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528" r:id="rId2"/>
    <p:sldId id="549" r:id="rId3"/>
    <p:sldId id="550" r:id="rId4"/>
    <p:sldId id="552" r:id="rId5"/>
    <p:sldId id="553" r:id="rId6"/>
    <p:sldId id="551" r:id="rId7"/>
    <p:sldId id="554" r:id="rId8"/>
    <p:sldId id="555" r:id="rId9"/>
    <p:sldId id="557" r:id="rId10"/>
    <p:sldId id="560" r:id="rId11"/>
    <p:sldId id="559" r:id="rId12"/>
    <p:sldId id="558" r:id="rId13"/>
    <p:sldId id="561" r:id="rId14"/>
    <p:sldId id="562" r:id="rId15"/>
    <p:sldId id="563" r:id="rId16"/>
    <p:sldId id="564" r:id="rId17"/>
    <p:sldId id="565" r:id="rId18"/>
    <p:sldId id="566" r:id="rId19"/>
    <p:sldId id="568" r:id="rId20"/>
    <p:sldId id="569" r:id="rId21"/>
    <p:sldId id="567" r:id="rId22"/>
  </p:sldIdLst>
  <p:sldSz cx="9144000" cy="6858000" type="screen4x3"/>
  <p:notesSz cx="7010400" cy="92964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wen Zha" initials="" lastIdx="5" clrIdx="0"/>
  <p:cmAuthor id="2" name="Yu Su" initials="YS" lastIdx="1" clrIdx="1">
    <p:extLst>
      <p:ext uri="{19B8F6BF-5375-455C-9EA6-DF929625EA0E}">
        <p15:presenceInfo xmlns:p15="http://schemas.microsoft.com/office/powerpoint/2012/main" userId="cace675b1ed915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E51"/>
    <a:srgbClr val="009900"/>
    <a:srgbClr val="47B547"/>
    <a:srgbClr val="000000"/>
    <a:srgbClr val="3B80BA"/>
    <a:srgbClr val="8944AF"/>
    <a:srgbClr val="0070C0"/>
    <a:srgbClr val="C55FD1"/>
    <a:srgbClr val="F8F8F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6" autoAdjust="0"/>
    <p:restoredTop sz="83888" autoAdjust="0"/>
  </p:normalViewPr>
  <p:slideViewPr>
    <p:cSldViewPr>
      <p:cViewPr varScale="1">
        <p:scale>
          <a:sx n="135" d="100"/>
          <a:sy n="135" d="100"/>
        </p:scale>
        <p:origin x="2976" y="168"/>
      </p:cViewPr>
      <p:guideLst>
        <p:guide orient="horz" pos="2400"/>
        <p:guide pos="3888"/>
      </p:guideLst>
    </p:cSldViewPr>
  </p:slideViewPr>
  <p:outlineViewPr>
    <p:cViewPr>
      <p:scale>
        <a:sx n="33" d="100"/>
        <a:sy n="33" d="100"/>
      </p:scale>
      <p:origin x="0" y="-65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D89E773-D477-418A-BEE2-6B3D01AA5D2E}" type="datetimeFigureOut">
              <a:rPr lang="en-US" smtClean="0"/>
              <a:pPr/>
              <a:t>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5EE89F3-A789-47F3-9168-3256DB2E94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75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5248E21-7EDA-4BA6-AE80-620D0A1CF2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37161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57066" indent="-291179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64717" indent="-232943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30604" indent="-232943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96491" indent="-232943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4291340-DDA6-4F6C-9E94-8A98E7092AB4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4330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248E21-7EDA-4BA6-AE80-620D0A1CF27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87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248E21-7EDA-4BA6-AE80-620D0A1CF27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2992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/>
              <a:t>Asking a non CS Scientist to write something like this is day dreaming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248E21-7EDA-4BA6-AE80-620D0A1CF27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248E21-7EDA-4BA6-AE80-620D0A1CF27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00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Dataset: 600 imperative queries using IMDB, YELP and </a:t>
            </a:r>
            <a:r>
              <a:rPr lang="en-US" dirty="0" err="1"/>
              <a:t>Geoquery</a:t>
            </a:r>
            <a:r>
              <a:rPr lang="en-US" dirty="0"/>
              <a:t> datasets from 22 non-engineering students.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248E21-7EDA-4BA6-AE80-620D0A1CF27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Dataset: 600 imperative queries using IMDB, YELP and </a:t>
            </a:r>
            <a:r>
              <a:rPr lang="en-US" dirty="0" err="1"/>
              <a:t>Geoquery</a:t>
            </a:r>
            <a:r>
              <a:rPr lang="en-US" dirty="0"/>
              <a:t> datasets from 22 non-engineering students.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248E21-7EDA-4BA6-AE80-620D0A1CF27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09600" y="32004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>
            <a:lvl1pPr>
              <a:defRPr sz="4000" smtClean="0"/>
            </a:lvl1pPr>
          </a:lstStyle>
          <a:p>
            <a:pPr lvl="0"/>
            <a:r>
              <a:rPr lang="en-US" altLang="zh-CN" noProof="0" dirty="0"/>
              <a:t>Click to edit Master title style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pPr lvl="0"/>
            <a:r>
              <a:rPr lang="en-US" altLang="zh-CN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12709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Yu Su</a:t>
            </a: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University of California, Santa Barbara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2902F-421F-4FAC-9EE6-8D9E2EB8AB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525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152400"/>
            <a:ext cx="2001837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152400"/>
            <a:ext cx="58547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Yu Su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University of California, Santa Barbara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19A99-2E8A-4F23-AC32-8B7ADB8E5E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6651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143000"/>
            <a:ext cx="39243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43000"/>
            <a:ext cx="39243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810000"/>
            <a:ext cx="39243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Yu Su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University of California, Santa Barbara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41901-78A8-49E2-AC98-B4B84D7AD3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8804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2F3B6-8FC6-4111-BDB0-88E6A8D8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Yu Su</a:t>
            </a:r>
            <a:endParaRPr lang="en-US" altLang="zh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6009F-A5D8-4A1A-8303-5784EA6C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University of California, Santa Barbara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8D1D4-B311-4D23-8269-9E06606C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EEC1F-D068-4658-9B61-2DACE204B9C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852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143000"/>
            <a:ext cx="39243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43000"/>
            <a:ext cx="39243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Yu Su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University of California, Santa Barbara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53E2A-78DD-4EED-B1F9-2E1BA87588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5374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143000"/>
            <a:ext cx="80010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Yu Su</a:t>
            </a: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University of California, Santa Barbara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24A25-29F2-49EA-8632-CA5669C217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4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8071E04-8999-42F7-9276-FCAEF90B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0BE250E-9725-4A0D-AE1F-8BB0E8EA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Yu Su</a:t>
            </a:r>
            <a:endParaRPr lang="en-US" altLang="zh-CN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C6CCF4B-A4BF-4BCB-A526-95C68B92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University of California, Santa Barbara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3DCABDF-3924-4C9B-AC4A-6ED88396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EEC1F-D068-4658-9B61-2DACE204B9C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5355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Yu Su</a:t>
            </a: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University of California, Santa Barbara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9783A-7102-4A47-9DD4-0C0E3EA786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533400" y="6400800"/>
            <a:ext cx="8042275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4167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Yu Su</a:t>
            </a: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University of California, Santa Barbara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213E0-D769-45F0-A757-BA0C1E31E3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7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1430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430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Yu Su</a:t>
            </a: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University of California, Santa Barbara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0B88B-641D-45BA-A45C-EB050847F0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097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Yu Su</a:t>
            </a: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University of California, Santa Barbara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0455E356-F4ED-42D4-9D1D-D712908FA994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297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Yu Su</a:t>
            </a:r>
            <a:endParaRPr lang="en-US" altLang="zh-C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University of California, Santa Barbara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EEC1F-D068-4658-9B61-2DACE204B9C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79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Yu Su</a:t>
            </a: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University of California, Santa Barbara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D2B62-1823-4387-8FDB-9A93480B3D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Yu Su</a:t>
            </a: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University of California, Santa Barbara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660A1-795C-4BD6-AA1C-C5EBB6EBD0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953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1524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1430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76263" y="990600"/>
            <a:ext cx="7958137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4008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73825"/>
            <a:ext cx="1981200" cy="384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Yu Su</a:t>
            </a:r>
            <a:endParaRPr lang="en-US" altLang="zh-CN" dirty="0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473825"/>
            <a:ext cx="3200400" cy="384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 dirty="0"/>
              <a:t>University of California, Santa Barbara</a:t>
            </a:r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35100"/>
            <a:ext cx="1981200" cy="384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23EEC1F-D068-4658-9B61-2DACE204B9C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887041-853C-44E1-958E-8C8BA3A9AEBC}"/>
              </a:ext>
            </a:extLst>
          </p:cNvPr>
          <p:cNvSpPr/>
          <p:nvPr userDrawn="1"/>
        </p:nvSpPr>
        <p:spPr bwMode="auto">
          <a:xfrm>
            <a:off x="533400" y="6400800"/>
            <a:ext cx="8042275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7" r:id="rId1"/>
    <p:sldLayoutId id="2147484364" r:id="rId2"/>
    <p:sldLayoutId id="2147484378" r:id="rId3"/>
    <p:sldLayoutId id="2147484365" r:id="rId4"/>
    <p:sldLayoutId id="2147484366" r:id="rId5"/>
    <p:sldLayoutId id="2147484367" r:id="rId6"/>
    <p:sldLayoutId id="2147484368" r:id="rId7"/>
    <p:sldLayoutId id="2147484370" r:id="rId8"/>
    <p:sldLayoutId id="2147484371" r:id="rId9"/>
    <p:sldLayoutId id="2147484372" r:id="rId10"/>
    <p:sldLayoutId id="2147484373" r:id="rId11"/>
    <p:sldLayoutId id="2147484374" r:id="rId12"/>
    <p:sldLayoutId id="2147484379" r:id="rId13"/>
    <p:sldLayoutId id="2147484375" r:id="rId14"/>
    <p:sldLayoutId id="2147484376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40000"/>
          </a:solidFill>
          <a:latin typeface="+mj-lt"/>
          <a:ea typeface="宋体" pitchFamily="2" charset="-122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40000"/>
          </a:solidFill>
          <a:latin typeface="Arial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40000"/>
          </a:solidFill>
          <a:latin typeface="Arial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40000"/>
          </a:solidFill>
          <a:latin typeface="Arial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40000"/>
          </a:solidFill>
          <a:latin typeface="Arial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40000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40000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40000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40000"/>
          </a:solidFill>
          <a:latin typeface="Arial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400">
          <a:solidFill>
            <a:schemeClr val="tx1"/>
          </a:solidFill>
          <a:latin typeface="+mn-lt"/>
          <a:ea typeface="宋体" pitchFamily="2" charset="-122"/>
          <a:cs typeface="宋体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>
          <a:solidFill>
            <a:schemeClr val="tx1"/>
          </a:solidFill>
          <a:latin typeface="+mn-lt"/>
          <a:ea typeface="宋体" pitchFamily="2" charset="-122"/>
          <a:cs typeface="宋体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宋体" pitchFamily="2" charset="-122"/>
          <a:cs typeface="宋体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kueri.me/dem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kueri.me/demo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554182" y="2030506"/>
            <a:ext cx="8174182" cy="941294"/>
          </a:xfrm>
        </p:spPr>
        <p:txBody>
          <a:bodyPr/>
          <a:lstStyle/>
          <a:p>
            <a:pPr algn="ctr"/>
            <a:r>
              <a:rPr lang="en-US" sz="4800" dirty="0"/>
              <a:t>Democratiz</a:t>
            </a:r>
            <a:r>
              <a:rPr lang="en-US" altLang="zh-Hans" sz="4800" dirty="0"/>
              <a:t>ing</a:t>
            </a:r>
            <a:r>
              <a:rPr lang="en-US" sz="4800" dirty="0"/>
              <a:t> Data Science</a:t>
            </a:r>
            <a:br>
              <a:rPr lang="en-US" sz="4800" dirty="0"/>
            </a:br>
            <a:r>
              <a:rPr lang="en-US" sz="3600" dirty="0"/>
              <a:t>Natural Language Interface to Data</a:t>
            </a:r>
            <a:endParaRPr lang="en-US" altLang="zh-CN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" y="3200400"/>
            <a:ext cx="8077200" cy="118872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9" tIns="45714" rIns="91429" bIns="45714" numCol="1" rtlCol="0" anchor="t" anchorCtr="0" compatLnSpc="1">
            <a:prstTxWarp prst="textNoShape">
              <a:avLst/>
            </a:prstTxWarp>
          </a:bodyPr>
          <a:lstStyle/>
          <a:p>
            <a:pPr defTabSz="914293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9566" y="3827929"/>
            <a:ext cx="8153400" cy="1752600"/>
          </a:xfrm>
          <a:prstGeom prst="rect">
            <a:avLst/>
          </a:prstGeom>
        </p:spPr>
        <p:txBody>
          <a:bodyPr lIns="91429" tIns="45714" rIns="91429" bIns="45714"/>
          <a:lstStyle/>
          <a:p>
            <a:pPr algn="ctr">
              <a:buNone/>
            </a:pPr>
            <a:r>
              <a:rPr lang="en-US" dirty="0" err="1"/>
              <a:t>Xifeng</a:t>
            </a:r>
            <a:r>
              <a:rPr lang="en-US" dirty="0"/>
              <a:t> Yan</a:t>
            </a:r>
          </a:p>
          <a:p>
            <a:pPr algn="ctr">
              <a:buNone/>
            </a:pPr>
            <a:r>
              <a:rPr lang="en-US" dirty="0"/>
              <a:t>with </a:t>
            </a:r>
            <a:r>
              <a:rPr lang="en-US" dirty="0" err="1"/>
              <a:t>Izzedin</a:t>
            </a:r>
            <a:r>
              <a:rPr lang="en-US" dirty="0"/>
              <a:t> </a:t>
            </a:r>
            <a:r>
              <a:rPr lang="en-US" dirty="0" err="1"/>
              <a:t>Gur</a:t>
            </a:r>
            <a:r>
              <a:rPr lang="en-US" dirty="0"/>
              <a:t>, </a:t>
            </a:r>
            <a:r>
              <a:rPr lang="en-US" dirty="0" err="1"/>
              <a:t>Semih</a:t>
            </a:r>
            <a:r>
              <a:rPr lang="en-US" dirty="0"/>
              <a:t> </a:t>
            </a:r>
            <a:r>
              <a:rPr lang="en-US" dirty="0" err="1"/>
              <a:t>Yavuz</a:t>
            </a:r>
            <a:r>
              <a:rPr lang="en-US" dirty="0"/>
              <a:t>, Yi Ding, Yu Su</a:t>
            </a:r>
          </a:p>
          <a:p>
            <a:pPr algn="ctr">
              <a:buNone/>
            </a:pPr>
            <a:r>
              <a:rPr lang="en-US" dirty="0"/>
              <a:t>Computer Science</a:t>
            </a:r>
          </a:p>
          <a:p>
            <a:pPr algn="ctr">
              <a:buNone/>
            </a:pPr>
            <a:r>
              <a:rPr lang="en-US" dirty="0"/>
              <a:t>University of California at Santa Barbara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09600"/>
          </a:xfrm>
        </p:spPr>
        <p:txBody>
          <a:bodyPr/>
          <a:lstStyle/>
          <a:p>
            <a:r>
              <a:rPr lang="en-US" dirty="0"/>
              <a:t>Some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Conclusions</a:t>
            </a:r>
          </a:p>
          <a:p>
            <a:pPr lvl="1"/>
            <a:r>
              <a:rPr lang="en-US" sz="2400" dirty="0"/>
              <a:t>In a short period, likely we are not able to break the accuracy barrier, anything close to 100%</a:t>
            </a:r>
          </a:p>
          <a:p>
            <a:pPr lvl="1"/>
            <a:r>
              <a:rPr lang="en-US" sz="2400" dirty="0"/>
              <a:t>If we ask a user to check the correctness by reading SQL, we already fail</a:t>
            </a:r>
          </a:p>
          <a:p>
            <a:pPr lvl="1"/>
            <a:endParaRPr lang="en-US" dirty="0"/>
          </a:p>
          <a:p>
            <a:r>
              <a:rPr lang="en-US" dirty="0"/>
              <a:t>Can we still make a dent?</a:t>
            </a:r>
          </a:p>
          <a:p>
            <a:pPr lvl="1"/>
            <a:r>
              <a:rPr lang="en-US" sz="2400" dirty="0"/>
              <a:t>Start with simple queries</a:t>
            </a:r>
          </a:p>
          <a:p>
            <a:pPr lvl="1"/>
            <a:r>
              <a:rPr lang="en-US" sz="2400" dirty="0"/>
              <a:t>Leverage human intelligence</a:t>
            </a:r>
          </a:p>
          <a:p>
            <a:pPr lvl="1"/>
            <a:r>
              <a:rPr lang="en-US" sz="2400" dirty="0"/>
              <a:t>Explain SQL in natural language</a:t>
            </a:r>
          </a:p>
          <a:p>
            <a:pPr lvl="1"/>
            <a:r>
              <a:rPr lang="en-US" sz="2400" dirty="0"/>
              <a:t>Standardize query benchmark</a:t>
            </a:r>
          </a:p>
          <a:p>
            <a:r>
              <a:rPr lang="en-US" sz="2800" dirty="0"/>
              <a:t>Set up am agenda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Driving Automation </a:t>
            </a:r>
            <a:r>
              <a:rPr lang="en-US" dirty="0" err="1"/>
              <a:t>vs</a:t>
            </a:r>
            <a:r>
              <a:rPr lang="en-US" dirty="0"/>
              <a:t>  Level of NLIDB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371600"/>
          <a:ext cx="7467600" cy="4648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029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Driving Automation*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NLIDB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029">
                <a:tc>
                  <a:txBody>
                    <a:bodyPr/>
                    <a:lstStyle/>
                    <a:p>
                      <a:r>
                        <a:rPr lang="en-US" dirty="0"/>
                        <a:t>Level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029">
                <a:tc>
                  <a:txBody>
                    <a:bodyPr/>
                    <a:lstStyle/>
                    <a:p>
                      <a:r>
                        <a:rPr lang="en-US" dirty="0"/>
                        <a:t>Level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Hands 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Schema-aware, simple question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Level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Hands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Schema-aware, sequential simple questions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Level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Eyes 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Schema-free,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sequential simple questions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4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Level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Mind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Schema-free, composite questions + some</a:t>
                      </a:r>
                      <a:r>
                        <a:rPr lang="en-US" baseline="0" dirty="0"/>
                        <a:t> assistance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4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Level</a:t>
                      </a:r>
                      <a:r>
                        <a:rPr lang="en-US" baseline="0" dirty="0"/>
                        <a:t>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Steering wheel optional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Any Question + no assistance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6172200"/>
            <a:ext cx="7289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*: from https://en.wikipedia.org/wiki/Autonomous_car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8534400" y="1600200"/>
            <a:ext cx="228600" cy="4038600"/>
          </a:xfrm>
          <a:prstGeom prst="downArrow">
            <a:avLst/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Progress From Peers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Dataset:  </a:t>
            </a:r>
            <a:r>
              <a:rPr lang="en-US" dirty="0" err="1"/>
              <a:t>WikiSQL</a:t>
            </a:r>
            <a:r>
              <a:rPr lang="en-US" dirty="0"/>
              <a:t> Data [</a:t>
            </a:r>
            <a:r>
              <a:rPr lang="en-US" dirty="0" err="1"/>
              <a:t>Zhong</a:t>
            </a:r>
            <a:r>
              <a:rPr lang="en-US" dirty="0"/>
              <a:t> 2017]</a:t>
            </a:r>
          </a:p>
          <a:p>
            <a:pPr lvl="1"/>
            <a:r>
              <a:rPr lang="en-US" dirty="0"/>
              <a:t>There are a few negative comments on the simplicity of the task</a:t>
            </a:r>
          </a:p>
          <a:p>
            <a:pPr lvl="1"/>
            <a:r>
              <a:rPr lang="en-US" dirty="0"/>
              <a:t>But come on,  if you think this dataset or query is too simple, show me a query engine with 100% accuracy</a:t>
            </a:r>
          </a:p>
          <a:p>
            <a:r>
              <a:rPr lang="en-US" dirty="0"/>
              <a:t>Sequence2SQL: e.g., Seq2SQL [</a:t>
            </a:r>
            <a:r>
              <a:rPr lang="en-US" dirty="0" err="1"/>
              <a:t>Zhong</a:t>
            </a:r>
            <a:r>
              <a:rPr lang="en-US" dirty="0"/>
              <a:t> 2017], </a:t>
            </a:r>
            <a:r>
              <a:rPr lang="en-US" dirty="0" err="1"/>
              <a:t>SQLNet</a:t>
            </a:r>
            <a:r>
              <a:rPr lang="en-US" dirty="0"/>
              <a:t>[</a:t>
            </a:r>
            <a:r>
              <a:rPr lang="en-US" dirty="0" err="1"/>
              <a:t>Xu</a:t>
            </a:r>
            <a:r>
              <a:rPr lang="en-US" dirty="0"/>
              <a:t> 2017], [Wang 2017], etc.</a:t>
            </a:r>
          </a:p>
          <a:p>
            <a:r>
              <a:rPr lang="en-US" dirty="0"/>
              <a:t>Break query to small sequential simple queries. e.g. [</a:t>
            </a:r>
            <a:r>
              <a:rPr lang="en-US" dirty="0" err="1"/>
              <a:t>Iyyer</a:t>
            </a:r>
            <a:r>
              <a:rPr lang="en-US" dirty="0"/>
              <a:t> 2017][</a:t>
            </a:r>
            <a:r>
              <a:rPr lang="en-US" dirty="0" err="1"/>
              <a:t>Saha</a:t>
            </a:r>
            <a:r>
              <a:rPr lang="en-US" dirty="0"/>
              <a:t> 2018]</a:t>
            </a:r>
          </a:p>
          <a:p>
            <a:r>
              <a:rPr lang="en-US" dirty="0"/>
              <a:t>SQL Statement translated back to natural language question: e.g., [</a:t>
            </a:r>
            <a:r>
              <a:rPr lang="en-US" dirty="0" err="1"/>
              <a:t>Deutch</a:t>
            </a:r>
            <a:r>
              <a:rPr lang="en-US" dirty="0"/>
              <a:t> 2017]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SQLNet</a:t>
            </a:r>
            <a:r>
              <a:rPr lang="en-US" dirty="0"/>
              <a:t> (Dawn Song’s group)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219200"/>
          <a:ext cx="8305800" cy="2171700"/>
        </p:xfrm>
        <a:graphic>
          <a:graphicData uri="http://schemas.openxmlformats.org/drawingml/2006/table">
            <a:tbl>
              <a:tblPr firstRow="1" bandRow="1"/>
              <a:tblGrid>
                <a:gridCol w="1186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9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6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lvl="0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rgbClr val="009900"/>
                          </a:solidFill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rgbClr val="009900"/>
                          </a:solidFill>
                        </a:rPr>
                        <a:t>Award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rgbClr val="009900"/>
                          </a:solidFill>
                        </a:rPr>
                        <a:t>Category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rgbClr val="009900"/>
                          </a:solidFill>
                        </a:rPr>
                        <a:t>Nominee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0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1986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0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Tony Award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0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Best Musical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Best Musical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1986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0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Tony Award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0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Best Direction of a Musical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0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Bob Fosse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Shape 40"/>
          <p:cNvSpPr/>
          <p:nvPr/>
        </p:nvSpPr>
        <p:spPr>
          <a:xfrm>
            <a:off x="442946" y="3780631"/>
            <a:ext cx="1199046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2000" dirty="0"/>
              <a:t>Question: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86000" y="4306669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/>
            </a:pPr>
            <a:r>
              <a:rPr lang="en-US" b="1" dirty="0">
                <a:latin typeface="Palatino"/>
                <a:ea typeface="Palatino"/>
                <a:cs typeface="Palatino"/>
                <a:sym typeface="Palatino"/>
              </a:rPr>
              <a:t>SELECT award</a:t>
            </a:r>
          </a:p>
          <a:p>
            <a:pPr lvl="0" algn="l">
              <a:defRPr sz="1800"/>
            </a:pPr>
            <a:r>
              <a:rPr lang="en-US" b="1" dirty="0">
                <a:latin typeface="Palatino"/>
                <a:ea typeface="Palatino"/>
                <a:cs typeface="Palatino"/>
                <a:sym typeface="Palatino"/>
              </a:rPr>
              <a:t>WHERE category = best direction of a musical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209800" y="5096470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/>
            </a:pPr>
            <a:r>
              <a:rPr lang="en-US" b="1" dirty="0">
                <a:latin typeface="Palatino"/>
                <a:ea typeface="Palatino"/>
                <a:cs typeface="Palatino"/>
                <a:sym typeface="Palatino"/>
              </a:rPr>
              <a:t>SELECT award</a:t>
            </a:r>
          </a:p>
          <a:p>
            <a:pPr lvl="0" algn="l">
              <a:defRPr sz="1800"/>
            </a:pPr>
            <a:r>
              <a:rPr lang="en-US" b="1" dirty="0">
                <a:latin typeface="Palatino"/>
                <a:ea typeface="Palatino"/>
                <a:cs typeface="Palatino"/>
                <a:sym typeface="Palatino"/>
              </a:rPr>
              <a:t>WHERE category = the best direction award a musical</a:t>
            </a:r>
          </a:p>
        </p:txBody>
      </p:sp>
      <p:sp>
        <p:nvSpPr>
          <p:cNvPr id="29" name="Shape 40"/>
          <p:cNvSpPr/>
          <p:nvPr/>
        </p:nvSpPr>
        <p:spPr>
          <a:xfrm>
            <a:off x="384609" y="4459069"/>
            <a:ext cx="1596591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lang="en-US" sz="2000" dirty="0"/>
              <a:t>Correct SQL</a:t>
            </a:r>
            <a:r>
              <a:rPr sz="2000" dirty="0"/>
              <a:t>:</a:t>
            </a:r>
          </a:p>
        </p:txBody>
      </p:sp>
      <p:sp>
        <p:nvSpPr>
          <p:cNvPr id="30" name="Shape 40"/>
          <p:cNvSpPr/>
          <p:nvPr/>
        </p:nvSpPr>
        <p:spPr>
          <a:xfrm>
            <a:off x="533400" y="5181600"/>
            <a:ext cx="1085233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lang="en-US" sz="2000" dirty="0" err="1"/>
              <a:t>SQLNet</a:t>
            </a:r>
            <a:r>
              <a:rPr lang="en-US" sz="2000" dirty="0"/>
              <a:t>: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228600" y="1143000"/>
            <a:ext cx="8686800" cy="914400"/>
          </a:xfrm>
          <a:prstGeom prst="roundRect">
            <a:avLst/>
          </a:prstGeom>
          <a:noFill/>
          <a:ln w="50800" cap="flat" cmpd="sng" algn="ctr">
            <a:solidFill>
              <a:srgbClr val="2F3E5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4267200" y="5257800"/>
            <a:ext cx="3810000" cy="609600"/>
          </a:xfrm>
          <a:prstGeom prst="roundRect">
            <a:avLst/>
          </a:prstGeom>
          <a:noFill/>
          <a:ln w="508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24000" y="3787914"/>
            <a:ext cx="7681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latin typeface="Palatino"/>
                <a:ea typeface="Palatino"/>
                <a:cs typeface="Palatino"/>
                <a:sym typeface="Palatino"/>
              </a:rPr>
              <a:t>Which award has the category of the best direction of a musical?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Use Table Cells?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143000"/>
            <a:ext cx="8001000" cy="1295400"/>
          </a:xfrm>
        </p:spPr>
        <p:txBody>
          <a:bodyPr/>
          <a:lstStyle/>
          <a:p>
            <a:r>
              <a:rPr lang="en-US" dirty="0"/>
              <a:t>You are “cheating.” </a:t>
            </a:r>
            <a:r>
              <a:rPr lang="en-US" dirty="0">
                <a:sym typeface="Wingdings" pitchFamily="2" charset="2"/>
              </a:rPr>
              <a:t>:(  </a:t>
            </a:r>
          </a:p>
          <a:p>
            <a:r>
              <a:rPr lang="en-US" dirty="0">
                <a:sym typeface="Wingdings" pitchFamily="2" charset="2"/>
              </a:rPr>
              <a:t>Do you mean you can achieve </a:t>
            </a:r>
            <a:r>
              <a:rPr lang="en-US" dirty="0"/>
              <a:t>100% accuracy if you use table cell information?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5" name="Table 158"/>
          <p:cNvGraphicFramePr/>
          <p:nvPr/>
        </p:nvGraphicFramePr>
        <p:xfrm>
          <a:off x="838201" y="2743200"/>
          <a:ext cx="7543799" cy="3251200"/>
        </p:xfrm>
        <a:graphic>
          <a:graphicData uri="http://schemas.openxmlformats.org/drawingml/2006/table">
            <a:tbl>
              <a:tblPr firstRow="1"/>
              <a:tblGrid>
                <a:gridCol w="431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Models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Dev(where)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Test(where)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000" dirty="0">
                          <a:solidFill>
                            <a:schemeClr val="accent3"/>
                          </a:solidFill>
                        </a:rPr>
                        <a:t>Seq2SQL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1A7F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000">
                          <a:solidFill>
                            <a:schemeClr val="accent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62.1%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C5D57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000">
                          <a:solidFill>
                            <a:schemeClr val="accent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60.2%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C5D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000" dirty="0">
                          <a:solidFill>
                            <a:schemeClr val="accent3"/>
                          </a:solidFill>
                        </a:rPr>
                        <a:t>SQLNET (Seq2set + CA + WE)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000" b="1" dirty="0">
                          <a:solidFill>
                            <a:schemeClr val="accent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74.1%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C5D57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000" b="1" dirty="0">
                          <a:solidFill>
                            <a:schemeClr val="accent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71.9%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C5D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000" dirty="0" err="1">
                          <a:solidFill>
                            <a:schemeClr val="accent3"/>
                          </a:solidFill>
                        </a:rPr>
                        <a:t>SQLMaster</a:t>
                      </a:r>
                      <a:r>
                        <a:rPr sz="2000" dirty="0">
                          <a:solidFill>
                            <a:schemeClr val="accent3"/>
                          </a:solidFill>
                        </a:rPr>
                        <a:t> (Baseline)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000" dirty="0">
                          <a:solidFill>
                            <a:schemeClr val="accent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77.2%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C5D57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000" dirty="0">
                          <a:solidFill>
                            <a:schemeClr val="accent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77.1%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C5D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000" dirty="0" err="1">
                          <a:solidFill>
                            <a:schemeClr val="accent3"/>
                          </a:solidFill>
                        </a:rPr>
                        <a:t>SQLMaster</a:t>
                      </a:r>
                      <a:endParaRPr sz="2000" dirty="0">
                        <a:solidFill>
                          <a:schemeClr val="accent3"/>
                        </a:solidFill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000" dirty="0">
                          <a:solidFill>
                            <a:schemeClr val="accent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86.2%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C5D57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000">
                          <a:solidFill>
                            <a:schemeClr val="accent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86.1%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C5D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000" dirty="0" err="1">
                          <a:solidFill>
                            <a:schemeClr val="accent3"/>
                          </a:solidFill>
                        </a:rPr>
                        <a:t>SQLMaster</a:t>
                      </a:r>
                      <a:r>
                        <a:rPr sz="2000" dirty="0">
                          <a:solidFill>
                            <a:schemeClr val="accent3"/>
                          </a:solidFill>
                        </a:rPr>
                        <a:t> (</a:t>
                      </a:r>
                      <a:r>
                        <a:rPr sz="2000" dirty="0" err="1">
                          <a:solidFill>
                            <a:schemeClr val="accent3"/>
                          </a:solidFill>
                        </a:rPr>
                        <a:t>WindowBased</a:t>
                      </a:r>
                      <a:r>
                        <a:rPr sz="2000" dirty="0">
                          <a:solidFill>
                            <a:schemeClr val="accent3"/>
                          </a:solidFill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000" dirty="0">
                          <a:solidFill>
                            <a:schemeClr val="accent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87.4%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C5D57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000" dirty="0">
                          <a:solidFill>
                            <a:schemeClr val="accent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87.1%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C5D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000" dirty="0" err="1">
                          <a:solidFill>
                            <a:schemeClr val="accent3"/>
                          </a:solidFill>
                        </a:rPr>
                        <a:t>SQLMaster</a:t>
                      </a:r>
                      <a:r>
                        <a:rPr sz="2000" dirty="0">
                          <a:solidFill>
                            <a:schemeClr val="accent3"/>
                          </a:solidFill>
                        </a:rPr>
                        <a:t> (</a:t>
                      </a:r>
                      <a:r>
                        <a:rPr sz="2000" dirty="0" err="1">
                          <a:solidFill>
                            <a:schemeClr val="accent3"/>
                          </a:solidFill>
                        </a:rPr>
                        <a:t>TreeBased</a:t>
                      </a:r>
                      <a:r>
                        <a:rPr sz="2000" dirty="0">
                          <a:solidFill>
                            <a:schemeClr val="accent3"/>
                          </a:solidFill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000" dirty="0">
                          <a:solidFill>
                            <a:schemeClr val="accent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88.6%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C5D57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000" dirty="0">
                          <a:solidFill>
                            <a:schemeClr val="accent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88.1%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C5D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000" dirty="0" err="1">
                          <a:solidFill>
                            <a:schemeClr val="accent3"/>
                          </a:solidFill>
                        </a:rPr>
                        <a:t>SQLMaster</a:t>
                      </a:r>
                      <a:r>
                        <a:rPr sz="2000" dirty="0">
                          <a:solidFill>
                            <a:schemeClr val="accent3"/>
                          </a:solidFill>
                        </a:rPr>
                        <a:t> (Upper Bound)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70BF41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000" dirty="0">
                          <a:solidFill>
                            <a:schemeClr val="accent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92.1%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C5D57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2000" dirty="0">
                          <a:solidFill>
                            <a:schemeClr val="accent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91.4%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C5D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19200"/>
            <a:ext cx="8629650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50" y="3581400"/>
            <a:ext cx="9099550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8" name="Rounded Rectangle 7"/>
          <p:cNvSpPr/>
          <p:nvPr/>
        </p:nvSpPr>
        <p:spPr bwMode="auto">
          <a:xfrm>
            <a:off x="381000" y="1524000"/>
            <a:ext cx="8229600" cy="1219200"/>
          </a:xfrm>
          <a:prstGeom prst="roundRect">
            <a:avLst/>
          </a:prstGeom>
          <a:noFill/>
          <a:ln w="254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400" u="sng" dirty="0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rPr>
              <a:t>Missing/Extra Value (25%):</a:t>
            </a:r>
            <a:r>
              <a:rPr lang="en-US" sz="2400" dirty="0">
                <a:latin typeface="Helvetica"/>
                <a:ea typeface="Helvetica"/>
                <a:cs typeface="Helvetica"/>
                <a:sym typeface="Helvetica"/>
              </a:rPr>
              <a:t> Missing (or extra) condition value that occurs (or does not occur) as value of a condition in where statement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81000" y="3124200"/>
            <a:ext cx="8229600" cy="990600"/>
          </a:xfrm>
          <a:prstGeom prst="roundRect">
            <a:avLst/>
          </a:prstGeom>
          <a:noFill/>
          <a:ln w="254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l">
              <a:defRPr sz="1800"/>
            </a:pPr>
            <a:r>
              <a:rPr lang="en-US" sz="2400" u="sng" dirty="0" err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rPr>
              <a:t>Sparsity</a:t>
            </a:r>
            <a:r>
              <a:rPr lang="en-US" sz="2400" u="sng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sz="2400" u="sng" dirty="0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rPr>
              <a:t>(13%):</a:t>
            </a:r>
            <a:r>
              <a:rPr lang="en-US" sz="2400" dirty="0">
                <a:latin typeface="Helvetica"/>
                <a:ea typeface="Helvetica"/>
                <a:cs typeface="Helvetica"/>
                <a:sym typeface="Helvetica"/>
              </a:rPr>
              <a:t> Candidate column name appears too rarely (less than 5 times) in the training data.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81000" y="4495800"/>
            <a:ext cx="8229600" cy="990600"/>
          </a:xfrm>
          <a:prstGeom prst="roundRect">
            <a:avLst/>
          </a:prstGeom>
          <a:noFill/>
          <a:ln w="254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l">
              <a:defRPr sz="1800"/>
            </a:pPr>
            <a:r>
              <a:rPr lang="en-US" sz="2400" u="sng" dirty="0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rPr>
              <a:t>Wrong labeling</a:t>
            </a:r>
            <a:r>
              <a:rPr lang="en-US" sz="2400" u="sng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sz="2400" u="sng" dirty="0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rPr>
              <a:t>(4%):</a:t>
            </a:r>
            <a:r>
              <a:rPr lang="en-US" sz="2400" dirty="0">
                <a:latin typeface="Helvetica"/>
                <a:ea typeface="Helvetica"/>
                <a:cs typeface="Helvetica"/>
                <a:sym typeface="Helvetica"/>
              </a:rPr>
              <a:t> Generated (paraphrased) question for SQL query by AMT worker is wrong.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and Machine Intelligence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3505200"/>
            <a:ext cx="8001000" cy="3200400"/>
          </a:xfrm>
        </p:spPr>
        <p:txBody>
          <a:bodyPr/>
          <a:lstStyle/>
          <a:p>
            <a:r>
              <a:rPr lang="en-US" dirty="0"/>
              <a:t>Asking a computer to completely understand the above table is hard. It is like to ask a 4 year old kid without knowledge about tennis to understand this table</a:t>
            </a:r>
          </a:p>
          <a:p>
            <a:r>
              <a:rPr lang="en-US" dirty="0"/>
              <a:t>However the query issuer likely understands the table</a:t>
            </a:r>
          </a:p>
          <a:p>
            <a:r>
              <a:rPr lang="en-US" dirty="0"/>
              <a:t>The machine can raise questions and interact with the query issuer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38916" name="Picture 4" descr="C:\Downloads\tab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97" y="1143000"/>
            <a:ext cx="8975703" cy="23767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the Question Simpler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F0C8C-82E2-4FE6-A8C1-94B27F861B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1122698"/>
            <a:ext cx="7315200" cy="552646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Explain SQL in Natural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1219200"/>
          <a:ext cx="8001007" cy="1702540"/>
        </p:xfrm>
        <a:graphic>
          <a:graphicData uri="http://schemas.openxmlformats.org/drawingml/2006/table">
            <a:tbl>
              <a:tblPr/>
              <a:tblGrid>
                <a:gridCol w="1143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12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>
                          <a:solidFill>
                            <a:srgbClr val="333333"/>
                          </a:solidFill>
                        </a:rPr>
                        <a:t>Column Headers</a:t>
                      </a:r>
                    </a:p>
                  </a:txBody>
                  <a:tcPr marL="35876" marR="35876" marT="35876" marB="35876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>
                          <a:solidFill>
                            <a:srgbClr val="333333"/>
                          </a:solidFill>
                        </a:rPr>
                        <a:t>First Name</a:t>
                      </a:r>
                    </a:p>
                  </a:txBody>
                  <a:tcPr marL="35876" marR="35876" marT="35876" marB="35876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>
                          <a:solidFill>
                            <a:srgbClr val="333333"/>
                          </a:solidFill>
                        </a:rPr>
                        <a:t>Last Name</a:t>
                      </a:r>
                    </a:p>
                  </a:txBody>
                  <a:tcPr marL="35876" marR="35876" marT="35876" marB="35876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>
                          <a:solidFill>
                            <a:srgbClr val="333333"/>
                          </a:solidFill>
                        </a:rPr>
                        <a:t>Gender</a:t>
                      </a:r>
                    </a:p>
                  </a:txBody>
                  <a:tcPr marL="35876" marR="35876" marT="35876" marB="35876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35876" marR="35876" marT="35876" marB="35876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>
                          <a:solidFill>
                            <a:srgbClr val="333333"/>
                          </a:solidFill>
                        </a:rPr>
                        <a:t>Salary</a:t>
                      </a:r>
                    </a:p>
                  </a:txBody>
                  <a:tcPr marL="35876" marR="35876" marT="35876" marB="35876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>
                          <a:solidFill>
                            <a:srgbClr val="333333"/>
                          </a:solidFill>
                        </a:rPr>
                        <a:t>Country</a:t>
                      </a:r>
                    </a:p>
                  </a:txBody>
                  <a:tcPr marL="35876" marR="35876" marT="35876" marB="35876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dirty="0">
                          <a:solidFill>
                            <a:srgbClr val="333333"/>
                          </a:solidFill>
                        </a:rPr>
                        <a:t>Sample Record</a:t>
                      </a:r>
                    </a:p>
                  </a:txBody>
                  <a:tcPr marL="35876" marR="35876" marT="35876" marB="35876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>
                          <a:solidFill>
                            <a:srgbClr val="333333"/>
                          </a:solidFill>
                        </a:rPr>
                        <a:t>Dennis</a:t>
                      </a:r>
                    </a:p>
                  </a:txBody>
                  <a:tcPr marL="35876" marR="35876" marT="35876" marB="35876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>
                          <a:solidFill>
                            <a:srgbClr val="333333"/>
                          </a:solidFill>
                        </a:rPr>
                        <a:t>Wright</a:t>
                      </a:r>
                    </a:p>
                  </a:txBody>
                  <a:tcPr marL="35876" marR="35876" marT="35876" marB="35876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>
                          <a:solidFill>
                            <a:srgbClr val="333333"/>
                          </a:solidFill>
                        </a:rPr>
                        <a:t>Male</a:t>
                      </a:r>
                    </a:p>
                  </a:txBody>
                  <a:tcPr marL="35876" marR="35876" marT="35876" marB="35876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>
                          <a:solidFill>
                            <a:srgbClr val="333333"/>
                          </a:solidFill>
                        </a:rPr>
                        <a:t>34</a:t>
                      </a:r>
                    </a:p>
                  </a:txBody>
                  <a:tcPr marL="35876" marR="35876" marT="35876" marB="35876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>
                          <a:solidFill>
                            <a:srgbClr val="333333"/>
                          </a:solidFill>
                        </a:rPr>
                        <a:t>112,751</a:t>
                      </a:r>
                    </a:p>
                  </a:txBody>
                  <a:tcPr marL="35876" marR="35876" marT="35876" marB="35876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dirty="0">
                          <a:solidFill>
                            <a:srgbClr val="333333"/>
                          </a:solidFill>
                        </a:rPr>
                        <a:t>Philippines</a:t>
                      </a:r>
                    </a:p>
                  </a:txBody>
                  <a:tcPr marL="35876" marR="35876" marT="35876" marB="35876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46201" y="6248400"/>
            <a:ext cx="5896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Query example from: http://kueri.me/demo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3276600"/>
            <a:ext cx="7924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Q: What is the average age for male employees whose salary is great than 100K?</a:t>
            </a:r>
          </a:p>
          <a:p>
            <a:endParaRPr lang="en-US" dirty="0"/>
          </a:p>
          <a:p>
            <a:pPr fontAlgn="ctr"/>
            <a:r>
              <a:rPr lang="en-US" dirty="0"/>
              <a:t>A:</a:t>
            </a:r>
            <a:r>
              <a:rPr lang="en-US" b="1" dirty="0"/>
              <a:t> Salary :  average of male employees age</a:t>
            </a:r>
          </a:p>
          <a:p>
            <a:r>
              <a:rPr lang="en-US" dirty="0"/>
              <a:t>59,481  :  </a:t>
            </a:r>
            <a:r>
              <a:rPr lang="en-US" dirty="0">
                <a:hlinkClick r:id="rId3"/>
              </a:rPr>
              <a:t>57.30</a:t>
            </a:r>
            <a:endParaRPr lang="en-US" dirty="0"/>
          </a:p>
          <a:p>
            <a:r>
              <a:rPr lang="en-US" dirty="0"/>
              <a:t>110,062 : </a:t>
            </a:r>
            <a:r>
              <a:rPr lang="en-US" dirty="0">
                <a:hlinkClick r:id="rId3"/>
              </a:rPr>
              <a:t>57.30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A: show average of male employees age grouped by salary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F1EC-A8DD-48D3-A44D-2C5B17E6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Gap between Human and Data</a:t>
            </a:r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7C28BBB0-359A-40C9-9F34-BF87719830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8" t="11765" r="20588" b="14706"/>
          <a:stretch/>
        </p:blipFill>
        <p:spPr>
          <a:xfrm>
            <a:off x="1295400" y="1244068"/>
            <a:ext cx="1295400" cy="1619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814BA3-7BEE-4061-9ACC-83EA4999052E}"/>
              </a:ext>
            </a:extLst>
          </p:cNvPr>
          <p:cNvSpPr txBox="1"/>
          <p:nvPr/>
        </p:nvSpPr>
        <p:spPr>
          <a:xfrm rot="21587914">
            <a:off x="2611773" y="1491168"/>
            <a:ext cx="4386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solidFill>
                  <a:srgbClr val="C00000"/>
                </a:solidFill>
                <a:latin typeface="+mn-lt"/>
              </a:rPr>
              <a:t> </a:t>
            </a:r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65E3FE88-38DB-4FC3-90F6-1D30A2F87E00}"/>
              </a:ext>
            </a:extLst>
          </p:cNvPr>
          <p:cNvSpPr/>
          <p:nvPr/>
        </p:nvSpPr>
        <p:spPr>
          <a:xfrm>
            <a:off x="2666999" y="1242826"/>
            <a:ext cx="457529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i="1" dirty="0">
                <a:solidFill>
                  <a:srgbClr val="009900"/>
                </a:solidFill>
                <a:latin typeface="+mn-lt"/>
              </a:rPr>
              <a:t>What disease does the patient have?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(EMR) Similar patients?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(Literature) New findings?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(Gene sequence) Suspicious mutations</a:t>
            </a:r>
            <a:r>
              <a:rPr lang="en-US" altLang="zh-CN" sz="1800" dirty="0">
                <a:latin typeface="+mn-lt"/>
              </a:rPr>
              <a:t>?</a:t>
            </a:r>
            <a:endParaRPr lang="en-US" sz="180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… 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D36D4-A949-4431-BFF0-507521C8C1C6}"/>
              </a:ext>
            </a:extLst>
          </p:cNvPr>
          <p:cNvSpPr txBox="1"/>
          <p:nvPr/>
        </p:nvSpPr>
        <p:spPr>
          <a:xfrm>
            <a:off x="605517" y="3024211"/>
            <a:ext cx="825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+mn-lt"/>
              </a:rPr>
              <a:t>Ad-hoc information needs for on-demand decision making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ACDFCCB-7F2D-4601-8E62-5F71A36C1F06}"/>
              </a:ext>
            </a:extLst>
          </p:cNvPr>
          <p:cNvSpPr/>
          <p:nvPr/>
        </p:nvSpPr>
        <p:spPr bwMode="auto">
          <a:xfrm rot="16200000">
            <a:off x="4555992" y="-790294"/>
            <a:ext cx="297231" cy="7382904"/>
          </a:xfrm>
          <a:prstGeom prst="leftBrace">
            <a:avLst>
              <a:gd name="adj1" fmla="val 50719"/>
              <a:gd name="adj2" fmla="val 50000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9543BF-47D2-4489-9AB4-4C4BF369F884}"/>
              </a:ext>
            </a:extLst>
          </p:cNvPr>
          <p:cNvGrpSpPr/>
          <p:nvPr/>
        </p:nvGrpSpPr>
        <p:grpSpPr>
          <a:xfrm>
            <a:off x="223857" y="3531231"/>
            <a:ext cx="8767743" cy="3098169"/>
            <a:chOff x="223857" y="3531231"/>
            <a:chExt cx="8767743" cy="3098169"/>
          </a:xfrm>
        </p:grpSpPr>
        <p:grpSp>
          <p:nvGrpSpPr>
            <p:cNvPr id="8" name="Group 23">
              <a:extLst>
                <a:ext uri="{FF2B5EF4-FFF2-40B4-BE49-F238E27FC236}">
                  <a16:creationId xmlns:a16="http://schemas.microsoft.com/office/drawing/2014/main" id="{5631AC05-27EC-450A-9DF9-D45E5CAF72EA}"/>
                </a:ext>
              </a:extLst>
            </p:cNvPr>
            <p:cNvGrpSpPr/>
            <p:nvPr/>
          </p:nvGrpSpPr>
          <p:grpSpPr>
            <a:xfrm>
              <a:off x="223857" y="4260700"/>
              <a:ext cx="8767743" cy="2368700"/>
              <a:chOff x="223857" y="4260700"/>
              <a:chExt cx="8767743" cy="236870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9A396C7-D935-4B29-843C-9817B1A40581}"/>
                  </a:ext>
                </a:extLst>
              </p:cNvPr>
              <p:cNvSpPr txBox="1"/>
              <p:nvPr/>
            </p:nvSpPr>
            <p:spPr>
              <a:xfrm>
                <a:off x="1924956" y="4260700"/>
                <a:ext cx="52940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+mn-lt"/>
                  </a:rPr>
                  <a:t>Massive, heterogeneous data</a:t>
                </a:r>
              </a:p>
            </p:txBody>
          </p:sp>
          <p:pic>
            <p:nvPicPr>
              <p:cNvPr id="43" name="Picture 42" descr="A picture containing ground&#10;&#10;Description generated with very high confidence">
                <a:extLst>
                  <a:ext uri="{FF2B5EF4-FFF2-40B4-BE49-F238E27FC236}">
                    <a16:creationId xmlns:a16="http://schemas.microsoft.com/office/drawing/2014/main" id="{AFF5DF0F-2C9F-45D3-9BC5-7E920277F8F8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4393" y="5586984"/>
                <a:ext cx="2093976" cy="1042416"/>
              </a:xfrm>
              <a:prstGeom prst="rect">
                <a:avLst/>
              </a:prstGeom>
            </p:spPr>
          </p:pic>
          <p:pic>
            <p:nvPicPr>
              <p:cNvPr id="44" name="Picture 43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E09C05D3-BBE7-4923-84AB-0E8F4EB1F45C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083"/>
              <a:stretch/>
            </p:blipFill>
            <p:spPr>
              <a:xfrm>
                <a:off x="6897624" y="5586984"/>
                <a:ext cx="2093976" cy="1042416"/>
              </a:xfrm>
              <a:prstGeom prst="rect">
                <a:avLst/>
              </a:prstGeom>
            </p:spPr>
          </p:pic>
          <p:pic>
            <p:nvPicPr>
              <p:cNvPr id="45" name="Picture 44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7B0DC791-13D2-4480-896F-D3C1C2F49C9D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857" y="5586984"/>
                <a:ext cx="2093976" cy="1042416"/>
              </a:xfrm>
              <a:prstGeom prst="rect">
                <a:avLst/>
              </a:prstGeom>
            </p:spPr>
          </p:pic>
          <p:pic>
            <p:nvPicPr>
              <p:cNvPr id="46" name="Picture 45" descr="A picture containing bed, badminton&#10;&#10;Description generated with very high confidence">
                <a:extLst>
                  <a:ext uri="{FF2B5EF4-FFF2-40B4-BE49-F238E27FC236}">
                    <a16:creationId xmlns:a16="http://schemas.microsoft.com/office/drawing/2014/main" id="{0401AEE3-D3E1-4866-8378-89BC741648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7088" y="5591514"/>
                <a:ext cx="2098050" cy="1037886"/>
              </a:xfrm>
              <a:prstGeom prst="rect">
                <a:avLst/>
              </a:prstGeom>
            </p:spPr>
          </p:pic>
          <p:sp>
            <p:nvSpPr>
              <p:cNvPr id="47" name="Left Brace 46">
                <a:extLst>
                  <a:ext uri="{FF2B5EF4-FFF2-40B4-BE49-F238E27FC236}">
                    <a16:creationId xmlns:a16="http://schemas.microsoft.com/office/drawing/2014/main" id="{5F6694F6-88BF-46E9-AE6B-1B802128ACB4}"/>
                  </a:ext>
                </a:extLst>
              </p:cNvPr>
              <p:cNvSpPr/>
              <p:nvPr/>
            </p:nvSpPr>
            <p:spPr bwMode="auto">
              <a:xfrm rot="5400000">
                <a:off x="4555993" y="1189135"/>
                <a:ext cx="297231" cy="7382904"/>
              </a:xfrm>
              <a:prstGeom prst="leftBrace">
                <a:avLst>
                  <a:gd name="adj1" fmla="val 50719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69A879-421A-4E25-BC09-08EBBA83DAC1}"/>
                  </a:ext>
                </a:extLst>
              </p:cNvPr>
              <p:cNvSpPr txBox="1"/>
              <p:nvPr/>
            </p:nvSpPr>
            <p:spPr>
              <a:xfrm>
                <a:off x="605517" y="4977825"/>
                <a:ext cx="1676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latin typeface="+mn-lt"/>
                    <a:cs typeface="Times New Roman" panose="02020603050405020304" pitchFamily="18" charset="0"/>
                  </a:rPr>
                  <a:t>86.9% adoption (NEHRS 2015)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1323F42-2D45-4D8A-9B58-3A7FDC0DB574}"/>
                  </a:ext>
                </a:extLst>
              </p:cNvPr>
              <p:cNvSpPr txBox="1"/>
              <p:nvPr/>
            </p:nvSpPr>
            <p:spPr>
              <a:xfrm>
                <a:off x="2447088" y="4977825"/>
                <a:ext cx="20939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+mn-lt"/>
                    <a:cs typeface="Times New Roman" panose="02020603050405020304" pitchFamily="18" charset="0"/>
                  </a:rPr>
                  <a:t>27M+ papers, &gt;1M new/year (PubMed)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F3CA499-561D-42BF-9F27-21E19D77F477}"/>
                  </a:ext>
                </a:extLst>
              </p:cNvPr>
              <p:cNvSpPr txBox="1"/>
              <p:nvPr/>
            </p:nvSpPr>
            <p:spPr>
              <a:xfrm>
                <a:off x="4579186" y="5067455"/>
                <a:ext cx="2324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+mn-lt"/>
                    <a:cs typeface="Times New Roman" panose="02020603050405020304" pitchFamily="18" charset="0"/>
                  </a:rPr>
                  <a:t>$1000 gene sequencing</a:t>
                </a:r>
                <a:endParaRPr lang="en-US" sz="1600" dirty="0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CC5A4F1-E71A-4E1F-A6A9-3BF4821C00AF}"/>
                  </a:ext>
                </a:extLst>
              </p:cNvPr>
              <p:cNvSpPr txBox="1"/>
              <p:nvPr/>
            </p:nvSpPr>
            <p:spPr>
              <a:xfrm>
                <a:off x="6858000" y="5067455"/>
                <a:ext cx="2133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+mn-lt"/>
                    <a:cs typeface="Times New Roman" panose="02020603050405020304" pitchFamily="18" charset="0"/>
                  </a:rPr>
                  <a:t>24x7 monitoring</a:t>
                </a:r>
              </a:p>
            </p:txBody>
          </p:sp>
        </p:grpSp>
        <p:sp>
          <p:nvSpPr>
            <p:cNvPr id="20" name="Arrow: Up 19">
              <a:extLst>
                <a:ext uri="{FF2B5EF4-FFF2-40B4-BE49-F238E27FC236}">
                  <a16:creationId xmlns:a16="http://schemas.microsoft.com/office/drawing/2014/main" id="{1910D6DD-0BAF-4B91-8E75-9EBB873B49E0}"/>
                </a:ext>
              </a:extLst>
            </p:cNvPr>
            <p:cNvSpPr/>
            <p:nvPr/>
          </p:nvSpPr>
          <p:spPr bwMode="auto">
            <a:xfrm flipH="1">
              <a:off x="4545138" y="3531231"/>
              <a:ext cx="301447" cy="737149"/>
            </a:xfrm>
            <a:prstGeom prst="upArrow">
              <a:avLst>
                <a:gd name="adj1" fmla="val 50000"/>
                <a:gd name="adj2" fmla="val 122153"/>
              </a:avLst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7C957DD-6A06-45D2-942A-5E8EFA68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62800" y="6545843"/>
            <a:ext cx="1968588" cy="373432"/>
          </a:xfrm>
        </p:spPr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46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Standardize Query Benchmarks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143000"/>
            <a:ext cx="8001000" cy="5410200"/>
          </a:xfrm>
        </p:spPr>
        <p:txBody>
          <a:bodyPr/>
          <a:lstStyle/>
          <a:p>
            <a:pPr eaLnBrk="1" fontAlgn="t" hangingPunct="1"/>
            <a:r>
              <a:rPr lang="en-US" dirty="0"/>
              <a:t>Level 1: Schema-aware, simple question</a:t>
            </a:r>
          </a:p>
          <a:p>
            <a:pPr eaLnBrk="1" fontAlgn="t" hangingPunct="1"/>
            <a:r>
              <a:rPr lang="en-US" dirty="0"/>
              <a:t>Level 2: Schema-aware, sequential simple questions</a:t>
            </a:r>
          </a:p>
          <a:p>
            <a:pPr eaLnBrk="1" fontAlgn="t" hangingPunct="1"/>
            <a:r>
              <a:rPr lang="en-US" dirty="0"/>
              <a:t>Level 3: Schema-free, sequential simple questions</a:t>
            </a:r>
          </a:p>
          <a:p>
            <a:pPr eaLnBrk="1" fontAlgn="t" hangingPunct="1"/>
            <a:r>
              <a:rPr lang="en-US" dirty="0"/>
              <a:t>Level 4, 5: Composite questions</a:t>
            </a:r>
          </a:p>
          <a:p>
            <a:pPr eaLnBrk="1" fontAlgn="t" hangingPunct="1"/>
            <a:endParaRPr lang="en-US" dirty="0"/>
          </a:p>
          <a:p>
            <a:pPr eaLnBrk="1" fontAlgn="t" hangingPunct="1"/>
            <a:r>
              <a:rPr lang="en-US" dirty="0" err="1"/>
              <a:t>WikiSQL</a:t>
            </a:r>
            <a:r>
              <a:rPr lang="en-US" dirty="0"/>
              <a:t> [</a:t>
            </a:r>
            <a:r>
              <a:rPr lang="en-US" dirty="0" err="1"/>
              <a:t>Zhong</a:t>
            </a:r>
            <a:r>
              <a:rPr lang="en-US" dirty="0"/>
              <a:t> 2017] can be adapted as query benchmark for Level 1</a:t>
            </a:r>
          </a:p>
          <a:p>
            <a:pPr eaLnBrk="1" fontAlgn="t" hangingPunct="1"/>
            <a:r>
              <a:rPr lang="en-US" dirty="0" err="1"/>
              <a:t>SequentialQA</a:t>
            </a:r>
            <a:r>
              <a:rPr lang="en-US" dirty="0"/>
              <a:t> [</a:t>
            </a:r>
            <a:r>
              <a:rPr lang="en-US" dirty="0" err="1"/>
              <a:t>Iyyer</a:t>
            </a:r>
            <a:r>
              <a:rPr lang="en-US" dirty="0"/>
              <a:t> 2017] good for Level 3</a:t>
            </a:r>
          </a:p>
          <a:p>
            <a:pPr eaLnBrk="1" fontAlgn="t" hangingPunct="1"/>
            <a:r>
              <a:rPr lang="en-US" dirty="0"/>
              <a:t>Level 4, 5: </a:t>
            </a:r>
            <a:r>
              <a:rPr lang="en-US" dirty="0" err="1"/>
              <a:t>WebQuestions</a:t>
            </a:r>
            <a:r>
              <a:rPr lang="en-US" dirty="0"/>
              <a:t>[</a:t>
            </a:r>
            <a:r>
              <a:rPr lang="en-US" dirty="0" err="1"/>
              <a:t>Berant</a:t>
            </a:r>
            <a:r>
              <a:rPr lang="en-US" dirty="0"/>
              <a:t> 2013], </a:t>
            </a:r>
            <a:r>
              <a:rPr lang="en-US" dirty="0" err="1"/>
              <a:t>WikiTableQuestions</a:t>
            </a:r>
            <a:r>
              <a:rPr lang="en-US" dirty="0"/>
              <a:t> [</a:t>
            </a:r>
            <a:r>
              <a:rPr lang="en-US" dirty="0" err="1"/>
              <a:t>Pasupat</a:t>
            </a:r>
            <a:r>
              <a:rPr lang="en-US" dirty="0"/>
              <a:t> 2015], </a:t>
            </a:r>
            <a:r>
              <a:rPr lang="en-US" dirty="0" err="1"/>
              <a:t>GraphQuestions</a:t>
            </a:r>
            <a:r>
              <a:rPr lang="en-US" dirty="0"/>
              <a:t> [Yu 2017]</a:t>
            </a:r>
          </a:p>
          <a:p>
            <a:pPr eaLnBrk="1" fontAlgn="t" hangingPunct="1"/>
            <a:r>
              <a:rPr lang="en-US" dirty="0"/>
              <a:t>We need to characterize the complexity of questions so that we can better understand the QA behavior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step to democratize data science is to let people freely access their data without knowing programming language</a:t>
            </a:r>
          </a:p>
          <a:p>
            <a:endParaRPr lang="en-US" dirty="0"/>
          </a:p>
          <a:p>
            <a:r>
              <a:rPr lang="en-US" dirty="0"/>
              <a:t>In order to make it happen, start with simple queries first.  Make it work</a:t>
            </a:r>
          </a:p>
          <a:p>
            <a:endParaRPr lang="en-US" dirty="0"/>
          </a:p>
          <a:p>
            <a:r>
              <a:rPr lang="en-US" dirty="0"/>
              <a:t>Move up the ladder solidly</a:t>
            </a:r>
          </a:p>
          <a:p>
            <a:endParaRPr lang="en-US" dirty="0"/>
          </a:p>
          <a:p>
            <a:r>
              <a:rPr lang="en-US" dirty="0"/>
              <a:t>Leverage human intelligence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55005-C866-4E07-98BB-E708B6D2A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524001"/>
            <a:ext cx="4040188" cy="422275"/>
          </a:xfrm>
        </p:spPr>
        <p:txBody>
          <a:bodyPr/>
          <a:lstStyle/>
          <a:p>
            <a:r>
              <a:rPr lang="en-US" sz="2000" dirty="0"/>
              <a:t>Foundation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7EDFF-41A3-4C44-B068-FD848417B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" y="1946277"/>
            <a:ext cx="4040188" cy="1711325"/>
          </a:xfrm>
        </p:spPr>
        <p:txBody>
          <a:bodyPr/>
          <a:lstStyle/>
          <a:p>
            <a:r>
              <a:rPr lang="en-US" sz="1800" dirty="0"/>
              <a:t>Numerical Linear Algebra</a:t>
            </a:r>
          </a:p>
          <a:p>
            <a:r>
              <a:rPr lang="en-US" sz="1800" dirty="0"/>
              <a:t>Optimization</a:t>
            </a:r>
          </a:p>
          <a:p>
            <a:r>
              <a:rPr lang="en-US" sz="1800" dirty="0"/>
              <a:t>Stochastic Methods</a:t>
            </a:r>
          </a:p>
          <a:p>
            <a:r>
              <a:rPr lang="en-US" sz="1800" dirty="0"/>
              <a:t>Discrete Mathematics and Algorithms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6E7498-5514-4301-96DC-E272AC702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524001"/>
            <a:ext cx="4041775" cy="422276"/>
          </a:xfrm>
        </p:spPr>
        <p:txBody>
          <a:bodyPr/>
          <a:lstStyle/>
          <a:p>
            <a:r>
              <a:rPr lang="en-US" sz="2000" dirty="0"/>
              <a:t>Data Science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568F58-48DC-4E8B-9892-A9FFFA2BE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0" y="1946277"/>
            <a:ext cx="4422775" cy="1787524"/>
          </a:xfrm>
        </p:spPr>
        <p:txBody>
          <a:bodyPr/>
          <a:lstStyle/>
          <a:p>
            <a:r>
              <a:rPr lang="en-US" sz="1800" dirty="0"/>
              <a:t>Introduction to Statistical Inference</a:t>
            </a:r>
          </a:p>
          <a:p>
            <a:r>
              <a:rPr lang="en-US" sz="1800" dirty="0"/>
              <a:t>Databases and SQL</a:t>
            </a:r>
          </a:p>
          <a:p>
            <a:r>
              <a:rPr lang="en-US" sz="1800" dirty="0"/>
              <a:t>Machine Learning</a:t>
            </a:r>
          </a:p>
          <a:p>
            <a:r>
              <a:rPr lang="en-US" sz="1800" dirty="0"/>
              <a:t>Data Mining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CA7FD59-61B6-4D32-B136-7DCCA964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4" y="152400"/>
            <a:ext cx="8416925" cy="762000"/>
          </a:xfrm>
        </p:spPr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1F5CFD1-3E57-4B2D-9D7C-90B10C68787A}"/>
              </a:ext>
            </a:extLst>
          </p:cNvPr>
          <p:cNvSpPr txBox="1">
            <a:spLocks/>
          </p:cNvSpPr>
          <p:nvPr/>
        </p:nvSpPr>
        <p:spPr bwMode="auto">
          <a:xfrm>
            <a:off x="533400" y="3733800"/>
            <a:ext cx="404018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800" b="1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4pPr>
            <a:lvl5pPr marL="1828800" indent="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5pPr>
            <a:lvl6pPr marL="2286000" indent="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kern="0" dirty="0"/>
              <a:t>Scientific Programming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A25D7BB-E1C3-4955-B298-C6E6A06C63F1}"/>
              </a:ext>
            </a:extLst>
          </p:cNvPr>
          <p:cNvSpPr txBox="1">
            <a:spLocks/>
          </p:cNvSpPr>
          <p:nvPr/>
        </p:nvSpPr>
        <p:spPr bwMode="auto">
          <a:xfrm>
            <a:off x="533400" y="4156076"/>
            <a:ext cx="4040188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800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kern="0" dirty="0"/>
              <a:t>Data Analysis with Python</a:t>
            </a:r>
          </a:p>
          <a:p>
            <a:r>
              <a:rPr lang="en-US" sz="1800" kern="0" dirty="0"/>
              <a:t>Parallel Computing</a:t>
            </a:r>
          </a:p>
          <a:p>
            <a:r>
              <a:rPr lang="en-US" sz="1800" kern="0" dirty="0"/>
              <a:t>Distributed Algorithms and Optimization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BDA20CCD-008A-4A44-8A44-3C9F7D13E292}"/>
              </a:ext>
            </a:extLst>
          </p:cNvPr>
          <p:cNvSpPr txBox="1">
            <a:spLocks/>
          </p:cNvSpPr>
          <p:nvPr/>
        </p:nvSpPr>
        <p:spPr bwMode="auto">
          <a:xfrm>
            <a:off x="4572000" y="3733800"/>
            <a:ext cx="4041775" cy="42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800" b="1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4pPr>
            <a:lvl5pPr marL="1828800" indent="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5pPr>
            <a:lvl6pPr marL="2286000" indent="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kern="0" dirty="0"/>
              <a:t>Specialization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0CDFC9F9-18C7-4DBE-BDB3-00FAE9B068B9}"/>
              </a:ext>
            </a:extLst>
          </p:cNvPr>
          <p:cNvSpPr txBox="1">
            <a:spLocks/>
          </p:cNvSpPr>
          <p:nvPr/>
        </p:nvSpPr>
        <p:spPr bwMode="auto">
          <a:xfrm>
            <a:off x="4572000" y="4156076"/>
            <a:ext cx="4422775" cy="1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800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kern="0" dirty="0"/>
              <a:t>Data Driven Medicine</a:t>
            </a:r>
          </a:p>
          <a:p>
            <a:r>
              <a:rPr lang="en-US" sz="1800" kern="0" dirty="0"/>
              <a:t>Modern Statistics for Modern Biology</a:t>
            </a:r>
          </a:p>
          <a:p>
            <a:r>
              <a:rPr lang="en-US" sz="1800" kern="0" dirty="0"/>
              <a:t>Representations and Algorithms for Computational Molecular Biology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8CDBAC8-21B6-43C2-B5C0-71691597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E356-F4ED-42D4-9D1D-D712908FA994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121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/>
              <a:t> Come 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E356-F4ED-42D4-9D1D-D712908FA994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990600" y="1276290"/>
            <a:ext cx="6324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/>
              <a:t>“</a:t>
            </a:r>
            <a:r>
              <a:rPr lang="en-US" dirty="0"/>
              <a:t>find all patients diagnosed with eye tumor</a:t>
            </a:r>
            <a:r>
              <a:rPr lang="en-US" altLang="en-US" dirty="0"/>
              <a:t>”</a:t>
            </a:r>
            <a:endParaRPr lang="en-US" dirty="0"/>
          </a:p>
        </p:txBody>
      </p:sp>
      <p:pic>
        <p:nvPicPr>
          <p:cNvPr id="22" name="Picture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" y="2106177"/>
            <a:ext cx="4384236" cy="4370823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24" name="Picture 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5791200"/>
            <a:ext cx="19081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1"/>
          <p:cNvSpPr txBox="1">
            <a:spLocks noChangeArrowheads="1"/>
          </p:cNvSpPr>
          <p:nvPr/>
        </p:nvSpPr>
        <p:spPr bwMode="auto">
          <a:xfrm>
            <a:off x="5562600" y="6172200"/>
            <a:ext cx="3101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200" b="1" dirty="0"/>
              <a:t>“</a:t>
            </a:r>
            <a:r>
              <a:rPr lang="en-US" sz="1200" b="1" dirty="0"/>
              <a:t>Semantic queries by example</a:t>
            </a:r>
            <a:r>
              <a:rPr lang="en-US" altLang="en-US" sz="1200" b="1" dirty="0"/>
              <a:t>”</a:t>
            </a:r>
            <a:r>
              <a:rPr lang="en-US" sz="1200" b="1" dirty="0"/>
              <a:t>, </a:t>
            </a:r>
          </a:p>
          <a:p>
            <a:r>
              <a:rPr lang="en-US" sz="1200" b="1" dirty="0" err="1"/>
              <a:t>Lipyeow</a:t>
            </a:r>
            <a:r>
              <a:rPr lang="en-US" sz="1200" b="1" dirty="0"/>
              <a:t> Lim et al., EDBT 2014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81600" y="3861137"/>
            <a:ext cx="38186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Execution time in </a:t>
            </a:r>
            <a:r>
              <a:rPr lang="en-US" b="1" dirty="0" err="1">
                <a:solidFill>
                  <a:srgbClr val="FF0000"/>
                </a:solidFill>
              </a:rPr>
              <a:t>mins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Coding in hours</a:t>
            </a:r>
          </a:p>
          <a:p>
            <a:r>
              <a:rPr lang="en-US" b="1" dirty="0">
                <a:solidFill>
                  <a:srgbClr val="FF0000"/>
                </a:solidFill>
              </a:rPr>
              <a:t>Finding coders in weeks?</a:t>
            </a:r>
          </a:p>
        </p:txBody>
      </p:sp>
      <p:sp>
        <p:nvSpPr>
          <p:cNvPr id="27" name="标题 1"/>
          <p:cNvSpPr txBox="1">
            <a:spLocks/>
          </p:cNvSpPr>
          <p:nvPr/>
        </p:nvSpPr>
        <p:spPr bwMode="auto">
          <a:xfrm>
            <a:off x="5680361" y="2108537"/>
            <a:ext cx="3124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宋体" charset="0"/>
              </a:rPr>
              <a:t>Asking a doctor to write </a:t>
            </a:r>
            <a:r>
              <a:rPr kumimoji="1" lang="en-US" altLang="zh-CN" sz="2400" kern="0" dirty="0">
                <a:latin typeface="+mj-lt"/>
                <a:cs typeface="宋体" charset="0"/>
              </a:rPr>
              <a:t>t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宋体" charset="0"/>
              </a:rPr>
              <a:t>his?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itchFamily="2" charset="-122"/>
              <a:cs typeface="宋体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 flipV="1">
            <a:off x="5257800" y="2590800"/>
            <a:ext cx="574961" cy="511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743200"/>
            <a:ext cx="7010400" cy="2503488"/>
          </a:xfrm>
        </p:spPr>
        <p:txBody>
          <a:bodyPr/>
          <a:lstStyle/>
          <a:p>
            <a:pPr algn="ctr">
              <a:buNone/>
            </a:pPr>
            <a:r>
              <a:rPr lang="en-US" sz="3600" dirty="0"/>
              <a:t>Democratize </a:t>
            </a:r>
          </a:p>
          <a:p>
            <a:pPr algn="ctr">
              <a:buNone/>
            </a:pPr>
            <a:r>
              <a:rPr lang="en-US" sz="3600" dirty="0"/>
              <a:t>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5E356-F4ED-42D4-9D1D-D712908FA994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/>
              <a:t> What To Do?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F1EC-A8DD-48D3-A44D-2C5B17E6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NLP/AI Bridge the Gap?</a:t>
            </a:r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7C28BBB0-359A-40C9-9F34-BF87719830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8" t="11765" r="20588" b="14706"/>
          <a:stretch/>
        </p:blipFill>
        <p:spPr>
          <a:xfrm>
            <a:off x="3187311" y="1165700"/>
            <a:ext cx="1219200" cy="152400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7C957DD-6A06-45D2-942A-5E8EFA68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62800" y="6545843"/>
            <a:ext cx="1968588" cy="373432"/>
          </a:xfrm>
        </p:spPr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pSp>
        <p:nvGrpSpPr>
          <p:cNvPr id="3" name="Group 22">
            <a:extLst>
              <a:ext uri="{FF2B5EF4-FFF2-40B4-BE49-F238E27FC236}">
                <a16:creationId xmlns:a16="http://schemas.microsoft.com/office/drawing/2014/main" id="{17D3A153-B879-4891-99B9-646FF768781E}"/>
              </a:ext>
            </a:extLst>
          </p:cNvPr>
          <p:cNvGrpSpPr/>
          <p:nvPr/>
        </p:nvGrpSpPr>
        <p:grpSpPr>
          <a:xfrm>
            <a:off x="1041647" y="5929110"/>
            <a:ext cx="7127071" cy="770628"/>
            <a:chOff x="223857" y="5586984"/>
            <a:chExt cx="8767743" cy="1042416"/>
          </a:xfrm>
        </p:grpSpPr>
        <p:pic>
          <p:nvPicPr>
            <p:cNvPr id="25" name="Picture 24" descr="A picture containing ground&#10;&#10;Description generated with very high confidence">
              <a:extLst>
                <a:ext uri="{FF2B5EF4-FFF2-40B4-BE49-F238E27FC236}">
                  <a16:creationId xmlns:a16="http://schemas.microsoft.com/office/drawing/2014/main" id="{76CB9E8E-8CFC-4234-82A8-1E76C87AB249}"/>
                </a:ext>
              </a:extLst>
            </p:cNvPr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393" y="5586984"/>
              <a:ext cx="2093976" cy="1042416"/>
            </a:xfrm>
            <a:prstGeom prst="rect">
              <a:avLst/>
            </a:prstGeom>
          </p:spPr>
        </p:pic>
        <p:pic>
          <p:nvPicPr>
            <p:cNvPr id="26" name="Picture 25" descr="A close up of a device&#10;&#10;Description generated with high confidence">
              <a:extLst>
                <a:ext uri="{FF2B5EF4-FFF2-40B4-BE49-F238E27FC236}">
                  <a16:creationId xmlns:a16="http://schemas.microsoft.com/office/drawing/2014/main" id="{5C83BA3D-7B89-4C2A-871B-74CF151E8459}"/>
                </a:ext>
              </a:extLst>
            </p:cNvPr>
            <p:cNvPicPr>
              <a:picLocks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83"/>
            <a:stretch/>
          </p:blipFill>
          <p:spPr>
            <a:xfrm>
              <a:off x="6897624" y="5586984"/>
              <a:ext cx="2093976" cy="1042416"/>
            </a:xfrm>
            <a:prstGeom prst="rect">
              <a:avLst/>
            </a:prstGeom>
          </p:spPr>
        </p:pic>
        <p:pic>
          <p:nvPicPr>
            <p:cNvPr id="27" name="Picture 26" descr="A close up of a device&#10;&#10;Description generated with high confidence">
              <a:extLst>
                <a:ext uri="{FF2B5EF4-FFF2-40B4-BE49-F238E27FC236}">
                  <a16:creationId xmlns:a16="http://schemas.microsoft.com/office/drawing/2014/main" id="{F30C555C-1677-49E4-97AA-1BA6BF9CCEC3}"/>
                </a:ext>
              </a:extLst>
            </p:cNvPr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857" y="5586984"/>
              <a:ext cx="2093976" cy="1042416"/>
            </a:xfrm>
            <a:prstGeom prst="rect">
              <a:avLst/>
            </a:prstGeom>
          </p:spPr>
        </p:pic>
        <p:pic>
          <p:nvPicPr>
            <p:cNvPr id="28" name="Picture 27" descr="A picture containing bed, badminton&#10;&#10;Description generated with very high confidence">
              <a:extLst>
                <a:ext uri="{FF2B5EF4-FFF2-40B4-BE49-F238E27FC236}">
                  <a16:creationId xmlns:a16="http://schemas.microsoft.com/office/drawing/2014/main" id="{169010FB-F8C8-4486-9BF5-6F4568C81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088" y="5591514"/>
              <a:ext cx="2098050" cy="1037886"/>
            </a:xfrm>
            <a:prstGeom prst="rect">
              <a:avLst/>
            </a:prstGeom>
          </p:spPr>
        </p:pic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B65DE4CE-AE59-46D5-9E6B-BF010093C129}"/>
              </a:ext>
            </a:extLst>
          </p:cNvPr>
          <p:cNvGrpSpPr/>
          <p:nvPr/>
        </p:nvGrpSpPr>
        <p:grpSpPr>
          <a:xfrm>
            <a:off x="228600" y="3719623"/>
            <a:ext cx="5378141" cy="2071577"/>
            <a:chOff x="330501" y="3719623"/>
            <a:chExt cx="5378141" cy="2071577"/>
          </a:xfrm>
        </p:grpSpPr>
        <p:sp>
          <p:nvSpPr>
            <p:cNvPr id="22" name="Right Arrow 8">
              <a:extLst>
                <a:ext uri="{FF2B5EF4-FFF2-40B4-BE49-F238E27FC236}">
                  <a16:creationId xmlns:a16="http://schemas.microsoft.com/office/drawing/2014/main" id="{68268D91-3025-41AE-9415-109F24D3DAAE}"/>
                </a:ext>
              </a:extLst>
            </p:cNvPr>
            <p:cNvSpPr/>
            <p:nvPr/>
          </p:nvSpPr>
          <p:spPr bwMode="auto">
            <a:xfrm rot="16200000">
              <a:off x="4373478" y="5194675"/>
              <a:ext cx="726342" cy="466708"/>
            </a:xfrm>
            <a:prstGeom prst="rightArrow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pic>
          <p:nvPicPr>
            <p:cNvPr id="11" name="Picture 10" descr="A picture containing indoor, table&#10;&#10;Description generated with very high confidence">
              <a:extLst>
                <a:ext uri="{FF2B5EF4-FFF2-40B4-BE49-F238E27FC236}">
                  <a16:creationId xmlns:a16="http://schemas.microsoft.com/office/drawing/2014/main" id="{A3A4D7B6-4E72-46DD-A072-AAF9936241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4" t="1900" r="1292" b="3402"/>
            <a:stretch/>
          </p:blipFill>
          <p:spPr>
            <a:xfrm>
              <a:off x="3764656" y="3719623"/>
              <a:ext cx="1943986" cy="123337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ACAF81-7173-46A6-8234-DBADC156ED29}"/>
                </a:ext>
              </a:extLst>
            </p:cNvPr>
            <p:cNvSpPr txBox="1"/>
            <p:nvPr/>
          </p:nvSpPr>
          <p:spPr>
            <a:xfrm>
              <a:off x="330501" y="5161537"/>
              <a:ext cx="3810000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FF0000"/>
                  </a:solidFill>
                  <a:latin typeface="+mn-lt"/>
                </a:rPr>
                <a:t>Bottleneck #1: Knowledge</a:t>
              </a:r>
            </a:p>
          </p:txBody>
        </p:sp>
      </p:grpSp>
      <p:grpSp>
        <p:nvGrpSpPr>
          <p:cNvPr id="5" name="Group 13">
            <a:extLst>
              <a:ext uri="{FF2B5EF4-FFF2-40B4-BE49-F238E27FC236}">
                <a16:creationId xmlns:a16="http://schemas.microsoft.com/office/drawing/2014/main" id="{18750D05-7FE9-48A2-81BC-1342010C43B0}"/>
              </a:ext>
            </a:extLst>
          </p:cNvPr>
          <p:cNvGrpSpPr/>
          <p:nvPr/>
        </p:nvGrpSpPr>
        <p:grpSpPr>
          <a:xfrm>
            <a:off x="596511" y="2799722"/>
            <a:ext cx="3886200" cy="726342"/>
            <a:chOff x="698412" y="2799722"/>
            <a:chExt cx="3886200" cy="72634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FB9B456-8FE0-40DD-ABB2-7805FD83AF15}"/>
                </a:ext>
              </a:extLst>
            </p:cNvPr>
            <p:cNvSpPr txBox="1"/>
            <p:nvPr/>
          </p:nvSpPr>
          <p:spPr>
            <a:xfrm>
              <a:off x="698412" y="2824514"/>
              <a:ext cx="3200400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FF0000"/>
                  </a:solidFill>
                  <a:latin typeface="+mn-lt"/>
                </a:rPr>
                <a:t>Bottleneck #2: Access </a:t>
              </a:r>
            </a:p>
          </p:txBody>
        </p:sp>
        <p:sp>
          <p:nvSpPr>
            <p:cNvPr id="35" name="Right Arrow 8">
              <a:extLst>
                <a:ext uri="{FF2B5EF4-FFF2-40B4-BE49-F238E27FC236}">
                  <a16:creationId xmlns:a16="http://schemas.microsoft.com/office/drawing/2014/main" id="{B4FFAA19-AE19-4380-A52B-4EECF086AF45}"/>
                </a:ext>
              </a:extLst>
            </p:cNvPr>
            <p:cNvSpPr/>
            <p:nvPr/>
          </p:nvSpPr>
          <p:spPr bwMode="auto">
            <a:xfrm rot="16200000">
              <a:off x="3988087" y="2929539"/>
              <a:ext cx="726342" cy="466708"/>
            </a:xfrm>
            <a:prstGeom prst="rightArrow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EE33653-6FCD-4C15-B0AD-E566C6AF3E65}"/>
              </a:ext>
            </a:extLst>
          </p:cNvPr>
          <p:cNvSpPr txBox="1"/>
          <p:nvPr/>
        </p:nvSpPr>
        <p:spPr>
          <a:xfrm>
            <a:off x="4472078" y="1277476"/>
            <a:ext cx="1833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+mn-lt"/>
              </a:rPr>
              <a:t>Insights</a:t>
            </a:r>
          </a:p>
          <a:p>
            <a:pPr algn="l"/>
            <a:r>
              <a:rPr lang="en-US" sz="2400" dirty="0">
                <a:solidFill>
                  <a:srgbClr val="0070C0"/>
                </a:solidFill>
                <a:latin typeface="+mn-lt"/>
              </a:rPr>
              <a:t>Discoveries</a:t>
            </a:r>
          </a:p>
          <a:p>
            <a:pPr algn="l"/>
            <a:r>
              <a:rPr lang="en-US" sz="2400" dirty="0">
                <a:solidFill>
                  <a:srgbClr val="0070C0"/>
                </a:solidFill>
                <a:latin typeface="+mn-lt"/>
              </a:rPr>
              <a:t>Solutions</a:t>
            </a:r>
          </a:p>
        </p:txBody>
      </p:sp>
      <p:grpSp>
        <p:nvGrpSpPr>
          <p:cNvPr id="7" name="Group 14">
            <a:extLst>
              <a:ext uri="{FF2B5EF4-FFF2-40B4-BE49-F238E27FC236}">
                <a16:creationId xmlns:a16="http://schemas.microsoft.com/office/drawing/2014/main" id="{1D2680F0-5DE1-4EF5-AEE3-FCBFC3B36DD8}"/>
              </a:ext>
            </a:extLst>
          </p:cNvPr>
          <p:cNvGrpSpPr/>
          <p:nvPr/>
        </p:nvGrpSpPr>
        <p:grpSpPr>
          <a:xfrm>
            <a:off x="4787513" y="2799721"/>
            <a:ext cx="4280287" cy="726342"/>
            <a:chOff x="4889414" y="2799721"/>
            <a:chExt cx="4280287" cy="726342"/>
          </a:xfrm>
        </p:grpSpPr>
        <p:sp>
          <p:nvSpPr>
            <p:cNvPr id="36" name="Right Arrow 8">
              <a:extLst>
                <a:ext uri="{FF2B5EF4-FFF2-40B4-BE49-F238E27FC236}">
                  <a16:creationId xmlns:a16="http://schemas.microsoft.com/office/drawing/2014/main" id="{78E56C2B-340D-45E0-A0F6-DA7967FAB72D}"/>
                </a:ext>
              </a:extLst>
            </p:cNvPr>
            <p:cNvSpPr/>
            <p:nvPr/>
          </p:nvSpPr>
          <p:spPr bwMode="auto">
            <a:xfrm rot="16200000">
              <a:off x="4759597" y="2929538"/>
              <a:ext cx="726342" cy="466708"/>
            </a:xfrm>
            <a:prstGeom prst="rightArrow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28BF10D-5D38-4494-8F77-1DB28DAAE27C}"/>
                </a:ext>
              </a:extLst>
            </p:cNvPr>
            <p:cNvSpPr txBox="1"/>
            <p:nvPr/>
          </p:nvSpPr>
          <p:spPr>
            <a:xfrm>
              <a:off x="5524713" y="2834277"/>
              <a:ext cx="3644988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FF0000"/>
                  </a:solidFill>
                  <a:latin typeface="+mn-lt"/>
                </a:rPr>
                <a:t>Bottleneck #3: Reasoning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309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Interface Is The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001000" cy="533400"/>
          </a:xfrm>
        </p:spPr>
        <p:txBody>
          <a:bodyPr/>
          <a:lstStyle/>
          <a:p>
            <a:r>
              <a:rPr lang="en-US" dirty="0"/>
              <a:t>Natural Language Query on Knowledge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3505200"/>
            <a:ext cx="373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宋体" charset="0"/>
              </a:rPr>
              <a:t>NLI on Relational Data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宋体" charset="0"/>
              </a:rPr>
              <a:t>NLI on Everything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48200" y="3505200"/>
            <a:ext cx="434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o"/>
              <a:tabLst/>
              <a:defRPr/>
            </a:pPr>
            <a:r>
              <a:rPr lang="en-US" kern="0" dirty="0">
                <a:latin typeface="+mn-lt"/>
                <a:cs typeface="宋体" charset="0"/>
              </a:rPr>
              <a:t>Knowledge Graph Construction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宋体" charset="0"/>
            </a:endParaRPr>
          </a:p>
        </p:txBody>
      </p:sp>
      <p:cxnSp>
        <p:nvCxnSpPr>
          <p:cNvPr id="9" name="Straight Arrow Connector 8"/>
          <p:cNvCxnSpPr>
            <a:stCxn id="3" idx="2"/>
            <a:endCxn id="6" idx="0"/>
          </p:cNvCxnSpPr>
          <p:nvPr/>
        </p:nvCxnSpPr>
        <p:spPr bwMode="auto">
          <a:xfrm flipH="1">
            <a:off x="2552700" y="2286000"/>
            <a:ext cx="2057400" cy="1219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>
            <a:stCxn id="3" idx="2"/>
            <a:endCxn id="7" idx="0"/>
          </p:cNvCxnSpPr>
          <p:nvPr/>
        </p:nvCxnSpPr>
        <p:spPr bwMode="auto">
          <a:xfrm>
            <a:off x="4610100" y="2286000"/>
            <a:ext cx="2209800" cy="1219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SQL (SPARQL)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85800" y="1219200"/>
          <a:ext cx="8001007" cy="1702540"/>
        </p:xfrm>
        <a:graphic>
          <a:graphicData uri="http://schemas.openxmlformats.org/drawingml/2006/table">
            <a:tbl>
              <a:tblPr/>
              <a:tblGrid>
                <a:gridCol w="1143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12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>
                          <a:solidFill>
                            <a:srgbClr val="333333"/>
                          </a:solidFill>
                        </a:rPr>
                        <a:t>Column Headers</a:t>
                      </a:r>
                    </a:p>
                  </a:txBody>
                  <a:tcPr marL="35876" marR="35876" marT="35876" marB="35876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>
                          <a:solidFill>
                            <a:srgbClr val="333333"/>
                          </a:solidFill>
                        </a:rPr>
                        <a:t>First Name</a:t>
                      </a:r>
                    </a:p>
                  </a:txBody>
                  <a:tcPr marL="35876" marR="35876" marT="35876" marB="35876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>
                          <a:solidFill>
                            <a:srgbClr val="333333"/>
                          </a:solidFill>
                        </a:rPr>
                        <a:t>Last Name</a:t>
                      </a:r>
                    </a:p>
                  </a:txBody>
                  <a:tcPr marL="35876" marR="35876" marT="35876" marB="35876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>
                          <a:solidFill>
                            <a:srgbClr val="333333"/>
                          </a:solidFill>
                        </a:rPr>
                        <a:t>Gender</a:t>
                      </a:r>
                    </a:p>
                  </a:txBody>
                  <a:tcPr marL="35876" marR="35876" marT="35876" marB="35876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35876" marR="35876" marT="35876" marB="35876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>
                          <a:solidFill>
                            <a:srgbClr val="333333"/>
                          </a:solidFill>
                        </a:rPr>
                        <a:t>Salary</a:t>
                      </a:r>
                    </a:p>
                  </a:txBody>
                  <a:tcPr marL="35876" marR="35876" marT="35876" marB="35876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>
                          <a:solidFill>
                            <a:srgbClr val="333333"/>
                          </a:solidFill>
                        </a:rPr>
                        <a:t>Country</a:t>
                      </a:r>
                    </a:p>
                  </a:txBody>
                  <a:tcPr marL="35876" marR="35876" marT="35876" marB="35876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dirty="0">
                          <a:solidFill>
                            <a:srgbClr val="333333"/>
                          </a:solidFill>
                        </a:rPr>
                        <a:t>Sample Record</a:t>
                      </a:r>
                    </a:p>
                  </a:txBody>
                  <a:tcPr marL="35876" marR="35876" marT="35876" marB="35876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>
                          <a:solidFill>
                            <a:srgbClr val="333333"/>
                          </a:solidFill>
                        </a:rPr>
                        <a:t>Dennis</a:t>
                      </a:r>
                    </a:p>
                  </a:txBody>
                  <a:tcPr marL="35876" marR="35876" marT="35876" marB="35876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>
                          <a:solidFill>
                            <a:srgbClr val="333333"/>
                          </a:solidFill>
                        </a:rPr>
                        <a:t>Wright</a:t>
                      </a:r>
                    </a:p>
                  </a:txBody>
                  <a:tcPr marL="35876" marR="35876" marT="35876" marB="35876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>
                          <a:solidFill>
                            <a:srgbClr val="333333"/>
                          </a:solidFill>
                        </a:rPr>
                        <a:t>Male</a:t>
                      </a:r>
                    </a:p>
                  </a:txBody>
                  <a:tcPr marL="35876" marR="35876" marT="35876" marB="35876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>
                          <a:solidFill>
                            <a:srgbClr val="333333"/>
                          </a:solidFill>
                        </a:rPr>
                        <a:t>34</a:t>
                      </a:r>
                    </a:p>
                  </a:txBody>
                  <a:tcPr marL="35876" marR="35876" marT="35876" marB="35876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>
                          <a:solidFill>
                            <a:srgbClr val="333333"/>
                          </a:solidFill>
                        </a:rPr>
                        <a:t>112,751</a:t>
                      </a:r>
                    </a:p>
                  </a:txBody>
                  <a:tcPr marL="35876" marR="35876" marT="35876" marB="35876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dirty="0">
                          <a:solidFill>
                            <a:srgbClr val="333333"/>
                          </a:solidFill>
                        </a:rPr>
                        <a:t>Philippines</a:t>
                      </a:r>
                    </a:p>
                  </a:txBody>
                  <a:tcPr marL="35876" marR="35876" marT="35876" marB="35876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762000" y="3048000"/>
            <a:ext cx="7239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Q: What is the average age for male employees</a:t>
            </a:r>
          </a:p>
          <a:p>
            <a:r>
              <a:rPr lang="en-US" dirty="0"/>
              <a:t>A: </a:t>
            </a:r>
            <a:r>
              <a:rPr lang="en-US" dirty="0">
                <a:hlinkClick r:id="rId2"/>
              </a:rPr>
              <a:t>44.69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85800" y="3810000"/>
            <a:ext cx="7239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Q: How old are male employees in Philippines?</a:t>
            </a:r>
          </a:p>
          <a:p>
            <a:r>
              <a:rPr lang="en-US" dirty="0"/>
              <a:t>A: </a:t>
            </a:r>
            <a:r>
              <a:rPr lang="en-US" dirty="0">
                <a:hlinkClick r:id="rId2"/>
              </a:rPr>
              <a:t>6196.18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90600" y="4724400"/>
            <a:ext cx="7239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Q: What is the average age for male employees whose salary is great than 100K?</a:t>
            </a:r>
          </a:p>
          <a:p>
            <a:r>
              <a:rPr lang="en-US" dirty="0"/>
              <a:t>A: </a:t>
            </a:r>
            <a:r>
              <a:rPr lang="en-US" i="1" dirty="0"/>
              <a:t>show average of male employees age grouped by salary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515" y="6248400"/>
            <a:ext cx="5987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query examples from: http://kueri.me/demo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Issue?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66738" y="1143000"/>
            <a:ext cx="8001000" cy="5562600"/>
          </a:xfrm>
        </p:spPr>
        <p:txBody>
          <a:bodyPr/>
          <a:lstStyle/>
          <a:p>
            <a:pPr>
              <a:buNone/>
            </a:pPr>
            <a:r>
              <a:rPr lang="en-US" dirty="0"/>
              <a:t>NLP: We are working on NLI on Databases</a:t>
            </a:r>
          </a:p>
          <a:p>
            <a:pPr>
              <a:buNone/>
            </a:pPr>
            <a:r>
              <a:rPr lang="en-US" dirty="0"/>
              <a:t>DB  : It is not new.  Can you guarantee the correctness?</a:t>
            </a:r>
          </a:p>
          <a:p>
            <a:pPr>
              <a:buNone/>
            </a:pPr>
            <a:r>
              <a:rPr lang="en-US" dirty="0"/>
              <a:t>NLP: No.</a:t>
            </a:r>
          </a:p>
          <a:p>
            <a:pPr>
              <a:buNone/>
            </a:pPr>
            <a:r>
              <a:rPr lang="en-US" dirty="0"/>
              <a:t>DB  : What is your accuracy on </a:t>
            </a:r>
            <a:r>
              <a:rPr lang="en-US" dirty="0" err="1"/>
              <a:t>WikiSQL</a:t>
            </a:r>
            <a:r>
              <a:rPr lang="en-US" dirty="0"/>
              <a:t> [</a:t>
            </a:r>
            <a:r>
              <a:rPr lang="en-US" dirty="0" err="1"/>
              <a:t>Zhong</a:t>
            </a:r>
            <a:r>
              <a:rPr lang="en-US" dirty="0"/>
              <a:t> 2017]?</a:t>
            </a:r>
          </a:p>
          <a:p>
            <a:pPr>
              <a:buNone/>
            </a:pPr>
            <a:r>
              <a:rPr lang="en-US" dirty="0"/>
              <a:t>NLP: 68%.</a:t>
            </a:r>
          </a:p>
          <a:p>
            <a:pPr>
              <a:buNone/>
            </a:pPr>
            <a:r>
              <a:rPr lang="en-US" dirty="0"/>
              <a:t>DB  : It is low!</a:t>
            </a:r>
          </a:p>
          <a:p>
            <a:pPr>
              <a:buNone/>
            </a:pPr>
            <a:r>
              <a:rPr lang="en-US" dirty="0"/>
              <a:t>NLP: We can improve it 2% per published paper. </a:t>
            </a:r>
          </a:p>
          <a:p>
            <a:pPr marL="685800" indent="-685800">
              <a:buNone/>
            </a:pPr>
            <a:r>
              <a:rPr lang="en-US" dirty="0"/>
              <a:t>DB  : Given a question, how can a user know if the answer is correct or not? </a:t>
            </a:r>
          </a:p>
          <a:p>
            <a:pPr>
              <a:buNone/>
            </a:pPr>
            <a:r>
              <a:rPr lang="en-US" dirty="0"/>
              <a:t>NLP: There is 68% chance for the answer to be correct.</a:t>
            </a:r>
          </a:p>
          <a:p>
            <a:pPr>
              <a:buNone/>
            </a:pPr>
            <a:r>
              <a:rPr lang="en-US" dirty="0"/>
              <a:t>DB  : Forget about it!</a:t>
            </a:r>
          </a:p>
          <a:p>
            <a:pPr marL="685800" indent="-685800">
              <a:buNone/>
            </a:pPr>
            <a:r>
              <a:rPr lang="en-US" dirty="0"/>
              <a:t>NLP: But at least the user can look at the generated SQL statement? 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219200" y="2819400"/>
            <a:ext cx="914400" cy="533400"/>
          </a:xfrm>
          <a:prstGeom prst="roundRect">
            <a:avLst/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324600" y="5867400"/>
            <a:ext cx="2286000" cy="533400"/>
          </a:xfrm>
          <a:prstGeom prst="roundRect">
            <a:avLst/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Custom 2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99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99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238503</TotalTime>
  <Words>1294</Words>
  <Application>Microsoft Macintosh PowerPoint</Application>
  <PresentationFormat>On-screen Show (4:3)</PresentationFormat>
  <Paragraphs>263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宋体</vt:lpstr>
      <vt:lpstr>宋体</vt:lpstr>
      <vt:lpstr>Arial</vt:lpstr>
      <vt:lpstr>Helvetica</vt:lpstr>
      <vt:lpstr>Palatino</vt:lpstr>
      <vt:lpstr>Times New Roman</vt:lpstr>
      <vt:lpstr>Trebuchet MS</vt:lpstr>
      <vt:lpstr>Verdana</vt:lpstr>
      <vt:lpstr>Wingdings</vt:lpstr>
      <vt:lpstr>Profile</vt:lpstr>
      <vt:lpstr>Democratizing Data Science Natural Language Interface to Data</vt:lpstr>
      <vt:lpstr>Growing Gap between Human and Data</vt:lpstr>
      <vt:lpstr>Data Science</vt:lpstr>
      <vt:lpstr> Come On</vt:lpstr>
      <vt:lpstr> What To Do?</vt:lpstr>
      <vt:lpstr>How can NLP/AI Bridge the Gap?</vt:lpstr>
      <vt:lpstr>Natural Language Interface Is The Key</vt:lpstr>
      <vt:lpstr>Sequence to SQL (SPARQL)</vt:lpstr>
      <vt:lpstr>What Is the Issue?</vt:lpstr>
      <vt:lpstr>Some Thoughts</vt:lpstr>
      <vt:lpstr>Level of Driving Automation vs  Level of NLIDB </vt:lpstr>
      <vt:lpstr>Some Progress From Peers</vt:lpstr>
      <vt:lpstr>SQLNet (Dawn Song’s group)</vt:lpstr>
      <vt:lpstr>Why Not Use Table Cells?</vt:lpstr>
      <vt:lpstr>Error Analysis</vt:lpstr>
      <vt:lpstr>Error Analysis (cont.)</vt:lpstr>
      <vt:lpstr>Human and Machine Intelligence Integration</vt:lpstr>
      <vt:lpstr>Make the Question Simpler</vt:lpstr>
      <vt:lpstr>Explain SQL in Natural Language</vt:lpstr>
      <vt:lpstr>Standardize Query Benchmarks</vt:lpstr>
      <vt:lpstr>Recap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proposal_ysu</dc:title>
  <dc:creator>Yu Su</dc:creator>
  <cp:lastModifiedBy>Ren, Xiang</cp:lastModifiedBy>
  <cp:revision>3667</cp:revision>
  <cp:lastPrinted>2017-03-13T23:03:13Z</cp:lastPrinted>
  <dcterms:created xsi:type="dcterms:W3CDTF">2011-11-19T00:01:20Z</dcterms:created>
  <dcterms:modified xsi:type="dcterms:W3CDTF">2018-02-09T21:58:27Z</dcterms:modified>
</cp:coreProperties>
</file>