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430" r:id="rId3"/>
    <p:sldId id="408" r:id="rId4"/>
    <p:sldId id="409" r:id="rId5"/>
    <p:sldId id="429" r:id="rId6"/>
    <p:sldId id="419" r:id="rId7"/>
    <p:sldId id="422" r:id="rId8"/>
    <p:sldId id="423" r:id="rId9"/>
    <p:sldId id="416" r:id="rId10"/>
    <p:sldId id="417" r:id="rId11"/>
    <p:sldId id="418" r:id="rId12"/>
    <p:sldId id="260" r:id="rId13"/>
    <p:sldId id="308" r:id="rId14"/>
    <p:sldId id="310" r:id="rId15"/>
    <p:sldId id="313" r:id="rId16"/>
    <p:sldId id="279" r:id="rId17"/>
    <p:sldId id="280" r:id="rId18"/>
    <p:sldId id="281" r:id="rId19"/>
    <p:sldId id="282" r:id="rId20"/>
    <p:sldId id="410" r:id="rId21"/>
    <p:sldId id="333" r:id="rId22"/>
    <p:sldId id="424" r:id="rId23"/>
    <p:sldId id="425" r:id="rId24"/>
    <p:sldId id="402" r:id="rId25"/>
    <p:sldId id="426" r:id="rId26"/>
    <p:sldId id="427" r:id="rId27"/>
    <p:sldId id="404" r:id="rId28"/>
    <p:sldId id="428" r:id="rId29"/>
    <p:sldId id="371" r:id="rId30"/>
  </p:sldIdLst>
  <p:sldSz cx="9144000" cy="6858000" type="screen4x3"/>
  <p:notesSz cx="9144000" cy="6858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gray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7"/>
    <p:restoredTop sz="91427" autoAdjust="0"/>
  </p:normalViewPr>
  <p:slideViewPr>
    <p:cSldViewPr snapToGrid="0" snapToObjects="1" showGuides="1">
      <p:cViewPr>
        <p:scale>
          <a:sx n="62" d="100"/>
          <a:sy n="62" d="100"/>
        </p:scale>
        <p:origin x="1344" y="1248"/>
      </p:cViewPr>
      <p:guideLst>
        <p:guide orient="horz" pos="310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3" d="100"/>
        <a:sy n="43" d="100"/>
      </p:scale>
      <p:origin x="0" y="3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9AD72F1-AAFA-A445-9A27-9A555219C6FB}" type="datetimeFigureOut">
              <a:rPr lang="en-US"/>
              <a:pPr>
                <a:defRPr/>
              </a:pPr>
              <a:t>2/9/18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913F6BC-CD7B-DC46-8C19-2A9ECC6968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94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308268E-CA91-9A48-8C09-5F149B67B19A}" type="datetimeFigureOut">
              <a:rPr lang="en-US"/>
              <a:pPr>
                <a:defRPr/>
              </a:pPr>
              <a:t>2/9/18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62A8700-D15E-474D-A14E-B62529D447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863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A8700-D15E-474D-A14E-B62529D4470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05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DABCE5B5-5993-E74B-A706-45C132E751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1622ACCD-02AA-F34D-B6C1-1CB788CC98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Consider the graph isomorphis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C636D-FFE4-9F4B-9AF1-66B651AB7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25881A7-DB0E-CA41-AF11-BDBB5851BF84}" type="slidenum">
              <a:rPr lang="en-US" altLang="en-US" sz="1200"/>
              <a:pPr eaLnBrk="1" hangingPunct="1"/>
              <a:t>9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5040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35190491-22D3-364A-B22B-E2F1AEB8D913}" type="slidenum">
              <a:rPr lang="en-US" sz="1200"/>
              <a:pPr/>
              <a:t>13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7CDA3E58-FEAE-154B-8C00-4F7D376A454C}" type="slidenum">
              <a:rPr lang="en-US" sz="1200"/>
              <a:pPr/>
              <a:t>14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Superkripke == True =&gt; use nominal mentions</a:t>
            </a: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C4CEBFC9-7CE3-D344-AFCF-51102C34B16B}" type="slidenum">
              <a:rPr lang="en-US" sz="1200"/>
              <a:pPr/>
              <a:t>15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Overview of pipeline step 3 – note that the number of facts is reduced still more.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96FF0AEA-67FB-1F4D-B3DA-0E697BEAD45B}" type="slidenum">
              <a:rPr lang="en-US" sz="1200"/>
              <a:pPr/>
              <a:t>16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Understudied problem: oral surgeon vs. dentist; how many subsidiary orgs does the USG have?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-13% entities, +25+ relations</a:t>
            </a: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14338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414338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14338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14338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14338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0F03176A-9C48-0146-97FA-30856EAC5607}" type="slidenum">
              <a:rPr lang="en-US" sz="600">
                <a:latin typeface="Times New Roman" charset="0"/>
              </a:rPr>
              <a:pPr/>
              <a:t>19</a:t>
            </a:fld>
            <a:endParaRPr lang="en-US" sz="6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Entities  + 31% df (post authors)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C08156DE-D867-AB4D-9519-E53D5F4133EB}" type="slidenum">
              <a:rPr lang="en-US" sz="1200"/>
              <a:pPr/>
              <a:t>20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•"/>
            </a:pPr>
            <a:r>
              <a:rPr lang="en-US" dirty="0">
                <a:latin typeface="Calibri" charset="0"/>
              </a:rPr>
              <a:t>Kripke’s evidence for the merging was using translations &amp; name similarity</a:t>
            </a:r>
          </a:p>
          <a:p>
            <a:pPr marL="171450" indent="-171450">
              <a:buFontTx/>
              <a:buChar char="•"/>
            </a:pPr>
            <a:r>
              <a:rPr lang="en-US" dirty="0">
                <a:latin typeface="Calibri" charset="0"/>
              </a:rPr>
              <a:t>This entity is in freebase, so tahat provides more evidence for merging</a:t>
            </a: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A3AE92CA-CF91-1345-B673-CFF7ED481FFC}" type="slidenum">
              <a:rPr lang="en-US" sz="1200"/>
              <a:pPr/>
              <a:t>21</a:t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91440" tIns="45720" rIns="91440" bIns="45720" anchor="t" anchorCtr="0"/>
          <a:lstStyle>
            <a:lvl1pPr eaLnBrk="1" hangingPunct="1">
              <a:defRPr/>
            </a:lvl1pPr>
          </a:lstStyle>
          <a:p>
            <a:pPr>
              <a:defRPr/>
            </a:pPr>
            <a:fld id="{9B28DC04-49A2-684F-A9BB-15798601A8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0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91440" tIns="45720" rIns="91440" bIns="45720" anchor="t" anchorCtr="0"/>
          <a:lstStyle>
            <a:lvl1pPr eaLnBrk="1" hangingPunct="1">
              <a:defRPr/>
            </a:lvl1pPr>
          </a:lstStyle>
          <a:p>
            <a:pPr>
              <a:defRPr/>
            </a:pPr>
            <a:fld id="{B5F7A8C0-06CA-024F-9B5D-397C3BF8DC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1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91440" tIns="45720" rIns="91440" bIns="45720" anchor="t" anchorCtr="0"/>
          <a:lstStyle>
            <a:lvl1pPr eaLnBrk="1" hangingPunct="1">
              <a:defRPr/>
            </a:lvl1pPr>
          </a:lstStyle>
          <a:p>
            <a:pPr>
              <a:defRPr/>
            </a:pPr>
            <a:fld id="{60E2BFE5-1BA3-CC45-8177-445CFC7AD2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BE812-6453-6546-95E1-FEAF230298A1}" type="slidenum">
              <a:rPr lang="en-US"/>
              <a:pPr>
                <a:defRPr/>
              </a:pPr>
              <a:t>‹#›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02143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91440" tIns="45720" rIns="91440" bIns="45720" anchor="t" anchorCtr="0"/>
          <a:lstStyle>
            <a:lvl1pPr eaLnBrk="1" hangingPunct="1">
              <a:defRPr/>
            </a:lvl1pPr>
          </a:lstStyle>
          <a:p>
            <a:pPr>
              <a:defRPr/>
            </a:pPr>
            <a:fld id="{06CEAE08-982B-E541-B16F-4A206BE91C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6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91440" tIns="45720" rIns="91440" bIns="45720" anchor="t" anchorCtr="0"/>
          <a:lstStyle>
            <a:lvl1pPr eaLnBrk="1" hangingPunct="1">
              <a:defRPr/>
            </a:lvl1pPr>
          </a:lstStyle>
          <a:p>
            <a:pPr>
              <a:defRPr/>
            </a:pPr>
            <a:fld id="{D06D65F7-500B-5B4A-AE4E-18E0A79628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91440" tIns="45720" rIns="91440" bIns="45720" anchor="t" anchorCtr="0"/>
          <a:lstStyle>
            <a:lvl1pPr eaLnBrk="1" hangingPunct="1">
              <a:defRPr/>
            </a:lvl1pPr>
          </a:lstStyle>
          <a:p>
            <a:pPr>
              <a:defRPr/>
            </a:pPr>
            <a:fld id="{6732B6A2-51FF-C24C-BAA6-870E8DF447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4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91440" tIns="45720" rIns="91440" bIns="45720" anchor="t" anchorCtr="0"/>
          <a:lstStyle>
            <a:lvl1pPr eaLnBrk="1" hangingPunct="1">
              <a:defRPr/>
            </a:lvl1pPr>
          </a:lstStyle>
          <a:p>
            <a:pPr>
              <a:defRPr/>
            </a:pPr>
            <a:fld id="{DE7FCF68-FE51-F94B-9457-034397B489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1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91440" tIns="45720" rIns="91440" bIns="45720" anchor="t" anchorCtr="0"/>
          <a:lstStyle>
            <a:lvl1pPr eaLnBrk="1" hangingPunct="1">
              <a:defRPr/>
            </a:lvl1pPr>
          </a:lstStyle>
          <a:p>
            <a:pPr>
              <a:defRPr/>
            </a:pPr>
            <a:fld id="{F0AAB8F5-CC7E-AA4A-A356-5E2EDA4C47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7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91440" tIns="45720" rIns="91440" bIns="45720" anchor="t" anchorCtr="0"/>
          <a:lstStyle>
            <a:lvl1pPr eaLnBrk="1" hangingPunct="1">
              <a:defRPr/>
            </a:lvl1pPr>
          </a:lstStyle>
          <a:p>
            <a:pPr>
              <a:defRPr/>
            </a:pPr>
            <a:fld id="{4127E1BD-9F30-234D-BEEB-8521651049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3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91440" tIns="45720" rIns="91440" bIns="45720" anchor="t" anchorCtr="0"/>
          <a:lstStyle>
            <a:lvl1pPr eaLnBrk="1" hangingPunct="1">
              <a:defRPr/>
            </a:lvl1pPr>
          </a:lstStyle>
          <a:p>
            <a:pPr>
              <a:defRPr/>
            </a:pPr>
            <a:fld id="{62E8B23C-3E9E-FC42-9711-E2D3ACE42E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8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9545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7938B86B-9E26-A640-84A0-5F3D5DF161EF}" type="slidenum">
              <a:rPr lang="en-US"/>
              <a:pPr>
                <a:defRPr/>
              </a:pPr>
              <a:t>‹#›</a:t>
            </a:fld>
            <a:r>
              <a:rPr lang="en-US" dirty="0"/>
              <a:t>/25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88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30188" indent="-230188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19113" indent="-288925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96925" indent="-219075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Automatic_content_extrac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nifiedcyberontology.github.io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nist.gov/ta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685800" y="892804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dirty="0">
                <a:latin typeface="Calibri" charset="0"/>
              </a:rPr>
              <a:t>From Strings to Things:</a:t>
            </a:r>
            <a:br>
              <a:rPr lang="en-US" sz="6000" dirty="0">
                <a:latin typeface="Calibri" charset="0"/>
              </a:rPr>
            </a:br>
            <a:r>
              <a:rPr lang="en-US" sz="3600" dirty="0">
                <a:latin typeface="Calibri" charset="0"/>
              </a:rPr>
              <a:t>Populating Knowledge Bases from Text</a:t>
            </a:r>
            <a:endParaRPr lang="en-US" dirty="0">
              <a:latin typeface="Calibri" charset="0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0" y="3049588"/>
            <a:ext cx="9144000" cy="11922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4000" b="1" dirty="0">
                <a:solidFill>
                  <a:schemeClr val="tx1"/>
                </a:solidFill>
                <a:latin typeface="Calibri" charset="0"/>
              </a:rPr>
              <a:t>Tim Finin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>
                <a:solidFill>
                  <a:schemeClr val="tx1"/>
                </a:solidFill>
                <a:latin typeface="Calibri" charset="0"/>
              </a:rPr>
              <a:t>University of Maryland, Baltimore County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0" y="6073558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2018-02-09</a:t>
            </a:r>
          </a:p>
        </p:txBody>
      </p: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995423" y="4387352"/>
            <a:ext cx="72573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Joint work with colleagues and students at the </a:t>
            </a:r>
            <a:br>
              <a:rPr lang="en-US" dirty="0"/>
            </a:br>
            <a:r>
              <a:rPr lang="en-US" dirty="0"/>
              <a:t>JHU Human Language Technology Center of Excellence</a:t>
            </a:r>
          </a:p>
          <a:p>
            <a:pPr algn="ctr" eaLnBrk="1" hangingPunct="1"/>
            <a:r>
              <a:rPr lang="en-US" dirty="0"/>
              <a:t>And University of Maryland, Baltimore County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55A4ABD0-82A4-C246-A0CA-EFB60C3E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a typeface="ＭＳ Ｐゴシック" panose="020B0600070205080204" pitchFamily="34" charset="-128"/>
              </a:rPr>
              <a:t>KB Evaluation Methodology</a:t>
            </a:r>
          </a:p>
        </p:txBody>
      </p:sp>
      <p:sp>
        <p:nvSpPr>
          <p:cNvPr id="78850" name="Content Placeholder 2">
            <a:extLst>
              <a:ext uri="{FF2B5EF4-FFF2-40B4-BE49-F238E27FC236}">
                <a16:creationId xmlns:a16="http://schemas.microsoft.com/office/drawing/2014/main" id="{346C72CB-EF77-3041-8216-1BD3E9612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323263" cy="524510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b="1" dirty="0"/>
              <a:t>A query: </a:t>
            </a:r>
            <a:r>
              <a:rPr lang="en-US" dirty="0"/>
              <a:t>What schools were attended by children of entity mentioned in document #45611 at characters 401-412 </a:t>
            </a:r>
          </a:p>
          <a:p>
            <a:pPr lvl="1">
              <a:defRPr/>
            </a:pPr>
            <a:r>
              <a:rPr lang="en-US" dirty="0"/>
              <a:t>That mention is </a:t>
            </a:r>
            <a:r>
              <a:rPr lang="en-US" i="1" dirty="0"/>
              <a:t>George Bush </a:t>
            </a:r>
            <a:r>
              <a:rPr lang="en-US" dirty="0"/>
              <a:t>which a system under test identifies as :e629 (i.e., G.H.W. Bush)</a:t>
            </a:r>
          </a:p>
          <a:p>
            <a:pPr lvl="1">
              <a:defRPr/>
            </a:pPr>
            <a:r>
              <a:rPr lang="en-US" dirty="0"/>
              <a:t>A query finds answer entities in a test system’s graph (e.g., Yale, Harvard, Tulane, UT Austin, UVA …) along with the provenance strings for the two relations</a:t>
            </a:r>
          </a:p>
          <a:p>
            <a:pPr>
              <a:buFont typeface="Arial" charset="0"/>
              <a:buChar char="•"/>
              <a:defRPr/>
            </a:pPr>
            <a:r>
              <a:rPr lang="en-US" sz="3000" b="1" dirty="0"/>
              <a:t>Assessors</a:t>
            </a:r>
            <a:r>
              <a:rPr lang="en-US" sz="3000" dirty="0"/>
              <a:t> determine good answers in corpus and check the submitted results’ </a:t>
            </a:r>
            <a:r>
              <a:rPr lang="en-US" sz="3000" b="1" dirty="0"/>
              <a:t>provenance</a:t>
            </a:r>
            <a:endParaRPr lang="en-US" sz="3000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  <p:pic>
        <p:nvPicPr>
          <p:cNvPr id="35843" name="Picture 1">
            <a:extLst>
              <a:ext uri="{FF2B5EF4-FFF2-40B4-BE49-F238E27FC236}">
                <a16:creationId xmlns:a16="http://schemas.microsoft.com/office/drawing/2014/main" id="{B664CEEA-5B8E-BA45-8760-FE89EF006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513" y="79375"/>
            <a:ext cx="1366837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152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BED31751-6BFC-9942-8595-E826B5D2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5263"/>
            <a:ext cx="8229600" cy="1143000"/>
          </a:xfrm>
        </p:spPr>
        <p:txBody>
          <a:bodyPr/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TAC Ontology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E9F08-0EE7-4146-9394-9D08BB957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82675"/>
            <a:ext cx="8583613" cy="5381625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Derived from the </a:t>
            </a:r>
            <a:r>
              <a:rPr lang="en-US" dirty="0"/>
              <a:t>Automatic Content</a:t>
            </a:r>
            <a:br>
              <a:rPr lang="en-US" dirty="0"/>
            </a:br>
            <a:r>
              <a:rPr lang="en-US" dirty="0"/>
              <a:t>Extraction (</a:t>
            </a:r>
            <a:r>
              <a:rPr lang="en-US" dirty="0">
                <a:hlinkClick r:id="rId2"/>
              </a:rPr>
              <a:t>ACE</a:t>
            </a:r>
            <a:r>
              <a:rPr lang="en-US" dirty="0"/>
              <a:t>) ontology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Entity </a:t>
            </a:r>
            <a:r>
              <a:rPr lang="en-US" altLang="en-US" b="1" dirty="0">
                <a:ea typeface="ＭＳ Ｐゴシック" panose="020B0600070205080204" pitchFamily="34" charset="-128"/>
              </a:rPr>
              <a:t>types</a:t>
            </a:r>
            <a:r>
              <a:rPr lang="en-US" altLang="en-US" dirty="0">
                <a:ea typeface="ＭＳ Ｐゴシック" panose="020B0600070205080204" pitchFamily="34" charset="-128"/>
              </a:rPr>
              <a:t>: PER (people), ORG (organizations), GPE (geopolitical entities), LOC (locations) and FAC (facilities)</a:t>
            </a:r>
          </a:p>
          <a:p>
            <a:pPr marL="230188" indent="-230188"/>
            <a:r>
              <a:rPr lang="is-IS" altLang="en-US">
                <a:ea typeface="ＭＳ Ｐゴシック" panose="020B0600070205080204" pitchFamily="34" charset="-128"/>
              </a:rPr>
              <a:t>Entity </a:t>
            </a:r>
            <a:r>
              <a:rPr lang="is-IS" altLang="en-US" b="1">
                <a:ea typeface="ＭＳ Ｐゴシック" panose="020B0600070205080204" pitchFamily="34" charset="-128"/>
              </a:rPr>
              <a:t>mentions</a:t>
            </a:r>
            <a:r>
              <a:rPr lang="is-IS" altLang="en-US">
                <a:ea typeface="ＭＳ Ｐゴシック" panose="020B0600070205080204" pitchFamily="34" charset="-128"/>
              </a:rPr>
              <a:t>: both name &amp; nominal mentions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230188" indent="-230188"/>
            <a:r>
              <a:rPr lang="en-US" altLang="en-US" dirty="0">
                <a:ea typeface="ＭＳ Ｐゴシック" panose="020B0600070205080204" pitchFamily="34" charset="-128"/>
              </a:rPr>
              <a:t>41 </a:t>
            </a:r>
            <a:r>
              <a:rPr lang="en-US" altLang="en-US" b="1" dirty="0">
                <a:ea typeface="ＭＳ Ｐゴシック" panose="020B0600070205080204" pitchFamily="34" charset="-128"/>
              </a:rPr>
              <a:t>relations </a:t>
            </a:r>
            <a:r>
              <a:rPr lang="en-US" altLang="en-US" i="1" dirty="0">
                <a:ea typeface="ＭＳ Ｐゴシック" panose="020B0600070205080204" pitchFamily="34" charset="-128"/>
              </a:rPr>
              <a:t>(plus inverses): </a:t>
            </a:r>
            <a:r>
              <a:rPr lang="en-US" altLang="en-US" dirty="0">
                <a:ea typeface="ＭＳ Ｐゴシック" panose="020B0600070205080204" pitchFamily="34" charset="-128"/>
              </a:rPr>
              <a:t>entity to entity/string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18 </a:t>
            </a:r>
            <a:r>
              <a:rPr lang="en-US" altLang="en-US" b="1" dirty="0">
                <a:ea typeface="ＭＳ Ｐゴシック" panose="020B0600070205080204" pitchFamily="34" charset="-128"/>
              </a:rPr>
              <a:t>event types</a:t>
            </a:r>
            <a:r>
              <a:rPr lang="en-US" altLang="en-US" dirty="0">
                <a:ea typeface="ＭＳ Ｐゴシック" panose="020B0600070205080204" pitchFamily="34" charset="-128"/>
              </a:rPr>
              <a:t>: plus 85 event argument relations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2 </a:t>
            </a:r>
            <a:r>
              <a:rPr lang="en-US" altLang="en-US" b="1" dirty="0">
                <a:ea typeface="ＭＳ Ｐゴシック" panose="020B0600070205080204" pitchFamily="34" charset="-128"/>
              </a:rPr>
              <a:t>sentiment relations </a:t>
            </a:r>
            <a:r>
              <a:rPr lang="en-US" altLang="en-US" i="1" dirty="0">
                <a:ea typeface="ＭＳ Ｐゴシック" panose="020B0600070205080204" pitchFamily="34" charset="-128"/>
              </a:rPr>
              <a:t>(plus inverses): </a:t>
            </a:r>
            <a:r>
              <a:rPr lang="en-US" altLang="en-US" dirty="0">
                <a:ea typeface="ＭＳ Ｐゴシック" panose="020B0600070205080204" pitchFamily="34" charset="-128"/>
              </a:rPr>
              <a:t>entity to entity</a:t>
            </a:r>
          </a:p>
          <a:p>
            <a:pPr marL="230188" indent="-230188"/>
            <a:endParaRPr lang="en-US" altLang="en-US" dirty="0">
              <a:ea typeface="ＭＳ Ｐゴシック" panose="020B0600070205080204" pitchFamily="34" charset="-128"/>
            </a:endParaRPr>
          </a:p>
          <a:p>
            <a:pPr marL="230188" indent="-230188"/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36867" name="Picture 1">
            <a:extLst>
              <a:ext uri="{FF2B5EF4-FFF2-40B4-BE49-F238E27FC236}">
                <a16:creationId xmlns:a16="http://schemas.microsoft.com/office/drawing/2014/main" id="{818EF331-C869-B442-A089-8D1A3FD39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266" y="173998"/>
            <a:ext cx="1561812" cy="156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177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dirty="0">
                <a:latin typeface="Calibri" charset="0"/>
              </a:rPr>
              <a:t>Kelvin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660400" y="1417638"/>
            <a:ext cx="8172450" cy="54403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3000" b="1" dirty="0">
                <a:latin typeface="Calibri" charset="0"/>
              </a:rPr>
              <a:t>KELVIN</a:t>
            </a:r>
            <a:r>
              <a:rPr lang="en-US" sz="3000" dirty="0">
                <a:latin typeface="Calibri" charset="0"/>
              </a:rPr>
              <a:t>: </a:t>
            </a:r>
            <a:r>
              <a:rPr lang="en-US" sz="3000" b="1" dirty="0">
                <a:latin typeface="Calibri" charset="0"/>
              </a:rPr>
              <a:t>K</a:t>
            </a:r>
            <a:r>
              <a:rPr lang="en-US" sz="3000" dirty="0">
                <a:latin typeface="Calibri" charset="0"/>
              </a:rPr>
              <a:t>nowledge </a:t>
            </a:r>
            <a:r>
              <a:rPr lang="en-US" sz="3000" b="1" dirty="0">
                <a:latin typeface="Calibri" charset="0"/>
              </a:rPr>
              <a:t>E</a:t>
            </a:r>
            <a:r>
              <a:rPr lang="en-US" sz="3000" dirty="0">
                <a:latin typeface="Calibri" charset="0"/>
              </a:rPr>
              <a:t>xtraction,</a:t>
            </a:r>
            <a:br>
              <a:rPr lang="en-US" sz="3000" dirty="0">
                <a:latin typeface="Calibri" charset="0"/>
              </a:rPr>
            </a:br>
            <a:r>
              <a:rPr lang="en-US" sz="3000" b="1" dirty="0">
                <a:latin typeface="Calibri" charset="0"/>
              </a:rPr>
              <a:t>L</a:t>
            </a:r>
            <a:r>
              <a:rPr lang="en-US" sz="3000" dirty="0">
                <a:latin typeface="Calibri" charset="0"/>
              </a:rPr>
              <a:t>inking, </a:t>
            </a:r>
            <a:r>
              <a:rPr lang="en-US" sz="3000" b="1" dirty="0">
                <a:latin typeface="Calibri" charset="0"/>
              </a:rPr>
              <a:t>V</a:t>
            </a:r>
            <a:r>
              <a:rPr lang="en-US" sz="3000" dirty="0">
                <a:latin typeface="Calibri" charset="0"/>
              </a:rPr>
              <a:t>alidation and </a:t>
            </a:r>
            <a:r>
              <a:rPr lang="en-US" sz="3000" b="1" dirty="0">
                <a:latin typeface="Calibri" charset="0"/>
              </a:rPr>
              <a:t>In</a:t>
            </a:r>
            <a:r>
              <a:rPr lang="en-US" sz="3000" dirty="0">
                <a:latin typeface="Calibri" charset="0"/>
              </a:rPr>
              <a:t>ference</a:t>
            </a:r>
          </a:p>
          <a:p>
            <a:pPr eaLnBrk="1" hangingPunct="1">
              <a:lnSpc>
                <a:spcPct val="110000"/>
              </a:lnSpc>
            </a:pPr>
            <a:r>
              <a:rPr lang="en-US" sz="3000" dirty="0">
                <a:latin typeface="Calibri" charset="0"/>
              </a:rPr>
              <a:t>Developed at the </a:t>
            </a:r>
            <a:r>
              <a:rPr lang="en-US" sz="3000" b="1" i="1" dirty="0">
                <a:latin typeface="Calibri" charset="0"/>
              </a:rPr>
              <a:t>Human Language Technology Center of Excellence </a:t>
            </a:r>
            <a:r>
              <a:rPr lang="en-US" sz="3000" dirty="0">
                <a:latin typeface="Calibri" charset="0"/>
              </a:rPr>
              <a:t>at JHU and used in TAC KBP  (2010-17), EDL (2015-17) and other projects</a:t>
            </a:r>
          </a:p>
          <a:p>
            <a:pPr eaLnBrk="1" hangingPunct="1">
              <a:lnSpc>
                <a:spcPct val="110000"/>
              </a:lnSpc>
            </a:pPr>
            <a:r>
              <a:rPr lang="en-US" sz="3000" dirty="0">
                <a:latin typeface="Calibri" charset="0"/>
              </a:rPr>
              <a:t>Takes English, Chinese &amp; Spanish documents and produce a knowledge graph in several formats</a:t>
            </a:r>
          </a:p>
          <a:p>
            <a:pPr eaLnBrk="1" hangingPunct="1">
              <a:lnSpc>
                <a:spcPct val="110000"/>
              </a:lnSpc>
            </a:pPr>
            <a:r>
              <a:rPr lang="en-US" sz="3000" dirty="0">
                <a:latin typeface="Calibri" charset="0"/>
              </a:rPr>
              <a:t>We’ll review its monolingual pipeline, look at the multi-lingual use case</a:t>
            </a:r>
          </a:p>
        </p:txBody>
      </p:sp>
      <p:pic>
        <p:nvPicPr>
          <p:cNvPr id="15363" name="Picture 4" descr="lord_kelvin_small_mu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3713" y="127000"/>
            <a:ext cx="2274887" cy="2274888"/>
          </a:xfrm>
          <a:prstGeom prst="rect">
            <a:avLst/>
          </a:prstGeom>
          <a:noFill/>
          <a:ln>
            <a:noFill/>
          </a:ln>
          <a:effectLst>
            <a:outerShdw blurRad="50800" dist="50800" dir="2700000" algn="tl" rotWithShape="0">
              <a:srgbClr val="000000">
                <a:alpha val="43000"/>
              </a:srgbClr>
            </a:outerShdw>
          </a:effectLst>
          <a:ex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633413" y="37461"/>
            <a:ext cx="7774605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1 Information Extraction 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1701307" y="1465761"/>
            <a:ext cx="7035800" cy="49517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latin typeface="Calibri" charset="0"/>
              </a:rPr>
              <a:t>Process documents in </a:t>
            </a:r>
            <a:r>
              <a:rPr lang="en-US" b="1" dirty="0">
                <a:latin typeface="Calibri" charset="0"/>
              </a:rPr>
              <a:t>parallel</a:t>
            </a:r>
            <a:r>
              <a:rPr lang="en-US" dirty="0">
                <a:latin typeface="Calibri" charset="0"/>
              </a:rPr>
              <a:t> on a grid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Calibri" charset="0"/>
              </a:rPr>
              <a:t> Apply an ensemble of NLP tools (e.g., language ID, Serif, CoreNLP, …) to find </a:t>
            </a:r>
            <a:r>
              <a:rPr lang="en-US" b="1" dirty="0">
                <a:latin typeface="Calibri" charset="0"/>
              </a:rPr>
              <a:t>document-level</a:t>
            </a:r>
            <a:r>
              <a:rPr lang="en-US" dirty="0">
                <a:latin typeface="Calibri" charset="0"/>
              </a:rPr>
              <a:t> mentions, entities, relations and events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Calibri" charset="0"/>
              </a:rPr>
              <a:t>Produce an </a:t>
            </a:r>
            <a:r>
              <a:rPr lang="en-US" b="1" dirty="0">
                <a:latin typeface="Calibri" charset="0"/>
              </a:rPr>
              <a:t>Apache Thrift</a:t>
            </a:r>
            <a:r>
              <a:rPr lang="en-US" dirty="0">
                <a:latin typeface="Calibri" charset="0"/>
              </a:rPr>
              <a:t> object for each document with text and extracted data using </a:t>
            </a:r>
            <a:r>
              <a:rPr lang="en-US" b="1" dirty="0">
                <a:latin typeface="Calibri" charset="0"/>
              </a:rPr>
              <a:t>Concrete, </a:t>
            </a:r>
            <a:r>
              <a:rPr lang="en-US" dirty="0">
                <a:latin typeface="Calibri" charset="0"/>
              </a:rPr>
              <a:t>a common NLP schema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9725" y="1231900"/>
            <a:ext cx="1120775" cy="11699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74756" name="Group 31"/>
          <p:cNvGrpSpPr>
            <a:grpSpLocks/>
          </p:cNvGrpSpPr>
          <p:nvPr/>
        </p:nvGrpSpPr>
        <p:grpSpPr bwMode="auto">
          <a:xfrm>
            <a:off x="266700" y="885825"/>
            <a:ext cx="1311275" cy="5873750"/>
            <a:chOff x="266800" y="885429"/>
            <a:chExt cx="1311220" cy="5874389"/>
          </a:xfrm>
        </p:grpSpPr>
        <p:grpSp>
          <p:nvGrpSpPr>
            <p:cNvPr id="33" name="Group 32"/>
            <p:cNvGrpSpPr/>
            <p:nvPr/>
          </p:nvGrpSpPr>
          <p:grpSpPr>
            <a:xfrm>
              <a:off x="457200" y="885429"/>
              <a:ext cx="1120820" cy="5874389"/>
              <a:chOff x="4011791" y="583639"/>
              <a:chExt cx="1120820" cy="5874389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39" name="Rectangle 38"/>
              <p:cNvSpPr>
                <a:spLocks noChangeAspect="1"/>
              </p:cNvSpPr>
              <p:nvPr/>
            </p:nvSpPr>
            <p:spPr>
              <a:xfrm>
                <a:off x="4221152" y="1213393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IE</a:t>
                </a:r>
              </a:p>
            </p:txBody>
          </p:sp>
          <p:sp>
            <p:nvSpPr>
              <p:cNvPr id="40" name="Rectangle 39"/>
              <p:cNvSpPr>
                <a:spLocks noChangeAspect="1"/>
              </p:cNvSpPr>
              <p:nvPr/>
            </p:nvSpPr>
            <p:spPr>
              <a:xfrm>
                <a:off x="4221152" y="2193635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TAC</a:t>
                </a:r>
              </a:p>
            </p:txBody>
          </p:sp>
          <p:sp>
            <p:nvSpPr>
              <p:cNvPr id="41" name="Rectangle 40"/>
              <p:cNvSpPr>
                <a:spLocks noChangeAspect="1"/>
              </p:cNvSpPr>
              <p:nvPr/>
            </p:nvSpPr>
            <p:spPr>
              <a:xfrm>
                <a:off x="4232804" y="3162537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CR</a:t>
                </a:r>
              </a:p>
            </p:txBody>
          </p:sp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4221152" y="4142779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KB</a:t>
                </a:r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4221717" y="5135685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MAT</a:t>
                </a:r>
              </a:p>
            </p:txBody>
          </p:sp>
          <p:cxnSp>
            <p:nvCxnSpPr>
              <p:cNvPr id="44" name="Straight Arrow Connector 43"/>
              <p:cNvCxnSpPr>
                <a:stCxn id="41" idx="2"/>
                <a:endCxn id="42" idx="0"/>
              </p:cNvCxnSpPr>
              <p:nvPr/>
            </p:nvCxnSpPr>
            <p:spPr>
              <a:xfrm flipH="1">
                <a:off x="4564052" y="3848337"/>
                <a:ext cx="11652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2" idx="2"/>
                <a:endCxn id="43" idx="0"/>
              </p:cNvCxnSpPr>
              <p:nvPr/>
            </p:nvCxnSpPr>
            <p:spPr>
              <a:xfrm>
                <a:off x="4564052" y="4828579"/>
                <a:ext cx="565" cy="3071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4456477" y="5821485"/>
                <a:ext cx="1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728629" y="5821485"/>
                <a:ext cx="0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4360776" y="918951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4391777" y="1899193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4414456" y="2879435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/>
              <p:cNvSpPr txBox="1"/>
              <p:nvPr/>
            </p:nvSpPr>
            <p:spPr>
              <a:xfrm>
                <a:off x="4011791" y="583639"/>
                <a:ext cx="1120820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/>
                  <a:t>documents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22489" y="6119474"/>
                <a:ext cx="483125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/>
                  <a:t>KBs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81087" y="1595119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137" y="2579476"/>
              <a:ext cx="366697" cy="5223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6962" y="3528905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3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2199" y="4502147"/>
              <a:ext cx="366698" cy="52234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6800" y="5518258"/>
              <a:ext cx="366698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5</a:t>
              </a:r>
            </a:p>
          </p:txBody>
        </p:sp>
      </p:grpSp>
      <p:grpSp>
        <p:nvGrpSpPr>
          <p:cNvPr id="74757" name="Group 1"/>
          <p:cNvGrpSpPr>
            <a:grpSpLocks/>
          </p:cNvGrpSpPr>
          <p:nvPr/>
        </p:nvGrpSpPr>
        <p:grpSpPr bwMode="auto">
          <a:xfrm>
            <a:off x="8142288" y="223838"/>
            <a:ext cx="730250" cy="939800"/>
            <a:chOff x="8142288" y="212725"/>
            <a:chExt cx="730250" cy="939800"/>
          </a:xfrm>
        </p:grpSpPr>
        <p:pic>
          <p:nvPicPr>
            <p:cNvPr id="65" name="Picture 5" descr="pipe11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2288" y="212725"/>
              <a:ext cx="730250" cy="9398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/>
          </p:spPr>
        </p:pic>
        <p:sp>
          <p:nvSpPr>
            <p:cNvPr id="74760" name="TextBox 65"/>
            <p:cNvSpPr txBox="1">
              <a:spLocks noChangeArrowheads="1"/>
            </p:cNvSpPr>
            <p:nvPr/>
          </p:nvSpPr>
          <p:spPr bwMode="auto">
            <a:xfrm>
              <a:off x="8479882" y="359978"/>
              <a:ext cx="392656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1577975" y="274638"/>
            <a:ext cx="6564313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2 Integrating NLP data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685925" y="1406525"/>
            <a:ext cx="7327900" cy="4954588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dirty="0">
                <a:latin typeface="Calibri" charset="0"/>
              </a:rPr>
              <a:t>Process Concrete objects in parallel to:</a:t>
            </a:r>
          </a:p>
          <a:p>
            <a:pPr marL="168275" indent="-168275" eaLnBrk="1" hangingPunct="1">
              <a:defRPr/>
            </a:pPr>
            <a:r>
              <a:rPr lang="en-US" sz="2800" b="1" dirty="0">
                <a:latin typeface="Calibri" charset="0"/>
              </a:rPr>
              <a:t>Integrate</a:t>
            </a:r>
            <a:r>
              <a:rPr lang="en-US" sz="2800" dirty="0">
                <a:latin typeface="Calibri" charset="0"/>
              </a:rPr>
              <a:t> data from tools (e.g., Serif, CoreNLP, OpenIE)</a:t>
            </a:r>
          </a:p>
          <a:p>
            <a:pPr marL="168275" indent="-168275" eaLnBrk="1" hangingPunct="1">
              <a:defRPr/>
            </a:pPr>
            <a:r>
              <a:rPr lang="en-US" sz="2800" b="1" dirty="0">
                <a:latin typeface="Calibri" charset="0"/>
              </a:rPr>
              <a:t>Fix problems</a:t>
            </a:r>
            <a:r>
              <a:rPr lang="en-US" sz="2800" dirty="0">
                <a:latin typeface="Calibri" charset="0"/>
              </a:rPr>
              <a:t>, e.g., trim mentions, find missed mentions, deconflict tangled mention chains, </a:t>
            </a:r>
            <a:r>
              <a:rPr lang="is-IS" sz="2800" dirty="0">
                <a:latin typeface="Calibri" charset="0"/>
              </a:rPr>
              <a:t>…</a:t>
            </a:r>
            <a:endParaRPr lang="en-US" sz="2800" b="1" dirty="0">
              <a:latin typeface="Calibri" charset="0"/>
            </a:endParaRPr>
          </a:p>
          <a:p>
            <a:pPr marL="168275" indent="-168275" eaLnBrk="1" hangingPunct="1">
              <a:defRPr/>
            </a:pPr>
            <a:r>
              <a:rPr lang="is-IS" sz="2800" dirty="0">
                <a:latin typeface="Calibri" charset="0"/>
              </a:rPr>
              <a:t>Extract relations from </a:t>
            </a:r>
            <a:r>
              <a:rPr lang="is-IS" sz="2800" b="1" dirty="0">
                <a:latin typeface="Calibri" charset="0"/>
              </a:rPr>
              <a:t>events</a:t>
            </a:r>
            <a:r>
              <a:rPr lang="is-IS" sz="2800" dirty="0">
                <a:latin typeface="Calibri" charset="0"/>
              </a:rPr>
              <a:t> (life.born =&gt; date and place of birth)</a:t>
            </a:r>
          </a:p>
          <a:p>
            <a:pPr marL="168275" indent="-168275" eaLnBrk="1" hangingPunct="1">
              <a:defRPr/>
            </a:pPr>
            <a:r>
              <a:rPr lang="is-IS" sz="2800" dirty="0">
                <a:latin typeface="Calibri" charset="0"/>
              </a:rPr>
              <a:t>Map relations found by open IE systems to TAC ontology (</a:t>
            </a:r>
            <a:r>
              <a:rPr lang="is-IS" sz="2800" i="1" dirty="0">
                <a:latin typeface="Calibri" charset="0"/>
              </a:rPr>
              <a:t>“is engineer at” =&gt; per:employee_of)</a:t>
            </a:r>
          </a:p>
          <a:p>
            <a:pPr marL="168275" indent="-168275" eaLnBrk="1" hangingPunct="1">
              <a:defRPr/>
            </a:pPr>
            <a:r>
              <a:rPr lang="en-US" sz="2800" dirty="0">
                <a:latin typeface="Calibri" charset="0"/>
              </a:rPr>
              <a:t> Map schema to our extended </a:t>
            </a:r>
            <a:r>
              <a:rPr lang="en-US" sz="2800" b="1" dirty="0">
                <a:latin typeface="Calibri" charset="0"/>
              </a:rPr>
              <a:t>TAC ontology</a:t>
            </a:r>
            <a:r>
              <a:rPr lang="en-US" dirty="0">
                <a:latin typeface="Calibri" charset="0"/>
              </a:rPr>
              <a:t> </a:t>
            </a:r>
            <a:endParaRPr lang="is-IS" b="1" dirty="0">
              <a:latin typeface="Calibri" charset="0"/>
            </a:endParaRPr>
          </a:p>
          <a:p>
            <a:pPr marL="0" indent="0" eaLnBrk="1" hangingPunct="1">
              <a:buNone/>
              <a:defRPr/>
            </a:pPr>
            <a:r>
              <a:rPr lang="is-IS" b="1" dirty="0">
                <a:latin typeface="Calibri" charset="0"/>
              </a:rPr>
              <a:t>30K ENG: </a:t>
            </a:r>
            <a:r>
              <a:rPr lang="is-IS" b="1" dirty="0"/>
              <a:t>430K entities; 1.8M relations</a:t>
            </a:r>
            <a:endParaRPr lang="en-US" b="1" dirty="0">
              <a:latin typeface="Calibri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9725" y="2290763"/>
            <a:ext cx="1120775" cy="10699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76804" name="Group 31"/>
          <p:cNvGrpSpPr>
            <a:grpSpLocks/>
          </p:cNvGrpSpPr>
          <p:nvPr/>
        </p:nvGrpSpPr>
        <p:grpSpPr bwMode="auto">
          <a:xfrm>
            <a:off x="266700" y="885825"/>
            <a:ext cx="1311275" cy="5873750"/>
            <a:chOff x="266800" y="885429"/>
            <a:chExt cx="1311220" cy="5874389"/>
          </a:xfrm>
        </p:grpSpPr>
        <p:grpSp>
          <p:nvGrpSpPr>
            <p:cNvPr id="33" name="Group 32"/>
            <p:cNvGrpSpPr/>
            <p:nvPr/>
          </p:nvGrpSpPr>
          <p:grpSpPr>
            <a:xfrm>
              <a:off x="457200" y="885429"/>
              <a:ext cx="1120820" cy="5874389"/>
              <a:chOff x="4011791" y="583639"/>
              <a:chExt cx="1120820" cy="5874389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39" name="Rectangle 38"/>
              <p:cNvSpPr>
                <a:spLocks noChangeAspect="1"/>
              </p:cNvSpPr>
              <p:nvPr/>
            </p:nvSpPr>
            <p:spPr>
              <a:xfrm>
                <a:off x="4221152" y="1213393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IE</a:t>
                </a:r>
              </a:p>
            </p:txBody>
          </p:sp>
          <p:sp>
            <p:nvSpPr>
              <p:cNvPr id="40" name="Rectangle 39"/>
              <p:cNvSpPr>
                <a:spLocks noChangeAspect="1"/>
              </p:cNvSpPr>
              <p:nvPr/>
            </p:nvSpPr>
            <p:spPr>
              <a:xfrm>
                <a:off x="4221152" y="2193635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TAC</a:t>
                </a:r>
              </a:p>
            </p:txBody>
          </p:sp>
          <p:sp>
            <p:nvSpPr>
              <p:cNvPr id="41" name="Rectangle 40"/>
              <p:cNvSpPr>
                <a:spLocks noChangeAspect="1"/>
              </p:cNvSpPr>
              <p:nvPr/>
            </p:nvSpPr>
            <p:spPr>
              <a:xfrm>
                <a:off x="4232804" y="3162537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CR</a:t>
                </a:r>
              </a:p>
            </p:txBody>
          </p:sp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4221152" y="4142779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KB</a:t>
                </a:r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4221717" y="5135685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MAT</a:t>
                </a:r>
              </a:p>
            </p:txBody>
          </p:sp>
          <p:cxnSp>
            <p:nvCxnSpPr>
              <p:cNvPr id="44" name="Straight Arrow Connector 43"/>
              <p:cNvCxnSpPr>
                <a:stCxn id="41" idx="2"/>
                <a:endCxn id="42" idx="0"/>
              </p:cNvCxnSpPr>
              <p:nvPr/>
            </p:nvCxnSpPr>
            <p:spPr>
              <a:xfrm flipH="1">
                <a:off x="4564052" y="3848337"/>
                <a:ext cx="11652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2" idx="2"/>
                <a:endCxn id="43" idx="0"/>
              </p:cNvCxnSpPr>
              <p:nvPr/>
            </p:nvCxnSpPr>
            <p:spPr>
              <a:xfrm>
                <a:off x="4564052" y="4828579"/>
                <a:ext cx="565" cy="3071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4456477" y="5821485"/>
                <a:ext cx="1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728629" y="5821485"/>
                <a:ext cx="0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4360776" y="918951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4391777" y="1899193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4414456" y="2879435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/>
              <p:cNvSpPr txBox="1"/>
              <p:nvPr/>
            </p:nvSpPr>
            <p:spPr>
              <a:xfrm>
                <a:off x="4011791" y="583639"/>
                <a:ext cx="1120820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/>
                  <a:t>documents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22489" y="6119474"/>
                <a:ext cx="483125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/>
                  <a:t>KBs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81087" y="1595119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137" y="2579476"/>
              <a:ext cx="366697" cy="5223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6962" y="3528905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3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2199" y="4502147"/>
              <a:ext cx="366698" cy="52234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6800" y="5518258"/>
              <a:ext cx="366698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5</a:t>
              </a:r>
            </a:p>
          </p:txBody>
        </p:sp>
      </p:grpSp>
      <p:grpSp>
        <p:nvGrpSpPr>
          <p:cNvPr id="76805" name="Group 65"/>
          <p:cNvGrpSpPr>
            <a:grpSpLocks/>
          </p:cNvGrpSpPr>
          <p:nvPr/>
        </p:nvGrpSpPr>
        <p:grpSpPr bwMode="auto">
          <a:xfrm>
            <a:off x="8142288" y="212725"/>
            <a:ext cx="730250" cy="939800"/>
            <a:chOff x="8142288" y="212725"/>
            <a:chExt cx="730250" cy="939800"/>
          </a:xfrm>
        </p:grpSpPr>
        <p:pic>
          <p:nvPicPr>
            <p:cNvPr id="67" name="Picture 5" descr="pipe11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2288" y="212725"/>
              <a:ext cx="730250" cy="9398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/>
          </p:spPr>
        </p:pic>
        <p:sp>
          <p:nvSpPr>
            <p:cNvPr id="76808" name="TextBox 65"/>
            <p:cNvSpPr txBox="1">
              <a:spLocks noChangeArrowheads="1"/>
            </p:cNvSpPr>
            <p:nvPr/>
          </p:nvSpPr>
          <p:spPr bwMode="auto">
            <a:xfrm>
              <a:off x="8479882" y="359978"/>
              <a:ext cx="392656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xfrm>
            <a:off x="1577975" y="274638"/>
            <a:ext cx="6564313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3 Kripke: Cross-Doc Coref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685925" y="1156374"/>
            <a:ext cx="7327900" cy="4954587"/>
          </a:xfrm>
        </p:spPr>
        <p:txBody>
          <a:bodyPr/>
          <a:lstStyle/>
          <a:p>
            <a:pPr marL="228600" indent="-228600" eaLnBrk="1" hangingPunct="1">
              <a:lnSpc>
                <a:spcPct val="110000"/>
              </a:lnSpc>
              <a:defRPr/>
            </a:pPr>
            <a:r>
              <a:rPr lang="en-US" sz="3000" dirty="0">
                <a:latin typeface="Calibri" charset="0"/>
              </a:rPr>
              <a:t>Cross-document </a:t>
            </a:r>
            <a:r>
              <a:rPr lang="en-US" sz="3000" b="1" dirty="0">
                <a:latin typeface="Calibri" charset="0"/>
              </a:rPr>
              <a:t>co-reference</a:t>
            </a:r>
            <a:r>
              <a:rPr lang="en-US" sz="3000" dirty="0">
                <a:latin typeface="Calibri" charset="0"/>
              </a:rPr>
              <a:t> creates initial </a:t>
            </a:r>
            <a:r>
              <a:rPr lang="en-US" dirty="0">
                <a:latin typeface="Calibri" charset="0"/>
              </a:rPr>
              <a:t>KB from the document-level data</a:t>
            </a:r>
            <a:endParaRPr lang="en-US" sz="3000" dirty="0">
              <a:latin typeface="Calibri" charset="0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>
                <a:latin typeface="Calibri" charset="0"/>
              </a:rPr>
              <a:t>Identify that </a:t>
            </a:r>
            <a:r>
              <a:rPr lang="en-US" sz="2400" i="1" dirty="0">
                <a:latin typeface="Calibri" charset="0"/>
              </a:rPr>
              <a:t>Barack Obama </a:t>
            </a:r>
            <a:r>
              <a:rPr lang="en-US" sz="2400" dirty="0">
                <a:latin typeface="Calibri" charset="0"/>
              </a:rPr>
              <a:t>entity in DOC32 is same individual as </a:t>
            </a:r>
            <a:r>
              <a:rPr lang="en-US" sz="2400" i="1" dirty="0">
                <a:latin typeface="Calibri" charset="0"/>
              </a:rPr>
              <a:t>Obama</a:t>
            </a:r>
            <a:r>
              <a:rPr lang="en-US" sz="2400" dirty="0">
                <a:latin typeface="Calibri" charset="0"/>
              </a:rPr>
              <a:t> in DOC342, etc.</a:t>
            </a:r>
          </a:p>
          <a:p>
            <a:pPr marL="228600" indent="-228600" eaLnBrk="1" hangingPunct="1">
              <a:lnSpc>
                <a:spcPct val="110000"/>
              </a:lnSpc>
              <a:defRPr/>
            </a:pPr>
            <a:r>
              <a:rPr lang="en-US" b="1" dirty="0">
                <a:latin typeface="Calibri" charset="0"/>
              </a:rPr>
              <a:t>Language agnostic</a:t>
            </a:r>
            <a:r>
              <a:rPr lang="en-US" dirty="0">
                <a:latin typeface="Calibri" charset="0"/>
              </a:rPr>
              <a:t>; works well for ENG, CMN, SPA document collections</a:t>
            </a:r>
          </a:p>
          <a:p>
            <a:pPr marL="228600" indent="-228600" eaLnBrk="1" hangingPunct="1">
              <a:lnSpc>
                <a:spcPct val="110000"/>
              </a:lnSpc>
              <a:defRPr/>
            </a:pPr>
            <a:r>
              <a:rPr lang="en-US" dirty="0">
                <a:latin typeface="Calibri" charset="0"/>
              </a:rPr>
              <a:t>Uses entity </a:t>
            </a:r>
            <a:r>
              <a:rPr lang="en-US" b="1" dirty="0">
                <a:latin typeface="Calibri" charset="0"/>
              </a:rPr>
              <a:t>type</a:t>
            </a:r>
            <a:r>
              <a:rPr lang="en-US" dirty="0">
                <a:latin typeface="Calibri" charset="0"/>
              </a:rPr>
              <a:t> and </a:t>
            </a:r>
            <a:r>
              <a:rPr lang="en-US" b="1" dirty="0">
                <a:latin typeface="Calibri" charset="0"/>
              </a:rPr>
              <a:t>mention strings </a:t>
            </a:r>
            <a:r>
              <a:rPr lang="en-US" dirty="0">
                <a:latin typeface="Calibri" charset="0"/>
              </a:rPr>
              <a:t>and </a:t>
            </a:r>
            <a:r>
              <a:rPr lang="en-US" b="1" dirty="0">
                <a:latin typeface="Calibri" charset="0"/>
              </a:rPr>
              <a:t>context</a:t>
            </a:r>
            <a:r>
              <a:rPr lang="en-US" dirty="0">
                <a:latin typeface="Calibri" charset="0"/>
              </a:rPr>
              <a:t> of co-mentioned entities</a:t>
            </a:r>
          </a:p>
          <a:p>
            <a:pPr marL="228600" indent="-228600" eaLnBrk="1" hangingPunct="1">
              <a:lnSpc>
                <a:spcPct val="110000"/>
              </a:lnSpc>
              <a:defRPr/>
            </a:pPr>
            <a:r>
              <a:rPr lang="en-US" dirty="0"/>
              <a:t>Untrained, agglomerative </a:t>
            </a:r>
            <a:r>
              <a:rPr lang="en-US" b="1" dirty="0"/>
              <a:t>clustering</a:t>
            </a:r>
          </a:p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is-IS" b="1">
                <a:latin typeface="Calibri" charset="0"/>
              </a:rPr>
              <a:t>30K ENG: </a:t>
            </a:r>
            <a:r>
              <a:rPr lang="is-IS" b="1"/>
              <a:t>210K entities; 1.2M relations</a:t>
            </a:r>
            <a:endParaRPr lang="en-US" b="1" dirty="0"/>
          </a:p>
          <a:p>
            <a:pPr marL="228600" indent="-228600" eaLnBrk="1" hangingPunct="1">
              <a:lnSpc>
                <a:spcPct val="110000"/>
              </a:lnSpc>
              <a:defRPr/>
            </a:pPr>
            <a:endParaRPr lang="en-US" b="1" dirty="0">
              <a:latin typeface="Calibri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9725" y="3297238"/>
            <a:ext cx="1120775" cy="9429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79876" name="Group 31"/>
          <p:cNvGrpSpPr>
            <a:grpSpLocks/>
          </p:cNvGrpSpPr>
          <p:nvPr/>
        </p:nvGrpSpPr>
        <p:grpSpPr bwMode="auto">
          <a:xfrm>
            <a:off x="266700" y="885825"/>
            <a:ext cx="1311275" cy="5873750"/>
            <a:chOff x="266800" y="885429"/>
            <a:chExt cx="1311220" cy="5874389"/>
          </a:xfrm>
        </p:grpSpPr>
        <p:grpSp>
          <p:nvGrpSpPr>
            <p:cNvPr id="33" name="Group 32"/>
            <p:cNvGrpSpPr/>
            <p:nvPr/>
          </p:nvGrpSpPr>
          <p:grpSpPr>
            <a:xfrm>
              <a:off x="457200" y="885429"/>
              <a:ext cx="1120820" cy="5874389"/>
              <a:chOff x="4011791" y="583639"/>
              <a:chExt cx="1120820" cy="5874389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39" name="Rectangle 38"/>
              <p:cNvSpPr>
                <a:spLocks noChangeAspect="1"/>
              </p:cNvSpPr>
              <p:nvPr/>
            </p:nvSpPr>
            <p:spPr>
              <a:xfrm>
                <a:off x="4221152" y="1213393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IE</a:t>
                </a:r>
              </a:p>
            </p:txBody>
          </p:sp>
          <p:sp>
            <p:nvSpPr>
              <p:cNvPr id="40" name="Rectangle 39"/>
              <p:cNvSpPr>
                <a:spLocks noChangeAspect="1"/>
              </p:cNvSpPr>
              <p:nvPr/>
            </p:nvSpPr>
            <p:spPr>
              <a:xfrm>
                <a:off x="4221152" y="2193635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TAC</a:t>
                </a:r>
              </a:p>
            </p:txBody>
          </p:sp>
          <p:sp>
            <p:nvSpPr>
              <p:cNvPr id="41" name="Rectangle 40"/>
              <p:cNvSpPr>
                <a:spLocks noChangeAspect="1"/>
              </p:cNvSpPr>
              <p:nvPr/>
            </p:nvSpPr>
            <p:spPr>
              <a:xfrm>
                <a:off x="4232804" y="3162537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CR</a:t>
                </a:r>
              </a:p>
            </p:txBody>
          </p:sp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4221152" y="4142779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KB</a:t>
                </a:r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4221717" y="5135685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MAT</a:t>
                </a:r>
              </a:p>
            </p:txBody>
          </p:sp>
          <p:cxnSp>
            <p:nvCxnSpPr>
              <p:cNvPr id="44" name="Straight Arrow Connector 43"/>
              <p:cNvCxnSpPr>
                <a:stCxn id="41" idx="2"/>
                <a:endCxn id="42" idx="0"/>
              </p:cNvCxnSpPr>
              <p:nvPr/>
            </p:nvCxnSpPr>
            <p:spPr>
              <a:xfrm flipH="1">
                <a:off x="4564052" y="3848337"/>
                <a:ext cx="11652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2" idx="2"/>
                <a:endCxn id="43" idx="0"/>
              </p:cNvCxnSpPr>
              <p:nvPr/>
            </p:nvCxnSpPr>
            <p:spPr>
              <a:xfrm>
                <a:off x="4564052" y="4828579"/>
                <a:ext cx="565" cy="3071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4456477" y="5821485"/>
                <a:ext cx="1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728629" y="5821485"/>
                <a:ext cx="0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4360776" y="918951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4391777" y="1899193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4414456" y="2879435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/>
              <p:cNvSpPr txBox="1"/>
              <p:nvPr/>
            </p:nvSpPr>
            <p:spPr>
              <a:xfrm>
                <a:off x="4011791" y="583639"/>
                <a:ext cx="1120820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/>
                  <a:t>documents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22489" y="6119474"/>
                <a:ext cx="483125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/>
                  <a:t>KBs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81087" y="1595119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137" y="2579476"/>
              <a:ext cx="366697" cy="5223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6962" y="3528905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3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2199" y="4502147"/>
              <a:ext cx="366698" cy="52234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6800" y="5518258"/>
              <a:ext cx="366698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5</a:t>
              </a:r>
            </a:p>
          </p:txBody>
        </p:sp>
      </p:grpSp>
      <p:grpSp>
        <p:nvGrpSpPr>
          <p:cNvPr id="79877" name="Group 66"/>
          <p:cNvGrpSpPr>
            <a:grpSpLocks/>
          </p:cNvGrpSpPr>
          <p:nvPr/>
        </p:nvGrpSpPr>
        <p:grpSpPr bwMode="auto">
          <a:xfrm>
            <a:off x="8142288" y="212725"/>
            <a:ext cx="730250" cy="939800"/>
            <a:chOff x="8142288" y="212725"/>
            <a:chExt cx="730250" cy="939800"/>
          </a:xfrm>
        </p:grpSpPr>
        <p:pic>
          <p:nvPicPr>
            <p:cNvPr id="68" name="Picture 5" descr="pipe11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2288" y="212725"/>
              <a:ext cx="730250" cy="9398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/>
          </p:spPr>
        </p:pic>
        <p:sp>
          <p:nvSpPr>
            <p:cNvPr id="79880" name="TextBox 65"/>
            <p:cNvSpPr txBox="1">
              <a:spLocks noChangeArrowheads="1"/>
            </p:cNvSpPr>
            <p:nvPr/>
          </p:nvSpPr>
          <p:spPr bwMode="auto">
            <a:xfrm>
              <a:off x="8479882" y="359978"/>
              <a:ext cx="392656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1512888" y="274638"/>
            <a:ext cx="7008812" cy="1143000"/>
          </a:xfrm>
        </p:spPr>
        <p:txBody>
          <a:bodyPr/>
          <a:lstStyle/>
          <a:p>
            <a:pPr algn="l" eaLnBrk="1" hangingPunct="1"/>
            <a:r>
              <a:rPr lang="en-US" dirty="0">
                <a:latin typeface="Calibri" charset="0"/>
              </a:rPr>
              <a:t>4 Inference &amp; adjudication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1577975" y="1439863"/>
            <a:ext cx="7566025" cy="52292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  <a:defRPr/>
            </a:pPr>
            <a:r>
              <a:rPr lang="en-US" sz="3000" dirty="0">
                <a:latin typeface="Calibri" charset="0"/>
              </a:rPr>
              <a:t>Reasoning to</a:t>
            </a:r>
          </a:p>
          <a:p>
            <a:pPr marL="233363" indent="-233363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000" dirty="0">
                <a:latin typeface="Calibri" charset="0"/>
              </a:rPr>
              <a:t>Delete relations violating ontology constraints</a:t>
            </a:r>
          </a:p>
          <a:p>
            <a:pPr marL="457200" lvl="1" indent="-223838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i="1" dirty="0">
                <a:latin typeface="Calibri" charset="0"/>
              </a:rPr>
              <a:t>Person can’t be born in an organization</a:t>
            </a:r>
          </a:p>
          <a:p>
            <a:pPr marL="457200" lvl="1" indent="-223838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i="1" dirty="0">
                <a:latin typeface="Calibri" charset="0"/>
              </a:rPr>
              <a:t>Person can’t be her own parent or spouse</a:t>
            </a:r>
          </a:p>
          <a:p>
            <a:pPr marL="233363" indent="-233363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000" dirty="0">
                <a:latin typeface="Calibri" charset="0"/>
              </a:rPr>
              <a:t>Infer missing relations</a:t>
            </a:r>
          </a:p>
          <a:p>
            <a:pPr marL="461963" lvl="1" indent="-22860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i="1" dirty="0">
                <a:latin typeface="Calibri" charset="0"/>
              </a:rPr>
              <a:t>Two people sharing a parent are siblings</a:t>
            </a:r>
          </a:p>
          <a:p>
            <a:pPr marL="461963" lvl="1" indent="-22860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i="1" dirty="0">
                <a:latin typeface="Calibri" charset="0"/>
              </a:rPr>
              <a:t>X born in place P</a:t>
            </a:r>
            <a:r>
              <a:rPr lang="en-US" i="1" baseline="-25000" dirty="0">
                <a:latin typeface="Calibri" charset="0"/>
              </a:rPr>
              <a:t>1</a:t>
            </a:r>
            <a:r>
              <a:rPr lang="en-US" i="1" dirty="0">
                <a:latin typeface="Calibri" charset="0"/>
              </a:rPr>
              <a:t>, P</a:t>
            </a:r>
            <a:r>
              <a:rPr lang="en-US" i="1" baseline="-25000" dirty="0">
                <a:latin typeface="Calibri" charset="0"/>
              </a:rPr>
              <a:t>1</a:t>
            </a:r>
            <a:r>
              <a:rPr lang="en-US" i="1" dirty="0">
                <a:latin typeface="Calibri" charset="0"/>
              </a:rPr>
              <a:t> part of P</a:t>
            </a:r>
            <a:r>
              <a:rPr lang="en-US" i="1" baseline="-25000" dirty="0">
                <a:latin typeface="Calibri" charset="0"/>
              </a:rPr>
              <a:t>2</a:t>
            </a:r>
            <a:r>
              <a:rPr lang="en-US" i="1" dirty="0">
                <a:latin typeface="Calibri" charset="0"/>
              </a:rPr>
              <a:t> =&gt; X born in P</a:t>
            </a:r>
            <a:r>
              <a:rPr lang="en-US" i="1" baseline="-25000" dirty="0">
                <a:latin typeface="Calibri" charset="0"/>
              </a:rPr>
              <a:t>2</a:t>
            </a:r>
            <a:endParaRPr lang="en-US" i="1" dirty="0">
              <a:latin typeface="Calibri" charset="0"/>
            </a:endParaRPr>
          </a:p>
          <a:p>
            <a:pPr marL="461963" lvl="1" indent="-22860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i="1" dirty="0">
                <a:latin typeface="Calibri" charset="0"/>
              </a:rPr>
              <a:t>Person probably citizen of their country of birt</a:t>
            </a:r>
            <a:r>
              <a:rPr lang="en-US" sz="2600" i="1" dirty="0">
                <a:latin typeface="Calibri" charset="0"/>
              </a:rPr>
              <a:t>h</a:t>
            </a:r>
          </a:p>
          <a:p>
            <a:pPr marL="461963" lvl="1" indent="-22860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i="1" dirty="0">
                <a:latin typeface="Calibri" charset="0"/>
              </a:rPr>
              <a:t>A CFO is a per:top_level_employee</a:t>
            </a: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dirty="0">
              <a:latin typeface="Calibri" charset="0"/>
            </a:endParaRPr>
          </a:p>
          <a:p>
            <a:pPr lvl="2" eaLnBrk="1" hangingPunct="1">
              <a:lnSpc>
                <a:spcPct val="90000"/>
              </a:lnSpc>
              <a:spcAft>
                <a:spcPts val="600"/>
              </a:spcAft>
              <a:defRPr/>
            </a:pPr>
            <a:endParaRPr lang="en-US" dirty="0">
              <a:latin typeface="Calibri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1313" y="4322763"/>
            <a:ext cx="1120775" cy="9429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86020" name="Group 31"/>
          <p:cNvGrpSpPr>
            <a:grpSpLocks/>
          </p:cNvGrpSpPr>
          <p:nvPr/>
        </p:nvGrpSpPr>
        <p:grpSpPr bwMode="auto">
          <a:xfrm>
            <a:off x="266700" y="885825"/>
            <a:ext cx="1311275" cy="5873750"/>
            <a:chOff x="266800" y="885429"/>
            <a:chExt cx="1311220" cy="5874389"/>
          </a:xfrm>
        </p:grpSpPr>
        <p:grpSp>
          <p:nvGrpSpPr>
            <p:cNvPr id="42" name="Group 41"/>
            <p:cNvGrpSpPr/>
            <p:nvPr/>
          </p:nvGrpSpPr>
          <p:grpSpPr>
            <a:xfrm>
              <a:off x="457200" y="885429"/>
              <a:ext cx="1120820" cy="5874389"/>
              <a:chOff x="4011791" y="583639"/>
              <a:chExt cx="1120820" cy="5874389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4221152" y="1213393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IE</a:t>
                </a:r>
              </a:p>
            </p:txBody>
          </p:sp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4221152" y="2193635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TAC</a:t>
                </a:r>
              </a:p>
            </p:txBody>
          </p:sp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4232804" y="3162537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CR</a:t>
                </a:r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4221152" y="4142779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KB</a:t>
                </a: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4221717" y="5135685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MAT</a:t>
                </a:r>
              </a:p>
            </p:txBody>
          </p:sp>
          <p:cxnSp>
            <p:nvCxnSpPr>
              <p:cNvPr id="53" name="Straight Arrow Connector 52"/>
              <p:cNvCxnSpPr>
                <a:stCxn id="50" idx="2"/>
                <a:endCxn id="51" idx="0"/>
              </p:cNvCxnSpPr>
              <p:nvPr/>
            </p:nvCxnSpPr>
            <p:spPr>
              <a:xfrm flipH="1">
                <a:off x="4564052" y="3848337"/>
                <a:ext cx="11652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51" idx="2"/>
                <a:endCxn id="52" idx="0"/>
              </p:cNvCxnSpPr>
              <p:nvPr/>
            </p:nvCxnSpPr>
            <p:spPr>
              <a:xfrm>
                <a:off x="4564052" y="4828579"/>
                <a:ext cx="565" cy="3071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4456477" y="5821485"/>
                <a:ext cx="1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728629" y="5821485"/>
                <a:ext cx="0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4360776" y="918951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>
                <a:off x="4391777" y="1899193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4414456" y="2879435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/>
              <p:cNvSpPr txBox="1"/>
              <p:nvPr/>
            </p:nvSpPr>
            <p:spPr>
              <a:xfrm>
                <a:off x="4011791" y="583639"/>
                <a:ext cx="1120820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/>
                  <a:t>documents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322489" y="6119474"/>
                <a:ext cx="483125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/>
                  <a:t>KBs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281087" y="1595119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00137" y="2579476"/>
              <a:ext cx="366697" cy="5223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6962" y="3528905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3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2199" y="4502147"/>
              <a:ext cx="366698" cy="52234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4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6800" y="5518258"/>
              <a:ext cx="366698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5</a:t>
              </a:r>
            </a:p>
          </p:txBody>
        </p:sp>
      </p:grpSp>
      <p:grpSp>
        <p:nvGrpSpPr>
          <p:cNvPr id="86021" name="Group 73"/>
          <p:cNvGrpSpPr>
            <a:grpSpLocks/>
          </p:cNvGrpSpPr>
          <p:nvPr/>
        </p:nvGrpSpPr>
        <p:grpSpPr bwMode="auto">
          <a:xfrm>
            <a:off x="8142288" y="212725"/>
            <a:ext cx="730250" cy="939800"/>
            <a:chOff x="8142288" y="212725"/>
            <a:chExt cx="730250" cy="939800"/>
          </a:xfrm>
        </p:grpSpPr>
        <p:pic>
          <p:nvPicPr>
            <p:cNvPr id="75" name="Picture 5" descr="pipe11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2288" y="212725"/>
              <a:ext cx="730250" cy="9398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/>
          </p:spPr>
        </p:pic>
        <p:sp>
          <p:nvSpPr>
            <p:cNvPr id="86024" name="TextBox 65"/>
            <p:cNvSpPr txBox="1">
              <a:spLocks noChangeArrowheads="1"/>
            </p:cNvSpPr>
            <p:nvPr/>
          </p:nvSpPr>
          <p:spPr bwMode="auto">
            <a:xfrm>
              <a:off x="8479882" y="359978"/>
              <a:ext cx="392656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 b="1" dirty="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Entity Linking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1632720" y="1880525"/>
            <a:ext cx="7094987" cy="4014370"/>
          </a:xfrm>
        </p:spPr>
        <p:txBody>
          <a:bodyPr/>
          <a:lstStyle/>
          <a:p>
            <a:pPr marL="228600" indent="-228600" eaLnBrk="1" hangingPunct="1"/>
            <a:r>
              <a:rPr lang="en-US" dirty="0">
                <a:latin typeface="Calibri" charset="0"/>
              </a:rPr>
              <a:t>Try to links entities to reference KB, a subset  of Freebase with</a:t>
            </a:r>
          </a:p>
          <a:p>
            <a:pPr marL="574675" lvl="1" indent="-231775" eaLnBrk="1" hangingPunct="1">
              <a:buFont typeface="Lucida Grande" charset="0"/>
              <a:buChar char="-"/>
            </a:pPr>
            <a:r>
              <a:rPr lang="en-US" dirty="0">
                <a:latin typeface="Calibri" charset="0"/>
              </a:rPr>
              <a:t>~4.5M entities and ~150M triples</a:t>
            </a:r>
          </a:p>
          <a:p>
            <a:pPr marL="574675" lvl="1" indent="-231775" eaLnBrk="1" hangingPunct="1">
              <a:buFont typeface="Lucida Grande" charset="0"/>
              <a:buChar char="-"/>
            </a:pPr>
            <a:r>
              <a:rPr lang="en-US" dirty="0">
                <a:latin typeface="Calibri" charset="0"/>
              </a:rPr>
              <a:t>Names and text in English, Spanish and Chinese</a:t>
            </a:r>
          </a:p>
          <a:p>
            <a:pPr marL="228600" indent="-228600" eaLnBrk="1" hangingPunct="1"/>
            <a:r>
              <a:rPr lang="en-US" dirty="0">
                <a:latin typeface="Calibri" charset="0"/>
              </a:rPr>
              <a:t>Don’t link if no matches, poor matches or ambiguous matches</a:t>
            </a:r>
          </a:p>
          <a:p>
            <a:pPr marL="0" indent="0" eaLnBrk="1" hangingPunct="1">
              <a:buNone/>
            </a:pPr>
            <a:endParaRPr lang="en-US" sz="2800" dirty="0">
              <a:latin typeface="Calibri" charset="0"/>
            </a:endParaRPr>
          </a:p>
          <a:p>
            <a:pPr marL="228600" indent="-228600" eaLnBrk="1" hangingPunct="1"/>
            <a:endParaRPr lang="en-US" sz="2800" dirty="0">
              <a:latin typeface="Calibri" charset="0"/>
            </a:endParaRPr>
          </a:p>
          <a:p>
            <a:pPr marL="228600" indent="-228600" eaLnBrk="1" hangingPunct="1"/>
            <a:endParaRPr lang="en-US" sz="2800" dirty="0">
              <a:latin typeface="Calibri" charset="0"/>
            </a:endParaRPr>
          </a:p>
        </p:txBody>
      </p:sp>
      <p:pic>
        <p:nvPicPr>
          <p:cNvPr id="9011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074738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0116" name="Group 10"/>
          <p:cNvGrpSpPr>
            <a:grpSpLocks/>
          </p:cNvGrpSpPr>
          <p:nvPr/>
        </p:nvGrpSpPr>
        <p:grpSpPr bwMode="auto">
          <a:xfrm>
            <a:off x="8142288" y="212725"/>
            <a:ext cx="730250" cy="939800"/>
            <a:chOff x="8142288" y="212725"/>
            <a:chExt cx="730250" cy="939800"/>
          </a:xfrm>
        </p:grpSpPr>
        <p:pic>
          <p:nvPicPr>
            <p:cNvPr id="12" name="Picture 5" descr="pipe11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2288" y="212725"/>
              <a:ext cx="730250" cy="9398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/>
          </p:spPr>
        </p:pic>
        <p:sp>
          <p:nvSpPr>
            <p:cNvPr id="90127" name="TextBox 65"/>
            <p:cNvSpPr txBox="1">
              <a:spLocks noChangeArrowheads="1"/>
            </p:cNvSpPr>
            <p:nvPr/>
          </p:nvSpPr>
          <p:spPr bwMode="auto">
            <a:xfrm>
              <a:off x="8479882" y="359978"/>
              <a:ext cx="392656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 b="1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341313" y="4322763"/>
            <a:ext cx="1120775" cy="9429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0118" name="Group 31"/>
          <p:cNvGrpSpPr>
            <a:grpSpLocks/>
          </p:cNvGrpSpPr>
          <p:nvPr/>
        </p:nvGrpSpPr>
        <p:grpSpPr bwMode="auto">
          <a:xfrm>
            <a:off x="266700" y="885825"/>
            <a:ext cx="1311275" cy="5873750"/>
            <a:chOff x="266800" y="885429"/>
            <a:chExt cx="1311220" cy="5874389"/>
          </a:xfrm>
        </p:grpSpPr>
        <p:grpSp>
          <p:nvGrpSpPr>
            <p:cNvPr id="49" name="Group 48"/>
            <p:cNvGrpSpPr/>
            <p:nvPr/>
          </p:nvGrpSpPr>
          <p:grpSpPr>
            <a:xfrm>
              <a:off x="457200" y="885429"/>
              <a:ext cx="1120820" cy="5874389"/>
              <a:chOff x="4011791" y="583639"/>
              <a:chExt cx="1120820" cy="5874389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4221152" y="1213393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IE</a:t>
                </a: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4221152" y="2193635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TAC</a:t>
                </a:r>
              </a:p>
            </p:txBody>
          </p:sp>
          <p:sp>
            <p:nvSpPr>
              <p:cNvPr id="57" name="Rectangle 56"/>
              <p:cNvSpPr>
                <a:spLocks noChangeAspect="1"/>
              </p:cNvSpPr>
              <p:nvPr/>
            </p:nvSpPr>
            <p:spPr>
              <a:xfrm>
                <a:off x="4232804" y="3162537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CR</a:t>
                </a:r>
              </a:p>
            </p:txBody>
          </p:sp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4221152" y="4142779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KB</a:t>
                </a:r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4221717" y="5135685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MAT</a:t>
                </a:r>
              </a:p>
            </p:txBody>
          </p:sp>
          <p:cxnSp>
            <p:nvCxnSpPr>
              <p:cNvPr id="60" name="Straight Arrow Connector 59"/>
              <p:cNvCxnSpPr>
                <a:stCxn id="57" idx="2"/>
                <a:endCxn id="58" idx="0"/>
              </p:cNvCxnSpPr>
              <p:nvPr/>
            </p:nvCxnSpPr>
            <p:spPr>
              <a:xfrm flipH="1">
                <a:off x="4564052" y="3848337"/>
                <a:ext cx="11652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58" idx="2"/>
                <a:endCxn id="59" idx="0"/>
              </p:cNvCxnSpPr>
              <p:nvPr/>
            </p:nvCxnSpPr>
            <p:spPr>
              <a:xfrm>
                <a:off x="4564052" y="4828579"/>
                <a:ext cx="565" cy="3071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4456477" y="5821485"/>
                <a:ext cx="1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4728629" y="5821485"/>
                <a:ext cx="0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 63"/>
              <p:cNvGrpSpPr/>
              <p:nvPr/>
            </p:nvGrpSpPr>
            <p:grpSpPr>
              <a:xfrm>
                <a:off x="4360776" y="918951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/>
              <p:cNvGrpSpPr/>
              <p:nvPr/>
            </p:nvGrpSpPr>
            <p:grpSpPr>
              <a:xfrm>
                <a:off x="4391777" y="1899193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4414456" y="2879435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69" name="Straight Arrow Connector 68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66"/>
              <p:cNvSpPr txBox="1"/>
              <p:nvPr/>
            </p:nvSpPr>
            <p:spPr>
              <a:xfrm>
                <a:off x="4011791" y="583639"/>
                <a:ext cx="1120820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/>
                  <a:t>documents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322489" y="6119474"/>
                <a:ext cx="483125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/>
                  <a:t>KBs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281087" y="1595119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0137" y="2579476"/>
              <a:ext cx="366697" cy="5223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6962" y="3528905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2199" y="4502147"/>
              <a:ext cx="366698" cy="52234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4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66800" y="5518258"/>
              <a:ext cx="366698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5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1638300" y="111125"/>
            <a:ext cx="6069013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KB-level merging rules</a:t>
            </a: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>
          <a:xfrm>
            <a:off x="1649413" y="1177925"/>
            <a:ext cx="7361237" cy="5581650"/>
          </a:xfrm>
        </p:spPr>
        <p:txBody>
          <a:bodyPr/>
          <a:lstStyle/>
          <a:p>
            <a:pPr eaLnBrk="1" hangingPunct="1"/>
            <a:r>
              <a:rPr lang="en-US" sz="3100" dirty="0">
                <a:latin typeface="Calibri" charset="0"/>
              </a:rPr>
              <a:t>Merge entities linked to same external KB entity</a:t>
            </a:r>
          </a:p>
          <a:p>
            <a:pPr eaLnBrk="1" hangingPunct="1"/>
            <a:r>
              <a:rPr lang="en-US" sz="3100" dirty="0">
                <a:latin typeface="Calibri" charset="0"/>
              </a:rPr>
              <a:t>Merge cities in same region with same name</a:t>
            </a:r>
          </a:p>
          <a:p>
            <a:pPr eaLnBrk="1" hangingPunct="1"/>
            <a:r>
              <a:rPr lang="en-US" sz="3100" dirty="0">
                <a:latin typeface="Calibri" charset="0"/>
              </a:rPr>
              <a:t>Highly discriminative relations give evidence of sameness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per:spouse is few to few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org:top_level_employee is few to few</a:t>
            </a:r>
          </a:p>
          <a:p>
            <a:pPr eaLnBrk="1" hangingPunct="1"/>
            <a:r>
              <a:rPr lang="en-US" sz="3100" dirty="0">
                <a:latin typeface="Calibri" charset="0"/>
              </a:rPr>
              <a:t>Merge PERs with similar names who were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Both married to the same person, or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Both CEOs of the same company, or </a:t>
            </a:r>
            <a:r>
              <a:rPr lang="is-IS" dirty="0">
                <a:latin typeface="Calibri" charset="0"/>
              </a:rPr>
              <a:t>…</a:t>
            </a:r>
            <a:endParaRPr lang="en-US" dirty="0">
              <a:latin typeface="Calibri" charset="0"/>
            </a:endParaRPr>
          </a:p>
          <a:p>
            <a:pPr lvl="1"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pic>
        <p:nvPicPr>
          <p:cNvPr id="91139" name="Picture 1" descr="merge-duplicate-contact-across-different-accounts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7625"/>
            <a:ext cx="1204913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140" name="Group 7"/>
          <p:cNvGrpSpPr>
            <a:grpSpLocks/>
          </p:cNvGrpSpPr>
          <p:nvPr/>
        </p:nvGrpSpPr>
        <p:grpSpPr bwMode="auto">
          <a:xfrm>
            <a:off x="8142288" y="212725"/>
            <a:ext cx="730250" cy="939800"/>
            <a:chOff x="8142288" y="212725"/>
            <a:chExt cx="730250" cy="939800"/>
          </a:xfrm>
        </p:grpSpPr>
        <p:pic>
          <p:nvPicPr>
            <p:cNvPr id="9" name="Picture 5" descr="pipe11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2288" y="212725"/>
              <a:ext cx="730250" cy="9398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/>
          </p:spPr>
        </p:pic>
        <p:sp>
          <p:nvSpPr>
            <p:cNvPr id="91151" name="TextBox 65"/>
            <p:cNvSpPr txBox="1">
              <a:spLocks noChangeArrowheads="1"/>
            </p:cNvSpPr>
            <p:nvPr/>
          </p:nvSpPr>
          <p:spPr bwMode="auto">
            <a:xfrm>
              <a:off x="8479882" y="359978"/>
              <a:ext cx="392656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 b="1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41313" y="4322763"/>
            <a:ext cx="1120775" cy="9429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1142" name="Group 31"/>
          <p:cNvGrpSpPr>
            <a:grpSpLocks/>
          </p:cNvGrpSpPr>
          <p:nvPr/>
        </p:nvGrpSpPr>
        <p:grpSpPr bwMode="auto">
          <a:xfrm>
            <a:off x="266700" y="885825"/>
            <a:ext cx="1311275" cy="5873750"/>
            <a:chOff x="266800" y="885429"/>
            <a:chExt cx="1311220" cy="5874389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" y="885429"/>
              <a:ext cx="1120820" cy="5874389"/>
              <a:chOff x="4011791" y="583639"/>
              <a:chExt cx="1120820" cy="5874389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19" name="Rectangle 18"/>
              <p:cNvSpPr>
                <a:spLocks noChangeAspect="1"/>
              </p:cNvSpPr>
              <p:nvPr/>
            </p:nvSpPr>
            <p:spPr>
              <a:xfrm>
                <a:off x="4221152" y="1213393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IE</a:t>
                </a:r>
              </a:p>
            </p:txBody>
          </p:sp>
          <p:sp>
            <p:nvSpPr>
              <p:cNvPr id="20" name="Rectangle 19"/>
              <p:cNvSpPr>
                <a:spLocks noChangeAspect="1"/>
              </p:cNvSpPr>
              <p:nvPr/>
            </p:nvSpPr>
            <p:spPr>
              <a:xfrm>
                <a:off x="4221152" y="2193635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TAC</a:t>
                </a:r>
              </a:p>
            </p:txBody>
          </p:sp>
          <p:sp>
            <p:nvSpPr>
              <p:cNvPr id="21" name="Rectangle 20"/>
              <p:cNvSpPr>
                <a:spLocks noChangeAspect="1"/>
              </p:cNvSpPr>
              <p:nvPr/>
            </p:nvSpPr>
            <p:spPr>
              <a:xfrm>
                <a:off x="4232804" y="3162537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CR</a:t>
                </a:r>
              </a:p>
            </p:txBody>
          </p:sp>
          <p:sp>
            <p:nvSpPr>
              <p:cNvPr id="22" name="Rectangle 21"/>
              <p:cNvSpPr>
                <a:spLocks noChangeAspect="1"/>
              </p:cNvSpPr>
              <p:nvPr/>
            </p:nvSpPr>
            <p:spPr>
              <a:xfrm>
                <a:off x="4221152" y="4142779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KB</a:t>
                </a:r>
              </a:p>
            </p:txBody>
          </p:sp>
          <p:sp>
            <p:nvSpPr>
              <p:cNvPr id="23" name="Rectangle 22"/>
              <p:cNvSpPr>
                <a:spLocks noChangeAspect="1"/>
              </p:cNvSpPr>
              <p:nvPr/>
            </p:nvSpPr>
            <p:spPr>
              <a:xfrm>
                <a:off x="4221717" y="5135685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MAT</a:t>
                </a:r>
              </a:p>
            </p:txBody>
          </p:sp>
          <p:cxnSp>
            <p:nvCxnSpPr>
              <p:cNvPr id="24" name="Straight Arrow Connector 23"/>
              <p:cNvCxnSpPr>
                <a:stCxn id="21" idx="2"/>
                <a:endCxn id="22" idx="0"/>
              </p:cNvCxnSpPr>
              <p:nvPr/>
            </p:nvCxnSpPr>
            <p:spPr>
              <a:xfrm flipH="1">
                <a:off x="4564052" y="3848337"/>
                <a:ext cx="11652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2" idx="2"/>
                <a:endCxn id="23" idx="0"/>
              </p:cNvCxnSpPr>
              <p:nvPr/>
            </p:nvCxnSpPr>
            <p:spPr>
              <a:xfrm>
                <a:off x="4564052" y="4828579"/>
                <a:ext cx="565" cy="3071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4456477" y="5821485"/>
                <a:ext cx="1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4728629" y="5821485"/>
                <a:ext cx="0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4360776" y="918951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4391777" y="1899193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4414456" y="2879435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4011791" y="583639"/>
                <a:ext cx="1120820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/>
                  <a:t>documents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322489" y="6119474"/>
                <a:ext cx="483125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/>
                  <a:t>KBs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81087" y="1595119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0137" y="2579476"/>
              <a:ext cx="366697" cy="5223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6962" y="3528905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2199" y="4502147"/>
              <a:ext cx="366698" cy="52234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6800" y="5518258"/>
              <a:ext cx="366698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5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457200" y="5238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Slot Value Consolidation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1577975" y="1147763"/>
            <a:ext cx="7294563" cy="526256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latin typeface="Calibri" charset="0"/>
              </a:rPr>
              <a:t>Problem: </a:t>
            </a:r>
            <a:r>
              <a:rPr lang="en-US" dirty="0">
                <a:latin typeface="Calibri" charset="0"/>
              </a:rPr>
              <a:t>too many values for some slots, especially for ‘popular’ entities, e.g.,</a:t>
            </a:r>
          </a:p>
          <a:p>
            <a:pPr lvl="1" eaLnBrk="1" hangingPunct="1">
              <a:defRPr/>
            </a:pPr>
            <a:r>
              <a:rPr lang="en-US" dirty="0">
                <a:latin typeface="Calibri" charset="0"/>
              </a:rPr>
              <a:t>An entity with 2 </a:t>
            </a:r>
            <a:r>
              <a:rPr lang="en-US" b="1" i="1" dirty="0">
                <a:latin typeface="Calibri" charset="0"/>
              </a:rPr>
              <a:t>per:city_of_birth</a:t>
            </a:r>
            <a:r>
              <a:rPr lang="en-US" b="1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values </a:t>
            </a:r>
          </a:p>
          <a:p>
            <a:pPr lvl="1" eaLnBrk="1" hangingPunct="1">
              <a:defRPr/>
            </a:pPr>
            <a:r>
              <a:rPr lang="en-US" dirty="0">
                <a:latin typeface="Calibri" charset="0"/>
              </a:rPr>
              <a:t>Obama had ~100 </a:t>
            </a:r>
            <a:r>
              <a:rPr lang="en-US" b="1" i="1" dirty="0">
                <a:latin typeface="Calibri" charset="0"/>
              </a:rPr>
              <a:t>per:employee_of</a:t>
            </a:r>
            <a:r>
              <a:rPr lang="en-US" b="1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values</a:t>
            </a:r>
          </a:p>
          <a:p>
            <a:pPr eaLnBrk="1" hangingPunct="1">
              <a:defRPr/>
            </a:pPr>
            <a:r>
              <a:rPr lang="en-US" b="1" dirty="0">
                <a:latin typeface="Calibri" charset="0"/>
              </a:rPr>
              <a:t>Strategy: </a:t>
            </a:r>
            <a:r>
              <a:rPr lang="en-US" dirty="0">
                <a:latin typeface="Calibri" charset="0"/>
              </a:rPr>
              <a:t>rank values and select best</a:t>
            </a:r>
          </a:p>
          <a:p>
            <a:pPr lvl="1" eaLnBrk="1" hangingPunct="1">
              <a:defRPr/>
            </a:pPr>
            <a:r>
              <a:rPr lang="en-US" dirty="0">
                <a:latin typeface="Calibri" charset="0"/>
              </a:rPr>
              <a:t>Rank values by # of attesting docs and certainty scores</a:t>
            </a:r>
          </a:p>
          <a:p>
            <a:pPr lvl="1" eaLnBrk="1" hangingPunct="1">
              <a:defRPr/>
            </a:pPr>
            <a:r>
              <a:rPr lang="en-US" dirty="0">
                <a:latin typeface="Calibri" charset="0"/>
              </a:rPr>
              <a:t>Choose best N values depending on relation type and distribution of frequency counts</a:t>
            </a:r>
          </a:p>
          <a:p>
            <a:pPr marL="0" indent="0" eaLnBrk="1" hangingPunct="1">
              <a:buNone/>
              <a:defRPr/>
            </a:pPr>
            <a:endParaRPr lang="is-IS" sz="2800" b="1" dirty="0">
              <a:latin typeface="Calibri" charset="0"/>
            </a:endParaRPr>
          </a:p>
          <a:p>
            <a:pPr marL="0" indent="0" eaLnBrk="1" hangingPunct="1">
              <a:buNone/>
              <a:defRPr/>
            </a:pPr>
            <a:r>
              <a:rPr lang="is-IS" sz="2800" b="1" dirty="0">
                <a:latin typeface="Calibri" charset="0"/>
              </a:rPr>
              <a:t>30K ENG: </a:t>
            </a:r>
            <a:r>
              <a:rPr lang="is-IS" sz="2800" b="1" dirty="0"/>
              <a:t>183K entities; 2.1M relations</a:t>
            </a:r>
            <a:endParaRPr lang="en-US" sz="2800" dirty="0">
              <a:latin typeface="Calibri" charset="0"/>
            </a:endParaRPr>
          </a:p>
          <a:p>
            <a:pPr lvl="1" eaLnBrk="1" hangingPunct="1">
              <a:defRPr/>
            </a:pPr>
            <a:endParaRPr lang="en-US" dirty="0">
              <a:latin typeface="Calibri" charset="0"/>
            </a:endParaRPr>
          </a:p>
          <a:p>
            <a:pPr lvl="1" eaLnBrk="1" hangingPunct="1">
              <a:defRPr/>
            </a:pPr>
            <a:endParaRPr lang="en-US" dirty="0">
              <a:latin typeface="Calibri" charset="0"/>
            </a:endParaRPr>
          </a:p>
          <a:p>
            <a:pPr eaLnBrk="1" hangingPunct="1">
              <a:defRPr/>
            </a:pPr>
            <a:endParaRPr lang="en-US" dirty="0">
              <a:latin typeface="Calibri" charset="0"/>
            </a:endParaRPr>
          </a:p>
        </p:txBody>
      </p:sp>
      <p:grpSp>
        <p:nvGrpSpPr>
          <p:cNvPr id="92163" name="Group 6"/>
          <p:cNvGrpSpPr>
            <a:grpSpLocks/>
          </p:cNvGrpSpPr>
          <p:nvPr/>
        </p:nvGrpSpPr>
        <p:grpSpPr bwMode="auto">
          <a:xfrm>
            <a:off x="8142288" y="212725"/>
            <a:ext cx="730250" cy="939800"/>
            <a:chOff x="8142288" y="212725"/>
            <a:chExt cx="730250" cy="939800"/>
          </a:xfrm>
        </p:grpSpPr>
        <p:pic>
          <p:nvPicPr>
            <p:cNvPr id="8" name="Picture 5" descr="pipe11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2288" y="212725"/>
              <a:ext cx="730250" cy="9398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/>
          </p:spPr>
        </p:pic>
        <p:sp>
          <p:nvSpPr>
            <p:cNvPr id="92174" name="TextBox 65"/>
            <p:cNvSpPr txBox="1">
              <a:spLocks noChangeArrowheads="1"/>
            </p:cNvSpPr>
            <p:nvPr/>
          </p:nvSpPr>
          <p:spPr bwMode="auto">
            <a:xfrm>
              <a:off x="8479882" y="359978"/>
              <a:ext cx="392656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 b="1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341313" y="4322763"/>
            <a:ext cx="1120775" cy="9429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2165" name="Group 31"/>
          <p:cNvGrpSpPr>
            <a:grpSpLocks/>
          </p:cNvGrpSpPr>
          <p:nvPr/>
        </p:nvGrpSpPr>
        <p:grpSpPr bwMode="auto">
          <a:xfrm>
            <a:off x="266700" y="885825"/>
            <a:ext cx="1311275" cy="5873750"/>
            <a:chOff x="266800" y="885429"/>
            <a:chExt cx="1311220" cy="5874389"/>
          </a:xfrm>
        </p:grpSpPr>
        <p:grpSp>
          <p:nvGrpSpPr>
            <p:cNvPr id="12" name="Group 11"/>
            <p:cNvGrpSpPr/>
            <p:nvPr/>
          </p:nvGrpSpPr>
          <p:grpSpPr>
            <a:xfrm>
              <a:off x="457200" y="885429"/>
              <a:ext cx="1120820" cy="5874389"/>
              <a:chOff x="4011791" y="583639"/>
              <a:chExt cx="1120820" cy="5874389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18" name="Rectangle 17"/>
              <p:cNvSpPr>
                <a:spLocks noChangeAspect="1"/>
              </p:cNvSpPr>
              <p:nvPr/>
            </p:nvSpPr>
            <p:spPr>
              <a:xfrm>
                <a:off x="4221152" y="1213393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IE</a:t>
                </a:r>
              </a:p>
            </p:txBody>
          </p:sp>
          <p:sp>
            <p:nvSpPr>
              <p:cNvPr id="19" name="Rectangle 18"/>
              <p:cNvSpPr>
                <a:spLocks noChangeAspect="1"/>
              </p:cNvSpPr>
              <p:nvPr/>
            </p:nvSpPr>
            <p:spPr>
              <a:xfrm>
                <a:off x="4221152" y="2193635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TAC</a:t>
                </a:r>
              </a:p>
            </p:txBody>
          </p:sp>
          <p:sp>
            <p:nvSpPr>
              <p:cNvPr id="20" name="Rectangle 19"/>
              <p:cNvSpPr>
                <a:spLocks noChangeAspect="1"/>
              </p:cNvSpPr>
              <p:nvPr/>
            </p:nvSpPr>
            <p:spPr>
              <a:xfrm>
                <a:off x="4232804" y="3162537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CR</a:t>
                </a:r>
              </a:p>
            </p:txBody>
          </p:sp>
          <p:sp>
            <p:nvSpPr>
              <p:cNvPr id="21" name="Rectangle 20"/>
              <p:cNvSpPr>
                <a:spLocks noChangeAspect="1"/>
              </p:cNvSpPr>
              <p:nvPr/>
            </p:nvSpPr>
            <p:spPr>
              <a:xfrm>
                <a:off x="4221152" y="4142779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KB</a:t>
                </a:r>
              </a:p>
            </p:txBody>
          </p:sp>
          <p:sp>
            <p:nvSpPr>
              <p:cNvPr id="22" name="Rectangle 21"/>
              <p:cNvSpPr>
                <a:spLocks noChangeAspect="1"/>
              </p:cNvSpPr>
              <p:nvPr/>
            </p:nvSpPr>
            <p:spPr>
              <a:xfrm>
                <a:off x="4221717" y="5135685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MAT</a:t>
                </a:r>
              </a:p>
            </p:txBody>
          </p:sp>
          <p:cxnSp>
            <p:nvCxnSpPr>
              <p:cNvPr id="23" name="Straight Arrow Connector 22"/>
              <p:cNvCxnSpPr>
                <a:stCxn id="20" idx="2"/>
                <a:endCxn id="21" idx="0"/>
              </p:cNvCxnSpPr>
              <p:nvPr/>
            </p:nvCxnSpPr>
            <p:spPr>
              <a:xfrm flipH="1">
                <a:off x="4564052" y="3848337"/>
                <a:ext cx="11652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21" idx="2"/>
                <a:endCxn id="22" idx="0"/>
              </p:cNvCxnSpPr>
              <p:nvPr/>
            </p:nvCxnSpPr>
            <p:spPr>
              <a:xfrm>
                <a:off x="4564052" y="4828579"/>
                <a:ext cx="565" cy="3071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4456477" y="5821485"/>
                <a:ext cx="1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4728629" y="5821485"/>
                <a:ext cx="0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4360776" y="918951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4391777" y="1899193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4414456" y="2879435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/>
              <p:cNvSpPr txBox="1"/>
              <p:nvPr/>
            </p:nvSpPr>
            <p:spPr>
              <a:xfrm>
                <a:off x="4011791" y="583639"/>
                <a:ext cx="1120820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/>
                  <a:t>documents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322489" y="6119474"/>
                <a:ext cx="483125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/>
                  <a:t>KBs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81087" y="1595119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0137" y="2579476"/>
              <a:ext cx="366697" cy="5223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6962" y="3528905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2199" y="4502147"/>
              <a:ext cx="366698" cy="52234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6800" y="5518258"/>
              <a:ext cx="366698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5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A64-B2D9-DB48-985C-B04B6E82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TL;DR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1F9F-F136-E748-BA29-9DEDC0990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41" y="2522051"/>
            <a:ext cx="7687918" cy="1855305"/>
          </a:xfrm>
        </p:spPr>
        <p:txBody>
          <a:bodyPr/>
          <a:lstStyle/>
          <a:p>
            <a:pPr marL="0" indent="0">
              <a:buNone/>
            </a:pPr>
            <a:r>
              <a:rPr lang="en-US" sz="3500" dirty="0"/>
              <a:t>I’ll describe the NIST TAC </a:t>
            </a:r>
            <a:r>
              <a:rPr lang="en-US" sz="3500" b="1" dirty="0"/>
              <a:t>Knowledge Base Population </a:t>
            </a:r>
            <a:r>
              <a:rPr lang="en-US" sz="3500" dirty="0"/>
              <a:t>tasks and the </a:t>
            </a:r>
            <a:r>
              <a:rPr lang="en-US" sz="3500" b="1" dirty="0"/>
              <a:t>Kelvin</a:t>
            </a:r>
            <a:r>
              <a:rPr lang="en-US" sz="3500" dirty="0"/>
              <a:t> system we developed to participate in it</a:t>
            </a:r>
          </a:p>
        </p:txBody>
      </p:sp>
    </p:spTree>
    <p:extLst>
      <p:ext uri="{BB962C8B-B14F-4D97-AF65-F5344CB8AC3E}">
        <p14:creationId xmlns:p14="http://schemas.microsoft.com/office/powerpoint/2010/main" val="2745100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>
          <a:xfrm>
            <a:off x="949325" y="274638"/>
            <a:ext cx="7056438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Materialize KB versions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1577975" y="1986952"/>
            <a:ext cx="7566025" cy="24765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dirty="0">
                <a:latin typeface="Calibri" charset="0"/>
              </a:rPr>
              <a:t>Generate TAC serialization for scoring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>
                <a:latin typeface="Calibri" charset="0"/>
              </a:rPr>
              <a:t>Also encode KB in a database or graph store, e.g. the RDF/OWL Semantic Web languages or</a:t>
            </a:r>
            <a:endParaRPr lang="en-US" sz="2800" dirty="0">
              <a:latin typeface="Calibri" charset="0"/>
            </a:endParaRPr>
          </a:p>
          <a:p>
            <a:pPr marL="233363" indent="-233363" eaLnBrk="1" hangingPunct="1">
              <a:lnSpc>
                <a:spcPct val="120000"/>
              </a:lnSpc>
              <a:defRPr/>
            </a:pPr>
            <a:endParaRPr lang="en-US" dirty="0">
              <a:latin typeface="Calibri" charset="0"/>
            </a:endParaRPr>
          </a:p>
        </p:txBody>
      </p:sp>
      <p:grpSp>
        <p:nvGrpSpPr>
          <p:cNvPr id="96259" name="Group 7"/>
          <p:cNvGrpSpPr>
            <a:grpSpLocks/>
          </p:cNvGrpSpPr>
          <p:nvPr/>
        </p:nvGrpSpPr>
        <p:grpSpPr bwMode="auto">
          <a:xfrm>
            <a:off x="8142288" y="212725"/>
            <a:ext cx="730250" cy="939800"/>
            <a:chOff x="8142288" y="212725"/>
            <a:chExt cx="730250" cy="939800"/>
          </a:xfrm>
        </p:grpSpPr>
        <p:pic>
          <p:nvPicPr>
            <p:cNvPr id="9" name="Picture 5" descr="pipe11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2288" y="212725"/>
              <a:ext cx="730250" cy="9398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/>
          </p:spPr>
        </p:pic>
        <p:sp>
          <p:nvSpPr>
            <p:cNvPr id="96270" name="TextBox 65"/>
            <p:cNvSpPr txBox="1">
              <a:spLocks noChangeArrowheads="1"/>
            </p:cNvSpPr>
            <p:nvPr/>
          </p:nvSpPr>
          <p:spPr bwMode="auto">
            <a:xfrm>
              <a:off x="8479882" y="359978"/>
              <a:ext cx="392656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 b="1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44488" y="5314950"/>
            <a:ext cx="1120775" cy="9429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6261" name="Group 31"/>
          <p:cNvGrpSpPr>
            <a:grpSpLocks/>
          </p:cNvGrpSpPr>
          <p:nvPr/>
        </p:nvGrpSpPr>
        <p:grpSpPr bwMode="auto">
          <a:xfrm>
            <a:off x="266700" y="885825"/>
            <a:ext cx="1311275" cy="5873750"/>
            <a:chOff x="266800" y="885429"/>
            <a:chExt cx="1311220" cy="5874389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" y="885429"/>
              <a:ext cx="1120820" cy="5874389"/>
              <a:chOff x="4011791" y="583639"/>
              <a:chExt cx="1120820" cy="5874389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19" name="Rectangle 18"/>
              <p:cNvSpPr>
                <a:spLocks noChangeAspect="1"/>
              </p:cNvSpPr>
              <p:nvPr/>
            </p:nvSpPr>
            <p:spPr>
              <a:xfrm>
                <a:off x="4221152" y="1213393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IE</a:t>
                </a:r>
              </a:p>
            </p:txBody>
          </p:sp>
          <p:sp>
            <p:nvSpPr>
              <p:cNvPr id="20" name="Rectangle 19"/>
              <p:cNvSpPr>
                <a:spLocks noChangeAspect="1"/>
              </p:cNvSpPr>
              <p:nvPr/>
            </p:nvSpPr>
            <p:spPr>
              <a:xfrm>
                <a:off x="4221152" y="2193635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TAC</a:t>
                </a:r>
              </a:p>
            </p:txBody>
          </p:sp>
          <p:sp>
            <p:nvSpPr>
              <p:cNvPr id="21" name="Rectangle 20"/>
              <p:cNvSpPr>
                <a:spLocks noChangeAspect="1"/>
              </p:cNvSpPr>
              <p:nvPr/>
            </p:nvSpPr>
            <p:spPr>
              <a:xfrm>
                <a:off x="4232804" y="3162537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CR</a:t>
                </a:r>
              </a:p>
            </p:txBody>
          </p:sp>
          <p:sp>
            <p:nvSpPr>
              <p:cNvPr id="22" name="Rectangle 21"/>
              <p:cNvSpPr>
                <a:spLocks noChangeAspect="1"/>
              </p:cNvSpPr>
              <p:nvPr/>
            </p:nvSpPr>
            <p:spPr>
              <a:xfrm>
                <a:off x="4221152" y="4142779"/>
                <a:ext cx="685800" cy="685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KB</a:t>
                </a:r>
              </a:p>
            </p:txBody>
          </p:sp>
          <p:sp>
            <p:nvSpPr>
              <p:cNvPr id="23" name="Rectangle 22"/>
              <p:cNvSpPr>
                <a:spLocks noChangeAspect="1"/>
              </p:cNvSpPr>
              <p:nvPr/>
            </p:nvSpPr>
            <p:spPr>
              <a:xfrm>
                <a:off x="4221717" y="5135685"/>
                <a:ext cx="685800" cy="685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eaLnBrk="1" hangingPunct="1">
                  <a:defRPr/>
                </a:pPr>
                <a:r>
                  <a:rPr lang="en-US" sz="2400" dirty="0"/>
                  <a:t>MAT</a:t>
                </a:r>
              </a:p>
            </p:txBody>
          </p:sp>
          <p:cxnSp>
            <p:nvCxnSpPr>
              <p:cNvPr id="24" name="Straight Arrow Connector 23"/>
              <p:cNvCxnSpPr>
                <a:stCxn id="21" idx="2"/>
                <a:endCxn id="22" idx="0"/>
              </p:cNvCxnSpPr>
              <p:nvPr/>
            </p:nvCxnSpPr>
            <p:spPr>
              <a:xfrm flipH="1">
                <a:off x="4564052" y="3848337"/>
                <a:ext cx="11652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2" idx="2"/>
                <a:endCxn id="23" idx="0"/>
              </p:cNvCxnSpPr>
              <p:nvPr/>
            </p:nvCxnSpPr>
            <p:spPr>
              <a:xfrm>
                <a:off x="4564052" y="4828579"/>
                <a:ext cx="565" cy="3071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4456477" y="5821485"/>
                <a:ext cx="1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4728629" y="5821485"/>
                <a:ext cx="0" cy="29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4360776" y="918951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4391777" y="1899193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4414456" y="2879435"/>
                <a:ext cx="367853" cy="294442"/>
                <a:chOff x="6547957" y="4182597"/>
                <a:chExt cx="367853" cy="294442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6547957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6786089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6677678" y="4182597"/>
                  <a:ext cx="1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6915810" y="4182597"/>
                  <a:ext cx="0" cy="2944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4011791" y="583639"/>
                <a:ext cx="1120820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/>
                  <a:t>documents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322489" y="6119474"/>
                <a:ext cx="483125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600" dirty="0"/>
                  <a:t>KBs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81087" y="1595119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0137" y="2579476"/>
              <a:ext cx="366697" cy="5223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6962" y="3528905"/>
              <a:ext cx="366697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2199" y="4502147"/>
              <a:ext cx="366698" cy="52234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6800" y="5518258"/>
              <a:ext cx="366698" cy="5239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309971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Multilingual KBP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950"/>
            <a:ext cx="8574088" cy="4954588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Many examples where facts from different languages combine to answer queries or support inference</a:t>
            </a:r>
            <a:endParaRPr lang="en-US" sz="2800" b="1" dirty="0"/>
          </a:p>
          <a:p>
            <a:pPr marL="455613" lvl="1" indent="0">
              <a:buFont typeface="Arial" charset="0"/>
              <a:buNone/>
              <a:defRPr/>
            </a:pPr>
            <a:r>
              <a:rPr lang="en-US" sz="2400" b="1" dirty="0"/>
              <a:t>Q:</a:t>
            </a:r>
            <a:r>
              <a:rPr lang="en-US" sz="2400" dirty="0"/>
              <a:t> Who lives in the same city as </a:t>
            </a:r>
            <a:r>
              <a:rPr lang="en-US" sz="2400" i="1" dirty="0"/>
              <a:t>Bodo Elleke</a:t>
            </a:r>
            <a:r>
              <a:rPr lang="en-US" sz="2400" dirty="0"/>
              <a:t>?</a:t>
            </a:r>
            <a:br>
              <a:rPr lang="en-US" sz="2400" dirty="0"/>
            </a:br>
            <a:r>
              <a:rPr lang="en-US" sz="2400" b="1" dirty="0"/>
              <a:t>A:</a:t>
            </a:r>
            <a:r>
              <a:rPr lang="en-US" sz="2400" dirty="0"/>
              <a:t> </a:t>
            </a:r>
            <a:r>
              <a:rPr lang="en-US" sz="2400" i="1" dirty="0"/>
              <a:t>Frank Ribery</a:t>
            </a:r>
            <a:r>
              <a:rPr lang="en-US" sz="2400" dirty="0"/>
              <a:t> aka </a:t>
            </a:r>
            <a:r>
              <a:rPr lang="en-US" sz="2400" i="1" dirty="0"/>
              <a:t>Franck Ribéry</a:t>
            </a:r>
            <a:r>
              <a:rPr lang="en-US" sz="2400" dirty="0"/>
              <a:t> aka </a:t>
            </a:r>
            <a:r>
              <a:rPr lang="en-US" sz="2400" i="1" dirty="0"/>
              <a:t>里贝里</a:t>
            </a:r>
          </a:p>
          <a:p>
            <a:pPr>
              <a:defRPr/>
            </a:pPr>
            <a:r>
              <a:rPr lang="en-US" sz="2800" dirty="0"/>
              <a:t>Why we know both live in Munich:</a:t>
            </a:r>
          </a:p>
          <a:p>
            <a:pPr marL="338138" lvl="1" indent="-222250">
              <a:buFont typeface="+mj-lt"/>
              <a:buAutoNum type="arabicPeriod"/>
              <a:defRPr/>
            </a:pPr>
            <a:r>
              <a:rPr lang="en-US" sz="2000" dirty="0"/>
              <a:t> :e8 gpe:residents_of_city :e23 ENG_3:3217-3235</a:t>
            </a:r>
            <a:br>
              <a:rPr lang="en-US" sz="2000" dirty="0"/>
            </a:br>
            <a:r>
              <a:rPr lang="en-US" sz="2000" dirty="0"/>
              <a:t>...said the younger </a:t>
            </a:r>
            <a:r>
              <a:rPr lang="en-US" sz="2000" b="1" dirty="0">
                <a:solidFill>
                  <a:srgbClr val="FF0000"/>
                </a:solidFill>
              </a:rPr>
              <a:t>Bodo Elleke</a:t>
            </a:r>
            <a:r>
              <a:rPr lang="en-US" sz="2000" dirty="0"/>
              <a:t>, who was born in Schodack in 1930 and is now a retired architect </a:t>
            </a:r>
            <a:r>
              <a:rPr lang="en-US" sz="2000" b="1" dirty="0">
                <a:solidFill>
                  <a:srgbClr val="FF0000"/>
                </a:solidFill>
              </a:rPr>
              <a:t>who lives in Munich</a:t>
            </a:r>
            <a:r>
              <a:rPr lang="en-US" sz="2000" dirty="0"/>
              <a:t>.</a:t>
            </a:r>
          </a:p>
          <a:p>
            <a:pPr marL="338138" lvl="1" indent="-222250">
              <a:buFont typeface="+mj-lt"/>
              <a:buAutoNum type="arabicPeriod"/>
              <a:defRPr/>
            </a:pPr>
            <a:r>
              <a:rPr lang="en-US" sz="2000" dirty="0"/>
              <a:t>:e8 gpe:residents_of_city :e25 CMN</a:t>
            </a:r>
            <a:r>
              <a:rPr lang="is-IS" sz="2000" dirty="0"/>
              <a:t>…</a:t>
            </a:r>
            <a:r>
              <a:rPr lang="en-US" sz="2000" dirty="0"/>
              <a:t>0UTJ:292-361 </a:t>
            </a:r>
            <a:br>
              <a:rPr lang="en-US" sz="2000" dirty="0"/>
            </a:br>
            <a:r>
              <a:rPr lang="zh-TW" altLang="en-US" sz="2000" dirty="0"/>
              <a:t>拉霍伊在接受西班牙国家电台的采访时肯定，今年的三位金球奖热门候选人中，梅西“度过了一个出色的赛季”，而拜仁</a:t>
            </a:r>
            <a:r>
              <a:rPr lang="zh-TW" altLang="en-US" sz="2000" b="1" dirty="0">
                <a:solidFill>
                  <a:srgbClr val="FF0000"/>
                </a:solidFill>
              </a:rPr>
              <a:t>慕尼黑球员里贝里</a:t>
            </a:r>
            <a:r>
              <a:rPr lang="zh-TW" altLang="en-US" sz="2000" dirty="0"/>
              <a:t>则“赢得了一切”</a:t>
            </a:r>
            <a:endParaRPr lang="en-US" altLang="zh-TW" sz="2000" dirty="0"/>
          </a:p>
          <a:p>
            <a:pPr marL="233363" indent="-233363">
              <a:defRPr/>
            </a:pPr>
            <a:r>
              <a:rPr lang="en-US" sz="2800" dirty="0"/>
              <a:t>Kripke merged entities with mentions </a:t>
            </a:r>
            <a:r>
              <a:rPr lang="en-US" sz="2800" i="1" dirty="0">
                <a:solidFill>
                  <a:srgbClr val="FF0000"/>
                </a:solidFill>
              </a:rPr>
              <a:t>Frank Ribery</a:t>
            </a:r>
            <a:r>
              <a:rPr lang="en-US" sz="2800" dirty="0"/>
              <a:t>, </a:t>
            </a:r>
            <a:r>
              <a:rPr lang="en-US" sz="2800" i="1" dirty="0">
                <a:solidFill>
                  <a:srgbClr val="FF0000"/>
                </a:solidFill>
              </a:rPr>
              <a:t>Franck Ribéry</a:t>
            </a:r>
            <a:r>
              <a:rPr lang="en-US" sz="2800" dirty="0"/>
              <a:t> &amp; </a:t>
            </a:r>
            <a:r>
              <a:rPr lang="en-US" sz="2800" i="1" dirty="0">
                <a:solidFill>
                  <a:srgbClr val="FF0000"/>
                </a:solidFill>
              </a:rPr>
              <a:t>里贝里</a:t>
            </a:r>
            <a:endParaRPr lang="en-US" sz="2800" dirty="0"/>
          </a:p>
          <a:p>
            <a:pPr marL="230187" lvl="1" indent="0">
              <a:buFont typeface="Arial" charset="0"/>
              <a:buNone/>
              <a:defRPr/>
            </a:pPr>
            <a:endParaRPr lang="en-US" sz="2200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154863" y="2476500"/>
            <a:ext cx="401637" cy="4016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sz="1600" dirty="0"/>
              <a:t>BE</a:t>
            </a:r>
          </a:p>
        </p:txBody>
      </p:sp>
      <p:sp>
        <p:nvSpPr>
          <p:cNvPr id="6" name="Oval 5"/>
          <p:cNvSpPr/>
          <p:nvPr/>
        </p:nvSpPr>
        <p:spPr>
          <a:xfrm>
            <a:off x="8015288" y="2476500"/>
            <a:ext cx="403225" cy="4016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sz="1600" dirty="0"/>
              <a:t>M</a:t>
            </a:r>
          </a:p>
        </p:txBody>
      </p:sp>
      <p:sp>
        <p:nvSpPr>
          <p:cNvPr id="7" name="Oval 6"/>
          <p:cNvSpPr/>
          <p:nvPr/>
        </p:nvSpPr>
        <p:spPr>
          <a:xfrm>
            <a:off x="8015288" y="3217863"/>
            <a:ext cx="403225" cy="4016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sz="1600" dirty="0"/>
              <a:t>FR</a:t>
            </a:r>
          </a:p>
        </p:txBody>
      </p:sp>
      <p:cxnSp>
        <p:nvCxnSpPr>
          <p:cNvPr id="10" name="Straight Arrow Connector 9"/>
          <p:cNvCxnSpPr>
            <a:stCxn id="6" idx="4"/>
            <a:endCxn id="7" idx="0"/>
          </p:cNvCxnSpPr>
          <p:nvPr/>
        </p:nvCxnSpPr>
        <p:spPr>
          <a:xfrm>
            <a:off x="8216900" y="2878138"/>
            <a:ext cx="0" cy="339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6" idx="2"/>
          </p:cNvCxnSpPr>
          <p:nvPr/>
        </p:nvCxnSpPr>
        <p:spPr>
          <a:xfrm>
            <a:off x="7556500" y="2678113"/>
            <a:ext cx="4587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5E6361B3-D289-AA43-8626-11CCBBFD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250"/>
            <a:ext cx="82296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Monolingual to Multilingual Kelvin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C314-B853-AA43-9F57-5BAE58701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150" y="1417638"/>
            <a:ext cx="6091238" cy="4954587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3000" dirty="0"/>
              <a:t>Zoom in on our cross-doc co-ref step</a:t>
            </a:r>
          </a:p>
          <a:p>
            <a:pPr>
              <a:buFont typeface="Arial" charset="0"/>
              <a:buChar char="•"/>
              <a:defRPr/>
            </a:pPr>
            <a:r>
              <a:rPr lang="en-US" sz="3000" dirty="0"/>
              <a:t>Concatenate document-level KBs to form a </a:t>
            </a:r>
            <a:r>
              <a:rPr lang="en-US" sz="3000" b="1" cap="small" dirty="0"/>
              <a:t>doc kb</a:t>
            </a:r>
            <a:r>
              <a:rPr lang="en-US" sz="3000" dirty="0"/>
              <a:t> as input to Kripke</a:t>
            </a:r>
          </a:p>
          <a:p>
            <a:pPr>
              <a:buFont typeface="Arial" charset="0"/>
              <a:buChar char="•"/>
              <a:defRPr/>
            </a:pPr>
            <a:r>
              <a:rPr lang="en-US" sz="3000" dirty="0"/>
              <a:t>Kripke outputs a set of</a:t>
            </a:r>
            <a:r>
              <a:rPr lang="en-US" sz="3000" cap="small" dirty="0"/>
              <a:t> </a:t>
            </a:r>
            <a:r>
              <a:rPr lang="en-US" sz="3000" b="1" cap="small" dirty="0"/>
              <a:t>clusters</a:t>
            </a:r>
            <a:r>
              <a:rPr lang="en-US" sz="3000" dirty="0"/>
              <a:t> defining an equivalence relation</a:t>
            </a:r>
          </a:p>
          <a:p>
            <a:pPr>
              <a:buFont typeface="Arial" charset="0"/>
              <a:buChar char="•"/>
              <a:defRPr/>
            </a:pPr>
            <a:r>
              <a:rPr lang="en-US" sz="3000" dirty="0"/>
              <a:t>Merger uses </a:t>
            </a:r>
            <a:r>
              <a:rPr lang="en-US" sz="3000" b="1" cap="small" dirty="0"/>
              <a:t>clusters</a:t>
            </a:r>
            <a:r>
              <a:rPr lang="en-US" sz="3000" dirty="0"/>
              <a:t> to combine </a:t>
            </a:r>
            <a:r>
              <a:rPr lang="en-US" sz="3000" b="1" cap="small" dirty="0"/>
              <a:t>doc kb </a:t>
            </a:r>
            <a:r>
              <a:rPr lang="en-US" sz="3000" dirty="0"/>
              <a:t>entities</a:t>
            </a:r>
            <a:r>
              <a:rPr lang="en-US" sz="3000" cap="small" dirty="0"/>
              <a:t>, </a:t>
            </a:r>
            <a:r>
              <a:rPr lang="en-US" sz="3000" dirty="0"/>
              <a:t>yielding the initial KB</a:t>
            </a:r>
          </a:p>
          <a:p>
            <a:pPr>
              <a:buFont typeface="Arial" charset="0"/>
              <a:buChar char="•"/>
              <a:defRPr/>
            </a:pPr>
            <a:r>
              <a:rPr lang="en-US" sz="3000" dirty="0"/>
              <a:t>We use the </a:t>
            </a:r>
            <a:r>
              <a:rPr lang="en-US" sz="3000" b="1" cap="small" dirty="0"/>
              <a:t>doc kb </a:t>
            </a:r>
            <a:r>
              <a:rPr lang="en-US" sz="3000" dirty="0"/>
              <a:t>and</a:t>
            </a:r>
            <a:r>
              <a:rPr lang="en-US" sz="3000" b="1" cap="small" dirty="0"/>
              <a:t> clusters </a:t>
            </a:r>
            <a:r>
              <a:rPr lang="en-US" sz="3000" dirty="0"/>
              <a:t>from each language to create an initial multilingual KB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83DC2-05EF-8B40-B2E2-53624E538F68}"/>
              </a:ext>
            </a:extLst>
          </p:cNvPr>
          <p:cNvSpPr>
            <a:spLocks noChangeAspect="1"/>
          </p:cNvSpPr>
          <p:nvPr/>
        </p:nvSpPr>
        <p:spPr bwMode="auto">
          <a:xfrm>
            <a:off x="231775" y="1044575"/>
            <a:ext cx="685800" cy="685800"/>
          </a:xfrm>
          <a:prstGeom prst="rect">
            <a:avLst/>
          </a:prstGeom>
          <a:solidFill>
            <a:srgbClr val="8EB4E3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lt1"/>
                </a:solidFill>
                <a:latin typeface="+mn-lt"/>
                <a:ea typeface="+mn-ea"/>
              </a:rPr>
              <a:t>IE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A3216-5657-5E44-A212-B7A9553836F7}"/>
              </a:ext>
            </a:extLst>
          </p:cNvPr>
          <p:cNvSpPr>
            <a:spLocks noChangeAspect="1"/>
          </p:cNvSpPr>
          <p:nvPr/>
        </p:nvSpPr>
        <p:spPr bwMode="auto">
          <a:xfrm>
            <a:off x="231775" y="2024063"/>
            <a:ext cx="685800" cy="685800"/>
          </a:xfrm>
          <a:prstGeom prst="rect">
            <a:avLst/>
          </a:prstGeom>
          <a:solidFill>
            <a:srgbClr val="C4BD97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lt1"/>
                </a:solidFill>
                <a:latin typeface="+mn-lt"/>
                <a:ea typeface="+mn-ea"/>
              </a:rPr>
              <a:t>TAC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553631-14B9-3047-A1ED-23CF9456FB69}"/>
              </a:ext>
            </a:extLst>
          </p:cNvPr>
          <p:cNvSpPr>
            <a:spLocks noChangeAspect="1"/>
          </p:cNvSpPr>
          <p:nvPr/>
        </p:nvSpPr>
        <p:spPr bwMode="auto">
          <a:xfrm>
            <a:off x="277813" y="3522663"/>
            <a:ext cx="685800" cy="465137"/>
          </a:xfrm>
          <a:prstGeom prst="rect">
            <a:avLst/>
          </a:prstGeom>
          <a:solidFill>
            <a:srgbClr val="8EB4E3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Kripke</a:t>
            </a:r>
            <a:endParaRPr lang="en-US" baseline="-250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6CF31C-4B4F-224E-9A2C-AB1C255A6CE6}"/>
              </a:ext>
            </a:extLst>
          </p:cNvPr>
          <p:cNvSpPr>
            <a:spLocks noChangeAspect="1"/>
          </p:cNvSpPr>
          <p:nvPr/>
        </p:nvSpPr>
        <p:spPr bwMode="auto">
          <a:xfrm>
            <a:off x="288925" y="5483225"/>
            <a:ext cx="685800" cy="685800"/>
          </a:xfrm>
          <a:prstGeom prst="rect">
            <a:avLst/>
          </a:prstGeom>
          <a:solidFill>
            <a:srgbClr val="C4BD97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lt1"/>
                </a:solidFill>
                <a:latin typeface="+mn-lt"/>
                <a:ea typeface="+mn-ea"/>
              </a:rPr>
              <a:t>KB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8CA491-87D7-1F4C-9DB1-3C8C30C0435F}"/>
              </a:ext>
            </a:extLst>
          </p:cNvPr>
          <p:cNvCxnSpPr>
            <a:cxnSpLocks noChangeShapeType="1"/>
            <a:stCxn id="48" idx="2"/>
            <a:endCxn id="7" idx="0"/>
          </p:cNvCxnSpPr>
          <p:nvPr/>
        </p:nvCxnSpPr>
        <p:spPr bwMode="auto">
          <a:xfrm flipH="1">
            <a:off x="631825" y="5072063"/>
            <a:ext cx="0" cy="411162"/>
          </a:xfrm>
          <a:prstGeom prst="straightConnector1">
            <a:avLst/>
          </a:prstGeom>
          <a:noFill/>
          <a:ln w="28575">
            <a:solidFill>
              <a:schemeClr val="tx1">
                <a:alpha val="50195"/>
              </a:schemeClr>
            </a:solidFill>
            <a:round/>
            <a:headEnd/>
            <a:tailEnd type="arrow" w="sm" len="sm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A24314-A4ED-D246-B898-DB005C81E3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1638" y="1730375"/>
            <a:ext cx="0" cy="2936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3AB23B-DF64-7244-8CA8-A2CCCA111F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9763" y="1730375"/>
            <a:ext cx="0" cy="2936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1DFEF1-3361-7044-9BF7-98697353CB1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1813" y="1730375"/>
            <a:ext cx="0" cy="2936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27691C-DA54-9D40-83FE-A02E21B135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9938" y="1730375"/>
            <a:ext cx="0" cy="2936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735794-94BB-A54E-82D1-E51D5BBFD0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3863" y="2709863"/>
            <a:ext cx="0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C7CC8B-07CE-1045-86B0-3F1841CB001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1988" y="2709863"/>
            <a:ext cx="0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5D671D-AFD8-C148-95ED-15AD3A34BC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4038" y="2709863"/>
            <a:ext cx="0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7637C9-C28C-9344-95A6-EF8FA251B54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2163" y="2709863"/>
            <a:ext cx="0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6306F2-CB94-1F4F-B3BF-FD79F7D52736}"/>
              </a:ext>
            </a:extLst>
          </p:cNvPr>
          <p:cNvCxnSpPr>
            <a:cxnSpLocks noChangeShapeType="1"/>
            <a:endCxn id="27" idx="2"/>
          </p:cNvCxnSpPr>
          <p:nvPr/>
        </p:nvCxnSpPr>
        <p:spPr bwMode="auto">
          <a:xfrm>
            <a:off x="639763" y="3303588"/>
            <a:ext cx="9128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Can 26">
            <a:extLst>
              <a:ext uri="{FF2B5EF4-FFF2-40B4-BE49-F238E27FC236}">
                <a16:creationId xmlns:a16="http://schemas.microsoft.com/office/drawing/2014/main" id="{33D3D5B4-50AD-B34A-9427-AC32A7352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3057525"/>
            <a:ext cx="395288" cy="493713"/>
          </a:xfrm>
          <a:prstGeom prst="can">
            <a:avLst>
              <a:gd name="adj" fmla="val 24997"/>
            </a:avLst>
          </a:prstGeom>
          <a:gradFill rotWithShape="1">
            <a:gsLst>
              <a:gs pos="0">
                <a:srgbClr val="9BC1FF"/>
              </a:gs>
              <a:gs pos="100000">
                <a:srgbClr val="604A7B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45B66B89-EB06-A643-ACEA-8B53391DC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3987800"/>
            <a:ext cx="395288" cy="492125"/>
          </a:xfrm>
          <a:prstGeom prst="can">
            <a:avLst>
              <a:gd name="adj" fmla="val 24998"/>
            </a:avLst>
          </a:prstGeom>
          <a:gradFill rotWithShape="1">
            <a:gsLst>
              <a:gs pos="0">
                <a:srgbClr val="9BC1FF"/>
              </a:gs>
              <a:gs pos="64000">
                <a:srgbClr val="E46C0A"/>
              </a:gs>
              <a:gs pos="100000">
                <a:srgbClr val="E46C0A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4771" name="TextBox 28">
            <a:extLst>
              <a:ext uri="{FF2B5EF4-FFF2-40B4-BE49-F238E27FC236}">
                <a16:creationId xmlns:a16="http://schemas.microsoft.com/office/drawing/2014/main" id="{977EFAC8-40B7-894D-B97C-04C00F325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3" y="3119438"/>
            <a:ext cx="903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/>
              <a:t>DOC KB</a:t>
            </a:r>
          </a:p>
        </p:txBody>
      </p:sp>
      <p:sp>
        <p:nvSpPr>
          <p:cNvPr id="74772" name="TextBox 29">
            <a:extLst>
              <a:ext uri="{FF2B5EF4-FFF2-40B4-BE49-F238E27FC236}">
                <a16:creationId xmlns:a16="http://schemas.microsoft.com/office/drawing/2014/main" id="{D3E09636-BD45-D543-BF9A-D4C3463C5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3" y="3952875"/>
            <a:ext cx="9366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/>
              <a:t>Entity</a:t>
            </a:r>
            <a:br>
              <a:rPr lang="en-US" altLang="en-US" sz="1800" dirty="0"/>
            </a:br>
            <a:r>
              <a:rPr lang="en-US" altLang="en-US" sz="1800" dirty="0"/>
              <a:t>Clusters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EB21A91-F009-C547-82B4-3B364D0785E6}"/>
              </a:ext>
            </a:extLst>
          </p:cNvPr>
          <p:cNvSpPr/>
          <p:nvPr/>
        </p:nvSpPr>
        <p:spPr>
          <a:xfrm rot="10800000">
            <a:off x="305880" y="3016349"/>
            <a:ext cx="610997" cy="172284"/>
          </a:xfrm>
          <a:prstGeom prst="triangle">
            <a:avLst>
              <a:gd name="adj" fmla="val 48039"/>
            </a:avLst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7337F97-BE91-BE41-A1AD-F43412ED34F3}"/>
              </a:ext>
            </a:extLst>
          </p:cNvPr>
          <p:cNvCxnSpPr>
            <a:cxnSpLocks noChangeShapeType="1"/>
            <a:stCxn id="34" idx="0"/>
            <a:endCxn id="6" idx="0"/>
          </p:cNvCxnSpPr>
          <p:nvPr/>
        </p:nvCxnSpPr>
        <p:spPr bwMode="auto">
          <a:xfrm flipH="1">
            <a:off x="620713" y="3189288"/>
            <a:ext cx="3175" cy="333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AA1F2D6-208E-3C4A-A742-83D85B487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4606925"/>
            <a:ext cx="685800" cy="465138"/>
          </a:xfrm>
          <a:prstGeom prst="rect">
            <a:avLst/>
          </a:prstGeom>
          <a:solidFill>
            <a:srgbClr val="8EB4E3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 anchorCtr="1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Merge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DB9BD2A3-D1A6-024C-81FA-FD001F64B9D5}"/>
              </a:ext>
            </a:extLst>
          </p:cNvPr>
          <p:cNvCxnSpPr>
            <a:cxnSpLocks noChangeShapeType="1"/>
            <a:endCxn id="48" idx="3"/>
          </p:cNvCxnSpPr>
          <p:nvPr/>
        </p:nvCxnSpPr>
        <p:spPr bwMode="auto">
          <a:xfrm rot="5400000">
            <a:off x="284957" y="3993356"/>
            <a:ext cx="1536700" cy="157163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D86979AF-F8C9-7740-AC32-8CF86F5148A7}"/>
              </a:ext>
            </a:extLst>
          </p:cNvPr>
          <p:cNvCxnSpPr>
            <a:cxnSpLocks noChangeShapeType="1"/>
            <a:stCxn id="6" idx="2"/>
            <a:endCxn id="28" idx="2"/>
          </p:cNvCxnSpPr>
          <p:nvPr/>
        </p:nvCxnSpPr>
        <p:spPr bwMode="auto">
          <a:xfrm rot="16200000" flipH="1">
            <a:off x="963612" y="3644901"/>
            <a:ext cx="246063" cy="931862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B30036AD-7855-7645-87A2-597A4D7EFECB}"/>
              </a:ext>
            </a:extLst>
          </p:cNvPr>
          <p:cNvCxnSpPr>
            <a:cxnSpLocks noChangeShapeType="1"/>
            <a:stCxn id="28" idx="3"/>
          </p:cNvCxnSpPr>
          <p:nvPr/>
        </p:nvCxnSpPr>
        <p:spPr bwMode="auto">
          <a:xfrm rot="5400000">
            <a:off x="1108869" y="4345781"/>
            <a:ext cx="508000" cy="776288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A1D2CDC-0A64-B447-B79E-340F1BAC8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2832100"/>
            <a:ext cx="2682875" cy="252253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8E1A9B-8F68-8B41-A411-A95880B4F18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13747" y="6154358"/>
            <a:ext cx="0" cy="411162"/>
          </a:xfrm>
          <a:prstGeom prst="straightConnector1">
            <a:avLst/>
          </a:prstGeom>
          <a:noFill/>
          <a:ln w="28575">
            <a:solidFill>
              <a:schemeClr val="tx1">
                <a:alpha val="50195"/>
              </a:schemeClr>
            </a:solidFill>
            <a:round/>
            <a:headEnd/>
            <a:tailEnd type="arrow" w="sm" len="sm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39659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id="{A121A8DE-4AF7-0D42-A3E8-FC71416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29" y="6034975"/>
            <a:ext cx="4545934" cy="781050"/>
          </a:xfrm>
        </p:spPr>
        <p:txBody>
          <a:bodyPr/>
          <a:lstStyle/>
          <a:p>
            <a:pPr algn="l"/>
            <a:r>
              <a:rPr lang="en-US" altLang="en-US" sz="4800" dirty="0">
                <a:ea typeface="ＭＳ Ｐゴシック" panose="020B0600070205080204" pitchFamily="34" charset="-128"/>
              </a:rPr>
              <a:t>Trilingual KBP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674F50-68C7-2647-B0B4-8983F2486899}"/>
              </a:ext>
            </a:extLst>
          </p:cNvPr>
          <p:cNvSpPr>
            <a:spLocks noChangeAspect="1"/>
          </p:cNvSpPr>
          <p:nvPr/>
        </p:nvSpPr>
        <p:spPr bwMode="auto">
          <a:xfrm>
            <a:off x="4222750" y="4198938"/>
            <a:ext cx="685800" cy="685800"/>
          </a:xfrm>
          <a:prstGeom prst="rect">
            <a:avLst/>
          </a:prstGeom>
          <a:solidFill>
            <a:srgbClr val="C4BD97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lt1"/>
                </a:solidFill>
                <a:latin typeface="+mn-lt"/>
                <a:ea typeface="+mn-ea"/>
              </a:rPr>
              <a:t>KB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49798F-E94A-5547-95E7-2F16E9E2EF3C}"/>
              </a:ext>
            </a:extLst>
          </p:cNvPr>
          <p:cNvSpPr>
            <a:spLocks noChangeAspect="1"/>
          </p:cNvSpPr>
          <p:nvPr/>
        </p:nvSpPr>
        <p:spPr bwMode="auto">
          <a:xfrm>
            <a:off x="4222750" y="5191125"/>
            <a:ext cx="685800" cy="685800"/>
          </a:xfrm>
          <a:prstGeom prst="rect">
            <a:avLst/>
          </a:prstGeom>
          <a:solidFill>
            <a:srgbClr val="8EB4E3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lt1"/>
                </a:solidFill>
                <a:latin typeface="+mn-lt"/>
                <a:ea typeface="+mn-ea"/>
              </a:rPr>
              <a:t>MAT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DF19D-AED1-794F-8868-580CE8408602}"/>
              </a:ext>
            </a:extLst>
          </p:cNvPr>
          <p:cNvCxnSpPr>
            <a:cxnSpLocks noChangeShapeType="1"/>
            <a:stCxn id="42" idx="2"/>
            <a:endCxn id="14" idx="0"/>
          </p:cNvCxnSpPr>
          <p:nvPr/>
        </p:nvCxnSpPr>
        <p:spPr bwMode="auto">
          <a:xfrm flipH="1">
            <a:off x="4565650" y="3917950"/>
            <a:ext cx="0" cy="2809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sm" len="sm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2DD17C-193B-C149-A0CA-834ADED7C839}"/>
              </a:ext>
            </a:extLst>
          </p:cNvPr>
          <p:cNvCxnSpPr>
            <a:cxnSpLocks noChangeShapeType="1"/>
            <a:stCxn id="14" idx="2"/>
            <a:endCxn id="15" idx="0"/>
          </p:cNvCxnSpPr>
          <p:nvPr/>
        </p:nvCxnSpPr>
        <p:spPr bwMode="auto">
          <a:xfrm>
            <a:off x="4565650" y="4884738"/>
            <a:ext cx="0" cy="306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sm" len="sm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870C3F-7D97-974A-9965-0288B5F447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57700" y="5876925"/>
            <a:ext cx="0" cy="295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sm" len="sm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7AB5B3-7B16-E24F-A787-CA1B14C8DA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29163" y="5876925"/>
            <a:ext cx="0" cy="295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sm" len="sm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32" name="TextBox 23">
            <a:extLst>
              <a:ext uri="{FF2B5EF4-FFF2-40B4-BE49-F238E27FC236}">
                <a16:creationId xmlns:a16="http://schemas.microsoft.com/office/drawing/2014/main" id="{DB875029-4901-2341-89A4-EA9CC25E8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0" y="6181725"/>
            <a:ext cx="12684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/>
              <a:t>trilingual KBs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D9BB91-4B34-354D-A7BF-8B217E3E8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4256088"/>
            <a:ext cx="366713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09D816-A16C-B94E-933F-2C0A6E9A9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0" y="5272088"/>
            <a:ext cx="366713" cy="523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8E9E5E-52DA-B643-97FF-58EAE46429DD}"/>
              </a:ext>
            </a:extLst>
          </p:cNvPr>
          <p:cNvSpPr>
            <a:spLocks noChangeAspect="1"/>
          </p:cNvSpPr>
          <p:nvPr/>
        </p:nvSpPr>
        <p:spPr bwMode="auto">
          <a:xfrm>
            <a:off x="4222750" y="2135188"/>
            <a:ext cx="685800" cy="465137"/>
          </a:xfrm>
          <a:prstGeom prst="rect">
            <a:avLst/>
          </a:prstGeom>
          <a:solidFill>
            <a:srgbClr val="8EB4E3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Kripke</a:t>
            </a:r>
            <a:endParaRPr lang="en-US" baseline="-250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C34D70A2-F161-5248-AE05-86C4C4A61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88" y="760413"/>
            <a:ext cx="395287" cy="492125"/>
          </a:xfrm>
          <a:prstGeom prst="can">
            <a:avLst>
              <a:gd name="adj" fmla="val 24998"/>
            </a:avLst>
          </a:prstGeom>
          <a:gradFill rotWithShape="1">
            <a:gsLst>
              <a:gs pos="0">
                <a:srgbClr val="9BC1FF"/>
              </a:gs>
              <a:gs pos="100000">
                <a:srgbClr val="604A7B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B0301A58-F742-5842-BD10-6BEA30BA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3" y="760413"/>
            <a:ext cx="395287" cy="492125"/>
          </a:xfrm>
          <a:prstGeom prst="can">
            <a:avLst>
              <a:gd name="adj" fmla="val 24998"/>
            </a:avLst>
          </a:prstGeom>
          <a:gradFill rotWithShape="1">
            <a:gsLst>
              <a:gs pos="0">
                <a:srgbClr val="9BC1FF"/>
              </a:gs>
              <a:gs pos="64000">
                <a:srgbClr val="E46C0A"/>
              </a:gs>
              <a:gs pos="100000">
                <a:srgbClr val="E46C0A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02C495-4FF9-064E-9BDC-E19ACB0DDC2D}"/>
              </a:ext>
            </a:extLst>
          </p:cNvPr>
          <p:cNvSpPr>
            <a:spLocks/>
          </p:cNvSpPr>
          <p:nvPr/>
        </p:nvSpPr>
        <p:spPr bwMode="auto">
          <a:xfrm>
            <a:off x="1062038" y="552450"/>
            <a:ext cx="1828800" cy="914400"/>
          </a:xfrm>
          <a:prstGeom prst="rect">
            <a:avLst/>
          </a:prstGeom>
          <a:noFill/>
          <a:ln w="317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39B076-1779-594F-B167-4F3AAF9EC6DB}"/>
              </a:ext>
            </a:extLst>
          </p:cNvPr>
          <p:cNvSpPr txBox="1"/>
          <p:nvPr/>
        </p:nvSpPr>
        <p:spPr>
          <a:xfrm>
            <a:off x="1062038" y="242888"/>
            <a:ext cx="1876425" cy="24606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CMN </a:t>
            </a:r>
            <a:r>
              <a:rPr lang="en-US" sz="1600" cap="small" dirty="0">
                <a:latin typeface="Calibri" charset="0"/>
                <a:ea typeface="ＭＳ Ｐゴシック" charset="0"/>
                <a:cs typeface="ＭＳ Ｐゴシック" charset="0"/>
              </a:rPr>
              <a:t>doc kb</a:t>
            </a: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 &amp; </a:t>
            </a:r>
            <a:r>
              <a:rPr lang="en-US" sz="1600" cap="small" dirty="0">
                <a:latin typeface="Calibri" charset="0"/>
                <a:ea typeface="ＭＳ Ｐゴシック" charset="0"/>
                <a:cs typeface="ＭＳ Ｐゴシック" charset="0"/>
              </a:rPr>
              <a:t>clusters</a:t>
            </a:r>
          </a:p>
        </p:txBody>
      </p:sp>
      <p:sp>
        <p:nvSpPr>
          <p:cNvPr id="56" name="Can 55">
            <a:extLst>
              <a:ext uri="{FF2B5EF4-FFF2-40B4-BE49-F238E27FC236}">
                <a16:creationId xmlns:a16="http://schemas.microsoft.com/office/drawing/2014/main" id="{2E8421EA-68DC-8340-8B93-EB23D5AB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760413"/>
            <a:ext cx="395288" cy="492125"/>
          </a:xfrm>
          <a:prstGeom prst="can">
            <a:avLst>
              <a:gd name="adj" fmla="val 24998"/>
            </a:avLst>
          </a:prstGeom>
          <a:gradFill rotWithShape="1">
            <a:gsLst>
              <a:gs pos="0">
                <a:srgbClr val="9BC1FF"/>
              </a:gs>
              <a:gs pos="100000">
                <a:srgbClr val="604A7B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EAA865E5-66DD-5340-B07D-ABBEB6D19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760413"/>
            <a:ext cx="395288" cy="492125"/>
          </a:xfrm>
          <a:prstGeom prst="can">
            <a:avLst>
              <a:gd name="adj" fmla="val 24998"/>
            </a:avLst>
          </a:prstGeom>
          <a:gradFill rotWithShape="1">
            <a:gsLst>
              <a:gs pos="0">
                <a:srgbClr val="9BC1FF"/>
              </a:gs>
              <a:gs pos="64000">
                <a:srgbClr val="E46C0A"/>
              </a:gs>
              <a:gs pos="100000">
                <a:srgbClr val="E46C0A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A2ACD4-BA6A-D54A-902B-12F77FCFE55B}"/>
              </a:ext>
            </a:extLst>
          </p:cNvPr>
          <p:cNvSpPr>
            <a:spLocks/>
          </p:cNvSpPr>
          <p:nvPr/>
        </p:nvSpPr>
        <p:spPr bwMode="auto">
          <a:xfrm>
            <a:off x="3678238" y="552450"/>
            <a:ext cx="1828800" cy="914400"/>
          </a:xfrm>
          <a:prstGeom prst="rect">
            <a:avLst/>
          </a:prstGeom>
          <a:noFill/>
          <a:ln w="317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D8BF39-AE9E-E241-A356-CBED835D9C92}"/>
              </a:ext>
            </a:extLst>
          </p:cNvPr>
          <p:cNvSpPr txBox="1"/>
          <p:nvPr/>
        </p:nvSpPr>
        <p:spPr>
          <a:xfrm>
            <a:off x="3678238" y="242888"/>
            <a:ext cx="1820862" cy="24606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ENG </a:t>
            </a:r>
            <a:r>
              <a:rPr lang="en-US" sz="1600" cap="small" dirty="0">
                <a:latin typeface="Calibri" charset="0"/>
                <a:ea typeface="ＭＳ Ｐゴシック" charset="0"/>
                <a:cs typeface="ＭＳ Ｐゴシック" charset="0"/>
              </a:rPr>
              <a:t>doc kb</a:t>
            </a: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 &amp; </a:t>
            </a:r>
            <a:r>
              <a:rPr lang="en-US" sz="1600" cap="small" dirty="0">
                <a:latin typeface="Calibri" charset="0"/>
                <a:ea typeface="ＭＳ Ｐゴシック" charset="0"/>
                <a:cs typeface="ＭＳ Ｐゴシック" charset="0"/>
              </a:rPr>
              <a:t>clusters</a:t>
            </a:r>
          </a:p>
        </p:txBody>
      </p:sp>
      <p:sp>
        <p:nvSpPr>
          <p:cNvPr id="61" name="Can 60">
            <a:extLst>
              <a:ext uri="{FF2B5EF4-FFF2-40B4-BE49-F238E27FC236}">
                <a16:creationId xmlns:a16="http://schemas.microsoft.com/office/drawing/2014/main" id="{2D51410E-63D2-9D44-9AE2-A566A1A0D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760413"/>
            <a:ext cx="395288" cy="492125"/>
          </a:xfrm>
          <a:prstGeom prst="can">
            <a:avLst>
              <a:gd name="adj" fmla="val 24998"/>
            </a:avLst>
          </a:prstGeom>
          <a:gradFill rotWithShape="1">
            <a:gsLst>
              <a:gs pos="0">
                <a:srgbClr val="9BC1FF"/>
              </a:gs>
              <a:gs pos="100000">
                <a:srgbClr val="604A7B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2" name="Can 61">
            <a:extLst>
              <a:ext uri="{FF2B5EF4-FFF2-40B4-BE49-F238E27FC236}">
                <a16:creationId xmlns:a16="http://schemas.microsoft.com/office/drawing/2014/main" id="{37E75EB0-40DE-434F-A529-BE3BB5CBA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5" y="760413"/>
            <a:ext cx="395288" cy="492125"/>
          </a:xfrm>
          <a:prstGeom prst="can">
            <a:avLst>
              <a:gd name="adj" fmla="val 24998"/>
            </a:avLst>
          </a:prstGeom>
          <a:gradFill rotWithShape="1">
            <a:gsLst>
              <a:gs pos="0">
                <a:srgbClr val="9BC1FF"/>
              </a:gs>
              <a:gs pos="64000">
                <a:srgbClr val="E46C0A"/>
              </a:gs>
              <a:gs pos="100000">
                <a:srgbClr val="E46C0A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9C10D30-5C87-4245-8F28-31AEB20EE2F1}"/>
              </a:ext>
            </a:extLst>
          </p:cNvPr>
          <p:cNvSpPr>
            <a:spLocks/>
          </p:cNvSpPr>
          <p:nvPr/>
        </p:nvSpPr>
        <p:spPr bwMode="auto">
          <a:xfrm>
            <a:off x="6292850" y="552450"/>
            <a:ext cx="1828800" cy="914400"/>
          </a:xfrm>
          <a:prstGeom prst="rect">
            <a:avLst/>
          </a:prstGeom>
          <a:noFill/>
          <a:ln w="317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8559B40-255B-C247-B55A-BB84CACC044D}"/>
              </a:ext>
            </a:extLst>
          </p:cNvPr>
          <p:cNvSpPr txBox="1"/>
          <p:nvPr/>
        </p:nvSpPr>
        <p:spPr>
          <a:xfrm>
            <a:off x="6292850" y="242888"/>
            <a:ext cx="1778000" cy="24606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SPA </a:t>
            </a:r>
            <a:r>
              <a:rPr lang="en-US" sz="1600" cap="small" dirty="0">
                <a:latin typeface="Calibri" charset="0"/>
                <a:ea typeface="ＭＳ Ｐゴシック" charset="0"/>
                <a:cs typeface="ＭＳ Ｐゴシック" charset="0"/>
              </a:rPr>
              <a:t>doc kb</a:t>
            </a: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 &amp; </a:t>
            </a:r>
            <a:r>
              <a:rPr lang="en-US" sz="1600" cap="small" dirty="0">
                <a:latin typeface="Calibri" charset="0"/>
                <a:ea typeface="ＭＳ Ｐゴシック" charset="0"/>
                <a:cs typeface="ＭＳ Ｐゴシック" charset="0"/>
              </a:rPr>
              <a:t>clusters</a:t>
            </a:r>
          </a:p>
        </p:txBody>
      </p:sp>
      <p:sp>
        <p:nvSpPr>
          <p:cNvPr id="67" name="Content Placeholder 66">
            <a:extLst>
              <a:ext uri="{FF2B5EF4-FFF2-40B4-BE49-F238E27FC236}">
                <a16:creationId xmlns:a16="http://schemas.microsoft.com/office/drawing/2014/main" id="{DF16672D-D8AB-4D4E-9A8C-BB99D6B9C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199" y="3917950"/>
            <a:ext cx="3708102" cy="2782455"/>
          </a:xfrm>
          <a:ln w="3175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123825" indent="-123825">
              <a:buFont typeface="Arial" charset="0"/>
              <a:buChar char="•"/>
              <a:defRPr/>
            </a:pPr>
            <a:r>
              <a:rPr lang="en-US" sz="2400" dirty="0"/>
              <a:t>Kripke computes </a:t>
            </a:r>
            <a:r>
              <a:rPr lang="en-US" sz="2400" cap="small" dirty="0"/>
              <a:t>clusters</a:t>
            </a:r>
            <a:r>
              <a:rPr lang="en-US" sz="2400" dirty="0"/>
              <a:t> for combined monolingual </a:t>
            </a:r>
            <a:r>
              <a:rPr lang="en-US" sz="2400" cap="small" dirty="0"/>
              <a:t>doc kb</a:t>
            </a:r>
            <a:r>
              <a:rPr lang="en-US" sz="2400" dirty="0"/>
              <a:t>s</a:t>
            </a:r>
          </a:p>
          <a:p>
            <a:pPr marL="123825" indent="-123825">
              <a:buFont typeface="Arial" charset="0"/>
              <a:buChar char="•"/>
              <a:defRPr/>
            </a:pPr>
            <a:r>
              <a:rPr lang="en-US" sz="2400" dirty="0"/>
              <a:t>Optionally translates non-English mentions</a:t>
            </a:r>
          </a:p>
          <a:p>
            <a:pPr marL="123825" indent="-123825">
              <a:buFont typeface="Arial" charset="0"/>
              <a:buChar char="•"/>
              <a:defRPr/>
            </a:pPr>
            <a:r>
              <a:rPr lang="en-US" sz="2400" dirty="0"/>
              <a:t>Use all 4 </a:t>
            </a:r>
            <a:r>
              <a:rPr lang="en-US" sz="2400" cap="small" dirty="0"/>
              <a:t>clusters</a:t>
            </a:r>
            <a:r>
              <a:rPr lang="en-US" sz="2400" dirty="0"/>
              <a:t> to merge entities in 3 </a:t>
            </a:r>
            <a:r>
              <a:rPr lang="en-US" sz="2400" cap="small" dirty="0"/>
              <a:t>doc kb</a:t>
            </a:r>
            <a:r>
              <a:rPr lang="en-US" sz="2400" dirty="0"/>
              <a:t>s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91B9C767-8F0A-2646-859A-7680DBC8CEFB}"/>
              </a:ext>
            </a:extLst>
          </p:cNvPr>
          <p:cNvCxnSpPr>
            <a:cxnSpLocks noChangeShapeType="1"/>
            <a:stCxn id="44" idx="3"/>
            <a:endCxn id="41" idx="1"/>
          </p:cNvCxnSpPr>
          <p:nvPr/>
        </p:nvCxnSpPr>
        <p:spPr bwMode="auto">
          <a:xfrm rot="16200000" flipH="1">
            <a:off x="2370138" y="515938"/>
            <a:ext cx="1116012" cy="2589212"/>
          </a:xfrm>
          <a:prstGeom prst="bentConnector2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ACE3B49D-67FE-7B4C-B70D-7FD7DA90E680}"/>
              </a:ext>
            </a:extLst>
          </p:cNvPr>
          <p:cNvCxnSpPr>
            <a:cxnSpLocks noChangeShapeType="1"/>
            <a:stCxn id="61" idx="3"/>
            <a:endCxn id="41" idx="3"/>
          </p:cNvCxnSpPr>
          <p:nvPr/>
        </p:nvCxnSpPr>
        <p:spPr bwMode="auto">
          <a:xfrm rot="5400000">
            <a:off x="5328444" y="832644"/>
            <a:ext cx="1116012" cy="1955800"/>
          </a:xfrm>
          <a:prstGeom prst="bentConnector2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295C29CD-FA3F-0143-910E-9F58B4B03FB9}"/>
              </a:ext>
            </a:extLst>
          </p:cNvPr>
          <p:cNvCxnSpPr>
            <a:cxnSpLocks noChangeShapeType="1"/>
            <a:stCxn id="56" idx="3"/>
            <a:endCxn id="41" idx="0"/>
          </p:cNvCxnSpPr>
          <p:nvPr/>
        </p:nvCxnSpPr>
        <p:spPr bwMode="auto">
          <a:xfrm rot="16200000" flipH="1">
            <a:off x="3966369" y="1535907"/>
            <a:ext cx="882650" cy="315912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Can 98">
            <a:extLst>
              <a:ext uri="{FF2B5EF4-FFF2-40B4-BE49-F238E27FC236}">
                <a16:creationId xmlns:a16="http://schemas.microsoft.com/office/drawing/2014/main" id="{5189D34F-AC5E-EF49-A6BE-B24F0A775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3" y="2613025"/>
            <a:ext cx="395287" cy="492125"/>
          </a:xfrm>
          <a:prstGeom prst="can">
            <a:avLst>
              <a:gd name="adj" fmla="val 24998"/>
            </a:avLst>
          </a:prstGeom>
          <a:gradFill rotWithShape="1">
            <a:gsLst>
              <a:gs pos="0">
                <a:srgbClr val="9BC1FF"/>
              </a:gs>
              <a:gs pos="64000">
                <a:srgbClr val="E46C0A"/>
              </a:gs>
              <a:gs pos="100000">
                <a:srgbClr val="E46C0A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226E4814-DC48-A445-BF14-08B5E877EEF8}"/>
              </a:ext>
            </a:extLst>
          </p:cNvPr>
          <p:cNvCxnSpPr>
            <a:cxnSpLocks noChangeShapeType="1"/>
            <a:stCxn id="41" idx="2"/>
            <a:endCxn id="99" idx="4"/>
          </p:cNvCxnSpPr>
          <p:nvPr/>
        </p:nvCxnSpPr>
        <p:spPr bwMode="auto">
          <a:xfrm rot="5400000">
            <a:off x="4064793" y="2358232"/>
            <a:ext cx="258763" cy="742950"/>
          </a:xfrm>
          <a:prstGeom prst="bentConnector2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0D7C4B61-8C7A-F04F-B03F-2EF68D30D965}"/>
              </a:ext>
            </a:extLst>
          </p:cNvPr>
          <p:cNvCxnSpPr>
            <a:cxnSpLocks noChangeShapeType="1"/>
            <a:stCxn id="99" idx="3"/>
            <a:endCxn id="42" idx="0"/>
          </p:cNvCxnSpPr>
          <p:nvPr/>
        </p:nvCxnSpPr>
        <p:spPr bwMode="auto">
          <a:xfrm rot="16200000" flipH="1">
            <a:off x="3921125" y="2808288"/>
            <a:ext cx="347663" cy="941387"/>
          </a:xfrm>
          <a:prstGeom prst="bentConnector3">
            <a:avLst>
              <a:gd name="adj1" fmla="val 23398"/>
            </a:avLst>
          </a:prstGeom>
          <a:noFill/>
          <a:ln w="25400">
            <a:solidFill>
              <a:srgbClr val="E46C0A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27095A28-2261-F649-95B8-8D5A87214EFB}"/>
              </a:ext>
            </a:extLst>
          </p:cNvPr>
          <p:cNvSpPr>
            <a:spLocks/>
          </p:cNvSpPr>
          <p:nvPr/>
        </p:nvSpPr>
        <p:spPr bwMode="auto">
          <a:xfrm>
            <a:off x="4645025" y="1258888"/>
            <a:ext cx="650875" cy="2195512"/>
          </a:xfrm>
          <a:custGeom>
            <a:avLst/>
            <a:gdLst>
              <a:gd name="T0" fmla="*/ 221864 w 581217"/>
              <a:gd name="T1" fmla="*/ 0 h 2181882"/>
              <a:gd name="T2" fmla="*/ 648527 w 581217"/>
              <a:gd name="T3" fmla="*/ 1579990 h 2181882"/>
              <a:gd name="T4" fmla="*/ 53785 w 581217"/>
              <a:gd name="T5" fmla="*/ 2149252 h 2181882"/>
              <a:gd name="T6" fmla="*/ 27927 w 581217"/>
              <a:gd name="T7" fmla="*/ 2160869 h 218188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81217" h="2181882">
                <a:moveTo>
                  <a:pt x="198120" y="0"/>
                </a:moveTo>
                <a:cubicBezTo>
                  <a:pt x="401127" y="607098"/>
                  <a:pt x="604135" y="1214196"/>
                  <a:pt x="579120" y="1570181"/>
                </a:cubicBezTo>
                <a:cubicBezTo>
                  <a:pt x="554105" y="1926166"/>
                  <a:pt x="140393" y="2039697"/>
                  <a:pt x="48029" y="2135909"/>
                </a:cubicBezTo>
                <a:cubicBezTo>
                  <a:pt x="-44335" y="2232121"/>
                  <a:pt x="24938" y="2147454"/>
                  <a:pt x="24938" y="2147454"/>
                </a:cubicBezTo>
              </a:path>
            </a:pathLst>
          </a:custGeom>
          <a:noFill/>
          <a:ln w="25400" cap="flat" cmpd="sng">
            <a:solidFill>
              <a:srgbClr val="E46C0A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665D3D79-5B18-A64F-895B-3B234730DA3D}"/>
              </a:ext>
            </a:extLst>
          </p:cNvPr>
          <p:cNvSpPr>
            <a:spLocks/>
          </p:cNvSpPr>
          <p:nvPr/>
        </p:nvSpPr>
        <p:spPr bwMode="auto">
          <a:xfrm>
            <a:off x="4779963" y="1258888"/>
            <a:ext cx="2814637" cy="2195512"/>
          </a:xfrm>
          <a:custGeom>
            <a:avLst/>
            <a:gdLst>
              <a:gd name="T0" fmla="*/ 2747596 w 2814352"/>
              <a:gd name="T1" fmla="*/ 0 h 2195346"/>
              <a:gd name="T2" fmla="*/ 2724503 w 2814352"/>
              <a:gd name="T3" fmla="*/ 1027623 h 2195346"/>
              <a:gd name="T4" fmla="*/ 1870053 w 2814352"/>
              <a:gd name="T5" fmla="*/ 1570300 h 2195346"/>
              <a:gd name="T6" fmla="*/ 715390 w 2814352"/>
              <a:gd name="T7" fmla="*/ 1835866 h 2195346"/>
              <a:gd name="T8" fmla="*/ 57233 w 2814352"/>
              <a:gd name="T9" fmla="*/ 2170709 h 2195346"/>
              <a:gd name="T10" fmla="*/ 34140 w 2814352"/>
              <a:gd name="T11" fmla="*/ 2170709 h 21953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814352" h="2195346">
                <a:moveTo>
                  <a:pt x="2747318" y="0"/>
                </a:moveTo>
                <a:cubicBezTo>
                  <a:pt x="2808893" y="382924"/>
                  <a:pt x="2870469" y="765848"/>
                  <a:pt x="2724227" y="1027545"/>
                </a:cubicBezTo>
                <a:cubicBezTo>
                  <a:pt x="2577985" y="1289242"/>
                  <a:pt x="2204682" y="1435484"/>
                  <a:pt x="1869864" y="1570181"/>
                </a:cubicBezTo>
                <a:cubicBezTo>
                  <a:pt x="1535046" y="1704878"/>
                  <a:pt x="1017424" y="1735666"/>
                  <a:pt x="715318" y="1835727"/>
                </a:cubicBezTo>
                <a:cubicBezTo>
                  <a:pt x="413212" y="1935788"/>
                  <a:pt x="170757" y="2114742"/>
                  <a:pt x="57227" y="2170545"/>
                </a:cubicBezTo>
                <a:cubicBezTo>
                  <a:pt x="-56303" y="2226348"/>
                  <a:pt x="34137" y="2170545"/>
                  <a:pt x="34137" y="2170545"/>
                </a:cubicBezTo>
              </a:path>
            </a:pathLst>
          </a:custGeom>
          <a:noFill/>
          <a:ln w="25400" cap="flat" cmpd="sng">
            <a:solidFill>
              <a:srgbClr val="E46C0A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D634954-13B5-4247-A8F1-220D0E2672C0}"/>
              </a:ext>
            </a:extLst>
          </p:cNvPr>
          <p:cNvSpPr>
            <a:spLocks/>
          </p:cNvSpPr>
          <p:nvPr/>
        </p:nvSpPr>
        <p:spPr bwMode="auto">
          <a:xfrm>
            <a:off x="1930400" y="1246188"/>
            <a:ext cx="2503488" cy="2195512"/>
          </a:xfrm>
          <a:custGeom>
            <a:avLst/>
            <a:gdLst>
              <a:gd name="T0" fmla="*/ 378367 w 2502607"/>
              <a:gd name="T1" fmla="*/ 0 h 2195156"/>
              <a:gd name="T2" fmla="*/ 54980 w 2502607"/>
              <a:gd name="T3" fmla="*/ 750577 h 2195156"/>
              <a:gd name="T4" fmla="*/ 54980 w 2502607"/>
              <a:gd name="T5" fmla="*/ 1512700 h 2195156"/>
              <a:gd name="T6" fmla="*/ 597808 w 2502607"/>
              <a:gd name="T7" fmla="*/ 1847573 h 2195156"/>
              <a:gd name="T8" fmla="*/ 1579517 w 2502607"/>
              <a:gd name="T9" fmla="*/ 2020783 h 2195156"/>
              <a:gd name="T10" fmla="*/ 2411082 w 2502607"/>
              <a:gd name="T11" fmla="*/ 2078519 h 2195156"/>
              <a:gd name="T12" fmla="*/ 2491929 w 2502607"/>
              <a:gd name="T13" fmla="*/ 2182445 h 2195156"/>
              <a:gd name="T14" fmla="*/ 2491929 w 2502607"/>
              <a:gd name="T15" fmla="*/ 2193992 h 21951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02607" h="2195156">
                <a:moveTo>
                  <a:pt x="378234" y="0"/>
                </a:moveTo>
                <a:cubicBezTo>
                  <a:pt x="243537" y="249189"/>
                  <a:pt x="108840" y="498379"/>
                  <a:pt x="54961" y="750455"/>
                </a:cubicBezTo>
                <a:cubicBezTo>
                  <a:pt x="1082" y="1002531"/>
                  <a:pt x="-35478" y="1329652"/>
                  <a:pt x="54961" y="1512455"/>
                </a:cubicBezTo>
                <a:cubicBezTo>
                  <a:pt x="145400" y="1695258"/>
                  <a:pt x="343598" y="1762606"/>
                  <a:pt x="597598" y="1847273"/>
                </a:cubicBezTo>
                <a:cubicBezTo>
                  <a:pt x="851598" y="1931940"/>
                  <a:pt x="1276855" y="1981970"/>
                  <a:pt x="1578961" y="2020455"/>
                </a:cubicBezTo>
                <a:cubicBezTo>
                  <a:pt x="1881067" y="2058940"/>
                  <a:pt x="2258219" y="2051243"/>
                  <a:pt x="2410234" y="2078182"/>
                </a:cubicBezTo>
                <a:cubicBezTo>
                  <a:pt x="2562249" y="2105121"/>
                  <a:pt x="2477582" y="2162849"/>
                  <a:pt x="2491052" y="2182091"/>
                </a:cubicBezTo>
                <a:cubicBezTo>
                  <a:pt x="2504522" y="2201333"/>
                  <a:pt x="2491052" y="2193636"/>
                  <a:pt x="2491052" y="2193636"/>
                </a:cubicBezTo>
              </a:path>
            </a:pathLst>
          </a:custGeom>
          <a:noFill/>
          <a:ln w="25400" cap="flat" cmpd="sng">
            <a:solidFill>
              <a:srgbClr val="E46C0A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F696AF26-BD9C-5F4B-B5CB-095E5F5F116B}"/>
              </a:ext>
            </a:extLst>
          </p:cNvPr>
          <p:cNvSpPr>
            <a:spLocks/>
          </p:cNvSpPr>
          <p:nvPr/>
        </p:nvSpPr>
        <p:spPr bwMode="auto">
          <a:xfrm>
            <a:off x="3092450" y="1258888"/>
            <a:ext cx="1179513" cy="2297112"/>
          </a:xfrm>
          <a:custGeom>
            <a:avLst/>
            <a:gdLst>
              <a:gd name="T0" fmla="*/ 1144891 w 1180001"/>
              <a:gd name="T1" fmla="*/ 0 h 2297545"/>
              <a:gd name="T2" fmla="*/ 106230 w 1180001"/>
              <a:gd name="T3" fmla="*/ 1581429 h 2297545"/>
              <a:gd name="T4" fmla="*/ 48527 w 1180001"/>
              <a:gd name="T5" fmla="*/ 1950813 h 2297545"/>
              <a:gd name="T6" fmla="*/ 233178 w 1180001"/>
              <a:gd name="T7" fmla="*/ 2089333 h 2297545"/>
              <a:gd name="T8" fmla="*/ 1179513 w 1180001"/>
              <a:gd name="T9" fmla="*/ 2297112 h 2297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80001" h="2297545">
                <a:moveTo>
                  <a:pt x="1145365" y="0"/>
                </a:moveTo>
                <a:cubicBezTo>
                  <a:pt x="717221" y="628265"/>
                  <a:pt x="289077" y="1256530"/>
                  <a:pt x="106274" y="1581727"/>
                </a:cubicBezTo>
                <a:cubicBezTo>
                  <a:pt x="-76529" y="1906924"/>
                  <a:pt x="27380" y="1866514"/>
                  <a:pt x="48547" y="1951181"/>
                </a:cubicBezTo>
                <a:cubicBezTo>
                  <a:pt x="69714" y="2035848"/>
                  <a:pt x="44698" y="2032000"/>
                  <a:pt x="233274" y="2089727"/>
                </a:cubicBezTo>
                <a:cubicBezTo>
                  <a:pt x="421850" y="2147454"/>
                  <a:pt x="1180001" y="2297545"/>
                  <a:pt x="1180001" y="2297545"/>
                </a:cubicBez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551063-2147-CD44-9570-B60976EC6108}"/>
              </a:ext>
            </a:extLst>
          </p:cNvPr>
          <p:cNvSpPr txBox="1"/>
          <p:nvPr/>
        </p:nvSpPr>
        <p:spPr>
          <a:xfrm>
            <a:off x="151951" y="4024746"/>
            <a:ext cx="353586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4150" indent="-184150"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solidFill>
                  <a:schemeClr val="tx2"/>
                </a:solidFill>
              </a:rPr>
              <a:t>Run Kelvin on monolingual collections</a:t>
            </a:r>
          </a:p>
          <a:p>
            <a:pPr marL="184150" indent="-184150"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 b="1" dirty="0">
                <a:solidFill>
                  <a:schemeClr val="tx2"/>
                </a:solidFill>
              </a:rPr>
              <a:t>ranslate entity mentions into English and recluster</a:t>
            </a:r>
          </a:p>
          <a:p>
            <a:pPr marL="184150" indent="-184150"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solidFill>
                  <a:schemeClr val="tx2"/>
                </a:solidFill>
              </a:rPr>
              <a:t>Run results thru rest of pipeline</a:t>
            </a:r>
          </a:p>
          <a:p>
            <a:pPr marL="184150" indent="-184150">
              <a:buFont typeface="Arial" panose="020B0604020202020204" pitchFamily="34" charset="0"/>
              <a:buChar char="•"/>
              <a:defRPr/>
            </a:pPr>
            <a:endParaRPr lang="en-US" sz="2200" b="1" dirty="0">
              <a:solidFill>
                <a:schemeClr val="tx2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EE8152C-278D-A449-AF84-B14CF304E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3" y="2135188"/>
            <a:ext cx="1044575" cy="501650"/>
          </a:xfrm>
          <a:prstGeom prst="roundRect">
            <a:avLst>
              <a:gd name="adj" fmla="val 16667"/>
            </a:avLst>
          </a:prstGeom>
          <a:solidFill>
            <a:srgbClr val="77933C"/>
          </a:solidFill>
          <a:ln w="317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 anchorCtr="1"/>
          <a:lstStyle/>
          <a:p>
            <a:pPr algn="ctr"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translate mentions?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067612A-D81B-DC46-901D-9A1BC53E4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2090738"/>
            <a:ext cx="1042988" cy="503237"/>
          </a:xfrm>
          <a:prstGeom prst="roundRect">
            <a:avLst>
              <a:gd name="adj" fmla="val 16667"/>
            </a:avLst>
          </a:prstGeom>
          <a:solidFill>
            <a:srgbClr val="77933C"/>
          </a:solidFill>
          <a:ln w="317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 anchorCtr="1"/>
          <a:lstStyle/>
          <a:p>
            <a:pPr algn="ctr"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translate mentions?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884153CB-67A7-0549-94BA-C3637C0DC37C}"/>
              </a:ext>
            </a:extLst>
          </p:cNvPr>
          <p:cNvSpPr>
            <a:spLocks/>
          </p:cNvSpPr>
          <p:nvPr/>
        </p:nvSpPr>
        <p:spPr bwMode="auto">
          <a:xfrm>
            <a:off x="1227138" y="1270000"/>
            <a:ext cx="3044825" cy="2482850"/>
          </a:xfrm>
          <a:custGeom>
            <a:avLst/>
            <a:gdLst>
              <a:gd name="T0" fmla="*/ 400413 w 3044246"/>
              <a:gd name="T1" fmla="*/ 0 h 2482273"/>
              <a:gd name="T2" fmla="*/ 7793 w 3044246"/>
              <a:gd name="T3" fmla="*/ 785273 h 2482273"/>
              <a:gd name="T4" fmla="*/ 204103 w 3044246"/>
              <a:gd name="T5" fmla="*/ 1743769 h 2482273"/>
              <a:gd name="T6" fmla="*/ 954701 w 3044246"/>
              <a:gd name="T7" fmla="*/ 2355820 h 2482273"/>
              <a:gd name="T8" fmla="*/ 3044825 w 3044246"/>
              <a:gd name="T9" fmla="*/ 2482850 h 2482273"/>
              <a:gd name="T10" fmla="*/ 3044825 w 3044246"/>
              <a:gd name="T11" fmla="*/ 2482850 h 24822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44246" h="2482273">
                <a:moveTo>
                  <a:pt x="400337" y="0"/>
                </a:moveTo>
                <a:cubicBezTo>
                  <a:pt x="220420" y="247265"/>
                  <a:pt x="40504" y="494530"/>
                  <a:pt x="7792" y="785091"/>
                </a:cubicBezTo>
                <a:cubicBezTo>
                  <a:pt x="-24920" y="1075652"/>
                  <a:pt x="46276" y="1481667"/>
                  <a:pt x="204064" y="1743364"/>
                </a:cubicBezTo>
                <a:cubicBezTo>
                  <a:pt x="361852" y="2005061"/>
                  <a:pt x="481155" y="2232121"/>
                  <a:pt x="954519" y="2355273"/>
                </a:cubicBezTo>
                <a:cubicBezTo>
                  <a:pt x="1427883" y="2478425"/>
                  <a:pt x="2695958" y="2461106"/>
                  <a:pt x="3044246" y="2482273"/>
                </a:cubicBez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D7C0CE0-C43B-1B41-90C1-F35B9E993165}"/>
              </a:ext>
            </a:extLst>
          </p:cNvPr>
          <p:cNvSpPr>
            <a:spLocks/>
          </p:cNvSpPr>
          <p:nvPr/>
        </p:nvSpPr>
        <p:spPr bwMode="auto">
          <a:xfrm>
            <a:off x="4641850" y="1281113"/>
            <a:ext cx="2908300" cy="2452687"/>
          </a:xfrm>
          <a:custGeom>
            <a:avLst/>
            <a:gdLst>
              <a:gd name="T0" fmla="*/ 2227741 w 2908993"/>
              <a:gd name="T1" fmla="*/ 0 h 2452418"/>
              <a:gd name="T2" fmla="*/ 2839505 w 2908993"/>
              <a:gd name="T3" fmla="*/ 1200860 h 2452418"/>
              <a:gd name="T4" fmla="*/ 796446 w 2908993"/>
              <a:gd name="T5" fmla="*/ 2390172 h 2452418"/>
              <a:gd name="T6" fmla="*/ 0 w 2908993"/>
              <a:gd name="T7" fmla="*/ 2286251 h 2452418"/>
              <a:gd name="T8" fmla="*/ 0 w 2908993"/>
              <a:gd name="T9" fmla="*/ 2286251 h 24524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8993" h="2452418">
                <a:moveTo>
                  <a:pt x="2228272" y="0"/>
                </a:moveTo>
                <a:cubicBezTo>
                  <a:pt x="2653530" y="401205"/>
                  <a:pt x="3078788" y="802410"/>
                  <a:pt x="2840182" y="1200728"/>
                </a:cubicBezTo>
                <a:cubicBezTo>
                  <a:pt x="2601576" y="1599046"/>
                  <a:pt x="1270000" y="2209031"/>
                  <a:pt x="796636" y="2389910"/>
                </a:cubicBezTo>
                <a:cubicBezTo>
                  <a:pt x="323272" y="2570789"/>
                  <a:pt x="132773" y="2303318"/>
                  <a:pt x="0" y="2286000"/>
                </a:cubicBez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37A715-ECAF-B649-A97C-B1B49EDC0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0" y="3452813"/>
            <a:ext cx="685800" cy="465137"/>
          </a:xfrm>
          <a:prstGeom prst="rect">
            <a:avLst/>
          </a:prstGeom>
          <a:solidFill>
            <a:srgbClr val="8EB4E3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 anchorCtr="1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Merge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F3A174-83E0-0040-90D5-BD5E65587765}"/>
              </a:ext>
            </a:extLst>
          </p:cNvPr>
          <p:cNvSpPr txBox="1"/>
          <p:nvPr/>
        </p:nvSpPr>
        <p:spPr>
          <a:xfrm>
            <a:off x="2020888" y="1209675"/>
            <a:ext cx="620712" cy="21590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4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cap="small" dirty="0">
                <a:latin typeface="Calibri" charset="0"/>
                <a:ea typeface="ＭＳ Ｐゴシック" charset="0"/>
                <a:cs typeface="ＭＳ Ｐゴシック" charset="0"/>
              </a:rPr>
              <a:t>clusters</a:t>
            </a:r>
            <a:endParaRPr lang="en-US" sz="14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F170DB-A1CA-7E46-9081-F8DB75CCD4DC}"/>
              </a:ext>
            </a:extLst>
          </p:cNvPr>
          <p:cNvSpPr txBox="1"/>
          <p:nvPr/>
        </p:nvSpPr>
        <p:spPr>
          <a:xfrm>
            <a:off x="4640263" y="1195388"/>
            <a:ext cx="620712" cy="21590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4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cap="small" dirty="0">
                <a:latin typeface="Calibri" charset="0"/>
                <a:ea typeface="ＭＳ Ｐゴシック" charset="0"/>
                <a:cs typeface="ＭＳ Ｐゴシック" charset="0"/>
              </a:rPr>
              <a:t>clusters</a:t>
            </a:r>
            <a:endParaRPr lang="en-US" sz="14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EDC222-15D9-6F46-9F60-CDF3A6AB552D}"/>
              </a:ext>
            </a:extLst>
          </p:cNvPr>
          <p:cNvSpPr txBox="1"/>
          <p:nvPr/>
        </p:nvSpPr>
        <p:spPr>
          <a:xfrm>
            <a:off x="7259638" y="1192213"/>
            <a:ext cx="619125" cy="21590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4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cap="small" dirty="0">
                <a:latin typeface="Calibri" charset="0"/>
                <a:ea typeface="ＭＳ Ｐゴシック" charset="0"/>
                <a:cs typeface="ＭＳ Ｐゴシック" charset="0"/>
              </a:rPr>
              <a:t>clusters</a:t>
            </a:r>
            <a:endParaRPr lang="en-US" sz="14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793E3C-1A29-AA4D-9C02-34E546C7E87D}"/>
              </a:ext>
            </a:extLst>
          </p:cNvPr>
          <p:cNvSpPr txBox="1"/>
          <p:nvPr/>
        </p:nvSpPr>
        <p:spPr>
          <a:xfrm>
            <a:off x="3321050" y="3084513"/>
            <a:ext cx="620713" cy="214312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4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cap="small" dirty="0">
                <a:latin typeface="Calibri" charset="0"/>
                <a:ea typeface="ＭＳ Ｐゴシック" charset="0"/>
                <a:cs typeface="ＭＳ Ｐゴシック" charset="0"/>
              </a:rPr>
              <a:t>clusters</a:t>
            </a:r>
            <a:endParaRPr lang="en-US" sz="14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17C8F9-F9C5-BA44-B6B9-F0263ADFDE26}"/>
              </a:ext>
            </a:extLst>
          </p:cNvPr>
          <p:cNvSpPr txBox="1"/>
          <p:nvPr/>
        </p:nvSpPr>
        <p:spPr>
          <a:xfrm>
            <a:off x="1381125" y="1244600"/>
            <a:ext cx="231775" cy="21590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4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cap="small" dirty="0">
                <a:latin typeface="Calibri" charset="0"/>
                <a:ea typeface="ＭＳ Ｐゴシック" charset="0"/>
                <a:cs typeface="ＭＳ Ｐゴシック" charset="0"/>
              </a:rPr>
              <a:t>KB</a:t>
            </a:r>
            <a:endParaRPr lang="en-US" sz="14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6E650C-AE4C-1B41-AEEE-E78FA16460D6}"/>
              </a:ext>
            </a:extLst>
          </p:cNvPr>
          <p:cNvSpPr txBox="1"/>
          <p:nvPr/>
        </p:nvSpPr>
        <p:spPr>
          <a:xfrm>
            <a:off x="3997325" y="1250950"/>
            <a:ext cx="231775" cy="21590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4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cap="small" dirty="0">
                <a:latin typeface="Calibri" charset="0"/>
                <a:ea typeface="ＭＳ Ｐゴシック" charset="0"/>
                <a:cs typeface="ＭＳ Ｐゴシック" charset="0"/>
              </a:rPr>
              <a:t>KB</a:t>
            </a:r>
            <a:endParaRPr lang="en-US" sz="14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49FD470-AD17-CB49-BF98-5FA17513EA9B}"/>
              </a:ext>
            </a:extLst>
          </p:cNvPr>
          <p:cNvSpPr txBox="1"/>
          <p:nvPr/>
        </p:nvSpPr>
        <p:spPr>
          <a:xfrm>
            <a:off x="6613525" y="1257300"/>
            <a:ext cx="231775" cy="21590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4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cap="small" dirty="0">
                <a:latin typeface="Calibri" charset="0"/>
                <a:ea typeface="ＭＳ Ｐゴシック" charset="0"/>
                <a:cs typeface="ＭＳ Ｐゴシック" charset="0"/>
              </a:rPr>
              <a:t>KB</a:t>
            </a:r>
            <a:endParaRPr lang="en-US" sz="14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BE3905-3055-1F44-B5CA-6145F4EF5DFE}"/>
              </a:ext>
            </a:extLst>
          </p:cNvPr>
          <p:cNvSpPr txBox="1"/>
          <p:nvPr/>
        </p:nvSpPr>
        <p:spPr>
          <a:xfrm>
            <a:off x="4613275" y="3929063"/>
            <a:ext cx="231775" cy="21590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4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cap="small" dirty="0">
                <a:latin typeface="Calibri" charset="0"/>
                <a:ea typeface="ＭＳ Ｐゴシック" charset="0"/>
                <a:cs typeface="ＭＳ Ｐゴシック" charset="0"/>
              </a:rPr>
              <a:t>KB</a:t>
            </a:r>
            <a:endParaRPr lang="en-US" sz="14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75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2016 TAC KBP Results</a:t>
            </a:r>
          </a:p>
        </p:txBody>
      </p:sp>
      <p:sp>
        <p:nvSpPr>
          <p:cNvPr id="106498" name="Content Placeholder 2"/>
          <p:cNvSpPr>
            <a:spLocks noGrp="1"/>
          </p:cNvSpPr>
          <p:nvPr>
            <p:ph idx="1"/>
          </p:nvPr>
        </p:nvSpPr>
        <p:spPr>
          <a:xfrm>
            <a:off x="704850" y="1417638"/>
            <a:ext cx="7734300" cy="468407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2016 KBP results (2017 KBP results similar)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1</a:t>
            </a:r>
            <a:r>
              <a:rPr lang="en-US" baseline="30000" dirty="0">
                <a:latin typeface="Calibri" charset="0"/>
              </a:rPr>
              <a:t>st</a:t>
            </a:r>
            <a:r>
              <a:rPr lang="en-US" dirty="0">
                <a:latin typeface="Calibri" charset="0"/>
              </a:rPr>
              <a:t> or 2</a:t>
            </a:r>
            <a:r>
              <a:rPr lang="en-US" baseline="30000" dirty="0">
                <a:latin typeface="Calibri" charset="0"/>
              </a:rPr>
              <a:t>nd</a:t>
            </a:r>
            <a:r>
              <a:rPr lang="en-US" dirty="0">
                <a:latin typeface="Calibri" charset="0"/>
              </a:rPr>
              <a:t> on XLING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2</a:t>
            </a:r>
            <a:r>
              <a:rPr lang="en-US" baseline="30000" dirty="0">
                <a:latin typeface="Calibri" charset="0"/>
              </a:rPr>
              <a:t>nd</a:t>
            </a:r>
            <a:r>
              <a:rPr lang="en-US" dirty="0">
                <a:latin typeface="Calibri" charset="0"/>
              </a:rPr>
              <a:t> or 4</a:t>
            </a:r>
            <a:r>
              <a:rPr lang="en-US" baseline="30000" dirty="0">
                <a:latin typeface="Calibri" charset="0"/>
              </a:rPr>
              <a:t>th</a:t>
            </a:r>
            <a:r>
              <a:rPr lang="en-US" dirty="0">
                <a:latin typeface="Calibri" charset="0"/>
              </a:rPr>
              <a:t> on ENG depending on metric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1</a:t>
            </a:r>
            <a:r>
              <a:rPr lang="en-US" baseline="30000" dirty="0">
                <a:latin typeface="Calibri" charset="0"/>
              </a:rPr>
              <a:t>st</a:t>
            </a:r>
            <a:r>
              <a:rPr lang="en-US" dirty="0">
                <a:latin typeface="Calibri" charset="0"/>
              </a:rPr>
              <a:t> or 2</a:t>
            </a:r>
            <a:r>
              <a:rPr lang="en-US" baseline="30000" dirty="0">
                <a:latin typeface="Calibri" charset="0"/>
              </a:rPr>
              <a:t>nd</a:t>
            </a:r>
            <a:r>
              <a:rPr lang="en-US" dirty="0">
                <a:latin typeface="Calibri" charset="0"/>
              </a:rPr>
              <a:t> on CMN depending on metric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We did poorly on SPA, finding few relations</a:t>
            </a:r>
          </a:p>
          <a:p>
            <a:pPr marL="230188" lvl="1" indent="0" eaLnBrk="1" hangingPunct="1">
              <a:buNone/>
            </a:pPr>
            <a:endParaRPr lang="en-US" sz="200" dirty="0">
              <a:latin typeface="Calibri" charset="0"/>
            </a:endParaRPr>
          </a:p>
          <a:p>
            <a:pPr marL="293688" lvl="1" indent="-293688" eaLnBrk="1" hangingPunct="1">
              <a:buSzPct val="120000"/>
              <a:buFont typeface="Arial" panose="020B0604020202020204" pitchFamily="34" charset="0"/>
              <a:buChar char="•"/>
            </a:pPr>
            <a:r>
              <a:rPr lang="en-US" sz="3200" dirty="0">
                <a:latin typeface="Calibri" charset="0"/>
              </a:rPr>
              <a:t>Lots of room for improvement for both </a:t>
            </a:r>
            <a:r>
              <a:rPr lang="en-US" sz="3200" i="1" dirty="0">
                <a:latin typeface="Calibri" charset="0"/>
              </a:rPr>
              <a:t>precision</a:t>
            </a:r>
            <a:r>
              <a:rPr lang="en-US" sz="3200" dirty="0">
                <a:latin typeface="Calibri" charset="0"/>
              </a:rPr>
              <a:t> and </a:t>
            </a:r>
            <a:r>
              <a:rPr lang="en-US" sz="3200" i="1" dirty="0">
                <a:latin typeface="Calibri" charset="0"/>
              </a:rPr>
              <a:t>recall</a:t>
            </a:r>
          </a:p>
          <a:p>
            <a:pPr marL="293688" lvl="1" indent="-293688" eaLnBrk="1" hangingPunct="1">
              <a:buSzPct val="120000"/>
              <a:buFont typeface="Arial" panose="020B0604020202020204" pitchFamily="34" charset="0"/>
              <a:buChar char="•"/>
            </a:pPr>
            <a:endParaRPr lang="en-US" sz="3200" i="1" dirty="0">
              <a:latin typeface="Calibri" charset="0"/>
            </a:endParaRPr>
          </a:p>
          <a:p>
            <a:pPr marL="0" indent="0" eaLnBrk="1" hangingPunct="1">
              <a:buNone/>
            </a:pPr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pic>
        <p:nvPicPr>
          <p:cNvPr id="10649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109538"/>
            <a:ext cx="16256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816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BD87-618E-1444-BFB5-63C0DC32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CAAC4-D6FF-624A-A1DD-D00DA7BC0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946" y="1417638"/>
            <a:ext cx="8190854" cy="7986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Best 2017 system: F1=0.29 for English hop 0 queries.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8ADD6-E809-F348-95D8-6237A0F8B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73" y="2327503"/>
            <a:ext cx="7733654" cy="433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67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C6B84-2479-3A4F-8E08-B11CCD4E6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54588"/>
          </a:xfrm>
        </p:spPr>
        <p:txBody>
          <a:bodyPr/>
          <a:lstStyle/>
          <a:p>
            <a:r>
              <a:rPr lang="en-US" dirty="0"/>
              <a:t>Upgrade components to use newer machine learning approaches</a:t>
            </a:r>
          </a:p>
          <a:p>
            <a:r>
              <a:rPr lang="en-US" dirty="0"/>
              <a:t>Enhance Kripke entity clustering with more data (nominal mentions, embeddings)</a:t>
            </a:r>
          </a:p>
          <a:p>
            <a:r>
              <a:rPr lang="en-US" dirty="0"/>
              <a:t>Add tensor-decomposition based learning to identify likely/unlikely relations</a:t>
            </a:r>
          </a:p>
          <a:p>
            <a:r>
              <a:rPr lang="en-US" dirty="0"/>
              <a:t>Add other components to detect and fix “dubious facts”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81084-284F-FA4F-BADB-96DD5ACDCC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BE812-6453-6546-95E1-FEAF230298A1}" type="slidenum">
              <a:rPr lang="en-US" smtClean="0"/>
              <a:pPr>
                <a:defRPr/>
              </a:pPr>
              <a:t>26</a:t>
            </a:fld>
            <a:r>
              <a:rPr lang="en-US" dirty="0"/>
              <a:t>/25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B79122E-22DE-5F4F-9BC9-1B84F8AF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 </a:t>
            </a:r>
            <a:r>
              <a:rPr lang="en-US" dirty="0"/>
              <a:t>Current work 1: improving Kelvin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2229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91" y="294453"/>
            <a:ext cx="8229600" cy="1143000"/>
          </a:xfrm>
        </p:spPr>
        <p:txBody>
          <a:bodyPr/>
          <a:lstStyle/>
          <a:p>
            <a:pPr algn="l"/>
            <a:r>
              <a:rPr lang="en-US" b="1" dirty="0"/>
              <a:t> </a:t>
            </a:r>
            <a:r>
              <a:rPr lang="en-US" dirty="0"/>
              <a:t>Current work 2: cybersecurity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319" y="1487245"/>
            <a:ext cx="6959469" cy="5158483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dirty="0"/>
              <a:t>UMBC is working with IBM on extracting cybersecurity information from text</a:t>
            </a:r>
          </a:p>
          <a:p>
            <a:pPr marL="168275" indent="-168275">
              <a:spcAft>
                <a:spcPts val="600"/>
              </a:spcAft>
            </a:pPr>
            <a:r>
              <a:rPr lang="en-US" sz="2800" dirty="0"/>
              <a:t>Describe entities, relations &amp; events using</a:t>
            </a:r>
            <a:br>
              <a:rPr lang="en-US" sz="2800" dirty="0"/>
            </a:br>
            <a:r>
              <a:rPr lang="en-US" sz="2800" dirty="0"/>
              <a:t>UCO, the Unified Cybersecurity Ontology</a:t>
            </a:r>
          </a:p>
          <a:p>
            <a:pPr marL="454025" lvl="1" indent="-227013">
              <a:spcBef>
                <a:spcPts val="72"/>
              </a:spcBef>
            </a:pPr>
            <a:r>
              <a:rPr lang="en-US" sz="2600" dirty="0"/>
              <a:t>Rich schema supports reasoning</a:t>
            </a:r>
          </a:p>
          <a:p>
            <a:pPr marL="454025" lvl="1" indent="-227013">
              <a:spcBef>
                <a:spcPts val="72"/>
              </a:spcBef>
            </a:pPr>
            <a:r>
              <a:rPr lang="en-US" sz="2600" dirty="0"/>
              <a:t>Better data sharing, interoperability, integration and human understanding</a:t>
            </a:r>
          </a:p>
          <a:p>
            <a:pPr marL="454025" lvl="1" indent="-227013">
              <a:spcBef>
                <a:spcPts val="72"/>
              </a:spcBef>
            </a:pPr>
            <a:r>
              <a:rPr lang="en-US" sz="2600" dirty="0"/>
              <a:t>Link to background knowledge graphs and common metadata models (CVE, Stix, Cybox</a:t>
            </a:r>
            <a:r>
              <a:rPr lang="mr-IN" sz="2600" dirty="0"/>
              <a:t>…</a:t>
            </a:r>
            <a:r>
              <a:rPr lang="en-US" sz="2600" dirty="0"/>
              <a:t>)</a:t>
            </a:r>
            <a:endParaRPr lang="en-US" sz="2800" dirty="0"/>
          </a:p>
          <a:p>
            <a:pPr marL="168275" indent="-168275">
              <a:spcAft>
                <a:spcPts val="600"/>
              </a:spcAft>
            </a:pPr>
            <a:r>
              <a:rPr lang="en-US" sz="2800" dirty="0"/>
              <a:t>Use graph to enhance analytics and machine learning for intrusion detection systems</a:t>
            </a:r>
          </a:p>
          <a:p>
            <a:pPr marL="119063" lvl="1" indent="0"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79CA98-3569-F846-B27C-3E7D8516D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788" y="2159242"/>
            <a:ext cx="1946407" cy="37526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3877D5-A6F8-7343-947F-BFD2CA5C8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737" y="278220"/>
            <a:ext cx="1575680" cy="1781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67121E-7E89-C245-9B38-098E1E9EE662}"/>
              </a:ext>
            </a:extLst>
          </p:cNvPr>
          <p:cNvSpPr/>
          <p:nvPr/>
        </p:nvSpPr>
        <p:spPr>
          <a:xfrm>
            <a:off x="5263095" y="6458655"/>
            <a:ext cx="3899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000FF"/>
                </a:solidFill>
                <a:latin typeface="Arial" charset="0"/>
                <a:hlinkClick r:id="rId4"/>
              </a:rPr>
              <a:t>http://unifiedCyberOntology.github.io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76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>
            <a:extLst>
              <a:ext uri="{FF2B5EF4-FFF2-40B4-BE49-F238E27FC236}">
                <a16:creationId xmlns:a16="http://schemas.microsoft.com/office/drawing/2014/main" id="{7EF027D7-082C-5B44-8E4D-68BD7174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Lessons Learned</a:t>
            </a:r>
          </a:p>
        </p:txBody>
      </p:sp>
      <p:sp>
        <p:nvSpPr>
          <p:cNvPr id="96258" name="Content Placeholder 2">
            <a:extLst>
              <a:ext uri="{FF2B5EF4-FFF2-40B4-BE49-F238E27FC236}">
                <a16:creationId xmlns:a16="http://schemas.microsoft.com/office/drawing/2014/main" id="{501E403E-535D-B346-8730-A1AD674AC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54588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We always have to mind precision &amp; recall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Extracting information from text is inherently noisy; reading more text helps both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Using machine learning at every level is important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Making more use of probabilities will help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Extracting information about a events is hard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Modelling the temporal extent of relations is important, but still a challenge</a:t>
            </a:r>
          </a:p>
        </p:txBody>
      </p:sp>
    </p:spTree>
    <p:extLst>
      <p:ext uri="{BB962C8B-B14F-4D97-AF65-F5344CB8AC3E}">
        <p14:creationId xmlns:p14="http://schemas.microsoft.com/office/powerpoint/2010/main" val="3629619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/>
          <p:cNvSpPr>
            <a:spLocks noGrp="1"/>
          </p:cNvSpPr>
          <p:nvPr>
            <p:ph type="ctrTitle"/>
          </p:nvPr>
        </p:nvSpPr>
        <p:spPr>
          <a:xfrm>
            <a:off x="696913" y="2447925"/>
            <a:ext cx="7772400" cy="1470025"/>
          </a:xfrm>
        </p:spPr>
        <p:txBody>
          <a:bodyPr/>
          <a:lstStyle/>
          <a:p>
            <a:r>
              <a:rPr lang="en-US" sz="4800" dirty="0">
                <a:latin typeface="Calibri" charset="0"/>
              </a:rPr>
              <a:t>For more information,</a:t>
            </a:r>
            <a:br>
              <a:rPr lang="en-US" sz="4800" dirty="0">
                <a:latin typeface="Calibri" charset="0"/>
              </a:rPr>
            </a:br>
            <a:r>
              <a:rPr lang="en-US" sz="4800" dirty="0">
                <a:latin typeface="Calibri" charset="0"/>
              </a:rPr>
              <a:t>contact finin@umbc.edu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334963" y="24765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sz="4000" dirty="0">
                <a:latin typeface="Calibri" charset="0"/>
              </a:rPr>
              <a:t>NIST Text Analysis Conference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457200" y="1390650"/>
            <a:ext cx="8332788" cy="546735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Annual evaluation workshops since 2008 on natural language processing &amp; related applications with large test collections and common evaluation procedures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/>
              <a:t>Knowledge Base Population</a:t>
            </a:r>
            <a:r>
              <a:rPr lang="en-US" sz="2800" dirty="0"/>
              <a:t> (KBP) tracks focus on building KBs from information extracted from text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b="1" dirty="0"/>
              <a:t>Cold Start KBP</a:t>
            </a:r>
            <a:r>
              <a:rPr lang="en-US" sz="2400" dirty="0"/>
              <a:t>: construct KB from text w/o using external KBs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b="1" dirty="0"/>
              <a:t>Entity discovery &amp; linking</a:t>
            </a:r>
            <a:r>
              <a:rPr lang="en-US" sz="2400" dirty="0"/>
              <a:t>: cluster and link entity mentions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Slot filling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Slot filler validation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Sentiment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Events: discover and cluster events in text</a:t>
            </a:r>
          </a:p>
          <a:p>
            <a:pPr marL="288925" lvl="1" indent="0" eaLnBrk="1" hangingPunct="1">
              <a:buFont typeface="Arial" charset="0"/>
              <a:buNone/>
            </a:pPr>
            <a:endParaRPr lang="en-US" sz="2400" dirty="0">
              <a:latin typeface="Calibri" charset="0"/>
            </a:endParaRPr>
          </a:p>
          <a:p>
            <a:pPr marL="288925" lvl="1" indent="0" eaLnBrk="1" hangingPunct="1">
              <a:buFont typeface="Arial" charset="0"/>
              <a:buNone/>
            </a:pPr>
            <a:endParaRPr lang="en-US" sz="2600" dirty="0">
              <a:latin typeface="Calibri" charset="0"/>
            </a:endParaRPr>
          </a:p>
        </p:txBody>
      </p:sp>
      <p:sp>
        <p:nvSpPr>
          <p:cNvPr id="58472" name="TextBox 5"/>
          <p:cNvSpPr txBox="1">
            <a:spLocks noChangeArrowheads="1"/>
          </p:cNvSpPr>
          <p:nvPr/>
        </p:nvSpPr>
        <p:spPr bwMode="auto">
          <a:xfrm>
            <a:off x="1036637" y="6271932"/>
            <a:ext cx="8107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3200" dirty="0">
                <a:hlinkClick r:id="rId2"/>
              </a:rPr>
              <a:t>http://nist.gov/tac</a:t>
            </a:r>
            <a:endParaRPr lang="en-US" sz="3200" dirty="0"/>
          </a:p>
        </p:txBody>
      </p:sp>
      <p:pic>
        <p:nvPicPr>
          <p:cNvPr id="58473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276225"/>
            <a:ext cx="1544638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70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>
                <a:latin typeface="Calibri" charset="0"/>
              </a:rPr>
              <a:t>2017 TAC Cold Start KBP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457200" y="1416051"/>
            <a:ext cx="8558213" cy="5219235"/>
          </a:xfrm>
        </p:spPr>
        <p:txBody>
          <a:bodyPr/>
          <a:lstStyle/>
          <a:p>
            <a:pPr eaLnBrk="1" hangingPunct="1">
              <a:defRPr/>
            </a:pPr>
            <a:r>
              <a:rPr lang="en-US" sz="3100" dirty="0">
                <a:solidFill>
                  <a:srgbClr val="000000"/>
                </a:solidFill>
                <a:latin typeface="Calibri" charset="0"/>
              </a:rPr>
              <a:t>Read 90K documents: newswire articles &amp; social media posts in English, Chinese and Spanish</a:t>
            </a:r>
          </a:p>
          <a:p>
            <a:pPr eaLnBrk="1" hangingPunct="1">
              <a:defRPr/>
            </a:pPr>
            <a:r>
              <a:rPr lang="en-US" sz="3100" dirty="0">
                <a:solidFill>
                  <a:srgbClr val="000000"/>
                </a:solidFill>
                <a:latin typeface="Calibri" charset="0"/>
              </a:rPr>
              <a:t>Find entity mentions, types &amp; relations  (optionally plus events &amp; sentiment) using a shared schema</a:t>
            </a:r>
          </a:p>
          <a:p>
            <a:pPr eaLnBrk="1" hangingPunct="1">
              <a:defRPr/>
            </a:pPr>
            <a:r>
              <a:rPr lang="en-US" sz="3100" dirty="0">
                <a:solidFill>
                  <a:srgbClr val="000000"/>
                </a:solidFill>
                <a:latin typeface="Calibri" charset="0"/>
              </a:rPr>
              <a:t>Cluster entities &amp; events in/across documents, link to reference KB if possible (</a:t>
            </a:r>
            <a:r>
              <a:rPr lang="en-US" sz="3100" i="1" dirty="0">
                <a:solidFill>
                  <a:srgbClr val="000000"/>
                </a:solidFill>
                <a:latin typeface="Calibri" charset="0"/>
              </a:rPr>
              <a:t>which George Bush</a:t>
            </a:r>
            <a:r>
              <a:rPr lang="en-US" sz="3100" dirty="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eaLnBrk="1" hangingPunct="1">
              <a:defRPr/>
            </a:pPr>
            <a:r>
              <a:rPr lang="en-US" sz="3100" dirty="0">
                <a:solidFill>
                  <a:srgbClr val="000000"/>
                </a:solidFill>
                <a:latin typeface="Calibri" charset="0"/>
              </a:rPr>
              <a:t>Remove errors (</a:t>
            </a:r>
            <a:r>
              <a:rPr lang="en-US" sz="3100" i="1" dirty="0">
                <a:solidFill>
                  <a:srgbClr val="000000"/>
                </a:solidFill>
                <a:latin typeface="Calibri" charset="0"/>
              </a:rPr>
              <a:t>Obama born in Illinois</a:t>
            </a:r>
            <a:r>
              <a:rPr lang="en-US" sz="3100" dirty="0">
                <a:solidFill>
                  <a:srgbClr val="000000"/>
                </a:solidFill>
                <a:latin typeface="Calibri" charset="0"/>
              </a:rPr>
              <a:t>), draw sound inferences (</a:t>
            </a:r>
            <a:r>
              <a:rPr lang="en-US" sz="3100" i="1" dirty="0">
                <a:solidFill>
                  <a:srgbClr val="000000"/>
                </a:solidFill>
                <a:latin typeface="Calibri" charset="0"/>
              </a:rPr>
              <a:t>Malia and Sasha sisters</a:t>
            </a:r>
            <a:r>
              <a:rPr lang="en-US" sz="3100" dirty="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eaLnBrk="1" hangingPunct="1">
              <a:defRPr/>
            </a:pPr>
            <a:r>
              <a:rPr lang="en-US" sz="3100" dirty="0">
                <a:solidFill>
                  <a:srgbClr val="000000"/>
                </a:solidFill>
                <a:latin typeface="Calibri" charset="0"/>
              </a:rPr>
              <a:t>Create graph with provenance (</a:t>
            </a:r>
            <a:r>
              <a:rPr lang="en-US" sz="3100" i="1" dirty="0">
                <a:solidFill>
                  <a:srgbClr val="000000"/>
                </a:solidFill>
                <a:latin typeface="Calibri" charset="0"/>
              </a:rPr>
              <a:t>+ optional </a:t>
            </a:r>
            <a:r>
              <a:rPr lang="en-US" i="1" dirty="0"/>
              <a:t>confidence score</a:t>
            </a:r>
            <a:r>
              <a:rPr lang="en-US" sz="3100" dirty="0">
                <a:solidFill>
                  <a:srgbClr val="000000"/>
                </a:solidFill>
                <a:latin typeface="Calibri" charset="0"/>
              </a:rPr>
              <a:t>) in TAC format</a:t>
            </a:r>
          </a:p>
        </p:txBody>
      </p:sp>
      <p:pic>
        <p:nvPicPr>
          <p:cNvPr id="6041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143519"/>
            <a:ext cx="1544638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02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>
                <a:latin typeface="Calibri" charset="0"/>
              </a:rPr>
              <a:t>Cold Start ?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5142962" y="1518074"/>
            <a:ext cx="3837752" cy="4010477"/>
          </a:xfrm>
        </p:spPr>
        <p:txBody>
          <a:bodyPr/>
          <a:lstStyle/>
          <a:p>
            <a:pPr eaLnBrk="1" hangingPunct="1">
              <a:defRPr/>
            </a:pPr>
            <a:r>
              <a:rPr lang="en-US" sz="3100" dirty="0">
                <a:solidFill>
                  <a:srgbClr val="000000"/>
                </a:solidFill>
                <a:latin typeface="Calibri" charset="0"/>
              </a:rPr>
              <a:t>Goal: reduce focus on popular entities common in newswire</a:t>
            </a:r>
          </a:p>
          <a:p>
            <a:pPr eaLnBrk="1" hangingPunct="1">
              <a:defRPr/>
            </a:pPr>
            <a:r>
              <a:rPr lang="en-US" sz="3100" dirty="0">
                <a:solidFill>
                  <a:srgbClr val="000000"/>
                </a:solidFill>
                <a:latin typeface="Calibri" charset="0"/>
              </a:rPr>
              <a:t>Start with empty KB</a:t>
            </a:r>
          </a:p>
          <a:p>
            <a:pPr eaLnBrk="1" hangingPunct="1">
              <a:defRPr/>
            </a:pPr>
            <a:r>
              <a:rPr lang="en-US" sz="3100" dirty="0">
                <a:solidFill>
                  <a:srgbClr val="000000"/>
                </a:solidFill>
                <a:latin typeface="Calibri" charset="0"/>
              </a:rPr>
              <a:t>All facts must be attested in text</a:t>
            </a:r>
          </a:p>
          <a:p>
            <a:pPr eaLnBrk="1" hangingPunct="1">
              <a:defRPr/>
            </a:pPr>
            <a:r>
              <a:rPr lang="en-US" sz="3100" dirty="0">
                <a:solidFill>
                  <a:srgbClr val="000000"/>
                </a:solidFill>
                <a:latin typeface="Calibri" charset="0"/>
              </a:rPr>
              <a:t>Can’t use external KBs (e.g., Wikidata) or Web searches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BAD28A-0DC7-0A44-9AFA-0810208C1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1982109"/>
            <a:ext cx="4881705" cy="3422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9250FB-CA19-414A-B985-0CD4E7FD9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143519"/>
            <a:ext cx="1544638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87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>
                <a:latin typeface="Calibri" charset="0"/>
              </a:rPr>
              <a:t>2017 TAC Cold Start KBP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457200" y="1607436"/>
            <a:ext cx="8558213" cy="5219235"/>
          </a:xfrm>
        </p:spPr>
        <p:txBody>
          <a:bodyPr/>
          <a:lstStyle/>
          <a:p>
            <a:pPr eaLnBrk="1" hangingPunct="1">
              <a:defRPr/>
            </a:pP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Read 90K documents: newswire articles &amp; social media posts in English, Chinese and Spanish</a:t>
            </a:r>
          </a:p>
          <a:p>
            <a:pPr eaLnBrk="1" hangingPunct="1">
              <a:defRPr/>
            </a:pP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Find entity mentions, types &amp; relations  (optionally events &amp; sentiment) using a shared schema</a:t>
            </a:r>
          </a:p>
          <a:p>
            <a:pPr eaLnBrk="1" hangingPunct="1">
              <a:defRPr/>
            </a:pP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Cluster entities &amp; events in/across documents, link to reference KB if possible (</a:t>
            </a:r>
            <a:r>
              <a:rPr lang="en-US" sz="3100" i="1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which George Bush</a:t>
            </a: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)</a:t>
            </a:r>
          </a:p>
          <a:p>
            <a:pPr eaLnBrk="1" hangingPunct="1">
              <a:defRPr/>
            </a:pP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Remove errors (</a:t>
            </a:r>
            <a:r>
              <a:rPr lang="en-US" sz="3100" i="1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Obama born in Illinois</a:t>
            </a: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), draw sound inferences (</a:t>
            </a:r>
            <a:r>
              <a:rPr lang="en-US" sz="3100" i="1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Malia and Sasha sisters</a:t>
            </a: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)</a:t>
            </a:r>
          </a:p>
          <a:p>
            <a:pPr eaLnBrk="1" hangingPunct="1">
              <a:defRPr/>
            </a:pP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Create graph with provenance in TAC format</a:t>
            </a:r>
          </a:p>
        </p:txBody>
      </p:sp>
      <p:pic>
        <p:nvPicPr>
          <p:cNvPr id="6041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143519"/>
            <a:ext cx="1544638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3F19E8-34F6-5A4C-A260-FB3D52CA92F4}"/>
              </a:ext>
            </a:extLst>
          </p:cNvPr>
          <p:cNvSpPr txBox="1"/>
          <p:nvPr/>
        </p:nvSpPr>
        <p:spPr>
          <a:xfrm>
            <a:off x="1092200" y="1600200"/>
            <a:ext cx="7391400" cy="5016500"/>
          </a:xfrm>
          <a:prstGeom prst="rect">
            <a:avLst/>
          </a:prstGeom>
          <a:solidFill>
            <a:schemeClr val="tx2">
              <a:lumMod val="20000"/>
              <a:lumOff val="80000"/>
              <a:alpha val="95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/>
              <a:t>&lt;DOC id="APW_ENG_20100325.0021" type="story" &gt;</a:t>
            </a:r>
          </a:p>
          <a:p>
            <a:pPr eaLnBrk="1" hangingPunct="1"/>
            <a:r>
              <a:rPr lang="en-US" altLang="en-US" sz="1600" dirty="0"/>
              <a:t>&lt;HEADLINE&gt;</a:t>
            </a:r>
          </a:p>
          <a:p>
            <a:pPr eaLnBrk="1" hangingPunct="1"/>
            <a:r>
              <a:rPr lang="en-US" altLang="en-US" sz="1600" dirty="0"/>
              <a:t>Divorce attorney says Dennis Hopper is dying</a:t>
            </a:r>
          </a:p>
          <a:p>
            <a:pPr eaLnBrk="1" hangingPunct="1"/>
            <a:r>
              <a:rPr lang="en-US" altLang="en-US" sz="1600" dirty="0"/>
              <a:t>&lt;/HEADLINE&gt;</a:t>
            </a:r>
          </a:p>
          <a:p>
            <a:pPr eaLnBrk="1" hangingPunct="1"/>
            <a:r>
              <a:rPr lang="en-US" altLang="en-US" sz="1600" dirty="0"/>
              <a:t>&lt;DATELINE&gt;</a:t>
            </a:r>
          </a:p>
          <a:p>
            <a:pPr eaLnBrk="1" hangingPunct="1"/>
            <a:r>
              <a:rPr lang="en-US" altLang="en-US" sz="1600" dirty="0"/>
              <a:t>LOS ANGELES 2010-03-25 00:15:51 UTC</a:t>
            </a:r>
          </a:p>
          <a:p>
            <a:pPr eaLnBrk="1" hangingPunct="1"/>
            <a:r>
              <a:rPr lang="en-US" altLang="en-US" sz="1600" dirty="0"/>
              <a:t>&lt;/DATELINE&gt;</a:t>
            </a:r>
          </a:p>
          <a:p>
            <a:pPr eaLnBrk="1" hangingPunct="1"/>
            <a:r>
              <a:rPr lang="en-US" altLang="en-US" sz="1600" dirty="0"/>
              <a:t>&lt;TEXT</a:t>
            </a:r>
          </a:p>
          <a:p>
            <a:pPr eaLnBrk="1" hangingPunct="1"/>
            <a:r>
              <a:rPr lang="en-US" altLang="en-US" sz="1600" dirty="0"/>
              <a:t>&lt;P&gt;</a:t>
            </a:r>
          </a:p>
          <a:p>
            <a:pPr eaLnBrk="1" hangingPunct="1"/>
            <a:r>
              <a:rPr lang="en-US" altLang="en-US" sz="1600" dirty="0"/>
              <a:t>Dennis Hopper's divorce attorney says in a court filing that the actor is dying and can't undergo chemotherapy as he battles prostate cancer.</a:t>
            </a:r>
          </a:p>
          <a:p>
            <a:pPr eaLnBrk="1" hangingPunct="1"/>
            <a:r>
              <a:rPr lang="en-US" altLang="en-US" sz="1600" dirty="0"/>
              <a:t>&lt;/P&gt;</a:t>
            </a:r>
          </a:p>
          <a:p>
            <a:pPr eaLnBrk="1" hangingPunct="1"/>
            <a:r>
              <a:rPr lang="en-US" altLang="en-US" sz="1600" dirty="0"/>
              <a:t>&lt;P&gt;</a:t>
            </a:r>
          </a:p>
          <a:p>
            <a:pPr eaLnBrk="1" hangingPunct="1"/>
            <a:r>
              <a:rPr lang="en-US" altLang="en-US" sz="1600" dirty="0"/>
              <a:t>Attorney Joseph Mannis described the "Easy Rider" star's grave condition in a declaration filed Wednesday in Los Angeles Superior Court.</a:t>
            </a:r>
          </a:p>
          <a:p>
            <a:pPr eaLnBrk="1" hangingPunct="1"/>
            <a:r>
              <a:rPr lang="en-US" altLang="en-US" sz="1600" dirty="0"/>
              <a:t>&lt;/P&gt;</a:t>
            </a:r>
          </a:p>
          <a:p>
            <a:pPr eaLnBrk="1" hangingPunct="1"/>
            <a:r>
              <a:rPr lang="en-US" altLang="en-US" sz="1600" dirty="0"/>
              <a:t>&lt;P&gt;</a:t>
            </a:r>
          </a:p>
          <a:p>
            <a:pPr eaLnBrk="1" hangingPunct="1"/>
            <a:r>
              <a:rPr lang="en-US" altLang="en-US" sz="1600" dirty="0"/>
              <a:t>Mannis and attorneys for Hopper's wife Victoria are fighting over when and whether to take the actor's deposition.</a:t>
            </a:r>
          </a:p>
          <a:p>
            <a:pPr eaLnBrk="1" hangingPunct="1"/>
            <a:r>
              <a:rPr lang="en-US" altLang="en-US" sz="1600" dirty="0"/>
              <a:t>&lt;/P&gt; …</a:t>
            </a:r>
          </a:p>
        </p:txBody>
      </p:sp>
    </p:spTree>
    <p:extLst>
      <p:ext uri="{BB962C8B-B14F-4D97-AF65-F5344CB8AC3E}">
        <p14:creationId xmlns:p14="http://schemas.microsoft.com/office/powerpoint/2010/main" val="360944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>
                <a:latin typeface="Calibri" charset="0"/>
              </a:rPr>
              <a:t>2017 TAC Cold Start KBP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457200" y="1607436"/>
            <a:ext cx="8558213" cy="5219235"/>
          </a:xfrm>
        </p:spPr>
        <p:txBody>
          <a:bodyPr/>
          <a:lstStyle/>
          <a:p>
            <a:pPr eaLnBrk="1" hangingPunct="1">
              <a:defRPr/>
            </a:pP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Read 90K documents: newswire articles &amp; social media posts in English, Chinese and Spanish</a:t>
            </a:r>
          </a:p>
          <a:p>
            <a:pPr eaLnBrk="1" hangingPunct="1">
              <a:defRPr/>
            </a:pP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Find entity mentions, types &amp; relations  (optionally events &amp; sentiment) using a shared schema</a:t>
            </a:r>
          </a:p>
          <a:p>
            <a:pPr eaLnBrk="1" hangingPunct="1">
              <a:defRPr/>
            </a:pP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Cluster entities &amp; events in/across documents, link to reference KB if possible (</a:t>
            </a:r>
            <a:r>
              <a:rPr lang="en-US" sz="3100" i="1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which George Bush</a:t>
            </a: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)</a:t>
            </a:r>
          </a:p>
          <a:p>
            <a:pPr eaLnBrk="1" hangingPunct="1">
              <a:defRPr/>
            </a:pP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Remove errors (</a:t>
            </a:r>
            <a:r>
              <a:rPr lang="en-US" sz="3100" i="1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Obama born in Illinois</a:t>
            </a: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), draw sound inferences (</a:t>
            </a:r>
            <a:r>
              <a:rPr lang="en-US" sz="3100" i="1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Malia and Sasha sisters</a:t>
            </a: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)</a:t>
            </a:r>
          </a:p>
          <a:p>
            <a:pPr eaLnBrk="1" hangingPunct="1">
              <a:defRPr/>
            </a:pP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Create graph with provenance in TAC format</a:t>
            </a:r>
          </a:p>
        </p:txBody>
      </p:sp>
      <p:pic>
        <p:nvPicPr>
          <p:cNvPr id="6041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143519"/>
            <a:ext cx="1544638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3F19E8-34F6-5A4C-A260-FB3D52CA92F4}"/>
              </a:ext>
            </a:extLst>
          </p:cNvPr>
          <p:cNvSpPr txBox="1"/>
          <p:nvPr/>
        </p:nvSpPr>
        <p:spPr>
          <a:xfrm>
            <a:off x="1092200" y="1600200"/>
            <a:ext cx="7391400" cy="5016500"/>
          </a:xfrm>
          <a:prstGeom prst="rect">
            <a:avLst/>
          </a:prstGeom>
          <a:solidFill>
            <a:schemeClr val="tx2">
              <a:lumMod val="20000"/>
              <a:lumOff val="80000"/>
              <a:alpha val="95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/>
              <a:t>&lt;DOC id="APW_ENG_20100325.0021" type="story" &gt;</a:t>
            </a:r>
          </a:p>
          <a:p>
            <a:pPr eaLnBrk="1" hangingPunct="1"/>
            <a:r>
              <a:rPr lang="en-US" altLang="en-US" sz="1600" dirty="0"/>
              <a:t>&lt;HEADLINE&gt;</a:t>
            </a:r>
          </a:p>
          <a:p>
            <a:pPr eaLnBrk="1" hangingPunct="1"/>
            <a:r>
              <a:rPr lang="en-US" altLang="en-US" sz="1600" dirty="0"/>
              <a:t>Divorce attorney says Dennis Hopper is dying</a:t>
            </a:r>
          </a:p>
          <a:p>
            <a:pPr eaLnBrk="1" hangingPunct="1"/>
            <a:r>
              <a:rPr lang="en-US" altLang="en-US" sz="1600" dirty="0"/>
              <a:t>&lt;/HEADLINE&gt;</a:t>
            </a:r>
          </a:p>
          <a:p>
            <a:pPr eaLnBrk="1" hangingPunct="1"/>
            <a:r>
              <a:rPr lang="en-US" altLang="en-US" sz="1600" dirty="0"/>
              <a:t>&lt;DATELINE&gt;</a:t>
            </a:r>
          </a:p>
          <a:p>
            <a:pPr eaLnBrk="1" hangingPunct="1"/>
            <a:r>
              <a:rPr lang="en-US" altLang="en-US" sz="1600" dirty="0"/>
              <a:t>LOS ANGELES 2010-03-25 00:15:51 UTC</a:t>
            </a:r>
          </a:p>
          <a:p>
            <a:pPr eaLnBrk="1" hangingPunct="1"/>
            <a:r>
              <a:rPr lang="en-US" altLang="en-US" sz="1600" dirty="0"/>
              <a:t>&lt;/DATELINE&gt;</a:t>
            </a:r>
          </a:p>
          <a:p>
            <a:pPr eaLnBrk="1" hangingPunct="1"/>
            <a:r>
              <a:rPr lang="en-US" altLang="en-US" sz="1600" dirty="0"/>
              <a:t>&lt;TEXT</a:t>
            </a:r>
          </a:p>
          <a:p>
            <a:pPr eaLnBrk="1" hangingPunct="1"/>
            <a:r>
              <a:rPr lang="en-US" altLang="en-US" sz="1600" dirty="0"/>
              <a:t>&lt;P&gt;</a:t>
            </a:r>
          </a:p>
          <a:p>
            <a:pPr eaLnBrk="1" hangingPunct="1"/>
            <a:r>
              <a:rPr lang="en-US" altLang="en-US" sz="1600" dirty="0"/>
              <a:t>Dennis Hopper's divorce attorney says in a court filing that the actor is dying and can't undergo chemotherapy as he battles prostate cancer.</a:t>
            </a:r>
          </a:p>
          <a:p>
            <a:pPr eaLnBrk="1" hangingPunct="1"/>
            <a:r>
              <a:rPr lang="en-US" altLang="en-US" sz="1600" dirty="0"/>
              <a:t>&lt;/P&gt;</a:t>
            </a:r>
          </a:p>
          <a:p>
            <a:pPr eaLnBrk="1" hangingPunct="1"/>
            <a:r>
              <a:rPr lang="en-US" altLang="en-US" sz="1600" dirty="0"/>
              <a:t>&lt;P&gt;</a:t>
            </a:r>
          </a:p>
          <a:p>
            <a:pPr eaLnBrk="1" hangingPunct="1"/>
            <a:r>
              <a:rPr lang="en-US" altLang="en-US" sz="1600" dirty="0"/>
              <a:t>Attorney Joseph Mannis described the "Easy Rider" star's grave condition in a declaration filed Wednesday in Los Angeles Superior Court.</a:t>
            </a:r>
          </a:p>
          <a:p>
            <a:pPr eaLnBrk="1" hangingPunct="1"/>
            <a:r>
              <a:rPr lang="en-US" altLang="en-US" sz="1600" dirty="0"/>
              <a:t>&lt;/P&gt;</a:t>
            </a:r>
          </a:p>
          <a:p>
            <a:pPr eaLnBrk="1" hangingPunct="1"/>
            <a:r>
              <a:rPr lang="en-US" altLang="en-US" sz="1600" dirty="0"/>
              <a:t>&lt;P&gt;</a:t>
            </a:r>
          </a:p>
          <a:p>
            <a:pPr eaLnBrk="1" hangingPunct="1"/>
            <a:r>
              <a:rPr lang="en-US" altLang="en-US" sz="1600" dirty="0"/>
              <a:t>Mannis and attorneys for Hopper's wife Victoria are fighting over when and whether to take the actor's deposition.</a:t>
            </a:r>
          </a:p>
          <a:p>
            <a:pPr eaLnBrk="1" hangingPunct="1"/>
            <a:r>
              <a:rPr lang="en-US" altLang="en-US" sz="1600" dirty="0"/>
              <a:t>&lt;/P&gt; …</a:t>
            </a:r>
          </a:p>
        </p:txBody>
      </p:sp>
      <p:pic>
        <p:nvPicPr>
          <p:cNvPr id="6" name="Picture 5" descr="graph.png">
            <a:extLst>
              <a:ext uri="{FF2B5EF4-FFF2-40B4-BE49-F238E27FC236}">
                <a16:creationId xmlns:a16="http://schemas.microsoft.com/office/drawing/2014/main" id="{E9156591-AE23-0944-A769-59EC2AE38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957" y="1284932"/>
            <a:ext cx="5797550" cy="3241675"/>
          </a:xfrm>
          <a:prstGeom prst="rect">
            <a:avLst/>
          </a:prstGeom>
          <a:solidFill>
            <a:srgbClr val="BFBFB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473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>
                <a:latin typeface="Calibri" charset="0"/>
              </a:rPr>
              <a:t>2017 TAC Cold Start KBP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457200" y="1607436"/>
            <a:ext cx="8558213" cy="5219235"/>
          </a:xfrm>
        </p:spPr>
        <p:txBody>
          <a:bodyPr/>
          <a:lstStyle/>
          <a:p>
            <a:pPr eaLnBrk="1" hangingPunct="1">
              <a:defRPr/>
            </a:pP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Read 90K documents: newswire articles &amp; social media posts in English, Chinese and Spanish</a:t>
            </a:r>
          </a:p>
          <a:p>
            <a:pPr eaLnBrk="1" hangingPunct="1">
              <a:defRPr/>
            </a:pP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Find entity mentions, types &amp; relations  (optionally events &amp; sentiment) using a shared schema</a:t>
            </a:r>
          </a:p>
          <a:p>
            <a:pPr eaLnBrk="1" hangingPunct="1">
              <a:defRPr/>
            </a:pP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Cluster entities &amp; events in/across documents, link to reference KB if possible (</a:t>
            </a:r>
            <a:r>
              <a:rPr lang="en-US" sz="3100" i="1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which George Bush</a:t>
            </a: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)</a:t>
            </a:r>
          </a:p>
          <a:p>
            <a:pPr eaLnBrk="1" hangingPunct="1">
              <a:defRPr/>
            </a:pP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Remove errors (</a:t>
            </a:r>
            <a:r>
              <a:rPr lang="en-US" sz="3100" i="1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Obama born in Illinois</a:t>
            </a: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), draw sound inferences (</a:t>
            </a:r>
            <a:r>
              <a:rPr lang="en-US" sz="3100" i="1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Malia and Sasha sisters</a:t>
            </a: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)</a:t>
            </a:r>
          </a:p>
          <a:p>
            <a:pPr eaLnBrk="1" hangingPunct="1">
              <a:defRPr/>
            </a:pPr>
            <a:r>
              <a:rPr lang="en-US" sz="31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Create graph with provenance in TAC format</a:t>
            </a:r>
          </a:p>
        </p:txBody>
      </p:sp>
      <p:pic>
        <p:nvPicPr>
          <p:cNvPr id="6041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143519"/>
            <a:ext cx="1544638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3F19E8-34F6-5A4C-A260-FB3D52CA92F4}"/>
              </a:ext>
            </a:extLst>
          </p:cNvPr>
          <p:cNvSpPr txBox="1"/>
          <p:nvPr/>
        </p:nvSpPr>
        <p:spPr>
          <a:xfrm>
            <a:off x="1092200" y="1600200"/>
            <a:ext cx="7391400" cy="5016500"/>
          </a:xfrm>
          <a:prstGeom prst="rect">
            <a:avLst/>
          </a:prstGeom>
          <a:solidFill>
            <a:schemeClr val="tx2">
              <a:lumMod val="20000"/>
              <a:lumOff val="80000"/>
              <a:alpha val="95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/>
              <a:t>&lt;DOC id="APW_ENG_20100325.0021" type="story" &gt;</a:t>
            </a:r>
          </a:p>
          <a:p>
            <a:pPr eaLnBrk="1" hangingPunct="1"/>
            <a:r>
              <a:rPr lang="en-US" altLang="en-US" sz="1600" dirty="0"/>
              <a:t>&lt;HEADLINE&gt;</a:t>
            </a:r>
          </a:p>
          <a:p>
            <a:pPr eaLnBrk="1" hangingPunct="1"/>
            <a:r>
              <a:rPr lang="en-US" altLang="en-US" sz="1600" dirty="0"/>
              <a:t>Divorce attorney says Dennis Hopper is dying</a:t>
            </a:r>
          </a:p>
          <a:p>
            <a:pPr eaLnBrk="1" hangingPunct="1"/>
            <a:r>
              <a:rPr lang="en-US" altLang="en-US" sz="1600" dirty="0"/>
              <a:t>&lt;/HEADLINE&gt;</a:t>
            </a:r>
          </a:p>
          <a:p>
            <a:pPr eaLnBrk="1" hangingPunct="1"/>
            <a:r>
              <a:rPr lang="en-US" altLang="en-US" sz="1600" dirty="0"/>
              <a:t>&lt;DATELINE&gt;</a:t>
            </a:r>
          </a:p>
          <a:p>
            <a:pPr eaLnBrk="1" hangingPunct="1"/>
            <a:r>
              <a:rPr lang="en-US" altLang="en-US" sz="1600" dirty="0"/>
              <a:t>LOS ANGELES 2010-03-25 00:15:51 UTC</a:t>
            </a:r>
          </a:p>
          <a:p>
            <a:pPr eaLnBrk="1" hangingPunct="1"/>
            <a:r>
              <a:rPr lang="en-US" altLang="en-US" sz="1600" dirty="0"/>
              <a:t>&lt;/DATELINE&gt;</a:t>
            </a:r>
          </a:p>
          <a:p>
            <a:pPr eaLnBrk="1" hangingPunct="1"/>
            <a:r>
              <a:rPr lang="en-US" altLang="en-US" sz="1600" dirty="0"/>
              <a:t>&lt;TEXT</a:t>
            </a:r>
          </a:p>
          <a:p>
            <a:pPr eaLnBrk="1" hangingPunct="1"/>
            <a:r>
              <a:rPr lang="en-US" altLang="en-US" sz="1600" dirty="0"/>
              <a:t>&lt;P&gt;</a:t>
            </a:r>
          </a:p>
          <a:p>
            <a:pPr eaLnBrk="1" hangingPunct="1"/>
            <a:r>
              <a:rPr lang="en-US" altLang="en-US" sz="1600" dirty="0"/>
              <a:t>Dennis Hopper's divorce attorney says in a court filing that the actor is dying and can't undergo chemotherapy as he battles prostate cancer.</a:t>
            </a:r>
          </a:p>
          <a:p>
            <a:pPr eaLnBrk="1" hangingPunct="1"/>
            <a:r>
              <a:rPr lang="en-US" altLang="en-US" sz="1600" dirty="0"/>
              <a:t>&lt;/P&gt;</a:t>
            </a:r>
          </a:p>
          <a:p>
            <a:pPr eaLnBrk="1" hangingPunct="1"/>
            <a:r>
              <a:rPr lang="en-US" altLang="en-US" sz="1600" dirty="0"/>
              <a:t>&lt;P&gt;</a:t>
            </a:r>
          </a:p>
          <a:p>
            <a:pPr eaLnBrk="1" hangingPunct="1"/>
            <a:r>
              <a:rPr lang="en-US" altLang="en-US" sz="1600" dirty="0"/>
              <a:t>Attorney Joseph Mannis described the "Easy Rider" star's grave condition in a declaration filed Wednesday in Los Angeles Superior Court.</a:t>
            </a:r>
          </a:p>
          <a:p>
            <a:pPr eaLnBrk="1" hangingPunct="1"/>
            <a:r>
              <a:rPr lang="en-US" altLang="en-US" sz="1600" dirty="0"/>
              <a:t>&lt;/P&gt;</a:t>
            </a:r>
          </a:p>
          <a:p>
            <a:pPr eaLnBrk="1" hangingPunct="1"/>
            <a:r>
              <a:rPr lang="en-US" altLang="en-US" sz="1600" dirty="0"/>
              <a:t>&lt;P&gt;</a:t>
            </a:r>
          </a:p>
          <a:p>
            <a:pPr eaLnBrk="1" hangingPunct="1"/>
            <a:r>
              <a:rPr lang="en-US" altLang="en-US" sz="1600" dirty="0"/>
              <a:t>Mannis and attorneys for Hopper's wife Victoria are fighting over when and whether to take the actor's deposition.</a:t>
            </a:r>
          </a:p>
          <a:p>
            <a:pPr eaLnBrk="1" hangingPunct="1"/>
            <a:r>
              <a:rPr lang="en-US" altLang="en-US" sz="1600" dirty="0"/>
              <a:t>&lt;/P&gt; …</a:t>
            </a:r>
          </a:p>
        </p:txBody>
      </p:sp>
      <p:pic>
        <p:nvPicPr>
          <p:cNvPr id="6" name="Picture 5" descr="graph.png">
            <a:extLst>
              <a:ext uri="{FF2B5EF4-FFF2-40B4-BE49-F238E27FC236}">
                <a16:creationId xmlns:a16="http://schemas.microsoft.com/office/drawing/2014/main" id="{E9156591-AE23-0944-A769-59EC2AE38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957" y="1284932"/>
            <a:ext cx="5797550" cy="3241675"/>
          </a:xfrm>
          <a:prstGeom prst="rect">
            <a:avLst/>
          </a:prstGeom>
          <a:solidFill>
            <a:srgbClr val="BFBFB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D4256F-7F09-0046-A445-B1B10E1187E4}"/>
              </a:ext>
            </a:extLst>
          </p:cNvPr>
          <p:cNvSpPr txBox="1"/>
          <p:nvPr/>
        </p:nvSpPr>
        <p:spPr>
          <a:xfrm>
            <a:off x="457201" y="3144838"/>
            <a:ext cx="7725904" cy="3416300"/>
          </a:xfrm>
          <a:prstGeom prst="rect">
            <a:avLst/>
          </a:prstGeom>
          <a:solidFill>
            <a:schemeClr val="tx1">
              <a:lumMod val="65000"/>
              <a:lumOff val="35000"/>
              <a:alpha val="9000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800" dirty="0">
                <a:solidFill>
                  <a:schemeClr val="bg1"/>
                </a:solidFill>
                <a:latin typeface="Courier" pitchFamily="2" charset="0"/>
              </a:rPr>
              <a:t>…</a:t>
            </a:r>
          </a:p>
          <a:p>
            <a:pPr eaLnBrk="1" hangingPunct="1"/>
            <a:r>
              <a:rPr lang="fr-FR" altLang="en-US" sz="1800" dirty="0">
                <a:solidFill>
                  <a:schemeClr val="bg1"/>
                </a:solidFill>
                <a:latin typeface="Courier" pitchFamily="2" charset="0"/>
              </a:rPr>
              <a:t>:e00211 type       PER</a:t>
            </a:r>
          </a:p>
          <a:p>
            <a:pPr eaLnBrk="1" hangingPunct="1"/>
            <a:r>
              <a:rPr lang="fr-FR" altLang="en-US" sz="1800" dirty="0">
                <a:solidFill>
                  <a:schemeClr val="bg1"/>
                </a:solidFill>
                <a:latin typeface="Courier" pitchFamily="2" charset="0"/>
              </a:rPr>
              <a:t>:e00211 link       FB:m.02fn5 0.95</a:t>
            </a:r>
          </a:p>
          <a:p>
            <a:pPr eaLnBrk="1" hangingPunct="1"/>
            <a:r>
              <a:rPr lang="fr-FR" altLang="en-US" sz="1800" dirty="0">
                <a:solidFill>
                  <a:schemeClr val="bg1"/>
                </a:solidFill>
                <a:latin typeface="Courier" pitchFamily="2" charset="0"/>
              </a:rPr>
              <a:t>:e00211 link       WIKI:Dennis_Hopper</a:t>
            </a:r>
          </a:p>
          <a:p>
            <a:pPr eaLnBrk="1" hangingPunct="1"/>
            <a:r>
              <a:rPr lang="fr-FR" altLang="en-US" sz="1800" dirty="0">
                <a:solidFill>
                  <a:schemeClr val="bg1"/>
                </a:solidFill>
                <a:latin typeface="Courier" pitchFamily="2" charset="0"/>
              </a:rPr>
              <a:t>:e00211 mention    "Dennis Hopper" APW_021:185-197 1.0</a:t>
            </a:r>
          </a:p>
          <a:p>
            <a:pPr eaLnBrk="1" hangingPunct="1"/>
            <a:r>
              <a:rPr lang="fr-FR" altLang="en-US" sz="1800" dirty="0">
                <a:solidFill>
                  <a:schemeClr val="bg1"/>
                </a:solidFill>
                <a:latin typeface="Courier" pitchFamily="2" charset="0"/>
              </a:rPr>
              <a:t>:e00211 mention    "Hopper"    APW_021:507-512  1.0</a:t>
            </a:r>
          </a:p>
          <a:p>
            <a:pPr eaLnBrk="1" hangingPunct="1"/>
            <a:r>
              <a:rPr lang="fr-FR" altLang="en-US" sz="1800" dirty="0">
                <a:solidFill>
                  <a:schemeClr val="bg1"/>
                </a:solidFill>
                <a:latin typeface="Courier" pitchFamily="2" charset="0"/>
              </a:rPr>
              <a:t>:e00211 mention    "Hopper"    APW_021:618-623  1.0</a:t>
            </a:r>
          </a:p>
          <a:p>
            <a:pPr eaLnBrk="1" hangingPunct="1"/>
            <a:r>
              <a:rPr lang="fr-FR" altLang="en-US" sz="1800" dirty="0">
                <a:solidFill>
                  <a:schemeClr val="bg1"/>
                </a:solidFill>
                <a:latin typeface="Courier" pitchFamily="2" charset="0"/>
              </a:rPr>
              <a:t>:e00211 mention    </a:t>
            </a:r>
            <a:r>
              <a:rPr lang="en-US" altLang="zh-TW" sz="1800" dirty="0">
                <a:solidFill>
                  <a:schemeClr val="bg1"/>
                </a:solidFill>
                <a:latin typeface="Courier" pitchFamily="2" charset="0"/>
                <a:ea typeface="新細明體" panose="02020500000000000000" pitchFamily="18" charset="-120"/>
              </a:rPr>
              <a:t>"</a:t>
            </a:r>
            <a:r>
              <a:rPr lang="zh-TW" altLang="en-US" sz="1800" dirty="0">
                <a:solidFill>
                  <a:schemeClr val="bg1"/>
                </a:solidFill>
                <a:latin typeface="Courier" pitchFamily="2" charset="0"/>
                <a:ea typeface="新細明體" panose="02020500000000000000" pitchFamily="18" charset="-120"/>
              </a:rPr>
              <a:t>丹尼斯</a:t>
            </a:r>
            <a:r>
              <a:rPr lang="en-US" altLang="zh-TW" sz="1800" dirty="0">
                <a:solidFill>
                  <a:schemeClr val="bg1"/>
                </a:solidFill>
                <a:latin typeface="Courier" pitchFamily="2" charset="0"/>
                <a:ea typeface="新細明體" panose="02020500000000000000" pitchFamily="18" charset="-120"/>
              </a:rPr>
              <a:t>·</a:t>
            </a:r>
            <a:r>
              <a:rPr lang="zh-TW" altLang="en-US" sz="1800" dirty="0">
                <a:solidFill>
                  <a:schemeClr val="bg1"/>
                </a:solidFill>
                <a:latin typeface="Courier" pitchFamily="2" charset="0"/>
                <a:ea typeface="新細明體" panose="02020500000000000000" pitchFamily="18" charset="-120"/>
              </a:rPr>
              <a:t>霍珀</a:t>
            </a:r>
            <a:r>
              <a:rPr lang="en-US" altLang="zh-TW" sz="1800" dirty="0">
                <a:solidFill>
                  <a:schemeClr val="bg1"/>
                </a:solidFill>
                <a:latin typeface="Courier" pitchFamily="2" charset="0"/>
                <a:ea typeface="新細明體" panose="02020500000000000000" pitchFamily="18" charset="-120"/>
              </a:rPr>
              <a:t>” C</a:t>
            </a:r>
            <a:r>
              <a:rPr lang="en-US" altLang="ja-JP" sz="1800" dirty="0">
                <a:solidFill>
                  <a:schemeClr val="bg1"/>
                </a:solidFill>
                <a:latin typeface="Courier" pitchFamily="2" charset="0"/>
              </a:rPr>
              <a:t>MN_011:930-936  1.0</a:t>
            </a:r>
            <a:endParaRPr lang="fr-FR" altLang="ja-JP" sz="1800" dirty="0">
              <a:solidFill>
                <a:schemeClr val="bg1"/>
              </a:solidFill>
              <a:latin typeface="Courier" pitchFamily="2" charset="0"/>
            </a:endParaRPr>
          </a:p>
          <a:p>
            <a:pPr eaLnBrk="1" hangingPunct="1"/>
            <a:r>
              <a:rPr lang="fr-FR" altLang="en-US" sz="1800" dirty="0">
                <a:solidFill>
                  <a:schemeClr val="bg1"/>
                </a:solidFill>
                <a:latin typeface="Courier" pitchFamily="2" charset="0"/>
              </a:rPr>
              <a:t>:e00211 per:spouse :e00217     APW_021:521-528  1.0</a:t>
            </a:r>
          </a:p>
          <a:p>
            <a:pPr eaLnBrk="1" hangingPunct="1"/>
            <a:r>
              <a:rPr lang="fr-FR" altLang="en-US" sz="1800" dirty="0">
                <a:solidFill>
                  <a:schemeClr val="bg1"/>
                </a:solidFill>
                <a:latin typeface="Courier" pitchFamily="2" charset="0"/>
              </a:rPr>
              <a:t>:e00217 per:spouse :e00211     APW_021:521-528  1.0</a:t>
            </a:r>
          </a:p>
          <a:p>
            <a:pPr eaLnBrk="1" hangingPunct="1"/>
            <a:r>
              <a:rPr lang="fr-FR" altLang="en-US" sz="1800" dirty="0">
                <a:solidFill>
                  <a:schemeClr val="bg1"/>
                </a:solidFill>
                <a:latin typeface="Courier" pitchFamily="2" charset="0"/>
              </a:rPr>
              <a:t>:e00211 per:age    "72"        APW_021:521-528  0.9</a:t>
            </a:r>
            <a:endParaRPr lang="fr-FR" altLang="en-US" sz="1800" dirty="0">
              <a:latin typeface="Courier" pitchFamily="2" charset="0"/>
            </a:endParaRPr>
          </a:p>
          <a:p>
            <a:pPr eaLnBrk="1" hangingPunct="1"/>
            <a:r>
              <a:rPr lang="fr-FR" altLang="en-US" sz="1800" dirty="0">
                <a:solidFill>
                  <a:schemeClr val="bg1"/>
                </a:solidFill>
                <a:latin typeface="Courier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591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6EF393B9-8710-2D42-AC91-4ACD1BFD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a typeface="ＭＳ Ｐゴシック" panose="020B0600070205080204" pitchFamily="34" charset="-128"/>
              </a:rPr>
              <a:t>KB Evaluation Methodology</a:t>
            </a:r>
          </a:p>
        </p:txBody>
      </p:sp>
      <p:sp>
        <p:nvSpPr>
          <p:cNvPr id="78850" name="Content Placeholder 2">
            <a:extLst>
              <a:ext uri="{FF2B5EF4-FFF2-40B4-BE49-F238E27FC236}">
                <a16:creationId xmlns:a16="http://schemas.microsoft.com/office/drawing/2014/main" id="{B11D5990-7289-D34F-86EA-E3F069236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5108"/>
            <a:ext cx="8343900" cy="52451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Evaluating KBs extracted from 90K documents is non-trivial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TAC’s approach is simplified:</a:t>
            </a:r>
          </a:p>
          <a:p>
            <a:pPr marL="635000" lvl="1" indent="-404813"/>
            <a:r>
              <a:rPr lang="en-US" altLang="en-US" sz="3000" b="1" dirty="0">
                <a:ea typeface="ＭＳ Ｐゴシック" panose="020B0600070205080204" pitchFamily="34" charset="-128"/>
              </a:rPr>
              <a:t>Fix the ontology </a:t>
            </a:r>
            <a:r>
              <a:rPr lang="en-US" altLang="en-US" sz="3000" dirty="0">
                <a:ea typeface="ＭＳ Ｐゴシック" panose="020B0600070205080204" pitchFamily="34" charset="-128"/>
              </a:rPr>
              <a:t>of entity types and relations</a:t>
            </a:r>
          </a:p>
          <a:p>
            <a:pPr marL="635000" lvl="1" indent="-404813"/>
            <a:r>
              <a:rPr lang="en-US" altLang="en-US" sz="3000" dirty="0">
                <a:ea typeface="ＭＳ Ｐゴシック" panose="020B0600070205080204" pitchFamily="34" charset="-128"/>
              </a:rPr>
              <a:t>Specify </a:t>
            </a:r>
            <a:r>
              <a:rPr lang="en-US" altLang="en-US" sz="3000" b="1" dirty="0">
                <a:ea typeface="ＭＳ Ｐゴシック" panose="020B0600070205080204" pitchFamily="34" charset="-128"/>
              </a:rPr>
              <a:t>a serialization </a:t>
            </a:r>
            <a:r>
              <a:rPr lang="en-US" altLang="en-US" sz="3000" dirty="0">
                <a:ea typeface="ＭＳ Ｐゴシック" panose="020B0600070205080204" pitchFamily="34" charset="-128"/>
              </a:rPr>
              <a:t>as triples + provenance</a:t>
            </a:r>
          </a:p>
          <a:p>
            <a:pPr marL="635000" lvl="1" indent="-404813"/>
            <a:r>
              <a:rPr lang="en-US" altLang="en-US" sz="3000" dirty="0">
                <a:ea typeface="ＭＳ Ｐゴシック" panose="020B0600070205080204" pitchFamily="34" charset="-128"/>
              </a:rPr>
              <a:t>Sample a KB using a set of </a:t>
            </a:r>
            <a:r>
              <a:rPr lang="en-US" altLang="en-US" sz="3000" b="1" dirty="0">
                <a:ea typeface="ＭＳ Ｐゴシック" panose="020B0600070205080204" pitchFamily="34" charset="-128"/>
              </a:rPr>
              <a:t>queries</a:t>
            </a:r>
            <a:r>
              <a:rPr lang="en-US" altLang="en-US" sz="3000" dirty="0">
                <a:ea typeface="ＭＳ Ｐゴシック" panose="020B0600070205080204" pitchFamily="34" charset="-128"/>
              </a:rPr>
              <a:t> grounded in an </a:t>
            </a:r>
            <a:r>
              <a:rPr lang="en-US" altLang="en-US" sz="3000" i="1" dirty="0">
                <a:ea typeface="ＭＳ Ｐゴシック" panose="020B0600070205080204" pitchFamily="34" charset="-128"/>
              </a:rPr>
              <a:t>entity mention </a:t>
            </a:r>
            <a:r>
              <a:rPr lang="en-US" altLang="en-US" sz="3000" dirty="0">
                <a:ea typeface="ＭＳ Ｐゴシック" panose="020B0600070205080204" pitchFamily="34" charset="-128"/>
              </a:rPr>
              <a:t>found in a document</a:t>
            </a:r>
          </a:p>
          <a:p>
            <a:pPr marL="635000" lvl="1" indent="-404813"/>
            <a:r>
              <a:rPr lang="en-US" altLang="en-US" sz="3000" dirty="0">
                <a:ea typeface="ＭＳ Ｐゴシック" panose="020B0600070205080204" pitchFamily="34" charset="-128"/>
              </a:rPr>
              <a:t>Get ground truth for queries and assess results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Given a KB, we can then evaluate its </a:t>
            </a:r>
            <a:r>
              <a:rPr lang="en-US" altLang="en-US" b="1" dirty="0">
                <a:ea typeface="ＭＳ Ｐゴシック" panose="020B0600070205080204" pitchFamily="34" charset="-128"/>
              </a:rPr>
              <a:t>precision and recall</a:t>
            </a:r>
            <a:r>
              <a:rPr lang="en-US" altLang="en-US" dirty="0">
                <a:ea typeface="ＭＳ Ｐゴシック" panose="020B0600070205080204" pitchFamily="34" charset="-128"/>
              </a:rPr>
              <a:t> for a set of queries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07D146F5-40A5-7F4A-B866-ED68D8209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513" y="93663"/>
            <a:ext cx="1366837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88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7563</TotalTime>
  <Words>2277</Words>
  <Application>Microsoft Macintosh PowerPoint</Application>
  <PresentationFormat>On-screen Show (4:3)</PresentationFormat>
  <Paragraphs>398</Paragraphs>
  <Slides>29</Slides>
  <Notes>9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ＭＳ Ｐゴシック</vt:lpstr>
      <vt:lpstr>新細明體</vt:lpstr>
      <vt:lpstr>Arial</vt:lpstr>
      <vt:lpstr>Calibri</vt:lpstr>
      <vt:lpstr>Courier</vt:lpstr>
      <vt:lpstr>Lucida Grande</vt:lpstr>
      <vt:lpstr>Mangal</vt:lpstr>
      <vt:lpstr>Times New Roman</vt:lpstr>
      <vt:lpstr>Office Theme</vt:lpstr>
      <vt:lpstr>From Strings to Things: Populating Knowledge Bases from Text</vt:lpstr>
      <vt:lpstr>TL;DR</vt:lpstr>
      <vt:lpstr>NIST Text Analysis Conference</vt:lpstr>
      <vt:lpstr>2017 TAC Cold Start KBP</vt:lpstr>
      <vt:lpstr>Cold Start ?</vt:lpstr>
      <vt:lpstr>2017 TAC Cold Start KBP</vt:lpstr>
      <vt:lpstr>2017 TAC Cold Start KBP</vt:lpstr>
      <vt:lpstr>2017 TAC Cold Start KBP</vt:lpstr>
      <vt:lpstr>KB Evaluation Methodology</vt:lpstr>
      <vt:lpstr>KB Evaluation Methodology</vt:lpstr>
      <vt:lpstr>TAC Ontology</vt:lpstr>
      <vt:lpstr>Kelvin</vt:lpstr>
      <vt:lpstr>1 Information Extraction </vt:lpstr>
      <vt:lpstr>2 Integrating NLP data</vt:lpstr>
      <vt:lpstr>3 Kripke: Cross-Doc Coref</vt:lpstr>
      <vt:lpstr>4 Inference &amp; adjudication</vt:lpstr>
      <vt:lpstr>Entity Linking</vt:lpstr>
      <vt:lpstr>KB-level merging rules</vt:lpstr>
      <vt:lpstr>Slot Value Consolidation</vt:lpstr>
      <vt:lpstr>Materialize KB versions</vt:lpstr>
      <vt:lpstr>Multilingual KBP </vt:lpstr>
      <vt:lpstr>Monolingual to Multilingual Kelvin</vt:lpstr>
      <vt:lpstr>Trilingual KBP</vt:lpstr>
      <vt:lpstr>2016 TAC KBP Results</vt:lpstr>
      <vt:lpstr>The task is hard</vt:lpstr>
      <vt:lpstr> Current work 1: improving Kelvin</vt:lpstr>
      <vt:lpstr> Current work 2: cybersecurity</vt:lpstr>
      <vt:lpstr>Lessons Learned</vt:lpstr>
      <vt:lpstr>For more information, contact finin@umbc.edu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Strings to Things: KELVIN in 2016 KBP and EDL</dc:title>
  <dc:creator>Microsoft Office User</dc:creator>
  <cp:lastModifiedBy>Tim Finin</cp:lastModifiedBy>
  <cp:revision>255</cp:revision>
  <cp:lastPrinted>2016-11-11T17:54:27Z</cp:lastPrinted>
  <dcterms:created xsi:type="dcterms:W3CDTF">2016-11-09T20:01:28Z</dcterms:created>
  <dcterms:modified xsi:type="dcterms:W3CDTF">2018-02-09T15:59:37Z</dcterms:modified>
</cp:coreProperties>
</file>