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51.xml" ContentType="application/vnd.openxmlformats-officedocument.presentationml.notesSlide+xml"/>
  <Override PartName="/ppt/notesSlides/notesSlide145.xml" ContentType="application/vnd.openxmlformats-officedocument.presentationml.notesSlide+xml"/>
  <Override PartName="/ppt/notesSlides/notesSlide144.xml" ContentType="application/vnd.openxmlformats-officedocument.presentationml.notesSlide+xml"/>
  <Override PartName="/ppt/notesSlides/notesSlide140.xml" ContentType="application/vnd.openxmlformats-officedocument.presentationml.notesSlide+xml"/>
  <Override PartName="/ppt/notesSlides/notesSlide139.xml" ContentType="application/vnd.openxmlformats-officedocument.presentationml.notesSlide+xml"/>
  <Override PartName="/ppt/notesSlides/notesSlide138.xml" ContentType="application/vnd.openxmlformats-officedocument.presentationml.notesSlide+xml"/>
  <Override PartName="/ppt/notesSlides/notesSlide137.xml" ContentType="application/vnd.openxmlformats-officedocument.presentationml.notesSlide+xml"/>
  <Override PartName="/ppt/notesSlides/notesSlide124.xml" ContentType="application/vnd.openxmlformats-officedocument.presentationml.notesSlide+xml"/>
  <Override PartName="/ppt/notesSlides/notesSlide123.xml" ContentType="application/vnd.openxmlformats-officedocument.presentationml.notesSlide+xml"/>
  <Override PartName="/ppt/notesSlides/notesSlide122.xml" ContentType="application/vnd.openxmlformats-officedocument.presentationml.notesSlide+xml"/>
  <Override PartName="/ppt/notesSlides/notesSlide121.xml" ContentType="application/vnd.openxmlformats-officedocument.presentationml.notesSlide+xml"/>
  <Override PartName="/ppt/notesSlides/notesSlide119.xml" ContentType="application/vnd.openxmlformats-officedocument.presentationml.notesSlide+xml"/>
  <Override PartName="/ppt/notesSlides/notesSlide118.xml" ContentType="application/vnd.openxmlformats-officedocument.presentationml.notesSlide+xml"/>
  <Override PartName="/ppt/notesSlides/notesSlide117.xml" ContentType="application/vnd.openxmlformats-officedocument.presentationml.notesSlide+xml"/>
  <Override PartName="/ppt/notesSlides/notesSlide116.xml" ContentType="application/vnd.openxmlformats-officedocument.presentationml.notesSlide+xml"/>
  <Override PartName="/ppt/notesSlides/notesSlide115.xml" ContentType="application/vnd.openxmlformats-officedocument.presentationml.notesSlide+xml"/>
  <Override PartName="/ppt/notesSlides/notesSlide114.xml" ContentType="application/vnd.openxmlformats-officedocument.presentationml.notesSlide+xml"/>
  <Override PartName="/ppt/notesSlides/notesSlide113.xml" ContentType="application/vnd.openxmlformats-officedocument.presentationml.notesSlide+xml"/>
  <Override PartName="/ppt/notesSlides/notesSlide112.xml" ContentType="application/vnd.openxmlformats-officedocument.presentationml.notesSlide+xml"/>
  <Override PartName="/ppt/notesSlides/notesSlide111.xml" ContentType="application/vnd.openxmlformats-officedocument.presentationml.notesSlide+xml"/>
  <Override PartName="/ppt/notesSlides/notesSlide101.xml" ContentType="application/vnd.openxmlformats-officedocument.presentationml.notesSlide+xml"/>
  <Override PartName="/ppt/notesSlides/notesSlide99.xml" ContentType="application/vnd.openxmlformats-officedocument.presentationml.notesSlide+xml"/>
  <Override PartName="/ppt/notesSlides/notesSlide120.xml" ContentType="application/vnd.openxmlformats-officedocument.presentationml.notesSlide+xml"/>
  <Override PartName="/ppt/notesSlides/notesSlide89.xml" ContentType="application/vnd.openxmlformats-officedocument.presentationml.notesSlide+xml"/>
  <Override PartName="/ppt/notesSlides/notesSlide88.xml" ContentType="application/vnd.openxmlformats-officedocument.presentationml.notesSlide+xml"/>
  <Override PartName="/ppt/notesSlides/notesSlide87.xml" ContentType="application/vnd.openxmlformats-officedocument.presentationml.notesSlide+xml"/>
  <Override PartName="/ppt/notesSlides/notesSlide86.xml" ContentType="application/vnd.openxmlformats-officedocument.presentationml.notesSlide+xml"/>
  <Override PartName="/ppt/notesSlides/notesSlide107.xml" ContentType="application/vnd.openxmlformats-officedocument.presentationml.notesSlide+xml"/>
  <Override PartName="/ppt/notesSlides/notesSlide6.xml" ContentType="application/vnd.openxmlformats-officedocument.presentationml.notesSlide+xml"/>
  <Override PartName="/ppt/notesSlides/notesSlide106.xml" ContentType="application/vnd.openxmlformats-officedocument.presentationml.notesSlide+xml"/>
  <Override PartName="/ppt/notesSlides/notesSlide5.xml" ContentType="application/vnd.openxmlformats-officedocument.presentationml.notesSlide+xml"/>
  <Override PartName="/ppt/notesSlides/notesSlide49.xml" ContentType="application/vnd.openxmlformats-officedocument.presentationml.notesSlide+xml"/>
  <Override PartName="/ppt/notesSlides/notesSlide105.xml" ContentType="application/vnd.openxmlformats-officedocument.presentationml.notesSlide+xml"/>
  <Override PartName="/ppt/notesSlides/notesSlide4.xml" ContentType="application/vnd.openxmlformats-officedocument.presentationml.notesSlide+xml"/>
  <Override PartName="/ppt/notesSlides/notesSlide159.xml" ContentType="application/vnd.openxmlformats-officedocument.presentationml.notesSlide+xml"/>
  <Override PartName="/ppt/notesSlides/notesSlide23.xml" ContentType="application/vnd.openxmlformats-officedocument.presentationml.notesSlide+xml"/>
  <Override PartName="/ppt/notesSlides/notesSlide48.xml" ContentType="application/vnd.openxmlformats-officedocument.presentationml.notesSlide+xml"/>
  <Override PartName="/ppt/notesSlides/notesSlide104.xml" ContentType="application/vnd.openxmlformats-officedocument.presentationml.notesSlide+xml"/>
  <Override PartName="/ppt/notesSlides/notesSlide3.xml" ContentType="application/vnd.openxmlformats-officedocument.presentationml.notesSlide+xml"/>
  <Override PartName="/ppt/notesSlides/notesSlide158.xml" ContentType="application/vnd.openxmlformats-officedocument.presentationml.notesSlide+xml"/>
  <Override PartName="/ppt/notesSlides/notesSlide22.xml" ContentType="application/vnd.openxmlformats-officedocument.presentationml.notesSlide+xml"/>
  <Override PartName="/ppt/notesSlides/notesSlide47.xml" ContentType="application/vnd.openxmlformats-officedocument.presentationml.notesSlide+xml"/>
  <Override PartName="/ppt/notesSlides/notesSlide102.xml" ContentType="application/vnd.openxmlformats-officedocument.presentationml.notesSlide+xml"/>
  <Override PartName="/ppt/notesSlides/notesSlide1.xml" ContentType="application/vnd.openxmlformats-officedocument.presentationml.notesSlide+xml"/>
  <Override PartName="/ppt/notesSlides/notesSlide20.xml" ContentType="application/vnd.openxmlformats-officedocument.presentationml.notesSlide+xml"/>
  <Override PartName="/ppt/notesSlides/notesSlide45.xml" ContentType="application/vnd.openxmlformats-officedocument.presentationml.notesSlide+xml"/>
  <Override PartName="/ppt/notesSlides/notesSlide103.xml" ContentType="application/vnd.openxmlformats-officedocument.presentationml.notesSlide+xml"/>
  <Override PartName="/ppt/notesSlides/notesSlide2.xml" ContentType="application/vnd.openxmlformats-officedocument.presentationml.notesSlide+xml"/>
  <Override PartName="/ppt/notesSlides/notesSlide21.xml" ContentType="application/vnd.openxmlformats-officedocument.presentationml.notesSlide+xml"/>
  <Override PartName="/ppt/notesSlides/notesSlide46.xml" ContentType="application/vnd.openxmlformats-officedocument.presentationml.notesSlide+xml"/>
  <Override PartName="/ppt/notesSlides/notesSlide108.xml" ContentType="application/vnd.openxmlformats-officedocument.presentationml.notesSlide+xml"/>
  <Override PartName="/ppt/notesSlides/notesSlide7.xml" ContentType="application/vnd.openxmlformats-officedocument.presentationml.notesSlide+xml"/>
  <Override PartName="/ppt/notesSlides/notesSlide109.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83.xml" ContentType="application/vnd.openxmlformats-officedocument.presentationml.notesSlide+xml"/>
  <Override PartName="/ppt/notesSlides/notesSlide37.xml" ContentType="application/vnd.openxmlformats-officedocument.presentationml.notesSlide+xml"/>
  <Override PartName="/ppt/notesSlides/notesSlide12.xml" ContentType="application/vnd.openxmlformats-officedocument.presentationml.notesSlide+xml"/>
  <Override PartName="/ppt/notesSlides/notesSlide26.xml" ContentType="application/vnd.openxmlformats-officedocument.presentationml.notesSlide+xml"/>
  <Override PartName="/ppt/notesSlides/notesSlide72.xml" ContentType="application/vnd.openxmlformats-officedocument.presentationml.notesSlide+xml"/>
  <Override PartName="/ppt/notesSlides/notesSlide82.xml" ContentType="application/vnd.openxmlformats-officedocument.presentationml.notesSlide+xml"/>
  <Override PartName="/ppt/notesSlides/notesSlide36.xml" ContentType="application/vnd.openxmlformats-officedocument.presentationml.notesSlide+xml"/>
  <Override PartName="/ppt/notesSlides/notesSlide147.xml" ContentType="application/vnd.openxmlformats-officedocument.presentationml.notesSlide+xml"/>
  <Override PartName="/ppt/notesSlides/notesSlide11.xml" ContentType="application/vnd.openxmlformats-officedocument.presentationml.notesSlide+xml"/>
  <Override PartName="/ppt/notesSlides/notesSlide25.xml" ContentType="application/vnd.openxmlformats-officedocument.presentationml.notesSlide+xml"/>
  <Override PartName="/ppt/notesSlides/notesSlide71.xml" ContentType="application/vnd.openxmlformats-officedocument.presentationml.notesSlide+xml"/>
  <Override PartName="/ppt/notesSlides/notesSlide81.xml" ContentType="application/vnd.openxmlformats-officedocument.presentationml.notesSlide+xml"/>
  <Override PartName="/ppt/notesSlides/notesSlide35.xml" ContentType="application/vnd.openxmlformats-officedocument.presentationml.notesSlide+xml"/>
  <Override PartName="/ppt/notesSlides/notesSlide146.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70.xml" ContentType="application/vnd.openxmlformats-officedocument.presentationml.notesSlide+xml"/>
  <Override PartName="/ppt/notesSlides/notesSlide80.xml" ContentType="application/vnd.openxmlformats-officedocument.presentationml.notesSlide+xml"/>
  <Override PartName="/ppt/notesSlides/notesSlide34.xml" ContentType="application/vnd.openxmlformats-officedocument.presentationml.notesSlide+xml"/>
  <Override PartName="/ppt/notesSlides/notesSlide59.xml" ContentType="application/vnd.openxmlformats-officedocument.presentationml.notesSlide+xml"/>
  <Override PartName="/ppt/notesSlides/notesSlide33.xml" ContentType="application/vnd.openxmlformats-officedocument.presentationml.notesSlide+xml"/>
  <Override PartName="/ppt/notesSlides/notesSlide58.xml" ContentType="application/vnd.openxmlformats-officedocument.presentationml.notesSlide+xml"/>
  <Override PartName="/ppt/notesSlides/notesSlide32.xml" ContentType="application/vnd.openxmlformats-officedocument.presentationml.notesSlide+xml"/>
  <Override PartName="/ppt/notesSlides/notesSlide57.xml" ContentType="application/vnd.openxmlformats-officedocument.presentationml.notesSlide+xml"/>
  <Override PartName="/ppt/notesSlides/notesSlide31.xml" ContentType="application/vnd.openxmlformats-officedocument.presentationml.notesSlide+xml"/>
  <Override PartName="/ppt/notesSlides/notesSlide56.xml" ContentType="application/vnd.openxmlformats-officedocument.presentationml.notesSlide+xml"/>
  <Override PartName="/ppt/notesSlides/notesSlide30.xml" ContentType="application/vnd.openxmlformats-officedocument.presentationml.notesSlide+xml"/>
  <Override PartName="/ppt/notesSlides/notesSlide55.xml" ContentType="application/vnd.openxmlformats-officedocument.presentationml.notesSlide+xml"/>
  <Override PartName="/ppt/notesSlides/notesSlide110.xml" ContentType="application/vnd.openxmlformats-officedocument.presentationml.notesSlide+xml"/>
  <Override PartName="/ppt/notesSlides/notesSlide79.xml" ContentType="application/vnd.openxmlformats-officedocument.presentationml.notesSlide+xml"/>
  <Override PartName="/ppt/notesSlides/notesSlide64.xml" ContentType="application/vnd.openxmlformats-officedocument.presentationml.notesSlide+xml"/>
  <Override PartName="/ppt/notesSlides/notesSlide18.xml" ContentType="application/vnd.openxmlformats-officedocument.presentationml.notesSlide+xml"/>
  <Override PartName="/ppt/notesSlides/notesSlide78.xml" ContentType="application/vnd.openxmlformats-officedocument.presentationml.notesSlide+xml"/>
  <Override PartName="/ppt/notesSlides/notesSlide63.xml" ContentType="application/vnd.openxmlformats-officedocument.presentationml.notesSlide+xml"/>
  <Override PartName="/ppt/notesSlides/notesSlide17.xml" ContentType="application/vnd.openxmlformats-officedocument.presentationml.notesSlide+xml"/>
  <Override PartName="/ppt/notesSlides/notesSlide77.xml" ContentType="application/vnd.openxmlformats-officedocument.presentationml.notesSlide+xml"/>
  <Override PartName="/ppt/notesSlides/notesSlide62.xml" ContentType="application/vnd.openxmlformats-officedocument.presentationml.notesSlide+xml"/>
  <Override PartName="/ppt/notesSlides/notesSlide16.xml" ContentType="application/vnd.openxmlformats-officedocument.presentationml.notesSlide+xml"/>
  <Override PartName="/ppt/notesSlides/notesSlide76.xml" ContentType="application/vnd.openxmlformats-officedocument.presentationml.notesSlide+xml"/>
  <Override PartName="/ppt/notesSlides/notesSlide61.xml" ContentType="application/vnd.openxmlformats-officedocument.presentationml.notesSlide+xml"/>
  <Override PartName="/ppt/notesSlides/notesSlide15.xml" ContentType="application/vnd.openxmlformats-officedocument.presentationml.notesSlide+xml"/>
  <Override PartName="/ppt/notesSlides/notesSlide29.xml" ContentType="application/vnd.openxmlformats-officedocument.presentationml.notesSlide+xml"/>
  <Override PartName="/ppt/notesSlides/notesSlide75.xml" ContentType="application/vnd.openxmlformats-officedocument.presentationml.notesSlide+xml"/>
  <Override PartName="/ppt/notesSlides/notesSlide13.xml" ContentType="application/vnd.openxmlformats-officedocument.presentationml.notesSlide+xml"/>
  <Override PartName="/ppt/notesSlides/notesSlide84.xml" ContentType="application/vnd.openxmlformats-officedocument.presentationml.notesSlide+xml"/>
  <Override PartName="/ppt/notesSlides/notesSlide38.xml" ContentType="application/vnd.openxmlformats-officedocument.presentationml.notesSlide+xml"/>
  <Override PartName="/ppt/notesSlides/notesSlide27.xml" ContentType="application/vnd.openxmlformats-officedocument.presentationml.notesSlide+xml"/>
  <Override PartName="/ppt/notesSlides/notesSlide73.xml" ContentType="application/vnd.openxmlformats-officedocument.presentationml.notesSlide+xml"/>
  <Override PartName="/ppt/notesSlides/notesSlide60.xml" ContentType="application/vnd.openxmlformats-officedocument.presentationml.notesSlide+xml"/>
  <Override PartName="/ppt/notesSlides/notesSlide14.xml" ContentType="application/vnd.openxmlformats-officedocument.presentationml.notesSlide+xml"/>
  <Override PartName="/ppt/notesSlides/notesSlide85.xml" ContentType="application/vnd.openxmlformats-officedocument.presentationml.notesSlide+xml"/>
  <Override PartName="/ppt/notesSlides/notesSlide39.xml" ContentType="application/vnd.openxmlformats-officedocument.presentationml.notesSlide+xml"/>
  <Override PartName="/ppt/notesSlides/notesSlide7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_rels/notesSlide159.xml.rels" ContentType="application/vnd.openxmlformats-package.relationships+xml"/>
  <Override PartName="/ppt/notesSlides/_rels/notesSlide139.xml.rels" ContentType="application/vnd.openxmlformats-package.relationships+xml"/>
  <Override PartName="/ppt/notesSlides/_rels/notesSlide137.xml.rels" ContentType="application/vnd.openxmlformats-package.relationships+xml"/>
  <Override PartName="/ppt/notesSlides/_rels/notesSlide124.xml.rels" ContentType="application/vnd.openxmlformats-package.relationships+xml"/>
  <Override PartName="/ppt/notesSlides/_rels/notesSlide123.xml.rels" ContentType="application/vnd.openxmlformats-package.relationships+xml"/>
  <Override PartName="/ppt/notesSlides/_rels/notesSlide111.xml.rels" ContentType="application/vnd.openxmlformats-package.relationships+xml"/>
  <Override PartName="/ppt/notesSlides/_rels/notesSlide107.xml.rels" ContentType="application/vnd.openxmlformats-package.relationships+xml"/>
  <Override PartName="/ppt/notesSlides/_rels/notesSlide105.xml.rels" ContentType="application/vnd.openxmlformats-package.relationships+xml"/>
  <Override PartName="/ppt/notesSlides/_rels/notesSlide104.xml.rels" ContentType="application/vnd.openxmlformats-package.relationships+xml"/>
  <Override PartName="/ppt/notesSlides/_rels/notesSlide99.xml.rels" ContentType="application/vnd.openxmlformats-package.relationships+xml"/>
  <Override PartName="/ppt/notesSlides/_rels/notesSlide89.xml.rels" ContentType="application/vnd.openxmlformats-package.relationships+xml"/>
  <Override PartName="/ppt/notesSlides/_rels/notesSlide83.xml.rels" ContentType="application/vnd.openxmlformats-package.relationships+xml"/>
  <Override PartName="/ppt/notesSlides/_rels/notesSlide82.xml.rels" ContentType="application/vnd.openxmlformats-package.relationships+xml"/>
  <Override PartName="/ppt/notesSlides/_rels/notesSlide116.xml.rels" ContentType="application/vnd.openxmlformats-package.relationships+xml"/>
  <Override PartName="/ppt/notesSlides/_rels/notesSlide86.xml.rels" ContentType="application/vnd.openxmlformats-package.relationships+xml"/>
  <Override PartName="/ppt/notesSlides/_rels/notesSlide37.xml.rels" ContentType="application/vnd.openxmlformats-package.relationships+xml"/>
  <Override PartName="/ppt/notesSlides/_rels/notesSlide54.xml.rels" ContentType="application/vnd.openxmlformats-package.relationships+xml"/>
  <Override PartName="/ppt/notesSlides/_rels/notesSlide53.xml.rels" ContentType="application/vnd.openxmlformats-package.relationships+xml"/>
  <Override PartName="/ppt/notesSlides/_rels/notesSlide118.xml.rels" ContentType="application/vnd.openxmlformats-package.relationships+xml"/>
  <Override PartName="/ppt/notesSlides/_rels/notesSlide6.xml.rels" ContentType="application/vnd.openxmlformats-package.relationships+xml"/>
  <Override PartName="/ppt/notesSlides/_rels/notesSlide112.xml.rels" ContentType="application/vnd.openxmlformats-package.relationships+xml"/>
  <Override PartName="/ppt/notesSlides/_rels/notesSlide33.xml.rels" ContentType="application/vnd.openxmlformats-package.relationships+xml"/>
  <Override PartName="/ppt/notesSlides/_rels/notesSlide81.xml.rels" ContentType="application/vnd.openxmlformats-package.relationships+xml"/>
  <Override PartName="/ppt/notesSlides/_rels/notesSlide32.xml.rels" ContentType="application/vnd.openxmlformats-package.relationships+xml"/>
  <Override PartName="/ppt/notesSlides/_rels/notesSlide158.xml.rels" ContentType="application/vnd.openxmlformats-package.relationships+xml"/>
  <Override PartName="/ppt/notesSlides/_rels/notesSlide109.xml.rels" ContentType="application/vnd.openxmlformats-package.relationships+xml"/>
  <Override PartName="/ppt/notesSlides/_rels/notesSlide79.xml.rels" ContentType="application/vnd.openxmlformats-package.relationships+xml"/>
  <Override PartName="/ppt/notesSlides/_rels/notesSlide106.xml.rels" ContentType="application/vnd.openxmlformats-package.relationships+xml"/>
  <Override PartName="/ppt/notesSlides/_rels/notesSlide27.xml.rels" ContentType="application/vnd.openxmlformats-package.relationships+xml"/>
  <Override PartName="/ppt/notesSlides/_rels/notesSlide117.xml.rels" ContentType="application/vnd.openxmlformats-package.relationships+xml"/>
  <Override PartName="/ppt/notesSlides/_rels/notesSlide5.xml.rels" ContentType="application/vnd.openxmlformats-package.relationships+xml"/>
  <Override PartName="/ppt/notesSlides/_rels/notesSlide110.xml.rels" ContentType="application/vnd.openxmlformats-package.relationships+xml"/>
  <Override PartName="/ppt/notesSlides/_rels/notesSlide80.xml.rels" ContentType="application/vnd.openxmlformats-package.relationships+xml"/>
  <Override PartName="/ppt/notesSlides/_rels/notesSlide31.xml.rels" ContentType="application/vnd.openxmlformats-package.relationships+xml"/>
  <Override PartName="/ppt/notesSlides/_rels/notesSlide4.xml.rels" ContentType="application/vnd.openxmlformats-package.relationships+xml"/>
  <Override PartName="/ppt/notesSlides/_rels/notesSlide151.xml.rels" ContentType="application/vnd.openxmlformats-package.relationships+xml"/>
  <Override PartName="/ppt/notesSlides/_rels/notesSlide102.xml.rels" ContentType="application/vnd.openxmlformats-package.relationships+xml"/>
  <Override PartName="/ppt/notesSlides/_rels/notesSlide72.xml.rels" ContentType="application/vnd.openxmlformats-package.relationships+xml"/>
  <Override PartName="/ppt/notesSlides/_rels/notesSlide23.xml.rels" ContentType="application/vnd.openxmlformats-package.relationships+xml"/>
  <Override PartName="/ppt/notesSlides/_rels/notesSlide113.xml.rels" ContentType="application/vnd.openxmlformats-package.relationships+xml"/>
  <Override PartName="/ppt/notesSlides/_rels/notesSlide34.xml.rels" ContentType="application/vnd.openxmlformats-package.relationships+xml"/>
  <Override PartName="/ppt/notesSlides/_rels/notesSlide1.xml.rels" ContentType="application/vnd.openxmlformats-package.relationships+xml"/>
  <Override PartName="/ppt/notesSlides/_rels/notesSlide121.xml.rels" ContentType="application/vnd.openxmlformats-package.relationships+xml"/>
  <Override PartName="/ppt/notesSlides/_rels/notesSlide42.xml.rels" ContentType="application/vnd.openxmlformats-package.relationships+xml"/>
  <Override PartName="/ppt/notesSlides/_rels/notesSlide30.xml.rels" ContentType="application/vnd.openxmlformats-package.relationships+xml"/>
  <Override PartName="/ppt/notesSlides/_rels/notesSlide49.xml.rels" ContentType="application/vnd.openxmlformats-package.relationships+xml"/>
  <Override PartName="/ppt/notesSlides/_rels/notesSlide3.xml.rels" ContentType="application/vnd.openxmlformats-package.relationships+xml"/>
  <Override PartName="/ppt/notesSlides/_rels/notesSlide101.xml.rels" ContentType="application/vnd.openxmlformats-package.relationships+xml"/>
  <Override PartName="/ppt/notesSlides/_rels/notesSlide71.xml.rels" ContentType="application/vnd.openxmlformats-package.relationships+xml"/>
  <Override PartName="/ppt/notesSlides/_rels/notesSlide22.xml.rels" ContentType="application/vnd.openxmlformats-package.relationships+xml"/>
  <Override PartName="/ppt/notesSlides/_rels/notesSlide144.xml.rels" ContentType="application/vnd.openxmlformats-package.relationships+xml"/>
  <Override PartName="/ppt/notesSlides/_rels/notesSlide65.xml.rels" ContentType="application/vnd.openxmlformats-package.relationships+xml"/>
  <Override PartName="/ppt/notesSlides/_rels/notesSlide16.xml.rels" ContentType="application/vnd.openxmlformats-package.relationships+xml"/>
  <Override PartName="/ppt/notesSlides/_rels/notesSlide51.xml.rels" ContentType="application/vnd.openxmlformats-package.relationships+xml"/>
  <Override PartName="/ppt/notesSlides/_rels/notesSlide52.xml.rels" ContentType="application/vnd.openxmlformats-package.relationships+xml"/>
  <Override PartName="/ppt/notesSlides/_rels/notesSlide100.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88.xml.rels" ContentType="application/vnd.openxmlformats-package.relationships+xml"/>
  <Override PartName="/ppt/notesSlides/_rels/notesSlide39.xml.rels" ContentType="application/vnd.openxmlformats-package.relationships+xml"/>
  <Override PartName="/ppt/notesSlides/_rels/notesSlide146.xml.rels" ContentType="application/vnd.openxmlformats-package.relationships+xml"/>
  <Override PartName="/ppt/notesSlides/_rels/notesSlide18.xml.rels" ContentType="application/vnd.openxmlformats-package.relationships+xml"/>
  <Override PartName="/ppt/notesSlides/_rels/notesSlide67.xml.rels" ContentType="application/vnd.openxmlformats-package.relationships+xml"/>
  <Override PartName="/ppt/notesSlides/_rels/notesSlide15.xml.rels" ContentType="application/vnd.openxmlformats-package.relationships+xml"/>
  <Override PartName="/ppt/notesSlides/_rels/notesSlide50.xml.rels" ContentType="application/vnd.openxmlformats-package.relationships+xml"/>
  <Override PartName="/ppt/notesSlides/_rels/notesSlide114.xml.rels" ContentType="application/vnd.openxmlformats-package.relationships+xml"/>
  <Override PartName="/ppt/notesSlides/_rels/notesSlide84.xml.rels" ContentType="application/vnd.openxmlformats-package.relationships+xml"/>
  <Override PartName="/ppt/notesSlides/_rels/notesSlide2.xml.rels" ContentType="application/vnd.openxmlformats-package.relationships+xml"/>
  <Override PartName="/ppt/notesSlides/_rels/notesSlide35.xml.rels" ContentType="application/vnd.openxmlformats-package.relationships+xml"/>
  <Override PartName="/ppt/notesSlides/_rels/notesSlide108.xml.rels" ContentType="application/vnd.openxmlformats-package.relationships+xml"/>
  <Override PartName="/ppt/notesSlides/_rels/notesSlide78.xml.rels" ContentType="application/vnd.openxmlformats-package.relationships+xml"/>
  <Override PartName="/ppt/notesSlides/_rels/notesSlide29.xml.rels" ContentType="application/vnd.openxmlformats-package.relationships+xml"/>
  <Override PartName="/ppt/notesSlides/_rels/notesSlide64.xml.rels" ContentType="application/vnd.openxmlformats-package.relationships+xml"/>
  <Override PartName="/ppt/notesSlides/_rels/notesSlide119.xml.rels" ContentType="application/vnd.openxmlformats-package.relationships+xml"/>
  <Override PartName="/ppt/notesSlides/_rels/notesSlide7.xml.rels" ContentType="application/vnd.openxmlformats-package.relationships+xml"/>
  <Override PartName="/ppt/notesSlides/_rels/notesSlide103.xml.rels" ContentType="application/vnd.openxmlformats-package.relationships+xml"/>
  <Override PartName="/ppt/notesSlides/_rels/notesSlide24.xml.rels" ContentType="application/vnd.openxmlformats-package.relationships+xml"/>
  <Override PartName="/ppt/notesSlides/_rels/notesSlide73.xml.rels" ContentType="application/vnd.openxmlformats-package.relationships+xml"/>
  <Override PartName="/ppt/notesSlides/_rels/notesSlide115.xml.rels" ContentType="application/vnd.openxmlformats-package.relationships+xml"/>
  <Override PartName="/ppt/notesSlides/_rels/notesSlide85.xml.rels" ContentType="application/vnd.openxmlformats-package.relationships+xml"/>
  <Override PartName="/ppt/notesSlides/_rels/notesSlide36.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25.xml.rels" ContentType="application/vnd.openxmlformats-package.relationships+xml"/>
  <Override PartName="/ppt/notesSlides/_rels/notesSlide74.xml.rels" ContentType="application/vnd.openxmlformats-package.relationships+xml"/>
  <Override PartName="/ppt/notesSlides/_rels/notesSlide10.xml.rels" ContentType="application/vnd.openxmlformats-package.relationships+xml"/>
  <Override PartName="/ppt/notesSlides/_rels/notesSlide40.xml.rels" ContentType="application/vnd.openxmlformats-package.relationships+xml"/>
  <Override PartName="/ppt/notesSlides/_rels/notesSlide138.xml.rels" ContentType="application/vnd.openxmlformats-package.relationships+xml"/>
  <Override PartName="/ppt/notesSlides/_rels/notesSlide59.xml.rels" ContentType="application/vnd.openxmlformats-package.relationships+xml"/>
  <Override PartName="/ppt/notesSlides/_rels/notesSlide62.xml.rels" ContentType="application/vnd.openxmlformats-package.relationships+xml"/>
  <Override PartName="/ppt/notesSlides/_rels/notesSlide13.xml.rels" ContentType="application/vnd.openxmlformats-package.relationships+xml"/>
  <Override PartName="/ppt/notesSlides/_rels/notesSlide120.xml.rels" ContentType="application/vnd.openxmlformats-package.relationships+xml"/>
  <Override PartName="/ppt/notesSlides/_rels/notesSlide41.xml.rels" ContentType="application/vnd.openxmlformats-package.relationships+xml"/>
  <Override PartName="/ppt/notesSlides/_rels/notesSlide87.xml.rels" ContentType="application/vnd.openxmlformats-package.relationships+xml"/>
  <Override PartName="/ppt/notesSlides/_rels/notesSlide38.xml.rels" ContentType="application/vnd.openxmlformats-package.relationships+xml"/>
  <Override PartName="/ppt/notesSlides/_rels/notesSlide145.xml.rels" ContentType="application/vnd.openxmlformats-package.relationships+xml"/>
  <Override PartName="/ppt/notesSlides/_rels/notesSlide17.xml.rels" ContentType="application/vnd.openxmlformats-package.relationships+xml"/>
  <Override PartName="/ppt/notesSlides/_rels/notesSlide66.xml.rels" ContentType="application/vnd.openxmlformats-package.relationships+xml"/>
  <Override PartName="/ppt/notesSlides/_rels/notesSlide122.xml.rels" ContentType="application/vnd.openxmlformats-package.relationships+xml"/>
  <Override PartName="/ppt/notesSlides/_rels/notesSlide43.xml.rels" ContentType="application/vnd.openxmlformats-package.relationships+xml"/>
  <Override PartName="/ppt/notesSlides/_rels/notesSlide44.xml.rels" ContentType="application/vnd.openxmlformats-package.relationships+xml"/>
  <Override PartName="/ppt/notesSlides/_rels/notesSlide45.xml.rels" ContentType="application/vnd.openxmlformats-package.relationships+xml"/>
  <Override PartName="/ppt/notesSlides/_rels/notesSlide46.xml.rels" ContentType="application/vnd.openxmlformats-package.relationships+xml"/>
  <Override PartName="/ppt/notesSlides/_rels/notesSlide47.xml.rels" ContentType="application/vnd.openxmlformats-package.relationships+xml"/>
  <Override PartName="/ppt/notesSlides/_rels/notesSlide48.xml.rels" ContentType="application/vnd.openxmlformats-package.relationships+xml"/>
  <Override PartName="/ppt/notesSlides/_rels/notesSlide55.xml.rels" ContentType="application/vnd.openxmlformats-package.relationships+xml"/>
  <Override PartName="/ppt/notesSlides/_rels/notesSlide56.xml.rels" ContentType="application/vnd.openxmlformats-package.relationships+xml"/>
  <Override PartName="/ppt/notesSlides/_rels/notesSlide57.xml.rels" ContentType="application/vnd.openxmlformats-package.relationships+xml"/>
  <Override PartName="/ppt/notesSlides/_rels/notesSlide58.xml.rels" ContentType="application/vnd.openxmlformats-package.relationships+xml"/>
  <Override PartName="/ppt/notesSlides/_rels/notesSlide11.xml.rels" ContentType="application/vnd.openxmlformats-package.relationships+xml"/>
  <Override PartName="/ppt/notesSlides/_rels/notesSlide60.xml.rels" ContentType="application/vnd.openxmlformats-package.relationships+xml"/>
  <Override PartName="/ppt/notesSlides/_rels/notesSlide140.xml.rels" ContentType="application/vnd.openxmlformats-package.relationships+xml"/>
  <Override PartName="/ppt/notesSlides/_rels/notesSlide12.xml.rels" ContentType="application/vnd.openxmlformats-package.relationships+xml"/>
  <Override PartName="/ppt/notesSlides/_rels/notesSlide61.xml.rels" ContentType="application/vnd.openxmlformats-package.relationships+xml"/>
  <Override PartName="/ppt/notesSlides/_rels/notesSlide14.xml.rels" ContentType="application/vnd.openxmlformats-package.relationships+xml"/>
  <Override PartName="/ppt/notesSlides/_rels/notesSlide63.xml.rels" ContentType="application/vnd.openxmlformats-package.relationships+xml"/>
  <Override PartName="/ppt/notesSlides/_rels/notesSlide147.xml.rels" ContentType="application/vnd.openxmlformats-package.relationships+xml"/>
  <Override PartName="/ppt/notesSlides/_rels/notesSlide19.xml.rels" ContentType="application/vnd.openxmlformats-package.relationships+xml"/>
  <Override PartName="/ppt/notesSlides/_rels/notesSlide68.xml.rels" ContentType="application/vnd.openxmlformats-package.relationships+xml"/>
  <Override PartName="/ppt/notesSlides/_rels/notesSlide69.xml.rels" ContentType="application/vnd.openxmlformats-package.relationships+xml"/>
  <Override PartName="/ppt/notesSlides/_rels/notesSlide70.xml.rels" ContentType="application/vnd.openxmlformats-package.relationships+xml"/>
  <Override PartName="/ppt/notesSlides/_rels/notesSlide26.xml.rels" ContentType="application/vnd.openxmlformats-package.relationships+xml"/>
  <Override PartName="/ppt/notesSlides/_rels/notesSlide75.xml.rels" ContentType="application/vnd.openxmlformats-package.relationships+xml"/>
  <Override PartName="/ppt/notesSlides/_rels/notesSlide76.xml.rels" ContentType="application/vnd.openxmlformats-package.relationships+xml"/>
  <Override PartName="/ppt/notesSlides/_rels/notesSlide77.xml.rels" ContentType="application/vnd.openxmlformats-package.relationship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19.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100.xml" ContentType="application/vnd.openxmlformats-officedocument.presentationml.notesSlide+xml"/>
  <Override PartName="/ppt/notesSlides/notesSlide69.xml" ContentType="application/vnd.openxmlformats-officedocument.presentationml.notesSlide+xml"/>
  <Override PartName="/ppt/embeddings/oleObject1.bin" ContentType="application/vnd.openxmlformats-officedocument.oleObject"/>
  <Override PartName="/ppt/embeddings/oleObject1.doc" ContentType="application/msword"/>
  <Override PartName="/ppt/embeddings/oleObject2.bin" ContentType="application/vnd.openxmlformats-officedocument.oleObject"/>
  <Override PartName="/ppt/media/image32.jpeg" ContentType="image/jpeg"/>
  <Override PartName="/ppt/media/image31.jpeg" ContentType="image/jpeg"/>
  <Override PartName="/ppt/media/image5.png" ContentType="image/png"/>
  <Override PartName="/ppt/media/image3.png" ContentType="image/png"/>
  <Override PartName="/ppt/media/image6.png" ContentType="image/png"/>
  <Override PartName="/ppt/media/image7.wmf" ContentType="image/x-wmf"/>
  <Override PartName="/ppt/media/image8.wmf" ContentType="image/x-wmf"/>
  <Override PartName="/ppt/media/image4.wmf" ContentType="image/x-wmf"/>
  <Override PartName="/ppt/media/image9.wmf" ContentType="image/x-wmf"/>
  <Override PartName="/ppt/media/image34.wmf" ContentType="image/x-wmf"/>
  <Override PartName="/ppt/media/image28.wmf" ContentType="image/x-wmf"/>
  <Override PartName="/ppt/media/image27.wmf" ContentType="image/x-wmf"/>
  <Override PartName="/ppt/media/image26.wmf" ContentType="image/x-wmf"/>
  <Override PartName="/ppt/media/image25.wmf" ContentType="image/x-wmf"/>
  <Override PartName="/ppt/media/image24.wmf" ContentType="image/x-wmf"/>
  <Override PartName="/ppt/media/image22.wmf" ContentType="image/x-wmf"/>
  <Override PartName="/ppt/media/image21.wmf" ContentType="image/x-wmf"/>
  <Override PartName="/ppt/media/image12.wmf" ContentType="image/x-wmf"/>
  <Override PartName="/ppt/media/image11.wmf" ContentType="image/x-wmf"/>
  <Override PartName="/ppt/media/image13.wmf" ContentType="image/x-wmf"/>
  <Override PartName="/ppt/media/image14.wmf" ContentType="image/x-wmf"/>
  <Override PartName="/ppt/media/image33.png" ContentType="image/png"/>
  <Override PartName="/ppt/media/image30.png" ContentType="image/png"/>
  <Override PartName="/ppt/media/image29.png" ContentType="image/png"/>
  <Override PartName="/ppt/media/image23.png" ContentType="image/png"/>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jpeg" ContentType="image/jpeg"/>
  <Override PartName="/ppt/media/image2.jpeg" ContentType="image/jpeg"/>
  <Override PartName="/ppt/media/image10.png" ContentType="image/png"/>
  <Override PartName="/ppt/media/image1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159.xml" ContentType="application/vnd.openxmlformats-officedocument.presentationml.slide+xml"/>
  <Override PartName="/ppt/slides/slide158.xml" ContentType="application/vnd.openxmlformats-officedocument.presentationml.slide+xml"/>
  <Override PartName="/ppt/slides/slide157.xml" ContentType="application/vnd.openxmlformats-officedocument.presentationml.slide+xml"/>
  <Override PartName="/ppt/slides/slide156.xml" ContentType="application/vnd.openxmlformats-officedocument.presentationml.slide+xml"/>
  <Override PartName="/ppt/slides/slide155.xml" ContentType="application/vnd.openxmlformats-officedocument.presentationml.slide+xml"/>
  <Override PartName="/ppt/slides/slide154.xml" ContentType="application/vnd.openxmlformats-officedocument.presentationml.slide+xml"/>
  <Override PartName="/ppt/slides/slide153.xml" ContentType="application/vnd.openxmlformats-officedocument.presentationml.slide+xml"/>
  <Override PartName="/ppt/slides/slide149.xml" ContentType="application/vnd.openxmlformats-officedocument.presentationml.slide+xml"/>
  <Override PartName="/ppt/slides/slide148.xml" ContentType="application/vnd.openxmlformats-officedocument.presentationml.slide+xml"/>
  <Override PartName="/ppt/slides/slide147.xml" ContentType="application/vnd.openxmlformats-officedocument.presentationml.slide+xml"/>
  <Override PartName="/ppt/slides/slide146.xml" ContentType="application/vnd.openxmlformats-officedocument.presentationml.slide+xml"/>
  <Override PartName="/ppt/slides/slide145.xml" ContentType="application/vnd.openxmlformats-officedocument.presentationml.slide+xml"/>
  <Override PartName="/ppt/slides/slide144.xml" ContentType="application/vnd.openxmlformats-officedocument.presentationml.slide+xml"/>
  <Override PartName="/ppt/slides/slide143.xml" ContentType="application/vnd.openxmlformats-officedocument.presentationml.slide+xml"/>
  <Override PartName="/ppt/slides/slide142.xml" ContentType="application/vnd.openxmlformats-officedocument.presentationml.slide+xml"/>
  <Override PartName="/ppt/slides/slide139.xml" ContentType="application/vnd.openxmlformats-officedocument.presentationml.slide+xml"/>
  <Override PartName="/ppt/slides/slide138.xml" ContentType="application/vnd.openxmlformats-officedocument.presentationml.slide+xml"/>
  <Override PartName="/ppt/slides/slide137.xml" ContentType="application/vnd.openxmlformats-officedocument.presentationml.slide+xml"/>
  <Override PartName="/ppt/slides/slide136.xml" ContentType="application/vnd.openxmlformats-officedocument.presentationml.slide+xml"/>
  <Override PartName="/ppt/slides/slide135.xml" ContentType="application/vnd.openxmlformats-officedocument.presentationml.slide+xml"/>
  <Override PartName="/ppt/slides/slide134.xml" ContentType="application/vnd.openxmlformats-officedocument.presentationml.slide+xml"/>
  <Override PartName="/ppt/slides/slide133.xml" ContentType="application/vnd.openxmlformats-officedocument.presentationml.slide+xml"/>
  <Override PartName="/ppt/slides/slide132.xml" ContentType="application/vnd.openxmlformats-officedocument.presentationml.slide+xml"/>
  <Override PartName="/ppt/slides/slide129.xml" ContentType="application/vnd.openxmlformats-officedocument.presentationml.slide+xml"/>
  <Override PartName="/ppt/slides/slide128.xml" ContentType="application/vnd.openxmlformats-officedocument.presentationml.slide+xml"/>
  <Override PartName="/ppt/slides/slide127.xml" ContentType="application/vnd.openxmlformats-officedocument.presentationml.slide+xml"/>
  <Override PartName="/ppt/slides/slide126.xml" ContentType="application/vnd.openxmlformats-officedocument.presentationml.slide+xml"/>
  <Override PartName="/ppt/slides/slide125.xml" ContentType="application/vnd.openxmlformats-officedocument.presentationml.slide+xml"/>
  <Override PartName="/ppt/slides/slide124.xml" ContentType="application/vnd.openxmlformats-officedocument.presentationml.slide+xml"/>
  <Override PartName="/ppt/slides/slide123.xml" ContentType="application/vnd.openxmlformats-officedocument.presentationml.slide+xml"/>
  <Override PartName="/ppt/slides/slide122.xml" ContentType="application/vnd.openxmlformats-officedocument.presentationml.slide+xml"/>
  <Override PartName="/ppt/slides/slide119.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141.xml" ContentType="application/vnd.openxmlformats-officedocument.presentationml.slide+xml"/>
  <Override PartName="/ppt/slides/slide99.xml" ContentType="application/vnd.openxmlformats-officedocument.presentationml.slide+xml"/>
  <Override PartName="/ppt/slides/slide140.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131.xml" ContentType="application/vnd.openxmlformats-officedocument.presentationml.slide+xml"/>
  <Override PartName="/ppt/slides/slide89.xml" ContentType="application/vnd.openxmlformats-officedocument.presentationml.slide+xml"/>
  <Override PartName="/ppt/slides/slide130.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121.xml" ContentType="application/vnd.openxmlformats-officedocument.presentationml.slide+xml"/>
  <Override PartName="/ppt/slides/slide79.xml" ContentType="application/vnd.openxmlformats-officedocument.presentationml.slide+xml"/>
  <Override PartName="/ppt/slides/slide152.xml" ContentType="application/vnd.openxmlformats-officedocument.presentationml.slide+xml"/>
  <Override PartName="/ppt/slides/slide19.xml" ContentType="application/vnd.openxmlformats-officedocument.presentationml.slide+xml"/>
  <Override PartName="/ppt/slides/slide151.xml" ContentType="application/vnd.openxmlformats-officedocument.presentationml.slide+xml"/>
  <Override PartName="/ppt/slides/slide18.xml" ContentType="application/vnd.openxmlformats-officedocument.presentationml.slide+xml"/>
  <Override PartName="/ppt/slides/slide150.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10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154.xml.rels" ContentType="application/vnd.openxmlformats-package.relationships+xml"/>
  <Override PartName="/ppt/slides/_rels/slide153.xml.rels" ContentType="application/vnd.openxmlformats-package.relationships+xml"/>
  <Override PartName="/ppt/slides/_rels/slide149.xml.rels" ContentType="application/vnd.openxmlformats-package.relationships+xml"/>
  <Override PartName="/ppt/slides/_rels/slide148.xml.rels" ContentType="application/vnd.openxmlformats-package.relationships+xml"/>
  <Override PartName="/ppt/slides/_rels/slide147.xml.rels" ContentType="application/vnd.openxmlformats-package.relationships+xml"/>
  <Override PartName="/ppt/slides/_rels/slide146.xml.rels" ContentType="application/vnd.openxmlformats-package.relationships+xml"/>
  <Override PartName="/ppt/slides/_rels/slide145.xml.rels" ContentType="application/vnd.openxmlformats-package.relationships+xml"/>
  <Override PartName="/ppt/slides/_rels/slide144.xml.rels" ContentType="application/vnd.openxmlformats-package.relationships+xml"/>
  <Override PartName="/ppt/slides/_rels/slide141.xml.rels" ContentType="application/vnd.openxmlformats-package.relationships+xml"/>
  <Override PartName="/ppt/slides/_rels/slide139.xml.rels" ContentType="application/vnd.openxmlformats-package.relationships+xml"/>
  <Override PartName="/ppt/slides/_rels/slide138.xml.rels" ContentType="application/vnd.openxmlformats-package.relationships+xml"/>
  <Override PartName="/ppt/slides/_rels/slide137.xml.rels" ContentType="application/vnd.openxmlformats-package.relationships+xml"/>
  <Override PartName="/ppt/slides/_rels/slide136.xml.rels" ContentType="application/vnd.openxmlformats-package.relationships+xml"/>
  <Override PartName="/ppt/slides/_rels/slide135.xml.rels" ContentType="application/vnd.openxmlformats-package.relationships+xml"/>
  <Override PartName="/ppt/slides/_rels/slide134.xml.rels" ContentType="application/vnd.openxmlformats-package.relationships+xml"/>
  <Override PartName="/ppt/slides/_rels/slide133.xml.rels" ContentType="application/vnd.openxmlformats-package.relationships+xml"/>
  <Override PartName="/ppt/slides/_rels/slide132.xml.rels" ContentType="application/vnd.openxmlformats-package.relationships+xml"/>
  <Override PartName="/ppt/slides/_rels/slide131.xml.rels" ContentType="application/vnd.openxmlformats-package.relationships+xml"/>
  <Override PartName="/ppt/slides/_rels/slide129.xml.rels" ContentType="application/vnd.openxmlformats-package.relationships+xml"/>
  <Override PartName="/ppt/slides/_rels/slide128.xml.rels" ContentType="application/vnd.openxmlformats-package.relationships+xml"/>
  <Override PartName="/ppt/slides/_rels/slide127.xml.rels" ContentType="application/vnd.openxmlformats-package.relationships+xml"/>
  <Override PartName="/ppt/slides/_rels/slide122.xml.rels" ContentType="application/vnd.openxmlformats-package.relationships+xml"/>
  <Override PartName="/ppt/slides/_rels/slide121.xml.rels" ContentType="application/vnd.openxmlformats-package.relationships+xml"/>
  <Override PartName="/ppt/slides/_rels/slide120.xml.rels" ContentType="application/vnd.openxmlformats-package.relationships+xml"/>
  <Override PartName="/ppt/slides/_rels/slide119.xml.rels" ContentType="application/vnd.openxmlformats-package.relationships+xml"/>
  <Override PartName="/ppt/slides/_rels/slide118.xml.rels" ContentType="application/vnd.openxmlformats-package.relationships+xml"/>
  <Override PartName="/ppt/slides/_rels/slide158.xml.rels" ContentType="application/vnd.openxmlformats-package.relationships+xml"/>
  <Override PartName="/ppt/slides/_rels/slide109.xml.rels" ContentType="application/vnd.openxmlformats-package.relationships+xml"/>
  <Override PartName="/ppt/slides/_rels/slide157.xml.rels" ContentType="application/vnd.openxmlformats-package.relationships+xml"/>
  <Override PartName="/ppt/slides/_rels/slide108.xml.rels" ContentType="application/vnd.openxmlformats-package.relationships+xml"/>
  <Override PartName="/ppt/slides/_rels/slide156.xml.rels" ContentType="application/vnd.openxmlformats-package.relationships+xml"/>
  <Override PartName="/ppt/slides/_rels/slide107.xml.rels" ContentType="application/vnd.openxmlformats-package.relationships+xml"/>
  <Override PartName="/ppt/slides/_rels/slide155.xml.rels" ContentType="application/vnd.openxmlformats-package.relationships+xml"/>
  <Override PartName="/ppt/slides/_rels/slide106.xml.rels" ContentType="application/vnd.openxmlformats-package.relationships+xml"/>
  <Override PartName="/ppt/slides/_rels/slide126.xml.rels" ContentType="application/vnd.openxmlformats-package.relationships+xml"/>
  <Override PartName="/ppt/slides/_rels/slide99.xml.rels" ContentType="application/vnd.openxmlformats-package.relationships+xml"/>
  <Override PartName="/ppt/slides/_rels/slide143.xml.rels" ContentType="application/vnd.openxmlformats-package.relationships+xml"/>
  <Override PartName="/ppt/slides/_rels/slide95.xml.rels" ContentType="application/vnd.openxmlformats-package.relationships+xml"/>
  <Override PartName="/ppt/slides/_rels/slide116.xml.rels" ContentType="application/vnd.openxmlformats-package.relationships+xml"/>
  <Override PartName="/ppt/slides/_rels/slide89.xml.rels" ContentType="application/vnd.openxmlformats-package.relationships+xml"/>
  <Override PartName="/ppt/slides/_rels/slide130.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23.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51.xml.rels" ContentType="application/vnd.openxmlformats-package.relationships+xml"/>
  <Override PartName="/ppt/slides/_rels/slide102.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112.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50.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111.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142.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59.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110.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52.xml.rels" ContentType="application/vnd.openxmlformats-package.relationships+xml"/>
  <Override PartName="/ppt/slides/_rels/slide103.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13.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114.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115.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124.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125.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117.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104.xml.rels" ContentType="application/vnd.openxmlformats-package.relationships+xml"/>
  <Override PartName="/ppt/slides/_rels/slide56.xml.rels" ContentType="application/vnd.openxmlformats-package.relationships+xml"/>
  <Override PartName="/ppt/slides/_rels/slide105.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140.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110.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111.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120.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Lst>
  <p:sldSz cx="6858000" cy="9144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slide" Target="slides/slide92.xml"/><Relationship Id="rId97" Type="http://schemas.openxmlformats.org/officeDocument/2006/relationships/slide" Target="slides/slide93.xml"/><Relationship Id="rId98" Type="http://schemas.openxmlformats.org/officeDocument/2006/relationships/slide" Target="slides/slide94.xml"/><Relationship Id="rId99" Type="http://schemas.openxmlformats.org/officeDocument/2006/relationships/slide" Target="slides/slide95.xml"/><Relationship Id="rId100" Type="http://schemas.openxmlformats.org/officeDocument/2006/relationships/slide" Target="slides/slide96.xml"/><Relationship Id="rId101" Type="http://schemas.openxmlformats.org/officeDocument/2006/relationships/slide" Target="slides/slide97.xml"/><Relationship Id="rId102" Type="http://schemas.openxmlformats.org/officeDocument/2006/relationships/slide" Target="slides/slide98.xml"/><Relationship Id="rId103" Type="http://schemas.openxmlformats.org/officeDocument/2006/relationships/slide" Target="slides/slide99.xml"/><Relationship Id="rId104" Type="http://schemas.openxmlformats.org/officeDocument/2006/relationships/slide" Target="slides/slide100.xml"/><Relationship Id="rId105" Type="http://schemas.openxmlformats.org/officeDocument/2006/relationships/slide" Target="slides/slide101.xml"/><Relationship Id="rId106" Type="http://schemas.openxmlformats.org/officeDocument/2006/relationships/slide" Target="slides/slide102.xml"/><Relationship Id="rId107" Type="http://schemas.openxmlformats.org/officeDocument/2006/relationships/slide" Target="slides/slide103.xml"/><Relationship Id="rId108" Type="http://schemas.openxmlformats.org/officeDocument/2006/relationships/slide" Target="slides/slide104.xml"/><Relationship Id="rId109" Type="http://schemas.openxmlformats.org/officeDocument/2006/relationships/slide" Target="slides/slide105.xml"/><Relationship Id="rId110" Type="http://schemas.openxmlformats.org/officeDocument/2006/relationships/slide" Target="slides/slide106.xml"/><Relationship Id="rId111" Type="http://schemas.openxmlformats.org/officeDocument/2006/relationships/slide" Target="slides/slide107.xml"/><Relationship Id="rId112" Type="http://schemas.openxmlformats.org/officeDocument/2006/relationships/slide" Target="slides/slide108.xml"/><Relationship Id="rId113" Type="http://schemas.openxmlformats.org/officeDocument/2006/relationships/slide" Target="slides/slide109.xml"/><Relationship Id="rId114" Type="http://schemas.openxmlformats.org/officeDocument/2006/relationships/slide" Target="slides/slide110.xml"/><Relationship Id="rId115" Type="http://schemas.openxmlformats.org/officeDocument/2006/relationships/slide" Target="slides/slide111.xml"/><Relationship Id="rId116" Type="http://schemas.openxmlformats.org/officeDocument/2006/relationships/slide" Target="slides/slide112.xml"/><Relationship Id="rId117" Type="http://schemas.openxmlformats.org/officeDocument/2006/relationships/slide" Target="slides/slide113.xml"/><Relationship Id="rId118" Type="http://schemas.openxmlformats.org/officeDocument/2006/relationships/slide" Target="slides/slide114.xml"/><Relationship Id="rId119" Type="http://schemas.openxmlformats.org/officeDocument/2006/relationships/slide" Target="slides/slide115.xml"/><Relationship Id="rId120" Type="http://schemas.openxmlformats.org/officeDocument/2006/relationships/slide" Target="slides/slide116.xml"/><Relationship Id="rId121" Type="http://schemas.openxmlformats.org/officeDocument/2006/relationships/slide" Target="slides/slide117.xml"/><Relationship Id="rId122" Type="http://schemas.openxmlformats.org/officeDocument/2006/relationships/slide" Target="slides/slide118.xml"/><Relationship Id="rId123" Type="http://schemas.openxmlformats.org/officeDocument/2006/relationships/slide" Target="slides/slide119.xml"/><Relationship Id="rId124" Type="http://schemas.openxmlformats.org/officeDocument/2006/relationships/slide" Target="slides/slide120.xml"/><Relationship Id="rId125" Type="http://schemas.openxmlformats.org/officeDocument/2006/relationships/slide" Target="slides/slide121.xml"/><Relationship Id="rId126" Type="http://schemas.openxmlformats.org/officeDocument/2006/relationships/slide" Target="slides/slide122.xml"/><Relationship Id="rId127" Type="http://schemas.openxmlformats.org/officeDocument/2006/relationships/slide" Target="slides/slide123.xml"/><Relationship Id="rId128" Type="http://schemas.openxmlformats.org/officeDocument/2006/relationships/slide" Target="slides/slide124.xml"/><Relationship Id="rId129" Type="http://schemas.openxmlformats.org/officeDocument/2006/relationships/slide" Target="slides/slide125.xml"/><Relationship Id="rId130" Type="http://schemas.openxmlformats.org/officeDocument/2006/relationships/slide" Target="slides/slide126.xml"/><Relationship Id="rId131" Type="http://schemas.openxmlformats.org/officeDocument/2006/relationships/slide" Target="slides/slide127.xml"/><Relationship Id="rId132" Type="http://schemas.openxmlformats.org/officeDocument/2006/relationships/slide" Target="slides/slide128.xml"/><Relationship Id="rId133" Type="http://schemas.openxmlformats.org/officeDocument/2006/relationships/slide" Target="slides/slide129.xml"/><Relationship Id="rId134" Type="http://schemas.openxmlformats.org/officeDocument/2006/relationships/slide" Target="slides/slide130.xml"/><Relationship Id="rId135" Type="http://schemas.openxmlformats.org/officeDocument/2006/relationships/slide" Target="slides/slide131.xml"/><Relationship Id="rId136" Type="http://schemas.openxmlformats.org/officeDocument/2006/relationships/slide" Target="slides/slide132.xml"/><Relationship Id="rId137" Type="http://schemas.openxmlformats.org/officeDocument/2006/relationships/slide" Target="slides/slide133.xml"/><Relationship Id="rId138" Type="http://schemas.openxmlformats.org/officeDocument/2006/relationships/slide" Target="slides/slide134.xml"/><Relationship Id="rId139" Type="http://schemas.openxmlformats.org/officeDocument/2006/relationships/slide" Target="slides/slide135.xml"/><Relationship Id="rId140" Type="http://schemas.openxmlformats.org/officeDocument/2006/relationships/slide" Target="slides/slide136.xml"/><Relationship Id="rId141" Type="http://schemas.openxmlformats.org/officeDocument/2006/relationships/slide" Target="slides/slide137.xml"/><Relationship Id="rId142" Type="http://schemas.openxmlformats.org/officeDocument/2006/relationships/slide" Target="slides/slide138.xml"/><Relationship Id="rId143" Type="http://schemas.openxmlformats.org/officeDocument/2006/relationships/slide" Target="slides/slide139.xml"/><Relationship Id="rId144" Type="http://schemas.openxmlformats.org/officeDocument/2006/relationships/slide" Target="slides/slide140.xml"/><Relationship Id="rId145" Type="http://schemas.openxmlformats.org/officeDocument/2006/relationships/slide" Target="slides/slide141.xml"/><Relationship Id="rId146" Type="http://schemas.openxmlformats.org/officeDocument/2006/relationships/slide" Target="slides/slide142.xml"/><Relationship Id="rId147" Type="http://schemas.openxmlformats.org/officeDocument/2006/relationships/slide" Target="slides/slide143.xml"/><Relationship Id="rId148" Type="http://schemas.openxmlformats.org/officeDocument/2006/relationships/slide" Target="slides/slide144.xml"/><Relationship Id="rId149" Type="http://schemas.openxmlformats.org/officeDocument/2006/relationships/slide" Target="slides/slide145.xml"/><Relationship Id="rId150" Type="http://schemas.openxmlformats.org/officeDocument/2006/relationships/slide" Target="slides/slide146.xml"/><Relationship Id="rId151" Type="http://schemas.openxmlformats.org/officeDocument/2006/relationships/slide" Target="slides/slide147.xml"/><Relationship Id="rId152" Type="http://schemas.openxmlformats.org/officeDocument/2006/relationships/slide" Target="slides/slide148.xml"/><Relationship Id="rId153" Type="http://schemas.openxmlformats.org/officeDocument/2006/relationships/slide" Target="slides/slide149.xml"/><Relationship Id="rId154" Type="http://schemas.openxmlformats.org/officeDocument/2006/relationships/slide" Target="slides/slide150.xml"/><Relationship Id="rId155" Type="http://schemas.openxmlformats.org/officeDocument/2006/relationships/slide" Target="slides/slide151.xml"/><Relationship Id="rId156" Type="http://schemas.openxmlformats.org/officeDocument/2006/relationships/slide" Target="slides/slide152.xml"/><Relationship Id="rId157" Type="http://schemas.openxmlformats.org/officeDocument/2006/relationships/slide" Target="slides/slide153.xml"/><Relationship Id="rId158" Type="http://schemas.openxmlformats.org/officeDocument/2006/relationships/slide" Target="slides/slide154.xml"/><Relationship Id="rId159" Type="http://schemas.openxmlformats.org/officeDocument/2006/relationships/slide" Target="slides/slide155.xml"/><Relationship Id="rId160" Type="http://schemas.openxmlformats.org/officeDocument/2006/relationships/slide" Target="slides/slide156.xml"/><Relationship Id="rId161" Type="http://schemas.openxmlformats.org/officeDocument/2006/relationships/slide" Target="slides/slide157.xml"/><Relationship Id="rId162" Type="http://schemas.openxmlformats.org/officeDocument/2006/relationships/slide" Target="slides/slide158.xml"/><Relationship Id="rId163" Type="http://schemas.openxmlformats.org/officeDocument/2006/relationships/slide" Target="slides/slide15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sldImg"/>
          </p:nvPr>
        </p:nvSpPr>
        <p:spPr>
          <a:xfrm>
            <a:off x="216000" y="812520"/>
            <a:ext cx="7127280" cy="4008960"/>
          </a:xfrm>
          <a:prstGeom prst="rect">
            <a:avLst/>
          </a:prstGeom>
        </p:spPr>
        <p:txBody>
          <a:bodyPr lIns="0" rIns="0" tIns="0" bIns="0" anchor="ctr"/>
          <a:p>
            <a:r>
              <a:rPr b="0" lang="en-US" sz="4100" spc="-1" strike="noStrike">
                <a:solidFill>
                  <a:srgbClr val="000000"/>
                </a:solidFill>
                <a:latin typeface="Georgia"/>
              </a:rPr>
              <a:t>Click to move the slide</a:t>
            </a:r>
            <a:endParaRPr b="0" lang="en-US" sz="4100" spc="-1" strike="noStrike">
              <a:solidFill>
                <a:srgbClr val="000000"/>
              </a:solidFill>
              <a:latin typeface="Georgia"/>
            </a:endParaRPr>
          </a:p>
        </p:txBody>
      </p:sp>
      <p:sp>
        <p:nvSpPr>
          <p:cNvPr id="91"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92"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93"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94"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95" name="PlaceHolder 6"/>
          <p:cNvSpPr>
            <a:spLocks noGrp="1"/>
          </p:cNvSpPr>
          <p:nvPr>
            <p:ph type="sldNum"/>
          </p:nvPr>
        </p:nvSpPr>
        <p:spPr>
          <a:xfrm>
            <a:off x="4278960" y="10157400"/>
            <a:ext cx="3280680" cy="534240"/>
          </a:xfrm>
          <a:prstGeom prst="rect">
            <a:avLst/>
          </a:prstGeom>
        </p:spPr>
        <p:txBody>
          <a:bodyPr lIns="0" rIns="0" tIns="0" bIns="0" anchor="b"/>
          <a:p>
            <a:pPr algn="r"/>
            <a:fld id="{84774D1C-5C50-4B06-9387-5E4BC2DF5DE7}"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00.xml.rels><?xml version="1.0" encoding="UTF-8"?>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
</Relationships>
</file>

<file path=ppt/notesSlides/_rels/notesSlide101.xml.rels><?xml version="1.0" encoding="UTF-8"?>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
</Relationships>
</file>

<file path=ppt/notesSlides/_rels/notesSlide102.xml.rels><?xml version="1.0" encoding="UTF-8"?>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
</Relationships>
</file>

<file path=ppt/notesSlides/_rels/notesSlide103.xml.rels><?xml version="1.0" encoding="UTF-8"?>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
</Relationships>
</file>

<file path=ppt/notesSlides/_rels/notesSlide104.xml.rels><?xml version="1.0" encoding="UTF-8"?>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
</Relationships>
</file>

<file path=ppt/notesSlides/_rels/notesSlide105.xml.rels><?xml version="1.0" encoding="UTF-8"?>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
</Relationships>
</file>

<file path=ppt/notesSlides/_rels/notesSlide106.xml.rels><?xml version="1.0" encoding="UTF-8"?>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
</Relationships>
</file>

<file path=ppt/notesSlides/_rels/notesSlide107.xml.rels><?xml version="1.0" encoding="UTF-8"?>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
</Relationships>
</file>

<file path=ppt/notesSlides/_rels/notesSlide108.xml.rels><?xml version="1.0" encoding="UTF-8"?>
<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
</Relationships>
</file>

<file path=ppt/notesSlides/_rels/notesSlide109.xml.rels><?xml version="1.0" encoding="UTF-8"?>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10.xml.rels><?xml version="1.0" encoding="UTF-8"?>
<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
</Relationships>
</file>

<file path=ppt/notesSlides/_rels/notesSlide111.xml.rels><?xml version="1.0" encoding="UTF-8"?>
<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
</Relationships>
</file>

<file path=ppt/notesSlides/_rels/notesSlide112.xml.rels><?xml version="1.0" encoding="UTF-8"?>
<Relationships xmlns="http://schemas.openxmlformats.org/package/2006/relationships"><Relationship Id="rId1" Type="http://schemas.openxmlformats.org/officeDocument/2006/relationships/slide" Target="../slides/slide112.xml"/><Relationship Id="rId2" Type="http://schemas.openxmlformats.org/officeDocument/2006/relationships/notesMaster" Target="../notesMasters/notesMaster1.xml"/>
</Relationships>
</file>

<file path=ppt/notesSlides/_rels/notesSlide113.xml.rels><?xml version="1.0" encoding="UTF-8"?>
<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
</Relationships>
</file>

<file path=ppt/notesSlides/_rels/notesSlide114.xml.rels><?xml version="1.0" encoding="UTF-8"?>
<Relationships xmlns="http://schemas.openxmlformats.org/package/2006/relationships"><Relationship Id="rId1" Type="http://schemas.openxmlformats.org/officeDocument/2006/relationships/slide" Target="../slides/slide114.xml"/><Relationship Id="rId2" Type="http://schemas.openxmlformats.org/officeDocument/2006/relationships/notesMaster" Target="../notesMasters/notesMaster1.xml"/>
</Relationships>
</file>

<file path=ppt/notesSlides/_rels/notesSlide115.xml.rels><?xml version="1.0" encoding="UTF-8"?>
<Relationships xmlns="http://schemas.openxmlformats.org/package/2006/relationships"><Relationship Id="rId1" Type="http://schemas.openxmlformats.org/officeDocument/2006/relationships/slide" Target="../slides/slide115.xml"/><Relationship Id="rId2" Type="http://schemas.openxmlformats.org/officeDocument/2006/relationships/notesMaster" Target="../notesMasters/notesMaster1.xml"/>
</Relationships>
</file>

<file path=ppt/notesSlides/_rels/notesSlide116.xml.rels><?xml version="1.0" encoding="UTF-8"?>
<Relationships xmlns="http://schemas.openxmlformats.org/package/2006/relationships"><Relationship Id="rId1" Type="http://schemas.openxmlformats.org/officeDocument/2006/relationships/slide" Target="../slides/slide116.xml"/><Relationship Id="rId2" Type="http://schemas.openxmlformats.org/officeDocument/2006/relationships/notesMaster" Target="../notesMasters/notesMaster1.xml"/>
</Relationships>
</file>

<file path=ppt/notesSlides/_rels/notesSlide117.xml.rels><?xml version="1.0" encoding="UTF-8"?>
<Relationships xmlns="http://schemas.openxmlformats.org/package/2006/relationships"><Relationship Id="rId1" Type="http://schemas.openxmlformats.org/officeDocument/2006/relationships/slide" Target="../slides/slide117.xml"/><Relationship Id="rId2" Type="http://schemas.openxmlformats.org/officeDocument/2006/relationships/notesMaster" Target="../notesMasters/notesMaster1.xml"/>
</Relationships>
</file>

<file path=ppt/notesSlides/_rels/notesSlide118.xml.rels><?xml version="1.0" encoding="UTF-8"?>
<Relationships xmlns="http://schemas.openxmlformats.org/package/2006/relationships"><Relationship Id="rId1" Type="http://schemas.openxmlformats.org/officeDocument/2006/relationships/slide" Target="../slides/slide118.xml"/><Relationship Id="rId2" Type="http://schemas.openxmlformats.org/officeDocument/2006/relationships/notesMaster" Target="../notesMasters/notesMaster1.xml"/>
</Relationships>
</file>

<file path=ppt/notesSlides/_rels/notesSlide119.xml.rels><?xml version="1.0" encoding="UTF-8"?>
<Relationships xmlns="http://schemas.openxmlformats.org/package/2006/relationships"><Relationship Id="rId1" Type="http://schemas.openxmlformats.org/officeDocument/2006/relationships/slide" Target="../slides/slide119.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20.xml.rels><?xml version="1.0" encoding="UTF-8"?>
<Relationships xmlns="http://schemas.openxmlformats.org/package/2006/relationships"><Relationship Id="rId1" Type="http://schemas.openxmlformats.org/officeDocument/2006/relationships/slide" Target="../slides/slide120.xml"/><Relationship Id="rId2" Type="http://schemas.openxmlformats.org/officeDocument/2006/relationships/notesMaster" Target="../notesMasters/notesMaster1.xml"/>
</Relationships>
</file>

<file path=ppt/notesSlides/_rels/notesSlide121.xml.rels><?xml version="1.0" encoding="UTF-8"?>
<Relationships xmlns="http://schemas.openxmlformats.org/package/2006/relationships"><Relationship Id="rId1" Type="http://schemas.openxmlformats.org/officeDocument/2006/relationships/slide" Target="../slides/slide121.xml"/><Relationship Id="rId2" Type="http://schemas.openxmlformats.org/officeDocument/2006/relationships/notesMaster" Target="../notesMasters/notesMaster1.xml"/>
</Relationships>
</file>

<file path=ppt/notesSlides/_rels/notesSlide122.xml.rels><?xml version="1.0" encoding="UTF-8"?>
<Relationships xmlns="http://schemas.openxmlformats.org/package/2006/relationships"><Relationship Id="rId1" Type="http://schemas.openxmlformats.org/officeDocument/2006/relationships/slide" Target="../slides/slide122.xml"/><Relationship Id="rId2" Type="http://schemas.openxmlformats.org/officeDocument/2006/relationships/notesMaster" Target="../notesMasters/notesMaster1.xml"/>
</Relationships>
</file>

<file path=ppt/notesSlides/_rels/notesSlide123.xml.rels><?xml version="1.0" encoding="UTF-8"?>
<Relationships xmlns="http://schemas.openxmlformats.org/package/2006/relationships"><Relationship Id="rId1" Type="http://schemas.openxmlformats.org/officeDocument/2006/relationships/slide" Target="../slides/slide123.xml"/><Relationship Id="rId2" Type="http://schemas.openxmlformats.org/officeDocument/2006/relationships/notesMaster" Target="../notesMasters/notesMaster1.xml"/>
</Relationships>
</file>

<file path=ppt/notesSlides/_rels/notesSlide124.xml.rels><?xml version="1.0" encoding="UTF-8"?>
<Relationships xmlns="http://schemas.openxmlformats.org/package/2006/relationships"><Relationship Id="rId1" Type="http://schemas.openxmlformats.org/officeDocument/2006/relationships/slide" Target="../slides/slide124.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37.xml.rels><?xml version="1.0" encoding="UTF-8"?>
<Relationships xmlns="http://schemas.openxmlformats.org/package/2006/relationships"><Relationship Id="rId1" Type="http://schemas.openxmlformats.org/officeDocument/2006/relationships/slide" Target="../slides/slide137.xml"/><Relationship Id="rId2" Type="http://schemas.openxmlformats.org/officeDocument/2006/relationships/notesMaster" Target="../notesMasters/notesMaster1.xml"/>
</Relationships>
</file>

<file path=ppt/notesSlides/_rels/notesSlide138.xml.rels><?xml version="1.0" encoding="UTF-8"?>
<Relationships xmlns="http://schemas.openxmlformats.org/package/2006/relationships"><Relationship Id="rId1" Type="http://schemas.openxmlformats.org/officeDocument/2006/relationships/slide" Target="../slides/slide138.xml"/><Relationship Id="rId2" Type="http://schemas.openxmlformats.org/officeDocument/2006/relationships/notesMaster" Target="../notesMasters/notesMaster1.xml"/>
</Relationships>
</file>

<file path=ppt/notesSlides/_rels/notesSlide139.xml.rels><?xml version="1.0" encoding="UTF-8"?>
<Relationships xmlns="http://schemas.openxmlformats.org/package/2006/relationships"><Relationship Id="rId1" Type="http://schemas.openxmlformats.org/officeDocument/2006/relationships/slide" Target="../slides/slide139.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40.xml.rels><?xml version="1.0" encoding="UTF-8"?>
<Relationships xmlns="http://schemas.openxmlformats.org/package/2006/relationships"><Relationship Id="rId1" Type="http://schemas.openxmlformats.org/officeDocument/2006/relationships/slide" Target="../slides/slide140.xml"/><Relationship Id="rId2" Type="http://schemas.openxmlformats.org/officeDocument/2006/relationships/notesMaster" Target="../notesMasters/notesMaster1.xml"/>
</Relationships>
</file>

<file path=ppt/notesSlides/_rels/notesSlide144.xml.rels><?xml version="1.0" encoding="UTF-8"?>
<Relationships xmlns="http://schemas.openxmlformats.org/package/2006/relationships"><Relationship Id="rId1" Type="http://schemas.openxmlformats.org/officeDocument/2006/relationships/slide" Target="../slides/slide144.xml"/><Relationship Id="rId2" Type="http://schemas.openxmlformats.org/officeDocument/2006/relationships/notesMaster" Target="../notesMasters/notesMaster1.xml"/>
</Relationships>
</file>

<file path=ppt/notesSlides/_rels/notesSlide145.xml.rels><?xml version="1.0" encoding="UTF-8"?>
<Relationships xmlns="http://schemas.openxmlformats.org/package/2006/relationships"><Relationship Id="rId1" Type="http://schemas.openxmlformats.org/officeDocument/2006/relationships/slide" Target="../slides/slide145.xml"/><Relationship Id="rId2" Type="http://schemas.openxmlformats.org/officeDocument/2006/relationships/notesMaster" Target="../notesMasters/notesMaster1.xml"/>
</Relationships>
</file>

<file path=ppt/notesSlides/_rels/notesSlide146.xml.rels><?xml version="1.0" encoding="UTF-8"?>
<Relationships xmlns="http://schemas.openxmlformats.org/package/2006/relationships"><Relationship Id="rId1" Type="http://schemas.openxmlformats.org/officeDocument/2006/relationships/slide" Target="../slides/slide146.xml"/><Relationship Id="rId2" Type="http://schemas.openxmlformats.org/officeDocument/2006/relationships/notesMaster" Target="../notesMasters/notesMaster1.xml"/>
</Relationships>
</file>

<file path=ppt/notesSlides/_rels/notesSlide147.xml.rels><?xml version="1.0" encoding="UTF-8"?>
<Relationships xmlns="http://schemas.openxmlformats.org/package/2006/relationships"><Relationship Id="rId1" Type="http://schemas.openxmlformats.org/officeDocument/2006/relationships/slide" Target="../slides/slide147.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51.xml.rels><?xml version="1.0" encoding="UTF-8"?>
<Relationships xmlns="http://schemas.openxmlformats.org/package/2006/relationships"><Relationship Id="rId1" Type="http://schemas.openxmlformats.org/officeDocument/2006/relationships/slide" Target="../slides/slide151.xml"/><Relationship Id="rId2" Type="http://schemas.openxmlformats.org/officeDocument/2006/relationships/notesMaster" Target="../notesMasters/notesMaster1.xml"/>
</Relationships>
</file>

<file path=ppt/notesSlides/_rels/notesSlide158.xml.rels><?xml version="1.0" encoding="UTF-8"?>
<Relationships xmlns="http://schemas.openxmlformats.org/package/2006/relationships"><Relationship Id="rId1" Type="http://schemas.openxmlformats.org/officeDocument/2006/relationships/slide" Target="../slides/slide158.xml"/><Relationship Id="rId2" Type="http://schemas.openxmlformats.org/officeDocument/2006/relationships/notesMaster" Target="../notesMasters/notesMaster1.xml"/>
</Relationships>
</file>

<file path=ppt/notesSlides/_rels/notesSlide159.xml.rels><?xml version="1.0" encoding="UTF-8"?>
<Relationships xmlns="http://schemas.openxmlformats.org/package/2006/relationships"><Relationship Id="rId1" Type="http://schemas.openxmlformats.org/officeDocument/2006/relationships/slide" Target="../slides/slide159.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8.xml.rels><?xml version="1.0" encoding="UTF-8"?>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_rels/notesSlide99.xml.rels><?xml version="1.0" encoding="UTF-8"?>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7" name="TextShape 1"/>
          <p:cNvSpPr txBox="1"/>
          <p:nvPr/>
        </p:nvSpPr>
        <p:spPr>
          <a:xfrm>
            <a:off x="3884760" y="8685360"/>
            <a:ext cx="2971440" cy="456840"/>
          </a:xfrm>
          <a:prstGeom prst="rect">
            <a:avLst/>
          </a:prstGeom>
          <a:noFill/>
          <a:ln w="9360">
            <a:noFill/>
          </a:ln>
        </p:spPr>
        <p:txBody>
          <a:bodyPr anchor="b"/>
          <a:p>
            <a:pPr algn="r">
              <a:lnSpc>
                <a:spcPct val="100000"/>
              </a:lnSpc>
            </a:pPr>
            <a:fld id="{1295C5DF-B66B-41D9-A849-E579DBA110BC}" type="slidenum">
              <a:rPr b="0" lang="en-US" sz="1200" spc="-1" strike="noStrike">
                <a:latin typeface="Arial"/>
              </a:rPr>
              <a:t>1</a:t>
            </a:fld>
            <a:endParaRPr b="0" lang="en-US" sz="1200" spc="-1" strike="noStrike">
              <a:latin typeface="Times New Roman"/>
            </a:endParaRPr>
          </a:p>
        </p:txBody>
      </p:sp>
      <p:sp>
        <p:nvSpPr>
          <p:cNvPr id="2308" name="PlaceHolder 2"/>
          <p:cNvSpPr>
            <a:spLocks noGrp="1"/>
          </p:cNvSpPr>
          <p:nvPr>
            <p:ph type="sldImg"/>
          </p:nvPr>
        </p:nvSpPr>
        <p:spPr>
          <a:xfrm>
            <a:off x="2143080" y="685800"/>
            <a:ext cx="2571480" cy="3428640"/>
          </a:xfrm>
          <a:prstGeom prst="rect">
            <a:avLst/>
          </a:prstGeom>
        </p:spPr>
      </p:sp>
      <p:sp>
        <p:nvSpPr>
          <p:cNvPr id="2309"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4" name="TextShape 1"/>
          <p:cNvSpPr txBox="1"/>
          <p:nvPr/>
        </p:nvSpPr>
        <p:spPr>
          <a:xfrm>
            <a:off x="3884760" y="8685360"/>
            <a:ext cx="2971440" cy="456840"/>
          </a:xfrm>
          <a:prstGeom prst="rect">
            <a:avLst/>
          </a:prstGeom>
          <a:noFill/>
          <a:ln w="9360">
            <a:noFill/>
          </a:ln>
        </p:spPr>
        <p:txBody>
          <a:bodyPr anchor="b"/>
          <a:p>
            <a:pPr algn="r">
              <a:lnSpc>
                <a:spcPct val="100000"/>
              </a:lnSpc>
            </a:pPr>
            <a:fld id="{6C77CAD1-3E66-4A57-AFD3-21B1CF0E0D86}" type="slidenum">
              <a:rPr b="0" lang="en-US" sz="1200" spc="-1" strike="noStrike">
                <a:latin typeface="Arial"/>
              </a:rPr>
              <a:t>1</a:t>
            </a:fld>
            <a:endParaRPr b="0" lang="en-US" sz="1200" spc="-1" strike="noStrike">
              <a:latin typeface="Times New Roman"/>
            </a:endParaRPr>
          </a:p>
        </p:txBody>
      </p:sp>
      <p:sp>
        <p:nvSpPr>
          <p:cNvPr id="2335" name="PlaceHolder 2"/>
          <p:cNvSpPr>
            <a:spLocks noGrp="1"/>
          </p:cNvSpPr>
          <p:nvPr>
            <p:ph type="sldImg"/>
          </p:nvPr>
        </p:nvSpPr>
        <p:spPr>
          <a:xfrm>
            <a:off x="2143080" y="685800"/>
            <a:ext cx="2571480" cy="3428640"/>
          </a:xfrm>
          <a:prstGeom prst="rect">
            <a:avLst/>
          </a:prstGeom>
        </p:spPr>
      </p:sp>
      <p:sp>
        <p:nvSpPr>
          <p:cNvPr id="2336"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0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7" name="TextShape 1"/>
          <p:cNvSpPr txBox="1"/>
          <p:nvPr/>
        </p:nvSpPr>
        <p:spPr>
          <a:xfrm>
            <a:off x="3884760" y="8685360"/>
            <a:ext cx="2971440" cy="456840"/>
          </a:xfrm>
          <a:prstGeom prst="rect">
            <a:avLst/>
          </a:prstGeom>
          <a:noFill/>
          <a:ln w="9360">
            <a:noFill/>
          </a:ln>
        </p:spPr>
        <p:txBody>
          <a:bodyPr anchor="b"/>
          <a:p>
            <a:pPr algn="r">
              <a:lnSpc>
                <a:spcPct val="100000"/>
              </a:lnSpc>
            </a:pPr>
            <a:fld id="{D3ADF27D-E05F-4113-A31F-82345143CCD5}" type="slidenum">
              <a:rPr b="0" lang="en-US" sz="1200" spc="-1" strike="noStrike">
                <a:latin typeface="Arial"/>
              </a:rPr>
              <a:t>1</a:t>
            </a:fld>
            <a:endParaRPr b="0" lang="en-US" sz="1200" spc="-1" strike="noStrike">
              <a:latin typeface="Times New Roman"/>
            </a:endParaRPr>
          </a:p>
        </p:txBody>
      </p:sp>
      <p:sp>
        <p:nvSpPr>
          <p:cNvPr id="2618" name="PlaceHolder 2"/>
          <p:cNvSpPr>
            <a:spLocks noGrp="1"/>
          </p:cNvSpPr>
          <p:nvPr>
            <p:ph type="sldImg"/>
          </p:nvPr>
        </p:nvSpPr>
        <p:spPr>
          <a:xfrm>
            <a:off x="2143080" y="685800"/>
            <a:ext cx="2571480" cy="3428640"/>
          </a:xfrm>
          <a:prstGeom prst="rect">
            <a:avLst/>
          </a:prstGeom>
        </p:spPr>
      </p:sp>
      <p:sp>
        <p:nvSpPr>
          <p:cNvPr id="2619"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0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0" name="TextShape 1"/>
          <p:cNvSpPr txBox="1"/>
          <p:nvPr/>
        </p:nvSpPr>
        <p:spPr>
          <a:xfrm>
            <a:off x="3884760" y="8685360"/>
            <a:ext cx="2971440" cy="456840"/>
          </a:xfrm>
          <a:prstGeom prst="rect">
            <a:avLst/>
          </a:prstGeom>
          <a:noFill/>
          <a:ln w="9360">
            <a:noFill/>
          </a:ln>
        </p:spPr>
        <p:txBody>
          <a:bodyPr anchor="b"/>
          <a:p>
            <a:pPr algn="r">
              <a:lnSpc>
                <a:spcPct val="100000"/>
              </a:lnSpc>
            </a:pPr>
            <a:fld id="{17EB6B6A-E235-42AB-AA33-22DC91C46DF4}" type="slidenum">
              <a:rPr b="0" lang="en-US" sz="1200" spc="-1" strike="noStrike">
                <a:latin typeface="Arial"/>
              </a:rPr>
              <a:t>1</a:t>
            </a:fld>
            <a:endParaRPr b="0" lang="en-US" sz="1200" spc="-1" strike="noStrike">
              <a:latin typeface="Times New Roman"/>
            </a:endParaRPr>
          </a:p>
        </p:txBody>
      </p:sp>
      <p:sp>
        <p:nvSpPr>
          <p:cNvPr id="2621" name="PlaceHolder 2"/>
          <p:cNvSpPr>
            <a:spLocks noGrp="1"/>
          </p:cNvSpPr>
          <p:nvPr>
            <p:ph type="sldImg"/>
          </p:nvPr>
        </p:nvSpPr>
        <p:spPr>
          <a:xfrm>
            <a:off x="2143080" y="685800"/>
            <a:ext cx="2571480" cy="3428640"/>
          </a:xfrm>
          <a:prstGeom prst="rect">
            <a:avLst/>
          </a:prstGeom>
        </p:spPr>
      </p:sp>
      <p:sp>
        <p:nvSpPr>
          <p:cNvPr id="2622"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0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3" name="TextShape 1"/>
          <p:cNvSpPr txBox="1"/>
          <p:nvPr/>
        </p:nvSpPr>
        <p:spPr>
          <a:xfrm>
            <a:off x="3884760" y="8685360"/>
            <a:ext cx="2971440" cy="456840"/>
          </a:xfrm>
          <a:prstGeom prst="rect">
            <a:avLst/>
          </a:prstGeom>
          <a:noFill/>
          <a:ln w="9360">
            <a:noFill/>
          </a:ln>
        </p:spPr>
        <p:txBody>
          <a:bodyPr anchor="b"/>
          <a:p>
            <a:pPr algn="r">
              <a:lnSpc>
                <a:spcPct val="100000"/>
              </a:lnSpc>
            </a:pPr>
            <a:fld id="{8D550922-710A-44B8-96E0-32A3DC2C2653}" type="slidenum">
              <a:rPr b="0" lang="en-US" sz="1200" spc="-1" strike="noStrike">
                <a:latin typeface="Arial"/>
              </a:rPr>
              <a:t>1</a:t>
            </a:fld>
            <a:endParaRPr b="0" lang="en-US" sz="1200" spc="-1" strike="noStrike">
              <a:latin typeface="Times New Roman"/>
            </a:endParaRPr>
          </a:p>
        </p:txBody>
      </p:sp>
      <p:sp>
        <p:nvSpPr>
          <p:cNvPr id="2624" name="PlaceHolder 2"/>
          <p:cNvSpPr>
            <a:spLocks noGrp="1"/>
          </p:cNvSpPr>
          <p:nvPr>
            <p:ph type="sldImg"/>
          </p:nvPr>
        </p:nvSpPr>
        <p:spPr>
          <a:xfrm>
            <a:off x="2143080" y="685800"/>
            <a:ext cx="2571480" cy="3428640"/>
          </a:xfrm>
          <a:prstGeom prst="rect">
            <a:avLst/>
          </a:prstGeom>
        </p:spPr>
      </p:sp>
      <p:sp>
        <p:nvSpPr>
          <p:cNvPr id="2625"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0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6" name="TextShape 1"/>
          <p:cNvSpPr txBox="1"/>
          <p:nvPr/>
        </p:nvSpPr>
        <p:spPr>
          <a:xfrm>
            <a:off x="3884760" y="8685360"/>
            <a:ext cx="2971440" cy="456840"/>
          </a:xfrm>
          <a:prstGeom prst="rect">
            <a:avLst/>
          </a:prstGeom>
          <a:noFill/>
          <a:ln w="9360">
            <a:noFill/>
          </a:ln>
        </p:spPr>
        <p:txBody>
          <a:bodyPr anchor="b"/>
          <a:p>
            <a:pPr algn="r">
              <a:lnSpc>
                <a:spcPct val="100000"/>
              </a:lnSpc>
            </a:pPr>
            <a:fld id="{99D18C9A-401A-4D40-95AF-E71FC98FDEC6}" type="slidenum">
              <a:rPr b="0" lang="en-US" sz="1200" spc="-1" strike="noStrike">
                <a:latin typeface="Arial"/>
              </a:rPr>
              <a:t>1</a:t>
            </a:fld>
            <a:endParaRPr b="0" lang="en-US" sz="1200" spc="-1" strike="noStrike">
              <a:latin typeface="Times New Roman"/>
            </a:endParaRPr>
          </a:p>
        </p:txBody>
      </p:sp>
      <p:sp>
        <p:nvSpPr>
          <p:cNvPr id="2627" name="PlaceHolder 2"/>
          <p:cNvSpPr>
            <a:spLocks noGrp="1"/>
          </p:cNvSpPr>
          <p:nvPr>
            <p:ph type="sldImg"/>
          </p:nvPr>
        </p:nvSpPr>
        <p:spPr>
          <a:xfrm>
            <a:off x="2143080" y="685800"/>
            <a:ext cx="2571480" cy="3428640"/>
          </a:xfrm>
          <a:prstGeom prst="rect">
            <a:avLst/>
          </a:prstGeom>
        </p:spPr>
      </p:sp>
      <p:sp>
        <p:nvSpPr>
          <p:cNvPr id="2628"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0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9" name="TextShape 1"/>
          <p:cNvSpPr txBox="1"/>
          <p:nvPr/>
        </p:nvSpPr>
        <p:spPr>
          <a:xfrm>
            <a:off x="3884760" y="8685360"/>
            <a:ext cx="2971440" cy="456840"/>
          </a:xfrm>
          <a:prstGeom prst="rect">
            <a:avLst/>
          </a:prstGeom>
          <a:noFill/>
          <a:ln w="9360">
            <a:noFill/>
          </a:ln>
        </p:spPr>
        <p:txBody>
          <a:bodyPr anchor="b"/>
          <a:p>
            <a:pPr algn="r">
              <a:lnSpc>
                <a:spcPct val="100000"/>
              </a:lnSpc>
            </a:pPr>
            <a:fld id="{7609BB2F-C084-4FC7-BCC4-65EC6C7CA9C5}" type="slidenum">
              <a:rPr b="0" lang="en-US" sz="1200" spc="-1" strike="noStrike">
                <a:latin typeface="Arial"/>
              </a:rPr>
              <a:t>1</a:t>
            </a:fld>
            <a:endParaRPr b="0" lang="en-US" sz="1200" spc="-1" strike="noStrike">
              <a:latin typeface="Times New Roman"/>
            </a:endParaRPr>
          </a:p>
        </p:txBody>
      </p:sp>
      <p:sp>
        <p:nvSpPr>
          <p:cNvPr id="2630" name="PlaceHolder 2"/>
          <p:cNvSpPr>
            <a:spLocks noGrp="1"/>
          </p:cNvSpPr>
          <p:nvPr>
            <p:ph type="sldImg"/>
          </p:nvPr>
        </p:nvSpPr>
        <p:spPr>
          <a:xfrm>
            <a:off x="2143080" y="685800"/>
            <a:ext cx="2571480" cy="3428640"/>
          </a:xfrm>
          <a:prstGeom prst="rect">
            <a:avLst/>
          </a:prstGeom>
        </p:spPr>
      </p:sp>
      <p:sp>
        <p:nvSpPr>
          <p:cNvPr id="2631"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0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2" name="TextShape 1"/>
          <p:cNvSpPr txBox="1"/>
          <p:nvPr/>
        </p:nvSpPr>
        <p:spPr>
          <a:xfrm>
            <a:off x="3884760" y="8685360"/>
            <a:ext cx="2971440" cy="456840"/>
          </a:xfrm>
          <a:prstGeom prst="rect">
            <a:avLst/>
          </a:prstGeom>
          <a:noFill/>
          <a:ln w="9360">
            <a:noFill/>
          </a:ln>
        </p:spPr>
        <p:txBody>
          <a:bodyPr anchor="b"/>
          <a:p>
            <a:pPr algn="r">
              <a:lnSpc>
                <a:spcPct val="100000"/>
              </a:lnSpc>
            </a:pPr>
            <a:fld id="{EA2B3447-F3A1-4093-8726-535B93DFFDB4}" type="slidenum">
              <a:rPr b="0" lang="en-US" sz="1200" spc="-1" strike="noStrike">
                <a:latin typeface="Arial"/>
              </a:rPr>
              <a:t>1</a:t>
            </a:fld>
            <a:endParaRPr b="0" lang="en-US" sz="1200" spc="-1" strike="noStrike">
              <a:latin typeface="Times New Roman"/>
            </a:endParaRPr>
          </a:p>
        </p:txBody>
      </p:sp>
      <p:sp>
        <p:nvSpPr>
          <p:cNvPr id="2633" name="PlaceHolder 2"/>
          <p:cNvSpPr>
            <a:spLocks noGrp="1"/>
          </p:cNvSpPr>
          <p:nvPr>
            <p:ph type="sldImg"/>
          </p:nvPr>
        </p:nvSpPr>
        <p:spPr>
          <a:xfrm>
            <a:off x="2143080" y="685800"/>
            <a:ext cx="2571480" cy="3428640"/>
          </a:xfrm>
          <a:prstGeom prst="rect">
            <a:avLst/>
          </a:prstGeom>
        </p:spPr>
      </p:sp>
      <p:sp>
        <p:nvSpPr>
          <p:cNvPr id="2634"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0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5" name="TextShape 1"/>
          <p:cNvSpPr txBox="1"/>
          <p:nvPr/>
        </p:nvSpPr>
        <p:spPr>
          <a:xfrm>
            <a:off x="3884760" y="8685360"/>
            <a:ext cx="2971440" cy="456840"/>
          </a:xfrm>
          <a:prstGeom prst="rect">
            <a:avLst/>
          </a:prstGeom>
          <a:noFill/>
          <a:ln w="9360">
            <a:noFill/>
          </a:ln>
        </p:spPr>
        <p:txBody>
          <a:bodyPr anchor="b"/>
          <a:p>
            <a:pPr algn="r">
              <a:lnSpc>
                <a:spcPct val="100000"/>
              </a:lnSpc>
            </a:pPr>
            <a:fld id="{140A1151-04FA-44B4-9302-60C02A4AFB24}" type="slidenum">
              <a:rPr b="0" lang="en-US" sz="1200" spc="-1" strike="noStrike">
                <a:latin typeface="Arial"/>
              </a:rPr>
              <a:t>1</a:t>
            </a:fld>
            <a:endParaRPr b="0" lang="en-US" sz="1200" spc="-1" strike="noStrike">
              <a:latin typeface="Times New Roman"/>
            </a:endParaRPr>
          </a:p>
        </p:txBody>
      </p:sp>
      <p:sp>
        <p:nvSpPr>
          <p:cNvPr id="2636" name="PlaceHolder 2"/>
          <p:cNvSpPr>
            <a:spLocks noGrp="1"/>
          </p:cNvSpPr>
          <p:nvPr>
            <p:ph type="sldImg"/>
          </p:nvPr>
        </p:nvSpPr>
        <p:spPr>
          <a:xfrm>
            <a:off x="2143080" y="685800"/>
            <a:ext cx="2571480" cy="3428640"/>
          </a:xfrm>
          <a:prstGeom prst="rect">
            <a:avLst/>
          </a:prstGeom>
        </p:spPr>
      </p:sp>
      <p:sp>
        <p:nvSpPr>
          <p:cNvPr id="2637"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0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8" name="TextShape 1"/>
          <p:cNvSpPr txBox="1"/>
          <p:nvPr/>
        </p:nvSpPr>
        <p:spPr>
          <a:xfrm>
            <a:off x="3884760" y="8685360"/>
            <a:ext cx="2971440" cy="456840"/>
          </a:xfrm>
          <a:prstGeom prst="rect">
            <a:avLst/>
          </a:prstGeom>
          <a:noFill/>
          <a:ln w="9360">
            <a:noFill/>
          </a:ln>
        </p:spPr>
        <p:txBody>
          <a:bodyPr anchor="b"/>
          <a:p>
            <a:pPr algn="r">
              <a:lnSpc>
                <a:spcPct val="100000"/>
              </a:lnSpc>
            </a:pPr>
            <a:fld id="{266A2F72-BFB0-47C5-955C-DDE18FC22A4F}" type="slidenum">
              <a:rPr b="0" lang="en-US" sz="1200" spc="-1" strike="noStrike">
                <a:latin typeface="Arial"/>
              </a:rPr>
              <a:t>1</a:t>
            </a:fld>
            <a:endParaRPr b="0" lang="en-US" sz="1200" spc="-1" strike="noStrike">
              <a:latin typeface="Times New Roman"/>
            </a:endParaRPr>
          </a:p>
        </p:txBody>
      </p:sp>
      <p:sp>
        <p:nvSpPr>
          <p:cNvPr id="2639" name="PlaceHolder 2"/>
          <p:cNvSpPr>
            <a:spLocks noGrp="1"/>
          </p:cNvSpPr>
          <p:nvPr>
            <p:ph type="sldImg"/>
          </p:nvPr>
        </p:nvSpPr>
        <p:spPr>
          <a:xfrm>
            <a:off x="2143080" y="685800"/>
            <a:ext cx="2571480" cy="3428640"/>
          </a:xfrm>
          <a:prstGeom prst="rect">
            <a:avLst/>
          </a:prstGeom>
        </p:spPr>
      </p:sp>
      <p:sp>
        <p:nvSpPr>
          <p:cNvPr id="2640"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0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1" name="TextShape 1"/>
          <p:cNvSpPr txBox="1"/>
          <p:nvPr/>
        </p:nvSpPr>
        <p:spPr>
          <a:xfrm>
            <a:off x="3884760" y="8685360"/>
            <a:ext cx="2971440" cy="456840"/>
          </a:xfrm>
          <a:prstGeom prst="rect">
            <a:avLst/>
          </a:prstGeom>
          <a:noFill/>
          <a:ln w="9360">
            <a:noFill/>
          </a:ln>
        </p:spPr>
        <p:txBody>
          <a:bodyPr anchor="b"/>
          <a:p>
            <a:pPr algn="r">
              <a:lnSpc>
                <a:spcPct val="100000"/>
              </a:lnSpc>
            </a:pPr>
            <a:fld id="{17346017-CA82-443A-98D5-F40A19BA4118}" type="slidenum">
              <a:rPr b="0" lang="en-US" sz="1200" spc="-1" strike="noStrike">
                <a:latin typeface="Arial"/>
              </a:rPr>
              <a:t>1</a:t>
            </a:fld>
            <a:endParaRPr b="0" lang="en-US" sz="1200" spc="-1" strike="noStrike">
              <a:latin typeface="Times New Roman"/>
            </a:endParaRPr>
          </a:p>
        </p:txBody>
      </p:sp>
      <p:sp>
        <p:nvSpPr>
          <p:cNvPr id="2642" name="PlaceHolder 2"/>
          <p:cNvSpPr>
            <a:spLocks noGrp="1"/>
          </p:cNvSpPr>
          <p:nvPr>
            <p:ph type="sldImg"/>
          </p:nvPr>
        </p:nvSpPr>
        <p:spPr>
          <a:xfrm>
            <a:off x="2143080" y="685800"/>
            <a:ext cx="2571480" cy="3428640"/>
          </a:xfrm>
          <a:prstGeom prst="rect">
            <a:avLst/>
          </a:prstGeom>
        </p:spPr>
      </p:sp>
      <p:sp>
        <p:nvSpPr>
          <p:cNvPr id="2643"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0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4"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10760449-CB5D-4C3E-A627-5E74FE149C3C}" type="slidenum">
              <a:rPr b="0" lang="en-US" sz="1200" spc="-1" strike="noStrike">
                <a:solidFill>
                  <a:srgbClr val="000000"/>
                </a:solidFill>
                <a:latin typeface="Arial"/>
                <a:ea typeface="+mn-ea"/>
              </a:rPr>
              <a:t>1</a:t>
            </a:fld>
            <a:endParaRPr b="0" lang="en-US" sz="1200" spc="-1" strike="noStrike">
              <a:latin typeface="Arial"/>
            </a:endParaRPr>
          </a:p>
        </p:txBody>
      </p:sp>
      <p:sp>
        <p:nvSpPr>
          <p:cNvPr id="2645" name="PlaceHolder 2"/>
          <p:cNvSpPr>
            <a:spLocks noGrp="1"/>
          </p:cNvSpPr>
          <p:nvPr>
            <p:ph type="sldImg"/>
          </p:nvPr>
        </p:nvSpPr>
        <p:spPr>
          <a:xfrm>
            <a:off x="2143080" y="685800"/>
            <a:ext cx="2571480" cy="3428640"/>
          </a:xfrm>
          <a:prstGeom prst="rect">
            <a:avLst/>
          </a:prstGeom>
        </p:spPr>
      </p:sp>
      <p:sp>
        <p:nvSpPr>
          <p:cNvPr id="2646"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7" name="TextShape 1"/>
          <p:cNvSpPr txBox="1"/>
          <p:nvPr/>
        </p:nvSpPr>
        <p:spPr>
          <a:xfrm>
            <a:off x="3884760" y="8685360"/>
            <a:ext cx="2971440" cy="456840"/>
          </a:xfrm>
          <a:prstGeom prst="rect">
            <a:avLst/>
          </a:prstGeom>
          <a:noFill/>
          <a:ln w="9360">
            <a:noFill/>
          </a:ln>
        </p:spPr>
        <p:txBody>
          <a:bodyPr anchor="b"/>
          <a:p>
            <a:pPr algn="r">
              <a:lnSpc>
                <a:spcPct val="100000"/>
              </a:lnSpc>
            </a:pPr>
            <a:fld id="{020E08F9-8004-4AE7-8F39-5404A4AC4814}" type="slidenum">
              <a:rPr b="0" lang="en-US" sz="1200" spc="-1" strike="noStrike">
                <a:latin typeface="Arial"/>
              </a:rPr>
              <a:t>1</a:t>
            </a:fld>
            <a:endParaRPr b="0" lang="en-US" sz="1200" spc="-1" strike="noStrike">
              <a:latin typeface="Times New Roman"/>
            </a:endParaRPr>
          </a:p>
        </p:txBody>
      </p:sp>
      <p:sp>
        <p:nvSpPr>
          <p:cNvPr id="2338" name="PlaceHolder 2"/>
          <p:cNvSpPr>
            <a:spLocks noGrp="1"/>
          </p:cNvSpPr>
          <p:nvPr>
            <p:ph type="sldImg"/>
          </p:nvPr>
        </p:nvSpPr>
        <p:spPr>
          <a:xfrm>
            <a:off x="2143080" y="685800"/>
            <a:ext cx="2571480" cy="3428640"/>
          </a:xfrm>
          <a:prstGeom prst="rect">
            <a:avLst/>
          </a:prstGeom>
        </p:spPr>
      </p:sp>
      <p:sp>
        <p:nvSpPr>
          <p:cNvPr id="2339"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7" name="TextShape 1"/>
          <p:cNvSpPr txBox="1"/>
          <p:nvPr/>
        </p:nvSpPr>
        <p:spPr>
          <a:xfrm>
            <a:off x="3884760" y="8685360"/>
            <a:ext cx="2971440" cy="456840"/>
          </a:xfrm>
          <a:prstGeom prst="rect">
            <a:avLst/>
          </a:prstGeom>
          <a:noFill/>
          <a:ln w="9360">
            <a:noFill/>
          </a:ln>
        </p:spPr>
        <p:txBody>
          <a:bodyPr anchor="b"/>
          <a:p>
            <a:pPr algn="r">
              <a:lnSpc>
                <a:spcPct val="100000"/>
              </a:lnSpc>
            </a:pPr>
            <a:fld id="{5D531751-BEC0-46A7-97CA-769E32C3897A}" type="slidenum">
              <a:rPr b="0" lang="en-US" sz="1200" spc="-1" strike="noStrike">
                <a:latin typeface="Arial"/>
              </a:rPr>
              <a:t>&lt;number&gt;</a:t>
            </a:fld>
            <a:endParaRPr b="0" lang="en-US" sz="1200" spc="-1" strike="noStrike">
              <a:latin typeface="Times New Roman"/>
            </a:endParaRPr>
          </a:p>
        </p:txBody>
      </p:sp>
      <p:sp>
        <p:nvSpPr>
          <p:cNvPr id="2648" name="PlaceHolder 2"/>
          <p:cNvSpPr>
            <a:spLocks noGrp="1"/>
          </p:cNvSpPr>
          <p:nvPr>
            <p:ph type="sldImg"/>
          </p:nvPr>
        </p:nvSpPr>
        <p:spPr>
          <a:xfrm>
            <a:off x="2143080" y="685800"/>
            <a:ext cx="2571480" cy="3428640"/>
          </a:xfrm>
          <a:prstGeom prst="rect">
            <a:avLst/>
          </a:prstGeom>
        </p:spPr>
      </p:sp>
      <p:sp>
        <p:nvSpPr>
          <p:cNvPr id="2649"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0" name="TextShape 1"/>
          <p:cNvSpPr txBox="1"/>
          <p:nvPr/>
        </p:nvSpPr>
        <p:spPr>
          <a:xfrm>
            <a:off x="3884760" y="8685360"/>
            <a:ext cx="2971440" cy="456840"/>
          </a:xfrm>
          <a:prstGeom prst="rect">
            <a:avLst/>
          </a:prstGeom>
          <a:noFill/>
          <a:ln w="9360">
            <a:noFill/>
          </a:ln>
        </p:spPr>
        <p:txBody>
          <a:bodyPr anchor="b"/>
          <a:p>
            <a:pPr algn="r">
              <a:lnSpc>
                <a:spcPct val="100000"/>
              </a:lnSpc>
            </a:pPr>
            <a:fld id="{B92CEAAF-ED3B-46EE-8871-EB8BD24A0D39}" type="slidenum">
              <a:rPr b="0" lang="en-US" sz="1200" spc="-1" strike="noStrike">
                <a:latin typeface="Arial"/>
              </a:rPr>
              <a:t>&lt;number&gt;</a:t>
            </a:fld>
            <a:endParaRPr b="0" lang="en-US" sz="1200" spc="-1" strike="noStrike">
              <a:latin typeface="Times New Roman"/>
            </a:endParaRPr>
          </a:p>
        </p:txBody>
      </p:sp>
      <p:sp>
        <p:nvSpPr>
          <p:cNvPr id="2651" name="PlaceHolder 2"/>
          <p:cNvSpPr>
            <a:spLocks noGrp="1"/>
          </p:cNvSpPr>
          <p:nvPr>
            <p:ph type="sldImg"/>
          </p:nvPr>
        </p:nvSpPr>
        <p:spPr>
          <a:xfrm>
            <a:off x="2143080" y="685800"/>
            <a:ext cx="2571480" cy="3428640"/>
          </a:xfrm>
          <a:prstGeom prst="rect">
            <a:avLst/>
          </a:prstGeom>
        </p:spPr>
      </p:sp>
      <p:sp>
        <p:nvSpPr>
          <p:cNvPr id="2652"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3" name="TextShape 1"/>
          <p:cNvSpPr txBox="1"/>
          <p:nvPr/>
        </p:nvSpPr>
        <p:spPr>
          <a:xfrm>
            <a:off x="3884760" y="8685360"/>
            <a:ext cx="2971440" cy="456840"/>
          </a:xfrm>
          <a:prstGeom prst="rect">
            <a:avLst/>
          </a:prstGeom>
          <a:noFill/>
          <a:ln w="9360">
            <a:noFill/>
          </a:ln>
        </p:spPr>
        <p:txBody>
          <a:bodyPr anchor="b"/>
          <a:p>
            <a:pPr algn="r">
              <a:lnSpc>
                <a:spcPct val="100000"/>
              </a:lnSpc>
            </a:pPr>
            <a:fld id="{0B964CEE-E684-44E2-9822-77C81FDCF1FA}" type="slidenum">
              <a:rPr b="0" lang="en-US" sz="1200" spc="-1" strike="noStrike">
                <a:latin typeface="Arial"/>
              </a:rPr>
              <a:t>&lt;number&gt;</a:t>
            </a:fld>
            <a:endParaRPr b="0" lang="en-US" sz="1200" spc="-1" strike="noStrike">
              <a:latin typeface="Times New Roman"/>
            </a:endParaRPr>
          </a:p>
        </p:txBody>
      </p:sp>
      <p:sp>
        <p:nvSpPr>
          <p:cNvPr id="2654" name="PlaceHolder 2"/>
          <p:cNvSpPr>
            <a:spLocks noGrp="1"/>
          </p:cNvSpPr>
          <p:nvPr>
            <p:ph type="sldImg"/>
          </p:nvPr>
        </p:nvSpPr>
        <p:spPr>
          <a:xfrm>
            <a:off x="2143080" y="685800"/>
            <a:ext cx="2571480" cy="3428640"/>
          </a:xfrm>
          <a:prstGeom prst="rect">
            <a:avLst/>
          </a:prstGeom>
        </p:spPr>
      </p:sp>
      <p:sp>
        <p:nvSpPr>
          <p:cNvPr id="2655"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6" name="TextShape 1"/>
          <p:cNvSpPr txBox="1"/>
          <p:nvPr/>
        </p:nvSpPr>
        <p:spPr>
          <a:xfrm>
            <a:off x="3884760" y="8685360"/>
            <a:ext cx="2971440" cy="456840"/>
          </a:xfrm>
          <a:prstGeom prst="rect">
            <a:avLst/>
          </a:prstGeom>
          <a:noFill/>
          <a:ln w="9360">
            <a:noFill/>
          </a:ln>
        </p:spPr>
        <p:txBody>
          <a:bodyPr anchor="b"/>
          <a:p>
            <a:pPr algn="r">
              <a:lnSpc>
                <a:spcPct val="100000"/>
              </a:lnSpc>
            </a:pPr>
            <a:fld id="{1DD10614-C748-4D7B-AA9F-7D8EBBC3C68C}" type="slidenum">
              <a:rPr b="0" lang="en-US" sz="1200" spc="-1" strike="noStrike">
                <a:latin typeface="Arial"/>
              </a:rPr>
              <a:t>&lt;number&gt;</a:t>
            </a:fld>
            <a:endParaRPr b="0" lang="en-US" sz="1200" spc="-1" strike="noStrike">
              <a:latin typeface="Times New Roman"/>
            </a:endParaRPr>
          </a:p>
        </p:txBody>
      </p:sp>
      <p:sp>
        <p:nvSpPr>
          <p:cNvPr id="2657" name="PlaceHolder 2"/>
          <p:cNvSpPr>
            <a:spLocks noGrp="1"/>
          </p:cNvSpPr>
          <p:nvPr>
            <p:ph type="sldImg"/>
          </p:nvPr>
        </p:nvSpPr>
        <p:spPr>
          <a:xfrm>
            <a:off x="2143080" y="685800"/>
            <a:ext cx="2571480" cy="3428640"/>
          </a:xfrm>
          <a:prstGeom prst="rect">
            <a:avLst/>
          </a:prstGeom>
        </p:spPr>
      </p:sp>
      <p:sp>
        <p:nvSpPr>
          <p:cNvPr id="2658"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9"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6088F777-B830-4097-91C9-C92E6B8287F8}"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660" name="PlaceHolder 2"/>
          <p:cNvSpPr>
            <a:spLocks noGrp="1"/>
          </p:cNvSpPr>
          <p:nvPr>
            <p:ph type="sldImg"/>
          </p:nvPr>
        </p:nvSpPr>
        <p:spPr>
          <a:xfrm>
            <a:off x="2143080" y="685800"/>
            <a:ext cx="2571480" cy="3428640"/>
          </a:xfrm>
          <a:prstGeom prst="rect">
            <a:avLst/>
          </a:prstGeom>
        </p:spPr>
      </p:sp>
      <p:sp>
        <p:nvSpPr>
          <p:cNvPr id="2661"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2" name="TextShape 1"/>
          <p:cNvSpPr txBox="1"/>
          <p:nvPr/>
        </p:nvSpPr>
        <p:spPr>
          <a:xfrm>
            <a:off x="3884760" y="8685360"/>
            <a:ext cx="2971440" cy="456840"/>
          </a:xfrm>
          <a:prstGeom prst="rect">
            <a:avLst/>
          </a:prstGeom>
          <a:noFill/>
          <a:ln w="9360">
            <a:noFill/>
          </a:ln>
        </p:spPr>
        <p:txBody>
          <a:bodyPr anchor="b"/>
          <a:p>
            <a:pPr algn="r">
              <a:lnSpc>
                <a:spcPct val="100000"/>
              </a:lnSpc>
            </a:pPr>
            <a:fld id="{159EB0B6-D6BA-4977-9360-5417DB02991B}" type="slidenum">
              <a:rPr b="0" lang="en-US" sz="1200" spc="-1" strike="noStrike">
                <a:latin typeface="Arial"/>
              </a:rPr>
              <a:t>&lt;number&gt;</a:t>
            </a:fld>
            <a:endParaRPr b="0" lang="en-US" sz="1200" spc="-1" strike="noStrike">
              <a:latin typeface="Times New Roman"/>
            </a:endParaRPr>
          </a:p>
        </p:txBody>
      </p:sp>
      <p:sp>
        <p:nvSpPr>
          <p:cNvPr id="2663" name="PlaceHolder 2"/>
          <p:cNvSpPr>
            <a:spLocks noGrp="1"/>
          </p:cNvSpPr>
          <p:nvPr>
            <p:ph type="sldImg"/>
          </p:nvPr>
        </p:nvSpPr>
        <p:spPr>
          <a:xfrm>
            <a:off x="2143080" y="685800"/>
            <a:ext cx="2571480" cy="3428640"/>
          </a:xfrm>
          <a:prstGeom prst="rect">
            <a:avLst/>
          </a:prstGeom>
        </p:spPr>
      </p:sp>
      <p:sp>
        <p:nvSpPr>
          <p:cNvPr id="2664"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5" name="TextShape 1"/>
          <p:cNvSpPr txBox="1"/>
          <p:nvPr/>
        </p:nvSpPr>
        <p:spPr>
          <a:xfrm>
            <a:off x="3884760" y="8685360"/>
            <a:ext cx="2971440" cy="456840"/>
          </a:xfrm>
          <a:prstGeom prst="rect">
            <a:avLst/>
          </a:prstGeom>
          <a:noFill/>
          <a:ln w="9360">
            <a:noFill/>
          </a:ln>
        </p:spPr>
        <p:txBody>
          <a:bodyPr anchor="b"/>
          <a:p>
            <a:pPr algn="r">
              <a:lnSpc>
                <a:spcPct val="100000"/>
              </a:lnSpc>
            </a:pPr>
            <a:fld id="{FD80C7A7-4C44-433F-9CE4-01B5498B6D41}" type="slidenum">
              <a:rPr b="0" lang="en-US" sz="1200" spc="-1" strike="noStrike">
                <a:latin typeface="Arial"/>
              </a:rPr>
              <a:t>&lt;number&gt;</a:t>
            </a:fld>
            <a:endParaRPr b="0" lang="en-US" sz="1200" spc="-1" strike="noStrike">
              <a:latin typeface="Times New Roman"/>
            </a:endParaRPr>
          </a:p>
        </p:txBody>
      </p:sp>
      <p:sp>
        <p:nvSpPr>
          <p:cNvPr id="2666" name="PlaceHolder 2"/>
          <p:cNvSpPr>
            <a:spLocks noGrp="1"/>
          </p:cNvSpPr>
          <p:nvPr>
            <p:ph type="sldImg"/>
          </p:nvPr>
        </p:nvSpPr>
        <p:spPr>
          <a:xfrm>
            <a:off x="2143080" y="685800"/>
            <a:ext cx="2571480" cy="3428640"/>
          </a:xfrm>
          <a:prstGeom prst="rect">
            <a:avLst/>
          </a:prstGeom>
        </p:spPr>
      </p:sp>
      <p:sp>
        <p:nvSpPr>
          <p:cNvPr id="2667"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8"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1FF9C845-9467-47A8-9997-8873AB8EAAD4}"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669" name="PlaceHolder 2"/>
          <p:cNvSpPr>
            <a:spLocks noGrp="1"/>
          </p:cNvSpPr>
          <p:nvPr>
            <p:ph type="sldImg"/>
          </p:nvPr>
        </p:nvSpPr>
        <p:spPr>
          <a:xfrm>
            <a:off x="2143080" y="685800"/>
            <a:ext cx="2571480" cy="3428640"/>
          </a:xfrm>
          <a:prstGeom prst="rect">
            <a:avLst/>
          </a:prstGeom>
        </p:spPr>
      </p:sp>
      <p:sp>
        <p:nvSpPr>
          <p:cNvPr id="2670"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1"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BB60521A-2811-4416-936F-E1866282EB5C}"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672" name="PlaceHolder 2"/>
          <p:cNvSpPr>
            <a:spLocks noGrp="1"/>
          </p:cNvSpPr>
          <p:nvPr>
            <p:ph type="sldImg"/>
          </p:nvPr>
        </p:nvSpPr>
        <p:spPr>
          <a:xfrm>
            <a:off x="2143080" y="685800"/>
            <a:ext cx="2571480" cy="3428640"/>
          </a:xfrm>
          <a:prstGeom prst="rect">
            <a:avLst/>
          </a:prstGeom>
        </p:spPr>
      </p:sp>
      <p:sp>
        <p:nvSpPr>
          <p:cNvPr id="2673"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4"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BECB2812-94B6-4149-932A-6EC51EA7115F}"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675" name="PlaceHolder 2"/>
          <p:cNvSpPr>
            <a:spLocks noGrp="1"/>
          </p:cNvSpPr>
          <p:nvPr>
            <p:ph type="sldImg"/>
          </p:nvPr>
        </p:nvSpPr>
        <p:spPr>
          <a:xfrm>
            <a:off x="2143080" y="685800"/>
            <a:ext cx="2571480" cy="3428640"/>
          </a:xfrm>
          <a:prstGeom prst="rect">
            <a:avLst/>
          </a:prstGeom>
        </p:spPr>
      </p:sp>
      <p:sp>
        <p:nvSpPr>
          <p:cNvPr id="2676"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0" name="TextShape 1"/>
          <p:cNvSpPr txBox="1"/>
          <p:nvPr/>
        </p:nvSpPr>
        <p:spPr>
          <a:xfrm>
            <a:off x="3884760" y="8685360"/>
            <a:ext cx="2971440" cy="456840"/>
          </a:xfrm>
          <a:prstGeom prst="rect">
            <a:avLst/>
          </a:prstGeom>
          <a:noFill/>
          <a:ln w="9360">
            <a:noFill/>
          </a:ln>
        </p:spPr>
        <p:txBody>
          <a:bodyPr anchor="b"/>
          <a:p>
            <a:pPr algn="r">
              <a:lnSpc>
                <a:spcPct val="100000"/>
              </a:lnSpc>
            </a:pPr>
            <a:fld id="{B6C7E4F2-43C2-413E-A91B-335F1816572D}" type="slidenum">
              <a:rPr b="0" lang="en-US" sz="1200" spc="-1" strike="noStrike">
                <a:latin typeface="Arial"/>
              </a:rPr>
              <a:t>1</a:t>
            </a:fld>
            <a:endParaRPr b="0" lang="en-US" sz="1200" spc="-1" strike="noStrike">
              <a:latin typeface="Times New Roman"/>
            </a:endParaRPr>
          </a:p>
        </p:txBody>
      </p:sp>
      <p:sp>
        <p:nvSpPr>
          <p:cNvPr id="2341" name="PlaceHolder 2"/>
          <p:cNvSpPr>
            <a:spLocks noGrp="1"/>
          </p:cNvSpPr>
          <p:nvPr>
            <p:ph type="sldImg"/>
          </p:nvPr>
        </p:nvSpPr>
        <p:spPr>
          <a:xfrm>
            <a:off x="2143080" y="685800"/>
            <a:ext cx="2571480" cy="3428640"/>
          </a:xfrm>
          <a:prstGeom prst="rect">
            <a:avLst/>
          </a:prstGeom>
        </p:spPr>
      </p:sp>
      <p:sp>
        <p:nvSpPr>
          <p:cNvPr id="2342"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343"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6E0331C9-AC45-41E5-8D5A-9F25B3F28A40}"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1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7"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350F7560-0FC0-43D8-9606-17EEB4BA56B7}"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678" name="PlaceHolder 2"/>
          <p:cNvSpPr>
            <a:spLocks noGrp="1"/>
          </p:cNvSpPr>
          <p:nvPr>
            <p:ph type="sldImg"/>
          </p:nvPr>
        </p:nvSpPr>
        <p:spPr>
          <a:xfrm>
            <a:off x="2143080" y="685800"/>
            <a:ext cx="2571480" cy="3428640"/>
          </a:xfrm>
          <a:prstGeom prst="rect">
            <a:avLst/>
          </a:prstGeom>
        </p:spPr>
      </p:sp>
      <p:sp>
        <p:nvSpPr>
          <p:cNvPr id="2679"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0"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61A333D1-C45F-43DF-A28E-F342D770A3FA}"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681" name="PlaceHolder 2"/>
          <p:cNvSpPr>
            <a:spLocks noGrp="1"/>
          </p:cNvSpPr>
          <p:nvPr>
            <p:ph type="sldImg"/>
          </p:nvPr>
        </p:nvSpPr>
        <p:spPr>
          <a:xfrm>
            <a:off x="2143080" y="685800"/>
            <a:ext cx="2571480" cy="3428640"/>
          </a:xfrm>
          <a:prstGeom prst="rect">
            <a:avLst/>
          </a:prstGeom>
        </p:spPr>
      </p:sp>
      <p:sp>
        <p:nvSpPr>
          <p:cNvPr id="2682"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3"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2A54CF74-6600-4487-8944-5880F666A07C}"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684" name="PlaceHolder 2"/>
          <p:cNvSpPr>
            <a:spLocks noGrp="1"/>
          </p:cNvSpPr>
          <p:nvPr>
            <p:ph type="sldImg"/>
          </p:nvPr>
        </p:nvSpPr>
        <p:spPr>
          <a:xfrm>
            <a:off x="2143080" y="685800"/>
            <a:ext cx="2571480" cy="3428640"/>
          </a:xfrm>
          <a:prstGeom prst="rect">
            <a:avLst/>
          </a:prstGeom>
        </p:spPr>
      </p:sp>
      <p:sp>
        <p:nvSpPr>
          <p:cNvPr id="2685"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6"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C870AC6A-2160-48B4-9306-3E627A15EF2D}"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687" name="PlaceHolder 2"/>
          <p:cNvSpPr>
            <a:spLocks noGrp="1"/>
          </p:cNvSpPr>
          <p:nvPr>
            <p:ph type="sldImg"/>
          </p:nvPr>
        </p:nvSpPr>
        <p:spPr>
          <a:xfrm>
            <a:off x="2143080" y="685800"/>
            <a:ext cx="2571480" cy="3428640"/>
          </a:xfrm>
          <a:prstGeom prst="rect">
            <a:avLst/>
          </a:prstGeom>
        </p:spPr>
      </p:sp>
      <p:sp>
        <p:nvSpPr>
          <p:cNvPr id="2688"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9"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1E828186-48C2-4504-8BBE-574397D1BD01}"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690" name="PlaceHolder 2"/>
          <p:cNvSpPr>
            <a:spLocks noGrp="1"/>
          </p:cNvSpPr>
          <p:nvPr>
            <p:ph type="sldImg"/>
          </p:nvPr>
        </p:nvSpPr>
        <p:spPr>
          <a:xfrm>
            <a:off x="2143080" y="685800"/>
            <a:ext cx="2571480" cy="3428640"/>
          </a:xfrm>
          <a:prstGeom prst="rect">
            <a:avLst/>
          </a:prstGeom>
        </p:spPr>
      </p:sp>
      <p:sp>
        <p:nvSpPr>
          <p:cNvPr id="2691"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4" name="TextShape 1"/>
          <p:cNvSpPr txBox="1"/>
          <p:nvPr/>
        </p:nvSpPr>
        <p:spPr>
          <a:xfrm>
            <a:off x="3884760" y="8685360"/>
            <a:ext cx="2971440" cy="456840"/>
          </a:xfrm>
          <a:prstGeom prst="rect">
            <a:avLst/>
          </a:prstGeom>
          <a:noFill/>
          <a:ln w="9360">
            <a:noFill/>
          </a:ln>
        </p:spPr>
        <p:txBody>
          <a:bodyPr anchor="b"/>
          <a:p>
            <a:pPr algn="r">
              <a:lnSpc>
                <a:spcPct val="100000"/>
              </a:lnSpc>
            </a:pPr>
            <a:fld id="{F9293933-3AA3-4477-8721-3CE3DAD1DE9E}" type="slidenum">
              <a:rPr b="0" lang="en-US" sz="1200" spc="-1" strike="noStrike">
                <a:latin typeface="Arial"/>
              </a:rPr>
              <a:t>1</a:t>
            </a:fld>
            <a:endParaRPr b="0" lang="en-US" sz="1200" spc="-1" strike="noStrike">
              <a:latin typeface="Times New Roman"/>
            </a:endParaRPr>
          </a:p>
        </p:txBody>
      </p:sp>
      <p:sp>
        <p:nvSpPr>
          <p:cNvPr id="2345" name="PlaceHolder 2"/>
          <p:cNvSpPr>
            <a:spLocks noGrp="1"/>
          </p:cNvSpPr>
          <p:nvPr>
            <p:ph type="sldImg"/>
          </p:nvPr>
        </p:nvSpPr>
        <p:spPr>
          <a:xfrm>
            <a:off x="2143080" y="685800"/>
            <a:ext cx="2571480" cy="3428640"/>
          </a:xfrm>
          <a:prstGeom prst="rect">
            <a:avLst/>
          </a:prstGeom>
        </p:spPr>
      </p:sp>
      <p:sp>
        <p:nvSpPr>
          <p:cNvPr id="2346"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347"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29619D17-18D6-4814-B645-0104B5E5F8BC}"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1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2"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3B7CF04A-F085-4B43-9B66-434B996EEAB0}"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693" name="PlaceHolder 2"/>
          <p:cNvSpPr>
            <a:spLocks noGrp="1"/>
          </p:cNvSpPr>
          <p:nvPr>
            <p:ph type="sldImg"/>
          </p:nvPr>
        </p:nvSpPr>
        <p:spPr>
          <a:xfrm>
            <a:off x="2143080" y="685800"/>
            <a:ext cx="2571480" cy="3428640"/>
          </a:xfrm>
          <a:prstGeom prst="rect">
            <a:avLst/>
          </a:prstGeom>
        </p:spPr>
      </p:sp>
      <p:sp>
        <p:nvSpPr>
          <p:cNvPr id="2694"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5"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3F59A06F-9DEB-4BD9-9816-A4DACA25F385}"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696" name="PlaceHolder 2"/>
          <p:cNvSpPr>
            <a:spLocks noGrp="1"/>
          </p:cNvSpPr>
          <p:nvPr>
            <p:ph type="sldImg"/>
          </p:nvPr>
        </p:nvSpPr>
        <p:spPr>
          <a:xfrm>
            <a:off x="2143080" y="685800"/>
            <a:ext cx="2571480" cy="3428640"/>
          </a:xfrm>
          <a:prstGeom prst="rect">
            <a:avLst/>
          </a:prstGeom>
        </p:spPr>
      </p:sp>
      <p:sp>
        <p:nvSpPr>
          <p:cNvPr id="2697"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8"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E4F6B399-CADB-4DC6-A943-A5F5BE107374}"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699" name="PlaceHolder 2"/>
          <p:cNvSpPr>
            <a:spLocks noGrp="1"/>
          </p:cNvSpPr>
          <p:nvPr>
            <p:ph type="sldImg"/>
          </p:nvPr>
        </p:nvSpPr>
        <p:spPr>
          <a:xfrm>
            <a:off x="2143080" y="685800"/>
            <a:ext cx="2571480" cy="3428640"/>
          </a:xfrm>
          <a:prstGeom prst="rect">
            <a:avLst/>
          </a:prstGeom>
        </p:spPr>
      </p:sp>
      <p:sp>
        <p:nvSpPr>
          <p:cNvPr id="2700"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8" name="TextShape 1"/>
          <p:cNvSpPr txBox="1"/>
          <p:nvPr/>
        </p:nvSpPr>
        <p:spPr>
          <a:xfrm>
            <a:off x="3884760" y="8685360"/>
            <a:ext cx="2971440" cy="456840"/>
          </a:xfrm>
          <a:prstGeom prst="rect">
            <a:avLst/>
          </a:prstGeom>
          <a:noFill/>
          <a:ln w="9360">
            <a:noFill/>
          </a:ln>
        </p:spPr>
        <p:txBody>
          <a:bodyPr anchor="b"/>
          <a:p>
            <a:pPr algn="r">
              <a:lnSpc>
                <a:spcPct val="100000"/>
              </a:lnSpc>
            </a:pPr>
            <a:fld id="{65823D07-9CC2-439B-BEB7-8BB43B90B817}" type="slidenum">
              <a:rPr b="0" lang="en-US" sz="1200" spc="-1" strike="noStrike">
                <a:latin typeface="Arial"/>
              </a:rPr>
              <a:t>1</a:t>
            </a:fld>
            <a:endParaRPr b="0" lang="en-US" sz="1200" spc="-1" strike="noStrike">
              <a:latin typeface="Times New Roman"/>
            </a:endParaRPr>
          </a:p>
        </p:txBody>
      </p:sp>
      <p:sp>
        <p:nvSpPr>
          <p:cNvPr id="2349" name="PlaceHolder 2"/>
          <p:cNvSpPr>
            <a:spLocks noGrp="1"/>
          </p:cNvSpPr>
          <p:nvPr>
            <p:ph type="sldImg"/>
          </p:nvPr>
        </p:nvSpPr>
        <p:spPr>
          <a:xfrm>
            <a:off x="2143080" y="685800"/>
            <a:ext cx="2571480" cy="3428640"/>
          </a:xfrm>
          <a:prstGeom prst="rect">
            <a:avLst/>
          </a:prstGeom>
        </p:spPr>
      </p:sp>
      <p:sp>
        <p:nvSpPr>
          <p:cNvPr id="2350"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351"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D33096A7-3432-46C6-B0CC-863E8D81205F}"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1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1"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DB13BD46-9A7D-4C0C-B325-6C02A1C06228}"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702" name="PlaceHolder 2"/>
          <p:cNvSpPr>
            <a:spLocks noGrp="1"/>
          </p:cNvSpPr>
          <p:nvPr>
            <p:ph type="sldImg"/>
          </p:nvPr>
        </p:nvSpPr>
        <p:spPr>
          <a:xfrm>
            <a:off x="2143080" y="685800"/>
            <a:ext cx="2571480" cy="3428640"/>
          </a:xfrm>
          <a:prstGeom prst="rect">
            <a:avLst/>
          </a:prstGeom>
        </p:spPr>
      </p:sp>
      <p:sp>
        <p:nvSpPr>
          <p:cNvPr id="2703"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4"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6C447C6C-CFE9-4DC6-9CF9-DD161FF66FEB}"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705" name="PlaceHolder 2"/>
          <p:cNvSpPr>
            <a:spLocks noGrp="1"/>
          </p:cNvSpPr>
          <p:nvPr>
            <p:ph type="sldImg"/>
          </p:nvPr>
        </p:nvSpPr>
        <p:spPr>
          <a:xfrm>
            <a:off x="2143080" y="685800"/>
            <a:ext cx="2571480" cy="3428640"/>
          </a:xfrm>
          <a:prstGeom prst="rect">
            <a:avLst/>
          </a:prstGeom>
        </p:spPr>
      </p:sp>
      <p:sp>
        <p:nvSpPr>
          <p:cNvPr id="2706"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7"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9FFC7635-F719-4667-814F-5179A8A8D6AF}"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708" name="PlaceHolder 2"/>
          <p:cNvSpPr>
            <a:spLocks noGrp="1"/>
          </p:cNvSpPr>
          <p:nvPr>
            <p:ph type="sldImg"/>
          </p:nvPr>
        </p:nvSpPr>
        <p:spPr>
          <a:xfrm>
            <a:off x="2143080" y="685800"/>
            <a:ext cx="2571480" cy="3428640"/>
          </a:xfrm>
          <a:prstGeom prst="rect">
            <a:avLst/>
          </a:prstGeom>
        </p:spPr>
      </p:sp>
      <p:sp>
        <p:nvSpPr>
          <p:cNvPr id="2709"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0"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265A5F0E-F1F0-42DA-8613-34AA1B6E0C9A}"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711" name="PlaceHolder 2"/>
          <p:cNvSpPr>
            <a:spLocks noGrp="1"/>
          </p:cNvSpPr>
          <p:nvPr>
            <p:ph type="sldImg"/>
          </p:nvPr>
        </p:nvSpPr>
        <p:spPr>
          <a:xfrm>
            <a:off x="2143080" y="685800"/>
            <a:ext cx="2571480" cy="3428640"/>
          </a:xfrm>
          <a:prstGeom prst="rect">
            <a:avLst/>
          </a:prstGeom>
        </p:spPr>
      </p:sp>
      <p:sp>
        <p:nvSpPr>
          <p:cNvPr id="2712"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3"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FC20883C-A837-4962-BDB3-94FB8E8D6EFF}"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714" name="PlaceHolder 2"/>
          <p:cNvSpPr>
            <a:spLocks noGrp="1"/>
          </p:cNvSpPr>
          <p:nvPr>
            <p:ph type="sldImg"/>
          </p:nvPr>
        </p:nvSpPr>
        <p:spPr>
          <a:xfrm>
            <a:off x="2143080" y="685800"/>
            <a:ext cx="2571480" cy="3428640"/>
          </a:xfrm>
          <a:prstGeom prst="rect">
            <a:avLst/>
          </a:prstGeom>
        </p:spPr>
      </p:sp>
      <p:sp>
        <p:nvSpPr>
          <p:cNvPr id="2715"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2" name="TextShape 1"/>
          <p:cNvSpPr txBox="1"/>
          <p:nvPr/>
        </p:nvSpPr>
        <p:spPr>
          <a:xfrm>
            <a:off x="3884760" y="8685360"/>
            <a:ext cx="2971440" cy="456840"/>
          </a:xfrm>
          <a:prstGeom prst="rect">
            <a:avLst/>
          </a:prstGeom>
          <a:noFill/>
          <a:ln w="9360">
            <a:noFill/>
          </a:ln>
        </p:spPr>
        <p:txBody>
          <a:bodyPr anchor="b"/>
          <a:p>
            <a:pPr algn="r">
              <a:lnSpc>
                <a:spcPct val="100000"/>
              </a:lnSpc>
            </a:pPr>
            <a:fld id="{A3441448-547C-46E1-B598-8DD4D1178611}" type="slidenum">
              <a:rPr b="0" lang="en-US" sz="1200" spc="-1" strike="noStrike">
                <a:latin typeface="Arial"/>
              </a:rPr>
              <a:t>1</a:t>
            </a:fld>
            <a:endParaRPr b="0" lang="en-US" sz="1200" spc="-1" strike="noStrike">
              <a:latin typeface="Times New Roman"/>
            </a:endParaRPr>
          </a:p>
        </p:txBody>
      </p:sp>
      <p:sp>
        <p:nvSpPr>
          <p:cNvPr id="2353" name="PlaceHolder 2"/>
          <p:cNvSpPr>
            <a:spLocks noGrp="1"/>
          </p:cNvSpPr>
          <p:nvPr>
            <p:ph type="sldImg"/>
          </p:nvPr>
        </p:nvSpPr>
        <p:spPr>
          <a:xfrm>
            <a:off x="2143080" y="685800"/>
            <a:ext cx="2571480" cy="3428640"/>
          </a:xfrm>
          <a:prstGeom prst="rect">
            <a:avLst/>
          </a:prstGeom>
        </p:spPr>
      </p:sp>
      <p:sp>
        <p:nvSpPr>
          <p:cNvPr id="2354"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355"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ACF8D8CC-38B5-471F-B857-B02710B77E03}"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1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6"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BC4078CD-3160-4E79-A4CA-D6626A1D553F}"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717" name="CustomShape 2"/>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07B360E6-2C70-42A6-B399-712EF072F0FE}"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718" name="PlaceHolder 3"/>
          <p:cNvSpPr>
            <a:spLocks noGrp="1"/>
          </p:cNvSpPr>
          <p:nvPr>
            <p:ph type="sldImg"/>
          </p:nvPr>
        </p:nvSpPr>
        <p:spPr>
          <a:xfrm>
            <a:off x="2143080" y="685800"/>
            <a:ext cx="2571480" cy="3428640"/>
          </a:xfrm>
          <a:prstGeom prst="rect">
            <a:avLst/>
          </a:prstGeom>
        </p:spPr>
      </p:sp>
      <p:sp>
        <p:nvSpPr>
          <p:cNvPr id="2719" name="PlaceHolder 4"/>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720" name="CustomShape 5"/>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A50975F1-3901-4086-B91E-B5928EA9C481}" type="slidenum">
              <a:rPr b="0" lang="en-US" sz="1200" spc="-1" strike="noStrike">
                <a:solidFill>
                  <a:srgbClr val="000000"/>
                </a:solidFill>
                <a:latin typeface="Arial"/>
                <a:ea typeface="+mn-ea"/>
              </a:rPr>
              <a:t>&lt;number&gt;</a:t>
            </a:fld>
            <a:endParaRPr b="0" lang="en-US" sz="1200" spc="-1" strike="noStrike">
              <a:latin typeface="Arial"/>
            </a:endParaRPr>
          </a:p>
        </p:txBody>
      </p:sp>
    </p:spTree>
  </p:cSld>
</p:notes>
</file>

<file path=ppt/notesSlides/notesSlide1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1"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60B24C05-05E5-4B5F-B22B-3AAEE54823C7}"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722" name="PlaceHolder 2"/>
          <p:cNvSpPr>
            <a:spLocks noGrp="1"/>
          </p:cNvSpPr>
          <p:nvPr>
            <p:ph type="sldImg"/>
          </p:nvPr>
        </p:nvSpPr>
        <p:spPr>
          <a:xfrm>
            <a:off x="2143080" y="685800"/>
            <a:ext cx="2571480" cy="3428640"/>
          </a:xfrm>
          <a:prstGeom prst="rect">
            <a:avLst/>
          </a:prstGeom>
        </p:spPr>
      </p:sp>
      <p:sp>
        <p:nvSpPr>
          <p:cNvPr id="2723"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4"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92E41AAA-3937-4343-9F52-5F4EE6B095FE}"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725" name="PlaceHolder 2"/>
          <p:cNvSpPr>
            <a:spLocks noGrp="1"/>
          </p:cNvSpPr>
          <p:nvPr>
            <p:ph type="sldImg"/>
          </p:nvPr>
        </p:nvSpPr>
        <p:spPr>
          <a:xfrm>
            <a:off x="2143080" y="685800"/>
            <a:ext cx="2571480" cy="3428640"/>
          </a:xfrm>
          <a:prstGeom prst="rect">
            <a:avLst/>
          </a:prstGeom>
        </p:spPr>
      </p:sp>
      <p:sp>
        <p:nvSpPr>
          <p:cNvPr id="2726"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6" name="TextShape 1"/>
          <p:cNvSpPr txBox="1"/>
          <p:nvPr/>
        </p:nvSpPr>
        <p:spPr>
          <a:xfrm>
            <a:off x="3884760" y="8685360"/>
            <a:ext cx="2971440" cy="456840"/>
          </a:xfrm>
          <a:prstGeom prst="rect">
            <a:avLst/>
          </a:prstGeom>
          <a:noFill/>
          <a:ln w="9360">
            <a:noFill/>
          </a:ln>
        </p:spPr>
        <p:txBody>
          <a:bodyPr anchor="b"/>
          <a:p>
            <a:pPr algn="r">
              <a:lnSpc>
                <a:spcPct val="100000"/>
              </a:lnSpc>
            </a:pPr>
            <a:fld id="{6D8EC70C-F89F-4EE1-BCE9-1797A9144246}" type="slidenum">
              <a:rPr b="0" lang="en-US" sz="1200" spc="-1" strike="noStrike">
                <a:latin typeface="Arial"/>
              </a:rPr>
              <a:t>1</a:t>
            </a:fld>
            <a:endParaRPr b="0" lang="en-US" sz="1200" spc="-1" strike="noStrike">
              <a:latin typeface="Times New Roman"/>
            </a:endParaRPr>
          </a:p>
        </p:txBody>
      </p:sp>
      <p:sp>
        <p:nvSpPr>
          <p:cNvPr id="2357" name="PlaceHolder 2"/>
          <p:cNvSpPr>
            <a:spLocks noGrp="1"/>
          </p:cNvSpPr>
          <p:nvPr>
            <p:ph type="sldImg"/>
          </p:nvPr>
        </p:nvSpPr>
        <p:spPr>
          <a:xfrm>
            <a:off x="2143080" y="685800"/>
            <a:ext cx="2571480" cy="3428640"/>
          </a:xfrm>
          <a:prstGeom prst="rect">
            <a:avLst/>
          </a:prstGeom>
        </p:spPr>
      </p:sp>
      <p:sp>
        <p:nvSpPr>
          <p:cNvPr id="2358"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359"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FBAFF279-0103-4A09-B3A7-0BBE41990D46}"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0" name="TextShape 1"/>
          <p:cNvSpPr txBox="1"/>
          <p:nvPr/>
        </p:nvSpPr>
        <p:spPr>
          <a:xfrm>
            <a:off x="3884760" y="8685360"/>
            <a:ext cx="2971440" cy="456840"/>
          </a:xfrm>
          <a:prstGeom prst="rect">
            <a:avLst/>
          </a:prstGeom>
          <a:noFill/>
          <a:ln w="9360">
            <a:noFill/>
          </a:ln>
        </p:spPr>
        <p:txBody>
          <a:bodyPr anchor="b"/>
          <a:p>
            <a:pPr algn="r">
              <a:lnSpc>
                <a:spcPct val="100000"/>
              </a:lnSpc>
            </a:pPr>
            <a:fld id="{3FD3ECC9-E45C-48A3-9C96-09E785DB30CB}" type="slidenum">
              <a:rPr b="0" lang="en-US" sz="1200" spc="-1" strike="noStrike">
                <a:latin typeface="Arial"/>
              </a:rPr>
              <a:t>1</a:t>
            </a:fld>
            <a:endParaRPr b="0" lang="en-US" sz="1200" spc="-1" strike="noStrike">
              <a:latin typeface="Times New Roman"/>
            </a:endParaRPr>
          </a:p>
        </p:txBody>
      </p:sp>
      <p:sp>
        <p:nvSpPr>
          <p:cNvPr id="2361" name="PlaceHolder 2"/>
          <p:cNvSpPr>
            <a:spLocks noGrp="1"/>
          </p:cNvSpPr>
          <p:nvPr>
            <p:ph type="sldImg"/>
          </p:nvPr>
        </p:nvSpPr>
        <p:spPr>
          <a:xfrm>
            <a:off x="2143080" y="685800"/>
            <a:ext cx="2571480" cy="3428640"/>
          </a:xfrm>
          <a:prstGeom prst="rect">
            <a:avLst/>
          </a:prstGeom>
        </p:spPr>
      </p:sp>
      <p:sp>
        <p:nvSpPr>
          <p:cNvPr id="2362"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363"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AE118C7B-9EEE-4693-B8F0-79241B15079D}"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4" name="TextShape 1"/>
          <p:cNvSpPr txBox="1"/>
          <p:nvPr/>
        </p:nvSpPr>
        <p:spPr>
          <a:xfrm>
            <a:off x="3884760" y="8685360"/>
            <a:ext cx="2971440" cy="456840"/>
          </a:xfrm>
          <a:prstGeom prst="rect">
            <a:avLst/>
          </a:prstGeom>
          <a:noFill/>
          <a:ln w="9360">
            <a:noFill/>
          </a:ln>
        </p:spPr>
        <p:txBody>
          <a:bodyPr anchor="b"/>
          <a:p>
            <a:pPr algn="r">
              <a:lnSpc>
                <a:spcPct val="100000"/>
              </a:lnSpc>
            </a:pPr>
            <a:fld id="{FD1A603E-423C-4897-BD7A-36D86D77B3A7}" type="slidenum">
              <a:rPr b="0" lang="en-US" sz="1200" spc="-1" strike="noStrike">
                <a:latin typeface="Arial"/>
              </a:rPr>
              <a:t>1</a:t>
            </a:fld>
            <a:endParaRPr b="0" lang="en-US" sz="1200" spc="-1" strike="noStrike">
              <a:latin typeface="Times New Roman"/>
            </a:endParaRPr>
          </a:p>
        </p:txBody>
      </p:sp>
      <p:sp>
        <p:nvSpPr>
          <p:cNvPr id="2365" name="CustomShape 2"/>
          <p:cNvSpPr/>
          <p:nvPr/>
        </p:nvSpPr>
        <p:spPr>
          <a:xfrm>
            <a:off x="3884760" y="8685360"/>
            <a:ext cx="2971440" cy="456840"/>
          </a:xfrm>
          <a:prstGeom prst="rect">
            <a:avLst/>
          </a:prstGeom>
          <a:noFill/>
          <a:ln w="9360">
            <a:noFill/>
          </a:ln>
        </p:spPr>
        <p:style>
          <a:lnRef idx="0"/>
          <a:fillRef idx="0"/>
          <a:effectRef idx="0"/>
          <a:fontRef idx="minor"/>
        </p:style>
        <p:txBody>
          <a:bodyPr lIns="92160" rIns="92160" tIns="46080" bIns="46080" anchor="b"/>
          <a:p>
            <a:pPr algn="r">
              <a:lnSpc>
                <a:spcPct val="100000"/>
              </a:lnSpc>
            </a:pPr>
            <a:fld id="{744983AC-C88E-45FA-88B2-1849D3D30E4E}" type="slidenum">
              <a:rPr b="0" lang="en-US" sz="1200" spc="-1" strike="noStrike">
                <a:solidFill>
                  <a:srgbClr val="000000"/>
                </a:solidFill>
                <a:latin typeface="Arial"/>
                <a:ea typeface="+mn-ea"/>
              </a:rPr>
              <a:t>1</a:t>
            </a:fld>
            <a:endParaRPr b="0" lang="en-US" sz="1200" spc="-1" strike="noStrike">
              <a:latin typeface="Arial"/>
            </a:endParaRPr>
          </a:p>
        </p:txBody>
      </p:sp>
      <p:sp>
        <p:nvSpPr>
          <p:cNvPr id="2366" name="PlaceHolder 3"/>
          <p:cNvSpPr>
            <a:spLocks noGrp="1"/>
          </p:cNvSpPr>
          <p:nvPr>
            <p:ph type="sldImg"/>
          </p:nvPr>
        </p:nvSpPr>
        <p:spPr>
          <a:xfrm>
            <a:off x="2143080" y="687240"/>
            <a:ext cx="2571480" cy="3428640"/>
          </a:xfrm>
          <a:prstGeom prst="rect">
            <a:avLst/>
          </a:prstGeom>
        </p:spPr>
      </p:sp>
      <p:sp>
        <p:nvSpPr>
          <p:cNvPr id="2367" name="PlaceHolder 4"/>
          <p:cNvSpPr>
            <a:spLocks noGrp="1"/>
          </p:cNvSpPr>
          <p:nvPr>
            <p:ph type="body"/>
          </p:nvPr>
        </p:nvSpPr>
        <p:spPr>
          <a:xfrm>
            <a:off x="685800" y="4343400"/>
            <a:ext cx="5486040" cy="4114440"/>
          </a:xfrm>
          <a:prstGeom prst="rect">
            <a:avLst/>
          </a:prstGeom>
        </p:spPr>
        <p:txBody>
          <a:bodyPr lIns="92160" rIns="92160" tIns="46080" bIns="46080"/>
          <a:p>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8" name="TextShape 1"/>
          <p:cNvSpPr txBox="1"/>
          <p:nvPr/>
        </p:nvSpPr>
        <p:spPr>
          <a:xfrm>
            <a:off x="3884760" y="8685360"/>
            <a:ext cx="2971440" cy="456840"/>
          </a:xfrm>
          <a:prstGeom prst="rect">
            <a:avLst/>
          </a:prstGeom>
          <a:noFill/>
          <a:ln w="9360">
            <a:noFill/>
          </a:ln>
        </p:spPr>
        <p:txBody>
          <a:bodyPr anchor="b"/>
          <a:p>
            <a:pPr algn="r">
              <a:lnSpc>
                <a:spcPct val="100000"/>
              </a:lnSpc>
            </a:pPr>
            <a:fld id="{A05FBC4D-81E5-43BC-BE56-89DB95492891}" type="slidenum">
              <a:rPr b="0" lang="en-US" sz="1200" spc="-1" strike="noStrike">
                <a:latin typeface="Arial"/>
              </a:rPr>
              <a:t>1</a:t>
            </a:fld>
            <a:endParaRPr b="0" lang="en-US" sz="1200" spc="-1" strike="noStrike">
              <a:latin typeface="Times New Roman"/>
            </a:endParaRPr>
          </a:p>
        </p:txBody>
      </p:sp>
      <p:sp>
        <p:nvSpPr>
          <p:cNvPr id="2369" name="PlaceHolder 2"/>
          <p:cNvSpPr>
            <a:spLocks noGrp="1"/>
          </p:cNvSpPr>
          <p:nvPr>
            <p:ph type="sldImg"/>
          </p:nvPr>
        </p:nvSpPr>
        <p:spPr>
          <a:xfrm>
            <a:off x="2143080" y="685800"/>
            <a:ext cx="2571480" cy="3428640"/>
          </a:xfrm>
          <a:prstGeom prst="rect">
            <a:avLst/>
          </a:prstGeom>
        </p:spPr>
      </p:sp>
      <p:sp>
        <p:nvSpPr>
          <p:cNvPr id="2370"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371"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748C0C92-4312-4BB7-AD5B-7D2C1F5E6637}"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0" name="TextShape 1"/>
          <p:cNvSpPr txBox="1"/>
          <p:nvPr/>
        </p:nvSpPr>
        <p:spPr>
          <a:xfrm>
            <a:off x="3884760" y="8685360"/>
            <a:ext cx="2971440" cy="456840"/>
          </a:xfrm>
          <a:prstGeom prst="rect">
            <a:avLst/>
          </a:prstGeom>
          <a:noFill/>
          <a:ln w="9360">
            <a:noFill/>
          </a:ln>
        </p:spPr>
        <p:txBody>
          <a:bodyPr anchor="b"/>
          <a:p>
            <a:pPr algn="r">
              <a:lnSpc>
                <a:spcPct val="100000"/>
              </a:lnSpc>
            </a:pPr>
            <a:fld id="{EF57A7FC-D1F2-457C-BD89-5A7731052BA4}" type="slidenum">
              <a:rPr b="0" lang="en-US" sz="1200" spc="-1" strike="noStrike">
                <a:latin typeface="Arial"/>
              </a:rPr>
              <a:t>1</a:t>
            </a:fld>
            <a:endParaRPr b="0" lang="en-US" sz="1200" spc="-1" strike="noStrike">
              <a:latin typeface="Times New Roman"/>
            </a:endParaRPr>
          </a:p>
        </p:txBody>
      </p:sp>
      <p:sp>
        <p:nvSpPr>
          <p:cNvPr id="2311" name="PlaceHolder 2"/>
          <p:cNvSpPr>
            <a:spLocks noGrp="1"/>
          </p:cNvSpPr>
          <p:nvPr>
            <p:ph type="sldImg"/>
          </p:nvPr>
        </p:nvSpPr>
        <p:spPr>
          <a:xfrm>
            <a:off x="2143080" y="685800"/>
            <a:ext cx="2571480" cy="3428640"/>
          </a:xfrm>
          <a:prstGeom prst="rect">
            <a:avLst/>
          </a:prstGeom>
        </p:spPr>
      </p:sp>
      <p:sp>
        <p:nvSpPr>
          <p:cNvPr id="2312"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2" name="TextShape 1"/>
          <p:cNvSpPr txBox="1"/>
          <p:nvPr/>
        </p:nvSpPr>
        <p:spPr>
          <a:xfrm>
            <a:off x="3884760" y="8685360"/>
            <a:ext cx="2971440" cy="456840"/>
          </a:xfrm>
          <a:prstGeom prst="rect">
            <a:avLst/>
          </a:prstGeom>
          <a:noFill/>
          <a:ln w="9360">
            <a:noFill/>
          </a:ln>
        </p:spPr>
        <p:txBody>
          <a:bodyPr anchor="b"/>
          <a:p>
            <a:pPr algn="r">
              <a:lnSpc>
                <a:spcPct val="100000"/>
              </a:lnSpc>
            </a:pPr>
            <a:fld id="{33D713F1-3C70-46D5-8AA8-792C5942B4A6}" type="slidenum">
              <a:rPr b="0" lang="en-US" sz="1200" spc="-1" strike="noStrike">
                <a:latin typeface="Arial"/>
              </a:rPr>
              <a:t>1</a:t>
            </a:fld>
            <a:endParaRPr b="0" lang="en-US" sz="1200" spc="-1" strike="noStrike">
              <a:latin typeface="Times New Roman"/>
            </a:endParaRPr>
          </a:p>
        </p:txBody>
      </p:sp>
      <p:sp>
        <p:nvSpPr>
          <p:cNvPr id="2373" name="PlaceHolder 2"/>
          <p:cNvSpPr>
            <a:spLocks noGrp="1"/>
          </p:cNvSpPr>
          <p:nvPr>
            <p:ph type="sldImg"/>
          </p:nvPr>
        </p:nvSpPr>
        <p:spPr>
          <a:xfrm>
            <a:off x="2143080" y="685800"/>
            <a:ext cx="2571480" cy="3428640"/>
          </a:xfrm>
          <a:prstGeom prst="rect">
            <a:avLst/>
          </a:prstGeom>
        </p:spPr>
      </p:sp>
      <p:sp>
        <p:nvSpPr>
          <p:cNvPr id="2374"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375"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E237DEC8-5A55-4017-AC57-6C7E22B6BD29}"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6" name="TextShape 1"/>
          <p:cNvSpPr txBox="1"/>
          <p:nvPr/>
        </p:nvSpPr>
        <p:spPr>
          <a:xfrm>
            <a:off x="3884760" y="8685360"/>
            <a:ext cx="2971440" cy="456840"/>
          </a:xfrm>
          <a:prstGeom prst="rect">
            <a:avLst/>
          </a:prstGeom>
          <a:noFill/>
          <a:ln w="9360">
            <a:noFill/>
          </a:ln>
        </p:spPr>
        <p:txBody>
          <a:bodyPr anchor="b"/>
          <a:p>
            <a:pPr algn="r">
              <a:lnSpc>
                <a:spcPct val="100000"/>
              </a:lnSpc>
            </a:pPr>
            <a:fld id="{4933FE8D-D916-46D9-97F7-CB1D2C2F4636}" type="slidenum">
              <a:rPr b="0" lang="en-US" sz="1200" spc="-1" strike="noStrike">
                <a:latin typeface="Arial"/>
              </a:rPr>
              <a:t>1</a:t>
            </a:fld>
            <a:endParaRPr b="0" lang="en-US" sz="1200" spc="-1" strike="noStrike">
              <a:latin typeface="Times New Roman"/>
            </a:endParaRPr>
          </a:p>
        </p:txBody>
      </p:sp>
      <p:sp>
        <p:nvSpPr>
          <p:cNvPr id="2377" name="PlaceHolder 2"/>
          <p:cNvSpPr>
            <a:spLocks noGrp="1"/>
          </p:cNvSpPr>
          <p:nvPr>
            <p:ph type="sldImg"/>
          </p:nvPr>
        </p:nvSpPr>
        <p:spPr>
          <a:xfrm>
            <a:off x="2143080" y="685800"/>
            <a:ext cx="2571480" cy="3428640"/>
          </a:xfrm>
          <a:prstGeom prst="rect">
            <a:avLst/>
          </a:prstGeom>
        </p:spPr>
      </p:sp>
      <p:sp>
        <p:nvSpPr>
          <p:cNvPr id="2378"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379"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D3099AB3-C763-49A8-8442-1A4519D41019}"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0" name="TextShape 1"/>
          <p:cNvSpPr txBox="1"/>
          <p:nvPr/>
        </p:nvSpPr>
        <p:spPr>
          <a:xfrm>
            <a:off x="3884760" y="8685360"/>
            <a:ext cx="2971440" cy="456840"/>
          </a:xfrm>
          <a:prstGeom prst="rect">
            <a:avLst/>
          </a:prstGeom>
          <a:noFill/>
          <a:ln w="9360">
            <a:noFill/>
          </a:ln>
        </p:spPr>
        <p:txBody>
          <a:bodyPr anchor="b"/>
          <a:p>
            <a:pPr algn="r">
              <a:lnSpc>
                <a:spcPct val="100000"/>
              </a:lnSpc>
            </a:pPr>
            <a:fld id="{0FCE3D5D-82B4-4D40-B9FD-EDBA3108B365}" type="slidenum">
              <a:rPr b="0" lang="en-US" sz="1200" spc="-1" strike="noStrike">
                <a:latin typeface="Arial"/>
              </a:rPr>
              <a:t>1</a:t>
            </a:fld>
            <a:endParaRPr b="0" lang="en-US" sz="1200" spc="-1" strike="noStrike">
              <a:latin typeface="Times New Roman"/>
            </a:endParaRPr>
          </a:p>
        </p:txBody>
      </p:sp>
      <p:sp>
        <p:nvSpPr>
          <p:cNvPr id="2381" name="PlaceHolder 2"/>
          <p:cNvSpPr>
            <a:spLocks noGrp="1"/>
          </p:cNvSpPr>
          <p:nvPr>
            <p:ph type="sldImg"/>
          </p:nvPr>
        </p:nvSpPr>
        <p:spPr>
          <a:xfrm>
            <a:off x="2143080" y="685800"/>
            <a:ext cx="2571480" cy="3428640"/>
          </a:xfrm>
          <a:prstGeom prst="rect">
            <a:avLst/>
          </a:prstGeom>
        </p:spPr>
      </p:sp>
      <p:sp>
        <p:nvSpPr>
          <p:cNvPr id="2382"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383"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42B466F4-7AE8-40C7-ADD8-EEC66C75BB8B}"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4" name="TextShape 1"/>
          <p:cNvSpPr txBox="1"/>
          <p:nvPr/>
        </p:nvSpPr>
        <p:spPr>
          <a:xfrm>
            <a:off x="3884760" y="8685360"/>
            <a:ext cx="2971440" cy="456840"/>
          </a:xfrm>
          <a:prstGeom prst="rect">
            <a:avLst/>
          </a:prstGeom>
          <a:noFill/>
          <a:ln w="9360">
            <a:noFill/>
          </a:ln>
        </p:spPr>
        <p:txBody>
          <a:bodyPr anchor="b"/>
          <a:p>
            <a:pPr algn="r">
              <a:lnSpc>
                <a:spcPct val="100000"/>
              </a:lnSpc>
            </a:pPr>
            <a:fld id="{2BCBFFB1-208B-4CA4-8F4A-E5242F3C0752}" type="slidenum">
              <a:rPr b="0" lang="en-US" sz="1200" spc="-1" strike="noStrike">
                <a:latin typeface="Arial"/>
              </a:rPr>
              <a:t>1</a:t>
            </a:fld>
            <a:endParaRPr b="0" lang="en-US" sz="1200" spc="-1" strike="noStrike">
              <a:latin typeface="Times New Roman"/>
            </a:endParaRPr>
          </a:p>
        </p:txBody>
      </p:sp>
      <p:sp>
        <p:nvSpPr>
          <p:cNvPr id="2385" name="PlaceHolder 2"/>
          <p:cNvSpPr>
            <a:spLocks noGrp="1"/>
          </p:cNvSpPr>
          <p:nvPr>
            <p:ph type="sldImg"/>
          </p:nvPr>
        </p:nvSpPr>
        <p:spPr>
          <a:xfrm>
            <a:off x="2143080" y="685800"/>
            <a:ext cx="2571480" cy="3428640"/>
          </a:xfrm>
          <a:prstGeom prst="rect">
            <a:avLst/>
          </a:prstGeom>
        </p:spPr>
      </p:sp>
      <p:sp>
        <p:nvSpPr>
          <p:cNvPr id="2386"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387"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4DD168D7-C31E-4E04-B544-7CC4AEBA9C5A}"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8" name="TextShape 1"/>
          <p:cNvSpPr txBox="1"/>
          <p:nvPr/>
        </p:nvSpPr>
        <p:spPr>
          <a:xfrm>
            <a:off x="3884760" y="8685360"/>
            <a:ext cx="2971440" cy="456840"/>
          </a:xfrm>
          <a:prstGeom prst="rect">
            <a:avLst/>
          </a:prstGeom>
          <a:noFill/>
          <a:ln w="9360">
            <a:noFill/>
          </a:ln>
        </p:spPr>
        <p:txBody>
          <a:bodyPr anchor="b"/>
          <a:p>
            <a:pPr algn="r">
              <a:lnSpc>
                <a:spcPct val="100000"/>
              </a:lnSpc>
            </a:pPr>
            <a:fld id="{7B900A8C-8257-4095-8971-5310958C75C1}" type="slidenum">
              <a:rPr b="0" lang="en-US" sz="1200" spc="-1" strike="noStrike">
                <a:latin typeface="Arial"/>
              </a:rPr>
              <a:t>1</a:t>
            </a:fld>
            <a:endParaRPr b="0" lang="en-US" sz="1200" spc="-1" strike="noStrike">
              <a:latin typeface="Times New Roman"/>
            </a:endParaRPr>
          </a:p>
        </p:txBody>
      </p:sp>
      <p:sp>
        <p:nvSpPr>
          <p:cNvPr id="2389" name="PlaceHolder 2"/>
          <p:cNvSpPr>
            <a:spLocks noGrp="1"/>
          </p:cNvSpPr>
          <p:nvPr>
            <p:ph type="sldImg"/>
          </p:nvPr>
        </p:nvSpPr>
        <p:spPr>
          <a:xfrm>
            <a:off x="2143080" y="685800"/>
            <a:ext cx="2571480" cy="3428640"/>
          </a:xfrm>
          <a:prstGeom prst="rect">
            <a:avLst/>
          </a:prstGeom>
        </p:spPr>
      </p:sp>
      <p:sp>
        <p:nvSpPr>
          <p:cNvPr id="2390"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391"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F5F0C86F-DEEC-496F-85D1-962FD7E66260}"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2" name="TextShape 1"/>
          <p:cNvSpPr txBox="1"/>
          <p:nvPr/>
        </p:nvSpPr>
        <p:spPr>
          <a:xfrm>
            <a:off x="3884760" y="8685360"/>
            <a:ext cx="2971440" cy="456840"/>
          </a:xfrm>
          <a:prstGeom prst="rect">
            <a:avLst/>
          </a:prstGeom>
          <a:noFill/>
          <a:ln w="9360">
            <a:noFill/>
          </a:ln>
        </p:spPr>
        <p:txBody>
          <a:bodyPr anchor="b"/>
          <a:p>
            <a:pPr algn="r">
              <a:lnSpc>
                <a:spcPct val="100000"/>
              </a:lnSpc>
            </a:pPr>
            <a:fld id="{E8C12DE6-1D8B-4AC2-AE88-C8187EC86218}" type="slidenum">
              <a:rPr b="0" lang="en-US" sz="1200" spc="-1" strike="noStrike">
                <a:latin typeface="Arial"/>
              </a:rPr>
              <a:t>1</a:t>
            </a:fld>
            <a:endParaRPr b="0" lang="en-US" sz="1200" spc="-1" strike="noStrike">
              <a:latin typeface="Times New Roman"/>
            </a:endParaRPr>
          </a:p>
        </p:txBody>
      </p:sp>
      <p:sp>
        <p:nvSpPr>
          <p:cNvPr id="2393" name="PlaceHolder 2"/>
          <p:cNvSpPr>
            <a:spLocks noGrp="1"/>
          </p:cNvSpPr>
          <p:nvPr>
            <p:ph type="sldImg"/>
          </p:nvPr>
        </p:nvSpPr>
        <p:spPr>
          <a:xfrm>
            <a:off x="2143080" y="685800"/>
            <a:ext cx="2571480" cy="3428640"/>
          </a:xfrm>
          <a:prstGeom prst="rect">
            <a:avLst/>
          </a:prstGeom>
        </p:spPr>
      </p:sp>
      <p:sp>
        <p:nvSpPr>
          <p:cNvPr id="2394"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395"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E554E6F7-5F9F-4A64-ADB6-95426AC380F0}"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6" name="TextShape 1"/>
          <p:cNvSpPr txBox="1"/>
          <p:nvPr/>
        </p:nvSpPr>
        <p:spPr>
          <a:xfrm>
            <a:off x="3884760" y="8685360"/>
            <a:ext cx="2971440" cy="456840"/>
          </a:xfrm>
          <a:prstGeom prst="rect">
            <a:avLst/>
          </a:prstGeom>
          <a:noFill/>
          <a:ln w="9360">
            <a:noFill/>
          </a:ln>
        </p:spPr>
        <p:txBody>
          <a:bodyPr anchor="b"/>
          <a:p>
            <a:pPr algn="r">
              <a:lnSpc>
                <a:spcPct val="100000"/>
              </a:lnSpc>
            </a:pPr>
            <a:fld id="{D6D054CD-537C-4906-874E-E1401BBAFFF7}" type="slidenum">
              <a:rPr b="0" lang="en-US" sz="1200" spc="-1" strike="noStrike">
                <a:latin typeface="Arial"/>
              </a:rPr>
              <a:t>1</a:t>
            </a:fld>
            <a:endParaRPr b="0" lang="en-US" sz="1200" spc="-1" strike="noStrike">
              <a:latin typeface="Times New Roman"/>
            </a:endParaRPr>
          </a:p>
        </p:txBody>
      </p:sp>
      <p:sp>
        <p:nvSpPr>
          <p:cNvPr id="2397" name="PlaceHolder 2"/>
          <p:cNvSpPr>
            <a:spLocks noGrp="1"/>
          </p:cNvSpPr>
          <p:nvPr>
            <p:ph type="sldImg"/>
          </p:nvPr>
        </p:nvSpPr>
        <p:spPr>
          <a:xfrm>
            <a:off x="2143080" y="685800"/>
            <a:ext cx="2571480" cy="3428640"/>
          </a:xfrm>
          <a:prstGeom prst="rect">
            <a:avLst/>
          </a:prstGeom>
        </p:spPr>
      </p:sp>
      <p:sp>
        <p:nvSpPr>
          <p:cNvPr id="2398"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399"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2E9E2781-5375-46DF-828C-7E14E004D98F}"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0" name="TextShape 1"/>
          <p:cNvSpPr txBox="1"/>
          <p:nvPr/>
        </p:nvSpPr>
        <p:spPr>
          <a:xfrm>
            <a:off x="3884760" y="8685360"/>
            <a:ext cx="2971440" cy="456840"/>
          </a:xfrm>
          <a:prstGeom prst="rect">
            <a:avLst/>
          </a:prstGeom>
          <a:noFill/>
          <a:ln w="9360">
            <a:noFill/>
          </a:ln>
        </p:spPr>
        <p:txBody>
          <a:bodyPr anchor="b"/>
          <a:p>
            <a:pPr algn="r">
              <a:lnSpc>
                <a:spcPct val="100000"/>
              </a:lnSpc>
            </a:pPr>
            <a:fld id="{53590B77-F3F9-4B88-9927-3C2E73530D7C}" type="slidenum">
              <a:rPr b="0" lang="en-US" sz="1200" spc="-1" strike="noStrike">
                <a:latin typeface="Arial"/>
              </a:rPr>
              <a:t>1</a:t>
            </a:fld>
            <a:endParaRPr b="0" lang="en-US" sz="1200" spc="-1" strike="noStrike">
              <a:latin typeface="Times New Roman"/>
            </a:endParaRPr>
          </a:p>
        </p:txBody>
      </p:sp>
      <p:sp>
        <p:nvSpPr>
          <p:cNvPr id="2401" name="CustomShape 2"/>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0A4E79D7-066E-48B8-9478-CC4148E00206}" type="slidenum">
              <a:rPr b="0" lang="en-US" sz="1200" spc="-1" strike="noStrike">
                <a:solidFill>
                  <a:srgbClr val="000000"/>
                </a:solidFill>
                <a:latin typeface="Arial"/>
                <a:ea typeface="+mn-ea"/>
              </a:rPr>
              <a:t>1</a:t>
            </a:fld>
            <a:endParaRPr b="0" lang="en-US" sz="1200" spc="-1" strike="noStrike">
              <a:latin typeface="Arial"/>
            </a:endParaRPr>
          </a:p>
        </p:txBody>
      </p:sp>
      <p:sp>
        <p:nvSpPr>
          <p:cNvPr id="2402" name="PlaceHolder 3"/>
          <p:cNvSpPr>
            <a:spLocks noGrp="1"/>
          </p:cNvSpPr>
          <p:nvPr>
            <p:ph type="sldImg"/>
          </p:nvPr>
        </p:nvSpPr>
        <p:spPr>
          <a:xfrm>
            <a:off x="2143080" y="685800"/>
            <a:ext cx="2571480" cy="3428640"/>
          </a:xfrm>
          <a:prstGeom prst="rect">
            <a:avLst/>
          </a:prstGeom>
        </p:spPr>
      </p:sp>
      <p:sp>
        <p:nvSpPr>
          <p:cNvPr id="2403" name="PlaceHolder 4"/>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404" name="CustomShape 5"/>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1FDCC864-63EC-4696-8A08-3204E5924720}"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5" name="TextShape 1"/>
          <p:cNvSpPr txBox="1"/>
          <p:nvPr/>
        </p:nvSpPr>
        <p:spPr>
          <a:xfrm>
            <a:off x="3884760" y="8685360"/>
            <a:ext cx="2971440" cy="456840"/>
          </a:xfrm>
          <a:prstGeom prst="rect">
            <a:avLst/>
          </a:prstGeom>
          <a:noFill/>
          <a:ln w="9360">
            <a:noFill/>
          </a:ln>
        </p:spPr>
        <p:txBody>
          <a:bodyPr anchor="b"/>
          <a:p>
            <a:pPr algn="r">
              <a:lnSpc>
                <a:spcPct val="100000"/>
              </a:lnSpc>
            </a:pPr>
            <a:fld id="{8314B3F7-F2F3-4F13-BA2C-E6D8AA93495D}" type="slidenum">
              <a:rPr b="0" lang="en-US" sz="1200" spc="-1" strike="noStrike">
                <a:latin typeface="Arial"/>
              </a:rPr>
              <a:t>1</a:t>
            </a:fld>
            <a:endParaRPr b="0" lang="en-US" sz="1200" spc="-1" strike="noStrike">
              <a:latin typeface="Times New Roman"/>
            </a:endParaRPr>
          </a:p>
        </p:txBody>
      </p:sp>
      <p:sp>
        <p:nvSpPr>
          <p:cNvPr id="2406" name="PlaceHolder 2"/>
          <p:cNvSpPr>
            <a:spLocks noGrp="1"/>
          </p:cNvSpPr>
          <p:nvPr>
            <p:ph type="sldImg"/>
          </p:nvPr>
        </p:nvSpPr>
        <p:spPr>
          <a:xfrm>
            <a:off x="2143080" y="685800"/>
            <a:ext cx="2571480" cy="3428640"/>
          </a:xfrm>
          <a:prstGeom prst="rect">
            <a:avLst/>
          </a:prstGeom>
        </p:spPr>
      </p:sp>
      <p:sp>
        <p:nvSpPr>
          <p:cNvPr id="2407"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408"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9D0BA690-6A34-46BB-9375-4D1C4AB9AFE5}"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3" name="TextShape 1"/>
          <p:cNvSpPr txBox="1"/>
          <p:nvPr/>
        </p:nvSpPr>
        <p:spPr>
          <a:xfrm>
            <a:off x="3884760" y="8685360"/>
            <a:ext cx="2971440" cy="456840"/>
          </a:xfrm>
          <a:prstGeom prst="rect">
            <a:avLst/>
          </a:prstGeom>
          <a:noFill/>
          <a:ln w="9360">
            <a:noFill/>
          </a:ln>
        </p:spPr>
        <p:txBody>
          <a:bodyPr anchor="b"/>
          <a:p>
            <a:pPr algn="r">
              <a:lnSpc>
                <a:spcPct val="100000"/>
              </a:lnSpc>
            </a:pPr>
            <a:fld id="{A7B37AE1-C7C7-4585-8FB1-112CF651B15F}" type="slidenum">
              <a:rPr b="0" lang="en-US" sz="1200" spc="-1" strike="noStrike">
                <a:latin typeface="Arial"/>
              </a:rPr>
              <a:t>1</a:t>
            </a:fld>
            <a:endParaRPr b="0" lang="en-US" sz="1200" spc="-1" strike="noStrike">
              <a:latin typeface="Times New Roman"/>
            </a:endParaRPr>
          </a:p>
        </p:txBody>
      </p:sp>
      <p:sp>
        <p:nvSpPr>
          <p:cNvPr id="2314" name="PlaceHolder 2"/>
          <p:cNvSpPr>
            <a:spLocks noGrp="1"/>
          </p:cNvSpPr>
          <p:nvPr>
            <p:ph type="sldImg"/>
          </p:nvPr>
        </p:nvSpPr>
        <p:spPr>
          <a:xfrm>
            <a:off x="2143080" y="685800"/>
            <a:ext cx="2571480" cy="3428640"/>
          </a:xfrm>
          <a:prstGeom prst="rect">
            <a:avLst/>
          </a:prstGeom>
        </p:spPr>
      </p:sp>
      <p:sp>
        <p:nvSpPr>
          <p:cNvPr id="2315"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9" name="TextShape 1"/>
          <p:cNvSpPr txBox="1"/>
          <p:nvPr/>
        </p:nvSpPr>
        <p:spPr>
          <a:xfrm>
            <a:off x="3884760" y="8685360"/>
            <a:ext cx="2971440" cy="456840"/>
          </a:xfrm>
          <a:prstGeom prst="rect">
            <a:avLst/>
          </a:prstGeom>
          <a:noFill/>
          <a:ln w="9360">
            <a:noFill/>
          </a:ln>
        </p:spPr>
        <p:txBody>
          <a:bodyPr anchor="b"/>
          <a:p>
            <a:pPr algn="r">
              <a:lnSpc>
                <a:spcPct val="100000"/>
              </a:lnSpc>
            </a:pPr>
            <a:fld id="{C2C2F1CF-C18B-47B2-B9AC-DFACA7C1B4C8}" type="slidenum">
              <a:rPr b="0" lang="en-US" sz="1200" spc="-1" strike="noStrike">
                <a:latin typeface="Arial"/>
              </a:rPr>
              <a:t>1</a:t>
            </a:fld>
            <a:endParaRPr b="0" lang="en-US" sz="1200" spc="-1" strike="noStrike">
              <a:latin typeface="Times New Roman"/>
            </a:endParaRPr>
          </a:p>
        </p:txBody>
      </p:sp>
      <p:sp>
        <p:nvSpPr>
          <p:cNvPr id="2410" name="PlaceHolder 2"/>
          <p:cNvSpPr>
            <a:spLocks noGrp="1"/>
          </p:cNvSpPr>
          <p:nvPr>
            <p:ph type="sldImg"/>
          </p:nvPr>
        </p:nvSpPr>
        <p:spPr>
          <a:xfrm>
            <a:off x="2143080" y="685800"/>
            <a:ext cx="2571480" cy="3428640"/>
          </a:xfrm>
          <a:prstGeom prst="rect">
            <a:avLst/>
          </a:prstGeom>
        </p:spPr>
      </p:sp>
      <p:sp>
        <p:nvSpPr>
          <p:cNvPr id="2411"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412"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B1EC8723-6DCA-4C66-9B1F-BDA769590E11}"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3" name="TextShape 1"/>
          <p:cNvSpPr txBox="1"/>
          <p:nvPr/>
        </p:nvSpPr>
        <p:spPr>
          <a:xfrm>
            <a:off x="3884760" y="8685360"/>
            <a:ext cx="2971440" cy="456840"/>
          </a:xfrm>
          <a:prstGeom prst="rect">
            <a:avLst/>
          </a:prstGeom>
          <a:noFill/>
          <a:ln w="9360">
            <a:noFill/>
          </a:ln>
        </p:spPr>
        <p:txBody>
          <a:bodyPr anchor="b"/>
          <a:p>
            <a:pPr algn="r">
              <a:lnSpc>
                <a:spcPct val="100000"/>
              </a:lnSpc>
            </a:pPr>
            <a:fld id="{B0236416-D0ED-413C-87EF-DFD512EAE4A9}" type="slidenum">
              <a:rPr b="0" lang="en-US" sz="1200" spc="-1" strike="noStrike">
                <a:latin typeface="Arial"/>
              </a:rPr>
              <a:t>1</a:t>
            </a:fld>
            <a:endParaRPr b="0" lang="en-US" sz="1200" spc="-1" strike="noStrike">
              <a:latin typeface="Times New Roman"/>
            </a:endParaRPr>
          </a:p>
        </p:txBody>
      </p:sp>
      <p:sp>
        <p:nvSpPr>
          <p:cNvPr id="2414" name="PlaceHolder 2"/>
          <p:cNvSpPr>
            <a:spLocks noGrp="1"/>
          </p:cNvSpPr>
          <p:nvPr>
            <p:ph type="sldImg"/>
          </p:nvPr>
        </p:nvSpPr>
        <p:spPr>
          <a:xfrm>
            <a:off x="2143080" y="685800"/>
            <a:ext cx="2571480" cy="3428640"/>
          </a:xfrm>
          <a:prstGeom prst="rect">
            <a:avLst/>
          </a:prstGeom>
        </p:spPr>
      </p:sp>
      <p:sp>
        <p:nvSpPr>
          <p:cNvPr id="2415" name="PlaceHolder 3"/>
          <p:cNvSpPr>
            <a:spLocks noGrp="1"/>
          </p:cNvSpPr>
          <p:nvPr>
            <p:ph type="body"/>
          </p:nvPr>
        </p:nvSpPr>
        <p:spPr>
          <a:xfrm>
            <a:off x="685800" y="4343400"/>
            <a:ext cx="5486040" cy="4114440"/>
          </a:xfrm>
          <a:prstGeom prst="rect">
            <a:avLst/>
          </a:prstGeom>
        </p:spPr>
        <p:txBody>
          <a:bodyPr/>
          <a:p>
            <a:pPr>
              <a:lnSpc>
                <a:spcPct val="100000"/>
              </a:lnSpc>
              <a:spcBef>
                <a:spcPts val="360"/>
              </a:spcBef>
            </a:pPr>
            <a:r>
              <a:rPr b="0" lang="en-US" sz="2000" spc="-1" strike="noStrike">
                <a:latin typeface="Arial"/>
              </a:rPr>
              <a:t>Personal Info  contact info  email   company profile   schedules  counselor record   follow up information </a:t>
            </a:r>
            <a:endParaRPr b="0" lang="en-US" sz="2000" spc="-1" strike="noStrike">
              <a:latin typeface="Arial"/>
            </a:endParaRPr>
          </a:p>
          <a:p>
            <a:pPr>
              <a:lnSpc>
                <a:spcPct val="100000"/>
              </a:lnSpc>
            </a:pPr>
            <a:endParaRPr b="0" lang="en-US" sz="2000" spc="-1" strike="noStrike">
              <a:latin typeface="Arial"/>
            </a:endParaRPr>
          </a:p>
        </p:txBody>
      </p:sp>
      <p:sp>
        <p:nvSpPr>
          <p:cNvPr id="2416"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4C669823-C473-40F1-8153-88316DE0D9D4}"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7" name="TextShape 1"/>
          <p:cNvSpPr txBox="1"/>
          <p:nvPr/>
        </p:nvSpPr>
        <p:spPr>
          <a:xfrm>
            <a:off x="3884760" y="8685360"/>
            <a:ext cx="2971440" cy="456840"/>
          </a:xfrm>
          <a:prstGeom prst="rect">
            <a:avLst/>
          </a:prstGeom>
          <a:noFill/>
          <a:ln w="9360">
            <a:noFill/>
          </a:ln>
        </p:spPr>
        <p:txBody>
          <a:bodyPr anchor="b"/>
          <a:p>
            <a:pPr algn="r">
              <a:lnSpc>
                <a:spcPct val="100000"/>
              </a:lnSpc>
            </a:pPr>
            <a:fld id="{1176B9B2-EF67-4D4C-954C-03EBC98FB12D}" type="slidenum">
              <a:rPr b="0" lang="en-US" sz="1200" spc="-1" strike="noStrike">
                <a:latin typeface="Arial"/>
              </a:rPr>
              <a:t>1</a:t>
            </a:fld>
            <a:endParaRPr b="0" lang="en-US" sz="1200" spc="-1" strike="noStrike">
              <a:latin typeface="Times New Roman"/>
            </a:endParaRPr>
          </a:p>
        </p:txBody>
      </p:sp>
      <p:sp>
        <p:nvSpPr>
          <p:cNvPr id="2418" name="PlaceHolder 2"/>
          <p:cNvSpPr>
            <a:spLocks noGrp="1"/>
          </p:cNvSpPr>
          <p:nvPr>
            <p:ph type="sldImg"/>
          </p:nvPr>
        </p:nvSpPr>
        <p:spPr>
          <a:xfrm>
            <a:off x="2143080" y="685800"/>
            <a:ext cx="2571480" cy="3428640"/>
          </a:xfrm>
          <a:prstGeom prst="rect">
            <a:avLst/>
          </a:prstGeom>
        </p:spPr>
      </p:sp>
      <p:sp>
        <p:nvSpPr>
          <p:cNvPr id="2419" name="PlaceHolder 3"/>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2000" spc="-1" strike="noStrike">
                <a:latin typeface="Arial"/>
              </a:rPr>
              <a:t>Client, small business benefits, communications</a:t>
            </a:r>
            <a:endParaRPr b="0" lang="en-US" sz="2000" spc="-1" strike="noStrike">
              <a:latin typeface="Arial"/>
            </a:endParaRPr>
          </a:p>
        </p:txBody>
      </p:sp>
      <p:sp>
        <p:nvSpPr>
          <p:cNvPr id="2420"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35564501-72EE-4EB3-BDD3-6B07DBE095FB}"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1" name="TextShape 1"/>
          <p:cNvSpPr txBox="1"/>
          <p:nvPr/>
        </p:nvSpPr>
        <p:spPr>
          <a:xfrm>
            <a:off x="3884760" y="8685360"/>
            <a:ext cx="2971440" cy="456840"/>
          </a:xfrm>
          <a:prstGeom prst="rect">
            <a:avLst/>
          </a:prstGeom>
          <a:noFill/>
          <a:ln w="9360">
            <a:noFill/>
          </a:ln>
        </p:spPr>
        <p:txBody>
          <a:bodyPr anchor="b"/>
          <a:p>
            <a:pPr algn="r">
              <a:lnSpc>
                <a:spcPct val="100000"/>
              </a:lnSpc>
            </a:pPr>
            <a:fld id="{C7F74BEB-74C9-41F0-AC61-1EF33866392D}" type="slidenum">
              <a:rPr b="0" lang="en-US" sz="1200" spc="-1" strike="noStrike">
                <a:latin typeface="Arial"/>
              </a:rPr>
              <a:t>1</a:t>
            </a:fld>
            <a:endParaRPr b="0" lang="en-US" sz="1200" spc="-1" strike="noStrike">
              <a:latin typeface="Times New Roman"/>
            </a:endParaRPr>
          </a:p>
        </p:txBody>
      </p:sp>
      <p:sp>
        <p:nvSpPr>
          <p:cNvPr id="2422" name="PlaceHolder 2"/>
          <p:cNvSpPr>
            <a:spLocks noGrp="1"/>
          </p:cNvSpPr>
          <p:nvPr>
            <p:ph type="sldImg"/>
          </p:nvPr>
        </p:nvSpPr>
        <p:spPr>
          <a:xfrm>
            <a:off x="2143080" y="685800"/>
            <a:ext cx="2571480" cy="3428640"/>
          </a:xfrm>
          <a:prstGeom prst="rect">
            <a:avLst/>
          </a:prstGeom>
        </p:spPr>
      </p:sp>
      <p:sp>
        <p:nvSpPr>
          <p:cNvPr id="2423" name="PlaceHolder 3"/>
          <p:cNvSpPr>
            <a:spLocks noGrp="1"/>
          </p:cNvSpPr>
          <p:nvPr>
            <p:ph type="body"/>
          </p:nvPr>
        </p:nvSpPr>
        <p:spPr>
          <a:xfrm>
            <a:off x="685800" y="4343400"/>
            <a:ext cx="5486040" cy="4114440"/>
          </a:xfrm>
          <a:prstGeom prst="rect">
            <a:avLst/>
          </a:prstGeom>
        </p:spPr>
        <p:txBody>
          <a:bodyPr/>
          <a:p>
            <a:pPr>
              <a:lnSpc>
                <a:spcPct val="100000"/>
              </a:lnSpc>
              <a:spcBef>
                <a:spcPts val="360"/>
              </a:spcBef>
            </a:pPr>
            <a:r>
              <a:rPr b="0" lang="en-US" sz="2000" spc="-1" strike="noStrike">
                <a:latin typeface="Arial"/>
              </a:rPr>
              <a:t>Client, small business benefits, communications</a:t>
            </a:r>
            <a:endParaRPr b="0" lang="en-US" sz="2000" spc="-1" strike="noStrike">
              <a:latin typeface="Arial"/>
            </a:endParaRPr>
          </a:p>
          <a:p>
            <a:pPr>
              <a:lnSpc>
                <a:spcPct val="100000"/>
              </a:lnSpc>
            </a:pPr>
            <a:endParaRPr b="0" lang="en-US" sz="2000" spc="-1" strike="noStrike">
              <a:latin typeface="Arial"/>
            </a:endParaRPr>
          </a:p>
        </p:txBody>
      </p:sp>
      <p:sp>
        <p:nvSpPr>
          <p:cNvPr id="2424"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88C9F4B4-0153-4935-AAF4-E90C0E663C0F}"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5" name="TextShape 1"/>
          <p:cNvSpPr txBox="1"/>
          <p:nvPr/>
        </p:nvSpPr>
        <p:spPr>
          <a:xfrm>
            <a:off x="3884760" y="8685360"/>
            <a:ext cx="2971440" cy="456840"/>
          </a:xfrm>
          <a:prstGeom prst="rect">
            <a:avLst/>
          </a:prstGeom>
          <a:noFill/>
          <a:ln w="9360">
            <a:noFill/>
          </a:ln>
        </p:spPr>
        <p:txBody>
          <a:bodyPr anchor="b"/>
          <a:p>
            <a:pPr algn="r">
              <a:lnSpc>
                <a:spcPct val="100000"/>
              </a:lnSpc>
            </a:pPr>
            <a:fld id="{FD678391-934E-4FF9-947C-101414CF9D5B}" type="slidenum">
              <a:rPr b="0" lang="en-US" sz="1200" spc="-1" strike="noStrike">
                <a:latin typeface="Arial"/>
              </a:rPr>
              <a:t>1</a:t>
            </a:fld>
            <a:endParaRPr b="0" lang="en-US" sz="1200" spc="-1" strike="noStrike">
              <a:latin typeface="Times New Roman"/>
            </a:endParaRPr>
          </a:p>
        </p:txBody>
      </p:sp>
      <p:sp>
        <p:nvSpPr>
          <p:cNvPr id="2426" name="PlaceHolder 2"/>
          <p:cNvSpPr>
            <a:spLocks noGrp="1"/>
          </p:cNvSpPr>
          <p:nvPr>
            <p:ph type="sldImg"/>
          </p:nvPr>
        </p:nvSpPr>
        <p:spPr>
          <a:xfrm>
            <a:off x="2143080" y="685800"/>
            <a:ext cx="2571480" cy="3428640"/>
          </a:xfrm>
          <a:prstGeom prst="rect">
            <a:avLst/>
          </a:prstGeom>
        </p:spPr>
      </p:sp>
      <p:sp>
        <p:nvSpPr>
          <p:cNvPr id="2427"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428"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CD0CCFB3-D9A6-4E63-8F00-7125BC664B39}"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9" name="TextShape 1"/>
          <p:cNvSpPr txBox="1"/>
          <p:nvPr/>
        </p:nvSpPr>
        <p:spPr>
          <a:xfrm>
            <a:off x="3884760" y="8685360"/>
            <a:ext cx="2971440" cy="456840"/>
          </a:xfrm>
          <a:prstGeom prst="rect">
            <a:avLst/>
          </a:prstGeom>
          <a:noFill/>
          <a:ln w="9360">
            <a:noFill/>
          </a:ln>
        </p:spPr>
        <p:txBody>
          <a:bodyPr anchor="b"/>
          <a:p>
            <a:pPr algn="r">
              <a:lnSpc>
                <a:spcPct val="100000"/>
              </a:lnSpc>
            </a:pPr>
            <a:fld id="{ABFB4071-25B4-49E0-AFA6-4789A669AB29}" type="slidenum">
              <a:rPr b="0" lang="en-US" sz="1200" spc="-1" strike="noStrike">
                <a:latin typeface="Arial"/>
              </a:rPr>
              <a:t>1</a:t>
            </a:fld>
            <a:endParaRPr b="0" lang="en-US" sz="1200" spc="-1" strike="noStrike">
              <a:latin typeface="Times New Roman"/>
            </a:endParaRPr>
          </a:p>
        </p:txBody>
      </p:sp>
      <p:sp>
        <p:nvSpPr>
          <p:cNvPr id="2430" name="PlaceHolder 2"/>
          <p:cNvSpPr>
            <a:spLocks noGrp="1"/>
          </p:cNvSpPr>
          <p:nvPr>
            <p:ph type="sldImg"/>
          </p:nvPr>
        </p:nvSpPr>
        <p:spPr>
          <a:xfrm>
            <a:off x="2143080" y="685800"/>
            <a:ext cx="2571480" cy="3428640"/>
          </a:xfrm>
          <a:prstGeom prst="rect">
            <a:avLst/>
          </a:prstGeom>
        </p:spPr>
      </p:sp>
      <p:sp>
        <p:nvSpPr>
          <p:cNvPr id="2431"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432"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ED223D0D-EC87-45FA-A83D-82D37E03E907}"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3" name="TextShape 1"/>
          <p:cNvSpPr txBox="1"/>
          <p:nvPr/>
        </p:nvSpPr>
        <p:spPr>
          <a:xfrm>
            <a:off x="3884760" y="8685360"/>
            <a:ext cx="2971440" cy="456840"/>
          </a:xfrm>
          <a:prstGeom prst="rect">
            <a:avLst/>
          </a:prstGeom>
          <a:noFill/>
          <a:ln w="9360">
            <a:noFill/>
          </a:ln>
        </p:spPr>
        <p:txBody>
          <a:bodyPr anchor="b"/>
          <a:p>
            <a:pPr algn="r">
              <a:lnSpc>
                <a:spcPct val="100000"/>
              </a:lnSpc>
            </a:pPr>
            <a:fld id="{78CFA747-07BD-4A4C-9FD3-220048EDC304}" type="slidenum">
              <a:rPr b="0" lang="en-US" sz="1200" spc="-1" strike="noStrike">
                <a:latin typeface="Arial"/>
              </a:rPr>
              <a:t>1</a:t>
            </a:fld>
            <a:endParaRPr b="0" lang="en-US" sz="1200" spc="-1" strike="noStrike">
              <a:latin typeface="Times New Roman"/>
            </a:endParaRPr>
          </a:p>
        </p:txBody>
      </p:sp>
      <p:sp>
        <p:nvSpPr>
          <p:cNvPr id="2434" name="PlaceHolder 2"/>
          <p:cNvSpPr>
            <a:spLocks noGrp="1"/>
          </p:cNvSpPr>
          <p:nvPr>
            <p:ph type="sldImg"/>
          </p:nvPr>
        </p:nvSpPr>
        <p:spPr>
          <a:xfrm>
            <a:off x="2143080" y="685800"/>
            <a:ext cx="2571480" cy="3428640"/>
          </a:xfrm>
          <a:prstGeom prst="rect">
            <a:avLst/>
          </a:prstGeom>
        </p:spPr>
      </p:sp>
      <p:sp>
        <p:nvSpPr>
          <p:cNvPr id="2435"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436"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F436BE59-8A41-4757-9DA4-C9E9E82B25EC}"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7" name="TextShape 1"/>
          <p:cNvSpPr txBox="1"/>
          <p:nvPr/>
        </p:nvSpPr>
        <p:spPr>
          <a:xfrm>
            <a:off x="3884760" y="8685360"/>
            <a:ext cx="2971440" cy="456840"/>
          </a:xfrm>
          <a:prstGeom prst="rect">
            <a:avLst/>
          </a:prstGeom>
          <a:noFill/>
          <a:ln w="9360">
            <a:noFill/>
          </a:ln>
        </p:spPr>
        <p:txBody>
          <a:bodyPr anchor="b"/>
          <a:p>
            <a:pPr algn="r">
              <a:lnSpc>
                <a:spcPct val="100000"/>
              </a:lnSpc>
            </a:pPr>
            <a:fld id="{918A1E40-E6B3-4E1A-BA30-058248E12ED5}" type="slidenum">
              <a:rPr b="0" lang="en-US" sz="1200" spc="-1" strike="noStrike">
                <a:latin typeface="Arial"/>
              </a:rPr>
              <a:t>1</a:t>
            </a:fld>
            <a:endParaRPr b="0" lang="en-US" sz="1200" spc="-1" strike="noStrike">
              <a:latin typeface="Times New Roman"/>
            </a:endParaRPr>
          </a:p>
        </p:txBody>
      </p:sp>
      <p:sp>
        <p:nvSpPr>
          <p:cNvPr id="2438" name="PlaceHolder 2"/>
          <p:cNvSpPr>
            <a:spLocks noGrp="1"/>
          </p:cNvSpPr>
          <p:nvPr>
            <p:ph type="sldImg"/>
          </p:nvPr>
        </p:nvSpPr>
        <p:spPr>
          <a:xfrm>
            <a:off x="2143080" y="685800"/>
            <a:ext cx="2571480" cy="3428640"/>
          </a:xfrm>
          <a:prstGeom prst="rect">
            <a:avLst/>
          </a:prstGeom>
        </p:spPr>
      </p:sp>
      <p:sp>
        <p:nvSpPr>
          <p:cNvPr id="2439"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440"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5A32611B-9290-4A48-A962-0A520318B5E0}"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1" name="TextShape 1"/>
          <p:cNvSpPr txBox="1"/>
          <p:nvPr/>
        </p:nvSpPr>
        <p:spPr>
          <a:xfrm>
            <a:off x="3884760" y="8685360"/>
            <a:ext cx="2971440" cy="456840"/>
          </a:xfrm>
          <a:prstGeom prst="rect">
            <a:avLst/>
          </a:prstGeom>
          <a:noFill/>
          <a:ln w="9360">
            <a:noFill/>
          </a:ln>
        </p:spPr>
        <p:txBody>
          <a:bodyPr anchor="b"/>
          <a:p>
            <a:pPr algn="r">
              <a:lnSpc>
                <a:spcPct val="100000"/>
              </a:lnSpc>
            </a:pPr>
            <a:fld id="{409BADC4-770E-4DA9-B8D9-39A7484A9EBC}" type="slidenum">
              <a:rPr b="0" lang="en-US" sz="1200" spc="-1" strike="noStrike">
                <a:latin typeface="Arial"/>
              </a:rPr>
              <a:t>1</a:t>
            </a:fld>
            <a:endParaRPr b="0" lang="en-US" sz="1200" spc="-1" strike="noStrike">
              <a:latin typeface="Times New Roman"/>
            </a:endParaRPr>
          </a:p>
        </p:txBody>
      </p:sp>
      <p:sp>
        <p:nvSpPr>
          <p:cNvPr id="2442" name="PlaceHolder 2"/>
          <p:cNvSpPr>
            <a:spLocks noGrp="1"/>
          </p:cNvSpPr>
          <p:nvPr>
            <p:ph type="sldImg"/>
          </p:nvPr>
        </p:nvSpPr>
        <p:spPr>
          <a:xfrm>
            <a:off x="2143080" y="685800"/>
            <a:ext cx="2571480" cy="3428640"/>
          </a:xfrm>
          <a:prstGeom prst="rect">
            <a:avLst/>
          </a:prstGeom>
        </p:spPr>
      </p:sp>
      <p:sp>
        <p:nvSpPr>
          <p:cNvPr id="2443"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4" name="TextShape 1"/>
          <p:cNvSpPr txBox="1"/>
          <p:nvPr/>
        </p:nvSpPr>
        <p:spPr>
          <a:xfrm>
            <a:off x="3884760" y="8685360"/>
            <a:ext cx="2971440" cy="456840"/>
          </a:xfrm>
          <a:prstGeom prst="rect">
            <a:avLst/>
          </a:prstGeom>
          <a:noFill/>
          <a:ln w="9360">
            <a:noFill/>
          </a:ln>
        </p:spPr>
        <p:txBody>
          <a:bodyPr anchor="b"/>
          <a:p>
            <a:pPr algn="r">
              <a:lnSpc>
                <a:spcPct val="100000"/>
              </a:lnSpc>
            </a:pPr>
            <a:fld id="{89B34F94-5EAE-46B9-B53C-EDD0FF472816}" type="slidenum">
              <a:rPr b="0" lang="en-US" sz="1200" spc="-1" strike="noStrike">
                <a:latin typeface="Arial"/>
              </a:rPr>
              <a:t>1</a:t>
            </a:fld>
            <a:endParaRPr b="0" lang="en-US" sz="1200" spc="-1" strike="noStrike">
              <a:latin typeface="Times New Roman"/>
            </a:endParaRPr>
          </a:p>
        </p:txBody>
      </p:sp>
      <p:sp>
        <p:nvSpPr>
          <p:cNvPr id="2445" name="PlaceHolder 2"/>
          <p:cNvSpPr>
            <a:spLocks noGrp="1"/>
          </p:cNvSpPr>
          <p:nvPr>
            <p:ph type="sldImg"/>
          </p:nvPr>
        </p:nvSpPr>
        <p:spPr>
          <a:xfrm>
            <a:off x="2143080" y="685800"/>
            <a:ext cx="2571480" cy="3428640"/>
          </a:xfrm>
          <a:prstGeom prst="rect">
            <a:avLst/>
          </a:prstGeom>
        </p:spPr>
      </p:sp>
      <p:sp>
        <p:nvSpPr>
          <p:cNvPr id="2446"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6" name="TextShape 1"/>
          <p:cNvSpPr txBox="1"/>
          <p:nvPr/>
        </p:nvSpPr>
        <p:spPr>
          <a:xfrm>
            <a:off x="3884760" y="8685360"/>
            <a:ext cx="2971440" cy="456840"/>
          </a:xfrm>
          <a:prstGeom prst="rect">
            <a:avLst/>
          </a:prstGeom>
          <a:noFill/>
          <a:ln w="9360">
            <a:noFill/>
          </a:ln>
        </p:spPr>
        <p:txBody>
          <a:bodyPr anchor="b"/>
          <a:p>
            <a:pPr algn="r">
              <a:lnSpc>
                <a:spcPct val="100000"/>
              </a:lnSpc>
            </a:pPr>
            <a:fld id="{FCB99112-217A-4C71-ABD2-D749B7BD7967}" type="slidenum">
              <a:rPr b="0" lang="en-US" sz="1200" spc="-1" strike="noStrike">
                <a:latin typeface="Arial"/>
              </a:rPr>
              <a:t>1</a:t>
            </a:fld>
            <a:endParaRPr b="0" lang="en-US" sz="1200" spc="-1" strike="noStrike">
              <a:latin typeface="Times New Roman"/>
            </a:endParaRPr>
          </a:p>
        </p:txBody>
      </p:sp>
      <p:sp>
        <p:nvSpPr>
          <p:cNvPr id="2317" name="PlaceHolder 2"/>
          <p:cNvSpPr>
            <a:spLocks noGrp="1"/>
          </p:cNvSpPr>
          <p:nvPr>
            <p:ph type="sldImg"/>
          </p:nvPr>
        </p:nvSpPr>
        <p:spPr>
          <a:xfrm>
            <a:off x="2143080" y="685800"/>
            <a:ext cx="2571480" cy="3428640"/>
          </a:xfrm>
          <a:prstGeom prst="rect">
            <a:avLst/>
          </a:prstGeom>
        </p:spPr>
      </p:sp>
      <p:sp>
        <p:nvSpPr>
          <p:cNvPr id="2318"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7" name="TextShape 1"/>
          <p:cNvSpPr txBox="1"/>
          <p:nvPr/>
        </p:nvSpPr>
        <p:spPr>
          <a:xfrm>
            <a:off x="3884760" y="8685360"/>
            <a:ext cx="2971440" cy="456840"/>
          </a:xfrm>
          <a:prstGeom prst="rect">
            <a:avLst/>
          </a:prstGeom>
          <a:noFill/>
          <a:ln w="9360">
            <a:noFill/>
          </a:ln>
        </p:spPr>
        <p:txBody>
          <a:bodyPr anchor="b"/>
          <a:p>
            <a:pPr algn="r">
              <a:lnSpc>
                <a:spcPct val="100000"/>
              </a:lnSpc>
            </a:pPr>
            <a:fld id="{A67B3144-E4C8-427A-B204-E31B28852F4C}" type="slidenum">
              <a:rPr b="0" lang="en-US" sz="1200" spc="-1" strike="noStrike">
                <a:latin typeface="Arial"/>
              </a:rPr>
              <a:t>1</a:t>
            </a:fld>
            <a:endParaRPr b="0" lang="en-US" sz="1200" spc="-1" strike="noStrike">
              <a:latin typeface="Times New Roman"/>
            </a:endParaRPr>
          </a:p>
        </p:txBody>
      </p:sp>
      <p:sp>
        <p:nvSpPr>
          <p:cNvPr id="2448" name="PlaceHolder 2"/>
          <p:cNvSpPr>
            <a:spLocks noGrp="1"/>
          </p:cNvSpPr>
          <p:nvPr>
            <p:ph type="sldImg"/>
          </p:nvPr>
        </p:nvSpPr>
        <p:spPr>
          <a:xfrm>
            <a:off x="2143080" y="685800"/>
            <a:ext cx="2571480" cy="3428640"/>
          </a:xfrm>
          <a:prstGeom prst="rect">
            <a:avLst/>
          </a:prstGeom>
        </p:spPr>
      </p:sp>
      <p:sp>
        <p:nvSpPr>
          <p:cNvPr id="2449"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0" name="TextShape 1"/>
          <p:cNvSpPr txBox="1"/>
          <p:nvPr/>
        </p:nvSpPr>
        <p:spPr>
          <a:xfrm>
            <a:off x="3884760" y="8685360"/>
            <a:ext cx="2971440" cy="456840"/>
          </a:xfrm>
          <a:prstGeom prst="rect">
            <a:avLst/>
          </a:prstGeom>
          <a:noFill/>
          <a:ln w="9360">
            <a:noFill/>
          </a:ln>
        </p:spPr>
        <p:txBody>
          <a:bodyPr anchor="b"/>
          <a:p>
            <a:pPr algn="r">
              <a:lnSpc>
                <a:spcPct val="100000"/>
              </a:lnSpc>
            </a:pPr>
            <a:fld id="{0CB0EA52-A050-4EF8-B201-EB99299D192D}" type="slidenum">
              <a:rPr b="0" lang="en-US" sz="1200" spc="-1" strike="noStrike">
                <a:latin typeface="Arial"/>
              </a:rPr>
              <a:t>1</a:t>
            </a:fld>
            <a:endParaRPr b="0" lang="en-US" sz="1200" spc="-1" strike="noStrike">
              <a:latin typeface="Times New Roman"/>
            </a:endParaRPr>
          </a:p>
        </p:txBody>
      </p:sp>
      <p:sp>
        <p:nvSpPr>
          <p:cNvPr id="2451" name="PlaceHolder 2"/>
          <p:cNvSpPr>
            <a:spLocks noGrp="1"/>
          </p:cNvSpPr>
          <p:nvPr>
            <p:ph type="sldImg"/>
          </p:nvPr>
        </p:nvSpPr>
        <p:spPr>
          <a:xfrm>
            <a:off x="2143080" y="685800"/>
            <a:ext cx="2571480" cy="3428640"/>
          </a:xfrm>
          <a:prstGeom prst="rect">
            <a:avLst/>
          </a:prstGeom>
        </p:spPr>
      </p:sp>
      <p:sp>
        <p:nvSpPr>
          <p:cNvPr id="2452"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3" name="TextShape 1"/>
          <p:cNvSpPr txBox="1"/>
          <p:nvPr/>
        </p:nvSpPr>
        <p:spPr>
          <a:xfrm>
            <a:off x="3884760" y="8685360"/>
            <a:ext cx="2971440" cy="456840"/>
          </a:xfrm>
          <a:prstGeom prst="rect">
            <a:avLst/>
          </a:prstGeom>
          <a:noFill/>
          <a:ln w="9360">
            <a:noFill/>
          </a:ln>
        </p:spPr>
        <p:txBody>
          <a:bodyPr anchor="b"/>
          <a:p>
            <a:pPr algn="r">
              <a:lnSpc>
                <a:spcPct val="100000"/>
              </a:lnSpc>
            </a:pPr>
            <a:fld id="{2C27EFAF-3A18-4FAF-AE8B-0ED2BA9FB6AB}" type="slidenum">
              <a:rPr b="0" lang="en-US" sz="1200" spc="-1" strike="noStrike">
                <a:latin typeface="Arial"/>
              </a:rPr>
              <a:t>1</a:t>
            </a:fld>
            <a:endParaRPr b="0" lang="en-US" sz="1200" spc="-1" strike="noStrike">
              <a:latin typeface="Times New Roman"/>
            </a:endParaRPr>
          </a:p>
        </p:txBody>
      </p:sp>
      <p:sp>
        <p:nvSpPr>
          <p:cNvPr id="2454" name="PlaceHolder 2"/>
          <p:cNvSpPr>
            <a:spLocks noGrp="1"/>
          </p:cNvSpPr>
          <p:nvPr>
            <p:ph type="sldImg"/>
          </p:nvPr>
        </p:nvSpPr>
        <p:spPr>
          <a:xfrm>
            <a:off x="2143080" y="685800"/>
            <a:ext cx="2571480" cy="3428640"/>
          </a:xfrm>
          <a:prstGeom prst="rect">
            <a:avLst/>
          </a:prstGeom>
        </p:spPr>
      </p:sp>
      <p:sp>
        <p:nvSpPr>
          <p:cNvPr id="2455"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6" name="TextShape 1"/>
          <p:cNvSpPr txBox="1"/>
          <p:nvPr/>
        </p:nvSpPr>
        <p:spPr>
          <a:xfrm>
            <a:off x="3884760" y="8685360"/>
            <a:ext cx="2971440" cy="456840"/>
          </a:xfrm>
          <a:prstGeom prst="rect">
            <a:avLst/>
          </a:prstGeom>
          <a:noFill/>
          <a:ln w="9360">
            <a:noFill/>
          </a:ln>
        </p:spPr>
        <p:txBody>
          <a:bodyPr anchor="b"/>
          <a:p>
            <a:pPr algn="r">
              <a:lnSpc>
                <a:spcPct val="100000"/>
              </a:lnSpc>
            </a:pPr>
            <a:fld id="{E8621DF5-85A3-4F38-BE4D-4313CA4AA7A8}" type="slidenum">
              <a:rPr b="0" lang="en-US" sz="1200" spc="-1" strike="noStrike">
                <a:latin typeface="Arial"/>
              </a:rPr>
              <a:t>1</a:t>
            </a:fld>
            <a:endParaRPr b="0" lang="en-US" sz="1200" spc="-1" strike="noStrike">
              <a:latin typeface="Times New Roman"/>
            </a:endParaRPr>
          </a:p>
        </p:txBody>
      </p:sp>
      <p:sp>
        <p:nvSpPr>
          <p:cNvPr id="2457" name="PlaceHolder 2"/>
          <p:cNvSpPr>
            <a:spLocks noGrp="1"/>
          </p:cNvSpPr>
          <p:nvPr>
            <p:ph type="sldImg"/>
          </p:nvPr>
        </p:nvSpPr>
        <p:spPr>
          <a:xfrm>
            <a:off x="2143080" y="685800"/>
            <a:ext cx="2571480" cy="3428640"/>
          </a:xfrm>
          <a:prstGeom prst="rect">
            <a:avLst/>
          </a:prstGeom>
        </p:spPr>
      </p:sp>
      <p:sp>
        <p:nvSpPr>
          <p:cNvPr id="2458"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9" name="TextShape 1"/>
          <p:cNvSpPr txBox="1"/>
          <p:nvPr/>
        </p:nvSpPr>
        <p:spPr>
          <a:xfrm>
            <a:off x="3884760" y="8685360"/>
            <a:ext cx="2971440" cy="456840"/>
          </a:xfrm>
          <a:prstGeom prst="rect">
            <a:avLst/>
          </a:prstGeom>
          <a:noFill/>
          <a:ln w="9360">
            <a:noFill/>
          </a:ln>
        </p:spPr>
        <p:txBody>
          <a:bodyPr anchor="b"/>
          <a:p>
            <a:pPr algn="r">
              <a:lnSpc>
                <a:spcPct val="100000"/>
              </a:lnSpc>
            </a:pPr>
            <a:fld id="{8FD8C904-14A8-4993-90AA-5E40834DB84F}" type="slidenum">
              <a:rPr b="0" lang="en-US" sz="1200" spc="-1" strike="noStrike">
                <a:latin typeface="Arial"/>
              </a:rPr>
              <a:t>1</a:t>
            </a:fld>
            <a:endParaRPr b="0" lang="en-US" sz="1200" spc="-1" strike="noStrike">
              <a:latin typeface="Times New Roman"/>
            </a:endParaRPr>
          </a:p>
        </p:txBody>
      </p:sp>
      <p:sp>
        <p:nvSpPr>
          <p:cNvPr id="2460" name="PlaceHolder 2"/>
          <p:cNvSpPr>
            <a:spLocks noGrp="1"/>
          </p:cNvSpPr>
          <p:nvPr>
            <p:ph type="sldImg"/>
          </p:nvPr>
        </p:nvSpPr>
        <p:spPr>
          <a:xfrm>
            <a:off x="2143080" y="685800"/>
            <a:ext cx="2571480" cy="3428640"/>
          </a:xfrm>
          <a:prstGeom prst="rect">
            <a:avLst/>
          </a:prstGeom>
        </p:spPr>
      </p:sp>
      <p:sp>
        <p:nvSpPr>
          <p:cNvPr id="2461"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2" name="TextShape 1"/>
          <p:cNvSpPr txBox="1"/>
          <p:nvPr/>
        </p:nvSpPr>
        <p:spPr>
          <a:xfrm>
            <a:off x="3884760" y="8685360"/>
            <a:ext cx="2971440" cy="456840"/>
          </a:xfrm>
          <a:prstGeom prst="rect">
            <a:avLst/>
          </a:prstGeom>
          <a:noFill/>
          <a:ln w="9360">
            <a:noFill/>
          </a:ln>
        </p:spPr>
        <p:txBody>
          <a:bodyPr anchor="b"/>
          <a:p>
            <a:pPr algn="r">
              <a:lnSpc>
                <a:spcPct val="100000"/>
              </a:lnSpc>
            </a:pPr>
            <a:fld id="{73369DB3-0306-4434-B49A-8488036A8404}" type="slidenum">
              <a:rPr b="0" lang="en-US" sz="1200" spc="-1" strike="noStrike">
                <a:latin typeface="Arial"/>
              </a:rPr>
              <a:t>1</a:t>
            </a:fld>
            <a:endParaRPr b="0" lang="en-US" sz="1200" spc="-1" strike="noStrike">
              <a:latin typeface="Times New Roman"/>
            </a:endParaRPr>
          </a:p>
        </p:txBody>
      </p:sp>
      <p:sp>
        <p:nvSpPr>
          <p:cNvPr id="2463" name="PlaceHolder 2"/>
          <p:cNvSpPr>
            <a:spLocks noGrp="1"/>
          </p:cNvSpPr>
          <p:nvPr>
            <p:ph type="sldImg"/>
          </p:nvPr>
        </p:nvSpPr>
        <p:spPr>
          <a:xfrm>
            <a:off x="2143080" y="685800"/>
            <a:ext cx="2571480" cy="3428640"/>
          </a:xfrm>
          <a:prstGeom prst="rect">
            <a:avLst/>
          </a:prstGeom>
        </p:spPr>
      </p:sp>
      <p:sp>
        <p:nvSpPr>
          <p:cNvPr id="2464"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5" name="TextShape 1"/>
          <p:cNvSpPr txBox="1"/>
          <p:nvPr/>
        </p:nvSpPr>
        <p:spPr>
          <a:xfrm>
            <a:off x="3884760" y="8685360"/>
            <a:ext cx="2971440" cy="456840"/>
          </a:xfrm>
          <a:prstGeom prst="rect">
            <a:avLst/>
          </a:prstGeom>
          <a:noFill/>
          <a:ln w="9360">
            <a:noFill/>
          </a:ln>
        </p:spPr>
        <p:txBody>
          <a:bodyPr anchor="b"/>
          <a:p>
            <a:pPr algn="r">
              <a:lnSpc>
                <a:spcPct val="100000"/>
              </a:lnSpc>
            </a:pPr>
            <a:fld id="{04740E66-E6AB-46FA-952B-13DB44C85A77}" type="slidenum">
              <a:rPr b="0" lang="en-US" sz="1200" spc="-1" strike="noStrike">
                <a:latin typeface="Arial"/>
              </a:rPr>
              <a:t>1</a:t>
            </a:fld>
            <a:endParaRPr b="0" lang="en-US" sz="1200" spc="-1" strike="noStrike">
              <a:latin typeface="Times New Roman"/>
            </a:endParaRPr>
          </a:p>
        </p:txBody>
      </p:sp>
      <p:sp>
        <p:nvSpPr>
          <p:cNvPr id="2466" name="PlaceHolder 2"/>
          <p:cNvSpPr>
            <a:spLocks noGrp="1"/>
          </p:cNvSpPr>
          <p:nvPr>
            <p:ph type="sldImg"/>
          </p:nvPr>
        </p:nvSpPr>
        <p:spPr>
          <a:xfrm>
            <a:off x="2143080" y="685800"/>
            <a:ext cx="2571480" cy="3428640"/>
          </a:xfrm>
          <a:prstGeom prst="rect">
            <a:avLst/>
          </a:prstGeom>
        </p:spPr>
      </p:sp>
      <p:sp>
        <p:nvSpPr>
          <p:cNvPr id="2467"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8" name="TextShape 1"/>
          <p:cNvSpPr txBox="1"/>
          <p:nvPr/>
        </p:nvSpPr>
        <p:spPr>
          <a:xfrm>
            <a:off x="3884760" y="8685360"/>
            <a:ext cx="2971440" cy="456840"/>
          </a:xfrm>
          <a:prstGeom prst="rect">
            <a:avLst/>
          </a:prstGeom>
          <a:noFill/>
          <a:ln w="9360">
            <a:noFill/>
          </a:ln>
        </p:spPr>
        <p:txBody>
          <a:bodyPr anchor="b"/>
          <a:p>
            <a:pPr algn="r">
              <a:lnSpc>
                <a:spcPct val="100000"/>
              </a:lnSpc>
            </a:pPr>
            <a:fld id="{F33128A9-527B-4A96-B7A7-AEDE0D2998D4}" type="slidenum">
              <a:rPr b="0" lang="en-US" sz="1200" spc="-1" strike="noStrike">
                <a:latin typeface="Arial"/>
              </a:rPr>
              <a:t>1</a:t>
            </a:fld>
            <a:endParaRPr b="0" lang="en-US" sz="1200" spc="-1" strike="noStrike">
              <a:latin typeface="Times New Roman"/>
            </a:endParaRPr>
          </a:p>
        </p:txBody>
      </p:sp>
      <p:sp>
        <p:nvSpPr>
          <p:cNvPr id="2469" name="PlaceHolder 2"/>
          <p:cNvSpPr>
            <a:spLocks noGrp="1"/>
          </p:cNvSpPr>
          <p:nvPr>
            <p:ph type="sldImg"/>
          </p:nvPr>
        </p:nvSpPr>
        <p:spPr>
          <a:xfrm>
            <a:off x="2143080" y="685800"/>
            <a:ext cx="2571480" cy="3428640"/>
          </a:xfrm>
          <a:prstGeom prst="rect">
            <a:avLst/>
          </a:prstGeom>
        </p:spPr>
      </p:sp>
      <p:sp>
        <p:nvSpPr>
          <p:cNvPr id="2470"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471"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CCF3721E-DDC1-462C-A647-8CB2F4B851CD}"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2" name="TextShape 1"/>
          <p:cNvSpPr txBox="1"/>
          <p:nvPr/>
        </p:nvSpPr>
        <p:spPr>
          <a:xfrm>
            <a:off x="3884760" y="8685360"/>
            <a:ext cx="2971440" cy="456840"/>
          </a:xfrm>
          <a:prstGeom prst="rect">
            <a:avLst/>
          </a:prstGeom>
          <a:noFill/>
          <a:ln w="9360">
            <a:noFill/>
          </a:ln>
        </p:spPr>
        <p:txBody>
          <a:bodyPr anchor="b"/>
          <a:p>
            <a:pPr algn="r">
              <a:lnSpc>
                <a:spcPct val="100000"/>
              </a:lnSpc>
            </a:pPr>
            <a:fld id="{4B5E5522-32B7-4355-B887-177EB7885444}" type="slidenum">
              <a:rPr b="0" lang="en-US" sz="1200" spc="-1" strike="noStrike">
                <a:latin typeface="Arial"/>
              </a:rPr>
              <a:t>1</a:t>
            </a:fld>
            <a:endParaRPr b="0" lang="en-US" sz="1200" spc="-1" strike="noStrike">
              <a:latin typeface="Times New Roman"/>
            </a:endParaRPr>
          </a:p>
        </p:txBody>
      </p:sp>
      <p:sp>
        <p:nvSpPr>
          <p:cNvPr id="2473" name="PlaceHolder 2"/>
          <p:cNvSpPr>
            <a:spLocks noGrp="1"/>
          </p:cNvSpPr>
          <p:nvPr>
            <p:ph type="sldImg"/>
          </p:nvPr>
        </p:nvSpPr>
        <p:spPr>
          <a:xfrm>
            <a:off x="2143080" y="685800"/>
            <a:ext cx="2571480" cy="3428640"/>
          </a:xfrm>
          <a:prstGeom prst="rect">
            <a:avLst/>
          </a:prstGeom>
        </p:spPr>
      </p:sp>
      <p:sp>
        <p:nvSpPr>
          <p:cNvPr id="2474"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475"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A9E0BA12-A70C-47C9-8172-A0A537680EFF}"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6" name="TextShape 1"/>
          <p:cNvSpPr txBox="1"/>
          <p:nvPr/>
        </p:nvSpPr>
        <p:spPr>
          <a:xfrm>
            <a:off x="3884760" y="8685360"/>
            <a:ext cx="2971440" cy="456840"/>
          </a:xfrm>
          <a:prstGeom prst="rect">
            <a:avLst/>
          </a:prstGeom>
          <a:noFill/>
          <a:ln w="9360">
            <a:noFill/>
          </a:ln>
        </p:spPr>
        <p:txBody>
          <a:bodyPr anchor="b"/>
          <a:p>
            <a:pPr algn="r">
              <a:lnSpc>
                <a:spcPct val="100000"/>
              </a:lnSpc>
            </a:pPr>
            <a:fld id="{A4B605C4-7575-4F99-9FAD-B9A7B101D9FB}" type="slidenum">
              <a:rPr b="0" lang="en-US" sz="1200" spc="-1" strike="noStrike">
                <a:latin typeface="Arial"/>
              </a:rPr>
              <a:t>1</a:t>
            </a:fld>
            <a:endParaRPr b="0" lang="en-US" sz="1200" spc="-1" strike="noStrike">
              <a:latin typeface="Times New Roman"/>
            </a:endParaRPr>
          </a:p>
        </p:txBody>
      </p:sp>
      <p:sp>
        <p:nvSpPr>
          <p:cNvPr id="2477" name="PlaceHolder 2"/>
          <p:cNvSpPr>
            <a:spLocks noGrp="1"/>
          </p:cNvSpPr>
          <p:nvPr>
            <p:ph type="sldImg"/>
          </p:nvPr>
        </p:nvSpPr>
        <p:spPr>
          <a:xfrm>
            <a:off x="2143080" y="685800"/>
            <a:ext cx="2571480" cy="3428640"/>
          </a:xfrm>
          <a:prstGeom prst="rect">
            <a:avLst/>
          </a:prstGeom>
        </p:spPr>
      </p:sp>
      <p:sp>
        <p:nvSpPr>
          <p:cNvPr id="2478"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479"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D4A8B2B0-4C1E-43A5-81E9-BDD22FABCF2F}"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9" name="TextShape 1"/>
          <p:cNvSpPr txBox="1"/>
          <p:nvPr/>
        </p:nvSpPr>
        <p:spPr>
          <a:xfrm>
            <a:off x="3884760" y="8685360"/>
            <a:ext cx="2971440" cy="456840"/>
          </a:xfrm>
          <a:prstGeom prst="rect">
            <a:avLst/>
          </a:prstGeom>
          <a:noFill/>
          <a:ln w="9360">
            <a:noFill/>
          </a:ln>
        </p:spPr>
        <p:txBody>
          <a:bodyPr anchor="b"/>
          <a:p>
            <a:pPr algn="r">
              <a:lnSpc>
                <a:spcPct val="100000"/>
              </a:lnSpc>
            </a:pPr>
            <a:fld id="{1908DD2E-4D9F-44CF-AC7A-A6048F54D16F}" type="slidenum">
              <a:rPr b="0" lang="en-US" sz="1200" spc="-1" strike="noStrike">
                <a:latin typeface="Arial"/>
              </a:rPr>
              <a:t>1</a:t>
            </a:fld>
            <a:endParaRPr b="0" lang="en-US" sz="1200" spc="-1" strike="noStrike">
              <a:latin typeface="Times New Roman"/>
            </a:endParaRPr>
          </a:p>
        </p:txBody>
      </p:sp>
      <p:sp>
        <p:nvSpPr>
          <p:cNvPr id="2320" name="PlaceHolder 2"/>
          <p:cNvSpPr>
            <a:spLocks noGrp="1"/>
          </p:cNvSpPr>
          <p:nvPr>
            <p:ph type="sldImg"/>
          </p:nvPr>
        </p:nvSpPr>
        <p:spPr>
          <a:xfrm>
            <a:off x="2143080" y="685800"/>
            <a:ext cx="2571480" cy="3428640"/>
          </a:xfrm>
          <a:prstGeom prst="rect">
            <a:avLst/>
          </a:prstGeom>
        </p:spPr>
      </p:sp>
      <p:sp>
        <p:nvSpPr>
          <p:cNvPr id="2321"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0" name="TextShape 1"/>
          <p:cNvSpPr txBox="1"/>
          <p:nvPr/>
        </p:nvSpPr>
        <p:spPr>
          <a:xfrm>
            <a:off x="3884760" y="8685360"/>
            <a:ext cx="2971440" cy="456840"/>
          </a:xfrm>
          <a:prstGeom prst="rect">
            <a:avLst/>
          </a:prstGeom>
          <a:noFill/>
          <a:ln w="9360">
            <a:noFill/>
          </a:ln>
        </p:spPr>
        <p:txBody>
          <a:bodyPr anchor="b"/>
          <a:p>
            <a:pPr algn="r">
              <a:lnSpc>
                <a:spcPct val="100000"/>
              </a:lnSpc>
            </a:pPr>
            <a:fld id="{22CA6267-5F11-4CF9-9C68-7CAE60FED762}" type="slidenum">
              <a:rPr b="0" lang="en-US" sz="1200" spc="-1" strike="noStrike">
                <a:latin typeface="Arial"/>
              </a:rPr>
              <a:t>1</a:t>
            </a:fld>
            <a:endParaRPr b="0" lang="en-US" sz="1200" spc="-1" strike="noStrike">
              <a:latin typeface="Times New Roman"/>
            </a:endParaRPr>
          </a:p>
        </p:txBody>
      </p:sp>
      <p:sp>
        <p:nvSpPr>
          <p:cNvPr id="2481" name="PlaceHolder 2"/>
          <p:cNvSpPr>
            <a:spLocks noGrp="1"/>
          </p:cNvSpPr>
          <p:nvPr>
            <p:ph type="sldImg"/>
          </p:nvPr>
        </p:nvSpPr>
        <p:spPr>
          <a:xfrm>
            <a:off x="2143080" y="685800"/>
            <a:ext cx="2571480" cy="3428640"/>
          </a:xfrm>
          <a:prstGeom prst="rect">
            <a:avLst/>
          </a:prstGeom>
        </p:spPr>
      </p:sp>
      <p:sp>
        <p:nvSpPr>
          <p:cNvPr id="2482"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483"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681B8D91-DF49-442E-BEED-F7176BA3ECD7}"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4" name="TextShape 1"/>
          <p:cNvSpPr txBox="1"/>
          <p:nvPr/>
        </p:nvSpPr>
        <p:spPr>
          <a:xfrm>
            <a:off x="3884760" y="8685360"/>
            <a:ext cx="2971440" cy="456840"/>
          </a:xfrm>
          <a:prstGeom prst="rect">
            <a:avLst/>
          </a:prstGeom>
          <a:noFill/>
          <a:ln w="9360">
            <a:noFill/>
          </a:ln>
        </p:spPr>
        <p:txBody>
          <a:bodyPr anchor="b"/>
          <a:p>
            <a:pPr algn="r">
              <a:lnSpc>
                <a:spcPct val="100000"/>
              </a:lnSpc>
            </a:pPr>
            <a:fld id="{432B0115-3278-4253-9356-00FDBB49A38A}" type="slidenum">
              <a:rPr b="0" lang="en-US" sz="1200" spc="-1" strike="noStrike">
                <a:latin typeface="Arial"/>
              </a:rPr>
              <a:t>1</a:t>
            </a:fld>
            <a:endParaRPr b="0" lang="en-US" sz="1200" spc="-1" strike="noStrike">
              <a:latin typeface="Times New Roman"/>
            </a:endParaRPr>
          </a:p>
        </p:txBody>
      </p:sp>
      <p:sp>
        <p:nvSpPr>
          <p:cNvPr id="2485" name="PlaceHolder 2"/>
          <p:cNvSpPr>
            <a:spLocks noGrp="1"/>
          </p:cNvSpPr>
          <p:nvPr>
            <p:ph type="sldImg"/>
          </p:nvPr>
        </p:nvSpPr>
        <p:spPr>
          <a:xfrm>
            <a:off x="2143080" y="685800"/>
            <a:ext cx="2571480" cy="3428640"/>
          </a:xfrm>
          <a:prstGeom prst="rect">
            <a:avLst/>
          </a:prstGeom>
        </p:spPr>
      </p:sp>
      <p:sp>
        <p:nvSpPr>
          <p:cNvPr id="2486"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487"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2E436B82-6BF6-48C2-A5B4-137E074C3024}"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8" name="TextShape 1"/>
          <p:cNvSpPr txBox="1"/>
          <p:nvPr/>
        </p:nvSpPr>
        <p:spPr>
          <a:xfrm>
            <a:off x="3884760" y="8685360"/>
            <a:ext cx="2971440" cy="456840"/>
          </a:xfrm>
          <a:prstGeom prst="rect">
            <a:avLst/>
          </a:prstGeom>
          <a:noFill/>
          <a:ln w="9360">
            <a:noFill/>
          </a:ln>
        </p:spPr>
        <p:txBody>
          <a:bodyPr anchor="b"/>
          <a:p>
            <a:pPr algn="r">
              <a:lnSpc>
                <a:spcPct val="100000"/>
              </a:lnSpc>
            </a:pPr>
            <a:fld id="{67BAFB5A-95BD-431A-8E65-3A72DEB39EE9}" type="slidenum">
              <a:rPr b="0" lang="en-US" sz="1200" spc="-1" strike="noStrike">
                <a:latin typeface="Arial"/>
              </a:rPr>
              <a:t>1</a:t>
            </a:fld>
            <a:endParaRPr b="0" lang="en-US" sz="1200" spc="-1" strike="noStrike">
              <a:latin typeface="Times New Roman"/>
            </a:endParaRPr>
          </a:p>
        </p:txBody>
      </p:sp>
      <p:sp>
        <p:nvSpPr>
          <p:cNvPr id="2489" name="PlaceHolder 2"/>
          <p:cNvSpPr>
            <a:spLocks noGrp="1"/>
          </p:cNvSpPr>
          <p:nvPr>
            <p:ph type="sldImg"/>
          </p:nvPr>
        </p:nvSpPr>
        <p:spPr>
          <a:xfrm>
            <a:off x="2143080" y="685800"/>
            <a:ext cx="2571480" cy="3428640"/>
          </a:xfrm>
          <a:prstGeom prst="rect">
            <a:avLst/>
          </a:prstGeom>
        </p:spPr>
      </p:sp>
      <p:sp>
        <p:nvSpPr>
          <p:cNvPr id="2490"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491"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AB546C2C-1479-47E1-B7EA-AC09C9845EDA}"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2" name="TextShape 1"/>
          <p:cNvSpPr txBox="1"/>
          <p:nvPr/>
        </p:nvSpPr>
        <p:spPr>
          <a:xfrm>
            <a:off x="3884760" y="8685360"/>
            <a:ext cx="2971440" cy="456840"/>
          </a:xfrm>
          <a:prstGeom prst="rect">
            <a:avLst/>
          </a:prstGeom>
          <a:noFill/>
          <a:ln w="9360">
            <a:noFill/>
          </a:ln>
        </p:spPr>
        <p:txBody>
          <a:bodyPr anchor="b"/>
          <a:p>
            <a:pPr algn="r">
              <a:lnSpc>
                <a:spcPct val="100000"/>
              </a:lnSpc>
            </a:pPr>
            <a:fld id="{FE39A29D-8D81-40D7-A451-F702253E0812}" type="slidenum">
              <a:rPr b="0" lang="en-US" sz="1200" spc="-1" strike="noStrike">
                <a:latin typeface="Arial"/>
              </a:rPr>
              <a:t>1</a:t>
            </a:fld>
            <a:endParaRPr b="0" lang="en-US" sz="1200" spc="-1" strike="noStrike">
              <a:latin typeface="Times New Roman"/>
            </a:endParaRPr>
          </a:p>
        </p:txBody>
      </p:sp>
      <p:sp>
        <p:nvSpPr>
          <p:cNvPr id="2493" name="PlaceHolder 2"/>
          <p:cNvSpPr>
            <a:spLocks noGrp="1"/>
          </p:cNvSpPr>
          <p:nvPr>
            <p:ph type="sldImg"/>
          </p:nvPr>
        </p:nvSpPr>
        <p:spPr>
          <a:xfrm>
            <a:off x="2143080" y="685800"/>
            <a:ext cx="2571480" cy="3428640"/>
          </a:xfrm>
          <a:prstGeom prst="rect">
            <a:avLst/>
          </a:prstGeom>
        </p:spPr>
      </p:sp>
      <p:sp>
        <p:nvSpPr>
          <p:cNvPr id="2494"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495"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AEDBF6AF-2D99-4693-A477-73AC5B478CEF}"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6" name="TextShape 1"/>
          <p:cNvSpPr txBox="1"/>
          <p:nvPr/>
        </p:nvSpPr>
        <p:spPr>
          <a:xfrm>
            <a:off x="3884760" y="8685360"/>
            <a:ext cx="2971440" cy="456840"/>
          </a:xfrm>
          <a:prstGeom prst="rect">
            <a:avLst/>
          </a:prstGeom>
          <a:noFill/>
          <a:ln w="9360">
            <a:noFill/>
          </a:ln>
        </p:spPr>
        <p:txBody>
          <a:bodyPr anchor="b"/>
          <a:p>
            <a:pPr algn="r">
              <a:lnSpc>
                <a:spcPct val="100000"/>
              </a:lnSpc>
            </a:pPr>
            <a:fld id="{E4D63F2E-FE22-40FD-B0B0-6F353C16055E}" type="slidenum">
              <a:rPr b="0" lang="en-US" sz="1200" spc="-1" strike="noStrike">
                <a:latin typeface="Arial"/>
              </a:rPr>
              <a:t>1</a:t>
            </a:fld>
            <a:endParaRPr b="0" lang="en-US" sz="1200" spc="-1" strike="noStrike">
              <a:latin typeface="Times New Roman"/>
            </a:endParaRPr>
          </a:p>
        </p:txBody>
      </p:sp>
      <p:sp>
        <p:nvSpPr>
          <p:cNvPr id="2497" name="PlaceHolder 2"/>
          <p:cNvSpPr>
            <a:spLocks noGrp="1"/>
          </p:cNvSpPr>
          <p:nvPr>
            <p:ph type="sldImg"/>
          </p:nvPr>
        </p:nvSpPr>
        <p:spPr>
          <a:xfrm>
            <a:off x="2143080" y="685800"/>
            <a:ext cx="2571480" cy="3428640"/>
          </a:xfrm>
          <a:prstGeom prst="rect">
            <a:avLst/>
          </a:prstGeom>
        </p:spPr>
      </p:sp>
      <p:sp>
        <p:nvSpPr>
          <p:cNvPr id="2498"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499"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39162594-6AC5-4364-AD21-6C264BD60B18}"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0" name="TextShape 1"/>
          <p:cNvSpPr txBox="1"/>
          <p:nvPr/>
        </p:nvSpPr>
        <p:spPr>
          <a:xfrm>
            <a:off x="3884760" y="8685360"/>
            <a:ext cx="2971440" cy="456840"/>
          </a:xfrm>
          <a:prstGeom prst="rect">
            <a:avLst/>
          </a:prstGeom>
          <a:noFill/>
          <a:ln w="9360">
            <a:noFill/>
          </a:ln>
        </p:spPr>
        <p:txBody>
          <a:bodyPr anchor="b"/>
          <a:p>
            <a:pPr algn="r">
              <a:lnSpc>
                <a:spcPct val="100000"/>
              </a:lnSpc>
            </a:pPr>
            <a:fld id="{52515EBA-D977-478D-94AA-EB1A01F4FF57}" type="slidenum">
              <a:rPr b="0" lang="en-US" sz="1200" spc="-1" strike="noStrike">
                <a:latin typeface="Arial"/>
              </a:rPr>
              <a:t>1</a:t>
            </a:fld>
            <a:endParaRPr b="0" lang="en-US" sz="1200" spc="-1" strike="noStrike">
              <a:latin typeface="Times New Roman"/>
            </a:endParaRPr>
          </a:p>
        </p:txBody>
      </p:sp>
      <p:sp>
        <p:nvSpPr>
          <p:cNvPr id="2501" name="PlaceHolder 2"/>
          <p:cNvSpPr>
            <a:spLocks noGrp="1"/>
          </p:cNvSpPr>
          <p:nvPr>
            <p:ph type="sldImg"/>
          </p:nvPr>
        </p:nvSpPr>
        <p:spPr>
          <a:xfrm>
            <a:off x="2143080" y="685800"/>
            <a:ext cx="2571480" cy="3428640"/>
          </a:xfrm>
          <a:prstGeom prst="rect">
            <a:avLst/>
          </a:prstGeom>
        </p:spPr>
      </p:sp>
      <p:sp>
        <p:nvSpPr>
          <p:cNvPr id="2502"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503"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73ABA57B-D071-4F2D-A11F-7C3A37193EE6}"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4" name="TextShape 1"/>
          <p:cNvSpPr txBox="1"/>
          <p:nvPr/>
        </p:nvSpPr>
        <p:spPr>
          <a:xfrm>
            <a:off x="3884760" y="8685360"/>
            <a:ext cx="2971440" cy="456840"/>
          </a:xfrm>
          <a:prstGeom prst="rect">
            <a:avLst/>
          </a:prstGeom>
          <a:noFill/>
          <a:ln w="9360">
            <a:noFill/>
          </a:ln>
        </p:spPr>
        <p:txBody>
          <a:bodyPr anchor="b"/>
          <a:p>
            <a:pPr algn="r">
              <a:lnSpc>
                <a:spcPct val="100000"/>
              </a:lnSpc>
            </a:pPr>
            <a:fld id="{B3D7534A-F5D3-4F29-A17D-40F761834263}" type="slidenum">
              <a:rPr b="0" lang="en-US" sz="1200" spc="-1" strike="noStrike">
                <a:latin typeface="Arial"/>
              </a:rPr>
              <a:t>1</a:t>
            </a:fld>
            <a:endParaRPr b="0" lang="en-US" sz="1200" spc="-1" strike="noStrike">
              <a:latin typeface="Times New Roman"/>
            </a:endParaRPr>
          </a:p>
        </p:txBody>
      </p:sp>
      <p:sp>
        <p:nvSpPr>
          <p:cNvPr id="2505" name="PlaceHolder 2"/>
          <p:cNvSpPr>
            <a:spLocks noGrp="1"/>
          </p:cNvSpPr>
          <p:nvPr>
            <p:ph type="sldImg"/>
          </p:nvPr>
        </p:nvSpPr>
        <p:spPr>
          <a:xfrm>
            <a:off x="2143080" y="685800"/>
            <a:ext cx="2571480" cy="3428640"/>
          </a:xfrm>
          <a:prstGeom prst="rect">
            <a:avLst/>
          </a:prstGeom>
        </p:spPr>
      </p:sp>
      <p:sp>
        <p:nvSpPr>
          <p:cNvPr id="2506"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507"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C67E2CE2-6867-43B6-97BE-F27E18761987}"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8" name="TextShape 1"/>
          <p:cNvSpPr txBox="1"/>
          <p:nvPr/>
        </p:nvSpPr>
        <p:spPr>
          <a:xfrm>
            <a:off x="3884760" y="8685360"/>
            <a:ext cx="2971440" cy="456840"/>
          </a:xfrm>
          <a:prstGeom prst="rect">
            <a:avLst/>
          </a:prstGeom>
          <a:noFill/>
          <a:ln w="9360">
            <a:noFill/>
          </a:ln>
        </p:spPr>
        <p:txBody>
          <a:bodyPr anchor="b"/>
          <a:p>
            <a:pPr algn="r">
              <a:lnSpc>
                <a:spcPct val="100000"/>
              </a:lnSpc>
            </a:pPr>
            <a:fld id="{DB14FE5A-D7DB-44A1-B734-5B759179EC05}" type="slidenum">
              <a:rPr b="0" lang="en-US" sz="1200" spc="-1" strike="noStrike">
                <a:latin typeface="Arial"/>
              </a:rPr>
              <a:t>1</a:t>
            </a:fld>
            <a:endParaRPr b="0" lang="en-US" sz="1200" spc="-1" strike="noStrike">
              <a:latin typeface="Times New Roman"/>
            </a:endParaRPr>
          </a:p>
        </p:txBody>
      </p:sp>
      <p:sp>
        <p:nvSpPr>
          <p:cNvPr id="2509" name="PlaceHolder 2"/>
          <p:cNvSpPr>
            <a:spLocks noGrp="1"/>
          </p:cNvSpPr>
          <p:nvPr>
            <p:ph type="sldImg"/>
          </p:nvPr>
        </p:nvSpPr>
        <p:spPr>
          <a:xfrm>
            <a:off x="2143080" y="685800"/>
            <a:ext cx="2571480" cy="3428640"/>
          </a:xfrm>
          <a:prstGeom prst="rect">
            <a:avLst/>
          </a:prstGeom>
        </p:spPr>
      </p:sp>
      <p:sp>
        <p:nvSpPr>
          <p:cNvPr id="2510"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511"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D9E6FA39-305B-4904-96C3-14C317CBC43F}"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2" name="TextShape 1"/>
          <p:cNvSpPr txBox="1"/>
          <p:nvPr/>
        </p:nvSpPr>
        <p:spPr>
          <a:xfrm>
            <a:off x="3884760" y="8685360"/>
            <a:ext cx="2971440" cy="456840"/>
          </a:xfrm>
          <a:prstGeom prst="rect">
            <a:avLst/>
          </a:prstGeom>
          <a:noFill/>
          <a:ln w="9360">
            <a:noFill/>
          </a:ln>
        </p:spPr>
        <p:txBody>
          <a:bodyPr anchor="b"/>
          <a:p>
            <a:pPr algn="r">
              <a:lnSpc>
                <a:spcPct val="100000"/>
              </a:lnSpc>
            </a:pPr>
            <a:fld id="{4B6DF282-9967-47F3-BD66-E8E454A1A3C0}" type="slidenum">
              <a:rPr b="0" lang="en-US" sz="1200" spc="-1" strike="noStrike">
                <a:latin typeface="Arial"/>
              </a:rPr>
              <a:t>1</a:t>
            </a:fld>
            <a:endParaRPr b="0" lang="en-US" sz="1200" spc="-1" strike="noStrike">
              <a:latin typeface="Times New Roman"/>
            </a:endParaRPr>
          </a:p>
        </p:txBody>
      </p:sp>
      <p:sp>
        <p:nvSpPr>
          <p:cNvPr id="2513" name="PlaceHolder 2"/>
          <p:cNvSpPr>
            <a:spLocks noGrp="1"/>
          </p:cNvSpPr>
          <p:nvPr>
            <p:ph type="sldImg"/>
          </p:nvPr>
        </p:nvSpPr>
        <p:spPr>
          <a:xfrm>
            <a:off x="2143080" y="685800"/>
            <a:ext cx="2571480" cy="3428640"/>
          </a:xfrm>
          <a:prstGeom prst="rect">
            <a:avLst/>
          </a:prstGeom>
        </p:spPr>
      </p:sp>
      <p:sp>
        <p:nvSpPr>
          <p:cNvPr id="2514"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5" name="TextShape 1"/>
          <p:cNvSpPr txBox="1"/>
          <p:nvPr/>
        </p:nvSpPr>
        <p:spPr>
          <a:xfrm>
            <a:off x="3884760" y="8685360"/>
            <a:ext cx="2971440" cy="456840"/>
          </a:xfrm>
          <a:prstGeom prst="rect">
            <a:avLst/>
          </a:prstGeom>
          <a:noFill/>
          <a:ln w="9360">
            <a:noFill/>
          </a:ln>
        </p:spPr>
        <p:txBody>
          <a:bodyPr anchor="b"/>
          <a:p>
            <a:pPr algn="r">
              <a:lnSpc>
                <a:spcPct val="100000"/>
              </a:lnSpc>
            </a:pPr>
            <a:fld id="{80F70BC2-8F42-45FB-80AB-B73DD0B1B8AC}" type="slidenum">
              <a:rPr b="0" lang="en-US" sz="1200" spc="-1" strike="noStrike">
                <a:latin typeface="Arial"/>
              </a:rPr>
              <a:t>1</a:t>
            </a:fld>
            <a:endParaRPr b="0" lang="en-US" sz="1200" spc="-1" strike="noStrike">
              <a:latin typeface="Times New Roman"/>
            </a:endParaRPr>
          </a:p>
        </p:txBody>
      </p:sp>
      <p:sp>
        <p:nvSpPr>
          <p:cNvPr id="2516" name="PlaceHolder 2"/>
          <p:cNvSpPr>
            <a:spLocks noGrp="1"/>
          </p:cNvSpPr>
          <p:nvPr>
            <p:ph type="sldImg"/>
          </p:nvPr>
        </p:nvSpPr>
        <p:spPr>
          <a:xfrm>
            <a:off x="2143080" y="685800"/>
            <a:ext cx="2571480" cy="3428640"/>
          </a:xfrm>
          <a:prstGeom prst="rect">
            <a:avLst/>
          </a:prstGeom>
        </p:spPr>
      </p:sp>
      <p:sp>
        <p:nvSpPr>
          <p:cNvPr id="2517"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2"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791F2FC2-2CCE-43E7-B21E-30BD58B24D0C}" type="slidenum">
              <a:rPr b="0" lang="en-US" sz="1200" spc="-1" strike="noStrike">
                <a:solidFill>
                  <a:srgbClr val="000000"/>
                </a:solidFill>
                <a:latin typeface="Arial"/>
                <a:ea typeface="+mn-ea"/>
              </a:rPr>
              <a:t>1</a:t>
            </a:fld>
            <a:endParaRPr b="0" lang="en-US" sz="1200" spc="-1" strike="noStrike">
              <a:latin typeface="Arial"/>
            </a:endParaRPr>
          </a:p>
        </p:txBody>
      </p:sp>
      <p:sp>
        <p:nvSpPr>
          <p:cNvPr id="2323" name="PlaceHolder 2"/>
          <p:cNvSpPr>
            <a:spLocks noGrp="1"/>
          </p:cNvSpPr>
          <p:nvPr>
            <p:ph type="sldImg"/>
          </p:nvPr>
        </p:nvSpPr>
        <p:spPr>
          <a:xfrm>
            <a:off x="2143080" y="685800"/>
            <a:ext cx="2571480" cy="3428640"/>
          </a:xfrm>
          <a:prstGeom prst="rect">
            <a:avLst/>
          </a:prstGeom>
        </p:spPr>
      </p:sp>
      <p:sp>
        <p:nvSpPr>
          <p:cNvPr id="2324"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8" name="TextShape 1"/>
          <p:cNvSpPr txBox="1"/>
          <p:nvPr/>
        </p:nvSpPr>
        <p:spPr>
          <a:xfrm>
            <a:off x="3884760" y="8685360"/>
            <a:ext cx="2971440" cy="456840"/>
          </a:xfrm>
          <a:prstGeom prst="rect">
            <a:avLst/>
          </a:prstGeom>
          <a:noFill/>
          <a:ln w="9360">
            <a:noFill/>
          </a:ln>
        </p:spPr>
        <p:txBody>
          <a:bodyPr anchor="b"/>
          <a:p>
            <a:pPr algn="r">
              <a:lnSpc>
                <a:spcPct val="100000"/>
              </a:lnSpc>
            </a:pPr>
            <a:fld id="{F64F68EC-F189-4A37-8913-2AD32A5B674E}" type="slidenum">
              <a:rPr b="0" lang="en-US" sz="1200" spc="-1" strike="noStrike">
                <a:latin typeface="Arial"/>
              </a:rPr>
              <a:t>1</a:t>
            </a:fld>
            <a:endParaRPr b="0" lang="en-US" sz="1200" spc="-1" strike="noStrike">
              <a:latin typeface="Times New Roman"/>
            </a:endParaRPr>
          </a:p>
        </p:txBody>
      </p:sp>
      <p:sp>
        <p:nvSpPr>
          <p:cNvPr id="2519" name="PlaceHolder 2"/>
          <p:cNvSpPr>
            <a:spLocks noGrp="1"/>
          </p:cNvSpPr>
          <p:nvPr>
            <p:ph type="sldImg"/>
          </p:nvPr>
        </p:nvSpPr>
        <p:spPr>
          <a:xfrm>
            <a:off x="2143080" y="685800"/>
            <a:ext cx="2571480" cy="3428640"/>
          </a:xfrm>
          <a:prstGeom prst="rect">
            <a:avLst/>
          </a:prstGeom>
        </p:spPr>
      </p:sp>
      <p:sp>
        <p:nvSpPr>
          <p:cNvPr id="2520"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1" name="TextShape 1"/>
          <p:cNvSpPr txBox="1"/>
          <p:nvPr/>
        </p:nvSpPr>
        <p:spPr>
          <a:xfrm>
            <a:off x="3884760" y="8685360"/>
            <a:ext cx="2971440" cy="456840"/>
          </a:xfrm>
          <a:prstGeom prst="rect">
            <a:avLst/>
          </a:prstGeom>
          <a:noFill/>
          <a:ln w="9360">
            <a:noFill/>
          </a:ln>
        </p:spPr>
        <p:txBody>
          <a:bodyPr anchor="b"/>
          <a:p>
            <a:pPr algn="r">
              <a:lnSpc>
                <a:spcPct val="100000"/>
              </a:lnSpc>
            </a:pPr>
            <a:fld id="{4A5A37E9-3619-4950-A040-580E1AC49DB6}" type="slidenum">
              <a:rPr b="0" lang="en-US" sz="1200" spc="-1" strike="noStrike">
                <a:latin typeface="Arial"/>
              </a:rPr>
              <a:t>1</a:t>
            </a:fld>
            <a:endParaRPr b="0" lang="en-US" sz="1200" spc="-1" strike="noStrike">
              <a:latin typeface="Times New Roman"/>
            </a:endParaRPr>
          </a:p>
        </p:txBody>
      </p:sp>
      <p:sp>
        <p:nvSpPr>
          <p:cNvPr id="2522" name="PlaceHolder 2"/>
          <p:cNvSpPr>
            <a:spLocks noGrp="1"/>
          </p:cNvSpPr>
          <p:nvPr>
            <p:ph type="sldImg"/>
          </p:nvPr>
        </p:nvSpPr>
        <p:spPr>
          <a:xfrm>
            <a:off x="2143080" y="685800"/>
            <a:ext cx="2571480" cy="3428640"/>
          </a:xfrm>
          <a:prstGeom prst="rect">
            <a:avLst/>
          </a:prstGeom>
        </p:spPr>
      </p:sp>
      <p:sp>
        <p:nvSpPr>
          <p:cNvPr id="2523"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4" name="TextShape 1"/>
          <p:cNvSpPr txBox="1"/>
          <p:nvPr/>
        </p:nvSpPr>
        <p:spPr>
          <a:xfrm>
            <a:off x="3884760" y="8685360"/>
            <a:ext cx="2971440" cy="456840"/>
          </a:xfrm>
          <a:prstGeom prst="rect">
            <a:avLst/>
          </a:prstGeom>
          <a:noFill/>
          <a:ln w="9360">
            <a:noFill/>
          </a:ln>
        </p:spPr>
        <p:txBody>
          <a:bodyPr anchor="b"/>
          <a:p>
            <a:pPr algn="r">
              <a:lnSpc>
                <a:spcPct val="100000"/>
              </a:lnSpc>
            </a:pPr>
            <a:fld id="{5B2816A6-FD8B-4B2C-BEF5-E6F1D6385A43}" type="slidenum">
              <a:rPr b="0" lang="en-US" sz="1200" spc="-1" strike="noStrike">
                <a:latin typeface="Arial"/>
              </a:rPr>
              <a:t>1</a:t>
            </a:fld>
            <a:endParaRPr b="0" lang="en-US" sz="1200" spc="-1" strike="noStrike">
              <a:latin typeface="Times New Roman"/>
            </a:endParaRPr>
          </a:p>
        </p:txBody>
      </p:sp>
      <p:sp>
        <p:nvSpPr>
          <p:cNvPr id="2525" name="PlaceHolder 2"/>
          <p:cNvSpPr>
            <a:spLocks noGrp="1"/>
          </p:cNvSpPr>
          <p:nvPr>
            <p:ph type="sldImg"/>
          </p:nvPr>
        </p:nvSpPr>
        <p:spPr>
          <a:xfrm>
            <a:off x="2143080" y="685800"/>
            <a:ext cx="2571480" cy="3428640"/>
          </a:xfrm>
          <a:prstGeom prst="rect">
            <a:avLst/>
          </a:prstGeom>
        </p:spPr>
      </p:sp>
      <p:sp>
        <p:nvSpPr>
          <p:cNvPr id="2526"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527"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63AABBA8-3714-4DF3-8C31-11D60D09A8EE}"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8" name="TextShape 1"/>
          <p:cNvSpPr txBox="1"/>
          <p:nvPr/>
        </p:nvSpPr>
        <p:spPr>
          <a:xfrm>
            <a:off x="3884760" y="8685360"/>
            <a:ext cx="2971440" cy="456840"/>
          </a:xfrm>
          <a:prstGeom prst="rect">
            <a:avLst/>
          </a:prstGeom>
          <a:noFill/>
          <a:ln w="9360">
            <a:noFill/>
          </a:ln>
        </p:spPr>
        <p:txBody>
          <a:bodyPr anchor="b"/>
          <a:p>
            <a:pPr algn="r">
              <a:lnSpc>
                <a:spcPct val="100000"/>
              </a:lnSpc>
            </a:pPr>
            <a:fld id="{32C77801-7DA3-4B9F-96CB-823441EDD73D}" type="slidenum">
              <a:rPr b="0" lang="en-US" sz="1200" spc="-1" strike="noStrike">
                <a:latin typeface="Arial"/>
              </a:rPr>
              <a:t>1</a:t>
            </a:fld>
            <a:endParaRPr b="0" lang="en-US" sz="1200" spc="-1" strike="noStrike">
              <a:latin typeface="Times New Roman"/>
            </a:endParaRPr>
          </a:p>
        </p:txBody>
      </p:sp>
      <p:sp>
        <p:nvSpPr>
          <p:cNvPr id="2529" name="PlaceHolder 2"/>
          <p:cNvSpPr>
            <a:spLocks noGrp="1"/>
          </p:cNvSpPr>
          <p:nvPr>
            <p:ph type="sldImg"/>
          </p:nvPr>
        </p:nvSpPr>
        <p:spPr>
          <a:xfrm>
            <a:off x="2143080" y="685800"/>
            <a:ext cx="2571480" cy="3428640"/>
          </a:xfrm>
          <a:prstGeom prst="rect">
            <a:avLst/>
          </a:prstGeom>
        </p:spPr>
      </p:sp>
      <p:sp>
        <p:nvSpPr>
          <p:cNvPr id="2530"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531"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D969B93F-8DB4-404D-A120-66DAFD86CFED}"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2" name="TextShape 1"/>
          <p:cNvSpPr txBox="1"/>
          <p:nvPr/>
        </p:nvSpPr>
        <p:spPr>
          <a:xfrm>
            <a:off x="3884760" y="8685360"/>
            <a:ext cx="2971440" cy="456840"/>
          </a:xfrm>
          <a:prstGeom prst="rect">
            <a:avLst/>
          </a:prstGeom>
          <a:noFill/>
          <a:ln w="9360">
            <a:noFill/>
          </a:ln>
        </p:spPr>
        <p:txBody>
          <a:bodyPr anchor="b"/>
          <a:p>
            <a:pPr algn="r">
              <a:lnSpc>
                <a:spcPct val="100000"/>
              </a:lnSpc>
            </a:pPr>
            <a:fld id="{8F490318-94BC-468A-8FD1-C74D34325ADC}" type="slidenum">
              <a:rPr b="0" lang="en-US" sz="1200" spc="-1" strike="noStrike">
                <a:latin typeface="Arial"/>
              </a:rPr>
              <a:t>1</a:t>
            </a:fld>
            <a:endParaRPr b="0" lang="en-US" sz="1200" spc="-1" strike="noStrike">
              <a:latin typeface="Times New Roman"/>
            </a:endParaRPr>
          </a:p>
        </p:txBody>
      </p:sp>
      <p:sp>
        <p:nvSpPr>
          <p:cNvPr id="2533" name="PlaceHolder 2"/>
          <p:cNvSpPr>
            <a:spLocks noGrp="1"/>
          </p:cNvSpPr>
          <p:nvPr>
            <p:ph type="sldImg"/>
          </p:nvPr>
        </p:nvSpPr>
        <p:spPr>
          <a:xfrm>
            <a:off x="2143080" y="685800"/>
            <a:ext cx="2571480" cy="3428640"/>
          </a:xfrm>
          <a:prstGeom prst="rect">
            <a:avLst/>
          </a:prstGeom>
        </p:spPr>
      </p:sp>
      <p:sp>
        <p:nvSpPr>
          <p:cNvPr id="2534"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535"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673643A5-EE16-48B3-94F5-D2A71E9059AF}"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6" name="TextShape 1"/>
          <p:cNvSpPr txBox="1"/>
          <p:nvPr/>
        </p:nvSpPr>
        <p:spPr>
          <a:xfrm>
            <a:off x="3884760" y="8685360"/>
            <a:ext cx="2971440" cy="456840"/>
          </a:xfrm>
          <a:prstGeom prst="rect">
            <a:avLst/>
          </a:prstGeom>
          <a:noFill/>
          <a:ln w="9360">
            <a:noFill/>
          </a:ln>
        </p:spPr>
        <p:txBody>
          <a:bodyPr anchor="b"/>
          <a:p>
            <a:pPr algn="r">
              <a:lnSpc>
                <a:spcPct val="100000"/>
              </a:lnSpc>
            </a:pPr>
            <a:fld id="{9F3D263E-96D2-4CCF-B730-039C7EA29A6D}" type="slidenum">
              <a:rPr b="0" lang="en-US" sz="1200" spc="-1" strike="noStrike">
                <a:latin typeface="Arial"/>
              </a:rPr>
              <a:t>1</a:t>
            </a:fld>
            <a:endParaRPr b="0" lang="en-US" sz="1200" spc="-1" strike="noStrike">
              <a:latin typeface="Times New Roman"/>
            </a:endParaRPr>
          </a:p>
        </p:txBody>
      </p:sp>
      <p:sp>
        <p:nvSpPr>
          <p:cNvPr id="2537" name="PlaceHolder 2"/>
          <p:cNvSpPr>
            <a:spLocks noGrp="1"/>
          </p:cNvSpPr>
          <p:nvPr>
            <p:ph type="sldImg"/>
          </p:nvPr>
        </p:nvSpPr>
        <p:spPr>
          <a:xfrm>
            <a:off x="2143080" y="685800"/>
            <a:ext cx="2571480" cy="3428640"/>
          </a:xfrm>
          <a:prstGeom prst="rect">
            <a:avLst/>
          </a:prstGeom>
        </p:spPr>
      </p:sp>
      <p:sp>
        <p:nvSpPr>
          <p:cNvPr id="2538"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539"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877EB1DB-78CA-4643-9244-1FE44FB9292D}"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0" name="TextShape 1"/>
          <p:cNvSpPr txBox="1"/>
          <p:nvPr/>
        </p:nvSpPr>
        <p:spPr>
          <a:xfrm>
            <a:off x="3884760" y="8685360"/>
            <a:ext cx="2971440" cy="456840"/>
          </a:xfrm>
          <a:prstGeom prst="rect">
            <a:avLst/>
          </a:prstGeom>
          <a:noFill/>
          <a:ln w="9360">
            <a:noFill/>
          </a:ln>
        </p:spPr>
        <p:txBody>
          <a:bodyPr anchor="b"/>
          <a:p>
            <a:pPr algn="r">
              <a:lnSpc>
                <a:spcPct val="100000"/>
              </a:lnSpc>
            </a:pPr>
            <a:fld id="{E5A51EC2-FC76-4D3E-B182-A1B59B870D5F}" type="slidenum">
              <a:rPr b="0" lang="en-US" sz="1200" spc="-1" strike="noStrike">
                <a:latin typeface="Arial"/>
              </a:rPr>
              <a:t>1</a:t>
            </a:fld>
            <a:endParaRPr b="0" lang="en-US" sz="1200" spc="-1" strike="noStrike">
              <a:latin typeface="Times New Roman"/>
            </a:endParaRPr>
          </a:p>
        </p:txBody>
      </p:sp>
      <p:sp>
        <p:nvSpPr>
          <p:cNvPr id="2541" name="PlaceHolder 2"/>
          <p:cNvSpPr>
            <a:spLocks noGrp="1"/>
          </p:cNvSpPr>
          <p:nvPr>
            <p:ph type="sldImg"/>
          </p:nvPr>
        </p:nvSpPr>
        <p:spPr>
          <a:xfrm>
            <a:off x="2143080" y="685800"/>
            <a:ext cx="2571480" cy="3428640"/>
          </a:xfrm>
          <a:prstGeom prst="rect">
            <a:avLst/>
          </a:prstGeom>
        </p:spPr>
      </p:sp>
      <p:sp>
        <p:nvSpPr>
          <p:cNvPr id="2542"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543"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36EB5F41-118C-4650-816F-3699F893840B}"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4" name="TextShape 1"/>
          <p:cNvSpPr txBox="1"/>
          <p:nvPr/>
        </p:nvSpPr>
        <p:spPr>
          <a:xfrm>
            <a:off x="3884760" y="8685360"/>
            <a:ext cx="2971440" cy="456840"/>
          </a:xfrm>
          <a:prstGeom prst="rect">
            <a:avLst/>
          </a:prstGeom>
          <a:noFill/>
          <a:ln w="9360">
            <a:noFill/>
          </a:ln>
        </p:spPr>
        <p:txBody>
          <a:bodyPr anchor="b"/>
          <a:p>
            <a:pPr algn="r">
              <a:lnSpc>
                <a:spcPct val="100000"/>
              </a:lnSpc>
            </a:pPr>
            <a:fld id="{D741C98D-EB6E-405F-A59F-5115698C53AA}" type="slidenum">
              <a:rPr b="0" lang="en-US" sz="1200" spc="-1" strike="noStrike">
                <a:latin typeface="Arial"/>
              </a:rPr>
              <a:t>1</a:t>
            </a:fld>
            <a:endParaRPr b="0" lang="en-US" sz="1200" spc="-1" strike="noStrike">
              <a:latin typeface="Times New Roman"/>
            </a:endParaRPr>
          </a:p>
        </p:txBody>
      </p:sp>
      <p:sp>
        <p:nvSpPr>
          <p:cNvPr id="2545" name="PlaceHolder 2"/>
          <p:cNvSpPr>
            <a:spLocks noGrp="1"/>
          </p:cNvSpPr>
          <p:nvPr>
            <p:ph type="sldImg"/>
          </p:nvPr>
        </p:nvSpPr>
        <p:spPr>
          <a:xfrm>
            <a:off x="2143080" y="685800"/>
            <a:ext cx="2571480" cy="3428640"/>
          </a:xfrm>
          <a:prstGeom prst="rect">
            <a:avLst/>
          </a:prstGeom>
        </p:spPr>
      </p:sp>
      <p:sp>
        <p:nvSpPr>
          <p:cNvPr id="2546"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547"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10DBDC58-4C9C-409F-AE8F-261D47AF3FBE}" type="slidenum">
              <a:rPr b="0" lang="en-US" sz="1200" spc="-1" strike="noStrike">
                <a:solidFill>
                  <a:srgbClr val="000000"/>
                </a:solidFill>
                <a:latin typeface="Arial"/>
                <a:ea typeface="+mn-ea"/>
              </a:rPr>
              <a:t>1</a:t>
            </a:fld>
            <a:endParaRPr b="0" lang="en-US" sz="1200" spc="-1" strike="noStrike">
              <a:latin typeface="Arial"/>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8" name="TextShape 1"/>
          <p:cNvSpPr txBox="1"/>
          <p:nvPr/>
        </p:nvSpPr>
        <p:spPr>
          <a:xfrm>
            <a:off x="3884760" y="8685360"/>
            <a:ext cx="2971440" cy="456840"/>
          </a:xfrm>
          <a:prstGeom prst="rect">
            <a:avLst/>
          </a:prstGeom>
          <a:noFill/>
          <a:ln w="9360">
            <a:noFill/>
          </a:ln>
        </p:spPr>
        <p:txBody>
          <a:bodyPr anchor="b"/>
          <a:p>
            <a:pPr algn="r">
              <a:lnSpc>
                <a:spcPct val="100000"/>
              </a:lnSpc>
            </a:pPr>
            <a:fld id="{F7C94B43-8827-43EF-91D3-E937C9F14017}" type="slidenum">
              <a:rPr b="0" lang="en-US" sz="1200" spc="-1" strike="noStrike">
                <a:latin typeface="Arial"/>
              </a:rPr>
              <a:t>1</a:t>
            </a:fld>
            <a:endParaRPr b="0" lang="en-US" sz="1200" spc="-1" strike="noStrike">
              <a:latin typeface="Times New Roman"/>
            </a:endParaRPr>
          </a:p>
        </p:txBody>
      </p:sp>
      <p:sp>
        <p:nvSpPr>
          <p:cNvPr id="2549" name="PlaceHolder 2"/>
          <p:cNvSpPr>
            <a:spLocks noGrp="1"/>
          </p:cNvSpPr>
          <p:nvPr>
            <p:ph type="sldImg"/>
          </p:nvPr>
        </p:nvSpPr>
        <p:spPr>
          <a:xfrm>
            <a:off x="2143080" y="685800"/>
            <a:ext cx="2571480" cy="3428640"/>
          </a:xfrm>
          <a:prstGeom prst="rect">
            <a:avLst/>
          </a:prstGeom>
        </p:spPr>
      </p:sp>
      <p:sp>
        <p:nvSpPr>
          <p:cNvPr id="2550"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1" name="TextShape 1"/>
          <p:cNvSpPr txBox="1"/>
          <p:nvPr/>
        </p:nvSpPr>
        <p:spPr>
          <a:xfrm>
            <a:off x="3884760" y="8685360"/>
            <a:ext cx="2971440" cy="456840"/>
          </a:xfrm>
          <a:prstGeom prst="rect">
            <a:avLst/>
          </a:prstGeom>
          <a:noFill/>
          <a:ln w="9360">
            <a:noFill/>
          </a:ln>
        </p:spPr>
        <p:txBody>
          <a:bodyPr anchor="b"/>
          <a:p>
            <a:pPr algn="r">
              <a:lnSpc>
                <a:spcPct val="100000"/>
              </a:lnSpc>
            </a:pPr>
            <a:fld id="{A95C7187-3F2D-4F63-9603-8775AC84D2DA}" type="slidenum">
              <a:rPr b="0" lang="en-US" sz="1200" spc="-1" strike="noStrike">
                <a:latin typeface="Arial"/>
              </a:rPr>
              <a:t>1</a:t>
            </a:fld>
            <a:endParaRPr b="0" lang="en-US" sz="1200" spc="-1" strike="noStrike">
              <a:latin typeface="Times New Roman"/>
            </a:endParaRPr>
          </a:p>
        </p:txBody>
      </p:sp>
      <p:sp>
        <p:nvSpPr>
          <p:cNvPr id="2552" name="PlaceHolder 2"/>
          <p:cNvSpPr>
            <a:spLocks noGrp="1"/>
          </p:cNvSpPr>
          <p:nvPr>
            <p:ph type="sldImg"/>
          </p:nvPr>
        </p:nvSpPr>
        <p:spPr>
          <a:xfrm>
            <a:off x="2143080" y="685800"/>
            <a:ext cx="2571480" cy="3428640"/>
          </a:xfrm>
          <a:prstGeom prst="rect">
            <a:avLst/>
          </a:prstGeom>
        </p:spPr>
      </p:sp>
      <p:sp>
        <p:nvSpPr>
          <p:cNvPr id="2553"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5"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71DD5291-D642-47E9-B2D9-6196FE835B4B}" type="slidenum">
              <a:rPr b="0" lang="en-US" sz="1200" spc="-1" strike="noStrike">
                <a:solidFill>
                  <a:srgbClr val="000000"/>
                </a:solidFill>
                <a:latin typeface="Arial"/>
                <a:ea typeface="+mn-ea"/>
              </a:rPr>
              <a:t>1</a:t>
            </a:fld>
            <a:endParaRPr b="0" lang="en-US" sz="1200" spc="-1" strike="noStrike">
              <a:latin typeface="Arial"/>
            </a:endParaRPr>
          </a:p>
        </p:txBody>
      </p:sp>
      <p:sp>
        <p:nvSpPr>
          <p:cNvPr id="2326" name="PlaceHolder 2"/>
          <p:cNvSpPr>
            <a:spLocks noGrp="1"/>
          </p:cNvSpPr>
          <p:nvPr>
            <p:ph type="sldImg"/>
          </p:nvPr>
        </p:nvSpPr>
        <p:spPr>
          <a:xfrm>
            <a:off x="2143080" y="685800"/>
            <a:ext cx="2571480" cy="3428640"/>
          </a:xfrm>
          <a:prstGeom prst="rect">
            <a:avLst/>
          </a:prstGeom>
        </p:spPr>
      </p:sp>
      <p:sp>
        <p:nvSpPr>
          <p:cNvPr id="2327"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4" name="TextShape 1"/>
          <p:cNvSpPr txBox="1"/>
          <p:nvPr/>
        </p:nvSpPr>
        <p:spPr>
          <a:xfrm>
            <a:off x="3884760" y="8685360"/>
            <a:ext cx="2971440" cy="456840"/>
          </a:xfrm>
          <a:prstGeom prst="rect">
            <a:avLst/>
          </a:prstGeom>
          <a:noFill/>
          <a:ln w="9360">
            <a:noFill/>
          </a:ln>
        </p:spPr>
        <p:txBody>
          <a:bodyPr anchor="b"/>
          <a:p>
            <a:pPr algn="r">
              <a:lnSpc>
                <a:spcPct val="100000"/>
              </a:lnSpc>
            </a:pPr>
            <a:fld id="{72809EDE-5A04-43F3-B7F2-C9F2D5558705}" type="slidenum">
              <a:rPr b="0" lang="en-US" sz="1200" spc="-1" strike="noStrike">
                <a:latin typeface="Arial"/>
              </a:rPr>
              <a:t>1</a:t>
            </a:fld>
            <a:endParaRPr b="0" lang="en-US" sz="1200" spc="-1" strike="noStrike">
              <a:latin typeface="Times New Roman"/>
            </a:endParaRPr>
          </a:p>
        </p:txBody>
      </p:sp>
      <p:sp>
        <p:nvSpPr>
          <p:cNvPr id="2555" name="PlaceHolder 2"/>
          <p:cNvSpPr>
            <a:spLocks noGrp="1"/>
          </p:cNvSpPr>
          <p:nvPr>
            <p:ph type="sldImg"/>
          </p:nvPr>
        </p:nvSpPr>
        <p:spPr>
          <a:xfrm>
            <a:off x="2143080" y="685800"/>
            <a:ext cx="2571480" cy="3428640"/>
          </a:xfrm>
          <a:prstGeom prst="rect">
            <a:avLst/>
          </a:prstGeom>
        </p:spPr>
      </p:sp>
      <p:sp>
        <p:nvSpPr>
          <p:cNvPr id="2556"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7" name="TextShape 1"/>
          <p:cNvSpPr txBox="1"/>
          <p:nvPr/>
        </p:nvSpPr>
        <p:spPr>
          <a:xfrm>
            <a:off x="3884760" y="8685360"/>
            <a:ext cx="2971440" cy="456840"/>
          </a:xfrm>
          <a:prstGeom prst="rect">
            <a:avLst/>
          </a:prstGeom>
          <a:noFill/>
          <a:ln w="9360">
            <a:noFill/>
          </a:ln>
        </p:spPr>
        <p:txBody>
          <a:bodyPr anchor="b"/>
          <a:p>
            <a:pPr algn="r">
              <a:lnSpc>
                <a:spcPct val="100000"/>
              </a:lnSpc>
            </a:pPr>
            <a:fld id="{4668BED1-84AD-4234-ADCB-578AD906C5A1}" type="slidenum">
              <a:rPr b="0" lang="en-US" sz="1200" spc="-1" strike="noStrike">
                <a:latin typeface="Arial"/>
              </a:rPr>
              <a:t>1</a:t>
            </a:fld>
            <a:endParaRPr b="0" lang="en-US" sz="1200" spc="-1" strike="noStrike">
              <a:latin typeface="Times New Roman"/>
            </a:endParaRPr>
          </a:p>
        </p:txBody>
      </p:sp>
      <p:sp>
        <p:nvSpPr>
          <p:cNvPr id="2558" name="PlaceHolder 2"/>
          <p:cNvSpPr>
            <a:spLocks noGrp="1"/>
          </p:cNvSpPr>
          <p:nvPr>
            <p:ph type="sldImg"/>
          </p:nvPr>
        </p:nvSpPr>
        <p:spPr>
          <a:xfrm>
            <a:off x="2143080" y="685800"/>
            <a:ext cx="2571480" cy="3428640"/>
          </a:xfrm>
          <a:prstGeom prst="rect">
            <a:avLst/>
          </a:prstGeom>
        </p:spPr>
      </p:sp>
      <p:sp>
        <p:nvSpPr>
          <p:cNvPr id="2559"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0" name="TextShape 1"/>
          <p:cNvSpPr txBox="1"/>
          <p:nvPr/>
        </p:nvSpPr>
        <p:spPr>
          <a:xfrm>
            <a:off x="3884760" y="8685360"/>
            <a:ext cx="2971440" cy="456840"/>
          </a:xfrm>
          <a:prstGeom prst="rect">
            <a:avLst/>
          </a:prstGeom>
          <a:noFill/>
          <a:ln w="9360">
            <a:noFill/>
          </a:ln>
        </p:spPr>
        <p:txBody>
          <a:bodyPr anchor="b"/>
          <a:p>
            <a:pPr algn="r">
              <a:lnSpc>
                <a:spcPct val="100000"/>
              </a:lnSpc>
            </a:pPr>
            <a:fld id="{C5360737-A6DE-463D-BA87-8AE929E88DAF}" type="slidenum">
              <a:rPr b="0" lang="en-US" sz="1200" spc="-1" strike="noStrike">
                <a:latin typeface="Arial"/>
              </a:rPr>
              <a:t>1</a:t>
            </a:fld>
            <a:endParaRPr b="0" lang="en-US" sz="1200" spc="-1" strike="noStrike">
              <a:latin typeface="Times New Roman"/>
            </a:endParaRPr>
          </a:p>
        </p:txBody>
      </p:sp>
      <p:sp>
        <p:nvSpPr>
          <p:cNvPr id="2561" name="PlaceHolder 2"/>
          <p:cNvSpPr>
            <a:spLocks noGrp="1"/>
          </p:cNvSpPr>
          <p:nvPr>
            <p:ph type="sldImg"/>
          </p:nvPr>
        </p:nvSpPr>
        <p:spPr>
          <a:xfrm>
            <a:off x="2143080" y="685800"/>
            <a:ext cx="2571480" cy="3428640"/>
          </a:xfrm>
          <a:prstGeom prst="rect">
            <a:avLst/>
          </a:prstGeom>
        </p:spPr>
      </p:sp>
      <p:sp>
        <p:nvSpPr>
          <p:cNvPr id="2562"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3" name="TextShape 1"/>
          <p:cNvSpPr txBox="1"/>
          <p:nvPr/>
        </p:nvSpPr>
        <p:spPr>
          <a:xfrm>
            <a:off x="3884760" y="8685360"/>
            <a:ext cx="2971440" cy="456840"/>
          </a:xfrm>
          <a:prstGeom prst="rect">
            <a:avLst/>
          </a:prstGeom>
          <a:noFill/>
          <a:ln w="9360">
            <a:noFill/>
          </a:ln>
        </p:spPr>
        <p:txBody>
          <a:bodyPr anchor="b"/>
          <a:p>
            <a:pPr algn="r">
              <a:lnSpc>
                <a:spcPct val="100000"/>
              </a:lnSpc>
            </a:pPr>
            <a:fld id="{5689368A-1CFB-4FED-90C1-27B27547F0C2}" type="slidenum">
              <a:rPr b="0" lang="en-US" sz="1200" spc="-1" strike="noStrike">
                <a:latin typeface="Arial"/>
              </a:rPr>
              <a:t>1</a:t>
            </a:fld>
            <a:endParaRPr b="0" lang="en-US" sz="1200" spc="-1" strike="noStrike">
              <a:latin typeface="Times New Roman"/>
            </a:endParaRPr>
          </a:p>
        </p:txBody>
      </p:sp>
      <p:sp>
        <p:nvSpPr>
          <p:cNvPr id="2564" name="PlaceHolder 2"/>
          <p:cNvSpPr>
            <a:spLocks noGrp="1"/>
          </p:cNvSpPr>
          <p:nvPr>
            <p:ph type="sldImg"/>
          </p:nvPr>
        </p:nvSpPr>
        <p:spPr>
          <a:xfrm>
            <a:off x="2143080" y="685800"/>
            <a:ext cx="2571480" cy="3428640"/>
          </a:xfrm>
          <a:prstGeom prst="rect">
            <a:avLst/>
          </a:prstGeom>
        </p:spPr>
      </p:sp>
      <p:sp>
        <p:nvSpPr>
          <p:cNvPr id="2565"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6" name="TextShape 1"/>
          <p:cNvSpPr txBox="1"/>
          <p:nvPr/>
        </p:nvSpPr>
        <p:spPr>
          <a:xfrm>
            <a:off x="3884760" y="8685360"/>
            <a:ext cx="2971440" cy="456840"/>
          </a:xfrm>
          <a:prstGeom prst="rect">
            <a:avLst/>
          </a:prstGeom>
          <a:noFill/>
          <a:ln w="9360">
            <a:noFill/>
          </a:ln>
        </p:spPr>
        <p:txBody>
          <a:bodyPr anchor="b"/>
          <a:p>
            <a:pPr algn="r">
              <a:lnSpc>
                <a:spcPct val="100000"/>
              </a:lnSpc>
            </a:pPr>
            <a:fld id="{5A0740FE-441F-4B77-B7CB-59DD5F7D74F0}" type="slidenum">
              <a:rPr b="0" lang="en-US" sz="1200" spc="-1" strike="noStrike">
                <a:latin typeface="Arial"/>
              </a:rPr>
              <a:t>1</a:t>
            </a:fld>
            <a:endParaRPr b="0" lang="en-US" sz="1200" spc="-1" strike="noStrike">
              <a:latin typeface="Times New Roman"/>
            </a:endParaRPr>
          </a:p>
        </p:txBody>
      </p:sp>
      <p:sp>
        <p:nvSpPr>
          <p:cNvPr id="2567" name="PlaceHolder 2"/>
          <p:cNvSpPr>
            <a:spLocks noGrp="1"/>
          </p:cNvSpPr>
          <p:nvPr>
            <p:ph type="sldImg"/>
          </p:nvPr>
        </p:nvSpPr>
        <p:spPr>
          <a:xfrm>
            <a:off x="2143080" y="685800"/>
            <a:ext cx="2571480" cy="3428640"/>
          </a:xfrm>
          <a:prstGeom prst="rect">
            <a:avLst/>
          </a:prstGeom>
        </p:spPr>
      </p:sp>
      <p:sp>
        <p:nvSpPr>
          <p:cNvPr id="2568"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9" name="TextShape 1"/>
          <p:cNvSpPr txBox="1"/>
          <p:nvPr/>
        </p:nvSpPr>
        <p:spPr>
          <a:xfrm>
            <a:off x="3884760" y="8685360"/>
            <a:ext cx="2971440" cy="456840"/>
          </a:xfrm>
          <a:prstGeom prst="rect">
            <a:avLst/>
          </a:prstGeom>
          <a:noFill/>
          <a:ln w="9360">
            <a:noFill/>
          </a:ln>
        </p:spPr>
        <p:txBody>
          <a:bodyPr anchor="b"/>
          <a:p>
            <a:pPr algn="r">
              <a:lnSpc>
                <a:spcPct val="100000"/>
              </a:lnSpc>
            </a:pPr>
            <a:fld id="{80C9B567-C04F-4915-AFC3-2FF2DC9D8793}" type="slidenum">
              <a:rPr b="0" lang="en-US" sz="1200" spc="-1" strike="noStrike">
                <a:latin typeface="Arial"/>
              </a:rPr>
              <a:t>1</a:t>
            </a:fld>
            <a:endParaRPr b="0" lang="en-US" sz="1200" spc="-1" strike="noStrike">
              <a:latin typeface="Times New Roman"/>
            </a:endParaRPr>
          </a:p>
        </p:txBody>
      </p:sp>
      <p:sp>
        <p:nvSpPr>
          <p:cNvPr id="2570" name="PlaceHolder 2"/>
          <p:cNvSpPr>
            <a:spLocks noGrp="1"/>
          </p:cNvSpPr>
          <p:nvPr>
            <p:ph type="sldImg"/>
          </p:nvPr>
        </p:nvSpPr>
        <p:spPr>
          <a:xfrm>
            <a:off x="2143080" y="685800"/>
            <a:ext cx="2571480" cy="3428640"/>
          </a:xfrm>
          <a:prstGeom prst="rect">
            <a:avLst/>
          </a:prstGeom>
        </p:spPr>
      </p:sp>
      <p:sp>
        <p:nvSpPr>
          <p:cNvPr id="2571"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2" name="TextShape 1"/>
          <p:cNvSpPr txBox="1"/>
          <p:nvPr/>
        </p:nvSpPr>
        <p:spPr>
          <a:xfrm>
            <a:off x="3884760" y="8685360"/>
            <a:ext cx="2971440" cy="456840"/>
          </a:xfrm>
          <a:prstGeom prst="rect">
            <a:avLst/>
          </a:prstGeom>
          <a:noFill/>
          <a:ln w="9360">
            <a:noFill/>
          </a:ln>
        </p:spPr>
        <p:txBody>
          <a:bodyPr anchor="b"/>
          <a:p>
            <a:pPr algn="r">
              <a:lnSpc>
                <a:spcPct val="100000"/>
              </a:lnSpc>
            </a:pPr>
            <a:fld id="{D40B941B-A770-4407-A52E-806526028B42}" type="slidenum">
              <a:rPr b="0" lang="en-US" sz="1200" spc="-1" strike="noStrike">
                <a:latin typeface="Arial"/>
              </a:rPr>
              <a:t>1</a:t>
            </a:fld>
            <a:endParaRPr b="0" lang="en-US" sz="1200" spc="-1" strike="noStrike">
              <a:latin typeface="Times New Roman"/>
            </a:endParaRPr>
          </a:p>
        </p:txBody>
      </p:sp>
      <p:sp>
        <p:nvSpPr>
          <p:cNvPr id="2573" name="PlaceHolder 2"/>
          <p:cNvSpPr>
            <a:spLocks noGrp="1"/>
          </p:cNvSpPr>
          <p:nvPr>
            <p:ph type="sldImg"/>
          </p:nvPr>
        </p:nvSpPr>
        <p:spPr>
          <a:xfrm>
            <a:off x="2143080" y="685800"/>
            <a:ext cx="2571480" cy="3428640"/>
          </a:xfrm>
          <a:prstGeom prst="rect">
            <a:avLst/>
          </a:prstGeom>
        </p:spPr>
      </p:sp>
      <p:sp>
        <p:nvSpPr>
          <p:cNvPr id="2574"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5" name="TextShape 1"/>
          <p:cNvSpPr txBox="1"/>
          <p:nvPr/>
        </p:nvSpPr>
        <p:spPr>
          <a:xfrm>
            <a:off x="3884760" y="8685360"/>
            <a:ext cx="2971440" cy="456840"/>
          </a:xfrm>
          <a:prstGeom prst="rect">
            <a:avLst/>
          </a:prstGeom>
          <a:noFill/>
          <a:ln w="9360">
            <a:noFill/>
          </a:ln>
        </p:spPr>
        <p:txBody>
          <a:bodyPr anchor="b"/>
          <a:p>
            <a:pPr algn="r">
              <a:lnSpc>
                <a:spcPct val="100000"/>
              </a:lnSpc>
            </a:pPr>
            <a:fld id="{D3AFBDD2-0AC2-418B-AEA3-232C58D8D2C3}" type="slidenum">
              <a:rPr b="0" lang="en-US" sz="1200" spc="-1" strike="noStrike">
                <a:latin typeface="Arial"/>
              </a:rPr>
              <a:t>1</a:t>
            </a:fld>
            <a:endParaRPr b="0" lang="en-US" sz="1200" spc="-1" strike="noStrike">
              <a:latin typeface="Times New Roman"/>
            </a:endParaRPr>
          </a:p>
        </p:txBody>
      </p:sp>
      <p:sp>
        <p:nvSpPr>
          <p:cNvPr id="2576" name="PlaceHolder 2"/>
          <p:cNvSpPr>
            <a:spLocks noGrp="1"/>
          </p:cNvSpPr>
          <p:nvPr>
            <p:ph type="sldImg"/>
          </p:nvPr>
        </p:nvSpPr>
        <p:spPr>
          <a:xfrm>
            <a:off x="2143080" y="685800"/>
            <a:ext cx="2571480" cy="3428640"/>
          </a:xfrm>
          <a:prstGeom prst="rect">
            <a:avLst/>
          </a:prstGeom>
        </p:spPr>
      </p:sp>
      <p:sp>
        <p:nvSpPr>
          <p:cNvPr id="2577"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8" name="TextShape 1"/>
          <p:cNvSpPr txBox="1"/>
          <p:nvPr/>
        </p:nvSpPr>
        <p:spPr>
          <a:xfrm>
            <a:off x="3884760" y="8685360"/>
            <a:ext cx="2971440" cy="456840"/>
          </a:xfrm>
          <a:prstGeom prst="rect">
            <a:avLst/>
          </a:prstGeom>
          <a:noFill/>
          <a:ln w="9360">
            <a:noFill/>
          </a:ln>
        </p:spPr>
        <p:txBody>
          <a:bodyPr anchor="b"/>
          <a:p>
            <a:pPr algn="r">
              <a:lnSpc>
                <a:spcPct val="100000"/>
              </a:lnSpc>
            </a:pPr>
            <a:fld id="{7130C46A-FC2D-4C11-AF47-9569BA00B8A6}" type="slidenum">
              <a:rPr b="0" lang="en-US" sz="1200" spc="-1" strike="noStrike">
                <a:latin typeface="Arial"/>
              </a:rPr>
              <a:t>1</a:t>
            </a:fld>
            <a:endParaRPr b="0" lang="en-US" sz="1200" spc="-1" strike="noStrike">
              <a:latin typeface="Times New Roman"/>
            </a:endParaRPr>
          </a:p>
        </p:txBody>
      </p:sp>
      <p:sp>
        <p:nvSpPr>
          <p:cNvPr id="2579" name="PlaceHolder 2"/>
          <p:cNvSpPr>
            <a:spLocks noGrp="1"/>
          </p:cNvSpPr>
          <p:nvPr>
            <p:ph type="sldImg"/>
          </p:nvPr>
        </p:nvSpPr>
        <p:spPr>
          <a:xfrm>
            <a:off x="2143080" y="685800"/>
            <a:ext cx="2571480" cy="3428640"/>
          </a:xfrm>
          <a:prstGeom prst="rect">
            <a:avLst/>
          </a:prstGeom>
        </p:spPr>
      </p:sp>
      <p:sp>
        <p:nvSpPr>
          <p:cNvPr id="2580"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1" name="TextShape 1"/>
          <p:cNvSpPr txBox="1"/>
          <p:nvPr/>
        </p:nvSpPr>
        <p:spPr>
          <a:xfrm>
            <a:off x="3884760" y="8685360"/>
            <a:ext cx="2971440" cy="456840"/>
          </a:xfrm>
          <a:prstGeom prst="rect">
            <a:avLst/>
          </a:prstGeom>
          <a:noFill/>
          <a:ln w="9360">
            <a:noFill/>
          </a:ln>
        </p:spPr>
        <p:txBody>
          <a:bodyPr anchor="b"/>
          <a:p>
            <a:pPr algn="r">
              <a:lnSpc>
                <a:spcPct val="100000"/>
              </a:lnSpc>
            </a:pPr>
            <a:fld id="{B5F1EEF8-866E-4E0D-9624-8B18034BAA66}" type="slidenum">
              <a:rPr b="0" lang="en-US" sz="1200" spc="-1" strike="noStrike">
                <a:latin typeface="Arial"/>
              </a:rPr>
              <a:t>1</a:t>
            </a:fld>
            <a:endParaRPr b="0" lang="en-US" sz="1200" spc="-1" strike="noStrike">
              <a:latin typeface="Times New Roman"/>
            </a:endParaRPr>
          </a:p>
        </p:txBody>
      </p:sp>
      <p:sp>
        <p:nvSpPr>
          <p:cNvPr id="2582" name="PlaceHolder 2"/>
          <p:cNvSpPr>
            <a:spLocks noGrp="1"/>
          </p:cNvSpPr>
          <p:nvPr>
            <p:ph type="sldImg"/>
          </p:nvPr>
        </p:nvSpPr>
        <p:spPr>
          <a:xfrm>
            <a:off x="2143080" y="685800"/>
            <a:ext cx="2571480" cy="3428640"/>
          </a:xfrm>
          <a:prstGeom prst="rect">
            <a:avLst/>
          </a:prstGeom>
        </p:spPr>
      </p:sp>
      <p:sp>
        <p:nvSpPr>
          <p:cNvPr id="2583"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8" name="TextShape 1"/>
          <p:cNvSpPr txBox="1"/>
          <p:nvPr/>
        </p:nvSpPr>
        <p:spPr>
          <a:xfrm>
            <a:off x="3884760" y="8685360"/>
            <a:ext cx="2971440" cy="456840"/>
          </a:xfrm>
          <a:prstGeom prst="rect">
            <a:avLst/>
          </a:prstGeom>
          <a:noFill/>
          <a:ln w="9360">
            <a:noFill/>
          </a:ln>
        </p:spPr>
        <p:txBody>
          <a:bodyPr anchor="b"/>
          <a:p>
            <a:pPr algn="r">
              <a:lnSpc>
                <a:spcPct val="100000"/>
              </a:lnSpc>
            </a:pPr>
            <a:fld id="{3AB10BEC-06DE-4D94-AD3D-7E579D357C48}" type="slidenum">
              <a:rPr b="0" lang="en-US" sz="1200" spc="-1" strike="noStrike">
                <a:latin typeface="Arial"/>
              </a:rPr>
              <a:t>1</a:t>
            </a:fld>
            <a:endParaRPr b="0" lang="en-US" sz="1200" spc="-1" strike="noStrike">
              <a:latin typeface="Times New Roman"/>
            </a:endParaRPr>
          </a:p>
        </p:txBody>
      </p:sp>
      <p:sp>
        <p:nvSpPr>
          <p:cNvPr id="2329" name="PlaceHolder 2"/>
          <p:cNvSpPr>
            <a:spLocks noGrp="1"/>
          </p:cNvSpPr>
          <p:nvPr>
            <p:ph type="sldImg"/>
          </p:nvPr>
        </p:nvSpPr>
        <p:spPr>
          <a:xfrm>
            <a:off x="2143080" y="685800"/>
            <a:ext cx="2571480" cy="3428640"/>
          </a:xfrm>
          <a:prstGeom prst="rect">
            <a:avLst/>
          </a:prstGeom>
        </p:spPr>
      </p:sp>
      <p:sp>
        <p:nvSpPr>
          <p:cNvPr id="2330"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4"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832404B1-72E4-4A66-868E-B44F15DED5FF}" type="slidenum">
              <a:rPr b="0" lang="en-US" sz="1200" spc="-1" strike="noStrike">
                <a:solidFill>
                  <a:srgbClr val="000000"/>
                </a:solidFill>
                <a:latin typeface="Arial"/>
                <a:ea typeface="+mn-ea"/>
              </a:rPr>
              <a:t>1</a:t>
            </a:fld>
            <a:endParaRPr b="0" lang="en-US" sz="1200" spc="-1" strike="noStrike">
              <a:latin typeface="Arial"/>
            </a:endParaRPr>
          </a:p>
        </p:txBody>
      </p:sp>
      <p:sp>
        <p:nvSpPr>
          <p:cNvPr id="2585" name="PlaceHolder 2"/>
          <p:cNvSpPr>
            <a:spLocks noGrp="1"/>
          </p:cNvSpPr>
          <p:nvPr>
            <p:ph type="sldImg"/>
          </p:nvPr>
        </p:nvSpPr>
        <p:spPr>
          <a:xfrm>
            <a:off x="2143080" y="685800"/>
            <a:ext cx="2571480" cy="3428640"/>
          </a:xfrm>
          <a:prstGeom prst="rect">
            <a:avLst/>
          </a:prstGeom>
        </p:spPr>
      </p:sp>
      <p:sp>
        <p:nvSpPr>
          <p:cNvPr id="2586"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7" name="TextShape 1"/>
          <p:cNvSpPr txBox="1"/>
          <p:nvPr/>
        </p:nvSpPr>
        <p:spPr>
          <a:xfrm>
            <a:off x="3884760" y="8685360"/>
            <a:ext cx="2971440" cy="456840"/>
          </a:xfrm>
          <a:prstGeom prst="rect">
            <a:avLst/>
          </a:prstGeom>
          <a:noFill/>
          <a:ln w="9360">
            <a:noFill/>
          </a:ln>
        </p:spPr>
        <p:txBody>
          <a:bodyPr anchor="b"/>
          <a:p>
            <a:pPr algn="r">
              <a:lnSpc>
                <a:spcPct val="100000"/>
              </a:lnSpc>
            </a:pPr>
            <a:fld id="{0C9DBB50-DFCD-431E-B0AE-C3F10E90FD1A}" type="slidenum">
              <a:rPr b="0" lang="en-US" sz="1200" spc="-1" strike="noStrike">
                <a:latin typeface="Arial"/>
              </a:rPr>
              <a:t>1</a:t>
            </a:fld>
            <a:endParaRPr b="0" lang="en-US" sz="1200" spc="-1" strike="noStrike">
              <a:latin typeface="Times New Roman"/>
            </a:endParaRPr>
          </a:p>
        </p:txBody>
      </p:sp>
      <p:sp>
        <p:nvSpPr>
          <p:cNvPr id="2588" name="PlaceHolder 2"/>
          <p:cNvSpPr>
            <a:spLocks noGrp="1"/>
          </p:cNvSpPr>
          <p:nvPr>
            <p:ph type="sldImg"/>
          </p:nvPr>
        </p:nvSpPr>
        <p:spPr>
          <a:xfrm>
            <a:off x="2143080" y="685800"/>
            <a:ext cx="2571480" cy="3428640"/>
          </a:xfrm>
          <a:prstGeom prst="rect">
            <a:avLst/>
          </a:prstGeom>
        </p:spPr>
      </p:sp>
      <p:sp>
        <p:nvSpPr>
          <p:cNvPr id="2589"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0" name="TextShape 1"/>
          <p:cNvSpPr txBox="1"/>
          <p:nvPr/>
        </p:nvSpPr>
        <p:spPr>
          <a:xfrm>
            <a:off x="3884760" y="8685360"/>
            <a:ext cx="2971440" cy="456840"/>
          </a:xfrm>
          <a:prstGeom prst="rect">
            <a:avLst/>
          </a:prstGeom>
          <a:noFill/>
          <a:ln w="9360">
            <a:noFill/>
          </a:ln>
        </p:spPr>
        <p:txBody>
          <a:bodyPr anchor="b"/>
          <a:p>
            <a:pPr algn="r">
              <a:lnSpc>
                <a:spcPct val="100000"/>
              </a:lnSpc>
            </a:pPr>
            <a:fld id="{5AA9E86D-7746-4695-9E1F-C615F19D5657}" type="slidenum">
              <a:rPr b="0" lang="en-US" sz="1200" spc="-1" strike="noStrike">
                <a:latin typeface="Arial"/>
              </a:rPr>
              <a:t>1</a:t>
            </a:fld>
            <a:endParaRPr b="0" lang="en-US" sz="1200" spc="-1" strike="noStrike">
              <a:latin typeface="Times New Roman"/>
            </a:endParaRPr>
          </a:p>
        </p:txBody>
      </p:sp>
      <p:sp>
        <p:nvSpPr>
          <p:cNvPr id="2591" name="PlaceHolder 2"/>
          <p:cNvSpPr>
            <a:spLocks noGrp="1"/>
          </p:cNvSpPr>
          <p:nvPr>
            <p:ph type="sldImg"/>
          </p:nvPr>
        </p:nvSpPr>
        <p:spPr>
          <a:xfrm>
            <a:off x="2143080" y="685800"/>
            <a:ext cx="2571480" cy="3428640"/>
          </a:xfrm>
          <a:prstGeom prst="rect">
            <a:avLst/>
          </a:prstGeom>
        </p:spPr>
      </p:sp>
      <p:sp>
        <p:nvSpPr>
          <p:cNvPr id="2592"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3"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AD9F3898-21D1-45EB-8713-0D0D17373EB5}" type="slidenum">
              <a:rPr b="0" lang="en-US" sz="1200" spc="-1" strike="noStrike">
                <a:solidFill>
                  <a:srgbClr val="000000"/>
                </a:solidFill>
                <a:latin typeface="Arial"/>
                <a:ea typeface="+mn-ea"/>
              </a:rPr>
              <a:t>1</a:t>
            </a:fld>
            <a:endParaRPr b="0" lang="en-US" sz="1200" spc="-1" strike="noStrike">
              <a:latin typeface="Arial"/>
            </a:endParaRPr>
          </a:p>
        </p:txBody>
      </p:sp>
      <p:sp>
        <p:nvSpPr>
          <p:cNvPr id="2594" name="PlaceHolder 2"/>
          <p:cNvSpPr>
            <a:spLocks noGrp="1"/>
          </p:cNvSpPr>
          <p:nvPr>
            <p:ph type="sldImg"/>
          </p:nvPr>
        </p:nvSpPr>
        <p:spPr>
          <a:xfrm>
            <a:off x="2143080" y="685800"/>
            <a:ext cx="2571480" cy="3428640"/>
          </a:xfrm>
          <a:prstGeom prst="rect">
            <a:avLst/>
          </a:prstGeom>
        </p:spPr>
      </p:sp>
      <p:sp>
        <p:nvSpPr>
          <p:cNvPr id="2595"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6"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C4D48049-7397-475D-B07C-0A60585BAD83}" type="slidenum">
              <a:rPr b="0" lang="en-US" sz="1200" spc="-1" strike="noStrike">
                <a:solidFill>
                  <a:srgbClr val="000000"/>
                </a:solidFill>
                <a:latin typeface="Arial"/>
                <a:ea typeface="+mn-ea"/>
              </a:rPr>
              <a:t>1</a:t>
            </a:fld>
            <a:endParaRPr b="0" lang="en-US" sz="1200" spc="-1" strike="noStrike">
              <a:latin typeface="Arial"/>
            </a:endParaRPr>
          </a:p>
        </p:txBody>
      </p:sp>
      <p:sp>
        <p:nvSpPr>
          <p:cNvPr id="2597" name="PlaceHolder 2"/>
          <p:cNvSpPr>
            <a:spLocks noGrp="1"/>
          </p:cNvSpPr>
          <p:nvPr>
            <p:ph type="sldImg"/>
          </p:nvPr>
        </p:nvSpPr>
        <p:spPr>
          <a:xfrm>
            <a:off x="2143080" y="685800"/>
            <a:ext cx="2571480" cy="3428640"/>
          </a:xfrm>
          <a:prstGeom prst="rect">
            <a:avLst/>
          </a:prstGeom>
        </p:spPr>
      </p:sp>
      <p:sp>
        <p:nvSpPr>
          <p:cNvPr id="2598"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8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9"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D21C7FF4-1F1A-4A9F-9231-FACADA9A9540}" type="slidenum">
              <a:rPr b="0" lang="en-US" sz="1200" spc="-1" strike="noStrike">
                <a:solidFill>
                  <a:srgbClr val="000000"/>
                </a:solidFill>
                <a:latin typeface="Arial"/>
                <a:ea typeface="+mn-ea"/>
              </a:rPr>
              <a:t>1</a:t>
            </a:fld>
            <a:endParaRPr b="0" lang="en-US" sz="1200" spc="-1" strike="noStrike">
              <a:latin typeface="Arial"/>
            </a:endParaRPr>
          </a:p>
        </p:txBody>
      </p:sp>
      <p:sp>
        <p:nvSpPr>
          <p:cNvPr id="2600" name="PlaceHolder 2"/>
          <p:cNvSpPr>
            <a:spLocks noGrp="1"/>
          </p:cNvSpPr>
          <p:nvPr>
            <p:ph type="sldImg"/>
          </p:nvPr>
        </p:nvSpPr>
        <p:spPr>
          <a:xfrm>
            <a:off x="2143080" y="685800"/>
            <a:ext cx="2571480" cy="3428640"/>
          </a:xfrm>
          <a:prstGeom prst="rect">
            <a:avLst/>
          </a:prstGeom>
        </p:spPr>
      </p:sp>
      <p:sp>
        <p:nvSpPr>
          <p:cNvPr id="2601"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8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2"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7A21AB33-5228-4E7C-8E57-A08894178CE0}" type="slidenum">
              <a:rPr b="0" lang="en-US" sz="1200" spc="-1" strike="noStrike">
                <a:solidFill>
                  <a:srgbClr val="000000"/>
                </a:solidFill>
                <a:latin typeface="Arial"/>
                <a:ea typeface="+mn-ea"/>
              </a:rPr>
              <a:t>1</a:t>
            </a:fld>
            <a:endParaRPr b="0" lang="en-US" sz="1200" spc="-1" strike="noStrike">
              <a:latin typeface="Arial"/>
            </a:endParaRPr>
          </a:p>
        </p:txBody>
      </p:sp>
      <p:sp>
        <p:nvSpPr>
          <p:cNvPr id="2603" name="PlaceHolder 2"/>
          <p:cNvSpPr>
            <a:spLocks noGrp="1"/>
          </p:cNvSpPr>
          <p:nvPr>
            <p:ph type="sldImg"/>
          </p:nvPr>
        </p:nvSpPr>
        <p:spPr>
          <a:xfrm>
            <a:off x="2143080" y="685800"/>
            <a:ext cx="2571480" cy="3428640"/>
          </a:xfrm>
          <a:prstGeom prst="rect">
            <a:avLst/>
          </a:prstGeom>
        </p:spPr>
      </p:sp>
      <p:sp>
        <p:nvSpPr>
          <p:cNvPr id="2604"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8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5"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04268F51-4B8A-4B17-BC7A-EFB6A71C7B27}" type="slidenum">
              <a:rPr b="0" lang="en-US" sz="1200" spc="-1" strike="noStrike">
                <a:solidFill>
                  <a:srgbClr val="000000"/>
                </a:solidFill>
                <a:latin typeface="Arial"/>
                <a:ea typeface="+mn-ea"/>
              </a:rPr>
              <a:t>1</a:t>
            </a:fld>
            <a:endParaRPr b="0" lang="en-US" sz="1200" spc="-1" strike="noStrike">
              <a:latin typeface="Arial"/>
            </a:endParaRPr>
          </a:p>
        </p:txBody>
      </p:sp>
      <p:sp>
        <p:nvSpPr>
          <p:cNvPr id="2606" name="PlaceHolder 2"/>
          <p:cNvSpPr>
            <a:spLocks noGrp="1"/>
          </p:cNvSpPr>
          <p:nvPr>
            <p:ph type="sldImg"/>
          </p:nvPr>
        </p:nvSpPr>
        <p:spPr>
          <a:xfrm>
            <a:off x="2143080" y="685800"/>
            <a:ext cx="2571480" cy="3428640"/>
          </a:xfrm>
          <a:prstGeom prst="rect">
            <a:avLst/>
          </a:prstGeom>
        </p:spPr>
      </p:sp>
      <p:sp>
        <p:nvSpPr>
          <p:cNvPr id="2607"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8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8"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8B4737DE-C817-43FA-8F3F-E9F8EA40F355}" type="slidenum">
              <a:rPr b="0" lang="en-US" sz="1200" spc="-1" strike="noStrike">
                <a:solidFill>
                  <a:srgbClr val="000000"/>
                </a:solidFill>
                <a:latin typeface="Arial"/>
                <a:ea typeface="+mn-ea"/>
              </a:rPr>
              <a:t>1</a:t>
            </a:fld>
            <a:endParaRPr b="0" lang="en-US" sz="1200" spc="-1" strike="noStrike">
              <a:latin typeface="Arial"/>
            </a:endParaRPr>
          </a:p>
        </p:txBody>
      </p:sp>
      <p:sp>
        <p:nvSpPr>
          <p:cNvPr id="2609" name="PlaceHolder 2"/>
          <p:cNvSpPr>
            <a:spLocks noGrp="1"/>
          </p:cNvSpPr>
          <p:nvPr>
            <p:ph type="sldImg"/>
          </p:nvPr>
        </p:nvSpPr>
        <p:spPr>
          <a:xfrm>
            <a:off x="2143080" y="685800"/>
            <a:ext cx="2571480" cy="3428640"/>
          </a:xfrm>
          <a:prstGeom prst="rect">
            <a:avLst/>
          </a:prstGeom>
        </p:spPr>
      </p:sp>
      <p:sp>
        <p:nvSpPr>
          <p:cNvPr id="2610"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8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1" name="CustomShape 1"/>
          <p:cNvSpPr/>
          <p:nvPr/>
        </p:nvSpPr>
        <p:spPr>
          <a:xfrm>
            <a:off x="3884760" y="8685360"/>
            <a:ext cx="2971440" cy="456840"/>
          </a:xfrm>
          <a:prstGeom prst="rect">
            <a:avLst/>
          </a:prstGeom>
          <a:noFill/>
          <a:ln w="9360">
            <a:noFill/>
          </a:ln>
        </p:spPr>
        <p:style>
          <a:lnRef idx="0"/>
          <a:fillRef idx="0"/>
          <a:effectRef idx="0"/>
          <a:fontRef idx="minor"/>
        </p:style>
        <p:txBody>
          <a:bodyPr lIns="90000" rIns="90000" tIns="45000" bIns="45000" anchor="b"/>
          <a:p>
            <a:pPr algn="r">
              <a:lnSpc>
                <a:spcPct val="100000"/>
              </a:lnSpc>
            </a:pPr>
            <a:fld id="{28C30295-90BE-4A4E-8BDC-DCB2DDAD7F21}" type="slidenum">
              <a:rPr b="0" lang="en-US" sz="1200" spc="-1" strike="noStrike">
                <a:solidFill>
                  <a:srgbClr val="000000"/>
                </a:solidFill>
                <a:latin typeface="Arial"/>
                <a:ea typeface="+mn-ea"/>
              </a:rPr>
              <a:t>1</a:t>
            </a:fld>
            <a:endParaRPr b="0" lang="en-US" sz="1200" spc="-1" strike="noStrike">
              <a:latin typeface="Arial"/>
            </a:endParaRPr>
          </a:p>
        </p:txBody>
      </p:sp>
      <p:sp>
        <p:nvSpPr>
          <p:cNvPr id="2612" name="PlaceHolder 2"/>
          <p:cNvSpPr>
            <a:spLocks noGrp="1"/>
          </p:cNvSpPr>
          <p:nvPr>
            <p:ph type="sldImg"/>
          </p:nvPr>
        </p:nvSpPr>
        <p:spPr>
          <a:xfrm>
            <a:off x="2143080" y="685800"/>
            <a:ext cx="2571480" cy="3428640"/>
          </a:xfrm>
          <a:prstGeom prst="rect">
            <a:avLst/>
          </a:prstGeom>
        </p:spPr>
      </p:sp>
      <p:sp>
        <p:nvSpPr>
          <p:cNvPr id="2613"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1" name="TextShape 1"/>
          <p:cNvSpPr txBox="1"/>
          <p:nvPr/>
        </p:nvSpPr>
        <p:spPr>
          <a:xfrm>
            <a:off x="3884760" y="8685360"/>
            <a:ext cx="2971440" cy="456840"/>
          </a:xfrm>
          <a:prstGeom prst="rect">
            <a:avLst/>
          </a:prstGeom>
          <a:noFill/>
          <a:ln w="9360">
            <a:noFill/>
          </a:ln>
        </p:spPr>
        <p:txBody>
          <a:bodyPr anchor="b"/>
          <a:p>
            <a:pPr algn="r">
              <a:lnSpc>
                <a:spcPct val="100000"/>
              </a:lnSpc>
            </a:pPr>
            <a:fld id="{9AAC3C09-A008-406B-91B1-7FEA32476193}" type="slidenum">
              <a:rPr b="0" lang="en-US" sz="1200" spc="-1" strike="noStrike">
                <a:latin typeface="Arial"/>
              </a:rPr>
              <a:t>1</a:t>
            </a:fld>
            <a:endParaRPr b="0" lang="en-US" sz="1200" spc="-1" strike="noStrike">
              <a:latin typeface="Times New Roman"/>
            </a:endParaRPr>
          </a:p>
        </p:txBody>
      </p:sp>
      <p:sp>
        <p:nvSpPr>
          <p:cNvPr id="2332" name="PlaceHolder 2"/>
          <p:cNvSpPr>
            <a:spLocks noGrp="1"/>
          </p:cNvSpPr>
          <p:nvPr>
            <p:ph type="sldImg"/>
          </p:nvPr>
        </p:nvSpPr>
        <p:spPr>
          <a:xfrm>
            <a:off x="2143080" y="685800"/>
            <a:ext cx="2571480" cy="3428640"/>
          </a:xfrm>
          <a:prstGeom prst="rect">
            <a:avLst/>
          </a:prstGeom>
        </p:spPr>
      </p:sp>
      <p:sp>
        <p:nvSpPr>
          <p:cNvPr id="2333"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notesSlides/notesSlide9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4" name="TextShape 1"/>
          <p:cNvSpPr txBox="1"/>
          <p:nvPr/>
        </p:nvSpPr>
        <p:spPr>
          <a:xfrm>
            <a:off x="3884760" y="8685360"/>
            <a:ext cx="2971440" cy="456840"/>
          </a:xfrm>
          <a:prstGeom prst="rect">
            <a:avLst/>
          </a:prstGeom>
          <a:noFill/>
          <a:ln w="9360">
            <a:noFill/>
          </a:ln>
        </p:spPr>
        <p:txBody>
          <a:bodyPr anchor="b"/>
          <a:p>
            <a:pPr algn="r">
              <a:lnSpc>
                <a:spcPct val="100000"/>
              </a:lnSpc>
            </a:pPr>
            <a:fld id="{FF3A2C93-6D8C-45F8-B40A-CA8EF8038B21}" type="slidenum">
              <a:rPr b="0" lang="en-US" sz="1200" spc="-1" strike="noStrike">
                <a:latin typeface="Arial"/>
              </a:rPr>
              <a:t>1</a:t>
            </a:fld>
            <a:endParaRPr b="0" lang="en-US" sz="1200" spc="-1" strike="noStrike">
              <a:latin typeface="Times New Roman"/>
            </a:endParaRPr>
          </a:p>
        </p:txBody>
      </p:sp>
      <p:sp>
        <p:nvSpPr>
          <p:cNvPr id="2615" name="PlaceHolder 2"/>
          <p:cNvSpPr>
            <a:spLocks noGrp="1"/>
          </p:cNvSpPr>
          <p:nvPr>
            <p:ph type="sldImg"/>
          </p:nvPr>
        </p:nvSpPr>
        <p:spPr>
          <a:xfrm>
            <a:off x="2143080" y="685800"/>
            <a:ext cx="2571480" cy="3428640"/>
          </a:xfrm>
          <a:prstGeom prst="rect">
            <a:avLst/>
          </a:prstGeom>
        </p:spPr>
      </p:sp>
      <p:sp>
        <p:nvSpPr>
          <p:cNvPr id="2616" name="PlaceHolder 3"/>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42720" y="364680"/>
            <a:ext cx="6171840" cy="1526400"/>
          </a:xfrm>
          <a:prstGeom prst="rect">
            <a:avLst/>
          </a:prstGeom>
        </p:spPr>
        <p:txBody>
          <a:bodyPr lIns="0" rIns="0" tIns="0" bIns="0" anchor="ctr"/>
          <a:p>
            <a:endParaRPr b="0" lang="en-US" sz="4100" spc="-1" strike="noStrike">
              <a:solidFill>
                <a:srgbClr val="000000"/>
              </a:solidFill>
              <a:latin typeface="Georgia"/>
            </a:endParaRPr>
          </a:p>
        </p:txBody>
      </p:sp>
      <p:sp>
        <p:nvSpPr>
          <p:cNvPr id="31" name="PlaceHolder 2"/>
          <p:cNvSpPr>
            <a:spLocks noGrp="1"/>
          </p:cNvSpPr>
          <p:nvPr>
            <p:ph type="body"/>
          </p:nvPr>
        </p:nvSpPr>
        <p:spPr>
          <a:xfrm>
            <a:off x="342720" y="2139480"/>
            <a:ext cx="617184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2" name="PlaceHolder 3"/>
          <p:cNvSpPr>
            <a:spLocks noGrp="1"/>
          </p:cNvSpPr>
          <p:nvPr>
            <p:ph type="body"/>
          </p:nvPr>
        </p:nvSpPr>
        <p:spPr>
          <a:xfrm>
            <a:off x="342720" y="4909680"/>
            <a:ext cx="617184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42720" y="364680"/>
            <a:ext cx="6171840" cy="1526400"/>
          </a:xfrm>
          <a:prstGeom prst="rect">
            <a:avLst/>
          </a:prstGeom>
        </p:spPr>
        <p:txBody>
          <a:bodyPr lIns="0" rIns="0" tIns="0" bIns="0" anchor="ctr"/>
          <a:p>
            <a:endParaRPr b="0" lang="en-US" sz="4100" spc="-1" strike="noStrike">
              <a:solidFill>
                <a:srgbClr val="000000"/>
              </a:solidFill>
              <a:latin typeface="Georgia"/>
            </a:endParaRPr>
          </a:p>
        </p:txBody>
      </p:sp>
      <p:sp>
        <p:nvSpPr>
          <p:cNvPr id="34" name="PlaceHolder 2"/>
          <p:cNvSpPr>
            <a:spLocks noGrp="1"/>
          </p:cNvSpPr>
          <p:nvPr>
            <p:ph type="body"/>
          </p:nvPr>
        </p:nvSpPr>
        <p:spPr>
          <a:xfrm>
            <a:off x="342720" y="2139480"/>
            <a:ext cx="301176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5" name="PlaceHolder 3"/>
          <p:cNvSpPr>
            <a:spLocks noGrp="1"/>
          </p:cNvSpPr>
          <p:nvPr>
            <p:ph type="body"/>
          </p:nvPr>
        </p:nvSpPr>
        <p:spPr>
          <a:xfrm>
            <a:off x="3505320" y="2139480"/>
            <a:ext cx="301176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6" name="PlaceHolder 4"/>
          <p:cNvSpPr>
            <a:spLocks noGrp="1"/>
          </p:cNvSpPr>
          <p:nvPr>
            <p:ph type="body"/>
          </p:nvPr>
        </p:nvSpPr>
        <p:spPr>
          <a:xfrm>
            <a:off x="342720" y="4909680"/>
            <a:ext cx="301176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7" name="PlaceHolder 5"/>
          <p:cNvSpPr>
            <a:spLocks noGrp="1"/>
          </p:cNvSpPr>
          <p:nvPr>
            <p:ph type="body"/>
          </p:nvPr>
        </p:nvSpPr>
        <p:spPr>
          <a:xfrm>
            <a:off x="3505320" y="4909680"/>
            <a:ext cx="301176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42720" y="364680"/>
            <a:ext cx="6171840" cy="1526400"/>
          </a:xfrm>
          <a:prstGeom prst="rect">
            <a:avLst/>
          </a:prstGeom>
        </p:spPr>
        <p:txBody>
          <a:bodyPr lIns="0" rIns="0" tIns="0" bIns="0" anchor="ctr"/>
          <a:p>
            <a:endParaRPr b="0" lang="en-US" sz="4100" spc="-1" strike="noStrike">
              <a:solidFill>
                <a:srgbClr val="000000"/>
              </a:solidFill>
              <a:latin typeface="Georgia"/>
            </a:endParaRPr>
          </a:p>
        </p:txBody>
      </p:sp>
      <p:sp>
        <p:nvSpPr>
          <p:cNvPr id="39" name="PlaceHolder 2"/>
          <p:cNvSpPr>
            <a:spLocks noGrp="1"/>
          </p:cNvSpPr>
          <p:nvPr>
            <p:ph type="body"/>
          </p:nvPr>
        </p:nvSpPr>
        <p:spPr>
          <a:xfrm>
            <a:off x="342720" y="2139480"/>
            <a:ext cx="198720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0" name="PlaceHolder 3"/>
          <p:cNvSpPr>
            <a:spLocks noGrp="1"/>
          </p:cNvSpPr>
          <p:nvPr>
            <p:ph type="body"/>
          </p:nvPr>
        </p:nvSpPr>
        <p:spPr>
          <a:xfrm>
            <a:off x="2429640" y="2139480"/>
            <a:ext cx="198720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1" name="PlaceHolder 4"/>
          <p:cNvSpPr>
            <a:spLocks noGrp="1"/>
          </p:cNvSpPr>
          <p:nvPr>
            <p:ph type="body"/>
          </p:nvPr>
        </p:nvSpPr>
        <p:spPr>
          <a:xfrm>
            <a:off x="4516560" y="2139480"/>
            <a:ext cx="198720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2" name="PlaceHolder 5"/>
          <p:cNvSpPr>
            <a:spLocks noGrp="1"/>
          </p:cNvSpPr>
          <p:nvPr>
            <p:ph type="body"/>
          </p:nvPr>
        </p:nvSpPr>
        <p:spPr>
          <a:xfrm>
            <a:off x="342720" y="4909680"/>
            <a:ext cx="198720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3" name="PlaceHolder 6"/>
          <p:cNvSpPr>
            <a:spLocks noGrp="1"/>
          </p:cNvSpPr>
          <p:nvPr>
            <p:ph type="body"/>
          </p:nvPr>
        </p:nvSpPr>
        <p:spPr>
          <a:xfrm>
            <a:off x="2429640" y="4909680"/>
            <a:ext cx="198720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4" name="PlaceHolder 7"/>
          <p:cNvSpPr>
            <a:spLocks noGrp="1"/>
          </p:cNvSpPr>
          <p:nvPr>
            <p:ph type="body"/>
          </p:nvPr>
        </p:nvSpPr>
        <p:spPr>
          <a:xfrm>
            <a:off x="4516560" y="4909680"/>
            <a:ext cx="198720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342720" y="364680"/>
            <a:ext cx="6171840" cy="1526400"/>
          </a:xfrm>
          <a:prstGeom prst="rect">
            <a:avLst/>
          </a:prstGeom>
        </p:spPr>
        <p:txBody>
          <a:bodyPr lIns="0" rIns="0" tIns="0" bIns="0" anchor="ctr"/>
          <a:p>
            <a:endParaRPr b="0" lang="en-US" sz="4100" spc="-1" strike="noStrike">
              <a:solidFill>
                <a:srgbClr val="000000"/>
              </a:solidFill>
              <a:latin typeface="Georgia"/>
            </a:endParaRPr>
          </a:p>
        </p:txBody>
      </p:sp>
      <p:sp>
        <p:nvSpPr>
          <p:cNvPr id="55" name="PlaceHolder 2"/>
          <p:cNvSpPr>
            <a:spLocks noGrp="1"/>
          </p:cNvSpPr>
          <p:nvPr>
            <p:ph type="subTitle"/>
          </p:nvPr>
        </p:nvSpPr>
        <p:spPr>
          <a:xfrm>
            <a:off x="342720" y="2139480"/>
            <a:ext cx="6171840" cy="5302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42720" y="364680"/>
            <a:ext cx="6171840" cy="1526400"/>
          </a:xfrm>
          <a:prstGeom prst="rect">
            <a:avLst/>
          </a:prstGeom>
        </p:spPr>
        <p:txBody>
          <a:bodyPr lIns="0" rIns="0" tIns="0" bIns="0" anchor="ctr"/>
          <a:p>
            <a:endParaRPr b="0" lang="en-US" sz="4100" spc="-1" strike="noStrike">
              <a:solidFill>
                <a:srgbClr val="000000"/>
              </a:solidFill>
              <a:latin typeface="Georgia"/>
            </a:endParaRPr>
          </a:p>
        </p:txBody>
      </p:sp>
      <p:sp>
        <p:nvSpPr>
          <p:cNvPr id="57" name="PlaceHolder 2"/>
          <p:cNvSpPr>
            <a:spLocks noGrp="1"/>
          </p:cNvSpPr>
          <p:nvPr>
            <p:ph type="body"/>
          </p:nvPr>
        </p:nvSpPr>
        <p:spPr>
          <a:xfrm>
            <a:off x="342720" y="2139480"/>
            <a:ext cx="6171840" cy="530280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42720" y="364680"/>
            <a:ext cx="6171840" cy="1526400"/>
          </a:xfrm>
          <a:prstGeom prst="rect">
            <a:avLst/>
          </a:prstGeom>
        </p:spPr>
        <p:txBody>
          <a:bodyPr lIns="0" rIns="0" tIns="0" bIns="0" anchor="ctr"/>
          <a:p>
            <a:endParaRPr b="0" lang="en-US" sz="4100" spc="-1" strike="noStrike">
              <a:solidFill>
                <a:srgbClr val="000000"/>
              </a:solidFill>
              <a:latin typeface="Georgia"/>
            </a:endParaRPr>
          </a:p>
        </p:txBody>
      </p:sp>
      <p:sp>
        <p:nvSpPr>
          <p:cNvPr id="59" name="PlaceHolder 2"/>
          <p:cNvSpPr>
            <a:spLocks noGrp="1"/>
          </p:cNvSpPr>
          <p:nvPr>
            <p:ph type="body"/>
          </p:nvPr>
        </p:nvSpPr>
        <p:spPr>
          <a:xfrm>
            <a:off x="342720" y="2139480"/>
            <a:ext cx="3011760" cy="530280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60" name="PlaceHolder 3"/>
          <p:cNvSpPr>
            <a:spLocks noGrp="1"/>
          </p:cNvSpPr>
          <p:nvPr>
            <p:ph type="body"/>
          </p:nvPr>
        </p:nvSpPr>
        <p:spPr>
          <a:xfrm>
            <a:off x="3505320" y="2139480"/>
            <a:ext cx="3011760" cy="530280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342720" y="364680"/>
            <a:ext cx="6171840" cy="1526400"/>
          </a:xfrm>
          <a:prstGeom prst="rect">
            <a:avLst/>
          </a:prstGeom>
        </p:spPr>
        <p:txBody>
          <a:bodyPr lIns="0" rIns="0" tIns="0" bIns="0" anchor="ctr"/>
          <a:p>
            <a:endParaRPr b="0" lang="en-US" sz="4100" spc="-1" strike="noStrike">
              <a:solidFill>
                <a:srgbClr val="000000"/>
              </a:solidFill>
              <a:latin typeface="Georgi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342720" y="364680"/>
            <a:ext cx="6171840" cy="7076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42720" y="364680"/>
            <a:ext cx="6171840" cy="1526400"/>
          </a:xfrm>
          <a:prstGeom prst="rect">
            <a:avLst/>
          </a:prstGeom>
        </p:spPr>
        <p:txBody>
          <a:bodyPr lIns="0" rIns="0" tIns="0" bIns="0" anchor="ctr"/>
          <a:p>
            <a:endParaRPr b="0" lang="en-US" sz="4100" spc="-1" strike="noStrike">
              <a:solidFill>
                <a:srgbClr val="000000"/>
              </a:solidFill>
              <a:latin typeface="Georgia"/>
            </a:endParaRPr>
          </a:p>
        </p:txBody>
      </p:sp>
      <p:sp>
        <p:nvSpPr>
          <p:cNvPr id="64" name="PlaceHolder 2"/>
          <p:cNvSpPr>
            <a:spLocks noGrp="1"/>
          </p:cNvSpPr>
          <p:nvPr>
            <p:ph type="body"/>
          </p:nvPr>
        </p:nvSpPr>
        <p:spPr>
          <a:xfrm>
            <a:off x="342720" y="2139480"/>
            <a:ext cx="301176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65" name="PlaceHolder 3"/>
          <p:cNvSpPr>
            <a:spLocks noGrp="1"/>
          </p:cNvSpPr>
          <p:nvPr>
            <p:ph type="body"/>
          </p:nvPr>
        </p:nvSpPr>
        <p:spPr>
          <a:xfrm>
            <a:off x="3505320" y="2139480"/>
            <a:ext cx="3011760" cy="530280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66" name="PlaceHolder 4"/>
          <p:cNvSpPr>
            <a:spLocks noGrp="1"/>
          </p:cNvSpPr>
          <p:nvPr>
            <p:ph type="body"/>
          </p:nvPr>
        </p:nvSpPr>
        <p:spPr>
          <a:xfrm>
            <a:off x="342720" y="4909680"/>
            <a:ext cx="301176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42720" y="364680"/>
            <a:ext cx="6171840" cy="1526400"/>
          </a:xfrm>
          <a:prstGeom prst="rect">
            <a:avLst/>
          </a:prstGeom>
        </p:spPr>
        <p:txBody>
          <a:bodyPr lIns="0" rIns="0" tIns="0" bIns="0" anchor="ctr"/>
          <a:p>
            <a:endParaRPr b="0" lang="en-US" sz="4100" spc="-1" strike="noStrike">
              <a:solidFill>
                <a:srgbClr val="000000"/>
              </a:solidFill>
              <a:latin typeface="Georgia"/>
            </a:endParaRPr>
          </a:p>
        </p:txBody>
      </p:sp>
      <p:sp>
        <p:nvSpPr>
          <p:cNvPr id="10" name="PlaceHolder 2"/>
          <p:cNvSpPr>
            <a:spLocks noGrp="1"/>
          </p:cNvSpPr>
          <p:nvPr>
            <p:ph type="subTitle"/>
          </p:nvPr>
        </p:nvSpPr>
        <p:spPr>
          <a:xfrm>
            <a:off x="342720" y="2139480"/>
            <a:ext cx="6171840" cy="5302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42720" y="364680"/>
            <a:ext cx="6171840" cy="1526400"/>
          </a:xfrm>
          <a:prstGeom prst="rect">
            <a:avLst/>
          </a:prstGeom>
        </p:spPr>
        <p:txBody>
          <a:bodyPr lIns="0" rIns="0" tIns="0" bIns="0" anchor="ctr"/>
          <a:p>
            <a:endParaRPr b="0" lang="en-US" sz="4100" spc="-1" strike="noStrike">
              <a:solidFill>
                <a:srgbClr val="000000"/>
              </a:solidFill>
              <a:latin typeface="Georgia"/>
            </a:endParaRPr>
          </a:p>
        </p:txBody>
      </p:sp>
      <p:sp>
        <p:nvSpPr>
          <p:cNvPr id="68" name="PlaceHolder 2"/>
          <p:cNvSpPr>
            <a:spLocks noGrp="1"/>
          </p:cNvSpPr>
          <p:nvPr>
            <p:ph type="body"/>
          </p:nvPr>
        </p:nvSpPr>
        <p:spPr>
          <a:xfrm>
            <a:off x="342720" y="2139480"/>
            <a:ext cx="3011760" cy="530280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69" name="PlaceHolder 3"/>
          <p:cNvSpPr>
            <a:spLocks noGrp="1"/>
          </p:cNvSpPr>
          <p:nvPr>
            <p:ph type="body"/>
          </p:nvPr>
        </p:nvSpPr>
        <p:spPr>
          <a:xfrm>
            <a:off x="3505320" y="2139480"/>
            <a:ext cx="301176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70" name="PlaceHolder 4"/>
          <p:cNvSpPr>
            <a:spLocks noGrp="1"/>
          </p:cNvSpPr>
          <p:nvPr>
            <p:ph type="body"/>
          </p:nvPr>
        </p:nvSpPr>
        <p:spPr>
          <a:xfrm>
            <a:off x="3505320" y="4909680"/>
            <a:ext cx="301176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42720" y="364680"/>
            <a:ext cx="6171840" cy="1526400"/>
          </a:xfrm>
          <a:prstGeom prst="rect">
            <a:avLst/>
          </a:prstGeom>
        </p:spPr>
        <p:txBody>
          <a:bodyPr lIns="0" rIns="0" tIns="0" bIns="0" anchor="ctr"/>
          <a:p>
            <a:endParaRPr b="0" lang="en-US" sz="4100" spc="-1" strike="noStrike">
              <a:solidFill>
                <a:srgbClr val="000000"/>
              </a:solidFill>
              <a:latin typeface="Georgia"/>
            </a:endParaRPr>
          </a:p>
        </p:txBody>
      </p:sp>
      <p:sp>
        <p:nvSpPr>
          <p:cNvPr id="72" name="PlaceHolder 2"/>
          <p:cNvSpPr>
            <a:spLocks noGrp="1"/>
          </p:cNvSpPr>
          <p:nvPr>
            <p:ph type="body"/>
          </p:nvPr>
        </p:nvSpPr>
        <p:spPr>
          <a:xfrm>
            <a:off x="342720" y="2139480"/>
            <a:ext cx="301176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73" name="PlaceHolder 3"/>
          <p:cNvSpPr>
            <a:spLocks noGrp="1"/>
          </p:cNvSpPr>
          <p:nvPr>
            <p:ph type="body"/>
          </p:nvPr>
        </p:nvSpPr>
        <p:spPr>
          <a:xfrm>
            <a:off x="3505320" y="2139480"/>
            <a:ext cx="301176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74" name="PlaceHolder 4"/>
          <p:cNvSpPr>
            <a:spLocks noGrp="1"/>
          </p:cNvSpPr>
          <p:nvPr>
            <p:ph type="body"/>
          </p:nvPr>
        </p:nvSpPr>
        <p:spPr>
          <a:xfrm>
            <a:off x="342720" y="4909680"/>
            <a:ext cx="617184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42720" y="364680"/>
            <a:ext cx="6171840" cy="1526400"/>
          </a:xfrm>
          <a:prstGeom prst="rect">
            <a:avLst/>
          </a:prstGeom>
        </p:spPr>
        <p:txBody>
          <a:bodyPr lIns="0" rIns="0" tIns="0" bIns="0" anchor="ctr"/>
          <a:p>
            <a:endParaRPr b="0" lang="en-US" sz="4100" spc="-1" strike="noStrike">
              <a:solidFill>
                <a:srgbClr val="000000"/>
              </a:solidFill>
              <a:latin typeface="Georgia"/>
            </a:endParaRPr>
          </a:p>
        </p:txBody>
      </p:sp>
      <p:sp>
        <p:nvSpPr>
          <p:cNvPr id="76" name="PlaceHolder 2"/>
          <p:cNvSpPr>
            <a:spLocks noGrp="1"/>
          </p:cNvSpPr>
          <p:nvPr>
            <p:ph type="body"/>
          </p:nvPr>
        </p:nvSpPr>
        <p:spPr>
          <a:xfrm>
            <a:off x="342720" y="2139480"/>
            <a:ext cx="617184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77" name="PlaceHolder 3"/>
          <p:cNvSpPr>
            <a:spLocks noGrp="1"/>
          </p:cNvSpPr>
          <p:nvPr>
            <p:ph type="body"/>
          </p:nvPr>
        </p:nvSpPr>
        <p:spPr>
          <a:xfrm>
            <a:off x="342720" y="4909680"/>
            <a:ext cx="617184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42720" y="364680"/>
            <a:ext cx="6171840" cy="1526400"/>
          </a:xfrm>
          <a:prstGeom prst="rect">
            <a:avLst/>
          </a:prstGeom>
        </p:spPr>
        <p:txBody>
          <a:bodyPr lIns="0" rIns="0" tIns="0" bIns="0" anchor="ctr"/>
          <a:p>
            <a:endParaRPr b="0" lang="en-US" sz="4100" spc="-1" strike="noStrike">
              <a:solidFill>
                <a:srgbClr val="000000"/>
              </a:solidFill>
              <a:latin typeface="Georgia"/>
            </a:endParaRPr>
          </a:p>
        </p:txBody>
      </p:sp>
      <p:sp>
        <p:nvSpPr>
          <p:cNvPr id="79" name="PlaceHolder 2"/>
          <p:cNvSpPr>
            <a:spLocks noGrp="1"/>
          </p:cNvSpPr>
          <p:nvPr>
            <p:ph type="body"/>
          </p:nvPr>
        </p:nvSpPr>
        <p:spPr>
          <a:xfrm>
            <a:off x="342720" y="2139480"/>
            <a:ext cx="301176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0" name="PlaceHolder 3"/>
          <p:cNvSpPr>
            <a:spLocks noGrp="1"/>
          </p:cNvSpPr>
          <p:nvPr>
            <p:ph type="body"/>
          </p:nvPr>
        </p:nvSpPr>
        <p:spPr>
          <a:xfrm>
            <a:off x="3505320" y="2139480"/>
            <a:ext cx="301176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1" name="PlaceHolder 4"/>
          <p:cNvSpPr>
            <a:spLocks noGrp="1"/>
          </p:cNvSpPr>
          <p:nvPr>
            <p:ph type="body"/>
          </p:nvPr>
        </p:nvSpPr>
        <p:spPr>
          <a:xfrm>
            <a:off x="342720" y="4909680"/>
            <a:ext cx="301176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2" name="PlaceHolder 5"/>
          <p:cNvSpPr>
            <a:spLocks noGrp="1"/>
          </p:cNvSpPr>
          <p:nvPr>
            <p:ph type="body"/>
          </p:nvPr>
        </p:nvSpPr>
        <p:spPr>
          <a:xfrm>
            <a:off x="3505320" y="4909680"/>
            <a:ext cx="301176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42720" y="364680"/>
            <a:ext cx="6171840" cy="1526400"/>
          </a:xfrm>
          <a:prstGeom prst="rect">
            <a:avLst/>
          </a:prstGeom>
        </p:spPr>
        <p:txBody>
          <a:bodyPr lIns="0" rIns="0" tIns="0" bIns="0" anchor="ctr"/>
          <a:p>
            <a:endParaRPr b="0" lang="en-US" sz="4100" spc="-1" strike="noStrike">
              <a:solidFill>
                <a:srgbClr val="000000"/>
              </a:solidFill>
              <a:latin typeface="Georgia"/>
            </a:endParaRPr>
          </a:p>
        </p:txBody>
      </p:sp>
      <p:sp>
        <p:nvSpPr>
          <p:cNvPr id="84" name="PlaceHolder 2"/>
          <p:cNvSpPr>
            <a:spLocks noGrp="1"/>
          </p:cNvSpPr>
          <p:nvPr>
            <p:ph type="body"/>
          </p:nvPr>
        </p:nvSpPr>
        <p:spPr>
          <a:xfrm>
            <a:off x="342720" y="2139480"/>
            <a:ext cx="198720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5" name="PlaceHolder 3"/>
          <p:cNvSpPr>
            <a:spLocks noGrp="1"/>
          </p:cNvSpPr>
          <p:nvPr>
            <p:ph type="body"/>
          </p:nvPr>
        </p:nvSpPr>
        <p:spPr>
          <a:xfrm>
            <a:off x="2429640" y="2139480"/>
            <a:ext cx="198720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6" name="PlaceHolder 4"/>
          <p:cNvSpPr>
            <a:spLocks noGrp="1"/>
          </p:cNvSpPr>
          <p:nvPr>
            <p:ph type="body"/>
          </p:nvPr>
        </p:nvSpPr>
        <p:spPr>
          <a:xfrm>
            <a:off x="4516560" y="2139480"/>
            <a:ext cx="198720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7" name="PlaceHolder 5"/>
          <p:cNvSpPr>
            <a:spLocks noGrp="1"/>
          </p:cNvSpPr>
          <p:nvPr>
            <p:ph type="body"/>
          </p:nvPr>
        </p:nvSpPr>
        <p:spPr>
          <a:xfrm>
            <a:off x="342720" y="4909680"/>
            <a:ext cx="198720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8" name="PlaceHolder 6"/>
          <p:cNvSpPr>
            <a:spLocks noGrp="1"/>
          </p:cNvSpPr>
          <p:nvPr>
            <p:ph type="body"/>
          </p:nvPr>
        </p:nvSpPr>
        <p:spPr>
          <a:xfrm>
            <a:off x="2429640" y="4909680"/>
            <a:ext cx="198720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9" name="PlaceHolder 7"/>
          <p:cNvSpPr>
            <a:spLocks noGrp="1"/>
          </p:cNvSpPr>
          <p:nvPr>
            <p:ph type="body"/>
          </p:nvPr>
        </p:nvSpPr>
        <p:spPr>
          <a:xfrm>
            <a:off x="4516560" y="4909680"/>
            <a:ext cx="198720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42720" y="364680"/>
            <a:ext cx="6171840" cy="1526400"/>
          </a:xfrm>
          <a:prstGeom prst="rect">
            <a:avLst/>
          </a:prstGeom>
        </p:spPr>
        <p:txBody>
          <a:bodyPr lIns="0" rIns="0" tIns="0" bIns="0" anchor="ctr"/>
          <a:p>
            <a:endParaRPr b="0" lang="en-US" sz="4100" spc="-1" strike="noStrike">
              <a:solidFill>
                <a:srgbClr val="000000"/>
              </a:solidFill>
              <a:latin typeface="Georgia"/>
            </a:endParaRPr>
          </a:p>
        </p:txBody>
      </p:sp>
      <p:sp>
        <p:nvSpPr>
          <p:cNvPr id="12" name="PlaceHolder 2"/>
          <p:cNvSpPr>
            <a:spLocks noGrp="1"/>
          </p:cNvSpPr>
          <p:nvPr>
            <p:ph type="body"/>
          </p:nvPr>
        </p:nvSpPr>
        <p:spPr>
          <a:xfrm>
            <a:off x="342720" y="2139480"/>
            <a:ext cx="6171840" cy="530280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42720" y="364680"/>
            <a:ext cx="6171840" cy="1526400"/>
          </a:xfrm>
          <a:prstGeom prst="rect">
            <a:avLst/>
          </a:prstGeom>
        </p:spPr>
        <p:txBody>
          <a:bodyPr lIns="0" rIns="0" tIns="0" bIns="0" anchor="ctr"/>
          <a:p>
            <a:endParaRPr b="0" lang="en-US" sz="4100" spc="-1" strike="noStrike">
              <a:solidFill>
                <a:srgbClr val="000000"/>
              </a:solidFill>
              <a:latin typeface="Georgia"/>
            </a:endParaRPr>
          </a:p>
        </p:txBody>
      </p:sp>
      <p:sp>
        <p:nvSpPr>
          <p:cNvPr id="14" name="PlaceHolder 2"/>
          <p:cNvSpPr>
            <a:spLocks noGrp="1"/>
          </p:cNvSpPr>
          <p:nvPr>
            <p:ph type="body"/>
          </p:nvPr>
        </p:nvSpPr>
        <p:spPr>
          <a:xfrm>
            <a:off x="342720" y="2139480"/>
            <a:ext cx="3011760" cy="530280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15" name="PlaceHolder 3"/>
          <p:cNvSpPr>
            <a:spLocks noGrp="1"/>
          </p:cNvSpPr>
          <p:nvPr>
            <p:ph type="body"/>
          </p:nvPr>
        </p:nvSpPr>
        <p:spPr>
          <a:xfrm>
            <a:off x="3505320" y="2139480"/>
            <a:ext cx="3011760" cy="530280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42720" y="364680"/>
            <a:ext cx="6171840" cy="1526400"/>
          </a:xfrm>
          <a:prstGeom prst="rect">
            <a:avLst/>
          </a:prstGeom>
        </p:spPr>
        <p:txBody>
          <a:bodyPr lIns="0" rIns="0" tIns="0" bIns="0" anchor="ctr"/>
          <a:p>
            <a:endParaRPr b="0" lang="en-US" sz="4100" spc="-1" strike="noStrike">
              <a:solidFill>
                <a:srgbClr val="000000"/>
              </a:solidFill>
              <a:latin typeface="Georgi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42720" y="364680"/>
            <a:ext cx="6171840" cy="7076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42720" y="364680"/>
            <a:ext cx="6171840" cy="1526400"/>
          </a:xfrm>
          <a:prstGeom prst="rect">
            <a:avLst/>
          </a:prstGeom>
        </p:spPr>
        <p:txBody>
          <a:bodyPr lIns="0" rIns="0" tIns="0" bIns="0" anchor="ctr"/>
          <a:p>
            <a:endParaRPr b="0" lang="en-US" sz="4100" spc="-1" strike="noStrike">
              <a:solidFill>
                <a:srgbClr val="000000"/>
              </a:solidFill>
              <a:latin typeface="Georgia"/>
            </a:endParaRPr>
          </a:p>
        </p:txBody>
      </p:sp>
      <p:sp>
        <p:nvSpPr>
          <p:cNvPr id="19" name="PlaceHolder 2"/>
          <p:cNvSpPr>
            <a:spLocks noGrp="1"/>
          </p:cNvSpPr>
          <p:nvPr>
            <p:ph type="body"/>
          </p:nvPr>
        </p:nvSpPr>
        <p:spPr>
          <a:xfrm>
            <a:off x="342720" y="2139480"/>
            <a:ext cx="301176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20" name="PlaceHolder 3"/>
          <p:cNvSpPr>
            <a:spLocks noGrp="1"/>
          </p:cNvSpPr>
          <p:nvPr>
            <p:ph type="body"/>
          </p:nvPr>
        </p:nvSpPr>
        <p:spPr>
          <a:xfrm>
            <a:off x="3505320" y="2139480"/>
            <a:ext cx="3011760" cy="530280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21" name="PlaceHolder 4"/>
          <p:cNvSpPr>
            <a:spLocks noGrp="1"/>
          </p:cNvSpPr>
          <p:nvPr>
            <p:ph type="body"/>
          </p:nvPr>
        </p:nvSpPr>
        <p:spPr>
          <a:xfrm>
            <a:off x="342720" y="4909680"/>
            <a:ext cx="301176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42720" y="364680"/>
            <a:ext cx="6171840" cy="1526400"/>
          </a:xfrm>
          <a:prstGeom prst="rect">
            <a:avLst/>
          </a:prstGeom>
        </p:spPr>
        <p:txBody>
          <a:bodyPr lIns="0" rIns="0" tIns="0" bIns="0" anchor="ctr"/>
          <a:p>
            <a:endParaRPr b="0" lang="en-US" sz="4100" spc="-1" strike="noStrike">
              <a:solidFill>
                <a:srgbClr val="000000"/>
              </a:solidFill>
              <a:latin typeface="Georgia"/>
            </a:endParaRPr>
          </a:p>
        </p:txBody>
      </p:sp>
      <p:sp>
        <p:nvSpPr>
          <p:cNvPr id="23" name="PlaceHolder 2"/>
          <p:cNvSpPr>
            <a:spLocks noGrp="1"/>
          </p:cNvSpPr>
          <p:nvPr>
            <p:ph type="body"/>
          </p:nvPr>
        </p:nvSpPr>
        <p:spPr>
          <a:xfrm>
            <a:off x="342720" y="2139480"/>
            <a:ext cx="3011760" cy="530280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24" name="PlaceHolder 3"/>
          <p:cNvSpPr>
            <a:spLocks noGrp="1"/>
          </p:cNvSpPr>
          <p:nvPr>
            <p:ph type="body"/>
          </p:nvPr>
        </p:nvSpPr>
        <p:spPr>
          <a:xfrm>
            <a:off x="3505320" y="2139480"/>
            <a:ext cx="301176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25" name="PlaceHolder 4"/>
          <p:cNvSpPr>
            <a:spLocks noGrp="1"/>
          </p:cNvSpPr>
          <p:nvPr>
            <p:ph type="body"/>
          </p:nvPr>
        </p:nvSpPr>
        <p:spPr>
          <a:xfrm>
            <a:off x="3505320" y="4909680"/>
            <a:ext cx="301176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42720" y="364680"/>
            <a:ext cx="6171840" cy="1526400"/>
          </a:xfrm>
          <a:prstGeom prst="rect">
            <a:avLst/>
          </a:prstGeom>
        </p:spPr>
        <p:txBody>
          <a:bodyPr lIns="0" rIns="0" tIns="0" bIns="0" anchor="ctr"/>
          <a:p>
            <a:endParaRPr b="0" lang="en-US" sz="4100" spc="-1" strike="noStrike">
              <a:solidFill>
                <a:srgbClr val="000000"/>
              </a:solidFill>
              <a:latin typeface="Georgia"/>
            </a:endParaRPr>
          </a:p>
        </p:txBody>
      </p:sp>
      <p:sp>
        <p:nvSpPr>
          <p:cNvPr id="27" name="PlaceHolder 2"/>
          <p:cNvSpPr>
            <a:spLocks noGrp="1"/>
          </p:cNvSpPr>
          <p:nvPr>
            <p:ph type="body"/>
          </p:nvPr>
        </p:nvSpPr>
        <p:spPr>
          <a:xfrm>
            <a:off x="342720" y="2139480"/>
            <a:ext cx="301176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28" name="PlaceHolder 3"/>
          <p:cNvSpPr>
            <a:spLocks noGrp="1"/>
          </p:cNvSpPr>
          <p:nvPr>
            <p:ph type="body"/>
          </p:nvPr>
        </p:nvSpPr>
        <p:spPr>
          <a:xfrm>
            <a:off x="3505320" y="2139480"/>
            <a:ext cx="301176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29" name="PlaceHolder 4"/>
          <p:cNvSpPr>
            <a:spLocks noGrp="1"/>
          </p:cNvSpPr>
          <p:nvPr>
            <p:ph type="body"/>
          </p:nvPr>
        </p:nvSpPr>
        <p:spPr>
          <a:xfrm>
            <a:off x="342720" y="4909680"/>
            <a:ext cx="6171840" cy="25293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74400" y="7926480"/>
            <a:ext cx="3705120" cy="1227600"/>
          </a:xfrm>
          <a:custGeom>
            <a:avLst/>
            <a:gdLst/>
            <a:ah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fillRef idx="0"/>
          <a:effectRef idx="0"/>
          <a:fontRef idx="minor"/>
        </p:style>
      </p:sp>
      <p:sp>
        <p:nvSpPr>
          <p:cNvPr id="1" name="CustomShape 2" hidden="1"/>
          <p:cNvSpPr/>
          <p:nvPr/>
        </p:nvSpPr>
        <p:spPr>
          <a:xfrm>
            <a:off x="364320" y="7918560"/>
            <a:ext cx="2767320" cy="1244160"/>
          </a:xfrm>
          <a:custGeom>
            <a:avLst/>
            <a:gdLst/>
            <a:ahLst/>
            <a:rect l="l" t="t" r="r" b="b"/>
            <a:pathLst>
              <a:path w="5591" h="588">
                <a:moveTo>
                  <a:pt x="0" y="0"/>
                </a:moveTo>
                <a:lnTo>
                  <a:pt x="5591" y="585"/>
                </a:lnTo>
                <a:lnTo>
                  <a:pt x="4415" y="588"/>
                </a:lnTo>
                <a:lnTo>
                  <a:pt x="12" y="4"/>
                </a:lnTo>
              </a:path>
            </a:pathLst>
          </a:custGeom>
          <a:solidFill>
            <a:srgbClr val="000000"/>
          </a:solidFill>
          <a:ln w="9360">
            <a:noFill/>
          </a:ln>
        </p:spPr>
        <p:style>
          <a:lnRef idx="0"/>
          <a:fillRef idx="0"/>
          <a:effectRef idx="0"/>
          <a:fontRef idx="minor"/>
        </p:style>
      </p:sp>
      <p:sp>
        <p:nvSpPr>
          <p:cNvPr id="2" name="CustomShape 3" hidden="1"/>
          <p:cNvSpPr/>
          <p:nvPr/>
        </p:nvSpPr>
        <p:spPr>
          <a:xfrm>
            <a:off x="-4680" y="7721640"/>
            <a:ext cx="2551320" cy="1440720"/>
          </a:xfrm>
          <a:prstGeom prst="rtTriangle">
            <a:avLst/>
          </a:prstGeom>
          <a:blipFill rotWithShape="0">
            <a:blip r:embed="rId2">
              <a:alphaModFix amt="50000"/>
            </a:blip>
            <a:tile/>
          </a:blipFill>
          <a:ln w="12600">
            <a:noFill/>
          </a:ln>
          <a:effectLst>
            <a:outerShdw blurRad="50800" dir="5400000" dist="38100" rotWithShape="0">
              <a:srgbClr val="000000">
                <a:alpha val="35000"/>
              </a:srgbClr>
            </a:outerShdw>
          </a:effectLst>
        </p:spPr>
        <p:style>
          <a:lnRef idx="3">
            <a:schemeClr val="lt1"/>
          </a:lnRef>
          <a:fillRef idx="1">
            <a:schemeClr val="accent1"/>
          </a:fillRef>
          <a:effectRef idx="1">
            <a:schemeClr val="accent1"/>
          </a:effectRef>
          <a:fontRef idx="minor"/>
        </p:style>
      </p:sp>
      <p:sp>
        <p:nvSpPr>
          <p:cNvPr id="3" name="Line 4"/>
          <p:cNvSpPr/>
          <p:nvPr/>
        </p:nvSpPr>
        <p:spPr>
          <a:xfrm>
            <a:off x="-6840" y="7716960"/>
            <a:ext cx="2553840" cy="1445760"/>
          </a:xfrm>
          <a:prstGeom prst="line">
            <a:avLst/>
          </a:prstGeom>
          <a:ln w="12240">
            <a:solidFill>
              <a:srgbClr val="6e7a61"/>
            </a:solidFill>
            <a:miter/>
          </a:ln>
        </p:spPr>
        <p:style>
          <a:lnRef idx="2">
            <a:schemeClr val="accent1"/>
          </a:lnRef>
          <a:fillRef idx="0">
            <a:schemeClr val="accent1"/>
          </a:fillRef>
          <a:effectRef idx="1">
            <a:schemeClr val="accent1"/>
          </a:effectRef>
          <a:fontRef idx="minor"/>
        </p:style>
      </p:sp>
      <p:sp>
        <p:nvSpPr>
          <p:cNvPr id="4" name="PlaceHolder 5"/>
          <p:cNvSpPr>
            <a:spLocks noGrp="1"/>
          </p:cNvSpPr>
          <p:nvPr>
            <p:ph type="dt"/>
          </p:nvPr>
        </p:nvSpPr>
        <p:spPr>
          <a:xfrm>
            <a:off x="5045400" y="8543880"/>
            <a:ext cx="1440000" cy="487440"/>
          </a:xfrm>
          <a:prstGeom prst="rect">
            <a:avLst/>
          </a:prstGeom>
        </p:spPr>
        <p:txBody>
          <a:bodyPr lIns="90000" rIns="90000" tIns="45000" bIns="45000" anchor="b"/>
          <a:p>
            <a:pPr>
              <a:lnSpc>
                <a:spcPct val="100000"/>
              </a:lnSpc>
            </a:pPr>
            <a:fld id="{26F9C3F0-A789-4787-868D-123A4CF2442D}" type="datetime1">
              <a:rPr b="1" lang="en-US" sz="1000" spc="-1" strike="noStrike">
                <a:solidFill>
                  <a:srgbClr val="000000"/>
                </a:solidFill>
                <a:latin typeface="Georgia"/>
              </a:rPr>
              <a:t>08/14/2020</a:t>
            </a:fld>
            <a:endParaRPr b="0" lang="en-US" sz="1000" spc="-1" strike="noStrike">
              <a:latin typeface="Times New Roman"/>
            </a:endParaRPr>
          </a:p>
        </p:txBody>
      </p:sp>
      <p:sp>
        <p:nvSpPr>
          <p:cNvPr id="5" name="PlaceHolder 6"/>
          <p:cNvSpPr>
            <a:spLocks noGrp="1"/>
          </p:cNvSpPr>
          <p:nvPr>
            <p:ph type="ftr"/>
          </p:nvPr>
        </p:nvSpPr>
        <p:spPr>
          <a:xfrm>
            <a:off x="3285000" y="8543880"/>
            <a:ext cx="1762560" cy="486360"/>
          </a:xfrm>
          <a:prstGeom prst="rect">
            <a:avLst/>
          </a:prstGeom>
        </p:spPr>
        <p:txBody>
          <a:bodyPr lIns="90000" rIns="90000" tIns="45000" bIns="45000" anchor="b"/>
          <a:p>
            <a:endParaRPr b="0" lang="en-US" sz="2400" spc="-1" strike="noStrike">
              <a:latin typeface="Times New Roman"/>
            </a:endParaRPr>
          </a:p>
        </p:txBody>
      </p:sp>
      <p:sp>
        <p:nvSpPr>
          <p:cNvPr id="6" name="PlaceHolder 7"/>
          <p:cNvSpPr>
            <a:spLocks noGrp="1"/>
          </p:cNvSpPr>
          <p:nvPr>
            <p:ph type="sldNum"/>
          </p:nvPr>
        </p:nvSpPr>
        <p:spPr>
          <a:xfrm>
            <a:off x="4915080" y="8331120"/>
            <a:ext cx="1599840" cy="609120"/>
          </a:xfrm>
          <a:prstGeom prst="rect">
            <a:avLst/>
          </a:prstGeom>
        </p:spPr>
        <p:txBody>
          <a:bodyPr lIns="90000" rIns="90000" tIns="45000" bIns="45000" anchor="b"/>
          <a:p>
            <a:pPr algn="r">
              <a:lnSpc>
                <a:spcPct val="100000"/>
              </a:lnSpc>
            </a:pPr>
            <a:fld id="{60B672DE-AE82-406A-A7A2-9F4D68F2D036}" type="slidenum">
              <a:rPr b="0" lang="en-US" sz="1000" spc="-1" strike="noStrike">
                <a:solidFill>
                  <a:srgbClr val="000000"/>
                </a:solidFill>
                <a:latin typeface="Georgia"/>
              </a:rPr>
              <a:t>&lt;number&gt;</a:t>
            </a:fld>
            <a:endParaRPr b="0" lang="en-US" sz="1000" spc="-1" strike="noStrike">
              <a:latin typeface="Times New Roman"/>
            </a:endParaRPr>
          </a:p>
        </p:txBody>
      </p:sp>
      <p:sp>
        <p:nvSpPr>
          <p:cNvPr id="7" name="PlaceHolder 8"/>
          <p:cNvSpPr>
            <a:spLocks noGrp="1"/>
          </p:cNvSpPr>
          <p:nvPr>
            <p:ph type="title"/>
          </p:nvPr>
        </p:nvSpPr>
        <p:spPr>
          <a:xfrm>
            <a:off x="342720" y="364680"/>
            <a:ext cx="6171840" cy="1526400"/>
          </a:xfrm>
          <a:prstGeom prst="rect">
            <a:avLst/>
          </a:prstGeom>
        </p:spPr>
        <p:txBody>
          <a:bodyPr lIns="0" rIns="0" tIns="0" bIns="0" anchor="ctr"/>
          <a:p>
            <a:r>
              <a:rPr b="0" lang="en-US" sz="4100" spc="-1" strike="noStrike">
                <a:solidFill>
                  <a:srgbClr val="000000"/>
                </a:solidFill>
                <a:latin typeface="Georgia"/>
              </a:rPr>
              <a:t>Click to edit the title text format</a:t>
            </a:r>
            <a:endParaRPr b="0" lang="en-US" sz="4100" spc="-1" strike="noStrike">
              <a:solidFill>
                <a:srgbClr val="000000"/>
              </a:solidFill>
              <a:latin typeface="Georgia"/>
            </a:endParaRPr>
          </a:p>
        </p:txBody>
      </p:sp>
      <p:sp>
        <p:nvSpPr>
          <p:cNvPr id="8" name="PlaceHolder 9"/>
          <p:cNvSpPr>
            <a:spLocks noGrp="1"/>
          </p:cNvSpPr>
          <p:nvPr>
            <p:ph type="body"/>
          </p:nvPr>
        </p:nvSpPr>
        <p:spPr>
          <a:xfrm>
            <a:off x="342720" y="2139480"/>
            <a:ext cx="6171840" cy="5302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700" spc="-1" strike="noStrike">
                <a:solidFill>
                  <a:srgbClr val="000000"/>
                </a:solidFill>
                <a:latin typeface="Lucida Sans Unicode"/>
              </a:rPr>
              <a:t>Click to edit the outline text format</a:t>
            </a:r>
            <a:endParaRPr b="0" lang="en-US" sz="2700" spc="-1" strike="noStrike">
              <a:solidFill>
                <a:srgbClr val="000000"/>
              </a:solidFill>
              <a:latin typeface="Lucida Sans Unicode"/>
            </a:endParaRPr>
          </a:p>
          <a:p>
            <a:pPr lvl="1" marL="864000" indent="-324000">
              <a:spcBef>
                <a:spcPts val="1134"/>
              </a:spcBef>
              <a:buClr>
                <a:srgbClr val="000000"/>
              </a:buClr>
              <a:buSzPct val="75000"/>
              <a:buFont typeface="Symbol" charset="2"/>
              <a:buChar char=""/>
            </a:pPr>
            <a:r>
              <a:rPr b="0" lang="en-US" sz="2100" spc="-1" strike="noStrike">
                <a:solidFill>
                  <a:srgbClr val="000000"/>
                </a:solidFill>
                <a:latin typeface="Lucida Sans Unicode"/>
              </a:rPr>
              <a:t>Second Outline Level</a:t>
            </a:r>
            <a:endParaRPr b="0" lang="en-US" sz="2100" spc="-1" strike="noStrike">
              <a:solidFill>
                <a:srgbClr val="000000"/>
              </a:solidFill>
              <a:latin typeface="Lucida Sans Unicode"/>
            </a:endParaRPr>
          </a:p>
          <a:p>
            <a:pPr lvl="2" marL="1296000" indent="-288000">
              <a:spcBef>
                <a:spcPts val="850"/>
              </a:spcBef>
              <a:buClr>
                <a:srgbClr val="000000"/>
              </a:buClr>
              <a:buSzPct val="45000"/>
              <a:buFont typeface="Wingdings" charset="2"/>
              <a:buChar char=""/>
            </a:pPr>
            <a:r>
              <a:rPr b="0" lang="en-US" sz="1900" spc="-1" strike="noStrike">
                <a:solidFill>
                  <a:srgbClr val="000000"/>
                </a:solidFill>
                <a:latin typeface="Lucida Sans Unicode"/>
              </a:rPr>
              <a:t>Third Outline Level</a:t>
            </a:r>
            <a:endParaRPr b="0" lang="en-US" sz="1900" spc="-1" strike="noStrike">
              <a:solidFill>
                <a:srgbClr val="000000"/>
              </a:solidFill>
              <a:latin typeface="Lucida Sans Unicode"/>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Lucida Sans Unicode"/>
              </a:rPr>
              <a:t>Fourth Outline Level</a:t>
            </a:r>
            <a:endParaRPr b="0" lang="en-US" sz="1800" spc="-1" strike="noStrike">
              <a:solidFill>
                <a:srgbClr val="000000"/>
              </a:solidFill>
              <a:latin typeface="Lucida Sans Unicode"/>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Lucida Sans Unicode"/>
              </a:rPr>
              <a:t>Fifth Outline Level</a:t>
            </a:r>
            <a:endParaRPr b="0" lang="en-US" sz="2000" spc="-1" strike="noStrike">
              <a:solidFill>
                <a:srgbClr val="000000"/>
              </a:solidFill>
              <a:latin typeface="Lucida Sans Unicode"/>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Lucida Sans Unicode"/>
              </a:rPr>
              <a:t>Sixth Outline Level</a:t>
            </a:r>
            <a:endParaRPr b="0" lang="en-US" sz="2000" spc="-1" strike="noStrike">
              <a:solidFill>
                <a:srgbClr val="000000"/>
              </a:solidFill>
              <a:latin typeface="Lucida Sans Unicode"/>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Lucida Sans Unicode"/>
              </a:rPr>
              <a:t>Seventh Outline Level</a:t>
            </a:r>
            <a:endParaRPr b="0" lang="en-US" sz="2000" spc="-1" strike="noStrike">
              <a:solidFill>
                <a:srgbClr val="000000"/>
              </a:solidFill>
              <a:latin typeface="Lucida Sans Unicode"/>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374400" y="7926480"/>
            <a:ext cx="3705120" cy="1227600"/>
          </a:xfrm>
          <a:custGeom>
            <a:avLst/>
            <a:gdLst/>
            <a:ah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fillRef idx="0"/>
          <a:effectRef idx="0"/>
          <a:fontRef idx="minor"/>
        </p:style>
      </p:sp>
      <p:sp>
        <p:nvSpPr>
          <p:cNvPr id="46" name="CustomShape 2"/>
          <p:cNvSpPr/>
          <p:nvPr/>
        </p:nvSpPr>
        <p:spPr>
          <a:xfrm>
            <a:off x="364320" y="7918560"/>
            <a:ext cx="2767320" cy="1244160"/>
          </a:xfrm>
          <a:custGeom>
            <a:avLst/>
            <a:gdLst/>
            <a:ahLst/>
            <a:rect l="l" t="t" r="r" b="b"/>
            <a:pathLst>
              <a:path w="5591" h="588">
                <a:moveTo>
                  <a:pt x="0" y="0"/>
                </a:moveTo>
                <a:lnTo>
                  <a:pt x="5591" y="585"/>
                </a:lnTo>
                <a:lnTo>
                  <a:pt x="4415" y="588"/>
                </a:lnTo>
                <a:lnTo>
                  <a:pt x="12" y="4"/>
                </a:lnTo>
              </a:path>
            </a:pathLst>
          </a:custGeom>
          <a:solidFill>
            <a:srgbClr val="000000"/>
          </a:solidFill>
          <a:ln w="9360">
            <a:noFill/>
          </a:ln>
        </p:spPr>
        <p:style>
          <a:lnRef idx="0"/>
          <a:fillRef idx="0"/>
          <a:effectRef idx="0"/>
          <a:fontRef idx="minor"/>
        </p:style>
      </p:sp>
      <p:sp>
        <p:nvSpPr>
          <p:cNvPr id="47" name="CustomShape 3"/>
          <p:cNvSpPr/>
          <p:nvPr/>
        </p:nvSpPr>
        <p:spPr>
          <a:xfrm>
            <a:off x="-4680" y="7721640"/>
            <a:ext cx="2551320" cy="1440720"/>
          </a:xfrm>
          <a:prstGeom prst="rtTriangle">
            <a:avLst/>
          </a:prstGeom>
          <a:blipFill rotWithShape="0">
            <a:blip r:embed="rId2">
              <a:alphaModFix amt="50000"/>
            </a:blip>
            <a:tile/>
          </a:blipFill>
          <a:ln w="12600">
            <a:noFill/>
          </a:ln>
          <a:effectLst>
            <a:outerShdw blurRad="50800" dir="5400000" dist="38100" rotWithShape="0">
              <a:srgbClr val="000000">
                <a:alpha val="35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840" y="7716960"/>
            <a:ext cx="2553840" cy="1445760"/>
          </a:xfrm>
          <a:prstGeom prst="line">
            <a:avLst/>
          </a:prstGeom>
          <a:ln w="12240">
            <a:solidFill>
              <a:srgbClr val="6e7a61"/>
            </a:solidFill>
            <a:miter/>
          </a:ln>
        </p:spPr>
        <p:style>
          <a:lnRef idx="2">
            <a:schemeClr val="accent1"/>
          </a:lnRef>
          <a:fillRef idx="0">
            <a:schemeClr val="accent1"/>
          </a:fillRef>
          <a:effectRef idx="1">
            <a:schemeClr val="accent1"/>
          </a:effectRef>
          <a:fontRef idx="minor"/>
        </p:style>
      </p:sp>
      <p:sp>
        <p:nvSpPr>
          <p:cNvPr id="49" name="PlaceHolder 5"/>
          <p:cNvSpPr>
            <a:spLocks noGrp="1"/>
          </p:cNvSpPr>
          <p:nvPr>
            <p:ph type="dt"/>
          </p:nvPr>
        </p:nvSpPr>
        <p:spPr>
          <a:xfrm>
            <a:off x="5045400" y="8543880"/>
            <a:ext cx="1440000" cy="487440"/>
          </a:xfrm>
          <a:prstGeom prst="rect">
            <a:avLst/>
          </a:prstGeom>
        </p:spPr>
        <p:txBody>
          <a:bodyPr lIns="90000" rIns="90000" tIns="45000" bIns="45000" anchor="b"/>
          <a:p>
            <a:pPr>
              <a:lnSpc>
                <a:spcPct val="100000"/>
              </a:lnSpc>
            </a:pPr>
            <a:fld id="{6EB9FBC9-387F-4913-A23C-F72463447094}" type="datetime1">
              <a:rPr b="1" lang="en-US" sz="1000" spc="-1" strike="noStrike">
                <a:solidFill>
                  <a:srgbClr val="000000"/>
                </a:solidFill>
                <a:latin typeface="Georgia"/>
              </a:rPr>
              <a:t>08/14/2020</a:t>
            </a:fld>
            <a:endParaRPr b="0" lang="en-US" sz="1000" spc="-1" strike="noStrike">
              <a:latin typeface="Times New Roman"/>
            </a:endParaRPr>
          </a:p>
        </p:txBody>
      </p:sp>
      <p:sp>
        <p:nvSpPr>
          <p:cNvPr id="50" name="PlaceHolder 6"/>
          <p:cNvSpPr>
            <a:spLocks noGrp="1"/>
          </p:cNvSpPr>
          <p:nvPr>
            <p:ph type="ftr"/>
          </p:nvPr>
        </p:nvSpPr>
        <p:spPr>
          <a:xfrm>
            <a:off x="3285000" y="8543880"/>
            <a:ext cx="1762560" cy="486360"/>
          </a:xfrm>
          <a:prstGeom prst="rect">
            <a:avLst/>
          </a:prstGeom>
        </p:spPr>
        <p:txBody>
          <a:bodyPr lIns="90000" rIns="90000" tIns="45000" bIns="45000" anchor="b"/>
          <a:p>
            <a:endParaRPr b="0" lang="en-US" sz="2400" spc="-1" strike="noStrike">
              <a:latin typeface="Times New Roman"/>
            </a:endParaRPr>
          </a:p>
        </p:txBody>
      </p:sp>
      <p:sp>
        <p:nvSpPr>
          <p:cNvPr id="51" name="PlaceHolder 7"/>
          <p:cNvSpPr>
            <a:spLocks noGrp="1"/>
          </p:cNvSpPr>
          <p:nvPr>
            <p:ph type="sldNum"/>
          </p:nvPr>
        </p:nvSpPr>
        <p:spPr>
          <a:xfrm>
            <a:off x="6485400" y="8543880"/>
            <a:ext cx="273960" cy="486360"/>
          </a:xfrm>
          <a:prstGeom prst="rect">
            <a:avLst/>
          </a:prstGeom>
        </p:spPr>
        <p:txBody>
          <a:bodyPr lIns="90000" rIns="90000" tIns="45000" bIns="45000" anchor="b"/>
          <a:p>
            <a:pPr algn="r">
              <a:lnSpc>
                <a:spcPct val="100000"/>
              </a:lnSpc>
            </a:pPr>
            <a:fld id="{39405272-22C2-4537-87A1-F24880054206}" type="slidenum">
              <a:rPr b="0" lang="en-US" sz="1000" spc="-1" strike="noStrike">
                <a:solidFill>
                  <a:srgbClr val="000000"/>
                </a:solidFill>
                <a:latin typeface="Georgia"/>
              </a:rPr>
              <a:t>1</a:t>
            </a:fld>
            <a:endParaRPr b="0" lang="en-US" sz="1000" spc="-1" strike="noStrike">
              <a:latin typeface="Times New Roman"/>
            </a:endParaRPr>
          </a:p>
        </p:txBody>
      </p:sp>
      <p:sp>
        <p:nvSpPr>
          <p:cNvPr id="52" name="PlaceHolder 8"/>
          <p:cNvSpPr>
            <a:spLocks noGrp="1"/>
          </p:cNvSpPr>
          <p:nvPr>
            <p:ph type="title"/>
          </p:nvPr>
        </p:nvSpPr>
        <p:spPr>
          <a:xfrm>
            <a:off x="342720" y="364680"/>
            <a:ext cx="6171840" cy="1526400"/>
          </a:xfrm>
          <a:prstGeom prst="rect">
            <a:avLst/>
          </a:prstGeom>
        </p:spPr>
        <p:txBody>
          <a:bodyPr lIns="0" rIns="0" tIns="0" bIns="0" anchor="ctr"/>
          <a:p>
            <a:r>
              <a:rPr b="0" lang="en-US" sz="4100" spc="-1" strike="noStrike">
                <a:solidFill>
                  <a:srgbClr val="000000"/>
                </a:solidFill>
                <a:latin typeface="Georgia"/>
              </a:rPr>
              <a:t>Click to edit the title text format</a:t>
            </a:r>
            <a:endParaRPr b="0" lang="en-US" sz="4100" spc="-1" strike="noStrike">
              <a:solidFill>
                <a:srgbClr val="000000"/>
              </a:solidFill>
              <a:latin typeface="Georgia"/>
            </a:endParaRPr>
          </a:p>
        </p:txBody>
      </p:sp>
      <p:sp>
        <p:nvSpPr>
          <p:cNvPr id="53" name="PlaceHolder 9"/>
          <p:cNvSpPr>
            <a:spLocks noGrp="1"/>
          </p:cNvSpPr>
          <p:nvPr>
            <p:ph type="body"/>
          </p:nvPr>
        </p:nvSpPr>
        <p:spPr>
          <a:xfrm>
            <a:off x="342720" y="2139480"/>
            <a:ext cx="6171840" cy="5302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700" spc="-1" strike="noStrike">
                <a:solidFill>
                  <a:srgbClr val="000000"/>
                </a:solidFill>
                <a:latin typeface="Lucida Sans Unicode"/>
              </a:rPr>
              <a:t>Click to edit the outline text format</a:t>
            </a:r>
            <a:endParaRPr b="0" lang="en-US" sz="2700" spc="-1" strike="noStrike">
              <a:solidFill>
                <a:srgbClr val="000000"/>
              </a:solidFill>
              <a:latin typeface="Lucida Sans Unicode"/>
            </a:endParaRPr>
          </a:p>
          <a:p>
            <a:pPr lvl="1" marL="864000" indent="-324000">
              <a:spcBef>
                <a:spcPts val="1134"/>
              </a:spcBef>
              <a:buClr>
                <a:srgbClr val="000000"/>
              </a:buClr>
              <a:buSzPct val="75000"/>
              <a:buFont typeface="Symbol" charset="2"/>
              <a:buChar char=""/>
            </a:pPr>
            <a:r>
              <a:rPr b="0" lang="en-US" sz="2100" spc="-1" strike="noStrike">
                <a:solidFill>
                  <a:srgbClr val="000000"/>
                </a:solidFill>
                <a:latin typeface="Lucida Sans Unicode"/>
              </a:rPr>
              <a:t>Second Outline Level</a:t>
            </a:r>
            <a:endParaRPr b="0" lang="en-US" sz="2100" spc="-1" strike="noStrike">
              <a:solidFill>
                <a:srgbClr val="000000"/>
              </a:solidFill>
              <a:latin typeface="Lucida Sans Unicode"/>
            </a:endParaRPr>
          </a:p>
          <a:p>
            <a:pPr lvl="2" marL="1296000" indent="-288000">
              <a:spcBef>
                <a:spcPts val="850"/>
              </a:spcBef>
              <a:buClr>
                <a:srgbClr val="000000"/>
              </a:buClr>
              <a:buSzPct val="45000"/>
              <a:buFont typeface="Wingdings" charset="2"/>
              <a:buChar char=""/>
            </a:pPr>
            <a:r>
              <a:rPr b="0" lang="en-US" sz="1900" spc="-1" strike="noStrike">
                <a:solidFill>
                  <a:srgbClr val="000000"/>
                </a:solidFill>
                <a:latin typeface="Lucida Sans Unicode"/>
              </a:rPr>
              <a:t>Third Outline Level</a:t>
            </a:r>
            <a:endParaRPr b="0" lang="en-US" sz="1900" spc="-1" strike="noStrike">
              <a:solidFill>
                <a:srgbClr val="000000"/>
              </a:solidFill>
              <a:latin typeface="Lucida Sans Unicode"/>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Lucida Sans Unicode"/>
              </a:rPr>
              <a:t>Fourth Outline Level</a:t>
            </a:r>
            <a:endParaRPr b="0" lang="en-US" sz="1800" spc="-1" strike="noStrike">
              <a:solidFill>
                <a:srgbClr val="000000"/>
              </a:solidFill>
              <a:latin typeface="Lucida Sans Unicode"/>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Lucida Sans Unicode"/>
              </a:rPr>
              <a:t>Fifth Outline Level</a:t>
            </a:r>
            <a:endParaRPr b="0" lang="en-US" sz="2000" spc="-1" strike="noStrike">
              <a:solidFill>
                <a:srgbClr val="000000"/>
              </a:solidFill>
              <a:latin typeface="Lucida Sans Unicode"/>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Lucida Sans Unicode"/>
              </a:rPr>
              <a:t>Sixth Outline Level</a:t>
            </a:r>
            <a:endParaRPr b="0" lang="en-US" sz="2000" spc="-1" strike="noStrike">
              <a:solidFill>
                <a:srgbClr val="000000"/>
              </a:solidFill>
              <a:latin typeface="Lucida Sans Unicode"/>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Lucida Sans Unicode"/>
              </a:rPr>
              <a:t>Seventh Outline Level</a:t>
            </a:r>
            <a:endParaRPr b="0" lang="en-US" sz="2000" spc="-1" strike="noStrike">
              <a:solidFill>
                <a:srgbClr val="000000"/>
              </a:solidFill>
              <a:latin typeface="Lucida Sans Unicode"/>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slideLayout" Target="../slideLayouts/slideLayout13.xml"/><Relationship Id="rId6" Type="http://schemas.openxmlformats.org/officeDocument/2006/relationships/notesSlide" Target="../notesSlides/notesSlide100.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5.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
</Relationships>
</file>

<file path=ppt/slides/_rels/slide10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1.wmf"/><Relationship Id="rId3" Type="http://schemas.openxmlformats.org/officeDocument/2006/relationships/slideLayout" Target="../slideLayouts/slideLayout13.xml"/><Relationship Id="rId4" Type="http://schemas.openxmlformats.org/officeDocument/2006/relationships/notesSlide" Target="../notesSlides/notesSlide107.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0.xml"/>
</Relationships>
</file>

<file path=ppt/slides/_rels/slide11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2.wmf"/><Relationship Id="rId3" Type="http://schemas.openxmlformats.org/officeDocument/2006/relationships/slideLayout" Target="../slideLayouts/slideLayout13.xml"/><Relationship Id="rId4" Type="http://schemas.openxmlformats.org/officeDocument/2006/relationships/notesSlide" Target="../notesSlides/notesSlide111.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2.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
</Relationships>
</file>

<file path=ppt/slides/_rels/slide115.xml.rels><?xml version="1.0" encoding="UTF-8"?>
<Relationships xmlns="http://schemas.openxmlformats.org/package/2006/relationships"><Relationship Id="rId1" Type="http://schemas.openxmlformats.org/officeDocument/2006/relationships/hyperlink" Target="http://www.career.ua.edu/crimsoncareers.html" TargetMode="External"/><Relationship Id="rId2" Type="http://schemas.openxmlformats.org/officeDocument/2006/relationships/hyperlink" Target="https://ua.optimalresume.com/" TargetMode="External"/><Relationship Id="rId3" Type="http://schemas.openxmlformats.org/officeDocument/2006/relationships/slideLayout" Target="../slideLayouts/slideLayout13.xml"/><Relationship Id="rId4" Type="http://schemas.openxmlformats.org/officeDocument/2006/relationships/notesSlide" Target="../notesSlides/notesSlide115.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6.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7.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8.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0.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1.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2.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3.xml"/>
</Relationships>
</file>

<file path=ppt/slides/_rels/slide12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124.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8.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24.wmf"/><Relationship Id="rId3" Type="http://schemas.openxmlformats.org/officeDocument/2006/relationships/slideLayout" Target="../slideLayouts/slideLayout13.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30.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25.wmf"/><Relationship Id="rId3" Type="http://schemas.openxmlformats.org/officeDocument/2006/relationships/slideLayout" Target="../slideLayouts/slideLayout13.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2.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26.wmf"/><Relationship Id="rId3" Type="http://schemas.openxmlformats.org/officeDocument/2006/relationships/slideLayout" Target="../slideLayouts/slideLayout13.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4.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27.wmf"/><Relationship Id="rId3" Type="http://schemas.openxmlformats.org/officeDocument/2006/relationships/slideLayout" Target="../slideLayouts/slideLayout13.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6.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28.wmf"/><Relationship Id="rId3" Type="http://schemas.openxmlformats.org/officeDocument/2006/relationships/slideLayout" Target="../slideLayouts/slideLayout13.xml"/>
</Relationships>
</file>

<file path=ppt/slides/_rels/slide13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jpeg"/><Relationship Id="rId4" Type="http://schemas.openxmlformats.org/officeDocument/2006/relationships/image" Target="../media/image32.jpeg"/><Relationship Id="rId5" Type="http://schemas.openxmlformats.org/officeDocument/2006/relationships/slideLayout" Target="../slideLayouts/slideLayout13.xml"/><Relationship Id="rId6" Type="http://schemas.openxmlformats.org/officeDocument/2006/relationships/notesSlide" Target="../notesSlides/notesSlide137.xml"/>
</Relationships>
</file>

<file path=ppt/slides/_rels/slide138.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Relationship Id="rId3" Type="http://schemas.openxmlformats.org/officeDocument/2006/relationships/notesSlide" Target="../notesSlides/notesSlide138.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0.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4.wmf"/><Relationship Id="rId3" Type="http://schemas.openxmlformats.org/officeDocument/2006/relationships/slideLayout" Target="../slideLayouts/slideLayout13.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4.xml"/>
</Relationships>
</file>

<file path=ppt/slides/_rels/slide1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5.xml"/>
</Relationships>
</file>

<file path=ppt/slides/_rels/slide14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6.xml"/>
</Relationships>
</file>

<file path=ppt/slides/_rels/slide1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7.xml"/>
</Relationships>
</file>

<file path=ppt/slides/_rels/slide1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1.xml"/>
</Relationships>
</file>

<file path=ppt/slides/_rels/slide1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7.xml.rels><?xml version="1.0" encoding="UTF-8"?>
<Relationships xmlns="http://schemas.openxmlformats.org/package/2006/relationships"><Relationship Id="rId1" Type="http://schemas.openxmlformats.org/officeDocument/2006/relationships/hyperlink" Target="http://www.businessweek.com/bschools/rankings/" TargetMode="External"/><Relationship Id="rId2" Type="http://schemas.openxmlformats.org/officeDocument/2006/relationships/hyperlink" Target="http://aem.cornell.edu/" TargetMode="External"/><Relationship Id="rId3" Type="http://schemas.openxmlformats.org/officeDocument/2006/relationships/hyperlink" Target="http://www.goizueta.emory.edu/degree/undergra.html" TargetMode="External"/><Relationship Id="rId4" Type="http://schemas.openxmlformats.org/officeDocument/2006/relationships/hyperlink" Target="http://www.monster.com/" TargetMode="External"/><Relationship Id="rId5" Type="http://schemas.openxmlformats.org/officeDocument/2006/relationships/hyperlink" Target="https://www.optimalresume.com/optimalefolio.html" TargetMode="External"/><Relationship Id="rId6" Type="http://schemas.openxmlformats.org/officeDocument/2006/relationships/hyperlink" Target="http://www.theospi.org/" TargetMode="External"/><Relationship Id="rId7" Type="http://schemas.openxmlformats.org/officeDocument/2006/relationships/hyperlink" Target="http://sakaiproject.org/" TargetMode="External"/><Relationship Id="rId8" Type="http://schemas.openxmlformats.org/officeDocument/2006/relationships/hyperlink" Target="http://www.career.ua.edu/crimsoncareers.html" TargetMode="External"/><Relationship Id="rId9" Type="http://schemas.openxmlformats.org/officeDocument/2006/relationships/hyperlink" Target="http://www.career.ua.edu/resources/optimalresume.html" TargetMode="External"/><Relationship Id="rId10" Type="http://schemas.openxmlformats.org/officeDocument/2006/relationships/hyperlink" Target="http://www.wharton.upenn.edu/" TargetMode="External"/><Relationship Id="rId11" Type="http://schemas.openxmlformats.org/officeDocument/2006/relationships/hyperlink" Target="http://www.commerce.virginia.edu/index_flash.html" TargetMode="External"/><Relationship Id="rId12" Type="http://schemas.openxmlformats.org/officeDocument/2006/relationships/hyperlink" Target="http://www.nd.edu/~cba/011221/index.html" TargetMode="External"/><Relationship Id="rId13" Type="http://schemas.openxmlformats.org/officeDocument/2006/relationships/slideLayout" Target="../slideLayouts/slideLayout13.xml"/>
</Relationships>
</file>

<file path=ppt/slides/_rels/slide158.xml.rels><?xml version="1.0" encoding="UTF-8"?>
<Relationships xmlns="http://schemas.openxmlformats.org/package/2006/relationships"><Relationship Id="rId1" Type="http://schemas.openxmlformats.org/officeDocument/2006/relationships/hyperlink" Target="http://www.career.ua.edu/crimsoncareers.html" TargetMode="External"/><Relationship Id="rId2" Type="http://schemas.openxmlformats.org/officeDocument/2006/relationships/hyperlink" Target="https://ua.optimalresume.com/" TargetMode="External"/><Relationship Id="rId3" Type="http://schemas.openxmlformats.org/officeDocument/2006/relationships/hyperlink" Target="http://www.theospi.org/" TargetMode="External"/><Relationship Id="rId4" Type="http://schemas.openxmlformats.org/officeDocument/2006/relationships/hyperlink" Target="http://sakaiproject.org/" TargetMode="External"/><Relationship Id="rId5" Type="http://schemas.openxmlformats.org/officeDocument/2006/relationships/hyperlink" Target="http://www.monster.com/" TargetMode="External"/><Relationship Id="rId6" Type="http://schemas.openxmlformats.org/officeDocument/2006/relationships/hyperlink" Target="http://www.businessweek.com/bschools/rankings/" TargetMode="External"/><Relationship Id="rId7" Type="http://schemas.openxmlformats.org/officeDocument/2006/relationships/hyperlink" Target="http://aem.cornell.edu/" TargetMode="External"/><Relationship Id="rId8" Type="http://schemas.openxmlformats.org/officeDocument/2006/relationships/hyperlink" Target="http://www.goizueta.emory.edu/degree/undergra.html" TargetMode="External"/><Relationship Id="rId9" Type="http://schemas.openxmlformats.org/officeDocument/2006/relationships/hyperlink" Target="https://www.optimalresume.com/optimalefolio.html" TargetMode="External"/><Relationship Id="rId10" Type="http://schemas.openxmlformats.org/officeDocument/2006/relationships/hyperlink" Target="http://www.wharton.upenn.edu/" TargetMode="External"/><Relationship Id="rId11" Type="http://schemas.openxmlformats.org/officeDocument/2006/relationships/hyperlink" Target="http://www.commerce.virginia.edu/index_flash.html" TargetMode="External"/><Relationship Id="rId12" Type="http://schemas.openxmlformats.org/officeDocument/2006/relationships/hyperlink" Target="http://www.nd.edu/~cba/011221/index.html" TargetMode="External"/><Relationship Id="rId13" Type="http://schemas.openxmlformats.org/officeDocument/2006/relationships/slideLayout" Target="../slideLayouts/slideLayout13.xml"/><Relationship Id="rId14" Type="http://schemas.openxmlformats.org/officeDocument/2006/relationships/notesSlide" Target="../notesSlides/notesSlide158.xml"/>
</Relationships>
</file>

<file path=ppt/slides/_rels/slide15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oleObject" Target="../embeddings/oleObject1.bin"/><Relationship Id="rId3" Type="http://schemas.openxmlformats.org/officeDocument/2006/relationships/image" Target="../media/image4.wmf"/><Relationship Id="rId4" Type="http://schemas.openxmlformats.org/officeDocument/2006/relationships/slideLayout" Target="../slideLayouts/slideLayout13.xml"/><Relationship Id="rId5"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7.wmf"/><Relationship Id="rId3" Type="http://schemas.openxmlformats.org/officeDocument/2006/relationships/slideLayout" Target="../slideLayouts/slideLayout13.xml"/><Relationship Id="rId4"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8.wmf"/><Relationship Id="rId3" Type="http://schemas.openxmlformats.org/officeDocument/2006/relationships/oleObject" Target="../embeddings/oleObject2.bin"/><Relationship Id="rId4" Type="http://schemas.openxmlformats.org/officeDocument/2006/relationships/image" Target="../media/image9.wmf"/><Relationship Id="rId5" Type="http://schemas.openxmlformats.org/officeDocument/2006/relationships/slideLayout" Target="../slideLayouts/slideLayout13.xml"/><Relationship Id="rId6"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hyperlink" Target="http://www.career.ua.edu/crimsoncareers.html" TargetMode="External"/><Relationship Id="rId2" Type="http://schemas.openxmlformats.org/officeDocument/2006/relationships/hyperlink" Target="https://ua.optimalresume.com/" TargetMode="External"/><Relationship Id="rId3" Type="http://schemas.openxmlformats.org/officeDocument/2006/relationships/hyperlink" Target="http://www.theospi.org/" TargetMode="External"/><Relationship Id="rId4" Type="http://schemas.openxmlformats.org/officeDocument/2006/relationships/hyperlink" Target="http://sakaiproject.org/" TargetMode="External"/><Relationship Id="rId5" Type="http://schemas.openxmlformats.org/officeDocument/2006/relationships/hyperlink" Target="http://www.epsilen.com/" TargetMode="External"/><Relationship Id="rId6" Type="http://schemas.openxmlformats.org/officeDocument/2006/relationships/slideLayout" Target="../slideLayouts/slideLayout13.xml"/><Relationship Id="rId7"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
</Relationships>
</file>

<file path=ppt/slides/_rels/slide8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11.wmf"/><Relationship Id="rId3"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12.wmf"/><Relationship Id="rId3"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13.wmf"/><Relationship Id="rId3"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14.wmf"/><Relationship Id="rId3"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Relationship Id="rId4" Type="http://schemas.openxmlformats.org/officeDocument/2006/relationships/notesSlide" Target="../notesSlides/notesSlide9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0" y="2840040"/>
            <a:ext cx="6857640" cy="1960200"/>
          </a:xfrm>
          <a:prstGeom prst="rect">
            <a:avLst/>
          </a:prstGeom>
          <a:noFill/>
          <a:ln>
            <a:noFill/>
          </a:ln>
        </p:spPr>
        <p:txBody>
          <a:bodyPr lIns="90000" rIns="90000" tIns="45000" bIns="45000" anchor="ctr"/>
          <a:p>
            <a:pPr algn="ctr">
              <a:lnSpc>
                <a:spcPct val="100000"/>
              </a:lnSpc>
            </a:pPr>
            <a:r>
              <a:rPr b="1" lang="en-US" sz="5800" spc="-1" strike="noStrike">
                <a:solidFill>
                  <a:srgbClr val="3366cc"/>
                </a:solidFill>
                <a:latin typeface="Georgia"/>
              </a:rPr>
              <a:t>PKJZ</a:t>
            </a:r>
            <a:br/>
            <a:r>
              <a:rPr b="1" lang="en-US" sz="5800" spc="-1" strike="noStrike">
                <a:solidFill>
                  <a:srgbClr val="3366cc"/>
                </a:solidFill>
                <a:latin typeface="Georgia"/>
              </a:rPr>
              <a:t>Inc.</a:t>
            </a:r>
            <a:endParaRPr b="0" lang="en-US" sz="5800" spc="-1" strike="noStrike">
              <a:solidFill>
                <a:srgbClr val="000000"/>
              </a:solidFill>
              <a:latin typeface="Georgia"/>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380880" y="152280"/>
            <a:ext cx="464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Survey Phase Executive Summary</a:t>
            </a:r>
            <a:endParaRPr b="0" lang="en-US" sz="1800" spc="-1" strike="noStrike">
              <a:latin typeface="Arial"/>
            </a:endParaRPr>
          </a:p>
        </p:txBody>
      </p:sp>
      <p:sp>
        <p:nvSpPr>
          <p:cNvPr id="117" name="CustomShape 2"/>
          <p:cNvSpPr/>
          <p:nvPr/>
        </p:nvSpPr>
        <p:spPr>
          <a:xfrm>
            <a:off x="6313320" y="0"/>
            <a:ext cx="3045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4</a:t>
            </a:r>
            <a:endParaRPr b="0" lang="en-US" sz="1800" spc="-1" strike="noStrike">
              <a:latin typeface="Arial"/>
            </a:endParaRPr>
          </a:p>
        </p:txBody>
      </p:sp>
      <p:sp>
        <p:nvSpPr>
          <p:cNvPr id="118" name="CustomShape 3"/>
          <p:cNvSpPr/>
          <p:nvPr/>
        </p:nvSpPr>
        <p:spPr>
          <a:xfrm>
            <a:off x="380880" y="914400"/>
            <a:ext cx="6248160" cy="556020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     </a:t>
            </a:r>
            <a:r>
              <a:rPr b="0" lang="en-US" sz="1400" spc="-1" strike="noStrike">
                <a:solidFill>
                  <a:srgbClr val="000000"/>
                </a:solidFill>
                <a:latin typeface="Georgia"/>
              </a:rPr>
              <a:t>We at PKJZ Inc. recommend that the client, the SBDC, allow us to continue onto the Study phase of the project.  Moving forward will allow for documentation of the current system to develop a firm understand of how CrimsonCareers currently handles C&amp;BA students’ resume needs which in turn will allow for the production of a more efficient and effective system.</a:t>
            </a: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     </a:t>
            </a:r>
            <a:r>
              <a:rPr b="0" lang="en-US" sz="1400" spc="-1" strike="noStrike">
                <a:solidFill>
                  <a:srgbClr val="000000"/>
                </a:solidFill>
                <a:latin typeface="Georgia"/>
              </a:rPr>
              <a:t>PKJZ Inc. feels that the project is worth assisting the SBDC.  Task completion responsibilities and appropriate compensation for services were determined.  PKJZ Inc. collected and reviewed relevant background information pertaining to the project of an interactive portfolio management application, CIS.  We, at PKJZ Inc., researched the owner’s view of data, process, interface, and geography for the system.</a:t>
            </a: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     </a:t>
            </a:r>
            <a:r>
              <a:rPr b="0" lang="en-US" sz="1400" spc="-1" strike="noStrike">
                <a:solidFill>
                  <a:srgbClr val="000000"/>
                </a:solidFill>
                <a:latin typeface="Georgia"/>
              </a:rPr>
              <a:t>We obtained this information by attending and documenting a presentation by Dung Chau in which he presented information about CIS and his expectations.  The SBDC and PKJZ Inc. came to a consensus on the criteria of the project through the creation of a letter of engagement.  PKJZ Inc. Consultants created an appropriate timetable by budgeting the necessary time commitment need to complete the project.  We also developed a problem and opportunity statement to diagnose concern areas and solutions to address those concern areas.</a:t>
            </a:r>
            <a:endParaRPr b="0" lang="en-US" sz="1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0"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95</a:t>
            </a:r>
            <a:endParaRPr b="0" lang="en-US" sz="1800" spc="-1" strike="noStrike">
              <a:latin typeface="Arial"/>
            </a:endParaRPr>
          </a:p>
        </p:txBody>
      </p:sp>
      <p:sp>
        <p:nvSpPr>
          <p:cNvPr id="1251" name="CustomShape 2"/>
          <p:cNvSpPr/>
          <p:nvPr/>
        </p:nvSpPr>
        <p:spPr>
          <a:xfrm>
            <a:off x="380880" y="196920"/>
            <a:ext cx="48002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 of Current Geography</a:t>
            </a:r>
            <a:endParaRPr b="0" lang="en-US" sz="1800" spc="-1" strike="noStrike">
              <a:latin typeface="Arial"/>
            </a:endParaRPr>
          </a:p>
        </p:txBody>
      </p:sp>
      <p:pic>
        <p:nvPicPr>
          <p:cNvPr id="1252" name="Picture 4" descr=""/>
          <p:cNvPicPr/>
          <p:nvPr/>
        </p:nvPicPr>
        <p:blipFill>
          <a:blip r:embed="rId1"/>
          <a:stretch/>
        </p:blipFill>
        <p:spPr>
          <a:xfrm>
            <a:off x="304920" y="685800"/>
            <a:ext cx="4800240" cy="3558960"/>
          </a:xfrm>
          <a:prstGeom prst="rect">
            <a:avLst/>
          </a:prstGeom>
          <a:ln w="9360">
            <a:noFill/>
          </a:ln>
        </p:spPr>
      </p:pic>
      <p:pic>
        <p:nvPicPr>
          <p:cNvPr id="1253" name="Picture 5" descr=""/>
          <p:cNvPicPr/>
          <p:nvPr/>
        </p:nvPicPr>
        <p:blipFill>
          <a:blip r:embed="rId2"/>
          <a:stretch/>
        </p:blipFill>
        <p:spPr>
          <a:xfrm>
            <a:off x="533520" y="5105520"/>
            <a:ext cx="2061720" cy="3200040"/>
          </a:xfrm>
          <a:prstGeom prst="rect">
            <a:avLst/>
          </a:prstGeom>
          <a:ln w="9360">
            <a:noFill/>
          </a:ln>
        </p:spPr>
      </p:pic>
      <p:pic>
        <p:nvPicPr>
          <p:cNvPr id="1254" name="Picture 6" descr=""/>
          <p:cNvPicPr/>
          <p:nvPr/>
        </p:nvPicPr>
        <p:blipFill>
          <a:blip r:embed="rId3"/>
          <a:stretch/>
        </p:blipFill>
        <p:spPr>
          <a:xfrm>
            <a:off x="3276720" y="4572000"/>
            <a:ext cx="2381040" cy="2857320"/>
          </a:xfrm>
          <a:prstGeom prst="rect">
            <a:avLst/>
          </a:prstGeom>
          <a:ln w="9360">
            <a:noFill/>
          </a:ln>
        </p:spPr>
      </p:pic>
      <p:sp>
        <p:nvSpPr>
          <p:cNvPr id="1255" name="CustomShape 3"/>
          <p:cNvSpPr/>
          <p:nvPr/>
        </p:nvSpPr>
        <p:spPr>
          <a:xfrm rot="5400000">
            <a:off x="1676520" y="3047760"/>
            <a:ext cx="2133360" cy="1828440"/>
          </a:xfrm>
          <a:custGeom>
            <a:avLst/>
            <a:gdLst/>
            <a:ahLst/>
            <a:rect l="l" t="t" r="r" b="b"/>
            <a:pathLst>
              <a:path w="21600" h="21600">
                <a:moveTo>
                  <a:pt x="0" y="0"/>
                </a:moveTo>
                <a:lnTo>
                  <a:pt x="21600" y="21600"/>
                </a:lnTo>
              </a:path>
            </a:pathLst>
          </a:custGeom>
          <a:noFill/>
          <a:ln w="9360">
            <a:solidFill>
              <a:schemeClr val="tx1"/>
            </a:solidFill>
            <a:round/>
            <a:tailEnd len="med" type="triangle" w="med"/>
          </a:ln>
        </p:spPr>
        <p:style>
          <a:lnRef idx="0"/>
          <a:fillRef idx="0"/>
          <a:effectRef idx="0"/>
          <a:fontRef idx="minor"/>
        </p:style>
      </p:sp>
      <p:sp>
        <p:nvSpPr>
          <p:cNvPr id="1256" name="CustomShape 4"/>
          <p:cNvSpPr/>
          <p:nvPr/>
        </p:nvSpPr>
        <p:spPr>
          <a:xfrm flipV="1">
            <a:off x="1066680" y="6172200"/>
            <a:ext cx="2285640" cy="151920"/>
          </a:xfrm>
          <a:custGeom>
            <a:avLst/>
            <a:gdLst/>
            <a:ahLst/>
            <a:rect l="l" t="t" r="r" b="b"/>
            <a:pathLst>
              <a:path w="21600" h="21600">
                <a:moveTo>
                  <a:pt x="0" y="0"/>
                </a:moveTo>
                <a:lnTo>
                  <a:pt x="21600" y="21600"/>
                </a:lnTo>
              </a:path>
            </a:pathLst>
          </a:custGeom>
          <a:noFill/>
          <a:ln w="9360">
            <a:solidFill>
              <a:schemeClr val="tx1"/>
            </a:solidFill>
            <a:round/>
            <a:tailEnd len="med" type="triangle" w="med"/>
          </a:ln>
        </p:spPr>
        <p:style>
          <a:lnRef idx="0"/>
          <a:fillRef idx="0"/>
          <a:effectRef idx="0"/>
          <a:fontRef idx="minor"/>
        </p:style>
      </p:sp>
      <p:pic>
        <p:nvPicPr>
          <p:cNvPr id="1257" name="Picture 7" descr=""/>
          <p:cNvPicPr/>
          <p:nvPr/>
        </p:nvPicPr>
        <p:blipFill>
          <a:blip r:embed="rId4"/>
          <a:stretch/>
        </p:blipFill>
        <p:spPr>
          <a:xfrm>
            <a:off x="3200400" y="7391520"/>
            <a:ext cx="2742840" cy="1555560"/>
          </a:xfrm>
          <a:prstGeom prst="rect">
            <a:avLst/>
          </a:prstGeom>
          <a:ln w="9360">
            <a:noFill/>
          </a:ln>
        </p:spPr>
      </p:pic>
      <p:sp>
        <p:nvSpPr>
          <p:cNvPr id="1258" name="CustomShape 5"/>
          <p:cNvSpPr/>
          <p:nvPr/>
        </p:nvSpPr>
        <p:spPr>
          <a:xfrm flipH="1" rot="16200000">
            <a:off x="3542760" y="6896160"/>
            <a:ext cx="1371240" cy="75960"/>
          </a:xfrm>
          <a:custGeom>
            <a:avLst/>
            <a:gdLst/>
            <a:ahLst/>
            <a:rect l="l" t="t" r="r" b="b"/>
            <a:pathLst>
              <a:path w="21600" h="21600">
                <a:moveTo>
                  <a:pt x="0" y="0"/>
                </a:moveTo>
                <a:lnTo>
                  <a:pt x="21600" y="21600"/>
                </a:lnTo>
              </a:path>
            </a:pathLst>
          </a:custGeom>
          <a:noFill/>
          <a:ln w="9360">
            <a:solidFill>
              <a:schemeClr val="tx1"/>
            </a:solidFill>
            <a:round/>
            <a:tailEnd len="med" type="triangle" w="med"/>
          </a:ln>
        </p:spPr>
        <p:style>
          <a:lnRef idx="0"/>
          <a:fillRef idx="0"/>
          <a:effectRef idx="0"/>
          <a:fontRef idx="minor"/>
        </p:style>
      </p:sp>
    </p:spTree>
  </p:cSld>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9"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96</a:t>
            </a:r>
            <a:endParaRPr b="0" lang="en-US" sz="1800" spc="-1" strike="noStrike">
              <a:latin typeface="Arial"/>
            </a:endParaRPr>
          </a:p>
        </p:txBody>
      </p:sp>
      <p:sp>
        <p:nvSpPr>
          <p:cNvPr id="1260" name="CustomShape 2"/>
          <p:cNvSpPr/>
          <p:nvPr/>
        </p:nvSpPr>
        <p:spPr>
          <a:xfrm>
            <a:off x="380880" y="196920"/>
            <a:ext cx="48002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 of Current Geography Narrative</a:t>
            </a:r>
            <a:endParaRPr b="0" lang="en-US" sz="1800" spc="-1" strike="noStrike">
              <a:latin typeface="Arial"/>
            </a:endParaRPr>
          </a:p>
        </p:txBody>
      </p:sp>
      <p:sp>
        <p:nvSpPr>
          <p:cNvPr id="1261" name="CustomShape 3"/>
          <p:cNvSpPr/>
          <p:nvPr/>
        </p:nvSpPr>
        <p:spPr>
          <a:xfrm>
            <a:off x="380880" y="762120"/>
            <a:ext cx="6019560" cy="227988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Crimson Careers is a service that is hosted on a website  for users such as students, recruiters, faculty/staff to have access  that are within The University of  Alabama ‘s enrollment and recruiters who come onto the campus and are partnered with the university . Since this service is hosted on a website which is world wide then anyone can access  the site, but we kept our scope of interest in the United States. The  geography focus is not restricted to the  region that the user is accessing the website from or uploading information. The focus above can be viewed as anyone within the region of the United States then,  it goes more  specifically  with the state lines of  Alabama . Then it can be pinpointed to the county of Tuscaloosa, Alabama and the n the final scope is The University of Alabama where C&amp;BA is located.</a:t>
            </a:r>
            <a:endParaRPr b="0" lang="en-US" sz="1200" spc="-1" strike="noStrike">
              <a:latin typeface="Arial"/>
            </a:endParaRPr>
          </a:p>
        </p:txBody>
      </p:sp>
    </p:spTree>
  </p:cSld>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2"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97</a:t>
            </a:r>
            <a:endParaRPr b="0" lang="en-US" sz="1800" spc="-1" strike="noStrike">
              <a:latin typeface="Arial"/>
            </a:endParaRPr>
          </a:p>
        </p:txBody>
      </p:sp>
      <p:sp>
        <p:nvSpPr>
          <p:cNvPr id="1263" name="CustomShape 2"/>
          <p:cNvSpPr/>
          <p:nvPr/>
        </p:nvSpPr>
        <p:spPr>
          <a:xfrm>
            <a:off x="380880" y="196920"/>
            <a:ext cx="48002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 Project Plan for Study Phase</a:t>
            </a:r>
            <a:endParaRPr b="0" lang="en-US" sz="1800" spc="-1" strike="noStrike">
              <a:latin typeface="Arial"/>
            </a:endParaRPr>
          </a:p>
        </p:txBody>
      </p:sp>
      <p:graphicFrame>
        <p:nvGraphicFramePr>
          <p:cNvPr id="1264" name="Table 3"/>
          <p:cNvGraphicFramePr/>
          <p:nvPr/>
        </p:nvGraphicFramePr>
        <p:xfrm>
          <a:off x="152280" y="923760"/>
          <a:ext cx="6689520" cy="7475040"/>
        </p:xfrm>
        <a:graphic>
          <a:graphicData uri="http://schemas.openxmlformats.org/drawingml/2006/table">
            <a:tbl>
              <a:tblPr/>
              <a:tblGrid>
                <a:gridCol w="411120"/>
                <a:gridCol w="766440"/>
                <a:gridCol w="815760"/>
                <a:gridCol w="580680"/>
                <a:gridCol w="761760"/>
                <a:gridCol w="609480"/>
                <a:gridCol w="761760"/>
                <a:gridCol w="533160"/>
                <a:gridCol w="457200"/>
                <a:gridCol w="380880"/>
                <a:gridCol w="611280"/>
              </a:tblGrid>
              <a:tr h="268200">
                <a:tc>
                  <a:txBody>
                    <a:bodyPr lIns="27360" rIns="27360" tIns="27360" bIns="27360"/>
                    <a:p>
                      <a:pPr algn="r">
                        <a:lnSpc>
                          <a:spcPct val="100000"/>
                        </a:lnSpc>
                        <a:spcBef>
                          <a:spcPts val="139"/>
                        </a:spcBef>
                      </a:pPr>
                      <a:r>
                        <a:rPr b="1" lang="en-US" sz="700" spc="-1" strike="noStrike">
                          <a:solidFill>
                            <a:srgbClr val="000000"/>
                          </a:solidFill>
                          <a:latin typeface="Georgia"/>
                        </a:rPr>
                        <a:t>Phase #</a:t>
                      </a:r>
                      <a:endParaRPr b="0" lang="en-US" sz="700" spc="-1" strike="noStrike">
                        <a:latin typeface="Arial"/>
                      </a:endParaRPr>
                    </a:p>
                  </a:txBody>
                  <a:tcPr marL="27360" marR="27360">
                    <a:lnL w="2808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Task</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Activity</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Customer</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Product</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Data</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Assigned Roles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Resources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Planned Time</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Actual Time</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Relies On</a:t>
                      </a:r>
                      <a:endParaRPr b="0" lang="en-US" sz="700" spc="-1" strike="noStrike">
                        <a:latin typeface="Arial"/>
                      </a:endParaRPr>
                    </a:p>
                  </a:txBody>
                  <a:tcPr marL="27360" marR="27360">
                    <a:lnL w="12240">
                      <a:solidFill>
                        <a:srgbClr val="000000"/>
                      </a:solidFill>
                    </a:lnL>
                    <a:lnR w="28080">
                      <a:solidFill>
                        <a:srgbClr val="000000"/>
                      </a:solidFill>
                    </a:lnR>
                    <a:lnT w="28080">
                      <a:solidFill>
                        <a:srgbClr val="000000"/>
                      </a:solidFill>
                    </a:lnT>
                    <a:lnB w="12240">
                      <a:solidFill>
                        <a:srgbClr val="000000"/>
                      </a:solidFill>
                    </a:lnB>
                    <a:noFill/>
                  </a:tcPr>
                </a:tc>
              </a:tr>
              <a:tr h="910800">
                <a:tc>
                  <a:txBody>
                    <a:bodyPr lIns="27360" rIns="27360" tIns="27360" bIns="27360"/>
                    <a:p>
                      <a:pPr>
                        <a:lnSpc>
                          <a:spcPct val="100000"/>
                        </a:lnSpc>
                        <a:spcBef>
                          <a:spcPts val="139"/>
                        </a:spcBef>
                      </a:pPr>
                      <a:r>
                        <a:rPr b="0" lang="en-US" sz="700" spc="-1" strike="noStrike">
                          <a:solidFill>
                            <a:srgbClr val="000000"/>
                          </a:solidFill>
                          <a:latin typeface="Georgia"/>
                        </a:rPr>
                        <a:t>2. Study</a:t>
                      </a:r>
                      <a:endParaRPr b="0" lang="en-US" sz="700" spc="-1" strike="noStrike">
                        <a:latin typeface="Arial"/>
                      </a:endParaRPr>
                    </a:p>
                  </a:txBody>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Model the Current System</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2.1.1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the scope statement.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Scope Statement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the statement to refresh on scope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Microsoft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the Survey Phase</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6348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2.1.2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Gather information on the current system.</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Current System Information, Interface, Data, Process, Geo</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Project Scope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Interview employees on current system</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Microsoft Word, e-mail</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2.5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Review the scope of the project</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10778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2.1.3</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 </a:t>
                      </a:r>
                      <a:r>
                        <a:rPr b="0" lang="en-US" sz="700" spc="-1" strike="noStrike">
                          <a:solidFill>
                            <a:srgbClr val="000000"/>
                          </a:solidFill>
                          <a:latin typeface="Georgia"/>
                        </a:rPr>
                        <a:t>Draw System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Interface, Data, Process, and Geography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Information on the current system</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Created Diagrams to model the system</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Microsoft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5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10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Information Gathered on the Current System</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2928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2.1.4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Verify System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Finalized System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Models and Information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models for cohesion and completeness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System Models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944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Analyze Problems and Opportunities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2.2.1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POD statements from survey phase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Problems, Opportunities, and Directives Statement/ Diagram</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problems/ opportunities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45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Current System is Modeled</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90900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2.2.2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Gather facts and information related to the problems and opportunities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Problems/ Opportunities Information Summary</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POD Statement, Current System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Research problems/ opportunities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E-mail, Word</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4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2.5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Review the POD statement from survey phase</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71208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2.2.3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Analyze and document problems and opportunities using PIECES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Problem/ Opportunity Analysis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POD Statement, System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Analyze problems and opportunities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1.5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2.5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Detailed problem/opportunity information, POD statement</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71208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Establish System Improvement Objectives and Constraints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2.3.1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scope and problem analysis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Scope Statement, Problem Opportunity Analysis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PO Analysis and Scope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40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task 2.2 and all prior tasks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818640">
                <a:tc>
                  <a:tcPr marL="27360" marR="27360">
                    <a:lnL w="28080">
                      <a:solidFill>
                        <a:srgbClr val="000000"/>
                      </a:solidFill>
                    </a:lnL>
                    <a:lnR w="12240">
                      <a:solidFill>
                        <a:srgbClr val="000000"/>
                      </a:solidFill>
                    </a:lnR>
                    <a:lnT w="12240">
                      <a:solidFill>
                        <a:srgbClr val="000000"/>
                      </a:solidFill>
                    </a:lnT>
                    <a:lnB w="28080">
                      <a:solidFill>
                        <a:srgbClr val="000000"/>
                      </a:solidFill>
                    </a:lnB>
                    <a:noFill/>
                  </a:tcPr>
                </a:tc>
                <a:tc>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2.3.2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Negotiate business-oriented objectives for problems/opportunities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Problem/ Opportunity Improvement Analysis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 Analysis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Solve PO and measure improvement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2.5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1.75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PO Analysis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265" name="Table 1"/>
          <p:cNvGraphicFramePr/>
          <p:nvPr/>
        </p:nvGraphicFramePr>
        <p:xfrm>
          <a:off x="152280" y="923760"/>
          <a:ext cx="6689520" cy="5265000"/>
        </p:xfrm>
        <a:graphic>
          <a:graphicData uri="http://schemas.openxmlformats.org/drawingml/2006/table">
            <a:tbl>
              <a:tblPr/>
              <a:tblGrid>
                <a:gridCol w="411120"/>
                <a:gridCol w="766440"/>
                <a:gridCol w="815760"/>
                <a:gridCol w="580680"/>
                <a:gridCol w="761760"/>
                <a:gridCol w="609480"/>
                <a:gridCol w="761760"/>
                <a:gridCol w="533160"/>
                <a:gridCol w="457200"/>
                <a:gridCol w="380880"/>
                <a:gridCol w="611280"/>
              </a:tblGrid>
              <a:tr h="268200">
                <a:tc>
                  <a:txBody>
                    <a:bodyPr lIns="27360" rIns="27360" tIns="27360" bIns="27360"/>
                    <a:p>
                      <a:pPr algn="r">
                        <a:lnSpc>
                          <a:spcPct val="100000"/>
                        </a:lnSpc>
                        <a:spcBef>
                          <a:spcPts val="139"/>
                        </a:spcBef>
                      </a:pPr>
                      <a:r>
                        <a:rPr b="1" lang="en-US" sz="700" spc="-1" strike="noStrike">
                          <a:solidFill>
                            <a:srgbClr val="000000"/>
                          </a:solidFill>
                          <a:latin typeface="Georgia"/>
                        </a:rPr>
                        <a:t>Phase #</a:t>
                      </a:r>
                      <a:endParaRPr b="0" lang="en-US" sz="700" spc="-1" strike="noStrike">
                        <a:latin typeface="Arial"/>
                      </a:endParaRPr>
                    </a:p>
                  </a:txBody>
                  <a:tcPr marL="27360" marR="27360">
                    <a:lnL w="2808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Task</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Activity</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Customer</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Product</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Data</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Assigned Roles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Resources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Planned Time</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Actual Time</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Relies On</a:t>
                      </a:r>
                      <a:endParaRPr b="0" lang="en-US" sz="700" spc="-1" strike="noStrike">
                        <a:latin typeface="Arial"/>
                      </a:endParaRPr>
                    </a:p>
                  </a:txBody>
                  <a:tcPr marL="27360" marR="27360">
                    <a:lnL w="12240">
                      <a:solidFill>
                        <a:srgbClr val="000000"/>
                      </a:solidFill>
                    </a:lnL>
                    <a:lnR w="28080">
                      <a:solidFill>
                        <a:srgbClr val="000000"/>
                      </a:solidFill>
                    </a:lnR>
                    <a:lnT w="28080">
                      <a:solidFill>
                        <a:srgbClr val="000000"/>
                      </a:solidFill>
                    </a:lnT>
                    <a:lnB w="12240">
                      <a:solidFill>
                        <a:srgbClr val="000000"/>
                      </a:solidFill>
                    </a:lnB>
                    <a:noFill/>
                  </a:tcPr>
                </a:tc>
              </a:tr>
              <a:tr h="9349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2.3.3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Brainstorm constraints that may limit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Cost, Technology, Time, and Policy Constraints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 Analysis and Solutions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Brainstorm to determine constraints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and Paper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1.5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PO Solutions </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8076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2.4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Modify Project Scope and Plan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2.4.1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original plan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Scope Statement and diagrams from survey phase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survey phase scope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Survey Phase</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110628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2.4.2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all outputs of Study Phase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Summary of possible scope changes/ adjustments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Scope Statement, all Study phase outputs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Study outputs to determine scope changes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45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all prior activities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458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2.4.3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Estimate time required for the Definition Phase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Detailed Definition Phase Plan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Overall Project Plan, Study Phase outputs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Develop plan for definition phase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1.5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2.3 and before</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9480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2.4.4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Refine overall project plan if necessary</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Modified Project Plan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Old Project Plan, Outputs of Study Phase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Make needed adjustments to project plan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Study Tasks 2.1-2.3 and Definition Phase Plan</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934200">
                <a:tc>
                  <a:tcPr marL="27360" marR="27360">
                    <a:lnL w="28080">
                      <a:solidFill>
                        <a:srgbClr val="000000"/>
                      </a:solidFill>
                    </a:lnL>
                    <a:lnR w="12240">
                      <a:solidFill>
                        <a:srgbClr val="000000"/>
                      </a:solidFill>
                    </a:lnR>
                    <a:lnT w="12240">
                      <a:solidFill>
                        <a:srgbClr val="000000"/>
                      </a:solidFill>
                    </a:lnT>
                    <a:lnB w="28080">
                      <a:solidFill>
                        <a:srgbClr val="000000"/>
                      </a:solidFill>
                    </a:lnB>
                    <a:noFill/>
                  </a:tcPr>
                </a:tc>
                <a:tc>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2.4.5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Renegotiate scope, schedule and budget as needed</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Modified scope, schedule, and budget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Study Phase outputs, prior scope, schedule and budget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Make adjustments to budget and scheduling</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1.5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Study and Survey Phase</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1266" name="CustomShape 2"/>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 Project Plan for Study Phase Continued</a:t>
            </a:r>
            <a:endParaRPr b="0" lang="en-US" sz="1800" spc="-1" strike="noStrike">
              <a:latin typeface="Arial"/>
            </a:endParaRPr>
          </a:p>
        </p:txBody>
      </p:sp>
      <p:sp>
        <p:nvSpPr>
          <p:cNvPr id="1267" name="CustomShape 3"/>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98</a:t>
            </a:r>
            <a:endParaRPr b="0" lang="en-US" sz="1800" spc="-1" strike="noStrike">
              <a:latin typeface="Arial"/>
            </a:endParaRPr>
          </a:p>
        </p:txBody>
      </p:sp>
    </p:spTree>
  </p:cSld>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8" name="CustomShape 1"/>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 Project Plan for Definition Phase</a:t>
            </a:r>
            <a:endParaRPr b="0" lang="en-US" sz="1800" spc="-1" strike="noStrike">
              <a:latin typeface="Arial"/>
            </a:endParaRPr>
          </a:p>
        </p:txBody>
      </p:sp>
      <p:sp>
        <p:nvSpPr>
          <p:cNvPr id="1269" name="CustomShape 2"/>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99</a:t>
            </a:r>
            <a:endParaRPr b="0" lang="en-US" sz="1800" spc="-1" strike="noStrike">
              <a:latin typeface="Arial"/>
            </a:endParaRPr>
          </a:p>
        </p:txBody>
      </p:sp>
      <p:graphicFrame>
        <p:nvGraphicFramePr>
          <p:cNvPr id="1270" name="Table 3"/>
          <p:cNvGraphicFramePr/>
          <p:nvPr/>
        </p:nvGraphicFramePr>
        <p:xfrm>
          <a:off x="336600" y="914400"/>
          <a:ext cx="6414840" cy="7913160"/>
        </p:xfrm>
        <a:graphic>
          <a:graphicData uri="http://schemas.openxmlformats.org/drawingml/2006/table">
            <a:tbl>
              <a:tblPr/>
              <a:tblGrid>
                <a:gridCol w="547560"/>
                <a:gridCol w="761760"/>
                <a:gridCol w="761760"/>
                <a:gridCol w="609480"/>
                <a:gridCol w="761760"/>
                <a:gridCol w="685800"/>
                <a:gridCol w="685800"/>
                <a:gridCol w="533160"/>
                <a:gridCol w="457200"/>
                <a:gridCol w="610560"/>
              </a:tblGrid>
              <a:tr h="317520">
                <a:tc>
                  <a:txBody>
                    <a:bodyPr lIns="27360" rIns="27360" tIns="27360" bIns="27360"/>
                    <a:p>
                      <a:pPr>
                        <a:lnSpc>
                          <a:spcPct val="100000"/>
                        </a:lnSpc>
                        <a:spcBef>
                          <a:spcPts val="139"/>
                        </a:spcBef>
                      </a:pPr>
                      <a:r>
                        <a:rPr b="1" lang="en-US" sz="700" spc="-1" strike="noStrike">
                          <a:solidFill>
                            <a:srgbClr val="000000"/>
                          </a:solidFill>
                          <a:latin typeface="Georgia"/>
                        </a:rPr>
                        <a:t>Phase #</a:t>
                      </a:r>
                      <a:endParaRPr b="0" lang="en-US" sz="700" spc="-1" strike="noStrike">
                        <a:latin typeface="Arial"/>
                      </a:endParaRPr>
                    </a:p>
                  </a:txBody>
                  <a:tcPr marL="27360" marR="27360">
                    <a:lnL w="2808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Task</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Activity</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Customer</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Product</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Data</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Assigned Roles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Resources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Planned Time</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Relies On</a:t>
                      </a:r>
                      <a:endParaRPr b="0" lang="en-US" sz="700" spc="-1" strike="noStrike">
                        <a:latin typeface="Arial"/>
                      </a:endParaRPr>
                    </a:p>
                  </a:txBody>
                  <a:tcPr marL="27360" marR="27360">
                    <a:lnL w="12240">
                      <a:solidFill>
                        <a:srgbClr val="000000"/>
                      </a:solidFill>
                    </a:lnL>
                    <a:lnR w="28080">
                      <a:solidFill>
                        <a:srgbClr val="000000"/>
                      </a:solidFill>
                    </a:lnR>
                    <a:lnT w="28080">
                      <a:solidFill>
                        <a:srgbClr val="000000"/>
                      </a:solidFill>
                    </a:lnT>
                    <a:lnB w="12240">
                      <a:solidFill>
                        <a:srgbClr val="000000"/>
                      </a:solidFill>
                    </a:lnB>
                    <a:noFill/>
                  </a:tcPr>
                </a:tc>
              </a:tr>
              <a:tr h="984960">
                <a:tc>
                  <a:txBody>
                    <a:bodyPr lIns="27360" rIns="27360" tIns="27360" bIns="27360"/>
                    <a:p>
                      <a:pPr>
                        <a:lnSpc>
                          <a:spcPct val="100000"/>
                        </a:lnSpc>
                        <a:spcBef>
                          <a:spcPts val="139"/>
                        </a:spcBef>
                      </a:pPr>
                      <a:r>
                        <a:rPr b="0" lang="en-US" sz="700" spc="-1" strike="noStrike">
                          <a:solidFill>
                            <a:srgbClr val="000000"/>
                          </a:solidFill>
                          <a:latin typeface="Georgia"/>
                        </a:rPr>
                        <a:t>3. Definition</a:t>
                      </a:r>
                      <a:endParaRPr b="0" lang="en-US" sz="700" spc="-1" strike="noStrike">
                        <a:latin typeface="Arial"/>
                      </a:endParaRPr>
                    </a:p>
                  </a:txBody>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Outline Business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3.1.1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and refine system improvement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Refined system improvement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Improvement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and revise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Word</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45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Study Phase</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83376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3.1.2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Identify inputs, outputs, information produced, and any special procedures.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business Inputs, outputs, information, and special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Models and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Identify system items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3.5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revised system improvement objectives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80100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3.1.3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Compare improvement objectives to problems and opportunities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Consistency between POD and Planned Improvements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Improvement Objectives and Problems, Opportunities, Directives Statement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Compare statements for consistency</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 paper, pencil</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40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System Objectives and Study Phase</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9032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3.2</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Model Business System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3.2.1</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system improvement objectives and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Better understanding of the situation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Improvement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improvement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Refined System Improvement Objectives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944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3.2.2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Collect and retrieve old system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Old System Models </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Prior system models and collection databases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Find and collect old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 Old Projects, Model Collections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3.5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Objectives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78120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3.2.3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Draw the interface model</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Interface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Previously created system models, improvement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design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Erase Board, Markers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9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Old Models, System Objectives, Scope</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9032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3.2.4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Construct Process and Data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Process and Data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Interface Models, Study Phase outputs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design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Erase Board, Markers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marL="457200" indent="-456840" algn="ctr">
                        <a:lnSpc>
                          <a:spcPct val="100000"/>
                        </a:lnSpc>
                        <a:spcBef>
                          <a:spcPts val="139"/>
                        </a:spcBef>
                      </a:pPr>
                      <a:r>
                        <a:rPr b="0" lang="en-US" sz="700" spc="-1" strike="noStrike">
                          <a:solidFill>
                            <a:srgbClr val="000000"/>
                          </a:solidFill>
                          <a:latin typeface="Georgia"/>
                        </a:rPr>
                        <a:t>7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Study Phase and Interface Models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79236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Build Discovery Prototypes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3.3.1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system models and improvement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Understanding of models and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Improvement Models and Improvement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objectives and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 Paper, Pencil</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Models and Objectives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901440">
                <a:tc>
                  <a:tcPr marL="27360" marR="27360">
                    <a:lnL w="28080">
                      <a:solidFill>
                        <a:srgbClr val="000000"/>
                      </a:solidFill>
                    </a:lnL>
                    <a:lnR w="12240">
                      <a:solidFill>
                        <a:srgbClr val="000000"/>
                      </a:solidFill>
                    </a:lnR>
                    <a:lnT w="12240">
                      <a:solidFill>
                        <a:srgbClr val="000000"/>
                      </a:solidFill>
                    </a:lnT>
                    <a:lnB w="28080">
                      <a:solidFill>
                        <a:srgbClr val="000000"/>
                      </a:solidFill>
                    </a:lnB>
                    <a:noFill/>
                  </a:tcPr>
                </a:tc>
                <a:tc>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3.3.2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Construct a single-user prototype of each system event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Prototype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Construct System Output Prototype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 Word, Pencil, Paper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4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Models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1" name="CustomShape 1"/>
          <p:cNvSpPr/>
          <p:nvPr/>
        </p:nvSpPr>
        <p:spPr>
          <a:xfrm>
            <a:off x="380880" y="196920"/>
            <a:ext cx="579096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 Project Plan for Definition Phase Continued</a:t>
            </a:r>
            <a:endParaRPr b="0" lang="en-US" sz="1800" spc="-1" strike="noStrike">
              <a:latin typeface="Arial"/>
            </a:endParaRPr>
          </a:p>
        </p:txBody>
      </p:sp>
      <p:sp>
        <p:nvSpPr>
          <p:cNvPr id="1272" name="CustomShape 2"/>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100</a:t>
            </a:r>
            <a:endParaRPr b="0" lang="en-US" sz="1800" spc="-1" strike="noStrike">
              <a:latin typeface="Arial"/>
            </a:endParaRPr>
          </a:p>
        </p:txBody>
      </p:sp>
      <p:graphicFrame>
        <p:nvGraphicFramePr>
          <p:cNvPr id="1273" name="Table 3"/>
          <p:cNvGraphicFramePr/>
          <p:nvPr/>
        </p:nvGraphicFramePr>
        <p:xfrm>
          <a:off x="336600" y="914400"/>
          <a:ext cx="6414840" cy="7964280"/>
        </p:xfrm>
        <a:graphic>
          <a:graphicData uri="http://schemas.openxmlformats.org/drawingml/2006/table">
            <a:tbl>
              <a:tblPr/>
              <a:tblGrid>
                <a:gridCol w="547560"/>
                <a:gridCol w="761760"/>
                <a:gridCol w="761760"/>
                <a:gridCol w="609480"/>
                <a:gridCol w="761760"/>
                <a:gridCol w="685800"/>
                <a:gridCol w="685800"/>
                <a:gridCol w="533160"/>
                <a:gridCol w="457200"/>
                <a:gridCol w="610560"/>
              </a:tblGrid>
              <a:tr h="309600">
                <a:tc>
                  <a:txBody>
                    <a:bodyPr lIns="27360" rIns="27360" tIns="27360" bIns="27360"/>
                    <a:p>
                      <a:pPr>
                        <a:lnSpc>
                          <a:spcPct val="100000"/>
                        </a:lnSpc>
                        <a:spcBef>
                          <a:spcPts val="139"/>
                        </a:spcBef>
                      </a:pPr>
                      <a:r>
                        <a:rPr b="1" lang="en-US" sz="700" spc="-1" strike="noStrike">
                          <a:solidFill>
                            <a:srgbClr val="000000"/>
                          </a:solidFill>
                          <a:latin typeface="Georgia"/>
                        </a:rPr>
                        <a:t>Phase #</a:t>
                      </a:r>
                      <a:endParaRPr b="0" lang="en-US" sz="700" spc="-1" strike="noStrike">
                        <a:latin typeface="Arial"/>
                      </a:endParaRPr>
                    </a:p>
                  </a:txBody>
                  <a:tcPr marL="27360" marR="27360">
                    <a:lnL w="2808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Task</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Activity</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Customer</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Product</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Data</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Assigned Roles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Resources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Planned Time</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Relies On</a:t>
                      </a:r>
                      <a:endParaRPr b="0" lang="en-US" sz="700" spc="-1" strike="noStrike">
                        <a:latin typeface="Arial"/>
                      </a:endParaRPr>
                    </a:p>
                  </a:txBody>
                  <a:tcPr marL="27360" marR="27360">
                    <a:lnL w="12240">
                      <a:solidFill>
                        <a:srgbClr val="000000"/>
                      </a:solidFill>
                    </a:lnL>
                    <a:lnR w="28080">
                      <a:solidFill>
                        <a:srgbClr val="000000"/>
                      </a:solidFill>
                    </a:lnR>
                    <a:lnT w="28080">
                      <a:solidFill>
                        <a:srgbClr val="000000"/>
                      </a:solidFill>
                    </a:lnT>
                    <a:lnB w="12240">
                      <a:solidFill>
                        <a:srgbClr val="000000"/>
                      </a:solidFill>
                    </a:lnB>
                    <a:noFill/>
                  </a:tcPr>
                </a:tc>
              </a:tr>
              <a:tr h="9608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3.3.3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Construct output prototypes for each business output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Output Prototypes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Single-User System Prototypes, System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Construct Output Prototypes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 Word, Pencil, Paper</a:t>
                      </a:r>
                      <a:endParaRPr b="0" lang="en-US" sz="700" spc="-1" strike="noStrike">
                        <a:latin typeface="Arial"/>
                      </a:endParaRPr>
                    </a:p>
                    <a:p>
                      <a:pPr algn="ctr">
                        <a:lnSpc>
                          <a:spcPct val="100000"/>
                        </a:lnSpc>
                        <a:spcBef>
                          <a:spcPts val="139"/>
                        </a:spcBef>
                      </a:pP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Output Prototypes, System Models, Study Phase Outputs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8132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3.3.4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Formalize Requirements based on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Formalized Business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Improvement Objectives, system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models and formalize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45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Models, Improvement Objectives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7700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3.4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Prioritize Business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3.4.1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Categorize System Inputs and Outputs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Inputs/Outputs categorized as mandatory, optional, or desirable </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Models and Prototypes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–analyze and assign categories to business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Word, Pencil, Paper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Models, Improvement Objectives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8809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3.4.2</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 </a:t>
                      </a:r>
                      <a:r>
                        <a:rPr b="0" lang="en-US" sz="700" spc="-1" strike="noStrike">
                          <a:solidFill>
                            <a:srgbClr val="000000"/>
                          </a:solidFill>
                          <a:latin typeface="Georgia"/>
                        </a:rPr>
                        <a:t>Rank Business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Prioritized business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Categorized Business Requirements, system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rank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45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Categorization of business requirements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80100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3.4.3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Rank optional requirements with respect to other optional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Optional Requirements Ranking</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Model, Categorized Requirements, Requirements Prioritization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Rank optional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Categorized requirements, ranked requirements, system models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7621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3.4.4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Define System Versions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Versions Outline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Models, Requirements, Prioritization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Define system versions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Erase Board, Markers</a:t>
                      </a:r>
                      <a:endParaRPr b="0" lang="en-US" sz="700" spc="-1" strike="noStrike">
                        <a:latin typeface="Arial"/>
                      </a:endParaRPr>
                    </a:p>
                    <a:p>
                      <a:pPr algn="ctr">
                        <a:lnSpc>
                          <a:spcPct val="100000"/>
                        </a:lnSpc>
                        <a:spcBef>
                          <a:spcPts val="139"/>
                        </a:spcBef>
                      </a:pP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All previous task outputs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10141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3.5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Modify Project Plan and Scope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3.5.1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original plan, business requirements, system models, prototypes, and priorities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A full understanding of the project to date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Overall Project Plan, Business Requirements, System Models, Prototypes, Requirement Priorities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past outputs and presentations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 Pencil, Paper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marL="457200" indent="-456840" algn="ctr">
                        <a:lnSpc>
                          <a:spcPct val="100000"/>
                        </a:lnSpc>
                        <a:spcBef>
                          <a:spcPts val="139"/>
                        </a:spcBef>
                      </a:pPr>
                      <a:r>
                        <a:rPr b="0" lang="en-US" sz="700" spc="-1" strike="noStrike">
                          <a:solidFill>
                            <a:srgbClr val="000000"/>
                          </a:solidFill>
                          <a:latin typeface="Georgia"/>
                        </a:rPr>
                        <a:t>1.5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3.4 and earlier stages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7729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3.5.2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Estimate the time required for the next phase of the project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Configuration Phase Plan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Overall Project Plan, Requirements, Priorities, Models, Prototypes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Project Leader - Plan Configuration Phase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1.5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Survey, Study, and Definition Phases.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879480">
                <a:tc>
                  <a:tcPr marL="27360" marR="27360">
                    <a:lnL w="28080">
                      <a:solidFill>
                        <a:srgbClr val="000000"/>
                      </a:solidFill>
                    </a:lnL>
                    <a:lnR w="12240">
                      <a:solidFill>
                        <a:srgbClr val="000000"/>
                      </a:solidFill>
                    </a:lnR>
                    <a:lnT w="12240">
                      <a:solidFill>
                        <a:srgbClr val="000000"/>
                      </a:solidFill>
                    </a:lnT>
                    <a:lnB w="28080">
                      <a:solidFill>
                        <a:srgbClr val="000000"/>
                      </a:solidFill>
                    </a:lnB>
                    <a:noFill/>
                  </a:tcPr>
                </a:tc>
                <a:tc>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3.5.3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Negotiate Scope and baseline estimates as necessary</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Revised Scope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Study Phase System Scope, Requirements, Prototypes, prioritization,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negotiate scope if necessary</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Definition Phase</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4" name="CustomShape 1"/>
          <p:cNvSpPr/>
          <p:nvPr/>
        </p:nvSpPr>
        <p:spPr>
          <a:xfrm>
            <a:off x="380880" y="196920"/>
            <a:ext cx="579096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 Project Plan for Definition Phase Continued</a:t>
            </a:r>
            <a:endParaRPr b="0" lang="en-US" sz="1800" spc="-1" strike="noStrike">
              <a:latin typeface="Arial"/>
            </a:endParaRPr>
          </a:p>
        </p:txBody>
      </p:sp>
      <p:graphicFrame>
        <p:nvGraphicFramePr>
          <p:cNvPr id="1275" name="Table 2"/>
          <p:cNvGraphicFramePr/>
          <p:nvPr/>
        </p:nvGraphicFramePr>
        <p:xfrm>
          <a:off x="336600" y="914400"/>
          <a:ext cx="6414840" cy="1309320"/>
        </p:xfrm>
        <a:graphic>
          <a:graphicData uri="http://schemas.openxmlformats.org/drawingml/2006/table">
            <a:tbl>
              <a:tblPr/>
              <a:tblGrid>
                <a:gridCol w="547560"/>
                <a:gridCol w="761760"/>
                <a:gridCol w="761760"/>
                <a:gridCol w="609480"/>
                <a:gridCol w="761760"/>
                <a:gridCol w="685800"/>
                <a:gridCol w="685800"/>
                <a:gridCol w="533160"/>
                <a:gridCol w="457200"/>
                <a:gridCol w="610560"/>
              </a:tblGrid>
              <a:tr h="318960">
                <a:tc>
                  <a:txBody>
                    <a:bodyPr lIns="27360" rIns="27360" tIns="27360" bIns="27360"/>
                    <a:p>
                      <a:pPr>
                        <a:lnSpc>
                          <a:spcPct val="100000"/>
                        </a:lnSpc>
                        <a:spcBef>
                          <a:spcPts val="139"/>
                        </a:spcBef>
                      </a:pPr>
                      <a:r>
                        <a:rPr b="1" lang="en-US" sz="700" spc="-1" strike="noStrike">
                          <a:solidFill>
                            <a:srgbClr val="000000"/>
                          </a:solidFill>
                          <a:latin typeface="Georgia"/>
                        </a:rPr>
                        <a:t>Phase #</a:t>
                      </a:r>
                      <a:endParaRPr b="0" lang="en-US" sz="700" spc="-1" strike="noStrike">
                        <a:latin typeface="Arial"/>
                      </a:endParaRPr>
                    </a:p>
                  </a:txBody>
                  <a:tcPr marL="27360" marR="27360">
                    <a:lnL w="2808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Task</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Activity</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Customer</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Product</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Data</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Assigned Roles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Resources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Planned Time</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Relies On</a:t>
                      </a:r>
                      <a:endParaRPr b="0" lang="en-US" sz="700" spc="-1" strike="noStrike">
                        <a:latin typeface="Arial"/>
                      </a:endParaRPr>
                    </a:p>
                  </a:txBody>
                  <a:tcPr marL="27360" marR="27360">
                    <a:lnL w="12240">
                      <a:solidFill>
                        <a:srgbClr val="000000"/>
                      </a:solidFill>
                    </a:lnL>
                    <a:lnR w="28080">
                      <a:solidFill>
                        <a:srgbClr val="000000"/>
                      </a:solidFill>
                    </a:lnR>
                    <a:lnT w="28080">
                      <a:solidFill>
                        <a:srgbClr val="000000"/>
                      </a:solidFill>
                    </a:lnT>
                    <a:lnB w="12240">
                      <a:solidFill>
                        <a:srgbClr val="000000"/>
                      </a:solidFill>
                    </a:lnB>
                    <a:noFill/>
                  </a:tcPr>
                </a:tc>
              </a:tr>
              <a:tr h="990360">
                <a:tc>
                  <a:tcPr marL="27360" marR="27360">
                    <a:lnL w="28080">
                      <a:solidFill>
                        <a:srgbClr val="000000"/>
                      </a:solidFill>
                    </a:lnL>
                    <a:lnR w="12240">
                      <a:solidFill>
                        <a:srgbClr val="000000"/>
                      </a:solidFill>
                    </a:lnR>
                    <a:lnT w="12240">
                      <a:solidFill>
                        <a:srgbClr val="000000"/>
                      </a:solidFill>
                    </a:lnT>
                    <a:lnB w="28080">
                      <a:solidFill>
                        <a:srgbClr val="000000"/>
                      </a:solidFill>
                    </a:lnB>
                    <a:noFill/>
                  </a:tcPr>
                </a:tc>
                <a:tc>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3.5.4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Schedule and budget project with owners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Owners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Schedule and Budget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Previous and new negotiated scope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Project Leader – negotiate new schedule and budget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Revised scope and project plan</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1276"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101</a:t>
            </a:r>
            <a:endParaRPr b="0" lang="en-US" sz="1800" spc="-1" strike="noStrike">
              <a:latin typeface="Arial"/>
            </a:endParaRPr>
          </a:p>
        </p:txBody>
      </p:sp>
    </p:spTree>
  </p:cSld>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7" name="CustomShape 1"/>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Gantt Chart for Study Phase</a:t>
            </a:r>
            <a:endParaRPr b="0" lang="en-US" sz="1800" spc="-1" strike="noStrike">
              <a:latin typeface="Arial"/>
            </a:endParaRPr>
          </a:p>
        </p:txBody>
      </p:sp>
      <p:sp>
        <p:nvSpPr>
          <p:cNvPr id="1278" name="CustomShape 2"/>
          <p:cNvSpPr/>
          <p:nvPr/>
        </p:nvSpPr>
        <p:spPr>
          <a:xfrm>
            <a:off x="380880" y="5380200"/>
            <a:ext cx="6171840" cy="63792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This Gantt chart displays the amount of time the team spent on each task throughout the span of the study phase of the project.  The study phase began on Thursday April 10, 2008 and ended on Sunday, April 20, 2008.</a:t>
            </a:r>
            <a:endParaRPr b="0" lang="en-US" sz="1200" spc="-1" strike="noStrike">
              <a:latin typeface="Arial"/>
            </a:endParaRPr>
          </a:p>
        </p:txBody>
      </p:sp>
      <p:graphicFrame>
        <p:nvGraphicFramePr>
          <p:cNvPr id="1279" name="Object 3"/>
          <p:cNvGraphicFramePr/>
          <p:nvPr/>
        </p:nvGraphicFramePr>
        <p:xfrm>
          <a:off x="237960" y="762120"/>
          <a:ext cx="6552720" cy="4400280"/>
        </p:xfrm>
        <a:graphic>
          <a:graphicData uri="http://schemas.openxmlformats.org/presentationml/2006/ole">
            <p:oleObj progId="Visio.Drawing.11" r:id="rId1" spid="">
              <p:embed/>
              <p:pic>
                <p:nvPicPr>
                  <p:cNvPr id="1280" name="Object 6" descr=""/>
                  <p:cNvPicPr/>
                  <p:nvPr/>
                </p:nvPicPr>
                <p:blipFill>
                  <a:blip r:embed="rId2"/>
                  <a:stretch/>
                </p:blipFill>
                <p:spPr>
                  <a:xfrm>
                    <a:off x="237960" y="762120"/>
                    <a:ext cx="6552720" cy="4400280"/>
                  </a:xfrm>
                  <a:prstGeom prst="rect">
                    <a:avLst/>
                  </a:prstGeom>
                  <a:ln>
                    <a:noFill/>
                  </a:ln>
                </p:spPr>
              </p:pic>
            </p:oleObj>
          </a:graphicData>
        </a:graphic>
      </p:graphicFrame>
      <p:sp>
        <p:nvSpPr>
          <p:cNvPr id="1281" name="CustomShape 4"/>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102</a:t>
            </a:r>
            <a:endParaRPr b="0" lang="en-US" sz="1800" spc="-1" strike="noStrike">
              <a:latin typeface="Arial"/>
            </a:endParaRPr>
          </a:p>
        </p:txBody>
      </p:sp>
    </p:spTree>
  </p:cSld>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2" name="CustomShape 1"/>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Team Member Schedule for Study Phase</a:t>
            </a:r>
            <a:endParaRPr b="0" lang="en-US" sz="1800" spc="-1" strike="noStrike">
              <a:latin typeface="Arial"/>
            </a:endParaRPr>
          </a:p>
        </p:txBody>
      </p:sp>
      <p:graphicFrame>
        <p:nvGraphicFramePr>
          <p:cNvPr id="1283" name="Table 2"/>
          <p:cNvGraphicFramePr/>
          <p:nvPr/>
        </p:nvGraphicFramePr>
        <p:xfrm>
          <a:off x="6229440" y="3078000"/>
          <a:ext cx="609120" cy="2787840"/>
        </p:xfrm>
        <a:graphic>
          <a:graphicData uri="http://schemas.openxmlformats.org/drawingml/2006/table">
            <a:tbl>
              <a:tblPr/>
              <a:tblGrid>
                <a:gridCol w="609480"/>
              </a:tblGrid>
              <a:tr h="259200">
                <a:tc>
                  <a:txBody>
                    <a:bodyPr/>
                    <a:p>
                      <a:pPr algn="ctr">
                        <a:lnSpc>
                          <a:spcPct val="100000"/>
                        </a:lnSpc>
                        <a:spcBef>
                          <a:spcPts val="221"/>
                        </a:spcBef>
                      </a:pPr>
                      <a:r>
                        <a:rPr b="0" lang="en-US" sz="1100" spc="-1" strike="noStrike">
                          <a:solidFill>
                            <a:srgbClr val="000000"/>
                          </a:solidFill>
                          <a:latin typeface="Georgia"/>
                        </a:rPr>
                        <a:t>Chris</a:t>
                      </a:r>
                      <a:endParaRPr b="0" lang="en-US" sz="1100" spc="-1" strike="noStrike">
                        <a:latin typeface="Arial"/>
                      </a:endParaRPr>
                    </a:p>
                  </a:txBody>
                  <a:tcPr marL="91440" marR="91440">
                    <a:lnL w="28080">
                      <a:solidFill>
                        <a:srgbClr val="000000"/>
                      </a:solidFill>
                    </a:lnL>
                    <a:lnR w="28080">
                      <a:solidFill>
                        <a:srgbClr val="000000"/>
                      </a:solidFill>
                    </a:lnR>
                    <a:lnT w="28080">
                      <a:solidFill>
                        <a:srgbClr val="000000"/>
                      </a:solidFill>
                    </a:lnT>
                    <a:lnB w="12240">
                      <a:solidFill>
                        <a:srgbClr val="000000"/>
                      </a:solidFill>
                    </a:lnB>
                    <a:solidFill>
                      <a:srgbClr val="3366cc"/>
                    </a:solidFill>
                  </a:tcPr>
                </a:tc>
              </a:tr>
              <a:tr h="259200">
                <a:tc>
                  <a:txBody>
                    <a:bodyPr/>
                    <a:p>
                      <a:pPr algn="ctr">
                        <a:lnSpc>
                          <a:spcPct val="100000"/>
                        </a:lnSpc>
                        <a:spcBef>
                          <a:spcPts val="221"/>
                        </a:spcBef>
                      </a:pPr>
                      <a:r>
                        <a:rPr b="0" lang="en-US" sz="1100" spc="-1" strike="noStrike">
                          <a:solidFill>
                            <a:srgbClr val="000000"/>
                          </a:solidFill>
                          <a:latin typeface="Georgia"/>
                        </a:rPr>
                        <a:t>Lacey</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7f6f6f"/>
                    </a:solidFill>
                  </a:tcPr>
                </a:tc>
              </a:tr>
              <a:tr h="426600">
                <a:tc>
                  <a:txBody>
                    <a:bodyPr/>
                    <a:p>
                      <a:pPr algn="ctr">
                        <a:lnSpc>
                          <a:spcPct val="100000"/>
                        </a:lnSpc>
                        <a:spcBef>
                          <a:spcPts val="221"/>
                        </a:spcBef>
                      </a:pPr>
                      <a:r>
                        <a:rPr b="0" lang="en-US" sz="1100" spc="-1" strike="noStrike">
                          <a:solidFill>
                            <a:srgbClr val="000000"/>
                          </a:solidFill>
                          <a:latin typeface="Georgia"/>
                        </a:rPr>
                        <a:t>Britney</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dedc94"/>
                    </a:solidFill>
                  </a:tcPr>
                </a:tc>
              </a:tr>
              <a:tr h="650160">
                <a:tc>
                  <a:txBody>
                    <a:bodyPr/>
                    <a:p>
                      <a:pPr algn="ctr">
                        <a:lnSpc>
                          <a:spcPct val="100000"/>
                        </a:lnSpc>
                        <a:spcBef>
                          <a:spcPts val="221"/>
                        </a:spcBef>
                      </a:pPr>
                      <a:r>
                        <a:rPr b="0" lang="en-US" sz="1100" spc="-1" strike="noStrike">
                          <a:solidFill>
                            <a:srgbClr val="000000"/>
                          </a:solidFill>
                          <a:latin typeface="Georgia"/>
                        </a:rPr>
                        <a:t>Chris </a:t>
                      </a:r>
                      <a:endParaRPr b="0" lang="en-US" sz="1100" spc="-1" strike="noStrike">
                        <a:latin typeface="Arial"/>
                      </a:endParaRPr>
                    </a:p>
                    <a:p>
                      <a:pPr algn="ctr">
                        <a:lnSpc>
                          <a:spcPct val="100000"/>
                        </a:lnSpc>
                        <a:spcBef>
                          <a:spcPts val="221"/>
                        </a:spcBef>
                      </a:pPr>
                      <a:r>
                        <a:rPr b="0" lang="en-US" sz="1100" spc="-1" strike="noStrike">
                          <a:solidFill>
                            <a:srgbClr val="000000"/>
                          </a:solidFill>
                          <a:latin typeface="Georgia"/>
                        </a:rPr>
                        <a:t>+ </a:t>
                      </a:r>
                      <a:endParaRPr b="0" lang="en-US" sz="1100" spc="-1" strike="noStrike">
                        <a:latin typeface="Arial"/>
                      </a:endParaRPr>
                    </a:p>
                    <a:p>
                      <a:pPr algn="ctr">
                        <a:lnSpc>
                          <a:spcPct val="100000"/>
                        </a:lnSpc>
                        <a:spcBef>
                          <a:spcPts val="221"/>
                        </a:spcBef>
                      </a:pPr>
                      <a:r>
                        <a:rPr b="0" lang="en-US" sz="1100" spc="-1" strike="noStrike">
                          <a:solidFill>
                            <a:srgbClr val="000000"/>
                          </a:solidFill>
                          <a:latin typeface="Georgia"/>
                        </a:rPr>
                        <a:t>Lacey</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ffff79"/>
                    </a:solidFill>
                  </a:tcPr>
                </a:tc>
              </a:tr>
              <a:tr h="761400">
                <a:tc>
                  <a:txBody>
                    <a:bodyPr/>
                    <a:p>
                      <a:pPr algn="ctr">
                        <a:lnSpc>
                          <a:spcPct val="100000"/>
                        </a:lnSpc>
                        <a:spcBef>
                          <a:spcPts val="221"/>
                        </a:spcBef>
                      </a:pPr>
                      <a:r>
                        <a:rPr b="0" lang="en-US" sz="1100" spc="-1" strike="noStrike">
                          <a:solidFill>
                            <a:srgbClr val="000000"/>
                          </a:solidFill>
                          <a:latin typeface="Georgia"/>
                        </a:rPr>
                        <a:t>Lacey + Britney</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fefac9"/>
                    </a:solidFill>
                  </a:tcPr>
                </a:tc>
              </a:tr>
              <a:tr h="622080">
                <a:tc>
                  <a:txBody>
                    <a:bodyPr/>
                    <a:p>
                      <a:pPr algn="ctr">
                        <a:lnSpc>
                          <a:spcPct val="100000"/>
                        </a:lnSpc>
                        <a:spcBef>
                          <a:spcPts val="221"/>
                        </a:spcBef>
                      </a:pPr>
                      <a:r>
                        <a:rPr b="0" lang="en-US" sz="1100" spc="-1" strike="noStrike">
                          <a:solidFill>
                            <a:srgbClr val="000000"/>
                          </a:solidFill>
                          <a:latin typeface="Georgia"/>
                        </a:rPr>
                        <a:t>Britney + </a:t>
                      </a:r>
                      <a:endParaRPr b="0" lang="en-US" sz="1100" spc="-1" strike="noStrike">
                        <a:latin typeface="Arial"/>
                      </a:endParaRPr>
                    </a:p>
                    <a:p>
                      <a:pPr algn="ctr">
                        <a:lnSpc>
                          <a:spcPct val="100000"/>
                        </a:lnSpc>
                        <a:spcBef>
                          <a:spcPts val="221"/>
                        </a:spcBef>
                      </a:pPr>
                      <a:r>
                        <a:rPr b="0" lang="en-US" sz="1100" spc="-1" strike="noStrike">
                          <a:solidFill>
                            <a:srgbClr val="000000"/>
                          </a:solidFill>
                          <a:latin typeface="Georgia"/>
                        </a:rPr>
                        <a:t>Chris</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a5b592"/>
                    </a:solidFill>
                  </a:tcPr>
                </a:tc>
              </a:tr>
              <a:tr h="426600">
                <a:tc>
                  <a:txBody>
                    <a:bodyPr/>
                    <a:p>
                      <a:pPr algn="ctr">
                        <a:lnSpc>
                          <a:spcPct val="100000"/>
                        </a:lnSpc>
                        <a:spcBef>
                          <a:spcPts val="221"/>
                        </a:spcBef>
                      </a:pPr>
                      <a:r>
                        <a:rPr b="0" lang="en-US" sz="1100" spc="-1" strike="noStrike">
                          <a:solidFill>
                            <a:srgbClr val="000000"/>
                          </a:solidFill>
                          <a:latin typeface="Georgia"/>
                        </a:rPr>
                        <a:t>Group</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solidFill>
                      <a:srgbClr val="7d5329"/>
                    </a:solidFill>
                  </a:tcPr>
                </a:tc>
              </a:tr>
            </a:tbl>
          </a:graphicData>
        </a:graphic>
      </p:graphicFrame>
      <p:sp>
        <p:nvSpPr>
          <p:cNvPr id="1284" name="CustomShape 3"/>
          <p:cNvSpPr/>
          <p:nvPr/>
        </p:nvSpPr>
        <p:spPr>
          <a:xfrm>
            <a:off x="228600" y="8381880"/>
            <a:ext cx="6248160" cy="45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*Non-shaded time slots are noted as unavailable meeting times of project team. </a:t>
            </a:r>
            <a:endParaRPr b="0" lang="en-US" sz="1200" spc="-1" strike="noStrike">
              <a:latin typeface="Arial"/>
            </a:endParaRPr>
          </a:p>
        </p:txBody>
      </p:sp>
      <p:graphicFrame>
        <p:nvGraphicFramePr>
          <p:cNvPr id="1285" name="Table 4"/>
          <p:cNvGraphicFramePr/>
          <p:nvPr/>
        </p:nvGraphicFramePr>
        <p:xfrm>
          <a:off x="141120" y="907920"/>
          <a:ext cx="6106680" cy="6544800"/>
        </p:xfrm>
        <a:graphic>
          <a:graphicData uri="http://schemas.openxmlformats.org/drawingml/2006/table">
            <a:tbl>
              <a:tblPr/>
              <a:tblGrid>
                <a:gridCol w="725400"/>
                <a:gridCol w="657000"/>
                <a:gridCol w="637920"/>
                <a:gridCol w="657000"/>
                <a:gridCol w="685800"/>
                <a:gridCol w="685800"/>
                <a:gridCol w="685800"/>
                <a:gridCol w="685800"/>
                <a:gridCol w="686160"/>
              </a:tblGrid>
              <a:tr h="594000">
                <a:tc>
                  <a:txBody>
                    <a:bodyPr/>
                    <a:p>
                      <a:pPr algn="ctr">
                        <a:lnSpc>
                          <a:spcPct val="100000"/>
                        </a:lnSpc>
                        <a:spcBef>
                          <a:spcPts val="221"/>
                        </a:spcBef>
                      </a:pPr>
                      <a:r>
                        <a:rPr b="0" lang="en-US" sz="1100" spc="-1" strike="noStrike">
                          <a:solidFill>
                            <a:srgbClr val="000000"/>
                          </a:solidFill>
                          <a:latin typeface="Georgia"/>
                        </a:rPr>
                        <a:t>Day</a:t>
                      </a:r>
                      <a:endParaRPr b="0" lang="en-US" sz="1100" spc="-1" strike="noStrike">
                        <a:latin typeface="Arial"/>
                      </a:endParaRPr>
                    </a:p>
                    <a:p>
                      <a:pPr algn="ctr">
                        <a:lnSpc>
                          <a:spcPct val="100000"/>
                        </a:lnSpc>
                        <a:spcBef>
                          <a:spcPts val="221"/>
                        </a:spcBef>
                      </a:pPr>
                      <a:r>
                        <a:rPr b="0" lang="en-US" sz="1100" spc="-1" strike="noStrike">
                          <a:solidFill>
                            <a:srgbClr val="000000"/>
                          </a:solidFill>
                          <a:latin typeface="Georgia"/>
                        </a:rPr>
                        <a:t>Time</a:t>
                      </a:r>
                      <a:endParaRPr b="0" lang="en-US" sz="11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Thurs. April 10</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Fri. April 11</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Sat. April 12</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Sun. April 13</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Mon. April 14</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Tues. April 15</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Wed. April 16</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Thurs. April 17</a:t>
                      </a:r>
                      <a:endParaRPr b="0" lang="en-US" sz="11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8:00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9:00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10:00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11:00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66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12:00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66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2:00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f6f6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3:00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4:00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5:00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6:00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426600">
                <a:tc>
                  <a:txBody>
                    <a:bodyPr/>
                    <a:p>
                      <a:pPr algn="ctr">
                        <a:lnSpc>
                          <a:spcPct val="100000"/>
                        </a:lnSpc>
                        <a:spcBef>
                          <a:spcPts val="221"/>
                        </a:spcBef>
                      </a:pPr>
                      <a:r>
                        <a:rPr b="0" lang="en-US" sz="1100" spc="-1" strike="noStrike">
                          <a:solidFill>
                            <a:srgbClr val="000000"/>
                          </a:solidFill>
                          <a:latin typeface="Georgia"/>
                        </a:rPr>
                        <a:t>7:00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8:00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9:00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66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10:00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66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11:00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edc94"/>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12:00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edc94"/>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edc94"/>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edc94"/>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2:00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3:00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4:00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5:00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6:00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7:00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1286" name="CustomShape 5"/>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103</a:t>
            </a:r>
            <a:endParaRPr b="0" lang="en-US" sz="1800" spc="-1" strike="noStrike">
              <a:latin typeface="Arial"/>
            </a:endParaRPr>
          </a:p>
        </p:txBody>
      </p:sp>
    </p:spTree>
  </p:cSld>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7" name="CustomShape 1"/>
          <p:cNvSpPr/>
          <p:nvPr/>
        </p:nvSpPr>
        <p:spPr>
          <a:xfrm>
            <a:off x="380880" y="196920"/>
            <a:ext cx="579096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Team Member Schedule for Study Phase Continued</a:t>
            </a:r>
            <a:endParaRPr b="0" lang="en-US" sz="1800" spc="-1" strike="noStrike">
              <a:latin typeface="Arial"/>
            </a:endParaRPr>
          </a:p>
        </p:txBody>
      </p:sp>
      <p:graphicFrame>
        <p:nvGraphicFramePr>
          <p:cNvPr id="1288" name="Table 2"/>
          <p:cNvGraphicFramePr/>
          <p:nvPr/>
        </p:nvGraphicFramePr>
        <p:xfrm>
          <a:off x="1893960" y="755640"/>
          <a:ext cx="2677680" cy="6544800"/>
        </p:xfrm>
        <a:graphic>
          <a:graphicData uri="http://schemas.openxmlformats.org/drawingml/2006/table">
            <a:tbl>
              <a:tblPr/>
              <a:tblGrid>
                <a:gridCol w="725400"/>
                <a:gridCol w="657000"/>
                <a:gridCol w="637920"/>
                <a:gridCol w="657360"/>
              </a:tblGrid>
              <a:tr h="594000">
                <a:tc>
                  <a:txBody>
                    <a:bodyPr/>
                    <a:p>
                      <a:pPr algn="ctr">
                        <a:lnSpc>
                          <a:spcPct val="100000"/>
                        </a:lnSpc>
                        <a:spcBef>
                          <a:spcPts val="221"/>
                        </a:spcBef>
                      </a:pPr>
                      <a:r>
                        <a:rPr b="0" lang="en-US" sz="1100" spc="-1" strike="noStrike">
                          <a:solidFill>
                            <a:srgbClr val="000000"/>
                          </a:solidFill>
                          <a:latin typeface="Georgia"/>
                        </a:rPr>
                        <a:t>Day</a:t>
                      </a:r>
                      <a:endParaRPr b="0" lang="en-US" sz="1100" spc="-1" strike="noStrike">
                        <a:latin typeface="Arial"/>
                      </a:endParaRPr>
                    </a:p>
                    <a:p>
                      <a:pPr algn="ctr">
                        <a:lnSpc>
                          <a:spcPct val="100000"/>
                        </a:lnSpc>
                        <a:spcBef>
                          <a:spcPts val="221"/>
                        </a:spcBef>
                      </a:pPr>
                      <a:r>
                        <a:rPr b="0" lang="en-US" sz="1100" spc="-1" strike="noStrike">
                          <a:solidFill>
                            <a:srgbClr val="000000"/>
                          </a:solidFill>
                          <a:latin typeface="Georgia"/>
                        </a:rPr>
                        <a:t>Time</a:t>
                      </a:r>
                      <a:endParaRPr b="0" lang="en-US" sz="11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Fri. April 18</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Sat. April 19</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Sun. April 20</a:t>
                      </a:r>
                      <a:endParaRPr b="0" lang="en-US" sz="11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8:00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9:00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10:00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11:00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12:00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ffffff"/>
                    </a:solidFill>
                  </a:tcPr>
                </a:tc>
              </a:tr>
              <a:tr h="426600">
                <a:tc>
                  <a:txBody>
                    <a:bodyPr/>
                    <a:p>
                      <a:pPr algn="ctr">
                        <a:lnSpc>
                          <a:spcPct val="100000"/>
                        </a:lnSpc>
                        <a:spcBef>
                          <a:spcPts val="221"/>
                        </a:spcBef>
                      </a:pPr>
                      <a:r>
                        <a:rPr b="0" lang="en-US" sz="1100" spc="-1" strike="noStrike">
                          <a:solidFill>
                            <a:srgbClr val="000000"/>
                          </a:solidFill>
                          <a:latin typeface="Georgia"/>
                        </a:rPr>
                        <a:t>2:00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ffffff"/>
                    </a:solidFill>
                  </a:tcPr>
                </a:tc>
              </a:tr>
              <a:tr h="426600">
                <a:tc>
                  <a:txBody>
                    <a:bodyPr/>
                    <a:p>
                      <a:pPr algn="ctr">
                        <a:lnSpc>
                          <a:spcPct val="100000"/>
                        </a:lnSpc>
                        <a:spcBef>
                          <a:spcPts val="221"/>
                        </a:spcBef>
                      </a:pPr>
                      <a:r>
                        <a:rPr b="0" lang="en-US" sz="1100" spc="-1" strike="noStrike">
                          <a:solidFill>
                            <a:srgbClr val="000000"/>
                          </a:solidFill>
                          <a:latin typeface="Georgia"/>
                        </a:rPr>
                        <a:t>3:00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ffffff"/>
                    </a:solidFill>
                  </a:tcPr>
                </a:tc>
              </a:tr>
              <a:tr h="426600">
                <a:tc>
                  <a:txBody>
                    <a:bodyPr/>
                    <a:p>
                      <a:pPr algn="ctr">
                        <a:lnSpc>
                          <a:spcPct val="100000"/>
                        </a:lnSpc>
                        <a:spcBef>
                          <a:spcPts val="221"/>
                        </a:spcBef>
                      </a:pPr>
                      <a:r>
                        <a:rPr b="0" lang="en-US" sz="1100" spc="-1" strike="noStrike">
                          <a:solidFill>
                            <a:srgbClr val="000000"/>
                          </a:solidFill>
                          <a:latin typeface="Georgia"/>
                        </a:rPr>
                        <a:t>4:00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ffffff"/>
                    </a:solidFill>
                  </a:tcPr>
                </a:tc>
              </a:tr>
              <a:tr h="426600">
                <a:tc>
                  <a:txBody>
                    <a:bodyPr/>
                    <a:p>
                      <a:pPr algn="ctr">
                        <a:lnSpc>
                          <a:spcPct val="100000"/>
                        </a:lnSpc>
                        <a:spcBef>
                          <a:spcPts val="221"/>
                        </a:spcBef>
                      </a:pPr>
                      <a:r>
                        <a:rPr b="0" lang="en-US" sz="1100" spc="-1" strike="noStrike">
                          <a:solidFill>
                            <a:srgbClr val="000000"/>
                          </a:solidFill>
                          <a:latin typeface="Georgia"/>
                        </a:rPr>
                        <a:t>5:00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426600">
                <a:tc>
                  <a:txBody>
                    <a:bodyPr/>
                    <a:p>
                      <a:pPr algn="ctr">
                        <a:lnSpc>
                          <a:spcPct val="100000"/>
                        </a:lnSpc>
                        <a:spcBef>
                          <a:spcPts val="221"/>
                        </a:spcBef>
                      </a:pPr>
                      <a:r>
                        <a:rPr b="0" lang="en-US" sz="1100" spc="-1" strike="noStrike">
                          <a:solidFill>
                            <a:srgbClr val="000000"/>
                          </a:solidFill>
                          <a:latin typeface="Georgia"/>
                        </a:rPr>
                        <a:t>6:00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426600">
                <a:tc>
                  <a:txBody>
                    <a:bodyPr/>
                    <a:p>
                      <a:pPr algn="ctr">
                        <a:lnSpc>
                          <a:spcPct val="100000"/>
                        </a:lnSpc>
                        <a:spcBef>
                          <a:spcPts val="221"/>
                        </a:spcBef>
                      </a:pPr>
                      <a:r>
                        <a:rPr b="0" lang="en-US" sz="1100" spc="-1" strike="noStrike">
                          <a:solidFill>
                            <a:srgbClr val="000000"/>
                          </a:solidFill>
                          <a:latin typeface="Georgia"/>
                        </a:rPr>
                        <a:t>7:00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426600">
                <a:tc>
                  <a:txBody>
                    <a:bodyPr/>
                    <a:p>
                      <a:pPr algn="ctr">
                        <a:lnSpc>
                          <a:spcPct val="100000"/>
                        </a:lnSpc>
                        <a:spcBef>
                          <a:spcPts val="221"/>
                        </a:spcBef>
                      </a:pPr>
                      <a:r>
                        <a:rPr b="0" lang="en-US" sz="1100" spc="-1" strike="noStrike">
                          <a:solidFill>
                            <a:srgbClr val="000000"/>
                          </a:solidFill>
                          <a:latin typeface="Georgia"/>
                        </a:rPr>
                        <a:t>8:00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9:00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10:00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11:00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12:00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2:00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3:00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4:00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5:00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6:00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7:00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1289" name="Table 3"/>
          <p:cNvGraphicFramePr/>
          <p:nvPr/>
        </p:nvGraphicFramePr>
        <p:xfrm>
          <a:off x="5257800" y="2819520"/>
          <a:ext cx="609120" cy="2787840"/>
        </p:xfrm>
        <a:graphic>
          <a:graphicData uri="http://schemas.openxmlformats.org/drawingml/2006/table">
            <a:tbl>
              <a:tblPr/>
              <a:tblGrid>
                <a:gridCol w="609480"/>
              </a:tblGrid>
              <a:tr h="259200">
                <a:tc>
                  <a:txBody>
                    <a:bodyPr/>
                    <a:p>
                      <a:pPr algn="ctr">
                        <a:lnSpc>
                          <a:spcPct val="100000"/>
                        </a:lnSpc>
                        <a:spcBef>
                          <a:spcPts val="221"/>
                        </a:spcBef>
                      </a:pPr>
                      <a:r>
                        <a:rPr b="0" lang="en-US" sz="1100" spc="-1" strike="noStrike">
                          <a:solidFill>
                            <a:srgbClr val="000000"/>
                          </a:solidFill>
                          <a:latin typeface="Georgia"/>
                        </a:rPr>
                        <a:t>Chris</a:t>
                      </a:r>
                      <a:endParaRPr b="0" lang="en-US" sz="1100" spc="-1" strike="noStrike">
                        <a:latin typeface="Arial"/>
                      </a:endParaRPr>
                    </a:p>
                  </a:txBody>
                  <a:tcPr marL="91440" marR="91440">
                    <a:lnL w="28080">
                      <a:solidFill>
                        <a:srgbClr val="000000"/>
                      </a:solidFill>
                    </a:lnL>
                    <a:lnR w="28080">
                      <a:solidFill>
                        <a:srgbClr val="000000"/>
                      </a:solidFill>
                    </a:lnR>
                    <a:lnT w="28080">
                      <a:solidFill>
                        <a:srgbClr val="000000"/>
                      </a:solidFill>
                    </a:lnT>
                    <a:lnB w="12240">
                      <a:solidFill>
                        <a:srgbClr val="000000"/>
                      </a:solidFill>
                    </a:lnB>
                    <a:solidFill>
                      <a:srgbClr val="3366cc"/>
                    </a:solidFill>
                  </a:tcPr>
                </a:tc>
              </a:tr>
              <a:tr h="259200">
                <a:tc>
                  <a:txBody>
                    <a:bodyPr/>
                    <a:p>
                      <a:pPr algn="ctr">
                        <a:lnSpc>
                          <a:spcPct val="100000"/>
                        </a:lnSpc>
                        <a:spcBef>
                          <a:spcPts val="221"/>
                        </a:spcBef>
                      </a:pPr>
                      <a:r>
                        <a:rPr b="0" lang="en-US" sz="1100" spc="-1" strike="noStrike">
                          <a:solidFill>
                            <a:srgbClr val="000000"/>
                          </a:solidFill>
                          <a:latin typeface="Georgia"/>
                        </a:rPr>
                        <a:t>Lacey</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7f6f6f"/>
                    </a:solidFill>
                  </a:tcPr>
                </a:tc>
              </a:tr>
              <a:tr h="426600">
                <a:tc>
                  <a:txBody>
                    <a:bodyPr/>
                    <a:p>
                      <a:pPr algn="ctr">
                        <a:lnSpc>
                          <a:spcPct val="100000"/>
                        </a:lnSpc>
                        <a:spcBef>
                          <a:spcPts val="221"/>
                        </a:spcBef>
                      </a:pPr>
                      <a:r>
                        <a:rPr b="0" lang="en-US" sz="1100" spc="-1" strike="noStrike">
                          <a:solidFill>
                            <a:srgbClr val="000000"/>
                          </a:solidFill>
                          <a:latin typeface="Georgia"/>
                        </a:rPr>
                        <a:t>Britney</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dedc94"/>
                    </a:solidFill>
                  </a:tcPr>
                </a:tc>
              </a:tr>
              <a:tr h="650160">
                <a:tc>
                  <a:txBody>
                    <a:bodyPr/>
                    <a:p>
                      <a:pPr algn="ctr">
                        <a:lnSpc>
                          <a:spcPct val="100000"/>
                        </a:lnSpc>
                        <a:spcBef>
                          <a:spcPts val="221"/>
                        </a:spcBef>
                      </a:pPr>
                      <a:r>
                        <a:rPr b="0" lang="en-US" sz="1100" spc="-1" strike="noStrike">
                          <a:solidFill>
                            <a:srgbClr val="000000"/>
                          </a:solidFill>
                          <a:latin typeface="Georgia"/>
                        </a:rPr>
                        <a:t>Chris </a:t>
                      </a:r>
                      <a:endParaRPr b="0" lang="en-US" sz="1100" spc="-1" strike="noStrike">
                        <a:latin typeface="Arial"/>
                      </a:endParaRPr>
                    </a:p>
                    <a:p>
                      <a:pPr algn="ctr">
                        <a:lnSpc>
                          <a:spcPct val="100000"/>
                        </a:lnSpc>
                        <a:spcBef>
                          <a:spcPts val="221"/>
                        </a:spcBef>
                      </a:pPr>
                      <a:r>
                        <a:rPr b="0" lang="en-US" sz="1100" spc="-1" strike="noStrike">
                          <a:solidFill>
                            <a:srgbClr val="000000"/>
                          </a:solidFill>
                          <a:latin typeface="Georgia"/>
                        </a:rPr>
                        <a:t>+ </a:t>
                      </a:r>
                      <a:endParaRPr b="0" lang="en-US" sz="1100" spc="-1" strike="noStrike">
                        <a:latin typeface="Arial"/>
                      </a:endParaRPr>
                    </a:p>
                    <a:p>
                      <a:pPr algn="ctr">
                        <a:lnSpc>
                          <a:spcPct val="100000"/>
                        </a:lnSpc>
                        <a:spcBef>
                          <a:spcPts val="221"/>
                        </a:spcBef>
                      </a:pPr>
                      <a:r>
                        <a:rPr b="0" lang="en-US" sz="1100" spc="-1" strike="noStrike">
                          <a:solidFill>
                            <a:srgbClr val="000000"/>
                          </a:solidFill>
                          <a:latin typeface="Georgia"/>
                        </a:rPr>
                        <a:t>Lacey</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ffff79"/>
                    </a:solidFill>
                  </a:tcPr>
                </a:tc>
              </a:tr>
              <a:tr h="761400">
                <a:tc>
                  <a:txBody>
                    <a:bodyPr/>
                    <a:p>
                      <a:pPr algn="ctr">
                        <a:lnSpc>
                          <a:spcPct val="100000"/>
                        </a:lnSpc>
                        <a:spcBef>
                          <a:spcPts val="221"/>
                        </a:spcBef>
                      </a:pPr>
                      <a:r>
                        <a:rPr b="0" lang="en-US" sz="1100" spc="-1" strike="noStrike">
                          <a:solidFill>
                            <a:srgbClr val="000000"/>
                          </a:solidFill>
                          <a:latin typeface="Georgia"/>
                        </a:rPr>
                        <a:t>Lacey + Britney</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fefac9"/>
                    </a:solidFill>
                  </a:tcPr>
                </a:tc>
              </a:tr>
              <a:tr h="622080">
                <a:tc>
                  <a:txBody>
                    <a:bodyPr/>
                    <a:p>
                      <a:pPr algn="ctr">
                        <a:lnSpc>
                          <a:spcPct val="100000"/>
                        </a:lnSpc>
                        <a:spcBef>
                          <a:spcPts val="221"/>
                        </a:spcBef>
                      </a:pPr>
                      <a:r>
                        <a:rPr b="0" lang="en-US" sz="1100" spc="-1" strike="noStrike">
                          <a:solidFill>
                            <a:srgbClr val="000000"/>
                          </a:solidFill>
                          <a:latin typeface="Georgia"/>
                        </a:rPr>
                        <a:t>Britney + </a:t>
                      </a:r>
                      <a:endParaRPr b="0" lang="en-US" sz="1100" spc="-1" strike="noStrike">
                        <a:latin typeface="Arial"/>
                      </a:endParaRPr>
                    </a:p>
                    <a:p>
                      <a:pPr algn="ctr">
                        <a:lnSpc>
                          <a:spcPct val="100000"/>
                        </a:lnSpc>
                        <a:spcBef>
                          <a:spcPts val="221"/>
                        </a:spcBef>
                      </a:pPr>
                      <a:r>
                        <a:rPr b="0" lang="en-US" sz="1100" spc="-1" strike="noStrike">
                          <a:solidFill>
                            <a:srgbClr val="000000"/>
                          </a:solidFill>
                          <a:latin typeface="Georgia"/>
                        </a:rPr>
                        <a:t>Chris</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a5b592"/>
                    </a:solidFill>
                  </a:tcPr>
                </a:tc>
              </a:tr>
              <a:tr h="426600">
                <a:tc>
                  <a:txBody>
                    <a:bodyPr/>
                    <a:p>
                      <a:pPr algn="ctr">
                        <a:lnSpc>
                          <a:spcPct val="100000"/>
                        </a:lnSpc>
                        <a:spcBef>
                          <a:spcPts val="221"/>
                        </a:spcBef>
                      </a:pPr>
                      <a:r>
                        <a:rPr b="0" lang="en-US" sz="1100" spc="-1" strike="noStrike">
                          <a:solidFill>
                            <a:srgbClr val="000000"/>
                          </a:solidFill>
                          <a:latin typeface="Georgia"/>
                        </a:rPr>
                        <a:t>Group</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solidFill>
                      <a:srgbClr val="7d5329"/>
                    </a:solidFill>
                  </a:tcPr>
                </a:tc>
              </a:tr>
            </a:tbl>
          </a:graphicData>
        </a:graphic>
      </p:graphicFrame>
      <p:sp>
        <p:nvSpPr>
          <p:cNvPr id="1290" name="CustomShape 4"/>
          <p:cNvSpPr/>
          <p:nvPr/>
        </p:nvSpPr>
        <p:spPr>
          <a:xfrm>
            <a:off x="228600" y="8381880"/>
            <a:ext cx="6248160" cy="45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*Non-shaded time slots are noted as unavailable meeting times of project team. </a:t>
            </a:r>
            <a:endParaRPr b="0" lang="en-US" sz="1200" spc="-1" strike="noStrike">
              <a:latin typeface="Arial"/>
            </a:endParaRPr>
          </a:p>
        </p:txBody>
      </p:sp>
      <p:sp>
        <p:nvSpPr>
          <p:cNvPr id="1291" name="CustomShape 5"/>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104</a:t>
            </a:r>
            <a:endParaRPr b="0" lang="en-US" sz="18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380880" y="166680"/>
            <a:ext cx="464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Survey Phase Sign-Off</a:t>
            </a:r>
            <a:endParaRPr b="0" lang="en-US" sz="1800" spc="-1" strike="noStrike">
              <a:latin typeface="Arial"/>
            </a:endParaRPr>
          </a:p>
        </p:txBody>
      </p:sp>
      <p:sp>
        <p:nvSpPr>
          <p:cNvPr id="120" name="CustomShape 2"/>
          <p:cNvSpPr/>
          <p:nvPr/>
        </p:nvSpPr>
        <p:spPr>
          <a:xfrm>
            <a:off x="380880" y="4599000"/>
            <a:ext cx="2666520" cy="7095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Chris Armbrester</a:t>
            </a:r>
            <a:endParaRPr b="0" lang="en-US" sz="1600" spc="-1" strike="noStrike">
              <a:latin typeface="Arial"/>
            </a:endParaRPr>
          </a:p>
        </p:txBody>
      </p:sp>
      <p:sp>
        <p:nvSpPr>
          <p:cNvPr id="121" name="CustomShape 3"/>
          <p:cNvSpPr/>
          <p:nvPr/>
        </p:nvSpPr>
        <p:spPr>
          <a:xfrm>
            <a:off x="380880" y="5638680"/>
            <a:ext cx="2666520" cy="7095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Lacey Ezekiel</a:t>
            </a:r>
            <a:endParaRPr b="0" lang="en-US" sz="1600" spc="-1" strike="noStrike">
              <a:latin typeface="Arial"/>
            </a:endParaRPr>
          </a:p>
        </p:txBody>
      </p:sp>
      <p:sp>
        <p:nvSpPr>
          <p:cNvPr id="122" name="CustomShape 4"/>
          <p:cNvSpPr/>
          <p:nvPr/>
        </p:nvSpPr>
        <p:spPr>
          <a:xfrm>
            <a:off x="380880" y="6705720"/>
            <a:ext cx="2666520" cy="7095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Britney Haynes</a:t>
            </a:r>
            <a:endParaRPr b="0" lang="en-US" sz="1600" spc="-1" strike="noStrike">
              <a:latin typeface="Arial"/>
            </a:endParaRPr>
          </a:p>
        </p:txBody>
      </p:sp>
      <p:sp>
        <p:nvSpPr>
          <p:cNvPr id="123" name="CustomShape 5"/>
          <p:cNvSpPr/>
          <p:nvPr/>
        </p:nvSpPr>
        <p:spPr>
          <a:xfrm>
            <a:off x="4114800" y="4599000"/>
            <a:ext cx="1980720" cy="7095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Date</a:t>
            </a:r>
            <a:endParaRPr b="0" lang="en-US" sz="1600" spc="-1" strike="noStrike">
              <a:latin typeface="Arial"/>
            </a:endParaRPr>
          </a:p>
        </p:txBody>
      </p:sp>
      <p:sp>
        <p:nvSpPr>
          <p:cNvPr id="124" name="CustomShape 6"/>
          <p:cNvSpPr/>
          <p:nvPr/>
        </p:nvSpPr>
        <p:spPr>
          <a:xfrm>
            <a:off x="4114800" y="5638680"/>
            <a:ext cx="1980720" cy="7095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Date</a:t>
            </a:r>
            <a:endParaRPr b="0" lang="en-US" sz="1600" spc="-1" strike="noStrike">
              <a:latin typeface="Arial"/>
            </a:endParaRPr>
          </a:p>
        </p:txBody>
      </p:sp>
      <p:sp>
        <p:nvSpPr>
          <p:cNvPr id="125" name="CustomShape 7"/>
          <p:cNvSpPr/>
          <p:nvPr/>
        </p:nvSpPr>
        <p:spPr>
          <a:xfrm>
            <a:off x="4114800" y="6705720"/>
            <a:ext cx="1980720" cy="7095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Date</a:t>
            </a:r>
            <a:endParaRPr b="0" lang="en-US" sz="1600" spc="-1" strike="noStrike">
              <a:latin typeface="Arial"/>
            </a:endParaRPr>
          </a:p>
        </p:txBody>
      </p:sp>
      <p:sp>
        <p:nvSpPr>
          <p:cNvPr id="126" name="CustomShape 8"/>
          <p:cNvSpPr/>
          <p:nvPr/>
        </p:nvSpPr>
        <p:spPr>
          <a:xfrm>
            <a:off x="380880" y="7723080"/>
            <a:ext cx="3657240" cy="154044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Grader                                                 </a:t>
            </a:r>
            <a:endParaRPr b="0" lang="en-US" sz="1600" spc="-1" strike="noStrike">
              <a:latin typeface="Arial"/>
            </a:endParaRPr>
          </a:p>
          <a:p>
            <a:pPr>
              <a:lnSpc>
                <a:spcPct val="100000"/>
              </a:lnSpc>
              <a:spcBef>
                <a:spcPts val="799"/>
              </a:spcBef>
            </a:pPr>
            <a:r>
              <a:rPr b="0" lang="en-US" sz="1600" spc="-1" strike="noStrike">
                <a:solidFill>
                  <a:srgbClr val="000000"/>
                </a:solidFill>
                <a:latin typeface="Georgia"/>
              </a:rPr>
              <a:t>UA Phase Completion Representative</a:t>
            </a:r>
            <a:endParaRPr b="0" lang="en-US" sz="1600" spc="-1" strike="noStrike">
              <a:latin typeface="Arial"/>
            </a:endParaRPr>
          </a:p>
        </p:txBody>
      </p:sp>
      <p:sp>
        <p:nvSpPr>
          <p:cNvPr id="127" name="CustomShape 9"/>
          <p:cNvSpPr/>
          <p:nvPr/>
        </p:nvSpPr>
        <p:spPr>
          <a:xfrm>
            <a:off x="4114800" y="7696080"/>
            <a:ext cx="1980720" cy="7095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Date</a:t>
            </a:r>
            <a:endParaRPr b="0" lang="en-US" sz="1600" spc="-1" strike="noStrike">
              <a:latin typeface="Arial"/>
            </a:endParaRPr>
          </a:p>
        </p:txBody>
      </p:sp>
      <p:sp>
        <p:nvSpPr>
          <p:cNvPr id="128" name="CustomShape 10"/>
          <p:cNvSpPr/>
          <p:nvPr/>
        </p:nvSpPr>
        <p:spPr>
          <a:xfrm>
            <a:off x="685800" y="1143000"/>
            <a:ext cx="5562360" cy="369000"/>
          </a:xfrm>
          <a:prstGeom prst="rect">
            <a:avLst/>
          </a:prstGeom>
          <a:noFill/>
          <a:ln w="9360">
            <a:noFill/>
          </a:ln>
        </p:spPr>
        <p:style>
          <a:lnRef idx="0"/>
          <a:fillRef idx="0"/>
          <a:effectRef idx="0"/>
          <a:fontRef idx="minor"/>
        </p:style>
      </p:sp>
      <p:sp>
        <p:nvSpPr>
          <p:cNvPr id="129" name="CustomShape 11"/>
          <p:cNvSpPr/>
          <p:nvPr/>
        </p:nvSpPr>
        <p:spPr>
          <a:xfrm>
            <a:off x="6313320" y="0"/>
            <a:ext cx="3045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5</a:t>
            </a:r>
            <a:endParaRPr b="0" lang="en-US" sz="1800" spc="-1" strike="noStrike">
              <a:latin typeface="Arial"/>
            </a:endParaRPr>
          </a:p>
        </p:txBody>
      </p:sp>
      <p:sp>
        <p:nvSpPr>
          <p:cNvPr id="130" name="CustomShape 12"/>
          <p:cNvSpPr/>
          <p:nvPr/>
        </p:nvSpPr>
        <p:spPr>
          <a:xfrm>
            <a:off x="457200" y="838080"/>
            <a:ext cx="5562360" cy="3659400"/>
          </a:xfrm>
          <a:prstGeom prst="rect">
            <a:avLst/>
          </a:prstGeom>
          <a:noFill/>
          <a:ln w="9360">
            <a:noFill/>
          </a:ln>
        </p:spPr>
        <p:style>
          <a:lnRef idx="0"/>
          <a:fillRef idx="0"/>
          <a:effectRef idx="0"/>
          <a:fontRef idx="minor"/>
        </p:style>
        <p:txBody>
          <a:bodyPr lIns="90000" rIns="90000" tIns="45000" bIns="45000"/>
          <a:p>
            <a:pPr>
              <a:lnSpc>
                <a:spcPct val="100000"/>
              </a:lnSpc>
              <a:spcBef>
                <a:spcPts val="799"/>
              </a:spcBef>
            </a:pPr>
            <a:r>
              <a:rPr b="0" lang="en-US" sz="1600" spc="-1" strike="noStrike">
                <a:solidFill>
                  <a:srgbClr val="000000"/>
                </a:solidFill>
                <a:latin typeface="Georgia"/>
              </a:rPr>
              <a:t>April 9, 2008</a:t>
            </a:r>
            <a:endParaRPr b="0" lang="en-US" sz="1600" spc="-1" strike="noStrike">
              <a:latin typeface="Arial"/>
            </a:endParaRPr>
          </a:p>
          <a:p>
            <a:pPr>
              <a:lnSpc>
                <a:spcPct val="100000"/>
              </a:lnSpc>
              <a:spcBef>
                <a:spcPts val="799"/>
              </a:spcBef>
            </a:pPr>
            <a:endParaRPr b="0" lang="en-US" sz="1600" spc="-1" strike="noStrike">
              <a:latin typeface="Arial"/>
            </a:endParaRPr>
          </a:p>
          <a:p>
            <a:pPr>
              <a:lnSpc>
                <a:spcPct val="100000"/>
              </a:lnSpc>
              <a:spcBef>
                <a:spcPts val="799"/>
              </a:spcBef>
            </a:pPr>
            <a:r>
              <a:rPr b="0" lang="en-US" sz="1600" spc="-1" strike="noStrike">
                <a:solidFill>
                  <a:srgbClr val="000000"/>
                </a:solidFill>
                <a:latin typeface="Georgia"/>
              </a:rPr>
              <a:t>PKJZ Inc. has determined that CrimsonCareers would benefit from a new resume system provided by the SBDC.  Through the survey phase PKJZ Inc. has developed a project and system scope to determine the SBDC’s expectations of the system.</a:t>
            </a:r>
            <a:endParaRPr b="0" lang="en-US" sz="1600" spc="-1" strike="noStrike">
              <a:latin typeface="Arial"/>
            </a:endParaRPr>
          </a:p>
          <a:p>
            <a:pPr>
              <a:lnSpc>
                <a:spcPct val="100000"/>
              </a:lnSpc>
              <a:spcBef>
                <a:spcPts val="799"/>
              </a:spcBef>
            </a:pPr>
            <a:r>
              <a:rPr b="0" lang="en-US" sz="1600" spc="-1" strike="noStrike">
                <a:solidFill>
                  <a:srgbClr val="000000"/>
                </a:solidFill>
                <a:latin typeface="Georgia"/>
              </a:rPr>
              <a:t>Therefore, PKJZ Inc. recommends moving to the study phase.  In the study phase, PKJZ Inc. will study the current implemented system in CrimsonCareers.  Agreement to move forward is acknowledged by signing below.</a:t>
            </a:r>
            <a:endParaRPr b="0" lang="en-US" sz="1600" spc="-1" strike="noStrike">
              <a:latin typeface="Arial"/>
            </a:endParaRPr>
          </a:p>
          <a:p>
            <a:pPr>
              <a:lnSpc>
                <a:spcPct val="100000"/>
              </a:lnSpc>
              <a:spcBef>
                <a:spcPts val="799"/>
              </a:spcBef>
            </a:pPr>
            <a:endParaRPr b="0" lang="en-US" sz="1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2" name="CustomShape 1"/>
          <p:cNvSpPr/>
          <p:nvPr/>
        </p:nvSpPr>
        <p:spPr>
          <a:xfrm>
            <a:off x="380880" y="196920"/>
            <a:ext cx="5714640" cy="63900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Team Member Problems and Reconciliation with Schedule</a:t>
            </a:r>
            <a:endParaRPr b="0" lang="en-US" sz="1800" spc="-1" strike="noStrike">
              <a:latin typeface="Arial"/>
            </a:endParaRPr>
          </a:p>
        </p:txBody>
      </p:sp>
      <p:graphicFrame>
        <p:nvGraphicFramePr>
          <p:cNvPr id="1293" name="Table 2"/>
          <p:cNvGraphicFramePr/>
          <p:nvPr/>
        </p:nvGraphicFramePr>
        <p:xfrm>
          <a:off x="1905120" y="2514600"/>
          <a:ext cx="3381120" cy="1676160"/>
        </p:xfrm>
        <a:graphic>
          <a:graphicData uri="http://schemas.openxmlformats.org/drawingml/2006/table">
            <a:tbl>
              <a:tblPr/>
              <a:tblGrid>
                <a:gridCol w="1765080"/>
                <a:gridCol w="1616040"/>
              </a:tblGrid>
              <a:tr h="578520">
                <a:tc>
                  <a:txBody>
                    <a:bodyPr/>
                    <a:p>
                      <a:pPr algn="ctr">
                        <a:lnSpc>
                          <a:spcPct val="100000"/>
                        </a:lnSpc>
                        <a:spcBef>
                          <a:spcPts val="320"/>
                        </a:spcBef>
                      </a:pPr>
                      <a:r>
                        <a:rPr b="0" lang="en-US" sz="1600" spc="-1" strike="noStrike">
                          <a:solidFill>
                            <a:srgbClr val="000000"/>
                          </a:solidFill>
                          <a:latin typeface="Georgia"/>
                        </a:rPr>
                        <a:t>Team Member</a:t>
                      </a:r>
                      <a:endParaRPr b="0" lang="en-US"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320"/>
                        </a:spcBef>
                      </a:pPr>
                      <a:r>
                        <a:rPr b="0" lang="en-US" sz="1600" spc="-1" strike="noStrike">
                          <a:solidFill>
                            <a:srgbClr val="000000"/>
                          </a:solidFill>
                          <a:latin typeface="Georgia"/>
                        </a:rPr>
                        <a:t>Estimated Time</a:t>
                      </a:r>
                      <a:endParaRPr b="0" lang="en-US"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578520">
                <a:tc>
                  <a:txBody>
                    <a:bodyPr/>
                    <a:p>
                      <a:pPr algn="ctr">
                        <a:lnSpc>
                          <a:spcPct val="100000"/>
                        </a:lnSpc>
                        <a:spcBef>
                          <a:spcPts val="320"/>
                        </a:spcBef>
                      </a:pPr>
                      <a:r>
                        <a:rPr b="0" lang="en-US" sz="1600" spc="-1" strike="noStrike">
                          <a:solidFill>
                            <a:srgbClr val="000000"/>
                          </a:solidFill>
                          <a:latin typeface="Georgia"/>
                        </a:rPr>
                        <a:t>Chris Armbrester</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3366cc"/>
                    </a:solidFill>
                  </a:tcPr>
                </a:tc>
                <a:tc>
                  <a:txBody>
                    <a:bodyPr/>
                    <a:p>
                      <a:pPr algn="ctr">
                        <a:lnSpc>
                          <a:spcPct val="100000"/>
                        </a:lnSpc>
                        <a:spcBef>
                          <a:spcPts val="320"/>
                        </a:spcBef>
                      </a:pPr>
                      <a:r>
                        <a:rPr b="0" lang="en-US" sz="1600" spc="-1" strike="noStrike">
                          <a:solidFill>
                            <a:srgbClr val="000000"/>
                          </a:solidFill>
                          <a:latin typeface="Georgia"/>
                        </a:rPr>
                        <a:t>39</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3366cc"/>
                    </a:solidFill>
                  </a:tcPr>
                </a:tc>
              </a:tr>
              <a:tr h="335160">
                <a:tc>
                  <a:txBody>
                    <a:bodyPr/>
                    <a:p>
                      <a:pPr algn="ctr">
                        <a:lnSpc>
                          <a:spcPct val="100000"/>
                        </a:lnSpc>
                        <a:spcBef>
                          <a:spcPts val="320"/>
                        </a:spcBef>
                      </a:pPr>
                      <a:r>
                        <a:rPr b="0" lang="en-US" sz="1600" spc="-1" strike="noStrike">
                          <a:solidFill>
                            <a:srgbClr val="000000"/>
                          </a:solidFill>
                          <a:latin typeface="Georgia"/>
                        </a:rPr>
                        <a:t>Lacey Ezekiel</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7f6f6f"/>
                    </a:solidFill>
                  </a:tcPr>
                </a:tc>
                <a:tc>
                  <a:txBody>
                    <a:bodyPr/>
                    <a:p>
                      <a:pPr algn="ctr">
                        <a:lnSpc>
                          <a:spcPct val="100000"/>
                        </a:lnSpc>
                        <a:spcBef>
                          <a:spcPts val="320"/>
                        </a:spcBef>
                      </a:pPr>
                      <a:r>
                        <a:rPr b="0" lang="en-US" sz="1600" spc="-1" strike="noStrike">
                          <a:solidFill>
                            <a:srgbClr val="000000"/>
                          </a:solidFill>
                          <a:latin typeface="Georgia"/>
                        </a:rPr>
                        <a:t>28</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f6f6f"/>
                    </a:solidFill>
                  </a:tcPr>
                </a:tc>
              </a:tr>
              <a:tr h="578520">
                <a:tc>
                  <a:txBody>
                    <a:bodyPr/>
                    <a:p>
                      <a:pPr algn="ctr">
                        <a:lnSpc>
                          <a:spcPct val="100000"/>
                        </a:lnSpc>
                        <a:spcBef>
                          <a:spcPts val="320"/>
                        </a:spcBef>
                      </a:pPr>
                      <a:r>
                        <a:rPr b="0" lang="en-US" sz="1600" spc="-1" strike="noStrike">
                          <a:solidFill>
                            <a:srgbClr val="000000"/>
                          </a:solidFill>
                          <a:latin typeface="Georgia"/>
                        </a:rPr>
                        <a:t>Britney Haynes</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dedc94"/>
                    </a:solidFill>
                  </a:tcPr>
                </a:tc>
                <a:tc>
                  <a:txBody>
                    <a:bodyPr/>
                    <a:p>
                      <a:pPr algn="ctr">
                        <a:lnSpc>
                          <a:spcPct val="100000"/>
                        </a:lnSpc>
                        <a:spcBef>
                          <a:spcPts val="320"/>
                        </a:spcBef>
                      </a:pPr>
                      <a:r>
                        <a:rPr b="0" lang="en-US" sz="1600" spc="-1" strike="noStrike">
                          <a:solidFill>
                            <a:srgbClr val="000000"/>
                          </a:solidFill>
                          <a:latin typeface="Georgia"/>
                        </a:rPr>
                        <a:t>45</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dedc94"/>
                    </a:solidFill>
                  </a:tcPr>
                </a:tc>
              </a:tr>
              <a:tr h="578520">
                <a:tc>
                  <a:txBody>
                    <a:bodyPr/>
                    <a:p>
                      <a:pPr algn="ctr">
                        <a:lnSpc>
                          <a:spcPct val="100000"/>
                        </a:lnSpc>
                        <a:spcBef>
                          <a:spcPts val="320"/>
                        </a:spcBef>
                      </a:pPr>
                      <a:r>
                        <a:rPr b="0" lang="en-US" sz="1600" spc="-1" strike="noStrike">
                          <a:solidFill>
                            <a:srgbClr val="000000"/>
                          </a:solidFill>
                          <a:latin typeface="Georgia"/>
                        </a:rPr>
                        <a:t>Group Consensus</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solidFill>
                      <a:srgbClr val="7d5329"/>
                    </a:solidFill>
                  </a:tcPr>
                </a:tc>
                <a:tc>
                  <a:txBody>
                    <a:bodyPr/>
                    <a:p>
                      <a:pPr algn="ctr">
                        <a:lnSpc>
                          <a:spcPct val="100000"/>
                        </a:lnSpc>
                        <a:spcBef>
                          <a:spcPts val="320"/>
                        </a:spcBef>
                      </a:pPr>
                      <a:r>
                        <a:rPr b="0" lang="en-US" sz="1600" spc="-1" strike="noStrike">
                          <a:solidFill>
                            <a:srgbClr val="000000"/>
                          </a:solidFill>
                          <a:latin typeface="Georgia"/>
                        </a:rPr>
                        <a:t>37</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solidFill>
                      <a:srgbClr val="996633"/>
                    </a:solidFill>
                  </a:tcPr>
                </a:tc>
              </a:tr>
            </a:tbl>
          </a:graphicData>
        </a:graphic>
      </p:graphicFrame>
      <p:sp>
        <p:nvSpPr>
          <p:cNvPr id="1294" name="CustomShape 3"/>
          <p:cNvSpPr/>
          <p:nvPr/>
        </p:nvSpPr>
        <p:spPr>
          <a:xfrm>
            <a:off x="1447920" y="4343400"/>
            <a:ext cx="4343040" cy="173232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Each group member had a different opinion on the amount of time that would be required to complete the project.  Chris estimated that 39 hours would be necessary.  Lacey assumed that the team would be spending much less time, approximating 28 hours.  Britney’s guess was over both teammates estimates at 45 hours.  After much deliberation, the team came to the conclusion that about 37 hours would be spent completing the study phase of the project.</a:t>
            </a:r>
            <a:endParaRPr b="0" lang="en-US" sz="1200" spc="-1" strike="noStrike">
              <a:latin typeface="Arial"/>
            </a:endParaRPr>
          </a:p>
        </p:txBody>
      </p:sp>
      <p:sp>
        <p:nvSpPr>
          <p:cNvPr id="1295" name="CustomShape 4"/>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105</a:t>
            </a:r>
            <a:endParaRPr b="0" lang="en-US" sz="1800" spc="-1" strike="noStrike">
              <a:latin typeface="Arial"/>
            </a:endParaRPr>
          </a:p>
        </p:txBody>
      </p:sp>
    </p:spTree>
  </p:cSld>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6" name="CustomShape 1"/>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Activity Diagram for Study Phase</a:t>
            </a:r>
            <a:endParaRPr b="0" lang="en-US" sz="1800" spc="-1" strike="noStrike">
              <a:latin typeface="Arial"/>
            </a:endParaRPr>
          </a:p>
        </p:txBody>
      </p:sp>
      <p:graphicFrame>
        <p:nvGraphicFramePr>
          <p:cNvPr id="1297" name="Object 2"/>
          <p:cNvGraphicFramePr/>
          <p:nvPr/>
        </p:nvGraphicFramePr>
        <p:xfrm>
          <a:off x="343080" y="914400"/>
          <a:ext cx="6171840" cy="5132160"/>
        </p:xfrm>
        <a:graphic>
          <a:graphicData uri="http://schemas.openxmlformats.org/presentationml/2006/ole">
            <p:oleObj r:id="rId1" spid="">
              <p:embed/>
              <p:pic>
                <p:nvPicPr>
                  <p:cNvPr id="1298" name="Object 11" descr=""/>
                  <p:cNvPicPr/>
                  <p:nvPr/>
                </p:nvPicPr>
                <p:blipFill>
                  <a:blip r:embed="rId2"/>
                  <a:stretch/>
                </p:blipFill>
                <p:spPr>
                  <a:xfrm>
                    <a:off x="343080" y="914400"/>
                    <a:ext cx="6171840" cy="5132160"/>
                  </a:xfrm>
                  <a:prstGeom prst="rect">
                    <a:avLst/>
                  </a:prstGeom>
                  <a:ln>
                    <a:noFill/>
                  </a:ln>
                </p:spPr>
              </p:pic>
            </p:oleObj>
          </a:graphicData>
        </a:graphic>
      </p:graphicFrame>
      <p:sp>
        <p:nvSpPr>
          <p:cNvPr id="1299"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106</a:t>
            </a:r>
            <a:endParaRPr b="0" lang="en-US" sz="1800" spc="-1" strike="noStrike">
              <a:latin typeface="Arial"/>
            </a:endParaRPr>
          </a:p>
        </p:txBody>
      </p:sp>
    </p:spTree>
  </p:cSld>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0" name="CustomShape 1"/>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Activity Diagram Narrative for Study Phase</a:t>
            </a:r>
            <a:endParaRPr b="0" lang="en-US" sz="1800" spc="-1" strike="noStrike">
              <a:latin typeface="Arial"/>
            </a:endParaRPr>
          </a:p>
        </p:txBody>
      </p:sp>
      <p:sp>
        <p:nvSpPr>
          <p:cNvPr id="1301" name="CustomShape 2"/>
          <p:cNvSpPr/>
          <p:nvPr/>
        </p:nvSpPr>
        <p:spPr>
          <a:xfrm>
            <a:off x="304920" y="990720"/>
            <a:ext cx="6248160" cy="7491960"/>
          </a:xfrm>
          <a:prstGeom prst="rect">
            <a:avLst/>
          </a:prstGeom>
          <a:noFill/>
          <a:ln w="9360">
            <a:noFill/>
          </a:ln>
        </p:spPr>
        <p:style>
          <a:lnRef idx="0"/>
          <a:fillRef idx="0"/>
          <a:effectRef idx="0"/>
          <a:fontRef idx="minor"/>
        </p:style>
        <p:txBody>
          <a:bodyPr lIns="90000" rIns="90000" tIns="45000" bIns="45000"/>
          <a:p>
            <a:pPr>
              <a:lnSpc>
                <a:spcPct val="100000"/>
              </a:lnSpc>
              <a:spcBef>
                <a:spcPts val="799"/>
              </a:spcBef>
            </a:pPr>
            <a:r>
              <a:rPr b="0" lang="en-US" sz="1600" spc="-1" strike="noStrike">
                <a:solidFill>
                  <a:srgbClr val="000000"/>
                </a:solidFill>
                <a:latin typeface="Georgia"/>
              </a:rPr>
              <a:t>The Activity Phase Diagram for the Study phase depicts the six primary activities of the phase, how they are started, and also how they are connected.  Each activity creates an output which serves as the input for the next activity.  The first activity, Model the Current System, is initiated by completion of the Survey phase and approval to continue onward to the Study phase.  The primary output of this activity are process models of the current system.  The next step of the Study phase, Analyze the Business Processes, is triggered by the completion of the current system models, and produces process analysis models.  Analyze Problems and Opportunities involves reviewing the initial problems and opportunities statement and cause-and-effect analysis and revising if needed.  Establish System Improvement Objectives draws off the cause-and-effect analysis and well as the system models and provides output of defined and detailed improvement objectives.</a:t>
            </a:r>
            <a:endParaRPr b="0" lang="en-US" sz="1600" spc="-1" strike="noStrike">
              <a:latin typeface="Arial"/>
            </a:endParaRPr>
          </a:p>
          <a:p>
            <a:pPr>
              <a:lnSpc>
                <a:spcPct val="100000"/>
              </a:lnSpc>
              <a:spcBef>
                <a:spcPts val="799"/>
              </a:spcBef>
            </a:pPr>
            <a:r>
              <a:rPr b="0" lang="en-US" sz="1600" spc="-1" strike="noStrike">
                <a:solidFill>
                  <a:srgbClr val="000000"/>
                </a:solidFill>
                <a:latin typeface="Georgia"/>
              </a:rPr>
              <a:t>The primary output of this activity is a scope statement, which initialized the third activity of Planning the Project.  During this activity, the initial project schedule is created and initial project roles are assigned.  The principle output of the Plan the Project activity is the project plan.  The final activity is to Present the Project.  This phase secures any required approvals for continuation of the project and communicates the goals and objectives of the project to all involved parties.  The primary output of the Present the Project activity is the project charter which permits the project team to continue onto the Study Phase.</a:t>
            </a:r>
            <a:endParaRPr b="0" lang="en-US" sz="1600" spc="-1" strike="noStrike">
              <a:latin typeface="Arial"/>
            </a:endParaRPr>
          </a:p>
        </p:txBody>
      </p:sp>
      <p:sp>
        <p:nvSpPr>
          <p:cNvPr id="1302"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107</a:t>
            </a:r>
            <a:endParaRPr b="0" lang="en-US" sz="1800" spc="-1" strike="noStrike">
              <a:latin typeface="Arial"/>
            </a:endParaRPr>
          </a:p>
        </p:txBody>
      </p:sp>
    </p:spTree>
  </p:cSld>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3" name="CustomShape 1"/>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Interview Notes</a:t>
            </a:r>
            <a:endParaRPr b="0" lang="en-US" sz="1800" spc="-1" strike="noStrike">
              <a:latin typeface="Arial"/>
            </a:endParaRPr>
          </a:p>
        </p:txBody>
      </p:sp>
      <p:sp>
        <p:nvSpPr>
          <p:cNvPr id="1304" name="CustomShape 2"/>
          <p:cNvSpPr/>
          <p:nvPr/>
        </p:nvSpPr>
        <p:spPr>
          <a:xfrm>
            <a:off x="380880" y="685800"/>
            <a:ext cx="6171840" cy="903312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200" spc="-1" strike="noStrike">
                <a:solidFill>
                  <a:srgbClr val="000000"/>
                </a:solidFill>
                <a:latin typeface="Georgia"/>
              </a:rPr>
              <a:t>Interview Conducted with Linda Johnson and Gayle Howell.</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1.  Do you encourage online resumes?</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Johnson- “Yes, I am on the side of  getting the recruiters coming to The University of Alabama , I have little interaction with students just mostly with companies.</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Howell- “Yes, opens up job opportunities that other wise students  would not know about.”</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2. What online resumes other then Crimson careers do you refer others to use?</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Johnson- “Yes, there  are links within Crimson Careers that are offered, but they require cost.”</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Howell- “ There is a list but we focus on promoting Crimson Careers.”</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3.Are you involved in the interaction between the recruiter and student of job opportunities offered and taken?</a:t>
            </a:r>
            <a:endParaRPr b="0" lang="en-US" sz="1200" spc="-1" strike="noStrike">
              <a:latin typeface="Arial"/>
            </a:endParaRPr>
          </a:p>
          <a:p>
            <a:pPr marL="343080" indent="-342720">
              <a:lnSpc>
                <a:spcPct val="100000"/>
              </a:lnSpc>
            </a:pPr>
            <a:r>
              <a:rPr b="0" lang="en-US" sz="1200" spc="-1" strike="noStrike">
                <a:solidFill>
                  <a:srgbClr val="000000"/>
                </a:solidFill>
                <a:latin typeface="Georgia"/>
              </a:rPr>
              <a:t> </a:t>
            </a:r>
            <a:endParaRPr b="0" lang="en-US" sz="1200" spc="-1" strike="noStrike">
              <a:latin typeface="Arial"/>
            </a:endParaRPr>
          </a:p>
          <a:p>
            <a:pPr marL="343080" indent="-342720">
              <a:lnSpc>
                <a:spcPct val="100000"/>
              </a:lnSpc>
            </a:pPr>
            <a:r>
              <a:rPr b="0" lang="en-US" sz="1200" spc="-1" strike="noStrike">
                <a:solidFill>
                  <a:srgbClr val="000000"/>
                </a:solidFill>
                <a:latin typeface="Georgia"/>
              </a:rPr>
              <a:t>Johnson- “ I am involved in getting the recruiters to join with The University of Alabama so that students can  have  job opportunities.”</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Howell- “ I often help with the transaction. I am not involved unless a recruiter specifically comes to me and give s me a list of requirements  and ask me to find students that fall into these fields.”  </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4. How can the current system such as Crimson Careers better enhance the students ability of  getting a potential offer?</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Johnson- “ The students are often directed  to the companies website to fill out an application form.”</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Howell- “Over time  the system has improved. We can not make changes within Crimson Careers , we have a partnership with CSO, they ask for feedback on the system and we tell them suggestions and they try to  keep the system updated. Also, to increase the match between employer and students.”</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5. What can be done to a online website ,such as ,Crimson Careers, do to better the quality of students faculty, and recruiter interaction?</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Johnson- “There is always room for improvement , we are over the summer going to be looking into using  Facebook,  Myspace, and other networks to get the name out about Crimson Careers and what we have to offer and the events on campus. Also, there we be a pilot for a new system during the system with new ideas and tools that students can use too.”</a:t>
            </a:r>
            <a:endParaRPr b="0" lang="en-US" sz="1200" spc="-1" strike="noStrike">
              <a:latin typeface="Arial"/>
            </a:endParaRPr>
          </a:p>
        </p:txBody>
      </p:sp>
      <p:sp>
        <p:nvSpPr>
          <p:cNvPr id="1305"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108</a:t>
            </a:r>
            <a:endParaRPr b="0" lang="en-US" sz="1800" spc="-1" strike="noStrike">
              <a:latin typeface="Arial"/>
            </a:endParaRPr>
          </a:p>
        </p:txBody>
      </p:sp>
    </p:spTree>
  </p:cSld>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6" name="CustomShape 1"/>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Interview Notes Continued</a:t>
            </a:r>
            <a:endParaRPr b="0" lang="en-US" sz="1800" spc="-1" strike="noStrike">
              <a:latin typeface="Arial"/>
            </a:endParaRPr>
          </a:p>
        </p:txBody>
      </p:sp>
      <p:sp>
        <p:nvSpPr>
          <p:cNvPr id="1307" name="CustomShape 2"/>
          <p:cNvSpPr/>
          <p:nvPr/>
        </p:nvSpPr>
        <p:spPr>
          <a:xfrm>
            <a:off x="380880" y="685800"/>
            <a:ext cx="6171840" cy="793800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200" spc="-1" strike="noStrike">
                <a:solidFill>
                  <a:srgbClr val="000000"/>
                </a:solidFill>
                <a:latin typeface="Georgia"/>
              </a:rPr>
              <a:t>Howell- “We have  live chat that is new.”</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6. What information would help you better the  relationship between C&amp;BA and recruiters?</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Johnson- “ Well, when I go out to different companies I  talk to them about how bright and highly capable our students are that come out of the school of business. I present with them the statistics of  how our students place and the gpa  scores. We show them the ranking of students compared to the other colleges within the campus. I try to keep a constant relationship the companies and recruiters I send them stuff throughout the year with Crimson Careers information.</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Howell- “We  have to Career Fairs that the recruiters can be apart of. We have gotten so  new companies in the past couple of years that we had to have two days to the career fair. One day is for  Engineers  and for you MIS students and the second day is more general business for everyone. MIS students come to this one, also.</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Interview conducted with Emily Stoner a recruiter from Eli Lily for the C&amp;BA.</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1.  Have you ever used CrimsonCareers to evaluate potential job candidates? No</a:t>
            </a:r>
            <a:br/>
            <a:endParaRPr b="0" lang="en-US" sz="1200" spc="-1" strike="noStrike">
              <a:latin typeface="Arial"/>
            </a:endParaRPr>
          </a:p>
          <a:p>
            <a:pPr marL="343080" indent="-342720">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a.  If yes, what did you like/dislike about it?</a:t>
            </a:r>
            <a:endParaRPr b="0" lang="en-US" sz="1200" spc="-1" strike="noStrike">
              <a:latin typeface="Arial"/>
            </a:endParaRPr>
          </a:p>
          <a:p>
            <a:pPr marL="343080" indent="-342720">
              <a:lnSpc>
                <a:spcPct val="100000"/>
              </a:lnSpc>
            </a:pPr>
            <a:b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b.  If no, is there another online method you have used to evaluate potential job candidates? Not at Alabama, but I am not on the Alabama recruiting team for Lilly.</a:t>
            </a:r>
            <a:br/>
            <a:endParaRPr b="0" lang="en-US" sz="1200" spc="-1" strike="noStrike">
              <a:latin typeface="Arial"/>
            </a:endParaRPr>
          </a:p>
          <a:p>
            <a:pPr marL="343080" indent="-342720">
              <a:lnSpc>
                <a:spcPct val="100000"/>
              </a:lnSpc>
            </a:pPr>
            <a:r>
              <a:rPr b="0" lang="en-US" sz="1200" spc="-1" strike="noStrike">
                <a:solidFill>
                  <a:srgbClr val="000000"/>
                </a:solidFill>
                <a:latin typeface="Georgia"/>
              </a:rPr>
              <a:t> </a:t>
            </a:r>
            <a:endParaRPr b="0" lang="en-US" sz="1200" spc="-1" strike="noStrike">
              <a:latin typeface="Arial"/>
            </a:endParaRPr>
          </a:p>
          <a:p>
            <a:pPr marL="343080" indent="-342720">
              <a:lnSpc>
                <a:spcPct val="100000"/>
              </a:lnSpc>
            </a:pPr>
            <a:r>
              <a:rPr b="0" lang="en-US" sz="1200" spc="-1" strike="noStrike">
                <a:solidFill>
                  <a:srgbClr val="000000"/>
                </a:solidFill>
                <a:latin typeface="Georgia"/>
              </a:rPr>
              <a:t>2.  What information on a resume do you view as pertinent to evaluating potential job candidates? GPA, work experience, degree, leadership roles</a:t>
            </a:r>
            <a:endParaRPr b="0" lang="en-US" sz="1200" spc="-1" strike="noStrike">
              <a:latin typeface="Arial"/>
            </a:endParaRPr>
          </a:p>
          <a:p>
            <a:pPr marL="343080" indent="-342720">
              <a:lnSpc>
                <a:spcPct val="100000"/>
              </a:lnSpc>
            </a:pPr>
            <a:r>
              <a:rPr b="0" lang="en-US" sz="1200" spc="-1" strike="noStrike">
                <a:solidFill>
                  <a:srgbClr val="000000"/>
                </a:solidFill>
                <a:latin typeface="Georgia"/>
              </a:rPr>
              <a:t> </a:t>
            </a:r>
            <a:endParaRPr b="0" lang="en-US" sz="1200" spc="-1" strike="noStrike">
              <a:latin typeface="Arial"/>
            </a:endParaRPr>
          </a:p>
          <a:p>
            <a:pPr marL="343080" indent="-342720">
              <a:lnSpc>
                <a:spcPct val="100000"/>
              </a:lnSpc>
            </a:pPr>
            <a:r>
              <a:rPr b="0" lang="en-US" sz="1200" spc="-1" strike="noStrike">
                <a:solidFill>
                  <a:srgbClr val="000000"/>
                </a:solidFill>
                <a:latin typeface="Georgia"/>
              </a:rPr>
              <a:t> </a:t>
            </a:r>
            <a:endParaRPr b="0" lang="en-US" sz="1200" spc="-1" strike="noStrike">
              <a:latin typeface="Arial"/>
            </a:endParaRPr>
          </a:p>
          <a:p>
            <a:pPr marL="343080" indent="-342720">
              <a:lnSpc>
                <a:spcPct val="100000"/>
              </a:lnSpc>
            </a:pPr>
            <a:r>
              <a:rPr b="0" lang="en-US" sz="1200" spc="-1" strike="noStrike">
                <a:solidFill>
                  <a:srgbClr val="000000"/>
                </a:solidFill>
                <a:latin typeface="Georgia"/>
              </a:rPr>
              <a:t>3.  Is there any information that is not capable of being shown on a paper resume that you deem valuable to evaluating potential job candidates?  Absolutely, lots of it. Personality. Ability to answer questions well in an interview without any immediate resources to gather information or lots of time to think. Recommendations from past supervisors or professors. </a:t>
            </a:r>
            <a:endParaRPr b="0" lang="en-US" sz="1200" spc="-1" strike="noStrike">
              <a:latin typeface="Arial"/>
            </a:endParaRPr>
          </a:p>
          <a:p>
            <a:pPr marL="343080" indent="-342720">
              <a:lnSpc>
                <a:spcPct val="100000"/>
              </a:lnSpc>
            </a:pPr>
            <a:endParaRPr b="0" lang="en-US" sz="1200" spc="-1" strike="noStrike">
              <a:latin typeface="Arial"/>
            </a:endParaRPr>
          </a:p>
        </p:txBody>
      </p:sp>
      <p:sp>
        <p:nvSpPr>
          <p:cNvPr id="1308"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109</a:t>
            </a:r>
            <a:endParaRPr b="0" lang="en-US" sz="1800" spc="-1" strike="noStrike">
              <a:latin typeface="Arial"/>
            </a:endParaRPr>
          </a:p>
        </p:txBody>
      </p:sp>
    </p:spTree>
  </p:cSld>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9" name="CustomShape 1"/>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Reference Material</a:t>
            </a:r>
            <a:endParaRPr b="0" lang="en-US" sz="1800" spc="-1" strike="noStrike">
              <a:latin typeface="Arial"/>
            </a:endParaRPr>
          </a:p>
        </p:txBody>
      </p:sp>
      <p:sp>
        <p:nvSpPr>
          <p:cNvPr id="1310" name="CustomShape 2"/>
          <p:cNvSpPr/>
          <p:nvPr/>
        </p:nvSpPr>
        <p:spPr>
          <a:xfrm>
            <a:off x="304920" y="838080"/>
            <a:ext cx="6248160" cy="2558520"/>
          </a:xfrm>
          <a:prstGeom prst="rect">
            <a:avLst/>
          </a:prstGeom>
          <a:noFill/>
          <a:ln w="9360">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Georgia"/>
              </a:rPr>
              <a:t>Textbook:</a:t>
            </a:r>
            <a:endParaRPr b="0" lang="en-US" sz="1800" spc="-1" strike="noStrike">
              <a:latin typeface="Arial"/>
            </a:endParaRPr>
          </a:p>
          <a:p>
            <a:pPr>
              <a:lnSpc>
                <a:spcPct val="100000"/>
              </a:lnSpc>
            </a:pPr>
            <a:r>
              <a:rPr b="0" lang="en-US" sz="1800" spc="-1" strike="noStrike">
                <a:solidFill>
                  <a:srgbClr val="000000"/>
                </a:solidFill>
                <a:latin typeface="Georgia"/>
              </a:rPr>
              <a:t>Whitten, Jeffery and Bentley, Lonni.  </a:t>
            </a:r>
            <a:r>
              <a:rPr b="0" lang="en-US" sz="1800" spc="-1" strike="noStrike" u="sng">
                <a:solidFill>
                  <a:srgbClr val="000000"/>
                </a:solidFill>
                <a:uFillTx/>
                <a:latin typeface="Georgia"/>
              </a:rPr>
              <a:t>Systems Analysis and Design Methods, 4th ed.</a:t>
            </a:r>
            <a:r>
              <a:rPr b="0" lang="en-US" sz="1800" spc="-1" strike="noStrike">
                <a:solidFill>
                  <a:srgbClr val="000000"/>
                </a:solidFill>
                <a:latin typeface="Georgia"/>
              </a:rPr>
              <a:t> McGraw-Hill 1998.</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Georgia"/>
              </a:rPr>
              <a:t>Websites:</a:t>
            </a:r>
            <a:endParaRPr b="0" lang="en-US" sz="1800" spc="-1" strike="noStrike">
              <a:latin typeface="Arial"/>
            </a:endParaRPr>
          </a:p>
          <a:p>
            <a:pPr>
              <a:lnSpc>
                <a:spcPct val="100000"/>
              </a:lnSpc>
            </a:pPr>
            <a:r>
              <a:rPr b="0" lang="en-US" sz="1800" spc="-1" strike="noStrike" u="sng">
                <a:solidFill>
                  <a:srgbClr val="8e58b6"/>
                </a:solidFill>
                <a:uFillTx/>
                <a:latin typeface="Georgia"/>
                <a:hlinkClick r:id="rId1"/>
              </a:rPr>
              <a:t>http://www.career.ua.edu/crimsoncareers.html</a:t>
            </a:r>
            <a:endParaRPr b="0" lang="en-US" sz="1800" spc="-1" strike="noStrike">
              <a:latin typeface="Arial"/>
            </a:endParaRPr>
          </a:p>
          <a:p>
            <a:pPr>
              <a:lnSpc>
                <a:spcPct val="100000"/>
              </a:lnSpc>
            </a:pPr>
            <a:r>
              <a:rPr b="0" lang="en-US" sz="1800" spc="-1" strike="noStrike" u="sng">
                <a:solidFill>
                  <a:srgbClr val="8e58b6"/>
                </a:solidFill>
                <a:uFillTx/>
                <a:latin typeface="Georgia"/>
                <a:hlinkClick r:id="rId2"/>
              </a:rPr>
              <a:t>https://ua.optimalresume.com/</a:t>
            </a:r>
            <a:endParaRPr b="0" lang="en-US" sz="1800" spc="-1" strike="noStrike">
              <a:latin typeface="Arial"/>
            </a:endParaRPr>
          </a:p>
        </p:txBody>
      </p:sp>
      <p:sp>
        <p:nvSpPr>
          <p:cNvPr id="1311"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110</a:t>
            </a:r>
            <a:endParaRPr b="0" lang="en-US" sz="1800" spc="-1" strike="noStrike">
              <a:latin typeface="Arial"/>
            </a:endParaRPr>
          </a:p>
        </p:txBody>
      </p:sp>
    </p:spTree>
  </p:cSld>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2" name="CustomShape 1"/>
          <p:cNvSpPr/>
          <p:nvPr/>
        </p:nvSpPr>
        <p:spPr>
          <a:xfrm>
            <a:off x="343080" y="609480"/>
            <a:ext cx="6171840" cy="7314840"/>
          </a:xfrm>
          <a:prstGeom prst="rect">
            <a:avLst/>
          </a:prstGeom>
          <a:noFill/>
          <a:ln w="9360">
            <a:noFill/>
          </a:ln>
        </p:spPr>
        <p:style>
          <a:lnRef idx="0"/>
          <a:fillRef idx="0"/>
          <a:effectRef idx="0"/>
          <a:fontRef idx="minor"/>
        </p:style>
        <p:txBody>
          <a:bodyPr lIns="90000" rIns="90000" tIns="45000" bIns="45000" anchor="ctr"/>
          <a:p>
            <a:pPr>
              <a:lnSpc>
                <a:spcPct val="100000"/>
              </a:lnSpc>
            </a:pPr>
            <a:r>
              <a:rPr b="0" lang="en-US" sz="4800" spc="-1" strike="noStrike">
                <a:solidFill>
                  <a:srgbClr val="000000"/>
                </a:solidFill>
                <a:latin typeface="Georgia"/>
              </a:rPr>
              <a:t>Definition Phase</a:t>
            </a:r>
            <a:endParaRPr b="0" lang="en-US" sz="4800" spc="-1" strike="noStrike">
              <a:latin typeface="Arial"/>
            </a:endParaRPr>
          </a:p>
        </p:txBody>
      </p:sp>
      <p:sp>
        <p:nvSpPr>
          <p:cNvPr id="1313" name="CustomShape 2"/>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111</a:t>
            </a:r>
            <a:endParaRPr b="0" lang="en-US" sz="1800" spc="-1" strike="noStrike">
              <a:latin typeface="Arial"/>
            </a:endParaRPr>
          </a:p>
        </p:txBody>
      </p:sp>
    </p:spTree>
  </p:cSld>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4" name="CustomShape 1"/>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Definition Phase Executive Summary</a:t>
            </a:r>
            <a:endParaRPr b="0" lang="en-US" sz="1800" spc="-1" strike="noStrike">
              <a:latin typeface="Arial"/>
            </a:endParaRPr>
          </a:p>
        </p:txBody>
      </p:sp>
      <p:sp>
        <p:nvSpPr>
          <p:cNvPr id="1315" name="CustomShape 2"/>
          <p:cNvSpPr/>
          <p:nvPr/>
        </p:nvSpPr>
        <p:spPr>
          <a:xfrm>
            <a:off x="380880" y="1082520"/>
            <a:ext cx="6171840" cy="513396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     </a:t>
            </a:r>
            <a:r>
              <a:rPr b="0" lang="en-US" sz="1400" spc="-1" strike="noStrike">
                <a:solidFill>
                  <a:srgbClr val="000000"/>
                </a:solidFill>
                <a:latin typeface="Georgia"/>
              </a:rPr>
              <a:t>We at PKJZ Inc. recommend that the client, the SBDC, allow us to continue onto the Design phase of the project.  This will allow for the specification of the technical requirements of the system.</a:t>
            </a: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     </a:t>
            </a:r>
            <a:r>
              <a:rPr b="0" lang="en-US" sz="1400" spc="-1" strike="noStrike">
                <a:solidFill>
                  <a:srgbClr val="000000"/>
                </a:solidFill>
                <a:latin typeface="Georgia"/>
              </a:rPr>
              <a:t>Through the examination of the application RelateKX, as well as benchmarking activities of RelateKX’s competitors, PKJZ Inc. discovered that this application by incorporating the necessary benchmarking opportunities would fulfill all necessary business requirements.  RelateKX will provide C&amp;BA students with the best opportunity to showcase the richness of their experiences both academically and personally.  It also would provide improved portfolios opportunities and facilitate the development of lasting relationships between students, recruiters, and faculty.</a:t>
            </a: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     </a:t>
            </a:r>
            <a:r>
              <a:rPr b="0" lang="en-US" sz="1400" spc="-1" strike="noStrike">
                <a:solidFill>
                  <a:srgbClr val="000000"/>
                </a:solidFill>
                <a:latin typeface="Georgia"/>
              </a:rPr>
              <a:t>PKJZ Inc. reached these conclusions by extensively  researching RelateKX and its competitors and outlining the strategic impact of implementing RelateKX into C&amp;BA’s Career Center services.  In doing so, the detail of data, processes, interfaces, and geography were all provided.  New data flow diagrams were created to accurately represent the changes of the flow of data that would come along with the implementation of RelateKX.</a:t>
            </a:r>
            <a:endParaRPr b="0" lang="en-US" sz="1400" spc="-1" strike="noStrike">
              <a:latin typeface="Arial"/>
            </a:endParaRPr>
          </a:p>
        </p:txBody>
      </p:sp>
      <p:sp>
        <p:nvSpPr>
          <p:cNvPr id="1316"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112</a:t>
            </a:r>
            <a:endParaRPr b="0" lang="en-US" sz="1800" spc="-1" strike="noStrike">
              <a:latin typeface="Arial"/>
            </a:endParaRPr>
          </a:p>
        </p:txBody>
      </p:sp>
    </p:spTree>
  </p:cSld>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7" name="CustomShape 1"/>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Definition Phase Sign-Off</a:t>
            </a:r>
            <a:endParaRPr b="0" lang="en-US" sz="1800" spc="-1" strike="noStrike">
              <a:latin typeface="Arial"/>
            </a:endParaRPr>
          </a:p>
        </p:txBody>
      </p:sp>
      <p:sp>
        <p:nvSpPr>
          <p:cNvPr id="1318" name="CustomShape 2"/>
          <p:cNvSpPr/>
          <p:nvPr/>
        </p:nvSpPr>
        <p:spPr>
          <a:xfrm>
            <a:off x="380880" y="4599000"/>
            <a:ext cx="2666520" cy="7095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Chris Armbrester</a:t>
            </a:r>
            <a:endParaRPr b="0" lang="en-US" sz="1600" spc="-1" strike="noStrike">
              <a:latin typeface="Arial"/>
            </a:endParaRPr>
          </a:p>
        </p:txBody>
      </p:sp>
      <p:sp>
        <p:nvSpPr>
          <p:cNvPr id="1319" name="CustomShape 3"/>
          <p:cNvSpPr/>
          <p:nvPr/>
        </p:nvSpPr>
        <p:spPr>
          <a:xfrm>
            <a:off x="380880" y="5638680"/>
            <a:ext cx="2666520" cy="7095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Lacey Ezekiel</a:t>
            </a:r>
            <a:endParaRPr b="0" lang="en-US" sz="1600" spc="-1" strike="noStrike">
              <a:latin typeface="Arial"/>
            </a:endParaRPr>
          </a:p>
        </p:txBody>
      </p:sp>
      <p:sp>
        <p:nvSpPr>
          <p:cNvPr id="1320" name="CustomShape 4"/>
          <p:cNvSpPr/>
          <p:nvPr/>
        </p:nvSpPr>
        <p:spPr>
          <a:xfrm>
            <a:off x="380880" y="6705720"/>
            <a:ext cx="2666520" cy="7095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Britney Haynes</a:t>
            </a:r>
            <a:endParaRPr b="0" lang="en-US" sz="1600" spc="-1" strike="noStrike">
              <a:latin typeface="Arial"/>
            </a:endParaRPr>
          </a:p>
        </p:txBody>
      </p:sp>
      <p:sp>
        <p:nvSpPr>
          <p:cNvPr id="1321" name="CustomShape 5"/>
          <p:cNvSpPr/>
          <p:nvPr/>
        </p:nvSpPr>
        <p:spPr>
          <a:xfrm>
            <a:off x="4114800" y="4599000"/>
            <a:ext cx="1980720" cy="7095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Date</a:t>
            </a:r>
            <a:endParaRPr b="0" lang="en-US" sz="1600" spc="-1" strike="noStrike">
              <a:latin typeface="Arial"/>
            </a:endParaRPr>
          </a:p>
        </p:txBody>
      </p:sp>
      <p:sp>
        <p:nvSpPr>
          <p:cNvPr id="1322" name="CustomShape 6"/>
          <p:cNvSpPr/>
          <p:nvPr/>
        </p:nvSpPr>
        <p:spPr>
          <a:xfrm>
            <a:off x="4114800" y="5638680"/>
            <a:ext cx="1980720" cy="7095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Date</a:t>
            </a:r>
            <a:endParaRPr b="0" lang="en-US" sz="1600" spc="-1" strike="noStrike">
              <a:latin typeface="Arial"/>
            </a:endParaRPr>
          </a:p>
        </p:txBody>
      </p:sp>
      <p:sp>
        <p:nvSpPr>
          <p:cNvPr id="1323" name="CustomShape 7"/>
          <p:cNvSpPr/>
          <p:nvPr/>
        </p:nvSpPr>
        <p:spPr>
          <a:xfrm>
            <a:off x="4114800" y="6705720"/>
            <a:ext cx="1980720" cy="7095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Date</a:t>
            </a:r>
            <a:endParaRPr b="0" lang="en-US" sz="1600" spc="-1" strike="noStrike">
              <a:latin typeface="Arial"/>
            </a:endParaRPr>
          </a:p>
        </p:txBody>
      </p:sp>
      <p:sp>
        <p:nvSpPr>
          <p:cNvPr id="1324" name="CustomShape 8"/>
          <p:cNvSpPr/>
          <p:nvPr/>
        </p:nvSpPr>
        <p:spPr>
          <a:xfrm>
            <a:off x="380880" y="7723080"/>
            <a:ext cx="3657240" cy="154044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Grader                                                 </a:t>
            </a:r>
            <a:endParaRPr b="0" lang="en-US" sz="1600" spc="-1" strike="noStrike">
              <a:latin typeface="Arial"/>
            </a:endParaRPr>
          </a:p>
          <a:p>
            <a:pPr>
              <a:lnSpc>
                <a:spcPct val="100000"/>
              </a:lnSpc>
              <a:spcBef>
                <a:spcPts val="799"/>
              </a:spcBef>
            </a:pPr>
            <a:r>
              <a:rPr b="0" lang="en-US" sz="1600" spc="-1" strike="noStrike">
                <a:solidFill>
                  <a:srgbClr val="000000"/>
                </a:solidFill>
                <a:latin typeface="Georgia"/>
              </a:rPr>
              <a:t>UA Phase Completion Representative</a:t>
            </a:r>
            <a:endParaRPr b="0" lang="en-US" sz="1600" spc="-1" strike="noStrike">
              <a:latin typeface="Arial"/>
            </a:endParaRPr>
          </a:p>
        </p:txBody>
      </p:sp>
      <p:sp>
        <p:nvSpPr>
          <p:cNvPr id="1325" name="CustomShape 9"/>
          <p:cNvSpPr/>
          <p:nvPr/>
        </p:nvSpPr>
        <p:spPr>
          <a:xfrm>
            <a:off x="4114800" y="7696080"/>
            <a:ext cx="1980720" cy="7095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Date</a:t>
            </a:r>
            <a:endParaRPr b="0" lang="en-US" sz="1600" spc="-1" strike="noStrike">
              <a:latin typeface="Arial"/>
            </a:endParaRPr>
          </a:p>
        </p:txBody>
      </p:sp>
      <p:sp>
        <p:nvSpPr>
          <p:cNvPr id="1326" name="CustomShape 10"/>
          <p:cNvSpPr/>
          <p:nvPr/>
        </p:nvSpPr>
        <p:spPr>
          <a:xfrm>
            <a:off x="685800" y="1143000"/>
            <a:ext cx="5562360" cy="369000"/>
          </a:xfrm>
          <a:prstGeom prst="rect">
            <a:avLst/>
          </a:prstGeom>
          <a:noFill/>
          <a:ln w="9360">
            <a:noFill/>
          </a:ln>
        </p:spPr>
        <p:style>
          <a:lnRef idx="0"/>
          <a:fillRef idx="0"/>
          <a:effectRef idx="0"/>
          <a:fontRef idx="minor"/>
        </p:style>
      </p:sp>
      <p:sp>
        <p:nvSpPr>
          <p:cNvPr id="1327" name="CustomShape 11"/>
          <p:cNvSpPr/>
          <p:nvPr/>
        </p:nvSpPr>
        <p:spPr>
          <a:xfrm>
            <a:off x="457200" y="838080"/>
            <a:ext cx="5562360" cy="3659400"/>
          </a:xfrm>
          <a:prstGeom prst="rect">
            <a:avLst/>
          </a:prstGeom>
          <a:noFill/>
          <a:ln w="9360">
            <a:noFill/>
          </a:ln>
        </p:spPr>
        <p:style>
          <a:lnRef idx="0"/>
          <a:fillRef idx="0"/>
          <a:effectRef idx="0"/>
          <a:fontRef idx="minor"/>
        </p:style>
        <p:txBody>
          <a:bodyPr lIns="90000" rIns="90000" tIns="45000" bIns="45000"/>
          <a:p>
            <a:pPr>
              <a:lnSpc>
                <a:spcPct val="100000"/>
              </a:lnSpc>
              <a:spcBef>
                <a:spcPts val="799"/>
              </a:spcBef>
            </a:pPr>
            <a:r>
              <a:rPr b="0" lang="en-US" sz="1600" spc="-1" strike="noStrike">
                <a:solidFill>
                  <a:srgbClr val="000000"/>
                </a:solidFill>
                <a:latin typeface="Georgia"/>
              </a:rPr>
              <a:t>May 1, 2008</a:t>
            </a:r>
            <a:endParaRPr b="0" lang="en-US" sz="1600" spc="-1" strike="noStrike">
              <a:latin typeface="Arial"/>
            </a:endParaRPr>
          </a:p>
          <a:p>
            <a:pPr>
              <a:lnSpc>
                <a:spcPct val="100000"/>
              </a:lnSpc>
              <a:spcBef>
                <a:spcPts val="799"/>
              </a:spcBef>
            </a:pPr>
            <a:endParaRPr b="0" lang="en-US" sz="1600" spc="-1" strike="noStrike">
              <a:latin typeface="Arial"/>
            </a:endParaRPr>
          </a:p>
          <a:p>
            <a:pPr>
              <a:lnSpc>
                <a:spcPct val="100000"/>
              </a:lnSpc>
              <a:spcBef>
                <a:spcPts val="799"/>
              </a:spcBef>
            </a:pPr>
            <a:r>
              <a:rPr b="0" lang="en-US" sz="1600" spc="-1" strike="noStrike">
                <a:solidFill>
                  <a:srgbClr val="000000"/>
                </a:solidFill>
                <a:latin typeface="Georgia"/>
              </a:rPr>
              <a:t>PKJZ Inc. has determined that CrimsonCareers would benefit from a new resume system provided by the SBDC.  Through the defintion phase PKJZ Inc. has identified and analyzed the business requirements that apply to RelateKX.</a:t>
            </a:r>
            <a:endParaRPr b="0" lang="en-US" sz="1600" spc="-1" strike="noStrike">
              <a:latin typeface="Arial"/>
            </a:endParaRPr>
          </a:p>
          <a:p>
            <a:pPr>
              <a:lnSpc>
                <a:spcPct val="100000"/>
              </a:lnSpc>
              <a:spcBef>
                <a:spcPts val="799"/>
              </a:spcBef>
            </a:pPr>
            <a:r>
              <a:rPr b="0" lang="en-US" sz="1600" spc="-1" strike="noStrike">
                <a:solidFill>
                  <a:srgbClr val="000000"/>
                </a:solidFill>
                <a:latin typeface="Georgia"/>
              </a:rPr>
              <a:t>Therefore, PKJZ Inc. recommends moving to the design phase.  In the design phase, PKJZ Inc. will specify the technical requirements for the target solution, RelateKX.  Agreement to move forward is acknowledged by signing below.</a:t>
            </a:r>
            <a:endParaRPr b="0" lang="en-US" sz="1600" spc="-1" strike="noStrike">
              <a:latin typeface="Arial"/>
            </a:endParaRPr>
          </a:p>
          <a:p>
            <a:pPr>
              <a:lnSpc>
                <a:spcPct val="100000"/>
              </a:lnSpc>
              <a:spcBef>
                <a:spcPts val="799"/>
              </a:spcBef>
            </a:pPr>
            <a:endParaRPr b="0" lang="en-US" sz="1600" spc="-1" strike="noStrike">
              <a:latin typeface="Arial"/>
            </a:endParaRPr>
          </a:p>
        </p:txBody>
      </p:sp>
      <p:sp>
        <p:nvSpPr>
          <p:cNvPr id="1328" name="CustomShape 12"/>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113</a:t>
            </a:r>
            <a:endParaRPr b="0" lang="en-US" sz="1800" spc="-1" strike="noStrike">
              <a:latin typeface="Arial"/>
            </a:endParaRPr>
          </a:p>
        </p:txBody>
      </p:sp>
    </p:spTree>
  </p:cSld>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9" name="CustomShape 1"/>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Background Information</a:t>
            </a:r>
            <a:endParaRPr b="0" lang="en-US" sz="1800" spc="-1" strike="noStrike">
              <a:latin typeface="Arial"/>
            </a:endParaRPr>
          </a:p>
        </p:txBody>
      </p:sp>
      <p:sp>
        <p:nvSpPr>
          <p:cNvPr id="1330" name="CustomShape 2"/>
          <p:cNvSpPr/>
          <p:nvPr/>
        </p:nvSpPr>
        <p:spPr>
          <a:xfrm>
            <a:off x="380880" y="844560"/>
            <a:ext cx="6248160" cy="46227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ea typeface="Calibri"/>
              </a:rPr>
              <a:t>	</a:t>
            </a:r>
            <a:r>
              <a:rPr b="0" lang="en-US" sz="1200" spc="-1" strike="noStrike">
                <a:solidFill>
                  <a:srgbClr val="000000"/>
                </a:solidFill>
                <a:latin typeface="Georgia"/>
                <a:ea typeface="Calibri"/>
              </a:rPr>
              <a:t>The overall problem that CrimsonCareers, C&amp;BA, the University of Alabama, and the SBDC is facing is concerned with how to accurately displace the richness of experiences of students.  A vast majority of the knowledge, experience, and talent of students is lost in translation between actual life and a paper or posted resume.  Currently it takes two separate registration processes to create and post a resume online.  Additionally, a formal meeting with a Career Center employee or faculty member is required to have a student’s resume reviewed and critiqued.  By improving all processes surrounding the resume/portfolio, RelateKX will become more efficient at properly displacing students’ talents and abilities as well as be more effective in reaching recruiters through a more accessible medium.</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ea typeface="Calibri"/>
              </a:rPr>
              <a:t>	</a:t>
            </a:r>
            <a:r>
              <a:rPr b="0" lang="en-US" sz="1200" spc="-1" strike="noStrike">
                <a:solidFill>
                  <a:srgbClr val="000000"/>
                </a:solidFill>
                <a:latin typeface="Georgia"/>
                <a:ea typeface="Calibri"/>
              </a:rPr>
              <a:t>By implementing RelateKX after it takes advantages of the improvement opportunities found through the Study phase of the current system as well as the benchmarking activities of its competitors, students in C&amp;BA will be able to promote themselves to potential employers in more of a professional and personal manner.  Recruiters and faculty will have a faster way to interact with students about their resumes and portfolios, giving feedback and recommendations as needed.  Students will be able to maintain and update their portfolios appropriately as well as evaluate potential employers company’s profiles.  All users will be able to communication through various opportunities.  Without making these changes, the current system CrimsonCareers will continue to not reach its ultimate potential of placing highly qualified students in to the top employment positions.</a:t>
            </a:r>
            <a:endParaRPr b="0" lang="en-US" sz="1200" spc="-1" strike="noStrike">
              <a:latin typeface="Arial"/>
            </a:endParaRPr>
          </a:p>
          <a:p>
            <a:pPr>
              <a:lnSpc>
                <a:spcPct val="100000"/>
              </a:lnSpc>
              <a:spcBef>
                <a:spcPts val="601"/>
              </a:spcBef>
            </a:pPr>
            <a:endParaRPr b="0" lang="en-US" sz="1200" spc="-1" strike="noStrike">
              <a:latin typeface="Arial"/>
            </a:endParaRPr>
          </a:p>
        </p:txBody>
      </p:sp>
      <p:sp>
        <p:nvSpPr>
          <p:cNvPr id="1331"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114</a:t>
            </a:r>
            <a:endParaRPr b="0" lang="en-US" sz="18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80880" y="152280"/>
            <a:ext cx="464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Letter of Engagement</a:t>
            </a:r>
            <a:endParaRPr b="0" lang="en-US" sz="1800" spc="-1" strike="noStrike">
              <a:latin typeface="Arial"/>
            </a:endParaRPr>
          </a:p>
        </p:txBody>
      </p:sp>
      <p:sp>
        <p:nvSpPr>
          <p:cNvPr id="132" name="CustomShape 2"/>
          <p:cNvSpPr/>
          <p:nvPr/>
        </p:nvSpPr>
        <p:spPr>
          <a:xfrm>
            <a:off x="457200" y="914400"/>
            <a:ext cx="6019560" cy="369000"/>
          </a:xfrm>
          <a:prstGeom prst="rect">
            <a:avLst/>
          </a:prstGeom>
          <a:noFill/>
          <a:ln w="9360">
            <a:noFill/>
          </a:ln>
        </p:spPr>
        <p:style>
          <a:lnRef idx="0"/>
          <a:fillRef idx="0"/>
          <a:effectRef idx="0"/>
          <a:fontRef idx="minor"/>
        </p:style>
      </p:sp>
      <p:sp>
        <p:nvSpPr>
          <p:cNvPr id="133" name="CustomShape 3"/>
          <p:cNvSpPr/>
          <p:nvPr/>
        </p:nvSpPr>
        <p:spPr>
          <a:xfrm>
            <a:off x="380880" y="914400"/>
            <a:ext cx="6400440" cy="708840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The following terms, conditions, and provisions apply to the relationship between the SBDC and PKJZ Inc..</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PKJZ Inc. will be provided any necessary classified information about the SBDC’s product CIS in order to gain a firm understanding of the application and its offerings.  Failure to supply necessary information will result in cancellation of the project.  PKJZ Inc. will not release any information supplied by the SBDC about CIS because doing so could jeopardize the securing of the contract.  The release of any of this information will result in the immediate removal from the project as well as possible judiciary actions.  </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The SBDC will provide PKJZ Inc. with a list of competitors to allow for proper benchmarking activities to take place.   The SBDC will adhere to the predetermined financial compensation for the project.  PKJZ Inc. will adhere to all requests from the SBDC within the agreed upon cost range.  PKJZ Inc. must comply with the project deadlines.  Delays will not be acceptable unless incurred by unforeseen circumstances or failure of the SBDC to provide information.  </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PKJZ Inc. realizes that changes may be made to the project during the course of completion.  However, both PKJZ Inc. and the SBDC agree to negotiate any necessary changes and change the schedule and budget as necessary to accommodate those changes. </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Both the SBDC and PKJZ Inc. agree to maintain a sense of professionalism throughout the process.  Both parties are entitled to be treated with courtesy and consideration at all times.  Both parties agree to maintain open communication throughout the process including timely responses to inquires.  This includes the treatment of respect regardless of race, age, gender, disability, religion, or sexual orientation.</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PKJZ Inc. agrees to present all finding and ideas to the SBDC.  The SBDC expects to remain aware of progress throughout the process.</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Should either party not abide by the agreed upon terms and conditions, the project will be terminated.  If PKJZ Inc. does not complete all tasks designated by the SBDC and those necessary for completion of needed benchmarking activities, the SBDC has no obligation to compensate PKJZ Inc. for their time and services.</a:t>
            </a: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p:txBody>
      </p:sp>
      <p:sp>
        <p:nvSpPr>
          <p:cNvPr id="134" name="CustomShape 4"/>
          <p:cNvSpPr/>
          <p:nvPr/>
        </p:nvSpPr>
        <p:spPr>
          <a:xfrm>
            <a:off x="6313320" y="0"/>
            <a:ext cx="3045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6</a:t>
            </a:r>
            <a:endParaRPr b="0" lang="en-U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2" name="CustomShape 1"/>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Data Gathering Technique</a:t>
            </a:r>
            <a:endParaRPr b="0" lang="en-US" sz="1800" spc="-1" strike="noStrike">
              <a:latin typeface="Arial"/>
            </a:endParaRPr>
          </a:p>
        </p:txBody>
      </p:sp>
      <p:sp>
        <p:nvSpPr>
          <p:cNvPr id="1333" name="CustomShape 2"/>
          <p:cNvSpPr/>
          <p:nvPr/>
        </p:nvSpPr>
        <p:spPr>
          <a:xfrm>
            <a:off x="380880" y="990720"/>
            <a:ext cx="6324120" cy="2280600"/>
          </a:xfrm>
          <a:prstGeom prst="rect">
            <a:avLst/>
          </a:prstGeom>
          <a:noFill/>
          <a:ln w="9360">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latin typeface="Georgia"/>
              </a:rPr>
              <a:t>-Academic research on competitors including:</a:t>
            </a:r>
            <a:endParaRPr b="0" lang="en-US" sz="1600" spc="-1" strike="noStrike">
              <a:latin typeface="Arial"/>
            </a:endParaRPr>
          </a:p>
          <a:p>
            <a:pPr>
              <a:lnSpc>
                <a:spcPct val="100000"/>
              </a:lnSpc>
            </a:pPr>
            <a:r>
              <a:rPr b="0" lang="en-US" sz="1600" spc="-1" strike="noStrike">
                <a:solidFill>
                  <a:srgbClr val="000000"/>
                </a:solidFill>
                <a:latin typeface="Georgia"/>
              </a:rPr>
              <a:t>	</a:t>
            </a:r>
            <a:r>
              <a:rPr b="0" lang="en-US" sz="1600" spc="-1" strike="noStrike">
                <a:solidFill>
                  <a:srgbClr val="000000"/>
                </a:solidFill>
                <a:latin typeface="Georgia"/>
              </a:rPr>
              <a:t>-OSPortfolio</a:t>
            </a:r>
            <a:endParaRPr b="0" lang="en-US" sz="1600" spc="-1" strike="noStrike">
              <a:latin typeface="Arial"/>
            </a:endParaRPr>
          </a:p>
          <a:p>
            <a:pPr>
              <a:lnSpc>
                <a:spcPct val="100000"/>
              </a:lnSpc>
            </a:pPr>
            <a:r>
              <a:rPr b="0" lang="en-US" sz="1600" spc="-1" strike="noStrike">
                <a:solidFill>
                  <a:srgbClr val="000000"/>
                </a:solidFill>
                <a:latin typeface="Georgia"/>
              </a:rPr>
              <a:t>	</a:t>
            </a:r>
            <a:r>
              <a:rPr b="0" lang="en-US" sz="1600" spc="-1" strike="noStrike">
                <a:solidFill>
                  <a:srgbClr val="000000"/>
                </a:solidFill>
                <a:latin typeface="Georgia"/>
              </a:rPr>
              <a:t>-Sakai</a:t>
            </a:r>
            <a:endParaRPr b="0" lang="en-US" sz="1600" spc="-1" strike="noStrike">
              <a:latin typeface="Arial"/>
            </a:endParaRPr>
          </a:p>
          <a:p>
            <a:pPr>
              <a:lnSpc>
                <a:spcPct val="100000"/>
              </a:lnSpc>
            </a:pPr>
            <a:r>
              <a:rPr b="0" lang="en-US" sz="1600" spc="-1" strike="noStrike">
                <a:solidFill>
                  <a:srgbClr val="000000"/>
                </a:solidFill>
                <a:latin typeface="Georgia"/>
              </a:rPr>
              <a:t>	</a:t>
            </a:r>
            <a:r>
              <a:rPr b="0" lang="en-US" sz="1600" spc="-1" strike="noStrike">
                <a:solidFill>
                  <a:srgbClr val="000000"/>
                </a:solidFill>
                <a:latin typeface="Georgia"/>
              </a:rPr>
              <a:t>-OptimalEfolio</a:t>
            </a:r>
            <a:endParaRPr b="0" lang="en-US" sz="1600" spc="-1" strike="noStrike">
              <a:latin typeface="Arial"/>
            </a:endParaRPr>
          </a:p>
          <a:p>
            <a:pPr>
              <a:lnSpc>
                <a:spcPct val="100000"/>
              </a:lnSpc>
            </a:pPr>
            <a:r>
              <a:rPr b="0" lang="en-US" sz="1600" spc="-1" strike="noStrike">
                <a:solidFill>
                  <a:srgbClr val="000000"/>
                </a:solidFill>
                <a:latin typeface="Georgia"/>
              </a:rPr>
              <a:t>	</a:t>
            </a:r>
            <a:r>
              <a:rPr b="0" lang="en-US" sz="1600" spc="-1" strike="noStrike">
                <a:solidFill>
                  <a:srgbClr val="000000"/>
                </a:solidFill>
                <a:latin typeface="Georgia"/>
              </a:rPr>
              <a:t>-Monster.com</a:t>
            </a:r>
            <a:endParaRPr b="0" lang="en-US" sz="1600" spc="-1" strike="noStrike">
              <a:latin typeface="Arial"/>
            </a:endParaRPr>
          </a:p>
          <a:p>
            <a:pPr>
              <a:lnSpc>
                <a:spcPct val="100000"/>
              </a:lnSpc>
            </a:pPr>
            <a:r>
              <a:rPr b="0" lang="en-US" sz="1600" spc="-1" strike="noStrike">
                <a:solidFill>
                  <a:srgbClr val="000000"/>
                </a:solidFill>
                <a:latin typeface="Georgia"/>
              </a:rPr>
              <a:t>	</a:t>
            </a:r>
            <a:r>
              <a:rPr b="0" lang="en-US" sz="1600" spc="-1" strike="noStrike">
                <a:solidFill>
                  <a:srgbClr val="000000"/>
                </a:solidFill>
                <a:latin typeface="Georgia"/>
              </a:rPr>
              <a:t>-Top Five Undergraduate Business Schools as Ranked by</a:t>
            </a:r>
            <a:r>
              <a:rPr b="0" lang="en-US" sz="1600" spc="-1" strike="noStrike">
                <a:solidFill>
                  <a:srgbClr val="000000"/>
                </a:solidFill>
                <a:latin typeface="Georgia"/>
              </a:rPr>
              <a:t>	</a:t>
            </a:r>
            <a:r>
              <a:rPr b="0" i="1" lang="en-US" sz="1600" spc="-1" strike="noStrike">
                <a:solidFill>
                  <a:srgbClr val="000000"/>
                </a:solidFill>
                <a:latin typeface="Georgia"/>
              </a:rPr>
              <a:t>BusinessWeek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p:txBody>
      </p:sp>
      <p:sp>
        <p:nvSpPr>
          <p:cNvPr id="1334"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115</a:t>
            </a:r>
            <a:endParaRPr b="0" lang="en-US" sz="1800" spc="-1" strike="noStrike">
              <a:latin typeface="Arial"/>
            </a:endParaRPr>
          </a:p>
        </p:txBody>
      </p:sp>
    </p:spTree>
  </p:cSld>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5" name="CustomShape 1"/>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Data Gathering Results</a:t>
            </a:r>
            <a:endParaRPr b="0" lang="en-US" sz="1800" spc="-1" strike="noStrike">
              <a:latin typeface="Arial"/>
            </a:endParaRPr>
          </a:p>
        </p:txBody>
      </p:sp>
      <p:graphicFrame>
        <p:nvGraphicFramePr>
          <p:cNvPr id="1336" name="Table 2"/>
          <p:cNvGraphicFramePr/>
          <p:nvPr/>
        </p:nvGraphicFramePr>
        <p:xfrm>
          <a:off x="325440" y="646200"/>
          <a:ext cx="6379920" cy="6485400"/>
        </p:xfrm>
        <a:graphic>
          <a:graphicData uri="http://schemas.openxmlformats.org/drawingml/2006/table">
            <a:tbl>
              <a:tblPr/>
              <a:tblGrid>
                <a:gridCol w="1415880"/>
                <a:gridCol w="1322280"/>
                <a:gridCol w="1325520"/>
                <a:gridCol w="1085760"/>
                <a:gridCol w="1230480"/>
              </a:tblGrid>
              <a:tr h="454680">
                <a:tc>
                  <a:txBody>
                    <a:bodyPr/>
                    <a:p>
                      <a:pPr>
                        <a:lnSpc>
                          <a:spcPct val="100000"/>
                        </a:lnSpc>
                        <a:spcBef>
                          <a:spcPts val="221"/>
                        </a:spcBef>
                      </a:pPr>
                      <a:r>
                        <a:rPr b="0" lang="en-US" sz="1100" spc="-1" strike="noStrike">
                          <a:solidFill>
                            <a:srgbClr val="000000"/>
                          </a:solidFill>
                          <a:latin typeface="Georgia"/>
                        </a:rPr>
                        <a:t>Source/ Opportunity</a:t>
                      </a:r>
                      <a:endParaRPr b="0" lang="en-US" sz="11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OSPortfolio</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Sakai</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Monster</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Optimal</a:t>
                      </a:r>
                      <a:endParaRPr b="0" lang="en-US" sz="1100" spc="-1" strike="noStrike">
                        <a:latin typeface="Arial"/>
                      </a:endParaRPr>
                    </a:p>
                    <a:p>
                      <a:pPr>
                        <a:lnSpc>
                          <a:spcPct val="100000"/>
                        </a:lnSpc>
                        <a:spcBef>
                          <a:spcPts val="221"/>
                        </a:spcBef>
                      </a:pPr>
                      <a:r>
                        <a:rPr b="0" lang="en-US" sz="1100" spc="-1" strike="noStrike">
                          <a:solidFill>
                            <a:srgbClr val="000000"/>
                          </a:solidFill>
                          <a:latin typeface="Georgia"/>
                        </a:rPr>
                        <a:t>Eportfolio</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r>
              <a:tr h="1263600">
                <a:tc>
                  <a:txBody>
                    <a:bodyPr/>
                    <a:p>
                      <a:pPr>
                        <a:lnSpc>
                          <a:spcPct val="115000"/>
                        </a:lnSpc>
                      </a:pPr>
                      <a:r>
                        <a:rPr b="0" lang="en-US" sz="1100" spc="-1" strike="noStrike">
                          <a:solidFill>
                            <a:srgbClr val="000000"/>
                          </a:solidFill>
                          <a:latin typeface="Georgia"/>
                          <a:ea typeface="Calibri"/>
                        </a:rPr>
                        <a:t>1. Streamline portfolio upload processes into one application</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Uploading resumes require just one account in multiple formats.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One application to create and upload resumes.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Can create and upload multiple portfolios to user’s profile.</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If portfolio is created using program, portfolio is already uploaded online.</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31000">
                <a:tc>
                  <a:txBody>
                    <a:bodyPr/>
                    <a:p>
                      <a:pPr>
                        <a:lnSpc>
                          <a:spcPct val="100000"/>
                        </a:lnSpc>
                      </a:pPr>
                      <a:r>
                        <a:rPr b="0" lang="en-US" sz="1100" spc="-1" strike="noStrike">
                          <a:solidFill>
                            <a:srgbClr val="000000"/>
                          </a:solidFill>
                          <a:latin typeface="Georgia"/>
                        </a:rPr>
                        <a:t>2. Portfolio creation opportunities for students who don’t know how to create a portfolio</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There are multiple ways to create resumes from examples and wizards.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Wizards with instructions on creating a portfolio.</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Upload or use an online form to create the resume.</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Wizard for how to create a portfolio through step-by-step instructions and drop-down menus.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263600">
                <a:tc>
                  <a:txBody>
                    <a:bodyPr/>
                    <a:p>
                      <a:pPr>
                        <a:lnSpc>
                          <a:spcPct val="100000"/>
                        </a:lnSpc>
                      </a:pPr>
                      <a:r>
                        <a:rPr b="0" lang="en-US" sz="1100" spc="-1" strike="noStrike">
                          <a:solidFill>
                            <a:srgbClr val="000000"/>
                          </a:solidFill>
                          <a:latin typeface="Georgia"/>
                        </a:rPr>
                        <a:t>3. Provide structured mediums for evaluations of page content.</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Has feedback forms so users and staff can leave comments.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Evaluation forms for presenting feedback on other people’s portfolio.</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Pay professionals to review resume and give helpful insights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Portfolios must be validated by system owners before being viewed by third party.</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928800">
                <a:tc>
                  <a:txBody>
                    <a:bodyPr/>
                    <a:p>
                      <a:pPr>
                        <a:lnSpc>
                          <a:spcPct val="100000"/>
                        </a:lnSpc>
                      </a:pPr>
                      <a:r>
                        <a:rPr b="0" lang="en-US" sz="1100" spc="-1" strike="noStrike">
                          <a:solidFill>
                            <a:srgbClr val="000000"/>
                          </a:solidFill>
                          <a:latin typeface="Georgia"/>
                        </a:rPr>
                        <a:t>4. Multiple opportunities for site visitors to view portfolios.</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Can be sent out in emails, web pages, or hard copy</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Can be sent out in emails, web pages, or hard copy</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Employers look for jobs and users can look for jobs.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No online viewing of portfolios; just creation.</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263600">
                <a:tc>
                  <a:txBody>
                    <a:bodyPr/>
                    <a:p>
                      <a:pPr>
                        <a:lnSpc>
                          <a:spcPct val="100000"/>
                        </a:lnSpc>
                      </a:pPr>
                      <a:r>
                        <a:rPr b="0" lang="en-US" sz="1100" spc="-1" strike="noStrike">
                          <a:solidFill>
                            <a:srgbClr val="000000"/>
                          </a:solidFill>
                          <a:latin typeface="Georgia"/>
                        </a:rPr>
                        <a:t>5. User portfolio preferences and metrics of portfolio view and use.</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Shows number of views and allows users to manipulate layout</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Shows number of views and allows users to manipulate layout</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Users can limit what others can see and see number of visits to resume</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No online viewing of portfolios; just creation.</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r>
            </a:tbl>
          </a:graphicData>
        </a:graphic>
      </p:graphicFrame>
      <p:sp>
        <p:nvSpPr>
          <p:cNvPr id="1337" name="CustomShape 3"/>
          <p:cNvSpPr/>
          <p:nvPr/>
        </p:nvSpPr>
        <p:spPr>
          <a:xfrm>
            <a:off x="380880" y="7236000"/>
            <a:ext cx="6324120" cy="1368360"/>
          </a:xfrm>
          <a:prstGeom prst="rect">
            <a:avLst/>
          </a:prstGeom>
          <a:noFill/>
          <a:ln w="9360">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Georgia"/>
              </a:rPr>
              <a:t>This table summarizes the analyzed results of gathering data that pertains to each point in our Definition Phase Problems and Opportunities Statement.  The table illustrates what each competitor offers in the opportunity area.</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
        <p:nvSpPr>
          <p:cNvPr id="1338" name="CustomShape 4"/>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116</a:t>
            </a:r>
            <a:endParaRPr b="0" lang="en-US" sz="1800" spc="-1" strike="noStrike">
              <a:latin typeface="Arial"/>
            </a:endParaRPr>
          </a:p>
        </p:txBody>
      </p:sp>
    </p:spTree>
  </p:cSld>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9" name="CustomShape 1"/>
          <p:cNvSpPr/>
          <p:nvPr/>
        </p:nvSpPr>
        <p:spPr>
          <a:xfrm>
            <a:off x="380880" y="196920"/>
            <a:ext cx="579096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Strategic Impact (Requirements of TO-BE system)</a:t>
            </a:r>
            <a:endParaRPr b="0" lang="en-US" sz="1800" spc="-1" strike="noStrike">
              <a:latin typeface="Arial"/>
            </a:endParaRPr>
          </a:p>
        </p:txBody>
      </p:sp>
      <p:graphicFrame>
        <p:nvGraphicFramePr>
          <p:cNvPr id="1340" name="Table 2"/>
          <p:cNvGraphicFramePr/>
          <p:nvPr/>
        </p:nvGraphicFramePr>
        <p:xfrm>
          <a:off x="304920" y="1066680"/>
          <a:ext cx="6400440" cy="3927240"/>
        </p:xfrm>
        <a:graphic>
          <a:graphicData uri="http://schemas.openxmlformats.org/drawingml/2006/table">
            <a:tbl>
              <a:tblPr/>
              <a:tblGrid>
                <a:gridCol w="2057400"/>
                <a:gridCol w="1066680"/>
                <a:gridCol w="2361960"/>
                <a:gridCol w="914400"/>
              </a:tblGrid>
              <a:tr h="533160">
                <a:tc>
                  <a:txBody>
                    <a:bodyPr/>
                    <a:p>
                      <a:pPr algn="ctr">
                        <a:lnSpc>
                          <a:spcPct val="100000"/>
                        </a:lnSpc>
                        <a:spcBef>
                          <a:spcPts val="221"/>
                        </a:spcBef>
                      </a:pPr>
                      <a:r>
                        <a:rPr b="1" lang="en-US" sz="1100" spc="-1" strike="noStrike">
                          <a:solidFill>
                            <a:srgbClr val="000000"/>
                          </a:solidFill>
                          <a:latin typeface="Georgia"/>
                        </a:rPr>
                        <a:t>Business Requirements</a:t>
                      </a:r>
                      <a:endParaRPr b="0" lang="en-US" sz="11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solidFill>
                      <a:srgbClr val="378d2b"/>
                    </a:solidFill>
                  </a:tcPr>
                </a:tc>
                <a:tc>
                  <a:txBody>
                    <a:bodyPr/>
                    <a:p>
                      <a:pPr algn="ctr">
                        <a:lnSpc>
                          <a:spcPct val="100000"/>
                        </a:lnSpc>
                        <a:spcBef>
                          <a:spcPts val="221"/>
                        </a:spcBef>
                      </a:pPr>
                      <a:r>
                        <a:rPr b="1" lang="en-US" sz="1100" spc="-1" strike="noStrike">
                          <a:solidFill>
                            <a:srgbClr val="000000"/>
                          </a:solidFill>
                          <a:latin typeface="Georgia"/>
                        </a:rPr>
                        <a:t>Desirability</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solidFill>
                      <a:srgbClr val="378d2b"/>
                    </a:solidFill>
                  </a:tcPr>
                </a:tc>
                <a:tc>
                  <a:txBody>
                    <a:bodyPr/>
                    <a:p>
                      <a:pPr algn="ctr">
                        <a:lnSpc>
                          <a:spcPct val="100000"/>
                        </a:lnSpc>
                        <a:spcBef>
                          <a:spcPts val="221"/>
                        </a:spcBef>
                      </a:pPr>
                      <a:r>
                        <a:rPr b="1" lang="en-US" sz="1100" spc="-1" strike="noStrike">
                          <a:solidFill>
                            <a:srgbClr val="000000"/>
                          </a:solidFill>
                          <a:latin typeface="Georgia"/>
                        </a:rPr>
                        <a:t>Dependencies </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solidFill>
                      <a:srgbClr val="378d2b"/>
                    </a:solidFill>
                  </a:tcPr>
                </a:tc>
                <a:tc>
                  <a:txBody>
                    <a:bodyPr/>
                    <a:p>
                      <a:pPr algn="ctr">
                        <a:lnSpc>
                          <a:spcPct val="100000"/>
                        </a:lnSpc>
                        <a:spcBef>
                          <a:spcPts val="221"/>
                        </a:spcBef>
                      </a:pPr>
                      <a:r>
                        <a:rPr b="1" lang="en-US" sz="1100" spc="-1" strike="noStrike">
                          <a:solidFill>
                            <a:srgbClr val="000000"/>
                          </a:solidFill>
                          <a:latin typeface="Georgia"/>
                        </a:rPr>
                        <a:t>Version Number</a:t>
                      </a:r>
                      <a:endParaRPr b="0" lang="en-US" sz="11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solidFill>
                      <a:srgbClr val="378d2b"/>
                    </a:solidFill>
                  </a:tcPr>
                </a:tc>
              </a:tr>
              <a:tr h="595080">
                <a:tc>
                  <a:txBody>
                    <a:bodyPr anchor="ctr"/>
                    <a:p>
                      <a:pPr algn="ctr">
                        <a:lnSpc>
                          <a:spcPct val="100000"/>
                        </a:lnSpc>
                        <a:spcBef>
                          <a:spcPts val="221"/>
                        </a:spcBef>
                      </a:pPr>
                      <a:r>
                        <a:rPr b="0" lang="en-US" sz="1100" spc="-1" strike="noStrike">
                          <a:solidFill>
                            <a:srgbClr val="000000"/>
                          </a:solidFill>
                          <a:latin typeface="Georgia"/>
                        </a:rPr>
                        <a:t>Increase ease of use of the application for students</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spcBef>
                          <a:spcPts val="221"/>
                        </a:spcBef>
                      </a:pPr>
                      <a:r>
                        <a:rPr b="0" lang="en-US" sz="1100" spc="-1" strike="noStrike">
                          <a:solidFill>
                            <a:srgbClr val="000000"/>
                          </a:solidFill>
                          <a:latin typeface="Georgia"/>
                        </a:rPr>
                        <a:t>Mandatory</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spcBef>
                          <a:spcPts val="221"/>
                        </a:spcBef>
                      </a:pPr>
                      <a:r>
                        <a:rPr b="0" lang="en-US" sz="1100" spc="-1" strike="noStrike">
                          <a:solidFill>
                            <a:srgbClr val="000000"/>
                          </a:solidFill>
                          <a:latin typeface="Georgia"/>
                        </a:rPr>
                        <a:t>Streamline application creation/upload into one process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spcBef>
                          <a:spcPts val="221"/>
                        </a:spcBef>
                      </a:pPr>
                      <a:r>
                        <a:rPr b="0" lang="en-US" sz="1100" spc="-1" strike="noStrike">
                          <a:solidFill>
                            <a:srgbClr val="000000"/>
                          </a:solidFill>
                          <a:latin typeface="Georgia"/>
                        </a:rPr>
                        <a:t>1</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09480">
                <a:tc>
                  <a:txBody>
                    <a:bodyPr anchor="ctr"/>
                    <a:p>
                      <a:pPr algn="ctr">
                        <a:lnSpc>
                          <a:spcPct val="100000"/>
                        </a:lnSpc>
                        <a:spcBef>
                          <a:spcPts val="221"/>
                        </a:spcBef>
                      </a:pPr>
                      <a:r>
                        <a:rPr b="0" lang="en-US" sz="1100" spc="-1" strike="noStrike">
                          <a:solidFill>
                            <a:srgbClr val="000000"/>
                          </a:solidFill>
                          <a:latin typeface="Georgia"/>
                        </a:rPr>
                        <a:t>Increase use of the application by students on campus</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spcBef>
                          <a:spcPts val="221"/>
                        </a:spcBef>
                      </a:pPr>
                      <a:r>
                        <a:rPr b="0" lang="en-US" sz="1100" spc="-1" strike="noStrike">
                          <a:solidFill>
                            <a:srgbClr val="000000"/>
                          </a:solidFill>
                          <a:latin typeface="Georgia"/>
                        </a:rPr>
                        <a:t>Mandatory</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spcBef>
                          <a:spcPts val="221"/>
                        </a:spcBef>
                      </a:pPr>
                      <a:r>
                        <a:rPr b="0" lang="en-US" sz="1100" spc="-1" strike="noStrike">
                          <a:solidFill>
                            <a:srgbClr val="000000"/>
                          </a:solidFill>
                          <a:latin typeface="Georgia"/>
                        </a:rPr>
                        <a:t>Students actually register and stay involved with the application</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spcBef>
                          <a:spcPts val="221"/>
                        </a:spcBef>
                      </a:pPr>
                      <a:r>
                        <a:rPr b="0" lang="en-US" sz="1100" spc="-1" strike="noStrike">
                          <a:solidFill>
                            <a:srgbClr val="000000"/>
                          </a:solidFill>
                          <a:latin typeface="Georgia"/>
                        </a:rPr>
                        <a:t>1</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09480">
                <a:tc>
                  <a:txBody>
                    <a:bodyPr anchor="ctr"/>
                    <a:p>
                      <a:pPr algn="ctr">
                        <a:lnSpc>
                          <a:spcPct val="100000"/>
                        </a:lnSpc>
                        <a:spcBef>
                          <a:spcPts val="221"/>
                        </a:spcBef>
                      </a:pPr>
                      <a:r>
                        <a:rPr b="0" lang="en-US" sz="1100" spc="-1" strike="noStrike">
                          <a:solidFill>
                            <a:srgbClr val="000000"/>
                          </a:solidFill>
                          <a:latin typeface="Georgia"/>
                        </a:rPr>
                        <a:t>Convince recruiters to register with application to view full resumes</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spcBef>
                          <a:spcPts val="221"/>
                        </a:spcBef>
                      </a:pPr>
                      <a:r>
                        <a:rPr b="0" lang="en-US" sz="1100" spc="-1" strike="noStrike">
                          <a:solidFill>
                            <a:srgbClr val="000000"/>
                          </a:solidFill>
                          <a:latin typeface="Georgia"/>
                        </a:rPr>
                        <a:t>Mandatory</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spcBef>
                          <a:spcPts val="221"/>
                        </a:spcBef>
                      </a:pPr>
                      <a:r>
                        <a:rPr b="0" lang="en-US" sz="1100" spc="-1" strike="noStrike">
                          <a:solidFill>
                            <a:srgbClr val="000000"/>
                          </a:solidFill>
                          <a:latin typeface="Georgia"/>
                        </a:rPr>
                        <a:t>Recruiters realize the benefits of registering than just viewing partial resumes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spcBef>
                          <a:spcPts val="221"/>
                        </a:spcBef>
                      </a:pPr>
                      <a:r>
                        <a:rPr b="0" lang="en-US" sz="1100" spc="-1" strike="noStrike">
                          <a:solidFill>
                            <a:srgbClr val="000000"/>
                          </a:solidFill>
                          <a:latin typeface="Georgia"/>
                        </a:rPr>
                        <a:t>1</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761760">
                <a:tc>
                  <a:txBody>
                    <a:bodyPr anchor="ctr"/>
                    <a:p>
                      <a:pPr algn="ctr">
                        <a:lnSpc>
                          <a:spcPct val="100000"/>
                        </a:lnSpc>
                        <a:spcBef>
                          <a:spcPts val="221"/>
                        </a:spcBef>
                      </a:pPr>
                      <a:r>
                        <a:rPr b="0" lang="en-US" sz="1100" spc="-1" strike="noStrike">
                          <a:solidFill>
                            <a:srgbClr val="000000"/>
                          </a:solidFill>
                          <a:latin typeface="Georgia"/>
                        </a:rPr>
                        <a:t>Make sure on validated material appears on the application</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spcBef>
                          <a:spcPts val="221"/>
                        </a:spcBef>
                      </a:pPr>
                      <a:r>
                        <a:rPr b="0" lang="en-US" sz="1100" spc="-1" strike="noStrike">
                          <a:solidFill>
                            <a:srgbClr val="000000"/>
                          </a:solidFill>
                          <a:latin typeface="Georgia"/>
                        </a:rPr>
                        <a:t>Mandatory</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spcBef>
                          <a:spcPts val="221"/>
                        </a:spcBef>
                      </a:pPr>
                      <a:r>
                        <a:rPr b="0" lang="en-US" sz="1100" spc="-1" strike="noStrike">
                          <a:solidFill>
                            <a:srgbClr val="000000"/>
                          </a:solidFill>
                          <a:latin typeface="Georgia"/>
                        </a:rPr>
                        <a:t>The application must contain some sort of filter that will catch inappropriate content that is uploaded</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spcBef>
                          <a:spcPts val="221"/>
                        </a:spcBef>
                      </a:pPr>
                      <a:r>
                        <a:rPr b="0" lang="en-US" sz="1100" spc="-1" strike="noStrike">
                          <a:solidFill>
                            <a:srgbClr val="000000"/>
                          </a:solidFill>
                          <a:latin typeface="Georgia"/>
                        </a:rPr>
                        <a:t>1</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818280">
                <a:tc>
                  <a:txBody>
                    <a:bodyPr anchor="ctr"/>
                    <a:p>
                      <a:pPr algn="ctr">
                        <a:lnSpc>
                          <a:spcPct val="100000"/>
                        </a:lnSpc>
                        <a:spcBef>
                          <a:spcPts val="221"/>
                        </a:spcBef>
                      </a:pPr>
                      <a:r>
                        <a:rPr b="0" lang="en-US" sz="1100" spc="-1" strike="noStrike">
                          <a:solidFill>
                            <a:srgbClr val="000000"/>
                          </a:solidFill>
                          <a:latin typeface="Georgia"/>
                        </a:rPr>
                        <a:t>Make the application as user-friendly and appealing to use</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chor="ctr"/>
                    <a:p>
                      <a:pPr algn="ctr">
                        <a:lnSpc>
                          <a:spcPct val="100000"/>
                        </a:lnSpc>
                        <a:spcBef>
                          <a:spcPts val="221"/>
                        </a:spcBef>
                      </a:pPr>
                      <a:r>
                        <a:rPr b="0" lang="en-US" sz="1100" spc="-1" strike="noStrike">
                          <a:solidFill>
                            <a:srgbClr val="000000"/>
                          </a:solidFill>
                          <a:latin typeface="Georgia"/>
                        </a:rPr>
                        <a:t>Desirable</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chor="ctr"/>
                    <a:p>
                      <a:pPr algn="ctr">
                        <a:lnSpc>
                          <a:spcPct val="100000"/>
                        </a:lnSpc>
                        <a:spcBef>
                          <a:spcPts val="221"/>
                        </a:spcBef>
                      </a:pPr>
                      <a:r>
                        <a:rPr b="0" lang="en-US" sz="1100" spc="-1" strike="noStrike">
                          <a:solidFill>
                            <a:srgbClr val="000000"/>
                          </a:solidFill>
                          <a:latin typeface="Georgia"/>
                        </a:rPr>
                        <a:t>N/A</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chor="ctr"/>
                    <a:p>
                      <a:pPr algn="ctr">
                        <a:lnSpc>
                          <a:spcPct val="100000"/>
                        </a:lnSpc>
                        <a:spcBef>
                          <a:spcPts val="221"/>
                        </a:spcBef>
                      </a:pPr>
                      <a:r>
                        <a:rPr b="0" lang="en-US" sz="1100" spc="-1" strike="noStrike">
                          <a:solidFill>
                            <a:srgbClr val="000000"/>
                          </a:solidFill>
                          <a:latin typeface="Georgia"/>
                        </a:rPr>
                        <a:t>1</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1341"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117</a:t>
            </a:r>
            <a:endParaRPr b="0" lang="en-US" sz="1800" spc="-1" strike="noStrike">
              <a:latin typeface="Arial"/>
            </a:endParaRPr>
          </a:p>
        </p:txBody>
      </p:sp>
    </p:spTree>
  </p:cSld>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2" name="CustomShape 1"/>
          <p:cNvSpPr/>
          <p:nvPr/>
        </p:nvSpPr>
        <p:spPr>
          <a:xfrm>
            <a:off x="380880" y="196920"/>
            <a:ext cx="579096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 of TO-BE Data (Data Dictionary &amp; Narrative)</a:t>
            </a:r>
            <a:endParaRPr b="0" lang="en-US" sz="1800" spc="-1" strike="noStrike">
              <a:latin typeface="Arial"/>
            </a:endParaRPr>
          </a:p>
        </p:txBody>
      </p:sp>
      <p:sp>
        <p:nvSpPr>
          <p:cNvPr id="1343" name="CustomShape 2"/>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118</a:t>
            </a:r>
            <a:endParaRPr b="0" lang="en-US" sz="1800" spc="-1" strike="noStrike">
              <a:latin typeface="Arial"/>
            </a:endParaRPr>
          </a:p>
        </p:txBody>
      </p:sp>
      <p:sp>
        <p:nvSpPr>
          <p:cNvPr id="1344" name="CustomShape 3"/>
          <p:cNvSpPr/>
          <p:nvPr/>
        </p:nvSpPr>
        <p:spPr>
          <a:xfrm>
            <a:off x="380880" y="685800"/>
            <a:ext cx="6248160" cy="47919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The data involved in the RelateKX application consists of the following:</a:t>
            </a:r>
            <a:endParaRPr b="0" lang="en-US" sz="1200" spc="-1" strike="noStrike">
              <a:latin typeface="Arial"/>
            </a:endParaRPr>
          </a:p>
          <a:p>
            <a:pPr marL="216000" indent="-216000">
              <a:lnSpc>
                <a:spcPct val="100000"/>
              </a:lnSpc>
              <a:spcBef>
                <a:spcPts val="601"/>
              </a:spcBef>
              <a:buClr>
                <a:srgbClr val="000000"/>
              </a:buClr>
              <a:buFont typeface="StarSymbol"/>
              <a:buAutoNum type="arabicPeriod"/>
            </a:pPr>
            <a:r>
              <a:rPr b="0" lang="en-US" sz="1200" spc="-1" strike="noStrike">
                <a:solidFill>
                  <a:srgbClr val="000000"/>
                </a:solidFill>
                <a:latin typeface="Georgia"/>
              </a:rPr>
              <a:t> </a:t>
            </a:r>
            <a:r>
              <a:rPr b="0" lang="en-US" sz="1200" spc="-1" strike="noStrike">
                <a:solidFill>
                  <a:srgbClr val="000000"/>
                </a:solidFill>
                <a:latin typeface="Georgia"/>
              </a:rPr>
              <a:t>Portfolios</a:t>
            </a:r>
            <a:endParaRPr b="0" lang="en-US" sz="1200" spc="-1" strike="noStrike">
              <a:latin typeface="Arial"/>
            </a:endParaRPr>
          </a:p>
          <a:p>
            <a:pPr marL="216000" indent="-216000">
              <a:lnSpc>
                <a:spcPct val="100000"/>
              </a:lnSpc>
              <a:spcBef>
                <a:spcPts val="601"/>
              </a:spcBef>
              <a:buClr>
                <a:srgbClr val="000000"/>
              </a:buClr>
              <a:buFont typeface="StarSymbol"/>
              <a:buAutoNum type="arabicPeriod"/>
            </a:pPr>
            <a:r>
              <a:rPr b="0" lang="en-US" sz="1200" spc="-1" strike="noStrike">
                <a:solidFill>
                  <a:srgbClr val="000000"/>
                </a:solidFill>
                <a:latin typeface="Georgia"/>
              </a:rPr>
              <a:t> </a:t>
            </a:r>
            <a:r>
              <a:rPr b="0" lang="en-US" sz="1200" spc="-1" strike="noStrike">
                <a:solidFill>
                  <a:srgbClr val="000000"/>
                </a:solidFill>
                <a:latin typeface="Georgia"/>
              </a:rPr>
              <a:t>Feedback Form</a:t>
            </a:r>
            <a:endParaRPr b="0" lang="en-US" sz="1200" spc="-1" strike="noStrike">
              <a:latin typeface="Arial"/>
            </a:endParaRPr>
          </a:p>
          <a:p>
            <a:pPr marL="216000" indent="-216000">
              <a:lnSpc>
                <a:spcPct val="100000"/>
              </a:lnSpc>
              <a:spcBef>
                <a:spcPts val="601"/>
              </a:spcBef>
              <a:buClr>
                <a:srgbClr val="000000"/>
              </a:buClr>
              <a:buFont typeface="StarSymbol"/>
              <a:buAutoNum type="arabicPeriod"/>
            </a:pPr>
            <a:r>
              <a:rPr b="0" lang="en-US" sz="1200" spc="-1" strike="noStrike">
                <a:solidFill>
                  <a:srgbClr val="000000"/>
                </a:solidFill>
                <a:latin typeface="Georgia"/>
              </a:rPr>
              <a:t> </a:t>
            </a:r>
            <a:r>
              <a:rPr b="0" lang="en-US" sz="1200" spc="-1" strike="noStrike">
                <a:solidFill>
                  <a:srgbClr val="000000"/>
                </a:solidFill>
                <a:latin typeface="Georgia"/>
              </a:rPr>
              <a:t>Metrics</a:t>
            </a: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Portfolios include the documents and files that were uploaded to RelateKX by the students in order to better sell them to recruiters.  These files could include a resume, project summaries, examples of work experience, videos,  and pictures.  All of these files will be validated by RelateKX for content and professionalism to make sure to filter out unnecessary or unwanted files.</a:t>
            </a: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Feedback forms are the forms generated by RelateKX that will be given out if a registered user would like to leave feedback or constructive criticism on a certain student’s portfolio.  This form will also be validated by RelateKX in order to make sure that nothing offensive or unprofessional is sent to the student through the form.</a:t>
            </a: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Metrics of the application include the various data and information concerning the application and its use.  Students can use the metrics to see how many times their portfolio is being used, and from that data, determine that something needs to be changed in order to make their portfolio more appealing to recruiters.</a:t>
            </a:r>
            <a:endParaRPr b="0" lang="en-US" sz="1200" spc="-1" strike="noStrike">
              <a:latin typeface="Arial"/>
            </a:endParaRPr>
          </a:p>
        </p:txBody>
      </p:sp>
    </p:spTree>
  </p:cSld>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5" name="Picture 7" descr=""/>
          <p:cNvPicPr/>
          <p:nvPr/>
        </p:nvPicPr>
        <p:blipFill>
          <a:blip r:embed="rId1"/>
          <a:stretch/>
        </p:blipFill>
        <p:spPr>
          <a:xfrm>
            <a:off x="1371600" y="2854440"/>
            <a:ext cx="4114440" cy="3165120"/>
          </a:xfrm>
          <a:prstGeom prst="rect">
            <a:avLst/>
          </a:prstGeom>
          <a:ln w="9360">
            <a:noFill/>
          </a:ln>
        </p:spPr>
      </p:pic>
      <p:sp>
        <p:nvSpPr>
          <p:cNvPr id="1346" name="TextShape 1"/>
          <p:cNvSpPr txBox="1"/>
          <p:nvPr/>
        </p:nvSpPr>
        <p:spPr>
          <a:xfrm>
            <a:off x="0" y="4038480"/>
            <a:ext cx="6857640" cy="1960200"/>
          </a:xfrm>
          <a:prstGeom prst="rect">
            <a:avLst/>
          </a:prstGeom>
          <a:noFill/>
          <a:ln>
            <a:noFill/>
          </a:ln>
        </p:spPr>
        <p:txBody>
          <a:bodyPr lIns="90000" rIns="90000" tIns="45000" bIns="45000" anchor="ctr"/>
          <a:p>
            <a:pPr algn="ctr">
              <a:lnSpc>
                <a:spcPct val="100000"/>
              </a:lnSpc>
            </a:pPr>
            <a:r>
              <a:rPr b="1" lang="en-US" sz="3600" spc="-1" strike="noStrike">
                <a:solidFill>
                  <a:srgbClr val="444d26"/>
                </a:solidFill>
                <a:latin typeface="Georgia"/>
              </a:rPr>
              <a:t>Detail of TO-BE Processes</a:t>
            </a:r>
            <a:endParaRPr b="0" lang="en-US" sz="3600" spc="-1" strike="noStrike">
              <a:solidFill>
                <a:srgbClr val="000000"/>
              </a:solidFill>
              <a:latin typeface="Georgia"/>
            </a:endParaRPr>
          </a:p>
        </p:txBody>
      </p:sp>
      <p:sp>
        <p:nvSpPr>
          <p:cNvPr id="1347" name="CustomShape 2"/>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119</a:t>
            </a:r>
            <a:endParaRPr b="0" lang="en-US" sz="1800" spc="-1" strike="noStrike">
              <a:latin typeface="Arial"/>
            </a:endParaRPr>
          </a:p>
        </p:txBody>
      </p:sp>
    </p:spTree>
  </p:cSld>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8" name="CustomShape 1"/>
          <p:cNvSpPr/>
          <p:nvPr/>
        </p:nvSpPr>
        <p:spPr>
          <a:xfrm>
            <a:off x="838080" y="2209680"/>
            <a:ext cx="990360" cy="914040"/>
          </a:xfrm>
          <a:prstGeom prst="roundRect">
            <a:avLst>
              <a:gd name="adj" fmla="val 16667"/>
            </a:avLst>
          </a:prstGeom>
          <a:solidFill>
            <a:srgbClr val="0070c0"/>
          </a:solidFill>
          <a:ln w="9360">
            <a:solidFill>
              <a:schemeClr val="tx1"/>
            </a:solidFill>
            <a:round/>
          </a:ln>
        </p:spPr>
        <p:style>
          <a:lnRef idx="0"/>
          <a:fillRef idx="0"/>
          <a:effectRef idx="0"/>
          <a:fontRef idx="minor"/>
        </p:style>
      </p:sp>
      <p:sp>
        <p:nvSpPr>
          <p:cNvPr id="1349" name="CustomShape 2"/>
          <p:cNvSpPr/>
          <p:nvPr/>
        </p:nvSpPr>
        <p:spPr>
          <a:xfrm>
            <a:off x="838080" y="3352680"/>
            <a:ext cx="990360" cy="914040"/>
          </a:xfrm>
          <a:prstGeom prst="roundRect">
            <a:avLst>
              <a:gd name="adj" fmla="val 16667"/>
            </a:avLst>
          </a:prstGeom>
          <a:solidFill>
            <a:srgbClr val="ffc000"/>
          </a:solidFill>
          <a:ln w="28440">
            <a:solidFill>
              <a:schemeClr val="tx1"/>
            </a:solidFill>
            <a:round/>
          </a:ln>
        </p:spPr>
        <p:style>
          <a:lnRef idx="0"/>
          <a:fillRef idx="0"/>
          <a:effectRef idx="0"/>
          <a:fontRef idx="minor"/>
        </p:style>
      </p:sp>
      <p:sp>
        <p:nvSpPr>
          <p:cNvPr id="1350" name="CustomShape 3"/>
          <p:cNvSpPr/>
          <p:nvPr/>
        </p:nvSpPr>
        <p:spPr>
          <a:xfrm>
            <a:off x="838080" y="1066680"/>
            <a:ext cx="990360" cy="914040"/>
          </a:xfrm>
          <a:prstGeom prst="roundRect">
            <a:avLst>
              <a:gd name="adj" fmla="val 16667"/>
            </a:avLst>
          </a:prstGeom>
          <a:gradFill rotWithShape="0">
            <a:gsLst>
              <a:gs pos="0">
                <a:schemeClr val="bg1"/>
              </a:gs>
              <a:gs pos="100000">
                <a:schemeClr val="bg1">
                  <a:gamma val="-1"/>
                  <a:shade val="46275"/>
                  <a:invGamma val="-1"/>
                </a:schemeClr>
              </a:gs>
            </a:gsLst>
            <a:lin ang="0"/>
          </a:gradFill>
          <a:ln w="9360">
            <a:solidFill>
              <a:schemeClr val="tx1"/>
            </a:solidFill>
            <a:round/>
          </a:ln>
        </p:spPr>
        <p:style>
          <a:lnRef idx="0"/>
          <a:fillRef idx="0"/>
          <a:effectRef idx="0"/>
          <a:fontRef idx="minor"/>
        </p:style>
      </p:sp>
      <p:sp>
        <p:nvSpPr>
          <p:cNvPr id="1351" name="CustomShape 4"/>
          <p:cNvSpPr/>
          <p:nvPr/>
        </p:nvSpPr>
        <p:spPr>
          <a:xfrm>
            <a:off x="990720" y="4648320"/>
            <a:ext cx="1447560" cy="837720"/>
          </a:xfrm>
          <a:prstGeom prst="rect">
            <a:avLst/>
          </a:prstGeom>
          <a:solidFill>
            <a:srgbClr val="ff0000"/>
          </a:soli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352" name="CustomShape 5"/>
          <p:cNvSpPr/>
          <p:nvPr/>
        </p:nvSpPr>
        <p:spPr>
          <a:xfrm>
            <a:off x="990720" y="5867280"/>
            <a:ext cx="1447560" cy="837720"/>
          </a:xfrm>
          <a:prstGeom prst="rect">
            <a:avLst/>
          </a:prstGeom>
          <a:solidFill>
            <a:srgbClr val="0070c0"/>
          </a:soli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353" name="Line 6"/>
          <p:cNvSpPr/>
          <p:nvPr/>
        </p:nvSpPr>
        <p:spPr>
          <a:xfrm>
            <a:off x="838080" y="7162560"/>
            <a:ext cx="1600200" cy="360"/>
          </a:xfrm>
          <a:prstGeom prst="line">
            <a:avLst/>
          </a:prstGeom>
          <a:ln w="19080">
            <a:solidFill>
              <a:srgbClr val="0070c0"/>
            </a:solidFill>
            <a:round/>
            <a:tailEnd len="med" type="triangle" w="med"/>
          </a:ln>
        </p:spPr>
        <p:style>
          <a:lnRef idx="0"/>
          <a:fillRef idx="0"/>
          <a:effectRef idx="0"/>
          <a:fontRef idx="minor"/>
        </p:style>
      </p:sp>
      <p:sp>
        <p:nvSpPr>
          <p:cNvPr id="1354" name="CustomShape 7"/>
          <p:cNvSpPr/>
          <p:nvPr/>
        </p:nvSpPr>
        <p:spPr>
          <a:xfrm>
            <a:off x="2895480" y="1143000"/>
            <a:ext cx="3428640" cy="51660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Verdana"/>
              </a:rPr>
              <a:t>Process maintained from Study Phase</a:t>
            </a:r>
            <a:endParaRPr b="0" lang="en-US" sz="1400" spc="-1" strike="noStrike">
              <a:latin typeface="Arial"/>
            </a:endParaRPr>
          </a:p>
        </p:txBody>
      </p:sp>
      <p:sp>
        <p:nvSpPr>
          <p:cNvPr id="1355" name="CustomShape 8"/>
          <p:cNvSpPr/>
          <p:nvPr/>
        </p:nvSpPr>
        <p:spPr>
          <a:xfrm>
            <a:off x="2895480" y="2438280"/>
            <a:ext cx="3428640" cy="3034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Verdana"/>
              </a:rPr>
              <a:t>Process Altered</a:t>
            </a:r>
            <a:endParaRPr b="0" lang="en-US" sz="1400" spc="-1" strike="noStrike">
              <a:latin typeface="Arial"/>
            </a:endParaRPr>
          </a:p>
        </p:txBody>
      </p:sp>
      <p:sp>
        <p:nvSpPr>
          <p:cNvPr id="1356" name="CustomShape 9"/>
          <p:cNvSpPr/>
          <p:nvPr/>
        </p:nvSpPr>
        <p:spPr>
          <a:xfrm>
            <a:off x="2895480" y="3443400"/>
            <a:ext cx="3428640" cy="3034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Verdana"/>
              </a:rPr>
              <a:t>New Process</a:t>
            </a:r>
            <a:endParaRPr b="0" lang="en-US" sz="1400" spc="-1" strike="noStrike">
              <a:latin typeface="Arial"/>
            </a:endParaRPr>
          </a:p>
        </p:txBody>
      </p:sp>
      <p:sp>
        <p:nvSpPr>
          <p:cNvPr id="1357" name="CustomShape 10"/>
          <p:cNvSpPr/>
          <p:nvPr/>
        </p:nvSpPr>
        <p:spPr>
          <a:xfrm>
            <a:off x="2895480" y="4815000"/>
            <a:ext cx="3428640" cy="3034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Verdana"/>
              </a:rPr>
              <a:t>Need for External Entity Removed</a:t>
            </a:r>
            <a:endParaRPr b="0" lang="en-US" sz="1400" spc="-1" strike="noStrike">
              <a:latin typeface="Arial"/>
            </a:endParaRPr>
          </a:p>
        </p:txBody>
      </p:sp>
      <p:sp>
        <p:nvSpPr>
          <p:cNvPr id="1358" name="CustomShape 11"/>
          <p:cNvSpPr/>
          <p:nvPr/>
        </p:nvSpPr>
        <p:spPr>
          <a:xfrm>
            <a:off x="2895480" y="6033960"/>
            <a:ext cx="3428640" cy="3034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Verdana"/>
              </a:rPr>
              <a:t>Need for External Entity Altered</a:t>
            </a:r>
            <a:endParaRPr b="0" lang="en-US" sz="1400" spc="-1" strike="noStrike">
              <a:latin typeface="Arial"/>
            </a:endParaRPr>
          </a:p>
        </p:txBody>
      </p:sp>
      <p:sp>
        <p:nvSpPr>
          <p:cNvPr id="1359" name="CustomShape 12"/>
          <p:cNvSpPr/>
          <p:nvPr/>
        </p:nvSpPr>
        <p:spPr>
          <a:xfrm>
            <a:off x="2895480" y="7010280"/>
            <a:ext cx="3428640" cy="3034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Verdana"/>
              </a:rPr>
              <a:t>Altered Destination of Data </a:t>
            </a:r>
            <a:endParaRPr b="0" lang="en-US" sz="1400" spc="-1" strike="noStrike">
              <a:latin typeface="Arial"/>
            </a:endParaRPr>
          </a:p>
        </p:txBody>
      </p:sp>
      <p:sp>
        <p:nvSpPr>
          <p:cNvPr id="1360" name="CustomShape 13"/>
          <p:cNvSpPr/>
          <p:nvPr/>
        </p:nvSpPr>
        <p:spPr>
          <a:xfrm>
            <a:off x="685800" y="914400"/>
            <a:ext cx="5790960" cy="1142640"/>
          </a:xfrm>
          <a:prstGeom prst="rect">
            <a:avLst/>
          </a:prstGeom>
          <a:noFill/>
          <a:ln w="19080">
            <a:solidFill>
              <a:schemeClr val="tx1"/>
            </a:solidFill>
            <a:miter/>
          </a:ln>
        </p:spPr>
        <p:style>
          <a:lnRef idx="0"/>
          <a:fillRef idx="0"/>
          <a:effectRef idx="0"/>
          <a:fontRef idx="minor"/>
        </p:style>
      </p:sp>
      <p:sp>
        <p:nvSpPr>
          <p:cNvPr id="1361" name="CustomShape 14"/>
          <p:cNvSpPr/>
          <p:nvPr/>
        </p:nvSpPr>
        <p:spPr>
          <a:xfrm>
            <a:off x="685800" y="2057400"/>
            <a:ext cx="5790960" cy="1142640"/>
          </a:xfrm>
          <a:prstGeom prst="rect">
            <a:avLst/>
          </a:prstGeom>
          <a:noFill/>
          <a:ln w="19080">
            <a:solidFill>
              <a:schemeClr val="tx1"/>
            </a:solidFill>
            <a:miter/>
          </a:ln>
        </p:spPr>
        <p:style>
          <a:lnRef idx="0"/>
          <a:fillRef idx="0"/>
          <a:effectRef idx="0"/>
          <a:fontRef idx="minor"/>
        </p:style>
      </p:sp>
      <p:sp>
        <p:nvSpPr>
          <p:cNvPr id="1362" name="CustomShape 15"/>
          <p:cNvSpPr/>
          <p:nvPr/>
        </p:nvSpPr>
        <p:spPr>
          <a:xfrm>
            <a:off x="685800" y="3200400"/>
            <a:ext cx="5790960" cy="1142640"/>
          </a:xfrm>
          <a:prstGeom prst="rect">
            <a:avLst/>
          </a:prstGeom>
          <a:noFill/>
          <a:ln w="19080">
            <a:solidFill>
              <a:schemeClr val="tx1"/>
            </a:solidFill>
            <a:miter/>
          </a:ln>
        </p:spPr>
        <p:style>
          <a:lnRef idx="0"/>
          <a:fillRef idx="0"/>
          <a:effectRef idx="0"/>
          <a:fontRef idx="minor"/>
        </p:style>
      </p:sp>
      <p:sp>
        <p:nvSpPr>
          <p:cNvPr id="1363" name="CustomShape 16"/>
          <p:cNvSpPr/>
          <p:nvPr/>
        </p:nvSpPr>
        <p:spPr>
          <a:xfrm>
            <a:off x="685800" y="4343400"/>
            <a:ext cx="5790960" cy="1218960"/>
          </a:xfrm>
          <a:prstGeom prst="rect">
            <a:avLst/>
          </a:prstGeom>
          <a:noFill/>
          <a:ln w="19080">
            <a:solidFill>
              <a:schemeClr val="tx1"/>
            </a:solidFill>
            <a:miter/>
          </a:ln>
        </p:spPr>
        <p:style>
          <a:lnRef idx="0"/>
          <a:fillRef idx="0"/>
          <a:effectRef idx="0"/>
          <a:fontRef idx="minor"/>
        </p:style>
      </p:sp>
      <p:sp>
        <p:nvSpPr>
          <p:cNvPr id="1364" name="CustomShape 17"/>
          <p:cNvSpPr/>
          <p:nvPr/>
        </p:nvSpPr>
        <p:spPr>
          <a:xfrm>
            <a:off x="685800" y="5562720"/>
            <a:ext cx="5790960" cy="1218960"/>
          </a:xfrm>
          <a:prstGeom prst="rect">
            <a:avLst/>
          </a:prstGeom>
          <a:noFill/>
          <a:ln w="19080">
            <a:solidFill>
              <a:schemeClr val="tx1"/>
            </a:solidFill>
            <a:miter/>
          </a:ln>
        </p:spPr>
        <p:style>
          <a:lnRef idx="0"/>
          <a:fillRef idx="0"/>
          <a:effectRef idx="0"/>
          <a:fontRef idx="minor"/>
        </p:style>
      </p:sp>
      <p:sp>
        <p:nvSpPr>
          <p:cNvPr id="1365" name="CustomShape 18"/>
          <p:cNvSpPr/>
          <p:nvPr/>
        </p:nvSpPr>
        <p:spPr>
          <a:xfrm>
            <a:off x="685800" y="6781680"/>
            <a:ext cx="5790960" cy="761760"/>
          </a:xfrm>
          <a:prstGeom prst="rect">
            <a:avLst/>
          </a:prstGeom>
          <a:noFill/>
          <a:ln w="19080">
            <a:solidFill>
              <a:schemeClr val="tx1"/>
            </a:solidFill>
            <a:miter/>
          </a:ln>
        </p:spPr>
        <p:style>
          <a:lnRef idx="0"/>
          <a:fillRef idx="0"/>
          <a:effectRef idx="0"/>
          <a:fontRef idx="minor"/>
        </p:style>
      </p:sp>
      <p:sp>
        <p:nvSpPr>
          <p:cNvPr id="1366" name="Line 19"/>
          <p:cNvSpPr/>
          <p:nvPr/>
        </p:nvSpPr>
        <p:spPr>
          <a:xfrm>
            <a:off x="2743200" y="914400"/>
            <a:ext cx="360" cy="6629400"/>
          </a:xfrm>
          <a:prstGeom prst="line">
            <a:avLst/>
          </a:prstGeom>
          <a:ln w="19080">
            <a:solidFill>
              <a:schemeClr val="tx1"/>
            </a:solidFill>
            <a:round/>
          </a:ln>
        </p:spPr>
        <p:style>
          <a:lnRef idx="0"/>
          <a:fillRef idx="0"/>
          <a:effectRef idx="0"/>
          <a:fontRef idx="minor"/>
        </p:style>
      </p:sp>
      <p:sp>
        <p:nvSpPr>
          <p:cNvPr id="1367" name="CustomShape 20"/>
          <p:cNvSpPr/>
          <p:nvPr/>
        </p:nvSpPr>
        <p:spPr>
          <a:xfrm>
            <a:off x="304920" y="152280"/>
            <a:ext cx="5714640" cy="71532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Verdana"/>
              </a:rPr>
              <a:t>Modified Data Flow Diagram Key</a:t>
            </a:r>
            <a:endParaRPr b="0" lang="en-US" sz="1800" spc="-1" strike="noStrike">
              <a:latin typeface="Arial"/>
            </a:endParaRPr>
          </a:p>
          <a:p>
            <a:pPr>
              <a:lnSpc>
                <a:spcPct val="100000"/>
              </a:lnSpc>
              <a:spcBef>
                <a:spcPts val="601"/>
              </a:spcBef>
            </a:pPr>
            <a:endParaRPr b="0" lang="en-US" sz="1800" spc="-1" strike="noStrike">
              <a:latin typeface="Arial"/>
            </a:endParaRPr>
          </a:p>
        </p:txBody>
      </p:sp>
      <p:sp>
        <p:nvSpPr>
          <p:cNvPr id="1368" name="CustomShape 21"/>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120</a:t>
            </a:r>
            <a:endParaRPr b="0" lang="en-US" sz="1800" spc="-1" strike="noStrike">
              <a:latin typeface="Arial"/>
            </a:endParaRPr>
          </a:p>
        </p:txBody>
      </p:sp>
    </p:spTree>
  </p:cSld>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9" name="CustomShape 1"/>
          <p:cNvSpPr/>
          <p:nvPr/>
        </p:nvSpPr>
        <p:spPr>
          <a:xfrm>
            <a:off x="304920" y="163440"/>
            <a:ext cx="67053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Decomposition Diagram and Narrative for RelateKX</a:t>
            </a:r>
            <a:endParaRPr b="0" lang="en-US" sz="1800" spc="-1" strike="noStrike">
              <a:latin typeface="Arial"/>
            </a:endParaRPr>
          </a:p>
        </p:txBody>
      </p:sp>
      <p:sp>
        <p:nvSpPr>
          <p:cNvPr id="1370" name="Line 2"/>
          <p:cNvSpPr/>
          <p:nvPr/>
        </p:nvSpPr>
        <p:spPr>
          <a:xfrm flipV="1">
            <a:off x="3657600" y="1874520"/>
            <a:ext cx="360" cy="533520"/>
          </a:xfrm>
          <a:prstGeom prst="line">
            <a:avLst/>
          </a:prstGeom>
          <a:ln w="38160">
            <a:solidFill>
              <a:schemeClr val="tx1"/>
            </a:solidFill>
            <a:round/>
          </a:ln>
        </p:spPr>
        <p:style>
          <a:lnRef idx="0"/>
          <a:fillRef idx="0"/>
          <a:effectRef idx="0"/>
          <a:fontRef idx="minor"/>
        </p:style>
      </p:sp>
      <p:sp>
        <p:nvSpPr>
          <p:cNvPr id="1371" name="CustomShape 3"/>
          <p:cNvSpPr/>
          <p:nvPr/>
        </p:nvSpPr>
        <p:spPr>
          <a:xfrm>
            <a:off x="685800" y="2408400"/>
            <a:ext cx="5714640" cy="360"/>
          </a:xfrm>
          <a:custGeom>
            <a:avLst/>
            <a:gdLst/>
            <a:ahLst/>
            <a:rect l="l" t="t" r="r" b="b"/>
            <a:pathLst>
              <a:path w="21600" h="21600">
                <a:moveTo>
                  <a:pt x="0" y="0"/>
                </a:moveTo>
                <a:lnTo>
                  <a:pt x="21600" y="21600"/>
                </a:lnTo>
              </a:path>
            </a:pathLst>
          </a:custGeom>
          <a:noFill/>
          <a:ln w="38160">
            <a:solidFill>
              <a:schemeClr val="tx1"/>
            </a:solidFill>
            <a:round/>
          </a:ln>
        </p:spPr>
        <p:style>
          <a:lnRef idx="0"/>
          <a:fillRef idx="0"/>
          <a:effectRef idx="0"/>
          <a:fontRef idx="minor"/>
        </p:style>
      </p:sp>
      <p:sp>
        <p:nvSpPr>
          <p:cNvPr id="1372" name="Line 4"/>
          <p:cNvSpPr/>
          <p:nvPr/>
        </p:nvSpPr>
        <p:spPr>
          <a:xfrm>
            <a:off x="304560" y="3322440"/>
            <a:ext cx="360" cy="1905120"/>
          </a:xfrm>
          <a:prstGeom prst="line">
            <a:avLst/>
          </a:prstGeom>
          <a:ln w="38160">
            <a:solidFill>
              <a:schemeClr val="tx1"/>
            </a:solidFill>
            <a:round/>
          </a:ln>
        </p:spPr>
        <p:style>
          <a:lnRef idx="0"/>
          <a:fillRef idx="0"/>
          <a:effectRef idx="0"/>
          <a:fontRef idx="minor"/>
        </p:style>
      </p:sp>
      <p:sp>
        <p:nvSpPr>
          <p:cNvPr id="1373" name="CustomShape 5"/>
          <p:cNvSpPr/>
          <p:nvPr/>
        </p:nvSpPr>
        <p:spPr>
          <a:xfrm>
            <a:off x="685800" y="2408400"/>
            <a:ext cx="1080" cy="228240"/>
          </a:xfrm>
          <a:custGeom>
            <a:avLst/>
            <a:gdLst/>
            <a:ahLst/>
            <a:rect l="l" t="t" r="r" b="b"/>
            <a:pathLst>
              <a:path w="21600" h="21600">
                <a:moveTo>
                  <a:pt x="0" y="0"/>
                </a:moveTo>
                <a:lnTo>
                  <a:pt x="21600" y="21600"/>
                </a:lnTo>
              </a:path>
            </a:pathLst>
          </a:custGeom>
          <a:noFill/>
          <a:ln w="38160">
            <a:solidFill>
              <a:schemeClr val="tx1"/>
            </a:solidFill>
            <a:round/>
          </a:ln>
        </p:spPr>
        <p:style>
          <a:lnRef idx="0"/>
          <a:fillRef idx="0"/>
          <a:effectRef idx="0"/>
          <a:fontRef idx="minor"/>
        </p:style>
      </p:sp>
      <p:sp>
        <p:nvSpPr>
          <p:cNvPr id="1374" name="Line 6"/>
          <p:cNvSpPr/>
          <p:nvPr/>
        </p:nvSpPr>
        <p:spPr>
          <a:xfrm>
            <a:off x="304560" y="3017520"/>
            <a:ext cx="360" cy="2210040"/>
          </a:xfrm>
          <a:prstGeom prst="line">
            <a:avLst/>
          </a:prstGeom>
          <a:ln w="38160">
            <a:solidFill>
              <a:schemeClr val="tx1"/>
            </a:solidFill>
            <a:round/>
          </a:ln>
        </p:spPr>
        <p:style>
          <a:lnRef idx="0"/>
          <a:fillRef idx="0"/>
          <a:effectRef idx="0"/>
          <a:fontRef idx="minor"/>
        </p:style>
      </p:sp>
      <p:sp>
        <p:nvSpPr>
          <p:cNvPr id="1375" name="Line 7"/>
          <p:cNvSpPr/>
          <p:nvPr/>
        </p:nvSpPr>
        <p:spPr>
          <a:xfrm>
            <a:off x="3504960" y="3017520"/>
            <a:ext cx="360" cy="4678560"/>
          </a:xfrm>
          <a:prstGeom prst="line">
            <a:avLst/>
          </a:prstGeom>
          <a:ln w="38160">
            <a:solidFill>
              <a:schemeClr val="tx1"/>
            </a:solidFill>
            <a:round/>
          </a:ln>
        </p:spPr>
        <p:style>
          <a:lnRef idx="0"/>
          <a:fillRef idx="0"/>
          <a:effectRef idx="0"/>
          <a:fontRef idx="minor"/>
        </p:style>
      </p:sp>
      <p:sp>
        <p:nvSpPr>
          <p:cNvPr id="1376" name="Line 8"/>
          <p:cNvSpPr/>
          <p:nvPr/>
        </p:nvSpPr>
        <p:spPr>
          <a:xfrm>
            <a:off x="304560" y="4876560"/>
            <a:ext cx="76320" cy="360"/>
          </a:xfrm>
          <a:prstGeom prst="line">
            <a:avLst/>
          </a:prstGeom>
          <a:ln w="38160">
            <a:solidFill>
              <a:schemeClr val="tx1"/>
            </a:solidFill>
            <a:round/>
          </a:ln>
        </p:spPr>
        <p:style>
          <a:lnRef idx="0"/>
          <a:fillRef idx="0"/>
          <a:effectRef idx="0"/>
          <a:fontRef idx="minor"/>
        </p:style>
      </p:sp>
      <p:sp>
        <p:nvSpPr>
          <p:cNvPr id="1377" name="Line 9"/>
          <p:cNvSpPr/>
          <p:nvPr/>
        </p:nvSpPr>
        <p:spPr>
          <a:xfrm>
            <a:off x="304560" y="3962160"/>
            <a:ext cx="76320" cy="360"/>
          </a:xfrm>
          <a:prstGeom prst="line">
            <a:avLst/>
          </a:prstGeom>
          <a:ln w="38160">
            <a:solidFill>
              <a:schemeClr val="tx1"/>
            </a:solidFill>
            <a:round/>
          </a:ln>
        </p:spPr>
        <p:style>
          <a:lnRef idx="0"/>
          <a:fillRef idx="0"/>
          <a:effectRef idx="0"/>
          <a:fontRef idx="minor"/>
        </p:style>
      </p:sp>
      <p:sp>
        <p:nvSpPr>
          <p:cNvPr id="1378" name="Line 10"/>
          <p:cNvSpPr/>
          <p:nvPr/>
        </p:nvSpPr>
        <p:spPr>
          <a:xfrm>
            <a:off x="304560" y="5790960"/>
            <a:ext cx="76320" cy="360"/>
          </a:xfrm>
          <a:prstGeom prst="line">
            <a:avLst/>
          </a:prstGeom>
          <a:ln w="38160">
            <a:solidFill>
              <a:schemeClr val="tx1"/>
            </a:solidFill>
            <a:round/>
          </a:ln>
        </p:spPr>
        <p:style>
          <a:lnRef idx="0"/>
          <a:fillRef idx="0"/>
          <a:effectRef idx="0"/>
          <a:fontRef idx="minor"/>
        </p:style>
      </p:sp>
      <p:sp>
        <p:nvSpPr>
          <p:cNvPr id="1379" name="Line 11"/>
          <p:cNvSpPr/>
          <p:nvPr/>
        </p:nvSpPr>
        <p:spPr>
          <a:xfrm>
            <a:off x="304560" y="6675120"/>
            <a:ext cx="76320" cy="360"/>
          </a:xfrm>
          <a:prstGeom prst="line">
            <a:avLst/>
          </a:prstGeom>
          <a:ln w="38160">
            <a:solidFill>
              <a:schemeClr val="tx1"/>
            </a:solidFill>
            <a:round/>
          </a:ln>
        </p:spPr>
        <p:style>
          <a:lnRef idx="0"/>
          <a:fillRef idx="0"/>
          <a:effectRef idx="0"/>
          <a:fontRef idx="minor"/>
        </p:style>
      </p:sp>
      <p:sp>
        <p:nvSpPr>
          <p:cNvPr id="1380" name="CustomShape 12"/>
          <p:cNvSpPr/>
          <p:nvPr/>
        </p:nvSpPr>
        <p:spPr>
          <a:xfrm>
            <a:off x="457200" y="3657600"/>
            <a:ext cx="914040" cy="369000"/>
          </a:xfrm>
          <a:prstGeom prst="rect">
            <a:avLst/>
          </a:prstGeom>
          <a:noFill/>
          <a:ln w="9360">
            <a:noFill/>
          </a:ln>
        </p:spPr>
        <p:style>
          <a:lnRef idx="0"/>
          <a:fillRef idx="0"/>
          <a:effectRef idx="0"/>
          <a:fontRef idx="minor"/>
        </p:style>
      </p:sp>
      <p:sp>
        <p:nvSpPr>
          <p:cNvPr id="1381" name="CustomShape 13"/>
          <p:cNvSpPr/>
          <p:nvPr/>
        </p:nvSpPr>
        <p:spPr>
          <a:xfrm>
            <a:off x="380880" y="3657600"/>
            <a:ext cx="1218960" cy="685440"/>
          </a:xfrm>
          <a:prstGeom prst="roundRect">
            <a:avLst>
              <a:gd name="adj" fmla="val 16667"/>
            </a:avLst>
          </a:prstGeom>
          <a:solidFill>
            <a:srgbClr val="0070c0"/>
          </a:solidFill>
          <a:ln w="25560">
            <a:solidFill>
              <a:srgbClr val="378d2b"/>
            </a:solidFill>
            <a:round/>
          </a:ln>
        </p:spPr>
        <p:style>
          <a:lnRef idx="0"/>
          <a:fillRef idx="0"/>
          <a:effectRef idx="0"/>
          <a:fontRef idx="minor"/>
        </p:style>
      </p:sp>
      <p:sp>
        <p:nvSpPr>
          <p:cNvPr id="1382" name="CustomShape 14"/>
          <p:cNvSpPr/>
          <p:nvPr/>
        </p:nvSpPr>
        <p:spPr>
          <a:xfrm>
            <a:off x="380880" y="4495680"/>
            <a:ext cx="1218960" cy="685440"/>
          </a:xfrm>
          <a:prstGeom prst="roundRect">
            <a:avLst>
              <a:gd name="adj" fmla="val 16667"/>
            </a:avLst>
          </a:prstGeom>
          <a:gradFill rotWithShape="0">
            <a:gsLst>
              <a:gs pos="0">
                <a:schemeClr val="bg1"/>
              </a:gs>
              <a:gs pos="100000">
                <a:schemeClr val="bg1">
                  <a:gamma val="-1"/>
                  <a:shade val="46275"/>
                  <a:invGamma val="-1"/>
                </a:schemeClr>
              </a:gs>
            </a:gsLst>
            <a:lin ang="0"/>
          </a:gradFill>
          <a:ln w="25560">
            <a:solidFill>
              <a:srgbClr val="378d2b"/>
            </a:solidFill>
            <a:round/>
          </a:ln>
        </p:spPr>
        <p:style>
          <a:lnRef idx="0"/>
          <a:fillRef idx="0"/>
          <a:effectRef idx="0"/>
          <a:fontRef idx="minor"/>
        </p:style>
      </p:sp>
      <p:sp>
        <p:nvSpPr>
          <p:cNvPr id="1383" name="CustomShape 15"/>
          <p:cNvSpPr/>
          <p:nvPr/>
        </p:nvSpPr>
        <p:spPr>
          <a:xfrm>
            <a:off x="533520" y="2637000"/>
            <a:ext cx="1294920" cy="914040"/>
          </a:xfrm>
          <a:prstGeom prst="roundRect">
            <a:avLst>
              <a:gd name="adj" fmla="val 16667"/>
            </a:avLst>
          </a:prstGeom>
          <a:solidFill>
            <a:srgbClr val="0070c0"/>
          </a:soli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384" name="Line 16"/>
          <p:cNvSpPr/>
          <p:nvPr/>
        </p:nvSpPr>
        <p:spPr>
          <a:xfrm>
            <a:off x="304560" y="3017520"/>
            <a:ext cx="76320" cy="360"/>
          </a:xfrm>
          <a:prstGeom prst="line">
            <a:avLst/>
          </a:prstGeom>
          <a:ln w="38160">
            <a:solidFill>
              <a:schemeClr val="tx1"/>
            </a:solidFill>
            <a:round/>
          </a:ln>
        </p:spPr>
        <p:style>
          <a:lnRef idx="0"/>
          <a:fillRef idx="0"/>
          <a:effectRef idx="0"/>
          <a:fontRef idx="minor"/>
        </p:style>
      </p:sp>
      <p:sp>
        <p:nvSpPr>
          <p:cNvPr id="1385" name="Line 17"/>
          <p:cNvSpPr/>
          <p:nvPr/>
        </p:nvSpPr>
        <p:spPr>
          <a:xfrm>
            <a:off x="3504960" y="3017520"/>
            <a:ext cx="152640" cy="360"/>
          </a:xfrm>
          <a:prstGeom prst="line">
            <a:avLst/>
          </a:prstGeom>
          <a:ln w="38160">
            <a:solidFill>
              <a:schemeClr val="tx1"/>
            </a:solidFill>
            <a:round/>
          </a:ln>
        </p:spPr>
        <p:style>
          <a:lnRef idx="0"/>
          <a:fillRef idx="0"/>
          <a:effectRef idx="0"/>
          <a:fontRef idx="minor"/>
        </p:style>
      </p:sp>
      <p:sp>
        <p:nvSpPr>
          <p:cNvPr id="1386" name="CustomShape 18"/>
          <p:cNvSpPr/>
          <p:nvPr/>
        </p:nvSpPr>
        <p:spPr>
          <a:xfrm>
            <a:off x="685800" y="2941560"/>
            <a:ext cx="914040" cy="72900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Create Portfolio</a:t>
            </a:r>
            <a:endParaRPr b="0" lang="en-US" sz="1400" spc="-1" strike="noStrike">
              <a:latin typeface="Arial"/>
            </a:endParaRPr>
          </a:p>
        </p:txBody>
      </p:sp>
      <p:sp>
        <p:nvSpPr>
          <p:cNvPr id="1387" name="Line 19"/>
          <p:cNvSpPr/>
          <p:nvPr/>
        </p:nvSpPr>
        <p:spPr>
          <a:xfrm>
            <a:off x="533160" y="2941560"/>
            <a:ext cx="1295640" cy="360"/>
          </a:xfrm>
          <a:prstGeom prst="line">
            <a:avLst/>
          </a:prstGeom>
          <a:ln w="9360">
            <a:solidFill>
              <a:schemeClr val="tx1"/>
            </a:solidFill>
            <a:round/>
          </a:ln>
        </p:spPr>
        <p:style>
          <a:lnRef idx="0"/>
          <a:fillRef idx="0"/>
          <a:effectRef idx="0"/>
          <a:fontRef idx="minor"/>
        </p:style>
      </p:sp>
      <p:sp>
        <p:nvSpPr>
          <p:cNvPr id="1388" name="Line 20"/>
          <p:cNvSpPr/>
          <p:nvPr/>
        </p:nvSpPr>
        <p:spPr>
          <a:xfrm>
            <a:off x="380880" y="4724280"/>
            <a:ext cx="1219320" cy="360"/>
          </a:xfrm>
          <a:prstGeom prst="line">
            <a:avLst/>
          </a:prstGeom>
          <a:ln w="9360">
            <a:solidFill>
              <a:schemeClr val="tx1"/>
            </a:solidFill>
            <a:round/>
          </a:ln>
        </p:spPr>
        <p:style>
          <a:lnRef idx="0"/>
          <a:fillRef idx="0"/>
          <a:effectRef idx="0"/>
          <a:fontRef idx="minor"/>
        </p:style>
      </p:sp>
      <p:sp>
        <p:nvSpPr>
          <p:cNvPr id="1389" name="CustomShape 21"/>
          <p:cNvSpPr/>
          <p:nvPr/>
        </p:nvSpPr>
        <p:spPr>
          <a:xfrm>
            <a:off x="914400" y="26370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1.0</a:t>
            </a:r>
            <a:endParaRPr b="0" lang="en-US" sz="1200" spc="-1" strike="noStrike">
              <a:latin typeface="Arial"/>
            </a:endParaRPr>
          </a:p>
        </p:txBody>
      </p:sp>
      <p:sp>
        <p:nvSpPr>
          <p:cNvPr id="1390" name="CustomShape 22"/>
          <p:cNvSpPr/>
          <p:nvPr/>
        </p:nvSpPr>
        <p:spPr>
          <a:xfrm>
            <a:off x="2514600" y="271296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2.0</a:t>
            </a:r>
            <a:endParaRPr b="0" lang="en-US" sz="1200" spc="-1" strike="noStrike">
              <a:latin typeface="Arial"/>
            </a:endParaRPr>
          </a:p>
        </p:txBody>
      </p:sp>
      <p:sp>
        <p:nvSpPr>
          <p:cNvPr id="1391" name="CustomShape 23"/>
          <p:cNvSpPr/>
          <p:nvPr/>
        </p:nvSpPr>
        <p:spPr>
          <a:xfrm>
            <a:off x="2286000" y="884160"/>
            <a:ext cx="2819160" cy="990360"/>
          </a:xfrm>
          <a:prstGeom prst="roundRect">
            <a:avLst>
              <a:gd name="adj" fmla="val 16667"/>
            </a:avLst>
          </a:prstGeom>
          <a:solidFill>
            <a:srgbClr val="0070c0"/>
          </a:soli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Georgia"/>
              </a:rPr>
              <a:t>RelateKX</a:t>
            </a:r>
            <a:endParaRPr b="0" lang="en-US" sz="1800" spc="-1" strike="noStrike">
              <a:latin typeface="Arial"/>
            </a:endParaRPr>
          </a:p>
        </p:txBody>
      </p:sp>
      <p:sp>
        <p:nvSpPr>
          <p:cNvPr id="1392" name="CustomShape 24"/>
          <p:cNvSpPr/>
          <p:nvPr/>
        </p:nvSpPr>
        <p:spPr>
          <a:xfrm>
            <a:off x="762120" y="36576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1.1</a:t>
            </a:r>
            <a:endParaRPr b="0" lang="en-US" sz="1200" spc="-1" strike="noStrike">
              <a:latin typeface="Arial"/>
            </a:endParaRPr>
          </a:p>
        </p:txBody>
      </p:sp>
      <p:sp>
        <p:nvSpPr>
          <p:cNvPr id="1393" name="CustomShape 25"/>
          <p:cNvSpPr/>
          <p:nvPr/>
        </p:nvSpPr>
        <p:spPr>
          <a:xfrm>
            <a:off x="762120" y="449568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1.2</a:t>
            </a:r>
            <a:endParaRPr b="0" lang="en-US" sz="1200" spc="-1" strike="noStrike">
              <a:latin typeface="Arial"/>
            </a:endParaRPr>
          </a:p>
        </p:txBody>
      </p:sp>
      <p:sp>
        <p:nvSpPr>
          <p:cNvPr id="1394" name="CustomShape 26"/>
          <p:cNvSpPr/>
          <p:nvPr/>
        </p:nvSpPr>
        <p:spPr>
          <a:xfrm>
            <a:off x="380880" y="473544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Follow step-by-step wizard</a:t>
            </a:r>
            <a:endParaRPr b="0" lang="en-US" sz="1000" spc="-1" strike="noStrike">
              <a:latin typeface="Arial"/>
            </a:endParaRPr>
          </a:p>
        </p:txBody>
      </p:sp>
      <p:sp>
        <p:nvSpPr>
          <p:cNvPr id="1395" name="CustomShape 27"/>
          <p:cNvSpPr/>
          <p:nvPr/>
        </p:nvSpPr>
        <p:spPr>
          <a:xfrm>
            <a:off x="380880" y="3870360"/>
            <a:ext cx="1142640" cy="394920"/>
          </a:xfrm>
          <a:prstGeom prst="rect">
            <a:avLst/>
          </a:prstGeom>
          <a:solidFill>
            <a:srgbClr val="0070c0"/>
          </a:solid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Register with RelateKX</a:t>
            </a:r>
            <a:endParaRPr b="0" lang="en-US" sz="1000" spc="-1" strike="noStrike">
              <a:latin typeface="Arial"/>
            </a:endParaRPr>
          </a:p>
        </p:txBody>
      </p:sp>
      <p:sp>
        <p:nvSpPr>
          <p:cNvPr id="1396" name="CustomShape 28"/>
          <p:cNvSpPr/>
          <p:nvPr/>
        </p:nvSpPr>
        <p:spPr>
          <a:xfrm>
            <a:off x="2133720" y="2637000"/>
            <a:ext cx="1294920" cy="914040"/>
          </a:xfrm>
          <a:prstGeom prst="roundRect">
            <a:avLst>
              <a:gd name="adj" fmla="val 16667"/>
            </a:avLst>
          </a:prstGeom>
          <a:solidFill>
            <a:srgbClr val="ff0000"/>
          </a:soli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397" name="Line 29"/>
          <p:cNvSpPr/>
          <p:nvPr/>
        </p:nvSpPr>
        <p:spPr>
          <a:xfrm>
            <a:off x="2133360" y="2941560"/>
            <a:ext cx="1295640" cy="360"/>
          </a:xfrm>
          <a:prstGeom prst="line">
            <a:avLst/>
          </a:prstGeom>
          <a:ln w="9360">
            <a:solidFill>
              <a:schemeClr val="tx1"/>
            </a:solidFill>
            <a:round/>
          </a:ln>
        </p:spPr>
        <p:style>
          <a:lnRef idx="0"/>
          <a:fillRef idx="0"/>
          <a:effectRef idx="0"/>
          <a:fontRef idx="minor"/>
        </p:style>
      </p:sp>
      <p:sp>
        <p:nvSpPr>
          <p:cNvPr id="1398" name="CustomShape 30"/>
          <p:cNvSpPr/>
          <p:nvPr/>
        </p:nvSpPr>
        <p:spPr>
          <a:xfrm>
            <a:off x="2514600" y="266688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2.0</a:t>
            </a:r>
            <a:endParaRPr b="0" lang="en-US" sz="1200" spc="-1" strike="noStrike">
              <a:latin typeface="Arial"/>
            </a:endParaRPr>
          </a:p>
        </p:txBody>
      </p:sp>
      <p:sp>
        <p:nvSpPr>
          <p:cNvPr id="1399" name="CustomShape 31"/>
          <p:cNvSpPr/>
          <p:nvPr/>
        </p:nvSpPr>
        <p:spPr>
          <a:xfrm>
            <a:off x="3733920" y="2637000"/>
            <a:ext cx="1294920" cy="914040"/>
          </a:xfrm>
          <a:prstGeom prst="roundRect">
            <a:avLst>
              <a:gd name="adj" fmla="val 16667"/>
            </a:avLst>
          </a:prstGeom>
          <a:solidFill>
            <a:srgbClr val="0070c0"/>
          </a:soli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400" name="Line 32"/>
          <p:cNvSpPr/>
          <p:nvPr/>
        </p:nvSpPr>
        <p:spPr>
          <a:xfrm>
            <a:off x="3733560" y="2941560"/>
            <a:ext cx="1295640" cy="360"/>
          </a:xfrm>
          <a:prstGeom prst="line">
            <a:avLst/>
          </a:prstGeom>
          <a:ln w="9360">
            <a:solidFill>
              <a:schemeClr val="tx1"/>
            </a:solidFill>
            <a:round/>
          </a:ln>
        </p:spPr>
        <p:style>
          <a:lnRef idx="0"/>
          <a:fillRef idx="0"/>
          <a:effectRef idx="0"/>
          <a:fontRef idx="minor"/>
        </p:style>
      </p:sp>
      <p:sp>
        <p:nvSpPr>
          <p:cNvPr id="1401" name="CustomShape 33"/>
          <p:cNvSpPr/>
          <p:nvPr/>
        </p:nvSpPr>
        <p:spPr>
          <a:xfrm>
            <a:off x="4114800" y="26370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2.0</a:t>
            </a:r>
            <a:endParaRPr b="0" lang="en-US" sz="1200" spc="-1" strike="noStrike">
              <a:latin typeface="Arial"/>
            </a:endParaRPr>
          </a:p>
        </p:txBody>
      </p:sp>
      <p:sp>
        <p:nvSpPr>
          <p:cNvPr id="1402" name="CustomShape 34"/>
          <p:cNvSpPr/>
          <p:nvPr/>
        </p:nvSpPr>
        <p:spPr>
          <a:xfrm>
            <a:off x="380880" y="635472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1403" name="Line 35"/>
          <p:cNvSpPr/>
          <p:nvPr/>
        </p:nvSpPr>
        <p:spPr>
          <a:xfrm>
            <a:off x="380880" y="6583320"/>
            <a:ext cx="1219320" cy="360"/>
          </a:xfrm>
          <a:prstGeom prst="line">
            <a:avLst/>
          </a:prstGeom>
          <a:ln w="9360">
            <a:solidFill>
              <a:schemeClr val="tx1"/>
            </a:solidFill>
            <a:round/>
          </a:ln>
        </p:spPr>
        <p:style>
          <a:lnRef idx="0"/>
          <a:fillRef idx="0"/>
          <a:effectRef idx="0"/>
          <a:fontRef idx="minor"/>
        </p:style>
      </p:sp>
      <p:sp>
        <p:nvSpPr>
          <p:cNvPr id="1404" name="CustomShape 36"/>
          <p:cNvSpPr/>
          <p:nvPr/>
        </p:nvSpPr>
        <p:spPr>
          <a:xfrm>
            <a:off x="762120" y="635472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1.4</a:t>
            </a:r>
            <a:endParaRPr b="0" lang="en-US" sz="1200" spc="-1" strike="noStrike">
              <a:latin typeface="Arial"/>
            </a:endParaRPr>
          </a:p>
        </p:txBody>
      </p:sp>
      <p:sp>
        <p:nvSpPr>
          <p:cNvPr id="1405" name="CustomShape 37"/>
          <p:cNvSpPr/>
          <p:nvPr/>
        </p:nvSpPr>
        <p:spPr>
          <a:xfrm>
            <a:off x="380880" y="6599160"/>
            <a:ext cx="1218960" cy="54648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Upload portfolio in valid extension</a:t>
            </a:r>
            <a:endParaRPr b="0" lang="en-US" sz="1000" spc="-1" strike="noStrike">
              <a:latin typeface="Arial"/>
            </a:endParaRPr>
          </a:p>
        </p:txBody>
      </p:sp>
      <p:sp>
        <p:nvSpPr>
          <p:cNvPr id="1406" name="Line 38"/>
          <p:cNvSpPr/>
          <p:nvPr/>
        </p:nvSpPr>
        <p:spPr>
          <a:xfrm>
            <a:off x="3504960" y="6721200"/>
            <a:ext cx="76320" cy="360"/>
          </a:xfrm>
          <a:prstGeom prst="line">
            <a:avLst/>
          </a:prstGeom>
          <a:ln w="38160">
            <a:solidFill>
              <a:schemeClr val="tx1"/>
            </a:solidFill>
            <a:round/>
          </a:ln>
        </p:spPr>
        <p:style>
          <a:lnRef idx="0"/>
          <a:fillRef idx="0"/>
          <a:effectRef idx="0"/>
          <a:fontRef idx="minor"/>
        </p:style>
      </p:sp>
      <p:sp>
        <p:nvSpPr>
          <p:cNvPr id="1407" name="Line 39"/>
          <p:cNvSpPr/>
          <p:nvPr/>
        </p:nvSpPr>
        <p:spPr>
          <a:xfrm>
            <a:off x="3504960" y="5806800"/>
            <a:ext cx="76320" cy="360"/>
          </a:xfrm>
          <a:prstGeom prst="line">
            <a:avLst/>
          </a:prstGeom>
          <a:ln w="38160">
            <a:solidFill>
              <a:schemeClr val="tx1"/>
            </a:solidFill>
            <a:round/>
          </a:ln>
        </p:spPr>
        <p:style>
          <a:lnRef idx="0"/>
          <a:fillRef idx="0"/>
          <a:effectRef idx="0"/>
          <a:fontRef idx="minor"/>
        </p:style>
      </p:sp>
      <p:sp>
        <p:nvSpPr>
          <p:cNvPr id="1408" name="Line 40"/>
          <p:cNvSpPr/>
          <p:nvPr/>
        </p:nvSpPr>
        <p:spPr>
          <a:xfrm>
            <a:off x="3504960" y="4892400"/>
            <a:ext cx="76320" cy="360"/>
          </a:xfrm>
          <a:prstGeom prst="line">
            <a:avLst/>
          </a:prstGeom>
          <a:ln w="38160">
            <a:solidFill>
              <a:schemeClr val="tx1"/>
            </a:solidFill>
            <a:round/>
          </a:ln>
        </p:spPr>
        <p:style>
          <a:lnRef idx="0"/>
          <a:fillRef idx="0"/>
          <a:effectRef idx="0"/>
          <a:fontRef idx="minor"/>
        </p:style>
      </p:sp>
      <p:sp>
        <p:nvSpPr>
          <p:cNvPr id="1409" name="Line 41"/>
          <p:cNvSpPr/>
          <p:nvPr/>
        </p:nvSpPr>
        <p:spPr>
          <a:xfrm>
            <a:off x="3504960" y="3978000"/>
            <a:ext cx="76320" cy="360"/>
          </a:xfrm>
          <a:prstGeom prst="line">
            <a:avLst/>
          </a:prstGeom>
          <a:ln w="38160">
            <a:solidFill>
              <a:schemeClr val="tx1"/>
            </a:solidFill>
            <a:round/>
          </a:ln>
        </p:spPr>
        <p:style>
          <a:lnRef idx="0"/>
          <a:fillRef idx="0"/>
          <a:effectRef idx="0"/>
          <a:fontRef idx="minor"/>
        </p:style>
      </p:sp>
      <p:sp>
        <p:nvSpPr>
          <p:cNvPr id="1410" name="CustomShape 42"/>
          <p:cNvSpPr/>
          <p:nvPr/>
        </p:nvSpPr>
        <p:spPr>
          <a:xfrm>
            <a:off x="3657600" y="3733920"/>
            <a:ext cx="914040" cy="369000"/>
          </a:xfrm>
          <a:prstGeom prst="rect">
            <a:avLst/>
          </a:prstGeom>
          <a:noFill/>
          <a:ln w="9360">
            <a:noFill/>
          </a:ln>
        </p:spPr>
        <p:style>
          <a:lnRef idx="0"/>
          <a:fillRef idx="0"/>
          <a:effectRef idx="0"/>
          <a:fontRef idx="minor"/>
        </p:style>
      </p:sp>
      <p:sp>
        <p:nvSpPr>
          <p:cNvPr id="1411" name="CustomShape 43"/>
          <p:cNvSpPr/>
          <p:nvPr/>
        </p:nvSpPr>
        <p:spPr>
          <a:xfrm>
            <a:off x="3581280" y="3657600"/>
            <a:ext cx="1218960" cy="685440"/>
          </a:xfrm>
          <a:prstGeom prst="roundRect">
            <a:avLst>
              <a:gd name="adj" fmla="val 16667"/>
            </a:avLst>
          </a:prstGeom>
          <a:gradFill rotWithShape="0">
            <a:gsLst>
              <a:gs pos="0">
                <a:schemeClr val="bg1"/>
              </a:gs>
              <a:gs pos="100000">
                <a:schemeClr val="bg1">
                  <a:gamma val="-1"/>
                  <a:shade val="46275"/>
                  <a:invGamma val="-1"/>
                </a:schemeClr>
              </a:gs>
            </a:gsLst>
            <a:lin ang="0"/>
          </a:gradFill>
          <a:ln w="25560">
            <a:solidFill>
              <a:srgbClr val="378d2b"/>
            </a:solidFill>
            <a:round/>
          </a:ln>
        </p:spPr>
        <p:style>
          <a:lnRef idx="0"/>
          <a:fillRef idx="0"/>
          <a:effectRef idx="0"/>
          <a:fontRef idx="minor"/>
        </p:style>
      </p:sp>
      <p:sp>
        <p:nvSpPr>
          <p:cNvPr id="1412" name="CustomShape 44"/>
          <p:cNvSpPr/>
          <p:nvPr/>
        </p:nvSpPr>
        <p:spPr>
          <a:xfrm>
            <a:off x="3581280" y="4572000"/>
            <a:ext cx="1218960" cy="685440"/>
          </a:xfrm>
          <a:prstGeom prst="roundRect">
            <a:avLst>
              <a:gd name="adj" fmla="val 16667"/>
            </a:avLst>
          </a:prstGeom>
          <a:gradFill rotWithShape="0">
            <a:gsLst>
              <a:gs pos="0">
                <a:schemeClr val="bg1"/>
              </a:gs>
              <a:gs pos="100000">
                <a:schemeClr val="bg1">
                  <a:gamma val="-1"/>
                  <a:shade val="46275"/>
                  <a:invGamma val="-1"/>
                </a:schemeClr>
              </a:gs>
            </a:gsLst>
            <a:lin ang="0"/>
          </a:gradFill>
          <a:ln w="25560">
            <a:solidFill>
              <a:srgbClr val="378d2b"/>
            </a:solidFill>
            <a:round/>
          </a:ln>
        </p:spPr>
        <p:style>
          <a:lnRef idx="0"/>
          <a:fillRef idx="0"/>
          <a:effectRef idx="0"/>
          <a:fontRef idx="minor"/>
        </p:style>
      </p:sp>
      <p:sp>
        <p:nvSpPr>
          <p:cNvPr id="1413" name="Line 45"/>
          <p:cNvSpPr/>
          <p:nvPr/>
        </p:nvSpPr>
        <p:spPr>
          <a:xfrm>
            <a:off x="3581280" y="4800600"/>
            <a:ext cx="1219320" cy="360"/>
          </a:xfrm>
          <a:prstGeom prst="line">
            <a:avLst/>
          </a:prstGeom>
          <a:ln w="9360">
            <a:solidFill>
              <a:schemeClr val="tx1"/>
            </a:solidFill>
            <a:round/>
          </a:ln>
        </p:spPr>
        <p:style>
          <a:lnRef idx="0"/>
          <a:fillRef idx="0"/>
          <a:effectRef idx="0"/>
          <a:fontRef idx="minor"/>
        </p:style>
      </p:sp>
      <p:sp>
        <p:nvSpPr>
          <p:cNvPr id="1414" name="CustomShape 46"/>
          <p:cNvSpPr/>
          <p:nvPr/>
        </p:nvSpPr>
        <p:spPr>
          <a:xfrm>
            <a:off x="3962520" y="36576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2.1</a:t>
            </a:r>
            <a:endParaRPr b="0" lang="en-US" sz="1200" spc="-1" strike="noStrike">
              <a:latin typeface="Arial"/>
            </a:endParaRPr>
          </a:p>
        </p:txBody>
      </p:sp>
      <p:sp>
        <p:nvSpPr>
          <p:cNvPr id="1415" name="CustomShape 47"/>
          <p:cNvSpPr/>
          <p:nvPr/>
        </p:nvSpPr>
        <p:spPr>
          <a:xfrm>
            <a:off x="3962520" y="45720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2.2</a:t>
            </a:r>
            <a:endParaRPr b="0" lang="en-US" sz="1200" spc="-1" strike="noStrike">
              <a:latin typeface="Arial"/>
            </a:endParaRPr>
          </a:p>
        </p:txBody>
      </p:sp>
      <p:sp>
        <p:nvSpPr>
          <p:cNvPr id="1416" name="CustomShape 48"/>
          <p:cNvSpPr/>
          <p:nvPr/>
        </p:nvSpPr>
        <p:spPr>
          <a:xfrm>
            <a:off x="3581280" y="487692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Create job opening</a:t>
            </a:r>
            <a:endParaRPr b="0" lang="en-US" sz="1000" spc="-1" strike="noStrike">
              <a:latin typeface="Arial"/>
            </a:endParaRPr>
          </a:p>
        </p:txBody>
      </p:sp>
      <p:sp>
        <p:nvSpPr>
          <p:cNvPr id="1417" name="CustomShape 49"/>
          <p:cNvSpPr/>
          <p:nvPr/>
        </p:nvSpPr>
        <p:spPr>
          <a:xfrm>
            <a:off x="3657600" y="5562720"/>
            <a:ext cx="914040" cy="369000"/>
          </a:xfrm>
          <a:prstGeom prst="rect">
            <a:avLst/>
          </a:prstGeom>
          <a:noFill/>
          <a:ln w="9360">
            <a:noFill/>
          </a:ln>
        </p:spPr>
        <p:style>
          <a:lnRef idx="0"/>
          <a:fillRef idx="0"/>
          <a:effectRef idx="0"/>
          <a:fontRef idx="minor"/>
        </p:style>
      </p:sp>
      <p:sp>
        <p:nvSpPr>
          <p:cNvPr id="1418" name="CustomShape 50"/>
          <p:cNvSpPr/>
          <p:nvPr/>
        </p:nvSpPr>
        <p:spPr>
          <a:xfrm>
            <a:off x="3581280" y="5486400"/>
            <a:ext cx="1218960" cy="685440"/>
          </a:xfrm>
          <a:prstGeom prst="roundRect">
            <a:avLst>
              <a:gd name="adj" fmla="val 16667"/>
            </a:avLst>
          </a:prstGeom>
          <a:gradFill rotWithShape="0">
            <a:gsLst>
              <a:gs pos="0">
                <a:schemeClr val="bg1"/>
              </a:gs>
              <a:gs pos="100000">
                <a:schemeClr val="bg1">
                  <a:gamma val="-1"/>
                  <a:shade val="46275"/>
                  <a:invGamma val="-1"/>
                </a:schemeClr>
              </a:gs>
            </a:gsLst>
            <a:lin ang="0"/>
          </a:gradFill>
          <a:ln w="25560">
            <a:solidFill>
              <a:srgbClr val="378d2b"/>
            </a:solidFill>
            <a:round/>
          </a:ln>
        </p:spPr>
        <p:style>
          <a:lnRef idx="0"/>
          <a:fillRef idx="0"/>
          <a:effectRef idx="0"/>
          <a:fontRef idx="minor"/>
        </p:style>
      </p:sp>
      <p:sp>
        <p:nvSpPr>
          <p:cNvPr id="1419" name="CustomShape 51"/>
          <p:cNvSpPr/>
          <p:nvPr/>
        </p:nvSpPr>
        <p:spPr>
          <a:xfrm>
            <a:off x="3581280" y="6400800"/>
            <a:ext cx="1218960" cy="685440"/>
          </a:xfrm>
          <a:prstGeom prst="roundRect">
            <a:avLst>
              <a:gd name="adj" fmla="val 16667"/>
            </a:avLst>
          </a:prstGeom>
          <a:solidFill>
            <a:srgbClr val="0070c0"/>
          </a:solidFill>
          <a:ln w="25560">
            <a:solidFill>
              <a:srgbClr val="378d2b"/>
            </a:solidFill>
            <a:round/>
          </a:ln>
        </p:spPr>
        <p:style>
          <a:lnRef idx="0"/>
          <a:fillRef idx="0"/>
          <a:effectRef idx="0"/>
          <a:fontRef idx="minor"/>
        </p:style>
      </p:sp>
      <p:sp>
        <p:nvSpPr>
          <p:cNvPr id="1420" name="Line 52"/>
          <p:cNvSpPr/>
          <p:nvPr/>
        </p:nvSpPr>
        <p:spPr>
          <a:xfrm>
            <a:off x="3581280" y="6629400"/>
            <a:ext cx="1219320" cy="360"/>
          </a:xfrm>
          <a:prstGeom prst="line">
            <a:avLst/>
          </a:prstGeom>
          <a:ln w="9360">
            <a:solidFill>
              <a:schemeClr val="tx1"/>
            </a:solidFill>
            <a:round/>
          </a:ln>
        </p:spPr>
        <p:style>
          <a:lnRef idx="0"/>
          <a:fillRef idx="0"/>
          <a:effectRef idx="0"/>
          <a:fontRef idx="minor"/>
        </p:style>
      </p:sp>
      <p:sp>
        <p:nvSpPr>
          <p:cNvPr id="1421" name="CustomShape 53"/>
          <p:cNvSpPr/>
          <p:nvPr/>
        </p:nvSpPr>
        <p:spPr>
          <a:xfrm>
            <a:off x="3962520" y="54864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2.3</a:t>
            </a:r>
            <a:endParaRPr b="0" lang="en-US" sz="1200" spc="-1" strike="noStrike">
              <a:latin typeface="Arial"/>
            </a:endParaRPr>
          </a:p>
        </p:txBody>
      </p:sp>
      <p:sp>
        <p:nvSpPr>
          <p:cNvPr id="1422" name="CustomShape 54"/>
          <p:cNvSpPr/>
          <p:nvPr/>
        </p:nvSpPr>
        <p:spPr>
          <a:xfrm>
            <a:off x="3962520" y="64008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2.4</a:t>
            </a:r>
            <a:endParaRPr b="0" lang="en-US" sz="1200" spc="-1" strike="noStrike">
              <a:latin typeface="Arial"/>
            </a:endParaRPr>
          </a:p>
        </p:txBody>
      </p:sp>
      <p:sp>
        <p:nvSpPr>
          <p:cNvPr id="1423" name="CustomShape 55"/>
          <p:cNvSpPr/>
          <p:nvPr/>
        </p:nvSpPr>
        <p:spPr>
          <a:xfrm>
            <a:off x="3581280" y="670572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Search for portfolios</a:t>
            </a:r>
            <a:endParaRPr b="0" lang="en-US" sz="1000" spc="-1" strike="noStrike">
              <a:latin typeface="Arial"/>
            </a:endParaRPr>
          </a:p>
        </p:txBody>
      </p:sp>
      <p:sp>
        <p:nvSpPr>
          <p:cNvPr id="1424" name="CustomShape 56"/>
          <p:cNvSpPr/>
          <p:nvPr/>
        </p:nvSpPr>
        <p:spPr>
          <a:xfrm>
            <a:off x="2286000" y="2941560"/>
            <a:ext cx="914040" cy="72900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Upload Portfolio</a:t>
            </a:r>
            <a:endParaRPr b="0" lang="en-US" sz="1400" spc="-1" strike="noStrike">
              <a:latin typeface="Arial"/>
            </a:endParaRPr>
          </a:p>
        </p:txBody>
      </p:sp>
      <p:sp>
        <p:nvSpPr>
          <p:cNvPr id="1425" name="CustomShape 57"/>
          <p:cNvSpPr/>
          <p:nvPr/>
        </p:nvSpPr>
        <p:spPr>
          <a:xfrm>
            <a:off x="3733920" y="2981160"/>
            <a:ext cx="1294920" cy="72900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Search/View Portfolios</a:t>
            </a:r>
            <a:endParaRPr b="0" lang="en-US" sz="1400" spc="-1" strike="noStrike">
              <a:latin typeface="Arial"/>
            </a:endParaRPr>
          </a:p>
        </p:txBody>
      </p:sp>
      <p:sp>
        <p:nvSpPr>
          <p:cNvPr id="1426" name="Line 58"/>
          <p:cNvSpPr/>
          <p:nvPr/>
        </p:nvSpPr>
        <p:spPr>
          <a:xfrm>
            <a:off x="380880" y="3886200"/>
            <a:ext cx="1219320" cy="360"/>
          </a:xfrm>
          <a:prstGeom prst="line">
            <a:avLst/>
          </a:prstGeom>
          <a:ln w="9360">
            <a:solidFill>
              <a:schemeClr val="tx1"/>
            </a:solidFill>
            <a:round/>
          </a:ln>
        </p:spPr>
        <p:style>
          <a:lnRef idx="0"/>
          <a:fillRef idx="0"/>
          <a:effectRef idx="0"/>
          <a:fontRef idx="minor"/>
        </p:style>
      </p:sp>
      <p:sp>
        <p:nvSpPr>
          <p:cNvPr id="1427" name="Line 59"/>
          <p:cNvSpPr/>
          <p:nvPr/>
        </p:nvSpPr>
        <p:spPr>
          <a:xfrm>
            <a:off x="3581280" y="3886200"/>
            <a:ext cx="1219320" cy="360"/>
          </a:xfrm>
          <a:prstGeom prst="line">
            <a:avLst/>
          </a:prstGeom>
          <a:ln w="9360">
            <a:solidFill>
              <a:schemeClr val="tx1"/>
            </a:solidFill>
            <a:round/>
          </a:ln>
        </p:spPr>
        <p:style>
          <a:lnRef idx="0"/>
          <a:fillRef idx="0"/>
          <a:effectRef idx="0"/>
          <a:fontRef idx="minor"/>
        </p:style>
      </p:sp>
      <p:sp>
        <p:nvSpPr>
          <p:cNvPr id="1428" name="Line 60"/>
          <p:cNvSpPr/>
          <p:nvPr/>
        </p:nvSpPr>
        <p:spPr>
          <a:xfrm>
            <a:off x="3581280" y="5715000"/>
            <a:ext cx="1219320" cy="360"/>
          </a:xfrm>
          <a:prstGeom prst="line">
            <a:avLst/>
          </a:prstGeom>
          <a:ln w="9360">
            <a:solidFill>
              <a:schemeClr val="tx1"/>
            </a:solidFill>
            <a:round/>
          </a:ln>
        </p:spPr>
        <p:style>
          <a:lnRef idx="0"/>
          <a:fillRef idx="0"/>
          <a:effectRef idx="0"/>
          <a:fontRef idx="minor"/>
        </p:style>
      </p:sp>
      <p:sp>
        <p:nvSpPr>
          <p:cNvPr id="1429" name="CustomShape 61"/>
          <p:cNvSpPr/>
          <p:nvPr/>
        </p:nvSpPr>
        <p:spPr>
          <a:xfrm>
            <a:off x="3581280" y="3946680"/>
            <a:ext cx="1218960" cy="24264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Search for job</a:t>
            </a:r>
            <a:endParaRPr b="0" lang="en-US" sz="1000" spc="-1" strike="noStrike">
              <a:latin typeface="Arial"/>
            </a:endParaRPr>
          </a:p>
        </p:txBody>
      </p:sp>
      <p:sp>
        <p:nvSpPr>
          <p:cNvPr id="1430" name="CustomShape 62"/>
          <p:cNvSpPr/>
          <p:nvPr/>
        </p:nvSpPr>
        <p:spPr>
          <a:xfrm>
            <a:off x="3581280" y="5775480"/>
            <a:ext cx="1218960" cy="54648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Upload portfolio to job opening</a:t>
            </a:r>
            <a:endParaRPr b="0" lang="en-US" sz="1000" spc="-1" strike="noStrike">
              <a:latin typeface="Arial"/>
            </a:endParaRPr>
          </a:p>
        </p:txBody>
      </p:sp>
      <p:sp>
        <p:nvSpPr>
          <p:cNvPr id="1431" name="CustomShape 63"/>
          <p:cNvSpPr/>
          <p:nvPr/>
        </p:nvSpPr>
        <p:spPr>
          <a:xfrm>
            <a:off x="380880" y="5410080"/>
            <a:ext cx="1218960" cy="685440"/>
          </a:xfrm>
          <a:prstGeom prst="roundRect">
            <a:avLst>
              <a:gd name="adj" fmla="val 16667"/>
            </a:avLst>
          </a:prstGeom>
          <a:gradFill rotWithShape="0">
            <a:gsLst>
              <a:gs pos="0">
                <a:schemeClr val="bg1"/>
              </a:gs>
              <a:gs pos="100000">
                <a:schemeClr val="bg1">
                  <a:gamma val="-1"/>
                  <a:shade val="46275"/>
                  <a:invGamma val="-1"/>
                </a:schemeClr>
              </a:gs>
            </a:gsLst>
            <a:lin ang="0"/>
          </a:gradFill>
          <a:ln w="25560">
            <a:solidFill>
              <a:srgbClr val="378d2b"/>
            </a:solidFill>
            <a:round/>
          </a:ln>
        </p:spPr>
        <p:style>
          <a:lnRef idx="0"/>
          <a:fillRef idx="0"/>
          <a:effectRef idx="0"/>
          <a:fontRef idx="minor"/>
        </p:style>
      </p:sp>
      <p:sp>
        <p:nvSpPr>
          <p:cNvPr id="1432" name="Line 64"/>
          <p:cNvSpPr/>
          <p:nvPr/>
        </p:nvSpPr>
        <p:spPr>
          <a:xfrm>
            <a:off x="380880" y="5638680"/>
            <a:ext cx="1219320" cy="360"/>
          </a:xfrm>
          <a:prstGeom prst="line">
            <a:avLst/>
          </a:prstGeom>
          <a:ln w="9360">
            <a:solidFill>
              <a:schemeClr val="tx1"/>
            </a:solidFill>
            <a:round/>
          </a:ln>
        </p:spPr>
        <p:style>
          <a:lnRef idx="0"/>
          <a:fillRef idx="0"/>
          <a:effectRef idx="0"/>
          <a:fontRef idx="minor"/>
        </p:style>
      </p:sp>
      <p:sp>
        <p:nvSpPr>
          <p:cNvPr id="1433" name="CustomShape 65"/>
          <p:cNvSpPr/>
          <p:nvPr/>
        </p:nvSpPr>
        <p:spPr>
          <a:xfrm>
            <a:off x="762120" y="541008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1.3</a:t>
            </a:r>
            <a:endParaRPr b="0" lang="en-US" sz="1200" spc="-1" strike="noStrike">
              <a:latin typeface="Arial"/>
            </a:endParaRPr>
          </a:p>
        </p:txBody>
      </p:sp>
      <p:sp>
        <p:nvSpPr>
          <p:cNvPr id="1434" name="CustomShape 66"/>
          <p:cNvSpPr/>
          <p:nvPr/>
        </p:nvSpPr>
        <p:spPr>
          <a:xfrm>
            <a:off x="380880" y="5621400"/>
            <a:ext cx="1218960" cy="54648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Save completed form to computer</a:t>
            </a:r>
            <a:endParaRPr b="0" lang="en-US" sz="1000" spc="-1" strike="noStrike">
              <a:latin typeface="Arial"/>
            </a:endParaRPr>
          </a:p>
        </p:txBody>
      </p:sp>
      <p:sp>
        <p:nvSpPr>
          <p:cNvPr id="1435" name="Line 67"/>
          <p:cNvSpPr/>
          <p:nvPr/>
        </p:nvSpPr>
        <p:spPr>
          <a:xfrm>
            <a:off x="2209680" y="1112760"/>
            <a:ext cx="2895480" cy="360"/>
          </a:xfrm>
          <a:prstGeom prst="line">
            <a:avLst/>
          </a:prstGeom>
          <a:ln w="9360">
            <a:solidFill>
              <a:schemeClr val="tx1"/>
            </a:solidFill>
            <a:round/>
          </a:ln>
        </p:spPr>
        <p:style>
          <a:lnRef idx="0"/>
          <a:fillRef idx="0"/>
          <a:effectRef idx="0"/>
          <a:fontRef idx="minor"/>
        </p:style>
      </p:sp>
      <p:sp>
        <p:nvSpPr>
          <p:cNvPr id="1436" name="CustomShape 68"/>
          <p:cNvSpPr/>
          <p:nvPr/>
        </p:nvSpPr>
        <p:spPr>
          <a:xfrm>
            <a:off x="3429000" y="838080"/>
            <a:ext cx="456840" cy="2728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0.0</a:t>
            </a:r>
            <a:endParaRPr b="0" lang="en-US" sz="1200" spc="-1" strike="noStrike">
              <a:latin typeface="Arial"/>
            </a:endParaRPr>
          </a:p>
        </p:txBody>
      </p:sp>
      <p:sp>
        <p:nvSpPr>
          <p:cNvPr id="1437" name="Line 69"/>
          <p:cNvSpPr/>
          <p:nvPr/>
        </p:nvSpPr>
        <p:spPr>
          <a:xfrm>
            <a:off x="304560" y="3017520"/>
            <a:ext cx="360" cy="4602240"/>
          </a:xfrm>
          <a:prstGeom prst="line">
            <a:avLst/>
          </a:prstGeom>
          <a:ln w="38160">
            <a:solidFill>
              <a:schemeClr val="tx1"/>
            </a:solidFill>
            <a:round/>
          </a:ln>
        </p:spPr>
        <p:style>
          <a:lnRef idx="0"/>
          <a:fillRef idx="0"/>
          <a:effectRef idx="0"/>
          <a:fontRef idx="minor"/>
        </p:style>
      </p:sp>
      <p:sp>
        <p:nvSpPr>
          <p:cNvPr id="1438" name="Line 70"/>
          <p:cNvSpPr/>
          <p:nvPr/>
        </p:nvSpPr>
        <p:spPr>
          <a:xfrm>
            <a:off x="4267080" y="2408040"/>
            <a:ext cx="360" cy="76320"/>
          </a:xfrm>
          <a:prstGeom prst="line">
            <a:avLst/>
          </a:prstGeom>
          <a:ln w="28440">
            <a:solidFill>
              <a:schemeClr val="tx1"/>
            </a:solidFill>
            <a:round/>
          </a:ln>
        </p:spPr>
        <p:style>
          <a:lnRef idx="0"/>
          <a:fillRef idx="0"/>
          <a:effectRef idx="0"/>
          <a:fontRef idx="minor"/>
        </p:style>
      </p:sp>
      <p:sp>
        <p:nvSpPr>
          <p:cNvPr id="1439" name="CustomShape 71"/>
          <p:cNvSpPr/>
          <p:nvPr/>
        </p:nvSpPr>
        <p:spPr>
          <a:xfrm>
            <a:off x="0" y="8153280"/>
            <a:ext cx="6857640" cy="1142640"/>
          </a:xfrm>
          <a:prstGeom prst="rect">
            <a:avLst/>
          </a:prstGeom>
          <a:noFill/>
          <a:ln w="9360">
            <a:noFill/>
          </a:ln>
        </p:spPr>
        <p:style>
          <a:lnRef idx="0"/>
          <a:fillRef idx="0"/>
          <a:effectRef idx="0"/>
          <a:fontRef idx="minor"/>
        </p:style>
        <p:txBody>
          <a:bodyPr lIns="90000" rIns="90000" tIns="45000" bIns="45000"/>
          <a:p>
            <a:pPr marL="343080" indent="-342720">
              <a:lnSpc>
                <a:spcPct val="100000"/>
              </a:lnSpc>
              <a:spcBef>
                <a:spcPts val="700"/>
              </a:spcBef>
            </a:pPr>
            <a:r>
              <a:rPr b="0" lang="en-US" sz="1400" spc="-1" strike="noStrike">
                <a:solidFill>
                  <a:srgbClr val="000000"/>
                </a:solidFill>
                <a:latin typeface="Georgia"/>
              </a:rPr>
              <a:t>	</a:t>
            </a:r>
            <a:r>
              <a:rPr b="0" lang="en-US" sz="1400" spc="-1" strike="noStrike">
                <a:solidFill>
                  <a:srgbClr val="000000"/>
                </a:solidFill>
                <a:latin typeface="Georgia"/>
              </a:rPr>
              <a:t>This is a decomposition diagram for 0.0.  The various different colors represent the processes that have been changed, added, removed, or remained the same from the Study Phase.</a:t>
            </a:r>
            <a:endParaRPr b="0" lang="en-US" sz="1400" spc="-1" strike="noStrike">
              <a:latin typeface="Arial"/>
            </a:endParaRPr>
          </a:p>
        </p:txBody>
      </p:sp>
      <p:sp>
        <p:nvSpPr>
          <p:cNvPr id="1440" name="Line 72"/>
          <p:cNvSpPr/>
          <p:nvPr/>
        </p:nvSpPr>
        <p:spPr>
          <a:xfrm>
            <a:off x="304560" y="7635600"/>
            <a:ext cx="76320" cy="360"/>
          </a:xfrm>
          <a:prstGeom prst="line">
            <a:avLst/>
          </a:prstGeom>
          <a:ln w="38160">
            <a:solidFill>
              <a:schemeClr val="tx1"/>
            </a:solidFill>
            <a:round/>
          </a:ln>
        </p:spPr>
        <p:style>
          <a:lnRef idx="0"/>
          <a:fillRef idx="0"/>
          <a:effectRef idx="0"/>
          <a:fontRef idx="minor"/>
        </p:style>
      </p:sp>
      <p:sp>
        <p:nvSpPr>
          <p:cNvPr id="1441" name="CustomShape 73"/>
          <p:cNvSpPr/>
          <p:nvPr/>
        </p:nvSpPr>
        <p:spPr>
          <a:xfrm>
            <a:off x="457200" y="7391520"/>
            <a:ext cx="914040" cy="369000"/>
          </a:xfrm>
          <a:prstGeom prst="rect">
            <a:avLst/>
          </a:prstGeom>
          <a:noFill/>
          <a:ln w="9360">
            <a:noFill/>
          </a:ln>
        </p:spPr>
        <p:style>
          <a:lnRef idx="0"/>
          <a:fillRef idx="0"/>
          <a:effectRef idx="0"/>
          <a:fontRef idx="minor"/>
        </p:style>
      </p:sp>
      <p:sp>
        <p:nvSpPr>
          <p:cNvPr id="1442" name="CustomShape 74"/>
          <p:cNvSpPr/>
          <p:nvPr/>
        </p:nvSpPr>
        <p:spPr>
          <a:xfrm>
            <a:off x="380880" y="731520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1443" name="CustomShape 75"/>
          <p:cNvSpPr/>
          <p:nvPr/>
        </p:nvSpPr>
        <p:spPr>
          <a:xfrm>
            <a:off x="762120" y="73152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1.5</a:t>
            </a:r>
            <a:endParaRPr b="0" lang="en-US" sz="1200" spc="-1" strike="noStrike">
              <a:latin typeface="Arial"/>
            </a:endParaRPr>
          </a:p>
        </p:txBody>
      </p:sp>
      <p:sp>
        <p:nvSpPr>
          <p:cNvPr id="1444" name="Line 76"/>
          <p:cNvSpPr/>
          <p:nvPr/>
        </p:nvSpPr>
        <p:spPr>
          <a:xfrm>
            <a:off x="380880" y="7543800"/>
            <a:ext cx="1219320" cy="360"/>
          </a:xfrm>
          <a:prstGeom prst="line">
            <a:avLst/>
          </a:prstGeom>
          <a:ln w="9360">
            <a:solidFill>
              <a:schemeClr val="tx1"/>
            </a:solidFill>
            <a:round/>
          </a:ln>
        </p:spPr>
        <p:style>
          <a:lnRef idx="0"/>
          <a:fillRef idx="0"/>
          <a:effectRef idx="0"/>
          <a:fontRef idx="minor"/>
        </p:style>
      </p:sp>
      <p:sp>
        <p:nvSpPr>
          <p:cNvPr id="1445" name="CustomShape 77"/>
          <p:cNvSpPr/>
          <p:nvPr/>
        </p:nvSpPr>
        <p:spPr>
          <a:xfrm>
            <a:off x="398520" y="7604280"/>
            <a:ext cx="1218960" cy="39420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Validate portfolio</a:t>
            </a:r>
            <a:endParaRPr b="0" lang="en-US" sz="1000" spc="-1" strike="noStrike">
              <a:latin typeface="Arial"/>
            </a:endParaRPr>
          </a:p>
        </p:txBody>
      </p:sp>
      <p:sp>
        <p:nvSpPr>
          <p:cNvPr id="1446" name="Line 78"/>
          <p:cNvSpPr/>
          <p:nvPr/>
        </p:nvSpPr>
        <p:spPr>
          <a:xfrm>
            <a:off x="3504960" y="7696080"/>
            <a:ext cx="76320" cy="360"/>
          </a:xfrm>
          <a:prstGeom prst="line">
            <a:avLst/>
          </a:prstGeom>
          <a:ln w="38160">
            <a:solidFill>
              <a:schemeClr val="tx1"/>
            </a:solidFill>
            <a:round/>
          </a:ln>
        </p:spPr>
        <p:style>
          <a:lnRef idx="0"/>
          <a:fillRef idx="0"/>
          <a:effectRef idx="0"/>
          <a:fontRef idx="minor"/>
        </p:style>
      </p:sp>
      <p:sp>
        <p:nvSpPr>
          <p:cNvPr id="1447" name="CustomShape 79"/>
          <p:cNvSpPr/>
          <p:nvPr/>
        </p:nvSpPr>
        <p:spPr>
          <a:xfrm>
            <a:off x="3581280" y="7296120"/>
            <a:ext cx="1218960" cy="685440"/>
          </a:xfrm>
          <a:prstGeom prst="roundRect">
            <a:avLst>
              <a:gd name="adj" fmla="val 16667"/>
            </a:avLst>
          </a:prstGeom>
          <a:solidFill>
            <a:srgbClr val="0070c0"/>
          </a:solidFill>
          <a:ln w="25560">
            <a:solidFill>
              <a:srgbClr val="378d2b"/>
            </a:solidFill>
            <a:round/>
          </a:ln>
        </p:spPr>
        <p:style>
          <a:lnRef idx="0"/>
          <a:fillRef idx="0"/>
          <a:effectRef idx="0"/>
          <a:fontRef idx="minor"/>
        </p:style>
      </p:sp>
      <p:sp>
        <p:nvSpPr>
          <p:cNvPr id="1448" name="Line 80"/>
          <p:cNvSpPr/>
          <p:nvPr/>
        </p:nvSpPr>
        <p:spPr>
          <a:xfrm>
            <a:off x="3581280" y="7524720"/>
            <a:ext cx="1219320" cy="360"/>
          </a:xfrm>
          <a:prstGeom prst="line">
            <a:avLst/>
          </a:prstGeom>
          <a:ln w="9360">
            <a:solidFill>
              <a:schemeClr val="tx1"/>
            </a:solidFill>
            <a:round/>
          </a:ln>
        </p:spPr>
        <p:style>
          <a:lnRef idx="0"/>
          <a:fillRef idx="0"/>
          <a:effectRef idx="0"/>
          <a:fontRef idx="minor"/>
        </p:style>
      </p:sp>
      <p:sp>
        <p:nvSpPr>
          <p:cNvPr id="1449" name="CustomShape 81"/>
          <p:cNvSpPr/>
          <p:nvPr/>
        </p:nvSpPr>
        <p:spPr>
          <a:xfrm>
            <a:off x="3962520" y="729612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2.5</a:t>
            </a:r>
            <a:endParaRPr b="0" lang="en-US" sz="1200" spc="-1" strike="noStrike">
              <a:latin typeface="Arial"/>
            </a:endParaRPr>
          </a:p>
        </p:txBody>
      </p:sp>
      <p:sp>
        <p:nvSpPr>
          <p:cNvPr id="1450" name="CustomShape 82"/>
          <p:cNvSpPr/>
          <p:nvPr/>
        </p:nvSpPr>
        <p:spPr>
          <a:xfrm>
            <a:off x="3581280" y="7601040"/>
            <a:ext cx="1218960" cy="24264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View portfolios</a:t>
            </a:r>
            <a:endParaRPr b="0" lang="en-US" sz="1000" spc="-1" strike="noStrike">
              <a:latin typeface="Arial"/>
            </a:endParaRPr>
          </a:p>
        </p:txBody>
      </p:sp>
      <p:sp>
        <p:nvSpPr>
          <p:cNvPr id="1451" name="Line 83"/>
          <p:cNvSpPr/>
          <p:nvPr/>
        </p:nvSpPr>
        <p:spPr>
          <a:xfrm>
            <a:off x="5194080" y="3016080"/>
            <a:ext cx="360" cy="2838600"/>
          </a:xfrm>
          <a:prstGeom prst="line">
            <a:avLst/>
          </a:prstGeom>
          <a:ln w="38160">
            <a:solidFill>
              <a:schemeClr val="tx1"/>
            </a:solidFill>
            <a:round/>
          </a:ln>
        </p:spPr>
        <p:style>
          <a:lnRef idx="0"/>
          <a:fillRef idx="0"/>
          <a:effectRef idx="0"/>
          <a:fontRef idx="minor"/>
        </p:style>
      </p:sp>
      <p:sp>
        <p:nvSpPr>
          <p:cNvPr id="1452" name="Line 84"/>
          <p:cNvSpPr/>
          <p:nvPr/>
        </p:nvSpPr>
        <p:spPr>
          <a:xfrm>
            <a:off x="5200560" y="3028680"/>
            <a:ext cx="152280" cy="360"/>
          </a:xfrm>
          <a:prstGeom prst="line">
            <a:avLst/>
          </a:prstGeom>
          <a:ln w="38160">
            <a:solidFill>
              <a:schemeClr val="tx1"/>
            </a:solidFill>
            <a:round/>
          </a:ln>
        </p:spPr>
        <p:style>
          <a:lnRef idx="0"/>
          <a:fillRef idx="0"/>
          <a:effectRef idx="0"/>
          <a:fontRef idx="minor"/>
        </p:style>
      </p:sp>
      <p:sp>
        <p:nvSpPr>
          <p:cNvPr id="1453" name="CustomShape 85"/>
          <p:cNvSpPr/>
          <p:nvPr/>
        </p:nvSpPr>
        <p:spPr>
          <a:xfrm>
            <a:off x="5429160" y="2647800"/>
            <a:ext cx="1294920" cy="914040"/>
          </a:xfrm>
          <a:prstGeom prst="roundRect">
            <a:avLst>
              <a:gd name="adj" fmla="val 16667"/>
            </a:avLst>
          </a:prstGeom>
          <a:solidFill>
            <a:srgbClr val="ffc000"/>
          </a:soli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454" name="Line 86"/>
          <p:cNvSpPr/>
          <p:nvPr/>
        </p:nvSpPr>
        <p:spPr>
          <a:xfrm>
            <a:off x="5429160" y="2952720"/>
            <a:ext cx="1295280" cy="360"/>
          </a:xfrm>
          <a:prstGeom prst="line">
            <a:avLst/>
          </a:prstGeom>
          <a:ln w="9360">
            <a:solidFill>
              <a:schemeClr val="tx1"/>
            </a:solidFill>
            <a:round/>
          </a:ln>
        </p:spPr>
        <p:style>
          <a:lnRef idx="0"/>
          <a:fillRef idx="0"/>
          <a:effectRef idx="0"/>
          <a:fontRef idx="minor"/>
        </p:style>
      </p:sp>
      <p:sp>
        <p:nvSpPr>
          <p:cNvPr id="1455" name="CustomShape 87"/>
          <p:cNvSpPr/>
          <p:nvPr/>
        </p:nvSpPr>
        <p:spPr>
          <a:xfrm>
            <a:off x="5810400" y="26478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3.0</a:t>
            </a:r>
            <a:endParaRPr b="0" lang="en-US" sz="1200" spc="-1" strike="noStrike">
              <a:latin typeface="Arial"/>
            </a:endParaRPr>
          </a:p>
        </p:txBody>
      </p:sp>
      <p:sp>
        <p:nvSpPr>
          <p:cNvPr id="1456" name="Line 88"/>
          <p:cNvSpPr/>
          <p:nvPr/>
        </p:nvSpPr>
        <p:spPr>
          <a:xfrm>
            <a:off x="5200560" y="5817960"/>
            <a:ext cx="75960" cy="360"/>
          </a:xfrm>
          <a:prstGeom prst="line">
            <a:avLst/>
          </a:prstGeom>
          <a:ln w="38160">
            <a:solidFill>
              <a:schemeClr val="tx1"/>
            </a:solidFill>
            <a:round/>
          </a:ln>
        </p:spPr>
        <p:style>
          <a:lnRef idx="0"/>
          <a:fillRef idx="0"/>
          <a:effectRef idx="0"/>
          <a:fontRef idx="minor"/>
        </p:style>
      </p:sp>
      <p:sp>
        <p:nvSpPr>
          <p:cNvPr id="1457" name="Line 89"/>
          <p:cNvSpPr/>
          <p:nvPr/>
        </p:nvSpPr>
        <p:spPr>
          <a:xfrm>
            <a:off x="5200560" y="4903560"/>
            <a:ext cx="75960" cy="360"/>
          </a:xfrm>
          <a:prstGeom prst="line">
            <a:avLst/>
          </a:prstGeom>
          <a:ln w="38160">
            <a:solidFill>
              <a:schemeClr val="tx1"/>
            </a:solidFill>
            <a:round/>
          </a:ln>
        </p:spPr>
        <p:style>
          <a:lnRef idx="0"/>
          <a:fillRef idx="0"/>
          <a:effectRef idx="0"/>
          <a:fontRef idx="minor"/>
        </p:style>
      </p:sp>
      <p:sp>
        <p:nvSpPr>
          <p:cNvPr id="1458" name="Line 90"/>
          <p:cNvSpPr/>
          <p:nvPr/>
        </p:nvSpPr>
        <p:spPr>
          <a:xfrm>
            <a:off x="5200560" y="3989160"/>
            <a:ext cx="75960" cy="360"/>
          </a:xfrm>
          <a:prstGeom prst="line">
            <a:avLst/>
          </a:prstGeom>
          <a:ln w="38160">
            <a:solidFill>
              <a:schemeClr val="tx1"/>
            </a:solidFill>
            <a:round/>
          </a:ln>
        </p:spPr>
        <p:style>
          <a:lnRef idx="0"/>
          <a:fillRef idx="0"/>
          <a:effectRef idx="0"/>
          <a:fontRef idx="minor"/>
        </p:style>
      </p:sp>
      <p:sp>
        <p:nvSpPr>
          <p:cNvPr id="1459" name="CustomShape 91"/>
          <p:cNvSpPr/>
          <p:nvPr/>
        </p:nvSpPr>
        <p:spPr>
          <a:xfrm>
            <a:off x="5353200" y="3745080"/>
            <a:ext cx="914040" cy="369000"/>
          </a:xfrm>
          <a:prstGeom prst="rect">
            <a:avLst/>
          </a:prstGeom>
          <a:noFill/>
          <a:ln w="9360">
            <a:noFill/>
          </a:ln>
        </p:spPr>
        <p:style>
          <a:lnRef idx="0"/>
          <a:fillRef idx="0"/>
          <a:effectRef idx="0"/>
          <a:fontRef idx="minor"/>
        </p:style>
      </p:sp>
      <p:sp>
        <p:nvSpPr>
          <p:cNvPr id="1460" name="CustomShape 92"/>
          <p:cNvSpPr/>
          <p:nvPr/>
        </p:nvSpPr>
        <p:spPr>
          <a:xfrm>
            <a:off x="5276880" y="366876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1461" name="CustomShape 93"/>
          <p:cNvSpPr/>
          <p:nvPr/>
        </p:nvSpPr>
        <p:spPr>
          <a:xfrm>
            <a:off x="5276880" y="458316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1462" name="Line 94"/>
          <p:cNvSpPr/>
          <p:nvPr/>
        </p:nvSpPr>
        <p:spPr>
          <a:xfrm>
            <a:off x="5276520" y="4811400"/>
            <a:ext cx="1219320" cy="360"/>
          </a:xfrm>
          <a:prstGeom prst="line">
            <a:avLst/>
          </a:prstGeom>
          <a:ln w="9360">
            <a:solidFill>
              <a:schemeClr val="tx1"/>
            </a:solidFill>
            <a:round/>
          </a:ln>
        </p:spPr>
        <p:style>
          <a:lnRef idx="0"/>
          <a:fillRef idx="0"/>
          <a:effectRef idx="0"/>
          <a:fontRef idx="minor"/>
        </p:style>
      </p:sp>
      <p:sp>
        <p:nvSpPr>
          <p:cNvPr id="1463" name="CustomShape 95"/>
          <p:cNvSpPr/>
          <p:nvPr/>
        </p:nvSpPr>
        <p:spPr>
          <a:xfrm>
            <a:off x="5657760" y="366876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3.1</a:t>
            </a:r>
            <a:endParaRPr b="0" lang="en-US" sz="1200" spc="-1" strike="noStrike">
              <a:latin typeface="Arial"/>
            </a:endParaRPr>
          </a:p>
        </p:txBody>
      </p:sp>
      <p:sp>
        <p:nvSpPr>
          <p:cNvPr id="1464" name="CustomShape 96"/>
          <p:cNvSpPr/>
          <p:nvPr/>
        </p:nvSpPr>
        <p:spPr>
          <a:xfrm>
            <a:off x="5657760" y="458316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3.2</a:t>
            </a:r>
            <a:endParaRPr b="0" lang="en-US" sz="1200" spc="-1" strike="noStrike">
              <a:latin typeface="Arial"/>
            </a:endParaRPr>
          </a:p>
        </p:txBody>
      </p:sp>
      <p:sp>
        <p:nvSpPr>
          <p:cNvPr id="1465" name="CustomShape 97"/>
          <p:cNvSpPr/>
          <p:nvPr/>
        </p:nvSpPr>
        <p:spPr>
          <a:xfrm>
            <a:off x="5276880" y="482616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Record portfolio views</a:t>
            </a:r>
            <a:endParaRPr b="0" lang="en-US" sz="1000" spc="-1" strike="noStrike">
              <a:latin typeface="Arial"/>
            </a:endParaRPr>
          </a:p>
        </p:txBody>
      </p:sp>
      <p:sp>
        <p:nvSpPr>
          <p:cNvPr id="1466" name="CustomShape 98"/>
          <p:cNvSpPr/>
          <p:nvPr/>
        </p:nvSpPr>
        <p:spPr>
          <a:xfrm>
            <a:off x="5353200" y="5573880"/>
            <a:ext cx="914040" cy="369000"/>
          </a:xfrm>
          <a:prstGeom prst="rect">
            <a:avLst/>
          </a:prstGeom>
          <a:noFill/>
          <a:ln w="9360">
            <a:noFill/>
          </a:ln>
        </p:spPr>
        <p:style>
          <a:lnRef idx="0"/>
          <a:fillRef idx="0"/>
          <a:effectRef idx="0"/>
          <a:fontRef idx="minor"/>
        </p:style>
      </p:sp>
      <p:sp>
        <p:nvSpPr>
          <p:cNvPr id="1467" name="CustomShape 99"/>
          <p:cNvSpPr/>
          <p:nvPr/>
        </p:nvSpPr>
        <p:spPr>
          <a:xfrm>
            <a:off x="5276880" y="549756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1468" name="CustomShape 100"/>
          <p:cNvSpPr/>
          <p:nvPr/>
        </p:nvSpPr>
        <p:spPr>
          <a:xfrm>
            <a:off x="5657760" y="549756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3.3</a:t>
            </a:r>
            <a:endParaRPr b="0" lang="en-US" sz="1200" spc="-1" strike="noStrike">
              <a:latin typeface="Arial"/>
            </a:endParaRPr>
          </a:p>
        </p:txBody>
      </p:sp>
      <p:sp>
        <p:nvSpPr>
          <p:cNvPr id="1469" name="CustomShape 101"/>
          <p:cNvSpPr/>
          <p:nvPr/>
        </p:nvSpPr>
        <p:spPr>
          <a:xfrm>
            <a:off x="5429160" y="2952720"/>
            <a:ext cx="1294920" cy="51660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Utilize Metrics</a:t>
            </a:r>
            <a:endParaRPr b="0" lang="en-US" sz="1400" spc="-1" strike="noStrike">
              <a:latin typeface="Arial"/>
            </a:endParaRPr>
          </a:p>
        </p:txBody>
      </p:sp>
      <p:sp>
        <p:nvSpPr>
          <p:cNvPr id="1470" name="Line 102"/>
          <p:cNvSpPr/>
          <p:nvPr/>
        </p:nvSpPr>
        <p:spPr>
          <a:xfrm>
            <a:off x="5276520" y="3897000"/>
            <a:ext cx="1219320" cy="360"/>
          </a:xfrm>
          <a:prstGeom prst="line">
            <a:avLst/>
          </a:prstGeom>
          <a:ln w="9360">
            <a:solidFill>
              <a:schemeClr val="tx1"/>
            </a:solidFill>
            <a:round/>
          </a:ln>
        </p:spPr>
        <p:style>
          <a:lnRef idx="0"/>
          <a:fillRef idx="0"/>
          <a:effectRef idx="0"/>
          <a:fontRef idx="minor"/>
        </p:style>
      </p:sp>
      <p:sp>
        <p:nvSpPr>
          <p:cNvPr id="1471" name="Line 103"/>
          <p:cNvSpPr/>
          <p:nvPr/>
        </p:nvSpPr>
        <p:spPr>
          <a:xfrm>
            <a:off x="5276520" y="5725800"/>
            <a:ext cx="1219320" cy="360"/>
          </a:xfrm>
          <a:prstGeom prst="line">
            <a:avLst/>
          </a:prstGeom>
          <a:ln w="9360">
            <a:solidFill>
              <a:schemeClr val="tx1"/>
            </a:solidFill>
            <a:round/>
          </a:ln>
        </p:spPr>
        <p:style>
          <a:lnRef idx="0"/>
          <a:fillRef idx="0"/>
          <a:effectRef idx="0"/>
          <a:fontRef idx="minor"/>
        </p:style>
      </p:sp>
      <p:sp>
        <p:nvSpPr>
          <p:cNvPr id="1472" name="CustomShape 104"/>
          <p:cNvSpPr/>
          <p:nvPr/>
        </p:nvSpPr>
        <p:spPr>
          <a:xfrm>
            <a:off x="5276880" y="3957480"/>
            <a:ext cx="1218960" cy="24264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Obtain Metrics</a:t>
            </a:r>
            <a:endParaRPr b="0" lang="en-US" sz="1000" spc="-1" strike="noStrike">
              <a:latin typeface="Arial"/>
            </a:endParaRPr>
          </a:p>
        </p:txBody>
      </p:sp>
      <p:sp>
        <p:nvSpPr>
          <p:cNvPr id="1473" name="CustomShape 105"/>
          <p:cNvSpPr/>
          <p:nvPr/>
        </p:nvSpPr>
        <p:spPr>
          <a:xfrm>
            <a:off x="5276880" y="5786280"/>
            <a:ext cx="1218960" cy="24264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Return metrics</a:t>
            </a:r>
            <a:endParaRPr b="0" lang="en-US" sz="1000" spc="-1" strike="noStrike">
              <a:latin typeface="Arial"/>
            </a:endParaRPr>
          </a:p>
        </p:txBody>
      </p:sp>
      <p:sp>
        <p:nvSpPr>
          <p:cNvPr id="1474" name="Line 106"/>
          <p:cNvSpPr/>
          <p:nvPr/>
        </p:nvSpPr>
        <p:spPr>
          <a:xfrm>
            <a:off x="6400800" y="2419200"/>
            <a:ext cx="360" cy="76320"/>
          </a:xfrm>
          <a:prstGeom prst="line">
            <a:avLst/>
          </a:prstGeom>
          <a:ln w="28440">
            <a:solidFill>
              <a:schemeClr val="tx1"/>
            </a:solidFill>
            <a:round/>
          </a:ln>
        </p:spPr>
        <p:style>
          <a:lnRef idx="0"/>
          <a:fillRef idx="0"/>
          <a:effectRef idx="0"/>
          <a:fontRef idx="minor"/>
        </p:style>
      </p:sp>
      <p:sp>
        <p:nvSpPr>
          <p:cNvPr id="1475" name="Line 107"/>
          <p:cNvSpPr/>
          <p:nvPr/>
        </p:nvSpPr>
        <p:spPr>
          <a:xfrm>
            <a:off x="1892160" y="4255920"/>
            <a:ext cx="12600" cy="3516480"/>
          </a:xfrm>
          <a:prstGeom prst="line">
            <a:avLst/>
          </a:prstGeom>
          <a:ln w="38160">
            <a:solidFill>
              <a:schemeClr val="tx1"/>
            </a:solidFill>
            <a:round/>
          </a:ln>
        </p:spPr>
        <p:style>
          <a:lnRef idx="0"/>
          <a:fillRef idx="0"/>
          <a:effectRef idx="0"/>
          <a:fontRef idx="minor"/>
        </p:style>
      </p:sp>
      <p:sp>
        <p:nvSpPr>
          <p:cNvPr id="1476" name="Line 108"/>
          <p:cNvSpPr/>
          <p:nvPr/>
        </p:nvSpPr>
        <p:spPr>
          <a:xfrm>
            <a:off x="1892160" y="4255920"/>
            <a:ext cx="152280" cy="360"/>
          </a:xfrm>
          <a:prstGeom prst="line">
            <a:avLst/>
          </a:prstGeom>
          <a:ln w="38160">
            <a:solidFill>
              <a:schemeClr val="tx1"/>
            </a:solidFill>
            <a:round/>
          </a:ln>
        </p:spPr>
        <p:style>
          <a:lnRef idx="0"/>
          <a:fillRef idx="0"/>
          <a:effectRef idx="0"/>
          <a:fontRef idx="minor"/>
        </p:style>
      </p:sp>
      <p:sp>
        <p:nvSpPr>
          <p:cNvPr id="1477" name="CustomShape 109"/>
          <p:cNvSpPr/>
          <p:nvPr/>
        </p:nvSpPr>
        <p:spPr>
          <a:xfrm>
            <a:off x="2120760" y="3875040"/>
            <a:ext cx="1294920" cy="914040"/>
          </a:xfrm>
          <a:prstGeom prst="roundRect">
            <a:avLst>
              <a:gd name="adj" fmla="val 16667"/>
            </a:avLst>
          </a:prstGeom>
          <a:solidFill>
            <a:srgbClr val="ffc000"/>
          </a:soli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478" name="Line 110"/>
          <p:cNvSpPr/>
          <p:nvPr/>
        </p:nvSpPr>
        <p:spPr>
          <a:xfrm>
            <a:off x="2120760" y="4179600"/>
            <a:ext cx="1295280" cy="360"/>
          </a:xfrm>
          <a:prstGeom prst="line">
            <a:avLst/>
          </a:prstGeom>
          <a:ln w="9360">
            <a:solidFill>
              <a:schemeClr val="tx1"/>
            </a:solidFill>
            <a:round/>
          </a:ln>
        </p:spPr>
        <p:style>
          <a:lnRef idx="0"/>
          <a:fillRef idx="0"/>
          <a:effectRef idx="0"/>
          <a:fontRef idx="minor"/>
        </p:style>
      </p:sp>
      <p:sp>
        <p:nvSpPr>
          <p:cNvPr id="1479" name="CustomShape 111"/>
          <p:cNvSpPr/>
          <p:nvPr/>
        </p:nvSpPr>
        <p:spPr>
          <a:xfrm>
            <a:off x="2502000" y="387504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4.0</a:t>
            </a:r>
            <a:endParaRPr b="0" lang="en-US" sz="1200" spc="-1" strike="noStrike">
              <a:latin typeface="Arial"/>
            </a:endParaRPr>
          </a:p>
        </p:txBody>
      </p:sp>
      <p:sp>
        <p:nvSpPr>
          <p:cNvPr id="1480" name="Line 112"/>
          <p:cNvSpPr/>
          <p:nvPr/>
        </p:nvSpPr>
        <p:spPr>
          <a:xfrm>
            <a:off x="1892160" y="6949800"/>
            <a:ext cx="76320" cy="360"/>
          </a:xfrm>
          <a:prstGeom prst="line">
            <a:avLst/>
          </a:prstGeom>
          <a:ln w="38160">
            <a:solidFill>
              <a:schemeClr val="tx1"/>
            </a:solidFill>
            <a:round/>
          </a:ln>
        </p:spPr>
        <p:style>
          <a:lnRef idx="0"/>
          <a:fillRef idx="0"/>
          <a:effectRef idx="0"/>
          <a:fontRef idx="minor"/>
        </p:style>
      </p:sp>
      <p:sp>
        <p:nvSpPr>
          <p:cNvPr id="1481" name="Line 113"/>
          <p:cNvSpPr/>
          <p:nvPr/>
        </p:nvSpPr>
        <p:spPr>
          <a:xfrm>
            <a:off x="1892160" y="6130800"/>
            <a:ext cx="76320" cy="360"/>
          </a:xfrm>
          <a:prstGeom prst="line">
            <a:avLst/>
          </a:prstGeom>
          <a:ln w="38160">
            <a:solidFill>
              <a:schemeClr val="tx1"/>
            </a:solidFill>
            <a:round/>
          </a:ln>
        </p:spPr>
        <p:style>
          <a:lnRef idx="0"/>
          <a:fillRef idx="0"/>
          <a:effectRef idx="0"/>
          <a:fontRef idx="minor"/>
        </p:style>
      </p:sp>
      <p:sp>
        <p:nvSpPr>
          <p:cNvPr id="1482" name="Line 114"/>
          <p:cNvSpPr/>
          <p:nvPr/>
        </p:nvSpPr>
        <p:spPr>
          <a:xfrm>
            <a:off x="1892160" y="5216400"/>
            <a:ext cx="76320" cy="360"/>
          </a:xfrm>
          <a:prstGeom prst="line">
            <a:avLst/>
          </a:prstGeom>
          <a:ln w="38160">
            <a:solidFill>
              <a:schemeClr val="tx1"/>
            </a:solidFill>
            <a:round/>
          </a:ln>
        </p:spPr>
        <p:style>
          <a:lnRef idx="0"/>
          <a:fillRef idx="0"/>
          <a:effectRef idx="0"/>
          <a:fontRef idx="minor"/>
        </p:style>
      </p:sp>
      <p:sp>
        <p:nvSpPr>
          <p:cNvPr id="1483" name="CustomShape 115"/>
          <p:cNvSpPr/>
          <p:nvPr/>
        </p:nvSpPr>
        <p:spPr>
          <a:xfrm>
            <a:off x="2044800" y="4971960"/>
            <a:ext cx="914040" cy="369000"/>
          </a:xfrm>
          <a:prstGeom prst="rect">
            <a:avLst/>
          </a:prstGeom>
          <a:noFill/>
          <a:ln w="9360">
            <a:noFill/>
          </a:ln>
        </p:spPr>
        <p:style>
          <a:lnRef idx="0"/>
          <a:fillRef idx="0"/>
          <a:effectRef idx="0"/>
          <a:fontRef idx="minor"/>
        </p:style>
      </p:sp>
      <p:sp>
        <p:nvSpPr>
          <p:cNvPr id="1484" name="CustomShape 116"/>
          <p:cNvSpPr/>
          <p:nvPr/>
        </p:nvSpPr>
        <p:spPr>
          <a:xfrm>
            <a:off x="1968480" y="489600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1485" name="CustomShape 117"/>
          <p:cNvSpPr/>
          <p:nvPr/>
        </p:nvSpPr>
        <p:spPr>
          <a:xfrm>
            <a:off x="1968480" y="581040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1486" name="Line 118"/>
          <p:cNvSpPr/>
          <p:nvPr/>
        </p:nvSpPr>
        <p:spPr>
          <a:xfrm>
            <a:off x="1968480" y="6038640"/>
            <a:ext cx="1218960" cy="360"/>
          </a:xfrm>
          <a:prstGeom prst="line">
            <a:avLst/>
          </a:prstGeom>
          <a:ln w="9360">
            <a:solidFill>
              <a:schemeClr val="tx1"/>
            </a:solidFill>
            <a:round/>
          </a:ln>
        </p:spPr>
        <p:style>
          <a:lnRef idx="0"/>
          <a:fillRef idx="0"/>
          <a:effectRef idx="0"/>
          <a:fontRef idx="minor"/>
        </p:style>
      </p:sp>
      <p:sp>
        <p:nvSpPr>
          <p:cNvPr id="1487" name="CustomShape 119"/>
          <p:cNvSpPr/>
          <p:nvPr/>
        </p:nvSpPr>
        <p:spPr>
          <a:xfrm>
            <a:off x="2349360" y="48960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4.1</a:t>
            </a:r>
            <a:endParaRPr b="0" lang="en-US" sz="1200" spc="-1" strike="noStrike">
              <a:latin typeface="Arial"/>
            </a:endParaRPr>
          </a:p>
        </p:txBody>
      </p:sp>
      <p:sp>
        <p:nvSpPr>
          <p:cNvPr id="1488" name="CustomShape 120"/>
          <p:cNvSpPr/>
          <p:nvPr/>
        </p:nvSpPr>
        <p:spPr>
          <a:xfrm>
            <a:off x="2349360" y="58104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4.2</a:t>
            </a:r>
            <a:endParaRPr b="0" lang="en-US" sz="1200" spc="-1" strike="noStrike">
              <a:latin typeface="Arial"/>
            </a:endParaRPr>
          </a:p>
        </p:txBody>
      </p:sp>
      <p:sp>
        <p:nvSpPr>
          <p:cNvPr id="1489" name="CustomShape 121"/>
          <p:cNvSpPr/>
          <p:nvPr/>
        </p:nvSpPr>
        <p:spPr>
          <a:xfrm>
            <a:off x="1968480" y="611496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Fill out feedback form</a:t>
            </a:r>
            <a:endParaRPr b="0" lang="en-US" sz="1000" spc="-1" strike="noStrike">
              <a:latin typeface="Arial"/>
            </a:endParaRPr>
          </a:p>
        </p:txBody>
      </p:sp>
      <p:sp>
        <p:nvSpPr>
          <p:cNvPr id="1490" name="CustomShape 122"/>
          <p:cNvSpPr/>
          <p:nvPr/>
        </p:nvSpPr>
        <p:spPr>
          <a:xfrm>
            <a:off x="2044800" y="6705720"/>
            <a:ext cx="914040" cy="369000"/>
          </a:xfrm>
          <a:prstGeom prst="rect">
            <a:avLst/>
          </a:prstGeom>
          <a:noFill/>
          <a:ln w="9360">
            <a:noFill/>
          </a:ln>
        </p:spPr>
        <p:style>
          <a:lnRef idx="0"/>
          <a:fillRef idx="0"/>
          <a:effectRef idx="0"/>
          <a:fontRef idx="minor"/>
        </p:style>
      </p:sp>
      <p:sp>
        <p:nvSpPr>
          <p:cNvPr id="1491" name="CustomShape 123"/>
          <p:cNvSpPr/>
          <p:nvPr/>
        </p:nvSpPr>
        <p:spPr>
          <a:xfrm>
            <a:off x="1968480" y="662940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1492" name="CustomShape 124"/>
          <p:cNvSpPr/>
          <p:nvPr/>
        </p:nvSpPr>
        <p:spPr>
          <a:xfrm>
            <a:off x="2349360" y="66294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4.3</a:t>
            </a:r>
            <a:endParaRPr b="0" lang="en-US" sz="1200" spc="-1" strike="noStrike">
              <a:latin typeface="Arial"/>
            </a:endParaRPr>
          </a:p>
        </p:txBody>
      </p:sp>
      <p:sp>
        <p:nvSpPr>
          <p:cNvPr id="1493" name="CustomShape 125"/>
          <p:cNvSpPr/>
          <p:nvPr/>
        </p:nvSpPr>
        <p:spPr>
          <a:xfrm>
            <a:off x="2120760" y="4179960"/>
            <a:ext cx="1294920" cy="51660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Review Portfolios</a:t>
            </a:r>
            <a:endParaRPr b="0" lang="en-US" sz="1400" spc="-1" strike="noStrike">
              <a:latin typeface="Arial"/>
            </a:endParaRPr>
          </a:p>
        </p:txBody>
      </p:sp>
      <p:sp>
        <p:nvSpPr>
          <p:cNvPr id="1494" name="Line 126"/>
          <p:cNvSpPr/>
          <p:nvPr/>
        </p:nvSpPr>
        <p:spPr>
          <a:xfrm>
            <a:off x="1968480" y="5124240"/>
            <a:ext cx="1218960" cy="360"/>
          </a:xfrm>
          <a:prstGeom prst="line">
            <a:avLst/>
          </a:prstGeom>
          <a:ln w="9360">
            <a:solidFill>
              <a:schemeClr val="tx1"/>
            </a:solidFill>
            <a:round/>
          </a:ln>
        </p:spPr>
        <p:style>
          <a:lnRef idx="0"/>
          <a:fillRef idx="0"/>
          <a:effectRef idx="0"/>
          <a:fontRef idx="minor"/>
        </p:style>
      </p:sp>
      <p:sp>
        <p:nvSpPr>
          <p:cNvPr id="1495" name="Line 127"/>
          <p:cNvSpPr/>
          <p:nvPr/>
        </p:nvSpPr>
        <p:spPr>
          <a:xfrm>
            <a:off x="1968480" y="6858000"/>
            <a:ext cx="1218960" cy="360"/>
          </a:xfrm>
          <a:prstGeom prst="line">
            <a:avLst/>
          </a:prstGeom>
          <a:ln w="9360">
            <a:solidFill>
              <a:schemeClr val="tx1"/>
            </a:solidFill>
            <a:round/>
          </a:ln>
        </p:spPr>
        <p:style>
          <a:lnRef idx="0"/>
          <a:fillRef idx="0"/>
          <a:effectRef idx="0"/>
          <a:fontRef idx="minor"/>
        </p:style>
      </p:sp>
      <p:sp>
        <p:nvSpPr>
          <p:cNvPr id="1496" name="CustomShape 128"/>
          <p:cNvSpPr/>
          <p:nvPr/>
        </p:nvSpPr>
        <p:spPr>
          <a:xfrm>
            <a:off x="1968480" y="5184720"/>
            <a:ext cx="1218960" cy="24264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Select portfolio</a:t>
            </a:r>
            <a:endParaRPr b="0" lang="en-US" sz="1000" spc="-1" strike="noStrike">
              <a:latin typeface="Arial"/>
            </a:endParaRPr>
          </a:p>
        </p:txBody>
      </p:sp>
      <p:sp>
        <p:nvSpPr>
          <p:cNvPr id="1497" name="CustomShape 129"/>
          <p:cNvSpPr/>
          <p:nvPr/>
        </p:nvSpPr>
        <p:spPr>
          <a:xfrm>
            <a:off x="1968480" y="6918480"/>
            <a:ext cx="1218960" cy="24264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Validate form</a:t>
            </a:r>
            <a:endParaRPr b="0" lang="en-US" sz="1000" spc="-1" strike="noStrike">
              <a:latin typeface="Arial"/>
            </a:endParaRPr>
          </a:p>
        </p:txBody>
      </p:sp>
      <p:sp>
        <p:nvSpPr>
          <p:cNvPr id="1498" name="CustomShape 130"/>
          <p:cNvSpPr/>
          <p:nvPr/>
        </p:nvSpPr>
        <p:spPr>
          <a:xfrm flipH="1" rot="16200000">
            <a:off x="1180080" y="3161520"/>
            <a:ext cx="1447560" cy="1080"/>
          </a:xfrm>
          <a:custGeom>
            <a:avLst/>
            <a:gdLst/>
            <a:ahLst/>
            <a:rect l="l" t="t" r="r" b="b"/>
            <a:pathLst>
              <a:path w="21600" h="21600">
                <a:moveTo>
                  <a:pt x="0" y="0"/>
                </a:moveTo>
                <a:lnTo>
                  <a:pt x="21600" y="21600"/>
                </a:lnTo>
              </a:path>
            </a:pathLst>
          </a:custGeom>
          <a:noFill/>
          <a:ln w="38160">
            <a:solidFill>
              <a:schemeClr val="tx1"/>
            </a:solidFill>
            <a:round/>
          </a:ln>
        </p:spPr>
        <p:style>
          <a:lnRef idx="0"/>
          <a:fillRef idx="0"/>
          <a:effectRef idx="0"/>
          <a:fontRef idx="minor"/>
        </p:style>
      </p:sp>
      <p:sp>
        <p:nvSpPr>
          <p:cNvPr id="1499" name="Line 131"/>
          <p:cNvSpPr/>
          <p:nvPr/>
        </p:nvSpPr>
        <p:spPr>
          <a:xfrm>
            <a:off x="1904760" y="3886200"/>
            <a:ext cx="76320" cy="360"/>
          </a:xfrm>
          <a:prstGeom prst="line">
            <a:avLst/>
          </a:prstGeom>
          <a:ln w="38160">
            <a:solidFill>
              <a:schemeClr val="tx1"/>
            </a:solidFill>
            <a:round/>
          </a:ln>
        </p:spPr>
        <p:style>
          <a:lnRef idx="0"/>
          <a:fillRef idx="0"/>
          <a:effectRef idx="0"/>
          <a:fontRef idx="minor"/>
        </p:style>
      </p:sp>
      <p:sp>
        <p:nvSpPr>
          <p:cNvPr id="1500" name="Line 132"/>
          <p:cNvSpPr/>
          <p:nvPr/>
        </p:nvSpPr>
        <p:spPr>
          <a:xfrm>
            <a:off x="1892160" y="7800840"/>
            <a:ext cx="76320" cy="360"/>
          </a:xfrm>
          <a:prstGeom prst="line">
            <a:avLst/>
          </a:prstGeom>
          <a:ln w="38160">
            <a:solidFill>
              <a:schemeClr val="tx1"/>
            </a:solidFill>
            <a:round/>
          </a:ln>
        </p:spPr>
        <p:style>
          <a:lnRef idx="0"/>
          <a:fillRef idx="0"/>
          <a:effectRef idx="0"/>
          <a:fontRef idx="minor"/>
        </p:style>
      </p:sp>
      <p:sp>
        <p:nvSpPr>
          <p:cNvPr id="1501" name="CustomShape 133"/>
          <p:cNvSpPr/>
          <p:nvPr/>
        </p:nvSpPr>
        <p:spPr>
          <a:xfrm>
            <a:off x="2044800" y="7556400"/>
            <a:ext cx="914040" cy="369000"/>
          </a:xfrm>
          <a:prstGeom prst="rect">
            <a:avLst/>
          </a:prstGeom>
          <a:noFill/>
          <a:ln w="9360">
            <a:noFill/>
          </a:ln>
        </p:spPr>
        <p:style>
          <a:lnRef idx="0"/>
          <a:fillRef idx="0"/>
          <a:effectRef idx="0"/>
          <a:fontRef idx="minor"/>
        </p:style>
      </p:sp>
      <p:sp>
        <p:nvSpPr>
          <p:cNvPr id="1502" name="CustomShape 134"/>
          <p:cNvSpPr/>
          <p:nvPr/>
        </p:nvSpPr>
        <p:spPr>
          <a:xfrm>
            <a:off x="1968480" y="748044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1503" name="CustomShape 135"/>
          <p:cNvSpPr/>
          <p:nvPr/>
        </p:nvSpPr>
        <p:spPr>
          <a:xfrm>
            <a:off x="2349360" y="748044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4.4</a:t>
            </a:r>
            <a:endParaRPr b="0" lang="en-US" sz="1200" spc="-1" strike="noStrike">
              <a:latin typeface="Arial"/>
            </a:endParaRPr>
          </a:p>
        </p:txBody>
      </p:sp>
      <p:sp>
        <p:nvSpPr>
          <p:cNvPr id="1504" name="Line 136"/>
          <p:cNvSpPr/>
          <p:nvPr/>
        </p:nvSpPr>
        <p:spPr>
          <a:xfrm>
            <a:off x="1968480" y="7708680"/>
            <a:ext cx="1218960" cy="360"/>
          </a:xfrm>
          <a:prstGeom prst="line">
            <a:avLst/>
          </a:prstGeom>
          <a:ln w="9360">
            <a:solidFill>
              <a:schemeClr val="tx1"/>
            </a:solidFill>
            <a:round/>
          </a:ln>
        </p:spPr>
        <p:style>
          <a:lnRef idx="0"/>
          <a:fillRef idx="0"/>
          <a:effectRef idx="0"/>
          <a:fontRef idx="minor"/>
        </p:style>
      </p:sp>
      <p:sp>
        <p:nvSpPr>
          <p:cNvPr id="1505" name="CustomShape 137"/>
          <p:cNvSpPr/>
          <p:nvPr/>
        </p:nvSpPr>
        <p:spPr>
          <a:xfrm>
            <a:off x="1968480" y="776916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Send validated form to student</a:t>
            </a:r>
            <a:endParaRPr b="0" lang="en-US" sz="1000" spc="-1" strike="noStrike">
              <a:latin typeface="Arial"/>
            </a:endParaRPr>
          </a:p>
        </p:txBody>
      </p:sp>
      <p:sp>
        <p:nvSpPr>
          <p:cNvPr id="1506" name="CustomShape 138"/>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121</a:t>
            </a:r>
            <a:endParaRPr b="0" lang="en-US" sz="1800" spc="-1" strike="noStrike">
              <a:latin typeface="Arial"/>
            </a:endParaRPr>
          </a:p>
        </p:txBody>
      </p:sp>
    </p:spTree>
  </p:cSld>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7" name="CustomShape 1"/>
          <p:cNvSpPr/>
          <p:nvPr/>
        </p:nvSpPr>
        <p:spPr>
          <a:xfrm>
            <a:off x="457200" y="4419720"/>
            <a:ext cx="1447560" cy="837720"/>
          </a:xfrm>
          <a:prstGeom prst="rect">
            <a:avLst/>
          </a:prstGeom>
          <a:gradFill rotWithShape="0">
            <a:gsLst>
              <a:gs pos="0">
                <a:srgbClr val="52c543"/>
              </a:gs>
              <a:gs pos="100000">
                <a:srgbClr val="265b1f"/>
              </a:gs>
            </a:gsLst>
            <a:lin ang="5400000"/>
          </a:gra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508" name="CustomShape 2"/>
          <p:cNvSpPr/>
          <p:nvPr/>
        </p:nvSpPr>
        <p:spPr>
          <a:xfrm>
            <a:off x="457200" y="4662360"/>
            <a:ext cx="14475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Recruiters</a:t>
            </a:r>
            <a:endParaRPr b="0" lang="en-US" sz="1800" spc="-1" strike="noStrike">
              <a:latin typeface="Arial"/>
            </a:endParaRPr>
          </a:p>
        </p:txBody>
      </p:sp>
      <p:sp>
        <p:nvSpPr>
          <p:cNvPr id="1509" name="CustomShape 3"/>
          <p:cNvSpPr/>
          <p:nvPr/>
        </p:nvSpPr>
        <p:spPr>
          <a:xfrm>
            <a:off x="457200" y="1371600"/>
            <a:ext cx="1447560" cy="837720"/>
          </a:xfrm>
          <a:prstGeom prst="rect">
            <a:avLst/>
          </a:prstGeom>
          <a:gradFill rotWithShape="0">
            <a:gsLst>
              <a:gs pos="0">
                <a:srgbClr val="52c543"/>
              </a:gs>
              <a:gs pos="100000">
                <a:srgbClr val="265b1f"/>
              </a:gs>
            </a:gsLst>
            <a:lin ang="5400000"/>
          </a:gra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510" name="CustomShape 4"/>
          <p:cNvSpPr/>
          <p:nvPr/>
        </p:nvSpPr>
        <p:spPr>
          <a:xfrm>
            <a:off x="533520" y="1415880"/>
            <a:ext cx="12189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Students</a:t>
            </a:r>
            <a:endParaRPr b="0" lang="en-US" sz="1800" spc="-1" strike="noStrike">
              <a:latin typeface="Arial"/>
            </a:endParaRPr>
          </a:p>
        </p:txBody>
      </p:sp>
      <p:sp>
        <p:nvSpPr>
          <p:cNvPr id="1511" name="CustomShape 5"/>
          <p:cNvSpPr/>
          <p:nvPr/>
        </p:nvSpPr>
        <p:spPr>
          <a:xfrm>
            <a:off x="457200" y="6477120"/>
            <a:ext cx="1447560" cy="837720"/>
          </a:xfrm>
          <a:prstGeom prst="rect">
            <a:avLst/>
          </a:prstGeom>
          <a:gradFill rotWithShape="0">
            <a:gsLst>
              <a:gs pos="0">
                <a:srgbClr val="52c543"/>
              </a:gs>
              <a:gs pos="100000">
                <a:srgbClr val="265b1f"/>
              </a:gs>
            </a:gsLst>
            <a:lin ang="5400000"/>
          </a:gra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512" name="CustomShape 6"/>
          <p:cNvSpPr/>
          <p:nvPr/>
        </p:nvSpPr>
        <p:spPr>
          <a:xfrm>
            <a:off x="457200" y="6553080"/>
            <a:ext cx="14475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Faculty</a:t>
            </a:r>
            <a:endParaRPr b="0" lang="en-US" sz="1800" spc="-1" strike="noStrike">
              <a:latin typeface="Arial"/>
            </a:endParaRPr>
          </a:p>
        </p:txBody>
      </p:sp>
      <p:sp>
        <p:nvSpPr>
          <p:cNvPr id="1513" name="CustomShape 7"/>
          <p:cNvSpPr/>
          <p:nvPr/>
        </p:nvSpPr>
        <p:spPr>
          <a:xfrm>
            <a:off x="304920" y="152280"/>
            <a:ext cx="53337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Level 0 Data Flow Diagram RelateKX</a:t>
            </a:r>
            <a:endParaRPr b="0" lang="en-US" sz="1800" spc="-1" strike="noStrike">
              <a:latin typeface="Arial"/>
            </a:endParaRPr>
          </a:p>
        </p:txBody>
      </p:sp>
      <p:sp>
        <p:nvSpPr>
          <p:cNvPr id="1514" name="CustomShape 8"/>
          <p:cNvSpPr/>
          <p:nvPr/>
        </p:nvSpPr>
        <p:spPr>
          <a:xfrm>
            <a:off x="3276720" y="1066680"/>
            <a:ext cx="3504960" cy="6019560"/>
          </a:xfrm>
          <a:prstGeom prst="roundRect">
            <a:avLst>
              <a:gd name="adj" fmla="val 16667"/>
            </a:avLst>
          </a:prstGeom>
          <a:gradFill rotWithShape="0">
            <a:gsLst>
              <a:gs pos="0">
                <a:srgbClr val="52c543"/>
              </a:gs>
              <a:gs pos="100000">
                <a:srgbClr val="265b1f"/>
              </a:gs>
            </a:gsLst>
            <a:lin ang="5400000"/>
          </a:gradFill>
          <a:ln w="9360">
            <a:solidFill>
              <a:schemeClr val="tx1"/>
            </a:solidFill>
            <a:round/>
          </a:ln>
        </p:spPr>
        <p:style>
          <a:lnRef idx="0"/>
          <a:fillRef idx="0"/>
          <a:effectRef idx="0"/>
          <a:fontRef idx="minor"/>
        </p:style>
      </p:sp>
      <p:sp>
        <p:nvSpPr>
          <p:cNvPr id="1515" name="CustomShape 9"/>
          <p:cNvSpPr/>
          <p:nvPr/>
        </p:nvSpPr>
        <p:spPr>
          <a:xfrm>
            <a:off x="3657600" y="2362320"/>
            <a:ext cx="990360" cy="914040"/>
          </a:xfrm>
          <a:prstGeom prst="roundRect">
            <a:avLst>
              <a:gd name="adj" fmla="val 16667"/>
            </a:avLst>
          </a:prstGeom>
          <a:solidFill>
            <a:srgbClr val="0070c0"/>
          </a:solidFill>
          <a:ln w="9360">
            <a:solidFill>
              <a:schemeClr val="tx1"/>
            </a:solidFill>
            <a:round/>
          </a:ln>
        </p:spPr>
        <p:style>
          <a:lnRef idx="0"/>
          <a:fillRef idx="0"/>
          <a:effectRef idx="0"/>
          <a:fontRef idx="minor"/>
        </p:style>
      </p:sp>
      <p:sp>
        <p:nvSpPr>
          <p:cNvPr id="1516" name="CustomShape 10"/>
          <p:cNvSpPr/>
          <p:nvPr/>
        </p:nvSpPr>
        <p:spPr>
          <a:xfrm>
            <a:off x="3429000" y="2697120"/>
            <a:ext cx="1523520" cy="45540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200" spc="-1" strike="noStrike">
                <a:solidFill>
                  <a:srgbClr val="000000"/>
                </a:solidFill>
                <a:latin typeface="Georgia"/>
              </a:rPr>
              <a:t>Create</a:t>
            </a:r>
            <a:endParaRPr b="0" lang="en-US" sz="1200" spc="-1" strike="noStrike">
              <a:latin typeface="Arial"/>
            </a:endParaRPr>
          </a:p>
          <a:p>
            <a:pPr algn="ctr">
              <a:lnSpc>
                <a:spcPct val="100000"/>
              </a:lnSpc>
            </a:pPr>
            <a:r>
              <a:rPr b="1" lang="en-US" sz="1200" spc="-1" strike="noStrike">
                <a:solidFill>
                  <a:srgbClr val="000000"/>
                </a:solidFill>
                <a:latin typeface="Georgia"/>
              </a:rPr>
              <a:t> </a:t>
            </a:r>
            <a:r>
              <a:rPr b="1" lang="en-US" sz="1200" spc="-1" strike="noStrike">
                <a:solidFill>
                  <a:srgbClr val="000000"/>
                </a:solidFill>
                <a:latin typeface="Georgia"/>
              </a:rPr>
              <a:t>Portfolio</a:t>
            </a:r>
            <a:endParaRPr b="0" lang="en-US" sz="1200" spc="-1" strike="noStrike">
              <a:latin typeface="Arial"/>
            </a:endParaRPr>
          </a:p>
        </p:txBody>
      </p:sp>
      <p:sp>
        <p:nvSpPr>
          <p:cNvPr id="1517" name="CustomShape 11"/>
          <p:cNvSpPr/>
          <p:nvPr/>
        </p:nvSpPr>
        <p:spPr>
          <a:xfrm>
            <a:off x="5257800" y="1828800"/>
            <a:ext cx="990360" cy="914040"/>
          </a:xfrm>
          <a:prstGeom prst="roundRect">
            <a:avLst>
              <a:gd name="adj" fmla="val 16667"/>
            </a:avLst>
          </a:prstGeom>
          <a:solidFill>
            <a:srgbClr val="ff0000"/>
          </a:solidFill>
          <a:ln w="9360">
            <a:solidFill>
              <a:schemeClr val="tx1"/>
            </a:solidFill>
            <a:round/>
          </a:ln>
        </p:spPr>
        <p:style>
          <a:lnRef idx="0"/>
          <a:fillRef idx="0"/>
          <a:effectRef idx="0"/>
          <a:fontRef idx="minor"/>
        </p:style>
      </p:sp>
      <p:sp>
        <p:nvSpPr>
          <p:cNvPr id="1518" name="CustomShape 12"/>
          <p:cNvSpPr/>
          <p:nvPr/>
        </p:nvSpPr>
        <p:spPr>
          <a:xfrm>
            <a:off x="3657600" y="4572000"/>
            <a:ext cx="990360" cy="914040"/>
          </a:xfrm>
          <a:prstGeom prst="roundRect">
            <a:avLst>
              <a:gd name="adj" fmla="val 16667"/>
            </a:avLst>
          </a:prstGeom>
          <a:solidFill>
            <a:srgbClr val="0070c0"/>
          </a:solidFill>
          <a:ln w="9360">
            <a:solidFill>
              <a:schemeClr val="tx1"/>
            </a:solidFill>
            <a:round/>
          </a:ln>
        </p:spPr>
        <p:style>
          <a:lnRef idx="0"/>
          <a:fillRef idx="0"/>
          <a:effectRef idx="0"/>
          <a:fontRef idx="minor"/>
        </p:style>
      </p:sp>
      <p:sp>
        <p:nvSpPr>
          <p:cNvPr id="1519" name="CustomShape 13"/>
          <p:cNvSpPr/>
          <p:nvPr/>
        </p:nvSpPr>
        <p:spPr>
          <a:xfrm>
            <a:off x="5029200" y="2133720"/>
            <a:ext cx="1523520" cy="45540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200" spc="-1" strike="noStrike">
                <a:solidFill>
                  <a:srgbClr val="000000"/>
                </a:solidFill>
                <a:latin typeface="Georgia"/>
              </a:rPr>
              <a:t>Upload </a:t>
            </a:r>
            <a:endParaRPr b="0" lang="en-US" sz="1200" spc="-1" strike="noStrike">
              <a:latin typeface="Arial"/>
            </a:endParaRPr>
          </a:p>
          <a:p>
            <a:pPr algn="ctr">
              <a:lnSpc>
                <a:spcPct val="100000"/>
              </a:lnSpc>
            </a:pPr>
            <a:r>
              <a:rPr b="1" lang="en-US" sz="1200" spc="-1" strike="noStrike">
                <a:solidFill>
                  <a:srgbClr val="000000"/>
                </a:solidFill>
                <a:latin typeface="Georgia"/>
              </a:rPr>
              <a:t>Portfolio</a:t>
            </a:r>
            <a:endParaRPr b="0" lang="en-US" sz="1200" spc="-1" strike="noStrike">
              <a:latin typeface="Arial"/>
            </a:endParaRPr>
          </a:p>
        </p:txBody>
      </p:sp>
      <p:sp>
        <p:nvSpPr>
          <p:cNvPr id="1520" name="CustomShape 14"/>
          <p:cNvSpPr/>
          <p:nvPr/>
        </p:nvSpPr>
        <p:spPr>
          <a:xfrm>
            <a:off x="3581280" y="4876920"/>
            <a:ext cx="1142640" cy="63792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200" spc="-1" strike="noStrike">
                <a:solidFill>
                  <a:srgbClr val="000000"/>
                </a:solidFill>
                <a:latin typeface="Georgia"/>
              </a:rPr>
              <a:t>View/</a:t>
            </a:r>
            <a:endParaRPr b="0" lang="en-US" sz="1200" spc="-1" strike="noStrike">
              <a:latin typeface="Arial"/>
            </a:endParaRPr>
          </a:p>
          <a:p>
            <a:pPr algn="ctr">
              <a:lnSpc>
                <a:spcPct val="100000"/>
              </a:lnSpc>
            </a:pPr>
            <a:r>
              <a:rPr b="1" lang="en-US" sz="1200" spc="-1" strike="noStrike">
                <a:solidFill>
                  <a:srgbClr val="000000"/>
                </a:solidFill>
                <a:latin typeface="Georgia"/>
              </a:rPr>
              <a:t>Search Portfolios</a:t>
            </a:r>
            <a:endParaRPr b="0" lang="en-US" sz="1200" spc="-1" strike="noStrike">
              <a:latin typeface="Arial"/>
            </a:endParaRPr>
          </a:p>
        </p:txBody>
      </p:sp>
      <p:sp>
        <p:nvSpPr>
          <p:cNvPr id="1521" name="CustomShape 15"/>
          <p:cNvSpPr/>
          <p:nvPr/>
        </p:nvSpPr>
        <p:spPr>
          <a:xfrm>
            <a:off x="4464720" y="1143000"/>
            <a:ext cx="1059120" cy="333720"/>
          </a:xfrm>
          <a:prstGeom prst="rect">
            <a:avLst/>
          </a:prstGeom>
          <a:noFill/>
          <a:ln w="9360">
            <a:noFill/>
          </a:ln>
        </p:spPr>
        <p:style>
          <a:lnRef idx="0"/>
          <a:fillRef idx="0"/>
          <a:effectRef idx="0"/>
          <a:fontRef idx="minor"/>
        </p:style>
        <p:txBody>
          <a:bodyPr wrap="none" lIns="90000" rIns="90000" tIns="45000" bIns="45000"/>
          <a:p>
            <a:pPr>
              <a:lnSpc>
                <a:spcPct val="100000"/>
              </a:lnSpc>
              <a:spcBef>
                <a:spcPts val="799"/>
              </a:spcBef>
            </a:pPr>
            <a:r>
              <a:rPr b="1" lang="en-US" sz="1600" spc="-1" strike="noStrike">
                <a:solidFill>
                  <a:srgbClr val="000000"/>
                </a:solidFill>
                <a:latin typeface="Georgia"/>
              </a:rPr>
              <a:t>Level 0 </a:t>
            </a:r>
            <a:endParaRPr b="0" lang="en-US" sz="1600" spc="-1" strike="noStrike">
              <a:latin typeface="Arial"/>
            </a:endParaRPr>
          </a:p>
        </p:txBody>
      </p:sp>
      <p:sp>
        <p:nvSpPr>
          <p:cNvPr id="1522" name="Line 16"/>
          <p:cNvSpPr/>
          <p:nvPr/>
        </p:nvSpPr>
        <p:spPr>
          <a:xfrm>
            <a:off x="1904760" y="1447560"/>
            <a:ext cx="2057400" cy="360"/>
          </a:xfrm>
          <a:prstGeom prst="line">
            <a:avLst/>
          </a:prstGeom>
          <a:ln w="9360">
            <a:solidFill>
              <a:schemeClr val="tx1"/>
            </a:solidFill>
            <a:round/>
          </a:ln>
        </p:spPr>
        <p:style>
          <a:lnRef idx="0"/>
          <a:fillRef idx="0"/>
          <a:effectRef idx="0"/>
          <a:fontRef idx="minor"/>
        </p:style>
      </p:sp>
      <p:sp>
        <p:nvSpPr>
          <p:cNvPr id="1523" name="Line 17"/>
          <p:cNvSpPr/>
          <p:nvPr/>
        </p:nvSpPr>
        <p:spPr>
          <a:xfrm>
            <a:off x="3962160" y="1447560"/>
            <a:ext cx="360" cy="914400"/>
          </a:xfrm>
          <a:prstGeom prst="line">
            <a:avLst/>
          </a:prstGeom>
          <a:ln w="9360">
            <a:solidFill>
              <a:schemeClr val="tx1"/>
            </a:solidFill>
            <a:round/>
            <a:tailEnd len="med" type="triangle" w="med"/>
          </a:ln>
        </p:spPr>
        <p:style>
          <a:lnRef idx="0"/>
          <a:fillRef idx="0"/>
          <a:effectRef idx="0"/>
          <a:fontRef idx="minor"/>
        </p:style>
      </p:sp>
      <p:sp>
        <p:nvSpPr>
          <p:cNvPr id="1524" name="CustomShape 18"/>
          <p:cNvSpPr/>
          <p:nvPr/>
        </p:nvSpPr>
        <p:spPr>
          <a:xfrm>
            <a:off x="1876320" y="124776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Registration info. for RelateKX</a:t>
            </a:r>
            <a:endParaRPr b="0" lang="en-US" sz="900" spc="-1" strike="noStrike">
              <a:latin typeface="Arial"/>
            </a:endParaRPr>
          </a:p>
        </p:txBody>
      </p:sp>
      <p:sp>
        <p:nvSpPr>
          <p:cNvPr id="1525" name="CustomShape 19"/>
          <p:cNvSpPr/>
          <p:nvPr/>
        </p:nvSpPr>
        <p:spPr>
          <a:xfrm>
            <a:off x="1892160" y="4000680"/>
            <a:ext cx="2209320" cy="36468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Registration info.</a:t>
            </a:r>
            <a:br/>
            <a:r>
              <a:rPr b="0" lang="en-US" sz="900" spc="-1" strike="noStrike">
                <a:solidFill>
                  <a:srgbClr val="000000"/>
                </a:solidFill>
                <a:latin typeface="Georgia"/>
              </a:rPr>
              <a:t> for RelateKX</a:t>
            </a:r>
            <a:endParaRPr b="0" lang="en-US" sz="900" spc="-1" strike="noStrike">
              <a:latin typeface="Arial"/>
            </a:endParaRPr>
          </a:p>
        </p:txBody>
      </p:sp>
      <p:sp>
        <p:nvSpPr>
          <p:cNvPr id="1526" name="Line 20"/>
          <p:cNvSpPr/>
          <p:nvPr/>
        </p:nvSpPr>
        <p:spPr>
          <a:xfrm flipH="1">
            <a:off x="1904760" y="4647960"/>
            <a:ext cx="1752840" cy="360"/>
          </a:xfrm>
          <a:prstGeom prst="line">
            <a:avLst/>
          </a:prstGeom>
          <a:ln w="9360">
            <a:solidFill>
              <a:schemeClr val="tx1"/>
            </a:solidFill>
            <a:round/>
            <a:tailEnd len="med" type="triangle" w="med"/>
          </a:ln>
        </p:spPr>
        <p:style>
          <a:lnRef idx="0"/>
          <a:fillRef idx="0"/>
          <a:effectRef idx="0"/>
          <a:fontRef idx="minor"/>
        </p:style>
      </p:sp>
      <p:sp>
        <p:nvSpPr>
          <p:cNvPr id="1527" name="CustomShape 21"/>
          <p:cNvSpPr/>
          <p:nvPr/>
        </p:nvSpPr>
        <p:spPr>
          <a:xfrm>
            <a:off x="1905120" y="44053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Account information</a:t>
            </a:r>
            <a:endParaRPr b="0" lang="en-US" sz="900" spc="-1" strike="noStrike">
              <a:latin typeface="Arial"/>
            </a:endParaRPr>
          </a:p>
        </p:txBody>
      </p:sp>
      <p:grpSp>
        <p:nvGrpSpPr>
          <p:cNvPr id="1528" name="Group 22"/>
          <p:cNvGrpSpPr/>
          <p:nvPr/>
        </p:nvGrpSpPr>
        <p:grpSpPr>
          <a:xfrm>
            <a:off x="1676160" y="2209680"/>
            <a:ext cx="2591280" cy="2362320"/>
            <a:chOff x="1676160" y="2209680"/>
            <a:chExt cx="2591280" cy="2362320"/>
          </a:xfrm>
        </p:grpSpPr>
        <p:sp>
          <p:nvSpPr>
            <p:cNvPr id="1529" name="Line 23"/>
            <p:cNvSpPr/>
            <p:nvPr/>
          </p:nvSpPr>
          <p:spPr>
            <a:xfrm flipV="1">
              <a:off x="1676160" y="2209680"/>
              <a:ext cx="360" cy="380880"/>
            </a:xfrm>
            <a:prstGeom prst="line">
              <a:avLst/>
            </a:prstGeom>
            <a:ln w="9360">
              <a:solidFill>
                <a:schemeClr val="tx1"/>
              </a:solidFill>
              <a:round/>
              <a:tailEnd len="med" type="triangle" w="med"/>
            </a:ln>
          </p:spPr>
          <p:style>
            <a:lnRef idx="0"/>
            <a:fillRef idx="0"/>
            <a:effectRef idx="0"/>
            <a:fontRef idx="minor"/>
          </p:style>
        </p:sp>
        <p:sp>
          <p:nvSpPr>
            <p:cNvPr id="1530" name="Line 24"/>
            <p:cNvSpPr/>
            <p:nvPr/>
          </p:nvSpPr>
          <p:spPr>
            <a:xfrm>
              <a:off x="1676160" y="2590560"/>
              <a:ext cx="1676520" cy="360"/>
            </a:xfrm>
            <a:prstGeom prst="line">
              <a:avLst/>
            </a:prstGeom>
            <a:ln w="9360">
              <a:solidFill>
                <a:schemeClr val="tx1"/>
              </a:solidFill>
              <a:round/>
            </a:ln>
          </p:spPr>
          <p:style>
            <a:lnRef idx="0"/>
            <a:fillRef idx="0"/>
            <a:effectRef idx="0"/>
            <a:fontRef idx="minor"/>
          </p:style>
        </p:sp>
        <p:sp>
          <p:nvSpPr>
            <p:cNvPr id="1531" name="Line 25"/>
            <p:cNvSpPr/>
            <p:nvPr/>
          </p:nvSpPr>
          <p:spPr>
            <a:xfrm>
              <a:off x="3352680" y="2590560"/>
              <a:ext cx="360" cy="1219320"/>
            </a:xfrm>
            <a:prstGeom prst="line">
              <a:avLst/>
            </a:prstGeom>
            <a:ln w="9360">
              <a:solidFill>
                <a:schemeClr val="tx1"/>
              </a:solidFill>
              <a:round/>
            </a:ln>
          </p:spPr>
          <p:style>
            <a:lnRef idx="0"/>
            <a:fillRef idx="0"/>
            <a:effectRef idx="0"/>
            <a:fontRef idx="minor"/>
          </p:style>
        </p:sp>
        <p:sp>
          <p:nvSpPr>
            <p:cNvPr id="1532" name="Line 26"/>
            <p:cNvSpPr/>
            <p:nvPr/>
          </p:nvSpPr>
          <p:spPr>
            <a:xfrm>
              <a:off x="3352680" y="3809880"/>
              <a:ext cx="914400" cy="360"/>
            </a:xfrm>
            <a:prstGeom prst="line">
              <a:avLst/>
            </a:prstGeom>
            <a:ln w="9360">
              <a:solidFill>
                <a:schemeClr val="tx1"/>
              </a:solidFill>
              <a:round/>
            </a:ln>
          </p:spPr>
          <p:style>
            <a:lnRef idx="0"/>
            <a:fillRef idx="0"/>
            <a:effectRef idx="0"/>
            <a:fontRef idx="minor"/>
          </p:style>
        </p:sp>
        <p:sp>
          <p:nvSpPr>
            <p:cNvPr id="1533" name="Line 27"/>
            <p:cNvSpPr/>
            <p:nvPr/>
          </p:nvSpPr>
          <p:spPr>
            <a:xfrm>
              <a:off x="4267080" y="3809880"/>
              <a:ext cx="360" cy="762120"/>
            </a:xfrm>
            <a:prstGeom prst="line">
              <a:avLst/>
            </a:prstGeom>
            <a:ln w="9360">
              <a:solidFill>
                <a:schemeClr val="tx1"/>
              </a:solidFill>
              <a:round/>
            </a:ln>
          </p:spPr>
          <p:style>
            <a:lnRef idx="0"/>
            <a:fillRef idx="0"/>
            <a:effectRef idx="0"/>
            <a:fontRef idx="minor"/>
          </p:style>
        </p:sp>
      </p:grpSp>
      <p:sp>
        <p:nvSpPr>
          <p:cNvPr id="1534" name="Line 28"/>
          <p:cNvSpPr/>
          <p:nvPr/>
        </p:nvSpPr>
        <p:spPr>
          <a:xfrm>
            <a:off x="3657600" y="2590560"/>
            <a:ext cx="990360" cy="360"/>
          </a:xfrm>
          <a:prstGeom prst="line">
            <a:avLst/>
          </a:prstGeom>
          <a:ln w="9360">
            <a:solidFill>
              <a:schemeClr val="tx1"/>
            </a:solidFill>
            <a:round/>
          </a:ln>
        </p:spPr>
        <p:style>
          <a:lnRef idx="0"/>
          <a:fillRef idx="0"/>
          <a:effectRef idx="0"/>
          <a:fontRef idx="minor"/>
        </p:style>
      </p:sp>
      <p:sp>
        <p:nvSpPr>
          <p:cNvPr id="1535" name="Line 29"/>
          <p:cNvSpPr/>
          <p:nvPr/>
        </p:nvSpPr>
        <p:spPr>
          <a:xfrm>
            <a:off x="5257800" y="2057400"/>
            <a:ext cx="990360" cy="360"/>
          </a:xfrm>
          <a:prstGeom prst="line">
            <a:avLst/>
          </a:prstGeom>
          <a:ln w="9360">
            <a:solidFill>
              <a:schemeClr val="tx1"/>
            </a:solidFill>
            <a:round/>
          </a:ln>
        </p:spPr>
        <p:style>
          <a:lnRef idx="0"/>
          <a:fillRef idx="0"/>
          <a:effectRef idx="0"/>
          <a:fontRef idx="minor"/>
        </p:style>
      </p:sp>
      <p:sp>
        <p:nvSpPr>
          <p:cNvPr id="1536" name="Line 30"/>
          <p:cNvSpPr/>
          <p:nvPr/>
        </p:nvSpPr>
        <p:spPr>
          <a:xfrm>
            <a:off x="3657600" y="4800600"/>
            <a:ext cx="990360" cy="360"/>
          </a:xfrm>
          <a:prstGeom prst="line">
            <a:avLst/>
          </a:prstGeom>
          <a:ln w="9360">
            <a:solidFill>
              <a:schemeClr val="tx1"/>
            </a:solidFill>
            <a:round/>
          </a:ln>
        </p:spPr>
        <p:style>
          <a:lnRef idx="0"/>
          <a:fillRef idx="0"/>
          <a:effectRef idx="0"/>
          <a:fontRef idx="minor"/>
        </p:style>
      </p:sp>
      <p:sp>
        <p:nvSpPr>
          <p:cNvPr id="1537" name="CustomShape 31"/>
          <p:cNvSpPr/>
          <p:nvPr/>
        </p:nvSpPr>
        <p:spPr>
          <a:xfrm>
            <a:off x="3962520" y="236232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1.0</a:t>
            </a:r>
            <a:endParaRPr b="0" lang="en-US" sz="900" spc="-1" strike="noStrike">
              <a:latin typeface="Arial"/>
            </a:endParaRPr>
          </a:p>
        </p:txBody>
      </p:sp>
      <p:sp>
        <p:nvSpPr>
          <p:cNvPr id="1538" name="CustomShape 32"/>
          <p:cNvSpPr/>
          <p:nvPr/>
        </p:nvSpPr>
        <p:spPr>
          <a:xfrm>
            <a:off x="5562720" y="182880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2.0</a:t>
            </a:r>
            <a:endParaRPr b="0" lang="en-US" sz="900" spc="-1" strike="noStrike">
              <a:latin typeface="Arial"/>
            </a:endParaRPr>
          </a:p>
        </p:txBody>
      </p:sp>
      <p:sp>
        <p:nvSpPr>
          <p:cNvPr id="1539" name="CustomShape 33"/>
          <p:cNvSpPr/>
          <p:nvPr/>
        </p:nvSpPr>
        <p:spPr>
          <a:xfrm>
            <a:off x="3962520" y="457200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2.0</a:t>
            </a:r>
            <a:endParaRPr b="0" lang="en-US" sz="900" spc="-1" strike="noStrike">
              <a:latin typeface="Arial"/>
            </a:endParaRPr>
          </a:p>
        </p:txBody>
      </p:sp>
      <p:sp>
        <p:nvSpPr>
          <p:cNvPr id="1540" name="Line 34"/>
          <p:cNvSpPr/>
          <p:nvPr/>
        </p:nvSpPr>
        <p:spPr>
          <a:xfrm>
            <a:off x="3276360" y="1600200"/>
            <a:ext cx="3505320" cy="360"/>
          </a:xfrm>
          <a:prstGeom prst="line">
            <a:avLst/>
          </a:prstGeom>
          <a:ln w="76320">
            <a:solidFill>
              <a:schemeClr val="tx1"/>
            </a:solidFill>
            <a:round/>
          </a:ln>
        </p:spPr>
        <p:style>
          <a:lnRef idx="0"/>
          <a:fillRef idx="0"/>
          <a:effectRef idx="0"/>
          <a:fontRef idx="minor"/>
        </p:style>
      </p:sp>
      <p:grpSp>
        <p:nvGrpSpPr>
          <p:cNvPr id="1541" name="Group 35"/>
          <p:cNvGrpSpPr/>
          <p:nvPr/>
        </p:nvGrpSpPr>
        <p:grpSpPr>
          <a:xfrm>
            <a:off x="1904760" y="1672920"/>
            <a:ext cx="2514960" cy="689040"/>
            <a:chOff x="1904760" y="1672920"/>
            <a:chExt cx="2514960" cy="689040"/>
          </a:xfrm>
        </p:grpSpPr>
        <p:sp>
          <p:nvSpPr>
            <p:cNvPr id="1542" name="Line 36"/>
            <p:cNvSpPr/>
            <p:nvPr/>
          </p:nvSpPr>
          <p:spPr>
            <a:xfrm flipV="1">
              <a:off x="4419360" y="1672920"/>
              <a:ext cx="360" cy="689040"/>
            </a:xfrm>
            <a:prstGeom prst="line">
              <a:avLst/>
            </a:prstGeom>
            <a:ln w="9360">
              <a:solidFill>
                <a:schemeClr val="tx1"/>
              </a:solidFill>
              <a:round/>
            </a:ln>
          </p:spPr>
          <p:style>
            <a:lnRef idx="0"/>
            <a:fillRef idx="0"/>
            <a:effectRef idx="0"/>
            <a:fontRef idx="minor"/>
          </p:style>
        </p:sp>
        <p:sp>
          <p:nvSpPr>
            <p:cNvPr id="1543" name="Line 37"/>
            <p:cNvSpPr/>
            <p:nvPr/>
          </p:nvSpPr>
          <p:spPr>
            <a:xfrm flipH="1">
              <a:off x="1904760" y="1672920"/>
              <a:ext cx="2514600" cy="360"/>
            </a:xfrm>
            <a:prstGeom prst="line">
              <a:avLst/>
            </a:prstGeom>
            <a:ln w="9360">
              <a:solidFill>
                <a:schemeClr val="tx1"/>
              </a:solidFill>
              <a:round/>
              <a:tailEnd len="med" type="triangle" w="med"/>
            </a:ln>
          </p:spPr>
          <p:style>
            <a:lnRef idx="0"/>
            <a:fillRef idx="0"/>
            <a:effectRef idx="0"/>
            <a:fontRef idx="minor"/>
          </p:style>
        </p:sp>
      </p:grpSp>
      <p:sp>
        <p:nvSpPr>
          <p:cNvPr id="1544" name="CustomShape 38"/>
          <p:cNvSpPr/>
          <p:nvPr/>
        </p:nvSpPr>
        <p:spPr>
          <a:xfrm>
            <a:off x="1905120" y="14479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Account information</a:t>
            </a:r>
            <a:endParaRPr b="0" lang="en-US" sz="900" spc="-1" strike="noStrike">
              <a:latin typeface="Arial"/>
            </a:endParaRPr>
          </a:p>
        </p:txBody>
      </p:sp>
      <p:grpSp>
        <p:nvGrpSpPr>
          <p:cNvPr id="1545" name="Group 39"/>
          <p:cNvGrpSpPr/>
          <p:nvPr/>
        </p:nvGrpSpPr>
        <p:grpSpPr>
          <a:xfrm>
            <a:off x="1904760" y="2133360"/>
            <a:ext cx="1905480" cy="228600"/>
            <a:chOff x="1904760" y="2133360"/>
            <a:chExt cx="1905480" cy="228600"/>
          </a:xfrm>
        </p:grpSpPr>
        <p:sp>
          <p:nvSpPr>
            <p:cNvPr id="1546" name="Line 40"/>
            <p:cNvSpPr/>
            <p:nvPr/>
          </p:nvSpPr>
          <p:spPr>
            <a:xfrm flipV="1">
              <a:off x="3809880" y="2133360"/>
              <a:ext cx="360" cy="228600"/>
            </a:xfrm>
            <a:prstGeom prst="line">
              <a:avLst/>
            </a:prstGeom>
            <a:ln w="9360">
              <a:solidFill>
                <a:schemeClr val="tx1"/>
              </a:solidFill>
              <a:round/>
            </a:ln>
          </p:spPr>
          <p:style>
            <a:lnRef idx="0"/>
            <a:fillRef idx="0"/>
            <a:effectRef idx="0"/>
            <a:fontRef idx="minor"/>
          </p:style>
        </p:sp>
        <p:sp>
          <p:nvSpPr>
            <p:cNvPr id="1547" name="Line 41"/>
            <p:cNvSpPr/>
            <p:nvPr/>
          </p:nvSpPr>
          <p:spPr>
            <a:xfrm flipH="1">
              <a:off x="1904760" y="2133360"/>
              <a:ext cx="1905120" cy="360"/>
            </a:xfrm>
            <a:prstGeom prst="line">
              <a:avLst/>
            </a:prstGeom>
            <a:ln w="9360">
              <a:solidFill>
                <a:schemeClr val="tx1"/>
              </a:solidFill>
              <a:round/>
              <a:tailEnd len="med" type="triangle" w="med"/>
            </a:ln>
          </p:spPr>
          <p:style>
            <a:lnRef idx="0"/>
            <a:fillRef idx="0"/>
            <a:effectRef idx="0"/>
            <a:fontRef idx="minor"/>
          </p:style>
        </p:sp>
      </p:grpSp>
      <p:grpSp>
        <p:nvGrpSpPr>
          <p:cNvPr id="1548" name="Group 42"/>
          <p:cNvGrpSpPr/>
          <p:nvPr/>
        </p:nvGrpSpPr>
        <p:grpSpPr>
          <a:xfrm>
            <a:off x="1904760" y="1904760"/>
            <a:ext cx="2286360" cy="457200"/>
            <a:chOff x="1904760" y="1904760"/>
            <a:chExt cx="2286360" cy="457200"/>
          </a:xfrm>
        </p:grpSpPr>
        <p:sp>
          <p:nvSpPr>
            <p:cNvPr id="1549" name="Line 43"/>
            <p:cNvSpPr/>
            <p:nvPr/>
          </p:nvSpPr>
          <p:spPr>
            <a:xfrm>
              <a:off x="1904760" y="1904760"/>
              <a:ext cx="2286000" cy="360"/>
            </a:xfrm>
            <a:prstGeom prst="line">
              <a:avLst/>
            </a:prstGeom>
            <a:ln w="9360">
              <a:solidFill>
                <a:schemeClr val="tx1"/>
              </a:solidFill>
              <a:round/>
            </a:ln>
          </p:spPr>
          <p:style>
            <a:lnRef idx="0"/>
            <a:fillRef idx="0"/>
            <a:effectRef idx="0"/>
            <a:fontRef idx="minor"/>
          </p:style>
        </p:sp>
        <p:sp>
          <p:nvSpPr>
            <p:cNvPr id="1550" name="Line 44"/>
            <p:cNvSpPr/>
            <p:nvPr/>
          </p:nvSpPr>
          <p:spPr>
            <a:xfrm>
              <a:off x="4190760" y="1904760"/>
              <a:ext cx="360" cy="457200"/>
            </a:xfrm>
            <a:prstGeom prst="line">
              <a:avLst/>
            </a:prstGeom>
            <a:ln w="9360">
              <a:solidFill>
                <a:schemeClr val="tx1"/>
              </a:solidFill>
              <a:round/>
              <a:tailEnd len="med" type="triangle" w="med"/>
            </a:ln>
          </p:spPr>
          <p:style>
            <a:lnRef idx="0"/>
            <a:fillRef idx="0"/>
            <a:effectRef idx="0"/>
            <a:fontRef idx="minor"/>
          </p:style>
        </p:sp>
      </p:grpSp>
      <p:sp>
        <p:nvSpPr>
          <p:cNvPr id="1551" name="CustomShape 45"/>
          <p:cNvSpPr/>
          <p:nvPr/>
        </p:nvSpPr>
        <p:spPr>
          <a:xfrm>
            <a:off x="1905120" y="16765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Information for portfolio</a:t>
            </a:r>
            <a:endParaRPr b="0" lang="en-US" sz="900" spc="-1" strike="noStrike">
              <a:latin typeface="Arial"/>
            </a:endParaRPr>
          </a:p>
        </p:txBody>
      </p:sp>
      <p:sp>
        <p:nvSpPr>
          <p:cNvPr id="1552" name="CustomShape 46"/>
          <p:cNvSpPr/>
          <p:nvPr/>
        </p:nvSpPr>
        <p:spPr>
          <a:xfrm>
            <a:off x="1905120" y="19051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Professional portfolio</a:t>
            </a:r>
            <a:endParaRPr b="0" lang="en-US" sz="900" spc="-1" strike="noStrike">
              <a:latin typeface="Arial"/>
            </a:endParaRPr>
          </a:p>
        </p:txBody>
      </p:sp>
      <p:grpSp>
        <p:nvGrpSpPr>
          <p:cNvPr id="1553" name="Group 47"/>
          <p:cNvGrpSpPr/>
          <p:nvPr/>
        </p:nvGrpSpPr>
        <p:grpSpPr>
          <a:xfrm>
            <a:off x="1904760" y="5486400"/>
            <a:ext cx="1905480" cy="990720"/>
            <a:chOff x="1904760" y="5486400"/>
            <a:chExt cx="1905480" cy="990720"/>
          </a:xfrm>
        </p:grpSpPr>
        <p:sp>
          <p:nvSpPr>
            <p:cNvPr id="1554" name="Line 48"/>
            <p:cNvSpPr/>
            <p:nvPr/>
          </p:nvSpPr>
          <p:spPr>
            <a:xfrm>
              <a:off x="1904760" y="6476760"/>
              <a:ext cx="1905120" cy="360"/>
            </a:xfrm>
            <a:prstGeom prst="line">
              <a:avLst/>
            </a:prstGeom>
            <a:ln w="9360">
              <a:solidFill>
                <a:schemeClr val="tx1"/>
              </a:solidFill>
              <a:round/>
            </a:ln>
          </p:spPr>
          <p:style>
            <a:lnRef idx="0"/>
            <a:fillRef idx="0"/>
            <a:effectRef idx="0"/>
            <a:fontRef idx="minor"/>
          </p:style>
        </p:sp>
        <p:sp>
          <p:nvSpPr>
            <p:cNvPr id="1555" name="Line 49"/>
            <p:cNvSpPr/>
            <p:nvPr/>
          </p:nvSpPr>
          <p:spPr>
            <a:xfrm flipV="1">
              <a:off x="3809880" y="5486400"/>
              <a:ext cx="360" cy="990360"/>
            </a:xfrm>
            <a:prstGeom prst="line">
              <a:avLst/>
            </a:prstGeom>
            <a:ln w="9360">
              <a:solidFill>
                <a:schemeClr val="tx1"/>
              </a:solidFill>
              <a:round/>
              <a:tailEnd len="med" type="triangle" w="med"/>
            </a:ln>
          </p:spPr>
          <p:style>
            <a:lnRef idx="0"/>
            <a:fillRef idx="0"/>
            <a:effectRef idx="0"/>
            <a:fontRef idx="minor"/>
          </p:style>
        </p:sp>
      </p:grpSp>
      <p:grpSp>
        <p:nvGrpSpPr>
          <p:cNvPr id="1556" name="Group 50"/>
          <p:cNvGrpSpPr/>
          <p:nvPr/>
        </p:nvGrpSpPr>
        <p:grpSpPr>
          <a:xfrm>
            <a:off x="1295280" y="2209680"/>
            <a:ext cx="2438280" cy="1067040"/>
            <a:chOff x="1295280" y="2209680"/>
            <a:chExt cx="2438280" cy="1067040"/>
          </a:xfrm>
        </p:grpSpPr>
        <p:sp>
          <p:nvSpPr>
            <p:cNvPr id="1557" name="Line 51"/>
            <p:cNvSpPr/>
            <p:nvPr/>
          </p:nvSpPr>
          <p:spPr>
            <a:xfrm flipH="1">
              <a:off x="1295280" y="3276360"/>
              <a:ext cx="2438280" cy="360"/>
            </a:xfrm>
            <a:prstGeom prst="line">
              <a:avLst/>
            </a:prstGeom>
            <a:ln w="9360">
              <a:solidFill>
                <a:srgbClr val="0070c0"/>
              </a:solidFill>
              <a:round/>
            </a:ln>
          </p:spPr>
          <p:style>
            <a:lnRef idx="0"/>
            <a:fillRef idx="0"/>
            <a:effectRef idx="0"/>
            <a:fontRef idx="minor"/>
          </p:style>
        </p:sp>
        <p:sp>
          <p:nvSpPr>
            <p:cNvPr id="1558" name="Line 52"/>
            <p:cNvSpPr/>
            <p:nvPr/>
          </p:nvSpPr>
          <p:spPr>
            <a:xfrm flipV="1">
              <a:off x="1295280" y="2209680"/>
              <a:ext cx="360" cy="1066680"/>
            </a:xfrm>
            <a:prstGeom prst="line">
              <a:avLst/>
            </a:prstGeom>
            <a:ln w="9360">
              <a:solidFill>
                <a:srgbClr val="0070c0"/>
              </a:solidFill>
              <a:round/>
              <a:tailEnd len="med" type="triangle" w="med"/>
            </a:ln>
          </p:spPr>
          <p:style>
            <a:lnRef idx="0"/>
            <a:fillRef idx="0"/>
            <a:effectRef idx="0"/>
            <a:fontRef idx="minor"/>
          </p:style>
        </p:sp>
      </p:grpSp>
      <p:sp>
        <p:nvSpPr>
          <p:cNvPr id="1559" name="CustomShape 53"/>
          <p:cNvSpPr/>
          <p:nvPr/>
        </p:nvSpPr>
        <p:spPr>
          <a:xfrm>
            <a:off x="1371600" y="3048120"/>
            <a:ext cx="34286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70c0"/>
                </a:solidFill>
                <a:latin typeface="Georgia"/>
              </a:rPr>
              <a:t>Validated portfolio on RelateKX</a:t>
            </a:r>
            <a:endParaRPr b="0" lang="en-US" sz="900" spc="-1" strike="noStrike">
              <a:latin typeface="Arial"/>
            </a:endParaRPr>
          </a:p>
        </p:txBody>
      </p:sp>
      <p:grpSp>
        <p:nvGrpSpPr>
          <p:cNvPr id="1560" name="Group 54"/>
          <p:cNvGrpSpPr/>
          <p:nvPr/>
        </p:nvGrpSpPr>
        <p:grpSpPr>
          <a:xfrm>
            <a:off x="1752480" y="4343400"/>
            <a:ext cx="2438640" cy="228600"/>
            <a:chOff x="1752480" y="4343400"/>
            <a:chExt cx="2438640" cy="228600"/>
          </a:xfrm>
        </p:grpSpPr>
        <p:sp>
          <p:nvSpPr>
            <p:cNvPr id="1561" name="Line 55"/>
            <p:cNvSpPr/>
            <p:nvPr/>
          </p:nvSpPr>
          <p:spPr>
            <a:xfrm>
              <a:off x="1752480" y="4343400"/>
              <a:ext cx="2438280" cy="360"/>
            </a:xfrm>
            <a:prstGeom prst="line">
              <a:avLst/>
            </a:prstGeom>
            <a:ln w="9360">
              <a:solidFill>
                <a:schemeClr val="tx1"/>
              </a:solidFill>
              <a:round/>
            </a:ln>
          </p:spPr>
          <p:style>
            <a:lnRef idx="0"/>
            <a:fillRef idx="0"/>
            <a:effectRef idx="0"/>
            <a:fontRef idx="minor"/>
          </p:style>
        </p:sp>
        <p:sp>
          <p:nvSpPr>
            <p:cNvPr id="1562" name="Line 56"/>
            <p:cNvSpPr/>
            <p:nvPr/>
          </p:nvSpPr>
          <p:spPr>
            <a:xfrm>
              <a:off x="4190760" y="4343400"/>
              <a:ext cx="360" cy="228600"/>
            </a:xfrm>
            <a:prstGeom prst="line">
              <a:avLst/>
            </a:prstGeom>
            <a:ln w="9360">
              <a:solidFill>
                <a:schemeClr val="tx1"/>
              </a:solidFill>
              <a:round/>
              <a:tailEnd len="med" type="triangle" w="med"/>
            </a:ln>
          </p:spPr>
          <p:style>
            <a:lnRef idx="0"/>
            <a:fillRef idx="0"/>
            <a:effectRef idx="0"/>
            <a:fontRef idx="minor"/>
          </p:style>
        </p:sp>
      </p:grpSp>
      <p:sp>
        <p:nvSpPr>
          <p:cNvPr id="1563" name="Line 57"/>
          <p:cNvSpPr/>
          <p:nvPr/>
        </p:nvSpPr>
        <p:spPr>
          <a:xfrm>
            <a:off x="1904760" y="4876560"/>
            <a:ext cx="1752840" cy="360"/>
          </a:xfrm>
          <a:prstGeom prst="line">
            <a:avLst/>
          </a:prstGeom>
          <a:ln w="9360">
            <a:solidFill>
              <a:schemeClr val="tx1"/>
            </a:solidFill>
            <a:round/>
            <a:tailEnd len="med" type="triangle" w="med"/>
          </a:ln>
        </p:spPr>
        <p:style>
          <a:lnRef idx="0"/>
          <a:fillRef idx="0"/>
          <a:effectRef idx="0"/>
          <a:fontRef idx="minor"/>
        </p:style>
      </p:sp>
      <p:sp>
        <p:nvSpPr>
          <p:cNvPr id="1564" name="CustomShape 58"/>
          <p:cNvSpPr/>
          <p:nvPr/>
        </p:nvSpPr>
        <p:spPr>
          <a:xfrm>
            <a:off x="1905120" y="4648320"/>
            <a:ext cx="12949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Search query</a:t>
            </a:r>
            <a:endParaRPr b="0" lang="en-US" sz="900" spc="-1" strike="noStrike">
              <a:latin typeface="Arial"/>
            </a:endParaRPr>
          </a:p>
        </p:txBody>
      </p:sp>
      <p:sp>
        <p:nvSpPr>
          <p:cNvPr id="1565" name="Line 59"/>
          <p:cNvSpPr/>
          <p:nvPr/>
        </p:nvSpPr>
        <p:spPr>
          <a:xfrm flipH="1">
            <a:off x="1904760" y="5105160"/>
            <a:ext cx="1752840" cy="360"/>
          </a:xfrm>
          <a:prstGeom prst="line">
            <a:avLst/>
          </a:prstGeom>
          <a:ln w="9360">
            <a:solidFill>
              <a:schemeClr val="tx1"/>
            </a:solidFill>
            <a:round/>
            <a:tailEnd len="med" type="triangle" w="med"/>
          </a:ln>
        </p:spPr>
        <p:style>
          <a:lnRef idx="0"/>
          <a:fillRef idx="0"/>
          <a:effectRef idx="0"/>
          <a:fontRef idx="minor"/>
        </p:style>
      </p:sp>
      <p:sp>
        <p:nvSpPr>
          <p:cNvPr id="1566" name="CustomShape 60"/>
          <p:cNvSpPr/>
          <p:nvPr/>
        </p:nvSpPr>
        <p:spPr>
          <a:xfrm>
            <a:off x="1905120" y="487692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Search results</a:t>
            </a:r>
            <a:endParaRPr b="0" lang="en-US" sz="900" spc="-1" strike="noStrike">
              <a:latin typeface="Arial"/>
            </a:endParaRPr>
          </a:p>
        </p:txBody>
      </p:sp>
      <p:grpSp>
        <p:nvGrpSpPr>
          <p:cNvPr id="1567" name="Group 61"/>
          <p:cNvGrpSpPr/>
          <p:nvPr/>
        </p:nvGrpSpPr>
        <p:grpSpPr>
          <a:xfrm>
            <a:off x="1676160" y="5257800"/>
            <a:ext cx="1981440" cy="76320"/>
            <a:chOff x="1676160" y="5257800"/>
            <a:chExt cx="1981440" cy="76320"/>
          </a:xfrm>
        </p:grpSpPr>
        <p:sp>
          <p:nvSpPr>
            <p:cNvPr id="1568" name="Line 62"/>
            <p:cNvSpPr/>
            <p:nvPr/>
          </p:nvSpPr>
          <p:spPr>
            <a:xfrm flipH="1">
              <a:off x="1676160" y="5333760"/>
              <a:ext cx="1981440" cy="360"/>
            </a:xfrm>
            <a:prstGeom prst="line">
              <a:avLst/>
            </a:prstGeom>
            <a:ln w="9360">
              <a:solidFill>
                <a:schemeClr val="tx1"/>
              </a:solidFill>
              <a:round/>
            </a:ln>
          </p:spPr>
          <p:style>
            <a:lnRef idx="0"/>
            <a:fillRef idx="0"/>
            <a:effectRef idx="0"/>
            <a:fontRef idx="minor"/>
          </p:style>
        </p:sp>
        <p:sp>
          <p:nvSpPr>
            <p:cNvPr id="1569" name="Line 63"/>
            <p:cNvSpPr/>
            <p:nvPr/>
          </p:nvSpPr>
          <p:spPr>
            <a:xfrm flipV="1">
              <a:off x="1676160" y="5257800"/>
              <a:ext cx="360" cy="75960"/>
            </a:xfrm>
            <a:prstGeom prst="line">
              <a:avLst/>
            </a:prstGeom>
            <a:ln w="9360">
              <a:solidFill>
                <a:schemeClr val="tx1"/>
              </a:solidFill>
              <a:round/>
              <a:tailEnd len="med" type="triangle" w="med"/>
            </a:ln>
          </p:spPr>
          <p:style>
            <a:lnRef idx="0"/>
            <a:fillRef idx="0"/>
            <a:effectRef idx="0"/>
            <a:fontRef idx="minor"/>
          </p:style>
        </p:sp>
      </p:grpSp>
      <p:sp>
        <p:nvSpPr>
          <p:cNvPr id="1570" name="CustomShape 64"/>
          <p:cNvSpPr/>
          <p:nvPr/>
        </p:nvSpPr>
        <p:spPr>
          <a:xfrm>
            <a:off x="1905120" y="508788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Student’s portfolios</a:t>
            </a:r>
            <a:endParaRPr b="0" lang="en-US" sz="900" spc="-1" strike="noStrike">
              <a:latin typeface="Arial"/>
            </a:endParaRPr>
          </a:p>
        </p:txBody>
      </p:sp>
      <p:grpSp>
        <p:nvGrpSpPr>
          <p:cNvPr id="1571" name="Group 65"/>
          <p:cNvGrpSpPr/>
          <p:nvPr/>
        </p:nvGrpSpPr>
        <p:grpSpPr>
          <a:xfrm>
            <a:off x="3581280" y="3429000"/>
            <a:ext cx="991080" cy="1143000"/>
            <a:chOff x="3581280" y="3429000"/>
            <a:chExt cx="991080" cy="1143000"/>
          </a:xfrm>
        </p:grpSpPr>
        <p:sp>
          <p:nvSpPr>
            <p:cNvPr id="1572" name="Line 66"/>
            <p:cNvSpPr/>
            <p:nvPr/>
          </p:nvSpPr>
          <p:spPr>
            <a:xfrm>
              <a:off x="3581280" y="3429000"/>
              <a:ext cx="990720" cy="360"/>
            </a:xfrm>
            <a:prstGeom prst="line">
              <a:avLst/>
            </a:prstGeom>
            <a:ln w="9360">
              <a:solidFill>
                <a:schemeClr val="tx1"/>
              </a:solidFill>
              <a:round/>
            </a:ln>
          </p:spPr>
          <p:style>
            <a:lnRef idx="0"/>
            <a:fillRef idx="0"/>
            <a:effectRef idx="0"/>
            <a:fontRef idx="minor"/>
          </p:style>
        </p:sp>
        <p:sp>
          <p:nvSpPr>
            <p:cNvPr id="1573" name="Line 67"/>
            <p:cNvSpPr/>
            <p:nvPr/>
          </p:nvSpPr>
          <p:spPr>
            <a:xfrm>
              <a:off x="4572000" y="3429000"/>
              <a:ext cx="360" cy="1143000"/>
            </a:xfrm>
            <a:prstGeom prst="line">
              <a:avLst/>
            </a:prstGeom>
            <a:ln w="9360">
              <a:solidFill>
                <a:schemeClr val="tx1"/>
              </a:solidFill>
              <a:round/>
              <a:tailEnd len="med" type="triangle" w="med"/>
            </a:ln>
          </p:spPr>
          <p:style>
            <a:lnRef idx="0"/>
            <a:fillRef idx="0"/>
            <a:effectRef idx="0"/>
            <a:fontRef idx="minor"/>
          </p:style>
        </p:sp>
      </p:grpSp>
      <p:grpSp>
        <p:nvGrpSpPr>
          <p:cNvPr id="1574" name="Group 68"/>
          <p:cNvGrpSpPr/>
          <p:nvPr/>
        </p:nvGrpSpPr>
        <p:grpSpPr>
          <a:xfrm>
            <a:off x="1447560" y="5257800"/>
            <a:ext cx="2286360" cy="409680"/>
            <a:chOff x="1447560" y="5257800"/>
            <a:chExt cx="2286360" cy="409680"/>
          </a:xfrm>
        </p:grpSpPr>
        <p:sp>
          <p:nvSpPr>
            <p:cNvPr id="1575" name="Line 69"/>
            <p:cNvSpPr/>
            <p:nvPr/>
          </p:nvSpPr>
          <p:spPr>
            <a:xfrm flipV="1">
              <a:off x="3733560" y="5489280"/>
              <a:ext cx="360" cy="177840"/>
            </a:xfrm>
            <a:prstGeom prst="line">
              <a:avLst/>
            </a:prstGeom>
            <a:ln w="9360">
              <a:solidFill>
                <a:schemeClr val="tx1"/>
              </a:solidFill>
              <a:round/>
              <a:tailEnd len="med" type="triangle" w="med"/>
            </a:ln>
          </p:spPr>
          <p:style>
            <a:lnRef idx="0"/>
            <a:fillRef idx="0"/>
            <a:effectRef idx="0"/>
            <a:fontRef idx="minor"/>
          </p:style>
        </p:sp>
        <p:sp>
          <p:nvSpPr>
            <p:cNvPr id="1576" name="Line 70"/>
            <p:cNvSpPr/>
            <p:nvPr/>
          </p:nvSpPr>
          <p:spPr>
            <a:xfrm flipH="1">
              <a:off x="1447560" y="5667120"/>
              <a:ext cx="2286000" cy="360"/>
            </a:xfrm>
            <a:prstGeom prst="line">
              <a:avLst/>
            </a:prstGeom>
            <a:ln w="9360">
              <a:solidFill>
                <a:schemeClr val="tx1"/>
              </a:solidFill>
              <a:round/>
            </a:ln>
          </p:spPr>
          <p:style>
            <a:lnRef idx="0"/>
            <a:fillRef idx="0"/>
            <a:effectRef idx="0"/>
            <a:fontRef idx="minor"/>
          </p:style>
        </p:sp>
        <p:sp>
          <p:nvSpPr>
            <p:cNvPr id="1577" name="Line 71"/>
            <p:cNvSpPr/>
            <p:nvPr/>
          </p:nvSpPr>
          <p:spPr>
            <a:xfrm flipV="1">
              <a:off x="1447560" y="5257800"/>
              <a:ext cx="0" cy="409320"/>
            </a:xfrm>
            <a:prstGeom prst="line">
              <a:avLst/>
            </a:prstGeom>
            <a:ln w="9360">
              <a:solidFill>
                <a:schemeClr val="tx1"/>
              </a:solidFill>
              <a:round/>
            </a:ln>
          </p:spPr>
          <p:style>
            <a:lnRef idx="0"/>
            <a:fillRef idx="0"/>
            <a:effectRef idx="0"/>
            <a:fontRef idx="minor"/>
          </p:style>
        </p:sp>
      </p:grpSp>
      <p:sp>
        <p:nvSpPr>
          <p:cNvPr id="1578" name="CustomShape 72"/>
          <p:cNvSpPr/>
          <p:nvPr/>
        </p:nvSpPr>
        <p:spPr>
          <a:xfrm>
            <a:off x="1676520" y="537840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Form for job opening</a:t>
            </a:r>
            <a:endParaRPr b="0" lang="en-US" sz="900" spc="-1" strike="noStrike">
              <a:latin typeface="Arial"/>
            </a:endParaRPr>
          </a:p>
        </p:txBody>
      </p:sp>
      <p:sp>
        <p:nvSpPr>
          <p:cNvPr id="1579" name="CustomShape 73"/>
          <p:cNvSpPr/>
          <p:nvPr/>
        </p:nvSpPr>
        <p:spPr>
          <a:xfrm>
            <a:off x="1676520" y="23623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Job Listings</a:t>
            </a:r>
            <a:endParaRPr b="0" lang="en-US" sz="900" spc="-1" strike="noStrike">
              <a:latin typeface="Arial"/>
            </a:endParaRPr>
          </a:p>
        </p:txBody>
      </p:sp>
      <p:sp>
        <p:nvSpPr>
          <p:cNvPr id="1580" name="Line 74"/>
          <p:cNvSpPr/>
          <p:nvPr/>
        </p:nvSpPr>
        <p:spPr>
          <a:xfrm>
            <a:off x="1600200" y="2209680"/>
            <a:ext cx="360" cy="609480"/>
          </a:xfrm>
          <a:prstGeom prst="line">
            <a:avLst/>
          </a:prstGeom>
          <a:ln w="9360">
            <a:solidFill>
              <a:schemeClr val="tx1"/>
            </a:solidFill>
            <a:round/>
          </a:ln>
        </p:spPr>
        <p:style>
          <a:lnRef idx="0"/>
          <a:fillRef idx="0"/>
          <a:effectRef idx="0"/>
          <a:fontRef idx="minor"/>
        </p:style>
      </p:sp>
      <p:sp>
        <p:nvSpPr>
          <p:cNvPr id="1581" name="Line 75"/>
          <p:cNvSpPr/>
          <p:nvPr/>
        </p:nvSpPr>
        <p:spPr>
          <a:xfrm>
            <a:off x="1614240" y="2819160"/>
            <a:ext cx="1890720" cy="360"/>
          </a:xfrm>
          <a:prstGeom prst="line">
            <a:avLst/>
          </a:prstGeom>
          <a:ln w="9360">
            <a:solidFill>
              <a:schemeClr val="tx1"/>
            </a:solidFill>
            <a:round/>
          </a:ln>
        </p:spPr>
        <p:style>
          <a:lnRef idx="0"/>
          <a:fillRef idx="0"/>
          <a:effectRef idx="0"/>
          <a:fontRef idx="minor"/>
        </p:style>
      </p:sp>
      <p:sp>
        <p:nvSpPr>
          <p:cNvPr id="1582" name="Line 76"/>
          <p:cNvSpPr/>
          <p:nvPr/>
        </p:nvSpPr>
        <p:spPr>
          <a:xfrm>
            <a:off x="3504960" y="2819160"/>
            <a:ext cx="360" cy="762120"/>
          </a:xfrm>
          <a:prstGeom prst="line">
            <a:avLst/>
          </a:prstGeom>
          <a:ln w="9360">
            <a:solidFill>
              <a:schemeClr val="tx1"/>
            </a:solidFill>
            <a:round/>
          </a:ln>
        </p:spPr>
        <p:style>
          <a:lnRef idx="0"/>
          <a:fillRef idx="0"/>
          <a:effectRef idx="0"/>
          <a:fontRef idx="minor"/>
        </p:style>
      </p:sp>
      <p:grpSp>
        <p:nvGrpSpPr>
          <p:cNvPr id="1583" name="Group 77"/>
          <p:cNvGrpSpPr/>
          <p:nvPr/>
        </p:nvGrpSpPr>
        <p:grpSpPr>
          <a:xfrm>
            <a:off x="3504960" y="3581280"/>
            <a:ext cx="914760" cy="990720"/>
            <a:chOff x="3504960" y="3581280"/>
            <a:chExt cx="914760" cy="990720"/>
          </a:xfrm>
        </p:grpSpPr>
        <p:sp>
          <p:nvSpPr>
            <p:cNvPr id="1584" name="Line 78"/>
            <p:cNvSpPr/>
            <p:nvPr/>
          </p:nvSpPr>
          <p:spPr>
            <a:xfrm>
              <a:off x="3504960" y="3581280"/>
              <a:ext cx="914400" cy="360"/>
            </a:xfrm>
            <a:prstGeom prst="line">
              <a:avLst/>
            </a:prstGeom>
            <a:ln w="9360">
              <a:solidFill>
                <a:schemeClr val="tx1"/>
              </a:solidFill>
              <a:round/>
            </a:ln>
          </p:spPr>
          <p:style>
            <a:lnRef idx="0"/>
            <a:fillRef idx="0"/>
            <a:effectRef idx="0"/>
            <a:fontRef idx="minor"/>
          </p:style>
        </p:sp>
        <p:sp>
          <p:nvSpPr>
            <p:cNvPr id="1585" name="Line 79"/>
            <p:cNvSpPr/>
            <p:nvPr/>
          </p:nvSpPr>
          <p:spPr>
            <a:xfrm>
              <a:off x="4419360" y="3581280"/>
              <a:ext cx="360" cy="990720"/>
            </a:xfrm>
            <a:prstGeom prst="line">
              <a:avLst/>
            </a:prstGeom>
            <a:ln w="9360">
              <a:solidFill>
                <a:schemeClr val="tx1"/>
              </a:solidFill>
              <a:round/>
              <a:tailEnd len="med" type="triangle" w="med"/>
            </a:ln>
          </p:spPr>
          <p:style>
            <a:lnRef idx="0"/>
            <a:fillRef idx="0"/>
            <a:effectRef idx="0"/>
            <a:fontRef idx="minor"/>
          </p:style>
        </p:sp>
      </p:grpSp>
      <p:sp>
        <p:nvSpPr>
          <p:cNvPr id="1586" name="CustomShape 80"/>
          <p:cNvSpPr/>
          <p:nvPr/>
        </p:nvSpPr>
        <p:spPr>
          <a:xfrm>
            <a:off x="1676520" y="25909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Search query for job openings</a:t>
            </a:r>
            <a:endParaRPr b="0" lang="en-US" sz="900" spc="-1" strike="noStrike">
              <a:latin typeface="Arial"/>
            </a:endParaRPr>
          </a:p>
        </p:txBody>
      </p:sp>
      <p:sp>
        <p:nvSpPr>
          <p:cNvPr id="1587" name="Line 81"/>
          <p:cNvSpPr/>
          <p:nvPr/>
        </p:nvSpPr>
        <p:spPr>
          <a:xfrm>
            <a:off x="1447560" y="2209680"/>
            <a:ext cx="360" cy="838080"/>
          </a:xfrm>
          <a:prstGeom prst="line">
            <a:avLst/>
          </a:prstGeom>
          <a:ln w="9360">
            <a:solidFill>
              <a:schemeClr val="tx1"/>
            </a:solidFill>
            <a:round/>
          </a:ln>
        </p:spPr>
        <p:style>
          <a:lnRef idx="0"/>
          <a:fillRef idx="0"/>
          <a:effectRef idx="0"/>
          <a:fontRef idx="minor"/>
        </p:style>
      </p:sp>
      <p:sp>
        <p:nvSpPr>
          <p:cNvPr id="1588" name="Line 82"/>
          <p:cNvSpPr/>
          <p:nvPr/>
        </p:nvSpPr>
        <p:spPr>
          <a:xfrm flipH="1">
            <a:off x="1447560" y="3047760"/>
            <a:ext cx="2133720" cy="360"/>
          </a:xfrm>
          <a:prstGeom prst="line">
            <a:avLst/>
          </a:prstGeom>
          <a:ln w="9360">
            <a:solidFill>
              <a:schemeClr val="tx1"/>
            </a:solidFill>
            <a:round/>
          </a:ln>
        </p:spPr>
        <p:style>
          <a:lnRef idx="0"/>
          <a:fillRef idx="0"/>
          <a:effectRef idx="0"/>
          <a:fontRef idx="minor"/>
        </p:style>
      </p:sp>
      <p:sp>
        <p:nvSpPr>
          <p:cNvPr id="1589" name="Line 83"/>
          <p:cNvSpPr/>
          <p:nvPr/>
        </p:nvSpPr>
        <p:spPr>
          <a:xfrm flipV="1">
            <a:off x="3581280" y="3044520"/>
            <a:ext cx="360" cy="384480"/>
          </a:xfrm>
          <a:prstGeom prst="line">
            <a:avLst/>
          </a:prstGeom>
          <a:ln w="9360">
            <a:solidFill>
              <a:schemeClr val="tx1"/>
            </a:solidFill>
            <a:round/>
          </a:ln>
        </p:spPr>
        <p:style>
          <a:lnRef idx="0"/>
          <a:fillRef idx="0"/>
          <a:effectRef idx="0"/>
          <a:fontRef idx="minor"/>
        </p:style>
      </p:sp>
      <p:sp>
        <p:nvSpPr>
          <p:cNvPr id="1590" name="CustomShape 84"/>
          <p:cNvSpPr/>
          <p:nvPr/>
        </p:nvSpPr>
        <p:spPr>
          <a:xfrm>
            <a:off x="1600200" y="28195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Upload portfolio to job opening</a:t>
            </a:r>
            <a:endParaRPr b="0" lang="en-US" sz="900" spc="-1" strike="noStrike">
              <a:latin typeface="Arial"/>
            </a:endParaRPr>
          </a:p>
        </p:txBody>
      </p:sp>
      <p:grpSp>
        <p:nvGrpSpPr>
          <p:cNvPr id="1591" name="Group 85"/>
          <p:cNvGrpSpPr/>
          <p:nvPr/>
        </p:nvGrpSpPr>
        <p:grpSpPr>
          <a:xfrm>
            <a:off x="4005000" y="6553080"/>
            <a:ext cx="2319120" cy="457560"/>
            <a:chOff x="4005000" y="6553080"/>
            <a:chExt cx="2319120" cy="457560"/>
          </a:xfrm>
        </p:grpSpPr>
        <p:sp>
          <p:nvSpPr>
            <p:cNvPr id="1592" name="Line 86"/>
            <p:cNvSpPr/>
            <p:nvPr/>
          </p:nvSpPr>
          <p:spPr>
            <a:xfrm>
              <a:off x="4005000" y="6553080"/>
              <a:ext cx="360" cy="457200"/>
            </a:xfrm>
            <a:prstGeom prst="line">
              <a:avLst/>
            </a:prstGeom>
            <a:ln w="28440">
              <a:solidFill>
                <a:srgbClr val="378d2b"/>
              </a:solidFill>
              <a:round/>
            </a:ln>
          </p:spPr>
          <p:style>
            <a:lnRef idx="0"/>
            <a:fillRef idx="0"/>
            <a:effectRef idx="0"/>
            <a:fontRef idx="minor"/>
          </p:style>
        </p:sp>
        <p:sp>
          <p:nvSpPr>
            <p:cNvPr id="1593" name="Line 87"/>
            <p:cNvSpPr/>
            <p:nvPr/>
          </p:nvSpPr>
          <p:spPr>
            <a:xfrm>
              <a:off x="4005000" y="6553080"/>
              <a:ext cx="1654920" cy="360"/>
            </a:xfrm>
            <a:prstGeom prst="line">
              <a:avLst/>
            </a:prstGeom>
            <a:ln w="28440">
              <a:solidFill>
                <a:srgbClr val="378d2b"/>
              </a:solidFill>
              <a:round/>
            </a:ln>
          </p:spPr>
          <p:style>
            <a:lnRef idx="0"/>
            <a:fillRef idx="0"/>
            <a:effectRef idx="0"/>
            <a:fontRef idx="minor"/>
          </p:style>
        </p:sp>
        <p:sp>
          <p:nvSpPr>
            <p:cNvPr id="1594" name="Line 88"/>
            <p:cNvSpPr/>
            <p:nvPr/>
          </p:nvSpPr>
          <p:spPr>
            <a:xfrm>
              <a:off x="4005000" y="7010280"/>
              <a:ext cx="1654920" cy="360"/>
            </a:xfrm>
            <a:prstGeom prst="line">
              <a:avLst/>
            </a:prstGeom>
            <a:ln w="28440">
              <a:solidFill>
                <a:srgbClr val="378d2b"/>
              </a:solidFill>
              <a:round/>
            </a:ln>
          </p:spPr>
          <p:style>
            <a:lnRef idx="0"/>
            <a:fillRef idx="0"/>
            <a:effectRef idx="0"/>
            <a:fontRef idx="minor"/>
          </p:style>
        </p:sp>
        <p:sp>
          <p:nvSpPr>
            <p:cNvPr id="1595" name="Line 89"/>
            <p:cNvSpPr/>
            <p:nvPr/>
          </p:nvSpPr>
          <p:spPr>
            <a:xfrm>
              <a:off x="4456440" y="6553080"/>
              <a:ext cx="360" cy="457200"/>
            </a:xfrm>
            <a:prstGeom prst="line">
              <a:avLst/>
            </a:prstGeom>
            <a:ln w="28440">
              <a:solidFill>
                <a:srgbClr val="378d2b"/>
              </a:solidFill>
              <a:round/>
            </a:ln>
          </p:spPr>
          <p:style>
            <a:lnRef idx="0"/>
            <a:fillRef idx="0"/>
            <a:effectRef idx="0"/>
            <a:fontRef idx="minor"/>
          </p:style>
        </p:sp>
        <p:sp>
          <p:nvSpPr>
            <p:cNvPr id="1596" name="CustomShape 90"/>
            <p:cNvSpPr/>
            <p:nvPr/>
          </p:nvSpPr>
          <p:spPr>
            <a:xfrm>
              <a:off x="4005360" y="6597720"/>
              <a:ext cx="676800" cy="3034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ds1</a:t>
              </a:r>
              <a:endParaRPr b="0" lang="en-US" sz="1400" spc="-1" strike="noStrike">
                <a:latin typeface="Arial"/>
              </a:endParaRPr>
            </a:p>
          </p:txBody>
        </p:sp>
        <p:sp>
          <p:nvSpPr>
            <p:cNvPr id="1597" name="CustomShape 91"/>
            <p:cNvSpPr/>
            <p:nvPr/>
          </p:nvSpPr>
          <p:spPr>
            <a:xfrm>
              <a:off x="4456440" y="6597720"/>
              <a:ext cx="1867680" cy="2728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Portfolio Database</a:t>
              </a:r>
              <a:endParaRPr b="0" lang="en-US" sz="1200" spc="-1" strike="noStrike">
                <a:latin typeface="Arial"/>
              </a:endParaRPr>
            </a:p>
          </p:txBody>
        </p:sp>
      </p:grpSp>
      <p:sp>
        <p:nvSpPr>
          <p:cNvPr id="1598" name="Line 92"/>
          <p:cNvSpPr/>
          <p:nvPr/>
        </p:nvSpPr>
        <p:spPr>
          <a:xfrm>
            <a:off x="4419360" y="5483160"/>
            <a:ext cx="360" cy="1069920"/>
          </a:xfrm>
          <a:prstGeom prst="line">
            <a:avLst/>
          </a:prstGeom>
          <a:ln w="9360">
            <a:solidFill>
              <a:schemeClr val="tx1"/>
            </a:solidFill>
            <a:round/>
            <a:tailEnd len="med" type="triangle" w="med"/>
          </a:ln>
        </p:spPr>
        <p:style>
          <a:lnRef idx="0"/>
          <a:fillRef idx="0"/>
          <a:effectRef idx="0"/>
          <a:fontRef idx="minor"/>
        </p:style>
      </p:sp>
      <p:sp>
        <p:nvSpPr>
          <p:cNvPr id="1599" name="Line 93"/>
          <p:cNvSpPr/>
          <p:nvPr/>
        </p:nvSpPr>
        <p:spPr>
          <a:xfrm flipV="1">
            <a:off x="4114800" y="5486400"/>
            <a:ext cx="360" cy="1066680"/>
          </a:xfrm>
          <a:prstGeom prst="line">
            <a:avLst/>
          </a:prstGeom>
          <a:ln w="9360">
            <a:solidFill>
              <a:schemeClr val="tx1"/>
            </a:solidFill>
            <a:round/>
            <a:tailEnd len="med" type="triangle" w="med"/>
          </a:ln>
        </p:spPr>
        <p:style>
          <a:lnRef idx="0"/>
          <a:fillRef idx="0"/>
          <a:effectRef idx="0"/>
          <a:fontRef idx="minor"/>
        </p:style>
      </p:sp>
      <p:sp>
        <p:nvSpPr>
          <p:cNvPr id="1600" name="CustomShape 94"/>
          <p:cNvSpPr/>
          <p:nvPr/>
        </p:nvSpPr>
        <p:spPr>
          <a:xfrm rot="5400000">
            <a:off x="3308400" y="625176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Portfolios</a:t>
            </a:r>
            <a:endParaRPr b="0" lang="en-US" sz="900" spc="-1" strike="noStrike">
              <a:latin typeface="Arial"/>
            </a:endParaRPr>
          </a:p>
        </p:txBody>
      </p:sp>
      <p:sp>
        <p:nvSpPr>
          <p:cNvPr id="1601" name="CustomShape 95"/>
          <p:cNvSpPr/>
          <p:nvPr/>
        </p:nvSpPr>
        <p:spPr>
          <a:xfrm rot="5400000">
            <a:off x="3583800" y="624852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Request for portfolio</a:t>
            </a:r>
            <a:endParaRPr b="0" lang="en-US" sz="900" spc="-1" strike="noStrike">
              <a:latin typeface="Arial"/>
            </a:endParaRPr>
          </a:p>
        </p:txBody>
      </p:sp>
      <p:sp>
        <p:nvSpPr>
          <p:cNvPr id="1602" name="Line 96"/>
          <p:cNvSpPr/>
          <p:nvPr/>
        </p:nvSpPr>
        <p:spPr>
          <a:xfrm>
            <a:off x="4800600" y="2438280"/>
            <a:ext cx="360" cy="4114800"/>
          </a:xfrm>
          <a:prstGeom prst="line">
            <a:avLst/>
          </a:prstGeom>
          <a:ln w="9360">
            <a:solidFill>
              <a:schemeClr val="tx1"/>
            </a:solidFill>
            <a:round/>
            <a:tailEnd len="med" type="triangle" w="med"/>
          </a:ln>
        </p:spPr>
        <p:style>
          <a:lnRef idx="0"/>
          <a:fillRef idx="0"/>
          <a:effectRef idx="0"/>
          <a:fontRef idx="minor"/>
        </p:style>
      </p:sp>
      <p:sp>
        <p:nvSpPr>
          <p:cNvPr id="1603" name="CustomShape 97"/>
          <p:cNvSpPr/>
          <p:nvPr/>
        </p:nvSpPr>
        <p:spPr>
          <a:xfrm rot="5400000">
            <a:off x="3964680" y="320076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Validated portfolios</a:t>
            </a:r>
            <a:endParaRPr b="0" lang="en-US" sz="900" spc="-1" strike="noStrike">
              <a:latin typeface="Arial"/>
            </a:endParaRPr>
          </a:p>
        </p:txBody>
      </p:sp>
      <p:grpSp>
        <p:nvGrpSpPr>
          <p:cNvPr id="1604" name="Group 98"/>
          <p:cNvGrpSpPr/>
          <p:nvPr/>
        </p:nvGrpSpPr>
        <p:grpSpPr>
          <a:xfrm>
            <a:off x="7924680" y="1143000"/>
            <a:ext cx="2286360" cy="457200"/>
            <a:chOff x="7924680" y="1143000"/>
            <a:chExt cx="2286360" cy="457200"/>
          </a:xfrm>
        </p:grpSpPr>
        <p:sp>
          <p:nvSpPr>
            <p:cNvPr id="1605" name="Line 99"/>
            <p:cNvSpPr/>
            <p:nvPr/>
          </p:nvSpPr>
          <p:spPr>
            <a:xfrm>
              <a:off x="7924680" y="1143000"/>
              <a:ext cx="2286000" cy="360"/>
            </a:xfrm>
            <a:prstGeom prst="line">
              <a:avLst/>
            </a:prstGeom>
            <a:ln w="9360">
              <a:solidFill>
                <a:schemeClr val="tx1"/>
              </a:solidFill>
              <a:round/>
            </a:ln>
          </p:spPr>
          <p:style>
            <a:lnRef idx="0"/>
            <a:fillRef idx="0"/>
            <a:effectRef idx="0"/>
            <a:fontRef idx="minor"/>
          </p:style>
        </p:sp>
        <p:sp>
          <p:nvSpPr>
            <p:cNvPr id="1606" name="Line 100"/>
            <p:cNvSpPr/>
            <p:nvPr/>
          </p:nvSpPr>
          <p:spPr>
            <a:xfrm>
              <a:off x="10210680" y="1143000"/>
              <a:ext cx="360" cy="457200"/>
            </a:xfrm>
            <a:prstGeom prst="line">
              <a:avLst/>
            </a:prstGeom>
            <a:ln w="9360">
              <a:solidFill>
                <a:schemeClr val="tx1"/>
              </a:solidFill>
              <a:round/>
              <a:tailEnd len="med" type="triangle" w="med"/>
            </a:ln>
          </p:spPr>
          <p:style>
            <a:lnRef idx="0"/>
            <a:fillRef idx="0"/>
            <a:effectRef idx="0"/>
            <a:fontRef idx="minor"/>
          </p:style>
        </p:sp>
      </p:grpSp>
      <p:sp>
        <p:nvSpPr>
          <p:cNvPr id="1607" name="CustomShape 101"/>
          <p:cNvSpPr/>
          <p:nvPr/>
        </p:nvSpPr>
        <p:spPr>
          <a:xfrm>
            <a:off x="1828800" y="624672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Search for job openings</a:t>
            </a:r>
            <a:endParaRPr b="0" lang="en-US" sz="900" spc="-1" strike="noStrike">
              <a:latin typeface="Arial"/>
            </a:endParaRPr>
          </a:p>
        </p:txBody>
      </p:sp>
      <p:grpSp>
        <p:nvGrpSpPr>
          <p:cNvPr id="1608" name="Group 102"/>
          <p:cNvGrpSpPr/>
          <p:nvPr/>
        </p:nvGrpSpPr>
        <p:grpSpPr>
          <a:xfrm>
            <a:off x="1904760" y="5486400"/>
            <a:ext cx="2057760" cy="1219320"/>
            <a:chOff x="1904760" y="5486400"/>
            <a:chExt cx="2057760" cy="1219320"/>
          </a:xfrm>
        </p:grpSpPr>
        <p:sp>
          <p:nvSpPr>
            <p:cNvPr id="1609" name="Line 103"/>
            <p:cNvSpPr/>
            <p:nvPr/>
          </p:nvSpPr>
          <p:spPr>
            <a:xfrm>
              <a:off x="3962160" y="5486400"/>
              <a:ext cx="360" cy="1218960"/>
            </a:xfrm>
            <a:prstGeom prst="line">
              <a:avLst/>
            </a:prstGeom>
            <a:ln w="9360">
              <a:solidFill>
                <a:schemeClr val="tx1"/>
              </a:solidFill>
              <a:round/>
            </a:ln>
          </p:spPr>
          <p:style>
            <a:lnRef idx="0"/>
            <a:fillRef idx="0"/>
            <a:effectRef idx="0"/>
            <a:fontRef idx="minor"/>
          </p:style>
        </p:sp>
        <p:sp>
          <p:nvSpPr>
            <p:cNvPr id="1610" name="Line 104"/>
            <p:cNvSpPr/>
            <p:nvPr/>
          </p:nvSpPr>
          <p:spPr>
            <a:xfrm flipH="1">
              <a:off x="1904760" y="6705360"/>
              <a:ext cx="2057400" cy="360"/>
            </a:xfrm>
            <a:prstGeom prst="line">
              <a:avLst/>
            </a:prstGeom>
            <a:ln w="9360">
              <a:solidFill>
                <a:schemeClr val="tx1"/>
              </a:solidFill>
              <a:round/>
              <a:tailEnd len="med" type="triangle" w="med"/>
            </a:ln>
          </p:spPr>
          <p:style>
            <a:lnRef idx="0"/>
            <a:fillRef idx="0"/>
            <a:effectRef idx="0"/>
            <a:fontRef idx="minor"/>
          </p:style>
        </p:sp>
      </p:grpSp>
      <p:sp>
        <p:nvSpPr>
          <p:cNvPr id="1611" name="CustomShape 105"/>
          <p:cNvSpPr/>
          <p:nvPr/>
        </p:nvSpPr>
        <p:spPr>
          <a:xfrm>
            <a:off x="1828800" y="647532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Job listings</a:t>
            </a:r>
            <a:endParaRPr b="0" lang="en-US" sz="900" spc="-1" strike="noStrike">
              <a:latin typeface="Arial"/>
            </a:endParaRPr>
          </a:p>
        </p:txBody>
      </p:sp>
      <p:sp>
        <p:nvSpPr>
          <p:cNvPr id="1612" name="Line 106"/>
          <p:cNvSpPr/>
          <p:nvPr/>
        </p:nvSpPr>
        <p:spPr>
          <a:xfrm flipH="1">
            <a:off x="4647960" y="2438280"/>
            <a:ext cx="152640" cy="360"/>
          </a:xfrm>
          <a:prstGeom prst="line">
            <a:avLst/>
          </a:prstGeom>
          <a:ln w="9360">
            <a:solidFill>
              <a:schemeClr val="tx1"/>
            </a:solidFill>
            <a:round/>
          </a:ln>
        </p:spPr>
        <p:style>
          <a:lnRef idx="0"/>
          <a:fillRef idx="0"/>
          <a:effectRef idx="0"/>
          <a:fontRef idx="minor"/>
        </p:style>
      </p:sp>
      <p:sp>
        <p:nvSpPr>
          <p:cNvPr id="1613" name="CustomShape 107"/>
          <p:cNvSpPr/>
          <p:nvPr/>
        </p:nvSpPr>
        <p:spPr>
          <a:xfrm>
            <a:off x="5715000" y="3048120"/>
            <a:ext cx="990360" cy="914040"/>
          </a:xfrm>
          <a:prstGeom prst="roundRect">
            <a:avLst>
              <a:gd name="adj" fmla="val 16667"/>
            </a:avLst>
          </a:prstGeom>
          <a:solidFill>
            <a:srgbClr val="ffc000"/>
          </a:solidFill>
          <a:ln w="9360">
            <a:solidFill>
              <a:schemeClr val="tx1"/>
            </a:solidFill>
            <a:round/>
          </a:ln>
        </p:spPr>
        <p:style>
          <a:lnRef idx="0"/>
          <a:fillRef idx="0"/>
          <a:effectRef idx="0"/>
          <a:fontRef idx="minor"/>
        </p:style>
      </p:sp>
      <p:sp>
        <p:nvSpPr>
          <p:cNvPr id="1614" name="CustomShape 108"/>
          <p:cNvSpPr/>
          <p:nvPr/>
        </p:nvSpPr>
        <p:spPr>
          <a:xfrm>
            <a:off x="5486400" y="3429000"/>
            <a:ext cx="1523520" cy="45540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200" spc="-1" strike="noStrike">
                <a:solidFill>
                  <a:srgbClr val="000000"/>
                </a:solidFill>
                <a:latin typeface="Georgia"/>
              </a:rPr>
              <a:t>Utilize</a:t>
            </a:r>
            <a:endParaRPr b="0" lang="en-US" sz="1200" spc="-1" strike="noStrike">
              <a:latin typeface="Arial"/>
            </a:endParaRPr>
          </a:p>
          <a:p>
            <a:pPr algn="ctr">
              <a:lnSpc>
                <a:spcPct val="100000"/>
              </a:lnSpc>
            </a:pPr>
            <a:r>
              <a:rPr b="1" lang="en-US" sz="1200" spc="-1" strike="noStrike">
                <a:solidFill>
                  <a:srgbClr val="000000"/>
                </a:solidFill>
                <a:latin typeface="Georgia"/>
              </a:rPr>
              <a:t>Metrics</a:t>
            </a:r>
            <a:endParaRPr b="0" lang="en-US" sz="1200" spc="-1" strike="noStrike">
              <a:latin typeface="Arial"/>
            </a:endParaRPr>
          </a:p>
        </p:txBody>
      </p:sp>
      <p:sp>
        <p:nvSpPr>
          <p:cNvPr id="1615" name="Line 109"/>
          <p:cNvSpPr/>
          <p:nvPr/>
        </p:nvSpPr>
        <p:spPr>
          <a:xfrm>
            <a:off x="5715000" y="3276360"/>
            <a:ext cx="990360" cy="360"/>
          </a:xfrm>
          <a:prstGeom prst="line">
            <a:avLst/>
          </a:prstGeom>
          <a:ln w="9360">
            <a:solidFill>
              <a:schemeClr val="tx1"/>
            </a:solidFill>
            <a:round/>
          </a:ln>
        </p:spPr>
        <p:style>
          <a:lnRef idx="0"/>
          <a:fillRef idx="0"/>
          <a:effectRef idx="0"/>
          <a:fontRef idx="minor"/>
        </p:style>
      </p:sp>
      <p:sp>
        <p:nvSpPr>
          <p:cNvPr id="1616" name="CustomShape 110"/>
          <p:cNvSpPr/>
          <p:nvPr/>
        </p:nvSpPr>
        <p:spPr>
          <a:xfrm>
            <a:off x="6019920" y="304812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3.0</a:t>
            </a:r>
            <a:endParaRPr b="0" lang="en-US" sz="900" spc="-1" strike="noStrike">
              <a:latin typeface="Arial"/>
            </a:endParaRPr>
          </a:p>
        </p:txBody>
      </p:sp>
      <p:grpSp>
        <p:nvGrpSpPr>
          <p:cNvPr id="1617" name="Group 111"/>
          <p:cNvGrpSpPr/>
          <p:nvPr/>
        </p:nvGrpSpPr>
        <p:grpSpPr>
          <a:xfrm>
            <a:off x="838080" y="2209680"/>
            <a:ext cx="4876920" cy="1524240"/>
            <a:chOff x="838080" y="2209680"/>
            <a:chExt cx="4876920" cy="1524240"/>
          </a:xfrm>
        </p:grpSpPr>
        <p:sp>
          <p:nvSpPr>
            <p:cNvPr id="1618" name="Line 112"/>
            <p:cNvSpPr/>
            <p:nvPr/>
          </p:nvSpPr>
          <p:spPr>
            <a:xfrm flipH="1">
              <a:off x="838080" y="3733560"/>
              <a:ext cx="4876920" cy="360"/>
            </a:xfrm>
            <a:prstGeom prst="line">
              <a:avLst/>
            </a:prstGeom>
            <a:ln w="9360">
              <a:solidFill>
                <a:srgbClr val="0070c0"/>
              </a:solidFill>
              <a:round/>
            </a:ln>
          </p:spPr>
          <p:style>
            <a:lnRef idx="0"/>
            <a:fillRef idx="0"/>
            <a:effectRef idx="0"/>
            <a:fontRef idx="minor"/>
          </p:style>
        </p:sp>
        <p:sp>
          <p:nvSpPr>
            <p:cNvPr id="1619" name="Line 113"/>
            <p:cNvSpPr/>
            <p:nvPr/>
          </p:nvSpPr>
          <p:spPr>
            <a:xfrm flipV="1">
              <a:off x="838080" y="2209680"/>
              <a:ext cx="360" cy="1523880"/>
            </a:xfrm>
            <a:prstGeom prst="line">
              <a:avLst/>
            </a:prstGeom>
            <a:ln w="9360">
              <a:solidFill>
                <a:srgbClr val="0070c0"/>
              </a:solidFill>
              <a:round/>
              <a:tailEnd len="med" type="triangle" w="med"/>
            </a:ln>
          </p:spPr>
          <p:style>
            <a:lnRef idx="0"/>
            <a:fillRef idx="0"/>
            <a:effectRef idx="0"/>
            <a:fontRef idx="minor"/>
          </p:style>
        </p:sp>
      </p:grpSp>
      <p:grpSp>
        <p:nvGrpSpPr>
          <p:cNvPr id="1620" name="Group 114"/>
          <p:cNvGrpSpPr/>
          <p:nvPr/>
        </p:nvGrpSpPr>
        <p:grpSpPr>
          <a:xfrm>
            <a:off x="1066680" y="2209680"/>
            <a:ext cx="4648320" cy="1295640"/>
            <a:chOff x="1066680" y="2209680"/>
            <a:chExt cx="4648320" cy="1295640"/>
          </a:xfrm>
        </p:grpSpPr>
        <p:sp>
          <p:nvSpPr>
            <p:cNvPr id="1621" name="Line 115"/>
            <p:cNvSpPr/>
            <p:nvPr/>
          </p:nvSpPr>
          <p:spPr>
            <a:xfrm>
              <a:off x="1066680" y="2209680"/>
              <a:ext cx="360" cy="1295280"/>
            </a:xfrm>
            <a:prstGeom prst="line">
              <a:avLst/>
            </a:prstGeom>
            <a:ln w="9360">
              <a:solidFill>
                <a:srgbClr val="0070c0"/>
              </a:solidFill>
              <a:round/>
            </a:ln>
          </p:spPr>
          <p:style>
            <a:lnRef idx="0"/>
            <a:fillRef idx="0"/>
            <a:effectRef idx="0"/>
            <a:fontRef idx="minor"/>
          </p:style>
        </p:sp>
        <p:sp>
          <p:nvSpPr>
            <p:cNvPr id="1622" name="Line 116"/>
            <p:cNvSpPr/>
            <p:nvPr/>
          </p:nvSpPr>
          <p:spPr>
            <a:xfrm>
              <a:off x="1066680" y="3504960"/>
              <a:ext cx="4648320" cy="360"/>
            </a:xfrm>
            <a:prstGeom prst="line">
              <a:avLst/>
            </a:prstGeom>
            <a:ln w="9360">
              <a:solidFill>
                <a:srgbClr val="0070c0"/>
              </a:solidFill>
              <a:round/>
              <a:tailEnd len="med" type="triangle" w="med"/>
            </a:ln>
          </p:spPr>
          <p:style>
            <a:lnRef idx="0"/>
            <a:fillRef idx="0"/>
            <a:effectRef idx="0"/>
            <a:fontRef idx="minor"/>
          </p:style>
        </p:sp>
      </p:grpSp>
      <p:sp>
        <p:nvSpPr>
          <p:cNvPr id="1623" name="CustomShape 117"/>
          <p:cNvSpPr/>
          <p:nvPr/>
        </p:nvSpPr>
        <p:spPr>
          <a:xfrm>
            <a:off x="1066680" y="3276720"/>
            <a:ext cx="34286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70c0"/>
                </a:solidFill>
                <a:latin typeface="Georgia"/>
              </a:rPr>
              <a:t>Request for metrics of portfolio</a:t>
            </a:r>
            <a:endParaRPr b="0" lang="en-US" sz="900" spc="-1" strike="noStrike">
              <a:latin typeface="Arial"/>
            </a:endParaRPr>
          </a:p>
        </p:txBody>
      </p:sp>
      <p:sp>
        <p:nvSpPr>
          <p:cNvPr id="1624" name="CustomShape 118"/>
          <p:cNvSpPr/>
          <p:nvPr/>
        </p:nvSpPr>
        <p:spPr>
          <a:xfrm>
            <a:off x="838080" y="3503520"/>
            <a:ext cx="34286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70c0"/>
                </a:solidFill>
                <a:latin typeface="Georgia"/>
              </a:rPr>
              <a:t>Metrics of views/use of portfolio</a:t>
            </a:r>
            <a:endParaRPr b="0" lang="en-US" sz="900" spc="-1" strike="noStrike">
              <a:latin typeface="Arial"/>
            </a:endParaRPr>
          </a:p>
        </p:txBody>
      </p:sp>
      <p:sp>
        <p:nvSpPr>
          <p:cNvPr id="1625" name="CustomShape 119"/>
          <p:cNvSpPr/>
          <p:nvPr/>
        </p:nvSpPr>
        <p:spPr>
          <a:xfrm>
            <a:off x="457200" y="7848720"/>
            <a:ext cx="1447560" cy="837720"/>
          </a:xfrm>
          <a:prstGeom prst="rect">
            <a:avLst/>
          </a:prstGeom>
          <a:solidFill>
            <a:srgbClr val="ffc000"/>
          </a:soli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626" name="CustomShape 120"/>
          <p:cNvSpPr/>
          <p:nvPr/>
        </p:nvSpPr>
        <p:spPr>
          <a:xfrm>
            <a:off x="457200" y="7924680"/>
            <a:ext cx="14475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Guests</a:t>
            </a:r>
            <a:endParaRPr b="0" lang="en-US" sz="1800" spc="-1" strike="noStrike">
              <a:latin typeface="Arial"/>
            </a:endParaRPr>
          </a:p>
        </p:txBody>
      </p:sp>
      <p:sp>
        <p:nvSpPr>
          <p:cNvPr id="1627" name="Line 121"/>
          <p:cNvSpPr/>
          <p:nvPr/>
        </p:nvSpPr>
        <p:spPr>
          <a:xfrm flipH="1">
            <a:off x="1904760" y="8229600"/>
            <a:ext cx="4496040" cy="360"/>
          </a:xfrm>
          <a:prstGeom prst="line">
            <a:avLst/>
          </a:prstGeom>
          <a:ln w="9360">
            <a:solidFill>
              <a:srgbClr val="0070c0"/>
            </a:solidFill>
            <a:round/>
          </a:ln>
        </p:spPr>
        <p:style>
          <a:lnRef idx="0"/>
          <a:fillRef idx="0"/>
          <a:effectRef idx="0"/>
          <a:fontRef idx="minor"/>
        </p:style>
      </p:sp>
      <p:sp>
        <p:nvSpPr>
          <p:cNvPr id="1628" name="Line 122"/>
          <p:cNvSpPr/>
          <p:nvPr/>
        </p:nvSpPr>
        <p:spPr>
          <a:xfrm flipV="1">
            <a:off x="6400800" y="5257800"/>
            <a:ext cx="360" cy="2968560"/>
          </a:xfrm>
          <a:prstGeom prst="line">
            <a:avLst/>
          </a:prstGeom>
          <a:ln w="9360">
            <a:solidFill>
              <a:srgbClr val="0070c0"/>
            </a:solidFill>
            <a:round/>
          </a:ln>
        </p:spPr>
        <p:style>
          <a:lnRef idx="0"/>
          <a:fillRef idx="0"/>
          <a:effectRef idx="0"/>
          <a:fontRef idx="minor"/>
        </p:style>
      </p:sp>
      <p:sp>
        <p:nvSpPr>
          <p:cNvPr id="1629" name="Line 123"/>
          <p:cNvSpPr/>
          <p:nvPr/>
        </p:nvSpPr>
        <p:spPr>
          <a:xfrm flipH="1">
            <a:off x="4647960" y="5257800"/>
            <a:ext cx="1752840" cy="360"/>
          </a:xfrm>
          <a:prstGeom prst="line">
            <a:avLst/>
          </a:prstGeom>
          <a:ln w="9360">
            <a:solidFill>
              <a:srgbClr val="0070c0"/>
            </a:solidFill>
            <a:round/>
            <a:tailEnd len="med" type="triangle" w="med"/>
          </a:ln>
        </p:spPr>
        <p:style>
          <a:lnRef idx="0"/>
          <a:fillRef idx="0"/>
          <a:effectRef idx="0"/>
          <a:fontRef idx="minor"/>
        </p:style>
      </p:sp>
      <p:sp>
        <p:nvSpPr>
          <p:cNvPr id="1630" name="Line 124"/>
          <p:cNvSpPr/>
          <p:nvPr/>
        </p:nvSpPr>
        <p:spPr>
          <a:xfrm flipH="1">
            <a:off x="4647960" y="5410080"/>
            <a:ext cx="1981440" cy="360"/>
          </a:xfrm>
          <a:prstGeom prst="line">
            <a:avLst/>
          </a:prstGeom>
          <a:ln w="9360">
            <a:solidFill>
              <a:srgbClr val="0070c0"/>
            </a:solidFill>
            <a:round/>
          </a:ln>
        </p:spPr>
        <p:style>
          <a:lnRef idx="0"/>
          <a:fillRef idx="0"/>
          <a:effectRef idx="0"/>
          <a:fontRef idx="minor"/>
        </p:style>
      </p:sp>
      <p:sp>
        <p:nvSpPr>
          <p:cNvPr id="1631" name="Line 125"/>
          <p:cNvSpPr/>
          <p:nvPr/>
        </p:nvSpPr>
        <p:spPr>
          <a:xfrm flipV="1">
            <a:off x="6629400" y="5410080"/>
            <a:ext cx="360" cy="3192480"/>
          </a:xfrm>
          <a:prstGeom prst="line">
            <a:avLst/>
          </a:prstGeom>
          <a:ln w="9360">
            <a:solidFill>
              <a:srgbClr val="0070c0"/>
            </a:solidFill>
            <a:round/>
          </a:ln>
        </p:spPr>
        <p:style>
          <a:lnRef idx="0"/>
          <a:fillRef idx="0"/>
          <a:effectRef idx="0"/>
          <a:fontRef idx="minor"/>
        </p:style>
      </p:sp>
      <p:sp>
        <p:nvSpPr>
          <p:cNvPr id="1632" name="CustomShape 126"/>
          <p:cNvSpPr/>
          <p:nvPr/>
        </p:nvSpPr>
        <p:spPr>
          <a:xfrm>
            <a:off x="1905120" y="8024760"/>
            <a:ext cx="34286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70c0"/>
                </a:solidFill>
                <a:latin typeface="Georgia"/>
              </a:rPr>
              <a:t>Request to view portfolio</a:t>
            </a:r>
            <a:endParaRPr b="0" lang="en-US" sz="900" spc="-1" strike="noStrike">
              <a:latin typeface="Arial"/>
            </a:endParaRPr>
          </a:p>
        </p:txBody>
      </p:sp>
      <p:sp>
        <p:nvSpPr>
          <p:cNvPr id="1633" name="CustomShape 127"/>
          <p:cNvSpPr/>
          <p:nvPr/>
        </p:nvSpPr>
        <p:spPr>
          <a:xfrm>
            <a:off x="1919160" y="8400960"/>
            <a:ext cx="34286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70c0"/>
                </a:solidFill>
                <a:latin typeface="Georgia"/>
              </a:rPr>
              <a:t>Limited view of portfolio</a:t>
            </a:r>
            <a:endParaRPr b="0" lang="en-US" sz="900" spc="-1" strike="noStrike">
              <a:latin typeface="Arial"/>
            </a:endParaRPr>
          </a:p>
        </p:txBody>
      </p:sp>
      <p:sp>
        <p:nvSpPr>
          <p:cNvPr id="1634" name="Line 128"/>
          <p:cNvSpPr/>
          <p:nvPr/>
        </p:nvSpPr>
        <p:spPr>
          <a:xfrm flipH="1">
            <a:off x="1904760" y="8602560"/>
            <a:ext cx="4724640" cy="360"/>
          </a:xfrm>
          <a:prstGeom prst="line">
            <a:avLst/>
          </a:prstGeom>
          <a:ln w="9360">
            <a:solidFill>
              <a:srgbClr val="0070c0"/>
            </a:solidFill>
            <a:round/>
            <a:tailEnd len="med" type="triangle" w="med"/>
          </a:ln>
        </p:spPr>
        <p:style>
          <a:lnRef idx="0"/>
          <a:fillRef idx="0"/>
          <a:effectRef idx="0"/>
          <a:fontRef idx="minor"/>
        </p:style>
      </p:sp>
      <p:sp>
        <p:nvSpPr>
          <p:cNvPr id="1635" name="Line 129"/>
          <p:cNvSpPr/>
          <p:nvPr/>
        </p:nvSpPr>
        <p:spPr>
          <a:xfrm flipH="1">
            <a:off x="1904760" y="7162560"/>
            <a:ext cx="4191120" cy="360"/>
          </a:xfrm>
          <a:prstGeom prst="line">
            <a:avLst/>
          </a:prstGeom>
          <a:ln w="9360">
            <a:solidFill>
              <a:srgbClr val="0070c0"/>
            </a:solidFill>
            <a:round/>
          </a:ln>
        </p:spPr>
        <p:style>
          <a:lnRef idx="0"/>
          <a:fillRef idx="0"/>
          <a:effectRef idx="0"/>
          <a:fontRef idx="minor"/>
        </p:style>
      </p:sp>
      <p:sp>
        <p:nvSpPr>
          <p:cNvPr id="1636" name="Line 130"/>
          <p:cNvSpPr/>
          <p:nvPr/>
        </p:nvSpPr>
        <p:spPr>
          <a:xfrm flipV="1">
            <a:off x="6095880" y="3962160"/>
            <a:ext cx="360" cy="3200400"/>
          </a:xfrm>
          <a:prstGeom prst="line">
            <a:avLst/>
          </a:prstGeom>
          <a:ln w="9360">
            <a:solidFill>
              <a:srgbClr val="0070c0"/>
            </a:solidFill>
            <a:round/>
            <a:tailEnd len="med" type="triangle" w="med"/>
          </a:ln>
        </p:spPr>
        <p:style>
          <a:lnRef idx="0"/>
          <a:fillRef idx="0"/>
          <a:effectRef idx="0"/>
          <a:fontRef idx="minor"/>
        </p:style>
      </p:sp>
      <p:sp>
        <p:nvSpPr>
          <p:cNvPr id="1637" name="Line 131"/>
          <p:cNvSpPr/>
          <p:nvPr/>
        </p:nvSpPr>
        <p:spPr>
          <a:xfrm>
            <a:off x="6248160" y="3962160"/>
            <a:ext cx="360" cy="3581640"/>
          </a:xfrm>
          <a:prstGeom prst="line">
            <a:avLst/>
          </a:prstGeom>
          <a:ln w="9360">
            <a:solidFill>
              <a:srgbClr val="0070c0"/>
            </a:solidFill>
            <a:round/>
          </a:ln>
        </p:spPr>
        <p:style>
          <a:lnRef idx="0"/>
          <a:fillRef idx="0"/>
          <a:effectRef idx="0"/>
          <a:fontRef idx="minor"/>
        </p:style>
      </p:sp>
      <p:sp>
        <p:nvSpPr>
          <p:cNvPr id="1638" name="Line 132"/>
          <p:cNvSpPr/>
          <p:nvPr/>
        </p:nvSpPr>
        <p:spPr>
          <a:xfrm flipH="1">
            <a:off x="1523880" y="7543800"/>
            <a:ext cx="4724280" cy="360"/>
          </a:xfrm>
          <a:prstGeom prst="line">
            <a:avLst/>
          </a:prstGeom>
          <a:ln w="9360">
            <a:solidFill>
              <a:srgbClr val="0070c0"/>
            </a:solidFill>
            <a:round/>
          </a:ln>
        </p:spPr>
        <p:style>
          <a:lnRef idx="0"/>
          <a:fillRef idx="0"/>
          <a:effectRef idx="0"/>
          <a:fontRef idx="minor"/>
        </p:style>
      </p:sp>
      <p:sp>
        <p:nvSpPr>
          <p:cNvPr id="1639" name="Line 133"/>
          <p:cNvSpPr/>
          <p:nvPr/>
        </p:nvSpPr>
        <p:spPr>
          <a:xfrm flipV="1">
            <a:off x="1523880" y="7315200"/>
            <a:ext cx="360" cy="228600"/>
          </a:xfrm>
          <a:prstGeom prst="line">
            <a:avLst/>
          </a:prstGeom>
          <a:ln w="9360">
            <a:solidFill>
              <a:srgbClr val="0070c0"/>
            </a:solidFill>
            <a:round/>
            <a:tailEnd len="med" type="triangle" w="med"/>
          </a:ln>
        </p:spPr>
        <p:style>
          <a:lnRef idx="0"/>
          <a:fillRef idx="0"/>
          <a:effectRef idx="0"/>
          <a:fontRef idx="minor"/>
        </p:style>
      </p:sp>
      <p:sp>
        <p:nvSpPr>
          <p:cNvPr id="1640" name="CustomShape 134"/>
          <p:cNvSpPr/>
          <p:nvPr/>
        </p:nvSpPr>
        <p:spPr>
          <a:xfrm>
            <a:off x="1828800" y="6932520"/>
            <a:ext cx="34286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70c0"/>
                </a:solidFill>
                <a:latin typeface="Georgia"/>
              </a:rPr>
              <a:t>Request to view metrics of application</a:t>
            </a:r>
            <a:endParaRPr b="0" lang="en-US" sz="900" spc="-1" strike="noStrike">
              <a:latin typeface="Arial"/>
            </a:endParaRPr>
          </a:p>
        </p:txBody>
      </p:sp>
      <p:sp>
        <p:nvSpPr>
          <p:cNvPr id="1641" name="CustomShape 135"/>
          <p:cNvSpPr/>
          <p:nvPr/>
        </p:nvSpPr>
        <p:spPr>
          <a:xfrm>
            <a:off x="1828800" y="7315200"/>
            <a:ext cx="34286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70c0"/>
                </a:solidFill>
                <a:latin typeface="Georgia"/>
              </a:rPr>
              <a:t>Metrics of application use/portfolio views</a:t>
            </a:r>
            <a:endParaRPr b="0" lang="en-US" sz="900" spc="-1" strike="noStrike">
              <a:latin typeface="Arial"/>
            </a:endParaRPr>
          </a:p>
        </p:txBody>
      </p:sp>
      <p:sp>
        <p:nvSpPr>
          <p:cNvPr id="1642" name="CustomShape 136"/>
          <p:cNvSpPr/>
          <p:nvPr/>
        </p:nvSpPr>
        <p:spPr>
          <a:xfrm>
            <a:off x="4876920" y="3962520"/>
            <a:ext cx="990360" cy="914040"/>
          </a:xfrm>
          <a:prstGeom prst="roundRect">
            <a:avLst>
              <a:gd name="adj" fmla="val 16667"/>
            </a:avLst>
          </a:prstGeom>
          <a:solidFill>
            <a:srgbClr val="ffc000"/>
          </a:solidFill>
          <a:ln w="9360">
            <a:solidFill>
              <a:schemeClr val="tx1"/>
            </a:solidFill>
            <a:round/>
          </a:ln>
        </p:spPr>
        <p:style>
          <a:lnRef idx="0"/>
          <a:fillRef idx="0"/>
          <a:effectRef idx="0"/>
          <a:fontRef idx="minor"/>
        </p:style>
      </p:sp>
      <p:sp>
        <p:nvSpPr>
          <p:cNvPr id="1643" name="CustomShape 137"/>
          <p:cNvSpPr/>
          <p:nvPr/>
        </p:nvSpPr>
        <p:spPr>
          <a:xfrm>
            <a:off x="4648320" y="4343400"/>
            <a:ext cx="1523520" cy="45540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200" spc="-1" strike="noStrike">
                <a:solidFill>
                  <a:srgbClr val="000000"/>
                </a:solidFill>
                <a:latin typeface="Georgia"/>
              </a:rPr>
              <a:t>Review</a:t>
            </a:r>
            <a:endParaRPr b="0" lang="en-US" sz="1200" spc="-1" strike="noStrike">
              <a:latin typeface="Arial"/>
            </a:endParaRPr>
          </a:p>
          <a:p>
            <a:pPr algn="ctr">
              <a:lnSpc>
                <a:spcPct val="100000"/>
              </a:lnSpc>
            </a:pPr>
            <a:r>
              <a:rPr b="1" lang="en-US" sz="1200" spc="-1" strike="noStrike">
                <a:solidFill>
                  <a:srgbClr val="000000"/>
                </a:solidFill>
                <a:latin typeface="Georgia"/>
              </a:rPr>
              <a:t>Portfolio</a:t>
            </a:r>
            <a:endParaRPr b="0" lang="en-US" sz="1200" spc="-1" strike="noStrike">
              <a:latin typeface="Arial"/>
            </a:endParaRPr>
          </a:p>
        </p:txBody>
      </p:sp>
      <p:sp>
        <p:nvSpPr>
          <p:cNvPr id="1644" name="Line 138"/>
          <p:cNvSpPr/>
          <p:nvPr/>
        </p:nvSpPr>
        <p:spPr>
          <a:xfrm>
            <a:off x="4876560" y="4190760"/>
            <a:ext cx="990720" cy="360"/>
          </a:xfrm>
          <a:prstGeom prst="line">
            <a:avLst/>
          </a:prstGeom>
          <a:ln w="9360">
            <a:solidFill>
              <a:schemeClr val="tx1"/>
            </a:solidFill>
            <a:round/>
          </a:ln>
        </p:spPr>
        <p:style>
          <a:lnRef idx="0"/>
          <a:fillRef idx="0"/>
          <a:effectRef idx="0"/>
          <a:fontRef idx="minor"/>
        </p:style>
      </p:sp>
      <p:sp>
        <p:nvSpPr>
          <p:cNvPr id="1645" name="CustomShape 139"/>
          <p:cNvSpPr/>
          <p:nvPr/>
        </p:nvSpPr>
        <p:spPr>
          <a:xfrm>
            <a:off x="5181480" y="396252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4.0</a:t>
            </a:r>
            <a:endParaRPr b="0" lang="en-US" sz="900" spc="-1" strike="noStrike">
              <a:latin typeface="Arial"/>
            </a:endParaRPr>
          </a:p>
        </p:txBody>
      </p:sp>
      <p:sp>
        <p:nvSpPr>
          <p:cNvPr id="1646" name="Line 140"/>
          <p:cNvSpPr/>
          <p:nvPr/>
        </p:nvSpPr>
        <p:spPr>
          <a:xfrm flipV="1">
            <a:off x="5235480" y="3863880"/>
            <a:ext cx="360" cy="44280"/>
          </a:xfrm>
          <a:prstGeom prst="line">
            <a:avLst/>
          </a:prstGeom>
          <a:ln w="9360">
            <a:solidFill>
              <a:srgbClr val="0070c0"/>
            </a:solidFill>
            <a:round/>
          </a:ln>
        </p:spPr>
        <p:style>
          <a:lnRef idx="0"/>
          <a:fillRef idx="0"/>
          <a:effectRef idx="0"/>
          <a:fontRef idx="minor"/>
        </p:style>
      </p:sp>
      <p:sp>
        <p:nvSpPr>
          <p:cNvPr id="1647" name="Line 141"/>
          <p:cNvSpPr/>
          <p:nvPr/>
        </p:nvSpPr>
        <p:spPr>
          <a:xfrm flipH="1">
            <a:off x="685800" y="3848040"/>
            <a:ext cx="4572000" cy="360"/>
          </a:xfrm>
          <a:prstGeom prst="line">
            <a:avLst/>
          </a:prstGeom>
          <a:ln w="9360">
            <a:solidFill>
              <a:srgbClr val="0070c0"/>
            </a:solidFill>
            <a:round/>
          </a:ln>
        </p:spPr>
        <p:style>
          <a:lnRef idx="0"/>
          <a:fillRef idx="0"/>
          <a:effectRef idx="0"/>
          <a:fontRef idx="minor"/>
        </p:style>
      </p:sp>
      <p:sp>
        <p:nvSpPr>
          <p:cNvPr id="1648" name="Line 142"/>
          <p:cNvSpPr/>
          <p:nvPr/>
        </p:nvSpPr>
        <p:spPr>
          <a:xfrm flipV="1">
            <a:off x="660240" y="2209680"/>
            <a:ext cx="360" cy="1600200"/>
          </a:xfrm>
          <a:prstGeom prst="line">
            <a:avLst/>
          </a:prstGeom>
          <a:ln w="9360">
            <a:solidFill>
              <a:srgbClr val="0070c0"/>
            </a:solidFill>
            <a:round/>
            <a:tailEnd len="med" type="triangle" w="med"/>
          </a:ln>
        </p:spPr>
        <p:style>
          <a:lnRef idx="0"/>
          <a:fillRef idx="0"/>
          <a:effectRef idx="0"/>
          <a:fontRef idx="minor"/>
        </p:style>
      </p:sp>
      <p:sp>
        <p:nvSpPr>
          <p:cNvPr id="1649" name="CustomShape 143"/>
          <p:cNvSpPr/>
          <p:nvPr/>
        </p:nvSpPr>
        <p:spPr>
          <a:xfrm rot="5400000">
            <a:off x="-951480" y="3848400"/>
            <a:ext cx="34286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70c0"/>
                </a:solidFill>
                <a:latin typeface="Georgia"/>
              </a:rPr>
              <a:t>Feedback form for portfolio</a:t>
            </a:r>
            <a:endParaRPr b="0" lang="en-US" sz="900" spc="-1" strike="noStrike">
              <a:latin typeface="Arial"/>
            </a:endParaRPr>
          </a:p>
        </p:txBody>
      </p:sp>
      <p:grpSp>
        <p:nvGrpSpPr>
          <p:cNvPr id="1650" name="Group 144"/>
          <p:cNvGrpSpPr/>
          <p:nvPr/>
        </p:nvGrpSpPr>
        <p:grpSpPr>
          <a:xfrm>
            <a:off x="457200" y="2209680"/>
            <a:ext cx="4419360" cy="1829160"/>
            <a:chOff x="457200" y="2209680"/>
            <a:chExt cx="4419360" cy="1829160"/>
          </a:xfrm>
        </p:grpSpPr>
        <p:sp>
          <p:nvSpPr>
            <p:cNvPr id="1651" name="Line 145"/>
            <p:cNvSpPr/>
            <p:nvPr/>
          </p:nvSpPr>
          <p:spPr>
            <a:xfrm>
              <a:off x="457200" y="2209680"/>
              <a:ext cx="360" cy="1828800"/>
            </a:xfrm>
            <a:prstGeom prst="line">
              <a:avLst/>
            </a:prstGeom>
            <a:ln w="9360">
              <a:solidFill>
                <a:srgbClr val="0070c0"/>
              </a:solidFill>
              <a:round/>
            </a:ln>
          </p:spPr>
          <p:style>
            <a:lnRef idx="0"/>
            <a:fillRef idx="0"/>
            <a:effectRef idx="0"/>
            <a:fontRef idx="minor"/>
          </p:style>
        </p:sp>
        <p:sp>
          <p:nvSpPr>
            <p:cNvPr id="1652" name="Line 146"/>
            <p:cNvSpPr/>
            <p:nvPr/>
          </p:nvSpPr>
          <p:spPr>
            <a:xfrm>
              <a:off x="457200" y="4038480"/>
              <a:ext cx="4419360" cy="360"/>
            </a:xfrm>
            <a:prstGeom prst="line">
              <a:avLst/>
            </a:prstGeom>
            <a:ln w="9360">
              <a:solidFill>
                <a:srgbClr val="0070c0"/>
              </a:solidFill>
              <a:round/>
              <a:tailEnd len="med" type="triangle" w="med"/>
            </a:ln>
          </p:spPr>
          <p:style>
            <a:lnRef idx="0"/>
            <a:fillRef idx="0"/>
            <a:effectRef idx="0"/>
            <a:fontRef idx="minor"/>
          </p:style>
        </p:sp>
      </p:grpSp>
      <p:sp>
        <p:nvSpPr>
          <p:cNvPr id="1653" name="CustomShape 147"/>
          <p:cNvSpPr/>
          <p:nvPr/>
        </p:nvSpPr>
        <p:spPr>
          <a:xfrm>
            <a:off x="685800" y="3808440"/>
            <a:ext cx="34286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70c0"/>
                </a:solidFill>
                <a:latin typeface="Georgia"/>
              </a:rPr>
              <a:t>Filled out feedback form</a:t>
            </a:r>
            <a:endParaRPr b="0" lang="en-US" sz="900" spc="-1" strike="noStrike">
              <a:latin typeface="Arial"/>
            </a:endParaRPr>
          </a:p>
        </p:txBody>
      </p:sp>
      <p:sp>
        <p:nvSpPr>
          <p:cNvPr id="1654" name="Line 148"/>
          <p:cNvSpPr/>
          <p:nvPr/>
        </p:nvSpPr>
        <p:spPr>
          <a:xfrm>
            <a:off x="660240" y="2590560"/>
            <a:ext cx="360" cy="1600200"/>
          </a:xfrm>
          <a:prstGeom prst="line">
            <a:avLst/>
          </a:prstGeom>
          <a:ln w="9360">
            <a:solidFill>
              <a:srgbClr val="0070c0"/>
            </a:solidFill>
            <a:round/>
            <a:tailEnd len="med" type="triangle" w="med"/>
          </a:ln>
        </p:spPr>
        <p:style>
          <a:lnRef idx="0"/>
          <a:fillRef idx="0"/>
          <a:effectRef idx="0"/>
          <a:fontRef idx="minor"/>
        </p:style>
      </p:sp>
      <p:sp>
        <p:nvSpPr>
          <p:cNvPr id="1655" name="Line 149"/>
          <p:cNvSpPr/>
          <p:nvPr/>
        </p:nvSpPr>
        <p:spPr>
          <a:xfrm>
            <a:off x="647640" y="3581280"/>
            <a:ext cx="360" cy="380880"/>
          </a:xfrm>
          <a:prstGeom prst="line">
            <a:avLst/>
          </a:prstGeom>
          <a:ln w="9360">
            <a:solidFill>
              <a:srgbClr val="0070c0"/>
            </a:solidFill>
            <a:round/>
          </a:ln>
        </p:spPr>
        <p:style>
          <a:lnRef idx="0"/>
          <a:fillRef idx="0"/>
          <a:effectRef idx="0"/>
          <a:fontRef idx="minor"/>
        </p:style>
      </p:sp>
      <p:sp>
        <p:nvSpPr>
          <p:cNvPr id="1656" name="Line 150"/>
          <p:cNvSpPr/>
          <p:nvPr/>
        </p:nvSpPr>
        <p:spPr>
          <a:xfrm>
            <a:off x="457200" y="2438280"/>
            <a:ext cx="360" cy="1828800"/>
          </a:xfrm>
          <a:prstGeom prst="line">
            <a:avLst/>
          </a:prstGeom>
          <a:ln w="9360">
            <a:solidFill>
              <a:srgbClr val="0070c0"/>
            </a:solidFill>
            <a:round/>
          </a:ln>
        </p:spPr>
        <p:style>
          <a:lnRef idx="0"/>
          <a:fillRef idx="0"/>
          <a:effectRef idx="0"/>
          <a:fontRef idx="minor"/>
        </p:style>
      </p:sp>
      <p:sp>
        <p:nvSpPr>
          <p:cNvPr id="1657" name="Line 151"/>
          <p:cNvSpPr/>
          <p:nvPr/>
        </p:nvSpPr>
        <p:spPr>
          <a:xfrm>
            <a:off x="444240" y="3809880"/>
            <a:ext cx="360" cy="380880"/>
          </a:xfrm>
          <a:prstGeom prst="line">
            <a:avLst/>
          </a:prstGeom>
          <a:ln w="9360">
            <a:solidFill>
              <a:srgbClr val="0070c0"/>
            </a:solidFill>
            <a:round/>
          </a:ln>
        </p:spPr>
        <p:style>
          <a:lnRef idx="0"/>
          <a:fillRef idx="0"/>
          <a:effectRef idx="0"/>
          <a:fontRef idx="minor"/>
        </p:style>
      </p:sp>
      <p:sp>
        <p:nvSpPr>
          <p:cNvPr id="1658" name="CustomShape 152"/>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122</a:t>
            </a:r>
            <a:endParaRPr b="0" lang="en-US" sz="1800" spc="-1" strike="noStrike">
              <a:latin typeface="Arial"/>
            </a:endParaRPr>
          </a:p>
        </p:txBody>
      </p:sp>
    </p:spTree>
  </p:cSld>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9" name="CustomShape 1"/>
          <p:cNvSpPr/>
          <p:nvPr/>
        </p:nvSpPr>
        <p:spPr>
          <a:xfrm>
            <a:off x="304920" y="152280"/>
            <a:ext cx="655272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Level 0 Data Flow Diagram RelateKX Narrative</a:t>
            </a:r>
            <a:endParaRPr b="0" lang="en-US" sz="1800" spc="-1" strike="noStrike">
              <a:latin typeface="Arial"/>
            </a:endParaRPr>
          </a:p>
        </p:txBody>
      </p:sp>
      <p:sp>
        <p:nvSpPr>
          <p:cNvPr id="1660" name="CustomShape 2"/>
          <p:cNvSpPr/>
          <p:nvPr/>
        </p:nvSpPr>
        <p:spPr>
          <a:xfrm>
            <a:off x="343080" y="685800"/>
            <a:ext cx="6133680" cy="3504960"/>
          </a:xfrm>
          <a:prstGeom prst="rect">
            <a:avLst/>
          </a:prstGeom>
          <a:noFill/>
          <a:ln w="9360">
            <a:noFill/>
          </a:ln>
        </p:spPr>
        <p:style>
          <a:lnRef idx="0"/>
          <a:fillRef idx="0"/>
          <a:effectRef idx="0"/>
          <a:fontRef idx="minor"/>
        </p:style>
        <p:txBody>
          <a:bodyPr lIns="90000" rIns="90000" tIns="45000" bIns="45000"/>
          <a:p>
            <a:pPr marL="343080" indent="-342720">
              <a:lnSpc>
                <a:spcPct val="80000"/>
              </a:lnSpc>
              <a:spcBef>
                <a:spcPts val="281"/>
              </a:spcBef>
              <a:buClr>
                <a:srgbClr val="000000"/>
              </a:buClr>
              <a:buFont typeface="Wingdings" charset="2"/>
              <a:buChar char=""/>
            </a:pPr>
            <a:r>
              <a:rPr b="1" lang="en-US" sz="1400" spc="-1" strike="noStrike">
                <a:solidFill>
                  <a:srgbClr val="000000"/>
                </a:solidFill>
                <a:latin typeface="Georgia"/>
              </a:rPr>
              <a:t>1.0 Create Portfolio:</a:t>
            </a:r>
            <a:r>
              <a:rPr b="0" lang="en-US" sz="1400" spc="-1" strike="noStrike">
                <a:solidFill>
                  <a:srgbClr val="000000"/>
                </a:solidFill>
                <a:latin typeface="Georgia"/>
              </a:rPr>
              <a:t> The student creates an account with RelateKX to learn how to and create a professional portfolio that can be used in showing to recruiters and attached to job openings.  Once completed, the portfolio is validated by its content and is completely filled in all necessary fields before uploading it to the student’s file.</a:t>
            </a:r>
            <a:endParaRPr b="0" lang="en-US" sz="1400" spc="-1" strike="noStrike">
              <a:latin typeface="Arial"/>
            </a:endParaRPr>
          </a:p>
          <a:p>
            <a:pPr marL="343080" indent="-342720">
              <a:lnSpc>
                <a:spcPct val="80000"/>
              </a:lnSpc>
              <a:spcBef>
                <a:spcPts val="281"/>
              </a:spcBef>
              <a:buClr>
                <a:srgbClr val="000000"/>
              </a:buClr>
              <a:buFont typeface="Wingdings" charset="2"/>
              <a:buChar char=""/>
            </a:pPr>
            <a:r>
              <a:rPr b="1" lang="en-US" sz="1400" spc="-1" strike="noStrike">
                <a:solidFill>
                  <a:srgbClr val="000000"/>
                </a:solidFill>
                <a:latin typeface="Georgia"/>
              </a:rPr>
              <a:t>2.0 View/Search Portfolios: </a:t>
            </a:r>
            <a:r>
              <a:rPr b="0" lang="en-US" sz="1400" spc="-1" strike="noStrike">
                <a:solidFill>
                  <a:srgbClr val="000000"/>
                </a:solidFill>
                <a:latin typeface="Georgia"/>
              </a:rPr>
              <a:t>Guests and search through and view partial portfolios in RelateKX before registering.  Registered users are able to search through the portfolios in the database for certain key characteristics. Recruiters can also create pages with job openings that can be searched for by students and faculty that contains a place for interested students to submit their portfolios for that job opening.</a:t>
            </a:r>
            <a:endParaRPr b="0" lang="en-US" sz="1400" spc="-1" strike="noStrike">
              <a:latin typeface="Arial"/>
            </a:endParaRPr>
          </a:p>
          <a:p>
            <a:pPr marL="343080" indent="-342720">
              <a:lnSpc>
                <a:spcPct val="80000"/>
              </a:lnSpc>
              <a:spcBef>
                <a:spcPts val="281"/>
              </a:spcBef>
              <a:buClr>
                <a:srgbClr val="000000"/>
              </a:buClr>
              <a:buFont typeface="Wingdings" charset="2"/>
              <a:buChar char=""/>
            </a:pPr>
            <a:r>
              <a:rPr b="1" lang="en-US" sz="1400" spc="-1" strike="noStrike">
                <a:solidFill>
                  <a:srgbClr val="000000"/>
                </a:solidFill>
                <a:latin typeface="Georgia"/>
              </a:rPr>
              <a:t>3.o Utilize Metrics: </a:t>
            </a:r>
            <a:r>
              <a:rPr b="0" lang="en-US" sz="1400" spc="-1" strike="noStrike">
                <a:solidFill>
                  <a:srgbClr val="000000"/>
                </a:solidFill>
                <a:latin typeface="Georgia"/>
              </a:rPr>
              <a:t>Students and faculty can view metrics of the application.  Students can see how many times their portfolio has been viewed through searches or direct access to those portfolios.  Faculty can use the metrics to gain a better understanding of the successfulness of the application as a whole.</a:t>
            </a:r>
            <a:endParaRPr b="0" lang="en-US" sz="1400" spc="-1" strike="noStrike">
              <a:latin typeface="Arial"/>
            </a:endParaRPr>
          </a:p>
        </p:txBody>
      </p:sp>
      <p:sp>
        <p:nvSpPr>
          <p:cNvPr id="1661" name="CustomShape 3"/>
          <p:cNvSpPr/>
          <p:nvPr/>
        </p:nvSpPr>
        <p:spPr>
          <a:xfrm>
            <a:off x="609480" y="4289400"/>
            <a:ext cx="5714640" cy="3200040"/>
          </a:xfrm>
          <a:prstGeom prst="rect">
            <a:avLst/>
          </a:prstGeom>
          <a:solidFill>
            <a:schemeClr val="bg2"/>
          </a:solidFill>
          <a:ln w="9360">
            <a:solidFill>
              <a:schemeClr val="tx1"/>
            </a:solidFill>
            <a:miter/>
          </a:ln>
        </p:spPr>
        <p:style>
          <a:lnRef idx="0"/>
          <a:fillRef idx="0"/>
          <a:effectRef idx="0"/>
          <a:fontRef idx="minor"/>
        </p:style>
      </p:sp>
      <p:sp>
        <p:nvSpPr>
          <p:cNvPr id="1662" name="CustomShape 4"/>
          <p:cNvSpPr/>
          <p:nvPr/>
        </p:nvSpPr>
        <p:spPr>
          <a:xfrm>
            <a:off x="762120" y="4538520"/>
            <a:ext cx="5409720" cy="2798280"/>
          </a:xfrm>
          <a:prstGeom prst="rect">
            <a:avLst/>
          </a:prstGeom>
          <a:solidFill>
            <a:schemeClr val="bg1"/>
          </a:solidFill>
          <a:ln w="9360">
            <a:solidFill>
              <a:schemeClr val="tx1"/>
            </a:solidFill>
            <a:miter/>
          </a:ln>
        </p:spPr>
        <p:style>
          <a:lnRef idx="0"/>
          <a:fillRef idx="0"/>
          <a:effectRef idx="0"/>
          <a:fontRef idx="minor"/>
        </p:style>
      </p:sp>
      <p:graphicFrame>
        <p:nvGraphicFramePr>
          <p:cNvPr id="1663" name="Object 5"/>
          <p:cNvGraphicFramePr/>
          <p:nvPr/>
        </p:nvGraphicFramePr>
        <p:xfrm>
          <a:off x="871560" y="4630680"/>
          <a:ext cx="5376600" cy="2917440"/>
        </p:xfrm>
        <a:graphic>
          <a:graphicData uri="http://schemas.openxmlformats.org/presentationml/2006/ole">
            <p:oleObj progId="Word.Document.8" r:id="rId1" spid="">
              <p:embed/>
              <p:pic>
                <p:nvPicPr>
                  <p:cNvPr id="1664" name="Object 2" descr=""/>
                  <p:cNvPicPr/>
                  <p:nvPr/>
                </p:nvPicPr>
                <p:blipFill>
                  <a:blip r:embed="rId2"/>
                  <a:stretch/>
                </p:blipFill>
                <p:spPr>
                  <a:xfrm>
                    <a:off x="871560" y="4630680"/>
                    <a:ext cx="5376600" cy="2917440"/>
                  </a:xfrm>
                  <a:prstGeom prst="rect">
                    <a:avLst/>
                  </a:prstGeom>
                  <a:ln>
                    <a:noFill/>
                  </a:ln>
                </p:spPr>
              </p:pic>
            </p:oleObj>
          </a:graphicData>
        </a:graphic>
      </p:graphicFrame>
      <p:sp>
        <p:nvSpPr>
          <p:cNvPr id="1665" name="CustomShape 6"/>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123</a:t>
            </a:r>
            <a:endParaRPr b="0" lang="en-US" sz="1800" spc="-1" strike="noStrike">
              <a:latin typeface="Arial"/>
            </a:endParaRPr>
          </a:p>
        </p:txBody>
      </p:sp>
    </p:spTree>
  </p:cSld>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6" name="CustomShape 1"/>
          <p:cNvSpPr/>
          <p:nvPr/>
        </p:nvSpPr>
        <p:spPr>
          <a:xfrm>
            <a:off x="304920" y="152280"/>
            <a:ext cx="533376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Level 1 Data Flow Diagram 1.0 Create Portfolio</a:t>
            </a:r>
            <a:endParaRPr b="0" lang="en-US" sz="1800" spc="-1" strike="noStrike">
              <a:latin typeface="Arial"/>
            </a:endParaRPr>
          </a:p>
        </p:txBody>
      </p:sp>
      <p:sp>
        <p:nvSpPr>
          <p:cNvPr id="1667" name="CustomShape 2"/>
          <p:cNvSpPr/>
          <p:nvPr/>
        </p:nvSpPr>
        <p:spPr>
          <a:xfrm>
            <a:off x="3276720" y="1066680"/>
            <a:ext cx="3504960" cy="6019560"/>
          </a:xfrm>
          <a:prstGeom prst="roundRect">
            <a:avLst>
              <a:gd name="adj" fmla="val 16667"/>
            </a:avLst>
          </a:prstGeom>
          <a:solidFill>
            <a:srgbClr val="0070c0"/>
          </a:solidFill>
          <a:ln w="9360">
            <a:solidFill>
              <a:schemeClr val="tx1"/>
            </a:solidFill>
            <a:round/>
          </a:ln>
        </p:spPr>
        <p:style>
          <a:lnRef idx="0"/>
          <a:fillRef idx="0"/>
          <a:effectRef idx="0"/>
          <a:fontRef idx="minor"/>
        </p:style>
      </p:sp>
      <p:sp>
        <p:nvSpPr>
          <p:cNvPr id="1668" name="CustomShape 3"/>
          <p:cNvSpPr/>
          <p:nvPr/>
        </p:nvSpPr>
        <p:spPr>
          <a:xfrm>
            <a:off x="3581280" y="1981080"/>
            <a:ext cx="990360" cy="914040"/>
          </a:xfrm>
          <a:prstGeom prst="roundRect">
            <a:avLst>
              <a:gd name="adj" fmla="val 16667"/>
            </a:avLst>
          </a:prstGeom>
          <a:solidFill>
            <a:srgbClr val="0070c0"/>
          </a:solidFill>
          <a:ln w="9360">
            <a:solidFill>
              <a:schemeClr val="tx1"/>
            </a:solidFill>
            <a:round/>
          </a:ln>
        </p:spPr>
        <p:style>
          <a:lnRef idx="0"/>
          <a:fillRef idx="0"/>
          <a:effectRef idx="0"/>
          <a:fontRef idx="minor"/>
        </p:style>
      </p:sp>
      <p:sp>
        <p:nvSpPr>
          <p:cNvPr id="1669" name="CustomShape 4"/>
          <p:cNvSpPr/>
          <p:nvPr/>
        </p:nvSpPr>
        <p:spPr>
          <a:xfrm>
            <a:off x="3733920" y="3657600"/>
            <a:ext cx="990360" cy="914040"/>
          </a:xfrm>
          <a:prstGeom prst="roundRect">
            <a:avLst>
              <a:gd name="adj" fmla="val 16667"/>
            </a:avLst>
          </a:prstGeom>
          <a:gradFill rotWithShape="0">
            <a:gsLst>
              <a:gs pos="0">
                <a:schemeClr val="bg1"/>
              </a:gs>
              <a:gs pos="100000">
                <a:schemeClr val="bg1">
                  <a:gamma val="-1"/>
                  <a:shade val="46275"/>
                  <a:invGamma val="-1"/>
                </a:schemeClr>
              </a:gs>
            </a:gsLst>
            <a:lin ang="0"/>
          </a:gradFill>
          <a:ln w="9360">
            <a:solidFill>
              <a:schemeClr val="tx1"/>
            </a:solidFill>
            <a:round/>
          </a:ln>
        </p:spPr>
        <p:style>
          <a:lnRef idx="0"/>
          <a:fillRef idx="0"/>
          <a:effectRef idx="0"/>
          <a:fontRef idx="minor"/>
        </p:style>
      </p:sp>
      <p:sp>
        <p:nvSpPr>
          <p:cNvPr id="1670" name="CustomShape 5"/>
          <p:cNvSpPr/>
          <p:nvPr/>
        </p:nvSpPr>
        <p:spPr>
          <a:xfrm>
            <a:off x="3733920" y="3960720"/>
            <a:ext cx="914040" cy="577080"/>
          </a:xfrm>
          <a:prstGeom prst="rect">
            <a:avLst/>
          </a:prstGeom>
          <a:noFill/>
          <a:ln w="9360">
            <a:noFill/>
          </a:ln>
        </p:spPr>
        <p:style>
          <a:lnRef idx="0"/>
          <a:fillRef idx="0"/>
          <a:effectRef idx="0"/>
          <a:fontRef idx="minor"/>
        </p:style>
        <p:txBody>
          <a:bodyPr lIns="90000" rIns="90000" tIns="45000" bIns="45000"/>
          <a:p>
            <a:pPr algn="ctr">
              <a:lnSpc>
                <a:spcPct val="100000"/>
              </a:lnSpc>
              <a:spcBef>
                <a:spcPts val="400"/>
              </a:spcBef>
            </a:pPr>
            <a:r>
              <a:rPr b="1" lang="en-US" sz="800" spc="-1" strike="noStrike">
                <a:solidFill>
                  <a:srgbClr val="000000"/>
                </a:solidFill>
                <a:latin typeface="Georgia"/>
              </a:rPr>
              <a:t>Save completed file to computer</a:t>
            </a:r>
            <a:endParaRPr b="0" lang="en-US" sz="800" spc="-1" strike="noStrike">
              <a:latin typeface="Arial"/>
            </a:endParaRPr>
          </a:p>
        </p:txBody>
      </p:sp>
      <p:sp>
        <p:nvSpPr>
          <p:cNvPr id="1671" name="CustomShape 6"/>
          <p:cNvSpPr/>
          <p:nvPr/>
        </p:nvSpPr>
        <p:spPr>
          <a:xfrm>
            <a:off x="4528080" y="1143000"/>
            <a:ext cx="988920" cy="333720"/>
          </a:xfrm>
          <a:prstGeom prst="rect">
            <a:avLst/>
          </a:prstGeom>
          <a:noFill/>
          <a:ln w="9360">
            <a:noFill/>
          </a:ln>
        </p:spPr>
        <p:style>
          <a:lnRef idx="0"/>
          <a:fillRef idx="0"/>
          <a:effectRef idx="0"/>
          <a:fontRef idx="minor"/>
        </p:style>
        <p:txBody>
          <a:bodyPr wrap="none" lIns="90000" rIns="90000" tIns="45000" bIns="45000"/>
          <a:p>
            <a:pPr>
              <a:lnSpc>
                <a:spcPct val="100000"/>
              </a:lnSpc>
              <a:spcBef>
                <a:spcPts val="799"/>
              </a:spcBef>
            </a:pPr>
            <a:r>
              <a:rPr b="1" lang="en-US" sz="1600" spc="-1" strike="noStrike">
                <a:solidFill>
                  <a:srgbClr val="000000"/>
                </a:solidFill>
                <a:latin typeface="Georgia"/>
              </a:rPr>
              <a:t>Level 1</a:t>
            </a:r>
            <a:endParaRPr b="0" lang="en-US" sz="1600" spc="-1" strike="noStrike">
              <a:latin typeface="Arial"/>
            </a:endParaRPr>
          </a:p>
        </p:txBody>
      </p:sp>
      <p:sp>
        <p:nvSpPr>
          <p:cNvPr id="1672" name="Line 7"/>
          <p:cNvSpPr/>
          <p:nvPr/>
        </p:nvSpPr>
        <p:spPr>
          <a:xfrm>
            <a:off x="3581280" y="2209680"/>
            <a:ext cx="990720" cy="360"/>
          </a:xfrm>
          <a:prstGeom prst="line">
            <a:avLst/>
          </a:prstGeom>
          <a:ln w="9360">
            <a:solidFill>
              <a:schemeClr val="tx1"/>
            </a:solidFill>
            <a:round/>
          </a:ln>
        </p:spPr>
        <p:style>
          <a:lnRef idx="0"/>
          <a:fillRef idx="0"/>
          <a:effectRef idx="0"/>
          <a:fontRef idx="minor"/>
        </p:style>
      </p:sp>
      <p:sp>
        <p:nvSpPr>
          <p:cNvPr id="1673" name="Line 8"/>
          <p:cNvSpPr/>
          <p:nvPr/>
        </p:nvSpPr>
        <p:spPr>
          <a:xfrm>
            <a:off x="3733560" y="3886200"/>
            <a:ext cx="990720" cy="360"/>
          </a:xfrm>
          <a:prstGeom prst="line">
            <a:avLst/>
          </a:prstGeom>
          <a:ln w="9360">
            <a:solidFill>
              <a:schemeClr val="tx1"/>
            </a:solidFill>
            <a:round/>
          </a:ln>
        </p:spPr>
        <p:style>
          <a:lnRef idx="0"/>
          <a:fillRef idx="0"/>
          <a:effectRef idx="0"/>
          <a:fontRef idx="minor"/>
        </p:style>
      </p:sp>
      <p:sp>
        <p:nvSpPr>
          <p:cNvPr id="1674" name="CustomShape 9"/>
          <p:cNvSpPr/>
          <p:nvPr/>
        </p:nvSpPr>
        <p:spPr>
          <a:xfrm>
            <a:off x="3886200" y="198108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1.1</a:t>
            </a:r>
            <a:endParaRPr b="0" lang="en-US" sz="900" spc="-1" strike="noStrike">
              <a:latin typeface="Arial"/>
            </a:endParaRPr>
          </a:p>
        </p:txBody>
      </p:sp>
      <p:sp>
        <p:nvSpPr>
          <p:cNvPr id="1675" name="CustomShape 10"/>
          <p:cNvSpPr/>
          <p:nvPr/>
        </p:nvSpPr>
        <p:spPr>
          <a:xfrm>
            <a:off x="4038480" y="365760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1.3</a:t>
            </a:r>
            <a:endParaRPr b="0" lang="en-US" sz="900" spc="-1" strike="noStrike">
              <a:latin typeface="Arial"/>
            </a:endParaRPr>
          </a:p>
        </p:txBody>
      </p:sp>
      <p:sp>
        <p:nvSpPr>
          <p:cNvPr id="1676" name="Line 11"/>
          <p:cNvSpPr/>
          <p:nvPr/>
        </p:nvSpPr>
        <p:spPr>
          <a:xfrm>
            <a:off x="3276360" y="1600200"/>
            <a:ext cx="3505320" cy="360"/>
          </a:xfrm>
          <a:prstGeom prst="line">
            <a:avLst/>
          </a:prstGeom>
          <a:ln w="76320">
            <a:solidFill>
              <a:schemeClr val="tx1"/>
            </a:solidFill>
            <a:round/>
          </a:ln>
        </p:spPr>
        <p:style>
          <a:lnRef idx="0"/>
          <a:fillRef idx="0"/>
          <a:effectRef idx="0"/>
          <a:fontRef idx="minor"/>
        </p:style>
      </p:sp>
      <p:sp>
        <p:nvSpPr>
          <p:cNvPr id="1677" name="CustomShape 12"/>
          <p:cNvSpPr/>
          <p:nvPr/>
        </p:nvSpPr>
        <p:spPr>
          <a:xfrm>
            <a:off x="5562720" y="2666880"/>
            <a:ext cx="990360" cy="914040"/>
          </a:xfrm>
          <a:prstGeom prst="roundRect">
            <a:avLst>
              <a:gd name="adj" fmla="val 16667"/>
            </a:avLst>
          </a:prstGeom>
          <a:gradFill rotWithShape="0">
            <a:gsLst>
              <a:gs pos="0">
                <a:schemeClr val="bg1"/>
              </a:gs>
              <a:gs pos="100000">
                <a:schemeClr val="bg1">
                  <a:gamma val="-1"/>
                  <a:shade val="46275"/>
                  <a:invGamma val="-1"/>
                </a:schemeClr>
              </a:gs>
            </a:gsLst>
            <a:lin ang="0"/>
          </a:gradFill>
          <a:ln w="9360">
            <a:solidFill>
              <a:schemeClr val="tx1"/>
            </a:solidFill>
            <a:round/>
          </a:ln>
        </p:spPr>
        <p:style>
          <a:lnRef idx="0"/>
          <a:fillRef idx="0"/>
          <a:effectRef idx="0"/>
          <a:fontRef idx="minor"/>
        </p:style>
      </p:sp>
      <p:sp>
        <p:nvSpPr>
          <p:cNvPr id="1678" name="CustomShape 13"/>
          <p:cNvSpPr/>
          <p:nvPr/>
        </p:nvSpPr>
        <p:spPr>
          <a:xfrm>
            <a:off x="3505320" y="2209680"/>
            <a:ext cx="106632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451"/>
              </a:spcBef>
            </a:pPr>
            <a:r>
              <a:rPr b="1" lang="en-US" sz="900" spc="-1" strike="noStrike">
                <a:solidFill>
                  <a:srgbClr val="000000"/>
                </a:solidFill>
                <a:latin typeface="Georgia"/>
              </a:rPr>
              <a:t>Register with RelateKX</a:t>
            </a:r>
            <a:endParaRPr b="0" lang="en-US" sz="900" spc="-1" strike="noStrike">
              <a:latin typeface="Arial"/>
            </a:endParaRPr>
          </a:p>
        </p:txBody>
      </p:sp>
      <p:sp>
        <p:nvSpPr>
          <p:cNvPr id="1679" name="CustomShape 14"/>
          <p:cNvSpPr/>
          <p:nvPr/>
        </p:nvSpPr>
        <p:spPr>
          <a:xfrm>
            <a:off x="5867280" y="266688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1.2</a:t>
            </a:r>
            <a:endParaRPr b="0" lang="en-US" sz="900" spc="-1" strike="noStrike">
              <a:latin typeface="Arial"/>
            </a:endParaRPr>
          </a:p>
        </p:txBody>
      </p:sp>
      <p:sp>
        <p:nvSpPr>
          <p:cNvPr id="1680" name="Line 15"/>
          <p:cNvSpPr/>
          <p:nvPr/>
        </p:nvSpPr>
        <p:spPr>
          <a:xfrm>
            <a:off x="5562360" y="2895480"/>
            <a:ext cx="990720" cy="360"/>
          </a:xfrm>
          <a:prstGeom prst="line">
            <a:avLst/>
          </a:prstGeom>
          <a:ln w="9360">
            <a:solidFill>
              <a:schemeClr val="tx1"/>
            </a:solidFill>
            <a:round/>
          </a:ln>
        </p:spPr>
        <p:style>
          <a:lnRef idx="0"/>
          <a:fillRef idx="0"/>
          <a:effectRef idx="0"/>
          <a:fontRef idx="minor"/>
        </p:style>
      </p:sp>
      <p:sp>
        <p:nvSpPr>
          <p:cNvPr id="1681" name="CustomShape 16"/>
          <p:cNvSpPr/>
          <p:nvPr/>
        </p:nvSpPr>
        <p:spPr>
          <a:xfrm>
            <a:off x="5486400" y="2895480"/>
            <a:ext cx="1066320" cy="501120"/>
          </a:xfrm>
          <a:prstGeom prst="rect">
            <a:avLst/>
          </a:prstGeom>
          <a:noFill/>
          <a:ln w="9360">
            <a:noFill/>
          </a:ln>
        </p:spPr>
        <p:style>
          <a:lnRef idx="0"/>
          <a:fillRef idx="0"/>
          <a:effectRef idx="0"/>
          <a:fontRef idx="minor"/>
        </p:style>
        <p:txBody>
          <a:bodyPr lIns="90000" rIns="90000" tIns="45000" bIns="45000"/>
          <a:p>
            <a:pPr algn="ctr">
              <a:lnSpc>
                <a:spcPct val="100000"/>
              </a:lnSpc>
              <a:spcBef>
                <a:spcPts val="451"/>
              </a:spcBef>
            </a:pPr>
            <a:r>
              <a:rPr b="1" lang="en-US" sz="900" spc="-1" strike="noStrike">
                <a:solidFill>
                  <a:srgbClr val="000000"/>
                </a:solidFill>
                <a:latin typeface="Georgia"/>
              </a:rPr>
              <a:t>Follow-step-by-step wizard</a:t>
            </a:r>
            <a:endParaRPr b="0" lang="en-US" sz="900" spc="-1" strike="noStrike">
              <a:latin typeface="Arial"/>
            </a:endParaRPr>
          </a:p>
        </p:txBody>
      </p:sp>
      <p:grpSp>
        <p:nvGrpSpPr>
          <p:cNvPr id="1682" name="Group 17"/>
          <p:cNvGrpSpPr/>
          <p:nvPr/>
        </p:nvGrpSpPr>
        <p:grpSpPr>
          <a:xfrm>
            <a:off x="2085840" y="1447560"/>
            <a:ext cx="2057760" cy="533520"/>
            <a:chOff x="2085840" y="1447560"/>
            <a:chExt cx="2057760" cy="533520"/>
          </a:xfrm>
        </p:grpSpPr>
        <p:sp>
          <p:nvSpPr>
            <p:cNvPr id="1683" name="Line 18"/>
            <p:cNvSpPr/>
            <p:nvPr/>
          </p:nvSpPr>
          <p:spPr>
            <a:xfrm>
              <a:off x="2085840" y="1447560"/>
              <a:ext cx="2057400" cy="360"/>
            </a:xfrm>
            <a:prstGeom prst="line">
              <a:avLst/>
            </a:prstGeom>
            <a:ln w="9360">
              <a:solidFill>
                <a:schemeClr val="tx1"/>
              </a:solidFill>
              <a:round/>
            </a:ln>
          </p:spPr>
          <p:style>
            <a:lnRef idx="0"/>
            <a:fillRef idx="0"/>
            <a:effectRef idx="0"/>
            <a:fontRef idx="minor"/>
          </p:style>
        </p:sp>
        <p:sp>
          <p:nvSpPr>
            <p:cNvPr id="1684" name="Line 19"/>
            <p:cNvSpPr/>
            <p:nvPr/>
          </p:nvSpPr>
          <p:spPr>
            <a:xfrm>
              <a:off x="4143240" y="1447560"/>
              <a:ext cx="360" cy="533520"/>
            </a:xfrm>
            <a:prstGeom prst="line">
              <a:avLst/>
            </a:prstGeom>
            <a:ln w="9360">
              <a:solidFill>
                <a:schemeClr val="tx1"/>
              </a:solidFill>
              <a:round/>
              <a:tailEnd len="med" type="triangle" w="med"/>
            </a:ln>
          </p:spPr>
          <p:style>
            <a:lnRef idx="0"/>
            <a:fillRef idx="0"/>
            <a:effectRef idx="0"/>
            <a:fontRef idx="minor"/>
          </p:style>
        </p:sp>
      </p:grpSp>
      <p:sp>
        <p:nvSpPr>
          <p:cNvPr id="1685" name="CustomShape 20"/>
          <p:cNvSpPr/>
          <p:nvPr/>
        </p:nvSpPr>
        <p:spPr>
          <a:xfrm>
            <a:off x="2057400" y="12193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Registration info. for RelateKX</a:t>
            </a:r>
            <a:endParaRPr b="0" lang="en-US" sz="900" spc="-1" strike="noStrike">
              <a:latin typeface="Arial"/>
            </a:endParaRPr>
          </a:p>
        </p:txBody>
      </p:sp>
      <p:grpSp>
        <p:nvGrpSpPr>
          <p:cNvPr id="1686" name="Group 21"/>
          <p:cNvGrpSpPr/>
          <p:nvPr/>
        </p:nvGrpSpPr>
        <p:grpSpPr>
          <a:xfrm>
            <a:off x="2118960" y="1904760"/>
            <a:ext cx="1829160" cy="76320"/>
            <a:chOff x="2118960" y="1904760"/>
            <a:chExt cx="1829160" cy="76320"/>
          </a:xfrm>
        </p:grpSpPr>
        <p:sp>
          <p:nvSpPr>
            <p:cNvPr id="1687" name="Line 22"/>
            <p:cNvSpPr/>
            <p:nvPr/>
          </p:nvSpPr>
          <p:spPr>
            <a:xfrm flipV="1">
              <a:off x="3947760" y="1904760"/>
              <a:ext cx="360" cy="76320"/>
            </a:xfrm>
            <a:prstGeom prst="line">
              <a:avLst/>
            </a:prstGeom>
            <a:ln w="9360">
              <a:solidFill>
                <a:schemeClr val="tx1"/>
              </a:solidFill>
              <a:round/>
            </a:ln>
          </p:spPr>
          <p:style>
            <a:lnRef idx="0"/>
            <a:fillRef idx="0"/>
            <a:effectRef idx="0"/>
            <a:fontRef idx="minor"/>
          </p:style>
        </p:sp>
        <p:sp>
          <p:nvSpPr>
            <p:cNvPr id="1688" name="Line 23"/>
            <p:cNvSpPr/>
            <p:nvPr/>
          </p:nvSpPr>
          <p:spPr>
            <a:xfrm flipH="1">
              <a:off x="2118960" y="1904760"/>
              <a:ext cx="1828800" cy="360"/>
            </a:xfrm>
            <a:prstGeom prst="line">
              <a:avLst/>
            </a:prstGeom>
            <a:ln w="9360">
              <a:solidFill>
                <a:schemeClr val="tx1"/>
              </a:solidFill>
              <a:round/>
              <a:tailEnd len="med" type="triangle" w="med"/>
            </a:ln>
          </p:spPr>
          <p:style>
            <a:lnRef idx="0"/>
            <a:fillRef idx="0"/>
            <a:effectRef idx="0"/>
            <a:fontRef idx="minor"/>
          </p:style>
        </p:sp>
      </p:grpSp>
      <p:sp>
        <p:nvSpPr>
          <p:cNvPr id="1689" name="CustomShape 24"/>
          <p:cNvSpPr/>
          <p:nvPr/>
        </p:nvSpPr>
        <p:spPr>
          <a:xfrm>
            <a:off x="2057400" y="16765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Account information</a:t>
            </a:r>
            <a:endParaRPr b="0" lang="en-US" sz="900" spc="-1" strike="noStrike">
              <a:latin typeface="Arial"/>
            </a:endParaRPr>
          </a:p>
        </p:txBody>
      </p:sp>
      <p:grpSp>
        <p:nvGrpSpPr>
          <p:cNvPr id="1690" name="Group 25"/>
          <p:cNvGrpSpPr/>
          <p:nvPr/>
        </p:nvGrpSpPr>
        <p:grpSpPr>
          <a:xfrm>
            <a:off x="1933560" y="2209680"/>
            <a:ext cx="3628800" cy="838440"/>
            <a:chOff x="1933560" y="2209680"/>
            <a:chExt cx="3628800" cy="838440"/>
          </a:xfrm>
        </p:grpSpPr>
        <p:sp>
          <p:nvSpPr>
            <p:cNvPr id="1691" name="Line 26"/>
            <p:cNvSpPr/>
            <p:nvPr/>
          </p:nvSpPr>
          <p:spPr>
            <a:xfrm>
              <a:off x="1933560" y="2209680"/>
              <a:ext cx="360" cy="838080"/>
            </a:xfrm>
            <a:prstGeom prst="line">
              <a:avLst/>
            </a:prstGeom>
            <a:ln w="9360">
              <a:solidFill>
                <a:schemeClr val="tx1"/>
              </a:solidFill>
              <a:round/>
            </a:ln>
          </p:spPr>
          <p:style>
            <a:lnRef idx="0"/>
            <a:fillRef idx="0"/>
            <a:effectRef idx="0"/>
            <a:fontRef idx="minor"/>
          </p:style>
        </p:sp>
        <p:sp>
          <p:nvSpPr>
            <p:cNvPr id="1692" name="Line 27"/>
            <p:cNvSpPr/>
            <p:nvPr/>
          </p:nvSpPr>
          <p:spPr>
            <a:xfrm>
              <a:off x="1933560" y="3047760"/>
              <a:ext cx="3628800" cy="360"/>
            </a:xfrm>
            <a:prstGeom prst="line">
              <a:avLst/>
            </a:prstGeom>
            <a:ln w="9360">
              <a:solidFill>
                <a:schemeClr val="tx1"/>
              </a:solidFill>
              <a:round/>
              <a:tailEnd len="med" type="triangle" w="med"/>
            </a:ln>
          </p:spPr>
          <p:style>
            <a:lnRef idx="0"/>
            <a:fillRef idx="0"/>
            <a:effectRef idx="0"/>
            <a:fontRef idx="minor"/>
          </p:style>
        </p:sp>
      </p:grpSp>
      <p:sp>
        <p:nvSpPr>
          <p:cNvPr id="1693" name="CustomShape 28"/>
          <p:cNvSpPr/>
          <p:nvPr/>
        </p:nvSpPr>
        <p:spPr>
          <a:xfrm>
            <a:off x="1905120" y="28195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Information for portfolio</a:t>
            </a:r>
            <a:endParaRPr b="0" lang="en-US" sz="900" spc="-1" strike="noStrike">
              <a:latin typeface="Arial"/>
            </a:endParaRPr>
          </a:p>
        </p:txBody>
      </p:sp>
      <p:sp>
        <p:nvSpPr>
          <p:cNvPr id="1694" name="CustomShape 29"/>
          <p:cNvSpPr/>
          <p:nvPr/>
        </p:nvSpPr>
        <p:spPr>
          <a:xfrm>
            <a:off x="4691160" y="3809880"/>
            <a:ext cx="220932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900" spc="-1" strike="noStrike">
                <a:solidFill>
                  <a:srgbClr val="000000"/>
                </a:solidFill>
                <a:latin typeface="Georgia"/>
              </a:rPr>
              <a:t>Professional portfolio </a:t>
            </a:r>
            <a:endParaRPr b="0" lang="en-US" sz="900" spc="-1" strike="noStrike">
              <a:latin typeface="Arial"/>
            </a:endParaRPr>
          </a:p>
          <a:p>
            <a:pPr>
              <a:lnSpc>
                <a:spcPct val="100000"/>
              </a:lnSpc>
            </a:pPr>
            <a:r>
              <a:rPr b="0" lang="en-US" sz="900" spc="-1" strike="noStrike">
                <a:solidFill>
                  <a:srgbClr val="000000"/>
                </a:solidFill>
                <a:latin typeface="Georgia"/>
              </a:rPr>
              <a:t>to be downloaded</a:t>
            </a:r>
            <a:endParaRPr b="0" lang="en-US" sz="900" spc="-1" strike="noStrike">
              <a:latin typeface="Arial"/>
            </a:endParaRPr>
          </a:p>
        </p:txBody>
      </p:sp>
      <p:sp>
        <p:nvSpPr>
          <p:cNvPr id="1695" name="CustomShape 30"/>
          <p:cNvSpPr/>
          <p:nvPr/>
        </p:nvSpPr>
        <p:spPr>
          <a:xfrm>
            <a:off x="671400" y="1371600"/>
            <a:ext cx="1447560" cy="837720"/>
          </a:xfrm>
          <a:prstGeom prst="rect">
            <a:avLst/>
          </a:prstGeom>
          <a:gradFill rotWithShape="0">
            <a:gsLst>
              <a:gs pos="0">
                <a:srgbClr val="52c543"/>
              </a:gs>
              <a:gs pos="100000">
                <a:srgbClr val="265b1f"/>
              </a:gs>
            </a:gsLst>
            <a:lin ang="5400000"/>
          </a:gra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696" name="CustomShape 31"/>
          <p:cNvSpPr/>
          <p:nvPr/>
        </p:nvSpPr>
        <p:spPr>
          <a:xfrm>
            <a:off x="685800" y="1415880"/>
            <a:ext cx="12189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Students</a:t>
            </a:r>
            <a:endParaRPr b="0" lang="en-US" sz="1800" spc="-1" strike="noStrike">
              <a:latin typeface="Arial"/>
            </a:endParaRPr>
          </a:p>
        </p:txBody>
      </p:sp>
      <p:grpSp>
        <p:nvGrpSpPr>
          <p:cNvPr id="1697" name="Group 32"/>
          <p:cNvGrpSpPr/>
          <p:nvPr/>
        </p:nvGrpSpPr>
        <p:grpSpPr>
          <a:xfrm>
            <a:off x="4724280" y="3581280"/>
            <a:ext cx="1219680" cy="609840"/>
            <a:chOff x="4724280" y="3581280"/>
            <a:chExt cx="1219680" cy="609840"/>
          </a:xfrm>
        </p:grpSpPr>
        <p:sp>
          <p:nvSpPr>
            <p:cNvPr id="1698" name="Line 33"/>
            <p:cNvSpPr/>
            <p:nvPr/>
          </p:nvSpPr>
          <p:spPr>
            <a:xfrm>
              <a:off x="5943600" y="3581280"/>
              <a:ext cx="360" cy="609480"/>
            </a:xfrm>
            <a:prstGeom prst="line">
              <a:avLst/>
            </a:prstGeom>
            <a:ln w="9360">
              <a:solidFill>
                <a:schemeClr val="tx1"/>
              </a:solidFill>
              <a:round/>
            </a:ln>
          </p:spPr>
          <p:style>
            <a:lnRef idx="0"/>
            <a:fillRef idx="0"/>
            <a:effectRef idx="0"/>
            <a:fontRef idx="minor"/>
          </p:style>
        </p:sp>
        <p:sp>
          <p:nvSpPr>
            <p:cNvPr id="1699" name="Line 34"/>
            <p:cNvSpPr/>
            <p:nvPr/>
          </p:nvSpPr>
          <p:spPr>
            <a:xfrm flipH="1">
              <a:off x="4724280" y="4190760"/>
              <a:ext cx="1219320" cy="360"/>
            </a:xfrm>
            <a:prstGeom prst="line">
              <a:avLst/>
            </a:prstGeom>
            <a:ln w="9360">
              <a:solidFill>
                <a:schemeClr val="tx1"/>
              </a:solidFill>
              <a:round/>
              <a:tailEnd len="med" type="triangle" w="med"/>
            </a:ln>
          </p:spPr>
          <p:style>
            <a:lnRef idx="0"/>
            <a:fillRef idx="0"/>
            <a:effectRef idx="0"/>
            <a:fontRef idx="minor"/>
          </p:style>
        </p:sp>
      </p:grpSp>
      <p:grpSp>
        <p:nvGrpSpPr>
          <p:cNvPr id="1700" name="Group 35"/>
          <p:cNvGrpSpPr/>
          <p:nvPr/>
        </p:nvGrpSpPr>
        <p:grpSpPr>
          <a:xfrm>
            <a:off x="1676160" y="2209680"/>
            <a:ext cx="2057400" cy="1905480"/>
            <a:chOff x="1676160" y="2209680"/>
            <a:chExt cx="2057400" cy="1905480"/>
          </a:xfrm>
        </p:grpSpPr>
        <p:sp>
          <p:nvSpPr>
            <p:cNvPr id="1701" name="Line 36"/>
            <p:cNvSpPr/>
            <p:nvPr/>
          </p:nvSpPr>
          <p:spPr>
            <a:xfrm flipH="1">
              <a:off x="1676160" y="4114800"/>
              <a:ext cx="2057400" cy="360"/>
            </a:xfrm>
            <a:prstGeom prst="line">
              <a:avLst/>
            </a:prstGeom>
            <a:ln w="9360">
              <a:solidFill>
                <a:schemeClr val="tx1"/>
              </a:solidFill>
              <a:round/>
            </a:ln>
          </p:spPr>
          <p:style>
            <a:lnRef idx="0"/>
            <a:fillRef idx="0"/>
            <a:effectRef idx="0"/>
            <a:fontRef idx="minor"/>
          </p:style>
        </p:sp>
        <p:sp>
          <p:nvSpPr>
            <p:cNvPr id="1702" name="Line 37"/>
            <p:cNvSpPr/>
            <p:nvPr/>
          </p:nvSpPr>
          <p:spPr>
            <a:xfrm flipV="1">
              <a:off x="1676160" y="2209680"/>
              <a:ext cx="360" cy="1905120"/>
            </a:xfrm>
            <a:prstGeom prst="line">
              <a:avLst/>
            </a:prstGeom>
            <a:ln w="9360">
              <a:solidFill>
                <a:schemeClr val="tx1"/>
              </a:solidFill>
              <a:round/>
              <a:tailEnd len="med" type="triangle" w="med"/>
            </a:ln>
          </p:spPr>
          <p:style>
            <a:lnRef idx="0"/>
            <a:fillRef idx="0"/>
            <a:effectRef idx="0"/>
            <a:fontRef idx="minor"/>
          </p:style>
        </p:sp>
      </p:grpSp>
      <p:sp>
        <p:nvSpPr>
          <p:cNvPr id="1703" name="CustomShape 38"/>
          <p:cNvSpPr/>
          <p:nvPr/>
        </p:nvSpPr>
        <p:spPr>
          <a:xfrm>
            <a:off x="1676520" y="388620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Professional portfolio saved</a:t>
            </a:r>
            <a:endParaRPr b="0" lang="en-US" sz="900" spc="-1" strike="noStrike">
              <a:latin typeface="Arial"/>
            </a:endParaRPr>
          </a:p>
        </p:txBody>
      </p:sp>
      <p:grpSp>
        <p:nvGrpSpPr>
          <p:cNvPr id="1704" name="Group 39"/>
          <p:cNvGrpSpPr/>
          <p:nvPr/>
        </p:nvGrpSpPr>
        <p:grpSpPr>
          <a:xfrm>
            <a:off x="1828800" y="2209680"/>
            <a:ext cx="1904760" cy="1600560"/>
            <a:chOff x="1828800" y="2209680"/>
            <a:chExt cx="1904760" cy="1600560"/>
          </a:xfrm>
        </p:grpSpPr>
        <p:sp>
          <p:nvSpPr>
            <p:cNvPr id="1705" name="Line 40"/>
            <p:cNvSpPr/>
            <p:nvPr/>
          </p:nvSpPr>
          <p:spPr>
            <a:xfrm>
              <a:off x="1828800" y="2209680"/>
              <a:ext cx="360" cy="1600200"/>
            </a:xfrm>
            <a:prstGeom prst="line">
              <a:avLst/>
            </a:prstGeom>
            <a:ln w="9360">
              <a:solidFill>
                <a:schemeClr val="tx1"/>
              </a:solidFill>
              <a:round/>
            </a:ln>
          </p:spPr>
          <p:style>
            <a:lnRef idx="0"/>
            <a:fillRef idx="0"/>
            <a:effectRef idx="0"/>
            <a:fontRef idx="minor"/>
          </p:style>
        </p:sp>
        <p:sp>
          <p:nvSpPr>
            <p:cNvPr id="1706" name="Line 41"/>
            <p:cNvSpPr/>
            <p:nvPr/>
          </p:nvSpPr>
          <p:spPr>
            <a:xfrm>
              <a:off x="1828800" y="3809880"/>
              <a:ext cx="1904760" cy="360"/>
            </a:xfrm>
            <a:prstGeom prst="line">
              <a:avLst/>
            </a:prstGeom>
            <a:ln w="9360">
              <a:solidFill>
                <a:schemeClr val="tx1"/>
              </a:solidFill>
              <a:round/>
              <a:tailEnd len="med" type="triangle" w="med"/>
            </a:ln>
          </p:spPr>
          <p:style>
            <a:lnRef idx="0"/>
            <a:fillRef idx="0"/>
            <a:effectRef idx="0"/>
            <a:fontRef idx="minor"/>
          </p:style>
        </p:sp>
      </p:grpSp>
      <p:sp>
        <p:nvSpPr>
          <p:cNvPr id="1707" name="CustomShape 42"/>
          <p:cNvSpPr/>
          <p:nvPr/>
        </p:nvSpPr>
        <p:spPr>
          <a:xfrm>
            <a:off x="1828800" y="358128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Request to save file</a:t>
            </a:r>
            <a:endParaRPr b="0" lang="en-US" sz="900" spc="-1" strike="noStrike">
              <a:latin typeface="Arial"/>
            </a:endParaRPr>
          </a:p>
        </p:txBody>
      </p:sp>
      <p:sp>
        <p:nvSpPr>
          <p:cNvPr id="1708" name="Line 43"/>
          <p:cNvSpPr/>
          <p:nvPr/>
        </p:nvSpPr>
        <p:spPr>
          <a:xfrm>
            <a:off x="-2590560" y="6675120"/>
            <a:ext cx="75960" cy="360"/>
          </a:xfrm>
          <a:prstGeom prst="line">
            <a:avLst/>
          </a:prstGeom>
          <a:ln w="38160">
            <a:solidFill>
              <a:schemeClr val="tx1"/>
            </a:solidFill>
            <a:round/>
          </a:ln>
        </p:spPr>
        <p:style>
          <a:lnRef idx="0"/>
          <a:fillRef idx="0"/>
          <a:effectRef idx="0"/>
          <a:fontRef idx="minor"/>
        </p:style>
      </p:sp>
      <p:sp>
        <p:nvSpPr>
          <p:cNvPr id="1709" name="CustomShape 44"/>
          <p:cNvSpPr/>
          <p:nvPr/>
        </p:nvSpPr>
        <p:spPr>
          <a:xfrm>
            <a:off x="-2514600" y="635472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1710" name="Line 45"/>
          <p:cNvSpPr/>
          <p:nvPr/>
        </p:nvSpPr>
        <p:spPr>
          <a:xfrm>
            <a:off x="-2514600" y="6583320"/>
            <a:ext cx="1219320" cy="360"/>
          </a:xfrm>
          <a:prstGeom prst="line">
            <a:avLst/>
          </a:prstGeom>
          <a:ln w="9360">
            <a:solidFill>
              <a:schemeClr val="tx1"/>
            </a:solidFill>
            <a:round/>
          </a:ln>
        </p:spPr>
        <p:style>
          <a:lnRef idx="0"/>
          <a:fillRef idx="0"/>
          <a:effectRef idx="0"/>
          <a:fontRef idx="minor"/>
        </p:style>
      </p:sp>
      <p:sp>
        <p:nvSpPr>
          <p:cNvPr id="1711" name="CustomShape 46"/>
          <p:cNvSpPr/>
          <p:nvPr/>
        </p:nvSpPr>
        <p:spPr>
          <a:xfrm>
            <a:off x="-2133720" y="635472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1.4</a:t>
            </a:r>
            <a:endParaRPr b="0" lang="en-US" sz="1200" spc="-1" strike="noStrike">
              <a:latin typeface="Arial"/>
            </a:endParaRPr>
          </a:p>
        </p:txBody>
      </p:sp>
      <p:sp>
        <p:nvSpPr>
          <p:cNvPr id="1712" name="CustomShape 47"/>
          <p:cNvSpPr/>
          <p:nvPr/>
        </p:nvSpPr>
        <p:spPr>
          <a:xfrm>
            <a:off x="-2514600" y="6599160"/>
            <a:ext cx="1218960" cy="54648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Upload portfolio in valid extension</a:t>
            </a:r>
            <a:endParaRPr b="0" lang="en-US" sz="1000" spc="-1" strike="noStrike">
              <a:latin typeface="Arial"/>
            </a:endParaRPr>
          </a:p>
        </p:txBody>
      </p:sp>
      <p:sp>
        <p:nvSpPr>
          <p:cNvPr id="1713" name="Line 48"/>
          <p:cNvSpPr/>
          <p:nvPr/>
        </p:nvSpPr>
        <p:spPr>
          <a:xfrm>
            <a:off x="-2590560" y="7635600"/>
            <a:ext cx="75960" cy="360"/>
          </a:xfrm>
          <a:prstGeom prst="line">
            <a:avLst/>
          </a:prstGeom>
          <a:ln w="38160">
            <a:solidFill>
              <a:schemeClr val="tx1"/>
            </a:solidFill>
            <a:round/>
          </a:ln>
        </p:spPr>
        <p:style>
          <a:lnRef idx="0"/>
          <a:fillRef idx="0"/>
          <a:effectRef idx="0"/>
          <a:fontRef idx="minor"/>
        </p:style>
      </p:sp>
      <p:sp>
        <p:nvSpPr>
          <p:cNvPr id="1714" name="CustomShape 49"/>
          <p:cNvSpPr/>
          <p:nvPr/>
        </p:nvSpPr>
        <p:spPr>
          <a:xfrm>
            <a:off x="-2438280" y="7391520"/>
            <a:ext cx="914040" cy="369000"/>
          </a:xfrm>
          <a:prstGeom prst="rect">
            <a:avLst/>
          </a:prstGeom>
          <a:noFill/>
          <a:ln w="9360">
            <a:noFill/>
          </a:ln>
        </p:spPr>
        <p:style>
          <a:lnRef idx="0"/>
          <a:fillRef idx="0"/>
          <a:effectRef idx="0"/>
          <a:fontRef idx="minor"/>
        </p:style>
      </p:sp>
      <p:sp>
        <p:nvSpPr>
          <p:cNvPr id="1715" name="CustomShape 50"/>
          <p:cNvSpPr/>
          <p:nvPr/>
        </p:nvSpPr>
        <p:spPr>
          <a:xfrm>
            <a:off x="-2514600" y="731520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1716" name="CustomShape 51"/>
          <p:cNvSpPr/>
          <p:nvPr/>
        </p:nvSpPr>
        <p:spPr>
          <a:xfrm>
            <a:off x="-2133720" y="73152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1.5</a:t>
            </a:r>
            <a:endParaRPr b="0" lang="en-US" sz="1200" spc="-1" strike="noStrike">
              <a:latin typeface="Arial"/>
            </a:endParaRPr>
          </a:p>
        </p:txBody>
      </p:sp>
      <p:sp>
        <p:nvSpPr>
          <p:cNvPr id="1717" name="Line 52"/>
          <p:cNvSpPr/>
          <p:nvPr/>
        </p:nvSpPr>
        <p:spPr>
          <a:xfrm>
            <a:off x="-2514600" y="7543800"/>
            <a:ext cx="1219320" cy="360"/>
          </a:xfrm>
          <a:prstGeom prst="line">
            <a:avLst/>
          </a:prstGeom>
          <a:ln w="9360">
            <a:solidFill>
              <a:schemeClr val="tx1"/>
            </a:solidFill>
            <a:round/>
          </a:ln>
        </p:spPr>
        <p:style>
          <a:lnRef idx="0"/>
          <a:fillRef idx="0"/>
          <a:effectRef idx="0"/>
          <a:fontRef idx="minor"/>
        </p:style>
      </p:sp>
      <p:sp>
        <p:nvSpPr>
          <p:cNvPr id="1718" name="CustomShape 53"/>
          <p:cNvSpPr/>
          <p:nvPr/>
        </p:nvSpPr>
        <p:spPr>
          <a:xfrm>
            <a:off x="-2496960" y="7604280"/>
            <a:ext cx="1218960" cy="39420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Validate portfolio</a:t>
            </a:r>
            <a:endParaRPr b="0" lang="en-US" sz="1000" spc="-1" strike="noStrike">
              <a:latin typeface="Arial"/>
            </a:endParaRPr>
          </a:p>
        </p:txBody>
      </p:sp>
      <p:sp>
        <p:nvSpPr>
          <p:cNvPr id="1719" name="CustomShape 54"/>
          <p:cNvSpPr/>
          <p:nvPr/>
        </p:nvSpPr>
        <p:spPr>
          <a:xfrm>
            <a:off x="5562720" y="4572000"/>
            <a:ext cx="990360" cy="914040"/>
          </a:xfrm>
          <a:prstGeom prst="roundRect">
            <a:avLst>
              <a:gd name="adj" fmla="val 16667"/>
            </a:avLst>
          </a:prstGeom>
          <a:solidFill>
            <a:srgbClr val="ffc000"/>
          </a:solidFill>
          <a:ln w="9360">
            <a:solidFill>
              <a:schemeClr val="tx1"/>
            </a:solidFill>
            <a:round/>
          </a:ln>
        </p:spPr>
        <p:style>
          <a:lnRef idx="0"/>
          <a:fillRef idx="0"/>
          <a:effectRef idx="0"/>
          <a:fontRef idx="minor"/>
        </p:style>
      </p:sp>
      <p:sp>
        <p:nvSpPr>
          <p:cNvPr id="1720" name="CustomShape 55"/>
          <p:cNvSpPr/>
          <p:nvPr/>
        </p:nvSpPr>
        <p:spPr>
          <a:xfrm>
            <a:off x="5867280" y="457200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1.4</a:t>
            </a:r>
            <a:endParaRPr b="0" lang="en-US" sz="900" spc="-1" strike="noStrike">
              <a:latin typeface="Arial"/>
            </a:endParaRPr>
          </a:p>
        </p:txBody>
      </p:sp>
      <p:sp>
        <p:nvSpPr>
          <p:cNvPr id="1721" name="Line 56"/>
          <p:cNvSpPr/>
          <p:nvPr/>
        </p:nvSpPr>
        <p:spPr>
          <a:xfrm>
            <a:off x="5562360" y="4800600"/>
            <a:ext cx="990720" cy="360"/>
          </a:xfrm>
          <a:prstGeom prst="line">
            <a:avLst/>
          </a:prstGeom>
          <a:ln w="9360">
            <a:solidFill>
              <a:schemeClr val="tx1"/>
            </a:solidFill>
            <a:round/>
          </a:ln>
        </p:spPr>
        <p:style>
          <a:lnRef idx="0"/>
          <a:fillRef idx="0"/>
          <a:effectRef idx="0"/>
          <a:fontRef idx="minor"/>
        </p:style>
      </p:sp>
      <p:sp>
        <p:nvSpPr>
          <p:cNvPr id="1722" name="CustomShape 57"/>
          <p:cNvSpPr/>
          <p:nvPr/>
        </p:nvSpPr>
        <p:spPr>
          <a:xfrm>
            <a:off x="5486400" y="4800600"/>
            <a:ext cx="1066320" cy="639000"/>
          </a:xfrm>
          <a:prstGeom prst="rect">
            <a:avLst/>
          </a:prstGeom>
          <a:noFill/>
          <a:ln w="9360">
            <a:noFill/>
          </a:ln>
        </p:spPr>
        <p:style>
          <a:lnRef idx="0"/>
          <a:fillRef idx="0"/>
          <a:effectRef idx="0"/>
          <a:fontRef idx="minor"/>
        </p:style>
        <p:txBody>
          <a:bodyPr lIns="90000" rIns="90000" tIns="45000" bIns="45000"/>
          <a:p>
            <a:pPr algn="ctr">
              <a:lnSpc>
                <a:spcPct val="100000"/>
              </a:lnSpc>
              <a:spcBef>
                <a:spcPts val="451"/>
              </a:spcBef>
            </a:pPr>
            <a:r>
              <a:rPr b="1" lang="en-US" sz="900" spc="-1" strike="noStrike">
                <a:solidFill>
                  <a:srgbClr val="000000"/>
                </a:solidFill>
                <a:latin typeface="Georgia"/>
              </a:rPr>
              <a:t>Upload portfolio in valid extension</a:t>
            </a:r>
            <a:endParaRPr b="0" lang="en-US" sz="900" spc="-1" strike="noStrike">
              <a:latin typeface="Arial"/>
            </a:endParaRPr>
          </a:p>
        </p:txBody>
      </p:sp>
      <p:sp>
        <p:nvSpPr>
          <p:cNvPr id="1723" name="CustomShape 58"/>
          <p:cNvSpPr/>
          <p:nvPr/>
        </p:nvSpPr>
        <p:spPr>
          <a:xfrm>
            <a:off x="3733920" y="5410080"/>
            <a:ext cx="990360" cy="914040"/>
          </a:xfrm>
          <a:prstGeom prst="roundRect">
            <a:avLst>
              <a:gd name="adj" fmla="val 16667"/>
            </a:avLst>
          </a:prstGeom>
          <a:solidFill>
            <a:srgbClr val="ffc000"/>
          </a:solidFill>
          <a:ln w="9360">
            <a:solidFill>
              <a:schemeClr val="tx1"/>
            </a:solidFill>
            <a:round/>
          </a:ln>
        </p:spPr>
        <p:style>
          <a:lnRef idx="0"/>
          <a:fillRef idx="0"/>
          <a:effectRef idx="0"/>
          <a:fontRef idx="minor"/>
        </p:style>
      </p:sp>
      <p:sp>
        <p:nvSpPr>
          <p:cNvPr id="1724" name="CustomShape 59"/>
          <p:cNvSpPr/>
          <p:nvPr/>
        </p:nvSpPr>
        <p:spPr>
          <a:xfrm>
            <a:off x="4038480" y="541008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1.5</a:t>
            </a:r>
            <a:endParaRPr b="0" lang="en-US" sz="900" spc="-1" strike="noStrike">
              <a:latin typeface="Arial"/>
            </a:endParaRPr>
          </a:p>
        </p:txBody>
      </p:sp>
      <p:sp>
        <p:nvSpPr>
          <p:cNvPr id="1725" name="Line 60"/>
          <p:cNvSpPr/>
          <p:nvPr/>
        </p:nvSpPr>
        <p:spPr>
          <a:xfrm>
            <a:off x="3733560" y="5638680"/>
            <a:ext cx="990720" cy="360"/>
          </a:xfrm>
          <a:prstGeom prst="line">
            <a:avLst/>
          </a:prstGeom>
          <a:ln w="9360">
            <a:solidFill>
              <a:schemeClr val="tx1"/>
            </a:solidFill>
            <a:round/>
          </a:ln>
        </p:spPr>
        <p:style>
          <a:lnRef idx="0"/>
          <a:fillRef idx="0"/>
          <a:effectRef idx="0"/>
          <a:fontRef idx="minor"/>
        </p:style>
      </p:sp>
      <p:sp>
        <p:nvSpPr>
          <p:cNvPr id="1726" name="CustomShape 61"/>
          <p:cNvSpPr/>
          <p:nvPr/>
        </p:nvSpPr>
        <p:spPr>
          <a:xfrm>
            <a:off x="3657600" y="5638680"/>
            <a:ext cx="106632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451"/>
              </a:spcBef>
            </a:pPr>
            <a:r>
              <a:rPr b="1" lang="en-US" sz="900" spc="-1" strike="noStrike">
                <a:solidFill>
                  <a:srgbClr val="000000"/>
                </a:solidFill>
                <a:latin typeface="Georgia"/>
              </a:rPr>
              <a:t>Validate portfolio</a:t>
            </a:r>
            <a:endParaRPr b="0" lang="en-US" sz="900" spc="-1" strike="noStrike">
              <a:latin typeface="Arial"/>
            </a:endParaRPr>
          </a:p>
        </p:txBody>
      </p:sp>
      <p:grpSp>
        <p:nvGrpSpPr>
          <p:cNvPr id="1727" name="Group 62"/>
          <p:cNvGrpSpPr/>
          <p:nvPr/>
        </p:nvGrpSpPr>
        <p:grpSpPr>
          <a:xfrm>
            <a:off x="3733560" y="8153280"/>
            <a:ext cx="2819520" cy="457560"/>
            <a:chOff x="3733560" y="8153280"/>
            <a:chExt cx="2819520" cy="457560"/>
          </a:xfrm>
        </p:grpSpPr>
        <p:sp>
          <p:nvSpPr>
            <p:cNvPr id="1728" name="Line 63"/>
            <p:cNvSpPr/>
            <p:nvPr/>
          </p:nvSpPr>
          <p:spPr>
            <a:xfrm>
              <a:off x="3733560" y="8153280"/>
              <a:ext cx="360" cy="457200"/>
            </a:xfrm>
            <a:prstGeom prst="line">
              <a:avLst/>
            </a:prstGeom>
            <a:ln w="28440">
              <a:solidFill>
                <a:srgbClr val="378d2b"/>
              </a:solidFill>
              <a:round/>
            </a:ln>
          </p:spPr>
          <p:style>
            <a:lnRef idx="0"/>
            <a:fillRef idx="0"/>
            <a:effectRef idx="0"/>
            <a:fontRef idx="minor"/>
          </p:style>
        </p:sp>
        <p:sp>
          <p:nvSpPr>
            <p:cNvPr id="1729" name="Line 64"/>
            <p:cNvSpPr/>
            <p:nvPr/>
          </p:nvSpPr>
          <p:spPr>
            <a:xfrm>
              <a:off x="3733560" y="8153280"/>
              <a:ext cx="2011680" cy="360"/>
            </a:xfrm>
            <a:prstGeom prst="line">
              <a:avLst/>
            </a:prstGeom>
            <a:ln w="28440">
              <a:solidFill>
                <a:srgbClr val="378d2b"/>
              </a:solidFill>
              <a:round/>
            </a:ln>
          </p:spPr>
          <p:style>
            <a:lnRef idx="0"/>
            <a:fillRef idx="0"/>
            <a:effectRef idx="0"/>
            <a:fontRef idx="minor"/>
          </p:style>
        </p:sp>
        <p:sp>
          <p:nvSpPr>
            <p:cNvPr id="1730" name="Line 65"/>
            <p:cNvSpPr/>
            <p:nvPr/>
          </p:nvSpPr>
          <p:spPr>
            <a:xfrm>
              <a:off x="3733560" y="8610480"/>
              <a:ext cx="2011680" cy="360"/>
            </a:xfrm>
            <a:prstGeom prst="line">
              <a:avLst/>
            </a:prstGeom>
            <a:ln w="28440">
              <a:solidFill>
                <a:srgbClr val="378d2b"/>
              </a:solidFill>
              <a:round/>
            </a:ln>
          </p:spPr>
          <p:style>
            <a:lnRef idx="0"/>
            <a:fillRef idx="0"/>
            <a:effectRef idx="0"/>
            <a:fontRef idx="minor"/>
          </p:style>
        </p:sp>
        <p:sp>
          <p:nvSpPr>
            <p:cNvPr id="1731" name="Line 66"/>
            <p:cNvSpPr/>
            <p:nvPr/>
          </p:nvSpPr>
          <p:spPr>
            <a:xfrm>
              <a:off x="4282200" y="8153280"/>
              <a:ext cx="360" cy="457200"/>
            </a:xfrm>
            <a:prstGeom prst="line">
              <a:avLst/>
            </a:prstGeom>
            <a:ln w="28440">
              <a:solidFill>
                <a:srgbClr val="378d2b"/>
              </a:solidFill>
              <a:round/>
            </a:ln>
          </p:spPr>
          <p:style>
            <a:lnRef idx="0"/>
            <a:fillRef idx="0"/>
            <a:effectRef idx="0"/>
            <a:fontRef idx="minor"/>
          </p:style>
        </p:sp>
        <p:sp>
          <p:nvSpPr>
            <p:cNvPr id="1732" name="CustomShape 67"/>
            <p:cNvSpPr/>
            <p:nvPr/>
          </p:nvSpPr>
          <p:spPr>
            <a:xfrm>
              <a:off x="3733920" y="8197920"/>
              <a:ext cx="822600" cy="3034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Verdana"/>
                </a:rPr>
                <a:t>ds1</a:t>
              </a:r>
              <a:endParaRPr b="0" lang="en-US" sz="1400" spc="-1" strike="noStrike">
                <a:latin typeface="Arial"/>
              </a:endParaRPr>
            </a:p>
          </p:txBody>
        </p:sp>
        <p:sp>
          <p:nvSpPr>
            <p:cNvPr id="1733" name="CustomShape 68"/>
            <p:cNvSpPr/>
            <p:nvPr/>
          </p:nvSpPr>
          <p:spPr>
            <a:xfrm>
              <a:off x="4282560" y="8197920"/>
              <a:ext cx="2270520" cy="333720"/>
            </a:xfrm>
            <a:prstGeom prst="rect">
              <a:avLst/>
            </a:prstGeom>
            <a:noFill/>
            <a:ln w="9360">
              <a:noFill/>
            </a:ln>
          </p:spPr>
          <p:style>
            <a:lnRef idx="0"/>
            <a:fillRef idx="0"/>
            <a:effectRef idx="0"/>
            <a:fontRef idx="minor"/>
          </p:style>
          <p:txBody>
            <a:bodyPr lIns="90000" rIns="90000" tIns="45000" bIns="45000"/>
            <a:p>
              <a:pPr>
                <a:lnSpc>
                  <a:spcPct val="100000"/>
                </a:lnSpc>
                <a:spcBef>
                  <a:spcPts val="799"/>
                </a:spcBef>
              </a:pPr>
              <a:r>
                <a:rPr b="0" lang="en-US" sz="1600" spc="-1" strike="noStrike">
                  <a:solidFill>
                    <a:srgbClr val="000000"/>
                  </a:solidFill>
                  <a:latin typeface="Verdana"/>
                </a:rPr>
                <a:t>Portfolio Database</a:t>
              </a:r>
              <a:endParaRPr b="0" lang="en-US" sz="1600" spc="-1" strike="noStrike">
                <a:latin typeface="Arial"/>
              </a:endParaRPr>
            </a:p>
          </p:txBody>
        </p:sp>
      </p:grpSp>
      <p:grpSp>
        <p:nvGrpSpPr>
          <p:cNvPr id="1734" name="Group 69"/>
          <p:cNvGrpSpPr/>
          <p:nvPr/>
        </p:nvGrpSpPr>
        <p:grpSpPr>
          <a:xfrm>
            <a:off x="1557000" y="2209680"/>
            <a:ext cx="3990960" cy="2895840"/>
            <a:chOff x="1557000" y="2209680"/>
            <a:chExt cx="3990960" cy="2895840"/>
          </a:xfrm>
        </p:grpSpPr>
        <p:sp>
          <p:nvSpPr>
            <p:cNvPr id="1735" name="Line 70"/>
            <p:cNvSpPr/>
            <p:nvPr/>
          </p:nvSpPr>
          <p:spPr>
            <a:xfrm>
              <a:off x="1557000" y="2209680"/>
              <a:ext cx="360" cy="2895480"/>
            </a:xfrm>
            <a:prstGeom prst="line">
              <a:avLst/>
            </a:prstGeom>
            <a:ln w="9360">
              <a:solidFill>
                <a:srgbClr val="002060"/>
              </a:solidFill>
              <a:round/>
            </a:ln>
          </p:spPr>
          <p:style>
            <a:lnRef idx="0"/>
            <a:fillRef idx="0"/>
            <a:effectRef idx="0"/>
            <a:fontRef idx="minor"/>
          </p:style>
        </p:sp>
        <p:sp>
          <p:nvSpPr>
            <p:cNvPr id="1736" name="Line 71"/>
            <p:cNvSpPr/>
            <p:nvPr/>
          </p:nvSpPr>
          <p:spPr>
            <a:xfrm>
              <a:off x="1557000" y="5105160"/>
              <a:ext cx="3990960" cy="360"/>
            </a:xfrm>
            <a:prstGeom prst="line">
              <a:avLst/>
            </a:prstGeom>
            <a:ln w="9360">
              <a:solidFill>
                <a:srgbClr val="002060"/>
              </a:solidFill>
              <a:round/>
              <a:tailEnd len="med" type="triangle" w="med"/>
            </a:ln>
          </p:spPr>
          <p:style>
            <a:lnRef idx="0"/>
            <a:fillRef idx="0"/>
            <a:effectRef idx="0"/>
            <a:fontRef idx="minor"/>
          </p:style>
        </p:sp>
      </p:grpSp>
      <p:sp>
        <p:nvSpPr>
          <p:cNvPr id="1737" name="CustomShape 72"/>
          <p:cNvSpPr/>
          <p:nvPr/>
        </p:nvSpPr>
        <p:spPr>
          <a:xfrm>
            <a:off x="1523880" y="4876920"/>
            <a:ext cx="269208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70c0"/>
                </a:solidFill>
                <a:latin typeface="Georgia"/>
              </a:rPr>
              <a:t>Professional portfolio</a:t>
            </a:r>
            <a:endParaRPr b="0" lang="en-US" sz="900" spc="-1" strike="noStrike">
              <a:latin typeface="Arial"/>
            </a:endParaRPr>
          </a:p>
        </p:txBody>
      </p:sp>
      <p:sp>
        <p:nvSpPr>
          <p:cNvPr id="1738" name="CustomShape 73"/>
          <p:cNvSpPr/>
          <p:nvPr/>
        </p:nvSpPr>
        <p:spPr>
          <a:xfrm>
            <a:off x="4807080" y="5789520"/>
            <a:ext cx="1288800" cy="227520"/>
          </a:xfrm>
          <a:prstGeom prst="rect">
            <a:avLst/>
          </a:prstGeom>
          <a:noFill/>
          <a:ln w="9360">
            <a:noFill/>
          </a:ln>
        </p:spPr>
        <p:style>
          <a:lnRef idx="0"/>
          <a:fillRef idx="0"/>
          <a:effectRef idx="0"/>
          <a:fontRef idx="minor"/>
        </p:style>
        <p:txBody>
          <a:bodyPr lIns="90000" rIns="90000" tIns="45000" bIns="45000"/>
          <a:p>
            <a:pPr>
              <a:lnSpc>
                <a:spcPct val="100000"/>
              </a:lnSpc>
            </a:pPr>
            <a:r>
              <a:rPr b="0" lang="en-US" sz="900" spc="-1" strike="noStrike">
                <a:solidFill>
                  <a:srgbClr val="002060"/>
                </a:solidFill>
                <a:latin typeface="Georgia"/>
              </a:rPr>
              <a:t>Uploaded portfolio</a:t>
            </a:r>
            <a:endParaRPr b="0" lang="en-US" sz="900" spc="-1" strike="noStrike">
              <a:latin typeface="Arial"/>
            </a:endParaRPr>
          </a:p>
        </p:txBody>
      </p:sp>
      <p:grpSp>
        <p:nvGrpSpPr>
          <p:cNvPr id="1739" name="Group 74"/>
          <p:cNvGrpSpPr/>
          <p:nvPr/>
        </p:nvGrpSpPr>
        <p:grpSpPr>
          <a:xfrm>
            <a:off x="4724280" y="5486400"/>
            <a:ext cx="1448280" cy="533520"/>
            <a:chOff x="4724280" y="5486400"/>
            <a:chExt cx="1448280" cy="533520"/>
          </a:xfrm>
        </p:grpSpPr>
        <p:sp>
          <p:nvSpPr>
            <p:cNvPr id="1740" name="Line 75"/>
            <p:cNvSpPr/>
            <p:nvPr/>
          </p:nvSpPr>
          <p:spPr>
            <a:xfrm>
              <a:off x="6172200" y="5486400"/>
              <a:ext cx="360" cy="533160"/>
            </a:xfrm>
            <a:prstGeom prst="line">
              <a:avLst/>
            </a:prstGeom>
            <a:ln w="9360">
              <a:solidFill>
                <a:srgbClr val="002060"/>
              </a:solidFill>
              <a:round/>
            </a:ln>
          </p:spPr>
          <p:style>
            <a:lnRef idx="0"/>
            <a:fillRef idx="0"/>
            <a:effectRef idx="0"/>
            <a:fontRef idx="minor"/>
          </p:style>
        </p:sp>
        <p:sp>
          <p:nvSpPr>
            <p:cNvPr id="1741" name="Line 76"/>
            <p:cNvSpPr/>
            <p:nvPr/>
          </p:nvSpPr>
          <p:spPr>
            <a:xfrm flipH="1">
              <a:off x="4724280" y="6019560"/>
              <a:ext cx="1447920" cy="360"/>
            </a:xfrm>
            <a:prstGeom prst="line">
              <a:avLst/>
            </a:prstGeom>
            <a:ln w="9360">
              <a:solidFill>
                <a:srgbClr val="002060"/>
              </a:solidFill>
              <a:round/>
              <a:tailEnd len="med" type="triangle" w="med"/>
            </a:ln>
          </p:spPr>
          <p:style>
            <a:lnRef idx="0"/>
            <a:fillRef idx="0"/>
            <a:effectRef idx="0"/>
            <a:fontRef idx="minor"/>
          </p:style>
        </p:sp>
      </p:grpSp>
      <p:sp>
        <p:nvSpPr>
          <p:cNvPr id="1742" name="Line 77"/>
          <p:cNvSpPr/>
          <p:nvPr/>
        </p:nvSpPr>
        <p:spPr>
          <a:xfrm>
            <a:off x="4190760" y="6324480"/>
            <a:ext cx="1800" cy="1797120"/>
          </a:xfrm>
          <a:prstGeom prst="line">
            <a:avLst/>
          </a:prstGeom>
          <a:ln w="9360">
            <a:solidFill>
              <a:srgbClr val="002060"/>
            </a:solidFill>
            <a:round/>
            <a:tailEnd len="med" type="triangle" w="med"/>
          </a:ln>
        </p:spPr>
        <p:style>
          <a:lnRef idx="0"/>
          <a:fillRef idx="0"/>
          <a:effectRef idx="0"/>
          <a:fontRef idx="minor"/>
        </p:style>
      </p:sp>
      <p:sp>
        <p:nvSpPr>
          <p:cNvPr id="1743" name="CustomShape 78"/>
          <p:cNvSpPr/>
          <p:nvPr/>
        </p:nvSpPr>
        <p:spPr>
          <a:xfrm rot="16200000">
            <a:off x="3275280" y="7277760"/>
            <a:ext cx="1523520" cy="227520"/>
          </a:xfrm>
          <a:prstGeom prst="rect">
            <a:avLst/>
          </a:prstGeom>
          <a:noFill/>
          <a:ln w="9360">
            <a:noFill/>
          </a:ln>
        </p:spPr>
        <p:style>
          <a:lnRef idx="0"/>
          <a:fillRef idx="0"/>
          <a:effectRef idx="0"/>
          <a:fontRef idx="minor"/>
        </p:style>
        <p:txBody>
          <a:bodyPr lIns="90000" rIns="90000" tIns="45000" bIns="45000"/>
          <a:p>
            <a:pPr>
              <a:lnSpc>
                <a:spcPct val="100000"/>
              </a:lnSpc>
            </a:pPr>
            <a:r>
              <a:rPr b="0" lang="en-US" sz="900" spc="-1" strike="noStrike">
                <a:solidFill>
                  <a:srgbClr val="002060"/>
                </a:solidFill>
                <a:latin typeface="Georgia"/>
              </a:rPr>
              <a:t>Validated portfolio</a:t>
            </a:r>
            <a:endParaRPr b="0" lang="en-US" sz="900" spc="-1" strike="noStrike">
              <a:latin typeface="Arial"/>
            </a:endParaRPr>
          </a:p>
        </p:txBody>
      </p:sp>
      <p:sp>
        <p:nvSpPr>
          <p:cNvPr id="1744" name="CustomShape 79"/>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124</a:t>
            </a:r>
            <a:endParaRPr b="0" lang="en-US" sz="18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80880" y="152280"/>
            <a:ext cx="464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Background Information</a:t>
            </a:r>
            <a:endParaRPr b="0" lang="en-US" sz="1800" spc="-1" strike="noStrike">
              <a:latin typeface="Arial"/>
            </a:endParaRPr>
          </a:p>
        </p:txBody>
      </p:sp>
      <p:sp>
        <p:nvSpPr>
          <p:cNvPr id="136" name="CustomShape 2"/>
          <p:cNvSpPr/>
          <p:nvPr/>
        </p:nvSpPr>
        <p:spPr>
          <a:xfrm>
            <a:off x="380880" y="844560"/>
            <a:ext cx="6248160" cy="685944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ea typeface="Calibri"/>
              </a:rPr>
              <a:t>          </a:t>
            </a:r>
            <a:r>
              <a:rPr b="0" lang="en-US" sz="1200" spc="-1" strike="noStrike">
                <a:solidFill>
                  <a:srgbClr val="000000"/>
                </a:solidFill>
                <a:latin typeface="Georgia"/>
                <a:ea typeface="Calibri"/>
              </a:rPr>
              <a:t>Most students who are planning on graduating from college need some way to market themselves to potential employers in any way possible, which most commonly turns out to be through resumes.  However, for those who do not know how to create a resume or even who to give a complete one to, the University of Alabama uses its Career Center as a tool to help these students.</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ea typeface="Calibri"/>
              </a:rPr>
              <a:t>           </a:t>
            </a:r>
            <a:r>
              <a:rPr b="0" lang="en-US" sz="1200" spc="-1" strike="noStrike">
                <a:solidFill>
                  <a:srgbClr val="000000"/>
                </a:solidFill>
                <a:latin typeface="Georgia"/>
                <a:ea typeface="Calibri"/>
              </a:rPr>
              <a:t>The Career Center utilizes both online and offline services to its students in order to ensure that the students have the best chance to get the job that each one deserves.  Students can meet with a career center consultant about how to create a resume, how to interview effectively, and gaining some work experience to put on a resume.  </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ea typeface="Calibri"/>
              </a:rPr>
              <a:t>Online, the Career Center offers a recruiting management application called CrimsonCareers that facilitates the communication between the student and potential employers.  The student is given the chance to upload his/her resume and other documents to the site in order to better market himself/herself as a potential employee to some recruiters.  It streamlines the process for recruiters to review student resumes and other documents, track particular students, and give out information about job postings and interviews.</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ea typeface="Calibri"/>
              </a:rPr>
              <a:t>          </a:t>
            </a:r>
            <a:r>
              <a:rPr b="0" lang="en-US" sz="1200" spc="-1" strike="noStrike">
                <a:solidFill>
                  <a:srgbClr val="000000"/>
                </a:solidFill>
                <a:latin typeface="Georgia"/>
                <a:ea typeface="Calibri"/>
              </a:rPr>
              <a:t>Some students, however, do not take advantage of CrimsonCareers. The SBDC has developed an application called RelateKX that will better streamline the recruiting process of students on campus as well as keep a record of the metrics of the application.</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ea typeface="Calibri"/>
              </a:rPr>
              <a:t>          </a:t>
            </a:r>
            <a:r>
              <a:rPr b="0" lang="en-US" sz="1200" spc="-1" strike="noStrike">
                <a:solidFill>
                  <a:srgbClr val="000000"/>
                </a:solidFill>
                <a:latin typeface="Georgia"/>
                <a:ea typeface="Calibri"/>
              </a:rPr>
              <a:t>RelateKX is a portfolio management application that will host a student’s portfolio and associated documents that will be viewable by other registered persons as well as a limited view to unregistered guests.  Recruiters use the application to search for students that fit a potential need in the company.  Once contact has been established by both parties, RelateKX continues to aid in the communication between student and recruiter from initial introduction all the way to job offer and negotiations.</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ea typeface="Calibri"/>
              </a:rPr>
              <a:t>          </a:t>
            </a:r>
            <a:r>
              <a:rPr b="0" lang="en-US" sz="1200" spc="-1" strike="noStrike">
                <a:solidFill>
                  <a:srgbClr val="000000"/>
                </a:solidFill>
                <a:latin typeface="Georgia"/>
                <a:ea typeface="Calibri"/>
              </a:rPr>
              <a:t>This project was initiated by a Request of Systems Service by the SBDC and the client has applied for a Business Analysis and Redesign.  Integral Technology foresees several opportunities to improve the way students promote themselves through portfolios and resumes and communicate with potential employers by integrating and/or replacing CrimsonCareers with RelateKX .</a:t>
            </a:r>
            <a:endParaRPr b="0" lang="en-US" sz="1200" spc="-1" strike="noStrike">
              <a:latin typeface="Arial"/>
            </a:endParaRPr>
          </a:p>
        </p:txBody>
      </p:sp>
      <p:sp>
        <p:nvSpPr>
          <p:cNvPr id="137" name="CustomShape 3"/>
          <p:cNvSpPr/>
          <p:nvPr/>
        </p:nvSpPr>
        <p:spPr>
          <a:xfrm>
            <a:off x="6313320" y="0"/>
            <a:ext cx="3045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7</a:t>
            </a:r>
            <a:endParaRPr b="0" lang="en-US"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5" name="Line 1"/>
          <p:cNvSpPr/>
          <p:nvPr/>
        </p:nvSpPr>
        <p:spPr>
          <a:xfrm>
            <a:off x="75960" y="533160"/>
            <a:ext cx="4724640" cy="360"/>
          </a:xfrm>
          <a:prstGeom prst="line">
            <a:avLst/>
          </a:prstGeom>
          <a:ln w="28440">
            <a:solidFill>
              <a:srgbClr val="378d2b"/>
            </a:solidFill>
            <a:round/>
          </a:ln>
        </p:spPr>
        <p:style>
          <a:lnRef idx="0"/>
          <a:fillRef idx="0"/>
          <a:effectRef idx="0"/>
          <a:fontRef idx="minor"/>
        </p:style>
      </p:sp>
      <p:sp>
        <p:nvSpPr>
          <p:cNvPr id="1746" name="Line 2"/>
          <p:cNvSpPr/>
          <p:nvPr/>
        </p:nvSpPr>
        <p:spPr>
          <a:xfrm flipV="1">
            <a:off x="228600" y="380880"/>
            <a:ext cx="360" cy="8229600"/>
          </a:xfrm>
          <a:prstGeom prst="line">
            <a:avLst/>
          </a:prstGeom>
          <a:ln w="28440">
            <a:solidFill>
              <a:srgbClr val="378d2b"/>
            </a:solidFill>
            <a:round/>
          </a:ln>
        </p:spPr>
        <p:style>
          <a:lnRef idx="0"/>
          <a:fillRef idx="0"/>
          <a:effectRef idx="0"/>
          <a:fontRef idx="minor"/>
        </p:style>
      </p:sp>
      <p:sp>
        <p:nvSpPr>
          <p:cNvPr id="1747" name="Line 3"/>
          <p:cNvSpPr/>
          <p:nvPr/>
        </p:nvSpPr>
        <p:spPr>
          <a:xfrm>
            <a:off x="152280" y="228600"/>
            <a:ext cx="360" cy="8458200"/>
          </a:xfrm>
          <a:prstGeom prst="line">
            <a:avLst/>
          </a:prstGeom>
          <a:ln w="9360">
            <a:solidFill>
              <a:schemeClr val="tx1"/>
            </a:solidFill>
            <a:round/>
          </a:ln>
        </p:spPr>
        <p:style>
          <a:lnRef idx="0"/>
          <a:fillRef idx="0"/>
          <a:effectRef idx="0"/>
          <a:fontRef idx="minor"/>
        </p:style>
      </p:sp>
      <p:sp>
        <p:nvSpPr>
          <p:cNvPr id="1748" name="CustomShape 4"/>
          <p:cNvSpPr/>
          <p:nvPr/>
        </p:nvSpPr>
        <p:spPr>
          <a:xfrm>
            <a:off x="304920" y="152280"/>
            <a:ext cx="533376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Level 1.0 Data Flow Diagram Create Portfolio</a:t>
            </a:r>
            <a:endParaRPr b="0" lang="en-US" sz="1800" spc="-1" strike="noStrike">
              <a:latin typeface="Arial"/>
            </a:endParaRPr>
          </a:p>
        </p:txBody>
      </p:sp>
      <p:sp>
        <p:nvSpPr>
          <p:cNvPr id="1749" name="CustomShape 5"/>
          <p:cNvSpPr/>
          <p:nvPr/>
        </p:nvSpPr>
        <p:spPr>
          <a:xfrm>
            <a:off x="343080" y="914400"/>
            <a:ext cx="6133680" cy="3428640"/>
          </a:xfrm>
          <a:prstGeom prst="rect">
            <a:avLst/>
          </a:prstGeom>
          <a:noFill/>
          <a:ln w="9360">
            <a:noFill/>
          </a:ln>
        </p:spPr>
        <p:style>
          <a:lnRef idx="0"/>
          <a:fillRef idx="0"/>
          <a:effectRef idx="0"/>
          <a:fontRef idx="minor"/>
        </p:style>
        <p:txBody>
          <a:bodyPr lIns="90000" rIns="90000" tIns="45000" bIns="45000"/>
          <a:p>
            <a:pPr marL="343080" indent="-342720">
              <a:lnSpc>
                <a:spcPct val="80000"/>
              </a:lnSpc>
              <a:spcBef>
                <a:spcPts val="281"/>
              </a:spcBef>
              <a:buClr>
                <a:srgbClr val="000000"/>
              </a:buClr>
              <a:buFont typeface="Wingdings" charset="2"/>
              <a:buChar char=""/>
            </a:pPr>
            <a:r>
              <a:rPr b="1" lang="en-US" sz="1400" spc="-1" strike="noStrike">
                <a:solidFill>
                  <a:srgbClr val="000000"/>
                </a:solidFill>
                <a:latin typeface="Georgia"/>
              </a:rPr>
              <a:t>1.1 Register with RelateKX:</a:t>
            </a:r>
            <a:r>
              <a:rPr b="0" lang="en-US" sz="1400" spc="-1" strike="noStrike">
                <a:solidFill>
                  <a:srgbClr val="000000"/>
                </a:solidFill>
                <a:latin typeface="Georgia"/>
              </a:rPr>
              <a:t> The student creates an account with RelateKX so they can use the features of the application that are available only to users.</a:t>
            </a:r>
            <a:endParaRPr b="0" lang="en-US" sz="1400" spc="-1" strike="noStrike">
              <a:latin typeface="Arial"/>
            </a:endParaRPr>
          </a:p>
          <a:p>
            <a:pPr marL="343080" indent="-342720">
              <a:lnSpc>
                <a:spcPct val="80000"/>
              </a:lnSpc>
              <a:spcBef>
                <a:spcPts val="281"/>
              </a:spcBef>
              <a:buClr>
                <a:srgbClr val="000000"/>
              </a:buClr>
              <a:buFont typeface="Wingdings" charset="2"/>
              <a:buChar char=""/>
            </a:pPr>
            <a:r>
              <a:rPr b="1" lang="en-US" sz="1400" spc="-1" strike="noStrike">
                <a:solidFill>
                  <a:srgbClr val="000000"/>
                </a:solidFill>
                <a:latin typeface="Georgia"/>
              </a:rPr>
              <a:t>1.2 Follow step-by-step wizard:  </a:t>
            </a:r>
            <a:r>
              <a:rPr b="0" lang="en-US" sz="1400" spc="-1" strike="noStrike">
                <a:solidFill>
                  <a:srgbClr val="000000"/>
                </a:solidFill>
                <a:latin typeface="Georgia"/>
              </a:rPr>
              <a:t>Student uses a step-by-step portfolio creation wizard of RelateKX to fill in all the parts of a portfolio using their personal information such as name, contact information, academics, experience, etc.</a:t>
            </a:r>
            <a:endParaRPr b="0" lang="en-US" sz="1400" spc="-1" strike="noStrike">
              <a:latin typeface="Arial"/>
            </a:endParaRPr>
          </a:p>
          <a:p>
            <a:pPr marL="343080" indent="-342720">
              <a:lnSpc>
                <a:spcPct val="80000"/>
              </a:lnSpc>
              <a:spcBef>
                <a:spcPts val="281"/>
              </a:spcBef>
              <a:buClr>
                <a:srgbClr val="000000"/>
              </a:buClr>
              <a:buFont typeface="Wingdings" charset="2"/>
              <a:buChar char=""/>
            </a:pPr>
            <a:r>
              <a:rPr b="1" lang="en-US" sz="1400" spc="-1" strike="noStrike">
                <a:solidFill>
                  <a:srgbClr val="000000"/>
                </a:solidFill>
                <a:latin typeface="Georgia"/>
              </a:rPr>
              <a:t>1.3 Save completed file to computer: </a:t>
            </a:r>
            <a:r>
              <a:rPr b="0" lang="en-US" sz="1400" spc="-1" strike="noStrike">
                <a:solidFill>
                  <a:srgbClr val="000000"/>
                </a:solidFill>
                <a:latin typeface="Georgia"/>
              </a:rPr>
              <a:t>Once the wizard is complete, students can download the portfolio from the RelateKX server to their computer to be printed and given out or uploaded to another site/application.</a:t>
            </a:r>
            <a:endParaRPr b="0" lang="en-US" sz="1400" spc="-1" strike="noStrike">
              <a:latin typeface="Arial"/>
            </a:endParaRPr>
          </a:p>
          <a:p>
            <a:pPr marL="343080" indent="-342720">
              <a:lnSpc>
                <a:spcPct val="80000"/>
              </a:lnSpc>
              <a:spcBef>
                <a:spcPts val="281"/>
              </a:spcBef>
              <a:buClr>
                <a:srgbClr val="000000"/>
              </a:buClr>
              <a:buFont typeface="Wingdings" charset="2"/>
              <a:buChar char=""/>
            </a:pPr>
            <a:r>
              <a:rPr b="1" lang="en-US" sz="1400" spc="-1" strike="noStrike">
                <a:solidFill>
                  <a:srgbClr val="000000"/>
                </a:solidFill>
                <a:latin typeface="Georgia"/>
              </a:rPr>
              <a:t>1.4 Upload portfolio in valid extension: </a:t>
            </a:r>
            <a:r>
              <a:rPr b="0" lang="en-US" sz="1400" spc="-1" strike="noStrike">
                <a:solidFill>
                  <a:srgbClr val="000000"/>
                </a:solidFill>
                <a:latin typeface="Georgia"/>
              </a:rPr>
              <a:t>The student uploads their portfolio, created either on their own or with the wizard, to RelateKX in a valid extension specified by the application.</a:t>
            </a:r>
            <a:endParaRPr b="0" lang="en-US" sz="1400" spc="-1" strike="noStrike">
              <a:latin typeface="Arial"/>
            </a:endParaRPr>
          </a:p>
          <a:p>
            <a:pPr marL="343080" indent="-342720">
              <a:lnSpc>
                <a:spcPct val="80000"/>
              </a:lnSpc>
              <a:spcBef>
                <a:spcPts val="281"/>
              </a:spcBef>
              <a:buClr>
                <a:srgbClr val="000000"/>
              </a:buClr>
              <a:buFont typeface="Wingdings" charset="2"/>
              <a:buChar char=""/>
            </a:pPr>
            <a:r>
              <a:rPr b="1" lang="en-US" sz="1400" spc="-1" strike="noStrike">
                <a:solidFill>
                  <a:srgbClr val="000000"/>
                </a:solidFill>
                <a:latin typeface="Georgia"/>
              </a:rPr>
              <a:t>1.5 Validate portfolio: </a:t>
            </a:r>
            <a:r>
              <a:rPr b="0" lang="en-US" sz="1400" spc="-1" strike="noStrike">
                <a:solidFill>
                  <a:srgbClr val="000000"/>
                </a:solidFill>
                <a:latin typeface="Georgia"/>
              </a:rPr>
              <a:t>RelateKX scans the portfolio to make sure all the information is in a correct format and the right spot, checks for any spelling errors, and makes sure that there is nothing unprofessional hidden within the file.  It then stores the portfolio in the student’s account and allows them to save/print it if needed.</a:t>
            </a:r>
            <a:endParaRPr b="0" lang="en-US" sz="1400" spc="-1" strike="noStrike">
              <a:latin typeface="Arial"/>
            </a:endParaRPr>
          </a:p>
        </p:txBody>
      </p:sp>
      <p:sp>
        <p:nvSpPr>
          <p:cNvPr id="1750" name="CustomShape 6"/>
          <p:cNvSpPr/>
          <p:nvPr/>
        </p:nvSpPr>
        <p:spPr>
          <a:xfrm>
            <a:off x="457200" y="4840200"/>
            <a:ext cx="5790960" cy="3236400"/>
          </a:xfrm>
          <a:prstGeom prst="rect">
            <a:avLst/>
          </a:prstGeom>
          <a:solidFill>
            <a:schemeClr val="bg2"/>
          </a:solidFill>
          <a:ln w="9360">
            <a:solidFill>
              <a:schemeClr val="tx1"/>
            </a:solidFill>
            <a:miter/>
          </a:ln>
        </p:spPr>
        <p:style>
          <a:lnRef idx="0"/>
          <a:fillRef idx="0"/>
          <a:effectRef idx="0"/>
          <a:fontRef idx="minor"/>
        </p:style>
      </p:sp>
      <p:sp>
        <p:nvSpPr>
          <p:cNvPr id="1751" name="CustomShape 7"/>
          <p:cNvSpPr/>
          <p:nvPr/>
        </p:nvSpPr>
        <p:spPr>
          <a:xfrm>
            <a:off x="609480" y="4992840"/>
            <a:ext cx="5486040" cy="2931840"/>
          </a:xfrm>
          <a:prstGeom prst="rect">
            <a:avLst/>
          </a:prstGeom>
          <a:solidFill>
            <a:schemeClr val="bg1"/>
          </a:solidFill>
          <a:ln w="9360">
            <a:solidFill>
              <a:schemeClr val="tx1"/>
            </a:solidFill>
            <a:miter/>
          </a:ln>
        </p:spPr>
        <p:style>
          <a:lnRef idx="0"/>
          <a:fillRef idx="0"/>
          <a:effectRef idx="0"/>
          <a:fontRef idx="minor"/>
        </p:style>
      </p:sp>
      <p:graphicFrame>
        <p:nvGraphicFramePr>
          <p:cNvPr id="1752" name="Object 8"/>
          <p:cNvGraphicFramePr/>
          <p:nvPr/>
        </p:nvGraphicFramePr>
        <p:xfrm>
          <a:off x="652320" y="5094360"/>
          <a:ext cx="5671800" cy="2766600"/>
        </p:xfrm>
        <a:graphic>
          <a:graphicData uri="http://schemas.openxmlformats.org/presentationml/2006/ole">
            <p:oleObj progId="Word.Document.8" r:id="rId1" spid="">
              <p:embed/>
              <p:pic>
                <p:nvPicPr>
                  <p:cNvPr id="1753" name="Object 2" descr=""/>
                  <p:cNvPicPr/>
                  <p:nvPr/>
                </p:nvPicPr>
                <p:blipFill>
                  <a:blip r:embed="rId2"/>
                  <a:stretch/>
                </p:blipFill>
                <p:spPr>
                  <a:xfrm>
                    <a:off x="652320" y="5094360"/>
                    <a:ext cx="5671800" cy="2766600"/>
                  </a:xfrm>
                  <a:prstGeom prst="rect">
                    <a:avLst/>
                  </a:prstGeom>
                  <a:ln>
                    <a:noFill/>
                  </a:ln>
                </p:spPr>
              </p:pic>
            </p:oleObj>
          </a:graphicData>
        </a:graphic>
      </p:graphicFrame>
      <p:sp>
        <p:nvSpPr>
          <p:cNvPr id="1754" name="CustomShape 9"/>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125</a:t>
            </a:r>
            <a:endParaRPr b="0" lang="en-US" sz="1800" spc="-1" strike="noStrike">
              <a:latin typeface="Arial"/>
            </a:endParaRPr>
          </a:p>
        </p:txBody>
      </p:sp>
    </p:spTree>
  </p:cSld>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5" name="CustomShape 1"/>
          <p:cNvSpPr/>
          <p:nvPr/>
        </p:nvSpPr>
        <p:spPr>
          <a:xfrm>
            <a:off x="304920" y="152280"/>
            <a:ext cx="624816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Level 1 Data Flow Diagram 2.0 View/Review Portfolios</a:t>
            </a:r>
            <a:endParaRPr b="0" lang="en-US" sz="1800" spc="-1" strike="noStrike">
              <a:latin typeface="Arial"/>
            </a:endParaRPr>
          </a:p>
        </p:txBody>
      </p:sp>
      <p:sp>
        <p:nvSpPr>
          <p:cNvPr id="1756" name="CustomShape 2"/>
          <p:cNvSpPr/>
          <p:nvPr/>
        </p:nvSpPr>
        <p:spPr>
          <a:xfrm>
            <a:off x="457200" y="4419720"/>
            <a:ext cx="1447560" cy="837720"/>
          </a:xfrm>
          <a:prstGeom prst="rect">
            <a:avLst/>
          </a:prstGeom>
          <a:gradFill rotWithShape="0">
            <a:gsLst>
              <a:gs pos="0">
                <a:srgbClr val="52c543"/>
              </a:gs>
              <a:gs pos="100000">
                <a:srgbClr val="265b1f"/>
              </a:gs>
            </a:gsLst>
            <a:lin ang="5400000"/>
          </a:gra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757" name="CustomShape 3"/>
          <p:cNvSpPr/>
          <p:nvPr/>
        </p:nvSpPr>
        <p:spPr>
          <a:xfrm>
            <a:off x="457200" y="4662360"/>
            <a:ext cx="14475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Recruiters</a:t>
            </a:r>
            <a:endParaRPr b="0" lang="en-US" sz="1800" spc="-1" strike="noStrike">
              <a:latin typeface="Arial"/>
            </a:endParaRPr>
          </a:p>
        </p:txBody>
      </p:sp>
      <p:sp>
        <p:nvSpPr>
          <p:cNvPr id="1758" name="CustomShape 4"/>
          <p:cNvSpPr/>
          <p:nvPr/>
        </p:nvSpPr>
        <p:spPr>
          <a:xfrm>
            <a:off x="457200" y="1371600"/>
            <a:ext cx="1447560" cy="837720"/>
          </a:xfrm>
          <a:prstGeom prst="rect">
            <a:avLst/>
          </a:prstGeom>
          <a:gradFill rotWithShape="0">
            <a:gsLst>
              <a:gs pos="0">
                <a:srgbClr val="52c543"/>
              </a:gs>
              <a:gs pos="100000">
                <a:srgbClr val="265b1f"/>
              </a:gs>
            </a:gsLst>
            <a:lin ang="5400000"/>
          </a:gra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759" name="CustomShape 5"/>
          <p:cNvSpPr/>
          <p:nvPr/>
        </p:nvSpPr>
        <p:spPr>
          <a:xfrm>
            <a:off x="533520" y="1415880"/>
            <a:ext cx="12189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Students</a:t>
            </a:r>
            <a:endParaRPr b="0" lang="en-US" sz="1800" spc="-1" strike="noStrike">
              <a:latin typeface="Arial"/>
            </a:endParaRPr>
          </a:p>
        </p:txBody>
      </p:sp>
      <p:sp>
        <p:nvSpPr>
          <p:cNvPr id="1760" name="CustomShape 6"/>
          <p:cNvSpPr/>
          <p:nvPr/>
        </p:nvSpPr>
        <p:spPr>
          <a:xfrm>
            <a:off x="457200" y="6477120"/>
            <a:ext cx="1447560" cy="837720"/>
          </a:xfrm>
          <a:prstGeom prst="rect">
            <a:avLst/>
          </a:prstGeom>
          <a:gradFill rotWithShape="0">
            <a:gsLst>
              <a:gs pos="0">
                <a:srgbClr val="52c543"/>
              </a:gs>
              <a:gs pos="100000">
                <a:srgbClr val="265b1f"/>
              </a:gs>
            </a:gsLst>
            <a:lin ang="5400000"/>
          </a:gra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761" name="CustomShape 7"/>
          <p:cNvSpPr/>
          <p:nvPr/>
        </p:nvSpPr>
        <p:spPr>
          <a:xfrm>
            <a:off x="457200" y="6553080"/>
            <a:ext cx="14475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Faculty</a:t>
            </a:r>
            <a:endParaRPr b="0" lang="en-US" sz="1800" spc="-1" strike="noStrike">
              <a:latin typeface="Arial"/>
            </a:endParaRPr>
          </a:p>
        </p:txBody>
      </p:sp>
      <p:sp>
        <p:nvSpPr>
          <p:cNvPr id="1762" name="CustomShape 8"/>
          <p:cNvSpPr/>
          <p:nvPr/>
        </p:nvSpPr>
        <p:spPr>
          <a:xfrm>
            <a:off x="3276720" y="1066680"/>
            <a:ext cx="3504960" cy="6400440"/>
          </a:xfrm>
          <a:prstGeom prst="roundRect">
            <a:avLst>
              <a:gd name="adj" fmla="val 16667"/>
            </a:avLst>
          </a:prstGeom>
          <a:solidFill>
            <a:srgbClr val="0070c0"/>
          </a:solidFill>
          <a:ln w="9360">
            <a:solidFill>
              <a:schemeClr val="tx1"/>
            </a:solidFill>
            <a:round/>
          </a:ln>
        </p:spPr>
        <p:style>
          <a:lnRef idx="0"/>
          <a:fillRef idx="0"/>
          <a:effectRef idx="0"/>
          <a:fontRef idx="minor"/>
        </p:style>
      </p:sp>
      <p:sp>
        <p:nvSpPr>
          <p:cNvPr id="1763" name="CustomShape 9"/>
          <p:cNvSpPr/>
          <p:nvPr/>
        </p:nvSpPr>
        <p:spPr>
          <a:xfrm>
            <a:off x="3657600" y="1752480"/>
            <a:ext cx="990360" cy="914040"/>
          </a:xfrm>
          <a:prstGeom prst="roundRect">
            <a:avLst>
              <a:gd name="adj" fmla="val 16667"/>
            </a:avLst>
          </a:prstGeom>
          <a:gradFill rotWithShape="0">
            <a:gsLst>
              <a:gs pos="0">
                <a:schemeClr val="bg1"/>
              </a:gs>
              <a:gs pos="100000">
                <a:schemeClr val="bg1">
                  <a:gamma val="-1"/>
                  <a:shade val="46275"/>
                  <a:invGamma val="-1"/>
                </a:schemeClr>
              </a:gs>
            </a:gsLst>
            <a:lin ang="0"/>
          </a:gradFill>
          <a:ln w="9360">
            <a:solidFill>
              <a:schemeClr val="tx1"/>
            </a:solidFill>
            <a:round/>
          </a:ln>
        </p:spPr>
        <p:style>
          <a:lnRef idx="0"/>
          <a:fillRef idx="0"/>
          <a:effectRef idx="0"/>
          <a:fontRef idx="minor"/>
        </p:style>
      </p:sp>
      <p:sp>
        <p:nvSpPr>
          <p:cNvPr id="1764" name="CustomShape 10"/>
          <p:cNvSpPr/>
          <p:nvPr/>
        </p:nvSpPr>
        <p:spPr>
          <a:xfrm>
            <a:off x="3429000" y="2087640"/>
            <a:ext cx="1523520" cy="45540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200" spc="-1" strike="noStrike">
                <a:solidFill>
                  <a:srgbClr val="000000"/>
                </a:solidFill>
                <a:latin typeface="Georgia"/>
              </a:rPr>
              <a:t>Search </a:t>
            </a:r>
            <a:endParaRPr b="0" lang="en-US" sz="1200" spc="-1" strike="noStrike">
              <a:latin typeface="Arial"/>
            </a:endParaRPr>
          </a:p>
          <a:p>
            <a:pPr algn="ctr">
              <a:lnSpc>
                <a:spcPct val="100000"/>
              </a:lnSpc>
            </a:pPr>
            <a:r>
              <a:rPr b="1" lang="en-US" sz="1200" spc="-1" strike="noStrike">
                <a:solidFill>
                  <a:srgbClr val="000000"/>
                </a:solidFill>
                <a:latin typeface="Georgia"/>
              </a:rPr>
              <a:t>for job</a:t>
            </a:r>
            <a:endParaRPr b="0" lang="en-US" sz="1200" spc="-1" strike="noStrike">
              <a:latin typeface="Arial"/>
            </a:endParaRPr>
          </a:p>
        </p:txBody>
      </p:sp>
      <p:sp>
        <p:nvSpPr>
          <p:cNvPr id="1765" name="CustomShape 11"/>
          <p:cNvSpPr/>
          <p:nvPr/>
        </p:nvSpPr>
        <p:spPr>
          <a:xfrm>
            <a:off x="5486400" y="4952880"/>
            <a:ext cx="990360" cy="914040"/>
          </a:xfrm>
          <a:prstGeom prst="roundRect">
            <a:avLst>
              <a:gd name="adj" fmla="val 16667"/>
            </a:avLst>
          </a:prstGeom>
          <a:solidFill>
            <a:srgbClr val="0070c0"/>
          </a:solidFill>
          <a:ln w="9360">
            <a:solidFill>
              <a:schemeClr val="tx1"/>
            </a:solidFill>
            <a:round/>
          </a:ln>
        </p:spPr>
        <p:style>
          <a:lnRef idx="0"/>
          <a:fillRef idx="0"/>
          <a:effectRef idx="0"/>
          <a:fontRef idx="minor"/>
        </p:style>
      </p:sp>
      <p:sp>
        <p:nvSpPr>
          <p:cNvPr id="1766" name="CustomShape 12"/>
          <p:cNvSpPr/>
          <p:nvPr/>
        </p:nvSpPr>
        <p:spPr>
          <a:xfrm>
            <a:off x="5486400" y="3352680"/>
            <a:ext cx="990360" cy="914040"/>
          </a:xfrm>
          <a:prstGeom prst="roundRect">
            <a:avLst>
              <a:gd name="adj" fmla="val 16667"/>
            </a:avLst>
          </a:prstGeom>
          <a:gradFill rotWithShape="0">
            <a:gsLst>
              <a:gs pos="0">
                <a:schemeClr val="bg1"/>
              </a:gs>
              <a:gs pos="100000">
                <a:schemeClr val="bg1">
                  <a:gamma val="-1"/>
                  <a:shade val="46275"/>
                  <a:invGamma val="-1"/>
                </a:schemeClr>
              </a:gs>
            </a:gsLst>
            <a:lin ang="0"/>
          </a:gradFill>
          <a:ln w="9360">
            <a:solidFill>
              <a:schemeClr val="tx1"/>
            </a:solidFill>
            <a:round/>
          </a:ln>
        </p:spPr>
        <p:style>
          <a:lnRef idx="0"/>
          <a:fillRef idx="0"/>
          <a:effectRef idx="0"/>
          <a:fontRef idx="minor"/>
        </p:style>
      </p:sp>
      <p:sp>
        <p:nvSpPr>
          <p:cNvPr id="1767" name="CustomShape 13"/>
          <p:cNvSpPr/>
          <p:nvPr/>
        </p:nvSpPr>
        <p:spPr>
          <a:xfrm>
            <a:off x="5334120" y="5257800"/>
            <a:ext cx="1294920" cy="45540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200" spc="-1" strike="noStrike">
                <a:solidFill>
                  <a:srgbClr val="000000"/>
                </a:solidFill>
                <a:latin typeface="Georgia"/>
              </a:rPr>
              <a:t>Search for portfolio</a:t>
            </a:r>
            <a:endParaRPr b="0" lang="en-US" sz="1200" spc="-1" strike="noStrike">
              <a:latin typeface="Arial"/>
            </a:endParaRPr>
          </a:p>
        </p:txBody>
      </p:sp>
      <p:sp>
        <p:nvSpPr>
          <p:cNvPr id="1768" name="CustomShape 14"/>
          <p:cNvSpPr/>
          <p:nvPr/>
        </p:nvSpPr>
        <p:spPr>
          <a:xfrm>
            <a:off x="5410080" y="3657600"/>
            <a:ext cx="1142640" cy="45540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200" spc="-1" strike="noStrike">
                <a:solidFill>
                  <a:srgbClr val="000000"/>
                </a:solidFill>
                <a:latin typeface="Georgia"/>
              </a:rPr>
              <a:t>Create job opening</a:t>
            </a:r>
            <a:endParaRPr b="0" lang="en-US" sz="1200" spc="-1" strike="noStrike">
              <a:latin typeface="Arial"/>
            </a:endParaRPr>
          </a:p>
        </p:txBody>
      </p:sp>
      <p:sp>
        <p:nvSpPr>
          <p:cNvPr id="1769" name="CustomShape 15"/>
          <p:cNvSpPr/>
          <p:nvPr/>
        </p:nvSpPr>
        <p:spPr>
          <a:xfrm>
            <a:off x="4456800" y="1143000"/>
            <a:ext cx="1059120" cy="333720"/>
          </a:xfrm>
          <a:prstGeom prst="rect">
            <a:avLst/>
          </a:prstGeom>
          <a:noFill/>
          <a:ln w="9360">
            <a:noFill/>
          </a:ln>
        </p:spPr>
        <p:style>
          <a:lnRef idx="0"/>
          <a:fillRef idx="0"/>
          <a:effectRef idx="0"/>
          <a:fontRef idx="minor"/>
        </p:style>
        <p:txBody>
          <a:bodyPr wrap="none" lIns="90000" rIns="90000" tIns="45000" bIns="45000"/>
          <a:p>
            <a:pPr>
              <a:lnSpc>
                <a:spcPct val="100000"/>
              </a:lnSpc>
              <a:spcBef>
                <a:spcPts val="799"/>
              </a:spcBef>
            </a:pPr>
            <a:r>
              <a:rPr b="1" lang="en-US" sz="1600" spc="-1" strike="noStrike">
                <a:solidFill>
                  <a:srgbClr val="000000"/>
                </a:solidFill>
                <a:latin typeface="Georgia"/>
              </a:rPr>
              <a:t>Level 2 </a:t>
            </a:r>
            <a:endParaRPr b="0" lang="en-US" sz="1600" spc="-1" strike="noStrike">
              <a:latin typeface="Arial"/>
            </a:endParaRPr>
          </a:p>
        </p:txBody>
      </p:sp>
      <p:sp>
        <p:nvSpPr>
          <p:cNvPr id="1770" name="CustomShape 16"/>
          <p:cNvSpPr/>
          <p:nvPr/>
        </p:nvSpPr>
        <p:spPr>
          <a:xfrm>
            <a:off x="457200" y="3124080"/>
            <a:ext cx="2209320" cy="36396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Registration info. for Crimson Careers</a:t>
            </a:r>
            <a:endParaRPr b="0" lang="en-US" sz="900" spc="-1" strike="noStrike">
              <a:latin typeface="Arial"/>
            </a:endParaRPr>
          </a:p>
        </p:txBody>
      </p:sp>
      <p:grpSp>
        <p:nvGrpSpPr>
          <p:cNvPr id="1771" name="Group 17"/>
          <p:cNvGrpSpPr/>
          <p:nvPr/>
        </p:nvGrpSpPr>
        <p:grpSpPr>
          <a:xfrm>
            <a:off x="1828800" y="1295280"/>
            <a:ext cx="2133720" cy="457200"/>
            <a:chOff x="1828800" y="1295280"/>
            <a:chExt cx="2133720" cy="457200"/>
          </a:xfrm>
        </p:grpSpPr>
        <p:sp>
          <p:nvSpPr>
            <p:cNvPr id="1772" name="Line 18"/>
            <p:cNvSpPr/>
            <p:nvPr/>
          </p:nvSpPr>
          <p:spPr>
            <a:xfrm>
              <a:off x="3962160" y="1295280"/>
              <a:ext cx="360" cy="457200"/>
            </a:xfrm>
            <a:prstGeom prst="line">
              <a:avLst/>
            </a:prstGeom>
            <a:ln w="9360">
              <a:solidFill>
                <a:schemeClr val="tx1"/>
              </a:solidFill>
              <a:round/>
              <a:tailEnd len="med" type="triangle" w="med"/>
            </a:ln>
          </p:spPr>
          <p:style>
            <a:lnRef idx="0"/>
            <a:fillRef idx="0"/>
            <a:effectRef idx="0"/>
            <a:fontRef idx="minor"/>
          </p:style>
        </p:sp>
        <p:sp>
          <p:nvSpPr>
            <p:cNvPr id="1773" name="Line 19"/>
            <p:cNvSpPr/>
            <p:nvPr/>
          </p:nvSpPr>
          <p:spPr>
            <a:xfrm flipH="1">
              <a:off x="1828800" y="1295280"/>
              <a:ext cx="2133360" cy="360"/>
            </a:xfrm>
            <a:prstGeom prst="line">
              <a:avLst/>
            </a:prstGeom>
            <a:ln w="9360">
              <a:solidFill>
                <a:schemeClr val="tx1"/>
              </a:solidFill>
              <a:round/>
            </a:ln>
          </p:spPr>
          <p:style>
            <a:lnRef idx="0"/>
            <a:fillRef idx="0"/>
            <a:effectRef idx="0"/>
            <a:fontRef idx="minor"/>
          </p:style>
        </p:sp>
      </p:grpSp>
      <p:sp>
        <p:nvSpPr>
          <p:cNvPr id="1774" name="Line 20"/>
          <p:cNvSpPr/>
          <p:nvPr/>
        </p:nvSpPr>
        <p:spPr>
          <a:xfrm>
            <a:off x="3657600" y="1981080"/>
            <a:ext cx="990360" cy="360"/>
          </a:xfrm>
          <a:prstGeom prst="line">
            <a:avLst/>
          </a:prstGeom>
          <a:ln w="9360">
            <a:solidFill>
              <a:schemeClr val="tx1"/>
            </a:solidFill>
            <a:round/>
          </a:ln>
        </p:spPr>
        <p:style>
          <a:lnRef idx="0"/>
          <a:fillRef idx="0"/>
          <a:effectRef idx="0"/>
          <a:fontRef idx="minor"/>
        </p:style>
      </p:sp>
      <p:sp>
        <p:nvSpPr>
          <p:cNvPr id="1775" name="Line 21"/>
          <p:cNvSpPr/>
          <p:nvPr/>
        </p:nvSpPr>
        <p:spPr>
          <a:xfrm>
            <a:off x="5486400" y="5181480"/>
            <a:ext cx="990360" cy="360"/>
          </a:xfrm>
          <a:prstGeom prst="line">
            <a:avLst/>
          </a:prstGeom>
          <a:ln w="9360">
            <a:solidFill>
              <a:schemeClr val="tx1"/>
            </a:solidFill>
            <a:round/>
          </a:ln>
        </p:spPr>
        <p:style>
          <a:lnRef idx="0"/>
          <a:fillRef idx="0"/>
          <a:effectRef idx="0"/>
          <a:fontRef idx="minor"/>
        </p:style>
      </p:sp>
      <p:sp>
        <p:nvSpPr>
          <p:cNvPr id="1776" name="Line 22"/>
          <p:cNvSpPr/>
          <p:nvPr/>
        </p:nvSpPr>
        <p:spPr>
          <a:xfrm>
            <a:off x="5486400" y="3581280"/>
            <a:ext cx="990360" cy="360"/>
          </a:xfrm>
          <a:prstGeom prst="line">
            <a:avLst/>
          </a:prstGeom>
          <a:ln w="9360">
            <a:solidFill>
              <a:schemeClr val="tx1"/>
            </a:solidFill>
            <a:round/>
          </a:ln>
        </p:spPr>
        <p:style>
          <a:lnRef idx="0"/>
          <a:fillRef idx="0"/>
          <a:effectRef idx="0"/>
          <a:fontRef idx="minor"/>
        </p:style>
      </p:sp>
      <p:sp>
        <p:nvSpPr>
          <p:cNvPr id="1777" name="CustomShape 23"/>
          <p:cNvSpPr/>
          <p:nvPr/>
        </p:nvSpPr>
        <p:spPr>
          <a:xfrm>
            <a:off x="3962520" y="175248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2.1</a:t>
            </a:r>
            <a:endParaRPr b="0" lang="en-US" sz="900" spc="-1" strike="noStrike">
              <a:latin typeface="Arial"/>
            </a:endParaRPr>
          </a:p>
        </p:txBody>
      </p:sp>
      <p:sp>
        <p:nvSpPr>
          <p:cNvPr id="1778" name="CustomShape 24"/>
          <p:cNvSpPr/>
          <p:nvPr/>
        </p:nvSpPr>
        <p:spPr>
          <a:xfrm>
            <a:off x="5791320" y="495288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2.4</a:t>
            </a:r>
            <a:endParaRPr b="0" lang="en-US" sz="900" spc="-1" strike="noStrike">
              <a:latin typeface="Arial"/>
            </a:endParaRPr>
          </a:p>
        </p:txBody>
      </p:sp>
      <p:sp>
        <p:nvSpPr>
          <p:cNvPr id="1779" name="CustomShape 25"/>
          <p:cNvSpPr/>
          <p:nvPr/>
        </p:nvSpPr>
        <p:spPr>
          <a:xfrm>
            <a:off x="5791320" y="335268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2.2</a:t>
            </a:r>
            <a:endParaRPr b="0" lang="en-US" sz="900" spc="-1" strike="noStrike">
              <a:latin typeface="Arial"/>
            </a:endParaRPr>
          </a:p>
        </p:txBody>
      </p:sp>
      <p:sp>
        <p:nvSpPr>
          <p:cNvPr id="1780" name="Line 26"/>
          <p:cNvSpPr/>
          <p:nvPr/>
        </p:nvSpPr>
        <p:spPr>
          <a:xfrm>
            <a:off x="3276360" y="1600200"/>
            <a:ext cx="3505320" cy="360"/>
          </a:xfrm>
          <a:prstGeom prst="line">
            <a:avLst/>
          </a:prstGeom>
          <a:ln w="76320">
            <a:solidFill>
              <a:schemeClr val="tx1"/>
            </a:solidFill>
            <a:round/>
          </a:ln>
        </p:spPr>
        <p:style>
          <a:lnRef idx="0"/>
          <a:fillRef idx="0"/>
          <a:effectRef idx="0"/>
          <a:fontRef idx="minor"/>
        </p:style>
      </p:sp>
      <p:sp>
        <p:nvSpPr>
          <p:cNvPr id="1781" name="CustomShape 27"/>
          <p:cNvSpPr/>
          <p:nvPr/>
        </p:nvSpPr>
        <p:spPr>
          <a:xfrm>
            <a:off x="1143000" y="5257800"/>
            <a:ext cx="17521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Search query of portfolios</a:t>
            </a:r>
            <a:endParaRPr b="0" lang="en-US" sz="900" spc="-1" strike="noStrike">
              <a:latin typeface="Arial"/>
            </a:endParaRPr>
          </a:p>
        </p:txBody>
      </p:sp>
      <p:sp>
        <p:nvSpPr>
          <p:cNvPr id="1782" name="CustomShape 28"/>
          <p:cNvSpPr/>
          <p:nvPr/>
        </p:nvSpPr>
        <p:spPr>
          <a:xfrm>
            <a:off x="961920" y="548640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List of student’s portfolios</a:t>
            </a:r>
            <a:endParaRPr b="0" lang="en-US" sz="900" spc="-1" strike="noStrike">
              <a:latin typeface="Arial"/>
            </a:endParaRPr>
          </a:p>
        </p:txBody>
      </p:sp>
      <p:sp>
        <p:nvSpPr>
          <p:cNvPr id="1783" name="CustomShape 29"/>
          <p:cNvSpPr/>
          <p:nvPr/>
        </p:nvSpPr>
        <p:spPr>
          <a:xfrm>
            <a:off x="838080" y="358128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Post form about job opening</a:t>
            </a:r>
            <a:endParaRPr b="0" lang="en-US" sz="900" spc="-1" strike="noStrike">
              <a:latin typeface="Arial"/>
            </a:endParaRPr>
          </a:p>
        </p:txBody>
      </p:sp>
      <p:sp>
        <p:nvSpPr>
          <p:cNvPr id="1784" name="CustomShape 30"/>
          <p:cNvSpPr/>
          <p:nvPr/>
        </p:nvSpPr>
        <p:spPr>
          <a:xfrm>
            <a:off x="1905120" y="16765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Job Listings</a:t>
            </a:r>
            <a:endParaRPr b="0" lang="en-US" sz="900" spc="-1" strike="noStrike">
              <a:latin typeface="Arial"/>
            </a:endParaRPr>
          </a:p>
        </p:txBody>
      </p:sp>
      <p:sp>
        <p:nvSpPr>
          <p:cNvPr id="1785" name="CustomShape 31"/>
          <p:cNvSpPr/>
          <p:nvPr/>
        </p:nvSpPr>
        <p:spPr>
          <a:xfrm>
            <a:off x="1828800" y="106668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Search query for job openings</a:t>
            </a:r>
            <a:endParaRPr b="0" lang="en-US" sz="900" spc="-1" strike="noStrike">
              <a:latin typeface="Arial"/>
            </a:endParaRPr>
          </a:p>
        </p:txBody>
      </p:sp>
      <p:sp>
        <p:nvSpPr>
          <p:cNvPr id="1786" name="CustomShape 32"/>
          <p:cNvSpPr/>
          <p:nvPr/>
        </p:nvSpPr>
        <p:spPr>
          <a:xfrm>
            <a:off x="533520" y="289548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Portfolio for job opening</a:t>
            </a:r>
            <a:endParaRPr b="0" lang="en-US" sz="900" spc="-1" strike="noStrike">
              <a:latin typeface="Arial"/>
            </a:endParaRPr>
          </a:p>
        </p:txBody>
      </p:sp>
      <p:grpSp>
        <p:nvGrpSpPr>
          <p:cNvPr id="1787" name="Group 33"/>
          <p:cNvGrpSpPr/>
          <p:nvPr/>
        </p:nvGrpSpPr>
        <p:grpSpPr>
          <a:xfrm>
            <a:off x="4038480" y="8001000"/>
            <a:ext cx="2819160" cy="457560"/>
            <a:chOff x="4038480" y="8001000"/>
            <a:chExt cx="2819160" cy="457560"/>
          </a:xfrm>
        </p:grpSpPr>
        <p:sp>
          <p:nvSpPr>
            <p:cNvPr id="1788" name="Line 34"/>
            <p:cNvSpPr/>
            <p:nvPr/>
          </p:nvSpPr>
          <p:spPr>
            <a:xfrm>
              <a:off x="4038480" y="8001000"/>
              <a:ext cx="360" cy="457200"/>
            </a:xfrm>
            <a:prstGeom prst="line">
              <a:avLst/>
            </a:prstGeom>
            <a:ln w="28440">
              <a:solidFill>
                <a:srgbClr val="378d2b"/>
              </a:solidFill>
              <a:round/>
            </a:ln>
          </p:spPr>
          <p:style>
            <a:lnRef idx="0"/>
            <a:fillRef idx="0"/>
            <a:effectRef idx="0"/>
            <a:fontRef idx="minor"/>
          </p:style>
        </p:sp>
        <p:sp>
          <p:nvSpPr>
            <p:cNvPr id="1789" name="Line 35"/>
            <p:cNvSpPr/>
            <p:nvPr/>
          </p:nvSpPr>
          <p:spPr>
            <a:xfrm>
              <a:off x="4038480" y="8001000"/>
              <a:ext cx="2011680" cy="360"/>
            </a:xfrm>
            <a:prstGeom prst="line">
              <a:avLst/>
            </a:prstGeom>
            <a:ln w="28440">
              <a:solidFill>
                <a:srgbClr val="378d2b"/>
              </a:solidFill>
              <a:round/>
            </a:ln>
          </p:spPr>
          <p:style>
            <a:lnRef idx="0"/>
            <a:fillRef idx="0"/>
            <a:effectRef idx="0"/>
            <a:fontRef idx="minor"/>
          </p:style>
        </p:sp>
        <p:sp>
          <p:nvSpPr>
            <p:cNvPr id="1790" name="Line 36"/>
            <p:cNvSpPr/>
            <p:nvPr/>
          </p:nvSpPr>
          <p:spPr>
            <a:xfrm>
              <a:off x="4038480" y="8458200"/>
              <a:ext cx="2011680" cy="360"/>
            </a:xfrm>
            <a:prstGeom prst="line">
              <a:avLst/>
            </a:prstGeom>
            <a:ln w="28440">
              <a:solidFill>
                <a:srgbClr val="378d2b"/>
              </a:solidFill>
              <a:round/>
            </a:ln>
          </p:spPr>
          <p:style>
            <a:lnRef idx="0"/>
            <a:fillRef idx="0"/>
            <a:effectRef idx="0"/>
            <a:fontRef idx="minor"/>
          </p:style>
        </p:sp>
        <p:sp>
          <p:nvSpPr>
            <p:cNvPr id="1791" name="Line 37"/>
            <p:cNvSpPr/>
            <p:nvPr/>
          </p:nvSpPr>
          <p:spPr>
            <a:xfrm>
              <a:off x="4587120" y="8001000"/>
              <a:ext cx="360" cy="457200"/>
            </a:xfrm>
            <a:prstGeom prst="line">
              <a:avLst/>
            </a:prstGeom>
            <a:ln w="28440">
              <a:solidFill>
                <a:srgbClr val="378d2b"/>
              </a:solidFill>
              <a:round/>
            </a:ln>
          </p:spPr>
          <p:style>
            <a:lnRef idx="0"/>
            <a:fillRef idx="0"/>
            <a:effectRef idx="0"/>
            <a:fontRef idx="minor"/>
          </p:style>
        </p:sp>
        <p:sp>
          <p:nvSpPr>
            <p:cNvPr id="1792" name="CustomShape 38"/>
            <p:cNvSpPr/>
            <p:nvPr/>
          </p:nvSpPr>
          <p:spPr>
            <a:xfrm>
              <a:off x="4038480" y="8045280"/>
              <a:ext cx="822600" cy="3034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ds1</a:t>
              </a:r>
              <a:endParaRPr b="0" lang="en-US" sz="1400" spc="-1" strike="noStrike">
                <a:latin typeface="Arial"/>
              </a:endParaRPr>
            </a:p>
          </p:txBody>
        </p:sp>
        <p:sp>
          <p:nvSpPr>
            <p:cNvPr id="1793" name="CustomShape 39"/>
            <p:cNvSpPr/>
            <p:nvPr/>
          </p:nvSpPr>
          <p:spPr>
            <a:xfrm>
              <a:off x="4587120" y="8045280"/>
              <a:ext cx="2270520" cy="333720"/>
            </a:xfrm>
            <a:prstGeom prst="rect">
              <a:avLst/>
            </a:prstGeom>
            <a:noFill/>
            <a:ln w="9360">
              <a:noFill/>
            </a:ln>
          </p:spPr>
          <p:style>
            <a:lnRef idx="0"/>
            <a:fillRef idx="0"/>
            <a:effectRef idx="0"/>
            <a:fontRef idx="minor"/>
          </p:style>
          <p:txBody>
            <a:bodyPr lIns="90000" rIns="90000" tIns="45000" bIns="45000"/>
            <a:p>
              <a:pPr>
                <a:lnSpc>
                  <a:spcPct val="100000"/>
                </a:lnSpc>
                <a:spcBef>
                  <a:spcPts val="799"/>
                </a:spcBef>
              </a:pPr>
              <a:r>
                <a:rPr b="0" lang="en-US" sz="1600" spc="-1" strike="noStrike">
                  <a:solidFill>
                    <a:srgbClr val="000000"/>
                  </a:solidFill>
                  <a:latin typeface="Georgia"/>
                </a:rPr>
                <a:t>Portfolio Database</a:t>
              </a:r>
              <a:endParaRPr b="0" lang="en-US" sz="1600" spc="-1" strike="noStrike">
                <a:latin typeface="Arial"/>
              </a:endParaRPr>
            </a:p>
          </p:txBody>
        </p:sp>
      </p:grpSp>
      <p:sp>
        <p:nvSpPr>
          <p:cNvPr id="1794" name="CustomShape 40"/>
          <p:cNvSpPr/>
          <p:nvPr/>
        </p:nvSpPr>
        <p:spPr>
          <a:xfrm>
            <a:off x="1828800" y="662940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Search for job openings</a:t>
            </a:r>
            <a:endParaRPr b="0" lang="en-US" sz="900" spc="-1" strike="noStrike">
              <a:latin typeface="Arial"/>
            </a:endParaRPr>
          </a:p>
        </p:txBody>
      </p:sp>
      <p:sp>
        <p:nvSpPr>
          <p:cNvPr id="1795" name="CustomShape 41"/>
          <p:cNvSpPr/>
          <p:nvPr/>
        </p:nvSpPr>
        <p:spPr>
          <a:xfrm>
            <a:off x="1981080" y="642924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Job listings</a:t>
            </a:r>
            <a:endParaRPr b="0" lang="en-US" sz="900" spc="-1" strike="noStrike">
              <a:latin typeface="Arial"/>
            </a:endParaRPr>
          </a:p>
        </p:txBody>
      </p:sp>
      <p:sp>
        <p:nvSpPr>
          <p:cNvPr id="1796" name="CustomShape 42"/>
          <p:cNvSpPr/>
          <p:nvPr/>
        </p:nvSpPr>
        <p:spPr>
          <a:xfrm>
            <a:off x="3657600" y="4114800"/>
            <a:ext cx="990360" cy="914040"/>
          </a:xfrm>
          <a:prstGeom prst="roundRect">
            <a:avLst>
              <a:gd name="adj" fmla="val 16667"/>
            </a:avLst>
          </a:prstGeom>
          <a:gradFill rotWithShape="0">
            <a:gsLst>
              <a:gs pos="0">
                <a:schemeClr val="bg1"/>
              </a:gs>
              <a:gs pos="100000">
                <a:schemeClr val="bg1">
                  <a:gamma val="-1"/>
                  <a:shade val="46275"/>
                  <a:invGamma val="-1"/>
                </a:schemeClr>
              </a:gs>
            </a:gsLst>
            <a:lin ang="0"/>
          </a:gradFill>
          <a:ln w="9360">
            <a:solidFill>
              <a:schemeClr val="tx1"/>
            </a:solidFill>
            <a:round/>
          </a:ln>
        </p:spPr>
        <p:style>
          <a:lnRef idx="0"/>
          <a:fillRef idx="0"/>
          <a:effectRef idx="0"/>
          <a:fontRef idx="minor"/>
        </p:style>
      </p:sp>
      <p:sp>
        <p:nvSpPr>
          <p:cNvPr id="1797" name="CustomShape 43"/>
          <p:cNvSpPr/>
          <p:nvPr/>
        </p:nvSpPr>
        <p:spPr>
          <a:xfrm>
            <a:off x="3581280" y="4343400"/>
            <a:ext cx="1218960" cy="63792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200" spc="-1" strike="noStrike">
                <a:solidFill>
                  <a:srgbClr val="000000"/>
                </a:solidFill>
                <a:latin typeface="Georgia"/>
              </a:rPr>
              <a:t>Upload portfolio to job opening</a:t>
            </a:r>
            <a:endParaRPr b="0" lang="en-US" sz="1200" spc="-1" strike="noStrike">
              <a:latin typeface="Arial"/>
            </a:endParaRPr>
          </a:p>
        </p:txBody>
      </p:sp>
      <p:sp>
        <p:nvSpPr>
          <p:cNvPr id="1798" name="Line 44"/>
          <p:cNvSpPr/>
          <p:nvPr/>
        </p:nvSpPr>
        <p:spPr>
          <a:xfrm>
            <a:off x="3657600" y="4343400"/>
            <a:ext cx="990360" cy="360"/>
          </a:xfrm>
          <a:prstGeom prst="line">
            <a:avLst/>
          </a:prstGeom>
          <a:ln w="9360">
            <a:solidFill>
              <a:schemeClr val="tx1"/>
            </a:solidFill>
            <a:round/>
          </a:ln>
        </p:spPr>
        <p:style>
          <a:lnRef idx="0"/>
          <a:fillRef idx="0"/>
          <a:effectRef idx="0"/>
          <a:fontRef idx="minor"/>
        </p:style>
      </p:sp>
      <p:sp>
        <p:nvSpPr>
          <p:cNvPr id="1799" name="CustomShape 45"/>
          <p:cNvSpPr/>
          <p:nvPr/>
        </p:nvSpPr>
        <p:spPr>
          <a:xfrm>
            <a:off x="3962520" y="411480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2.3</a:t>
            </a:r>
            <a:endParaRPr b="0" lang="en-US" sz="900" spc="-1" strike="noStrike">
              <a:latin typeface="Arial"/>
            </a:endParaRPr>
          </a:p>
        </p:txBody>
      </p:sp>
      <p:sp>
        <p:nvSpPr>
          <p:cNvPr id="1800" name="CustomShape 46"/>
          <p:cNvSpPr/>
          <p:nvPr/>
        </p:nvSpPr>
        <p:spPr>
          <a:xfrm>
            <a:off x="3733920" y="5943600"/>
            <a:ext cx="990360" cy="914040"/>
          </a:xfrm>
          <a:prstGeom prst="roundRect">
            <a:avLst>
              <a:gd name="adj" fmla="val 16667"/>
            </a:avLst>
          </a:prstGeom>
          <a:solidFill>
            <a:srgbClr val="0070c0"/>
          </a:solidFill>
          <a:ln w="9360">
            <a:solidFill>
              <a:schemeClr val="tx1"/>
            </a:solidFill>
            <a:round/>
          </a:ln>
        </p:spPr>
        <p:style>
          <a:lnRef idx="0"/>
          <a:fillRef idx="0"/>
          <a:effectRef idx="0"/>
          <a:fontRef idx="minor"/>
        </p:style>
      </p:sp>
      <p:sp>
        <p:nvSpPr>
          <p:cNvPr id="1801" name="CustomShape 47"/>
          <p:cNvSpPr/>
          <p:nvPr/>
        </p:nvSpPr>
        <p:spPr>
          <a:xfrm>
            <a:off x="3657600" y="6248520"/>
            <a:ext cx="1142640" cy="45540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200" spc="-1" strike="noStrike">
                <a:solidFill>
                  <a:srgbClr val="000000"/>
                </a:solidFill>
                <a:latin typeface="Georgia"/>
              </a:rPr>
              <a:t>View portfolios</a:t>
            </a:r>
            <a:endParaRPr b="0" lang="en-US" sz="1200" spc="-1" strike="noStrike">
              <a:latin typeface="Arial"/>
            </a:endParaRPr>
          </a:p>
        </p:txBody>
      </p:sp>
      <p:sp>
        <p:nvSpPr>
          <p:cNvPr id="1802" name="Line 48"/>
          <p:cNvSpPr/>
          <p:nvPr/>
        </p:nvSpPr>
        <p:spPr>
          <a:xfrm>
            <a:off x="3733560" y="6172200"/>
            <a:ext cx="990720" cy="360"/>
          </a:xfrm>
          <a:prstGeom prst="line">
            <a:avLst/>
          </a:prstGeom>
          <a:ln w="9360">
            <a:solidFill>
              <a:schemeClr val="tx1"/>
            </a:solidFill>
            <a:round/>
          </a:ln>
        </p:spPr>
        <p:style>
          <a:lnRef idx="0"/>
          <a:fillRef idx="0"/>
          <a:effectRef idx="0"/>
          <a:fontRef idx="minor"/>
        </p:style>
      </p:sp>
      <p:sp>
        <p:nvSpPr>
          <p:cNvPr id="1803" name="CustomShape 49"/>
          <p:cNvSpPr/>
          <p:nvPr/>
        </p:nvSpPr>
        <p:spPr>
          <a:xfrm>
            <a:off x="4038480" y="594360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2.5</a:t>
            </a:r>
            <a:endParaRPr b="0" lang="en-US" sz="900" spc="-1" strike="noStrike">
              <a:latin typeface="Arial"/>
            </a:endParaRPr>
          </a:p>
        </p:txBody>
      </p:sp>
      <p:grpSp>
        <p:nvGrpSpPr>
          <p:cNvPr id="1804" name="Group 50"/>
          <p:cNvGrpSpPr/>
          <p:nvPr/>
        </p:nvGrpSpPr>
        <p:grpSpPr>
          <a:xfrm>
            <a:off x="4952880" y="2328840"/>
            <a:ext cx="2481120" cy="333000"/>
            <a:chOff x="4952880" y="2328840"/>
            <a:chExt cx="2481120" cy="333000"/>
          </a:xfrm>
        </p:grpSpPr>
        <p:sp>
          <p:nvSpPr>
            <p:cNvPr id="1805" name="Line 51"/>
            <p:cNvSpPr/>
            <p:nvPr/>
          </p:nvSpPr>
          <p:spPr>
            <a:xfrm>
              <a:off x="4952880" y="2328840"/>
              <a:ext cx="360" cy="305280"/>
            </a:xfrm>
            <a:prstGeom prst="line">
              <a:avLst/>
            </a:prstGeom>
            <a:ln w="28440">
              <a:solidFill>
                <a:srgbClr val="378d2b"/>
              </a:solidFill>
              <a:round/>
            </a:ln>
          </p:spPr>
          <p:style>
            <a:lnRef idx="0"/>
            <a:fillRef idx="0"/>
            <a:effectRef idx="0"/>
            <a:fontRef idx="minor"/>
          </p:style>
        </p:sp>
        <p:sp>
          <p:nvSpPr>
            <p:cNvPr id="1806" name="Line 52"/>
            <p:cNvSpPr/>
            <p:nvPr/>
          </p:nvSpPr>
          <p:spPr>
            <a:xfrm>
              <a:off x="4952880" y="2328840"/>
              <a:ext cx="1770480" cy="360"/>
            </a:xfrm>
            <a:prstGeom prst="line">
              <a:avLst/>
            </a:prstGeom>
            <a:ln w="28440">
              <a:solidFill>
                <a:srgbClr val="378d2b"/>
              </a:solidFill>
              <a:round/>
            </a:ln>
          </p:spPr>
          <p:style>
            <a:lnRef idx="0"/>
            <a:fillRef idx="0"/>
            <a:effectRef idx="0"/>
            <a:fontRef idx="minor"/>
          </p:style>
        </p:sp>
        <p:sp>
          <p:nvSpPr>
            <p:cNvPr id="1807" name="Line 53"/>
            <p:cNvSpPr/>
            <p:nvPr/>
          </p:nvSpPr>
          <p:spPr>
            <a:xfrm>
              <a:off x="4952880" y="2634120"/>
              <a:ext cx="1770480" cy="360"/>
            </a:xfrm>
            <a:prstGeom prst="line">
              <a:avLst/>
            </a:prstGeom>
            <a:ln w="28440">
              <a:solidFill>
                <a:srgbClr val="378d2b"/>
              </a:solidFill>
              <a:round/>
            </a:ln>
          </p:spPr>
          <p:style>
            <a:lnRef idx="0"/>
            <a:fillRef idx="0"/>
            <a:effectRef idx="0"/>
            <a:fontRef idx="minor"/>
          </p:style>
        </p:sp>
        <p:sp>
          <p:nvSpPr>
            <p:cNvPr id="1808" name="Line 54"/>
            <p:cNvSpPr/>
            <p:nvPr/>
          </p:nvSpPr>
          <p:spPr>
            <a:xfrm>
              <a:off x="5435640" y="2328840"/>
              <a:ext cx="360" cy="305280"/>
            </a:xfrm>
            <a:prstGeom prst="line">
              <a:avLst/>
            </a:prstGeom>
            <a:ln w="28440">
              <a:solidFill>
                <a:srgbClr val="378d2b"/>
              </a:solidFill>
              <a:round/>
            </a:ln>
          </p:spPr>
          <p:style>
            <a:lnRef idx="0"/>
            <a:fillRef idx="0"/>
            <a:effectRef idx="0"/>
            <a:fontRef idx="minor"/>
          </p:style>
        </p:sp>
        <p:sp>
          <p:nvSpPr>
            <p:cNvPr id="1809" name="CustomShape 55"/>
            <p:cNvSpPr/>
            <p:nvPr/>
          </p:nvSpPr>
          <p:spPr>
            <a:xfrm>
              <a:off x="4952880" y="2358360"/>
              <a:ext cx="723960" cy="3034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ds2</a:t>
              </a:r>
              <a:endParaRPr b="0" lang="en-US" sz="1400" spc="-1" strike="noStrike">
                <a:latin typeface="Arial"/>
              </a:endParaRPr>
            </a:p>
          </p:txBody>
        </p:sp>
        <p:sp>
          <p:nvSpPr>
            <p:cNvPr id="1810" name="CustomShape 56"/>
            <p:cNvSpPr/>
            <p:nvPr/>
          </p:nvSpPr>
          <p:spPr>
            <a:xfrm>
              <a:off x="5436000" y="2358360"/>
              <a:ext cx="1998000" cy="3034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Job Database</a:t>
              </a:r>
              <a:endParaRPr b="0" lang="en-US" sz="1400" spc="-1" strike="noStrike">
                <a:latin typeface="Arial"/>
              </a:endParaRPr>
            </a:p>
          </p:txBody>
        </p:sp>
      </p:grpSp>
      <p:sp>
        <p:nvSpPr>
          <p:cNvPr id="1811" name="Line 57"/>
          <p:cNvSpPr/>
          <p:nvPr/>
        </p:nvSpPr>
        <p:spPr>
          <a:xfrm flipH="1">
            <a:off x="1904760" y="1904760"/>
            <a:ext cx="1752840" cy="360"/>
          </a:xfrm>
          <a:prstGeom prst="line">
            <a:avLst/>
          </a:prstGeom>
          <a:ln w="9360">
            <a:solidFill>
              <a:schemeClr val="tx1"/>
            </a:solidFill>
            <a:round/>
            <a:tailEnd len="med" type="triangle" w="med"/>
          </a:ln>
        </p:spPr>
        <p:style>
          <a:lnRef idx="0"/>
          <a:fillRef idx="0"/>
          <a:effectRef idx="0"/>
          <a:fontRef idx="minor"/>
        </p:style>
      </p:sp>
      <p:grpSp>
        <p:nvGrpSpPr>
          <p:cNvPr id="1812" name="Group 58"/>
          <p:cNvGrpSpPr/>
          <p:nvPr/>
        </p:nvGrpSpPr>
        <p:grpSpPr>
          <a:xfrm>
            <a:off x="4647960" y="2057400"/>
            <a:ext cx="1676880" cy="228600"/>
            <a:chOff x="4647960" y="2057400"/>
            <a:chExt cx="1676880" cy="228600"/>
          </a:xfrm>
        </p:grpSpPr>
        <p:sp>
          <p:nvSpPr>
            <p:cNvPr id="1813" name="Line 59"/>
            <p:cNvSpPr/>
            <p:nvPr/>
          </p:nvSpPr>
          <p:spPr>
            <a:xfrm>
              <a:off x="6324480" y="2057400"/>
              <a:ext cx="360" cy="228600"/>
            </a:xfrm>
            <a:prstGeom prst="line">
              <a:avLst/>
            </a:prstGeom>
            <a:ln w="9360">
              <a:solidFill>
                <a:schemeClr val="tx1"/>
              </a:solidFill>
              <a:round/>
              <a:tailEnd len="med" type="triangle" w="med"/>
            </a:ln>
          </p:spPr>
          <p:style>
            <a:lnRef idx="0"/>
            <a:fillRef idx="0"/>
            <a:effectRef idx="0"/>
            <a:fontRef idx="minor"/>
          </p:style>
        </p:sp>
        <p:sp>
          <p:nvSpPr>
            <p:cNvPr id="1814" name="Line 60"/>
            <p:cNvSpPr/>
            <p:nvPr/>
          </p:nvSpPr>
          <p:spPr>
            <a:xfrm flipH="1">
              <a:off x="4647960" y="2057400"/>
              <a:ext cx="1676520" cy="360"/>
            </a:xfrm>
            <a:prstGeom prst="line">
              <a:avLst/>
            </a:prstGeom>
            <a:ln w="9360">
              <a:solidFill>
                <a:schemeClr val="tx1"/>
              </a:solidFill>
              <a:round/>
            </a:ln>
          </p:spPr>
          <p:style>
            <a:lnRef idx="0"/>
            <a:fillRef idx="0"/>
            <a:effectRef idx="0"/>
            <a:fontRef idx="minor"/>
          </p:style>
        </p:sp>
      </p:grpSp>
      <p:sp>
        <p:nvSpPr>
          <p:cNvPr id="1815" name="CustomShape 61"/>
          <p:cNvSpPr/>
          <p:nvPr/>
        </p:nvSpPr>
        <p:spPr>
          <a:xfrm>
            <a:off x="4614840" y="185724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Search query</a:t>
            </a:r>
            <a:endParaRPr b="0" lang="en-US" sz="900" spc="-1" strike="noStrike">
              <a:latin typeface="Arial"/>
            </a:endParaRPr>
          </a:p>
        </p:txBody>
      </p:sp>
      <p:grpSp>
        <p:nvGrpSpPr>
          <p:cNvPr id="1816" name="Group 62"/>
          <p:cNvGrpSpPr/>
          <p:nvPr/>
        </p:nvGrpSpPr>
        <p:grpSpPr>
          <a:xfrm>
            <a:off x="4647960" y="2666880"/>
            <a:ext cx="1981800" cy="1905480"/>
            <a:chOff x="4647960" y="2666880"/>
            <a:chExt cx="1981800" cy="1905480"/>
          </a:xfrm>
        </p:grpSpPr>
        <p:sp>
          <p:nvSpPr>
            <p:cNvPr id="1817" name="Line 63"/>
            <p:cNvSpPr/>
            <p:nvPr/>
          </p:nvSpPr>
          <p:spPr>
            <a:xfrm flipV="1">
              <a:off x="6629400" y="2666880"/>
              <a:ext cx="360" cy="1905120"/>
            </a:xfrm>
            <a:prstGeom prst="line">
              <a:avLst/>
            </a:prstGeom>
            <a:ln w="9360">
              <a:solidFill>
                <a:schemeClr val="tx1"/>
              </a:solidFill>
              <a:round/>
              <a:tailEnd len="med" type="triangle" w="med"/>
            </a:ln>
          </p:spPr>
          <p:style>
            <a:lnRef idx="0"/>
            <a:fillRef idx="0"/>
            <a:effectRef idx="0"/>
            <a:fontRef idx="minor"/>
          </p:style>
        </p:sp>
        <p:sp>
          <p:nvSpPr>
            <p:cNvPr id="1818" name="Line 64"/>
            <p:cNvSpPr/>
            <p:nvPr/>
          </p:nvSpPr>
          <p:spPr>
            <a:xfrm flipH="1">
              <a:off x="4647960" y="4572000"/>
              <a:ext cx="1981080" cy="360"/>
            </a:xfrm>
            <a:prstGeom prst="line">
              <a:avLst/>
            </a:prstGeom>
            <a:ln w="9360">
              <a:solidFill>
                <a:schemeClr val="tx1"/>
              </a:solidFill>
              <a:round/>
            </a:ln>
          </p:spPr>
          <p:style>
            <a:lnRef idx="0"/>
            <a:fillRef idx="0"/>
            <a:effectRef idx="0"/>
            <a:fontRef idx="minor"/>
          </p:style>
        </p:sp>
      </p:grpSp>
      <p:grpSp>
        <p:nvGrpSpPr>
          <p:cNvPr id="1819" name="Group 65"/>
          <p:cNvGrpSpPr/>
          <p:nvPr/>
        </p:nvGrpSpPr>
        <p:grpSpPr>
          <a:xfrm>
            <a:off x="609480" y="3581280"/>
            <a:ext cx="4862520" cy="685800"/>
            <a:chOff x="609480" y="3581280"/>
            <a:chExt cx="4862520" cy="685800"/>
          </a:xfrm>
        </p:grpSpPr>
        <p:sp>
          <p:nvSpPr>
            <p:cNvPr id="1820" name="Line 66"/>
            <p:cNvSpPr/>
            <p:nvPr/>
          </p:nvSpPr>
          <p:spPr>
            <a:xfrm>
              <a:off x="609480" y="3581280"/>
              <a:ext cx="360" cy="685800"/>
            </a:xfrm>
            <a:prstGeom prst="line">
              <a:avLst/>
            </a:prstGeom>
            <a:ln w="9360">
              <a:solidFill>
                <a:schemeClr val="tx1"/>
              </a:solidFill>
              <a:round/>
              <a:tailEnd len="med" type="triangle" w="med"/>
            </a:ln>
          </p:spPr>
          <p:style>
            <a:lnRef idx="0"/>
            <a:fillRef idx="0"/>
            <a:effectRef idx="0"/>
            <a:fontRef idx="minor"/>
          </p:style>
        </p:sp>
        <p:sp>
          <p:nvSpPr>
            <p:cNvPr id="1821" name="Line 67"/>
            <p:cNvSpPr/>
            <p:nvPr/>
          </p:nvSpPr>
          <p:spPr>
            <a:xfrm>
              <a:off x="609480" y="3581280"/>
              <a:ext cx="4862520" cy="360"/>
            </a:xfrm>
            <a:prstGeom prst="line">
              <a:avLst/>
            </a:prstGeom>
            <a:ln w="9360">
              <a:solidFill>
                <a:schemeClr val="tx1"/>
              </a:solidFill>
              <a:round/>
            </a:ln>
          </p:spPr>
          <p:style>
            <a:lnRef idx="0"/>
            <a:fillRef idx="0"/>
            <a:effectRef idx="0"/>
            <a:fontRef idx="minor"/>
          </p:style>
        </p:sp>
      </p:grpSp>
      <p:grpSp>
        <p:nvGrpSpPr>
          <p:cNvPr id="1822" name="Group 68"/>
          <p:cNvGrpSpPr/>
          <p:nvPr/>
        </p:nvGrpSpPr>
        <p:grpSpPr>
          <a:xfrm>
            <a:off x="4114800" y="2666880"/>
            <a:ext cx="990360" cy="381240"/>
            <a:chOff x="4114800" y="2666880"/>
            <a:chExt cx="990360" cy="381240"/>
          </a:xfrm>
        </p:grpSpPr>
        <p:sp>
          <p:nvSpPr>
            <p:cNvPr id="1823" name="Line 69"/>
            <p:cNvSpPr/>
            <p:nvPr/>
          </p:nvSpPr>
          <p:spPr>
            <a:xfrm flipV="1">
              <a:off x="4114800" y="2666880"/>
              <a:ext cx="360" cy="380880"/>
            </a:xfrm>
            <a:prstGeom prst="line">
              <a:avLst/>
            </a:prstGeom>
            <a:ln w="9360">
              <a:solidFill>
                <a:schemeClr val="tx1"/>
              </a:solidFill>
              <a:round/>
              <a:tailEnd len="med" type="triangle" w="med"/>
            </a:ln>
          </p:spPr>
          <p:style>
            <a:lnRef idx="0"/>
            <a:fillRef idx="0"/>
            <a:effectRef idx="0"/>
            <a:fontRef idx="minor"/>
          </p:style>
        </p:sp>
        <p:sp>
          <p:nvSpPr>
            <p:cNvPr id="1824" name="Line 70"/>
            <p:cNvSpPr/>
            <p:nvPr/>
          </p:nvSpPr>
          <p:spPr>
            <a:xfrm>
              <a:off x="4114800" y="3047760"/>
              <a:ext cx="990360" cy="360"/>
            </a:xfrm>
            <a:prstGeom prst="line">
              <a:avLst/>
            </a:prstGeom>
            <a:ln w="9360">
              <a:solidFill>
                <a:schemeClr val="tx1"/>
              </a:solidFill>
              <a:round/>
            </a:ln>
          </p:spPr>
          <p:style>
            <a:lnRef idx="0"/>
            <a:fillRef idx="0"/>
            <a:effectRef idx="0"/>
            <a:fontRef idx="minor"/>
          </p:style>
        </p:sp>
      </p:grpSp>
      <p:sp>
        <p:nvSpPr>
          <p:cNvPr id="1825" name="Line 71"/>
          <p:cNvSpPr/>
          <p:nvPr/>
        </p:nvSpPr>
        <p:spPr>
          <a:xfrm>
            <a:off x="5105160" y="2636640"/>
            <a:ext cx="360" cy="411120"/>
          </a:xfrm>
          <a:prstGeom prst="line">
            <a:avLst/>
          </a:prstGeom>
          <a:ln w="9360">
            <a:solidFill>
              <a:schemeClr val="tx1"/>
            </a:solidFill>
            <a:round/>
          </a:ln>
        </p:spPr>
        <p:style>
          <a:lnRef idx="0"/>
          <a:fillRef idx="0"/>
          <a:effectRef idx="0"/>
          <a:fontRef idx="minor"/>
        </p:style>
      </p:sp>
      <p:sp>
        <p:nvSpPr>
          <p:cNvPr id="1826" name="CustomShape 72"/>
          <p:cNvSpPr/>
          <p:nvPr/>
        </p:nvSpPr>
        <p:spPr>
          <a:xfrm>
            <a:off x="4081320" y="283356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Results of Search</a:t>
            </a:r>
            <a:endParaRPr b="0" lang="en-US" sz="900" spc="-1" strike="noStrike">
              <a:latin typeface="Arial"/>
            </a:endParaRPr>
          </a:p>
        </p:txBody>
      </p:sp>
      <p:grpSp>
        <p:nvGrpSpPr>
          <p:cNvPr id="1827" name="Group 73"/>
          <p:cNvGrpSpPr/>
          <p:nvPr/>
        </p:nvGrpSpPr>
        <p:grpSpPr>
          <a:xfrm>
            <a:off x="457200" y="3352680"/>
            <a:ext cx="5029200" cy="876240"/>
            <a:chOff x="457200" y="3352680"/>
            <a:chExt cx="5029200" cy="876240"/>
          </a:xfrm>
        </p:grpSpPr>
        <p:sp>
          <p:nvSpPr>
            <p:cNvPr id="1828" name="Line 74"/>
            <p:cNvSpPr/>
            <p:nvPr/>
          </p:nvSpPr>
          <p:spPr>
            <a:xfrm>
              <a:off x="457200" y="3352680"/>
              <a:ext cx="5029200" cy="360"/>
            </a:xfrm>
            <a:prstGeom prst="line">
              <a:avLst/>
            </a:prstGeom>
            <a:ln w="9360">
              <a:solidFill>
                <a:schemeClr val="tx1"/>
              </a:solidFill>
              <a:round/>
              <a:tailEnd len="med" type="triangle" w="med"/>
            </a:ln>
          </p:spPr>
          <p:style>
            <a:lnRef idx="0"/>
            <a:fillRef idx="0"/>
            <a:effectRef idx="0"/>
            <a:fontRef idx="minor"/>
          </p:style>
        </p:sp>
        <p:sp>
          <p:nvSpPr>
            <p:cNvPr id="1829" name="Line 75"/>
            <p:cNvSpPr/>
            <p:nvPr/>
          </p:nvSpPr>
          <p:spPr>
            <a:xfrm>
              <a:off x="457200" y="3352680"/>
              <a:ext cx="360" cy="876240"/>
            </a:xfrm>
            <a:prstGeom prst="line">
              <a:avLst/>
            </a:prstGeom>
            <a:ln w="9360">
              <a:solidFill>
                <a:schemeClr val="tx1"/>
              </a:solidFill>
              <a:round/>
            </a:ln>
          </p:spPr>
          <p:style>
            <a:lnRef idx="0"/>
            <a:fillRef idx="0"/>
            <a:effectRef idx="0"/>
            <a:fontRef idx="minor"/>
          </p:style>
        </p:sp>
      </p:grpSp>
      <p:sp>
        <p:nvSpPr>
          <p:cNvPr id="1830" name="CustomShape 76"/>
          <p:cNvSpPr/>
          <p:nvPr/>
        </p:nvSpPr>
        <p:spPr>
          <a:xfrm>
            <a:off x="609480" y="335268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Account Information</a:t>
            </a:r>
            <a:endParaRPr b="0" lang="en-US" sz="900" spc="-1" strike="noStrike">
              <a:latin typeface="Arial"/>
            </a:endParaRPr>
          </a:p>
        </p:txBody>
      </p:sp>
      <p:grpSp>
        <p:nvGrpSpPr>
          <p:cNvPr id="1831" name="Group 77"/>
          <p:cNvGrpSpPr/>
          <p:nvPr/>
        </p:nvGrpSpPr>
        <p:grpSpPr>
          <a:xfrm>
            <a:off x="838080" y="3809880"/>
            <a:ext cx="4648320" cy="495360"/>
            <a:chOff x="838080" y="3809880"/>
            <a:chExt cx="4648320" cy="495360"/>
          </a:xfrm>
        </p:grpSpPr>
        <p:sp>
          <p:nvSpPr>
            <p:cNvPr id="1832" name="Line 78"/>
            <p:cNvSpPr/>
            <p:nvPr/>
          </p:nvSpPr>
          <p:spPr>
            <a:xfrm>
              <a:off x="838080" y="3809880"/>
              <a:ext cx="4648320" cy="360"/>
            </a:xfrm>
            <a:prstGeom prst="line">
              <a:avLst/>
            </a:prstGeom>
            <a:ln w="9360">
              <a:solidFill>
                <a:schemeClr val="tx1"/>
              </a:solidFill>
              <a:round/>
              <a:tailEnd len="med" type="triangle" w="med"/>
            </a:ln>
          </p:spPr>
          <p:style>
            <a:lnRef idx="0"/>
            <a:fillRef idx="0"/>
            <a:effectRef idx="0"/>
            <a:fontRef idx="minor"/>
          </p:style>
        </p:sp>
        <p:sp>
          <p:nvSpPr>
            <p:cNvPr id="1833" name="Line 79"/>
            <p:cNvSpPr/>
            <p:nvPr/>
          </p:nvSpPr>
          <p:spPr>
            <a:xfrm>
              <a:off x="838080" y="3809880"/>
              <a:ext cx="360" cy="495360"/>
            </a:xfrm>
            <a:prstGeom prst="line">
              <a:avLst/>
            </a:prstGeom>
            <a:ln w="9360">
              <a:solidFill>
                <a:schemeClr val="tx1"/>
              </a:solidFill>
              <a:round/>
            </a:ln>
          </p:spPr>
          <p:style>
            <a:lnRef idx="0"/>
            <a:fillRef idx="0"/>
            <a:effectRef idx="0"/>
            <a:fontRef idx="minor"/>
          </p:style>
        </p:sp>
      </p:grpSp>
      <p:sp>
        <p:nvSpPr>
          <p:cNvPr id="1834" name="Line 80"/>
          <p:cNvSpPr/>
          <p:nvPr/>
        </p:nvSpPr>
        <p:spPr>
          <a:xfrm flipV="1">
            <a:off x="5867280" y="2666880"/>
            <a:ext cx="360" cy="685800"/>
          </a:xfrm>
          <a:prstGeom prst="line">
            <a:avLst/>
          </a:prstGeom>
          <a:ln w="9360">
            <a:solidFill>
              <a:schemeClr val="tx1"/>
            </a:solidFill>
            <a:round/>
            <a:tailEnd len="med" type="triangle" w="med"/>
          </a:ln>
        </p:spPr>
        <p:style>
          <a:lnRef idx="0"/>
          <a:fillRef idx="0"/>
          <a:effectRef idx="0"/>
          <a:fontRef idx="minor"/>
        </p:style>
      </p:sp>
      <p:sp>
        <p:nvSpPr>
          <p:cNvPr id="1835" name="CustomShape 81"/>
          <p:cNvSpPr/>
          <p:nvPr/>
        </p:nvSpPr>
        <p:spPr>
          <a:xfrm rot="5400000">
            <a:off x="5556600" y="2775960"/>
            <a:ext cx="871200" cy="501120"/>
          </a:xfrm>
          <a:prstGeom prst="rect">
            <a:avLst/>
          </a:prstGeom>
          <a:noFill/>
          <a:ln w="9360">
            <a:noFill/>
          </a:ln>
        </p:spPr>
        <p:style>
          <a:lnRef idx="0"/>
          <a:fillRef idx="0"/>
          <a:effectRef idx="0"/>
          <a:fontRef idx="minor"/>
        </p:style>
        <p:txBody>
          <a:bodyPr lIns="90000" rIns="90000" tIns="45000" bIns="45000"/>
          <a:p>
            <a:pPr>
              <a:lnSpc>
                <a:spcPct val="100000"/>
              </a:lnSpc>
            </a:pPr>
            <a:r>
              <a:rPr b="0" lang="en-US" sz="900" spc="-1" strike="noStrike">
                <a:solidFill>
                  <a:srgbClr val="000000"/>
                </a:solidFill>
                <a:latin typeface="Georgia"/>
              </a:rPr>
              <a:t>Job Opening </a:t>
            </a:r>
            <a:endParaRPr b="0" lang="en-US" sz="900" spc="-1" strike="noStrike">
              <a:latin typeface="Arial"/>
            </a:endParaRPr>
          </a:p>
          <a:p>
            <a:pPr>
              <a:lnSpc>
                <a:spcPct val="100000"/>
              </a:lnSpc>
            </a:pPr>
            <a:r>
              <a:rPr b="0" lang="en-US" sz="900" spc="-1" strike="noStrike">
                <a:solidFill>
                  <a:srgbClr val="000000"/>
                </a:solidFill>
                <a:latin typeface="Georgia"/>
              </a:rPr>
              <a:t>Form</a:t>
            </a:r>
            <a:endParaRPr b="0" lang="en-US" sz="900" spc="-1" strike="noStrike">
              <a:latin typeface="Arial"/>
            </a:endParaRPr>
          </a:p>
        </p:txBody>
      </p:sp>
      <p:grpSp>
        <p:nvGrpSpPr>
          <p:cNvPr id="1836" name="Group 82"/>
          <p:cNvGrpSpPr/>
          <p:nvPr/>
        </p:nvGrpSpPr>
        <p:grpSpPr>
          <a:xfrm>
            <a:off x="1004760" y="4038480"/>
            <a:ext cx="4253040" cy="228600"/>
            <a:chOff x="1004760" y="4038480"/>
            <a:chExt cx="4253040" cy="228600"/>
          </a:xfrm>
        </p:grpSpPr>
        <p:sp>
          <p:nvSpPr>
            <p:cNvPr id="1837" name="Line 83"/>
            <p:cNvSpPr/>
            <p:nvPr/>
          </p:nvSpPr>
          <p:spPr>
            <a:xfrm>
              <a:off x="1004760" y="4038480"/>
              <a:ext cx="360" cy="228600"/>
            </a:xfrm>
            <a:prstGeom prst="line">
              <a:avLst/>
            </a:prstGeom>
            <a:ln w="9360">
              <a:solidFill>
                <a:schemeClr val="tx1"/>
              </a:solidFill>
              <a:round/>
              <a:tailEnd len="med" type="triangle" w="med"/>
            </a:ln>
          </p:spPr>
          <p:style>
            <a:lnRef idx="0"/>
            <a:fillRef idx="0"/>
            <a:effectRef idx="0"/>
            <a:fontRef idx="minor"/>
          </p:style>
        </p:sp>
        <p:sp>
          <p:nvSpPr>
            <p:cNvPr id="1838" name="Line 84"/>
            <p:cNvSpPr/>
            <p:nvPr/>
          </p:nvSpPr>
          <p:spPr>
            <a:xfrm>
              <a:off x="1004760" y="4038480"/>
              <a:ext cx="4253040" cy="360"/>
            </a:xfrm>
            <a:prstGeom prst="line">
              <a:avLst/>
            </a:prstGeom>
            <a:ln w="9360">
              <a:solidFill>
                <a:schemeClr val="tx1"/>
              </a:solidFill>
              <a:round/>
            </a:ln>
          </p:spPr>
          <p:style>
            <a:lnRef idx="0"/>
            <a:fillRef idx="0"/>
            <a:effectRef idx="0"/>
            <a:fontRef idx="minor"/>
          </p:style>
        </p:sp>
      </p:grpSp>
      <p:sp>
        <p:nvSpPr>
          <p:cNvPr id="1839" name="Line 85"/>
          <p:cNvSpPr/>
          <p:nvPr/>
        </p:nvSpPr>
        <p:spPr>
          <a:xfrm>
            <a:off x="5257440" y="2666880"/>
            <a:ext cx="360" cy="1371600"/>
          </a:xfrm>
          <a:prstGeom prst="line">
            <a:avLst/>
          </a:prstGeom>
          <a:ln w="9360">
            <a:solidFill>
              <a:schemeClr val="tx1"/>
            </a:solidFill>
            <a:round/>
          </a:ln>
        </p:spPr>
        <p:style>
          <a:lnRef idx="0"/>
          <a:fillRef idx="0"/>
          <a:effectRef idx="0"/>
          <a:fontRef idx="minor"/>
        </p:style>
      </p:sp>
      <p:sp>
        <p:nvSpPr>
          <p:cNvPr id="1840" name="CustomShape 86"/>
          <p:cNvSpPr/>
          <p:nvPr/>
        </p:nvSpPr>
        <p:spPr>
          <a:xfrm>
            <a:off x="990720" y="380988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Portfolios for job opening</a:t>
            </a:r>
            <a:endParaRPr b="0" lang="en-US" sz="900" spc="-1" strike="noStrike">
              <a:latin typeface="Arial"/>
            </a:endParaRPr>
          </a:p>
        </p:txBody>
      </p:sp>
      <p:grpSp>
        <p:nvGrpSpPr>
          <p:cNvPr id="1841" name="Group 87"/>
          <p:cNvGrpSpPr/>
          <p:nvPr/>
        </p:nvGrpSpPr>
        <p:grpSpPr>
          <a:xfrm>
            <a:off x="533160" y="3124080"/>
            <a:ext cx="3772440" cy="990720"/>
            <a:chOff x="533160" y="3124080"/>
            <a:chExt cx="3772440" cy="990720"/>
          </a:xfrm>
        </p:grpSpPr>
        <p:sp>
          <p:nvSpPr>
            <p:cNvPr id="1842" name="Line 88"/>
            <p:cNvSpPr/>
            <p:nvPr/>
          </p:nvSpPr>
          <p:spPr>
            <a:xfrm>
              <a:off x="4305240" y="3124080"/>
              <a:ext cx="360" cy="990720"/>
            </a:xfrm>
            <a:prstGeom prst="line">
              <a:avLst/>
            </a:prstGeom>
            <a:ln w="9360">
              <a:solidFill>
                <a:schemeClr val="tx1"/>
              </a:solidFill>
              <a:round/>
              <a:tailEnd len="med" type="triangle" w="med"/>
            </a:ln>
          </p:spPr>
          <p:style>
            <a:lnRef idx="0"/>
            <a:fillRef idx="0"/>
            <a:effectRef idx="0"/>
            <a:fontRef idx="minor"/>
          </p:style>
        </p:sp>
        <p:sp>
          <p:nvSpPr>
            <p:cNvPr id="1843" name="Line 89"/>
            <p:cNvSpPr/>
            <p:nvPr/>
          </p:nvSpPr>
          <p:spPr>
            <a:xfrm flipH="1">
              <a:off x="533160" y="3124080"/>
              <a:ext cx="3772080" cy="360"/>
            </a:xfrm>
            <a:prstGeom prst="line">
              <a:avLst/>
            </a:prstGeom>
            <a:ln w="9360">
              <a:solidFill>
                <a:schemeClr val="tx1"/>
              </a:solidFill>
              <a:round/>
            </a:ln>
          </p:spPr>
          <p:style>
            <a:lnRef idx="0"/>
            <a:fillRef idx="0"/>
            <a:effectRef idx="0"/>
            <a:fontRef idx="minor"/>
          </p:style>
        </p:sp>
      </p:grpSp>
      <p:sp>
        <p:nvSpPr>
          <p:cNvPr id="1844" name="Line 90"/>
          <p:cNvSpPr/>
          <p:nvPr/>
        </p:nvSpPr>
        <p:spPr>
          <a:xfrm>
            <a:off x="533160" y="2209680"/>
            <a:ext cx="360" cy="914400"/>
          </a:xfrm>
          <a:prstGeom prst="line">
            <a:avLst/>
          </a:prstGeom>
          <a:ln w="9360">
            <a:solidFill>
              <a:schemeClr val="tx1"/>
            </a:solidFill>
            <a:round/>
          </a:ln>
        </p:spPr>
        <p:style>
          <a:lnRef idx="0"/>
          <a:fillRef idx="0"/>
          <a:effectRef idx="0"/>
          <a:fontRef idx="minor"/>
        </p:style>
      </p:sp>
      <p:sp>
        <p:nvSpPr>
          <p:cNvPr id="1845" name="Line 91"/>
          <p:cNvSpPr/>
          <p:nvPr/>
        </p:nvSpPr>
        <p:spPr>
          <a:xfrm flipH="1">
            <a:off x="1904760" y="6858000"/>
            <a:ext cx="1219320" cy="360"/>
          </a:xfrm>
          <a:prstGeom prst="line">
            <a:avLst/>
          </a:prstGeom>
          <a:ln w="9360">
            <a:solidFill>
              <a:schemeClr val="tx1"/>
            </a:solidFill>
            <a:round/>
          </a:ln>
        </p:spPr>
        <p:style>
          <a:lnRef idx="0"/>
          <a:fillRef idx="0"/>
          <a:effectRef idx="0"/>
          <a:fontRef idx="minor"/>
        </p:style>
      </p:sp>
      <p:sp>
        <p:nvSpPr>
          <p:cNvPr id="1846" name="Line 92"/>
          <p:cNvSpPr/>
          <p:nvPr/>
        </p:nvSpPr>
        <p:spPr>
          <a:xfrm>
            <a:off x="3124080" y="1295280"/>
            <a:ext cx="360" cy="5562720"/>
          </a:xfrm>
          <a:prstGeom prst="line">
            <a:avLst/>
          </a:prstGeom>
          <a:ln w="9360">
            <a:solidFill>
              <a:schemeClr val="tx1"/>
            </a:solidFill>
            <a:round/>
          </a:ln>
        </p:spPr>
        <p:style>
          <a:lnRef idx="0"/>
          <a:fillRef idx="0"/>
          <a:effectRef idx="0"/>
          <a:fontRef idx="minor"/>
        </p:style>
      </p:sp>
      <p:sp>
        <p:nvSpPr>
          <p:cNvPr id="1847" name="Line 93"/>
          <p:cNvSpPr/>
          <p:nvPr/>
        </p:nvSpPr>
        <p:spPr>
          <a:xfrm>
            <a:off x="2819160" y="1904760"/>
            <a:ext cx="360" cy="4724640"/>
          </a:xfrm>
          <a:prstGeom prst="line">
            <a:avLst/>
          </a:prstGeom>
          <a:ln w="9360">
            <a:solidFill>
              <a:schemeClr val="tx1"/>
            </a:solidFill>
            <a:round/>
          </a:ln>
        </p:spPr>
        <p:style>
          <a:lnRef idx="0"/>
          <a:fillRef idx="0"/>
          <a:effectRef idx="0"/>
          <a:fontRef idx="minor"/>
        </p:style>
      </p:sp>
      <p:sp>
        <p:nvSpPr>
          <p:cNvPr id="1848" name="Line 94"/>
          <p:cNvSpPr/>
          <p:nvPr/>
        </p:nvSpPr>
        <p:spPr>
          <a:xfrm flipH="1">
            <a:off x="1904760" y="6629040"/>
            <a:ext cx="914400" cy="360"/>
          </a:xfrm>
          <a:prstGeom prst="line">
            <a:avLst/>
          </a:prstGeom>
          <a:ln w="9360">
            <a:solidFill>
              <a:schemeClr val="tx1"/>
            </a:solidFill>
            <a:round/>
            <a:tailEnd len="med" type="triangle" w="med"/>
          </a:ln>
        </p:spPr>
        <p:style>
          <a:lnRef idx="0"/>
          <a:fillRef idx="0"/>
          <a:effectRef idx="0"/>
          <a:fontRef idx="minor"/>
        </p:style>
      </p:sp>
      <p:sp>
        <p:nvSpPr>
          <p:cNvPr id="1849" name="CustomShape 95"/>
          <p:cNvSpPr/>
          <p:nvPr/>
        </p:nvSpPr>
        <p:spPr>
          <a:xfrm>
            <a:off x="4648320" y="4343400"/>
            <a:ext cx="2209320" cy="36396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Job opening attached with portfolio</a:t>
            </a:r>
            <a:endParaRPr b="0" lang="en-US" sz="900" spc="-1" strike="noStrike">
              <a:latin typeface="Arial"/>
            </a:endParaRPr>
          </a:p>
        </p:txBody>
      </p:sp>
      <p:sp>
        <p:nvSpPr>
          <p:cNvPr id="1850" name="Line 96"/>
          <p:cNvSpPr/>
          <p:nvPr/>
        </p:nvSpPr>
        <p:spPr>
          <a:xfrm>
            <a:off x="3124080" y="1600200"/>
            <a:ext cx="360" cy="5257800"/>
          </a:xfrm>
          <a:prstGeom prst="line">
            <a:avLst/>
          </a:prstGeom>
          <a:ln w="9360">
            <a:solidFill>
              <a:schemeClr val="tx1"/>
            </a:solidFill>
            <a:round/>
          </a:ln>
        </p:spPr>
        <p:style>
          <a:lnRef idx="0"/>
          <a:fillRef idx="0"/>
          <a:effectRef idx="0"/>
          <a:fontRef idx="minor"/>
        </p:style>
      </p:sp>
      <p:grpSp>
        <p:nvGrpSpPr>
          <p:cNvPr id="1851" name="Group 97"/>
          <p:cNvGrpSpPr/>
          <p:nvPr/>
        </p:nvGrpSpPr>
        <p:grpSpPr>
          <a:xfrm>
            <a:off x="1142640" y="5257800"/>
            <a:ext cx="4343760" cy="228600"/>
            <a:chOff x="1142640" y="5257800"/>
            <a:chExt cx="4343760" cy="228600"/>
          </a:xfrm>
        </p:grpSpPr>
        <p:sp>
          <p:nvSpPr>
            <p:cNvPr id="1852" name="Line 98"/>
            <p:cNvSpPr/>
            <p:nvPr/>
          </p:nvSpPr>
          <p:spPr>
            <a:xfrm>
              <a:off x="1143000" y="5486040"/>
              <a:ext cx="4343400" cy="360"/>
            </a:xfrm>
            <a:prstGeom prst="line">
              <a:avLst/>
            </a:prstGeom>
            <a:ln w="9360">
              <a:solidFill>
                <a:schemeClr val="tx1"/>
              </a:solidFill>
              <a:round/>
              <a:tailEnd len="med" type="triangle" w="med"/>
            </a:ln>
          </p:spPr>
          <p:style>
            <a:lnRef idx="0"/>
            <a:fillRef idx="0"/>
            <a:effectRef idx="0"/>
            <a:fontRef idx="minor"/>
          </p:style>
        </p:sp>
        <p:sp>
          <p:nvSpPr>
            <p:cNvPr id="1853" name="Line 99"/>
            <p:cNvSpPr/>
            <p:nvPr/>
          </p:nvSpPr>
          <p:spPr>
            <a:xfrm>
              <a:off x="1142640" y="5257800"/>
              <a:ext cx="360" cy="228240"/>
            </a:xfrm>
            <a:prstGeom prst="line">
              <a:avLst/>
            </a:prstGeom>
            <a:ln w="9360">
              <a:solidFill>
                <a:schemeClr val="tx1"/>
              </a:solidFill>
              <a:round/>
            </a:ln>
          </p:spPr>
          <p:style>
            <a:lnRef idx="0"/>
            <a:fillRef idx="0"/>
            <a:effectRef idx="0"/>
            <a:fontRef idx="minor"/>
          </p:style>
        </p:sp>
      </p:grpSp>
      <p:sp>
        <p:nvSpPr>
          <p:cNvPr id="1854" name="CustomShape 100"/>
          <p:cNvSpPr/>
          <p:nvPr/>
        </p:nvSpPr>
        <p:spPr>
          <a:xfrm rot="5400000">
            <a:off x="4954680" y="685800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Search query</a:t>
            </a:r>
            <a:endParaRPr b="0" lang="en-US" sz="900" spc="-1" strike="noStrike">
              <a:latin typeface="Arial"/>
            </a:endParaRPr>
          </a:p>
        </p:txBody>
      </p:sp>
      <p:sp>
        <p:nvSpPr>
          <p:cNvPr id="1855" name="Line 101"/>
          <p:cNvSpPr/>
          <p:nvPr/>
        </p:nvSpPr>
        <p:spPr>
          <a:xfrm>
            <a:off x="5943600" y="5867280"/>
            <a:ext cx="360" cy="2133720"/>
          </a:xfrm>
          <a:prstGeom prst="line">
            <a:avLst/>
          </a:prstGeom>
          <a:ln w="9360">
            <a:solidFill>
              <a:schemeClr val="tx1"/>
            </a:solidFill>
            <a:round/>
            <a:tailEnd len="med" type="triangle" w="med"/>
          </a:ln>
        </p:spPr>
        <p:style>
          <a:lnRef idx="0"/>
          <a:fillRef idx="0"/>
          <a:effectRef idx="0"/>
          <a:fontRef idx="minor"/>
        </p:style>
      </p:sp>
      <p:sp>
        <p:nvSpPr>
          <p:cNvPr id="1856" name="Line 102"/>
          <p:cNvSpPr/>
          <p:nvPr/>
        </p:nvSpPr>
        <p:spPr>
          <a:xfrm flipV="1">
            <a:off x="5715000" y="5867280"/>
            <a:ext cx="360" cy="2133720"/>
          </a:xfrm>
          <a:prstGeom prst="line">
            <a:avLst/>
          </a:prstGeom>
          <a:ln w="9360">
            <a:solidFill>
              <a:schemeClr val="tx1"/>
            </a:solidFill>
            <a:round/>
            <a:tailEnd len="med" type="triangle" w="med"/>
          </a:ln>
        </p:spPr>
        <p:style>
          <a:lnRef idx="0"/>
          <a:fillRef idx="0"/>
          <a:effectRef idx="0"/>
          <a:fontRef idx="minor"/>
        </p:style>
      </p:sp>
      <p:sp>
        <p:nvSpPr>
          <p:cNvPr id="1857" name="CustomShape 103"/>
          <p:cNvSpPr/>
          <p:nvPr/>
        </p:nvSpPr>
        <p:spPr>
          <a:xfrm rot="5400000">
            <a:off x="4726080" y="685800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Results of Search</a:t>
            </a:r>
            <a:endParaRPr b="0" lang="en-US" sz="900" spc="-1" strike="noStrike">
              <a:latin typeface="Arial"/>
            </a:endParaRPr>
          </a:p>
        </p:txBody>
      </p:sp>
      <p:grpSp>
        <p:nvGrpSpPr>
          <p:cNvPr id="1858" name="Group 104"/>
          <p:cNvGrpSpPr/>
          <p:nvPr/>
        </p:nvGrpSpPr>
        <p:grpSpPr>
          <a:xfrm>
            <a:off x="990360" y="5257800"/>
            <a:ext cx="4496040" cy="457560"/>
            <a:chOff x="990360" y="5257800"/>
            <a:chExt cx="4496040" cy="457560"/>
          </a:xfrm>
        </p:grpSpPr>
        <p:sp>
          <p:nvSpPr>
            <p:cNvPr id="1859" name="Line 105"/>
            <p:cNvSpPr/>
            <p:nvPr/>
          </p:nvSpPr>
          <p:spPr>
            <a:xfrm>
              <a:off x="990360" y="5715000"/>
              <a:ext cx="4496040" cy="360"/>
            </a:xfrm>
            <a:prstGeom prst="line">
              <a:avLst/>
            </a:prstGeom>
            <a:ln w="9360">
              <a:solidFill>
                <a:schemeClr val="tx1"/>
              </a:solidFill>
              <a:round/>
            </a:ln>
          </p:spPr>
          <p:style>
            <a:lnRef idx="0"/>
            <a:fillRef idx="0"/>
            <a:effectRef idx="0"/>
            <a:fontRef idx="minor"/>
          </p:style>
        </p:sp>
        <p:sp>
          <p:nvSpPr>
            <p:cNvPr id="1860" name="Line 106"/>
            <p:cNvSpPr/>
            <p:nvPr/>
          </p:nvSpPr>
          <p:spPr>
            <a:xfrm flipV="1">
              <a:off x="990360" y="5257800"/>
              <a:ext cx="360" cy="457200"/>
            </a:xfrm>
            <a:prstGeom prst="line">
              <a:avLst/>
            </a:prstGeom>
            <a:ln w="9360">
              <a:solidFill>
                <a:schemeClr val="tx1"/>
              </a:solidFill>
              <a:round/>
              <a:tailEnd len="med" type="triangle" w="med"/>
            </a:ln>
          </p:spPr>
          <p:style>
            <a:lnRef idx="0"/>
            <a:fillRef idx="0"/>
            <a:effectRef idx="0"/>
            <a:fontRef idx="minor"/>
          </p:style>
        </p:sp>
      </p:grpSp>
      <p:grpSp>
        <p:nvGrpSpPr>
          <p:cNvPr id="1861" name="Group 107"/>
          <p:cNvGrpSpPr/>
          <p:nvPr/>
        </p:nvGrpSpPr>
        <p:grpSpPr>
          <a:xfrm>
            <a:off x="838080" y="5257800"/>
            <a:ext cx="2895480" cy="761760"/>
            <a:chOff x="838080" y="5257800"/>
            <a:chExt cx="2895480" cy="761760"/>
          </a:xfrm>
        </p:grpSpPr>
        <p:sp>
          <p:nvSpPr>
            <p:cNvPr id="1862" name="Line 108"/>
            <p:cNvSpPr/>
            <p:nvPr/>
          </p:nvSpPr>
          <p:spPr>
            <a:xfrm>
              <a:off x="838080" y="6019560"/>
              <a:ext cx="2895480" cy="0"/>
            </a:xfrm>
            <a:prstGeom prst="line">
              <a:avLst/>
            </a:prstGeom>
            <a:ln w="9360">
              <a:solidFill>
                <a:schemeClr val="tx1"/>
              </a:solidFill>
              <a:round/>
              <a:tailEnd len="med" type="triangle" w="med"/>
            </a:ln>
          </p:spPr>
          <p:style>
            <a:lnRef idx="0"/>
            <a:fillRef idx="0"/>
            <a:effectRef idx="0"/>
            <a:fontRef idx="minor"/>
          </p:style>
        </p:sp>
        <p:sp>
          <p:nvSpPr>
            <p:cNvPr id="1863" name="Line 109"/>
            <p:cNvSpPr/>
            <p:nvPr/>
          </p:nvSpPr>
          <p:spPr>
            <a:xfrm>
              <a:off x="838080" y="5257800"/>
              <a:ext cx="360" cy="761760"/>
            </a:xfrm>
            <a:prstGeom prst="line">
              <a:avLst/>
            </a:prstGeom>
            <a:ln w="9360">
              <a:solidFill>
                <a:schemeClr val="tx1"/>
              </a:solidFill>
              <a:round/>
            </a:ln>
          </p:spPr>
          <p:style>
            <a:lnRef idx="0"/>
            <a:fillRef idx="0"/>
            <a:effectRef idx="0"/>
            <a:fontRef idx="minor"/>
          </p:style>
        </p:sp>
      </p:grpSp>
      <p:grpSp>
        <p:nvGrpSpPr>
          <p:cNvPr id="1864" name="Group 110"/>
          <p:cNvGrpSpPr/>
          <p:nvPr/>
        </p:nvGrpSpPr>
        <p:grpSpPr>
          <a:xfrm>
            <a:off x="685800" y="5257800"/>
            <a:ext cx="3047760" cy="990720"/>
            <a:chOff x="685800" y="5257800"/>
            <a:chExt cx="3047760" cy="990720"/>
          </a:xfrm>
        </p:grpSpPr>
        <p:sp>
          <p:nvSpPr>
            <p:cNvPr id="1865" name="Line 111"/>
            <p:cNvSpPr/>
            <p:nvPr/>
          </p:nvSpPr>
          <p:spPr>
            <a:xfrm>
              <a:off x="685800" y="6248160"/>
              <a:ext cx="3047760" cy="360"/>
            </a:xfrm>
            <a:prstGeom prst="line">
              <a:avLst/>
            </a:prstGeom>
            <a:ln w="9360">
              <a:solidFill>
                <a:schemeClr val="tx1"/>
              </a:solidFill>
              <a:round/>
            </a:ln>
          </p:spPr>
          <p:style>
            <a:lnRef idx="0"/>
            <a:fillRef idx="0"/>
            <a:effectRef idx="0"/>
            <a:fontRef idx="minor"/>
          </p:style>
        </p:sp>
        <p:sp>
          <p:nvSpPr>
            <p:cNvPr id="1866" name="Line 112"/>
            <p:cNvSpPr/>
            <p:nvPr/>
          </p:nvSpPr>
          <p:spPr>
            <a:xfrm flipV="1">
              <a:off x="685800" y="5257800"/>
              <a:ext cx="360" cy="990360"/>
            </a:xfrm>
            <a:prstGeom prst="line">
              <a:avLst/>
            </a:prstGeom>
            <a:ln w="9360">
              <a:solidFill>
                <a:schemeClr val="tx1"/>
              </a:solidFill>
              <a:round/>
              <a:tailEnd len="med" type="triangle" w="med"/>
            </a:ln>
          </p:spPr>
          <p:style>
            <a:lnRef idx="0"/>
            <a:fillRef idx="0"/>
            <a:effectRef idx="0"/>
            <a:fontRef idx="minor"/>
          </p:style>
        </p:sp>
      </p:grpSp>
      <p:sp>
        <p:nvSpPr>
          <p:cNvPr id="1867" name="CustomShape 113"/>
          <p:cNvSpPr/>
          <p:nvPr/>
        </p:nvSpPr>
        <p:spPr>
          <a:xfrm>
            <a:off x="776160" y="5789520"/>
            <a:ext cx="2271240" cy="36396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Click on portfolio wanted to be viewed</a:t>
            </a:r>
            <a:endParaRPr b="0" lang="en-US" sz="900" spc="-1" strike="noStrike">
              <a:latin typeface="Arial"/>
            </a:endParaRPr>
          </a:p>
        </p:txBody>
      </p:sp>
      <p:sp>
        <p:nvSpPr>
          <p:cNvPr id="1868" name="CustomShape 114"/>
          <p:cNvSpPr/>
          <p:nvPr/>
        </p:nvSpPr>
        <p:spPr>
          <a:xfrm>
            <a:off x="627120" y="6018120"/>
            <a:ext cx="22712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Viewable full students portfolio</a:t>
            </a:r>
            <a:endParaRPr b="0" lang="en-US" sz="900" spc="-1" strike="noStrike">
              <a:latin typeface="Arial"/>
            </a:endParaRPr>
          </a:p>
        </p:txBody>
      </p:sp>
      <p:sp>
        <p:nvSpPr>
          <p:cNvPr id="1869" name="CustomShape 115"/>
          <p:cNvSpPr/>
          <p:nvPr/>
        </p:nvSpPr>
        <p:spPr>
          <a:xfrm rot="5400000">
            <a:off x="3850200" y="7284960"/>
            <a:ext cx="1218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Request for portfolio</a:t>
            </a:r>
            <a:endParaRPr b="0" lang="en-US" sz="900" spc="-1" strike="noStrike">
              <a:latin typeface="Arial"/>
            </a:endParaRPr>
          </a:p>
        </p:txBody>
      </p:sp>
      <p:sp>
        <p:nvSpPr>
          <p:cNvPr id="1870" name="Line 116"/>
          <p:cNvSpPr/>
          <p:nvPr/>
        </p:nvSpPr>
        <p:spPr>
          <a:xfrm>
            <a:off x="4343400" y="6822720"/>
            <a:ext cx="360" cy="1178280"/>
          </a:xfrm>
          <a:prstGeom prst="line">
            <a:avLst/>
          </a:prstGeom>
          <a:ln w="9360">
            <a:solidFill>
              <a:schemeClr val="tx1"/>
            </a:solidFill>
            <a:round/>
            <a:tailEnd len="med" type="triangle" w="med"/>
          </a:ln>
        </p:spPr>
        <p:style>
          <a:lnRef idx="0"/>
          <a:fillRef idx="0"/>
          <a:effectRef idx="0"/>
          <a:fontRef idx="minor"/>
        </p:style>
      </p:sp>
      <p:sp>
        <p:nvSpPr>
          <p:cNvPr id="1871" name="Line 117"/>
          <p:cNvSpPr/>
          <p:nvPr/>
        </p:nvSpPr>
        <p:spPr>
          <a:xfrm flipV="1">
            <a:off x="4114800" y="6822720"/>
            <a:ext cx="360" cy="1178280"/>
          </a:xfrm>
          <a:prstGeom prst="line">
            <a:avLst/>
          </a:prstGeom>
          <a:ln w="9360">
            <a:solidFill>
              <a:schemeClr val="tx1"/>
            </a:solidFill>
            <a:round/>
            <a:tailEnd len="med" type="triangle" w="med"/>
          </a:ln>
        </p:spPr>
        <p:style>
          <a:lnRef idx="0"/>
          <a:fillRef idx="0"/>
          <a:effectRef idx="0"/>
          <a:fontRef idx="minor"/>
        </p:style>
      </p:sp>
      <p:sp>
        <p:nvSpPr>
          <p:cNvPr id="1872" name="CustomShape 118"/>
          <p:cNvSpPr/>
          <p:nvPr/>
        </p:nvSpPr>
        <p:spPr>
          <a:xfrm rot="5400000">
            <a:off x="3552840" y="7285320"/>
            <a:ext cx="1218960" cy="36396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Student’s Portfolio</a:t>
            </a:r>
            <a:endParaRPr b="0" lang="en-US" sz="900" spc="-1" strike="noStrike">
              <a:latin typeface="Arial"/>
            </a:endParaRPr>
          </a:p>
        </p:txBody>
      </p:sp>
      <p:sp>
        <p:nvSpPr>
          <p:cNvPr id="1873" name="Line 119"/>
          <p:cNvSpPr/>
          <p:nvPr/>
        </p:nvSpPr>
        <p:spPr>
          <a:xfrm>
            <a:off x="-2209680" y="6035400"/>
            <a:ext cx="76320" cy="360"/>
          </a:xfrm>
          <a:prstGeom prst="line">
            <a:avLst/>
          </a:prstGeom>
          <a:ln w="38160">
            <a:solidFill>
              <a:schemeClr val="tx1"/>
            </a:solidFill>
            <a:round/>
          </a:ln>
        </p:spPr>
        <p:style>
          <a:lnRef idx="0"/>
          <a:fillRef idx="0"/>
          <a:effectRef idx="0"/>
          <a:fontRef idx="minor"/>
        </p:style>
      </p:sp>
      <p:sp>
        <p:nvSpPr>
          <p:cNvPr id="1874" name="Line 120"/>
          <p:cNvSpPr/>
          <p:nvPr/>
        </p:nvSpPr>
        <p:spPr>
          <a:xfrm>
            <a:off x="-2209680" y="5121000"/>
            <a:ext cx="76320" cy="360"/>
          </a:xfrm>
          <a:prstGeom prst="line">
            <a:avLst/>
          </a:prstGeom>
          <a:ln w="38160">
            <a:solidFill>
              <a:schemeClr val="tx1"/>
            </a:solidFill>
            <a:round/>
          </a:ln>
        </p:spPr>
        <p:style>
          <a:lnRef idx="0"/>
          <a:fillRef idx="0"/>
          <a:effectRef idx="0"/>
          <a:fontRef idx="minor"/>
        </p:style>
      </p:sp>
      <p:sp>
        <p:nvSpPr>
          <p:cNvPr id="1875" name="Line 121"/>
          <p:cNvSpPr/>
          <p:nvPr/>
        </p:nvSpPr>
        <p:spPr>
          <a:xfrm>
            <a:off x="-2209680" y="4206600"/>
            <a:ext cx="76320" cy="360"/>
          </a:xfrm>
          <a:prstGeom prst="line">
            <a:avLst/>
          </a:prstGeom>
          <a:ln w="38160">
            <a:solidFill>
              <a:schemeClr val="tx1"/>
            </a:solidFill>
            <a:round/>
          </a:ln>
        </p:spPr>
        <p:style>
          <a:lnRef idx="0"/>
          <a:fillRef idx="0"/>
          <a:effectRef idx="0"/>
          <a:fontRef idx="minor"/>
        </p:style>
      </p:sp>
      <p:sp>
        <p:nvSpPr>
          <p:cNvPr id="1876" name="Line 122"/>
          <p:cNvSpPr/>
          <p:nvPr/>
        </p:nvSpPr>
        <p:spPr>
          <a:xfrm>
            <a:off x="-2209680" y="3292200"/>
            <a:ext cx="76320" cy="360"/>
          </a:xfrm>
          <a:prstGeom prst="line">
            <a:avLst/>
          </a:prstGeom>
          <a:ln w="38160">
            <a:solidFill>
              <a:schemeClr val="tx1"/>
            </a:solidFill>
            <a:round/>
          </a:ln>
        </p:spPr>
        <p:style>
          <a:lnRef idx="0"/>
          <a:fillRef idx="0"/>
          <a:effectRef idx="0"/>
          <a:fontRef idx="minor"/>
        </p:style>
      </p:sp>
      <p:sp>
        <p:nvSpPr>
          <p:cNvPr id="1877" name="CustomShape 123"/>
          <p:cNvSpPr/>
          <p:nvPr/>
        </p:nvSpPr>
        <p:spPr>
          <a:xfrm>
            <a:off x="-2057400" y="3048120"/>
            <a:ext cx="914040" cy="369000"/>
          </a:xfrm>
          <a:prstGeom prst="rect">
            <a:avLst/>
          </a:prstGeom>
          <a:noFill/>
          <a:ln w="9360">
            <a:noFill/>
          </a:ln>
        </p:spPr>
        <p:style>
          <a:lnRef idx="0"/>
          <a:fillRef idx="0"/>
          <a:effectRef idx="0"/>
          <a:fontRef idx="minor"/>
        </p:style>
      </p:sp>
      <p:sp>
        <p:nvSpPr>
          <p:cNvPr id="1878" name="CustomShape 124"/>
          <p:cNvSpPr/>
          <p:nvPr/>
        </p:nvSpPr>
        <p:spPr>
          <a:xfrm>
            <a:off x="-2133720" y="2971800"/>
            <a:ext cx="1218960" cy="685440"/>
          </a:xfrm>
          <a:prstGeom prst="roundRect">
            <a:avLst>
              <a:gd name="adj" fmla="val 16667"/>
            </a:avLst>
          </a:prstGeom>
          <a:gradFill rotWithShape="0">
            <a:gsLst>
              <a:gs pos="0">
                <a:schemeClr val="bg1"/>
              </a:gs>
              <a:gs pos="100000">
                <a:schemeClr val="bg1">
                  <a:gamma val="-1"/>
                  <a:shade val="46275"/>
                  <a:invGamma val="-1"/>
                </a:schemeClr>
              </a:gs>
            </a:gsLst>
            <a:lin ang="0"/>
          </a:gradFill>
          <a:ln w="25560">
            <a:solidFill>
              <a:srgbClr val="378d2b"/>
            </a:solidFill>
            <a:round/>
          </a:ln>
        </p:spPr>
        <p:style>
          <a:lnRef idx="0"/>
          <a:fillRef idx="0"/>
          <a:effectRef idx="0"/>
          <a:fontRef idx="minor"/>
        </p:style>
      </p:sp>
      <p:sp>
        <p:nvSpPr>
          <p:cNvPr id="1879" name="CustomShape 125"/>
          <p:cNvSpPr/>
          <p:nvPr/>
        </p:nvSpPr>
        <p:spPr>
          <a:xfrm>
            <a:off x="-2133720" y="3886200"/>
            <a:ext cx="1218960" cy="685440"/>
          </a:xfrm>
          <a:prstGeom prst="roundRect">
            <a:avLst>
              <a:gd name="adj" fmla="val 16667"/>
            </a:avLst>
          </a:prstGeom>
          <a:gradFill rotWithShape="0">
            <a:gsLst>
              <a:gs pos="0">
                <a:schemeClr val="bg1"/>
              </a:gs>
              <a:gs pos="100000">
                <a:schemeClr val="bg1">
                  <a:gamma val="-1"/>
                  <a:shade val="46275"/>
                  <a:invGamma val="-1"/>
                </a:schemeClr>
              </a:gs>
            </a:gsLst>
            <a:lin ang="0"/>
          </a:gradFill>
          <a:ln w="25560">
            <a:solidFill>
              <a:srgbClr val="378d2b"/>
            </a:solidFill>
            <a:round/>
          </a:ln>
        </p:spPr>
        <p:style>
          <a:lnRef idx="0"/>
          <a:fillRef idx="0"/>
          <a:effectRef idx="0"/>
          <a:fontRef idx="minor"/>
        </p:style>
      </p:sp>
      <p:sp>
        <p:nvSpPr>
          <p:cNvPr id="1880" name="Line 126"/>
          <p:cNvSpPr/>
          <p:nvPr/>
        </p:nvSpPr>
        <p:spPr>
          <a:xfrm>
            <a:off x="-2133360" y="4114800"/>
            <a:ext cx="1218960" cy="360"/>
          </a:xfrm>
          <a:prstGeom prst="line">
            <a:avLst/>
          </a:prstGeom>
          <a:ln w="9360">
            <a:solidFill>
              <a:schemeClr val="tx1"/>
            </a:solidFill>
            <a:round/>
          </a:ln>
        </p:spPr>
        <p:style>
          <a:lnRef idx="0"/>
          <a:fillRef idx="0"/>
          <a:effectRef idx="0"/>
          <a:fontRef idx="minor"/>
        </p:style>
      </p:sp>
      <p:sp>
        <p:nvSpPr>
          <p:cNvPr id="1881" name="CustomShape 127"/>
          <p:cNvSpPr/>
          <p:nvPr/>
        </p:nvSpPr>
        <p:spPr>
          <a:xfrm>
            <a:off x="-1752480" y="29718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2.1</a:t>
            </a:r>
            <a:endParaRPr b="0" lang="en-US" sz="1200" spc="-1" strike="noStrike">
              <a:latin typeface="Arial"/>
            </a:endParaRPr>
          </a:p>
        </p:txBody>
      </p:sp>
      <p:sp>
        <p:nvSpPr>
          <p:cNvPr id="1882" name="CustomShape 128"/>
          <p:cNvSpPr/>
          <p:nvPr/>
        </p:nvSpPr>
        <p:spPr>
          <a:xfrm>
            <a:off x="-1752480" y="38862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2.2</a:t>
            </a:r>
            <a:endParaRPr b="0" lang="en-US" sz="1200" spc="-1" strike="noStrike">
              <a:latin typeface="Arial"/>
            </a:endParaRPr>
          </a:p>
        </p:txBody>
      </p:sp>
      <p:sp>
        <p:nvSpPr>
          <p:cNvPr id="1883" name="CustomShape 129"/>
          <p:cNvSpPr/>
          <p:nvPr/>
        </p:nvSpPr>
        <p:spPr>
          <a:xfrm>
            <a:off x="-2133720" y="419112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Create job opening</a:t>
            </a:r>
            <a:endParaRPr b="0" lang="en-US" sz="1000" spc="-1" strike="noStrike">
              <a:latin typeface="Arial"/>
            </a:endParaRPr>
          </a:p>
        </p:txBody>
      </p:sp>
      <p:sp>
        <p:nvSpPr>
          <p:cNvPr id="1884" name="CustomShape 130"/>
          <p:cNvSpPr/>
          <p:nvPr/>
        </p:nvSpPr>
        <p:spPr>
          <a:xfrm>
            <a:off x="-2057400" y="4876920"/>
            <a:ext cx="914040" cy="369000"/>
          </a:xfrm>
          <a:prstGeom prst="rect">
            <a:avLst/>
          </a:prstGeom>
          <a:noFill/>
          <a:ln w="9360">
            <a:noFill/>
          </a:ln>
        </p:spPr>
        <p:style>
          <a:lnRef idx="0"/>
          <a:fillRef idx="0"/>
          <a:effectRef idx="0"/>
          <a:fontRef idx="minor"/>
        </p:style>
      </p:sp>
      <p:sp>
        <p:nvSpPr>
          <p:cNvPr id="1885" name="CustomShape 131"/>
          <p:cNvSpPr/>
          <p:nvPr/>
        </p:nvSpPr>
        <p:spPr>
          <a:xfrm>
            <a:off x="-2133720" y="4800600"/>
            <a:ext cx="1218960" cy="685440"/>
          </a:xfrm>
          <a:prstGeom prst="roundRect">
            <a:avLst>
              <a:gd name="adj" fmla="val 16667"/>
            </a:avLst>
          </a:prstGeom>
          <a:gradFill rotWithShape="0">
            <a:gsLst>
              <a:gs pos="0">
                <a:schemeClr val="bg1"/>
              </a:gs>
              <a:gs pos="100000">
                <a:schemeClr val="bg1">
                  <a:gamma val="-1"/>
                  <a:shade val="46275"/>
                  <a:invGamma val="-1"/>
                </a:schemeClr>
              </a:gs>
            </a:gsLst>
            <a:lin ang="0"/>
          </a:gradFill>
          <a:ln w="25560">
            <a:solidFill>
              <a:srgbClr val="378d2b"/>
            </a:solidFill>
            <a:round/>
          </a:ln>
        </p:spPr>
        <p:style>
          <a:lnRef idx="0"/>
          <a:fillRef idx="0"/>
          <a:effectRef idx="0"/>
          <a:fontRef idx="minor"/>
        </p:style>
      </p:sp>
      <p:sp>
        <p:nvSpPr>
          <p:cNvPr id="1886" name="CustomShape 132"/>
          <p:cNvSpPr/>
          <p:nvPr/>
        </p:nvSpPr>
        <p:spPr>
          <a:xfrm>
            <a:off x="-2133720" y="5715000"/>
            <a:ext cx="1218960" cy="685440"/>
          </a:xfrm>
          <a:prstGeom prst="roundRect">
            <a:avLst>
              <a:gd name="adj" fmla="val 16667"/>
            </a:avLst>
          </a:prstGeom>
          <a:solidFill>
            <a:srgbClr val="0070c0"/>
          </a:solidFill>
          <a:ln w="25560">
            <a:solidFill>
              <a:srgbClr val="378d2b"/>
            </a:solidFill>
            <a:round/>
          </a:ln>
        </p:spPr>
        <p:style>
          <a:lnRef idx="0"/>
          <a:fillRef idx="0"/>
          <a:effectRef idx="0"/>
          <a:fontRef idx="minor"/>
        </p:style>
      </p:sp>
      <p:sp>
        <p:nvSpPr>
          <p:cNvPr id="1887" name="Line 133"/>
          <p:cNvSpPr/>
          <p:nvPr/>
        </p:nvSpPr>
        <p:spPr>
          <a:xfrm>
            <a:off x="-2133360" y="5943600"/>
            <a:ext cx="1218960" cy="360"/>
          </a:xfrm>
          <a:prstGeom prst="line">
            <a:avLst/>
          </a:prstGeom>
          <a:ln w="9360">
            <a:solidFill>
              <a:schemeClr val="tx1"/>
            </a:solidFill>
            <a:round/>
          </a:ln>
        </p:spPr>
        <p:style>
          <a:lnRef idx="0"/>
          <a:fillRef idx="0"/>
          <a:effectRef idx="0"/>
          <a:fontRef idx="minor"/>
        </p:style>
      </p:sp>
      <p:sp>
        <p:nvSpPr>
          <p:cNvPr id="1888" name="CustomShape 134"/>
          <p:cNvSpPr/>
          <p:nvPr/>
        </p:nvSpPr>
        <p:spPr>
          <a:xfrm>
            <a:off x="-1752480" y="48006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2.3</a:t>
            </a:r>
            <a:endParaRPr b="0" lang="en-US" sz="1200" spc="-1" strike="noStrike">
              <a:latin typeface="Arial"/>
            </a:endParaRPr>
          </a:p>
        </p:txBody>
      </p:sp>
      <p:sp>
        <p:nvSpPr>
          <p:cNvPr id="1889" name="CustomShape 135"/>
          <p:cNvSpPr/>
          <p:nvPr/>
        </p:nvSpPr>
        <p:spPr>
          <a:xfrm>
            <a:off x="-1752480" y="57150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2.4</a:t>
            </a:r>
            <a:endParaRPr b="0" lang="en-US" sz="1200" spc="-1" strike="noStrike">
              <a:latin typeface="Arial"/>
            </a:endParaRPr>
          </a:p>
        </p:txBody>
      </p:sp>
      <p:sp>
        <p:nvSpPr>
          <p:cNvPr id="1890" name="CustomShape 136"/>
          <p:cNvSpPr/>
          <p:nvPr/>
        </p:nvSpPr>
        <p:spPr>
          <a:xfrm>
            <a:off x="-2133720" y="601992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Search for portfolios</a:t>
            </a:r>
            <a:endParaRPr b="0" lang="en-US" sz="1000" spc="-1" strike="noStrike">
              <a:latin typeface="Arial"/>
            </a:endParaRPr>
          </a:p>
        </p:txBody>
      </p:sp>
      <p:sp>
        <p:nvSpPr>
          <p:cNvPr id="1891" name="Line 137"/>
          <p:cNvSpPr/>
          <p:nvPr/>
        </p:nvSpPr>
        <p:spPr>
          <a:xfrm>
            <a:off x="-2133360" y="3200400"/>
            <a:ext cx="1218960" cy="360"/>
          </a:xfrm>
          <a:prstGeom prst="line">
            <a:avLst/>
          </a:prstGeom>
          <a:ln w="9360">
            <a:solidFill>
              <a:schemeClr val="tx1"/>
            </a:solidFill>
            <a:round/>
          </a:ln>
        </p:spPr>
        <p:style>
          <a:lnRef idx="0"/>
          <a:fillRef idx="0"/>
          <a:effectRef idx="0"/>
          <a:fontRef idx="minor"/>
        </p:style>
      </p:sp>
      <p:sp>
        <p:nvSpPr>
          <p:cNvPr id="1892" name="Line 138"/>
          <p:cNvSpPr/>
          <p:nvPr/>
        </p:nvSpPr>
        <p:spPr>
          <a:xfrm>
            <a:off x="-2133360" y="5029200"/>
            <a:ext cx="1218960" cy="360"/>
          </a:xfrm>
          <a:prstGeom prst="line">
            <a:avLst/>
          </a:prstGeom>
          <a:ln w="9360">
            <a:solidFill>
              <a:schemeClr val="tx1"/>
            </a:solidFill>
            <a:round/>
          </a:ln>
        </p:spPr>
        <p:style>
          <a:lnRef idx="0"/>
          <a:fillRef idx="0"/>
          <a:effectRef idx="0"/>
          <a:fontRef idx="minor"/>
        </p:style>
      </p:sp>
      <p:sp>
        <p:nvSpPr>
          <p:cNvPr id="1893" name="CustomShape 139"/>
          <p:cNvSpPr/>
          <p:nvPr/>
        </p:nvSpPr>
        <p:spPr>
          <a:xfrm>
            <a:off x="-2133720" y="3260880"/>
            <a:ext cx="1218960" cy="24264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Search for job</a:t>
            </a:r>
            <a:endParaRPr b="0" lang="en-US" sz="1000" spc="-1" strike="noStrike">
              <a:latin typeface="Arial"/>
            </a:endParaRPr>
          </a:p>
        </p:txBody>
      </p:sp>
      <p:sp>
        <p:nvSpPr>
          <p:cNvPr id="1894" name="CustomShape 140"/>
          <p:cNvSpPr/>
          <p:nvPr/>
        </p:nvSpPr>
        <p:spPr>
          <a:xfrm>
            <a:off x="-2133720" y="5089680"/>
            <a:ext cx="1218960" cy="54648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Upload portfolio to job opening</a:t>
            </a:r>
            <a:endParaRPr b="0" lang="en-US" sz="1000" spc="-1" strike="noStrike">
              <a:latin typeface="Arial"/>
            </a:endParaRPr>
          </a:p>
        </p:txBody>
      </p:sp>
      <p:sp>
        <p:nvSpPr>
          <p:cNvPr id="1895" name="Line 141"/>
          <p:cNvSpPr/>
          <p:nvPr/>
        </p:nvSpPr>
        <p:spPr>
          <a:xfrm>
            <a:off x="-2209680" y="7010280"/>
            <a:ext cx="76320" cy="360"/>
          </a:xfrm>
          <a:prstGeom prst="line">
            <a:avLst/>
          </a:prstGeom>
          <a:ln w="38160">
            <a:solidFill>
              <a:schemeClr val="tx1"/>
            </a:solidFill>
            <a:round/>
          </a:ln>
        </p:spPr>
        <p:style>
          <a:lnRef idx="0"/>
          <a:fillRef idx="0"/>
          <a:effectRef idx="0"/>
          <a:fontRef idx="minor"/>
        </p:style>
      </p:sp>
      <p:sp>
        <p:nvSpPr>
          <p:cNvPr id="1896" name="CustomShape 142"/>
          <p:cNvSpPr/>
          <p:nvPr/>
        </p:nvSpPr>
        <p:spPr>
          <a:xfrm>
            <a:off x="-2133720" y="6610320"/>
            <a:ext cx="1218960" cy="685440"/>
          </a:xfrm>
          <a:prstGeom prst="roundRect">
            <a:avLst>
              <a:gd name="adj" fmla="val 16667"/>
            </a:avLst>
          </a:prstGeom>
          <a:solidFill>
            <a:srgbClr val="0070c0"/>
          </a:solidFill>
          <a:ln w="25560">
            <a:solidFill>
              <a:srgbClr val="378d2b"/>
            </a:solidFill>
            <a:round/>
          </a:ln>
        </p:spPr>
        <p:style>
          <a:lnRef idx="0"/>
          <a:fillRef idx="0"/>
          <a:effectRef idx="0"/>
          <a:fontRef idx="minor"/>
        </p:style>
      </p:sp>
      <p:sp>
        <p:nvSpPr>
          <p:cNvPr id="1897" name="Line 143"/>
          <p:cNvSpPr/>
          <p:nvPr/>
        </p:nvSpPr>
        <p:spPr>
          <a:xfrm>
            <a:off x="-2133360" y="6838920"/>
            <a:ext cx="1218960" cy="360"/>
          </a:xfrm>
          <a:prstGeom prst="line">
            <a:avLst/>
          </a:prstGeom>
          <a:ln w="9360">
            <a:solidFill>
              <a:schemeClr val="tx1"/>
            </a:solidFill>
            <a:round/>
          </a:ln>
        </p:spPr>
        <p:style>
          <a:lnRef idx="0"/>
          <a:fillRef idx="0"/>
          <a:effectRef idx="0"/>
          <a:fontRef idx="minor"/>
        </p:style>
      </p:sp>
      <p:sp>
        <p:nvSpPr>
          <p:cNvPr id="1898" name="CustomShape 144"/>
          <p:cNvSpPr/>
          <p:nvPr/>
        </p:nvSpPr>
        <p:spPr>
          <a:xfrm>
            <a:off x="-1752480" y="661032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2.5</a:t>
            </a:r>
            <a:endParaRPr b="0" lang="en-US" sz="1200" spc="-1" strike="noStrike">
              <a:latin typeface="Arial"/>
            </a:endParaRPr>
          </a:p>
        </p:txBody>
      </p:sp>
      <p:sp>
        <p:nvSpPr>
          <p:cNvPr id="1899" name="CustomShape 145"/>
          <p:cNvSpPr/>
          <p:nvPr/>
        </p:nvSpPr>
        <p:spPr>
          <a:xfrm>
            <a:off x="-2133720" y="6915240"/>
            <a:ext cx="1218960" cy="24264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View portfolios</a:t>
            </a:r>
            <a:endParaRPr b="0" lang="en-US" sz="1000" spc="-1" strike="noStrike">
              <a:latin typeface="Arial"/>
            </a:endParaRPr>
          </a:p>
        </p:txBody>
      </p:sp>
      <p:sp>
        <p:nvSpPr>
          <p:cNvPr id="1900" name="Line 146"/>
          <p:cNvSpPr/>
          <p:nvPr/>
        </p:nvSpPr>
        <p:spPr>
          <a:xfrm>
            <a:off x="2941560" y="1304640"/>
            <a:ext cx="182520" cy="360"/>
          </a:xfrm>
          <a:prstGeom prst="line">
            <a:avLst/>
          </a:prstGeom>
          <a:ln w="9360">
            <a:solidFill>
              <a:schemeClr val="tx1"/>
            </a:solidFill>
            <a:round/>
          </a:ln>
        </p:spPr>
        <p:style>
          <a:lnRef idx="0"/>
          <a:fillRef idx="0"/>
          <a:effectRef idx="0"/>
          <a:fontRef idx="minor"/>
        </p:style>
      </p:sp>
      <p:sp>
        <p:nvSpPr>
          <p:cNvPr id="1901" name="Line 147"/>
          <p:cNvSpPr/>
          <p:nvPr/>
        </p:nvSpPr>
        <p:spPr>
          <a:xfrm>
            <a:off x="3114360" y="1304640"/>
            <a:ext cx="360" cy="184320"/>
          </a:xfrm>
          <a:prstGeom prst="line">
            <a:avLst/>
          </a:prstGeom>
          <a:ln w="9360">
            <a:solidFill>
              <a:schemeClr val="tx1"/>
            </a:solidFill>
            <a:round/>
          </a:ln>
        </p:spPr>
        <p:style>
          <a:lnRef idx="0"/>
          <a:fillRef idx="0"/>
          <a:effectRef idx="0"/>
          <a:fontRef idx="minor"/>
        </p:style>
      </p:sp>
      <p:sp>
        <p:nvSpPr>
          <p:cNvPr id="1902" name="Line 148"/>
          <p:cNvSpPr/>
          <p:nvPr/>
        </p:nvSpPr>
        <p:spPr>
          <a:xfrm>
            <a:off x="2636640" y="1914480"/>
            <a:ext cx="182520" cy="360"/>
          </a:xfrm>
          <a:prstGeom prst="line">
            <a:avLst/>
          </a:prstGeom>
          <a:ln w="9360">
            <a:solidFill>
              <a:schemeClr val="tx1"/>
            </a:solidFill>
            <a:round/>
          </a:ln>
        </p:spPr>
        <p:style>
          <a:lnRef idx="0"/>
          <a:fillRef idx="0"/>
          <a:effectRef idx="0"/>
          <a:fontRef idx="minor"/>
        </p:style>
      </p:sp>
      <p:sp>
        <p:nvSpPr>
          <p:cNvPr id="1903" name="Line 149"/>
          <p:cNvSpPr/>
          <p:nvPr/>
        </p:nvSpPr>
        <p:spPr>
          <a:xfrm>
            <a:off x="2809800" y="1914480"/>
            <a:ext cx="360" cy="183960"/>
          </a:xfrm>
          <a:prstGeom prst="line">
            <a:avLst/>
          </a:prstGeom>
          <a:ln w="9360">
            <a:solidFill>
              <a:schemeClr val="tx1"/>
            </a:solidFill>
            <a:round/>
          </a:ln>
        </p:spPr>
        <p:style>
          <a:lnRef idx="0"/>
          <a:fillRef idx="0"/>
          <a:effectRef idx="0"/>
          <a:fontRef idx="minor"/>
        </p:style>
      </p:sp>
      <p:sp>
        <p:nvSpPr>
          <p:cNvPr id="1904" name="Line 150"/>
          <p:cNvSpPr/>
          <p:nvPr/>
        </p:nvSpPr>
        <p:spPr>
          <a:xfrm>
            <a:off x="-380880" y="1457280"/>
            <a:ext cx="182520" cy="360"/>
          </a:xfrm>
          <a:prstGeom prst="line">
            <a:avLst/>
          </a:prstGeom>
          <a:ln w="9360">
            <a:solidFill>
              <a:schemeClr val="tx1"/>
            </a:solidFill>
            <a:round/>
          </a:ln>
        </p:spPr>
        <p:style>
          <a:lnRef idx="0"/>
          <a:fillRef idx="0"/>
          <a:effectRef idx="0"/>
          <a:fontRef idx="minor"/>
        </p:style>
      </p:sp>
      <p:sp>
        <p:nvSpPr>
          <p:cNvPr id="1905" name="Line 151"/>
          <p:cNvSpPr/>
          <p:nvPr/>
        </p:nvSpPr>
        <p:spPr>
          <a:xfrm>
            <a:off x="-206280" y="1447560"/>
            <a:ext cx="360" cy="182520"/>
          </a:xfrm>
          <a:prstGeom prst="line">
            <a:avLst/>
          </a:prstGeom>
          <a:ln w="9360">
            <a:solidFill>
              <a:schemeClr val="tx1"/>
            </a:solidFill>
            <a:round/>
          </a:ln>
        </p:spPr>
        <p:style>
          <a:lnRef idx="0"/>
          <a:fillRef idx="0"/>
          <a:effectRef idx="0"/>
          <a:fontRef idx="minor"/>
        </p:style>
      </p:sp>
      <p:sp>
        <p:nvSpPr>
          <p:cNvPr id="1906" name="Line 152"/>
          <p:cNvSpPr/>
          <p:nvPr/>
        </p:nvSpPr>
        <p:spPr>
          <a:xfrm flipH="1">
            <a:off x="1523880" y="2438280"/>
            <a:ext cx="1905120" cy="360"/>
          </a:xfrm>
          <a:prstGeom prst="line">
            <a:avLst/>
          </a:prstGeom>
          <a:ln w="9360">
            <a:solidFill>
              <a:schemeClr val="tx1"/>
            </a:solidFill>
            <a:round/>
          </a:ln>
        </p:spPr>
        <p:style>
          <a:lnRef idx="0"/>
          <a:fillRef idx="0"/>
          <a:effectRef idx="0"/>
          <a:fontRef idx="minor"/>
        </p:style>
      </p:sp>
      <p:sp>
        <p:nvSpPr>
          <p:cNvPr id="1907" name="Line 153"/>
          <p:cNvSpPr/>
          <p:nvPr/>
        </p:nvSpPr>
        <p:spPr>
          <a:xfrm>
            <a:off x="3429000" y="2438280"/>
            <a:ext cx="360" cy="3048120"/>
          </a:xfrm>
          <a:prstGeom prst="line">
            <a:avLst/>
          </a:prstGeom>
          <a:ln w="9360">
            <a:solidFill>
              <a:schemeClr val="tx1"/>
            </a:solidFill>
            <a:round/>
          </a:ln>
        </p:spPr>
        <p:style>
          <a:lnRef idx="0"/>
          <a:fillRef idx="0"/>
          <a:effectRef idx="0"/>
          <a:fontRef idx="minor"/>
        </p:style>
      </p:sp>
      <p:sp>
        <p:nvSpPr>
          <p:cNvPr id="1908" name="Line 154"/>
          <p:cNvSpPr/>
          <p:nvPr/>
        </p:nvSpPr>
        <p:spPr>
          <a:xfrm>
            <a:off x="3419280" y="5303520"/>
            <a:ext cx="360" cy="182880"/>
          </a:xfrm>
          <a:prstGeom prst="line">
            <a:avLst/>
          </a:prstGeom>
          <a:ln w="9360">
            <a:solidFill>
              <a:schemeClr val="tx1"/>
            </a:solidFill>
            <a:round/>
          </a:ln>
        </p:spPr>
        <p:style>
          <a:lnRef idx="0"/>
          <a:fillRef idx="0"/>
          <a:effectRef idx="0"/>
          <a:fontRef idx="minor"/>
        </p:style>
      </p:sp>
      <p:sp>
        <p:nvSpPr>
          <p:cNvPr id="1909" name="CustomShape 155"/>
          <p:cNvSpPr/>
          <p:nvPr/>
        </p:nvSpPr>
        <p:spPr>
          <a:xfrm>
            <a:off x="1447920" y="2209680"/>
            <a:ext cx="17521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Search query of portfolios</a:t>
            </a:r>
            <a:endParaRPr b="0" lang="en-US" sz="900" spc="-1" strike="noStrike">
              <a:latin typeface="Arial"/>
            </a:endParaRPr>
          </a:p>
        </p:txBody>
      </p:sp>
      <p:sp>
        <p:nvSpPr>
          <p:cNvPr id="1910" name="Line 156"/>
          <p:cNvSpPr/>
          <p:nvPr/>
        </p:nvSpPr>
        <p:spPr>
          <a:xfrm>
            <a:off x="1523880" y="2209680"/>
            <a:ext cx="360" cy="228600"/>
          </a:xfrm>
          <a:prstGeom prst="line">
            <a:avLst/>
          </a:prstGeom>
          <a:ln w="9360">
            <a:solidFill>
              <a:schemeClr val="tx1"/>
            </a:solidFill>
            <a:round/>
          </a:ln>
        </p:spPr>
        <p:style>
          <a:lnRef idx="0"/>
          <a:fillRef idx="0"/>
          <a:effectRef idx="0"/>
          <a:fontRef idx="minor"/>
        </p:style>
      </p:sp>
      <p:sp>
        <p:nvSpPr>
          <p:cNvPr id="1911" name="Line 157"/>
          <p:cNvSpPr/>
          <p:nvPr/>
        </p:nvSpPr>
        <p:spPr>
          <a:xfrm>
            <a:off x="3246120" y="5476680"/>
            <a:ext cx="182880" cy="360"/>
          </a:xfrm>
          <a:prstGeom prst="line">
            <a:avLst/>
          </a:prstGeom>
          <a:ln w="9360">
            <a:solidFill>
              <a:schemeClr val="tx1"/>
            </a:solidFill>
            <a:round/>
          </a:ln>
        </p:spPr>
        <p:style>
          <a:lnRef idx="0"/>
          <a:fillRef idx="0"/>
          <a:effectRef idx="0"/>
          <a:fontRef idx="minor"/>
        </p:style>
      </p:sp>
      <p:sp>
        <p:nvSpPr>
          <p:cNvPr id="1912" name="Line 158"/>
          <p:cNvSpPr/>
          <p:nvPr/>
        </p:nvSpPr>
        <p:spPr>
          <a:xfrm flipH="1">
            <a:off x="1904760" y="7238880"/>
            <a:ext cx="1524240" cy="360"/>
          </a:xfrm>
          <a:prstGeom prst="line">
            <a:avLst/>
          </a:prstGeom>
          <a:ln w="9360">
            <a:solidFill>
              <a:schemeClr val="tx1"/>
            </a:solidFill>
            <a:round/>
          </a:ln>
        </p:spPr>
        <p:style>
          <a:lnRef idx="0"/>
          <a:fillRef idx="0"/>
          <a:effectRef idx="0"/>
          <a:fontRef idx="minor"/>
        </p:style>
      </p:sp>
      <p:sp>
        <p:nvSpPr>
          <p:cNvPr id="1913" name="Line 159"/>
          <p:cNvSpPr/>
          <p:nvPr/>
        </p:nvSpPr>
        <p:spPr>
          <a:xfrm>
            <a:off x="3429000" y="4190760"/>
            <a:ext cx="360" cy="3048120"/>
          </a:xfrm>
          <a:prstGeom prst="line">
            <a:avLst/>
          </a:prstGeom>
          <a:ln w="9360">
            <a:solidFill>
              <a:schemeClr val="tx1"/>
            </a:solidFill>
            <a:round/>
          </a:ln>
        </p:spPr>
        <p:style>
          <a:lnRef idx="0"/>
          <a:fillRef idx="0"/>
          <a:effectRef idx="0"/>
          <a:fontRef idx="minor"/>
        </p:style>
      </p:sp>
      <p:sp>
        <p:nvSpPr>
          <p:cNvPr id="1914" name="Line 160"/>
          <p:cNvSpPr/>
          <p:nvPr/>
        </p:nvSpPr>
        <p:spPr>
          <a:xfrm>
            <a:off x="3419280" y="5456160"/>
            <a:ext cx="360" cy="182520"/>
          </a:xfrm>
          <a:prstGeom prst="line">
            <a:avLst/>
          </a:prstGeom>
          <a:ln w="9360">
            <a:solidFill>
              <a:schemeClr val="tx1"/>
            </a:solidFill>
            <a:round/>
          </a:ln>
        </p:spPr>
        <p:style>
          <a:lnRef idx="0"/>
          <a:fillRef idx="0"/>
          <a:effectRef idx="0"/>
          <a:fontRef idx="minor"/>
        </p:style>
      </p:sp>
      <p:sp>
        <p:nvSpPr>
          <p:cNvPr id="1915" name="CustomShape 161"/>
          <p:cNvSpPr/>
          <p:nvPr/>
        </p:nvSpPr>
        <p:spPr>
          <a:xfrm>
            <a:off x="1828800" y="7010280"/>
            <a:ext cx="17521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Search query of portfolios</a:t>
            </a:r>
            <a:endParaRPr b="0" lang="en-US" sz="900" spc="-1" strike="noStrike">
              <a:latin typeface="Arial"/>
            </a:endParaRPr>
          </a:p>
        </p:txBody>
      </p:sp>
      <p:sp>
        <p:nvSpPr>
          <p:cNvPr id="1916" name="Line 162"/>
          <p:cNvSpPr/>
          <p:nvPr/>
        </p:nvSpPr>
        <p:spPr>
          <a:xfrm>
            <a:off x="3581280" y="2666880"/>
            <a:ext cx="360" cy="3048120"/>
          </a:xfrm>
          <a:prstGeom prst="line">
            <a:avLst/>
          </a:prstGeom>
          <a:ln w="9360">
            <a:solidFill>
              <a:schemeClr val="tx1"/>
            </a:solidFill>
            <a:round/>
          </a:ln>
        </p:spPr>
        <p:style>
          <a:lnRef idx="0"/>
          <a:fillRef idx="0"/>
          <a:effectRef idx="0"/>
          <a:fontRef idx="minor"/>
        </p:style>
      </p:sp>
      <p:sp>
        <p:nvSpPr>
          <p:cNvPr id="1917" name="Line 163"/>
          <p:cNvSpPr/>
          <p:nvPr/>
        </p:nvSpPr>
        <p:spPr>
          <a:xfrm flipH="1">
            <a:off x="1295280" y="2666880"/>
            <a:ext cx="2286000" cy="360"/>
          </a:xfrm>
          <a:prstGeom prst="line">
            <a:avLst/>
          </a:prstGeom>
          <a:ln w="9360">
            <a:solidFill>
              <a:schemeClr val="tx1"/>
            </a:solidFill>
            <a:round/>
          </a:ln>
        </p:spPr>
        <p:style>
          <a:lnRef idx="0"/>
          <a:fillRef idx="0"/>
          <a:effectRef idx="0"/>
          <a:fontRef idx="minor"/>
        </p:style>
      </p:sp>
      <p:sp>
        <p:nvSpPr>
          <p:cNvPr id="1918" name="Line 164"/>
          <p:cNvSpPr/>
          <p:nvPr/>
        </p:nvSpPr>
        <p:spPr>
          <a:xfrm>
            <a:off x="1295280" y="2209680"/>
            <a:ext cx="360" cy="457200"/>
          </a:xfrm>
          <a:prstGeom prst="line">
            <a:avLst/>
          </a:prstGeom>
          <a:ln w="9360">
            <a:solidFill>
              <a:schemeClr val="tx1"/>
            </a:solidFill>
            <a:round/>
          </a:ln>
        </p:spPr>
        <p:style>
          <a:lnRef idx="0"/>
          <a:fillRef idx="0"/>
          <a:effectRef idx="0"/>
          <a:fontRef idx="minor"/>
        </p:style>
      </p:sp>
      <p:sp>
        <p:nvSpPr>
          <p:cNvPr id="1919" name="CustomShape 165"/>
          <p:cNvSpPr/>
          <p:nvPr/>
        </p:nvSpPr>
        <p:spPr>
          <a:xfrm>
            <a:off x="1257480" y="245124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List of student’s portfolios</a:t>
            </a:r>
            <a:endParaRPr b="0" lang="en-US" sz="900" spc="-1" strike="noStrike">
              <a:latin typeface="Arial"/>
            </a:endParaRPr>
          </a:p>
        </p:txBody>
      </p:sp>
      <p:sp>
        <p:nvSpPr>
          <p:cNvPr id="1920" name="Line 166"/>
          <p:cNvSpPr/>
          <p:nvPr/>
        </p:nvSpPr>
        <p:spPr>
          <a:xfrm>
            <a:off x="3398760" y="5702040"/>
            <a:ext cx="182520" cy="360"/>
          </a:xfrm>
          <a:prstGeom prst="line">
            <a:avLst/>
          </a:prstGeom>
          <a:ln w="9360">
            <a:solidFill>
              <a:schemeClr val="tx1"/>
            </a:solidFill>
            <a:round/>
          </a:ln>
        </p:spPr>
        <p:style>
          <a:lnRef idx="0"/>
          <a:fillRef idx="0"/>
          <a:effectRef idx="0"/>
          <a:fontRef idx="minor"/>
        </p:style>
      </p:sp>
      <p:sp>
        <p:nvSpPr>
          <p:cNvPr id="1921" name="Line 167"/>
          <p:cNvSpPr/>
          <p:nvPr/>
        </p:nvSpPr>
        <p:spPr>
          <a:xfrm>
            <a:off x="3571560" y="5532120"/>
            <a:ext cx="360" cy="182880"/>
          </a:xfrm>
          <a:prstGeom prst="line">
            <a:avLst/>
          </a:prstGeom>
          <a:ln w="9360">
            <a:solidFill>
              <a:schemeClr val="tx1"/>
            </a:solidFill>
            <a:round/>
          </a:ln>
        </p:spPr>
        <p:style>
          <a:lnRef idx="0"/>
          <a:fillRef idx="0"/>
          <a:effectRef idx="0"/>
          <a:fontRef idx="minor"/>
        </p:style>
      </p:sp>
      <p:sp>
        <p:nvSpPr>
          <p:cNvPr id="1922" name="Line 168"/>
          <p:cNvSpPr/>
          <p:nvPr/>
        </p:nvSpPr>
        <p:spPr>
          <a:xfrm>
            <a:off x="3581280" y="4647960"/>
            <a:ext cx="360" cy="3048120"/>
          </a:xfrm>
          <a:prstGeom prst="line">
            <a:avLst/>
          </a:prstGeom>
          <a:ln w="9360">
            <a:solidFill>
              <a:schemeClr val="tx1"/>
            </a:solidFill>
            <a:round/>
          </a:ln>
        </p:spPr>
        <p:style>
          <a:lnRef idx="0"/>
          <a:fillRef idx="0"/>
          <a:effectRef idx="0"/>
          <a:fontRef idx="minor"/>
        </p:style>
      </p:sp>
      <p:sp>
        <p:nvSpPr>
          <p:cNvPr id="1923" name="Line 169"/>
          <p:cNvSpPr/>
          <p:nvPr/>
        </p:nvSpPr>
        <p:spPr>
          <a:xfrm flipH="1">
            <a:off x="1295280" y="7696080"/>
            <a:ext cx="2286000" cy="360"/>
          </a:xfrm>
          <a:prstGeom prst="line">
            <a:avLst/>
          </a:prstGeom>
          <a:ln w="9360">
            <a:solidFill>
              <a:schemeClr val="tx1"/>
            </a:solidFill>
            <a:round/>
          </a:ln>
        </p:spPr>
        <p:style>
          <a:lnRef idx="0"/>
          <a:fillRef idx="0"/>
          <a:effectRef idx="0"/>
          <a:fontRef idx="minor"/>
        </p:style>
      </p:sp>
      <p:sp>
        <p:nvSpPr>
          <p:cNvPr id="1924" name="Line 170"/>
          <p:cNvSpPr/>
          <p:nvPr/>
        </p:nvSpPr>
        <p:spPr>
          <a:xfrm>
            <a:off x="1295280" y="7315200"/>
            <a:ext cx="360" cy="380880"/>
          </a:xfrm>
          <a:prstGeom prst="line">
            <a:avLst/>
          </a:prstGeom>
          <a:ln w="9360">
            <a:solidFill>
              <a:schemeClr val="tx1"/>
            </a:solidFill>
            <a:round/>
          </a:ln>
        </p:spPr>
        <p:style>
          <a:lnRef idx="0"/>
          <a:fillRef idx="0"/>
          <a:effectRef idx="0"/>
          <a:fontRef idx="minor"/>
        </p:style>
      </p:sp>
      <p:sp>
        <p:nvSpPr>
          <p:cNvPr id="1925" name="CustomShape 171"/>
          <p:cNvSpPr/>
          <p:nvPr/>
        </p:nvSpPr>
        <p:spPr>
          <a:xfrm>
            <a:off x="1257480" y="746748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List of student’s portfolios</a:t>
            </a:r>
            <a:endParaRPr b="0" lang="en-US" sz="900" spc="-1" strike="noStrike">
              <a:latin typeface="Arial"/>
            </a:endParaRPr>
          </a:p>
        </p:txBody>
      </p:sp>
      <p:sp>
        <p:nvSpPr>
          <p:cNvPr id="1926" name="Line 172"/>
          <p:cNvSpPr/>
          <p:nvPr/>
        </p:nvSpPr>
        <p:spPr>
          <a:xfrm>
            <a:off x="3568680" y="5715000"/>
            <a:ext cx="360" cy="182520"/>
          </a:xfrm>
          <a:prstGeom prst="line">
            <a:avLst/>
          </a:prstGeom>
          <a:ln w="9360">
            <a:solidFill>
              <a:schemeClr val="tx1"/>
            </a:solidFill>
            <a:round/>
          </a:ln>
        </p:spPr>
        <p:style>
          <a:lnRef idx="0"/>
          <a:fillRef idx="0"/>
          <a:effectRef idx="0"/>
          <a:fontRef idx="minor"/>
        </p:style>
      </p:sp>
      <p:sp>
        <p:nvSpPr>
          <p:cNvPr id="1927" name="CustomShape 173"/>
          <p:cNvSpPr/>
          <p:nvPr/>
        </p:nvSpPr>
        <p:spPr>
          <a:xfrm>
            <a:off x="457200" y="8001000"/>
            <a:ext cx="1447560" cy="837720"/>
          </a:xfrm>
          <a:prstGeom prst="rect">
            <a:avLst/>
          </a:prstGeom>
          <a:solidFill>
            <a:srgbClr val="ffc000"/>
          </a:soli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928" name="CustomShape 174"/>
          <p:cNvSpPr/>
          <p:nvPr/>
        </p:nvSpPr>
        <p:spPr>
          <a:xfrm>
            <a:off x="457200" y="8077320"/>
            <a:ext cx="14475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Guests</a:t>
            </a:r>
            <a:endParaRPr b="0" lang="en-US" sz="1800" spc="-1" strike="noStrike">
              <a:latin typeface="Arial"/>
            </a:endParaRPr>
          </a:p>
        </p:txBody>
      </p:sp>
      <p:sp>
        <p:nvSpPr>
          <p:cNvPr id="1929" name="Line 175"/>
          <p:cNvSpPr/>
          <p:nvPr/>
        </p:nvSpPr>
        <p:spPr>
          <a:xfrm>
            <a:off x="3429000" y="5333760"/>
            <a:ext cx="360" cy="3048120"/>
          </a:xfrm>
          <a:prstGeom prst="line">
            <a:avLst/>
          </a:prstGeom>
          <a:ln w="9360">
            <a:solidFill>
              <a:schemeClr val="tx1"/>
            </a:solidFill>
            <a:round/>
          </a:ln>
        </p:spPr>
        <p:style>
          <a:lnRef idx="0"/>
          <a:fillRef idx="0"/>
          <a:effectRef idx="0"/>
          <a:fontRef idx="minor"/>
        </p:style>
      </p:sp>
      <p:sp>
        <p:nvSpPr>
          <p:cNvPr id="1930" name="Line 176"/>
          <p:cNvSpPr/>
          <p:nvPr/>
        </p:nvSpPr>
        <p:spPr>
          <a:xfrm>
            <a:off x="3246120" y="7248240"/>
            <a:ext cx="182880" cy="360"/>
          </a:xfrm>
          <a:prstGeom prst="line">
            <a:avLst/>
          </a:prstGeom>
          <a:ln w="9360">
            <a:solidFill>
              <a:schemeClr val="tx1"/>
            </a:solidFill>
            <a:round/>
          </a:ln>
        </p:spPr>
        <p:style>
          <a:lnRef idx="0"/>
          <a:fillRef idx="0"/>
          <a:effectRef idx="0"/>
          <a:fontRef idx="minor"/>
        </p:style>
      </p:sp>
      <p:sp>
        <p:nvSpPr>
          <p:cNvPr id="1931" name="Line 177"/>
          <p:cNvSpPr/>
          <p:nvPr/>
        </p:nvSpPr>
        <p:spPr>
          <a:xfrm>
            <a:off x="3419280" y="7238880"/>
            <a:ext cx="360" cy="182520"/>
          </a:xfrm>
          <a:prstGeom prst="line">
            <a:avLst/>
          </a:prstGeom>
          <a:ln w="9360">
            <a:solidFill>
              <a:schemeClr val="tx1"/>
            </a:solidFill>
            <a:round/>
          </a:ln>
        </p:spPr>
        <p:style>
          <a:lnRef idx="0"/>
          <a:fillRef idx="0"/>
          <a:effectRef idx="0"/>
          <a:fontRef idx="minor"/>
        </p:style>
      </p:sp>
      <p:sp>
        <p:nvSpPr>
          <p:cNvPr id="1932" name="CustomShape 178"/>
          <p:cNvSpPr/>
          <p:nvPr/>
        </p:nvSpPr>
        <p:spPr>
          <a:xfrm>
            <a:off x="1905120" y="8153280"/>
            <a:ext cx="17521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Search query of portfolios</a:t>
            </a:r>
            <a:endParaRPr b="0" lang="en-US" sz="900" spc="-1" strike="noStrike">
              <a:latin typeface="Arial"/>
            </a:endParaRPr>
          </a:p>
        </p:txBody>
      </p:sp>
      <p:sp>
        <p:nvSpPr>
          <p:cNvPr id="1933" name="Line 179"/>
          <p:cNvSpPr/>
          <p:nvPr/>
        </p:nvSpPr>
        <p:spPr>
          <a:xfrm flipH="1">
            <a:off x="1904760" y="8381880"/>
            <a:ext cx="1524240" cy="360"/>
          </a:xfrm>
          <a:prstGeom prst="line">
            <a:avLst/>
          </a:prstGeom>
          <a:ln w="9360">
            <a:solidFill>
              <a:schemeClr val="tx1"/>
            </a:solidFill>
            <a:round/>
          </a:ln>
        </p:spPr>
        <p:style>
          <a:lnRef idx="0"/>
          <a:fillRef idx="0"/>
          <a:effectRef idx="0"/>
          <a:fontRef idx="minor"/>
        </p:style>
      </p:sp>
      <p:sp>
        <p:nvSpPr>
          <p:cNvPr id="1934" name="Line 180"/>
          <p:cNvSpPr/>
          <p:nvPr/>
        </p:nvSpPr>
        <p:spPr>
          <a:xfrm>
            <a:off x="3809880" y="6858000"/>
            <a:ext cx="360" cy="1828800"/>
          </a:xfrm>
          <a:prstGeom prst="line">
            <a:avLst/>
          </a:prstGeom>
          <a:ln w="9360">
            <a:solidFill>
              <a:schemeClr val="tx1"/>
            </a:solidFill>
            <a:round/>
          </a:ln>
        </p:spPr>
        <p:style>
          <a:lnRef idx="0"/>
          <a:fillRef idx="0"/>
          <a:effectRef idx="0"/>
          <a:fontRef idx="minor"/>
        </p:style>
      </p:sp>
      <p:sp>
        <p:nvSpPr>
          <p:cNvPr id="1935" name="Line 181"/>
          <p:cNvSpPr/>
          <p:nvPr/>
        </p:nvSpPr>
        <p:spPr>
          <a:xfrm flipH="1">
            <a:off x="1904760" y="8686800"/>
            <a:ext cx="1905120" cy="360"/>
          </a:xfrm>
          <a:prstGeom prst="line">
            <a:avLst/>
          </a:prstGeom>
          <a:ln w="9360">
            <a:solidFill>
              <a:schemeClr val="tx1"/>
            </a:solidFill>
            <a:round/>
          </a:ln>
        </p:spPr>
        <p:style>
          <a:lnRef idx="0"/>
          <a:fillRef idx="0"/>
          <a:effectRef idx="0"/>
          <a:fontRef idx="minor"/>
        </p:style>
      </p:sp>
      <p:sp>
        <p:nvSpPr>
          <p:cNvPr id="1936" name="CustomShape 182"/>
          <p:cNvSpPr/>
          <p:nvPr/>
        </p:nvSpPr>
        <p:spPr>
          <a:xfrm>
            <a:off x="1905120" y="8456760"/>
            <a:ext cx="17521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Limited view of portfolios</a:t>
            </a:r>
            <a:endParaRPr b="0" lang="en-US" sz="900" spc="-1" strike="noStrike">
              <a:latin typeface="Arial"/>
            </a:endParaRPr>
          </a:p>
        </p:txBody>
      </p:sp>
      <p:sp>
        <p:nvSpPr>
          <p:cNvPr id="1937" name="CustomShape 18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126</a:t>
            </a:r>
            <a:endParaRPr b="0" lang="en-US" sz="1800" spc="-1" strike="noStrike">
              <a:latin typeface="Arial"/>
            </a:endParaRPr>
          </a:p>
        </p:txBody>
      </p:sp>
    </p:spTree>
  </p:cSld>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8" name="CustomShape 1"/>
          <p:cNvSpPr/>
          <p:nvPr/>
        </p:nvSpPr>
        <p:spPr>
          <a:xfrm>
            <a:off x="304920" y="152280"/>
            <a:ext cx="655272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Level 1 Data Flow Diagram 2.0 View/Review Portfolios</a:t>
            </a:r>
            <a:endParaRPr b="0" lang="en-US" sz="1800" spc="-1" strike="noStrike">
              <a:latin typeface="Arial"/>
            </a:endParaRPr>
          </a:p>
        </p:txBody>
      </p:sp>
      <p:sp>
        <p:nvSpPr>
          <p:cNvPr id="1939" name="CustomShape 2"/>
          <p:cNvSpPr/>
          <p:nvPr/>
        </p:nvSpPr>
        <p:spPr>
          <a:xfrm>
            <a:off x="343080" y="762120"/>
            <a:ext cx="6133680" cy="3428640"/>
          </a:xfrm>
          <a:prstGeom prst="rect">
            <a:avLst/>
          </a:prstGeom>
          <a:noFill/>
          <a:ln w="9360">
            <a:noFill/>
          </a:ln>
        </p:spPr>
        <p:style>
          <a:lnRef idx="0"/>
          <a:fillRef idx="0"/>
          <a:effectRef idx="0"/>
          <a:fontRef idx="minor"/>
        </p:style>
        <p:txBody>
          <a:bodyPr lIns="90000" rIns="90000" tIns="45000" bIns="45000"/>
          <a:p>
            <a:pPr marL="343080" indent="-342720">
              <a:lnSpc>
                <a:spcPct val="80000"/>
              </a:lnSpc>
              <a:spcBef>
                <a:spcPts val="241"/>
              </a:spcBef>
              <a:buClr>
                <a:srgbClr val="000000"/>
              </a:buClr>
              <a:buFont typeface="Wingdings" charset="2"/>
              <a:buChar char=""/>
            </a:pPr>
            <a:r>
              <a:rPr b="1" lang="en-US" sz="1200" spc="-1" strike="noStrike">
                <a:solidFill>
                  <a:srgbClr val="000000"/>
                </a:solidFill>
                <a:latin typeface="Georgia"/>
              </a:rPr>
              <a:t>2.1 Search for job:</a:t>
            </a:r>
            <a:r>
              <a:rPr b="0" lang="en-US" sz="1200" spc="-1" strike="noStrike">
                <a:solidFill>
                  <a:srgbClr val="000000"/>
                </a:solidFill>
                <a:latin typeface="Georgia"/>
              </a:rPr>
              <a:t> Students and teachers can search for job openings using search criteria to find appropriate job openings with brief descriptions of the job.</a:t>
            </a:r>
            <a:endParaRPr b="0" lang="en-US" sz="1200" spc="-1" strike="noStrike">
              <a:latin typeface="Arial"/>
            </a:endParaRPr>
          </a:p>
          <a:p>
            <a:pPr marL="343080" indent="-342720">
              <a:lnSpc>
                <a:spcPct val="80000"/>
              </a:lnSpc>
              <a:spcBef>
                <a:spcPts val="241"/>
              </a:spcBef>
              <a:buClr>
                <a:srgbClr val="000000"/>
              </a:buClr>
              <a:buFont typeface="Wingdings" charset="2"/>
              <a:buChar char=""/>
            </a:pPr>
            <a:r>
              <a:rPr b="1" lang="en-US" sz="1200" spc="-1" strike="noStrike">
                <a:solidFill>
                  <a:srgbClr val="000000"/>
                </a:solidFill>
                <a:latin typeface="Georgia"/>
              </a:rPr>
              <a:t>2.2 Create job opening: </a:t>
            </a:r>
            <a:r>
              <a:rPr b="0" lang="en-US" sz="1200" spc="-1" strike="noStrike">
                <a:solidFill>
                  <a:srgbClr val="000000"/>
                </a:solidFill>
                <a:latin typeface="Georgia"/>
              </a:rPr>
              <a:t>Recruiters who register with RelateKX can create job openings for students to search and apply for.</a:t>
            </a:r>
            <a:endParaRPr b="0" lang="en-US" sz="1200" spc="-1" strike="noStrike">
              <a:latin typeface="Arial"/>
            </a:endParaRPr>
          </a:p>
          <a:p>
            <a:pPr marL="343080" indent="-342720">
              <a:lnSpc>
                <a:spcPct val="80000"/>
              </a:lnSpc>
              <a:spcBef>
                <a:spcPts val="241"/>
              </a:spcBef>
              <a:buClr>
                <a:srgbClr val="000000"/>
              </a:buClr>
              <a:buFont typeface="Wingdings" charset="2"/>
              <a:buChar char=""/>
            </a:pPr>
            <a:r>
              <a:rPr b="1" lang="en-US" sz="1200" spc="-1" strike="noStrike">
                <a:solidFill>
                  <a:srgbClr val="000000"/>
                </a:solidFill>
                <a:latin typeface="Georgia"/>
              </a:rPr>
              <a:t>2.3 Upload portfolio to job opening: </a:t>
            </a:r>
            <a:r>
              <a:rPr b="0" lang="en-US" sz="1200" spc="-1" strike="noStrike">
                <a:solidFill>
                  <a:srgbClr val="000000"/>
                </a:solidFill>
                <a:latin typeface="Georgia"/>
              </a:rPr>
              <a:t>If a student is interested is a specific job opening, the student can submit their portfolio with the application stating that they are applying for that job opportunity.</a:t>
            </a:r>
            <a:endParaRPr b="0" lang="en-US" sz="1200" spc="-1" strike="noStrike">
              <a:latin typeface="Arial"/>
            </a:endParaRPr>
          </a:p>
          <a:p>
            <a:pPr marL="343080" indent="-342720">
              <a:lnSpc>
                <a:spcPct val="80000"/>
              </a:lnSpc>
              <a:spcBef>
                <a:spcPts val="241"/>
              </a:spcBef>
              <a:buClr>
                <a:srgbClr val="000000"/>
              </a:buClr>
              <a:buFont typeface="Wingdings" charset="2"/>
              <a:buChar char=""/>
            </a:pPr>
            <a:r>
              <a:rPr b="1" lang="en-US" sz="1200" spc="-1" strike="noStrike">
                <a:solidFill>
                  <a:srgbClr val="000000"/>
                </a:solidFill>
                <a:latin typeface="Georgia"/>
              </a:rPr>
              <a:t>2.4 Search for portfolios:</a:t>
            </a:r>
            <a:r>
              <a:rPr b="0" lang="en-US" sz="1200" spc="-1" strike="noStrike">
                <a:solidFill>
                  <a:srgbClr val="000000"/>
                </a:solidFill>
                <a:latin typeface="Georgia"/>
              </a:rPr>
              <a:t>  Registered users can also search through the student’s portfolios to find one that meets a certain criteria.</a:t>
            </a:r>
            <a:endParaRPr b="0" lang="en-US" sz="1200" spc="-1" strike="noStrike">
              <a:latin typeface="Arial"/>
            </a:endParaRPr>
          </a:p>
          <a:p>
            <a:pPr marL="343080" indent="-342720">
              <a:lnSpc>
                <a:spcPct val="80000"/>
              </a:lnSpc>
              <a:spcBef>
                <a:spcPts val="241"/>
              </a:spcBef>
              <a:buClr>
                <a:srgbClr val="000000"/>
              </a:buClr>
              <a:buFont typeface="Wingdings" charset="2"/>
              <a:buChar char=""/>
            </a:pPr>
            <a:r>
              <a:rPr b="1" lang="en-US" sz="1200" spc="-1" strike="noStrike">
                <a:solidFill>
                  <a:srgbClr val="000000"/>
                </a:solidFill>
                <a:latin typeface="Georgia"/>
              </a:rPr>
              <a:t>2.5 View portfolios: </a:t>
            </a:r>
            <a:r>
              <a:rPr b="0" lang="en-US" sz="1200" spc="-1" strike="noStrike">
                <a:solidFill>
                  <a:srgbClr val="000000"/>
                </a:solidFill>
                <a:latin typeface="Georgia"/>
              </a:rPr>
              <a:t>If the registered user finds a portfolio they are interested in, they can choose to click on it to see a full portfolio instead of a brief glance.  Guests can only view a limited view of the portfolio</a:t>
            </a:r>
            <a:endParaRPr b="0" lang="en-US" sz="1200" spc="-1" strike="noStrike">
              <a:latin typeface="Arial"/>
            </a:endParaRPr>
          </a:p>
        </p:txBody>
      </p:sp>
      <p:sp>
        <p:nvSpPr>
          <p:cNvPr id="1940" name="CustomShape 3"/>
          <p:cNvSpPr/>
          <p:nvPr/>
        </p:nvSpPr>
        <p:spPr>
          <a:xfrm>
            <a:off x="457200" y="2971800"/>
            <a:ext cx="5943240" cy="3733560"/>
          </a:xfrm>
          <a:prstGeom prst="rect">
            <a:avLst/>
          </a:prstGeom>
          <a:solidFill>
            <a:schemeClr val="bg2"/>
          </a:solidFill>
          <a:ln w="9360">
            <a:solidFill>
              <a:schemeClr val="tx1"/>
            </a:solidFill>
            <a:miter/>
          </a:ln>
        </p:spPr>
        <p:style>
          <a:lnRef idx="0"/>
          <a:fillRef idx="0"/>
          <a:effectRef idx="0"/>
          <a:fontRef idx="minor"/>
        </p:style>
      </p:sp>
      <p:sp>
        <p:nvSpPr>
          <p:cNvPr id="1941" name="CustomShape 4"/>
          <p:cNvSpPr/>
          <p:nvPr/>
        </p:nvSpPr>
        <p:spPr>
          <a:xfrm>
            <a:off x="533520" y="3048120"/>
            <a:ext cx="5790960" cy="3428640"/>
          </a:xfrm>
          <a:prstGeom prst="rect">
            <a:avLst/>
          </a:prstGeom>
          <a:solidFill>
            <a:schemeClr val="bg1"/>
          </a:solidFill>
          <a:ln w="9360">
            <a:solidFill>
              <a:schemeClr val="tx1"/>
            </a:solidFill>
            <a:miter/>
          </a:ln>
        </p:spPr>
        <p:style>
          <a:lnRef idx="0"/>
          <a:fillRef idx="0"/>
          <a:effectRef idx="0"/>
          <a:fontRef idx="minor"/>
        </p:style>
      </p:sp>
      <p:graphicFrame>
        <p:nvGraphicFramePr>
          <p:cNvPr id="1942" name="Object 5"/>
          <p:cNvGraphicFramePr/>
          <p:nvPr/>
        </p:nvGraphicFramePr>
        <p:xfrm>
          <a:off x="777960" y="3279600"/>
          <a:ext cx="5470200" cy="4165200"/>
        </p:xfrm>
        <a:graphic>
          <a:graphicData uri="http://schemas.openxmlformats.org/presentationml/2006/ole">
            <p:oleObj progId="Word.Document.8" r:id="rId1" spid="">
              <p:embed/>
              <p:pic>
                <p:nvPicPr>
                  <p:cNvPr id="1943" name="Object 2" descr=""/>
                  <p:cNvPicPr/>
                  <p:nvPr/>
                </p:nvPicPr>
                <p:blipFill>
                  <a:blip r:embed="rId2"/>
                  <a:stretch/>
                </p:blipFill>
                <p:spPr>
                  <a:xfrm>
                    <a:off x="777960" y="3279600"/>
                    <a:ext cx="5470200" cy="4165200"/>
                  </a:xfrm>
                  <a:prstGeom prst="rect">
                    <a:avLst/>
                  </a:prstGeom>
                  <a:ln>
                    <a:noFill/>
                  </a:ln>
                </p:spPr>
              </p:pic>
            </p:oleObj>
          </a:graphicData>
        </a:graphic>
      </p:graphicFrame>
      <p:sp>
        <p:nvSpPr>
          <p:cNvPr id="1944" name="Line 6"/>
          <p:cNvSpPr/>
          <p:nvPr/>
        </p:nvSpPr>
        <p:spPr>
          <a:xfrm>
            <a:off x="-2819160" y="2438280"/>
            <a:ext cx="360" cy="4678200"/>
          </a:xfrm>
          <a:prstGeom prst="line">
            <a:avLst/>
          </a:prstGeom>
          <a:ln w="38160">
            <a:solidFill>
              <a:schemeClr val="tx1"/>
            </a:solidFill>
            <a:round/>
          </a:ln>
        </p:spPr>
        <p:style>
          <a:lnRef idx="0"/>
          <a:fillRef idx="0"/>
          <a:effectRef idx="0"/>
          <a:fontRef idx="minor"/>
        </p:style>
      </p:sp>
      <p:sp>
        <p:nvSpPr>
          <p:cNvPr id="1945" name="Line 7"/>
          <p:cNvSpPr/>
          <p:nvPr/>
        </p:nvSpPr>
        <p:spPr>
          <a:xfrm>
            <a:off x="-2819160" y="2438280"/>
            <a:ext cx="152280" cy="360"/>
          </a:xfrm>
          <a:prstGeom prst="line">
            <a:avLst/>
          </a:prstGeom>
          <a:ln w="38160">
            <a:solidFill>
              <a:schemeClr val="tx1"/>
            </a:solidFill>
            <a:round/>
          </a:ln>
        </p:spPr>
        <p:style>
          <a:lnRef idx="0"/>
          <a:fillRef idx="0"/>
          <a:effectRef idx="0"/>
          <a:fontRef idx="minor"/>
        </p:style>
      </p:sp>
      <p:sp>
        <p:nvSpPr>
          <p:cNvPr id="1946" name="CustomShape 8"/>
          <p:cNvSpPr/>
          <p:nvPr/>
        </p:nvSpPr>
        <p:spPr>
          <a:xfrm>
            <a:off x="-2590920" y="2057400"/>
            <a:ext cx="1294920" cy="914040"/>
          </a:xfrm>
          <a:prstGeom prst="roundRect">
            <a:avLst>
              <a:gd name="adj" fmla="val 16667"/>
            </a:avLst>
          </a:prstGeom>
          <a:solidFill>
            <a:srgbClr val="52c543"/>
          </a:soli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947" name="Line 9"/>
          <p:cNvSpPr/>
          <p:nvPr/>
        </p:nvSpPr>
        <p:spPr>
          <a:xfrm>
            <a:off x="-2590560" y="2361960"/>
            <a:ext cx="1295280" cy="360"/>
          </a:xfrm>
          <a:prstGeom prst="line">
            <a:avLst/>
          </a:prstGeom>
          <a:ln w="9360">
            <a:solidFill>
              <a:schemeClr val="tx1"/>
            </a:solidFill>
            <a:round/>
          </a:ln>
        </p:spPr>
        <p:style>
          <a:lnRef idx="0"/>
          <a:fillRef idx="0"/>
          <a:effectRef idx="0"/>
          <a:fontRef idx="minor"/>
        </p:style>
      </p:sp>
      <p:sp>
        <p:nvSpPr>
          <p:cNvPr id="1948" name="CustomShape 10"/>
          <p:cNvSpPr/>
          <p:nvPr/>
        </p:nvSpPr>
        <p:spPr>
          <a:xfrm>
            <a:off x="-2209680" y="20574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3.0</a:t>
            </a:r>
            <a:endParaRPr b="0" lang="en-US" sz="1200" spc="-1" strike="noStrike">
              <a:latin typeface="Arial"/>
            </a:endParaRPr>
          </a:p>
        </p:txBody>
      </p:sp>
      <p:sp>
        <p:nvSpPr>
          <p:cNvPr id="1949" name="Line 11"/>
          <p:cNvSpPr/>
          <p:nvPr/>
        </p:nvSpPr>
        <p:spPr>
          <a:xfrm>
            <a:off x="-2819160" y="6141960"/>
            <a:ext cx="75960" cy="360"/>
          </a:xfrm>
          <a:prstGeom prst="line">
            <a:avLst/>
          </a:prstGeom>
          <a:ln w="38160">
            <a:solidFill>
              <a:schemeClr val="tx1"/>
            </a:solidFill>
            <a:round/>
          </a:ln>
        </p:spPr>
        <p:style>
          <a:lnRef idx="0"/>
          <a:fillRef idx="0"/>
          <a:effectRef idx="0"/>
          <a:fontRef idx="minor"/>
        </p:style>
      </p:sp>
      <p:sp>
        <p:nvSpPr>
          <p:cNvPr id="1950" name="Line 12"/>
          <p:cNvSpPr/>
          <p:nvPr/>
        </p:nvSpPr>
        <p:spPr>
          <a:xfrm>
            <a:off x="-2819160" y="5227560"/>
            <a:ext cx="75960" cy="360"/>
          </a:xfrm>
          <a:prstGeom prst="line">
            <a:avLst/>
          </a:prstGeom>
          <a:ln w="38160">
            <a:solidFill>
              <a:schemeClr val="tx1"/>
            </a:solidFill>
            <a:round/>
          </a:ln>
        </p:spPr>
        <p:style>
          <a:lnRef idx="0"/>
          <a:fillRef idx="0"/>
          <a:effectRef idx="0"/>
          <a:fontRef idx="minor"/>
        </p:style>
      </p:sp>
      <p:sp>
        <p:nvSpPr>
          <p:cNvPr id="1951" name="Line 13"/>
          <p:cNvSpPr/>
          <p:nvPr/>
        </p:nvSpPr>
        <p:spPr>
          <a:xfrm>
            <a:off x="-2819160" y="4313160"/>
            <a:ext cx="75960" cy="360"/>
          </a:xfrm>
          <a:prstGeom prst="line">
            <a:avLst/>
          </a:prstGeom>
          <a:ln w="38160">
            <a:solidFill>
              <a:schemeClr val="tx1"/>
            </a:solidFill>
            <a:round/>
          </a:ln>
        </p:spPr>
        <p:style>
          <a:lnRef idx="0"/>
          <a:fillRef idx="0"/>
          <a:effectRef idx="0"/>
          <a:fontRef idx="minor"/>
        </p:style>
      </p:sp>
      <p:sp>
        <p:nvSpPr>
          <p:cNvPr id="1952" name="Line 14"/>
          <p:cNvSpPr/>
          <p:nvPr/>
        </p:nvSpPr>
        <p:spPr>
          <a:xfrm>
            <a:off x="-2819160" y="3398760"/>
            <a:ext cx="75960" cy="360"/>
          </a:xfrm>
          <a:prstGeom prst="line">
            <a:avLst/>
          </a:prstGeom>
          <a:ln w="38160">
            <a:solidFill>
              <a:schemeClr val="tx1"/>
            </a:solidFill>
            <a:round/>
          </a:ln>
        </p:spPr>
        <p:style>
          <a:lnRef idx="0"/>
          <a:fillRef idx="0"/>
          <a:effectRef idx="0"/>
          <a:fontRef idx="minor"/>
        </p:style>
      </p:sp>
      <p:sp>
        <p:nvSpPr>
          <p:cNvPr id="1953" name="CustomShape 15"/>
          <p:cNvSpPr/>
          <p:nvPr/>
        </p:nvSpPr>
        <p:spPr>
          <a:xfrm>
            <a:off x="-2666880" y="3154320"/>
            <a:ext cx="914040" cy="369000"/>
          </a:xfrm>
          <a:prstGeom prst="rect">
            <a:avLst/>
          </a:prstGeom>
          <a:noFill/>
          <a:ln w="9360">
            <a:noFill/>
          </a:ln>
        </p:spPr>
        <p:style>
          <a:lnRef idx="0"/>
          <a:fillRef idx="0"/>
          <a:effectRef idx="0"/>
          <a:fontRef idx="minor"/>
        </p:style>
      </p:sp>
      <p:sp>
        <p:nvSpPr>
          <p:cNvPr id="1954" name="CustomShape 16"/>
          <p:cNvSpPr/>
          <p:nvPr/>
        </p:nvSpPr>
        <p:spPr>
          <a:xfrm>
            <a:off x="-2743200" y="3078000"/>
            <a:ext cx="1218960" cy="685440"/>
          </a:xfrm>
          <a:prstGeom prst="roundRect">
            <a:avLst>
              <a:gd name="adj" fmla="val 16667"/>
            </a:avLst>
          </a:prstGeom>
          <a:noFill/>
          <a:ln w="25560">
            <a:solidFill>
              <a:srgbClr val="378d2b"/>
            </a:solidFill>
            <a:round/>
          </a:ln>
        </p:spPr>
        <p:style>
          <a:lnRef idx="0"/>
          <a:fillRef idx="0"/>
          <a:effectRef idx="0"/>
          <a:fontRef idx="minor"/>
        </p:style>
      </p:sp>
      <p:sp>
        <p:nvSpPr>
          <p:cNvPr id="1955" name="CustomShape 17"/>
          <p:cNvSpPr/>
          <p:nvPr/>
        </p:nvSpPr>
        <p:spPr>
          <a:xfrm>
            <a:off x="-2743200" y="3992400"/>
            <a:ext cx="1218960" cy="685440"/>
          </a:xfrm>
          <a:prstGeom prst="roundRect">
            <a:avLst>
              <a:gd name="adj" fmla="val 16667"/>
            </a:avLst>
          </a:prstGeom>
          <a:noFill/>
          <a:ln w="25560">
            <a:solidFill>
              <a:srgbClr val="378d2b"/>
            </a:solidFill>
            <a:round/>
          </a:ln>
        </p:spPr>
        <p:style>
          <a:lnRef idx="0"/>
          <a:fillRef idx="0"/>
          <a:effectRef idx="0"/>
          <a:fontRef idx="minor"/>
        </p:style>
      </p:sp>
      <p:sp>
        <p:nvSpPr>
          <p:cNvPr id="1956" name="Line 18"/>
          <p:cNvSpPr/>
          <p:nvPr/>
        </p:nvSpPr>
        <p:spPr>
          <a:xfrm>
            <a:off x="-2743200" y="4221000"/>
            <a:ext cx="1219320" cy="360"/>
          </a:xfrm>
          <a:prstGeom prst="line">
            <a:avLst/>
          </a:prstGeom>
          <a:ln w="9360">
            <a:solidFill>
              <a:schemeClr val="tx1"/>
            </a:solidFill>
            <a:round/>
          </a:ln>
        </p:spPr>
        <p:style>
          <a:lnRef idx="0"/>
          <a:fillRef idx="0"/>
          <a:effectRef idx="0"/>
          <a:fontRef idx="minor"/>
        </p:style>
      </p:sp>
      <p:sp>
        <p:nvSpPr>
          <p:cNvPr id="1957" name="CustomShape 19"/>
          <p:cNvSpPr/>
          <p:nvPr/>
        </p:nvSpPr>
        <p:spPr>
          <a:xfrm>
            <a:off x="-2362320" y="30780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3.1</a:t>
            </a:r>
            <a:endParaRPr b="0" lang="en-US" sz="1200" spc="-1" strike="noStrike">
              <a:latin typeface="Arial"/>
            </a:endParaRPr>
          </a:p>
        </p:txBody>
      </p:sp>
      <p:sp>
        <p:nvSpPr>
          <p:cNvPr id="1958" name="CustomShape 20"/>
          <p:cNvSpPr/>
          <p:nvPr/>
        </p:nvSpPr>
        <p:spPr>
          <a:xfrm>
            <a:off x="-2362320" y="39924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3.2</a:t>
            </a:r>
            <a:endParaRPr b="0" lang="en-US" sz="1200" spc="-1" strike="noStrike">
              <a:latin typeface="Arial"/>
            </a:endParaRPr>
          </a:p>
        </p:txBody>
      </p:sp>
      <p:sp>
        <p:nvSpPr>
          <p:cNvPr id="1959" name="CustomShape 21"/>
          <p:cNvSpPr/>
          <p:nvPr/>
        </p:nvSpPr>
        <p:spPr>
          <a:xfrm>
            <a:off x="-2743200" y="429732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Create job opening</a:t>
            </a:r>
            <a:endParaRPr b="0" lang="en-US" sz="1000" spc="-1" strike="noStrike">
              <a:latin typeface="Arial"/>
            </a:endParaRPr>
          </a:p>
        </p:txBody>
      </p:sp>
      <p:sp>
        <p:nvSpPr>
          <p:cNvPr id="1960" name="CustomShape 22"/>
          <p:cNvSpPr/>
          <p:nvPr/>
        </p:nvSpPr>
        <p:spPr>
          <a:xfrm>
            <a:off x="-2666880" y="4983120"/>
            <a:ext cx="914040" cy="369000"/>
          </a:xfrm>
          <a:prstGeom prst="rect">
            <a:avLst/>
          </a:prstGeom>
          <a:noFill/>
          <a:ln w="9360">
            <a:noFill/>
          </a:ln>
        </p:spPr>
        <p:style>
          <a:lnRef idx="0"/>
          <a:fillRef idx="0"/>
          <a:effectRef idx="0"/>
          <a:fontRef idx="minor"/>
        </p:style>
      </p:sp>
      <p:sp>
        <p:nvSpPr>
          <p:cNvPr id="1961" name="CustomShape 23"/>
          <p:cNvSpPr/>
          <p:nvPr/>
        </p:nvSpPr>
        <p:spPr>
          <a:xfrm>
            <a:off x="-2743200" y="4906800"/>
            <a:ext cx="1218960" cy="685440"/>
          </a:xfrm>
          <a:prstGeom prst="roundRect">
            <a:avLst>
              <a:gd name="adj" fmla="val 16667"/>
            </a:avLst>
          </a:prstGeom>
          <a:noFill/>
          <a:ln w="25560">
            <a:solidFill>
              <a:srgbClr val="378d2b"/>
            </a:solidFill>
            <a:round/>
          </a:ln>
        </p:spPr>
        <p:style>
          <a:lnRef idx="0"/>
          <a:fillRef idx="0"/>
          <a:effectRef idx="0"/>
          <a:fontRef idx="minor"/>
        </p:style>
      </p:sp>
      <p:sp>
        <p:nvSpPr>
          <p:cNvPr id="1962" name="CustomShape 24"/>
          <p:cNvSpPr/>
          <p:nvPr/>
        </p:nvSpPr>
        <p:spPr>
          <a:xfrm>
            <a:off x="-2743200" y="5821200"/>
            <a:ext cx="1218960" cy="685440"/>
          </a:xfrm>
          <a:prstGeom prst="roundRect">
            <a:avLst>
              <a:gd name="adj" fmla="val 16667"/>
            </a:avLst>
          </a:prstGeom>
          <a:noFill/>
          <a:ln w="25560">
            <a:solidFill>
              <a:srgbClr val="378d2b"/>
            </a:solidFill>
            <a:round/>
          </a:ln>
        </p:spPr>
        <p:style>
          <a:lnRef idx="0"/>
          <a:fillRef idx="0"/>
          <a:effectRef idx="0"/>
          <a:fontRef idx="minor"/>
        </p:style>
      </p:sp>
      <p:sp>
        <p:nvSpPr>
          <p:cNvPr id="1963" name="Line 25"/>
          <p:cNvSpPr/>
          <p:nvPr/>
        </p:nvSpPr>
        <p:spPr>
          <a:xfrm>
            <a:off x="-2743200" y="6049800"/>
            <a:ext cx="1219320" cy="360"/>
          </a:xfrm>
          <a:prstGeom prst="line">
            <a:avLst/>
          </a:prstGeom>
          <a:ln w="9360">
            <a:solidFill>
              <a:schemeClr val="tx1"/>
            </a:solidFill>
            <a:round/>
          </a:ln>
        </p:spPr>
        <p:style>
          <a:lnRef idx="0"/>
          <a:fillRef idx="0"/>
          <a:effectRef idx="0"/>
          <a:fontRef idx="minor"/>
        </p:style>
      </p:sp>
      <p:sp>
        <p:nvSpPr>
          <p:cNvPr id="1964" name="CustomShape 26"/>
          <p:cNvSpPr/>
          <p:nvPr/>
        </p:nvSpPr>
        <p:spPr>
          <a:xfrm>
            <a:off x="-2362320" y="49068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3.3</a:t>
            </a:r>
            <a:endParaRPr b="0" lang="en-US" sz="1200" spc="-1" strike="noStrike">
              <a:latin typeface="Arial"/>
            </a:endParaRPr>
          </a:p>
        </p:txBody>
      </p:sp>
      <p:sp>
        <p:nvSpPr>
          <p:cNvPr id="1965" name="CustomShape 27"/>
          <p:cNvSpPr/>
          <p:nvPr/>
        </p:nvSpPr>
        <p:spPr>
          <a:xfrm>
            <a:off x="-2362320" y="58212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3.4</a:t>
            </a:r>
            <a:endParaRPr b="0" lang="en-US" sz="1200" spc="-1" strike="noStrike">
              <a:latin typeface="Arial"/>
            </a:endParaRPr>
          </a:p>
        </p:txBody>
      </p:sp>
      <p:sp>
        <p:nvSpPr>
          <p:cNvPr id="1966" name="CustomShape 28"/>
          <p:cNvSpPr/>
          <p:nvPr/>
        </p:nvSpPr>
        <p:spPr>
          <a:xfrm>
            <a:off x="-2743200" y="612612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Search for portfolios</a:t>
            </a:r>
            <a:endParaRPr b="0" lang="en-US" sz="1000" spc="-1" strike="noStrike">
              <a:latin typeface="Arial"/>
            </a:endParaRPr>
          </a:p>
        </p:txBody>
      </p:sp>
      <p:sp>
        <p:nvSpPr>
          <p:cNvPr id="1967" name="CustomShape 29"/>
          <p:cNvSpPr/>
          <p:nvPr/>
        </p:nvSpPr>
        <p:spPr>
          <a:xfrm>
            <a:off x="-2590920" y="2362320"/>
            <a:ext cx="1294920" cy="72900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Search/View Portfolios</a:t>
            </a:r>
            <a:endParaRPr b="0" lang="en-US" sz="1400" spc="-1" strike="noStrike">
              <a:latin typeface="Arial"/>
            </a:endParaRPr>
          </a:p>
        </p:txBody>
      </p:sp>
      <p:sp>
        <p:nvSpPr>
          <p:cNvPr id="1968" name="Line 30"/>
          <p:cNvSpPr/>
          <p:nvPr/>
        </p:nvSpPr>
        <p:spPr>
          <a:xfrm>
            <a:off x="-2743200" y="3306600"/>
            <a:ext cx="1219320" cy="360"/>
          </a:xfrm>
          <a:prstGeom prst="line">
            <a:avLst/>
          </a:prstGeom>
          <a:ln w="9360">
            <a:solidFill>
              <a:schemeClr val="tx1"/>
            </a:solidFill>
            <a:round/>
          </a:ln>
        </p:spPr>
        <p:style>
          <a:lnRef idx="0"/>
          <a:fillRef idx="0"/>
          <a:effectRef idx="0"/>
          <a:fontRef idx="minor"/>
        </p:style>
      </p:sp>
      <p:sp>
        <p:nvSpPr>
          <p:cNvPr id="1969" name="Line 31"/>
          <p:cNvSpPr/>
          <p:nvPr/>
        </p:nvSpPr>
        <p:spPr>
          <a:xfrm>
            <a:off x="-2743200" y="5135400"/>
            <a:ext cx="1219320" cy="360"/>
          </a:xfrm>
          <a:prstGeom prst="line">
            <a:avLst/>
          </a:prstGeom>
          <a:ln w="9360">
            <a:solidFill>
              <a:schemeClr val="tx1"/>
            </a:solidFill>
            <a:round/>
          </a:ln>
        </p:spPr>
        <p:style>
          <a:lnRef idx="0"/>
          <a:fillRef idx="0"/>
          <a:effectRef idx="0"/>
          <a:fontRef idx="minor"/>
        </p:style>
      </p:sp>
      <p:sp>
        <p:nvSpPr>
          <p:cNvPr id="1970" name="CustomShape 32"/>
          <p:cNvSpPr/>
          <p:nvPr/>
        </p:nvSpPr>
        <p:spPr>
          <a:xfrm>
            <a:off x="-2743200" y="3367080"/>
            <a:ext cx="1218960" cy="24264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Search for job</a:t>
            </a:r>
            <a:endParaRPr b="0" lang="en-US" sz="1000" spc="-1" strike="noStrike">
              <a:latin typeface="Arial"/>
            </a:endParaRPr>
          </a:p>
        </p:txBody>
      </p:sp>
      <p:sp>
        <p:nvSpPr>
          <p:cNvPr id="1971" name="CustomShape 33"/>
          <p:cNvSpPr/>
          <p:nvPr/>
        </p:nvSpPr>
        <p:spPr>
          <a:xfrm>
            <a:off x="-2743200" y="5195880"/>
            <a:ext cx="1218960" cy="54648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Upload portfolio to job opening</a:t>
            </a:r>
            <a:endParaRPr b="0" lang="en-US" sz="1000" spc="-1" strike="noStrike">
              <a:latin typeface="Arial"/>
            </a:endParaRPr>
          </a:p>
        </p:txBody>
      </p:sp>
      <p:sp>
        <p:nvSpPr>
          <p:cNvPr id="1972" name="Line 34"/>
          <p:cNvSpPr/>
          <p:nvPr/>
        </p:nvSpPr>
        <p:spPr>
          <a:xfrm>
            <a:off x="-1600200" y="1828800"/>
            <a:ext cx="360" cy="75960"/>
          </a:xfrm>
          <a:prstGeom prst="line">
            <a:avLst/>
          </a:prstGeom>
          <a:ln w="28440">
            <a:solidFill>
              <a:schemeClr val="tx1"/>
            </a:solidFill>
            <a:round/>
          </a:ln>
        </p:spPr>
        <p:style>
          <a:lnRef idx="0"/>
          <a:fillRef idx="0"/>
          <a:effectRef idx="0"/>
          <a:fontRef idx="minor"/>
        </p:style>
      </p:sp>
      <p:sp>
        <p:nvSpPr>
          <p:cNvPr id="1973" name="Line 35"/>
          <p:cNvSpPr/>
          <p:nvPr/>
        </p:nvSpPr>
        <p:spPr>
          <a:xfrm>
            <a:off x="-2819160" y="7116480"/>
            <a:ext cx="75960" cy="360"/>
          </a:xfrm>
          <a:prstGeom prst="line">
            <a:avLst/>
          </a:prstGeom>
          <a:ln w="38160">
            <a:solidFill>
              <a:schemeClr val="tx1"/>
            </a:solidFill>
            <a:round/>
          </a:ln>
        </p:spPr>
        <p:style>
          <a:lnRef idx="0"/>
          <a:fillRef idx="0"/>
          <a:effectRef idx="0"/>
          <a:fontRef idx="minor"/>
        </p:style>
      </p:sp>
      <p:sp>
        <p:nvSpPr>
          <p:cNvPr id="1974" name="CustomShape 36"/>
          <p:cNvSpPr/>
          <p:nvPr/>
        </p:nvSpPr>
        <p:spPr>
          <a:xfrm>
            <a:off x="-2743200" y="6716880"/>
            <a:ext cx="1218960" cy="685440"/>
          </a:xfrm>
          <a:prstGeom prst="roundRect">
            <a:avLst>
              <a:gd name="adj" fmla="val 16667"/>
            </a:avLst>
          </a:prstGeom>
          <a:noFill/>
          <a:ln w="25560">
            <a:solidFill>
              <a:srgbClr val="378d2b"/>
            </a:solidFill>
            <a:round/>
          </a:ln>
        </p:spPr>
        <p:style>
          <a:lnRef idx="0"/>
          <a:fillRef idx="0"/>
          <a:effectRef idx="0"/>
          <a:fontRef idx="minor"/>
        </p:style>
      </p:sp>
      <p:sp>
        <p:nvSpPr>
          <p:cNvPr id="1975" name="Line 37"/>
          <p:cNvSpPr/>
          <p:nvPr/>
        </p:nvSpPr>
        <p:spPr>
          <a:xfrm>
            <a:off x="-2743200" y="6945120"/>
            <a:ext cx="1219320" cy="360"/>
          </a:xfrm>
          <a:prstGeom prst="line">
            <a:avLst/>
          </a:prstGeom>
          <a:ln w="9360">
            <a:solidFill>
              <a:schemeClr val="tx1"/>
            </a:solidFill>
            <a:round/>
          </a:ln>
        </p:spPr>
        <p:style>
          <a:lnRef idx="0"/>
          <a:fillRef idx="0"/>
          <a:effectRef idx="0"/>
          <a:fontRef idx="minor"/>
        </p:style>
      </p:sp>
      <p:sp>
        <p:nvSpPr>
          <p:cNvPr id="1976" name="CustomShape 38"/>
          <p:cNvSpPr/>
          <p:nvPr/>
        </p:nvSpPr>
        <p:spPr>
          <a:xfrm>
            <a:off x="-2362320" y="671688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3.5</a:t>
            </a:r>
            <a:endParaRPr b="0" lang="en-US" sz="1200" spc="-1" strike="noStrike">
              <a:latin typeface="Arial"/>
            </a:endParaRPr>
          </a:p>
        </p:txBody>
      </p:sp>
      <p:sp>
        <p:nvSpPr>
          <p:cNvPr id="1977" name="CustomShape 39"/>
          <p:cNvSpPr/>
          <p:nvPr/>
        </p:nvSpPr>
        <p:spPr>
          <a:xfrm>
            <a:off x="-2743200" y="7021440"/>
            <a:ext cx="1218960" cy="24264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View portfolios</a:t>
            </a:r>
            <a:endParaRPr b="0" lang="en-US" sz="1000" spc="-1" strike="noStrike">
              <a:latin typeface="Arial"/>
            </a:endParaRPr>
          </a:p>
        </p:txBody>
      </p:sp>
      <p:sp>
        <p:nvSpPr>
          <p:cNvPr id="1978" name="CustomShape 40"/>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127</a:t>
            </a:r>
            <a:endParaRPr b="0" lang="en-US" sz="1800" spc="-1" strike="noStrike">
              <a:latin typeface="Arial"/>
            </a:endParaRPr>
          </a:p>
        </p:txBody>
      </p:sp>
    </p:spTree>
  </p:cSld>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9" name="CustomShape 1"/>
          <p:cNvSpPr/>
          <p:nvPr/>
        </p:nvSpPr>
        <p:spPr>
          <a:xfrm>
            <a:off x="457200" y="7467480"/>
            <a:ext cx="14475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Pilots</a:t>
            </a:r>
            <a:endParaRPr b="0" lang="en-US" sz="1800" spc="-1" strike="noStrike">
              <a:latin typeface="Arial"/>
            </a:endParaRPr>
          </a:p>
        </p:txBody>
      </p:sp>
      <p:sp>
        <p:nvSpPr>
          <p:cNvPr id="1980" name="CustomShape 2"/>
          <p:cNvSpPr/>
          <p:nvPr/>
        </p:nvSpPr>
        <p:spPr>
          <a:xfrm>
            <a:off x="304920" y="152280"/>
            <a:ext cx="59432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Level 1 Data Flow Diagram 3.0 Utilize Metrics</a:t>
            </a:r>
            <a:endParaRPr b="0" lang="en-US" sz="1800" spc="-1" strike="noStrike">
              <a:latin typeface="Arial"/>
            </a:endParaRPr>
          </a:p>
        </p:txBody>
      </p:sp>
      <p:sp>
        <p:nvSpPr>
          <p:cNvPr id="1981" name="CustomShape 3"/>
          <p:cNvSpPr/>
          <p:nvPr/>
        </p:nvSpPr>
        <p:spPr>
          <a:xfrm>
            <a:off x="3276720" y="1143000"/>
            <a:ext cx="3504960" cy="6019560"/>
          </a:xfrm>
          <a:prstGeom prst="roundRect">
            <a:avLst>
              <a:gd name="adj" fmla="val 16667"/>
            </a:avLst>
          </a:prstGeom>
          <a:solidFill>
            <a:srgbClr val="ffc000"/>
          </a:solidFill>
          <a:ln w="9360">
            <a:solidFill>
              <a:schemeClr val="tx1"/>
            </a:solidFill>
            <a:round/>
          </a:ln>
        </p:spPr>
        <p:style>
          <a:lnRef idx="0"/>
          <a:fillRef idx="0"/>
          <a:effectRef idx="0"/>
          <a:fontRef idx="minor"/>
        </p:style>
      </p:sp>
      <p:sp>
        <p:nvSpPr>
          <p:cNvPr id="1982" name="CustomShape 4"/>
          <p:cNvSpPr/>
          <p:nvPr/>
        </p:nvSpPr>
        <p:spPr>
          <a:xfrm>
            <a:off x="3657600" y="2362320"/>
            <a:ext cx="990360" cy="914040"/>
          </a:xfrm>
          <a:prstGeom prst="roundRect">
            <a:avLst>
              <a:gd name="adj" fmla="val 16667"/>
            </a:avLst>
          </a:prstGeom>
          <a:solidFill>
            <a:srgbClr val="ffc000"/>
          </a:solidFill>
          <a:ln w="9360">
            <a:solidFill>
              <a:schemeClr val="tx1"/>
            </a:solidFill>
            <a:round/>
          </a:ln>
        </p:spPr>
        <p:style>
          <a:lnRef idx="0"/>
          <a:fillRef idx="0"/>
          <a:effectRef idx="0"/>
          <a:fontRef idx="minor"/>
        </p:style>
      </p:sp>
      <p:sp>
        <p:nvSpPr>
          <p:cNvPr id="1983" name="CustomShape 5"/>
          <p:cNvSpPr/>
          <p:nvPr/>
        </p:nvSpPr>
        <p:spPr>
          <a:xfrm>
            <a:off x="3886200" y="5257800"/>
            <a:ext cx="990360" cy="914040"/>
          </a:xfrm>
          <a:prstGeom prst="roundRect">
            <a:avLst>
              <a:gd name="adj" fmla="val 16667"/>
            </a:avLst>
          </a:prstGeom>
          <a:solidFill>
            <a:srgbClr val="ffc000"/>
          </a:solidFill>
          <a:ln w="9360">
            <a:solidFill>
              <a:schemeClr val="tx1"/>
            </a:solidFill>
            <a:round/>
          </a:ln>
        </p:spPr>
        <p:style>
          <a:lnRef idx="0"/>
          <a:fillRef idx="0"/>
          <a:effectRef idx="0"/>
          <a:fontRef idx="minor"/>
        </p:style>
      </p:sp>
      <p:sp>
        <p:nvSpPr>
          <p:cNvPr id="1984" name="CustomShape 6"/>
          <p:cNvSpPr/>
          <p:nvPr/>
        </p:nvSpPr>
        <p:spPr>
          <a:xfrm>
            <a:off x="3886200" y="5560920"/>
            <a:ext cx="91404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451"/>
              </a:spcBef>
            </a:pPr>
            <a:r>
              <a:rPr b="1" lang="en-US" sz="900" spc="-1" strike="noStrike">
                <a:solidFill>
                  <a:srgbClr val="000000"/>
                </a:solidFill>
                <a:latin typeface="Georgia"/>
              </a:rPr>
              <a:t>Return metrics</a:t>
            </a:r>
            <a:endParaRPr b="0" lang="en-US" sz="900" spc="-1" strike="noStrike">
              <a:latin typeface="Arial"/>
            </a:endParaRPr>
          </a:p>
        </p:txBody>
      </p:sp>
      <p:sp>
        <p:nvSpPr>
          <p:cNvPr id="1985" name="CustomShape 7"/>
          <p:cNvSpPr/>
          <p:nvPr/>
        </p:nvSpPr>
        <p:spPr>
          <a:xfrm>
            <a:off x="4541760" y="1143000"/>
            <a:ext cx="988920" cy="333720"/>
          </a:xfrm>
          <a:prstGeom prst="rect">
            <a:avLst/>
          </a:prstGeom>
          <a:noFill/>
          <a:ln w="9360">
            <a:noFill/>
          </a:ln>
        </p:spPr>
        <p:style>
          <a:lnRef idx="0"/>
          <a:fillRef idx="0"/>
          <a:effectRef idx="0"/>
          <a:fontRef idx="minor"/>
        </p:style>
        <p:txBody>
          <a:bodyPr wrap="none" lIns="90000" rIns="90000" tIns="45000" bIns="45000"/>
          <a:p>
            <a:pPr>
              <a:lnSpc>
                <a:spcPct val="100000"/>
              </a:lnSpc>
              <a:spcBef>
                <a:spcPts val="799"/>
              </a:spcBef>
            </a:pPr>
            <a:r>
              <a:rPr b="1" lang="en-US" sz="1600" spc="-1" strike="noStrike">
                <a:solidFill>
                  <a:srgbClr val="000000"/>
                </a:solidFill>
                <a:latin typeface="Georgia"/>
              </a:rPr>
              <a:t>Level 3</a:t>
            </a:r>
            <a:endParaRPr b="0" lang="en-US" sz="1600" spc="-1" strike="noStrike">
              <a:latin typeface="Arial"/>
            </a:endParaRPr>
          </a:p>
        </p:txBody>
      </p:sp>
      <p:sp>
        <p:nvSpPr>
          <p:cNvPr id="1986" name="Line 8"/>
          <p:cNvSpPr/>
          <p:nvPr/>
        </p:nvSpPr>
        <p:spPr>
          <a:xfrm>
            <a:off x="3657600" y="2590560"/>
            <a:ext cx="990360" cy="360"/>
          </a:xfrm>
          <a:prstGeom prst="line">
            <a:avLst/>
          </a:prstGeom>
          <a:ln w="9360">
            <a:solidFill>
              <a:schemeClr val="tx1"/>
            </a:solidFill>
            <a:round/>
          </a:ln>
        </p:spPr>
        <p:style>
          <a:lnRef idx="0"/>
          <a:fillRef idx="0"/>
          <a:effectRef idx="0"/>
          <a:fontRef idx="minor"/>
        </p:style>
      </p:sp>
      <p:sp>
        <p:nvSpPr>
          <p:cNvPr id="1987" name="Line 9"/>
          <p:cNvSpPr/>
          <p:nvPr/>
        </p:nvSpPr>
        <p:spPr>
          <a:xfrm>
            <a:off x="3886200" y="5486400"/>
            <a:ext cx="990360" cy="360"/>
          </a:xfrm>
          <a:prstGeom prst="line">
            <a:avLst/>
          </a:prstGeom>
          <a:ln w="9360">
            <a:solidFill>
              <a:schemeClr val="tx1"/>
            </a:solidFill>
            <a:round/>
          </a:ln>
        </p:spPr>
        <p:style>
          <a:lnRef idx="0"/>
          <a:fillRef idx="0"/>
          <a:effectRef idx="0"/>
          <a:fontRef idx="minor"/>
        </p:style>
      </p:sp>
      <p:sp>
        <p:nvSpPr>
          <p:cNvPr id="1988" name="CustomShape 10"/>
          <p:cNvSpPr/>
          <p:nvPr/>
        </p:nvSpPr>
        <p:spPr>
          <a:xfrm>
            <a:off x="3962520" y="236232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3.1</a:t>
            </a:r>
            <a:endParaRPr b="0" lang="en-US" sz="900" spc="-1" strike="noStrike">
              <a:latin typeface="Arial"/>
            </a:endParaRPr>
          </a:p>
        </p:txBody>
      </p:sp>
      <p:sp>
        <p:nvSpPr>
          <p:cNvPr id="1989" name="CustomShape 11"/>
          <p:cNvSpPr/>
          <p:nvPr/>
        </p:nvSpPr>
        <p:spPr>
          <a:xfrm>
            <a:off x="4191120" y="525780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3.3</a:t>
            </a:r>
            <a:endParaRPr b="0" lang="en-US" sz="900" spc="-1" strike="noStrike">
              <a:latin typeface="Arial"/>
            </a:endParaRPr>
          </a:p>
        </p:txBody>
      </p:sp>
      <p:sp>
        <p:nvSpPr>
          <p:cNvPr id="1990" name="Line 12"/>
          <p:cNvSpPr/>
          <p:nvPr/>
        </p:nvSpPr>
        <p:spPr>
          <a:xfrm>
            <a:off x="3276360" y="1600200"/>
            <a:ext cx="3505320" cy="360"/>
          </a:xfrm>
          <a:prstGeom prst="line">
            <a:avLst/>
          </a:prstGeom>
          <a:ln w="76320">
            <a:solidFill>
              <a:schemeClr val="tx1"/>
            </a:solidFill>
            <a:round/>
          </a:ln>
        </p:spPr>
        <p:style>
          <a:lnRef idx="0"/>
          <a:fillRef idx="0"/>
          <a:effectRef idx="0"/>
          <a:fontRef idx="minor"/>
        </p:style>
      </p:sp>
      <p:sp>
        <p:nvSpPr>
          <p:cNvPr id="1991" name="CustomShape 13"/>
          <p:cNvSpPr/>
          <p:nvPr/>
        </p:nvSpPr>
        <p:spPr>
          <a:xfrm>
            <a:off x="5257800" y="3429000"/>
            <a:ext cx="990360" cy="914040"/>
          </a:xfrm>
          <a:prstGeom prst="roundRect">
            <a:avLst>
              <a:gd name="adj" fmla="val 16667"/>
            </a:avLst>
          </a:prstGeom>
          <a:solidFill>
            <a:srgbClr val="ffc000"/>
          </a:solidFill>
          <a:ln w="9360">
            <a:solidFill>
              <a:schemeClr val="tx1"/>
            </a:solidFill>
            <a:round/>
          </a:ln>
        </p:spPr>
        <p:style>
          <a:lnRef idx="0"/>
          <a:fillRef idx="0"/>
          <a:effectRef idx="0"/>
          <a:fontRef idx="minor"/>
        </p:style>
      </p:sp>
      <p:sp>
        <p:nvSpPr>
          <p:cNvPr id="1992" name="CustomShape 14"/>
          <p:cNvSpPr/>
          <p:nvPr/>
        </p:nvSpPr>
        <p:spPr>
          <a:xfrm>
            <a:off x="3581280" y="2590920"/>
            <a:ext cx="1142640" cy="36396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900" spc="-1" strike="noStrike">
                <a:solidFill>
                  <a:srgbClr val="000000"/>
                </a:solidFill>
                <a:latin typeface="Georgia"/>
              </a:rPr>
              <a:t>Obtain Metrics</a:t>
            </a:r>
            <a:endParaRPr b="0" lang="en-US" sz="900" spc="-1" strike="noStrike">
              <a:latin typeface="Arial"/>
            </a:endParaRPr>
          </a:p>
        </p:txBody>
      </p:sp>
      <p:sp>
        <p:nvSpPr>
          <p:cNvPr id="1993" name="CustomShape 15"/>
          <p:cNvSpPr/>
          <p:nvPr/>
        </p:nvSpPr>
        <p:spPr>
          <a:xfrm>
            <a:off x="5562720" y="342900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3.2</a:t>
            </a:r>
            <a:endParaRPr b="0" lang="en-US" sz="900" spc="-1" strike="noStrike">
              <a:latin typeface="Arial"/>
            </a:endParaRPr>
          </a:p>
        </p:txBody>
      </p:sp>
      <p:sp>
        <p:nvSpPr>
          <p:cNvPr id="1994" name="Line 16"/>
          <p:cNvSpPr/>
          <p:nvPr/>
        </p:nvSpPr>
        <p:spPr>
          <a:xfrm>
            <a:off x="5257800" y="3657600"/>
            <a:ext cx="990360" cy="360"/>
          </a:xfrm>
          <a:prstGeom prst="line">
            <a:avLst/>
          </a:prstGeom>
          <a:ln w="9360">
            <a:solidFill>
              <a:schemeClr val="tx1"/>
            </a:solidFill>
            <a:round/>
          </a:ln>
        </p:spPr>
        <p:style>
          <a:lnRef idx="0"/>
          <a:fillRef idx="0"/>
          <a:effectRef idx="0"/>
          <a:fontRef idx="minor"/>
        </p:style>
      </p:sp>
      <p:sp>
        <p:nvSpPr>
          <p:cNvPr id="1995" name="CustomShape 17"/>
          <p:cNvSpPr/>
          <p:nvPr/>
        </p:nvSpPr>
        <p:spPr>
          <a:xfrm>
            <a:off x="5181480" y="3657600"/>
            <a:ext cx="1066320" cy="501120"/>
          </a:xfrm>
          <a:prstGeom prst="rect">
            <a:avLst/>
          </a:prstGeom>
          <a:noFill/>
          <a:ln w="9360">
            <a:noFill/>
          </a:ln>
        </p:spPr>
        <p:style>
          <a:lnRef idx="0"/>
          <a:fillRef idx="0"/>
          <a:effectRef idx="0"/>
          <a:fontRef idx="minor"/>
        </p:style>
        <p:txBody>
          <a:bodyPr lIns="90000" rIns="90000" tIns="45000" bIns="45000"/>
          <a:p>
            <a:pPr algn="ctr">
              <a:lnSpc>
                <a:spcPct val="100000"/>
              </a:lnSpc>
              <a:spcBef>
                <a:spcPts val="451"/>
              </a:spcBef>
            </a:pPr>
            <a:r>
              <a:rPr b="1" lang="en-US" sz="900" spc="-1" strike="noStrike">
                <a:solidFill>
                  <a:srgbClr val="000000"/>
                </a:solidFill>
                <a:latin typeface="Georgia"/>
              </a:rPr>
              <a:t>Record portfolio views</a:t>
            </a:r>
            <a:endParaRPr b="0" lang="en-US" sz="900" spc="-1" strike="noStrike">
              <a:latin typeface="Arial"/>
            </a:endParaRPr>
          </a:p>
        </p:txBody>
      </p:sp>
      <p:sp>
        <p:nvSpPr>
          <p:cNvPr id="1996" name="CustomShape 18"/>
          <p:cNvSpPr/>
          <p:nvPr/>
        </p:nvSpPr>
        <p:spPr>
          <a:xfrm>
            <a:off x="1295280" y="2602080"/>
            <a:ext cx="2209320" cy="36468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Request to see the number of views on portfolio</a:t>
            </a:r>
            <a:endParaRPr b="0" lang="en-US" sz="900" spc="-1" strike="noStrike">
              <a:latin typeface="Arial"/>
            </a:endParaRPr>
          </a:p>
        </p:txBody>
      </p:sp>
      <p:sp>
        <p:nvSpPr>
          <p:cNvPr id="1997" name="Line 19"/>
          <p:cNvSpPr/>
          <p:nvPr/>
        </p:nvSpPr>
        <p:spPr>
          <a:xfrm flipV="1">
            <a:off x="6157800" y="4390920"/>
            <a:ext cx="14400" cy="3228840"/>
          </a:xfrm>
          <a:prstGeom prst="line">
            <a:avLst/>
          </a:prstGeom>
          <a:ln w="9360">
            <a:solidFill>
              <a:schemeClr val="tx1"/>
            </a:solidFill>
            <a:round/>
            <a:tailEnd len="med" type="triangle" w="med"/>
          </a:ln>
        </p:spPr>
        <p:style>
          <a:lnRef idx="0"/>
          <a:fillRef idx="0"/>
          <a:effectRef idx="0"/>
          <a:fontRef idx="minor"/>
        </p:style>
      </p:sp>
      <p:sp>
        <p:nvSpPr>
          <p:cNvPr id="1998" name="CustomShape 20"/>
          <p:cNvSpPr/>
          <p:nvPr/>
        </p:nvSpPr>
        <p:spPr>
          <a:xfrm rot="16200000">
            <a:off x="4264920" y="4863240"/>
            <a:ext cx="2209320" cy="227520"/>
          </a:xfrm>
          <a:prstGeom prst="rect">
            <a:avLst/>
          </a:prstGeom>
          <a:noFill/>
          <a:ln w="9360">
            <a:noFill/>
          </a:ln>
        </p:spPr>
        <p:style>
          <a:lnRef idx="0"/>
          <a:fillRef idx="0"/>
          <a:effectRef idx="0"/>
          <a:fontRef idx="minor"/>
        </p:style>
        <p:txBody>
          <a:bodyPr lIns="90000" rIns="90000" tIns="45000" bIns="45000"/>
          <a:p>
            <a:pPr>
              <a:lnSpc>
                <a:spcPct val="100000"/>
              </a:lnSpc>
            </a:pPr>
            <a:r>
              <a:rPr b="0" lang="en-US" sz="900" spc="-1" strike="noStrike">
                <a:solidFill>
                  <a:srgbClr val="000000"/>
                </a:solidFill>
                <a:latin typeface="Georgia"/>
              </a:rPr>
              <a:t>Given portfolio with views</a:t>
            </a:r>
            <a:endParaRPr b="0" lang="en-US" sz="900" spc="-1" strike="noStrike">
              <a:latin typeface="Arial"/>
            </a:endParaRPr>
          </a:p>
        </p:txBody>
      </p:sp>
      <p:sp>
        <p:nvSpPr>
          <p:cNvPr id="1999" name="CustomShape 21"/>
          <p:cNvSpPr/>
          <p:nvPr/>
        </p:nvSpPr>
        <p:spPr>
          <a:xfrm>
            <a:off x="671400" y="1371600"/>
            <a:ext cx="1447560" cy="837720"/>
          </a:xfrm>
          <a:prstGeom prst="rect">
            <a:avLst/>
          </a:prstGeom>
          <a:gradFill rotWithShape="0">
            <a:gsLst>
              <a:gs pos="0">
                <a:srgbClr val="52c543"/>
              </a:gs>
              <a:gs pos="100000">
                <a:srgbClr val="265b1f"/>
              </a:gs>
            </a:gsLst>
            <a:lin ang="5400000"/>
          </a:gra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2000" name="CustomShape 22"/>
          <p:cNvSpPr/>
          <p:nvPr/>
        </p:nvSpPr>
        <p:spPr>
          <a:xfrm>
            <a:off x="685800" y="1415880"/>
            <a:ext cx="12189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Students</a:t>
            </a:r>
            <a:endParaRPr b="0" lang="en-US" sz="1800" spc="-1" strike="noStrike">
              <a:latin typeface="Arial"/>
            </a:endParaRPr>
          </a:p>
        </p:txBody>
      </p:sp>
      <p:grpSp>
        <p:nvGrpSpPr>
          <p:cNvPr id="2001" name="Group 23"/>
          <p:cNvGrpSpPr/>
          <p:nvPr/>
        </p:nvGrpSpPr>
        <p:grpSpPr>
          <a:xfrm>
            <a:off x="4876560" y="4343400"/>
            <a:ext cx="610200" cy="1676520"/>
            <a:chOff x="4876560" y="4343400"/>
            <a:chExt cx="610200" cy="1676520"/>
          </a:xfrm>
        </p:grpSpPr>
        <p:sp>
          <p:nvSpPr>
            <p:cNvPr id="2002" name="Line 24"/>
            <p:cNvSpPr/>
            <p:nvPr/>
          </p:nvSpPr>
          <p:spPr>
            <a:xfrm>
              <a:off x="5486400" y="4343400"/>
              <a:ext cx="360" cy="1676160"/>
            </a:xfrm>
            <a:prstGeom prst="line">
              <a:avLst/>
            </a:prstGeom>
            <a:ln w="9360">
              <a:solidFill>
                <a:schemeClr val="tx1"/>
              </a:solidFill>
              <a:round/>
            </a:ln>
          </p:spPr>
          <p:style>
            <a:lnRef idx="0"/>
            <a:fillRef idx="0"/>
            <a:effectRef idx="0"/>
            <a:fontRef idx="minor"/>
          </p:style>
        </p:sp>
        <p:sp>
          <p:nvSpPr>
            <p:cNvPr id="2003" name="Line 25"/>
            <p:cNvSpPr/>
            <p:nvPr/>
          </p:nvSpPr>
          <p:spPr>
            <a:xfrm flipH="1">
              <a:off x="4876560" y="6019560"/>
              <a:ext cx="609840" cy="360"/>
            </a:xfrm>
            <a:prstGeom prst="line">
              <a:avLst/>
            </a:prstGeom>
            <a:ln w="9360">
              <a:solidFill>
                <a:schemeClr val="tx1"/>
              </a:solidFill>
              <a:round/>
              <a:tailEnd len="med" type="triangle" w="med"/>
            </a:ln>
          </p:spPr>
          <p:style>
            <a:lnRef idx="0"/>
            <a:fillRef idx="0"/>
            <a:effectRef idx="0"/>
            <a:fontRef idx="minor"/>
          </p:style>
        </p:sp>
      </p:grpSp>
      <p:grpSp>
        <p:nvGrpSpPr>
          <p:cNvPr id="2004" name="Group 26"/>
          <p:cNvGrpSpPr/>
          <p:nvPr/>
        </p:nvGrpSpPr>
        <p:grpSpPr>
          <a:xfrm>
            <a:off x="1295280" y="2209680"/>
            <a:ext cx="2590920" cy="3353040"/>
            <a:chOff x="1295280" y="2209680"/>
            <a:chExt cx="2590920" cy="3353040"/>
          </a:xfrm>
        </p:grpSpPr>
        <p:sp>
          <p:nvSpPr>
            <p:cNvPr id="2005" name="Line 27"/>
            <p:cNvSpPr/>
            <p:nvPr/>
          </p:nvSpPr>
          <p:spPr>
            <a:xfrm flipH="1">
              <a:off x="1295280" y="5562360"/>
              <a:ext cx="2590920" cy="360"/>
            </a:xfrm>
            <a:prstGeom prst="line">
              <a:avLst/>
            </a:prstGeom>
            <a:ln w="9360">
              <a:solidFill>
                <a:schemeClr val="tx1"/>
              </a:solidFill>
              <a:round/>
            </a:ln>
          </p:spPr>
          <p:style>
            <a:lnRef idx="0"/>
            <a:fillRef idx="0"/>
            <a:effectRef idx="0"/>
            <a:fontRef idx="minor"/>
          </p:style>
        </p:sp>
        <p:sp>
          <p:nvSpPr>
            <p:cNvPr id="2006" name="Line 28"/>
            <p:cNvSpPr/>
            <p:nvPr/>
          </p:nvSpPr>
          <p:spPr>
            <a:xfrm flipV="1">
              <a:off x="1295280" y="2209680"/>
              <a:ext cx="360" cy="3352680"/>
            </a:xfrm>
            <a:prstGeom prst="line">
              <a:avLst/>
            </a:prstGeom>
            <a:ln w="9360">
              <a:solidFill>
                <a:schemeClr val="tx1"/>
              </a:solidFill>
              <a:round/>
              <a:tailEnd len="med" type="triangle" w="med"/>
            </a:ln>
          </p:spPr>
          <p:style>
            <a:lnRef idx="0"/>
            <a:fillRef idx="0"/>
            <a:effectRef idx="0"/>
            <a:fontRef idx="minor"/>
          </p:style>
        </p:sp>
      </p:grpSp>
      <p:sp>
        <p:nvSpPr>
          <p:cNvPr id="2007" name="CustomShape 29"/>
          <p:cNvSpPr/>
          <p:nvPr/>
        </p:nvSpPr>
        <p:spPr>
          <a:xfrm>
            <a:off x="1523880" y="53341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Views of portfolio over time period</a:t>
            </a:r>
            <a:endParaRPr b="0" lang="en-US" sz="900" spc="-1" strike="noStrike">
              <a:latin typeface="Arial"/>
            </a:endParaRPr>
          </a:p>
        </p:txBody>
      </p:sp>
      <p:grpSp>
        <p:nvGrpSpPr>
          <p:cNvPr id="2008" name="Group 30"/>
          <p:cNvGrpSpPr/>
          <p:nvPr/>
        </p:nvGrpSpPr>
        <p:grpSpPr>
          <a:xfrm>
            <a:off x="4190760" y="7645320"/>
            <a:ext cx="2819520" cy="457560"/>
            <a:chOff x="4190760" y="7645320"/>
            <a:chExt cx="2819520" cy="457560"/>
          </a:xfrm>
        </p:grpSpPr>
        <p:sp>
          <p:nvSpPr>
            <p:cNvPr id="2009" name="Line 31"/>
            <p:cNvSpPr/>
            <p:nvPr/>
          </p:nvSpPr>
          <p:spPr>
            <a:xfrm>
              <a:off x="4190760" y="7645320"/>
              <a:ext cx="360" cy="457200"/>
            </a:xfrm>
            <a:prstGeom prst="line">
              <a:avLst/>
            </a:prstGeom>
            <a:ln w="28440">
              <a:solidFill>
                <a:srgbClr val="378d2b"/>
              </a:solidFill>
              <a:round/>
            </a:ln>
          </p:spPr>
          <p:style>
            <a:lnRef idx="0"/>
            <a:fillRef idx="0"/>
            <a:effectRef idx="0"/>
            <a:fontRef idx="minor"/>
          </p:style>
        </p:sp>
        <p:sp>
          <p:nvSpPr>
            <p:cNvPr id="2010" name="Line 32"/>
            <p:cNvSpPr/>
            <p:nvPr/>
          </p:nvSpPr>
          <p:spPr>
            <a:xfrm>
              <a:off x="4190760" y="7645320"/>
              <a:ext cx="2011680" cy="360"/>
            </a:xfrm>
            <a:prstGeom prst="line">
              <a:avLst/>
            </a:prstGeom>
            <a:ln w="28440">
              <a:solidFill>
                <a:srgbClr val="378d2b"/>
              </a:solidFill>
              <a:round/>
            </a:ln>
          </p:spPr>
          <p:style>
            <a:lnRef idx="0"/>
            <a:fillRef idx="0"/>
            <a:effectRef idx="0"/>
            <a:fontRef idx="minor"/>
          </p:style>
        </p:sp>
        <p:sp>
          <p:nvSpPr>
            <p:cNvPr id="2011" name="Line 33"/>
            <p:cNvSpPr/>
            <p:nvPr/>
          </p:nvSpPr>
          <p:spPr>
            <a:xfrm>
              <a:off x="4190760" y="8102520"/>
              <a:ext cx="2011680" cy="360"/>
            </a:xfrm>
            <a:prstGeom prst="line">
              <a:avLst/>
            </a:prstGeom>
            <a:ln w="28440">
              <a:solidFill>
                <a:srgbClr val="378d2b"/>
              </a:solidFill>
              <a:round/>
            </a:ln>
          </p:spPr>
          <p:style>
            <a:lnRef idx="0"/>
            <a:fillRef idx="0"/>
            <a:effectRef idx="0"/>
            <a:fontRef idx="minor"/>
          </p:style>
        </p:sp>
        <p:sp>
          <p:nvSpPr>
            <p:cNvPr id="2012" name="Line 34"/>
            <p:cNvSpPr/>
            <p:nvPr/>
          </p:nvSpPr>
          <p:spPr>
            <a:xfrm>
              <a:off x="4739400" y="7645320"/>
              <a:ext cx="360" cy="457200"/>
            </a:xfrm>
            <a:prstGeom prst="line">
              <a:avLst/>
            </a:prstGeom>
            <a:ln w="28440">
              <a:solidFill>
                <a:srgbClr val="378d2b"/>
              </a:solidFill>
              <a:round/>
            </a:ln>
          </p:spPr>
          <p:style>
            <a:lnRef idx="0"/>
            <a:fillRef idx="0"/>
            <a:effectRef idx="0"/>
            <a:fontRef idx="minor"/>
          </p:style>
        </p:sp>
        <p:sp>
          <p:nvSpPr>
            <p:cNvPr id="2013" name="CustomShape 35"/>
            <p:cNvSpPr/>
            <p:nvPr/>
          </p:nvSpPr>
          <p:spPr>
            <a:xfrm>
              <a:off x="4191120" y="7689960"/>
              <a:ext cx="822600" cy="3034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Verdana"/>
                </a:rPr>
                <a:t>ds1</a:t>
              </a:r>
              <a:endParaRPr b="0" lang="en-US" sz="1400" spc="-1" strike="noStrike">
                <a:latin typeface="Arial"/>
              </a:endParaRPr>
            </a:p>
          </p:txBody>
        </p:sp>
        <p:sp>
          <p:nvSpPr>
            <p:cNvPr id="2014" name="CustomShape 36"/>
            <p:cNvSpPr/>
            <p:nvPr/>
          </p:nvSpPr>
          <p:spPr>
            <a:xfrm>
              <a:off x="4739760" y="7689960"/>
              <a:ext cx="2270520" cy="333720"/>
            </a:xfrm>
            <a:prstGeom prst="rect">
              <a:avLst/>
            </a:prstGeom>
            <a:noFill/>
            <a:ln w="9360">
              <a:noFill/>
            </a:ln>
          </p:spPr>
          <p:style>
            <a:lnRef idx="0"/>
            <a:fillRef idx="0"/>
            <a:effectRef idx="0"/>
            <a:fontRef idx="minor"/>
          </p:style>
          <p:txBody>
            <a:bodyPr lIns="90000" rIns="90000" tIns="45000" bIns="45000"/>
            <a:p>
              <a:pPr>
                <a:lnSpc>
                  <a:spcPct val="100000"/>
                </a:lnSpc>
                <a:spcBef>
                  <a:spcPts val="799"/>
                </a:spcBef>
              </a:pPr>
              <a:r>
                <a:rPr b="0" lang="en-US" sz="1600" spc="-1" strike="noStrike">
                  <a:solidFill>
                    <a:srgbClr val="000000"/>
                  </a:solidFill>
                  <a:latin typeface="Verdana"/>
                </a:rPr>
                <a:t>Portfolio Database</a:t>
              </a:r>
              <a:endParaRPr b="0" lang="en-US" sz="1600" spc="-1" strike="noStrike">
                <a:latin typeface="Arial"/>
              </a:endParaRPr>
            </a:p>
          </p:txBody>
        </p:sp>
      </p:grpSp>
      <p:sp>
        <p:nvSpPr>
          <p:cNvPr id="2015" name="Line 37"/>
          <p:cNvSpPr/>
          <p:nvPr/>
        </p:nvSpPr>
        <p:spPr>
          <a:xfrm>
            <a:off x="7613640" y="3016080"/>
            <a:ext cx="360" cy="2838600"/>
          </a:xfrm>
          <a:prstGeom prst="line">
            <a:avLst/>
          </a:prstGeom>
          <a:ln w="38160">
            <a:solidFill>
              <a:schemeClr val="tx1"/>
            </a:solidFill>
            <a:round/>
          </a:ln>
        </p:spPr>
        <p:style>
          <a:lnRef idx="0"/>
          <a:fillRef idx="0"/>
          <a:effectRef idx="0"/>
          <a:fontRef idx="minor"/>
        </p:style>
      </p:sp>
      <p:sp>
        <p:nvSpPr>
          <p:cNvPr id="2016" name="Line 38"/>
          <p:cNvSpPr/>
          <p:nvPr/>
        </p:nvSpPr>
        <p:spPr>
          <a:xfrm>
            <a:off x="7619760" y="3028680"/>
            <a:ext cx="152640" cy="360"/>
          </a:xfrm>
          <a:prstGeom prst="line">
            <a:avLst/>
          </a:prstGeom>
          <a:ln w="38160">
            <a:solidFill>
              <a:schemeClr val="tx1"/>
            </a:solidFill>
            <a:round/>
          </a:ln>
        </p:spPr>
        <p:style>
          <a:lnRef idx="0"/>
          <a:fillRef idx="0"/>
          <a:effectRef idx="0"/>
          <a:fontRef idx="minor"/>
        </p:style>
      </p:sp>
      <p:sp>
        <p:nvSpPr>
          <p:cNvPr id="2017" name="CustomShape 39"/>
          <p:cNvSpPr/>
          <p:nvPr/>
        </p:nvSpPr>
        <p:spPr>
          <a:xfrm>
            <a:off x="7848720" y="2647800"/>
            <a:ext cx="1294920" cy="914040"/>
          </a:xfrm>
          <a:prstGeom prst="roundRect">
            <a:avLst>
              <a:gd name="adj" fmla="val 16667"/>
            </a:avLst>
          </a:prstGeom>
          <a:solidFill>
            <a:srgbClr val="ffc000"/>
          </a:soli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2018" name="Line 40"/>
          <p:cNvSpPr/>
          <p:nvPr/>
        </p:nvSpPr>
        <p:spPr>
          <a:xfrm>
            <a:off x="7848360" y="2952720"/>
            <a:ext cx="1295640" cy="360"/>
          </a:xfrm>
          <a:prstGeom prst="line">
            <a:avLst/>
          </a:prstGeom>
          <a:ln w="9360">
            <a:solidFill>
              <a:schemeClr val="tx1"/>
            </a:solidFill>
            <a:round/>
          </a:ln>
        </p:spPr>
        <p:style>
          <a:lnRef idx="0"/>
          <a:fillRef idx="0"/>
          <a:effectRef idx="0"/>
          <a:fontRef idx="minor"/>
        </p:style>
      </p:sp>
      <p:sp>
        <p:nvSpPr>
          <p:cNvPr id="2019" name="CustomShape 41"/>
          <p:cNvSpPr/>
          <p:nvPr/>
        </p:nvSpPr>
        <p:spPr>
          <a:xfrm>
            <a:off x="8229600" y="26478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3.0</a:t>
            </a:r>
            <a:endParaRPr b="0" lang="en-US" sz="1200" spc="-1" strike="noStrike">
              <a:latin typeface="Arial"/>
            </a:endParaRPr>
          </a:p>
        </p:txBody>
      </p:sp>
      <p:sp>
        <p:nvSpPr>
          <p:cNvPr id="2020" name="Line 42"/>
          <p:cNvSpPr/>
          <p:nvPr/>
        </p:nvSpPr>
        <p:spPr>
          <a:xfrm>
            <a:off x="7619760" y="5817960"/>
            <a:ext cx="76320" cy="360"/>
          </a:xfrm>
          <a:prstGeom prst="line">
            <a:avLst/>
          </a:prstGeom>
          <a:ln w="38160">
            <a:solidFill>
              <a:schemeClr val="tx1"/>
            </a:solidFill>
            <a:round/>
          </a:ln>
        </p:spPr>
        <p:style>
          <a:lnRef idx="0"/>
          <a:fillRef idx="0"/>
          <a:effectRef idx="0"/>
          <a:fontRef idx="minor"/>
        </p:style>
      </p:sp>
      <p:sp>
        <p:nvSpPr>
          <p:cNvPr id="2021" name="Line 43"/>
          <p:cNvSpPr/>
          <p:nvPr/>
        </p:nvSpPr>
        <p:spPr>
          <a:xfrm>
            <a:off x="7619760" y="4903560"/>
            <a:ext cx="76320" cy="360"/>
          </a:xfrm>
          <a:prstGeom prst="line">
            <a:avLst/>
          </a:prstGeom>
          <a:ln w="38160">
            <a:solidFill>
              <a:schemeClr val="tx1"/>
            </a:solidFill>
            <a:round/>
          </a:ln>
        </p:spPr>
        <p:style>
          <a:lnRef idx="0"/>
          <a:fillRef idx="0"/>
          <a:effectRef idx="0"/>
          <a:fontRef idx="minor"/>
        </p:style>
      </p:sp>
      <p:sp>
        <p:nvSpPr>
          <p:cNvPr id="2022" name="Line 44"/>
          <p:cNvSpPr/>
          <p:nvPr/>
        </p:nvSpPr>
        <p:spPr>
          <a:xfrm>
            <a:off x="7619760" y="3989160"/>
            <a:ext cx="76320" cy="360"/>
          </a:xfrm>
          <a:prstGeom prst="line">
            <a:avLst/>
          </a:prstGeom>
          <a:ln w="38160">
            <a:solidFill>
              <a:schemeClr val="tx1"/>
            </a:solidFill>
            <a:round/>
          </a:ln>
        </p:spPr>
        <p:style>
          <a:lnRef idx="0"/>
          <a:fillRef idx="0"/>
          <a:effectRef idx="0"/>
          <a:fontRef idx="minor"/>
        </p:style>
      </p:sp>
      <p:sp>
        <p:nvSpPr>
          <p:cNvPr id="2023" name="CustomShape 45"/>
          <p:cNvSpPr/>
          <p:nvPr/>
        </p:nvSpPr>
        <p:spPr>
          <a:xfrm>
            <a:off x="7772400" y="3745080"/>
            <a:ext cx="914040" cy="369000"/>
          </a:xfrm>
          <a:prstGeom prst="rect">
            <a:avLst/>
          </a:prstGeom>
          <a:noFill/>
          <a:ln w="9360">
            <a:noFill/>
          </a:ln>
        </p:spPr>
        <p:style>
          <a:lnRef idx="0"/>
          <a:fillRef idx="0"/>
          <a:effectRef idx="0"/>
          <a:fontRef idx="minor"/>
        </p:style>
      </p:sp>
      <p:sp>
        <p:nvSpPr>
          <p:cNvPr id="2024" name="CustomShape 46"/>
          <p:cNvSpPr/>
          <p:nvPr/>
        </p:nvSpPr>
        <p:spPr>
          <a:xfrm>
            <a:off x="7696080" y="366876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2025" name="CustomShape 47"/>
          <p:cNvSpPr/>
          <p:nvPr/>
        </p:nvSpPr>
        <p:spPr>
          <a:xfrm>
            <a:off x="7696080" y="458316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2026" name="Line 48"/>
          <p:cNvSpPr/>
          <p:nvPr/>
        </p:nvSpPr>
        <p:spPr>
          <a:xfrm>
            <a:off x="7696080" y="4811400"/>
            <a:ext cx="1219320" cy="360"/>
          </a:xfrm>
          <a:prstGeom prst="line">
            <a:avLst/>
          </a:prstGeom>
          <a:ln w="9360">
            <a:solidFill>
              <a:schemeClr val="tx1"/>
            </a:solidFill>
            <a:round/>
          </a:ln>
        </p:spPr>
        <p:style>
          <a:lnRef idx="0"/>
          <a:fillRef idx="0"/>
          <a:effectRef idx="0"/>
          <a:fontRef idx="minor"/>
        </p:style>
      </p:sp>
      <p:sp>
        <p:nvSpPr>
          <p:cNvPr id="2027" name="CustomShape 49"/>
          <p:cNvSpPr/>
          <p:nvPr/>
        </p:nvSpPr>
        <p:spPr>
          <a:xfrm>
            <a:off x="8077320" y="366876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3.1</a:t>
            </a:r>
            <a:endParaRPr b="0" lang="en-US" sz="1200" spc="-1" strike="noStrike">
              <a:latin typeface="Arial"/>
            </a:endParaRPr>
          </a:p>
        </p:txBody>
      </p:sp>
      <p:sp>
        <p:nvSpPr>
          <p:cNvPr id="2028" name="CustomShape 50"/>
          <p:cNvSpPr/>
          <p:nvPr/>
        </p:nvSpPr>
        <p:spPr>
          <a:xfrm>
            <a:off x="8077320" y="458316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3.2</a:t>
            </a:r>
            <a:endParaRPr b="0" lang="en-US" sz="1200" spc="-1" strike="noStrike">
              <a:latin typeface="Arial"/>
            </a:endParaRPr>
          </a:p>
        </p:txBody>
      </p:sp>
      <p:sp>
        <p:nvSpPr>
          <p:cNvPr id="2029" name="CustomShape 51"/>
          <p:cNvSpPr/>
          <p:nvPr/>
        </p:nvSpPr>
        <p:spPr>
          <a:xfrm>
            <a:off x="7696080" y="482616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Record portfolio views</a:t>
            </a:r>
            <a:endParaRPr b="0" lang="en-US" sz="1000" spc="-1" strike="noStrike">
              <a:latin typeface="Arial"/>
            </a:endParaRPr>
          </a:p>
        </p:txBody>
      </p:sp>
      <p:sp>
        <p:nvSpPr>
          <p:cNvPr id="2030" name="CustomShape 52"/>
          <p:cNvSpPr/>
          <p:nvPr/>
        </p:nvSpPr>
        <p:spPr>
          <a:xfrm>
            <a:off x="7772400" y="5573880"/>
            <a:ext cx="914040" cy="369000"/>
          </a:xfrm>
          <a:prstGeom prst="rect">
            <a:avLst/>
          </a:prstGeom>
          <a:noFill/>
          <a:ln w="9360">
            <a:noFill/>
          </a:ln>
        </p:spPr>
        <p:style>
          <a:lnRef idx="0"/>
          <a:fillRef idx="0"/>
          <a:effectRef idx="0"/>
          <a:fontRef idx="minor"/>
        </p:style>
      </p:sp>
      <p:sp>
        <p:nvSpPr>
          <p:cNvPr id="2031" name="CustomShape 53"/>
          <p:cNvSpPr/>
          <p:nvPr/>
        </p:nvSpPr>
        <p:spPr>
          <a:xfrm>
            <a:off x="7696080" y="549756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2032" name="CustomShape 54"/>
          <p:cNvSpPr/>
          <p:nvPr/>
        </p:nvSpPr>
        <p:spPr>
          <a:xfrm>
            <a:off x="8077320" y="549756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3.3</a:t>
            </a:r>
            <a:endParaRPr b="0" lang="en-US" sz="1200" spc="-1" strike="noStrike">
              <a:latin typeface="Arial"/>
            </a:endParaRPr>
          </a:p>
        </p:txBody>
      </p:sp>
      <p:sp>
        <p:nvSpPr>
          <p:cNvPr id="2033" name="CustomShape 55"/>
          <p:cNvSpPr/>
          <p:nvPr/>
        </p:nvSpPr>
        <p:spPr>
          <a:xfrm>
            <a:off x="7848720" y="2952720"/>
            <a:ext cx="1294920" cy="51660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Utilize Metrics</a:t>
            </a:r>
            <a:endParaRPr b="0" lang="en-US" sz="1400" spc="-1" strike="noStrike">
              <a:latin typeface="Arial"/>
            </a:endParaRPr>
          </a:p>
        </p:txBody>
      </p:sp>
      <p:sp>
        <p:nvSpPr>
          <p:cNvPr id="2034" name="Line 56"/>
          <p:cNvSpPr/>
          <p:nvPr/>
        </p:nvSpPr>
        <p:spPr>
          <a:xfrm>
            <a:off x="7696080" y="3897000"/>
            <a:ext cx="1219320" cy="360"/>
          </a:xfrm>
          <a:prstGeom prst="line">
            <a:avLst/>
          </a:prstGeom>
          <a:ln w="9360">
            <a:solidFill>
              <a:schemeClr val="tx1"/>
            </a:solidFill>
            <a:round/>
          </a:ln>
        </p:spPr>
        <p:style>
          <a:lnRef idx="0"/>
          <a:fillRef idx="0"/>
          <a:effectRef idx="0"/>
          <a:fontRef idx="minor"/>
        </p:style>
      </p:sp>
      <p:sp>
        <p:nvSpPr>
          <p:cNvPr id="2035" name="Line 57"/>
          <p:cNvSpPr/>
          <p:nvPr/>
        </p:nvSpPr>
        <p:spPr>
          <a:xfrm>
            <a:off x="7696080" y="5725800"/>
            <a:ext cx="1219320" cy="360"/>
          </a:xfrm>
          <a:prstGeom prst="line">
            <a:avLst/>
          </a:prstGeom>
          <a:ln w="9360">
            <a:solidFill>
              <a:schemeClr val="tx1"/>
            </a:solidFill>
            <a:round/>
          </a:ln>
        </p:spPr>
        <p:style>
          <a:lnRef idx="0"/>
          <a:fillRef idx="0"/>
          <a:effectRef idx="0"/>
          <a:fontRef idx="minor"/>
        </p:style>
      </p:sp>
      <p:sp>
        <p:nvSpPr>
          <p:cNvPr id="2036" name="CustomShape 58"/>
          <p:cNvSpPr/>
          <p:nvPr/>
        </p:nvSpPr>
        <p:spPr>
          <a:xfrm>
            <a:off x="7696080" y="3957480"/>
            <a:ext cx="1218960" cy="24264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Obtain Metrics</a:t>
            </a:r>
            <a:endParaRPr b="0" lang="en-US" sz="1000" spc="-1" strike="noStrike">
              <a:latin typeface="Arial"/>
            </a:endParaRPr>
          </a:p>
        </p:txBody>
      </p:sp>
      <p:sp>
        <p:nvSpPr>
          <p:cNvPr id="2037" name="CustomShape 59"/>
          <p:cNvSpPr/>
          <p:nvPr/>
        </p:nvSpPr>
        <p:spPr>
          <a:xfrm>
            <a:off x="7696080" y="578628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Record application use</a:t>
            </a:r>
            <a:endParaRPr b="0" lang="en-US" sz="1000" spc="-1" strike="noStrike">
              <a:latin typeface="Arial"/>
            </a:endParaRPr>
          </a:p>
        </p:txBody>
      </p:sp>
      <p:sp>
        <p:nvSpPr>
          <p:cNvPr id="2038" name="Line 60"/>
          <p:cNvSpPr/>
          <p:nvPr/>
        </p:nvSpPr>
        <p:spPr>
          <a:xfrm>
            <a:off x="8820000" y="2419200"/>
            <a:ext cx="360" cy="76320"/>
          </a:xfrm>
          <a:prstGeom prst="line">
            <a:avLst/>
          </a:prstGeom>
          <a:ln w="28440">
            <a:solidFill>
              <a:schemeClr val="tx1"/>
            </a:solidFill>
            <a:round/>
          </a:ln>
        </p:spPr>
        <p:style>
          <a:lnRef idx="0"/>
          <a:fillRef idx="0"/>
          <a:effectRef idx="0"/>
          <a:fontRef idx="minor"/>
        </p:style>
      </p:sp>
      <p:sp>
        <p:nvSpPr>
          <p:cNvPr id="2039" name="CustomShape 61"/>
          <p:cNvSpPr/>
          <p:nvPr/>
        </p:nvSpPr>
        <p:spPr>
          <a:xfrm>
            <a:off x="685800" y="6477120"/>
            <a:ext cx="1447560" cy="837720"/>
          </a:xfrm>
          <a:prstGeom prst="rect">
            <a:avLst/>
          </a:prstGeom>
          <a:gradFill rotWithShape="0">
            <a:gsLst>
              <a:gs pos="0">
                <a:srgbClr val="52c543"/>
              </a:gs>
              <a:gs pos="100000">
                <a:srgbClr val="265b1f"/>
              </a:gs>
            </a:gsLst>
            <a:lin ang="5400000"/>
          </a:gra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2040" name="CustomShape 62"/>
          <p:cNvSpPr/>
          <p:nvPr/>
        </p:nvSpPr>
        <p:spPr>
          <a:xfrm>
            <a:off x="685800" y="6553080"/>
            <a:ext cx="14475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Faculty</a:t>
            </a:r>
            <a:endParaRPr b="0" lang="en-US" sz="1800" spc="-1" strike="noStrike">
              <a:latin typeface="Arial"/>
            </a:endParaRPr>
          </a:p>
        </p:txBody>
      </p:sp>
      <p:sp>
        <p:nvSpPr>
          <p:cNvPr id="2041" name="CustomShape 63"/>
          <p:cNvSpPr/>
          <p:nvPr/>
        </p:nvSpPr>
        <p:spPr>
          <a:xfrm rot="16200000">
            <a:off x="4936680" y="6333120"/>
            <a:ext cx="2209320" cy="36468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Number of views on a particular portfolio</a:t>
            </a:r>
            <a:endParaRPr b="0" lang="en-US" sz="900" spc="-1" strike="noStrike">
              <a:latin typeface="Arial"/>
            </a:endParaRPr>
          </a:p>
        </p:txBody>
      </p:sp>
      <p:sp>
        <p:nvSpPr>
          <p:cNvPr id="2042" name="Line 64"/>
          <p:cNvSpPr/>
          <p:nvPr/>
        </p:nvSpPr>
        <p:spPr>
          <a:xfrm>
            <a:off x="5867280" y="4343400"/>
            <a:ext cx="360" cy="3276360"/>
          </a:xfrm>
          <a:prstGeom prst="line">
            <a:avLst/>
          </a:prstGeom>
          <a:ln w="9360">
            <a:solidFill>
              <a:schemeClr val="tx1"/>
            </a:solidFill>
            <a:round/>
            <a:tailEnd len="med" type="triangle" w="med"/>
          </a:ln>
        </p:spPr>
        <p:style>
          <a:lnRef idx="0"/>
          <a:fillRef idx="0"/>
          <a:effectRef idx="0"/>
          <a:fontRef idx="minor"/>
        </p:style>
      </p:sp>
      <p:sp>
        <p:nvSpPr>
          <p:cNvPr id="2043" name="CustomShape 65"/>
          <p:cNvSpPr/>
          <p:nvPr/>
        </p:nvSpPr>
        <p:spPr>
          <a:xfrm rot="16200000">
            <a:off x="4646520" y="64015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Request for views of portfolio</a:t>
            </a:r>
            <a:endParaRPr b="0" lang="en-US" sz="900" spc="-1" strike="noStrike">
              <a:latin typeface="Arial"/>
            </a:endParaRPr>
          </a:p>
        </p:txBody>
      </p:sp>
      <p:grpSp>
        <p:nvGrpSpPr>
          <p:cNvPr id="2044" name="Group 66"/>
          <p:cNvGrpSpPr/>
          <p:nvPr/>
        </p:nvGrpSpPr>
        <p:grpSpPr>
          <a:xfrm>
            <a:off x="914400" y="2209680"/>
            <a:ext cx="2743200" cy="762120"/>
            <a:chOff x="914400" y="2209680"/>
            <a:chExt cx="2743200" cy="762120"/>
          </a:xfrm>
        </p:grpSpPr>
        <p:sp>
          <p:nvSpPr>
            <p:cNvPr id="2045" name="Line 67"/>
            <p:cNvSpPr/>
            <p:nvPr/>
          </p:nvSpPr>
          <p:spPr>
            <a:xfrm>
              <a:off x="914400" y="2209680"/>
              <a:ext cx="360" cy="761760"/>
            </a:xfrm>
            <a:prstGeom prst="line">
              <a:avLst/>
            </a:prstGeom>
            <a:ln w="9360">
              <a:solidFill>
                <a:schemeClr val="tx1"/>
              </a:solidFill>
              <a:round/>
            </a:ln>
          </p:spPr>
          <p:style>
            <a:lnRef idx="0"/>
            <a:fillRef idx="0"/>
            <a:effectRef idx="0"/>
            <a:fontRef idx="minor"/>
          </p:style>
        </p:sp>
        <p:sp>
          <p:nvSpPr>
            <p:cNvPr id="2046" name="Line 68"/>
            <p:cNvSpPr/>
            <p:nvPr/>
          </p:nvSpPr>
          <p:spPr>
            <a:xfrm>
              <a:off x="914400" y="2971440"/>
              <a:ext cx="2743200" cy="360"/>
            </a:xfrm>
            <a:prstGeom prst="line">
              <a:avLst/>
            </a:prstGeom>
            <a:ln w="9360">
              <a:solidFill>
                <a:schemeClr val="tx1"/>
              </a:solidFill>
              <a:round/>
              <a:tailEnd len="med" type="triangle" w="med"/>
            </a:ln>
          </p:spPr>
          <p:style>
            <a:lnRef idx="0"/>
            <a:fillRef idx="0"/>
            <a:effectRef idx="0"/>
            <a:fontRef idx="minor"/>
          </p:style>
        </p:sp>
      </p:grpSp>
      <p:sp>
        <p:nvSpPr>
          <p:cNvPr id="2047" name="Line 69"/>
          <p:cNvSpPr/>
          <p:nvPr/>
        </p:nvSpPr>
        <p:spPr>
          <a:xfrm>
            <a:off x="914400" y="2438280"/>
            <a:ext cx="360" cy="3886200"/>
          </a:xfrm>
          <a:prstGeom prst="line">
            <a:avLst/>
          </a:prstGeom>
          <a:ln w="9360">
            <a:solidFill>
              <a:schemeClr val="tx1"/>
            </a:solidFill>
            <a:round/>
          </a:ln>
        </p:spPr>
        <p:style>
          <a:lnRef idx="0"/>
          <a:fillRef idx="0"/>
          <a:effectRef idx="0"/>
          <a:fontRef idx="minor"/>
        </p:style>
      </p:sp>
      <p:sp>
        <p:nvSpPr>
          <p:cNvPr id="2048" name="Line 70"/>
          <p:cNvSpPr/>
          <p:nvPr/>
        </p:nvSpPr>
        <p:spPr>
          <a:xfrm>
            <a:off x="901440" y="2590560"/>
            <a:ext cx="360" cy="762120"/>
          </a:xfrm>
          <a:prstGeom prst="line">
            <a:avLst/>
          </a:prstGeom>
          <a:ln w="9360">
            <a:solidFill>
              <a:schemeClr val="tx1"/>
            </a:solidFill>
            <a:round/>
          </a:ln>
        </p:spPr>
        <p:style>
          <a:lnRef idx="0"/>
          <a:fillRef idx="0"/>
          <a:effectRef idx="0"/>
          <a:fontRef idx="minor"/>
        </p:style>
      </p:sp>
      <p:sp>
        <p:nvSpPr>
          <p:cNvPr id="2049" name="Line 71"/>
          <p:cNvSpPr/>
          <p:nvPr/>
        </p:nvSpPr>
        <p:spPr>
          <a:xfrm>
            <a:off x="1295280" y="2946240"/>
            <a:ext cx="360" cy="3352680"/>
          </a:xfrm>
          <a:prstGeom prst="line">
            <a:avLst/>
          </a:prstGeom>
          <a:ln w="9360">
            <a:solidFill>
              <a:schemeClr val="tx1"/>
            </a:solidFill>
            <a:round/>
            <a:tailEnd len="med" type="triangle" w="med"/>
          </a:ln>
        </p:spPr>
        <p:style>
          <a:lnRef idx="0"/>
          <a:fillRef idx="0"/>
          <a:effectRef idx="0"/>
          <a:fontRef idx="minor"/>
        </p:style>
      </p:sp>
      <p:sp>
        <p:nvSpPr>
          <p:cNvPr id="2050" name="Line 72"/>
          <p:cNvSpPr/>
          <p:nvPr/>
        </p:nvSpPr>
        <p:spPr>
          <a:xfrm>
            <a:off x="1282680" y="5181480"/>
            <a:ext cx="360" cy="762120"/>
          </a:xfrm>
          <a:prstGeom prst="line">
            <a:avLst/>
          </a:prstGeom>
          <a:ln w="9360">
            <a:solidFill>
              <a:schemeClr val="tx1"/>
            </a:solidFill>
            <a:round/>
          </a:ln>
        </p:spPr>
        <p:style>
          <a:lnRef idx="0"/>
          <a:fillRef idx="0"/>
          <a:effectRef idx="0"/>
          <a:fontRef idx="minor"/>
        </p:style>
      </p:sp>
      <p:grpSp>
        <p:nvGrpSpPr>
          <p:cNvPr id="2051" name="Group 73"/>
          <p:cNvGrpSpPr/>
          <p:nvPr/>
        </p:nvGrpSpPr>
        <p:grpSpPr>
          <a:xfrm>
            <a:off x="4647960" y="2514600"/>
            <a:ext cx="1371960" cy="914400"/>
            <a:chOff x="4647960" y="2514600"/>
            <a:chExt cx="1371960" cy="914400"/>
          </a:xfrm>
        </p:grpSpPr>
        <p:sp>
          <p:nvSpPr>
            <p:cNvPr id="2052" name="Line 74"/>
            <p:cNvSpPr/>
            <p:nvPr/>
          </p:nvSpPr>
          <p:spPr>
            <a:xfrm>
              <a:off x="4647960" y="2514600"/>
              <a:ext cx="1371600" cy="360"/>
            </a:xfrm>
            <a:prstGeom prst="line">
              <a:avLst/>
            </a:prstGeom>
            <a:ln w="9360">
              <a:solidFill>
                <a:schemeClr val="tx1"/>
              </a:solidFill>
              <a:round/>
            </a:ln>
          </p:spPr>
          <p:style>
            <a:lnRef idx="0"/>
            <a:fillRef idx="0"/>
            <a:effectRef idx="0"/>
            <a:fontRef idx="minor"/>
          </p:style>
        </p:sp>
        <p:sp>
          <p:nvSpPr>
            <p:cNvPr id="2053" name="Line 75"/>
            <p:cNvSpPr/>
            <p:nvPr/>
          </p:nvSpPr>
          <p:spPr>
            <a:xfrm>
              <a:off x="6019560" y="2514600"/>
              <a:ext cx="360" cy="914400"/>
            </a:xfrm>
            <a:prstGeom prst="line">
              <a:avLst/>
            </a:prstGeom>
            <a:ln w="9360">
              <a:solidFill>
                <a:schemeClr val="tx1"/>
              </a:solidFill>
              <a:round/>
              <a:tailEnd len="med" type="triangle" w="med"/>
            </a:ln>
          </p:spPr>
          <p:style>
            <a:lnRef idx="0"/>
            <a:fillRef idx="0"/>
            <a:effectRef idx="0"/>
            <a:fontRef idx="minor"/>
          </p:style>
        </p:sp>
      </p:grpSp>
      <p:sp>
        <p:nvSpPr>
          <p:cNvPr id="2054" name="CustomShape 76"/>
          <p:cNvSpPr/>
          <p:nvPr/>
        </p:nvSpPr>
        <p:spPr>
          <a:xfrm>
            <a:off x="4648320" y="2286000"/>
            <a:ext cx="2209320" cy="36396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Specific portfolio needing view count</a:t>
            </a:r>
            <a:endParaRPr b="0" lang="en-US" sz="900" spc="-1" strike="noStrike">
              <a:latin typeface="Arial"/>
            </a:endParaRPr>
          </a:p>
        </p:txBody>
      </p:sp>
      <p:sp>
        <p:nvSpPr>
          <p:cNvPr id="2055" name="CustomShape 77"/>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128</a:t>
            </a:r>
            <a:endParaRPr b="0" lang="en-US" sz="1800" spc="-1" strike="noStrike">
              <a:latin typeface="Arial"/>
            </a:endParaRPr>
          </a:p>
        </p:txBody>
      </p:sp>
    </p:spTree>
  </p:cSld>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6" name="CustomShape 1"/>
          <p:cNvSpPr/>
          <p:nvPr/>
        </p:nvSpPr>
        <p:spPr>
          <a:xfrm>
            <a:off x="304920" y="15228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Level 3.0 Data Flow Diagram Utilize Metrics</a:t>
            </a:r>
            <a:endParaRPr b="0" lang="en-US" sz="1800" spc="-1" strike="noStrike">
              <a:latin typeface="Arial"/>
            </a:endParaRPr>
          </a:p>
        </p:txBody>
      </p:sp>
      <p:sp>
        <p:nvSpPr>
          <p:cNvPr id="2057" name="CustomShape 2"/>
          <p:cNvSpPr/>
          <p:nvPr/>
        </p:nvSpPr>
        <p:spPr>
          <a:xfrm>
            <a:off x="343080" y="914400"/>
            <a:ext cx="6133680" cy="3428640"/>
          </a:xfrm>
          <a:prstGeom prst="rect">
            <a:avLst/>
          </a:prstGeom>
          <a:noFill/>
          <a:ln w="9360">
            <a:noFill/>
          </a:ln>
        </p:spPr>
        <p:style>
          <a:lnRef idx="0"/>
          <a:fillRef idx="0"/>
          <a:effectRef idx="0"/>
          <a:fontRef idx="minor"/>
        </p:style>
        <p:txBody>
          <a:bodyPr lIns="90000" rIns="90000" tIns="45000" bIns="45000"/>
          <a:p>
            <a:pPr marL="343080" indent="-342720">
              <a:lnSpc>
                <a:spcPct val="80000"/>
              </a:lnSpc>
              <a:spcBef>
                <a:spcPts val="281"/>
              </a:spcBef>
              <a:buClr>
                <a:srgbClr val="000000"/>
              </a:buClr>
              <a:buFont typeface="Wingdings" charset="2"/>
              <a:buChar char=""/>
            </a:pPr>
            <a:r>
              <a:rPr b="1" lang="en-US" sz="1400" spc="-1" strike="noStrike">
                <a:solidFill>
                  <a:srgbClr val="000000"/>
                </a:solidFill>
                <a:latin typeface="Georgia"/>
              </a:rPr>
              <a:t>3.1 Obtain metrics:</a:t>
            </a:r>
            <a:r>
              <a:rPr b="0" lang="en-US" sz="1400" spc="-1" strike="noStrike">
                <a:solidFill>
                  <a:srgbClr val="000000"/>
                </a:solidFill>
                <a:latin typeface="Georgia"/>
              </a:rPr>
              <a:t> Students or teachers can send a request to the server the amount of views on the student’s portfolio.</a:t>
            </a:r>
            <a:endParaRPr b="0" lang="en-US" sz="1400" spc="-1" strike="noStrike">
              <a:latin typeface="Arial"/>
            </a:endParaRPr>
          </a:p>
          <a:p>
            <a:pPr marL="343080" indent="-342720">
              <a:lnSpc>
                <a:spcPct val="80000"/>
              </a:lnSpc>
              <a:spcBef>
                <a:spcPts val="281"/>
              </a:spcBef>
              <a:buClr>
                <a:srgbClr val="000000"/>
              </a:buClr>
              <a:buFont typeface="Wingdings" charset="2"/>
              <a:buChar char=""/>
            </a:pPr>
            <a:r>
              <a:rPr b="1" lang="en-US" sz="1400" spc="-1" strike="noStrike">
                <a:solidFill>
                  <a:srgbClr val="000000"/>
                </a:solidFill>
                <a:latin typeface="Georgia"/>
              </a:rPr>
              <a:t>3.2 Record portfolio views: </a:t>
            </a:r>
            <a:r>
              <a:rPr b="0" lang="en-US" sz="1400" spc="-1" strike="noStrike">
                <a:solidFill>
                  <a:srgbClr val="000000"/>
                </a:solidFill>
                <a:latin typeface="Georgia"/>
              </a:rPr>
              <a:t>RelateKX will send a request to the server for the amount of views on a portfolio and will have that number returned to it.</a:t>
            </a:r>
            <a:endParaRPr b="0" lang="en-US" sz="1400" spc="-1" strike="noStrike">
              <a:latin typeface="Arial"/>
            </a:endParaRPr>
          </a:p>
          <a:p>
            <a:pPr marL="343080" indent="-342720">
              <a:lnSpc>
                <a:spcPct val="80000"/>
              </a:lnSpc>
              <a:spcBef>
                <a:spcPts val="281"/>
              </a:spcBef>
              <a:buClr>
                <a:srgbClr val="000000"/>
              </a:buClr>
              <a:buFont typeface="Wingdings" charset="2"/>
              <a:buChar char=""/>
            </a:pPr>
            <a:r>
              <a:rPr b="1" lang="en-US" sz="1400" spc="-1" strike="noStrike">
                <a:solidFill>
                  <a:srgbClr val="000000"/>
                </a:solidFill>
                <a:latin typeface="Georgia"/>
              </a:rPr>
              <a:t>3.3 Return metrics:</a:t>
            </a:r>
            <a:r>
              <a:rPr b="0" lang="en-US" sz="1400" spc="-1" strike="noStrike">
                <a:solidFill>
                  <a:srgbClr val="000000"/>
                </a:solidFill>
                <a:latin typeface="Georgia"/>
              </a:rPr>
              <a:t> RelateKX returns the views of the portfolio to the person who requested it in a viewable and customizable form.</a:t>
            </a:r>
            <a:endParaRPr b="0" lang="en-US" sz="1400" spc="-1" strike="noStrike">
              <a:latin typeface="Arial"/>
            </a:endParaRPr>
          </a:p>
        </p:txBody>
      </p:sp>
      <p:sp>
        <p:nvSpPr>
          <p:cNvPr id="2058" name="CustomShape 3"/>
          <p:cNvSpPr/>
          <p:nvPr/>
        </p:nvSpPr>
        <p:spPr>
          <a:xfrm>
            <a:off x="609480" y="3527280"/>
            <a:ext cx="5714640" cy="3025440"/>
          </a:xfrm>
          <a:prstGeom prst="rect">
            <a:avLst/>
          </a:prstGeom>
          <a:solidFill>
            <a:schemeClr val="bg2"/>
          </a:solidFill>
          <a:ln w="9360">
            <a:solidFill>
              <a:schemeClr val="tx1"/>
            </a:solidFill>
            <a:miter/>
          </a:ln>
        </p:spPr>
        <p:style>
          <a:lnRef idx="0"/>
          <a:fillRef idx="0"/>
          <a:effectRef idx="0"/>
          <a:fontRef idx="minor"/>
        </p:style>
      </p:sp>
      <p:sp>
        <p:nvSpPr>
          <p:cNvPr id="2059" name="CustomShape 4"/>
          <p:cNvSpPr/>
          <p:nvPr/>
        </p:nvSpPr>
        <p:spPr>
          <a:xfrm>
            <a:off x="762120" y="3776760"/>
            <a:ext cx="5409720" cy="2547720"/>
          </a:xfrm>
          <a:prstGeom prst="rect">
            <a:avLst/>
          </a:prstGeom>
          <a:solidFill>
            <a:schemeClr val="bg1"/>
          </a:solidFill>
          <a:ln w="9360">
            <a:solidFill>
              <a:schemeClr val="tx1"/>
            </a:solidFill>
            <a:miter/>
          </a:ln>
        </p:spPr>
        <p:style>
          <a:lnRef idx="0"/>
          <a:fillRef idx="0"/>
          <a:effectRef idx="0"/>
          <a:fontRef idx="minor"/>
        </p:style>
      </p:sp>
      <p:graphicFrame>
        <p:nvGraphicFramePr>
          <p:cNvPr id="2060" name="Object 5"/>
          <p:cNvGraphicFramePr/>
          <p:nvPr/>
        </p:nvGraphicFramePr>
        <p:xfrm>
          <a:off x="841320" y="3832200"/>
          <a:ext cx="5587560" cy="3293640"/>
        </p:xfrm>
        <a:graphic>
          <a:graphicData uri="http://schemas.openxmlformats.org/presentationml/2006/ole">
            <p:oleObj progId="Word.Document.8" r:id="rId1" spid="">
              <p:embed/>
              <p:pic>
                <p:nvPicPr>
                  <p:cNvPr id="2061" name="Object 2" descr=""/>
                  <p:cNvPicPr/>
                  <p:nvPr/>
                </p:nvPicPr>
                <p:blipFill>
                  <a:blip r:embed="rId2"/>
                  <a:stretch/>
                </p:blipFill>
                <p:spPr>
                  <a:xfrm>
                    <a:off x="841320" y="3832200"/>
                    <a:ext cx="5587560" cy="3293640"/>
                  </a:xfrm>
                  <a:prstGeom prst="rect">
                    <a:avLst/>
                  </a:prstGeom>
                  <a:ln>
                    <a:noFill/>
                  </a:ln>
                </p:spPr>
              </p:pic>
            </p:oleObj>
          </a:graphicData>
        </a:graphic>
      </p:graphicFrame>
      <p:sp>
        <p:nvSpPr>
          <p:cNvPr id="2062" name="Line 6"/>
          <p:cNvSpPr/>
          <p:nvPr/>
        </p:nvSpPr>
        <p:spPr>
          <a:xfrm>
            <a:off x="7613640" y="3016080"/>
            <a:ext cx="360" cy="2838600"/>
          </a:xfrm>
          <a:prstGeom prst="line">
            <a:avLst/>
          </a:prstGeom>
          <a:ln w="38160">
            <a:solidFill>
              <a:schemeClr val="tx1"/>
            </a:solidFill>
            <a:round/>
          </a:ln>
        </p:spPr>
        <p:style>
          <a:lnRef idx="0"/>
          <a:fillRef idx="0"/>
          <a:effectRef idx="0"/>
          <a:fontRef idx="minor"/>
        </p:style>
      </p:sp>
      <p:sp>
        <p:nvSpPr>
          <p:cNvPr id="2063" name="Line 7"/>
          <p:cNvSpPr/>
          <p:nvPr/>
        </p:nvSpPr>
        <p:spPr>
          <a:xfrm>
            <a:off x="7619760" y="3028680"/>
            <a:ext cx="152640" cy="360"/>
          </a:xfrm>
          <a:prstGeom prst="line">
            <a:avLst/>
          </a:prstGeom>
          <a:ln w="38160">
            <a:solidFill>
              <a:schemeClr val="tx1"/>
            </a:solidFill>
            <a:round/>
          </a:ln>
        </p:spPr>
        <p:style>
          <a:lnRef idx="0"/>
          <a:fillRef idx="0"/>
          <a:effectRef idx="0"/>
          <a:fontRef idx="minor"/>
        </p:style>
      </p:sp>
      <p:sp>
        <p:nvSpPr>
          <p:cNvPr id="2064" name="CustomShape 8"/>
          <p:cNvSpPr/>
          <p:nvPr/>
        </p:nvSpPr>
        <p:spPr>
          <a:xfrm>
            <a:off x="7848720" y="2647800"/>
            <a:ext cx="1294920" cy="914040"/>
          </a:xfrm>
          <a:prstGeom prst="roundRect">
            <a:avLst>
              <a:gd name="adj" fmla="val 16667"/>
            </a:avLst>
          </a:prstGeom>
          <a:solidFill>
            <a:srgbClr val="ffc000"/>
          </a:soli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2065" name="Line 9"/>
          <p:cNvSpPr/>
          <p:nvPr/>
        </p:nvSpPr>
        <p:spPr>
          <a:xfrm>
            <a:off x="7848360" y="2952720"/>
            <a:ext cx="1295640" cy="360"/>
          </a:xfrm>
          <a:prstGeom prst="line">
            <a:avLst/>
          </a:prstGeom>
          <a:ln w="9360">
            <a:solidFill>
              <a:schemeClr val="tx1"/>
            </a:solidFill>
            <a:round/>
          </a:ln>
        </p:spPr>
        <p:style>
          <a:lnRef idx="0"/>
          <a:fillRef idx="0"/>
          <a:effectRef idx="0"/>
          <a:fontRef idx="minor"/>
        </p:style>
      </p:sp>
      <p:sp>
        <p:nvSpPr>
          <p:cNvPr id="2066" name="CustomShape 10"/>
          <p:cNvSpPr/>
          <p:nvPr/>
        </p:nvSpPr>
        <p:spPr>
          <a:xfrm>
            <a:off x="8229600" y="26478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3.0</a:t>
            </a:r>
            <a:endParaRPr b="0" lang="en-US" sz="1200" spc="-1" strike="noStrike">
              <a:latin typeface="Arial"/>
            </a:endParaRPr>
          </a:p>
        </p:txBody>
      </p:sp>
      <p:sp>
        <p:nvSpPr>
          <p:cNvPr id="2067" name="Line 11"/>
          <p:cNvSpPr/>
          <p:nvPr/>
        </p:nvSpPr>
        <p:spPr>
          <a:xfrm>
            <a:off x="7619760" y="5817960"/>
            <a:ext cx="76320" cy="360"/>
          </a:xfrm>
          <a:prstGeom prst="line">
            <a:avLst/>
          </a:prstGeom>
          <a:ln w="38160">
            <a:solidFill>
              <a:schemeClr val="tx1"/>
            </a:solidFill>
            <a:round/>
          </a:ln>
        </p:spPr>
        <p:style>
          <a:lnRef idx="0"/>
          <a:fillRef idx="0"/>
          <a:effectRef idx="0"/>
          <a:fontRef idx="minor"/>
        </p:style>
      </p:sp>
      <p:sp>
        <p:nvSpPr>
          <p:cNvPr id="2068" name="Line 12"/>
          <p:cNvSpPr/>
          <p:nvPr/>
        </p:nvSpPr>
        <p:spPr>
          <a:xfrm>
            <a:off x="7619760" y="4903560"/>
            <a:ext cx="76320" cy="360"/>
          </a:xfrm>
          <a:prstGeom prst="line">
            <a:avLst/>
          </a:prstGeom>
          <a:ln w="38160">
            <a:solidFill>
              <a:schemeClr val="tx1"/>
            </a:solidFill>
            <a:round/>
          </a:ln>
        </p:spPr>
        <p:style>
          <a:lnRef idx="0"/>
          <a:fillRef idx="0"/>
          <a:effectRef idx="0"/>
          <a:fontRef idx="minor"/>
        </p:style>
      </p:sp>
      <p:sp>
        <p:nvSpPr>
          <p:cNvPr id="2069" name="Line 13"/>
          <p:cNvSpPr/>
          <p:nvPr/>
        </p:nvSpPr>
        <p:spPr>
          <a:xfrm>
            <a:off x="7619760" y="3989160"/>
            <a:ext cx="76320" cy="360"/>
          </a:xfrm>
          <a:prstGeom prst="line">
            <a:avLst/>
          </a:prstGeom>
          <a:ln w="38160">
            <a:solidFill>
              <a:schemeClr val="tx1"/>
            </a:solidFill>
            <a:round/>
          </a:ln>
        </p:spPr>
        <p:style>
          <a:lnRef idx="0"/>
          <a:fillRef idx="0"/>
          <a:effectRef idx="0"/>
          <a:fontRef idx="minor"/>
        </p:style>
      </p:sp>
      <p:sp>
        <p:nvSpPr>
          <p:cNvPr id="2070" name="CustomShape 14"/>
          <p:cNvSpPr/>
          <p:nvPr/>
        </p:nvSpPr>
        <p:spPr>
          <a:xfrm>
            <a:off x="7772400" y="3745080"/>
            <a:ext cx="914040" cy="369000"/>
          </a:xfrm>
          <a:prstGeom prst="rect">
            <a:avLst/>
          </a:prstGeom>
          <a:noFill/>
          <a:ln w="9360">
            <a:noFill/>
          </a:ln>
        </p:spPr>
        <p:style>
          <a:lnRef idx="0"/>
          <a:fillRef idx="0"/>
          <a:effectRef idx="0"/>
          <a:fontRef idx="minor"/>
        </p:style>
      </p:sp>
      <p:sp>
        <p:nvSpPr>
          <p:cNvPr id="2071" name="CustomShape 15"/>
          <p:cNvSpPr/>
          <p:nvPr/>
        </p:nvSpPr>
        <p:spPr>
          <a:xfrm>
            <a:off x="7696080" y="366876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2072" name="CustomShape 16"/>
          <p:cNvSpPr/>
          <p:nvPr/>
        </p:nvSpPr>
        <p:spPr>
          <a:xfrm>
            <a:off x="7696080" y="458316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2073" name="Line 17"/>
          <p:cNvSpPr/>
          <p:nvPr/>
        </p:nvSpPr>
        <p:spPr>
          <a:xfrm>
            <a:off x="7696080" y="4811400"/>
            <a:ext cx="1219320" cy="360"/>
          </a:xfrm>
          <a:prstGeom prst="line">
            <a:avLst/>
          </a:prstGeom>
          <a:ln w="9360">
            <a:solidFill>
              <a:schemeClr val="tx1"/>
            </a:solidFill>
            <a:round/>
          </a:ln>
        </p:spPr>
        <p:style>
          <a:lnRef idx="0"/>
          <a:fillRef idx="0"/>
          <a:effectRef idx="0"/>
          <a:fontRef idx="minor"/>
        </p:style>
      </p:sp>
      <p:sp>
        <p:nvSpPr>
          <p:cNvPr id="2074" name="CustomShape 18"/>
          <p:cNvSpPr/>
          <p:nvPr/>
        </p:nvSpPr>
        <p:spPr>
          <a:xfrm>
            <a:off x="8077320" y="366876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3.1</a:t>
            </a:r>
            <a:endParaRPr b="0" lang="en-US" sz="1200" spc="-1" strike="noStrike">
              <a:latin typeface="Arial"/>
            </a:endParaRPr>
          </a:p>
        </p:txBody>
      </p:sp>
      <p:sp>
        <p:nvSpPr>
          <p:cNvPr id="2075" name="CustomShape 19"/>
          <p:cNvSpPr/>
          <p:nvPr/>
        </p:nvSpPr>
        <p:spPr>
          <a:xfrm>
            <a:off x="8077320" y="458316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3.2</a:t>
            </a:r>
            <a:endParaRPr b="0" lang="en-US" sz="1200" spc="-1" strike="noStrike">
              <a:latin typeface="Arial"/>
            </a:endParaRPr>
          </a:p>
        </p:txBody>
      </p:sp>
      <p:sp>
        <p:nvSpPr>
          <p:cNvPr id="2076" name="CustomShape 20"/>
          <p:cNvSpPr/>
          <p:nvPr/>
        </p:nvSpPr>
        <p:spPr>
          <a:xfrm>
            <a:off x="7696080" y="482616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Record portfolio views</a:t>
            </a:r>
            <a:endParaRPr b="0" lang="en-US" sz="1000" spc="-1" strike="noStrike">
              <a:latin typeface="Arial"/>
            </a:endParaRPr>
          </a:p>
        </p:txBody>
      </p:sp>
      <p:sp>
        <p:nvSpPr>
          <p:cNvPr id="2077" name="CustomShape 21"/>
          <p:cNvSpPr/>
          <p:nvPr/>
        </p:nvSpPr>
        <p:spPr>
          <a:xfrm>
            <a:off x="7772400" y="5573880"/>
            <a:ext cx="914040" cy="369000"/>
          </a:xfrm>
          <a:prstGeom prst="rect">
            <a:avLst/>
          </a:prstGeom>
          <a:noFill/>
          <a:ln w="9360">
            <a:noFill/>
          </a:ln>
        </p:spPr>
        <p:style>
          <a:lnRef idx="0"/>
          <a:fillRef idx="0"/>
          <a:effectRef idx="0"/>
          <a:fontRef idx="minor"/>
        </p:style>
      </p:sp>
      <p:sp>
        <p:nvSpPr>
          <p:cNvPr id="2078" name="CustomShape 22"/>
          <p:cNvSpPr/>
          <p:nvPr/>
        </p:nvSpPr>
        <p:spPr>
          <a:xfrm>
            <a:off x="7696080" y="549756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2079" name="CustomShape 23"/>
          <p:cNvSpPr/>
          <p:nvPr/>
        </p:nvSpPr>
        <p:spPr>
          <a:xfrm>
            <a:off x="8077320" y="549756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3.3</a:t>
            </a:r>
            <a:endParaRPr b="0" lang="en-US" sz="1200" spc="-1" strike="noStrike">
              <a:latin typeface="Arial"/>
            </a:endParaRPr>
          </a:p>
        </p:txBody>
      </p:sp>
      <p:sp>
        <p:nvSpPr>
          <p:cNvPr id="2080" name="CustomShape 24"/>
          <p:cNvSpPr/>
          <p:nvPr/>
        </p:nvSpPr>
        <p:spPr>
          <a:xfrm>
            <a:off x="7848720" y="2952720"/>
            <a:ext cx="1294920" cy="51660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Utilize Metrics</a:t>
            </a:r>
            <a:endParaRPr b="0" lang="en-US" sz="1400" spc="-1" strike="noStrike">
              <a:latin typeface="Arial"/>
            </a:endParaRPr>
          </a:p>
        </p:txBody>
      </p:sp>
      <p:sp>
        <p:nvSpPr>
          <p:cNvPr id="2081" name="Line 25"/>
          <p:cNvSpPr/>
          <p:nvPr/>
        </p:nvSpPr>
        <p:spPr>
          <a:xfrm>
            <a:off x="7696080" y="3897000"/>
            <a:ext cx="1219320" cy="360"/>
          </a:xfrm>
          <a:prstGeom prst="line">
            <a:avLst/>
          </a:prstGeom>
          <a:ln w="9360">
            <a:solidFill>
              <a:schemeClr val="tx1"/>
            </a:solidFill>
            <a:round/>
          </a:ln>
        </p:spPr>
        <p:style>
          <a:lnRef idx="0"/>
          <a:fillRef idx="0"/>
          <a:effectRef idx="0"/>
          <a:fontRef idx="minor"/>
        </p:style>
      </p:sp>
      <p:sp>
        <p:nvSpPr>
          <p:cNvPr id="2082" name="Line 26"/>
          <p:cNvSpPr/>
          <p:nvPr/>
        </p:nvSpPr>
        <p:spPr>
          <a:xfrm>
            <a:off x="7696080" y="5725800"/>
            <a:ext cx="1219320" cy="360"/>
          </a:xfrm>
          <a:prstGeom prst="line">
            <a:avLst/>
          </a:prstGeom>
          <a:ln w="9360">
            <a:solidFill>
              <a:schemeClr val="tx1"/>
            </a:solidFill>
            <a:round/>
          </a:ln>
        </p:spPr>
        <p:style>
          <a:lnRef idx="0"/>
          <a:fillRef idx="0"/>
          <a:effectRef idx="0"/>
          <a:fontRef idx="minor"/>
        </p:style>
      </p:sp>
      <p:sp>
        <p:nvSpPr>
          <p:cNvPr id="2083" name="CustomShape 27"/>
          <p:cNvSpPr/>
          <p:nvPr/>
        </p:nvSpPr>
        <p:spPr>
          <a:xfrm>
            <a:off x="7696080" y="3957480"/>
            <a:ext cx="1218960" cy="24264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Obtain Metrics</a:t>
            </a:r>
            <a:endParaRPr b="0" lang="en-US" sz="1000" spc="-1" strike="noStrike">
              <a:latin typeface="Arial"/>
            </a:endParaRPr>
          </a:p>
        </p:txBody>
      </p:sp>
      <p:sp>
        <p:nvSpPr>
          <p:cNvPr id="2084" name="CustomShape 28"/>
          <p:cNvSpPr/>
          <p:nvPr/>
        </p:nvSpPr>
        <p:spPr>
          <a:xfrm>
            <a:off x="7696080" y="578628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Record application use</a:t>
            </a:r>
            <a:endParaRPr b="0" lang="en-US" sz="1000" spc="-1" strike="noStrike">
              <a:latin typeface="Arial"/>
            </a:endParaRPr>
          </a:p>
        </p:txBody>
      </p:sp>
      <p:sp>
        <p:nvSpPr>
          <p:cNvPr id="2085" name="Line 29"/>
          <p:cNvSpPr/>
          <p:nvPr/>
        </p:nvSpPr>
        <p:spPr>
          <a:xfrm>
            <a:off x="8820000" y="2419200"/>
            <a:ext cx="360" cy="76320"/>
          </a:xfrm>
          <a:prstGeom prst="line">
            <a:avLst/>
          </a:prstGeom>
          <a:ln w="28440">
            <a:solidFill>
              <a:schemeClr val="tx1"/>
            </a:solidFill>
            <a:round/>
          </a:ln>
        </p:spPr>
        <p:style>
          <a:lnRef idx="0"/>
          <a:fillRef idx="0"/>
          <a:effectRef idx="0"/>
          <a:fontRef idx="minor"/>
        </p:style>
      </p:sp>
      <p:sp>
        <p:nvSpPr>
          <p:cNvPr id="2086" name="CustomShape 30"/>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129</a:t>
            </a:r>
            <a:endParaRPr b="0" lang="en-US" sz="1800" spc="-1" strike="noStrike">
              <a:latin typeface="Arial"/>
            </a:endParaRPr>
          </a:p>
        </p:txBody>
      </p:sp>
    </p:spTree>
  </p:cSld>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7" name="CustomShape 1"/>
          <p:cNvSpPr/>
          <p:nvPr/>
        </p:nvSpPr>
        <p:spPr>
          <a:xfrm>
            <a:off x="304920" y="152280"/>
            <a:ext cx="6248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Level 1 Data Flow Diagram 4.0 Review Portfolios</a:t>
            </a:r>
            <a:endParaRPr b="0" lang="en-US" sz="1800" spc="-1" strike="noStrike">
              <a:latin typeface="Arial"/>
            </a:endParaRPr>
          </a:p>
        </p:txBody>
      </p:sp>
      <p:sp>
        <p:nvSpPr>
          <p:cNvPr id="2088" name="CustomShape 2"/>
          <p:cNvSpPr/>
          <p:nvPr/>
        </p:nvSpPr>
        <p:spPr>
          <a:xfrm>
            <a:off x="3276720" y="1066680"/>
            <a:ext cx="3504960" cy="6019560"/>
          </a:xfrm>
          <a:prstGeom prst="roundRect">
            <a:avLst>
              <a:gd name="adj" fmla="val 16667"/>
            </a:avLst>
          </a:prstGeom>
          <a:solidFill>
            <a:srgbClr val="ffc000"/>
          </a:solidFill>
          <a:ln w="9360">
            <a:solidFill>
              <a:schemeClr val="tx1"/>
            </a:solidFill>
            <a:round/>
          </a:ln>
        </p:spPr>
        <p:style>
          <a:lnRef idx="0"/>
          <a:fillRef idx="0"/>
          <a:effectRef idx="0"/>
          <a:fontRef idx="minor"/>
        </p:style>
      </p:sp>
      <p:sp>
        <p:nvSpPr>
          <p:cNvPr id="2089" name="CustomShape 3"/>
          <p:cNvSpPr/>
          <p:nvPr/>
        </p:nvSpPr>
        <p:spPr>
          <a:xfrm>
            <a:off x="4566240" y="1143000"/>
            <a:ext cx="988920" cy="333720"/>
          </a:xfrm>
          <a:prstGeom prst="rect">
            <a:avLst/>
          </a:prstGeom>
          <a:noFill/>
          <a:ln w="9360">
            <a:noFill/>
          </a:ln>
        </p:spPr>
        <p:style>
          <a:lnRef idx="0"/>
          <a:fillRef idx="0"/>
          <a:effectRef idx="0"/>
          <a:fontRef idx="minor"/>
        </p:style>
        <p:txBody>
          <a:bodyPr wrap="none" lIns="90000" rIns="90000" tIns="45000" bIns="45000"/>
          <a:p>
            <a:pPr>
              <a:lnSpc>
                <a:spcPct val="100000"/>
              </a:lnSpc>
              <a:spcBef>
                <a:spcPts val="799"/>
              </a:spcBef>
            </a:pPr>
            <a:r>
              <a:rPr b="1" lang="en-US" sz="1600" spc="-1" strike="noStrike">
                <a:solidFill>
                  <a:srgbClr val="000000"/>
                </a:solidFill>
                <a:latin typeface="Georgia"/>
              </a:rPr>
              <a:t>Level 4</a:t>
            </a:r>
            <a:endParaRPr b="0" lang="en-US" sz="1600" spc="-1" strike="noStrike">
              <a:latin typeface="Arial"/>
            </a:endParaRPr>
          </a:p>
        </p:txBody>
      </p:sp>
      <p:sp>
        <p:nvSpPr>
          <p:cNvPr id="2090" name="Line 4"/>
          <p:cNvSpPr/>
          <p:nvPr/>
        </p:nvSpPr>
        <p:spPr>
          <a:xfrm>
            <a:off x="3276360" y="1600200"/>
            <a:ext cx="3505320" cy="360"/>
          </a:xfrm>
          <a:prstGeom prst="line">
            <a:avLst/>
          </a:prstGeom>
          <a:ln w="76320">
            <a:solidFill>
              <a:schemeClr val="tx1"/>
            </a:solidFill>
            <a:round/>
          </a:ln>
        </p:spPr>
        <p:style>
          <a:lnRef idx="0"/>
          <a:fillRef idx="0"/>
          <a:effectRef idx="0"/>
          <a:fontRef idx="minor"/>
        </p:style>
      </p:sp>
      <p:sp>
        <p:nvSpPr>
          <p:cNvPr id="2091" name="CustomShape 5"/>
          <p:cNvSpPr/>
          <p:nvPr/>
        </p:nvSpPr>
        <p:spPr>
          <a:xfrm>
            <a:off x="3657600" y="1981080"/>
            <a:ext cx="990360" cy="914040"/>
          </a:xfrm>
          <a:prstGeom prst="roundRect">
            <a:avLst>
              <a:gd name="adj" fmla="val 16667"/>
            </a:avLst>
          </a:prstGeom>
          <a:solidFill>
            <a:srgbClr val="ffc000"/>
          </a:solidFill>
          <a:ln w="9360">
            <a:solidFill>
              <a:schemeClr val="tx1"/>
            </a:solidFill>
            <a:round/>
          </a:ln>
        </p:spPr>
        <p:style>
          <a:lnRef idx="0"/>
          <a:fillRef idx="0"/>
          <a:effectRef idx="0"/>
          <a:fontRef idx="minor"/>
        </p:style>
      </p:sp>
      <p:sp>
        <p:nvSpPr>
          <p:cNvPr id="2092" name="CustomShape 6"/>
          <p:cNvSpPr/>
          <p:nvPr/>
        </p:nvSpPr>
        <p:spPr>
          <a:xfrm>
            <a:off x="3657600" y="2286000"/>
            <a:ext cx="106632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1" lang="en-US" sz="1000" spc="-1" strike="noStrike">
                <a:solidFill>
                  <a:srgbClr val="000000"/>
                </a:solidFill>
                <a:latin typeface="Georgia"/>
              </a:rPr>
              <a:t>Select portfolio </a:t>
            </a:r>
            <a:endParaRPr b="0" lang="en-US" sz="1000" spc="-1" strike="noStrike">
              <a:latin typeface="Arial"/>
            </a:endParaRPr>
          </a:p>
        </p:txBody>
      </p:sp>
      <p:sp>
        <p:nvSpPr>
          <p:cNvPr id="2093" name="Line 7"/>
          <p:cNvSpPr/>
          <p:nvPr/>
        </p:nvSpPr>
        <p:spPr>
          <a:xfrm>
            <a:off x="3657600" y="2209680"/>
            <a:ext cx="990360" cy="360"/>
          </a:xfrm>
          <a:prstGeom prst="line">
            <a:avLst/>
          </a:prstGeom>
          <a:ln w="9360">
            <a:solidFill>
              <a:schemeClr val="tx1"/>
            </a:solidFill>
            <a:round/>
          </a:ln>
        </p:spPr>
        <p:style>
          <a:lnRef idx="0"/>
          <a:fillRef idx="0"/>
          <a:effectRef idx="0"/>
          <a:fontRef idx="minor"/>
        </p:style>
      </p:sp>
      <p:sp>
        <p:nvSpPr>
          <p:cNvPr id="2094" name="CustomShape 8"/>
          <p:cNvSpPr/>
          <p:nvPr/>
        </p:nvSpPr>
        <p:spPr>
          <a:xfrm>
            <a:off x="3962520" y="198108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4.1</a:t>
            </a:r>
            <a:endParaRPr b="0" lang="en-US" sz="900" spc="-1" strike="noStrike">
              <a:latin typeface="Arial"/>
            </a:endParaRPr>
          </a:p>
        </p:txBody>
      </p:sp>
      <p:sp>
        <p:nvSpPr>
          <p:cNvPr id="2095" name="CustomShape 9"/>
          <p:cNvSpPr/>
          <p:nvPr/>
        </p:nvSpPr>
        <p:spPr>
          <a:xfrm>
            <a:off x="5181480" y="3124080"/>
            <a:ext cx="990360" cy="914040"/>
          </a:xfrm>
          <a:prstGeom prst="roundRect">
            <a:avLst>
              <a:gd name="adj" fmla="val 16667"/>
            </a:avLst>
          </a:prstGeom>
          <a:solidFill>
            <a:srgbClr val="ffc000"/>
          </a:solidFill>
          <a:ln w="9360">
            <a:solidFill>
              <a:schemeClr val="tx1"/>
            </a:solidFill>
            <a:round/>
          </a:ln>
        </p:spPr>
        <p:style>
          <a:lnRef idx="0"/>
          <a:fillRef idx="0"/>
          <a:effectRef idx="0"/>
          <a:fontRef idx="minor"/>
        </p:style>
      </p:sp>
      <p:sp>
        <p:nvSpPr>
          <p:cNvPr id="2096" name="CustomShape 10"/>
          <p:cNvSpPr/>
          <p:nvPr/>
        </p:nvSpPr>
        <p:spPr>
          <a:xfrm>
            <a:off x="5181480" y="3429000"/>
            <a:ext cx="1066320" cy="54720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1" lang="en-US" sz="1000" spc="-1" strike="noStrike">
                <a:solidFill>
                  <a:srgbClr val="000000"/>
                </a:solidFill>
                <a:latin typeface="Georgia"/>
              </a:rPr>
              <a:t>Fill out feedback form</a:t>
            </a:r>
            <a:endParaRPr b="0" lang="en-US" sz="1000" spc="-1" strike="noStrike">
              <a:latin typeface="Arial"/>
            </a:endParaRPr>
          </a:p>
        </p:txBody>
      </p:sp>
      <p:sp>
        <p:nvSpPr>
          <p:cNvPr id="2097" name="Line 11"/>
          <p:cNvSpPr/>
          <p:nvPr/>
        </p:nvSpPr>
        <p:spPr>
          <a:xfrm>
            <a:off x="5181480" y="3352680"/>
            <a:ext cx="990720" cy="360"/>
          </a:xfrm>
          <a:prstGeom prst="line">
            <a:avLst/>
          </a:prstGeom>
          <a:ln w="9360">
            <a:solidFill>
              <a:schemeClr val="tx1"/>
            </a:solidFill>
            <a:round/>
          </a:ln>
        </p:spPr>
        <p:style>
          <a:lnRef idx="0"/>
          <a:fillRef idx="0"/>
          <a:effectRef idx="0"/>
          <a:fontRef idx="minor"/>
        </p:style>
      </p:sp>
      <p:sp>
        <p:nvSpPr>
          <p:cNvPr id="2098" name="CustomShape 12"/>
          <p:cNvSpPr/>
          <p:nvPr/>
        </p:nvSpPr>
        <p:spPr>
          <a:xfrm>
            <a:off x="5486400" y="312408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4.2</a:t>
            </a:r>
            <a:endParaRPr b="0" lang="en-US" sz="900" spc="-1" strike="noStrike">
              <a:latin typeface="Arial"/>
            </a:endParaRPr>
          </a:p>
        </p:txBody>
      </p:sp>
      <p:sp>
        <p:nvSpPr>
          <p:cNvPr id="2099" name="CustomShape 13"/>
          <p:cNvSpPr/>
          <p:nvPr/>
        </p:nvSpPr>
        <p:spPr>
          <a:xfrm>
            <a:off x="3809880" y="4572000"/>
            <a:ext cx="990360" cy="914040"/>
          </a:xfrm>
          <a:prstGeom prst="roundRect">
            <a:avLst>
              <a:gd name="adj" fmla="val 16667"/>
            </a:avLst>
          </a:prstGeom>
          <a:solidFill>
            <a:srgbClr val="ffc000"/>
          </a:solidFill>
          <a:ln w="9360">
            <a:solidFill>
              <a:schemeClr val="tx1"/>
            </a:solidFill>
            <a:round/>
          </a:ln>
        </p:spPr>
        <p:style>
          <a:lnRef idx="0"/>
          <a:fillRef idx="0"/>
          <a:effectRef idx="0"/>
          <a:fontRef idx="minor"/>
        </p:style>
      </p:sp>
      <p:sp>
        <p:nvSpPr>
          <p:cNvPr id="2100" name="CustomShape 14"/>
          <p:cNvSpPr/>
          <p:nvPr/>
        </p:nvSpPr>
        <p:spPr>
          <a:xfrm>
            <a:off x="3809880" y="4876920"/>
            <a:ext cx="106632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1" lang="en-US" sz="1000" spc="-1" strike="noStrike">
                <a:solidFill>
                  <a:srgbClr val="000000"/>
                </a:solidFill>
                <a:latin typeface="Georgia"/>
              </a:rPr>
              <a:t>Validate form</a:t>
            </a:r>
            <a:endParaRPr b="0" lang="en-US" sz="1000" spc="-1" strike="noStrike">
              <a:latin typeface="Arial"/>
            </a:endParaRPr>
          </a:p>
        </p:txBody>
      </p:sp>
      <p:sp>
        <p:nvSpPr>
          <p:cNvPr id="2101" name="Line 15"/>
          <p:cNvSpPr/>
          <p:nvPr/>
        </p:nvSpPr>
        <p:spPr>
          <a:xfrm>
            <a:off x="3809880" y="4800600"/>
            <a:ext cx="990720" cy="360"/>
          </a:xfrm>
          <a:prstGeom prst="line">
            <a:avLst/>
          </a:prstGeom>
          <a:ln w="9360">
            <a:solidFill>
              <a:schemeClr val="tx1"/>
            </a:solidFill>
            <a:round/>
          </a:ln>
        </p:spPr>
        <p:style>
          <a:lnRef idx="0"/>
          <a:fillRef idx="0"/>
          <a:effectRef idx="0"/>
          <a:fontRef idx="minor"/>
        </p:style>
      </p:sp>
      <p:sp>
        <p:nvSpPr>
          <p:cNvPr id="2102" name="CustomShape 16"/>
          <p:cNvSpPr/>
          <p:nvPr/>
        </p:nvSpPr>
        <p:spPr>
          <a:xfrm>
            <a:off x="4114800" y="457200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4.3</a:t>
            </a:r>
            <a:endParaRPr b="0" lang="en-US" sz="900" spc="-1" strike="noStrike">
              <a:latin typeface="Arial"/>
            </a:endParaRPr>
          </a:p>
        </p:txBody>
      </p:sp>
      <p:sp>
        <p:nvSpPr>
          <p:cNvPr id="2103" name="CustomShape 17"/>
          <p:cNvSpPr/>
          <p:nvPr/>
        </p:nvSpPr>
        <p:spPr>
          <a:xfrm>
            <a:off x="5181480" y="5791320"/>
            <a:ext cx="990360" cy="914040"/>
          </a:xfrm>
          <a:prstGeom prst="roundRect">
            <a:avLst>
              <a:gd name="adj" fmla="val 16667"/>
            </a:avLst>
          </a:prstGeom>
          <a:solidFill>
            <a:srgbClr val="ffc000"/>
          </a:solidFill>
          <a:ln w="9360">
            <a:solidFill>
              <a:schemeClr val="tx1"/>
            </a:solidFill>
            <a:round/>
          </a:ln>
        </p:spPr>
        <p:style>
          <a:lnRef idx="0"/>
          <a:fillRef idx="0"/>
          <a:effectRef idx="0"/>
          <a:fontRef idx="minor"/>
        </p:style>
      </p:sp>
      <p:sp>
        <p:nvSpPr>
          <p:cNvPr id="2104" name="CustomShape 18"/>
          <p:cNvSpPr/>
          <p:nvPr/>
        </p:nvSpPr>
        <p:spPr>
          <a:xfrm>
            <a:off x="5156280" y="6019920"/>
            <a:ext cx="1066320" cy="69948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1" lang="en-US" sz="1000" spc="-1" strike="noStrike">
                <a:solidFill>
                  <a:srgbClr val="000000"/>
                </a:solidFill>
                <a:latin typeface="Georgia"/>
              </a:rPr>
              <a:t>Send validated form to student</a:t>
            </a:r>
            <a:endParaRPr b="0" lang="en-US" sz="1000" spc="-1" strike="noStrike">
              <a:latin typeface="Arial"/>
            </a:endParaRPr>
          </a:p>
        </p:txBody>
      </p:sp>
      <p:sp>
        <p:nvSpPr>
          <p:cNvPr id="2105" name="Line 19"/>
          <p:cNvSpPr/>
          <p:nvPr/>
        </p:nvSpPr>
        <p:spPr>
          <a:xfrm>
            <a:off x="5181480" y="6019560"/>
            <a:ext cx="990720" cy="360"/>
          </a:xfrm>
          <a:prstGeom prst="line">
            <a:avLst/>
          </a:prstGeom>
          <a:ln w="9360">
            <a:solidFill>
              <a:schemeClr val="tx1"/>
            </a:solidFill>
            <a:round/>
          </a:ln>
        </p:spPr>
        <p:style>
          <a:lnRef idx="0"/>
          <a:fillRef idx="0"/>
          <a:effectRef idx="0"/>
          <a:fontRef idx="minor"/>
        </p:style>
      </p:sp>
      <p:sp>
        <p:nvSpPr>
          <p:cNvPr id="2106" name="CustomShape 20"/>
          <p:cNvSpPr/>
          <p:nvPr/>
        </p:nvSpPr>
        <p:spPr>
          <a:xfrm>
            <a:off x="5486400" y="579132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4.4</a:t>
            </a:r>
            <a:endParaRPr b="0" lang="en-US" sz="900" spc="-1" strike="noStrike">
              <a:latin typeface="Arial"/>
            </a:endParaRPr>
          </a:p>
        </p:txBody>
      </p:sp>
      <p:sp>
        <p:nvSpPr>
          <p:cNvPr id="2107" name="Line 21"/>
          <p:cNvSpPr/>
          <p:nvPr/>
        </p:nvSpPr>
        <p:spPr>
          <a:xfrm flipH="1">
            <a:off x="1904760" y="7010280"/>
            <a:ext cx="1143000" cy="360"/>
          </a:xfrm>
          <a:prstGeom prst="line">
            <a:avLst/>
          </a:prstGeom>
          <a:ln w="9360">
            <a:solidFill>
              <a:schemeClr val="tx1"/>
            </a:solidFill>
            <a:round/>
          </a:ln>
        </p:spPr>
        <p:style>
          <a:lnRef idx="0"/>
          <a:fillRef idx="0"/>
          <a:effectRef idx="0"/>
          <a:fontRef idx="minor"/>
        </p:style>
      </p:sp>
      <p:sp>
        <p:nvSpPr>
          <p:cNvPr id="2108" name="Line 22"/>
          <p:cNvSpPr/>
          <p:nvPr/>
        </p:nvSpPr>
        <p:spPr>
          <a:xfrm flipV="1">
            <a:off x="3047760" y="1600200"/>
            <a:ext cx="360" cy="5410080"/>
          </a:xfrm>
          <a:prstGeom prst="line">
            <a:avLst/>
          </a:prstGeom>
          <a:ln w="9360">
            <a:solidFill>
              <a:schemeClr val="tx1"/>
            </a:solidFill>
            <a:round/>
          </a:ln>
        </p:spPr>
        <p:style>
          <a:lnRef idx="0"/>
          <a:fillRef idx="0"/>
          <a:effectRef idx="0"/>
          <a:fontRef idx="minor"/>
        </p:style>
      </p:sp>
      <p:sp>
        <p:nvSpPr>
          <p:cNvPr id="2109" name="Line 23"/>
          <p:cNvSpPr/>
          <p:nvPr/>
        </p:nvSpPr>
        <p:spPr>
          <a:xfrm>
            <a:off x="3047760" y="2361960"/>
            <a:ext cx="609840" cy="360"/>
          </a:xfrm>
          <a:prstGeom prst="line">
            <a:avLst/>
          </a:prstGeom>
          <a:ln w="9360">
            <a:solidFill>
              <a:schemeClr val="tx1"/>
            </a:solidFill>
            <a:round/>
            <a:tailEnd len="med" type="triangle" w="med"/>
          </a:ln>
        </p:spPr>
        <p:style>
          <a:lnRef idx="0"/>
          <a:fillRef idx="0"/>
          <a:effectRef idx="0"/>
          <a:fontRef idx="minor"/>
        </p:style>
      </p:sp>
      <p:sp>
        <p:nvSpPr>
          <p:cNvPr id="2110" name="Line 24"/>
          <p:cNvSpPr/>
          <p:nvPr/>
        </p:nvSpPr>
        <p:spPr>
          <a:xfrm flipH="1">
            <a:off x="1904760" y="4495680"/>
            <a:ext cx="1143000" cy="360"/>
          </a:xfrm>
          <a:prstGeom prst="line">
            <a:avLst/>
          </a:prstGeom>
          <a:ln w="9360">
            <a:solidFill>
              <a:schemeClr val="tx1"/>
            </a:solidFill>
            <a:round/>
          </a:ln>
        </p:spPr>
        <p:style>
          <a:lnRef idx="0"/>
          <a:fillRef idx="0"/>
          <a:effectRef idx="0"/>
          <a:fontRef idx="minor"/>
        </p:style>
      </p:sp>
      <p:sp>
        <p:nvSpPr>
          <p:cNvPr id="2111" name="Line 25"/>
          <p:cNvSpPr/>
          <p:nvPr/>
        </p:nvSpPr>
        <p:spPr>
          <a:xfrm>
            <a:off x="4647960" y="2286000"/>
            <a:ext cx="1295640" cy="360"/>
          </a:xfrm>
          <a:prstGeom prst="line">
            <a:avLst/>
          </a:prstGeom>
          <a:ln w="9360">
            <a:solidFill>
              <a:schemeClr val="tx1"/>
            </a:solidFill>
            <a:round/>
          </a:ln>
        </p:spPr>
        <p:style>
          <a:lnRef idx="0"/>
          <a:fillRef idx="0"/>
          <a:effectRef idx="0"/>
          <a:fontRef idx="minor"/>
        </p:style>
      </p:sp>
      <p:sp>
        <p:nvSpPr>
          <p:cNvPr id="2112" name="Line 26"/>
          <p:cNvSpPr/>
          <p:nvPr/>
        </p:nvSpPr>
        <p:spPr>
          <a:xfrm>
            <a:off x="5943600" y="2286000"/>
            <a:ext cx="360" cy="838080"/>
          </a:xfrm>
          <a:prstGeom prst="line">
            <a:avLst/>
          </a:prstGeom>
          <a:ln w="9360">
            <a:solidFill>
              <a:schemeClr val="tx1"/>
            </a:solidFill>
            <a:round/>
            <a:tailEnd len="med" type="triangle" w="med"/>
          </a:ln>
        </p:spPr>
        <p:style>
          <a:lnRef idx="0"/>
          <a:fillRef idx="0"/>
          <a:effectRef idx="0"/>
          <a:fontRef idx="minor"/>
        </p:style>
      </p:sp>
      <p:sp>
        <p:nvSpPr>
          <p:cNvPr id="2113" name="Line 27"/>
          <p:cNvSpPr/>
          <p:nvPr/>
        </p:nvSpPr>
        <p:spPr>
          <a:xfrm flipH="1">
            <a:off x="1295280" y="3581280"/>
            <a:ext cx="3886200" cy="360"/>
          </a:xfrm>
          <a:prstGeom prst="line">
            <a:avLst/>
          </a:prstGeom>
          <a:ln w="9360">
            <a:solidFill>
              <a:schemeClr val="tx1"/>
            </a:solidFill>
            <a:round/>
          </a:ln>
        </p:spPr>
        <p:style>
          <a:lnRef idx="0"/>
          <a:fillRef idx="0"/>
          <a:effectRef idx="0"/>
          <a:fontRef idx="minor"/>
        </p:style>
      </p:sp>
      <p:sp>
        <p:nvSpPr>
          <p:cNvPr id="2114" name="Line 28"/>
          <p:cNvSpPr/>
          <p:nvPr/>
        </p:nvSpPr>
        <p:spPr>
          <a:xfrm flipH="1">
            <a:off x="2819160" y="3809880"/>
            <a:ext cx="1600200" cy="360"/>
          </a:xfrm>
          <a:prstGeom prst="line">
            <a:avLst/>
          </a:prstGeom>
          <a:ln w="9360">
            <a:solidFill>
              <a:schemeClr val="tx1"/>
            </a:solidFill>
            <a:round/>
          </a:ln>
        </p:spPr>
        <p:style>
          <a:lnRef idx="0"/>
          <a:fillRef idx="0"/>
          <a:effectRef idx="0"/>
          <a:fontRef idx="minor"/>
        </p:style>
      </p:sp>
      <p:sp>
        <p:nvSpPr>
          <p:cNvPr id="2115" name="Line 29"/>
          <p:cNvSpPr/>
          <p:nvPr/>
        </p:nvSpPr>
        <p:spPr>
          <a:xfrm flipV="1">
            <a:off x="1295280" y="2209680"/>
            <a:ext cx="360" cy="1371600"/>
          </a:xfrm>
          <a:prstGeom prst="line">
            <a:avLst/>
          </a:prstGeom>
          <a:ln w="9360">
            <a:solidFill>
              <a:schemeClr val="tx1"/>
            </a:solidFill>
            <a:round/>
            <a:tailEnd len="med" type="triangle" w="med"/>
          </a:ln>
        </p:spPr>
        <p:style>
          <a:lnRef idx="0"/>
          <a:fillRef idx="0"/>
          <a:effectRef idx="0"/>
          <a:fontRef idx="minor"/>
        </p:style>
      </p:sp>
      <p:sp>
        <p:nvSpPr>
          <p:cNvPr id="2116" name="Line 30"/>
          <p:cNvSpPr/>
          <p:nvPr/>
        </p:nvSpPr>
        <p:spPr>
          <a:xfrm>
            <a:off x="4419360" y="3809880"/>
            <a:ext cx="360" cy="762120"/>
          </a:xfrm>
          <a:prstGeom prst="line">
            <a:avLst/>
          </a:prstGeom>
          <a:ln w="9360">
            <a:solidFill>
              <a:schemeClr val="tx1"/>
            </a:solidFill>
            <a:round/>
            <a:tailEnd len="med" type="triangle" w="med"/>
          </a:ln>
        </p:spPr>
        <p:style>
          <a:lnRef idx="0"/>
          <a:fillRef idx="0"/>
          <a:effectRef idx="0"/>
          <a:fontRef idx="minor"/>
        </p:style>
      </p:sp>
      <p:sp>
        <p:nvSpPr>
          <p:cNvPr id="2117" name="Line 31"/>
          <p:cNvSpPr/>
          <p:nvPr/>
        </p:nvSpPr>
        <p:spPr>
          <a:xfrm>
            <a:off x="4800600" y="4876560"/>
            <a:ext cx="1066680" cy="360"/>
          </a:xfrm>
          <a:prstGeom prst="line">
            <a:avLst/>
          </a:prstGeom>
          <a:ln w="9360">
            <a:solidFill>
              <a:schemeClr val="tx1"/>
            </a:solidFill>
            <a:round/>
          </a:ln>
        </p:spPr>
        <p:style>
          <a:lnRef idx="0"/>
          <a:fillRef idx="0"/>
          <a:effectRef idx="0"/>
          <a:fontRef idx="minor"/>
        </p:style>
      </p:sp>
      <p:sp>
        <p:nvSpPr>
          <p:cNvPr id="2118" name="Line 32"/>
          <p:cNvSpPr/>
          <p:nvPr/>
        </p:nvSpPr>
        <p:spPr>
          <a:xfrm>
            <a:off x="5867280" y="4876560"/>
            <a:ext cx="360" cy="914400"/>
          </a:xfrm>
          <a:prstGeom prst="line">
            <a:avLst/>
          </a:prstGeom>
          <a:ln w="9360">
            <a:solidFill>
              <a:schemeClr val="tx1"/>
            </a:solidFill>
            <a:round/>
            <a:tailEnd len="med" type="triangle" w="med"/>
          </a:ln>
        </p:spPr>
        <p:style>
          <a:lnRef idx="0"/>
          <a:fillRef idx="0"/>
          <a:effectRef idx="0"/>
          <a:fontRef idx="minor"/>
        </p:style>
      </p:sp>
      <p:sp>
        <p:nvSpPr>
          <p:cNvPr id="2119" name="CustomShape 33"/>
          <p:cNvSpPr/>
          <p:nvPr/>
        </p:nvSpPr>
        <p:spPr>
          <a:xfrm>
            <a:off x="4572000" y="205740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Selected portfolio for review</a:t>
            </a:r>
            <a:endParaRPr b="0" lang="en-US" sz="900" spc="-1" strike="noStrike">
              <a:latin typeface="Arial"/>
            </a:endParaRPr>
          </a:p>
        </p:txBody>
      </p:sp>
      <p:sp>
        <p:nvSpPr>
          <p:cNvPr id="2120" name="CustomShape 34"/>
          <p:cNvSpPr/>
          <p:nvPr/>
        </p:nvSpPr>
        <p:spPr>
          <a:xfrm>
            <a:off x="3505320" y="358128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Filled out form</a:t>
            </a:r>
            <a:endParaRPr b="0" lang="en-US" sz="900" spc="-1" strike="noStrike">
              <a:latin typeface="Arial"/>
            </a:endParaRPr>
          </a:p>
        </p:txBody>
      </p:sp>
      <p:sp>
        <p:nvSpPr>
          <p:cNvPr id="2121" name="CustomShape 35"/>
          <p:cNvSpPr/>
          <p:nvPr/>
        </p:nvSpPr>
        <p:spPr>
          <a:xfrm>
            <a:off x="3809880" y="335268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Blank feedback form</a:t>
            </a:r>
            <a:endParaRPr b="0" lang="en-US" sz="900" spc="-1" strike="noStrike">
              <a:latin typeface="Arial"/>
            </a:endParaRPr>
          </a:p>
        </p:txBody>
      </p:sp>
      <p:sp>
        <p:nvSpPr>
          <p:cNvPr id="2122" name="CustomShape 36"/>
          <p:cNvSpPr/>
          <p:nvPr/>
        </p:nvSpPr>
        <p:spPr>
          <a:xfrm>
            <a:off x="4800600" y="4646520"/>
            <a:ext cx="11426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Validated form</a:t>
            </a:r>
            <a:endParaRPr b="0" lang="en-US" sz="900" spc="-1" strike="noStrike">
              <a:latin typeface="Arial"/>
            </a:endParaRPr>
          </a:p>
        </p:txBody>
      </p:sp>
      <p:sp>
        <p:nvSpPr>
          <p:cNvPr id="2123" name="CustomShape 37"/>
          <p:cNvSpPr/>
          <p:nvPr/>
        </p:nvSpPr>
        <p:spPr>
          <a:xfrm>
            <a:off x="3429000" y="586728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Feedback form of portfolio</a:t>
            </a:r>
            <a:endParaRPr b="0" lang="en-US" sz="900" spc="-1" strike="noStrike">
              <a:latin typeface="Arial"/>
            </a:endParaRPr>
          </a:p>
        </p:txBody>
      </p:sp>
      <p:sp>
        <p:nvSpPr>
          <p:cNvPr id="2124" name="CustomShape 38"/>
          <p:cNvSpPr/>
          <p:nvPr/>
        </p:nvSpPr>
        <p:spPr>
          <a:xfrm>
            <a:off x="457200" y="4419720"/>
            <a:ext cx="1447560" cy="837720"/>
          </a:xfrm>
          <a:prstGeom prst="rect">
            <a:avLst/>
          </a:prstGeom>
          <a:gradFill rotWithShape="0">
            <a:gsLst>
              <a:gs pos="0">
                <a:srgbClr val="52c543"/>
              </a:gs>
              <a:gs pos="100000">
                <a:srgbClr val="265b1f"/>
              </a:gs>
            </a:gsLst>
            <a:lin ang="5400000"/>
          </a:gra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2125" name="CustomShape 39"/>
          <p:cNvSpPr/>
          <p:nvPr/>
        </p:nvSpPr>
        <p:spPr>
          <a:xfrm>
            <a:off x="457200" y="4662360"/>
            <a:ext cx="14475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Recruiters</a:t>
            </a:r>
            <a:endParaRPr b="0" lang="en-US" sz="1800" spc="-1" strike="noStrike">
              <a:latin typeface="Arial"/>
            </a:endParaRPr>
          </a:p>
        </p:txBody>
      </p:sp>
      <p:sp>
        <p:nvSpPr>
          <p:cNvPr id="2126" name="CustomShape 40"/>
          <p:cNvSpPr/>
          <p:nvPr/>
        </p:nvSpPr>
        <p:spPr>
          <a:xfrm>
            <a:off x="457200" y="1371600"/>
            <a:ext cx="1447560" cy="837720"/>
          </a:xfrm>
          <a:prstGeom prst="rect">
            <a:avLst/>
          </a:prstGeom>
          <a:gradFill rotWithShape="0">
            <a:gsLst>
              <a:gs pos="0">
                <a:srgbClr val="52c543"/>
              </a:gs>
              <a:gs pos="100000">
                <a:srgbClr val="265b1f"/>
              </a:gs>
            </a:gsLst>
            <a:lin ang="5400000"/>
          </a:gra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2127" name="CustomShape 41"/>
          <p:cNvSpPr/>
          <p:nvPr/>
        </p:nvSpPr>
        <p:spPr>
          <a:xfrm>
            <a:off x="533520" y="1415880"/>
            <a:ext cx="12189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Students</a:t>
            </a:r>
            <a:endParaRPr b="0" lang="en-US" sz="1800" spc="-1" strike="noStrike">
              <a:latin typeface="Arial"/>
            </a:endParaRPr>
          </a:p>
        </p:txBody>
      </p:sp>
      <p:sp>
        <p:nvSpPr>
          <p:cNvPr id="2128" name="CustomShape 42"/>
          <p:cNvSpPr/>
          <p:nvPr/>
        </p:nvSpPr>
        <p:spPr>
          <a:xfrm>
            <a:off x="457200" y="6477120"/>
            <a:ext cx="1447560" cy="837720"/>
          </a:xfrm>
          <a:prstGeom prst="rect">
            <a:avLst/>
          </a:prstGeom>
          <a:gradFill rotWithShape="0">
            <a:gsLst>
              <a:gs pos="0">
                <a:srgbClr val="52c543"/>
              </a:gs>
              <a:gs pos="100000">
                <a:srgbClr val="265b1f"/>
              </a:gs>
            </a:gsLst>
            <a:lin ang="5400000"/>
          </a:gra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2129" name="CustomShape 43"/>
          <p:cNvSpPr/>
          <p:nvPr/>
        </p:nvSpPr>
        <p:spPr>
          <a:xfrm>
            <a:off x="457200" y="6553080"/>
            <a:ext cx="14475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Faculty</a:t>
            </a:r>
            <a:endParaRPr b="0" lang="en-US" sz="1800" spc="-1" strike="noStrike">
              <a:latin typeface="Arial"/>
            </a:endParaRPr>
          </a:p>
        </p:txBody>
      </p:sp>
      <p:sp>
        <p:nvSpPr>
          <p:cNvPr id="2130" name="Line 44"/>
          <p:cNvSpPr/>
          <p:nvPr/>
        </p:nvSpPr>
        <p:spPr>
          <a:xfrm>
            <a:off x="-2361960" y="2666880"/>
            <a:ext cx="12600" cy="3516120"/>
          </a:xfrm>
          <a:prstGeom prst="line">
            <a:avLst/>
          </a:prstGeom>
          <a:ln w="38160">
            <a:solidFill>
              <a:schemeClr val="tx1"/>
            </a:solidFill>
            <a:round/>
          </a:ln>
        </p:spPr>
        <p:style>
          <a:lnRef idx="0"/>
          <a:fillRef idx="0"/>
          <a:effectRef idx="0"/>
          <a:fontRef idx="minor"/>
        </p:style>
      </p:sp>
      <p:sp>
        <p:nvSpPr>
          <p:cNvPr id="2131" name="Line 45"/>
          <p:cNvSpPr/>
          <p:nvPr/>
        </p:nvSpPr>
        <p:spPr>
          <a:xfrm>
            <a:off x="-2361960" y="2666880"/>
            <a:ext cx="152280" cy="360"/>
          </a:xfrm>
          <a:prstGeom prst="line">
            <a:avLst/>
          </a:prstGeom>
          <a:ln w="38160">
            <a:solidFill>
              <a:schemeClr val="tx1"/>
            </a:solidFill>
            <a:round/>
          </a:ln>
        </p:spPr>
        <p:style>
          <a:lnRef idx="0"/>
          <a:fillRef idx="0"/>
          <a:effectRef idx="0"/>
          <a:fontRef idx="minor"/>
        </p:style>
      </p:sp>
      <p:sp>
        <p:nvSpPr>
          <p:cNvPr id="2132" name="CustomShape 46"/>
          <p:cNvSpPr/>
          <p:nvPr/>
        </p:nvSpPr>
        <p:spPr>
          <a:xfrm>
            <a:off x="-2133720" y="2286000"/>
            <a:ext cx="1294920" cy="914040"/>
          </a:xfrm>
          <a:prstGeom prst="roundRect">
            <a:avLst>
              <a:gd name="adj" fmla="val 16667"/>
            </a:avLst>
          </a:prstGeom>
          <a:solidFill>
            <a:srgbClr val="ffc000"/>
          </a:soli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2133" name="CustomShape 47"/>
          <p:cNvSpPr/>
          <p:nvPr/>
        </p:nvSpPr>
        <p:spPr>
          <a:xfrm>
            <a:off x="-1752480" y="22860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4.0</a:t>
            </a:r>
            <a:endParaRPr b="0" lang="en-US" sz="1200" spc="-1" strike="noStrike">
              <a:latin typeface="Arial"/>
            </a:endParaRPr>
          </a:p>
        </p:txBody>
      </p:sp>
      <p:sp>
        <p:nvSpPr>
          <p:cNvPr id="2134" name="Line 48"/>
          <p:cNvSpPr/>
          <p:nvPr/>
        </p:nvSpPr>
        <p:spPr>
          <a:xfrm>
            <a:off x="-2361960" y="5360760"/>
            <a:ext cx="75960" cy="360"/>
          </a:xfrm>
          <a:prstGeom prst="line">
            <a:avLst/>
          </a:prstGeom>
          <a:ln w="38160">
            <a:solidFill>
              <a:schemeClr val="tx1"/>
            </a:solidFill>
            <a:round/>
          </a:ln>
        </p:spPr>
        <p:style>
          <a:lnRef idx="0"/>
          <a:fillRef idx="0"/>
          <a:effectRef idx="0"/>
          <a:fontRef idx="minor"/>
        </p:style>
      </p:sp>
      <p:sp>
        <p:nvSpPr>
          <p:cNvPr id="2135" name="Line 49"/>
          <p:cNvSpPr/>
          <p:nvPr/>
        </p:nvSpPr>
        <p:spPr>
          <a:xfrm>
            <a:off x="-2361960" y="4541760"/>
            <a:ext cx="75960" cy="360"/>
          </a:xfrm>
          <a:prstGeom prst="line">
            <a:avLst/>
          </a:prstGeom>
          <a:ln w="38160">
            <a:solidFill>
              <a:schemeClr val="tx1"/>
            </a:solidFill>
            <a:round/>
          </a:ln>
        </p:spPr>
        <p:style>
          <a:lnRef idx="0"/>
          <a:fillRef idx="0"/>
          <a:effectRef idx="0"/>
          <a:fontRef idx="minor"/>
        </p:style>
      </p:sp>
      <p:sp>
        <p:nvSpPr>
          <p:cNvPr id="2136" name="Line 50"/>
          <p:cNvSpPr/>
          <p:nvPr/>
        </p:nvSpPr>
        <p:spPr>
          <a:xfrm>
            <a:off x="-2361960" y="3627360"/>
            <a:ext cx="75960" cy="360"/>
          </a:xfrm>
          <a:prstGeom prst="line">
            <a:avLst/>
          </a:prstGeom>
          <a:ln w="38160">
            <a:solidFill>
              <a:schemeClr val="tx1"/>
            </a:solidFill>
            <a:round/>
          </a:ln>
        </p:spPr>
        <p:style>
          <a:lnRef idx="0"/>
          <a:fillRef idx="0"/>
          <a:effectRef idx="0"/>
          <a:fontRef idx="minor"/>
        </p:style>
      </p:sp>
      <p:sp>
        <p:nvSpPr>
          <p:cNvPr id="2137" name="CustomShape 51"/>
          <p:cNvSpPr/>
          <p:nvPr/>
        </p:nvSpPr>
        <p:spPr>
          <a:xfrm>
            <a:off x="-2209680" y="3382920"/>
            <a:ext cx="914040" cy="369000"/>
          </a:xfrm>
          <a:prstGeom prst="rect">
            <a:avLst/>
          </a:prstGeom>
          <a:noFill/>
          <a:ln w="9360">
            <a:noFill/>
          </a:ln>
        </p:spPr>
        <p:style>
          <a:lnRef idx="0"/>
          <a:fillRef idx="0"/>
          <a:effectRef idx="0"/>
          <a:fontRef idx="minor"/>
        </p:style>
      </p:sp>
      <p:sp>
        <p:nvSpPr>
          <p:cNvPr id="2138" name="CustomShape 52"/>
          <p:cNvSpPr/>
          <p:nvPr/>
        </p:nvSpPr>
        <p:spPr>
          <a:xfrm>
            <a:off x="-2286000" y="330660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2139" name="CustomShape 53"/>
          <p:cNvSpPr/>
          <p:nvPr/>
        </p:nvSpPr>
        <p:spPr>
          <a:xfrm>
            <a:off x="-2286000" y="422100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2140" name="Line 54"/>
          <p:cNvSpPr/>
          <p:nvPr/>
        </p:nvSpPr>
        <p:spPr>
          <a:xfrm>
            <a:off x="-2286000" y="4449600"/>
            <a:ext cx="1219320" cy="360"/>
          </a:xfrm>
          <a:prstGeom prst="line">
            <a:avLst/>
          </a:prstGeom>
          <a:ln w="9360">
            <a:solidFill>
              <a:schemeClr val="tx1"/>
            </a:solidFill>
            <a:round/>
          </a:ln>
        </p:spPr>
        <p:style>
          <a:lnRef idx="0"/>
          <a:fillRef idx="0"/>
          <a:effectRef idx="0"/>
          <a:fontRef idx="minor"/>
        </p:style>
      </p:sp>
      <p:sp>
        <p:nvSpPr>
          <p:cNvPr id="2141" name="CustomShape 55"/>
          <p:cNvSpPr/>
          <p:nvPr/>
        </p:nvSpPr>
        <p:spPr>
          <a:xfrm>
            <a:off x="-1905120" y="33066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4.1</a:t>
            </a:r>
            <a:endParaRPr b="0" lang="en-US" sz="1200" spc="-1" strike="noStrike">
              <a:latin typeface="Arial"/>
            </a:endParaRPr>
          </a:p>
        </p:txBody>
      </p:sp>
      <p:sp>
        <p:nvSpPr>
          <p:cNvPr id="2142" name="CustomShape 56"/>
          <p:cNvSpPr/>
          <p:nvPr/>
        </p:nvSpPr>
        <p:spPr>
          <a:xfrm>
            <a:off x="-1905120" y="42210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4.2</a:t>
            </a:r>
            <a:endParaRPr b="0" lang="en-US" sz="1200" spc="-1" strike="noStrike">
              <a:latin typeface="Arial"/>
            </a:endParaRPr>
          </a:p>
        </p:txBody>
      </p:sp>
      <p:sp>
        <p:nvSpPr>
          <p:cNvPr id="2143" name="CustomShape 57"/>
          <p:cNvSpPr/>
          <p:nvPr/>
        </p:nvSpPr>
        <p:spPr>
          <a:xfrm>
            <a:off x="-2286000" y="452592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Fill out feedback form</a:t>
            </a:r>
            <a:endParaRPr b="0" lang="en-US" sz="1000" spc="-1" strike="noStrike">
              <a:latin typeface="Arial"/>
            </a:endParaRPr>
          </a:p>
        </p:txBody>
      </p:sp>
      <p:sp>
        <p:nvSpPr>
          <p:cNvPr id="2144" name="CustomShape 58"/>
          <p:cNvSpPr/>
          <p:nvPr/>
        </p:nvSpPr>
        <p:spPr>
          <a:xfrm>
            <a:off x="-2209680" y="5116680"/>
            <a:ext cx="914040" cy="369000"/>
          </a:xfrm>
          <a:prstGeom prst="rect">
            <a:avLst/>
          </a:prstGeom>
          <a:noFill/>
          <a:ln w="9360">
            <a:noFill/>
          </a:ln>
        </p:spPr>
        <p:style>
          <a:lnRef idx="0"/>
          <a:fillRef idx="0"/>
          <a:effectRef idx="0"/>
          <a:fontRef idx="minor"/>
        </p:style>
      </p:sp>
      <p:sp>
        <p:nvSpPr>
          <p:cNvPr id="2145" name="CustomShape 59"/>
          <p:cNvSpPr/>
          <p:nvPr/>
        </p:nvSpPr>
        <p:spPr>
          <a:xfrm>
            <a:off x="-2286000" y="504036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2146" name="CustomShape 60"/>
          <p:cNvSpPr/>
          <p:nvPr/>
        </p:nvSpPr>
        <p:spPr>
          <a:xfrm>
            <a:off x="-1905120" y="504036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4.3</a:t>
            </a:r>
            <a:endParaRPr b="0" lang="en-US" sz="1200" spc="-1" strike="noStrike">
              <a:latin typeface="Arial"/>
            </a:endParaRPr>
          </a:p>
        </p:txBody>
      </p:sp>
      <p:sp>
        <p:nvSpPr>
          <p:cNvPr id="2147" name="Line 61"/>
          <p:cNvSpPr/>
          <p:nvPr/>
        </p:nvSpPr>
        <p:spPr>
          <a:xfrm>
            <a:off x="-2286000" y="3535200"/>
            <a:ext cx="1219320" cy="360"/>
          </a:xfrm>
          <a:prstGeom prst="line">
            <a:avLst/>
          </a:prstGeom>
          <a:ln w="9360">
            <a:solidFill>
              <a:schemeClr val="tx1"/>
            </a:solidFill>
            <a:round/>
          </a:ln>
        </p:spPr>
        <p:style>
          <a:lnRef idx="0"/>
          <a:fillRef idx="0"/>
          <a:effectRef idx="0"/>
          <a:fontRef idx="minor"/>
        </p:style>
      </p:sp>
      <p:sp>
        <p:nvSpPr>
          <p:cNvPr id="2148" name="Line 62"/>
          <p:cNvSpPr/>
          <p:nvPr/>
        </p:nvSpPr>
        <p:spPr>
          <a:xfrm>
            <a:off x="-2286000" y="5268600"/>
            <a:ext cx="1219320" cy="360"/>
          </a:xfrm>
          <a:prstGeom prst="line">
            <a:avLst/>
          </a:prstGeom>
          <a:ln w="9360">
            <a:solidFill>
              <a:schemeClr val="tx1"/>
            </a:solidFill>
            <a:round/>
          </a:ln>
        </p:spPr>
        <p:style>
          <a:lnRef idx="0"/>
          <a:fillRef idx="0"/>
          <a:effectRef idx="0"/>
          <a:fontRef idx="minor"/>
        </p:style>
      </p:sp>
      <p:sp>
        <p:nvSpPr>
          <p:cNvPr id="2149" name="CustomShape 63"/>
          <p:cNvSpPr/>
          <p:nvPr/>
        </p:nvSpPr>
        <p:spPr>
          <a:xfrm>
            <a:off x="-2286000" y="359568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Find portfolio to review</a:t>
            </a:r>
            <a:endParaRPr b="0" lang="en-US" sz="1000" spc="-1" strike="noStrike">
              <a:latin typeface="Arial"/>
            </a:endParaRPr>
          </a:p>
        </p:txBody>
      </p:sp>
      <p:sp>
        <p:nvSpPr>
          <p:cNvPr id="2150" name="CustomShape 64"/>
          <p:cNvSpPr/>
          <p:nvPr/>
        </p:nvSpPr>
        <p:spPr>
          <a:xfrm>
            <a:off x="-2286000" y="5329080"/>
            <a:ext cx="1218960" cy="24264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Validate form</a:t>
            </a:r>
            <a:endParaRPr b="0" lang="en-US" sz="1000" spc="-1" strike="noStrike">
              <a:latin typeface="Arial"/>
            </a:endParaRPr>
          </a:p>
        </p:txBody>
      </p:sp>
      <p:sp>
        <p:nvSpPr>
          <p:cNvPr id="2151" name="Line 65"/>
          <p:cNvSpPr/>
          <p:nvPr/>
        </p:nvSpPr>
        <p:spPr>
          <a:xfrm>
            <a:off x="-2349360" y="2296800"/>
            <a:ext cx="76320" cy="360"/>
          </a:xfrm>
          <a:prstGeom prst="line">
            <a:avLst/>
          </a:prstGeom>
          <a:ln w="38160">
            <a:solidFill>
              <a:schemeClr val="tx1"/>
            </a:solidFill>
            <a:round/>
          </a:ln>
        </p:spPr>
        <p:style>
          <a:lnRef idx="0"/>
          <a:fillRef idx="0"/>
          <a:effectRef idx="0"/>
          <a:fontRef idx="minor"/>
        </p:style>
      </p:sp>
      <p:sp>
        <p:nvSpPr>
          <p:cNvPr id="2152" name="Line 66"/>
          <p:cNvSpPr/>
          <p:nvPr/>
        </p:nvSpPr>
        <p:spPr>
          <a:xfrm>
            <a:off x="-2361960" y="6211800"/>
            <a:ext cx="75960" cy="360"/>
          </a:xfrm>
          <a:prstGeom prst="line">
            <a:avLst/>
          </a:prstGeom>
          <a:ln w="38160">
            <a:solidFill>
              <a:schemeClr val="tx1"/>
            </a:solidFill>
            <a:round/>
          </a:ln>
        </p:spPr>
        <p:style>
          <a:lnRef idx="0"/>
          <a:fillRef idx="0"/>
          <a:effectRef idx="0"/>
          <a:fontRef idx="minor"/>
        </p:style>
      </p:sp>
      <p:sp>
        <p:nvSpPr>
          <p:cNvPr id="2153" name="CustomShape 67"/>
          <p:cNvSpPr/>
          <p:nvPr/>
        </p:nvSpPr>
        <p:spPr>
          <a:xfrm>
            <a:off x="-2209680" y="5967360"/>
            <a:ext cx="914040" cy="369000"/>
          </a:xfrm>
          <a:prstGeom prst="rect">
            <a:avLst/>
          </a:prstGeom>
          <a:noFill/>
          <a:ln w="9360">
            <a:noFill/>
          </a:ln>
        </p:spPr>
        <p:style>
          <a:lnRef idx="0"/>
          <a:fillRef idx="0"/>
          <a:effectRef idx="0"/>
          <a:fontRef idx="minor"/>
        </p:style>
      </p:sp>
      <p:sp>
        <p:nvSpPr>
          <p:cNvPr id="2154" name="CustomShape 68"/>
          <p:cNvSpPr/>
          <p:nvPr/>
        </p:nvSpPr>
        <p:spPr>
          <a:xfrm>
            <a:off x="-2286000" y="589104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2155" name="CustomShape 69"/>
          <p:cNvSpPr/>
          <p:nvPr/>
        </p:nvSpPr>
        <p:spPr>
          <a:xfrm>
            <a:off x="-1905120" y="589104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4.4</a:t>
            </a:r>
            <a:endParaRPr b="0" lang="en-US" sz="1200" spc="-1" strike="noStrike">
              <a:latin typeface="Arial"/>
            </a:endParaRPr>
          </a:p>
        </p:txBody>
      </p:sp>
      <p:sp>
        <p:nvSpPr>
          <p:cNvPr id="2156" name="Line 70"/>
          <p:cNvSpPr/>
          <p:nvPr/>
        </p:nvSpPr>
        <p:spPr>
          <a:xfrm>
            <a:off x="-2286000" y="6119640"/>
            <a:ext cx="1219320" cy="360"/>
          </a:xfrm>
          <a:prstGeom prst="line">
            <a:avLst/>
          </a:prstGeom>
          <a:ln w="9360">
            <a:solidFill>
              <a:schemeClr val="tx1"/>
            </a:solidFill>
            <a:round/>
          </a:ln>
        </p:spPr>
        <p:style>
          <a:lnRef idx="0"/>
          <a:fillRef idx="0"/>
          <a:effectRef idx="0"/>
          <a:fontRef idx="minor"/>
        </p:style>
      </p:sp>
      <p:sp>
        <p:nvSpPr>
          <p:cNvPr id="2157" name="CustomShape 71"/>
          <p:cNvSpPr/>
          <p:nvPr/>
        </p:nvSpPr>
        <p:spPr>
          <a:xfrm>
            <a:off x="-2286000" y="618012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Send validated form to student</a:t>
            </a:r>
            <a:endParaRPr b="0" lang="en-US" sz="1000" spc="-1" strike="noStrike">
              <a:latin typeface="Arial"/>
            </a:endParaRPr>
          </a:p>
        </p:txBody>
      </p:sp>
      <p:sp>
        <p:nvSpPr>
          <p:cNvPr id="2158" name="CustomShape 72"/>
          <p:cNvSpPr/>
          <p:nvPr/>
        </p:nvSpPr>
        <p:spPr>
          <a:xfrm>
            <a:off x="-2133720" y="2514600"/>
            <a:ext cx="1294920" cy="51660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Review Portfolios</a:t>
            </a:r>
            <a:endParaRPr b="0" lang="en-US" sz="1400" spc="-1" strike="noStrike">
              <a:latin typeface="Arial"/>
            </a:endParaRPr>
          </a:p>
        </p:txBody>
      </p:sp>
      <p:sp>
        <p:nvSpPr>
          <p:cNvPr id="2159" name="Line 73"/>
          <p:cNvSpPr/>
          <p:nvPr/>
        </p:nvSpPr>
        <p:spPr>
          <a:xfrm flipH="1">
            <a:off x="1904760" y="1600200"/>
            <a:ext cx="1143000" cy="360"/>
          </a:xfrm>
          <a:prstGeom prst="line">
            <a:avLst/>
          </a:prstGeom>
          <a:ln w="9360">
            <a:solidFill>
              <a:schemeClr val="tx1"/>
            </a:solidFill>
            <a:round/>
          </a:ln>
        </p:spPr>
        <p:style>
          <a:lnRef idx="0"/>
          <a:fillRef idx="0"/>
          <a:effectRef idx="0"/>
          <a:fontRef idx="minor"/>
        </p:style>
      </p:sp>
      <p:sp>
        <p:nvSpPr>
          <p:cNvPr id="2160" name="Line 74"/>
          <p:cNvSpPr/>
          <p:nvPr/>
        </p:nvSpPr>
        <p:spPr>
          <a:xfrm flipV="1">
            <a:off x="3039840" y="4495680"/>
            <a:ext cx="360" cy="533520"/>
          </a:xfrm>
          <a:prstGeom prst="line">
            <a:avLst/>
          </a:prstGeom>
          <a:ln w="9360">
            <a:solidFill>
              <a:schemeClr val="tx1"/>
            </a:solidFill>
            <a:round/>
          </a:ln>
        </p:spPr>
        <p:style>
          <a:lnRef idx="0"/>
          <a:fillRef idx="0"/>
          <a:effectRef idx="0"/>
          <a:fontRef idx="minor"/>
        </p:style>
      </p:sp>
      <p:sp>
        <p:nvSpPr>
          <p:cNvPr id="2161" name="Line 75"/>
          <p:cNvSpPr/>
          <p:nvPr/>
        </p:nvSpPr>
        <p:spPr>
          <a:xfrm flipH="1">
            <a:off x="2514600" y="4503600"/>
            <a:ext cx="533160" cy="360"/>
          </a:xfrm>
          <a:prstGeom prst="line">
            <a:avLst/>
          </a:prstGeom>
          <a:ln w="9360">
            <a:solidFill>
              <a:schemeClr val="tx1"/>
            </a:solidFill>
            <a:round/>
          </a:ln>
        </p:spPr>
        <p:style>
          <a:lnRef idx="0"/>
          <a:fillRef idx="0"/>
          <a:effectRef idx="0"/>
          <a:fontRef idx="minor"/>
        </p:style>
      </p:sp>
      <p:sp>
        <p:nvSpPr>
          <p:cNvPr id="2162" name="Line 76"/>
          <p:cNvSpPr/>
          <p:nvPr/>
        </p:nvSpPr>
        <p:spPr>
          <a:xfrm flipV="1">
            <a:off x="3039840" y="2209680"/>
            <a:ext cx="360" cy="533520"/>
          </a:xfrm>
          <a:prstGeom prst="line">
            <a:avLst/>
          </a:prstGeom>
          <a:ln w="9360">
            <a:solidFill>
              <a:schemeClr val="tx1"/>
            </a:solidFill>
            <a:round/>
          </a:ln>
        </p:spPr>
        <p:style>
          <a:lnRef idx="0"/>
          <a:fillRef idx="0"/>
          <a:effectRef idx="0"/>
          <a:fontRef idx="minor"/>
        </p:style>
      </p:sp>
      <p:sp>
        <p:nvSpPr>
          <p:cNvPr id="2163" name="Line 77"/>
          <p:cNvSpPr/>
          <p:nvPr/>
        </p:nvSpPr>
        <p:spPr>
          <a:xfrm flipV="1">
            <a:off x="3039840" y="2057400"/>
            <a:ext cx="360" cy="533160"/>
          </a:xfrm>
          <a:prstGeom prst="line">
            <a:avLst/>
          </a:prstGeom>
          <a:ln w="9360">
            <a:solidFill>
              <a:schemeClr val="tx1"/>
            </a:solidFill>
            <a:round/>
          </a:ln>
        </p:spPr>
        <p:style>
          <a:lnRef idx="0"/>
          <a:fillRef idx="0"/>
          <a:effectRef idx="0"/>
          <a:fontRef idx="minor"/>
        </p:style>
      </p:sp>
      <p:sp>
        <p:nvSpPr>
          <p:cNvPr id="2164" name="CustomShape 78"/>
          <p:cNvSpPr/>
          <p:nvPr/>
        </p:nvSpPr>
        <p:spPr>
          <a:xfrm>
            <a:off x="1828800" y="137160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Chosen portfolio</a:t>
            </a:r>
            <a:endParaRPr b="0" lang="en-US" sz="900" spc="-1" strike="noStrike">
              <a:latin typeface="Arial"/>
            </a:endParaRPr>
          </a:p>
        </p:txBody>
      </p:sp>
      <p:sp>
        <p:nvSpPr>
          <p:cNvPr id="2165" name="CustomShape 79"/>
          <p:cNvSpPr/>
          <p:nvPr/>
        </p:nvSpPr>
        <p:spPr>
          <a:xfrm>
            <a:off x="1919160" y="678168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Chosen portfolio</a:t>
            </a:r>
            <a:endParaRPr b="0" lang="en-US" sz="900" spc="-1" strike="noStrike">
              <a:latin typeface="Arial"/>
            </a:endParaRPr>
          </a:p>
        </p:txBody>
      </p:sp>
      <p:sp>
        <p:nvSpPr>
          <p:cNvPr id="2166" name="Line 80"/>
          <p:cNvSpPr/>
          <p:nvPr/>
        </p:nvSpPr>
        <p:spPr>
          <a:xfrm flipH="1">
            <a:off x="3429000" y="6095880"/>
            <a:ext cx="1752480" cy="360"/>
          </a:xfrm>
          <a:prstGeom prst="line">
            <a:avLst/>
          </a:prstGeom>
          <a:ln w="9360">
            <a:solidFill>
              <a:schemeClr val="tx1"/>
            </a:solidFill>
            <a:round/>
          </a:ln>
        </p:spPr>
        <p:style>
          <a:lnRef idx="0"/>
          <a:fillRef idx="0"/>
          <a:effectRef idx="0"/>
          <a:fontRef idx="minor"/>
        </p:style>
      </p:sp>
      <p:sp>
        <p:nvSpPr>
          <p:cNvPr id="2167" name="Line 81"/>
          <p:cNvSpPr/>
          <p:nvPr/>
        </p:nvSpPr>
        <p:spPr>
          <a:xfrm flipV="1">
            <a:off x="3429000" y="1904760"/>
            <a:ext cx="360" cy="4191120"/>
          </a:xfrm>
          <a:prstGeom prst="line">
            <a:avLst/>
          </a:prstGeom>
          <a:ln w="9360">
            <a:solidFill>
              <a:schemeClr val="tx1"/>
            </a:solidFill>
            <a:round/>
          </a:ln>
        </p:spPr>
        <p:style>
          <a:lnRef idx="0"/>
          <a:fillRef idx="0"/>
          <a:effectRef idx="0"/>
          <a:fontRef idx="minor"/>
        </p:style>
      </p:sp>
      <p:sp>
        <p:nvSpPr>
          <p:cNvPr id="2168" name="Line 82"/>
          <p:cNvSpPr/>
          <p:nvPr/>
        </p:nvSpPr>
        <p:spPr>
          <a:xfrm flipH="1">
            <a:off x="1904760" y="1904760"/>
            <a:ext cx="1524240" cy="360"/>
          </a:xfrm>
          <a:prstGeom prst="line">
            <a:avLst/>
          </a:prstGeom>
          <a:ln w="9360">
            <a:solidFill>
              <a:schemeClr val="tx1"/>
            </a:solidFill>
            <a:round/>
            <a:tailEnd len="med" type="triangle" w="med"/>
          </a:ln>
        </p:spPr>
        <p:style>
          <a:lnRef idx="0"/>
          <a:fillRef idx="0"/>
          <a:effectRef idx="0"/>
          <a:fontRef idx="minor"/>
        </p:style>
      </p:sp>
      <p:sp>
        <p:nvSpPr>
          <p:cNvPr id="2169" name="Line 83"/>
          <p:cNvSpPr/>
          <p:nvPr/>
        </p:nvSpPr>
        <p:spPr>
          <a:xfrm>
            <a:off x="1295280" y="2895480"/>
            <a:ext cx="360" cy="1371600"/>
          </a:xfrm>
          <a:prstGeom prst="line">
            <a:avLst/>
          </a:prstGeom>
          <a:ln w="9360">
            <a:solidFill>
              <a:schemeClr val="tx1"/>
            </a:solidFill>
            <a:round/>
            <a:tailEnd len="med" type="triangle" w="med"/>
          </a:ln>
        </p:spPr>
        <p:style>
          <a:lnRef idx="0"/>
          <a:fillRef idx="0"/>
          <a:effectRef idx="0"/>
          <a:fontRef idx="minor"/>
        </p:style>
      </p:sp>
      <p:sp>
        <p:nvSpPr>
          <p:cNvPr id="2170" name="Line 84"/>
          <p:cNvSpPr/>
          <p:nvPr/>
        </p:nvSpPr>
        <p:spPr>
          <a:xfrm flipV="1">
            <a:off x="2819160" y="2133360"/>
            <a:ext cx="360" cy="4496040"/>
          </a:xfrm>
          <a:prstGeom prst="line">
            <a:avLst/>
          </a:prstGeom>
          <a:ln w="9360">
            <a:solidFill>
              <a:schemeClr val="tx1"/>
            </a:solidFill>
            <a:round/>
          </a:ln>
        </p:spPr>
        <p:style>
          <a:lnRef idx="0"/>
          <a:fillRef idx="0"/>
          <a:effectRef idx="0"/>
          <a:fontRef idx="minor"/>
        </p:style>
      </p:sp>
      <p:sp>
        <p:nvSpPr>
          <p:cNvPr id="2171" name="Line 85"/>
          <p:cNvSpPr/>
          <p:nvPr/>
        </p:nvSpPr>
        <p:spPr>
          <a:xfrm flipH="1">
            <a:off x="1904760" y="2133360"/>
            <a:ext cx="914400" cy="360"/>
          </a:xfrm>
          <a:prstGeom prst="line">
            <a:avLst/>
          </a:prstGeom>
          <a:ln w="9360">
            <a:solidFill>
              <a:schemeClr val="tx1"/>
            </a:solidFill>
            <a:round/>
          </a:ln>
        </p:spPr>
        <p:style>
          <a:lnRef idx="0"/>
          <a:fillRef idx="0"/>
          <a:effectRef idx="0"/>
          <a:fontRef idx="minor"/>
        </p:style>
      </p:sp>
      <p:sp>
        <p:nvSpPr>
          <p:cNvPr id="2172" name="Line 86"/>
          <p:cNvSpPr/>
          <p:nvPr/>
        </p:nvSpPr>
        <p:spPr>
          <a:xfrm flipH="1">
            <a:off x="1904760" y="6629400"/>
            <a:ext cx="914400" cy="360"/>
          </a:xfrm>
          <a:prstGeom prst="line">
            <a:avLst/>
          </a:prstGeom>
          <a:ln w="9360">
            <a:solidFill>
              <a:schemeClr val="tx1"/>
            </a:solidFill>
            <a:round/>
          </a:ln>
        </p:spPr>
        <p:style>
          <a:lnRef idx="0"/>
          <a:fillRef idx="0"/>
          <a:effectRef idx="0"/>
          <a:fontRef idx="minor"/>
        </p:style>
      </p:sp>
      <p:sp>
        <p:nvSpPr>
          <p:cNvPr id="2173" name="Line 87"/>
          <p:cNvSpPr/>
          <p:nvPr/>
        </p:nvSpPr>
        <p:spPr>
          <a:xfrm flipV="1">
            <a:off x="2286000" y="3581280"/>
            <a:ext cx="360" cy="2133720"/>
          </a:xfrm>
          <a:prstGeom prst="line">
            <a:avLst/>
          </a:prstGeom>
          <a:ln w="9360">
            <a:solidFill>
              <a:schemeClr val="tx1"/>
            </a:solidFill>
            <a:round/>
          </a:ln>
        </p:spPr>
        <p:style>
          <a:lnRef idx="0"/>
          <a:fillRef idx="0"/>
          <a:effectRef idx="0"/>
          <a:fontRef idx="minor"/>
        </p:style>
      </p:sp>
      <p:sp>
        <p:nvSpPr>
          <p:cNvPr id="2174" name="Line 88"/>
          <p:cNvSpPr/>
          <p:nvPr/>
        </p:nvSpPr>
        <p:spPr>
          <a:xfrm flipH="1">
            <a:off x="1371600" y="5715000"/>
            <a:ext cx="914400" cy="360"/>
          </a:xfrm>
          <a:prstGeom prst="line">
            <a:avLst/>
          </a:prstGeom>
          <a:ln w="9360">
            <a:solidFill>
              <a:schemeClr val="tx1"/>
            </a:solidFill>
            <a:round/>
          </a:ln>
        </p:spPr>
        <p:style>
          <a:lnRef idx="0"/>
          <a:fillRef idx="0"/>
          <a:effectRef idx="0"/>
          <a:fontRef idx="minor"/>
        </p:style>
      </p:sp>
      <p:sp>
        <p:nvSpPr>
          <p:cNvPr id="2175" name="Line 89"/>
          <p:cNvSpPr/>
          <p:nvPr/>
        </p:nvSpPr>
        <p:spPr>
          <a:xfrm>
            <a:off x="1371600" y="5715000"/>
            <a:ext cx="360" cy="609480"/>
          </a:xfrm>
          <a:prstGeom prst="line">
            <a:avLst/>
          </a:prstGeom>
          <a:ln w="9360">
            <a:solidFill>
              <a:schemeClr val="tx1"/>
            </a:solidFill>
            <a:round/>
            <a:tailEnd len="med" type="triangle" w="med"/>
          </a:ln>
        </p:spPr>
        <p:style>
          <a:lnRef idx="0"/>
          <a:fillRef idx="0"/>
          <a:effectRef idx="0"/>
          <a:fontRef idx="minor"/>
        </p:style>
      </p:sp>
      <p:sp>
        <p:nvSpPr>
          <p:cNvPr id="2176" name="CustomShape 90"/>
          <p:cNvSpPr/>
          <p:nvPr/>
        </p:nvSpPr>
        <p:spPr>
          <a:xfrm>
            <a:off x="1143000" y="548640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Blank feedback form</a:t>
            </a:r>
            <a:endParaRPr b="0" lang="en-US" sz="900" spc="-1" strike="noStrike">
              <a:latin typeface="Arial"/>
            </a:endParaRPr>
          </a:p>
        </p:txBody>
      </p:sp>
      <p:sp>
        <p:nvSpPr>
          <p:cNvPr id="2177" name="Line 91"/>
          <p:cNvSpPr/>
          <p:nvPr/>
        </p:nvSpPr>
        <p:spPr>
          <a:xfrm flipV="1">
            <a:off x="2276280" y="3581280"/>
            <a:ext cx="360" cy="533520"/>
          </a:xfrm>
          <a:prstGeom prst="line">
            <a:avLst/>
          </a:prstGeom>
          <a:ln w="9360">
            <a:solidFill>
              <a:schemeClr val="tx1"/>
            </a:solidFill>
            <a:round/>
          </a:ln>
        </p:spPr>
        <p:style>
          <a:lnRef idx="0"/>
          <a:fillRef idx="0"/>
          <a:effectRef idx="0"/>
          <a:fontRef idx="minor"/>
        </p:style>
      </p:sp>
      <p:sp>
        <p:nvSpPr>
          <p:cNvPr id="2178" name="Line 92"/>
          <p:cNvSpPr/>
          <p:nvPr/>
        </p:nvSpPr>
        <p:spPr>
          <a:xfrm flipH="1">
            <a:off x="1752480" y="3590640"/>
            <a:ext cx="533520" cy="360"/>
          </a:xfrm>
          <a:prstGeom prst="line">
            <a:avLst/>
          </a:prstGeom>
          <a:ln w="9360">
            <a:solidFill>
              <a:schemeClr val="tx1"/>
            </a:solidFill>
            <a:round/>
          </a:ln>
        </p:spPr>
        <p:style>
          <a:lnRef idx="0"/>
          <a:fillRef idx="0"/>
          <a:effectRef idx="0"/>
          <a:fontRef idx="minor"/>
        </p:style>
      </p:sp>
      <p:sp>
        <p:nvSpPr>
          <p:cNvPr id="2179" name="Line 93"/>
          <p:cNvSpPr/>
          <p:nvPr/>
        </p:nvSpPr>
        <p:spPr>
          <a:xfrm flipV="1">
            <a:off x="1285560" y="3352680"/>
            <a:ext cx="360" cy="533520"/>
          </a:xfrm>
          <a:prstGeom prst="line">
            <a:avLst/>
          </a:prstGeom>
          <a:ln w="9360">
            <a:solidFill>
              <a:schemeClr val="tx1"/>
            </a:solidFill>
            <a:round/>
          </a:ln>
        </p:spPr>
        <p:style>
          <a:lnRef idx="0"/>
          <a:fillRef idx="0"/>
          <a:effectRef idx="0"/>
          <a:fontRef idx="minor"/>
        </p:style>
      </p:sp>
      <p:sp>
        <p:nvSpPr>
          <p:cNvPr id="2180" name="CustomShape 94"/>
          <p:cNvSpPr/>
          <p:nvPr/>
        </p:nvSpPr>
        <p:spPr>
          <a:xfrm rot="16200000">
            <a:off x="1598760" y="487728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Blank feedback form</a:t>
            </a:r>
            <a:endParaRPr b="0" lang="en-US" sz="900" spc="-1" strike="noStrike">
              <a:latin typeface="Arial"/>
            </a:endParaRPr>
          </a:p>
        </p:txBody>
      </p:sp>
      <p:sp>
        <p:nvSpPr>
          <p:cNvPr id="2181" name="Line 95"/>
          <p:cNvSpPr/>
          <p:nvPr/>
        </p:nvSpPr>
        <p:spPr>
          <a:xfrm flipV="1">
            <a:off x="2809800" y="3657600"/>
            <a:ext cx="360" cy="533160"/>
          </a:xfrm>
          <a:prstGeom prst="line">
            <a:avLst/>
          </a:prstGeom>
          <a:ln w="9360">
            <a:solidFill>
              <a:schemeClr val="tx1"/>
            </a:solidFill>
            <a:round/>
          </a:ln>
        </p:spPr>
        <p:style>
          <a:lnRef idx="0"/>
          <a:fillRef idx="0"/>
          <a:effectRef idx="0"/>
          <a:fontRef idx="minor"/>
        </p:style>
      </p:sp>
      <p:sp>
        <p:nvSpPr>
          <p:cNvPr id="2182" name="CustomShape 96"/>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130</a:t>
            </a:r>
            <a:endParaRPr b="0" lang="en-US" sz="1800" spc="-1" strike="noStrike">
              <a:latin typeface="Arial"/>
            </a:endParaRPr>
          </a:p>
        </p:txBody>
      </p:sp>
    </p:spTree>
  </p:cSld>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3" name="CustomShape 1"/>
          <p:cNvSpPr/>
          <p:nvPr/>
        </p:nvSpPr>
        <p:spPr>
          <a:xfrm>
            <a:off x="304920" y="152280"/>
            <a:ext cx="533376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Level 4.0 Data Flow Diagram Mail the Forms</a:t>
            </a:r>
            <a:endParaRPr b="0" lang="en-US" sz="1800" spc="-1" strike="noStrike">
              <a:latin typeface="Arial"/>
            </a:endParaRPr>
          </a:p>
        </p:txBody>
      </p:sp>
      <p:sp>
        <p:nvSpPr>
          <p:cNvPr id="2184" name="CustomShape 2"/>
          <p:cNvSpPr/>
          <p:nvPr/>
        </p:nvSpPr>
        <p:spPr>
          <a:xfrm>
            <a:off x="343080" y="914400"/>
            <a:ext cx="6133680" cy="3428640"/>
          </a:xfrm>
          <a:prstGeom prst="rect">
            <a:avLst/>
          </a:prstGeom>
          <a:noFill/>
          <a:ln w="9360">
            <a:noFill/>
          </a:ln>
        </p:spPr>
        <p:style>
          <a:lnRef idx="0"/>
          <a:fillRef idx="0"/>
          <a:effectRef idx="0"/>
          <a:fontRef idx="minor"/>
        </p:style>
        <p:txBody>
          <a:bodyPr lIns="90000" rIns="90000" tIns="45000" bIns="45000"/>
          <a:p>
            <a:pPr marL="343080" indent="-342720">
              <a:lnSpc>
                <a:spcPct val="80000"/>
              </a:lnSpc>
              <a:spcBef>
                <a:spcPts val="241"/>
              </a:spcBef>
              <a:buClr>
                <a:srgbClr val="000000"/>
              </a:buClr>
              <a:buFont typeface="Wingdings" charset="2"/>
              <a:buChar char=""/>
            </a:pPr>
            <a:r>
              <a:rPr b="1" lang="en-US" sz="1200" spc="-1" strike="noStrike">
                <a:solidFill>
                  <a:srgbClr val="000000"/>
                </a:solidFill>
                <a:latin typeface="Georgia"/>
              </a:rPr>
              <a:t>4.1 Select portfolio :</a:t>
            </a:r>
            <a:r>
              <a:rPr b="0" lang="en-US" sz="1200" spc="-1" strike="noStrike">
                <a:solidFill>
                  <a:srgbClr val="000000"/>
                </a:solidFill>
                <a:latin typeface="Georgia"/>
              </a:rPr>
              <a:t> Registered users have the option to leave feedback and constructive criticisms on the resumes they view on RelateKX.</a:t>
            </a:r>
            <a:endParaRPr b="0" lang="en-US" sz="1200" spc="-1" strike="noStrike">
              <a:latin typeface="Arial"/>
            </a:endParaRPr>
          </a:p>
          <a:p>
            <a:pPr marL="343080" indent="-342720">
              <a:lnSpc>
                <a:spcPct val="80000"/>
              </a:lnSpc>
              <a:spcBef>
                <a:spcPts val="241"/>
              </a:spcBef>
              <a:buClr>
                <a:srgbClr val="000000"/>
              </a:buClr>
              <a:buFont typeface="Wingdings" charset="2"/>
              <a:buChar char=""/>
            </a:pPr>
            <a:r>
              <a:rPr b="1" lang="en-US" sz="1200" spc="-1" strike="noStrike">
                <a:solidFill>
                  <a:srgbClr val="000000"/>
                </a:solidFill>
                <a:latin typeface="Georgia"/>
              </a:rPr>
              <a:t>4.2 Fill out feedback form:  </a:t>
            </a:r>
            <a:r>
              <a:rPr b="0" lang="en-US" sz="1200" spc="-1" strike="noStrike">
                <a:solidFill>
                  <a:srgbClr val="000000"/>
                </a:solidFill>
                <a:latin typeface="Georgia"/>
              </a:rPr>
              <a:t>Registered users will be presented with a blank feedback form that needs to be filled out before being validated and sent to the student who owns the resume.</a:t>
            </a:r>
            <a:endParaRPr b="0" lang="en-US" sz="1200" spc="-1" strike="noStrike">
              <a:latin typeface="Arial"/>
            </a:endParaRPr>
          </a:p>
          <a:p>
            <a:pPr marL="343080" indent="-342720">
              <a:lnSpc>
                <a:spcPct val="80000"/>
              </a:lnSpc>
              <a:spcBef>
                <a:spcPts val="241"/>
              </a:spcBef>
              <a:buClr>
                <a:srgbClr val="000000"/>
              </a:buClr>
              <a:buFont typeface="Wingdings" charset="2"/>
              <a:buChar char=""/>
            </a:pPr>
            <a:r>
              <a:rPr b="1" lang="en-US" sz="1200" spc="-1" strike="noStrike">
                <a:solidFill>
                  <a:srgbClr val="000000"/>
                </a:solidFill>
                <a:latin typeface="Georgia"/>
              </a:rPr>
              <a:t>4.3 Validate form: </a:t>
            </a:r>
            <a:r>
              <a:rPr b="0" lang="en-US" sz="1200" spc="-1" strike="noStrike">
                <a:solidFill>
                  <a:srgbClr val="000000"/>
                </a:solidFill>
                <a:latin typeface="Georgia"/>
              </a:rPr>
              <a:t>In case a user has included information in the form that is less than helpful or professional, validating the forms will make sure that these submission are removed and not sent to the students.</a:t>
            </a:r>
            <a:endParaRPr b="0" lang="en-US" sz="1200" spc="-1" strike="noStrike">
              <a:latin typeface="Arial"/>
            </a:endParaRPr>
          </a:p>
          <a:p>
            <a:pPr marL="343080" indent="-342720">
              <a:lnSpc>
                <a:spcPct val="80000"/>
              </a:lnSpc>
              <a:spcBef>
                <a:spcPts val="241"/>
              </a:spcBef>
              <a:buClr>
                <a:srgbClr val="000000"/>
              </a:buClr>
              <a:buFont typeface="Wingdings" charset="2"/>
              <a:buChar char=""/>
            </a:pPr>
            <a:r>
              <a:rPr b="1" lang="en-US" sz="1200" spc="-1" strike="noStrike">
                <a:solidFill>
                  <a:srgbClr val="000000"/>
                </a:solidFill>
                <a:latin typeface="Georgia"/>
              </a:rPr>
              <a:t>4.4 Send validated form to student: </a:t>
            </a:r>
            <a:r>
              <a:rPr b="0" lang="en-US" sz="1200" spc="-1" strike="noStrike">
                <a:solidFill>
                  <a:srgbClr val="000000"/>
                </a:solidFill>
                <a:latin typeface="Georgia"/>
              </a:rPr>
              <a:t>Once the form is validated, it will be sent to the student so that the student can review the comments about their portfolio and make the appropriate, if any, changes.</a:t>
            </a:r>
            <a:endParaRPr b="0" lang="en-US" sz="1200" spc="-1" strike="noStrike">
              <a:latin typeface="Arial"/>
            </a:endParaRPr>
          </a:p>
          <a:p>
            <a:pPr>
              <a:lnSpc>
                <a:spcPct val="80000"/>
              </a:lnSpc>
              <a:spcBef>
                <a:spcPts val="241"/>
              </a:spcBef>
            </a:pPr>
            <a:endParaRPr b="0" lang="en-US" sz="1200" spc="-1" strike="noStrike">
              <a:latin typeface="Arial"/>
            </a:endParaRPr>
          </a:p>
        </p:txBody>
      </p:sp>
      <p:sp>
        <p:nvSpPr>
          <p:cNvPr id="2185" name="CustomShape 3"/>
          <p:cNvSpPr/>
          <p:nvPr/>
        </p:nvSpPr>
        <p:spPr>
          <a:xfrm>
            <a:off x="457200" y="3352680"/>
            <a:ext cx="5866920" cy="2666520"/>
          </a:xfrm>
          <a:prstGeom prst="rect">
            <a:avLst/>
          </a:prstGeom>
          <a:solidFill>
            <a:schemeClr val="bg2"/>
          </a:solidFill>
          <a:ln w="9360">
            <a:solidFill>
              <a:schemeClr val="tx1"/>
            </a:solidFill>
            <a:miter/>
          </a:ln>
        </p:spPr>
        <p:style>
          <a:lnRef idx="0"/>
          <a:fillRef idx="0"/>
          <a:effectRef idx="0"/>
          <a:fontRef idx="minor"/>
        </p:style>
      </p:sp>
      <p:sp>
        <p:nvSpPr>
          <p:cNvPr id="2186" name="CustomShape 4"/>
          <p:cNvSpPr/>
          <p:nvPr/>
        </p:nvSpPr>
        <p:spPr>
          <a:xfrm>
            <a:off x="533520" y="3505320"/>
            <a:ext cx="5714640" cy="2361960"/>
          </a:xfrm>
          <a:prstGeom prst="rect">
            <a:avLst/>
          </a:prstGeom>
          <a:solidFill>
            <a:schemeClr val="bg1"/>
          </a:solidFill>
          <a:ln w="9360">
            <a:solidFill>
              <a:schemeClr val="tx1"/>
            </a:solidFill>
            <a:miter/>
          </a:ln>
        </p:spPr>
        <p:style>
          <a:lnRef idx="0"/>
          <a:fillRef idx="0"/>
          <a:effectRef idx="0"/>
          <a:fontRef idx="minor"/>
        </p:style>
      </p:sp>
      <p:graphicFrame>
        <p:nvGraphicFramePr>
          <p:cNvPr id="2187" name="Object 5"/>
          <p:cNvGraphicFramePr/>
          <p:nvPr/>
        </p:nvGraphicFramePr>
        <p:xfrm>
          <a:off x="528480" y="3503520"/>
          <a:ext cx="5597280" cy="3536640"/>
        </p:xfrm>
        <a:graphic>
          <a:graphicData uri="http://schemas.openxmlformats.org/presentationml/2006/ole">
            <p:oleObj progId="Word.Document.8" r:id="rId1" spid="">
              <p:embed/>
              <p:pic>
                <p:nvPicPr>
                  <p:cNvPr id="2188" name="Object 2" descr=""/>
                  <p:cNvPicPr/>
                  <p:nvPr/>
                </p:nvPicPr>
                <p:blipFill>
                  <a:blip r:embed="rId2"/>
                  <a:stretch/>
                </p:blipFill>
                <p:spPr>
                  <a:xfrm>
                    <a:off x="528480" y="3503520"/>
                    <a:ext cx="5597280" cy="3536640"/>
                  </a:xfrm>
                  <a:prstGeom prst="rect">
                    <a:avLst/>
                  </a:prstGeom>
                  <a:ln>
                    <a:noFill/>
                  </a:ln>
                </p:spPr>
              </p:pic>
            </p:oleObj>
          </a:graphicData>
        </a:graphic>
      </p:graphicFrame>
      <p:sp>
        <p:nvSpPr>
          <p:cNvPr id="2189" name="Line 6"/>
          <p:cNvSpPr/>
          <p:nvPr/>
        </p:nvSpPr>
        <p:spPr>
          <a:xfrm>
            <a:off x="-2361960" y="2666880"/>
            <a:ext cx="12600" cy="3516120"/>
          </a:xfrm>
          <a:prstGeom prst="line">
            <a:avLst/>
          </a:prstGeom>
          <a:ln w="38160">
            <a:solidFill>
              <a:schemeClr val="tx1"/>
            </a:solidFill>
            <a:round/>
          </a:ln>
        </p:spPr>
        <p:style>
          <a:lnRef idx="0"/>
          <a:fillRef idx="0"/>
          <a:effectRef idx="0"/>
          <a:fontRef idx="minor"/>
        </p:style>
      </p:sp>
      <p:sp>
        <p:nvSpPr>
          <p:cNvPr id="2190" name="Line 7"/>
          <p:cNvSpPr/>
          <p:nvPr/>
        </p:nvSpPr>
        <p:spPr>
          <a:xfrm>
            <a:off x="-2361960" y="2666880"/>
            <a:ext cx="152280" cy="360"/>
          </a:xfrm>
          <a:prstGeom prst="line">
            <a:avLst/>
          </a:prstGeom>
          <a:ln w="38160">
            <a:solidFill>
              <a:schemeClr val="tx1"/>
            </a:solidFill>
            <a:round/>
          </a:ln>
        </p:spPr>
        <p:style>
          <a:lnRef idx="0"/>
          <a:fillRef idx="0"/>
          <a:effectRef idx="0"/>
          <a:fontRef idx="minor"/>
        </p:style>
      </p:sp>
      <p:sp>
        <p:nvSpPr>
          <p:cNvPr id="2191" name="CustomShape 8"/>
          <p:cNvSpPr/>
          <p:nvPr/>
        </p:nvSpPr>
        <p:spPr>
          <a:xfrm>
            <a:off x="-2133720" y="2286000"/>
            <a:ext cx="1294920" cy="914040"/>
          </a:xfrm>
          <a:prstGeom prst="roundRect">
            <a:avLst>
              <a:gd name="adj" fmla="val 16667"/>
            </a:avLst>
          </a:prstGeom>
          <a:solidFill>
            <a:srgbClr val="ffc000"/>
          </a:soli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2192" name="CustomShape 9"/>
          <p:cNvSpPr/>
          <p:nvPr/>
        </p:nvSpPr>
        <p:spPr>
          <a:xfrm>
            <a:off x="-1752480" y="22860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4.0</a:t>
            </a:r>
            <a:endParaRPr b="0" lang="en-US" sz="1200" spc="-1" strike="noStrike">
              <a:latin typeface="Arial"/>
            </a:endParaRPr>
          </a:p>
        </p:txBody>
      </p:sp>
      <p:sp>
        <p:nvSpPr>
          <p:cNvPr id="2193" name="Line 10"/>
          <p:cNvSpPr/>
          <p:nvPr/>
        </p:nvSpPr>
        <p:spPr>
          <a:xfrm>
            <a:off x="-2361960" y="5360760"/>
            <a:ext cx="75960" cy="360"/>
          </a:xfrm>
          <a:prstGeom prst="line">
            <a:avLst/>
          </a:prstGeom>
          <a:ln w="38160">
            <a:solidFill>
              <a:schemeClr val="tx1"/>
            </a:solidFill>
            <a:round/>
          </a:ln>
        </p:spPr>
        <p:style>
          <a:lnRef idx="0"/>
          <a:fillRef idx="0"/>
          <a:effectRef idx="0"/>
          <a:fontRef idx="minor"/>
        </p:style>
      </p:sp>
      <p:sp>
        <p:nvSpPr>
          <p:cNvPr id="2194" name="Line 11"/>
          <p:cNvSpPr/>
          <p:nvPr/>
        </p:nvSpPr>
        <p:spPr>
          <a:xfrm>
            <a:off x="-2361960" y="4541760"/>
            <a:ext cx="75960" cy="360"/>
          </a:xfrm>
          <a:prstGeom prst="line">
            <a:avLst/>
          </a:prstGeom>
          <a:ln w="38160">
            <a:solidFill>
              <a:schemeClr val="tx1"/>
            </a:solidFill>
            <a:round/>
          </a:ln>
        </p:spPr>
        <p:style>
          <a:lnRef idx="0"/>
          <a:fillRef idx="0"/>
          <a:effectRef idx="0"/>
          <a:fontRef idx="minor"/>
        </p:style>
      </p:sp>
      <p:sp>
        <p:nvSpPr>
          <p:cNvPr id="2195" name="Line 12"/>
          <p:cNvSpPr/>
          <p:nvPr/>
        </p:nvSpPr>
        <p:spPr>
          <a:xfrm>
            <a:off x="-2361960" y="3627360"/>
            <a:ext cx="75960" cy="360"/>
          </a:xfrm>
          <a:prstGeom prst="line">
            <a:avLst/>
          </a:prstGeom>
          <a:ln w="38160">
            <a:solidFill>
              <a:schemeClr val="tx1"/>
            </a:solidFill>
            <a:round/>
          </a:ln>
        </p:spPr>
        <p:style>
          <a:lnRef idx="0"/>
          <a:fillRef idx="0"/>
          <a:effectRef idx="0"/>
          <a:fontRef idx="minor"/>
        </p:style>
      </p:sp>
      <p:sp>
        <p:nvSpPr>
          <p:cNvPr id="2196" name="CustomShape 13"/>
          <p:cNvSpPr/>
          <p:nvPr/>
        </p:nvSpPr>
        <p:spPr>
          <a:xfrm>
            <a:off x="-2209680" y="3382920"/>
            <a:ext cx="914040" cy="369000"/>
          </a:xfrm>
          <a:prstGeom prst="rect">
            <a:avLst/>
          </a:prstGeom>
          <a:noFill/>
          <a:ln w="9360">
            <a:noFill/>
          </a:ln>
        </p:spPr>
        <p:style>
          <a:lnRef idx="0"/>
          <a:fillRef idx="0"/>
          <a:effectRef idx="0"/>
          <a:fontRef idx="minor"/>
        </p:style>
      </p:sp>
      <p:sp>
        <p:nvSpPr>
          <p:cNvPr id="2197" name="CustomShape 14"/>
          <p:cNvSpPr/>
          <p:nvPr/>
        </p:nvSpPr>
        <p:spPr>
          <a:xfrm>
            <a:off x="-2286000" y="330660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2198" name="CustomShape 15"/>
          <p:cNvSpPr/>
          <p:nvPr/>
        </p:nvSpPr>
        <p:spPr>
          <a:xfrm>
            <a:off x="-2286000" y="422100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2199" name="Line 16"/>
          <p:cNvSpPr/>
          <p:nvPr/>
        </p:nvSpPr>
        <p:spPr>
          <a:xfrm>
            <a:off x="-2286000" y="4449600"/>
            <a:ext cx="1219320" cy="360"/>
          </a:xfrm>
          <a:prstGeom prst="line">
            <a:avLst/>
          </a:prstGeom>
          <a:ln w="9360">
            <a:solidFill>
              <a:schemeClr val="tx1"/>
            </a:solidFill>
            <a:round/>
          </a:ln>
        </p:spPr>
        <p:style>
          <a:lnRef idx="0"/>
          <a:fillRef idx="0"/>
          <a:effectRef idx="0"/>
          <a:fontRef idx="minor"/>
        </p:style>
      </p:sp>
      <p:sp>
        <p:nvSpPr>
          <p:cNvPr id="2200" name="CustomShape 17"/>
          <p:cNvSpPr/>
          <p:nvPr/>
        </p:nvSpPr>
        <p:spPr>
          <a:xfrm>
            <a:off x="-1905120" y="33066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4.1</a:t>
            </a:r>
            <a:endParaRPr b="0" lang="en-US" sz="1200" spc="-1" strike="noStrike">
              <a:latin typeface="Arial"/>
            </a:endParaRPr>
          </a:p>
        </p:txBody>
      </p:sp>
      <p:sp>
        <p:nvSpPr>
          <p:cNvPr id="2201" name="CustomShape 18"/>
          <p:cNvSpPr/>
          <p:nvPr/>
        </p:nvSpPr>
        <p:spPr>
          <a:xfrm>
            <a:off x="-1905120" y="42210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4.2</a:t>
            </a:r>
            <a:endParaRPr b="0" lang="en-US" sz="1200" spc="-1" strike="noStrike">
              <a:latin typeface="Arial"/>
            </a:endParaRPr>
          </a:p>
        </p:txBody>
      </p:sp>
      <p:sp>
        <p:nvSpPr>
          <p:cNvPr id="2202" name="CustomShape 19"/>
          <p:cNvSpPr/>
          <p:nvPr/>
        </p:nvSpPr>
        <p:spPr>
          <a:xfrm>
            <a:off x="-2286000" y="452592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Fill out feedback form</a:t>
            </a:r>
            <a:endParaRPr b="0" lang="en-US" sz="1000" spc="-1" strike="noStrike">
              <a:latin typeface="Arial"/>
            </a:endParaRPr>
          </a:p>
        </p:txBody>
      </p:sp>
      <p:sp>
        <p:nvSpPr>
          <p:cNvPr id="2203" name="CustomShape 20"/>
          <p:cNvSpPr/>
          <p:nvPr/>
        </p:nvSpPr>
        <p:spPr>
          <a:xfrm>
            <a:off x="-2209680" y="5116680"/>
            <a:ext cx="914040" cy="369000"/>
          </a:xfrm>
          <a:prstGeom prst="rect">
            <a:avLst/>
          </a:prstGeom>
          <a:noFill/>
          <a:ln w="9360">
            <a:noFill/>
          </a:ln>
        </p:spPr>
        <p:style>
          <a:lnRef idx="0"/>
          <a:fillRef idx="0"/>
          <a:effectRef idx="0"/>
          <a:fontRef idx="minor"/>
        </p:style>
      </p:sp>
      <p:sp>
        <p:nvSpPr>
          <p:cNvPr id="2204" name="CustomShape 21"/>
          <p:cNvSpPr/>
          <p:nvPr/>
        </p:nvSpPr>
        <p:spPr>
          <a:xfrm>
            <a:off x="-2286000" y="504036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2205" name="CustomShape 22"/>
          <p:cNvSpPr/>
          <p:nvPr/>
        </p:nvSpPr>
        <p:spPr>
          <a:xfrm>
            <a:off x="-1905120" y="504036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4.3</a:t>
            </a:r>
            <a:endParaRPr b="0" lang="en-US" sz="1200" spc="-1" strike="noStrike">
              <a:latin typeface="Arial"/>
            </a:endParaRPr>
          </a:p>
        </p:txBody>
      </p:sp>
      <p:sp>
        <p:nvSpPr>
          <p:cNvPr id="2206" name="Line 23"/>
          <p:cNvSpPr/>
          <p:nvPr/>
        </p:nvSpPr>
        <p:spPr>
          <a:xfrm>
            <a:off x="-2286000" y="3535200"/>
            <a:ext cx="1219320" cy="360"/>
          </a:xfrm>
          <a:prstGeom prst="line">
            <a:avLst/>
          </a:prstGeom>
          <a:ln w="9360">
            <a:solidFill>
              <a:schemeClr val="tx1"/>
            </a:solidFill>
            <a:round/>
          </a:ln>
        </p:spPr>
        <p:style>
          <a:lnRef idx="0"/>
          <a:fillRef idx="0"/>
          <a:effectRef idx="0"/>
          <a:fontRef idx="minor"/>
        </p:style>
      </p:sp>
      <p:sp>
        <p:nvSpPr>
          <p:cNvPr id="2207" name="Line 24"/>
          <p:cNvSpPr/>
          <p:nvPr/>
        </p:nvSpPr>
        <p:spPr>
          <a:xfrm>
            <a:off x="-2286000" y="5268600"/>
            <a:ext cx="1219320" cy="360"/>
          </a:xfrm>
          <a:prstGeom prst="line">
            <a:avLst/>
          </a:prstGeom>
          <a:ln w="9360">
            <a:solidFill>
              <a:schemeClr val="tx1"/>
            </a:solidFill>
            <a:round/>
          </a:ln>
        </p:spPr>
        <p:style>
          <a:lnRef idx="0"/>
          <a:fillRef idx="0"/>
          <a:effectRef idx="0"/>
          <a:fontRef idx="minor"/>
        </p:style>
      </p:sp>
      <p:sp>
        <p:nvSpPr>
          <p:cNvPr id="2208" name="CustomShape 25"/>
          <p:cNvSpPr/>
          <p:nvPr/>
        </p:nvSpPr>
        <p:spPr>
          <a:xfrm>
            <a:off x="-2286000" y="359568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Find portfolio to review</a:t>
            </a:r>
            <a:endParaRPr b="0" lang="en-US" sz="1000" spc="-1" strike="noStrike">
              <a:latin typeface="Arial"/>
            </a:endParaRPr>
          </a:p>
        </p:txBody>
      </p:sp>
      <p:sp>
        <p:nvSpPr>
          <p:cNvPr id="2209" name="CustomShape 26"/>
          <p:cNvSpPr/>
          <p:nvPr/>
        </p:nvSpPr>
        <p:spPr>
          <a:xfrm>
            <a:off x="-2286000" y="5329080"/>
            <a:ext cx="1218960" cy="24264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Validate form</a:t>
            </a:r>
            <a:endParaRPr b="0" lang="en-US" sz="1000" spc="-1" strike="noStrike">
              <a:latin typeface="Arial"/>
            </a:endParaRPr>
          </a:p>
        </p:txBody>
      </p:sp>
      <p:sp>
        <p:nvSpPr>
          <p:cNvPr id="2210" name="Line 27"/>
          <p:cNvSpPr/>
          <p:nvPr/>
        </p:nvSpPr>
        <p:spPr>
          <a:xfrm>
            <a:off x="-2349360" y="2296800"/>
            <a:ext cx="76320" cy="360"/>
          </a:xfrm>
          <a:prstGeom prst="line">
            <a:avLst/>
          </a:prstGeom>
          <a:ln w="38160">
            <a:solidFill>
              <a:schemeClr val="tx1"/>
            </a:solidFill>
            <a:round/>
          </a:ln>
        </p:spPr>
        <p:style>
          <a:lnRef idx="0"/>
          <a:fillRef idx="0"/>
          <a:effectRef idx="0"/>
          <a:fontRef idx="minor"/>
        </p:style>
      </p:sp>
      <p:sp>
        <p:nvSpPr>
          <p:cNvPr id="2211" name="Line 28"/>
          <p:cNvSpPr/>
          <p:nvPr/>
        </p:nvSpPr>
        <p:spPr>
          <a:xfrm>
            <a:off x="-2361960" y="6211800"/>
            <a:ext cx="75960" cy="360"/>
          </a:xfrm>
          <a:prstGeom prst="line">
            <a:avLst/>
          </a:prstGeom>
          <a:ln w="38160">
            <a:solidFill>
              <a:schemeClr val="tx1"/>
            </a:solidFill>
            <a:round/>
          </a:ln>
        </p:spPr>
        <p:style>
          <a:lnRef idx="0"/>
          <a:fillRef idx="0"/>
          <a:effectRef idx="0"/>
          <a:fontRef idx="minor"/>
        </p:style>
      </p:sp>
      <p:sp>
        <p:nvSpPr>
          <p:cNvPr id="2212" name="CustomShape 29"/>
          <p:cNvSpPr/>
          <p:nvPr/>
        </p:nvSpPr>
        <p:spPr>
          <a:xfrm>
            <a:off x="-2209680" y="5967360"/>
            <a:ext cx="914040" cy="369000"/>
          </a:xfrm>
          <a:prstGeom prst="rect">
            <a:avLst/>
          </a:prstGeom>
          <a:noFill/>
          <a:ln w="9360">
            <a:noFill/>
          </a:ln>
        </p:spPr>
        <p:style>
          <a:lnRef idx="0"/>
          <a:fillRef idx="0"/>
          <a:effectRef idx="0"/>
          <a:fontRef idx="minor"/>
        </p:style>
      </p:sp>
      <p:sp>
        <p:nvSpPr>
          <p:cNvPr id="2213" name="CustomShape 30"/>
          <p:cNvSpPr/>
          <p:nvPr/>
        </p:nvSpPr>
        <p:spPr>
          <a:xfrm>
            <a:off x="-2286000" y="5891040"/>
            <a:ext cx="1218960" cy="685440"/>
          </a:xfrm>
          <a:prstGeom prst="roundRect">
            <a:avLst>
              <a:gd name="adj" fmla="val 16667"/>
            </a:avLst>
          </a:prstGeom>
          <a:solidFill>
            <a:srgbClr val="ffc000"/>
          </a:solidFill>
          <a:ln w="25560">
            <a:solidFill>
              <a:srgbClr val="378d2b"/>
            </a:solidFill>
            <a:round/>
          </a:ln>
        </p:spPr>
        <p:style>
          <a:lnRef idx="0"/>
          <a:fillRef idx="0"/>
          <a:effectRef idx="0"/>
          <a:fontRef idx="minor"/>
        </p:style>
      </p:sp>
      <p:sp>
        <p:nvSpPr>
          <p:cNvPr id="2214" name="CustomShape 31"/>
          <p:cNvSpPr/>
          <p:nvPr/>
        </p:nvSpPr>
        <p:spPr>
          <a:xfrm>
            <a:off x="-1905120" y="589104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4.4</a:t>
            </a:r>
            <a:endParaRPr b="0" lang="en-US" sz="1200" spc="-1" strike="noStrike">
              <a:latin typeface="Arial"/>
            </a:endParaRPr>
          </a:p>
        </p:txBody>
      </p:sp>
      <p:sp>
        <p:nvSpPr>
          <p:cNvPr id="2215" name="Line 32"/>
          <p:cNvSpPr/>
          <p:nvPr/>
        </p:nvSpPr>
        <p:spPr>
          <a:xfrm>
            <a:off x="-2286000" y="6119640"/>
            <a:ext cx="1219320" cy="360"/>
          </a:xfrm>
          <a:prstGeom prst="line">
            <a:avLst/>
          </a:prstGeom>
          <a:ln w="9360">
            <a:solidFill>
              <a:schemeClr val="tx1"/>
            </a:solidFill>
            <a:round/>
          </a:ln>
        </p:spPr>
        <p:style>
          <a:lnRef idx="0"/>
          <a:fillRef idx="0"/>
          <a:effectRef idx="0"/>
          <a:fontRef idx="minor"/>
        </p:style>
      </p:sp>
      <p:sp>
        <p:nvSpPr>
          <p:cNvPr id="2216" name="CustomShape 33"/>
          <p:cNvSpPr/>
          <p:nvPr/>
        </p:nvSpPr>
        <p:spPr>
          <a:xfrm>
            <a:off x="-2286000" y="618012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Send validated form to student</a:t>
            </a:r>
            <a:endParaRPr b="0" lang="en-US" sz="1000" spc="-1" strike="noStrike">
              <a:latin typeface="Arial"/>
            </a:endParaRPr>
          </a:p>
        </p:txBody>
      </p:sp>
      <p:sp>
        <p:nvSpPr>
          <p:cNvPr id="2217" name="CustomShape 34"/>
          <p:cNvSpPr/>
          <p:nvPr/>
        </p:nvSpPr>
        <p:spPr>
          <a:xfrm>
            <a:off x="-2133720" y="2514600"/>
            <a:ext cx="1294920" cy="51660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Review Portfolios</a:t>
            </a:r>
            <a:endParaRPr b="0" lang="en-US" sz="1400" spc="-1" strike="noStrike">
              <a:latin typeface="Arial"/>
            </a:endParaRPr>
          </a:p>
        </p:txBody>
      </p:sp>
      <p:sp>
        <p:nvSpPr>
          <p:cNvPr id="2218" name="CustomShape 35"/>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131</a:t>
            </a:r>
            <a:endParaRPr b="0" lang="en-US" sz="1800" spc="-1" strike="noStrike">
              <a:latin typeface="Arial"/>
            </a:endParaRPr>
          </a:p>
        </p:txBody>
      </p:sp>
    </p:spTree>
  </p:cSld>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9" name="CustomShape 1"/>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 of TO-BE Interfaces &amp; Narrative</a:t>
            </a:r>
            <a:endParaRPr b="0" lang="en-US" sz="1800" spc="-1" strike="noStrike">
              <a:latin typeface="Arial"/>
            </a:endParaRPr>
          </a:p>
        </p:txBody>
      </p:sp>
      <p:pic>
        <p:nvPicPr>
          <p:cNvPr id="2220" name="Picture 14" descr=""/>
          <p:cNvPicPr/>
          <p:nvPr/>
        </p:nvPicPr>
        <p:blipFill>
          <a:blip r:embed="rId1"/>
          <a:stretch/>
        </p:blipFill>
        <p:spPr>
          <a:xfrm>
            <a:off x="380880" y="838080"/>
            <a:ext cx="2590560" cy="1355400"/>
          </a:xfrm>
          <a:prstGeom prst="rect">
            <a:avLst/>
          </a:prstGeom>
          <a:ln w="9360">
            <a:noFill/>
          </a:ln>
        </p:spPr>
      </p:pic>
      <p:pic>
        <p:nvPicPr>
          <p:cNvPr id="2221" name="Picture 5" descr=""/>
          <p:cNvPicPr/>
          <p:nvPr/>
        </p:nvPicPr>
        <p:blipFill>
          <a:blip r:embed="rId2"/>
          <a:stretch/>
        </p:blipFill>
        <p:spPr>
          <a:xfrm>
            <a:off x="380880" y="2286000"/>
            <a:ext cx="2590560" cy="1652400"/>
          </a:xfrm>
          <a:prstGeom prst="rect">
            <a:avLst/>
          </a:prstGeom>
          <a:ln w="9360">
            <a:noFill/>
          </a:ln>
        </p:spPr>
      </p:pic>
      <p:pic>
        <p:nvPicPr>
          <p:cNvPr id="2222" name="Picture 6" descr=""/>
          <p:cNvPicPr/>
          <p:nvPr/>
        </p:nvPicPr>
        <p:blipFill>
          <a:blip r:embed="rId3"/>
          <a:stretch/>
        </p:blipFill>
        <p:spPr>
          <a:xfrm>
            <a:off x="457200" y="5943600"/>
            <a:ext cx="1233000" cy="1294920"/>
          </a:xfrm>
          <a:prstGeom prst="rect">
            <a:avLst/>
          </a:prstGeom>
          <a:ln w="9360">
            <a:noFill/>
          </a:ln>
        </p:spPr>
      </p:pic>
      <p:pic>
        <p:nvPicPr>
          <p:cNvPr id="2223" name="Picture 7" descr=""/>
          <p:cNvPicPr/>
          <p:nvPr/>
        </p:nvPicPr>
        <p:blipFill>
          <a:blip r:embed="rId4"/>
          <a:stretch/>
        </p:blipFill>
        <p:spPr>
          <a:xfrm>
            <a:off x="380880" y="7620120"/>
            <a:ext cx="1371240" cy="1323720"/>
          </a:xfrm>
          <a:prstGeom prst="rect">
            <a:avLst/>
          </a:prstGeom>
          <a:ln w="9360">
            <a:noFill/>
          </a:ln>
        </p:spPr>
      </p:pic>
      <p:sp>
        <p:nvSpPr>
          <p:cNvPr id="2224" name="CustomShape 2"/>
          <p:cNvSpPr/>
          <p:nvPr/>
        </p:nvSpPr>
        <p:spPr>
          <a:xfrm>
            <a:off x="3352680" y="914400"/>
            <a:ext cx="3276360" cy="100224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Georgia"/>
              </a:rPr>
              <a:t>Microsoft Office Word 2003 is the application that will be used by students who create their own resumes outside of the site and upload to the site.</a:t>
            </a:r>
            <a:endParaRPr b="0" lang="en-US" sz="1200" spc="-1" strike="noStrike">
              <a:latin typeface="Arial"/>
            </a:endParaRPr>
          </a:p>
        </p:txBody>
      </p:sp>
      <p:sp>
        <p:nvSpPr>
          <p:cNvPr id="2225" name="CustomShape 3"/>
          <p:cNvSpPr/>
          <p:nvPr/>
        </p:nvSpPr>
        <p:spPr>
          <a:xfrm>
            <a:off x="3352680" y="2316240"/>
            <a:ext cx="3276360" cy="81972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Georgia"/>
              </a:rPr>
              <a:t>Adobe Reader 7.0 will be utilized by the TO-BE system, so that users can view documents such as resumes in .pdf formats.</a:t>
            </a:r>
            <a:endParaRPr b="0" lang="en-US" sz="1200" spc="-1" strike="noStrike">
              <a:latin typeface="Arial"/>
            </a:endParaRPr>
          </a:p>
        </p:txBody>
      </p:sp>
      <p:sp>
        <p:nvSpPr>
          <p:cNvPr id="2226" name="CustomShape 4"/>
          <p:cNvSpPr/>
          <p:nvPr/>
        </p:nvSpPr>
        <p:spPr>
          <a:xfrm>
            <a:off x="3352680" y="5973840"/>
            <a:ext cx="3276360" cy="81972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Georgia"/>
              </a:rPr>
              <a:t>The new TO-BE system is envisioned to be compatible with Internet Explorer, so that users globally can log onto the site.</a:t>
            </a:r>
            <a:endParaRPr b="0" lang="en-US" sz="1200" spc="-1" strike="noStrike">
              <a:latin typeface="Arial"/>
            </a:endParaRPr>
          </a:p>
        </p:txBody>
      </p:sp>
      <p:sp>
        <p:nvSpPr>
          <p:cNvPr id="2227" name="CustomShape 5"/>
          <p:cNvSpPr/>
          <p:nvPr/>
        </p:nvSpPr>
        <p:spPr>
          <a:xfrm>
            <a:off x="3352680" y="7543800"/>
            <a:ext cx="3276360" cy="81972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Georgia"/>
              </a:rPr>
              <a:t>The new TO-BE system is envisioned to be compatible with Mozilla Firefox, so that users can globally log onto the site.</a:t>
            </a:r>
            <a:endParaRPr b="0" lang="en-US" sz="1200" spc="-1" strike="noStrike">
              <a:latin typeface="Arial"/>
            </a:endParaRPr>
          </a:p>
        </p:txBody>
      </p:sp>
      <p:sp>
        <p:nvSpPr>
          <p:cNvPr id="2228" name="CustomShape 6"/>
          <p:cNvSpPr/>
          <p:nvPr/>
        </p:nvSpPr>
        <p:spPr>
          <a:xfrm>
            <a:off x="380880" y="4191120"/>
            <a:ext cx="2666520" cy="1447560"/>
          </a:xfrm>
          <a:prstGeom prst="rect">
            <a:avLst/>
          </a:prstGeom>
          <a:solidFill>
            <a:srgbClr val="3366ff"/>
          </a:solidFill>
          <a:ln w="9360">
            <a:solidFill>
              <a:schemeClr val="tx1"/>
            </a:solidFill>
            <a:miter/>
          </a:ln>
        </p:spPr>
        <p:style>
          <a:lnRef idx="0"/>
          <a:fillRef idx="0"/>
          <a:effectRef idx="0"/>
          <a:fontRef idx="minor"/>
        </p:style>
      </p:sp>
      <p:sp>
        <p:nvSpPr>
          <p:cNvPr id="2229" name="CustomShape 7"/>
          <p:cNvSpPr/>
          <p:nvPr/>
        </p:nvSpPr>
        <p:spPr>
          <a:xfrm>
            <a:off x="380880" y="4495680"/>
            <a:ext cx="2590560" cy="1430280"/>
          </a:xfrm>
          <a:prstGeom prst="rect">
            <a:avLst/>
          </a:prstGeom>
          <a:noFill/>
          <a:ln w="9360">
            <a:noFill/>
          </a:ln>
        </p:spPr>
        <p:style>
          <a:lnRef idx="0"/>
          <a:fillRef idx="0"/>
          <a:effectRef idx="0"/>
          <a:fontRef idx="minor"/>
        </p:style>
        <p:txBody>
          <a:bodyPr lIns="90000" rIns="90000" tIns="45000" bIns="45000"/>
          <a:p>
            <a:pPr algn="ctr">
              <a:lnSpc>
                <a:spcPct val="100000"/>
              </a:lnSpc>
              <a:spcBef>
                <a:spcPts val="2200"/>
              </a:spcBef>
            </a:pPr>
            <a:r>
              <a:rPr b="0" lang="en-US" sz="4400" spc="-1" strike="noStrike">
                <a:solidFill>
                  <a:srgbClr val="000000"/>
                </a:solidFill>
                <a:latin typeface="Georgia"/>
              </a:rPr>
              <a:t>RelateKX</a:t>
            </a:r>
            <a:endParaRPr b="0" lang="en-US" sz="4400" spc="-1" strike="noStrike">
              <a:latin typeface="Arial"/>
            </a:endParaRPr>
          </a:p>
        </p:txBody>
      </p:sp>
      <p:sp>
        <p:nvSpPr>
          <p:cNvPr id="2230" name="CustomShape 8"/>
          <p:cNvSpPr/>
          <p:nvPr/>
        </p:nvSpPr>
        <p:spPr>
          <a:xfrm>
            <a:off x="3352680" y="4237200"/>
            <a:ext cx="3276360" cy="81972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Georgia"/>
              </a:rPr>
              <a:t>The new system or application is RelateKX, which will showcase the richness of experience of C&amp;BA students.</a:t>
            </a:r>
            <a:endParaRPr b="0" lang="en-US" sz="1200" spc="-1" strike="noStrike">
              <a:latin typeface="Arial"/>
            </a:endParaRPr>
          </a:p>
        </p:txBody>
      </p:sp>
      <p:sp>
        <p:nvSpPr>
          <p:cNvPr id="2231" name="CustomShape 9"/>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132</a:t>
            </a:r>
            <a:endParaRPr b="0" lang="en-US" sz="1800" spc="-1" strike="noStrike">
              <a:latin typeface="Arial"/>
            </a:endParaRPr>
          </a:p>
        </p:txBody>
      </p:sp>
    </p:spTree>
  </p:cSld>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2" name="CustomShape 1"/>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 of TO-BE Geography &amp; Narrative</a:t>
            </a:r>
            <a:endParaRPr b="0" lang="en-US" sz="1800" spc="-1" strike="noStrike">
              <a:latin typeface="Arial"/>
            </a:endParaRPr>
          </a:p>
        </p:txBody>
      </p:sp>
      <p:pic>
        <p:nvPicPr>
          <p:cNvPr id="2233" name="Picture 4" descr=""/>
          <p:cNvPicPr/>
          <p:nvPr/>
        </p:nvPicPr>
        <p:blipFill>
          <a:blip r:embed="rId1"/>
          <a:stretch/>
        </p:blipFill>
        <p:spPr>
          <a:xfrm>
            <a:off x="1143000" y="914400"/>
            <a:ext cx="4571640" cy="4571640"/>
          </a:xfrm>
          <a:prstGeom prst="rect">
            <a:avLst/>
          </a:prstGeom>
          <a:ln w="9360">
            <a:noFill/>
          </a:ln>
        </p:spPr>
      </p:pic>
      <p:sp>
        <p:nvSpPr>
          <p:cNvPr id="2234" name="CustomShape 2"/>
          <p:cNvSpPr/>
          <p:nvPr/>
        </p:nvSpPr>
        <p:spPr>
          <a:xfrm>
            <a:off x="304920" y="6502320"/>
            <a:ext cx="6476760" cy="15814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The above diagram illustrates the geographical area that RelateKX, the TO-BE system is envisioned to cover.  We believe that registered users with internet access should be able to access the website from any location on the globe.  Additionally, global access is hoped for guest user accounts as well.  By allowing access to become global, we hope that recruiters are able to offer C&amp;BA students an increased number of international opportunities.</a:t>
            </a:r>
            <a:endParaRPr b="0" lang="en-US" sz="1400" spc="-1" strike="noStrike">
              <a:latin typeface="Arial"/>
            </a:endParaRPr>
          </a:p>
        </p:txBody>
      </p:sp>
      <p:sp>
        <p:nvSpPr>
          <p:cNvPr id="2235"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133</a:t>
            </a:r>
            <a:endParaRPr b="0" lang="en-US" sz="1800" spc="-1" strike="noStrike">
              <a:latin typeface="Arial"/>
            </a:endParaRPr>
          </a:p>
        </p:txBody>
      </p:sp>
    </p:spTree>
  </p:cSld>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6" name="CustomShape 1"/>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Detailed Project Plan for Definition Phase</a:t>
            </a:r>
            <a:endParaRPr b="0" lang="en-US" sz="1800" spc="-1" strike="noStrike">
              <a:latin typeface="Arial"/>
            </a:endParaRPr>
          </a:p>
        </p:txBody>
      </p:sp>
      <p:graphicFrame>
        <p:nvGraphicFramePr>
          <p:cNvPr id="2237" name="Table 2"/>
          <p:cNvGraphicFramePr/>
          <p:nvPr/>
        </p:nvGraphicFramePr>
        <p:xfrm>
          <a:off x="228600" y="631800"/>
          <a:ext cx="6286320" cy="8129880"/>
        </p:xfrm>
        <a:graphic>
          <a:graphicData uri="http://schemas.openxmlformats.org/drawingml/2006/table">
            <a:tbl>
              <a:tblPr/>
              <a:tblGrid>
                <a:gridCol w="631800"/>
                <a:gridCol w="630000"/>
                <a:gridCol w="604800"/>
                <a:gridCol w="609480"/>
                <a:gridCol w="539640"/>
                <a:gridCol w="603000"/>
                <a:gridCol w="588960"/>
                <a:gridCol w="630000"/>
                <a:gridCol w="457200"/>
                <a:gridCol w="457200"/>
                <a:gridCol w="534240"/>
              </a:tblGrid>
              <a:tr h="268200">
                <a:tc>
                  <a:txBody>
                    <a:bodyPr lIns="27360" rIns="27360" tIns="27360" bIns="27360"/>
                    <a:p>
                      <a:pPr algn="ctr">
                        <a:lnSpc>
                          <a:spcPct val="100000"/>
                        </a:lnSpc>
                        <a:spcBef>
                          <a:spcPts val="139"/>
                        </a:spcBef>
                      </a:pPr>
                      <a:r>
                        <a:rPr b="1" lang="en-US" sz="700" spc="-1" strike="noStrike">
                          <a:solidFill>
                            <a:srgbClr val="000000"/>
                          </a:solidFill>
                          <a:latin typeface="Georgia"/>
                        </a:rPr>
                        <a:t>Phase #</a:t>
                      </a:r>
                      <a:endParaRPr b="0" lang="en-US" sz="700" spc="-1" strike="noStrike">
                        <a:latin typeface="Arial"/>
                      </a:endParaRPr>
                    </a:p>
                  </a:txBody>
                  <a:tcPr marL="27360" marR="27360">
                    <a:lnL w="2808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Task</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Activity</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Customer</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Product</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Data</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Assigned Roles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Resources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Planned Time</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Actual Time</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Relies On</a:t>
                      </a:r>
                      <a:endParaRPr b="0" lang="en-US" sz="700" spc="-1" strike="noStrike">
                        <a:latin typeface="Arial"/>
                      </a:endParaRPr>
                    </a:p>
                  </a:txBody>
                  <a:tcPr marL="27360" marR="27360">
                    <a:lnL w="12240">
                      <a:solidFill>
                        <a:srgbClr val="000000"/>
                      </a:solidFill>
                    </a:lnL>
                    <a:lnR w="28080">
                      <a:solidFill>
                        <a:srgbClr val="000000"/>
                      </a:solidFill>
                    </a:lnR>
                    <a:lnT w="28080">
                      <a:solidFill>
                        <a:srgbClr val="000000"/>
                      </a:solidFill>
                    </a:lnT>
                    <a:lnB w="12240">
                      <a:solidFill>
                        <a:srgbClr val="000000"/>
                      </a:solidFill>
                    </a:lnB>
                    <a:noFill/>
                  </a:tcPr>
                </a:tc>
              </a:tr>
              <a:tr h="818640">
                <a:tc>
                  <a:txBody>
                    <a:bodyPr lIns="27360" rIns="27360" tIns="27360" bIns="27360"/>
                    <a:p>
                      <a:pPr algn="ctr">
                        <a:lnSpc>
                          <a:spcPct val="100000"/>
                        </a:lnSpc>
                        <a:spcBef>
                          <a:spcPts val="139"/>
                        </a:spcBef>
                      </a:pPr>
                      <a:r>
                        <a:rPr b="0" lang="en-US" sz="700" spc="-1" strike="noStrike">
                          <a:solidFill>
                            <a:srgbClr val="000000"/>
                          </a:solidFill>
                          <a:latin typeface="Georgia"/>
                        </a:rPr>
                        <a:t>3. Definition</a:t>
                      </a:r>
                      <a:endParaRPr b="0" lang="en-US" sz="700" spc="-1" strike="noStrike">
                        <a:latin typeface="Arial"/>
                      </a:endParaRPr>
                    </a:p>
                  </a:txBody>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Outline Business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3.1.1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and refine system improvement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Refined system improvement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Improvement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and revise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Word</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Study Phase</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103176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3.1.2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Identify inputs, outputs, information produced, and any special procedures.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business Inputs, outputs, information, and special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Models and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Identify system items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4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revised system improvement objectives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10141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3.1.3 Compare improvement objectives to problems and opportunities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Consistency between POD and Planned Improvements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Improvement Objectives and Problems, Opportunities, Directives Statement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Compare statements for consistency</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 paper, pencil</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System Objectives and Study Phase</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103176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Model Business System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3.2.1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system improvement objectives and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Better understanding of the situation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Improvement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improvement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Refined System Improvement Objectives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055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3.2.2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Collect and retrieve old system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Old System Models </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Prior system models and collection databases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Find and collect old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 Old Projects, Model Collections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4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45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Objectives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80100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3.2.3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Draw the interface model</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Interface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Previously created system models, improvement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design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Erase Board, Markers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8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Old Models, System Objectives, Scope</a:t>
                      </a:r>
                      <a:endParaRPr b="0" lang="en-US" sz="700" spc="-1" strike="noStrike">
                        <a:latin typeface="Arial"/>
                      </a:endParaRPr>
                    </a:p>
                    <a:p>
                      <a:pPr algn="ctr">
                        <a:lnSpc>
                          <a:spcPct val="100000"/>
                        </a:lnSpc>
                        <a:spcBef>
                          <a:spcPts val="139"/>
                        </a:spcBef>
                      </a:pP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58788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3.2.4 Construct Process and Data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Process and Data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Interface Models, Study Phase outputs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design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Erase Board, Markers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8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10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Study Phase and Interface Models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8186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Build Discovery Prototypes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3.3.1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system models and improvement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Understanding of models and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Improvement Models and Improvement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objectives and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 Paper, Pencil</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45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Models and Objectives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944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3.3.2 Construct  a single-user prototype of each system event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Prototype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Construct System Output Prototype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 Word, Pencil, Paper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5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Models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801000">
                <a:tc>
                  <a:tcPr marL="27360" marR="27360">
                    <a:lnL w="28080">
                      <a:solidFill>
                        <a:srgbClr val="000000"/>
                      </a:solidFill>
                    </a:lnL>
                    <a:lnR w="12240">
                      <a:solidFill>
                        <a:srgbClr val="000000"/>
                      </a:solidFill>
                    </a:lnR>
                    <a:lnT w="12240">
                      <a:solidFill>
                        <a:srgbClr val="000000"/>
                      </a:solidFill>
                    </a:lnT>
                    <a:lnB w="28080">
                      <a:solidFill>
                        <a:srgbClr val="000000"/>
                      </a:solidFill>
                    </a:lnB>
                    <a:noFill/>
                  </a:tcPr>
                </a:tc>
                <a:tc>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3.3.3 Construct output prototypes for each business output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p>
                      <a:pPr algn="ctr">
                        <a:lnSpc>
                          <a:spcPct val="100000"/>
                        </a:lnSpc>
                        <a:spcBef>
                          <a:spcPts val="139"/>
                        </a:spcBef>
                      </a:pP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Output Prototypes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Single-User System Prototypes, System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Construct Output Prototypes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 Word, Pencil, Paper</a:t>
                      </a:r>
                      <a:endParaRPr b="0" lang="en-US" sz="700" spc="-1" strike="noStrike">
                        <a:latin typeface="Arial"/>
                      </a:endParaRPr>
                    </a:p>
                    <a:p>
                      <a:pPr algn="ctr">
                        <a:lnSpc>
                          <a:spcPct val="100000"/>
                        </a:lnSpc>
                        <a:spcBef>
                          <a:spcPts val="139"/>
                        </a:spcBef>
                      </a:pP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5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4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Output Prototypes, System Models, Study Phase Outputs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238"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134</a:t>
            </a:r>
            <a:endParaRPr b="0" lang="en-US" sz="1800" spc="-1" strike="noStrike">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380880" y="152280"/>
            <a:ext cx="464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Data Gathering Technique</a:t>
            </a:r>
            <a:endParaRPr b="0" lang="en-US" sz="1800" spc="-1" strike="noStrike">
              <a:latin typeface="Arial"/>
            </a:endParaRPr>
          </a:p>
        </p:txBody>
      </p:sp>
      <p:sp>
        <p:nvSpPr>
          <p:cNvPr id="139" name="CustomShape 2"/>
          <p:cNvSpPr/>
          <p:nvPr/>
        </p:nvSpPr>
        <p:spPr>
          <a:xfrm>
            <a:off x="380880" y="990720"/>
            <a:ext cx="4800240" cy="1306440"/>
          </a:xfrm>
          <a:prstGeom prst="rect">
            <a:avLst/>
          </a:prstGeom>
          <a:noFill/>
          <a:ln w="9360">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latin typeface="Georgia"/>
              </a:rPr>
              <a:t>-Classroom presentations from Dung Chau.</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Georgia"/>
              </a:rPr>
              <a:t>-Question and Answer session with Dung Chau.</a:t>
            </a:r>
            <a:endParaRPr b="0" lang="en-US" sz="1600" spc="-1" strike="noStrike">
              <a:latin typeface="Arial"/>
            </a:endParaRPr>
          </a:p>
          <a:p>
            <a:pPr>
              <a:lnSpc>
                <a:spcPct val="100000"/>
              </a:lnSpc>
            </a:pPr>
            <a:endParaRPr b="0" lang="en-US" sz="1600" spc="-1" strike="noStrike">
              <a:latin typeface="Arial"/>
            </a:endParaRPr>
          </a:p>
        </p:txBody>
      </p:sp>
      <p:sp>
        <p:nvSpPr>
          <p:cNvPr id="140" name="CustomShape 3"/>
          <p:cNvSpPr/>
          <p:nvPr/>
        </p:nvSpPr>
        <p:spPr>
          <a:xfrm>
            <a:off x="6313320" y="0"/>
            <a:ext cx="3045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8</a:t>
            </a:r>
            <a:endParaRPr b="0" lang="en-US"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9" name="CustomShape 1"/>
          <p:cNvSpPr/>
          <p:nvPr/>
        </p:nvSpPr>
        <p:spPr>
          <a:xfrm>
            <a:off x="380880" y="196920"/>
            <a:ext cx="579096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Detailed Project Plan for Definition Phase Continued</a:t>
            </a:r>
            <a:endParaRPr b="0" lang="en-US" sz="1800" spc="-1" strike="noStrike">
              <a:latin typeface="Arial"/>
            </a:endParaRPr>
          </a:p>
        </p:txBody>
      </p:sp>
      <p:graphicFrame>
        <p:nvGraphicFramePr>
          <p:cNvPr id="2240" name="Table 2"/>
          <p:cNvGraphicFramePr/>
          <p:nvPr/>
        </p:nvGraphicFramePr>
        <p:xfrm>
          <a:off x="228600" y="631800"/>
          <a:ext cx="6286320" cy="7634160"/>
        </p:xfrm>
        <a:graphic>
          <a:graphicData uri="http://schemas.openxmlformats.org/drawingml/2006/table">
            <a:tbl>
              <a:tblPr/>
              <a:tblGrid>
                <a:gridCol w="631800"/>
                <a:gridCol w="630000"/>
                <a:gridCol w="604800"/>
                <a:gridCol w="609480"/>
                <a:gridCol w="539640"/>
                <a:gridCol w="603000"/>
                <a:gridCol w="588960"/>
                <a:gridCol w="630000"/>
                <a:gridCol w="457200"/>
                <a:gridCol w="457200"/>
                <a:gridCol w="534240"/>
              </a:tblGrid>
              <a:tr h="268200">
                <a:tc>
                  <a:txBody>
                    <a:bodyPr lIns="27360" rIns="27360" tIns="27360" bIns="27360"/>
                    <a:p>
                      <a:pPr algn="ctr">
                        <a:lnSpc>
                          <a:spcPct val="100000"/>
                        </a:lnSpc>
                        <a:spcBef>
                          <a:spcPts val="139"/>
                        </a:spcBef>
                      </a:pPr>
                      <a:r>
                        <a:rPr b="1" lang="en-US" sz="700" spc="-1" strike="noStrike">
                          <a:solidFill>
                            <a:srgbClr val="000000"/>
                          </a:solidFill>
                          <a:latin typeface="Georgia"/>
                        </a:rPr>
                        <a:t>Phase #</a:t>
                      </a:r>
                      <a:endParaRPr b="0" lang="en-US" sz="700" spc="-1" strike="noStrike">
                        <a:latin typeface="Arial"/>
                      </a:endParaRPr>
                    </a:p>
                  </a:txBody>
                  <a:tcPr marL="27360" marR="27360">
                    <a:lnL w="2808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Task</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Activity</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Customer</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Product</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Data</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Assigned Roles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Resources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Planned Time</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Actual Time</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Relies On</a:t>
                      </a:r>
                      <a:endParaRPr b="0" lang="en-US" sz="700" spc="-1" strike="noStrike">
                        <a:latin typeface="Arial"/>
                      </a:endParaRPr>
                    </a:p>
                  </a:txBody>
                  <a:tcPr marL="27360" marR="27360">
                    <a:lnL w="12240">
                      <a:solidFill>
                        <a:srgbClr val="000000"/>
                      </a:solidFill>
                    </a:lnL>
                    <a:lnR w="28080">
                      <a:solidFill>
                        <a:srgbClr val="000000"/>
                      </a:solidFill>
                    </a:lnR>
                    <a:lnT w="28080">
                      <a:solidFill>
                        <a:srgbClr val="000000"/>
                      </a:solidFill>
                    </a:lnT>
                    <a:lnB w="12240">
                      <a:solidFill>
                        <a:srgbClr val="000000"/>
                      </a:solidFill>
                    </a:lnB>
                    <a:noFill/>
                  </a:tcPr>
                </a:tc>
              </a:tr>
              <a:tr h="6944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3.3.4 Formalize Requirements based on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Formalized Business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Improvement Objectives, system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models and formalize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Models, Improvement Objectives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90756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3.4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Prioritize Business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3.4.1 Categorize System Inputs and Outputs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Inputs/Outputs categorized as mandatory, optional, or desirable </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Models and Prototypes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–analyze and assign categories to business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Word, Pencil, Paper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1.5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Models, Improvement Objectives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055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3.4.2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Rank Business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Prioritized business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Categorized Business Requirements, system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rank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Categorization of business requirements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11383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3.4.3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Rank optional requirements with respect to other optional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Optional Requirements Ranking</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Model, Categorized Requirements, Requirements Prioritization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Rank optional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45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Categorized requirements, ranked requirements, system models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944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3.4.4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Define System Versions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Versions Outline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Models, Requirements, Prioritization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Define system versions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Erase Board, Markers</a:t>
                      </a:r>
                      <a:endParaRPr b="0" lang="en-US" sz="700" spc="-1" strike="noStrike">
                        <a:latin typeface="Arial"/>
                      </a:endParaRPr>
                    </a:p>
                    <a:p>
                      <a:pPr algn="ctr">
                        <a:lnSpc>
                          <a:spcPct val="100000"/>
                        </a:lnSpc>
                        <a:spcBef>
                          <a:spcPts val="139"/>
                        </a:spcBef>
                      </a:pP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All previous task outputs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124488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3.5</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 </a:t>
                      </a:r>
                      <a:r>
                        <a:rPr b="0" lang="en-US" sz="700" spc="-1" strike="noStrike">
                          <a:solidFill>
                            <a:srgbClr val="000000"/>
                          </a:solidFill>
                          <a:latin typeface="Georgia"/>
                        </a:rPr>
                        <a:t>Modify Project Plan and Scope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3.5.1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original plan, business requirements, system models, prototypes, and priorities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A full understanding of the project to date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Overall Project Plan, Business Requirements, System Models, Prototypes, Requirement Priorities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past outputs and presentations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 Pencil, Paper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2.5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3.4 and earlier stages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90756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3.5.2 Estimate the time required for the next phase of the project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Configuration Phase Plan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Overall Project Plan, Requirements, Priorities, Models, Prototypes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Project Leader - Plan Configuration Phase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Survey, Study, and Definition Phases.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10141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3.5.3 Negotiate Scope and baseline estimates as necessary</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Revised Scope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Study Phase System Scope, Requirements, Prototypes, prioritization,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negotiate scope if necessary</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1.5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Definition Phase</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94440">
                <a:tc>
                  <a:tcPr marL="27360" marR="27360">
                    <a:lnL w="28080">
                      <a:solidFill>
                        <a:srgbClr val="000000"/>
                      </a:solidFill>
                    </a:lnL>
                    <a:lnR w="12240">
                      <a:solidFill>
                        <a:srgbClr val="000000"/>
                      </a:solidFill>
                    </a:lnR>
                    <a:lnT w="12240">
                      <a:solidFill>
                        <a:srgbClr val="000000"/>
                      </a:solidFill>
                    </a:lnT>
                    <a:lnB w="28080">
                      <a:solidFill>
                        <a:srgbClr val="000000"/>
                      </a:solidFill>
                    </a:lnB>
                    <a:noFill/>
                  </a:tcPr>
                </a:tc>
                <a:tc>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3.5.4 Schedule and budget project with owners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Owners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Schedule and Budget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Previous and new negotiated scope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Project Leader – negotiate new schedule and budget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Revised scope and project plan</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241"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135</a:t>
            </a:r>
            <a:endParaRPr b="0" lang="en-US" sz="1800" spc="-1" strike="noStrike">
              <a:latin typeface="Arial"/>
            </a:endParaRPr>
          </a:p>
        </p:txBody>
      </p:sp>
    </p:spTree>
  </p:cSld>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2" name="CustomShape 1"/>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Detailed Project Plan for Design Phase</a:t>
            </a:r>
            <a:endParaRPr b="0" lang="en-US" sz="1800" spc="-1" strike="noStrike">
              <a:latin typeface="Arial"/>
            </a:endParaRPr>
          </a:p>
        </p:txBody>
      </p:sp>
      <p:graphicFrame>
        <p:nvGraphicFramePr>
          <p:cNvPr id="2243" name="Table 2"/>
          <p:cNvGraphicFramePr/>
          <p:nvPr/>
        </p:nvGraphicFramePr>
        <p:xfrm>
          <a:off x="266760" y="685800"/>
          <a:ext cx="6362280" cy="8229240"/>
        </p:xfrm>
        <a:graphic>
          <a:graphicData uri="http://schemas.openxmlformats.org/drawingml/2006/table">
            <a:tbl>
              <a:tblPr/>
              <a:tblGrid>
                <a:gridCol w="674640"/>
                <a:gridCol w="676080"/>
                <a:gridCol w="668160"/>
                <a:gridCol w="609480"/>
                <a:gridCol w="596880"/>
                <a:gridCol w="687240"/>
                <a:gridCol w="772920"/>
                <a:gridCol w="609480"/>
                <a:gridCol w="457200"/>
                <a:gridCol w="610200"/>
              </a:tblGrid>
              <a:tr h="268200">
                <a:tc>
                  <a:txBody>
                    <a:bodyPr lIns="27360" rIns="27360" tIns="27360" bIns="27360"/>
                    <a:p>
                      <a:pPr algn="ctr">
                        <a:lnSpc>
                          <a:spcPct val="100000"/>
                        </a:lnSpc>
                        <a:spcBef>
                          <a:spcPts val="139"/>
                        </a:spcBef>
                      </a:pPr>
                      <a:r>
                        <a:rPr b="1" lang="en-US" sz="700" spc="-1" strike="noStrike">
                          <a:solidFill>
                            <a:srgbClr val="000000"/>
                          </a:solidFill>
                          <a:latin typeface="Georgia"/>
                        </a:rPr>
                        <a:t>Phase #</a:t>
                      </a:r>
                      <a:endParaRPr b="0" lang="en-US" sz="700" spc="-1" strike="noStrike">
                        <a:latin typeface="Arial"/>
                      </a:endParaRPr>
                    </a:p>
                  </a:txBody>
                  <a:tcPr marL="27360" marR="27360">
                    <a:lnL w="2808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Task</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Activity</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Customer</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Product</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Data</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Assigned Roles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Resources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Planned Time</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Relies On</a:t>
                      </a:r>
                      <a:endParaRPr b="0" lang="en-US" sz="700" spc="-1" strike="noStrike">
                        <a:latin typeface="Arial"/>
                      </a:endParaRPr>
                    </a:p>
                  </a:txBody>
                  <a:tcPr marL="27360" marR="27360">
                    <a:lnL w="12240">
                      <a:solidFill>
                        <a:srgbClr val="000000"/>
                      </a:solidFill>
                    </a:lnL>
                    <a:lnR w="28080">
                      <a:solidFill>
                        <a:srgbClr val="000000"/>
                      </a:solidFill>
                    </a:lnR>
                    <a:lnT w="28080">
                      <a:solidFill>
                        <a:srgbClr val="000000"/>
                      </a:solidFill>
                    </a:lnT>
                    <a:lnB w="12240">
                      <a:solidFill>
                        <a:srgbClr val="000000"/>
                      </a:solidFill>
                    </a:lnB>
                    <a:noFill/>
                  </a:tcPr>
                </a:tc>
              </a:tr>
              <a:tr h="605520">
                <a:tc>
                  <a:txBody>
                    <a:bodyPr lIns="27360" rIns="27360" tIns="27360" bIns="27360"/>
                    <a:p>
                      <a:pPr algn="ctr">
                        <a:lnSpc>
                          <a:spcPct val="100000"/>
                        </a:lnSpc>
                        <a:spcBef>
                          <a:spcPts val="139"/>
                        </a:spcBef>
                      </a:pPr>
                      <a:r>
                        <a:rPr b="0" lang="en-US" sz="700" spc="-1" strike="noStrike">
                          <a:solidFill>
                            <a:srgbClr val="000000"/>
                          </a:solidFill>
                          <a:latin typeface="Georgia"/>
                        </a:rPr>
                        <a:t>6. Design</a:t>
                      </a:r>
                      <a:endParaRPr b="0" lang="en-US" sz="700" spc="-1" strike="noStrike">
                        <a:latin typeface="Arial"/>
                      </a:endParaRPr>
                    </a:p>
                  </a:txBody>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Analyze and Distribute Data</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6.1.1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Collect Existing Data and Process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Existing Data and Process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Existing Data and Process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Collect data</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John D. Kilian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Exiting Data and Process Models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055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6.1.2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Perform Data Analysis and Normalize Data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Normalized Data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Existing Data and Process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analyze data, normalize data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Microsoft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4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Data Models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58788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6.1.3 Determine how the data will be distributed</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Data Distribution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Existing Data and Process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decide distribution method</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Microsoft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Collected and Analyzed Data</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055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6.1.4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Perform event analysis in data model</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Event Analysis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Existing Data and Process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analyze data model</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Collected and Analyzed Data</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055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6.1.5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Revise completed process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Revised Completed Process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Existing Data and Process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go over process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Completed Process Models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49896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Analyze and Distribute Processes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6.2.1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Collect and Review Existing data</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Reviewed Data</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Existing Data</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E-mail, Word</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Existing Data</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944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6.2.2 Determine which Processes are Implemented</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Implemented Processes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Processes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choose implementation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Current Processes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055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6.2.3</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 </a:t>
                      </a:r>
                      <a:r>
                        <a:rPr b="0" lang="en-US" sz="700" spc="-1" strike="noStrike">
                          <a:solidFill>
                            <a:srgbClr val="000000"/>
                          </a:solidFill>
                          <a:latin typeface="Georgia"/>
                        </a:rPr>
                        <a:t>Establish Batch Versus on-line Processes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Branch Versus On-line Computer Processes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Batch and On-line Processes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outline branch and on-line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Microsoft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Batch and On-line Processes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58788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6.2.4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Factor new system into design units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Design Units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New System</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organize by day week and month</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Microsoft Word, e-mail</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New System </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055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6.2.5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Develop network topology diagram</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Topology Diagram</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New System</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Created Diagrams to model the system</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Microsoft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New System</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49896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6.2.6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Distribute Data and Processes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Distributed Data and Processes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New System Data and Processes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distribute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New System Data and Processes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055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6.2.7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Assign Technology to Design Units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Assigned Technology</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Design Units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assignments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New System </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055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6.3</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 </a:t>
                      </a:r>
                      <a:r>
                        <a:rPr b="0" lang="en-US" sz="700" spc="-1" strike="noStrike">
                          <a:solidFill>
                            <a:srgbClr val="000000"/>
                          </a:solidFill>
                          <a:latin typeface="Georgia"/>
                        </a:rPr>
                        <a:t>Design Database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6.3.1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Collect and Review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Reviewed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Database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gather and review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E-mail, Word</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New System Design Units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498960">
                <a:tc>
                  <a:tcPr marL="27360" marR="27360">
                    <a:lnL w="28080">
                      <a:solidFill>
                        <a:srgbClr val="000000"/>
                      </a:solidFill>
                    </a:lnL>
                    <a:lnR w="12240">
                      <a:solidFill>
                        <a:srgbClr val="000000"/>
                      </a:solidFill>
                    </a:lnR>
                    <a:lnT w="12240">
                      <a:solidFill>
                        <a:srgbClr val="000000"/>
                      </a:solidFill>
                    </a:lnT>
                    <a:lnB w="28080">
                      <a:solidFill>
                        <a:srgbClr val="000000"/>
                      </a:solidFill>
                    </a:lnB>
                    <a:noFill/>
                  </a:tcPr>
                </a:tc>
                <a:tc>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6.3.2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Design the logical schema</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Designed Logical Schema</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Database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design plan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Database Requirements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244"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136</a:t>
            </a:r>
            <a:endParaRPr b="0" lang="en-US" sz="1800" spc="-1" strike="noStrike">
              <a:latin typeface="Arial"/>
            </a:endParaRPr>
          </a:p>
        </p:txBody>
      </p:sp>
    </p:spTree>
  </p:cSld>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5" name="CustomShape 1"/>
          <p:cNvSpPr/>
          <p:nvPr/>
        </p:nvSpPr>
        <p:spPr>
          <a:xfrm>
            <a:off x="380880" y="196920"/>
            <a:ext cx="579096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Detailed Project Plan for Design Phase Continued</a:t>
            </a:r>
            <a:endParaRPr b="0" lang="en-US" sz="1800" spc="-1" strike="noStrike">
              <a:latin typeface="Arial"/>
            </a:endParaRPr>
          </a:p>
        </p:txBody>
      </p:sp>
      <p:graphicFrame>
        <p:nvGraphicFramePr>
          <p:cNvPr id="2246" name="Table 2"/>
          <p:cNvGraphicFramePr/>
          <p:nvPr/>
        </p:nvGraphicFramePr>
        <p:xfrm>
          <a:off x="266760" y="685800"/>
          <a:ext cx="6362280" cy="6942960"/>
        </p:xfrm>
        <a:graphic>
          <a:graphicData uri="http://schemas.openxmlformats.org/drawingml/2006/table">
            <a:tbl>
              <a:tblPr/>
              <a:tblGrid>
                <a:gridCol w="674640"/>
                <a:gridCol w="676080"/>
                <a:gridCol w="668160"/>
                <a:gridCol w="609480"/>
                <a:gridCol w="596880"/>
                <a:gridCol w="687240"/>
                <a:gridCol w="772920"/>
                <a:gridCol w="609480"/>
                <a:gridCol w="457200"/>
                <a:gridCol w="610200"/>
              </a:tblGrid>
              <a:tr h="268200">
                <a:tc>
                  <a:txBody>
                    <a:bodyPr lIns="27360" rIns="27360" tIns="27360" bIns="27360"/>
                    <a:p>
                      <a:pPr algn="ctr">
                        <a:lnSpc>
                          <a:spcPct val="100000"/>
                        </a:lnSpc>
                        <a:spcBef>
                          <a:spcPts val="139"/>
                        </a:spcBef>
                      </a:pPr>
                      <a:r>
                        <a:rPr b="1" lang="en-US" sz="700" spc="-1" strike="noStrike">
                          <a:solidFill>
                            <a:srgbClr val="000000"/>
                          </a:solidFill>
                          <a:latin typeface="Georgia"/>
                        </a:rPr>
                        <a:t>Phase #</a:t>
                      </a:r>
                      <a:endParaRPr b="0" lang="en-US" sz="700" spc="-1" strike="noStrike">
                        <a:latin typeface="Arial"/>
                      </a:endParaRPr>
                    </a:p>
                  </a:txBody>
                  <a:tcPr marL="27360" marR="27360">
                    <a:lnL w="2808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Task</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Activity</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Customer</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Product</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Data</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Assigned Roles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Resources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Planned Time</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Relies On</a:t>
                      </a:r>
                      <a:endParaRPr b="0" lang="en-US" sz="700" spc="-1" strike="noStrike">
                        <a:latin typeface="Arial"/>
                      </a:endParaRPr>
                    </a:p>
                  </a:txBody>
                  <a:tcPr marL="27360" marR="27360">
                    <a:lnL w="12240">
                      <a:solidFill>
                        <a:srgbClr val="000000"/>
                      </a:solidFill>
                    </a:lnL>
                    <a:lnR w="28080">
                      <a:solidFill>
                        <a:srgbClr val="000000"/>
                      </a:solidFill>
                    </a:lnR>
                    <a:lnT w="28080">
                      <a:solidFill>
                        <a:srgbClr val="000000"/>
                      </a:solidFill>
                    </a:lnT>
                    <a:lnB w="12240">
                      <a:solidFill>
                        <a:srgbClr val="000000"/>
                      </a:solidFill>
                    </a:lnB>
                    <a:noFill/>
                  </a:tcPr>
                </a:tc>
              </a:tr>
              <a:tr h="39240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6.3.3</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 </a:t>
                      </a:r>
                      <a:r>
                        <a:rPr b="0" lang="en-US" sz="700" spc="-1" strike="noStrike">
                          <a:solidFill>
                            <a:srgbClr val="000000"/>
                          </a:solidFill>
                          <a:latin typeface="Georgia"/>
                        </a:rPr>
                        <a:t>Prototype the database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Prototype of Database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Database Credentials </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create and test databases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Microsoft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Database Logical Schema </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055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6.4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Design Computer Outputs and Inputs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6.4.1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Collect and review inputs and outputs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Reviewed Computer Outputs and Inputs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Computer Outputs and Inputs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input and output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Microsoft Word, e-mail</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Prototype of Database</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58788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6.4.2 Determine methods for each input and output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Determined Methods for Each Input and Output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Computer Outputs and Inputs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determine methods and medium</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Microsoft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Computer Outputs and Inputs Requirements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58788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6.4.3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Prototype inputs and outputs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Prototyped Inputs and Outputs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Methods for Each Input and Output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models for cohesion and completeness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Computer Outputs and Inputs Requirements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055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6.5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Design On-line User Interface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6.5.1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Collect and Review inputs and outputs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Reviewed Computer Inputs and Outputs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Computer Inputs and Outputs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problems/opportunities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Computer Outputs and Inputs Requirements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49896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6.5.2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Study the users’ behavior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Studied User’s Behavior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User’s Behavior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Research problems/opportunities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E-mail, Word</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User</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055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6.5.3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interface design standards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Reviewed Interface Design Standards </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Interface Design Standards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Analyze problems and opportunities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Interface Design Standards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49896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6.5.4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Prototype the user Interface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Prototyped User Interface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User Interface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the statement to refresh on scope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Microsoft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User Interface Requirements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58788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6.6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Present and Review Design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6.6.1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Prepare Plan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Prepared Plan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Design Requirements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interview employees on current system</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Microsoft Word, e-mail</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User’s Requirements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58788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6.6.2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Prepare final analysis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Prepared Final Analysis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Information on the current system</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Created Diagrams to model the system</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Microsoft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1hr 30min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Reviewed Design</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712080">
                <a:tc>
                  <a:tcPr marL="27360" marR="27360">
                    <a:lnL w="28080">
                      <a:solidFill>
                        <a:srgbClr val="000000"/>
                      </a:solidFill>
                    </a:lnL>
                    <a:lnR w="12240">
                      <a:solidFill>
                        <a:srgbClr val="000000"/>
                      </a:solidFill>
                    </a:lnR>
                    <a:lnT w="12240">
                      <a:solidFill>
                        <a:srgbClr val="000000"/>
                      </a:solidFill>
                    </a:lnT>
                    <a:lnB w="28080">
                      <a:solidFill>
                        <a:srgbClr val="000000"/>
                      </a:solidFill>
                    </a:lnB>
                    <a:noFill/>
                  </a:tcPr>
                </a:tc>
                <a:tc>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6.6.3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Prepare a written Technical Design Statement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Written Technical Design Statement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Final Analysis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models for cohesion and completeness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Final Analysis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247"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137</a:t>
            </a:r>
            <a:endParaRPr b="0" lang="en-US" sz="1800" spc="-1" strike="noStrike">
              <a:latin typeface="Arial"/>
            </a:endParaRPr>
          </a:p>
        </p:txBody>
      </p:sp>
    </p:spTree>
  </p:cSld>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8" name="CustomShape 1"/>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Gantt Chart for Definition Phase</a:t>
            </a:r>
            <a:endParaRPr b="0" lang="en-US" sz="1800" spc="-1" strike="noStrike">
              <a:latin typeface="Arial"/>
            </a:endParaRPr>
          </a:p>
        </p:txBody>
      </p:sp>
      <p:graphicFrame>
        <p:nvGraphicFramePr>
          <p:cNvPr id="2249" name="Object 2"/>
          <p:cNvGraphicFramePr/>
          <p:nvPr/>
        </p:nvGraphicFramePr>
        <p:xfrm>
          <a:off x="195120" y="690480"/>
          <a:ext cx="6629040" cy="5176440"/>
        </p:xfrm>
        <a:graphic>
          <a:graphicData uri="http://schemas.openxmlformats.org/presentationml/2006/ole">
            <p:oleObj progId="Visio.Drawing.11" r:id="rId1" spid="">
              <p:embed/>
              <p:pic>
                <p:nvPicPr>
                  <p:cNvPr id="2250" name="Object 148" descr=""/>
                  <p:cNvPicPr/>
                  <p:nvPr/>
                </p:nvPicPr>
                <p:blipFill>
                  <a:blip r:embed="rId2"/>
                  <a:stretch/>
                </p:blipFill>
                <p:spPr>
                  <a:xfrm>
                    <a:off x="195120" y="690480"/>
                    <a:ext cx="6629040" cy="5176440"/>
                  </a:xfrm>
                  <a:prstGeom prst="rect">
                    <a:avLst/>
                  </a:prstGeom>
                  <a:ln>
                    <a:noFill/>
                  </a:ln>
                </p:spPr>
              </p:pic>
            </p:oleObj>
          </a:graphicData>
        </a:graphic>
      </p:graphicFrame>
      <p:sp>
        <p:nvSpPr>
          <p:cNvPr id="2251" name="CustomShape 3"/>
          <p:cNvSpPr/>
          <p:nvPr/>
        </p:nvSpPr>
        <p:spPr>
          <a:xfrm>
            <a:off x="380880" y="5913360"/>
            <a:ext cx="6171840" cy="81972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This Gantt chart displays the amount of time the team spent on each task throughout the span of the definition phase of the project.  The definition phase began on Monday April 21, 2008 and ended on Thursday, May 1, 2008.</a:t>
            </a:r>
            <a:endParaRPr b="0" lang="en-US" sz="1200" spc="-1" strike="noStrike">
              <a:latin typeface="Arial"/>
            </a:endParaRPr>
          </a:p>
        </p:txBody>
      </p:sp>
      <p:sp>
        <p:nvSpPr>
          <p:cNvPr id="2252" name="CustomShape 4"/>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138</a:t>
            </a:r>
            <a:endParaRPr b="0" lang="en-US" sz="1800" spc="-1" strike="noStrike">
              <a:latin typeface="Arial"/>
            </a:endParaRPr>
          </a:p>
        </p:txBody>
      </p:sp>
    </p:spTree>
  </p:cSld>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3" name="CustomShape 1"/>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Team Member Schedule for Definition Phase</a:t>
            </a:r>
            <a:endParaRPr b="0" lang="en-US" sz="1800" spc="-1" strike="noStrike">
              <a:latin typeface="Arial"/>
            </a:endParaRPr>
          </a:p>
        </p:txBody>
      </p:sp>
      <p:graphicFrame>
        <p:nvGraphicFramePr>
          <p:cNvPr id="2254" name="Table 2"/>
          <p:cNvGraphicFramePr/>
          <p:nvPr/>
        </p:nvGraphicFramePr>
        <p:xfrm>
          <a:off x="6229440" y="3078000"/>
          <a:ext cx="609120" cy="2787840"/>
        </p:xfrm>
        <a:graphic>
          <a:graphicData uri="http://schemas.openxmlformats.org/drawingml/2006/table">
            <a:tbl>
              <a:tblPr/>
              <a:tblGrid>
                <a:gridCol w="609480"/>
              </a:tblGrid>
              <a:tr h="259200">
                <a:tc>
                  <a:txBody>
                    <a:bodyPr/>
                    <a:p>
                      <a:pPr algn="ctr">
                        <a:lnSpc>
                          <a:spcPct val="100000"/>
                        </a:lnSpc>
                        <a:spcBef>
                          <a:spcPts val="221"/>
                        </a:spcBef>
                      </a:pPr>
                      <a:r>
                        <a:rPr b="0" lang="en-US" sz="1100" spc="-1" strike="noStrike">
                          <a:solidFill>
                            <a:srgbClr val="000000"/>
                          </a:solidFill>
                          <a:latin typeface="Georgia"/>
                        </a:rPr>
                        <a:t>Chris</a:t>
                      </a:r>
                      <a:endParaRPr b="0" lang="en-US" sz="1100" spc="-1" strike="noStrike">
                        <a:latin typeface="Arial"/>
                      </a:endParaRPr>
                    </a:p>
                  </a:txBody>
                  <a:tcPr marL="91440" marR="91440">
                    <a:lnL w="28080">
                      <a:solidFill>
                        <a:srgbClr val="000000"/>
                      </a:solidFill>
                    </a:lnL>
                    <a:lnR w="28080">
                      <a:solidFill>
                        <a:srgbClr val="000000"/>
                      </a:solidFill>
                    </a:lnR>
                    <a:lnT w="28080">
                      <a:solidFill>
                        <a:srgbClr val="000000"/>
                      </a:solidFill>
                    </a:lnT>
                    <a:lnB w="12240">
                      <a:solidFill>
                        <a:srgbClr val="000000"/>
                      </a:solidFill>
                    </a:lnB>
                    <a:solidFill>
                      <a:srgbClr val="3366cc"/>
                    </a:solidFill>
                  </a:tcPr>
                </a:tc>
              </a:tr>
              <a:tr h="259200">
                <a:tc>
                  <a:txBody>
                    <a:bodyPr/>
                    <a:p>
                      <a:pPr algn="ctr">
                        <a:lnSpc>
                          <a:spcPct val="100000"/>
                        </a:lnSpc>
                        <a:spcBef>
                          <a:spcPts val="221"/>
                        </a:spcBef>
                      </a:pPr>
                      <a:r>
                        <a:rPr b="0" lang="en-US" sz="1100" spc="-1" strike="noStrike">
                          <a:solidFill>
                            <a:srgbClr val="000000"/>
                          </a:solidFill>
                          <a:latin typeface="Georgia"/>
                        </a:rPr>
                        <a:t>Lacey</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7f6f6f"/>
                    </a:solidFill>
                  </a:tcPr>
                </a:tc>
              </a:tr>
              <a:tr h="426600">
                <a:tc>
                  <a:txBody>
                    <a:bodyPr/>
                    <a:p>
                      <a:pPr algn="ctr">
                        <a:lnSpc>
                          <a:spcPct val="100000"/>
                        </a:lnSpc>
                        <a:spcBef>
                          <a:spcPts val="221"/>
                        </a:spcBef>
                      </a:pPr>
                      <a:r>
                        <a:rPr b="0" lang="en-US" sz="1100" spc="-1" strike="noStrike">
                          <a:solidFill>
                            <a:srgbClr val="000000"/>
                          </a:solidFill>
                          <a:latin typeface="Georgia"/>
                        </a:rPr>
                        <a:t>Britney</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dedc94"/>
                    </a:solidFill>
                  </a:tcPr>
                </a:tc>
              </a:tr>
              <a:tr h="650160">
                <a:tc>
                  <a:txBody>
                    <a:bodyPr/>
                    <a:p>
                      <a:pPr algn="ctr">
                        <a:lnSpc>
                          <a:spcPct val="100000"/>
                        </a:lnSpc>
                        <a:spcBef>
                          <a:spcPts val="221"/>
                        </a:spcBef>
                      </a:pPr>
                      <a:r>
                        <a:rPr b="0" lang="en-US" sz="1100" spc="-1" strike="noStrike">
                          <a:solidFill>
                            <a:srgbClr val="000000"/>
                          </a:solidFill>
                          <a:latin typeface="Georgia"/>
                        </a:rPr>
                        <a:t>Chris </a:t>
                      </a:r>
                      <a:endParaRPr b="0" lang="en-US" sz="1100" spc="-1" strike="noStrike">
                        <a:latin typeface="Arial"/>
                      </a:endParaRPr>
                    </a:p>
                    <a:p>
                      <a:pPr algn="ctr">
                        <a:lnSpc>
                          <a:spcPct val="100000"/>
                        </a:lnSpc>
                        <a:spcBef>
                          <a:spcPts val="221"/>
                        </a:spcBef>
                      </a:pPr>
                      <a:r>
                        <a:rPr b="0" lang="en-US" sz="1100" spc="-1" strike="noStrike">
                          <a:solidFill>
                            <a:srgbClr val="000000"/>
                          </a:solidFill>
                          <a:latin typeface="Georgia"/>
                        </a:rPr>
                        <a:t>+ </a:t>
                      </a:r>
                      <a:endParaRPr b="0" lang="en-US" sz="1100" spc="-1" strike="noStrike">
                        <a:latin typeface="Arial"/>
                      </a:endParaRPr>
                    </a:p>
                    <a:p>
                      <a:pPr algn="ctr">
                        <a:lnSpc>
                          <a:spcPct val="100000"/>
                        </a:lnSpc>
                        <a:spcBef>
                          <a:spcPts val="221"/>
                        </a:spcBef>
                      </a:pPr>
                      <a:r>
                        <a:rPr b="0" lang="en-US" sz="1100" spc="-1" strike="noStrike">
                          <a:solidFill>
                            <a:srgbClr val="000000"/>
                          </a:solidFill>
                          <a:latin typeface="Georgia"/>
                        </a:rPr>
                        <a:t>Lacey</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ffff79"/>
                    </a:solidFill>
                  </a:tcPr>
                </a:tc>
              </a:tr>
              <a:tr h="761400">
                <a:tc>
                  <a:txBody>
                    <a:bodyPr/>
                    <a:p>
                      <a:pPr algn="ctr">
                        <a:lnSpc>
                          <a:spcPct val="100000"/>
                        </a:lnSpc>
                        <a:spcBef>
                          <a:spcPts val="221"/>
                        </a:spcBef>
                      </a:pPr>
                      <a:r>
                        <a:rPr b="0" lang="en-US" sz="1100" spc="-1" strike="noStrike">
                          <a:solidFill>
                            <a:srgbClr val="000000"/>
                          </a:solidFill>
                          <a:latin typeface="Georgia"/>
                        </a:rPr>
                        <a:t>Lacey + Britney</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fefac9"/>
                    </a:solidFill>
                  </a:tcPr>
                </a:tc>
              </a:tr>
              <a:tr h="622080">
                <a:tc>
                  <a:txBody>
                    <a:bodyPr/>
                    <a:p>
                      <a:pPr algn="ctr">
                        <a:lnSpc>
                          <a:spcPct val="100000"/>
                        </a:lnSpc>
                        <a:spcBef>
                          <a:spcPts val="221"/>
                        </a:spcBef>
                      </a:pPr>
                      <a:r>
                        <a:rPr b="0" lang="en-US" sz="1100" spc="-1" strike="noStrike">
                          <a:solidFill>
                            <a:srgbClr val="000000"/>
                          </a:solidFill>
                          <a:latin typeface="Georgia"/>
                        </a:rPr>
                        <a:t>Britney + </a:t>
                      </a:r>
                      <a:endParaRPr b="0" lang="en-US" sz="1100" spc="-1" strike="noStrike">
                        <a:latin typeface="Arial"/>
                      </a:endParaRPr>
                    </a:p>
                    <a:p>
                      <a:pPr algn="ctr">
                        <a:lnSpc>
                          <a:spcPct val="100000"/>
                        </a:lnSpc>
                        <a:spcBef>
                          <a:spcPts val="221"/>
                        </a:spcBef>
                      </a:pPr>
                      <a:r>
                        <a:rPr b="0" lang="en-US" sz="1100" spc="-1" strike="noStrike">
                          <a:solidFill>
                            <a:srgbClr val="000000"/>
                          </a:solidFill>
                          <a:latin typeface="Georgia"/>
                        </a:rPr>
                        <a:t>Chris</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a5b592"/>
                    </a:solidFill>
                  </a:tcPr>
                </a:tc>
              </a:tr>
              <a:tr h="426600">
                <a:tc>
                  <a:txBody>
                    <a:bodyPr/>
                    <a:p>
                      <a:pPr algn="ctr">
                        <a:lnSpc>
                          <a:spcPct val="100000"/>
                        </a:lnSpc>
                        <a:spcBef>
                          <a:spcPts val="221"/>
                        </a:spcBef>
                      </a:pPr>
                      <a:r>
                        <a:rPr b="0" lang="en-US" sz="1100" spc="-1" strike="noStrike">
                          <a:solidFill>
                            <a:srgbClr val="000000"/>
                          </a:solidFill>
                          <a:latin typeface="Georgia"/>
                        </a:rPr>
                        <a:t>Group</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solidFill>
                      <a:srgbClr val="7d5329"/>
                    </a:solidFill>
                  </a:tcPr>
                </a:tc>
              </a:tr>
            </a:tbl>
          </a:graphicData>
        </a:graphic>
      </p:graphicFrame>
      <p:sp>
        <p:nvSpPr>
          <p:cNvPr id="2255" name="CustomShape 3"/>
          <p:cNvSpPr/>
          <p:nvPr/>
        </p:nvSpPr>
        <p:spPr>
          <a:xfrm>
            <a:off x="228600" y="8381880"/>
            <a:ext cx="6248160" cy="45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*Non-shaded time slots are noted as unavailable meeting times of project team. </a:t>
            </a:r>
            <a:endParaRPr b="0" lang="en-US" sz="1200" spc="-1" strike="noStrike">
              <a:latin typeface="Arial"/>
            </a:endParaRPr>
          </a:p>
        </p:txBody>
      </p:sp>
      <p:graphicFrame>
        <p:nvGraphicFramePr>
          <p:cNvPr id="2256" name="Table 4"/>
          <p:cNvGraphicFramePr/>
          <p:nvPr/>
        </p:nvGraphicFramePr>
        <p:xfrm>
          <a:off x="141120" y="907920"/>
          <a:ext cx="6106680" cy="6644160"/>
        </p:xfrm>
        <a:graphic>
          <a:graphicData uri="http://schemas.openxmlformats.org/drawingml/2006/table">
            <a:tbl>
              <a:tblPr/>
              <a:tblGrid>
                <a:gridCol w="725400"/>
                <a:gridCol w="657000"/>
                <a:gridCol w="685800"/>
                <a:gridCol w="609480"/>
                <a:gridCol w="685800"/>
                <a:gridCol w="685800"/>
                <a:gridCol w="685800"/>
                <a:gridCol w="685800"/>
                <a:gridCol w="685800"/>
              </a:tblGrid>
              <a:tr h="594000">
                <a:tc>
                  <a:txBody>
                    <a:bodyPr/>
                    <a:p>
                      <a:pPr algn="ctr">
                        <a:lnSpc>
                          <a:spcPct val="100000"/>
                        </a:lnSpc>
                        <a:spcBef>
                          <a:spcPts val="221"/>
                        </a:spcBef>
                      </a:pPr>
                      <a:r>
                        <a:rPr b="0" lang="en-US" sz="1100" spc="-1" strike="noStrike">
                          <a:solidFill>
                            <a:srgbClr val="000000"/>
                          </a:solidFill>
                          <a:latin typeface="Georgia"/>
                        </a:rPr>
                        <a:t>Day</a:t>
                      </a:r>
                      <a:endParaRPr b="0" lang="en-US" sz="1100" spc="-1" strike="noStrike">
                        <a:latin typeface="Arial"/>
                      </a:endParaRPr>
                    </a:p>
                    <a:p>
                      <a:pPr algn="ctr">
                        <a:lnSpc>
                          <a:spcPct val="100000"/>
                        </a:lnSpc>
                        <a:spcBef>
                          <a:spcPts val="221"/>
                        </a:spcBef>
                      </a:pPr>
                      <a:r>
                        <a:rPr b="0" lang="en-US" sz="1100" spc="-1" strike="noStrike">
                          <a:solidFill>
                            <a:srgbClr val="000000"/>
                          </a:solidFill>
                          <a:latin typeface="Georgia"/>
                        </a:rPr>
                        <a:t>Time</a:t>
                      </a:r>
                      <a:endParaRPr b="0" lang="en-US" sz="11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Mon. April 21</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Tues. April 22</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Wed. April 23</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Thurs. April 24</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Fri. April 25</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Sat. April 26</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Sun.  April 27</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Mon. April 28</a:t>
                      </a:r>
                      <a:endParaRPr b="0" lang="en-US" sz="11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8:00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9:00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10:00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11:00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12:00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efac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66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2:00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a5b592"/>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3:00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a5b592"/>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426600">
                <a:tc>
                  <a:txBody>
                    <a:bodyPr/>
                    <a:p>
                      <a:pPr algn="ctr">
                        <a:lnSpc>
                          <a:spcPct val="100000"/>
                        </a:lnSpc>
                        <a:spcBef>
                          <a:spcPts val="221"/>
                        </a:spcBef>
                      </a:pPr>
                      <a:r>
                        <a:rPr b="0" lang="en-US" sz="1100" spc="-1" strike="noStrike">
                          <a:solidFill>
                            <a:srgbClr val="000000"/>
                          </a:solidFill>
                          <a:latin typeface="Georgia"/>
                        </a:rPr>
                        <a:t>4:00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426600">
                <a:tc>
                  <a:txBody>
                    <a:bodyPr/>
                    <a:p>
                      <a:pPr algn="ctr">
                        <a:lnSpc>
                          <a:spcPct val="100000"/>
                        </a:lnSpc>
                        <a:spcBef>
                          <a:spcPts val="221"/>
                        </a:spcBef>
                      </a:pPr>
                      <a:r>
                        <a:rPr b="0" lang="en-US" sz="1100" spc="-1" strike="noStrike">
                          <a:solidFill>
                            <a:srgbClr val="000000"/>
                          </a:solidFill>
                          <a:latin typeface="Georgia"/>
                        </a:rPr>
                        <a:t>5:00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efac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426600">
                <a:tc>
                  <a:txBody>
                    <a:bodyPr/>
                    <a:p>
                      <a:pPr algn="ctr">
                        <a:lnSpc>
                          <a:spcPct val="100000"/>
                        </a:lnSpc>
                        <a:spcBef>
                          <a:spcPts val="221"/>
                        </a:spcBef>
                      </a:pPr>
                      <a:r>
                        <a:rPr b="0" lang="en-US" sz="1100" spc="-1" strike="noStrike">
                          <a:solidFill>
                            <a:srgbClr val="000000"/>
                          </a:solidFill>
                          <a:latin typeface="Georgia"/>
                        </a:rPr>
                        <a:t>6:00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3366cc"/>
                    </a:solidFill>
                  </a:tcPr>
                </a:tc>
              </a:tr>
              <a:tr h="426600">
                <a:tc>
                  <a:txBody>
                    <a:bodyPr/>
                    <a:p>
                      <a:pPr algn="ctr">
                        <a:lnSpc>
                          <a:spcPct val="100000"/>
                        </a:lnSpc>
                        <a:spcBef>
                          <a:spcPts val="221"/>
                        </a:spcBef>
                      </a:pPr>
                      <a:r>
                        <a:rPr b="0" lang="en-US" sz="1100" spc="-1" strike="noStrike">
                          <a:solidFill>
                            <a:srgbClr val="000000"/>
                          </a:solidFill>
                          <a:latin typeface="Georgia"/>
                        </a:rPr>
                        <a:t>7:00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3366cc"/>
                    </a:solidFill>
                  </a:tcPr>
                </a:tc>
              </a:tr>
              <a:tr h="426600">
                <a:tc>
                  <a:txBody>
                    <a:bodyPr/>
                    <a:p>
                      <a:pPr algn="ctr">
                        <a:lnSpc>
                          <a:spcPct val="100000"/>
                        </a:lnSpc>
                        <a:spcBef>
                          <a:spcPts val="221"/>
                        </a:spcBef>
                      </a:pPr>
                      <a:r>
                        <a:rPr b="0" lang="en-US" sz="1100" spc="-1" strike="noStrike">
                          <a:solidFill>
                            <a:srgbClr val="000000"/>
                          </a:solidFill>
                          <a:latin typeface="Georgia"/>
                        </a:rPr>
                        <a:t>8:00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9:00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66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10:00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a5b592"/>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11:00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edc94"/>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12:00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edc94"/>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edc94"/>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2:00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3:00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4:00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5:00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6:00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7:00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257" name="CustomShape 5"/>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139</a:t>
            </a:r>
            <a:endParaRPr b="0" lang="en-US" sz="1800" spc="-1" strike="noStrike">
              <a:latin typeface="Arial"/>
            </a:endParaRPr>
          </a:p>
        </p:txBody>
      </p:sp>
    </p:spTree>
  </p:cSld>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8" name="CustomShape 1"/>
          <p:cNvSpPr/>
          <p:nvPr/>
        </p:nvSpPr>
        <p:spPr>
          <a:xfrm>
            <a:off x="380880" y="196920"/>
            <a:ext cx="5790960" cy="63900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Team Member Schedule for Definition Phase Continued</a:t>
            </a:r>
            <a:endParaRPr b="0" lang="en-US" sz="1800" spc="-1" strike="noStrike">
              <a:latin typeface="Arial"/>
            </a:endParaRPr>
          </a:p>
        </p:txBody>
      </p:sp>
      <p:graphicFrame>
        <p:nvGraphicFramePr>
          <p:cNvPr id="2259" name="Table 2"/>
          <p:cNvGraphicFramePr/>
          <p:nvPr/>
        </p:nvGraphicFramePr>
        <p:xfrm>
          <a:off x="5257800" y="2819520"/>
          <a:ext cx="609120" cy="2787840"/>
        </p:xfrm>
        <a:graphic>
          <a:graphicData uri="http://schemas.openxmlformats.org/drawingml/2006/table">
            <a:tbl>
              <a:tblPr/>
              <a:tblGrid>
                <a:gridCol w="609480"/>
              </a:tblGrid>
              <a:tr h="259200">
                <a:tc>
                  <a:txBody>
                    <a:bodyPr/>
                    <a:p>
                      <a:pPr algn="ctr">
                        <a:lnSpc>
                          <a:spcPct val="100000"/>
                        </a:lnSpc>
                        <a:spcBef>
                          <a:spcPts val="221"/>
                        </a:spcBef>
                      </a:pPr>
                      <a:r>
                        <a:rPr b="0" lang="en-US" sz="1100" spc="-1" strike="noStrike">
                          <a:solidFill>
                            <a:srgbClr val="000000"/>
                          </a:solidFill>
                          <a:latin typeface="Georgia"/>
                        </a:rPr>
                        <a:t>Chris</a:t>
                      </a:r>
                      <a:endParaRPr b="0" lang="en-US" sz="1100" spc="-1" strike="noStrike">
                        <a:latin typeface="Arial"/>
                      </a:endParaRPr>
                    </a:p>
                  </a:txBody>
                  <a:tcPr marL="91440" marR="91440">
                    <a:lnL w="28080">
                      <a:solidFill>
                        <a:srgbClr val="000000"/>
                      </a:solidFill>
                    </a:lnL>
                    <a:lnR w="28080">
                      <a:solidFill>
                        <a:srgbClr val="000000"/>
                      </a:solidFill>
                    </a:lnR>
                    <a:lnT w="28080">
                      <a:solidFill>
                        <a:srgbClr val="000000"/>
                      </a:solidFill>
                    </a:lnT>
                    <a:lnB w="12240">
                      <a:solidFill>
                        <a:srgbClr val="000000"/>
                      </a:solidFill>
                    </a:lnB>
                    <a:solidFill>
                      <a:srgbClr val="3366cc"/>
                    </a:solidFill>
                  </a:tcPr>
                </a:tc>
              </a:tr>
              <a:tr h="259200">
                <a:tc>
                  <a:txBody>
                    <a:bodyPr/>
                    <a:p>
                      <a:pPr algn="ctr">
                        <a:lnSpc>
                          <a:spcPct val="100000"/>
                        </a:lnSpc>
                        <a:spcBef>
                          <a:spcPts val="221"/>
                        </a:spcBef>
                      </a:pPr>
                      <a:r>
                        <a:rPr b="0" lang="en-US" sz="1100" spc="-1" strike="noStrike">
                          <a:solidFill>
                            <a:srgbClr val="000000"/>
                          </a:solidFill>
                          <a:latin typeface="Georgia"/>
                        </a:rPr>
                        <a:t>Lacey</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7f6f6f"/>
                    </a:solidFill>
                  </a:tcPr>
                </a:tc>
              </a:tr>
              <a:tr h="426600">
                <a:tc>
                  <a:txBody>
                    <a:bodyPr/>
                    <a:p>
                      <a:pPr algn="ctr">
                        <a:lnSpc>
                          <a:spcPct val="100000"/>
                        </a:lnSpc>
                        <a:spcBef>
                          <a:spcPts val="221"/>
                        </a:spcBef>
                      </a:pPr>
                      <a:r>
                        <a:rPr b="0" lang="en-US" sz="1100" spc="-1" strike="noStrike">
                          <a:solidFill>
                            <a:srgbClr val="000000"/>
                          </a:solidFill>
                          <a:latin typeface="Georgia"/>
                        </a:rPr>
                        <a:t>Britney</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dedc94"/>
                    </a:solidFill>
                  </a:tcPr>
                </a:tc>
              </a:tr>
              <a:tr h="650160">
                <a:tc>
                  <a:txBody>
                    <a:bodyPr/>
                    <a:p>
                      <a:pPr algn="ctr">
                        <a:lnSpc>
                          <a:spcPct val="100000"/>
                        </a:lnSpc>
                        <a:spcBef>
                          <a:spcPts val="221"/>
                        </a:spcBef>
                      </a:pPr>
                      <a:r>
                        <a:rPr b="0" lang="en-US" sz="1100" spc="-1" strike="noStrike">
                          <a:solidFill>
                            <a:srgbClr val="000000"/>
                          </a:solidFill>
                          <a:latin typeface="Georgia"/>
                        </a:rPr>
                        <a:t>Chris </a:t>
                      </a:r>
                      <a:endParaRPr b="0" lang="en-US" sz="1100" spc="-1" strike="noStrike">
                        <a:latin typeface="Arial"/>
                      </a:endParaRPr>
                    </a:p>
                    <a:p>
                      <a:pPr algn="ctr">
                        <a:lnSpc>
                          <a:spcPct val="100000"/>
                        </a:lnSpc>
                        <a:spcBef>
                          <a:spcPts val="221"/>
                        </a:spcBef>
                      </a:pPr>
                      <a:r>
                        <a:rPr b="0" lang="en-US" sz="1100" spc="-1" strike="noStrike">
                          <a:solidFill>
                            <a:srgbClr val="000000"/>
                          </a:solidFill>
                          <a:latin typeface="Georgia"/>
                        </a:rPr>
                        <a:t>+ </a:t>
                      </a:r>
                      <a:endParaRPr b="0" lang="en-US" sz="1100" spc="-1" strike="noStrike">
                        <a:latin typeface="Arial"/>
                      </a:endParaRPr>
                    </a:p>
                    <a:p>
                      <a:pPr algn="ctr">
                        <a:lnSpc>
                          <a:spcPct val="100000"/>
                        </a:lnSpc>
                        <a:spcBef>
                          <a:spcPts val="221"/>
                        </a:spcBef>
                      </a:pPr>
                      <a:r>
                        <a:rPr b="0" lang="en-US" sz="1100" spc="-1" strike="noStrike">
                          <a:solidFill>
                            <a:srgbClr val="000000"/>
                          </a:solidFill>
                          <a:latin typeface="Georgia"/>
                        </a:rPr>
                        <a:t>Lacey</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ffff79"/>
                    </a:solidFill>
                  </a:tcPr>
                </a:tc>
              </a:tr>
              <a:tr h="761400">
                <a:tc>
                  <a:txBody>
                    <a:bodyPr/>
                    <a:p>
                      <a:pPr algn="ctr">
                        <a:lnSpc>
                          <a:spcPct val="100000"/>
                        </a:lnSpc>
                        <a:spcBef>
                          <a:spcPts val="221"/>
                        </a:spcBef>
                      </a:pPr>
                      <a:r>
                        <a:rPr b="0" lang="en-US" sz="1100" spc="-1" strike="noStrike">
                          <a:solidFill>
                            <a:srgbClr val="000000"/>
                          </a:solidFill>
                          <a:latin typeface="Georgia"/>
                        </a:rPr>
                        <a:t>Lacey + Britney</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fefac9"/>
                    </a:solidFill>
                  </a:tcPr>
                </a:tc>
              </a:tr>
              <a:tr h="622080">
                <a:tc>
                  <a:txBody>
                    <a:bodyPr/>
                    <a:p>
                      <a:pPr algn="ctr">
                        <a:lnSpc>
                          <a:spcPct val="100000"/>
                        </a:lnSpc>
                        <a:spcBef>
                          <a:spcPts val="221"/>
                        </a:spcBef>
                      </a:pPr>
                      <a:r>
                        <a:rPr b="0" lang="en-US" sz="1100" spc="-1" strike="noStrike">
                          <a:solidFill>
                            <a:srgbClr val="000000"/>
                          </a:solidFill>
                          <a:latin typeface="Georgia"/>
                        </a:rPr>
                        <a:t>Britney + </a:t>
                      </a:r>
                      <a:endParaRPr b="0" lang="en-US" sz="1100" spc="-1" strike="noStrike">
                        <a:latin typeface="Arial"/>
                      </a:endParaRPr>
                    </a:p>
                    <a:p>
                      <a:pPr algn="ctr">
                        <a:lnSpc>
                          <a:spcPct val="100000"/>
                        </a:lnSpc>
                        <a:spcBef>
                          <a:spcPts val="221"/>
                        </a:spcBef>
                      </a:pPr>
                      <a:r>
                        <a:rPr b="0" lang="en-US" sz="1100" spc="-1" strike="noStrike">
                          <a:solidFill>
                            <a:srgbClr val="000000"/>
                          </a:solidFill>
                          <a:latin typeface="Georgia"/>
                        </a:rPr>
                        <a:t>Chris</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a5b592"/>
                    </a:solidFill>
                  </a:tcPr>
                </a:tc>
              </a:tr>
              <a:tr h="426600">
                <a:tc>
                  <a:txBody>
                    <a:bodyPr/>
                    <a:p>
                      <a:pPr algn="ctr">
                        <a:lnSpc>
                          <a:spcPct val="100000"/>
                        </a:lnSpc>
                        <a:spcBef>
                          <a:spcPts val="221"/>
                        </a:spcBef>
                      </a:pPr>
                      <a:r>
                        <a:rPr b="0" lang="en-US" sz="1100" spc="-1" strike="noStrike">
                          <a:solidFill>
                            <a:srgbClr val="000000"/>
                          </a:solidFill>
                          <a:latin typeface="Georgia"/>
                        </a:rPr>
                        <a:t>Group</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solidFill>
                      <a:srgbClr val="7d5329"/>
                    </a:solidFill>
                  </a:tcPr>
                </a:tc>
              </a:tr>
            </a:tbl>
          </a:graphicData>
        </a:graphic>
      </p:graphicFrame>
      <p:sp>
        <p:nvSpPr>
          <p:cNvPr id="2260" name="CustomShape 3"/>
          <p:cNvSpPr/>
          <p:nvPr/>
        </p:nvSpPr>
        <p:spPr>
          <a:xfrm>
            <a:off x="228600" y="8381880"/>
            <a:ext cx="6248160" cy="45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*Non-shaded time slots are noted as unavailable meeting times of project team. </a:t>
            </a:r>
            <a:endParaRPr b="0" lang="en-US" sz="1200" spc="-1" strike="noStrike">
              <a:latin typeface="Arial"/>
            </a:endParaRPr>
          </a:p>
        </p:txBody>
      </p:sp>
      <p:graphicFrame>
        <p:nvGraphicFramePr>
          <p:cNvPr id="2261" name="Table 4"/>
          <p:cNvGraphicFramePr/>
          <p:nvPr/>
        </p:nvGraphicFramePr>
        <p:xfrm>
          <a:off x="1828800" y="1295280"/>
          <a:ext cx="3200040" cy="6552720"/>
        </p:xfrm>
        <a:graphic>
          <a:graphicData uri="http://schemas.openxmlformats.org/drawingml/2006/table">
            <a:tbl>
              <a:tblPr/>
              <a:tblGrid>
                <a:gridCol w="914400"/>
                <a:gridCol w="761760"/>
                <a:gridCol w="761760"/>
                <a:gridCol w="762120"/>
              </a:tblGrid>
              <a:tr h="454680">
                <a:tc>
                  <a:txBody>
                    <a:bodyPr/>
                    <a:p>
                      <a:pPr algn="ctr">
                        <a:lnSpc>
                          <a:spcPct val="100000"/>
                        </a:lnSpc>
                        <a:spcBef>
                          <a:spcPts val="221"/>
                        </a:spcBef>
                      </a:pPr>
                      <a:r>
                        <a:rPr b="0" lang="en-US" sz="1100" spc="-1" strike="noStrike">
                          <a:solidFill>
                            <a:srgbClr val="000000"/>
                          </a:solidFill>
                          <a:latin typeface="Georgia"/>
                        </a:rPr>
                        <a:t>Day</a:t>
                      </a:r>
                      <a:endParaRPr b="0" lang="en-US" sz="1100" spc="-1" strike="noStrike">
                        <a:latin typeface="Arial"/>
                      </a:endParaRPr>
                    </a:p>
                    <a:p>
                      <a:pPr algn="ctr">
                        <a:lnSpc>
                          <a:spcPct val="100000"/>
                        </a:lnSpc>
                        <a:spcBef>
                          <a:spcPts val="221"/>
                        </a:spcBef>
                      </a:pPr>
                      <a:r>
                        <a:rPr b="0" lang="en-US" sz="1100" spc="-1" strike="noStrike">
                          <a:solidFill>
                            <a:srgbClr val="000000"/>
                          </a:solidFill>
                          <a:latin typeface="Georgia"/>
                        </a:rPr>
                        <a:t>Time</a:t>
                      </a:r>
                      <a:endParaRPr b="0" lang="en-US" sz="11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Tues. April 29</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Wed. April 30</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Thurs. May 1</a:t>
                      </a:r>
                      <a:endParaRPr b="0" lang="en-US" sz="11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259200">
                <a:tc>
                  <a:txBody>
                    <a:bodyPr/>
                    <a:p>
                      <a:pPr algn="ctr">
                        <a:lnSpc>
                          <a:spcPct val="100000"/>
                        </a:lnSpc>
                        <a:spcBef>
                          <a:spcPts val="221"/>
                        </a:spcBef>
                      </a:pPr>
                      <a:r>
                        <a:rPr b="0" lang="en-US" sz="1100" spc="-1" strike="noStrike">
                          <a:solidFill>
                            <a:srgbClr val="000000"/>
                          </a:solidFill>
                          <a:latin typeface="Georgia"/>
                        </a:rPr>
                        <a:t>8:00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59200">
                <a:tc>
                  <a:txBody>
                    <a:bodyPr/>
                    <a:p>
                      <a:pPr algn="ctr">
                        <a:lnSpc>
                          <a:spcPct val="100000"/>
                        </a:lnSpc>
                        <a:spcBef>
                          <a:spcPts val="221"/>
                        </a:spcBef>
                      </a:pPr>
                      <a:r>
                        <a:rPr b="0" lang="en-US" sz="1100" spc="-1" strike="noStrike">
                          <a:solidFill>
                            <a:srgbClr val="000000"/>
                          </a:solidFill>
                          <a:latin typeface="Georgia"/>
                        </a:rPr>
                        <a:t>9:00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59200">
                <a:tc>
                  <a:txBody>
                    <a:bodyPr/>
                    <a:p>
                      <a:pPr algn="ctr">
                        <a:lnSpc>
                          <a:spcPct val="100000"/>
                        </a:lnSpc>
                        <a:spcBef>
                          <a:spcPts val="221"/>
                        </a:spcBef>
                      </a:pPr>
                      <a:r>
                        <a:rPr b="0" lang="en-US" sz="1100" spc="-1" strike="noStrike">
                          <a:solidFill>
                            <a:srgbClr val="000000"/>
                          </a:solidFill>
                          <a:latin typeface="Georgia"/>
                        </a:rPr>
                        <a:t>10:00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59200">
                <a:tc>
                  <a:txBody>
                    <a:bodyPr/>
                    <a:p>
                      <a:pPr algn="ctr">
                        <a:lnSpc>
                          <a:spcPct val="100000"/>
                        </a:lnSpc>
                        <a:spcBef>
                          <a:spcPts val="221"/>
                        </a:spcBef>
                      </a:pPr>
                      <a:r>
                        <a:rPr b="0" lang="en-US" sz="1100" spc="-1" strike="noStrike">
                          <a:solidFill>
                            <a:srgbClr val="000000"/>
                          </a:solidFill>
                          <a:latin typeface="Georgia"/>
                        </a:rPr>
                        <a:t>11:00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59200">
                <a:tc>
                  <a:txBody>
                    <a:bodyPr/>
                    <a:p>
                      <a:pPr algn="ctr">
                        <a:lnSpc>
                          <a:spcPct val="100000"/>
                        </a:lnSpc>
                        <a:spcBef>
                          <a:spcPts val="221"/>
                        </a:spcBef>
                      </a:pPr>
                      <a:r>
                        <a:rPr b="0" lang="en-US" sz="1100" spc="-1" strike="noStrike">
                          <a:solidFill>
                            <a:srgbClr val="000000"/>
                          </a:solidFill>
                          <a:latin typeface="Georgia"/>
                        </a:rPr>
                        <a:t>12:00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59200">
                <a:tc>
                  <a:txBody>
                    <a:bodyPr/>
                    <a:p>
                      <a:pPr algn="ctr">
                        <a:lnSpc>
                          <a:spcPct val="100000"/>
                        </a:lnSpc>
                        <a:spcBef>
                          <a:spcPts val="221"/>
                        </a:spcBef>
                      </a:pPr>
                      <a:r>
                        <a:rPr b="0" lang="en-US" sz="1100" spc="-1" strike="noStrike">
                          <a:solidFill>
                            <a:srgbClr val="000000"/>
                          </a:solidFill>
                          <a:latin typeface="Georgia"/>
                        </a:rPr>
                        <a:t>1:00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59200">
                <a:tc>
                  <a:txBody>
                    <a:bodyPr/>
                    <a:p>
                      <a:pPr algn="ctr">
                        <a:lnSpc>
                          <a:spcPct val="100000"/>
                        </a:lnSpc>
                        <a:spcBef>
                          <a:spcPts val="221"/>
                        </a:spcBef>
                      </a:pPr>
                      <a:r>
                        <a:rPr b="0" lang="en-US" sz="1100" spc="-1" strike="noStrike">
                          <a:solidFill>
                            <a:srgbClr val="000000"/>
                          </a:solidFill>
                          <a:latin typeface="Georgia"/>
                        </a:rPr>
                        <a:t>2:00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59200">
                <a:tc>
                  <a:txBody>
                    <a:bodyPr/>
                    <a:p>
                      <a:pPr algn="ctr">
                        <a:lnSpc>
                          <a:spcPct val="100000"/>
                        </a:lnSpc>
                        <a:spcBef>
                          <a:spcPts val="221"/>
                        </a:spcBef>
                      </a:pPr>
                      <a:r>
                        <a:rPr b="0" lang="en-US" sz="1100" spc="-1" strike="noStrike">
                          <a:solidFill>
                            <a:srgbClr val="000000"/>
                          </a:solidFill>
                          <a:latin typeface="Georgia"/>
                        </a:rPr>
                        <a:t>3:00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fefac9"/>
                    </a:solidFill>
                  </a:tcPr>
                </a:tc>
              </a:tr>
              <a:tr h="259200">
                <a:tc>
                  <a:txBody>
                    <a:bodyPr/>
                    <a:p>
                      <a:pPr algn="ctr">
                        <a:lnSpc>
                          <a:spcPct val="100000"/>
                        </a:lnSpc>
                        <a:spcBef>
                          <a:spcPts val="221"/>
                        </a:spcBef>
                      </a:pPr>
                      <a:r>
                        <a:rPr b="0" lang="en-US" sz="1100" spc="-1" strike="noStrike">
                          <a:solidFill>
                            <a:srgbClr val="000000"/>
                          </a:solidFill>
                          <a:latin typeface="Georgia"/>
                        </a:rPr>
                        <a:t>4:00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59200">
                <a:tc>
                  <a:txBody>
                    <a:bodyPr/>
                    <a:p>
                      <a:pPr algn="ctr">
                        <a:lnSpc>
                          <a:spcPct val="100000"/>
                        </a:lnSpc>
                        <a:spcBef>
                          <a:spcPts val="221"/>
                        </a:spcBef>
                      </a:pPr>
                      <a:r>
                        <a:rPr b="0" lang="en-US" sz="1100" spc="-1" strike="noStrike">
                          <a:solidFill>
                            <a:srgbClr val="000000"/>
                          </a:solidFill>
                          <a:latin typeface="Georgia"/>
                        </a:rPr>
                        <a:t>5:00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259200">
                <a:tc>
                  <a:txBody>
                    <a:bodyPr/>
                    <a:p>
                      <a:pPr algn="ctr">
                        <a:lnSpc>
                          <a:spcPct val="100000"/>
                        </a:lnSpc>
                        <a:spcBef>
                          <a:spcPts val="221"/>
                        </a:spcBef>
                      </a:pPr>
                      <a:r>
                        <a:rPr b="0" lang="en-US" sz="1100" spc="-1" strike="noStrike">
                          <a:solidFill>
                            <a:srgbClr val="000000"/>
                          </a:solidFill>
                          <a:latin typeface="Georgia"/>
                        </a:rPr>
                        <a:t>6:00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259200">
                <a:tc>
                  <a:txBody>
                    <a:bodyPr/>
                    <a:p>
                      <a:pPr algn="ctr">
                        <a:lnSpc>
                          <a:spcPct val="100000"/>
                        </a:lnSpc>
                        <a:spcBef>
                          <a:spcPts val="221"/>
                        </a:spcBef>
                      </a:pPr>
                      <a:r>
                        <a:rPr b="0" lang="en-US" sz="1100" spc="-1" strike="noStrike">
                          <a:solidFill>
                            <a:srgbClr val="000000"/>
                          </a:solidFill>
                          <a:latin typeface="Georgia"/>
                        </a:rPr>
                        <a:t>7:00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259200">
                <a:tc>
                  <a:txBody>
                    <a:bodyPr/>
                    <a:p>
                      <a:pPr algn="ctr">
                        <a:lnSpc>
                          <a:spcPct val="100000"/>
                        </a:lnSpc>
                        <a:spcBef>
                          <a:spcPts val="221"/>
                        </a:spcBef>
                      </a:pPr>
                      <a:r>
                        <a:rPr b="0" lang="en-US" sz="1100" spc="-1" strike="noStrike">
                          <a:solidFill>
                            <a:srgbClr val="000000"/>
                          </a:solidFill>
                          <a:latin typeface="Georgia"/>
                        </a:rPr>
                        <a:t>8:00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259200">
                <a:tc>
                  <a:txBody>
                    <a:bodyPr/>
                    <a:p>
                      <a:pPr algn="ctr">
                        <a:lnSpc>
                          <a:spcPct val="100000"/>
                        </a:lnSpc>
                        <a:spcBef>
                          <a:spcPts val="221"/>
                        </a:spcBef>
                      </a:pPr>
                      <a:r>
                        <a:rPr b="0" lang="en-US" sz="1100" spc="-1" strike="noStrike">
                          <a:solidFill>
                            <a:srgbClr val="000000"/>
                          </a:solidFill>
                          <a:latin typeface="Georgia"/>
                        </a:rPr>
                        <a:t>9:00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66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259200">
                <a:tc>
                  <a:txBody>
                    <a:bodyPr/>
                    <a:p>
                      <a:pPr algn="ctr">
                        <a:lnSpc>
                          <a:spcPct val="100000"/>
                        </a:lnSpc>
                        <a:spcBef>
                          <a:spcPts val="221"/>
                        </a:spcBef>
                      </a:pPr>
                      <a:r>
                        <a:rPr b="0" lang="en-US" sz="1100" spc="-1" strike="noStrike">
                          <a:solidFill>
                            <a:srgbClr val="000000"/>
                          </a:solidFill>
                          <a:latin typeface="Georgia"/>
                        </a:rPr>
                        <a:t>10:00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66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8e58b6"/>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259200">
                <a:tc>
                  <a:txBody>
                    <a:bodyPr/>
                    <a:p>
                      <a:pPr algn="ctr">
                        <a:lnSpc>
                          <a:spcPct val="100000"/>
                        </a:lnSpc>
                        <a:spcBef>
                          <a:spcPts val="221"/>
                        </a:spcBef>
                      </a:pPr>
                      <a:r>
                        <a:rPr b="0" lang="en-US" sz="1100" spc="-1" strike="noStrike">
                          <a:solidFill>
                            <a:srgbClr val="000000"/>
                          </a:solidFill>
                          <a:latin typeface="Georgia"/>
                        </a:rPr>
                        <a:t>11:00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66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a5b592"/>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59200">
                <a:tc>
                  <a:txBody>
                    <a:bodyPr/>
                    <a:p>
                      <a:pPr algn="ctr">
                        <a:lnSpc>
                          <a:spcPct val="100000"/>
                        </a:lnSpc>
                        <a:spcBef>
                          <a:spcPts val="221"/>
                        </a:spcBef>
                      </a:pPr>
                      <a:r>
                        <a:rPr b="0" lang="en-US" sz="1100" spc="-1" strike="noStrike">
                          <a:solidFill>
                            <a:srgbClr val="000000"/>
                          </a:solidFill>
                          <a:latin typeface="Georgia"/>
                        </a:rPr>
                        <a:t>12:00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66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edc94"/>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59200">
                <a:tc>
                  <a:txBody>
                    <a:bodyPr/>
                    <a:p>
                      <a:pPr algn="ctr">
                        <a:lnSpc>
                          <a:spcPct val="100000"/>
                        </a:lnSpc>
                        <a:spcBef>
                          <a:spcPts val="221"/>
                        </a:spcBef>
                      </a:pPr>
                      <a:r>
                        <a:rPr b="0" lang="en-US" sz="1100" spc="-1" strike="noStrike">
                          <a:solidFill>
                            <a:srgbClr val="000000"/>
                          </a:solidFill>
                          <a:latin typeface="Georgia"/>
                        </a:rPr>
                        <a:t>1:00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efac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59200">
                <a:tc>
                  <a:txBody>
                    <a:bodyPr/>
                    <a:p>
                      <a:pPr algn="ctr">
                        <a:lnSpc>
                          <a:spcPct val="100000"/>
                        </a:lnSpc>
                        <a:spcBef>
                          <a:spcPts val="221"/>
                        </a:spcBef>
                      </a:pPr>
                      <a:r>
                        <a:rPr b="0" lang="en-US" sz="1100" spc="-1" strike="noStrike">
                          <a:solidFill>
                            <a:srgbClr val="000000"/>
                          </a:solidFill>
                          <a:latin typeface="Georgia"/>
                        </a:rPr>
                        <a:t>2:00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59200">
                <a:tc>
                  <a:txBody>
                    <a:bodyPr/>
                    <a:p>
                      <a:pPr algn="ctr">
                        <a:lnSpc>
                          <a:spcPct val="100000"/>
                        </a:lnSpc>
                        <a:spcBef>
                          <a:spcPts val="221"/>
                        </a:spcBef>
                      </a:pPr>
                      <a:r>
                        <a:rPr b="0" lang="en-US" sz="1100" spc="-1" strike="noStrike">
                          <a:solidFill>
                            <a:srgbClr val="000000"/>
                          </a:solidFill>
                          <a:latin typeface="Georgia"/>
                        </a:rPr>
                        <a:t>3:00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59200">
                <a:tc>
                  <a:txBody>
                    <a:bodyPr/>
                    <a:p>
                      <a:pPr algn="ctr">
                        <a:lnSpc>
                          <a:spcPct val="100000"/>
                        </a:lnSpc>
                        <a:spcBef>
                          <a:spcPts val="221"/>
                        </a:spcBef>
                      </a:pPr>
                      <a:r>
                        <a:rPr b="0" lang="en-US" sz="1100" spc="-1" strike="noStrike">
                          <a:solidFill>
                            <a:srgbClr val="000000"/>
                          </a:solidFill>
                          <a:latin typeface="Georgia"/>
                        </a:rPr>
                        <a:t>4:00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59200">
                <a:tc>
                  <a:txBody>
                    <a:bodyPr/>
                    <a:p>
                      <a:pPr algn="ctr">
                        <a:lnSpc>
                          <a:spcPct val="100000"/>
                        </a:lnSpc>
                        <a:spcBef>
                          <a:spcPts val="221"/>
                        </a:spcBef>
                      </a:pPr>
                      <a:r>
                        <a:rPr b="0" lang="en-US" sz="1100" spc="-1" strike="noStrike">
                          <a:solidFill>
                            <a:srgbClr val="000000"/>
                          </a:solidFill>
                          <a:latin typeface="Georgia"/>
                        </a:rPr>
                        <a:t>5:00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59200">
                <a:tc>
                  <a:txBody>
                    <a:bodyPr/>
                    <a:p>
                      <a:pPr algn="ctr">
                        <a:lnSpc>
                          <a:spcPct val="100000"/>
                        </a:lnSpc>
                        <a:spcBef>
                          <a:spcPts val="221"/>
                        </a:spcBef>
                      </a:pPr>
                      <a:r>
                        <a:rPr b="0" lang="en-US" sz="1100" spc="-1" strike="noStrike">
                          <a:solidFill>
                            <a:srgbClr val="000000"/>
                          </a:solidFill>
                          <a:latin typeface="Georgia"/>
                        </a:rPr>
                        <a:t>6:00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59200">
                <a:tc>
                  <a:txBody>
                    <a:bodyPr/>
                    <a:p>
                      <a:pPr algn="ctr">
                        <a:lnSpc>
                          <a:spcPct val="100000"/>
                        </a:lnSpc>
                        <a:spcBef>
                          <a:spcPts val="221"/>
                        </a:spcBef>
                      </a:pPr>
                      <a:r>
                        <a:rPr b="0" lang="en-US" sz="1100" spc="-1" strike="noStrike">
                          <a:solidFill>
                            <a:srgbClr val="000000"/>
                          </a:solidFill>
                          <a:latin typeface="Georgia"/>
                        </a:rPr>
                        <a:t>7:00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262" name="CustomShape 5"/>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140</a:t>
            </a:r>
            <a:endParaRPr b="0" lang="en-US" sz="1800" spc="-1" strike="noStrike">
              <a:latin typeface="Arial"/>
            </a:endParaRPr>
          </a:p>
        </p:txBody>
      </p:sp>
    </p:spTree>
  </p:cSld>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3" name="CustomShape 1"/>
          <p:cNvSpPr/>
          <p:nvPr/>
        </p:nvSpPr>
        <p:spPr>
          <a:xfrm>
            <a:off x="380880" y="196920"/>
            <a:ext cx="5714640" cy="63900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Team Member Problems and Reconciliation with Schedule</a:t>
            </a:r>
            <a:endParaRPr b="0" lang="en-US" sz="1800" spc="-1" strike="noStrike">
              <a:latin typeface="Arial"/>
            </a:endParaRPr>
          </a:p>
        </p:txBody>
      </p:sp>
      <p:graphicFrame>
        <p:nvGraphicFramePr>
          <p:cNvPr id="2264" name="Table 2"/>
          <p:cNvGraphicFramePr/>
          <p:nvPr/>
        </p:nvGraphicFramePr>
        <p:xfrm>
          <a:off x="1905120" y="2514600"/>
          <a:ext cx="3381120" cy="1676160"/>
        </p:xfrm>
        <a:graphic>
          <a:graphicData uri="http://schemas.openxmlformats.org/drawingml/2006/table">
            <a:tbl>
              <a:tblPr/>
              <a:tblGrid>
                <a:gridCol w="1765080"/>
                <a:gridCol w="1616040"/>
              </a:tblGrid>
              <a:tr h="578520">
                <a:tc>
                  <a:txBody>
                    <a:bodyPr/>
                    <a:p>
                      <a:pPr algn="ctr">
                        <a:lnSpc>
                          <a:spcPct val="100000"/>
                        </a:lnSpc>
                        <a:spcBef>
                          <a:spcPts val="320"/>
                        </a:spcBef>
                      </a:pPr>
                      <a:r>
                        <a:rPr b="0" lang="en-US" sz="1600" spc="-1" strike="noStrike">
                          <a:solidFill>
                            <a:srgbClr val="000000"/>
                          </a:solidFill>
                          <a:latin typeface="Georgia"/>
                        </a:rPr>
                        <a:t>Team Member</a:t>
                      </a:r>
                      <a:endParaRPr b="0" lang="en-US"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320"/>
                        </a:spcBef>
                      </a:pPr>
                      <a:r>
                        <a:rPr b="0" lang="en-US" sz="1600" spc="-1" strike="noStrike">
                          <a:solidFill>
                            <a:srgbClr val="000000"/>
                          </a:solidFill>
                          <a:latin typeface="Georgia"/>
                        </a:rPr>
                        <a:t>Estimated Time</a:t>
                      </a:r>
                      <a:endParaRPr b="0" lang="en-US"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578520">
                <a:tc>
                  <a:txBody>
                    <a:bodyPr/>
                    <a:p>
                      <a:pPr algn="ctr">
                        <a:lnSpc>
                          <a:spcPct val="100000"/>
                        </a:lnSpc>
                        <a:spcBef>
                          <a:spcPts val="320"/>
                        </a:spcBef>
                      </a:pPr>
                      <a:r>
                        <a:rPr b="0" lang="en-US" sz="1600" spc="-1" strike="noStrike">
                          <a:solidFill>
                            <a:srgbClr val="000000"/>
                          </a:solidFill>
                          <a:latin typeface="Georgia"/>
                        </a:rPr>
                        <a:t>Chris Armbrester</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3366cc"/>
                    </a:solidFill>
                  </a:tcPr>
                </a:tc>
                <a:tc>
                  <a:txBody>
                    <a:bodyPr/>
                    <a:p>
                      <a:pPr algn="ctr">
                        <a:lnSpc>
                          <a:spcPct val="100000"/>
                        </a:lnSpc>
                        <a:spcBef>
                          <a:spcPts val="320"/>
                        </a:spcBef>
                      </a:pPr>
                      <a:r>
                        <a:rPr b="0" lang="en-US" sz="1600" spc="-1" strike="noStrike">
                          <a:solidFill>
                            <a:srgbClr val="000000"/>
                          </a:solidFill>
                          <a:latin typeface="Georgia"/>
                        </a:rPr>
                        <a:t>38</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3366cc"/>
                    </a:solidFill>
                  </a:tcPr>
                </a:tc>
              </a:tr>
              <a:tr h="335160">
                <a:tc>
                  <a:txBody>
                    <a:bodyPr/>
                    <a:p>
                      <a:pPr algn="ctr">
                        <a:lnSpc>
                          <a:spcPct val="100000"/>
                        </a:lnSpc>
                        <a:spcBef>
                          <a:spcPts val="320"/>
                        </a:spcBef>
                      </a:pPr>
                      <a:r>
                        <a:rPr b="0" lang="en-US" sz="1600" spc="-1" strike="noStrike">
                          <a:solidFill>
                            <a:srgbClr val="000000"/>
                          </a:solidFill>
                          <a:latin typeface="Georgia"/>
                        </a:rPr>
                        <a:t>Lacey Ezekiel</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7f6f6f"/>
                    </a:solidFill>
                  </a:tcPr>
                </a:tc>
                <a:tc>
                  <a:txBody>
                    <a:bodyPr/>
                    <a:p>
                      <a:pPr algn="ctr">
                        <a:lnSpc>
                          <a:spcPct val="100000"/>
                        </a:lnSpc>
                        <a:spcBef>
                          <a:spcPts val="320"/>
                        </a:spcBef>
                      </a:pPr>
                      <a:r>
                        <a:rPr b="0" lang="en-US" sz="1600" spc="-1" strike="noStrike">
                          <a:solidFill>
                            <a:srgbClr val="000000"/>
                          </a:solidFill>
                          <a:latin typeface="Georgia"/>
                        </a:rPr>
                        <a:t>25</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f6f6f"/>
                    </a:solidFill>
                  </a:tcPr>
                </a:tc>
              </a:tr>
              <a:tr h="578520">
                <a:tc>
                  <a:txBody>
                    <a:bodyPr/>
                    <a:p>
                      <a:pPr algn="ctr">
                        <a:lnSpc>
                          <a:spcPct val="100000"/>
                        </a:lnSpc>
                        <a:spcBef>
                          <a:spcPts val="320"/>
                        </a:spcBef>
                      </a:pPr>
                      <a:r>
                        <a:rPr b="0" lang="en-US" sz="1600" spc="-1" strike="noStrike">
                          <a:solidFill>
                            <a:srgbClr val="000000"/>
                          </a:solidFill>
                          <a:latin typeface="Georgia"/>
                        </a:rPr>
                        <a:t>Britney Haynes</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dedc94"/>
                    </a:solidFill>
                  </a:tcPr>
                </a:tc>
                <a:tc>
                  <a:txBody>
                    <a:bodyPr/>
                    <a:p>
                      <a:pPr algn="ctr">
                        <a:lnSpc>
                          <a:spcPct val="100000"/>
                        </a:lnSpc>
                        <a:spcBef>
                          <a:spcPts val="320"/>
                        </a:spcBef>
                      </a:pPr>
                      <a:r>
                        <a:rPr b="0" lang="en-US" sz="1600" spc="-1" strike="noStrike">
                          <a:solidFill>
                            <a:srgbClr val="000000"/>
                          </a:solidFill>
                          <a:latin typeface="Georgia"/>
                        </a:rPr>
                        <a:t>36</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dedc94"/>
                    </a:solidFill>
                  </a:tcPr>
                </a:tc>
              </a:tr>
              <a:tr h="578520">
                <a:tc>
                  <a:txBody>
                    <a:bodyPr/>
                    <a:p>
                      <a:pPr algn="ctr">
                        <a:lnSpc>
                          <a:spcPct val="100000"/>
                        </a:lnSpc>
                        <a:spcBef>
                          <a:spcPts val="320"/>
                        </a:spcBef>
                      </a:pPr>
                      <a:r>
                        <a:rPr b="0" lang="en-US" sz="1600" spc="-1" strike="noStrike">
                          <a:solidFill>
                            <a:srgbClr val="000000"/>
                          </a:solidFill>
                          <a:latin typeface="Georgia"/>
                        </a:rPr>
                        <a:t>Group Consensus</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solidFill>
                      <a:srgbClr val="7d5329"/>
                    </a:solidFill>
                  </a:tcPr>
                </a:tc>
                <a:tc>
                  <a:txBody>
                    <a:bodyPr/>
                    <a:p>
                      <a:pPr algn="ctr">
                        <a:lnSpc>
                          <a:spcPct val="100000"/>
                        </a:lnSpc>
                        <a:spcBef>
                          <a:spcPts val="320"/>
                        </a:spcBef>
                      </a:pPr>
                      <a:r>
                        <a:rPr b="0" lang="en-US" sz="1600" spc="-1" strike="noStrike">
                          <a:solidFill>
                            <a:srgbClr val="000000"/>
                          </a:solidFill>
                          <a:latin typeface="Georgia"/>
                        </a:rPr>
                        <a:t>33</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solidFill>
                      <a:srgbClr val="996633"/>
                    </a:solidFill>
                  </a:tcPr>
                </a:tc>
              </a:tr>
            </a:tbl>
          </a:graphicData>
        </a:graphic>
      </p:graphicFrame>
      <p:sp>
        <p:nvSpPr>
          <p:cNvPr id="2265" name="CustomShape 3"/>
          <p:cNvSpPr/>
          <p:nvPr/>
        </p:nvSpPr>
        <p:spPr>
          <a:xfrm>
            <a:off x="1447920" y="4343400"/>
            <a:ext cx="4343040" cy="191484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Each group member had a different opinion on the amount of time that would be required to complete the project.  Chris estimated that 38 hours would be necessary.  Lacey assumed that the team would be spending much less time, approximating 25 hours.  Britney’s guess was in between her teammates estimates at 36 hours.  After much deliberation, the team came to the conclusion that about 33 hours would be spent completing the study phase of the project.</a:t>
            </a:r>
            <a:endParaRPr b="0" lang="en-US" sz="1200" spc="-1" strike="noStrike">
              <a:latin typeface="Arial"/>
            </a:endParaRPr>
          </a:p>
        </p:txBody>
      </p:sp>
      <p:sp>
        <p:nvSpPr>
          <p:cNvPr id="2266" name="CustomShape 4"/>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141</a:t>
            </a:r>
            <a:endParaRPr b="0" lang="en-US" sz="1800" spc="-1" strike="noStrike">
              <a:latin typeface="Arial"/>
            </a:endParaRPr>
          </a:p>
        </p:txBody>
      </p:sp>
    </p:spTree>
  </p:cSld>
</p:sld>
</file>

<file path=ppt/slides/slide1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7" name="CustomShape 1"/>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Interview Notes</a:t>
            </a:r>
            <a:endParaRPr b="0" lang="en-US" sz="1800" spc="-1" strike="noStrike">
              <a:latin typeface="Arial"/>
            </a:endParaRPr>
          </a:p>
        </p:txBody>
      </p:sp>
      <p:sp>
        <p:nvSpPr>
          <p:cNvPr id="2268" name="CustomShape 2"/>
          <p:cNvSpPr/>
          <p:nvPr/>
        </p:nvSpPr>
        <p:spPr>
          <a:xfrm>
            <a:off x="380880" y="685800"/>
            <a:ext cx="6019560" cy="115596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We, at PKJZ Inc., felt that the most applicable place to include the report we provided to our client, Dung Chau, was in the Definition Phase interview notes.  We approached the report as documenting opportunities unexploited in the current system and how competitors have seized those opportunities.</a:t>
            </a:r>
            <a:endParaRPr b="0" lang="en-US" sz="1400" spc="-1" strike="noStrike">
              <a:latin typeface="Arial"/>
            </a:endParaRPr>
          </a:p>
        </p:txBody>
      </p:sp>
      <p:sp>
        <p:nvSpPr>
          <p:cNvPr id="2269"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142</a:t>
            </a:r>
            <a:endParaRPr b="0" lang="en-US" sz="1800" spc="-1" strike="noStrike">
              <a:latin typeface="Arial"/>
            </a:endParaRPr>
          </a:p>
        </p:txBody>
      </p:sp>
    </p:spTree>
  </p:cSld>
</p:sld>
</file>

<file path=ppt/slides/slide1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0" name="TextShape 1"/>
          <p:cNvSpPr txBox="1"/>
          <p:nvPr/>
        </p:nvSpPr>
        <p:spPr>
          <a:xfrm>
            <a:off x="0" y="2840040"/>
            <a:ext cx="5829120" cy="1960200"/>
          </a:xfrm>
          <a:prstGeom prst="rect">
            <a:avLst/>
          </a:prstGeom>
          <a:noFill/>
          <a:ln>
            <a:noFill/>
          </a:ln>
        </p:spPr>
        <p:txBody>
          <a:bodyPr lIns="90000" rIns="90000" tIns="45000" bIns="45000" anchor="ctr"/>
          <a:p>
            <a:pPr algn="ctr">
              <a:lnSpc>
                <a:spcPct val="100000"/>
              </a:lnSpc>
            </a:pPr>
            <a:r>
              <a:rPr b="1" lang="en-US" sz="4000" spc="-1" strike="noStrike">
                <a:solidFill>
                  <a:srgbClr val="444d26"/>
                </a:solidFill>
                <a:latin typeface="Georgia"/>
              </a:rPr>
              <a:t>Benchmarking Activities Report</a:t>
            </a:r>
            <a:br/>
            <a:endParaRPr b="0" lang="en-US" sz="4000" spc="-1" strike="noStrike">
              <a:solidFill>
                <a:srgbClr val="000000"/>
              </a:solidFill>
              <a:latin typeface="Georgia"/>
            </a:endParaRPr>
          </a:p>
        </p:txBody>
      </p:sp>
      <p:sp>
        <p:nvSpPr>
          <p:cNvPr id="2271" name="TextShape 2"/>
          <p:cNvSpPr txBox="1"/>
          <p:nvPr/>
        </p:nvSpPr>
        <p:spPr>
          <a:xfrm>
            <a:off x="0" y="5943600"/>
            <a:ext cx="5562360" cy="2336400"/>
          </a:xfrm>
          <a:prstGeom prst="rect">
            <a:avLst/>
          </a:prstGeom>
          <a:noFill/>
          <a:ln>
            <a:noFill/>
          </a:ln>
        </p:spPr>
        <p:txBody>
          <a:bodyPr lIns="90000" rIns="90000" tIns="45000" bIns="45000"/>
          <a:p>
            <a:pPr algn="ctr">
              <a:lnSpc>
                <a:spcPct val="90000"/>
              </a:lnSpc>
              <a:spcBef>
                <a:spcPts val="400"/>
              </a:spcBef>
            </a:pPr>
            <a:r>
              <a:rPr b="0" lang="en-US" sz="1600" spc="-1" strike="noStrike">
                <a:solidFill>
                  <a:srgbClr val="000000"/>
                </a:solidFill>
                <a:latin typeface="Georgia"/>
              </a:rPr>
              <a:t>Chris Armbrester, Lacey Ezekiel, and Britney Haynes</a:t>
            </a:r>
            <a:endParaRPr b="0" lang="en-US" sz="1600" spc="-1" strike="noStrike">
              <a:latin typeface="Arial"/>
            </a:endParaRPr>
          </a:p>
          <a:p>
            <a:pPr algn="ctr">
              <a:lnSpc>
                <a:spcPct val="90000"/>
              </a:lnSpc>
              <a:spcBef>
                <a:spcPts val="400"/>
              </a:spcBef>
            </a:pPr>
            <a:endParaRPr b="0" lang="en-US" sz="1600" spc="-1" strike="noStrike">
              <a:latin typeface="Arial"/>
            </a:endParaRPr>
          </a:p>
          <a:p>
            <a:pPr algn="ctr">
              <a:lnSpc>
                <a:spcPct val="90000"/>
              </a:lnSpc>
              <a:spcBef>
                <a:spcPts val="400"/>
              </a:spcBef>
            </a:pPr>
            <a:r>
              <a:rPr b="0" lang="en-US" sz="1600" spc="-1" strike="noStrike">
                <a:solidFill>
                  <a:srgbClr val="000000"/>
                </a:solidFill>
                <a:latin typeface="Georgia"/>
              </a:rPr>
              <a:t>23 April 2008</a:t>
            </a:r>
            <a:endParaRPr b="0" lang="en-US" sz="1600" spc="-1" strike="noStrike">
              <a:latin typeface="Arial"/>
            </a:endParaRPr>
          </a:p>
        </p:txBody>
      </p:sp>
      <p:sp>
        <p:nvSpPr>
          <p:cNvPr id="2272"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143</a:t>
            </a:r>
            <a:endParaRPr b="0" lang="en-US" sz="1800" spc="-1" strike="noStrike">
              <a:latin typeface="Arial"/>
            </a:endParaRPr>
          </a:p>
        </p:txBody>
      </p:sp>
    </p:spTree>
  </p:cSld>
</p:sld>
</file>

<file path=ppt/slides/slide1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3" name="CustomShape 1"/>
          <p:cNvSpPr/>
          <p:nvPr/>
        </p:nvSpPr>
        <p:spPr>
          <a:xfrm>
            <a:off x="304920" y="1057320"/>
            <a:ext cx="6476760" cy="7335720"/>
          </a:xfrm>
          <a:prstGeom prst="rect">
            <a:avLst/>
          </a:prstGeom>
          <a:noFill/>
          <a:ln w="9360">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Georgia"/>
              </a:rPr>
              <a:t>	</a:t>
            </a:r>
            <a:r>
              <a:rPr b="0" lang="en-US" sz="1400" spc="-1" strike="noStrike">
                <a:solidFill>
                  <a:srgbClr val="000000"/>
                </a:solidFill>
                <a:latin typeface="Georgia"/>
              </a:rPr>
              <a:t>We recommend that the RelateKX portfolio process capabilities include streamlined portfolio uploading, a range of portfolio creations opportunities, structured portfolio evaluation mediums, portfolios with multiple viewpoints, and customizable user preferences.  By incorporating these processes into the RelateKX application, we believe that RelateKX will excel over competitors by integrating successful components of their competitors.  Additionally, we feel that more students will prefer using the RelateKX application because these processes will make the application more effective and user-friendly.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Georgia"/>
              </a:rPr>
              <a:t>	</a:t>
            </a:r>
            <a:r>
              <a:rPr b="0" lang="en-US" sz="1400" spc="-1" strike="noStrike">
                <a:solidFill>
                  <a:srgbClr val="000000"/>
                </a:solidFill>
                <a:latin typeface="Georgia"/>
              </a:rPr>
              <a:t>We suggest that RelateKX adopt these features and processes because of the existing gaps between the current system in place at the University of Alabama College of Commerce and Business Administration and competitors offering online portfolio services.  The focus of our investigations revolved around the processes involved in portfolios, including portfolio creation, uploading, critiquing, viewing, and updating or maintaining.  Five opportunistic areas were identified and addressed accordingly.  The problem was detailed as well as competitors that offered better solutions.  By enhancing these processes, RelateKX will be easier to use than the current system; thereby receiving greater success when implemented and yielding greater revenue.</a:t>
            </a:r>
            <a:endParaRPr b="0" lang="en-US" sz="1400" spc="-1" strike="noStrike">
              <a:latin typeface="Arial"/>
            </a:endParaRPr>
          </a:p>
          <a:p>
            <a:pPr>
              <a:lnSpc>
                <a:spcPct val="100000"/>
              </a:lnSpc>
            </a:pPr>
            <a:r>
              <a:rPr b="0" lang="en-US" sz="1400" spc="-1" strike="noStrike">
                <a:solidFill>
                  <a:srgbClr val="000000"/>
                </a:solidFill>
                <a:latin typeface="Georgia"/>
              </a:rPr>
              <a:t>  </a:t>
            </a:r>
            <a:endParaRPr b="0" lang="en-US" sz="1400" spc="-1" strike="noStrike">
              <a:latin typeface="Arial"/>
            </a:endParaRPr>
          </a:p>
          <a:p>
            <a:pPr>
              <a:lnSpc>
                <a:spcPct val="100000"/>
              </a:lnSpc>
            </a:pPr>
            <a:r>
              <a:rPr b="0" lang="en-US" sz="1400" spc="-1" strike="noStrike">
                <a:solidFill>
                  <a:srgbClr val="000000"/>
                </a:solidFill>
                <a:latin typeface="Georgia"/>
              </a:rPr>
              <a:t>	</a:t>
            </a:r>
            <a:r>
              <a:rPr b="0" lang="en-US" sz="1400" spc="-1" strike="noStrike">
                <a:solidFill>
                  <a:srgbClr val="000000"/>
                </a:solidFill>
                <a:latin typeface="Georgia"/>
              </a:rPr>
              <a:t>By means of research, analysis, and documentation we have decided on the five previously mentioned opportunities as ways in which RelateKX can gain an advantage over competitors.  By making use of these opportunities, RelateKX will provide valuable services to the faculty, staff, students, and recruiters using the resume service.  Completing the necessary steps of research, analysis, and documentation guided us towards creating this final report detailing each opportunity, current system settings for the opportunity, and competitors offerings.     </a:t>
            </a:r>
            <a:endParaRPr b="0" lang="en-US" sz="1400" spc="-1" strike="noStrike">
              <a:latin typeface="Arial"/>
            </a:endParaRPr>
          </a:p>
          <a:p>
            <a:pPr>
              <a:lnSpc>
                <a:spcPct val="100000"/>
              </a:lnSpc>
            </a:pPr>
            <a:endParaRPr b="0" lang="en-US" sz="1400" spc="-1" strike="noStrike">
              <a:latin typeface="Arial"/>
            </a:endParaRPr>
          </a:p>
        </p:txBody>
      </p:sp>
      <p:sp>
        <p:nvSpPr>
          <p:cNvPr id="2274" name="CustomShape 2"/>
          <p:cNvSpPr/>
          <p:nvPr/>
        </p:nvSpPr>
        <p:spPr>
          <a:xfrm>
            <a:off x="457200" y="152280"/>
            <a:ext cx="540972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Executive Summary</a:t>
            </a:r>
            <a:endParaRPr b="0" lang="en-US" sz="1800" spc="-1" strike="noStrike">
              <a:latin typeface="Arial"/>
            </a:endParaRPr>
          </a:p>
        </p:txBody>
      </p:sp>
      <p:sp>
        <p:nvSpPr>
          <p:cNvPr id="2275"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144</a:t>
            </a:r>
            <a:endParaRPr b="0" lang="en-US" sz="18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80880" y="152280"/>
            <a:ext cx="464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Data Gathering Results</a:t>
            </a:r>
            <a:endParaRPr b="0" lang="en-US" sz="1800" spc="-1" strike="noStrike">
              <a:latin typeface="Arial"/>
            </a:endParaRPr>
          </a:p>
        </p:txBody>
      </p:sp>
      <p:sp>
        <p:nvSpPr>
          <p:cNvPr id="142" name="CustomShape 2"/>
          <p:cNvSpPr/>
          <p:nvPr/>
        </p:nvSpPr>
        <p:spPr>
          <a:xfrm>
            <a:off x="380880" y="990720"/>
            <a:ext cx="6248160" cy="8188200"/>
          </a:xfrm>
          <a:prstGeom prst="rect">
            <a:avLst/>
          </a:prstGeom>
          <a:noFill/>
          <a:ln w="9360">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Georgia"/>
              </a:rPr>
              <a:t>Issue:  Students do not have a place to show their resumes and other activities that can not be seen in a resume.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Georgia"/>
              </a:rPr>
              <a:t>Opportunity: Create a platform that allows all students to consistently update their resume portfolio and interact with recruiters.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Georgia"/>
              </a:rPr>
              <a:t>Value: Network effect for students, recruiters, and faculty.  This will allow the students to have a rich personal representation.  Then, by  the students having this portfolio the recruiters will gain a greater perspective of the students.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Georgia"/>
              </a:rPr>
              <a:t>Deadline: April 23</a:t>
            </a:r>
            <a:r>
              <a:rPr b="0" lang="en-US" sz="1400" spc="-1" strike="noStrike" baseline="30000">
                <a:solidFill>
                  <a:srgbClr val="000000"/>
                </a:solidFill>
                <a:latin typeface="Georgia"/>
              </a:rPr>
              <a:t>rd</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Georgia"/>
              </a:rPr>
              <a:t>Who are the stakeholders? Students, Recruiters, Faculty, CrimsonCareers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Georgia"/>
              </a:rPr>
              <a:t>Benchmarking Activities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Georgia"/>
              </a:rPr>
              <a:t>-Is it a competitive disadvantage to charge for portfolio use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Georgia"/>
              </a:rPr>
              <a:t>-Application fee absorbed by C&amp;BA vs. charged to students</a:t>
            </a:r>
            <a:endParaRPr b="0" lang="en-US" sz="1400" spc="-1" strike="noStrike">
              <a:latin typeface="Arial"/>
            </a:endParaRPr>
          </a:p>
          <a:p>
            <a:pPr>
              <a:lnSpc>
                <a:spcPct val="100000"/>
              </a:lnSpc>
            </a:pPr>
            <a:r>
              <a:rPr b="0" lang="en-US" sz="1400" spc="-1" strike="noStrike">
                <a:solidFill>
                  <a:srgbClr val="000000"/>
                </a:solidFill>
                <a:latin typeface="Georgia"/>
              </a:rPr>
              <a:t>      </a:t>
            </a:r>
            <a:r>
              <a:rPr b="0" lang="en-US" sz="1400" spc="-1" strike="noStrike">
                <a:solidFill>
                  <a:srgbClr val="000000"/>
                </a:solidFill>
                <a:latin typeface="Georgia"/>
              </a:rPr>
              <a:t>- If UA tuition were increased to account for service, C&amp;BA would receive no money</a:t>
            </a:r>
            <a:endParaRPr b="0" lang="en-US" sz="1400" spc="-1" strike="noStrike">
              <a:latin typeface="Arial"/>
            </a:endParaRPr>
          </a:p>
          <a:p>
            <a:pPr>
              <a:lnSpc>
                <a:spcPct val="100000"/>
              </a:lnSpc>
            </a:pPr>
            <a:r>
              <a:rPr b="0" lang="en-US" sz="1400" spc="-1" strike="noStrike">
                <a:solidFill>
                  <a:srgbClr val="000000"/>
                </a:solidFill>
                <a:latin typeface="Georgia"/>
              </a:rPr>
              <a:t>      </a:t>
            </a:r>
            <a:r>
              <a:rPr b="0" lang="en-US" sz="1400" spc="-1" strike="noStrike">
                <a:solidFill>
                  <a:srgbClr val="000000"/>
                </a:solidFill>
                <a:latin typeface="Georgia"/>
              </a:rPr>
              <a:t>- If C&amp;BA created a college fee to charge student, all proceeds would go to C&amp;BA</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Georgia"/>
              </a:rPr>
              <a:t>-Do other schools charge for similar services or allow student free access? </a:t>
            </a:r>
            <a:endParaRPr b="0" lang="en-US" sz="1400" spc="-1" strike="noStrike">
              <a:latin typeface="Arial"/>
            </a:endParaRPr>
          </a:p>
          <a:p>
            <a:pPr>
              <a:lnSpc>
                <a:spcPct val="100000"/>
              </a:lnSpc>
            </a:pPr>
            <a:r>
              <a:rPr b="0" lang="en-US" sz="1400" spc="-1" strike="noStrike">
                <a:solidFill>
                  <a:srgbClr val="000000"/>
                </a:solidFill>
                <a:latin typeface="Georgia"/>
              </a:rPr>
              <a:t> </a:t>
            </a:r>
            <a:endParaRPr b="0" lang="en-US" sz="1400" spc="-1" strike="noStrike">
              <a:latin typeface="Arial"/>
            </a:endParaRPr>
          </a:p>
          <a:p>
            <a:pPr>
              <a:lnSpc>
                <a:spcPct val="100000"/>
              </a:lnSpc>
            </a:pPr>
            <a:r>
              <a:rPr b="0" lang="en-US" sz="1400" spc="-1" strike="noStrike">
                <a:solidFill>
                  <a:srgbClr val="000000"/>
                </a:solidFill>
                <a:latin typeface="Georgia"/>
              </a:rPr>
              <a:t>-How do recruiting companies gain access to similar sites and application?</a:t>
            </a:r>
            <a:endParaRPr b="0" lang="en-US" sz="1400" spc="-1" strike="noStrike">
              <a:latin typeface="Arial"/>
            </a:endParaRPr>
          </a:p>
          <a:p>
            <a:pPr>
              <a:lnSpc>
                <a:spcPct val="100000"/>
              </a:lnSpc>
            </a:pPr>
            <a:r>
              <a:rPr b="0" lang="en-US" sz="1400" spc="-1" strike="noStrike">
                <a:solidFill>
                  <a:srgbClr val="000000"/>
                </a:solidFill>
                <a:latin typeface="Georgia"/>
              </a:rPr>
              <a:t>      </a:t>
            </a:r>
            <a:r>
              <a:rPr b="0" lang="en-US" sz="1400" spc="-1" strike="noStrike">
                <a:solidFill>
                  <a:srgbClr val="000000"/>
                </a:solidFill>
                <a:latin typeface="Georgia"/>
              </a:rPr>
              <a:t>-Do they pay a fee?  Are there public and private parts of the website with access only being granted to certain users?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Georgia"/>
              </a:rPr>
              <a:t>-What metrics do similar applications collect for faculty and career center use?</a:t>
            </a:r>
            <a:endParaRPr b="0" lang="en-US" sz="1400" spc="-1" strike="noStrike">
              <a:latin typeface="Arial"/>
            </a:endParaRPr>
          </a:p>
          <a:p>
            <a:pPr>
              <a:lnSpc>
                <a:spcPct val="100000"/>
              </a:lnSpc>
            </a:pPr>
            <a:endParaRPr b="0" lang="en-US" sz="1400" spc="-1" strike="noStrike">
              <a:latin typeface="Arial"/>
            </a:endParaRPr>
          </a:p>
        </p:txBody>
      </p:sp>
      <p:sp>
        <p:nvSpPr>
          <p:cNvPr id="143" name="CustomShape 3"/>
          <p:cNvSpPr/>
          <p:nvPr/>
        </p:nvSpPr>
        <p:spPr>
          <a:xfrm>
            <a:off x="6313320" y="0"/>
            <a:ext cx="3045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9</a:t>
            </a: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6" name="CustomShape 1"/>
          <p:cNvSpPr/>
          <p:nvPr/>
        </p:nvSpPr>
        <p:spPr>
          <a:xfrm>
            <a:off x="380880" y="19692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System Opportunities Analysis Table</a:t>
            </a:r>
            <a:endParaRPr b="0" lang="en-US" sz="1800" spc="-1" strike="noStrike">
              <a:latin typeface="Arial"/>
            </a:endParaRPr>
          </a:p>
        </p:txBody>
      </p:sp>
      <p:graphicFrame>
        <p:nvGraphicFramePr>
          <p:cNvPr id="2277" name="Table 2"/>
          <p:cNvGraphicFramePr/>
          <p:nvPr/>
        </p:nvGraphicFramePr>
        <p:xfrm>
          <a:off x="325440" y="657360"/>
          <a:ext cx="6379920" cy="7550280"/>
        </p:xfrm>
        <a:graphic>
          <a:graphicData uri="http://schemas.openxmlformats.org/drawingml/2006/table">
            <a:tbl>
              <a:tblPr/>
              <a:tblGrid>
                <a:gridCol w="975960"/>
                <a:gridCol w="1136520"/>
                <a:gridCol w="838080"/>
                <a:gridCol w="914400"/>
                <a:gridCol w="914400"/>
                <a:gridCol w="749160"/>
                <a:gridCol w="851400"/>
              </a:tblGrid>
              <a:tr h="622080">
                <a:tc>
                  <a:txBody>
                    <a:bodyPr/>
                    <a:p>
                      <a:pPr>
                        <a:lnSpc>
                          <a:spcPct val="100000"/>
                        </a:lnSpc>
                        <a:spcBef>
                          <a:spcPts val="221"/>
                        </a:spcBef>
                      </a:pPr>
                      <a:r>
                        <a:rPr b="0" lang="en-US" sz="1100" spc="-1" strike="noStrike">
                          <a:solidFill>
                            <a:srgbClr val="000000"/>
                          </a:solidFill>
                          <a:latin typeface="Georgia"/>
                        </a:rPr>
                        <a:t>Source/ Opportunity</a:t>
                      </a:r>
                      <a:endParaRPr b="0" lang="en-US" sz="11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Crimson</a:t>
                      </a:r>
                      <a:endParaRPr b="0" lang="en-US" sz="1100" spc="-1" strike="noStrike">
                        <a:latin typeface="Arial"/>
                      </a:endParaRPr>
                    </a:p>
                    <a:p>
                      <a:pPr>
                        <a:lnSpc>
                          <a:spcPct val="100000"/>
                        </a:lnSpc>
                        <a:spcBef>
                          <a:spcPts val="221"/>
                        </a:spcBef>
                      </a:pPr>
                      <a:r>
                        <a:rPr b="0" lang="en-US" sz="1100" spc="-1" strike="noStrike">
                          <a:solidFill>
                            <a:srgbClr val="000000"/>
                          </a:solidFill>
                          <a:latin typeface="Georgia"/>
                        </a:rPr>
                        <a:t>Careers</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Optimal</a:t>
                      </a:r>
                      <a:endParaRPr b="0" lang="en-US" sz="1100" spc="-1" strike="noStrike">
                        <a:latin typeface="Arial"/>
                      </a:endParaRPr>
                    </a:p>
                    <a:p>
                      <a:pPr>
                        <a:lnSpc>
                          <a:spcPct val="100000"/>
                        </a:lnSpc>
                        <a:spcBef>
                          <a:spcPts val="221"/>
                        </a:spcBef>
                      </a:pPr>
                      <a:r>
                        <a:rPr b="0" lang="en-US" sz="1100" spc="-1" strike="noStrike">
                          <a:solidFill>
                            <a:srgbClr val="000000"/>
                          </a:solidFill>
                          <a:latin typeface="Georgia"/>
                        </a:rPr>
                        <a:t>Resume</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OSPortfolio</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Sakai</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Monster</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Optimal</a:t>
                      </a:r>
                      <a:endParaRPr b="0" lang="en-US" sz="1100" spc="-1" strike="noStrike">
                        <a:latin typeface="Arial"/>
                      </a:endParaRPr>
                    </a:p>
                    <a:p>
                      <a:pPr>
                        <a:lnSpc>
                          <a:spcPct val="100000"/>
                        </a:lnSpc>
                        <a:spcBef>
                          <a:spcPts val="221"/>
                        </a:spcBef>
                      </a:pPr>
                      <a:r>
                        <a:rPr b="0" lang="en-US" sz="1100" spc="-1" strike="noStrike">
                          <a:solidFill>
                            <a:srgbClr val="000000"/>
                          </a:solidFill>
                          <a:latin typeface="Georgia"/>
                        </a:rPr>
                        <a:t>Eportfolio</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r>
              <a:tr h="1933200">
                <a:tc>
                  <a:txBody>
                    <a:bodyPr/>
                    <a:p>
                      <a:pPr>
                        <a:lnSpc>
                          <a:spcPct val="115000"/>
                        </a:lnSpc>
                      </a:pPr>
                      <a:r>
                        <a:rPr b="0" lang="en-US" sz="1100" spc="-1" strike="noStrike">
                          <a:solidFill>
                            <a:srgbClr val="000000"/>
                          </a:solidFill>
                          <a:latin typeface="Georgia"/>
                          <a:ea typeface="Calibri"/>
                        </a:rPr>
                        <a:t>1. Streamline portfolio upload processes into one application</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Force users to register on both CrimsonCareers and Optimal Resume if students want a professional resume.</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If resume is created using program, resume is already uploaded online.</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Uploading resumes require just one account in multiple formats.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One application to create and upload resumes.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Can create and upload multiple portfolios to user’s profile.</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If portfolio is created using program, portfolio is already uploaded online.</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268000">
                <a:tc>
                  <a:txBody>
                    <a:bodyPr/>
                    <a:p>
                      <a:pPr>
                        <a:lnSpc>
                          <a:spcPct val="100000"/>
                        </a:lnSpc>
                      </a:pPr>
                      <a:r>
                        <a:rPr b="0" lang="en-US" sz="1100" spc="-1" strike="noStrike">
                          <a:solidFill>
                            <a:srgbClr val="000000"/>
                          </a:solidFill>
                          <a:latin typeface="Georgia"/>
                        </a:rPr>
                        <a:t>2. Portfolio creation opportunities for students who don’t know how to create a portfolio</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Have a career counselor review the portfolio and its creation or use Optimal Resume to create one using a wizard.</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nSpc>
                          <a:spcPct val="100000"/>
                        </a:lnSpc>
                        <a:spcBef>
                          <a:spcPts val="221"/>
                        </a:spcBef>
                      </a:pPr>
                      <a:r>
                        <a:rPr b="0" lang="en-US" sz="1100" spc="-1" strike="noStrike">
                          <a:solidFill>
                            <a:srgbClr val="000000"/>
                          </a:solidFill>
                          <a:latin typeface="Georgia"/>
                        </a:rPr>
                        <a:t>Wizard for how to create a resume through step-by-step instructions and drop-down menus.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nSpc>
                          <a:spcPct val="100000"/>
                        </a:lnSpc>
                        <a:spcBef>
                          <a:spcPts val="221"/>
                        </a:spcBef>
                      </a:pPr>
                      <a:r>
                        <a:rPr b="0" lang="en-US" sz="1100" spc="-1" strike="noStrike">
                          <a:solidFill>
                            <a:srgbClr val="000000"/>
                          </a:solidFill>
                          <a:latin typeface="Georgia"/>
                        </a:rPr>
                        <a:t>There are multiple ways to create resumes from examples and wizards.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Wizards with instructions on creating a portfolio.</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Upload or use an online form to create the resume.</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Wizard for how to create a portfolio through step-by-step instructions and drop-down menus.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100600">
                <a:tc>
                  <a:txBody>
                    <a:bodyPr/>
                    <a:p>
                      <a:pPr>
                        <a:lnSpc>
                          <a:spcPct val="100000"/>
                        </a:lnSpc>
                      </a:pPr>
                      <a:r>
                        <a:rPr b="0" lang="en-US" sz="1100" spc="-1" strike="noStrike">
                          <a:solidFill>
                            <a:srgbClr val="000000"/>
                          </a:solidFill>
                          <a:latin typeface="Georgia"/>
                        </a:rPr>
                        <a:t>3. Provide structured mediums for evaluations of page content.</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Evaluations at the Career Center.</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Resumes must be validated by system owners before being viewed by third party.</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Has feedback forms so users and staff can leave comments.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Evaluation forms for presenting feedback on other people’s portfolio.</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Pay professionals to review resume and give helpful insights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Portfolios must be validated by system owners before being viewed by third party.</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31000">
                <a:tc>
                  <a:txBody>
                    <a:bodyPr/>
                    <a:p>
                      <a:pPr>
                        <a:lnSpc>
                          <a:spcPct val="100000"/>
                        </a:lnSpc>
                      </a:pPr>
                      <a:r>
                        <a:rPr b="0" lang="en-US" sz="1100" spc="-1" strike="noStrike">
                          <a:solidFill>
                            <a:srgbClr val="000000"/>
                          </a:solidFill>
                          <a:latin typeface="Georgia"/>
                        </a:rPr>
                        <a:t>4. Multiple opportunities for site visitors to view portfolios.</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Outside users cannot view any portfolios and current users cannot view other people’s.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No online viewing of resumes; just creation.</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Can be sent out in emails, web pages, or hard copy</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Can be sent out in emails, web pages, or hard copy</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Employers look for jobs and users can look for jobs.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No online viewing of portfolios; just creation.</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933200">
                <a:tc>
                  <a:txBody>
                    <a:bodyPr/>
                    <a:p>
                      <a:pPr>
                        <a:lnSpc>
                          <a:spcPct val="100000"/>
                        </a:lnSpc>
                      </a:pPr>
                      <a:r>
                        <a:rPr b="0" lang="en-US" sz="1100" spc="-1" strike="noStrike">
                          <a:solidFill>
                            <a:srgbClr val="000000"/>
                          </a:solidFill>
                          <a:latin typeface="Georgia"/>
                        </a:rPr>
                        <a:t>5. User portfolio preferences and metrics of portfolio view and use.</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Students cannot see if their resume is being viewed by recruiters unless the recruiter contacts them.</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No online viewing of resumes; just creation.</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Shows number of views and allows users to manipulate layout</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Shows number of views and allows users to manipulate layout</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Users can limit what others can see and see number of visits to resume</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221"/>
                        </a:spcBef>
                      </a:pPr>
                      <a:r>
                        <a:rPr b="0" lang="en-US" sz="1100" spc="-1" strike="noStrike">
                          <a:solidFill>
                            <a:srgbClr val="000000"/>
                          </a:solidFill>
                          <a:latin typeface="Georgia"/>
                        </a:rPr>
                        <a:t>No online viewing of portfolios; just creation.</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r>
            </a:tbl>
          </a:graphicData>
        </a:graphic>
      </p:graphicFrame>
      <p:sp>
        <p:nvSpPr>
          <p:cNvPr id="2278"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145</a:t>
            </a:r>
            <a:endParaRPr b="0" lang="en-US" sz="1800" spc="-1" strike="noStrike">
              <a:latin typeface="Arial"/>
            </a:endParaRPr>
          </a:p>
        </p:txBody>
      </p:sp>
    </p:spTree>
  </p:cSld>
</p:sld>
</file>

<file path=ppt/slides/slide1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9" name="CustomShape 1"/>
          <p:cNvSpPr/>
          <p:nvPr/>
        </p:nvSpPr>
        <p:spPr>
          <a:xfrm>
            <a:off x="380880" y="196920"/>
            <a:ext cx="5714640" cy="63900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  </a:t>
            </a:r>
            <a:r>
              <a:rPr b="0" lang="en-US" sz="1800" spc="-1" strike="noStrike">
                <a:solidFill>
                  <a:srgbClr val="000000"/>
                </a:solidFill>
                <a:latin typeface="Georgia"/>
              </a:rPr>
              <a:t>Problem, Opportunities, Objectives, and Constraints Matrix</a:t>
            </a:r>
            <a:endParaRPr b="0" lang="en-US" sz="1800" spc="-1" strike="noStrike">
              <a:latin typeface="Arial"/>
            </a:endParaRPr>
          </a:p>
        </p:txBody>
      </p:sp>
      <p:graphicFrame>
        <p:nvGraphicFramePr>
          <p:cNvPr id="2280" name="Table 2"/>
          <p:cNvGraphicFramePr/>
          <p:nvPr/>
        </p:nvGraphicFramePr>
        <p:xfrm>
          <a:off x="304920" y="1066680"/>
          <a:ext cx="6400440" cy="6801840"/>
        </p:xfrm>
        <a:graphic>
          <a:graphicData uri="http://schemas.openxmlformats.org/drawingml/2006/table">
            <a:tbl>
              <a:tblPr/>
              <a:tblGrid>
                <a:gridCol w="1447560"/>
                <a:gridCol w="1523880"/>
                <a:gridCol w="1676160"/>
                <a:gridCol w="1752840"/>
              </a:tblGrid>
              <a:tr h="456840">
                <a:tc gridSpan="2">
                  <a:txBody>
                    <a:bodyPr/>
                    <a:p>
                      <a:pPr algn="ctr">
                        <a:lnSpc>
                          <a:spcPct val="100000"/>
                        </a:lnSpc>
                        <a:spcBef>
                          <a:spcPts val="241"/>
                        </a:spcBef>
                      </a:pPr>
                      <a:r>
                        <a:rPr b="1" lang="en-US" sz="1200" spc="-1" strike="noStrike">
                          <a:solidFill>
                            <a:srgbClr val="000000"/>
                          </a:solidFill>
                          <a:latin typeface="Georgia"/>
                        </a:rPr>
                        <a:t>CAUSE-AND-EFFECT ANALYSIS</a:t>
                      </a:r>
                      <a:endParaRPr b="0" lang="en-US" sz="12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hMerge="1">
                  <a:tcPr>
                    <a:solidFill>
                      <a:srgbClr val="729fcf"/>
                    </a:solidFill>
                  </a:tcPr>
                </a:tc>
                <a:tc gridSpan="2">
                  <a:txBody>
                    <a:bodyPr/>
                    <a:p>
                      <a:pPr algn="ctr">
                        <a:lnSpc>
                          <a:spcPct val="100000"/>
                        </a:lnSpc>
                        <a:spcBef>
                          <a:spcPts val="241"/>
                        </a:spcBef>
                      </a:pPr>
                      <a:r>
                        <a:rPr b="1" lang="en-US" sz="1200" spc="-1" strike="noStrike">
                          <a:solidFill>
                            <a:srgbClr val="000000"/>
                          </a:solidFill>
                          <a:latin typeface="Georgia"/>
                        </a:rPr>
                        <a:t>SYSTEM IMPROVEMENT OBJECTIVES</a:t>
                      </a:r>
                      <a:endParaRPr b="0" lang="en-US" sz="12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c hMerge="1">
                  <a:tcPr>
                    <a:solidFill>
                      <a:srgbClr val="729fcf"/>
                    </a:solidFill>
                  </a:tcPr>
                </a:tc>
              </a:tr>
              <a:tr h="639360">
                <a:tc>
                  <a:txBody>
                    <a:bodyPr/>
                    <a:p>
                      <a:pPr algn="ctr">
                        <a:lnSpc>
                          <a:spcPct val="100000"/>
                        </a:lnSpc>
                        <a:spcBef>
                          <a:spcPts val="241"/>
                        </a:spcBef>
                      </a:pPr>
                      <a:r>
                        <a:rPr b="1" lang="en-US" sz="1200" spc="-1" strike="noStrike">
                          <a:solidFill>
                            <a:srgbClr val="000000"/>
                          </a:solidFill>
                          <a:latin typeface="Georgia"/>
                        </a:rPr>
                        <a:t>Problem or Opportunity         </a:t>
                      </a:r>
                      <a:endParaRPr b="0" lang="en-US" sz="12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241"/>
                        </a:spcBef>
                      </a:pPr>
                      <a:r>
                        <a:rPr b="1" lang="en-US" sz="1200" spc="-1" strike="noStrike">
                          <a:solidFill>
                            <a:srgbClr val="000000"/>
                          </a:solidFill>
                          <a:latin typeface="Georgia"/>
                        </a:rPr>
                        <a:t>Causes and Effects         </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241"/>
                        </a:spcBef>
                      </a:pPr>
                      <a:r>
                        <a:rPr b="1" lang="en-US" sz="1200" spc="-1" strike="noStrike">
                          <a:solidFill>
                            <a:srgbClr val="000000"/>
                          </a:solidFill>
                          <a:latin typeface="Georgia"/>
                        </a:rPr>
                        <a:t>Objective</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241"/>
                        </a:spcBef>
                      </a:pPr>
                      <a:r>
                        <a:rPr b="1" lang="en-US" sz="1200" spc="-1" strike="noStrike">
                          <a:solidFill>
                            <a:srgbClr val="000000"/>
                          </a:solidFill>
                          <a:latin typeface="Georgia"/>
                        </a:rPr>
                        <a:t>Constraint</a:t>
                      </a:r>
                      <a:endParaRPr b="0" lang="en-US" sz="12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014200">
                <a:tc>
                  <a:txBody>
                    <a:bodyPr/>
                    <a:p>
                      <a:pPr>
                        <a:lnSpc>
                          <a:spcPct val="115000"/>
                        </a:lnSpc>
                      </a:pPr>
                      <a:r>
                        <a:rPr b="0" lang="en-US" sz="1100" spc="-1" strike="noStrike">
                          <a:solidFill>
                            <a:srgbClr val="000000"/>
                          </a:solidFill>
                          <a:latin typeface="Georgia"/>
                          <a:ea typeface="Calibri"/>
                        </a:rPr>
                        <a:t>1. Streamline portfolio upload processes into one application</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Students need one central location for all process involved in portfolio uploading and a way to validate all documents involved</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Create a process that would automate portfolio upload and validation of the content of the portfolio.</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There will be some parts of a student’s portfolio that will be wrongfully edited in the process or student’s will find ways around uploading certain files in the validation phase.</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437480">
                <a:tc>
                  <a:txBody>
                    <a:bodyPr/>
                    <a:p>
                      <a:pPr>
                        <a:lnSpc>
                          <a:spcPct val="100000"/>
                        </a:lnSpc>
                      </a:pPr>
                      <a:r>
                        <a:rPr b="0" lang="en-US" sz="1100" spc="-1" strike="noStrike">
                          <a:solidFill>
                            <a:srgbClr val="000000"/>
                          </a:solidFill>
                          <a:latin typeface="Georgia"/>
                        </a:rPr>
                        <a:t>2. Portfolio creation opportunities for students who don’t know how to create a portfolio</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Some students either don’t have a portfolio or do not know how to create one or one specific part of one</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Create a wizard that allows students to have step-by-step instructions in creating their portfolios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Using a wizard means a set guideline of the portfolio that might not allow for a level of specification by the student for their resume.</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629720">
                <a:tc>
                  <a:txBody>
                    <a:bodyPr/>
                    <a:p>
                      <a:pPr>
                        <a:lnSpc>
                          <a:spcPct val="100000"/>
                        </a:lnSpc>
                      </a:pPr>
                      <a:r>
                        <a:rPr b="0" lang="en-US" sz="1100" spc="-1" strike="noStrike">
                          <a:solidFill>
                            <a:srgbClr val="000000"/>
                          </a:solidFill>
                          <a:latin typeface="Georgia"/>
                        </a:rPr>
                        <a:t>3. Provide structured mediums for evaluations of page content.</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Allows the portfolio created by the student to receive feedback to make sure the portfolio of the student is of the highest caliber.</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Create a form for users to critique and write comments about a student’s portfolio with filter to check what is being added.</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Some students might get around the content filter or give feedback that adds no value to the student’s portfolio.</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629720">
                <a:tc>
                  <a:txBody>
                    <a:bodyPr/>
                    <a:p>
                      <a:pPr>
                        <a:lnSpc>
                          <a:spcPct val="100000"/>
                        </a:lnSpc>
                      </a:pPr>
                      <a:r>
                        <a:rPr b="0" lang="en-US" sz="1100" spc="-1" strike="noStrike">
                          <a:solidFill>
                            <a:srgbClr val="000000"/>
                          </a:solidFill>
                          <a:latin typeface="Georgia"/>
                        </a:rPr>
                        <a:t>4. Multiple opportunities for site visitors to view portfolios.</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A wider audience for portfolio viewing not only promotes the student but the program, university, and recruiters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Come up with multiple ways  for the portfolio to be viewed by users and guests and what amount of the portfolio guest can view.</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Limiting the view of the guests or forcing the recruiters to register to talk to the students might drive recruiters away from the application and university</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821960">
                <a:tc>
                  <a:txBody>
                    <a:bodyPr/>
                    <a:p>
                      <a:pPr>
                        <a:lnSpc>
                          <a:spcPct val="100000"/>
                        </a:lnSpc>
                      </a:pPr>
                      <a:r>
                        <a:rPr b="0" lang="en-US" sz="1100" spc="-1" strike="noStrike">
                          <a:solidFill>
                            <a:srgbClr val="000000"/>
                          </a:solidFill>
                          <a:latin typeface="Georgia"/>
                        </a:rPr>
                        <a:t>5. User portfolio preferences and metrics of portfolio view and use.</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Giving student’s more control and access to their portfolio and metrics about it keeps the student involved and wanting to use the application</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Give student the ability to make their portfolio public/private to guests and see how many people are viewing or giving feedback on their portfolio</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In giving student’s more control limits the control that the application owner has in the same type of features.</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bl>
          </a:graphicData>
        </a:graphic>
      </p:graphicFrame>
      <p:sp>
        <p:nvSpPr>
          <p:cNvPr id="2281"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146</a:t>
            </a:r>
            <a:endParaRPr b="0" lang="en-US" sz="1800" spc="-1" strike="noStrike">
              <a:latin typeface="Arial"/>
            </a:endParaRPr>
          </a:p>
        </p:txBody>
      </p:sp>
    </p:spTree>
  </p:cSld>
</p:sld>
</file>

<file path=ppt/slides/slide1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2" name="CustomShape 1"/>
          <p:cNvSpPr/>
          <p:nvPr/>
        </p:nvSpPr>
        <p:spPr>
          <a:xfrm>
            <a:off x="304920" y="682560"/>
            <a:ext cx="6400440" cy="812052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Georgia"/>
              </a:rPr>
              <a:t>	</a:t>
            </a: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The University of Alabama uses the current system of CrimsonCareers to host and broadcast resumes for current students to attract recruiters in the possibility of students being hired in the company. CrimsonCareers is partnered with Optimal Resume to use their services/software for formatting of the resumes to be displayed upon the CrimsonCareers website. These can be viewed by other students and recruiters in the sense of possible job opportunities. With this comes the hindrance to the students in registering for two websites, CrimsonCareers and Optimal Resume, when the value for the student comes only out of using CrimsonCareers.  Another, issue is the formatting of the resume and have the resume critiqued in person. While the person to person relationship should not be lost , there is not a service provided to filter through the spelling/grammar before meeting with a adviser.  CrimsonCareers does not provide some additional features such as, video and images this would enhance the students ability to sell themselves to the recruiters and this is in return would help recruiters  to hire the most qualified student.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The competitors provide a service for a university such as ours to purchase for the use that students upload their resumes in search for job opportunities.  The services that OSPortfolio provide are beneficial for both students and recruiters. OSPortfolio collaborates with Sakai and they came up with a list of portfolio tools such as Forms, Evaluations, Glossary, Matrices, Layouts, Templates, Reports, and Wizards.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It would be in the best possible interest of RelateKX  to in the features of their services to provide an easy solution to the problems of the current system in place at the University of Alabama. A possible way to streamline the portfolio and the uploading processes into one application would be an added value for RelateKX.  The features that RelateKX can add value and see a return would be in have an all in one registration for both services for the student to fill out and go through the long process of each registration form. Another feature that RelateKX can add is the that of Spelling/Grammar checking in the students resume and also, to allow for person to person contact on critiquing of the students resume formatting. Also, would be the tools to enhance digitally are video and image. The added value of adding this features to the RelateKX services would help the students better sell them and their capabilities to the recruiters. This will help the recruiters have a better understanding of the projects and work that the student has produced and the potential of the student in a real work environment.   Instead of just having a typed and formatted resume the recruiter will be able to see physical work and progress. Therefore, RelateKX providing these services to their customers will be able to add value to their company by having this more universities and recruiters will want to be a part of their services.</a:t>
            </a:r>
            <a:endParaRPr b="0" lang="en-US" sz="1200" spc="-1" strike="noStrike">
              <a:latin typeface="Arial"/>
            </a:endParaRPr>
          </a:p>
        </p:txBody>
      </p:sp>
      <p:sp>
        <p:nvSpPr>
          <p:cNvPr id="2283" name="CustomShape 2"/>
          <p:cNvSpPr/>
          <p:nvPr/>
        </p:nvSpPr>
        <p:spPr>
          <a:xfrm>
            <a:off x="380880" y="196920"/>
            <a:ext cx="5714640" cy="579240"/>
          </a:xfrm>
          <a:prstGeom prst="rect">
            <a:avLst/>
          </a:prstGeom>
          <a:noFill/>
          <a:ln w="9360">
            <a:noFill/>
          </a:ln>
        </p:spPr>
        <p:style>
          <a:lnRef idx="0"/>
          <a:fillRef idx="0"/>
          <a:effectRef idx="0"/>
          <a:fontRef idx="minor"/>
        </p:style>
        <p:txBody>
          <a:bodyPr lIns="90000" rIns="90000" tIns="45000" bIns="45000"/>
          <a:p>
            <a:pPr>
              <a:lnSpc>
                <a:spcPct val="115000"/>
              </a:lnSpc>
            </a:pPr>
            <a:r>
              <a:rPr b="0" lang="en-US" sz="1400" spc="-1" strike="noStrike">
                <a:solidFill>
                  <a:srgbClr val="000000"/>
                </a:solidFill>
                <a:latin typeface="Georgia"/>
              </a:rPr>
              <a:t>  </a:t>
            </a:r>
            <a:r>
              <a:rPr b="0" lang="en-US" sz="1400" spc="-1" strike="noStrike">
                <a:solidFill>
                  <a:srgbClr val="000000"/>
                </a:solidFill>
                <a:latin typeface="Georgia"/>
              </a:rPr>
              <a:t>1. Streamline portfolio upload processes into one application</a:t>
            </a:r>
            <a:endParaRPr b="0" lang="en-US" sz="1400" spc="-1" strike="noStrike">
              <a:latin typeface="Arial"/>
            </a:endParaRPr>
          </a:p>
        </p:txBody>
      </p:sp>
      <p:sp>
        <p:nvSpPr>
          <p:cNvPr id="2284"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147</a:t>
            </a:r>
            <a:endParaRPr b="0" lang="en-US" sz="1800" spc="-1" strike="noStrike">
              <a:latin typeface="Arial"/>
            </a:endParaRPr>
          </a:p>
        </p:txBody>
      </p:sp>
    </p:spTree>
  </p:cSld>
</p:sld>
</file>

<file path=ppt/slides/slide1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5" name="CustomShape 1"/>
          <p:cNvSpPr/>
          <p:nvPr/>
        </p:nvSpPr>
        <p:spPr>
          <a:xfrm>
            <a:off x="304920" y="774720"/>
            <a:ext cx="6400440" cy="45540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Georgia"/>
              </a:rPr>
              <a:t>	</a:t>
            </a:r>
            <a:endParaRPr b="0" lang="en-US" sz="1200" spc="-1" strike="noStrike">
              <a:latin typeface="Arial"/>
            </a:endParaRPr>
          </a:p>
          <a:p>
            <a:pPr>
              <a:lnSpc>
                <a:spcPct val="100000"/>
              </a:lnSpc>
            </a:pPr>
            <a:endParaRPr b="0" lang="en-US" sz="1200" spc="-1" strike="noStrike">
              <a:latin typeface="Arial"/>
            </a:endParaRPr>
          </a:p>
        </p:txBody>
      </p:sp>
      <p:sp>
        <p:nvSpPr>
          <p:cNvPr id="2286" name="CustomShape 2"/>
          <p:cNvSpPr/>
          <p:nvPr/>
        </p:nvSpPr>
        <p:spPr>
          <a:xfrm>
            <a:off x="380880" y="272880"/>
            <a:ext cx="5714640" cy="516600"/>
          </a:xfrm>
          <a:prstGeom prst="rect">
            <a:avLst/>
          </a:prstGeom>
          <a:noFill/>
          <a:ln w="9360">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Georgia"/>
              </a:rPr>
              <a:t>  </a:t>
            </a:r>
            <a:r>
              <a:rPr b="0" lang="en-US" sz="1400" spc="-1" strike="noStrike">
                <a:solidFill>
                  <a:srgbClr val="000000"/>
                </a:solidFill>
                <a:latin typeface="Georgia"/>
              </a:rPr>
              <a:t>2. Portfolio creation opportunities for students who don’t know how to create a portfolio</a:t>
            </a:r>
            <a:endParaRPr b="0" lang="en-US" sz="1400" spc="-1" strike="noStrike">
              <a:latin typeface="Arial"/>
            </a:endParaRPr>
          </a:p>
        </p:txBody>
      </p:sp>
      <p:sp>
        <p:nvSpPr>
          <p:cNvPr id="2287" name="CustomShape 3"/>
          <p:cNvSpPr/>
          <p:nvPr/>
        </p:nvSpPr>
        <p:spPr>
          <a:xfrm>
            <a:off x="228600" y="1161360"/>
            <a:ext cx="6629040" cy="4469760"/>
          </a:xfrm>
          <a:prstGeom prst="rect">
            <a:avLst/>
          </a:prstGeom>
          <a:noFill/>
          <a:ln w="9360">
            <a:noFill/>
          </a:ln>
        </p:spPr>
        <p:style>
          <a:lnRef idx="0"/>
          <a:fillRef idx="0"/>
          <a:effectRef idx="0"/>
          <a:fontRef idx="minor"/>
        </p:style>
        <p:txBody>
          <a:bodyPr lIns="90000" rIns="90000" tIns="45000" bIns="45000" anchor="ctr"/>
          <a:p>
            <a:pPr>
              <a:lnSpc>
                <a:spcPct val="100000"/>
              </a:lnSpc>
            </a:pPr>
            <a:r>
              <a:rPr b="0" lang="en-US" sz="1200" spc="-1" strike="noStrike">
                <a:solidFill>
                  <a:srgbClr val="000000"/>
                </a:solidFill>
                <a:latin typeface="Georgia"/>
                <a:ea typeface="Calibri"/>
              </a:rPr>
              <a:t>	</a:t>
            </a:r>
            <a:r>
              <a:rPr b="0" lang="en-US" sz="1200" spc="-1" strike="noStrike">
                <a:solidFill>
                  <a:srgbClr val="000000"/>
                </a:solidFill>
                <a:latin typeface="Georgia"/>
                <a:ea typeface="Calibri"/>
              </a:rPr>
              <a:t>As the current system used in the University of Alabama , CrimsonCareers  provides a place for students to upload their resumes.  The tools that the CrimsonCareers  provide for students are  not apical to meet the students needs  in succeeding  at building a better resume that shows the students work. In the current system there are some absent tools such as wizards, forms, and templates(examples). All these tools  if applied correctly would be very beneficial to the student and recruiter.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ea typeface="Calibri"/>
              </a:rPr>
              <a:t>	</a:t>
            </a:r>
            <a:r>
              <a:rPr b="0" lang="en-US" sz="1200" spc="-1" strike="noStrike">
                <a:solidFill>
                  <a:srgbClr val="000000"/>
                </a:solidFill>
                <a:latin typeface="Georgia"/>
                <a:ea typeface="Calibri"/>
              </a:rPr>
              <a:t>OSPortfolio has many services to offer to the student to help them get started in process of uploading a professional portfolio for viewing pleasure and business access for recruiters and faculty and staff. OSPortfolio is partnered with Sakai and as a team their companies supply the recruiters and students the tools and access to upload wizards, forms, and templates(examples) for a small fee to purchase under an umbrella with the company or university based upon the quantity of members that will be using the features.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ea typeface="Calibri"/>
              </a:rPr>
              <a:t>	</a:t>
            </a:r>
            <a:r>
              <a:rPr b="0" lang="en-US" sz="1200" spc="-1" strike="noStrike">
                <a:solidFill>
                  <a:srgbClr val="000000"/>
                </a:solidFill>
                <a:latin typeface="Georgia"/>
                <a:ea typeface="Calibri"/>
              </a:rPr>
              <a:t>RelateKX would benefit from having these tools such as wizards, uploading forms, and templates(examples) that would be  implemented into the system to allow students to upload to their portfolio.. The added value of this service will be that each students portfolio will be formatted   as the same layout. Therefore, the result of formatting and using templates (examples)  to upload will allow for the recruiters to be able to look for that one or many qualifications on each portfolio and know where to find that particular requirement in the same format as oppose to searching for the specification in a different area.</a:t>
            </a:r>
            <a:endParaRPr b="0" lang="en-US" sz="1200" spc="-1" strike="noStrike">
              <a:latin typeface="Arial"/>
            </a:endParaRPr>
          </a:p>
        </p:txBody>
      </p:sp>
      <p:sp>
        <p:nvSpPr>
          <p:cNvPr id="2288" name="CustomShape 4"/>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148</a:t>
            </a:r>
            <a:endParaRPr b="0" lang="en-US" sz="1800" spc="-1" strike="noStrike">
              <a:latin typeface="Arial"/>
            </a:endParaRPr>
          </a:p>
        </p:txBody>
      </p:sp>
    </p:spTree>
  </p:cSld>
</p:sld>
</file>

<file path=ppt/slides/slide1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9" name="CustomShape 1"/>
          <p:cNvSpPr/>
          <p:nvPr/>
        </p:nvSpPr>
        <p:spPr>
          <a:xfrm>
            <a:off x="304920" y="923760"/>
            <a:ext cx="6400440" cy="666036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The University of Alabama utilizes the Career Center as its medium for student resume and portfolio editing and evaluations.  Students can schedule meetings with career counselors to have their work reviewed to ensure that not only the spelling and grammar of the work is correct, but also that the content and presentation of the resume and portfolio themselves look professional.  The problem that the current system faces is that not a lot of students feel the need to have their resumes and portfolios looked at by a counselor, and even if they did, the Career Center does not have enough staff to review every student’s resume on campus.  Recruiters also do not have a way to comment on a students’ resume in a similar fashion of giving feedback, if the recruiter wanted to point out some point of interest in the student’s resume.</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The competitors to the University’s recruiting program offer ways for students to upload their work online to be reviewed by fellow peers, faculty, and even recruiters.  Optimal Résumé has created a way to allow its user to create forms that will help in this feedback process.  The form consists of various fields that cover the entire portfolio, allowing the viewer to detail any changes that the student would need to make in a concise and easy to read form.  Staff members of the Career Center are also given the ability to validate a student’s resume before it is allowed to be viewed by any third parties.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It would be in the best interest of RelateKX to utilize these or similar features in their application to not only better reach the students, but also get them more involved and comfortable in the resume/portfolio review process.  Through peer evaluations, students’ portfolios that have been shown to recruiters are of a higher quality than they were when just using face-to-face counselor reviews.  When recruiters see this change in quality, they will not only want to recruit here more, but will be grateful to the RelateKX application for its usefulness and success.  In order for the forms to give this level of success, they will need to include some sort of filter that blocks out any form submissions that include inappropriate content.  This method of interactive feedback reporting is one way that RelateKX can improve the University of Alabama’s current system of selling its students, and enhance students employment opportunities; therefore improving the University’s image as a leader in the academic world.</a:t>
            </a:r>
            <a:endParaRPr b="0" lang="en-US" sz="1200" spc="-1" strike="noStrike">
              <a:latin typeface="Arial"/>
            </a:endParaRPr>
          </a:p>
          <a:p>
            <a:pPr>
              <a:lnSpc>
                <a:spcPct val="100000"/>
              </a:lnSpc>
            </a:pPr>
            <a:endParaRPr b="0" lang="en-US" sz="1200" spc="-1" strike="noStrike">
              <a:latin typeface="Arial"/>
            </a:endParaRPr>
          </a:p>
        </p:txBody>
      </p:sp>
      <p:sp>
        <p:nvSpPr>
          <p:cNvPr id="2290" name="CustomShape 2"/>
          <p:cNvSpPr/>
          <p:nvPr/>
        </p:nvSpPr>
        <p:spPr>
          <a:xfrm>
            <a:off x="380880" y="272880"/>
            <a:ext cx="5714640" cy="729000"/>
          </a:xfrm>
          <a:prstGeom prst="rect">
            <a:avLst/>
          </a:prstGeom>
          <a:noFill/>
          <a:ln w="9360">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Georgia"/>
              </a:rPr>
              <a:t>  </a:t>
            </a:r>
            <a:r>
              <a:rPr b="0" lang="en-US" sz="1400" spc="-1" strike="noStrike">
                <a:solidFill>
                  <a:srgbClr val="000000"/>
                </a:solidFill>
                <a:latin typeface="Georgia"/>
              </a:rPr>
              <a:t>3. Provide structured mediums for evaluations of page content.</a:t>
            </a:r>
            <a:endParaRPr b="0" lang="en-US" sz="1400" spc="-1" strike="noStrike">
              <a:latin typeface="Arial"/>
            </a:endParaRPr>
          </a:p>
          <a:p>
            <a:pPr>
              <a:lnSpc>
                <a:spcPct val="100000"/>
              </a:lnSpc>
            </a:pPr>
            <a:endParaRPr b="0" lang="en-US" sz="1400" spc="-1" strike="noStrike">
              <a:latin typeface="Arial"/>
            </a:endParaRPr>
          </a:p>
        </p:txBody>
      </p:sp>
      <p:sp>
        <p:nvSpPr>
          <p:cNvPr id="2291"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149</a:t>
            </a:r>
            <a:endParaRPr b="0" lang="en-US" sz="1800" spc="-1" strike="noStrike">
              <a:latin typeface="Arial"/>
            </a:endParaRPr>
          </a:p>
        </p:txBody>
      </p:sp>
    </p:spTree>
  </p:cSld>
</p:sld>
</file>

<file path=ppt/slides/slide1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2" name="CustomShape 1"/>
          <p:cNvSpPr/>
          <p:nvPr/>
        </p:nvSpPr>
        <p:spPr>
          <a:xfrm>
            <a:off x="304920" y="923760"/>
            <a:ext cx="6400440" cy="775548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The University of Alabama uses the online application CrimsonCareers to sell its students and their resumes to recruiters who are looking for potential employees to work for their companies.  Both parties involved must create an account on CrimsonCareers, where the student can upload their resume and look for job offers and the recruiters can search for certain resume criteria and post job openings.  While this program seems to be working, it does not create a level of visibility to parties outside of those immediately involved.  If recruiters do not have an account on CrimsonCareers, they do not have the opportunity to look at the quality of students beforehand to see if it is worth the hassle of even going through the registration process.  Also, having a closed-door policy creates a branding issue which says the University does not feel passionate enough about their program that they would care to show other universities and companies about how successful their recruiting program is.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Most universities share this same train of thought in having a closed-door recruiting process.  We researched the top five undergraduate business programs as ranked by </a:t>
            </a:r>
            <a:r>
              <a:rPr b="0" i="1" lang="en-US" sz="1200" spc="-1" strike="noStrike">
                <a:solidFill>
                  <a:srgbClr val="000000"/>
                </a:solidFill>
                <a:latin typeface="Georgia"/>
              </a:rPr>
              <a:t>BusinessWeek </a:t>
            </a:r>
            <a:r>
              <a:rPr b="0" lang="en-US" sz="1200" spc="-1" strike="noStrike">
                <a:solidFill>
                  <a:srgbClr val="000000"/>
                </a:solidFill>
                <a:latin typeface="Georgia"/>
              </a:rPr>
              <a:t>were the University of Pennsylvania (Wharton), the University of Virginia (McIntire), University of Notre Dame (Mendoza), Cornell University, and Emory University (Goizueta).  All of these schools have a closed-door policy.  This means that if you are not a student of that university or a registered recruiter to use that application, you cannot view the resumes or portfolios of any student who has uploaded their material online.  Some standalone applications, such as OSPortfolio, offer a wide variety of ways for students to promote themselves to both registered users and guests of the application.  OSPortfolio allows for students to publish their portfolios through a website that anyone can view, email, or have just a hard copy file that can be transferred through some external medium.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RelateKX should incorporate these features in order to allow UA to have an open-door policy and create a brand of high quality students, which will in turn attract more prospective students to the University.  The application have their application reach a wider audience and promote its superior quality product of students.  The more ways that people can view the student’s work on the application means that RelateKX becomes more noticed and popular among other recruiters and universities.  This draws in more recruiters to the site so they can get a sample of the students before registering and being able to talk to the students on a more personal level.  For this feature to work, RelateKX would need to find a way to limit the amount of information shown to the guests’ account, so as not to have recruiters circumventing the registration process completely by contacting the students on their own.  This way, the application entices the recruiters to register instead of having them bypass registration altogether.</a:t>
            </a:r>
            <a:endParaRPr b="0" lang="en-US" sz="1200" spc="-1" strike="noStrike">
              <a:latin typeface="Arial"/>
            </a:endParaRPr>
          </a:p>
        </p:txBody>
      </p:sp>
      <p:sp>
        <p:nvSpPr>
          <p:cNvPr id="2293" name="CustomShape 2"/>
          <p:cNvSpPr/>
          <p:nvPr/>
        </p:nvSpPr>
        <p:spPr>
          <a:xfrm>
            <a:off x="380880" y="272880"/>
            <a:ext cx="5714640" cy="303480"/>
          </a:xfrm>
          <a:prstGeom prst="rect">
            <a:avLst/>
          </a:prstGeom>
          <a:noFill/>
          <a:ln w="9360">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Georgia"/>
              </a:rPr>
              <a:t>  </a:t>
            </a:r>
            <a:r>
              <a:rPr b="0" lang="en-US" sz="1400" spc="-1" strike="noStrike">
                <a:solidFill>
                  <a:srgbClr val="000000"/>
                </a:solidFill>
                <a:latin typeface="Georgia"/>
              </a:rPr>
              <a:t>4. Multiple opportunities for site visitors to view portfolios.</a:t>
            </a:r>
            <a:endParaRPr b="0" lang="en-US" sz="1400" spc="-1" strike="noStrike">
              <a:latin typeface="Arial"/>
            </a:endParaRPr>
          </a:p>
        </p:txBody>
      </p:sp>
      <p:sp>
        <p:nvSpPr>
          <p:cNvPr id="2294"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150</a:t>
            </a:r>
            <a:endParaRPr b="0" lang="en-US" sz="1800" spc="-1" strike="noStrike">
              <a:latin typeface="Arial"/>
            </a:endParaRPr>
          </a:p>
        </p:txBody>
      </p:sp>
    </p:spTree>
  </p:cSld>
</p:sld>
</file>

<file path=ppt/slides/slide1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5" name="CustomShape 1"/>
          <p:cNvSpPr/>
          <p:nvPr/>
        </p:nvSpPr>
        <p:spPr>
          <a:xfrm>
            <a:off x="304920" y="923760"/>
            <a:ext cx="6400440" cy="27288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	</a:t>
            </a:r>
            <a:endParaRPr b="0" lang="en-US" sz="1200" spc="-1" strike="noStrike">
              <a:latin typeface="Arial"/>
            </a:endParaRPr>
          </a:p>
        </p:txBody>
      </p:sp>
      <p:sp>
        <p:nvSpPr>
          <p:cNvPr id="2296" name="CustomShape 2"/>
          <p:cNvSpPr/>
          <p:nvPr/>
        </p:nvSpPr>
        <p:spPr>
          <a:xfrm>
            <a:off x="533520" y="272880"/>
            <a:ext cx="5714640" cy="515880"/>
          </a:xfrm>
          <a:prstGeom prst="rect">
            <a:avLst/>
          </a:prstGeom>
          <a:noFill/>
          <a:ln w="9360">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Georgia"/>
              </a:rPr>
              <a:t>5. User portfolio preferences and metrics of portfolio view and use.</a:t>
            </a:r>
            <a:endParaRPr b="0" lang="en-US" sz="1400" spc="-1" strike="noStrike">
              <a:latin typeface="Arial"/>
            </a:endParaRPr>
          </a:p>
        </p:txBody>
      </p:sp>
      <p:sp>
        <p:nvSpPr>
          <p:cNvPr id="2297" name="CustomShape 3"/>
          <p:cNvSpPr/>
          <p:nvPr/>
        </p:nvSpPr>
        <p:spPr>
          <a:xfrm>
            <a:off x="380880" y="1066680"/>
            <a:ext cx="6248160" cy="720792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The University of Alabama uses CrimsonCareers as its primary source for an online resume presence for current students.  The Career Center has complete control over what the recruiters that use CrimsonCareers see in the student’s resumes, which is an unfiltered resume.   Students have no control over what information is given out to recruiters, and they can either choose to have a resume online or choose to remove it from CrimsonCareers and only have an offline presence.  Also, students have no way of knowing or finding out how popular or not popular their resume has been, therefore showing them a need to improve or change content on their resume to make it better.  This lack of control and lack of a continuing source of information about their resume being reviewed is one major problem with the University’s current recruiting efforts.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Competitors utilize these same features in order to push their application to the public.  Monster.com and the Sakai project are excellent examples of these qualities in the amount of customization it gives its customers in limiting how much other viewers, public and private, can view of their portfolio, as well as giving the user daily notification of portfolio activities and view counts of the portfolios.  Monster.com gives its users the metrics of their site so the users can see how popular their portfolio is and brings it to the user’s attention if the page is not very popular.  The Sakai project also incorporates permissions and restrictions of a user’s site, allowing the user to customize how much information guests and registered users can see of them.</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RelateKX would be better off if it incorporated these features into its application.  Students could better update their portfolios based on the metrics of their site and how many people viewed it.  If their view count was low, the students would be alerted that not many people were viewing their portfolio and that it needs to be updated or changed.  Also, students will feel more secure about their information in their portfolio if they regain control over the amount of information that could be seen by guests.  However, one restraint of this feature would be to give complete control of permission to the owner of the application.  Additionally, the metrics obtain could be sent via reports to RelateKX owners, faculty, and staff which would verify whether the system was achieving its objectives and adding value to the institution.  If value was being added, RelateKX would be able to be better marketed to additional universities as a successful tool for increasing graduates job placement opportunities.</a:t>
            </a:r>
            <a:endParaRPr b="0" lang="en-US" sz="1200" spc="-1" strike="noStrike">
              <a:latin typeface="Arial"/>
            </a:endParaRPr>
          </a:p>
        </p:txBody>
      </p:sp>
      <p:sp>
        <p:nvSpPr>
          <p:cNvPr id="2298" name="CustomShape 4"/>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151</a:t>
            </a:r>
            <a:endParaRPr b="0" lang="en-US" sz="1800" spc="-1" strike="noStrike">
              <a:latin typeface="Arial"/>
            </a:endParaRPr>
          </a:p>
        </p:txBody>
      </p:sp>
    </p:spTree>
  </p:cSld>
</p:sld>
</file>

<file path=ppt/slides/slide1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9" name="CustomShape 1"/>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Georgia"/>
              </a:rPr>
              <a:t>References  </a:t>
            </a:r>
            <a:endParaRPr b="0" lang="en-US" sz="1800" spc="-1" strike="noStrike">
              <a:latin typeface="Arial"/>
            </a:endParaRPr>
          </a:p>
        </p:txBody>
      </p:sp>
      <p:sp>
        <p:nvSpPr>
          <p:cNvPr id="2300" name="CustomShape 2"/>
          <p:cNvSpPr/>
          <p:nvPr/>
        </p:nvSpPr>
        <p:spPr>
          <a:xfrm>
            <a:off x="304920" y="685800"/>
            <a:ext cx="6400440" cy="7938000"/>
          </a:xfrm>
          <a:prstGeom prst="rect">
            <a:avLst/>
          </a:prstGeom>
          <a:noFill/>
          <a:ln w="9360">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r>
              <a:rPr b="0" lang="en-US" sz="1200" spc="-1" strike="noStrike">
                <a:solidFill>
                  <a:srgbClr val="000000"/>
                </a:solidFill>
                <a:latin typeface="Georgia"/>
              </a:rPr>
              <a:t>Buisness Week. 6 April 2008. 22 April 2008. Top MBA Programs &amp; Business School </a:t>
            </a:r>
            <a:r>
              <a:rPr b="0" lang="en-US" sz="1200" spc="-1" strike="noStrike">
                <a:solidFill>
                  <a:srgbClr val="000000"/>
                </a:solidFill>
                <a:latin typeface="Georgia"/>
              </a:rPr>
              <a:t>	</a:t>
            </a:r>
            <a:r>
              <a:rPr b="0" lang="en-US" sz="1200" spc="-1" strike="noStrike">
                <a:solidFill>
                  <a:srgbClr val="000000"/>
                </a:solidFill>
                <a:latin typeface="Georgia"/>
              </a:rPr>
              <a:t>Rankings Business Week.  22 April 2008.</a:t>
            </a:r>
            <a:r>
              <a:rPr b="0" lang="en-US" sz="1200" spc="-1" strike="noStrike">
                <a:solidFill>
                  <a:srgbClr val="000000"/>
                </a:solidFill>
                <a:latin typeface="Georgia"/>
              </a:rPr>
              <a:t>	</a:t>
            </a:r>
            <a:r>
              <a:rPr b="0" lang="en-US" sz="1200" spc="-1" strike="noStrike" u="sng">
                <a:solidFill>
                  <a:srgbClr val="8e58b6"/>
                </a:solidFill>
                <a:uFillTx/>
                <a:latin typeface="Georgia"/>
                <a:hlinkClick r:id="rId1"/>
              </a:rPr>
              <a:t>http://www.businessweek.com/bschools/rankings/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rPr>
              <a:t>Cornell University. Cornell Warren Hall College of Business. 11 April 2008. 10 April 2008. </a:t>
            </a:r>
            <a:r>
              <a:rPr b="0" lang="en-US" sz="1200" spc="-1" strike="noStrike">
                <a:solidFill>
                  <a:srgbClr val="000000"/>
                </a:solidFill>
                <a:latin typeface="Georgia"/>
              </a:rPr>
              <a:t>	</a:t>
            </a:r>
            <a:r>
              <a:rPr b="0" lang="en-US" sz="1200" spc="-1" strike="noStrike" u="sng">
                <a:solidFill>
                  <a:srgbClr val="8e58b6"/>
                </a:solidFill>
                <a:uFillTx/>
                <a:latin typeface="Georgia"/>
                <a:hlinkClick r:id="rId2"/>
              </a:rPr>
              <a:t>http://aem.cornell.edu</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rPr>
              <a:t>Emory University. Emory Goizueta College of Business.  8 April 2008.  12 April 2008.  </a:t>
            </a:r>
            <a:r>
              <a:rPr b="0" lang="en-US" sz="1200" spc="-1" strike="noStrike">
                <a:solidFill>
                  <a:srgbClr val="000000"/>
                </a:solidFill>
                <a:latin typeface="Georgia"/>
              </a:rPr>
              <a:t>	</a:t>
            </a:r>
            <a:r>
              <a:rPr b="0" lang="en-US" sz="1200" spc="-1" strike="noStrike" u="sng">
                <a:solidFill>
                  <a:srgbClr val="8e58b6"/>
                </a:solidFill>
                <a:uFillTx/>
                <a:latin typeface="Georgia"/>
                <a:hlinkClick r:id="rId3"/>
              </a:rPr>
              <a:t>http://www.goizueta.emory.edu/degree/undergra.html</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rPr>
              <a:t>Monster Worldwide, Inc. (NASDAQ- MNST)  Monster.  2008.  11 April 2008.  </a:t>
            </a: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u="sng">
                <a:solidFill>
                  <a:srgbClr val="8e58b6"/>
                </a:solidFill>
                <a:uFillTx/>
                <a:latin typeface="Georgia"/>
                <a:hlinkClick r:id="rId4"/>
              </a:rPr>
              <a:t>http://www.monster.com</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rPr>
              <a:t>Optimal Resume.  OptimalEfolio.  2008.  13 April 2008.  </a:t>
            </a: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u="sng">
                <a:solidFill>
                  <a:srgbClr val="8e58b6"/>
                </a:solidFill>
                <a:uFillTx/>
                <a:latin typeface="Georgia"/>
                <a:hlinkClick r:id="rId5"/>
              </a:rPr>
              <a:t>https://www.optimalresume.com/optimalefolio.html</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rPr>
              <a:t>OSP portfolios.  2008.  The rSmart Group, a Sakai Commercial Affiliate.  10 April </a:t>
            </a:r>
            <a:r>
              <a:rPr b="0" lang="en-US" sz="1200" spc="-1" strike="noStrike">
                <a:solidFill>
                  <a:srgbClr val="000000"/>
                </a:solidFill>
                <a:latin typeface="Georgia"/>
              </a:rPr>
              <a:t>	</a:t>
            </a:r>
            <a:r>
              <a:rPr b="0" lang="en-US" sz="1200" spc="-1" strike="noStrike">
                <a:solidFill>
                  <a:srgbClr val="000000"/>
                </a:solidFill>
                <a:latin typeface="Georgia"/>
              </a:rPr>
              <a:t>2008.  </a:t>
            </a:r>
            <a:r>
              <a:rPr b="0" lang="en-US" sz="1200" spc="-1" strike="noStrike">
                <a:solidFill>
                  <a:srgbClr val="000000"/>
                </a:solidFill>
                <a:latin typeface="Georgia"/>
              </a:rPr>
              <a:t>	</a:t>
            </a:r>
            <a:r>
              <a:rPr b="0" lang="en-US" sz="1200" spc="-1" strike="noStrike" u="sng">
                <a:solidFill>
                  <a:srgbClr val="8e58b6"/>
                </a:solidFill>
                <a:uFillTx/>
                <a:latin typeface="Georgia"/>
                <a:hlinkClick r:id="rId6"/>
              </a:rPr>
              <a:t>http://www.theospi.org/</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rPr>
              <a:t>Sakai.  14 April 2008.  10 April 2008.  </a:t>
            </a:r>
            <a:r>
              <a:rPr b="0" lang="en-US" sz="1200" spc="-1" strike="noStrike" u="sng">
                <a:solidFill>
                  <a:srgbClr val="8e58b6"/>
                </a:solidFill>
                <a:uFillTx/>
                <a:latin typeface="Georgia"/>
                <a:hlinkClick r:id="rId7"/>
              </a:rPr>
              <a:t>http://sakaiproject.org/</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rPr>
              <a:t>The University of Alabama.  The Career Center CrimsonCareers.  2008.  10 April </a:t>
            </a:r>
            <a:r>
              <a:rPr b="0" lang="en-US" sz="1200" spc="-1" strike="noStrike">
                <a:solidFill>
                  <a:srgbClr val="000000"/>
                </a:solidFill>
                <a:latin typeface="Georgia"/>
              </a:rPr>
              <a:t>	</a:t>
            </a:r>
            <a:r>
              <a:rPr b="0" lang="en-US" sz="1200" spc="-1" strike="noStrike">
                <a:solidFill>
                  <a:srgbClr val="000000"/>
                </a:solidFill>
                <a:latin typeface="Georgia"/>
              </a:rPr>
              <a:t>2008.  </a:t>
            </a:r>
            <a:r>
              <a:rPr b="0" lang="en-US" sz="1200" spc="-1" strike="noStrike">
                <a:solidFill>
                  <a:srgbClr val="000000"/>
                </a:solidFill>
                <a:latin typeface="Georgia"/>
              </a:rPr>
              <a:t>	</a:t>
            </a:r>
            <a:r>
              <a:rPr b="0" lang="en-US" sz="1200" spc="-1" strike="noStrike" u="sng">
                <a:solidFill>
                  <a:srgbClr val="8e58b6"/>
                </a:solidFill>
                <a:uFillTx/>
                <a:latin typeface="Georgia"/>
                <a:hlinkClick r:id="rId8"/>
              </a:rPr>
              <a:t>http://www.career.ua.edu/crimsoncareers.html</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rPr>
              <a:t>The University of Alabama.  The Career Center Optimal Resume.  2008.  10 April 2008.  </a:t>
            </a:r>
            <a:r>
              <a:rPr b="0" lang="en-US" sz="1200" spc="-1" strike="noStrike">
                <a:solidFill>
                  <a:srgbClr val="000000"/>
                </a:solidFill>
                <a:latin typeface="Georgia"/>
              </a:rPr>
              <a:t>	</a:t>
            </a:r>
            <a:r>
              <a:rPr b="0" lang="en-US" sz="1200" spc="-1" strike="noStrike" u="sng">
                <a:solidFill>
                  <a:srgbClr val="8e58b6"/>
                </a:solidFill>
                <a:uFillTx/>
                <a:latin typeface="Georgia"/>
                <a:hlinkClick r:id="rId9"/>
              </a:rPr>
              <a:t>http://www.career.ua.edu/resources/optimalresume.html</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rPr>
              <a:t>The University of Pennsylvania.  The Wharton School of the University of Pennsylvania.  </a:t>
            </a:r>
            <a:r>
              <a:rPr b="0" lang="en-US" sz="1200" spc="-1" strike="noStrike">
                <a:solidFill>
                  <a:srgbClr val="000000"/>
                </a:solidFill>
                <a:latin typeface="Georgia"/>
              </a:rPr>
              <a:t>	</a:t>
            </a:r>
            <a:r>
              <a:rPr b="0" lang="en-US" sz="1200" spc="-1" strike="noStrike">
                <a:solidFill>
                  <a:srgbClr val="000000"/>
                </a:solidFill>
                <a:latin typeface="Georgia"/>
              </a:rPr>
              <a:t>2007.  16 April 2008.  </a:t>
            </a:r>
            <a:r>
              <a:rPr b="0" lang="en-US" sz="1200" spc="-1" strike="noStrike" u="sng">
                <a:solidFill>
                  <a:srgbClr val="8e58b6"/>
                </a:solidFill>
                <a:uFillTx/>
                <a:latin typeface="Georgia"/>
                <a:hlinkClick r:id="rId10"/>
              </a:rPr>
              <a:t>http://www.wharton.upenn.edu/</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rPr>
              <a:t>The University of Virginia.  McIntire School of Commerce at the University of Virginia.  </a:t>
            </a:r>
            <a:r>
              <a:rPr b="0" lang="en-US" sz="1200" spc="-1" strike="noStrike">
                <a:solidFill>
                  <a:srgbClr val="000000"/>
                </a:solidFill>
                <a:latin typeface="Georgia"/>
              </a:rPr>
              <a:t>	</a:t>
            </a:r>
            <a:r>
              <a:rPr b="0" lang="en-US" sz="1200" spc="-1" strike="noStrike">
                <a:solidFill>
                  <a:srgbClr val="000000"/>
                </a:solidFill>
                <a:latin typeface="Georgia"/>
              </a:rPr>
              <a:t>2007.  16 April 2008.  </a:t>
            </a:r>
            <a:r>
              <a:rPr b="0" lang="en-US" sz="1200" spc="-1" strike="noStrike" u="sng">
                <a:solidFill>
                  <a:srgbClr val="8e58b6"/>
                </a:solidFill>
                <a:uFillTx/>
                <a:latin typeface="Georgia"/>
                <a:hlinkClick r:id="rId11"/>
              </a:rPr>
              <a:t>http://www.commerce.virginia.edu/index_flash.html</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rPr>
              <a:t>University of Notre Dame.  Notre Dame Mendoza College of Business.  7 April 2008.  16 </a:t>
            </a:r>
            <a:r>
              <a:rPr b="0" lang="en-US" sz="1200" spc="-1" strike="noStrike">
                <a:solidFill>
                  <a:srgbClr val="000000"/>
                </a:solidFill>
                <a:latin typeface="Georgia"/>
              </a:rPr>
              <a:t>	</a:t>
            </a:r>
            <a:r>
              <a:rPr b="0" lang="en-US" sz="1200" spc="-1" strike="noStrike">
                <a:solidFill>
                  <a:srgbClr val="000000"/>
                </a:solidFill>
                <a:latin typeface="Georgia"/>
              </a:rPr>
              <a:t>April 2008.  </a:t>
            </a:r>
            <a:r>
              <a:rPr b="0" lang="en-US" sz="1200" spc="-1" strike="noStrike" u="sng">
                <a:solidFill>
                  <a:srgbClr val="8e58b6"/>
                </a:solidFill>
                <a:uFillTx/>
                <a:latin typeface="Georgia"/>
                <a:hlinkClick r:id="rId12"/>
              </a:rPr>
              <a:t>http://www.nd.edu/~cba/011221/index.html</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2301"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152</a:t>
            </a:r>
            <a:endParaRPr b="0" lang="en-US" sz="1800" spc="-1" strike="noStrike">
              <a:latin typeface="Arial"/>
            </a:endParaRPr>
          </a:p>
        </p:txBody>
      </p:sp>
    </p:spTree>
  </p:cSld>
</p:sld>
</file>

<file path=ppt/slides/slide1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2" name="CustomShape 1"/>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Reference Material</a:t>
            </a:r>
            <a:endParaRPr b="0" lang="en-US" sz="1800" spc="-1" strike="noStrike">
              <a:latin typeface="Arial"/>
            </a:endParaRPr>
          </a:p>
        </p:txBody>
      </p:sp>
      <p:sp>
        <p:nvSpPr>
          <p:cNvPr id="2303" name="CustomShape 2"/>
          <p:cNvSpPr/>
          <p:nvPr/>
        </p:nvSpPr>
        <p:spPr>
          <a:xfrm>
            <a:off x="304920" y="838080"/>
            <a:ext cx="6248160" cy="7496280"/>
          </a:xfrm>
          <a:prstGeom prst="rect">
            <a:avLst/>
          </a:prstGeom>
          <a:noFill/>
          <a:ln w="9360">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Georgia"/>
              </a:rPr>
              <a:t>Textbook:</a:t>
            </a:r>
            <a:endParaRPr b="0" lang="en-US" sz="1800" spc="-1" strike="noStrike">
              <a:latin typeface="Arial"/>
            </a:endParaRPr>
          </a:p>
          <a:p>
            <a:pPr>
              <a:lnSpc>
                <a:spcPct val="100000"/>
              </a:lnSpc>
            </a:pPr>
            <a:r>
              <a:rPr b="0" lang="en-US" sz="1800" spc="-1" strike="noStrike">
                <a:solidFill>
                  <a:srgbClr val="000000"/>
                </a:solidFill>
                <a:latin typeface="Georgia"/>
              </a:rPr>
              <a:t>Whitten, Jeffery and Bentley, Lonni.  </a:t>
            </a:r>
            <a:r>
              <a:rPr b="0" lang="en-US" sz="1800" spc="-1" strike="noStrike" u="sng">
                <a:solidFill>
                  <a:srgbClr val="000000"/>
                </a:solidFill>
                <a:uFillTx/>
                <a:latin typeface="Georgia"/>
              </a:rPr>
              <a:t>Systems Analysis and Design Methods, 4th ed.</a:t>
            </a:r>
            <a:r>
              <a:rPr b="0" lang="en-US" sz="1800" spc="-1" strike="noStrike">
                <a:solidFill>
                  <a:srgbClr val="000000"/>
                </a:solidFill>
                <a:latin typeface="Georgia"/>
              </a:rPr>
              <a:t> McGraw-Hill 1998.</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Georgia"/>
              </a:rPr>
              <a:t>Websites:</a:t>
            </a:r>
            <a:endParaRPr b="0" lang="en-US" sz="1800" spc="-1" strike="noStrike">
              <a:latin typeface="Arial"/>
            </a:endParaRPr>
          </a:p>
          <a:p>
            <a:pPr>
              <a:lnSpc>
                <a:spcPct val="100000"/>
              </a:lnSpc>
            </a:pPr>
            <a:r>
              <a:rPr b="0" lang="en-US" sz="1800" spc="-1" strike="noStrike" u="sng">
                <a:solidFill>
                  <a:srgbClr val="8e58b6"/>
                </a:solidFill>
                <a:uFillTx/>
                <a:latin typeface="Georgia"/>
                <a:hlinkClick r:id="rId1"/>
              </a:rPr>
              <a:t>http://www.career.ua.edu/crimsoncareers.html</a:t>
            </a:r>
            <a:endParaRPr b="0" lang="en-US" sz="1800" spc="-1" strike="noStrike">
              <a:latin typeface="Arial"/>
            </a:endParaRPr>
          </a:p>
          <a:p>
            <a:pPr>
              <a:lnSpc>
                <a:spcPct val="100000"/>
              </a:lnSpc>
            </a:pPr>
            <a:r>
              <a:rPr b="0" lang="en-US" sz="1800" spc="-1" strike="noStrike" u="sng">
                <a:solidFill>
                  <a:srgbClr val="8e58b6"/>
                </a:solidFill>
                <a:uFillTx/>
                <a:latin typeface="Georgia"/>
                <a:hlinkClick r:id="rId2"/>
              </a:rPr>
              <a:t>https://ua.optimalresume.com/</a:t>
            </a:r>
            <a:endParaRPr b="0" lang="en-US" sz="1800" spc="-1" strike="noStrike">
              <a:latin typeface="Arial"/>
            </a:endParaRPr>
          </a:p>
          <a:p>
            <a:pPr>
              <a:lnSpc>
                <a:spcPct val="100000"/>
              </a:lnSpc>
            </a:pPr>
            <a:r>
              <a:rPr b="0" lang="en-US" sz="1800" spc="-1" strike="noStrike" u="sng">
                <a:solidFill>
                  <a:srgbClr val="8e58b6"/>
                </a:solidFill>
                <a:uFillTx/>
                <a:latin typeface="Georgia"/>
                <a:hlinkClick r:id="rId3"/>
              </a:rPr>
              <a:t>http://www.theospi.org/</a:t>
            </a:r>
            <a:endParaRPr b="0" lang="en-US" sz="1800" spc="-1" strike="noStrike">
              <a:latin typeface="Arial"/>
            </a:endParaRPr>
          </a:p>
          <a:p>
            <a:pPr>
              <a:lnSpc>
                <a:spcPct val="100000"/>
              </a:lnSpc>
            </a:pPr>
            <a:r>
              <a:rPr b="0" lang="en-US" sz="1800" spc="-1" strike="noStrike" u="sng">
                <a:solidFill>
                  <a:srgbClr val="8e58b6"/>
                </a:solidFill>
                <a:uFillTx/>
                <a:latin typeface="Georgia"/>
                <a:hlinkClick r:id="rId4"/>
              </a:rPr>
              <a:t>http://sakaiproject.org/</a:t>
            </a:r>
            <a:endParaRPr b="0" lang="en-US" sz="1800" spc="-1" strike="noStrike">
              <a:latin typeface="Arial"/>
            </a:endParaRPr>
          </a:p>
          <a:p>
            <a:pPr>
              <a:lnSpc>
                <a:spcPct val="100000"/>
              </a:lnSpc>
            </a:pPr>
            <a:r>
              <a:rPr b="0" lang="en-US" sz="1800" spc="-1" strike="noStrike" u="sng">
                <a:solidFill>
                  <a:srgbClr val="8e58b6"/>
                </a:solidFill>
                <a:uFillTx/>
                <a:latin typeface="Georgia"/>
                <a:hlinkClick r:id="rId5"/>
              </a:rPr>
              <a:t>http://www.monster.com</a:t>
            </a:r>
            <a:endParaRPr b="0" lang="en-US" sz="1800" spc="-1" strike="noStrike">
              <a:latin typeface="Arial"/>
            </a:endParaRPr>
          </a:p>
          <a:p>
            <a:pPr>
              <a:lnSpc>
                <a:spcPct val="100000"/>
              </a:lnSpc>
            </a:pPr>
            <a:r>
              <a:rPr b="0" lang="en-US" sz="1800" spc="-1" strike="noStrike" u="sng">
                <a:solidFill>
                  <a:srgbClr val="8e58b6"/>
                </a:solidFill>
                <a:uFillTx/>
                <a:latin typeface="Georgia"/>
                <a:hlinkClick r:id="rId6"/>
              </a:rPr>
              <a:t>http://www.businessweek.com/bschools/rankings/</a:t>
            </a:r>
            <a:endParaRPr b="0" lang="en-US" sz="1800" spc="-1" strike="noStrike">
              <a:latin typeface="Arial"/>
            </a:endParaRPr>
          </a:p>
          <a:p>
            <a:pPr>
              <a:lnSpc>
                <a:spcPct val="100000"/>
              </a:lnSpc>
            </a:pPr>
            <a:r>
              <a:rPr b="0" lang="en-US" sz="1800" spc="-1" strike="noStrike" u="sng">
                <a:solidFill>
                  <a:srgbClr val="8e58b6"/>
                </a:solidFill>
                <a:uFillTx/>
                <a:latin typeface="Georgia"/>
                <a:hlinkClick r:id="rId7"/>
              </a:rPr>
              <a:t>http://aem.cornell.edu</a:t>
            </a:r>
            <a:endParaRPr b="0" lang="en-US" sz="1800" spc="-1" strike="noStrike">
              <a:latin typeface="Arial"/>
            </a:endParaRPr>
          </a:p>
          <a:p>
            <a:pPr>
              <a:lnSpc>
                <a:spcPct val="100000"/>
              </a:lnSpc>
            </a:pPr>
            <a:r>
              <a:rPr b="0" lang="en-US" sz="1800" spc="-1" strike="noStrike" u="sng">
                <a:solidFill>
                  <a:srgbClr val="8e58b6"/>
                </a:solidFill>
                <a:uFillTx/>
                <a:latin typeface="Georgia"/>
                <a:hlinkClick r:id="rId8"/>
              </a:rPr>
              <a:t>http://www.goizueta.emory.edu/degree/undergra.html</a:t>
            </a:r>
            <a:endParaRPr b="0" lang="en-US" sz="1800" spc="-1" strike="noStrike">
              <a:latin typeface="Arial"/>
            </a:endParaRPr>
          </a:p>
          <a:p>
            <a:pPr>
              <a:lnSpc>
                <a:spcPct val="100000"/>
              </a:lnSpc>
            </a:pPr>
            <a:r>
              <a:rPr b="0" lang="en-US" sz="1800" spc="-1" strike="noStrike" u="sng">
                <a:solidFill>
                  <a:srgbClr val="8e58b6"/>
                </a:solidFill>
                <a:uFillTx/>
                <a:latin typeface="Georgia"/>
                <a:hlinkClick r:id="rId9"/>
              </a:rPr>
              <a:t>https://www.optimalresume.com/optimalefolio.html</a:t>
            </a:r>
            <a:endParaRPr b="0" lang="en-US" sz="1800" spc="-1" strike="noStrike">
              <a:latin typeface="Arial"/>
            </a:endParaRPr>
          </a:p>
          <a:p>
            <a:pPr>
              <a:lnSpc>
                <a:spcPct val="100000"/>
              </a:lnSpc>
            </a:pPr>
            <a:r>
              <a:rPr b="0" lang="en-US" sz="1800" spc="-1" strike="noStrike" u="sng">
                <a:solidFill>
                  <a:srgbClr val="8e58b6"/>
                </a:solidFill>
                <a:uFillTx/>
                <a:latin typeface="Georgia"/>
                <a:hlinkClick r:id="rId10"/>
              </a:rPr>
              <a:t>http://www.wharton.upenn.edu/</a:t>
            </a:r>
            <a:endParaRPr b="0" lang="en-US" sz="1800" spc="-1" strike="noStrike">
              <a:latin typeface="Arial"/>
            </a:endParaRPr>
          </a:p>
          <a:p>
            <a:pPr>
              <a:lnSpc>
                <a:spcPct val="100000"/>
              </a:lnSpc>
            </a:pPr>
            <a:r>
              <a:rPr b="0" lang="en-US" sz="1800" spc="-1" strike="noStrike" u="sng">
                <a:solidFill>
                  <a:srgbClr val="8e58b6"/>
                </a:solidFill>
                <a:uFillTx/>
                <a:latin typeface="Georgia"/>
                <a:hlinkClick r:id="rId11"/>
              </a:rPr>
              <a:t>http://www.commerce.virginia.edu/index_flash.html</a:t>
            </a:r>
            <a:endParaRPr b="0" lang="en-US" sz="1800" spc="-1" strike="noStrike">
              <a:latin typeface="Arial"/>
            </a:endParaRPr>
          </a:p>
          <a:p>
            <a:pPr>
              <a:lnSpc>
                <a:spcPct val="100000"/>
              </a:lnSpc>
            </a:pPr>
            <a:r>
              <a:rPr b="0" lang="en-US" sz="1800" spc="-1" strike="noStrike" u="sng">
                <a:solidFill>
                  <a:srgbClr val="8e58b6"/>
                </a:solidFill>
                <a:uFillTx/>
                <a:latin typeface="Georgia"/>
                <a:hlinkClick r:id="rId12"/>
              </a:rPr>
              <a:t>http://www.nd.edu/~cba/011221/index.html</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304" name="CustomShape 3"/>
          <p:cNvSpPr/>
          <p:nvPr/>
        </p:nvSpPr>
        <p:spPr>
          <a:xfrm>
            <a:off x="617220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153</a:t>
            </a:r>
            <a:endParaRPr b="0" lang="en-US" sz="1800" spc="-1" strike="noStrike">
              <a:latin typeface="Arial"/>
            </a:endParaRPr>
          </a:p>
        </p:txBody>
      </p:sp>
    </p:spTree>
  </p:cSld>
</p:sld>
</file>

<file path=ppt/slides/slide1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5" name="CustomShape 1"/>
          <p:cNvSpPr/>
          <p:nvPr/>
        </p:nvSpPr>
        <p:spPr>
          <a:xfrm>
            <a:off x="343080" y="609480"/>
            <a:ext cx="6171840" cy="7314840"/>
          </a:xfrm>
          <a:prstGeom prst="rect">
            <a:avLst/>
          </a:prstGeom>
          <a:noFill/>
          <a:ln w="9360">
            <a:noFill/>
          </a:ln>
        </p:spPr>
        <p:style>
          <a:lnRef idx="0"/>
          <a:fillRef idx="0"/>
          <a:effectRef idx="0"/>
          <a:fontRef idx="minor"/>
        </p:style>
        <p:txBody>
          <a:bodyPr lIns="90000" rIns="90000" tIns="45000" bIns="45000" anchor="ctr"/>
          <a:p>
            <a:pPr>
              <a:lnSpc>
                <a:spcPct val="100000"/>
              </a:lnSpc>
            </a:pPr>
            <a:r>
              <a:rPr b="0" lang="en-US" sz="4800" spc="-1" strike="noStrike">
                <a:solidFill>
                  <a:srgbClr val="000000"/>
                </a:solidFill>
                <a:latin typeface="Georgia"/>
              </a:rPr>
              <a:t>Repository</a:t>
            </a:r>
            <a:endParaRPr b="0" lang="en-US" sz="4800" spc="-1" strike="noStrike">
              <a:latin typeface="Arial"/>
            </a:endParaRPr>
          </a:p>
        </p:txBody>
      </p:sp>
      <p:sp>
        <p:nvSpPr>
          <p:cNvPr id="2306" name="CustomShape 2"/>
          <p:cNvSpPr/>
          <p:nvPr/>
        </p:nvSpPr>
        <p:spPr>
          <a:xfrm>
            <a:off x="6183360" y="0"/>
            <a:ext cx="7506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154</a:t>
            </a:r>
            <a:endParaRPr b="0" lang="en-US" sz="1800" spc="-1" strike="noStrike">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80880" y="152280"/>
            <a:ext cx="464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Extended Enterprise</a:t>
            </a:r>
            <a:endParaRPr b="0" lang="en-US" sz="1800" spc="-1" strike="noStrike">
              <a:latin typeface="Arial"/>
            </a:endParaRPr>
          </a:p>
        </p:txBody>
      </p:sp>
      <p:sp>
        <p:nvSpPr>
          <p:cNvPr id="145" name="CustomShape 2"/>
          <p:cNvSpPr/>
          <p:nvPr/>
        </p:nvSpPr>
        <p:spPr>
          <a:xfrm>
            <a:off x="1143000" y="4419720"/>
            <a:ext cx="914040" cy="761760"/>
          </a:xfrm>
          <a:prstGeom prst="rect">
            <a:avLst/>
          </a:prstGeom>
          <a:solidFill>
            <a:srgbClr val="dedc94"/>
          </a:solidFill>
          <a:ln w="9360">
            <a:solidFill>
              <a:schemeClr val="tx1"/>
            </a:solidFill>
            <a:miter/>
          </a:ln>
        </p:spPr>
        <p:style>
          <a:lnRef idx="0"/>
          <a:fillRef idx="0"/>
          <a:effectRef idx="0"/>
          <a:fontRef idx="minor"/>
        </p:style>
      </p:sp>
      <p:sp>
        <p:nvSpPr>
          <p:cNvPr id="146" name="CustomShape 3"/>
          <p:cNvSpPr/>
          <p:nvPr/>
        </p:nvSpPr>
        <p:spPr>
          <a:xfrm>
            <a:off x="2057400" y="4419720"/>
            <a:ext cx="914040" cy="761760"/>
          </a:xfrm>
          <a:prstGeom prst="rect">
            <a:avLst/>
          </a:prstGeom>
          <a:solidFill>
            <a:srgbClr val="dedc94"/>
          </a:solidFill>
          <a:ln w="9360">
            <a:solidFill>
              <a:schemeClr val="tx1"/>
            </a:solidFill>
            <a:miter/>
          </a:ln>
        </p:spPr>
        <p:style>
          <a:lnRef idx="0"/>
          <a:fillRef idx="0"/>
          <a:effectRef idx="0"/>
          <a:fontRef idx="minor"/>
        </p:style>
      </p:sp>
      <p:sp>
        <p:nvSpPr>
          <p:cNvPr id="147" name="CustomShape 4"/>
          <p:cNvSpPr/>
          <p:nvPr/>
        </p:nvSpPr>
        <p:spPr>
          <a:xfrm>
            <a:off x="2971800" y="4419720"/>
            <a:ext cx="914040" cy="761760"/>
          </a:xfrm>
          <a:prstGeom prst="rect">
            <a:avLst/>
          </a:prstGeom>
          <a:solidFill>
            <a:srgbClr val="dedc94"/>
          </a:solidFill>
          <a:ln w="9360">
            <a:solidFill>
              <a:schemeClr val="tx1"/>
            </a:solidFill>
            <a:miter/>
          </a:ln>
        </p:spPr>
        <p:style>
          <a:lnRef idx="0"/>
          <a:fillRef idx="0"/>
          <a:effectRef idx="0"/>
          <a:fontRef idx="minor"/>
        </p:style>
      </p:sp>
      <p:sp>
        <p:nvSpPr>
          <p:cNvPr id="148" name="CustomShape 5"/>
          <p:cNvSpPr/>
          <p:nvPr/>
        </p:nvSpPr>
        <p:spPr>
          <a:xfrm>
            <a:off x="3886200" y="4419720"/>
            <a:ext cx="914040" cy="761760"/>
          </a:xfrm>
          <a:prstGeom prst="rect">
            <a:avLst/>
          </a:prstGeom>
          <a:solidFill>
            <a:srgbClr val="dedc94"/>
          </a:solidFill>
          <a:ln w="9360">
            <a:solidFill>
              <a:schemeClr val="tx1"/>
            </a:solidFill>
            <a:miter/>
          </a:ln>
        </p:spPr>
        <p:style>
          <a:lnRef idx="0"/>
          <a:fillRef idx="0"/>
          <a:effectRef idx="0"/>
          <a:fontRef idx="minor"/>
        </p:style>
      </p:sp>
      <p:sp>
        <p:nvSpPr>
          <p:cNvPr id="149" name="CustomShape 6"/>
          <p:cNvSpPr/>
          <p:nvPr/>
        </p:nvSpPr>
        <p:spPr>
          <a:xfrm>
            <a:off x="4800600" y="4419720"/>
            <a:ext cx="914040" cy="761760"/>
          </a:xfrm>
          <a:prstGeom prst="rect">
            <a:avLst/>
          </a:prstGeom>
          <a:solidFill>
            <a:srgbClr val="dedc94"/>
          </a:solidFill>
          <a:ln w="9360">
            <a:solidFill>
              <a:schemeClr val="tx1"/>
            </a:solidFill>
            <a:miter/>
          </a:ln>
        </p:spPr>
        <p:style>
          <a:lnRef idx="0"/>
          <a:fillRef idx="0"/>
          <a:effectRef idx="0"/>
          <a:fontRef idx="minor"/>
        </p:style>
      </p:sp>
      <p:sp>
        <p:nvSpPr>
          <p:cNvPr id="150" name="CustomShape 7"/>
          <p:cNvSpPr/>
          <p:nvPr/>
        </p:nvSpPr>
        <p:spPr>
          <a:xfrm>
            <a:off x="1143000" y="5715000"/>
            <a:ext cx="914040" cy="761760"/>
          </a:xfrm>
          <a:prstGeom prst="rect">
            <a:avLst/>
          </a:prstGeom>
          <a:solidFill>
            <a:srgbClr val="dedc94"/>
          </a:solidFill>
          <a:ln w="9360">
            <a:solidFill>
              <a:schemeClr val="tx1"/>
            </a:solidFill>
            <a:miter/>
          </a:ln>
        </p:spPr>
        <p:style>
          <a:lnRef idx="0"/>
          <a:fillRef idx="0"/>
          <a:effectRef idx="0"/>
          <a:fontRef idx="minor"/>
        </p:style>
      </p:sp>
      <p:sp>
        <p:nvSpPr>
          <p:cNvPr id="151" name="CustomShape 8"/>
          <p:cNvSpPr/>
          <p:nvPr/>
        </p:nvSpPr>
        <p:spPr>
          <a:xfrm>
            <a:off x="2057400" y="5715000"/>
            <a:ext cx="914040" cy="761760"/>
          </a:xfrm>
          <a:prstGeom prst="rect">
            <a:avLst/>
          </a:prstGeom>
          <a:solidFill>
            <a:srgbClr val="dedc94"/>
          </a:solidFill>
          <a:ln w="9360">
            <a:solidFill>
              <a:schemeClr val="tx1"/>
            </a:solidFill>
            <a:miter/>
          </a:ln>
        </p:spPr>
        <p:style>
          <a:lnRef idx="0"/>
          <a:fillRef idx="0"/>
          <a:effectRef idx="0"/>
          <a:fontRef idx="minor"/>
        </p:style>
      </p:sp>
      <p:sp>
        <p:nvSpPr>
          <p:cNvPr id="152" name="CustomShape 9"/>
          <p:cNvSpPr/>
          <p:nvPr/>
        </p:nvSpPr>
        <p:spPr>
          <a:xfrm>
            <a:off x="2971800" y="5715000"/>
            <a:ext cx="914040" cy="761760"/>
          </a:xfrm>
          <a:prstGeom prst="rect">
            <a:avLst/>
          </a:prstGeom>
          <a:solidFill>
            <a:srgbClr val="dedc94"/>
          </a:solidFill>
          <a:ln w="9360">
            <a:solidFill>
              <a:schemeClr val="tx1"/>
            </a:solidFill>
            <a:miter/>
          </a:ln>
        </p:spPr>
        <p:style>
          <a:lnRef idx="0"/>
          <a:fillRef idx="0"/>
          <a:effectRef idx="0"/>
          <a:fontRef idx="minor"/>
        </p:style>
      </p:sp>
      <p:sp>
        <p:nvSpPr>
          <p:cNvPr id="153" name="CustomShape 10"/>
          <p:cNvSpPr/>
          <p:nvPr/>
        </p:nvSpPr>
        <p:spPr>
          <a:xfrm>
            <a:off x="3886200" y="5715000"/>
            <a:ext cx="914040" cy="761760"/>
          </a:xfrm>
          <a:prstGeom prst="rect">
            <a:avLst/>
          </a:prstGeom>
          <a:solidFill>
            <a:srgbClr val="dedc94"/>
          </a:solidFill>
          <a:ln w="9360">
            <a:solidFill>
              <a:schemeClr val="tx1"/>
            </a:solidFill>
            <a:miter/>
          </a:ln>
        </p:spPr>
        <p:style>
          <a:lnRef idx="0"/>
          <a:fillRef idx="0"/>
          <a:effectRef idx="0"/>
          <a:fontRef idx="minor"/>
        </p:style>
      </p:sp>
      <p:sp>
        <p:nvSpPr>
          <p:cNvPr id="154" name="CustomShape 11"/>
          <p:cNvSpPr/>
          <p:nvPr/>
        </p:nvSpPr>
        <p:spPr>
          <a:xfrm>
            <a:off x="4800600" y="5715000"/>
            <a:ext cx="914040" cy="761760"/>
          </a:xfrm>
          <a:prstGeom prst="rect">
            <a:avLst/>
          </a:prstGeom>
          <a:solidFill>
            <a:srgbClr val="dedc94"/>
          </a:solidFill>
          <a:ln w="9360">
            <a:solidFill>
              <a:schemeClr val="tx1"/>
            </a:solidFill>
            <a:miter/>
          </a:ln>
        </p:spPr>
        <p:style>
          <a:lnRef idx="0"/>
          <a:fillRef idx="0"/>
          <a:effectRef idx="0"/>
          <a:fontRef idx="minor"/>
        </p:style>
      </p:sp>
      <p:sp>
        <p:nvSpPr>
          <p:cNvPr id="155" name="CustomShape 12"/>
          <p:cNvSpPr/>
          <p:nvPr/>
        </p:nvSpPr>
        <p:spPr>
          <a:xfrm>
            <a:off x="1143000" y="7086600"/>
            <a:ext cx="914040" cy="761760"/>
          </a:xfrm>
          <a:prstGeom prst="rect">
            <a:avLst/>
          </a:prstGeom>
          <a:solidFill>
            <a:srgbClr val="dedc94"/>
          </a:solidFill>
          <a:ln w="9360">
            <a:solidFill>
              <a:schemeClr val="tx1"/>
            </a:solidFill>
            <a:miter/>
          </a:ln>
        </p:spPr>
        <p:style>
          <a:lnRef idx="0"/>
          <a:fillRef idx="0"/>
          <a:effectRef idx="0"/>
          <a:fontRef idx="minor"/>
        </p:style>
      </p:sp>
      <p:sp>
        <p:nvSpPr>
          <p:cNvPr id="156" name="CustomShape 13"/>
          <p:cNvSpPr/>
          <p:nvPr/>
        </p:nvSpPr>
        <p:spPr>
          <a:xfrm>
            <a:off x="2057400" y="7086600"/>
            <a:ext cx="914040" cy="761760"/>
          </a:xfrm>
          <a:prstGeom prst="rect">
            <a:avLst/>
          </a:prstGeom>
          <a:solidFill>
            <a:srgbClr val="dedc94"/>
          </a:solidFill>
          <a:ln w="9360">
            <a:solidFill>
              <a:schemeClr val="tx1"/>
            </a:solidFill>
            <a:miter/>
          </a:ln>
        </p:spPr>
        <p:style>
          <a:lnRef idx="0"/>
          <a:fillRef idx="0"/>
          <a:effectRef idx="0"/>
          <a:fontRef idx="minor"/>
        </p:style>
      </p:sp>
      <p:sp>
        <p:nvSpPr>
          <p:cNvPr id="157" name="CustomShape 14"/>
          <p:cNvSpPr/>
          <p:nvPr/>
        </p:nvSpPr>
        <p:spPr>
          <a:xfrm>
            <a:off x="2971800" y="7086600"/>
            <a:ext cx="914040" cy="761760"/>
          </a:xfrm>
          <a:prstGeom prst="rect">
            <a:avLst/>
          </a:prstGeom>
          <a:solidFill>
            <a:srgbClr val="dedc94"/>
          </a:solidFill>
          <a:ln w="9360">
            <a:solidFill>
              <a:schemeClr val="tx1"/>
            </a:solidFill>
            <a:miter/>
          </a:ln>
        </p:spPr>
        <p:style>
          <a:lnRef idx="0"/>
          <a:fillRef idx="0"/>
          <a:effectRef idx="0"/>
          <a:fontRef idx="minor"/>
        </p:style>
      </p:sp>
      <p:sp>
        <p:nvSpPr>
          <p:cNvPr id="158" name="CustomShape 15"/>
          <p:cNvSpPr/>
          <p:nvPr/>
        </p:nvSpPr>
        <p:spPr>
          <a:xfrm>
            <a:off x="3886200" y="7086600"/>
            <a:ext cx="914040" cy="761760"/>
          </a:xfrm>
          <a:prstGeom prst="rect">
            <a:avLst/>
          </a:prstGeom>
          <a:solidFill>
            <a:srgbClr val="dedc94"/>
          </a:solidFill>
          <a:ln w="9360">
            <a:solidFill>
              <a:schemeClr val="tx1"/>
            </a:solidFill>
            <a:miter/>
          </a:ln>
        </p:spPr>
        <p:style>
          <a:lnRef idx="0"/>
          <a:fillRef idx="0"/>
          <a:effectRef idx="0"/>
          <a:fontRef idx="minor"/>
        </p:style>
      </p:sp>
      <p:sp>
        <p:nvSpPr>
          <p:cNvPr id="159" name="CustomShape 16"/>
          <p:cNvSpPr/>
          <p:nvPr/>
        </p:nvSpPr>
        <p:spPr>
          <a:xfrm>
            <a:off x="4800600" y="7086600"/>
            <a:ext cx="914040" cy="761760"/>
          </a:xfrm>
          <a:prstGeom prst="rect">
            <a:avLst/>
          </a:prstGeom>
          <a:solidFill>
            <a:srgbClr val="dedc94"/>
          </a:solidFill>
          <a:ln w="9360">
            <a:solidFill>
              <a:schemeClr val="tx1"/>
            </a:solidFill>
            <a:miter/>
          </a:ln>
        </p:spPr>
        <p:style>
          <a:lnRef idx="0"/>
          <a:fillRef idx="0"/>
          <a:effectRef idx="0"/>
          <a:fontRef idx="minor"/>
        </p:style>
      </p:sp>
      <p:sp>
        <p:nvSpPr>
          <p:cNvPr id="160" name="CustomShape 17"/>
          <p:cNvSpPr/>
          <p:nvPr/>
        </p:nvSpPr>
        <p:spPr>
          <a:xfrm>
            <a:off x="1143000" y="3048120"/>
            <a:ext cx="914040" cy="761760"/>
          </a:xfrm>
          <a:prstGeom prst="rect">
            <a:avLst/>
          </a:prstGeom>
          <a:solidFill>
            <a:srgbClr val="dedc94"/>
          </a:solidFill>
          <a:ln w="9360">
            <a:solidFill>
              <a:schemeClr val="tx1"/>
            </a:solidFill>
            <a:miter/>
          </a:ln>
        </p:spPr>
        <p:style>
          <a:lnRef idx="0"/>
          <a:fillRef idx="0"/>
          <a:effectRef idx="0"/>
          <a:fontRef idx="minor"/>
        </p:style>
      </p:sp>
      <p:sp>
        <p:nvSpPr>
          <p:cNvPr id="161" name="CustomShape 18"/>
          <p:cNvSpPr/>
          <p:nvPr/>
        </p:nvSpPr>
        <p:spPr>
          <a:xfrm>
            <a:off x="2057400" y="3048120"/>
            <a:ext cx="914040" cy="761760"/>
          </a:xfrm>
          <a:prstGeom prst="rect">
            <a:avLst/>
          </a:prstGeom>
          <a:solidFill>
            <a:srgbClr val="dedc94"/>
          </a:solidFill>
          <a:ln w="9360">
            <a:solidFill>
              <a:schemeClr val="tx1"/>
            </a:solidFill>
            <a:miter/>
          </a:ln>
        </p:spPr>
        <p:style>
          <a:lnRef idx="0"/>
          <a:fillRef idx="0"/>
          <a:effectRef idx="0"/>
          <a:fontRef idx="minor"/>
        </p:style>
      </p:sp>
      <p:sp>
        <p:nvSpPr>
          <p:cNvPr id="162" name="CustomShape 19"/>
          <p:cNvSpPr/>
          <p:nvPr/>
        </p:nvSpPr>
        <p:spPr>
          <a:xfrm>
            <a:off x="2971800" y="3048120"/>
            <a:ext cx="914040" cy="761760"/>
          </a:xfrm>
          <a:prstGeom prst="rect">
            <a:avLst/>
          </a:prstGeom>
          <a:solidFill>
            <a:srgbClr val="dedc94"/>
          </a:solidFill>
          <a:ln w="9360">
            <a:solidFill>
              <a:schemeClr val="tx1"/>
            </a:solidFill>
            <a:miter/>
          </a:ln>
        </p:spPr>
        <p:style>
          <a:lnRef idx="0"/>
          <a:fillRef idx="0"/>
          <a:effectRef idx="0"/>
          <a:fontRef idx="minor"/>
        </p:style>
      </p:sp>
      <p:sp>
        <p:nvSpPr>
          <p:cNvPr id="163" name="CustomShape 20"/>
          <p:cNvSpPr/>
          <p:nvPr/>
        </p:nvSpPr>
        <p:spPr>
          <a:xfrm>
            <a:off x="3886200" y="3048120"/>
            <a:ext cx="914040" cy="761760"/>
          </a:xfrm>
          <a:prstGeom prst="rect">
            <a:avLst/>
          </a:prstGeom>
          <a:solidFill>
            <a:srgbClr val="dedc94"/>
          </a:solidFill>
          <a:ln w="9360">
            <a:solidFill>
              <a:schemeClr val="tx1"/>
            </a:solidFill>
            <a:miter/>
          </a:ln>
        </p:spPr>
        <p:style>
          <a:lnRef idx="0"/>
          <a:fillRef idx="0"/>
          <a:effectRef idx="0"/>
          <a:fontRef idx="minor"/>
        </p:style>
      </p:sp>
      <p:sp>
        <p:nvSpPr>
          <p:cNvPr id="164" name="CustomShape 21"/>
          <p:cNvSpPr/>
          <p:nvPr/>
        </p:nvSpPr>
        <p:spPr>
          <a:xfrm>
            <a:off x="4800600" y="3048120"/>
            <a:ext cx="914040" cy="761760"/>
          </a:xfrm>
          <a:prstGeom prst="rect">
            <a:avLst/>
          </a:prstGeom>
          <a:solidFill>
            <a:srgbClr val="dedc94"/>
          </a:solidFill>
          <a:ln w="9360">
            <a:solidFill>
              <a:schemeClr val="tx1"/>
            </a:solidFill>
            <a:miter/>
          </a:ln>
        </p:spPr>
        <p:style>
          <a:lnRef idx="0"/>
          <a:fillRef idx="0"/>
          <a:effectRef idx="0"/>
          <a:fontRef idx="minor"/>
        </p:style>
      </p:sp>
      <p:sp>
        <p:nvSpPr>
          <p:cNvPr id="165" name="CustomShape 22"/>
          <p:cNvSpPr/>
          <p:nvPr/>
        </p:nvSpPr>
        <p:spPr>
          <a:xfrm>
            <a:off x="1143000" y="1676520"/>
            <a:ext cx="914040" cy="761760"/>
          </a:xfrm>
          <a:prstGeom prst="rect">
            <a:avLst/>
          </a:prstGeom>
          <a:solidFill>
            <a:srgbClr val="dedc94"/>
          </a:solidFill>
          <a:ln w="9360">
            <a:solidFill>
              <a:schemeClr val="tx1"/>
            </a:solidFill>
            <a:miter/>
          </a:ln>
        </p:spPr>
        <p:style>
          <a:lnRef idx="0"/>
          <a:fillRef idx="0"/>
          <a:effectRef idx="0"/>
          <a:fontRef idx="minor"/>
        </p:style>
      </p:sp>
      <p:sp>
        <p:nvSpPr>
          <p:cNvPr id="166" name="CustomShape 23"/>
          <p:cNvSpPr/>
          <p:nvPr/>
        </p:nvSpPr>
        <p:spPr>
          <a:xfrm>
            <a:off x="2057400" y="1676520"/>
            <a:ext cx="914040" cy="761760"/>
          </a:xfrm>
          <a:prstGeom prst="rect">
            <a:avLst/>
          </a:prstGeom>
          <a:solidFill>
            <a:srgbClr val="dedc94"/>
          </a:solidFill>
          <a:ln w="9360">
            <a:solidFill>
              <a:schemeClr val="tx1"/>
            </a:solidFill>
            <a:miter/>
          </a:ln>
        </p:spPr>
        <p:style>
          <a:lnRef idx="0"/>
          <a:fillRef idx="0"/>
          <a:effectRef idx="0"/>
          <a:fontRef idx="minor"/>
        </p:style>
      </p:sp>
      <p:sp>
        <p:nvSpPr>
          <p:cNvPr id="167" name="CustomShape 24"/>
          <p:cNvSpPr/>
          <p:nvPr/>
        </p:nvSpPr>
        <p:spPr>
          <a:xfrm>
            <a:off x="2971800" y="1676520"/>
            <a:ext cx="914040" cy="761760"/>
          </a:xfrm>
          <a:prstGeom prst="rect">
            <a:avLst/>
          </a:prstGeom>
          <a:solidFill>
            <a:srgbClr val="dedc94"/>
          </a:solidFill>
          <a:ln w="9360">
            <a:solidFill>
              <a:schemeClr val="tx1"/>
            </a:solidFill>
            <a:miter/>
          </a:ln>
        </p:spPr>
        <p:style>
          <a:lnRef idx="0"/>
          <a:fillRef idx="0"/>
          <a:effectRef idx="0"/>
          <a:fontRef idx="minor"/>
        </p:style>
      </p:sp>
      <p:sp>
        <p:nvSpPr>
          <p:cNvPr id="168" name="CustomShape 25"/>
          <p:cNvSpPr/>
          <p:nvPr/>
        </p:nvSpPr>
        <p:spPr>
          <a:xfrm>
            <a:off x="3886200" y="1676520"/>
            <a:ext cx="914040" cy="761760"/>
          </a:xfrm>
          <a:prstGeom prst="rect">
            <a:avLst/>
          </a:prstGeom>
          <a:solidFill>
            <a:srgbClr val="dedc94"/>
          </a:solidFill>
          <a:ln w="9360">
            <a:solidFill>
              <a:schemeClr val="tx1"/>
            </a:solidFill>
            <a:miter/>
          </a:ln>
        </p:spPr>
        <p:style>
          <a:lnRef idx="0"/>
          <a:fillRef idx="0"/>
          <a:effectRef idx="0"/>
          <a:fontRef idx="minor"/>
        </p:style>
      </p:sp>
      <p:sp>
        <p:nvSpPr>
          <p:cNvPr id="169" name="CustomShape 26"/>
          <p:cNvSpPr/>
          <p:nvPr/>
        </p:nvSpPr>
        <p:spPr>
          <a:xfrm>
            <a:off x="4800600" y="1676520"/>
            <a:ext cx="914040" cy="761760"/>
          </a:xfrm>
          <a:prstGeom prst="rect">
            <a:avLst/>
          </a:prstGeom>
          <a:solidFill>
            <a:srgbClr val="dedc94"/>
          </a:solidFill>
          <a:ln w="9360">
            <a:solidFill>
              <a:schemeClr val="tx1"/>
            </a:solidFill>
            <a:miter/>
          </a:ln>
        </p:spPr>
        <p:style>
          <a:lnRef idx="0"/>
          <a:fillRef idx="0"/>
          <a:effectRef idx="0"/>
          <a:fontRef idx="minor"/>
        </p:style>
      </p:sp>
      <p:sp>
        <p:nvSpPr>
          <p:cNvPr id="170" name="CustomShape 27"/>
          <p:cNvSpPr/>
          <p:nvPr/>
        </p:nvSpPr>
        <p:spPr>
          <a:xfrm>
            <a:off x="1066680" y="1371600"/>
            <a:ext cx="41144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Campus Recruiters (Customer)</a:t>
            </a:r>
            <a:endParaRPr b="0" lang="en-US" sz="1800" spc="-1" strike="noStrike">
              <a:latin typeface="Arial"/>
            </a:endParaRPr>
          </a:p>
        </p:txBody>
      </p:sp>
      <p:sp>
        <p:nvSpPr>
          <p:cNvPr id="171" name="CustomShape 28"/>
          <p:cNvSpPr/>
          <p:nvPr/>
        </p:nvSpPr>
        <p:spPr>
          <a:xfrm>
            <a:off x="3505320" y="2757600"/>
            <a:ext cx="312372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Students (Customer)</a:t>
            </a:r>
            <a:endParaRPr b="0" lang="en-US" sz="1800" spc="-1" strike="noStrike">
              <a:latin typeface="Arial"/>
            </a:endParaRPr>
          </a:p>
        </p:txBody>
      </p:sp>
      <p:sp>
        <p:nvSpPr>
          <p:cNvPr id="172" name="CustomShape 29"/>
          <p:cNvSpPr/>
          <p:nvPr/>
        </p:nvSpPr>
        <p:spPr>
          <a:xfrm>
            <a:off x="1066680" y="4129200"/>
            <a:ext cx="480024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C&amp;BA Faculty &amp; CrimsonCareers (Customer)</a:t>
            </a:r>
            <a:endParaRPr b="0" lang="en-US" sz="1800" spc="-1" strike="noStrike">
              <a:latin typeface="Arial"/>
            </a:endParaRPr>
          </a:p>
        </p:txBody>
      </p:sp>
      <p:sp>
        <p:nvSpPr>
          <p:cNvPr id="173" name="CustomShape 30"/>
          <p:cNvSpPr/>
          <p:nvPr/>
        </p:nvSpPr>
        <p:spPr>
          <a:xfrm>
            <a:off x="3581280" y="5424480"/>
            <a:ext cx="2819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SBDC (Client)</a:t>
            </a:r>
            <a:endParaRPr b="0" lang="en-US" sz="1800" spc="-1" strike="noStrike">
              <a:latin typeface="Arial"/>
            </a:endParaRPr>
          </a:p>
        </p:txBody>
      </p:sp>
      <p:sp>
        <p:nvSpPr>
          <p:cNvPr id="174" name="CustomShape 31"/>
          <p:cNvSpPr/>
          <p:nvPr/>
        </p:nvSpPr>
        <p:spPr>
          <a:xfrm>
            <a:off x="1066680" y="6796080"/>
            <a:ext cx="25142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PKJZ Inc.</a:t>
            </a:r>
            <a:endParaRPr b="0" lang="en-US" sz="1800" spc="-1" strike="noStrike">
              <a:latin typeface="Arial"/>
            </a:endParaRPr>
          </a:p>
        </p:txBody>
      </p:sp>
      <p:sp>
        <p:nvSpPr>
          <p:cNvPr id="175" name="CustomShape 32"/>
          <p:cNvSpPr/>
          <p:nvPr/>
        </p:nvSpPr>
        <p:spPr>
          <a:xfrm>
            <a:off x="1143000" y="7315200"/>
            <a:ext cx="914040" cy="5158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Research</a:t>
            </a:r>
            <a:endParaRPr b="0" lang="en-US" sz="1400" spc="-1" strike="noStrike">
              <a:latin typeface="Arial"/>
            </a:endParaRPr>
          </a:p>
        </p:txBody>
      </p:sp>
      <p:sp>
        <p:nvSpPr>
          <p:cNvPr id="176" name="CustomShape 33"/>
          <p:cNvSpPr/>
          <p:nvPr/>
        </p:nvSpPr>
        <p:spPr>
          <a:xfrm>
            <a:off x="1143000" y="5943600"/>
            <a:ext cx="914040" cy="5158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Research</a:t>
            </a:r>
            <a:endParaRPr b="0" lang="en-US" sz="1400" spc="-1" strike="noStrike">
              <a:latin typeface="Arial"/>
            </a:endParaRPr>
          </a:p>
        </p:txBody>
      </p:sp>
      <p:sp>
        <p:nvSpPr>
          <p:cNvPr id="177" name="CustomShape 34"/>
          <p:cNvSpPr/>
          <p:nvPr/>
        </p:nvSpPr>
        <p:spPr>
          <a:xfrm>
            <a:off x="1143000" y="4648320"/>
            <a:ext cx="914040" cy="5158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Research</a:t>
            </a:r>
            <a:endParaRPr b="0" lang="en-US" sz="1400" spc="-1" strike="noStrike">
              <a:latin typeface="Arial"/>
            </a:endParaRPr>
          </a:p>
        </p:txBody>
      </p:sp>
      <p:sp>
        <p:nvSpPr>
          <p:cNvPr id="178" name="CustomShape 35"/>
          <p:cNvSpPr/>
          <p:nvPr/>
        </p:nvSpPr>
        <p:spPr>
          <a:xfrm>
            <a:off x="1143000" y="3276720"/>
            <a:ext cx="914040" cy="5158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Research</a:t>
            </a:r>
            <a:endParaRPr b="0" lang="en-US" sz="1400" spc="-1" strike="noStrike">
              <a:latin typeface="Arial"/>
            </a:endParaRPr>
          </a:p>
        </p:txBody>
      </p:sp>
      <p:sp>
        <p:nvSpPr>
          <p:cNvPr id="179" name="CustomShape 36"/>
          <p:cNvSpPr/>
          <p:nvPr/>
        </p:nvSpPr>
        <p:spPr>
          <a:xfrm>
            <a:off x="1143000" y="1905120"/>
            <a:ext cx="914040" cy="5158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Research</a:t>
            </a:r>
            <a:endParaRPr b="0" lang="en-US" sz="1400" spc="-1" strike="noStrike">
              <a:latin typeface="Arial"/>
            </a:endParaRPr>
          </a:p>
        </p:txBody>
      </p:sp>
      <p:sp>
        <p:nvSpPr>
          <p:cNvPr id="180" name="CustomShape 37"/>
          <p:cNvSpPr/>
          <p:nvPr/>
        </p:nvSpPr>
        <p:spPr>
          <a:xfrm>
            <a:off x="2057400" y="1905120"/>
            <a:ext cx="914040" cy="51588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Produce</a:t>
            </a:r>
            <a:endParaRPr b="0" lang="en-US" sz="1400" spc="-1" strike="noStrike">
              <a:latin typeface="Arial"/>
            </a:endParaRPr>
          </a:p>
        </p:txBody>
      </p:sp>
      <p:sp>
        <p:nvSpPr>
          <p:cNvPr id="181" name="CustomShape 38"/>
          <p:cNvSpPr/>
          <p:nvPr/>
        </p:nvSpPr>
        <p:spPr>
          <a:xfrm>
            <a:off x="2057400" y="3276720"/>
            <a:ext cx="914040" cy="51588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Produce</a:t>
            </a:r>
            <a:endParaRPr b="0" lang="en-US" sz="1400" spc="-1" strike="noStrike">
              <a:latin typeface="Arial"/>
            </a:endParaRPr>
          </a:p>
        </p:txBody>
      </p:sp>
      <p:sp>
        <p:nvSpPr>
          <p:cNvPr id="182" name="CustomShape 39"/>
          <p:cNvSpPr/>
          <p:nvPr/>
        </p:nvSpPr>
        <p:spPr>
          <a:xfrm>
            <a:off x="2057400" y="4648320"/>
            <a:ext cx="914040" cy="51588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Produce</a:t>
            </a:r>
            <a:endParaRPr b="0" lang="en-US" sz="1400" spc="-1" strike="noStrike">
              <a:latin typeface="Arial"/>
            </a:endParaRPr>
          </a:p>
        </p:txBody>
      </p:sp>
      <p:sp>
        <p:nvSpPr>
          <p:cNvPr id="183" name="CustomShape 40"/>
          <p:cNvSpPr/>
          <p:nvPr/>
        </p:nvSpPr>
        <p:spPr>
          <a:xfrm>
            <a:off x="2057400" y="5943600"/>
            <a:ext cx="914040" cy="51588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Produce</a:t>
            </a:r>
            <a:endParaRPr b="0" lang="en-US" sz="1400" spc="-1" strike="noStrike">
              <a:latin typeface="Arial"/>
            </a:endParaRPr>
          </a:p>
        </p:txBody>
      </p:sp>
      <p:sp>
        <p:nvSpPr>
          <p:cNvPr id="184" name="CustomShape 41"/>
          <p:cNvSpPr/>
          <p:nvPr/>
        </p:nvSpPr>
        <p:spPr>
          <a:xfrm>
            <a:off x="2057400" y="7315200"/>
            <a:ext cx="914040" cy="51588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Produce</a:t>
            </a:r>
            <a:endParaRPr b="0" lang="en-US" sz="1400" spc="-1" strike="noStrike">
              <a:latin typeface="Arial"/>
            </a:endParaRPr>
          </a:p>
        </p:txBody>
      </p:sp>
      <p:sp>
        <p:nvSpPr>
          <p:cNvPr id="185" name="CustomShape 42"/>
          <p:cNvSpPr/>
          <p:nvPr/>
        </p:nvSpPr>
        <p:spPr>
          <a:xfrm>
            <a:off x="2971800" y="7315200"/>
            <a:ext cx="914040" cy="30348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Sell</a:t>
            </a:r>
            <a:endParaRPr b="0" lang="en-US" sz="1400" spc="-1" strike="noStrike">
              <a:latin typeface="Arial"/>
            </a:endParaRPr>
          </a:p>
        </p:txBody>
      </p:sp>
      <p:sp>
        <p:nvSpPr>
          <p:cNvPr id="186" name="CustomShape 43"/>
          <p:cNvSpPr/>
          <p:nvPr/>
        </p:nvSpPr>
        <p:spPr>
          <a:xfrm>
            <a:off x="2971800" y="5943600"/>
            <a:ext cx="914040" cy="30348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Sell</a:t>
            </a:r>
            <a:endParaRPr b="0" lang="en-US" sz="1400" spc="-1" strike="noStrike">
              <a:latin typeface="Arial"/>
            </a:endParaRPr>
          </a:p>
        </p:txBody>
      </p:sp>
      <p:sp>
        <p:nvSpPr>
          <p:cNvPr id="187" name="CustomShape 44"/>
          <p:cNvSpPr/>
          <p:nvPr/>
        </p:nvSpPr>
        <p:spPr>
          <a:xfrm>
            <a:off x="2971800" y="4648320"/>
            <a:ext cx="914040" cy="30348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Sell</a:t>
            </a:r>
            <a:endParaRPr b="0" lang="en-US" sz="1400" spc="-1" strike="noStrike">
              <a:latin typeface="Arial"/>
            </a:endParaRPr>
          </a:p>
        </p:txBody>
      </p:sp>
      <p:sp>
        <p:nvSpPr>
          <p:cNvPr id="188" name="CustomShape 45"/>
          <p:cNvSpPr/>
          <p:nvPr/>
        </p:nvSpPr>
        <p:spPr>
          <a:xfrm>
            <a:off x="2971800" y="3276720"/>
            <a:ext cx="914040" cy="30348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Sell</a:t>
            </a:r>
            <a:endParaRPr b="0" lang="en-US" sz="1400" spc="-1" strike="noStrike">
              <a:latin typeface="Arial"/>
            </a:endParaRPr>
          </a:p>
        </p:txBody>
      </p:sp>
      <p:sp>
        <p:nvSpPr>
          <p:cNvPr id="189" name="CustomShape 46"/>
          <p:cNvSpPr/>
          <p:nvPr/>
        </p:nvSpPr>
        <p:spPr>
          <a:xfrm>
            <a:off x="2971800" y="1905120"/>
            <a:ext cx="914040" cy="30348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Sell</a:t>
            </a:r>
            <a:endParaRPr b="0" lang="en-US" sz="1400" spc="-1" strike="noStrike">
              <a:latin typeface="Arial"/>
            </a:endParaRPr>
          </a:p>
        </p:txBody>
      </p:sp>
      <p:sp>
        <p:nvSpPr>
          <p:cNvPr id="190" name="CustomShape 47"/>
          <p:cNvSpPr/>
          <p:nvPr/>
        </p:nvSpPr>
        <p:spPr>
          <a:xfrm>
            <a:off x="3886200" y="1905120"/>
            <a:ext cx="914040" cy="30348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Service</a:t>
            </a:r>
            <a:endParaRPr b="0" lang="en-US" sz="1400" spc="-1" strike="noStrike">
              <a:latin typeface="Arial"/>
            </a:endParaRPr>
          </a:p>
        </p:txBody>
      </p:sp>
      <p:sp>
        <p:nvSpPr>
          <p:cNvPr id="191" name="CustomShape 48"/>
          <p:cNvSpPr/>
          <p:nvPr/>
        </p:nvSpPr>
        <p:spPr>
          <a:xfrm>
            <a:off x="3886200" y="3276720"/>
            <a:ext cx="914040" cy="30348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Service</a:t>
            </a:r>
            <a:endParaRPr b="0" lang="en-US" sz="1400" spc="-1" strike="noStrike">
              <a:latin typeface="Arial"/>
            </a:endParaRPr>
          </a:p>
        </p:txBody>
      </p:sp>
      <p:sp>
        <p:nvSpPr>
          <p:cNvPr id="192" name="CustomShape 49"/>
          <p:cNvSpPr/>
          <p:nvPr/>
        </p:nvSpPr>
        <p:spPr>
          <a:xfrm>
            <a:off x="3886200" y="4648320"/>
            <a:ext cx="914040" cy="30348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Service</a:t>
            </a:r>
            <a:endParaRPr b="0" lang="en-US" sz="1400" spc="-1" strike="noStrike">
              <a:latin typeface="Arial"/>
            </a:endParaRPr>
          </a:p>
        </p:txBody>
      </p:sp>
      <p:sp>
        <p:nvSpPr>
          <p:cNvPr id="193" name="CustomShape 50"/>
          <p:cNvSpPr/>
          <p:nvPr/>
        </p:nvSpPr>
        <p:spPr>
          <a:xfrm>
            <a:off x="3886200" y="5943600"/>
            <a:ext cx="914040" cy="30348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Service</a:t>
            </a:r>
            <a:endParaRPr b="0" lang="en-US" sz="1400" spc="-1" strike="noStrike">
              <a:latin typeface="Arial"/>
            </a:endParaRPr>
          </a:p>
        </p:txBody>
      </p:sp>
      <p:sp>
        <p:nvSpPr>
          <p:cNvPr id="194" name="CustomShape 51"/>
          <p:cNvSpPr/>
          <p:nvPr/>
        </p:nvSpPr>
        <p:spPr>
          <a:xfrm>
            <a:off x="3886200" y="7315200"/>
            <a:ext cx="914040" cy="30348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Service</a:t>
            </a:r>
            <a:endParaRPr b="0" lang="en-US" sz="1400" spc="-1" strike="noStrike">
              <a:latin typeface="Arial"/>
            </a:endParaRPr>
          </a:p>
        </p:txBody>
      </p:sp>
      <p:sp>
        <p:nvSpPr>
          <p:cNvPr id="195" name="CustomShape 52"/>
          <p:cNvSpPr/>
          <p:nvPr/>
        </p:nvSpPr>
        <p:spPr>
          <a:xfrm>
            <a:off x="4800600" y="1905120"/>
            <a:ext cx="914040" cy="30348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Deliver</a:t>
            </a:r>
            <a:endParaRPr b="0" lang="en-US" sz="1400" spc="-1" strike="noStrike">
              <a:latin typeface="Arial"/>
            </a:endParaRPr>
          </a:p>
        </p:txBody>
      </p:sp>
      <p:sp>
        <p:nvSpPr>
          <p:cNvPr id="196" name="CustomShape 53"/>
          <p:cNvSpPr/>
          <p:nvPr/>
        </p:nvSpPr>
        <p:spPr>
          <a:xfrm>
            <a:off x="4800600" y="3276720"/>
            <a:ext cx="914040" cy="30348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Deliver</a:t>
            </a:r>
            <a:endParaRPr b="0" lang="en-US" sz="1400" spc="-1" strike="noStrike">
              <a:latin typeface="Arial"/>
            </a:endParaRPr>
          </a:p>
        </p:txBody>
      </p:sp>
      <p:sp>
        <p:nvSpPr>
          <p:cNvPr id="197" name="CustomShape 54"/>
          <p:cNvSpPr/>
          <p:nvPr/>
        </p:nvSpPr>
        <p:spPr>
          <a:xfrm>
            <a:off x="4800600" y="4648320"/>
            <a:ext cx="914040" cy="30348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Deliver</a:t>
            </a:r>
            <a:endParaRPr b="0" lang="en-US" sz="1400" spc="-1" strike="noStrike">
              <a:latin typeface="Arial"/>
            </a:endParaRPr>
          </a:p>
        </p:txBody>
      </p:sp>
      <p:sp>
        <p:nvSpPr>
          <p:cNvPr id="198" name="CustomShape 55"/>
          <p:cNvSpPr/>
          <p:nvPr/>
        </p:nvSpPr>
        <p:spPr>
          <a:xfrm>
            <a:off x="4800600" y="5943600"/>
            <a:ext cx="914040" cy="30348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Deliver</a:t>
            </a:r>
            <a:endParaRPr b="0" lang="en-US" sz="1400" spc="-1" strike="noStrike">
              <a:latin typeface="Arial"/>
            </a:endParaRPr>
          </a:p>
        </p:txBody>
      </p:sp>
      <p:sp>
        <p:nvSpPr>
          <p:cNvPr id="199" name="CustomShape 56"/>
          <p:cNvSpPr/>
          <p:nvPr/>
        </p:nvSpPr>
        <p:spPr>
          <a:xfrm>
            <a:off x="4800600" y="7315200"/>
            <a:ext cx="914040" cy="30348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Deliver</a:t>
            </a:r>
            <a:endParaRPr b="0" lang="en-US" sz="1400" spc="-1" strike="noStrike">
              <a:latin typeface="Arial"/>
            </a:endParaRPr>
          </a:p>
        </p:txBody>
      </p:sp>
      <p:sp>
        <p:nvSpPr>
          <p:cNvPr id="200" name="CustomShape 57"/>
          <p:cNvSpPr/>
          <p:nvPr/>
        </p:nvSpPr>
        <p:spPr>
          <a:xfrm flipH="1" rot="5400000">
            <a:off x="3580560" y="5410440"/>
            <a:ext cx="609120" cy="2742840"/>
          </a:xfrm>
          <a:prstGeom prst="bentConnector3">
            <a:avLst>
              <a:gd name="adj1" fmla="val 50000"/>
            </a:avLst>
          </a:prstGeom>
          <a:noFill/>
          <a:ln w="25560">
            <a:solidFill>
              <a:srgbClr val="3c2814"/>
            </a:solidFill>
            <a:miter/>
            <a:tailEnd len="med" type="triangle" w="med"/>
          </a:ln>
        </p:spPr>
        <p:style>
          <a:lnRef idx="0"/>
          <a:fillRef idx="0"/>
          <a:effectRef idx="0"/>
          <a:fontRef idx="minor"/>
        </p:style>
      </p:sp>
      <p:sp>
        <p:nvSpPr>
          <p:cNvPr id="201" name="CustomShape 58"/>
          <p:cNvSpPr/>
          <p:nvPr/>
        </p:nvSpPr>
        <p:spPr>
          <a:xfrm rot="16200000">
            <a:off x="3619440" y="4077000"/>
            <a:ext cx="533160" cy="2742840"/>
          </a:xfrm>
          <a:prstGeom prst="bentConnector3">
            <a:avLst>
              <a:gd name="adj1" fmla="val 50000"/>
            </a:avLst>
          </a:prstGeom>
          <a:noFill/>
          <a:ln w="25560">
            <a:solidFill>
              <a:srgbClr val="3c2814"/>
            </a:solidFill>
            <a:miter/>
            <a:tailEnd len="med" type="triangle" w="med"/>
          </a:ln>
        </p:spPr>
        <p:style>
          <a:lnRef idx="0"/>
          <a:fillRef idx="0"/>
          <a:effectRef idx="0"/>
          <a:fontRef idx="minor"/>
        </p:style>
      </p:sp>
      <p:sp>
        <p:nvSpPr>
          <p:cNvPr id="202" name="CustomShape 59"/>
          <p:cNvSpPr/>
          <p:nvPr/>
        </p:nvSpPr>
        <p:spPr>
          <a:xfrm flipH="1" rot="5400000">
            <a:off x="4037760" y="3200760"/>
            <a:ext cx="609120" cy="1828440"/>
          </a:xfrm>
          <a:prstGeom prst="bentConnector3">
            <a:avLst>
              <a:gd name="adj1" fmla="val 50000"/>
            </a:avLst>
          </a:prstGeom>
          <a:noFill/>
          <a:ln w="25560">
            <a:solidFill>
              <a:srgbClr val="3c2814"/>
            </a:solidFill>
            <a:miter/>
            <a:tailEnd len="med" type="triangle" w="med"/>
          </a:ln>
        </p:spPr>
        <p:style>
          <a:lnRef idx="0"/>
          <a:fillRef idx="0"/>
          <a:effectRef idx="0"/>
          <a:fontRef idx="minor"/>
        </p:style>
      </p:sp>
      <p:sp>
        <p:nvSpPr>
          <p:cNvPr id="203" name="CustomShape 60"/>
          <p:cNvSpPr/>
          <p:nvPr/>
        </p:nvSpPr>
        <p:spPr>
          <a:xfrm flipH="1" rot="5400000">
            <a:off x="2208960" y="1829160"/>
            <a:ext cx="609120" cy="1828440"/>
          </a:xfrm>
          <a:prstGeom prst="bentConnector3">
            <a:avLst>
              <a:gd name="adj1" fmla="val 50000"/>
            </a:avLst>
          </a:prstGeom>
          <a:noFill/>
          <a:ln w="25560">
            <a:solidFill>
              <a:srgbClr val="3c2814"/>
            </a:solidFill>
            <a:miter/>
            <a:tailEnd len="med" type="triangle" w="med"/>
          </a:ln>
        </p:spPr>
        <p:style>
          <a:lnRef idx="0"/>
          <a:fillRef idx="0"/>
          <a:effectRef idx="0"/>
          <a:fontRef idx="minor"/>
        </p:style>
      </p:sp>
      <p:sp>
        <p:nvSpPr>
          <p:cNvPr id="204" name="CustomShape 61"/>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10</a:t>
            </a:r>
            <a:endParaRPr b="0" lang="en-US"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380880" y="152280"/>
            <a:ext cx="464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Extended Enterprise Narrative</a:t>
            </a:r>
            <a:endParaRPr b="0" lang="en-US" sz="1800" spc="-1" strike="noStrike">
              <a:latin typeface="Arial"/>
            </a:endParaRPr>
          </a:p>
        </p:txBody>
      </p:sp>
      <p:sp>
        <p:nvSpPr>
          <p:cNvPr id="206" name="CustomShape 2"/>
          <p:cNvSpPr/>
          <p:nvPr/>
        </p:nvSpPr>
        <p:spPr>
          <a:xfrm>
            <a:off x="304920" y="990720"/>
            <a:ext cx="6248160" cy="756720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The Extended Enterprise depicted on the previous page illustrates the interactions  between PKJZ Inc., the SBDC, and the SBDC’s Customers namely C&amp;BA Faculty &amp; CrimsonCareers, C&amp;BA students, and recruiters.  </a:t>
            </a: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PKJZ Inc. will use the FAST phase methodology to review C&amp;BA’s current resume system, study the SBDC’s CIS portfolio management application, and evaluate potential competitors.  The result of PKJZ Inc. processes will be to </a:t>
            </a:r>
            <a:r>
              <a:rPr b="1" lang="en-US" sz="1400" spc="-1" strike="noStrike">
                <a:solidFill>
                  <a:srgbClr val="000000"/>
                </a:solidFill>
                <a:latin typeface="Georgia"/>
              </a:rPr>
              <a:t>deliver </a:t>
            </a:r>
            <a:r>
              <a:rPr b="0" lang="en-US" sz="1400" spc="-1" strike="noStrike">
                <a:solidFill>
                  <a:srgbClr val="000000"/>
                </a:solidFill>
                <a:latin typeface="Georgia"/>
              </a:rPr>
              <a:t>an organized list of what the competitors offer, a thorough analysis of competitor’s pricings and cost, and a representative list of metrics offered by competitors.  </a:t>
            </a: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The SBDC will be able to use this report to </a:t>
            </a:r>
            <a:r>
              <a:rPr b="1" lang="en-US" sz="1400" spc="-1" strike="noStrike">
                <a:solidFill>
                  <a:srgbClr val="000000"/>
                </a:solidFill>
                <a:latin typeface="Georgia"/>
              </a:rPr>
              <a:t>produce </a:t>
            </a:r>
            <a:r>
              <a:rPr b="0" lang="en-US" sz="1400" spc="-1" strike="noStrike">
                <a:solidFill>
                  <a:srgbClr val="000000"/>
                </a:solidFill>
                <a:latin typeface="Georgia"/>
              </a:rPr>
              <a:t>a better CIS system which addresses any needed revisions deemed fit by PKJZ Inc. findings. By receiving information that evaluates competitors, the SBDC can ensure C&amp;BA faculty and CrimsonCareers that they are making the correct decision when choosing the CIS portfolio management application.</a:t>
            </a: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CIS will allow C&amp;BA faculty and CrimsonCareers to </a:t>
            </a:r>
            <a:r>
              <a:rPr b="1" lang="en-US" sz="1400" spc="-1" strike="noStrike">
                <a:solidFill>
                  <a:srgbClr val="000000"/>
                </a:solidFill>
                <a:latin typeface="Georgia"/>
              </a:rPr>
              <a:t>deliver </a:t>
            </a:r>
            <a:r>
              <a:rPr b="0" lang="en-US" sz="1400" spc="-1" strike="noStrike">
                <a:solidFill>
                  <a:srgbClr val="000000"/>
                </a:solidFill>
                <a:latin typeface="Georgia"/>
              </a:rPr>
              <a:t>a higher quality medium to C&amp;BA students.  C&amp;BA faculty and CrimsonCareers are concerned with promoting students through the best possible resources, and by using the CIS portfolio management application, they will be better able to do so.  </a:t>
            </a: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C&amp;BA students will be able to </a:t>
            </a:r>
            <a:r>
              <a:rPr b="1" lang="en-US" sz="1400" spc="-1" strike="noStrike">
                <a:solidFill>
                  <a:srgbClr val="000000"/>
                </a:solidFill>
                <a:latin typeface="Georgia"/>
              </a:rPr>
              <a:t>sell </a:t>
            </a:r>
            <a:r>
              <a:rPr b="0" lang="en-US" sz="1400" spc="-1" strike="noStrike">
                <a:solidFill>
                  <a:srgbClr val="000000"/>
                </a:solidFill>
                <a:latin typeface="Georgia"/>
              </a:rPr>
              <a:t>their experiences both academically and recreationally in a professional and personal manner to campus recruiters.  The student will be able to list not only their academic successes, but also have option of uploading hobby information, communication demonstration video content, and images.</a:t>
            </a: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Campus recruiters will be able to </a:t>
            </a:r>
            <a:r>
              <a:rPr b="1" lang="en-US" sz="1400" spc="-1" strike="noStrike">
                <a:solidFill>
                  <a:srgbClr val="000000"/>
                </a:solidFill>
                <a:latin typeface="Georgia"/>
              </a:rPr>
              <a:t>research </a:t>
            </a:r>
            <a:r>
              <a:rPr b="0" lang="en-US" sz="1400" spc="-1" strike="noStrike">
                <a:solidFill>
                  <a:srgbClr val="000000"/>
                </a:solidFill>
                <a:latin typeface="Georgia"/>
              </a:rPr>
              <a:t>potential employees through the use of the CIS application.  This will allow them to not only view what the students have  accomplished academically, but also interact with the students in a quicker manner which saves time and resources.</a:t>
            </a:r>
            <a:endParaRPr b="0" lang="en-US" sz="1400" spc="-1" strike="noStrike">
              <a:latin typeface="Arial"/>
            </a:endParaRPr>
          </a:p>
        </p:txBody>
      </p:sp>
      <p:sp>
        <p:nvSpPr>
          <p:cNvPr id="207" name="CustomShape 3"/>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11</a:t>
            </a:r>
            <a:endParaRPr b="0" lang="en-US"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4724280" y="6629400"/>
            <a:ext cx="1752120" cy="1142640"/>
          </a:xfrm>
          <a:prstGeom prst="rect">
            <a:avLst/>
          </a:prstGeom>
          <a:noFill/>
          <a:ln w="38160">
            <a:solidFill>
              <a:srgbClr val="593b1d"/>
            </a:solidFill>
            <a:miter/>
          </a:ln>
        </p:spPr>
        <p:style>
          <a:lnRef idx="0"/>
          <a:fillRef idx="0"/>
          <a:effectRef idx="0"/>
          <a:fontRef idx="minor"/>
        </p:style>
      </p:sp>
      <p:sp>
        <p:nvSpPr>
          <p:cNvPr id="209" name="CustomShape 2"/>
          <p:cNvSpPr/>
          <p:nvPr/>
        </p:nvSpPr>
        <p:spPr>
          <a:xfrm>
            <a:off x="609480" y="6629400"/>
            <a:ext cx="1752120" cy="1142640"/>
          </a:xfrm>
          <a:prstGeom prst="rect">
            <a:avLst/>
          </a:prstGeom>
          <a:noFill/>
          <a:ln w="38160">
            <a:solidFill>
              <a:srgbClr val="593b1d"/>
            </a:solidFill>
            <a:miter/>
          </a:ln>
        </p:spPr>
        <p:style>
          <a:lnRef idx="0"/>
          <a:fillRef idx="0"/>
          <a:effectRef idx="0"/>
          <a:fontRef idx="minor"/>
        </p:style>
      </p:sp>
      <p:sp>
        <p:nvSpPr>
          <p:cNvPr id="210" name="CustomShape 3"/>
          <p:cNvSpPr/>
          <p:nvPr/>
        </p:nvSpPr>
        <p:spPr>
          <a:xfrm>
            <a:off x="2743200" y="1600200"/>
            <a:ext cx="1599840" cy="1066320"/>
          </a:xfrm>
          <a:prstGeom prst="rect">
            <a:avLst/>
          </a:prstGeom>
          <a:noFill/>
          <a:ln w="38160">
            <a:solidFill>
              <a:srgbClr val="593b1d"/>
            </a:solidFill>
            <a:miter/>
          </a:ln>
        </p:spPr>
        <p:style>
          <a:lnRef idx="0"/>
          <a:fillRef idx="0"/>
          <a:effectRef idx="0"/>
          <a:fontRef idx="minor"/>
        </p:style>
      </p:sp>
      <p:sp>
        <p:nvSpPr>
          <p:cNvPr id="211" name="CustomShape 4"/>
          <p:cNvSpPr/>
          <p:nvPr/>
        </p:nvSpPr>
        <p:spPr>
          <a:xfrm>
            <a:off x="228600" y="7924680"/>
            <a:ext cx="6552720" cy="1142640"/>
          </a:xfrm>
          <a:prstGeom prst="rect">
            <a:avLst/>
          </a:prstGeom>
          <a:noFill/>
          <a:ln w="38160">
            <a:solidFill>
              <a:srgbClr val="593b1d"/>
            </a:solidFill>
            <a:miter/>
          </a:ln>
        </p:spPr>
        <p:style>
          <a:lnRef idx="0"/>
          <a:fillRef idx="0"/>
          <a:effectRef idx="0"/>
          <a:fontRef idx="minor"/>
        </p:style>
      </p:sp>
      <p:sp>
        <p:nvSpPr>
          <p:cNvPr id="212" name="CustomShape 5"/>
          <p:cNvSpPr/>
          <p:nvPr/>
        </p:nvSpPr>
        <p:spPr>
          <a:xfrm>
            <a:off x="228600" y="762120"/>
            <a:ext cx="6552720" cy="761760"/>
          </a:xfrm>
          <a:prstGeom prst="rect">
            <a:avLst/>
          </a:prstGeom>
          <a:noFill/>
          <a:ln w="38160">
            <a:solidFill>
              <a:srgbClr val="593b1d"/>
            </a:solidFill>
            <a:miter/>
          </a:ln>
        </p:spPr>
        <p:style>
          <a:lnRef idx="0"/>
          <a:fillRef idx="0"/>
          <a:effectRef idx="0"/>
          <a:fontRef idx="minor"/>
        </p:style>
      </p:sp>
      <p:sp>
        <p:nvSpPr>
          <p:cNvPr id="213" name="CustomShape 6"/>
          <p:cNvSpPr/>
          <p:nvPr/>
        </p:nvSpPr>
        <p:spPr>
          <a:xfrm>
            <a:off x="2666880" y="6629400"/>
            <a:ext cx="1752120" cy="1142640"/>
          </a:xfrm>
          <a:prstGeom prst="rect">
            <a:avLst/>
          </a:prstGeom>
          <a:noFill/>
          <a:ln w="38160">
            <a:solidFill>
              <a:srgbClr val="593b1d"/>
            </a:solidFill>
            <a:miter/>
          </a:ln>
        </p:spPr>
        <p:style>
          <a:lnRef idx="0"/>
          <a:fillRef idx="0"/>
          <a:effectRef idx="0"/>
          <a:fontRef idx="minor"/>
        </p:style>
      </p:sp>
      <p:sp>
        <p:nvSpPr>
          <p:cNvPr id="214" name="CustomShape 7"/>
          <p:cNvSpPr/>
          <p:nvPr/>
        </p:nvSpPr>
        <p:spPr>
          <a:xfrm>
            <a:off x="1066680" y="4038480"/>
            <a:ext cx="4952520" cy="2437920"/>
          </a:xfrm>
          <a:prstGeom prst="rect">
            <a:avLst/>
          </a:prstGeom>
          <a:noFill/>
          <a:ln w="38160">
            <a:solidFill>
              <a:srgbClr val="593b1d"/>
            </a:solidFill>
            <a:miter/>
          </a:ln>
        </p:spPr>
        <p:style>
          <a:lnRef idx="0"/>
          <a:fillRef idx="0"/>
          <a:effectRef idx="0"/>
          <a:fontRef idx="minor"/>
        </p:style>
      </p:sp>
      <p:sp>
        <p:nvSpPr>
          <p:cNvPr id="215" name="CustomShape 8"/>
          <p:cNvSpPr/>
          <p:nvPr/>
        </p:nvSpPr>
        <p:spPr>
          <a:xfrm>
            <a:off x="-6629400" y="1828800"/>
            <a:ext cx="5409720" cy="369000"/>
          </a:xfrm>
          <a:prstGeom prst="rect">
            <a:avLst/>
          </a:prstGeom>
          <a:noFill/>
          <a:ln w="9360">
            <a:noFill/>
          </a:ln>
        </p:spPr>
        <p:style>
          <a:lnRef idx="0"/>
          <a:fillRef idx="0"/>
          <a:effectRef idx="0"/>
          <a:fontRef idx="minor"/>
        </p:style>
      </p:sp>
      <p:sp>
        <p:nvSpPr>
          <p:cNvPr id="216" name="CustomShape 9"/>
          <p:cNvSpPr/>
          <p:nvPr/>
        </p:nvSpPr>
        <p:spPr>
          <a:xfrm>
            <a:off x="228600" y="808200"/>
            <a:ext cx="6476760" cy="81972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200" spc="-1" strike="noStrike">
                <a:solidFill>
                  <a:srgbClr val="000000"/>
                </a:solidFill>
                <a:latin typeface="Georgia"/>
              </a:rPr>
              <a:t>Goal:  To provide an online platform with additional services to C&amp;BA faculty and students, the Crimson Career center, and recruiters that will facilitate the processes of exploration, contact, interview, and solidification of job placement.</a:t>
            </a:r>
            <a:endParaRPr b="0" lang="en-US" sz="1200" spc="-1" strike="noStrike">
              <a:latin typeface="Arial"/>
            </a:endParaRPr>
          </a:p>
        </p:txBody>
      </p:sp>
      <p:sp>
        <p:nvSpPr>
          <p:cNvPr id="217" name="CustomShape 10"/>
          <p:cNvSpPr/>
          <p:nvPr/>
        </p:nvSpPr>
        <p:spPr>
          <a:xfrm>
            <a:off x="304920" y="7924680"/>
            <a:ext cx="6552720" cy="1261800"/>
          </a:xfrm>
          <a:prstGeom prst="rect">
            <a:avLst/>
          </a:prstGeom>
          <a:noFill/>
          <a:ln w="9360">
            <a:noFill/>
          </a:ln>
        </p:spPr>
        <p:style>
          <a:lnRef idx="0"/>
          <a:fillRef idx="0"/>
          <a:effectRef idx="0"/>
          <a:fontRef idx="minor"/>
        </p:style>
        <p:txBody>
          <a:bodyPr lIns="90000" rIns="90000" tIns="45000" bIns="45000"/>
          <a:p>
            <a:pPr>
              <a:lnSpc>
                <a:spcPct val="100000"/>
              </a:lnSpc>
              <a:spcBef>
                <a:spcPts val="349"/>
              </a:spcBef>
            </a:pPr>
            <a:r>
              <a:rPr b="1" lang="en-US" sz="700" spc="-1" strike="noStrike">
                <a:solidFill>
                  <a:srgbClr val="000000"/>
                </a:solidFill>
                <a:latin typeface="Georgia"/>
              </a:rPr>
              <a:t>Value:  By providing an online platform with a range of services to C&amp;BA faculty and students as well as the Crimson Career center and campus recruiters, the SBDC will fulfill the needs of their customers which will result in increased revenue and repeat business.  CIS will provide C&amp;BA faculty with a way of determining the attributes of students that are hired by recruiters as well as the attributes of those students not receiving job offers, which will result in allowing the faculty to produce better prepared students.  Additionally, CIS will provide the Crimson Career center with a way to target recruiters who are not actively seeking C&amp;BA candidates and determine why.  This will allow the Career Center to improve relationships and encourage participation with those recruiters.  CIS will allow students to showcase their talents and accomplishments in a professional and personal manner while reaching a greater number of potential employers which will result in an increased number higher quality job offers as well as allowing students to find employers that best fit their career goals.  CIS will provide recruiters with a faster, more effective, and more efficient way of evaluating potential job candidates which will save time and resources.  </a:t>
            </a:r>
            <a:endParaRPr b="0" lang="en-US" sz="700" spc="-1" strike="noStrike">
              <a:latin typeface="Arial"/>
            </a:endParaRPr>
          </a:p>
        </p:txBody>
      </p:sp>
      <p:sp>
        <p:nvSpPr>
          <p:cNvPr id="218" name="CustomShape 11"/>
          <p:cNvSpPr/>
          <p:nvPr/>
        </p:nvSpPr>
        <p:spPr>
          <a:xfrm>
            <a:off x="1143000" y="4221000"/>
            <a:ext cx="4876560" cy="1946160"/>
          </a:xfrm>
          <a:prstGeom prst="rect">
            <a:avLst/>
          </a:prstGeom>
          <a:noFill/>
          <a:ln w="9360">
            <a:noFill/>
          </a:ln>
        </p:spPr>
        <p:style>
          <a:lnRef idx="0"/>
          <a:fillRef idx="0"/>
          <a:effectRef idx="0"/>
          <a:fontRef idx="minor"/>
        </p:style>
        <p:txBody>
          <a:bodyPr lIns="90000" rIns="90000" tIns="45000" bIns="45000"/>
          <a:p>
            <a:pPr algn="ctr">
              <a:lnSpc>
                <a:spcPct val="100000"/>
              </a:lnSpc>
              <a:spcBef>
                <a:spcPts val="550"/>
              </a:spcBef>
            </a:pPr>
            <a:r>
              <a:rPr b="1" lang="en-US" sz="1100" spc="-1" strike="noStrike" u="sng">
                <a:solidFill>
                  <a:srgbClr val="000000"/>
                </a:solidFill>
                <a:uFillTx/>
                <a:latin typeface="Georgia"/>
              </a:rPr>
              <a:t>Work Practices</a:t>
            </a:r>
            <a:endParaRPr b="0" lang="en-US" sz="1100" spc="-1" strike="noStrike">
              <a:latin typeface="Arial"/>
            </a:endParaRPr>
          </a:p>
          <a:p>
            <a:pPr marL="216000" indent="-216000">
              <a:lnSpc>
                <a:spcPct val="100000"/>
              </a:lnSpc>
              <a:spcBef>
                <a:spcPts val="550"/>
              </a:spcBef>
              <a:buClr>
                <a:srgbClr val="000000"/>
              </a:buClr>
              <a:buFont typeface="Symbol" charset="2"/>
              <a:buChar char=""/>
            </a:pPr>
            <a:r>
              <a:rPr b="1" lang="en-US" sz="1100" spc="-1" strike="noStrike">
                <a:solidFill>
                  <a:srgbClr val="000000"/>
                </a:solidFill>
                <a:latin typeface="Georgia"/>
              </a:rPr>
              <a:t>Research current trends and standards for online interactive resume mediums.  Prioritize requirements needed in new application.</a:t>
            </a:r>
            <a:endParaRPr b="0" lang="en-US" sz="1100" spc="-1" strike="noStrike">
              <a:latin typeface="Arial"/>
            </a:endParaRPr>
          </a:p>
          <a:p>
            <a:pPr marL="216000" indent="-216000">
              <a:lnSpc>
                <a:spcPct val="100000"/>
              </a:lnSpc>
              <a:spcBef>
                <a:spcPts val="550"/>
              </a:spcBef>
              <a:buClr>
                <a:srgbClr val="000000"/>
              </a:buClr>
              <a:buFont typeface="Symbol" charset="2"/>
              <a:buChar char=""/>
            </a:pPr>
            <a:r>
              <a:rPr b="1" lang="en-US" sz="1100" spc="-1" strike="noStrike">
                <a:solidFill>
                  <a:srgbClr val="000000"/>
                </a:solidFill>
                <a:latin typeface="Georgia"/>
              </a:rPr>
              <a:t>Produce prototype of CIS.</a:t>
            </a:r>
            <a:endParaRPr b="0" lang="en-US" sz="1100" spc="-1" strike="noStrike">
              <a:latin typeface="Arial"/>
            </a:endParaRPr>
          </a:p>
          <a:p>
            <a:pPr marL="216000" indent="-216000">
              <a:lnSpc>
                <a:spcPct val="100000"/>
              </a:lnSpc>
              <a:spcBef>
                <a:spcPts val="550"/>
              </a:spcBef>
              <a:buClr>
                <a:srgbClr val="000000"/>
              </a:buClr>
              <a:buFont typeface="Symbol" charset="2"/>
              <a:buChar char=""/>
            </a:pPr>
            <a:r>
              <a:rPr b="1" lang="en-US" sz="1100" spc="-1" strike="noStrike">
                <a:solidFill>
                  <a:srgbClr val="000000"/>
                </a:solidFill>
                <a:latin typeface="Georgia"/>
              </a:rPr>
              <a:t>Service any needed revisions to improve CIS prototype.</a:t>
            </a:r>
            <a:endParaRPr b="0" lang="en-US" sz="1100" spc="-1" strike="noStrike">
              <a:latin typeface="Arial"/>
            </a:endParaRPr>
          </a:p>
          <a:p>
            <a:pPr marL="216000" indent="-216000">
              <a:lnSpc>
                <a:spcPct val="100000"/>
              </a:lnSpc>
              <a:spcBef>
                <a:spcPts val="550"/>
              </a:spcBef>
              <a:buClr>
                <a:srgbClr val="000000"/>
              </a:buClr>
              <a:buFont typeface="Symbol" charset="2"/>
              <a:buChar char=""/>
            </a:pPr>
            <a:r>
              <a:rPr b="1" lang="en-US" sz="1100" spc="-1" strike="noStrike">
                <a:solidFill>
                  <a:srgbClr val="000000"/>
                </a:solidFill>
                <a:latin typeface="Georgia"/>
              </a:rPr>
              <a:t>Sell application to C&amp;BA.</a:t>
            </a:r>
            <a:endParaRPr b="0" lang="en-US" sz="1100" spc="-1" strike="noStrike">
              <a:latin typeface="Arial"/>
            </a:endParaRPr>
          </a:p>
          <a:p>
            <a:pPr marL="216000" indent="-216000">
              <a:lnSpc>
                <a:spcPct val="100000"/>
              </a:lnSpc>
              <a:spcBef>
                <a:spcPts val="550"/>
              </a:spcBef>
              <a:buClr>
                <a:srgbClr val="000000"/>
              </a:buClr>
              <a:buFont typeface="Symbol" charset="2"/>
              <a:buChar char=""/>
            </a:pPr>
            <a:r>
              <a:rPr b="1" lang="en-US" sz="1100" spc="-1" strike="noStrike">
                <a:solidFill>
                  <a:srgbClr val="000000"/>
                </a:solidFill>
                <a:latin typeface="Georgia"/>
              </a:rPr>
              <a:t>Deliver application to C&amp;BA by implementing CIS into the college’s recruiting system.</a:t>
            </a:r>
            <a:endParaRPr b="0" lang="en-US" sz="1100" spc="-1" strike="noStrike">
              <a:latin typeface="Arial"/>
            </a:endParaRPr>
          </a:p>
        </p:txBody>
      </p:sp>
      <p:sp>
        <p:nvSpPr>
          <p:cNvPr id="219" name="CustomShape 12"/>
          <p:cNvSpPr/>
          <p:nvPr/>
        </p:nvSpPr>
        <p:spPr>
          <a:xfrm>
            <a:off x="2743200" y="3032280"/>
            <a:ext cx="1599840" cy="45828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1" lang="en-US" sz="1000" spc="-1" strike="noStrike" u="sng">
                <a:solidFill>
                  <a:srgbClr val="000000"/>
                </a:solidFill>
                <a:uFillTx/>
                <a:latin typeface="Georgia"/>
              </a:rPr>
              <a:t>Product</a:t>
            </a:r>
            <a:endParaRPr b="0" lang="en-US" sz="1000" spc="-1" strike="noStrike">
              <a:latin typeface="Arial"/>
            </a:endParaRPr>
          </a:p>
          <a:p>
            <a:pPr algn="ctr">
              <a:lnSpc>
                <a:spcPct val="100000"/>
              </a:lnSpc>
              <a:spcBef>
                <a:spcPts val="499"/>
              </a:spcBef>
            </a:pPr>
            <a:r>
              <a:rPr b="1" lang="en-US" sz="1000" spc="-1" strike="noStrike">
                <a:solidFill>
                  <a:srgbClr val="000000"/>
                </a:solidFill>
                <a:latin typeface="Georgia"/>
              </a:rPr>
              <a:t>CIS</a:t>
            </a:r>
            <a:endParaRPr b="0" lang="en-US" sz="1000" spc="-1" strike="noStrike">
              <a:latin typeface="Arial"/>
            </a:endParaRPr>
          </a:p>
        </p:txBody>
      </p:sp>
      <p:sp>
        <p:nvSpPr>
          <p:cNvPr id="220" name="CustomShape 13"/>
          <p:cNvSpPr/>
          <p:nvPr/>
        </p:nvSpPr>
        <p:spPr>
          <a:xfrm>
            <a:off x="4724280" y="6842160"/>
            <a:ext cx="1752120" cy="113076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1" lang="en-US" sz="1000" spc="-1" strike="noStrike" u="sng">
                <a:solidFill>
                  <a:srgbClr val="000000"/>
                </a:solidFill>
                <a:uFillTx/>
                <a:latin typeface="Georgia"/>
              </a:rPr>
              <a:t>Data</a:t>
            </a:r>
            <a:endParaRPr b="0" lang="en-US" sz="1000" spc="-1" strike="noStrike">
              <a:latin typeface="Arial"/>
            </a:endParaRPr>
          </a:p>
          <a:p>
            <a:pPr algn="ctr">
              <a:lnSpc>
                <a:spcPct val="100000"/>
              </a:lnSpc>
              <a:spcBef>
                <a:spcPts val="499"/>
              </a:spcBef>
            </a:pPr>
            <a:r>
              <a:rPr b="1" lang="en-US" sz="1000" spc="-1" strike="noStrike">
                <a:solidFill>
                  <a:srgbClr val="000000"/>
                </a:solidFill>
                <a:latin typeface="Georgia"/>
              </a:rPr>
              <a:t>Resumes, job opportunities, email, videos, images,  schedules, metrics</a:t>
            </a:r>
            <a:endParaRPr b="0" lang="en-US" sz="1000" spc="-1" strike="noStrike">
              <a:latin typeface="Arial"/>
            </a:endParaRPr>
          </a:p>
          <a:p>
            <a:pPr algn="ctr">
              <a:lnSpc>
                <a:spcPct val="100000"/>
              </a:lnSpc>
              <a:spcBef>
                <a:spcPts val="499"/>
              </a:spcBef>
            </a:pPr>
            <a:endParaRPr b="0" lang="en-US" sz="1000" spc="-1" strike="noStrike">
              <a:latin typeface="Arial"/>
            </a:endParaRPr>
          </a:p>
        </p:txBody>
      </p:sp>
      <p:sp>
        <p:nvSpPr>
          <p:cNvPr id="221" name="CustomShape 14"/>
          <p:cNvSpPr/>
          <p:nvPr/>
        </p:nvSpPr>
        <p:spPr>
          <a:xfrm>
            <a:off x="2666880" y="6842160"/>
            <a:ext cx="1676160" cy="82620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1" lang="en-US" sz="1000" spc="-1" strike="noStrike" u="sng">
                <a:solidFill>
                  <a:srgbClr val="000000"/>
                </a:solidFill>
                <a:uFillTx/>
                <a:latin typeface="Georgia"/>
              </a:rPr>
              <a:t>People</a:t>
            </a:r>
            <a:endParaRPr b="0" lang="en-US" sz="1000" spc="-1" strike="noStrike">
              <a:latin typeface="Arial"/>
            </a:endParaRPr>
          </a:p>
          <a:p>
            <a:pPr algn="ctr">
              <a:lnSpc>
                <a:spcPct val="100000"/>
              </a:lnSpc>
              <a:spcBef>
                <a:spcPts val="499"/>
              </a:spcBef>
            </a:pPr>
            <a:r>
              <a:rPr b="1" lang="en-US" sz="1000" spc="-1" strike="noStrike">
                <a:solidFill>
                  <a:srgbClr val="000000"/>
                </a:solidFill>
                <a:latin typeface="Georgia"/>
              </a:rPr>
              <a:t>SBDC, Capstone project members </a:t>
            </a:r>
            <a:endParaRPr b="0" lang="en-US" sz="1000" spc="-1" strike="noStrike">
              <a:latin typeface="Arial"/>
            </a:endParaRPr>
          </a:p>
          <a:p>
            <a:pPr algn="ctr">
              <a:lnSpc>
                <a:spcPct val="100000"/>
              </a:lnSpc>
              <a:spcBef>
                <a:spcPts val="499"/>
              </a:spcBef>
            </a:pPr>
            <a:endParaRPr b="0" lang="en-US" sz="1000" spc="-1" strike="noStrike">
              <a:latin typeface="Arial"/>
            </a:endParaRPr>
          </a:p>
        </p:txBody>
      </p:sp>
      <p:sp>
        <p:nvSpPr>
          <p:cNvPr id="222" name="CustomShape 15"/>
          <p:cNvSpPr/>
          <p:nvPr/>
        </p:nvSpPr>
        <p:spPr>
          <a:xfrm>
            <a:off x="609480" y="6842160"/>
            <a:ext cx="1676160" cy="61056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1" lang="en-US" sz="1000" spc="-1" strike="noStrike" u="sng">
                <a:solidFill>
                  <a:srgbClr val="000000"/>
                </a:solidFill>
                <a:uFillTx/>
                <a:latin typeface="Georgia"/>
              </a:rPr>
              <a:t>Technology</a:t>
            </a:r>
            <a:endParaRPr b="0" lang="en-US" sz="1000" spc="-1" strike="noStrike">
              <a:latin typeface="Arial"/>
            </a:endParaRPr>
          </a:p>
          <a:p>
            <a:pPr algn="ctr">
              <a:lnSpc>
                <a:spcPct val="100000"/>
              </a:lnSpc>
              <a:spcBef>
                <a:spcPts val="499"/>
              </a:spcBef>
            </a:pPr>
            <a:r>
              <a:rPr b="1" lang="en-US" sz="1000" spc="-1" strike="noStrike">
                <a:solidFill>
                  <a:srgbClr val="000000"/>
                </a:solidFill>
                <a:latin typeface="Georgia"/>
              </a:rPr>
              <a:t>Computers, Internet, CIS</a:t>
            </a:r>
            <a:endParaRPr b="0" lang="en-US" sz="1000" spc="-1" strike="noStrike">
              <a:latin typeface="Arial"/>
            </a:endParaRPr>
          </a:p>
        </p:txBody>
      </p:sp>
      <p:sp>
        <p:nvSpPr>
          <p:cNvPr id="223" name="CustomShape 16"/>
          <p:cNvSpPr/>
          <p:nvPr/>
        </p:nvSpPr>
        <p:spPr>
          <a:xfrm>
            <a:off x="2743200" y="1600200"/>
            <a:ext cx="1599840" cy="106668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1" lang="en-US" sz="1000" spc="-1" strike="noStrike" u="sng">
                <a:solidFill>
                  <a:srgbClr val="000000"/>
                </a:solidFill>
                <a:uFillTx/>
                <a:latin typeface="Georgia"/>
              </a:rPr>
              <a:t>Customer</a:t>
            </a:r>
            <a:endParaRPr b="0" lang="en-US" sz="1000" spc="-1" strike="noStrike">
              <a:latin typeface="Arial"/>
            </a:endParaRPr>
          </a:p>
          <a:p>
            <a:pPr algn="ctr">
              <a:lnSpc>
                <a:spcPct val="100000"/>
              </a:lnSpc>
              <a:spcBef>
                <a:spcPts val="499"/>
              </a:spcBef>
            </a:pPr>
            <a:r>
              <a:rPr b="1" lang="en-US" sz="1000" spc="-1" strike="noStrike">
                <a:solidFill>
                  <a:srgbClr val="000000"/>
                </a:solidFill>
                <a:latin typeface="Georgia"/>
              </a:rPr>
              <a:t>C&amp;BA faculty and CrimsonCareers, C&amp;BA students, and Campus recruiters</a:t>
            </a:r>
            <a:endParaRPr b="0" lang="en-US" sz="1000" spc="-1" strike="noStrike">
              <a:latin typeface="Arial"/>
            </a:endParaRPr>
          </a:p>
        </p:txBody>
      </p:sp>
      <p:sp>
        <p:nvSpPr>
          <p:cNvPr id="224" name="CustomShape 17"/>
          <p:cNvSpPr/>
          <p:nvPr/>
        </p:nvSpPr>
        <p:spPr>
          <a:xfrm>
            <a:off x="2057400" y="6248520"/>
            <a:ext cx="228240" cy="533160"/>
          </a:xfrm>
          <a:prstGeom prst="upDownArrow">
            <a:avLst>
              <a:gd name="adj1" fmla="val 50000"/>
              <a:gd name="adj2" fmla="val 46667"/>
            </a:avLst>
          </a:prstGeom>
          <a:solidFill>
            <a:srgbClr val="3c2814"/>
          </a:solidFill>
          <a:ln w="9360">
            <a:solidFill>
              <a:srgbClr val="593b1d"/>
            </a:solidFill>
            <a:miter/>
          </a:ln>
        </p:spPr>
        <p:style>
          <a:lnRef idx="0"/>
          <a:fillRef idx="0"/>
          <a:effectRef idx="0"/>
          <a:fontRef idx="minor"/>
        </p:style>
      </p:sp>
      <p:sp>
        <p:nvSpPr>
          <p:cNvPr id="225" name="CustomShape 18"/>
          <p:cNvSpPr/>
          <p:nvPr/>
        </p:nvSpPr>
        <p:spPr>
          <a:xfrm>
            <a:off x="380880" y="152280"/>
            <a:ext cx="464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Overall Client WCA</a:t>
            </a:r>
            <a:endParaRPr b="0" lang="en-US" sz="1800" spc="-1" strike="noStrike">
              <a:latin typeface="Arial"/>
            </a:endParaRPr>
          </a:p>
        </p:txBody>
      </p:sp>
      <p:sp>
        <p:nvSpPr>
          <p:cNvPr id="226" name="CustomShape 19"/>
          <p:cNvSpPr/>
          <p:nvPr/>
        </p:nvSpPr>
        <p:spPr>
          <a:xfrm>
            <a:off x="2743200" y="2819520"/>
            <a:ext cx="1599840" cy="1066320"/>
          </a:xfrm>
          <a:prstGeom prst="rect">
            <a:avLst/>
          </a:prstGeom>
          <a:noFill/>
          <a:ln w="38160">
            <a:solidFill>
              <a:srgbClr val="593b1d"/>
            </a:solidFill>
            <a:miter/>
          </a:ln>
        </p:spPr>
        <p:style>
          <a:lnRef idx="0"/>
          <a:fillRef idx="0"/>
          <a:effectRef idx="0"/>
          <a:fontRef idx="minor"/>
        </p:style>
      </p:sp>
      <p:sp>
        <p:nvSpPr>
          <p:cNvPr id="227" name="CustomShape 20"/>
          <p:cNvSpPr/>
          <p:nvPr/>
        </p:nvSpPr>
        <p:spPr>
          <a:xfrm>
            <a:off x="3429000" y="6248520"/>
            <a:ext cx="228240" cy="533160"/>
          </a:xfrm>
          <a:prstGeom prst="upDownArrow">
            <a:avLst>
              <a:gd name="adj1" fmla="val 50000"/>
              <a:gd name="adj2" fmla="val 46667"/>
            </a:avLst>
          </a:prstGeom>
          <a:solidFill>
            <a:srgbClr val="3c2814"/>
          </a:solidFill>
          <a:ln w="9360">
            <a:solidFill>
              <a:srgbClr val="593b1d"/>
            </a:solidFill>
            <a:miter/>
          </a:ln>
        </p:spPr>
        <p:style>
          <a:lnRef idx="0"/>
          <a:fillRef idx="0"/>
          <a:effectRef idx="0"/>
          <a:fontRef idx="minor"/>
        </p:style>
      </p:sp>
      <p:sp>
        <p:nvSpPr>
          <p:cNvPr id="228" name="CustomShape 21"/>
          <p:cNvSpPr/>
          <p:nvPr/>
        </p:nvSpPr>
        <p:spPr>
          <a:xfrm>
            <a:off x="4800600" y="6248520"/>
            <a:ext cx="228240" cy="533160"/>
          </a:xfrm>
          <a:prstGeom prst="upDownArrow">
            <a:avLst>
              <a:gd name="adj1" fmla="val 50000"/>
              <a:gd name="adj2" fmla="val 46667"/>
            </a:avLst>
          </a:prstGeom>
          <a:solidFill>
            <a:srgbClr val="3c2814"/>
          </a:solidFill>
          <a:ln w="9360">
            <a:solidFill>
              <a:srgbClr val="593b1d"/>
            </a:solidFill>
            <a:miter/>
          </a:ln>
        </p:spPr>
        <p:style>
          <a:lnRef idx="0"/>
          <a:fillRef idx="0"/>
          <a:effectRef idx="0"/>
          <a:fontRef idx="minor"/>
        </p:style>
      </p:sp>
      <p:sp>
        <p:nvSpPr>
          <p:cNvPr id="229" name="CustomShape 22"/>
          <p:cNvSpPr/>
          <p:nvPr/>
        </p:nvSpPr>
        <p:spPr>
          <a:xfrm>
            <a:off x="3429000" y="3733920"/>
            <a:ext cx="228240" cy="456840"/>
          </a:xfrm>
          <a:prstGeom prst="upDownArrow">
            <a:avLst>
              <a:gd name="adj1" fmla="val 50000"/>
              <a:gd name="adj2" fmla="val 40000"/>
            </a:avLst>
          </a:prstGeom>
          <a:solidFill>
            <a:srgbClr val="3c2814"/>
          </a:solidFill>
          <a:ln w="9360">
            <a:solidFill>
              <a:srgbClr val="593b1d"/>
            </a:solidFill>
            <a:miter/>
          </a:ln>
        </p:spPr>
        <p:style>
          <a:lnRef idx="0"/>
          <a:fillRef idx="0"/>
          <a:effectRef idx="0"/>
          <a:fontRef idx="minor"/>
        </p:style>
      </p:sp>
      <p:sp>
        <p:nvSpPr>
          <p:cNvPr id="230" name="CustomShape 23"/>
          <p:cNvSpPr/>
          <p:nvPr/>
        </p:nvSpPr>
        <p:spPr>
          <a:xfrm>
            <a:off x="3429000" y="2514600"/>
            <a:ext cx="228240" cy="456840"/>
          </a:xfrm>
          <a:prstGeom prst="upDownArrow">
            <a:avLst>
              <a:gd name="adj1" fmla="val 50000"/>
              <a:gd name="adj2" fmla="val 40000"/>
            </a:avLst>
          </a:prstGeom>
          <a:solidFill>
            <a:srgbClr val="3c2814"/>
          </a:solidFill>
          <a:ln w="9360">
            <a:solidFill>
              <a:srgbClr val="593b1d"/>
            </a:solidFill>
            <a:miter/>
          </a:ln>
        </p:spPr>
        <p:style>
          <a:lnRef idx="0"/>
          <a:fillRef idx="0"/>
          <a:effectRef idx="0"/>
          <a:fontRef idx="minor"/>
        </p:style>
      </p:sp>
      <p:sp>
        <p:nvSpPr>
          <p:cNvPr id="231" name="CustomShape 24"/>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12</a:t>
            </a:r>
            <a:endParaRPr b="0" lang="en-US"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380880" y="152280"/>
            <a:ext cx="464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Overall Client WCA Narrative</a:t>
            </a:r>
            <a:endParaRPr b="0" lang="en-US" sz="1800" spc="-1" strike="noStrike">
              <a:latin typeface="Arial"/>
            </a:endParaRPr>
          </a:p>
        </p:txBody>
      </p:sp>
      <p:sp>
        <p:nvSpPr>
          <p:cNvPr id="233"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13</a:t>
            </a:r>
            <a:endParaRPr b="0" lang="en-US" sz="1800" spc="-1" strike="noStrike">
              <a:latin typeface="Arial"/>
            </a:endParaRPr>
          </a:p>
        </p:txBody>
      </p:sp>
      <p:sp>
        <p:nvSpPr>
          <p:cNvPr id="234" name="CustomShape 3"/>
          <p:cNvSpPr/>
          <p:nvPr/>
        </p:nvSpPr>
        <p:spPr>
          <a:xfrm>
            <a:off x="304920" y="685800"/>
            <a:ext cx="6400440" cy="9474480"/>
          </a:xfrm>
          <a:prstGeom prst="rect">
            <a:avLst/>
          </a:prstGeom>
          <a:noFill/>
          <a:ln w="9360">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Georgia"/>
              </a:rPr>
              <a:t>Goal:</a:t>
            </a:r>
            <a:r>
              <a:rPr b="0" lang="en-US" sz="1200" spc="-1" strike="noStrike">
                <a:solidFill>
                  <a:srgbClr val="000000"/>
                </a:solidFill>
                <a:latin typeface="Georgia"/>
              </a:rPr>
              <a:t>  To provide an online platform with additional services to C&amp;BA faculty and students, the Crimson Career center, and recruiters that will facilitate the processes of exploration, contact, interview, and solidification of job placement.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Georgia"/>
              </a:rPr>
              <a:t>Product:</a:t>
            </a:r>
            <a:r>
              <a:rPr b="0" lang="en-US" sz="1200" spc="-1" strike="noStrike">
                <a:solidFill>
                  <a:srgbClr val="000000"/>
                </a:solidFill>
                <a:latin typeface="Georgia"/>
              </a:rPr>
              <a:t>  CIS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Georgia"/>
              </a:rPr>
              <a:t>Customer:</a:t>
            </a:r>
            <a:r>
              <a:rPr b="0" lang="en-US" sz="1200" spc="-1" strike="noStrike">
                <a:solidFill>
                  <a:srgbClr val="000000"/>
                </a:solidFill>
                <a:latin typeface="Georgia"/>
              </a:rPr>
              <a:t>  C&amp;BA faculty and CrimsonCareers, C&amp;BA students, and Campus recruiters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Georgia"/>
              </a:rPr>
              <a:t>Work Practices: </a:t>
            </a:r>
            <a:endParaRPr b="0" lang="en-US" sz="1200" spc="-1" strike="noStrike">
              <a:latin typeface="Arial"/>
            </a:endParaRPr>
          </a:p>
          <a:p>
            <a:pPr>
              <a:lnSpc>
                <a:spcPct val="100000"/>
              </a:lnSpc>
            </a:pPr>
            <a:endParaRPr b="0" lang="en-US" sz="1200" spc="-1" strike="noStrike">
              <a:latin typeface="Arial"/>
            </a:endParaRPr>
          </a:p>
          <a:p>
            <a:pPr lvl="1" marL="457200" indent="-216000">
              <a:lnSpc>
                <a:spcPct val="100000"/>
              </a:lnSpc>
              <a:buClr>
                <a:srgbClr val="000000"/>
              </a:buClr>
              <a:buFont typeface="Symbol" charset="2"/>
              <a:buChar char=""/>
            </a:pPr>
            <a:r>
              <a:rPr b="0" lang="en-US" sz="1200" spc="-1" strike="noStrike">
                <a:solidFill>
                  <a:srgbClr val="000000"/>
                </a:solidFill>
                <a:latin typeface="Georgia"/>
              </a:rPr>
              <a:t>Research- researching the University of Alabama’s current standards and then going out and researching current trends and standards and how to bring together two systems in creating a online interactive  portfolio management mediums</a:t>
            </a:r>
            <a:endParaRPr b="0" lang="en-US" sz="1200" spc="-1" strike="noStrike">
              <a:latin typeface="Arial"/>
            </a:endParaRPr>
          </a:p>
          <a:p>
            <a:pPr lvl="1" marL="457200" indent="-216000">
              <a:lnSpc>
                <a:spcPct val="100000"/>
              </a:lnSpc>
              <a:buClr>
                <a:srgbClr val="000000"/>
              </a:buClr>
              <a:buFont typeface="Symbol" charset="2"/>
              <a:buChar char=""/>
            </a:pPr>
            <a:r>
              <a:rPr b="0" lang="en-US" sz="1200" spc="-1" strike="noStrike">
                <a:solidFill>
                  <a:srgbClr val="000000"/>
                </a:solidFill>
                <a:latin typeface="Georgia"/>
              </a:rPr>
              <a:t>Produce- After researching  the current standards and trends  of an online portfolio  therefore implementing and  building a CIS prototype for the client.</a:t>
            </a:r>
            <a:endParaRPr b="0" lang="en-US" sz="1200" spc="-1" strike="noStrike">
              <a:latin typeface="Arial"/>
            </a:endParaRPr>
          </a:p>
          <a:p>
            <a:pPr lvl="1" marL="457200" indent="-216000">
              <a:lnSpc>
                <a:spcPct val="100000"/>
              </a:lnSpc>
              <a:buClr>
                <a:srgbClr val="000000"/>
              </a:buClr>
              <a:buFont typeface="Symbol" charset="2"/>
              <a:buChar char=""/>
            </a:pPr>
            <a:r>
              <a:rPr b="0" lang="en-US" sz="1200" spc="-1" strike="noStrike">
                <a:solidFill>
                  <a:srgbClr val="000000"/>
                </a:solidFill>
                <a:latin typeface="Georgia"/>
              </a:rPr>
              <a:t>Service-  Meeting with the client and  going over any needed revisions in the prototype. </a:t>
            </a:r>
            <a:endParaRPr b="0" lang="en-US" sz="1200" spc="-1" strike="noStrike">
              <a:latin typeface="Arial"/>
            </a:endParaRPr>
          </a:p>
          <a:p>
            <a:pPr lvl="1" marL="457200" indent="-216000">
              <a:lnSpc>
                <a:spcPct val="100000"/>
              </a:lnSpc>
              <a:buClr>
                <a:srgbClr val="000000"/>
              </a:buClr>
              <a:buFont typeface="Symbol" charset="2"/>
              <a:buChar char=""/>
            </a:pPr>
            <a:r>
              <a:rPr b="0" lang="en-US" sz="1200" spc="-1" strike="noStrike">
                <a:solidFill>
                  <a:srgbClr val="000000"/>
                </a:solidFill>
                <a:latin typeface="Georgia"/>
              </a:rPr>
              <a:t>Sell- Meet  and present to the C&amp;BA ,Crimson Careers, and Campus Recruiters representatives and sell CIS services and software.</a:t>
            </a:r>
            <a:endParaRPr b="0" lang="en-US" sz="1200" spc="-1" strike="noStrike">
              <a:latin typeface="Arial"/>
            </a:endParaRPr>
          </a:p>
          <a:p>
            <a:pPr lvl="1" marL="457200" indent="-216000">
              <a:lnSpc>
                <a:spcPct val="100000"/>
              </a:lnSpc>
              <a:buClr>
                <a:srgbClr val="000000"/>
              </a:buClr>
              <a:buFont typeface="Symbol" charset="2"/>
              <a:buChar char=""/>
            </a:pPr>
            <a:r>
              <a:rPr b="0" lang="en-US" sz="1200" spc="-1" strike="noStrike">
                <a:solidFill>
                  <a:srgbClr val="000000"/>
                </a:solidFill>
                <a:latin typeface="Georgia"/>
              </a:rPr>
              <a:t>Deliver- the finished prototype to the C&amp;BA, Crimson Careers, and Campus Recruiters representatives. To be able to work together to implement the new system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Georgia"/>
              </a:rPr>
              <a:t>Data:  </a:t>
            </a:r>
            <a:r>
              <a:rPr b="0" lang="en-US" sz="1200" spc="-1" strike="noStrike">
                <a:solidFill>
                  <a:srgbClr val="000000"/>
                </a:solidFill>
                <a:latin typeface="Georgia"/>
              </a:rPr>
              <a:t>Resumes, job opportunities, email, videos, images, schedules, metrics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Georgia"/>
              </a:rPr>
              <a:t>People:  </a:t>
            </a:r>
            <a:r>
              <a:rPr b="0" lang="en-US" sz="1200" spc="-1" strike="noStrike">
                <a:solidFill>
                  <a:srgbClr val="000000"/>
                </a:solidFill>
                <a:latin typeface="Georgia"/>
              </a:rPr>
              <a:t>SBDC, Capstone project members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Georgia"/>
              </a:rPr>
              <a:t>Technology:</a:t>
            </a:r>
            <a:r>
              <a:rPr b="0" lang="en-US" sz="1200" spc="-1" strike="noStrike">
                <a:solidFill>
                  <a:srgbClr val="000000"/>
                </a:solidFill>
                <a:latin typeface="Georgia"/>
              </a:rPr>
              <a:t>  Computers, Internet, CIS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Georgia"/>
              </a:rPr>
              <a:t>Value:</a:t>
            </a:r>
            <a:r>
              <a:rPr b="0" lang="en-US" sz="1200" spc="-1" strike="noStrike">
                <a:solidFill>
                  <a:srgbClr val="000000"/>
                </a:solidFill>
                <a:latin typeface="Georgia"/>
              </a:rPr>
              <a:t>  By providing an online platform with a range of services to C&amp;BA faculty and students as well as the Crimson Career center and campus recruiters, the SBDC will fulfill the needs of their customers which will result in increased revenue and repeat business.  CIS will provide C&amp;BA faculty with a way of determining the attributes of students that are hired by recruiters as well as the attributes of those students not receiving job offers, which will result in allowing the faculty to produce better prepared students.  Additionally, CIS will provide the Crimson Career center with a way to target recruiters who are not actively seeking C&amp;BA candidates and determine why.  This will allow the Career Center to improve relationships and encourage participation with those recruiters.  CIS will allow students to showcase their talents and accomplishments in a professional and personal manner while reaching a greater number of potential employers which will result in an increased number higher quality job offers as well as allowing students to find employers that best fit their career goals.  CIS will provide recruiters with a faster, more effective, and more efficient way of evaluating potential job candidates which will save time and resources.  </a:t>
            </a:r>
            <a:endParaRPr b="0" lang="en-US" sz="1200" spc="-1" strike="noStrike">
              <a:latin typeface="Arial"/>
            </a:endParaRPr>
          </a:p>
          <a:p>
            <a:pPr>
              <a:lnSpc>
                <a:spcPct val="100000"/>
              </a:lnSpc>
            </a:pPr>
            <a:endParaRPr b="0" lang="en-US" sz="1200" spc="-1" strike="noStrike">
              <a:latin typeface="Arial"/>
            </a:endParaRPr>
          </a:p>
          <a:p>
            <a:pPr>
              <a:lnSpc>
                <a:spcPct val="100000"/>
              </a:lnSpc>
              <a:spcBef>
                <a:spcPts val="601"/>
              </a:spcBef>
            </a:pPr>
            <a:endParaRPr b="0" lang="en-US" sz="1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028880" y="5181480"/>
            <a:ext cx="4800240" cy="2336400"/>
          </a:xfrm>
          <a:prstGeom prst="rect">
            <a:avLst/>
          </a:prstGeom>
          <a:noFill/>
          <a:ln>
            <a:noFill/>
          </a:ln>
        </p:spPr>
        <p:txBody>
          <a:bodyPr/>
          <a:p>
            <a:pPr algn="ctr"/>
            <a:endParaRPr b="0" lang="en-US" sz="3200" spc="-1" strike="noStrike">
              <a:latin typeface="Arial"/>
            </a:endParaRPr>
          </a:p>
        </p:txBody>
      </p:sp>
      <p:sp>
        <p:nvSpPr>
          <p:cNvPr id="98" name="TextShape 2"/>
          <p:cNvSpPr txBox="1"/>
          <p:nvPr/>
        </p:nvSpPr>
        <p:spPr>
          <a:xfrm>
            <a:off x="419040" y="2819520"/>
            <a:ext cx="5829120" cy="1960200"/>
          </a:xfrm>
          <a:prstGeom prst="rect">
            <a:avLst/>
          </a:prstGeom>
          <a:noFill/>
          <a:ln>
            <a:noFill/>
          </a:ln>
        </p:spPr>
        <p:txBody>
          <a:bodyPr lIns="90000" rIns="90000" tIns="45000" bIns="45000" anchor="ctr"/>
          <a:p>
            <a:pPr algn="ctr">
              <a:lnSpc>
                <a:spcPct val="100000"/>
              </a:lnSpc>
            </a:pPr>
            <a:r>
              <a:rPr b="1" lang="en-US" sz="5800" spc="-1" strike="noStrike">
                <a:solidFill>
                  <a:srgbClr val="3366cc"/>
                </a:solidFill>
                <a:latin typeface="Verdana"/>
              </a:rPr>
              <a:t>MIS 295 Project 3</a:t>
            </a:r>
            <a:endParaRPr b="0" lang="en-US" sz="5800" spc="-1" strike="noStrike">
              <a:solidFill>
                <a:srgbClr val="000000"/>
              </a:solidFill>
              <a:latin typeface="Georgia"/>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2743200" y="2362320"/>
            <a:ext cx="1752120" cy="837720"/>
          </a:xfrm>
          <a:prstGeom prst="roundRect">
            <a:avLst>
              <a:gd name="adj" fmla="val 16667"/>
            </a:avLst>
          </a:prstGeom>
          <a:solidFill>
            <a:schemeClr val="accent2"/>
          </a:solidFill>
          <a:ln w="9360">
            <a:solidFill>
              <a:schemeClr val="tx1"/>
            </a:solidFill>
            <a:round/>
          </a:ln>
        </p:spPr>
        <p:style>
          <a:lnRef idx="0"/>
          <a:fillRef idx="0"/>
          <a:effectRef idx="0"/>
          <a:fontRef idx="minor"/>
        </p:style>
      </p:sp>
      <p:sp>
        <p:nvSpPr>
          <p:cNvPr id="236" name="CustomShape 2"/>
          <p:cNvSpPr/>
          <p:nvPr/>
        </p:nvSpPr>
        <p:spPr>
          <a:xfrm>
            <a:off x="380880" y="152280"/>
            <a:ext cx="464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Overall Client VC</a:t>
            </a:r>
            <a:endParaRPr b="0" lang="en-US" sz="1800" spc="-1" strike="noStrike">
              <a:latin typeface="Arial"/>
            </a:endParaRPr>
          </a:p>
        </p:txBody>
      </p:sp>
      <p:sp>
        <p:nvSpPr>
          <p:cNvPr id="237" name="CustomShape 3"/>
          <p:cNvSpPr/>
          <p:nvPr/>
        </p:nvSpPr>
        <p:spPr>
          <a:xfrm>
            <a:off x="685800" y="6781680"/>
            <a:ext cx="1752120" cy="1142640"/>
          </a:xfrm>
          <a:prstGeom prst="rect">
            <a:avLst/>
          </a:prstGeom>
          <a:noFill/>
          <a:ln w="38160">
            <a:solidFill>
              <a:srgbClr val="593b1d"/>
            </a:solidFill>
            <a:miter/>
          </a:ln>
        </p:spPr>
        <p:style>
          <a:lnRef idx="0"/>
          <a:fillRef idx="0"/>
          <a:effectRef idx="0"/>
          <a:fontRef idx="minor"/>
        </p:style>
      </p:sp>
      <p:sp>
        <p:nvSpPr>
          <p:cNvPr id="238" name="CustomShape 4"/>
          <p:cNvSpPr/>
          <p:nvPr/>
        </p:nvSpPr>
        <p:spPr>
          <a:xfrm>
            <a:off x="685800" y="5410080"/>
            <a:ext cx="1752120" cy="1142640"/>
          </a:xfrm>
          <a:prstGeom prst="rect">
            <a:avLst/>
          </a:prstGeom>
          <a:noFill/>
          <a:ln w="38160">
            <a:solidFill>
              <a:srgbClr val="593b1d"/>
            </a:solidFill>
            <a:miter/>
          </a:ln>
        </p:spPr>
        <p:style>
          <a:lnRef idx="0"/>
          <a:fillRef idx="0"/>
          <a:effectRef idx="0"/>
          <a:fontRef idx="minor"/>
        </p:style>
      </p:sp>
      <p:sp>
        <p:nvSpPr>
          <p:cNvPr id="239" name="CustomShape 5"/>
          <p:cNvSpPr/>
          <p:nvPr/>
        </p:nvSpPr>
        <p:spPr>
          <a:xfrm>
            <a:off x="685800" y="4038480"/>
            <a:ext cx="1752120" cy="1142640"/>
          </a:xfrm>
          <a:prstGeom prst="rect">
            <a:avLst/>
          </a:prstGeom>
          <a:noFill/>
          <a:ln w="38160">
            <a:solidFill>
              <a:srgbClr val="593b1d"/>
            </a:solidFill>
            <a:miter/>
          </a:ln>
        </p:spPr>
        <p:style>
          <a:lnRef idx="0"/>
          <a:fillRef idx="0"/>
          <a:effectRef idx="0"/>
          <a:fontRef idx="minor"/>
        </p:style>
      </p:sp>
      <p:sp>
        <p:nvSpPr>
          <p:cNvPr id="240" name="CustomShape 6"/>
          <p:cNvSpPr/>
          <p:nvPr/>
        </p:nvSpPr>
        <p:spPr>
          <a:xfrm>
            <a:off x="685800" y="2666880"/>
            <a:ext cx="1752120" cy="1142640"/>
          </a:xfrm>
          <a:prstGeom prst="rect">
            <a:avLst/>
          </a:prstGeom>
          <a:noFill/>
          <a:ln w="38160">
            <a:solidFill>
              <a:srgbClr val="593b1d"/>
            </a:solidFill>
            <a:miter/>
          </a:ln>
        </p:spPr>
        <p:style>
          <a:lnRef idx="0"/>
          <a:fillRef idx="0"/>
          <a:effectRef idx="0"/>
          <a:fontRef idx="minor"/>
        </p:style>
      </p:sp>
      <p:sp>
        <p:nvSpPr>
          <p:cNvPr id="241" name="CustomShape 7"/>
          <p:cNvSpPr/>
          <p:nvPr/>
        </p:nvSpPr>
        <p:spPr>
          <a:xfrm>
            <a:off x="685800" y="1295280"/>
            <a:ext cx="1752120" cy="1142640"/>
          </a:xfrm>
          <a:prstGeom prst="rect">
            <a:avLst/>
          </a:prstGeom>
          <a:noFill/>
          <a:ln w="38160">
            <a:solidFill>
              <a:srgbClr val="593b1d"/>
            </a:solidFill>
            <a:miter/>
          </a:ln>
        </p:spPr>
        <p:style>
          <a:lnRef idx="0"/>
          <a:fillRef idx="0"/>
          <a:effectRef idx="0"/>
          <a:fontRef idx="minor"/>
        </p:style>
      </p:sp>
      <p:sp>
        <p:nvSpPr>
          <p:cNvPr id="242" name="CustomShape 8"/>
          <p:cNvSpPr/>
          <p:nvPr/>
        </p:nvSpPr>
        <p:spPr>
          <a:xfrm>
            <a:off x="2743200" y="3733920"/>
            <a:ext cx="1752120" cy="837720"/>
          </a:xfrm>
          <a:prstGeom prst="roundRect">
            <a:avLst>
              <a:gd name="adj" fmla="val 16667"/>
            </a:avLst>
          </a:prstGeom>
          <a:solidFill>
            <a:schemeClr val="accent2"/>
          </a:solidFill>
          <a:ln w="9360">
            <a:solidFill>
              <a:schemeClr val="tx1"/>
            </a:solidFill>
            <a:round/>
          </a:ln>
        </p:spPr>
        <p:style>
          <a:lnRef idx="0"/>
          <a:fillRef idx="0"/>
          <a:effectRef idx="0"/>
          <a:fontRef idx="minor"/>
        </p:style>
      </p:sp>
      <p:sp>
        <p:nvSpPr>
          <p:cNvPr id="243" name="CustomShape 9"/>
          <p:cNvSpPr/>
          <p:nvPr/>
        </p:nvSpPr>
        <p:spPr>
          <a:xfrm>
            <a:off x="2743200" y="5105520"/>
            <a:ext cx="1752120" cy="837720"/>
          </a:xfrm>
          <a:prstGeom prst="roundRect">
            <a:avLst>
              <a:gd name="adj" fmla="val 16667"/>
            </a:avLst>
          </a:prstGeom>
          <a:solidFill>
            <a:schemeClr val="accent2"/>
          </a:solidFill>
          <a:ln w="9360">
            <a:solidFill>
              <a:schemeClr val="tx1"/>
            </a:solidFill>
            <a:round/>
          </a:ln>
        </p:spPr>
        <p:style>
          <a:lnRef idx="0"/>
          <a:fillRef idx="0"/>
          <a:effectRef idx="0"/>
          <a:fontRef idx="minor"/>
        </p:style>
      </p:sp>
      <p:sp>
        <p:nvSpPr>
          <p:cNvPr id="244" name="CustomShape 10"/>
          <p:cNvSpPr/>
          <p:nvPr/>
        </p:nvSpPr>
        <p:spPr>
          <a:xfrm>
            <a:off x="2743200" y="6400800"/>
            <a:ext cx="1752120" cy="837720"/>
          </a:xfrm>
          <a:prstGeom prst="roundRect">
            <a:avLst>
              <a:gd name="adj" fmla="val 16667"/>
            </a:avLst>
          </a:prstGeom>
          <a:solidFill>
            <a:schemeClr val="accent2"/>
          </a:solidFill>
          <a:ln w="9360">
            <a:solidFill>
              <a:schemeClr val="tx1"/>
            </a:solidFill>
            <a:round/>
          </a:ln>
        </p:spPr>
        <p:style>
          <a:lnRef idx="0"/>
          <a:fillRef idx="0"/>
          <a:effectRef idx="0"/>
          <a:fontRef idx="minor"/>
        </p:style>
      </p:sp>
      <p:sp>
        <p:nvSpPr>
          <p:cNvPr id="245" name="CustomShape 11"/>
          <p:cNvSpPr/>
          <p:nvPr/>
        </p:nvSpPr>
        <p:spPr>
          <a:xfrm>
            <a:off x="2743200" y="7696080"/>
            <a:ext cx="1752120" cy="837720"/>
          </a:xfrm>
          <a:prstGeom prst="roundRect">
            <a:avLst>
              <a:gd name="adj" fmla="val 16667"/>
            </a:avLst>
          </a:prstGeom>
          <a:solidFill>
            <a:schemeClr val="accent2"/>
          </a:solidFill>
          <a:ln w="9360">
            <a:solidFill>
              <a:schemeClr val="tx1"/>
            </a:solidFill>
            <a:round/>
          </a:ln>
        </p:spPr>
        <p:style>
          <a:lnRef idx="0"/>
          <a:fillRef idx="0"/>
          <a:effectRef idx="0"/>
          <a:fontRef idx="minor"/>
        </p:style>
      </p:sp>
      <p:sp>
        <p:nvSpPr>
          <p:cNvPr id="246" name="CustomShape 12"/>
          <p:cNvSpPr/>
          <p:nvPr/>
        </p:nvSpPr>
        <p:spPr>
          <a:xfrm>
            <a:off x="2438280" y="1981080"/>
            <a:ext cx="304560" cy="1218960"/>
          </a:xfrm>
          <a:prstGeom prst="curvedLeftArrow">
            <a:avLst>
              <a:gd name="adj1" fmla="val 80000"/>
              <a:gd name="adj2" fmla="val 160000"/>
              <a:gd name="adj3" fmla="val 33333"/>
            </a:avLst>
          </a:prstGeom>
          <a:solidFill>
            <a:srgbClr val="7d5329"/>
          </a:solidFill>
          <a:ln w="9360">
            <a:solidFill>
              <a:schemeClr val="tx1"/>
            </a:solidFill>
            <a:miter/>
          </a:ln>
        </p:spPr>
        <p:style>
          <a:lnRef idx="0"/>
          <a:fillRef idx="0"/>
          <a:effectRef idx="0"/>
          <a:fontRef idx="minor"/>
        </p:style>
      </p:sp>
      <p:sp>
        <p:nvSpPr>
          <p:cNvPr id="247" name="CustomShape 13"/>
          <p:cNvSpPr/>
          <p:nvPr/>
        </p:nvSpPr>
        <p:spPr>
          <a:xfrm>
            <a:off x="2438280" y="3352680"/>
            <a:ext cx="304560" cy="1218960"/>
          </a:xfrm>
          <a:prstGeom prst="curvedLeftArrow">
            <a:avLst>
              <a:gd name="adj1" fmla="val 80000"/>
              <a:gd name="adj2" fmla="val 160000"/>
              <a:gd name="adj3" fmla="val 33333"/>
            </a:avLst>
          </a:prstGeom>
          <a:solidFill>
            <a:srgbClr val="7d5329"/>
          </a:solidFill>
          <a:ln w="9360">
            <a:solidFill>
              <a:schemeClr val="tx1"/>
            </a:solidFill>
            <a:miter/>
          </a:ln>
        </p:spPr>
        <p:style>
          <a:lnRef idx="0"/>
          <a:fillRef idx="0"/>
          <a:effectRef idx="0"/>
          <a:fontRef idx="minor"/>
        </p:style>
      </p:sp>
      <p:sp>
        <p:nvSpPr>
          <p:cNvPr id="248" name="CustomShape 14"/>
          <p:cNvSpPr/>
          <p:nvPr/>
        </p:nvSpPr>
        <p:spPr>
          <a:xfrm>
            <a:off x="2438280" y="4724280"/>
            <a:ext cx="304560" cy="1218960"/>
          </a:xfrm>
          <a:prstGeom prst="curvedLeftArrow">
            <a:avLst>
              <a:gd name="adj1" fmla="val 80000"/>
              <a:gd name="adj2" fmla="val 160000"/>
              <a:gd name="adj3" fmla="val 33333"/>
            </a:avLst>
          </a:prstGeom>
          <a:solidFill>
            <a:srgbClr val="7d5329"/>
          </a:solidFill>
          <a:ln w="9360">
            <a:solidFill>
              <a:schemeClr val="tx1"/>
            </a:solidFill>
            <a:miter/>
          </a:ln>
        </p:spPr>
        <p:style>
          <a:lnRef idx="0"/>
          <a:fillRef idx="0"/>
          <a:effectRef idx="0"/>
          <a:fontRef idx="minor"/>
        </p:style>
      </p:sp>
      <p:sp>
        <p:nvSpPr>
          <p:cNvPr id="249" name="CustomShape 15"/>
          <p:cNvSpPr/>
          <p:nvPr/>
        </p:nvSpPr>
        <p:spPr>
          <a:xfrm>
            <a:off x="2438280" y="6095880"/>
            <a:ext cx="304560" cy="1218960"/>
          </a:xfrm>
          <a:prstGeom prst="curvedLeftArrow">
            <a:avLst>
              <a:gd name="adj1" fmla="val 80000"/>
              <a:gd name="adj2" fmla="val 160000"/>
              <a:gd name="adj3" fmla="val 33333"/>
            </a:avLst>
          </a:prstGeom>
          <a:solidFill>
            <a:srgbClr val="7d5329"/>
          </a:solidFill>
          <a:ln w="9360">
            <a:solidFill>
              <a:schemeClr val="tx1"/>
            </a:solidFill>
            <a:miter/>
          </a:ln>
        </p:spPr>
        <p:style>
          <a:lnRef idx="0"/>
          <a:fillRef idx="0"/>
          <a:effectRef idx="0"/>
          <a:fontRef idx="minor"/>
        </p:style>
      </p:sp>
      <p:sp>
        <p:nvSpPr>
          <p:cNvPr id="250" name="CustomShape 16"/>
          <p:cNvSpPr/>
          <p:nvPr/>
        </p:nvSpPr>
        <p:spPr>
          <a:xfrm rot="5400000">
            <a:off x="1791720" y="7580880"/>
            <a:ext cx="607680" cy="1294920"/>
          </a:xfrm>
          <a:custGeom>
            <a:avLst/>
            <a:gdLst/>
            <a:ahLst/>
            <a:rect l="l" t="t" r="r" b="b"/>
            <a:pathLst>
              <a:path w="990600" h="2438400">
                <a:moveTo>
                  <a:pt x="0" y="2190750"/>
                </a:moveTo>
                <a:lnTo>
                  <a:pt x="619125" y="2190750"/>
                </a:lnTo>
                <a:lnTo>
                  <a:pt x="619125" y="247650"/>
                </a:lnTo>
                <a:lnTo>
                  <a:pt x="495300" y="247650"/>
                </a:lnTo>
                <a:lnTo>
                  <a:pt x="742950" y="0"/>
                </a:lnTo>
                <a:lnTo>
                  <a:pt x="990600" y="247650"/>
                </a:lnTo>
                <a:lnTo>
                  <a:pt x="866775" y="247650"/>
                </a:lnTo>
                <a:lnTo>
                  <a:pt x="866775" y="2438400"/>
                </a:lnTo>
                <a:lnTo>
                  <a:pt x="0" y="2438400"/>
                </a:lnTo>
                <a:close/>
              </a:path>
            </a:pathLst>
          </a:custGeom>
          <a:solidFill>
            <a:srgbClr val="7d5329"/>
          </a:solidFill>
          <a:ln w="25560">
            <a:solidFill>
              <a:schemeClr val="tx1"/>
            </a:solidFill>
            <a:miter/>
          </a:ln>
        </p:spPr>
        <p:style>
          <a:lnRef idx="0"/>
          <a:fillRef idx="0"/>
          <a:effectRef idx="0"/>
          <a:fontRef idx="minor"/>
        </p:style>
      </p:sp>
      <p:sp>
        <p:nvSpPr>
          <p:cNvPr id="251" name="CustomShape 17"/>
          <p:cNvSpPr/>
          <p:nvPr/>
        </p:nvSpPr>
        <p:spPr>
          <a:xfrm rot="5400000">
            <a:off x="3734280" y="2209680"/>
            <a:ext cx="3885840" cy="2057040"/>
          </a:xfrm>
          <a:prstGeom prst="rect">
            <a:avLst/>
          </a:prstGeom>
          <a:noFill/>
          <a:ln w="38160">
            <a:solidFill>
              <a:srgbClr val="593b1d"/>
            </a:solidFill>
            <a:miter/>
          </a:ln>
        </p:spPr>
        <p:style>
          <a:lnRef idx="0"/>
          <a:fillRef idx="0"/>
          <a:effectRef idx="0"/>
          <a:fontRef idx="minor"/>
        </p:style>
      </p:sp>
      <p:sp>
        <p:nvSpPr>
          <p:cNvPr id="252" name="CustomShape 18"/>
          <p:cNvSpPr/>
          <p:nvPr/>
        </p:nvSpPr>
        <p:spPr>
          <a:xfrm>
            <a:off x="4495680" y="7162920"/>
            <a:ext cx="685440" cy="1294920"/>
          </a:xfrm>
          <a:custGeom>
            <a:avLst/>
            <a:gdLst/>
            <a:ahLst/>
            <a:rect l="l" t="t" r="r" b="b"/>
            <a:pathLst>
              <a:path w="990600" h="2438400">
                <a:moveTo>
                  <a:pt x="0" y="2190750"/>
                </a:moveTo>
                <a:lnTo>
                  <a:pt x="619125" y="2190750"/>
                </a:lnTo>
                <a:lnTo>
                  <a:pt x="619125" y="247650"/>
                </a:lnTo>
                <a:lnTo>
                  <a:pt x="495300" y="247650"/>
                </a:lnTo>
                <a:lnTo>
                  <a:pt x="742950" y="0"/>
                </a:lnTo>
                <a:lnTo>
                  <a:pt x="990600" y="247650"/>
                </a:lnTo>
                <a:lnTo>
                  <a:pt x="866775" y="247650"/>
                </a:lnTo>
                <a:lnTo>
                  <a:pt x="866775" y="2438400"/>
                </a:lnTo>
                <a:lnTo>
                  <a:pt x="0" y="2438400"/>
                </a:lnTo>
                <a:close/>
              </a:path>
            </a:pathLst>
          </a:custGeom>
          <a:solidFill>
            <a:srgbClr val="7d5329"/>
          </a:solidFill>
          <a:ln w="25560">
            <a:solidFill>
              <a:schemeClr val="tx1"/>
            </a:solidFill>
            <a:miter/>
          </a:ln>
        </p:spPr>
        <p:style>
          <a:lnRef idx="0"/>
          <a:fillRef idx="0"/>
          <a:effectRef idx="0"/>
          <a:fontRef idx="minor"/>
        </p:style>
      </p:sp>
      <p:sp>
        <p:nvSpPr>
          <p:cNvPr id="253" name="CustomShape 19"/>
          <p:cNvSpPr/>
          <p:nvPr/>
        </p:nvSpPr>
        <p:spPr>
          <a:xfrm rot="5400000">
            <a:off x="4991040" y="5829120"/>
            <a:ext cx="990360" cy="1676160"/>
          </a:xfrm>
          <a:prstGeom prst="rect">
            <a:avLst/>
          </a:prstGeom>
          <a:noFill/>
          <a:ln w="38160">
            <a:solidFill>
              <a:srgbClr val="593b1d"/>
            </a:solidFill>
            <a:miter/>
          </a:ln>
        </p:spPr>
        <p:style>
          <a:lnRef idx="0"/>
          <a:fillRef idx="0"/>
          <a:effectRef idx="0"/>
          <a:fontRef idx="minor"/>
        </p:style>
      </p:sp>
      <p:sp>
        <p:nvSpPr>
          <p:cNvPr id="254" name="CustomShape 20"/>
          <p:cNvSpPr/>
          <p:nvPr/>
        </p:nvSpPr>
        <p:spPr>
          <a:xfrm>
            <a:off x="4800600" y="5181480"/>
            <a:ext cx="380520" cy="990360"/>
          </a:xfrm>
          <a:prstGeom prst="upArrow">
            <a:avLst>
              <a:gd name="adj1" fmla="val 50000"/>
              <a:gd name="adj2" fmla="val 65000"/>
            </a:avLst>
          </a:prstGeom>
          <a:solidFill>
            <a:srgbClr val="7d5329"/>
          </a:solidFill>
          <a:ln w="9360">
            <a:solidFill>
              <a:schemeClr val="tx1"/>
            </a:solidFill>
            <a:miter/>
          </a:ln>
        </p:spPr>
        <p:style>
          <a:lnRef idx="0"/>
          <a:fillRef idx="0"/>
          <a:effectRef idx="0"/>
          <a:fontRef idx="minor"/>
        </p:style>
      </p:sp>
      <p:sp>
        <p:nvSpPr>
          <p:cNvPr id="255" name="CustomShape 21"/>
          <p:cNvSpPr/>
          <p:nvPr/>
        </p:nvSpPr>
        <p:spPr>
          <a:xfrm>
            <a:off x="762120" y="1690560"/>
            <a:ext cx="159984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000000"/>
                </a:solidFill>
                <a:latin typeface="Georgia"/>
              </a:rPr>
              <a:t>Research</a:t>
            </a:r>
            <a:endParaRPr b="0" lang="en-US" sz="1800" spc="-1" strike="noStrike">
              <a:latin typeface="Arial"/>
            </a:endParaRPr>
          </a:p>
        </p:txBody>
      </p:sp>
      <p:sp>
        <p:nvSpPr>
          <p:cNvPr id="256" name="CustomShape 22"/>
          <p:cNvSpPr/>
          <p:nvPr/>
        </p:nvSpPr>
        <p:spPr>
          <a:xfrm>
            <a:off x="762120" y="3062160"/>
            <a:ext cx="159984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000000"/>
                </a:solidFill>
                <a:latin typeface="Georgia"/>
              </a:rPr>
              <a:t>Produce</a:t>
            </a:r>
            <a:endParaRPr b="0" lang="en-US" sz="1800" spc="-1" strike="noStrike">
              <a:latin typeface="Arial"/>
            </a:endParaRPr>
          </a:p>
        </p:txBody>
      </p:sp>
      <p:sp>
        <p:nvSpPr>
          <p:cNvPr id="257" name="CustomShape 23"/>
          <p:cNvSpPr/>
          <p:nvPr/>
        </p:nvSpPr>
        <p:spPr>
          <a:xfrm>
            <a:off x="762120" y="4433760"/>
            <a:ext cx="159984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000000"/>
                </a:solidFill>
                <a:latin typeface="Georgia"/>
              </a:rPr>
              <a:t>Service</a:t>
            </a:r>
            <a:endParaRPr b="0" lang="en-US" sz="1800" spc="-1" strike="noStrike">
              <a:latin typeface="Arial"/>
            </a:endParaRPr>
          </a:p>
        </p:txBody>
      </p:sp>
      <p:sp>
        <p:nvSpPr>
          <p:cNvPr id="258" name="CustomShape 24"/>
          <p:cNvSpPr/>
          <p:nvPr/>
        </p:nvSpPr>
        <p:spPr>
          <a:xfrm>
            <a:off x="762120" y="5805360"/>
            <a:ext cx="159984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000000"/>
                </a:solidFill>
                <a:latin typeface="Georgia"/>
              </a:rPr>
              <a:t>Sell</a:t>
            </a:r>
            <a:endParaRPr b="0" lang="en-US" sz="1800" spc="-1" strike="noStrike">
              <a:latin typeface="Arial"/>
            </a:endParaRPr>
          </a:p>
        </p:txBody>
      </p:sp>
      <p:sp>
        <p:nvSpPr>
          <p:cNvPr id="259" name="CustomShape 25"/>
          <p:cNvSpPr/>
          <p:nvPr/>
        </p:nvSpPr>
        <p:spPr>
          <a:xfrm>
            <a:off x="762120" y="7238880"/>
            <a:ext cx="159984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000000"/>
                </a:solidFill>
                <a:latin typeface="Georgia"/>
              </a:rPr>
              <a:t>Deliver</a:t>
            </a:r>
            <a:endParaRPr b="0" lang="en-US" sz="1800" spc="-1" strike="noStrike">
              <a:latin typeface="Arial"/>
            </a:endParaRPr>
          </a:p>
        </p:txBody>
      </p:sp>
      <p:sp>
        <p:nvSpPr>
          <p:cNvPr id="260" name="CustomShape 26"/>
          <p:cNvSpPr/>
          <p:nvPr/>
        </p:nvSpPr>
        <p:spPr>
          <a:xfrm>
            <a:off x="2743200" y="2514600"/>
            <a:ext cx="175212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Trends</a:t>
            </a:r>
            <a:endParaRPr b="0" lang="en-US" sz="1200" spc="-1" strike="noStrike">
              <a:latin typeface="Arial"/>
            </a:endParaRPr>
          </a:p>
        </p:txBody>
      </p:sp>
      <p:sp>
        <p:nvSpPr>
          <p:cNvPr id="261" name="CustomShape 27"/>
          <p:cNvSpPr/>
          <p:nvPr/>
        </p:nvSpPr>
        <p:spPr>
          <a:xfrm>
            <a:off x="2743200" y="3916440"/>
            <a:ext cx="175212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CIS prototype</a:t>
            </a:r>
            <a:endParaRPr b="0" lang="en-US" sz="1200" spc="-1" strike="noStrike">
              <a:latin typeface="Arial"/>
            </a:endParaRPr>
          </a:p>
        </p:txBody>
      </p:sp>
      <p:sp>
        <p:nvSpPr>
          <p:cNvPr id="262" name="CustomShape 28"/>
          <p:cNvSpPr/>
          <p:nvPr/>
        </p:nvSpPr>
        <p:spPr>
          <a:xfrm>
            <a:off x="2743200" y="5257800"/>
            <a:ext cx="175212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Revisions</a:t>
            </a:r>
            <a:endParaRPr b="0" lang="en-US" sz="1200" spc="-1" strike="noStrike">
              <a:latin typeface="Arial"/>
            </a:endParaRPr>
          </a:p>
        </p:txBody>
      </p:sp>
      <p:sp>
        <p:nvSpPr>
          <p:cNvPr id="263" name="CustomShape 29"/>
          <p:cNvSpPr/>
          <p:nvPr/>
        </p:nvSpPr>
        <p:spPr>
          <a:xfrm>
            <a:off x="2743200" y="6553080"/>
            <a:ext cx="175212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Contract</a:t>
            </a:r>
            <a:endParaRPr b="0" lang="en-US" sz="1200" spc="-1" strike="noStrike">
              <a:latin typeface="Arial"/>
            </a:endParaRPr>
          </a:p>
        </p:txBody>
      </p:sp>
      <p:sp>
        <p:nvSpPr>
          <p:cNvPr id="264" name="CustomShape 30"/>
          <p:cNvSpPr/>
          <p:nvPr/>
        </p:nvSpPr>
        <p:spPr>
          <a:xfrm>
            <a:off x="2743200" y="7848720"/>
            <a:ext cx="175212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CIS</a:t>
            </a:r>
            <a:endParaRPr b="0" lang="en-US" sz="1200" spc="-1" strike="noStrike">
              <a:latin typeface="Arial"/>
            </a:endParaRPr>
          </a:p>
        </p:txBody>
      </p:sp>
      <p:sp>
        <p:nvSpPr>
          <p:cNvPr id="265" name="CustomShape 31"/>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14</a:t>
            </a:r>
            <a:endParaRPr b="0" lang="en-US" sz="1800" spc="-1" strike="noStrike">
              <a:latin typeface="Arial"/>
            </a:endParaRPr>
          </a:p>
        </p:txBody>
      </p:sp>
      <p:sp>
        <p:nvSpPr>
          <p:cNvPr id="266" name="CustomShape 32"/>
          <p:cNvSpPr/>
          <p:nvPr/>
        </p:nvSpPr>
        <p:spPr>
          <a:xfrm>
            <a:off x="4800600" y="6248520"/>
            <a:ext cx="1371240" cy="71532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000000"/>
                </a:solidFill>
                <a:latin typeface="Georgia"/>
              </a:rPr>
              <a:t>Product:</a:t>
            </a:r>
            <a:endParaRPr b="0" lang="en-US" sz="1800" spc="-1" strike="noStrike">
              <a:latin typeface="Arial"/>
            </a:endParaRPr>
          </a:p>
          <a:p>
            <a:pPr algn="ctr">
              <a:lnSpc>
                <a:spcPct val="100000"/>
              </a:lnSpc>
              <a:spcBef>
                <a:spcPts val="601"/>
              </a:spcBef>
            </a:pPr>
            <a:r>
              <a:rPr b="0" lang="en-US" sz="1800" spc="-1" strike="noStrike">
                <a:solidFill>
                  <a:srgbClr val="000000"/>
                </a:solidFill>
                <a:latin typeface="Georgia"/>
              </a:rPr>
              <a:t>CIS</a:t>
            </a:r>
            <a:endParaRPr b="0" lang="en-US" sz="1800" spc="-1" strike="noStrike">
              <a:latin typeface="Arial"/>
            </a:endParaRPr>
          </a:p>
        </p:txBody>
      </p:sp>
      <p:sp>
        <p:nvSpPr>
          <p:cNvPr id="267" name="CustomShape 33"/>
          <p:cNvSpPr/>
          <p:nvPr/>
        </p:nvSpPr>
        <p:spPr>
          <a:xfrm>
            <a:off x="4724280" y="1447920"/>
            <a:ext cx="1904760" cy="4076640"/>
          </a:xfrm>
          <a:prstGeom prst="rect">
            <a:avLst/>
          </a:prstGeom>
          <a:noFill/>
          <a:ln w="9360">
            <a:noFill/>
          </a:ln>
        </p:spPr>
        <p:style>
          <a:lnRef idx="0"/>
          <a:fillRef idx="0"/>
          <a:effectRef idx="0"/>
          <a:fontRef idx="minor"/>
        </p:style>
        <p:txBody>
          <a:bodyPr lIns="90000" rIns="90000" tIns="45000" bIns="45000"/>
          <a:p>
            <a:pPr>
              <a:lnSpc>
                <a:spcPct val="100000"/>
              </a:lnSpc>
            </a:pPr>
            <a:r>
              <a:rPr b="1" lang="en-US" sz="700" spc="-1" strike="noStrike">
                <a:solidFill>
                  <a:srgbClr val="000000"/>
                </a:solidFill>
                <a:latin typeface="Georgia"/>
              </a:rPr>
              <a:t>Value:</a:t>
            </a:r>
            <a:r>
              <a:rPr b="0" lang="en-US" sz="700" spc="-1" strike="noStrike">
                <a:solidFill>
                  <a:srgbClr val="000000"/>
                </a:solidFill>
                <a:latin typeface="Georgia"/>
              </a:rPr>
              <a:t>  By providing an online platform with a range of services to C&amp;BA faculty and students as well as the Crimson Career center and campus recruiters, the SBDC will fulfill the needs of their customers which will result in increased revenue and repeat business.  CIS will provide C&amp;BA faculty with a way of determining the attributes of students that are hired by recruiters as well as the attributes of those students not receiving job offers, which will result in allowing the faculty to produce better prepared students.  Additionally, CIS will provide the Crimson Career center with a way to target recruiters who are not actively seeking C&amp;BA candidates and determine why.  This will allow the Career Center to improve relationships and encourage participation with those recruiters.  CIS will allow students to showcase their talents and accomplishments in a professional and personal manner while reaching a greater number of potential employers which will result in an increased number higher quality job offers as well as allowing students to find employers that best fit their career goals.  CIS will provide recruiters with a faster, more effective, and more efficient way of evaluating potential job candidates which will save time and resources.  </a:t>
            </a:r>
            <a:endParaRPr b="0" lang="en-US" sz="700" spc="-1" strike="noStrike">
              <a:latin typeface="Arial"/>
            </a:endParaRPr>
          </a:p>
          <a:p>
            <a:pPr>
              <a:lnSpc>
                <a:spcPct val="100000"/>
              </a:lnSpc>
              <a:spcBef>
                <a:spcPts val="349"/>
              </a:spcBef>
            </a:pPr>
            <a:endParaRPr b="0" lang="en-US" sz="7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380880" y="152280"/>
            <a:ext cx="464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Overall Client VC Narrative</a:t>
            </a:r>
            <a:endParaRPr b="0" lang="en-US" sz="1800" spc="-1" strike="noStrike">
              <a:latin typeface="Arial"/>
            </a:endParaRPr>
          </a:p>
        </p:txBody>
      </p:sp>
      <p:sp>
        <p:nvSpPr>
          <p:cNvPr id="269"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15</a:t>
            </a:r>
            <a:endParaRPr b="0" lang="en-US" sz="1800" spc="-1" strike="noStrike">
              <a:latin typeface="Arial"/>
            </a:endParaRPr>
          </a:p>
        </p:txBody>
      </p:sp>
      <p:sp>
        <p:nvSpPr>
          <p:cNvPr id="270" name="CustomShape 3"/>
          <p:cNvSpPr/>
          <p:nvPr/>
        </p:nvSpPr>
        <p:spPr>
          <a:xfrm>
            <a:off x="380880" y="990720"/>
            <a:ext cx="6324120" cy="691920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1" lang="en-US" sz="1200" spc="-1" strike="noStrike">
                <a:solidFill>
                  <a:srgbClr val="000000"/>
                </a:solidFill>
                <a:latin typeface="Georgia"/>
              </a:rPr>
              <a:t>Work Practices: </a:t>
            </a:r>
            <a:endParaRPr b="0" lang="en-US" sz="1200" spc="-1" strike="noStrike">
              <a:latin typeface="Arial"/>
            </a:endParaRPr>
          </a:p>
          <a:p>
            <a:pPr marL="343080" indent="-342720">
              <a:lnSpc>
                <a:spcPct val="100000"/>
              </a:lnSpc>
            </a:pPr>
            <a:endParaRPr b="0" lang="en-US" sz="1200" spc="-1" strike="noStrike">
              <a:latin typeface="Arial"/>
            </a:endParaRPr>
          </a:p>
          <a:p>
            <a:pPr lvl="1" marL="800280" indent="-342720">
              <a:lnSpc>
                <a:spcPct val="100000"/>
              </a:lnSpc>
              <a:buClr>
                <a:srgbClr val="000000"/>
              </a:buClr>
              <a:buFont typeface="Symbol" charset="2"/>
              <a:buChar char=""/>
            </a:pPr>
            <a:r>
              <a:rPr b="0" lang="en-US" sz="1200" spc="-1" strike="noStrike">
                <a:solidFill>
                  <a:srgbClr val="000000"/>
                </a:solidFill>
                <a:latin typeface="Georgia"/>
              </a:rPr>
              <a:t>The </a:t>
            </a:r>
            <a:r>
              <a:rPr b="1" lang="en-US" sz="1200" spc="-1" strike="noStrike">
                <a:solidFill>
                  <a:srgbClr val="000000"/>
                </a:solidFill>
                <a:latin typeface="Georgia"/>
              </a:rPr>
              <a:t>research</a:t>
            </a:r>
            <a:r>
              <a:rPr b="0" lang="en-US" sz="1200" spc="-1" strike="noStrike">
                <a:solidFill>
                  <a:srgbClr val="000000"/>
                </a:solidFill>
                <a:latin typeface="Georgia"/>
              </a:rPr>
              <a:t> phase provides the necessary  information and resources to allow CIS to find current trends and standards of the portfolio management mediums</a:t>
            </a:r>
            <a:endParaRPr b="0" lang="en-US" sz="1200" spc="-1" strike="noStrike">
              <a:latin typeface="Arial"/>
            </a:endParaRPr>
          </a:p>
          <a:p>
            <a:pPr lvl="1" marL="800280" indent="-342720">
              <a:lnSpc>
                <a:spcPct val="100000"/>
              </a:lnSpc>
              <a:buClr>
                <a:srgbClr val="000000"/>
              </a:buClr>
              <a:buFont typeface="Symbol" charset="2"/>
              <a:buChar char=""/>
            </a:pPr>
            <a:r>
              <a:rPr b="0" lang="en-US" sz="1200" spc="-1" strike="noStrike">
                <a:solidFill>
                  <a:srgbClr val="000000"/>
                </a:solidFill>
                <a:latin typeface="Georgia"/>
              </a:rPr>
              <a:t>After researching the current trends and standards of other competitors. Relate  KX then will be able to implement the data and </a:t>
            </a:r>
            <a:r>
              <a:rPr b="1" lang="en-US" sz="1200" spc="-1" strike="noStrike">
                <a:solidFill>
                  <a:srgbClr val="000000"/>
                </a:solidFill>
                <a:latin typeface="Georgia"/>
              </a:rPr>
              <a:t>produce</a:t>
            </a:r>
            <a:r>
              <a:rPr b="0" lang="en-US" sz="1200" spc="-1" strike="noStrike">
                <a:solidFill>
                  <a:srgbClr val="000000"/>
                </a:solidFill>
                <a:latin typeface="Georgia"/>
              </a:rPr>
              <a:t> a prototype to sell to the clients.</a:t>
            </a:r>
            <a:endParaRPr b="0" lang="en-US" sz="1200" spc="-1" strike="noStrike">
              <a:latin typeface="Arial"/>
            </a:endParaRPr>
          </a:p>
          <a:p>
            <a:pPr lvl="1" marL="800280" indent="-342720">
              <a:lnSpc>
                <a:spcPct val="100000"/>
              </a:lnSpc>
              <a:buClr>
                <a:srgbClr val="000000"/>
              </a:buClr>
              <a:buFont typeface="Symbol" charset="2"/>
              <a:buChar char=""/>
            </a:pPr>
            <a:r>
              <a:rPr b="0" lang="en-US" sz="1200" spc="-1" strike="noStrike">
                <a:solidFill>
                  <a:srgbClr val="000000"/>
                </a:solidFill>
                <a:latin typeface="Georgia"/>
              </a:rPr>
              <a:t>After the producing the prototype of the portfolio, then Relate will </a:t>
            </a:r>
            <a:r>
              <a:rPr b="1" lang="en-US" sz="1200" spc="-1" strike="noStrike">
                <a:solidFill>
                  <a:srgbClr val="000000"/>
                </a:solidFill>
                <a:latin typeface="Georgia"/>
              </a:rPr>
              <a:t>service</a:t>
            </a:r>
            <a:r>
              <a:rPr b="0" lang="en-US" sz="1200" spc="-1" strike="noStrike">
                <a:solidFill>
                  <a:srgbClr val="000000"/>
                </a:solidFill>
                <a:latin typeface="Georgia"/>
              </a:rPr>
              <a:t> any changes to the prototype requested by the client.</a:t>
            </a:r>
            <a:endParaRPr b="0" lang="en-US" sz="1200" spc="-1" strike="noStrike">
              <a:latin typeface="Arial"/>
            </a:endParaRPr>
          </a:p>
          <a:p>
            <a:pPr lvl="1" marL="800280" indent="-342720">
              <a:lnSpc>
                <a:spcPct val="100000"/>
              </a:lnSpc>
              <a:buClr>
                <a:srgbClr val="000000"/>
              </a:buClr>
              <a:buFont typeface="Symbol" charset="2"/>
              <a:buChar char=""/>
            </a:pPr>
            <a:r>
              <a:rPr b="0" lang="en-US" sz="1200" spc="-1" strike="noStrike">
                <a:solidFill>
                  <a:srgbClr val="000000"/>
                </a:solidFill>
                <a:latin typeface="Georgia"/>
              </a:rPr>
              <a:t>The </a:t>
            </a:r>
            <a:r>
              <a:rPr b="1" lang="en-US" sz="1200" spc="-1" strike="noStrike">
                <a:solidFill>
                  <a:srgbClr val="000000"/>
                </a:solidFill>
                <a:latin typeface="Georgia"/>
              </a:rPr>
              <a:t>sell</a:t>
            </a:r>
            <a:r>
              <a:rPr b="0" lang="en-US" sz="1200" spc="-1" strike="noStrike">
                <a:solidFill>
                  <a:srgbClr val="000000"/>
                </a:solidFill>
                <a:latin typeface="Georgia"/>
              </a:rPr>
              <a:t> phase results in implementing the  service changes to the prototype and presenting the final prototype to the client in a presentation </a:t>
            </a:r>
            <a:endParaRPr b="0" lang="en-US" sz="1200" spc="-1" strike="noStrike">
              <a:latin typeface="Arial"/>
            </a:endParaRPr>
          </a:p>
          <a:p>
            <a:pPr lvl="1" marL="800280" indent="-342720">
              <a:lnSpc>
                <a:spcPct val="100000"/>
              </a:lnSpc>
              <a:buClr>
                <a:srgbClr val="000000"/>
              </a:buClr>
              <a:buFont typeface="Symbol" charset="2"/>
              <a:buChar char=""/>
            </a:pPr>
            <a:r>
              <a:rPr b="1" lang="en-US" sz="1200" spc="-1" strike="noStrike">
                <a:solidFill>
                  <a:srgbClr val="000000"/>
                </a:solidFill>
                <a:latin typeface="Georgia"/>
              </a:rPr>
              <a:t>Deliver</a:t>
            </a:r>
            <a:r>
              <a:rPr b="0" lang="en-US" sz="1200" spc="-1" strike="noStrike">
                <a:solidFill>
                  <a:srgbClr val="000000"/>
                </a:solidFill>
                <a:latin typeface="Georgia"/>
              </a:rPr>
              <a:t> phase, involves  CIS  in delivering the final prototype e to the client to implement into their system.</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1" lang="en-US" sz="1200" spc="-1" strike="noStrike">
                <a:solidFill>
                  <a:srgbClr val="000000"/>
                </a:solidFill>
                <a:latin typeface="Georgia"/>
              </a:rPr>
              <a:t>Value:</a:t>
            </a:r>
            <a:r>
              <a:rPr b="0" lang="en-US" sz="1200" spc="-1" strike="noStrike">
                <a:solidFill>
                  <a:srgbClr val="000000"/>
                </a:solidFill>
                <a:latin typeface="Georgia"/>
              </a:rPr>
              <a:t>   </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By providing an online platform with a range of services to C&amp;BA faculty and students as well as the Crimson Career center and campus recruiters, the SBDC will fulfill the needs of their customers which will result in increased revenue and repeat business.  CIS will provide C&amp;BA faculty with a way of determining the attributes of students that are hired by recruiters as well as the attributes of those students not receiving job offers, which will result in allowing the faculty to produce better prepared students.  Additionally, CIS will provide the Crimson Career center with a way to target recruiters who are not actively seeking C&amp;BA candidates and determine why.  This will allow the Career Center to improve relationships and encourage participation with those recruiters.  CIS will allow students to showcase their talents and accomplishments in a professional and personal manner while reaching a greater number of potential employers which will result in an increased number higher quality job offers as well as allowing students to find employers that best fit their career goals.  CIS will provide recruiters with a faster, more effective, and more efficient way of evaluating potential job candidates which will save time and resources. </a:t>
            </a:r>
            <a:endParaRPr b="0" lang="en-US" sz="1200" spc="-1" strike="noStrike">
              <a:latin typeface="Arial"/>
            </a:endParaRPr>
          </a:p>
          <a:p>
            <a:pPr marL="343080" indent="-342720">
              <a:lnSpc>
                <a:spcPct val="100000"/>
              </a:lnSpc>
              <a:spcBef>
                <a:spcPts val="601"/>
              </a:spcBef>
            </a:pPr>
            <a:endParaRPr b="0" lang="en-US" sz="1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304920" y="3458520"/>
            <a:ext cx="6524280" cy="11566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1000" spc="-1" strike="noStrike">
                <a:solidFill>
                  <a:srgbClr val="000000"/>
                </a:solidFill>
                <a:latin typeface="Arial"/>
                <a:ea typeface="Calibri"/>
              </a:rPr>
              <a:t>TYPE OF SERVICE REQUESTED:</a:t>
            </a:r>
            <a:r>
              <a:rPr b="1" lang="en-US" sz="1000" spc="-1" strike="noStrike">
                <a:solidFill>
                  <a:srgbClr val="000000"/>
                </a:solidFill>
                <a:latin typeface="Arial"/>
                <a:ea typeface="Calibri"/>
              </a:rPr>
              <a:t>	</a:t>
            </a:r>
            <a:endParaRPr b="0" lang="en-US" sz="1000" spc="-1" strike="noStrike">
              <a:latin typeface="Arial"/>
            </a:endParaRPr>
          </a:p>
          <a:p>
            <a:pPr>
              <a:lnSpc>
                <a:spcPct val="100000"/>
              </a:lnSpc>
            </a:pP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Information Strategy Planning</a:t>
            </a: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Existing Application Enhancement</a:t>
            </a:r>
            <a:endParaRPr b="0" lang="en-US" sz="1000" spc="-1" strike="noStrike">
              <a:latin typeface="Arial"/>
            </a:endParaRPr>
          </a:p>
          <a:p>
            <a:pPr>
              <a:lnSpc>
                <a:spcPct val="100000"/>
              </a:lnSpc>
            </a:pP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Business Process Analysis and Redesign</a:t>
            </a: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Existing Application Maintenance (problem fix)</a:t>
            </a:r>
            <a:endParaRPr b="0" lang="en-US" sz="1000" spc="-1" strike="noStrike">
              <a:latin typeface="Arial"/>
            </a:endParaRPr>
          </a:p>
          <a:p>
            <a:pPr>
              <a:lnSpc>
                <a:spcPct val="100000"/>
              </a:lnSpc>
            </a:pP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New Application Development</a:t>
            </a: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Not Sure</a:t>
            </a:r>
            <a:endParaRPr b="0" lang="en-US" sz="1000" spc="-1" strike="noStrike">
              <a:latin typeface="Arial"/>
            </a:endParaRPr>
          </a:p>
          <a:p>
            <a:pPr>
              <a:lnSpc>
                <a:spcPct val="100000"/>
              </a:lnSpc>
            </a:pP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Other (please specify</a:t>
            </a:r>
            <a:r>
              <a:rPr b="1" lang="en-US" sz="1000" spc="-1" strike="noStrike">
                <a:solidFill>
                  <a:srgbClr val="000000"/>
                </a:solidFill>
                <a:latin typeface="Arial"/>
                <a:ea typeface="Calibri"/>
              </a:rPr>
              <a:t> _______________________________________________________________________</a:t>
            </a:r>
            <a:endParaRPr b="0" lang="en-US" sz="1000" spc="-1" strike="noStrike">
              <a:latin typeface="Arial"/>
            </a:endParaRPr>
          </a:p>
          <a:p>
            <a:pPr>
              <a:lnSpc>
                <a:spcPct val="100000"/>
              </a:lnSpc>
            </a:pPr>
            <a:endParaRPr b="0" lang="en-US" sz="1000" spc="-1" strike="noStrike">
              <a:latin typeface="Arial"/>
            </a:endParaRPr>
          </a:p>
        </p:txBody>
      </p:sp>
      <p:sp>
        <p:nvSpPr>
          <p:cNvPr id="272" name="CustomShape 2"/>
          <p:cNvSpPr/>
          <p:nvPr/>
        </p:nvSpPr>
        <p:spPr>
          <a:xfrm>
            <a:off x="380880" y="166680"/>
            <a:ext cx="571464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Completed Request for Information System Services</a:t>
            </a:r>
            <a:endParaRPr b="0" lang="en-US" sz="1800" spc="-1" strike="noStrike">
              <a:latin typeface="Arial"/>
            </a:endParaRPr>
          </a:p>
        </p:txBody>
      </p:sp>
      <p:sp>
        <p:nvSpPr>
          <p:cNvPr id="273" name="CustomShape 3"/>
          <p:cNvSpPr/>
          <p:nvPr/>
        </p:nvSpPr>
        <p:spPr>
          <a:xfrm>
            <a:off x="6248520" y="324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16</a:t>
            </a:r>
            <a:endParaRPr b="0" lang="en-US" sz="1800" spc="-1" strike="noStrike">
              <a:latin typeface="Arial"/>
            </a:endParaRPr>
          </a:p>
        </p:txBody>
      </p:sp>
      <p:sp>
        <p:nvSpPr>
          <p:cNvPr id="274" name="CustomShape 4"/>
          <p:cNvSpPr/>
          <p:nvPr/>
        </p:nvSpPr>
        <p:spPr>
          <a:xfrm>
            <a:off x="0" y="-289080"/>
            <a:ext cx="184320" cy="369000"/>
          </a:xfrm>
          <a:prstGeom prst="rect">
            <a:avLst/>
          </a:prstGeom>
          <a:noFill/>
          <a:ln w="9360">
            <a:noFill/>
          </a:ln>
        </p:spPr>
        <p:style>
          <a:lnRef idx="0"/>
          <a:fillRef idx="0"/>
          <a:effectRef idx="0"/>
          <a:fontRef idx="minor"/>
        </p:style>
      </p:sp>
      <p:pic>
        <p:nvPicPr>
          <p:cNvPr id="275" name="Picture 165" descr=""/>
          <p:cNvPicPr/>
          <p:nvPr/>
        </p:nvPicPr>
        <p:blipFill>
          <a:blip r:embed="rId1"/>
          <a:stretch/>
        </p:blipFill>
        <p:spPr>
          <a:xfrm>
            <a:off x="380880" y="609480"/>
            <a:ext cx="1599840" cy="952200"/>
          </a:xfrm>
          <a:prstGeom prst="rect">
            <a:avLst/>
          </a:prstGeom>
          <a:ln w="9360">
            <a:noFill/>
          </a:ln>
        </p:spPr>
      </p:pic>
      <p:sp>
        <p:nvSpPr>
          <p:cNvPr id="276" name="CustomShape 5"/>
          <p:cNvSpPr/>
          <p:nvPr/>
        </p:nvSpPr>
        <p:spPr>
          <a:xfrm>
            <a:off x="0" y="-289080"/>
            <a:ext cx="184320" cy="369000"/>
          </a:xfrm>
          <a:prstGeom prst="rect">
            <a:avLst/>
          </a:prstGeom>
          <a:noFill/>
          <a:ln w="9360">
            <a:noFill/>
          </a:ln>
        </p:spPr>
        <p:style>
          <a:lnRef idx="0"/>
          <a:fillRef idx="0"/>
          <a:effectRef idx="0"/>
          <a:fontRef idx="minor"/>
        </p:style>
      </p:sp>
      <p:graphicFrame>
        <p:nvGraphicFramePr>
          <p:cNvPr id="277" name="Object 6"/>
          <p:cNvGraphicFramePr/>
          <p:nvPr/>
        </p:nvGraphicFramePr>
        <p:xfrm>
          <a:off x="4343400" y="647640"/>
          <a:ext cx="2041200" cy="815760"/>
        </p:xfrm>
        <a:graphic>
          <a:graphicData uri="http://schemas.openxmlformats.org/presentationml/2006/ole">
            <p:oleObj r:id="rId2" spid="">
              <p:embed/>
              <p:pic>
                <p:nvPicPr>
                  <p:cNvPr id="278" name="Object 164" descr=""/>
                  <p:cNvPicPr/>
                  <p:nvPr/>
                </p:nvPicPr>
                <p:blipFill>
                  <a:blip r:embed="rId3"/>
                  <a:stretch/>
                </p:blipFill>
                <p:spPr>
                  <a:xfrm>
                    <a:off x="4343400" y="647640"/>
                    <a:ext cx="2041200" cy="815760"/>
                  </a:xfrm>
                  <a:prstGeom prst="rect">
                    <a:avLst/>
                  </a:prstGeom>
                  <a:ln>
                    <a:noFill/>
                  </a:ln>
                </p:spPr>
              </p:pic>
            </p:oleObj>
          </a:graphicData>
        </a:graphic>
      </p:graphicFrame>
      <p:graphicFrame>
        <p:nvGraphicFramePr>
          <p:cNvPr id="279" name="Table 7"/>
          <p:cNvGraphicFramePr/>
          <p:nvPr/>
        </p:nvGraphicFramePr>
        <p:xfrm>
          <a:off x="304920" y="609480"/>
          <a:ext cx="6476760" cy="2023560"/>
        </p:xfrm>
        <a:graphic>
          <a:graphicData uri="http://schemas.openxmlformats.org/drawingml/2006/table">
            <a:tbl>
              <a:tblPr/>
              <a:tblGrid>
                <a:gridCol w="1522080"/>
                <a:gridCol w="277560"/>
                <a:gridCol w="2225520"/>
                <a:gridCol w="2451600"/>
              </a:tblGrid>
              <a:tr h="1016280">
                <a:tc>
                  <a:tcPr marL="91440" marR="91440">
                    <a:lnB w="25200">
                      <a:solidFill>
                        <a:srgbClr val="000000"/>
                      </a:solidFill>
                    </a:lnB>
                    <a:noFill/>
                  </a:tcPr>
                </a:tc>
                <a:tc gridSpan="2">
                  <a:txBody>
                    <a:bodyPr/>
                    <a:p>
                      <a:pPr>
                        <a:lnSpc>
                          <a:spcPct val="100000"/>
                        </a:lnSpc>
                      </a:pPr>
                      <a:r>
                        <a:rPr b="1" lang="en-US" sz="1200" spc="-1" strike="noStrike">
                          <a:solidFill>
                            <a:srgbClr val="000000"/>
                          </a:solidFill>
                          <a:latin typeface="Arial"/>
                          <a:ea typeface="Calibri"/>
                        </a:rPr>
                        <a:t>PKJZ Inc.</a:t>
                      </a:r>
                      <a:endParaRPr b="0" lang="en-US" sz="1200" spc="-1" strike="noStrike">
                        <a:latin typeface="Arial"/>
                      </a:endParaRPr>
                    </a:p>
                    <a:p>
                      <a:pPr>
                        <a:lnSpc>
                          <a:spcPct val="100000"/>
                        </a:lnSpc>
                      </a:pPr>
                      <a:r>
                        <a:rPr b="1" i="1" lang="en-US" sz="1100" spc="-1" strike="noStrike">
                          <a:solidFill>
                            <a:srgbClr val="000000"/>
                          </a:solidFill>
                          <a:latin typeface="Arial"/>
                          <a:ea typeface="Calibri"/>
                        </a:rPr>
                        <a:t>Information System Services</a:t>
                      </a:r>
                      <a:endParaRPr b="0" lang="en-US" sz="1100" spc="-1" strike="noStrike">
                        <a:latin typeface="Arial"/>
                      </a:endParaRPr>
                    </a:p>
                    <a:p>
                      <a:pPr>
                        <a:lnSpc>
                          <a:spcPct val="100000"/>
                        </a:lnSpc>
                      </a:pPr>
                      <a:r>
                        <a:rPr b="0" lang="en-US" sz="1100" spc="-1" strike="noStrike">
                          <a:solidFill>
                            <a:srgbClr val="000000"/>
                          </a:solidFill>
                          <a:latin typeface="Arial"/>
                          <a:ea typeface="Calibri"/>
                        </a:rPr>
                        <a:t>Phone:(205) 231-0423  Fax:(205) 231-0409</a:t>
                      </a:r>
                      <a:endParaRPr b="0" lang="en-US" sz="1100" spc="-1" strike="noStrike">
                        <a:latin typeface="Arial"/>
                      </a:endParaRPr>
                    </a:p>
                  </a:txBody>
                  <a:tcPr marL="91440" marR="91440">
                    <a:lnB w="25200">
                      <a:solidFill>
                        <a:srgbClr val="000000"/>
                      </a:solidFill>
                    </a:lnB>
                    <a:noFill/>
                  </a:tcPr>
                </a:tc>
                <a:tc hMerge="1">
                  <a:tcPr>
                    <a:solidFill>
                      <a:srgbClr val="729fcf"/>
                    </a:solidFill>
                  </a:tcPr>
                </a:tc>
                <a:tc>
                  <a:tcPr marL="91440" marR="91440">
                    <a:lnB w="25200">
                      <a:solidFill>
                        <a:srgbClr val="000000"/>
                      </a:solidFill>
                    </a:lnB>
                    <a:noFill/>
                  </a:tcPr>
                </a:tc>
              </a:tr>
              <a:tr h="259200">
                <a:tc gridSpan="2">
                  <a:txBody>
                    <a:bodyPr/>
                    <a:p>
                      <a:pPr algn="ctr">
                        <a:lnSpc>
                          <a:spcPct val="100000"/>
                        </a:lnSpc>
                      </a:pPr>
                      <a:r>
                        <a:rPr b="1" lang="en-US" sz="1100" spc="-1" strike="noStrike">
                          <a:solidFill>
                            <a:srgbClr val="000000"/>
                          </a:solidFill>
                          <a:latin typeface="Arial"/>
                          <a:ea typeface="Calibri"/>
                        </a:rPr>
                        <a:t>DATE OF REQUEST</a:t>
                      </a:r>
                      <a:endParaRPr b="0" lang="en-US" sz="1100" spc="-1" strike="noStrike">
                        <a:latin typeface="Arial"/>
                      </a:endParaRPr>
                    </a:p>
                  </a:txBody>
                  <a:tcPr marL="91440" marR="91440">
                    <a:lnL w="12240">
                      <a:solidFill>
                        <a:srgbClr val="000000"/>
                      </a:solidFill>
                    </a:lnL>
                    <a:lnR w="12240">
                      <a:solidFill>
                        <a:srgbClr val="000000"/>
                      </a:solidFill>
                    </a:lnR>
                    <a:lnT w="25200">
                      <a:solidFill>
                        <a:srgbClr val="000000"/>
                      </a:solidFill>
                    </a:lnT>
                    <a:lnB w="12240">
                      <a:solidFill>
                        <a:srgbClr val="000000"/>
                      </a:solidFill>
                    </a:lnB>
                    <a:noFill/>
                  </a:tcPr>
                </a:tc>
                <a:tc hMerge="1">
                  <a:tcPr>
                    <a:solidFill>
                      <a:srgbClr val="729fcf"/>
                    </a:solidFill>
                  </a:tcPr>
                </a:tc>
                <a:tc gridSpan="2">
                  <a:txBody>
                    <a:bodyPr/>
                    <a:p>
                      <a:pPr algn="ctr">
                        <a:lnSpc>
                          <a:spcPct val="100000"/>
                        </a:lnSpc>
                      </a:pPr>
                      <a:r>
                        <a:rPr b="1" lang="en-US" sz="1100" spc="-1" strike="noStrike">
                          <a:solidFill>
                            <a:srgbClr val="000000"/>
                          </a:solidFill>
                          <a:latin typeface="Arial"/>
                          <a:ea typeface="Calibri"/>
                        </a:rPr>
                        <a:t>SERVICE REQUESTED FOR DEPARTMENT(S)</a:t>
                      </a:r>
                      <a:endParaRPr b="0" lang="en-US" sz="1100" spc="-1" strike="noStrike">
                        <a:latin typeface="Arial"/>
                      </a:endParaRPr>
                    </a:p>
                  </a:txBody>
                  <a:tcPr marL="91440" marR="91440">
                    <a:lnL w="12240">
                      <a:solidFill>
                        <a:srgbClr val="000000"/>
                      </a:solidFill>
                    </a:lnL>
                    <a:lnR w="12240">
                      <a:solidFill>
                        <a:srgbClr val="000000"/>
                      </a:solidFill>
                    </a:lnR>
                    <a:lnT w="25200">
                      <a:solidFill>
                        <a:srgbClr val="000000"/>
                      </a:solidFill>
                    </a:lnT>
                    <a:lnB w="12240">
                      <a:solidFill>
                        <a:srgbClr val="000000"/>
                      </a:solidFill>
                    </a:lnB>
                    <a:noFill/>
                  </a:tcPr>
                </a:tc>
                <a:tc hMerge="1">
                  <a:tcPr>
                    <a:solidFill>
                      <a:srgbClr val="729fcf"/>
                    </a:solidFill>
                  </a:tcPr>
                </a:tc>
              </a:tr>
              <a:tr h="290880">
                <a:tc gridSpan="2">
                  <a:txBody>
                    <a:bodyPr/>
                    <a:p>
                      <a:pPr algn="ctr">
                        <a:lnSpc>
                          <a:spcPct val="100000"/>
                        </a:lnSpc>
                      </a:pPr>
                      <a:r>
                        <a:rPr b="0" lang="en-US" sz="1100" spc="-1" strike="noStrike">
                          <a:solidFill>
                            <a:srgbClr val="000000"/>
                          </a:solidFill>
                          <a:latin typeface="Arial"/>
                          <a:ea typeface="Calibri"/>
                        </a:rPr>
                        <a:t>April 2, 2008</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a:solidFill>
                      <a:srgbClr val="729fcf"/>
                    </a:solidFill>
                  </a:tcPr>
                </a:tc>
                <a:tc gridSpan="2">
                  <a:txBody>
                    <a:bodyPr/>
                    <a:p>
                      <a:pPr>
                        <a:lnSpc>
                          <a:spcPct val="100000"/>
                        </a:lnSpc>
                      </a:pPr>
                      <a:r>
                        <a:rPr b="0" lang="en-US" sz="1100" spc="-1" strike="noStrike">
                          <a:solidFill>
                            <a:srgbClr val="000000"/>
                          </a:solidFill>
                          <a:latin typeface="Arial"/>
                          <a:ea typeface="Calibri"/>
                        </a:rPr>
                        <a:t>Technological Application Development</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a:solidFill>
                      <a:srgbClr val="729fcf"/>
                    </a:solidFill>
                  </a:tcPr>
                </a:tc>
              </a:tr>
              <a:tr h="457560">
                <a:tc>
                  <a:tcPr marL="91440" marR="91440">
                    <a:lnT w="12240">
                      <a:solidFill>
                        <a:srgbClr val="000000"/>
                      </a:solidFill>
                    </a:lnT>
                    <a:noFill/>
                  </a:tcPr>
                </a:tc>
                <a:tc>
                  <a:tcPr marL="91440" marR="91440">
                    <a:lnT w="12240">
                      <a:solidFill>
                        <a:srgbClr val="000000"/>
                      </a:solidFill>
                    </a:lnT>
                    <a:noFill/>
                  </a:tcPr>
                </a:tc>
                <a:tc>
                  <a:tcPr marL="91440" marR="91440">
                    <a:lnT w="12240">
                      <a:solidFill>
                        <a:srgbClr val="000000"/>
                      </a:solidFill>
                    </a:lnT>
                    <a:noFill/>
                  </a:tcPr>
                </a:tc>
                <a:tc>
                  <a:tcPr marL="91440" marR="91440">
                    <a:lnT w="12240">
                      <a:solidFill>
                        <a:srgbClr val="000000"/>
                      </a:solidFill>
                    </a:lnT>
                    <a:noFill/>
                  </a:tcPr>
                </a:tc>
              </a:tr>
            </a:tbl>
          </a:graphicData>
        </a:graphic>
      </p:graphicFrame>
      <p:sp>
        <p:nvSpPr>
          <p:cNvPr id="280" name="CustomShape 8"/>
          <p:cNvSpPr/>
          <p:nvPr/>
        </p:nvSpPr>
        <p:spPr>
          <a:xfrm>
            <a:off x="0" y="1782720"/>
            <a:ext cx="184320" cy="369000"/>
          </a:xfrm>
          <a:prstGeom prst="rect">
            <a:avLst/>
          </a:prstGeom>
          <a:noFill/>
          <a:ln w="9360">
            <a:noFill/>
          </a:ln>
        </p:spPr>
        <p:style>
          <a:lnRef idx="0"/>
          <a:fillRef idx="0"/>
          <a:effectRef idx="0"/>
          <a:fontRef idx="minor"/>
        </p:style>
      </p:sp>
      <p:graphicFrame>
        <p:nvGraphicFramePr>
          <p:cNvPr id="281" name="Table 9"/>
          <p:cNvGraphicFramePr/>
          <p:nvPr/>
        </p:nvGraphicFramePr>
        <p:xfrm>
          <a:off x="304920" y="2171880"/>
          <a:ext cx="6476760" cy="1269720"/>
        </p:xfrm>
        <a:graphic>
          <a:graphicData uri="http://schemas.openxmlformats.org/drawingml/2006/table">
            <a:tbl>
              <a:tblPr/>
              <a:tblGrid>
                <a:gridCol w="3184200"/>
                <a:gridCol w="3292560"/>
              </a:tblGrid>
              <a:tr h="259200">
                <a:tc>
                  <a:txBody>
                    <a:bodyPr/>
                    <a:p>
                      <a:pPr>
                        <a:lnSpc>
                          <a:spcPct val="100000"/>
                        </a:lnSpc>
                      </a:pPr>
                      <a:r>
                        <a:rPr b="1" lang="en-US" sz="1100" spc="-1" strike="noStrike">
                          <a:solidFill>
                            <a:srgbClr val="000000"/>
                          </a:solidFill>
                          <a:latin typeface="Arial"/>
                          <a:ea typeface="Calibri"/>
                        </a:rPr>
                        <a:t> </a:t>
                      </a:r>
                      <a:r>
                        <a:rPr b="1" lang="en-US" sz="1100" spc="-1" strike="noStrike">
                          <a:solidFill>
                            <a:srgbClr val="000000"/>
                          </a:solidFill>
                          <a:latin typeface="Arial"/>
                          <a:ea typeface="Calibri"/>
                        </a:rPr>
                        <a:t>SUBMITTED BY (key user contact)</a:t>
                      </a:r>
                      <a:endParaRPr b="0" lang="en-US" sz="1100" spc="-1" strike="noStrike">
                        <a:latin typeface="Arial"/>
                      </a:endParaRPr>
                    </a:p>
                  </a:txBody>
                  <a:tcPr marL="91440" marR="91440">
                    <a:lnL w="25200">
                      <a:solidFill>
                        <a:srgbClr val="000000"/>
                      </a:solidFill>
                    </a:lnL>
                    <a:lnR w="25200">
                      <a:solidFill>
                        <a:srgbClr val="000000"/>
                      </a:solidFill>
                    </a:lnR>
                    <a:lnT w="25200">
                      <a:solidFill>
                        <a:srgbClr val="000000"/>
                      </a:solidFill>
                    </a:lnT>
                    <a:lnB w="25200">
                      <a:solidFill>
                        <a:srgbClr val="000000"/>
                      </a:solidFill>
                    </a:lnB>
                    <a:noFill/>
                  </a:tcPr>
                </a:tc>
                <a:tc>
                  <a:txBody>
                    <a:bodyPr/>
                    <a:p>
                      <a:pPr>
                        <a:lnSpc>
                          <a:spcPct val="100000"/>
                        </a:lnSpc>
                      </a:pPr>
                      <a:r>
                        <a:rPr b="1" lang="en-US" sz="1100" spc="-1" strike="noStrike">
                          <a:solidFill>
                            <a:srgbClr val="000000"/>
                          </a:solidFill>
                          <a:latin typeface="Arial"/>
                          <a:ea typeface="Calibri"/>
                        </a:rPr>
                        <a:t> </a:t>
                      </a:r>
                      <a:r>
                        <a:rPr b="1" lang="en-US" sz="1100" spc="-1" strike="noStrike">
                          <a:solidFill>
                            <a:srgbClr val="000000"/>
                          </a:solidFill>
                          <a:latin typeface="Arial"/>
                          <a:ea typeface="Calibri"/>
                        </a:rPr>
                        <a:t>EXECUTIVE SPONSOR (funding authority)</a:t>
                      </a:r>
                      <a:endParaRPr b="0" lang="en-US" sz="1100" spc="-1" strike="noStrike">
                        <a:latin typeface="Arial"/>
                      </a:endParaRPr>
                    </a:p>
                  </a:txBody>
                  <a:tcPr marL="91440" marR="91440">
                    <a:lnL w="25200">
                      <a:solidFill>
                        <a:srgbClr val="000000"/>
                      </a:solidFill>
                    </a:lnL>
                    <a:lnR w="25200">
                      <a:solidFill>
                        <a:srgbClr val="000000"/>
                      </a:solidFill>
                    </a:lnR>
                    <a:lnT w="25200">
                      <a:solidFill>
                        <a:srgbClr val="000000"/>
                      </a:solidFill>
                    </a:lnT>
                    <a:lnB w="9360">
                      <a:solidFill>
                        <a:srgbClr val="000000"/>
                      </a:solidFill>
                    </a:lnB>
                    <a:noFill/>
                  </a:tcPr>
                </a:tc>
              </a:tr>
              <a:tr h="259200">
                <a:tc>
                  <a:txBody>
                    <a:bodyPr/>
                    <a:p>
                      <a:pPr>
                        <a:lnSpc>
                          <a:spcPct val="100000"/>
                        </a:lnSpc>
                      </a:pPr>
                      <a:r>
                        <a:rPr b="1" lang="en-US" sz="1100" spc="-1" strike="noStrike">
                          <a:solidFill>
                            <a:srgbClr val="000000"/>
                          </a:solidFill>
                          <a:latin typeface="Arial"/>
                          <a:ea typeface="Calibri"/>
                        </a:rPr>
                        <a:t>Name</a:t>
                      </a:r>
                      <a:r>
                        <a:rPr b="1" lang="en-US" sz="1100" spc="-1" strike="noStrike">
                          <a:solidFill>
                            <a:srgbClr val="000000"/>
                          </a:solidFill>
                          <a:latin typeface="Arial"/>
                          <a:ea typeface="Calibri"/>
                        </a:rPr>
                        <a:t>	</a:t>
                      </a:r>
                      <a:r>
                        <a:rPr b="0" lang="en-US" sz="1100" spc="-1" strike="noStrike">
                          <a:solidFill>
                            <a:srgbClr val="000000"/>
                          </a:solidFill>
                          <a:latin typeface="Arial"/>
                          <a:ea typeface="Calibri"/>
                        </a:rPr>
                        <a:t>Dung Chau</a:t>
                      </a:r>
                      <a:endParaRPr b="0" lang="en-US" sz="1100" spc="-1" strike="noStrike">
                        <a:latin typeface="Arial"/>
                      </a:endParaRPr>
                    </a:p>
                  </a:txBody>
                  <a:tcPr marL="91440" marR="91440">
                    <a:lnL w="25200">
                      <a:solidFill>
                        <a:srgbClr val="000000"/>
                      </a:solidFill>
                    </a:lnL>
                    <a:lnR w="25200">
                      <a:solidFill>
                        <a:srgbClr val="000000"/>
                      </a:solidFill>
                    </a:lnR>
                    <a:lnT w="25200">
                      <a:solidFill>
                        <a:srgbClr val="000000"/>
                      </a:solidFill>
                    </a:lnT>
                    <a:lnB w="9360">
                      <a:solidFill>
                        <a:srgbClr val="000000"/>
                      </a:solidFill>
                    </a:lnB>
                    <a:noFill/>
                  </a:tcPr>
                </a:tc>
                <a:tc>
                  <a:txBody>
                    <a:bodyPr/>
                    <a:p>
                      <a:pPr>
                        <a:lnSpc>
                          <a:spcPct val="100000"/>
                        </a:lnSpc>
                      </a:pPr>
                      <a:r>
                        <a:rPr b="1" lang="en-US" sz="1100" spc="-1" strike="noStrike">
                          <a:solidFill>
                            <a:srgbClr val="000000"/>
                          </a:solidFill>
                          <a:latin typeface="Arial"/>
                          <a:ea typeface="Calibri"/>
                        </a:rPr>
                        <a:t>Name</a:t>
                      </a:r>
                      <a:r>
                        <a:rPr b="1" lang="en-US" sz="1100" spc="-1" strike="noStrike">
                          <a:solidFill>
                            <a:srgbClr val="000000"/>
                          </a:solidFill>
                          <a:latin typeface="Arial"/>
                          <a:ea typeface="Calibri"/>
                        </a:rPr>
                        <a:t>	</a:t>
                      </a:r>
                      <a:r>
                        <a:rPr b="0" lang="en-US" sz="1100" spc="-1" strike="noStrike">
                          <a:solidFill>
                            <a:srgbClr val="000000"/>
                          </a:solidFill>
                          <a:latin typeface="Arial"/>
                          <a:ea typeface="Calibri"/>
                        </a:rPr>
                        <a:t>Dung Chau</a:t>
                      </a:r>
                      <a:endParaRPr b="0" lang="en-US" sz="1100" spc="-1" strike="noStrike">
                        <a:latin typeface="Arial"/>
                      </a:endParaRPr>
                    </a:p>
                  </a:txBody>
                  <a:tcPr marL="91440" marR="91440">
                    <a:lnL w="25200">
                      <a:solidFill>
                        <a:srgbClr val="000000"/>
                      </a:solidFill>
                    </a:lnL>
                    <a:lnR w="25200">
                      <a:solidFill>
                        <a:srgbClr val="000000"/>
                      </a:solidFill>
                    </a:lnR>
                    <a:lnT w="9360">
                      <a:solidFill>
                        <a:srgbClr val="000000"/>
                      </a:solidFill>
                    </a:lnT>
                    <a:lnB w="9360">
                      <a:solidFill>
                        <a:srgbClr val="000000"/>
                      </a:solidFill>
                    </a:lnB>
                    <a:noFill/>
                  </a:tcPr>
                </a:tc>
              </a:tr>
              <a:tr h="259200">
                <a:tc>
                  <a:txBody>
                    <a:bodyPr/>
                    <a:p>
                      <a:pPr>
                        <a:lnSpc>
                          <a:spcPct val="100000"/>
                        </a:lnSpc>
                      </a:pPr>
                      <a:r>
                        <a:rPr b="1" lang="en-US" sz="1100" spc="-1" strike="noStrike">
                          <a:solidFill>
                            <a:srgbClr val="000000"/>
                          </a:solidFill>
                          <a:latin typeface="Arial"/>
                          <a:ea typeface="Calibri"/>
                        </a:rPr>
                        <a:t>Title</a:t>
                      </a:r>
                      <a:r>
                        <a:rPr b="1" lang="en-US" sz="1100" spc="-1" strike="noStrike">
                          <a:solidFill>
                            <a:srgbClr val="000000"/>
                          </a:solidFill>
                          <a:latin typeface="Arial"/>
                          <a:ea typeface="Calibri"/>
                        </a:rPr>
                        <a:t>	</a:t>
                      </a:r>
                      <a:r>
                        <a:rPr b="0" lang="en-US" sz="1100" spc="-1" strike="noStrike">
                          <a:solidFill>
                            <a:srgbClr val="000000"/>
                          </a:solidFill>
                          <a:latin typeface="Arial"/>
                          <a:ea typeface="Calibri"/>
                        </a:rPr>
                        <a:t>Owner, SBDC</a:t>
                      </a:r>
                      <a:endParaRPr b="0" lang="en-US" sz="1100" spc="-1" strike="noStrike">
                        <a:latin typeface="Arial"/>
                      </a:endParaRPr>
                    </a:p>
                  </a:txBody>
                  <a:tcPr marL="91440" marR="91440">
                    <a:lnL w="25200">
                      <a:solidFill>
                        <a:srgbClr val="000000"/>
                      </a:solidFill>
                    </a:lnL>
                    <a:lnR w="25200">
                      <a:solidFill>
                        <a:srgbClr val="000000"/>
                      </a:solidFill>
                    </a:lnR>
                    <a:lnT w="9360">
                      <a:solidFill>
                        <a:srgbClr val="000000"/>
                      </a:solidFill>
                    </a:lnT>
                    <a:lnB w="9360">
                      <a:solidFill>
                        <a:srgbClr val="000000"/>
                      </a:solidFill>
                    </a:lnB>
                    <a:noFill/>
                  </a:tcPr>
                </a:tc>
                <a:tc>
                  <a:txBody>
                    <a:bodyPr/>
                    <a:p>
                      <a:pPr>
                        <a:lnSpc>
                          <a:spcPct val="100000"/>
                        </a:lnSpc>
                      </a:pPr>
                      <a:r>
                        <a:rPr b="1" lang="en-US" sz="1100" spc="-1" strike="noStrike">
                          <a:solidFill>
                            <a:srgbClr val="000000"/>
                          </a:solidFill>
                          <a:latin typeface="Arial"/>
                          <a:ea typeface="Calibri"/>
                        </a:rPr>
                        <a:t>Title</a:t>
                      </a:r>
                      <a:r>
                        <a:rPr b="1" lang="en-US" sz="1100" spc="-1" strike="noStrike">
                          <a:solidFill>
                            <a:srgbClr val="000000"/>
                          </a:solidFill>
                          <a:latin typeface="Arial"/>
                          <a:ea typeface="Calibri"/>
                        </a:rPr>
                        <a:t>	</a:t>
                      </a:r>
                      <a:r>
                        <a:rPr b="0" lang="en-US" sz="1100" spc="-1" strike="noStrike">
                          <a:solidFill>
                            <a:srgbClr val="000000"/>
                          </a:solidFill>
                          <a:latin typeface="Arial"/>
                          <a:ea typeface="Calibri"/>
                        </a:rPr>
                        <a:t>Owner, SBDC</a:t>
                      </a:r>
                      <a:endParaRPr b="0" lang="en-US" sz="1100" spc="-1" strike="noStrike">
                        <a:latin typeface="Arial"/>
                      </a:endParaRPr>
                    </a:p>
                  </a:txBody>
                  <a:tcPr marL="91440" marR="91440">
                    <a:lnL w="25200">
                      <a:solidFill>
                        <a:srgbClr val="000000"/>
                      </a:solidFill>
                    </a:lnL>
                    <a:lnR w="25200">
                      <a:solidFill>
                        <a:srgbClr val="000000"/>
                      </a:solidFill>
                    </a:lnR>
                    <a:lnT w="9360">
                      <a:solidFill>
                        <a:srgbClr val="000000"/>
                      </a:solidFill>
                    </a:lnT>
                    <a:lnB w="9360">
                      <a:solidFill>
                        <a:srgbClr val="000000"/>
                      </a:solidFill>
                    </a:lnB>
                    <a:noFill/>
                  </a:tcPr>
                </a:tc>
              </a:tr>
              <a:tr h="259200">
                <a:tc>
                  <a:txBody>
                    <a:bodyPr/>
                    <a:p>
                      <a:pPr>
                        <a:lnSpc>
                          <a:spcPct val="100000"/>
                        </a:lnSpc>
                      </a:pPr>
                      <a:r>
                        <a:rPr b="1" lang="en-US" sz="1100" spc="-1" strike="noStrike">
                          <a:solidFill>
                            <a:srgbClr val="000000"/>
                          </a:solidFill>
                          <a:latin typeface="Arial"/>
                          <a:ea typeface="Calibri"/>
                        </a:rPr>
                        <a:t>Office</a:t>
                      </a:r>
                      <a:r>
                        <a:rPr b="1" lang="en-US" sz="1100" spc="-1" strike="noStrike">
                          <a:solidFill>
                            <a:srgbClr val="000000"/>
                          </a:solidFill>
                          <a:latin typeface="Arial"/>
                          <a:ea typeface="Calibri"/>
                        </a:rPr>
                        <a:t>	</a:t>
                      </a:r>
                      <a:endParaRPr b="0" lang="en-US" sz="1100" spc="-1" strike="noStrike">
                        <a:latin typeface="Arial"/>
                      </a:endParaRPr>
                    </a:p>
                  </a:txBody>
                  <a:tcPr marL="91440" marR="91440">
                    <a:lnL w="25200">
                      <a:solidFill>
                        <a:srgbClr val="000000"/>
                      </a:solidFill>
                    </a:lnL>
                    <a:lnR w="25200">
                      <a:solidFill>
                        <a:srgbClr val="000000"/>
                      </a:solidFill>
                    </a:lnR>
                    <a:lnT w="9360">
                      <a:solidFill>
                        <a:srgbClr val="000000"/>
                      </a:solidFill>
                    </a:lnT>
                    <a:lnB w="25200">
                      <a:solidFill>
                        <a:srgbClr val="000000"/>
                      </a:solidFill>
                    </a:lnB>
                    <a:noFill/>
                  </a:tcPr>
                </a:tc>
                <a:tc>
                  <a:txBody>
                    <a:bodyPr/>
                    <a:p>
                      <a:pPr>
                        <a:lnSpc>
                          <a:spcPct val="100000"/>
                        </a:lnSpc>
                      </a:pPr>
                      <a:r>
                        <a:rPr b="1" lang="en-US" sz="1100" spc="-1" strike="noStrike">
                          <a:solidFill>
                            <a:srgbClr val="000000"/>
                          </a:solidFill>
                          <a:latin typeface="Arial"/>
                          <a:ea typeface="Calibri"/>
                        </a:rPr>
                        <a:t>Office</a:t>
                      </a:r>
                      <a:r>
                        <a:rPr b="1" lang="en-US" sz="1100" spc="-1" strike="noStrike">
                          <a:solidFill>
                            <a:srgbClr val="000000"/>
                          </a:solidFill>
                          <a:latin typeface="Arial"/>
                          <a:ea typeface="Calibri"/>
                        </a:rPr>
                        <a:t>	</a:t>
                      </a:r>
                      <a:endParaRPr b="0" lang="en-US" sz="1100" spc="-1" strike="noStrike">
                        <a:latin typeface="Arial"/>
                      </a:endParaRPr>
                    </a:p>
                  </a:txBody>
                  <a:tcPr marL="91440" marR="91440">
                    <a:lnL w="25200">
                      <a:solidFill>
                        <a:srgbClr val="000000"/>
                      </a:solidFill>
                    </a:lnL>
                    <a:lnR w="25200">
                      <a:solidFill>
                        <a:srgbClr val="000000"/>
                      </a:solidFill>
                    </a:lnR>
                    <a:lnT w="9360">
                      <a:solidFill>
                        <a:srgbClr val="000000"/>
                      </a:solidFill>
                    </a:lnT>
                    <a:lnB w="9360">
                      <a:solidFill>
                        <a:srgbClr val="000000"/>
                      </a:solidFill>
                    </a:lnB>
                    <a:noFill/>
                  </a:tcPr>
                </a:tc>
              </a:tr>
              <a:tr h="259200">
                <a:tc>
                  <a:txBody>
                    <a:bodyPr/>
                    <a:p>
                      <a:pPr>
                        <a:lnSpc>
                          <a:spcPct val="100000"/>
                        </a:lnSpc>
                      </a:pPr>
                      <a:r>
                        <a:rPr b="1" lang="en-US" sz="1100" spc="-1" strike="noStrike">
                          <a:solidFill>
                            <a:srgbClr val="000000"/>
                          </a:solidFill>
                          <a:latin typeface="Arial"/>
                          <a:ea typeface="Calibri"/>
                        </a:rPr>
                        <a:t>Phone</a:t>
                      </a:r>
                      <a:r>
                        <a:rPr b="1" lang="en-US" sz="1100" spc="-1" strike="noStrike">
                          <a:solidFill>
                            <a:srgbClr val="000000"/>
                          </a:solidFill>
                          <a:latin typeface="Arial"/>
                          <a:ea typeface="Calibri"/>
                        </a:rPr>
                        <a:t>	</a:t>
                      </a:r>
                      <a:endParaRPr b="0" lang="en-US" sz="1100" spc="-1" strike="noStrike">
                        <a:latin typeface="Arial"/>
                      </a:endParaRPr>
                    </a:p>
                  </a:txBody>
                  <a:tcPr marL="91440" marR="91440">
                    <a:lnL w="25200">
                      <a:solidFill>
                        <a:srgbClr val="000000"/>
                      </a:solidFill>
                    </a:lnL>
                    <a:lnR w="25200">
                      <a:solidFill>
                        <a:srgbClr val="000000"/>
                      </a:solidFill>
                    </a:lnR>
                    <a:lnT w="25200">
                      <a:solidFill>
                        <a:srgbClr val="000000"/>
                      </a:solidFill>
                    </a:lnT>
                    <a:lnB w="25200">
                      <a:solidFill>
                        <a:srgbClr val="000000"/>
                      </a:solidFill>
                    </a:lnB>
                    <a:noFill/>
                  </a:tcPr>
                </a:tc>
                <a:tc>
                  <a:txBody>
                    <a:bodyPr/>
                    <a:p>
                      <a:pPr>
                        <a:lnSpc>
                          <a:spcPct val="100000"/>
                        </a:lnSpc>
                      </a:pPr>
                      <a:r>
                        <a:rPr b="1" lang="en-US" sz="1100" spc="-1" strike="noStrike">
                          <a:solidFill>
                            <a:srgbClr val="000000"/>
                          </a:solidFill>
                          <a:latin typeface="Arial"/>
                          <a:ea typeface="Calibri"/>
                        </a:rPr>
                        <a:t>Phone</a:t>
                      </a:r>
                      <a:r>
                        <a:rPr b="1" lang="en-US" sz="1100" spc="-1" strike="noStrike">
                          <a:solidFill>
                            <a:srgbClr val="000000"/>
                          </a:solidFill>
                          <a:latin typeface="Arial"/>
                          <a:ea typeface="Calibri"/>
                        </a:rPr>
                        <a:t>	</a:t>
                      </a:r>
                      <a:endParaRPr b="0" lang="en-US" sz="1100" spc="-1" strike="noStrike">
                        <a:latin typeface="Arial"/>
                      </a:endParaRPr>
                    </a:p>
                  </a:txBody>
                  <a:tcPr marL="91440" marR="91440">
                    <a:lnL w="25200">
                      <a:solidFill>
                        <a:srgbClr val="000000"/>
                      </a:solidFill>
                    </a:lnL>
                    <a:lnR w="25200">
                      <a:solidFill>
                        <a:srgbClr val="000000"/>
                      </a:solidFill>
                    </a:lnR>
                    <a:lnT w="9360">
                      <a:solidFill>
                        <a:srgbClr val="000000"/>
                      </a:solidFill>
                    </a:lnT>
                    <a:lnB w="25200">
                      <a:solidFill>
                        <a:srgbClr val="000000"/>
                      </a:solidFill>
                    </a:lnB>
                    <a:noFill/>
                  </a:tcPr>
                </a:tc>
              </a:tr>
            </a:tbl>
          </a:graphicData>
        </a:graphic>
      </p:graphicFrame>
      <p:graphicFrame>
        <p:nvGraphicFramePr>
          <p:cNvPr id="282" name="Table 10"/>
          <p:cNvGraphicFramePr/>
          <p:nvPr/>
        </p:nvGraphicFramePr>
        <p:xfrm>
          <a:off x="304920" y="4381560"/>
          <a:ext cx="6476760" cy="1432080"/>
        </p:xfrm>
        <a:graphic>
          <a:graphicData uri="http://schemas.openxmlformats.org/drawingml/2006/table">
            <a:tbl>
              <a:tblPr/>
              <a:tblGrid>
                <a:gridCol w="6476760"/>
              </a:tblGrid>
              <a:tr h="1432440">
                <a:tc>
                  <a:txBody>
                    <a:bodyPr/>
                    <a:p>
                      <a:pPr>
                        <a:lnSpc>
                          <a:spcPct val="100000"/>
                        </a:lnSpc>
                      </a:pPr>
                      <a:r>
                        <a:rPr b="1" lang="en-US" sz="1100" spc="-1" strike="noStrike">
                          <a:solidFill>
                            <a:srgbClr val="000000"/>
                          </a:solidFill>
                          <a:latin typeface="Arial"/>
                          <a:ea typeface="Calibri"/>
                        </a:rPr>
                        <a:t>BRIEF STATEMENT OF PROBLEM, OPPORTUNITY, OR DIRECTIVE </a:t>
                      </a:r>
                      <a:r>
                        <a:rPr b="1" lang="en-US" sz="900" spc="-1" strike="noStrike">
                          <a:solidFill>
                            <a:srgbClr val="000000"/>
                          </a:solidFill>
                          <a:latin typeface="Arial"/>
                          <a:ea typeface="Calibri"/>
                        </a:rPr>
                        <a:t>(</a:t>
                      </a:r>
                      <a:r>
                        <a:rPr b="1" lang="en-US" sz="800" spc="-1" strike="noStrike">
                          <a:solidFill>
                            <a:srgbClr val="000000"/>
                          </a:solidFill>
                          <a:latin typeface="Arial"/>
                          <a:ea typeface="Calibri"/>
                        </a:rPr>
                        <a:t>attach additional documentation as necessary)</a:t>
                      </a:r>
                      <a:endParaRPr b="0" lang="en-US" sz="800" spc="-1" strike="noStrike">
                        <a:latin typeface="Arial"/>
                      </a:endParaRPr>
                    </a:p>
                    <a:p>
                      <a:pPr>
                        <a:lnSpc>
                          <a:spcPct val="100000"/>
                        </a:lnSpc>
                      </a:pPr>
                      <a:r>
                        <a:rPr b="0" lang="en-US" sz="1100" spc="-1" strike="noStrike">
                          <a:solidFill>
                            <a:srgbClr val="000000"/>
                          </a:solidFill>
                          <a:latin typeface="Arial"/>
                          <a:ea typeface="Calibri"/>
                        </a:rPr>
                        <a:t>The information strategy planning group has targeted CrimsonCareers student resume services for business process redesign and integrated application development.  Currently CrimsonCareers allows students to upload a resume to the internet that can be view by companies recruiting on campus.  This service is available to C&amp;BA students who actively seek it out and knowledge of the service is limited.  The current systems are not adaptable to the diverse needs of all students.  It does not allow students to accurately showcase their range of accomplishments both inside and outside of the classroom setting.  One recent development CIS is an interactive portfolio management application that would solve these problems.  </a:t>
                      </a:r>
                      <a:endParaRPr b="0" lang="en-US" sz="1100" spc="-1" strike="noStrike">
                        <a:latin typeface="Arial"/>
                      </a:endParaRPr>
                    </a:p>
                  </a:txBody>
                  <a:tcPr marL="91440" marR="91440">
                    <a:lnL w="25200">
                      <a:solidFill>
                        <a:srgbClr val="000000"/>
                      </a:solidFill>
                    </a:lnL>
                    <a:lnR w="25200">
                      <a:solidFill>
                        <a:srgbClr val="000000"/>
                      </a:solidFill>
                    </a:lnR>
                    <a:lnT w="25200">
                      <a:solidFill>
                        <a:srgbClr val="000000"/>
                      </a:solidFill>
                    </a:lnT>
                    <a:lnB w="25200">
                      <a:solidFill>
                        <a:srgbClr val="000000"/>
                      </a:solidFill>
                    </a:lnB>
                    <a:noFill/>
                  </a:tcPr>
                </a:tc>
              </a:tr>
            </a:tbl>
          </a:graphicData>
        </a:graphic>
      </p:graphicFrame>
      <p:sp>
        <p:nvSpPr>
          <p:cNvPr id="283" name="CustomShape 11"/>
          <p:cNvSpPr/>
          <p:nvPr/>
        </p:nvSpPr>
        <p:spPr>
          <a:xfrm>
            <a:off x="0" y="5437080"/>
            <a:ext cx="184320" cy="369000"/>
          </a:xfrm>
          <a:prstGeom prst="rect">
            <a:avLst/>
          </a:prstGeom>
          <a:noFill/>
          <a:ln w="9360">
            <a:noFill/>
          </a:ln>
        </p:spPr>
        <p:style>
          <a:lnRef idx="0"/>
          <a:fillRef idx="0"/>
          <a:effectRef idx="0"/>
          <a:fontRef idx="minor"/>
        </p:style>
      </p:sp>
      <p:graphicFrame>
        <p:nvGraphicFramePr>
          <p:cNvPr id="284" name="Table 12"/>
          <p:cNvGraphicFramePr/>
          <p:nvPr/>
        </p:nvGraphicFramePr>
        <p:xfrm>
          <a:off x="304920" y="5813280"/>
          <a:ext cx="6476760" cy="1158480"/>
        </p:xfrm>
        <a:graphic>
          <a:graphicData uri="http://schemas.openxmlformats.org/drawingml/2006/table">
            <a:tbl>
              <a:tblPr/>
              <a:tblGrid>
                <a:gridCol w="6476760"/>
              </a:tblGrid>
              <a:tr h="1158840">
                <a:tc>
                  <a:txBody>
                    <a:bodyPr/>
                    <a:p>
                      <a:pPr>
                        <a:lnSpc>
                          <a:spcPct val="100000"/>
                        </a:lnSpc>
                      </a:pPr>
                      <a:r>
                        <a:rPr b="1" lang="en-US" sz="1100" spc="-1" strike="noStrike">
                          <a:solidFill>
                            <a:srgbClr val="000000"/>
                          </a:solidFill>
                          <a:latin typeface="Arial"/>
                          <a:ea typeface="Calibri"/>
                        </a:rPr>
                        <a:t>BRIEF STATEMENT OF EXPECTED SOLUTION</a:t>
                      </a:r>
                      <a:endParaRPr b="0" lang="en-US" sz="1100" spc="-1" strike="noStrike">
                        <a:latin typeface="Arial"/>
                      </a:endParaRPr>
                    </a:p>
                    <a:p>
                      <a:pPr>
                        <a:lnSpc>
                          <a:spcPct val="100000"/>
                        </a:lnSpc>
                      </a:pPr>
                      <a:r>
                        <a:rPr b="0" lang="en-US" sz="1100" spc="-1" strike="noStrike">
                          <a:solidFill>
                            <a:srgbClr val="000000"/>
                          </a:solidFill>
                          <a:latin typeface="Arial"/>
                          <a:ea typeface="Calibri"/>
                        </a:rPr>
                        <a:t>      </a:t>
                      </a:r>
                      <a:r>
                        <a:rPr b="0" lang="en-US" sz="1100" spc="-1" strike="noStrike">
                          <a:solidFill>
                            <a:srgbClr val="000000"/>
                          </a:solidFill>
                          <a:latin typeface="Arial"/>
                          <a:ea typeface="Calibri"/>
                        </a:rPr>
                        <a:t>We envision completely new and streamlined business processes that allow students to showcase themselves in a professional and personal manner through the interactive portfolio application medium CIS.  Additionally, we envision the application to have more advanced mediums that better market the diverse abilities and talents of C&amp;BA students.  Video, pictures, email, and resumes are some of the anticipated features of the CIS application.  The new system will allow faster communication between recruiters and students and provide detailed metrics to C&amp;BA faculty and CrimsonCareers.</a:t>
                      </a:r>
                      <a:endParaRPr b="0" lang="en-US" sz="1100" spc="-1" strike="noStrike">
                        <a:latin typeface="Arial"/>
                      </a:endParaRPr>
                    </a:p>
                  </a:txBody>
                  <a:tcPr marL="91440" marR="91440">
                    <a:lnL w="25200">
                      <a:solidFill>
                        <a:srgbClr val="000000"/>
                      </a:solidFill>
                    </a:lnL>
                    <a:lnR w="25200">
                      <a:solidFill>
                        <a:srgbClr val="000000"/>
                      </a:solidFill>
                    </a:lnR>
                    <a:lnT w="25200">
                      <a:solidFill>
                        <a:srgbClr val="000000"/>
                      </a:solidFill>
                    </a:lnT>
                    <a:lnB w="25200">
                      <a:solidFill>
                        <a:srgbClr val="000000"/>
                      </a:solidFill>
                    </a:lnB>
                    <a:noFill/>
                  </a:tcPr>
                </a:tc>
              </a:tr>
            </a:tbl>
          </a:graphicData>
        </a:graphic>
      </p:graphicFrame>
      <p:sp>
        <p:nvSpPr>
          <p:cNvPr id="285" name="CustomShape 13"/>
          <p:cNvSpPr/>
          <p:nvPr/>
        </p:nvSpPr>
        <p:spPr>
          <a:xfrm>
            <a:off x="0" y="6595920"/>
            <a:ext cx="184320" cy="369000"/>
          </a:xfrm>
          <a:prstGeom prst="rect">
            <a:avLst/>
          </a:prstGeom>
          <a:noFill/>
          <a:ln w="9360">
            <a:noFill/>
          </a:ln>
        </p:spPr>
        <p:style>
          <a:lnRef idx="0"/>
          <a:fillRef idx="0"/>
          <a:effectRef idx="0"/>
          <a:fontRef idx="minor"/>
        </p:style>
      </p:sp>
      <p:graphicFrame>
        <p:nvGraphicFramePr>
          <p:cNvPr id="286" name="Table 14"/>
          <p:cNvGraphicFramePr/>
          <p:nvPr/>
        </p:nvGraphicFramePr>
        <p:xfrm>
          <a:off x="304920" y="6999120"/>
          <a:ext cx="6476760" cy="2057040"/>
        </p:xfrm>
        <a:graphic>
          <a:graphicData uri="http://schemas.openxmlformats.org/drawingml/2006/table">
            <a:tbl>
              <a:tblPr/>
              <a:tblGrid>
                <a:gridCol w="6476760"/>
              </a:tblGrid>
              <a:tr h="2057400">
                <a:tc>
                  <a:txBody>
                    <a:bodyPr/>
                    <a:p>
                      <a:pPr>
                        <a:lnSpc>
                          <a:spcPct val="100000"/>
                        </a:lnSpc>
                      </a:pPr>
                      <a:r>
                        <a:rPr b="1" lang="en-US" sz="1100" spc="-1" strike="noStrike">
                          <a:solidFill>
                            <a:srgbClr val="000000"/>
                          </a:solidFill>
                          <a:latin typeface="Arial"/>
                          <a:ea typeface="Calibri"/>
                        </a:rPr>
                        <a:t>ACTION  (ISS Office Use Only)</a:t>
                      </a:r>
                      <a:endParaRPr b="0" lang="en-US" sz="1100" spc="-1" strike="noStrike">
                        <a:latin typeface="Arial"/>
                      </a:endParaRPr>
                    </a:p>
                    <a:p>
                      <a:pPr>
                        <a:lnSpc>
                          <a:spcPct val="100000"/>
                        </a:lnSpc>
                      </a:pPr>
                      <a:br/>
                      <a:r>
                        <a:rPr b="1" lang="en-US" sz="1100" spc="-1" strike="noStrike">
                          <a:solidFill>
                            <a:srgbClr val="000000"/>
                          </a:solidFill>
                          <a:latin typeface="Arial"/>
                          <a:ea typeface="Calibri"/>
                        </a:rPr>
                        <a:t>	</a:t>
                      </a:r>
                      <a:r>
                        <a:rPr b="1" lang="en-US" sz="1100" spc="-1" strike="noStrike">
                          <a:solidFill>
                            <a:srgbClr val="000000"/>
                          </a:solidFill>
                          <a:latin typeface="Arial"/>
                          <a:ea typeface="Calibri"/>
                        </a:rPr>
                        <a:t>Feasibility assessment approved</a:t>
                      </a:r>
                      <a:r>
                        <a:rPr b="1" lang="en-US" sz="1100" spc="-1" strike="noStrike">
                          <a:solidFill>
                            <a:srgbClr val="000000"/>
                          </a:solidFill>
                          <a:latin typeface="Arial"/>
                          <a:ea typeface="Calibri"/>
                        </a:rPr>
                        <a:t>	</a:t>
                      </a:r>
                      <a:r>
                        <a:rPr b="1" lang="en-US" sz="1100" spc="-1" strike="noStrike">
                          <a:solidFill>
                            <a:srgbClr val="000000"/>
                          </a:solidFill>
                          <a:latin typeface="Arial"/>
                          <a:ea typeface="Calibri"/>
                        </a:rPr>
                        <a:t>Assigned to  </a:t>
                      </a:r>
                      <a:r>
                        <a:rPr b="1" lang="en-US" sz="1100" spc="-1" strike="noStrike" u="sng">
                          <a:solidFill>
                            <a:srgbClr val="000000"/>
                          </a:solidFill>
                          <a:uFillTx/>
                          <a:latin typeface="Arial"/>
                          <a:ea typeface="Calibri"/>
                        </a:rPr>
                        <a:t>PKJZ Inc.</a:t>
                      </a:r>
                      <a:endParaRPr b="0" lang="en-US" sz="1100" spc="-1" strike="noStrike">
                        <a:latin typeface="Arial"/>
                      </a:endParaRPr>
                    </a:p>
                    <a:p>
                      <a:pPr>
                        <a:lnSpc>
                          <a:spcPct val="100000"/>
                        </a:lnSpc>
                      </a:pPr>
                      <a:r>
                        <a:rPr b="1" lang="en-US" sz="1100" spc="-1" strike="noStrike">
                          <a:solidFill>
                            <a:srgbClr val="000000"/>
                          </a:solidFill>
                          <a:latin typeface="Arial"/>
                          <a:ea typeface="Calibri"/>
                        </a:rPr>
                        <a:t>	</a:t>
                      </a:r>
                      <a:r>
                        <a:rPr b="1" lang="en-US" sz="1100" spc="-1" strike="noStrike">
                          <a:solidFill>
                            <a:srgbClr val="000000"/>
                          </a:solidFill>
                          <a:latin typeface="Arial"/>
                          <a:ea typeface="Calibri"/>
                        </a:rPr>
                        <a:t>Feasibility assessment waived</a:t>
                      </a:r>
                      <a:r>
                        <a:rPr b="1" lang="en-US" sz="1100" spc="-1" strike="noStrike">
                          <a:solidFill>
                            <a:srgbClr val="000000"/>
                          </a:solidFill>
                          <a:latin typeface="Arial"/>
                          <a:ea typeface="Calibri"/>
                        </a:rPr>
                        <a:t>	</a:t>
                      </a:r>
                      <a:r>
                        <a:rPr b="1" lang="en-US" sz="1100" spc="-1" strike="noStrike">
                          <a:solidFill>
                            <a:srgbClr val="000000"/>
                          </a:solidFill>
                          <a:latin typeface="Arial"/>
                          <a:ea typeface="Calibri"/>
                        </a:rPr>
                        <a:t>Approved Budget   $ _</a:t>
                      </a:r>
                      <a:r>
                        <a:rPr b="1" lang="en-US" sz="1100" spc="-1" strike="noStrike" u="sng">
                          <a:solidFill>
                            <a:srgbClr val="000000"/>
                          </a:solidFill>
                          <a:uFillTx/>
                          <a:latin typeface="Arial"/>
                          <a:ea typeface="Calibri"/>
                        </a:rPr>
                        <a:t>450,000</a:t>
                      </a:r>
                      <a:r>
                        <a:rPr b="1" lang="en-US" sz="1100" spc="-1" strike="noStrike">
                          <a:solidFill>
                            <a:srgbClr val="000000"/>
                          </a:solidFill>
                          <a:latin typeface="Arial"/>
                          <a:ea typeface="Calibri"/>
                        </a:rPr>
                        <a:t>___________  </a:t>
                      </a:r>
                      <a:br/>
                      <a:r>
                        <a:rPr b="1" lang="en-US" sz="1100" spc="-1" strike="noStrike">
                          <a:solidFill>
                            <a:srgbClr val="000000"/>
                          </a:solidFill>
                          <a:latin typeface="Arial"/>
                          <a:ea typeface="Calibri"/>
                        </a:rPr>
                        <a:t>                                                                                           Start Date  __</a:t>
                      </a:r>
                      <a:r>
                        <a:rPr b="1" lang="en-US" sz="1100" spc="-1" strike="noStrike" u="sng">
                          <a:solidFill>
                            <a:srgbClr val="000000"/>
                          </a:solidFill>
                          <a:uFillTx/>
                          <a:latin typeface="Arial"/>
                          <a:ea typeface="Calibri"/>
                        </a:rPr>
                        <a:t>ASAP</a:t>
                      </a:r>
                      <a:r>
                        <a:rPr b="1" lang="en-US" sz="1100" spc="-1" strike="noStrike">
                          <a:solidFill>
                            <a:srgbClr val="000000"/>
                          </a:solidFill>
                          <a:latin typeface="Arial"/>
                          <a:ea typeface="Calibri"/>
                        </a:rPr>
                        <a:t>__   Deadline ___</a:t>
                      </a:r>
                      <a:r>
                        <a:rPr b="1" lang="en-US" sz="1100" spc="-1" strike="noStrike" u="sng">
                          <a:solidFill>
                            <a:srgbClr val="000000"/>
                          </a:solidFill>
                          <a:uFillTx/>
                          <a:latin typeface="Arial"/>
                          <a:ea typeface="Calibri"/>
                        </a:rPr>
                        <a:t>ASAP</a:t>
                      </a:r>
                      <a:r>
                        <a:rPr b="1" lang="en-US" sz="1100" spc="-1" strike="noStrike">
                          <a:solidFill>
                            <a:srgbClr val="000000"/>
                          </a:solidFill>
                          <a:latin typeface="Arial"/>
                          <a:ea typeface="Calibri"/>
                        </a:rPr>
                        <a:t>______</a:t>
                      </a:r>
                      <a:br/>
                      <a:r>
                        <a:rPr b="1" lang="en-US" sz="1100" spc="-1" strike="noStrike">
                          <a:solidFill>
                            <a:srgbClr val="000000"/>
                          </a:solidFill>
                          <a:latin typeface="Arial"/>
                          <a:ea typeface="Calibri"/>
                        </a:rPr>
                        <a:t>	</a:t>
                      </a:r>
                      <a:r>
                        <a:rPr b="1" lang="en-US" sz="1100" spc="-1" strike="noStrike">
                          <a:solidFill>
                            <a:srgbClr val="000000"/>
                          </a:solidFill>
                          <a:latin typeface="Arial"/>
                          <a:ea typeface="Calibri"/>
                        </a:rPr>
                        <a:t>Request delayed</a:t>
                      </a:r>
                      <a:r>
                        <a:rPr b="1" lang="en-US" sz="1100" spc="-1" strike="noStrike">
                          <a:solidFill>
                            <a:srgbClr val="000000"/>
                          </a:solidFill>
                          <a:latin typeface="Arial"/>
                          <a:ea typeface="Calibri"/>
                        </a:rPr>
                        <a:t>	</a:t>
                      </a:r>
                      <a:r>
                        <a:rPr b="1" lang="en-US" sz="1100" spc="-1" strike="noStrike">
                          <a:solidFill>
                            <a:srgbClr val="000000"/>
                          </a:solidFill>
                          <a:latin typeface="Arial"/>
                          <a:ea typeface="Calibri"/>
                        </a:rPr>
                        <a:t>	</a:t>
                      </a:r>
                      <a:r>
                        <a:rPr b="1" lang="en-US" sz="1100" spc="-1" strike="noStrike">
                          <a:solidFill>
                            <a:srgbClr val="000000"/>
                          </a:solidFill>
                          <a:latin typeface="Arial"/>
                          <a:ea typeface="Calibri"/>
                        </a:rPr>
                        <a:t>Backlogged until date:  ______________________</a:t>
                      </a:r>
                      <a:r>
                        <a:rPr b="1" lang="en-US" sz="1100" spc="-1" strike="noStrike">
                          <a:solidFill>
                            <a:srgbClr val="000000"/>
                          </a:solidFill>
                          <a:latin typeface="Arial"/>
                          <a:ea typeface="Calibri"/>
                        </a:rPr>
                        <a:t>	</a:t>
                      </a:r>
                      <a:br/>
                      <a:br/>
                      <a:r>
                        <a:rPr b="1" lang="en-US" sz="1100" spc="-1" strike="noStrike">
                          <a:solidFill>
                            <a:srgbClr val="000000"/>
                          </a:solidFill>
                          <a:latin typeface="Arial"/>
                          <a:ea typeface="Calibri"/>
                        </a:rPr>
                        <a:t>	</a:t>
                      </a:r>
                      <a:r>
                        <a:rPr b="1" lang="en-US" sz="1100" spc="-1" strike="noStrike">
                          <a:solidFill>
                            <a:srgbClr val="000000"/>
                          </a:solidFill>
                          <a:latin typeface="Arial"/>
                          <a:ea typeface="Calibri"/>
                        </a:rPr>
                        <a:t>Request rejected</a:t>
                      </a:r>
                      <a:r>
                        <a:rPr b="1" lang="en-US" sz="1100" spc="-1" strike="noStrike">
                          <a:solidFill>
                            <a:srgbClr val="000000"/>
                          </a:solidFill>
                          <a:latin typeface="Arial"/>
                          <a:ea typeface="Calibri"/>
                        </a:rPr>
                        <a:t>	</a:t>
                      </a:r>
                      <a:r>
                        <a:rPr b="1" lang="en-US" sz="1100" spc="-1" strike="noStrike">
                          <a:solidFill>
                            <a:srgbClr val="000000"/>
                          </a:solidFill>
                          <a:latin typeface="Arial"/>
                          <a:ea typeface="Calibri"/>
                        </a:rPr>
                        <a:t>                                              Reason:  __________________________________</a:t>
                      </a:r>
                      <a:endParaRPr b="0" lang="en-US" sz="1100" spc="-1" strike="noStrike">
                        <a:latin typeface="Arial"/>
                      </a:endParaRPr>
                    </a:p>
                    <a:p>
                      <a:pPr>
                        <a:lnSpc>
                          <a:spcPct val="100000"/>
                        </a:lnSpc>
                      </a:pPr>
                      <a:r>
                        <a:rPr b="1" lang="en-US" sz="1100" spc="-1" strike="noStrike">
                          <a:solidFill>
                            <a:srgbClr val="000000"/>
                          </a:solidFill>
                          <a:latin typeface="Arial"/>
                          <a:ea typeface="Calibri"/>
                        </a:rPr>
                        <a:t>       </a:t>
                      </a:r>
                      <a:r>
                        <a:rPr b="1" lang="en-US" sz="1100" spc="-1" strike="noStrike">
                          <a:solidFill>
                            <a:srgbClr val="000000"/>
                          </a:solidFill>
                          <a:latin typeface="Arial"/>
                          <a:ea typeface="Calibri"/>
                        </a:rPr>
                        <a:t>Authorized Signatures:</a:t>
                      </a:r>
                      <a:br/>
                      <a:endParaRPr b="0" lang="en-US" sz="1100" spc="-1" strike="noStrike">
                        <a:latin typeface="Arial"/>
                      </a:endParaRPr>
                    </a:p>
                    <a:p>
                      <a:pPr>
                        <a:lnSpc>
                          <a:spcPct val="100000"/>
                        </a:lnSpc>
                      </a:pPr>
                      <a:r>
                        <a:rPr b="1" lang="en-US" sz="1100" spc="-1" strike="noStrike">
                          <a:solidFill>
                            <a:srgbClr val="000000"/>
                          </a:solidFill>
                          <a:latin typeface="Arial"/>
                          <a:ea typeface="Calibri"/>
                        </a:rPr>
                        <a:t>       </a:t>
                      </a:r>
                      <a:r>
                        <a:rPr b="1" lang="en-US" sz="1100" spc="-1" strike="noStrike">
                          <a:solidFill>
                            <a:srgbClr val="000000"/>
                          </a:solidFill>
                          <a:latin typeface="Arial"/>
                          <a:ea typeface="Calibri"/>
                        </a:rPr>
                        <a:t>David Hale                                                                  Dung Chau                          </a:t>
                      </a:r>
                      <a:endParaRPr b="0" lang="en-US" sz="1100" spc="-1" strike="noStrike">
                        <a:latin typeface="Arial"/>
                      </a:endParaRPr>
                    </a:p>
                    <a:p>
                      <a:pPr>
                        <a:lnSpc>
                          <a:spcPct val="100000"/>
                        </a:lnSpc>
                      </a:pPr>
                      <a:r>
                        <a:rPr b="1" lang="en-US" sz="1100" spc="-1" strike="noStrike">
                          <a:solidFill>
                            <a:srgbClr val="000000"/>
                          </a:solidFill>
                          <a:latin typeface="Arial"/>
                          <a:ea typeface="Calibri"/>
                        </a:rPr>
                        <a:t>       </a:t>
                      </a:r>
                      <a:r>
                        <a:rPr b="1" lang="en-US" sz="1100" spc="-1" strike="noStrike">
                          <a:solidFill>
                            <a:srgbClr val="000000"/>
                          </a:solidFill>
                          <a:latin typeface="Arial"/>
                          <a:ea typeface="Calibri"/>
                        </a:rPr>
                        <a:t>Chair, ISS Executive Steering Body</a:t>
                      </a:r>
                      <a:r>
                        <a:rPr b="1" lang="en-US" sz="1100" spc="-1" strike="noStrike">
                          <a:solidFill>
                            <a:srgbClr val="000000"/>
                          </a:solidFill>
                          <a:latin typeface="Arial"/>
                          <a:ea typeface="Calibri"/>
                        </a:rPr>
                        <a:t>	</a:t>
                      </a:r>
                      <a:r>
                        <a:rPr b="1" lang="en-US" sz="1100" spc="-1" strike="noStrike">
                          <a:solidFill>
                            <a:srgbClr val="000000"/>
                          </a:solidFill>
                          <a:latin typeface="Arial"/>
                          <a:ea typeface="Calibri"/>
                        </a:rPr>
                        <a:t>Project Executive Sponsor</a:t>
                      </a:r>
                      <a:endParaRPr b="0" lang="en-US" sz="1100" spc="-1" strike="noStrike">
                        <a:latin typeface="Arial"/>
                      </a:endParaRPr>
                    </a:p>
                  </a:txBody>
                  <a:tcPr marL="91440" marR="91440">
                    <a:lnL w="25200">
                      <a:solidFill>
                        <a:srgbClr val="000000"/>
                      </a:solidFill>
                    </a:lnL>
                    <a:lnR w="25200">
                      <a:solidFill>
                        <a:srgbClr val="000000"/>
                      </a:solidFill>
                    </a:lnR>
                    <a:lnT w="25200">
                      <a:solidFill>
                        <a:srgbClr val="000000"/>
                      </a:solidFill>
                    </a:lnT>
                    <a:lnB w="25200">
                      <a:solidFill>
                        <a:srgbClr val="000000"/>
                      </a:solidFill>
                    </a:lnB>
                    <a:noFill/>
                  </a:tcPr>
                </a:tc>
              </a:tr>
            </a:tbl>
          </a:graphicData>
        </a:graphic>
      </p:graphicFrame>
      <p:sp>
        <p:nvSpPr>
          <p:cNvPr id="287" name="CustomShape 15"/>
          <p:cNvSpPr/>
          <p:nvPr/>
        </p:nvSpPr>
        <p:spPr>
          <a:xfrm>
            <a:off x="0" y="9431280"/>
            <a:ext cx="184320" cy="369000"/>
          </a:xfrm>
          <a:prstGeom prst="rect">
            <a:avLst/>
          </a:prstGeom>
          <a:noFill/>
          <a:ln w="9360">
            <a:noFill/>
          </a:ln>
        </p:spPr>
        <p:style>
          <a:lnRef idx="0"/>
          <a:fillRef idx="0"/>
          <a:effectRef idx="0"/>
          <a:fontRef idx="minor"/>
        </p:style>
      </p:sp>
      <p:sp>
        <p:nvSpPr>
          <p:cNvPr id="288" name="CustomShape 16"/>
          <p:cNvSpPr/>
          <p:nvPr/>
        </p:nvSpPr>
        <p:spPr>
          <a:xfrm>
            <a:off x="0" y="0"/>
            <a:ext cx="6857640" cy="369000"/>
          </a:xfrm>
          <a:prstGeom prst="rect">
            <a:avLst/>
          </a:prstGeom>
          <a:noFill/>
          <a:ln w="9360">
            <a:noFill/>
          </a:ln>
        </p:spPr>
        <p:style>
          <a:lnRef idx="0"/>
          <a:fillRef idx="0"/>
          <a:effectRef idx="0"/>
          <a:fontRef idx="minor"/>
        </p:style>
      </p:sp>
      <p:sp>
        <p:nvSpPr>
          <p:cNvPr id="289" name="CustomShape 17"/>
          <p:cNvSpPr/>
          <p:nvPr/>
        </p:nvSpPr>
        <p:spPr>
          <a:xfrm>
            <a:off x="0" y="0"/>
            <a:ext cx="6857640" cy="369000"/>
          </a:xfrm>
          <a:prstGeom prst="rect">
            <a:avLst/>
          </a:prstGeom>
          <a:noFill/>
          <a:ln w="9360">
            <a:noFill/>
          </a:ln>
        </p:spPr>
        <p:style>
          <a:lnRef idx="0"/>
          <a:fillRef idx="0"/>
          <a:effectRef idx="0"/>
          <a:fontRef idx="minor"/>
        </p:style>
      </p:sp>
      <p:sp>
        <p:nvSpPr>
          <p:cNvPr id="290" name="CustomShape 18"/>
          <p:cNvSpPr/>
          <p:nvPr/>
        </p:nvSpPr>
        <p:spPr>
          <a:xfrm>
            <a:off x="0" y="4572000"/>
            <a:ext cx="6857640" cy="369000"/>
          </a:xfrm>
          <a:prstGeom prst="rect">
            <a:avLst/>
          </a:prstGeom>
          <a:noFill/>
          <a:ln w="9360">
            <a:noFill/>
          </a:ln>
        </p:spPr>
        <p:style>
          <a:lnRef idx="0"/>
          <a:fillRef idx="0"/>
          <a:effectRef idx="0"/>
          <a:fontRef idx="minor"/>
        </p:style>
      </p:sp>
      <p:sp>
        <p:nvSpPr>
          <p:cNvPr id="291" name="CustomShape 19"/>
          <p:cNvSpPr/>
          <p:nvPr/>
        </p:nvSpPr>
        <p:spPr>
          <a:xfrm>
            <a:off x="609480" y="4038480"/>
            <a:ext cx="151920" cy="151920"/>
          </a:xfrm>
          <a:prstGeom prst="rect">
            <a:avLst/>
          </a:prstGeom>
          <a:solidFill>
            <a:srgbClr val="c0c0c0"/>
          </a:solidFill>
          <a:ln w="9360">
            <a:solidFill>
              <a:schemeClr val="tx1"/>
            </a:solidFill>
            <a:miter/>
          </a:ln>
        </p:spPr>
        <p:style>
          <a:lnRef idx="0"/>
          <a:fillRef idx="0"/>
          <a:effectRef idx="0"/>
          <a:fontRef idx="minor"/>
        </p:style>
      </p:sp>
      <p:sp>
        <p:nvSpPr>
          <p:cNvPr id="292" name="CustomShape 20"/>
          <p:cNvSpPr/>
          <p:nvPr/>
        </p:nvSpPr>
        <p:spPr>
          <a:xfrm>
            <a:off x="609480" y="3886200"/>
            <a:ext cx="151920" cy="151920"/>
          </a:xfrm>
          <a:prstGeom prst="rect">
            <a:avLst/>
          </a:prstGeom>
          <a:solidFill>
            <a:srgbClr val="c0c0c0"/>
          </a:solidFill>
          <a:ln w="9360">
            <a:solidFill>
              <a:schemeClr val="tx1"/>
            </a:solidFill>
            <a:miter/>
          </a:ln>
        </p:spPr>
        <p:style>
          <a:lnRef idx="0"/>
          <a:fillRef idx="0"/>
          <a:effectRef idx="0"/>
          <a:fontRef idx="minor"/>
        </p:style>
      </p:sp>
      <p:sp>
        <p:nvSpPr>
          <p:cNvPr id="293" name="CustomShape 21"/>
          <p:cNvSpPr/>
          <p:nvPr/>
        </p:nvSpPr>
        <p:spPr>
          <a:xfrm>
            <a:off x="609480" y="3733920"/>
            <a:ext cx="151920" cy="151920"/>
          </a:xfrm>
          <a:prstGeom prst="rect">
            <a:avLst/>
          </a:prstGeom>
          <a:solidFill>
            <a:srgbClr val="c0c0c0"/>
          </a:solidFill>
          <a:ln w="9360">
            <a:solidFill>
              <a:schemeClr val="tx1"/>
            </a:solidFill>
            <a:miter/>
          </a:ln>
        </p:spPr>
        <p:style>
          <a:lnRef idx="0"/>
          <a:fillRef idx="0"/>
          <a:effectRef idx="0"/>
          <a:fontRef idx="minor"/>
        </p:style>
      </p:sp>
      <p:sp>
        <p:nvSpPr>
          <p:cNvPr id="294" name="CustomShape 22"/>
          <p:cNvSpPr/>
          <p:nvPr/>
        </p:nvSpPr>
        <p:spPr>
          <a:xfrm>
            <a:off x="609480" y="3581280"/>
            <a:ext cx="151920" cy="151920"/>
          </a:xfrm>
          <a:prstGeom prst="rect">
            <a:avLst/>
          </a:prstGeom>
          <a:solidFill>
            <a:srgbClr val="c0c0c0"/>
          </a:solidFill>
          <a:ln w="9360">
            <a:solidFill>
              <a:schemeClr val="tx1"/>
            </a:solidFill>
            <a:miter/>
          </a:ln>
        </p:spPr>
        <p:style>
          <a:lnRef idx="0"/>
          <a:fillRef idx="0"/>
          <a:effectRef idx="0"/>
          <a:fontRef idx="minor"/>
        </p:style>
      </p:sp>
      <p:sp>
        <p:nvSpPr>
          <p:cNvPr id="295" name="CustomShape 23"/>
          <p:cNvSpPr/>
          <p:nvPr/>
        </p:nvSpPr>
        <p:spPr>
          <a:xfrm>
            <a:off x="3809880" y="3886200"/>
            <a:ext cx="151920" cy="151920"/>
          </a:xfrm>
          <a:prstGeom prst="rect">
            <a:avLst/>
          </a:prstGeom>
          <a:solidFill>
            <a:srgbClr val="c0c0c0"/>
          </a:solidFill>
          <a:ln w="9360">
            <a:solidFill>
              <a:schemeClr val="tx1"/>
            </a:solidFill>
            <a:miter/>
          </a:ln>
        </p:spPr>
        <p:style>
          <a:lnRef idx="0"/>
          <a:fillRef idx="0"/>
          <a:effectRef idx="0"/>
          <a:fontRef idx="minor"/>
        </p:style>
      </p:sp>
      <p:sp>
        <p:nvSpPr>
          <p:cNvPr id="296" name="CustomShape 24"/>
          <p:cNvSpPr/>
          <p:nvPr/>
        </p:nvSpPr>
        <p:spPr>
          <a:xfrm>
            <a:off x="3809880" y="3733920"/>
            <a:ext cx="151920" cy="151920"/>
          </a:xfrm>
          <a:prstGeom prst="rect">
            <a:avLst/>
          </a:prstGeom>
          <a:solidFill>
            <a:srgbClr val="c0c0c0"/>
          </a:solidFill>
          <a:ln w="9360">
            <a:solidFill>
              <a:schemeClr val="tx1"/>
            </a:solidFill>
            <a:miter/>
          </a:ln>
        </p:spPr>
        <p:style>
          <a:lnRef idx="0"/>
          <a:fillRef idx="0"/>
          <a:effectRef idx="0"/>
          <a:fontRef idx="minor"/>
        </p:style>
      </p:sp>
      <p:sp>
        <p:nvSpPr>
          <p:cNvPr id="297" name="CustomShape 25"/>
          <p:cNvSpPr/>
          <p:nvPr/>
        </p:nvSpPr>
        <p:spPr>
          <a:xfrm>
            <a:off x="3809880" y="3581280"/>
            <a:ext cx="151920" cy="151920"/>
          </a:xfrm>
          <a:prstGeom prst="rect">
            <a:avLst/>
          </a:prstGeom>
          <a:solidFill>
            <a:srgbClr val="c0c0c0"/>
          </a:solidFill>
          <a:ln w="9360">
            <a:solidFill>
              <a:schemeClr val="tx1"/>
            </a:solidFill>
            <a:miter/>
          </a:ln>
        </p:spPr>
        <p:style>
          <a:lnRef idx="0"/>
          <a:fillRef idx="0"/>
          <a:effectRef idx="0"/>
          <a:fontRef idx="minor"/>
        </p:style>
      </p:sp>
      <p:sp>
        <p:nvSpPr>
          <p:cNvPr id="298" name="Line 26"/>
          <p:cNvSpPr/>
          <p:nvPr/>
        </p:nvSpPr>
        <p:spPr>
          <a:xfrm>
            <a:off x="609480" y="3733560"/>
            <a:ext cx="152280" cy="152640"/>
          </a:xfrm>
          <a:prstGeom prst="line">
            <a:avLst/>
          </a:prstGeom>
          <a:ln w="9360">
            <a:solidFill>
              <a:schemeClr val="tx1"/>
            </a:solidFill>
            <a:round/>
          </a:ln>
        </p:spPr>
        <p:style>
          <a:lnRef idx="0"/>
          <a:fillRef idx="0"/>
          <a:effectRef idx="0"/>
          <a:fontRef idx="minor"/>
        </p:style>
      </p:sp>
      <p:sp>
        <p:nvSpPr>
          <p:cNvPr id="299" name="Line 27"/>
          <p:cNvSpPr/>
          <p:nvPr/>
        </p:nvSpPr>
        <p:spPr>
          <a:xfrm flipV="1">
            <a:off x="609480" y="3733560"/>
            <a:ext cx="152280" cy="152640"/>
          </a:xfrm>
          <a:prstGeom prst="line">
            <a:avLst/>
          </a:prstGeom>
          <a:ln w="9360">
            <a:solidFill>
              <a:schemeClr val="tx1"/>
            </a:solidFill>
            <a:round/>
          </a:ln>
        </p:spPr>
        <p:style>
          <a:lnRef idx="0"/>
          <a:fillRef idx="0"/>
          <a:effectRef idx="0"/>
          <a:fontRef idx="minor"/>
        </p:style>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380880" y="152280"/>
            <a:ext cx="464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Detailed Recommendation</a:t>
            </a:r>
            <a:endParaRPr b="0" lang="en-US" sz="1800" spc="-1" strike="noStrike">
              <a:latin typeface="Arial"/>
            </a:endParaRPr>
          </a:p>
        </p:txBody>
      </p:sp>
      <p:sp>
        <p:nvSpPr>
          <p:cNvPr id="301"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17</a:t>
            </a:r>
            <a:endParaRPr b="0" lang="en-US" sz="1800" spc="-1" strike="noStrike">
              <a:latin typeface="Arial"/>
            </a:endParaRPr>
          </a:p>
        </p:txBody>
      </p:sp>
      <p:sp>
        <p:nvSpPr>
          <p:cNvPr id="302" name="CustomShape 3"/>
          <p:cNvSpPr/>
          <p:nvPr/>
        </p:nvSpPr>
        <p:spPr>
          <a:xfrm>
            <a:off x="380880" y="990720"/>
            <a:ext cx="6324120" cy="789480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By implementing the SBDC’s RelateKX application into the Commerce &amp; Business Administration’s current process of marketing students to employers, C&amp;BA can increase the percent of job placement after graduation, as well as getting companies to continue recruiting on campus by better promoting the quality students that come out of C&amp;BA majors from the University of Alabama.</a:t>
            </a: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Outside of the major’s individual efforts of marketing its student’s, C&amp;BA has no specific program or process that creates interaction and communication between the students and recruiters.  The University of Alabama has a more generic process that it uses to sell its students by combing the use of career fairs, events where employers come on campus to talk to interested students about internships and job opportunities, and utilizing the Career Center, a service offered by the university that helps students with any problems that deal with finding and developing a career path.</a:t>
            </a: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The system that RelateKX is replacing is CrimsonCareers, an online recruiting management system hosted by the Career Center in order to help students reach employers who recruit on campus.  Students can upload their resumes to CrimsonCareers that is able to be searched and found by any employer who is searching through resumes.  Students can also search through job postings that have been submitted by an employer as well as see when employers recruit on campus.  Employers can search for certain criteria in resumes, create job postings, and schedule interview times and time slots while on campus.</a:t>
            </a: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The problem with this current system is that not many students use CrimsonCareers and the application is not advertised outside of visits to the Career Center.  Even though the application is free, is does not give off the image of being very user friendly or attractive.  RelateKX is designed to be an application that is not only easy to use for uploading and making changes to resumes and portfolios, but appealing to use as a tool for communication with employers.  Students can have feedback given on their resumes and how the resume could be worded or formatted to be more attractive to employers.</a:t>
            </a: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C&amp;BA should incorporate RelateKX’s interactive portfolio management application to allow students to better market themselves to employers.</a:t>
            </a:r>
            <a:endParaRPr b="0" lang="en-US" sz="1200" spc="-1" strike="noStrike">
              <a:latin typeface="Arial"/>
            </a:endParaRPr>
          </a:p>
          <a:p>
            <a:pPr>
              <a:lnSpc>
                <a:spcPct val="100000"/>
              </a:lnSpc>
              <a:spcBef>
                <a:spcPts val="601"/>
              </a:spcBef>
            </a:pPr>
            <a:endParaRPr b="0" lang="en-US" sz="12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380880" y="152280"/>
            <a:ext cx="464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Sources of Information</a:t>
            </a:r>
            <a:endParaRPr b="0" lang="en-US" sz="1800" spc="-1" strike="noStrike">
              <a:latin typeface="Arial"/>
            </a:endParaRPr>
          </a:p>
        </p:txBody>
      </p:sp>
      <p:sp>
        <p:nvSpPr>
          <p:cNvPr id="304" name="CustomShape 2"/>
          <p:cNvSpPr/>
          <p:nvPr/>
        </p:nvSpPr>
        <p:spPr>
          <a:xfrm>
            <a:off x="380880" y="914400"/>
            <a:ext cx="6171840" cy="6782040"/>
          </a:xfrm>
          <a:prstGeom prst="rect">
            <a:avLst/>
          </a:prstGeom>
          <a:noFill/>
          <a:ln w="9360">
            <a:noFill/>
          </a:ln>
        </p:spPr>
        <p:style>
          <a:lnRef idx="0"/>
          <a:fillRef idx="0"/>
          <a:effectRef idx="0"/>
          <a:fontRef idx="minor"/>
        </p:style>
        <p:txBody>
          <a:bodyPr lIns="90000" rIns="90000" tIns="45000" bIns="45000"/>
          <a:p>
            <a:pPr>
              <a:lnSpc>
                <a:spcPct val="200000"/>
              </a:lnSpc>
            </a:pPr>
            <a:r>
              <a:rPr b="1" lang="en-US" sz="1600" spc="-1" strike="noStrike">
                <a:solidFill>
                  <a:srgbClr val="000000"/>
                </a:solidFill>
                <a:latin typeface="Georgia"/>
              </a:rPr>
              <a:t>People:</a:t>
            </a:r>
            <a:endParaRPr b="0" lang="en-US" sz="1600" spc="-1" strike="noStrike">
              <a:latin typeface="Arial"/>
            </a:endParaRPr>
          </a:p>
          <a:p>
            <a:pPr lvl="1" marL="457200" indent="-216000">
              <a:lnSpc>
                <a:spcPct val="200000"/>
              </a:lnSpc>
              <a:buClr>
                <a:srgbClr val="000000"/>
              </a:buClr>
              <a:buFont typeface="Symbol" charset="2"/>
              <a:buChar char=""/>
            </a:pPr>
            <a:r>
              <a:rPr b="0" lang="en-US" sz="1600" spc="-1" strike="noStrike">
                <a:solidFill>
                  <a:srgbClr val="000000"/>
                </a:solidFill>
                <a:latin typeface="Georgia"/>
              </a:rPr>
              <a:t>Dr. David Hale</a:t>
            </a:r>
            <a:endParaRPr b="0" lang="en-US" sz="1600" spc="-1" strike="noStrike">
              <a:latin typeface="Arial"/>
            </a:endParaRPr>
          </a:p>
          <a:p>
            <a:pPr lvl="1" marL="457200" indent="-216000">
              <a:lnSpc>
                <a:spcPct val="200000"/>
              </a:lnSpc>
              <a:buClr>
                <a:srgbClr val="000000"/>
              </a:buClr>
              <a:buFont typeface="Symbol" charset="2"/>
              <a:buChar char=""/>
            </a:pPr>
            <a:r>
              <a:rPr b="0" lang="en-US" sz="1600" spc="-1" strike="noStrike">
                <a:solidFill>
                  <a:srgbClr val="000000"/>
                </a:solidFill>
                <a:latin typeface="Georgia"/>
              </a:rPr>
              <a:t>Graders</a:t>
            </a:r>
            <a:endParaRPr b="0" lang="en-US" sz="1600" spc="-1" strike="noStrike">
              <a:latin typeface="Arial"/>
            </a:endParaRPr>
          </a:p>
          <a:p>
            <a:pPr lvl="1" marL="457200" indent="-216000">
              <a:lnSpc>
                <a:spcPct val="200000"/>
              </a:lnSpc>
              <a:buClr>
                <a:srgbClr val="000000"/>
              </a:buClr>
              <a:buFont typeface="Symbol" charset="2"/>
              <a:buChar char=""/>
            </a:pPr>
            <a:r>
              <a:rPr b="0" lang="en-US" sz="1600" spc="-1" strike="noStrike">
                <a:solidFill>
                  <a:srgbClr val="000000"/>
                </a:solidFill>
                <a:latin typeface="Georgia"/>
              </a:rPr>
              <a:t>Matt Wehner</a:t>
            </a:r>
            <a:endParaRPr b="0" lang="en-US" sz="1600" spc="-1" strike="noStrike">
              <a:latin typeface="Arial"/>
            </a:endParaRPr>
          </a:p>
          <a:p>
            <a:pPr marL="457200">
              <a:lnSpc>
                <a:spcPct val="200000"/>
              </a:lnSpc>
            </a:pPr>
            <a:r>
              <a:rPr b="1" lang="en-US" sz="1600" spc="-1" strike="noStrike">
                <a:solidFill>
                  <a:srgbClr val="000000"/>
                </a:solidFill>
                <a:latin typeface="Georgia"/>
              </a:rPr>
              <a:t>Data:</a:t>
            </a:r>
            <a:endParaRPr b="0" lang="en-US" sz="1600" spc="-1" strike="noStrike">
              <a:latin typeface="Arial"/>
            </a:endParaRPr>
          </a:p>
          <a:p>
            <a:pPr lvl="1" marL="457200" indent="-216000">
              <a:lnSpc>
                <a:spcPct val="100000"/>
              </a:lnSpc>
              <a:buClr>
                <a:srgbClr val="000000"/>
              </a:buClr>
              <a:buFont typeface="Symbol" charset="2"/>
              <a:buChar char=""/>
            </a:pPr>
            <a:r>
              <a:rPr b="0" lang="en-US" sz="1600" spc="-1" strike="noStrike">
                <a:solidFill>
                  <a:srgbClr val="000000"/>
                </a:solidFill>
                <a:latin typeface="Georgia"/>
              </a:rPr>
              <a:t>Textbook:</a:t>
            </a:r>
            <a:endParaRPr b="0" lang="en-US" sz="1600" spc="-1" strike="noStrike">
              <a:latin typeface="Arial"/>
            </a:endParaRPr>
          </a:p>
          <a:p>
            <a:pPr>
              <a:lnSpc>
                <a:spcPct val="100000"/>
              </a:lnSpc>
            </a:pPr>
            <a:r>
              <a:rPr b="0" lang="en-US" sz="1600" spc="-1" strike="noStrike">
                <a:solidFill>
                  <a:srgbClr val="000000"/>
                </a:solidFill>
                <a:latin typeface="Georgia"/>
              </a:rPr>
              <a:t>	</a:t>
            </a:r>
            <a:r>
              <a:rPr b="0" lang="en-US" sz="1600" spc="-1" strike="noStrike">
                <a:solidFill>
                  <a:srgbClr val="000000"/>
                </a:solidFill>
                <a:latin typeface="Georgia"/>
              </a:rPr>
              <a:t>- Whitten, Jeffrey and Bentley, Lonni. </a:t>
            </a:r>
            <a:r>
              <a:rPr b="0" lang="en-US" sz="1600" spc="-1" strike="noStrike" u="sng">
                <a:solidFill>
                  <a:srgbClr val="000000"/>
                </a:solidFill>
                <a:uFillTx/>
                <a:latin typeface="Georgia"/>
              </a:rPr>
              <a:t>Systems </a:t>
            </a:r>
            <a:r>
              <a:rPr b="0" lang="en-US" sz="1600" spc="-1" strike="noStrike">
                <a:solidFill>
                  <a:srgbClr val="000000"/>
                </a:solidFill>
                <a:latin typeface="Georgia"/>
              </a:rPr>
              <a:t>	</a:t>
            </a:r>
            <a:r>
              <a:rPr b="0" lang="en-US" sz="1600" spc="-1" strike="noStrike" u="sng">
                <a:solidFill>
                  <a:srgbClr val="000000"/>
                </a:solidFill>
                <a:uFillTx/>
                <a:latin typeface="Georgia"/>
              </a:rPr>
              <a:t>Analysis and Design Methods, 4th ed.</a:t>
            </a:r>
            <a:r>
              <a:rPr b="0" lang="en-US" sz="1600" spc="-1" strike="noStrike">
                <a:solidFill>
                  <a:srgbClr val="000000"/>
                </a:solidFill>
                <a:latin typeface="Georgia"/>
              </a:rPr>
              <a:t> McGraw-Hill, </a:t>
            </a:r>
            <a:r>
              <a:rPr b="0" lang="en-US" sz="1600" spc="-1" strike="noStrike">
                <a:solidFill>
                  <a:srgbClr val="000000"/>
                </a:solidFill>
                <a:latin typeface="Georgia"/>
              </a:rPr>
              <a:t>	</a:t>
            </a:r>
            <a:r>
              <a:rPr b="0" lang="en-US" sz="1600" spc="-1" strike="noStrike">
                <a:solidFill>
                  <a:srgbClr val="000000"/>
                </a:solidFill>
                <a:latin typeface="Georgia"/>
              </a:rPr>
              <a:t>1998.</a:t>
            </a:r>
            <a:endParaRPr b="0" lang="en-US" sz="1600" spc="-1" strike="noStrike">
              <a:latin typeface="Arial"/>
            </a:endParaRPr>
          </a:p>
          <a:p>
            <a:pPr>
              <a:lnSpc>
                <a:spcPct val="100000"/>
              </a:lnSpc>
            </a:pPr>
            <a:endParaRPr b="0" lang="en-US" sz="1600" spc="-1" strike="noStrike">
              <a:latin typeface="Arial"/>
            </a:endParaRPr>
          </a:p>
          <a:p>
            <a:pPr lvl="1" marL="457200" indent="-216000">
              <a:lnSpc>
                <a:spcPct val="100000"/>
              </a:lnSpc>
              <a:buClr>
                <a:srgbClr val="000000"/>
              </a:buClr>
              <a:buFont typeface="Symbol" charset="2"/>
              <a:buChar char=""/>
            </a:pPr>
            <a:r>
              <a:rPr b="0" lang="en-US" sz="1600" spc="-1" strike="noStrike">
                <a:solidFill>
                  <a:srgbClr val="000000"/>
                </a:solidFill>
                <a:latin typeface="Georgia"/>
              </a:rPr>
              <a:t>Notes on Matt Wehner’s presentation to MIS 295 Class</a:t>
            </a:r>
            <a:endParaRPr b="0" lang="en-US" sz="1600" spc="-1" strike="noStrike">
              <a:latin typeface="Arial"/>
            </a:endParaRPr>
          </a:p>
          <a:p>
            <a:pPr>
              <a:lnSpc>
                <a:spcPct val="100000"/>
              </a:lnSpc>
            </a:pPr>
            <a:endParaRPr b="0" lang="en-US" sz="1600" spc="-1" strike="noStrike">
              <a:latin typeface="Arial"/>
            </a:endParaRPr>
          </a:p>
          <a:p>
            <a:pPr lvl="1" marL="457200" indent="-216000">
              <a:lnSpc>
                <a:spcPct val="100000"/>
              </a:lnSpc>
              <a:buClr>
                <a:srgbClr val="000000"/>
              </a:buClr>
              <a:buFont typeface="Symbol" charset="2"/>
              <a:buChar char=""/>
            </a:pPr>
            <a:r>
              <a:rPr b="0" lang="en-US" sz="1600" spc="-1" strike="noStrike">
                <a:solidFill>
                  <a:srgbClr val="000000"/>
                </a:solidFill>
                <a:latin typeface="Georgia"/>
              </a:rPr>
              <a:t>Notes from Question and Answer with Matt Wehner</a:t>
            </a:r>
            <a:endParaRPr b="0" lang="en-US" sz="1600" spc="-1" strike="noStrike">
              <a:latin typeface="Arial"/>
            </a:endParaRPr>
          </a:p>
          <a:p>
            <a:pPr>
              <a:lnSpc>
                <a:spcPct val="100000"/>
              </a:lnSpc>
            </a:pPr>
            <a:endParaRPr b="0" lang="en-US" sz="1600" spc="-1" strike="noStrike">
              <a:latin typeface="Arial"/>
            </a:endParaRPr>
          </a:p>
          <a:p>
            <a:pPr lvl="1" marL="457200" indent="-216000">
              <a:lnSpc>
                <a:spcPct val="100000"/>
              </a:lnSpc>
              <a:buClr>
                <a:srgbClr val="000000"/>
              </a:buClr>
              <a:buFont typeface="Symbol" charset="2"/>
              <a:buChar char=""/>
            </a:pPr>
            <a:r>
              <a:rPr b="0" lang="en-US" sz="1600" spc="-1" strike="noStrike">
                <a:solidFill>
                  <a:srgbClr val="000000"/>
                </a:solidFill>
                <a:latin typeface="Georgia"/>
              </a:rPr>
              <a:t>Additional Sources:</a:t>
            </a:r>
            <a:endParaRPr b="0" lang="en-US" sz="1600" spc="-1" strike="noStrike">
              <a:latin typeface="Arial"/>
            </a:endParaRPr>
          </a:p>
          <a:p>
            <a:pPr>
              <a:lnSpc>
                <a:spcPct val="100000"/>
              </a:lnSpc>
            </a:pPr>
            <a:r>
              <a:rPr b="0" lang="en-US" sz="1600" spc="-1" strike="noStrike">
                <a:solidFill>
                  <a:srgbClr val="000000"/>
                </a:solidFill>
                <a:latin typeface="Georgia"/>
              </a:rPr>
              <a:t>	</a:t>
            </a:r>
            <a:r>
              <a:rPr b="0" lang="en-US" sz="1600" spc="-1" strike="noStrike">
                <a:solidFill>
                  <a:srgbClr val="000000"/>
                </a:solidFill>
                <a:latin typeface="Georgia"/>
              </a:rPr>
              <a:t>- MIS 295 Class Notes (provided by Dr. Hale)</a:t>
            </a:r>
            <a:endParaRPr b="0" lang="en-US" sz="1600" spc="-1" strike="noStrike">
              <a:latin typeface="Arial"/>
            </a:endParaRPr>
          </a:p>
          <a:p>
            <a:pPr>
              <a:lnSpc>
                <a:spcPct val="100000"/>
              </a:lnSpc>
            </a:pPr>
            <a:r>
              <a:rPr b="0" lang="en-US" sz="1600" spc="-1" strike="noStrike">
                <a:solidFill>
                  <a:srgbClr val="000000"/>
                </a:solidFill>
                <a:latin typeface="Georgia"/>
              </a:rPr>
              <a:t>	</a:t>
            </a:r>
            <a:endParaRPr b="0" lang="en-US" sz="1600" spc="-1" strike="noStrike">
              <a:latin typeface="Arial"/>
            </a:endParaRPr>
          </a:p>
          <a:p>
            <a:pPr>
              <a:lnSpc>
                <a:spcPct val="100000"/>
              </a:lnSpc>
            </a:pPr>
            <a:r>
              <a:rPr b="0" lang="en-US" sz="1600" spc="-1" strike="noStrike">
                <a:solidFill>
                  <a:srgbClr val="000000"/>
                </a:solidFill>
                <a:latin typeface="Georgia"/>
              </a:rPr>
              <a:t>	</a:t>
            </a:r>
            <a:r>
              <a:rPr b="0" lang="en-US" sz="1600" spc="-1" strike="noStrike">
                <a:solidFill>
                  <a:srgbClr val="000000"/>
                </a:solidFill>
                <a:latin typeface="Georgia"/>
              </a:rPr>
              <a:t>- Previous MIS 295 Projects from Upperclassmen</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Georgia"/>
              </a:rPr>
              <a:t>	</a:t>
            </a:r>
            <a:r>
              <a:rPr b="0" lang="en-US" sz="1600" spc="-1" strike="noStrike">
                <a:solidFill>
                  <a:srgbClr val="000000"/>
                </a:solidFill>
                <a:latin typeface="Georgia"/>
              </a:rPr>
              <a:t>- Prior Projects from PKJZ Inc.</a:t>
            </a:r>
            <a:endParaRPr b="0" lang="en-US" sz="1600" spc="-1" strike="noStrike">
              <a:latin typeface="Arial"/>
            </a:endParaRPr>
          </a:p>
          <a:p>
            <a:pPr>
              <a:lnSpc>
                <a:spcPct val="200000"/>
              </a:lnSpc>
            </a:pPr>
            <a:endParaRPr b="0" lang="en-US" sz="1600" spc="-1" strike="noStrike">
              <a:latin typeface="Arial"/>
            </a:endParaRPr>
          </a:p>
        </p:txBody>
      </p:sp>
      <p:sp>
        <p:nvSpPr>
          <p:cNvPr id="305" name="CustomShape 3"/>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18</a:t>
            </a:r>
            <a:endParaRPr b="0" lang="en-US" sz="1800" spc="-1" strike="noStrike">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380880" y="152280"/>
            <a:ext cx="571464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Survey Phase Problem and Opportunity Statements</a:t>
            </a:r>
            <a:endParaRPr b="0" lang="en-US" sz="1800" spc="-1" strike="noStrike">
              <a:latin typeface="Arial"/>
            </a:endParaRPr>
          </a:p>
        </p:txBody>
      </p:sp>
      <p:graphicFrame>
        <p:nvGraphicFramePr>
          <p:cNvPr id="307" name="Table 2"/>
          <p:cNvGraphicFramePr/>
          <p:nvPr/>
        </p:nvGraphicFramePr>
        <p:xfrm>
          <a:off x="304920" y="990720"/>
          <a:ext cx="6460920" cy="1050480"/>
        </p:xfrm>
        <a:graphic>
          <a:graphicData uri="http://schemas.openxmlformats.org/drawingml/2006/table">
            <a:tbl>
              <a:tblPr/>
              <a:tblGrid>
                <a:gridCol w="3108240"/>
                <a:gridCol w="3352680"/>
              </a:tblGrid>
              <a:tr h="350640">
                <a:tc>
                  <a:txBody>
                    <a:bodyPr lIns="45720" rIns="45720" tIns="91440"/>
                    <a:p>
                      <a:pPr>
                        <a:lnSpc>
                          <a:spcPct val="100000"/>
                        </a:lnSpc>
                        <a:spcBef>
                          <a:spcPts val="241"/>
                        </a:spcBef>
                      </a:pPr>
                      <a:r>
                        <a:rPr b="1" lang="en-US" sz="1200" spc="-1" strike="noStrike">
                          <a:solidFill>
                            <a:srgbClr val="000000"/>
                          </a:solidFill>
                          <a:latin typeface="Georgia"/>
                        </a:rPr>
                        <a:t>Project:</a:t>
                      </a:r>
                      <a:r>
                        <a:rPr b="0" lang="en-US" sz="1200" spc="-1" strike="noStrike">
                          <a:solidFill>
                            <a:srgbClr val="000000"/>
                          </a:solidFill>
                          <a:latin typeface="Georgia"/>
                        </a:rPr>
                        <a:t> CIS Benchmarking Activities</a:t>
                      </a:r>
                      <a:endParaRPr b="0" lang="en-US" sz="1200" spc="-1" strike="noStrike">
                        <a:latin typeface="Arial"/>
                      </a:endParaRPr>
                    </a:p>
                  </a:txBody>
                  <a:tcPr marL="45720" marR="45720">
                    <a:lnL w="28080">
                      <a:solidFill>
                        <a:srgbClr val="000000"/>
                      </a:solidFill>
                    </a:lnL>
                    <a:lnR w="12240">
                      <a:solidFill>
                        <a:srgbClr val="000000"/>
                      </a:solidFill>
                    </a:lnR>
                    <a:lnT w="28080">
                      <a:solidFill>
                        <a:srgbClr val="000000"/>
                      </a:solidFill>
                    </a:lnT>
                    <a:lnB w="12240">
                      <a:solidFill>
                        <a:srgbClr val="000000"/>
                      </a:solidFill>
                    </a:lnB>
                    <a:noFill/>
                  </a:tcPr>
                </a:tc>
                <a:tc>
                  <a:txBody>
                    <a:bodyPr lIns="45720" rIns="45720" tIns="91440"/>
                    <a:p>
                      <a:pPr>
                        <a:lnSpc>
                          <a:spcPct val="100000"/>
                        </a:lnSpc>
                        <a:spcBef>
                          <a:spcPts val="241"/>
                        </a:spcBef>
                      </a:pPr>
                      <a:r>
                        <a:rPr b="1" lang="en-US" sz="1200" spc="-1" strike="noStrike">
                          <a:solidFill>
                            <a:srgbClr val="000000"/>
                          </a:solidFill>
                          <a:latin typeface="Georgia"/>
                        </a:rPr>
                        <a:t>Project Manager:  </a:t>
                      </a:r>
                      <a:r>
                        <a:rPr b="0" lang="en-US" sz="1200" spc="-1" strike="noStrike">
                          <a:solidFill>
                            <a:srgbClr val="000000"/>
                          </a:solidFill>
                          <a:latin typeface="Georgia"/>
                        </a:rPr>
                        <a:t>Britney Haynes</a:t>
                      </a:r>
                      <a:endParaRPr b="0" lang="en-US" sz="1200" spc="-1" strike="noStrike">
                        <a:latin typeface="Arial"/>
                      </a:endParaRPr>
                    </a:p>
                  </a:txBody>
                  <a:tcPr marL="45720" marR="45720">
                    <a:lnL w="12240">
                      <a:solidFill>
                        <a:srgbClr val="000000"/>
                      </a:solidFill>
                    </a:lnL>
                    <a:lnR w="28080">
                      <a:solidFill>
                        <a:srgbClr val="000000"/>
                      </a:solidFill>
                    </a:lnR>
                    <a:lnT w="28080">
                      <a:solidFill>
                        <a:srgbClr val="000000"/>
                      </a:solidFill>
                    </a:lnT>
                    <a:lnB w="12240">
                      <a:solidFill>
                        <a:srgbClr val="000000"/>
                      </a:solidFill>
                    </a:lnB>
                    <a:noFill/>
                  </a:tcPr>
                </a:tc>
              </a:tr>
              <a:tr h="350640">
                <a:tc>
                  <a:txBody>
                    <a:bodyPr lIns="45720" rIns="45720" tIns="91440"/>
                    <a:p>
                      <a:pPr>
                        <a:lnSpc>
                          <a:spcPct val="100000"/>
                        </a:lnSpc>
                        <a:spcBef>
                          <a:spcPts val="241"/>
                        </a:spcBef>
                      </a:pPr>
                      <a:r>
                        <a:rPr b="1" lang="en-US" sz="1200" spc="-1" strike="noStrike">
                          <a:solidFill>
                            <a:srgbClr val="000000"/>
                          </a:solidFill>
                          <a:latin typeface="Georgia"/>
                        </a:rPr>
                        <a:t>Created By: </a:t>
                      </a:r>
                      <a:r>
                        <a:rPr b="0" lang="en-US" sz="1200" spc="-1" strike="noStrike">
                          <a:solidFill>
                            <a:srgbClr val="000000"/>
                          </a:solidFill>
                          <a:latin typeface="Georgia"/>
                        </a:rPr>
                        <a:t>Chris Armbrester</a:t>
                      </a:r>
                      <a:endParaRPr b="0" lang="en-US" sz="1200" spc="-1" strike="noStrike">
                        <a:latin typeface="Arial"/>
                      </a:endParaRPr>
                    </a:p>
                  </a:txBody>
                  <a:tcPr marL="45720" marR="45720">
                    <a:lnL w="28080">
                      <a:solidFill>
                        <a:srgbClr val="000000"/>
                      </a:solidFill>
                    </a:lnL>
                    <a:lnR w="12240">
                      <a:solidFill>
                        <a:srgbClr val="000000"/>
                      </a:solidFill>
                    </a:lnR>
                    <a:lnT w="12240">
                      <a:solidFill>
                        <a:srgbClr val="000000"/>
                      </a:solidFill>
                    </a:lnT>
                    <a:lnB w="12240">
                      <a:solidFill>
                        <a:srgbClr val="000000"/>
                      </a:solidFill>
                    </a:lnB>
                    <a:noFill/>
                  </a:tcPr>
                </a:tc>
                <a:tc>
                  <a:txBody>
                    <a:bodyPr lIns="45720" rIns="45720" tIns="91440"/>
                    <a:p>
                      <a:pPr>
                        <a:lnSpc>
                          <a:spcPct val="100000"/>
                        </a:lnSpc>
                        <a:spcBef>
                          <a:spcPts val="241"/>
                        </a:spcBef>
                      </a:pPr>
                      <a:r>
                        <a:rPr b="1" lang="en-US" sz="1200" spc="-1" strike="noStrike">
                          <a:solidFill>
                            <a:srgbClr val="000000"/>
                          </a:solidFill>
                          <a:latin typeface="Georgia"/>
                        </a:rPr>
                        <a:t>Last Updated By: </a:t>
                      </a:r>
                      <a:r>
                        <a:rPr b="0" lang="en-US" sz="1200" spc="-1" strike="noStrike">
                          <a:solidFill>
                            <a:srgbClr val="000000"/>
                          </a:solidFill>
                          <a:latin typeface="Georgia"/>
                        </a:rPr>
                        <a:t>Chris Armbrester</a:t>
                      </a:r>
                      <a:endParaRPr b="0" lang="en-US" sz="1200" spc="-1" strike="noStrike">
                        <a:latin typeface="Arial"/>
                      </a:endParaRPr>
                    </a:p>
                  </a:txBody>
                  <a:tcPr marL="45720" marR="45720">
                    <a:lnL w="12240">
                      <a:solidFill>
                        <a:srgbClr val="000000"/>
                      </a:solidFill>
                    </a:lnL>
                    <a:lnR w="28080">
                      <a:solidFill>
                        <a:srgbClr val="000000"/>
                      </a:solidFill>
                    </a:lnR>
                    <a:lnT w="12240">
                      <a:solidFill>
                        <a:srgbClr val="000000"/>
                      </a:solidFill>
                    </a:lnT>
                    <a:lnB w="12240">
                      <a:solidFill>
                        <a:srgbClr val="000000"/>
                      </a:solidFill>
                    </a:lnB>
                    <a:noFill/>
                  </a:tcPr>
                </a:tc>
              </a:tr>
              <a:tr h="349200">
                <a:tc>
                  <a:txBody>
                    <a:bodyPr lIns="45720" rIns="45720" tIns="91440"/>
                    <a:p>
                      <a:pPr>
                        <a:lnSpc>
                          <a:spcPct val="100000"/>
                        </a:lnSpc>
                        <a:spcBef>
                          <a:spcPts val="241"/>
                        </a:spcBef>
                      </a:pPr>
                      <a:r>
                        <a:rPr b="1" lang="en-US" sz="1200" spc="-1" strike="noStrike">
                          <a:solidFill>
                            <a:srgbClr val="000000"/>
                          </a:solidFill>
                          <a:latin typeface="Georgia"/>
                        </a:rPr>
                        <a:t>Date Created:</a:t>
                      </a:r>
                      <a:r>
                        <a:rPr b="0" lang="en-US" sz="1200" spc="-1" strike="noStrike">
                          <a:solidFill>
                            <a:srgbClr val="000000"/>
                          </a:solidFill>
                          <a:latin typeface="Georgia"/>
                        </a:rPr>
                        <a:t> April 7, 2008</a:t>
                      </a:r>
                      <a:endParaRPr b="0" lang="en-US" sz="1200" spc="-1" strike="noStrike">
                        <a:latin typeface="Arial"/>
                      </a:endParaRPr>
                    </a:p>
                  </a:txBody>
                  <a:tcPr marL="45720" marR="45720">
                    <a:lnL w="28080">
                      <a:solidFill>
                        <a:srgbClr val="000000"/>
                      </a:solidFill>
                    </a:lnL>
                    <a:lnR w="12240">
                      <a:solidFill>
                        <a:srgbClr val="000000"/>
                      </a:solidFill>
                    </a:lnR>
                    <a:lnT w="12240">
                      <a:solidFill>
                        <a:srgbClr val="000000"/>
                      </a:solidFill>
                    </a:lnT>
                    <a:lnB w="28080">
                      <a:solidFill>
                        <a:srgbClr val="000000"/>
                      </a:solidFill>
                    </a:lnB>
                    <a:noFill/>
                  </a:tcPr>
                </a:tc>
                <a:tc>
                  <a:txBody>
                    <a:bodyPr lIns="45720" rIns="45720" tIns="91440"/>
                    <a:p>
                      <a:pPr>
                        <a:lnSpc>
                          <a:spcPct val="100000"/>
                        </a:lnSpc>
                        <a:spcBef>
                          <a:spcPts val="241"/>
                        </a:spcBef>
                      </a:pPr>
                      <a:r>
                        <a:rPr b="1" lang="en-US" sz="1200" spc="-1" strike="noStrike">
                          <a:solidFill>
                            <a:srgbClr val="000000"/>
                          </a:solidFill>
                          <a:latin typeface="Georgia"/>
                        </a:rPr>
                        <a:t>Date Last Updated: </a:t>
                      </a:r>
                      <a:r>
                        <a:rPr b="0" lang="en-US" sz="1200" spc="-1" strike="noStrike">
                          <a:solidFill>
                            <a:srgbClr val="000000"/>
                          </a:solidFill>
                          <a:latin typeface="Georgia"/>
                        </a:rPr>
                        <a:t>April 8, 2008</a:t>
                      </a:r>
                      <a:endParaRPr b="0" lang="en-US" sz="1200" spc="-1" strike="noStrike">
                        <a:latin typeface="Arial"/>
                      </a:endParaRPr>
                    </a:p>
                  </a:txBody>
                  <a:tcPr marL="45720" marR="4572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308" name="Table 3"/>
          <p:cNvGraphicFramePr/>
          <p:nvPr/>
        </p:nvGraphicFramePr>
        <p:xfrm>
          <a:off x="282600" y="2209680"/>
          <a:ext cx="6476760" cy="6768360"/>
        </p:xfrm>
        <a:graphic>
          <a:graphicData uri="http://schemas.openxmlformats.org/drawingml/2006/table">
            <a:tbl>
              <a:tblPr/>
              <a:tblGrid>
                <a:gridCol w="284040"/>
                <a:gridCol w="1877760"/>
                <a:gridCol w="706320"/>
                <a:gridCol w="747360"/>
                <a:gridCol w="803160"/>
                <a:gridCol w="685800"/>
                <a:gridCol w="1372320"/>
              </a:tblGrid>
              <a:tr h="594000">
                <a:tc gridSpan="2">
                  <a:txBody>
                    <a:bodyPr/>
                    <a:p>
                      <a:pPr>
                        <a:lnSpc>
                          <a:spcPct val="100000"/>
                        </a:lnSpc>
                        <a:spcBef>
                          <a:spcPts val="221"/>
                        </a:spcBef>
                      </a:pPr>
                      <a:r>
                        <a:rPr b="1" lang="en-US" sz="1100" spc="-1" strike="noStrike">
                          <a:solidFill>
                            <a:srgbClr val="000000"/>
                          </a:solidFill>
                          <a:latin typeface="Georgia"/>
                        </a:rPr>
                        <a:t>Brief Statement of Problem, Opportunity, or Directive</a:t>
                      </a:r>
                      <a:endParaRPr b="0" lang="en-US" sz="11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solidFill>
                      <a:srgbClr val="dedc94"/>
                    </a:solidFill>
                  </a:tcPr>
                </a:tc>
                <a:tc hMerge="1">
                  <a:tcPr>
                    <a:solidFill>
                      <a:srgbClr val="729fcf"/>
                    </a:solidFill>
                  </a:tcPr>
                </a:tc>
                <a:tc>
                  <a:txBody>
                    <a:bodyPr/>
                    <a:p>
                      <a:pPr algn="ctr">
                        <a:lnSpc>
                          <a:spcPct val="100000"/>
                        </a:lnSpc>
                        <a:spcBef>
                          <a:spcPts val="181"/>
                        </a:spcBef>
                      </a:pPr>
                      <a:r>
                        <a:rPr b="1" lang="en-US" sz="900" spc="-1" strike="noStrike">
                          <a:solidFill>
                            <a:srgbClr val="000000"/>
                          </a:solidFill>
                          <a:latin typeface="Georgia"/>
                        </a:rPr>
                        <a:t>Urgency</a:t>
                      </a:r>
                      <a:endParaRPr b="0" lang="en-US" sz="9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solidFill>
                      <a:srgbClr val="dedc94"/>
                    </a:solidFill>
                  </a:tcPr>
                </a:tc>
                <a:tc>
                  <a:txBody>
                    <a:bodyPr/>
                    <a:p>
                      <a:pPr algn="ctr">
                        <a:lnSpc>
                          <a:spcPct val="100000"/>
                        </a:lnSpc>
                        <a:spcBef>
                          <a:spcPts val="181"/>
                        </a:spcBef>
                      </a:pPr>
                      <a:r>
                        <a:rPr b="1" lang="en-US" sz="900" spc="-1" strike="noStrike">
                          <a:solidFill>
                            <a:srgbClr val="000000"/>
                          </a:solidFill>
                          <a:latin typeface="Georgia"/>
                        </a:rPr>
                        <a:t>Visibility</a:t>
                      </a:r>
                      <a:endParaRPr b="0" lang="en-US" sz="900" spc="-1" strike="noStrike">
                        <a:latin typeface="Arial"/>
                      </a:endParaRPr>
                    </a:p>
                    <a:p>
                      <a:pPr algn="ctr">
                        <a:lnSpc>
                          <a:spcPct val="100000"/>
                        </a:lnSpc>
                        <a:spcBef>
                          <a:spcPts val="181"/>
                        </a:spcBef>
                      </a:pPr>
                      <a:endParaRPr b="0" lang="en-US" sz="9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solidFill>
                      <a:srgbClr val="dedc94"/>
                    </a:solidFill>
                  </a:tcPr>
                </a:tc>
                <a:tc>
                  <a:txBody>
                    <a:bodyPr/>
                    <a:p>
                      <a:pPr algn="ctr">
                        <a:lnSpc>
                          <a:spcPct val="100000"/>
                        </a:lnSpc>
                        <a:spcBef>
                          <a:spcPts val="181"/>
                        </a:spcBef>
                      </a:pPr>
                      <a:r>
                        <a:rPr b="1" lang="en-US" sz="900" spc="-1" strike="noStrike">
                          <a:solidFill>
                            <a:srgbClr val="000000"/>
                          </a:solidFill>
                          <a:latin typeface="Georgia"/>
                        </a:rPr>
                        <a:t>Benefits</a:t>
                      </a:r>
                      <a:endParaRPr b="0" lang="en-US" sz="9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solidFill>
                      <a:srgbClr val="dedc94"/>
                    </a:solidFill>
                  </a:tcPr>
                </a:tc>
                <a:tc>
                  <a:txBody>
                    <a:bodyPr/>
                    <a:p>
                      <a:pPr algn="ctr">
                        <a:lnSpc>
                          <a:spcPct val="100000"/>
                        </a:lnSpc>
                        <a:spcBef>
                          <a:spcPts val="181"/>
                        </a:spcBef>
                      </a:pPr>
                      <a:r>
                        <a:rPr b="1" lang="en-US" sz="900" spc="-1" strike="noStrike">
                          <a:solidFill>
                            <a:srgbClr val="000000"/>
                          </a:solidFill>
                          <a:latin typeface="Georgia"/>
                        </a:rPr>
                        <a:t>Priority or Rank</a:t>
                      </a:r>
                      <a:endParaRPr b="0" lang="en-US" sz="9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solidFill>
                      <a:srgbClr val="dedc94"/>
                    </a:solidFill>
                  </a:tcPr>
                </a:tc>
                <a:tc>
                  <a:txBody>
                    <a:bodyPr/>
                    <a:p>
                      <a:pPr>
                        <a:lnSpc>
                          <a:spcPct val="100000"/>
                        </a:lnSpc>
                        <a:spcBef>
                          <a:spcPts val="181"/>
                        </a:spcBef>
                      </a:pPr>
                      <a:r>
                        <a:rPr b="1" lang="en-US" sz="900" spc="-1" strike="noStrike">
                          <a:solidFill>
                            <a:srgbClr val="000000"/>
                          </a:solidFill>
                          <a:latin typeface="Georgia"/>
                        </a:rPr>
                        <a:t>Proposed Solution</a:t>
                      </a:r>
                      <a:endParaRPr b="0" lang="en-US" sz="900" spc="-1" strike="noStrike">
                        <a:latin typeface="Arial"/>
                      </a:endParaRPr>
                    </a:p>
                    <a:p>
                      <a:pPr>
                        <a:lnSpc>
                          <a:spcPct val="100000"/>
                        </a:lnSpc>
                        <a:spcBef>
                          <a:spcPts val="221"/>
                        </a:spcBef>
                      </a:pPr>
                      <a:endParaRPr b="0" lang="en-US" sz="9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solidFill>
                      <a:srgbClr val="dedc94"/>
                    </a:solidFill>
                  </a:tcPr>
                </a:tc>
              </a:tr>
              <a:tr h="1053000">
                <a:tc>
                  <a:txBody>
                    <a:bodyPr/>
                    <a:p>
                      <a:pPr>
                        <a:lnSpc>
                          <a:spcPct val="115000"/>
                        </a:lnSpc>
                      </a:pPr>
                      <a:r>
                        <a:rPr b="0" lang="en-US" sz="1100" spc="-1" strike="noStrike">
                          <a:solidFill>
                            <a:srgbClr val="000000"/>
                          </a:solidFill>
                          <a:latin typeface="Georgia"/>
                          <a:ea typeface="Calibri"/>
                        </a:rPr>
                        <a:t>1</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Unknown knowledge of competitors processes and product</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ASAP</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Low</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Benefits not initially realized</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1</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Benchmark the competitors and other applications of e-portfolios</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245240">
                <a:tc>
                  <a:txBody>
                    <a:bodyPr/>
                    <a:p>
                      <a:pPr>
                        <a:lnSpc>
                          <a:spcPct val="115000"/>
                        </a:lnSpc>
                      </a:pPr>
                      <a:r>
                        <a:rPr b="0" lang="en-US" sz="1100" spc="-1" strike="noStrike">
                          <a:solidFill>
                            <a:srgbClr val="000000"/>
                          </a:solidFill>
                          <a:latin typeface="Georgia"/>
                          <a:ea typeface="Calibri"/>
                        </a:rPr>
                        <a:t>2</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Students are not encouraged to post resumes online</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ASAP</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High</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Benefits not initially realized</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1</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Advertise RelateKX’s ease of usability and effectiveness of helping to find students jobs</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053000">
                <a:tc>
                  <a:txBody>
                    <a:bodyPr/>
                    <a:p>
                      <a:pPr>
                        <a:lnSpc>
                          <a:spcPct val="115000"/>
                        </a:lnSpc>
                      </a:pPr>
                      <a:r>
                        <a:rPr b="0" lang="en-US" sz="1100" spc="-1" strike="noStrike">
                          <a:solidFill>
                            <a:srgbClr val="000000"/>
                          </a:solidFill>
                          <a:latin typeface="Georgia"/>
                          <a:ea typeface="Calibri"/>
                        </a:rPr>
                        <a:t>3</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RelateKX costs money to be incorporated into C&amp;BA</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ASAP</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High</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Benefits not initially realized</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1</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Create a proposal to C&amp;BA about a way to fund the application</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053000">
                <a:tc>
                  <a:txBody>
                    <a:bodyPr/>
                    <a:p>
                      <a:pPr>
                        <a:lnSpc>
                          <a:spcPct val="115000"/>
                        </a:lnSpc>
                      </a:pPr>
                      <a:r>
                        <a:rPr b="0" lang="en-US" sz="1100" spc="-1" strike="noStrike">
                          <a:solidFill>
                            <a:srgbClr val="000000"/>
                          </a:solidFill>
                          <a:latin typeface="Georgia"/>
                          <a:ea typeface="Calibri"/>
                        </a:rPr>
                        <a:t>4</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CrimsonCareer is not appealing enough for students to want to use</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1-2 months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High</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Benefits not initially realized</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2</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Design RelateKX in a way that will catch student’s attention</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437480">
                <a:tc>
                  <a:txBody>
                    <a:bodyPr/>
                    <a:p>
                      <a:pPr>
                        <a:lnSpc>
                          <a:spcPct val="115000"/>
                        </a:lnSpc>
                      </a:pPr>
                      <a:r>
                        <a:rPr b="0" lang="en-US" sz="1100" spc="-1" strike="noStrike">
                          <a:solidFill>
                            <a:srgbClr val="000000"/>
                          </a:solidFill>
                          <a:latin typeface="Georgia"/>
                          <a:ea typeface="Calibri"/>
                        </a:rPr>
                        <a:t>5</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Recruiters need a reason to go through the process of registering</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2-3 months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High</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Benefits not initially realized</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3</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Allow recruiters to see some resumes before registering to give them an incentive to register</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437480">
                <a:tc>
                  <a:txBody>
                    <a:bodyPr/>
                    <a:p>
                      <a:pPr>
                        <a:lnSpc>
                          <a:spcPct val="115000"/>
                        </a:lnSpc>
                      </a:pPr>
                      <a:r>
                        <a:rPr b="0" lang="en-US" sz="1100" spc="-1" strike="noStrike">
                          <a:solidFill>
                            <a:srgbClr val="000000"/>
                          </a:solidFill>
                          <a:latin typeface="Georgia"/>
                          <a:ea typeface="Calibri"/>
                        </a:rPr>
                        <a:t>6</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15000"/>
                        </a:lnSpc>
                      </a:pPr>
                      <a:r>
                        <a:rPr b="0" lang="en-US" sz="1100" spc="-1" strike="noStrike">
                          <a:solidFill>
                            <a:srgbClr val="000000"/>
                          </a:solidFill>
                          <a:latin typeface="Georgia"/>
                          <a:ea typeface="Calibri"/>
                        </a:rPr>
                        <a:t>RelateKX needs a way to manage the resumes and documentation being uploaded</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gn="ctr">
                        <a:lnSpc>
                          <a:spcPct val="115000"/>
                        </a:lnSpc>
                      </a:pPr>
                      <a:r>
                        <a:rPr b="0" lang="en-US" sz="1100" spc="-1" strike="noStrike">
                          <a:solidFill>
                            <a:srgbClr val="000000"/>
                          </a:solidFill>
                          <a:latin typeface="Georgia"/>
                          <a:ea typeface="Calibri"/>
                        </a:rPr>
                        <a:t>2-3 months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gn="ctr">
                        <a:lnSpc>
                          <a:spcPct val="115000"/>
                        </a:lnSpc>
                      </a:pPr>
                      <a:r>
                        <a:rPr b="0" lang="en-US" sz="1100" spc="-1" strike="noStrike">
                          <a:solidFill>
                            <a:srgbClr val="000000"/>
                          </a:solidFill>
                          <a:latin typeface="Georgia"/>
                          <a:ea typeface="Calibri"/>
                        </a:rPr>
                        <a:t>Medium</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gn="ctr">
                        <a:lnSpc>
                          <a:spcPct val="115000"/>
                        </a:lnSpc>
                      </a:pPr>
                      <a:r>
                        <a:rPr b="0" lang="en-US" sz="1100" spc="-1" strike="noStrike">
                          <a:solidFill>
                            <a:srgbClr val="000000"/>
                          </a:solidFill>
                          <a:latin typeface="Georgia"/>
                          <a:ea typeface="Calibri"/>
                        </a:rPr>
                        <a:t>Benefits not initially realized</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gn="ctr">
                        <a:lnSpc>
                          <a:spcPct val="115000"/>
                        </a:lnSpc>
                      </a:pPr>
                      <a:r>
                        <a:rPr b="0" lang="en-US" sz="1100" spc="-1" strike="noStrike">
                          <a:solidFill>
                            <a:srgbClr val="000000"/>
                          </a:solidFill>
                          <a:latin typeface="Georgia"/>
                          <a:ea typeface="Calibri"/>
                        </a:rPr>
                        <a:t>3</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gn="ctr">
                        <a:lnSpc>
                          <a:spcPct val="115000"/>
                        </a:lnSpc>
                      </a:pPr>
                      <a:r>
                        <a:rPr b="0" lang="en-US" sz="1100" spc="-1" strike="noStrike">
                          <a:solidFill>
                            <a:srgbClr val="000000"/>
                          </a:solidFill>
                          <a:latin typeface="Georgia"/>
                          <a:ea typeface="Calibri"/>
                        </a:rPr>
                        <a:t>Create a program that will manage the content that will be allowed to upload to the application</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309" name="CustomShape 4"/>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19</a:t>
            </a:r>
            <a:endParaRPr b="0" lang="en-US" sz="1800" spc="-1" strike="noStrike">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380880" y="152280"/>
            <a:ext cx="571464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Survey Phase Problem and Opportunity Narrative</a:t>
            </a:r>
            <a:endParaRPr b="0" lang="en-US" sz="1800" spc="-1" strike="noStrike">
              <a:latin typeface="Arial"/>
            </a:endParaRPr>
          </a:p>
        </p:txBody>
      </p:sp>
      <p:sp>
        <p:nvSpPr>
          <p:cNvPr id="311"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20</a:t>
            </a:r>
            <a:endParaRPr b="0" lang="en-US" sz="1800" spc="-1" strike="noStrike">
              <a:latin typeface="Arial"/>
            </a:endParaRPr>
          </a:p>
        </p:txBody>
      </p:sp>
      <p:sp>
        <p:nvSpPr>
          <p:cNvPr id="312" name="CustomShape 3"/>
          <p:cNvSpPr/>
          <p:nvPr/>
        </p:nvSpPr>
        <p:spPr>
          <a:xfrm>
            <a:off x="380880" y="838080"/>
            <a:ext cx="6400440" cy="37101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PKJZ Inc. researched problems and opportunities that fit in the Survey Phase Problem &amp; Opportunities table using the PIECES method.  PKJZ Inc. tried to find a problem or opportunity that focused on each part of the PIECES framework in order to effectively make changes to the RelateKX application.  In the end, the the performance, information, economics, and control was the focus of the problems and opportunity statement.  Increased performance of the application would give both students and recruiters reasons to use RelateKX over utilizing nothing or an alternative solution.  An improvement of information about the competition will give the SBDC insight about the competition and what methods are working for the competition’s applications.  Making sure that RelateKX has a strong funding base will ensure that the program will not have to be abandoned due to budget constraints or other cost problems.  Figuring out a process to control the information that is being uploaded to the site ensures that only the material that needs to be uploaded to the site is allowed.</a:t>
            </a: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The problems and opportunities listed are based on initial findings and will likely change throughout the project as a greater depth of knowledge and understanding of both the current and proposed systems is developed.</a:t>
            </a:r>
            <a:endParaRPr b="0" lang="en-US" sz="1200" spc="-1" strike="noStrike">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380880" y="196920"/>
            <a:ext cx="5714640" cy="63900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Survey Phase Problem, Opportunities, Objectives, and Constraints Matrix</a:t>
            </a:r>
            <a:endParaRPr b="0" lang="en-US" sz="1800" spc="-1" strike="noStrike">
              <a:latin typeface="Arial"/>
            </a:endParaRPr>
          </a:p>
        </p:txBody>
      </p:sp>
      <p:graphicFrame>
        <p:nvGraphicFramePr>
          <p:cNvPr id="314" name="Table 2"/>
          <p:cNvGraphicFramePr/>
          <p:nvPr/>
        </p:nvGraphicFramePr>
        <p:xfrm>
          <a:off x="304920" y="838080"/>
          <a:ext cx="6400440" cy="1202760"/>
        </p:xfrm>
        <a:graphic>
          <a:graphicData uri="http://schemas.openxmlformats.org/drawingml/2006/table">
            <a:tbl>
              <a:tblPr/>
              <a:tblGrid>
                <a:gridCol w="3047760"/>
                <a:gridCol w="3352680"/>
              </a:tblGrid>
              <a:tr h="502920">
                <a:tc>
                  <a:txBody>
                    <a:bodyPr lIns="45720" rIns="45720" tIns="91440"/>
                    <a:p>
                      <a:pPr>
                        <a:lnSpc>
                          <a:spcPct val="100000"/>
                        </a:lnSpc>
                        <a:spcBef>
                          <a:spcPts val="241"/>
                        </a:spcBef>
                      </a:pPr>
                      <a:r>
                        <a:rPr b="1" lang="en-US" sz="1200" spc="-1" strike="noStrike">
                          <a:solidFill>
                            <a:srgbClr val="000000"/>
                          </a:solidFill>
                          <a:latin typeface="Georgia"/>
                        </a:rPr>
                        <a:t>Project:</a:t>
                      </a:r>
                      <a:r>
                        <a:rPr b="0" lang="en-US" sz="1200" spc="-1" strike="noStrike">
                          <a:solidFill>
                            <a:srgbClr val="000000"/>
                          </a:solidFill>
                          <a:latin typeface="Georgia"/>
                        </a:rPr>
                        <a:t> CIS Benchmarking Activities</a:t>
                      </a:r>
                      <a:endParaRPr b="0" lang="en-US" sz="1200" spc="-1" strike="noStrike">
                        <a:latin typeface="Arial"/>
                      </a:endParaRPr>
                    </a:p>
                  </a:txBody>
                  <a:tcPr marL="45720" marR="45720">
                    <a:lnL w="28080">
                      <a:solidFill>
                        <a:srgbClr val="000000"/>
                      </a:solidFill>
                    </a:lnL>
                    <a:lnR w="12240">
                      <a:solidFill>
                        <a:srgbClr val="000000"/>
                      </a:solidFill>
                    </a:lnR>
                    <a:lnT w="28080">
                      <a:solidFill>
                        <a:srgbClr val="000000"/>
                      </a:solidFill>
                    </a:lnT>
                    <a:lnB w="12240">
                      <a:solidFill>
                        <a:srgbClr val="000000"/>
                      </a:solidFill>
                    </a:lnB>
                    <a:noFill/>
                  </a:tcPr>
                </a:tc>
                <a:tc>
                  <a:txBody>
                    <a:bodyPr lIns="45720" rIns="45720" tIns="91440"/>
                    <a:p>
                      <a:pPr>
                        <a:lnSpc>
                          <a:spcPct val="100000"/>
                        </a:lnSpc>
                        <a:spcBef>
                          <a:spcPts val="241"/>
                        </a:spcBef>
                      </a:pPr>
                      <a:r>
                        <a:rPr b="1" lang="en-US" sz="1200" spc="-1" strike="noStrike">
                          <a:solidFill>
                            <a:srgbClr val="000000"/>
                          </a:solidFill>
                          <a:latin typeface="Georgia"/>
                        </a:rPr>
                        <a:t>Project Manager:  </a:t>
                      </a:r>
                      <a:r>
                        <a:rPr b="0" lang="en-US" sz="1200" spc="-1" strike="noStrike">
                          <a:solidFill>
                            <a:srgbClr val="000000"/>
                          </a:solidFill>
                          <a:latin typeface="Georgia"/>
                        </a:rPr>
                        <a:t>Britney Haynes</a:t>
                      </a:r>
                      <a:endParaRPr b="0" lang="en-US" sz="1200" spc="-1" strike="noStrike">
                        <a:latin typeface="Arial"/>
                      </a:endParaRPr>
                    </a:p>
                  </a:txBody>
                  <a:tcPr marL="45720" marR="45720">
                    <a:lnL w="12240">
                      <a:solidFill>
                        <a:srgbClr val="000000"/>
                      </a:solidFill>
                    </a:lnL>
                    <a:lnR w="28080">
                      <a:solidFill>
                        <a:srgbClr val="000000"/>
                      </a:solidFill>
                    </a:lnR>
                    <a:lnT w="28080">
                      <a:solidFill>
                        <a:srgbClr val="000000"/>
                      </a:solidFill>
                    </a:lnT>
                    <a:lnB w="12240">
                      <a:solidFill>
                        <a:srgbClr val="000000"/>
                      </a:solidFill>
                    </a:lnB>
                    <a:noFill/>
                  </a:tcPr>
                </a:tc>
              </a:tr>
              <a:tr h="350640">
                <a:tc>
                  <a:txBody>
                    <a:bodyPr lIns="45720" rIns="45720" tIns="91440"/>
                    <a:p>
                      <a:pPr>
                        <a:lnSpc>
                          <a:spcPct val="100000"/>
                        </a:lnSpc>
                        <a:spcBef>
                          <a:spcPts val="241"/>
                        </a:spcBef>
                      </a:pPr>
                      <a:r>
                        <a:rPr b="1" lang="en-US" sz="1200" spc="-1" strike="noStrike">
                          <a:solidFill>
                            <a:srgbClr val="000000"/>
                          </a:solidFill>
                          <a:latin typeface="Georgia"/>
                        </a:rPr>
                        <a:t>Created By:  </a:t>
                      </a:r>
                      <a:r>
                        <a:rPr b="0" lang="en-US" sz="1200" spc="-1" strike="noStrike">
                          <a:solidFill>
                            <a:srgbClr val="000000"/>
                          </a:solidFill>
                          <a:latin typeface="Georgia"/>
                        </a:rPr>
                        <a:t>Chris Armbrester</a:t>
                      </a:r>
                      <a:endParaRPr b="0" lang="en-US" sz="1200" spc="-1" strike="noStrike">
                        <a:latin typeface="Arial"/>
                      </a:endParaRPr>
                    </a:p>
                  </a:txBody>
                  <a:tcPr marL="45720" marR="45720">
                    <a:lnL w="28080">
                      <a:solidFill>
                        <a:srgbClr val="000000"/>
                      </a:solidFill>
                    </a:lnL>
                    <a:lnR w="12240">
                      <a:solidFill>
                        <a:srgbClr val="000000"/>
                      </a:solidFill>
                    </a:lnR>
                    <a:lnT w="12240">
                      <a:solidFill>
                        <a:srgbClr val="000000"/>
                      </a:solidFill>
                    </a:lnT>
                    <a:lnB w="12240">
                      <a:solidFill>
                        <a:srgbClr val="000000"/>
                      </a:solidFill>
                    </a:lnB>
                    <a:noFill/>
                  </a:tcPr>
                </a:tc>
                <a:tc>
                  <a:txBody>
                    <a:bodyPr lIns="45720" rIns="45720" tIns="91440"/>
                    <a:p>
                      <a:pPr>
                        <a:lnSpc>
                          <a:spcPct val="100000"/>
                        </a:lnSpc>
                        <a:spcBef>
                          <a:spcPts val="241"/>
                        </a:spcBef>
                      </a:pPr>
                      <a:r>
                        <a:rPr b="1" lang="en-US" sz="1200" spc="-1" strike="noStrike">
                          <a:solidFill>
                            <a:srgbClr val="000000"/>
                          </a:solidFill>
                          <a:latin typeface="Georgia"/>
                        </a:rPr>
                        <a:t>Last Updated By: </a:t>
                      </a:r>
                      <a:r>
                        <a:rPr b="0" lang="en-US" sz="1200" spc="-1" strike="noStrike">
                          <a:solidFill>
                            <a:srgbClr val="000000"/>
                          </a:solidFill>
                          <a:latin typeface="Georgia"/>
                        </a:rPr>
                        <a:t>Chris Armbrester</a:t>
                      </a:r>
                      <a:endParaRPr b="0" lang="en-US" sz="1200" spc="-1" strike="noStrike">
                        <a:latin typeface="Arial"/>
                      </a:endParaRPr>
                    </a:p>
                  </a:txBody>
                  <a:tcPr marL="45720" marR="45720">
                    <a:lnL w="12240">
                      <a:solidFill>
                        <a:srgbClr val="000000"/>
                      </a:solidFill>
                    </a:lnL>
                    <a:lnR w="28080">
                      <a:solidFill>
                        <a:srgbClr val="000000"/>
                      </a:solidFill>
                    </a:lnR>
                    <a:lnT w="12240">
                      <a:solidFill>
                        <a:srgbClr val="000000"/>
                      </a:solidFill>
                    </a:lnT>
                    <a:lnB w="12240">
                      <a:solidFill>
                        <a:srgbClr val="000000"/>
                      </a:solidFill>
                    </a:lnB>
                    <a:noFill/>
                  </a:tcPr>
                </a:tc>
              </a:tr>
              <a:tr h="349200">
                <a:tc>
                  <a:txBody>
                    <a:bodyPr lIns="45720" rIns="45720" tIns="91440"/>
                    <a:p>
                      <a:pPr>
                        <a:lnSpc>
                          <a:spcPct val="100000"/>
                        </a:lnSpc>
                        <a:spcBef>
                          <a:spcPts val="241"/>
                        </a:spcBef>
                      </a:pPr>
                      <a:r>
                        <a:rPr b="1" lang="en-US" sz="1200" spc="-1" strike="noStrike">
                          <a:solidFill>
                            <a:srgbClr val="000000"/>
                          </a:solidFill>
                          <a:latin typeface="Georgia"/>
                        </a:rPr>
                        <a:t>Date Created:</a:t>
                      </a:r>
                      <a:r>
                        <a:rPr b="0" lang="en-US" sz="1200" spc="-1" strike="noStrike">
                          <a:solidFill>
                            <a:srgbClr val="000000"/>
                          </a:solidFill>
                          <a:latin typeface="Georgia"/>
                        </a:rPr>
                        <a:t> April 8, 2008</a:t>
                      </a:r>
                      <a:endParaRPr b="0" lang="en-US" sz="1200" spc="-1" strike="noStrike">
                        <a:latin typeface="Arial"/>
                      </a:endParaRPr>
                    </a:p>
                  </a:txBody>
                  <a:tcPr marL="45720" marR="45720">
                    <a:lnL w="28080">
                      <a:solidFill>
                        <a:srgbClr val="000000"/>
                      </a:solidFill>
                    </a:lnL>
                    <a:lnR w="12240">
                      <a:solidFill>
                        <a:srgbClr val="000000"/>
                      </a:solidFill>
                    </a:lnR>
                    <a:lnT w="12240">
                      <a:solidFill>
                        <a:srgbClr val="000000"/>
                      </a:solidFill>
                    </a:lnT>
                    <a:lnB w="28080">
                      <a:solidFill>
                        <a:srgbClr val="000000"/>
                      </a:solidFill>
                    </a:lnB>
                    <a:noFill/>
                  </a:tcPr>
                </a:tc>
                <a:tc>
                  <a:txBody>
                    <a:bodyPr lIns="45720" rIns="45720" tIns="91440"/>
                    <a:p>
                      <a:pPr>
                        <a:lnSpc>
                          <a:spcPct val="100000"/>
                        </a:lnSpc>
                        <a:spcBef>
                          <a:spcPts val="241"/>
                        </a:spcBef>
                      </a:pPr>
                      <a:r>
                        <a:rPr b="1" lang="en-US" sz="1200" spc="-1" strike="noStrike">
                          <a:solidFill>
                            <a:srgbClr val="000000"/>
                          </a:solidFill>
                          <a:latin typeface="Georgia"/>
                        </a:rPr>
                        <a:t>Date Last Updated: </a:t>
                      </a:r>
                      <a:r>
                        <a:rPr b="0" lang="en-US" sz="1200" spc="-1" strike="noStrike">
                          <a:solidFill>
                            <a:srgbClr val="000000"/>
                          </a:solidFill>
                          <a:latin typeface="Georgia"/>
                        </a:rPr>
                        <a:t>April 9, 2008</a:t>
                      </a:r>
                      <a:endParaRPr b="0" lang="en-US" sz="1200" spc="-1" strike="noStrike">
                        <a:latin typeface="Arial"/>
                      </a:endParaRPr>
                    </a:p>
                  </a:txBody>
                  <a:tcPr marL="45720" marR="4572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315" name="Table 3"/>
          <p:cNvGraphicFramePr/>
          <p:nvPr/>
        </p:nvGraphicFramePr>
        <p:xfrm>
          <a:off x="304920" y="2190600"/>
          <a:ext cx="6400440" cy="6765480"/>
        </p:xfrm>
        <a:graphic>
          <a:graphicData uri="http://schemas.openxmlformats.org/drawingml/2006/table">
            <a:tbl>
              <a:tblPr/>
              <a:tblGrid>
                <a:gridCol w="1447560"/>
                <a:gridCol w="1523880"/>
                <a:gridCol w="1676160"/>
                <a:gridCol w="1752840"/>
              </a:tblGrid>
              <a:tr h="456840">
                <a:tc gridSpan="2">
                  <a:txBody>
                    <a:bodyPr/>
                    <a:p>
                      <a:pPr algn="ctr">
                        <a:lnSpc>
                          <a:spcPct val="100000"/>
                        </a:lnSpc>
                        <a:spcBef>
                          <a:spcPts val="241"/>
                        </a:spcBef>
                      </a:pPr>
                      <a:r>
                        <a:rPr b="1" lang="en-US" sz="1200" spc="-1" strike="noStrike">
                          <a:solidFill>
                            <a:srgbClr val="000000"/>
                          </a:solidFill>
                          <a:latin typeface="Georgia"/>
                        </a:rPr>
                        <a:t>CAUSE-AND-EFFECT ANALYSIS</a:t>
                      </a:r>
                      <a:endParaRPr b="0" lang="en-US" sz="12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hMerge="1">
                  <a:tcPr>
                    <a:solidFill>
                      <a:srgbClr val="729fcf"/>
                    </a:solidFill>
                  </a:tcPr>
                </a:tc>
                <a:tc gridSpan="2">
                  <a:txBody>
                    <a:bodyPr/>
                    <a:p>
                      <a:pPr algn="ctr">
                        <a:lnSpc>
                          <a:spcPct val="100000"/>
                        </a:lnSpc>
                        <a:spcBef>
                          <a:spcPts val="241"/>
                        </a:spcBef>
                      </a:pPr>
                      <a:r>
                        <a:rPr b="1" lang="en-US" sz="1200" spc="-1" strike="noStrike">
                          <a:solidFill>
                            <a:srgbClr val="000000"/>
                          </a:solidFill>
                          <a:latin typeface="Georgia"/>
                        </a:rPr>
                        <a:t>SYSTEM IMPROVEMENT OBJECTIVES</a:t>
                      </a:r>
                      <a:endParaRPr b="0" lang="en-US" sz="12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c hMerge="1">
                  <a:tcPr>
                    <a:solidFill>
                      <a:srgbClr val="729fcf"/>
                    </a:solidFill>
                  </a:tcPr>
                </a:tc>
              </a:tr>
              <a:tr h="639360">
                <a:tc>
                  <a:txBody>
                    <a:bodyPr/>
                    <a:p>
                      <a:pPr algn="ctr">
                        <a:lnSpc>
                          <a:spcPct val="100000"/>
                        </a:lnSpc>
                        <a:spcBef>
                          <a:spcPts val="241"/>
                        </a:spcBef>
                      </a:pPr>
                      <a:r>
                        <a:rPr b="1" lang="en-US" sz="1200" spc="-1" strike="noStrike">
                          <a:solidFill>
                            <a:srgbClr val="000000"/>
                          </a:solidFill>
                          <a:latin typeface="Georgia"/>
                        </a:rPr>
                        <a:t>Problem or Opportunity         </a:t>
                      </a:r>
                      <a:endParaRPr b="0" lang="en-US" sz="12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241"/>
                        </a:spcBef>
                      </a:pPr>
                      <a:r>
                        <a:rPr b="1" lang="en-US" sz="1200" spc="-1" strike="noStrike">
                          <a:solidFill>
                            <a:srgbClr val="000000"/>
                          </a:solidFill>
                          <a:latin typeface="Georgia"/>
                        </a:rPr>
                        <a:t>Causes and Effects         </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241"/>
                        </a:spcBef>
                      </a:pPr>
                      <a:r>
                        <a:rPr b="1" lang="en-US" sz="1200" spc="-1" strike="noStrike">
                          <a:solidFill>
                            <a:srgbClr val="000000"/>
                          </a:solidFill>
                          <a:latin typeface="Georgia"/>
                        </a:rPr>
                        <a:t>Objective</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241"/>
                        </a:spcBef>
                      </a:pPr>
                      <a:r>
                        <a:rPr b="1" lang="en-US" sz="1200" spc="-1" strike="noStrike">
                          <a:solidFill>
                            <a:srgbClr val="000000"/>
                          </a:solidFill>
                          <a:latin typeface="Georgia"/>
                        </a:rPr>
                        <a:t>Constraint</a:t>
                      </a:r>
                      <a:endParaRPr b="0" lang="en-US" sz="12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629720">
                <a:tc>
                  <a:txBody>
                    <a:bodyPr/>
                    <a:p>
                      <a:pPr>
                        <a:lnSpc>
                          <a:spcPct val="115000"/>
                        </a:lnSpc>
                      </a:pPr>
                      <a:r>
                        <a:rPr b="0" lang="en-US" sz="1100" spc="-1" strike="noStrike">
                          <a:solidFill>
                            <a:srgbClr val="000000"/>
                          </a:solidFill>
                          <a:latin typeface="Georgia"/>
                          <a:ea typeface="Calibri"/>
                        </a:rPr>
                        <a:t>1. Unknown knowledge of competitors processes and product</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The number of competitors is vast and the applications have not been around long enough to gather information on</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Increase knowledge of competitors in order to make sure RelateKX will contain the same features that are successful</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Not all the information about competitors are available to benchmark or are willing to give up</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245240">
                <a:tc>
                  <a:txBody>
                    <a:bodyPr/>
                    <a:p>
                      <a:pPr>
                        <a:lnSpc>
                          <a:spcPct val="115000"/>
                        </a:lnSpc>
                      </a:pPr>
                      <a:r>
                        <a:rPr b="0" lang="en-US" sz="1100" spc="-1" strike="noStrike">
                          <a:solidFill>
                            <a:srgbClr val="000000"/>
                          </a:solidFill>
                          <a:latin typeface="Georgia"/>
                          <a:ea typeface="Calibri"/>
                        </a:rPr>
                        <a:t>2. Students are not encouraged to post resumes online</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Students feel there is not a need to post resumes or have not been told of places to post resumes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Encourage students to use RelateKX as a place to sell themselves and post their resumes online</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Reaching all the students in a way that would encourage them to use RelateKX</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053000">
                <a:tc>
                  <a:txBody>
                    <a:bodyPr/>
                    <a:p>
                      <a:pPr>
                        <a:lnSpc>
                          <a:spcPct val="115000"/>
                        </a:lnSpc>
                      </a:pPr>
                      <a:r>
                        <a:rPr b="0" lang="en-US" sz="1100" spc="-1" strike="noStrike">
                          <a:solidFill>
                            <a:srgbClr val="000000"/>
                          </a:solidFill>
                          <a:latin typeface="Georgia"/>
                          <a:ea typeface="Calibri"/>
                        </a:rPr>
                        <a:t>3. RelateKX costs money to be incorporated into C&amp;BA</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Host and maintenance costs money for SBDC that needs to be paid by C&amp;BA</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Create a proposal that would solve the problem of the payment of RelateKX</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Some ways, like raising course fees, might not be favorable and could be denied</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245240">
                <a:tc>
                  <a:txBody>
                    <a:bodyPr/>
                    <a:p>
                      <a:pPr>
                        <a:lnSpc>
                          <a:spcPct val="115000"/>
                        </a:lnSpc>
                      </a:pPr>
                      <a:r>
                        <a:rPr b="0" lang="en-US" sz="1100" spc="-1" strike="noStrike">
                          <a:solidFill>
                            <a:srgbClr val="000000"/>
                          </a:solidFill>
                          <a:latin typeface="Georgia"/>
                          <a:ea typeface="Calibri"/>
                        </a:rPr>
                        <a:t>4. CrimsonCareers is not appealing enough for students to want to use</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Students are used to more user-friendly sites than CrimsonCareers offers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Design RelateKX so that it appeals to the common student user</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Time and effort better spent elsewhere than on the layout and look of the pages</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245240">
                <a:tc>
                  <a:txBody>
                    <a:bodyPr/>
                    <a:p>
                      <a:pPr>
                        <a:lnSpc>
                          <a:spcPct val="115000"/>
                        </a:lnSpc>
                      </a:pPr>
                      <a:r>
                        <a:rPr b="0" lang="en-US" sz="1100" spc="-1" strike="noStrike">
                          <a:solidFill>
                            <a:srgbClr val="000000"/>
                          </a:solidFill>
                          <a:latin typeface="Georgia"/>
                          <a:ea typeface="Calibri"/>
                        </a:rPr>
                        <a:t>5. Recruiters need a reason to go through the process of registering</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Other schools allow recruiters to access students without registering on some application</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Give recruiters an incentive to register on RelateKX to communicate with students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Georgia"/>
                          <a:ea typeface="Calibri"/>
                        </a:rPr>
                        <a:t>Recruiters wanting to register rather than finding another school to recruit at</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245240">
                <a:tc>
                  <a:txBody>
                    <a:bodyPr/>
                    <a:p>
                      <a:pPr>
                        <a:lnSpc>
                          <a:spcPct val="115000"/>
                        </a:lnSpc>
                      </a:pPr>
                      <a:r>
                        <a:rPr b="0" lang="en-US" sz="1100" spc="-1" strike="noStrike">
                          <a:solidFill>
                            <a:srgbClr val="000000"/>
                          </a:solidFill>
                          <a:latin typeface="Georgia"/>
                          <a:ea typeface="Calibri"/>
                        </a:rPr>
                        <a:t>6. RelateKX needs a way to manage the documents being uploaded</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15000"/>
                        </a:lnSpc>
                      </a:pPr>
                      <a:r>
                        <a:rPr b="0" lang="en-US" sz="1100" spc="-1" strike="noStrike">
                          <a:solidFill>
                            <a:srgbClr val="000000"/>
                          </a:solidFill>
                          <a:latin typeface="Georgia"/>
                          <a:ea typeface="Calibri"/>
                        </a:rPr>
                        <a:t>Students might abuse RelateKX and upload questionable content in their documents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15000"/>
                        </a:lnSpc>
                      </a:pPr>
                      <a:r>
                        <a:rPr b="0" lang="en-US" sz="1100" spc="-1" strike="noStrike">
                          <a:solidFill>
                            <a:srgbClr val="000000"/>
                          </a:solidFill>
                          <a:latin typeface="Georgia"/>
                          <a:ea typeface="Calibri"/>
                        </a:rPr>
                        <a:t>Create a way to control what is being uploaded to RelateKX</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15000"/>
                        </a:lnSpc>
                      </a:pPr>
                      <a:r>
                        <a:rPr b="0" lang="en-US" sz="1100" spc="-1" strike="noStrike">
                          <a:solidFill>
                            <a:srgbClr val="000000"/>
                          </a:solidFill>
                          <a:latin typeface="Georgia"/>
                          <a:ea typeface="Calibri"/>
                        </a:rPr>
                        <a:t>Students will attempt to find ways around any filter being used</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316" name="CustomShape 4"/>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21</a:t>
            </a:r>
            <a:endParaRPr b="0" lang="en-US" sz="1800" spc="-1" strike="noStrike">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380880" y="196920"/>
            <a:ext cx="5714640" cy="63900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Survey Phase Problem, Opportunities, Objectives, and Constraints Matrix</a:t>
            </a:r>
            <a:endParaRPr b="0" lang="en-US" sz="1800" spc="-1" strike="noStrike">
              <a:latin typeface="Arial"/>
            </a:endParaRPr>
          </a:p>
        </p:txBody>
      </p:sp>
      <p:sp>
        <p:nvSpPr>
          <p:cNvPr id="318" name="CustomShape 2"/>
          <p:cNvSpPr/>
          <p:nvPr/>
        </p:nvSpPr>
        <p:spPr>
          <a:xfrm>
            <a:off x="380880" y="838080"/>
            <a:ext cx="6400440" cy="404532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The problems, opportunities, objectives, and constraints matrix allows readers to understand the underlying causes and effects of all the known problems and also opportunities as well as potential issues involved in addressing the problems or seizing the opportunities.  </a:t>
            </a: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From the initial findings during the study phase, PKJZ Inc. found six very apparent gaps or problems/opportunities with the system in place and the owner of the proposed systems objectives.  First, competitors’ applications offerings and pricings were unknown.  Second, the system in place is not widely used by students.  Next, will C&amp;BA be willing to absorb the cost of the new application or pass cost onto students?  The next goes back to lack of use by students, the system in place is not appealing or easily accessed and used.  The new application needs to provide recruiters with an incentive for registering to use the application.  Finally, content of the new application must be properly managed and filtered.</a:t>
            </a: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The problems, opportunities, objects and constraints listed are based on initial findings and will likely change throughout the project as a greater depth of knowledge and understanding of both the current and proposed systems is developed.</a:t>
            </a:r>
            <a:endParaRPr b="0" lang="en-US" sz="1200" spc="-1" strike="noStrike">
              <a:latin typeface="Arial"/>
            </a:endParaRPr>
          </a:p>
        </p:txBody>
      </p:sp>
      <p:sp>
        <p:nvSpPr>
          <p:cNvPr id="319" name="CustomShape 3"/>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22</a:t>
            </a:r>
            <a:endParaRPr b="0" lang="en-US" sz="1800" spc="-1" strike="noStrike">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Scope Statement</a:t>
            </a:r>
            <a:endParaRPr b="0" lang="en-US" sz="1800" spc="-1" strike="noStrike">
              <a:latin typeface="Arial"/>
            </a:endParaRPr>
          </a:p>
        </p:txBody>
      </p:sp>
      <p:sp>
        <p:nvSpPr>
          <p:cNvPr id="321"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23</a:t>
            </a:r>
            <a:endParaRPr b="0" lang="en-US" sz="1800" spc="-1" strike="noStrike">
              <a:latin typeface="Arial"/>
            </a:endParaRPr>
          </a:p>
        </p:txBody>
      </p:sp>
      <p:sp>
        <p:nvSpPr>
          <p:cNvPr id="322" name="CustomShape 3"/>
          <p:cNvSpPr/>
          <p:nvPr/>
        </p:nvSpPr>
        <p:spPr>
          <a:xfrm>
            <a:off x="380880" y="762120"/>
            <a:ext cx="6171840" cy="70624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The scope of a project defines which aspects of a system will be examined and potentially redefined during the course of the project.  We have determined the scope by examining the problems and opportunities associated with the current system and from preliminary research performed.  The overall scope is broken down into four aspects: data, process, interface, and geography.</a:t>
            </a: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Data:</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-Benchmarking information about competitors</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-Information that will be uploaded by students in their e-portfolio</a:t>
            </a: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Process:</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-User registration</a:t>
            </a:r>
            <a:endParaRPr b="0" lang="en-US" sz="1200" spc="-1" strike="noStrike">
              <a:latin typeface="Arial"/>
            </a:endParaRPr>
          </a:p>
          <a:p>
            <a:pPr>
              <a:lnSpc>
                <a:spcPct val="100000"/>
              </a:lnSpc>
              <a:spcBef>
                <a:spcPts val="601"/>
              </a:spcBef>
            </a:pPr>
            <a:r>
              <a:rPr b="1" lang="en-US" sz="1200" spc="-1" strike="noStrike">
                <a:solidFill>
                  <a:srgbClr val="000000"/>
                </a:solidFill>
                <a:latin typeface="Georgia"/>
              </a:rPr>
              <a:t>-Portfolio processes</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-Job Opportunities processes</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Communications</a:t>
            </a: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Interface:</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-RelateKX application</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-CrimsonCareers application</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-C&amp;BA Faculty and Staff</a:t>
            </a: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Geography:</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-University of Alabama Campus</a:t>
            </a: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r>
              <a:rPr b="1" lang="en-US" sz="1200" spc="-1" strike="noStrike">
                <a:solidFill>
                  <a:srgbClr val="000000"/>
                </a:solidFill>
                <a:latin typeface="Georgia"/>
              </a:rPr>
              <a:t>*The focus of this project pertains to the breakdown of the Portfolio process into its component processes.</a:t>
            </a:r>
            <a:endParaRPr b="0" lang="en-US" sz="1200" spc="-1" strike="noStrike">
              <a:latin typeface="Arial"/>
            </a:endParaRPr>
          </a:p>
          <a:p>
            <a:pPr>
              <a:lnSpc>
                <a:spcPct val="100000"/>
              </a:lnSpc>
              <a:spcBef>
                <a:spcPts val="601"/>
              </a:spcBef>
            </a:pPr>
            <a:endParaRPr b="0" lang="en-US" sz="12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380880" y="152280"/>
            <a:ext cx="464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Table of Contents</a:t>
            </a:r>
            <a:endParaRPr b="0" lang="en-US" sz="1800" spc="-1" strike="noStrike">
              <a:latin typeface="Arial"/>
            </a:endParaRPr>
          </a:p>
        </p:txBody>
      </p:sp>
      <p:sp>
        <p:nvSpPr>
          <p:cNvPr id="100" name="CustomShape 2"/>
          <p:cNvSpPr/>
          <p:nvPr/>
        </p:nvSpPr>
        <p:spPr>
          <a:xfrm>
            <a:off x="380880" y="609480"/>
            <a:ext cx="6476760" cy="85557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Note to the Graders</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Project Executive Summary</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2</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Survey Phase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3</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Survey Phase Executive Summary</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4</a:t>
            </a:r>
            <a:endParaRPr b="0" lang="en-US" sz="1200" spc="-1" strike="noStrike">
              <a:latin typeface="Arial"/>
            </a:endParaRPr>
          </a:p>
          <a:p>
            <a:pPr>
              <a:lnSpc>
                <a:spcPct val="100000"/>
              </a:lnSpc>
              <a:spcBef>
                <a:spcPts val="601"/>
              </a:spcBef>
            </a:pPr>
            <a:r>
              <a:rPr b="1" lang="en-US" sz="1200" spc="-1" strike="noStrike">
                <a:solidFill>
                  <a:srgbClr val="000000"/>
                </a:solidFill>
                <a:latin typeface="Georgia"/>
              </a:rPr>
              <a:t>	</a:t>
            </a:r>
            <a:r>
              <a:rPr b="0" lang="en-US" sz="1200" spc="-1" strike="noStrike">
                <a:solidFill>
                  <a:srgbClr val="000000"/>
                </a:solidFill>
                <a:latin typeface="Georgia"/>
              </a:rPr>
              <a:t>Survey Phase Sign-Off</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5</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Letter of Engagement</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6</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Background Information</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7</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Data Gathering Technique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8</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Data Gathering Results</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9</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*Extended Enterprise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10</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*Extended Enterprise Narrative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11</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Overall Client WCA</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12</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Overall Client WCA Narrative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13</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Overall Client VC</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14</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Overall Client VC Narrative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15</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Completed Request for Information System Services</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16</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Detailed Recommendation</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17</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Sources of Information</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18</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Survey Phase Problem and Opportunity Statements</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19</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Survey Phase Problem and Opportunity Statements Narrative </a:t>
            </a:r>
            <a:r>
              <a:rPr b="0" lang="en-US" sz="1200" spc="-1" strike="noStrike">
                <a:solidFill>
                  <a:srgbClr val="000000"/>
                </a:solidFill>
                <a:latin typeface="Georgia"/>
              </a:rPr>
              <a:t>	</a:t>
            </a:r>
            <a:r>
              <a:rPr b="0" lang="en-US" sz="1200" spc="-1" strike="noStrike">
                <a:solidFill>
                  <a:srgbClr val="000000"/>
                </a:solidFill>
                <a:latin typeface="Georgia"/>
              </a:rPr>
              <a:t>20</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Survey Phase Problems, Opportunities, Objectives, and </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Constraints Matrix</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21</a:t>
            </a:r>
            <a:endParaRPr b="0" lang="en-US" sz="1200" spc="-1" strike="noStrike">
              <a:latin typeface="Arial"/>
            </a:endParaRPr>
          </a:p>
          <a:p>
            <a:pPr>
              <a:lnSpc>
                <a:spcPct val="100000"/>
              </a:lnSpc>
              <a:spcBef>
                <a:spcPts val="601"/>
              </a:spcBef>
            </a:pPr>
            <a:r>
              <a:rPr b="1" lang="en-US" sz="1200" spc="-1" strike="noStrike">
                <a:solidFill>
                  <a:srgbClr val="000000"/>
                </a:solidFill>
                <a:latin typeface="Georgia"/>
              </a:rPr>
              <a:t>	</a:t>
            </a:r>
            <a:r>
              <a:rPr b="0" lang="en-US" sz="1200" spc="-1" strike="noStrike">
                <a:solidFill>
                  <a:srgbClr val="000000"/>
                </a:solidFill>
                <a:latin typeface="Georgia"/>
              </a:rPr>
              <a:t>Survey Phase Problems, Opportunities, Objectives, and </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Constraints Matrix Narrative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22</a:t>
            </a:r>
            <a:endParaRPr b="0" lang="en-US" sz="1200" spc="-1" strike="noStrike">
              <a:latin typeface="Arial"/>
            </a:endParaRPr>
          </a:p>
          <a:p>
            <a:pPr>
              <a:lnSpc>
                <a:spcPct val="100000"/>
              </a:lnSpc>
              <a:spcBef>
                <a:spcPts val="601"/>
              </a:spcBef>
            </a:pPr>
            <a:r>
              <a:rPr b="1" lang="en-US" sz="1200" spc="-1" strike="noStrike">
                <a:solidFill>
                  <a:srgbClr val="000000"/>
                </a:solidFill>
                <a:latin typeface="Georgia"/>
              </a:rPr>
              <a:t>	</a:t>
            </a:r>
            <a:r>
              <a:rPr b="0" lang="en-US" sz="1200" spc="-1" strike="noStrike">
                <a:solidFill>
                  <a:srgbClr val="000000"/>
                </a:solidFill>
                <a:latin typeface="Georgia"/>
              </a:rPr>
              <a:t>Scope Statement</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23</a:t>
            </a:r>
            <a:endParaRPr b="0" lang="en-US" sz="1200" spc="-1" strike="noStrike">
              <a:latin typeface="Arial"/>
            </a:endParaRPr>
          </a:p>
          <a:p>
            <a:pPr>
              <a:lnSpc>
                <a:spcPct val="100000"/>
              </a:lnSpc>
              <a:spcBef>
                <a:spcPts val="601"/>
              </a:spcBef>
            </a:pPr>
            <a:r>
              <a:rPr b="1" lang="en-US" sz="1200" spc="-1" strike="noStrike">
                <a:solidFill>
                  <a:srgbClr val="000000"/>
                </a:solidFill>
                <a:latin typeface="Georgia"/>
              </a:rPr>
              <a:t>	</a:t>
            </a:r>
            <a:r>
              <a:rPr b="0" lang="en-US" sz="1200" spc="-1" strike="noStrike">
                <a:solidFill>
                  <a:srgbClr val="000000"/>
                </a:solidFill>
                <a:latin typeface="Georgia"/>
              </a:rPr>
              <a:t>Owner’s View of Data</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24</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Owner’s View of Data Narrative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25</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Owner’s View of Process</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26</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Owner’s View of Process Narrative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27</a:t>
            </a:r>
            <a:endParaRPr b="0" lang="en-US" sz="1200" spc="-1" strike="noStrike">
              <a:latin typeface="Arial"/>
            </a:endParaRPr>
          </a:p>
          <a:p>
            <a:pPr>
              <a:lnSpc>
                <a:spcPct val="100000"/>
              </a:lnSpc>
              <a:spcBef>
                <a:spcPts val="601"/>
              </a:spcBef>
            </a:pPr>
            <a:r>
              <a:rPr b="1" lang="en-US" sz="1200" spc="-1" strike="noStrike">
                <a:solidFill>
                  <a:srgbClr val="000000"/>
                </a:solidFill>
                <a:latin typeface="Georgia"/>
              </a:rPr>
              <a:t>	</a:t>
            </a:r>
            <a:r>
              <a:rPr b="0" lang="en-US" sz="1200" spc="-1" strike="noStrike">
                <a:solidFill>
                  <a:srgbClr val="000000"/>
                </a:solidFill>
                <a:latin typeface="Georgia"/>
              </a:rPr>
              <a:t>Owner’s View of Interface (Context Level DFD)</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28</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*Denotes extras</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endParaRPr b="0" lang="en-US" sz="1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Owner’s View of Data</a:t>
            </a:r>
            <a:endParaRPr b="0" lang="en-US" sz="1800" spc="-1" strike="noStrike">
              <a:latin typeface="Arial"/>
            </a:endParaRPr>
          </a:p>
        </p:txBody>
      </p:sp>
      <p:sp>
        <p:nvSpPr>
          <p:cNvPr id="324"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24</a:t>
            </a:r>
            <a:endParaRPr b="0" lang="en-US" sz="1800" spc="-1" strike="noStrike">
              <a:latin typeface="Arial"/>
            </a:endParaRPr>
          </a:p>
        </p:txBody>
      </p:sp>
      <p:sp>
        <p:nvSpPr>
          <p:cNvPr id="325" name="CustomShape 3"/>
          <p:cNvSpPr/>
          <p:nvPr/>
        </p:nvSpPr>
        <p:spPr>
          <a:xfrm>
            <a:off x="2133720" y="2971800"/>
            <a:ext cx="2742840" cy="2666520"/>
          </a:xfrm>
          <a:prstGeom prst="ellipse">
            <a:avLst/>
          </a:prstGeom>
          <a:ln>
            <a:round/>
          </a:ln>
        </p:spPr>
        <p:style>
          <a:lnRef idx="2">
            <a:schemeClr val="accent6">
              <a:shade val="50000"/>
            </a:schemeClr>
          </a:lnRef>
          <a:fillRef idx="1">
            <a:schemeClr val="accent6"/>
          </a:fillRef>
          <a:effectRef idx="0">
            <a:schemeClr val="accent6"/>
          </a:effectRef>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gn="ctr">
              <a:lnSpc>
                <a:spcPct val="100000"/>
              </a:lnSpc>
            </a:pPr>
            <a:r>
              <a:rPr b="1" lang="en-US" sz="2800" spc="-1" strike="noStrike">
                <a:solidFill>
                  <a:srgbClr val="000000"/>
                </a:solidFill>
                <a:latin typeface="Georgia"/>
              </a:rPr>
              <a:t>CIS</a:t>
            </a:r>
            <a:endParaRPr b="0" lang="en-US" sz="2800" spc="-1" strike="noStrike">
              <a:latin typeface="Arial"/>
            </a:endParaRPr>
          </a:p>
        </p:txBody>
      </p:sp>
      <p:sp>
        <p:nvSpPr>
          <p:cNvPr id="326" name="CustomShape 4"/>
          <p:cNvSpPr/>
          <p:nvPr/>
        </p:nvSpPr>
        <p:spPr>
          <a:xfrm>
            <a:off x="1447920" y="1219320"/>
            <a:ext cx="1676160" cy="990360"/>
          </a:xfrm>
          <a:prstGeom prst="ellipse">
            <a:avLst/>
          </a:prstGeom>
          <a:solidFill>
            <a:schemeClr val="accent6">
              <a:lumMod val="60000"/>
              <a:lumOff val="40000"/>
            </a:schemeClr>
          </a:solidFill>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gn="ctr">
              <a:lnSpc>
                <a:spcPct val="100000"/>
              </a:lnSpc>
            </a:pPr>
            <a:r>
              <a:rPr b="0" lang="en-US" sz="1400" spc="-1" strike="noStrike">
                <a:solidFill>
                  <a:srgbClr val="000000"/>
                </a:solidFill>
                <a:latin typeface="Georgia"/>
              </a:rPr>
              <a:t>Personal Information</a:t>
            </a:r>
            <a:endParaRPr b="0" lang="en-US" sz="1400" spc="-1" strike="noStrike">
              <a:latin typeface="Arial"/>
            </a:endParaRPr>
          </a:p>
        </p:txBody>
      </p:sp>
      <p:sp>
        <p:nvSpPr>
          <p:cNvPr id="327" name="CustomShape 5"/>
          <p:cNvSpPr/>
          <p:nvPr/>
        </p:nvSpPr>
        <p:spPr>
          <a:xfrm>
            <a:off x="4114800" y="1219320"/>
            <a:ext cx="1599840" cy="990360"/>
          </a:xfrm>
          <a:prstGeom prst="ellipse">
            <a:avLst/>
          </a:prstGeom>
          <a:solidFill>
            <a:schemeClr val="accent6">
              <a:lumMod val="60000"/>
              <a:lumOff val="40000"/>
            </a:schemeClr>
          </a:solidFill>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gn="ctr">
              <a:lnSpc>
                <a:spcPct val="100000"/>
              </a:lnSpc>
            </a:pPr>
            <a:r>
              <a:rPr b="0" lang="en-US" sz="1200" spc="-1" strike="noStrike">
                <a:solidFill>
                  <a:srgbClr val="000000"/>
                </a:solidFill>
                <a:latin typeface="Georgia"/>
              </a:rPr>
              <a:t>Contact Information</a:t>
            </a:r>
            <a:endParaRPr b="0" lang="en-US" sz="1200" spc="-1" strike="noStrike">
              <a:latin typeface="Arial"/>
            </a:endParaRPr>
          </a:p>
        </p:txBody>
      </p:sp>
      <p:sp>
        <p:nvSpPr>
          <p:cNvPr id="328" name="CustomShape 6"/>
          <p:cNvSpPr/>
          <p:nvPr/>
        </p:nvSpPr>
        <p:spPr>
          <a:xfrm>
            <a:off x="5181480" y="3886200"/>
            <a:ext cx="1599840" cy="990360"/>
          </a:xfrm>
          <a:prstGeom prst="ellipse">
            <a:avLst/>
          </a:prstGeom>
          <a:solidFill>
            <a:schemeClr val="accent6">
              <a:lumMod val="60000"/>
              <a:lumOff val="40000"/>
            </a:schemeClr>
          </a:solidFill>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Georgia"/>
              </a:rPr>
              <a:t>Email</a:t>
            </a:r>
            <a:endParaRPr b="0" lang="en-US" sz="1400" spc="-1" strike="noStrike">
              <a:latin typeface="Arial"/>
            </a:endParaRPr>
          </a:p>
        </p:txBody>
      </p:sp>
      <p:sp>
        <p:nvSpPr>
          <p:cNvPr id="329" name="CustomShape 7"/>
          <p:cNvSpPr/>
          <p:nvPr/>
        </p:nvSpPr>
        <p:spPr>
          <a:xfrm>
            <a:off x="380880" y="6553080"/>
            <a:ext cx="1599840" cy="990360"/>
          </a:xfrm>
          <a:prstGeom prst="ellipse">
            <a:avLst/>
          </a:prstGeom>
          <a:solidFill>
            <a:schemeClr val="accent6">
              <a:lumMod val="60000"/>
              <a:lumOff val="40000"/>
            </a:schemeClr>
          </a:solidFill>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gn="ctr">
              <a:lnSpc>
                <a:spcPct val="100000"/>
              </a:lnSpc>
            </a:pPr>
            <a:r>
              <a:rPr b="0" lang="en-US" sz="1400" spc="-1" strike="noStrike">
                <a:solidFill>
                  <a:srgbClr val="000000"/>
                </a:solidFill>
                <a:latin typeface="Georgia"/>
              </a:rPr>
              <a:t>Counselor Record</a:t>
            </a:r>
            <a:endParaRPr b="0" lang="en-US" sz="1400" spc="-1" strike="noStrike">
              <a:latin typeface="Arial"/>
            </a:endParaRPr>
          </a:p>
        </p:txBody>
      </p:sp>
      <p:sp>
        <p:nvSpPr>
          <p:cNvPr id="330" name="CustomShape 8"/>
          <p:cNvSpPr/>
          <p:nvPr/>
        </p:nvSpPr>
        <p:spPr>
          <a:xfrm>
            <a:off x="2743200" y="7315200"/>
            <a:ext cx="1676160" cy="990360"/>
          </a:xfrm>
          <a:prstGeom prst="ellipse">
            <a:avLst/>
          </a:prstGeom>
          <a:solidFill>
            <a:schemeClr val="accent6">
              <a:lumMod val="60000"/>
              <a:lumOff val="40000"/>
            </a:schemeClr>
          </a:solidFill>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gn="ctr">
              <a:lnSpc>
                <a:spcPct val="100000"/>
              </a:lnSpc>
            </a:pPr>
            <a:r>
              <a:rPr b="0" lang="en-US" sz="1400" spc="-1" strike="noStrike">
                <a:solidFill>
                  <a:srgbClr val="000000"/>
                </a:solidFill>
                <a:latin typeface="Georgia"/>
              </a:rPr>
              <a:t>Follow Up Information</a:t>
            </a:r>
            <a:endParaRPr b="0" lang="en-US" sz="1400" spc="-1" strike="noStrike">
              <a:latin typeface="Arial"/>
            </a:endParaRPr>
          </a:p>
        </p:txBody>
      </p:sp>
      <p:sp>
        <p:nvSpPr>
          <p:cNvPr id="331" name="CustomShape 9"/>
          <p:cNvSpPr/>
          <p:nvPr/>
        </p:nvSpPr>
        <p:spPr>
          <a:xfrm>
            <a:off x="4952880" y="6553080"/>
            <a:ext cx="1599840" cy="990360"/>
          </a:xfrm>
          <a:prstGeom prst="ellipse">
            <a:avLst/>
          </a:prstGeom>
          <a:solidFill>
            <a:schemeClr val="accent6">
              <a:lumMod val="60000"/>
              <a:lumOff val="40000"/>
            </a:schemeClr>
          </a:solidFill>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Georgia"/>
              </a:rPr>
              <a:t>Schedules</a:t>
            </a:r>
            <a:endParaRPr b="0" lang="en-US" sz="1400" spc="-1" strike="noStrike">
              <a:latin typeface="Arial"/>
            </a:endParaRPr>
          </a:p>
        </p:txBody>
      </p:sp>
      <p:sp>
        <p:nvSpPr>
          <p:cNvPr id="332" name="CustomShape 10"/>
          <p:cNvSpPr/>
          <p:nvPr/>
        </p:nvSpPr>
        <p:spPr>
          <a:xfrm>
            <a:off x="228600" y="3886200"/>
            <a:ext cx="1599840" cy="990360"/>
          </a:xfrm>
          <a:prstGeom prst="ellipse">
            <a:avLst/>
          </a:prstGeom>
          <a:solidFill>
            <a:schemeClr val="accent6">
              <a:lumMod val="60000"/>
              <a:lumOff val="40000"/>
            </a:schemeClr>
          </a:solidFill>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gn="ctr">
              <a:lnSpc>
                <a:spcPct val="100000"/>
              </a:lnSpc>
            </a:pPr>
            <a:r>
              <a:rPr b="0" lang="en-US" sz="1400" spc="-1" strike="noStrike">
                <a:solidFill>
                  <a:srgbClr val="000000"/>
                </a:solidFill>
                <a:latin typeface="Georgia"/>
              </a:rPr>
              <a:t>Company Profile</a:t>
            </a:r>
            <a:endParaRPr b="0" lang="en-US" sz="1400" spc="-1" strike="noStrike">
              <a:latin typeface="Arial"/>
            </a:endParaRPr>
          </a:p>
        </p:txBody>
      </p:sp>
      <p:sp>
        <p:nvSpPr>
          <p:cNvPr id="333" name="CustomShape 11"/>
          <p:cNvSpPr/>
          <p:nvPr/>
        </p:nvSpPr>
        <p:spPr>
          <a:xfrm flipV="1">
            <a:off x="1841400" y="4304520"/>
            <a:ext cx="279000" cy="75960"/>
          </a:xfrm>
          <a:custGeom>
            <a:avLst/>
            <a:gdLst/>
            <a:ahLst/>
            <a:rect l="l" t="t" r="r" b="b"/>
            <a:pathLst>
              <a:path w="21600" h="21600">
                <a:moveTo>
                  <a:pt x="0" y="0"/>
                </a:moveTo>
                <a:lnTo>
                  <a:pt x="21600" y="21600"/>
                </a:lnTo>
              </a:path>
            </a:pathLst>
          </a:custGeom>
          <a:noFill/>
          <a:ln w="9360">
            <a:solidFill>
              <a:schemeClr val="tx1"/>
            </a:solidFill>
            <a:round/>
            <a:headEnd len="med" type="triangle" w="med"/>
            <a:tailEnd len="med" type="triangle" w="med"/>
          </a:ln>
        </p:spPr>
        <p:style>
          <a:lnRef idx="0"/>
          <a:fillRef idx="0"/>
          <a:effectRef idx="0"/>
          <a:fontRef idx="minor"/>
        </p:style>
      </p:sp>
      <p:sp>
        <p:nvSpPr>
          <p:cNvPr id="334" name="CustomShape 12"/>
          <p:cNvSpPr/>
          <p:nvPr/>
        </p:nvSpPr>
        <p:spPr>
          <a:xfrm flipH="1" rot="16200000">
            <a:off x="1834560" y="2661120"/>
            <a:ext cx="1152360" cy="249120"/>
          </a:xfrm>
          <a:custGeom>
            <a:avLst/>
            <a:gdLst/>
            <a:ahLst/>
            <a:rect l="l" t="t" r="r" b="b"/>
            <a:pathLst>
              <a:path w="21600" h="21600">
                <a:moveTo>
                  <a:pt x="0" y="0"/>
                </a:moveTo>
                <a:lnTo>
                  <a:pt x="21600" y="21600"/>
                </a:lnTo>
              </a:path>
            </a:pathLst>
          </a:custGeom>
          <a:noFill/>
          <a:ln w="9360">
            <a:solidFill>
              <a:schemeClr val="tx1"/>
            </a:solidFill>
            <a:round/>
            <a:headEnd len="med" type="triangle" w="med"/>
            <a:tailEnd len="med" type="triangle" w="med"/>
          </a:ln>
        </p:spPr>
        <p:style>
          <a:lnRef idx="0"/>
          <a:fillRef idx="0"/>
          <a:effectRef idx="0"/>
          <a:fontRef idx="minor"/>
        </p:style>
      </p:sp>
      <p:sp>
        <p:nvSpPr>
          <p:cNvPr id="335" name="CustomShape 13"/>
          <p:cNvSpPr/>
          <p:nvPr/>
        </p:nvSpPr>
        <p:spPr>
          <a:xfrm flipH="1">
            <a:off x="4475160" y="2222640"/>
            <a:ext cx="439200" cy="1126800"/>
          </a:xfrm>
          <a:custGeom>
            <a:avLst/>
            <a:gdLst/>
            <a:ahLst/>
            <a:rect l="l" t="t" r="r" b="b"/>
            <a:pathLst>
              <a:path w="21600" h="21600">
                <a:moveTo>
                  <a:pt x="0" y="0"/>
                </a:moveTo>
                <a:lnTo>
                  <a:pt x="21600" y="21600"/>
                </a:lnTo>
              </a:path>
            </a:pathLst>
          </a:custGeom>
          <a:noFill/>
          <a:ln w="9360">
            <a:solidFill>
              <a:schemeClr val="tx1"/>
            </a:solidFill>
            <a:round/>
            <a:headEnd len="med" type="triangle" w="med"/>
            <a:tailEnd len="med" type="triangle" w="med"/>
          </a:ln>
        </p:spPr>
        <p:style>
          <a:lnRef idx="0"/>
          <a:fillRef idx="0"/>
          <a:effectRef idx="0"/>
          <a:fontRef idx="minor"/>
        </p:style>
      </p:sp>
      <p:sp>
        <p:nvSpPr>
          <p:cNvPr id="336" name="CustomShape 14"/>
          <p:cNvSpPr/>
          <p:nvPr/>
        </p:nvSpPr>
        <p:spPr>
          <a:xfrm flipH="1" flipV="1">
            <a:off x="4888800" y="4304520"/>
            <a:ext cx="279000" cy="75960"/>
          </a:xfrm>
          <a:custGeom>
            <a:avLst/>
            <a:gdLst/>
            <a:ahLst/>
            <a:rect l="l" t="t" r="r" b="b"/>
            <a:pathLst>
              <a:path w="21600" h="21600">
                <a:moveTo>
                  <a:pt x="0" y="0"/>
                </a:moveTo>
                <a:lnTo>
                  <a:pt x="21600" y="21600"/>
                </a:lnTo>
              </a:path>
            </a:pathLst>
          </a:custGeom>
          <a:noFill/>
          <a:ln w="9360">
            <a:solidFill>
              <a:schemeClr val="tx1"/>
            </a:solidFill>
            <a:round/>
            <a:headEnd len="med" type="triangle" w="med"/>
            <a:tailEnd len="med" type="triangle" w="med"/>
          </a:ln>
        </p:spPr>
        <p:style>
          <a:lnRef idx="0"/>
          <a:fillRef idx="0"/>
          <a:effectRef idx="0"/>
          <a:fontRef idx="minor"/>
        </p:style>
      </p:sp>
      <p:sp>
        <p:nvSpPr>
          <p:cNvPr id="337" name="CustomShape 15"/>
          <p:cNvSpPr/>
          <p:nvPr/>
        </p:nvSpPr>
        <p:spPr>
          <a:xfrm flipV="1">
            <a:off x="1746360" y="5260320"/>
            <a:ext cx="788760" cy="1423800"/>
          </a:xfrm>
          <a:custGeom>
            <a:avLst/>
            <a:gdLst/>
            <a:ahLst/>
            <a:rect l="l" t="t" r="r" b="b"/>
            <a:pathLst>
              <a:path w="21600" h="21600">
                <a:moveTo>
                  <a:pt x="0" y="0"/>
                </a:moveTo>
                <a:lnTo>
                  <a:pt x="21600" y="21600"/>
                </a:lnTo>
              </a:path>
            </a:pathLst>
          </a:custGeom>
          <a:noFill/>
          <a:ln w="9360">
            <a:solidFill>
              <a:schemeClr val="tx1"/>
            </a:solidFill>
            <a:round/>
            <a:headEnd len="med" type="triangle" w="med"/>
            <a:tailEnd len="med" type="triangle" w="med"/>
          </a:ln>
        </p:spPr>
        <p:style>
          <a:lnRef idx="0"/>
          <a:fillRef idx="0"/>
          <a:effectRef idx="0"/>
          <a:fontRef idx="minor"/>
        </p:style>
      </p:sp>
      <p:sp>
        <p:nvSpPr>
          <p:cNvPr id="338" name="CustomShape 16"/>
          <p:cNvSpPr/>
          <p:nvPr/>
        </p:nvSpPr>
        <p:spPr>
          <a:xfrm flipH="1" flipV="1">
            <a:off x="4474440" y="5260320"/>
            <a:ext cx="712440" cy="1423800"/>
          </a:xfrm>
          <a:custGeom>
            <a:avLst/>
            <a:gdLst/>
            <a:ahLst/>
            <a:rect l="l" t="t" r="r" b="b"/>
            <a:pathLst>
              <a:path w="21600" h="21600">
                <a:moveTo>
                  <a:pt x="0" y="0"/>
                </a:moveTo>
                <a:lnTo>
                  <a:pt x="21600" y="21600"/>
                </a:lnTo>
              </a:path>
            </a:pathLst>
          </a:custGeom>
          <a:noFill/>
          <a:ln w="9360">
            <a:solidFill>
              <a:schemeClr val="tx1"/>
            </a:solidFill>
            <a:round/>
            <a:headEnd len="med" type="triangle" w="med"/>
            <a:tailEnd len="med" type="triangle" w="med"/>
          </a:ln>
        </p:spPr>
        <p:style>
          <a:lnRef idx="0"/>
          <a:fillRef idx="0"/>
          <a:effectRef idx="0"/>
          <a:fontRef idx="minor"/>
        </p:style>
      </p:sp>
      <p:sp>
        <p:nvSpPr>
          <p:cNvPr id="339" name="CustomShape 17"/>
          <p:cNvSpPr/>
          <p:nvPr/>
        </p:nvSpPr>
        <p:spPr>
          <a:xfrm flipV="1" rot="16200000">
            <a:off x="2705040" y="6438600"/>
            <a:ext cx="1676160" cy="75960"/>
          </a:xfrm>
          <a:custGeom>
            <a:avLst/>
            <a:gdLst/>
            <a:ahLst/>
            <a:rect l="l" t="t" r="r" b="b"/>
            <a:pathLst>
              <a:path w="21600" h="21600">
                <a:moveTo>
                  <a:pt x="0" y="0"/>
                </a:moveTo>
                <a:lnTo>
                  <a:pt x="21600" y="21600"/>
                </a:lnTo>
              </a:path>
            </a:pathLst>
          </a:custGeom>
          <a:noFill/>
          <a:ln w="9360">
            <a:solidFill>
              <a:schemeClr val="tx1"/>
            </a:solidFill>
            <a:round/>
            <a:headEnd len="med" type="triangle" w="med"/>
            <a:tailEnd len="med" type="triangle" w="med"/>
          </a:ln>
        </p:spPr>
        <p:style>
          <a:lnRef idx="0"/>
          <a:fillRef idx="0"/>
          <a:effectRef idx="0"/>
          <a:fontRef idx="minor"/>
        </p:style>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Owner’s View of Data Narrative</a:t>
            </a:r>
            <a:endParaRPr b="0" lang="en-US" sz="1800" spc="-1" strike="noStrike">
              <a:latin typeface="Arial"/>
            </a:endParaRPr>
          </a:p>
        </p:txBody>
      </p:sp>
      <p:sp>
        <p:nvSpPr>
          <p:cNvPr id="341"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25</a:t>
            </a:r>
            <a:endParaRPr b="0" lang="en-US" sz="1800" spc="-1" strike="noStrike">
              <a:latin typeface="Arial"/>
            </a:endParaRPr>
          </a:p>
        </p:txBody>
      </p:sp>
      <p:sp>
        <p:nvSpPr>
          <p:cNvPr id="342" name="CustomShape 3"/>
          <p:cNvSpPr/>
          <p:nvPr/>
        </p:nvSpPr>
        <p:spPr>
          <a:xfrm>
            <a:off x="380880" y="914400"/>
            <a:ext cx="5943240" cy="11548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The data is implemented in an online application process and delivered to the appropriate recipients.  The data that is involved in the CIS application is as follows:</a:t>
            </a: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2819520" y="6629400"/>
            <a:ext cx="914040" cy="609120"/>
          </a:xfrm>
          <a:prstGeom prst="rect">
            <a:avLst/>
          </a:prstGeom>
          <a:solidFill>
            <a:schemeClr val="accent2"/>
          </a:solidFill>
          <a:ln w="12600">
            <a:solidFill>
              <a:srgbClr val="593b1d"/>
            </a:solidFill>
            <a:miter/>
          </a:ln>
        </p:spPr>
        <p:style>
          <a:lnRef idx="0"/>
          <a:fillRef idx="0"/>
          <a:effectRef idx="0"/>
          <a:fontRef idx="minor"/>
        </p:style>
      </p:sp>
      <p:sp>
        <p:nvSpPr>
          <p:cNvPr id="344" name="CustomShape 2"/>
          <p:cNvSpPr/>
          <p:nvPr/>
        </p:nvSpPr>
        <p:spPr>
          <a:xfrm>
            <a:off x="4495680" y="4952880"/>
            <a:ext cx="914040" cy="609120"/>
          </a:xfrm>
          <a:prstGeom prst="rect">
            <a:avLst/>
          </a:prstGeom>
          <a:solidFill>
            <a:schemeClr val="accent2"/>
          </a:solidFill>
          <a:ln w="12600">
            <a:solidFill>
              <a:srgbClr val="593b1d"/>
            </a:solidFill>
            <a:miter/>
          </a:ln>
        </p:spPr>
        <p:style>
          <a:lnRef idx="0"/>
          <a:fillRef idx="0"/>
          <a:effectRef idx="0"/>
          <a:fontRef idx="minor"/>
        </p:style>
      </p:sp>
      <p:sp>
        <p:nvSpPr>
          <p:cNvPr id="345" name="CustomShape 3"/>
          <p:cNvSpPr/>
          <p:nvPr/>
        </p:nvSpPr>
        <p:spPr>
          <a:xfrm>
            <a:off x="457200" y="2590920"/>
            <a:ext cx="1980720" cy="6171840"/>
          </a:xfrm>
          <a:prstGeom prst="rect">
            <a:avLst/>
          </a:prstGeom>
          <a:solidFill>
            <a:schemeClr val="accent1"/>
          </a:solidFill>
          <a:ln w="9360">
            <a:solidFill>
              <a:schemeClr val="tx1"/>
            </a:solidFill>
            <a:round/>
          </a:ln>
        </p:spPr>
        <p:style>
          <a:lnRef idx="0"/>
          <a:fillRef idx="0"/>
          <a:effectRef idx="0"/>
          <a:fontRef idx="minor"/>
        </p:style>
      </p:sp>
      <p:sp>
        <p:nvSpPr>
          <p:cNvPr id="346" name="CustomShape 4"/>
          <p:cNvSpPr/>
          <p:nvPr/>
        </p:nvSpPr>
        <p:spPr>
          <a:xfrm>
            <a:off x="1066680" y="5791320"/>
            <a:ext cx="914040" cy="609120"/>
          </a:xfrm>
          <a:prstGeom prst="rect">
            <a:avLst/>
          </a:prstGeom>
          <a:solidFill>
            <a:schemeClr val="accent2"/>
          </a:solidFill>
          <a:ln w="12600">
            <a:solidFill>
              <a:srgbClr val="593b1d"/>
            </a:solidFill>
            <a:miter/>
          </a:ln>
        </p:spPr>
        <p:style>
          <a:lnRef idx="0"/>
          <a:fillRef idx="0"/>
          <a:effectRef idx="0"/>
          <a:fontRef idx="minor"/>
        </p:style>
      </p:sp>
      <p:sp>
        <p:nvSpPr>
          <p:cNvPr id="347" name="Line 5"/>
          <p:cNvSpPr/>
          <p:nvPr/>
        </p:nvSpPr>
        <p:spPr>
          <a:xfrm flipV="1">
            <a:off x="3429000" y="2514600"/>
            <a:ext cx="360" cy="457200"/>
          </a:xfrm>
          <a:prstGeom prst="line">
            <a:avLst/>
          </a:prstGeom>
          <a:ln w="38160">
            <a:solidFill>
              <a:schemeClr val="tx1"/>
            </a:solidFill>
            <a:round/>
          </a:ln>
        </p:spPr>
        <p:style>
          <a:lnRef idx="0"/>
          <a:fillRef idx="0"/>
          <a:effectRef idx="0"/>
          <a:fontRef idx="minor"/>
        </p:style>
      </p:sp>
      <p:sp>
        <p:nvSpPr>
          <p:cNvPr id="348" name="Line 6"/>
          <p:cNvSpPr/>
          <p:nvPr/>
        </p:nvSpPr>
        <p:spPr>
          <a:xfrm flipV="1">
            <a:off x="3429000" y="1676160"/>
            <a:ext cx="360" cy="457200"/>
          </a:xfrm>
          <a:prstGeom prst="line">
            <a:avLst/>
          </a:prstGeom>
          <a:ln w="38160">
            <a:solidFill>
              <a:schemeClr val="tx1"/>
            </a:solidFill>
            <a:round/>
          </a:ln>
        </p:spPr>
        <p:style>
          <a:lnRef idx="0"/>
          <a:fillRef idx="0"/>
          <a:effectRef idx="0"/>
          <a:fontRef idx="minor"/>
        </p:style>
      </p:sp>
      <p:sp>
        <p:nvSpPr>
          <p:cNvPr id="349" name="CustomShape 7"/>
          <p:cNvSpPr/>
          <p:nvPr/>
        </p:nvSpPr>
        <p:spPr>
          <a:xfrm>
            <a:off x="2895480" y="1981080"/>
            <a:ext cx="1066320" cy="685440"/>
          </a:xfrm>
          <a:prstGeom prst="rect">
            <a:avLst/>
          </a:prstGeom>
          <a:solidFill>
            <a:schemeClr val="accent2"/>
          </a:solidFill>
          <a:ln w="12600">
            <a:solidFill>
              <a:srgbClr val="593b1d"/>
            </a:solidFill>
            <a:miter/>
          </a:ln>
        </p:spPr>
        <p:style>
          <a:lnRef idx="0"/>
          <a:fillRef idx="0"/>
          <a:effectRef idx="0"/>
          <a:fontRef idx="minor"/>
        </p:style>
      </p:sp>
      <p:sp>
        <p:nvSpPr>
          <p:cNvPr id="350" name="CustomShape 8"/>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Owner’s View of Process</a:t>
            </a:r>
            <a:endParaRPr b="0" lang="en-US" sz="1800" spc="-1" strike="noStrike">
              <a:latin typeface="Arial"/>
            </a:endParaRPr>
          </a:p>
        </p:txBody>
      </p:sp>
      <p:sp>
        <p:nvSpPr>
          <p:cNvPr id="351" name="CustomShape 9"/>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26</a:t>
            </a:r>
            <a:endParaRPr b="0" lang="en-US" sz="1800" spc="-1" strike="noStrike">
              <a:latin typeface="Arial"/>
            </a:endParaRPr>
          </a:p>
        </p:txBody>
      </p:sp>
      <p:sp>
        <p:nvSpPr>
          <p:cNvPr id="352" name="CustomShape 10"/>
          <p:cNvSpPr/>
          <p:nvPr/>
        </p:nvSpPr>
        <p:spPr>
          <a:xfrm>
            <a:off x="2286000" y="838080"/>
            <a:ext cx="2285640" cy="837720"/>
          </a:xfrm>
          <a:prstGeom prst="rect">
            <a:avLst/>
          </a:prstGeom>
          <a:solidFill>
            <a:schemeClr val="accent2"/>
          </a:solidFill>
          <a:ln w="9360">
            <a:solidFill>
              <a:srgbClr val="593b1d"/>
            </a:solidFill>
            <a:miter/>
          </a:ln>
        </p:spPr>
        <p:style>
          <a:lnRef idx="0"/>
          <a:fillRef idx="0"/>
          <a:effectRef idx="0"/>
          <a:fontRef idx="minor"/>
        </p:style>
      </p:sp>
      <p:sp>
        <p:nvSpPr>
          <p:cNvPr id="353" name="CustomShape 11"/>
          <p:cNvSpPr/>
          <p:nvPr/>
        </p:nvSpPr>
        <p:spPr>
          <a:xfrm>
            <a:off x="2286000" y="958680"/>
            <a:ext cx="228564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000000"/>
                </a:solidFill>
                <a:latin typeface="Georgia"/>
              </a:rPr>
              <a:t>CIS</a:t>
            </a:r>
            <a:endParaRPr b="0" lang="en-US" sz="1800" spc="-1" strike="noStrike">
              <a:latin typeface="Arial"/>
            </a:endParaRPr>
          </a:p>
        </p:txBody>
      </p:sp>
      <p:sp>
        <p:nvSpPr>
          <p:cNvPr id="354" name="Line 12"/>
          <p:cNvSpPr/>
          <p:nvPr/>
        </p:nvSpPr>
        <p:spPr>
          <a:xfrm>
            <a:off x="914400" y="5181480"/>
            <a:ext cx="152280" cy="1440"/>
          </a:xfrm>
          <a:prstGeom prst="line">
            <a:avLst/>
          </a:prstGeom>
          <a:ln w="38160">
            <a:solidFill>
              <a:schemeClr val="tx1"/>
            </a:solidFill>
            <a:round/>
          </a:ln>
        </p:spPr>
        <p:style>
          <a:lnRef idx="0"/>
          <a:fillRef idx="0"/>
          <a:effectRef idx="0"/>
          <a:fontRef idx="minor"/>
        </p:style>
      </p:sp>
      <p:sp>
        <p:nvSpPr>
          <p:cNvPr id="355" name="Line 13"/>
          <p:cNvSpPr/>
          <p:nvPr/>
        </p:nvSpPr>
        <p:spPr>
          <a:xfrm>
            <a:off x="914400" y="4343400"/>
            <a:ext cx="152280" cy="360"/>
          </a:xfrm>
          <a:prstGeom prst="line">
            <a:avLst/>
          </a:prstGeom>
          <a:ln w="38160">
            <a:solidFill>
              <a:schemeClr val="tx1"/>
            </a:solidFill>
            <a:round/>
          </a:ln>
        </p:spPr>
        <p:style>
          <a:lnRef idx="0"/>
          <a:fillRef idx="0"/>
          <a:effectRef idx="0"/>
          <a:fontRef idx="minor"/>
        </p:style>
      </p:sp>
      <p:sp>
        <p:nvSpPr>
          <p:cNvPr id="356" name="CustomShape 14"/>
          <p:cNvSpPr/>
          <p:nvPr/>
        </p:nvSpPr>
        <p:spPr>
          <a:xfrm>
            <a:off x="1066680" y="4114800"/>
            <a:ext cx="914040" cy="609120"/>
          </a:xfrm>
          <a:prstGeom prst="rect">
            <a:avLst/>
          </a:prstGeom>
          <a:solidFill>
            <a:schemeClr val="accent2"/>
          </a:solidFill>
          <a:ln w="12600">
            <a:solidFill>
              <a:srgbClr val="593b1d"/>
            </a:solidFill>
            <a:miter/>
          </a:ln>
        </p:spPr>
        <p:style>
          <a:lnRef idx="0"/>
          <a:fillRef idx="0"/>
          <a:effectRef idx="0"/>
          <a:fontRef idx="minor"/>
        </p:style>
      </p:sp>
      <p:sp>
        <p:nvSpPr>
          <p:cNvPr id="357" name="CustomShape 15"/>
          <p:cNvSpPr/>
          <p:nvPr/>
        </p:nvSpPr>
        <p:spPr>
          <a:xfrm>
            <a:off x="2895480" y="2057400"/>
            <a:ext cx="1142640" cy="394920"/>
          </a:xfrm>
          <a:prstGeom prst="rect">
            <a:avLst/>
          </a:prstGeom>
          <a:noFill/>
          <a:ln w="9360">
            <a:noFill/>
          </a:ln>
        </p:spPr>
        <p:style>
          <a:lnRef idx="0"/>
          <a:fillRef idx="0"/>
          <a:effectRef idx="0"/>
          <a:fontRef idx="minor"/>
        </p:style>
        <p:txBody>
          <a:bodyPr lIns="90000" rIns="90000" tIns="45000" bIns="45000"/>
          <a:p>
            <a:pPr>
              <a:lnSpc>
                <a:spcPct val="100000"/>
              </a:lnSpc>
              <a:spcBef>
                <a:spcPts val="499"/>
              </a:spcBef>
            </a:pPr>
            <a:r>
              <a:rPr b="0" lang="en-US" sz="1000" spc="-1" strike="noStrike">
                <a:solidFill>
                  <a:srgbClr val="000000"/>
                </a:solidFill>
                <a:latin typeface="Nina"/>
              </a:rPr>
              <a:t>Client Registration</a:t>
            </a:r>
            <a:endParaRPr b="0" lang="en-US" sz="1000" spc="-1" strike="noStrike">
              <a:latin typeface="Arial"/>
            </a:endParaRPr>
          </a:p>
        </p:txBody>
      </p:sp>
      <p:sp>
        <p:nvSpPr>
          <p:cNvPr id="358" name="CustomShape 16"/>
          <p:cNvSpPr/>
          <p:nvPr/>
        </p:nvSpPr>
        <p:spPr>
          <a:xfrm>
            <a:off x="1066680" y="4952880"/>
            <a:ext cx="914040" cy="609120"/>
          </a:xfrm>
          <a:prstGeom prst="rect">
            <a:avLst/>
          </a:prstGeom>
          <a:solidFill>
            <a:schemeClr val="accent2"/>
          </a:solidFill>
          <a:ln w="12600">
            <a:solidFill>
              <a:srgbClr val="593b1d"/>
            </a:solidFill>
            <a:miter/>
          </a:ln>
        </p:spPr>
        <p:style>
          <a:lnRef idx="0"/>
          <a:fillRef idx="0"/>
          <a:effectRef idx="0"/>
          <a:fontRef idx="minor"/>
        </p:style>
      </p:sp>
      <p:sp>
        <p:nvSpPr>
          <p:cNvPr id="359" name="CustomShape 17"/>
          <p:cNvSpPr/>
          <p:nvPr/>
        </p:nvSpPr>
        <p:spPr>
          <a:xfrm>
            <a:off x="1066680" y="5013360"/>
            <a:ext cx="1142640" cy="394920"/>
          </a:xfrm>
          <a:prstGeom prst="rect">
            <a:avLst/>
          </a:prstGeom>
          <a:noFill/>
          <a:ln w="9360">
            <a:noFill/>
          </a:ln>
        </p:spPr>
        <p:style>
          <a:lnRef idx="0"/>
          <a:fillRef idx="0"/>
          <a:effectRef idx="0"/>
          <a:fontRef idx="minor"/>
        </p:style>
        <p:txBody>
          <a:bodyPr lIns="90000" rIns="90000" tIns="45000" bIns="45000"/>
          <a:p>
            <a:pPr>
              <a:lnSpc>
                <a:spcPct val="100000"/>
              </a:lnSpc>
              <a:spcBef>
                <a:spcPts val="499"/>
              </a:spcBef>
            </a:pPr>
            <a:r>
              <a:rPr b="0" lang="en-US" sz="1000" spc="-1" strike="noStrike">
                <a:solidFill>
                  <a:srgbClr val="000000"/>
                </a:solidFill>
                <a:latin typeface="Nina"/>
              </a:rPr>
              <a:t>Personal Information</a:t>
            </a:r>
            <a:endParaRPr b="0" lang="en-US" sz="1000" spc="-1" strike="noStrike">
              <a:latin typeface="Arial"/>
            </a:endParaRPr>
          </a:p>
        </p:txBody>
      </p:sp>
      <p:sp>
        <p:nvSpPr>
          <p:cNvPr id="360" name="Line 18"/>
          <p:cNvSpPr/>
          <p:nvPr/>
        </p:nvSpPr>
        <p:spPr>
          <a:xfrm>
            <a:off x="914400" y="5943600"/>
            <a:ext cx="152280" cy="360"/>
          </a:xfrm>
          <a:prstGeom prst="line">
            <a:avLst/>
          </a:prstGeom>
          <a:ln w="38160">
            <a:solidFill>
              <a:schemeClr val="tx1"/>
            </a:solidFill>
            <a:round/>
          </a:ln>
        </p:spPr>
        <p:style>
          <a:lnRef idx="0"/>
          <a:fillRef idx="0"/>
          <a:effectRef idx="0"/>
          <a:fontRef idx="minor"/>
        </p:style>
      </p:sp>
      <p:sp>
        <p:nvSpPr>
          <p:cNvPr id="361" name="Line 19"/>
          <p:cNvSpPr/>
          <p:nvPr/>
        </p:nvSpPr>
        <p:spPr>
          <a:xfrm>
            <a:off x="914400" y="6856200"/>
            <a:ext cx="152280" cy="1800"/>
          </a:xfrm>
          <a:prstGeom prst="line">
            <a:avLst/>
          </a:prstGeom>
          <a:ln w="38160">
            <a:solidFill>
              <a:schemeClr val="tx1"/>
            </a:solidFill>
            <a:round/>
          </a:ln>
        </p:spPr>
        <p:style>
          <a:lnRef idx="0"/>
          <a:fillRef idx="0"/>
          <a:effectRef idx="0"/>
          <a:fontRef idx="minor"/>
        </p:style>
      </p:sp>
      <p:sp>
        <p:nvSpPr>
          <p:cNvPr id="362" name="CustomShape 20"/>
          <p:cNvSpPr/>
          <p:nvPr/>
        </p:nvSpPr>
        <p:spPr>
          <a:xfrm>
            <a:off x="1066680" y="6629400"/>
            <a:ext cx="914040" cy="609120"/>
          </a:xfrm>
          <a:prstGeom prst="rect">
            <a:avLst/>
          </a:prstGeom>
          <a:solidFill>
            <a:schemeClr val="accent2"/>
          </a:solidFill>
          <a:ln w="12600">
            <a:solidFill>
              <a:srgbClr val="593b1d"/>
            </a:solidFill>
            <a:miter/>
          </a:ln>
        </p:spPr>
        <p:style>
          <a:lnRef idx="0"/>
          <a:fillRef idx="0"/>
          <a:effectRef idx="0"/>
          <a:fontRef idx="minor"/>
        </p:style>
        <p:txBody>
          <a:bodyPr wrap="none" lIns="90000" rIns="90000" tIns="45000" bIns="45000" anchor="ctr"/>
          <a:p>
            <a:pPr>
              <a:lnSpc>
                <a:spcPct val="100000"/>
              </a:lnSpc>
            </a:pPr>
            <a:r>
              <a:rPr b="0" lang="en-US" sz="1000" spc="-1" strike="noStrike">
                <a:solidFill>
                  <a:srgbClr val="000000"/>
                </a:solidFill>
                <a:latin typeface="Nina"/>
              </a:rPr>
              <a:t>Schedules</a:t>
            </a:r>
            <a:endParaRPr b="0" lang="en-US" sz="1000" spc="-1" strike="noStrike">
              <a:latin typeface="Arial"/>
            </a:endParaRPr>
          </a:p>
        </p:txBody>
      </p:sp>
      <p:sp>
        <p:nvSpPr>
          <p:cNvPr id="363" name="Line 21"/>
          <p:cNvSpPr/>
          <p:nvPr/>
        </p:nvSpPr>
        <p:spPr>
          <a:xfrm>
            <a:off x="2666880" y="5943600"/>
            <a:ext cx="152280" cy="360"/>
          </a:xfrm>
          <a:prstGeom prst="line">
            <a:avLst/>
          </a:prstGeom>
          <a:ln w="38160">
            <a:solidFill>
              <a:schemeClr val="tx1"/>
            </a:solidFill>
            <a:round/>
          </a:ln>
        </p:spPr>
        <p:style>
          <a:lnRef idx="0"/>
          <a:fillRef idx="0"/>
          <a:effectRef idx="0"/>
          <a:fontRef idx="minor"/>
        </p:style>
      </p:sp>
      <p:sp>
        <p:nvSpPr>
          <p:cNvPr id="364" name="CustomShape 22"/>
          <p:cNvSpPr/>
          <p:nvPr/>
        </p:nvSpPr>
        <p:spPr>
          <a:xfrm>
            <a:off x="1066680" y="7467480"/>
            <a:ext cx="914040" cy="609120"/>
          </a:xfrm>
          <a:prstGeom prst="rect">
            <a:avLst/>
          </a:prstGeom>
          <a:solidFill>
            <a:schemeClr val="accent2"/>
          </a:solidFill>
          <a:ln w="12600">
            <a:solidFill>
              <a:srgbClr val="593b1d"/>
            </a:solidFill>
            <a:miter/>
          </a:ln>
        </p:spPr>
        <p:style>
          <a:lnRef idx="0"/>
          <a:fillRef idx="0"/>
          <a:effectRef idx="0"/>
          <a:fontRef idx="minor"/>
        </p:style>
      </p:sp>
      <p:sp>
        <p:nvSpPr>
          <p:cNvPr id="365" name="CustomShape 23"/>
          <p:cNvSpPr/>
          <p:nvPr/>
        </p:nvSpPr>
        <p:spPr>
          <a:xfrm>
            <a:off x="1066680" y="7543800"/>
            <a:ext cx="1142640" cy="394920"/>
          </a:xfrm>
          <a:prstGeom prst="rect">
            <a:avLst/>
          </a:prstGeom>
          <a:noFill/>
          <a:ln w="9360">
            <a:noFill/>
          </a:ln>
        </p:spPr>
        <p:style>
          <a:lnRef idx="0"/>
          <a:fillRef idx="0"/>
          <a:effectRef idx="0"/>
          <a:fontRef idx="minor"/>
        </p:style>
        <p:txBody>
          <a:bodyPr lIns="90000" rIns="90000" tIns="45000" bIns="45000"/>
          <a:p>
            <a:pPr>
              <a:lnSpc>
                <a:spcPct val="100000"/>
              </a:lnSpc>
              <a:spcBef>
                <a:spcPts val="499"/>
              </a:spcBef>
            </a:pPr>
            <a:r>
              <a:rPr b="0" lang="en-US" sz="1000" spc="-1" strike="noStrike">
                <a:solidFill>
                  <a:srgbClr val="000000"/>
                </a:solidFill>
                <a:latin typeface="Nina"/>
              </a:rPr>
              <a:t>Follow up Information</a:t>
            </a:r>
            <a:endParaRPr b="0" lang="en-US" sz="1000" spc="-1" strike="noStrike">
              <a:latin typeface="Arial"/>
            </a:endParaRPr>
          </a:p>
        </p:txBody>
      </p:sp>
      <p:sp>
        <p:nvSpPr>
          <p:cNvPr id="366" name="Line 24"/>
          <p:cNvSpPr/>
          <p:nvPr/>
        </p:nvSpPr>
        <p:spPr>
          <a:xfrm>
            <a:off x="914400" y="7696080"/>
            <a:ext cx="152280" cy="360"/>
          </a:xfrm>
          <a:prstGeom prst="line">
            <a:avLst/>
          </a:prstGeom>
          <a:ln w="38160">
            <a:solidFill>
              <a:schemeClr val="tx1"/>
            </a:solidFill>
            <a:round/>
          </a:ln>
        </p:spPr>
        <p:style>
          <a:lnRef idx="0"/>
          <a:fillRef idx="0"/>
          <a:effectRef idx="0"/>
          <a:fontRef idx="minor"/>
        </p:style>
      </p:sp>
      <p:sp>
        <p:nvSpPr>
          <p:cNvPr id="367" name="CustomShape 25"/>
          <p:cNvSpPr/>
          <p:nvPr/>
        </p:nvSpPr>
        <p:spPr>
          <a:xfrm>
            <a:off x="2819520" y="4952880"/>
            <a:ext cx="914040" cy="609120"/>
          </a:xfrm>
          <a:prstGeom prst="rect">
            <a:avLst/>
          </a:prstGeom>
          <a:solidFill>
            <a:schemeClr val="accent2"/>
          </a:solidFill>
          <a:ln w="12600">
            <a:solidFill>
              <a:srgbClr val="593b1d"/>
            </a:solidFill>
            <a:miter/>
          </a:ln>
        </p:spPr>
        <p:style>
          <a:lnRef idx="0"/>
          <a:fillRef idx="0"/>
          <a:effectRef idx="0"/>
          <a:fontRef idx="minor"/>
        </p:style>
      </p:sp>
      <p:sp>
        <p:nvSpPr>
          <p:cNvPr id="368" name="CustomShape 26"/>
          <p:cNvSpPr/>
          <p:nvPr/>
        </p:nvSpPr>
        <p:spPr>
          <a:xfrm>
            <a:off x="2819520" y="5029200"/>
            <a:ext cx="1142640" cy="458280"/>
          </a:xfrm>
          <a:prstGeom prst="rect">
            <a:avLst/>
          </a:prstGeom>
          <a:noFill/>
          <a:ln w="9360">
            <a:noFill/>
          </a:ln>
        </p:spPr>
        <p:style>
          <a:lnRef idx="0"/>
          <a:fillRef idx="0"/>
          <a:effectRef idx="0"/>
          <a:fontRef idx="minor"/>
        </p:style>
        <p:txBody>
          <a:bodyPr lIns="90000" rIns="90000" tIns="45000" bIns="45000"/>
          <a:p>
            <a:pPr>
              <a:lnSpc>
                <a:spcPct val="100000"/>
              </a:lnSpc>
              <a:spcBef>
                <a:spcPts val="499"/>
              </a:spcBef>
            </a:pPr>
            <a:r>
              <a:rPr b="0" lang="en-US" sz="1000" spc="-1" strike="noStrike">
                <a:solidFill>
                  <a:srgbClr val="000000"/>
                </a:solidFill>
                <a:latin typeface="Nina"/>
              </a:rPr>
              <a:t>Disaster </a:t>
            </a:r>
            <a:endParaRPr b="0" lang="en-US" sz="1000" spc="-1" strike="noStrike">
              <a:latin typeface="Arial"/>
            </a:endParaRPr>
          </a:p>
          <a:p>
            <a:pPr>
              <a:lnSpc>
                <a:spcPct val="100000"/>
              </a:lnSpc>
              <a:spcBef>
                <a:spcPts val="499"/>
              </a:spcBef>
            </a:pPr>
            <a:r>
              <a:rPr b="0" lang="en-US" sz="1000" spc="-1" strike="noStrike">
                <a:solidFill>
                  <a:srgbClr val="000000"/>
                </a:solidFill>
                <a:latin typeface="Nina"/>
              </a:rPr>
              <a:t>Relief</a:t>
            </a:r>
            <a:endParaRPr b="0" lang="en-US" sz="1000" spc="-1" strike="noStrike">
              <a:latin typeface="Arial"/>
            </a:endParaRPr>
          </a:p>
        </p:txBody>
      </p:sp>
      <p:sp>
        <p:nvSpPr>
          <p:cNvPr id="369" name="Line 27"/>
          <p:cNvSpPr/>
          <p:nvPr/>
        </p:nvSpPr>
        <p:spPr>
          <a:xfrm>
            <a:off x="2666880" y="4343400"/>
            <a:ext cx="152280" cy="1440"/>
          </a:xfrm>
          <a:prstGeom prst="line">
            <a:avLst/>
          </a:prstGeom>
          <a:ln w="38160">
            <a:solidFill>
              <a:schemeClr val="tx1"/>
            </a:solidFill>
            <a:round/>
          </a:ln>
        </p:spPr>
        <p:style>
          <a:lnRef idx="0"/>
          <a:fillRef idx="0"/>
          <a:effectRef idx="0"/>
          <a:fontRef idx="minor"/>
        </p:style>
      </p:sp>
      <p:sp>
        <p:nvSpPr>
          <p:cNvPr id="370" name="CustomShape 28"/>
          <p:cNvSpPr/>
          <p:nvPr/>
        </p:nvSpPr>
        <p:spPr>
          <a:xfrm>
            <a:off x="2819520" y="4114800"/>
            <a:ext cx="914040" cy="609120"/>
          </a:xfrm>
          <a:prstGeom prst="rect">
            <a:avLst/>
          </a:prstGeom>
          <a:solidFill>
            <a:schemeClr val="accent2"/>
          </a:solidFill>
          <a:ln w="12600">
            <a:solidFill>
              <a:srgbClr val="593b1d"/>
            </a:solidFill>
            <a:miter/>
          </a:ln>
        </p:spPr>
        <p:style>
          <a:lnRef idx="0"/>
          <a:fillRef idx="0"/>
          <a:effectRef idx="0"/>
          <a:fontRef idx="minor"/>
        </p:style>
      </p:sp>
      <p:sp>
        <p:nvSpPr>
          <p:cNvPr id="371" name="CustomShape 29"/>
          <p:cNvSpPr/>
          <p:nvPr/>
        </p:nvSpPr>
        <p:spPr>
          <a:xfrm>
            <a:off x="2819520" y="4191120"/>
            <a:ext cx="1142640" cy="242640"/>
          </a:xfrm>
          <a:prstGeom prst="rect">
            <a:avLst/>
          </a:prstGeom>
          <a:noFill/>
          <a:ln w="9360">
            <a:noFill/>
          </a:ln>
        </p:spPr>
        <p:style>
          <a:lnRef idx="0"/>
          <a:fillRef idx="0"/>
          <a:effectRef idx="0"/>
          <a:fontRef idx="minor"/>
        </p:style>
        <p:txBody>
          <a:bodyPr lIns="90000" rIns="90000" tIns="45000" bIns="45000"/>
          <a:p>
            <a:pPr>
              <a:lnSpc>
                <a:spcPct val="100000"/>
              </a:lnSpc>
              <a:spcBef>
                <a:spcPts val="499"/>
              </a:spcBef>
            </a:pPr>
            <a:r>
              <a:rPr b="0" lang="en-US" sz="1000" spc="-1" strike="noStrike">
                <a:solidFill>
                  <a:srgbClr val="000000"/>
                </a:solidFill>
                <a:latin typeface="Nina"/>
              </a:rPr>
              <a:t>Tax write-offs</a:t>
            </a:r>
            <a:endParaRPr b="0" lang="en-US" sz="1000" spc="-1" strike="noStrike">
              <a:latin typeface="Arial"/>
            </a:endParaRPr>
          </a:p>
        </p:txBody>
      </p:sp>
      <p:sp>
        <p:nvSpPr>
          <p:cNvPr id="372" name="Line 30"/>
          <p:cNvSpPr/>
          <p:nvPr/>
        </p:nvSpPr>
        <p:spPr>
          <a:xfrm>
            <a:off x="2666880" y="6856200"/>
            <a:ext cx="152280" cy="1800"/>
          </a:xfrm>
          <a:prstGeom prst="line">
            <a:avLst/>
          </a:prstGeom>
          <a:ln w="38160">
            <a:solidFill>
              <a:schemeClr val="tx1"/>
            </a:solidFill>
            <a:round/>
          </a:ln>
        </p:spPr>
        <p:style>
          <a:lnRef idx="0"/>
          <a:fillRef idx="0"/>
          <a:effectRef idx="0"/>
          <a:fontRef idx="minor"/>
        </p:style>
      </p:sp>
      <p:sp>
        <p:nvSpPr>
          <p:cNvPr id="373" name="CustomShape 31"/>
          <p:cNvSpPr/>
          <p:nvPr/>
        </p:nvSpPr>
        <p:spPr>
          <a:xfrm>
            <a:off x="2819520" y="5791320"/>
            <a:ext cx="914040" cy="609120"/>
          </a:xfrm>
          <a:prstGeom prst="rect">
            <a:avLst/>
          </a:prstGeom>
          <a:solidFill>
            <a:schemeClr val="accent2"/>
          </a:solidFill>
          <a:ln w="12600">
            <a:solidFill>
              <a:srgbClr val="593b1d"/>
            </a:solidFill>
            <a:miter/>
          </a:ln>
        </p:spPr>
        <p:style>
          <a:lnRef idx="0"/>
          <a:fillRef idx="0"/>
          <a:effectRef idx="0"/>
          <a:fontRef idx="minor"/>
        </p:style>
      </p:sp>
      <p:sp>
        <p:nvSpPr>
          <p:cNvPr id="374" name="CustomShape 32"/>
          <p:cNvSpPr/>
          <p:nvPr/>
        </p:nvSpPr>
        <p:spPr>
          <a:xfrm>
            <a:off x="2819520" y="6705720"/>
            <a:ext cx="1142640" cy="458280"/>
          </a:xfrm>
          <a:prstGeom prst="rect">
            <a:avLst/>
          </a:prstGeom>
          <a:noFill/>
          <a:ln w="9360">
            <a:noFill/>
          </a:ln>
        </p:spPr>
        <p:style>
          <a:lnRef idx="0"/>
          <a:fillRef idx="0"/>
          <a:effectRef idx="0"/>
          <a:fontRef idx="minor"/>
        </p:style>
        <p:txBody>
          <a:bodyPr lIns="90000" rIns="90000" tIns="45000" bIns="45000"/>
          <a:p>
            <a:pPr>
              <a:lnSpc>
                <a:spcPct val="100000"/>
              </a:lnSpc>
              <a:spcBef>
                <a:spcPts val="499"/>
              </a:spcBef>
            </a:pPr>
            <a:r>
              <a:rPr b="0" lang="en-US" sz="1000" spc="-1" strike="noStrike">
                <a:solidFill>
                  <a:srgbClr val="000000"/>
                </a:solidFill>
                <a:latin typeface="Nina"/>
              </a:rPr>
              <a:t>Investment</a:t>
            </a:r>
            <a:endParaRPr b="0" lang="en-US" sz="1000" spc="-1" strike="noStrike">
              <a:latin typeface="Arial"/>
            </a:endParaRPr>
          </a:p>
          <a:p>
            <a:pPr>
              <a:lnSpc>
                <a:spcPct val="100000"/>
              </a:lnSpc>
              <a:spcBef>
                <a:spcPts val="499"/>
              </a:spcBef>
            </a:pPr>
            <a:r>
              <a:rPr b="0" lang="en-US" sz="1000" spc="-1" strike="noStrike">
                <a:solidFill>
                  <a:srgbClr val="000000"/>
                </a:solidFill>
                <a:latin typeface="Nina"/>
              </a:rPr>
              <a:t>Opportunities</a:t>
            </a:r>
            <a:endParaRPr b="0" lang="en-US" sz="1000" spc="-1" strike="noStrike">
              <a:latin typeface="Arial"/>
            </a:endParaRPr>
          </a:p>
        </p:txBody>
      </p:sp>
      <p:sp>
        <p:nvSpPr>
          <p:cNvPr id="375" name="Line 33"/>
          <p:cNvSpPr/>
          <p:nvPr/>
        </p:nvSpPr>
        <p:spPr>
          <a:xfrm>
            <a:off x="1676160" y="2971800"/>
            <a:ext cx="1752840" cy="360"/>
          </a:xfrm>
          <a:prstGeom prst="line">
            <a:avLst/>
          </a:prstGeom>
          <a:ln w="38160">
            <a:solidFill>
              <a:schemeClr val="tx1"/>
            </a:solidFill>
            <a:round/>
          </a:ln>
        </p:spPr>
        <p:style>
          <a:lnRef idx="0"/>
          <a:fillRef idx="0"/>
          <a:effectRef idx="0"/>
          <a:fontRef idx="minor"/>
        </p:style>
      </p:sp>
      <p:sp>
        <p:nvSpPr>
          <p:cNvPr id="376" name="CustomShape 34"/>
          <p:cNvSpPr/>
          <p:nvPr/>
        </p:nvSpPr>
        <p:spPr>
          <a:xfrm>
            <a:off x="1143000" y="3200400"/>
            <a:ext cx="1066320" cy="685440"/>
          </a:xfrm>
          <a:prstGeom prst="rect">
            <a:avLst/>
          </a:prstGeom>
          <a:solidFill>
            <a:schemeClr val="accent2"/>
          </a:solidFill>
          <a:ln w="12600">
            <a:solidFill>
              <a:srgbClr val="593b1d"/>
            </a:solidFill>
            <a:miter/>
          </a:ln>
        </p:spPr>
        <p:style>
          <a:lnRef idx="0"/>
          <a:fillRef idx="0"/>
          <a:effectRef idx="0"/>
          <a:fontRef idx="minor"/>
        </p:style>
      </p:sp>
      <p:sp>
        <p:nvSpPr>
          <p:cNvPr id="377" name="Line 35"/>
          <p:cNvSpPr/>
          <p:nvPr/>
        </p:nvSpPr>
        <p:spPr>
          <a:xfrm flipV="1">
            <a:off x="1676160" y="2971800"/>
            <a:ext cx="360" cy="228600"/>
          </a:xfrm>
          <a:prstGeom prst="line">
            <a:avLst/>
          </a:prstGeom>
          <a:ln w="38160">
            <a:solidFill>
              <a:schemeClr val="tx1"/>
            </a:solidFill>
            <a:round/>
          </a:ln>
        </p:spPr>
        <p:style>
          <a:lnRef idx="0"/>
          <a:fillRef idx="0"/>
          <a:effectRef idx="0"/>
          <a:fontRef idx="minor"/>
        </p:style>
      </p:sp>
      <p:sp>
        <p:nvSpPr>
          <p:cNvPr id="378" name="CustomShape 36"/>
          <p:cNvSpPr/>
          <p:nvPr/>
        </p:nvSpPr>
        <p:spPr>
          <a:xfrm>
            <a:off x="1219320" y="3276720"/>
            <a:ext cx="990360" cy="24264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Nina"/>
              </a:rPr>
              <a:t>Client</a:t>
            </a:r>
            <a:endParaRPr b="0" lang="en-US" sz="1000" spc="-1" strike="noStrike">
              <a:latin typeface="Arial"/>
            </a:endParaRPr>
          </a:p>
        </p:txBody>
      </p:sp>
      <p:sp>
        <p:nvSpPr>
          <p:cNvPr id="379" name="CustomShape 37"/>
          <p:cNvSpPr/>
          <p:nvPr/>
        </p:nvSpPr>
        <p:spPr>
          <a:xfrm>
            <a:off x="2895480" y="3200400"/>
            <a:ext cx="1066320" cy="685440"/>
          </a:xfrm>
          <a:prstGeom prst="rect">
            <a:avLst/>
          </a:prstGeom>
          <a:solidFill>
            <a:schemeClr val="accent2"/>
          </a:solidFill>
          <a:ln w="12600">
            <a:solidFill>
              <a:srgbClr val="593b1d"/>
            </a:solidFill>
            <a:miter/>
          </a:ln>
        </p:spPr>
        <p:style>
          <a:lnRef idx="0"/>
          <a:fillRef idx="0"/>
          <a:effectRef idx="0"/>
          <a:fontRef idx="minor"/>
        </p:style>
      </p:sp>
      <p:sp>
        <p:nvSpPr>
          <p:cNvPr id="380" name="CustomShape 38"/>
          <p:cNvSpPr/>
          <p:nvPr/>
        </p:nvSpPr>
        <p:spPr>
          <a:xfrm>
            <a:off x="2819520" y="3276720"/>
            <a:ext cx="114264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Nina"/>
              </a:rPr>
              <a:t>Small Business Benefits</a:t>
            </a:r>
            <a:endParaRPr b="0" lang="en-US" sz="1000" spc="-1" strike="noStrike">
              <a:latin typeface="Arial"/>
            </a:endParaRPr>
          </a:p>
        </p:txBody>
      </p:sp>
      <p:sp>
        <p:nvSpPr>
          <p:cNvPr id="381" name="Line 39"/>
          <p:cNvSpPr/>
          <p:nvPr/>
        </p:nvSpPr>
        <p:spPr>
          <a:xfrm flipV="1">
            <a:off x="3429000" y="2971800"/>
            <a:ext cx="360" cy="228600"/>
          </a:xfrm>
          <a:prstGeom prst="line">
            <a:avLst/>
          </a:prstGeom>
          <a:ln w="38160">
            <a:solidFill>
              <a:schemeClr val="tx1"/>
            </a:solidFill>
            <a:round/>
          </a:ln>
        </p:spPr>
        <p:style>
          <a:lnRef idx="0"/>
          <a:fillRef idx="0"/>
          <a:effectRef idx="0"/>
          <a:fontRef idx="minor"/>
        </p:style>
      </p:sp>
      <p:sp>
        <p:nvSpPr>
          <p:cNvPr id="382" name="Line 40"/>
          <p:cNvSpPr/>
          <p:nvPr/>
        </p:nvSpPr>
        <p:spPr>
          <a:xfrm flipV="1">
            <a:off x="914400" y="3581280"/>
            <a:ext cx="360" cy="4114800"/>
          </a:xfrm>
          <a:prstGeom prst="line">
            <a:avLst/>
          </a:prstGeom>
          <a:ln w="38160">
            <a:solidFill>
              <a:schemeClr val="tx1"/>
            </a:solidFill>
            <a:round/>
          </a:ln>
        </p:spPr>
        <p:style>
          <a:lnRef idx="0"/>
          <a:fillRef idx="0"/>
          <a:effectRef idx="0"/>
          <a:fontRef idx="minor"/>
        </p:style>
      </p:sp>
      <p:sp>
        <p:nvSpPr>
          <p:cNvPr id="383" name="Line 41"/>
          <p:cNvSpPr/>
          <p:nvPr/>
        </p:nvSpPr>
        <p:spPr>
          <a:xfrm>
            <a:off x="2666880" y="5179680"/>
            <a:ext cx="152280" cy="1800"/>
          </a:xfrm>
          <a:prstGeom prst="line">
            <a:avLst/>
          </a:prstGeom>
          <a:ln w="38160">
            <a:solidFill>
              <a:schemeClr val="tx1"/>
            </a:solidFill>
            <a:round/>
          </a:ln>
        </p:spPr>
        <p:style>
          <a:lnRef idx="0"/>
          <a:fillRef idx="0"/>
          <a:effectRef idx="0"/>
          <a:fontRef idx="minor"/>
        </p:style>
      </p:sp>
      <p:sp>
        <p:nvSpPr>
          <p:cNvPr id="384" name="CustomShape 42"/>
          <p:cNvSpPr/>
          <p:nvPr/>
        </p:nvSpPr>
        <p:spPr>
          <a:xfrm>
            <a:off x="4495680" y="4952880"/>
            <a:ext cx="1142640" cy="242640"/>
          </a:xfrm>
          <a:prstGeom prst="rect">
            <a:avLst/>
          </a:prstGeom>
          <a:noFill/>
          <a:ln w="9360">
            <a:noFill/>
          </a:ln>
        </p:spPr>
        <p:style>
          <a:lnRef idx="0"/>
          <a:fillRef idx="0"/>
          <a:effectRef idx="0"/>
          <a:fontRef idx="minor"/>
        </p:style>
        <p:txBody>
          <a:bodyPr lIns="90000" rIns="90000" tIns="45000" bIns="45000"/>
          <a:p>
            <a:pPr>
              <a:lnSpc>
                <a:spcPct val="100000"/>
              </a:lnSpc>
              <a:spcBef>
                <a:spcPts val="499"/>
              </a:spcBef>
            </a:pPr>
            <a:r>
              <a:rPr b="0" lang="en-US" sz="1000" spc="-1" strike="noStrike">
                <a:solidFill>
                  <a:srgbClr val="000000"/>
                </a:solidFill>
                <a:latin typeface="Nina"/>
              </a:rPr>
              <a:t>Interview  </a:t>
            </a:r>
            <a:endParaRPr b="0" lang="en-US" sz="1000" spc="-1" strike="noStrike">
              <a:latin typeface="Arial"/>
            </a:endParaRPr>
          </a:p>
        </p:txBody>
      </p:sp>
      <p:sp>
        <p:nvSpPr>
          <p:cNvPr id="385" name="Line 43"/>
          <p:cNvSpPr/>
          <p:nvPr/>
        </p:nvSpPr>
        <p:spPr>
          <a:xfrm>
            <a:off x="2666880" y="3657600"/>
            <a:ext cx="228600" cy="360"/>
          </a:xfrm>
          <a:prstGeom prst="line">
            <a:avLst/>
          </a:prstGeom>
          <a:ln w="38160">
            <a:solidFill>
              <a:schemeClr val="tx1"/>
            </a:solidFill>
            <a:round/>
          </a:ln>
        </p:spPr>
        <p:style>
          <a:lnRef idx="0"/>
          <a:fillRef idx="0"/>
          <a:effectRef idx="0"/>
          <a:fontRef idx="minor"/>
        </p:style>
      </p:sp>
      <p:sp>
        <p:nvSpPr>
          <p:cNvPr id="386" name="Line 44"/>
          <p:cNvSpPr/>
          <p:nvPr/>
        </p:nvSpPr>
        <p:spPr>
          <a:xfrm>
            <a:off x="914400" y="3581280"/>
            <a:ext cx="228600" cy="360"/>
          </a:xfrm>
          <a:prstGeom prst="line">
            <a:avLst/>
          </a:prstGeom>
          <a:ln w="38160">
            <a:solidFill>
              <a:schemeClr val="tx1"/>
            </a:solidFill>
            <a:round/>
          </a:ln>
        </p:spPr>
        <p:style>
          <a:lnRef idx="0"/>
          <a:fillRef idx="0"/>
          <a:effectRef idx="0"/>
          <a:fontRef idx="minor"/>
        </p:style>
      </p:sp>
      <p:sp>
        <p:nvSpPr>
          <p:cNvPr id="387" name="Line 45"/>
          <p:cNvSpPr/>
          <p:nvPr/>
        </p:nvSpPr>
        <p:spPr>
          <a:xfrm>
            <a:off x="3429000" y="2971800"/>
            <a:ext cx="1600200" cy="360"/>
          </a:xfrm>
          <a:prstGeom prst="line">
            <a:avLst/>
          </a:prstGeom>
          <a:ln w="38160">
            <a:solidFill>
              <a:schemeClr val="tx1"/>
            </a:solidFill>
            <a:round/>
          </a:ln>
        </p:spPr>
        <p:style>
          <a:lnRef idx="0"/>
          <a:fillRef idx="0"/>
          <a:effectRef idx="0"/>
          <a:fontRef idx="minor"/>
        </p:style>
      </p:sp>
      <p:sp>
        <p:nvSpPr>
          <p:cNvPr id="388" name="CustomShape 46"/>
          <p:cNvSpPr/>
          <p:nvPr/>
        </p:nvSpPr>
        <p:spPr>
          <a:xfrm>
            <a:off x="4572000" y="3200400"/>
            <a:ext cx="1066320" cy="685440"/>
          </a:xfrm>
          <a:prstGeom prst="rect">
            <a:avLst/>
          </a:prstGeom>
          <a:solidFill>
            <a:schemeClr val="accent2"/>
          </a:solidFill>
          <a:ln w="12600">
            <a:solidFill>
              <a:srgbClr val="593b1d"/>
            </a:solidFill>
            <a:miter/>
          </a:ln>
        </p:spPr>
        <p:style>
          <a:lnRef idx="0"/>
          <a:fillRef idx="0"/>
          <a:effectRef idx="0"/>
          <a:fontRef idx="minor"/>
        </p:style>
      </p:sp>
      <p:sp>
        <p:nvSpPr>
          <p:cNvPr id="389" name="Line 47"/>
          <p:cNvSpPr/>
          <p:nvPr/>
        </p:nvSpPr>
        <p:spPr>
          <a:xfrm flipV="1">
            <a:off x="5029200" y="2971800"/>
            <a:ext cx="360" cy="228600"/>
          </a:xfrm>
          <a:prstGeom prst="line">
            <a:avLst/>
          </a:prstGeom>
          <a:ln w="38160">
            <a:solidFill>
              <a:schemeClr val="tx1"/>
            </a:solidFill>
            <a:round/>
          </a:ln>
        </p:spPr>
        <p:style>
          <a:lnRef idx="0"/>
          <a:fillRef idx="0"/>
          <a:effectRef idx="0"/>
          <a:fontRef idx="minor"/>
        </p:style>
      </p:sp>
      <p:sp>
        <p:nvSpPr>
          <p:cNvPr id="390" name="CustomShape 48"/>
          <p:cNvSpPr/>
          <p:nvPr/>
        </p:nvSpPr>
        <p:spPr>
          <a:xfrm>
            <a:off x="4505400" y="3276720"/>
            <a:ext cx="1218960" cy="39420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Nina"/>
              </a:rPr>
              <a:t>Communications</a:t>
            </a:r>
            <a:endParaRPr b="0" lang="en-US" sz="1000" spc="-1" strike="noStrike">
              <a:latin typeface="Arial"/>
            </a:endParaRPr>
          </a:p>
        </p:txBody>
      </p:sp>
      <p:sp>
        <p:nvSpPr>
          <p:cNvPr id="391" name="Line 49"/>
          <p:cNvSpPr/>
          <p:nvPr/>
        </p:nvSpPr>
        <p:spPr>
          <a:xfrm>
            <a:off x="4343400" y="5943600"/>
            <a:ext cx="152280" cy="360"/>
          </a:xfrm>
          <a:prstGeom prst="line">
            <a:avLst/>
          </a:prstGeom>
          <a:ln w="38160">
            <a:solidFill>
              <a:schemeClr val="tx1"/>
            </a:solidFill>
            <a:round/>
          </a:ln>
        </p:spPr>
        <p:style>
          <a:lnRef idx="0"/>
          <a:fillRef idx="0"/>
          <a:effectRef idx="0"/>
          <a:fontRef idx="minor"/>
        </p:style>
      </p:sp>
      <p:sp>
        <p:nvSpPr>
          <p:cNvPr id="392" name="Line 50"/>
          <p:cNvSpPr/>
          <p:nvPr/>
        </p:nvSpPr>
        <p:spPr>
          <a:xfrm>
            <a:off x="4343400" y="4343400"/>
            <a:ext cx="152280" cy="1440"/>
          </a:xfrm>
          <a:prstGeom prst="line">
            <a:avLst/>
          </a:prstGeom>
          <a:ln w="38160">
            <a:solidFill>
              <a:schemeClr val="tx1"/>
            </a:solidFill>
            <a:round/>
          </a:ln>
        </p:spPr>
        <p:style>
          <a:lnRef idx="0"/>
          <a:fillRef idx="0"/>
          <a:effectRef idx="0"/>
          <a:fontRef idx="minor"/>
        </p:style>
      </p:sp>
      <p:sp>
        <p:nvSpPr>
          <p:cNvPr id="393" name="CustomShape 51"/>
          <p:cNvSpPr/>
          <p:nvPr/>
        </p:nvSpPr>
        <p:spPr>
          <a:xfrm>
            <a:off x="4495680" y="4114800"/>
            <a:ext cx="914040" cy="609120"/>
          </a:xfrm>
          <a:prstGeom prst="rect">
            <a:avLst/>
          </a:prstGeom>
          <a:solidFill>
            <a:schemeClr val="accent2"/>
          </a:solidFill>
          <a:ln w="12600">
            <a:solidFill>
              <a:srgbClr val="593b1d"/>
            </a:solidFill>
            <a:miter/>
          </a:ln>
        </p:spPr>
        <p:style>
          <a:lnRef idx="0"/>
          <a:fillRef idx="0"/>
          <a:effectRef idx="0"/>
          <a:fontRef idx="minor"/>
        </p:style>
      </p:sp>
      <p:sp>
        <p:nvSpPr>
          <p:cNvPr id="394" name="CustomShape 52"/>
          <p:cNvSpPr/>
          <p:nvPr/>
        </p:nvSpPr>
        <p:spPr>
          <a:xfrm>
            <a:off x="4495680" y="4191120"/>
            <a:ext cx="1142640" cy="242640"/>
          </a:xfrm>
          <a:prstGeom prst="rect">
            <a:avLst/>
          </a:prstGeom>
          <a:noFill/>
          <a:ln w="9360">
            <a:noFill/>
          </a:ln>
        </p:spPr>
        <p:style>
          <a:lnRef idx="0"/>
          <a:fillRef idx="0"/>
          <a:effectRef idx="0"/>
          <a:fontRef idx="minor"/>
        </p:style>
        <p:txBody>
          <a:bodyPr lIns="90000" rIns="90000" tIns="45000" bIns="45000"/>
          <a:p>
            <a:pPr>
              <a:lnSpc>
                <a:spcPct val="100000"/>
              </a:lnSpc>
              <a:spcBef>
                <a:spcPts val="499"/>
              </a:spcBef>
            </a:pPr>
            <a:r>
              <a:rPr b="0" lang="en-US" sz="1000" spc="-1" strike="noStrike">
                <a:solidFill>
                  <a:srgbClr val="000000"/>
                </a:solidFill>
                <a:latin typeface="Nina"/>
              </a:rPr>
              <a:t>E-mail</a:t>
            </a:r>
            <a:endParaRPr b="0" lang="en-US" sz="1000" spc="-1" strike="noStrike">
              <a:latin typeface="Arial"/>
            </a:endParaRPr>
          </a:p>
        </p:txBody>
      </p:sp>
      <p:sp>
        <p:nvSpPr>
          <p:cNvPr id="395" name="CustomShape 53"/>
          <p:cNvSpPr/>
          <p:nvPr/>
        </p:nvSpPr>
        <p:spPr>
          <a:xfrm>
            <a:off x="4495680" y="5791320"/>
            <a:ext cx="914040" cy="609120"/>
          </a:xfrm>
          <a:prstGeom prst="rect">
            <a:avLst/>
          </a:prstGeom>
          <a:solidFill>
            <a:schemeClr val="accent2"/>
          </a:solidFill>
          <a:ln w="12600">
            <a:solidFill>
              <a:srgbClr val="593b1d"/>
            </a:solidFill>
            <a:miter/>
          </a:ln>
        </p:spPr>
        <p:style>
          <a:lnRef idx="0"/>
          <a:fillRef idx="0"/>
          <a:effectRef idx="0"/>
          <a:fontRef idx="minor"/>
        </p:style>
      </p:sp>
      <p:sp>
        <p:nvSpPr>
          <p:cNvPr id="396" name="Line 54"/>
          <p:cNvSpPr/>
          <p:nvPr/>
        </p:nvSpPr>
        <p:spPr>
          <a:xfrm>
            <a:off x="4343400" y="5179680"/>
            <a:ext cx="152280" cy="1800"/>
          </a:xfrm>
          <a:prstGeom prst="line">
            <a:avLst/>
          </a:prstGeom>
          <a:ln w="38160">
            <a:solidFill>
              <a:schemeClr val="tx1"/>
            </a:solidFill>
            <a:round/>
          </a:ln>
        </p:spPr>
        <p:style>
          <a:lnRef idx="0"/>
          <a:fillRef idx="0"/>
          <a:effectRef idx="0"/>
          <a:fontRef idx="minor"/>
        </p:style>
      </p:sp>
      <p:sp>
        <p:nvSpPr>
          <p:cNvPr id="397" name="CustomShape 55"/>
          <p:cNvSpPr/>
          <p:nvPr/>
        </p:nvSpPr>
        <p:spPr>
          <a:xfrm>
            <a:off x="4495680" y="5791320"/>
            <a:ext cx="990360" cy="394920"/>
          </a:xfrm>
          <a:prstGeom prst="rect">
            <a:avLst/>
          </a:prstGeom>
          <a:noFill/>
          <a:ln w="9360">
            <a:noFill/>
          </a:ln>
        </p:spPr>
        <p:style>
          <a:lnRef idx="0"/>
          <a:fillRef idx="0"/>
          <a:effectRef idx="0"/>
          <a:fontRef idx="minor"/>
        </p:style>
        <p:txBody>
          <a:bodyPr lIns="90000" rIns="90000" tIns="45000" bIns="45000"/>
          <a:p>
            <a:pPr>
              <a:lnSpc>
                <a:spcPct val="100000"/>
              </a:lnSpc>
              <a:spcBef>
                <a:spcPts val="499"/>
              </a:spcBef>
            </a:pPr>
            <a:r>
              <a:rPr b="0" lang="en-US" sz="1000" spc="-1" strike="noStrike">
                <a:solidFill>
                  <a:srgbClr val="000000"/>
                </a:solidFill>
                <a:latin typeface="Nina"/>
              </a:rPr>
              <a:t>Conference Call</a:t>
            </a:r>
            <a:endParaRPr b="0" lang="en-US" sz="1000" spc="-1" strike="noStrike">
              <a:latin typeface="Arial"/>
            </a:endParaRPr>
          </a:p>
        </p:txBody>
      </p:sp>
      <p:sp>
        <p:nvSpPr>
          <p:cNvPr id="398" name="Line 56"/>
          <p:cNvSpPr/>
          <p:nvPr/>
        </p:nvSpPr>
        <p:spPr>
          <a:xfrm>
            <a:off x="4343400" y="3657600"/>
            <a:ext cx="228600" cy="360"/>
          </a:xfrm>
          <a:prstGeom prst="line">
            <a:avLst/>
          </a:prstGeom>
          <a:ln w="38160">
            <a:solidFill>
              <a:schemeClr val="tx1"/>
            </a:solidFill>
            <a:round/>
          </a:ln>
        </p:spPr>
        <p:style>
          <a:lnRef idx="0"/>
          <a:fillRef idx="0"/>
          <a:effectRef idx="0"/>
          <a:fontRef idx="minor"/>
        </p:style>
      </p:sp>
      <p:sp>
        <p:nvSpPr>
          <p:cNvPr id="399" name="CustomShape 57"/>
          <p:cNvSpPr/>
          <p:nvPr/>
        </p:nvSpPr>
        <p:spPr>
          <a:xfrm>
            <a:off x="1066680" y="4175280"/>
            <a:ext cx="1142640" cy="394920"/>
          </a:xfrm>
          <a:prstGeom prst="rect">
            <a:avLst/>
          </a:prstGeom>
          <a:noFill/>
          <a:ln w="9360">
            <a:noFill/>
          </a:ln>
        </p:spPr>
        <p:style>
          <a:lnRef idx="0"/>
          <a:fillRef idx="0"/>
          <a:effectRef idx="0"/>
          <a:fontRef idx="minor"/>
        </p:style>
        <p:txBody>
          <a:bodyPr lIns="90000" rIns="90000" tIns="45000" bIns="45000"/>
          <a:p>
            <a:pPr>
              <a:lnSpc>
                <a:spcPct val="100000"/>
              </a:lnSpc>
              <a:spcBef>
                <a:spcPts val="499"/>
              </a:spcBef>
            </a:pPr>
            <a:r>
              <a:rPr b="0" lang="en-US" sz="1000" spc="-1" strike="noStrike">
                <a:solidFill>
                  <a:srgbClr val="000000"/>
                </a:solidFill>
                <a:latin typeface="Nina"/>
              </a:rPr>
              <a:t>Contact Information</a:t>
            </a:r>
            <a:endParaRPr b="0" lang="en-US" sz="1000" spc="-1" strike="noStrike">
              <a:latin typeface="Arial"/>
            </a:endParaRPr>
          </a:p>
        </p:txBody>
      </p:sp>
      <p:sp>
        <p:nvSpPr>
          <p:cNvPr id="400" name="CustomShape 58"/>
          <p:cNvSpPr/>
          <p:nvPr/>
        </p:nvSpPr>
        <p:spPr>
          <a:xfrm>
            <a:off x="1066680" y="5867280"/>
            <a:ext cx="1142640" cy="394920"/>
          </a:xfrm>
          <a:prstGeom prst="rect">
            <a:avLst/>
          </a:prstGeom>
          <a:noFill/>
          <a:ln w="9360">
            <a:noFill/>
          </a:ln>
        </p:spPr>
        <p:style>
          <a:lnRef idx="0"/>
          <a:fillRef idx="0"/>
          <a:effectRef idx="0"/>
          <a:fontRef idx="minor"/>
        </p:style>
        <p:txBody>
          <a:bodyPr lIns="90000" rIns="90000" tIns="45000" bIns="45000"/>
          <a:p>
            <a:pPr>
              <a:lnSpc>
                <a:spcPct val="100000"/>
              </a:lnSpc>
              <a:spcBef>
                <a:spcPts val="499"/>
              </a:spcBef>
            </a:pPr>
            <a:r>
              <a:rPr b="0" lang="en-US" sz="1000" spc="-1" strike="noStrike">
                <a:solidFill>
                  <a:srgbClr val="000000"/>
                </a:solidFill>
                <a:latin typeface="Nina"/>
              </a:rPr>
              <a:t>Business Information</a:t>
            </a:r>
            <a:endParaRPr b="0" lang="en-US" sz="1000" spc="-1" strike="noStrike">
              <a:latin typeface="Arial"/>
            </a:endParaRPr>
          </a:p>
        </p:txBody>
      </p:sp>
      <p:sp>
        <p:nvSpPr>
          <p:cNvPr id="401" name="CustomShape 59"/>
          <p:cNvSpPr/>
          <p:nvPr/>
        </p:nvSpPr>
        <p:spPr>
          <a:xfrm>
            <a:off x="457200" y="2666880"/>
            <a:ext cx="1980720" cy="24264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Nina"/>
              </a:rPr>
              <a:t>Our focus</a:t>
            </a:r>
            <a:endParaRPr b="0" lang="en-US" sz="1000" spc="-1" strike="noStrike">
              <a:latin typeface="Arial"/>
            </a:endParaRPr>
          </a:p>
        </p:txBody>
      </p:sp>
      <p:sp>
        <p:nvSpPr>
          <p:cNvPr id="402" name="CustomShape 60"/>
          <p:cNvSpPr/>
          <p:nvPr/>
        </p:nvSpPr>
        <p:spPr>
          <a:xfrm>
            <a:off x="2819520" y="5791320"/>
            <a:ext cx="1142640" cy="458280"/>
          </a:xfrm>
          <a:prstGeom prst="rect">
            <a:avLst/>
          </a:prstGeom>
          <a:noFill/>
          <a:ln w="9360">
            <a:noFill/>
          </a:ln>
        </p:spPr>
        <p:style>
          <a:lnRef idx="0"/>
          <a:fillRef idx="0"/>
          <a:effectRef idx="0"/>
          <a:fontRef idx="minor"/>
        </p:style>
        <p:txBody>
          <a:bodyPr lIns="90000" rIns="90000" tIns="45000" bIns="45000"/>
          <a:p>
            <a:pPr>
              <a:lnSpc>
                <a:spcPct val="100000"/>
              </a:lnSpc>
              <a:spcBef>
                <a:spcPts val="499"/>
              </a:spcBef>
            </a:pPr>
            <a:r>
              <a:rPr b="0" lang="en-US" sz="1000" spc="-1" strike="noStrike">
                <a:solidFill>
                  <a:srgbClr val="000000"/>
                </a:solidFill>
                <a:latin typeface="Nina"/>
              </a:rPr>
              <a:t>Neighborhood</a:t>
            </a:r>
            <a:endParaRPr b="0" lang="en-US" sz="1000" spc="-1" strike="noStrike">
              <a:latin typeface="Arial"/>
            </a:endParaRPr>
          </a:p>
          <a:p>
            <a:pPr>
              <a:lnSpc>
                <a:spcPct val="100000"/>
              </a:lnSpc>
              <a:spcBef>
                <a:spcPts val="499"/>
              </a:spcBef>
            </a:pPr>
            <a:r>
              <a:rPr b="0" lang="en-US" sz="1000" spc="-1" strike="noStrike">
                <a:solidFill>
                  <a:srgbClr val="000000"/>
                </a:solidFill>
                <a:latin typeface="Nina"/>
              </a:rPr>
              <a:t>Infrastructure </a:t>
            </a:r>
            <a:endParaRPr b="0" lang="en-US" sz="1000" spc="-1" strike="noStrike">
              <a:latin typeface="Arial"/>
            </a:endParaRPr>
          </a:p>
        </p:txBody>
      </p:sp>
      <p:sp>
        <p:nvSpPr>
          <p:cNvPr id="403" name="Line 61"/>
          <p:cNvSpPr/>
          <p:nvPr/>
        </p:nvSpPr>
        <p:spPr>
          <a:xfrm flipH="1">
            <a:off x="4342320" y="3658320"/>
            <a:ext cx="1800" cy="2286000"/>
          </a:xfrm>
          <a:prstGeom prst="line">
            <a:avLst/>
          </a:prstGeom>
          <a:ln w="38160">
            <a:solidFill>
              <a:schemeClr val="tx1"/>
            </a:solidFill>
            <a:round/>
          </a:ln>
        </p:spPr>
        <p:style>
          <a:lnRef idx="1">
            <a:schemeClr val="accent1"/>
          </a:lnRef>
          <a:fillRef idx="0">
            <a:schemeClr val="accent1"/>
          </a:fillRef>
          <a:effectRef idx="0">
            <a:schemeClr val="accent1"/>
          </a:effectRef>
          <a:fontRef idx="minor"/>
        </p:style>
      </p:sp>
      <p:sp>
        <p:nvSpPr>
          <p:cNvPr id="404" name="Line 62"/>
          <p:cNvSpPr/>
          <p:nvPr/>
        </p:nvSpPr>
        <p:spPr>
          <a:xfrm flipH="1">
            <a:off x="2666160" y="3658320"/>
            <a:ext cx="1440" cy="3198600"/>
          </a:xfrm>
          <a:prstGeom prst="line">
            <a:avLst/>
          </a:prstGeom>
          <a:ln w="38160">
            <a:solidFill>
              <a:schemeClr val="tx1"/>
            </a:solidFill>
            <a:round/>
          </a:ln>
        </p:spPr>
        <p:style>
          <a:lnRef idx="1">
            <a:schemeClr val="accent1"/>
          </a:lnRef>
          <a:fillRef idx="0">
            <a:schemeClr val="accent1"/>
          </a:fillRef>
          <a:effectRef idx="0">
            <a:schemeClr val="accent1"/>
          </a:effectRef>
          <a:fontRef idx="minor"/>
        </p:style>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Owner’s View of Process Narrative</a:t>
            </a:r>
            <a:endParaRPr b="0" lang="en-US" sz="1800" spc="-1" strike="noStrike">
              <a:latin typeface="Arial"/>
            </a:endParaRPr>
          </a:p>
        </p:txBody>
      </p:sp>
      <p:sp>
        <p:nvSpPr>
          <p:cNvPr id="406"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27</a:t>
            </a:r>
            <a:endParaRPr b="0" lang="en-US" sz="1800" spc="-1" strike="noStrike">
              <a:latin typeface="Arial"/>
            </a:endParaRPr>
          </a:p>
        </p:txBody>
      </p:sp>
      <p:sp>
        <p:nvSpPr>
          <p:cNvPr id="407" name="CustomShape 3"/>
          <p:cNvSpPr/>
          <p:nvPr/>
        </p:nvSpPr>
        <p:spPr>
          <a:xfrm>
            <a:off x="457200" y="762120"/>
            <a:ext cx="5790960" cy="579420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Processes are the activities that are required for the client to register with the SBDC and the SBA.</a:t>
            </a:r>
            <a:endParaRPr b="0" lang="en-US" sz="1200" spc="-1" strike="noStrike">
              <a:latin typeface="Arial"/>
            </a:endParaRPr>
          </a:p>
          <a:p>
            <a:pPr>
              <a:lnSpc>
                <a:spcPct val="100000"/>
              </a:lnSpc>
              <a:spcBef>
                <a:spcPts val="601"/>
              </a:spcBef>
            </a:pPr>
            <a:r>
              <a:rPr b="1" lang="en-US" sz="1200" spc="-1" strike="noStrike">
                <a:solidFill>
                  <a:srgbClr val="000000"/>
                </a:solidFill>
                <a:latin typeface="Georgia"/>
              </a:rPr>
              <a:t>Client:</a:t>
            </a:r>
            <a:r>
              <a:rPr b="0" lang="en-US" sz="1200" spc="-1" strike="noStrike">
                <a:solidFill>
                  <a:srgbClr val="000000"/>
                </a:solidFill>
                <a:latin typeface="Georgia"/>
              </a:rPr>
              <a:t>  In order to be acknowledged as a small business, the client must register themselves and their business with the correct requested information.  The contact information is important for the SBDC and the SBA to communication with the client about his or her business.  Personal information about the client is used to calculate statistics of business owners as well as to determine their local SBDC .  Information about the business, such as name and location, can be used to refer customers about the services that the business provides.  Schedules set a timetable for when items and tasks should be started and completed.  Follow up information is sent to the client from the SBDC to setup interviews and the status of the client’s application.</a:t>
            </a:r>
            <a:endParaRPr b="0" lang="en-US" sz="1200" spc="-1" strike="noStrike">
              <a:latin typeface="Arial"/>
            </a:endParaRPr>
          </a:p>
          <a:p>
            <a:pPr>
              <a:lnSpc>
                <a:spcPct val="100000"/>
              </a:lnSpc>
              <a:spcBef>
                <a:spcPts val="601"/>
              </a:spcBef>
            </a:pPr>
            <a:r>
              <a:rPr b="1" lang="en-US" sz="1200" spc="-1" strike="noStrike">
                <a:solidFill>
                  <a:srgbClr val="000000"/>
                </a:solidFill>
                <a:latin typeface="Georgia"/>
              </a:rPr>
              <a:t>Small Business Benefits:</a:t>
            </a:r>
            <a:r>
              <a:rPr b="0" lang="en-US" sz="1200" spc="-1" strike="noStrike">
                <a:solidFill>
                  <a:srgbClr val="000000"/>
                </a:solidFill>
                <a:latin typeface="Georgia"/>
              </a:rPr>
              <a:t>  Owners of small businesses benefit from tax write-offs since they have to invest their money and time into making sure that the business stays afloat.  The SBA  provides disaster relief to businesses that have been affected by natural disasters.  Small businesses also provide infrastructure to the neighborhoods that they are located in. If the businesses are successful , they will attract new small businesses to the neighborhood.   With the startup of new business,  funding for business licenses and other essentials present Investment Opportunities.</a:t>
            </a:r>
            <a:endParaRPr b="0" lang="en-US" sz="1200" spc="-1" strike="noStrike">
              <a:latin typeface="Arial"/>
            </a:endParaRPr>
          </a:p>
          <a:p>
            <a:pPr>
              <a:lnSpc>
                <a:spcPct val="100000"/>
              </a:lnSpc>
              <a:spcBef>
                <a:spcPts val="601"/>
              </a:spcBef>
            </a:pPr>
            <a:r>
              <a:rPr b="1" lang="en-US" sz="1200" spc="-1" strike="noStrike">
                <a:solidFill>
                  <a:srgbClr val="000000"/>
                </a:solidFill>
                <a:latin typeface="Georgia"/>
              </a:rPr>
              <a:t>Communications:</a:t>
            </a:r>
            <a:r>
              <a:rPr b="0" lang="en-US" sz="1200" spc="-1" strike="noStrike">
                <a:solidFill>
                  <a:srgbClr val="000000"/>
                </a:solidFill>
                <a:latin typeface="Georgia"/>
              </a:rPr>
              <a:t>  Communication is essential for the flow of information between the client and the SBDC .  Emails are apart of communications,  because forms and other documents can be sent with ease.  Interviews with the client will be conducted upon reviewing of the client submitting an application.   This will determine whether the client will be  accepted or denied into the program. </a:t>
            </a:r>
            <a:r>
              <a:rPr b="1" lang="en-US" sz="1200" spc="-1" strike="noStrike">
                <a:solidFill>
                  <a:srgbClr val="000000"/>
                </a:solidFill>
                <a:latin typeface="Georgia"/>
              </a:rPr>
              <a:t>  </a:t>
            </a:r>
            <a:r>
              <a:rPr b="0" lang="en-US" sz="1200" spc="-1" strike="noStrike">
                <a:solidFill>
                  <a:srgbClr val="000000"/>
                </a:solidFill>
                <a:latin typeface="Georgia"/>
              </a:rPr>
              <a:t>Conference calls provide a way for multiple parties to hold a conversation as if they were in the same room.</a:t>
            </a:r>
            <a:endParaRPr b="0" lang="en-US" sz="1200" spc="-1" strike="noStrike">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Owner’s View of Interfaces Narrative</a:t>
            </a:r>
            <a:endParaRPr b="0" lang="en-US" sz="1800" spc="-1" strike="noStrike">
              <a:latin typeface="Arial"/>
            </a:endParaRPr>
          </a:p>
        </p:txBody>
      </p:sp>
      <p:sp>
        <p:nvSpPr>
          <p:cNvPr id="409"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29</a:t>
            </a:r>
            <a:endParaRPr b="0" lang="en-US" sz="1800" spc="-1" strike="noStrike">
              <a:latin typeface="Arial"/>
            </a:endParaRPr>
          </a:p>
        </p:txBody>
      </p:sp>
      <p:sp>
        <p:nvSpPr>
          <p:cNvPr id="410" name="CustomShape 3"/>
          <p:cNvSpPr/>
          <p:nvPr/>
        </p:nvSpPr>
        <p:spPr>
          <a:xfrm>
            <a:off x="304920" y="826920"/>
            <a:ext cx="6324120" cy="629532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Georgia"/>
                <a:ea typeface="ＭＳ Ｐゴシック"/>
              </a:rPr>
              <a:t>The students are the major initiator of processes being done in the current and future systems.  Students are responsible for creating a professional resume to upload to the recruiting system, in this case CrimsonCareers, through any means necessary, such as the Optimal Resume application that has partnered with the UA Career Center.  They are also responsible in for searching for job openings posted on CrimsonCareers and uploaded their resumes to the openings to get an interview with various recruiters.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ea typeface="ＭＳ Ｐゴシック"/>
              </a:rPr>
              <a:t>The recruiters act opposite to the processes of the students because they are the other group that the system is looking to target.  The recruiters are responsible for registering with the recruiting application and searching through student’s resumes to find one that fills a void in that company.  Besides searching, recruiters can also create job listings that students can search for and upload resumes to, so recruiters can have multiple ways of finding potential employees.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ea typeface="ＭＳ Ｐゴシック"/>
              </a:rPr>
              <a:t>The faculty of UA act as an onlooker of the application that has access to the same privileges the student has to help the students who are looking for a job or internship find one using the job listing search. </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ea typeface="ＭＳ Ｐゴシック"/>
              </a:rPr>
              <a:t>The applicant will be the initiator of the processes  for the current and future systems.  Upon completion of the paper or Internet SBA Counseling Information Form (Form 641), the submitted information will be stored in the CIS (Client Information System).</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ea typeface="ＭＳ Ｐゴシック"/>
              </a:rPr>
              <a:t>The manager will receive weekly reports that will keep him or her updated on the status of new and old clients.   From the report, the manager will make any changes necessary or organize additional meetings with the client.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Georgia"/>
                <a:ea typeface="ＭＳ Ｐゴシック"/>
              </a:rPr>
              <a:t>The  SBA in Washington, D.C.</a:t>
            </a:r>
            <a:endParaRPr b="0" lang="en-US" sz="1200" spc="-1" strike="noStrike">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Owner’s View of Geography</a:t>
            </a:r>
            <a:endParaRPr b="0" lang="en-US" sz="1800" spc="-1" strike="noStrike">
              <a:latin typeface="Arial"/>
            </a:endParaRPr>
          </a:p>
        </p:txBody>
      </p:sp>
      <p:sp>
        <p:nvSpPr>
          <p:cNvPr id="412"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30</a:t>
            </a:r>
            <a:endParaRPr b="0" lang="en-US" sz="1800" spc="-1" strike="noStrike">
              <a:latin typeface="Arial"/>
            </a:endParaRPr>
          </a:p>
        </p:txBody>
      </p:sp>
      <p:pic>
        <p:nvPicPr>
          <p:cNvPr id="413" name="Picture 9" descr=""/>
          <p:cNvPicPr/>
          <p:nvPr/>
        </p:nvPicPr>
        <p:blipFill>
          <a:blip r:embed="rId1"/>
          <a:stretch/>
        </p:blipFill>
        <p:spPr>
          <a:xfrm>
            <a:off x="476280" y="914400"/>
            <a:ext cx="5924160" cy="7086240"/>
          </a:xfrm>
          <a:prstGeom prst="rect">
            <a:avLst/>
          </a:prstGeom>
          <a:ln w="9360">
            <a:noFill/>
          </a:ln>
        </p:spPr>
      </p:pic>
      <p:sp>
        <p:nvSpPr>
          <p:cNvPr id="414" name="CustomShape 3"/>
          <p:cNvSpPr/>
          <p:nvPr/>
        </p:nvSpPr>
        <p:spPr>
          <a:xfrm>
            <a:off x="2209680" y="3581280"/>
            <a:ext cx="304560" cy="304560"/>
          </a:xfrm>
          <a:prstGeom prst="star5">
            <a:avLst>
              <a:gd name="adj" fmla="val 19098"/>
              <a:gd name="hf" fmla="val 105146"/>
              <a:gd name="vf" fmla="val 110557"/>
            </a:avLst>
          </a:prstGeom>
          <a:solidFill>
            <a:schemeClr val="accent1"/>
          </a:solidFill>
          <a:ln w="9360">
            <a:solidFill>
              <a:schemeClr val="tx1"/>
            </a:solidFill>
            <a:round/>
          </a:ln>
        </p:spPr>
        <p:style>
          <a:lnRef idx="0"/>
          <a:fillRef idx="0"/>
          <a:effectRef idx="0"/>
          <a:fontRef idx="minor"/>
        </p:style>
      </p:sp>
      <p:sp>
        <p:nvSpPr>
          <p:cNvPr id="415" name="CustomShape 4"/>
          <p:cNvSpPr/>
          <p:nvPr/>
        </p:nvSpPr>
        <p:spPr>
          <a:xfrm>
            <a:off x="838080" y="8305920"/>
            <a:ext cx="304560" cy="304560"/>
          </a:xfrm>
          <a:prstGeom prst="star5">
            <a:avLst>
              <a:gd name="adj" fmla="val 19098"/>
              <a:gd name="hf" fmla="val 105146"/>
              <a:gd name="vf" fmla="val 110557"/>
            </a:avLst>
          </a:prstGeom>
          <a:solidFill>
            <a:schemeClr val="accent1"/>
          </a:solidFill>
          <a:ln w="9360">
            <a:solidFill>
              <a:schemeClr val="tx1"/>
            </a:solidFill>
            <a:round/>
          </a:ln>
        </p:spPr>
        <p:style>
          <a:lnRef idx="0"/>
          <a:fillRef idx="0"/>
          <a:effectRef idx="0"/>
          <a:fontRef idx="minor"/>
        </p:style>
      </p:sp>
      <p:sp>
        <p:nvSpPr>
          <p:cNvPr id="416" name="CustomShape 5"/>
          <p:cNvSpPr/>
          <p:nvPr/>
        </p:nvSpPr>
        <p:spPr>
          <a:xfrm>
            <a:off x="1295280" y="8305920"/>
            <a:ext cx="5333760" cy="63900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The star represents  the location of The University of Alabama</a:t>
            </a:r>
            <a:endParaRPr b="0" lang="en-US" sz="1800" spc="-1" strike="noStrike">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1"/>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Owner’s View of Geography Narrative</a:t>
            </a:r>
            <a:endParaRPr b="0" lang="en-US" sz="1800" spc="-1" strike="noStrike">
              <a:latin typeface="Arial"/>
            </a:endParaRPr>
          </a:p>
        </p:txBody>
      </p:sp>
      <p:sp>
        <p:nvSpPr>
          <p:cNvPr id="418"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31</a:t>
            </a:r>
            <a:endParaRPr b="0" lang="en-US" sz="1800" spc="-1" strike="noStrike">
              <a:latin typeface="Arial"/>
            </a:endParaRPr>
          </a:p>
        </p:txBody>
      </p:sp>
      <p:sp>
        <p:nvSpPr>
          <p:cNvPr id="419" name="CustomShape 3"/>
          <p:cNvSpPr/>
          <p:nvPr/>
        </p:nvSpPr>
        <p:spPr>
          <a:xfrm>
            <a:off x="380880" y="990720"/>
            <a:ext cx="6095520" cy="154980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The previous image displays the owner’s view of geography which exhibits the location where the data originated from and where the data is being used.  The overall map displays the state of Alabama and the county in which this data will be effected. The highlighted county is Tuscaloosa County and within Tuscaloosa County is The University of Alabama. The SBDC primarily works and has offices in Tuscaloosa, Alabama. The data exemplified in this project are primarily designated for  The University of Alabama and may spread state-wide and eventually nationally.</a:t>
            </a:r>
            <a:endParaRPr b="0" lang="en-US" sz="1200" spc="-1" strike="noStrike">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CustomShape 1"/>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Overall Project Plan</a:t>
            </a:r>
            <a:endParaRPr b="0" lang="en-US" sz="1800" spc="-1" strike="noStrike">
              <a:latin typeface="Arial"/>
            </a:endParaRPr>
          </a:p>
        </p:txBody>
      </p:sp>
      <p:graphicFrame>
        <p:nvGraphicFramePr>
          <p:cNvPr id="421" name="Table 2"/>
          <p:cNvGraphicFramePr/>
          <p:nvPr/>
        </p:nvGraphicFramePr>
        <p:xfrm>
          <a:off x="219240" y="838080"/>
          <a:ext cx="6568920" cy="3967560"/>
        </p:xfrm>
        <a:graphic>
          <a:graphicData uri="http://schemas.openxmlformats.org/drawingml/2006/table">
            <a:tbl>
              <a:tblPr/>
              <a:tblGrid>
                <a:gridCol w="946440"/>
                <a:gridCol w="226800"/>
                <a:gridCol w="225360"/>
                <a:gridCol w="226800"/>
                <a:gridCol w="218880"/>
                <a:gridCol w="228600"/>
                <a:gridCol w="228600"/>
                <a:gridCol w="228600"/>
                <a:gridCol w="304200"/>
                <a:gridCol w="307440"/>
                <a:gridCol w="250560"/>
                <a:gridCol w="260280"/>
                <a:gridCol w="258480"/>
                <a:gridCol w="260280"/>
                <a:gridCol w="257040"/>
                <a:gridCol w="260280"/>
                <a:gridCol w="255240"/>
                <a:gridCol w="263520"/>
                <a:gridCol w="260280"/>
                <a:gridCol w="272880"/>
                <a:gridCol w="260280"/>
                <a:gridCol w="269640"/>
                <a:gridCol w="298440"/>
              </a:tblGrid>
              <a:tr h="213480">
                <a:tc gridSpan="23">
                  <a:txBody>
                    <a:bodyPr/>
                    <a:p>
                      <a:pPr>
                        <a:lnSpc>
                          <a:spcPct val="100000"/>
                        </a:lnSpc>
                        <a:spcBef>
                          <a:spcPts val="159"/>
                        </a:spcBef>
                      </a:pPr>
                      <a:r>
                        <a:rPr b="1" lang="en-US" sz="800" spc="-1" strike="noStrike">
                          <a:solidFill>
                            <a:srgbClr val="000000"/>
                          </a:solidFill>
                          <a:latin typeface="Georgia"/>
                        </a:rPr>
                        <a:t>Overall Project Plan</a:t>
                      </a:r>
                      <a:endParaRPr b="0" lang="en-US" sz="800" spc="-1" strike="noStrike">
                        <a:latin typeface="Arial"/>
                      </a:endParaRPr>
                    </a:p>
                  </a:txBody>
                  <a:tcPr marL="91440" marR="91440">
                    <a:lnL w="28080">
                      <a:solidFill>
                        <a:srgbClr val="000000"/>
                      </a:solidFill>
                    </a:lnL>
                    <a:lnR w="28080">
                      <a:solidFill>
                        <a:srgbClr val="000000"/>
                      </a:solidFill>
                    </a:lnR>
                    <a:lnT w="2808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213480">
                <a:tc>
                  <a:txBody>
                    <a:bodyPr/>
                    <a:p>
                      <a:pPr>
                        <a:lnSpc>
                          <a:spcPct val="100000"/>
                        </a:lnSpc>
                        <a:spcBef>
                          <a:spcPts val="159"/>
                        </a:spcBef>
                      </a:pPr>
                      <a:r>
                        <a:rPr b="1" lang="en-US" sz="800" spc="-1" strike="noStrike">
                          <a:solidFill>
                            <a:srgbClr val="000000"/>
                          </a:solidFill>
                          <a:latin typeface="Georgia"/>
                        </a:rPr>
                        <a:t>Task Name</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gridSpan="22">
                  <a:txBody>
                    <a:bodyPr/>
                    <a:p>
                      <a:pPr>
                        <a:lnSpc>
                          <a:spcPct val="100000"/>
                        </a:lnSpc>
                        <a:spcBef>
                          <a:spcPts val="159"/>
                        </a:spcBef>
                      </a:pPr>
                      <a:r>
                        <a:rPr b="1" lang="en-US" sz="800" spc="-1" strike="noStrike">
                          <a:solidFill>
                            <a:srgbClr val="000000"/>
                          </a:solidFill>
                          <a:latin typeface="Georgia"/>
                        </a:rPr>
                        <a:t>April</a:t>
                      </a:r>
                      <a:endParaRPr b="0" lang="en-US" sz="8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30492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2</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3</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4</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5</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6</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7</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8</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9</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10</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11</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12</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13</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14</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15</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16</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17</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18</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19</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20</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21</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22</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23</a:t>
                      </a:r>
                      <a:endParaRPr b="0" lang="en-US" sz="7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13480">
                <a:tc>
                  <a:txBody>
                    <a:bodyPr/>
                    <a:p>
                      <a:pPr>
                        <a:lnSpc>
                          <a:spcPct val="100000"/>
                        </a:lnSpc>
                        <a:spcBef>
                          <a:spcPts val="159"/>
                        </a:spcBef>
                      </a:pPr>
                      <a:r>
                        <a:rPr b="0" lang="en-US" sz="800" spc="-1" strike="noStrike">
                          <a:solidFill>
                            <a:srgbClr val="000000"/>
                          </a:solidFill>
                          <a:latin typeface="Georgia"/>
                        </a:rPr>
                        <a:t>Survey Phase</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13480">
                <a:tc>
                  <a:txBody>
                    <a:bodyPr/>
                    <a:p>
                      <a:pPr>
                        <a:lnSpc>
                          <a:spcPct val="100000"/>
                        </a:lnSpc>
                        <a:spcBef>
                          <a:spcPts val="159"/>
                        </a:spcBef>
                      </a:pPr>
                      <a:r>
                        <a:rPr b="0" lang="en-US" sz="800" spc="-1" strike="noStrike">
                          <a:solidFill>
                            <a:srgbClr val="000000"/>
                          </a:solidFill>
                          <a:latin typeface="Georgia"/>
                        </a:rPr>
                        <a:t>Study Phase</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p>
                      <a:pPr>
                        <a:lnSpc>
                          <a:spcPct val="100000"/>
                        </a:lnSpc>
                        <a:spcBef>
                          <a:spcPts val="159"/>
                        </a:spcBef>
                      </a:pPr>
                      <a:r>
                        <a:rPr b="0" lang="en-US" sz="800" spc="-1" strike="noStrike">
                          <a:solidFill>
                            <a:srgbClr val="000000"/>
                          </a:solidFill>
                          <a:latin typeface="Georgia"/>
                        </a:rPr>
                        <a:t>Definition Phase</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335160">
                <a:tc>
                  <a:txBody>
                    <a:bodyPr/>
                    <a:p>
                      <a:pPr>
                        <a:lnSpc>
                          <a:spcPct val="100000"/>
                        </a:lnSpc>
                        <a:spcBef>
                          <a:spcPts val="159"/>
                        </a:spcBef>
                      </a:pPr>
                      <a:r>
                        <a:rPr b="0" lang="en-US" sz="800" spc="-1" strike="noStrike">
                          <a:solidFill>
                            <a:srgbClr val="000000"/>
                          </a:solidFill>
                          <a:latin typeface="Georgia"/>
                        </a:rPr>
                        <a:t>Overall Critique</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457560">
                <a:tc gridSpan="23">
                  <a:tcPr marL="91440" marR="91440">
                    <a:lnL w="28080">
                      <a:solidFill>
                        <a:srgbClr val="000000"/>
                      </a:solidFill>
                    </a:lnL>
                    <a:lnR w="2808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213480">
                <a:tc>
                  <a:txBody>
                    <a:bodyPr/>
                    <a:p>
                      <a:pPr>
                        <a:lnSpc>
                          <a:spcPct val="100000"/>
                        </a:lnSpc>
                        <a:spcBef>
                          <a:spcPts val="159"/>
                        </a:spcBef>
                      </a:pPr>
                      <a:r>
                        <a:rPr b="0" lang="en-US" sz="800" spc="-1" strike="noStrike">
                          <a:solidFill>
                            <a:srgbClr val="000000"/>
                          </a:solidFill>
                          <a:latin typeface="Georgia"/>
                        </a:rPr>
                        <a:t>Research</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335160">
                <a:tc>
                  <a:txBody>
                    <a:bodyPr/>
                    <a:p>
                      <a:pPr>
                        <a:lnSpc>
                          <a:spcPct val="100000"/>
                        </a:lnSpc>
                        <a:spcBef>
                          <a:spcPts val="159"/>
                        </a:spcBef>
                      </a:pPr>
                      <a:r>
                        <a:rPr b="0" lang="en-US" sz="800" spc="-1" strike="noStrike">
                          <a:solidFill>
                            <a:srgbClr val="000000"/>
                          </a:solidFill>
                          <a:latin typeface="Georgia"/>
                        </a:rPr>
                        <a:t>Documentation</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213480">
                <a:tc>
                  <a:txBody>
                    <a:bodyPr/>
                    <a:p>
                      <a:pPr>
                        <a:lnSpc>
                          <a:spcPct val="100000"/>
                        </a:lnSpc>
                        <a:spcBef>
                          <a:spcPts val="159"/>
                        </a:spcBef>
                      </a:pPr>
                      <a:r>
                        <a:rPr b="0" lang="en-US" sz="800" spc="-1" strike="noStrike">
                          <a:solidFill>
                            <a:srgbClr val="000000"/>
                          </a:solidFill>
                          <a:latin typeface="Georgia"/>
                        </a:rPr>
                        <a:t>Analysis</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335160">
                <a:tc>
                  <a:txBody>
                    <a:bodyPr/>
                    <a:p>
                      <a:pPr>
                        <a:lnSpc>
                          <a:spcPct val="100000"/>
                        </a:lnSpc>
                        <a:spcBef>
                          <a:spcPts val="159"/>
                        </a:spcBef>
                      </a:pPr>
                      <a:r>
                        <a:rPr b="0" lang="en-US" sz="800" spc="-1" strike="noStrike">
                          <a:solidFill>
                            <a:srgbClr val="000000"/>
                          </a:solidFill>
                          <a:latin typeface="Georgia"/>
                        </a:rPr>
                        <a:t>Project Management</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335160">
                <a:tc>
                  <a:txBody>
                    <a:bodyPr/>
                    <a:p>
                      <a:pPr>
                        <a:lnSpc>
                          <a:spcPct val="100000"/>
                        </a:lnSpc>
                        <a:spcBef>
                          <a:spcPts val="159"/>
                        </a:spcBef>
                      </a:pPr>
                      <a:r>
                        <a:rPr b="0" lang="en-US" sz="800" spc="-1" strike="noStrike">
                          <a:solidFill>
                            <a:srgbClr val="000000"/>
                          </a:solidFill>
                          <a:latin typeface="Georgia"/>
                        </a:rPr>
                        <a:t>Process Management</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457560">
                <a:tc gridSpan="23">
                  <a:tcPr marL="91440" marR="91440">
                    <a:lnL w="28080">
                      <a:solidFill>
                        <a:srgbClr val="000000"/>
                      </a:solidFill>
                    </a:lnL>
                    <a:lnR w="2808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335160">
                <a:tc>
                  <a:txBody>
                    <a:bodyPr/>
                    <a:p>
                      <a:pPr>
                        <a:lnSpc>
                          <a:spcPct val="100000"/>
                        </a:lnSpc>
                        <a:spcBef>
                          <a:spcPts val="159"/>
                        </a:spcBef>
                      </a:pPr>
                      <a:r>
                        <a:rPr b="0" lang="en-US" sz="800" spc="-1" strike="noStrike">
                          <a:solidFill>
                            <a:srgbClr val="000000"/>
                          </a:solidFill>
                          <a:latin typeface="Georgia"/>
                        </a:rPr>
                        <a:t>Individual Work</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13480">
                <a:tc>
                  <a:txBody>
                    <a:bodyPr/>
                    <a:p>
                      <a:pPr>
                        <a:lnSpc>
                          <a:spcPct val="100000"/>
                        </a:lnSpc>
                        <a:spcBef>
                          <a:spcPts val="159"/>
                        </a:spcBef>
                      </a:pPr>
                      <a:r>
                        <a:rPr b="0" lang="en-US" sz="800" spc="-1" strike="noStrike">
                          <a:solidFill>
                            <a:srgbClr val="000000"/>
                          </a:solidFill>
                          <a:latin typeface="Georgia"/>
                        </a:rPr>
                        <a:t>Group Work</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28080">
                      <a:solidFill>
                        <a:srgbClr val="000000"/>
                      </a:solidFill>
                    </a:lnB>
                    <a:solidFill>
                      <a:srgbClr val="7d5329"/>
                    </a:solidFill>
                  </a:tcPr>
                </a:tc>
              </a:tr>
            </a:tbl>
          </a:graphicData>
        </a:graphic>
      </p:graphicFrame>
      <p:sp>
        <p:nvSpPr>
          <p:cNvPr id="422" name="CustomShape 3"/>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32</a:t>
            </a:r>
            <a:endParaRPr b="0" lang="en-US" sz="1800" spc="-1" strike="noStrike">
              <a:latin typeface="Arial"/>
            </a:endParaRPr>
          </a:p>
        </p:txBody>
      </p:sp>
      <p:graphicFrame>
        <p:nvGraphicFramePr>
          <p:cNvPr id="423" name="Table 4"/>
          <p:cNvGraphicFramePr/>
          <p:nvPr/>
        </p:nvGraphicFramePr>
        <p:xfrm>
          <a:off x="1752480" y="5114880"/>
          <a:ext cx="3428640" cy="3657240"/>
        </p:xfrm>
        <a:graphic>
          <a:graphicData uri="http://schemas.openxmlformats.org/drawingml/2006/table">
            <a:tbl>
              <a:tblPr/>
              <a:tblGrid>
                <a:gridCol w="1063800"/>
                <a:gridCol w="269640"/>
                <a:gridCol w="266400"/>
                <a:gridCol w="269640"/>
                <a:gridCol w="264960"/>
                <a:gridCol w="272880"/>
                <a:gridCol w="269640"/>
                <a:gridCol w="293400"/>
                <a:gridCol w="228600"/>
                <a:gridCol w="229680"/>
              </a:tblGrid>
              <a:tr h="213480">
                <a:tc gridSpan="10">
                  <a:txBody>
                    <a:bodyPr/>
                    <a:p>
                      <a:pPr>
                        <a:lnSpc>
                          <a:spcPct val="100000"/>
                        </a:lnSpc>
                        <a:spcBef>
                          <a:spcPts val="159"/>
                        </a:spcBef>
                      </a:pPr>
                      <a:r>
                        <a:rPr b="1" lang="en-US" sz="800" spc="-1" strike="noStrike">
                          <a:solidFill>
                            <a:srgbClr val="000000"/>
                          </a:solidFill>
                          <a:latin typeface="Georgia"/>
                        </a:rPr>
                        <a:t>Overall Project Plan Continued</a:t>
                      </a:r>
                      <a:endParaRPr b="0" lang="en-US" sz="800" spc="-1" strike="noStrike">
                        <a:latin typeface="Arial"/>
                      </a:endParaRPr>
                    </a:p>
                  </a:txBody>
                  <a:tcPr marL="91440" marR="91440">
                    <a:lnL w="28080">
                      <a:solidFill>
                        <a:srgbClr val="000000"/>
                      </a:solidFill>
                    </a:lnL>
                    <a:lnR w="28080">
                      <a:solidFill>
                        <a:srgbClr val="000000"/>
                      </a:solidFill>
                    </a:lnR>
                    <a:lnT w="2808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213480">
                <a:tc>
                  <a:txBody>
                    <a:bodyPr/>
                    <a:p>
                      <a:pPr>
                        <a:lnSpc>
                          <a:spcPct val="100000"/>
                        </a:lnSpc>
                        <a:spcBef>
                          <a:spcPts val="159"/>
                        </a:spcBef>
                      </a:pPr>
                      <a:r>
                        <a:rPr b="1" lang="en-US" sz="800" spc="-1" strike="noStrike">
                          <a:solidFill>
                            <a:srgbClr val="000000"/>
                          </a:solidFill>
                          <a:latin typeface="Georgia"/>
                        </a:rPr>
                        <a:t>Task Name</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gridSpan="7">
                  <a:txBody>
                    <a:bodyPr/>
                    <a:p>
                      <a:pPr>
                        <a:lnSpc>
                          <a:spcPct val="100000"/>
                        </a:lnSpc>
                        <a:spcBef>
                          <a:spcPts val="159"/>
                        </a:spcBef>
                      </a:pPr>
                      <a:r>
                        <a:rPr b="1" lang="en-US" sz="800" spc="-1" strike="noStrike">
                          <a:solidFill>
                            <a:srgbClr val="000000"/>
                          </a:solidFill>
                          <a:latin typeface="Georgia"/>
                        </a:rPr>
                        <a:t>April</a:t>
                      </a:r>
                      <a:endParaRPr b="0" lang="en-US" sz="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gridSpan="2">
                  <a:txBody>
                    <a:bodyPr/>
                    <a:p>
                      <a:pPr>
                        <a:lnSpc>
                          <a:spcPct val="100000"/>
                        </a:lnSpc>
                        <a:spcBef>
                          <a:spcPts val="159"/>
                        </a:spcBef>
                      </a:pPr>
                      <a:r>
                        <a:rPr b="1" lang="en-US" sz="800" spc="-1" strike="noStrike">
                          <a:solidFill>
                            <a:srgbClr val="000000"/>
                          </a:solidFill>
                          <a:latin typeface="Georgia"/>
                        </a:rPr>
                        <a:t>May</a:t>
                      </a:r>
                      <a:endParaRPr b="0" lang="en-US" sz="8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c hMerge="1">
                  <a:tcPr>
                    <a:solidFill>
                      <a:srgbClr val="729fcf"/>
                    </a:solidFill>
                  </a:tcPr>
                </a:tc>
              </a:tr>
              <a:tr h="30492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24</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25</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26</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27</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28</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29</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30</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1</a:t>
                      </a:r>
                      <a:endParaRPr b="0" lang="en-US" sz="7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139"/>
                        </a:spcBef>
                      </a:pPr>
                      <a:r>
                        <a:rPr b="0" lang="en-US" sz="700" spc="-1" strike="noStrike">
                          <a:solidFill>
                            <a:srgbClr val="000000"/>
                          </a:solidFill>
                          <a:latin typeface="Georgia"/>
                        </a:rPr>
                        <a:t>2</a:t>
                      </a:r>
                      <a:endParaRPr b="0" lang="en-US" sz="7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13480">
                <a:tc>
                  <a:txBody>
                    <a:bodyPr/>
                    <a:p>
                      <a:pPr>
                        <a:lnSpc>
                          <a:spcPct val="100000"/>
                        </a:lnSpc>
                        <a:spcBef>
                          <a:spcPts val="159"/>
                        </a:spcBef>
                      </a:pPr>
                      <a:r>
                        <a:rPr b="0" lang="en-US" sz="800" spc="-1" strike="noStrike">
                          <a:solidFill>
                            <a:srgbClr val="000000"/>
                          </a:solidFill>
                          <a:latin typeface="Georgia"/>
                        </a:rPr>
                        <a:t>Survey Phase</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13480">
                <a:tc>
                  <a:txBody>
                    <a:bodyPr/>
                    <a:p>
                      <a:pPr>
                        <a:lnSpc>
                          <a:spcPct val="100000"/>
                        </a:lnSpc>
                        <a:spcBef>
                          <a:spcPts val="159"/>
                        </a:spcBef>
                      </a:pPr>
                      <a:r>
                        <a:rPr b="0" lang="en-US" sz="800" spc="-1" strike="noStrike">
                          <a:solidFill>
                            <a:srgbClr val="000000"/>
                          </a:solidFill>
                          <a:latin typeface="Georgia"/>
                        </a:rPr>
                        <a:t>Study Phase</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13480">
                <a:tc>
                  <a:txBody>
                    <a:bodyPr/>
                    <a:p>
                      <a:pPr>
                        <a:lnSpc>
                          <a:spcPct val="100000"/>
                        </a:lnSpc>
                        <a:spcBef>
                          <a:spcPts val="159"/>
                        </a:spcBef>
                      </a:pPr>
                      <a:r>
                        <a:rPr b="0" lang="en-US" sz="800" spc="-1" strike="noStrike">
                          <a:solidFill>
                            <a:srgbClr val="000000"/>
                          </a:solidFill>
                          <a:latin typeface="Georgia"/>
                        </a:rPr>
                        <a:t>Definition Phase</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ffffff"/>
                    </a:solidFill>
                  </a:tcPr>
                </a:tc>
              </a:tr>
              <a:tr h="213480">
                <a:tc>
                  <a:txBody>
                    <a:bodyPr/>
                    <a:p>
                      <a:pPr>
                        <a:lnSpc>
                          <a:spcPct val="100000"/>
                        </a:lnSpc>
                        <a:spcBef>
                          <a:spcPts val="159"/>
                        </a:spcBef>
                      </a:pPr>
                      <a:r>
                        <a:rPr b="0" lang="en-US" sz="800" spc="-1" strike="noStrike">
                          <a:solidFill>
                            <a:srgbClr val="000000"/>
                          </a:solidFill>
                          <a:latin typeface="Georgia"/>
                        </a:rPr>
                        <a:t>Overall Critique</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4575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13480">
                <a:tc>
                  <a:txBody>
                    <a:bodyPr/>
                    <a:p>
                      <a:pPr>
                        <a:lnSpc>
                          <a:spcPct val="100000"/>
                        </a:lnSpc>
                        <a:spcBef>
                          <a:spcPts val="159"/>
                        </a:spcBef>
                      </a:pPr>
                      <a:r>
                        <a:rPr b="0" lang="en-US" sz="800" spc="-1" strike="noStrike">
                          <a:solidFill>
                            <a:srgbClr val="000000"/>
                          </a:solidFill>
                          <a:latin typeface="Georgia"/>
                        </a:rPr>
                        <a:t>Research</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13480">
                <a:tc>
                  <a:txBody>
                    <a:bodyPr/>
                    <a:p>
                      <a:pPr>
                        <a:lnSpc>
                          <a:spcPct val="100000"/>
                        </a:lnSpc>
                        <a:spcBef>
                          <a:spcPts val="159"/>
                        </a:spcBef>
                      </a:pPr>
                      <a:r>
                        <a:rPr b="0" lang="en-US" sz="800" spc="-1" strike="noStrike">
                          <a:solidFill>
                            <a:srgbClr val="000000"/>
                          </a:solidFill>
                          <a:latin typeface="Georgia"/>
                        </a:rPr>
                        <a:t>Documentation</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13480">
                <a:tc>
                  <a:txBody>
                    <a:bodyPr/>
                    <a:p>
                      <a:pPr>
                        <a:lnSpc>
                          <a:spcPct val="100000"/>
                        </a:lnSpc>
                        <a:spcBef>
                          <a:spcPts val="159"/>
                        </a:spcBef>
                      </a:pPr>
                      <a:r>
                        <a:rPr b="0" lang="en-US" sz="800" spc="-1" strike="noStrike">
                          <a:solidFill>
                            <a:srgbClr val="000000"/>
                          </a:solidFill>
                          <a:latin typeface="Georgia"/>
                        </a:rPr>
                        <a:t>Analysis</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335160">
                <a:tc>
                  <a:txBody>
                    <a:bodyPr/>
                    <a:p>
                      <a:pPr>
                        <a:lnSpc>
                          <a:spcPct val="100000"/>
                        </a:lnSpc>
                        <a:spcBef>
                          <a:spcPts val="159"/>
                        </a:spcBef>
                      </a:pPr>
                      <a:r>
                        <a:rPr b="0" lang="en-US" sz="800" spc="-1" strike="noStrike">
                          <a:solidFill>
                            <a:srgbClr val="000000"/>
                          </a:solidFill>
                          <a:latin typeface="Georgia"/>
                        </a:rPr>
                        <a:t>Project Management</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p>
                      <a:pPr>
                        <a:lnSpc>
                          <a:spcPct val="100000"/>
                        </a:lnSpc>
                        <a:spcBef>
                          <a:spcPts val="159"/>
                        </a:spcBef>
                      </a:pPr>
                      <a:r>
                        <a:rPr b="0" lang="en-US" sz="800" spc="-1" strike="noStrike">
                          <a:solidFill>
                            <a:srgbClr val="000000"/>
                          </a:solidFill>
                          <a:latin typeface="Georgia"/>
                        </a:rPr>
                        <a:t>Process Management</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4575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13480">
                <a:tc>
                  <a:txBody>
                    <a:bodyPr/>
                    <a:p>
                      <a:pPr>
                        <a:lnSpc>
                          <a:spcPct val="100000"/>
                        </a:lnSpc>
                        <a:spcBef>
                          <a:spcPts val="159"/>
                        </a:spcBef>
                      </a:pPr>
                      <a:r>
                        <a:rPr b="0" lang="en-US" sz="800" spc="-1" strike="noStrike">
                          <a:solidFill>
                            <a:srgbClr val="000000"/>
                          </a:solidFill>
                          <a:latin typeface="Georgia"/>
                        </a:rPr>
                        <a:t>Individual Work</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13480">
                <a:tc>
                  <a:txBody>
                    <a:bodyPr/>
                    <a:p>
                      <a:pPr>
                        <a:lnSpc>
                          <a:spcPct val="100000"/>
                        </a:lnSpc>
                        <a:spcBef>
                          <a:spcPts val="159"/>
                        </a:spcBef>
                      </a:pPr>
                      <a:r>
                        <a:rPr b="0" lang="en-US" sz="800" spc="-1" strike="noStrike">
                          <a:solidFill>
                            <a:srgbClr val="000000"/>
                          </a:solidFill>
                          <a:latin typeface="Georgia"/>
                        </a:rPr>
                        <a:t>Group Work</a:t>
                      </a:r>
                      <a:endParaRPr b="0" lang="en-US" sz="8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28080">
                      <a:solidFill>
                        <a:srgbClr val="000000"/>
                      </a:solidFill>
                    </a:lnB>
                    <a:solidFill>
                      <a:srgbClr val="7d5329"/>
                    </a:solidFill>
                  </a:tcPr>
                </a:tc>
              </a:tr>
            </a:tbl>
          </a:graphicData>
        </a:graphic>
      </p:graphicFrame>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380880" y="166680"/>
            <a:ext cx="464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Overall FAST Phases</a:t>
            </a:r>
            <a:endParaRPr b="0" lang="en-US" sz="1800" spc="-1" strike="noStrike">
              <a:latin typeface="Arial"/>
            </a:endParaRPr>
          </a:p>
        </p:txBody>
      </p:sp>
      <p:sp>
        <p:nvSpPr>
          <p:cNvPr id="425" name="CustomShape 2"/>
          <p:cNvSpPr/>
          <p:nvPr/>
        </p:nvSpPr>
        <p:spPr>
          <a:xfrm>
            <a:off x="152280" y="838080"/>
            <a:ext cx="6705360" cy="8780760"/>
          </a:xfrm>
          <a:prstGeom prst="rect">
            <a:avLst/>
          </a:prstGeom>
          <a:noFill/>
          <a:ln w="9360">
            <a:noFill/>
          </a:ln>
        </p:spPr>
        <p:style>
          <a:lnRef idx="0"/>
          <a:fillRef idx="0"/>
          <a:effectRef idx="0"/>
          <a:fontRef idx="minor"/>
        </p:style>
        <p:txBody>
          <a:bodyPr lIns="90000" rIns="90000" tIns="45000" bIns="45000"/>
          <a:p>
            <a:pPr marL="343080" indent="-342720">
              <a:lnSpc>
                <a:spcPct val="100000"/>
              </a:lnSpc>
              <a:spcBef>
                <a:spcPts val="601"/>
              </a:spcBef>
            </a:pPr>
            <a:r>
              <a:rPr b="1" lang="en-US" sz="1200" spc="-1" strike="noStrike">
                <a:solidFill>
                  <a:srgbClr val="000000"/>
                </a:solidFill>
                <a:latin typeface="Georgia"/>
              </a:rPr>
              <a:t>FAST Phases</a:t>
            </a:r>
            <a:endParaRPr b="0" lang="en-US" sz="1200" spc="-1" strike="noStrike">
              <a:latin typeface="Arial"/>
            </a:endParaRPr>
          </a:p>
          <a:p>
            <a:pPr marL="343080" indent="-342720">
              <a:lnSpc>
                <a:spcPct val="100000"/>
              </a:lnSpc>
              <a:spcBef>
                <a:spcPts val="601"/>
              </a:spcBef>
            </a:pPr>
            <a:r>
              <a:rPr b="1" lang="en-US" sz="1200" spc="-1" strike="noStrike">
                <a:solidFill>
                  <a:srgbClr val="000000"/>
                </a:solidFill>
                <a:latin typeface="Georgia"/>
              </a:rPr>
              <a:t>(Procurement not included)</a:t>
            </a:r>
            <a:endParaRPr b="0" lang="en-US" sz="1200" spc="-1" strike="noStrike">
              <a:latin typeface="Arial"/>
            </a:endParaRPr>
          </a:p>
          <a:p>
            <a:pPr marL="343080" indent="-342720">
              <a:lnSpc>
                <a:spcPct val="100000"/>
              </a:lnSpc>
              <a:spcBef>
                <a:spcPts val="601"/>
              </a:spcBef>
            </a:pPr>
            <a:r>
              <a:rPr b="1" lang="en-US" sz="1200" spc="-1" strike="noStrike">
                <a:solidFill>
                  <a:srgbClr val="000000"/>
                </a:solidFill>
                <a:latin typeface="Georgia"/>
              </a:rPr>
              <a:t>*</a:t>
            </a:r>
            <a:r>
              <a:rPr b="0" lang="en-US" sz="1200" spc="-1" strike="noStrike">
                <a:solidFill>
                  <a:srgbClr val="000000"/>
                </a:solidFill>
                <a:latin typeface="Georgia"/>
              </a:rPr>
              <a:t>For the purposes of this project, the first three phases will be completed.</a:t>
            </a:r>
            <a:endParaRPr b="0" lang="en-US" sz="1200" spc="-1" strike="noStrike">
              <a:latin typeface="Arial"/>
            </a:endParaRPr>
          </a:p>
          <a:p>
            <a:pPr marL="343080" indent="-342720">
              <a:lnSpc>
                <a:spcPct val="100000"/>
              </a:lnSpc>
              <a:spcBef>
                <a:spcPts val="601"/>
              </a:spcBef>
            </a:pPr>
            <a:r>
              <a:rPr b="0" lang="en-US" sz="1200" spc="-1" strike="noStrike">
                <a:solidFill>
                  <a:srgbClr val="000000"/>
                </a:solidFill>
                <a:latin typeface="Georgia"/>
              </a:rPr>
              <a:t>Activity Break Down</a:t>
            </a:r>
            <a:endParaRPr b="0" lang="en-US" sz="1200" spc="-1" strike="noStrike">
              <a:latin typeface="Arial"/>
            </a:endParaRPr>
          </a:p>
          <a:p>
            <a:pPr lvl="1" marL="800280" indent="-342720">
              <a:lnSpc>
                <a:spcPct val="100000"/>
              </a:lnSpc>
              <a:spcBef>
                <a:spcPts val="601"/>
              </a:spcBef>
              <a:buClr>
                <a:srgbClr val="000000"/>
              </a:buClr>
              <a:buFont typeface="StarSymbol"/>
              <a:buAutoNum type="arabicPeriod"/>
            </a:pPr>
            <a:r>
              <a:rPr b="0" lang="en-US" sz="1200" spc="-1" strike="noStrike">
                <a:solidFill>
                  <a:srgbClr val="000000"/>
                </a:solidFill>
                <a:latin typeface="Georgia"/>
              </a:rPr>
              <a:t>Survey Phase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1.1  Survey problems and opportunities.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1.1.1  Collect and review all documentation submitted to begin this project.</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1.1.2  Schedule and conduct a meeting of the people tentatively assigned to the aforementioned roles for this activity.  (Alternative: Interview the people tentative assigned to those roles.)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1.1.3  Document problems, opportunities, and constraints.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1.2  Negotiate project scope.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1.2.1  Collect and review all documentation submitted to begin this project.</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1.2.2  Schedule and plan a meeting of the people tentatively assigned to the aforementioned roles for this activity.  (Alternative: Interview the people tentative assigned to those roles.)  The meeting or interview should focus on negotiating the scope in terms of the four building block of information systems:  DATA, PROCESSES, INTERFACES, and GEOGRAPHY.</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1.2.3  Document scope.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1.3  Plan the project.</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1.3.1  Review system problem, opportunities, directives, and project scope.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1.3.2  Assign specific people to a role.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1.3.3  Estimate time required for each project activity, assign roles to activities, and construct a schedule.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1.3.4  Negotiate expectations.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1.3.5  Negotiate the schedule with the systems owners, adjusting resources, scope, and expectations as necessary.</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1.4  Present the project.</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1.4.1  Review the deliverables of all prior activities.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1.4.2  Reformat the project feasibility assessment report for presentation to the steering body.</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1.4.3  Present the project feasibility assessment report (the charter) to the steering body.</a:t>
            </a:r>
            <a:endParaRPr b="0" lang="en-US" sz="1200" spc="-1" strike="noStrike">
              <a:latin typeface="Arial"/>
            </a:endParaRPr>
          </a:p>
          <a:p>
            <a:pPr marL="1257480" indent="-342720">
              <a:lnSpc>
                <a:spcPct val="100000"/>
              </a:lnSpc>
              <a:spcBef>
                <a:spcPts val="601"/>
              </a:spcBef>
            </a:pPr>
            <a:endParaRPr b="0" lang="en-US" sz="1200" spc="-1" strike="noStrike">
              <a:latin typeface="Arial"/>
            </a:endParaRPr>
          </a:p>
        </p:txBody>
      </p:sp>
      <p:sp>
        <p:nvSpPr>
          <p:cNvPr id="426" name="CustomShape 3"/>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33</a:t>
            </a:r>
            <a:endParaRPr b="0" lang="en-US" sz="1800" spc="-1" strike="noStrike">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CustomShape 1"/>
          <p:cNvSpPr/>
          <p:nvPr/>
        </p:nvSpPr>
        <p:spPr>
          <a:xfrm>
            <a:off x="0" y="838080"/>
            <a:ext cx="6857640" cy="8565120"/>
          </a:xfrm>
          <a:prstGeom prst="rect">
            <a:avLst/>
          </a:prstGeom>
          <a:noFill/>
          <a:ln w="9360">
            <a:noFill/>
          </a:ln>
        </p:spPr>
        <p:style>
          <a:lnRef idx="0"/>
          <a:fillRef idx="0"/>
          <a:effectRef idx="0"/>
          <a:fontRef idx="minor"/>
        </p:style>
        <p:txBody>
          <a:bodyPr lIns="90000" rIns="90000" tIns="45000" bIns="45000"/>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1.4.3.1  Be prepared to defend recommendations, address issues and </a:t>
            </a:r>
            <a:r>
              <a:rPr b="0" lang="en-US" sz="1200" spc="-1" strike="noStrike">
                <a:solidFill>
                  <a:srgbClr val="000000"/>
                </a:solidFill>
                <a:latin typeface="Georgia"/>
              </a:rPr>
              <a:t>	</a:t>
            </a:r>
            <a:r>
              <a:rPr b="0" lang="en-US" sz="1200" spc="-1" strike="noStrike">
                <a:solidFill>
                  <a:srgbClr val="000000"/>
                </a:solidFill>
                <a:latin typeface="Georgia"/>
              </a:rPr>
              <a:t>controversies, and answer questions as posed by the steering body.</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1.4.4  Plan an event to communicate the approved project to all affected staff.</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1.4.4.1  Develop and execute communication plan for project development team.</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1.4.4.2  Develop and execute communication plan for operational staff that will use and maintain the systems once finished. </a:t>
            </a:r>
            <a:endParaRPr b="0" lang="en-US" sz="1200" spc="-1" strike="noStrike">
              <a:latin typeface="Arial"/>
            </a:endParaRPr>
          </a:p>
          <a:p>
            <a:pPr lvl="1" marL="800280" indent="-342720">
              <a:lnSpc>
                <a:spcPct val="100000"/>
              </a:lnSpc>
              <a:spcBef>
                <a:spcPts val="601"/>
              </a:spcBef>
              <a:buClr>
                <a:srgbClr val="000000"/>
              </a:buClr>
              <a:buFont typeface="StarSymbol"/>
              <a:buAutoNum type="arabicPeriod" startAt="2"/>
            </a:pPr>
            <a:r>
              <a:rPr b="0" lang="en-US" sz="1200" spc="-1" strike="noStrike">
                <a:solidFill>
                  <a:srgbClr val="000000"/>
                </a:solidFill>
                <a:latin typeface="Georgia"/>
              </a:rPr>
              <a:t>Study Phase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2.1  Model the current system.</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2.1.1  Review the scope statement completed in the survey phase.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2.1.2  Collect facts and gather information about the current system.  The preferred technique is JAD, but JAD sessions may be preceded or followed by traditional fact-finding and information gathering activity.</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2.1.3  Draw system models.  The recommended sequence of models is (1) Interface, (2) Data, (3) Process, and (4) Geography.  The interface model is first because it helps establish basic business vocabulary and rules. The process model identifies high-level business functions. The geography model identifies the potential operating locations to which data, processes, and interfaces might eventually be distributed.  Together, the models provide a solid foundation for problem and opportunity analysis.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2.1.4  Verify the system models. The goal is to reach consensus on what the current system is all about. If JAD techniques are used, steps 2, 3, and 4 are consolidated into the group sessions.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2.2  Analyze problems and opportunities.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2.2.1  Review the problem statement completed in the survey phase.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2.2.2  Collect facts and gather information about the perceived problems and opportunities in the current system. The preferred technique is JAD, but JAD sessions may be preceded or followed by traditional fact-finding and information gathering activity.</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2.2.3  Analyze and document each problem and opportunity. The PIECES framework is most useful for cause-effect analysis. As you collect facts, note problems and limitations according to the PIECES categories.  Remember, a single problem may be recorded into more than one category of PIECES. Also, don’t restrict yourself to only those problems and limitations noted by end-users. As the analyst, you may also identify potential problems! Next, for each problem, limitation, or opportunity, ask yourself the following questions and record answers to them.</a:t>
            </a:r>
            <a:endParaRPr b="0" lang="en-US" sz="1200" spc="-1" strike="noStrike">
              <a:latin typeface="Arial"/>
            </a:endParaRPr>
          </a:p>
        </p:txBody>
      </p:sp>
      <p:sp>
        <p:nvSpPr>
          <p:cNvPr id="428"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34</a:t>
            </a:r>
            <a:endParaRPr b="0" lang="en-US" sz="18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380880" y="152280"/>
            <a:ext cx="464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Table of Contents Continued</a:t>
            </a:r>
            <a:endParaRPr b="0" lang="en-US" sz="1800" spc="-1" strike="noStrike">
              <a:latin typeface="Arial"/>
            </a:endParaRPr>
          </a:p>
        </p:txBody>
      </p:sp>
      <p:sp>
        <p:nvSpPr>
          <p:cNvPr id="102" name="CustomShape 2"/>
          <p:cNvSpPr/>
          <p:nvPr/>
        </p:nvSpPr>
        <p:spPr>
          <a:xfrm>
            <a:off x="380880" y="609480"/>
            <a:ext cx="6476760" cy="80380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Owner’s View of Interface Narrative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29</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Owner’s View of Geography</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30</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Owner’s View of Geography Narrative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31</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Overall Project Plan</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32</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Overall FAST Phases</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33</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Detailed Project Plan for Survey Phase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44</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Detailed Project Plan for Study Phase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46</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Gantt Chart for Survey Phase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48</a:t>
            </a:r>
            <a:endParaRPr b="0" lang="en-US" sz="1200" spc="-1" strike="noStrike">
              <a:latin typeface="Arial"/>
            </a:endParaRPr>
          </a:p>
          <a:p>
            <a:pPr>
              <a:lnSpc>
                <a:spcPct val="100000"/>
              </a:lnSpc>
              <a:spcBef>
                <a:spcPts val="601"/>
              </a:spcBef>
            </a:pPr>
            <a:r>
              <a:rPr b="1" lang="en-US" sz="1200" spc="-1" strike="noStrike">
                <a:solidFill>
                  <a:srgbClr val="000000"/>
                </a:solidFill>
                <a:latin typeface="Georgia"/>
              </a:rPr>
              <a:t>	</a:t>
            </a:r>
            <a:r>
              <a:rPr b="0" lang="en-US" sz="1200" spc="-1" strike="noStrike">
                <a:solidFill>
                  <a:srgbClr val="000000"/>
                </a:solidFill>
                <a:latin typeface="Georgia"/>
              </a:rPr>
              <a:t>*Team Member Contact Information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49</a:t>
            </a:r>
            <a:endParaRPr b="0" lang="en-US" sz="1200" spc="-1" strike="noStrike">
              <a:latin typeface="Arial"/>
            </a:endParaRPr>
          </a:p>
          <a:p>
            <a:pPr>
              <a:lnSpc>
                <a:spcPct val="100000"/>
              </a:lnSpc>
              <a:spcBef>
                <a:spcPts val="601"/>
              </a:spcBef>
            </a:pPr>
            <a:r>
              <a:rPr b="1" lang="en-US" sz="1200" spc="-1" strike="noStrike">
                <a:solidFill>
                  <a:srgbClr val="000000"/>
                </a:solidFill>
                <a:latin typeface="Georgia"/>
              </a:rPr>
              <a:t>	</a:t>
            </a:r>
            <a:r>
              <a:rPr b="0" lang="en-US" sz="1200" spc="-1" strike="noStrike">
                <a:solidFill>
                  <a:srgbClr val="000000"/>
                </a:solidFill>
                <a:latin typeface="Georgia"/>
              </a:rPr>
              <a:t>Team Member Schedule for Survey Phase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50</a:t>
            </a:r>
            <a:endParaRPr b="0" lang="en-US" sz="1200" spc="-1" strike="noStrike">
              <a:latin typeface="Arial"/>
            </a:endParaRPr>
          </a:p>
          <a:p>
            <a:pPr>
              <a:lnSpc>
                <a:spcPct val="100000"/>
              </a:lnSpc>
              <a:spcBef>
                <a:spcPts val="601"/>
              </a:spcBef>
            </a:pPr>
            <a:r>
              <a:rPr b="1" lang="en-US" sz="1200" spc="-1" strike="noStrike">
                <a:solidFill>
                  <a:srgbClr val="000000"/>
                </a:solidFill>
                <a:latin typeface="Georgia"/>
              </a:rPr>
              <a:t>	</a:t>
            </a:r>
            <a:r>
              <a:rPr b="0" lang="en-US" sz="1200" spc="-1" strike="noStrike">
                <a:solidFill>
                  <a:srgbClr val="000000"/>
                </a:solidFill>
                <a:latin typeface="Georgia"/>
              </a:rPr>
              <a:t>Team Member Problems and Reconciliation with Schedule    </a:t>
            </a:r>
            <a:r>
              <a:rPr b="0" lang="en-US" sz="1200" spc="-1" strike="noStrike">
                <a:solidFill>
                  <a:srgbClr val="000000"/>
                </a:solidFill>
                <a:latin typeface="Georgia"/>
              </a:rPr>
              <a:t>	</a:t>
            </a:r>
            <a:r>
              <a:rPr b="0" lang="en-US" sz="1200" spc="-1" strike="noStrike">
                <a:solidFill>
                  <a:srgbClr val="000000"/>
                </a:solidFill>
                <a:latin typeface="Georgia"/>
              </a:rPr>
              <a:t>51</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FAST Phase Methodology Diagram with Narrative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52</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Information Systems Framework Diagram</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53</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Information Systems Framework Diagram Narrative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54</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Activity Diagram for the Survey Phase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55</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Activity Diagram Narrative for the Survey Phase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56</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Interview Notes</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57</a:t>
            </a:r>
            <a:endParaRPr b="0" lang="en-US" sz="1200" spc="-1" strike="noStrike">
              <a:latin typeface="Arial"/>
            </a:endParaRPr>
          </a:p>
          <a:p>
            <a:pPr>
              <a:lnSpc>
                <a:spcPct val="100000"/>
              </a:lnSpc>
              <a:spcBef>
                <a:spcPts val="601"/>
              </a:spcBef>
            </a:pPr>
            <a:r>
              <a:rPr b="1" lang="en-US" sz="1200" spc="-1" strike="noStrike">
                <a:solidFill>
                  <a:srgbClr val="000000"/>
                </a:solidFill>
                <a:latin typeface="Georgia"/>
              </a:rPr>
              <a:t>	</a:t>
            </a:r>
            <a:r>
              <a:rPr b="0" lang="en-US" sz="1200" spc="-1" strike="noStrike">
                <a:solidFill>
                  <a:srgbClr val="000000"/>
                </a:solidFill>
                <a:latin typeface="Georgia"/>
              </a:rPr>
              <a:t>Reference Materials</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58</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PKJZ Inc. WCA</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59</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PKJZ Inc. WCA Narrative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60</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PKJZ Inc. VC</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61</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PKJZ Inc. VC Narrative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62</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Study Phase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63</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Study Phase Executive Summary</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64</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Study Phase Sign-Off</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65</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Background Information</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66</a:t>
            </a:r>
            <a:endParaRPr b="0" lang="en-US" sz="1200" spc="-1" strike="noStrike">
              <a:latin typeface="Arial"/>
            </a:endParaRPr>
          </a:p>
          <a:p>
            <a:pPr>
              <a:lnSpc>
                <a:spcPct val="100000"/>
              </a:lnSpc>
              <a:spcBef>
                <a:spcPts val="601"/>
              </a:spcBef>
            </a:pPr>
            <a:r>
              <a:rPr b="1" lang="en-US" sz="1200" spc="-1" strike="noStrike">
                <a:solidFill>
                  <a:srgbClr val="000000"/>
                </a:solidFill>
                <a:latin typeface="Georgia"/>
              </a:rPr>
              <a:t>	</a:t>
            </a:r>
            <a:r>
              <a:rPr b="0" lang="en-US" sz="1200" spc="-1" strike="noStrike">
                <a:solidFill>
                  <a:srgbClr val="000000"/>
                </a:solidFill>
                <a:latin typeface="Georgia"/>
              </a:rPr>
              <a:t>Data Gathering Technique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67</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Data Gathering Results</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68</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Strategic Impact</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69</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Study Phase Problems, Opportunities, Objectives, and </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*Denotes extras</a:t>
            </a:r>
            <a:r>
              <a:rPr b="0" lang="en-US" sz="1200" spc="-1" strike="noStrike">
                <a:solidFill>
                  <a:srgbClr val="000000"/>
                </a:solidFill>
                <a:latin typeface="Georgia"/>
              </a:rPr>
              <a:t>	</a:t>
            </a:r>
            <a:r>
              <a:rPr b="0" lang="en-US" sz="1200" spc="-1" strike="noStrike">
                <a:solidFill>
                  <a:srgbClr val="000000"/>
                </a:solidFill>
                <a:latin typeface="Georgia"/>
              </a:rPr>
              <a:t>Constraints Matrix</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70</a:t>
            </a:r>
            <a:endParaRPr b="0" lang="en-US" sz="1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CustomShape 1"/>
          <p:cNvSpPr/>
          <p:nvPr/>
        </p:nvSpPr>
        <p:spPr>
          <a:xfrm>
            <a:off x="0" y="838080"/>
            <a:ext cx="6857640" cy="8946720"/>
          </a:xfrm>
          <a:prstGeom prst="rect">
            <a:avLst/>
          </a:prstGeom>
          <a:noFill/>
          <a:ln w="9360">
            <a:noFill/>
          </a:ln>
        </p:spPr>
        <p:style>
          <a:lnRef idx="0"/>
          <a:fillRef idx="0"/>
          <a:effectRef idx="0"/>
          <a:fontRef idx="minor"/>
        </p:style>
        <p:txBody>
          <a:bodyPr lIns="90000" rIns="90000" tIns="45000" bIns="45000"/>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2.2.3.1  What is causing the problem?  What situation has led to this problem? Understanding why is not as important.  Many current systems were never designed; they simply evolved.  It is usually pointless to dwell on history. In fact, you should be careful not to insult system owners and users who may have played a role in how things evolved.</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2.2.3.2  What are the negative effects of the problem or failure to exploit the opportunity?  Learn to be specific.  Don’t just say, “excessive costs.”  How excessive?  You don’t want to spend $20,000 to solve a $1,000 problem.</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2.2.3.3  The effect sometimes identifies another problem. If so, repeat steps 1 and 2.</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2.3  Establish system improvement objectives and constraints.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2.3.1  Review scope and problem analyses from the prior activities.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2.3.2  Negotiate business-oriented objectives to solve each problem and exploit each opportunity. Ideally, each objective should establish the way you will measure the improvement over the current situation. Measures should be as tangible (measurable) as you can possibly make them.</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2.3.3  Brainstorm any constraints that may limits your ability to fully achieve objectives. Use the four categories previously listed in this section (time, cost, technology, and policy) to organize your discussion.</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2.4  Modify project scope and plan.</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2.4.1  Review the original plan.</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2.4.2  Review the system models, problems and opportunities, cause-effect </a:t>
            </a:r>
            <a:r>
              <a:rPr b="0" lang="en-US" sz="1200" spc="-1" strike="noStrike">
                <a:solidFill>
                  <a:srgbClr val="000000"/>
                </a:solidFill>
                <a:latin typeface="Georgia"/>
              </a:rPr>
              <a:t>	</a:t>
            </a:r>
            <a:r>
              <a:rPr b="0" lang="en-US" sz="1200" spc="-1" strike="noStrike">
                <a:solidFill>
                  <a:srgbClr val="000000"/>
                </a:solidFill>
                <a:latin typeface="Georgia"/>
              </a:rPr>
              <a:t>           analysis, system improvement objectives, and scope.  Ask yourself two </a:t>
            </a:r>
            <a:r>
              <a:rPr b="0" lang="en-US" sz="1200" spc="-1" strike="noStrike">
                <a:solidFill>
                  <a:srgbClr val="000000"/>
                </a:solidFill>
                <a:latin typeface="Georgia"/>
              </a:rPr>
              <a:t>	</a:t>
            </a:r>
            <a:r>
              <a:rPr b="0" lang="en-US" sz="1200" spc="-1" strike="noStrike">
                <a:solidFill>
                  <a:srgbClr val="000000"/>
                </a:solidFill>
                <a:latin typeface="Georgia"/>
              </a:rPr>
              <a:t>           questions: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2.4.2.1  Has the scope of the project significantly expanded?</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2.4.2.2  Are the problems, opportunities, or objectives more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difficult to solve than originally anticipated?</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2.4.3  Estimate time required for each project activity in the next phase-the </a:t>
            </a:r>
            <a:r>
              <a:rPr b="0" lang="en-US" sz="1200" spc="-1" strike="noStrike">
                <a:solidFill>
                  <a:srgbClr val="000000"/>
                </a:solidFill>
                <a:latin typeface="Georgia"/>
              </a:rPr>
              <a:t>	</a:t>
            </a:r>
            <a:r>
              <a:rPr b="0" lang="en-US" sz="1200" spc="-1" strike="noStrike">
                <a:solidFill>
                  <a:srgbClr val="000000"/>
                </a:solidFill>
                <a:latin typeface="Georgia"/>
              </a:rPr>
              <a:t>            definition phase.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2.4.4  If necessary, refine baseline estimates for the overall project plan.</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2.4.5  If the answer is yes, renegotiate scope, schedule, and/or budget with </a:t>
            </a:r>
            <a:r>
              <a:rPr b="0" lang="en-US" sz="1200" spc="-1" strike="noStrike">
                <a:solidFill>
                  <a:srgbClr val="000000"/>
                </a:solidFill>
                <a:latin typeface="Georgia"/>
              </a:rPr>
              <a:t>	</a:t>
            </a:r>
            <a:r>
              <a:rPr b="0" lang="en-US" sz="1200" spc="-1" strike="noStrike">
                <a:solidFill>
                  <a:srgbClr val="000000"/>
                </a:solidFill>
                <a:latin typeface="Georgia"/>
              </a:rPr>
              <a:t>             the system owner group.</a:t>
            </a:r>
            <a:endParaRPr b="0" lang="en-US" sz="1200" spc="-1" strike="noStrike">
              <a:latin typeface="Arial"/>
            </a:endParaRPr>
          </a:p>
          <a:p>
            <a:pPr lvl="1" marL="800280" indent="-342720">
              <a:lnSpc>
                <a:spcPct val="100000"/>
              </a:lnSpc>
              <a:spcBef>
                <a:spcPts val="601"/>
              </a:spcBef>
              <a:buClr>
                <a:srgbClr val="000000"/>
              </a:buClr>
              <a:buFont typeface="StarSymbol"/>
              <a:buAutoNum type="arabicPeriod" startAt="3"/>
            </a:pPr>
            <a:r>
              <a:rPr b="0" lang="en-US" sz="1200" spc="-1" strike="noStrike">
                <a:solidFill>
                  <a:srgbClr val="000000"/>
                </a:solidFill>
                <a:latin typeface="Georgia"/>
              </a:rPr>
              <a:t>Definition Phase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3.1  Outline business requirements.</a:t>
            </a:r>
            <a:endParaRPr b="0" lang="en-US" sz="1200" spc="-1" strike="noStrike">
              <a:latin typeface="Arial"/>
            </a:endParaRPr>
          </a:p>
          <a:p>
            <a:pPr marL="1257480" indent="-342720">
              <a:lnSpc>
                <a:spcPct val="100000"/>
              </a:lnSpc>
              <a:spcBef>
                <a:spcPts val="601"/>
              </a:spcBef>
            </a:pP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endParaRPr b="0" lang="en-US" sz="1200" spc="-1" strike="noStrike">
              <a:latin typeface="Arial"/>
            </a:endParaRPr>
          </a:p>
        </p:txBody>
      </p:sp>
      <p:sp>
        <p:nvSpPr>
          <p:cNvPr id="430"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35</a:t>
            </a:r>
            <a:endParaRPr b="0" lang="en-US" sz="1800" spc="-1" strike="noStrike">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CustomShape 1"/>
          <p:cNvSpPr/>
          <p:nvPr/>
        </p:nvSpPr>
        <p:spPr>
          <a:xfrm>
            <a:off x="0" y="838080"/>
            <a:ext cx="6857640" cy="8900280"/>
          </a:xfrm>
          <a:prstGeom prst="rect">
            <a:avLst/>
          </a:prstGeom>
          <a:noFill/>
          <a:ln w="9360">
            <a:noFill/>
          </a:ln>
        </p:spPr>
        <p:style>
          <a:lnRef idx="0"/>
          <a:fillRef idx="0"/>
          <a:effectRef idx="0"/>
          <a:fontRef idx="minor"/>
        </p:style>
        <p:txBody>
          <a:bodyPr lIns="90000" rIns="90000" tIns="45000" bIns="45000"/>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3.1.1  Review and refine the system improvement objectives.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3.1.2  For each objective: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3.1.2.1  Identify and document any business events or inputs to which system must respond. Briefly define each event or input, but do not define the specific data content of any input.</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3.1.2.2  Identify and document any special business policies, processing, or decisions that must be made to adequately respond to each event or input.</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3.1.2.3  Identify and document the normal business outputs or responses to the aforementioned business events or inputs.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3.1.2.4  Identify and document any information that must be produced or made available.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3.1.3  Compare the system improvement objectives and requirements against the original problem statements from the study phase. Are you still solving the original problems or is the scope of the project growing? Increased scope is not necessarily wrong; however, an appropriate adjustment of expectations (particularly schedule and budget) may eventually become necessary.</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3.2  Model business system requirements.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3.2.1  Review the system improvement objectives and requirements statement outline.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3.2.2  Collect or retrieve any system models that may have been developed in prior projects. High-level system models may have been created as part of an information strategy planning project or business process redesign project. Detail models may have been created as part of prior application development projects. In either case, existing models are typically stored in the corporate repository. Many organizations have formal checkout/check-in procedures for using and updating existing system models.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3.2.3  If the appropriate CASE technology is available, consider reverse engineering existing databases or applications into physical system models. Then translate those physical models into more business-friendly logical system models. The value of this step depends on the quality and value of the databases and applications to be reverse engineered. Many systems are so old or poorly designed that the value of reverse engineering is questionable.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3.2.4  Draw the interface model. The interface model establishes the scope </a:t>
            </a:r>
            <a:r>
              <a:rPr b="0" lang="en-US" sz="1200" spc="-1" strike="noStrike">
                <a:solidFill>
                  <a:srgbClr val="000000"/>
                </a:solidFill>
                <a:latin typeface="Georgia"/>
              </a:rPr>
              <a:t>	</a:t>
            </a:r>
            <a:r>
              <a:rPr b="0" lang="en-US" sz="1200" spc="-1" strike="noStrike">
                <a:solidFill>
                  <a:srgbClr val="000000"/>
                </a:solidFill>
                <a:latin typeface="Georgia"/>
              </a:rPr>
              <a:t>            and boundary for the entire project.</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3.2.5  Depending on your modeling strategy of choice: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endParaRPr b="0" lang="en-US" sz="1200" spc="-1" strike="noStrike">
              <a:latin typeface="Arial"/>
            </a:endParaRPr>
          </a:p>
          <a:p>
            <a:pPr marL="1257480" indent="-342720">
              <a:lnSpc>
                <a:spcPct val="100000"/>
              </a:lnSpc>
              <a:spcBef>
                <a:spcPts val="601"/>
              </a:spcBef>
            </a:pP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endParaRPr b="0" lang="en-US" sz="1200" spc="-1" strike="noStrike">
              <a:latin typeface="Arial"/>
            </a:endParaRPr>
          </a:p>
        </p:txBody>
      </p:sp>
      <p:sp>
        <p:nvSpPr>
          <p:cNvPr id="432"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36</a:t>
            </a:r>
            <a:endParaRPr b="0" lang="en-US" sz="1800" spc="-1" strike="noStrike">
              <a:latin typeface="Arial"/>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0" y="838080"/>
            <a:ext cx="6857640" cy="8505360"/>
          </a:xfrm>
          <a:prstGeom prst="rect">
            <a:avLst/>
          </a:prstGeom>
          <a:noFill/>
          <a:ln w="9360">
            <a:noFill/>
          </a:ln>
        </p:spPr>
        <p:style>
          <a:lnRef idx="0"/>
          <a:fillRef idx="0"/>
          <a:effectRef idx="0"/>
          <a:fontRef idx="minor"/>
        </p:style>
        <p:txBody>
          <a:bodyPr lIns="90000" rIns="90000" tIns="45000" bIns="45000"/>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3.2.5.1  If you practice structured analysis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3.2.5.1.1  Construct and verify the process models.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3.2.5.1.2  Construct and verify data models.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3.2.5.1.3  Synchronize process and data models. This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synchronization ensures that the models are consistent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and compatible with one another.</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3.3  Build discovery prototypes.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3.3.1   Review the system improvement objectives and requirements statements outline.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3.3.2  Study any system models that may have been developed.</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3.3.3  Working directly with the system users, construct a simple, single-user prototype for each business event. Do not worry about input editing, system security, etc.; the focus is completely on business requirements. Do not spend too much time on any one input since this stage does not develop the final system.</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3.3.4  Working directly with system users, construct output prototypes for </a:t>
            </a:r>
            <a:r>
              <a:rPr b="0" lang="en-US" sz="1200" spc="-1" strike="noStrike">
                <a:solidFill>
                  <a:srgbClr val="000000"/>
                </a:solidFill>
                <a:latin typeface="Georgia"/>
              </a:rPr>
              <a:t>	</a:t>
            </a:r>
            <a:r>
              <a:rPr b="0" lang="en-US" sz="1200" spc="-1" strike="noStrike">
                <a:solidFill>
                  <a:srgbClr val="000000"/>
                </a:solidFill>
                <a:latin typeface="Georgia"/>
              </a:rPr>
              <a:t>             each business output. Do not worry about whether the data are real or whether or not they make sense. Focus on identifying the columns, totals, and graphs the users are seeking. If you built a sample database in step 3 and used step 4 to collect data for that database, you can probably use that database prototype to quickly generate sample reports.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3.3.5  Return to the system modeling activity to formalize the requirements </a:t>
            </a:r>
            <a:r>
              <a:rPr b="0" lang="en-US" sz="1200" spc="-1" strike="noStrike">
                <a:solidFill>
                  <a:srgbClr val="000000"/>
                </a:solidFill>
                <a:latin typeface="Georgia"/>
              </a:rPr>
              <a:t>	</a:t>
            </a:r>
            <a:r>
              <a:rPr b="0" lang="en-US" sz="1200" spc="-1" strike="noStrike">
                <a:solidFill>
                  <a:srgbClr val="000000"/>
                </a:solidFill>
                <a:latin typeface="Georgia"/>
              </a:rPr>
              <a:t>             that have been discovered through the above prototyping steps.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3.4  Prioritize business requirements.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3.4.1  For each system input and output, categorize it as mandatory, optional, or desirable.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3.4.2  For each desirable requirement above, rank it with respect to the other desirable requirements.  Make note of any dependencies that exist between requirements.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3.4.3  For each optional requirement, rank it with respect to the other optional requirements. Make note of any dependencies that exist between requirements.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3.4.4  Define system versions. A recommended scheme follows: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3.4.4.1  Version one consists of all mandatory requirements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3.4.4.2  Versions two through x consist of logical groupings of desirable </a:t>
            </a:r>
            <a:r>
              <a:rPr b="0" lang="en-US" sz="1200" spc="-1" strike="noStrike">
                <a:solidFill>
                  <a:srgbClr val="000000"/>
                </a:solidFill>
                <a:latin typeface="Georgia"/>
              </a:rPr>
              <a:t>	</a:t>
            </a:r>
            <a:r>
              <a:rPr b="0" lang="en-US" sz="1200" spc="-1" strike="noStrike">
                <a:solidFill>
                  <a:srgbClr val="000000"/>
                </a:solidFill>
                <a:latin typeface="Georgia"/>
              </a:rPr>
              <a:t>requirements</a:t>
            </a:r>
            <a:endParaRPr b="0" lang="en-US" sz="1200" spc="-1" strike="noStrike">
              <a:latin typeface="Arial"/>
            </a:endParaRPr>
          </a:p>
          <a:p>
            <a:pPr marL="1257480" indent="-342720">
              <a:lnSpc>
                <a:spcPct val="100000"/>
              </a:lnSpc>
              <a:spcBef>
                <a:spcPts val="601"/>
              </a:spcBef>
            </a:pPr>
            <a:endParaRPr b="0" lang="en-US" sz="1200" spc="-1" strike="noStrike">
              <a:latin typeface="Arial"/>
            </a:endParaRPr>
          </a:p>
        </p:txBody>
      </p:sp>
      <p:sp>
        <p:nvSpPr>
          <p:cNvPr id="434"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37</a:t>
            </a:r>
            <a:endParaRPr b="0" lang="en-US" sz="1800" spc="-1" strike="noStrike">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CustomShape 1"/>
          <p:cNvSpPr/>
          <p:nvPr/>
        </p:nvSpPr>
        <p:spPr>
          <a:xfrm>
            <a:off x="0" y="838080"/>
            <a:ext cx="6857640" cy="7957800"/>
          </a:xfrm>
          <a:prstGeom prst="rect">
            <a:avLst/>
          </a:prstGeom>
          <a:noFill/>
          <a:ln w="9360">
            <a:noFill/>
          </a:ln>
        </p:spPr>
        <p:style>
          <a:lnRef idx="0"/>
          <a:fillRef idx="0"/>
          <a:effectRef idx="0"/>
          <a:fontRef idx="minor"/>
        </p:style>
        <p:txBody>
          <a:bodyPr lIns="90000" rIns="90000" tIns="45000" bIns="45000"/>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3.4.4.3  Optional requirements are usually added to versions as time </a:t>
            </a:r>
            <a:r>
              <a:rPr b="0" lang="en-US" sz="1200" spc="-1" strike="noStrike">
                <a:solidFill>
                  <a:srgbClr val="000000"/>
                </a:solidFill>
                <a:latin typeface="Georgia"/>
              </a:rPr>
              <a:t>	</a:t>
            </a:r>
            <a:r>
              <a:rPr b="0" lang="en-US" sz="1200" spc="-1" strike="noStrike">
                <a:solidFill>
                  <a:srgbClr val="000000"/>
                </a:solidFill>
                <a:latin typeface="Georgia"/>
              </a:rPr>
              <a:t>permits or deferred to maintenance releases of the system.  Many such requirements are for new reports. Today, users can be given relatively simple technology to fulfill such requirements on their own.</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3.5  Modify the project plan and scope.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3.5.1  Review the original plan.</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3.5.2  Review the up-to-date business requirements outline, system models, discovery prototypes, and business requirements’ priorities.  Ask yourself two questions: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3.5.2.1  Has the scope of the project significantly expanded?</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3.5.2.2  Are the requirements more substantial than originally </a:t>
            </a:r>
            <a:r>
              <a:rPr b="0" lang="en-US" sz="1200" spc="-1" strike="noStrike">
                <a:solidFill>
                  <a:srgbClr val="000000"/>
                </a:solidFill>
                <a:latin typeface="Georgia"/>
              </a:rPr>
              <a:t>	</a:t>
            </a:r>
            <a:r>
              <a:rPr b="0" lang="en-US" sz="1200" spc="-1" strike="noStrike">
                <a:solidFill>
                  <a:srgbClr val="000000"/>
                </a:solidFill>
                <a:latin typeface="Georgia"/>
              </a:rPr>
              <a:t>anticipated?</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3.5.3  Estimate the time required for each project activity in the next phase - </a:t>
            </a:r>
            <a:r>
              <a:rPr b="0" lang="en-US" sz="1200" spc="-1" strike="noStrike">
                <a:solidFill>
                  <a:srgbClr val="000000"/>
                </a:solidFill>
                <a:latin typeface="Georgia"/>
              </a:rPr>
              <a:t>	</a:t>
            </a:r>
            <a:r>
              <a:rPr b="0" lang="en-US" sz="1200" spc="-1" strike="noStrike">
                <a:solidFill>
                  <a:srgbClr val="000000"/>
                </a:solidFill>
                <a:latin typeface="Georgia"/>
              </a:rPr>
              <a:t>            the design phase.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3.5.4  If necessary, refine baseline estimates for the overall project plan.</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3.5.5  If the answer is yes, then negotiate scope, schedule, and/or budget </a:t>
            </a:r>
            <a:r>
              <a:rPr b="0" lang="en-US" sz="1200" spc="-1" strike="noStrike">
                <a:solidFill>
                  <a:srgbClr val="000000"/>
                </a:solidFill>
                <a:latin typeface="Georgia"/>
              </a:rPr>
              <a:t>	</a:t>
            </a:r>
            <a:r>
              <a:rPr b="0" lang="en-US" sz="1200" spc="-1" strike="noStrike">
                <a:solidFill>
                  <a:srgbClr val="000000"/>
                </a:solidFill>
                <a:latin typeface="Georgia"/>
              </a:rPr>
              <a:t>            with the system owner group.</a:t>
            </a:r>
            <a:endParaRPr b="0" lang="en-US" sz="1200" spc="-1" strike="noStrike">
              <a:latin typeface="Arial"/>
            </a:endParaRPr>
          </a:p>
          <a:p>
            <a:pPr lvl="1" marL="800280" indent="-342720">
              <a:lnSpc>
                <a:spcPct val="100000"/>
              </a:lnSpc>
              <a:spcBef>
                <a:spcPts val="601"/>
              </a:spcBef>
              <a:buClr>
                <a:srgbClr val="000000"/>
              </a:buClr>
              <a:buFont typeface="StarSymbol"/>
              <a:buAutoNum type="arabicPeriod" startAt="4"/>
            </a:pPr>
            <a:r>
              <a:rPr b="0" lang="en-US" sz="1200" spc="-1" strike="noStrike">
                <a:solidFill>
                  <a:srgbClr val="000000"/>
                </a:solidFill>
                <a:latin typeface="Georgia"/>
              </a:rPr>
              <a:t>The Configuration Phase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4.1  Define candidate solutions.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4.1.1  Review the business requirements outlined in the definition phase of </a:t>
            </a:r>
            <a:r>
              <a:rPr b="0" lang="en-US" sz="1200" spc="-1" strike="noStrike">
                <a:solidFill>
                  <a:srgbClr val="000000"/>
                </a:solidFill>
                <a:latin typeface="Georgia"/>
              </a:rPr>
              <a:t>	</a:t>
            </a:r>
            <a:r>
              <a:rPr b="0" lang="en-US" sz="1200" spc="-1" strike="noStrike">
                <a:solidFill>
                  <a:srgbClr val="000000"/>
                </a:solidFill>
                <a:latin typeface="Georgia"/>
              </a:rPr>
              <a:t>           systems.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4.1.2  Review the technology architecture to determine any hardware or software standards required for any candidate solution.</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4.1.3  Brainstorm alternative solutions that fulfill the business requirements.            Identify solutions that were suggested before the design phase.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4.1.4  Research technical specifications detailing the characteristics of each </a:t>
            </a:r>
            <a:r>
              <a:rPr b="0" lang="en-US" sz="1200" spc="-1" strike="noStrike">
                <a:solidFill>
                  <a:srgbClr val="000000"/>
                </a:solidFill>
                <a:latin typeface="Georgia"/>
              </a:rPr>
              <a:t>	</a:t>
            </a:r>
            <a:r>
              <a:rPr b="0" lang="en-US" sz="1200" spc="-1" strike="noStrike">
                <a:solidFill>
                  <a:srgbClr val="000000"/>
                </a:solidFill>
                <a:latin typeface="Georgia"/>
              </a:rPr>
              <a:t>           candidate solution.</a:t>
            </a:r>
            <a:endParaRPr b="0" lang="en-US" sz="1200" spc="-1" strike="noStrike">
              <a:latin typeface="Arial"/>
            </a:endParaRPr>
          </a:p>
          <a:p>
            <a:pPr marL="8002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4.2  Recommend a system solution</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4.2.1  Prepare a formal written system proposal containing your analysis and recommendations.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4.2.2  Prepare and present an oral recommendation to management (Projec Proposal).</a:t>
            </a:r>
            <a:endParaRPr b="0" lang="en-US" sz="1200" spc="-1" strike="noStrike">
              <a:latin typeface="Arial"/>
            </a:endParaRPr>
          </a:p>
        </p:txBody>
      </p:sp>
      <p:sp>
        <p:nvSpPr>
          <p:cNvPr id="436"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38</a:t>
            </a:r>
            <a:endParaRPr b="0" lang="en-US" sz="1800" spc="-1" strike="noStrike">
              <a:latin typeface="Arial"/>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CustomShape 1"/>
          <p:cNvSpPr/>
          <p:nvPr/>
        </p:nvSpPr>
        <p:spPr>
          <a:xfrm>
            <a:off x="0" y="838080"/>
            <a:ext cx="6857640" cy="8187480"/>
          </a:xfrm>
          <a:prstGeom prst="rect">
            <a:avLst/>
          </a:prstGeom>
          <a:noFill/>
          <a:ln w="9360">
            <a:noFill/>
          </a:ln>
        </p:spPr>
        <p:style>
          <a:lnRef idx="0"/>
          <a:fillRef idx="0"/>
          <a:effectRef idx="0"/>
          <a:fontRef idx="minor"/>
        </p:style>
        <p:txBody>
          <a:bodyPr lIns="90000" rIns="90000" tIns="45000" bIns="45000"/>
          <a:p>
            <a:pPr lvl="1" marL="800280" indent="-342720">
              <a:lnSpc>
                <a:spcPct val="100000"/>
              </a:lnSpc>
              <a:spcBef>
                <a:spcPts val="601"/>
              </a:spcBef>
              <a:buClr>
                <a:srgbClr val="000000"/>
              </a:buClr>
              <a:buFont typeface="StarSymbol"/>
              <a:buAutoNum type="arabicPeriod" startAt="5"/>
            </a:pPr>
            <a:r>
              <a:rPr b="0" lang="en-US" sz="1200" spc="-1" strike="noStrike">
                <a:solidFill>
                  <a:srgbClr val="000000"/>
                </a:solidFill>
                <a:latin typeface="Georgia"/>
              </a:rPr>
              <a:t>Design Phase of Systems Design</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5.1  Analyze and distribute data.</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5.1.1  Collect existing data and process models constructed during systems </a:t>
            </a:r>
            <a:r>
              <a:rPr b="0" lang="en-US" sz="1200" spc="-1" strike="noStrike">
                <a:solidFill>
                  <a:srgbClr val="000000"/>
                </a:solidFill>
                <a:latin typeface="Georgia"/>
              </a:rPr>
              <a:t>	</a:t>
            </a:r>
            <a:r>
              <a:rPr b="0" lang="en-US" sz="1200" spc="-1" strike="noStrike">
                <a:solidFill>
                  <a:srgbClr val="000000"/>
                </a:solidFill>
                <a:latin typeface="Georgia"/>
              </a:rPr>
              <a:t>          analysis.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5.1.2  Perform data analysis and normalize on the data models. Involving the users.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5.1.3  Determine how the data will be distributed across locations if necessary.</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5.1.4  Perform event analysis on each data item on the data model.</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5.1.5  Revise any previously completed process models to reflect new business events and conditions.</a:t>
            </a:r>
            <a:endParaRPr b="0" lang="en-US" sz="1200" spc="-1" strike="noStrike">
              <a:latin typeface="Arial"/>
            </a:endParaRPr>
          </a:p>
          <a:p>
            <a:pPr marL="8002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5.2  Analyze and distribute processes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5.2.1  Collect and review existing data and process models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5.2.2  Determine which essential processes will be implemented as computer processes and which as manual.</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5.2.3  Based on response time requirements, establish batch versus on-line </a:t>
            </a:r>
            <a:r>
              <a:rPr b="0" lang="en-US" sz="1200" spc="-1" strike="noStrike">
                <a:solidFill>
                  <a:srgbClr val="000000"/>
                </a:solidFill>
                <a:latin typeface="Georgia"/>
              </a:rPr>
              <a:t>	</a:t>
            </a:r>
            <a:r>
              <a:rPr b="0" lang="en-US" sz="1200" spc="-1" strike="noStrike">
                <a:solidFill>
                  <a:srgbClr val="000000"/>
                </a:solidFill>
                <a:latin typeface="Georgia"/>
              </a:rPr>
              <a:t>           computer processes.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5.2.4  Factor the new system into separate design units. Group processes </a:t>
            </a:r>
            <a:r>
              <a:rPr b="0" lang="en-US" sz="1200" spc="-1" strike="noStrike">
                <a:solidFill>
                  <a:srgbClr val="000000"/>
                </a:solidFill>
                <a:latin typeface="Georgia"/>
              </a:rPr>
              <a:t>	</a:t>
            </a:r>
            <a:r>
              <a:rPr b="0" lang="en-US" sz="1200" spc="-1" strike="noStrike">
                <a:solidFill>
                  <a:srgbClr val="000000"/>
                </a:solidFill>
                <a:latin typeface="Georgia"/>
              </a:rPr>
              <a:t>           that are related because they are involved in the processing of a particular business transaction or because they are triggered by common business process cycles, or events (daily, weekly, monthly, etc.).</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5.2.5  Develop network topology diagram to document the locations or geography of the system.</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5.2.6  Distribute data and processes to these locations. Document these decisions in design unit data flow diagrams.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5.2.7  Assign technology to design units. Using the technology approved on </a:t>
            </a:r>
            <a:r>
              <a:rPr b="0" lang="en-US" sz="1200" spc="-1" strike="noStrike">
                <a:solidFill>
                  <a:srgbClr val="000000"/>
                </a:solidFill>
                <a:latin typeface="Georgia"/>
              </a:rPr>
              <a:t>	</a:t>
            </a:r>
            <a:r>
              <a:rPr b="0" lang="en-US" sz="1200" spc="-1" strike="noStrike">
                <a:solidFill>
                  <a:srgbClr val="000000"/>
                </a:solidFill>
                <a:latin typeface="Georgia"/>
              </a:rPr>
              <a:t>          the earlier design phase, assign appropriate technology to the different design units.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5.3  Design database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5.3.1  Collect and review requirements for database design units.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5.3.2  Design the logical schema for the database.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5.3.3  Prototype the database. Prototype databases should be quickly created, loaded with test data, and tested.</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5.4  Design computer outputs and inputs</a:t>
            </a:r>
            <a:endParaRPr b="0" lang="en-US" sz="1200" spc="-1" strike="noStrike">
              <a:latin typeface="Arial"/>
            </a:endParaRPr>
          </a:p>
          <a:p>
            <a:pPr marL="1257480" indent="-342720">
              <a:lnSpc>
                <a:spcPct val="100000"/>
              </a:lnSpc>
              <a:spcBef>
                <a:spcPts val="601"/>
              </a:spcBef>
            </a:pPr>
            <a:endParaRPr b="0" lang="en-US" sz="1200" spc="-1" strike="noStrike">
              <a:latin typeface="Arial"/>
            </a:endParaRPr>
          </a:p>
        </p:txBody>
      </p:sp>
      <p:sp>
        <p:nvSpPr>
          <p:cNvPr id="438"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39</a:t>
            </a:r>
            <a:endParaRPr b="0" lang="en-US" sz="1800" spc="-1" strike="noStrike">
              <a:latin typeface="Arial"/>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CustomShape 1"/>
          <p:cNvSpPr/>
          <p:nvPr/>
        </p:nvSpPr>
        <p:spPr>
          <a:xfrm>
            <a:off x="0" y="838080"/>
            <a:ext cx="6857640" cy="8339400"/>
          </a:xfrm>
          <a:prstGeom prst="rect">
            <a:avLst/>
          </a:prstGeom>
          <a:noFill/>
          <a:ln w="9360">
            <a:noFill/>
          </a:ln>
        </p:spPr>
        <p:style>
          <a:lnRef idx="0"/>
          <a:fillRef idx="0"/>
          <a:effectRef idx="0"/>
          <a:fontRef idx="minor"/>
        </p:style>
        <p:txBody>
          <a:bodyPr lIns="90000" rIns="90000" tIns="45000" bIns="45000"/>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5.4.1  Collect and review input and output design requirements.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5.4.2  Determine methods and medium for each input and output.</a:t>
            </a:r>
            <a:r>
              <a:rPr b="0" lang="en-US" sz="1200" spc="-1" strike="noStrike">
                <a:solidFill>
                  <a:srgbClr val="000000"/>
                </a:solidFill>
                <a:latin typeface="Georgia"/>
              </a:rPr>
              <a:t>	</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5.4.3  Prototype inputs and outputs.</a:t>
            </a:r>
            <a:endParaRPr b="0" lang="en-US" sz="1200" spc="-1" strike="noStrike">
              <a:latin typeface="Arial"/>
            </a:endParaRPr>
          </a:p>
          <a:p>
            <a:pPr marL="8002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5.5  Design on-line user interface.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5.5.1  Collect and review input and output design specifications.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5.5.2  Study the users’ behavior characteristics.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5.5.3  Review interface design standards.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5.5.4  Prototype the user interface. This is an iterative process of building the model, getting user feedback, and making revisions.</a:t>
            </a:r>
            <a:endParaRPr b="0" lang="en-US" sz="1200" spc="-1" strike="noStrike">
              <a:latin typeface="Arial"/>
            </a:endParaRPr>
          </a:p>
          <a:p>
            <a:pPr marL="8002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5.6  Present and Review Design.</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5.6.1  Prepare an implementation plan that presents a proposal schedule for the construction and delivery phases.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5.6.2  Prepare a final cost-benefit analysis that determines if the design is still feasible.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5.6.3  Prepare a written technical design statement. The final technical design statement specifications are typically organized into a workbook or technical report. Technical design specifications that were prepared during systems analysis will eventually become the design specifications document.</a:t>
            </a:r>
            <a:endParaRPr b="0" lang="en-US" sz="1200" spc="-1" strike="noStrike">
              <a:latin typeface="Arial"/>
            </a:endParaRPr>
          </a:p>
          <a:p>
            <a:pPr lvl="1" marL="800280" indent="-342720">
              <a:lnSpc>
                <a:spcPct val="100000"/>
              </a:lnSpc>
              <a:spcBef>
                <a:spcPts val="601"/>
              </a:spcBef>
              <a:buClr>
                <a:srgbClr val="000000"/>
              </a:buClr>
              <a:buFont typeface="StarSymbol"/>
              <a:buAutoNum type="arabicPeriod" startAt="6"/>
            </a:pPr>
            <a:r>
              <a:rPr b="0" lang="en-US" sz="1200" spc="-1" strike="noStrike">
                <a:solidFill>
                  <a:srgbClr val="000000"/>
                </a:solidFill>
                <a:latin typeface="Georgia"/>
              </a:rPr>
              <a:t>Construction Phase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6.1  Build and test networks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6.1.1  Review the network design requirements outlined in the technical design statement developed during systems design.</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6.1.2  Make any appropriate modifications to existing networks and/or construct and test new networks.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6.1.3  Revise network specifications for future reference.</a:t>
            </a:r>
            <a:endParaRPr b="0" lang="en-US" sz="1200" spc="-1" strike="noStrike">
              <a:latin typeface="Arial"/>
            </a:endParaRPr>
          </a:p>
          <a:p>
            <a:pPr marL="8002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6.2  Build and test databases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6.2.1  Review the technical design statement for database design requirements.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6.2.2  Locate production databases that contain representative data for testing database tables or generate test data for database tables.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6.2.3  Build/modify databases per design specifications.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6.2.4  Load tables with sample data.</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6.2.5  Revise database schema and store as necessary for future reference.</a:t>
            </a:r>
            <a:endParaRPr b="0" lang="en-US" sz="1200" spc="-1" strike="noStrike">
              <a:latin typeface="Arial"/>
            </a:endParaRPr>
          </a:p>
        </p:txBody>
      </p:sp>
      <p:sp>
        <p:nvSpPr>
          <p:cNvPr id="440"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40</a:t>
            </a:r>
            <a:endParaRPr b="0" lang="en-US" sz="1800" spc="-1" strike="noStrike">
              <a:latin typeface="Arial"/>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CustomShape 1"/>
          <p:cNvSpPr/>
          <p:nvPr/>
        </p:nvSpPr>
        <p:spPr>
          <a:xfrm>
            <a:off x="0" y="838080"/>
            <a:ext cx="6857640" cy="8475480"/>
          </a:xfrm>
          <a:prstGeom prst="rect">
            <a:avLst/>
          </a:prstGeom>
          <a:noFill/>
          <a:ln w="9360">
            <a:noFill/>
          </a:ln>
        </p:spPr>
        <p:style>
          <a:lnRef idx="0"/>
          <a:fillRef idx="0"/>
          <a:effectRef idx="0"/>
          <a:fontRef idx="minor"/>
        </p:style>
        <p:txBody>
          <a:bodyPr lIns="90000" rIns="90000" tIns="45000" bIns="45000"/>
          <a:p>
            <a:pPr marL="1257480" indent="-342720">
              <a:lnSpc>
                <a:spcPct val="100000"/>
              </a:lnSpc>
              <a:spcBef>
                <a:spcPts val="601"/>
              </a:spcBef>
            </a:pPr>
            <a:r>
              <a:rPr b="0" lang="en-US" sz="1200" spc="-1" strike="noStrike">
                <a:solidFill>
                  <a:srgbClr val="000000"/>
                </a:solidFill>
                <a:latin typeface="Georgia"/>
              </a:rPr>
              <a:t>6.3  Install and test new software packages.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6.3.1  Obtain the software package and review this activity.</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6.3.2  Install the software package.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6.3.3  Conduct tests on the software package to ensure that it works properly, making the necessary revisions.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6.3.4  Revise software specifications to reflect modifications.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6.3.5  Add the software to the information systems shop’s software library.</a:t>
            </a:r>
            <a:endParaRPr b="0" lang="en-US" sz="1200" spc="-1" strike="noStrike">
              <a:latin typeface="Arial"/>
            </a:endParaRPr>
          </a:p>
          <a:p>
            <a:pPr marL="8002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6.4  Write and test the new programs.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6.4.1  Review the design specifications.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6.4.1.1  Concerning changes - If changes are proposed tentatively freeze the document and answer the question: Is this change critical, meaning is it going to make or break the system or is it an enhancement that could be added later?</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6.4.1.1.1  Critical changes require modifying the specifications document, otherwise then log the change as a future enhancement.</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6.4.2  Develop a detailed programming plan. Construct event-processing programs first, implementing these programs in the same sequence that they would be run. Then implement management reporting decision support programs according to their relative importance. General file maintenance and backup and recovery programs are written last.</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6.4.2.1  Formulate the project team and assign responsibilities.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6.4.2.2  Write and document programs and perform unit testing.</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6.4.2.3  Review program documentation for quality standards.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6.4.2.4  Conduct system testing to ensure all program work properly </a:t>
            </a:r>
            <a:r>
              <a:rPr b="0" lang="en-US" sz="1200" spc="-1" strike="noStrike">
                <a:solidFill>
                  <a:srgbClr val="000000"/>
                </a:solidFill>
                <a:latin typeface="Georgia"/>
              </a:rPr>
              <a:t>	</a:t>
            </a:r>
            <a:r>
              <a:rPr b="0" lang="en-US" sz="1200" spc="-1" strike="noStrike">
                <a:solidFill>
                  <a:srgbClr val="000000"/>
                </a:solidFill>
                <a:latin typeface="Georgia"/>
              </a:rPr>
              <a:t>together.</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6.4.2.5  Update the project repository with revised program </a:t>
            </a:r>
            <a:r>
              <a:rPr b="0" lang="en-US" sz="1200" spc="-1" strike="noStrike">
                <a:solidFill>
                  <a:srgbClr val="000000"/>
                </a:solidFill>
                <a:latin typeface="Georgia"/>
              </a:rPr>
              <a:t>	</a:t>
            </a:r>
            <a:r>
              <a:rPr b="0" lang="en-US" sz="1200" spc="-1" strike="noStrike">
                <a:solidFill>
                  <a:srgbClr val="000000"/>
                </a:solidFill>
                <a:latin typeface="Georgia"/>
              </a:rPr>
              <a:t>documentation for future referencing.</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6.4.2.6  Place new programs and reusable components in the software</a:t>
            </a:r>
            <a:r>
              <a:rPr b="0" lang="en-US" sz="1200" spc="-1" strike="noStrike">
                <a:solidFill>
                  <a:srgbClr val="000000"/>
                </a:solidFill>
                <a:latin typeface="Georgia"/>
              </a:rPr>
              <a:t>	</a:t>
            </a:r>
            <a:r>
              <a:rPr b="0" lang="en-US" sz="1200" spc="-1" strike="noStrike">
                <a:solidFill>
                  <a:srgbClr val="000000"/>
                </a:solidFill>
                <a:latin typeface="Georgia"/>
              </a:rPr>
              <a:t>library.</a:t>
            </a:r>
            <a:endParaRPr b="0" lang="en-US" sz="1200" spc="-1" strike="noStrike">
              <a:latin typeface="Arial"/>
            </a:endParaRPr>
          </a:p>
          <a:p>
            <a:pPr lvl="1" marL="800280" indent="-342720">
              <a:lnSpc>
                <a:spcPct val="100000"/>
              </a:lnSpc>
              <a:spcBef>
                <a:spcPts val="601"/>
              </a:spcBef>
              <a:buClr>
                <a:srgbClr val="000000"/>
              </a:buClr>
              <a:buFont typeface="StarSymbol"/>
              <a:buAutoNum type="arabicPeriod" startAt="7"/>
            </a:pPr>
            <a:r>
              <a:rPr b="0" lang="en-US" sz="1200" spc="-1" strike="noStrike">
                <a:solidFill>
                  <a:srgbClr val="000000"/>
                </a:solidFill>
                <a:latin typeface="Georgia"/>
              </a:rPr>
              <a:t>Delivery</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7.1  Conduct system test.</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7.1.1  Obtain system data.</a:t>
            </a:r>
            <a:endParaRPr b="0" lang="en-US" sz="1200" spc="-1" strike="noStrike">
              <a:latin typeface="Arial"/>
            </a:endParaRPr>
          </a:p>
        </p:txBody>
      </p:sp>
      <p:sp>
        <p:nvSpPr>
          <p:cNvPr id="442"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41</a:t>
            </a:r>
            <a:endParaRPr b="0" lang="en-US" sz="1800" spc="-1" strike="noStrike">
              <a:latin typeface="Arial"/>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CustomShape 1"/>
          <p:cNvSpPr/>
          <p:nvPr/>
        </p:nvSpPr>
        <p:spPr>
          <a:xfrm>
            <a:off x="0" y="838080"/>
            <a:ext cx="6857640" cy="8156880"/>
          </a:xfrm>
          <a:prstGeom prst="rect">
            <a:avLst/>
          </a:prstGeom>
          <a:noFill/>
          <a:ln w="9360">
            <a:noFill/>
          </a:ln>
        </p:spPr>
        <p:style>
          <a:lnRef idx="0"/>
          <a:fillRef idx="0"/>
          <a:effectRef idx="0"/>
          <a:fontRef idx="minor"/>
        </p:style>
        <p:txBody>
          <a:bodyPr lIns="90000" rIns="90000" tIns="45000" bIns="45000"/>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7.1.2  Ensure that all software packages, custom built programs, and existing program have been installed and that unit testing has been completed.</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7.1.3  Perform tests to check that all programs work properly together, making appropriate revisions as needed and testing again.</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7.1.4  Record any required modifications to programs in the project repository.</a:t>
            </a:r>
            <a:endParaRPr b="0" lang="en-US" sz="1200" spc="-1" strike="noStrike">
              <a:latin typeface="Arial"/>
            </a:endParaRPr>
          </a:p>
          <a:p>
            <a:pPr marL="8002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7.2  Prepare Conversion Plan</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7.2.1  Collect and review design specifications for the new system to identify </a:t>
            </a:r>
            <a:r>
              <a:rPr b="0" lang="en-US" sz="1200" spc="-1" strike="noStrike">
                <a:solidFill>
                  <a:srgbClr val="000000"/>
                </a:solidFill>
                <a:latin typeface="Georgia"/>
              </a:rPr>
              <a:t>	</a:t>
            </a:r>
            <a:r>
              <a:rPr b="0" lang="en-US" sz="1200" spc="-1" strike="noStrike">
                <a:solidFill>
                  <a:srgbClr val="000000"/>
                </a:solidFill>
                <a:latin typeface="Georgia"/>
              </a:rPr>
              <a:t>           databases to be installed and user training needs.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7.2.2  Establish a schedule for installation of databases.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7.2.3  Identify a training program and schedule for the system users.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7.2.4  Develop a detailed installation strategy to follow for converting from the existing to the new production information system.</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7.2.4.1    Abrupt cut-over.</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7.2.4.2    Parallel conversion.</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7.2.4.3    Location conversion.</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7.2.4.4    Staged conversion.</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7.2.5  Develop a systems acceptance test plan (using real end-users for an </a:t>
            </a:r>
            <a:r>
              <a:rPr b="0" lang="en-US" sz="1200" spc="-1" strike="noStrike">
                <a:solidFill>
                  <a:srgbClr val="000000"/>
                </a:solidFill>
                <a:latin typeface="Georgia"/>
              </a:rPr>
              <a:t>	</a:t>
            </a:r>
            <a:r>
              <a:rPr b="0" lang="en-US" sz="1200" spc="-1" strike="noStrike">
                <a:solidFill>
                  <a:srgbClr val="000000"/>
                </a:solidFill>
                <a:latin typeface="Georgia"/>
              </a:rPr>
              <a:t>           extended time).</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7.2.5.1    Verification testing.</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7.2.5.2    Validation testing.</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7.2.5.3    Audit testing.</a:t>
            </a:r>
            <a:endParaRPr b="0" lang="en-US" sz="1200" spc="-1" strike="noStrike">
              <a:latin typeface="Arial"/>
            </a:endParaRPr>
          </a:p>
          <a:p>
            <a:pPr marL="8002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7.3  Install Databases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7.3.1  Review the database structures for new databases.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7.3.2  Identify existing data currently in production databases and other sources to be used to populate the databases for the new system.</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7.3.3  Obtain additional manual resources to do on-time keying of data not obtained from existing production databases.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7.3.4  Write programs to extract data from production databases.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7.3.5  Write programs to load new databases.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7.3.6  Conduct another system test to ensure that new system is unaffected. This ensures that no task accomplished in this activity adversely affects the new </a:t>
            </a:r>
            <a:r>
              <a:rPr b="0" lang="en-US" sz="1200" spc="-1" strike="noStrike">
                <a:solidFill>
                  <a:srgbClr val="000000"/>
                </a:solidFill>
                <a:latin typeface="Georgia"/>
              </a:rPr>
              <a:t>	</a:t>
            </a:r>
            <a:r>
              <a:rPr b="0" lang="en-US" sz="1200" spc="-1" strike="noStrike">
                <a:solidFill>
                  <a:srgbClr val="000000"/>
                </a:solidFill>
                <a:latin typeface="Georgia"/>
              </a:rPr>
              <a:t>           system.</a:t>
            </a:r>
            <a:endParaRPr b="0" lang="en-US" sz="1200" spc="-1" strike="noStrike">
              <a:latin typeface="Arial"/>
            </a:endParaRPr>
          </a:p>
        </p:txBody>
      </p:sp>
      <p:sp>
        <p:nvSpPr>
          <p:cNvPr id="444"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42</a:t>
            </a:r>
            <a:endParaRPr b="0" lang="en-US" sz="1800" spc="-1" strike="noStrike">
              <a:latin typeface="Arial"/>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CustomShape 1"/>
          <p:cNvSpPr/>
          <p:nvPr/>
        </p:nvSpPr>
        <p:spPr>
          <a:xfrm>
            <a:off x="0" y="838080"/>
            <a:ext cx="6857640" cy="4291560"/>
          </a:xfrm>
          <a:prstGeom prst="rect">
            <a:avLst/>
          </a:prstGeom>
          <a:noFill/>
          <a:ln w="9360">
            <a:noFill/>
          </a:ln>
        </p:spPr>
        <p:style>
          <a:lnRef idx="0"/>
          <a:fillRef idx="0"/>
          <a:effectRef idx="0"/>
          <a:fontRef idx="minor"/>
        </p:style>
        <p:txBody>
          <a:bodyPr lIns="90000" rIns="90000" tIns="45000" bIns="45000"/>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7.3.7  If necessary, revise the database schema and update the project repository.</a:t>
            </a:r>
            <a:endParaRPr b="0" lang="en-US" sz="1200" spc="-1" strike="noStrike">
              <a:latin typeface="Arial"/>
            </a:endParaRPr>
          </a:p>
          <a:p>
            <a:pPr marL="8002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7.4  Train the System User</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7.4.1  Collect documentation that may prove useful in developing user </a:t>
            </a:r>
            <a:r>
              <a:rPr b="0" lang="en-US" sz="1200" spc="-1" strike="noStrike">
                <a:solidFill>
                  <a:srgbClr val="000000"/>
                </a:solidFill>
                <a:latin typeface="Georgia"/>
              </a:rPr>
              <a:t>	</a:t>
            </a:r>
            <a:r>
              <a:rPr b="0" lang="en-US" sz="1200" spc="-1" strike="noStrike">
                <a:solidFill>
                  <a:srgbClr val="000000"/>
                </a:solidFill>
                <a:latin typeface="Georgia"/>
              </a:rPr>
              <a:t>    documentation and training guides.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7.4.2  Write user documentation manuals.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7.4.3  Referring to the conversion plan, review the training needs of the system users.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7.4.4  Schedule training sessions.</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7.4.5  Conduct training session and distribute user documentation.</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7.5  Convert to the new system</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7.5.1  Review the conversion plan.</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7.5.2  Complete the detailed steps outlined in the conversion plan.</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7.5.3  Schedule meeting with project team to evaluate the development project and the production system. </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7.5.4  Conduct review meeting.</a:t>
            </a:r>
            <a:endParaRPr b="0" lang="en-US" sz="1200" spc="-1" strike="noStrike">
              <a:latin typeface="Arial"/>
            </a:endParaRPr>
          </a:p>
          <a:p>
            <a:pPr marL="1257480" indent="-342720">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7.5.5  Record enhancements/fix requirements that are identified in the review meeting.</a:t>
            </a:r>
            <a:endParaRPr b="0" lang="en-US" sz="1200" spc="-1" strike="noStrike">
              <a:latin typeface="Arial"/>
            </a:endParaRPr>
          </a:p>
        </p:txBody>
      </p:sp>
      <p:sp>
        <p:nvSpPr>
          <p:cNvPr id="446"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43</a:t>
            </a:r>
            <a:endParaRPr b="0" lang="en-US" sz="1800" spc="-1" strike="noStrike">
              <a:latin typeface="Arial"/>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CustomShape 1"/>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Detailed Project Plan for Survey Phase</a:t>
            </a:r>
            <a:endParaRPr b="0" lang="en-US" sz="1800" spc="-1" strike="noStrike">
              <a:latin typeface="Arial"/>
            </a:endParaRPr>
          </a:p>
        </p:txBody>
      </p:sp>
      <p:graphicFrame>
        <p:nvGraphicFramePr>
          <p:cNvPr id="448" name="Table 2"/>
          <p:cNvGraphicFramePr/>
          <p:nvPr/>
        </p:nvGraphicFramePr>
        <p:xfrm>
          <a:off x="152280" y="762120"/>
          <a:ext cx="6689520" cy="8213400"/>
        </p:xfrm>
        <a:graphic>
          <a:graphicData uri="http://schemas.openxmlformats.org/drawingml/2006/table">
            <a:tbl>
              <a:tblPr/>
              <a:tblGrid>
                <a:gridCol w="411120"/>
                <a:gridCol w="766440"/>
                <a:gridCol w="815760"/>
                <a:gridCol w="580680"/>
                <a:gridCol w="761760"/>
                <a:gridCol w="609480"/>
                <a:gridCol w="761760"/>
                <a:gridCol w="533160"/>
                <a:gridCol w="457200"/>
                <a:gridCol w="380880"/>
                <a:gridCol w="611280"/>
              </a:tblGrid>
              <a:tr h="268200">
                <a:tc>
                  <a:txBody>
                    <a:bodyPr lIns="27360" rIns="27360" tIns="27360" bIns="27360"/>
                    <a:p>
                      <a:pPr algn="r">
                        <a:lnSpc>
                          <a:spcPct val="100000"/>
                        </a:lnSpc>
                        <a:spcBef>
                          <a:spcPts val="139"/>
                        </a:spcBef>
                      </a:pPr>
                      <a:r>
                        <a:rPr b="1" lang="en-US" sz="700" spc="-1" strike="noStrike">
                          <a:solidFill>
                            <a:srgbClr val="000000"/>
                          </a:solidFill>
                          <a:latin typeface="Georgia"/>
                        </a:rPr>
                        <a:t>Phase #</a:t>
                      </a:r>
                      <a:endParaRPr b="0" lang="en-US" sz="700" spc="-1" strike="noStrike">
                        <a:latin typeface="Arial"/>
                      </a:endParaRPr>
                    </a:p>
                  </a:txBody>
                  <a:tcPr marL="27360" marR="27360">
                    <a:lnL w="2808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Task</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Activity</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Customer</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Product</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Data</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Assigned Roles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Resources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Planned Time</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Actual Time</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Relies On</a:t>
                      </a:r>
                      <a:endParaRPr b="0" lang="en-US" sz="700" spc="-1" strike="noStrike">
                        <a:latin typeface="Arial"/>
                      </a:endParaRPr>
                    </a:p>
                  </a:txBody>
                  <a:tcPr marL="27360" marR="27360">
                    <a:lnL w="12240">
                      <a:solidFill>
                        <a:srgbClr val="000000"/>
                      </a:solidFill>
                    </a:lnL>
                    <a:lnR w="28080">
                      <a:solidFill>
                        <a:srgbClr val="000000"/>
                      </a:solidFill>
                    </a:lnR>
                    <a:lnT w="28080">
                      <a:solidFill>
                        <a:srgbClr val="000000"/>
                      </a:solidFill>
                    </a:lnT>
                    <a:lnB w="12240">
                      <a:solidFill>
                        <a:srgbClr val="000000"/>
                      </a:solidFill>
                    </a:lnB>
                    <a:noFill/>
                  </a:tcPr>
                </a:tc>
              </a:tr>
              <a:tr h="934920">
                <a:tc>
                  <a:txBody>
                    <a:bodyPr lIns="27360" rIns="27360" tIns="27360" bIns="27360"/>
                    <a:p>
                      <a:pPr algn="r">
                        <a:lnSpc>
                          <a:spcPct val="100000"/>
                        </a:lnSpc>
                        <a:spcBef>
                          <a:spcPts val="139"/>
                        </a:spcBef>
                      </a:pPr>
                      <a:r>
                        <a:rPr b="0" lang="en-US" sz="700" spc="-1" strike="noStrike">
                          <a:solidFill>
                            <a:srgbClr val="000000"/>
                          </a:solidFill>
                          <a:latin typeface="Georgia"/>
                        </a:rPr>
                        <a:t>1. Survey</a:t>
                      </a:r>
                      <a:endParaRPr b="0" lang="en-US" sz="700" spc="-1" strike="noStrike">
                        <a:latin typeface="Arial"/>
                      </a:endParaRPr>
                    </a:p>
                  </a:txBody>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Survey Problems and Opportunities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1.1.1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Collect information to determine project focus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Information and survey results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Project Background</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Note Dung Chau’s presentation of project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Microsoft word, pencil and paper,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e-mail, internet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1.5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Initialization of the project</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8076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 </a:t>
                      </a:r>
                      <a:r>
                        <a:rPr b="0" lang="en-US" sz="700" spc="-1" strike="noStrike">
                          <a:solidFill>
                            <a:srgbClr val="000000"/>
                          </a:solidFill>
                          <a:latin typeface="Georgia"/>
                        </a:rPr>
                        <a:t>1.1.2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information and determine project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Survey summary and information presentation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Survey results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Organize the data</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Microsoft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40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surveys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110628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 </a:t>
                      </a:r>
                      <a:r>
                        <a:rPr b="0" lang="en-US" sz="700" spc="-1" strike="noStrike">
                          <a:solidFill>
                            <a:srgbClr val="000000"/>
                          </a:solidFill>
                          <a:latin typeface="Georgia"/>
                        </a:rPr>
                        <a:t>1.1.3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Determine Systems Problems/ Opportunities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POD Statement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Meeting notes, survey summary</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Determine  and Document POD</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and Paper, Microsoft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1.5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Project background and preliminary research</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458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Negotiate Project Scope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 </a:t>
                      </a:r>
                      <a:r>
                        <a:rPr b="0" lang="en-US" sz="700" spc="-1" strike="noStrike">
                          <a:solidFill>
                            <a:srgbClr val="000000"/>
                          </a:solidFill>
                          <a:latin typeface="Georgia"/>
                        </a:rPr>
                        <a:t>1.2.1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problems and opportunities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POD statement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information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and Paper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on POD Statement</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8256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 </a:t>
                      </a:r>
                      <a:r>
                        <a:rPr b="0" lang="en-US" sz="700" spc="-1" strike="noStrike">
                          <a:solidFill>
                            <a:srgbClr val="000000"/>
                          </a:solidFill>
                          <a:latin typeface="Georgia"/>
                        </a:rPr>
                        <a:t>1.2.2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Negotiate Overall Project Scope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Project Scope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Current project data</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Decide scope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and Paper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8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Statement of Problems and Opportunities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9331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 </a:t>
                      </a:r>
                      <a:r>
                        <a:rPr b="0" lang="en-US" sz="700" spc="-1" strike="noStrike">
                          <a:solidFill>
                            <a:srgbClr val="000000"/>
                          </a:solidFill>
                          <a:latin typeface="Georgia"/>
                        </a:rPr>
                        <a:t>1.2.3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Document scope with diagrams/ summaries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Scope Diagrams and Summaries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Project Scope Statement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 Microsoft Word</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1.75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Scope Negotiations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476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1.2.4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Detailed Recommendation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Recommendation Letter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Project Research, POD, and scope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Develop recommendation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Word, PowerPoint, paper and pencil</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45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POD, Scope, Findings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746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Plan Project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 </a:t>
                      </a:r>
                      <a:r>
                        <a:rPr b="0" lang="en-US" sz="700" spc="-1" strike="noStrike">
                          <a:solidFill>
                            <a:srgbClr val="000000"/>
                          </a:solidFill>
                          <a:latin typeface="Georgia"/>
                        </a:rPr>
                        <a:t>1.3.1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scope and problems/ opportunities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Scope Statement and POD Statement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statements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PowerPoint, Word</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12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scope and POD statements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81900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1.3.2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Estimate the time required for the project and plan a schedule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Schedule  and Project Plan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Scope Statement, Phase requirements, Methodology</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Develop plan and schedule</a:t>
                      </a:r>
                      <a:endParaRPr b="0" lang="en-US" sz="700" spc="-1" strike="noStrike">
                        <a:latin typeface="Arial"/>
                      </a:endParaRPr>
                    </a:p>
                    <a:p>
                      <a:pPr algn="ctr">
                        <a:lnSpc>
                          <a:spcPct val="100000"/>
                        </a:lnSpc>
                        <a:spcBef>
                          <a:spcPts val="139"/>
                        </a:spcBef>
                      </a:pP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and Paper, PowerPoint, Word,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e-mail</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Scope and POD completion</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820440">
                <a:tc>
                  <a:tcPr marL="27360" marR="27360">
                    <a:lnL w="28080">
                      <a:solidFill>
                        <a:srgbClr val="000000"/>
                      </a:solidFill>
                    </a:lnL>
                    <a:lnR w="12240">
                      <a:solidFill>
                        <a:srgbClr val="000000"/>
                      </a:solidFill>
                    </a:lnR>
                    <a:lnT w="12240">
                      <a:solidFill>
                        <a:srgbClr val="000000"/>
                      </a:solidFill>
                    </a:lnT>
                    <a:lnB w="28080">
                      <a:solidFill>
                        <a:srgbClr val="000000"/>
                      </a:solidFill>
                    </a:lnB>
                    <a:noFill/>
                  </a:tcPr>
                </a:tc>
                <a:tc>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1.3.3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Finalize project feasibility statement and survey phase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Project Feasibility Assessment, PowerPoint Presentation, Sign-off</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All outputs thus far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finalize survey phase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 Microsoft Word</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2.5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all prior steps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449" name="CustomShape 3"/>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44</a:t>
            </a:r>
            <a:endParaRPr b="0" lang="en-US" sz="18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80880" y="152280"/>
            <a:ext cx="464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Table of Contents Continued</a:t>
            </a:r>
            <a:endParaRPr b="0" lang="en-US" sz="1800" spc="-1" strike="noStrike">
              <a:latin typeface="Arial"/>
            </a:endParaRPr>
          </a:p>
        </p:txBody>
      </p:sp>
      <p:sp>
        <p:nvSpPr>
          <p:cNvPr id="104" name="CustomShape 2"/>
          <p:cNvSpPr/>
          <p:nvPr/>
        </p:nvSpPr>
        <p:spPr>
          <a:xfrm>
            <a:off x="380880" y="609480"/>
            <a:ext cx="6476760" cy="87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Study Phase Problems, Opportunities, Objectives, and </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Constraints Matrix Narrative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71</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Study Phase Problems and Opportunities Statement</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72</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Study Phase Problems and Opportunities Statement Narrative</a:t>
            </a:r>
            <a:r>
              <a:rPr b="0" lang="en-US" sz="1200" spc="-1" strike="noStrike">
                <a:solidFill>
                  <a:srgbClr val="000000"/>
                </a:solidFill>
                <a:latin typeface="Georgia"/>
              </a:rPr>
              <a:t>	</a:t>
            </a:r>
            <a:r>
              <a:rPr b="0" lang="en-US" sz="1200" spc="-1" strike="noStrike">
                <a:solidFill>
                  <a:srgbClr val="000000"/>
                </a:solidFill>
                <a:latin typeface="Georgia"/>
              </a:rPr>
              <a:t>73</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Detailed Recommendation for Study</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74</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PIECES Problem Solving Framework</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76</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Detail of Current Data &amp; Narrative (Data Dictionary)</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77</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Detail of Current Processes</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84</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Detail of Current Interfaces &amp; Narrative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94</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Detail of Current Geography</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95</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Detail of Current Geography Narrative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96</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Detailed Project Plan for Study Phase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97</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Detailed Project Plan for Definition Phase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99</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Gantt Chart for Study Phase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102</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Team Member Schedule for Study Phase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103</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Team Member Problems and Reconciliation with Schedule</a:t>
            </a:r>
            <a:r>
              <a:rPr b="0" lang="en-US" sz="1200" spc="-1" strike="noStrike">
                <a:solidFill>
                  <a:srgbClr val="000000"/>
                </a:solidFill>
                <a:latin typeface="Georgia"/>
              </a:rPr>
              <a:t>	</a:t>
            </a:r>
            <a:r>
              <a:rPr b="0" lang="en-US" sz="1200" spc="-1" strike="noStrike">
                <a:solidFill>
                  <a:srgbClr val="000000"/>
                </a:solidFill>
                <a:latin typeface="Georgia"/>
              </a:rPr>
              <a:t>105</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*Activity Diagram for Study Phase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106</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*Activity Diagram Narrative for Study Phase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107</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Interview Notes</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108</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Reference Material                                                                                          110</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Definition</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111</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Definition Phase Executive Summary</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112</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Definition Phase Sign-Off</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113</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Background Information</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114</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Data Gathering Technique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115</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Data Gathering Results</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116</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Strategic Impact (Requirements of the TO-BE system)</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117</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Detail of TO-BE Data (Data Dictionary &amp; Narrative)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118</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Detail of TO-BE Processes</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119</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Detail of TO-BE Interface &amp; Narrative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132</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*Denotes Extra</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endParaRPr b="0" lang="en-US" sz="1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CustomShape 1"/>
          <p:cNvSpPr/>
          <p:nvPr/>
        </p:nvSpPr>
        <p:spPr>
          <a:xfrm>
            <a:off x="380880" y="152280"/>
            <a:ext cx="571464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Detailed Project Plan for Survey Phase Continued</a:t>
            </a:r>
            <a:endParaRPr b="0" lang="en-US" sz="1800" spc="-1" strike="noStrike">
              <a:latin typeface="Arial"/>
            </a:endParaRPr>
          </a:p>
        </p:txBody>
      </p:sp>
      <p:graphicFrame>
        <p:nvGraphicFramePr>
          <p:cNvPr id="451" name="Table 2"/>
          <p:cNvGraphicFramePr/>
          <p:nvPr/>
        </p:nvGraphicFramePr>
        <p:xfrm>
          <a:off x="152280" y="838080"/>
          <a:ext cx="6684480" cy="1872720"/>
        </p:xfrm>
        <a:graphic>
          <a:graphicData uri="http://schemas.openxmlformats.org/drawingml/2006/table">
            <a:tbl>
              <a:tblPr/>
              <a:tblGrid>
                <a:gridCol w="436320"/>
                <a:gridCol w="761760"/>
                <a:gridCol w="765000"/>
                <a:gridCol w="606240"/>
                <a:gridCol w="761760"/>
                <a:gridCol w="609480"/>
                <a:gridCol w="761760"/>
                <a:gridCol w="533160"/>
                <a:gridCol w="457200"/>
                <a:gridCol w="380880"/>
                <a:gridCol w="610920"/>
              </a:tblGrid>
              <a:tr h="298440">
                <a:tc>
                  <a:txBody>
                    <a:bodyPr lIns="27360" rIns="27360" tIns="27360" bIns="27360"/>
                    <a:p>
                      <a:pPr algn="ctr">
                        <a:lnSpc>
                          <a:spcPct val="100000"/>
                        </a:lnSpc>
                        <a:spcBef>
                          <a:spcPts val="139"/>
                        </a:spcBef>
                      </a:pPr>
                      <a:r>
                        <a:rPr b="1" lang="en-US" sz="700" spc="-1" strike="noStrike">
                          <a:solidFill>
                            <a:srgbClr val="000000"/>
                          </a:solidFill>
                          <a:latin typeface="Georgia"/>
                        </a:rPr>
                        <a:t>Phase #</a:t>
                      </a:r>
                      <a:endParaRPr b="0" lang="en-US" sz="700" spc="-1" strike="noStrike">
                        <a:latin typeface="Arial"/>
                      </a:endParaRPr>
                    </a:p>
                  </a:txBody>
                  <a:tcPr marL="27360" marR="27360">
                    <a:lnL w="2808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Task</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Activity</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Customer</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Product</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Data</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Assigned Roles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Resources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Planned Time</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Actual Time</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Relies On</a:t>
                      </a:r>
                      <a:endParaRPr b="0" lang="en-US" sz="700" spc="-1" strike="noStrike">
                        <a:latin typeface="Arial"/>
                      </a:endParaRPr>
                    </a:p>
                  </a:txBody>
                  <a:tcPr marL="27360" marR="27360">
                    <a:lnL w="12240">
                      <a:solidFill>
                        <a:srgbClr val="000000"/>
                      </a:solidFill>
                    </a:lnL>
                    <a:lnR w="28080">
                      <a:solidFill>
                        <a:srgbClr val="000000"/>
                      </a:solidFill>
                    </a:lnR>
                    <a:lnT w="28080">
                      <a:solidFill>
                        <a:srgbClr val="000000"/>
                      </a:solidFill>
                    </a:lnT>
                    <a:lnB w="12240">
                      <a:solidFill>
                        <a:srgbClr val="000000"/>
                      </a:solidFill>
                    </a:lnB>
                    <a:noFill/>
                  </a:tcPr>
                </a:tc>
              </a:tr>
              <a:tr h="7873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1.4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Present the Project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1.4.1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past deliverables to prepare for presentation </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POD, Scope Statement, feasibility report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past outputs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Microsoft word, PowerPoint, e-mail</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tasks 1.1, 1.2, 1.3</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786960">
                <a:tc>
                  <a:tcPr marL="27360" marR="27360">
                    <a:lnL w="28080">
                      <a:solidFill>
                        <a:srgbClr val="000000"/>
                      </a:solidFill>
                    </a:lnL>
                    <a:lnR w="12240">
                      <a:solidFill>
                        <a:srgbClr val="000000"/>
                      </a:solidFill>
                    </a:lnR>
                    <a:lnT w="12240">
                      <a:solidFill>
                        <a:srgbClr val="000000"/>
                      </a:solidFill>
                    </a:lnT>
                    <a:lnB w="28080">
                      <a:solidFill>
                        <a:srgbClr val="000000"/>
                      </a:solidFill>
                    </a:lnB>
                    <a:noFill/>
                  </a:tcPr>
                </a:tc>
                <a:tc>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 </a:t>
                      </a:r>
                      <a:r>
                        <a:rPr b="0" lang="en-US" sz="700" spc="-1" strike="noStrike">
                          <a:solidFill>
                            <a:srgbClr val="000000"/>
                          </a:solidFill>
                          <a:latin typeface="Georgia"/>
                        </a:rPr>
                        <a:t>1.4.2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Present the project feasibility assessment report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Approval/ Declination of project with suggestions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Project feasibility assessment report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Present report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Microsoft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Presentation Preparation and all prior stages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452" name="CustomShape 3"/>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45</a:t>
            </a:r>
            <a:endParaRPr b="0" lang="en-US" sz="1800" spc="-1" strike="noStrike">
              <a:latin typeface="Arial"/>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CustomShape 1"/>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Detailed Project Plan for Study Phase</a:t>
            </a:r>
            <a:endParaRPr b="0" lang="en-US" sz="1800" spc="-1" strike="noStrike">
              <a:latin typeface="Arial"/>
            </a:endParaRPr>
          </a:p>
        </p:txBody>
      </p:sp>
      <p:graphicFrame>
        <p:nvGraphicFramePr>
          <p:cNvPr id="454" name="Table 2"/>
          <p:cNvGraphicFramePr/>
          <p:nvPr/>
        </p:nvGraphicFramePr>
        <p:xfrm>
          <a:off x="369720" y="914400"/>
          <a:ext cx="6302160" cy="7913160"/>
        </p:xfrm>
        <a:graphic>
          <a:graphicData uri="http://schemas.openxmlformats.org/drawingml/2006/table">
            <a:tbl>
              <a:tblPr/>
              <a:tblGrid>
                <a:gridCol w="434880"/>
                <a:gridCol w="761760"/>
                <a:gridCol w="761760"/>
                <a:gridCol w="609480"/>
                <a:gridCol w="761760"/>
                <a:gridCol w="685800"/>
                <a:gridCol w="685800"/>
                <a:gridCol w="533160"/>
                <a:gridCol w="457200"/>
                <a:gridCol w="610560"/>
              </a:tblGrid>
              <a:tr h="316080">
                <a:tc>
                  <a:txBody>
                    <a:bodyPr lIns="27360" rIns="27360" tIns="27360" bIns="27360"/>
                    <a:p>
                      <a:pPr>
                        <a:lnSpc>
                          <a:spcPct val="100000"/>
                        </a:lnSpc>
                        <a:spcBef>
                          <a:spcPts val="139"/>
                        </a:spcBef>
                      </a:pPr>
                      <a:r>
                        <a:rPr b="1" lang="en-US" sz="700" spc="-1" strike="noStrike">
                          <a:solidFill>
                            <a:srgbClr val="000000"/>
                          </a:solidFill>
                          <a:latin typeface="Georgia"/>
                        </a:rPr>
                        <a:t>Phase #</a:t>
                      </a:r>
                      <a:endParaRPr b="0" lang="en-US" sz="700" spc="-1" strike="noStrike">
                        <a:latin typeface="Arial"/>
                      </a:endParaRPr>
                    </a:p>
                  </a:txBody>
                  <a:tcPr marL="27360" marR="27360">
                    <a:lnL w="2808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Task</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Activity</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Customer</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Product</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Data</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Assigned Roles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Resources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Planned Time</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Relies On</a:t>
                      </a:r>
                      <a:endParaRPr b="0" lang="en-US" sz="700" spc="-1" strike="noStrike">
                        <a:latin typeface="Arial"/>
                      </a:endParaRPr>
                    </a:p>
                  </a:txBody>
                  <a:tcPr marL="27360" marR="27360">
                    <a:lnL w="12240">
                      <a:solidFill>
                        <a:srgbClr val="000000"/>
                      </a:solidFill>
                    </a:lnL>
                    <a:lnR w="28080">
                      <a:solidFill>
                        <a:srgbClr val="000000"/>
                      </a:solidFill>
                    </a:lnR>
                    <a:lnT w="28080">
                      <a:solidFill>
                        <a:srgbClr val="000000"/>
                      </a:solidFill>
                    </a:lnT>
                    <a:lnB w="12240">
                      <a:solidFill>
                        <a:srgbClr val="000000"/>
                      </a:solidFill>
                    </a:lnB>
                    <a:noFill/>
                  </a:tcPr>
                </a:tc>
              </a:tr>
              <a:tr h="981000">
                <a:tc>
                  <a:txBody>
                    <a:bodyPr lIns="27360" rIns="27360" tIns="27360" bIns="27360"/>
                    <a:p>
                      <a:pPr>
                        <a:lnSpc>
                          <a:spcPct val="100000"/>
                        </a:lnSpc>
                        <a:spcBef>
                          <a:spcPts val="139"/>
                        </a:spcBef>
                      </a:pPr>
                      <a:r>
                        <a:rPr b="0" lang="en-US" sz="700" spc="-1" strike="noStrike">
                          <a:solidFill>
                            <a:srgbClr val="000000"/>
                          </a:solidFill>
                          <a:latin typeface="Georgia"/>
                        </a:rPr>
                        <a:t>2. Study</a:t>
                      </a:r>
                      <a:endParaRPr b="0" lang="en-US" sz="700" spc="-1" strike="noStrike">
                        <a:latin typeface="Arial"/>
                      </a:endParaRPr>
                    </a:p>
                  </a:txBody>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Model the Current System</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2.1.1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the scope statement.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Scope Statement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the statement to refresh on scope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Microsoft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the Survey Phase</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83016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2.1.2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Gather information on the current system.</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Current System Information, Interface, Data, Process, Geo</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Project Scope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Interview employees on current system</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Microsoft Word, e-mail</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Review the scope of the project</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7862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2.1.3</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 </a:t>
                      </a:r>
                      <a:r>
                        <a:rPr b="0" lang="en-US" sz="700" spc="-1" strike="noStrike">
                          <a:solidFill>
                            <a:srgbClr val="000000"/>
                          </a:solidFill>
                          <a:latin typeface="Georgia"/>
                        </a:rPr>
                        <a:t>Draw System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Interface, Data, Process, and Geography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Information on the current system</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Created Diagrams to model the system</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Microsoft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5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Information Gathered on the Current System</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8996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2.1.4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Verify System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Finalized System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System Models and Information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models for cohesion and completeness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System Models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6944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Analyze Problems and Opportunities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2.2.1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POD statements from survey phase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Problems, Opportunities, and Directives Statement/ Diagram</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problems/ opportunities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Current System is Modeled</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8186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2.2.2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Gather facts and information related to the problems and opportunities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Problems/ Opportunities Information Summary</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POD Statement, Current System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Research problems/ opportunities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E-mail, Word</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4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Review the POD statement from survey phase</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89964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2.2.3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Analyze and document problems and opportunities using PIECES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Problem/ Opportunity Analysis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POD Statement, System Models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Analyze problems and opportunities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1.5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Detailed problem/opportunity information, POD statement</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78948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Establish System Improvement Objectives and Constraints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2.3.1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scope and problem analysis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Scope Statement, Problem Opportunity Analysis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PO Analysis and Scope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30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task 2.2 and all prior tasks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897840">
                <a:tc>
                  <a:tcPr marL="27360" marR="27360">
                    <a:lnL w="28080">
                      <a:solidFill>
                        <a:srgbClr val="000000"/>
                      </a:solidFill>
                    </a:lnL>
                    <a:lnR w="12240">
                      <a:solidFill>
                        <a:srgbClr val="000000"/>
                      </a:solidFill>
                    </a:lnR>
                    <a:lnT w="12240">
                      <a:solidFill>
                        <a:srgbClr val="000000"/>
                      </a:solidFill>
                    </a:lnT>
                    <a:lnB w="28080">
                      <a:solidFill>
                        <a:srgbClr val="000000"/>
                      </a:solidFill>
                    </a:lnB>
                    <a:noFill/>
                  </a:tcPr>
                </a:tc>
                <a:tc>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2.3.2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Negotiate business-oriented objectives for problems/opportunities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Problem/ Opportunity Improvement Analysis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 Analysis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Solve PO and measure improvement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Word,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2.5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PO Analysis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455" name="CustomShape 3"/>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46</a:t>
            </a:r>
            <a:endParaRPr b="0" lang="en-US" sz="1800" spc="-1" strike="noStrike">
              <a:latin typeface="Arial"/>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CustomShape 1"/>
          <p:cNvSpPr/>
          <p:nvPr/>
        </p:nvSpPr>
        <p:spPr>
          <a:xfrm>
            <a:off x="380880" y="152280"/>
            <a:ext cx="571464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Detailed Project Plan for Study Phase Continued</a:t>
            </a:r>
            <a:endParaRPr b="0" lang="en-US" sz="1800" spc="-1" strike="noStrike">
              <a:latin typeface="Arial"/>
            </a:endParaRPr>
          </a:p>
        </p:txBody>
      </p:sp>
      <p:graphicFrame>
        <p:nvGraphicFramePr>
          <p:cNvPr id="457" name="Table 2"/>
          <p:cNvGraphicFramePr/>
          <p:nvPr/>
        </p:nvGraphicFramePr>
        <p:xfrm>
          <a:off x="316080" y="914400"/>
          <a:ext cx="6312960" cy="5832000"/>
        </p:xfrm>
        <a:graphic>
          <a:graphicData uri="http://schemas.openxmlformats.org/drawingml/2006/table">
            <a:tbl>
              <a:tblPr/>
              <a:tblGrid>
                <a:gridCol w="446040"/>
                <a:gridCol w="761760"/>
                <a:gridCol w="761760"/>
                <a:gridCol w="609480"/>
                <a:gridCol w="761760"/>
                <a:gridCol w="609480"/>
                <a:gridCol w="761760"/>
                <a:gridCol w="533160"/>
                <a:gridCol w="457200"/>
                <a:gridCol w="610560"/>
              </a:tblGrid>
              <a:tr h="318960">
                <a:tc>
                  <a:txBody>
                    <a:bodyPr lIns="27360" rIns="27360" tIns="27360" bIns="27360"/>
                    <a:p>
                      <a:pPr>
                        <a:lnSpc>
                          <a:spcPct val="100000"/>
                        </a:lnSpc>
                        <a:spcBef>
                          <a:spcPts val="139"/>
                        </a:spcBef>
                      </a:pPr>
                      <a:r>
                        <a:rPr b="1" lang="en-US" sz="700" spc="-1" strike="noStrike">
                          <a:solidFill>
                            <a:srgbClr val="000000"/>
                          </a:solidFill>
                          <a:latin typeface="Georgia"/>
                        </a:rPr>
                        <a:t>Phase #</a:t>
                      </a:r>
                      <a:endParaRPr b="0" lang="en-US" sz="700" spc="-1" strike="noStrike">
                        <a:latin typeface="Arial"/>
                      </a:endParaRPr>
                    </a:p>
                  </a:txBody>
                  <a:tcPr marL="27360" marR="27360">
                    <a:lnL w="2808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Task</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Activity</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Customer</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Product</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Data</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Assigned Roles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Resources</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Planned Time</a:t>
                      </a:r>
                      <a:endParaRPr b="0" lang="en-US" sz="700" spc="-1" strike="noStrike">
                        <a:latin typeface="Arial"/>
                      </a:endParaRPr>
                    </a:p>
                  </a:txBody>
                  <a:tcPr marL="27360" marR="27360">
                    <a:lnL w="12240">
                      <a:solidFill>
                        <a:srgbClr val="000000"/>
                      </a:solidFill>
                    </a:lnL>
                    <a:lnR w="12240">
                      <a:solidFill>
                        <a:srgbClr val="000000"/>
                      </a:solidFill>
                    </a:lnR>
                    <a:lnT w="28080">
                      <a:solidFill>
                        <a:srgbClr val="000000"/>
                      </a:solidFill>
                    </a:lnT>
                    <a:lnB w="12240">
                      <a:solidFill>
                        <a:srgbClr val="000000"/>
                      </a:solidFill>
                    </a:lnB>
                    <a:noFill/>
                  </a:tcPr>
                </a:tc>
                <a:tc>
                  <a:txBody>
                    <a:bodyPr lIns="27360" rIns="27360" tIns="27360" bIns="27360"/>
                    <a:p>
                      <a:pPr algn="ctr">
                        <a:lnSpc>
                          <a:spcPct val="100000"/>
                        </a:lnSpc>
                        <a:spcBef>
                          <a:spcPts val="139"/>
                        </a:spcBef>
                      </a:pPr>
                      <a:r>
                        <a:rPr b="1" lang="en-US" sz="700" spc="-1" strike="noStrike">
                          <a:solidFill>
                            <a:srgbClr val="000000"/>
                          </a:solidFill>
                          <a:latin typeface="Georgia"/>
                        </a:rPr>
                        <a:t>Relies On</a:t>
                      </a:r>
                      <a:endParaRPr b="0" lang="en-US" sz="700" spc="-1" strike="noStrike">
                        <a:latin typeface="Arial"/>
                      </a:endParaRPr>
                    </a:p>
                  </a:txBody>
                  <a:tcPr marL="27360" marR="27360">
                    <a:lnL w="12240">
                      <a:solidFill>
                        <a:srgbClr val="000000"/>
                      </a:solidFill>
                    </a:lnL>
                    <a:lnR w="28080">
                      <a:solidFill>
                        <a:srgbClr val="000000"/>
                      </a:solidFill>
                    </a:lnR>
                    <a:lnT w="28080">
                      <a:solidFill>
                        <a:srgbClr val="000000"/>
                      </a:solidFill>
                    </a:lnT>
                    <a:lnB w="12240">
                      <a:solidFill>
                        <a:srgbClr val="000000"/>
                      </a:solidFill>
                    </a:lnB>
                    <a:noFill/>
                  </a:tcPr>
                </a:tc>
              </a:tr>
              <a:tr h="99036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2.3.3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Brainstorm constraints that may limit objectives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Cost, Technology, Time, and Policy Constraints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 Analysis and Solutions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Brainstorm to determine constraints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and Paper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 hr</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PO Solutions </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83808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2.4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Modify Project Scope and Plan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2.4.1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original plan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Scope Statement and diagrams from survey phase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survey phase scope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Survey Phase</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9079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2.4.2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Review all outputs of Study Phase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Summary of possible scope changes/ adjustments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Scope Statement, all Study phase outputs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Review Study outputs to determine scope changes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45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all prior activities</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83808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2.4.3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Estimate time required for the Definition Phase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Detailed Definition Phase Plan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Overall Project Plan, Study Phase outputs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Develop plan for definition phase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1.5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2.3 and before</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907920">
                <a:tc>
                  <a:tcPr marL="27360" marR="27360">
                    <a:lnL w="28080">
                      <a:solidFill>
                        <a:srgbClr val="000000"/>
                      </a:solidFill>
                    </a:lnL>
                    <a:lnR w="12240">
                      <a:solidFill>
                        <a:srgbClr val="000000"/>
                      </a:solidFill>
                    </a:lnR>
                    <a:lnT w="12240">
                      <a:solidFill>
                        <a:srgbClr val="000000"/>
                      </a:solidFill>
                    </a:lnT>
                    <a:lnB w="12240">
                      <a:solidFill>
                        <a:srgbClr val="000000"/>
                      </a:solidFill>
                    </a:lnB>
                    <a:noFill/>
                  </a:tcPr>
                </a:tc>
                <a:tc>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2.4.4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Refine overall project plan if necessary</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Modified Project Plan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Old Project Plan, Outputs of Study Phase</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Make needed adjustments to project plan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35 min</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1224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Study Tasks 2.1-2.3 and Definition Phase Plan</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12240">
                      <a:solidFill>
                        <a:srgbClr val="000000"/>
                      </a:solidFill>
                    </a:lnB>
                    <a:noFill/>
                  </a:tcPr>
                </a:tc>
              </a:tr>
              <a:tr h="1030680">
                <a:tc>
                  <a:tcPr marL="27360" marR="27360">
                    <a:lnL w="28080">
                      <a:solidFill>
                        <a:srgbClr val="000000"/>
                      </a:solidFill>
                    </a:lnL>
                    <a:lnR w="12240">
                      <a:solidFill>
                        <a:srgbClr val="000000"/>
                      </a:solidFill>
                    </a:lnR>
                    <a:lnT w="12240">
                      <a:solidFill>
                        <a:srgbClr val="000000"/>
                      </a:solidFill>
                    </a:lnT>
                    <a:lnB w="28080">
                      <a:solidFill>
                        <a:srgbClr val="000000"/>
                      </a:solidFill>
                    </a:lnB>
                    <a:noFill/>
                  </a:tcPr>
                </a:tc>
                <a:tc>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2.4.5 </a:t>
                      </a:r>
                      <a:endParaRPr b="0" lang="en-US" sz="700" spc="-1" strike="noStrike">
                        <a:latin typeface="Arial"/>
                      </a:endParaRPr>
                    </a:p>
                    <a:p>
                      <a:pPr algn="ctr">
                        <a:lnSpc>
                          <a:spcPct val="100000"/>
                        </a:lnSpc>
                        <a:spcBef>
                          <a:spcPts val="139"/>
                        </a:spcBef>
                      </a:pPr>
                      <a:r>
                        <a:rPr b="0" lang="en-US" sz="700" spc="-1" strike="noStrike">
                          <a:solidFill>
                            <a:srgbClr val="000000"/>
                          </a:solidFill>
                          <a:latin typeface="Georgia"/>
                        </a:rPr>
                        <a:t>Renegotiate scope, schedule and budget as needed</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PKJZ Inc.</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Modified scope, schedule, and budget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Study Phase outputs, prior scope, schedule and budget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Team – Make adjustments to budget and scheduling</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Pencil, Paper, PowerPoint</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1.5 hrs</a:t>
                      </a:r>
                      <a:endParaRPr b="0" lang="en-US" sz="700" spc="-1" strike="noStrike">
                        <a:latin typeface="Arial"/>
                      </a:endParaRPr>
                    </a:p>
                  </a:txBody>
                  <a:tcPr marL="27360" marR="27360">
                    <a:lnL w="12240">
                      <a:solidFill>
                        <a:srgbClr val="000000"/>
                      </a:solidFill>
                    </a:lnL>
                    <a:lnR w="12240">
                      <a:solidFill>
                        <a:srgbClr val="000000"/>
                      </a:solidFill>
                    </a:lnR>
                    <a:lnT w="12240">
                      <a:solidFill>
                        <a:srgbClr val="000000"/>
                      </a:solidFill>
                    </a:lnT>
                    <a:lnB w="28080">
                      <a:solidFill>
                        <a:srgbClr val="000000"/>
                      </a:solidFill>
                    </a:lnB>
                    <a:noFill/>
                  </a:tcPr>
                </a:tc>
                <a:tc>
                  <a:txBody>
                    <a:bodyPr lIns="27360" rIns="27360" tIns="27360" bIns="27360"/>
                    <a:p>
                      <a:pPr algn="ctr">
                        <a:lnSpc>
                          <a:spcPct val="100000"/>
                        </a:lnSpc>
                        <a:spcBef>
                          <a:spcPts val="139"/>
                        </a:spcBef>
                      </a:pPr>
                      <a:r>
                        <a:rPr b="0" lang="en-US" sz="700" spc="-1" strike="noStrike">
                          <a:solidFill>
                            <a:srgbClr val="000000"/>
                          </a:solidFill>
                          <a:latin typeface="Georgia"/>
                        </a:rPr>
                        <a:t>Completion of Study and Survey Phase</a:t>
                      </a:r>
                      <a:endParaRPr b="0" lang="en-US" sz="700" spc="-1" strike="noStrike">
                        <a:latin typeface="Arial"/>
                      </a:endParaRPr>
                    </a:p>
                  </a:txBody>
                  <a:tcPr marL="27360" marR="2736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458" name="CustomShape 3"/>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47</a:t>
            </a:r>
            <a:endParaRPr b="0" lang="en-US" sz="1800" spc="-1" strike="noStrike">
              <a:latin typeface="Arial"/>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CustomShape 1"/>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Gantt Chart for Survey Phase</a:t>
            </a:r>
            <a:endParaRPr b="0" lang="en-US" sz="1800" spc="-1" strike="noStrike">
              <a:latin typeface="Arial"/>
            </a:endParaRPr>
          </a:p>
        </p:txBody>
      </p:sp>
      <p:sp>
        <p:nvSpPr>
          <p:cNvPr id="460"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48</a:t>
            </a:r>
            <a:endParaRPr b="0" lang="en-US" sz="1800" spc="-1" strike="noStrike">
              <a:latin typeface="Arial"/>
            </a:endParaRPr>
          </a:p>
        </p:txBody>
      </p:sp>
      <p:pic>
        <p:nvPicPr>
          <p:cNvPr id="461" name="Picture 4" descr=""/>
          <p:cNvPicPr/>
          <p:nvPr/>
        </p:nvPicPr>
        <p:blipFill>
          <a:blip r:embed="rId1"/>
          <a:stretch/>
        </p:blipFill>
        <p:spPr>
          <a:xfrm>
            <a:off x="230040" y="990720"/>
            <a:ext cx="6560640" cy="3588840"/>
          </a:xfrm>
          <a:prstGeom prst="rect">
            <a:avLst/>
          </a:prstGeom>
          <a:ln w="9360">
            <a:noFill/>
          </a:ln>
        </p:spPr>
      </p:pic>
      <p:sp>
        <p:nvSpPr>
          <p:cNvPr id="462" name="CustomShape 3"/>
          <p:cNvSpPr/>
          <p:nvPr/>
        </p:nvSpPr>
        <p:spPr>
          <a:xfrm>
            <a:off x="380880" y="4952880"/>
            <a:ext cx="6171840" cy="63792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This Gantt chart displays the amount of time the team spent on each task throughout the span of the survey phase of the project.  The survey phase began on Wednesday April 2, 2008 and ended on Wednesday, April 9, 2008.</a:t>
            </a:r>
            <a:endParaRPr b="0" lang="en-US" sz="1200" spc="-1" strike="noStrike">
              <a:latin typeface="Arial"/>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CustomShape 1"/>
          <p:cNvSpPr/>
          <p:nvPr/>
        </p:nvSpPr>
        <p:spPr>
          <a:xfrm>
            <a:off x="380880" y="19692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Team Member Contact Information</a:t>
            </a:r>
            <a:endParaRPr b="0" lang="en-US" sz="1800" spc="-1" strike="noStrike">
              <a:latin typeface="Arial"/>
            </a:endParaRPr>
          </a:p>
        </p:txBody>
      </p:sp>
      <p:sp>
        <p:nvSpPr>
          <p:cNvPr id="464" name="CustomShape 2"/>
          <p:cNvSpPr/>
          <p:nvPr/>
        </p:nvSpPr>
        <p:spPr>
          <a:xfrm>
            <a:off x="609480" y="1143000"/>
            <a:ext cx="5486040" cy="48340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Kenny Robinson</a:t>
            </a: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(205) 383-5510</a:t>
            </a:r>
            <a:endParaRPr b="0" lang="en-US" sz="1400" spc="-1" strike="noStrike">
              <a:latin typeface="Arial"/>
            </a:endParaRPr>
          </a:p>
          <a:p>
            <a:pPr>
              <a:lnSpc>
                <a:spcPct val="100000"/>
              </a:lnSpc>
              <a:spcBef>
                <a:spcPts val="700"/>
              </a:spcBef>
            </a:pPr>
            <a:r>
              <a:rPr b="0" lang="en-US" sz="1400" spc="-1" strike="noStrike">
                <a:solidFill>
                  <a:srgbClr val="3366cc"/>
                </a:solidFill>
                <a:latin typeface="Georgia"/>
              </a:rPr>
              <a:t>robin014@bama.ua.edu</a:t>
            </a: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Steven Jefferies</a:t>
            </a: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(251) 767-6676</a:t>
            </a:r>
            <a:endParaRPr b="0" lang="en-US" sz="1400" spc="-1" strike="noStrike">
              <a:latin typeface="Arial"/>
            </a:endParaRPr>
          </a:p>
          <a:p>
            <a:pPr>
              <a:lnSpc>
                <a:spcPct val="100000"/>
              </a:lnSpc>
              <a:spcBef>
                <a:spcPts val="700"/>
              </a:spcBef>
            </a:pPr>
            <a:r>
              <a:rPr b="0" lang="en-US" sz="1400" spc="-1" strike="noStrike">
                <a:solidFill>
                  <a:srgbClr val="3366cc"/>
                </a:solidFill>
                <a:latin typeface="Georgia"/>
              </a:rPr>
              <a:t>sdjefferies@cba.ua.edu</a:t>
            </a: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Preston Hughes</a:t>
            </a: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(205) 391-8172</a:t>
            </a:r>
            <a:endParaRPr b="0" lang="en-US" sz="1400" spc="-1" strike="noStrike">
              <a:latin typeface="Arial"/>
            </a:endParaRPr>
          </a:p>
          <a:p>
            <a:pPr>
              <a:lnSpc>
                <a:spcPct val="100000"/>
              </a:lnSpc>
              <a:spcBef>
                <a:spcPts val="700"/>
              </a:spcBef>
            </a:pPr>
            <a:r>
              <a:rPr b="0" lang="en-US" sz="1400" spc="-1" strike="noStrike">
                <a:solidFill>
                  <a:srgbClr val="3366cc"/>
                </a:solidFill>
                <a:latin typeface="Georgia"/>
              </a:rPr>
              <a:t>preston.n.hughes@gmail.com</a:t>
            </a: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Brandon Zarzaur</a:t>
            </a: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(256) 679-4286</a:t>
            </a:r>
            <a:endParaRPr b="0" lang="en-US" sz="1400" spc="-1" strike="noStrike">
              <a:latin typeface="Arial"/>
            </a:endParaRPr>
          </a:p>
          <a:p>
            <a:pPr>
              <a:lnSpc>
                <a:spcPct val="100000"/>
              </a:lnSpc>
              <a:spcBef>
                <a:spcPts val="700"/>
              </a:spcBef>
            </a:pPr>
            <a:r>
              <a:rPr b="0" lang="en-US" sz="1400" spc="-1" strike="noStrike">
                <a:solidFill>
                  <a:srgbClr val="3366cc"/>
                </a:solidFill>
                <a:latin typeface="Georgia"/>
              </a:rPr>
              <a:t>bmzarzaur@bama.ua.edu</a:t>
            </a:r>
            <a:endParaRPr b="0" lang="en-US" sz="1400" spc="-1" strike="noStrike">
              <a:latin typeface="Arial"/>
            </a:endParaRPr>
          </a:p>
          <a:p>
            <a:pPr>
              <a:lnSpc>
                <a:spcPct val="100000"/>
              </a:lnSpc>
              <a:spcBef>
                <a:spcPts val="700"/>
              </a:spcBef>
            </a:pPr>
            <a:endParaRPr b="0" lang="en-US" sz="1400" spc="-1" strike="noStrike">
              <a:latin typeface="Arial"/>
            </a:endParaRPr>
          </a:p>
        </p:txBody>
      </p:sp>
      <p:sp>
        <p:nvSpPr>
          <p:cNvPr id="465" name="CustomShape 3"/>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49</a:t>
            </a:r>
            <a:endParaRPr b="0" lang="en-US" sz="1800" spc="-1" strike="noStrike">
              <a:latin typeface="Arial"/>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CustomShape 1"/>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Team Member Schedule for Survey Phase</a:t>
            </a:r>
            <a:endParaRPr b="0" lang="en-US" sz="1800" spc="-1" strike="noStrike">
              <a:latin typeface="Arial"/>
            </a:endParaRPr>
          </a:p>
        </p:txBody>
      </p:sp>
      <p:sp>
        <p:nvSpPr>
          <p:cNvPr id="467"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50</a:t>
            </a:r>
            <a:endParaRPr b="0" lang="en-US" sz="1800" spc="-1" strike="noStrike">
              <a:latin typeface="Arial"/>
            </a:endParaRPr>
          </a:p>
        </p:txBody>
      </p:sp>
      <p:graphicFrame>
        <p:nvGraphicFramePr>
          <p:cNvPr id="468" name="Table 3"/>
          <p:cNvGraphicFramePr/>
          <p:nvPr/>
        </p:nvGraphicFramePr>
        <p:xfrm>
          <a:off x="217440" y="633240"/>
          <a:ext cx="5678280" cy="6544800"/>
        </p:xfrm>
        <a:graphic>
          <a:graphicData uri="http://schemas.openxmlformats.org/drawingml/2006/table">
            <a:tbl>
              <a:tblPr/>
              <a:tblGrid>
                <a:gridCol w="725400"/>
                <a:gridCol w="685800"/>
                <a:gridCol w="609480"/>
                <a:gridCol w="609480"/>
                <a:gridCol w="609480"/>
                <a:gridCol w="609480"/>
                <a:gridCol w="609480"/>
                <a:gridCol w="609480"/>
                <a:gridCol w="610200"/>
              </a:tblGrid>
              <a:tr h="761400">
                <a:tc>
                  <a:txBody>
                    <a:bodyPr/>
                    <a:p>
                      <a:pPr algn="ctr">
                        <a:lnSpc>
                          <a:spcPct val="100000"/>
                        </a:lnSpc>
                        <a:spcBef>
                          <a:spcPts val="221"/>
                        </a:spcBef>
                      </a:pPr>
                      <a:r>
                        <a:rPr b="0" lang="en-US" sz="1100" spc="-1" strike="noStrike">
                          <a:solidFill>
                            <a:srgbClr val="000000"/>
                          </a:solidFill>
                          <a:latin typeface="Georgia"/>
                        </a:rPr>
                        <a:t>Day</a:t>
                      </a:r>
                      <a:endParaRPr b="0" lang="en-US" sz="1100" spc="-1" strike="noStrike">
                        <a:latin typeface="Arial"/>
                      </a:endParaRPr>
                    </a:p>
                    <a:p>
                      <a:pPr algn="ctr">
                        <a:lnSpc>
                          <a:spcPct val="100000"/>
                        </a:lnSpc>
                        <a:spcBef>
                          <a:spcPts val="221"/>
                        </a:spcBef>
                      </a:pPr>
                      <a:r>
                        <a:rPr b="0" lang="en-US" sz="1100" spc="-1" strike="noStrike">
                          <a:solidFill>
                            <a:srgbClr val="000000"/>
                          </a:solidFill>
                          <a:latin typeface="Georgia"/>
                        </a:rPr>
                        <a:t>Time</a:t>
                      </a:r>
                      <a:endParaRPr b="0" lang="en-US" sz="11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Wed. April 2</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Thurs. April 3</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Fri. April 4</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Sat. April 5</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Sun. April 6</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Mon. April 7</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Tues. April 8</a:t>
                      </a:r>
                      <a:endParaRPr b="0" lang="en-US" sz="11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221"/>
                        </a:spcBef>
                      </a:pPr>
                      <a:r>
                        <a:rPr b="0" lang="en-US" sz="1100" spc="-1" strike="noStrike">
                          <a:solidFill>
                            <a:srgbClr val="000000"/>
                          </a:solidFill>
                          <a:latin typeface="Georgia"/>
                        </a:rPr>
                        <a:t>Wed. April 9</a:t>
                      </a:r>
                      <a:endParaRPr b="0" lang="en-US" sz="11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8:00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9:00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10:00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11:00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12:00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1:00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edc94"/>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2:00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f6f6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edc94"/>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3:00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426600">
                <a:tc>
                  <a:txBody>
                    <a:bodyPr/>
                    <a:p>
                      <a:pPr algn="ctr">
                        <a:lnSpc>
                          <a:spcPct val="100000"/>
                        </a:lnSpc>
                        <a:spcBef>
                          <a:spcPts val="221"/>
                        </a:spcBef>
                      </a:pPr>
                      <a:r>
                        <a:rPr b="0" lang="en-US" sz="1100" spc="-1" strike="noStrike">
                          <a:solidFill>
                            <a:srgbClr val="000000"/>
                          </a:solidFill>
                          <a:latin typeface="Georgia"/>
                        </a:rPr>
                        <a:t>4:00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66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f6f6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426600">
                <a:tc>
                  <a:txBody>
                    <a:bodyPr/>
                    <a:p>
                      <a:pPr algn="ctr">
                        <a:lnSpc>
                          <a:spcPct val="100000"/>
                        </a:lnSpc>
                        <a:spcBef>
                          <a:spcPts val="221"/>
                        </a:spcBef>
                      </a:pPr>
                      <a:r>
                        <a:rPr b="0" lang="en-US" sz="1100" spc="-1" strike="noStrike">
                          <a:solidFill>
                            <a:srgbClr val="000000"/>
                          </a:solidFill>
                          <a:latin typeface="Georgia"/>
                        </a:rPr>
                        <a:t>5:00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d5329"/>
                    </a:solidFill>
                  </a:tcPr>
                </a:tc>
              </a:tr>
              <a:tr h="426600">
                <a:tc>
                  <a:txBody>
                    <a:bodyPr/>
                    <a:p>
                      <a:pPr algn="ctr">
                        <a:lnSpc>
                          <a:spcPct val="100000"/>
                        </a:lnSpc>
                        <a:spcBef>
                          <a:spcPts val="221"/>
                        </a:spcBef>
                      </a:pPr>
                      <a:r>
                        <a:rPr b="0" lang="en-US" sz="1100" spc="-1" strike="noStrike">
                          <a:solidFill>
                            <a:srgbClr val="000000"/>
                          </a:solidFill>
                          <a:latin typeface="Georgia"/>
                        </a:rPr>
                        <a:t>6:00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7:00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8:00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66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3366cc"/>
                    </a:solidFill>
                  </a:tcPr>
                </a:tc>
              </a:tr>
              <a:tr h="426600">
                <a:tc>
                  <a:txBody>
                    <a:bodyPr/>
                    <a:p>
                      <a:pPr algn="ctr">
                        <a:lnSpc>
                          <a:spcPct val="100000"/>
                        </a:lnSpc>
                        <a:spcBef>
                          <a:spcPts val="221"/>
                        </a:spcBef>
                      </a:pPr>
                      <a:r>
                        <a:rPr b="0" lang="en-US" sz="1100" spc="-1" strike="noStrike">
                          <a:solidFill>
                            <a:srgbClr val="000000"/>
                          </a:solidFill>
                          <a:latin typeface="Georgia"/>
                        </a:rPr>
                        <a:t>9:00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3366cc"/>
                    </a:solidFill>
                  </a:tcPr>
                </a:tc>
              </a:tr>
              <a:tr h="426600">
                <a:tc>
                  <a:txBody>
                    <a:bodyPr/>
                    <a:p>
                      <a:pPr algn="ctr">
                        <a:lnSpc>
                          <a:spcPct val="100000"/>
                        </a:lnSpc>
                        <a:spcBef>
                          <a:spcPts val="221"/>
                        </a:spcBef>
                      </a:pPr>
                      <a:r>
                        <a:rPr b="0" lang="en-US" sz="1100" spc="-1" strike="noStrike">
                          <a:solidFill>
                            <a:srgbClr val="000000"/>
                          </a:solidFill>
                          <a:latin typeface="Georgia"/>
                        </a:rPr>
                        <a:t>10:00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7d5329"/>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dedc94"/>
                    </a:solidFill>
                  </a:tcPr>
                </a:tc>
              </a:tr>
              <a:tr h="426600">
                <a:tc>
                  <a:txBody>
                    <a:bodyPr/>
                    <a:p>
                      <a:pPr algn="ctr">
                        <a:lnSpc>
                          <a:spcPct val="100000"/>
                        </a:lnSpc>
                        <a:spcBef>
                          <a:spcPts val="221"/>
                        </a:spcBef>
                      </a:pPr>
                      <a:r>
                        <a:rPr b="0" lang="en-US" sz="1100" spc="-1" strike="noStrike">
                          <a:solidFill>
                            <a:srgbClr val="000000"/>
                          </a:solidFill>
                          <a:latin typeface="Georgia"/>
                        </a:rPr>
                        <a:t>11:00 pm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dedc94"/>
                    </a:solidFill>
                  </a:tcPr>
                </a:tc>
              </a:tr>
              <a:tr h="426600">
                <a:tc>
                  <a:txBody>
                    <a:bodyPr/>
                    <a:p>
                      <a:pPr algn="ctr">
                        <a:lnSpc>
                          <a:spcPct val="100000"/>
                        </a:lnSpc>
                        <a:spcBef>
                          <a:spcPts val="221"/>
                        </a:spcBef>
                      </a:pPr>
                      <a:r>
                        <a:rPr b="0" lang="en-US" sz="1100" spc="-1" strike="noStrike">
                          <a:solidFill>
                            <a:srgbClr val="000000"/>
                          </a:solidFill>
                          <a:latin typeface="Georgia"/>
                        </a:rPr>
                        <a:t>12:00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dedc94"/>
                    </a:solidFill>
                  </a:tcPr>
                </a:tc>
              </a:tr>
              <a:tr h="426600">
                <a:tc>
                  <a:txBody>
                    <a:bodyPr/>
                    <a:p>
                      <a:pPr algn="ctr">
                        <a:lnSpc>
                          <a:spcPct val="100000"/>
                        </a:lnSpc>
                        <a:spcBef>
                          <a:spcPts val="221"/>
                        </a:spcBef>
                      </a:pPr>
                      <a:r>
                        <a:rPr b="0" lang="en-US" sz="1100" spc="-1" strike="noStrike">
                          <a:solidFill>
                            <a:srgbClr val="000000"/>
                          </a:solidFill>
                          <a:latin typeface="Georgia"/>
                        </a:rPr>
                        <a:t>1:00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edc94"/>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2:00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3:00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4:00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5:00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6:00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6600">
                <a:tc>
                  <a:txBody>
                    <a:bodyPr/>
                    <a:p>
                      <a:pPr algn="ctr">
                        <a:lnSpc>
                          <a:spcPct val="100000"/>
                        </a:lnSpc>
                        <a:spcBef>
                          <a:spcPts val="221"/>
                        </a:spcBef>
                      </a:pPr>
                      <a:r>
                        <a:rPr b="0" lang="en-US" sz="1100" spc="-1" strike="noStrike">
                          <a:solidFill>
                            <a:srgbClr val="000000"/>
                          </a:solidFill>
                          <a:latin typeface="Georgia"/>
                        </a:rPr>
                        <a:t>7:00 am</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469" name="Table 4"/>
          <p:cNvGraphicFramePr/>
          <p:nvPr/>
        </p:nvGraphicFramePr>
        <p:xfrm>
          <a:off x="6095880" y="2819520"/>
          <a:ext cx="609120" cy="2787480"/>
        </p:xfrm>
        <a:graphic>
          <a:graphicData uri="http://schemas.openxmlformats.org/drawingml/2006/table">
            <a:tbl>
              <a:tblPr/>
              <a:tblGrid>
                <a:gridCol w="609480"/>
              </a:tblGrid>
              <a:tr h="259200">
                <a:tc>
                  <a:txBody>
                    <a:bodyPr/>
                    <a:p>
                      <a:pPr algn="ctr">
                        <a:lnSpc>
                          <a:spcPct val="100000"/>
                        </a:lnSpc>
                        <a:spcBef>
                          <a:spcPts val="221"/>
                        </a:spcBef>
                      </a:pPr>
                      <a:r>
                        <a:rPr b="0" lang="en-US" sz="1100" spc="-1" strike="noStrike">
                          <a:solidFill>
                            <a:srgbClr val="000000"/>
                          </a:solidFill>
                          <a:latin typeface="Georgia"/>
                        </a:rPr>
                        <a:t>Chris</a:t>
                      </a:r>
                      <a:endParaRPr b="0" lang="en-US" sz="1100" spc="-1" strike="noStrike">
                        <a:latin typeface="Arial"/>
                      </a:endParaRPr>
                    </a:p>
                  </a:txBody>
                  <a:tcPr marL="91440" marR="91440">
                    <a:lnL w="28080">
                      <a:solidFill>
                        <a:srgbClr val="000000"/>
                      </a:solidFill>
                    </a:lnL>
                    <a:lnR w="28080">
                      <a:solidFill>
                        <a:srgbClr val="000000"/>
                      </a:solidFill>
                    </a:lnR>
                    <a:lnT w="28080">
                      <a:solidFill>
                        <a:srgbClr val="000000"/>
                      </a:solidFill>
                    </a:lnT>
                    <a:lnB w="12240">
                      <a:solidFill>
                        <a:srgbClr val="000000"/>
                      </a:solidFill>
                    </a:lnB>
                    <a:solidFill>
                      <a:srgbClr val="3366cc"/>
                    </a:solidFill>
                  </a:tcPr>
                </a:tc>
              </a:tr>
              <a:tr h="259200">
                <a:tc>
                  <a:txBody>
                    <a:bodyPr/>
                    <a:p>
                      <a:pPr algn="ctr">
                        <a:lnSpc>
                          <a:spcPct val="100000"/>
                        </a:lnSpc>
                        <a:spcBef>
                          <a:spcPts val="221"/>
                        </a:spcBef>
                      </a:pPr>
                      <a:r>
                        <a:rPr b="0" lang="en-US" sz="1100" spc="-1" strike="noStrike">
                          <a:solidFill>
                            <a:srgbClr val="000000"/>
                          </a:solidFill>
                          <a:latin typeface="Georgia"/>
                        </a:rPr>
                        <a:t>Lacey</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7f6f6f"/>
                    </a:solidFill>
                  </a:tcPr>
                </a:tc>
              </a:tr>
              <a:tr h="426600">
                <a:tc>
                  <a:txBody>
                    <a:bodyPr/>
                    <a:p>
                      <a:pPr algn="ctr">
                        <a:lnSpc>
                          <a:spcPct val="100000"/>
                        </a:lnSpc>
                        <a:spcBef>
                          <a:spcPts val="221"/>
                        </a:spcBef>
                      </a:pPr>
                      <a:r>
                        <a:rPr b="0" lang="en-US" sz="1100" spc="-1" strike="noStrike">
                          <a:solidFill>
                            <a:srgbClr val="000000"/>
                          </a:solidFill>
                          <a:latin typeface="Georgia"/>
                        </a:rPr>
                        <a:t>Britney</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dedc94"/>
                    </a:solidFill>
                  </a:tcPr>
                </a:tc>
              </a:tr>
              <a:tr h="650160">
                <a:tc>
                  <a:txBody>
                    <a:bodyPr/>
                    <a:p>
                      <a:pPr algn="ctr">
                        <a:lnSpc>
                          <a:spcPct val="100000"/>
                        </a:lnSpc>
                        <a:spcBef>
                          <a:spcPts val="221"/>
                        </a:spcBef>
                      </a:pPr>
                      <a:r>
                        <a:rPr b="0" lang="en-US" sz="1100" spc="-1" strike="noStrike">
                          <a:solidFill>
                            <a:srgbClr val="000000"/>
                          </a:solidFill>
                          <a:latin typeface="Georgia"/>
                        </a:rPr>
                        <a:t>Chris </a:t>
                      </a:r>
                      <a:endParaRPr b="0" lang="en-US" sz="1100" spc="-1" strike="noStrike">
                        <a:latin typeface="Arial"/>
                      </a:endParaRPr>
                    </a:p>
                    <a:p>
                      <a:pPr algn="ctr">
                        <a:lnSpc>
                          <a:spcPct val="100000"/>
                        </a:lnSpc>
                        <a:spcBef>
                          <a:spcPts val="221"/>
                        </a:spcBef>
                      </a:pPr>
                      <a:r>
                        <a:rPr b="0" lang="en-US" sz="1100" spc="-1" strike="noStrike">
                          <a:solidFill>
                            <a:srgbClr val="000000"/>
                          </a:solidFill>
                          <a:latin typeface="Georgia"/>
                        </a:rPr>
                        <a:t>+ </a:t>
                      </a:r>
                      <a:endParaRPr b="0" lang="en-US" sz="1100" spc="-1" strike="noStrike">
                        <a:latin typeface="Arial"/>
                      </a:endParaRPr>
                    </a:p>
                    <a:p>
                      <a:pPr algn="ctr">
                        <a:lnSpc>
                          <a:spcPct val="100000"/>
                        </a:lnSpc>
                        <a:spcBef>
                          <a:spcPts val="221"/>
                        </a:spcBef>
                      </a:pPr>
                      <a:r>
                        <a:rPr b="0" lang="en-US" sz="1100" spc="-1" strike="noStrike">
                          <a:solidFill>
                            <a:srgbClr val="000000"/>
                          </a:solidFill>
                          <a:latin typeface="Georgia"/>
                        </a:rPr>
                        <a:t>Lacey</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ffff79"/>
                    </a:solidFill>
                  </a:tcPr>
                </a:tc>
              </a:tr>
              <a:tr h="761400">
                <a:tc>
                  <a:txBody>
                    <a:bodyPr/>
                    <a:p>
                      <a:pPr algn="ctr">
                        <a:lnSpc>
                          <a:spcPct val="100000"/>
                        </a:lnSpc>
                        <a:spcBef>
                          <a:spcPts val="221"/>
                        </a:spcBef>
                      </a:pPr>
                      <a:r>
                        <a:rPr b="0" lang="en-US" sz="1100" spc="-1" strike="noStrike">
                          <a:solidFill>
                            <a:srgbClr val="000000"/>
                          </a:solidFill>
                          <a:latin typeface="Georgia"/>
                        </a:rPr>
                        <a:t>Lacey + Britney</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fefac9"/>
                    </a:solidFill>
                  </a:tcPr>
                </a:tc>
              </a:tr>
              <a:tr h="622080">
                <a:tc>
                  <a:txBody>
                    <a:bodyPr/>
                    <a:p>
                      <a:pPr algn="ctr">
                        <a:lnSpc>
                          <a:spcPct val="100000"/>
                        </a:lnSpc>
                        <a:spcBef>
                          <a:spcPts val="221"/>
                        </a:spcBef>
                      </a:pPr>
                      <a:r>
                        <a:rPr b="0" lang="en-US" sz="1100" spc="-1" strike="noStrike">
                          <a:solidFill>
                            <a:srgbClr val="000000"/>
                          </a:solidFill>
                          <a:latin typeface="Georgia"/>
                        </a:rPr>
                        <a:t>Britney + </a:t>
                      </a:r>
                      <a:endParaRPr b="0" lang="en-US" sz="1100" spc="-1" strike="noStrike">
                        <a:latin typeface="Arial"/>
                      </a:endParaRPr>
                    </a:p>
                    <a:p>
                      <a:pPr algn="ctr">
                        <a:lnSpc>
                          <a:spcPct val="100000"/>
                        </a:lnSpc>
                        <a:spcBef>
                          <a:spcPts val="221"/>
                        </a:spcBef>
                      </a:pPr>
                      <a:r>
                        <a:rPr b="0" lang="en-US" sz="1100" spc="-1" strike="noStrike">
                          <a:solidFill>
                            <a:srgbClr val="000000"/>
                          </a:solidFill>
                          <a:latin typeface="Georgia"/>
                        </a:rPr>
                        <a:t>Chris</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12240">
                      <a:solidFill>
                        <a:srgbClr val="000000"/>
                      </a:solidFill>
                    </a:lnB>
                    <a:solidFill>
                      <a:srgbClr val="a5b592"/>
                    </a:solidFill>
                  </a:tcPr>
                </a:tc>
              </a:tr>
              <a:tr h="426600">
                <a:tc>
                  <a:txBody>
                    <a:bodyPr/>
                    <a:p>
                      <a:pPr algn="ctr">
                        <a:lnSpc>
                          <a:spcPct val="100000"/>
                        </a:lnSpc>
                        <a:spcBef>
                          <a:spcPts val="221"/>
                        </a:spcBef>
                      </a:pPr>
                      <a:r>
                        <a:rPr b="0" lang="en-US" sz="1100" spc="-1" strike="noStrike">
                          <a:solidFill>
                            <a:srgbClr val="000000"/>
                          </a:solidFill>
                          <a:latin typeface="Georgia"/>
                        </a:rPr>
                        <a:t>Group</a:t>
                      </a:r>
                      <a:endParaRPr b="0" lang="en-US" sz="11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solidFill>
                      <a:srgbClr val="7d5329"/>
                    </a:solidFill>
                  </a:tcPr>
                </a:tc>
              </a:tr>
            </a:tbl>
          </a:graphicData>
        </a:graphic>
      </p:graphicFrame>
      <p:sp>
        <p:nvSpPr>
          <p:cNvPr id="470" name="CustomShape 5"/>
          <p:cNvSpPr/>
          <p:nvPr/>
        </p:nvSpPr>
        <p:spPr>
          <a:xfrm>
            <a:off x="228600" y="8381880"/>
            <a:ext cx="6248160" cy="45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*Non-shaded time slots are noted as unavailable meeting times of project team. </a:t>
            </a:r>
            <a:endParaRPr b="0" lang="en-US" sz="1200" spc="-1" strike="noStrike">
              <a:latin typeface="Arial"/>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CustomShape 1"/>
          <p:cNvSpPr/>
          <p:nvPr/>
        </p:nvSpPr>
        <p:spPr>
          <a:xfrm>
            <a:off x="380880" y="196920"/>
            <a:ext cx="5714640" cy="63900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Team Member Problems and Reconciliation with Schedule</a:t>
            </a:r>
            <a:endParaRPr b="0" lang="en-US" sz="1800" spc="-1" strike="noStrike">
              <a:latin typeface="Arial"/>
            </a:endParaRPr>
          </a:p>
        </p:txBody>
      </p:sp>
      <p:sp>
        <p:nvSpPr>
          <p:cNvPr id="472"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51</a:t>
            </a:r>
            <a:endParaRPr b="0" lang="en-US" sz="1800" spc="-1" strike="noStrike">
              <a:latin typeface="Arial"/>
            </a:endParaRPr>
          </a:p>
        </p:txBody>
      </p:sp>
      <p:graphicFrame>
        <p:nvGraphicFramePr>
          <p:cNvPr id="473" name="Table 3"/>
          <p:cNvGraphicFramePr/>
          <p:nvPr/>
        </p:nvGraphicFramePr>
        <p:xfrm>
          <a:off x="1752480" y="2362320"/>
          <a:ext cx="3381120" cy="2011320"/>
        </p:xfrm>
        <a:graphic>
          <a:graphicData uri="http://schemas.openxmlformats.org/drawingml/2006/table">
            <a:tbl>
              <a:tblPr/>
              <a:tblGrid>
                <a:gridCol w="1765080"/>
                <a:gridCol w="1616040"/>
              </a:tblGrid>
              <a:tr h="578520">
                <a:tc>
                  <a:txBody>
                    <a:bodyPr/>
                    <a:p>
                      <a:pPr algn="ctr">
                        <a:lnSpc>
                          <a:spcPct val="100000"/>
                        </a:lnSpc>
                        <a:spcBef>
                          <a:spcPts val="320"/>
                        </a:spcBef>
                      </a:pPr>
                      <a:r>
                        <a:rPr b="0" lang="en-US" sz="1600" spc="-1" strike="noStrike">
                          <a:solidFill>
                            <a:srgbClr val="000000"/>
                          </a:solidFill>
                          <a:latin typeface="Georgia"/>
                        </a:rPr>
                        <a:t>Team Member</a:t>
                      </a:r>
                      <a:endParaRPr b="0" lang="en-US"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320"/>
                        </a:spcBef>
                      </a:pPr>
                      <a:r>
                        <a:rPr b="0" lang="en-US" sz="1600" spc="-1" strike="noStrike">
                          <a:solidFill>
                            <a:srgbClr val="000000"/>
                          </a:solidFill>
                          <a:latin typeface="Georgia"/>
                        </a:rPr>
                        <a:t>Estimated Time</a:t>
                      </a:r>
                      <a:endParaRPr b="0" lang="en-US"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578520">
                <a:tc>
                  <a:txBody>
                    <a:bodyPr/>
                    <a:p>
                      <a:pPr algn="ctr">
                        <a:lnSpc>
                          <a:spcPct val="100000"/>
                        </a:lnSpc>
                        <a:spcBef>
                          <a:spcPts val="320"/>
                        </a:spcBef>
                      </a:pPr>
                      <a:r>
                        <a:rPr b="0" lang="en-US" sz="1600" spc="-1" strike="noStrike">
                          <a:solidFill>
                            <a:srgbClr val="000000"/>
                          </a:solidFill>
                          <a:latin typeface="Georgia"/>
                        </a:rPr>
                        <a:t>Kenny Robinson</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3366cc"/>
                    </a:solidFill>
                  </a:tcPr>
                </a:tc>
                <a:tc>
                  <a:txBody>
                    <a:bodyPr/>
                    <a:p>
                      <a:pPr algn="ctr">
                        <a:lnSpc>
                          <a:spcPct val="100000"/>
                        </a:lnSpc>
                        <a:spcBef>
                          <a:spcPts val="320"/>
                        </a:spcBef>
                      </a:pPr>
                      <a:r>
                        <a:rPr b="0" lang="en-US" sz="1600" spc="-1" strike="noStrike">
                          <a:solidFill>
                            <a:srgbClr val="000000"/>
                          </a:solidFill>
                          <a:latin typeface="Georgia"/>
                        </a:rPr>
                        <a:t>25 hours</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3366cc"/>
                    </a:solidFill>
                  </a:tcPr>
                </a:tc>
              </a:tr>
              <a:tr h="578520">
                <a:tc>
                  <a:txBody>
                    <a:bodyPr/>
                    <a:p>
                      <a:pPr algn="ctr">
                        <a:lnSpc>
                          <a:spcPct val="100000"/>
                        </a:lnSpc>
                        <a:spcBef>
                          <a:spcPts val="320"/>
                        </a:spcBef>
                      </a:pPr>
                      <a:r>
                        <a:rPr b="0" lang="en-US" sz="1600" spc="-1" strike="noStrike">
                          <a:solidFill>
                            <a:srgbClr val="000000"/>
                          </a:solidFill>
                          <a:latin typeface="Georgia"/>
                        </a:rPr>
                        <a:t>Preston Hughes</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7f6f6f"/>
                    </a:solidFill>
                  </a:tcPr>
                </a:tc>
                <a:tc>
                  <a:txBody>
                    <a:bodyPr/>
                    <a:p>
                      <a:pPr algn="ctr">
                        <a:lnSpc>
                          <a:spcPct val="100000"/>
                        </a:lnSpc>
                        <a:spcBef>
                          <a:spcPts val="320"/>
                        </a:spcBef>
                      </a:pPr>
                      <a:r>
                        <a:rPr b="0" lang="en-US" sz="1600" spc="-1" strike="noStrike">
                          <a:solidFill>
                            <a:srgbClr val="000000"/>
                          </a:solidFill>
                          <a:latin typeface="Georgia"/>
                        </a:rPr>
                        <a:t>23 hours</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7f6f6f"/>
                    </a:solidFill>
                  </a:tcPr>
                </a:tc>
              </a:tr>
              <a:tr h="578520">
                <a:tc>
                  <a:txBody>
                    <a:bodyPr/>
                    <a:p>
                      <a:pPr algn="ctr">
                        <a:lnSpc>
                          <a:spcPct val="100000"/>
                        </a:lnSpc>
                        <a:spcBef>
                          <a:spcPts val="320"/>
                        </a:spcBef>
                      </a:pPr>
                      <a:r>
                        <a:rPr b="0" lang="en-US" sz="1600" spc="-1" strike="noStrike">
                          <a:solidFill>
                            <a:srgbClr val="000000"/>
                          </a:solidFill>
                          <a:latin typeface="Georgia"/>
                        </a:rPr>
                        <a:t>Steven Jefferies</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dedc94"/>
                    </a:solidFill>
                  </a:tcPr>
                </a:tc>
                <a:tc>
                  <a:txBody>
                    <a:bodyPr/>
                    <a:p>
                      <a:pPr algn="ctr">
                        <a:lnSpc>
                          <a:spcPct val="100000"/>
                        </a:lnSpc>
                        <a:spcBef>
                          <a:spcPts val="320"/>
                        </a:spcBef>
                      </a:pPr>
                      <a:r>
                        <a:rPr b="0" lang="en-US" sz="1600" spc="-1" strike="noStrike">
                          <a:solidFill>
                            <a:srgbClr val="000000"/>
                          </a:solidFill>
                          <a:latin typeface="Georgia"/>
                        </a:rPr>
                        <a:t>22 hours</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dedc94"/>
                    </a:solidFill>
                  </a:tcPr>
                </a:tc>
              </a:tr>
              <a:tr h="578520">
                <a:tc>
                  <a:txBody>
                    <a:bodyPr/>
                    <a:p>
                      <a:pPr algn="ctr">
                        <a:lnSpc>
                          <a:spcPct val="100000"/>
                        </a:lnSpc>
                        <a:spcBef>
                          <a:spcPts val="320"/>
                        </a:spcBef>
                      </a:pPr>
                      <a:r>
                        <a:rPr b="0" lang="en-US" sz="1600" spc="-1" strike="noStrike">
                          <a:solidFill>
                            <a:srgbClr val="000000"/>
                          </a:solidFill>
                          <a:latin typeface="Georgia"/>
                        </a:rPr>
                        <a:t>Brandon Zarzaur</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7d5329"/>
                    </a:solidFill>
                  </a:tcPr>
                </a:tc>
                <a:tc>
                  <a:txBody>
                    <a:bodyPr/>
                    <a:p>
                      <a:pPr algn="ctr">
                        <a:lnSpc>
                          <a:spcPct val="100000"/>
                        </a:lnSpc>
                        <a:spcBef>
                          <a:spcPts val="320"/>
                        </a:spcBef>
                      </a:pPr>
                      <a:r>
                        <a:rPr b="0" lang="en-US" sz="1600" spc="-1" strike="noStrike">
                          <a:solidFill>
                            <a:srgbClr val="000000"/>
                          </a:solidFill>
                          <a:latin typeface="Georgia"/>
                        </a:rPr>
                        <a:t>22 hours</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996633"/>
                    </a:solidFill>
                  </a:tcPr>
                </a:tc>
              </a:tr>
              <a:tr h="335160">
                <a:tc>
                  <a:txBody>
                    <a:bodyPr/>
                    <a:p>
                      <a:pPr algn="ctr">
                        <a:lnSpc>
                          <a:spcPct val="100000"/>
                        </a:lnSpc>
                        <a:spcBef>
                          <a:spcPts val="320"/>
                        </a:spcBef>
                      </a:pPr>
                      <a:r>
                        <a:rPr b="0" lang="en-US" sz="1600" spc="-1" strike="noStrike">
                          <a:solidFill>
                            <a:srgbClr val="000000"/>
                          </a:solidFill>
                          <a:latin typeface="Georgia"/>
                        </a:rPr>
                        <a:t>Group</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solidFill>
                      <a:srgbClr val="dd7e0e"/>
                    </a:solidFill>
                  </a:tcPr>
                </a:tc>
                <a:tc>
                  <a:txBody>
                    <a:bodyPr/>
                    <a:p>
                      <a:pPr algn="ctr">
                        <a:lnSpc>
                          <a:spcPct val="100000"/>
                        </a:lnSpc>
                        <a:spcBef>
                          <a:spcPts val="320"/>
                        </a:spcBef>
                      </a:pPr>
                      <a:r>
                        <a:rPr b="0" lang="en-US" sz="1600" spc="-1" strike="noStrike">
                          <a:solidFill>
                            <a:srgbClr val="000000"/>
                          </a:solidFill>
                          <a:latin typeface="Georgia"/>
                        </a:rPr>
                        <a:t>23 hours</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solidFill>
                      <a:srgbClr val="dd7e0e"/>
                    </a:solidFill>
                  </a:tcPr>
                </a:tc>
              </a:tr>
            </a:tbl>
          </a:graphicData>
        </a:graphic>
      </p:graphicFrame>
      <p:sp>
        <p:nvSpPr>
          <p:cNvPr id="474" name="CustomShape 4"/>
          <p:cNvSpPr/>
          <p:nvPr/>
        </p:nvSpPr>
        <p:spPr>
          <a:xfrm>
            <a:off x="1295280" y="4800240"/>
            <a:ext cx="4343040" cy="191484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Each group member had a different opinion on the amount of time that would be required to complete the project.  Kenny estimated that only 25 hours would be necessary.  Preston assumed that the team would be spending  less time, approximating 23 hours.  Steven’s guesstimated around 22 hours.  Brandon agreed with Steven.  After debating the team came to the conclusion that about 23 hours would be spent completing the survey phase of the project.</a:t>
            </a:r>
            <a:endParaRPr b="0" lang="en-US" sz="1200" spc="-1" strike="noStrike">
              <a:latin typeface="Arial"/>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CustomShape 1"/>
          <p:cNvSpPr/>
          <p:nvPr/>
        </p:nvSpPr>
        <p:spPr>
          <a:xfrm>
            <a:off x="380880" y="152280"/>
            <a:ext cx="571464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FAST Phase Methodology Diagram with Narrative</a:t>
            </a:r>
            <a:endParaRPr b="0" lang="en-US" sz="1800" spc="-1" strike="noStrike">
              <a:latin typeface="Arial"/>
            </a:endParaRPr>
          </a:p>
        </p:txBody>
      </p:sp>
      <p:sp>
        <p:nvSpPr>
          <p:cNvPr id="476" name="Line 2"/>
          <p:cNvSpPr/>
          <p:nvPr/>
        </p:nvSpPr>
        <p:spPr>
          <a:xfrm>
            <a:off x="0" y="533160"/>
            <a:ext cx="4724280" cy="360"/>
          </a:xfrm>
          <a:prstGeom prst="line">
            <a:avLst/>
          </a:prstGeom>
          <a:ln w="28440">
            <a:solidFill>
              <a:srgbClr val="378d2b"/>
            </a:solidFill>
            <a:round/>
          </a:ln>
        </p:spPr>
        <p:style>
          <a:lnRef idx="0"/>
          <a:fillRef idx="0"/>
          <a:effectRef idx="0"/>
          <a:fontRef idx="minor"/>
        </p:style>
      </p:sp>
      <p:sp>
        <p:nvSpPr>
          <p:cNvPr id="477" name="CustomShape 3"/>
          <p:cNvSpPr/>
          <p:nvPr/>
        </p:nvSpPr>
        <p:spPr>
          <a:xfrm>
            <a:off x="228600" y="900000"/>
            <a:ext cx="2742840" cy="3657240"/>
          </a:xfrm>
          <a:prstGeom prst="rect">
            <a:avLst/>
          </a:prstGeom>
          <a:solidFill>
            <a:srgbClr val="ffff00"/>
          </a:solidFill>
          <a:ln w="9360">
            <a:solidFill>
              <a:schemeClr val="tx1"/>
            </a:solidFill>
            <a:miter/>
          </a:ln>
        </p:spPr>
        <p:style>
          <a:lnRef idx="0"/>
          <a:fillRef idx="0"/>
          <a:effectRef idx="0"/>
          <a:fontRef idx="minor"/>
        </p:style>
      </p:sp>
      <p:grpSp>
        <p:nvGrpSpPr>
          <p:cNvPr id="478" name="Group 4"/>
          <p:cNvGrpSpPr/>
          <p:nvPr/>
        </p:nvGrpSpPr>
        <p:grpSpPr>
          <a:xfrm>
            <a:off x="0" y="914400"/>
            <a:ext cx="7772040" cy="5028840"/>
            <a:chOff x="0" y="914400"/>
            <a:chExt cx="7772040" cy="5028840"/>
          </a:xfrm>
        </p:grpSpPr>
        <p:sp>
          <p:nvSpPr>
            <p:cNvPr id="479" name="CustomShape 5"/>
            <p:cNvSpPr/>
            <p:nvPr/>
          </p:nvSpPr>
          <p:spPr>
            <a:xfrm>
              <a:off x="0" y="1523880"/>
              <a:ext cx="7772040" cy="4419360"/>
            </a:xfrm>
            <a:prstGeom prst="rect">
              <a:avLst/>
            </a:prstGeom>
            <a:noFill/>
            <a:ln w="9360">
              <a:noFill/>
            </a:ln>
          </p:spPr>
          <p:style>
            <a:lnRef idx="0"/>
            <a:fillRef idx="0"/>
            <a:effectRef idx="0"/>
            <a:fontRef idx="minor"/>
          </p:style>
        </p:sp>
        <p:grpSp>
          <p:nvGrpSpPr>
            <p:cNvPr id="480" name="Group 6"/>
            <p:cNvGrpSpPr/>
            <p:nvPr/>
          </p:nvGrpSpPr>
          <p:grpSpPr>
            <a:xfrm>
              <a:off x="237960" y="914400"/>
              <a:ext cx="6535080" cy="5006520"/>
              <a:chOff x="237960" y="914400"/>
              <a:chExt cx="6535080" cy="5006520"/>
            </a:xfrm>
          </p:grpSpPr>
          <p:sp>
            <p:nvSpPr>
              <p:cNvPr id="481" name="CustomShape 7"/>
              <p:cNvSpPr/>
              <p:nvPr/>
            </p:nvSpPr>
            <p:spPr>
              <a:xfrm>
                <a:off x="304920" y="914400"/>
                <a:ext cx="6400440" cy="609120"/>
              </a:xfrm>
              <a:prstGeom prst="rect">
                <a:avLst/>
              </a:prstGeom>
              <a:noFill/>
              <a:ln w="9360">
                <a:noFill/>
              </a:ln>
            </p:spPr>
            <p:style>
              <a:lnRef idx="0"/>
              <a:fillRef idx="0"/>
              <a:effectRef idx="0"/>
              <a:fontRef idx="minor"/>
            </p:style>
          </p:sp>
          <p:sp>
            <p:nvSpPr>
              <p:cNvPr id="482" name="CustomShape 8"/>
              <p:cNvSpPr/>
              <p:nvPr/>
            </p:nvSpPr>
            <p:spPr>
              <a:xfrm>
                <a:off x="3814920" y="1539720"/>
                <a:ext cx="1958760" cy="1080"/>
              </a:xfrm>
              <a:custGeom>
                <a:avLst/>
                <a:gdLst/>
                <a:ahLst/>
                <a:rect l="l" t="t" r="r" b="b"/>
                <a:pathLst>
                  <a:path w="1234" h="1">
                    <a:moveTo>
                      <a:pt x="1234" y="0"/>
                    </a:moveTo>
                    <a:lnTo>
                      <a:pt x="592" y="0"/>
                    </a:lnTo>
                    <a:lnTo>
                      <a:pt x="0" y="0"/>
                    </a:lnTo>
                  </a:path>
                </a:pathLst>
              </a:custGeom>
              <a:noFill/>
              <a:ln w="20520">
                <a:solidFill>
                  <a:srgbClr val="000000"/>
                </a:solidFill>
                <a:round/>
              </a:ln>
            </p:spPr>
            <p:style>
              <a:lnRef idx="0"/>
              <a:fillRef idx="0"/>
              <a:effectRef idx="0"/>
              <a:fontRef idx="minor"/>
            </p:style>
          </p:sp>
          <p:sp>
            <p:nvSpPr>
              <p:cNvPr id="483" name="CustomShape 9"/>
              <p:cNvSpPr/>
              <p:nvPr/>
            </p:nvSpPr>
            <p:spPr>
              <a:xfrm>
                <a:off x="3755880" y="1504800"/>
                <a:ext cx="72720" cy="69480"/>
              </a:xfrm>
              <a:custGeom>
                <a:avLst/>
                <a:gdLst/>
                <a:ahLst/>
                <a:rect l="l" t="t" r="r" b="b"/>
                <a:pathLst>
                  <a:path w="46" h="44">
                    <a:moveTo>
                      <a:pt x="0" y="22"/>
                    </a:moveTo>
                    <a:lnTo>
                      <a:pt x="46" y="0"/>
                    </a:lnTo>
                    <a:lnTo>
                      <a:pt x="46" y="44"/>
                    </a:lnTo>
                    <a:lnTo>
                      <a:pt x="0" y="22"/>
                    </a:lnTo>
                    <a:close/>
                  </a:path>
                </a:pathLst>
              </a:custGeom>
              <a:solidFill>
                <a:srgbClr val="000000"/>
              </a:solidFill>
              <a:ln>
                <a:solidFill>
                  <a:srgbClr val="000000"/>
                </a:solidFill>
              </a:ln>
            </p:spPr>
            <p:style>
              <a:lnRef idx="0"/>
              <a:fillRef idx="0"/>
              <a:effectRef idx="0"/>
              <a:fontRef idx="minor"/>
            </p:style>
          </p:sp>
          <p:sp>
            <p:nvSpPr>
              <p:cNvPr id="484" name="CustomShape 10"/>
              <p:cNvSpPr/>
              <p:nvPr/>
            </p:nvSpPr>
            <p:spPr>
              <a:xfrm>
                <a:off x="5807160" y="4295880"/>
                <a:ext cx="713880" cy="1412640"/>
              </a:xfrm>
              <a:custGeom>
                <a:avLst/>
                <a:gdLst/>
                <a:ahLst/>
                <a:rect l="l" t="t" r="r" b="b"/>
                <a:pathLst>
                  <a:path w="450" h="890">
                    <a:moveTo>
                      <a:pt x="450" y="0"/>
                    </a:moveTo>
                    <a:lnTo>
                      <a:pt x="450" y="890"/>
                    </a:lnTo>
                    <a:lnTo>
                      <a:pt x="0" y="890"/>
                    </a:lnTo>
                  </a:path>
                </a:pathLst>
              </a:custGeom>
              <a:noFill/>
              <a:ln w="11160">
                <a:solidFill>
                  <a:srgbClr val="000000"/>
                </a:solidFill>
                <a:round/>
              </a:ln>
            </p:spPr>
            <p:style>
              <a:lnRef idx="0"/>
              <a:fillRef idx="0"/>
              <a:effectRef idx="0"/>
              <a:fontRef idx="minor"/>
            </p:style>
          </p:sp>
          <p:sp>
            <p:nvSpPr>
              <p:cNvPr id="485" name="CustomShape 11"/>
              <p:cNvSpPr/>
              <p:nvPr/>
            </p:nvSpPr>
            <p:spPr>
              <a:xfrm>
                <a:off x="6486480" y="4237200"/>
                <a:ext cx="69480" cy="70920"/>
              </a:xfrm>
              <a:custGeom>
                <a:avLst/>
                <a:gdLst/>
                <a:ahLst/>
                <a:rect l="l" t="t" r="r" b="b"/>
                <a:pathLst>
                  <a:path w="44" h="45">
                    <a:moveTo>
                      <a:pt x="22" y="0"/>
                    </a:moveTo>
                    <a:lnTo>
                      <a:pt x="44" y="45"/>
                    </a:lnTo>
                    <a:lnTo>
                      <a:pt x="0" y="45"/>
                    </a:lnTo>
                    <a:lnTo>
                      <a:pt x="22" y="0"/>
                    </a:lnTo>
                    <a:close/>
                  </a:path>
                </a:pathLst>
              </a:custGeom>
              <a:solidFill>
                <a:srgbClr val="000000"/>
              </a:solidFill>
              <a:ln>
                <a:solidFill>
                  <a:srgbClr val="000000"/>
                </a:solidFill>
              </a:ln>
            </p:spPr>
            <p:style>
              <a:lnRef idx="0"/>
              <a:fillRef idx="0"/>
              <a:effectRef idx="0"/>
              <a:fontRef idx="minor"/>
            </p:style>
          </p:sp>
          <p:sp>
            <p:nvSpPr>
              <p:cNvPr id="486" name="CustomShape 12"/>
              <p:cNvSpPr/>
              <p:nvPr/>
            </p:nvSpPr>
            <p:spPr>
              <a:xfrm>
                <a:off x="5748480" y="5673600"/>
                <a:ext cx="70920" cy="69480"/>
              </a:xfrm>
              <a:custGeom>
                <a:avLst/>
                <a:gdLst/>
                <a:ahLst/>
                <a:rect l="l" t="t" r="r" b="b"/>
                <a:pathLst>
                  <a:path w="45" h="44">
                    <a:moveTo>
                      <a:pt x="0" y="22"/>
                    </a:moveTo>
                    <a:lnTo>
                      <a:pt x="45" y="0"/>
                    </a:lnTo>
                    <a:lnTo>
                      <a:pt x="45" y="44"/>
                    </a:lnTo>
                    <a:lnTo>
                      <a:pt x="0" y="22"/>
                    </a:lnTo>
                    <a:close/>
                  </a:path>
                </a:pathLst>
              </a:custGeom>
              <a:solidFill>
                <a:srgbClr val="000000"/>
              </a:solidFill>
              <a:ln>
                <a:solidFill>
                  <a:srgbClr val="000000"/>
                </a:solidFill>
              </a:ln>
            </p:spPr>
            <p:style>
              <a:lnRef idx="0"/>
              <a:fillRef idx="0"/>
              <a:effectRef idx="0"/>
              <a:fontRef idx="minor"/>
            </p:style>
          </p:sp>
          <p:sp>
            <p:nvSpPr>
              <p:cNvPr id="487" name="CustomShape 13"/>
              <p:cNvSpPr/>
              <p:nvPr/>
            </p:nvSpPr>
            <p:spPr>
              <a:xfrm>
                <a:off x="5807160" y="4295880"/>
                <a:ext cx="345600" cy="1010880"/>
              </a:xfrm>
              <a:custGeom>
                <a:avLst/>
                <a:gdLst/>
                <a:ahLst/>
                <a:rect l="l" t="t" r="r" b="b"/>
                <a:pathLst>
                  <a:path w="218" h="637">
                    <a:moveTo>
                      <a:pt x="0" y="637"/>
                    </a:moveTo>
                    <a:lnTo>
                      <a:pt x="218" y="637"/>
                    </a:lnTo>
                    <a:lnTo>
                      <a:pt x="218" y="0"/>
                    </a:lnTo>
                  </a:path>
                </a:pathLst>
              </a:custGeom>
              <a:noFill/>
              <a:ln w="11160">
                <a:solidFill>
                  <a:srgbClr val="000000"/>
                </a:solidFill>
                <a:round/>
              </a:ln>
            </p:spPr>
            <p:style>
              <a:lnRef idx="0"/>
              <a:fillRef idx="0"/>
              <a:effectRef idx="0"/>
              <a:fontRef idx="minor"/>
            </p:style>
          </p:sp>
          <p:sp>
            <p:nvSpPr>
              <p:cNvPr id="488" name="CustomShape 14"/>
              <p:cNvSpPr/>
              <p:nvPr/>
            </p:nvSpPr>
            <p:spPr>
              <a:xfrm>
                <a:off x="5748480" y="5272200"/>
                <a:ext cx="70920" cy="69480"/>
              </a:xfrm>
              <a:custGeom>
                <a:avLst/>
                <a:gdLst/>
                <a:ahLst/>
                <a:rect l="l" t="t" r="r" b="b"/>
                <a:pathLst>
                  <a:path w="45" h="44">
                    <a:moveTo>
                      <a:pt x="0" y="22"/>
                    </a:moveTo>
                    <a:lnTo>
                      <a:pt x="45" y="0"/>
                    </a:lnTo>
                    <a:lnTo>
                      <a:pt x="45" y="44"/>
                    </a:lnTo>
                    <a:lnTo>
                      <a:pt x="0" y="22"/>
                    </a:lnTo>
                    <a:close/>
                  </a:path>
                </a:pathLst>
              </a:custGeom>
              <a:solidFill>
                <a:srgbClr val="000000"/>
              </a:solidFill>
              <a:ln>
                <a:solidFill>
                  <a:srgbClr val="000000"/>
                </a:solidFill>
              </a:ln>
            </p:spPr>
            <p:style>
              <a:lnRef idx="0"/>
              <a:fillRef idx="0"/>
              <a:effectRef idx="0"/>
              <a:fontRef idx="minor"/>
            </p:style>
          </p:sp>
          <p:sp>
            <p:nvSpPr>
              <p:cNvPr id="489" name="CustomShape 15"/>
              <p:cNvSpPr/>
              <p:nvPr/>
            </p:nvSpPr>
            <p:spPr>
              <a:xfrm>
                <a:off x="6118200" y="4237200"/>
                <a:ext cx="69480" cy="70920"/>
              </a:xfrm>
              <a:custGeom>
                <a:avLst/>
                <a:gdLst/>
                <a:ahLst/>
                <a:rect l="l" t="t" r="r" b="b"/>
                <a:pathLst>
                  <a:path w="44" h="45">
                    <a:moveTo>
                      <a:pt x="22" y="0"/>
                    </a:moveTo>
                    <a:lnTo>
                      <a:pt x="44" y="45"/>
                    </a:lnTo>
                    <a:lnTo>
                      <a:pt x="0" y="45"/>
                    </a:lnTo>
                    <a:lnTo>
                      <a:pt x="22" y="0"/>
                    </a:lnTo>
                    <a:close/>
                  </a:path>
                </a:pathLst>
              </a:custGeom>
              <a:solidFill>
                <a:srgbClr val="000000"/>
              </a:solidFill>
              <a:ln>
                <a:solidFill>
                  <a:srgbClr val="000000"/>
                </a:solidFill>
              </a:ln>
            </p:spPr>
            <p:style>
              <a:lnRef idx="0"/>
              <a:fillRef idx="0"/>
              <a:effectRef idx="0"/>
              <a:fontRef idx="minor"/>
            </p:style>
          </p:sp>
          <p:sp>
            <p:nvSpPr>
              <p:cNvPr id="490" name="CustomShape 16"/>
              <p:cNvSpPr/>
              <p:nvPr/>
            </p:nvSpPr>
            <p:spPr>
              <a:xfrm>
                <a:off x="2379600" y="4411800"/>
                <a:ext cx="2568240" cy="1296720"/>
              </a:xfrm>
              <a:custGeom>
                <a:avLst/>
                <a:gdLst/>
                <a:ahLst/>
                <a:rect l="l" t="t" r="r" b="b"/>
                <a:pathLst>
                  <a:path w="1618" h="817">
                    <a:moveTo>
                      <a:pt x="0" y="0"/>
                    </a:moveTo>
                    <a:lnTo>
                      <a:pt x="0" y="817"/>
                    </a:lnTo>
                    <a:lnTo>
                      <a:pt x="1618" y="817"/>
                    </a:lnTo>
                  </a:path>
                </a:pathLst>
              </a:custGeom>
              <a:noFill/>
              <a:ln w="20520">
                <a:solidFill>
                  <a:srgbClr val="000000"/>
                </a:solidFill>
                <a:round/>
              </a:ln>
            </p:spPr>
            <p:style>
              <a:lnRef idx="0"/>
              <a:fillRef idx="0"/>
              <a:effectRef idx="0"/>
              <a:fontRef idx="minor"/>
            </p:style>
          </p:sp>
          <p:sp>
            <p:nvSpPr>
              <p:cNvPr id="491" name="CustomShape 17"/>
              <p:cNvSpPr/>
              <p:nvPr/>
            </p:nvSpPr>
            <p:spPr>
              <a:xfrm>
                <a:off x="4933800" y="5673600"/>
                <a:ext cx="72720" cy="69480"/>
              </a:xfrm>
              <a:custGeom>
                <a:avLst/>
                <a:gdLst/>
                <a:ahLst/>
                <a:rect l="l" t="t" r="r" b="b"/>
                <a:pathLst>
                  <a:path w="46" h="44">
                    <a:moveTo>
                      <a:pt x="46" y="22"/>
                    </a:moveTo>
                    <a:lnTo>
                      <a:pt x="0" y="44"/>
                    </a:lnTo>
                    <a:lnTo>
                      <a:pt x="0" y="0"/>
                    </a:lnTo>
                    <a:lnTo>
                      <a:pt x="46" y="22"/>
                    </a:lnTo>
                    <a:close/>
                  </a:path>
                </a:pathLst>
              </a:custGeom>
              <a:solidFill>
                <a:srgbClr val="000000"/>
              </a:solidFill>
              <a:ln>
                <a:solidFill>
                  <a:srgbClr val="000000"/>
                </a:solidFill>
              </a:ln>
            </p:spPr>
            <p:style>
              <a:lnRef idx="0"/>
              <a:fillRef idx="0"/>
              <a:effectRef idx="0"/>
              <a:fontRef idx="minor"/>
            </p:style>
          </p:sp>
          <p:sp>
            <p:nvSpPr>
              <p:cNvPr id="492" name="Line 18"/>
              <p:cNvSpPr/>
              <p:nvPr/>
            </p:nvSpPr>
            <p:spPr>
              <a:xfrm flipH="1">
                <a:off x="1035000" y="1579320"/>
                <a:ext cx="1977840" cy="1800"/>
              </a:xfrm>
              <a:prstGeom prst="line">
                <a:avLst/>
              </a:prstGeom>
              <a:ln w="20880">
                <a:solidFill>
                  <a:srgbClr val="000000"/>
                </a:solidFill>
                <a:round/>
              </a:ln>
            </p:spPr>
            <p:style>
              <a:lnRef idx="0"/>
              <a:fillRef idx="0"/>
              <a:effectRef idx="0"/>
              <a:fontRef idx="minor"/>
            </p:style>
          </p:sp>
          <p:sp>
            <p:nvSpPr>
              <p:cNvPr id="493" name="CustomShape 19"/>
              <p:cNvSpPr/>
              <p:nvPr/>
            </p:nvSpPr>
            <p:spPr>
              <a:xfrm>
                <a:off x="976320" y="1544760"/>
                <a:ext cx="72720" cy="69480"/>
              </a:xfrm>
              <a:custGeom>
                <a:avLst/>
                <a:gdLst/>
                <a:ahLst/>
                <a:rect l="l" t="t" r="r" b="b"/>
                <a:pathLst>
                  <a:path w="46" h="44">
                    <a:moveTo>
                      <a:pt x="0" y="22"/>
                    </a:moveTo>
                    <a:lnTo>
                      <a:pt x="46" y="0"/>
                    </a:lnTo>
                    <a:lnTo>
                      <a:pt x="46" y="44"/>
                    </a:lnTo>
                    <a:lnTo>
                      <a:pt x="0" y="22"/>
                    </a:lnTo>
                    <a:close/>
                  </a:path>
                </a:pathLst>
              </a:custGeom>
              <a:solidFill>
                <a:srgbClr val="000000"/>
              </a:solidFill>
              <a:ln>
                <a:solidFill>
                  <a:srgbClr val="000000"/>
                </a:solidFill>
              </a:ln>
            </p:spPr>
            <p:style>
              <a:lnRef idx="0"/>
              <a:fillRef idx="0"/>
              <a:effectRef idx="0"/>
              <a:fontRef idx="minor"/>
            </p:style>
          </p:sp>
          <p:sp>
            <p:nvSpPr>
              <p:cNvPr id="494" name="Line 20"/>
              <p:cNvSpPr/>
              <p:nvPr/>
            </p:nvSpPr>
            <p:spPr>
              <a:xfrm flipV="1">
                <a:off x="606240" y="2212920"/>
                <a:ext cx="1440" cy="3054240"/>
              </a:xfrm>
              <a:prstGeom prst="line">
                <a:avLst/>
              </a:prstGeom>
              <a:ln w="20520">
                <a:solidFill>
                  <a:srgbClr val="000000"/>
                </a:solidFill>
                <a:round/>
              </a:ln>
            </p:spPr>
            <p:style>
              <a:lnRef idx="0"/>
              <a:fillRef idx="0"/>
              <a:effectRef idx="0"/>
              <a:fontRef idx="minor"/>
            </p:style>
          </p:sp>
          <p:sp>
            <p:nvSpPr>
              <p:cNvPr id="495" name="CustomShape 21"/>
              <p:cNvSpPr/>
              <p:nvPr/>
            </p:nvSpPr>
            <p:spPr>
              <a:xfrm>
                <a:off x="571680" y="2154240"/>
                <a:ext cx="69480" cy="72720"/>
              </a:xfrm>
              <a:custGeom>
                <a:avLst/>
                <a:gdLst/>
                <a:ahLst/>
                <a:rect l="l" t="t" r="r" b="b"/>
                <a:pathLst>
                  <a:path w="44" h="46">
                    <a:moveTo>
                      <a:pt x="22" y="0"/>
                    </a:moveTo>
                    <a:lnTo>
                      <a:pt x="44" y="46"/>
                    </a:lnTo>
                    <a:lnTo>
                      <a:pt x="0" y="46"/>
                    </a:lnTo>
                    <a:lnTo>
                      <a:pt x="22" y="0"/>
                    </a:lnTo>
                    <a:close/>
                  </a:path>
                </a:pathLst>
              </a:custGeom>
              <a:solidFill>
                <a:srgbClr val="000000"/>
              </a:solidFill>
              <a:ln>
                <a:solidFill>
                  <a:srgbClr val="000000"/>
                </a:solidFill>
              </a:ln>
            </p:spPr>
            <p:style>
              <a:lnRef idx="0"/>
              <a:fillRef idx="0"/>
              <a:effectRef idx="0"/>
              <a:fontRef idx="minor"/>
            </p:style>
          </p:sp>
          <p:sp>
            <p:nvSpPr>
              <p:cNvPr id="496" name="Line 22"/>
              <p:cNvSpPr/>
              <p:nvPr/>
            </p:nvSpPr>
            <p:spPr>
              <a:xfrm>
                <a:off x="2809800" y="3995640"/>
                <a:ext cx="1020600" cy="1440"/>
              </a:xfrm>
              <a:prstGeom prst="line">
                <a:avLst/>
              </a:prstGeom>
              <a:ln w="20520">
                <a:solidFill>
                  <a:srgbClr val="000000"/>
                </a:solidFill>
                <a:round/>
              </a:ln>
            </p:spPr>
            <p:style>
              <a:lnRef idx="0"/>
              <a:fillRef idx="0"/>
              <a:effectRef idx="0"/>
              <a:fontRef idx="minor"/>
            </p:style>
          </p:sp>
          <p:sp>
            <p:nvSpPr>
              <p:cNvPr id="497" name="CustomShape 23"/>
              <p:cNvSpPr/>
              <p:nvPr/>
            </p:nvSpPr>
            <p:spPr>
              <a:xfrm>
                <a:off x="2751120" y="3960720"/>
                <a:ext cx="70920" cy="69480"/>
              </a:xfrm>
              <a:custGeom>
                <a:avLst/>
                <a:gdLst/>
                <a:ahLst/>
                <a:rect l="l" t="t" r="r" b="b"/>
                <a:pathLst>
                  <a:path w="45" h="44">
                    <a:moveTo>
                      <a:pt x="0" y="22"/>
                    </a:moveTo>
                    <a:lnTo>
                      <a:pt x="45" y="0"/>
                    </a:lnTo>
                    <a:lnTo>
                      <a:pt x="45" y="44"/>
                    </a:lnTo>
                    <a:lnTo>
                      <a:pt x="0" y="22"/>
                    </a:lnTo>
                    <a:close/>
                  </a:path>
                </a:pathLst>
              </a:custGeom>
              <a:solidFill>
                <a:srgbClr val="000000"/>
              </a:solidFill>
              <a:ln>
                <a:solidFill>
                  <a:srgbClr val="000000"/>
                </a:solidFill>
              </a:ln>
            </p:spPr>
            <p:style>
              <a:lnRef idx="0"/>
              <a:fillRef idx="0"/>
              <a:effectRef idx="0"/>
              <a:fontRef idx="minor"/>
            </p:style>
          </p:sp>
          <p:sp>
            <p:nvSpPr>
              <p:cNvPr id="498" name="CustomShape 24"/>
              <p:cNvSpPr/>
              <p:nvPr/>
            </p:nvSpPr>
            <p:spPr>
              <a:xfrm>
                <a:off x="3816360" y="3960720"/>
                <a:ext cx="72720" cy="69480"/>
              </a:xfrm>
              <a:custGeom>
                <a:avLst/>
                <a:gdLst/>
                <a:ahLst/>
                <a:rect l="l" t="t" r="r" b="b"/>
                <a:pathLst>
                  <a:path w="46" h="44">
                    <a:moveTo>
                      <a:pt x="46" y="22"/>
                    </a:moveTo>
                    <a:lnTo>
                      <a:pt x="0" y="44"/>
                    </a:lnTo>
                    <a:lnTo>
                      <a:pt x="0" y="0"/>
                    </a:lnTo>
                    <a:lnTo>
                      <a:pt x="46" y="22"/>
                    </a:lnTo>
                    <a:close/>
                  </a:path>
                </a:pathLst>
              </a:custGeom>
              <a:solidFill>
                <a:srgbClr val="000000"/>
              </a:solidFill>
              <a:ln>
                <a:solidFill>
                  <a:srgbClr val="000000"/>
                </a:solidFill>
              </a:ln>
            </p:spPr>
            <p:style>
              <a:lnRef idx="0"/>
              <a:fillRef idx="0"/>
              <a:effectRef idx="0"/>
              <a:fontRef idx="minor"/>
            </p:style>
          </p:sp>
          <p:sp>
            <p:nvSpPr>
              <p:cNvPr id="499" name="CustomShape 25"/>
              <p:cNvSpPr/>
              <p:nvPr/>
            </p:nvSpPr>
            <p:spPr>
              <a:xfrm>
                <a:off x="4686480" y="3311640"/>
                <a:ext cx="345600" cy="479160"/>
              </a:xfrm>
              <a:custGeom>
                <a:avLst/>
                <a:gdLst/>
                <a:ahLst/>
                <a:rect l="l" t="t" r="r" b="b"/>
                <a:pathLst>
                  <a:path w="218" h="302">
                    <a:moveTo>
                      <a:pt x="218" y="0"/>
                    </a:moveTo>
                    <a:lnTo>
                      <a:pt x="218" y="302"/>
                    </a:lnTo>
                    <a:lnTo>
                      <a:pt x="0" y="302"/>
                    </a:lnTo>
                  </a:path>
                </a:pathLst>
              </a:custGeom>
              <a:noFill/>
              <a:ln w="20520">
                <a:solidFill>
                  <a:srgbClr val="000000"/>
                </a:solidFill>
                <a:round/>
              </a:ln>
            </p:spPr>
            <p:style>
              <a:lnRef idx="0"/>
              <a:fillRef idx="0"/>
              <a:effectRef idx="0"/>
              <a:fontRef idx="minor"/>
            </p:style>
          </p:sp>
          <p:sp>
            <p:nvSpPr>
              <p:cNvPr id="500" name="CustomShape 26"/>
              <p:cNvSpPr/>
              <p:nvPr/>
            </p:nvSpPr>
            <p:spPr>
              <a:xfrm>
                <a:off x="4627440" y="3754440"/>
                <a:ext cx="72720" cy="70920"/>
              </a:xfrm>
              <a:custGeom>
                <a:avLst/>
                <a:gdLst/>
                <a:ahLst/>
                <a:rect l="l" t="t" r="r" b="b"/>
                <a:pathLst>
                  <a:path w="46" h="45">
                    <a:moveTo>
                      <a:pt x="0" y="23"/>
                    </a:moveTo>
                    <a:lnTo>
                      <a:pt x="46" y="0"/>
                    </a:lnTo>
                    <a:lnTo>
                      <a:pt x="46" y="45"/>
                    </a:lnTo>
                    <a:lnTo>
                      <a:pt x="0" y="23"/>
                    </a:lnTo>
                    <a:close/>
                  </a:path>
                </a:pathLst>
              </a:custGeom>
              <a:solidFill>
                <a:srgbClr val="000000"/>
              </a:solidFill>
              <a:ln>
                <a:solidFill>
                  <a:srgbClr val="000000"/>
                </a:solidFill>
              </a:ln>
            </p:spPr>
            <p:style>
              <a:lnRef idx="0"/>
              <a:fillRef idx="0"/>
              <a:effectRef idx="0"/>
              <a:fontRef idx="minor"/>
            </p:style>
          </p:sp>
          <p:sp>
            <p:nvSpPr>
              <p:cNvPr id="501" name="CustomShape 27"/>
              <p:cNvSpPr/>
              <p:nvPr/>
            </p:nvSpPr>
            <p:spPr>
              <a:xfrm>
                <a:off x="4686480" y="4199040"/>
                <a:ext cx="694800" cy="855360"/>
              </a:xfrm>
              <a:custGeom>
                <a:avLst/>
                <a:gdLst/>
                <a:ahLst/>
                <a:rect l="l" t="t" r="r" b="b"/>
                <a:pathLst>
                  <a:path w="438" h="539">
                    <a:moveTo>
                      <a:pt x="438" y="539"/>
                    </a:moveTo>
                    <a:lnTo>
                      <a:pt x="438" y="0"/>
                    </a:lnTo>
                    <a:lnTo>
                      <a:pt x="0" y="0"/>
                    </a:lnTo>
                  </a:path>
                </a:pathLst>
              </a:custGeom>
              <a:noFill/>
              <a:ln w="20520">
                <a:solidFill>
                  <a:srgbClr val="000000"/>
                </a:solidFill>
                <a:round/>
              </a:ln>
            </p:spPr>
            <p:style>
              <a:lnRef idx="0"/>
              <a:fillRef idx="0"/>
              <a:effectRef idx="0"/>
              <a:fontRef idx="minor"/>
            </p:style>
          </p:sp>
          <p:sp>
            <p:nvSpPr>
              <p:cNvPr id="502" name="CustomShape 28"/>
              <p:cNvSpPr/>
              <p:nvPr/>
            </p:nvSpPr>
            <p:spPr>
              <a:xfrm>
                <a:off x="5346720" y="5033880"/>
                <a:ext cx="70920" cy="70920"/>
              </a:xfrm>
              <a:prstGeom prst="ellipse">
                <a:avLst/>
              </a:prstGeom>
              <a:solidFill>
                <a:srgbClr val="ffffff"/>
              </a:solidFill>
              <a:ln w="20520">
                <a:solidFill>
                  <a:srgbClr val="000000"/>
                </a:solidFill>
                <a:round/>
              </a:ln>
            </p:spPr>
            <p:style>
              <a:lnRef idx="0"/>
              <a:fillRef idx="0"/>
              <a:effectRef idx="0"/>
              <a:fontRef idx="minor"/>
            </p:style>
          </p:sp>
          <p:sp>
            <p:nvSpPr>
              <p:cNvPr id="503" name="CustomShape 29"/>
              <p:cNvSpPr/>
              <p:nvPr/>
            </p:nvSpPr>
            <p:spPr>
              <a:xfrm>
                <a:off x="4627440" y="4164120"/>
                <a:ext cx="72720" cy="69480"/>
              </a:xfrm>
              <a:custGeom>
                <a:avLst/>
                <a:gdLst/>
                <a:ahLst/>
                <a:rect l="l" t="t" r="r" b="b"/>
                <a:pathLst>
                  <a:path w="46" h="44">
                    <a:moveTo>
                      <a:pt x="0" y="22"/>
                    </a:moveTo>
                    <a:lnTo>
                      <a:pt x="46" y="0"/>
                    </a:lnTo>
                    <a:lnTo>
                      <a:pt x="46" y="44"/>
                    </a:lnTo>
                    <a:lnTo>
                      <a:pt x="0" y="22"/>
                    </a:lnTo>
                    <a:close/>
                  </a:path>
                </a:pathLst>
              </a:custGeom>
              <a:solidFill>
                <a:srgbClr val="000000"/>
              </a:solidFill>
              <a:ln>
                <a:solidFill>
                  <a:srgbClr val="000000"/>
                </a:solidFill>
              </a:ln>
            </p:spPr>
            <p:style>
              <a:lnRef idx="0"/>
              <a:fillRef idx="0"/>
              <a:effectRef idx="0"/>
              <a:fontRef idx="minor"/>
            </p:style>
          </p:sp>
          <p:sp>
            <p:nvSpPr>
              <p:cNvPr id="504" name="CustomShape 30"/>
              <p:cNvSpPr/>
              <p:nvPr/>
            </p:nvSpPr>
            <p:spPr>
              <a:xfrm>
                <a:off x="3762360" y="5291280"/>
                <a:ext cx="1185480" cy="1080"/>
              </a:xfrm>
              <a:custGeom>
                <a:avLst/>
                <a:gdLst/>
                <a:ahLst/>
                <a:rect l="l" t="t" r="r" b="b"/>
                <a:pathLst>
                  <a:path w="747" h="1">
                    <a:moveTo>
                      <a:pt x="0" y="0"/>
                    </a:moveTo>
                    <a:lnTo>
                      <a:pt x="470" y="0"/>
                    </a:lnTo>
                    <a:lnTo>
                      <a:pt x="747" y="0"/>
                    </a:lnTo>
                  </a:path>
                </a:pathLst>
              </a:custGeom>
              <a:noFill/>
              <a:ln w="20520">
                <a:solidFill>
                  <a:srgbClr val="000000"/>
                </a:solidFill>
                <a:round/>
              </a:ln>
            </p:spPr>
            <p:style>
              <a:lnRef idx="0"/>
              <a:fillRef idx="0"/>
              <a:effectRef idx="0"/>
              <a:fontRef idx="minor"/>
            </p:style>
          </p:sp>
          <p:sp>
            <p:nvSpPr>
              <p:cNvPr id="505" name="CustomShape 31"/>
              <p:cNvSpPr/>
              <p:nvPr/>
            </p:nvSpPr>
            <p:spPr>
              <a:xfrm>
                <a:off x="3714840" y="5256360"/>
                <a:ext cx="70920" cy="70920"/>
              </a:xfrm>
              <a:prstGeom prst="ellipse">
                <a:avLst/>
              </a:prstGeom>
              <a:solidFill>
                <a:srgbClr val="ffffff"/>
              </a:solidFill>
              <a:ln w="20520">
                <a:solidFill>
                  <a:srgbClr val="000000"/>
                </a:solidFill>
                <a:round/>
              </a:ln>
            </p:spPr>
            <p:style>
              <a:lnRef idx="0"/>
              <a:fillRef idx="0"/>
              <a:effectRef idx="0"/>
              <a:fontRef idx="minor"/>
            </p:style>
          </p:sp>
          <p:sp>
            <p:nvSpPr>
              <p:cNvPr id="506" name="CustomShape 32"/>
              <p:cNvSpPr/>
              <p:nvPr/>
            </p:nvSpPr>
            <p:spPr>
              <a:xfrm>
                <a:off x="4933800" y="5256360"/>
                <a:ext cx="72720" cy="69480"/>
              </a:xfrm>
              <a:custGeom>
                <a:avLst/>
                <a:gdLst/>
                <a:ahLst/>
                <a:rect l="l" t="t" r="r" b="b"/>
                <a:pathLst>
                  <a:path w="46" h="44">
                    <a:moveTo>
                      <a:pt x="46" y="22"/>
                    </a:moveTo>
                    <a:lnTo>
                      <a:pt x="0" y="44"/>
                    </a:lnTo>
                    <a:lnTo>
                      <a:pt x="0" y="0"/>
                    </a:lnTo>
                    <a:lnTo>
                      <a:pt x="46" y="22"/>
                    </a:lnTo>
                    <a:close/>
                  </a:path>
                </a:pathLst>
              </a:custGeom>
              <a:solidFill>
                <a:srgbClr val="000000"/>
              </a:solidFill>
              <a:ln>
                <a:solidFill>
                  <a:srgbClr val="000000"/>
                </a:solidFill>
              </a:ln>
            </p:spPr>
            <p:style>
              <a:lnRef idx="0"/>
              <a:fillRef idx="0"/>
              <a:effectRef idx="0"/>
              <a:fontRef idx="minor"/>
            </p:style>
          </p:sp>
          <p:sp>
            <p:nvSpPr>
              <p:cNvPr id="507" name="CustomShape 33"/>
              <p:cNvSpPr/>
              <p:nvPr/>
            </p:nvSpPr>
            <p:spPr>
              <a:xfrm>
                <a:off x="5221440" y="1943280"/>
                <a:ext cx="493200" cy="504360"/>
              </a:xfrm>
              <a:custGeom>
                <a:avLst/>
                <a:gdLst/>
                <a:ahLst/>
                <a:rect l="l" t="t" r="r" b="b"/>
                <a:pathLst>
                  <a:path w="311" h="318">
                    <a:moveTo>
                      <a:pt x="0" y="318"/>
                    </a:moveTo>
                    <a:lnTo>
                      <a:pt x="0" y="0"/>
                    </a:lnTo>
                    <a:lnTo>
                      <a:pt x="311" y="0"/>
                    </a:lnTo>
                  </a:path>
                </a:pathLst>
              </a:custGeom>
              <a:noFill/>
              <a:ln w="20520">
                <a:solidFill>
                  <a:srgbClr val="000000"/>
                </a:solidFill>
                <a:round/>
              </a:ln>
            </p:spPr>
            <p:style>
              <a:lnRef idx="0"/>
              <a:fillRef idx="0"/>
              <a:effectRef idx="0"/>
              <a:fontRef idx="minor"/>
            </p:style>
          </p:sp>
          <p:sp>
            <p:nvSpPr>
              <p:cNvPr id="508" name="CustomShape 34"/>
              <p:cNvSpPr/>
              <p:nvPr/>
            </p:nvSpPr>
            <p:spPr>
              <a:xfrm>
                <a:off x="5186520" y="2427120"/>
                <a:ext cx="72720" cy="72720"/>
              </a:xfrm>
              <a:prstGeom prst="ellipse">
                <a:avLst/>
              </a:prstGeom>
              <a:solidFill>
                <a:srgbClr val="ffffff"/>
              </a:solidFill>
              <a:ln w="20520">
                <a:solidFill>
                  <a:srgbClr val="000000"/>
                </a:solidFill>
                <a:round/>
              </a:ln>
            </p:spPr>
            <p:style>
              <a:lnRef idx="0"/>
              <a:fillRef idx="0"/>
              <a:effectRef idx="0"/>
              <a:fontRef idx="minor"/>
            </p:style>
          </p:sp>
          <p:sp>
            <p:nvSpPr>
              <p:cNvPr id="509" name="CustomShape 35"/>
              <p:cNvSpPr/>
              <p:nvPr/>
            </p:nvSpPr>
            <p:spPr>
              <a:xfrm>
                <a:off x="5700600" y="1908000"/>
                <a:ext cx="72720" cy="70920"/>
              </a:xfrm>
              <a:custGeom>
                <a:avLst/>
                <a:gdLst/>
                <a:ahLst/>
                <a:rect l="l" t="t" r="r" b="b"/>
                <a:pathLst>
                  <a:path w="46" h="45">
                    <a:moveTo>
                      <a:pt x="46" y="22"/>
                    </a:moveTo>
                    <a:lnTo>
                      <a:pt x="0" y="45"/>
                    </a:lnTo>
                    <a:lnTo>
                      <a:pt x="0" y="0"/>
                    </a:lnTo>
                    <a:lnTo>
                      <a:pt x="46" y="22"/>
                    </a:lnTo>
                    <a:close/>
                  </a:path>
                </a:pathLst>
              </a:custGeom>
              <a:solidFill>
                <a:srgbClr val="000000"/>
              </a:solidFill>
              <a:ln>
                <a:solidFill>
                  <a:srgbClr val="000000"/>
                </a:solidFill>
              </a:ln>
            </p:spPr>
            <p:style>
              <a:lnRef idx="0"/>
              <a:fillRef idx="0"/>
              <a:effectRef idx="0"/>
              <a:fontRef idx="minor"/>
            </p:style>
          </p:sp>
          <p:sp>
            <p:nvSpPr>
              <p:cNvPr id="510" name="CustomShape 36"/>
              <p:cNvSpPr/>
              <p:nvPr/>
            </p:nvSpPr>
            <p:spPr>
              <a:xfrm>
                <a:off x="4443480" y="3105000"/>
                <a:ext cx="345600" cy="483840"/>
              </a:xfrm>
              <a:custGeom>
                <a:avLst/>
                <a:gdLst/>
                <a:ahLst/>
                <a:rect l="l" t="t" r="r" b="b"/>
                <a:pathLst>
                  <a:path w="218" h="305">
                    <a:moveTo>
                      <a:pt x="0" y="305"/>
                    </a:moveTo>
                    <a:lnTo>
                      <a:pt x="0" y="0"/>
                    </a:lnTo>
                    <a:lnTo>
                      <a:pt x="218" y="0"/>
                    </a:lnTo>
                  </a:path>
                </a:pathLst>
              </a:custGeom>
              <a:noFill/>
              <a:ln w="20520">
                <a:solidFill>
                  <a:srgbClr val="000000"/>
                </a:solidFill>
                <a:round/>
              </a:ln>
            </p:spPr>
            <p:style>
              <a:lnRef idx="0"/>
              <a:fillRef idx="0"/>
              <a:effectRef idx="0"/>
              <a:fontRef idx="minor"/>
            </p:style>
          </p:sp>
          <p:sp>
            <p:nvSpPr>
              <p:cNvPr id="511" name="CustomShape 37"/>
              <p:cNvSpPr/>
              <p:nvPr/>
            </p:nvSpPr>
            <p:spPr>
              <a:xfrm>
                <a:off x="4775040" y="3070080"/>
                <a:ext cx="72720" cy="69480"/>
              </a:xfrm>
              <a:custGeom>
                <a:avLst/>
                <a:gdLst/>
                <a:ahLst/>
                <a:rect l="l" t="t" r="r" b="b"/>
                <a:pathLst>
                  <a:path w="46" h="44">
                    <a:moveTo>
                      <a:pt x="46" y="22"/>
                    </a:moveTo>
                    <a:lnTo>
                      <a:pt x="0" y="44"/>
                    </a:lnTo>
                    <a:lnTo>
                      <a:pt x="0" y="0"/>
                    </a:lnTo>
                    <a:lnTo>
                      <a:pt x="46" y="22"/>
                    </a:lnTo>
                    <a:close/>
                  </a:path>
                </a:pathLst>
              </a:custGeom>
              <a:solidFill>
                <a:srgbClr val="000000"/>
              </a:solidFill>
              <a:ln>
                <a:solidFill>
                  <a:srgbClr val="000000"/>
                </a:solidFill>
              </a:ln>
            </p:spPr>
            <p:style>
              <a:lnRef idx="0"/>
              <a:fillRef idx="0"/>
              <a:effectRef idx="0"/>
              <a:fontRef idx="minor"/>
            </p:style>
          </p:sp>
          <p:sp>
            <p:nvSpPr>
              <p:cNvPr id="512" name="CustomShape 38"/>
              <p:cNvSpPr/>
              <p:nvPr/>
            </p:nvSpPr>
            <p:spPr>
              <a:xfrm>
                <a:off x="3762360" y="4468680"/>
                <a:ext cx="501120" cy="415440"/>
              </a:xfrm>
              <a:custGeom>
                <a:avLst/>
                <a:gdLst/>
                <a:ahLst/>
                <a:rect l="l" t="t" r="r" b="b"/>
                <a:pathLst>
                  <a:path w="316" h="262">
                    <a:moveTo>
                      <a:pt x="0" y="262"/>
                    </a:moveTo>
                    <a:lnTo>
                      <a:pt x="316" y="262"/>
                    </a:lnTo>
                    <a:lnTo>
                      <a:pt x="316" y="0"/>
                    </a:lnTo>
                  </a:path>
                </a:pathLst>
              </a:custGeom>
              <a:noFill/>
              <a:ln w="20520">
                <a:solidFill>
                  <a:srgbClr val="000000"/>
                </a:solidFill>
                <a:round/>
              </a:ln>
            </p:spPr>
            <p:style>
              <a:lnRef idx="0"/>
              <a:fillRef idx="0"/>
              <a:effectRef idx="0"/>
              <a:fontRef idx="minor"/>
            </p:style>
          </p:sp>
          <p:sp>
            <p:nvSpPr>
              <p:cNvPr id="513" name="CustomShape 39"/>
              <p:cNvSpPr/>
              <p:nvPr/>
            </p:nvSpPr>
            <p:spPr>
              <a:xfrm>
                <a:off x="3714840" y="4849920"/>
                <a:ext cx="70920" cy="70920"/>
              </a:xfrm>
              <a:prstGeom prst="ellipse">
                <a:avLst/>
              </a:prstGeom>
              <a:solidFill>
                <a:srgbClr val="ffffff"/>
              </a:solidFill>
              <a:ln w="20520">
                <a:solidFill>
                  <a:srgbClr val="000000"/>
                </a:solidFill>
                <a:round/>
              </a:ln>
            </p:spPr>
            <p:style>
              <a:lnRef idx="0"/>
              <a:fillRef idx="0"/>
              <a:effectRef idx="0"/>
              <a:fontRef idx="minor"/>
            </p:style>
          </p:sp>
          <p:sp>
            <p:nvSpPr>
              <p:cNvPr id="514" name="CustomShape 40"/>
              <p:cNvSpPr/>
              <p:nvPr/>
            </p:nvSpPr>
            <p:spPr>
              <a:xfrm>
                <a:off x="4229280" y="4410000"/>
                <a:ext cx="69480" cy="70920"/>
              </a:xfrm>
              <a:custGeom>
                <a:avLst/>
                <a:gdLst/>
                <a:ahLst/>
                <a:rect l="l" t="t" r="r" b="b"/>
                <a:pathLst>
                  <a:path w="44" h="45">
                    <a:moveTo>
                      <a:pt x="22" y="0"/>
                    </a:moveTo>
                    <a:lnTo>
                      <a:pt x="44" y="45"/>
                    </a:lnTo>
                    <a:lnTo>
                      <a:pt x="0" y="45"/>
                    </a:lnTo>
                    <a:lnTo>
                      <a:pt x="22" y="0"/>
                    </a:lnTo>
                    <a:close/>
                  </a:path>
                </a:pathLst>
              </a:custGeom>
              <a:solidFill>
                <a:srgbClr val="000000"/>
              </a:solidFill>
              <a:ln>
                <a:solidFill>
                  <a:srgbClr val="000000"/>
                </a:solidFill>
              </a:ln>
            </p:spPr>
            <p:style>
              <a:lnRef idx="0"/>
              <a:fillRef idx="0"/>
              <a:effectRef idx="0"/>
              <a:fontRef idx="minor"/>
            </p:style>
          </p:sp>
          <p:sp>
            <p:nvSpPr>
              <p:cNvPr id="515" name="CustomShape 41"/>
              <p:cNvSpPr/>
              <p:nvPr/>
            </p:nvSpPr>
            <p:spPr>
              <a:xfrm>
                <a:off x="2379600" y="4460760"/>
                <a:ext cx="536040" cy="628200"/>
              </a:xfrm>
              <a:custGeom>
                <a:avLst/>
                <a:gdLst/>
                <a:ahLst/>
                <a:rect l="l" t="t" r="r" b="b"/>
                <a:pathLst>
                  <a:path w="338" h="396">
                    <a:moveTo>
                      <a:pt x="0" y="0"/>
                    </a:moveTo>
                    <a:lnTo>
                      <a:pt x="0" y="396"/>
                    </a:lnTo>
                    <a:lnTo>
                      <a:pt x="338" y="396"/>
                    </a:lnTo>
                  </a:path>
                </a:pathLst>
              </a:custGeom>
              <a:noFill/>
              <a:ln w="20520">
                <a:solidFill>
                  <a:srgbClr val="000000"/>
                </a:solidFill>
                <a:round/>
              </a:ln>
            </p:spPr>
            <p:style>
              <a:lnRef idx="0"/>
              <a:fillRef idx="0"/>
              <a:effectRef idx="0"/>
              <a:fontRef idx="minor"/>
            </p:style>
          </p:sp>
          <p:sp>
            <p:nvSpPr>
              <p:cNvPr id="516" name="CustomShape 42"/>
              <p:cNvSpPr/>
              <p:nvPr/>
            </p:nvSpPr>
            <p:spPr>
              <a:xfrm>
                <a:off x="2344680" y="4411800"/>
                <a:ext cx="70920" cy="72720"/>
              </a:xfrm>
              <a:prstGeom prst="ellipse">
                <a:avLst/>
              </a:prstGeom>
              <a:solidFill>
                <a:srgbClr val="ffffff"/>
              </a:solidFill>
              <a:ln w="20520">
                <a:solidFill>
                  <a:srgbClr val="000000"/>
                </a:solidFill>
                <a:round/>
              </a:ln>
            </p:spPr>
            <p:style>
              <a:lnRef idx="0"/>
              <a:fillRef idx="0"/>
              <a:effectRef idx="0"/>
              <a:fontRef idx="minor"/>
            </p:style>
          </p:sp>
          <p:sp>
            <p:nvSpPr>
              <p:cNvPr id="517" name="CustomShape 43"/>
              <p:cNvSpPr/>
              <p:nvPr/>
            </p:nvSpPr>
            <p:spPr>
              <a:xfrm>
                <a:off x="2903400" y="5054760"/>
                <a:ext cx="70920" cy="69480"/>
              </a:xfrm>
              <a:custGeom>
                <a:avLst/>
                <a:gdLst/>
                <a:ahLst/>
                <a:rect l="l" t="t" r="r" b="b"/>
                <a:pathLst>
                  <a:path w="45" h="44">
                    <a:moveTo>
                      <a:pt x="45" y="22"/>
                    </a:moveTo>
                    <a:lnTo>
                      <a:pt x="0" y="44"/>
                    </a:lnTo>
                    <a:lnTo>
                      <a:pt x="0" y="0"/>
                    </a:lnTo>
                    <a:lnTo>
                      <a:pt x="45" y="22"/>
                    </a:lnTo>
                    <a:close/>
                  </a:path>
                </a:pathLst>
              </a:custGeom>
              <a:solidFill>
                <a:srgbClr val="000000"/>
              </a:solidFill>
              <a:ln>
                <a:solidFill>
                  <a:srgbClr val="000000"/>
                </a:solidFill>
              </a:ln>
            </p:spPr>
            <p:style>
              <a:lnRef idx="0"/>
              <a:fillRef idx="0"/>
              <a:effectRef idx="0"/>
              <a:fontRef idx="minor"/>
            </p:style>
          </p:sp>
          <p:sp>
            <p:nvSpPr>
              <p:cNvPr id="518" name="CustomShape 44"/>
              <p:cNvSpPr/>
              <p:nvPr/>
            </p:nvSpPr>
            <p:spPr>
              <a:xfrm>
                <a:off x="1965240" y="2878200"/>
                <a:ext cx="414000" cy="650520"/>
              </a:xfrm>
              <a:custGeom>
                <a:avLst/>
                <a:gdLst/>
                <a:ahLst/>
                <a:rect l="l" t="t" r="r" b="b"/>
                <a:pathLst>
                  <a:path w="261" h="410">
                    <a:moveTo>
                      <a:pt x="0" y="0"/>
                    </a:moveTo>
                    <a:lnTo>
                      <a:pt x="261" y="0"/>
                    </a:lnTo>
                    <a:lnTo>
                      <a:pt x="261" y="410"/>
                    </a:lnTo>
                  </a:path>
                </a:pathLst>
              </a:custGeom>
              <a:noFill/>
              <a:ln w="20520">
                <a:solidFill>
                  <a:srgbClr val="000000"/>
                </a:solidFill>
                <a:round/>
              </a:ln>
            </p:spPr>
            <p:style>
              <a:lnRef idx="0"/>
              <a:fillRef idx="0"/>
              <a:effectRef idx="0"/>
              <a:fontRef idx="minor"/>
            </p:style>
          </p:sp>
          <p:sp>
            <p:nvSpPr>
              <p:cNvPr id="519" name="CustomShape 45"/>
              <p:cNvSpPr/>
              <p:nvPr/>
            </p:nvSpPr>
            <p:spPr>
              <a:xfrm>
                <a:off x="1916280" y="2843280"/>
                <a:ext cx="72720" cy="72720"/>
              </a:xfrm>
              <a:prstGeom prst="ellipse">
                <a:avLst/>
              </a:prstGeom>
              <a:solidFill>
                <a:srgbClr val="ffffff"/>
              </a:solidFill>
              <a:ln w="20520">
                <a:solidFill>
                  <a:srgbClr val="000000"/>
                </a:solidFill>
                <a:round/>
              </a:ln>
            </p:spPr>
            <p:style>
              <a:lnRef idx="0"/>
              <a:fillRef idx="0"/>
              <a:effectRef idx="0"/>
              <a:fontRef idx="minor"/>
            </p:style>
          </p:sp>
          <p:sp>
            <p:nvSpPr>
              <p:cNvPr id="520" name="CustomShape 46"/>
              <p:cNvSpPr/>
              <p:nvPr/>
            </p:nvSpPr>
            <p:spPr>
              <a:xfrm>
                <a:off x="2344680" y="3514680"/>
                <a:ext cx="69480" cy="70920"/>
              </a:xfrm>
              <a:custGeom>
                <a:avLst/>
                <a:gdLst/>
                <a:ahLst/>
                <a:rect l="l" t="t" r="r" b="b"/>
                <a:pathLst>
                  <a:path w="44" h="45">
                    <a:moveTo>
                      <a:pt x="22" y="45"/>
                    </a:moveTo>
                    <a:lnTo>
                      <a:pt x="0" y="0"/>
                    </a:lnTo>
                    <a:lnTo>
                      <a:pt x="44" y="0"/>
                    </a:lnTo>
                    <a:lnTo>
                      <a:pt x="22" y="45"/>
                    </a:lnTo>
                    <a:close/>
                  </a:path>
                </a:pathLst>
              </a:custGeom>
              <a:solidFill>
                <a:srgbClr val="000000"/>
              </a:solidFill>
              <a:ln>
                <a:solidFill>
                  <a:srgbClr val="000000"/>
                </a:solidFill>
              </a:ln>
            </p:spPr>
            <p:style>
              <a:lnRef idx="0"/>
              <a:fillRef idx="0"/>
              <a:effectRef idx="0"/>
              <a:fontRef idx="minor"/>
            </p:style>
          </p:sp>
          <p:sp>
            <p:nvSpPr>
              <p:cNvPr id="521" name="CustomShape 47"/>
              <p:cNvSpPr/>
              <p:nvPr/>
            </p:nvSpPr>
            <p:spPr>
              <a:xfrm>
                <a:off x="1025640" y="1943280"/>
                <a:ext cx="514080" cy="464760"/>
              </a:xfrm>
              <a:custGeom>
                <a:avLst/>
                <a:gdLst/>
                <a:ahLst/>
                <a:rect l="l" t="t" r="r" b="b"/>
                <a:pathLst>
                  <a:path w="324" h="293">
                    <a:moveTo>
                      <a:pt x="0" y="0"/>
                    </a:moveTo>
                    <a:lnTo>
                      <a:pt x="324" y="0"/>
                    </a:lnTo>
                    <a:lnTo>
                      <a:pt x="324" y="293"/>
                    </a:lnTo>
                  </a:path>
                </a:pathLst>
              </a:custGeom>
              <a:noFill/>
              <a:ln w="20520">
                <a:solidFill>
                  <a:srgbClr val="000000"/>
                </a:solidFill>
                <a:round/>
              </a:ln>
            </p:spPr>
            <p:style>
              <a:lnRef idx="0"/>
              <a:fillRef idx="0"/>
              <a:effectRef idx="0"/>
              <a:fontRef idx="minor"/>
            </p:style>
          </p:sp>
          <p:sp>
            <p:nvSpPr>
              <p:cNvPr id="522" name="CustomShape 48"/>
              <p:cNvSpPr/>
              <p:nvPr/>
            </p:nvSpPr>
            <p:spPr>
              <a:xfrm>
                <a:off x="976320" y="1908000"/>
                <a:ext cx="72720" cy="72720"/>
              </a:xfrm>
              <a:prstGeom prst="ellipse">
                <a:avLst/>
              </a:prstGeom>
              <a:solidFill>
                <a:srgbClr val="ffffff"/>
              </a:solidFill>
              <a:ln w="20520">
                <a:solidFill>
                  <a:srgbClr val="000000"/>
                </a:solidFill>
                <a:round/>
              </a:ln>
            </p:spPr>
            <p:style>
              <a:lnRef idx="0"/>
              <a:fillRef idx="0"/>
              <a:effectRef idx="0"/>
              <a:fontRef idx="minor"/>
            </p:style>
          </p:sp>
          <p:sp>
            <p:nvSpPr>
              <p:cNvPr id="523" name="CustomShape 49"/>
              <p:cNvSpPr/>
              <p:nvPr/>
            </p:nvSpPr>
            <p:spPr>
              <a:xfrm>
                <a:off x="1504800" y="2395440"/>
                <a:ext cx="69480" cy="70920"/>
              </a:xfrm>
              <a:custGeom>
                <a:avLst/>
                <a:gdLst/>
                <a:ahLst/>
                <a:rect l="l" t="t" r="r" b="b"/>
                <a:pathLst>
                  <a:path w="44" h="45">
                    <a:moveTo>
                      <a:pt x="22" y="45"/>
                    </a:moveTo>
                    <a:lnTo>
                      <a:pt x="0" y="0"/>
                    </a:lnTo>
                    <a:lnTo>
                      <a:pt x="44" y="0"/>
                    </a:lnTo>
                    <a:lnTo>
                      <a:pt x="22" y="45"/>
                    </a:lnTo>
                    <a:close/>
                  </a:path>
                </a:pathLst>
              </a:custGeom>
              <a:solidFill>
                <a:srgbClr val="000000"/>
              </a:solidFill>
              <a:ln>
                <a:solidFill>
                  <a:srgbClr val="000000"/>
                </a:solidFill>
              </a:ln>
            </p:spPr>
            <p:style>
              <a:lnRef idx="0"/>
              <a:fillRef idx="0"/>
              <a:effectRef idx="0"/>
              <a:fontRef idx="minor"/>
            </p:style>
          </p:sp>
          <p:sp>
            <p:nvSpPr>
              <p:cNvPr id="524" name="CustomShape 50"/>
              <p:cNvSpPr/>
              <p:nvPr/>
            </p:nvSpPr>
            <p:spPr>
              <a:xfrm>
                <a:off x="237960" y="1336680"/>
                <a:ext cx="744120" cy="821880"/>
              </a:xfrm>
              <a:prstGeom prst="roundRect">
                <a:avLst>
                  <a:gd name="adj" fmla="val 16616"/>
                </a:avLst>
              </a:prstGeom>
              <a:solidFill>
                <a:srgbClr val="007f00"/>
              </a:solidFill>
              <a:ln w="11160">
                <a:solidFill>
                  <a:srgbClr val="000000"/>
                </a:solidFill>
                <a:round/>
              </a:ln>
            </p:spPr>
            <p:style>
              <a:lnRef idx="0"/>
              <a:fillRef idx="0"/>
              <a:effectRef idx="0"/>
              <a:fontRef idx="minor"/>
            </p:style>
          </p:sp>
          <p:sp>
            <p:nvSpPr>
              <p:cNvPr id="525" name="CustomShape 51"/>
              <p:cNvSpPr/>
              <p:nvPr/>
            </p:nvSpPr>
            <p:spPr>
              <a:xfrm>
                <a:off x="573840" y="1363680"/>
                <a:ext cx="10620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1 </a:t>
                </a:r>
                <a:endParaRPr b="0" lang="en-US" sz="800" spc="-1" strike="noStrike">
                  <a:latin typeface="Arial"/>
                </a:endParaRPr>
              </a:p>
            </p:txBody>
          </p:sp>
          <p:sp>
            <p:nvSpPr>
              <p:cNvPr id="526" name="CustomShape 52"/>
              <p:cNvSpPr/>
              <p:nvPr/>
            </p:nvSpPr>
            <p:spPr>
              <a:xfrm>
                <a:off x="607320" y="1393920"/>
                <a:ext cx="3456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 </a:t>
                </a:r>
                <a:endParaRPr b="0" lang="en-US" sz="800" spc="-1" strike="noStrike">
                  <a:latin typeface="Arial"/>
                </a:endParaRPr>
              </a:p>
            </p:txBody>
          </p:sp>
          <p:sp>
            <p:nvSpPr>
              <p:cNvPr id="527" name="CustomShape 53"/>
              <p:cNvSpPr/>
              <p:nvPr/>
            </p:nvSpPr>
            <p:spPr>
              <a:xfrm>
                <a:off x="389160" y="1616040"/>
                <a:ext cx="43416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Survey </a:t>
                </a:r>
                <a:endParaRPr b="0" lang="en-US" sz="800" spc="-1" strike="noStrike">
                  <a:latin typeface="Arial"/>
                </a:endParaRPr>
              </a:p>
            </p:txBody>
          </p:sp>
          <p:sp>
            <p:nvSpPr>
              <p:cNvPr id="528" name="CustomShape 54"/>
              <p:cNvSpPr/>
              <p:nvPr/>
            </p:nvSpPr>
            <p:spPr>
              <a:xfrm>
                <a:off x="422640" y="1743120"/>
                <a:ext cx="34560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Phase</a:t>
                </a:r>
                <a:endParaRPr b="0" lang="en-US" sz="800" spc="-1" strike="noStrike">
                  <a:latin typeface="Arial"/>
                </a:endParaRPr>
              </a:p>
            </p:txBody>
          </p:sp>
          <p:sp>
            <p:nvSpPr>
              <p:cNvPr id="529" name="CustomShape 55"/>
              <p:cNvSpPr/>
              <p:nvPr/>
            </p:nvSpPr>
            <p:spPr>
              <a:xfrm>
                <a:off x="1170000" y="2467080"/>
                <a:ext cx="748800" cy="829800"/>
              </a:xfrm>
              <a:prstGeom prst="roundRect">
                <a:avLst>
                  <a:gd name="adj" fmla="val 16565"/>
                </a:avLst>
              </a:prstGeom>
              <a:solidFill>
                <a:srgbClr val="007f00"/>
              </a:solidFill>
              <a:ln>
                <a:solidFill>
                  <a:srgbClr val="000000"/>
                </a:solidFill>
              </a:ln>
            </p:spPr>
            <p:style>
              <a:lnRef idx="0"/>
              <a:fillRef idx="0"/>
              <a:effectRef idx="0"/>
              <a:fontRef idx="minor"/>
            </p:style>
          </p:sp>
          <p:sp>
            <p:nvSpPr>
              <p:cNvPr id="530" name="CustomShape 56"/>
              <p:cNvSpPr/>
              <p:nvPr/>
            </p:nvSpPr>
            <p:spPr>
              <a:xfrm>
                <a:off x="1505520" y="2495520"/>
                <a:ext cx="10620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2 </a:t>
                </a:r>
                <a:endParaRPr b="0" lang="en-US" sz="800" spc="-1" strike="noStrike">
                  <a:latin typeface="Arial"/>
                </a:endParaRPr>
              </a:p>
            </p:txBody>
          </p:sp>
          <p:sp>
            <p:nvSpPr>
              <p:cNvPr id="531" name="CustomShape 57"/>
              <p:cNvSpPr/>
              <p:nvPr/>
            </p:nvSpPr>
            <p:spPr>
              <a:xfrm>
                <a:off x="1542240" y="2525760"/>
                <a:ext cx="3456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 </a:t>
                </a:r>
                <a:endParaRPr b="0" lang="en-US" sz="800" spc="-1" strike="noStrike">
                  <a:latin typeface="Arial"/>
                </a:endParaRPr>
              </a:p>
            </p:txBody>
          </p:sp>
          <p:sp>
            <p:nvSpPr>
              <p:cNvPr id="532" name="CustomShape 58"/>
              <p:cNvSpPr/>
              <p:nvPr/>
            </p:nvSpPr>
            <p:spPr>
              <a:xfrm>
                <a:off x="1358640" y="2747880"/>
                <a:ext cx="37008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Study </a:t>
                </a:r>
                <a:endParaRPr b="0" lang="en-US" sz="800" spc="-1" strike="noStrike">
                  <a:latin typeface="Arial"/>
                </a:endParaRPr>
              </a:p>
            </p:txBody>
          </p:sp>
          <p:sp>
            <p:nvSpPr>
              <p:cNvPr id="533" name="CustomShape 59"/>
              <p:cNvSpPr/>
              <p:nvPr/>
            </p:nvSpPr>
            <p:spPr>
              <a:xfrm>
                <a:off x="1354320" y="2873520"/>
                <a:ext cx="34560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Phase</a:t>
                </a:r>
                <a:endParaRPr b="0" lang="en-US" sz="800" spc="-1" strike="noStrike">
                  <a:latin typeface="Arial"/>
                </a:endParaRPr>
              </a:p>
            </p:txBody>
          </p:sp>
          <p:sp>
            <p:nvSpPr>
              <p:cNvPr id="534" name="CustomShape 60"/>
              <p:cNvSpPr/>
              <p:nvPr/>
            </p:nvSpPr>
            <p:spPr>
              <a:xfrm>
                <a:off x="2008080" y="3586320"/>
                <a:ext cx="744120" cy="829800"/>
              </a:xfrm>
              <a:prstGeom prst="roundRect">
                <a:avLst>
                  <a:gd name="adj" fmla="val 16616"/>
                </a:avLst>
              </a:prstGeom>
              <a:solidFill>
                <a:srgbClr val="007f00"/>
              </a:solidFill>
              <a:ln>
                <a:solidFill>
                  <a:srgbClr val="000000"/>
                </a:solidFill>
              </a:ln>
            </p:spPr>
            <p:style>
              <a:lnRef idx="0"/>
              <a:fillRef idx="0"/>
              <a:effectRef idx="0"/>
              <a:fontRef idx="minor"/>
            </p:style>
          </p:sp>
          <p:sp>
            <p:nvSpPr>
              <p:cNvPr id="535" name="CustomShape 61"/>
              <p:cNvSpPr/>
              <p:nvPr/>
            </p:nvSpPr>
            <p:spPr>
              <a:xfrm>
                <a:off x="2342160" y="3614760"/>
                <a:ext cx="10620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3 </a:t>
                </a:r>
                <a:endParaRPr b="0" lang="en-US" sz="800" spc="-1" strike="noStrike">
                  <a:latin typeface="Arial"/>
                </a:endParaRPr>
              </a:p>
            </p:txBody>
          </p:sp>
          <p:sp>
            <p:nvSpPr>
              <p:cNvPr id="536" name="CustomShape 62"/>
              <p:cNvSpPr/>
              <p:nvPr/>
            </p:nvSpPr>
            <p:spPr>
              <a:xfrm>
                <a:off x="2377440" y="3645000"/>
                <a:ext cx="3456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 </a:t>
                </a:r>
                <a:endParaRPr b="0" lang="en-US" sz="800" spc="-1" strike="noStrike">
                  <a:latin typeface="Arial"/>
                </a:endParaRPr>
              </a:p>
            </p:txBody>
          </p:sp>
          <p:sp>
            <p:nvSpPr>
              <p:cNvPr id="537" name="CustomShape 63"/>
              <p:cNvSpPr/>
              <p:nvPr/>
            </p:nvSpPr>
            <p:spPr>
              <a:xfrm>
                <a:off x="2077200" y="3867120"/>
                <a:ext cx="60012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Definition </a:t>
                </a:r>
                <a:endParaRPr b="0" lang="en-US" sz="800" spc="-1" strike="noStrike">
                  <a:latin typeface="Arial"/>
                </a:endParaRPr>
              </a:p>
            </p:txBody>
          </p:sp>
          <p:sp>
            <p:nvSpPr>
              <p:cNvPr id="538" name="CustomShape 64"/>
              <p:cNvSpPr/>
              <p:nvPr/>
            </p:nvSpPr>
            <p:spPr>
              <a:xfrm>
                <a:off x="2190960" y="3994200"/>
                <a:ext cx="34560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Phase</a:t>
                </a:r>
                <a:endParaRPr b="0" lang="en-US" sz="800" spc="-1" strike="noStrike">
                  <a:latin typeface="Arial"/>
                </a:endParaRPr>
              </a:p>
            </p:txBody>
          </p:sp>
          <p:sp>
            <p:nvSpPr>
              <p:cNvPr id="539" name="CustomShape 65"/>
              <p:cNvSpPr/>
              <p:nvPr/>
            </p:nvSpPr>
            <p:spPr>
              <a:xfrm>
                <a:off x="2975040" y="4678200"/>
                <a:ext cx="745920" cy="820440"/>
              </a:xfrm>
              <a:prstGeom prst="roundRect">
                <a:avLst>
                  <a:gd name="adj" fmla="val 16616"/>
                </a:avLst>
              </a:prstGeom>
              <a:solidFill>
                <a:srgbClr val="007f00"/>
              </a:solidFill>
              <a:ln>
                <a:solidFill>
                  <a:srgbClr val="000000"/>
                </a:solidFill>
              </a:ln>
            </p:spPr>
            <p:style>
              <a:lnRef idx="0"/>
              <a:fillRef idx="0"/>
              <a:effectRef idx="0"/>
              <a:fontRef idx="minor"/>
            </p:style>
          </p:sp>
          <p:sp>
            <p:nvSpPr>
              <p:cNvPr id="540" name="CustomShape 66"/>
              <p:cNvSpPr/>
              <p:nvPr/>
            </p:nvSpPr>
            <p:spPr>
              <a:xfrm>
                <a:off x="3310560" y="4707000"/>
                <a:ext cx="10620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4 </a:t>
                </a:r>
                <a:endParaRPr b="0" lang="en-US" sz="800" spc="-1" strike="noStrike">
                  <a:latin typeface="Arial"/>
                </a:endParaRPr>
              </a:p>
            </p:txBody>
          </p:sp>
          <p:sp>
            <p:nvSpPr>
              <p:cNvPr id="541" name="CustomShape 67"/>
              <p:cNvSpPr/>
              <p:nvPr/>
            </p:nvSpPr>
            <p:spPr>
              <a:xfrm>
                <a:off x="3345840" y="4737240"/>
                <a:ext cx="3456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 </a:t>
                </a:r>
                <a:endParaRPr b="0" lang="en-US" sz="800" spc="-1" strike="noStrike">
                  <a:latin typeface="Arial"/>
                </a:endParaRPr>
              </a:p>
            </p:txBody>
          </p:sp>
          <p:sp>
            <p:nvSpPr>
              <p:cNvPr id="542" name="CustomShape 68"/>
              <p:cNvSpPr/>
              <p:nvPr/>
            </p:nvSpPr>
            <p:spPr>
              <a:xfrm>
                <a:off x="2881080" y="4959360"/>
                <a:ext cx="82116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Configuration </a:t>
                </a:r>
                <a:endParaRPr b="0" lang="en-US" sz="800" spc="-1" strike="noStrike">
                  <a:latin typeface="Arial"/>
                </a:endParaRPr>
              </a:p>
            </p:txBody>
          </p:sp>
          <p:sp>
            <p:nvSpPr>
              <p:cNvPr id="543" name="CustomShape 69"/>
              <p:cNvSpPr/>
              <p:nvPr/>
            </p:nvSpPr>
            <p:spPr>
              <a:xfrm>
                <a:off x="3159360" y="5084640"/>
                <a:ext cx="34560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Phase</a:t>
                </a:r>
                <a:endParaRPr b="0" lang="en-US" sz="800" spc="-1" strike="noStrike">
                  <a:latin typeface="Arial"/>
                </a:endParaRPr>
              </a:p>
            </p:txBody>
          </p:sp>
          <p:sp>
            <p:nvSpPr>
              <p:cNvPr id="544" name="CustomShape 70"/>
              <p:cNvSpPr/>
              <p:nvPr/>
            </p:nvSpPr>
            <p:spPr>
              <a:xfrm>
                <a:off x="3889440" y="3589200"/>
                <a:ext cx="745920" cy="825120"/>
              </a:xfrm>
              <a:prstGeom prst="roundRect">
                <a:avLst>
                  <a:gd name="adj" fmla="val 16616"/>
                </a:avLst>
              </a:prstGeom>
              <a:solidFill>
                <a:srgbClr val="007f00"/>
              </a:solidFill>
              <a:ln>
                <a:solidFill>
                  <a:srgbClr val="000000"/>
                </a:solidFill>
              </a:ln>
            </p:spPr>
            <p:style>
              <a:lnRef idx="0"/>
              <a:fillRef idx="0"/>
              <a:effectRef idx="0"/>
              <a:fontRef idx="minor"/>
            </p:style>
          </p:sp>
          <p:sp>
            <p:nvSpPr>
              <p:cNvPr id="545" name="CustomShape 71"/>
              <p:cNvSpPr/>
              <p:nvPr/>
            </p:nvSpPr>
            <p:spPr>
              <a:xfrm>
                <a:off x="4224960" y="3618000"/>
                <a:ext cx="10620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6 </a:t>
                </a:r>
                <a:endParaRPr b="0" lang="en-US" sz="800" spc="-1" strike="noStrike">
                  <a:latin typeface="Arial"/>
                </a:endParaRPr>
              </a:p>
            </p:txBody>
          </p:sp>
          <p:sp>
            <p:nvSpPr>
              <p:cNvPr id="546" name="CustomShape 72"/>
              <p:cNvSpPr/>
              <p:nvPr/>
            </p:nvSpPr>
            <p:spPr>
              <a:xfrm>
                <a:off x="4260240" y="3648240"/>
                <a:ext cx="3456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 </a:t>
                </a:r>
                <a:endParaRPr b="0" lang="en-US" sz="800" spc="-1" strike="noStrike">
                  <a:latin typeface="Arial"/>
                </a:endParaRPr>
              </a:p>
            </p:txBody>
          </p:sp>
          <p:sp>
            <p:nvSpPr>
              <p:cNvPr id="547" name="CustomShape 73"/>
              <p:cNvSpPr/>
              <p:nvPr/>
            </p:nvSpPr>
            <p:spPr>
              <a:xfrm>
                <a:off x="4043880" y="3870360"/>
                <a:ext cx="43092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Design </a:t>
                </a:r>
                <a:endParaRPr b="0" lang="en-US" sz="800" spc="-1" strike="noStrike">
                  <a:latin typeface="Arial"/>
                </a:endParaRPr>
              </a:p>
            </p:txBody>
          </p:sp>
          <p:sp>
            <p:nvSpPr>
              <p:cNvPr id="548" name="CustomShape 74"/>
              <p:cNvSpPr/>
              <p:nvPr/>
            </p:nvSpPr>
            <p:spPr>
              <a:xfrm>
                <a:off x="4073760" y="3995640"/>
                <a:ext cx="34560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Phase</a:t>
                </a:r>
                <a:endParaRPr b="0" lang="en-US" sz="800" spc="-1" strike="noStrike">
                  <a:latin typeface="Arial"/>
                </a:endParaRPr>
              </a:p>
            </p:txBody>
          </p:sp>
          <p:sp>
            <p:nvSpPr>
              <p:cNvPr id="549" name="CustomShape 75"/>
              <p:cNvSpPr/>
              <p:nvPr/>
            </p:nvSpPr>
            <p:spPr>
              <a:xfrm>
                <a:off x="4848120" y="2496960"/>
                <a:ext cx="745920" cy="823680"/>
              </a:xfrm>
              <a:prstGeom prst="roundRect">
                <a:avLst>
                  <a:gd name="adj" fmla="val 16616"/>
                </a:avLst>
              </a:prstGeom>
              <a:solidFill>
                <a:srgbClr val="007f00"/>
              </a:solidFill>
              <a:ln>
                <a:solidFill>
                  <a:srgbClr val="000000"/>
                </a:solidFill>
              </a:ln>
            </p:spPr>
            <p:style>
              <a:lnRef idx="0"/>
              <a:fillRef idx="0"/>
              <a:effectRef idx="0"/>
              <a:fontRef idx="minor"/>
            </p:style>
          </p:sp>
          <p:sp>
            <p:nvSpPr>
              <p:cNvPr id="550" name="CustomShape 76"/>
              <p:cNvSpPr/>
              <p:nvPr/>
            </p:nvSpPr>
            <p:spPr>
              <a:xfrm>
                <a:off x="5184000" y="2525760"/>
                <a:ext cx="10620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7 </a:t>
                </a:r>
                <a:endParaRPr b="0" lang="en-US" sz="800" spc="-1" strike="noStrike">
                  <a:latin typeface="Arial"/>
                </a:endParaRPr>
              </a:p>
            </p:txBody>
          </p:sp>
          <p:sp>
            <p:nvSpPr>
              <p:cNvPr id="551" name="CustomShape 77"/>
              <p:cNvSpPr/>
              <p:nvPr/>
            </p:nvSpPr>
            <p:spPr>
              <a:xfrm>
                <a:off x="5217480" y="2556000"/>
                <a:ext cx="3456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 </a:t>
                </a:r>
                <a:endParaRPr b="0" lang="en-US" sz="800" spc="-1" strike="noStrike">
                  <a:latin typeface="Arial"/>
                </a:endParaRPr>
              </a:p>
            </p:txBody>
          </p:sp>
          <p:sp>
            <p:nvSpPr>
              <p:cNvPr id="552" name="CustomShape 78"/>
              <p:cNvSpPr/>
              <p:nvPr/>
            </p:nvSpPr>
            <p:spPr>
              <a:xfrm>
                <a:off x="4811040" y="2778120"/>
                <a:ext cx="77400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Construction </a:t>
                </a:r>
                <a:endParaRPr b="0" lang="en-US" sz="800" spc="-1" strike="noStrike">
                  <a:latin typeface="Arial"/>
                </a:endParaRPr>
              </a:p>
            </p:txBody>
          </p:sp>
          <p:sp>
            <p:nvSpPr>
              <p:cNvPr id="553" name="CustomShape 79"/>
              <p:cNvSpPr/>
              <p:nvPr/>
            </p:nvSpPr>
            <p:spPr>
              <a:xfrm>
                <a:off x="5032800" y="2905200"/>
                <a:ext cx="34560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Phase</a:t>
                </a:r>
                <a:endParaRPr b="0" lang="en-US" sz="800" spc="-1" strike="noStrike">
                  <a:latin typeface="Arial"/>
                </a:endParaRPr>
              </a:p>
            </p:txBody>
          </p:sp>
          <p:sp>
            <p:nvSpPr>
              <p:cNvPr id="554" name="CustomShape 80"/>
              <p:cNvSpPr/>
              <p:nvPr/>
            </p:nvSpPr>
            <p:spPr>
              <a:xfrm>
                <a:off x="5006880" y="5103720"/>
                <a:ext cx="747360" cy="817200"/>
              </a:xfrm>
              <a:prstGeom prst="roundRect">
                <a:avLst>
                  <a:gd name="adj" fmla="val 16565"/>
                </a:avLst>
              </a:prstGeom>
              <a:solidFill>
                <a:srgbClr val="80c040"/>
              </a:solidFill>
              <a:ln>
                <a:solidFill>
                  <a:srgbClr val="c0ff80"/>
                </a:solidFill>
              </a:ln>
            </p:spPr>
            <p:style>
              <a:lnRef idx="0"/>
              <a:fillRef idx="0"/>
              <a:effectRef idx="0"/>
              <a:fontRef idx="minor"/>
            </p:style>
          </p:sp>
          <p:sp>
            <p:nvSpPr>
              <p:cNvPr id="555" name="CustomShape 81"/>
              <p:cNvSpPr/>
              <p:nvPr/>
            </p:nvSpPr>
            <p:spPr>
              <a:xfrm>
                <a:off x="5342760" y="5132520"/>
                <a:ext cx="10620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5 </a:t>
                </a:r>
                <a:endParaRPr b="0" lang="en-US" sz="800" spc="-1" strike="noStrike">
                  <a:latin typeface="Arial"/>
                </a:endParaRPr>
              </a:p>
            </p:txBody>
          </p:sp>
          <p:sp>
            <p:nvSpPr>
              <p:cNvPr id="556" name="CustomShape 82"/>
              <p:cNvSpPr/>
              <p:nvPr/>
            </p:nvSpPr>
            <p:spPr>
              <a:xfrm>
                <a:off x="5379120" y="5162400"/>
                <a:ext cx="3456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 </a:t>
                </a:r>
                <a:endParaRPr b="0" lang="en-US" sz="800" spc="-1" strike="noStrike">
                  <a:latin typeface="Arial"/>
                </a:endParaRPr>
              </a:p>
            </p:txBody>
          </p:sp>
          <p:sp>
            <p:nvSpPr>
              <p:cNvPr id="557" name="CustomShape 83"/>
              <p:cNvSpPr/>
              <p:nvPr/>
            </p:nvSpPr>
            <p:spPr>
              <a:xfrm>
                <a:off x="5014440" y="5384880"/>
                <a:ext cx="77976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Procurement </a:t>
                </a:r>
                <a:endParaRPr b="0" lang="en-US" sz="800" spc="-1" strike="noStrike">
                  <a:latin typeface="Arial"/>
                </a:endParaRPr>
              </a:p>
            </p:txBody>
          </p:sp>
          <p:sp>
            <p:nvSpPr>
              <p:cNvPr id="558" name="CustomShape 84"/>
              <p:cNvSpPr/>
              <p:nvPr/>
            </p:nvSpPr>
            <p:spPr>
              <a:xfrm>
                <a:off x="5187600" y="5510160"/>
                <a:ext cx="38052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Phase </a:t>
                </a:r>
                <a:endParaRPr b="0" lang="en-US" sz="800" spc="-1" strike="noStrike">
                  <a:latin typeface="Arial"/>
                </a:endParaRPr>
              </a:p>
            </p:txBody>
          </p:sp>
          <p:sp>
            <p:nvSpPr>
              <p:cNvPr id="559" name="CustomShape 85"/>
              <p:cNvSpPr/>
              <p:nvPr/>
            </p:nvSpPr>
            <p:spPr>
              <a:xfrm>
                <a:off x="4959360" y="5637240"/>
                <a:ext cx="78768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(if necessary)</a:t>
                </a:r>
                <a:endParaRPr b="0" lang="en-US" sz="800" spc="-1" strike="noStrike">
                  <a:latin typeface="Arial"/>
                </a:endParaRPr>
              </a:p>
            </p:txBody>
          </p:sp>
          <p:sp>
            <p:nvSpPr>
              <p:cNvPr id="560" name="CustomShape 86"/>
              <p:cNvSpPr/>
              <p:nvPr/>
            </p:nvSpPr>
            <p:spPr>
              <a:xfrm>
                <a:off x="5773680" y="1336680"/>
                <a:ext cx="747360" cy="821880"/>
              </a:xfrm>
              <a:prstGeom prst="roundRect">
                <a:avLst>
                  <a:gd name="adj" fmla="val 16565"/>
                </a:avLst>
              </a:prstGeom>
              <a:solidFill>
                <a:srgbClr val="007f00"/>
              </a:solidFill>
              <a:ln>
                <a:solidFill>
                  <a:srgbClr val="000000"/>
                </a:solidFill>
              </a:ln>
            </p:spPr>
            <p:style>
              <a:lnRef idx="0"/>
              <a:fillRef idx="0"/>
              <a:effectRef idx="0"/>
              <a:fontRef idx="minor"/>
            </p:style>
          </p:sp>
          <p:sp>
            <p:nvSpPr>
              <p:cNvPr id="561" name="CustomShape 87"/>
              <p:cNvSpPr/>
              <p:nvPr/>
            </p:nvSpPr>
            <p:spPr>
              <a:xfrm>
                <a:off x="6109200" y="1363680"/>
                <a:ext cx="10620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8 </a:t>
                </a:r>
                <a:endParaRPr b="0" lang="en-US" sz="800" spc="-1" strike="noStrike">
                  <a:latin typeface="Arial"/>
                </a:endParaRPr>
              </a:p>
            </p:txBody>
          </p:sp>
          <p:sp>
            <p:nvSpPr>
              <p:cNvPr id="562" name="CustomShape 88"/>
              <p:cNvSpPr/>
              <p:nvPr/>
            </p:nvSpPr>
            <p:spPr>
              <a:xfrm>
                <a:off x="6145920" y="1393920"/>
                <a:ext cx="3456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 </a:t>
                </a:r>
                <a:endParaRPr b="0" lang="en-US" sz="800" spc="-1" strike="noStrike">
                  <a:latin typeface="Arial"/>
                </a:endParaRPr>
              </a:p>
            </p:txBody>
          </p:sp>
          <p:sp>
            <p:nvSpPr>
              <p:cNvPr id="563" name="CustomShape 89"/>
              <p:cNvSpPr/>
              <p:nvPr/>
            </p:nvSpPr>
            <p:spPr>
              <a:xfrm>
                <a:off x="5875920" y="1616040"/>
                <a:ext cx="51156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Delivery </a:t>
                </a:r>
                <a:endParaRPr b="0" lang="en-US" sz="800" spc="-1" strike="noStrike">
                  <a:latin typeface="Arial"/>
                </a:endParaRPr>
              </a:p>
            </p:txBody>
          </p:sp>
          <p:sp>
            <p:nvSpPr>
              <p:cNvPr id="564" name="CustomShape 90"/>
              <p:cNvSpPr/>
              <p:nvPr/>
            </p:nvSpPr>
            <p:spPr>
              <a:xfrm>
                <a:off x="5958360" y="1743120"/>
                <a:ext cx="34560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ffffff"/>
                    </a:solidFill>
                    <a:latin typeface="Nina"/>
                  </a:rPr>
                  <a:t>Phase</a:t>
                </a:r>
                <a:endParaRPr b="0" lang="en-US" sz="800" spc="-1" strike="noStrike">
                  <a:latin typeface="Arial"/>
                </a:endParaRPr>
              </a:p>
            </p:txBody>
          </p:sp>
          <p:sp>
            <p:nvSpPr>
              <p:cNvPr id="565" name="CustomShape 91"/>
              <p:cNvSpPr/>
              <p:nvPr/>
            </p:nvSpPr>
            <p:spPr>
              <a:xfrm>
                <a:off x="3013200" y="1336680"/>
                <a:ext cx="742680" cy="485280"/>
              </a:xfrm>
              <a:prstGeom prst="rect">
                <a:avLst/>
              </a:prstGeom>
              <a:solidFill>
                <a:srgbClr val="ffc07f"/>
              </a:solidFill>
              <a:ln>
                <a:solidFill>
                  <a:srgbClr val="000000"/>
                </a:solidFill>
              </a:ln>
            </p:spPr>
            <p:style>
              <a:lnRef idx="0"/>
              <a:fillRef idx="0"/>
              <a:effectRef idx="0"/>
              <a:fontRef idx="minor"/>
            </p:style>
          </p:sp>
          <p:sp>
            <p:nvSpPr>
              <p:cNvPr id="566" name="CustomShape 92"/>
              <p:cNvSpPr/>
              <p:nvPr/>
            </p:nvSpPr>
            <p:spPr>
              <a:xfrm>
                <a:off x="3013200" y="1336680"/>
                <a:ext cx="742680" cy="485280"/>
              </a:xfrm>
              <a:prstGeom prst="rect">
                <a:avLst/>
              </a:prstGeom>
              <a:noFill/>
              <a:ln>
                <a:solidFill>
                  <a:srgbClr val="000000"/>
                </a:solidFill>
              </a:ln>
            </p:spPr>
            <p:style>
              <a:lnRef idx="0"/>
              <a:fillRef idx="0"/>
              <a:effectRef idx="0"/>
              <a:fontRef idx="minor"/>
            </p:style>
          </p:sp>
          <p:sp>
            <p:nvSpPr>
              <p:cNvPr id="567" name="CustomShape 93"/>
              <p:cNvSpPr/>
              <p:nvPr/>
            </p:nvSpPr>
            <p:spPr>
              <a:xfrm>
                <a:off x="3152160" y="1455840"/>
                <a:ext cx="45972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System </a:t>
                </a:r>
                <a:endParaRPr b="0" lang="en-US" sz="800" spc="-1" strike="noStrike">
                  <a:latin typeface="Arial"/>
                </a:endParaRPr>
              </a:p>
            </p:txBody>
          </p:sp>
          <p:sp>
            <p:nvSpPr>
              <p:cNvPr id="568" name="CustomShape 94"/>
              <p:cNvSpPr/>
              <p:nvPr/>
            </p:nvSpPr>
            <p:spPr>
              <a:xfrm>
                <a:off x="3207600" y="1581120"/>
                <a:ext cx="32256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Users</a:t>
                </a:r>
                <a:endParaRPr b="0" lang="en-US" sz="800" spc="-1" strike="noStrike">
                  <a:latin typeface="Arial"/>
                </a:endParaRPr>
              </a:p>
            </p:txBody>
          </p:sp>
          <p:sp>
            <p:nvSpPr>
              <p:cNvPr id="569" name="CustomShape 95"/>
              <p:cNvSpPr/>
              <p:nvPr/>
            </p:nvSpPr>
            <p:spPr>
              <a:xfrm>
                <a:off x="422280" y="5267160"/>
                <a:ext cx="747360" cy="485280"/>
              </a:xfrm>
              <a:prstGeom prst="rect">
                <a:avLst/>
              </a:prstGeom>
              <a:solidFill>
                <a:srgbClr val="ffc07f"/>
              </a:solidFill>
              <a:ln>
                <a:solidFill>
                  <a:srgbClr val="000000"/>
                </a:solidFill>
              </a:ln>
            </p:spPr>
            <p:style>
              <a:lnRef idx="0"/>
              <a:fillRef idx="0"/>
              <a:effectRef idx="0"/>
              <a:fontRef idx="minor"/>
            </p:style>
          </p:sp>
          <p:sp>
            <p:nvSpPr>
              <p:cNvPr id="570" name="CustomShape 96"/>
              <p:cNvSpPr/>
              <p:nvPr/>
            </p:nvSpPr>
            <p:spPr>
              <a:xfrm>
                <a:off x="422280" y="5267160"/>
                <a:ext cx="747360" cy="485280"/>
              </a:xfrm>
              <a:prstGeom prst="rect">
                <a:avLst/>
              </a:prstGeom>
              <a:noFill/>
              <a:ln>
                <a:solidFill>
                  <a:srgbClr val="000000"/>
                </a:solidFill>
              </a:ln>
            </p:spPr>
            <p:style>
              <a:lnRef idx="0"/>
              <a:fillRef idx="0"/>
              <a:effectRef idx="0"/>
              <a:fontRef idx="minor"/>
            </p:style>
          </p:sp>
          <p:sp>
            <p:nvSpPr>
              <p:cNvPr id="571" name="CustomShape 97"/>
              <p:cNvSpPr/>
              <p:nvPr/>
            </p:nvSpPr>
            <p:spPr>
              <a:xfrm>
                <a:off x="548640" y="5386320"/>
                <a:ext cx="45972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System </a:t>
                </a:r>
                <a:endParaRPr b="0" lang="en-US" sz="800" spc="-1" strike="noStrike">
                  <a:latin typeface="Arial"/>
                </a:endParaRPr>
              </a:p>
            </p:txBody>
          </p:sp>
          <p:sp>
            <p:nvSpPr>
              <p:cNvPr id="572" name="CustomShape 98"/>
              <p:cNvSpPr/>
              <p:nvPr/>
            </p:nvSpPr>
            <p:spPr>
              <a:xfrm>
                <a:off x="565200" y="5513400"/>
                <a:ext cx="43416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Owners</a:t>
                </a:r>
                <a:endParaRPr b="0" lang="en-US" sz="800" spc="-1" strike="noStrike">
                  <a:latin typeface="Arial"/>
                </a:endParaRPr>
              </a:p>
            </p:txBody>
          </p:sp>
          <p:sp>
            <p:nvSpPr>
              <p:cNvPr id="573" name="CustomShape 99"/>
              <p:cNvSpPr/>
              <p:nvPr/>
            </p:nvSpPr>
            <p:spPr>
              <a:xfrm>
                <a:off x="5967360" y="3754440"/>
                <a:ext cx="744120" cy="483840"/>
              </a:xfrm>
              <a:prstGeom prst="rect">
                <a:avLst/>
              </a:prstGeom>
              <a:solidFill>
                <a:srgbClr val="ffc07f"/>
              </a:solidFill>
              <a:ln>
                <a:solidFill>
                  <a:srgbClr val="000000"/>
                </a:solidFill>
              </a:ln>
            </p:spPr>
            <p:style>
              <a:lnRef idx="0"/>
              <a:fillRef idx="0"/>
              <a:effectRef idx="0"/>
              <a:fontRef idx="minor"/>
            </p:style>
          </p:sp>
          <p:sp>
            <p:nvSpPr>
              <p:cNvPr id="574" name="CustomShape 100"/>
              <p:cNvSpPr/>
              <p:nvPr/>
            </p:nvSpPr>
            <p:spPr>
              <a:xfrm>
                <a:off x="5988600" y="3811680"/>
                <a:ext cx="71280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Information </a:t>
                </a:r>
                <a:endParaRPr b="0" lang="en-US" sz="800" spc="-1" strike="noStrike">
                  <a:latin typeface="Arial"/>
                </a:endParaRPr>
              </a:p>
            </p:txBody>
          </p:sp>
          <p:sp>
            <p:nvSpPr>
              <p:cNvPr id="575" name="CustomShape 101"/>
              <p:cNvSpPr/>
              <p:nvPr/>
            </p:nvSpPr>
            <p:spPr>
              <a:xfrm>
                <a:off x="5977440" y="3936960"/>
                <a:ext cx="68256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Technology </a:t>
                </a:r>
                <a:endParaRPr b="0" lang="en-US" sz="800" spc="-1" strike="noStrike">
                  <a:latin typeface="Arial"/>
                </a:endParaRPr>
              </a:p>
            </p:txBody>
          </p:sp>
          <p:sp>
            <p:nvSpPr>
              <p:cNvPr id="576" name="CustomShape 102"/>
              <p:cNvSpPr/>
              <p:nvPr/>
            </p:nvSpPr>
            <p:spPr>
              <a:xfrm>
                <a:off x="6085440" y="4064040"/>
                <a:ext cx="46908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Vendors</a:t>
                </a:r>
                <a:endParaRPr b="0" lang="en-US" sz="800" spc="-1" strike="noStrike">
                  <a:latin typeface="Arial"/>
                </a:endParaRPr>
              </a:p>
            </p:txBody>
          </p:sp>
          <p:sp>
            <p:nvSpPr>
              <p:cNvPr id="577" name="CustomShape 103"/>
              <p:cNvSpPr/>
              <p:nvPr/>
            </p:nvSpPr>
            <p:spPr>
              <a:xfrm>
                <a:off x="1072440" y="1515960"/>
                <a:ext cx="1593720" cy="122040"/>
              </a:xfrm>
              <a:prstGeom prst="rect">
                <a:avLst/>
              </a:prstGeom>
              <a:solidFill>
                <a:schemeClr val="bg1"/>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Unplanned System Problem</a:t>
                </a:r>
                <a:endParaRPr b="0" lang="en-US" sz="800" spc="-1" strike="noStrike">
                  <a:latin typeface="Arial"/>
                </a:endParaRPr>
              </a:p>
            </p:txBody>
          </p:sp>
          <p:sp>
            <p:nvSpPr>
              <p:cNvPr id="578" name="CustomShape 104"/>
              <p:cNvSpPr/>
              <p:nvPr/>
            </p:nvSpPr>
            <p:spPr>
              <a:xfrm>
                <a:off x="351000" y="2836800"/>
                <a:ext cx="501120" cy="122040"/>
              </a:xfrm>
              <a:prstGeom prst="rect">
                <a:avLst/>
              </a:prstGeom>
              <a:solidFill>
                <a:srgbClr val="ffff00"/>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Planned </a:t>
                </a:r>
                <a:endParaRPr b="0" lang="en-US" sz="800" spc="-1" strike="noStrike">
                  <a:latin typeface="Arial"/>
                </a:endParaRPr>
              </a:p>
            </p:txBody>
          </p:sp>
          <p:sp>
            <p:nvSpPr>
              <p:cNvPr id="579" name="CustomShape 105"/>
              <p:cNvSpPr/>
              <p:nvPr/>
            </p:nvSpPr>
            <p:spPr>
              <a:xfrm>
                <a:off x="369360" y="2962440"/>
                <a:ext cx="459720" cy="122040"/>
              </a:xfrm>
              <a:prstGeom prst="rect">
                <a:avLst/>
              </a:prstGeom>
              <a:solidFill>
                <a:srgbClr val="ffff00"/>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System </a:t>
                </a:r>
                <a:endParaRPr b="0" lang="en-US" sz="800" spc="-1" strike="noStrike">
                  <a:latin typeface="Arial"/>
                </a:endParaRPr>
              </a:p>
            </p:txBody>
          </p:sp>
          <p:sp>
            <p:nvSpPr>
              <p:cNvPr id="580" name="CustomShape 106"/>
              <p:cNvSpPr/>
              <p:nvPr/>
            </p:nvSpPr>
            <p:spPr>
              <a:xfrm>
                <a:off x="387720" y="3089160"/>
                <a:ext cx="408240" cy="122040"/>
              </a:xfrm>
              <a:prstGeom prst="rect">
                <a:avLst/>
              </a:prstGeom>
              <a:solidFill>
                <a:srgbClr val="ffff00"/>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Project</a:t>
                </a:r>
                <a:endParaRPr b="0" lang="en-US" sz="800" spc="-1" strike="noStrike">
                  <a:latin typeface="Arial"/>
                </a:endParaRPr>
              </a:p>
            </p:txBody>
          </p:sp>
          <p:sp>
            <p:nvSpPr>
              <p:cNvPr id="581" name="CustomShape 107"/>
              <p:cNvSpPr/>
              <p:nvPr/>
            </p:nvSpPr>
            <p:spPr>
              <a:xfrm>
                <a:off x="1181520" y="2030400"/>
                <a:ext cx="693000" cy="122040"/>
              </a:xfrm>
              <a:prstGeom prst="rect">
                <a:avLst/>
              </a:prstGeom>
              <a:solidFill>
                <a:srgbClr val="ffff00"/>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Project and </a:t>
                </a:r>
                <a:endParaRPr b="0" lang="en-US" sz="800" spc="-1" strike="noStrike">
                  <a:latin typeface="Arial"/>
                </a:endParaRPr>
              </a:p>
            </p:txBody>
          </p:sp>
          <p:sp>
            <p:nvSpPr>
              <p:cNvPr id="582" name="CustomShape 108"/>
              <p:cNvSpPr/>
              <p:nvPr/>
            </p:nvSpPr>
            <p:spPr>
              <a:xfrm>
                <a:off x="1094040" y="2155680"/>
                <a:ext cx="805680" cy="122040"/>
              </a:xfrm>
              <a:prstGeom prst="rect">
                <a:avLst/>
              </a:prstGeom>
              <a:solidFill>
                <a:srgbClr val="ffff00"/>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System Scope</a:t>
                </a:r>
                <a:endParaRPr b="0" lang="en-US" sz="800" spc="-1" strike="noStrike">
                  <a:latin typeface="Arial"/>
                </a:endParaRPr>
              </a:p>
            </p:txBody>
          </p:sp>
          <p:sp>
            <p:nvSpPr>
              <p:cNvPr id="583" name="CustomShape 109"/>
              <p:cNvSpPr/>
              <p:nvPr/>
            </p:nvSpPr>
            <p:spPr>
              <a:xfrm>
                <a:off x="2140920" y="3100320"/>
                <a:ext cx="459720" cy="122040"/>
              </a:xfrm>
              <a:prstGeom prst="rect">
                <a:avLst/>
              </a:prstGeom>
              <a:solidFill>
                <a:schemeClr val="bg1"/>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System </a:t>
                </a:r>
                <a:endParaRPr b="0" lang="en-US" sz="800" spc="-1" strike="noStrike">
                  <a:latin typeface="Arial"/>
                </a:endParaRPr>
              </a:p>
            </p:txBody>
          </p:sp>
          <p:sp>
            <p:nvSpPr>
              <p:cNvPr id="584" name="CustomShape 110"/>
              <p:cNvSpPr/>
              <p:nvPr/>
            </p:nvSpPr>
            <p:spPr>
              <a:xfrm>
                <a:off x="2048040" y="3227400"/>
                <a:ext cx="604800" cy="122040"/>
              </a:xfrm>
              <a:prstGeom prst="rect">
                <a:avLst/>
              </a:prstGeom>
              <a:solidFill>
                <a:schemeClr val="bg1"/>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Objectives</a:t>
                </a:r>
                <a:endParaRPr b="0" lang="en-US" sz="800" spc="-1" strike="noStrike">
                  <a:latin typeface="Arial"/>
                </a:endParaRPr>
              </a:p>
            </p:txBody>
          </p:sp>
          <p:sp>
            <p:nvSpPr>
              <p:cNvPr id="585" name="CustomShape 111"/>
              <p:cNvSpPr/>
              <p:nvPr/>
            </p:nvSpPr>
            <p:spPr>
              <a:xfrm>
                <a:off x="2088360" y="4624560"/>
                <a:ext cx="545400" cy="122040"/>
              </a:xfrm>
              <a:prstGeom prst="rect">
                <a:avLst/>
              </a:prstGeom>
              <a:solidFill>
                <a:schemeClr val="bg1"/>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Business </a:t>
                </a:r>
                <a:endParaRPr b="0" lang="en-US" sz="800" spc="-1" strike="noStrike">
                  <a:latin typeface="Arial"/>
                </a:endParaRPr>
              </a:p>
            </p:txBody>
          </p:sp>
          <p:sp>
            <p:nvSpPr>
              <p:cNvPr id="586" name="CustomShape 112"/>
              <p:cNvSpPr/>
              <p:nvPr/>
            </p:nvSpPr>
            <p:spPr>
              <a:xfrm>
                <a:off x="1945800" y="4751280"/>
                <a:ext cx="805680" cy="122040"/>
              </a:xfrm>
              <a:prstGeom prst="rect">
                <a:avLst/>
              </a:prstGeom>
              <a:solidFill>
                <a:schemeClr val="bg1"/>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Requirements</a:t>
                </a:r>
                <a:endParaRPr b="0" lang="en-US" sz="800" spc="-1" strike="noStrike">
                  <a:latin typeface="Arial"/>
                </a:endParaRPr>
              </a:p>
            </p:txBody>
          </p:sp>
          <p:sp>
            <p:nvSpPr>
              <p:cNvPr id="587" name="CustomShape 113"/>
              <p:cNvSpPr/>
              <p:nvPr/>
            </p:nvSpPr>
            <p:spPr>
              <a:xfrm>
                <a:off x="4033080" y="5164200"/>
                <a:ext cx="68256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Technology </a:t>
                </a:r>
                <a:endParaRPr b="0" lang="en-US" sz="800" spc="-1" strike="noStrike">
                  <a:latin typeface="Arial"/>
                </a:endParaRPr>
              </a:p>
            </p:txBody>
          </p:sp>
          <p:sp>
            <p:nvSpPr>
              <p:cNvPr id="588" name="CustomShape 114"/>
              <p:cNvSpPr/>
              <p:nvPr/>
            </p:nvSpPr>
            <p:spPr>
              <a:xfrm>
                <a:off x="3963600" y="5291280"/>
                <a:ext cx="80568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Requirements</a:t>
                </a:r>
                <a:endParaRPr b="0" lang="en-US" sz="800" spc="-1" strike="noStrike">
                  <a:latin typeface="Arial"/>
                </a:endParaRPr>
              </a:p>
            </p:txBody>
          </p:sp>
          <p:sp>
            <p:nvSpPr>
              <p:cNvPr id="589" name="CustomShape 115"/>
              <p:cNvSpPr/>
              <p:nvPr/>
            </p:nvSpPr>
            <p:spPr>
              <a:xfrm>
                <a:off x="4043880" y="4525920"/>
                <a:ext cx="430920" cy="122040"/>
              </a:xfrm>
              <a:prstGeom prst="rect">
                <a:avLst/>
              </a:prstGeom>
              <a:solidFill>
                <a:schemeClr val="bg1"/>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Design </a:t>
                </a:r>
                <a:endParaRPr b="0" lang="en-US" sz="800" spc="-1" strike="noStrike">
                  <a:latin typeface="Arial"/>
                </a:endParaRPr>
              </a:p>
            </p:txBody>
          </p:sp>
          <p:sp>
            <p:nvSpPr>
              <p:cNvPr id="590" name="CustomShape 116"/>
              <p:cNvSpPr/>
              <p:nvPr/>
            </p:nvSpPr>
            <p:spPr>
              <a:xfrm>
                <a:off x="3830040" y="4653000"/>
                <a:ext cx="805680" cy="122040"/>
              </a:xfrm>
              <a:prstGeom prst="rect">
                <a:avLst/>
              </a:prstGeom>
              <a:solidFill>
                <a:schemeClr val="bg1"/>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Requirements</a:t>
                </a:r>
                <a:endParaRPr b="0" lang="en-US" sz="800" spc="-1" strike="noStrike">
                  <a:latin typeface="Arial"/>
                </a:endParaRPr>
              </a:p>
            </p:txBody>
          </p:sp>
          <p:sp>
            <p:nvSpPr>
              <p:cNvPr id="591" name="CustomShape 117"/>
              <p:cNvSpPr/>
              <p:nvPr/>
            </p:nvSpPr>
            <p:spPr>
              <a:xfrm>
                <a:off x="5017320" y="4464000"/>
                <a:ext cx="682560" cy="122040"/>
              </a:xfrm>
              <a:prstGeom prst="rect">
                <a:avLst/>
              </a:prstGeom>
              <a:solidFill>
                <a:schemeClr val="bg1"/>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Technology </a:t>
                </a:r>
                <a:endParaRPr b="0" lang="en-US" sz="800" spc="-1" strike="noStrike">
                  <a:latin typeface="Arial"/>
                </a:endParaRPr>
              </a:p>
            </p:txBody>
          </p:sp>
          <p:sp>
            <p:nvSpPr>
              <p:cNvPr id="592" name="CustomShape 118"/>
              <p:cNvSpPr/>
              <p:nvPr/>
            </p:nvSpPr>
            <p:spPr>
              <a:xfrm>
                <a:off x="5044320" y="4589640"/>
                <a:ext cx="682560" cy="122040"/>
              </a:xfrm>
              <a:prstGeom prst="rect">
                <a:avLst/>
              </a:prstGeom>
              <a:solidFill>
                <a:schemeClr val="bg1"/>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Integration </a:t>
                </a:r>
                <a:endParaRPr b="0" lang="en-US" sz="800" spc="-1" strike="noStrike">
                  <a:latin typeface="Arial"/>
                </a:endParaRPr>
              </a:p>
            </p:txBody>
          </p:sp>
          <p:sp>
            <p:nvSpPr>
              <p:cNvPr id="593" name="CustomShape 119"/>
              <p:cNvSpPr/>
              <p:nvPr/>
            </p:nvSpPr>
            <p:spPr>
              <a:xfrm>
                <a:off x="4947840" y="4716360"/>
                <a:ext cx="805680" cy="122040"/>
              </a:xfrm>
              <a:prstGeom prst="rect">
                <a:avLst/>
              </a:prstGeom>
              <a:solidFill>
                <a:schemeClr val="bg1"/>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Requirements</a:t>
                </a:r>
                <a:endParaRPr b="0" lang="en-US" sz="800" spc="-1" strike="noStrike">
                  <a:latin typeface="Arial"/>
                </a:endParaRPr>
              </a:p>
            </p:txBody>
          </p:sp>
          <p:sp>
            <p:nvSpPr>
              <p:cNvPr id="594" name="CustomShape 120"/>
              <p:cNvSpPr/>
              <p:nvPr/>
            </p:nvSpPr>
            <p:spPr>
              <a:xfrm>
                <a:off x="4223160" y="3232080"/>
                <a:ext cx="430920" cy="122040"/>
              </a:xfrm>
              <a:prstGeom prst="rect">
                <a:avLst/>
              </a:prstGeom>
              <a:solidFill>
                <a:schemeClr val="bg1"/>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Design </a:t>
                </a:r>
                <a:endParaRPr b="0" lang="en-US" sz="800" spc="-1" strike="noStrike">
                  <a:latin typeface="Arial"/>
                </a:endParaRPr>
              </a:p>
            </p:txBody>
          </p:sp>
          <p:sp>
            <p:nvSpPr>
              <p:cNvPr id="595" name="CustomShape 121"/>
              <p:cNvSpPr/>
              <p:nvPr/>
            </p:nvSpPr>
            <p:spPr>
              <a:xfrm>
                <a:off x="3996720" y="3357720"/>
                <a:ext cx="804240" cy="122040"/>
              </a:xfrm>
              <a:prstGeom prst="rect">
                <a:avLst/>
              </a:prstGeom>
              <a:solidFill>
                <a:schemeClr val="bg1"/>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Specifications</a:t>
                </a:r>
                <a:endParaRPr b="0" lang="en-US" sz="800" spc="-1" strike="noStrike">
                  <a:latin typeface="Arial"/>
                </a:endParaRPr>
              </a:p>
            </p:txBody>
          </p:sp>
          <p:sp>
            <p:nvSpPr>
              <p:cNvPr id="596" name="CustomShape 122"/>
              <p:cNvSpPr/>
              <p:nvPr/>
            </p:nvSpPr>
            <p:spPr>
              <a:xfrm>
                <a:off x="4687560" y="3554280"/>
                <a:ext cx="632160" cy="122040"/>
              </a:xfrm>
              <a:prstGeom prst="rect">
                <a:avLst/>
              </a:prstGeom>
              <a:solidFill>
                <a:schemeClr val="bg1"/>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Prototypes</a:t>
                </a:r>
                <a:endParaRPr b="0" lang="en-US" sz="800" spc="-1" strike="noStrike">
                  <a:latin typeface="Arial"/>
                </a:endParaRPr>
              </a:p>
            </p:txBody>
          </p:sp>
          <p:sp>
            <p:nvSpPr>
              <p:cNvPr id="597" name="CustomShape 123"/>
              <p:cNvSpPr/>
              <p:nvPr/>
            </p:nvSpPr>
            <p:spPr>
              <a:xfrm>
                <a:off x="4854240" y="2031840"/>
                <a:ext cx="712800" cy="122040"/>
              </a:xfrm>
              <a:prstGeom prst="rect">
                <a:avLst/>
              </a:prstGeom>
              <a:solidFill>
                <a:schemeClr val="bg1"/>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Operational </a:t>
                </a:r>
                <a:endParaRPr b="0" lang="en-US" sz="800" spc="-1" strike="noStrike">
                  <a:latin typeface="Arial"/>
                </a:endParaRPr>
              </a:p>
            </p:txBody>
          </p:sp>
          <p:sp>
            <p:nvSpPr>
              <p:cNvPr id="598" name="CustomShape 124"/>
              <p:cNvSpPr/>
              <p:nvPr/>
            </p:nvSpPr>
            <p:spPr>
              <a:xfrm>
                <a:off x="4988160" y="2158920"/>
                <a:ext cx="424800" cy="122040"/>
              </a:xfrm>
              <a:prstGeom prst="rect">
                <a:avLst/>
              </a:prstGeom>
              <a:solidFill>
                <a:schemeClr val="bg1"/>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System</a:t>
                </a:r>
                <a:endParaRPr b="0" lang="en-US" sz="800" spc="-1" strike="noStrike">
                  <a:latin typeface="Arial"/>
                </a:endParaRPr>
              </a:p>
            </p:txBody>
          </p:sp>
          <p:sp>
            <p:nvSpPr>
              <p:cNvPr id="599" name="CustomShape 125"/>
              <p:cNvSpPr/>
              <p:nvPr/>
            </p:nvSpPr>
            <p:spPr>
              <a:xfrm>
                <a:off x="3057120" y="5646600"/>
                <a:ext cx="1351440" cy="122040"/>
              </a:xfrm>
              <a:prstGeom prst="rect">
                <a:avLst/>
              </a:prstGeom>
              <a:solidFill>
                <a:schemeClr val="bg1"/>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Business Requirements</a:t>
                </a:r>
                <a:endParaRPr b="0" lang="en-US" sz="800" spc="-1" strike="noStrike">
                  <a:latin typeface="Arial"/>
                </a:endParaRPr>
              </a:p>
            </p:txBody>
          </p:sp>
          <p:sp>
            <p:nvSpPr>
              <p:cNvPr id="600" name="CustomShape 126"/>
              <p:cNvSpPr/>
              <p:nvPr/>
            </p:nvSpPr>
            <p:spPr>
              <a:xfrm>
                <a:off x="3017160" y="3870360"/>
                <a:ext cx="54540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Business </a:t>
                </a:r>
                <a:endParaRPr b="0" lang="en-US" sz="800" spc="-1" strike="noStrike">
                  <a:latin typeface="Arial"/>
                </a:endParaRPr>
              </a:p>
            </p:txBody>
          </p:sp>
          <p:sp>
            <p:nvSpPr>
              <p:cNvPr id="601" name="CustomShape 127"/>
              <p:cNvSpPr/>
              <p:nvPr/>
            </p:nvSpPr>
            <p:spPr>
              <a:xfrm>
                <a:off x="2872800" y="3995640"/>
                <a:ext cx="805680" cy="122040"/>
              </a:xfrm>
              <a:prstGeom prst="rect">
                <a:avLst/>
              </a:prstGeom>
              <a:no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Requirements</a:t>
                </a:r>
                <a:endParaRPr b="0" lang="en-US" sz="800" spc="-1" strike="noStrike">
                  <a:latin typeface="Arial"/>
                </a:endParaRPr>
              </a:p>
            </p:txBody>
          </p:sp>
          <p:sp>
            <p:nvSpPr>
              <p:cNvPr id="602" name="CustomShape 128"/>
              <p:cNvSpPr/>
              <p:nvPr/>
            </p:nvSpPr>
            <p:spPr>
              <a:xfrm>
                <a:off x="5889960" y="4637160"/>
                <a:ext cx="507240" cy="122040"/>
              </a:xfrm>
              <a:prstGeom prst="rect">
                <a:avLst/>
              </a:prstGeom>
              <a:solidFill>
                <a:schemeClr val="bg1"/>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Request </a:t>
                </a:r>
                <a:endParaRPr b="0" lang="en-US" sz="800" spc="-1" strike="noStrike">
                  <a:latin typeface="Arial"/>
                </a:endParaRPr>
              </a:p>
            </p:txBody>
          </p:sp>
          <p:sp>
            <p:nvSpPr>
              <p:cNvPr id="603" name="CustomShape 129"/>
              <p:cNvSpPr/>
              <p:nvPr/>
            </p:nvSpPr>
            <p:spPr>
              <a:xfrm>
                <a:off x="6059160" y="4762440"/>
                <a:ext cx="199440" cy="122040"/>
              </a:xfrm>
              <a:prstGeom prst="rect">
                <a:avLst/>
              </a:prstGeom>
              <a:solidFill>
                <a:schemeClr val="bg1"/>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for </a:t>
                </a:r>
                <a:endParaRPr b="0" lang="en-US" sz="800" spc="-1" strike="noStrike">
                  <a:latin typeface="Arial"/>
                </a:endParaRPr>
              </a:p>
            </p:txBody>
          </p:sp>
          <p:sp>
            <p:nvSpPr>
              <p:cNvPr id="604" name="CustomShape 130"/>
              <p:cNvSpPr/>
              <p:nvPr/>
            </p:nvSpPr>
            <p:spPr>
              <a:xfrm>
                <a:off x="5839560" y="4889520"/>
                <a:ext cx="563400" cy="122040"/>
              </a:xfrm>
              <a:prstGeom prst="rect">
                <a:avLst/>
              </a:prstGeom>
              <a:solidFill>
                <a:schemeClr val="bg1"/>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Proposals</a:t>
                </a:r>
                <a:endParaRPr b="0" lang="en-US" sz="800" spc="-1" strike="noStrike">
                  <a:latin typeface="Arial"/>
                </a:endParaRPr>
              </a:p>
            </p:txBody>
          </p:sp>
          <p:sp>
            <p:nvSpPr>
              <p:cNvPr id="605" name="CustomShape 131"/>
              <p:cNvSpPr/>
              <p:nvPr/>
            </p:nvSpPr>
            <p:spPr>
              <a:xfrm>
                <a:off x="6209640" y="5365800"/>
                <a:ext cx="563400" cy="122040"/>
              </a:xfrm>
              <a:prstGeom prst="rect">
                <a:avLst/>
              </a:prstGeom>
              <a:solidFill>
                <a:schemeClr val="bg1"/>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Proposals</a:t>
                </a:r>
                <a:endParaRPr b="0" lang="en-US" sz="800" spc="-1" strike="noStrike">
                  <a:latin typeface="Arial"/>
                </a:endParaRPr>
              </a:p>
            </p:txBody>
          </p:sp>
          <p:sp>
            <p:nvSpPr>
              <p:cNvPr id="606" name="CustomShape 132"/>
              <p:cNvSpPr/>
              <p:nvPr/>
            </p:nvSpPr>
            <p:spPr>
              <a:xfrm>
                <a:off x="4160520" y="1476360"/>
                <a:ext cx="1089360" cy="122040"/>
              </a:xfrm>
              <a:prstGeom prst="rect">
                <a:avLst/>
              </a:prstGeom>
              <a:solidFill>
                <a:schemeClr val="bg1"/>
              </a:solidFill>
              <a:ln w="9360">
                <a:noFill/>
              </a:ln>
            </p:spPr>
            <p:style>
              <a:lnRef idx="0"/>
              <a:fillRef idx="0"/>
              <a:effectRef idx="0"/>
              <a:fontRef idx="minor"/>
            </p:style>
            <p:txBody>
              <a:bodyPr wrap="none" lIns="0" rIns="0" tIns="0" bIns="0"/>
              <a:p>
                <a:pPr>
                  <a:lnSpc>
                    <a:spcPct val="100000"/>
                  </a:lnSpc>
                </a:pPr>
                <a:r>
                  <a:rPr b="1" lang="en-US" sz="800" spc="-1" strike="noStrike">
                    <a:solidFill>
                      <a:srgbClr val="000000"/>
                    </a:solidFill>
                    <a:latin typeface="Nina"/>
                  </a:rPr>
                  <a:t>Production System</a:t>
                </a:r>
                <a:endParaRPr b="0" lang="en-US" sz="800" spc="-1" strike="noStrike">
                  <a:latin typeface="Arial"/>
                </a:endParaRPr>
              </a:p>
            </p:txBody>
          </p:sp>
        </p:grpSp>
      </p:grpSp>
      <p:sp>
        <p:nvSpPr>
          <p:cNvPr id="607" name="Line 133"/>
          <p:cNvSpPr/>
          <p:nvPr/>
        </p:nvSpPr>
        <p:spPr>
          <a:xfrm flipH="1">
            <a:off x="3047760" y="975960"/>
            <a:ext cx="609840" cy="360"/>
          </a:xfrm>
          <a:prstGeom prst="line">
            <a:avLst/>
          </a:prstGeom>
          <a:ln w="9360">
            <a:solidFill>
              <a:schemeClr val="tx1"/>
            </a:solidFill>
            <a:round/>
            <a:tailEnd len="med" type="triangle" w="med"/>
          </a:ln>
        </p:spPr>
        <p:style>
          <a:lnRef idx="0"/>
          <a:fillRef idx="0"/>
          <a:effectRef idx="0"/>
          <a:fontRef idx="minor"/>
        </p:style>
      </p:sp>
      <p:sp>
        <p:nvSpPr>
          <p:cNvPr id="608" name="CustomShape 134"/>
          <p:cNvSpPr/>
          <p:nvPr/>
        </p:nvSpPr>
        <p:spPr>
          <a:xfrm>
            <a:off x="3581280" y="762120"/>
            <a:ext cx="137124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Our Focus</a:t>
            </a:r>
            <a:endParaRPr b="0" lang="en-US" sz="1800" spc="-1" strike="noStrike">
              <a:latin typeface="Arial"/>
            </a:endParaRPr>
          </a:p>
        </p:txBody>
      </p:sp>
      <p:sp>
        <p:nvSpPr>
          <p:cNvPr id="609" name="CustomShape 135"/>
          <p:cNvSpPr/>
          <p:nvPr/>
        </p:nvSpPr>
        <p:spPr>
          <a:xfrm>
            <a:off x="228600" y="6502320"/>
            <a:ext cx="6476760" cy="2036520"/>
          </a:xfrm>
          <a:prstGeom prst="rect">
            <a:avLst/>
          </a:prstGeom>
          <a:noFill/>
          <a:ln w="9360">
            <a:noFill/>
          </a:ln>
        </p:spPr>
        <p:style>
          <a:lnRef idx="0"/>
          <a:fillRef idx="0"/>
          <a:effectRef idx="0"/>
          <a:fontRef idx="minor"/>
        </p:style>
        <p:txBody>
          <a:bodyPr lIns="90000" rIns="90000" tIns="45000" bIns="45000"/>
          <a:p>
            <a:pPr>
              <a:lnSpc>
                <a:spcPct val="100000"/>
              </a:lnSpc>
              <a:spcBef>
                <a:spcPts val="799"/>
              </a:spcBef>
            </a:pPr>
            <a:r>
              <a:rPr b="0" lang="en-US" sz="1600" spc="-1" strike="noStrike">
                <a:solidFill>
                  <a:srgbClr val="000000"/>
                </a:solidFill>
                <a:latin typeface="Georgia"/>
              </a:rPr>
              <a:t>The above diagram illustrates the FAST phase methodology for breaking down and improving or redesigning a system.  This methodology includes 7 required steps, and one optional phase, the Procurement Phase.  Our primary focus is on the first three phases of the overall FAST phase methodology, as indicated by the yellow box on the above diagram.  These three stages are the survey, study, and definition phase. </a:t>
            </a:r>
            <a:endParaRPr b="0" lang="en-US" sz="1600" spc="-1" strike="noStrike">
              <a:latin typeface="Arial"/>
            </a:endParaRPr>
          </a:p>
        </p:txBody>
      </p:sp>
      <p:sp>
        <p:nvSpPr>
          <p:cNvPr id="610" name="CustomShape 136"/>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52</a:t>
            </a:r>
            <a:endParaRPr b="0" lang="en-US" sz="1800" spc="-1" strike="noStrike">
              <a:latin typeface="Arial"/>
            </a:endParaRPr>
          </a:p>
        </p:txBody>
      </p:sp>
    </p:spTree>
  </p:cSld>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2" presetSubtype="8">
                                  <p:stCondLst>
                                    <p:cond delay="0"/>
                                  </p:stCondLst>
                                  <p:childTnLst>
                                    <p:set>
                                      <p:cBhvr>
                                        <p:cTn id="52" dur="1" fill="hold">
                                          <p:stCondLst>
                                            <p:cond delay="0"/>
                                          </p:stCondLst>
                                        </p:cTn>
                                        <p:tgtEl>
                                          <p:spTgt spid="478"/>
                                        </p:tgtEl>
                                        <p:attrNameLst>
                                          <p:attrName>style.visibility</p:attrName>
                                        </p:attrNameLst>
                                      </p:cBhvr>
                                      <p:to>
                                        <p:strVal val="visible"/>
                                      </p:to>
                                    </p:set>
                                    <p:anim calcmode="lin" valueType="num">
                                      <p:cBhvr additive="repl">
                                        <p:cTn id="53" dur="500" fill="hold"/>
                                        <p:tgtEl>
                                          <p:spTgt spid="478"/>
                                        </p:tgtEl>
                                        <p:attrNameLst>
                                          <p:attrName>ppt_x</p:attrName>
                                        </p:attrNameLst>
                                      </p:cBhvr>
                                      <p:tavLst>
                                        <p:tav tm="0">
                                          <p:val>
                                            <p:strVal val="0-#ppt_w/2"/>
                                          </p:val>
                                        </p:tav>
                                        <p:tav tm="100000">
                                          <p:val>
                                            <p:strVal val="#ppt_x"/>
                                          </p:val>
                                        </p:tav>
                                      </p:tavLst>
                                    </p:anim>
                                    <p:anim calcmode="lin" valueType="num">
                                      <p:cBhvr additive="repl">
                                        <p:cTn id="54" dur="500" fill="hold"/>
                                        <p:tgtEl>
                                          <p:spTgt spid="478"/>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611" name="Object 1"/>
          <p:cNvGraphicFramePr/>
          <p:nvPr/>
        </p:nvGraphicFramePr>
        <p:xfrm>
          <a:off x="343080" y="838080"/>
          <a:ext cx="6171840" cy="6171840"/>
        </p:xfrm>
        <a:graphic>
          <a:graphicData uri="http://schemas.openxmlformats.org/presentationml/2006/ole">
            <p:oleObj r:id="rId1" spid="">
              <p:embed/>
              <p:pic>
                <p:nvPicPr>
                  <p:cNvPr id="612" name="Object 2" descr=""/>
                  <p:cNvPicPr/>
                  <p:nvPr/>
                </p:nvPicPr>
                <p:blipFill>
                  <a:blip r:embed="rId2"/>
                  <a:stretch/>
                </p:blipFill>
                <p:spPr>
                  <a:xfrm>
                    <a:off x="343080" y="838080"/>
                    <a:ext cx="6171840" cy="6171840"/>
                  </a:xfrm>
                  <a:prstGeom prst="rect">
                    <a:avLst/>
                  </a:prstGeom>
                  <a:ln>
                    <a:noFill/>
                  </a:ln>
                </p:spPr>
              </p:pic>
            </p:oleObj>
          </a:graphicData>
        </a:graphic>
      </p:graphicFrame>
      <p:sp>
        <p:nvSpPr>
          <p:cNvPr id="613" name="CustomShape 2"/>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Information Systems Framework Diagram</a:t>
            </a:r>
            <a:endParaRPr b="0" lang="en-US" sz="1800" spc="-1" strike="noStrike">
              <a:latin typeface="Arial"/>
            </a:endParaRPr>
          </a:p>
        </p:txBody>
      </p:sp>
      <p:sp>
        <p:nvSpPr>
          <p:cNvPr id="614" name="CustomShape 3"/>
          <p:cNvSpPr/>
          <p:nvPr/>
        </p:nvSpPr>
        <p:spPr>
          <a:xfrm>
            <a:off x="990720" y="1828800"/>
            <a:ext cx="5333760" cy="990360"/>
          </a:xfrm>
          <a:prstGeom prst="rect">
            <a:avLst/>
          </a:prstGeom>
          <a:noFill/>
          <a:ln w="50760">
            <a:solidFill>
              <a:srgbClr val="00ff00"/>
            </a:solidFill>
            <a:miter/>
          </a:ln>
        </p:spPr>
        <p:style>
          <a:lnRef idx="0"/>
          <a:fillRef idx="0"/>
          <a:effectRef idx="0"/>
          <a:fontRef idx="minor"/>
        </p:style>
      </p:sp>
      <p:sp>
        <p:nvSpPr>
          <p:cNvPr id="615" name="Line 4"/>
          <p:cNvSpPr/>
          <p:nvPr/>
        </p:nvSpPr>
        <p:spPr>
          <a:xfrm>
            <a:off x="6324480" y="2819160"/>
            <a:ext cx="360" cy="533520"/>
          </a:xfrm>
          <a:prstGeom prst="line">
            <a:avLst/>
          </a:prstGeom>
          <a:ln w="50760">
            <a:solidFill>
              <a:srgbClr val="00ff00"/>
            </a:solidFill>
            <a:round/>
          </a:ln>
        </p:spPr>
        <p:style>
          <a:lnRef idx="0"/>
          <a:fillRef idx="0"/>
          <a:effectRef idx="0"/>
          <a:fontRef idx="minor"/>
        </p:style>
      </p:sp>
      <p:sp>
        <p:nvSpPr>
          <p:cNvPr id="616" name="Line 5"/>
          <p:cNvSpPr/>
          <p:nvPr/>
        </p:nvSpPr>
        <p:spPr>
          <a:xfrm>
            <a:off x="990360" y="2819160"/>
            <a:ext cx="360" cy="990720"/>
          </a:xfrm>
          <a:prstGeom prst="line">
            <a:avLst/>
          </a:prstGeom>
          <a:ln w="50760">
            <a:solidFill>
              <a:srgbClr val="00ff00"/>
            </a:solidFill>
            <a:round/>
          </a:ln>
        </p:spPr>
        <p:style>
          <a:lnRef idx="0"/>
          <a:fillRef idx="0"/>
          <a:effectRef idx="0"/>
          <a:fontRef idx="minor"/>
        </p:style>
      </p:sp>
      <p:sp>
        <p:nvSpPr>
          <p:cNvPr id="617" name="Line 6"/>
          <p:cNvSpPr/>
          <p:nvPr/>
        </p:nvSpPr>
        <p:spPr>
          <a:xfrm>
            <a:off x="990360" y="3809880"/>
            <a:ext cx="4343400" cy="360"/>
          </a:xfrm>
          <a:prstGeom prst="line">
            <a:avLst/>
          </a:prstGeom>
          <a:ln w="50760">
            <a:solidFill>
              <a:srgbClr val="00ff00"/>
            </a:solidFill>
            <a:round/>
          </a:ln>
        </p:spPr>
        <p:style>
          <a:lnRef idx="0"/>
          <a:fillRef idx="0"/>
          <a:effectRef idx="0"/>
          <a:fontRef idx="minor"/>
        </p:style>
      </p:sp>
      <p:sp>
        <p:nvSpPr>
          <p:cNvPr id="618" name="Line 7"/>
          <p:cNvSpPr/>
          <p:nvPr/>
        </p:nvSpPr>
        <p:spPr>
          <a:xfrm flipH="1">
            <a:off x="5333760" y="3809880"/>
            <a:ext cx="990720" cy="360"/>
          </a:xfrm>
          <a:prstGeom prst="line">
            <a:avLst/>
          </a:prstGeom>
          <a:ln w="50760">
            <a:solidFill>
              <a:srgbClr val="00ff00"/>
            </a:solidFill>
            <a:round/>
          </a:ln>
        </p:spPr>
        <p:style>
          <a:lnRef idx="0"/>
          <a:fillRef idx="0"/>
          <a:effectRef idx="0"/>
          <a:fontRef idx="minor"/>
        </p:style>
      </p:sp>
      <p:sp>
        <p:nvSpPr>
          <p:cNvPr id="619" name="Line 8"/>
          <p:cNvSpPr/>
          <p:nvPr/>
        </p:nvSpPr>
        <p:spPr>
          <a:xfrm>
            <a:off x="6324480" y="3352680"/>
            <a:ext cx="360" cy="457200"/>
          </a:xfrm>
          <a:prstGeom prst="line">
            <a:avLst/>
          </a:prstGeom>
          <a:ln w="50760">
            <a:solidFill>
              <a:srgbClr val="00ff00"/>
            </a:solidFill>
            <a:round/>
          </a:ln>
        </p:spPr>
        <p:style>
          <a:lnRef idx="0"/>
          <a:fillRef idx="0"/>
          <a:effectRef idx="0"/>
          <a:fontRef idx="minor"/>
        </p:style>
      </p:sp>
      <p:sp>
        <p:nvSpPr>
          <p:cNvPr id="620" name="CustomShape 9"/>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53</a:t>
            </a:r>
            <a:endParaRPr b="0" lang="en-US" sz="1800" spc="-1" strike="noStrike">
              <a:latin typeface="Arial"/>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CustomShape 1"/>
          <p:cNvSpPr/>
          <p:nvPr/>
        </p:nvSpPr>
        <p:spPr>
          <a:xfrm>
            <a:off x="380880" y="152280"/>
            <a:ext cx="571464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Information Systems Framework Diagram Narrative</a:t>
            </a:r>
            <a:endParaRPr b="0" lang="en-US" sz="1800" spc="-1" strike="noStrike">
              <a:latin typeface="Arial"/>
            </a:endParaRPr>
          </a:p>
        </p:txBody>
      </p:sp>
      <p:sp>
        <p:nvSpPr>
          <p:cNvPr id="622" name="CustomShape 2"/>
          <p:cNvSpPr/>
          <p:nvPr/>
        </p:nvSpPr>
        <p:spPr>
          <a:xfrm>
            <a:off x="304920" y="990720"/>
            <a:ext cx="6248160" cy="537804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The Information System Framework diagram details the various components of a system into Data, Process, Interface, and Geography on multiple levels.  Each aspect (Data, Process, Interface, and Geography) is viewed from different perspectives.  The perspectives are System Owner, System User, System Design, and System Builder.  Each view is related to a specific phase in the FAST Methodology.  </a:t>
            </a:r>
            <a:endParaRPr b="0" lang="en-US" sz="1800" spc="-1" strike="noStrike">
              <a:latin typeface="Arial"/>
            </a:endParaRPr>
          </a:p>
          <a:p>
            <a:pPr>
              <a:lnSpc>
                <a:spcPct val="100000"/>
              </a:lnSpc>
              <a:spcBef>
                <a:spcPts val="601"/>
              </a:spcBef>
            </a:pPr>
            <a:r>
              <a:rPr b="0" lang="en-US" sz="1800" spc="-1" strike="noStrike">
                <a:solidFill>
                  <a:srgbClr val="000000"/>
                </a:solidFill>
                <a:latin typeface="Georgia"/>
              </a:rPr>
              <a:t>The phases focused on in this project will be the Survey, Study, and Definition phases, which are all highlighted in green on the Framework Diagram.  The survey phase is from the viewpoint of the system owner, while the study and definition phases are from the viewpoint of the system user.  The major deliverables for the Survey Phase are the Problem and Opportunity Statement, the Problems, Opportunities, Objectives, and Constraints Matrix, and the Scope Statement.</a:t>
            </a:r>
            <a:endParaRPr b="0" lang="en-US" sz="1800" spc="-1" strike="noStrike">
              <a:latin typeface="Arial"/>
            </a:endParaRPr>
          </a:p>
        </p:txBody>
      </p:sp>
      <p:sp>
        <p:nvSpPr>
          <p:cNvPr id="623" name="CustomShape 3"/>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54</a:t>
            </a:r>
            <a:endParaRPr b="0" lang="en-US" sz="18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380880" y="152280"/>
            <a:ext cx="464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Table of Contents Continued</a:t>
            </a:r>
            <a:endParaRPr b="0" lang="en-US" sz="1800" spc="-1" strike="noStrike">
              <a:latin typeface="Arial"/>
            </a:endParaRPr>
          </a:p>
        </p:txBody>
      </p:sp>
      <p:sp>
        <p:nvSpPr>
          <p:cNvPr id="106" name="CustomShape 2"/>
          <p:cNvSpPr/>
          <p:nvPr/>
        </p:nvSpPr>
        <p:spPr>
          <a:xfrm>
            <a:off x="380880" y="609480"/>
            <a:ext cx="6476760" cy="80380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Detail of TO-BE Geography &amp; Narrative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133</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Detailed Project Plan for Definition Phase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134</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Detailed Project Plan for Design Phase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136</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Gantt Chart for Definition Phase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138</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Team Member Schedule for Definition Phase</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139</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Team Member Problems and Reconciliation with Schedule </a:t>
            </a:r>
            <a:r>
              <a:rPr b="0" lang="en-US" sz="1200" spc="-1" strike="noStrike">
                <a:solidFill>
                  <a:srgbClr val="000000"/>
                </a:solidFill>
                <a:latin typeface="Georgia"/>
              </a:rPr>
              <a:t>	</a:t>
            </a:r>
            <a:r>
              <a:rPr b="0" lang="en-US" sz="1200" spc="-1" strike="noStrike">
                <a:solidFill>
                  <a:srgbClr val="000000"/>
                </a:solidFill>
                <a:latin typeface="Georgia"/>
              </a:rPr>
              <a:t>141</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Interview Notes</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142</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Benchmarking Activities Report for Dung Chau</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143</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Reference Material</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153</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	</a:t>
            </a:r>
            <a:r>
              <a:rPr b="0" lang="en-US" sz="1200" spc="-1" strike="noStrike">
                <a:solidFill>
                  <a:srgbClr val="000000"/>
                </a:solidFill>
                <a:latin typeface="Georgia"/>
              </a:rPr>
              <a:t>Repository</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154</a:t>
            </a: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*Denotes Extra</a:t>
            </a:r>
            <a:endParaRPr b="0" lang="en-US" sz="1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CustomShape 1"/>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Activity Diagram for the Survey Phase</a:t>
            </a:r>
            <a:endParaRPr b="0" lang="en-US" sz="1800" spc="-1" strike="noStrike">
              <a:latin typeface="Arial"/>
            </a:endParaRPr>
          </a:p>
        </p:txBody>
      </p:sp>
      <p:graphicFrame>
        <p:nvGraphicFramePr>
          <p:cNvPr id="625" name="Object 2"/>
          <p:cNvGraphicFramePr/>
          <p:nvPr/>
        </p:nvGraphicFramePr>
        <p:xfrm>
          <a:off x="590400" y="1797120"/>
          <a:ext cx="5657400" cy="4984560"/>
        </p:xfrm>
        <a:graphic>
          <a:graphicData uri="http://schemas.openxmlformats.org/presentationml/2006/ole">
            <p:oleObj r:id="rId1" spid="">
              <p:embed/>
              <p:pic>
                <p:nvPicPr>
                  <p:cNvPr id="626" name="Object 5" descr=""/>
                  <p:cNvPicPr/>
                  <p:nvPr/>
                </p:nvPicPr>
                <p:blipFill>
                  <a:blip r:embed="rId2"/>
                  <a:stretch/>
                </p:blipFill>
                <p:spPr>
                  <a:xfrm>
                    <a:off x="590400" y="1797120"/>
                    <a:ext cx="5657400" cy="4984560"/>
                  </a:xfrm>
                  <a:prstGeom prst="rect">
                    <a:avLst/>
                  </a:prstGeom>
                  <a:ln>
                    <a:noFill/>
                  </a:ln>
                </p:spPr>
              </p:pic>
            </p:oleObj>
          </a:graphicData>
        </a:graphic>
      </p:graphicFrame>
      <p:graphicFrame>
        <p:nvGraphicFramePr>
          <p:cNvPr id="627" name="Object 3"/>
          <p:cNvGraphicFramePr/>
          <p:nvPr/>
        </p:nvGraphicFramePr>
        <p:xfrm>
          <a:off x="4489560" y="5568840"/>
          <a:ext cx="1453680" cy="1060200"/>
        </p:xfrm>
        <a:graphic>
          <a:graphicData uri="http://schemas.openxmlformats.org/presentationml/2006/ole">
            <p:oleObj r:id="rId3" spid="">
              <p:embed/>
              <p:pic>
                <p:nvPicPr>
                  <p:cNvPr id="628" name="Object 4" descr=""/>
                  <p:cNvPicPr/>
                  <p:nvPr/>
                </p:nvPicPr>
                <p:blipFill>
                  <a:blip r:embed="rId4"/>
                  <a:stretch/>
                </p:blipFill>
                <p:spPr>
                  <a:xfrm>
                    <a:off x="4489560" y="5568840"/>
                    <a:ext cx="1453680" cy="1060200"/>
                  </a:xfrm>
                  <a:prstGeom prst="rect">
                    <a:avLst/>
                  </a:prstGeom>
                  <a:ln>
                    <a:noFill/>
                  </a:ln>
                </p:spPr>
              </p:pic>
            </p:oleObj>
          </a:graphicData>
        </a:graphic>
      </p:graphicFrame>
      <p:sp>
        <p:nvSpPr>
          <p:cNvPr id="629" name="CustomShape 4"/>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55</a:t>
            </a:r>
            <a:endParaRPr b="0" lang="en-US" sz="1800" spc="-1" strike="noStrike">
              <a:latin typeface="Arial"/>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CustomShape 1"/>
          <p:cNvSpPr/>
          <p:nvPr/>
        </p:nvSpPr>
        <p:spPr>
          <a:xfrm>
            <a:off x="380880" y="152280"/>
            <a:ext cx="571464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Activity Diagram Narrative for the Survey Phase</a:t>
            </a:r>
            <a:endParaRPr b="0" lang="en-US" sz="1800" spc="-1" strike="noStrike">
              <a:latin typeface="Arial"/>
            </a:endParaRPr>
          </a:p>
        </p:txBody>
      </p:sp>
      <p:sp>
        <p:nvSpPr>
          <p:cNvPr id="631" name="CustomShape 2"/>
          <p:cNvSpPr/>
          <p:nvPr/>
        </p:nvSpPr>
        <p:spPr>
          <a:xfrm>
            <a:off x="304920" y="990720"/>
            <a:ext cx="6248160" cy="5686920"/>
          </a:xfrm>
          <a:prstGeom prst="rect">
            <a:avLst/>
          </a:prstGeom>
          <a:noFill/>
          <a:ln w="9360">
            <a:noFill/>
          </a:ln>
        </p:spPr>
        <p:style>
          <a:lnRef idx="0"/>
          <a:fillRef idx="0"/>
          <a:effectRef idx="0"/>
          <a:fontRef idx="minor"/>
        </p:style>
        <p:txBody>
          <a:bodyPr lIns="90000" rIns="90000" tIns="45000" bIns="45000"/>
          <a:p>
            <a:pPr>
              <a:lnSpc>
                <a:spcPct val="100000"/>
              </a:lnSpc>
              <a:spcBef>
                <a:spcPts val="799"/>
              </a:spcBef>
            </a:pPr>
            <a:r>
              <a:rPr b="0" lang="en-US" sz="1600" spc="-1" strike="noStrike">
                <a:solidFill>
                  <a:srgbClr val="000000"/>
                </a:solidFill>
                <a:latin typeface="Georgia"/>
              </a:rPr>
              <a:t>The Activity Phase Diagram for the Survey phase depicts the four primary activities of the phase, how they are started and also how they are connected.  Each activity creates an output which serves as the input for the next activity.  The first activity, Survey Problems and Opportunities, is initiated by a directive from the system owner or a service request from a user or owner.  The primary output of the activity is problem statement.  The next activity, Negotiating Project Scope is triggered by the completion of the problem statement.  This activity involves defining the boundary of the project and system.  The primary output of this activity is a scope statement, which initialized the third activity of Planning the Project.  During this activity, the initial project schedule is created and initial project roles are assigned.  The principle output of the Plan the Project activity is the project plan.  The final activity is to Present the Project.  This phase secures any required approvals for continuation of the project and communicates the goals and objectives of the project to all involved parties.  The primary output of the Present the Project activity is the project charter which permits the project team to continue onto the Study Phase.</a:t>
            </a:r>
            <a:endParaRPr b="0" lang="en-US" sz="1600" spc="-1" strike="noStrike">
              <a:latin typeface="Arial"/>
            </a:endParaRPr>
          </a:p>
        </p:txBody>
      </p:sp>
      <p:sp>
        <p:nvSpPr>
          <p:cNvPr id="632" name="CustomShape 3"/>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56</a:t>
            </a:r>
            <a:endParaRPr b="0" lang="en-US" sz="1800" spc="-1" strike="noStrike">
              <a:latin typeface="Arial"/>
            </a:endParaRPr>
          </a:p>
        </p:txBody>
      </p:sp>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CustomShape 1"/>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Interview Notes</a:t>
            </a:r>
            <a:endParaRPr b="0" lang="en-US" sz="1800" spc="-1" strike="noStrike">
              <a:latin typeface="Arial"/>
            </a:endParaRPr>
          </a:p>
        </p:txBody>
      </p:sp>
      <p:sp>
        <p:nvSpPr>
          <p:cNvPr id="634"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57</a:t>
            </a:r>
            <a:endParaRPr b="0" lang="en-US" sz="1800" spc="-1" strike="noStrike">
              <a:latin typeface="Arial"/>
            </a:endParaRPr>
          </a:p>
        </p:txBody>
      </p:sp>
      <p:sp>
        <p:nvSpPr>
          <p:cNvPr id="635" name="CustomShape 3"/>
          <p:cNvSpPr/>
          <p:nvPr/>
        </p:nvSpPr>
        <p:spPr>
          <a:xfrm>
            <a:off x="380880" y="838080"/>
            <a:ext cx="6171840" cy="3448080"/>
          </a:xfrm>
          <a:prstGeom prst="rect">
            <a:avLst/>
          </a:prstGeom>
          <a:noFill/>
          <a:ln w="9360">
            <a:noFill/>
          </a:ln>
        </p:spPr>
        <p:style>
          <a:lnRef idx="0"/>
          <a:fillRef idx="0"/>
          <a:effectRef idx="0"/>
          <a:fontRef idx="minor"/>
        </p:style>
        <p:txBody>
          <a:bodyPr lIns="90000" rIns="90000" tIns="45000" bIns="45000"/>
          <a:p>
            <a:pPr marL="216000" indent="-216000">
              <a:lnSpc>
                <a:spcPct val="100000"/>
              </a:lnSpc>
              <a:spcBef>
                <a:spcPts val="700"/>
              </a:spcBef>
              <a:buClr>
                <a:srgbClr val="000000"/>
              </a:buClr>
              <a:buFont typeface="Symbol" charset="2"/>
              <a:buChar char=""/>
            </a:pPr>
            <a:r>
              <a:rPr b="0" lang="en-US" sz="1400" spc="-1" strike="noStrike">
                <a:solidFill>
                  <a:srgbClr val="000000"/>
                </a:solidFill>
                <a:latin typeface="Georgia"/>
              </a:rPr>
              <a:t>Current resume system services unknown by all students</a:t>
            </a:r>
            <a:endParaRPr b="0" lang="en-US" sz="1400" spc="-1" strike="noStrike">
              <a:latin typeface="Arial"/>
            </a:endParaRPr>
          </a:p>
          <a:p>
            <a:pPr marL="216000" indent="-216000">
              <a:lnSpc>
                <a:spcPct val="100000"/>
              </a:lnSpc>
              <a:spcBef>
                <a:spcPts val="700"/>
              </a:spcBef>
              <a:buClr>
                <a:srgbClr val="000000"/>
              </a:buClr>
              <a:buFont typeface="Symbol" charset="2"/>
              <a:buChar char=""/>
            </a:pPr>
            <a:r>
              <a:rPr b="0" lang="en-US" sz="1400" spc="-1" strike="noStrike">
                <a:solidFill>
                  <a:srgbClr val="000000"/>
                </a:solidFill>
                <a:latin typeface="Georgia"/>
              </a:rPr>
              <a:t> </a:t>
            </a:r>
            <a:r>
              <a:rPr b="0" lang="en-US" sz="1400" spc="-1" strike="noStrike">
                <a:solidFill>
                  <a:srgbClr val="000000"/>
                </a:solidFill>
                <a:latin typeface="Georgia"/>
              </a:rPr>
              <a:t>Video and images are not part of current options for students to select when uploading resumes</a:t>
            </a:r>
            <a:endParaRPr b="0" lang="en-US" sz="1400" spc="-1" strike="noStrike">
              <a:latin typeface="Arial"/>
            </a:endParaRPr>
          </a:p>
          <a:p>
            <a:pPr marL="216000" indent="-216000">
              <a:lnSpc>
                <a:spcPct val="100000"/>
              </a:lnSpc>
              <a:spcBef>
                <a:spcPts val="700"/>
              </a:spcBef>
              <a:buClr>
                <a:srgbClr val="000000"/>
              </a:buClr>
              <a:buFont typeface="Symbol" charset="2"/>
              <a:buChar char=""/>
            </a:pPr>
            <a:r>
              <a:rPr b="0" lang="en-US" sz="1400" spc="-1" strike="noStrike">
                <a:solidFill>
                  <a:srgbClr val="000000"/>
                </a:solidFill>
                <a:latin typeface="Georgia"/>
              </a:rPr>
              <a:t>Interaction between students, faculty, and recruiters is limited on current system</a:t>
            </a:r>
            <a:endParaRPr b="0" lang="en-US" sz="1400" spc="-1" strike="noStrike">
              <a:latin typeface="Arial"/>
            </a:endParaRPr>
          </a:p>
          <a:p>
            <a:pPr marL="216000" indent="-216000">
              <a:lnSpc>
                <a:spcPct val="100000"/>
              </a:lnSpc>
              <a:spcBef>
                <a:spcPts val="700"/>
              </a:spcBef>
              <a:buClr>
                <a:srgbClr val="000000"/>
              </a:buClr>
              <a:buFont typeface="Symbol" charset="2"/>
              <a:buChar char=""/>
            </a:pPr>
            <a:r>
              <a:rPr b="0" lang="en-US" sz="1400" spc="-1" strike="noStrike">
                <a:solidFill>
                  <a:srgbClr val="000000"/>
                </a:solidFill>
                <a:latin typeface="Georgia"/>
              </a:rPr>
              <a:t>Current system is free of charge to students</a:t>
            </a:r>
            <a:endParaRPr b="0" lang="en-US" sz="1400" spc="-1" strike="noStrike">
              <a:latin typeface="Arial"/>
            </a:endParaRPr>
          </a:p>
          <a:p>
            <a:pPr marL="216000" indent="-216000">
              <a:lnSpc>
                <a:spcPct val="100000"/>
              </a:lnSpc>
              <a:spcBef>
                <a:spcPts val="700"/>
              </a:spcBef>
              <a:buClr>
                <a:srgbClr val="000000"/>
              </a:buClr>
              <a:buFont typeface="Symbol" charset="2"/>
              <a:buChar char=""/>
            </a:pPr>
            <a:r>
              <a:rPr b="0" lang="en-US" sz="1400" spc="-1" strike="noStrike">
                <a:solidFill>
                  <a:srgbClr val="000000"/>
                </a:solidFill>
                <a:latin typeface="Georgia"/>
              </a:rPr>
              <a:t>With CIS charges would apply</a:t>
            </a:r>
            <a:endParaRPr b="0" lang="en-US" sz="1400" spc="-1" strike="noStrike">
              <a:latin typeface="Arial"/>
            </a:endParaRPr>
          </a:p>
          <a:p>
            <a:pPr lvl="1" marL="457200" indent="-216000">
              <a:lnSpc>
                <a:spcPct val="100000"/>
              </a:lnSpc>
              <a:spcBef>
                <a:spcPts val="700"/>
              </a:spcBef>
              <a:buClr>
                <a:srgbClr val="000000"/>
              </a:buClr>
              <a:buFont typeface="Symbol" charset="2"/>
              <a:buChar char=""/>
            </a:pPr>
            <a:r>
              <a:rPr b="0" lang="en-US" sz="1400" spc="-1" strike="noStrike">
                <a:solidFill>
                  <a:srgbClr val="000000"/>
                </a:solidFill>
                <a:latin typeface="Georgia"/>
              </a:rPr>
              <a:t>College pays base fee and absorbs cost</a:t>
            </a:r>
            <a:endParaRPr b="0" lang="en-US" sz="1400" spc="-1" strike="noStrike">
              <a:latin typeface="Arial"/>
            </a:endParaRPr>
          </a:p>
          <a:p>
            <a:pPr lvl="1" marL="457200" indent="-216000">
              <a:lnSpc>
                <a:spcPct val="100000"/>
              </a:lnSpc>
              <a:spcBef>
                <a:spcPts val="700"/>
              </a:spcBef>
              <a:buClr>
                <a:srgbClr val="000000"/>
              </a:buClr>
              <a:buFont typeface="Symbol" charset="2"/>
              <a:buChar char=""/>
            </a:pPr>
            <a:r>
              <a:rPr b="0" lang="en-US" sz="1400" spc="-1" strike="noStrike">
                <a:solidFill>
                  <a:srgbClr val="000000"/>
                </a:solidFill>
                <a:latin typeface="Georgia"/>
              </a:rPr>
              <a:t>College transfers fee to students</a:t>
            </a:r>
            <a:endParaRPr b="0" lang="en-US" sz="1400" spc="-1" strike="noStrike">
              <a:latin typeface="Arial"/>
            </a:endParaRPr>
          </a:p>
          <a:p>
            <a:pPr lvl="1" marL="457200" indent="-216000">
              <a:lnSpc>
                <a:spcPct val="100000"/>
              </a:lnSpc>
              <a:spcBef>
                <a:spcPts val="700"/>
              </a:spcBef>
              <a:buClr>
                <a:srgbClr val="000000"/>
              </a:buClr>
              <a:buFont typeface="Symbol" charset="2"/>
              <a:buChar char=""/>
            </a:pPr>
            <a:r>
              <a:rPr b="0" lang="en-US" sz="1400" spc="-1" strike="noStrike">
                <a:solidFill>
                  <a:srgbClr val="000000"/>
                </a:solidFill>
                <a:latin typeface="Georgia"/>
              </a:rPr>
              <a:t>College transfers fee to recruiters</a:t>
            </a: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endParaRPr b="0" lang="en-US" sz="1400" spc="-1" strike="noStrike">
              <a:latin typeface="Arial"/>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CustomShape 1"/>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Reference Materials</a:t>
            </a:r>
            <a:endParaRPr b="0" lang="en-US" sz="1800" spc="-1" strike="noStrike">
              <a:latin typeface="Arial"/>
            </a:endParaRPr>
          </a:p>
        </p:txBody>
      </p:sp>
      <p:sp>
        <p:nvSpPr>
          <p:cNvPr id="637"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58</a:t>
            </a:r>
            <a:endParaRPr b="0" lang="en-US" sz="1800" spc="-1" strike="noStrike">
              <a:latin typeface="Arial"/>
            </a:endParaRPr>
          </a:p>
        </p:txBody>
      </p:sp>
      <p:sp>
        <p:nvSpPr>
          <p:cNvPr id="638" name="CustomShape 3"/>
          <p:cNvSpPr/>
          <p:nvPr/>
        </p:nvSpPr>
        <p:spPr>
          <a:xfrm>
            <a:off x="304920" y="838080"/>
            <a:ext cx="6248160" cy="3381480"/>
          </a:xfrm>
          <a:prstGeom prst="rect">
            <a:avLst/>
          </a:prstGeom>
          <a:noFill/>
          <a:ln w="9360">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Georgia"/>
              </a:rPr>
              <a:t>Textbook:</a:t>
            </a:r>
            <a:endParaRPr b="0" lang="en-US" sz="1800" spc="-1" strike="noStrike">
              <a:latin typeface="Arial"/>
            </a:endParaRPr>
          </a:p>
          <a:p>
            <a:pPr>
              <a:lnSpc>
                <a:spcPct val="100000"/>
              </a:lnSpc>
            </a:pPr>
            <a:r>
              <a:rPr b="0" lang="en-US" sz="1800" spc="-1" strike="noStrike">
                <a:solidFill>
                  <a:srgbClr val="000000"/>
                </a:solidFill>
                <a:latin typeface="Georgia"/>
              </a:rPr>
              <a:t>Whitten, Jeffery and Bentley, Lonni.  </a:t>
            </a:r>
            <a:r>
              <a:rPr b="0" lang="en-US" sz="1800" spc="-1" strike="noStrike" u="sng">
                <a:solidFill>
                  <a:srgbClr val="000000"/>
                </a:solidFill>
                <a:uFillTx/>
                <a:latin typeface="Georgia"/>
              </a:rPr>
              <a:t>Systems Analysis and Design Methods, 4th ed.</a:t>
            </a:r>
            <a:r>
              <a:rPr b="0" lang="en-US" sz="1800" spc="-1" strike="noStrike">
                <a:solidFill>
                  <a:srgbClr val="000000"/>
                </a:solidFill>
                <a:latin typeface="Georgia"/>
              </a:rPr>
              <a:t> McGraw-Hill 1998.</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Georgia"/>
              </a:rPr>
              <a:t>Websites:</a:t>
            </a:r>
            <a:endParaRPr b="0" lang="en-US" sz="1800" spc="-1" strike="noStrike">
              <a:latin typeface="Arial"/>
            </a:endParaRPr>
          </a:p>
          <a:p>
            <a:pPr>
              <a:lnSpc>
                <a:spcPct val="100000"/>
              </a:lnSpc>
            </a:pPr>
            <a:r>
              <a:rPr b="0" lang="en-US" sz="1800" spc="-1" strike="noStrike" u="sng">
                <a:solidFill>
                  <a:srgbClr val="8e58b6"/>
                </a:solidFill>
                <a:uFillTx/>
                <a:latin typeface="Georgia"/>
                <a:hlinkClick r:id="rId1"/>
              </a:rPr>
              <a:t>http://www.career.ua.edu/crimsoncareers.html</a:t>
            </a:r>
            <a:endParaRPr b="0" lang="en-US" sz="1800" spc="-1" strike="noStrike">
              <a:latin typeface="Arial"/>
            </a:endParaRPr>
          </a:p>
          <a:p>
            <a:pPr>
              <a:lnSpc>
                <a:spcPct val="100000"/>
              </a:lnSpc>
            </a:pPr>
            <a:r>
              <a:rPr b="0" lang="en-US" sz="1800" spc="-1" strike="noStrike" u="sng">
                <a:solidFill>
                  <a:srgbClr val="8e58b6"/>
                </a:solidFill>
                <a:uFillTx/>
                <a:latin typeface="Georgia"/>
                <a:hlinkClick r:id="rId2"/>
              </a:rPr>
              <a:t>https://ua.optimalresume.com/</a:t>
            </a:r>
            <a:endParaRPr b="0" lang="en-US" sz="1800" spc="-1" strike="noStrike">
              <a:latin typeface="Arial"/>
            </a:endParaRPr>
          </a:p>
          <a:p>
            <a:pPr>
              <a:lnSpc>
                <a:spcPct val="100000"/>
              </a:lnSpc>
            </a:pPr>
            <a:r>
              <a:rPr b="0" lang="en-US" sz="1800" spc="-1" strike="noStrike" u="sng">
                <a:solidFill>
                  <a:srgbClr val="8e58b6"/>
                </a:solidFill>
                <a:uFillTx/>
                <a:latin typeface="Georgia"/>
                <a:hlinkClick r:id="rId3"/>
              </a:rPr>
              <a:t>http://www.theospi.org/</a:t>
            </a:r>
            <a:endParaRPr b="0" lang="en-US" sz="1800" spc="-1" strike="noStrike">
              <a:latin typeface="Arial"/>
            </a:endParaRPr>
          </a:p>
          <a:p>
            <a:pPr>
              <a:lnSpc>
                <a:spcPct val="100000"/>
              </a:lnSpc>
            </a:pPr>
            <a:r>
              <a:rPr b="0" lang="en-US" sz="1800" spc="-1" strike="noStrike" u="sng">
                <a:solidFill>
                  <a:srgbClr val="8e58b6"/>
                </a:solidFill>
                <a:uFillTx/>
                <a:latin typeface="Georgia"/>
                <a:hlinkClick r:id="rId4"/>
              </a:rPr>
              <a:t>http://sakaiproject.org/</a:t>
            </a:r>
            <a:endParaRPr b="0" lang="en-US" sz="1800" spc="-1" strike="noStrike">
              <a:latin typeface="Arial"/>
            </a:endParaRPr>
          </a:p>
          <a:p>
            <a:pPr>
              <a:lnSpc>
                <a:spcPct val="100000"/>
              </a:lnSpc>
            </a:pPr>
            <a:r>
              <a:rPr b="0" lang="en-US" sz="1800" spc="-1" strike="noStrike" u="sng">
                <a:solidFill>
                  <a:srgbClr val="8e58b6"/>
                </a:solidFill>
                <a:uFillTx/>
                <a:latin typeface="Georgia"/>
                <a:hlinkClick r:id="rId5"/>
              </a:rPr>
              <a:t>http://www.epsilen.com/</a:t>
            </a:r>
            <a:endParaRPr b="0" lang="en-US" sz="1800" spc="-1" strike="noStrike">
              <a:latin typeface="Arial"/>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CustomShape 1"/>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59</a:t>
            </a:r>
            <a:endParaRPr b="0" lang="en-US" sz="1800" spc="-1" strike="noStrike">
              <a:latin typeface="Arial"/>
            </a:endParaRPr>
          </a:p>
        </p:txBody>
      </p:sp>
      <p:sp>
        <p:nvSpPr>
          <p:cNvPr id="640" name="CustomShape 2"/>
          <p:cNvSpPr/>
          <p:nvPr/>
        </p:nvSpPr>
        <p:spPr>
          <a:xfrm>
            <a:off x="838080" y="152280"/>
            <a:ext cx="5276520" cy="9903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100" spc="-1" strike="noStrike">
                <a:solidFill>
                  <a:srgbClr val="444d26"/>
                </a:solidFill>
                <a:latin typeface="Lucida Sans Unicode"/>
              </a:rPr>
              <a:t>Overall WCA</a:t>
            </a:r>
            <a:endParaRPr b="0" lang="en-US" sz="4100" spc="-1" strike="noStrike">
              <a:latin typeface="Arial"/>
            </a:endParaRPr>
          </a:p>
        </p:txBody>
      </p:sp>
      <p:grpSp>
        <p:nvGrpSpPr>
          <p:cNvPr id="641" name="Group 3"/>
          <p:cNvGrpSpPr/>
          <p:nvPr/>
        </p:nvGrpSpPr>
        <p:grpSpPr>
          <a:xfrm>
            <a:off x="0" y="1371600"/>
            <a:ext cx="360" cy="360"/>
            <a:chOff x="0" y="1371600"/>
            <a:chExt cx="360" cy="360"/>
          </a:xfrm>
        </p:grpSpPr>
        <p:grpSp>
          <p:nvGrpSpPr>
            <p:cNvPr id="642" name="Group 4"/>
            <p:cNvGrpSpPr/>
            <p:nvPr/>
          </p:nvGrpSpPr>
          <p:grpSpPr>
            <a:xfrm>
              <a:off x="0" y="1371600"/>
              <a:ext cx="360" cy="360"/>
              <a:chOff x="0" y="1371600"/>
              <a:chExt cx="360" cy="360"/>
            </a:xfrm>
          </p:grpSpPr>
          <p:grpSp>
            <p:nvGrpSpPr>
              <p:cNvPr id="643" name="Group 5"/>
              <p:cNvGrpSpPr/>
              <p:nvPr/>
            </p:nvGrpSpPr>
            <p:grpSpPr>
              <a:xfrm>
                <a:off x="0" y="1371600"/>
                <a:ext cx="360" cy="360"/>
                <a:chOff x="0" y="1371600"/>
                <a:chExt cx="360" cy="360"/>
              </a:xfrm>
            </p:grpSpPr>
            <p:sp>
              <p:nvSpPr>
                <p:cNvPr id="644" name="CustomShape 6"/>
                <p:cNvSpPr/>
                <p:nvPr/>
              </p:nvSpPr>
              <p:spPr>
                <a:xfrm>
                  <a:off x="0" y="1371600"/>
                  <a:ext cx="360" cy="360"/>
                </a:xfrm>
                <a:prstGeom prst="roundRect">
                  <a:avLst>
                    <a:gd name="adj" fmla="val 16667"/>
                  </a:avLst>
                </a:prstGeom>
                <a:ln>
                  <a:round/>
                </a:ln>
              </p:spPr>
              <p:style>
                <a:lnRef idx="2">
                  <a:schemeClr val="lt1"/>
                </a:lnRef>
                <a:fillRef idx="1">
                  <a:schemeClr val="accent1"/>
                </a:fillRef>
                <a:effectRef idx="0"/>
                <a:fontRef idx="minor"/>
              </p:style>
            </p:sp>
            <p:sp>
              <p:nvSpPr>
                <p:cNvPr id="645" name="CustomShape 7"/>
                <p:cNvSpPr/>
                <p:nvPr/>
              </p:nvSpPr>
              <p:spPr>
                <a:xfrm>
                  <a:off x="0" y="1371600"/>
                  <a:ext cx="360" cy="360"/>
                </a:xfrm>
                <a:prstGeom prst="roundRect">
                  <a:avLst>
                    <a:gd name="adj" fmla="val 16667"/>
                  </a:avLst>
                </a:prstGeom>
                <a:ln>
                  <a:round/>
                </a:ln>
              </p:spPr>
              <p:style>
                <a:lnRef idx="2">
                  <a:schemeClr val="accent1"/>
                </a:lnRef>
                <a:fillRef idx="1">
                  <a:schemeClr val="lt1">
                    <a:alpha val="90000"/>
                  </a:schemeClr>
                </a:fillRef>
                <a:effectRef idx="0"/>
                <a:fontRef idx="minor"/>
              </p:style>
              <p:txBody>
                <a:bodyPr lIns="117360" rIns="117360" tIns="72360" bIns="72360" anchor="ctr"/>
                <a:p>
                  <a:pPr algn="ctr">
                    <a:lnSpc>
                      <a:spcPct val="100000"/>
                    </a:lnSpc>
                  </a:pPr>
                  <a:r>
                    <a:rPr b="1" lang="en-US" sz="1400" spc="-1" strike="noStrike" u="sng">
                      <a:solidFill>
                        <a:srgbClr val="000000"/>
                      </a:solidFill>
                      <a:uFillTx/>
                      <a:latin typeface="Verdana"/>
                    </a:rPr>
                    <a:t>Customer</a:t>
                  </a:r>
                  <a:endParaRPr b="0" lang="en-US" sz="1400" spc="-1" strike="noStrike">
                    <a:latin typeface="Arial"/>
                  </a:endParaRPr>
                </a:p>
              </p:txBody>
            </p:sp>
          </p:grpSp>
          <p:grpSp>
            <p:nvGrpSpPr>
              <p:cNvPr id="646" name="Group 8"/>
              <p:cNvGrpSpPr/>
              <p:nvPr/>
            </p:nvGrpSpPr>
            <p:grpSpPr>
              <a:xfrm>
                <a:off x="0" y="1371600"/>
                <a:ext cx="360" cy="360"/>
                <a:chOff x="0" y="1371600"/>
                <a:chExt cx="360" cy="360"/>
              </a:xfrm>
            </p:grpSpPr>
            <p:sp>
              <p:nvSpPr>
                <p:cNvPr id="647" name="CustomShape 9"/>
                <p:cNvSpPr/>
                <p:nvPr/>
              </p:nvSpPr>
              <p:spPr>
                <a:xfrm>
                  <a:off x="0" y="1371600"/>
                  <a:ext cx="360" cy="360"/>
                </a:xfrm>
                <a:prstGeom prst="rect">
                  <a:avLst/>
                </a:prstGeom>
                <a:noFill/>
                <a:ln>
                  <a:round/>
                </a:ln>
              </p:spPr>
              <p:style>
                <a:lnRef idx="2">
                  <a:schemeClr val="accent1">
                    <a:shade val="60000"/>
                  </a:schemeClr>
                </a:lnRef>
                <a:fillRef idx="0">
                  <a:schemeClr val="accent1"/>
                </a:fillRef>
                <a:effectRef idx="0"/>
                <a:fontRef idx="minor"/>
              </p:style>
            </p:sp>
            <p:grpSp>
              <p:nvGrpSpPr>
                <p:cNvPr id="648" name="Group 10"/>
                <p:cNvGrpSpPr/>
                <p:nvPr/>
              </p:nvGrpSpPr>
              <p:grpSpPr>
                <a:xfrm>
                  <a:off x="0" y="1371600"/>
                  <a:ext cx="360" cy="360"/>
                  <a:chOff x="0" y="1371600"/>
                  <a:chExt cx="360" cy="360"/>
                </a:xfrm>
              </p:grpSpPr>
              <p:grpSp>
                <p:nvGrpSpPr>
                  <p:cNvPr id="649" name="Group 11"/>
                  <p:cNvGrpSpPr/>
                  <p:nvPr/>
                </p:nvGrpSpPr>
                <p:grpSpPr>
                  <a:xfrm>
                    <a:off x="0" y="1371600"/>
                    <a:ext cx="360" cy="360"/>
                    <a:chOff x="0" y="1371600"/>
                    <a:chExt cx="360" cy="360"/>
                  </a:xfrm>
                </p:grpSpPr>
                <p:sp>
                  <p:nvSpPr>
                    <p:cNvPr id="650" name="CustomShape 12"/>
                    <p:cNvSpPr/>
                    <p:nvPr/>
                  </p:nvSpPr>
                  <p:spPr>
                    <a:xfrm>
                      <a:off x="0" y="1371600"/>
                      <a:ext cx="360" cy="360"/>
                    </a:xfrm>
                    <a:prstGeom prst="roundRect">
                      <a:avLst>
                        <a:gd name="adj" fmla="val 16667"/>
                      </a:avLst>
                    </a:prstGeom>
                    <a:ln>
                      <a:round/>
                    </a:ln>
                  </p:spPr>
                  <p:style>
                    <a:lnRef idx="2">
                      <a:schemeClr val="lt1"/>
                    </a:lnRef>
                    <a:fillRef idx="1">
                      <a:schemeClr val="accent1"/>
                    </a:fillRef>
                    <a:effectRef idx="0"/>
                    <a:fontRef idx="minor"/>
                  </p:style>
                </p:sp>
                <p:sp>
                  <p:nvSpPr>
                    <p:cNvPr id="651" name="CustomShape 13"/>
                    <p:cNvSpPr/>
                    <p:nvPr/>
                  </p:nvSpPr>
                  <p:spPr>
                    <a:xfrm>
                      <a:off x="0" y="1371600"/>
                      <a:ext cx="360" cy="360"/>
                    </a:xfrm>
                    <a:prstGeom prst="roundRect">
                      <a:avLst>
                        <a:gd name="adj" fmla="val 16667"/>
                      </a:avLst>
                    </a:prstGeom>
                    <a:ln>
                      <a:round/>
                    </a:ln>
                  </p:spPr>
                  <p:style>
                    <a:lnRef idx="2">
                      <a:schemeClr val="accent1"/>
                    </a:lnRef>
                    <a:fillRef idx="1">
                      <a:schemeClr val="lt1">
                        <a:alpha val="90000"/>
                      </a:schemeClr>
                    </a:fillRef>
                    <a:effectRef idx="0"/>
                    <a:fontRef idx="minor"/>
                  </p:style>
                  <p:txBody>
                    <a:bodyPr lIns="117360" rIns="117360" tIns="72360" bIns="72360" anchor="ctr"/>
                    <a:p>
                      <a:pPr algn="ctr">
                        <a:lnSpc>
                          <a:spcPct val="100000"/>
                        </a:lnSpc>
                      </a:pPr>
                      <a:r>
                        <a:rPr b="1" lang="en-US" sz="1400" spc="-1" strike="noStrike" u="sng">
                          <a:solidFill>
                            <a:srgbClr val="000000"/>
                          </a:solidFill>
                          <a:uFillTx/>
                          <a:latin typeface="Verdana"/>
                        </a:rPr>
                        <a:t>Product</a:t>
                      </a:r>
                      <a:endParaRPr b="0" lang="en-US" sz="1400" spc="-1" strike="noStrike">
                        <a:latin typeface="Arial"/>
                      </a:endParaRPr>
                    </a:p>
                  </p:txBody>
                </p:sp>
              </p:grpSp>
              <p:grpSp>
                <p:nvGrpSpPr>
                  <p:cNvPr id="652" name="Group 14"/>
                  <p:cNvGrpSpPr/>
                  <p:nvPr/>
                </p:nvGrpSpPr>
                <p:grpSpPr>
                  <a:xfrm>
                    <a:off x="0" y="1371600"/>
                    <a:ext cx="360" cy="360"/>
                    <a:chOff x="0" y="1371600"/>
                    <a:chExt cx="360" cy="360"/>
                  </a:xfrm>
                </p:grpSpPr>
                <p:sp>
                  <p:nvSpPr>
                    <p:cNvPr id="653" name="CustomShape 15"/>
                    <p:cNvSpPr/>
                    <p:nvPr/>
                  </p:nvSpPr>
                  <p:spPr>
                    <a:xfrm>
                      <a:off x="0" y="1371600"/>
                      <a:ext cx="360" cy="360"/>
                    </a:xfrm>
                    <a:prstGeom prst="rect">
                      <a:avLst/>
                    </a:prstGeom>
                    <a:noFill/>
                    <a:ln>
                      <a:round/>
                    </a:ln>
                  </p:spPr>
                  <p:style>
                    <a:lnRef idx="2">
                      <a:schemeClr val="accent1">
                        <a:shade val="80000"/>
                      </a:schemeClr>
                    </a:lnRef>
                    <a:fillRef idx="0">
                      <a:schemeClr val="accent1"/>
                    </a:fillRef>
                    <a:effectRef idx="0"/>
                    <a:fontRef idx="minor"/>
                  </p:style>
                </p:sp>
                <p:grpSp>
                  <p:nvGrpSpPr>
                    <p:cNvPr id="654" name="Group 16"/>
                    <p:cNvGrpSpPr/>
                    <p:nvPr/>
                  </p:nvGrpSpPr>
                  <p:grpSpPr>
                    <a:xfrm>
                      <a:off x="0" y="1371600"/>
                      <a:ext cx="360" cy="360"/>
                      <a:chOff x="0" y="1371600"/>
                      <a:chExt cx="360" cy="360"/>
                    </a:xfrm>
                  </p:grpSpPr>
                  <p:grpSp>
                    <p:nvGrpSpPr>
                      <p:cNvPr id="655" name="Group 17"/>
                      <p:cNvGrpSpPr/>
                      <p:nvPr/>
                    </p:nvGrpSpPr>
                    <p:grpSpPr>
                      <a:xfrm>
                        <a:off x="0" y="1371600"/>
                        <a:ext cx="360" cy="360"/>
                        <a:chOff x="0" y="1371600"/>
                        <a:chExt cx="360" cy="360"/>
                      </a:xfrm>
                    </p:grpSpPr>
                    <p:sp>
                      <p:nvSpPr>
                        <p:cNvPr id="656" name="CustomShape 18"/>
                        <p:cNvSpPr/>
                        <p:nvPr/>
                      </p:nvSpPr>
                      <p:spPr>
                        <a:xfrm>
                          <a:off x="0" y="1371600"/>
                          <a:ext cx="360" cy="360"/>
                        </a:xfrm>
                        <a:prstGeom prst="roundRect">
                          <a:avLst>
                            <a:gd name="adj" fmla="val 16667"/>
                          </a:avLst>
                        </a:prstGeom>
                        <a:ln>
                          <a:round/>
                        </a:ln>
                      </p:spPr>
                      <p:style>
                        <a:lnRef idx="2">
                          <a:schemeClr val="lt1"/>
                        </a:lnRef>
                        <a:fillRef idx="1">
                          <a:schemeClr val="accent1"/>
                        </a:fillRef>
                        <a:effectRef idx="0"/>
                        <a:fontRef idx="minor"/>
                      </p:style>
                    </p:sp>
                    <p:sp>
                      <p:nvSpPr>
                        <p:cNvPr id="657" name="CustomShape 19"/>
                        <p:cNvSpPr/>
                        <p:nvPr/>
                      </p:nvSpPr>
                      <p:spPr>
                        <a:xfrm>
                          <a:off x="0" y="1371600"/>
                          <a:ext cx="360" cy="360"/>
                        </a:xfrm>
                        <a:prstGeom prst="roundRect">
                          <a:avLst>
                            <a:gd name="adj" fmla="val 16667"/>
                          </a:avLst>
                        </a:prstGeom>
                        <a:ln>
                          <a:round/>
                        </a:ln>
                      </p:spPr>
                      <p:style>
                        <a:lnRef idx="2">
                          <a:schemeClr val="accent1"/>
                        </a:lnRef>
                        <a:fillRef idx="1">
                          <a:schemeClr val="lt1">
                            <a:alpha val="90000"/>
                          </a:schemeClr>
                        </a:fillRef>
                        <a:effectRef idx="0"/>
                        <a:fontRef idx="minor"/>
                      </p:style>
                      <p:txBody>
                        <a:bodyPr lIns="117360" rIns="117360" tIns="72360" bIns="72360" anchor="ctr"/>
                        <a:p>
                          <a:pPr algn="ctr">
                            <a:lnSpc>
                              <a:spcPct val="100000"/>
                            </a:lnSpc>
                          </a:pPr>
                          <a:r>
                            <a:rPr b="1" lang="en-US" sz="1400" spc="-1" strike="noStrike" u="sng">
                              <a:solidFill>
                                <a:srgbClr val="000000"/>
                              </a:solidFill>
                              <a:uFillTx/>
                              <a:latin typeface="Verdana"/>
                            </a:rPr>
                            <a:t>Work Practices</a:t>
                          </a:r>
                          <a:endParaRPr b="0" lang="en-US" sz="1400" spc="-1" strike="noStrike">
                            <a:latin typeface="Arial"/>
                          </a:endParaRPr>
                        </a:p>
                      </p:txBody>
                    </p:sp>
                  </p:grpSp>
                  <p:grpSp>
                    <p:nvGrpSpPr>
                      <p:cNvPr id="658" name="Group 20"/>
                      <p:cNvGrpSpPr/>
                      <p:nvPr/>
                    </p:nvGrpSpPr>
                    <p:grpSpPr>
                      <a:xfrm>
                        <a:off x="0" y="1371600"/>
                        <a:ext cx="360" cy="360"/>
                        <a:chOff x="0" y="1371600"/>
                        <a:chExt cx="360" cy="360"/>
                      </a:xfrm>
                    </p:grpSpPr>
                    <p:sp>
                      <p:nvSpPr>
                        <p:cNvPr id="659" name="CustomShape 21"/>
                        <p:cNvSpPr/>
                        <p:nvPr/>
                      </p:nvSpPr>
                      <p:spPr>
                        <a:xfrm>
                          <a:off x="0" y="1371600"/>
                          <a:ext cx="360" cy="360"/>
                        </a:xfrm>
                        <a:prstGeom prst="rect">
                          <a:avLst/>
                        </a:prstGeom>
                        <a:noFill/>
                        <a:ln>
                          <a:round/>
                        </a:ln>
                      </p:spPr>
                      <p:style>
                        <a:lnRef idx="2">
                          <a:schemeClr val="accent1">
                            <a:shade val="80000"/>
                          </a:schemeClr>
                        </a:lnRef>
                        <a:fillRef idx="0">
                          <a:schemeClr val="accent1"/>
                        </a:fillRef>
                        <a:effectRef idx="0"/>
                        <a:fontRef idx="minor"/>
                      </p:style>
                    </p:sp>
                    <p:grpSp>
                      <p:nvGrpSpPr>
                        <p:cNvPr id="660" name="Group 22"/>
                        <p:cNvGrpSpPr/>
                        <p:nvPr/>
                      </p:nvGrpSpPr>
                      <p:grpSpPr>
                        <a:xfrm>
                          <a:off x="0" y="1371600"/>
                          <a:ext cx="360" cy="360"/>
                          <a:chOff x="0" y="1371600"/>
                          <a:chExt cx="360" cy="360"/>
                        </a:xfrm>
                      </p:grpSpPr>
                      <p:grpSp>
                        <p:nvGrpSpPr>
                          <p:cNvPr id="661" name="Group 23"/>
                          <p:cNvGrpSpPr/>
                          <p:nvPr/>
                        </p:nvGrpSpPr>
                        <p:grpSpPr>
                          <a:xfrm>
                            <a:off x="0" y="1371600"/>
                            <a:ext cx="360" cy="360"/>
                            <a:chOff x="0" y="1371600"/>
                            <a:chExt cx="360" cy="360"/>
                          </a:xfrm>
                        </p:grpSpPr>
                        <p:sp>
                          <p:nvSpPr>
                            <p:cNvPr id="662" name="CustomShape 24"/>
                            <p:cNvSpPr/>
                            <p:nvPr/>
                          </p:nvSpPr>
                          <p:spPr>
                            <a:xfrm>
                              <a:off x="0" y="1371600"/>
                              <a:ext cx="360" cy="360"/>
                            </a:xfrm>
                            <a:prstGeom prst="roundRect">
                              <a:avLst>
                                <a:gd name="adj" fmla="val 16667"/>
                              </a:avLst>
                            </a:prstGeom>
                            <a:ln>
                              <a:round/>
                            </a:ln>
                          </p:spPr>
                          <p:style>
                            <a:lnRef idx="2">
                              <a:schemeClr val="lt1"/>
                            </a:lnRef>
                            <a:fillRef idx="1">
                              <a:schemeClr val="accent1"/>
                            </a:fillRef>
                            <a:effectRef idx="0"/>
                            <a:fontRef idx="minor"/>
                          </p:style>
                        </p:sp>
                        <p:sp>
                          <p:nvSpPr>
                            <p:cNvPr id="663" name="CustomShape 25"/>
                            <p:cNvSpPr/>
                            <p:nvPr/>
                          </p:nvSpPr>
                          <p:spPr>
                            <a:xfrm>
                              <a:off x="0" y="1371600"/>
                              <a:ext cx="360" cy="360"/>
                            </a:xfrm>
                            <a:prstGeom prst="roundRect">
                              <a:avLst>
                                <a:gd name="adj" fmla="val 16667"/>
                              </a:avLst>
                            </a:prstGeom>
                            <a:ln>
                              <a:round/>
                            </a:ln>
                          </p:spPr>
                          <p:style>
                            <a:lnRef idx="2">
                              <a:schemeClr val="accent1"/>
                            </a:lnRef>
                            <a:fillRef idx="1">
                              <a:schemeClr val="lt1">
                                <a:alpha val="90000"/>
                              </a:schemeClr>
                            </a:fillRef>
                            <a:effectRef idx="0"/>
                            <a:fontRef idx="minor"/>
                          </p:style>
                          <p:txBody>
                            <a:bodyPr lIns="117360" rIns="117360" tIns="72360" bIns="72360" anchor="ctr"/>
                            <a:p>
                              <a:pPr algn="ctr">
                                <a:lnSpc>
                                  <a:spcPct val="100000"/>
                                </a:lnSpc>
                              </a:pPr>
                              <a:r>
                                <a:rPr b="1" lang="en-US" sz="1400" spc="-1" strike="noStrike" u="sng">
                                  <a:solidFill>
                                    <a:srgbClr val="000000"/>
                                  </a:solidFill>
                                  <a:uFillTx/>
                                  <a:latin typeface="Verdana"/>
                                </a:rPr>
                                <a:t>People</a:t>
                              </a:r>
                              <a:endParaRPr b="0" lang="en-US" sz="1400" spc="-1" strike="noStrike">
                                <a:latin typeface="Arial"/>
                              </a:endParaRPr>
                            </a:p>
                          </p:txBody>
                        </p:sp>
                      </p:grpSp>
                    </p:grpSp>
                    <p:grpSp>
                      <p:nvGrpSpPr>
                        <p:cNvPr id="664" name="Group 26"/>
                        <p:cNvGrpSpPr/>
                        <p:nvPr/>
                      </p:nvGrpSpPr>
                      <p:grpSpPr>
                        <a:xfrm>
                          <a:off x="0" y="1371600"/>
                          <a:ext cx="360" cy="360"/>
                          <a:chOff x="0" y="1371600"/>
                          <a:chExt cx="360" cy="360"/>
                        </a:xfrm>
                      </p:grpSpPr>
                      <p:grpSp>
                        <p:nvGrpSpPr>
                          <p:cNvPr id="665" name="Group 27"/>
                          <p:cNvGrpSpPr/>
                          <p:nvPr/>
                        </p:nvGrpSpPr>
                        <p:grpSpPr>
                          <a:xfrm>
                            <a:off x="0" y="1371600"/>
                            <a:ext cx="360" cy="360"/>
                            <a:chOff x="0" y="1371600"/>
                            <a:chExt cx="360" cy="360"/>
                          </a:xfrm>
                        </p:grpSpPr>
                        <p:sp>
                          <p:nvSpPr>
                            <p:cNvPr id="666" name="CustomShape 28"/>
                            <p:cNvSpPr/>
                            <p:nvPr/>
                          </p:nvSpPr>
                          <p:spPr>
                            <a:xfrm>
                              <a:off x="0" y="1371600"/>
                              <a:ext cx="360" cy="360"/>
                            </a:xfrm>
                            <a:prstGeom prst="roundRect">
                              <a:avLst>
                                <a:gd name="adj" fmla="val 16667"/>
                              </a:avLst>
                            </a:prstGeom>
                            <a:ln>
                              <a:round/>
                            </a:ln>
                          </p:spPr>
                          <p:style>
                            <a:lnRef idx="2">
                              <a:schemeClr val="lt1"/>
                            </a:lnRef>
                            <a:fillRef idx="1">
                              <a:schemeClr val="accent1"/>
                            </a:fillRef>
                            <a:effectRef idx="0"/>
                            <a:fontRef idx="minor"/>
                          </p:style>
                        </p:sp>
                        <p:sp>
                          <p:nvSpPr>
                            <p:cNvPr id="667" name="CustomShape 29"/>
                            <p:cNvSpPr/>
                            <p:nvPr/>
                          </p:nvSpPr>
                          <p:spPr>
                            <a:xfrm>
                              <a:off x="0" y="1371600"/>
                              <a:ext cx="360" cy="360"/>
                            </a:xfrm>
                            <a:prstGeom prst="roundRect">
                              <a:avLst>
                                <a:gd name="adj" fmla="val 16667"/>
                              </a:avLst>
                            </a:prstGeom>
                            <a:ln>
                              <a:round/>
                            </a:ln>
                          </p:spPr>
                          <p:style>
                            <a:lnRef idx="2">
                              <a:schemeClr val="accent1"/>
                            </a:lnRef>
                            <a:fillRef idx="1">
                              <a:schemeClr val="lt1">
                                <a:alpha val="90000"/>
                              </a:schemeClr>
                            </a:fillRef>
                            <a:effectRef idx="0"/>
                            <a:fontRef idx="minor"/>
                          </p:style>
                          <p:txBody>
                            <a:bodyPr lIns="117360" rIns="117360" tIns="72360" bIns="72360" anchor="ctr"/>
                            <a:p>
                              <a:pPr algn="ctr">
                                <a:lnSpc>
                                  <a:spcPct val="100000"/>
                                </a:lnSpc>
                              </a:pPr>
                              <a:r>
                                <a:rPr b="1" lang="en-US" sz="1400" spc="-1" strike="noStrike" u="sng">
                                  <a:solidFill>
                                    <a:srgbClr val="000000"/>
                                  </a:solidFill>
                                  <a:uFillTx/>
                                  <a:latin typeface="Georgia"/>
                                </a:rPr>
                                <a:t>Technology</a:t>
                              </a:r>
                              <a:endParaRPr b="0" lang="en-US" sz="1400" spc="-1" strike="noStrike">
                                <a:latin typeface="Arial"/>
                              </a:endParaRPr>
                            </a:p>
                          </p:txBody>
                        </p:sp>
                      </p:grpSp>
                    </p:grpSp>
                    <p:grpSp>
                      <p:nvGrpSpPr>
                        <p:cNvPr id="668" name="Group 30"/>
                        <p:cNvGrpSpPr/>
                        <p:nvPr/>
                      </p:nvGrpSpPr>
                      <p:grpSpPr>
                        <a:xfrm>
                          <a:off x="0" y="1371600"/>
                          <a:ext cx="360" cy="360"/>
                          <a:chOff x="0" y="1371600"/>
                          <a:chExt cx="360" cy="360"/>
                        </a:xfrm>
                      </p:grpSpPr>
                      <p:grpSp>
                        <p:nvGrpSpPr>
                          <p:cNvPr id="669" name="Group 31"/>
                          <p:cNvGrpSpPr/>
                          <p:nvPr/>
                        </p:nvGrpSpPr>
                        <p:grpSpPr>
                          <a:xfrm>
                            <a:off x="0" y="1371600"/>
                            <a:ext cx="360" cy="360"/>
                            <a:chOff x="0" y="1371600"/>
                            <a:chExt cx="360" cy="360"/>
                          </a:xfrm>
                        </p:grpSpPr>
                        <p:sp>
                          <p:nvSpPr>
                            <p:cNvPr id="670" name="CustomShape 32"/>
                            <p:cNvSpPr/>
                            <p:nvPr/>
                          </p:nvSpPr>
                          <p:spPr>
                            <a:xfrm>
                              <a:off x="0" y="1371600"/>
                              <a:ext cx="360" cy="360"/>
                            </a:xfrm>
                            <a:prstGeom prst="roundRect">
                              <a:avLst>
                                <a:gd name="adj" fmla="val 16667"/>
                              </a:avLst>
                            </a:prstGeom>
                            <a:ln>
                              <a:round/>
                            </a:ln>
                          </p:spPr>
                          <p:style>
                            <a:lnRef idx="2">
                              <a:schemeClr val="lt1"/>
                            </a:lnRef>
                            <a:fillRef idx="1">
                              <a:schemeClr val="accent1"/>
                            </a:fillRef>
                            <a:effectRef idx="0"/>
                            <a:fontRef idx="minor"/>
                          </p:style>
                        </p:sp>
                        <p:sp>
                          <p:nvSpPr>
                            <p:cNvPr id="671" name="CustomShape 33"/>
                            <p:cNvSpPr/>
                            <p:nvPr/>
                          </p:nvSpPr>
                          <p:spPr>
                            <a:xfrm>
                              <a:off x="0" y="1371600"/>
                              <a:ext cx="360" cy="360"/>
                            </a:xfrm>
                            <a:prstGeom prst="roundRect">
                              <a:avLst>
                                <a:gd name="adj" fmla="val 16667"/>
                              </a:avLst>
                            </a:prstGeom>
                            <a:ln>
                              <a:round/>
                            </a:ln>
                          </p:spPr>
                          <p:style>
                            <a:lnRef idx="2">
                              <a:schemeClr val="accent1"/>
                            </a:lnRef>
                            <a:fillRef idx="1">
                              <a:schemeClr val="lt1">
                                <a:alpha val="90000"/>
                              </a:schemeClr>
                            </a:fillRef>
                            <a:effectRef idx="0"/>
                            <a:fontRef idx="minor"/>
                          </p:style>
                          <p:txBody>
                            <a:bodyPr lIns="117360" rIns="117360" tIns="72360" bIns="72360" anchor="ctr"/>
                            <a:p>
                              <a:pPr algn="ctr">
                                <a:lnSpc>
                                  <a:spcPct val="100000"/>
                                </a:lnSpc>
                              </a:pPr>
                              <a:r>
                                <a:rPr b="1" lang="en-US" sz="1200" spc="-1" strike="noStrike" u="sng">
                                  <a:solidFill>
                                    <a:srgbClr val="000000"/>
                                  </a:solidFill>
                                  <a:uFillTx/>
                                  <a:latin typeface="Verdana"/>
                                </a:rPr>
                                <a:t>Data Store</a:t>
                              </a:r>
                              <a:endParaRPr b="0" lang="en-US" sz="1200" spc="-1" strike="noStrike">
                                <a:latin typeface="Arial"/>
                              </a:endParaRPr>
                            </a:p>
                          </p:txBody>
                        </p:sp>
                      </p:grpSp>
                    </p:grpSp>
                  </p:grpSp>
                </p:grpSp>
              </p:grpSp>
            </p:grpSp>
          </p:grpSp>
        </p:grpSp>
      </p:grpSp>
      <p:sp>
        <p:nvSpPr>
          <p:cNvPr id="672" name="CustomShape 34"/>
          <p:cNvSpPr/>
          <p:nvPr/>
        </p:nvSpPr>
        <p:spPr>
          <a:xfrm>
            <a:off x="304920" y="1523880"/>
            <a:ext cx="2133360" cy="26456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u="sng">
                <a:solidFill>
                  <a:srgbClr val="000000"/>
                </a:solidFill>
                <a:uFillTx/>
                <a:latin typeface="Verdana"/>
              </a:rPr>
              <a:t>Goal</a:t>
            </a:r>
            <a:endParaRPr b="0" lang="en-US" sz="1200" spc="-1" strike="noStrike">
              <a:latin typeface="Arial"/>
            </a:endParaRPr>
          </a:p>
          <a:p>
            <a:pPr>
              <a:lnSpc>
                <a:spcPct val="100000"/>
              </a:lnSpc>
            </a:pPr>
            <a:r>
              <a:rPr b="0" lang="en-US" sz="1200" spc="-1" strike="noStrike">
                <a:solidFill>
                  <a:srgbClr val="000000"/>
                </a:solidFill>
                <a:latin typeface="Verdana"/>
              </a:rPr>
              <a:t>Customer: Receiving customer information before clients get into offices and being able to make that information mobile.</a:t>
            </a:r>
            <a:br/>
            <a:r>
              <a:rPr b="0" lang="en-US" sz="1200" spc="-1" strike="noStrike">
                <a:solidFill>
                  <a:srgbClr val="000000"/>
                </a:solidFill>
                <a:latin typeface="Verdana"/>
              </a:rPr>
              <a:t>PKJZ, Inc.: Make a system that can streamline the process of how information flows from small businesses to SBDC’s and vise versa.</a:t>
            </a:r>
            <a:endParaRPr b="0" lang="en-US" sz="1200" spc="-1" strike="noStrike">
              <a:latin typeface="Arial"/>
            </a:endParaRPr>
          </a:p>
          <a:p>
            <a:pPr>
              <a:lnSpc>
                <a:spcPct val="100000"/>
              </a:lnSpc>
            </a:pPr>
            <a:endParaRPr b="0" lang="en-US" sz="1200" spc="-1" strike="noStrike">
              <a:latin typeface="Arial"/>
            </a:endParaRPr>
          </a:p>
        </p:txBody>
      </p:sp>
      <p:sp>
        <p:nvSpPr>
          <p:cNvPr id="673" name="CustomShape 35"/>
          <p:cNvSpPr/>
          <p:nvPr/>
        </p:nvSpPr>
        <p:spPr>
          <a:xfrm>
            <a:off x="4572000" y="1752480"/>
            <a:ext cx="2133360" cy="11854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u="sng">
                <a:solidFill>
                  <a:srgbClr val="000000"/>
                </a:solidFill>
                <a:uFillTx/>
                <a:latin typeface="Verdana"/>
              </a:rPr>
              <a:t>Value</a:t>
            </a:r>
            <a:endParaRPr b="0" lang="en-US" sz="1200" spc="-1" strike="noStrike">
              <a:latin typeface="Arial"/>
            </a:endParaRPr>
          </a:p>
          <a:p>
            <a:pPr>
              <a:lnSpc>
                <a:spcPct val="100000"/>
              </a:lnSpc>
            </a:pPr>
            <a:r>
              <a:rPr b="0" lang="en-US" sz="1200" spc="-1" strike="noStrike">
                <a:solidFill>
                  <a:srgbClr val="000000"/>
                </a:solidFill>
                <a:latin typeface="Verdana"/>
              </a:rPr>
              <a:t>Customer: The ASBDC will be able to process client information </a:t>
            </a:r>
            <a:r>
              <a:rPr b="1" lang="en-US" sz="1200" spc="-1" strike="noStrike">
                <a:solidFill>
                  <a:srgbClr val="000000"/>
                </a:solidFill>
                <a:latin typeface="Verdana"/>
              </a:rPr>
              <a:t>faster </a:t>
            </a:r>
            <a:r>
              <a:rPr b="0" lang="en-US" sz="1200" spc="-1" strike="noStrike">
                <a:solidFill>
                  <a:srgbClr val="000000"/>
                </a:solidFill>
                <a:latin typeface="Verdana"/>
              </a:rPr>
              <a:t>allowing them to </a:t>
            </a:r>
            <a:r>
              <a:rPr b="1" lang="en-US" sz="1200" spc="-1" strike="noStrike">
                <a:solidFill>
                  <a:srgbClr val="000000"/>
                </a:solidFill>
                <a:latin typeface="Verdana"/>
              </a:rPr>
              <a:t>better</a:t>
            </a:r>
            <a:r>
              <a:rPr b="0" lang="en-US" sz="1200" spc="-1" strike="noStrike">
                <a:solidFill>
                  <a:srgbClr val="000000"/>
                </a:solidFill>
                <a:latin typeface="Verdana"/>
              </a:rPr>
              <a:t> serve their clients. </a:t>
            </a:r>
            <a:endParaRPr b="0" lang="en-US" sz="1200" spc="-1" strike="noStrike">
              <a:latin typeface="Arial"/>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CustomShape 1"/>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PKJZ Inc. WCA Narrative</a:t>
            </a:r>
            <a:endParaRPr b="0" lang="en-US" sz="1800" spc="-1" strike="noStrike">
              <a:latin typeface="Arial"/>
            </a:endParaRPr>
          </a:p>
        </p:txBody>
      </p:sp>
      <p:sp>
        <p:nvSpPr>
          <p:cNvPr id="675"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60</a:t>
            </a:r>
            <a:endParaRPr b="0" lang="en-US" sz="1800" spc="-1" strike="noStrike">
              <a:latin typeface="Arial"/>
            </a:endParaRPr>
          </a:p>
        </p:txBody>
      </p:sp>
      <p:sp>
        <p:nvSpPr>
          <p:cNvPr id="676" name="CustomShape 3"/>
          <p:cNvSpPr/>
          <p:nvPr/>
        </p:nvSpPr>
        <p:spPr>
          <a:xfrm>
            <a:off x="380880" y="762120"/>
            <a:ext cx="6324120" cy="6514200"/>
          </a:xfrm>
          <a:prstGeom prst="rect">
            <a:avLst/>
          </a:prstGeom>
          <a:noFill/>
          <a:ln w="9360">
            <a:noFill/>
          </a:ln>
        </p:spPr>
        <p:style>
          <a:lnRef idx="0"/>
          <a:fillRef idx="0"/>
          <a:effectRef idx="0"/>
          <a:fontRef idx="minor"/>
        </p:style>
        <p:txBody>
          <a:bodyPr lIns="90000" rIns="90000" tIns="45000" bIns="45000"/>
          <a:p>
            <a:pPr marL="343080" indent="-342720">
              <a:lnSpc>
                <a:spcPct val="100000"/>
              </a:lnSpc>
              <a:spcBef>
                <a:spcPts val="241"/>
              </a:spcBef>
            </a:pPr>
            <a:r>
              <a:rPr b="1" lang="en-US" sz="1200" spc="-1" strike="noStrike">
                <a:solidFill>
                  <a:srgbClr val="000000"/>
                </a:solidFill>
                <a:latin typeface="Georgia"/>
              </a:rPr>
              <a:t>Goal</a:t>
            </a:r>
            <a:r>
              <a:rPr b="0" lang="en-US" sz="1200" spc="-1" strike="noStrike" u="sng">
                <a:solidFill>
                  <a:srgbClr val="000000"/>
                </a:solidFill>
                <a:uFillTx/>
                <a:latin typeface="Georgia"/>
              </a:rPr>
              <a:t>:</a:t>
            </a:r>
            <a:r>
              <a:rPr b="0" lang="en-US" sz="1200" spc="-1" strike="noStrike">
                <a:solidFill>
                  <a:srgbClr val="000000"/>
                </a:solidFill>
                <a:latin typeface="Georgia"/>
              </a:rPr>
              <a:t> To provide the SBDC with a detail report containing information about competitors’ offerings, pricings, and metrics. </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1" lang="en-US" sz="1200" spc="-1" strike="noStrike">
                <a:solidFill>
                  <a:srgbClr val="000000"/>
                </a:solidFill>
                <a:latin typeface="Georgia"/>
              </a:rPr>
              <a:t>Product:</a:t>
            </a:r>
            <a:r>
              <a:rPr b="0" lang="en-US" sz="1200" spc="-1" strike="noStrike">
                <a:solidFill>
                  <a:srgbClr val="000000"/>
                </a:solidFill>
                <a:latin typeface="Georgia"/>
              </a:rPr>
              <a:t>  Report analyzing competitors based on application offerings, pricings, and metrics</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1" lang="en-US" sz="1200" spc="-1" strike="noStrike">
                <a:solidFill>
                  <a:srgbClr val="000000"/>
                </a:solidFill>
                <a:latin typeface="Georgia"/>
              </a:rPr>
              <a:t>Customer:</a:t>
            </a:r>
            <a:r>
              <a:rPr b="0" lang="en-US" sz="1200" spc="-1" strike="noStrike">
                <a:solidFill>
                  <a:srgbClr val="000000"/>
                </a:solidFill>
                <a:latin typeface="Georgia"/>
              </a:rPr>
              <a:t>  The SBDC</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spcBef>
                <a:spcPts val="241"/>
              </a:spcBef>
            </a:pPr>
            <a:r>
              <a:rPr b="1" lang="en-US" sz="1200" spc="-1" strike="noStrike">
                <a:solidFill>
                  <a:srgbClr val="000000"/>
                </a:solidFill>
                <a:latin typeface="Georgia"/>
              </a:rPr>
              <a:t>Work Practices:</a:t>
            </a:r>
            <a:r>
              <a:rPr b="1" lang="en-US" sz="1200" spc="-1" strike="noStrike" u="sng">
                <a:solidFill>
                  <a:srgbClr val="000000"/>
                </a:solidFill>
                <a:uFillTx/>
                <a:latin typeface="Georgia"/>
              </a:rPr>
              <a:t> </a:t>
            </a:r>
            <a:endParaRPr b="0" lang="en-US" sz="1200" spc="-1" strike="noStrike">
              <a:latin typeface="Arial"/>
            </a:endParaRPr>
          </a:p>
          <a:p>
            <a:pPr marL="343080" indent="-342720">
              <a:lnSpc>
                <a:spcPct val="100000"/>
              </a:lnSpc>
              <a:spcBef>
                <a:spcPts val="241"/>
              </a:spcBef>
              <a:buClr>
                <a:srgbClr val="000000"/>
              </a:buClr>
              <a:buFont typeface="Symbol" charset="2"/>
              <a:buChar char=""/>
            </a:pPr>
            <a:r>
              <a:rPr b="0" lang="en-US" sz="1200" spc="-1" strike="noStrike">
                <a:solidFill>
                  <a:srgbClr val="000000"/>
                </a:solidFill>
                <a:latin typeface="Georgia"/>
              </a:rPr>
              <a:t>Research  other companies  in the  market of selling online services regarding to portfolios  and resume  software </a:t>
            </a:r>
            <a:endParaRPr b="0" lang="en-US" sz="1200" spc="-1" strike="noStrike">
              <a:latin typeface="Arial"/>
            </a:endParaRPr>
          </a:p>
          <a:p>
            <a:pPr marL="343080" indent="-342720">
              <a:lnSpc>
                <a:spcPct val="100000"/>
              </a:lnSpc>
              <a:spcBef>
                <a:spcPts val="241"/>
              </a:spcBef>
              <a:buClr>
                <a:srgbClr val="000000"/>
              </a:buClr>
              <a:buFont typeface="Symbol" charset="2"/>
              <a:buChar char=""/>
            </a:pPr>
            <a:r>
              <a:rPr b="0" lang="en-US" sz="1200" spc="-1" strike="noStrike">
                <a:solidFill>
                  <a:srgbClr val="000000"/>
                </a:solidFill>
                <a:latin typeface="Georgia"/>
              </a:rPr>
              <a:t>Produce:  After researching the competitors and their benchmarking  strategies , make documentation   of the  initial findings  of the competitors   </a:t>
            </a:r>
            <a:endParaRPr b="0" lang="en-US" sz="1200" spc="-1" strike="noStrike">
              <a:latin typeface="Arial"/>
            </a:endParaRPr>
          </a:p>
          <a:p>
            <a:pPr marL="343080" indent="-342720">
              <a:lnSpc>
                <a:spcPct val="100000"/>
              </a:lnSpc>
              <a:spcBef>
                <a:spcPts val="241"/>
              </a:spcBef>
              <a:buClr>
                <a:srgbClr val="000000"/>
              </a:buClr>
              <a:buFont typeface="Symbol" charset="2"/>
              <a:buChar char=""/>
            </a:pPr>
            <a:r>
              <a:rPr b="0" lang="en-US" sz="1200" spc="-1" strike="noStrike">
                <a:solidFill>
                  <a:srgbClr val="000000"/>
                </a:solidFill>
                <a:latin typeface="Georgia"/>
              </a:rPr>
              <a:t>Service: In finding the  competitors strategies and service s,  Integral  Techniques will then  compare with Crimson Careers Services/Software  and  the competitors  and build upon their systems and integrating a more sufficient process. </a:t>
            </a:r>
            <a:endParaRPr b="0" lang="en-US" sz="1200" spc="-1" strike="noStrike">
              <a:latin typeface="Arial"/>
            </a:endParaRPr>
          </a:p>
          <a:p>
            <a:pPr marL="343080" indent="-342720">
              <a:lnSpc>
                <a:spcPct val="100000"/>
              </a:lnSpc>
              <a:spcBef>
                <a:spcPts val="241"/>
              </a:spcBef>
              <a:buClr>
                <a:srgbClr val="000000"/>
              </a:buClr>
              <a:buFont typeface="Symbol" charset="2"/>
              <a:buChar char=""/>
            </a:pPr>
            <a:r>
              <a:rPr b="0" lang="en-US" sz="1200" spc="-1" strike="noStrike">
                <a:solidFill>
                  <a:srgbClr val="000000"/>
                </a:solidFill>
                <a:latin typeface="Georgia"/>
              </a:rPr>
              <a:t>Sell: In comparing   the  results into one strategy ,  Integral Techniques will then sell the  final results to the consultant  in a presentation.</a:t>
            </a:r>
            <a:endParaRPr b="0" lang="en-US" sz="1200" spc="-1" strike="noStrike">
              <a:latin typeface="Arial"/>
            </a:endParaRPr>
          </a:p>
          <a:p>
            <a:pPr marL="343080" indent="-342720">
              <a:lnSpc>
                <a:spcPct val="100000"/>
              </a:lnSpc>
              <a:spcBef>
                <a:spcPts val="241"/>
              </a:spcBef>
              <a:buClr>
                <a:srgbClr val="000000"/>
              </a:buClr>
              <a:buFont typeface="Symbol" charset="2"/>
              <a:buChar char=""/>
            </a:pPr>
            <a:r>
              <a:rPr b="0" lang="en-US" sz="1200" spc="-1" strike="noStrike">
                <a:solidFill>
                  <a:srgbClr val="000000"/>
                </a:solidFill>
                <a:latin typeface="Georgia"/>
              </a:rPr>
              <a:t>Deliver:  Integral Techniques will deliver a conclusion of  the final benchmarking strategies in a final report documentation.</a:t>
            </a:r>
            <a:endParaRPr b="0" lang="en-US" sz="1200" spc="-1" strike="noStrike">
              <a:latin typeface="Arial"/>
            </a:endParaRPr>
          </a:p>
          <a:p>
            <a:pPr marL="343080" indent="-342720">
              <a:lnSpc>
                <a:spcPct val="100000"/>
              </a:lnSpc>
              <a:spcBef>
                <a:spcPts val="241"/>
              </a:spcBef>
            </a:pPr>
            <a:r>
              <a:rPr b="0" lang="en-US" sz="1200" spc="-1" strike="noStrike">
                <a:solidFill>
                  <a:srgbClr val="000000"/>
                </a:solidFill>
                <a:latin typeface="Georgia"/>
              </a:rPr>
              <a:t> </a:t>
            </a:r>
            <a:endParaRPr b="0" lang="en-US" sz="1200" spc="-1" strike="noStrike">
              <a:latin typeface="Arial"/>
            </a:endParaRPr>
          </a:p>
          <a:p>
            <a:pPr marL="343080" indent="-342720">
              <a:lnSpc>
                <a:spcPct val="100000"/>
              </a:lnSpc>
            </a:pPr>
            <a:r>
              <a:rPr b="1" lang="en-US" sz="1200" spc="-1" strike="noStrike">
                <a:solidFill>
                  <a:srgbClr val="000000"/>
                </a:solidFill>
                <a:latin typeface="Georgia"/>
              </a:rPr>
              <a:t>Data:  </a:t>
            </a:r>
            <a:r>
              <a:rPr b="0" lang="en-US" sz="1200" spc="-1" strike="noStrike">
                <a:solidFill>
                  <a:srgbClr val="000000"/>
                </a:solidFill>
                <a:latin typeface="Georgia"/>
              </a:rPr>
              <a:t>Class notes from Dung Chau’s presentations, Research on competitors</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spcBef>
                <a:spcPts val="601"/>
              </a:spcBef>
            </a:pPr>
            <a:r>
              <a:rPr b="1" lang="en-US" sz="1200" spc="-1" strike="noStrike">
                <a:solidFill>
                  <a:srgbClr val="000000"/>
                </a:solidFill>
                <a:latin typeface="Georgia"/>
              </a:rPr>
              <a:t>People: </a:t>
            </a:r>
            <a:r>
              <a:rPr b="0" lang="en-US" sz="1200" spc="-1" strike="noStrike">
                <a:solidFill>
                  <a:srgbClr val="000000"/>
                </a:solidFill>
                <a:latin typeface="Georgia"/>
              </a:rPr>
              <a:t>D. Hale, PKJZ Inc. Consultants,  Dung Chau, CIS Capstone Team</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1" lang="en-US" sz="1200" spc="-1" strike="noStrike">
                <a:solidFill>
                  <a:srgbClr val="000000"/>
                </a:solidFill>
                <a:latin typeface="Georgia"/>
              </a:rPr>
              <a:t>Technology:</a:t>
            </a:r>
            <a:r>
              <a:rPr b="0" lang="en-US" sz="1200" spc="-1" strike="noStrike">
                <a:solidFill>
                  <a:srgbClr val="000000"/>
                </a:solidFill>
                <a:latin typeface="Georgia"/>
              </a:rPr>
              <a:t>  Computers, Internet, SharePoint, MS Office Suite</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70000"/>
              </a:lnSpc>
              <a:spcBef>
                <a:spcPts val="601"/>
              </a:spcBef>
            </a:pPr>
            <a:r>
              <a:rPr b="1" lang="en-US" sz="1200" spc="-1" strike="noStrike">
                <a:solidFill>
                  <a:srgbClr val="000000"/>
                </a:solidFill>
                <a:latin typeface="Georgia"/>
              </a:rPr>
              <a:t>Value</a:t>
            </a:r>
            <a:r>
              <a:rPr b="0" lang="en-US" sz="1200" spc="-1" strike="noStrike">
                <a:solidFill>
                  <a:srgbClr val="000000"/>
                </a:solidFill>
                <a:latin typeface="Georgia"/>
              </a:rPr>
              <a:t>: By participating in benchmarking activities for the SBDC, PKJZ Inc. gains invaluable experience researching and applying the obtain knowledge to add value to a business.  The SBDC benefits by receiving detailed information about competitors that can be applied to improving the CIS application.  They are also able to save time and resources by outsourcing the benchmarking activities to the 295 class. </a:t>
            </a:r>
            <a:endParaRPr b="0" lang="en-US" sz="1200" spc="-1" strike="noStrike">
              <a:latin typeface="Arial"/>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CustomShape 1"/>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PKJZ Inc. VC</a:t>
            </a:r>
            <a:endParaRPr b="0" lang="en-US" sz="1800" spc="-1" strike="noStrike">
              <a:latin typeface="Arial"/>
            </a:endParaRPr>
          </a:p>
        </p:txBody>
      </p:sp>
      <p:sp>
        <p:nvSpPr>
          <p:cNvPr id="678" name="CustomShape 2"/>
          <p:cNvSpPr/>
          <p:nvPr/>
        </p:nvSpPr>
        <p:spPr>
          <a:xfrm>
            <a:off x="2743200" y="2362320"/>
            <a:ext cx="1752120" cy="837720"/>
          </a:xfrm>
          <a:prstGeom prst="roundRect">
            <a:avLst>
              <a:gd name="adj" fmla="val 16667"/>
            </a:avLst>
          </a:prstGeom>
          <a:solidFill>
            <a:schemeClr val="accent2"/>
          </a:solidFill>
          <a:ln w="9360">
            <a:solidFill>
              <a:schemeClr val="tx1"/>
            </a:solidFill>
            <a:round/>
          </a:ln>
        </p:spPr>
        <p:style>
          <a:lnRef idx="0"/>
          <a:fillRef idx="0"/>
          <a:effectRef idx="0"/>
          <a:fontRef idx="minor"/>
        </p:style>
      </p:sp>
      <p:sp>
        <p:nvSpPr>
          <p:cNvPr id="679" name="CustomShape 3"/>
          <p:cNvSpPr/>
          <p:nvPr/>
        </p:nvSpPr>
        <p:spPr>
          <a:xfrm>
            <a:off x="685800" y="6781680"/>
            <a:ext cx="1752120" cy="1142640"/>
          </a:xfrm>
          <a:prstGeom prst="rect">
            <a:avLst/>
          </a:prstGeom>
          <a:noFill/>
          <a:ln w="38160">
            <a:solidFill>
              <a:srgbClr val="593b1d"/>
            </a:solidFill>
            <a:miter/>
          </a:ln>
        </p:spPr>
        <p:style>
          <a:lnRef idx="0"/>
          <a:fillRef idx="0"/>
          <a:effectRef idx="0"/>
          <a:fontRef idx="minor"/>
        </p:style>
      </p:sp>
      <p:sp>
        <p:nvSpPr>
          <p:cNvPr id="680" name="CustomShape 4"/>
          <p:cNvSpPr/>
          <p:nvPr/>
        </p:nvSpPr>
        <p:spPr>
          <a:xfrm>
            <a:off x="685800" y="5410080"/>
            <a:ext cx="1752120" cy="1142640"/>
          </a:xfrm>
          <a:prstGeom prst="rect">
            <a:avLst/>
          </a:prstGeom>
          <a:noFill/>
          <a:ln w="38160">
            <a:solidFill>
              <a:srgbClr val="593b1d"/>
            </a:solidFill>
            <a:miter/>
          </a:ln>
        </p:spPr>
        <p:style>
          <a:lnRef idx="0"/>
          <a:fillRef idx="0"/>
          <a:effectRef idx="0"/>
          <a:fontRef idx="minor"/>
        </p:style>
      </p:sp>
      <p:sp>
        <p:nvSpPr>
          <p:cNvPr id="681" name="CustomShape 5"/>
          <p:cNvSpPr/>
          <p:nvPr/>
        </p:nvSpPr>
        <p:spPr>
          <a:xfrm>
            <a:off x="685800" y="4038480"/>
            <a:ext cx="1752120" cy="1142640"/>
          </a:xfrm>
          <a:prstGeom prst="rect">
            <a:avLst/>
          </a:prstGeom>
          <a:noFill/>
          <a:ln w="38160">
            <a:solidFill>
              <a:srgbClr val="593b1d"/>
            </a:solidFill>
            <a:miter/>
          </a:ln>
        </p:spPr>
        <p:style>
          <a:lnRef idx="0"/>
          <a:fillRef idx="0"/>
          <a:effectRef idx="0"/>
          <a:fontRef idx="minor"/>
        </p:style>
      </p:sp>
      <p:sp>
        <p:nvSpPr>
          <p:cNvPr id="682" name="CustomShape 6"/>
          <p:cNvSpPr/>
          <p:nvPr/>
        </p:nvSpPr>
        <p:spPr>
          <a:xfrm>
            <a:off x="685800" y="2666880"/>
            <a:ext cx="1752120" cy="1142640"/>
          </a:xfrm>
          <a:prstGeom prst="rect">
            <a:avLst/>
          </a:prstGeom>
          <a:noFill/>
          <a:ln w="38160">
            <a:solidFill>
              <a:srgbClr val="593b1d"/>
            </a:solidFill>
            <a:miter/>
          </a:ln>
        </p:spPr>
        <p:style>
          <a:lnRef idx="0"/>
          <a:fillRef idx="0"/>
          <a:effectRef idx="0"/>
          <a:fontRef idx="minor"/>
        </p:style>
      </p:sp>
      <p:sp>
        <p:nvSpPr>
          <p:cNvPr id="683" name="CustomShape 7"/>
          <p:cNvSpPr/>
          <p:nvPr/>
        </p:nvSpPr>
        <p:spPr>
          <a:xfrm>
            <a:off x="685800" y="1295280"/>
            <a:ext cx="1752120" cy="1142640"/>
          </a:xfrm>
          <a:prstGeom prst="rect">
            <a:avLst/>
          </a:prstGeom>
          <a:noFill/>
          <a:ln w="38160">
            <a:solidFill>
              <a:srgbClr val="593b1d"/>
            </a:solidFill>
            <a:miter/>
          </a:ln>
        </p:spPr>
        <p:style>
          <a:lnRef idx="0"/>
          <a:fillRef idx="0"/>
          <a:effectRef idx="0"/>
          <a:fontRef idx="minor"/>
        </p:style>
      </p:sp>
      <p:sp>
        <p:nvSpPr>
          <p:cNvPr id="684" name="CustomShape 8"/>
          <p:cNvSpPr/>
          <p:nvPr/>
        </p:nvSpPr>
        <p:spPr>
          <a:xfrm>
            <a:off x="2743200" y="3733920"/>
            <a:ext cx="1752120" cy="837720"/>
          </a:xfrm>
          <a:prstGeom prst="roundRect">
            <a:avLst>
              <a:gd name="adj" fmla="val 16667"/>
            </a:avLst>
          </a:prstGeom>
          <a:solidFill>
            <a:schemeClr val="accent2"/>
          </a:solidFill>
          <a:ln w="9360">
            <a:solidFill>
              <a:schemeClr val="tx1"/>
            </a:solidFill>
            <a:round/>
          </a:ln>
        </p:spPr>
        <p:style>
          <a:lnRef idx="0"/>
          <a:fillRef idx="0"/>
          <a:effectRef idx="0"/>
          <a:fontRef idx="minor"/>
        </p:style>
      </p:sp>
      <p:sp>
        <p:nvSpPr>
          <p:cNvPr id="685" name="CustomShape 9"/>
          <p:cNvSpPr/>
          <p:nvPr/>
        </p:nvSpPr>
        <p:spPr>
          <a:xfrm>
            <a:off x="2743200" y="5105520"/>
            <a:ext cx="1752120" cy="837720"/>
          </a:xfrm>
          <a:prstGeom prst="roundRect">
            <a:avLst>
              <a:gd name="adj" fmla="val 16667"/>
            </a:avLst>
          </a:prstGeom>
          <a:solidFill>
            <a:schemeClr val="accent2"/>
          </a:solidFill>
          <a:ln w="9360">
            <a:solidFill>
              <a:schemeClr val="tx1"/>
            </a:solidFill>
            <a:round/>
          </a:ln>
        </p:spPr>
        <p:style>
          <a:lnRef idx="0"/>
          <a:fillRef idx="0"/>
          <a:effectRef idx="0"/>
          <a:fontRef idx="minor"/>
        </p:style>
      </p:sp>
      <p:sp>
        <p:nvSpPr>
          <p:cNvPr id="686" name="CustomShape 10"/>
          <p:cNvSpPr/>
          <p:nvPr/>
        </p:nvSpPr>
        <p:spPr>
          <a:xfrm>
            <a:off x="2743200" y="6400800"/>
            <a:ext cx="1752120" cy="837720"/>
          </a:xfrm>
          <a:prstGeom prst="roundRect">
            <a:avLst>
              <a:gd name="adj" fmla="val 16667"/>
            </a:avLst>
          </a:prstGeom>
          <a:solidFill>
            <a:schemeClr val="accent2"/>
          </a:solidFill>
          <a:ln w="9360">
            <a:solidFill>
              <a:schemeClr val="tx1"/>
            </a:solidFill>
            <a:round/>
          </a:ln>
        </p:spPr>
        <p:style>
          <a:lnRef idx="0"/>
          <a:fillRef idx="0"/>
          <a:effectRef idx="0"/>
          <a:fontRef idx="minor"/>
        </p:style>
      </p:sp>
      <p:sp>
        <p:nvSpPr>
          <p:cNvPr id="687" name="CustomShape 11"/>
          <p:cNvSpPr/>
          <p:nvPr/>
        </p:nvSpPr>
        <p:spPr>
          <a:xfrm>
            <a:off x="2743200" y="7696080"/>
            <a:ext cx="1752120" cy="837720"/>
          </a:xfrm>
          <a:prstGeom prst="roundRect">
            <a:avLst>
              <a:gd name="adj" fmla="val 16667"/>
            </a:avLst>
          </a:prstGeom>
          <a:solidFill>
            <a:schemeClr val="accent2"/>
          </a:solidFill>
          <a:ln w="9360">
            <a:solidFill>
              <a:schemeClr val="tx1"/>
            </a:solidFill>
            <a:round/>
          </a:ln>
        </p:spPr>
        <p:style>
          <a:lnRef idx="0"/>
          <a:fillRef idx="0"/>
          <a:effectRef idx="0"/>
          <a:fontRef idx="minor"/>
        </p:style>
      </p:sp>
      <p:sp>
        <p:nvSpPr>
          <p:cNvPr id="688" name="CustomShape 12"/>
          <p:cNvSpPr/>
          <p:nvPr/>
        </p:nvSpPr>
        <p:spPr>
          <a:xfrm>
            <a:off x="2438280" y="1981080"/>
            <a:ext cx="304560" cy="1218960"/>
          </a:xfrm>
          <a:prstGeom prst="curvedLeftArrow">
            <a:avLst>
              <a:gd name="adj1" fmla="val 80000"/>
              <a:gd name="adj2" fmla="val 160000"/>
              <a:gd name="adj3" fmla="val 33333"/>
            </a:avLst>
          </a:prstGeom>
          <a:solidFill>
            <a:srgbClr val="7d5329"/>
          </a:solidFill>
          <a:ln w="9360">
            <a:solidFill>
              <a:schemeClr val="tx1"/>
            </a:solidFill>
            <a:miter/>
          </a:ln>
        </p:spPr>
        <p:style>
          <a:lnRef idx="0"/>
          <a:fillRef idx="0"/>
          <a:effectRef idx="0"/>
          <a:fontRef idx="minor"/>
        </p:style>
      </p:sp>
      <p:sp>
        <p:nvSpPr>
          <p:cNvPr id="689" name="CustomShape 13"/>
          <p:cNvSpPr/>
          <p:nvPr/>
        </p:nvSpPr>
        <p:spPr>
          <a:xfrm>
            <a:off x="2438280" y="3352680"/>
            <a:ext cx="304560" cy="1218960"/>
          </a:xfrm>
          <a:prstGeom prst="curvedLeftArrow">
            <a:avLst>
              <a:gd name="adj1" fmla="val 80000"/>
              <a:gd name="adj2" fmla="val 160000"/>
              <a:gd name="adj3" fmla="val 33333"/>
            </a:avLst>
          </a:prstGeom>
          <a:solidFill>
            <a:srgbClr val="7d5329"/>
          </a:solidFill>
          <a:ln w="9360">
            <a:solidFill>
              <a:schemeClr val="tx1"/>
            </a:solidFill>
            <a:miter/>
          </a:ln>
        </p:spPr>
        <p:style>
          <a:lnRef idx="0"/>
          <a:fillRef idx="0"/>
          <a:effectRef idx="0"/>
          <a:fontRef idx="minor"/>
        </p:style>
      </p:sp>
      <p:sp>
        <p:nvSpPr>
          <p:cNvPr id="690" name="CustomShape 14"/>
          <p:cNvSpPr/>
          <p:nvPr/>
        </p:nvSpPr>
        <p:spPr>
          <a:xfrm>
            <a:off x="2438280" y="4724280"/>
            <a:ext cx="304560" cy="1218960"/>
          </a:xfrm>
          <a:prstGeom prst="curvedLeftArrow">
            <a:avLst>
              <a:gd name="adj1" fmla="val 80000"/>
              <a:gd name="adj2" fmla="val 160000"/>
              <a:gd name="adj3" fmla="val 33333"/>
            </a:avLst>
          </a:prstGeom>
          <a:solidFill>
            <a:srgbClr val="7d5329"/>
          </a:solidFill>
          <a:ln w="9360">
            <a:solidFill>
              <a:schemeClr val="tx1"/>
            </a:solidFill>
            <a:miter/>
          </a:ln>
        </p:spPr>
        <p:style>
          <a:lnRef idx="0"/>
          <a:fillRef idx="0"/>
          <a:effectRef idx="0"/>
          <a:fontRef idx="minor"/>
        </p:style>
      </p:sp>
      <p:sp>
        <p:nvSpPr>
          <p:cNvPr id="691" name="CustomShape 15"/>
          <p:cNvSpPr/>
          <p:nvPr/>
        </p:nvSpPr>
        <p:spPr>
          <a:xfrm>
            <a:off x="2438280" y="6095880"/>
            <a:ext cx="304560" cy="1218960"/>
          </a:xfrm>
          <a:prstGeom prst="curvedLeftArrow">
            <a:avLst>
              <a:gd name="adj1" fmla="val 80000"/>
              <a:gd name="adj2" fmla="val 160000"/>
              <a:gd name="adj3" fmla="val 33333"/>
            </a:avLst>
          </a:prstGeom>
          <a:solidFill>
            <a:srgbClr val="7d5329"/>
          </a:solidFill>
          <a:ln w="9360">
            <a:solidFill>
              <a:schemeClr val="tx1"/>
            </a:solidFill>
            <a:miter/>
          </a:ln>
        </p:spPr>
        <p:style>
          <a:lnRef idx="0"/>
          <a:fillRef idx="0"/>
          <a:effectRef idx="0"/>
          <a:fontRef idx="minor"/>
        </p:style>
      </p:sp>
      <p:sp>
        <p:nvSpPr>
          <p:cNvPr id="692" name="CustomShape 16"/>
          <p:cNvSpPr/>
          <p:nvPr/>
        </p:nvSpPr>
        <p:spPr>
          <a:xfrm rot="5400000">
            <a:off x="1791720" y="7580880"/>
            <a:ext cx="607680" cy="1294920"/>
          </a:xfrm>
          <a:custGeom>
            <a:avLst/>
            <a:gdLst/>
            <a:ahLst/>
            <a:rect l="l" t="t" r="r" b="b"/>
            <a:pathLst>
              <a:path w="990600" h="2438400">
                <a:moveTo>
                  <a:pt x="0" y="2190750"/>
                </a:moveTo>
                <a:lnTo>
                  <a:pt x="619125" y="2190750"/>
                </a:lnTo>
                <a:lnTo>
                  <a:pt x="619125" y="247650"/>
                </a:lnTo>
                <a:lnTo>
                  <a:pt x="495300" y="247650"/>
                </a:lnTo>
                <a:lnTo>
                  <a:pt x="742950" y="0"/>
                </a:lnTo>
                <a:lnTo>
                  <a:pt x="990600" y="247650"/>
                </a:lnTo>
                <a:lnTo>
                  <a:pt x="866775" y="247650"/>
                </a:lnTo>
                <a:lnTo>
                  <a:pt x="866775" y="2438400"/>
                </a:lnTo>
                <a:lnTo>
                  <a:pt x="0" y="2438400"/>
                </a:lnTo>
                <a:close/>
              </a:path>
            </a:pathLst>
          </a:custGeom>
          <a:solidFill>
            <a:srgbClr val="7d5329"/>
          </a:solidFill>
          <a:ln w="25560">
            <a:solidFill>
              <a:schemeClr val="tx1"/>
            </a:solidFill>
            <a:miter/>
          </a:ln>
        </p:spPr>
        <p:style>
          <a:lnRef idx="0"/>
          <a:fillRef idx="0"/>
          <a:effectRef idx="0"/>
          <a:fontRef idx="minor"/>
        </p:style>
      </p:sp>
      <p:sp>
        <p:nvSpPr>
          <p:cNvPr id="693" name="CustomShape 17"/>
          <p:cNvSpPr/>
          <p:nvPr/>
        </p:nvSpPr>
        <p:spPr>
          <a:xfrm rot="5400000">
            <a:off x="3543480" y="2400120"/>
            <a:ext cx="3885840" cy="1676160"/>
          </a:xfrm>
          <a:prstGeom prst="rect">
            <a:avLst/>
          </a:prstGeom>
          <a:noFill/>
          <a:ln w="38160">
            <a:solidFill>
              <a:srgbClr val="593b1d"/>
            </a:solidFill>
            <a:miter/>
          </a:ln>
        </p:spPr>
        <p:style>
          <a:lnRef idx="0"/>
          <a:fillRef idx="0"/>
          <a:effectRef idx="0"/>
          <a:fontRef idx="minor"/>
        </p:style>
      </p:sp>
      <p:sp>
        <p:nvSpPr>
          <p:cNvPr id="694" name="CustomShape 18"/>
          <p:cNvSpPr/>
          <p:nvPr/>
        </p:nvSpPr>
        <p:spPr>
          <a:xfrm>
            <a:off x="4495680" y="7162920"/>
            <a:ext cx="685440" cy="1294920"/>
          </a:xfrm>
          <a:custGeom>
            <a:avLst/>
            <a:gdLst/>
            <a:ahLst/>
            <a:rect l="l" t="t" r="r" b="b"/>
            <a:pathLst>
              <a:path w="990600" h="2438400">
                <a:moveTo>
                  <a:pt x="0" y="2190750"/>
                </a:moveTo>
                <a:lnTo>
                  <a:pt x="619125" y="2190750"/>
                </a:lnTo>
                <a:lnTo>
                  <a:pt x="619125" y="247650"/>
                </a:lnTo>
                <a:lnTo>
                  <a:pt x="495300" y="247650"/>
                </a:lnTo>
                <a:lnTo>
                  <a:pt x="742950" y="0"/>
                </a:lnTo>
                <a:lnTo>
                  <a:pt x="990600" y="247650"/>
                </a:lnTo>
                <a:lnTo>
                  <a:pt x="866775" y="247650"/>
                </a:lnTo>
                <a:lnTo>
                  <a:pt x="866775" y="2438400"/>
                </a:lnTo>
                <a:lnTo>
                  <a:pt x="0" y="2438400"/>
                </a:lnTo>
                <a:close/>
              </a:path>
            </a:pathLst>
          </a:custGeom>
          <a:solidFill>
            <a:srgbClr val="7d5329"/>
          </a:solidFill>
          <a:ln w="25560">
            <a:solidFill>
              <a:schemeClr val="tx1"/>
            </a:solidFill>
            <a:miter/>
          </a:ln>
        </p:spPr>
        <p:style>
          <a:lnRef idx="0"/>
          <a:fillRef idx="0"/>
          <a:effectRef idx="0"/>
          <a:fontRef idx="minor"/>
        </p:style>
      </p:sp>
      <p:sp>
        <p:nvSpPr>
          <p:cNvPr id="695" name="CustomShape 19"/>
          <p:cNvSpPr/>
          <p:nvPr/>
        </p:nvSpPr>
        <p:spPr>
          <a:xfrm rot="5400000">
            <a:off x="4991040" y="5829120"/>
            <a:ext cx="990360" cy="1676160"/>
          </a:xfrm>
          <a:prstGeom prst="rect">
            <a:avLst/>
          </a:prstGeom>
          <a:noFill/>
          <a:ln w="38160">
            <a:solidFill>
              <a:srgbClr val="593b1d"/>
            </a:solidFill>
            <a:miter/>
          </a:ln>
        </p:spPr>
        <p:style>
          <a:lnRef idx="0"/>
          <a:fillRef idx="0"/>
          <a:effectRef idx="0"/>
          <a:fontRef idx="minor"/>
        </p:style>
      </p:sp>
      <p:sp>
        <p:nvSpPr>
          <p:cNvPr id="696" name="CustomShape 20"/>
          <p:cNvSpPr/>
          <p:nvPr/>
        </p:nvSpPr>
        <p:spPr>
          <a:xfrm>
            <a:off x="4800600" y="5181480"/>
            <a:ext cx="380520" cy="990360"/>
          </a:xfrm>
          <a:prstGeom prst="upArrow">
            <a:avLst>
              <a:gd name="adj1" fmla="val 50000"/>
              <a:gd name="adj2" fmla="val 65000"/>
            </a:avLst>
          </a:prstGeom>
          <a:solidFill>
            <a:srgbClr val="7d5329"/>
          </a:solidFill>
          <a:ln w="9360">
            <a:solidFill>
              <a:schemeClr val="tx1"/>
            </a:solidFill>
            <a:miter/>
          </a:ln>
        </p:spPr>
        <p:style>
          <a:lnRef idx="0"/>
          <a:fillRef idx="0"/>
          <a:effectRef idx="0"/>
          <a:fontRef idx="minor"/>
        </p:style>
      </p:sp>
      <p:sp>
        <p:nvSpPr>
          <p:cNvPr id="697" name="CustomShape 21"/>
          <p:cNvSpPr/>
          <p:nvPr/>
        </p:nvSpPr>
        <p:spPr>
          <a:xfrm>
            <a:off x="762120" y="1690560"/>
            <a:ext cx="159984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000000"/>
                </a:solidFill>
                <a:latin typeface="Georgia"/>
              </a:rPr>
              <a:t>Research</a:t>
            </a:r>
            <a:endParaRPr b="0" lang="en-US" sz="1800" spc="-1" strike="noStrike">
              <a:latin typeface="Arial"/>
            </a:endParaRPr>
          </a:p>
        </p:txBody>
      </p:sp>
      <p:sp>
        <p:nvSpPr>
          <p:cNvPr id="698" name="CustomShape 22"/>
          <p:cNvSpPr/>
          <p:nvPr/>
        </p:nvSpPr>
        <p:spPr>
          <a:xfrm>
            <a:off x="762120" y="3062160"/>
            <a:ext cx="159984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000000"/>
                </a:solidFill>
                <a:latin typeface="Georgia"/>
              </a:rPr>
              <a:t>Produce</a:t>
            </a:r>
            <a:endParaRPr b="0" lang="en-US" sz="1800" spc="-1" strike="noStrike">
              <a:latin typeface="Arial"/>
            </a:endParaRPr>
          </a:p>
        </p:txBody>
      </p:sp>
      <p:sp>
        <p:nvSpPr>
          <p:cNvPr id="699" name="CustomShape 23"/>
          <p:cNvSpPr/>
          <p:nvPr/>
        </p:nvSpPr>
        <p:spPr>
          <a:xfrm>
            <a:off x="762120" y="4433760"/>
            <a:ext cx="159984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000000"/>
                </a:solidFill>
                <a:latin typeface="Georgia"/>
              </a:rPr>
              <a:t>Service</a:t>
            </a:r>
            <a:endParaRPr b="0" lang="en-US" sz="1800" spc="-1" strike="noStrike">
              <a:latin typeface="Arial"/>
            </a:endParaRPr>
          </a:p>
        </p:txBody>
      </p:sp>
      <p:sp>
        <p:nvSpPr>
          <p:cNvPr id="700" name="CustomShape 24"/>
          <p:cNvSpPr/>
          <p:nvPr/>
        </p:nvSpPr>
        <p:spPr>
          <a:xfrm>
            <a:off x="762120" y="5805360"/>
            <a:ext cx="159984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000000"/>
                </a:solidFill>
                <a:latin typeface="Georgia"/>
              </a:rPr>
              <a:t>Sell</a:t>
            </a:r>
            <a:endParaRPr b="0" lang="en-US" sz="1800" spc="-1" strike="noStrike">
              <a:latin typeface="Arial"/>
            </a:endParaRPr>
          </a:p>
        </p:txBody>
      </p:sp>
      <p:sp>
        <p:nvSpPr>
          <p:cNvPr id="701" name="CustomShape 25"/>
          <p:cNvSpPr/>
          <p:nvPr/>
        </p:nvSpPr>
        <p:spPr>
          <a:xfrm>
            <a:off x="762120" y="7238880"/>
            <a:ext cx="159984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000000"/>
                </a:solidFill>
                <a:latin typeface="Georgia"/>
              </a:rPr>
              <a:t>Deliver</a:t>
            </a:r>
            <a:endParaRPr b="0" lang="en-US" sz="1800" spc="-1" strike="noStrike">
              <a:latin typeface="Arial"/>
            </a:endParaRPr>
          </a:p>
        </p:txBody>
      </p:sp>
      <p:sp>
        <p:nvSpPr>
          <p:cNvPr id="702" name="CustomShape 26"/>
          <p:cNvSpPr/>
          <p:nvPr/>
        </p:nvSpPr>
        <p:spPr>
          <a:xfrm>
            <a:off x="2743200" y="2514600"/>
            <a:ext cx="175212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Competitors</a:t>
            </a:r>
            <a:endParaRPr b="0" lang="en-US" sz="1200" spc="-1" strike="noStrike">
              <a:latin typeface="Arial"/>
            </a:endParaRPr>
          </a:p>
        </p:txBody>
      </p:sp>
      <p:sp>
        <p:nvSpPr>
          <p:cNvPr id="703" name="CustomShape 27"/>
          <p:cNvSpPr/>
          <p:nvPr/>
        </p:nvSpPr>
        <p:spPr>
          <a:xfrm>
            <a:off x="2743200" y="3916440"/>
            <a:ext cx="175212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Documentation</a:t>
            </a:r>
            <a:endParaRPr b="0" lang="en-US" sz="1200" spc="-1" strike="noStrike">
              <a:latin typeface="Arial"/>
            </a:endParaRPr>
          </a:p>
        </p:txBody>
      </p:sp>
      <p:sp>
        <p:nvSpPr>
          <p:cNvPr id="704" name="CustomShape 28"/>
          <p:cNvSpPr/>
          <p:nvPr/>
        </p:nvSpPr>
        <p:spPr>
          <a:xfrm>
            <a:off x="2743200" y="5257800"/>
            <a:ext cx="1752120" cy="53172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Additional research</a:t>
            </a:r>
            <a:endParaRPr b="0" lang="en-US" sz="1200" spc="-1" strike="noStrike">
              <a:latin typeface="Arial"/>
            </a:endParaRPr>
          </a:p>
          <a:p>
            <a:pPr algn="ctr">
              <a:lnSpc>
                <a:spcPct val="100000"/>
              </a:lnSpc>
              <a:spcBef>
                <a:spcPts val="601"/>
              </a:spcBef>
            </a:pPr>
            <a:endParaRPr b="0" lang="en-US" sz="1200" spc="-1" strike="noStrike">
              <a:latin typeface="Arial"/>
            </a:endParaRPr>
          </a:p>
        </p:txBody>
      </p:sp>
      <p:sp>
        <p:nvSpPr>
          <p:cNvPr id="705" name="CustomShape 29"/>
          <p:cNvSpPr/>
          <p:nvPr/>
        </p:nvSpPr>
        <p:spPr>
          <a:xfrm>
            <a:off x="2743200" y="6553080"/>
            <a:ext cx="175212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Analysis results</a:t>
            </a:r>
            <a:endParaRPr b="0" lang="en-US" sz="1200" spc="-1" strike="noStrike">
              <a:latin typeface="Arial"/>
            </a:endParaRPr>
          </a:p>
        </p:txBody>
      </p:sp>
      <p:sp>
        <p:nvSpPr>
          <p:cNvPr id="706" name="CustomShape 30"/>
          <p:cNvSpPr/>
          <p:nvPr/>
        </p:nvSpPr>
        <p:spPr>
          <a:xfrm>
            <a:off x="2743200" y="7848720"/>
            <a:ext cx="1752120" cy="53172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Benchmarking</a:t>
            </a:r>
            <a:endParaRPr b="0" lang="en-US" sz="1200" spc="-1" strike="noStrike">
              <a:latin typeface="Arial"/>
            </a:endParaRPr>
          </a:p>
          <a:p>
            <a:pPr algn="ctr">
              <a:lnSpc>
                <a:spcPct val="100000"/>
              </a:lnSpc>
              <a:spcBef>
                <a:spcPts val="601"/>
              </a:spcBef>
            </a:pPr>
            <a:r>
              <a:rPr b="0" lang="en-US" sz="1200" spc="-1" strike="noStrike">
                <a:solidFill>
                  <a:srgbClr val="000000"/>
                </a:solidFill>
                <a:latin typeface="Georgia"/>
              </a:rPr>
              <a:t>Report</a:t>
            </a:r>
            <a:endParaRPr b="0" lang="en-US" sz="1200" spc="-1" strike="noStrike">
              <a:latin typeface="Arial"/>
            </a:endParaRPr>
          </a:p>
        </p:txBody>
      </p:sp>
      <p:sp>
        <p:nvSpPr>
          <p:cNvPr id="707" name="CustomShape 31"/>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61</a:t>
            </a:r>
            <a:endParaRPr b="0" lang="en-US" sz="1800" spc="-1" strike="noStrike">
              <a:latin typeface="Arial"/>
            </a:endParaRPr>
          </a:p>
        </p:txBody>
      </p:sp>
      <p:sp>
        <p:nvSpPr>
          <p:cNvPr id="708" name="CustomShape 32"/>
          <p:cNvSpPr/>
          <p:nvPr/>
        </p:nvSpPr>
        <p:spPr>
          <a:xfrm>
            <a:off x="4724280" y="1355760"/>
            <a:ext cx="1523520" cy="374436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Value: By participating in benchmarking activities for the SBDC, PKJZ Inc. gains invaluable experience researching and applying the obtain knowledge to add value to a business.  The SBDC benefits by receiving detailed information about competitors that can be applied to improving the CIS application.  They are also able to save time and resources by outsourcing the benchmarking activities to the 295 class.  </a:t>
            </a:r>
            <a:endParaRPr b="0" lang="en-US" sz="1000" spc="-1" strike="noStrike">
              <a:latin typeface="Arial"/>
            </a:endParaRPr>
          </a:p>
        </p:txBody>
      </p:sp>
      <p:sp>
        <p:nvSpPr>
          <p:cNvPr id="709" name="CustomShape 33"/>
          <p:cNvSpPr/>
          <p:nvPr/>
        </p:nvSpPr>
        <p:spPr>
          <a:xfrm>
            <a:off x="4724280" y="6172200"/>
            <a:ext cx="1599840" cy="162612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Report analyzing competitors based on application offerings, pricings, and metrics</a:t>
            </a:r>
            <a:endParaRPr b="0" lang="en-US" sz="1200" spc="-1" strike="noStrike">
              <a:latin typeface="Arial"/>
            </a:endParaRPr>
          </a:p>
          <a:p>
            <a:pPr>
              <a:lnSpc>
                <a:spcPct val="100000"/>
              </a:lnSpc>
              <a:spcBef>
                <a:spcPts val="601"/>
              </a:spcBef>
            </a:pPr>
            <a:endParaRPr b="0" lang="en-US" sz="1200" spc="-1" strike="noStrike">
              <a:latin typeface="Arial"/>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CustomShape 1"/>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PKJZ Inc. VC Narrative</a:t>
            </a:r>
            <a:endParaRPr b="0" lang="en-US" sz="1800" spc="-1" strike="noStrike">
              <a:latin typeface="Arial"/>
            </a:endParaRPr>
          </a:p>
        </p:txBody>
      </p:sp>
      <p:sp>
        <p:nvSpPr>
          <p:cNvPr id="711" name="CustomShape 2"/>
          <p:cNvSpPr/>
          <p:nvPr/>
        </p:nvSpPr>
        <p:spPr>
          <a:xfrm>
            <a:off x="6248520" y="0"/>
            <a:ext cx="5331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62</a:t>
            </a:r>
            <a:endParaRPr b="0" lang="en-US" sz="1800" spc="-1" strike="noStrike">
              <a:latin typeface="Arial"/>
            </a:endParaRPr>
          </a:p>
        </p:txBody>
      </p:sp>
      <p:sp>
        <p:nvSpPr>
          <p:cNvPr id="712" name="CustomShape 3"/>
          <p:cNvSpPr/>
          <p:nvPr/>
        </p:nvSpPr>
        <p:spPr>
          <a:xfrm>
            <a:off x="457200" y="685800"/>
            <a:ext cx="5943240" cy="4578840"/>
          </a:xfrm>
          <a:prstGeom prst="rect">
            <a:avLst/>
          </a:prstGeom>
          <a:noFill/>
          <a:ln w="9360">
            <a:noFill/>
          </a:ln>
        </p:spPr>
        <p:style>
          <a:lnRef idx="0"/>
          <a:fillRef idx="0"/>
          <a:effectRef idx="0"/>
          <a:fontRef idx="minor"/>
        </p:style>
        <p:txBody>
          <a:bodyPr lIns="90000" rIns="90000" tIns="45000" bIns="45000"/>
          <a:p>
            <a:pPr marL="343080" indent="-342720">
              <a:lnSpc>
                <a:spcPct val="100000"/>
              </a:lnSpc>
              <a:spcBef>
                <a:spcPts val="241"/>
              </a:spcBef>
            </a:pPr>
            <a:r>
              <a:rPr b="1" lang="en-US" sz="1200" spc="-1" strike="noStrike">
                <a:solidFill>
                  <a:srgbClr val="000000"/>
                </a:solidFill>
                <a:latin typeface="Georgia"/>
              </a:rPr>
              <a:t>Work Practices:</a:t>
            </a:r>
            <a:endParaRPr b="0" lang="en-US" sz="1200" spc="-1" strike="noStrike">
              <a:latin typeface="Arial"/>
            </a:endParaRPr>
          </a:p>
          <a:p>
            <a:pPr>
              <a:lnSpc>
                <a:spcPct val="100000"/>
              </a:lnSpc>
              <a:spcBef>
                <a:spcPts val="241"/>
              </a:spcBef>
            </a:pPr>
            <a:endParaRPr b="0" lang="en-US" sz="1200" spc="-1" strike="noStrike">
              <a:latin typeface="Arial"/>
            </a:endParaRPr>
          </a:p>
          <a:p>
            <a:pPr lvl="1" marL="743040" indent="-285480">
              <a:lnSpc>
                <a:spcPct val="100000"/>
              </a:lnSpc>
              <a:spcBef>
                <a:spcPts val="241"/>
              </a:spcBef>
              <a:buClr>
                <a:srgbClr val="000000"/>
              </a:buClr>
              <a:buFont typeface="Symbol" charset="2"/>
              <a:buChar char=""/>
            </a:pPr>
            <a:r>
              <a:rPr b="1" lang="en-US" sz="1200" spc="-1" strike="noStrike">
                <a:solidFill>
                  <a:srgbClr val="000000"/>
                </a:solidFill>
                <a:latin typeface="Georgia"/>
              </a:rPr>
              <a:t>Research:</a:t>
            </a:r>
            <a:r>
              <a:rPr b="0" lang="en-US" sz="1200" spc="-1" strike="noStrike">
                <a:solidFill>
                  <a:srgbClr val="000000"/>
                </a:solidFill>
                <a:latin typeface="Georgia"/>
              </a:rPr>
              <a:t>  Integral Techniques will provide research of the competitors  benchmarking tools and services to better enhance the service of our client.</a:t>
            </a:r>
            <a:endParaRPr b="0" lang="en-US" sz="1200" spc="-1" strike="noStrike">
              <a:latin typeface="Arial"/>
            </a:endParaRPr>
          </a:p>
          <a:p>
            <a:pPr lvl="1" marL="743040" indent="-285480">
              <a:lnSpc>
                <a:spcPct val="100000"/>
              </a:lnSpc>
              <a:spcBef>
                <a:spcPts val="241"/>
              </a:spcBef>
              <a:buClr>
                <a:srgbClr val="000000"/>
              </a:buClr>
              <a:buFont typeface="Symbol" charset="2"/>
              <a:buChar char=""/>
            </a:pPr>
            <a:r>
              <a:rPr b="1" lang="en-US" sz="1200" spc="-1" strike="noStrike">
                <a:solidFill>
                  <a:srgbClr val="000000"/>
                </a:solidFill>
                <a:latin typeface="Georgia"/>
              </a:rPr>
              <a:t>Produce</a:t>
            </a:r>
            <a:r>
              <a:rPr b="0" lang="en-US" sz="1200" spc="-1" strike="noStrike">
                <a:solidFill>
                  <a:srgbClr val="000000"/>
                </a:solidFill>
                <a:latin typeface="Georgia"/>
              </a:rPr>
              <a:t>: Our team will then strategize  and compare other companies software and  make documentation of  the end results.</a:t>
            </a:r>
            <a:endParaRPr b="0" lang="en-US" sz="1200" spc="-1" strike="noStrike">
              <a:latin typeface="Arial"/>
            </a:endParaRPr>
          </a:p>
          <a:p>
            <a:pPr lvl="1" marL="743040" indent="-285480">
              <a:lnSpc>
                <a:spcPct val="100000"/>
              </a:lnSpc>
              <a:spcBef>
                <a:spcPts val="241"/>
              </a:spcBef>
              <a:buClr>
                <a:srgbClr val="000000"/>
              </a:buClr>
              <a:buFont typeface="Symbol" charset="2"/>
              <a:buChar char=""/>
            </a:pPr>
            <a:r>
              <a:rPr b="1" lang="en-US" sz="1200" spc="-1" strike="noStrike">
                <a:solidFill>
                  <a:srgbClr val="000000"/>
                </a:solidFill>
                <a:latin typeface="Georgia"/>
              </a:rPr>
              <a:t>Service: </a:t>
            </a:r>
            <a:r>
              <a:rPr b="0" lang="en-US" sz="1200" spc="-1" strike="noStrike">
                <a:solidFill>
                  <a:srgbClr val="000000"/>
                </a:solidFill>
                <a:latin typeface="Georgia"/>
              </a:rPr>
              <a:t>After delivering the documentation to the consultant , Integral Techniques will then take the necessary actions upon the consultants request to service any changes.</a:t>
            </a:r>
            <a:endParaRPr b="0" lang="en-US" sz="1200" spc="-1" strike="noStrike">
              <a:latin typeface="Arial"/>
            </a:endParaRPr>
          </a:p>
          <a:p>
            <a:pPr lvl="1" marL="743040" indent="-285480">
              <a:lnSpc>
                <a:spcPct val="100000"/>
              </a:lnSpc>
              <a:spcBef>
                <a:spcPts val="241"/>
              </a:spcBef>
              <a:buClr>
                <a:srgbClr val="000000"/>
              </a:buClr>
              <a:buFont typeface="Symbol" charset="2"/>
              <a:buChar char=""/>
            </a:pPr>
            <a:r>
              <a:rPr b="1" lang="en-US" sz="1200" spc="-1" strike="noStrike">
                <a:solidFill>
                  <a:srgbClr val="000000"/>
                </a:solidFill>
                <a:latin typeface="Georgia"/>
              </a:rPr>
              <a:t>Sell</a:t>
            </a:r>
            <a:r>
              <a:rPr b="0" lang="en-US" sz="1200" spc="-1" strike="noStrike">
                <a:solidFill>
                  <a:srgbClr val="000000"/>
                </a:solidFill>
                <a:latin typeface="Georgia"/>
              </a:rPr>
              <a:t>: By servicing the changes requested by the consultant, then the next step in the process will be presenting our comparative advantage  to our consultant and representatives.</a:t>
            </a:r>
            <a:endParaRPr b="0" lang="en-US" sz="1200" spc="-1" strike="noStrike">
              <a:latin typeface="Arial"/>
            </a:endParaRPr>
          </a:p>
          <a:p>
            <a:pPr lvl="1" marL="743040" indent="-285480">
              <a:lnSpc>
                <a:spcPct val="100000"/>
              </a:lnSpc>
              <a:spcBef>
                <a:spcPts val="241"/>
              </a:spcBef>
              <a:buClr>
                <a:srgbClr val="000000"/>
              </a:buClr>
              <a:buFont typeface="Symbol" charset="2"/>
              <a:buChar char=""/>
            </a:pPr>
            <a:r>
              <a:rPr b="1" lang="en-US" sz="1200" spc="-1" strike="noStrike">
                <a:solidFill>
                  <a:srgbClr val="000000"/>
                </a:solidFill>
                <a:latin typeface="Georgia"/>
              </a:rPr>
              <a:t>Deliver</a:t>
            </a:r>
            <a:r>
              <a:rPr b="0" lang="en-US" sz="1200" spc="-1" strike="noStrike">
                <a:solidFill>
                  <a:srgbClr val="000000"/>
                </a:solidFill>
                <a:latin typeface="Georgia"/>
              </a:rPr>
              <a:t>:  Deliver the final analysis report into a bench marketing  documentation. </a:t>
            </a:r>
            <a:endParaRPr b="0" lang="en-US" sz="1200" spc="-1" strike="noStrike">
              <a:latin typeface="Arial"/>
            </a:endParaRPr>
          </a:p>
          <a:p>
            <a:pPr>
              <a:lnSpc>
                <a:spcPct val="100000"/>
              </a:lnSpc>
              <a:spcBef>
                <a:spcPts val="241"/>
              </a:spcBef>
            </a:pPr>
            <a:endParaRPr b="0" lang="en-US" sz="1200" spc="-1" strike="noStrike">
              <a:latin typeface="Arial"/>
            </a:endParaRPr>
          </a:p>
          <a:p>
            <a:pPr marL="343080" indent="-342720">
              <a:lnSpc>
                <a:spcPct val="70000"/>
              </a:lnSpc>
              <a:spcBef>
                <a:spcPts val="601"/>
              </a:spcBef>
            </a:pPr>
            <a:r>
              <a:rPr b="1" lang="en-US" sz="1200" spc="-1" strike="noStrike">
                <a:solidFill>
                  <a:srgbClr val="000000"/>
                </a:solidFill>
                <a:latin typeface="Georgia"/>
              </a:rPr>
              <a:t>Value:</a:t>
            </a:r>
            <a:r>
              <a:rPr b="0" lang="en-US" sz="1200" spc="-1" strike="noStrike">
                <a:solidFill>
                  <a:srgbClr val="000000"/>
                </a:solidFill>
                <a:latin typeface="Georgia"/>
              </a:rPr>
              <a:t> </a:t>
            </a:r>
            <a:endParaRPr b="0" lang="en-US" sz="1200" spc="-1" strike="noStrike">
              <a:latin typeface="Arial"/>
            </a:endParaRPr>
          </a:p>
          <a:p>
            <a:pPr marL="343080" indent="-342720">
              <a:lnSpc>
                <a:spcPct val="70000"/>
              </a:lnSpc>
              <a:spcBef>
                <a:spcPts val="601"/>
              </a:spcBef>
            </a:pPr>
            <a:r>
              <a:rPr b="0" lang="en-US" sz="1200" spc="-1" strike="noStrike">
                <a:solidFill>
                  <a:srgbClr val="000000"/>
                </a:solidFill>
                <a:latin typeface="Georgia"/>
              </a:rPr>
              <a:t>By participating in benchmarking activities for the SBDC, PKJZ Inc. gains invaluable experience researching and applying the obtain knowledge to add value to a business.  The SBDC benefits by receiving detailed information about competitors that can be applied to improving the CIS application.  They are also able to save time and resources by outsourcing the benchmarking activities to the 295 class. </a:t>
            </a:r>
            <a:endParaRPr b="0" lang="en-US" sz="1200" spc="-1" strike="noStrike">
              <a:latin typeface="Arial"/>
            </a:endParaRPr>
          </a:p>
        </p:txBody>
      </p:sp>
    </p:spTree>
  </p:cSld>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CustomShape 1"/>
          <p:cNvSpPr/>
          <p:nvPr/>
        </p:nvSpPr>
        <p:spPr>
          <a:xfrm>
            <a:off x="343080" y="609480"/>
            <a:ext cx="6171840" cy="7314840"/>
          </a:xfrm>
          <a:prstGeom prst="rect">
            <a:avLst/>
          </a:prstGeom>
          <a:noFill/>
          <a:ln w="9360">
            <a:noFill/>
          </a:ln>
        </p:spPr>
        <p:style>
          <a:lnRef idx="0"/>
          <a:fillRef idx="0"/>
          <a:effectRef idx="0"/>
          <a:fontRef idx="minor"/>
        </p:style>
        <p:txBody>
          <a:bodyPr lIns="90000" rIns="90000" tIns="45000" bIns="45000" anchor="ctr"/>
          <a:p>
            <a:pPr>
              <a:lnSpc>
                <a:spcPct val="100000"/>
              </a:lnSpc>
            </a:pPr>
            <a:r>
              <a:rPr b="0" lang="en-US" sz="4800" spc="-1" strike="noStrike">
                <a:solidFill>
                  <a:srgbClr val="000000"/>
                </a:solidFill>
                <a:latin typeface="Georgia"/>
              </a:rPr>
              <a:t>Study Phase</a:t>
            </a:r>
            <a:endParaRPr b="0" lang="en-US" sz="4800" spc="-1" strike="noStrike">
              <a:latin typeface="Arial"/>
            </a:endParaRPr>
          </a:p>
        </p:txBody>
      </p:sp>
      <p:sp>
        <p:nvSpPr>
          <p:cNvPr id="714" name="CustomShape 2"/>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63</a:t>
            </a:r>
            <a:endParaRPr b="0" lang="en-US" sz="1800" spc="-1" strike="noStrike">
              <a:latin typeface="Arial"/>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64</a:t>
            </a:r>
            <a:endParaRPr b="0" lang="en-US" sz="1800" spc="-1" strike="noStrike">
              <a:latin typeface="Arial"/>
            </a:endParaRPr>
          </a:p>
        </p:txBody>
      </p:sp>
      <p:sp>
        <p:nvSpPr>
          <p:cNvPr id="716" name="CustomShape 2"/>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Study Phase Executive Summary</a:t>
            </a:r>
            <a:endParaRPr b="0" lang="en-US" sz="1800" spc="-1" strike="noStrike">
              <a:latin typeface="Arial"/>
            </a:endParaRPr>
          </a:p>
        </p:txBody>
      </p:sp>
      <p:sp>
        <p:nvSpPr>
          <p:cNvPr id="717" name="CustomShape 3"/>
          <p:cNvSpPr/>
          <p:nvPr/>
        </p:nvSpPr>
        <p:spPr>
          <a:xfrm>
            <a:off x="380880" y="1082520"/>
            <a:ext cx="6171840" cy="683892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     </a:t>
            </a:r>
            <a:r>
              <a:rPr b="0" lang="en-US" sz="1400" spc="-1" strike="noStrike">
                <a:solidFill>
                  <a:srgbClr val="000000"/>
                </a:solidFill>
                <a:latin typeface="Georgia"/>
              </a:rPr>
              <a:t>We at PKJZ Inc. recommend that the client, the SBDC, allow us to continue onto the Definition phase of the project.  This will allow for the definition of business requirements and how CIS will meet these requirements.</a:t>
            </a: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     </a:t>
            </a:r>
            <a:r>
              <a:rPr b="0" lang="en-US" sz="1400" spc="-1" strike="noStrike">
                <a:solidFill>
                  <a:srgbClr val="000000"/>
                </a:solidFill>
                <a:latin typeface="Georgia"/>
              </a:rPr>
              <a:t>Through the process of completing the study phase, PKJZ Inc. has discovered that there are many issues with the current system, CrimsonCareers, used by the University of Alabama.  These issues can mainly be attributed to the lack of knowledge of the current system by students and also the lack of certain functions or processes of the system.  While the current method is useful for students who partake in it, the majority of students are not aware of the application, and only become aware when forced to use it during academic exercises.  Allowing students to use the internet as a means of promoting themselves is an excellent idea, but the marketing behind CrimsonCareers and some of the current process show great room for improvement.  Streamlining current processes and applications and certain redesigns are necessarily evident as well as opportunities for additional very useful functions.</a:t>
            </a: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     </a:t>
            </a:r>
            <a:r>
              <a:rPr b="0" lang="en-US" sz="1400" spc="-1" strike="noStrike">
                <a:solidFill>
                  <a:srgbClr val="000000"/>
                </a:solidFill>
                <a:latin typeface="Georgia"/>
              </a:rPr>
              <a:t>PKJZ Inc. reached these conclusions by obtaining background information of the current system portfolio or resume processes through registering for and using the system, as well as conducting of interviews with several different system users.  PKJZ Inc. researched, analyzed, and documented each opportunity for improvement.  The PIECES framework was used for cause-effect analysis.  Data Flow Diagrams have been show to illustrate details on the current system’s resume/portfolio processes.</a:t>
            </a:r>
            <a:endParaRPr b="0" lang="en-US" sz="14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380880" y="152280"/>
            <a:ext cx="464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Note to the Graders</a:t>
            </a:r>
            <a:endParaRPr b="0" lang="en-US" sz="1800" spc="-1" strike="noStrike">
              <a:latin typeface="Arial"/>
            </a:endParaRPr>
          </a:p>
        </p:txBody>
      </p:sp>
      <p:sp>
        <p:nvSpPr>
          <p:cNvPr id="108" name="CustomShape 2"/>
          <p:cNvSpPr/>
          <p:nvPr/>
        </p:nvSpPr>
        <p:spPr>
          <a:xfrm>
            <a:off x="6335640" y="0"/>
            <a:ext cx="3045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1</a:t>
            </a:r>
            <a:endParaRPr b="0" lang="en-US" sz="1800" spc="-1" strike="noStrike">
              <a:latin typeface="Arial"/>
            </a:endParaRPr>
          </a:p>
        </p:txBody>
      </p:sp>
      <p:sp>
        <p:nvSpPr>
          <p:cNvPr id="109" name="CustomShape 3"/>
          <p:cNvSpPr/>
          <p:nvPr/>
        </p:nvSpPr>
        <p:spPr>
          <a:xfrm>
            <a:off x="380880" y="1447920"/>
            <a:ext cx="6248160" cy="7781760"/>
          </a:xfrm>
          <a:prstGeom prst="rect">
            <a:avLst/>
          </a:prstGeom>
          <a:noFill/>
          <a:ln w="9360">
            <a:noFill/>
          </a:ln>
        </p:spPr>
        <p:style>
          <a:lnRef idx="0"/>
          <a:fillRef idx="0"/>
          <a:effectRef idx="0"/>
          <a:fontRef idx="minor"/>
        </p:style>
        <p:txBody>
          <a:bodyPr lIns="90000" rIns="90000" tIns="45000" bIns="45000"/>
          <a:p>
            <a:pPr lvl="1" marL="743040" indent="-285480">
              <a:lnSpc>
                <a:spcPct val="100000"/>
              </a:lnSpc>
              <a:spcBef>
                <a:spcPts val="700"/>
              </a:spcBef>
              <a:buClr>
                <a:srgbClr val="000000"/>
              </a:buClr>
              <a:buFont typeface="Symbol" charset="2"/>
              <a:buChar char=""/>
            </a:pPr>
            <a:r>
              <a:rPr b="0" lang="en-US" sz="1400" spc="-1" strike="noStrike">
                <a:solidFill>
                  <a:srgbClr val="000000"/>
                </a:solidFill>
                <a:latin typeface="Georgia"/>
              </a:rPr>
              <a:t>Our benchmarking activities report to Dung Chau is included in the Definition Phase because it relates to gaps between the current system and competitors as well as RelateKX.</a:t>
            </a:r>
            <a:endParaRPr b="0" lang="en-US" sz="1400" spc="-1" strike="noStrike">
              <a:latin typeface="Arial"/>
            </a:endParaRPr>
          </a:p>
          <a:p>
            <a:pPr lvl="1" marL="743040" indent="-285480">
              <a:lnSpc>
                <a:spcPct val="100000"/>
              </a:lnSpc>
              <a:spcBef>
                <a:spcPts val="700"/>
              </a:spcBef>
              <a:buClr>
                <a:srgbClr val="000000"/>
              </a:buClr>
              <a:buFont typeface="Symbol" charset="2"/>
              <a:buChar char=""/>
            </a:pPr>
            <a:r>
              <a:rPr b="0" lang="en-US" sz="1400" spc="-1" strike="noStrike">
                <a:solidFill>
                  <a:srgbClr val="000000"/>
                </a:solidFill>
                <a:latin typeface="Georgia"/>
              </a:rPr>
              <a:t>The Problem and Opportunities Statements from the Survey Phase to the Study Phase changed as a greater understanding of the project and systems was gained.</a:t>
            </a:r>
            <a:endParaRPr b="0" lang="en-US" sz="1400" spc="-1" strike="noStrike">
              <a:latin typeface="Arial"/>
            </a:endParaRPr>
          </a:p>
          <a:p>
            <a:pPr lvl="1" marL="743040" indent="-285480">
              <a:lnSpc>
                <a:spcPct val="100000"/>
              </a:lnSpc>
              <a:spcBef>
                <a:spcPts val="700"/>
              </a:spcBef>
              <a:buClr>
                <a:srgbClr val="000000"/>
              </a:buClr>
              <a:buFont typeface="Symbol" charset="2"/>
              <a:buChar char=""/>
            </a:pPr>
            <a:r>
              <a:rPr b="0" lang="en-US" sz="1400" spc="-1" strike="noStrike">
                <a:solidFill>
                  <a:srgbClr val="000000"/>
                </a:solidFill>
                <a:latin typeface="Georgia"/>
              </a:rPr>
              <a:t>The Definition Phase Problems and Opportunities Statements are included in the Benchmarking Activities Report.</a:t>
            </a:r>
            <a:endParaRPr b="0" lang="en-US" sz="1400" spc="-1" strike="noStrike">
              <a:latin typeface="Arial"/>
            </a:endParaRPr>
          </a:p>
          <a:p>
            <a:pPr lvl="1" marL="743040" indent="-285480">
              <a:lnSpc>
                <a:spcPct val="100000"/>
              </a:lnSpc>
              <a:spcBef>
                <a:spcPts val="700"/>
              </a:spcBef>
              <a:buClr>
                <a:srgbClr val="000000"/>
              </a:buClr>
              <a:buFont typeface="Symbol" charset="2"/>
              <a:buChar char=""/>
            </a:pPr>
            <a:r>
              <a:rPr b="0" lang="en-US" sz="1400" spc="-1" strike="noStrike">
                <a:solidFill>
                  <a:srgbClr val="000000"/>
                </a:solidFill>
                <a:latin typeface="Georgia"/>
              </a:rPr>
              <a:t>The focus of the entire project surrounds portfolio/resume processes.</a:t>
            </a:r>
            <a:endParaRPr b="0" lang="en-US" sz="1400" spc="-1" strike="noStrike">
              <a:latin typeface="Arial"/>
            </a:endParaRPr>
          </a:p>
          <a:p>
            <a:pPr lvl="1" marL="743040" indent="-285480">
              <a:lnSpc>
                <a:spcPct val="100000"/>
              </a:lnSpc>
              <a:spcBef>
                <a:spcPts val="700"/>
              </a:spcBef>
              <a:buClr>
                <a:srgbClr val="000000"/>
              </a:buClr>
              <a:buFont typeface="Symbol" charset="2"/>
              <a:buChar char=""/>
            </a:pPr>
            <a:r>
              <a:rPr b="0" lang="en-US" sz="1400" spc="-1" strike="noStrike">
                <a:solidFill>
                  <a:srgbClr val="000000"/>
                </a:solidFill>
                <a:latin typeface="Georgia"/>
              </a:rPr>
              <a:t>On DFD’s the bolded section at the intersection of multiple lines represented where those lines either converged or diverged depending on the direction of the process shown by the arrow.</a:t>
            </a: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______________________</a:t>
            </a:r>
            <a:r>
              <a:rPr b="0" lang="en-US" sz="1400" spc="-1" strike="noStrike">
                <a:solidFill>
                  <a:srgbClr val="000000"/>
                </a:solidFill>
                <a:latin typeface="Georgia"/>
              </a:rPr>
              <a:t>	</a:t>
            </a:r>
            <a:r>
              <a:rPr b="0" lang="en-US" sz="1400" spc="-1" strike="noStrike">
                <a:solidFill>
                  <a:srgbClr val="000000"/>
                </a:solidFill>
                <a:latin typeface="Georgia"/>
              </a:rPr>
              <a:t>	</a:t>
            </a:r>
            <a:r>
              <a:rPr b="0" lang="en-US" sz="1400" spc="-1" strike="noStrike">
                <a:solidFill>
                  <a:srgbClr val="000000"/>
                </a:solidFill>
                <a:latin typeface="Georgia"/>
              </a:rPr>
              <a:t>  ____________________</a:t>
            </a: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Kenny Robinson</a:t>
            </a:r>
            <a:r>
              <a:rPr b="0" lang="en-US" sz="1400" spc="-1" strike="noStrike">
                <a:solidFill>
                  <a:srgbClr val="000000"/>
                </a:solidFill>
                <a:latin typeface="Georgia"/>
              </a:rPr>
              <a:t>	</a:t>
            </a:r>
            <a:r>
              <a:rPr b="0" lang="en-US" sz="1400" spc="-1" strike="noStrike">
                <a:solidFill>
                  <a:srgbClr val="000000"/>
                </a:solidFill>
                <a:latin typeface="Georgia"/>
              </a:rPr>
              <a:t>	</a:t>
            </a:r>
            <a:r>
              <a:rPr b="0" lang="en-US" sz="1400" spc="-1" strike="noStrike">
                <a:solidFill>
                  <a:srgbClr val="000000"/>
                </a:solidFill>
                <a:latin typeface="Georgia"/>
              </a:rPr>
              <a:t>	</a:t>
            </a:r>
            <a:r>
              <a:rPr b="0" lang="en-US" sz="1400" spc="-1" strike="noStrike">
                <a:solidFill>
                  <a:srgbClr val="000000"/>
                </a:solidFill>
                <a:latin typeface="Georgia"/>
              </a:rPr>
              <a:t>  Brandon Zarzaur</a:t>
            </a: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______________________</a:t>
            </a: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Preston Hughes</a:t>
            </a: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______________________</a:t>
            </a: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Steven Jefferies</a:t>
            </a:r>
            <a:endParaRPr b="0" lang="en-US" sz="1400" spc="-1" strike="noStrike">
              <a:latin typeface="Arial"/>
            </a:endParaRPr>
          </a:p>
        </p:txBody>
      </p:sp>
      <p:sp>
        <p:nvSpPr>
          <p:cNvPr id="110" name="CustomShape 4"/>
          <p:cNvSpPr/>
          <p:nvPr/>
        </p:nvSpPr>
        <p:spPr>
          <a:xfrm>
            <a:off x="380880" y="914400"/>
            <a:ext cx="6248160" cy="51660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Here are some details about our project that we wanted you to be aware of before grading.</a:t>
            </a:r>
            <a:endParaRPr b="0" lang="en-US" sz="1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65</a:t>
            </a:r>
            <a:endParaRPr b="0" lang="en-US" sz="1800" spc="-1" strike="noStrike">
              <a:latin typeface="Arial"/>
            </a:endParaRPr>
          </a:p>
        </p:txBody>
      </p:sp>
      <p:sp>
        <p:nvSpPr>
          <p:cNvPr id="719" name="CustomShape 2"/>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Study Phase Sign-Off</a:t>
            </a:r>
            <a:endParaRPr b="0" lang="en-US" sz="1800" spc="-1" strike="noStrike">
              <a:latin typeface="Arial"/>
            </a:endParaRPr>
          </a:p>
        </p:txBody>
      </p:sp>
      <p:sp>
        <p:nvSpPr>
          <p:cNvPr id="720" name="CustomShape 3"/>
          <p:cNvSpPr/>
          <p:nvPr/>
        </p:nvSpPr>
        <p:spPr>
          <a:xfrm>
            <a:off x="380880" y="3733920"/>
            <a:ext cx="2666520" cy="7095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Kenny Robinson</a:t>
            </a:r>
            <a:endParaRPr b="0" lang="en-US" sz="1600" spc="-1" strike="noStrike">
              <a:latin typeface="Arial"/>
            </a:endParaRPr>
          </a:p>
        </p:txBody>
      </p:sp>
      <p:sp>
        <p:nvSpPr>
          <p:cNvPr id="721" name="CustomShape 4"/>
          <p:cNvSpPr/>
          <p:nvPr/>
        </p:nvSpPr>
        <p:spPr>
          <a:xfrm>
            <a:off x="380880" y="4724280"/>
            <a:ext cx="2666520" cy="7095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Steven Jefferies</a:t>
            </a:r>
            <a:endParaRPr b="0" lang="en-US" sz="1600" spc="-1" strike="noStrike">
              <a:latin typeface="Arial"/>
            </a:endParaRPr>
          </a:p>
        </p:txBody>
      </p:sp>
      <p:sp>
        <p:nvSpPr>
          <p:cNvPr id="722" name="CustomShape 5"/>
          <p:cNvSpPr/>
          <p:nvPr/>
        </p:nvSpPr>
        <p:spPr>
          <a:xfrm>
            <a:off x="380880" y="5715000"/>
            <a:ext cx="2666520" cy="7095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Preston N. Hughes</a:t>
            </a:r>
            <a:endParaRPr b="0" lang="en-US" sz="1600" spc="-1" strike="noStrike">
              <a:latin typeface="Arial"/>
            </a:endParaRPr>
          </a:p>
        </p:txBody>
      </p:sp>
      <p:sp>
        <p:nvSpPr>
          <p:cNvPr id="723" name="CustomShape 6"/>
          <p:cNvSpPr/>
          <p:nvPr/>
        </p:nvSpPr>
        <p:spPr>
          <a:xfrm>
            <a:off x="4114800" y="3733920"/>
            <a:ext cx="1980720" cy="7095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Date</a:t>
            </a:r>
            <a:endParaRPr b="0" lang="en-US" sz="1600" spc="-1" strike="noStrike">
              <a:latin typeface="Arial"/>
            </a:endParaRPr>
          </a:p>
        </p:txBody>
      </p:sp>
      <p:sp>
        <p:nvSpPr>
          <p:cNvPr id="724" name="CustomShape 7"/>
          <p:cNvSpPr/>
          <p:nvPr/>
        </p:nvSpPr>
        <p:spPr>
          <a:xfrm>
            <a:off x="4114800" y="4724280"/>
            <a:ext cx="1980720" cy="7095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Date</a:t>
            </a:r>
            <a:endParaRPr b="0" lang="en-US" sz="1600" spc="-1" strike="noStrike">
              <a:latin typeface="Arial"/>
            </a:endParaRPr>
          </a:p>
        </p:txBody>
      </p:sp>
      <p:sp>
        <p:nvSpPr>
          <p:cNvPr id="725" name="CustomShape 8"/>
          <p:cNvSpPr/>
          <p:nvPr/>
        </p:nvSpPr>
        <p:spPr>
          <a:xfrm>
            <a:off x="4114800" y="5715000"/>
            <a:ext cx="1980720" cy="7095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Date</a:t>
            </a:r>
            <a:endParaRPr b="0" lang="en-US" sz="1600" spc="-1" strike="noStrike">
              <a:latin typeface="Arial"/>
            </a:endParaRPr>
          </a:p>
        </p:txBody>
      </p:sp>
      <p:sp>
        <p:nvSpPr>
          <p:cNvPr id="726" name="CustomShape 9"/>
          <p:cNvSpPr/>
          <p:nvPr/>
        </p:nvSpPr>
        <p:spPr>
          <a:xfrm>
            <a:off x="380880" y="6732720"/>
            <a:ext cx="3657240" cy="95220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Brandon Zarzaur                                             </a:t>
            </a:r>
            <a:endParaRPr b="0" lang="en-US" sz="1600" spc="-1" strike="noStrike">
              <a:latin typeface="Arial"/>
            </a:endParaRPr>
          </a:p>
        </p:txBody>
      </p:sp>
      <p:sp>
        <p:nvSpPr>
          <p:cNvPr id="727" name="CustomShape 10"/>
          <p:cNvSpPr/>
          <p:nvPr/>
        </p:nvSpPr>
        <p:spPr>
          <a:xfrm>
            <a:off x="4114800" y="6705720"/>
            <a:ext cx="1980720" cy="70956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__________</a:t>
            </a:r>
            <a:endParaRPr b="0" lang="en-US" sz="1800" spc="-1" strike="noStrike">
              <a:latin typeface="Arial"/>
            </a:endParaRPr>
          </a:p>
          <a:p>
            <a:pPr>
              <a:lnSpc>
                <a:spcPct val="100000"/>
              </a:lnSpc>
              <a:spcBef>
                <a:spcPts val="799"/>
              </a:spcBef>
            </a:pPr>
            <a:r>
              <a:rPr b="0" lang="en-US" sz="1600" spc="-1" strike="noStrike">
                <a:solidFill>
                  <a:srgbClr val="000000"/>
                </a:solidFill>
                <a:latin typeface="Georgia"/>
              </a:rPr>
              <a:t>Date</a:t>
            </a:r>
            <a:endParaRPr b="0" lang="en-US" sz="1600" spc="-1" strike="noStrike">
              <a:latin typeface="Arial"/>
            </a:endParaRPr>
          </a:p>
        </p:txBody>
      </p:sp>
      <p:sp>
        <p:nvSpPr>
          <p:cNvPr id="728" name="CustomShape 11"/>
          <p:cNvSpPr/>
          <p:nvPr/>
        </p:nvSpPr>
        <p:spPr>
          <a:xfrm>
            <a:off x="685800" y="1143000"/>
            <a:ext cx="5562360" cy="369000"/>
          </a:xfrm>
          <a:prstGeom prst="rect">
            <a:avLst/>
          </a:prstGeom>
          <a:noFill/>
          <a:ln w="9360">
            <a:noFill/>
          </a:ln>
        </p:spPr>
        <p:style>
          <a:lnRef idx="0"/>
          <a:fillRef idx="0"/>
          <a:effectRef idx="0"/>
          <a:fontRef idx="minor"/>
        </p:style>
      </p:sp>
      <p:sp>
        <p:nvSpPr>
          <p:cNvPr id="729" name="CustomShape 12"/>
          <p:cNvSpPr/>
          <p:nvPr/>
        </p:nvSpPr>
        <p:spPr>
          <a:xfrm>
            <a:off x="457200" y="838080"/>
            <a:ext cx="5562360" cy="325872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April 20, 2008</a:t>
            </a: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PKJZ Inc. has determined that SBDC would benefit from a new client tracking system provided by the SBA.  Through the study phase PKJZ Inc. has furthered their understanding of the current system and the inadequacies within the current system.</a:t>
            </a: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Therefore, PKJZ Inc. recommends moving to the definition phase.  In the definition phase, PKJZ Inc. will identify and analyze the necessary business requirements applicable to the new application CIS.  Agreement to move forward is acknowledged by signing below.</a:t>
            </a:r>
            <a:endParaRPr b="0" lang="en-US" sz="1400" spc="-1" strike="noStrike">
              <a:latin typeface="Arial"/>
            </a:endParaRPr>
          </a:p>
          <a:p>
            <a:pPr>
              <a:lnSpc>
                <a:spcPct val="100000"/>
              </a:lnSpc>
              <a:spcBef>
                <a:spcPts val="799"/>
              </a:spcBef>
            </a:pPr>
            <a:endParaRPr b="0" lang="en-US" sz="1400" spc="-1" strike="noStrike">
              <a:latin typeface="Arial"/>
            </a:endParaRPr>
          </a:p>
        </p:txBody>
      </p:sp>
      <p:sp>
        <p:nvSpPr>
          <p:cNvPr id="730" name="CustomShape 13"/>
          <p:cNvSpPr/>
          <p:nvPr/>
        </p:nvSpPr>
        <p:spPr>
          <a:xfrm>
            <a:off x="457200" y="7696080"/>
            <a:ext cx="2819160" cy="6080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Georgia"/>
              </a:rPr>
              <a:t>________________</a:t>
            </a:r>
            <a:endParaRPr b="0" lang="en-US" sz="1800" spc="-1" strike="noStrike">
              <a:latin typeface="Arial"/>
            </a:endParaRPr>
          </a:p>
          <a:p>
            <a:pPr>
              <a:lnSpc>
                <a:spcPct val="100000"/>
              </a:lnSpc>
            </a:pPr>
            <a:r>
              <a:rPr b="0" lang="en-US" sz="1600" spc="-1" strike="noStrike">
                <a:solidFill>
                  <a:srgbClr val="000000"/>
                </a:solidFill>
                <a:latin typeface="Georgia"/>
              </a:rPr>
              <a:t>Grader</a:t>
            </a:r>
            <a:endParaRPr b="0" lang="en-US" sz="1600" spc="-1" strike="noStrike">
              <a:latin typeface="Arial"/>
            </a:endParaRPr>
          </a:p>
        </p:txBody>
      </p:sp>
      <p:sp>
        <p:nvSpPr>
          <p:cNvPr id="731" name="CustomShape 14"/>
          <p:cNvSpPr/>
          <p:nvPr/>
        </p:nvSpPr>
        <p:spPr>
          <a:xfrm>
            <a:off x="4114800" y="7696080"/>
            <a:ext cx="1752120" cy="6080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Georgia"/>
              </a:rPr>
              <a:t>_________</a:t>
            </a:r>
            <a:endParaRPr b="0" lang="en-US" sz="1800" spc="-1" strike="noStrike">
              <a:latin typeface="Arial"/>
            </a:endParaRPr>
          </a:p>
          <a:p>
            <a:pPr>
              <a:lnSpc>
                <a:spcPct val="100000"/>
              </a:lnSpc>
            </a:pPr>
            <a:r>
              <a:rPr b="0" lang="en-US" sz="1600" spc="-1" strike="noStrike">
                <a:solidFill>
                  <a:srgbClr val="000000"/>
                </a:solidFill>
                <a:latin typeface="Georgia"/>
              </a:rPr>
              <a:t>Date</a:t>
            </a:r>
            <a:endParaRPr b="0" lang="en-US" sz="1600" spc="-1" strike="noStrike">
              <a:latin typeface="Arial"/>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66</a:t>
            </a:r>
            <a:endParaRPr b="0" lang="en-US" sz="1800" spc="-1" strike="noStrike">
              <a:latin typeface="Arial"/>
            </a:endParaRPr>
          </a:p>
        </p:txBody>
      </p:sp>
      <p:sp>
        <p:nvSpPr>
          <p:cNvPr id="733" name="CustomShape 2"/>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Background Information</a:t>
            </a:r>
            <a:endParaRPr b="0" lang="en-US" sz="1800" spc="-1" strike="noStrike">
              <a:latin typeface="Arial"/>
            </a:endParaRPr>
          </a:p>
        </p:txBody>
      </p:sp>
      <p:sp>
        <p:nvSpPr>
          <p:cNvPr id="734" name="CustomShape 3"/>
          <p:cNvSpPr/>
          <p:nvPr/>
        </p:nvSpPr>
        <p:spPr>
          <a:xfrm>
            <a:off x="380880" y="844560"/>
            <a:ext cx="6248160" cy="282744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The overall  problem  that The Dung Chua Group faces within CIS an the current system , Crimson Careers,  is students not using the current system and the  lack of tools that can be used to help build a better  resume. A great deal of students  are not posting  resumes due to the fact that they are not informed about the  system . Currently  to login to Crimson Careers  the student has to go through two separate sign-up stages with two different companies, one with Crimson Careers and Optimal Resume who provides the services. The process is long and takes up a lot more time for the student then needed. Also, the current system does  have a template or example s for a student to reference  to and follow when building their resume. The student  does not currently have a proper communication  tool with  recruiters. Therefore, by CIS  implementing these new tools into their system and other useful tools then, the added value will be more students and recruiters  using their services. This will eventually  be leading  into more enrollment  for The University of Alabama and then, into  other departments.</a:t>
            </a:r>
            <a:endParaRPr b="0" lang="en-US" sz="1200" spc="-1" strike="noStrike">
              <a:latin typeface="Arial"/>
            </a:endParaRPr>
          </a:p>
        </p:txBody>
      </p:sp>
    </p:spTree>
  </p:cSld>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67</a:t>
            </a:r>
            <a:endParaRPr b="0" lang="en-US" sz="1800" spc="-1" strike="noStrike">
              <a:latin typeface="Arial"/>
            </a:endParaRPr>
          </a:p>
        </p:txBody>
      </p:sp>
      <p:sp>
        <p:nvSpPr>
          <p:cNvPr id="736" name="CustomShape 2"/>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Data Gathering Technique</a:t>
            </a:r>
            <a:endParaRPr b="0" lang="en-US" sz="1800" spc="-1" strike="noStrike">
              <a:latin typeface="Arial"/>
            </a:endParaRPr>
          </a:p>
        </p:txBody>
      </p:sp>
      <p:sp>
        <p:nvSpPr>
          <p:cNvPr id="737" name="CustomShape 3"/>
          <p:cNvSpPr/>
          <p:nvPr/>
        </p:nvSpPr>
        <p:spPr>
          <a:xfrm>
            <a:off x="380880" y="990720"/>
            <a:ext cx="6095520" cy="7877160"/>
          </a:xfrm>
          <a:prstGeom prst="rect">
            <a:avLst/>
          </a:prstGeom>
          <a:noFill/>
          <a:ln w="9360">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latin typeface="Georgia"/>
              </a:rPr>
              <a:t>	</a:t>
            </a:r>
            <a:r>
              <a:rPr b="0" lang="en-US" sz="1600" spc="-1" strike="noStrike">
                <a:solidFill>
                  <a:srgbClr val="000000"/>
                </a:solidFill>
                <a:latin typeface="Georgia"/>
              </a:rPr>
              <a:t>The  highlighted problem  that  is being brought to the surface regarding Crimson Careers is the lack of students using the system and the  lack of resources  and tools available to students to better their online resume. The information  is passed between recruiters, students , and Career Center advisor’s  and at times information can be miss handled and miscommunication.</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Georgia"/>
              </a:rPr>
              <a:t>  </a:t>
            </a:r>
            <a:r>
              <a:rPr b="0" lang="en-US" sz="1600" spc="-1" strike="noStrike">
                <a:solidFill>
                  <a:srgbClr val="000000"/>
                </a:solidFill>
                <a:latin typeface="Georgia"/>
              </a:rPr>
              <a:t>	</a:t>
            </a:r>
            <a:r>
              <a:rPr b="0" lang="en-US" sz="1600" spc="-1" strike="noStrike">
                <a:solidFill>
                  <a:srgbClr val="000000"/>
                </a:solidFill>
                <a:latin typeface="Georgia"/>
              </a:rPr>
              <a:t>With the current system students do not have the option have displaying their individual work in a separate file . By implementing the tools to give the students the option of uploading  .pdf files of their projects and any other work that can be displayed. Also, uploading images, videos, and online chat will better enhance the quality  of the relationship  between the recruiter and the student.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Georgia"/>
              </a:rPr>
              <a:t>	</a:t>
            </a:r>
            <a:r>
              <a:rPr b="0" lang="en-US" sz="1600" spc="-1" strike="noStrike">
                <a:solidFill>
                  <a:srgbClr val="000000"/>
                </a:solidFill>
                <a:latin typeface="Georgia"/>
              </a:rPr>
              <a:t>Therefore  are  to better understand the Crimson Career’s goal and purpose we decided to conduct an interview  with students within the C&amp;BA, recruiter for MIS for Auburn University and  the Career Center  Satellite within the C&amp;BA. The recruiter for Auburn University  is Emily Stoner who is a recruiter within the MIS department. The  students are  eight random C&amp;BA students  within the college. The  interview that came within the Career Center Satalite located in C&amp;BA was conducted with Linda Johnson ,Director of Employer Development &amp; Relations, Career Center Satellite for C&amp;BA , she was limited to the information she coulde provide  pertaining to a new pilot. and Gayle Howell ,Sr. Career Consultant/Manager of Career Center Satellite for C&amp;BA.</a:t>
            </a:r>
            <a:endParaRPr b="0" lang="en-US" sz="1600" spc="-1" strike="noStrike">
              <a:latin typeface="Arial"/>
            </a:endParaRPr>
          </a:p>
        </p:txBody>
      </p:sp>
    </p:spTree>
  </p:cSld>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68</a:t>
            </a:r>
            <a:endParaRPr b="0" lang="en-US" sz="1800" spc="-1" strike="noStrike">
              <a:latin typeface="Arial"/>
            </a:endParaRPr>
          </a:p>
        </p:txBody>
      </p:sp>
      <p:sp>
        <p:nvSpPr>
          <p:cNvPr id="739" name="CustomShape 2"/>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Data Gathering Results</a:t>
            </a:r>
            <a:endParaRPr b="0" lang="en-US" sz="1800" spc="-1" strike="noStrike">
              <a:latin typeface="Arial"/>
            </a:endParaRPr>
          </a:p>
        </p:txBody>
      </p:sp>
      <p:sp>
        <p:nvSpPr>
          <p:cNvPr id="740" name="CustomShape 3"/>
          <p:cNvSpPr/>
          <p:nvPr/>
        </p:nvSpPr>
        <p:spPr>
          <a:xfrm>
            <a:off x="380880" y="990720"/>
            <a:ext cx="6248160" cy="5630760"/>
          </a:xfrm>
          <a:prstGeom prst="rect">
            <a:avLst/>
          </a:prstGeom>
          <a:noFill/>
          <a:ln w="9360">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Georgia"/>
              </a:rPr>
              <a:t>Results  from interview  with students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Georgia"/>
              </a:rPr>
              <a:t>Most if not all students know how to create a resume.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Georgia"/>
              </a:rPr>
              <a:t>Not  many students that are in the business school do not know about Crimson Careers online.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Georgia"/>
              </a:rPr>
              <a:t>Students are not comfortable with using Career Center and Crimson Careers.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Georgia"/>
              </a:rPr>
              <a:t>Overall, student s do use the Crimson Careers and the  Career Center and do not have a posted resume.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Georgia"/>
              </a:rPr>
              <a:t>Results from Linda Johnson and Gayle Johnson</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Georgia"/>
              </a:rPr>
              <a:t>They both encourage online resume but focus on promoting Crimson Careers.</a:t>
            </a:r>
            <a:endParaRPr b="0" lang="en-US" sz="1400" spc="-1" strike="noStrike">
              <a:latin typeface="Arial"/>
            </a:endParaRPr>
          </a:p>
          <a:p>
            <a:pPr>
              <a:lnSpc>
                <a:spcPct val="100000"/>
              </a:lnSpc>
            </a:pPr>
            <a:r>
              <a:rPr b="0" lang="en-US" sz="1400" spc="-1" strike="noStrike">
                <a:solidFill>
                  <a:srgbClr val="000000"/>
                </a:solidFill>
                <a:latin typeface="Georgia"/>
              </a:rPr>
              <a:t> </a:t>
            </a:r>
            <a:endParaRPr b="0" lang="en-US" sz="1400" spc="-1" strike="noStrike">
              <a:latin typeface="Arial"/>
            </a:endParaRPr>
          </a:p>
          <a:p>
            <a:pPr>
              <a:lnSpc>
                <a:spcPct val="100000"/>
              </a:lnSpc>
            </a:pPr>
            <a:r>
              <a:rPr b="0" lang="en-US" sz="1400" spc="-1" strike="noStrike">
                <a:solidFill>
                  <a:srgbClr val="000000"/>
                </a:solidFill>
                <a:latin typeface="Georgia"/>
              </a:rPr>
              <a:t>Crimson  Careers has improved from when it was first implemented in The University of Alabama and into the C&amp;BA and where it is presently now. There is always room for  improvement.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Georgia"/>
              </a:rPr>
              <a:t>Ranking of students ,GPA , ranking among  other business schools all over  is the material that is taken to potential recruiters to become  a partner with the Crimson Career.</a:t>
            </a:r>
            <a:endParaRPr b="0" lang="en-US" sz="1400" spc="-1" strike="noStrike">
              <a:latin typeface="Arial"/>
            </a:endParaRPr>
          </a:p>
          <a:p>
            <a:pPr>
              <a:lnSpc>
                <a:spcPct val="100000"/>
              </a:lnSpc>
            </a:pPr>
            <a:endParaRPr b="0" lang="en-US" sz="1400" spc="-1" strike="noStrike">
              <a:latin typeface="Arial"/>
            </a:endParaRPr>
          </a:p>
        </p:txBody>
      </p:sp>
    </p:spTree>
  </p:cSld>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69</a:t>
            </a:r>
            <a:endParaRPr b="0" lang="en-US" sz="1800" spc="-1" strike="noStrike">
              <a:latin typeface="Arial"/>
            </a:endParaRPr>
          </a:p>
        </p:txBody>
      </p:sp>
      <p:sp>
        <p:nvSpPr>
          <p:cNvPr id="742" name="CustomShape 2"/>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Strategic Impact</a:t>
            </a:r>
            <a:endParaRPr b="0" lang="en-US" sz="1800" spc="-1" strike="noStrike">
              <a:latin typeface="Arial"/>
            </a:endParaRPr>
          </a:p>
        </p:txBody>
      </p:sp>
      <p:sp>
        <p:nvSpPr>
          <p:cNvPr id="743" name="CustomShape 3"/>
          <p:cNvSpPr/>
          <p:nvPr/>
        </p:nvSpPr>
        <p:spPr>
          <a:xfrm>
            <a:off x="380880" y="838080"/>
            <a:ext cx="6019560" cy="62884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1" lang="en-US" sz="1400" spc="-1" strike="noStrike">
                <a:solidFill>
                  <a:srgbClr val="000000"/>
                </a:solidFill>
                <a:latin typeface="Georgia"/>
              </a:rPr>
              <a:t>Scope Statement:</a:t>
            </a: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The current system is not very effective in getting students to post their resumes online using CrimsonCareers.  Because of this, CrimsonCareers cannot effectively sell the students of The University of Alabama to recruiters who come to the university to recruit.  </a:t>
            </a: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Through studying of the current system, we have found that not many students know about the CrimsonCareers application, and those who do know about it do not find the application very user-friendly or easy to use.  Another problem with the current system is that it forces students to register for another application, Optimal Resume, if the students does not know how to create a resume on their own and would like to create one online.  The alternative to this is meeting with a career consultant at the Career Center and create a resume face-to-face.  The current system also limits the user’s ability to effectively express personal experience and academic projects inside the strict foundations of a resume created by a wizard only.</a:t>
            </a: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Our initial scope from the survey phase was scaled back and reduced to cover just the portfolio processes of the current system.  This downsizing of the scope was agreed upon due to the amount of importance that needed to be placed upon the portfolio processes of the system and what changes could occur to make them better and more efficient.</a:t>
            </a:r>
            <a:endParaRPr b="0" lang="en-US" sz="1400" spc="-1" strike="noStrike">
              <a:latin typeface="Arial"/>
            </a:endParaRPr>
          </a:p>
          <a:p>
            <a:pPr>
              <a:lnSpc>
                <a:spcPct val="100000"/>
              </a:lnSpc>
              <a:spcBef>
                <a:spcPts val="700"/>
              </a:spcBef>
            </a:pPr>
            <a:endParaRPr b="0" lang="en-US" sz="1400" spc="-1" strike="noStrike">
              <a:latin typeface="Arial"/>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4"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70</a:t>
            </a:r>
            <a:endParaRPr b="0" lang="en-US" sz="1800" spc="-1" strike="noStrike">
              <a:latin typeface="Arial"/>
            </a:endParaRPr>
          </a:p>
        </p:txBody>
      </p:sp>
      <p:sp>
        <p:nvSpPr>
          <p:cNvPr id="745" name="CustomShape 2"/>
          <p:cNvSpPr/>
          <p:nvPr/>
        </p:nvSpPr>
        <p:spPr>
          <a:xfrm>
            <a:off x="380880" y="196920"/>
            <a:ext cx="6705360" cy="63900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Study Phase Problems, Opportunities, Objectives, and Constraints Matrix</a:t>
            </a:r>
            <a:endParaRPr b="0" lang="en-US" sz="1800" spc="-1" strike="noStrike">
              <a:latin typeface="Arial"/>
            </a:endParaRPr>
          </a:p>
        </p:txBody>
      </p:sp>
      <p:graphicFrame>
        <p:nvGraphicFramePr>
          <p:cNvPr id="746" name="Table 3"/>
          <p:cNvGraphicFramePr/>
          <p:nvPr/>
        </p:nvGraphicFramePr>
        <p:xfrm>
          <a:off x="304920" y="2652840"/>
          <a:ext cx="6400440" cy="5285520"/>
        </p:xfrm>
        <a:graphic>
          <a:graphicData uri="http://schemas.openxmlformats.org/drawingml/2006/table">
            <a:tbl>
              <a:tblPr/>
              <a:tblGrid>
                <a:gridCol w="1447560"/>
                <a:gridCol w="1523880"/>
                <a:gridCol w="1676160"/>
                <a:gridCol w="1752840"/>
              </a:tblGrid>
              <a:tr h="274320">
                <a:tc gridSpan="2">
                  <a:txBody>
                    <a:bodyPr/>
                    <a:p>
                      <a:pPr algn="ctr">
                        <a:lnSpc>
                          <a:spcPct val="100000"/>
                        </a:lnSpc>
                        <a:spcBef>
                          <a:spcPts val="241"/>
                        </a:spcBef>
                      </a:pPr>
                      <a:r>
                        <a:rPr b="1" lang="en-US" sz="1200" spc="-1" strike="noStrike">
                          <a:solidFill>
                            <a:srgbClr val="000000"/>
                          </a:solidFill>
                          <a:latin typeface="Verdana"/>
                        </a:rPr>
                        <a:t>CAUSE-AND-EFFECT ANALYSIS</a:t>
                      </a:r>
                      <a:endParaRPr b="0" lang="en-US" sz="12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hMerge="1">
                  <a:tcPr>
                    <a:solidFill>
                      <a:srgbClr val="729fcf"/>
                    </a:solidFill>
                  </a:tcPr>
                </a:tc>
                <a:tc gridSpan="2">
                  <a:txBody>
                    <a:bodyPr/>
                    <a:p>
                      <a:pPr algn="ctr">
                        <a:lnSpc>
                          <a:spcPct val="100000"/>
                        </a:lnSpc>
                        <a:spcBef>
                          <a:spcPts val="241"/>
                        </a:spcBef>
                      </a:pPr>
                      <a:r>
                        <a:rPr b="1" lang="en-US" sz="1200" spc="-1" strike="noStrike">
                          <a:solidFill>
                            <a:srgbClr val="000000"/>
                          </a:solidFill>
                          <a:latin typeface="Verdana"/>
                        </a:rPr>
                        <a:t>SYSTEM IMPROVEMENT OBJECTIVES</a:t>
                      </a:r>
                      <a:endParaRPr b="0" lang="en-US" sz="12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c hMerge="1">
                  <a:tcPr>
                    <a:solidFill>
                      <a:srgbClr val="729fcf"/>
                    </a:solidFill>
                  </a:tcPr>
                </a:tc>
              </a:tr>
              <a:tr h="639360">
                <a:tc>
                  <a:txBody>
                    <a:bodyPr/>
                    <a:p>
                      <a:pPr algn="ctr">
                        <a:lnSpc>
                          <a:spcPct val="100000"/>
                        </a:lnSpc>
                        <a:spcBef>
                          <a:spcPts val="241"/>
                        </a:spcBef>
                      </a:pPr>
                      <a:r>
                        <a:rPr b="1" lang="en-US" sz="1200" spc="-1" strike="noStrike">
                          <a:solidFill>
                            <a:srgbClr val="000000"/>
                          </a:solidFill>
                          <a:latin typeface="Verdana"/>
                        </a:rPr>
                        <a:t>Problem or Opportunity         </a:t>
                      </a:r>
                      <a:endParaRPr b="0" lang="en-US" sz="12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241"/>
                        </a:spcBef>
                      </a:pPr>
                      <a:r>
                        <a:rPr b="1" lang="en-US" sz="1200" spc="-1" strike="noStrike">
                          <a:solidFill>
                            <a:srgbClr val="000000"/>
                          </a:solidFill>
                          <a:latin typeface="Verdana"/>
                        </a:rPr>
                        <a:t>Causes and Effects         </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241"/>
                        </a:spcBef>
                      </a:pPr>
                      <a:r>
                        <a:rPr b="1" lang="en-US" sz="1200" spc="-1" strike="noStrike">
                          <a:solidFill>
                            <a:srgbClr val="000000"/>
                          </a:solidFill>
                          <a:latin typeface="Verdana"/>
                        </a:rPr>
                        <a:t>Objective</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241"/>
                        </a:spcBef>
                      </a:pPr>
                      <a:r>
                        <a:rPr b="1" lang="en-US" sz="1200" spc="-1" strike="noStrike">
                          <a:solidFill>
                            <a:srgbClr val="000000"/>
                          </a:solidFill>
                          <a:latin typeface="Verdana"/>
                        </a:rPr>
                        <a:t>Constraint</a:t>
                      </a:r>
                      <a:endParaRPr b="0" lang="en-US" sz="12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014200">
                <a:tc>
                  <a:txBody>
                    <a:bodyPr/>
                    <a:p>
                      <a:pPr>
                        <a:lnSpc>
                          <a:spcPct val="115000"/>
                        </a:lnSpc>
                      </a:pPr>
                      <a:r>
                        <a:rPr b="0" lang="en-US" sz="1100" spc="-1" strike="noStrike">
                          <a:solidFill>
                            <a:srgbClr val="000000"/>
                          </a:solidFill>
                          <a:latin typeface="Verdana"/>
                          <a:ea typeface="Calibri"/>
                        </a:rPr>
                        <a:t>1. CrimsonCareers and Optimal Resume services are not currently streamlined into one registration process.</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Verdana"/>
                          <a:ea typeface="Calibri"/>
                        </a:rPr>
                        <a:t>Because the two are separate application, they involve separate registrations which is unappealing to students looking for easily accessible opportunities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Verdana"/>
                          <a:ea typeface="Calibri"/>
                        </a:rPr>
                        <a:t>Create a process that would streamline registration so that by registering for one application, you are able to access the other with the same username and password.</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Verdana"/>
                          <a:ea typeface="Calibri"/>
                        </a:rPr>
                        <a:t>There will be some students who may only want to use one of the applications.  There may be some who abuse privileges allowed in one that transfer to the other.</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437480">
                <a:tc>
                  <a:txBody>
                    <a:bodyPr/>
                    <a:p>
                      <a:pPr>
                        <a:lnSpc>
                          <a:spcPct val="100000"/>
                        </a:lnSpc>
                      </a:pPr>
                      <a:r>
                        <a:rPr b="0" lang="en-US" sz="1100" spc="-1" strike="noStrike">
                          <a:solidFill>
                            <a:srgbClr val="000000"/>
                          </a:solidFill>
                          <a:latin typeface="Verdana"/>
                        </a:rPr>
                        <a:t>2. The current system does not have a variety of options available to students who do not know how to properly create a resume.</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Verdana"/>
                          <a:ea typeface="Calibri"/>
                        </a:rPr>
                        <a:t>Some students either don’t have a resume or do not know how to create one or a specific part of one.</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Verdana"/>
                          <a:ea typeface="Calibri"/>
                        </a:rPr>
                        <a:t>Create a wizard that allows students to have step-by-step instructions in creating their resumes.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Verdana"/>
                          <a:ea typeface="Calibri"/>
                        </a:rPr>
                        <a:t>Using a wizard means a set guideline of all resumes that might not allow for a level of specification for each student.</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629720">
                <a:tc>
                  <a:txBody>
                    <a:bodyPr/>
                    <a:p>
                      <a:pPr>
                        <a:lnSpc>
                          <a:spcPct val="100000"/>
                        </a:lnSpc>
                      </a:pPr>
                      <a:r>
                        <a:rPr b="0" lang="en-US" sz="1100" spc="-1" strike="noStrike">
                          <a:solidFill>
                            <a:srgbClr val="000000"/>
                          </a:solidFill>
                          <a:latin typeface="Verdana"/>
                        </a:rPr>
                        <a:t>3. The current system does not have an option for online feedback or critique of resumes.</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Verdana"/>
                          <a:ea typeface="Calibri"/>
                        </a:rPr>
                        <a:t>The current system offers manual resume critique and review which is inefficient and costly.</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Verdana"/>
                          <a:ea typeface="Calibri"/>
                        </a:rPr>
                        <a:t>An online critique could check spelling/grammar which would save time and money, and allowing online critique would give peer feedback.</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Verdana"/>
                          <a:ea typeface="Calibri"/>
                        </a:rPr>
                        <a:t>If feedback isn’t filtered, content could be inappropriate or irrelevant.  Spelling or grammar checks might yield inaccurate results on occasions.</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bl>
          </a:graphicData>
        </a:graphic>
      </p:graphicFrame>
      <p:graphicFrame>
        <p:nvGraphicFramePr>
          <p:cNvPr id="747" name="Table 4"/>
          <p:cNvGraphicFramePr/>
          <p:nvPr/>
        </p:nvGraphicFramePr>
        <p:xfrm>
          <a:off x="304920" y="1084320"/>
          <a:ext cx="6400440" cy="1202760"/>
        </p:xfrm>
        <a:graphic>
          <a:graphicData uri="http://schemas.openxmlformats.org/drawingml/2006/table">
            <a:tbl>
              <a:tblPr/>
              <a:tblGrid>
                <a:gridCol w="3047760"/>
                <a:gridCol w="3352680"/>
              </a:tblGrid>
              <a:tr h="502920">
                <a:tc>
                  <a:txBody>
                    <a:bodyPr lIns="45720" rIns="45720" tIns="91440"/>
                    <a:p>
                      <a:pPr>
                        <a:lnSpc>
                          <a:spcPct val="100000"/>
                        </a:lnSpc>
                        <a:spcBef>
                          <a:spcPts val="241"/>
                        </a:spcBef>
                      </a:pPr>
                      <a:r>
                        <a:rPr b="1" lang="en-US" sz="1200" spc="-1" strike="noStrike">
                          <a:solidFill>
                            <a:srgbClr val="000000"/>
                          </a:solidFill>
                          <a:latin typeface="Georgia"/>
                        </a:rPr>
                        <a:t>Project:</a:t>
                      </a:r>
                      <a:r>
                        <a:rPr b="0" lang="en-US" sz="1200" spc="-1" strike="noStrike">
                          <a:solidFill>
                            <a:srgbClr val="000000"/>
                          </a:solidFill>
                          <a:latin typeface="Georgia"/>
                        </a:rPr>
                        <a:t> CIS Benchmarking Activities</a:t>
                      </a:r>
                      <a:endParaRPr b="0" lang="en-US" sz="1200" spc="-1" strike="noStrike">
                        <a:latin typeface="Arial"/>
                      </a:endParaRPr>
                    </a:p>
                  </a:txBody>
                  <a:tcPr marL="45720" marR="45720">
                    <a:lnL w="28080">
                      <a:solidFill>
                        <a:srgbClr val="000000"/>
                      </a:solidFill>
                    </a:lnL>
                    <a:lnR w="12240">
                      <a:solidFill>
                        <a:srgbClr val="000000"/>
                      </a:solidFill>
                    </a:lnR>
                    <a:lnT w="28080">
                      <a:solidFill>
                        <a:srgbClr val="000000"/>
                      </a:solidFill>
                    </a:lnT>
                    <a:lnB w="12240">
                      <a:solidFill>
                        <a:srgbClr val="000000"/>
                      </a:solidFill>
                    </a:lnB>
                    <a:noFill/>
                  </a:tcPr>
                </a:tc>
                <a:tc>
                  <a:txBody>
                    <a:bodyPr lIns="45720" rIns="45720" tIns="91440"/>
                    <a:p>
                      <a:pPr>
                        <a:lnSpc>
                          <a:spcPct val="100000"/>
                        </a:lnSpc>
                        <a:spcBef>
                          <a:spcPts val="241"/>
                        </a:spcBef>
                      </a:pPr>
                      <a:r>
                        <a:rPr b="1" lang="en-US" sz="1200" spc="-1" strike="noStrike">
                          <a:solidFill>
                            <a:srgbClr val="000000"/>
                          </a:solidFill>
                          <a:latin typeface="Georgia"/>
                        </a:rPr>
                        <a:t>Project Manager:  </a:t>
                      </a:r>
                      <a:r>
                        <a:rPr b="0" lang="en-US" sz="1200" spc="-1" strike="noStrike">
                          <a:solidFill>
                            <a:srgbClr val="000000"/>
                          </a:solidFill>
                          <a:latin typeface="Georgia"/>
                        </a:rPr>
                        <a:t>Britney Haynes</a:t>
                      </a:r>
                      <a:endParaRPr b="0" lang="en-US" sz="1200" spc="-1" strike="noStrike">
                        <a:latin typeface="Arial"/>
                      </a:endParaRPr>
                    </a:p>
                  </a:txBody>
                  <a:tcPr marL="45720" marR="45720">
                    <a:lnL w="12240">
                      <a:solidFill>
                        <a:srgbClr val="000000"/>
                      </a:solidFill>
                    </a:lnL>
                    <a:lnR w="28080">
                      <a:solidFill>
                        <a:srgbClr val="000000"/>
                      </a:solidFill>
                    </a:lnR>
                    <a:lnT w="28080">
                      <a:solidFill>
                        <a:srgbClr val="000000"/>
                      </a:solidFill>
                    </a:lnT>
                    <a:lnB w="12240">
                      <a:solidFill>
                        <a:srgbClr val="000000"/>
                      </a:solidFill>
                    </a:lnB>
                    <a:noFill/>
                  </a:tcPr>
                </a:tc>
              </a:tr>
              <a:tr h="350640">
                <a:tc>
                  <a:txBody>
                    <a:bodyPr lIns="45720" rIns="45720" tIns="91440"/>
                    <a:p>
                      <a:pPr>
                        <a:lnSpc>
                          <a:spcPct val="100000"/>
                        </a:lnSpc>
                        <a:spcBef>
                          <a:spcPts val="241"/>
                        </a:spcBef>
                      </a:pPr>
                      <a:r>
                        <a:rPr b="1" lang="en-US" sz="1200" spc="-1" strike="noStrike">
                          <a:solidFill>
                            <a:srgbClr val="000000"/>
                          </a:solidFill>
                          <a:latin typeface="Georgia"/>
                        </a:rPr>
                        <a:t>Created By:  </a:t>
                      </a:r>
                      <a:r>
                        <a:rPr b="0" lang="en-US" sz="1200" spc="-1" strike="noStrike">
                          <a:solidFill>
                            <a:srgbClr val="000000"/>
                          </a:solidFill>
                          <a:latin typeface="Georgia"/>
                        </a:rPr>
                        <a:t>Chris Armbrester</a:t>
                      </a:r>
                      <a:endParaRPr b="0" lang="en-US" sz="1200" spc="-1" strike="noStrike">
                        <a:latin typeface="Arial"/>
                      </a:endParaRPr>
                    </a:p>
                  </a:txBody>
                  <a:tcPr marL="45720" marR="45720">
                    <a:lnL w="28080">
                      <a:solidFill>
                        <a:srgbClr val="000000"/>
                      </a:solidFill>
                    </a:lnL>
                    <a:lnR w="12240">
                      <a:solidFill>
                        <a:srgbClr val="000000"/>
                      </a:solidFill>
                    </a:lnR>
                    <a:lnT w="12240">
                      <a:solidFill>
                        <a:srgbClr val="000000"/>
                      </a:solidFill>
                    </a:lnT>
                    <a:lnB w="12240">
                      <a:solidFill>
                        <a:srgbClr val="000000"/>
                      </a:solidFill>
                    </a:lnB>
                    <a:noFill/>
                  </a:tcPr>
                </a:tc>
                <a:tc>
                  <a:txBody>
                    <a:bodyPr lIns="45720" rIns="45720" tIns="91440"/>
                    <a:p>
                      <a:pPr>
                        <a:lnSpc>
                          <a:spcPct val="100000"/>
                        </a:lnSpc>
                        <a:spcBef>
                          <a:spcPts val="241"/>
                        </a:spcBef>
                      </a:pPr>
                      <a:r>
                        <a:rPr b="1" lang="en-US" sz="1200" spc="-1" strike="noStrike">
                          <a:solidFill>
                            <a:srgbClr val="000000"/>
                          </a:solidFill>
                          <a:latin typeface="Georgia"/>
                        </a:rPr>
                        <a:t>Last Updated By: </a:t>
                      </a:r>
                      <a:r>
                        <a:rPr b="0" lang="en-US" sz="1200" spc="-1" strike="noStrike">
                          <a:solidFill>
                            <a:srgbClr val="000000"/>
                          </a:solidFill>
                          <a:latin typeface="Georgia"/>
                        </a:rPr>
                        <a:t>Chris Armbrester</a:t>
                      </a:r>
                      <a:endParaRPr b="0" lang="en-US" sz="1200" spc="-1" strike="noStrike">
                        <a:latin typeface="Arial"/>
                      </a:endParaRPr>
                    </a:p>
                  </a:txBody>
                  <a:tcPr marL="45720" marR="45720">
                    <a:lnL w="12240">
                      <a:solidFill>
                        <a:srgbClr val="000000"/>
                      </a:solidFill>
                    </a:lnL>
                    <a:lnR w="28080">
                      <a:solidFill>
                        <a:srgbClr val="000000"/>
                      </a:solidFill>
                    </a:lnR>
                    <a:lnT w="12240">
                      <a:solidFill>
                        <a:srgbClr val="000000"/>
                      </a:solidFill>
                    </a:lnT>
                    <a:lnB w="12240">
                      <a:solidFill>
                        <a:srgbClr val="000000"/>
                      </a:solidFill>
                    </a:lnB>
                    <a:noFill/>
                  </a:tcPr>
                </a:tc>
              </a:tr>
              <a:tr h="349200">
                <a:tc>
                  <a:txBody>
                    <a:bodyPr lIns="45720" rIns="45720" tIns="91440"/>
                    <a:p>
                      <a:pPr>
                        <a:lnSpc>
                          <a:spcPct val="100000"/>
                        </a:lnSpc>
                        <a:spcBef>
                          <a:spcPts val="241"/>
                        </a:spcBef>
                      </a:pPr>
                      <a:r>
                        <a:rPr b="1" lang="en-US" sz="1200" spc="-1" strike="noStrike">
                          <a:solidFill>
                            <a:srgbClr val="000000"/>
                          </a:solidFill>
                          <a:latin typeface="Georgia"/>
                        </a:rPr>
                        <a:t>Date Created:</a:t>
                      </a:r>
                      <a:r>
                        <a:rPr b="0" lang="en-US" sz="1200" spc="-1" strike="noStrike">
                          <a:solidFill>
                            <a:srgbClr val="000000"/>
                          </a:solidFill>
                          <a:latin typeface="Georgia"/>
                        </a:rPr>
                        <a:t> April 15, 2008</a:t>
                      </a:r>
                      <a:endParaRPr b="0" lang="en-US" sz="1200" spc="-1" strike="noStrike">
                        <a:latin typeface="Arial"/>
                      </a:endParaRPr>
                    </a:p>
                  </a:txBody>
                  <a:tcPr marL="45720" marR="45720">
                    <a:lnL w="28080">
                      <a:solidFill>
                        <a:srgbClr val="000000"/>
                      </a:solidFill>
                    </a:lnL>
                    <a:lnR w="12240">
                      <a:solidFill>
                        <a:srgbClr val="000000"/>
                      </a:solidFill>
                    </a:lnR>
                    <a:lnT w="12240">
                      <a:solidFill>
                        <a:srgbClr val="000000"/>
                      </a:solidFill>
                    </a:lnT>
                    <a:lnB w="28080">
                      <a:solidFill>
                        <a:srgbClr val="000000"/>
                      </a:solidFill>
                    </a:lnB>
                    <a:noFill/>
                  </a:tcPr>
                </a:tc>
                <a:tc>
                  <a:txBody>
                    <a:bodyPr lIns="45720" rIns="45720" tIns="91440"/>
                    <a:p>
                      <a:pPr>
                        <a:lnSpc>
                          <a:spcPct val="100000"/>
                        </a:lnSpc>
                        <a:spcBef>
                          <a:spcPts val="241"/>
                        </a:spcBef>
                      </a:pPr>
                      <a:r>
                        <a:rPr b="1" lang="en-US" sz="1200" spc="-1" strike="noStrike">
                          <a:solidFill>
                            <a:srgbClr val="000000"/>
                          </a:solidFill>
                          <a:latin typeface="Georgia"/>
                        </a:rPr>
                        <a:t>Date Last Updated: </a:t>
                      </a:r>
                      <a:r>
                        <a:rPr b="0" lang="en-US" sz="1200" spc="-1" strike="noStrike">
                          <a:solidFill>
                            <a:srgbClr val="000000"/>
                          </a:solidFill>
                          <a:latin typeface="Georgia"/>
                        </a:rPr>
                        <a:t>April 16, 2008</a:t>
                      </a:r>
                      <a:endParaRPr b="0" lang="en-US" sz="1200" spc="-1" strike="noStrike">
                        <a:latin typeface="Arial"/>
                      </a:endParaRPr>
                    </a:p>
                  </a:txBody>
                  <a:tcPr marL="45720" marR="4572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71</a:t>
            </a:r>
            <a:endParaRPr b="0" lang="en-US" sz="1800" spc="-1" strike="noStrike">
              <a:latin typeface="Arial"/>
            </a:endParaRPr>
          </a:p>
        </p:txBody>
      </p:sp>
      <p:sp>
        <p:nvSpPr>
          <p:cNvPr id="749" name="CustomShape 2"/>
          <p:cNvSpPr/>
          <p:nvPr/>
        </p:nvSpPr>
        <p:spPr>
          <a:xfrm>
            <a:off x="380880" y="196920"/>
            <a:ext cx="6552720" cy="63900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Study Phase Problems, Opportunities, Objectives, and Constraints Matrix Narrative</a:t>
            </a:r>
            <a:endParaRPr b="0" lang="en-US" sz="1800" spc="-1" strike="noStrike">
              <a:latin typeface="Arial"/>
            </a:endParaRPr>
          </a:p>
        </p:txBody>
      </p:sp>
      <p:sp>
        <p:nvSpPr>
          <p:cNvPr id="750" name="CustomShape 3"/>
          <p:cNvSpPr/>
          <p:nvPr/>
        </p:nvSpPr>
        <p:spPr>
          <a:xfrm>
            <a:off x="380880" y="901800"/>
            <a:ext cx="6400440" cy="5993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The problems, opportunities, objectives, and constraints matrix allows readers to understand the underlying causes and effects of all the known problems and also opportunities as well as potential issues involved in addressing the problems or seizing the opportunities.  </a:t>
            </a: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From the process of completing the study phase, a much greater understanding of the current system was obtained.  Our focus on resume processes revealed three key opportunities or areas for improvement or change.  </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The first being that the University currently uses both CrimsonCareers and Optimal Resume for career services.  Both applications require a registration process.  If these registration processes were able to be streamlined so that by registering to use one, you are able to access the other with the same username and password, students would very likely be more readily willing to use these applications and their services.  </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Next, the current system in place doesn’t offer a variety of options for assisting students who may not know how to create a resume.  This causes some students to not use the application because they feel uncomfortable creating resumes on their own.  By allowing students to use wizards or forms as a guide through the resume creation process, more students will feel comfortable using the online application.  </a:t>
            </a:r>
            <a:endParaRPr b="0" lang="en-US" sz="1200" spc="-1" strike="noStrike">
              <a:latin typeface="Arial"/>
            </a:endParaRPr>
          </a:p>
          <a:p>
            <a:pPr>
              <a:lnSpc>
                <a:spcPct val="100000"/>
              </a:lnSpc>
              <a:spcBef>
                <a:spcPts val="601"/>
              </a:spcBef>
            </a:pPr>
            <a:r>
              <a:rPr b="0" lang="en-US" sz="1200" spc="-1" strike="noStrike">
                <a:solidFill>
                  <a:srgbClr val="000000"/>
                </a:solidFill>
                <a:latin typeface="Georgia"/>
              </a:rPr>
              <a:t>Additionally, the current system’s way of giving feedback on students’ resumes is through a one-on-one critiquing process.  While this way ensures a student’s resume is of a high quality, it is also an extremely time-consuming process which can be managed in a much better way.  If the resume application incorporated a spelling and grammar check, then staff could save valuable time in not having to evaluate resumes on spelling and grammar criteria.  </a:t>
            </a: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a:p>
            <a:pPr>
              <a:lnSpc>
                <a:spcPct val="100000"/>
              </a:lnSpc>
              <a:spcBef>
                <a:spcPts val="601"/>
              </a:spcBef>
            </a:pPr>
            <a:endParaRPr b="0" lang="en-US" sz="1200" spc="-1" strike="noStrike">
              <a:latin typeface="Arial"/>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72</a:t>
            </a:r>
            <a:endParaRPr b="0" lang="en-US" sz="1800" spc="-1" strike="noStrike">
              <a:latin typeface="Arial"/>
            </a:endParaRPr>
          </a:p>
        </p:txBody>
      </p:sp>
      <p:sp>
        <p:nvSpPr>
          <p:cNvPr id="752" name="CustomShape 2"/>
          <p:cNvSpPr/>
          <p:nvPr/>
        </p:nvSpPr>
        <p:spPr>
          <a:xfrm>
            <a:off x="380880" y="152280"/>
            <a:ext cx="563832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Study Phase Problem &amp; Opportunity Statements</a:t>
            </a:r>
            <a:endParaRPr b="0" lang="en-US" sz="1800" spc="-1" strike="noStrike">
              <a:latin typeface="Arial"/>
            </a:endParaRPr>
          </a:p>
        </p:txBody>
      </p:sp>
      <p:graphicFrame>
        <p:nvGraphicFramePr>
          <p:cNvPr id="753" name="Table 3"/>
          <p:cNvGraphicFramePr/>
          <p:nvPr/>
        </p:nvGraphicFramePr>
        <p:xfrm>
          <a:off x="304920" y="1082520"/>
          <a:ext cx="6460920" cy="1050480"/>
        </p:xfrm>
        <a:graphic>
          <a:graphicData uri="http://schemas.openxmlformats.org/drawingml/2006/table">
            <a:tbl>
              <a:tblPr/>
              <a:tblGrid>
                <a:gridCol w="3108240"/>
                <a:gridCol w="3352680"/>
              </a:tblGrid>
              <a:tr h="350640">
                <a:tc>
                  <a:txBody>
                    <a:bodyPr lIns="45720" rIns="45720" tIns="91440"/>
                    <a:p>
                      <a:pPr>
                        <a:lnSpc>
                          <a:spcPct val="100000"/>
                        </a:lnSpc>
                        <a:spcBef>
                          <a:spcPts val="241"/>
                        </a:spcBef>
                      </a:pPr>
                      <a:r>
                        <a:rPr b="1" lang="en-US" sz="1200" spc="-1" strike="noStrike">
                          <a:solidFill>
                            <a:srgbClr val="000000"/>
                          </a:solidFill>
                          <a:latin typeface="Georgia"/>
                        </a:rPr>
                        <a:t>Project:</a:t>
                      </a:r>
                      <a:r>
                        <a:rPr b="0" lang="en-US" sz="1200" spc="-1" strike="noStrike">
                          <a:solidFill>
                            <a:srgbClr val="000000"/>
                          </a:solidFill>
                          <a:latin typeface="Georgia"/>
                        </a:rPr>
                        <a:t> CIS Benchmarking Activities</a:t>
                      </a:r>
                      <a:endParaRPr b="0" lang="en-US" sz="1200" spc="-1" strike="noStrike">
                        <a:latin typeface="Arial"/>
                      </a:endParaRPr>
                    </a:p>
                  </a:txBody>
                  <a:tcPr marL="45720" marR="45720">
                    <a:lnL w="28080">
                      <a:solidFill>
                        <a:srgbClr val="000000"/>
                      </a:solidFill>
                    </a:lnL>
                    <a:lnR w="12240">
                      <a:solidFill>
                        <a:srgbClr val="000000"/>
                      </a:solidFill>
                    </a:lnR>
                    <a:lnT w="28080">
                      <a:solidFill>
                        <a:srgbClr val="000000"/>
                      </a:solidFill>
                    </a:lnT>
                    <a:lnB w="12240">
                      <a:solidFill>
                        <a:srgbClr val="000000"/>
                      </a:solidFill>
                    </a:lnB>
                    <a:noFill/>
                  </a:tcPr>
                </a:tc>
                <a:tc>
                  <a:txBody>
                    <a:bodyPr lIns="45720" rIns="45720" tIns="91440"/>
                    <a:p>
                      <a:pPr>
                        <a:lnSpc>
                          <a:spcPct val="100000"/>
                        </a:lnSpc>
                        <a:spcBef>
                          <a:spcPts val="241"/>
                        </a:spcBef>
                      </a:pPr>
                      <a:r>
                        <a:rPr b="1" lang="en-US" sz="1200" spc="-1" strike="noStrike">
                          <a:solidFill>
                            <a:srgbClr val="000000"/>
                          </a:solidFill>
                          <a:latin typeface="Georgia"/>
                        </a:rPr>
                        <a:t>Project Manager:  </a:t>
                      </a:r>
                      <a:r>
                        <a:rPr b="0" lang="en-US" sz="1200" spc="-1" strike="noStrike">
                          <a:solidFill>
                            <a:srgbClr val="000000"/>
                          </a:solidFill>
                          <a:latin typeface="Georgia"/>
                        </a:rPr>
                        <a:t>Britney Haynes</a:t>
                      </a:r>
                      <a:endParaRPr b="0" lang="en-US" sz="1200" spc="-1" strike="noStrike">
                        <a:latin typeface="Arial"/>
                      </a:endParaRPr>
                    </a:p>
                  </a:txBody>
                  <a:tcPr marL="45720" marR="45720">
                    <a:lnL w="12240">
                      <a:solidFill>
                        <a:srgbClr val="000000"/>
                      </a:solidFill>
                    </a:lnL>
                    <a:lnR w="28080">
                      <a:solidFill>
                        <a:srgbClr val="000000"/>
                      </a:solidFill>
                    </a:lnR>
                    <a:lnT w="28080">
                      <a:solidFill>
                        <a:srgbClr val="000000"/>
                      </a:solidFill>
                    </a:lnT>
                    <a:lnB w="12240">
                      <a:solidFill>
                        <a:srgbClr val="000000"/>
                      </a:solidFill>
                    </a:lnB>
                    <a:noFill/>
                  </a:tcPr>
                </a:tc>
              </a:tr>
              <a:tr h="350640">
                <a:tc>
                  <a:txBody>
                    <a:bodyPr lIns="45720" rIns="45720" tIns="91440"/>
                    <a:p>
                      <a:pPr>
                        <a:lnSpc>
                          <a:spcPct val="100000"/>
                        </a:lnSpc>
                        <a:spcBef>
                          <a:spcPts val="241"/>
                        </a:spcBef>
                      </a:pPr>
                      <a:r>
                        <a:rPr b="1" lang="en-US" sz="1200" spc="-1" strike="noStrike">
                          <a:solidFill>
                            <a:srgbClr val="000000"/>
                          </a:solidFill>
                          <a:latin typeface="Georgia"/>
                        </a:rPr>
                        <a:t>Created By: </a:t>
                      </a:r>
                      <a:r>
                        <a:rPr b="0" lang="en-US" sz="1200" spc="-1" strike="noStrike">
                          <a:solidFill>
                            <a:srgbClr val="000000"/>
                          </a:solidFill>
                          <a:latin typeface="Georgia"/>
                        </a:rPr>
                        <a:t>Chris Armbrester</a:t>
                      </a:r>
                      <a:endParaRPr b="0" lang="en-US" sz="1200" spc="-1" strike="noStrike">
                        <a:latin typeface="Arial"/>
                      </a:endParaRPr>
                    </a:p>
                  </a:txBody>
                  <a:tcPr marL="45720" marR="45720">
                    <a:lnL w="28080">
                      <a:solidFill>
                        <a:srgbClr val="000000"/>
                      </a:solidFill>
                    </a:lnL>
                    <a:lnR w="12240">
                      <a:solidFill>
                        <a:srgbClr val="000000"/>
                      </a:solidFill>
                    </a:lnR>
                    <a:lnT w="12240">
                      <a:solidFill>
                        <a:srgbClr val="000000"/>
                      </a:solidFill>
                    </a:lnT>
                    <a:lnB w="12240">
                      <a:solidFill>
                        <a:srgbClr val="000000"/>
                      </a:solidFill>
                    </a:lnB>
                    <a:noFill/>
                  </a:tcPr>
                </a:tc>
                <a:tc>
                  <a:txBody>
                    <a:bodyPr lIns="45720" rIns="45720" tIns="91440"/>
                    <a:p>
                      <a:pPr>
                        <a:lnSpc>
                          <a:spcPct val="100000"/>
                        </a:lnSpc>
                        <a:spcBef>
                          <a:spcPts val="241"/>
                        </a:spcBef>
                      </a:pPr>
                      <a:r>
                        <a:rPr b="1" lang="en-US" sz="1200" spc="-1" strike="noStrike">
                          <a:solidFill>
                            <a:srgbClr val="000000"/>
                          </a:solidFill>
                          <a:latin typeface="Georgia"/>
                        </a:rPr>
                        <a:t>Last Updated By: </a:t>
                      </a:r>
                      <a:r>
                        <a:rPr b="0" lang="en-US" sz="1200" spc="-1" strike="noStrike">
                          <a:solidFill>
                            <a:srgbClr val="000000"/>
                          </a:solidFill>
                          <a:latin typeface="Georgia"/>
                        </a:rPr>
                        <a:t>Chris Armbrester</a:t>
                      </a:r>
                      <a:endParaRPr b="0" lang="en-US" sz="1200" spc="-1" strike="noStrike">
                        <a:latin typeface="Arial"/>
                      </a:endParaRPr>
                    </a:p>
                  </a:txBody>
                  <a:tcPr marL="45720" marR="45720">
                    <a:lnL w="12240">
                      <a:solidFill>
                        <a:srgbClr val="000000"/>
                      </a:solidFill>
                    </a:lnL>
                    <a:lnR w="28080">
                      <a:solidFill>
                        <a:srgbClr val="000000"/>
                      </a:solidFill>
                    </a:lnR>
                    <a:lnT w="12240">
                      <a:solidFill>
                        <a:srgbClr val="000000"/>
                      </a:solidFill>
                    </a:lnT>
                    <a:lnB w="12240">
                      <a:solidFill>
                        <a:srgbClr val="000000"/>
                      </a:solidFill>
                    </a:lnB>
                    <a:noFill/>
                  </a:tcPr>
                </a:tc>
              </a:tr>
              <a:tr h="349200">
                <a:tc>
                  <a:txBody>
                    <a:bodyPr lIns="45720" rIns="45720" tIns="91440"/>
                    <a:p>
                      <a:pPr>
                        <a:lnSpc>
                          <a:spcPct val="100000"/>
                        </a:lnSpc>
                        <a:spcBef>
                          <a:spcPts val="241"/>
                        </a:spcBef>
                      </a:pPr>
                      <a:r>
                        <a:rPr b="1" lang="en-US" sz="1200" spc="-1" strike="noStrike">
                          <a:solidFill>
                            <a:srgbClr val="000000"/>
                          </a:solidFill>
                          <a:latin typeface="Georgia"/>
                        </a:rPr>
                        <a:t>Date Created:</a:t>
                      </a:r>
                      <a:r>
                        <a:rPr b="0" lang="en-US" sz="1200" spc="-1" strike="noStrike">
                          <a:solidFill>
                            <a:srgbClr val="000000"/>
                          </a:solidFill>
                          <a:latin typeface="Georgia"/>
                        </a:rPr>
                        <a:t> April 15, 2008</a:t>
                      </a:r>
                      <a:endParaRPr b="0" lang="en-US" sz="1200" spc="-1" strike="noStrike">
                        <a:latin typeface="Arial"/>
                      </a:endParaRPr>
                    </a:p>
                  </a:txBody>
                  <a:tcPr marL="45720" marR="45720">
                    <a:lnL w="28080">
                      <a:solidFill>
                        <a:srgbClr val="000000"/>
                      </a:solidFill>
                    </a:lnL>
                    <a:lnR w="12240">
                      <a:solidFill>
                        <a:srgbClr val="000000"/>
                      </a:solidFill>
                    </a:lnR>
                    <a:lnT w="12240">
                      <a:solidFill>
                        <a:srgbClr val="000000"/>
                      </a:solidFill>
                    </a:lnT>
                    <a:lnB w="28080">
                      <a:solidFill>
                        <a:srgbClr val="000000"/>
                      </a:solidFill>
                    </a:lnB>
                    <a:noFill/>
                  </a:tcPr>
                </a:tc>
                <a:tc>
                  <a:txBody>
                    <a:bodyPr lIns="45720" rIns="45720" tIns="91440"/>
                    <a:p>
                      <a:pPr>
                        <a:lnSpc>
                          <a:spcPct val="100000"/>
                        </a:lnSpc>
                        <a:spcBef>
                          <a:spcPts val="241"/>
                        </a:spcBef>
                      </a:pPr>
                      <a:r>
                        <a:rPr b="1" lang="en-US" sz="1200" spc="-1" strike="noStrike">
                          <a:solidFill>
                            <a:srgbClr val="000000"/>
                          </a:solidFill>
                          <a:latin typeface="Georgia"/>
                        </a:rPr>
                        <a:t>Date Last Updated: </a:t>
                      </a:r>
                      <a:r>
                        <a:rPr b="0" lang="en-US" sz="1200" spc="-1" strike="noStrike">
                          <a:solidFill>
                            <a:srgbClr val="000000"/>
                          </a:solidFill>
                          <a:latin typeface="Georgia"/>
                        </a:rPr>
                        <a:t>April 16, 2008</a:t>
                      </a:r>
                      <a:endParaRPr b="0" lang="en-US" sz="1200" spc="-1" strike="noStrike">
                        <a:latin typeface="Arial"/>
                      </a:endParaRPr>
                    </a:p>
                  </a:txBody>
                  <a:tcPr marL="45720" marR="4572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754" name="Table 4"/>
          <p:cNvGraphicFramePr/>
          <p:nvPr/>
        </p:nvGraphicFramePr>
        <p:xfrm>
          <a:off x="282600" y="2411280"/>
          <a:ext cx="6476760" cy="3449520"/>
        </p:xfrm>
        <a:graphic>
          <a:graphicData uri="http://schemas.openxmlformats.org/drawingml/2006/table">
            <a:tbl>
              <a:tblPr/>
              <a:tblGrid>
                <a:gridCol w="284040"/>
                <a:gridCol w="1877760"/>
                <a:gridCol w="706320"/>
                <a:gridCol w="747360"/>
                <a:gridCol w="803160"/>
                <a:gridCol w="685800"/>
                <a:gridCol w="1372320"/>
              </a:tblGrid>
              <a:tr h="594000">
                <a:tc gridSpan="2">
                  <a:txBody>
                    <a:bodyPr/>
                    <a:p>
                      <a:pPr>
                        <a:lnSpc>
                          <a:spcPct val="100000"/>
                        </a:lnSpc>
                        <a:spcBef>
                          <a:spcPts val="221"/>
                        </a:spcBef>
                      </a:pPr>
                      <a:r>
                        <a:rPr b="1" lang="en-US" sz="1100" spc="-1" strike="noStrike">
                          <a:solidFill>
                            <a:srgbClr val="000000"/>
                          </a:solidFill>
                          <a:latin typeface="Georgia"/>
                        </a:rPr>
                        <a:t>Brief Statement of Problem, Opportunity, or Directive</a:t>
                      </a:r>
                      <a:endParaRPr b="0" lang="en-US" sz="11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solidFill>
                      <a:srgbClr val="dedc94"/>
                    </a:solidFill>
                  </a:tcPr>
                </a:tc>
                <a:tc hMerge="1">
                  <a:tcPr>
                    <a:solidFill>
                      <a:srgbClr val="729fcf"/>
                    </a:solidFill>
                  </a:tcPr>
                </a:tc>
                <a:tc>
                  <a:txBody>
                    <a:bodyPr/>
                    <a:p>
                      <a:pPr algn="ctr">
                        <a:lnSpc>
                          <a:spcPct val="100000"/>
                        </a:lnSpc>
                        <a:spcBef>
                          <a:spcPts val="181"/>
                        </a:spcBef>
                      </a:pPr>
                      <a:r>
                        <a:rPr b="1" lang="en-US" sz="900" spc="-1" strike="noStrike">
                          <a:solidFill>
                            <a:srgbClr val="000000"/>
                          </a:solidFill>
                          <a:latin typeface="Georgia"/>
                        </a:rPr>
                        <a:t>Urgency</a:t>
                      </a:r>
                      <a:endParaRPr b="0" lang="en-US" sz="9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solidFill>
                      <a:srgbClr val="dedc94"/>
                    </a:solidFill>
                  </a:tcPr>
                </a:tc>
                <a:tc>
                  <a:txBody>
                    <a:bodyPr/>
                    <a:p>
                      <a:pPr algn="ctr">
                        <a:lnSpc>
                          <a:spcPct val="100000"/>
                        </a:lnSpc>
                        <a:spcBef>
                          <a:spcPts val="181"/>
                        </a:spcBef>
                      </a:pPr>
                      <a:r>
                        <a:rPr b="1" lang="en-US" sz="900" spc="-1" strike="noStrike">
                          <a:solidFill>
                            <a:srgbClr val="000000"/>
                          </a:solidFill>
                          <a:latin typeface="Georgia"/>
                        </a:rPr>
                        <a:t>Visibility</a:t>
                      </a:r>
                      <a:endParaRPr b="0" lang="en-US" sz="900" spc="-1" strike="noStrike">
                        <a:latin typeface="Arial"/>
                      </a:endParaRPr>
                    </a:p>
                    <a:p>
                      <a:pPr algn="ctr">
                        <a:lnSpc>
                          <a:spcPct val="100000"/>
                        </a:lnSpc>
                        <a:spcBef>
                          <a:spcPts val="181"/>
                        </a:spcBef>
                      </a:pPr>
                      <a:endParaRPr b="0" lang="en-US" sz="9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solidFill>
                      <a:srgbClr val="dedc94"/>
                    </a:solidFill>
                  </a:tcPr>
                </a:tc>
                <a:tc>
                  <a:txBody>
                    <a:bodyPr/>
                    <a:p>
                      <a:pPr algn="ctr">
                        <a:lnSpc>
                          <a:spcPct val="100000"/>
                        </a:lnSpc>
                        <a:spcBef>
                          <a:spcPts val="181"/>
                        </a:spcBef>
                      </a:pPr>
                      <a:r>
                        <a:rPr b="1" lang="en-US" sz="900" spc="-1" strike="noStrike">
                          <a:solidFill>
                            <a:srgbClr val="000000"/>
                          </a:solidFill>
                          <a:latin typeface="Georgia"/>
                        </a:rPr>
                        <a:t>Benefits</a:t>
                      </a:r>
                      <a:endParaRPr b="0" lang="en-US" sz="9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solidFill>
                      <a:srgbClr val="dedc94"/>
                    </a:solidFill>
                  </a:tcPr>
                </a:tc>
                <a:tc>
                  <a:txBody>
                    <a:bodyPr/>
                    <a:p>
                      <a:pPr algn="ctr">
                        <a:lnSpc>
                          <a:spcPct val="100000"/>
                        </a:lnSpc>
                        <a:spcBef>
                          <a:spcPts val="181"/>
                        </a:spcBef>
                      </a:pPr>
                      <a:r>
                        <a:rPr b="1" lang="en-US" sz="900" spc="-1" strike="noStrike">
                          <a:solidFill>
                            <a:srgbClr val="000000"/>
                          </a:solidFill>
                          <a:latin typeface="Georgia"/>
                        </a:rPr>
                        <a:t>Priority or Rank</a:t>
                      </a:r>
                      <a:endParaRPr b="0" lang="en-US" sz="9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solidFill>
                      <a:srgbClr val="dedc94"/>
                    </a:solidFill>
                  </a:tcPr>
                </a:tc>
                <a:tc>
                  <a:txBody>
                    <a:bodyPr/>
                    <a:p>
                      <a:pPr>
                        <a:lnSpc>
                          <a:spcPct val="100000"/>
                        </a:lnSpc>
                        <a:spcBef>
                          <a:spcPts val="181"/>
                        </a:spcBef>
                      </a:pPr>
                      <a:r>
                        <a:rPr b="1" lang="en-US" sz="900" spc="-1" strike="noStrike">
                          <a:solidFill>
                            <a:srgbClr val="000000"/>
                          </a:solidFill>
                          <a:latin typeface="Georgia"/>
                        </a:rPr>
                        <a:t>Proposed Solution</a:t>
                      </a:r>
                      <a:endParaRPr b="0" lang="en-US" sz="900" spc="-1" strike="noStrike">
                        <a:latin typeface="Arial"/>
                      </a:endParaRPr>
                    </a:p>
                    <a:p>
                      <a:pPr>
                        <a:lnSpc>
                          <a:spcPct val="100000"/>
                        </a:lnSpc>
                        <a:spcBef>
                          <a:spcPts val="221"/>
                        </a:spcBef>
                      </a:pPr>
                      <a:endParaRPr b="0" lang="en-US" sz="9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solidFill>
                      <a:srgbClr val="dedc94"/>
                    </a:solidFill>
                  </a:tcPr>
                </a:tc>
              </a:tr>
              <a:tr h="1245240">
                <a:tc>
                  <a:txBody>
                    <a:bodyPr/>
                    <a:p>
                      <a:pPr>
                        <a:lnSpc>
                          <a:spcPct val="115000"/>
                        </a:lnSpc>
                      </a:pPr>
                      <a:r>
                        <a:rPr b="0" lang="en-US" sz="1100" spc="-1" strike="noStrike">
                          <a:solidFill>
                            <a:srgbClr val="000000"/>
                          </a:solidFill>
                          <a:latin typeface="Georgia"/>
                          <a:ea typeface="Calibri"/>
                        </a:rPr>
                        <a:t>1</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15000"/>
                        </a:lnSpc>
                      </a:pPr>
                      <a:r>
                        <a:rPr b="0" lang="en-US" sz="1100" spc="-1" strike="noStrike">
                          <a:solidFill>
                            <a:srgbClr val="000000"/>
                          </a:solidFill>
                          <a:latin typeface="Verdana"/>
                          <a:ea typeface="Calibri"/>
                        </a:rPr>
                        <a:t>CrimsonCareers and Optimal Resume services are not currently streamlined into one registration process.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ASAP</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High</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Benefits not initially realized</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1</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Streamline registration process, so only one username or password needed</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245240">
                <a:tc>
                  <a:txBody>
                    <a:bodyPr/>
                    <a:p>
                      <a:pPr>
                        <a:lnSpc>
                          <a:spcPct val="115000"/>
                        </a:lnSpc>
                      </a:pPr>
                      <a:r>
                        <a:rPr b="0" lang="en-US" sz="1100" spc="-1" strike="noStrike">
                          <a:solidFill>
                            <a:srgbClr val="000000"/>
                          </a:solidFill>
                          <a:latin typeface="Georgia"/>
                          <a:ea typeface="Calibri"/>
                        </a:rPr>
                        <a:t>2</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100" spc="-1" strike="noStrike">
                          <a:solidFill>
                            <a:srgbClr val="000000"/>
                          </a:solidFill>
                          <a:latin typeface="Verdana"/>
                        </a:rPr>
                        <a:t>The current system does not have a variety of options available to students who do not know how to properly create a resume.</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ASAP</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High</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Benefits not initially realized</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1</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15000"/>
                        </a:lnSpc>
                      </a:pPr>
                      <a:r>
                        <a:rPr b="0" lang="en-US" sz="1100" spc="-1" strike="noStrike">
                          <a:solidFill>
                            <a:srgbClr val="000000"/>
                          </a:solidFill>
                          <a:latin typeface="Georgia"/>
                          <a:ea typeface="Calibri"/>
                        </a:rPr>
                        <a:t>Create wizards, forms, and post examples to assist students in creation process</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928800">
                <a:tc>
                  <a:txBody>
                    <a:bodyPr/>
                    <a:p>
                      <a:pPr>
                        <a:lnSpc>
                          <a:spcPct val="115000"/>
                        </a:lnSpc>
                      </a:pPr>
                      <a:r>
                        <a:rPr b="0" lang="en-US" sz="1100" spc="-1" strike="noStrike">
                          <a:solidFill>
                            <a:srgbClr val="000000"/>
                          </a:solidFill>
                          <a:latin typeface="Georgia"/>
                          <a:ea typeface="Calibri"/>
                        </a:rPr>
                        <a:t>3</a:t>
                      </a:r>
                      <a:endParaRPr b="0" lang="en-US" sz="11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pPr>
                      <a:r>
                        <a:rPr b="0" lang="en-US" sz="1100" spc="-1" strike="noStrike">
                          <a:solidFill>
                            <a:srgbClr val="000000"/>
                          </a:solidFill>
                          <a:latin typeface="Verdana"/>
                        </a:rPr>
                        <a:t>The current system does not have an option for online feedback or critique of resumes.</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gn="ctr">
                        <a:lnSpc>
                          <a:spcPct val="115000"/>
                        </a:lnSpc>
                      </a:pPr>
                      <a:r>
                        <a:rPr b="0" lang="en-US" sz="1100" spc="-1" strike="noStrike">
                          <a:solidFill>
                            <a:srgbClr val="000000"/>
                          </a:solidFill>
                          <a:latin typeface="Georgia"/>
                          <a:ea typeface="Calibri"/>
                        </a:rPr>
                        <a:t>ASAP</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gn="ctr">
                        <a:lnSpc>
                          <a:spcPct val="115000"/>
                        </a:lnSpc>
                      </a:pPr>
                      <a:r>
                        <a:rPr b="0" lang="en-US" sz="1100" spc="-1" strike="noStrike">
                          <a:solidFill>
                            <a:srgbClr val="000000"/>
                          </a:solidFill>
                          <a:latin typeface="Georgia"/>
                          <a:ea typeface="Calibri"/>
                        </a:rPr>
                        <a:t>High</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gn="ctr">
                        <a:lnSpc>
                          <a:spcPct val="115000"/>
                        </a:lnSpc>
                      </a:pPr>
                      <a:r>
                        <a:rPr b="0" lang="en-US" sz="1100" spc="-1" strike="noStrike">
                          <a:solidFill>
                            <a:srgbClr val="000000"/>
                          </a:solidFill>
                          <a:latin typeface="Georgia"/>
                          <a:ea typeface="Calibri"/>
                        </a:rPr>
                        <a:t>Benefits not initially realized</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gn="ctr">
                        <a:lnSpc>
                          <a:spcPct val="115000"/>
                        </a:lnSpc>
                      </a:pPr>
                      <a:r>
                        <a:rPr b="0" lang="en-US" sz="1100" spc="-1" strike="noStrike">
                          <a:solidFill>
                            <a:srgbClr val="000000"/>
                          </a:solidFill>
                          <a:latin typeface="Georgia"/>
                          <a:ea typeface="Calibri"/>
                        </a:rPr>
                        <a:t>1</a:t>
                      </a:r>
                      <a:endParaRPr b="0" lang="en-US" sz="11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gn="ctr">
                        <a:lnSpc>
                          <a:spcPct val="115000"/>
                        </a:lnSpc>
                      </a:pPr>
                      <a:r>
                        <a:rPr b="0" lang="en-US" sz="1100" spc="-1" strike="noStrike">
                          <a:solidFill>
                            <a:srgbClr val="000000"/>
                          </a:solidFill>
                          <a:latin typeface="Georgia"/>
                          <a:ea typeface="Calibri"/>
                        </a:rPr>
                        <a:t>Provide spelling and grammar online checks</a:t>
                      </a:r>
                      <a:endParaRPr b="0" lang="en-US" sz="11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5"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73</a:t>
            </a:r>
            <a:endParaRPr b="0" lang="en-US" sz="1800" spc="-1" strike="noStrike">
              <a:latin typeface="Arial"/>
            </a:endParaRPr>
          </a:p>
        </p:txBody>
      </p:sp>
      <p:sp>
        <p:nvSpPr>
          <p:cNvPr id="756" name="CustomShape 2"/>
          <p:cNvSpPr/>
          <p:nvPr/>
        </p:nvSpPr>
        <p:spPr>
          <a:xfrm>
            <a:off x="393840" y="196920"/>
            <a:ext cx="5930640" cy="63900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Study Phase Problem &amp; Opportunity Statements Narrative</a:t>
            </a:r>
            <a:endParaRPr b="0" lang="en-US" sz="1800" spc="-1" strike="noStrike">
              <a:latin typeface="Arial"/>
            </a:endParaRPr>
          </a:p>
        </p:txBody>
      </p:sp>
      <p:sp>
        <p:nvSpPr>
          <p:cNvPr id="757" name="CustomShape 3"/>
          <p:cNvSpPr/>
          <p:nvPr/>
        </p:nvSpPr>
        <p:spPr>
          <a:xfrm>
            <a:off x="380880" y="963720"/>
            <a:ext cx="6400440" cy="282744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PKJZ Inc. researched problems and opportunities that fit in the Study Phase Problem &amp; Opportunities table using the PIECES method.  PKJZ Inc. tried to find a problem or opportunity that focused on each part of the PIECES framework in order to effectively make changes to the CrimsonCareers application.  In the end, the performance, information, economics, and control were the focus of the problems and opportunity statement.  Increased performance of the application would give both students and recruiters reasons to use CrimsonCareers over utilizing nothing or an alternative solutions.  A firm understanding of the current system’s opportunities will give the SBDC insight about the current system and what methods are working for CrimsonCareers as well as areas where improvement is needed.  Making sure that RelateKX has a strong funding base will ensure that the program will not have to be abandoned due to budget constraints or other cost problems.  Figuring out a process to control the information that is being uploaded to the site ensures that only the material that needs to be uploaded to the site is allowed.</a:t>
            </a:r>
            <a:endParaRPr b="0" lang="en-US" sz="1200" spc="-1" strike="noStrike">
              <a:latin typeface="Arial"/>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74</a:t>
            </a:r>
            <a:endParaRPr b="0" lang="en-US" sz="1800" spc="-1" strike="noStrike">
              <a:latin typeface="Arial"/>
            </a:endParaRPr>
          </a:p>
        </p:txBody>
      </p:sp>
      <p:sp>
        <p:nvSpPr>
          <p:cNvPr id="759" name="CustomShape 2"/>
          <p:cNvSpPr/>
          <p:nvPr/>
        </p:nvSpPr>
        <p:spPr>
          <a:xfrm>
            <a:off x="380880" y="152280"/>
            <a:ext cx="48002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Detailed Recommendation for Study</a:t>
            </a:r>
            <a:endParaRPr b="0" lang="en-US" sz="1800" spc="-1" strike="noStrike">
              <a:latin typeface="Arial"/>
            </a:endParaRPr>
          </a:p>
        </p:txBody>
      </p:sp>
      <p:sp>
        <p:nvSpPr>
          <p:cNvPr id="760" name="CustomShape 3"/>
          <p:cNvSpPr/>
          <p:nvPr/>
        </p:nvSpPr>
        <p:spPr>
          <a:xfrm>
            <a:off x="380880" y="685800"/>
            <a:ext cx="6248160" cy="84196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With the Study phase nearly completed, Integral Technology recommends that CGI continue using the FAST methodology in the creation of its application RelateKX and move into the Definitions phase.  Through extensive research and benchmarking in the Study Phase, Integral Technology has found a need for change in the current system  of recruitment of student to their future employers.</a:t>
            </a: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When moving into the Definitions phase, there are some key features of the current recruitment process that need to be taken into consideration.  The following are a list of problems and opportunities with the current system:</a:t>
            </a:r>
            <a:endParaRPr b="0" lang="en-US" sz="1400" spc="-1" strike="noStrike">
              <a:latin typeface="Arial"/>
            </a:endParaRPr>
          </a:p>
          <a:p>
            <a:pPr>
              <a:lnSpc>
                <a:spcPct val="100000"/>
              </a:lnSpc>
              <a:spcBef>
                <a:spcPts val="700"/>
              </a:spcBef>
            </a:pPr>
            <a:endParaRPr b="0" lang="en-US" sz="1400" spc="-1" strike="noStrike">
              <a:latin typeface="Arial"/>
            </a:endParaRPr>
          </a:p>
          <a:p>
            <a:pPr marL="228600" indent="-228240">
              <a:lnSpc>
                <a:spcPct val="100000"/>
              </a:lnSpc>
              <a:spcBef>
                <a:spcPts val="700"/>
              </a:spcBef>
              <a:buClr>
                <a:srgbClr val="000000"/>
              </a:buClr>
              <a:buFont typeface="Lucida Sans Unicode"/>
              <a:buAutoNum type="arabicPeriod"/>
            </a:pPr>
            <a:r>
              <a:rPr b="0" lang="en-US" sz="1400" spc="-1" strike="noStrike">
                <a:solidFill>
                  <a:srgbClr val="000000"/>
                </a:solidFill>
                <a:latin typeface="Georgia"/>
              </a:rPr>
              <a:t>The current resume creation and upload process of resumes for The University of Alabama is too spread out and not found in one central location.  Currently, the university forces students that do not have a resume created already to register with both CrimsonCareers and Optimal Resume to complete the resume creation and upload process.  Optimal Resume is a separate application apart from the Career Center entirely that helps facilitate the students in the creation of their resume, using a detailed step-by-step resume builder wizard.  CrimsonCareers is an application sponsored by the Career Center that stores all resumes uploaded to it that can be viewed by any recruiters who are registered with the application.  Streamlining this process would be beneficial to the retention of students to the application.</a:t>
            </a:r>
            <a:br/>
            <a:r>
              <a:rPr b="0" lang="en-US" sz="1400" spc="-1" strike="noStrike">
                <a:solidFill>
                  <a:srgbClr val="000000"/>
                </a:solidFill>
                <a:latin typeface="Georgia"/>
              </a:rPr>
              <a:t> </a:t>
            </a:r>
            <a:endParaRPr b="0" lang="en-US" sz="1400" spc="-1" strike="noStrike">
              <a:latin typeface="Arial"/>
            </a:endParaRPr>
          </a:p>
          <a:p>
            <a:pPr marL="228600" indent="-228240">
              <a:lnSpc>
                <a:spcPct val="100000"/>
              </a:lnSpc>
              <a:spcBef>
                <a:spcPts val="700"/>
              </a:spcBef>
              <a:buClr>
                <a:srgbClr val="000000"/>
              </a:buClr>
              <a:buFont typeface="Lucida Sans Unicode"/>
              <a:buAutoNum type="arabicPeriod"/>
            </a:pPr>
            <a:r>
              <a:rPr b="0" lang="en-US" sz="1400" spc="-1" strike="noStrike">
                <a:solidFill>
                  <a:srgbClr val="000000"/>
                </a:solidFill>
                <a:latin typeface="Georgia"/>
              </a:rPr>
              <a:t>The current recruiting system does not have a wide variety of options available for students who do not already know who to create a professional resume, or even know where to begin.  Unless you create an account with Optimal Resume, the Career Center has no online way for students to either create a resume through a tutorial or try and create one from example resumes online.  The only other option available to students is to go to the Career Center in person and meet with a career consultant to create on a resume face-to-face.</a:t>
            </a:r>
            <a:endParaRPr b="0" lang="en-US" sz="14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380880" y="152280"/>
            <a:ext cx="464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Project Executive Summary</a:t>
            </a:r>
            <a:endParaRPr b="0" lang="en-US" sz="1800" spc="-1" strike="noStrike">
              <a:latin typeface="Arial"/>
            </a:endParaRPr>
          </a:p>
        </p:txBody>
      </p:sp>
      <p:sp>
        <p:nvSpPr>
          <p:cNvPr id="112" name="CustomShape 2"/>
          <p:cNvSpPr/>
          <p:nvPr/>
        </p:nvSpPr>
        <p:spPr>
          <a:xfrm>
            <a:off x="6335640" y="0"/>
            <a:ext cx="3045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2</a:t>
            </a:r>
            <a:endParaRPr b="0" lang="en-US" sz="1800" spc="-1" strike="noStrike">
              <a:latin typeface="Arial"/>
            </a:endParaRPr>
          </a:p>
        </p:txBody>
      </p:sp>
      <p:sp>
        <p:nvSpPr>
          <p:cNvPr id="113" name="CustomShape 3"/>
          <p:cNvSpPr/>
          <p:nvPr/>
        </p:nvSpPr>
        <p:spPr>
          <a:xfrm>
            <a:off x="380880" y="914400"/>
            <a:ext cx="6248160" cy="662580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     </a:t>
            </a:r>
            <a:r>
              <a:rPr b="0" lang="en-US" sz="1400" spc="-1" strike="noStrike">
                <a:solidFill>
                  <a:srgbClr val="000000"/>
                </a:solidFill>
                <a:latin typeface="Georgia"/>
              </a:rPr>
              <a:t>We at PKJZ Inc. recommend that the client, the SBDC, implement the new portfolio showcasing system, RelateKX, and that the new system optimizes its capabilities by addressing the findings of an investigation of the current system and competitor benchmarking activities.  We feel that this application will display the richness of experience both academically and personally that students at C&amp;BA have.</a:t>
            </a: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     </a:t>
            </a:r>
            <a:r>
              <a:rPr b="0" lang="en-US" sz="1400" spc="-1" strike="noStrike">
                <a:solidFill>
                  <a:srgbClr val="000000"/>
                </a:solidFill>
                <a:latin typeface="Georgia"/>
              </a:rPr>
              <a:t>All processes, including inputs and outputs, as well as triggers have been included in the documentation and can be easily implemented.  The most valuable resource for the SBDC will be the incorporation of viewing metrics to solidify the need and value of the RelateKX application.  The processes will become more efficient and effective with minor changes in current processes and new additions.  This system will more than adequately replace the former CrimsonCareers services currently in place at C&amp;BA.</a:t>
            </a:r>
            <a:endParaRPr b="0" lang="en-US" sz="1400" spc="-1" strike="noStrike">
              <a:latin typeface="Arial"/>
            </a:endParaRPr>
          </a:p>
          <a:p>
            <a:pPr>
              <a:lnSpc>
                <a:spcPct val="100000"/>
              </a:lnSpc>
              <a:spcBef>
                <a:spcPts val="700"/>
              </a:spcBef>
            </a:pPr>
            <a:endParaRPr b="0" lang="en-US" sz="1400" spc="-1" strike="noStrike">
              <a:latin typeface="Arial"/>
            </a:endParaRPr>
          </a:p>
          <a:p>
            <a:pPr>
              <a:lnSpc>
                <a:spcPct val="100000"/>
              </a:lnSpc>
              <a:spcBef>
                <a:spcPts val="700"/>
              </a:spcBef>
            </a:pPr>
            <a:r>
              <a:rPr b="0" lang="en-US" sz="1400" spc="-1" strike="noStrike">
                <a:solidFill>
                  <a:srgbClr val="000000"/>
                </a:solidFill>
                <a:latin typeface="Georgia"/>
              </a:rPr>
              <a:t>     </a:t>
            </a:r>
            <a:r>
              <a:rPr b="0" lang="en-US" sz="1400" spc="-1" strike="noStrike">
                <a:solidFill>
                  <a:srgbClr val="000000"/>
                </a:solidFill>
                <a:latin typeface="Georgia"/>
              </a:rPr>
              <a:t>Through conducting interviews with staff, students, and recruiters, as well as classroom discussions and question and answer sessions with Dung Chau, PKJZ Inc. concluded that RelateKX is an ideal system that will encompass all requirements of the University of Alabama College of Commerce and Business Administration.  By employing Work Centered Analyses and Value Chains and the FAST Methodology, PKJZ Inc. was able to successfully execute the project given the requests of the SBDC.  With the information gathered, we at PKJZ Inc. are firm believers that RelateKX will facilitate stronger relationships, enhanced showcasing of talent, and higher numbers and quality of job placements.</a:t>
            </a:r>
            <a:endParaRPr b="0" lang="en-US" sz="1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1"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75</a:t>
            </a:r>
            <a:endParaRPr b="0" lang="en-US" sz="1800" spc="-1" strike="noStrike">
              <a:latin typeface="Arial"/>
            </a:endParaRPr>
          </a:p>
        </p:txBody>
      </p:sp>
      <p:sp>
        <p:nvSpPr>
          <p:cNvPr id="762" name="CustomShape 2"/>
          <p:cNvSpPr/>
          <p:nvPr/>
        </p:nvSpPr>
        <p:spPr>
          <a:xfrm>
            <a:off x="380880" y="152280"/>
            <a:ext cx="57146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Detailed Recommendation for Study Continued</a:t>
            </a:r>
            <a:endParaRPr b="0" lang="en-US" sz="1800" spc="-1" strike="noStrike">
              <a:latin typeface="Arial"/>
            </a:endParaRPr>
          </a:p>
        </p:txBody>
      </p:sp>
      <p:sp>
        <p:nvSpPr>
          <p:cNvPr id="763" name="CustomShape 3"/>
          <p:cNvSpPr/>
          <p:nvPr/>
        </p:nvSpPr>
        <p:spPr>
          <a:xfrm>
            <a:off x="380880" y="685800"/>
            <a:ext cx="6248160" cy="2860200"/>
          </a:xfrm>
          <a:prstGeom prst="rect">
            <a:avLst/>
          </a:prstGeom>
          <a:noFill/>
          <a:ln w="9360">
            <a:noFill/>
          </a:ln>
        </p:spPr>
        <p:style>
          <a:lnRef idx="0"/>
          <a:fillRef idx="0"/>
          <a:effectRef idx="0"/>
          <a:fontRef idx="minor"/>
        </p:style>
        <p:txBody>
          <a:bodyPr lIns="90000" rIns="90000" tIns="45000" bIns="45000"/>
          <a:p>
            <a:pPr marL="343080" indent="-342720">
              <a:lnSpc>
                <a:spcPct val="100000"/>
              </a:lnSpc>
              <a:spcBef>
                <a:spcPts val="700"/>
              </a:spcBef>
              <a:buClr>
                <a:srgbClr val="000000"/>
              </a:buClr>
              <a:buFont typeface="Garamond"/>
              <a:buAutoNum type="arabicPeriod" startAt="3"/>
            </a:pPr>
            <a:r>
              <a:rPr b="0" lang="en-US" sz="1400" spc="-1" strike="noStrike">
                <a:solidFill>
                  <a:srgbClr val="000000"/>
                </a:solidFill>
                <a:latin typeface="Georgia"/>
              </a:rPr>
              <a:t>The current system has no way for the students to receive feedback on the resumes that they have uploaded to CrimsonCareers.  While their resumes are on the server, students have no way to know what the recruiter’s opinion of the resume is.  If there is a common problem with the resume that all recruiters notice, the student will never be informed of the problem since there is no process in place for the recruiter to send feedback on a resume that they find interesting or intriguing.  Having one such system in place would allow the student the ability to edit their resume from the opinions and feedback of their peers to make sure whatever document online will represent that student in the best and most effective way possible.</a:t>
            </a:r>
            <a:endParaRPr b="0" lang="en-US" sz="1400" spc="-1" strike="noStrike">
              <a:latin typeface="Arial"/>
            </a:endParaRPr>
          </a:p>
        </p:txBody>
      </p:sp>
    </p:spTree>
  </p:cSld>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4"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76</a:t>
            </a:r>
            <a:endParaRPr b="0" lang="en-US" sz="1800" spc="-1" strike="noStrike">
              <a:latin typeface="Arial"/>
            </a:endParaRPr>
          </a:p>
        </p:txBody>
      </p:sp>
      <p:sp>
        <p:nvSpPr>
          <p:cNvPr id="765" name="CustomShape 2"/>
          <p:cNvSpPr/>
          <p:nvPr/>
        </p:nvSpPr>
        <p:spPr>
          <a:xfrm>
            <a:off x="380880" y="152280"/>
            <a:ext cx="48002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PIECES Problem Solving Framework</a:t>
            </a:r>
            <a:endParaRPr b="0" lang="en-US" sz="1800" spc="-1" strike="noStrike">
              <a:latin typeface="Arial"/>
            </a:endParaRPr>
          </a:p>
        </p:txBody>
      </p:sp>
      <p:sp>
        <p:nvSpPr>
          <p:cNvPr id="766" name="CustomShape 3"/>
          <p:cNvSpPr/>
          <p:nvPr/>
        </p:nvSpPr>
        <p:spPr>
          <a:xfrm>
            <a:off x="304920" y="849240"/>
            <a:ext cx="6400440" cy="8668080"/>
          </a:xfrm>
          <a:prstGeom prst="rect">
            <a:avLst/>
          </a:prstGeom>
          <a:noFill/>
          <a:ln w="9360">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Georgia"/>
              </a:rPr>
              <a:t>PERFORMANCE Problems, Opportunities, and Directives</a:t>
            </a:r>
            <a:endParaRPr b="0" lang="en-US" sz="1200" spc="-1" strike="noStrike">
              <a:latin typeface="Arial"/>
            </a:endParaRPr>
          </a:p>
          <a:p>
            <a:pPr>
              <a:lnSpc>
                <a:spcPct val="100000"/>
              </a:lnSpc>
            </a:pPr>
            <a:r>
              <a:rPr b="0" i="1" lang="en-US" sz="1200" spc="-1" strike="noStrike">
                <a:solidFill>
                  <a:srgbClr val="000000"/>
                </a:solidFill>
                <a:latin typeface="Georgia"/>
              </a:rPr>
              <a:t>A. Throughput: the amount of work performed over some period of time</a:t>
            </a:r>
            <a:endParaRPr b="0" lang="en-US" sz="1200" spc="-1" strike="noStrike">
              <a:latin typeface="Arial"/>
            </a:endParaRPr>
          </a:p>
          <a:p>
            <a:pPr>
              <a:lnSpc>
                <a:spcPct val="100000"/>
              </a:lnSpc>
            </a:pPr>
            <a:r>
              <a:rPr b="0" i="1" lang="en-US" sz="1200" spc="-1" strike="noStrike">
                <a:solidFill>
                  <a:srgbClr val="000000"/>
                </a:solidFill>
                <a:latin typeface="Georgia"/>
              </a:rPr>
              <a:t>B. Response Time: the average delay between a request and a response to that request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Georgia"/>
              </a:rPr>
              <a:t>INFORMATION (and Data) Problems, Opportunities, and Directives</a:t>
            </a:r>
            <a:endParaRPr b="0" lang="en-US" sz="1200" spc="-1" strike="noStrike">
              <a:latin typeface="Arial"/>
            </a:endParaRPr>
          </a:p>
          <a:p>
            <a:pPr>
              <a:lnSpc>
                <a:spcPct val="100000"/>
              </a:lnSpc>
            </a:pPr>
            <a:r>
              <a:rPr b="0" i="1" lang="en-US" sz="1200" spc="-1" strike="noStrike">
                <a:solidFill>
                  <a:srgbClr val="000000"/>
                </a:solidFill>
                <a:latin typeface="Georgia"/>
              </a:rPr>
              <a:t>A. Stored Data </a:t>
            </a: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1. Data is too spread out and not centralized to one application</a:t>
            </a: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2. Impossible to access and search for non-users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Georgia"/>
              </a:rPr>
              <a:t>ECONOMICS Problems, Opportunities, and Directives</a:t>
            </a:r>
            <a:endParaRPr b="0" lang="en-US" sz="1200" spc="-1" strike="noStrike">
              <a:latin typeface="Arial"/>
            </a:endParaRPr>
          </a:p>
          <a:p>
            <a:pPr>
              <a:lnSpc>
                <a:spcPct val="100000"/>
              </a:lnSpc>
            </a:pPr>
            <a:r>
              <a:rPr b="0" i="1" lang="en-US" sz="1200" spc="-1" strike="noStrike">
                <a:solidFill>
                  <a:srgbClr val="000000"/>
                </a:solidFill>
                <a:latin typeface="Georgia"/>
              </a:rPr>
              <a:t>A. Costs</a:t>
            </a: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1.  Additional advertising of the program because not enough students are using the   </a:t>
            </a: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application adds an additional cost</a:t>
            </a: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2.  Loss of recruiters coming to campus because application is not popular or successful </a:t>
            </a: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is a type of cost</a:t>
            </a:r>
            <a:endParaRPr b="0" lang="en-US" sz="1200" spc="-1" strike="noStrike">
              <a:latin typeface="Arial"/>
            </a:endParaRPr>
          </a:p>
          <a:p>
            <a:pPr>
              <a:lnSpc>
                <a:spcPct val="100000"/>
              </a:lnSpc>
            </a:pPr>
            <a:r>
              <a:rPr b="0" i="1" lang="en-US" sz="1200" spc="-1" strike="noStrike">
                <a:solidFill>
                  <a:srgbClr val="000000"/>
                </a:solidFill>
                <a:latin typeface="Georgia"/>
              </a:rPr>
              <a:t>B. Profits</a:t>
            </a: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1. More recruitment on campus through increased knowledge of UA students by </a:t>
            </a: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recruiters </a:t>
            </a: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2. Students are given access to a wider field of recruitment than if they were left to find  </a:t>
            </a: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a job on their own.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Georgia"/>
              </a:rPr>
              <a:t>CONTROL (and Security) Problems, Opportunities, and Directives</a:t>
            </a:r>
            <a:endParaRPr b="0" lang="en-US" sz="1200" spc="-1" strike="noStrike">
              <a:latin typeface="Arial"/>
            </a:endParaRPr>
          </a:p>
          <a:p>
            <a:pPr>
              <a:lnSpc>
                <a:spcPct val="100000"/>
              </a:lnSpc>
            </a:pPr>
            <a:r>
              <a:rPr b="0" i="1" lang="en-US" sz="1200" spc="-1" strike="noStrike">
                <a:solidFill>
                  <a:srgbClr val="000000"/>
                </a:solidFill>
                <a:latin typeface="Georgia"/>
              </a:rPr>
              <a:t>A. Too much security or control</a:t>
            </a: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1. All resumes must be validated before being able to be searched and viewed online</a:t>
            </a: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2. Students do not have much freedom in the ability to edit their resume’s format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Georgia"/>
              </a:rPr>
              <a:t>EFFICIENCY Problems, Opportunities, and Directives</a:t>
            </a:r>
            <a:endParaRPr b="0" lang="en-US" sz="1200" spc="-1" strike="noStrike">
              <a:latin typeface="Arial"/>
            </a:endParaRPr>
          </a:p>
          <a:p>
            <a:pPr>
              <a:lnSpc>
                <a:spcPct val="100000"/>
              </a:lnSpc>
            </a:pPr>
            <a:r>
              <a:rPr b="0" i="1" lang="en-US" sz="1200" spc="-1" strike="noStrike">
                <a:solidFill>
                  <a:srgbClr val="000000"/>
                </a:solidFill>
                <a:latin typeface="Georgia"/>
              </a:rPr>
              <a:t>A. People do not use the application</a:t>
            </a: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1. Knowledge of the application is low among students</a:t>
            </a: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2. Use of the application is very low and limited to a search group of students</a:t>
            </a:r>
            <a:endParaRPr b="0" lang="en-US" sz="1200" spc="-1" strike="noStrike">
              <a:latin typeface="Arial"/>
            </a:endParaRPr>
          </a:p>
          <a:p>
            <a:pPr>
              <a:lnSpc>
                <a:spcPct val="100000"/>
              </a:lnSpc>
            </a:pPr>
            <a:r>
              <a:rPr b="0" i="1" lang="en-US" sz="1200" spc="-1" strike="noStrike">
                <a:solidFill>
                  <a:srgbClr val="000000"/>
                </a:solidFill>
                <a:latin typeface="Georgia"/>
              </a:rPr>
              <a:t>B. People waste supplies</a:t>
            </a: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1.  Students are not using the resources available to them for free, meaning it is a waste </a:t>
            </a:r>
            <a:endParaRPr b="0" lang="en-US" sz="1200" spc="-1" strike="noStrike">
              <a:latin typeface="Arial"/>
            </a:endParaRPr>
          </a:p>
          <a:p>
            <a:pPr>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to have them at all</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Georgia"/>
              </a:rPr>
              <a:t>SERVICE Problems, Opportunities, and Directives</a:t>
            </a:r>
            <a:endParaRPr b="0" lang="en-US" sz="1200" spc="-1" strike="noStrike">
              <a:latin typeface="Arial"/>
            </a:endParaRPr>
          </a:p>
          <a:p>
            <a:pPr>
              <a:lnSpc>
                <a:spcPct val="100000"/>
              </a:lnSpc>
            </a:pPr>
            <a:r>
              <a:rPr b="0" i="1" lang="en-US" sz="1200" spc="-1" strike="noStrike">
                <a:solidFill>
                  <a:srgbClr val="000000"/>
                </a:solidFill>
                <a:latin typeface="Georgia"/>
              </a:rPr>
              <a:t>A. The look of the site is not very user-friendly or appealing</a:t>
            </a:r>
            <a:endParaRPr b="0" lang="en-US" sz="1200" spc="-1" strike="noStrike">
              <a:latin typeface="Arial"/>
            </a:endParaRPr>
          </a:p>
          <a:p>
            <a:pPr>
              <a:lnSpc>
                <a:spcPct val="100000"/>
              </a:lnSpc>
            </a:pPr>
            <a:r>
              <a:rPr b="0" i="1" lang="en-US" sz="1200" spc="-1" strike="noStrike">
                <a:solidFill>
                  <a:srgbClr val="000000"/>
                </a:solidFill>
                <a:latin typeface="Georgia"/>
              </a:rPr>
              <a:t>B. Students must re-upload resume to make changes instead making the changes online</a:t>
            </a:r>
            <a:endParaRPr b="0" lang="en-US" sz="1200" spc="-1" strike="noStrike">
              <a:latin typeface="Arial"/>
            </a:endParaRPr>
          </a:p>
        </p:txBody>
      </p:sp>
    </p:spTree>
  </p:cSld>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77</a:t>
            </a:r>
            <a:endParaRPr b="0" lang="en-US" sz="1800" spc="-1" strike="noStrike">
              <a:latin typeface="Arial"/>
            </a:endParaRPr>
          </a:p>
        </p:txBody>
      </p:sp>
      <p:sp>
        <p:nvSpPr>
          <p:cNvPr id="768" name="CustomShape 2"/>
          <p:cNvSpPr/>
          <p:nvPr/>
        </p:nvSpPr>
        <p:spPr>
          <a:xfrm>
            <a:off x="380880" y="196920"/>
            <a:ext cx="579096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 of Current Data &amp; Narrative (Data Dictionary)</a:t>
            </a:r>
            <a:endParaRPr b="0" lang="en-US" sz="1800" spc="-1" strike="noStrike">
              <a:latin typeface="Arial"/>
            </a:endParaRPr>
          </a:p>
        </p:txBody>
      </p:sp>
      <p:sp>
        <p:nvSpPr>
          <p:cNvPr id="769" name="CustomShape 3"/>
          <p:cNvSpPr/>
          <p:nvPr/>
        </p:nvSpPr>
        <p:spPr>
          <a:xfrm>
            <a:off x="304920" y="838080"/>
            <a:ext cx="6400440" cy="501768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The data  involved in CrimsonCareers consists of the following:</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endParaRPr b="0" lang="en-US" sz="1200" spc="-1" strike="noStrike">
              <a:latin typeface="Arial"/>
            </a:endParaRPr>
          </a:p>
          <a:p>
            <a:pPr lvl="2" marL="1257480" indent="-342720">
              <a:lnSpc>
                <a:spcPct val="100000"/>
              </a:lnSpc>
              <a:buClr>
                <a:srgbClr val="000000"/>
              </a:buClr>
              <a:buFont typeface="StarSymbol"/>
              <a:buAutoNum type="arabicPeriod"/>
            </a:pPr>
            <a:r>
              <a:rPr b="0" lang="en-US" sz="1200" spc="-1" strike="noStrike">
                <a:solidFill>
                  <a:srgbClr val="000000"/>
                </a:solidFill>
                <a:latin typeface="Georgia"/>
              </a:rPr>
              <a:t> </a:t>
            </a:r>
            <a:r>
              <a:rPr b="0" lang="en-US" sz="1200" spc="-1" strike="noStrike">
                <a:solidFill>
                  <a:srgbClr val="000000"/>
                </a:solidFill>
                <a:latin typeface="Georgia"/>
              </a:rPr>
              <a:t>Complete Profiles/Post Resumes</a:t>
            </a:r>
            <a:endParaRPr b="0" lang="en-US" sz="1200" spc="-1" strike="noStrike">
              <a:latin typeface="Arial"/>
            </a:endParaRPr>
          </a:p>
          <a:p>
            <a:pPr lvl="2" marL="1257480" indent="-342720">
              <a:lnSpc>
                <a:spcPct val="100000"/>
              </a:lnSpc>
              <a:buClr>
                <a:srgbClr val="000000"/>
              </a:buClr>
              <a:buFont typeface="StarSymbol"/>
              <a:buAutoNum type="arabicPeriod"/>
            </a:pPr>
            <a:r>
              <a:rPr b="0" lang="en-US" sz="1200" spc="-1" strike="noStrike">
                <a:solidFill>
                  <a:srgbClr val="000000"/>
                </a:solidFill>
                <a:latin typeface="Georgia"/>
              </a:rPr>
              <a:t> </a:t>
            </a:r>
            <a:r>
              <a:rPr b="0" lang="en-US" sz="1200" spc="-1" strike="noStrike">
                <a:solidFill>
                  <a:srgbClr val="000000"/>
                </a:solidFill>
                <a:latin typeface="Georgia"/>
              </a:rPr>
              <a:t>Search Qualified Jobs</a:t>
            </a:r>
            <a:endParaRPr b="0" lang="en-US" sz="1200" spc="-1" strike="noStrike">
              <a:latin typeface="Arial"/>
            </a:endParaRPr>
          </a:p>
          <a:p>
            <a:pPr lvl="2" marL="1257480" indent="-342720">
              <a:lnSpc>
                <a:spcPct val="100000"/>
              </a:lnSpc>
              <a:buClr>
                <a:srgbClr val="000000"/>
              </a:buClr>
              <a:buFont typeface="StarSymbol"/>
              <a:buAutoNum type="arabicPeriod"/>
            </a:pPr>
            <a:r>
              <a:rPr b="0" lang="en-US" sz="1200" spc="-1" strike="noStrike">
                <a:solidFill>
                  <a:srgbClr val="000000"/>
                </a:solidFill>
                <a:latin typeface="Georgia"/>
              </a:rPr>
              <a:t> </a:t>
            </a:r>
            <a:r>
              <a:rPr b="0" lang="en-US" sz="1200" spc="-1" strike="noStrike">
                <a:solidFill>
                  <a:srgbClr val="000000"/>
                </a:solidFill>
                <a:latin typeface="Georgia"/>
              </a:rPr>
              <a:t>Interview Schedules</a:t>
            </a:r>
            <a:endParaRPr b="0" lang="en-US" sz="1200" spc="-1" strike="noStrike">
              <a:latin typeface="Arial"/>
            </a:endParaRPr>
          </a:p>
          <a:p>
            <a:pPr lvl="2" marL="1257480" indent="-342720">
              <a:lnSpc>
                <a:spcPct val="100000"/>
              </a:lnSpc>
              <a:buClr>
                <a:srgbClr val="000000"/>
              </a:buClr>
              <a:buFont typeface="StarSymbol"/>
              <a:buAutoNum type="arabicPeriod"/>
            </a:pPr>
            <a:r>
              <a:rPr b="0" lang="en-US" sz="1200" spc="-1" strike="noStrike">
                <a:solidFill>
                  <a:srgbClr val="000000"/>
                </a:solidFill>
                <a:latin typeface="Georgia"/>
              </a:rPr>
              <a:t> </a:t>
            </a:r>
            <a:r>
              <a:rPr b="0" lang="en-US" sz="1200" spc="-1" strike="noStrike">
                <a:solidFill>
                  <a:srgbClr val="000000"/>
                </a:solidFill>
                <a:latin typeface="Georgia"/>
              </a:rPr>
              <a:t>Signup for Interview Schedules</a:t>
            </a:r>
            <a:endParaRPr b="0" lang="en-US" sz="1200" spc="-1" strike="noStrike">
              <a:latin typeface="Arial"/>
            </a:endParaRPr>
          </a:p>
          <a:p>
            <a:pPr lvl="2" marL="1257480" indent="-342720">
              <a:lnSpc>
                <a:spcPct val="100000"/>
              </a:lnSpc>
              <a:buClr>
                <a:srgbClr val="000000"/>
              </a:buClr>
              <a:buFont typeface="StarSymbol"/>
              <a:buAutoNum type="arabicPeriod"/>
            </a:pPr>
            <a:r>
              <a:rPr b="0" lang="en-US" sz="1200" spc="-1" strike="noStrike">
                <a:solidFill>
                  <a:srgbClr val="000000"/>
                </a:solidFill>
                <a:latin typeface="Georgia"/>
              </a:rPr>
              <a:t> </a:t>
            </a:r>
            <a:r>
              <a:rPr b="0" lang="en-US" sz="1200" spc="-1" strike="noStrike">
                <a:solidFill>
                  <a:srgbClr val="000000"/>
                </a:solidFill>
                <a:latin typeface="Georgia"/>
              </a:rPr>
              <a:t>RSVP for Career Center events</a:t>
            </a:r>
            <a:endParaRPr b="0" lang="en-US" sz="1200" spc="-1" strike="noStrike">
              <a:latin typeface="Arial"/>
            </a:endParaRPr>
          </a:p>
          <a:p>
            <a:pPr lvl="2" marL="1257480" indent="-342720">
              <a:lnSpc>
                <a:spcPct val="100000"/>
              </a:lnSpc>
              <a:buClr>
                <a:srgbClr val="000000"/>
              </a:buClr>
              <a:buFont typeface="StarSymbol"/>
              <a:buAutoNum type="arabicPeriod"/>
            </a:pPr>
            <a:r>
              <a:rPr b="0" lang="en-US" sz="1200" spc="-1" strike="noStrike">
                <a:solidFill>
                  <a:srgbClr val="000000"/>
                </a:solidFill>
                <a:latin typeface="Georgia"/>
              </a:rPr>
              <a:t> </a:t>
            </a:r>
            <a:r>
              <a:rPr b="0" lang="en-US" sz="1200" spc="-1" strike="noStrike">
                <a:solidFill>
                  <a:srgbClr val="000000"/>
                </a:solidFill>
                <a:latin typeface="Georgia"/>
              </a:rPr>
              <a:t>Gain full access to Folio21</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The  graphics and contexts  can be found on the following pages. When  completed and compiled  the forms will  include the students information  and be  displayed for public  view such as recruiters. Profiles and posted resumes will  aid  in recruiters narrowing down the prospects for new hirers . The students will have the  capabilities to  search for jobs that are in their scope within their major and qualifications . Signup for Interview Schedules  allows the student to place their name in a slot for an interview with a recruiter that could be  a potential  job opportunity. The Career Center through out the semester holds job fairs and other events to help benefit students and recruiters  come in contact will each other. Another tool that is used within the Career Center is the access to Folio21 which allows the student to upload a portfolio in use with their resume.</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endParaRPr b="0" lang="en-US" sz="1200" spc="-1" strike="noStrike">
              <a:latin typeface="Arial"/>
            </a:endParaRPr>
          </a:p>
        </p:txBody>
      </p:sp>
    </p:spTree>
  </p:cSld>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78</a:t>
            </a:r>
            <a:endParaRPr b="0" lang="en-US" sz="1800" spc="-1" strike="noStrike">
              <a:latin typeface="Arial"/>
            </a:endParaRPr>
          </a:p>
        </p:txBody>
      </p:sp>
      <p:sp>
        <p:nvSpPr>
          <p:cNvPr id="771" name="CustomShape 2"/>
          <p:cNvSpPr/>
          <p:nvPr/>
        </p:nvSpPr>
        <p:spPr>
          <a:xfrm>
            <a:off x="380880" y="196920"/>
            <a:ext cx="579096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Data Dictionary:  Complete Profiles/Post Resumes</a:t>
            </a:r>
            <a:endParaRPr b="0" lang="en-US" sz="1800" spc="-1" strike="noStrike">
              <a:latin typeface="Arial"/>
            </a:endParaRPr>
          </a:p>
        </p:txBody>
      </p:sp>
      <p:sp>
        <p:nvSpPr>
          <p:cNvPr id="772" name="CustomShape 3"/>
          <p:cNvSpPr/>
          <p:nvPr/>
        </p:nvSpPr>
        <p:spPr>
          <a:xfrm>
            <a:off x="380880" y="838080"/>
            <a:ext cx="6400440" cy="337500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The student after creating a Profile/Resume can begin to search for  jobs they  feel personally that their resume helps them qualify for the job that they are seeking .  Within this search the student can narrow down their search with in the field of location, hiring qualifations, and the task that the student will be handed when joining the company. This tool can help a student in searching for a job early before they graduate from The University of Alabama. In doing so, this can help all levels with jobs that pertain to their field of education to gain better experience better joining the workforce full time after graduation. This will also, allow the students to view the recruiters and  who is hiring  and what positions that are open and need to filled within the company. This will save the student time in searching for jobs that may not available. </a:t>
            </a:r>
            <a:endParaRPr b="0" lang="en-US" sz="1200" spc="-1" strike="noStrike">
              <a:latin typeface="Arial"/>
            </a:endParaRPr>
          </a:p>
          <a:p>
            <a:pPr marL="343080" indent="-342720">
              <a:lnSpc>
                <a:spcPct val="100000"/>
              </a:lnSpc>
            </a:pPr>
            <a:endParaRPr b="0" lang="en-US" sz="1200" spc="-1" strike="noStrike">
              <a:latin typeface="Arial"/>
            </a:endParaRPr>
          </a:p>
          <a:p>
            <a:pPr>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	</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endParaRPr b="0" lang="en-US" sz="1200" spc="-1" strike="noStrike">
              <a:latin typeface="Arial"/>
            </a:endParaRPr>
          </a:p>
        </p:txBody>
      </p:sp>
    </p:spTree>
  </p:cSld>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3"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79</a:t>
            </a:r>
            <a:endParaRPr b="0" lang="en-US" sz="1800" spc="-1" strike="noStrike">
              <a:latin typeface="Arial"/>
            </a:endParaRPr>
          </a:p>
        </p:txBody>
      </p:sp>
      <p:sp>
        <p:nvSpPr>
          <p:cNvPr id="774" name="CustomShape 2"/>
          <p:cNvSpPr/>
          <p:nvPr/>
        </p:nvSpPr>
        <p:spPr>
          <a:xfrm>
            <a:off x="380880" y="19692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Data Dictionary:  Search Qualified Jobs</a:t>
            </a:r>
            <a:endParaRPr b="0" lang="en-US" sz="1800" spc="-1" strike="noStrike">
              <a:latin typeface="Arial"/>
            </a:endParaRPr>
          </a:p>
        </p:txBody>
      </p:sp>
      <p:sp>
        <p:nvSpPr>
          <p:cNvPr id="775" name="CustomShape 3"/>
          <p:cNvSpPr/>
          <p:nvPr/>
        </p:nvSpPr>
        <p:spPr>
          <a:xfrm>
            <a:off x="380880" y="838080"/>
            <a:ext cx="6400440" cy="191484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The Crimson Careers  allows students to search for qualified jobs that are posted by recruiters that are representatives from the  companies that are  hiring new   employees.  A student that  has  profile  with a uploaded  resume with the Crimson Careers has an advantage over a student that does not have a profile with Crimson Careers in the sense of  they  will be  better  prepared and will be able to search  for a more qualified job. Students that are registered and are active within the website will be notified of representatives that are coming  to the campus for  interviews , therefore they will  have the opportunity to search for the most qualified job that they  best qualify for.</a:t>
            </a:r>
            <a:endParaRPr b="0" lang="en-US" sz="1200" spc="-1" strike="noStrike">
              <a:latin typeface="Arial"/>
            </a:endParaRPr>
          </a:p>
        </p:txBody>
      </p:sp>
    </p:spTree>
  </p:cSld>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6"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80</a:t>
            </a:r>
            <a:endParaRPr b="0" lang="en-US" sz="1800" spc="-1" strike="noStrike">
              <a:latin typeface="Arial"/>
            </a:endParaRPr>
          </a:p>
        </p:txBody>
      </p:sp>
      <p:sp>
        <p:nvSpPr>
          <p:cNvPr id="777" name="CustomShape 2"/>
          <p:cNvSpPr/>
          <p:nvPr/>
        </p:nvSpPr>
        <p:spPr>
          <a:xfrm>
            <a:off x="380880" y="196920"/>
            <a:ext cx="48002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Data Dictionary:  Interview Schedules</a:t>
            </a:r>
            <a:endParaRPr b="0" lang="en-US" sz="1800" spc="-1" strike="noStrike">
              <a:latin typeface="Arial"/>
            </a:endParaRPr>
          </a:p>
        </p:txBody>
      </p:sp>
      <p:sp>
        <p:nvSpPr>
          <p:cNvPr id="778" name="CustomShape 3"/>
          <p:cNvSpPr/>
          <p:nvPr/>
        </p:nvSpPr>
        <p:spPr>
          <a:xfrm>
            <a:off x="380880" y="838080"/>
            <a:ext cx="6400440" cy="227988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Students will have the opportunity  within Crimson Careers to view interview schedules  of current recruiters that  will be coming  on to The University of Alabama’s   campus and hold interviews for potential new hires.  With this tool the students will then be able to plan ahead and set up their  interview and prepare for the interview with the recruiter. This tool is benefiting  the students instead for contacting  and going out to the companies, the companies come to the students in their environment.</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r>
              <a:rPr b="0" lang="en-US" sz="1200" spc="-1" strike="noStrike">
                <a:solidFill>
                  <a:srgbClr val="000000"/>
                </a:solidFill>
                <a:latin typeface="Georgia"/>
              </a:rPr>
              <a:t>	</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endParaRPr b="0" lang="en-US" sz="1200" spc="-1" strike="noStrike">
              <a:latin typeface="Arial"/>
            </a:endParaRPr>
          </a:p>
        </p:txBody>
      </p:sp>
    </p:spTree>
  </p:cSld>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9"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81</a:t>
            </a:r>
            <a:endParaRPr b="0" lang="en-US" sz="1800" spc="-1" strike="noStrike">
              <a:latin typeface="Arial"/>
            </a:endParaRPr>
          </a:p>
        </p:txBody>
      </p:sp>
      <p:sp>
        <p:nvSpPr>
          <p:cNvPr id="780" name="CustomShape 2"/>
          <p:cNvSpPr/>
          <p:nvPr/>
        </p:nvSpPr>
        <p:spPr>
          <a:xfrm>
            <a:off x="380880" y="196920"/>
            <a:ext cx="579096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Data Dictionary:  Sign up for Interview Schedules</a:t>
            </a:r>
            <a:endParaRPr b="0" lang="en-US" sz="1800" spc="-1" strike="noStrike">
              <a:latin typeface="Arial"/>
            </a:endParaRPr>
          </a:p>
        </p:txBody>
      </p:sp>
      <p:sp>
        <p:nvSpPr>
          <p:cNvPr id="781" name="CustomShape 3"/>
          <p:cNvSpPr/>
          <p:nvPr/>
        </p:nvSpPr>
        <p:spPr>
          <a:xfrm>
            <a:off x="380880" y="838080"/>
            <a:ext cx="6400440" cy="300996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A feature that is listed within the  Crimson Career Center is  the ability to signup for interview scheduling. This tool allows students to pre-register for interview s and set up a time to meet with recruiters. This feature always students to view what time  is available and when the dates are  that the recruiters and  also what companies will be visiting the campus  that particular day and time. It does not just  show  one company that is coming the campus but all companies   this in the end will help better prepare  the student to know who  the recruiters are by name and company name . This  interview  sign up is also available to the recruiters to allow the them to plan ahead and to be notified of the students who are signed  up to be interviewed . This  will in the end allow the recruiters to go and view the students profile/resume  to know the student before they walk into the interview.</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endParaRPr b="0" lang="en-US" sz="1200" spc="-1" strike="noStrike">
              <a:latin typeface="Arial"/>
            </a:endParaRPr>
          </a:p>
        </p:txBody>
      </p:sp>
    </p:spTree>
  </p:cSld>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2"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82</a:t>
            </a:r>
            <a:endParaRPr b="0" lang="en-US" sz="1800" spc="-1" strike="noStrike">
              <a:latin typeface="Arial"/>
            </a:endParaRPr>
          </a:p>
        </p:txBody>
      </p:sp>
      <p:sp>
        <p:nvSpPr>
          <p:cNvPr id="783" name="CustomShape 2"/>
          <p:cNvSpPr/>
          <p:nvPr/>
        </p:nvSpPr>
        <p:spPr>
          <a:xfrm>
            <a:off x="380880" y="196920"/>
            <a:ext cx="571464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Data Dictionary:  RSVP for Career Center Events</a:t>
            </a:r>
            <a:endParaRPr b="0" lang="en-US" sz="1800" spc="-1" strike="noStrike">
              <a:latin typeface="Arial"/>
            </a:endParaRPr>
          </a:p>
        </p:txBody>
      </p:sp>
      <p:sp>
        <p:nvSpPr>
          <p:cNvPr id="784" name="CustomShape 3"/>
          <p:cNvSpPr/>
          <p:nvPr/>
        </p:nvSpPr>
        <p:spPr>
          <a:xfrm>
            <a:off x="380880" y="838080"/>
            <a:ext cx="6400440" cy="227988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The Crimson Career Center  features events such as career fair and other events. This helps promotes students and their abilities that have acquired and are able to deploy  into the company  and that will  be benefiting towards the company and add value .With these events  students and recruiters can have personal contact with each other and not just through interview setups and phone and email contact. This will also help the student to gain a sense of what the company is about and what the views  are of the company  for the employees and the business as a whole. Therefore, the added value  is to allow the students to explore the options that are out in the work field pertaining to their  major.  </a:t>
            </a:r>
            <a:endParaRPr b="0" lang="en-US" sz="1200" spc="-1" strike="noStrike">
              <a:latin typeface="Arial"/>
            </a:endParaRPr>
          </a:p>
          <a:p>
            <a:pPr marL="343080" indent="-342720">
              <a:lnSpc>
                <a:spcPct val="100000"/>
              </a:lnSpc>
            </a:pPr>
            <a:endParaRPr b="0" lang="en-US" sz="1200" spc="-1" strike="noStrike">
              <a:latin typeface="Arial"/>
            </a:endParaRPr>
          </a:p>
          <a:p>
            <a:pPr marL="343080" indent="-342720">
              <a:lnSpc>
                <a:spcPct val="100000"/>
              </a:lnSpc>
            </a:pPr>
            <a:endParaRPr b="0" lang="en-US" sz="1200" spc="-1" strike="noStrike">
              <a:latin typeface="Arial"/>
            </a:endParaRPr>
          </a:p>
        </p:txBody>
      </p:sp>
    </p:spTree>
  </p:cSld>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5"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83</a:t>
            </a:r>
            <a:endParaRPr b="0" lang="en-US" sz="1800" spc="-1" strike="noStrike">
              <a:latin typeface="Arial"/>
            </a:endParaRPr>
          </a:p>
        </p:txBody>
      </p:sp>
      <p:sp>
        <p:nvSpPr>
          <p:cNvPr id="786" name="CustomShape 2"/>
          <p:cNvSpPr/>
          <p:nvPr/>
        </p:nvSpPr>
        <p:spPr>
          <a:xfrm>
            <a:off x="380880" y="196920"/>
            <a:ext cx="480024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Data Dictionary:  Gain Full Access to Folio21</a:t>
            </a:r>
            <a:endParaRPr b="0" lang="en-US" sz="1800" spc="-1" strike="noStrike">
              <a:latin typeface="Arial"/>
            </a:endParaRPr>
          </a:p>
        </p:txBody>
      </p:sp>
      <p:sp>
        <p:nvSpPr>
          <p:cNvPr id="787" name="CustomShape 3"/>
          <p:cNvSpPr/>
          <p:nvPr/>
        </p:nvSpPr>
        <p:spPr>
          <a:xfrm>
            <a:off x="380880" y="838080"/>
            <a:ext cx="6400440" cy="282744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200" spc="-1" strike="noStrike">
                <a:solidFill>
                  <a:srgbClr val="000000"/>
                </a:solidFill>
                <a:latin typeface="Georgia"/>
              </a:rPr>
              <a:t>     </a:t>
            </a:r>
            <a:r>
              <a:rPr b="0" lang="en-US" sz="1200" spc="-1" strike="noStrike">
                <a:solidFill>
                  <a:srgbClr val="000000"/>
                </a:solidFill>
                <a:latin typeface="Georgia"/>
              </a:rPr>
              <a:t>	</a:t>
            </a:r>
            <a:r>
              <a:rPr b="0" lang="en-US" sz="1200" spc="-1" strike="noStrike">
                <a:solidFill>
                  <a:srgbClr val="000000"/>
                </a:solidFill>
                <a:latin typeface="Georgia"/>
              </a:rPr>
              <a:t>Folio21 is a tool that is built into Crimson careers for students to have access to, to be able to build their resume  in the hopes of recruiters viewing their resume . Folio21  is an ePortfolio that   is providing students with new ways to showcase their work and to differentiate themselves when seeking employment. EPortfolios cutting edge technology to innovate their universities. Students, career centers and faculty are experiencing the far-reaching benefits and limitless possibilities of ePortfolio leader Folio21, whose web based solution enables students to: </a:t>
            </a:r>
            <a:endParaRPr b="0" lang="en-US" sz="1200" spc="-1" strike="noStrike">
              <a:latin typeface="Arial"/>
            </a:endParaRPr>
          </a:p>
          <a:p>
            <a:pPr marL="343080" indent="-342720">
              <a:lnSpc>
                <a:spcPct val="100000"/>
              </a:lnSpc>
            </a:pPr>
            <a:endParaRPr b="0" lang="en-US" sz="1200" spc="-1" strike="noStrike">
              <a:latin typeface="Arial"/>
            </a:endParaRPr>
          </a:p>
          <a:p>
            <a:pPr lvl="2" marL="1257480" indent="-342720">
              <a:lnSpc>
                <a:spcPct val="100000"/>
              </a:lnSpc>
              <a:buClr>
                <a:srgbClr val="000000"/>
              </a:buClr>
              <a:buFont typeface="Symbol" charset="2"/>
              <a:buChar char=""/>
            </a:pPr>
            <a:r>
              <a:rPr b="0" lang="en-US" sz="1200" spc="-1" strike="noStrike">
                <a:solidFill>
                  <a:srgbClr val="000000"/>
                </a:solidFill>
                <a:latin typeface="Georgia"/>
              </a:rPr>
              <a:t>Quickly and easily create an online portfolio </a:t>
            </a:r>
            <a:endParaRPr b="0" lang="en-US" sz="1200" spc="-1" strike="noStrike">
              <a:latin typeface="Arial"/>
            </a:endParaRPr>
          </a:p>
          <a:p>
            <a:pPr lvl="2" marL="1257480" indent="-342720">
              <a:lnSpc>
                <a:spcPct val="100000"/>
              </a:lnSpc>
              <a:buClr>
                <a:srgbClr val="000000"/>
              </a:buClr>
              <a:buFont typeface="Symbol" charset="2"/>
              <a:buChar char=""/>
            </a:pPr>
            <a:r>
              <a:rPr b="0" lang="en-US" sz="1200" spc="-1" strike="noStrike">
                <a:solidFill>
                  <a:srgbClr val="000000"/>
                </a:solidFill>
                <a:latin typeface="Georgia"/>
              </a:rPr>
              <a:t>Effectively highlight work and experiences </a:t>
            </a:r>
            <a:endParaRPr b="0" lang="en-US" sz="1200" spc="-1" strike="noStrike">
              <a:latin typeface="Arial"/>
            </a:endParaRPr>
          </a:p>
          <a:p>
            <a:pPr lvl="2" marL="1257480" indent="-342720">
              <a:lnSpc>
                <a:spcPct val="100000"/>
              </a:lnSpc>
              <a:buClr>
                <a:srgbClr val="000000"/>
              </a:buClr>
              <a:buFont typeface="Symbol" charset="2"/>
              <a:buChar char=""/>
            </a:pPr>
            <a:r>
              <a:rPr b="0" lang="en-US" sz="1200" spc="-1" strike="noStrike">
                <a:solidFill>
                  <a:srgbClr val="000000"/>
                </a:solidFill>
                <a:latin typeface="Georgia"/>
              </a:rPr>
              <a:t>Easily customize views for different employers </a:t>
            </a:r>
            <a:endParaRPr b="0" lang="en-US" sz="1200" spc="-1" strike="noStrike">
              <a:latin typeface="Arial"/>
            </a:endParaRPr>
          </a:p>
          <a:p>
            <a:pPr lvl="2" marL="1257480" indent="-342720">
              <a:lnSpc>
                <a:spcPct val="100000"/>
              </a:lnSpc>
              <a:buClr>
                <a:srgbClr val="000000"/>
              </a:buClr>
              <a:buFont typeface="Symbol" charset="2"/>
              <a:buChar char=""/>
            </a:pPr>
            <a:r>
              <a:rPr b="0" lang="en-US" sz="1200" spc="-1" strike="noStrike">
                <a:solidFill>
                  <a:srgbClr val="000000"/>
                </a:solidFill>
                <a:latin typeface="Georgia"/>
              </a:rPr>
              <a:t>Keep their portfolio secure </a:t>
            </a:r>
            <a:endParaRPr b="0" lang="en-US" sz="1200" spc="-1" strike="noStrike">
              <a:latin typeface="Arial"/>
            </a:endParaRPr>
          </a:p>
          <a:p>
            <a:pPr lvl="2" marL="1257480" indent="-342720">
              <a:lnSpc>
                <a:spcPct val="100000"/>
              </a:lnSpc>
              <a:buClr>
                <a:srgbClr val="000000"/>
              </a:buClr>
              <a:buFont typeface="Symbol" charset="2"/>
              <a:buChar char=""/>
            </a:pPr>
            <a:r>
              <a:rPr b="0" lang="en-US" sz="1200" spc="-1" strike="noStrike">
                <a:solidFill>
                  <a:srgbClr val="000000"/>
                </a:solidFill>
                <a:latin typeface="Georgia"/>
              </a:rPr>
              <a:t>Track who views it and how often</a:t>
            </a:r>
            <a:endParaRPr b="0" lang="en-US" sz="1200" spc="-1" strike="noStrike">
              <a:latin typeface="Arial"/>
            </a:endParaRPr>
          </a:p>
          <a:p>
            <a:pPr lvl="2" marL="1257480" indent="-342720">
              <a:lnSpc>
                <a:spcPct val="100000"/>
              </a:lnSpc>
              <a:buClr>
                <a:srgbClr val="000000"/>
              </a:buClr>
              <a:buFont typeface="Symbol" charset="2"/>
              <a:buChar char=""/>
            </a:pPr>
            <a:r>
              <a:rPr b="0" lang="en-US" sz="1200" spc="-1" strike="noStrike">
                <a:solidFill>
                  <a:srgbClr val="000000"/>
                </a:solidFill>
                <a:latin typeface="Georgia"/>
              </a:rPr>
              <a:t> </a:t>
            </a:r>
            <a:r>
              <a:rPr b="0" lang="en-US" sz="1200" spc="-1" strike="noStrike">
                <a:solidFill>
                  <a:srgbClr val="000000"/>
                </a:solidFill>
                <a:latin typeface="Georgia"/>
              </a:rPr>
              <a:t>Access it anywhere, anytime </a:t>
            </a:r>
            <a:endParaRPr b="0" lang="en-US" sz="1200" spc="-1" strike="noStrike">
              <a:latin typeface="Arial"/>
            </a:endParaRPr>
          </a:p>
        </p:txBody>
      </p:sp>
    </p:spTree>
  </p:cSld>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8" name="Picture 7" descr=""/>
          <p:cNvPicPr/>
          <p:nvPr/>
        </p:nvPicPr>
        <p:blipFill>
          <a:blip r:embed="rId1"/>
          <a:stretch/>
        </p:blipFill>
        <p:spPr>
          <a:xfrm>
            <a:off x="1371600" y="2854440"/>
            <a:ext cx="4114440" cy="3165120"/>
          </a:xfrm>
          <a:prstGeom prst="rect">
            <a:avLst/>
          </a:prstGeom>
          <a:ln w="9360">
            <a:noFill/>
          </a:ln>
        </p:spPr>
      </p:pic>
      <p:sp>
        <p:nvSpPr>
          <p:cNvPr id="789" name="TextShape 1"/>
          <p:cNvSpPr txBox="1"/>
          <p:nvPr/>
        </p:nvSpPr>
        <p:spPr>
          <a:xfrm>
            <a:off x="0" y="4038480"/>
            <a:ext cx="6857640" cy="1960200"/>
          </a:xfrm>
          <a:prstGeom prst="rect">
            <a:avLst/>
          </a:prstGeom>
          <a:noFill/>
          <a:ln>
            <a:noFill/>
          </a:ln>
        </p:spPr>
        <p:txBody>
          <a:bodyPr lIns="90000" rIns="90000" tIns="45000" bIns="45000" anchor="ctr"/>
          <a:p>
            <a:pPr algn="ctr">
              <a:lnSpc>
                <a:spcPct val="100000"/>
              </a:lnSpc>
            </a:pPr>
            <a:r>
              <a:rPr b="1" lang="en-US" sz="3600" spc="-1" strike="noStrike">
                <a:solidFill>
                  <a:srgbClr val="444d26"/>
                </a:solidFill>
                <a:latin typeface="Georgia"/>
              </a:rPr>
              <a:t>Detail of Current Processes</a:t>
            </a:r>
            <a:endParaRPr b="0" lang="en-US" sz="3600" spc="-1" strike="noStrike">
              <a:solidFill>
                <a:srgbClr val="000000"/>
              </a:solidFill>
              <a:latin typeface="Georgia"/>
            </a:endParaRPr>
          </a:p>
        </p:txBody>
      </p:sp>
      <p:sp>
        <p:nvSpPr>
          <p:cNvPr id="790" name="CustomShape 2"/>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84</a:t>
            </a:r>
            <a:endParaRPr b="0" lang="en-US" sz="180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343080" y="609480"/>
            <a:ext cx="6171840" cy="7314840"/>
          </a:xfrm>
          <a:prstGeom prst="rect">
            <a:avLst/>
          </a:prstGeom>
          <a:noFill/>
          <a:ln w="9360">
            <a:noFill/>
          </a:ln>
        </p:spPr>
        <p:style>
          <a:lnRef idx="0"/>
          <a:fillRef idx="0"/>
          <a:effectRef idx="0"/>
          <a:fontRef idx="minor"/>
        </p:style>
        <p:txBody>
          <a:bodyPr lIns="90000" rIns="90000" tIns="45000" bIns="45000" anchor="ctr"/>
          <a:p>
            <a:pPr>
              <a:lnSpc>
                <a:spcPct val="100000"/>
              </a:lnSpc>
            </a:pPr>
            <a:r>
              <a:rPr b="0" lang="en-US" sz="4800" spc="-1" strike="noStrike">
                <a:solidFill>
                  <a:srgbClr val="000000"/>
                </a:solidFill>
                <a:latin typeface="Georgia"/>
              </a:rPr>
              <a:t>Survey Phase</a:t>
            </a:r>
            <a:endParaRPr b="0" lang="en-US" sz="4800" spc="-1" strike="noStrike">
              <a:latin typeface="Arial"/>
            </a:endParaRPr>
          </a:p>
        </p:txBody>
      </p:sp>
      <p:sp>
        <p:nvSpPr>
          <p:cNvPr id="115" name="CustomShape 2"/>
          <p:cNvSpPr/>
          <p:nvPr/>
        </p:nvSpPr>
        <p:spPr>
          <a:xfrm>
            <a:off x="6313320" y="0"/>
            <a:ext cx="3045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3</a:t>
            </a:r>
            <a:endParaRPr b="0" lang="en-U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1" name="CustomShape 1"/>
          <p:cNvSpPr/>
          <p:nvPr/>
        </p:nvSpPr>
        <p:spPr>
          <a:xfrm>
            <a:off x="304920" y="163440"/>
            <a:ext cx="6705360" cy="71532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Decomposition Diagram and Narrative for Recruiting</a:t>
            </a:r>
            <a:endParaRPr b="0" lang="en-US" sz="1800" spc="-1" strike="noStrike">
              <a:latin typeface="Arial"/>
            </a:endParaRPr>
          </a:p>
          <a:p>
            <a:pPr>
              <a:lnSpc>
                <a:spcPct val="100000"/>
              </a:lnSpc>
              <a:spcBef>
                <a:spcPts val="601"/>
              </a:spcBef>
            </a:pPr>
            <a:r>
              <a:rPr b="0" lang="en-US" sz="1800" spc="-1" strike="noStrike">
                <a:solidFill>
                  <a:srgbClr val="000000"/>
                </a:solidFill>
                <a:latin typeface="Georgia"/>
              </a:rPr>
              <a:t>Application</a:t>
            </a:r>
            <a:endParaRPr b="0" lang="en-US" sz="1800" spc="-1" strike="noStrike">
              <a:latin typeface="Arial"/>
            </a:endParaRPr>
          </a:p>
        </p:txBody>
      </p:sp>
      <p:sp>
        <p:nvSpPr>
          <p:cNvPr id="792" name="Line 2"/>
          <p:cNvSpPr/>
          <p:nvPr/>
        </p:nvSpPr>
        <p:spPr>
          <a:xfrm flipV="1">
            <a:off x="3657600" y="1874520"/>
            <a:ext cx="360" cy="533520"/>
          </a:xfrm>
          <a:prstGeom prst="line">
            <a:avLst/>
          </a:prstGeom>
          <a:ln w="38160">
            <a:solidFill>
              <a:schemeClr val="tx1"/>
            </a:solidFill>
            <a:round/>
          </a:ln>
        </p:spPr>
        <p:style>
          <a:lnRef idx="0"/>
          <a:fillRef idx="0"/>
          <a:effectRef idx="0"/>
          <a:fontRef idx="minor"/>
        </p:style>
      </p:sp>
      <p:sp>
        <p:nvSpPr>
          <p:cNvPr id="793" name="CustomShape 3"/>
          <p:cNvSpPr/>
          <p:nvPr/>
        </p:nvSpPr>
        <p:spPr>
          <a:xfrm>
            <a:off x="685800" y="2408400"/>
            <a:ext cx="5714640" cy="360"/>
          </a:xfrm>
          <a:custGeom>
            <a:avLst/>
            <a:gdLst/>
            <a:ahLst/>
            <a:rect l="l" t="t" r="r" b="b"/>
            <a:pathLst>
              <a:path w="21600" h="21600">
                <a:moveTo>
                  <a:pt x="0" y="0"/>
                </a:moveTo>
                <a:lnTo>
                  <a:pt x="21600" y="21600"/>
                </a:lnTo>
              </a:path>
            </a:pathLst>
          </a:custGeom>
          <a:noFill/>
          <a:ln w="38160">
            <a:solidFill>
              <a:schemeClr val="tx1"/>
            </a:solidFill>
            <a:round/>
          </a:ln>
        </p:spPr>
        <p:style>
          <a:lnRef idx="0"/>
          <a:fillRef idx="0"/>
          <a:effectRef idx="0"/>
          <a:fontRef idx="minor"/>
        </p:style>
      </p:sp>
      <p:sp>
        <p:nvSpPr>
          <p:cNvPr id="794" name="Line 4"/>
          <p:cNvSpPr/>
          <p:nvPr/>
        </p:nvSpPr>
        <p:spPr>
          <a:xfrm>
            <a:off x="304560" y="3322440"/>
            <a:ext cx="360" cy="1905120"/>
          </a:xfrm>
          <a:prstGeom prst="line">
            <a:avLst/>
          </a:prstGeom>
          <a:ln w="38160">
            <a:solidFill>
              <a:schemeClr val="tx1"/>
            </a:solidFill>
            <a:round/>
          </a:ln>
        </p:spPr>
        <p:style>
          <a:lnRef idx="0"/>
          <a:fillRef idx="0"/>
          <a:effectRef idx="0"/>
          <a:fontRef idx="minor"/>
        </p:style>
      </p:sp>
      <p:sp>
        <p:nvSpPr>
          <p:cNvPr id="795" name="CustomShape 5"/>
          <p:cNvSpPr/>
          <p:nvPr/>
        </p:nvSpPr>
        <p:spPr>
          <a:xfrm>
            <a:off x="685800" y="2408400"/>
            <a:ext cx="1080" cy="228240"/>
          </a:xfrm>
          <a:custGeom>
            <a:avLst/>
            <a:gdLst/>
            <a:ahLst/>
            <a:rect l="l" t="t" r="r" b="b"/>
            <a:pathLst>
              <a:path w="21600" h="21600">
                <a:moveTo>
                  <a:pt x="0" y="0"/>
                </a:moveTo>
                <a:lnTo>
                  <a:pt x="21600" y="21600"/>
                </a:lnTo>
              </a:path>
            </a:pathLst>
          </a:custGeom>
          <a:noFill/>
          <a:ln w="38160">
            <a:solidFill>
              <a:schemeClr val="tx1"/>
            </a:solidFill>
            <a:round/>
          </a:ln>
        </p:spPr>
        <p:style>
          <a:lnRef idx="0"/>
          <a:fillRef idx="0"/>
          <a:effectRef idx="0"/>
          <a:fontRef idx="minor"/>
        </p:style>
      </p:sp>
      <p:sp>
        <p:nvSpPr>
          <p:cNvPr id="796" name="CustomShape 6"/>
          <p:cNvSpPr/>
          <p:nvPr/>
        </p:nvSpPr>
        <p:spPr>
          <a:xfrm>
            <a:off x="3427560" y="2408400"/>
            <a:ext cx="1080" cy="228240"/>
          </a:xfrm>
          <a:custGeom>
            <a:avLst/>
            <a:gdLst/>
            <a:ahLst/>
            <a:rect l="l" t="t" r="r" b="b"/>
            <a:pathLst>
              <a:path w="21600" h="21600">
                <a:moveTo>
                  <a:pt x="0" y="0"/>
                </a:moveTo>
                <a:lnTo>
                  <a:pt x="21600" y="21600"/>
                </a:lnTo>
              </a:path>
            </a:pathLst>
          </a:custGeom>
          <a:noFill/>
          <a:ln w="38160">
            <a:solidFill>
              <a:schemeClr val="tx1"/>
            </a:solidFill>
            <a:round/>
          </a:ln>
        </p:spPr>
        <p:style>
          <a:lnRef idx="0"/>
          <a:fillRef idx="0"/>
          <a:effectRef idx="0"/>
          <a:fontRef idx="minor"/>
        </p:style>
      </p:sp>
      <p:sp>
        <p:nvSpPr>
          <p:cNvPr id="797" name="Line 7"/>
          <p:cNvSpPr/>
          <p:nvPr/>
        </p:nvSpPr>
        <p:spPr>
          <a:xfrm>
            <a:off x="304560" y="3017520"/>
            <a:ext cx="360" cy="2210040"/>
          </a:xfrm>
          <a:prstGeom prst="line">
            <a:avLst/>
          </a:prstGeom>
          <a:ln w="38160">
            <a:solidFill>
              <a:schemeClr val="tx1"/>
            </a:solidFill>
            <a:round/>
          </a:ln>
        </p:spPr>
        <p:style>
          <a:lnRef idx="0"/>
          <a:fillRef idx="0"/>
          <a:effectRef idx="0"/>
          <a:fontRef idx="minor"/>
        </p:style>
      </p:sp>
      <p:sp>
        <p:nvSpPr>
          <p:cNvPr id="798" name="Line 8"/>
          <p:cNvSpPr/>
          <p:nvPr/>
        </p:nvSpPr>
        <p:spPr>
          <a:xfrm>
            <a:off x="2819160" y="3017520"/>
            <a:ext cx="360" cy="3154680"/>
          </a:xfrm>
          <a:prstGeom prst="line">
            <a:avLst/>
          </a:prstGeom>
          <a:ln w="38160">
            <a:solidFill>
              <a:schemeClr val="tx1"/>
            </a:solidFill>
            <a:round/>
          </a:ln>
        </p:spPr>
        <p:style>
          <a:lnRef idx="0"/>
          <a:fillRef idx="0"/>
          <a:effectRef idx="0"/>
          <a:fontRef idx="minor"/>
        </p:style>
      </p:sp>
      <p:sp>
        <p:nvSpPr>
          <p:cNvPr id="799" name="Line 9"/>
          <p:cNvSpPr/>
          <p:nvPr/>
        </p:nvSpPr>
        <p:spPr>
          <a:xfrm>
            <a:off x="5181480" y="3017520"/>
            <a:ext cx="360" cy="4678560"/>
          </a:xfrm>
          <a:prstGeom prst="line">
            <a:avLst/>
          </a:prstGeom>
          <a:ln w="38160">
            <a:solidFill>
              <a:schemeClr val="tx1"/>
            </a:solidFill>
            <a:round/>
          </a:ln>
        </p:spPr>
        <p:style>
          <a:lnRef idx="0"/>
          <a:fillRef idx="0"/>
          <a:effectRef idx="0"/>
          <a:fontRef idx="minor"/>
        </p:style>
      </p:sp>
      <p:sp>
        <p:nvSpPr>
          <p:cNvPr id="800" name="Line 10"/>
          <p:cNvSpPr/>
          <p:nvPr/>
        </p:nvSpPr>
        <p:spPr>
          <a:xfrm>
            <a:off x="304560" y="5227560"/>
            <a:ext cx="76320" cy="360"/>
          </a:xfrm>
          <a:prstGeom prst="line">
            <a:avLst/>
          </a:prstGeom>
          <a:ln w="38160">
            <a:solidFill>
              <a:schemeClr val="tx1"/>
            </a:solidFill>
            <a:round/>
          </a:ln>
        </p:spPr>
        <p:style>
          <a:lnRef idx="0"/>
          <a:fillRef idx="0"/>
          <a:effectRef idx="0"/>
          <a:fontRef idx="minor"/>
        </p:style>
      </p:sp>
      <p:sp>
        <p:nvSpPr>
          <p:cNvPr id="801" name="Line 11"/>
          <p:cNvSpPr/>
          <p:nvPr/>
        </p:nvSpPr>
        <p:spPr>
          <a:xfrm>
            <a:off x="304560" y="4313160"/>
            <a:ext cx="76320" cy="360"/>
          </a:xfrm>
          <a:prstGeom prst="line">
            <a:avLst/>
          </a:prstGeom>
          <a:ln w="38160">
            <a:solidFill>
              <a:schemeClr val="tx1"/>
            </a:solidFill>
            <a:round/>
          </a:ln>
        </p:spPr>
        <p:style>
          <a:lnRef idx="0"/>
          <a:fillRef idx="0"/>
          <a:effectRef idx="0"/>
          <a:fontRef idx="minor"/>
        </p:style>
      </p:sp>
      <p:sp>
        <p:nvSpPr>
          <p:cNvPr id="802" name="Line 12"/>
          <p:cNvSpPr/>
          <p:nvPr/>
        </p:nvSpPr>
        <p:spPr>
          <a:xfrm>
            <a:off x="304560" y="6141960"/>
            <a:ext cx="76320" cy="360"/>
          </a:xfrm>
          <a:prstGeom prst="line">
            <a:avLst/>
          </a:prstGeom>
          <a:ln w="38160">
            <a:solidFill>
              <a:schemeClr val="tx1"/>
            </a:solidFill>
            <a:round/>
          </a:ln>
        </p:spPr>
        <p:style>
          <a:lnRef idx="0"/>
          <a:fillRef idx="0"/>
          <a:effectRef idx="0"/>
          <a:fontRef idx="minor"/>
        </p:style>
      </p:sp>
      <p:sp>
        <p:nvSpPr>
          <p:cNvPr id="803" name="Line 13"/>
          <p:cNvSpPr/>
          <p:nvPr/>
        </p:nvSpPr>
        <p:spPr>
          <a:xfrm>
            <a:off x="2819160" y="5227560"/>
            <a:ext cx="76320" cy="360"/>
          </a:xfrm>
          <a:prstGeom prst="line">
            <a:avLst/>
          </a:prstGeom>
          <a:ln w="38160">
            <a:solidFill>
              <a:schemeClr val="tx1"/>
            </a:solidFill>
            <a:round/>
          </a:ln>
        </p:spPr>
        <p:style>
          <a:lnRef idx="0"/>
          <a:fillRef idx="0"/>
          <a:effectRef idx="0"/>
          <a:fontRef idx="minor"/>
        </p:style>
      </p:sp>
      <p:sp>
        <p:nvSpPr>
          <p:cNvPr id="804" name="Line 14"/>
          <p:cNvSpPr/>
          <p:nvPr/>
        </p:nvSpPr>
        <p:spPr>
          <a:xfrm>
            <a:off x="2819160" y="4313160"/>
            <a:ext cx="76320" cy="360"/>
          </a:xfrm>
          <a:prstGeom prst="line">
            <a:avLst/>
          </a:prstGeom>
          <a:ln w="38160">
            <a:solidFill>
              <a:schemeClr val="tx1"/>
            </a:solidFill>
            <a:round/>
          </a:ln>
        </p:spPr>
        <p:style>
          <a:lnRef idx="0"/>
          <a:fillRef idx="0"/>
          <a:effectRef idx="0"/>
          <a:fontRef idx="minor"/>
        </p:style>
      </p:sp>
      <p:sp>
        <p:nvSpPr>
          <p:cNvPr id="805" name="CustomShape 15"/>
          <p:cNvSpPr/>
          <p:nvPr/>
        </p:nvSpPr>
        <p:spPr>
          <a:xfrm>
            <a:off x="457200" y="4008600"/>
            <a:ext cx="914040" cy="369000"/>
          </a:xfrm>
          <a:prstGeom prst="rect">
            <a:avLst/>
          </a:prstGeom>
          <a:noFill/>
          <a:ln w="9360">
            <a:noFill/>
          </a:ln>
        </p:spPr>
        <p:style>
          <a:lnRef idx="0"/>
          <a:fillRef idx="0"/>
          <a:effectRef idx="0"/>
          <a:fontRef idx="minor"/>
        </p:style>
      </p:sp>
      <p:sp>
        <p:nvSpPr>
          <p:cNvPr id="806" name="CustomShape 16"/>
          <p:cNvSpPr/>
          <p:nvPr/>
        </p:nvSpPr>
        <p:spPr>
          <a:xfrm>
            <a:off x="380880" y="4008600"/>
            <a:ext cx="1218960" cy="685440"/>
          </a:xfrm>
          <a:prstGeom prst="roundRect">
            <a:avLst>
              <a:gd name="adj" fmla="val 16667"/>
            </a:avLst>
          </a:prstGeom>
          <a:noFill/>
          <a:ln w="25560">
            <a:solidFill>
              <a:srgbClr val="378d2b"/>
            </a:solidFill>
            <a:round/>
          </a:ln>
        </p:spPr>
        <p:style>
          <a:lnRef idx="0"/>
          <a:fillRef idx="0"/>
          <a:effectRef idx="0"/>
          <a:fontRef idx="minor"/>
        </p:style>
      </p:sp>
      <p:sp>
        <p:nvSpPr>
          <p:cNvPr id="807" name="CustomShape 17"/>
          <p:cNvSpPr/>
          <p:nvPr/>
        </p:nvSpPr>
        <p:spPr>
          <a:xfrm>
            <a:off x="380880" y="4846680"/>
            <a:ext cx="1218960" cy="685440"/>
          </a:xfrm>
          <a:prstGeom prst="roundRect">
            <a:avLst>
              <a:gd name="adj" fmla="val 16667"/>
            </a:avLst>
          </a:prstGeom>
          <a:noFill/>
          <a:ln w="25560">
            <a:solidFill>
              <a:srgbClr val="378d2b"/>
            </a:solidFill>
            <a:round/>
          </a:ln>
        </p:spPr>
        <p:style>
          <a:lnRef idx="0"/>
          <a:fillRef idx="0"/>
          <a:effectRef idx="0"/>
          <a:fontRef idx="minor"/>
        </p:style>
      </p:sp>
      <p:sp>
        <p:nvSpPr>
          <p:cNvPr id="808" name="CustomShape 18"/>
          <p:cNvSpPr/>
          <p:nvPr/>
        </p:nvSpPr>
        <p:spPr>
          <a:xfrm>
            <a:off x="533520" y="2637000"/>
            <a:ext cx="1294920" cy="914040"/>
          </a:xfrm>
          <a:prstGeom prst="roundRect">
            <a:avLst>
              <a:gd name="adj" fmla="val 16667"/>
            </a:avLst>
          </a:prstGeom>
          <a:solidFill>
            <a:srgbClr val="52c543"/>
          </a:soli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809" name="Line 19"/>
          <p:cNvSpPr/>
          <p:nvPr/>
        </p:nvSpPr>
        <p:spPr>
          <a:xfrm>
            <a:off x="304560" y="3017520"/>
            <a:ext cx="76320" cy="360"/>
          </a:xfrm>
          <a:prstGeom prst="line">
            <a:avLst/>
          </a:prstGeom>
          <a:ln w="38160">
            <a:solidFill>
              <a:schemeClr val="tx1"/>
            </a:solidFill>
            <a:round/>
          </a:ln>
        </p:spPr>
        <p:style>
          <a:lnRef idx="0"/>
          <a:fillRef idx="0"/>
          <a:effectRef idx="0"/>
          <a:fontRef idx="minor"/>
        </p:style>
      </p:sp>
      <p:sp>
        <p:nvSpPr>
          <p:cNvPr id="810" name="Line 20"/>
          <p:cNvSpPr/>
          <p:nvPr/>
        </p:nvSpPr>
        <p:spPr>
          <a:xfrm>
            <a:off x="5181480" y="3017520"/>
            <a:ext cx="152280" cy="360"/>
          </a:xfrm>
          <a:prstGeom prst="line">
            <a:avLst/>
          </a:prstGeom>
          <a:ln w="38160">
            <a:solidFill>
              <a:schemeClr val="tx1"/>
            </a:solidFill>
            <a:round/>
          </a:ln>
        </p:spPr>
        <p:style>
          <a:lnRef idx="0"/>
          <a:fillRef idx="0"/>
          <a:effectRef idx="0"/>
          <a:fontRef idx="minor"/>
        </p:style>
      </p:sp>
      <p:sp>
        <p:nvSpPr>
          <p:cNvPr id="811" name="CustomShape 21"/>
          <p:cNvSpPr/>
          <p:nvPr/>
        </p:nvSpPr>
        <p:spPr>
          <a:xfrm>
            <a:off x="685800" y="2941560"/>
            <a:ext cx="914040" cy="51660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Create Resume</a:t>
            </a:r>
            <a:endParaRPr b="0" lang="en-US" sz="1400" spc="-1" strike="noStrike">
              <a:latin typeface="Arial"/>
            </a:endParaRPr>
          </a:p>
        </p:txBody>
      </p:sp>
      <p:sp>
        <p:nvSpPr>
          <p:cNvPr id="812" name="Line 22"/>
          <p:cNvSpPr/>
          <p:nvPr/>
        </p:nvSpPr>
        <p:spPr>
          <a:xfrm>
            <a:off x="533160" y="2941560"/>
            <a:ext cx="1295640" cy="360"/>
          </a:xfrm>
          <a:prstGeom prst="line">
            <a:avLst/>
          </a:prstGeom>
          <a:ln w="9360">
            <a:solidFill>
              <a:schemeClr val="tx1"/>
            </a:solidFill>
            <a:round/>
          </a:ln>
        </p:spPr>
        <p:style>
          <a:lnRef idx="0"/>
          <a:fillRef idx="0"/>
          <a:effectRef idx="0"/>
          <a:fontRef idx="minor"/>
        </p:style>
      </p:sp>
      <p:sp>
        <p:nvSpPr>
          <p:cNvPr id="813" name="Line 23"/>
          <p:cNvSpPr/>
          <p:nvPr/>
        </p:nvSpPr>
        <p:spPr>
          <a:xfrm>
            <a:off x="380880" y="5074920"/>
            <a:ext cx="1219320" cy="360"/>
          </a:xfrm>
          <a:prstGeom prst="line">
            <a:avLst/>
          </a:prstGeom>
          <a:ln w="9360">
            <a:solidFill>
              <a:schemeClr val="tx1"/>
            </a:solidFill>
            <a:round/>
          </a:ln>
        </p:spPr>
        <p:style>
          <a:lnRef idx="0"/>
          <a:fillRef idx="0"/>
          <a:effectRef idx="0"/>
          <a:fontRef idx="minor"/>
        </p:style>
      </p:sp>
      <p:sp>
        <p:nvSpPr>
          <p:cNvPr id="814" name="Line 24"/>
          <p:cNvSpPr/>
          <p:nvPr/>
        </p:nvSpPr>
        <p:spPr>
          <a:xfrm>
            <a:off x="2819160" y="3017520"/>
            <a:ext cx="76320" cy="360"/>
          </a:xfrm>
          <a:prstGeom prst="line">
            <a:avLst/>
          </a:prstGeom>
          <a:ln w="38160">
            <a:solidFill>
              <a:schemeClr val="tx1"/>
            </a:solidFill>
            <a:round/>
          </a:ln>
        </p:spPr>
        <p:style>
          <a:lnRef idx="0"/>
          <a:fillRef idx="0"/>
          <a:effectRef idx="0"/>
          <a:fontRef idx="minor"/>
        </p:style>
      </p:sp>
      <p:sp>
        <p:nvSpPr>
          <p:cNvPr id="815" name="CustomShape 25"/>
          <p:cNvSpPr/>
          <p:nvPr/>
        </p:nvSpPr>
        <p:spPr>
          <a:xfrm>
            <a:off x="914400" y="26370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1.0</a:t>
            </a:r>
            <a:endParaRPr b="0" lang="en-US" sz="1200" spc="-1" strike="noStrike">
              <a:latin typeface="Arial"/>
            </a:endParaRPr>
          </a:p>
        </p:txBody>
      </p:sp>
      <p:sp>
        <p:nvSpPr>
          <p:cNvPr id="816" name="CustomShape 26"/>
          <p:cNvSpPr/>
          <p:nvPr/>
        </p:nvSpPr>
        <p:spPr>
          <a:xfrm>
            <a:off x="3429000" y="271296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2.0</a:t>
            </a:r>
            <a:endParaRPr b="0" lang="en-US" sz="1200" spc="-1" strike="noStrike">
              <a:latin typeface="Arial"/>
            </a:endParaRPr>
          </a:p>
        </p:txBody>
      </p:sp>
      <p:sp>
        <p:nvSpPr>
          <p:cNvPr id="817" name="CustomShape 27"/>
          <p:cNvSpPr/>
          <p:nvPr/>
        </p:nvSpPr>
        <p:spPr>
          <a:xfrm>
            <a:off x="2286000" y="884160"/>
            <a:ext cx="2819160" cy="990360"/>
          </a:xfrm>
          <a:prstGeom prst="roundRect">
            <a:avLst>
              <a:gd name="adj" fmla="val 16667"/>
            </a:avLst>
          </a:prstGeom>
          <a:solidFill>
            <a:srgbClr val="52c543"/>
          </a:soli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Georgia"/>
              </a:rPr>
              <a:t>Recruiting Application</a:t>
            </a:r>
            <a:endParaRPr b="0" lang="en-US" sz="1800" spc="-1" strike="noStrike">
              <a:latin typeface="Arial"/>
            </a:endParaRPr>
          </a:p>
        </p:txBody>
      </p:sp>
      <p:sp>
        <p:nvSpPr>
          <p:cNvPr id="818" name="CustomShape 28"/>
          <p:cNvSpPr/>
          <p:nvPr/>
        </p:nvSpPr>
        <p:spPr>
          <a:xfrm>
            <a:off x="762120" y="40086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1.1</a:t>
            </a:r>
            <a:endParaRPr b="0" lang="en-US" sz="1200" spc="-1" strike="noStrike">
              <a:latin typeface="Arial"/>
            </a:endParaRPr>
          </a:p>
        </p:txBody>
      </p:sp>
      <p:sp>
        <p:nvSpPr>
          <p:cNvPr id="819" name="CustomShape 29"/>
          <p:cNvSpPr/>
          <p:nvPr/>
        </p:nvSpPr>
        <p:spPr>
          <a:xfrm>
            <a:off x="762120" y="484668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1.2</a:t>
            </a:r>
            <a:endParaRPr b="0" lang="en-US" sz="1200" spc="-1" strike="noStrike">
              <a:latin typeface="Arial"/>
            </a:endParaRPr>
          </a:p>
        </p:txBody>
      </p:sp>
      <p:sp>
        <p:nvSpPr>
          <p:cNvPr id="820" name="CustomShape 30"/>
          <p:cNvSpPr/>
          <p:nvPr/>
        </p:nvSpPr>
        <p:spPr>
          <a:xfrm>
            <a:off x="380880" y="508644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Follow step-by-step wizard</a:t>
            </a:r>
            <a:endParaRPr b="0" lang="en-US" sz="1000" spc="-1" strike="noStrike">
              <a:latin typeface="Arial"/>
            </a:endParaRPr>
          </a:p>
        </p:txBody>
      </p:sp>
      <p:sp>
        <p:nvSpPr>
          <p:cNvPr id="821" name="CustomShape 31"/>
          <p:cNvSpPr/>
          <p:nvPr/>
        </p:nvSpPr>
        <p:spPr>
          <a:xfrm>
            <a:off x="380880" y="4221000"/>
            <a:ext cx="137124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Register with Optimal Resume</a:t>
            </a:r>
            <a:endParaRPr b="0" lang="en-US" sz="1000" spc="-1" strike="noStrike">
              <a:latin typeface="Arial"/>
            </a:endParaRPr>
          </a:p>
        </p:txBody>
      </p:sp>
      <p:sp>
        <p:nvSpPr>
          <p:cNvPr id="822" name="CustomShape 32"/>
          <p:cNvSpPr/>
          <p:nvPr/>
        </p:nvSpPr>
        <p:spPr>
          <a:xfrm>
            <a:off x="3048120" y="2637000"/>
            <a:ext cx="1294920" cy="914040"/>
          </a:xfrm>
          <a:prstGeom prst="roundRect">
            <a:avLst>
              <a:gd name="adj" fmla="val 16667"/>
            </a:avLst>
          </a:prstGeom>
          <a:solidFill>
            <a:srgbClr val="52c543"/>
          </a:soli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823" name="Line 33"/>
          <p:cNvSpPr/>
          <p:nvPr/>
        </p:nvSpPr>
        <p:spPr>
          <a:xfrm>
            <a:off x="3047760" y="2941560"/>
            <a:ext cx="1295640" cy="360"/>
          </a:xfrm>
          <a:prstGeom prst="line">
            <a:avLst/>
          </a:prstGeom>
          <a:ln w="9360">
            <a:solidFill>
              <a:schemeClr val="tx1"/>
            </a:solidFill>
            <a:round/>
          </a:ln>
        </p:spPr>
        <p:style>
          <a:lnRef idx="0"/>
          <a:fillRef idx="0"/>
          <a:effectRef idx="0"/>
          <a:fontRef idx="minor"/>
        </p:style>
      </p:sp>
      <p:sp>
        <p:nvSpPr>
          <p:cNvPr id="824" name="CustomShape 34"/>
          <p:cNvSpPr/>
          <p:nvPr/>
        </p:nvSpPr>
        <p:spPr>
          <a:xfrm>
            <a:off x="3429000" y="266688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2.0</a:t>
            </a:r>
            <a:endParaRPr b="0" lang="en-US" sz="1200" spc="-1" strike="noStrike">
              <a:latin typeface="Arial"/>
            </a:endParaRPr>
          </a:p>
        </p:txBody>
      </p:sp>
      <p:sp>
        <p:nvSpPr>
          <p:cNvPr id="825" name="CustomShape 35"/>
          <p:cNvSpPr/>
          <p:nvPr/>
        </p:nvSpPr>
        <p:spPr>
          <a:xfrm>
            <a:off x="5410080" y="2637000"/>
            <a:ext cx="1294920" cy="914040"/>
          </a:xfrm>
          <a:prstGeom prst="roundRect">
            <a:avLst>
              <a:gd name="adj" fmla="val 16667"/>
            </a:avLst>
          </a:prstGeom>
          <a:solidFill>
            <a:srgbClr val="52c543"/>
          </a:soli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826" name="Line 36"/>
          <p:cNvSpPr/>
          <p:nvPr/>
        </p:nvSpPr>
        <p:spPr>
          <a:xfrm>
            <a:off x="5410080" y="2941560"/>
            <a:ext cx="1295280" cy="360"/>
          </a:xfrm>
          <a:prstGeom prst="line">
            <a:avLst/>
          </a:prstGeom>
          <a:ln w="9360">
            <a:solidFill>
              <a:schemeClr val="tx1"/>
            </a:solidFill>
            <a:round/>
          </a:ln>
        </p:spPr>
        <p:style>
          <a:lnRef idx="0"/>
          <a:fillRef idx="0"/>
          <a:effectRef idx="0"/>
          <a:fontRef idx="minor"/>
        </p:style>
      </p:sp>
      <p:sp>
        <p:nvSpPr>
          <p:cNvPr id="827" name="CustomShape 37"/>
          <p:cNvSpPr/>
          <p:nvPr/>
        </p:nvSpPr>
        <p:spPr>
          <a:xfrm>
            <a:off x="5791320" y="26370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3.0</a:t>
            </a:r>
            <a:endParaRPr b="0" lang="en-US" sz="1200" spc="-1" strike="noStrike">
              <a:latin typeface="Arial"/>
            </a:endParaRPr>
          </a:p>
        </p:txBody>
      </p:sp>
      <p:sp>
        <p:nvSpPr>
          <p:cNvPr id="828" name="CustomShape 38"/>
          <p:cNvSpPr/>
          <p:nvPr/>
        </p:nvSpPr>
        <p:spPr>
          <a:xfrm>
            <a:off x="2971800" y="4068720"/>
            <a:ext cx="914040" cy="369000"/>
          </a:xfrm>
          <a:prstGeom prst="rect">
            <a:avLst/>
          </a:prstGeom>
          <a:noFill/>
          <a:ln w="9360">
            <a:noFill/>
          </a:ln>
        </p:spPr>
        <p:style>
          <a:lnRef idx="0"/>
          <a:fillRef idx="0"/>
          <a:effectRef idx="0"/>
          <a:fontRef idx="minor"/>
        </p:style>
      </p:sp>
      <p:sp>
        <p:nvSpPr>
          <p:cNvPr id="829" name="CustomShape 39"/>
          <p:cNvSpPr/>
          <p:nvPr/>
        </p:nvSpPr>
        <p:spPr>
          <a:xfrm>
            <a:off x="2895480" y="3992400"/>
            <a:ext cx="1218960" cy="685440"/>
          </a:xfrm>
          <a:prstGeom prst="roundRect">
            <a:avLst>
              <a:gd name="adj" fmla="val 16667"/>
            </a:avLst>
          </a:prstGeom>
          <a:noFill/>
          <a:ln w="25560">
            <a:solidFill>
              <a:srgbClr val="378d2b"/>
            </a:solidFill>
            <a:round/>
          </a:ln>
        </p:spPr>
        <p:style>
          <a:lnRef idx="0"/>
          <a:fillRef idx="0"/>
          <a:effectRef idx="0"/>
          <a:fontRef idx="minor"/>
        </p:style>
      </p:sp>
      <p:sp>
        <p:nvSpPr>
          <p:cNvPr id="830" name="CustomShape 40"/>
          <p:cNvSpPr/>
          <p:nvPr/>
        </p:nvSpPr>
        <p:spPr>
          <a:xfrm>
            <a:off x="2895480" y="4906800"/>
            <a:ext cx="1218960" cy="685440"/>
          </a:xfrm>
          <a:prstGeom prst="roundRect">
            <a:avLst>
              <a:gd name="adj" fmla="val 16667"/>
            </a:avLst>
          </a:prstGeom>
          <a:noFill/>
          <a:ln w="25560">
            <a:solidFill>
              <a:srgbClr val="378d2b"/>
            </a:solidFill>
            <a:round/>
          </a:ln>
        </p:spPr>
        <p:style>
          <a:lnRef idx="0"/>
          <a:fillRef idx="0"/>
          <a:effectRef idx="0"/>
          <a:fontRef idx="minor"/>
        </p:style>
      </p:sp>
      <p:sp>
        <p:nvSpPr>
          <p:cNvPr id="831" name="Line 41"/>
          <p:cNvSpPr/>
          <p:nvPr/>
        </p:nvSpPr>
        <p:spPr>
          <a:xfrm>
            <a:off x="2895480" y="5135400"/>
            <a:ext cx="1219320" cy="360"/>
          </a:xfrm>
          <a:prstGeom prst="line">
            <a:avLst/>
          </a:prstGeom>
          <a:ln w="9360">
            <a:solidFill>
              <a:schemeClr val="tx1"/>
            </a:solidFill>
            <a:round/>
          </a:ln>
        </p:spPr>
        <p:style>
          <a:lnRef idx="0"/>
          <a:fillRef idx="0"/>
          <a:effectRef idx="0"/>
          <a:fontRef idx="minor"/>
        </p:style>
      </p:sp>
      <p:sp>
        <p:nvSpPr>
          <p:cNvPr id="832" name="CustomShape 42"/>
          <p:cNvSpPr/>
          <p:nvPr/>
        </p:nvSpPr>
        <p:spPr>
          <a:xfrm>
            <a:off x="3276720" y="39924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2.1</a:t>
            </a:r>
            <a:endParaRPr b="0" lang="en-US" sz="1200" spc="-1" strike="noStrike">
              <a:latin typeface="Arial"/>
            </a:endParaRPr>
          </a:p>
        </p:txBody>
      </p:sp>
      <p:sp>
        <p:nvSpPr>
          <p:cNvPr id="833" name="CustomShape 43"/>
          <p:cNvSpPr/>
          <p:nvPr/>
        </p:nvSpPr>
        <p:spPr>
          <a:xfrm>
            <a:off x="3276720" y="49068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2.2</a:t>
            </a:r>
            <a:endParaRPr b="0" lang="en-US" sz="1200" spc="-1" strike="noStrike">
              <a:latin typeface="Arial"/>
            </a:endParaRPr>
          </a:p>
        </p:txBody>
      </p:sp>
      <p:sp>
        <p:nvSpPr>
          <p:cNvPr id="834" name="CustomShape 44"/>
          <p:cNvSpPr/>
          <p:nvPr/>
        </p:nvSpPr>
        <p:spPr>
          <a:xfrm>
            <a:off x="2895480" y="5151600"/>
            <a:ext cx="1218960" cy="54648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Upload resume in valid extension</a:t>
            </a:r>
            <a:endParaRPr b="0" lang="en-US" sz="1000" spc="-1" strike="noStrike">
              <a:latin typeface="Arial"/>
            </a:endParaRPr>
          </a:p>
        </p:txBody>
      </p:sp>
      <p:sp>
        <p:nvSpPr>
          <p:cNvPr id="835" name="Line 45"/>
          <p:cNvSpPr/>
          <p:nvPr/>
        </p:nvSpPr>
        <p:spPr>
          <a:xfrm>
            <a:off x="5181480" y="6721200"/>
            <a:ext cx="76320" cy="360"/>
          </a:xfrm>
          <a:prstGeom prst="line">
            <a:avLst/>
          </a:prstGeom>
          <a:ln w="38160">
            <a:solidFill>
              <a:schemeClr val="tx1"/>
            </a:solidFill>
            <a:round/>
          </a:ln>
        </p:spPr>
        <p:style>
          <a:lnRef idx="0"/>
          <a:fillRef idx="0"/>
          <a:effectRef idx="0"/>
          <a:fontRef idx="minor"/>
        </p:style>
      </p:sp>
      <p:sp>
        <p:nvSpPr>
          <p:cNvPr id="836" name="Line 46"/>
          <p:cNvSpPr/>
          <p:nvPr/>
        </p:nvSpPr>
        <p:spPr>
          <a:xfrm>
            <a:off x="5181480" y="5806800"/>
            <a:ext cx="76320" cy="360"/>
          </a:xfrm>
          <a:prstGeom prst="line">
            <a:avLst/>
          </a:prstGeom>
          <a:ln w="38160">
            <a:solidFill>
              <a:schemeClr val="tx1"/>
            </a:solidFill>
            <a:round/>
          </a:ln>
        </p:spPr>
        <p:style>
          <a:lnRef idx="0"/>
          <a:fillRef idx="0"/>
          <a:effectRef idx="0"/>
          <a:fontRef idx="minor"/>
        </p:style>
      </p:sp>
      <p:sp>
        <p:nvSpPr>
          <p:cNvPr id="837" name="Line 47"/>
          <p:cNvSpPr/>
          <p:nvPr/>
        </p:nvSpPr>
        <p:spPr>
          <a:xfrm>
            <a:off x="5181480" y="4892400"/>
            <a:ext cx="76320" cy="360"/>
          </a:xfrm>
          <a:prstGeom prst="line">
            <a:avLst/>
          </a:prstGeom>
          <a:ln w="38160">
            <a:solidFill>
              <a:schemeClr val="tx1"/>
            </a:solidFill>
            <a:round/>
          </a:ln>
        </p:spPr>
        <p:style>
          <a:lnRef idx="0"/>
          <a:fillRef idx="0"/>
          <a:effectRef idx="0"/>
          <a:fontRef idx="minor"/>
        </p:style>
      </p:sp>
      <p:sp>
        <p:nvSpPr>
          <p:cNvPr id="838" name="Line 48"/>
          <p:cNvSpPr/>
          <p:nvPr/>
        </p:nvSpPr>
        <p:spPr>
          <a:xfrm>
            <a:off x="5181480" y="3978000"/>
            <a:ext cx="76320" cy="360"/>
          </a:xfrm>
          <a:prstGeom prst="line">
            <a:avLst/>
          </a:prstGeom>
          <a:ln w="38160">
            <a:solidFill>
              <a:schemeClr val="tx1"/>
            </a:solidFill>
            <a:round/>
          </a:ln>
        </p:spPr>
        <p:style>
          <a:lnRef idx="0"/>
          <a:fillRef idx="0"/>
          <a:effectRef idx="0"/>
          <a:fontRef idx="minor"/>
        </p:style>
      </p:sp>
      <p:sp>
        <p:nvSpPr>
          <p:cNvPr id="839" name="CustomShape 49"/>
          <p:cNvSpPr/>
          <p:nvPr/>
        </p:nvSpPr>
        <p:spPr>
          <a:xfrm>
            <a:off x="5334120" y="3733920"/>
            <a:ext cx="914040" cy="369000"/>
          </a:xfrm>
          <a:prstGeom prst="rect">
            <a:avLst/>
          </a:prstGeom>
          <a:noFill/>
          <a:ln w="9360">
            <a:noFill/>
          </a:ln>
        </p:spPr>
        <p:style>
          <a:lnRef idx="0"/>
          <a:fillRef idx="0"/>
          <a:effectRef idx="0"/>
          <a:fontRef idx="minor"/>
        </p:style>
      </p:sp>
      <p:sp>
        <p:nvSpPr>
          <p:cNvPr id="840" name="CustomShape 50"/>
          <p:cNvSpPr/>
          <p:nvPr/>
        </p:nvSpPr>
        <p:spPr>
          <a:xfrm>
            <a:off x="5257800" y="3657600"/>
            <a:ext cx="1218960" cy="685440"/>
          </a:xfrm>
          <a:prstGeom prst="roundRect">
            <a:avLst>
              <a:gd name="adj" fmla="val 16667"/>
            </a:avLst>
          </a:prstGeom>
          <a:noFill/>
          <a:ln w="25560">
            <a:solidFill>
              <a:srgbClr val="378d2b"/>
            </a:solidFill>
            <a:round/>
          </a:ln>
        </p:spPr>
        <p:style>
          <a:lnRef idx="0"/>
          <a:fillRef idx="0"/>
          <a:effectRef idx="0"/>
          <a:fontRef idx="minor"/>
        </p:style>
      </p:sp>
      <p:sp>
        <p:nvSpPr>
          <p:cNvPr id="841" name="CustomShape 51"/>
          <p:cNvSpPr/>
          <p:nvPr/>
        </p:nvSpPr>
        <p:spPr>
          <a:xfrm>
            <a:off x="5257800" y="4572000"/>
            <a:ext cx="1218960" cy="685440"/>
          </a:xfrm>
          <a:prstGeom prst="roundRect">
            <a:avLst>
              <a:gd name="adj" fmla="val 16667"/>
            </a:avLst>
          </a:prstGeom>
          <a:noFill/>
          <a:ln w="25560">
            <a:solidFill>
              <a:srgbClr val="378d2b"/>
            </a:solidFill>
            <a:round/>
          </a:ln>
        </p:spPr>
        <p:style>
          <a:lnRef idx="0"/>
          <a:fillRef idx="0"/>
          <a:effectRef idx="0"/>
          <a:fontRef idx="minor"/>
        </p:style>
      </p:sp>
      <p:sp>
        <p:nvSpPr>
          <p:cNvPr id="842" name="Line 52"/>
          <p:cNvSpPr/>
          <p:nvPr/>
        </p:nvSpPr>
        <p:spPr>
          <a:xfrm>
            <a:off x="5257800" y="4800600"/>
            <a:ext cx="1218960" cy="360"/>
          </a:xfrm>
          <a:prstGeom prst="line">
            <a:avLst/>
          </a:prstGeom>
          <a:ln w="9360">
            <a:solidFill>
              <a:schemeClr val="tx1"/>
            </a:solidFill>
            <a:round/>
          </a:ln>
        </p:spPr>
        <p:style>
          <a:lnRef idx="0"/>
          <a:fillRef idx="0"/>
          <a:effectRef idx="0"/>
          <a:fontRef idx="minor"/>
        </p:style>
      </p:sp>
      <p:sp>
        <p:nvSpPr>
          <p:cNvPr id="843" name="CustomShape 53"/>
          <p:cNvSpPr/>
          <p:nvPr/>
        </p:nvSpPr>
        <p:spPr>
          <a:xfrm>
            <a:off x="5638680" y="36576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3.1</a:t>
            </a:r>
            <a:endParaRPr b="0" lang="en-US" sz="1200" spc="-1" strike="noStrike">
              <a:latin typeface="Arial"/>
            </a:endParaRPr>
          </a:p>
        </p:txBody>
      </p:sp>
      <p:sp>
        <p:nvSpPr>
          <p:cNvPr id="844" name="CustomShape 54"/>
          <p:cNvSpPr/>
          <p:nvPr/>
        </p:nvSpPr>
        <p:spPr>
          <a:xfrm>
            <a:off x="5638680" y="45720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3.2</a:t>
            </a:r>
            <a:endParaRPr b="0" lang="en-US" sz="1200" spc="-1" strike="noStrike">
              <a:latin typeface="Arial"/>
            </a:endParaRPr>
          </a:p>
        </p:txBody>
      </p:sp>
      <p:sp>
        <p:nvSpPr>
          <p:cNvPr id="845" name="CustomShape 55"/>
          <p:cNvSpPr/>
          <p:nvPr/>
        </p:nvSpPr>
        <p:spPr>
          <a:xfrm>
            <a:off x="5257800" y="487692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Create job opening</a:t>
            </a:r>
            <a:endParaRPr b="0" lang="en-US" sz="1000" spc="-1" strike="noStrike">
              <a:latin typeface="Arial"/>
            </a:endParaRPr>
          </a:p>
        </p:txBody>
      </p:sp>
      <p:sp>
        <p:nvSpPr>
          <p:cNvPr id="846" name="CustomShape 56"/>
          <p:cNvSpPr/>
          <p:nvPr/>
        </p:nvSpPr>
        <p:spPr>
          <a:xfrm>
            <a:off x="5334120" y="5562720"/>
            <a:ext cx="914040" cy="369000"/>
          </a:xfrm>
          <a:prstGeom prst="rect">
            <a:avLst/>
          </a:prstGeom>
          <a:noFill/>
          <a:ln w="9360">
            <a:noFill/>
          </a:ln>
        </p:spPr>
        <p:style>
          <a:lnRef idx="0"/>
          <a:fillRef idx="0"/>
          <a:effectRef idx="0"/>
          <a:fontRef idx="minor"/>
        </p:style>
      </p:sp>
      <p:sp>
        <p:nvSpPr>
          <p:cNvPr id="847" name="CustomShape 57"/>
          <p:cNvSpPr/>
          <p:nvPr/>
        </p:nvSpPr>
        <p:spPr>
          <a:xfrm>
            <a:off x="5257800" y="5486400"/>
            <a:ext cx="1218960" cy="685440"/>
          </a:xfrm>
          <a:prstGeom prst="roundRect">
            <a:avLst>
              <a:gd name="adj" fmla="val 16667"/>
            </a:avLst>
          </a:prstGeom>
          <a:noFill/>
          <a:ln w="25560">
            <a:solidFill>
              <a:srgbClr val="378d2b"/>
            </a:solidFill>
            <a:round/>
          </a:ln>
        </p:spPr>
        <p:style>
          <a:lnRef idx="0"/>
          <a:fillRef idx="0"/>
          <a:effectRef idx="0"/>
          <a:fontRef idx="minor"/>
        </p:style>
      </p:sp>
      <p:sp>
        <p:nvSpPr>
          <p:cNvPr id="848" name="CustomShape 58"/>
          <p:cNvSpPr/>
          <p:nvPr/>
        </p:nvSpPr>
        <p:spPr>
          <a:xfrm>
            <a:off x="5257800" y="6400800"/>
            <a:ext cx="1218960" cy="685440"/>
          </a:xfrm>
          <a:prstGeom prst="roundRect">
            <a:avLst>
              <a:gd name="adj" fmla="val 16667"/>
            </a:avLst>
          </a:prstGeom>
          <a:noFill/>
          <a:ln w="25560">
            <a:solidFill>
              <a:srgbClr val="378d2b"/>
            </a:solidFill>
            <a:round/>
          </a:ln>
        </p:spPr>
        <p:style>
          <a:lnRef idx="0"/>
          <a:fillRef idx="0"/>
          <a:effectRef idx="0"/>
          <a:fontRef idx="minor"/>
        </p:style>
      </p:sp>
      <p:sp>
        <p:nvSpPr>
          <p:cNvPr id="849" name="Line 59"/>
          <p:cNvSpPr/>
          <p:nvPr/>
        </p:nvSpPr>
        <p:spPr>
          <a:xfrm>
            <a:off x="5257800" y="6629400"/>
            <a:ext cx="1218960" cy="360"/>
          </a:xfrm>
          <a:prstGeom prst="line">
            <a:avLst/>
          </a:prstGeom>
          <a:ln w="9360">
            <a:solidFill>
              <a:schemeClr val="tx1"/>
            </a:solidFill>
            <a:round/>
          </a:ln>
        </p:spPr>
        <p:style>
          <a:lnRef idx="0"/>
          <a:fillRef idx="0"/>
          <a:effectRef idx="0"/>
          <a:fontRef idx="minor"/>
        </p:style>
      </p:sp>
      <p:sp>
        <p:nvSpPr>
          <p:cNvPr id="850" name="CustomShape 60"/>
          <p:cNvSpPr/>
          <p:nvPr/>
        </p:nvSpPr>
        <p:spPr>
          <a:xfrm>
            <a:off x="5638680" y="54864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3.3</a:t>
            </a:r>
            <a:endParaRPr b="0" lang="en-US" sz="1200" spc="-1" strike="noStrike">
              <a:latin typeface="Arial"/>
            </a:endParaRPr>
          </a:p>
        </p:txBody>
      </p:sp>
      <p:sp>
        <p:nvSpPr>
          <p:cNvPr id="851" name="CustomShape 61"/>
          <p:cNvSpPr/>
          <p:nvPr/>
        </p:nvSpPr>
        <p:spPr>
          <a:xfrm>
            <a:off x="5638680" y="640080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3.4</a:t>
            </a:r>
            <a:endParaRPr b="0" lang="en-US" sz="1200" spc="-1" strike="noStrike">
              <a:latin typeface="Arial"/>
            </a:endParaRPr>
          </a:p>
        </p:txBody>
      </p:sp>
      <p:sp>
        <p:nvSpPr>
          <p:cNvPr id="852" name="CustomShape 62"/>
          <p:cNvSpPr/>
          <p:nvPr/>
        </p:nvSpPr>
        <p:spPr>
          <a:xfrm>
            <a:off x="5257800" y="670572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Search for resumes</a:t>
            </a:r>
            <a:endParaRPr b="0" lang="en-US" sz="1000" spc="-1" strike="noStrike">
              <a:latin typeface="Arial"/>
            </a:endParaRPr>
          </a:p>
        </p:txBody>
      </p:sp>
      <p:sp>
        <p:nvSpPr>
          <p:cNvPr id="853" name="CustomShape 63"/>
          <p:cNvSpPr/>
          <p:nvPr/>
        </p:nvSpPr>
        <p:spPr>
          <a:xfrm>
            <a:off x="3200400" y="2941560"/>
            <a:ext cx="914040" cy="51660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Upload Resume</a:t>
            </a:r>
            <a:endParaRPr b="0" lang="en-US" sz="1400" spc="-1" strike="noStrike">
              <a:latin typeface="Arial"/>
            </a:endParaRPr>
          </a:p>
        </p:txBody>
      </p:sp>
      <p:sp>
        <p:nvSpPr>
          <p:cNvPr id="854" name="CustomShape 64"/>
          <p:cNvSpPr/>
          <p:nvPr/>
        </p:nvSpPr>
        <p:spPr>
          <a:xfrm>
            <a:off x="5410080" y="2941560"/>
            <a:ext cx="1294920" cy="729000"/>
          </a:xfrm>
          <a:prstGeom prst="rect">
            <a:avLst/>
          </a:prstGeom>
          <a:noFill/>
          <a:ln w="9360">
            <a:noFill/>
          </a:ln>
        </p:spPr>
        <p:style>
          <a:lnRef idx="0"/>
          <a:fillRef idx="0"/>
          <a:effectRef idx="0"/>
          <a:fontRef idx="minor"/>
        </p:style>
        <p:txBody>
          <a:bodyPr lIns="90000" rIns="90000" tIns="45000" bIns="45000"/>
          <a:p>
            <a:pPr algn="ctr">
              <a:lnSpc>
                <a:spcPct val="100000"/>
              </a:lnSpc>
              <a:spcBef>
                <a:spcPts val="700"/>
              </a:spcBef>
            </a:pPr>
            <a:r>
              <a:rPr b="0" lang="en-US" sz="1400" spc="-1" strike="noStrike">
                <a:solidFill>
                  <a:srgbClr val="000000"/>
                </a:solidFill>
                <a:latin typeface="Georgia"/>
              </a:rPr>
              <a:t>Search/View Resumes</a:t>
            </a:r>
            <a:endParaRPr b="0" lang="en-US" sz="1400" spc="-1" strike="noStrike">
              <a:latin typeface="Arial"/>
            </a:endParaRPr>
          </a:p>
        </p:txBody>
      </p:sp>
      <p:sp>
        <p:nvSpPr>
          <p:cNvPr id="855" name="Line 65"/>
          <p:cNvSpPr/>
          <p:nvPr/>
        </p:nvSpPr>
        <p:spPr>
          <a:xfrm>
            <a:off x="380880" y="4236840"/>
            <a:ext cx="1219320" cy="360"/>
          </a:xfrm>
          <a:prstGeom prst="line">
            <a:avLst/>
          </a:prstGeom>
          <a:ln w="9360">
            <a:solidFill>
              <a:schemeClr val="tx1"/>
            </a:solidFill>
            <a:round/>
          </a:ln>
        </p:spPr>
        <p:style>
          <a:lnRef idx="0"/>
          <a:fillRef idx="0"/>
          <a:effectRef idx="0"/>
          <a:fontRef idx="minor"/>
        </p:style>
      </p:sp>
      <p:sp>
        <p:nvSpPr>
          <p:cNvPr id="856" name="Line 66"/>
          <p:cNvSpPr/>
          <p:nvPr/>
        </p:nvSpPr>
        <p:spPr>
          <a:xfrm>
            <a:off x="2895480" y="4236840"/>
            <a:ext cx="1219320" cy="360"/>
          </a:xfrm>
          <a:prstGeom prst="line">
            <a:avLst/>
          </a:prstGeom>
          <a:ln w="9360">
            <a:solidFill>
              <a:schemeClr val="tx1"/>
            </a:solidFill>
            <a:round/>
          </a:ln>
        </p:spPr>
        <p:style>
          <a:lnRef idx="0"/>
          <a:fillRef idx="0"/>
          <a:effectRef idx="0"/>
          <a:fontRef idx="minor"/>
        </p:style>
      </p:sp>
      <p:sp>
        <p:nvSpPr>
          <p:cNvPr id="857" name="Line 67"/>
          <p:cNvSpPr/>
          <p:nvPr/>
        </p:nvSpPr>
        <p:spPr>
          <a:xfrm>
            <a:off x="5257800" y="3886200"/>
            <a:ext cx="1218960" cy="360"/>
          </a:xfrm>
          <a:prstGeom prst="line">
            <a:avLst/>
          </a:prstGeom>
          <a:ln w="9360">
            <a:solidFill>
              <a:schemeClr val="tx1"/>
            </a:solidFill>
            <a:round/>
          </a:ln>
        </p:spPr>
        <p:style>
          <a:lnRef idx="0"/>
          <a:fillRef idx="0"/>
          <a:effectRef idx="0"/>
          <a:fontRef idx="minor"/>
        </p:style>
      </p:sp>
      <p:sp>
        <p:nvSpPr>
          <p:cNvPr id="858" name="Line 68"/>
          <p:cNvSpPr/>
          <p:nvPr/>
        </p:nvSpPr>
        <p:spPr>
          <a:xfrm>
            <a:off x="5257800" y="5715000"/>
            <a:ext cx="1218960" cy="360"/>
          </a:xfrm>
          <a:prstGeom prst="line">
            <a:avLst/>
          </a:prstGeom>
          <a:ln w="9360">
            <a:solidFill>
              <a:schemeClr val="tx1"/>
            </a:solidFill>
            <a:round/>
          </a:ln>
        </p:spPr>
        <p:style>
          <a:lnRef idx="0"/>
          <a:fillRef idx="0"/>
          <a:effectRef idx="0"/>
          <a:fontRef idx="minor"/>
        </p:style>
      </p:sp>
      <p:sp>
        <p:nvSpPr>
          <p:cNvPr id="859" name="CustomShape 69"/>
          <p:cNvSpPr/>
          <p:nvPr/>
        </p:nvSpPr>
        <p:spPr>
          <a:xfrm>
            <a:off x="2928960" y="4221000"/>
            <a:ext cx="1218960" cy="54648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Register with Crimson Careers</a:t>
            </a:r>
            <a:endParaRPr b="0" lang="en-US" sz="1000" spc="-1" strike="noStrike">
              <a:latin typeface="Arial"/>
            </a:endParaRPr>
          </a:p>
        </p:txBody>
      </p:sp>
      <p:sp>
        <p:nvSpPr>
          <p:cNvPr id="860" name="CustomShape 70"/>
          <p:cNvSpPr/>
          <p:nvPr/>
        </p:nvSpPr>
        <p:spPr>
          <a:xfrm>
            <a:off x="5257800" y="3946680"/>
            <a:ext cx="1218960" cy="24264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Search for job</a:t>
            </a:r>
            <a:endParaRPr b="0" lang="en-US" sz="1000" spc="-1" strike="noStrike">
              <a:latin typeface="Arial"/>
            </a:endParaRPr>
          </a:p>
        </p:txBody>
      </p:sp>
      <p:sp>
        <p:nvSpPr>
          <p:cNvPr id="861" name="CustomShape 71"/>
          <p:cNvSpPr/>
          <p:nvPr/>
        </p:nvSpPr>
        <p:spPr>
          <a:xfrm>
            <a:off x="5257800" y="5775480"/>
            <a:ext cx="1218960" cy="39492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Upload resume to job opening</a:t>
            </a:r>
            <a:endParaRPr b="0" lang="en-US" sz="1000" spc="-1" strike="noStrike">
              <a:latin typeface="Arial"/>
            </a:endParaRPr>
          </a:p>
        </p:txBody>
      </p:sp>
      <p:sp>
        <p:nvSpPr>
          <p:cNvPr id="862" name="CustomShape 72"/>
          <p:cNvSpPr/>
          <p:nvPr/>
        </p:nvSpPr>
        <p:spPr>
          <a:xfrm>
            <a:off x="380880" y="5761080"/>
            <a:ext cx="1218960" cy="685440"/>
          </a:xfrm>
          <a:prstGeom prst="roundRect">
            <a:avLst>
              <a:gd name="adj" fmla="val 16667"/>
            </a:avLst>
          </a:prstGeom>
          <a:noFill/>
          <a:ln w="25560">
            <a:solidFill>
              <a:srgbClr val="378d2b"/>
            </a:solidFill>
            <a:round/>
          </a:ln>
        </p:spPr>
        <p:style>
          <a:lnRef idx="0"/>
          <a:fillRef idx="0"/>
          <a:effectRef idx="0"/>
          <a:fontRef idx="minor"/>
        </p:style>
      </p:sp>
      <p:sp>
        <p:nvSpPr>
          <p:cNvPr id="863" name="Line 73"/>
          <p:cNvSpPr/>
          <p:nvPr/>
        </p:nvSpPr>
        <p:spPr>
          <a:xfrm>
            <a:off x="380880" y="5989320"/>
            <a:ext cx="1219320" cy="360"/>
          </a:xfrm>
          <a:prstGeom prst="line">
            <a:avLst/>
          </a:prstGeom>
          <a:ln w="9360">
            <a:solidFill>
              <a:schemeClr val="tx1"/>
            </a:solidFill>
            <a:round/>
          </a:ln>
        </p:spPr>
        <p:style>
          <a:lnRef idx="0"/>
          <a:fillRef idx="0"/>
          <a:effectRef idx="0"/>
          <a:fontRef idx="minor"/>
        </p:style>
      </p:sp>
      <p:sp>
        <p:nvSpPr>
          <p:cNvPr id="864" name="CustomShape 74"/>
          <p:cNvSpPr/>
          <p:nvPr/>
        </p:nvSpPr>
        <p:spPr>
          <a:xfrm>
            <a:off x="762120" y="576108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1.3</a:t>
            </a:r>
            <a:endParaRPr b="0" lang="en-US" sz="1200" spc="-1" strike="noStrike">
              <a:latin typeface="Arial"/>
            </a:endParaRPr>
          </a:p>
        </p:txBody>
      </p:sp>
      <p:sp>
        <p:nvSpPr>
          <p:cNvPr id="865" name="CustomShape 75"/>
          <p:cNvSpPr/>
          <p:nvPr/>
        </p:nvSpPr>
        <p:spPr>
          <a:xfrm>
            <a:off x="380880" y="5972040"/>
            <a:ext cx="1218960" cy="54648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Save completed form to computer</a:t>
            </a:r>
            <a:endParaRPr b="0" lang="en-US" sz="1000" spc="-1" strike="noStrike">
              <a:latin typeface="Arial"/>
            </a:endParaRPr>
          </a:p>
        </p:txBody>
      </p:sp>
      <p:sp>
        <p:nvSpPr>
          <p:cNvPr id="866" name="Line 76"/>
          <p:cNvSpPr/>
          <p:nvPr/>
        </p:nvSpPr>
        <p:spPr>
          <a:xfrm>
            <a:off x="2209680" y="1112760"/>
            <a:ext cx="2895480" cy="360"/>
          </a:xfrm>
          <a:prstGeom prst="line">
            <a:avLst/>
          </a:prstGeom>
          <a:ln w="9360">
            <a:solidFill>
              <a:schemeClr val="tx1"/>
            </a:solidFill>
            <a:round/>
          </a:ln>
        </p:spPr>
        <p:style>
          <a:lnRef idx="0"/>
          <a:fillRef idx="0"/>
          <a:effectRef idx="0"/>
          <a:fontRef idx="minor"/>
        </p:style>
      </p:sp>
      <p:sp>
        <p:nvSpPr>
          <p:cNvPr id="867" name="CustomShape 77"/>
          <p:cNvSpPr/>
          <p:nvPr/>
        </p:nvSpPr>
        <p:spPr>
          <a:xfrm>
            <a:off x="3429000" y="838080"/>
            <a:ext cx="456840" cy="2728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200" spc="-1" strike="noStrike">
                <a:solidFill>
                  <a:srgbClr val="000000"/>
                </a:solidFill>
                <a:latin typeface="Georgia"/>
              </a:rPr>
              <a:t>0.0</a:t>
            </a:r>
            <a:endParaRPr b="0" lang="en-US" sz="1200" spc="-1" strike="noStrike">
              <a:latin typeface="Arial"/>
            </a:endParaRPr>
          </a:p>
        </p:txBody>
      </p:sp>
      <p:sp>
        <p:nvSpPr>
          <p:cNvPr id="868" name="Line 78"/>
          <p:cNvSpPr/>
          <p:nvPr/>
        </p:nvSpPr>
        <p:spPr>
          <a:xfrm>
            <a:off x="304560" y="3017520"/>
            <a:ext cx="360" cy="3124440"/>
          </a:xfrm>
          <a:prstGeom prst="line">
            <a:avLst/>
          </a:prstGeom>
          <a:ln w="38160">
            <a:solidFill>
              <a:schemeClr val="tx1"/>
            </a:solidFill>
            <a:round/>
          </a:ln>
        </p:spPr>
        <p:style>
          <a:lnRef idx="0"/>
          <a:fillRef idx="0"/>
          <a:effectRef idx="0"/>
          <a:fontRef idx="minor"/>
        </p:style>
      </p:sp>
      <p:sp>
        <p:nvSpPr>
          <p:cNvPr id="869" name="Line 79"/>
          <p:cNvSpPr/>
          <p:nvPr/>
        </p:nvSpPr>
        <p:spPr>
          <a:xfrm>
            <a:off x="6400800" y="2408040"/>
            <a:ext cx="360" cy="76320"/>
          </a:xfrm>
          <a:prstGeom prst="line">
            <a:avLst/>
          </a:prstGeom>
          <a:ln w="28440">
            <a:solidFill>
              <a:schemeClr val="tx1"/>
            </a:solidFill>
            <a:round/>
          </a:ln>
        </p:spPr>
        <p:style>
          <a:lnRef idx="0"/>
          <a:fillRef idx="0"/>
          <a:effectRef idx="0"/>
          <a:fontRef idx="minor"/>
        </p:style>
      </p:sp>
      <p:sp>
        <p:nvSpPr>
          <p:cNvPr id="870" name="CustomShape 80"/>
          <p:cNvSpPr/>
          <p:nvPr/>
        </p:nvSpPr>
        <p:spPr>
          <a:xfrm>
            <a:off x="0" y="8153280"/>
            <a:ext cx="6857640" cy="1142640"/>
          </a:xfrm>
          <a:prstGeom prst="rect">
            <a:avLst/>
          </a:prstGeom>
          <a:noFill/>
          <a:ln w="9360">
            <a:noFill/>
          </a:ln>
        </p:spPr>
        <p:style>
          <a:lnRef idx="0"/>
          <a:fillRef idx="0"/>
          <a:effectRef idx="0"/>
          <a:fontRef idx="minor"/>
        </p:style>
        <p:txBody>
          <a:bodyPr lIns="90000" rIns="90000" tIns="45000" bIns="45000"/>
          <a:p>
            <a:pPr marL="343080" indent="-342720">
              <a:lnSpc>
                <a:spcPct val="100000"/>
              </a:lnSpc>
              <a:spcBef>
                <a:spcPts val="700"/>
              </a:spcBef>
            </a:pPr>
            <a:r>
              <a:rPr b="0" lang="en-US" sz="1400" spc="-1" strike="noStrike">
                <a:solidFill>
                  <a:srgbClr val="000000"/>
                </a:solidFill>
                <a:latin typeface="Georgia"/>
              </a:rPr>
              <a:t>	</a:t>
            </a:r>
            <a:r>
              <a:rPr b="0" lang="en-US" sz="1400" spc="-1" strike="noStrike">
                <a:solidFill>
                  <a:srgbClr val="000000"/>
                </a:solidFill>
                <a:latin typeface="Georgia"/>
              </a:rPr>
              <a:t>This is a decomposition diagram for 0.0.  The first process is process 1.0, which breaks down how to create a resume using Optimal Resume.  Process 2.0 breaks down how to upload a resume to CrimsonCareers.  Process 3.0 breaks down how to search and view the resumes online.</a:t>
            </a:r>
            <a:endParaRPr b="0" lang="en-US" sz="1400" spc="-1" strike="noStrike">
              <a:latin typeface="Arial"/>
            </a:endParaRPr>
          </a:p>
        </p:txBody>
      </p:sp>
      <p:sp>
        <p:nvSpPr>
          <p:cNvPr id="871" name="Line 81"/>
          <p:cNvSpPr/>
          <p:nvPr/>
        </p:nvSpPr>
        <p:spPr>
          <a:xfrm>
            <a:off x="2819160" y="6188040"/>
            <a:ext cx="76320" cy="360"/>
          </a:xfrm>
          <a:prstGeom prst="line">
            <a:avLst/>
          </a:prstGeom>
          <a:ln w="38160">
            <a:solidFill>
              <a:schemeClr val="tx1"/>
            </a:solidFill>
            <a:round/>
          </a:ln>
        </p:spPr>
        <p:style>
          <a:lnRef idx="0"/>
          <a:fillRef idx="0"/>
          <a:effectRef idx="0"/>
          <a:fontRef idx="minor"/>
        </p:style>
      </p:sp>
      <p:sp>
        <p:nvSpPr>
          <p:cNvPr id="872" name="CustomShape 82"/>
          <p:cNvSpPr/>
          <p:nvPr/>
        </p:nvSpPr>
        <p:spPr>
          <a:xfrm>
            <a:off x="2971800" y="5943600"/>
            <a:ext cx="914040" cy="369000"/>
          </a:xfrm>
          <a:prstGeom prst="rect">
            <a:avLst/>
          </a:prstGeom>
          <a:noFill/>
          <a:ln w="9360">
            <a:noFill/>
          </a:ln>
        </p:spPr>
        <p:style>
          <a:lnRef idx="0"/>
          <a:fillRef idx="0"/>
          <a:effectRef idx="0"/>
          <a:fontRef idx="minor"/>
        </p:style>
      </p:sp>
      <p:sp>
        <p:nvSpPr>
          <p:cNvPr id="873" name="CustomShape 83"/>
          <p:cNvSpPr/>
          <p:nvPr/>
        </p:nvSpPr>
        <p:spPr>
          <a:xfrm>
            <a:off x="2895480" y="5867280"/>
            <a:ext cx="1218960" cy="685440"/>
          </a:xfrm>
          <a:prstGeom prst="roundRect">
            <a:avLst>
              <a:gd name="adj" fmla="val 16667"/>
            </a:avLst>
          </a:prstGeom>
          <a:noFill/>
          <a:ln w="25560">
            <a:solidFill>
              <a:srgbClr val="378d2b"/>
            </a:solidFill>
            <a:round/>
          </a:ln>
        </p:spPr>
        <p:style>
          <a:lnRef idx="0"/>
          <a:fillRef idx="0"/>
          <a:effectRef idx="0"/>
          <a:fontRef idx="minor"/>
        </p:style>
      </p:sp>
      <p:sp>
        <p:nvSpPr>
          <p:cNvPr id="874" name="CustomShape 84"/>
          <p:cNvSpPr/>
          <p:nvPr/>
        </p:nvSpPr>
        <p:spPr>
          <a:xfrm>
            <a:off x="3276720" y="586728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2.3</a:t>
            </a:r>
            <a:endParaRPr b="0" lang="en-US" sz="1200" spc="-1" strike="noStrike">
              <a:latin typeface="Arial"/>
            </a:endParaRPr>
          </a:p>
        </p:txBody>
      </p:sp>
      <p:sp>
        <p:nvSpPr>
          <p:cNvPr id="875" name="Line 85"/>
          <p:cNvSpPr/>
          <p:nvPr/>
        </p:nvSpPr>
        <p:spPr>
          <a:xfrm>
            <a:off x="2895480" y="6095880"/>
            <a:ext cx="1219320" cy="360"/>
          </a:xfrm>
          <a:prstGeom prst="line">
            <a:avLst/>
          </a:prstGeom>
          <a:ln w="9360">
            <a:solidFill>
              <a:schemeClr val="tx1"/>
            </a:solidFill>
            <a:round/>
          </a:ln>
        </p:spPr>
        <p:style>
          <a:lnRef idx="0"/>
          <a:fillRef idx="0"/>
          <a:effectRef idx="0"/>
          <a:fontRef idx="minor"/>
        </p:style>
      </p:sp>
      <p:sp>
        <p:nvSpPr>
          <p:cNvPr id="876" name="CustomShape 86"/>
          <p:cNvSpPr/>
          <p:nvPr/>
        </p:nvSpPr>
        <p:spPr>
          <a:xfrm>
            <a:off x="2913120" y="6156360"/>
            <a:ext cx="1218960" cy="24264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Validate resume</a:t>
            </a:r>
            <a:endParaRPr b="0" lang="en-US" sz="1000" spc="-1" strike="noStrike">
              <a:latin typeface="Arial"/>
            </a:endParaRPr>
          </a:p>
        </p:txBody>
      </p:sp>
      <p:sp>
        <p:nvSpPr>
          <p:cNvPr id="877" name="Line 87"/>
          <p:cNvSpPr/>
          <p:nvPr/>
        </p:nvSpPr>
        <p:spPr>
          <a:xfrm>
            <a:off x="5181480" y="7696080"/>
            <a:ext cx="76320" cy="360"/>
          </a:xfrm>
          <a:prstGeom prst="line">
            <a:avLst/>
          </a:prstGeom>
          <a:ln w="38160">
            <a:solidFill>
              <a:schemeClr val="tx1"/>
            </a:solidFill>
            <a:round/>
          </a:ln>
        </p:spPr>
        <p:style>
          <a:lnRef idx="0"/>
          <a:fillRef idx="0"/>
          <a:effectRef idx="0"/>
          <a:fontRef idx="minor"/>
        </p:style>
      </p:sp>
      <p:sp>
        <p:nvSpPr>
          <p:cNvPr id="878" name="CustomShape 88"/>
          <p:cNvSpPr/>
          <p:nvPr/>
        </p:nvSpPr>
        <p:spPr>
          <a:xfrm>
            <a:off x="5257800" y="7296120"/>
            <a:ext cx="1218960" cy="685440"/>
          </a:xfrm>
          <a:prstGeom prst="roundRect">
            <a:avLst>
              <a:gd name="adj" fmla="val 16667"/>
            </a:avLst>
          </a:prstGeom>
          <a:noFill/>
          <a:ln w="25560">
            <a:solidFill>
              <a:srgbClr val="378d2b"/>
            </a:solidFill>
            <a:round/>
          </a:ln>
        </p:spPr>
        <p:style>
          <a:lnRef idx="0"/>
          <a:fillRef idx="0"/>
          <a:effectRef idx="0"/>
          <a:fontRef idx="minor"/>
        </p:style>
      </p:sp>
      <p:sp>
        <p:nvSpPr>
          <p:cNvPr id="879" name="Line 89"/>
          <p:cNvSpPr/>
          <p:nvPr/>
        </p:nvSpPr>
        <p:spPr>
          <a:xfrm>
            <a:off x="5257800" y="7524720"/>
            <a:ext cx="1218960" cy="360"/>
          </a:xfrm>
          <a:prstGeom prst="line">
            <a:avLst/>
          </a:prstGeom>
          <a:ln w="9360">
            <a:solidFill>
              <a:schemeClr val="tx1"/>
            </a:solidFill>
            <a:round/>
          </a:ln>
        </p:spPr>
        <p:style>
          <a:lnRef idx="0"/>
          <a:fillRef idx="0"/>
          <a:effectRef idx="0"/>
          <a:fontRef idx="minor"/>
        </p:style>
      </p:sp>
      <p:sp>
        <p:nvSpPr>
          <p:cNvPr id="880" name="CustomShape 90"/>
          <p:cNvSpPr/>
          <p:nvPr/>
        </p:nvSpPr>
        <p:spPr>
          <a:xfrm>
            <a:off x="5638680" y="7296120"/>
            <a:ext cx="4568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200" spc="-1" strike="noStrike">
                <a:solidFill>
                  <a:srgbClr val="000000"/>
                </a:solidFill>
                <a:latin typeface="Georgia"/>
              </a:rPr>
              <a:t>3.5</a:t>
            </a:r>
            <a:endParaRPr b="0" lang="en-US" sz="1200" spc="-1" strike="noStrike">
              <a:latin typeface="Arial"/>
            </a:endParaRPr>
          </a:p>
        </p:txBody>
      </p:sp>
      <p:sp>
        <p:nvSpPr>
          <p:cNvPr id="881" name="CustomShape 91"/>
          <p:cNvSpPr/>
          <p:nvPr/>
        </p:nvSpPr>
        <p:spPr>
          <a:xfrm>
            <a:off x="5257800" y="7601040"/>
            <a:ext cx="1218960" cy="242640"/>
          </a:xfrm>
          <a:prstGeom prst="rect">
            <a:avLst/>
          </a:prstGeom>
          <a:noFill/>
          <a:ln w="9360">
            <a:noFill/>
          </a:ln>
        </p:spPr>
        <p:style>
          <a:lnRef idx="0"/>
          <a:fillRef idx="0"/>
          <a:effectRef idx="0"/>
          <a:fontRef idx="minor"/>
        </p:style>
        <p:txBody>
          <a:bodyPr lIns="90000" rIns="90000" tIns="45000" bIns="45000"/>
          <a:p>
            <a:pPr algn="ctr">
              <a:lnSpc>
                <a:spcPct val="100000"/>
              </a:lnSpc>
              <a:spcBef>
                <a:spcPts val="499"/>
              </a:spcBef>
            </a:pPr>
            <a:r>
              <a:rPr b="0" lang="en-US" sz="1000" spc="-1" strike="noStrike">
                <a:solidFill>
                  <a:srgbClr val="000000"/>
                </a:solidFill>
                <a:latin typeface="Georgia"/>
              </a:rPr>
              <a:t>View resumes</a:t>
            </a:r>
            <a:endParaRPr b="0" lang="en-US" sz="1000" spc="-1" strike="noStrike">
              <a:latin typeface="Arial"/>
            </a:endParaRPr>
          </a:p>
        </p:txBody>
      </p:sp>
      <p:sp>
        <p:nvSpPr>
          <p:cNvPr id="882" name="CustomShape 92"/>
          <p:cNvSpPr/>
          <p:nvPr/>
        </p:nvSpPr>
        <p:spPr>
          <a:xfrm>
            <a:off x="6259680" y="1440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85</a:t>
            </a:r>
            <a:endParaRPr b="0" lang="en-US" sz="1800" spc="-1" strike="noStrike">
              <a:latin typeface="Arial"/>
            </a:endParaRPr>
          </a:p>
        </p:txBody>
      </p:sp>
    </p:spTree>
  </p:cSld>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3" name="CustomShape 1"/>
          <p:cNvSpPr/>
          <p:nvPr/>
        </p:nvSpPr>
        <p:spPr>
          <a:xfrm>
            <a:off x="457200" y="4419720"/>
            <a:ext cx="1447560" cy="837720"/>
          </a:xfrm>
          <a:prstGeom prst="rect">
            <a:avLst/>
          </a:prstGeom>
          <a:gradFill rotWithShape="0">
            <a:gsLst>
              <a:gs pos="0">
                <a:srgbClr val="52c543"/>
              </a:gs>
              <a:gs pos="100000">
                <a:srgbClr val="265b1f"/>
              </a:gs>
            </a:gsLst>
            <a:lin ang="5400000"/>
          </a:gra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884" name="CustomShape 2"/>
          <p:cNvSpPr/>
          <p:nvPr/>
        </p:nvSpPr>
        <p:spPr>
          <a:xfrm>
            <a:off x="457200" y="4662360"/>
            <a:ext cx="14475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Recruiters</a:t>
            </a:r>
            <a:endParaRPr b="0" lang="en-US" sz="1800" spc="-1" strike="noStrike">
              <a:latin typeface="Arial"/>
            </a:endParaRPr>
          </a:p>
        </p:txBody>
      </p:sp>
      <p:sp>
        <p:nvSpPr>
          <p:cNvPr id="885" name="CustomShape 3"/>
          <p:cNvSpPr/>
          <p:nvPr/>
        </p:nvSpPr>
        <p:spPr>
          <a:xfrm>
            <a:off x="457200" y="1371600"/>
            <a:ext cx="1447560" cy="837720"/>
          </a:xfrm>
          <a:prstGeom prst="rect">
            <a:avLst/>
          </a:prstGeom>
          <a:gradFill rotWithShape="0">
            <a:gsLst>
              <a:gs pos="0">
                <a:srgbClr val="52c543"/>
              </a:gs>
              <a:gs pos="100000">
                <a:srgbClr val="265b1f"/>
              </a:gs>
            </a:gsLst>
            <a:lin ang="5400000"/>
          </a:gra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886" name="CustomShape 4"/>
          <p:cNvSpPr/>
          <p:nvPr/>
        </p:nvSpPr>
        <p:spPr>
          <a:xfrm>
            <a:off x="533520" y="1415880"/>
            <a:ext cx="12189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Students</a:t>
            </a:r>
            <a:endParaRPr b="0" lang="en-US" sz="1800" spc="-1" strike="noStrike">
              <a:latin typeface="Arial"/>
            </a:endParaRPr>
          </a:p>
        </p:txBody>
      </p:sp>
      <p:sp>
        <p:nvSpPr>
          <p:cNvPr id="887" name="CustomShape 5"/>
          <p:cNvSpPr/>
          <p:nvPr/>
        </p:nvSpPr>
        <p:spPr>
          <a:xfrm>
            <a:off x="457200" y="6477120"/>
            <a:ext cx="1447560" cy="837720"/>
          </a:xfrm>
          <a:prstGeom prst="rect">
            <a:avLst/>
          </a:prstGeom>
          <a:gradFill rotWithShape="0">
            <a:gsLst>
              <a:gs pos="0">
                <a:srgbClr val="52c543"/>
              </a:gs>
              <a:gs pos="100000">
                <a:srgbClr val="265b1f"/>
              </a:gs>
            </a:gsLst>
            <a:lin ang="5400000"/>
          </a:gra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888" name="CustomShape 6"/>
          <p:cNvSpPr/>
          <p:nvPr/>
        </p:nvSpPr>
        <p:spPr>
          <a:xfrm>
            <a:off x="457200" y="6553080"/>
            <a:ext cx="14475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Faculty</a:t>
            </a:r>
            <a:endParaRPr b="0" lang="en-US" sz="1800" spc="-1" strike="noStrike">
              <a:latin typeface="Arial"/>
            </a:endParaRPr>
          </a:p>
        </p:txBody>
      </p:sp>
      <p:sp>
        <p:nvSpPr>
          <p:cNvPr id="889" name="CustomShape 7"/>
          <p:cNvSpPr/>
          <p:nvPr/>
        </p:nvSpPr>
        <p:spPr>
          <a:xfrm>
            <a:off x="304920" y="152280"/>
            <a:ext cx="533376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Level 0 Data Flow Diagram Resume Application</a:t>
            </a:r>
            <a:endParaRPr b="0" lang="en-US" sz="1800" spc="-1" strike="noStrike">
              <a:latin typeface="Arial"/>
            </a:endParaRPr>
          </a:p>
        </p:txBody>
      </p:sp>
      <p:sp>
        <p:nvSpPr>
          <p:cNvPr id="890" name="CustomShape 8"/>
          <p:cNvSpPr/>
          <p:nvPr/>
        </p:nvSpPr>
        <p:spPr>
          <a:xfrm>
            <a:off x="3276720" y="1066680"/>
            <a:ext cx="3504960" cy="6019560"/>
          </a:xfrm>
          <a:prstGeom prst="roundRect">
            <a:avLst>
              <a:gd name="adj" fmla="val 16667"/>
            </a:avLst>
          </a:prstGeom>
          <a:gradFill rotWithShape="0">
            <a:gsLst>
              <a:gs pos="0">
                <a:srgbClr val="52c543"/>
              </a:gs>
              <a:gs pos="100000">
                <a:srgbClr val="265b1f"/>
              </a:gs>
            </a:gsLst>
            <a:lin ang="5400000"/>
          </a:gradFill>
          <a:ln w="9360">
            <a:solidFill>
              <a:schemeClr val="tx1"/>
            </a:solidFill>
            <a:round/>
          </a:ln>
        </p:spPr>
        <p:style>
          <a:lnRef idx="0"/>
          <a:fillRef idx="0"/>
          <a:effectRef idx="0"/>
          <a:fontRef idx="minor"/>
        </p:style>
      </p:sp>
      <p:sp>
        <p:nvSpPr>
          <p:cNvPr id="891" name="CustomShape 9"/>
          <p:cNvSpPr/>
          <p:nvPr/>
        </p:nvSpPr>
        <p:spPr>
          <a:xfrm>
            <a:off x="3657600" y="2362320"/>
            <a:ext cx="990360" cy="914040"/>
          </a:xfrm>
          <a:prstGeom prst="roundRect">
            <a:avLst>
              <a:gd name="adj" fmla="val 16667"/>
            </a:avLst>
          </a:prstGeom>
          <a:gradFill rotWithShape="0">
            <a:gsLst>
              <a:gs pos="0">
                <a:schemeClr val="bg1"/>
              </a:gs>
              <a:gs pos="100000">
                <a:schemeClr val="bg1">
                  <a:gamma val="-1"/>
                  <a:shade val="46275"/>
                  <a:invGamma val="-1"/>
                </a:schemeClr>
              </a:gs>
            </a:gsLst>
            <a:lin ang="0"/>
          </a:gradFill>
          <a:ln w="9360">
            <a:solidFill>
              <a:schemeClr val="tx1"/>
            </a:solidFill>
            <a:round/>
          </a:ln>
        </p:spPr>
        <p:style>
          <a:lnRef idx="0"/>
          <a:fillRef idx="0"/>
          <a:effectRef idx="0"/>
          <a:fontRef idx="minor"/>
        </p:style>
      </p:sp>
      <p:sp>
        <p:nvSpPr>
          <p:cNvPr id="892" name="CustomShape 10"/>
          <p:cNvSpPr/>
          <p:nvPr/>
        </p:nvSpPr>
        <p:spPr>
          <a:xfrm>
            <a:off x="3429000" y="2697120"/>
            <a:ext cx="1523520" cy="45540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200" spc="-1" strike="noStrike">
                <a:solidFill>
                  <a:srgbClr val="000000"/>
                </a:solidFill>
                <a:latin typeface="Georgia"/>
              </a:rPr>
              <a:t>Create</a:t>
            </a:r>
            <a:endParaRPr b="0" lang="en-US" sz="1200" spc="-1" strike="noStrike">
              <a:latin typeface="Arial"/>
            </a:endParaRPr>
          </a:p>
          <a:p>
            <a:pPr algn="ctr">
              <a:lnSpc>
                <a:spcPct val="100000"/>
              </a:lnSpc>
            </a:pPr>
            <a:r>
              <a:rPr b="1" lang="en-US" sz="1200" spc="-1" strike="noStrike">
                <a:solidFill>
                  <a:srgbClr val="000000"/>
                </a:solidFill>
                <a:latin typeface="Georgia"/>
              </a:rPr>
              <a:t> </a:t>
            </a:r>
            <a:r>
              <a:rPr b="1" lang="en-US" sz="1200" spc="-1" strike="noStrike">
                <a:solidFill>
                  <a:srgbClr val="000000"/>
                </a:solidFill>
                <a:latin typeface="Georgia"/>
              </a:rPr>
              <a:t>Resume</a:t>
            </a:r>
            <a:endParaRPr b="0" lang="en-US" sz="1200" spc="-1" strike="noStrike">
              <a:latin typeface="Arial"/>
            </a:endParaRPr>
          </a:p>
        </p:txBody>
      </p:sp>
      <p:sp>
        <p:nvSpPr>
          <p:cNvPr id="893" name="CustomShape 11"/>
          <p:cNvSpPr/>
          <p:nvPr/>
        </p:nvSpPr>
        <p:spPr>
          <a:xfrm>
            <a:off x="5257800" y="3429000"/>
            <a:ext cx="990360" cy="914040"/>
          </a:xfrm>
          <a:prstGeom prst="roundRect">
            <a:avLst>
              <a:gd name="adj" fmla="val 16667"/>
            </a:avLst>
          </a:prstGeom>
          <a:gradFill rotWithShape="0">
            <a:gsLst>
              <a:gs pos="0">
                <a:schemeClr val="bg1"/>
              </a:gs>
              <a:gs pos="100000">
                <a:schemeClr val="bg1">
                  <a:gamma val="-1"/>
                  <a:shade val="46275"/>
                  <a:invGamma val="-1"/>
                </a:schemeClr>
              </a:gs>
            </a:gsLst>
            <a:lin ang="0"/>
          </a:gradFill>
          <a:ln w="9360">
            <a:solidFill>
              <a:schemeClr val="tx1"/>
            </a:solidFill>
            <a:round/>
          </a:ln>
        </p:spPr>
        <p:style>
          <a:lnRef idx="0"/>
          <a:fillRef idx="0"/>
          <a:effectRef idx="0"/>
          <a:fontRef idx="minor"/>
        </p:style>
      </p:sp>
      <p:sp>
        <p:nvSpPr>
          <p:cNvPr id="894" name="CustomShape 12"/>
          <p:cNvSpPr/>
          <p:nvPr/>
        </p:nvSpPr>
        <p:spPr>
          <a:xfrm>
            <a:off x="3657600" y="4572000"/>
            <a:ext cx="990360" cy="914040"/>
          </a:xfrm>
          <a:prstGeom prst="roundRect">
            <a:avLst>
              <a:gd name="adj" fmla="val 16667"/>
            </a:avLst>
          </a:prstGeom>
          <a:gradFill rotWithShape="0">
            <a:gsLst>
              <a:gs pos="0">
                <a:schemeClr val="bg1"/>
              </a:gs>
              <a:gs pos="100000">
                <a:schemeClr val="bg1">
                  <a:gamma val="-1"/>
                  <a:shade val="46275"/>
                  <a:invGamma val="-1"/>
                </a:schemeClr>
              </a:gs>
            </a:gsLst>
            <a:lin ang="0"/>
          </a:gradFill>
          <a:ln w="9360">
            <a:solidFill>
              <a:schemeClr val="tx1"/>
            </a:solidFill>
            <a:round/>
          </a:ln>
        </p:spPr>
        <p:style>
          <a:lnRef idx="0"/>
          <a:fillRef idx="0"/>
          <a:effectRef idx="0"/>
          <a:fontRef idx="minor"/>
        </p:style>
      </p:sp>
      <p:sp>
        <p:nvSpPr>
          <p:cNvPr id="895" name="CustomShape 13"/>
          <p:cNvSpPr/>
          <p:nvPr/>
        </p:nvSpPr>
        <p:spPr>
          <a:xfrm>
            <a:off x="5029200" y="3733920"/>
            <a:ext cx="1523520" cy="45540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200" spc="-1" strike="noStrike">
                <a:solidFill>
                  <a:srgbClr val="000000"/>
                </a:solidFill>
                <a:latin typeface="Georgia"/>
              </a:rPr>
              <a:t>Upload </a:t>
            </a:r>
            <a:endParaRPr b="0" lang="en-US" sz="1200" spc="-1" strike="noStrike">
              <a:latin typeface="Arial"/>
            </a:endParaRPr>
          </a:p>
          <a:p>
            <a:pPr algn="ctr">
              <a:lnSpc>
                <a:spcPct val="100000"/>
              </a:lnSpc>
            </a:pPr>
            <a:r>
              <a:rPr b="1" lang="en-US" sz="1200" spc="-1" strike="noStrike">
                <a:solidFill>
                  <a:srgbClr val="000000"/>
                </a:solidFill>
                <a:latin typeface="Georgia"/>
              </a:rPr>
              <a:t>Resume</a:t>
            </a:r>
            <a:endParaRPr b="0" lang="en-US" sz="1200" spc="-1" strike="noStrike">
              <a:latin typeface="Arial"/>
            </a:endParaRPr>
          </a:p>
        </p:txBody>
      </p:sp>
      <p:sp>
        <p:nvSpPr>
          <p:cNvPr id="896" name="CustomShape 14"/>
          <p:cNvSpPr/>
          <p:nvPr/>
        </p:nvSpPr>
        <p:spPr>
          <a:xfrm>
            <a:off x="3581280" y="4876920"/>
            <a:ext cx="1142640" cy="63792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200" spc="-1" strike="noStrike">
                <a:solidFill>
                  <a:srgbClr val="000000"/>
                </a:solidFill>
                <a:latin typeface="Georgia"/>
              </a:rPr>
              <a:t>View/</a:t>
            </a:r>
            <a:endParaRPr b="0" lang="en-US" sz="1200" spc="-1" strike="noStrike">
              <a:latin typeface="Arial"/>
            </a:endParaRPr>
          </a:p>
          <a:p>
            <a:pPr algn="ctr">
              <a:lnSpc>
                <a:spcPct val="100000"/>
              </a:lnSpc>
            </a:pPr>
            <a:r>
              <a:rPr b="1" lang="en-US" sz="1200" spc="-1" strike="noStrike">
                <a:solidFill>
                  <a:srgbClr val="000000"/>
                </a:solidFill>
                <a:latin typeface="Georgia"/>
              </a:rPr>
              <a:t>Search Resumes</a:t>
            </a:r>
            <a:endParaRPr b="0" lang="en-US" sz="1200" spc="-1" strike="noStrike">
              <a:latin typeface="Arial"/>
            </a:endParaRPr>
          </a:p>
        </p:txBody>
      </p:sp>
      <p:sp>
        <p:nvSpPr>
          <p:cNvPr id="897" name="CustomShape 15"/>
          <p:cNvSpPr/>
          <p:nvPr/>
        </p:nvSpPr>
        <p:spPr>
          <a:xfrm>
            <a:off x="4464720" y="1143000"/>
            <a:ext cx="1059120" cy="333720"/>
          </a:xfrm>
          <a:prstGeom prst="rect">
            <a:avLst/>
          </a:prstGeom>
          <a:noFill/>
          <a:ln w="9360">
            <a:noFill/>
          </a:ln>
        </p:spPr>
        <p:style>
          <a:lnRef idx="0"/>
          <a:fillRef idx="0"/>
          <a:effectRef idx="0"/>
          <a:fontRef idx="minor"/>
        </p:style>
        <p:txBody>
          <a:bodyPr wrap="none" lIns="90000" rIns="90000" tIns="45000" bIns="45000"/>
          <a:p>
            <a:pPr>
              <a:lnSpc>
                <a:spcPct val="100000"/>
              </a:lnSpc>
              <a:spcBef>
                <a:spcPts val="799"/>
              </a:spcBef>
            </a:pPr>
            <a:r>
              <a:rPr b="1" lang="en-US" sz="1600" spc="-1" strike="noStrike">
                <a:solidFill>
                  <a:srgbClr val="000000"/>
                </a:solidFill>
                <a:latin typeface="Georgia"/>
              </a:rPr>
              <a:t>Level 0 </a:t>
            </a:r>
            <a:endParaRPr b="0" lang="en-US" sz="1600" spc="-1" strike="noStrike">
              <a:latin typeface="Arial"/>
            </a:endParaRPr>
          </a:p>
        </p:txBody>
      </p:sp>
      <p:sp>
        <p:nvSpPr>
          <p:cNvPr id="898" name="Line 16"/>
          <p:cNvSpPr/>
          <p:nvPr/>
        </p:nvSpPr>
        <p:spPr>
          <a:xfrm>
            <a:off x="1904760" y="1447560"/>
            <a:ext cx="2057400" cy="360"/>
          </a:xfrm>
          <a:prstGeom prst="line">
            <a:avLst/>
          </a:prstGeom>
          <a:ln w="9360">
            <a:solidFill>
              <a:schemeClr val="tx1"/>
            </a:solidFill>
            <a:round/>
          </a:ln>
        </p:spPr>
        <p:style>
          <a:lnRef idx="0"/>
          <a:fillRef idx="0"/>
          <a:effectRef idx="0"/>
          <a:fontRef idx="minor"/>
        </p:style>
      </p:sp>
      <p:sp>
        <p:nvSpPr>
          <p:cNvPr id="899" name="Line 17"/>
          <p:cNvSpPr/>
          <p:nvPr/>
        </p:nvSpPr>
        <p:spPr>
          <a:xfrm>
            <a:off x="3962160" y="1447560"/>
            <a:ext cx="360" cy="914400"/>
          </a:xfrm>
          <a:prstGeom prst="line">
            <a:avLst/>
          </a:prstGeom>
          <a:ln w="9360">
            <a:solidFill>
              <a:schemeClr val="tx1"/>
            </a:solidFill>
            <a:round/>
            <a:tailEnd len="med" type="triangle" w="med"/>
          </a:ln>
        </p:spPr>
        <p:style>
          <a:lnRef idx="0"/>
          <a:fillRef idx="0"/>
          <a:effectRef idx="0"/>
          <a:fontRef idx="minor"/>
        </p:style>
      </p:sp>
      <p:sp>
        <p:nvSpPr>
          <p:cNvPr id="900" name="CustomShape 18"/>
          <p:cNvSpPr/>
          <p:nvPr/>
        </p:nvSpPr>
        <p:spPr>
          <a:xfrm>
            <a:off x="1876320" y="1247760"/>
            <a:ext cx="2209320" cy="36396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Registration info. for Optimal Resume</a:t>
            </a:r>
            <a:endParaRPr b="0" lang="en-US" sz="900" spc="-1" strike="noStrike">
              <a:latin typeface="Arial"/>
            </a:endParaRPr>
          </a:p>
        </p:txBody>
      </p:sp>
      <p:sp>
        <p:nvSpPr>
          <p:cNvPr id="901" name="CustomShape 19"/>
          <p:cNvSpPr/>
          <p:nvPr/>
        </p:nvSpPr>
        <p:spPr>
          <a:xfrm>
            <a:off x="1905120" y="4114800"/>
            <a:ext cx="2209320" cy="36396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Registration info. for Crimson Careers</a:t>
            </a:r>
            <a:endParaRPr b="0" lang="en-US" sz="900" spc="-1" strike="noStrike">
              <a:latin typeface="Arial"/>
            </a:endParaRPr>
          </a:p>
        </p:txBody>
      </p:sp>
      <p:sp>
        <p:nvSpPr>
          <p:cNvPr id="902" name="Line 20"/>
          <p:cNvSpPr/>
          <p:nvPr/>
        </p:nvSpPr>
        <p:spPr>
          <a:xfrm flipH="1">
            <a:off x="1904760" y="4647960"/>
            <a:ext cx="1752840" cy="360"/>
          </a:xfrm>
          <a:prstGeom prst="line">
            <a:avLst/>
          </a:prstGeom>
          <a:ln w="9360">
            <a:solidFill>
              <a:schemeClr val="tx1"/>
            </a:solidFill>
            <a:round/>
            <a:tailEnd len="med" type="triangle" w="med"/>
          </a:ln>
        </p:spPr>
        <p:style>
          <a:lnRef idx="0"/>
          <a:fillRef idx="0"/>
          <a:effectRef idx="0"/>
          <a:fontRef idx="minor"/>
        </p:style>
      </p:sp>
      <p:sp>
        <p:nvSpPr>
          <p:cNvPr id="903" name="CustomShape 21"/>
          <p:cNvSpPr/>
          <p:nvPr/>
        </p:nvSpPr>
        <p:spPr>
          <a:xfrm>
            <a:off x="1905120" y="44053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Account information</a:t>
            </a:r>
            <a:endParaRPr b="0" lang="en-US" sz="900" spc="-1" strike="noStrike">
              <a:latin typeface="Arial"/>
            </a:endParaRPr>
          </a:p>
        </p:txBody>
      </p:sp>
      <p:grpSp>
        <p:nvGrpSpPr>
          <p:cNvPr id="904" name="Group 22"/>
          <p:cNvGrpSpPr/>
          <p:nvPr/>
        </p:nvGrpSpPr>
        <p:grpSpPr>
          <a:xfrm>
            <a:off x="1676160" y="2209680"/>
            <a:ext cx="2591280" cy="2362320"/>
            <a:chOff x="1676160" y="2209680"/>
            <a:chExt cx="2591280" cy="2362320"/>
          </a:xfrm>
        </p:grpSpPr>
        <p:sp>
          <p:nvSpPr>
            <p:cNvPr id="905" name="Line 23"/>
            <p:cNvSpPr/>
            <p:nvPr/>
          </p:nvSpPr>
          <p:spPr>
            <a:xfrm flipV="1">
              <a:off x="1676160" y="2209680"/>
              <a:ext cx="360" cy="380880"/>
            </a:xfrm>
            <a:prstGeom prst="line">
              <a:avLst/>
            </a:prstGeom>
            <a:ln w="9360">
              <a:solidFill>
                <a:schemeClr val="tx1"/>
              </a:solidFill>
              <a:round/>
              <a:tailEnd len="med" type="triangle" w="med"/>
            </a:ln>
          </p:spPr>
          <p:style>
            <a:lnRef idx="0"/>
            <a:fillRef idx="0"/>
            <a:effectRef idx="0"/>
            <a:fontRef idx="minor"/>
          </p:style>
        </p:sp>
        <p:sp>
          <p:nvSpPr>
            <p:cNvPr id="906" name="Line 24"/>
            <p:cNvSpPr/>
            <p:nvPr/>
          </p:nvSpPr>
          <p:spPr>
            <a:xfrm>
              <a:off x="1676160" y="2590560"/>
              <a:ext cx="1676520" cy="360"/>
            </a:xfrm>
            <a:prstGeom prst="line">
              <a:avLst/>
            </a:prstGeom>
            <a:ln w="9360">
              <a:solidFill>
                <a:schemeClr val="tx1"/>
              </a:solidFill>
              <a:round/>
            </a:ln>
          </p:spPr>
          <p:style>
            <a:lnRef idx="0"/>
            <a:fillRef idx="0"/>
            <a:effectRef idx="0"/>
            <a:fontRef idx="minor"/>
          </p:style>
        </p:sp>
        <p:sp>
          <p:nvSpPr>
            <p:cNvPr id="907" name="Line 25"/>
            <p:cNvSpPr/>
            <p:nvPr/>
          </p:nvSpPr>
          <p:spPr>
            <a:xfrm>
              <a:off x="3352680" y="2590560"/>
              <a:ext cx="360" cy="1219320"/>
            </a:xfrm>
            <a:prstGeom prst="line">
              <a:avLst/>
            </a:prstGeom>
            <a:ln w="9360">
              <a:solidFill>
                <a:schemeClr val="tx1"/>
              </a:solidFill>
              <a:round/>
            </a:ln>
          </p:spPr>
          <p:style>
            <a:lnRef idx="0"/>
            <a:fillRef idx="0"/>
            <a:effectRef idx="0"/>
            <a:fontRef idx="minor"/>
          </p:style>
        </p:sp>
        <p:sp>
          <p:nvSpPr>
            <p:cNvPr id="908" name="Line 26"/>
            <p:cNvSpPr/>
            <p:nvPr/>
          </p:nvSpPr>
          <p:spPr>
            <a:xfrm>
              <a:off x="3352680" y="3809880"/>
              <a:ext cx="914400" cy="360"/>
            </a:xfrm>
            <a:prstGeom prst="line">
              <a:avLst/>
            </a:prstGeom>
            <a:ln w="9360">
              <a:solidFill>
                <a:schemeClr val="tx1"/>
              </a:solidFill>
              <a:round/>
            </a:ln>
          </p:spPr>
          <p:style>
            <a:lnRef idx="0"/>
            <a:fillRef idx="0"/>
            <a:effectRef idx="0"/>
            <a:fontRef idx="minor"/>
          </p:style>
        </p:sp>
        <p:sp>
          <p:nvSpPr>
            <p:cNvPr id="909" name="Line 27"/>
            <p:cNvSpPr/>
            <p:nvPr/>
          </p:nvSpPr>
          <p:spPr>
            <a:xfrm>
              <a:off x="4267080" y="3809880"/>
              <a:ext cx="360" cy="762120"/>
            </a:xfrm>
            <a:prstGeom prst="line">
              <a:avLst/>
            </a:prstGeom>
            <a:ln w="9360">
              <a:solidFill>
                <a:schemeClr val="tx1"/>
              </a:solidFill>
              <a:round/>
            </a:ln>
          </p:spPr>
          <p:style>
            <a:lnRef idx="0"/>
            <a:fillRef idx="0"/>
            <a:effectRef idx="0"/>
            <a:fontRef idx="minor"/>
          </p:style>
        </p:sp>
      </p:grpSp>
      <p:sp>
        <p:nvSpPr>
          <p:cNvPr id="910" name="Line 28"/>
          <p:cNvSpPr/>
          <p:nvPr/>
        </p:nvSpPr>
        <p:spPr>
          <a:xfrm>
            <a:off x="3657600" y="2590560"/>
            <a:ext cx="990360" cy="360"/>
          </a:xfrm>
          <a:prstGeom prst="line">
            <a:avLst/>
          </a:prstGeom>
          <a:ln w="9360">
            <a:solidFill>
              <a:schemeClr val="tx1"/>
            </a:solidFill>
            <a:round/>
          </a:ln>
        </p:spPr>
        <p:style>
          <a:lnRef idx="0"/>
          <a:fillRef idx="0"/>
          <a:effectRef idx="0"/>
          <a:fontRef idx="minor"/>
        </p:style>
      </p:sp>
      <p:sp>
        <p:nvSpPr>
          <p:cNvPr id="911" name="Line 29"/>
          <p:cNvSpPr/>
          <p:nvPr/>
        </p:nvSpPr>
        <p:spPr>
          <a:xfrm>
            <a:off x="5257800" y="3657600"/>
            <a:ext cx="990360" cy="360"/>
          </a:xfrm>
          <a:prstGeom prst="line">
            <a:avLst/>
          </a:prstGeom>
          <a:ln w="9360">
            <a:solidFill>
              <a:schemeClr val="tx1"/>
            </a:solidFill>
            <a:round/>
          </a:ln>
        </p:spPr>
        <p:style>
          <a:lnRef idx="0"/>
          <a:fillRef idx="0"/>
          <a:effectRef idx="0"/>
          <a:fontRef idx="minor"/>
        </p:style>
      </p:sp>
      <p:sp>
        <p:nvSpPr>
          <p:cNvPr id="912" name="Line 30"/>
          <p:cNvSpPr/>
          <p:nvPr/>
        </p:nvSpPr>
        <p:spPr>
          <a:xfrm>
            <a:off x="3657600" y="4800600"/>
            <a:ext cx="990360" cy="360"/>
          </a:xfrm>
          <a:prstGeom prst="line">
            <a:avLst/>
          </a:prstGeom>
          <a:ln w="9360">
            <a:solidFill>
              <a:schemeClr val="tx1"/>
            </a:solidFill>
            <a:round/>
          </a:ln>
        </p:spPr>
        <p:style>
          <a:lnRef idx="0"/>
          <a:fillRef idx="0"/>
          <a:effectRef idx="0"/>
          <a:fontRef idx="minor"/>
        </p:style>
      </p:sp>
      <p:sp>
        <p:nvSpPr>
          <p:cNvPr id="913" name="CustomShape 31"/>
          <p:cNvSpPr/>
          <p:nvPr/>
        </p:nvSpPr>
        <p:spPr>
          <a:xfrm>
            <a:off x="3962520" y="236232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1.0</a:t>
            </a:r>
            <a:endParaRPr b="0" lang="en-US" sz="900" spc="-1" strike="noStrike">
              <a:latin typeface="Arial"/>
            </a:endParaRPr>
          </a:p>
        </p:txBody>
      </p:sp>
      <p:sp>
        <p:nvSpPr>
          <p:cNvPr id="914" name="CustomShape 32"/>
          <p:cNvSpPr/>
          <p:nvPr/>
        </p:nvSpPr>
        <p:spPr>
          <a:xfrm>
            <a:off x="5562720" y="342900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2.0</a:t>
            </a:r>
            <a:endParaRPr b="0" lang="en-US" sz="900" spc="-1" strike="noStrike">
              <a:latin typeface="Arial"/>
            </a:endParaRPr>
          </a:p>
        </p:txBody>
      </p:sp>
      <p:sp>
        <p:nvSpPr>
          <p:cNvPr id="915" name="CustomShape 33"/>
          <p:cNvSpPr/>
          <p:nvPr/>
        </p:nvSpPr>
        <p:spPr>
          <a:xfrm>
            <a:off x="3962520" y="457200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3.0</a:t>
            </a:r>
            <a:endParaRPr b="0" lang="en-US" sz="900" spc="-1" strike="noStrike">
              <a:latin typeface="Arial"/>
            </a:endParaRPr>
          </a:p>
        </p:txBody>
      </p:sp>
      <p:sp>
        <p:nvSpPr>
          <p:cNvPr id="916" name="Line 34"/>
          <p:cNvSpPr/>
          <p:nvPr/>
        </p:nvSpPr>
        <p:spPr>
          <a:xfrm>
            <a:off x="3276360" y="1600200"/>
            <a:ext cx="3505320" cy="360"/>
          </a:xfrm>
          <a:prstGeom prst="line">
            <a:avLst/>
          </a:prstGeom>
          <a:ln w="76320">
            <a:solidFill>
              <a:schemeClr val="tx1"/>
            </a:solidFill>
            <a:round/>
          </a:ln>
        </p:spPr>
        <p:style>
          <a:lnRef idx="0"/>
          <a:fillRef idx="0"/>
          <a:effectRef idx="0"/>
          <a:fontRef idx="minor"/>
        </p:style>
      </p:sp>
      <p:grpSp>
        <p:nvGrpSpPr>
          <p:cNvPr id="917" name="Group 35"/>
          <p:cNvGrpSpPr/>
          <p:nvPr/>
        </p:nvGrpSpPr>
        <p:grpSpPr>
          <a:xfrm>
            <a:off x="1904760" y="1672920"/>
            <a:ext cx="2514960" cy="689040"/>
            <a:chOff x="1904760" y="1672920"/>
            <a:chExt cx="2514960" cy="689040"/>
          </a:xfrm>
        </p:grpSpPr>
        <p:sp>
          <p:nvSpPr>
            <p:cNvPr id="918" name="Line 36"/>
            <p:cNvSpPr/>
            <p:nvPr/>
          </p:nvSpPr>
          <p:spPr>
            <a:xfrm flipV="1">
              <a:off x="4419360" y="1672920"/>
              <a:ext cx="360" cy="689040"/>
            </a:xfrm>
            <a:prstGeom prst="line">
              <a:avLst/>
            </a:prstGeom>
            <a:ln w="9360">
              <a:solidFill>
                <a:schemeClr val="tx1"/>
              </a:solidFill>
              <a:round/>
            </a:ln>
          </p:spPr>
          <p:style>
            <a:lnRef idx="0"/>
            <a:fillRef idx="0"/>
            <a:effectRef idx="0"/>
            <a:fontRef idx="minor"/>
          </p:style>
        </p:sp>
        <p:sp>
          <p:nvSpPr>
            <p:cNvPr id="919" name="Line 37"/>
            <p:cNvSpPr/>
            <p:nvPr/>
          </p:nvSpPr>
          <p:spPr>
            <a:xfrm flipH="1">
              <a:off x="1904760" y="1672920"/>
              <a:ext cx="2514600" cy="360"/>
            </a:xfrm>
            <a:prstGeom prst="line">
              <a:avLst/>
            </a:prstGeom>
            <a:ln w="9360">
              <a:solidFill>
                <a:schemeClr val="tx1"/>
              </a:solidFill>
              <a:round/>
              <a:tailEnd len="med" type="triangle" w="med"/>
            </a:ln>
          </p:spPr>
          <p:style>
            <a:lnRef idx="0"/>
            <a:fillRef idx="0"/>
            <a:effectRef idx="0"/>
            <a:fontRef idx="minor"/>
          </p:style>
        </p:sp>
      </p:grpSp>
      <p:sp>
        <p:nvSpPr>
          <p:cNvPr id="920" name="CustomShape 38"/>
          <p:cNvSpPr/>
          <p:nvPr/>
        </p:nvSpPr>
        <p:spPr>
          <a:xfrm>
            <a:off x="1905120" y="14479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Account information</a:t>
            </a:r>
            <a:endParaRPr b="0" lang="en-US" sz="900" spc="-1" strike="noStrike">
              <a:latin typeface="Arial"/>
            </a:endParaRPr>
          </a:p>
        </p:txBody>
      </p:sp>
      <p:grpSp>
        <p:nvGrpSpPr>
          <p:cNvPr id="921" name="Group 39"/>
          <p:cNvGrpSpPr/>
          <p:nvPr/>
        </p:nvGrpSpPr>
        <p:grpSpPr>
          <a:xfrm>
            <a:off x="1904760" y="2133360"/>
            <a:ext cx="1905480" cy="228600"/>
            <a:chOff x="1904760" y="2133360"/>
            <a:chExt cx="1905480" cy="228600"/>
          </a:xfrm>
        </p:grpSpPr>
        <p:sp>
          <p:nvSpPr>
            <p:cNvPr id="922" name="Line 40"/>
            <p:cNvSpPr/>
            <p:nvPr/>
          </p:nvSpPr>
          <p:spPr>
            <a:xfrm flipV="1">
              <a:off x="3809880" y="2133360"/>
              <a:ext cx="360" cy="228600"/>
            </a:xfrm>
            <a:prstGeom prst="line">
              <a:avLst/>
            </a:prstGeom>
            <a:ln w="9360">
              <a:solidFill>
                <a:schemeClr val="tx1"/>
              </a:solidFill>
              <a:round/>
            </a:ln>
          </p:spPr>
          <p:style>
            <a:lnRef idx="0"/>
            <a:fillRef idx="0"/>
            <a:effectRef idx="0"/>
            <a:fontRef idx="minor"/>
          </p:style>
        </p:sp>
        <p:sp>
          <p:nvSpPr>
            <p:cNvPr id="923" name="Line 41"/>
            <p:cNvSpPr/>
            <p:nvPr/>
          </p:nvSpPr>
          <p:spPr>
            <a:xfrm flipH="1">
              <a:off x="1904760" y="2133360"/>
              <a:ext cx="1905120" cy="360"/>
            </a:xfrm>
            <a:prstGeom prst="line">
              <a:avLst/>
            </a:prstGeom>
            <a:ln w="9360">
              <a:solidFill>
                <a:schemeClr val="tx1"/>
              </a:solidFill>
              <a:round/>
              <a:tailEnd len="med" type="triangle" w="med"/>
            </a:ln>
          </p:spPr>
          <p:style>
            <a:lnRef idx="0"/>
            <a:fillRef idx="0"/>
            <a:effectRef idx="0"/>
            <a:fontRef idx="minor"/>
          </p:style>
        </p:sp>
      </p:grpSp>
      <p:grpSp>
        <p:nvGrpSpPr>
          <p:cNvPr id="924" name="Group 42"/>
          <p:cNvGrpSpPr/>
          <p:nvPr/>
        </p:nvGrpSpPr>
        <p:grpSpPr>
          <a:xfrm>
            <a:off x="1904760" y="1904760"/>
            <a:ext cx="2286360" cy="457200"/>
            <a:chOff x="1904760" y="1904760"/>
            <a:chExt cx="2286360" cy="457200"/>
          </a:xfrm>
        </p:grpSpPr>
        <p:sp>
          <p:nvSpPr>
            <p:cNvPr id="925" name="Line 43"/>
            <p:cNvSpPr/>
            <p:nvPr/>
          </p:nvSpPr>
          <p:spPr>
            <a:xfrm>
              <a:off x="1904760" y="1904760"/>
              <a:ext cx="2286000" cy="360"/>
            </a:xfrm>
            <a:prstGeom prst="line">
              <a:avLst/>
            </a:prstGeom>
            <a:ln w="9360">
              <a:solidFill>
                <a:schemeClr val="tx1"/>
              </a:solidFill>
              <a:round/>
            </a:ln>
          </p:spPr>
          <p:style>
            <a:lnRef idx="0"/>
            <a:fillRef idx="0"/>
            <a:effectRef idx="0"/>
            <a:fontRef idx="minor"/>
          </p:style>
        </p:sp>
        <p:sp>
          <p:nvSpPr>
            <p:cNvPr id="926" name="Line 44"/>
            <p:cNvSpPr/>
            <p:nvPr/>
          </p:nvSpPr>
          <p:spPr>
            <a:xfrm>
              <a:off x="4190760" y="1904760"/>
              <a:ext cx="360" cy="457200"/>
            </a:xfrm>
            <a:prstGeom prst="line">
              <a:avLst/>
            </a:prstGeom>
            <a:ln w="9360">
              <a:solidFill>
                <a:schemeClr val="tx1"/>
              </a:solidFill>
              <a:round/>
              <a:tailEnd len="med" type="triangle" w="med"/>
            </a:ln>
          </p:spPr>
          <p:style>
            <a:lnRef idx="0"/>
            <a:fillRef idx="0"/>
            <a:effectRef idx="0"/>
            <a:fontRef idx="minor"/>
          </p:style>
        </p:sp>
      </p:grpSp>
      <p:sp>
        <p:nvSpPr>
          <p:cNvPr id="927" name="CustomShape 45"/>
          <p:cNvSpPr/>
          <p:nvPr/>
        </p:nvSpPr>
        <p:spPr>
          <a:xfrm>
            <a:off x="1905120" y="16765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Information for resume</a:t>
            </a:r>
            <a:endParaRPr b="0" lang="en-US" sz="900" spc="-1" strike="noStrike">
              <a:latin typeface="Arial"/>
            </a:endParaRPr>
          </a:p>
        </p:txBody>
      </p:sp>
      <p:sp>
        <p:nvSpPr>
          <p:cNvPr id="928" name="CustomShape 46"/>
          <p:cNvSpPr/>
          <p:nvPr/>
        </p:nvSpPr>
        <p:spPr>
          <a:xfrm>
            <a:off x="1905120" y="19051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Professional resume</a:t>
            </a:r>
            <a:endParaRPr b="0" lang="en-US" sz="900" spc="-1" strike="noStrike">
              <a:latin typeface="Arial"/>
            </a:endParaRPr>
          </a:p>
        </p:txBody>
      </p:sp>
      <p:grpSp>
        <p:nvGrpSpPr>
          <p:cNvPr id="929" name="Group 47"/>
          <p:cNvGrpSpPr/>
          <p:nvPr/>
        </p:nvGrpSpPr>
        <p:grpSpPr>
          <a:xfrm>
            <a:off x="1904760" y="5486400"/>
            <a:ext cx="1905480" cy="990720"/>
            <a:chOff x="1904760" y="5486400"/>
            <a:chExt cx="1905480" cy="990720"/>
          </a:xfrm>
        </p:grpSpPr>
        <p:sp>
          <p:nvSpPr>
            <p:cNvPr id="930" name="Line 48"/>
            <p:cNvSpPr/>
            <p:nvPr/>
          </p:nvSpPr>
          <p:spPr>
            <a:xfrm>
              <a:off x="1904760" y="6476760"/>
              <a:ext cx="1905120" cy="360"/>
            </a:xfrm>
            <a:prstGeom prst="line">
              <a:avLst/>
            </a:prstGeom>
            <a:ln w="9360">
              <a:solidFill>
                <a:schemeClr val="tx1"/>
              </a:solidFill>
              <a:round/>
            </a:ln>
          </p:spPr>
          <p:style>
            <a:lnRef idx="0"/>
            <a:fillRef idx="0"/>
            <a:effectRef idx="0"/>
            <a:fontRef idx="minor"/>
          </p:style>
        </p:sp>
        <p:sp>
          <p:nvSpPr>
            <p:cNvPr id="931" name="Line 49"/>
            <p:cNvSpPr/>
            <p:nvPr/>
          </p:nvSpPr>
          <p:spPr>
            <a:xfrm flipV="1">
              <a:off x="3809880" y="5486400"/>
              <a:ext cx="360" cy="990360"/>
            </a:xfrm>
            <a:prstGeom prst="line">
              <a:avLst/>
            </a:prstGeom>
            <a:ln w="9360">
              <a:solidFill>
                <a:schemeClr val="tx1"/>
              </a:solidFill>
              <a:round/>
              <a:tailEnd len="med" type="triangle" w="med"/>
            </a:ln>
          </p:spPr>
          <p:style>
            <a:lnRef idx="0"/>
            <a:fillRef idx="0"/>
            <a:effectRef idx="0"/>
            <a:fontRef idx="minor"/>
          </p:style>
        </p:sp>
      </p:grpSp>
      <p:grpSp>
        <p:nvGrpSpPr>
          <p:cNvPr id="932" name="Group 50"/>
          <p:cNvGrpSpPr/>
          <p:nvPr/>
        </p:nvGrpSpPr>
        <p:grpSpPr>
          <a:xfrm>
            <a:off x="1295280" y="2209680"/>
            <a:ext cx="3962520" cy="1295640"/>
            <a:chOff x="1295280" y="2209680"/>
            <a:chExt cx="3962520" cy="1295640"/>
          </a:xfrm>
        </p:grpSpPr>
        <p:sp>
          <p:nvSpPr>
            <p:cNvPr id="933" name="Line 51"/>
            <p:cNvSpPr/>
            <p:nvPr/>
          </p:nvSpPr>
          <p:spPr>
            <a:xfrm>
              <a:off x="1295280" y="2209680"/>
              <a:ext cx="360" cy="1295280"/>
            </a:xfrm>
            <a:prstGeom prst="line">
              <a:avLst/>
            </a:prstGeom>
            <a:ln w="9360">
              <a:solidFill>
                <a:schemeClr val="tx1"/>
              </a:solidFill>
              <a:round/>
            </a:ln>
          </p:spPr>
          <p:style>
            <a:lnRef idx="0"/>
            <a:fillRef idx="0"/>
            <a:effectRef idx="0"/>
            <a:fontRef idx="minor"/>
          </p:style>
        </p:sp>
        <p:sp>
          <p:nvSpPr>
            <p:cNvPr id="934" name="Line 52"/>
            <p:cNvSpPr/>
            <p:nvPr/>
          </p:nvSpPr>
          <p:spPr>
            <a:xfrm>
              <a:off x="1295280" y="3504960"/>
              <a:ext cx="3962520" cy="360"/>
            </a:xfrm>
            <a:prstGeom prst="line">
              <a:avLst/>
            </a:prstGeom>
            <a:ln w="9360">
              <a:solidFill>
                <a:schemeClr val="tx1"/>
              </a:solidFill>
              <a:round/>
              <a:tailEnd len="med" type="triangle" w="med"/>
            </a:ln>
          </p:spPr>
          <p:style>
            <a:lnRef idx="0"/>
            <a:fillRef idx="0"/>
            <a:effectRef idx="0"/>
            <a:fontRef idx="minor"/>
          </p:style>
        </p:sp>
      </p:grpSp>
      <p:grpSp>
        <p:nvGrpSpPr>
          <p:cNvPr id="935" name="Group 53"/>
          <p:cNvGrpSpPr/>
          <p:nvPr/>
        </p:nvGrpSpPr>
        <p:grpSpPr>
          <a:xfrm>
            <a:off x="1143000" y="2209680"/>
            <a:ext cx="4038480" cy="1524240"/>
            <a:chOff x="1143000" y="2209680"/>
            <a:chExt cx="4038480" cy="1524240"/>
          </a:xfrm>
        </p:grpSpPr>
        <p:sp>
          <p:nvSpPr>
            <p:cNvPr id="936" name="Line 54"/>
            <p:cNvSpPr/>
            <p:nvPr/>
          </p:nvSpPr>
          <p:spPr>
            <a:xfrm flipH="1">
              <a:off x="1143000" y="3733560"/>
              <a:ext cx="4038480" cy="360"/>
            </a:xfrm>
            <a:prstGeom prst="line">
              <a:avLst/>
            </a:prstGeom>
            <a:ln w="9360">
              <a:solidFill>
                <a:schemeClr val="tx1"/>
              </a:solidFill>
              <a:round/>
            </a:ln>
          </p:spPr>
          <p:style>
            <a:lnRef idx="0"/>
            <a:fillRef idx="0"/>
            <a:effectRef idx="0"/>
            <a:fontRef idx="minor"/>
          </p:style>
        </p:sp>
        <p:sp>
          <p:nvSpPr>
            <p:cNvPr id="937" name="Line 55"/>
            <p:cNvSpPr/>
            <p:nvPr/>
          </p:nvSpPr>
          <p:spPr>
            <a:xfrm flipV="1">
              <a:off x="1143000" y="2209680"/>
              <a:ext cx="360" cy="1523880"/>
            </a:xfrm>
            <a:prstGeom prst="line">
              <a:avLst/>
            </a:prstGeom>
            <a:ln w="9360">
              <a:solidFill>
                <a:schemeClr val="tx1"/>
              </a:solidFill>
              <a:round/>
              <a:tailEnd len="med" type="triangle" w="med"/>
            </a:ln>
          </p:spPr>
          <p:style>
            <a:lnRef idx="0"/>
            <a:fillRef idx="0"/>
            <a:effectRef idx="0"/>
            <a:fontRef idx="minor"/>
          </p:style>
        </p:sp>
      </p:grpSp>
      <p:sp>
        <p:nvSpPr>
          <p:cNvPr id="938" name="CustomShape 56"/>
          <p:cNvSpPr/>
          <p:nvPr/>
        </p:nvSpPr>
        <p:spPr>
          <a:xfrm>
            <a:off x="1295280" y="35053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Account information</a:t>
            </a:r>
            <a:endParaRPr b="0" lang="en-US" sz="900" spc="-1" strike="noStrike">
              <a:latin typeface="Arial"/>
            </a:endParaRPr>
          </a:p>
        </p:txBody>
      </p:sp>
      <p:grpSp>
        <p:nvGrpSpPr>
          <p:cNvPr id="939" name="Group 57"/>
          <p:cNvGrpSpPr/>
          <p:nvPr/>
        </p:nvGrpSpPr>
        <p:grpSpPr>
          <a:xfrm>
            <a:off x="990360" y="2209680"/>
            <a:ext cx="4267440" cy="1752840"/>
            <a:chOff x="990360" y="2209680"/>
            <a:chExt cx="4267440" cy="1752840"/>
          </a:xfrm>
        </p:grpSpPr>
        <p:sp>
          <p:nvSpPr>
            <p:cNvPr id="940" name="Line 58"/>
            <p:cNvSpPr/>
            <p:nvPr/>
          </p:nvSpPr>
          <p:spPr>
            <a:xfrm>
              <a:off x="990360" y="2209680"/>
              <a:ext cx="360" cy="1752480"/>
            </a:xfrm>
            <a:prstGeom prst="line">
              <a:avLst/>
            </a:prstGeom>
            <a:ln w="9360">
              <a:solidFill>
                <a:schemeClr val="tx1"/>
              </a:solidFill>
              <a:round/>
            </a:ln>
          </p:spPr>
          <p:style>
            <a:lnRef idx="0"/>
            <a:fillRef idx="0"/>
            <a:effectRef idx="0"/>
            <a:fontRef idx="minor"/>
          </p:style>
        </p:sp>
        <p:sp>
          <p:nvSpPr>
            <p:cNvPr id="941" name="Line 59"/>
            <p:cNvSpPr/>
            <p:nvPr/>
          </p:nvSpPr>
          <p:spPr>
            <a:xfrm>
              <a:off x="990360" y="3962160"/>
              <a:ext cx="4267440" cy="360"/>
            </a:xfrm>
            <a:prstGeom prst="line">
              <a:avLst/>
            </a:prstGeom>
            <a:ln w="9360">
              <a:solidFill>
                <a:schemeClr val="tx1"/>
              </a:solidFill>
              <a:round/>
              <a:tailEnd len="med" type="triangle" w="med"/>
            </a:ln>
          </p:spPr>
          <p:style>
            <a:lnRef idx="0"/>
            <a:fillRef idx="0"/>
            <a:effectRef idx="0"/>
            <a:fontRef idx="minor"/>
          </p:style>
        </p:sp>
      </p:grpSp>
      <p:sp>
        <p:nvSpPr>
          <p:cNvPr id="942" name="CustomShape 60"/>
          <p:cNvSpPr/>
          <p:nvPr/>
        </p:nvSpPr>
        <p:spPr>
          <a:xfrm>
            <a:off x="1295280" y="3733920"/>
            <a:ext cx="34286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Completed resume</a:t>
            </a:r>
            <a:endParaRPr b="0" lang="en-US" sz="900" spc="-1" strike="noStrike">
              <a:latin typeface="Arial"/>
            </a:endParaRPr>
          </a:p>
        </p:txBody>
      </p:sp>
      <p:grpSp>
        <p:nvGrpSpPr>
          <p:cNvPr id="943" name="Group 61"/>
          <p:cNvGrpSpPr/>
          <p:nvPr/>
        </p:nvGrpSpPr>
        <p:grpSpPr>
          <a:xfrm>
            <a:off x="838080" y="2209680"/>
            <a:ext cx="4419720" cy="1905480"/>
            <a:chOff x="838080" y="2209680"/>
            <a:chExt cx="4419720" cy="1905480"/>
          </a:xfrm>
        </p:grpSpPr>
        <p:sp>
          <p:nvSpPr>
            <p:cNvPr id="944" name="Line 62"/>
            <p:cNvSpPr/>
            <p:nvPr/>
          </p:nvSpPr>
          <p:spPr>
            <a:xfrm flipH="1">
              <a:off x="838080" y="4114800"/>
              <a:ext cx="4419720" cy="360"/>
            </a:xfrm>
            <a:prstGeom prst="line">
              <a:avLst/>
            </a:prstGeom>
            <a:ln w="9360">
              <a:solidFill>
                <a:schemeClr val="tx1"/>
              </a:solidFill>
              <a:round/>
            </a:ln>
          </p:spPr>
          <p:style>
            <a:lnRef idx="0"/>
            <a:fillRef idx="0"/>
            <a:effectRef idx="0"/>
            <a:fontRef idx="minor"/>
          </p:style>
        </p:sp>
        <p:sp>
          <p:nvSpPr>
            <p:cNvPr id="945" name="Line 63"/>
            <p:cNvSpPr/>
            <p:nvPr/>
          </p:nvSpPr>
          <p:spPr>
            <a:xfrm flipV="1">
              <a:off x="838080" y="2209680"/>
              <a:ext cx="360" cy="1905120"/>
            </a:xfrm>
            <a:prstGeom prst="line">
              <a:avLst/>
            </a:prstGeom>
            <a:ln w="9360">
              <a:solidFill>
                <a:schemeClr val="tx1"/>
              </a:solidFill>
              <a:round/>
              <a:tailEnd len="med" type="triangle" w="med"/>
            </a:ln>
          </p:spPr>
          <p:style>
            <a:lnRef idx="0"/>
            <a:fillRef idx="0"/>
            <a:effectRef idx="0"/>
            <a:fontRef idx="minor"/>
          </p:style>
        </p:sp>
      </p:grpSp>
      <p:sp>
        <p:nvSpPr>
          <p:cNvPr id="946" name="CustomShape 64"/>
          <p:cNvSpPr/>
          <p:nvPr/>
        </p:nvSpPr>
        <p:spPr>
          <a:xfrm>
            <a:off x="1295280" y="3124080"/>
            <a:ext cx="342864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900" spc="-1" strike="noStrike">
                <a:solidFill>
                  <a:srgbClr val="000000"/>
                </a:solidFill>
                <a:latin typeface="Georgia"/>
              </a:rPr>
              <a:t>Registration information </a:t>
            </a:r>
            <a:endParaRPr b="0" lang="en-US" sz="900" spc="-1" strike="noStrike">
              <a:latin typeface="Arial"/>
            </a:endParaRPr>
          </a:p>
          <a:p>
            <a:pPr>
              <a:lnSpc>
                <a:spcPct val="100000"/>
              </a:lnSpc>
            </a:pPr>
            <a:r>
              <a:rPr b="0" lang="en-US" sz="900" spc="-1" strike="noStrike">
                <a:solidFill>
                  <a:srgbClr val="000000"/>
                </a:solidFill>
                <a:latin typeface="Georgia"/>
              </a:rPr>
              <a:t>for CrimsonCareers</a:t>
            </a:r>
            <a:endParaRPr b="0" lang="en-US" sz="900" spc="-1" strike="noStrike">
              <a:latin typeface="Arial"/>
            </a:endParaRPr>
          </a:p>
        </p:txBody>
      </p:sp>
      <p:sp>
        <p:nvSpPr>
          <p:cNvPr id="947" name="CustomShape 65"/>
          <p:cNvSpPr/>
          <p:nvPr/>
        </p:nvSpPr>
        <p:spPr>
          <a:xfrm>
            <a:off x="1306440" y="3929040"/>
            <a:ext cx="34286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Validated resume and link to it on CrimsonCareers</a:t>
            </a:r>
            <a:endParaRPr b="0" lang="en-US" sz="900" spc="-1" strike="noStrike">
              <a:latin typeface="Arial"/>
            </a:endParaRPr>
          </a:p>
        </p:txBody>
      </p:sp>
      <p:grpSp>
        <p:nvGrpSpPr>
          <p:cNvPr id="948" name="Group 66"/>
          <p:cNvGrpSpPr/>
          <p:nvPr/>
        </p:nvGrpSpPr>
        <p:grpSpPr>
          <a:xfrm>
            <a:off x="1752480" y="4343400"/>
            <a:ext cx="2438640" cy="228600"/>
            <a:chOff x="1752480" y="4343400"/>
            <a:chExt cx="2438640" cy="228600"/>
          </a:xfrm>
        </p:grpSpPr>
        <p:sp>
          <p:nvSpPr>
            <p:cNvPr id="949" name="Line 67"/>
            <p:cNvSpPr/>
            <p:nvPr/>
          </p:nvSpPr>
          <p:spPr>
            <a:xfrm>
              <a:off x="1752480" y="4343400"/>
              <a:ext cx="2438280" cy="360"/>
            </a:xfrm>
            <a:prstGeom prst="line">
              <a:avLst/>
            </a:prstGeom>
            <a:ln w="9360">
              <a:solidFill>
                <a:schemeClr val="tx1"/>
              </a:solidFill>
              <a:round/>
            </a:ln>
          </p:spPr>
          <p:style>
            <a:lnRef idx="0"/>
            <a:fillRef idx="0"/>
            <a:effectRef idx="0"/>
            <a:fontRef idx="minor"/>
          </p:style>
        </p:sp>
        <p:sp>
          <p:nvSpPr>
            <p:cNvPr id="950" name="Line 68"/>
            <p:cNvSpPr/>
            <p:nvPr/>
          </p:nvSpPr>
          <p:spPr>
            <a:xfrm>
              <a:off x="4190760" y="4343400"/>
              <a:ext cx="360" cy="228600"/>
            </a:xfrm>
            <a:prstGeom prst="line">
              <a:avLst/>
            </a:prstGeom>
            <a:ln w="9360">
              <a:solidFill>
                <a:schemeClr val="tx1"/>
              </a:solidFill>
              <a:round/>
              <a:tailEnd len="med" type="triangle" w="med"/>
            </a:ln>
          </p:spPr>
          <p:style>
            <a:lnRef idx="0"/>
            <a:fillRef idx="0"/>
            <a:effectRef idx="0"/>
            <a:fontRef idx="minor"/>
          </p:style>
        </p:sp>
      </p:grpSp>
      <p:sp>
        <p:nvSpPr>
          <p:cNvPr id="951" name="Line 69"/>
          <p:cNvSpPr/>
          <p:nvPr/>
        </p:nvSpPr>
        <p:spPr>
          <a:xfrm>
            <a:off x="1904760" y="4876560"/>
            <a:ext cx="1752840" cy="360"/>
          </a:xfrm>
          <a:prstGeom prst="line">
            <a:avLst/>
          </a:prstGeom>
          <a:ln w="9360">
            <a:solidFill>
              <a:schemeClr val="tx1"/>
            </a:solidFill>
            <a:round/>
            <a:tailEnd len="med" type="triangle" w="med"/>
          </a:ln>
        </p:spPr>
        <p:style>
          <a:lnRef idx="0"/>
          <a:fillRef idx="0"/>
          <a:effectRef idx="0"/>
          <a:fontRef idx="minor"/>
        </p:style>
      </p:sp>
      <p:sp>
        <p:nvSpPr>
          <p:cNvPr id="952" name="CustomShape 70"/>
          <p:cNvSpPr/>
          <p:nvPr/>
        </p:nvSpPr>
        <p:spPr>
          <a:xfrm>
            <a:off x="1905120" y="4648320"/>
            <a:ext cx="12949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Search query</a:t>
            </a:r>
            <a:endParaRPr b="0" lang="en-US" sz="900" spc="-1" strike="noStrike">
              <a:latin typeface="Arial"/>
            </a:endParaRPr>
          </a:p>
        </p:txBody>
      </p:sp>
      <p:sp>
        <p:nvSpPr>
          <p:cNvPr id="953" name="Line 71"/>
          <p:cNvSpPr/>
          <p:nvPr/>
        </p:nvSpPr>
        <p:spPr>
          <a:xfrm flipH="1">
            <a:off x="1904760" y="5105160"/>
            <a:ext cx="1752840" cy="360"/>
          </a:xfrm>
          <a:prstGeom prst="line">
            <a:avLst/>
          </a:prstGeom>
          <a:ln w="9360">
            <a:solidFill>
              <a:schemeClr val="tx1"/>
            </a:solidFill>
            <a:round/>
            <a:tailEnd len="med" type="triangle" w="med"/>
          </a:ln>
        </p:spPr>
        <p:style>
          <a:lnRef idx="0"/>
          <a:fillRef idx="0"/>
          <a:effectRef idx="0"/>
          <a:fontRef idx="minor"/>
        </p:style>
      </p:sp>
      <p:sp>
        <p:nvSpPr>
          <p:cNvPr id="954" name="CustomShape 72"/>
          <p:cNvSpPr/>
          <p:nvPr/>
        </p:nvSpPr>
        <p:spPr>
          <a:xfrm>
            <a:off x="1905120" y="487692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Search results</a:t>
            </a:r>
            <a:endParaRPr b="0" lang="en-US" sz="900" spc="-1" strike="noStrike">
              <a:latin typeface="Arial"/>
            </a:endParaRPr>
          </a:p>
        </p:txBody>
      </p:sp>
      <p:grpSp>
        <p:nvGrpSpPr>
          <p:cNvPr id="955" name="Group 73"/>
          <p:cNvGrpSpPr/>
          <p:nvPr/>
        </p:nvGrpSpPr>
        <p:grpSpPr>
          <a:xfrm>
            <a:off x="1676160" y="5257800"/>
            <a:ext cx="1981440" cy="76320"/>
            <a:chOff x="1676160" y="5257800"/>
            <a:chExt cx="1981440" cy="76320"/>
          </a:xfrm>
        </p:grpSpPr>
        <p:sp>
          <p:nvSpPr>
            <p:cNvPr id="956" name="Line 74"/>
            <p:cNvSpPr/>
            <p:nvPr/>
          </p:nvSpPr>
          <p:spPr>
            <a:xfrm flipH="1">
              <a:off x="1676160" y="5333760"/>
              <a:ext cx="1981440" cy="360"/>
            </a:xfrm>
            <a:prstGeom prst="line">
              <a:avLst/>
            </a:prstGeom>
            <a:ln w="9360">
              <a:solidFill>
                <a:schemeClr val="tx1"/>
              </a:solidFill>
              <a:round/>
            </a:ln>
          </p:spPr>
          <p:style>
            <a:lnRef idx="0"/>
            <a:fillRef idx="0"/>
            <a:effectRef idx="0"/>
            <a:fontRef idx="minor"/>
          </p:style>
        </p:sp>
        <p:sp>
          <p:nvSpPr>
            <p:cNvPr id="957" name="Line 75"/>
            <p:cNvSpPr/>
            <p:nvPr/>
          </p:nvSpPr>
          <p:spPr>
            <a:xfrm flipV="1">
              <a:off x="1676160" y="5257800"/>
              <a:ext cx="360" cy="75960"/>
            </a:xfrm>
            <a:prstGeom prst="line">
              <a:avLst/>
            </a:prstGeom>
            <a:ln w="9360">
              <a:solidFill>
                <a:schemeClr val="tx1"/>
              </a:solidFill>
              <a:round/>
              <a:tailEnd len="med" type="triangle" w="med"/>
            </a:ln>
          </p:spPr>
          <p:style>
            <a:lnRef idx="0"/>
            <a:fillRef idx="0"/>
            <a:effectRef idx="0"/>
            <a:fontRef idx="minor"/>
          </p:style>
        </p:sp>
      </p:grpSp>
      <p:sp>
        <p:nvSpPr>
          <p:cNvPr id="958" name="CustomShape 76"/>
          <p:cNvSpPr/>
          <p:nvPr/>
        </p:nvSpPr>
        <p:spPr>
          <a:xfrm>
            <a:off x="1905120" y="508788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Student’s resumes</a:t>
            </a:r>
            <a:endParaRPr b="0" lang="en-US" sz="900" spc="-1" strike="noStrike">
              <a:latin typeface="Arial"/>
            </a:endParaRPr>
          </a:p>
        </p:txBody>
      </p:sp>
      <p:grpSp>
        <p:nvGrpSpPr>
          <p:cNvPr id="959" name="Group 77"/>
          <p:cNvGrpSpPr/>
          <p:nvPr/>
        </p:nvGrpSpPr>
        <p:grpSpPr>
          <a:xfrm>
            <a:off x="3581280" y="3429000"/>
            <a:ext cx="991080" cy="1143000"/>
            <a:chOff x="3581280" y="3429000"/>
            <a:chExt cx="991080" cy="1143000"/>
          </a:xfrm>
        </p:grpSpPr>
        <p:sp>
          <p:nvSpPr>
            <p:cNvPr id="960" name="Line 78"/>
            <p:cNvSpPr/>
            <p:nvPr/>
          </p:nvSpPr>
          <p:spPr>
            <a:xfrm>
              <a:off x="3581280" y="3429000"/>
              <a:ext cx="990720" cy="360"/>
            </a:xfrm>
            <a:prstGeom prst="line">
              <a:avLst/>
            </a:prstGeom>
            <a:ln w="9360">
              <a:solidFill>
                <a:schemeClr val="tx1"/>
              </a:solidFill>
              <a:round/>
            </a:ln>
          </p:spPr>
          <p:style>
            <a:lnRef idx="0"/>
            <a:fillRef idx="0"/>
            <a:effectRef idx="0"/>
            <a:fontRef idx="minor"/>
          </p:style>
        </p:sp>
        <p:sp>
          <p:nvSpPr>
            <p:cNvPr id="961" name="Line 79"/>
            <p:cNvSpPr/>
            <p:nvPr/>
          </p:nvSpPr>
          <p:spPr>
            <a:xfrm>
              <a:off x="4572000" y="3429000"/>
              <a:ext cx="360" cy="1143000"/>
            </a:xfrm>
            <a:prstGeom prst="line">
              <a:avLst/>
            </a:prstGeom>
            <a:ln w="9360">
              <a:solidFill>
                <a:schemeClr val="tx1"/>
              </a:solidFill>
              <a:round/>
              <a:tailEnd len="med" type="triangle" w="med"/>
            </a:ln>
          </p:spPr>
          <p:style>
            <a:lnRef idx="0"/>
            <a:fillRef idx="0"/>
            <a:effectRef idx="0"/>
            <a:fontRef idx="minor"/>
          </p:style>
        </p:sp>
      </p:grpSp>
      <p:grpSp>
        <p:nvGrpSpPr>
          <p:cNvPr id="962" name="Group 80"/>
          <p:cNvGrpSpPr/>
          <p:nvPr/>
        </p:nvGrpSpPr>
        <p:grpSpPr>
          <a:xfrm>
            <a:off x="1447560" y="5257800"/>
            <a:ext cx="2286360" cy="409680"/>
            <a:chOff x="1447560" y="5257800"/>
            <a:chExt cx="2286360" cy="409680"/>
          </a:xfrm>
        </p:grpSpPr>
        <p:sp>
          <p:nvSpPr>
            <p:cNvPr id="963" name="Line 81"/>
            <p:cNvSpPr/>
            <p:nvPr/>
          </p:nvSpPr>
          <p:spPr>
            <a:xfrm flipV="1">
              <a:off x="3733560" y="5489280"/>
              <a:ext cx="360" cy="177840"/>
            </a:xfrm>
            <a:prstGeom prst="line">
              <a:avLst/>
            </a:prstGeom>
            <a:ln w="9360">
              <a:solidFill>
                <a:schemeClr val="tx1"/>
              </a:solidFill>
              <a:round/>
              <a:tailEnd len="med" type="triangle" w="med"/>
            </a:ln>
          </p:spPr>
          <p:style>
            <a:lnRef idx="0"/>
            <a:fillRef idx="0"/>
            <a:effectRef idx="0"/>
            <a:fontRef idx="minor"/>
          </p:style>
        </p:sp>
        <p:sp>
          <p:nvSpPr>
            <p:cNvPr id="964" name="Line 82"/>
            <p:cNvSpPr/>
            <p:nvPr/>
          </p:nvSpPr>
          <p:spPr>
            <a:xfrm flipH="1">
              <a:off x="1447560" y="5667120"/>
              <a:ext cx="2286000" cy="360"/>
            </a:xfrm>
            <a:prstGeom prst="line">
              <a:avLst/>
            </a:prstGeom>
            <a:ln w="9360">
              <a:solidFill>
                <a:schemeClr val="tx1"/>
              </a:solidFill>
              <a:round/>
            </a:ln>
          </p:spPr>
          <p:style>
            <a:lnRef idx="0"/>
            <a:fillRef idx="0"/>
            <a:effectRef idx="0"/>
            <a:fontRef idx="minor"/>
          </p:style>
        </p:sp>
        <p:sp>
          <p:nvSpPr>
            <p:cNvPr id="965" name="Line 83"/>
            <p:cNvSpPr/>
            <p:nvPr/>
          </p:nvSpPr>
          <p:spPr>
            <a:xfrm flipV="1">
              <a:off x="1447560" y="5257800"/>
              <a:ext cx="0" cy="409320"/>
            </a:xfrm>
            <a:prstGeom prst="line">
              <a:avLst/>
            </a:prstGeom>
            <a:ln w="9360">
              <a:solidFill>
                <a:schemeClr val="tx1"/>
              </a:solidFill>
              <a:round/>
            </a:ln>
          </p:spPr>
          <p:style>
            <a:lnRef idx="0"/>
            <a:fillRef idx="0"/>
            <a:effectRef idx="0"/>
            <a:fontRef idx="minor"/>
          </p:style>
        </p:sp>
      </p:grpSp>
      <p:sp>
        <p:nvSpPr>
          <p:cNvPr id="966" name="CustomShape 84"/>
          <p:cNvSpPr/>
          <p:nvPr/>
        </p:nvSpPr>
        <p:spPr>
          <a:xfrm>
            <a:off x="1901880" y="537840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Form for job opening</a:t>
            </a:r>
            <a:endParaRPr b="0" lang="en-US" sz="900" spc="-1" strike="noStrike">
              <a:latin typeface="Arial"/>
            </a:endParaRPr>
          </a:p>
        </p:txBody>
      </p:sp>
      <p:sp>
        <p:nvSpPr>
          <p:cNvPr id="967" name="CustomShape 85"/>
          <p:cNvSpPr/>
          <p:nvPr/>
        </p:nvSpPr>
        <p:spPr>
          <a:xfrm>
            <a:off x="1676520" y="23623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Job Listings</a:t>
            </a:r>
            <a:endParaRPr b="0" lang="en-US" sz="900" spc="-1" strike="noStrike">
              <a:latin typeface="Arial"/>
            </a:endParaRPr>
          </a:p>
        </p:txBody>
      </p:sp>
      <p:sp>
        <p:nvSpPr>
          <p:cNvPr id="968" name="Line 86"/>
          <p:cNvSpPr/>
          <p:nvPr/>
        </p:nvSpPr>
        <p:spPr>
          <a:xfrm>
            <a:off x="1600200" y="2209680"/>
            <a:ext cx="360" cy="609480"/>
          </a:xfrm>
          <a:prstGeom prst="line">
            <a:avLst/>
          </a:prstGeom>
          <a:ln w="9360">
            <a:solidFill>
              <a:schemeClr val="tx1"/>
            </a:solidFill>
            <a:round/>
          </a:ln>
        </p:spPr>
        <p:style>
          <a:lnRef idx="0"/>
          <a:fillRef idx="0"/>
          <a:effectRef idx="0"/>
          <a:fontRef idx="minor"/>
        </p:style>
      </p:sp>
      <p:sp>
        <p:nvSpPr>
          <p:cNvPr id="969" name="Line 87"/>
          <p:cNvSpPr/>
          <p:nvPr/>
        </p:nvSpPr>
        <p:spPr>
          <a:xfrm>
            <a:off x="1614240" y="2819160"/>
            <a:ext cx="1890720" cy="360"/>
          </a:xfrm>
          <a:prstGeom prst="line">
            <a:avLst/>
          </a:prstGeom>
          <a:ln w="9360">
            <a:solidFill>
              <a:schemeClr val="tx1"/>
            </a:solidFill>
            <a:round/>
          </a:ln>
        </p:spPr>
        <p:style>
          <a:lnRef idx="0"/>
          <a:fillRef idx="0"/>
          <a:effectRef idx="0"/>
          <a:fontRef idx="minor"/>
        </p:style>
      </p:sp>
      <p:sp>
        <p:nvSpPr>
          <p:cNvPr id="970" name="Line 88"/>
          <p:cNvSpPr/>
          <p:nvPr/>
        </p:nvSpPr>
        <p:spPr>
          <a:xfrm>
            <a:off x="3504960" y="2819160"/>
            <a:ext cx="360" cy="762120"/>
          </a:xfrm>
          <a:prstGeom prst="line">
            <a:avLst/>
          </a:prstGeom>
          <a:ln w="9360">
            <a:solidFill>
              <a:schemeClr val="tx1"/>
            </a:solidFill>
            <a:round/>
          </a:ln>
        </p:spPr>
        <p:style>
          <a:lnRef idx="0"/>
          <a:fillRef idx="0"/>
          <a:effectRef idx="0"/>
          <a:fontRef idx="minor"/>
        </p:style>
      </p:sp>
      <p:grpSp>
        <p:nvGrpSpPr>
          <p:cNvPr id="971" name="Group 89"/>
          <p:cNvGrpSpPr/>
          <p:nvPr/>
        </p:nvGrpSpPr>
        <p:grpSpPr>
          <a:xfrm>
            <a:off x="3504960" y="3581280"/>
            <a:ext cx="914760" cy="990720"/>
            <a:chOff x="3504960" y="3581280"/>
            <a:chExt cx="914760" cy="990720"/>
          </a:xfrm>
        </p:grpSpPr>
        <p:sp>
          <p:nvSpPr>
            <p:cNvPr id="972" name="Line 90"/>
            <p:cNvSpPr/>
            <p:nvPr/>
          </p:nvSpPr>
          <p:spPr>
            <a:xfrm>
              <a:off x="3504960" y="3581280"/>
              <a:ext cx="914400" cy="360"/>
            </a:xfrm>
            <a:prstGeom prst="line">
              <a:avLst/>
            </a:prstGeom>
            <a:ln w="9360">
              <a:solidFill>
                <a:schemeClr val="tx1"/>
              </a:solidFill>
              <a:round/>
            </a:ln>
          </p:spPr>
          <p:style>
            <a:lnRef idx="0"/>
            <a:fillRef idx="0"/>
            <a:effectRef idx="0"/>
            <a:fontRef idx="minor"/>
          </p:style>
        </p:sp>
        <p:sp>
          <p:nvSpPr>
            <p:cNvPr id="973" name="Line 91"/>
            <p:cNvSpPr/>
            <p:nvPr/>
          </p:nvSpPr>
          <p:spPr>
            <a:xfrm>
              <a:off x="4419360" y="3581280"/>
              <a:ext cx="360" cy="990720"/>
            </a:xfrm>
            <a:prstGeom prst="line">
              <a:avLst/>
            </a:prstGeom>
            <a:ln w="9360">
              <a:solidFill>
                <a:schemeClr val="tx1"/>
              </a:solidFill>
              <a:round/>
              <a:tailEnd len="med" type="triangle" w="med"/>
            </a:ln>
          </p:spPr>
          <p:style>
            <a:lnRef idx="0"/>
            <a:fillRef idx="0"/>
            <a:effectRef idx="0"/>
            <a:fontRef idx="minor"/>
          </p:style>
        </p:sp>
      </p:grpSp>
      <p:sp>
        <p:nvSpPr>
          <p:cNvPr id="974" name="CustomShape 92"/>
          <p:cNvSpPr/>
          <p:nvPr/>
        </p:nvSpPr>
        <p:spPr>
          <a:xfrm>
            <a:off x="1676520" y="25909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Search query for job openings</a:t>
            </a:r>
            <a:endParaRPr b="0" lang="en-US" sz="900" spc="-1" strike="noStrike">
              <a:latin typeface="Arial"/>
            </a:endParaRPr>
          </a:p>
        </p:txBody>
      </p:sp>
      <p:sp>
        <p:nvSpPr>
          <p:cNvPr id="975" name="Line 93"/>
          <p:cNvSpPr/>
          <p:nvPr/>
        </p:nvSpPr>
        <p:spPr>
          <a:xfrm>
            <a:off x="1447560" y="2209680"/>
            <a:ext cx="360" cy="838080"/>
          </a:xfrm>
          <a:prstGeom prst="line">
            <a:avLst/>
          </a:prstGeom>
          <a:ln w="9360">
            <a:solidFill>
              <a:schemeClr val="tx1"/>
            </a:solidFill>
            <a:round/>
          </a:ln>
        </p:spPr>
        <p:style>
          <a:lnRef idx="0"/>
          <a:fillRef idx="0"/>
          <a:effectRef idx="0"/>
          <a:fontRef idx="minor"/>
        </p:style>
      </p:sp>
      <p:sp>
        <p:nvSpPr>
          <p:cNvPr id="976" name="Line 94"/>
          <p:cNvSpPr/>
          <p:nvPr/>
        </p:nvSpPr>
        <p:spPr>
          <a:xfrm flipH="1">
            <a:off x="1447560" y="3047760"/>
            <a:ext cx="2133720" cy="360"/>
          </a:xfrm>
          <a:prstGeom prst="line">
            <a:avLst/>
          </a:prstGeom>
          <a:ln w="9360">
            <a:solidFill>
              <a:schemeClr val="tx1"/>
            </a:solidFill>
            <a:round/>
          </a:ln>
        </p:spPr>
        <p:style>
          <a:lnRef idx="0"/>
          <a:fillRef idx="0"/>
          <a:effectRef idx="0"/>
          <a:fontRef idx="minor"/>
        </p:style>
      </p:sp>
      <p:sp>
        <p:nvSpPr>
          <p:cNvPr id="977" name="Line 95"/>
          <p:cNvSpPr/>
          <p:nvPr/>
        </p:nvSpPr>
        <p:spPr>
          <a:xfrm flipV="1">
            <a:off x="3581280" y="3044520"/>
            <a:ext cx="360" cy="384480"/>
          </a:xfrm>
          <a:prstGeom prst="line">
            <a:avLst/>
          </a:prstGeom>
          <a:ln w="9360">
            <a:solidFill>
              <a:schemeClr val="tx1"/>
            </a:solidFill>
            <a:round/>
          </a:ln>
        </p:spPr>
        <p:style>
          <a:lnRef idx="0"/>
          <a:fillRef idx="0"/>
          <a:effectRef idx="0"/>
          <a:fontRef idx="minor"/>
        </p:style>
      </p:sp>
      <p:sp>
        <p:nvSpPr>
          <p:cNvPr id="978" name="CustomShape 96"/>
          <p:cNvSpPr/>
          <p:nvPr/>
        </p:nvSpPr>
        <p:spPr>
          <a:xfrm>
            <a:off x="1600200" y="28195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Upload resume to job opening</a:t>
            </a:r>
            <a:endParaRPr b="0" lang="en-US" sz="900" spc="-1" strike="noStrike">
              <a:latin typeface="Arial"/>
            </a:endParaRPr>
          </a:p>
        </p:txBody>
      </p:sp>
      <p:grpSp>
        <p:nvGrpSpPr>
          <p:cNvPr id="979" name="Group 97"/>
          <p:cNvGrpSpPr/>
          <p:nvPr/>
        </p:nvGrpSpPr>
        <p:grpSpPr>
          <a:xfrm>
            <a:off x="4038480" y="6553080"/>
            <a:ext cx="2819160" cy="457560"/>
            <a:chOff x="4038480" y="6553080"/>
            <a:chExt cx="2819160" cy="457560"/>
          </a:xfrm>
        </p:grpSpPr>
        <p:sp>
          <p:nvSpPr>
            <p:cNvPr id="980" name="Line 98"/>
            <p:cNvSpPr/>
            <p:nvPr/>
          </p:nvSpPr>
          <p:spPr>
            <a:xfrm>
              <a:off x="4038480" y="6553080"/>
              <a:ext cx="360" cy="457200"/>
            </a:xfrm>
            <a:prstGeom prst="line">
              <a:avLst/>
            </a:prstGeom>
            <a:ln w="28440">
              <a:solidFill>
                <a:srgbClr val="378d2b"/>
              </a:solidFill>
              <a:round/>
            </a:ln>
          </p:spPr>
          <p:style>
            <a:lnRef idx="0"/>
            <a:fillRef idx="0"/>
            <a:effectRef idx="0"/>
            <a:fontRef idx="minor"/>
          </p:style>
        </p:sp>
        <p:sp>
          <p:nvSpPr>
            <p:cNvPr id="981" name="Line 99"/>
            <p:cNvSpPr/>
            <p:nvPr/>
          </p:nvSpPr>
          <p:spPr>
            <a:xfrm>
              <a:off x="4038480" y="6553080"/>
              <a:ext cx="2011680" cy="360"/>
            </a:xfrm>
            <a:prstGeom prst="line">
              <a:avLst/>
            </a:prstGeom>
            <a:ln w="28440">
              <a:solidFill>
                <a:srgbClr val="378d2b"/>
              </a:solidFill>
              <a:round/>
            </a:ln>
          </p:spPr>
          <p:style>
            <a:lnRef idx="0"/>
            <a:fillRef idx="0"/>
            <a:effectRef idx="0"/>
            <a:fontRef idx="minor"/>
          </p:style>
        </p:sp>
        <p:sp>
          <p:nvSpPr>
            <p:cNvPr id="982" name="Line 100"/>
            <p:cNvSpPr/>
            <p:nvPr/>
          </p:nvSpPr>
          <p:spPr>
            <a:xfrm>
              <a:off x="4038480" y="7010280"/>
              <a:ext cx="2011680" cy="360"/>
            </a:xfrm>
            <a:prstGeom prst="line">
              <a:avLst/>
            </a:prstGeom>
            <a:ln w="28440">
              <a:solidFill>
                <a:srgbClr val="378d2b"/>
              </a:solidFill>
              <a:round/>
            </a:ln>
          </p:spPr>
          <p:style>
            <a:lnRef idx="0"/>
            <a:fillRef idx="0"/>
            <a:effectRef idx="0"/>
            <a:fontRef idx="minor"/>
          </p:style>
        </p:sp>
        <p:sp>
          <p:nvSpPr>
            <p:cNvPr id="983" name="Line 101"/>
            <p:cNvSpPr/>
            <p:nvPr/>
          </p:nvSpPr>
          <p:spPr>
            <a:xfrm>
              <a:off x="4587120" y="6553080"/>
              <a:ext cx="360" cy="457200"/>
            </a:xfrm>
            <a:prstGeom prst="line">
              <a:avLst/>
            </a:prstGeom>
            <a:ln w="28440">
              <a:solidFill>
                <a:srgbClr val="378d2b"/>
              </a:solidFill>
              <a:round/>
            </a:ln>
          </p:spPr>
          <p:style>
            <a:lnRef idx="0"/>
            <a:fillRef idx="0"/>
            <a:effectRef idx="0"/>
            <a:fontRef idx="minor"/>
          </p:style>
        </p:sp>
        <p:sp>
          <p:nvSpPr>
            <p:cNvPr id="984" name="CustomShape 102"/>
            <p:cNvSpPr/>
            <p:nvPr/>
          </p:nvSpPr>
          <p:spPr>
            <a:xfrm>
              <a:off x="4038480" y="6597720"/>
              <a:ext cx="822600" cy="3034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Verdana"/>
                </a:rPr>
                <a:t>ds1</a:t>
              </a:r>
              <a:endParaRPr b="0" lang="en-US" sz="1400" spc="-1" strike="noStrike">
                <a:latin typeface="Arial"/>
              </a:endParaRPr>
            </a:p>
          </p:txBody>
        </p:sp>
        <p:sp>
          <p:nvSpPr>
            <p:cNvPr id="985" name="CustomShape 103"/>
            <p:cNvSpPr/>
            <p:nvPr/>
          </p:nvSpPr>
          <p:spPr>
            <a:xfrm>
              <a:off x="4587120" y="6597720"/>
              <a:ext cx="2270520" cy="333720"/>
            </a:xfrm>
            <a:prstGeom prst="rect">
              <a:avLst/>
            </a:prstGeom>
            <a:noFill/>
            <a:ln w="9360">
              <a:noFill/>
            </a:ln>
          </p:spPr>
          <p:style>
            <a:lnRef idx="0"/>
            <a:fillRef idx="0"/>
            <a:effectRef idx="0"/>
            <a:fontRef idx="minor"/>
          </p:style>
          <p:txBody>
            <a:bodyPr lIns="90000" rIns="90000" tIns="45000" bIns="45000"/>
            <a:p>
              <a:pPr>
                <a:lnSpc>
                  <a:spcPct val="100000"/>
                </a:lnSpc>
                <a:spcBef>
                  <a:spcPts val="799"/>
                </a:spcBef>
              </a:pPr>
              <a:r>
                <a:rPr b="0" lang="en-US" sz="1600" spc="-1" strike="noStrike">
                  <a:solidFill>
                    <a:srgbClr val="000000"/>
                  </a:solidFill>
                  <a:latin typeface="Verdana"/>
                </a:rPr>
                <a:t>Resume Database</a:t>
              </a:r>
              <a:endParaRPr b="0" lang="en-US" sz="1600" spc="-1" strike="noStrike">
                <a:latin typeface="Arial"/>
              </a:endParaRPr>
            </a:p>
          </p:txBody>
        </p:sp>
      </p:grpSp>
      <p:sp>
        <p:nvSpPr>
          <p:cNvPr id="986" name="Line 104"/>
          <p:cNvSpPr/>
          <p:nvPr/>
        </p:nvSpPr>
        <p:spPr>
          <a:xfrm>
            <a:off x="4419360" y="5483160"/>
            <a:ext cx="360" cy="1069920"/>
          </a:xfrm>
          <a:prstGeom prst="line">
            <a:avLst/>
          </a:prstGeom>
          <a:ln w="9360">
            <a:solidFill>
              <a:schemeClr val="tx1"/>
            </a:solidFill>
            <a:round/>
            <a:tailEnd len="med" type="triangle" w="med"/>
          </a:ln>
        </p:spPr>
        <p:style>
          <a:lnRef idx="0"/>
          <a:fillRef idx="0"/>
          <a:effectRef idx="0"/>
          <a:fontRef idx="minor"/>
        </p:style>
      </p:sp>
      <p:sp>
        <p:nvSpPr>
          <p:cNvPr id="987" name="Line 105"/>
          <p:cNvSpPr/>
          <p:nvPr/>
        </p:nvSpPr>
        <p:spPr>
          <a:xfrm flipV="1">
            <a:off x="4114800" y="5486400"/>
            <a:ext cx="360" cy="1066680"/>
          </a:xfrm>
          <a:prstGeom prst="line">
            <a:avLst/>
          </a:prstGeom>
          <a:ln w="9360">
            <a:solidFill>
              <a:schemeClr val="tx1"/>
            </a:solidFill>
            <a:round/>
            <a:tailEnd len="med" type="triangle" w="med"/>
          </a:ln>
        </p:spPr>
        <p:style>
          <a:lnRef idx="0"/>
          <a:fillRef idx="0"/>
          <a:effectRef idx="0"/>
          <a:fontRef idx="minor"/>
        </p:style>
      </p:sp>
      <p:sp>
        <p:nvSpPr>
          <p:cNvPr id="988" name="CustomShape 106"/>
          <p:cNvSpPr/>
          <p:nvPr/>
        </p:nvSpPr>
        <p:spPr>
          <a:xfrm rot="5400000">
            <a:off x="3308400" y="625176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Resumes</a:t>
            </a:r>
            <a:endParaRPr b="0" lang="en-US" sz="900" spc="-1" strike="noStrike">
              <a:latin typeface="Arial"/>
            </a:endParaRPr>
          </a:p>
        </p:txBody>
      </p:sp>
      <p:sp>
        <p:nvSpPr>
          <p:cNvPr id="989" name="CustomShape 107"/>
          <p:cNvSpPr/>
          <p:nvPr/>
        </p:nvSpPr>
        <p:spPr>
          <a:xfrm rot="5400000">
            <a:off x="3583800" y="624852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Request for resume</a:t>
            </a:r>
            <a:endParaRPr b="0" lang="en-US" sz="900" spc="-1" strike="noStrike">
              <a:latin typeface="Arial"/>
            </a:endParaRPr>
          </a:p>
        </p:txBody>
      </p:sp>
      <p:sp>
        <p:nvSpPr>
          <p:cNvPr id="990" name="Line 108"/>
          <p:cNvSpPr/>
          <p:nvPr/>
        </p:nvSpPr>
        <p:spPr>
          <a:xfrm>
            <a:off x="5867280" y="4335120"/>
            <a:ext cx="360" cy="2217960"/>
          </a:xfrm>
          <a:prstGeom prst="line">
            <a:avLst/>
          </a:prstGeom>
          <a:ln w="9360">
            <a:solidFill>
              <a:schemeClr val="tx1"/>
            </a:solidFill>
            <a:round/>
            <a:tailEnd len="med" type="triangle" w="med"/>
          </a:ln>
        </p:spPr>
        <p:style>
          <a:lnRef idx="0"/>
          <a:fillRef idx="0"/>
          <a:effectRef idx="0"/>
          <a:fontRef idx="minor"/>
        </p:style>
      </p:sp>
      <p:sp>
        <p:nvSpPr>
          <p:cNvPr id="991" name="CustomShape 109"/>
          <p:cNvSpPr/>
          <p:nvPr/>
        </p:nvSpPr>
        <p:spPr>
          <a:xfrm rot="5400000">
            <a:off x="5106240" y="510264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Validated resumes</a:t>
            </a:r>
            <a:endParaRPr b="0" lang="en-US" sz="900" spc="-1" strike="noStrike">
              <a:latin typeface="Arial"/>
            </a:endParaRPr>
          </a:p>
        </p:txBody>
      </p:sp>
      <p:sp>
        <p:nvSpPr>
          <p:cNvPr id="992" name="CustomShape 110"/>
          <p:cNvSpPr/>
          <p:nvPr/>
        </p:nvSpPr>
        <p:spPr>
          <a:xfrm>
            <a:off x="1828800" y="624672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Search for job openings</a:t>
            </a:r>
            <a:endParaRPr b="0" lang="en-US" sz="900" spc="-1" strike="noStrike">
              <a:latin typeface="Arial"/>
            </a:endParaRPr>
          </a:p>
        </p:txBody>
      </p:sp>
      <p:grpSp>
        <p:nvGrpSpPr>
          <p:cNvPr id="993" name="Group 111"/>
          <p:cNvGrpSpPr/>
          <p:nvPr/>
        </p:nvGrpSpPr>
        <p:grpSpPr>
          <a:xfrm>
            <a:off x="1904760" y="5486400"/>
            <a:ext cx="2057760" cy="1219320"/>
            <a:chOff x="1904760" y="5486400"/>
            <a:chExt cx="2057760" cy="1219320"/>
          </a:xfrm>
        </p:grpSpPr>
        <p:sp>
          <p:nvSpPr>
            <p:cNvPr id="994" name="Line 112"/>
            <p:cNvSpPr/>
            <p:nvPr/>
          </p:nvSpPr>
          <p:spPr>
            <a:xfrm>
              <a:off x="3962160" y="5486400"/>
              <a:ext cx="360" cy="1218960"/>
            </a:xfrm>
            <a:prstGeom prst="line">
              <a:avLst/>
            </a:prstGeom>
            <a:ln w="9360">
              <a:solidFill>
                <a:schemeClr val="tx1"/>
              </a:solidFill>
              <a:round/>
            </a:ln>
          </p:spPr>
          <p:style>
            <a:lnRef idx="0"/>
            <a:fillRef idx="0"/>
            <a:effectRef idx="0"/>
            <a:fontRef idx="minor"/>
          </p:style>
        </p:sp>
        <p:sp>
          <p:nvSpPr>
            <p:cNvPr id="995" name="Line 113"/>
            <p:cNvSpPr/>
            <p:nvPr/>
          </p:nvSpPr>
          <p:spPr>
            <a:xfrm flipH="1">
              <a:off x="1904760" y="6705360"/>
              <a:ext cx="2057400" cy="360"/>
            </a:xfrm>
            <a:prstGeom prst="line">
              <a:avLst/>
            </a:prstGeom>
            <a:ln w="9360">
              <a:solidFill>
                <a:schemeClr val="tx1"/>
              </a:solidFill>
              <a:round/>
              <a:tailEnd len="med" type="triangle" w="med"/>
            </a:ln>
          </p:spPr>
          <p:style>
            <a:lnRef idx="0"/>
            <a:fillRef idx="0"/>
            <a:effectRef idx="0"/>
            <a:fontRef idx="minor"/>
          </p:style>
        </p:sp>
      </p:grpSp>
      <p:sp>
        <p:nvSpPr>
          <p:cNvPr id="996" name="CustomShape 114"/>
          <p:cNvSpPr/>
          <p:nvPr/>
        </p:nvSpPr>
        <p:spPr>
          <a:xfrm>
            <a:off x="1828800" y="647532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Job listings</a:t>
            </a:r>
            <a:endParaRPr b="0" lang="en-US" sz="900" spc="-1" strike="noStrike">
              <a:latin typeface="Arial"/>
            </a:endParaRPr>
          </a:p>
        </p:txBody>
      </p:sp>
      <p:sp>
        <p:nvSpPr>
          <p:cNvPr id="997" name="CustomShape 115"/>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86</a:t>
            </a:r>
            <a:endParaRPr b="0" lang="en-US" sz="1800" spc="-1" strike="noStrike">
              <a:latin typeface="Arial"/>
            </a:endParaRPr>
          </a:p>
        </p:txBody>
      </p:sp>
    </p:spTree>
  </p:cSld>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8" name="CustomShape 1"/>
          <p:cNvSpPr/>
          <p:nvPr/>
        </p:nvSpPr>
        <p:spPr>
          <a:xfrm>
            <a:off x="304920" y="152280"/>
            <a:ext cx="655272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Level 0 Data Flow Diagram Resume Application Narrative</a:t>
            </a:r>
            <a:endParaRPr b="0" lang="en-US" sz="1800" spc="-1" strike="noStrike">
              <a:latin typeface="Arial"/>
            </a:endParaRPr>
          </a:p>
        </p:txBody>
      </p:sp>
      <p:sp>
        <p:nvSpPr>
          <p:cNvPr id="999" name="CustomShape 2"/>
          <p:cNvSpPr/>
          <p:nvPr/>
        </p:nvSpPr>
        <p:spPr>
          <a:xfrm>
            <a:off x="343080" y="685800"/>
            <a:ext cx="6133680" cy="3504960"/>
          </a:xfrm>
          <a:prstGeom prst="rect">
            <a:avLst/>
          </a:prstGeom>
          <a:noFill/>
          <a:ln w="9360">
            <a:noFill/>
          </a:ln>
        </p:spPr>
        <p:style>
          <a:lnRef idx="0"/>
          <a:fillRef idx="0"/>
          <a:effectRef idx="0"/>
          <a:fontRef idx="minor"/>
        </p:style>
        <p:txBody>
          <a:bodyPr lIns="90000" rIns="90000" tIns="45000" bIns="45000"/>
          <a:p>
            <a:pPr marL="343080" indent="-342720">
              <a:lnSpc>
                <a:spcPct val="80000"/>
              </a:lnSpc>
              <a:spcBef>
                <a:spcPts val="281"/>
              </a:spcBef>
              <a:buClr>
                <a:srgbClr val="000000"/>
              </a:buClr>
              <a:buFont typeface="Wingdings" charset="2"/>
              <a:buChar char=""/>
            </a:pPr>
            <a:r>
              <a:rPr b="1" lang="en-US" sz="1400" spc="-1" strike="noStrike">
                <a:solidFill>
                  <a:srgbClr val="000000"/>
                </a:solidFill>
                <a:latin typeface="Georgia"/>
              </a:rPr>
              <a:t>1.0 Create Resume:</a:t>
            </a:r>
            <a:r>
              <a:rPr b="0" lang="en-US" sz="1400" spc="-1" strike="noStrike">
                <a:solidFill>
                  <a:srgbClr val="000000"/>
                </a:solidFill>
                <a:latin typeface="Georgia"/>
              </a:rPr>
              <a:t> The student creates an account with Optimal Resume to learn how to and create a professional resume that can be used in showing to recruiters and attached to job openings.</a:t>
            </a:r>
            <a:endParaRPr b="0" lang="en-US" sz="1400" spc="-1" strike="noStrike">
              <a:latin typeface="Arial"/>
            </a:endParaRPr>
          </a:p>
          <a:p>
            <a:pPr marL="343080" indent="-342720">
              <a:lnSpc>
                <a:spcPct val="80000"/>
              </a:lnSpc>
              <a:spcBef>
                <a:spcPts val="281"/>
              </a:spcBef>
              <a:buClr>
                <a:srgbClr val="000000"/>
              </a:buClr>
              <a:buFont typeface="Wingdings" charset="2"/>
              <a:buChar char=""/>
            </a:pPr>
            <a:r>
              <a:rPr b="1" lang="en-US" sz="1400" spc="-1" strike="noStrike">
                <a:solidFill>
                  <a:srgbClr val="000000"/>
                </a:solidFill>
                <a:latin typeface="Georgia"/>
              </a:rPr>
              <a:t>2.0 Upload Resume:  </a:t>
            </a:r>
            <a:r>
              <a:rPr b="0" lang="en-US" sz="1400" spc="-1" strike="noStrike">
                <a:solidFill>
                  <a:srgbClr val="000000"/>
                </a:solidFill>
                <a:latin typeface="Georgia"/>
              </a:rPr>
              <a:t>The student creates an account with CrimsonCareers  and uploads either their hand-created resume or the one they created on Optimal Resume.  The resume is validated by content and makes sure that all necessary fields are there before uploading it to the student’s file.</a:t>
            </a:r>
            <a:endParaRPr b="0" lang="en-US" sz="1400" spc="-1" strike="noStrike">
              <a:latin typeface="Arial"/>
            </a:endParaRPr>
          </a:p>
          <a:p>
            <a:pPr marL="343080" indent="-342720">
              <a:lnSpc>
                <a:spcPct val="80000"/>
              </a:lnSpc>
              <a:spcBef>
                <a:spcPts val="281"/>
              </a:spcBef>
              <a:buClr>
                <a:srgbClr val="000000"/>
              </a:buClr>
              <a:buFont typeface="Wingdings" charset="2"/>
              <a:buChar char=""/>
            </a:pPr>
            <a:r>
              <a:rPr b="1" lang="en-US" sz="1400" spc="-1" strike="noStrike">
                <a:solidFill>
                  <a:srgbClr val="000000"/>
                </a:solidFill>
                <a:latin typeface="Georgia"/>
              </a:rPr>
              <a:t>3.0 View/Search Resumes: </a:t>
            </a:r>
            <a:r>
              <a:rPr b="0" lang="en-US" sz="1400" spc="-1" strike="noStrike">
                <a:solidFill>
                  <a:srgbClr val="000000"/>
                </a:solidFill>
                <a:latin typeface="Georgia"/>
              </a:rPr>
              <a:t>Recruiters have to register with CrimsonCareers to be able to search all the resumes in the database for certain key characteristics that would fill a job opening in their company.  Recruiters can also create pages with job openings that can be searched for by students and faculty that contains a place for interested students to submit their resumes for that job opening.</a:t>
            </a:r>
            <a:endParaRPr b="0" lang="en-US" sz="1400" spc="-1" strike="noStrike">
              <a:latin typeface="Arial"/>
            </a:endParaRPr>
          </a:p>
        </p:txBody>
      </p:sp>
      <p:sp>
        <p:nvSpPr>
          <p:cNvPr id="1000" name="CustomShape 3"/>
          <p:cNvSpPr/>
          <p:nvPr/>
        </p:nvSpPr>
        <p:spPr>
          <a:xfrm>
            <a:off x="609480" y="3581280"/>
            <a:ext cx="5714640" cy="3200040"/>
          </a:xfrm>
          <a:prstGeom prst="rect">
            <a:avLst/>
          </a:prstGeom>
          <a:solidFill>
            <a:schemeClr val="bg2"/>
          </a:solidFill>
          <a:ln w="9360">
            <a:solidFill>
              <a:schemeClr val="tx1"/>
            </a:solidFill>
            <a:miter/>
          </a:ln>
        </p:spPr>
        <p:style>
          <a:lnRef idx="0"/>
          <a:fillRef idx="0"/>
          <a:effectRef idx="0"/>
          <a:fontRef idx="minor"/>
        </p:style>
      </p:sp>
      <p:sp>
        <p:nvSpPr>
          <p:cNvPr id="1001" name="CustomShape 4"/>
          <p:cNvSpPr/>
          <p:nvPr/>
        </p:nvSpPr>
        <p:spPr>
          <a:xfrm>
            <a:off x="762120" y="3830760"/>
            <a:ext cx="5409720" cy="2798280"/>
          </a:xfrm>
          <a:prstGeom prst="rect">
            <a:avLst/>
          </a:prstGeom>
          <a:solidFill>
            <a:schemeClr val="bg1"/>
          </a:solidFill>
          <a:ln w="9360">
            <a:solidFill>
              <a:schemeClr val="tx1"/>
            </a:solidFill>
            <a:miter/>
          </a:ln>
        </p:spPr>
        <p:style>
          <a:lnRef idx="0"/>
          <a:fillRef idx="0"/>
          <a:effectRef idx="0"/>
          <a:fontRef idx="minor"/>
        </p:style>
      </p:sp>
      <p:graphicFrame>
        <p:nvGraphicFramePr>
          <p:cNvPr id="1002" name="Object 5"/>
          <p:cNvGraphicFramePr/>
          <p:nvPr/>
        </p:nvGraphicFramePr>
        <p:xfrm>
          <a:off x="841320" y="3889440"/>
          <a:ext cx="5167080" cy="3860280"/>
        </p:xfrm>
        <a:graphic>
          <a:graphicData uri="http://schemas.openxmlformats.org/presentationml/2006/ole">
            <p:oleObj progId="Word.Document.8" r:id="rId1" spid="">
              <p:embed/>
              <p:pic>
                <p:nvPicPr>
                  <p:cNvPr id="1003" name="Object 2" descr=""/>
                  <p:cNvPicPr/>
                  <p:nvPr/>
                </p:nvPicPr>
                <p:blipFill>
                  <a:blip r:embed="rId2"/>
                  <a:stretch/>
                </p:blipFill>
                <p:spPr>
                  <a:xfrm>
                    <a:off x="841320" y="3889440"/>
                    <a:ext cx="5167080" cy="3860280"/>
                  </a:xfrm>
                  <a:prstGeom prst="rect">
                    <a:avLst/>
                  </a:prstGeom>
                  <a:ln>
                    <a:noFill/>
                  </a:ln>
                </p:spPr>
              </p:pic>
            </p:oleObj>
          </a:graphicData>
        </a:graphic>
      </p:graphicFrame>
      <p:sp>
        <p:nvSpPr>
          <p:cNvPr id="1004" name="CustomShape 6"/>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87</a:t>
            </a:r>
            <a:endParaRPr b="0" lang="en-US" sz="1800" spc="-1" strike="noStrike">
              <a:latin typeface="Arial"/>
            </a:endParaRPr>
          </a:p>
        </p:txBody>
      </p:sp>
    </p:spTree>
  </p:cSld>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5" name="CustomShape 1"/>
          <p:cNvSpPr/>
          <p:nvPr/>
        </p:nvSpPr>
        <p:spPr>
          <a:xfrm>
            <a:off x="304920" y="152280"/>
            <a:ext cx="533376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Level 1 Data Flow Diagram 1.0 Create Resume</a:t>
            </a:r>
            <a:endParaRPr b="0" lang="en-US" sz="1800" spc="-1" strike="noStrike">
              <a:latin typeface="Arial"/>
            </a:endParaRPr>
          </a:p>
        </p:txBody>
      </p:sp>
      <p:sp>
        <p:nvSpPr>
          <p:cNvPr id="1006" name="CustomShape 2"/>
          <p:cNvSpPr/>
          <p:nvPr/>
        </p:nvSpPr>
        <p:spPr>
          <a:xfrm>
            <a:off x="3276720" y="1066680"/>
            <a:ext cx="3504960" cy="6019560"/>
          </a:xfrm>
          <a:prstGeom prst="roundRect">
            <a:avLst>
              <a:gd name="adj" fmla="val 16667"/>
            </a:avLst>
          </a:prstGeom>
          <a:gradFill rotWithShape="0">
            <a:gsLst>
              <a:gs pos="0">
                <a:srgbClr val="52c543"/>
              </a:gs>
              <a:gs pos="100000">
                <a:srgbClr val="265b1f"/>
              </a:gs>
            </a:gsLst>
            <a:lin ang="5400000"/>
          </a:gradFill>
          <a:ln w="9360">
            <a:solidFill>
              <a:schemeClr val="tx1"/>
            </a:solidFill>
            <a:round/>
          </a:ln>
        </p:spPr>
        <p:style>
          <a:lnRef idx="0"/>
          <a:fillRef idx="0"/>
          <a:effectRef idx="0"/>
          <a:fontRef idx="minor"/>
        </p:style>
      </p:sp>
      <p:sp>
        <p:nvSpPr>
          <p:cNvPr id="1007" name="CustomShape 3"/>
          <p:cNvSpPr/>
          <p:nvPr/>
        </p:nvSpPr>
        <p:spPr>
          <a:xfrm>
            <a:off x="3657600" y="2362320"/>
            <a:ext cx="990360" cy="914040"/>
          </a:xfrm>
          <a:prstGeom prst="roundRect">
            <a:avLst>
              <a:gd name="adj" fmla="val 16667"/>
            </a:avLst>
          </a:prstGeom>
          <a:gradFill rotWithShape="0">
            <a:gsLst>
              <a:gs pos="0">
                <a:schemeClr val="bg1"/>
              </a:gs>
              <a:gs pos="100000">
                <a:schemeClr val="bg1">
                  <a:gamma val="-1"/>
                  <a:shade val="46275"/>
                  <a:invGamma val="-1"/>
                </a:schemeClr>
              </a:gs>
            </a:gsLst>
            <a:lin ang="0"/>
          </a:gradFill>
          <a:ln w="9360">
            <a:solidFill>
              <a:schemeClr val="tx1"/>
            </a:solidFill>
            <a:round/>
          </a:ln>
        </p:spPr>
        <p:style>
          <a:lnRef idx="0"/>
          <a:fillRef idx="0"/>
          <a:effectRef idx="0"/>
          <a:fontRef idx="minor"/>
        </p:style>
      </p:sp>
      <p:sp>
        <p:nvSpPr>
          <p:cNvPr id="1008" name="CustomShape 4"/>
          <p:cNvSpPr/>
          <p:nvPr/>
        </p:nvSpPr>
        <p:spPr>
          <a:xfrm>
            <a:off x="4343400" y="5867280"/>
            <a:ext cx="990360" cy="914040"/>
          </a:xfrm>
          <a:prstGeom prst="roundRect">
            <a:avLst>
              <a:gd name="adj" fmla="val 16667"/>
            </a:avLst>
          </a:prstGeom>
          <a:gradFill rotWithShape="0">
            <a:gsLst>
              <a:gs pos="0">
                <a:schemeClr val="bg1"/>
              </a:gs>
              <a:gs pos="100000">
                <a:schemeClr val="bg1">
                  <a:gamma val="-1"/>
                  <a:shade val="46275"/>
                  <a:invGamma val="-1"/>
                </a:schemeClr>
              </a:gs>
            </a:gsLst>
            <a:lin ang="0"/>
          </a:gradFill>
          <a:ln w="9360">
            <a:solidFill>
              <a:schemeClr val="tx1"/>
            </a:solidFill>
            <a:round/>
          </a:ln>
        </p:spPr>
        <p:style>
          <a:lnRef idx="0"/>
          <a:fillRef idx="0"/>
          <a:effectRef idx="0"/>
          <a:fontRef idx="minor"/>
        </p:style>
      </p:sp>
      <p:sp>
        <p:nvSpPr>
          <p:cNvPr id="1009" name="CustomShape 5"/>
          <p:cNvSpPr/>
          <p:nvPr/>
        </p:nvSpPr>
        <p:spPr>
          <a:xfrm>
            <a:off x="4343400" y="6170760"/>
            <a:ext cx="914040" cy="577080"/>
          </a:xfrm>
          <a:prstGeom prst="rect">
            <a:avLst/>
          </a:prstGeom>
          <a:noFill/>
          <a:ln w="9360">
            <a:noFill/>
          </a:ln>
        </p:spPr>
        <p:style>
          <a:lnRef idx="0"/>
          <a:fillRef idx="0"/>
          <a:effectRef idx="0"/>
          <a:fontRef idx="minor"/>
        </p:style>
        <p:txBody>
          <a:bodyPr lIns="90000" rIns="90000" tIns="45000" bIns="45000"/>
          <a:p>
            <a:pPr algn="ctr">
              <a:lnSpc>
                <a:spcPct val="100000"/>
              </a:lnSpc>
              <a:spcBef>
                <a:spcPts val="400"/>
              </a:spcBef>
            </a:pPr>
            <a:r>
              <a:rPr b="1" lang="en-US" sz="800" spc="-1" strike="noStrike">
                <a:solidFill>
                  <a:srgbClr val="000000"/>
                </a:solidFill>
                <a:latin typeface="Georgia"/>
              </a:rPr>
              <a:t>Save completed file to computer</a:t>
            </a:r>
            <a:endParaRPr b="0" lang="en-US" sz="800" spc="-1" strike="noStrike">
              <a:latin typeface="Arial"/>
            </a:endParaRPr>
          </a:p>
        </p:txBody>
      </p:sp>
      <p:sp>
        <p:nvSpPr>
          <p:cNvPr id="1010" name="CustomShape 6"/>
          <p:cNvSpPr/>
          <p:nvPr/>
        </p:nvSpPr>
        <p:spPr>
          <a:xfrm>
            <a:off x="4528080" y="1143000"/>
            <a:ext cx="988920" cy="333720"/>
          </a:xfrm>
          <a:prstGeom prst="rect">
            <a:avLst/>
          </a:prstGeom>
          <a:noFill/>
          <a:ln w="9360">
            <a:noFill/>
          </a:ln>
        </p:spPr>
        <p:style>
          <a:lnRef idx="0"/>
          <a:fillRef idx="0"/>
          <a:effectRef idx="0"/>
          <a:fontRef idx="minor"/>
        </p:style>
        <p:txBody>
          <a:bodyPr wrap="none" lIns="90000" rIns="90000" tIns="45000" bIns="45000"/>
          <a:p>
            <a:pPr>
              <a:lnSpc>
                <a:spcPct val="100000"/>
              </a:lnSpc>
              <a:spcBef>
                <a:spcPts val="799"/>
              </a:spcBef>
            </a:pPr>
            <a:r>
              <a:rPr b="1" lang="en-US" sz="1600" spc="-1" strike="noStrike">
                <a:solidFill>
                  <a:srgbClr val="000000"/>
                </a:solidFill>
                <a:latin typeface="Georgia"/>
              </a:rPr>
              <a:t>Level 1</a:t>
            </a:r>
            <a:endParaRPr b="0" lang="en-US" sz="1600" spc="-1" strike="noStrike">
              <a:latin typeface="Arial"/>
            </a:endParaRPr>
          </a:p>
        </p:txBody>
      </p:sp>
      <p:sp>
        <p:nvSpPr>
          <p:cNvPr id="1011" name="Line 7"/>
          <p:cNvSpPr/>
          <p:nvPr/>
        </p:nvSpPr>
        <p:spPr>
          <a:xfrm>
            <a:off x="3657600" y="2590560"/>
            <a:ext cx="990360" cy="360"/>
          </a:xfrm>
          <a:prstGeom prst="line">
            <a:avLst/>
          </a:prstGeom>
          <a:ln w="9360">
            <a:solidFill>
              <a:schemeClr val="tx1"/>
            </a:solidFill>
            <a:round/>
          </a:ln>
        </p:spPr>
        <p:style>
          <a:lnRef idx="0"/>
          <a:fillRef idx="0"/>
          <a:effectRef idx="0"/>
          <a:fontRef idx="minor"/>
        </p:style>
      </p:sp>
      <p:sp>
        <p:nvSpPr>
          <p:cNvPr id="1012" name="Line 8"/>
          <p:cNvSpPr/>
          <p:nvPr/>
        </p:nvSpPr>
        <p:spPr>
          <a:xfrm>
            <a:off x="4343400" y="6095880"/>
            <a:ext cx="990360" cy="360"/>
          </a:xfrm>
          <a:prstGeom prst="line">
            <a:avLst/>
          </a:prstGeom>
          <a:ln w="9360">
            <a:solidFill>
              <a:schemeClr val="tx1"/>
            </a:solidFill>
            <a:round/>
          </a:ln>
        </p:spPr>
        <p:style>
          <a:lnRef idx="0"/>
          <a:fillRef idx="0"/>
          <a:effectRef idx="0"/>
          <a:fontRef idx="minor"/>
        </p:style>
      </p:sp>
      <p:sp>
        <p:nvSpPr>
          <p:cNvPr id="1013" name="CustomShape 9"/>
          <p:cNvSpPr/>
          <p:nvPr/>
        </p:nvSpPr>
        <p:spPr>
          <a:xfrm>
            <a:off x="3962520" y="236232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1.1</a:t>
            </a:r>
            <a:endParaRPr b="0" lang="en-US" sz="900" spc="-1" strike="noStrike">
              <a:latin typeface="Arial"/>
            </a:endParaRPr>
          </a:p>
        </p:txBody>
      </p:sp>
      <p:sp>
        <p:nvSpPr>
          <p:cNvPr id="1014" name="CustomShape 10"/>
          <p:cNvSpPr/>
          <p:nvPr/>
        </p:nvSpPr>
        <p:spPr>
          <a:xfrm>
            <a:off x="4648320" y="586728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1.3</a:t>
            </a:r>
            <a:endParaRPr b="0" lang="en-US" sz="900" spc="-1" strike="noStrike">
              <a:latin typeface="Arial"/>
            </a:endParaRPr>
          </a:p>
        </p:txBody>
      </p:sp>
      <p:sp>
        <p:nvSpPr>
          <p:cNvPr id="1015" name="Line 11"/>
          <p:cNvSpPr/>
          <p:nvPr/>
        </p:nvSpPr>
        <p:spPr>
          <a:xfrm>
            <a:off x="3276360" y="1600200"/>
            <a:ext cx="3505320" cy="360"/>
          </a:xfrm>
          <a:prstGeom prst="line">
            <a:avLst/>
          </a:prstGeom>
          <a:ln w="76320">
            <a:solidFill>
              <a:schemeClr val="tx1"/>
            </a:solidFill>
            <a:round/>
          </a:ln>
        </p:spPr>
        <p:style>
          <a:lnRef idx="0"/>
          <a:fillRef idx="0"/>
          <a:effectRef idx="0"/>
          <a:fontRef idx="minor"/>
        </p:style>
      </p:sp>
      <p:sp>
        <p:nvSpPr>
          <p:cNvPr id="1016" name="CustomShape 12"/>
          <p:cNvSpPr/>
          <p:nvPr/>
        </p:nvSpPr>
        <p:spPr>
          <a:xfrm>
            <a:off x="5257800" y="3429000"/>
            <a:ext cx="990360" cy="914040"/>
          </a:xfrm>
          <a:prstGeom prst="roundRect">
            <a:avLst>
              <a:gd name="adj" fmla="val 16667"/>
            </a:avLst>
          </a:prstGeom>
          <a:gradFill rotWithShape="0">
            <a:gsLst>
              <a:gs pos="0">
                <a:schemeClr val="bg1"/>
              </a:gs>
              <a:gs pos="100000">
                <a:schemeClr val="bg1">
                  <a:gamma val="-1"/>
                  <a:shade val="46275"/>
                  <a:invGamma val="-1"/>
                </a:schemeClr>
              </a:gs>
            </a:gsLst>
            <a:lin ang="0"/>
          </a:gradFill>
          <a:ln w="9360">
            <a:solidFill>
              <a:schemeClr val="tx1"/>
            </a:solidFill>
            <a:round/>
          </a:ln>
        </p:spPr>
        <p:style>
          <a:lnRef idx="0"/>
          <a:fillRef idx="0"/>
          <a:effectRef idx="0"/>
          <a:fontRef idx="minor"/>
        </p:style>
      </p:sp>
      <p:sp>
        <p:nvSpPr>
          <p:cNvPr id="1017" name="CustomShape 13"/>
          <p:cNvSpPr/>
          <p:nvPr/>
        </p:nvSpPr>
        <p:spPr>
          <a:xfrm>
            <a:off x="3581280" y="2590920"/>
            <a:ext cx="1066320" cy="501840"/>
          </a:xfrm>
          <a:prstGeom prst="rect">
            <a:avLst/>
          </a:prstGeom>
          <a:noFill/>
          <a:ln w="9360">
            <a:noFill/>
          </a:ln>
        </p:spPr>
        <p:style>
          <a:lnRef idx="0"/>
          <a:fillRef idx="0"/>
          <a:effectRef idx="0"/>
          <a:fontRef idx="minor"/>
        </p:style>
        <p:txBody>
          <a:bodyPr lIns="90000" rIns="90000" tIns="45000" bIns="45000"/>
          <a:p>
            <a:pPr algn="ctr">
              <a:lnSpc>
                <a:spcPct val="100000"/>
              </a:lnSpc>
              <a:spcBef>
                <a:spcPts val="451"/>
              </a:spcBef>
            </a:pPr>
            <a:r>
              <a:rPr b="1" lang="en-US" sz="900" spc="-1" strike="noStrike">
                <a:solidFill>
                  <a:srgbClr val="000000"/>
                </a:solidFill>
                <a:latin typeface="Georgia"/>
              </a:rPr>
              <a:t>Register with Optimal Resume</a:t>
            </a:r>
            <a:endParaRPr b="0" lang="en-US" sz="900" spc="-1" strike="noStrike">
              <a:latin typeface="Arial"/>
            </a:endParaRPr>
          </a:p>
        </p:txBody>
      </p:sp>
      <p:sp>
        <p:nvSpPr>
          <p:cNvPr id="1018" name="CustomShape 14"/>
          <p:cNvSpPr/>
          <p:nvPr/>
        </p:nvSpPr>
        <p:spPr>
          <a:xfrm>
            <a:off x="5562720" y="342900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1.2</a:t>
            </a:r>
            <a:endParaRPr b="0" lang="en-US" sz="900" spc="-1" strike="noStrike">
              <a:latin typeface="Arial"/>
            </a:endParaRPr>
          </a:p>
        </p:txBody>
      </p:sp>
      <p:sp>
        <p:nvSpPr>
          <p:cNvPr id="1019" name="Line 15"/>
          <p:cNvSpPr/>
          <p:nvPr/>
        </p:nvSpPr>
        <p:spPr>
          <a:xfrm>
            <a:off x="5257800" y="3657600"/>
            <a:ext cx="990360" cy="360"/>
          </a:xfrm>
          <a:prstGeom prst="line">
            <a:avLst/>
          </a:prstGeom>
          <a:ln w="9360">
            <a:solidFill>
              <a:schemeClr val="tx1"/>
            </a:solidFill>
            <a:round/>
          </a:ln>
        </p:spPr>
        <p:style>
          <a:lnRef idx="0"/>
          <a:fillRef idx="0"/>
          <a:effectRef idx="0"/>
          <a:fontRef idx="minor"/>
        </p:style>
      </p:sp>
      <p:sp>
        <p:nvSpPr>
          <p:cNvPr id="1020" name="CustomShape 16"/>
          <p:cNvSpPr/>
          <p:nvPr/>
        </p:nvSpPr>
        <p:spPr>
          <a:xfrm>
            <a:off x="5181480" y="3657600"/>
            <a:ext cx="1066320" cy="501120"/>
          </a:xfrm>
          <a:prstGeom prst="rect">
            <a:avLst/>
          </a:prstGeom>
          <a:noFill/>
          <a:ln w="9360">
            <a:noFill/>
          </a:ln>
        </p:spPr>
        <p:style>
          <a:lnRef idx="0"/>
          <a:fillRef idx="0"/>
          <a:effectRef idx="0"/>
          <a:fontRef idx="minor"/>
        </p:style>
        <p:txBody>
          <a:bodyPr lIns="90000" rIns="90000" tIns="45000" bIns="45000"/>
          <a:p>
            <a:pPr algn="ctr">
              <a:lnSpc>
                <a:spcPct val="100000"/>
              </a:lnSpc>
              <a:spcBef>
                <a:spcPts val="451"/>
              </a:spcBef>
            </a:pPr>
            <a:r>
              <a:rPr b="1" lang="en-US" sz="900" spc="-1" strike="noStrike">
                <a:solidFill>
                  <a:srgbClr val="000000"/>
                </a:solidFill>
                <a:latin typeface="Georgia"/>
              </a:rPr>
              <a:t>Follow-step-by-step wizard</a:t>
            </a:r>
            <a:endParaRPr b="0" lang="en-US" sz="900" spc="-1" strike="noStrike">
              <a:latin typeface="Arial"/>
            </a:endParaRPr>
          </a:p>
        </p:txBody>
      </p:sp>
      <p:grpSp>
        <p:nvGrpSpPr>
          <p:cNvPr id="1021" name="Group 17"/>
          <p:cNvGrpSpPr/>
          <p:nvPr/>
        </p:nvGrpSpPr>
        <p:grpSpPr>
          <a:xfrm>
            <a:off x="2085840" y="1447560"/>
            <a:ext cx="2057760" cy="914400"/>
            <a:chOff x="2085840" y="1447560"/>
            <a:chExt cx="2057760" cy="914400"/>
          </a:xfrm>
        </p:grpSpPr>
        <p:sp>
          <p:nvSpPr>
            <p:cNvPr id="1022" name="Line 18"/>
            <p:cNvSpPr/>
            <p:nvPr/>
          </p:nvSpPr>
          <p:spPr>
            <a:xfrm>
              <a:off x="2085840" y="1447560"/>
              <a:ext cx="2057400" cy="360"/>
            </a:xfrm>
            <a:prstGeom prst="line">
              <a:avLst/>
            </a:prstGeom>
            <a:ln w="9360">
              <a:solidFill>
                <a:schemeClr val="tx1"/>
              </a:solidFill>
              <a:round/>
            </a:ln>
          </p:spPr>
          <p:style>
            <a:lnRef idx="0"/>
            <a:fillRef idx="0"/>
            <a:effectRef idx="0"/>
            <a:fontRef idx="minor"/>
          </p:style>
        </p:sp>
        <p:sp>
          <p:nvSpPr>
            <p:cNvPr id="1023" name="Line 19"/>
            <p:cNvSpPr/>
            <p:nvPr/>
          </p:nvSpPr>
          <p:spPr>
            <a:xfrm>
              <a:off x="4143240" y="1447560"/>
              <a:ext cx="360" cy="914400"/>
            </a:xfrm>
            <a:prstGeom prst="line">
              <a:avLst/>
            </a:prstGeom>
            <a:ln w="9360">
              <a:solidFill>
                <a:schemeClr val="tx1"/>
              </a:solidFill>
              <a:round/>
              <a:tailEnd len="med" type="triangle" w="med"/>
            </a:ln>
          </p:spPr>
          <p:style>
            <a:lnRef idx="0"/>
            <a:fillRef idx="0"/>
            <a:effectRef idx="0"/>
            <a:fontRef idx="minor"/>
          </p:style>
        </p:sp>
      </p:grpSp>
      <p:sp>
        <p:nvSpPr>
          <p:cNvPr id="1024" name="CustomShape 20"/>
          <p:cNvSpPr/>
          <p:nvPr/>
        </p:nvSpPr>
        <p:spPr>
          <a:xfrm>
            <a:off x="2057400" y="1219320"/>
            <a:ext cx="2209320" cy="36396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Registration info. for Optimal Resume</a:t>
            </a:r>
            <a:endParaRPr b="0" lang="en-US" sz="900" spc="-1" strike="noStrike">
              <a:latin typeface="Arial"/>
            </a:endParaRPr>
          </a:p>
        </p:txBody>
      </p:sp>
      <p:grpSp>
        <p:nvGrpSpPr>
          <p:cNvPr id="1025" name="Group 21"/>
          <p:cNvGrpSpPr/>
          <p:nvPr/>
        </p:nvGrpSpPr>
        <p:grpSpPr>
          <a:xfrm>
            <a:off x="2118960" y="1904760"/>
            <a:ext cx="1829160" cy="457200"/>
            <a:chOff x="2118960" y="1904760"/>
            <a:chExt cx="1829160" cy="457200"/>
          </a:xfrm>
        </p:grpSpPr>
        <p:sp>
          <p:nvSpPr>
            <p:cNvPr id="1026" name="Line 22"/>
            <p:cNvSpPr/>
            <p:nvPr/>
          </p:nvSpPr>
          <p:spPr>
            <a:xfrm flipV="1">
              <a:off x="3947760" y="1904760"/>
              <a:ext cx="360" cy="457200"/>
            </a:xfrm>
            <a:prstGeom prst="line">
              <a:avLst/>
            </a:prstGeom>
            <a:ln w="9360">
              <a:solidFill>
                <a:schemeClr val="tx1"/>
              </a:solidFill>
              <a:round/>
            </a:ln>
          </p:spPr>
          <p:style>
            <a:lnRef idx="0"/>
            <a:fillRef idx="0"/>
            <a:effectRef idx="0"/>
            <a:fontRef idx="minor"/>
          </p:style>
        </p:sp>
        <p:sp>
          <p:nvSpPr>
            <p:cNvPr id="1027" name="Line 23"/>
            <p:cNvSpPr/>
            <p:nvPr/>
          </p:nvSpPr>
          <p:spPr>
            <a:xfrm flipH="1">
              <a:off x="2118960" y="1904760"/>
              <a:ext cx="1828800" cy="360"/>
            </a:xfrm>
            <a:prstGeom prst="line">
              <a:avLst/>
            </a:prstGeom>
            <a:ln w="9360">
              <a:solidFill>
                <a:schemeClr val="tx1"/>
              </a:solidFill>
              <a:round/>
              <a:tailEnd len="med" type="triangle" w="med"/>
            </a:ln>
          </p:spPr>
          <p:style>
            <a:lnRef idx="0"/>
            <a:fillRef idx="0"/>
            <a:effectRef idx="0"/>
            <a:fontRef idx="minor"/>
          </p:style>
        </p:sp>
      </p:grpSp>
      <p:sp>
        <p:nvSpPr>
          <p:cNvPr id="1028" name="CustomShape 24"/>
          <p:cNvSpPr/>
          <p:nvPr/>
        </p:nvSpPr>
        <p:spPr>
          <a:xfrm>
            <a:off x="2057400" y="16765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Account information</a:t>
            </a:r>
            <a:endParaRPr b="0" lang="en-US" sz="900" spc="-1" strike="noStrike">
              <a:latin typeface="Arial"/>
            </a:endParaRPr>
          </a:p>
        </p:txBody>
      </p:sp>
      <p:grpSp>
        <p:nvGrpSpPr>
          <p:cNvPr id="1029" name="Group 25"/>
          <p:cNvGrpSpPr/>
          <p:nvPr/>
        </p:nvGrpSpPr>
        <p:grpSpPr>
          <a:xfrm>
            <a:off x="1933560" y="2209680"/>
            <a:ext cx="3276360" cy="1752840"/>
            <a:chOff x="1933560" y="2209680"/>
            <a:chExt cx="3276360" cy="1752840"/>
          </a:xfrm>
        </p:grpSpPr>
        <p:sp>
          <p:nvSpPr>
            <p:cNvPr id="1030" name="Line 26"/>
            <p:cNvSpPr/>
            <p:nvPr/>
          </p:nvSpPr>
          <p:spPr>
            <a:xfrm>
              <a:off x="1933560" y="2209680"/>
              <a:ext cx="360" cy="1752480"/>
            </a:xfrm>
            <a:prstGeom prst="line">
              <a:avLst/>
            </a:prstGeom>
            <a:ln w="9360">
              <a:solidFill>
                <a:schemeClr val="tx1"/>
              </a:solidFill>
              <a:round/>
            </a:ln>
          </p:spPr>
          <p:style>
            <a:lnRef idx="0"/>
            <a:fillRef idx="0"/>
            <a:effectRef idx="0"/>
            <a:fontRef idx="minor"/>
          </p:style>
        </p:sp>
        <p:sp>
          <p:nvSpPr>
            <p:cNvPr id="1031" name="Line 27"/>
            <p:cNvSpPr/>
            <p:nvPr/>
          </p:nvSpPr>
          <p:spPr>
            <a:xfrm>
              <a:off x="1933560" y="3962160"/>
              <a:ext cx="3276360" cy="360"/>
            </a:xfrm>
            <a:prstGeom prst="line">
              <a:avLst/>
            </a:prstGeom>
            <a:ln w="9360">
              <a:solidFill>
                <a:schemeClr val="tx1"/>
              </a:solidFill>
              <a:round/>
              <a:tailEnd len="med" type="triangle" w="med"/>
            </a:ln>
          </p:spPr>
          <p:style>
            <a:lnRef idx="0"/>
            <a:fillRef idx="0"/>
            <a:effectRef idx="0"/>
            <a:fontRef idx="minor"/>
          </p:style>
        </p:sp>
      </p:grpSp>
      <p:sp>
        <p:nvSpPr>
          <p:cNvPr id="1032" name="CustomShape 28"/>
          <p:cNvSpPr/>
          <p:nvPr/>
        </p:nvSpPr>
        <p:spPr>
          <a:xfrm>
            <a:off x="1905120" y="37339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Information for resume</a:t>
            </a:r>
            <a:endParaRPr b="0" lang="en-US" sz="900" spc="-1" strike="noStrike">
              <a:latin typeface="Arial"/>
            </a:endParaRPr>
          </a:p>
        </p:txBody>
      </p:sp>
      <p:sp>
        <p:nvSpPr>
          <p:cNvPr id="1033" name="CustomShape 29"/>
          <p:cNvSpPr/>
          <p:nvPr/>
        </p:nvSpPr>
        <p:spPr>
          <a:xfrm rot="16200000">
            <a:off x="4699440" y="4794840"/>
            <a:ext cx="220932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900" spc="-1" strike="noStrike">
                <a:solidFill>
                  <a:srgbClr val="000000"/>
                </a:solidFill>
                <a:latin typeface="Georgia"/>
              </a:rPr>
              <a:t>Professional resume to be </a:t>
            </a:r>
            <a:endParaRPr b="0" lang="en-US" sz="900" spc="-1" strike="noStrike">
              <a:latin typeface="Arial"/>
            </a:endParaRPr>
          </a:p>
          <a:p>
            <a:pPr>
              <a:lnSpc>
                <a:spcPct val="100000"/>
              </a:lnSpc>
            </a:pPr>
            <a:r>
              <a:rPr b="0" lang="en-US" sz="900" spc="-1" strike="noStrike">
                <a:solidFill>
                  <a:srgbClr val="000000"/>
                </a:solidFill>
                <a:latin typeface="Georgia"/>
              </a:rPr>
              <a:t>downloaded</a:t>
            </a:r>
            <a:endParaRPr b="0" lang="en-US" sz="900" spc="-1" strike="noStrike">
              <a:latin typeface="Arial"/>
            </a:endParaRPr>
          </a:p>
        </p:txBody>
      </p:sp>
      <p:sp>
        <p:nvSpPr>
          <p:cNvPr id="1034" name="CustomShape 30"/>
          <p:cNvSpPr/>
          <p:nvPr/>
        </p:nvSpPr>
        <p:spPr>
          <a:xfrm>
            <a:off x="671400" y="1371600"/>
            <a:ext cx="1447560" cy="837720"/>
          </a:xfrm>
          <a:prstGeom prst="rect">
            <a:avLst/>
          </a:prstGeom>
          <a:gradFill rotWithShape="0">
            <a:gsLst>
              <a:gs pos="0">
                <a:srgbClr val="52c543"/>
              </a:gs>
              <a:gs pos="100000">
                <a:srgbClr val="265b1f"/>
              </a:gs>
            </a:gsLst>
            <a:lin ang="5400000"/>
          </a:gra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035" name="CustomShape 31"/>
          <p:cNvSpPr/>
          <p:nvPr/>
        </p:nvSpPr>
        <p:spPr>
          <a:xfrm>
            <a:off x="685800" y="1415880"/>
            <a:ext cx="12189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Students</a:t>
            </a:r>
            <a:endParaRPr b="0" lang="en-US" sz="1800" spc="-1" strike="noStrike">
              <a:latin typeface="Arial"/>
            </a:endParaRPr>
          </a:p>
        </p:txBody>
      </p:sp>
      <p:grpSp>
        <p:nvGrpSpPr>
          <p:cNvPr id="1036" name="Group 32"/>
          <p:cNvGrpSpPr/>
          <p:nvPr/>
        </p:nvGrpSpPr>
        <p:grpSpPr>
          <a:xfrm>
            <a:off x="5333760" y="4343400"/>
            <a:ext cx="610200" cy="1676520"/>
            <a:chOff x="5333760" y="4343400"/>
            <a:chExt cx="610200" cy="1676520"/>
          </a:xfrm>
        </p:grpSpPr>
        <p:sp>
          <p:nvSpPr>
            <p:cNvPr id="1037" name="Line 33"/>
            <p:cNvSpPr/>
            <p:nvPr/>
          </p:nvSpPr>
          <p:spPr>
            <a:xfrm>
              <a:off x="5943600" y="4343400"/>
              <a:ext cx="360" cy="1676160"/>
            </a:xfrm>
            <a:prstGeom prst="line">
              <a:avLst/>
            </a:prstGeom>
            <a:ln w="9360">
              <a:solidFill>
                <a:schemeClr val="tx1"/>
              </a:solidFill>
              <a:round/>
            </a:ln>
          </p:spPr>
          <p:style>
            <a:lnRef idx="0"/>
            <a:fillRef idx="0"/>
            <a:effectRef idx="0"/>
            <a:fontRef idx="minor"/>
          </p:style>
        </p:sp>
        <p:sp>
          <p:nvSpPr>
            <p:cNvPr id="1038" name="Line 34"/>
            <p:cNvSpPr/>
            <p:nvPr/>
          </p:nvSpPr>
          <p:spPr>
            <a:xfrm flipH="1">
              <a:off x="5333760" y="6019560"/>
              <a:ext cx="609840" cy="360"/>
            </a:xfrm>
            <a:prstGeom prst="line">
              <a:avLst/>
            </a:prstGeom>
            <a:ln w="9360">
              <a:solidFill>
                <a:schemeClr val="tx1"/>
              </a:solidFill>
              <a:round/>
              <a:tailEnd len="med" type="triangle" w="med"/>
            </a:ln>
          </p:spPr>
          <p:style>
            <a:lnRef idx="0"/>
            <a:fillRef idx="0"/>
            <a:effectRef idx="0"/>
            <a:fontRef idx="minor"/>
          </p:style>
        </p:sp>
      </p:grpSp>
      <p:grpSp>
        <p:nvGrpSpPr>
          <p:cNvPr id="1039" name="Group 35"/>
          <p:cNvGrpSpPr/>
          <p:nvPr/>
        </p:nvGrpSpPr>
        <p:grpSpPr>
          <a:xfrm>
            <a:off x="1066680" y="2209680"/>
            <a:ext cx="3276720" cy="4038840"/>
            <a:chOff x="1066680" y="2209680"/>
            <a:chExt cx="3276720" cy="4038840"/>
          </a:xfrm>
        </p:grpSpPr>
        <p:sp>
          <p:nvSpPr>
            <p:cNvPr id="1040" name="Line 36"/>
            <p:cNvSpPr/>
            <p:nvPr/>
          </p:nvSpPr>
          <p:spPr>
            <a:xfrm flipH="1">
              <a:off x="1066680" y="6248160"/>
              <a:ext cx="3276720" cy="360"/>
            </a:xfrm>
            <a:prstGeom prst="line">
              <a:avLst/>
            </a:prstGeom>
            <a:ln w="9360">
              <a:solidFill>
                <a:schemeClr val="tx1"/>
              </a:solidFill>
              <a:round/>
            </a:ln>
          </p:spPr>
          <p:style>
            <a:lnRef idx="0"/>
            <a:fillRef idx="0"/>
            <a:effectRef idx="0"/>
            <a:fontRef idx="minor"/>
          </p:style>
        </p:sp>
        <p:sp>
          <p:nvSpPr>
            <p:cNvPr id="1041" name="Line 37"/>
            <p:cNvSpPr/>
            <p:nvPr/>
          </p:nvSpPr>
          <p:spPr>
            <a:xfrm flipV="1">
              <a:off x="1066680" y="2209680"/>
              <a:ext cx="360" cy="4038480"/>
            </a:xfrm>
            <a:prstGeom prst="line">
              <a:avLst/>
            </a:prstGeom>
            <a:ln w="9360">
              <a:solidFill>
                <a:schemeClr val="tx1"/>
              </a:solidFill>
              <a:round/>
              <a:tailEnd len="med" type="triangle" w="med"/>
            </a:ln>
          </p:spPr>
          <p:style>
            <a:lnRef idx="0"/>
            <a:fillRef idx="0"/>
            <a:effectRef idx="0"/>
            <a:fontRef idx="minor"/>
          </p:style>
        </p:sp>
      </p:grpSp>
      <p:sp>
        <p:nvSpPr>
          <p:cNvPr id="1042" name="CustomShape 38"/>
          <p:cNvSpPr/>
          <p:nvPr/>
        </p:nvSpPr>
        <p:spPr>
          <a:xfrm>
            <a:off x="1066680" y="6031080"/>
            <a:ext cx="2209320" cy="36396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Professional resume saved on computer</a:t>
            </a:r>
            <a:endParaRPr b="0" lang="en-US" sz="900" spc="-1" strike="noStrike">
              <a:latin typeface="Arial"/>
            </a:endParaRPr>
          </a:p>
        </p:txBody>
      </p:sp>
      <p:grpSp>
        <p:nvGrpSpPr>
          <p:cNvPr id="1043" name="Group 39"/>
          <p:cNvGrpSpPr/>
          <p:nvPr/>
        </p:nvGrpSpPr>
        <p:grpSpPr>
          <a:xfrm>
            <a:off x="1447560" y="2209680"/>
            <a:ext cx="2895840" cy="3734280"/>
            <a:chOff x="1447560" y="2209680"/>
            <a:chExt cx="2895840" cy="3734280"/>
          </a:xfrm>
        </p:grpSpPr>
        <p:sp>
          <p:nvSpPr>
            <p:cNvPr id="1044" name="Line 40"/>
            <p:cNvSpPr/>
            <p:nvPr/>
          </p:nvSpPr>
          <p:spPr>
            <a:xfrm>
              <a:off x="1447560" y="2209680"/>
              <a:ext cx="360" cy="3733920"/>
            </a:xfrm>
            <a:prstGeom prst="line">
              <a:avLst/>
            </a:prstGeom>
            <a:ln w="9360">
              <a:solidFill>
                <a:schemeClr val="tx1"/>
              </a:solidFill>
              <a:round/>
            </a:ln>
          </p:spPr>
          <p:style>
            <a:lnRef idx="0"/>
            <a:fillRef idx="0"/>
            <a:effectRef idx="0"/>
            <a:fontRef idx="minor"/>
          </p:style>
        </p:sp>
        <p:sp>
          <p:nvSpPr>
            <p:cNvPr id="1045" name="Line 41"/>
            <p:cNvSpPr/>
            <p:nvPr/>
          </p:nvSpPr>
          <p:spPr>
            <a:xfrm>
              <a:off x="1447560" y="5943600"/>
              <a:ext cx="2895840" cy="360"/>
            </a:xfrm>
            <a:prstGeom prst="line">
              <a:avLst/>
            </a:prstGeom>
            <a:ln w="9360">
              <a:solidFill>
                <a:schemeClr val="tx1"/>
              </a:solidFill>
              <a:round/>
              <a:tailEnd len="med" type="triangle" w="med"/>
            </a:ln>
          </p:spPr>
          <p:style>
            <a:lnRef idx="0"/>
            <a:fillRef idx="0"/>
            <a:effectRef idx="0"/>
            <a:fontRef idx="minor"/>
          </p:style>
        </p:sp>
      </p:grpSp>
      <p:sp>
        <p:nvSpPr>
          <p:cNvPr id="1046" name="CustomShape 42"/>
          <p:cNvSpPr/>
          <p:nvPr/>
        </p:nvSpPr>
        <p:spPr>
          <a:xfrm>
            <a:off x="1447920" y="571500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Request to save file</a:t>
            </a:r>
            <a:endParaRPr b="0" lang="en-US" sz="900" spc="-1" strike="noStrike">
              <a:latin typeface="Arial"/>
            </a:endParaRPr>
          </a:p>
        </p:txBody>
      </p:sp>
      <p:sp>
        <p:nvSpPr>
          <p:cNvPr id="1047" name="CustomShape 43"/>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88</a:t>
            </a:r>
            <a:endParaRPr b="0" lang="en-US" sz="1800" spc="-1" strike="noStrike">
              <a:latin typeface="Arial"/>
            </a:endParaRPr>
          </a:p>
        </p:txBody>
      </p:sp>
    </p:spTree>
  </p:cSld>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8" name="Line 1"/>
          <p:cNvSpPr/>
          <p:nvPr/>
        </p:nvSpPr>
        <p:spPr>
          <a:xfrm>
            <a:off x="75960" y="533160"/>
            <a:ext cx="4724640" cy="360"/>
          </a:xfrm>
          <a:prstGeom prst="line">
            <a:avLst/>
          </a:prstGeom>
          <a:ln w="28440">
            <a:solidFill>
              <a:srgbClr val="378d2b"/>
            </a:solidFill>
            <a:round/>
          </a:ln>
        </p:spPr>
        <p:style>
          <a:lnRef idx="0"/>
          <a:fillRef idx="0"/>
          <a:effectRef idx="0"/>
          <a:fontRef idx="minor"/>
        </p:style>
      </p:sp>
      <p:sp>
        <p:nvSpPr>
          <p:cNvPr id="1049" name="Line 2"/>
          <p:cNvSpPr/>
          <p:nvPr/>
        </p:nvSpPr>
        <p:spPr>
          <a:xfrm flipV="1">
            <a:off x="228600" y="380880"/>
            <a:ext cx="360" cy="8229600"/>
          </a:xfrm>
          <a:prstGeom prst="line">
            <a:avLst/>
          </a:prstGeom>
          <a:ln w="28440">
            <a:solidFill>
              <a:srgbClr val="378d2b"/>
            </a:solidFill>
            <a:round/>
          </a:ln>
        </p:spPr>
        <p:style>
          <a:lnRef idx="0"/>
          <a:fillRef idx="0"/>
          <a:effectRef idx="0"/>
          <a:fontRef idx="minor"/>
        </p:style>
      </p:sp>
      <p:sp>
        <p:nvSpPr>
          <p:cNvPr id="1050" name="Line 3"/>
          <p:cNvSpPr/>
          <p:nvPr/>
        </p:nvSpPr>
        <p:spPr>
          <a:xfrm>
            <a:off x="152280" y="228600"/>
            <a:ext cx="360" cy="8458200"/>
          </a:xfrm>
          <a:prstGeom prst="line">
            <a:avLst/>
          </a:prstGeom>
          <a:ln w="9360">
            <a:solidFill>
              <a:schemeClr val="tx1"/>
            </a:solidFill>
            <a:round/>
          </a:ln>
        </p:spPr>
        <p:style>
          <a:lnRef idx="0"/>
          <a:fillRef idx="0"/>
          <a:effectRef idx="0"/>
          <a:fontRef idx="minor"/>
        </p:style>
      </p:sp>
      <p:sp>
        <p:nvSpPr>
          <p:cNvPr id="1051" name="CustomShape 4"/>
          <p:cNvSpPr/>
          <p:nvPr/>
        </p:nvSpPr>
        <p:spPr>
          <a:xfrm>
            <a:off x="304920" y="152280"/>
            <a:ext cx="533376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Level 1.0 Data Flow Diagram Create Resume Data </a:t>
            </a:r>
            <a:endParaRPr b="0" lang="en-US" sz="1800" spc="-1" strike="noStrike">
              <a:latin typeface="Arial"/>
            </a:endParaRPr>
          </a:p>
        </p:txBody>
      </p:sp>
      <p:sp>
        <p:nvSpPr>
          <p:cNvPr id="1052" name="CustomShape 5"/>
          <p:cNvSpPr/>
          <p:nvPr/>
        </p:nvSpPr>
        <p:spPr>
          <a:xfrm>
            <a:off x="343080" y="914400"/>
            <a:ext cx="6133680" cy="3428640"/>
          </a:xfrm>
          <a:prstGeom prst="rect">
            <a:avLst/>
          </a:prstGeom>
          <a:noFill/>
          <a:ln w="9360">
            <a:noFill/>
          </a:ln>
        </p:spPr>
        <p:style>
          <a:lnRef idx="0"/>
          <a:fillRef idx="0"/>
          <a:effectRef idx="0"/>
          <a:fontRef idx="minor"/>
        </p:style>
        <p:txBody>
          <a:bodyPr lIns="90000" rIns="90000" tIns="45000" bIns="45000"/>
          <a:p>
            <a:pPr marL="343080" indent="-342720">
              <a:lnSpc>
                <a:spcPct val="80000"/>
              </a:lnSpc>
              <a:spcBef>
                <a:spcPts val="281"/>
              </a:spcBef>
              <a:buClr>
                <a:srgbClr val="000000"/>
              </a:buClr>
              <a:buFont typeface="Wingdings" charset="2"/>
              <a:buChar char=""/>
            </a:pPr>
            <a:r>
              <a:rPr b="1" lang="en-US" sz="1400" spc="-1" strike="noStrike">
                <a:solidFill>
                  <a:srgbClr val="000000"/>
                </a:solidFill>
                <a:latin typeface="Georgia"/>
              </a:rPr>
              <a:t>1.1 Register with Optimal Resume:</a:t>
            </a:r>
            <a:r>
              <a:rPr b="0" lang="en-US" sz="1400" spc="-1" strike="noStrike">
                <a:solidFill>
                  <a:srgbClr val="000000"/>
                </a:solidFill>
                <a:latin typeface="Georgia"/>
              </a:rPr>
              <a:t> The student creates an account with Optimal Resume so they can use the features of the application that are available only to users.</a:t>
            </a:r>
            <a:endParaRPr b="0" lang="en-US" sz="1400" spc="-1" strike="noStrike">
              <a:latin typeface="Arial"/>
            </a:endParaRPr>
          </a:p>
          <a:p>
            <a:pPr marL="343080" indent="-342720">
              <a:lnSpc>
                <a:spcPct val="80000"/>
              </a:lnSpc>
              <a:spcBef>
                <a:spcPts val="281"/>
              </a:spcBef>
              <a:buClr>
                <a:srgbClr val="000000"/>
              </a:buClr>
              <a:buFont typeface="Wingdings" charset="2"/>
              <a:buChar char=""/>
            </a:pPr>
            <a:r>
              <a:rPr b="1" lang="en-US" sz="1400" spc="-1" strike="noStrike">
                <a:solidFill>
                  <a:srgbClr val="000000"/>
                </a:solidFill>
                <a:latin typeface="Georgia"/>
              </a:rPr>
              <a:t>1.2 Follow step-by-step wizard:  </a:t>
            </a:r>
            <a:r>
              <a:rPr b="0" lang="en-US" sz="1400" spc="-1" strike="noStrike">
                <a:solidFill>
                  <a:srgbClr val="000000"/>
                </a:solidFill>
                <a:latin typeface="Georgia"/>
              </a:rPr>
              <a:t>Student uses a step-by-step resume creation wizard of Optimal Resume to fill in all the parts of a resume using their personal information such as name, contact information, academics, experience, etc.</a:t>
            </a:r>
            <a:endParaRPr b="0" lang="en-US" sz="1400" spc="-1" strike="noStrike">
              <a:latin typeface="Arial"/>
            </a:endParaRPr>
          </a:p>
          <a:p>
            <a:pPr marL="343080" indent="-342720">
              <a:lnSpc>
                <a:spcPct val="80000"/>
              </a:lnSpc>
              <a:spcBef>
                <a:spcPts val="281"/>
              </a:spcBef>
              <a:buClr>
                <a:srgbClr val="000000"/>
              </a:buClr>
              <a:buFont typeface="Wingdings" charset="2"/>
              <a:buChar char=""/>
            </a:pPr>
            <a:r>
              <a:rPr b="1" lang="en-US" sz="1400" spc="-1" strike="noStrike">
                <a:solidFill>
                  <a:srgbClr val="000000"/>
                </a:solidFill>
                <a:latin typeface="Georgia"/>
              </a:rPr>
              <a:t>1.3 Save completed file to computer: </a:t>
            </a:r>
            <a:r>
              <a:rPr b="0" lang="en-US" sz="1400" spc="-1" strike="noStrike">
                <a:solidFill>
                  <a:srgbClr val="000000"/>
                </a:solidFill>
                <a:latin typeface="Georgia"/>
              </a:rPr>
              <a:t>Once the wizard is complete, students can download the resume from the Optimal Resume server to their computer to be printed and given out or uploaded to another site/application.</a:t>
            </a:r>
            <a:endParaRPr b="0" lang="en-US" sz="1400" spc="-1" strike="noStrike">
              <a:latin typeface="Arial"/>
            </a:endParaRPr>
          </a:p>
        </p:txBody>
      </p:sp>
      <p:sp>
        <p:nvSpPr>
          <p:cNvPr id="1053" name="CustomShape 6"/>
          <p:cNvSpPr/>
          <p:nvPr/>
        </p:nvSpPr>
        <p:spPr>
          <a:xfrm>
            <a:off x="457200" y="3352680"/>
            <a:ext cx="5790960" cy="2361960"/>
          </a:xfrm>
          <a:prstGeom prst="rect">
            <a:avLst/>
          </a:prstGeom>
          <a:solidFill>
            <a:schemeClr val="bg2"/>
          </a:solidFill>
          <a:ln w="9360">
            <a:solidFill>
              <a:schemeClr val="tx1"/>
            </a:solidFill>
            <a:miter/>
          </a:ln>
        </p:spPr>
        <p:style>
          <a:lnRef idx="0"/>
          <a:fillRef idx="0"/>
          <a:effectRef idx="0"/>
          <a:fontRef idx="minor"/>
        </p:style>
      </p:sp>
      <p:sp>
        <p:nvSpPr>
          <p:cNvPr id="1054" name="CustomShape 7"/>
          <p:cNvSpPr/>
          <p:nvPr/>
        </p:nvSpPr>
        <p:spPr>
          <a:xfrm>
            <a:off x="609480" y="3505320"/>
            <a:ext cx="5486040" cy="2057040"/>
          </a:xfrm>
          <a:prstGeom prst="rect">
            <a:avLst/>
          </a:prstGeom>
          <a:solidFill>
            <a:schemeClr val="bg1"/>
          </a:solidFill>
          <a:ln w="9360">
            <a:solidFill>
              <a:schemeClr val="tx1"/>
            </a:solidFill>
            <a:miter/>
          </a:ln>
        </p:spPr>
        <p:style>
          <a:lnRef idx="0"/>
          <a:fillRef idx="0"/>
          <a:effectRef idx="0"/>
          <a:fontRef idx="minor"/>
        </p:style>
      </p:sp>
      <p:graphicFrame>
        <p:nvGraphicFramePr>
          <p:cNvPr id="1055" name="Object 8"/>
          <p:cNvGraphicFramePr/>
          <p:nvPr/>
        </p:nvGraphicFramePr>
        <p:xfrm>
          <a:off x="652320" y="3600360"/>
          <a:ext cx="5866920" cy="3141360"/>
        </p:xfrm>
        <a:graphic>
          <a:graphicData uri="http://schemas.openxmlformats.org/presentationml/2006/ole">
            <p:oleObj progId="Word.Document.8" r:id="rId1" spid="">
              <p:embed/>
              <p:pic>
                <p:nvPicPr>
                  <p:cNvPr id="1056" name="Object 2" descr=""/>
                  <p:cNvPicPr/>
                  <p:nvPr/>
                </p:nvPicPr>
                <p:blipFill>
                  <a:blip r:embed="rId2"/>
                  <a:stretch/>
                </p:blipFill>
                <p:spPr>
                  <a:xfrm>
                    <a:off x="652320" y="3600360"/>
                    <a:ext cx="5866920" cy="3141360"/>
                  </a:xfrm>
                  <a:prstGeom prst="rect">
                    <a:avLst/>
                  </a:prstGeom>
                  <a:ln>
                    <a:noFill/>
                  </a:ln>
                </p:spPr>
              </p:pic>
            </p:oleObj>
          </a:graphicData>
        </a:graphic>
      </p:graphicFrame>
      <p:sp>
        <p:nvSpPr>
          <p:cNvPr id="1057" name="CustomShape 9"/>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89</a:t>
            </a:r>
            <a:endParaRPr b="0" lang="en-US" sz="1800" spc="-1" strike="noStrike">
              <a:latin typeface="Arial"/>
            </a:endParaRPr>
          </a:p>
        </p:txBody>
      </p:sp>
    </p:spTree>
  </p:cSld>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8" name="CustomShape 1"/>
          <p:cNvSpPr/>
          <p:nvPr/>
        </p:nvSpPr>
        <p:spPr>
          <a:xfrm>
            <a:off x="457200" y="7467480"/>
            <a:ext cx="14475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Pilots</a:t>
            </a:r>
            <a:endParaRPr b="0" lang="en-US" sz="1800" spc="-1" strike="noStrike">
              <a:latin typeface="Arial"/>
            </a:endParaRPr>
          </a:p>
        </p:txBody>
      </p:sp>
      <p:sp>
        <p:nvSpPr>
          <p:cNvPr id="1059" name="CustomShape 2"/>
          <p:cNvSpPr/>
          <p:nvPr/>
        </p:nvSpPr>
        <p:spPr>
          <a:xfrm>
            <a:off x="304920" y="152280"/>
            <a:ext cx="59432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Level 1 Data Flow Diagram 2.0 Upload Resume</a:t>
            </a:r>
            <a:endParaRPr b="0" lang="en-US" sz="1800" spc="-1" strike="noStrike">
              <a:latin typeface="Arial"/>
            </a:endParaRPr>
          </a:p>
        </p:txBody>
      </p:sp>
      <p:sp>
        <p:nvSpPr>
          <p:cNvPr id="1060" name="CustomShape 3"/>
          <p:cNvSpPr/>
          <p:nvPr/>
        </p:nvSpPr>
        <p:spPr>
          <a:xfrm>
            <a:off x="3276720" y="1066680"/>
            <a:ext cx="3504960" cy="6019560"/>
          </a:xfrm>
          <a:prstGeom prst="roundRect">
            <a:avLst>
              <a:gd name="adj" fmla="val 16667"/>
            </a:avLst>
          </a:prstGeom>
          <a:gradFill rotWithShape="0">
            <a:gsLst>
              <a:gs pos="0">
                <a:srgbClr val="52c543"/>
              </a:gs>
              <a:gs pos="100000">
                <a:srgbClr val="265b1f"/>
              </a:gs>
            </a:gsLst>
            <a:lin ang="5400000"/>
          </a:gradFill>
          <a:ln w="9360">
            <a:solidFill>
              <a:schemeClr val="tx1"/>
            </a:solidFill>
            <a:round/>
          </a:ln>
        </p:spPr>
        <p:style>
          <a:lnRef idx="0"/>
          <a:fillRef idx="0"/>
          <a:effectRef idx="0"/>
          <a:fontRef idx="minor"/>
        </p:style>
      </p:sp>
      <p:sp>
        <p:nvSpPr>
          <p:cNvPr id="1061" name="CustomShape 4"/>
          <p:cNvSpPr/>
          <p:nvPr/>
        </p:nvSpPr>
        <p:spPr>
          <a:xfrm>
            <a:off x="3657600" y="2362320"/>
            <a:ext cx="990360" cy="914040"/>
          </a:xfrm>
          <a:prstGeom prst="roundRect">
            <a:avLst>
              <a:gd name="adj" fmla="val 16667"/>
            </a:avLst>
          </a:prstGeom>
          <a:gradFill rotWithShape="0">
            <a:gsLst>
              <a:gs pos="0">
                <a:schemeClr val="bg1"/>
              </a:gs>
              <a:gs pos="100000">
                <a:schemeClr val="bg1">
                  <a:gamma val="-1"/>
                  <a:shade val="46275"/>
                  <a:invGamma val="-1"/>
                </a:schemeClr>
              </a:gs>
            </a:gsLst>
            <a:lin ang="0"/>
          </a:gradFill>
          <a:ln w="9360">
            <a:solidFill>
              <a:schemeClr val="tx1"/>
            </a:solidFill>
            <a:round/>
          </a:ln>
        </p:spPr>
        <p:style>
          <a:lnRef idx="0"/>
          <a:fillRef idx="0"/>
          <a:effectRef idx="0"/>
          <a:fontRef idx="minor"/>
        </p:style>
      </p:sp>
      <p:sp>
        <p:nvSpPr>
          <p:cNvPr id="1062" name="CustomShape 5"/>
          <p:cNvSpPr/>
          <p:nvPr/>
        </p:nvSpPr>
        <p:spPr>
          <a:xfrm>
            <a:off x="4343400" y="5867280"/>
            <a:ext cx="990360" cy="914040"/>
          </a:xfrm>
          <a:prstGeom prst="roundRect">
            <a:avLst>
              <a:gd name="adj" fmla="val 16667"/>
            </a:avLst>
          </a:prstGeom>
          <a:gradFill rotWithShape="0">
            <a:gsLst>
              <a:gs pos="0">
                <a:schemeClr val="bg1"/>
              </a:gs>
              <a:gs pos="100000">
                <a:schemeClr val="bg1">
                  <a:gamma val="-1"/>
                  <a:shade val="46275"/>
                  <a:invGamma val="-1"/>
                </a:schemeClr>
              </a:gs>
            </a:gsLst>
            <a:lin ang="0"/>
          </a:gradFill>
          <a:ln w="9360">
            <a:solidFill>
              <a:schemeClr val="tx1"/>
            </a:solidFill>
            <a:round/>
          </a:ln>
        </p:spPr>
        <p:style>
          <a:lnRef idx="0"/>
          <a:fillRef idx="0"/>
          <a:effectRef idx="0"/>
          <a:fontRef idx="minor"/>
        </p:style>
      </p:sp>
      <p:sp>
        <p:nvSpPr>
          <p:cNvPr id="1063" name="CustomShape 6"/>
          <p:cNvSpPr/>
          <p:nvPr/>
        </p:nvSpPr>
        <p:spPr>
          <a:xfrm>
            <a:off x="4343400" y="6170760"/>
            <a:ext cx="914040" cy="333720"/>
          </a:xfrm>
          <a:prstGeom prst="rect">
            <a:avLst/>
          </a:prstGeom>
          <a:noFill/>
          <a:ln w="9360">
            <a:noFill/>
          </a:ln>
        </p:spPr>
        <p:style>
          <a:lnRef idx="0"/>
          <a:fillRef idx="0"/>
          <a:effectRef idx="0"/>
          <a:fontRef idx="minor"/>
        </p:style>
        <p:txBody>
          <a:bodyPr lIns="90000" rIns="90000" tIns="45000" bIns="45000"/>
          <a:p>
            <a:pPr algn="ctr">
              <a:lnSpc>
                <a:spcPct val="100000"/>
              </a:lnSpc>
              <a:spcBef>
                <a:spcPts val="400"/>
              </a:spcBef>
            </a:pPr>
            <a:r>
              <a:rPr b="1" lang="en-US" sz="800" spc="-1" strike="noStrike">
                <a:solidFill>
                  <a:srgbClr val="000000"/>
                </a:solidFill>
                <a:latin typeface="Georgia"/>
              </a:rPr>
              <a:t>Validate resume</a:t>
            </a:r>
            <a:endParaRPr b="0" lang="en-US" sz="800" spc="-1" strike="noStrike">
              <a:latin typeface="Arial"/>
            </a:endParaRPr>
          </a:p>
        </p:txBody>
      </p:sp>
      <p:sp>
        <p:nvSpPr>
          <p:cNvPr id="1064" name="CustomShape 7"/>
          <p:cNvSpPr/>
          <p:nvPr/>
        </p:nvSpPr>
        <p:spPr>
          <a:xfrm>
            <a:off x="4541760" y="1143000"/>
            <a:ext cx="988920" cy="333720"/>
          </a:xfrm>
          <a:prstGeom prst="rect">
            <a:avLst/>
          </a:prstGeom>
          <a:noFill/>
          <a:ln w="9360">
            <a:noFill/>
          </a:ln>
        </p:spPr>
        <p:style>
          <a:lnRef idx="0"/>
          <a:fillRef idx="0"/>
          <a:effectRef idx="0"/>
          <a:fontRef idx="minor"/>
        </p:style>
        <p:txBody>
          <a:bodyPr wrap="none" lIns="90000" rIns="90000" tIns="45000" bIns="45000"/>
          <a:p>
            <a:pPr>
              <a:lnSpc>
                <a:spcPct val="100000"/>
              </a:lnSpc>
              <a:spcBef>
                <a:spcPts val="799"/>
              </a:spcBef>
            </a:pPr>
            <a:r>
              <a:rPr b="1" lang="en-US" sz="1600" spc="-1" strike="noStrike">
                <a:solidFill>
                  <a:srgbClr val="000000"/>
                </a:solidFill>
                <a:latin typeface="Georgia"/>
              </a:rPr>
              <a:t>Level 2</a:t>
            </a:r>
            <a:endParaRPr b="0" lang="en-US" sz="1600" spc="-1" strike="noStrike">
              <a:latin typeface="Arial"/>
            </a:endParaRPr>
          </a:p>
        </p:txBody>
      </p:sp>
      <p:sp>
        <p:nvSpPr>
          <p:cNvPr id="1065" name="Line 8"/>
          <p:cNvSpPr/>
          <p:nvPr/>
        </p:nvSpPr>
        <p:spPr>
          <a:xfrm>
            <a:off x="3657600" y="2590560"/>
            <a:ext cx="990360" cy="360"/>
          </a:xfrm>
          <a:prstGeom prst="line">
            <a:avLst/>
          </a:prstGeom>
          <a:ln w="9360">
            <a:solidFill>
              <a:schemeClr val="tx1"/>
            </a:solidFill>
            <a:round/>
          </a:ln>
        </p:spPr>
        <p:style>
          <a:lnRef idx="0"/>
          <a:fillRef idx="0"/>
          <a:effectRef idx="0"/>
          <a:fontRef idx="minor"/>
        </p:style>
      </p:sp>
      <p:sp>
        <p:nvSpPr>
          <p:cNvPr id="1066" name="Line 9"/>
          <p:cNvSpPr/>
          <p:nvPr/>
        </p:nvSpPr>
        <p:spPr>
          <a:xfrm>
            <a:off x="4343400" y="6095880"/>
            <a:ext cx="990360" cy="360"/>
          </a:xfrm>
          <a:prstGeom prst="line">
            <a:avLst/>
          </a:prstGeom>
          <a:ln w="9360">
            <a:solidFill>
              <a:schemeClr val="tx1"/>
            </a:solidFill>
            <a:round/>
          </a:ln>
        </p:spPr>
        <p:style>
          <a:lnRef idx="0"/>
          <a:fillRef idx="0"/>
          <a:effectRef idx="0"/>
          <a:fontRef idx="minor"/>
        </p:style>
      </p:sp>
      <p:sp>
        <p:nvSpPr>
          <p:cNvPr id="1067" name="CustomShape 10"/>
          <p:cNvSpPr/>
          <p:nvPr/>
        </p:nvSpPr>
        <p:spPr>
          <a:xfrm>
            <a:off x="3962520" y="236232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2.1</a:t>
            </a:r>
            <a:endParaRPr b="0" lang="en-US" sz="900" spc="-1" strike="noStrike">
              <a:latin typeface="Arial"/>
            </a:endParaRPr>
          </a:p>
        </p:txBody>
      </p:sp>
      <p:sp>
        <p:nvSpPr>
          <p:cNvPr id="1068" name="CustomShape 11"/>
          <p:cNvSpPr/>
          <p:nvPr/>
        </p:nvSpPr>
        <p:spPr>
          <a:xfrm>
            <a:off x="4648320" y="586728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2.3</a:t>
            </a:r>
            <a:endParaRPr b="0" lang="en-US" sz="900" spc="-1" strike="noStrike">
              <a:latin typeface="Arial"/>
            </a:endParaRPr>
          </a:p>
        </p:txBody>
      </p:sp>
      <p:sp>
        <p:nvSpPr>
          <p:cNvPr id="1069" name="Line 12"/>
          <p:cNvSpPr/>
          <p:nvPr/>
        </p:nvSpPr>
        <p:spPr>
          <a:xfrm>
            <a:off x="3276360" y="1600200"/>
            <a:ext cx="3505320" cy="360"/>
          </a:xfrm>
          <a:prstGeom prst="line">
            <a:avLst/>
          </a:prstGeom>
          <a:ln w="76320">
            <a:solidFill>
              <a:schemeClr val="tx1"/>
            </a:solidFill>
            <a:round/>
          </a:ln>
        </p:spPr>
        <p:style>
          <a:lnRef idx="0"/>
          <a:fillRef idx="0"/>
          <a:effectRef idx="0"/>
          <a:fontRef idx="minor"/>
        </p:style>
      </p:sp>
      <p:sp>
        <p:nvSpPr>
          <p:cNvPr id="1070" name="CustomShape 13"/>
          <p:cNvSpPr/>
          <p:nvPr/>
        </p:nvSpPr>
        <p:spPr>
          <a:xfrm>
            <a:off x="5257800" y="3429000"/>
            <a:ext cx="990360" cy="914040"/>
          </a:xfrm>
          <a:prstGeom prst="roundRect">
            <a:avLst>
              <a:gd name="adj" fmla="val 16667"/>
            </a:avLst>
          </a:prstGeom>
          <a:gradFill rotWithShape="0">
            <a:gsLst>
              <a:gs pos="0">
                <a:schemeClr val="bg1"/>
              </a:gs>
              <a:gs pos="100000">
                <a:schemeClr val="bg1">
                  <a:gamma val="-1"/>
                  <a:shade val="46275"/>
                  <a:invGamma val="-1"/>
                </a:schemeClr>
              </a:gs>
            </a:gsLst>
            <a:lin ang="0"/>
          </a:gradFill>
          <a:ln w="9360">
            <a:solidFill>
              <a:schemeClr val="tx1"/>
            </a:solidFill>
            <a:round/>
          </a:ln>
        </p:spPr>
        <p:style>
          <a:lnRef idx="0"/>
          <a:fillRef idx="0"/>
          <a:effectRef idx="0"/>
          <a:fontRef idx="minor"/>
        </p:style>
      </p:sp>
      <p:sp>
        <p:nvSpPr>
          <p:cNvPr id="1071" name="CustomShape 14"/>
          <p:cNvSpPr/>
          <p:nvPr/>
        </p:nvSpPr>
        <p:spPr>
          <a:xfrm>
            <a:off x="3581280" y="2590920"/>
            <a:ext cx="1142640" cy="50184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900" spc="-1" strike="noStrike">
                <a:solidFill>
                  <a:srgbClr val="000000"/>
                </a:solidFill>
                <a:latin typeface="Georgia"/>
              </a:rPr>
              <a:t>Register with Crimson</a:t>
            </a:r>
            <a:endParaRPr b="0" lang="en-US" sz="900" spc="-1" strike="noStrike">
              <a:latin typeface="Arial"/>
            </a:endParaRPr>
          </a:p>
          <a:p>
            <a:pPr algn="ctr">
              <a:lnSpc>
                <a:spcPct val="100000"/>
              </a:lnSpc>
            </a:pPr>
            <a:r>
              <a:rPr b="1" lang="en-US" sz="900" spc="-1" strike="noStrike">
                <a:solidFill>
                  <a:srgbClr val="000000"/>
                </a:solidFill>
                <a:latin typeface="Georgia"/>
              </a:rPr>
              <a:t>Careers</a:t>
            </a:r>
            <a:endParaRPr b="0" lang="en-US" sz="900" spc="-1" strike="noStrike">
              <a:latin typeface="Arial"/>
            </a:endParaRPr>
          </a:p>
        </p:txBody>
      </p:sp>
      <p:sp>
        <p:nvSpPr>
          <p:cNvPr id="1072" name="CustomShape 15"/>
          <p:cNvSpPr/>
          <p:nvPr/>
        </p:nvSpPr>
        <p:spPr>
          <a:xfrm>
            <a:off x="5562720" y="342900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2.2</a:t>
            </a:r>
            <a:endParaRPr b="0" lang="en-US" sz="900" spc="-1" strike="noStrike">
              <a:latin typeface="Arial"/>
            </a:endParaRPr>
          </a:p>
        </p:txBody>
      </p:sp>
      <p:sp>
        <p:nvSpPr>
          <p:cNvPr id="1073" name="Line 16"/>
          <p:cNvSpPr/>
          <p:nvPr/>
        </p:nvSpPr>
        <p:spPr>
          <a:xfrm>
            <a:off x="5257800" y="3657600"/>
            <a:ext cx="990360" cy="360"/>
          </a:xfrm>
          <a:prstGeom prst="line">
            <a:avLst/>
          </a:prstGeom>
          <a:ln w="9360">
            <a:solidFill>
              <a:schemeClr val="tx1"/>
            </a:solidFill>
            <a:round/>
          </a:ln>
        </p:spPr>
        <p:style>
          <a:lnRef idx="0"/>
          <a:fillRef idx="0"/>
          <a:effectRef idx="0"/>
          <a:fontRef idx="minor"/>
        </p:style>
      </p:sp>
      <p:sp>
        <p:nvSpPr>
          <p:cNvPr id="1074" name="CustomShape 17"/>
          <p:cNvSpPr/>
          <p:nvPr/>
        </p:nvSpPr>
        <p:spPr>
          <a:xfrm>
            <a:off x="5181480" y="3657600"/>
            <a:ext cx="1066320" cy="639000"/>
          </a:xfrm>
          <a:prstGeom prst="rect">
            <a:avLst/>
          </a:prstGeom>
          <a:noFill/>
          <a:ln w="9360">
            <a:noFill/>
          </a:ln>
        </p:spPr>
        <p:style>
          <a:lnRef idx="0"/>
          <a:fillRef idx="0"/>
          <a:effectRef idx="0"/>
          <a:fontRef idx="minor"/>
        </p:style>
        <p:txBody>
          <a:bodyPr lIns="90000" rIns="90000" tIns="45000" bIns="45000"/>
          <a:p>
            <a:pPr algn="ctr">
              <a:lnSpc>
                <a:spcPct val="100000"/>
              </a:lnSpc>
              <a:spcBef>
                <a:spcPts val="451"/>
              </a:spcBef>
            </a:pPr>
            <a:r>
              <a:rPr b="1" lang="en-US" sz="900" spc="-1" strike="noStrike">
                <a:solidFill>
                  <a:srgbClr val="000000"/>
                </a:solidFill>
                <a:latin typeface="Georgia"/>
              </a:rPr>
              <a:t>Upload resume in valid extension</a:t>
            </a:r>
            <a:endParaRPr b="0" lang="en-US" sz="900" spc="-1" strike="noStrike">
              <a:latin typeface="Arial"/>
            </a:endParaRPr>
          </a:p>
        </p:txBody>
      </p:sp>
      <p:grpSp>
        <p:nvGrpSpPr>
          <p:cNvPr id="1075" name="Group 18"/>
          <p:cNvGrpSpPr/>
          <p:nvPr/>
        </p:nvGrpSpPr>
        <p:grpSpPr>
          <a:xfrm>
            <a:off x="2085840" y="1447560"/>
            <a:ext cx="2057760" cy="914400"/>
            <a:chOff x="2085840" y="1447560"/>
            <a:chExt cx="2057760" cy="914400"/>
          </a:xfrm>
        </p:grpSpPr>
        <p:sp>
          <p:nvSpPr>
            <p:cNvPr id="1076" name="Line 19"/>
            <p:cNvSpPr/>
            <p:nvPr/>
          </p:nvSpPr>
          <p:spPr>
            <a:xfrm>
              <a:off x="2085840" y="1447560"/>
              <a:ext cx="2057400" cy="360"/>
            </a:xfrm>
            <a:prstGeom prst="line">
              <a:avLst/>
            </a:prstGeom>
            <a:ln w="9360">
              <a:solidFill>
                <a:schemeClr val="tx1"/>
              </a:solidFill>
              <a:round/>
            </a:ln>
          </p:spPr>
          <p:style>
            <a:lnRef idx="0"/>
            <a:fillRef idx="0"/>
            <a:effectRef idx="0"/>
            <a:fontRef idx="minor"/>
          </p:style>
        </p:sp>
        <p:sp>
          <p:nvSpPr>
            <p:cNvPr id="1077" name="Line 20"/>
            <p:cNvSpPr/>
            <p:nvPr/>
          </p:nvSpPr>
          <p:spPr>
            <a:xfrm>
              <a:off x="4143240" y="1447560"/>
              <a:ext cx="360" cy="914400"/>
            </a:xfrm>
            <a:prstGeom prst="line">
              <a:avLst/>
            </a:prstGeom>
            <a:ln w="9360">
              <a:solidFill>
                <a:schemeClr val="tx1"/>
              </a:solidFill>
              <a:round/>
              <a:tailEnd len="med" type="triangle" w="med"/>
            </a:ln>
          </p:spPr>
          <p:style>
            <a:lnRef idx="0"/>
            <a:fillRef idx="0"/>
            <a:effectRef idx="0"/>
            <a:fontRef idx="minor"/>
          </p:style>
        </p:sp>
      </p:grpSp>
      <p:sp>
        <p:nvSpPr>
          <p:cNvPr id="1078" name="CustomShape 21"/>
          <p:cNvSpPr/>
          <p:nvPr/>
        </p:nvSpPr>
        <p:spPr>
          <a:xfrm>
            <a:off x="2057400" y="1219320"/>
            <a:ext cx="2209320" cy="36396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Registration info. for Optimal Resume</a:t>
            </a:r>
            <a:endParaRPr b="0" lang="en-US" sz="900" spc="-1" strike="noStrike">
              <a:latin typeface="Arial"/>
            </a:endParaRPr>
          </a:p>
        </p:txBody>
      </p:sp>
      <p:grpSp>
        <p:nvGrpSpPr>
          <p:cNvPr id="1079" name="Group 22"/>
          <p:cNvGrpSpPr/>
          <p:nvPr/>
        </p:nvGrpSpPr>
        <p:grpSpPr>
          <a:xfrm>
            <a:off x="2118960" y="1904760"/>
            <a:ext cx="1829160" cy="457200"/>
            <a:chOff x="2118960" y="1904760"/>
            <a:chExt cx="1829160" cy="457200"/>
          </a:xfrm>
        </p:grpSpPr>
        <p:sp>
          <p:nvSpPr>
            <p:cNvPr id="1080" name="Line 23"/>
            <p:cNvSpPr/>
            <p:nvPr/>
          </p:nvSpPr>
          <p:spPr>
            <a:xfrm flipV="1">
              <a:off x="3947760" y="1904760"/>
              <a:ext cx="360" cy="457200"/>
            </a:xfrm>
            <a:prstGeom prst="line">
              <a:avLst/>
            </a:prstGeom>
            <a:ln w="9360">
              <a:solidFill>
                <a:schemeClr val="tx1"/>
              </a:solidFill>
              <a:round/>
            </a:ln>
          </p:spPr>
          <p:style>
            <a:lnRef idx="0"/>
            <a:fillRef idx="0"/>
            <a:effectRef idx="0"/>
            <a:fontRef idx="minor"/>
          </p:style>
        </p:sp>
        <p:sp>
          <p:nvSpPr>
            <p:cNvPr id="1081" name="Line 24"/>
            <p:cNvSpPr/>
            <p:nvPr/>
          </p:nvSpPr>
          <p:spPr>
            <a:xfrm flipH="1">
              <a:off x="2118960" y="1904760"/>
              <a:ext cx="1828800" cy="360"/>
            </a:xfrm>
            <a:prstGeom prst="line">
              <a:avLst/>
            </a:prstGeom>
            <a:ln w="9360">
              <a:solidFill>
                <a:schemeClr val="tx1"/>
              </a:solidFill>
              <a:round/>
              <a:tailEnd len="med" type="triangle" w="med"/>
            </a:ln>
          </p:spPr>
          <p:style>
            <a:lnRef idx="0"/>
            <a:fillRef idx="0"/>
            <a:effectRef idx="0"/>
            <a:fontRef idx="minor"/>
          </p:style>
        </p:sp>
      </p:grpSp>
      <p:sp>
        <p:nvSpPr>
          <p:cNvPr id="1082" name="CustomShape 25"/>
          <p:cNvSpPr/>
          <p:nvPr/>
        </p:nvSpPr>
        <p:spPr>
          <a:xfrm>
            <a:off x="2057400" y="16765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Account information</a:t>
            </a:r>
            <a:endParaRPr b="0" lang="en-US" sz="900" spc="-1" strike="noStrike">
              <a:latin typeface="Arial"/>
            </a:endParaRPr>
          </a:p>
        </p:txBody>
      </p:sp>
      <p:grpSp>
        <p:nvGrpSpPr>
          <p:cNvPr id="1083" name="Group 26"/>
          <p:cNvGrpSpPr/>
          <p:nvPr/>
        </p:nvGrpSpPr>
        <p:grpSpPr>
          <a:xfrm>
            <a:off x="1933560" y="2209680"/>
            <a:ext cx="3276360" cy="1752840"/>
            <a:chOff x="1933560" y="2209680"/>
            <a:chExt cx="3276360" cy="1752840"/>
          </a:xfrm>
        </p:grpSpPr>
        <p:sp>
          <p:nvSpPr>
            <p:cNvPr id="1084" name="Line 27"/>
            <p:cNvSpPr/>
            <p:nvPr/>
          </p:nvSpPr>
          <p:spPr>
            <a:xfrm>
              <a:off x="1933560" y="2209680"/>
              <a:ext cx="360" cy="1752480"/>
            </a:xfrm>
            <a:prstGeom prst="line">
              <a:avLst/>
            </a:prstGeom>
            <a:ln w="9360">
              <a:solidFill>
                <a:schemeClr val="tx1"/>
              </a:solidFill>
              <a:round/>
            </a:ln>
          </p:spPr>
          <p:style>
            <a:lnRef idx="0"/>
            <a:fillRef idx="0"/>
            <a:effectRef idx="0"/>
            <a:fontRef idx="minor"/>
          </p:style>
        </p:sp>
        <p:sp>
          <p:nvSpPr>
            <p:cNvPr id="1085" name="Line 28"/>
            <p:cNvSpPr/>
            <p:nvPr/>
          </p:nvSpPr>
          <p:spPr>
            <a:xfrm>
              <a:off x="1933560" y="3962160"/>
              <a:ext cx="3276360" cy="360"/>
            </a:xfrm>
            <a:prstGeom prst="line">
              <a:avLst/>
            </a:prstGeom>
            <a:ln w="9360">
              <a:solidFill>
                <a:schemeClr val="tx1"/>
              </a:solidFill>
              <a:round/>
              <a:tailEnd len="med" type="triangle" w="med"/>
            </a:ln>
          </p:spPr>
          <p:style>
            <a:lnRef idx="0"/>
            <a:fillRef idx="0"/>
            <a:effectRef idx="0"/>
            <a:fontRef idx="minor"/>
          </p:style>
        </p:sp>
      </p:grpSp>
      <p:sp>
        <p:nvSpPr>
          <p:cNvPr id="1086" name="CustomShape 29"/>
          <p:cNvSpPr/>
          <p:nvPr/>
        </p:nvSpPr>
        <p:spPr>
          <a:xfrm>
            <a:off x="1905120" y="37339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Professional resume</a:t>
            </a:r>
            <a:endParaRPr b="0" lang="en-US" sz="900" spc="-1" strike="noStrike">
              <a:latin typeface="Arial"/>
            </a:endParaRPr>
          </a:p>
        </p:txBody>
      </p:sp>
      <p:sp>
        <p:nvSpPr>
          <p:cNvPr id="1087" name="CustomShape 30"/>
          <p:cNvSpPr/>
          <p:nvPr/>
        </p:nvSpPr>
        <p:spPr>
          <a:xfrm rot="16200000">
            <a:off x="4699800" y="4863240"/>
            <a:ext cx="2209320" cy="227520"/>
          </a:xfrm>
          <a:prstGeom prst="rect">
            <a:avLst/>
          </a:prstGeom>
          <a:noFill/>
          <a:ln w="9360">
            <a:noFill/>
          </a:ln>
        </p:spPr>
        <p:style>
          <a:lnRef idx="0"/>
          <a:fillRef idx="0"/>
          <a:effectRef idx="0"/>
          <a:fontRef idx="minor"/>
        </p:style>
        <p:txBody>
          <a:bodyPr lIns="90000" rIns="90000" tIns="45000" bIns="45000"/>
          <a:p>
            <a:pPr>
              <a:lnSpc>
                <a:spcPct val="100000"/>
              </a:lnSpc>
            </a:pPr>
            <a:r>
              <a:rPr b="0" lang="en-US" sz="900" spc="-1" strike="noStrike">
                <a:solidFill>
                  <a:srgbClr val="000000"/>
                </a:solidFill>
                <a:latin typeface="Georgia"/>
              </a:rPr>
              <a:t>Uploaded resume</a:t>
            </a:r>
            <a:endParaRPr b="0" lang="en-US" sz="900" spc="-1" strike="noStrike">
              <a:latin typeface="Arial"/>
            </a:endParaRPr>
          </a:p>
        </p:txBody>
      </p:sp>
      <p:sp>
        <p:nvSpPr>
          <p:cNvPr id="1088" name="CustomShape 31"/>
          <p:cNvSpPr/>
          <p:nvPr/>
        </p:nvSpPr>
        <p:spPr>
          <a:xfrm>
            <a:off x="671400" y="1371600"/>
            <a:ext cx="1447560" cy="837720"/>
          </a:xfrm>
          <a:prstGeom prst="rect">
            <a:avLst/>
          </a:prstGeom>
          <a:gradFill rotWithShape="0">
            <a:gsLst>
              <a:gs pos="0">
                <a:srgbClr val="52c543"/>
              </a:gs>
              <a:gs pos="100000">
                <a:srgbClr val="265b1f"/>
              </a:gs>
            </a:gsLst>
            <a:lin ang="5400000"/>
          </a:gra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089" name="CustomShape 32"/>
          <p:cNvSpPr/>
          <p:nvPr/>
        </p:nvSpPr>
        <p:spPr>
          <a:xfrm>
            <a:off x="685800" y="1415880"/>
            <a:ext cx="12189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Students</a:t>
            </a:r>
            <a:endParaRPr b="0" lang="en-US" sz="1800" spc="-1" strike="noStrike">
              <a:latin typeface="Arial"/>
            </a:endParaRPr>
          </a:p>
        </p:txBody>
      </p:sp>
      <p:grpSp>
        <p:nvGrpSpPr>
          <p:cNvPr id="1090" name="Group 33"/>
          <p:cNvGrpSpPr/>
          <p:nvPr/>
        </p:nvGrpSpPr>
        <p:grpSpPr>
          <a:xfrm>
            <a:off x="5333760" y="4343400"/>
            <a:ext cx="610200" cy="1676520"/>
            <a:chOff x="5333760" y="4343400"/>
            <a:chExt cx="610200" cy="1676520"/>
          </a:xfrm>
        </p:grpSpPr>
        <p:sp>
          <p:nvSpPr>
            <p:cNvPr id="1091" name="Line 34"/>
            <p:cNvSpPr/>
            <p:nvPr/>
          </p:nvSpPr>
          <p:spPr>
            <a:xfrm>
              <a:off x="5943600" y="4343400"/>
              <a:ext cx="360" cy="1676160"/>
            </a:xfrm>
            <a:prstGeom prst="line">
              <a:avLst/>
            </a:prstGeom>
            <a:ln w="9360">
              <a:solidFill>
                <a:schemeClr val="tx1"/>
              </a:solidFill>
              <a:round/>
            </a:ln>
          </p:spPr>
          <p:style>
            <a:lnRef idx="0"/>
            <a:fillRef idx="0"/>
            <a:effectRef idx="0"/>
            <a:fontRef idx="minor"/>
          </p:style>
        </p:sp>
        <p:sp>
          <p:nvSpPr>
            <p:cNvPr id="1092" name="Line 35"/>
            <p:cNvSpPr/>
            <p:nvPr/>
          </p:nvSpPr>
          <p:spPr>
            <a:xfrm flipH="1">
              <a:off x="5333760" y="6019560"/>
              <a:ext cx="609840" cy="360"/>
            </a:xfrm>
            <a:prstGeom prst="line">
              <a:avLst/>
            </a:prstGeom>
            <a:ln w="9360">
              <a:solidFill>
                <a:schemeClr val="tx1"/>
              </a:solidFill>
              <a:round/>
              <a:tailEnd len="med" type="triangle" w="med"/>
            </a:ln>
          </p:spPr>
          <p:style>
            <a:lnRef idx="0"/>
            <a:fillRef idx="0"/>
            <a:effectRef idx="0"/>
            <a:fontRef idx="minor"/>
          </p:style>
        </p:sp>
      </p:grpSp>
      <p:grpSp>
        <p:nvGrpSpPr>
          <p:cNvPr id="1093" name="Group 36"/>
          <p:cNvGrpSpPr/>
          <p:nvPr/>
        </p:nvGrpSpPr>
        <p:grpSpPr>
          <a:xfrm>
            <a:off x="1066680" y="2209680"/>
            <a:ext cx="3276720" cy="4038840"/>
            <a:chOff x="1066680" y="2209680"/>
            <a:chExt cx="3276720" cy="4038840"/>
          </a:xfrm>
        </p:grpSpPr>
        <p:sp>
          <p:nvSpPr>
            <p:cNvPr id="1094" name="Line 37"/>
            <p:cNvSpPr/>
            <p:nvPr/>
          </p:nvSpPr>
          <p:spPr>
            <a:xfrm flipH="1">
              <a:off x="1066680" y="6248160"/>
              <a:ext cx="3276720" cy="360"/>
            </a:xfrm>
            <a:prstGeom prst="line">
              <a:avLst/>
            </a:prstGeom>
            <a:ln w="9360">
              <a:solidFill>
                <a:schemeClr val="tx1"/>
              </a:solidFill>
              <a:round/>
            </a:ln>
          </p:spPr>
          <p:style>
            <a:lnRef idx="0"/>
            <a:fillRef idx="0"/>
            <a:effectRef idx="0"/>
            <a:fontRef idx="minor"/>
          </p:style>
        </p:sp>
        <p:sp>
          <p:nvSpPr>
            <p:cNvPr id="1095" name="Line 38"/>
            <p:cNvSpPr/>
            <p:nvPr/>
          </p:nvSpPr>
          <p:spPr>
            <a:xfrm flipV="1">
              <a:off x="1066680" y="2209680"/>
              <a:ext cx="360" cy="4038480"/>
            </a:xfrm>
            <a:prstGeom prst="line">
              <a:avLst/>
            </a:prstGeom>
            <a:ln w="9360">
              <a:solidFill>
                <a:schemeClr val="tx1"/>
              </a:solidFill>
              <a:round/>
              <a:tailEnd len="med" type="triangle" w="med"/>
            </a:ln>
          </p:spPr>
          <p:style>
            <a:lnRef idx="0"/>
            <a:fillRef idx="0"/>
            <a:effectRef idx="0"/>
            <a:fontRef idx="minor"/>
          </p:style>
        </p:sp>
      </p:grpSp>
      <p:sp>
        <p:nvSpPr>
          <p:cNvPr id="1096" name="CustomShape 39"/>
          <p:cNvSpPr/>
          <p:nvPr/>
        </p:nvSpPr>
        <p:spPr>
          <a:xfrm>
            <a:off x="1066680" y="6031080"/>
            <a:ext cx="2209320" cy="36396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Validated resume saved on computer</a:t>
            </a:r>
            <a:endParaRPr b="0" lang="en-US" sz="900" spc="-1" strike="noStrike">
              <a:latin typeface="Arial"/>
            </a:endParaRPr>
          </a:p>
        </p:txBody>
      </p:sp>
      <p:grpSp>
        <p:nvGrpSpPr>
          <p:cNvPr id="1097" name="Group 40"/>
          <p:cNvGrpSpPr/>
          <p:nvPr/>
        </p:nvGrpSpPr>
        <p:grpSpPr>
          <a:xfrm>
            <a:off x="1447560" y="2209680"/>
            <a:ext cx="2895840" cy="3734280"/>
            <a:chOff x="1447560" y="2209680"/>
            <a:chExt cx="2895840" cy="3734280"/>
          </a:xfrm>
        </p:grpSpPr>
        <p:sp>
          <p:nvSpPr>
            <p:cNvPr id="1098" name="Line 41"/>
            <p:cNvSpPr/>
            <p:nvPr/>
          </p:nvSpPr>
          <p:spPr>
            <a:xfrm>
              <a:off x="1447560" y="2209680"/>
              <a:ext cx="360" cy="3733920"/>
            </a:xfrm>
            <a:prstGeom prst="line">
              <a:avLst/>
            </a:prstGeom>
            <a:ln w="9360">
              <a:solidFill>
                <a:schemeClr val="tx1"/>
              </a:solidFill>
              <a:round/>
            </a:ln>
          </p:spPr>
          <p:style>
            <a:lnRef idx="0"/>
            <a:fillRef idx="0"/>
            <a:effectRef idx="0"/>
            <a:fontRef idx="minor"/>
          </p:style>
        </p:sp>
        <p:sp>
          <p:nvSpPr>
            <p:cNvPr id="1099" name="Line 42"/>
            <p:cNvSpPr/>
            <p:nvPr/>
          </p:nvSpPr>
          <p:spPr>
            <a:xfrm>
              <a:off x="1447560" y="5943600"/>
              <a:ext cx="2895840" cy="360"/>
            </a:xfrm>
            <a:prstGeom prst="line">
              <a:avLst/>
            </a:prstGeom>
            <a:ln w="9360">
              <a:solidFill>
                <a:schemeClr val="tx1"/>
              </a:solidFill>
              <a:round/>
              <a:tailEnd len="med" type="triangle" w="med"/>
            </a:ln>
          </p:spPr>
          <p:style>
            <a:lnRef idx="0"/>
            <a:fillRef idx="0"/>
            <a:effectRef idx="0"/>
            <a:fontRef idx="minor"/>
          </p:style>
        </p:sp>
      </p:grpSp>
      <p:sp>
        <p:nvSpPr>
          <p:cNvPr id="1100" name="CustomShape 43"/>
          <p:cNvSpPr/>
          <p:nvPr/>
        </p:nvSpPr>
        <p:spPr>
          <a:xfrm>
            <a:off x="1447920" y="571500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Request to save file</a:t>
            </a:r>
            <a:endParaRPr b="0" lang="en-US" sz="900" spc="-1" strike="noStrike">
              <a:latin typeface="Arial"/>
            </a:endParaRPr>
          </a:p>
        </p:txBody>
      </p:sp>
      <p:grpSp>
        <p:nvGrpSpPr>
          <p:cNvPr id="1101" name="Group 44"/>
          <p:cNvGrpSpPr/>
          <p:nvPr/>
        </p:nvGrpSpPr>
        <p:grpSpPr>
          <a:xfrm>
            <a:off x="3733560" y="8153280"/>
            <a:ext cx="2819520" cy="457560"/>
            <a:chOff x="3733560" y="8153280"/>
            <a:chExt cx="2819520" cy="457560"/>
          </a:xfrm>
        </p:grpSpPr>
        <p:sp>
          <p:nvSpPr>
            <p:cNvPr id="1102" name="Line 45"/>
            <p:cNvSpPr/>
            <p:nvPr/>
          </p:nvSpPr>
          <p:spPr>
            <a:xfrm>
              <a:off x="3733560" y="8153280"/>
              <a:ext cx="360" cy="457200"/>
            </a:xfrm>
            <a:prstGeom prst="line">
              <a:avLst/>
            </a:prstGeom>
            <a:ln w="28440">
              <a:solidFill>
                <a:srgbClr val="378d2b"/>
              </a:solidFill>
              <a:round/>
            </a:ln>
          </p:spPr>
          <p:style>
            <a:lnRef idx="0"/>
            <a:fillRef idx="0"/>
            <a:effectRef idx="0"/>
            <a:fontRef idx="minor"/>
          </p:style>
        </p:sp>
        <p:sp>
          <p:nvSpPr>
            <p:cNvPr id="1103" name="Line 46"/>
            <p:cNvSpPr/>
            <p:nvPr/>
          </p:nvSpPr>
          <p:spPr>
            <a:xfrm>
              <a:off x="3733560" y="8153280"/>
              <a:ext cx="2011680" cy="360"/>
            </a:xfrm>
            <a:prstGeom prst="line">
              <a:avLst/>
            </a:prstGeom>
            <a:ln w="28440">
              <a:solidFill>
                <a:srgbClr val="378d2b"/>
              </a:solidFill>
              <a:round/>
            </a:ln>
          </p:spPr>
          <p:style>
            <a:lnRef idx="0"/>
            <a:fillRef idx="0"/>
            <a:effectRef idx="0"/>
            <a:fontRef idx="minor"/>
          </p:style>
        </p:sp>
        <p:sp>
          <p:nvSpPr>
            <p:cNvPr id="1104" name="Line 47"/>
            <p:cNvSpPr/>
            <p:nvPr/>
          </p:nvSpPr>
          <p:spPr>
            <a:xfrm>
              <a:off x="3733560" y="8610480"/>
              <a:ext cx="2011680" cy="360"/>
            </a:xfrm>
            <a:prstGeom prst="line">
              <a:avLst/>
            </a:prstGeom>
            <a:ln w="28440">
              <a:solidFill>
                <a:srgbClr val="378d2b"/>
              </a:solidFill>
              <a:round/>
            </a:ln>
          </p:spPr>
          <p:style>
            <a:lnRef idx="0"/>
            <a:fillRef idx="0"/>
            <a:effectRef idx="0"/>
            <a:fontRef idx="minor"/>
          </p:style>
        </p:sp>
        <p:sp>
          <p:nvSpPr>
            <p:cNvPr id="1105" name="Line 48"/>
            <p:cNvSpPr/>
            <p:nvPr/>
          </p:nvSpPr>
          <p:spPr>
            <a:xfrm>
              <a:off x="4282200" y="8153280"/>
              <a:ext cx="360" cy="457200"/>
            </a:xfrm>
            <a:prstGeom prst="line">
              <a:avLst/>
            </a:prstGeom>
            <a:ln w="28440">
              <a:solidFill>
                <a:srgbClr val="378d2b"/>
              </a:solidFill>
              <a:round/>
            </a:ln>
          </p:spPr>
          <p:style>
            <a:lnRef idx="0"/>
            <a:fillRef idx="0"/>
            <a:effectRef idx="0"/>
            <a:fontRef idx="minor"/>
          </p:style>
        </p:sp>
        <p:sp>
          <p:nvSpPr>
            <p:cNvPr id="1106" name="CustomShape 49"/>
            <p:cNvSpPr/>
            <p:nvPr/>
          </p:nvSpPr>
          <p:spPr>
            <a:xfrm>
              <a:off x="3733920" y="8197920"/>
              <a:ext cx="822600" cy="3034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Verdana"/>
                </a:rPr>
                <a:t>ds1</a:t>
              </a:r>
              <a:endParaRPr b="0" lang="en-US" sz="1400" spc="-1" strike="noStrike">
                <a:latin typeface="Arial"/>
              </a:endParaRPr>
            </a:p>
          </p:txBody>
        </p:sp>
        <p:sp>
          <p:nvSpPr>
            <p:cNvPr id="1107" name="CustomShape 50"/>
            <p:cNvSpPr/>
            <p:nvPr/>
          </p:nvSpPr>
          <p:spPr>
            <a:xfrm>
              <a:off x="4282560" y="8197920"/>
              <a:ext cx="2270520" cy="333720"/>
            </a:xfrm>
            <a:prstGeom prst="rect">
              <a:avLst/>
            </a:prstGeom>
            <a:noFill/>
            <a:ln w="9360">
              <a:noFill/>
            </a:ln>
          </p:spPr>
          <p:style>
            <a:lnRef idx="0"/>
            <a:fillRef idx="0"/>
            <a:effectRef idx="0"/>
            <a:fontRef idx="minor"/>
          </p:style>
          <p:txBody>
            <a:bodyPr lIns="90000" rIns="90000" tIns="45000" bIns="45000"/>
            <a:p>
              <a:pPr>
                <a:lnSpc>
                  <a:spcPct val="100000"/>
                </a:lnSpc>
                <a:spcBef>
                  <a:spcPts val="799"/>
                </a:spcBef>
              </a:pPr>
              <a:r>
                <a:rPr b="0" lang="en-US" sz="1600" spc="-1" strike="noStrike">
                  <a:solidFill>
                    <a:srgbClr val="000000"/>
                  </a:solidFill>
                  <a:latin typeface="Verdana"/>
                </a:rPr>
                <a:t>Resume Database</a:t>
              </a:r>
              <a:endParaRPr b="0" lang="en-US" sz="1600" spc="-1" strike="noStrike">
                <a:latin typeface="Arial"/>
              </a:endParaRPr>
            </a:p>
          </p:txBody>
        </p:sp>
      </p:grpSp>
      <p:sp>
        <p:nvSpPr>
          <p:cNvPr id="1108" name="Line 51"/>
          <p:cNvSpPr/>
          <p:nvPr/>
        </p:nvSpPr>
        <p:spPr>
          <a:xfrm>
            <a:off x="4876560" y="6777000"/>
            <a:ext cx="360" cy="1344600"/>
          </a:xfrm>
          <a:prstGeom prst="line">
            <a:avLst/>
          </a:prstGeom>
          <a:ln w="9360">
            <a:solidFill>
              <a:schemeClr val="tx1"/>
            </a:solidFill>
            <a:round/>
            <a:tailEnd len="med" type="triangle" w="med"/>
          </a:ln>
        </p:spPr>
        <p:style>
          <a:lnRef idx="0"/>
          <a:fillRef idx="0"/>
          <a:effectRef idx="0"/>
          <a:fontRef idx="minor"/>
        </p:style>
      </p:sp>
      <p:sp>
        <p:nvSpPr>
          <p:cNvPr id="1109" name="CustomShape 52"/>
          <p:cNvSpPr/>
          <p:nvPr/>
        </p:nvSpPr>
        <p:spPr>
          <a:xfrm rot="16200000">
            <a:off x="3655080" y="6934680"/>
            <a:ext cx="2209320" cy="227520"/>
          </a:xfrm>
          <a:prstGeom prst="rect">
            <a:avLst/>
          </a:prstGeom>
          <a:noFill/>
          <a:ln w="9360">
            <a:noFill/>
          </a:ln>
        </p:spPr>
        <p:style>
          <a:lnRef idx="0"/>
          <a:fillRef idx="0"/>
          <a:effectRef idx="0"/>
          <a:fontRef idx="minor"/>
        </p:style>
        <p:txBody>
          <a:bodyPr lIns="90000" rIns="90000" tIns="45000" bIns="45000"/>
          <a:p>
            <a:pPr>
              <a:lnSpc>
                <a:spcPct val="100000"/>
              </a:lnSpc>
            </a:pPr>
            <a:r>
              <a:rPr b="0" lang="en-US" sz="900" spc="-1" strike="noStrike">
                <a:solidFill>
                  <a:srgbClr val="000000"/>
                </a:solidFill>
                <a:latin typeface="Georgia"/>
              </a:rPr>
              <a:t>Validated resume</a:t>
            </a:r>
            <a:endParaRPr b="0" lang="en-US" sz="900" spc="-1" strike="noStrike">
              <a:latin typeface="Arial"/>
            </a:endParaRPr>
          </a:p>
        </p:txBody>
      </p:sp>
      <p:sp>
        <p:nvSpPr>
          <p:cNvPr id="1110" name="CustomShape 53"/>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90</a:t>
            </a:r>
            <a:endParaRPr b="0" lang="en-US" sz="1800" spc="-1" strike="noStrike">
              <a:latin typeface="Arial"/>
            </a:endParaRPr>
          </a:p>
        </p:txBody>
      </p:sp>
    </p:spTree>
  </p:cSld>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1" name="CustomShape 1"/>
          <p:cNvSpPr/>
          <p:nvPr/>
        </p:nvSpPr>
        <p:spPr>
          <a:xfrm>
            <a:off x="304920" y="152280"/>
            <a:ext cx="5790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Level 2.0 Data Flow Diagram Upload Resume</a:t>
            </a:r>
            <a:endParaRPr b="0" lang="en-US" sz="1800" spc="-1" strike="noStrike">
              <a:latin typeface="Arial"/>
            </a:endParaRPr>
          </a:p>
        </p:txBody>
      </p:sp>
      <p:sp>
        <p:nvSpPr>
          <p:cNvPr id="1112" name="CustomShape 2"/>
          <p:cNvSpPr/>
          <p:nvPr/>
        </p:nvSpPr>
        <p:spPr>
          <a:xfrm>
            <a:off x="343080" y="914400"/>
            <a:ext cx="6133680" cy="3428640"/>
          </a:xfrm>
          <a:prstGeom prst="rect">
            <a:avLst/>
          </a:prstGeom>
          <a:noFill/>
          <a:ln w="9360">
            <a:noFill/>
          </a:ln>
        </p:spPr>
        <p:style>
          <a:lnRef idx="0"/>
          <a:fillRef idx="0"/>
          <a:effectRef idx="0"/>
          <a:fontRef idx="minor"/>
        </p:style>
        <p:txBody>
          <a:bodyPr lIns="90000" rIns="90000" tIns="45000" bIns="45000"/>
          <a:p>
            <a:pPr marL="343080" indent="-342720">
              <a:lnSpc>
                <a:spcPct val="80000"/>
              </a:lnSpc>
              <a:spcBef>
                <a:spcPts val="281"/>
              </a:spcBef>
              <a:buClr>
                <a:srgbClr val="000000"/>
              </a:buClr>
              <a:buFont typeface="Wingdings" charset="2"/>
              <a:buChar char=""/>
            </a:pPr>
            <a:r>
              <a:rPr b="1" lang="en-US" sz="1400" spc="-1" strike="noStrike">
                <a:solidFill>
                  <a:srgbClr val="000000"/>
                </a:solidFill>
                <a:latin typeface="Georgia"/>
              </a:rPr>
              <a:t>2.1 Register with CrimsonCareers:</a:t>
            </a:r>
            <a:r>
              <a:rPr b="0" lang="en-US" sz="1400" spc="-1" strike="noStrike">
                <a:solidFill>
                  <a:srgbClr val="000000"/>
                </a:solidFill>
                <a:latin typeface="Georgia"/>
              </a:rPr>
              <a:t> The students will create an account with CrimsonCareers in order to obtain the ability to upload their resume to a central locations that recruiters search for students to fill job openings.</a:t>
            </a:r>
            <a:endParaRPr b="0" lang="en-US" sz="1400" spc="-1" strike="noStrike">
              <a:latin typeface="Arial"/>
            </a:endParaRPr>
          </a:p>
          <a:p>
            <a:pPr marL="343080" indent="-342720">
              <a:lnSpc>
                <a:spcPct val="80000"/>
              </a:lnSpc>
              <a:spcBef>
                <a:spcPts val="281"/>
              </a:spcBef>
              <a:buClr>
                <a:srgbClr val="000000"/>
              </a:buClr>
              <a:buFont typeface="Wingdings" charset="2"/>
              <a:buChar char=""/>
            </a:pPr>
            <a:r>
              <a:rPr b="1" lang="en-US" sz="1400" spc="-1" strike="noStrike">
                <a:solidFill>
                  <a:srgbClr val="000000"/>
                </a:solidFill>
                <a:latin typeface="Georgia"/>
              </a:rPr>
              <a:t>2.2 Upload resume in valid extension: </a:t>
            </a:r>
            <a:r>
              <a:rPr b="0" lang="en-US" sz="1400" spc="-1" strike="noStrike">
                <a:solidFill>
                  <a:srgbClr val="000000"/>
                </a:solidFill>
                <a:latin typeface="Georgia"/>
              </a:rPr>
              <a:t>The student uploads their resume, created either on their own or with the help from Optimal Resume, to CrimsonCareers in a valid extension specified by the application.</a:t>
            </a:r>
            <a:endParaRPr b="0" lang="en-US" sz="1400" spc="-1" strike="noStrike">
              <a:latin typeface="Arial"/>
            </a:endParaRPr>
          </a:p>
          <a:p>
            <a:pPr marL="343080" indent="-342720">
              <a:lnSpc>
                <a:spcPct val="80000"/>
              </a:lnSpc>
              <a:spcBef>
                <a:spcPts val="281"/>
              </a:spcBef>
              <a:buClr>
                <a:srgbClr val="000000"/>
              </a:buClr>
              <a:buFont typeface="Wingdings" charset="2"/>
              <a:buChar char=""/>
            </a:pPr>
            <a:r>
              <a:rPr b="1" lang="en-US" sz="1400" spc="-1" strike="noStrike">
                <a:solidFill>
                  <a:srgbClr val="000000"/>
                </a:solidFill>
                <a:latin typeface="Georgia"/>
              </a:rPr>
              <a:t>2.3 Validate resume: </a:t>
            </a:r>
            <a:r>
              <a:rPr b="0" lang="en-US" sz="1400" spc="-1" strike="noStrike">
                <a:solidFill>
                  <a:srgbClr val="000000"/>
                </a:solidFill>
                <a:latin typeface="Georgia"/>
              </a:rPr>
              <a:t>CrimsonCareers scans the resume to make sure all the information is in a correct format and the right spot, checks for any spelling errors, and makes sure that there is nothing unprofessional hidden within the file.  It then stores the resume in the student’s account and allows them to save/print it if needed.</a:t>
            </a:r>
            <a:endParaRPr b="0" lang="en-US" sz="1400" spc="-1" strike="noStrike">
              <a:latin typeface="Arial"/>
            </a:endParaRPr>
          </a:p>
        </p:txBody>
      </p:sp>
      <p:sp>
        <p:nvSpPr>
          <p:cNvPr id="1113" name="CustomShape 3"/>
          <p:cNvSpPr/>
          <p:nvPr/>
        </p:nvSpPr>
        <p:spPr>
          <a:xfrm>
            <a:off x="609480" y="3527280"/>
            <a:ext cx="5714640" cy="3025440"/>
          </a:xfrm>
          <a:prstGeom prst="rect">
            <a:avLst/>
          </a:prstGeom>
          <a:solidFill>
            <a:schemeClr val="bg2"/>
          </a:solidFill>
          <a:ln w="9360">
            <a:solidFill>
              <a:schemeClr val="tx1"/>
            </a:solidFill>
            <a:miter/>
          </a:ln>
        </p:spPr>
        <p:style>
          <a:lnRef idx="0"/>
          <a:fillRef idx="0"/>
          <a:effectRef idx="0"/>
          <a:fontRef idx="minor"/>
        </p:style>
      </p:sp>
      <p:sp>
        <p:nvSpPr>
          <p:cNvPr id="1114" name="CustomShape 4"/>
          <p:cNvSpPr/>
          <p:nvPr/>
        </p:nvSpPr>
        <p:spPr>
          <a:xfrm>
            <a:off x="762120" y="3776760"/>
            <a:ext cx="5409720" cy="2547720"/>
          </a:xfrm>
          <a:prstGeom prst="rect">
            <a:avLst/>
          </a:prstGeom>
          <a:solidFill>
            <a:schemeClr val="bg1"/>
          </a:solidFill>
          <a:ln w="9360">
            <a:solidFill>
              <a:schemeClr val="tx1"/>
            </a:solidFill>
            <a:miter/>
          </a:ln>
        </p:spPr>
        <p:style>
          <a:lnRef idx="0"/>
          <a:fillRef idx="0"/>
          <a:effectRef idx="0"/>
          <a:fontRef idx="minor"/>
        </p:style>
      </p:sp>
      <p:graphicFrame>
        <p:nvGraphicFramePr>
          <p:cNvPr id="1115" name="Object 5"/>
          <p:cNvGraphicFramePr/>
          <p:nvPr/>
        </p:nvGraphicFramePr>
        <p:xfrm>
          <a:off x="835200" y="3830760"/>
          <a:ext cx="5641560" cy="3517560"/>
        </p:xfrm>
        <a:graphic>
          <a:graphicData uri="http://schemas.openxmlformats.org/presentationml/2006/ole">
            <p:oleObj progId="Word.Document.8" r:id="rId1" spid="">
              <p:embed/>
              <p:pic>
                <p:nvPicPr>
                  <p:cNvPr id="1116" name="Object 3" descr=""/>
                  <p:cNvPicPr/>
                  <p:nvPr/>
                </p:nvPicPr>
                <p:blipFill>
                  <a:blip r:embed="rId2"/>
                  <a:stretch/>
                </p:blipFill>
                <p:spPr>
                  <a:xfrm>
                    <a:off x="835200" y="3830760"/>
                    <a:ext cx="5641560" cy="3517560"/>
                  </a:xfrm>
                  <a:prstGeom prst="rect">
                    <a:avLst/>
                  </a:prstGeom>
                  <a:ln>
                    <a:noFill/>
                  </a:ln>
                </p:spPr>
              </p:pic>
            </p:oleObj>
          </a:graphicData>
        </a:graphic>
      </p:graphicFrame>
      <p:sp>
        <p:nvSpPr>
          <p:cNvPr id="1117" name="CustomShape 6"/>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91</a:t>
            </a:r>
            <a:endParaRPr b="0" lang="en-US" sz="1800" spc="-1" strike="noStrike">
              <a:latin typeface="Arial"/>
            </a:endParaRPr>
          </a:p>
        </p:txBody>
      </p:sp>
    </p:spTree>
  </p:cSld>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8" name="CustomShape 1"/>
          <p:cNvSpPr/>
          <p:nvPr/>
        </p:nvSpPr>
        <p:spPr>
          <a:xfrm>
            <a:off x="304920" y="152280"/>
            <a:ext cx="624816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Level 1 Data Flow Diagram 3.0 View/Review Resumes</a:t>
            </a:r>
            <a:endParaRPr b="0" lang="en-US" sz="1800" spc="-1" strike="noStrike">
              <a:latin typeface="Arial"/>
            </a:endParaRPr>
          </a:p>
        </p:txBody>
      </p:sp>
      <p:sp>
        <p:nvSpPr>
          <p:cNvPr id="1119" name="CustomShape 2"/>
          <p:cNvSpPr/>
          <p:nvPr/>
        </p:nvSpPr>
        <p:spPr>
          <a:xfrm>
            <a:off x="457200" y="4419720"/>
            <a:ext cx="1447560" cy="837720"/>
          </a:xfrm>
          <a:prstGeom prst="rect">
            <a:avLst/>
          </a:prstGeom>
          <a:gradFill rotWithShape="0">
            <a:gsLst>
              <a:gs pos="0">
                <a:srgbClr val="52c543"/>
              </a:gs>
              <a:gs pos="100000">
                <a:srgbClr val="265b1f"/>
              </a:gs>
            </a:gsLst>
            <a:lin ang="5400000"/>
          </a:gra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120" name="CustomShape 3"/>
          <p:cNvSpPr/>
          <p:nvPr/>
        </p:nvSpPr>
        <p:spPr>
          <a:xfrm>
            <a:off x="457200" y="4662360"/>
            <a:ext cx="14475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Recruiters</a:t>
            </a:r>
            <a:endParaRPr b="0" lang="en-US" sz="1800" spc="-1" strike="noStrike">
              <a:latin typeface="Arial"/>
            </a:endParaRPr>
          </a:p>
        </p:txBody>
      </p:sp>
      <p:sp>
        <p:nvSpPr>
          <p:cNvPr id="1121" name="CustomShape 4"/>
          <p:cNvSpPr/>
          <p:nvPr/>
        </p:nvSpPr>
        <p:spPr>
          <a:xfrm>
            <a:off x="457200" y="1371600"/>
            <a:ext cx="1447560" cy="837720"/>
          </a:xfrm>
          <a:prstGeom prst="rect">
            <a:avLst/>
          </a:prstGeom>
          <a:gradFill rotWithShape="0">
            <a:gsLst>
              <a:gs pos="0">
                <a:srgbClr val="52c543"/>
              </a:gs>
              <a:gs pos="100000">
                <a:srgbClr val="265b1f"/>
              </a:gs>
            </a:gsLst>
            <a:lin ang="5400000"/>
          </a:gra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122" name="CustomShape 5"/>
          <p:cNvSpPr/>
          <p:nvPr/>
        </p:nvSpPr>
        <p:spPr>
          <a:xfrm>
            <a:off x="533520" y="1415880"/>
            <a:ext cx="12189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Students</a:t>
            </a:r>
            <a:endParaRPr b="0" lang="en-US" sz="1800" spc="-1" strike="noStrike">
              <a:latin typeface="Arial"/>
            </a:endParaRPr>
          </a:p>
        </p:txBody>
      </p:sp>
      <p:sp>
        <p:nvSpPr>
          <p:cNvPr id="1123" name="CustomShape 6"/>
          <p:cNvSpPr/>
          <p:nvPr/>
        </p:nvSpPr>
        <p:spPr>
          <a:xfrm>
            <a:off x="457200" y="6477120"/>
            <a:ext cx="1447560" cy="837720"/>
          </a:xfrm>
          <a:prstGeom prst="rect">
            <a:avLst/>
          </a:prstGeom>
          <a:gradFill rotWithShape="0">
            <a:gsLst>
              <a:gs pos="0">
                <a:srgbClr val="52c543"/>
              </a:gs>
              <a:gs pos="100000">
                <a:srgbClr val="265b1f"/>
              </a:gs>
            </a:gsLst>
            <a:lin ang="5400000"/>
          </a:gradFill>
          <a:ln w="9360">
            <a:noFill/>
          </a:ln>
          <a:scene3d>
            <a:camera prst="legacyObliqueTopLeft"/>
            <a:lightRig dir="t" rig="legacyFlat3"/>
          </a:scene3d>
          <a:sp3d extrusionH="430200" prstMaterial="legacyMatte">
            <a:bevelT prst="angle" w="13500" h="13500"/>
            <a:bevelB prst="angle" w="13500" h="13500"/>
            <a:extrusionClr>
              <a:schemeClr val="tx1"/>
            </a:extrusionClr>
          </a:sp3d>
        </p:spPr>
        <p:style>
          <a:lnRef idx="0"/>
          <a:fillRef idx="0"/>
          <a:effectRef idx="0"/>
          <a:fontRef idx="minor"/>
        </p:style>
      </p:sp>
      <p:sp>
        <p:nvSpPr>
          <p:cNvPr id="1124" name="CustomShape 7"/>
          <p:cNvSpPr/>
          <p:nvPr/>
        </p:nvSpPr>
        <p:spPr>
          <a:xfrm>
            <a:off x="457200" y="6553080"/>
            <a:ext cx="1447560" cy="3646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0" lang="en-US" sz="1800" spc="-1" strike="noStrike">
                <a:solidFill>
                  <a:srgbClr val="ffffff"/>
                </a:solidFill>
                <a:latin typeface="Georgia"/>
              </a:rPr>
              <a:t>Faculty</a:t>
            </a:r>
            <a:endParaRPr b="0" lang="en-US" sz="1800" spc="-1" strike="noStrike">
              <a:latin typeface="Arial"/>
            </a:endParaRPr>
          </a:p>
        </p:txBody>
      </p:sp>
      <p:sp>
        <p:nvSpPr>
          <p:cNvPr id="1125" name="CustomShape 8"/>
          <p:cNvSpPr/>
          <p:nvPr/>
        </p:nvSpPr>
        <p:spPr>
          <a:xfrm>
            <a:off x="3276720" y="1066680"/>
            <a:ext cx="3504960" cy="6400440"/>
          </a:xfrm>
          <a:prstGeom prst="roundRect">
            <a:avLst>
              <a:gd name="adj" fmla="val 16667"/>
            </a:avLst>
          </a:prstGeom>
          <a:gradFill rotWithShape="0">
            <a:gsLst>
              <a:gs pos="0">
                <a:srgbClr val="52c543"/>
              </a:gs>
              <a:gs pos="100000">
                <a:srgbClr val="265b1f"/>
              </a:gs>
            </a:gsLst>
            <a:lin ang="5400000"/>
          </a:gradFill>
          <a:ln w="9360">
            <a:solidFill>
              <a:schemeClr val="tx1"/>
            </a:solidFill>
            <a:round/>
          </a:ln>
        </p:spPr>
        <p:style>
          <a:lnRef idx="0"/>
          <a:fillRef idx="0"/>
          <a:effectRef idx="0"/>
          <a:fontRef idx="minor"/>
        </p:style>
      </p:sp>
      <p:sp>
        <p:nvSpPr>
          <p:cNvPr id="1126" name="CustomShape 9"/>
          <p:cNvSpPr/>
          <p:nvPr/>
        </p:nvSpPr>
        <p:spPr>
          <a:xfrm>
            <a:off x="3657600" y="1752480"/>
            <a:ext cx="990360" cy="914040"/>
          </a:xfrm>
          <a:prstGeom prst="roundRect">
            <a:avLst>
              <a:gd name="adj" fmla="val 16667"/>
            </a:avLst>
          </a:prstGeom>
          <a:gradFill rotWithShape="0">
            <a:gsLst>
              <a:gs pos="0">
                <a:schemeClr val="bg1"/>
              </a:gs>
              <a:gs pos="100000">
                <a:schemeClr val="bg1">
                  <a:gamma val="-1"/>
                  <a:shade val="46275"/>
                  <a:invGamma val="-1"/>
                </a:schemeClr>
              </a:gs>
            </a:gsLst>
            <a:lin ang="0"/>
          </a:gradFill>
          <a:ln w="9360">
            <a:solidFill>
              <a:schemeClr val="tx1"/>
            </a:solidFill>
            <a:round/>
          </a:ln>
        </p:spPr>
        <p:style>
          <a:lnRef idx="0"/>
          <a:fillRef idx="0"/>
          <a:effectRef idx="0"/>
          <a:fontRef idx="minor"/>
        </p:style>
      </p:sp>
      <p:sp>
        <p:nvSpPr>
          <p:cNvPr id="1127" name="CustomShape 10"/>
          <p:cNvSpPr/>
          <p:nvPr/>
        </p:nvSpPr>
        <p:spPr>
          <a:xfrm>
            <a:off x="3429000" y="2087640"/>
            <a:ext cx="1523520" cy="45540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200" spc="-1" strike="noStrike">
                <a:solidFill>
                  <a:srgbClr val="000000"/>
                </a:solidFill>
                <a:latin typeface="Georgia"/>
              </a:rPr>
              <a:t>Search </a:t>
            </a:r>
            <a:endParaRPr b="0" lang="en-US" sz="1200" spc="-1" strike="noStrike">
              <a:latin typeface="Arial"/>
            </a:endParaRPr>
          </a:p>
          <a:p>
            <a:pPr algn="ctr">
              <a:lnSpc>
                <a:spcPct val="100000"/>
              </a:lnSpc>
            </a:pPr>
            <a:r>
              <a:rPr b="1" lang="en-US" sz="1200" spc="-1" strike="noStrike">
                <a:solidFill>
                  <a:srgbClr val="000000"/>
                </a:solidFill>
                <a:latin typeface="Georgia"/>
              </a:rPr>
              <a:t>for job</a:t>
            </a:r>
            <a:endParaRPr b="0" lang="en-US" sz="1200" spc="-1" strike="noStrike">
              <a:latin typeface="Arial"/>
            </a:endParaRPr>
          </a:p>
        </p:txBody>
      </p:sp>
      <p:sp>
        <p:nvSpPr>
          <p:cNvPr id="1128" name="CustomShape 11"/>
          <p:cNvSpPr/>
          <p:nvPr/>
        </p:nvSpPr>
        <p:spPr>
          <a:xfrm>
            <a:off x="5486400" y="4952880"/>
            <a:ext cx="990360" cy="914040"/>
          </a:xfrm>
          <a:prstGeom prst="roundRect">
            <a:avLst>
              <a:gd name="adj" fmla="val 16667"/>
            </a:avLst>
          </a:prstGeom>
          <a:gradFill rotWithShape="0">
            <a:gsLst>
              <a:gs pos="0">
                <a:schemeClr val="bg1"/>
              </a:gs>
              <a:gs pos="100000">
                <a:schemeClr val="bg1">
                  <a:gamma val="-1"/>
                  <a:shade val="46275"/>
                  <a:invGamma val="-1"/>
                </a:schemeClr>
              </a:gs>
            </a:gsLst>
            <a:lin ang="0"/>
          </a:gradFill>
          <a:ln w="9360">
            <a:solidFill>
              <a:schemeClr val="tx1"/>
            </a:solidFill>
            <a:round/>
          </a:ln>
        </p:spPr>
        <p:style>
          <a:lnRef idx="0"/>
          <a:fillRef idx="0"/>
          <a:effectRef idx="0"/>
          <a:fontRef idx="minor"/>
        </p:style>
      </p:sp>
      <p:sp>
        <p:nvSpPr>
          <p:cNvPr id="1129" name="CustomShape 12"/>
          <p:cNvSpPr/>
          <p:nvPr/>
        </p:nvSpPr>
        <p:spPr>
          <a:xfrm>
            <a:off x="5486400" y="3352680"/>
            <a:ext cx="990360" cy="914040"/>
          </a:xfrm>
          <a:prstGeom prst="roundRect">
            <a:avLst>
              <a:gd name="adj" fmla="val 16667"/>
            </a:avLst>
          </a:prstGeom>
          <a:gradFill rotWithShape="0">
            <a:gsLst>
              <a:gs pos="0">
                <a:schemeClr val="bg1"/>
              </a:gs>
              <a:gs pos="100000">
                <a:schemeClr val="bg1">
                  <a:gamma val="-1"/>
                  <a:shade val="46275"/>
                  <a:invGamma val="-1"/>
                </a:schemeClr>
              </a:gs>
            </a:gsLst>
            <a:lin ang="0"/>
          </a:gradFill>
          <a:ln w="9360">
            <a:solidFill>
              <a:schemeClr val="tx1"/>
            </a:solidFill>
            <a:round/>
          </a:ln>
        </p:spPr>
        <p:style>
          <a:lnRef idx="0"/>
          <a:fillRef idx="0"/>
          <a:effectRef idx="0"/>
          <a:fontRef idx="minor"/>
        </p:style>
      </p:sp>
      <p:sp>
        <p:nvSpPr>
          <p:cNvPr id="1130" name="CustomShape 13"/>
          <p:cNvSpPr/>
          <p:nvPr/>
        </p:nvSpPr>
        <p:spPr>
          <a:xfrm>
            <a:off x="5334120" y="5257800"/>
            <a:ext cx="1294920" cy="45540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200" spc="-1" strike="noStrike">
                <a:solidFill>
                  <a:srgbClr val="000000"/>
                </a:solidFill>
                <a:latin typeface="Georgia"/>
              </a:rPr>
              <a:t>Search for resume</a:t>
            </a:r>
            <a:endParaRPr b="0" lang="en-US" sz="1200" spc="-1" strike="noStrike">
              <a:latin typeface="Arial"/>
            </a:endParaRPr>
          </a:p>
        </p:txBody>
      </p:sp>
      <p:sp>
        <p:nvSpPr>
          <p:cNvPr id="1131" name="CustomShape 14"/>
          <p:cNvSpPr/>
          <p:nvPr/>
        </p:nvSpPr>
        <p:spPr>
          <a:xfrm>
            <a:off x="5410080" y="3657600"/>
            <a:ext cx="1142640" cy="45540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200" spc="-1" strike="noStrike">
                <a:solidFill>
                  <a:srgbClr val="000000"/>
                </a:solidFill>
                <a:latin typeface="Georgia"/>
              </a:rPr>
              <a:t>Create job opening</a:t>
            </a:r>
            <a:endParaRPr b="0" lang="en-US" sz="1200" spc="-1" strike="noStrike">
              <a:latin typeface="Arial"/>
            </a:endParaRPr>
          </a:p>
        </p:txBody>
      </p:sp>
      <p:sp>
        <p:nvSpPr>
          <p:cNvPr id="1132" name="CustomShape 15"/>
          <p:cNvSpPr/>
          <p:nvPr/>
        </p:nvSpPr>
        <p:spPr>
          <a:xfrm>
            <a:off x="4456800" y="1143000"/>
            <a:ext cx="1059120" cy="333720"/>
          </a:xfrm>
          <a:prstGeom prst="rect">
            <a:avLst/>
          </a:prstGeom>
          <a:noFill/>
          <a:ln w="9360">
            <a:noFill/>
          </a:ln>
        </p:spPr>
        <p:style>
          <a:lnRef idx="0"/>
          <a:fillRef idx="0"/>
          <a:effectRef idx="0"/>
          <a:fontRef idx="minor"/>
        </p:style>
        <p:txBody>
          <a:bodyPr wrap="none" lIns="90000" rIns="90000" tIns="45000" bIns="45000"/>
          <a:p>
            <a:pPr>
              <a:lnSpc>
                <a:spcPct val="100000"/>
              </a:lnSpc>
              <a:spcBef>
                <a:spcPts val="799"/>
              </a:spcBef>
            </a:pPr>
            <a:r>
              <a:rPr b="1" lang="en-US" sz="1600" spc="-1" strike="noStrike">
                <a:solidFill>
                  <a:srgbClr val="000000"/>
                </a:solidFill>
                <a:latin typeface="Georgia"/>
              </a:rPr>
              <a:t>Level 3 </a:t>
            </a:r>
            <a:endParaRPr b="0" lang="en-US" sz="1600" spc="-1" strike="noStrike">
              <a:latin typeface="Arial"/>
            </a:endParaRPr>
          </a:p>
        </p:txBody>
      </p:sp>
      <p:sp>
        <p:nvSpPr>
          <p:cNvPr id="1133" name="CustomShape 16"/>
          <p:cNvSpPr/>
          <p:nvPr/>
        </p:nvSpPr>
        <p:spPr>
          <a:xfrm>
            <a:off x="457200" y="3124080"/>
            <a:ext cx="2209320" cy="36396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Registration info. for Crimson Careers</a:t>
            </a:r>
            <a:endParaRPr b="0" lang="en-US" sz="900" spc="-1" strike="noStrike">
              <a:latin typeface="Arial"/>
            </a:endParaRPr>
          </a:p>
        </p:txBody>
      </p:sp>
      <p:grpSp>
        <p:nvGrpSpPr>
          <p:cNvPr id="1134" name="Group 17"/>
          <p:cNvGrpSpPr/>
          <p:nvPr/>
        </p:nvGrpSpPr>
        <p:grpSpPr>
          <a:xfrm>
            <a:off x="1828800" y="1295280"/>
            <a:ext cx="2133720" cy="457200"/>
            <a:chOff x="1828800" y="1295280"/>
            <a:chExt cx="2133720" cy="457200"/>
          </a:xfrm>
        </p:grpSpPr>
        <p:sp>
          <p:nvSpPr>
            <p:cNvPr id="1135" name="Line 18"/>
            <p:cNvSpPr/>
            <p:nvPr/>
          </p:nvSpPr>
          <p:spPr>
            <a:xfrm>
              <a:off x="3962160" y="1295280"/>
              <a:ext cx="360" cy="457200"/>
            </a:xfrm>
            <a:prstGeom prst="line">
              <a:avLst/>
            </a:prstGeom>
            <a:ln w="9360">
              <a:solidFill>
                <a:schemeClr val="tx1"/>
              </a:solidFill>
              <a:round/>
              <a:tailEnd len="med" type="triangle" w="med"/>
            </a:ln>
          </p:spPr>
          <p:style>
            <a:lnRef idx="0"/>
            <a:fillRef idx="0"/>
            <a:effectRef idx="0"/>
            <a:fontRef idx="minor"/>
          </p:style>
        </p:sp>
        <p:sp>
          <p:nvSpPr>
            <p:cNvPr id="1136" name="Line 19"/>
            <p:cNvSpPr/>
            <p:nvPr/>
          </p:nvSpPr>
          <p:spPr>
            <a:xfrm flipH="1">
              <a:off x="1828800" y="1295280"/>
              <a:ext cx="2133360" cy="360"/>
            </a:xfrm>
            <a:prstGeom prst="line">
              <a:avLst/>
            </a:prstGeom>
            <a:ln w="9360">
              <a:solidFill>
                <a:schemeClr val="tx1"/>
              </a:solidFill>
              <a:round/>
            </a:ln>
          </p:spPr>
          <p:style>
            <a:lnRef idx="0"/>
            <a:fillRef idx="0"/>
            <a:effectRef idx="0"/>
            <a:fontRef idx="minor"/>
          </p:style>
        </p:sp>
      </p:grpSp>
      <p:sp>
        <p:nvSpPr>
          <p:cNvPr id="1137" name="Line 20"/>
          <p:cNvSpPr/>
          <p:nvPr/>
        </p:nvSpPr>
        <p:spPr>
          <a:xfrm>
            <a:off x="3657600" y="1981080"/>
            <a:ext cx="990360" cy="360"/>
          </a:xfrm>
          <a:prstGeom prst="line">
            <a:avLst/>
          </a:prstGeom>
          <a:ln w="9360">
            <a:solidFill>
              <a:schemeClr val="tx1"/>
            </a:solidFill>
            <a:round/>
          </a:ln>
        </p:spPr>
        <p:style>
          <a:lnRef idx="0"/>
          <a:fillRef idx="0"/>
          <a:effectRef idx="0"/>
          <a:fontRef idx="minor"/>
        </p:style>
      </p:sp>
      <p:sp>
        <p:nvSpPr>
          <p:cNvPr id="1138" name="Line 21"/>
          <p:cNvSpPr/>
          <p:nvPr/>
        </p:nvSpPr>
        <p:spPr>
          <a:xfrm>
            <a:off x="5486400" y="5181480"/>
            <a:ext cx="990360" cy="360"/>
          </a:xfrm>
          <a:prstGeom prst="line">
            <a:avLst/>
          </a:prstGeom>
          <a:ln w="9360">
            <a:solidFill>
              <a:schemeClr val="tx1"/>
            </a:solidFill>
            <a:round/>
          </a:ln>
        </p:spPr>
        <p:style>
          <a:lnRef idx="0"/>
          <a:fillRef idx="0"/>
          <a:effectRef idx="0"/>
          <a:fontRef idx="minor"/>
        </p:style>
      </p:sp>
      <p:sp>
        <p:nvSpPr>
          <p:cNvPr id="1139" name="Line 22"/>
          <p:cNvSpPr/>
          <p:nvPr/>
        </p:nvSpPr>
        <p:spPr>
          <a:xfrm>
            <a:off x="5486400" y="3581280"/>
            <a:ext cx="990360" cy="360"/>
          </a:xfrm>
          <a:prstGeom prst="line">
            <a:avLst/>
          </a:prstGeom>
          <a:ln w="9360">
            <a:solidFill>
              <a:schemeClr val="tx1"/>
            </a:solidFill>
            <a:round/>
          </a:ln>
        </p:spPr>
        <p:style>
          <a:lnRef idx="0"/>
          <a:fillRef idx="0"/>
          <a:effectRef idx="0"/>
          <a:fontRef idx="minor"/>
        </p:style>
      </p:sp>
      <p:sp>
        <p:nvSpPr>
          <p:cNvPr id="1140" name="CustomShape 23"/>
          <p:cNvSpPr/>
          <p:nvPr/>
        </p:nvSpPr>
        <p:spPr>
          <a:xfrm>
            <a:off x="3962520" y="175248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3.1</a:t>
            </a:r>
            <a:endParaRPr b="0" lang="en-US" sz="900" spc="-1" strike="noStrike">
              <a:latin typeface="Arial"/>
            </a:endParaRPr>
          </a:p>
        </p:txBody>
      </p:sp>
      <p:sp>
        <p:nvSpPr>
          <p:cNvPr id="1141" name="CustomShape 24"/>
          <p:cNvSpPr/>
          <p:nvPr/>
        </p:nvSpPr>
        <p:spPr>
          <a:xfrm>
            <a:off x="5791320" y="495288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3.4</a:t>
            </a:r>
            <a:endParaRPr b="0" lang="en-US" sz="900" spc="-1" strike="noStrike">
              <a:latin typeface="Arial"/>
            </a:endParaRPr>
          </a:p>
        </p:txBody>
      </p:sp>
      <p:sp>
        <p:nvSpPr>
          <p:cNvPr id="1142" name="CustomShape 25"/>
          <p:cNvSpPr/>
          <p:nvPr/>
        </p:nvSpPr>
        <p:spPr>
          <a:xfrm>
            <a:off x="5791320" y="335268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3.2</a:t>
            </a:r>
            <a:endParaRPr b="0" lang="en-US" sz="900" spc="-1" strike="noStrike">
              <a:latin typeface="Arial"/>
            </a:endParaRPr>
          </a:p>
        </p:txBody>
      </p:sp>
      <p:sp>
        <p:nvSpPr>
          <p:cNvPr id="1143" name="Line 26"/>
          <p:cNvSpPr/>
          <p:nvPr/>
        </p:nvSpPr>
        <p:spPr>
          <a:xfrm>
            <a:off x="3276360" y="1600200"/>
            <a:ext cx="3505320" cy="360"/>
          </a:xfrm>
          <a:prstGeom prst="line">
            <a:avLst/>
          </a:prstGeom>
          <a:ln w="76320">
            <a:solidFill>
              <a:schemeClr val="tx1"/>
            </a:solidFill>
            <a:round/>
          </a:ln>
        </p:spPr>
        <p:style>
          <a:lnRef idx="0"/>
          <a:fillRef idx="0"/>
          <a:effectRef idx="0"/>
          <a:fontRef idx="minor"/>
        </p:style>
      </p:sp>
      <p:sp>
        <p:nvSpPr>
          <p:cNvPr id="1144" name="CustomShape 27"/>
          <p:cNvSpPr/>
          <p:nvPr/>
        </p:nvSpPr>
        <p:spPr>
          <a:xfrm>
            <a:off x="1143000" y="5257800"/>
            <a:ext cx="17521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Search query of resumes</a:t>
            </a:r>
            <a:endParaRPr b="0" lang="en-US" sz="900" spc="-1" strike="noStrike">
              <a:latin typeface="Arial"/>
            </a:endParaRPr>
          </a:p>
        </p:txBody>
      </p:sp>
      <p:sp>
        <p:nvSpPr>
          <p:cNvPr id="1145" name="CustomShape 28"/>
          <p:cNvSpPr/>
          <p:nvPr/>
        </p:nvSpPr>
        <p:spPr>
          <a:xfrm>
            <a:off x="961920" y="548640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List of student’s resumes</a:t>
            </a:r>
            <a:endParaRPr b="0" lang="en-US" sz="900" spc="-1" strike="noStrike">
              <a:latin typeface="Arial"/>
            </a:endParaRPr>
          </a:p>
        </p:txBody>
      </p:sp>
      <p:sp>
        <p:nvSpPr>
          <p:cNvPr id="1146" name="CustomShape 29"/>
          <p:cNvSpPr/>
          <p:nvPr/>
        </p:nvSpPr>
        <p:spPr>
          <a:xfrm>
            <a:off x="838080" y="358128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Post form about job opening</a:t>
            </a:r>
            <a:endParaRPr b="0" lang="en-US" sz="900" spc="-1" strike="noStrike">
              <a:latin typeface="Arial"/>
            </a:endParaRPr>
          </a:p>
        </p:txBody>
      </p:sp>
      <p:sp>
        <p:nvSpPr>
          <p:cNvPr id="1147" name="CustomShape 30"/>
          <p:cNvSpPr/>
          <p:nvPr/>
        </p:nvSpPr>
        <p:spPr>
          <a:xfrm>
            <a:off x="1905120" y="167652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Job Listings</a:t>
            </a:r>
            <a:endParaRPr b="0" lang="en-US" sz="900" spc="-1" strike="noStrike">
              <a:latin typeface="Arial"/>
            </a:endParaRPr>
          </a:p>
        </p:txBody>
      </p:sp>
      <p:sp>
        <p:nvSpPr>
          <p:cNvPr id="1148" name="CustomShape 31"/>
          <p:cNvSpPr/>
          <p:nvPr/>
        </p:nvSpPr>
        <p:spPr>
          <a:xfrm>
            <a:off x="1828800" y="106668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Search query for job openings</a:t>
            </a:r>
            <a:endParaRPr b="0" lang="en-US" sz="900" spc="-1" strike="noStrike">
              <a:latin typeface="Arial"/>
            </a:endParaRPr>
          </a:p>
        </p:txBody>
      </p:sp>
      <p:sp>
        <p:nvSpPr>
          <p:cNvPr id="1149" name="CustomShape 32"/>
          <p:cNvSpPr/>
          <p:nvPr/>
        </p:nvSpPr>
        <p:spPr>
          <a:xfrm>
            <a:off x="533520" y="289548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Resume for job opening</a:t>
            </a:r>
            <a:endParaRPr b="0" lang="en-US" sz="900" spc="-1" strike="noStrike">
              <a:latin typeface="Arial"/>
            </a:endParaRPr>
          </a:p>
        </p:txBody>
      </p:sp>
      <p:grpSp>
        <p:nvGrpSpPr>
          <p:cNvPr id="1150" name="Group 33"/>
          <p:cNvGrpSpPr/>
          <p:nvPr/>
        </p:nvGrpSpPr>
        <p:grpSpPr>
          <a:xfrm>
            <a:off x="4038480" y="8001000"/>
            <a:ext cx="2819160" cy="457560"/>
            <a:chOff x="4038480" y="8001000"/>
            <a:chExt cx="2819160" cy="457560"/>
          </a:xfrm>
        </p:grpSpPr>
        <p:sp>
          <p:nvSpPr>
            <p:cNvPr id="1151" name="Line 34"/>
            <p:cNvSpPr/>
            <p:nvPr/>
          </p:nvSpPr>
          <p:spPr>
            <a:xfrm>
              <a:off x="4038480" y="8001000"/>
              <a:ext cx="360" cy="457200"/>
            </a:xfrm>
            <a:prstGeom prst="line">
              <a:avLst/>
            </a:prstGeom>
            <a:ln w="28440">
              <a:solidFill>
                <a:srgbClr val="378d2b"/>
              </a:solidFill>
              <a:round/>
            </a:ln>
          </p:spPr>
          <p:style>
            <a:lnRef idx="0"/>
            <a:fillRef idx="0"/>
            <a:effectRef idx="0"/>
            <a:fontRef idx="minor"/>
          </p:style>
        </p:sp>
        <p:sp>
          <p:nvSpPr>
            <p:cNvPr id="1152" name="Line 35"/>
            <p:cNvSpPr/>
            <p:nvPr/>
          </p:nvSpPr>
          <p:spPr>
            <a:xfrm>
              <a:off x="4038480" y="8001000"/>
              <a:ext cx="2011680" cy="360"/>
            </a:xfrm>
            <a:prstGeom prst="line">
              <a:avLst/>
            </a:prstGeom>
            <a:ln w="28440">
              <a:solidFill>
                <a:srgbClr val="378d2b"/>
              </a:solidFill>
              <a:round/>
            </a:ln>
          </p:spPr>
          <p:style>
            <a:lnRef idx="0"/>
            <a:fillRef idx="0"/>
            <a:effectRef idx="0"/>
            <a:fontRef idx="minor"/>
          </p:style>
        </p:sp>
        <p:sp>
          <p:nvSpPr>
            <p:cNvPr id="1153" name="Line 36"/>
            <p:cNvSpPr/>
            <p:nvPr/>
          </p:nvSpPr>
          <p:spPr>
            <a:xfrm>
              <a:off x="4038480" y="8458200"/>
              <a:ext cx="2011680" cy="360"/>
            </a:xfrm>
            <a:prstGeom prst="line">
              <a:avLst/>
            </a:prstGeom>
            <a:ln w="28440">
              <a:solidFill>
                <a:srgbClr val="378d2b"/>
              </a:solidFill>
              <a:round/>
            </a:ln>
          </p:spPr>
          <p:style>
            <a:lnRef idx="0"/>
            <a:fillRef idx="0"/>
            <a:effectRef idx="0"/>
            <a:fontRef idx="minor"/>
          </p:style>
        </p:sp>
        <p:sp>
          <p:nvSpPr>
            <p:cNvPr id="1154" name="Line 37"/>
            <p:cNvSpPr/>
            <p:nvPr/>
          </p:nvSpPr>
          <p:spPr>
            <a:xfrm>
              <a:off x="4587120" y="8001000"/>
              <a:ext cx="360" cy="457200"/>
            </a:xfrm>
            <a:prstGeom prst="line">
              <a:avLst/>
            </a:prstGeom>
            <a:ln w="28440">
              <a:solidFill>
                <a:srgbClr val="378d2b"/>
              </a:solidFill>
              <a:round/>
            </a:ln>
          </p:spPr>
          <p:style>
            <a:lnRef idx="0"/>
            <a:fillRef idx="0"/>
            <a:effectRef idx="0"/>
            <a:fontRef idx="minor"/>
          </p:style>
        </p:sp>
        <p:sp>
          <p:nvSpPr>
            <p:cNvPr id="1155" name="CustomShape 38"/>
            <p:cNvSpPr/>
            <p:nvPr/>
          </p:nvSpPr>
          <p:spPr>
            <a:xfrm>
              <a:off x="4038480" y="8045280"/>
              <a:ext cx="822600" cy="3034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ds1</a:t>
              </a:r>
              <a:endParaRPr b="0" lang="en-US" sz="1400" spc="-1" strike="noStrike">
                <a:latin typeface="Arial"/>
              </a:endParaRPr>
            </a:p>
          </p:txBody>
        </p:sp>
        <p:sp>
          <p:nvSpPr>
            <p:cNvPr id="1156" name="CustomShape 39"/>
            <p:cNvSpPr/>
            <p:nvPr/>
          </p:nvSpPr>
          <p:spPr>
            <a:xfrm>
              <a:off x="4587120" y="8045280"/>
              <a:ext cx="2270520" cy="333720"/>
            </a:xfrm>
            <a:prstGeom prst="rect">
              <a:avLst/>
            </a:prstGeom>
            <a:noFill/>
            <a:ln w="9360">
              <a:noFill/>
            </a:ln>
          </p:spPr>
          <p:style>
            <a:lnRef idx="0"/>
            <a:fillRef idx="0"/>
            <a:effectRef idx="0"/>
            <a:fontRef idx="minor"/>
          </p:style>
          <p:txBody>
            <a:bodyPr lIns="90000" rIns="90000" tIns="45000" bIns="45000"/>
            <a:p>
              <a:pPr>
                <a:lnSpc>
                  <a:spcPct val="100000"/>
                </a:lnSpc>
                <a:spcBef>
                  <a:spcPts val="799"/>
                </a:spcBef>
              </a:pPr>
              <a:r>
                <a:rPr b="0" lang="en-US" sz="1600" spc="-1" strike="noStrike">
                  <a:solidFill>
                    <a:srgbClr val="000000"/>
                  </a:solidFill>
                  <a:latin typeface="Georgia"/>
                </a:rPr>
                <a:t>Resume Database</a:t>
              </a:r>
              <a:endParaRPr b="0" lang="en-US" sz="1600" spc="-1" strike="noStrike">
                <a:latin typeface="Arial"/>
              </a:endParaRPr>
            </a:p>
          </p:txBody>
        </p:sp>
      </p:grpSp>
      <p:sp>
        <p:nvSpPr>
          <p:cNvPr id="1157" name="CustomShape 40"/>
          <p:cNvSpPr/>
          <p:nvPr/>
        </p:nvSpPr>
        <p:spPr>
          <a:xfrm>
            <a:off x="1828800" y="685656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Search for job openings</a:t>
            </a:r>
            <a:endParaRPr b="0" lang="en-US" sz="900" spc="-1" strike="noStrike">
              <a:latin typeface="Arial"/>
            </a:endParaRPr>
          </a:p>
        </p:txBody>
      </p:sp>
      <p:sp>
        <p:nvSpPr>
          <p:cNvPr id="1158" name="CustomShape 41"/>
          <p:cNvSpPr/>
          <p:nvPr/>
        </p:nvSpPr>
        <p:spPr>
          <a:xfrm>
            <a:off x="1981080" y="6429240"/>
            <a:ext cx="190476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Job listings</a:t>
            </a:r>
            <a:endParaRPr b="0" lang="en-US" sz="900" spc="-1" strike="noStrike">
              <a:latin typeface="Arial"/>
            </a:endParaRPr>
          </a:p>
        </p:txBody>
      </p:sp>
      <p:sp>
        <p:nvSpPr>
          <p:cNvPr id="1159" name="CustomShape 42"/>
          <p:cNvSpPr/>
          <p:nvPr/>
        </p:nvSpPr>
        <p:spPr>
          <a:xfrm>
            <a:off x="3657600" y="4114800"/>
            <a:ext cx="990360" cy="914040"/>
          </a:xfrm>
          <a:prstGeom prst="roundRect">
            <a:avLst>
              <a:gd name="adj" fmla="val 16667"/>
            </a:avLst>
          </a:prstGeom>
          <a:gradFill rotWithShape="0">
            <a:gsLst>
              <a:gs pos="0">
                <a:schemeClr val="bg1"/>
              </a:gs>
              <a:gs pos="100000">
                <a:schemeClr val="bg1">
                  <a:gamma val="-1"/>
                  <a:shade val="46275"/>
                  <a:invGamma val="-1"/>
                </a:schemeClr>
              </a:gs>
            </a:gsLst>
            <a:lin ang="0"/>
          </a:gradFill>
          <a:ln w="9360">
            <a:solidFill>
              <a:schemeClr val="tx1"/>
            </a:solidFill>
            <a:round/>
          </a:ln>
        </p:spPr>
        <p:style>
          <a:lnRef idx="0"/>
          <a:fillRef idx="0"/>
          <a:effectRef idx="0"/>
          <a:fontRef idx="minor"/>
        </p:style>
      </p:sp>
      <p:sp>
        <p:nvSpPr>
          <p:cNvPr id="1160" name="CustomShape 43"/>
          <p:cNvSpPr/>
          <p:nvPr/>
        </p:nvSpPr>
        <p:spPr>
          <a:xfrm>
            <a:off x="3581280" y="4343400"/>
            <a:ext cx="1218960" cy="63792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200" spc="-1" strike="noStrike">
                <a:solidFill>
                  <a:srgbClr val="000000"/>
                </a:solidFill>
                <a:latin typeface="Georgia"/>
              </a:rPr>
              <a:t>Upload resume to job opening</a:t>
            </a:r>
            <a:endParaRPr b="0" lang="en-US" sz="1200" spc="-1" strike="noStrike">
              <a:latin typeface="Arial"/>
            </a:endParaRPr>
          </a:p>
        </p:txBody>
      </p:sp>
      <p:sp>
        <p:nvSpPr>
          <p:cNvPr id="1161" name="Line 44"/>
          <p:cNvSpPr/>
          <p:nvPr/>
        </p:nvSpPr>
        <p:spPr>
          <a:xfrm>
            <a:off x="3657600" y="4343400"/>
            <a:ext cx="990360" cy="360"/>
          </a:xfrm>
          <a:prstGeom prst="line">
            <a:avLst/>
          </a:prstGeom>
          <a:ln w="9360">
            <a:solidFill>
              <a:schemeClr val="tx1"/>
            </a:solidFill>
            <a:round/>
          </a:ln>
        </p:spPr>
        <p:style>
          <a:lnRef idx="0"/>
          <a:fillRef idx="0"/>
          <a:effectRef idx="0"/>
          <a:fontRef idx="minor"/>
        </p:style>
      </p:sp>
      <p:sp>
        <p:nvSpPr>
          <p:cNvPr id="1162" name="CustomShape 45"/>
          <p:cNvSpPr/>
          <p:nvPr/>
        </p:nvSpPr>
        <p:spPr>
          <a:xfrm>
            <a:off x="3962520" y="411480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3.3</a:t>
            </a:r>
            <a:endParaRPr b="0" lang="en-US" sz="900" spc="-1" strike="noStrike">
              <a:latin typeface="Arial"/>
            </a:endParaRPr>
          </a:p>
        </p:txBody>
      </p:sp>
      <p:sp>
        <p:nvSpPr>
          <p:cNvPr id="1163" name="CustomShape 46"/>
          <p:cNvSpPr/>
          <p:nvPr/>
        </p:nvSpPr>
        <p:spPr>
          <a:xfrm>
            <a:off x="3733920" y="5943600"/>
            <a:ext cx="990360" cy="914040"/>
          </a:xfrm>
          <a:prstGeom prst="roundRect">
            <a:avLst>
              <a:gd name="adj" fmla="val 16667"/>
            </a:avLst>
          </a:prstGeom>
          <a:gradFill rotWithShape="0">
            <a:gsLst>
              <a:gs pos="0">
                <a:schemeClr val="bg1"/>
              </a:gs>
              <a:gs pos="100000">
                <a:schemeClr val="bg1">
                  <a:gamma val="-1"/>
                  <a:shade val="46275"/>
                  <a:invGamma val="-1"/>
                </a:schemeClr>
              </a:gs>
            </a:gsLst>
            <a:lin ang="0"/>
          </a:gradFill>
          <a:ln w="9360">
            <a:solidFill>
              <a:schemeClr val="tx1"/>
            </a:solidFill>
            <a:round/>
          </a:ln>
        </p:spPr>
        <p:style>
          <a:lnRef idx="0"/>
          <a:fillRef idx="0"/>
          <a:effectRef idx="0"/>
          <a:fontRef idx="minor"/>
        </p:style>
      </p:sp>
      <p:sp>
        <p:nvSpPr>
          <p:cNvPr id="1164" name="CustomShape 47"/>
          <p:cNvSpPr/>
          <p:nvPr/>
        </p:nvSpPr>
        <p:spPr>
          <a:xfrm>
            <a:off x="3657600" y="6248520"/>
            <a:ext cx="1142640" cy="45540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200" spc="-1" strike="noStrike">
                <a:solidFill>
                  <a:srgbClr val="000000"/>
                </a:solidFill>
                <a:latin typeface="Georgia"/>
              </a:rPr>
              <a:t>View resumes</a:t>
            </a:r>
            <a:endParaRPr b="0" lang="en-US" sz="1200" spc="-1" strike="noStrike">
              <a:latin typeface="Arial"/>
            </a:endParaRPr>
          </a:p>
        </p:txBody>
      </p:sp>
      <p:sp>
        <p:nvSpPr>
          <p:cNvPr id="1165" name="Line 48"/>
          <p:cNvSpPr/>
          <p:nvPr/>
        </p:nvSpPr>
        <p:spPr>
          <a:xfrm>
            <a:off x="3733560" y="6172200"/>
            <a:ext cx="990720" cy="360"/>
          </a:xfrm>
          <a:prstGeom prst="line">
            <a:avLst/>
          </a:prstGeom>
          <a:ln w="9360">
            <a:solidFill>
              <a:schemeClr val="tx1"/>
            </a:solidFill>
            <a:round/>
          </a:ln>
        </p:spPr>
        <p:style>
          <a:lnRef idx="0"/>
          <a:fillRef idx="0"/>
          <a:effectRef idx="0"/>
          <a:fontRef idx="minor"/>
        </p:style>
      </p:sp>
      <p:sp>
        <p:nvSpPr>
          <p:cNvPr id="1166" name="CustomShape 49"/>
          <p:cNvSpPr/>
          <p:nvPr/>
        </p:nvSpPr>
        <p:spPr>
          <a:xfrm>
            <a:off x="4038480" y="5943600"/>
            <a:ext cx="6854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3.5</a:t>
            </a:r>
            <a:endParaRPr b="0" lang="en-US" sz="900" spc="-1" strike="noStrike">
              <a:latin typeface="Arial"/>
            </a:endParaRPr>
          </a:p>
        </p:txBody>
      </p:sp>
      <p:grpSp>
        <p:nvGrpSpPr>
          <p:cNvPr id="1167" name="Group 50"/>
          <p:cNvGrpSpPr/>
          <p:nvPr/>
        </p:nvGrpSpPr>
        <p:grpSpPr>
          <a:xfrm>
            <a:off x="4952880" y="2328840"/>
            <a:ext cx="2481120" cy="333000"/>
            <a:chOff x="4952880" y="2328840"/>
            <a:chExt cx="2481120" cy="333000"/>
          </a:xfrm>
        </p:grpSpPr>
        <p:sp>
          <p:nvSpPr>
            <p:cNvPr id="1168" name="Line 51"/>
            <p:cNvSpPr/>
            <p:nvPr/>
          </p:nvSpPr>
          <p:spPr>
            <a:xfrm>
              <a:off x="4952880" y="2328840"/>
              <a:ext cx="360" cy="305280"/>
            </a:xfrm>
            <a:prstGeom prst="line">
              <a:avLst/>
            </a:prstGeom>
            <a:ln w="28440">
              <a:solidFill>
                <a:srgbClr val="378d2b"/>
              </a:solidFill>
              <a:round/>
            </a:ln>
          </p:spPr>
          <p:style>
            <a:lnRef idx="0"/>
            <a:fillRef idx="0"/>
            <a:effectRef idx="0"/>
            <a:fontRef idx="minor"/>
          </p:style>
        </p:sp>
        <p:sp>
          <p:nvSpPr>
            <p:cNvPr id="1169" name="Line 52"/>
            <p:cNvSpPr/>
            <p:nvPr/>
          </p:nvSpPr>
          <p:spPr>
            <a:xfrm>
              <a:off x="4952880" y="2328840"/>
              <a:ext cx="1770480" cy="360"/>
            </a:xfrm>
            <a:prstGeom prst="line">
              <a:avLst/>
            </a:prstGeom>
            <a:ln w="28440">
              <a:solidFill>
                <a:srgbClr val="378d2b"/>
              </a:solidFill>
              <a:round/>
            </a:ln>
          </p:spPr>
          <p:style>
            <a:lnRef idx="0"/>
            <a:fillRef idx="0"/>
            <a:effectRef idx="0"/>
            <a:fontRef idx="minor"/>
          </p:style>
        </p:sp>
        <p:sp>
          <p:nvSpPr>
            <p:cNvPr id="1170" name="Line 53"/>
            <p:cNvSpPr/>
            <p:nvPr/>
          </p:nvSpPr>
          <p:spPr>
            <a:xfrm>
              <a:off x="4952880" y="2634120"/>
              <a:ext cx="1770480" cy="360"/>
            </a:xfrm>
            <a:prstGeom prst="line">
              <a:avLst/>
            </a:prstGeom>
            <a:ln w="28440">
              <a:solidFill>
                <a:srgbClr val="378d2b"/>
              </a:solidFill>
              <a:round/>
            </a:ln>
          </p:spPr>
          <p:style>
            <a:lnRef idx="0"/>
            <a:fillRef idx="0"/>
            <a:effectRef idx="0"/>
            <a:fontRef idx="minor"/>
          </p:style>
        </p:sp>
        <p:sp>
          <p:nvSpPr>
            <p:cNvPr id="1171" name="Line 54"/>
            <p:cNvSpPr/>
            <p:nvPr/>
          </p:nvSpPr>
          <p:spPr>
            <a:xfrm>
              <a:off x="5435640" y="2328840"/>
              <a:ext cx="360" cy="305280"/>
            </a:xfrm>
            <a:prstGeom prst="line">
              <a:avLst/>
            </a:prstGeom>
            <a:ln w="28440">
              <a:solidFill>
                <a:srgbClr val="378d2b"/>
              </a:solidFill>
              <a:round/>
            </a:ln>
          </p:spPr>
          <p:style>
            <a:lnRef idx="0"/>
            <a:fillRef idx="0"/>
            <a:effectRef idx="0"/>
            <a:fontRef idx="minor"/>
          </p:style>
        </p:sp>
        <p:sp>
          <p:nvSpPr>
            <p:cNvPr id="1172" name="CustomShape 55"/>
            <p:cNvSpPr/>
            <p:nvPr/>
          </p:nvSpPr>
          <p:spPr>
            <a:xfrm>
              <a:off x="4952880" y="2358360"/>
              <a:ext cx="723960" cy="3034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ds2</a:t>
              </a:r>
              <a:endParaRPr b="0" lang="en-US" sz="1400" spc="-1" strike="noStrike">
                <a:latin typeface="Arial"/>
              </a:endParaRPr>
            </a:p>
          </p:txBody>
        </p:sp>
        <p:sp>
          <p:nvSpPr>
            <p:cNvPr id="1173" name="CustomShape 56"/>
            <p:cNvSpPr/>
            <p:nvPr/>
          </p:nvSpPr>
          <p:spPr>
            <a:xfrm>
              <a:off x="5436000" y="2358360"/>
              <a:ext cx="1998000" cy="303480"/>
            </a:xfrm>
            <a:prstGeom prst="rect">
              <a:avLst/>
            </a:prstGeom>
            <a:noFill/>
            <a:ln w="9360">
              <a:noFill/>
            </a:ln>
          </p:spPr>
          <p:style>
            <a:lnRef idx="0"/>
            <a:fillRef idx="0"/>
            <a:effectRef idx="0"/>
            <a:fontRef idx="minor"/>
          </p:style>
          <p:txBody>
            <a:bodyPr lIns="90000" rIns="90000" tIns="45000" bIns="45000"/>
            <a:p>
              <a:pPr>
                <a:lnSpc>
                  <a:spcPct val="100000"/>
                </a:lnSpc>
                <a:spcBef>
                  <a:spcPts val="700"/>
                </a:spcBef>
              </a:pPr>
              <a:r>
                <a:rPr b="0" lang="en-US" sz="1400" spc="-1" strike="noStrike">
                  <a:solidFill>
                    <a:srgbClr val="000000"/>
                  </a:solidFill>
                  <a:latin typeface="Georgia"/>
                </a:rPr>
                <a:t>Job Database</a:t>
              </a:r>
              <a:endParaRPr b="0" lang="en-US" sz="1400" spc="-1" strike="noStrike">
                <a:latin typeface="Arial"/>
              </a:endParaRPr>
            </a:p>
          </p:txBody>
        </p:sp>
      </p:grpSp>
      <p:sp>
        <p:nvSpPr>
          <p:cNvPr id="1174" name="Line 57"/>
          <p:cNvSpPr/>
          <p:nvPr/>
        </p:nvSpPr>
        <p:spPr>
          <a:xfrm flipH="1">
            <a:off x="1904760" y="1904760"/>
            <a:ext cx="1752840" cy="360"/>
          </a:xfrm>
          <a:prstGeom prst="line">
            <a:avLst/>
          </a:prstGeom>
          <a:ln w="9360">
            <a:solidFill>
              <a:schemeClr val="tx1"/>
            </a:solidFill>
            <a:round/>
            <a:tailEnd len="med" type="triangle" w="med"/>
          </a:ln>
        </p:spPr>
        <p:style>
          <a:lnRef idx="0"/>
          <a:fillRef idx="0"/>
          <a:effectRef idx="0"/>
          <a:fontRef idx="minor"/>
        </p:style>
      </p:sp>
      <p:grpSp>
        <p:nvGrpSpPr>
          <p:cNvPr id="1175" name="Group 58"/>
          <p:cNvGrpSpPr/>
          <p:nvPr/>
        </p:nvGrpSpPr>
        <p:grpSpPr>
          <a:xfrm>
            <a:off x="4647960" y="2057400"/>
            <a:ext cx="1676880" cy="228600"/>
            <a:chOff x="4647960" y="2057400"/>
            <a:chExt cx="1676880" cy="228600"/>
          </a:xfrm>
        </p:grpSpPr>
        <p:sp>
          <p:nvSpPr>
            <p:cNvPr id="1176" name="Line 59"/>
            <p:cNvSpPr/>
            <p:nvPr/>
          </p:nvSpPr>
          <p:spPr>
            <a:xfrm>
              <a:off x="6324480" y="2057400"/>
              <a:ext cx="360" cy="228600"/>
            </a:xfrm>
            <a:prstGeom prst="line">
              <a:avLst/>
            </a:prstGeom>
            <a:ln w="9360">
              <a:solidFill>
                <a:schemeClr val="tx1"/>
              </a:solidFill>
              <a:round/>
              <a:tailEnd len="med" type="triangle" w="med"/>
            </a:ln>
          </p:spPr>
          <p:style>
            <a:lnRef idx="0"/>
            <a:fillRef idx="0"/>
            <a:effectRef idx="0"/>
            <a:fontRef idx="minor"/>
          </p:style>
        </p:sp>
        <p:sp>
          <p:nvSpPr>
            <p:cNvPr id="1177" name="Line 60"/>
            <p:cNvSpPr/>
            <p:nvPr/>
          </p:nvSpPr>
          <p:spPr>
            <a:xfrm flipH="1">
              <a:off x="4647960" y="2057400"/>
              <a:ext cx="1676520" cy="360"/>
            </a:xfrm>
            <a:prstGeom prst="line">
              <a:avLst/>
            </a:prstGeom>
            <a:ln w="9360">
              <a:solidFill>
                <a:schemeClr val="tx1"/>
              </a:solidFill>
              <a:round/>
            </a:ln>
          </p:spPr>
          <p:style>
            <a:lnRef idx="0"/>
            <a:fillRef idx="0"/>
            <a:effectRef idx="0"/>
            <a:fontRef idx="minor"/>
          </p:style>
        </p:sp>
      </p:grpSp>
      <p:sp>
        <p:nvSpPr>
          <p:cNvPr id="1178" name="CustomShape 61"/>
          <p:cNvSpPr/>
          <p:nvPr/>
        </p:nvSpPr>
        <p:spPr>
          <a:xfrm>
            <a:off x="4614840" y="185724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Search query</a:t>
            </a:r>
            <a:endParaRPr b="0" lang="en-US" sz="900" spc="-1" strike="noStrike">
              <a:latin typeface="Arial"/>
            </a:endParaRPr>
          </a:p>
        </p:txBody>
      </p:sp>
      <p:grpSp>
        <p:nvGrpSpPr>
          <p:cNvPr id="1179" name="Group 62"/>
          <p:cNvGrpSpPr/>
          <p:nvPr/>
        </p:nvGrpSpPr>
        <p:grpSpPr>
          <a:xfrm>
            <a:off x="4647960" y="2666880"/>
            <a:ext cx="1981800" cy="1905480"/>
            <a:chOff x="4647960" y="2666880"/>
            <a:chExt cx="1981800" cy="1905480"/>
          </a:xfrm>
        </p:grpSpPr>
        <p:sp>
          <p:nvSpPr>
            <p:cNvPr id="1180" name="Line 63"/>
            <p:cNvSpPr/>
            <p:nvPr/>
          </p:nvSpPr>
          <p:spPr>
            <a:xfrm flipV="1">
              <a:off x="6629400" y="2666880"/>
              <a:ext cx="360" cy="1905120"/>
            </a:xfrm>
            <a:prstGeom prst="line">
              <a:avLst/>
            </a:prstGeom>
            <a:ln w="9360">
              <a:solidFill>
                <a:schemeClr val="tx1"/>
              </a:solidFill>
              <a:round/>
              <a:tailEnd len="med" type="triangle" w="med"/>
            </a:ln>
          </p:spPr>
          <p:style>
            <a:lnRef idx="0"/>
            <a:fillRef idx="0"/>
            <a:effectRef idx="0"/>
            <a:fontRef idx="minor"/>
          </p:style>
        </p:sp>
        <p:sp>
          <p:nvSpPr>
            <p:cNvPr id="1181" name="Line 64"/>
            <p:cNvSpPr/>
            <p:nvPr/>
          </p:nvSpPr>
          <p:spPr>
            <a:xfrm flipH="1">
              <a:off x="4647960" y="4572000"/>
              <a:ext cx="1981080" cy="360"/>
            </a:xfrm>
            <a:prstGeom prst="line">
              <a:avLst/>
            </a:prstGeom>
            <a:ln w="9360">
              <a:solidFill>
                <a:schemeClr val="tx1"/>
              </a:solidFill>
              <a:round/>
            </a:ln>
          </p:spPr>
          <p:style>
            <a:lnRef idx="0"/>
            <a:fillRef idx="0"/>
            <a:effectRef idx="0"/>
            <a:fontRef idx="minor"/>
          </p:style>
        </p:sp>
      </p:grpSp>
      <p:grpSp>
        <p:nvGrpSpPr>
          <p:cNvPr id="1182" name="Group 65"/>
          <p:cNvGrpSpPr/>
          <p:nvPr/>
        </p:nvGrpSpPr>
        <p:grpSpPr>
          <a:xfrm>
            <a:off x="609480" y="3581280"/>
            <a:ext cx="4862520" cy="685800"/>
            <a:chOff x="609480" y="3581280"/>
            <a:chExt cx="4862520" cy="685800"/>
          </a:xfrm>
        </p:grpSpPr>
        <p:sp>
          <p:nvSpPr>
            <p:cNvPr id="1183" name="Line 66"/>
            <p:cNvSpPr/>
            <p:nvPr/>
          </p:nvSpPr>
          <p:spPr>
            <a:xfrm>
              <a:off x="609480" y="3581280"/>
              <a:ext cx="360" cy="685800"/>
            </a:xfrm>
            <a:prstGeom prst="line">
              <a:avLst/>
            </a:prstGeom>
            <a:ln w="9360">
              <a:solidFill>
                <a:schemeClr val="tx1"/>
              </a:solidFill>
              <a:round/>
              <a:tailEnd len="med" type="triangle" w="med"/>
            </a:ln>
          </p:spPr>
          <p:style>
            <a:lnRef idx="0"/>
            <a:fillRef idx="0"/>
            <a:effectRef idx="0"/>
            <a:fontRef idx="minor"/>
          </p:style>
        </p:sp>
        <p:sp>
          <p:nvSpPr>
            <p:cNvPr id="1184" name="Line 67"/>
            <p:cNvSpPr/>
            <p:nvPr/>
          </p:nvSpPr>
          <p:spPr>
            <a:xfrm>
              <a:off x="609480" y="3581280"/>
              <a:ext cx="4862520" cy="360"/>
            </a:xfrm>
            <a:prstGeom prst="line">
              <a:avLst/>
            </a:prstGeom>
            <a:ln w="9360">
              <a:solidFill>
                <a:schemeClr val="tx1"/>
              </a:solidFill>
              <a:round/>
            </a:ln>
          </p:spPr>
          <p:style>
            <a:lnRef idx="0"/>
            <a:fillRef idx="0"/>
            <a:effectRef idx="0"/>
            <a:fontRef idx="minor"/>
          </p:style>
        </p:sp>
      </p:grpSp>
      <p:grpSp>
        <p:nvGrpSpPr>
          <p:cNvPr id="1185" name="Group 68"/>
          <p:cNvGrpSpPr/>
          <p:nvPr/>
        </p:nvGrpSpPr>
        <p:grpSpPr>
          <a:xfrm>
            <a:off x="4114800" y="2666880"/>
            <a:ext cx="990360" cy="381240"/>
            <a:chOff x="4114800" y="2666880"/>
            <a:chExt cx="990360" cy="381240"/>
          </a:xfrm>
        </p:grpSpPr>
        <p:sp>
          <p:nvSpPr>
            <p:cNvPr id="1186" name="Line 69"/>
            <p:cNvSpPr/>
            <p:nvPr/>
          </p:nvSpPr>
          <p:spPr>
            <a:xfrm flipV="1">
              <a:off x="4114800" y="2666880"/>
              <a:ext cx="360" cy="380880"/>
            </a:xfrm>
            <a:prstGeom prst="line">
              <a:avLst/>
            </a:prstGeom>
            <a:ln w="9360">
              <a:solidFill>
                <a:schemeClr val="tx1"/>
              </a:solidFill>
              <a:round/>
              <a:tailEnd len="med" type="triangle" w="med"/>
            </a:ln>
          </p:spPr>
          <p:style>
            <a:lnRef idx="0"/>
            <a:fillRef idx="0"/>
            <a:effectRef idx="0"/>
            <a:fontRef idx="minor"/>
          </p:style>
        </p:sp>
        <p:sp>
          <p:nvSpPr>
            <p:cNvPr id="1187" name="Line 70"/>
            <p:cNvSpPr/>
            <p:nvPr/>
          </p:nvSpPr>
          <p:spPr>
            <a:xfrm>
              <a:off x="4114800" y="3047760"/>
              <a:ext cx="990360" cy="360"/>
            </a:xfrm>
            <a:prstGeom prst="line">
              <a:avLst/>
            </a:prstGeom>
            <a:ln w="9360">
              <a:solidFill>
                <a:schemeClr val="tx1"/>
              </a:solidFill>
              <a:round/>
            </a:ln>
          </p:spPr>
          <p:style>
            <a:lnRef idx="0"/>
            <a:fillRef idx="0"/>
            <a:effectRef idx="0"/>
            <a:fontRef idx="minor"/>
          </p:style>
        </p:sp>
      </p:grpSp>
      <p:sp>
        <p:nvSpPr>
          <p:cNvPr id="1188" name="Line 71"/>
          <p:cNvSpPr/>
          <p:nvPr/>
        </p:nvSpPr>
        <p:spPr>
          <a:xfrm>
            <a:off x="5105160" y="2636640"/>
            <a:ext cx="360" cy="411120"/>
          </a:xfrm>
          <a:prstGeom prst="line">
            <a:avLst/>
          </a:prstGeom>
          <a:ln w="9360">
            <a:solidFill>
              <a:schemeClr val="tx1"/>
            </a:solidFill>
            <a:round/>
          </a:ln>
        </p:spPr>
        <p:style>
          <a:lnRef idx="0"/>
          <a:fillRef idx="0"/>
          <a:effectRef idx="0"/>
          <a:fontRef idx="minor"/>
        </p:style>
      </p:sp>
      <p:sp>
        <p:nvSpPr>
          <p:cNvPr id="1189" name="CustomShape 72"/>
          <p:cNvSpPr/>
          <p:nvPr/>
        </p:nvSpPr>
        <p:spPr>
          <a:xfrm>
            <a:off x="4081320" y="283356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Results of Search</a:t>
            </a:r>
            <a:endParaRPr b="0" lang="en-US" sz="900" spc="-1" strike="noStrike">
              <a:latin typeface="Arial"/>
            </a:endParaRPr>
          </a:p>
        </p:txBody>
      </p:sp>
      <p:grpSp>
        <p:nvGrpSpPr>
          <p:cNvPr id="1190" name="Group 73"/>
          <p:cNvGrpSpPr/>
          <p:nvPr/>
        </p:nvGrpSpPr>
        <p:grpSpPr>
          <a:xfrm>
            <a:off x="457200" y="3352680"/>
            <a:ext cx="5029200" cy="876240"/>
            <a:chOff x="457200" y="3352680"/>
            <a:chExt cx="5029200" cy="876240"/>
          </a:xfrm>
        </p:grpSpPr>
        <p:sp>
          <p:nvSpPr>
            <p:cNvPr id="1191" name="Line 74"/>
            <p:cNvSpPr/>
            <p:nvPr/>
          </p:nvSpPr>
          <p:spPr>
            <a:xfrm>
              <a:off x="457200" y="3352680"/>
              <a:ext cx="5029200" cy="360"/>
            </a:xfrm>
            <a:prstGeom prst="line">
              <a:avLst/>
            </a:prstGeom>
            <a:ln w="9360">
              <a:solidFill>
                <a:schemeClr val="tx1"/>
              </a:solidFill>
              <a:round/>
              <a:tailEnd len="med" type="triangle" w="med"/>
            </a:ln>
          </p:spPr>
          <p:style>
            <a:lnRef idx="0"/>
            <a:fillRef idx="0"/>
            <a:effectRef idx="0"/>
            <a:fontRef idx="minor"/>
          </p:style>
        </p:sp>
        <p:sp>
          <p:nvSpPr>
            <p:cNvPr id="1192" name="Line 75"/>
            <p:cNvSpPr/>
            <p:nvPr/>
          </p:nvSpPr>
          <p:spPr>
            <a:xfrm>
              <a:off x="457200" y="3352680"/>
              <a:ext cx="360" cy="876240"/>
            </a:xfrm>
            <a:prstGeom prst="line">
              <a:avLst/>
            </a:prstGeom>
            <a:ln w="9360">
              <a:solidFill>
                <a:schemeClr val="tx1"/>
              </a:solidFill>
              <a:round/>
            </a:ln>
          </p:spPr>
          <p:style>
            <a:lnRef idx="0"/>
            <a:fillRef idx="0"/>
            <a:effectRef idx="0"/>
            <a:fontRef idx="minor"/>
          </p:style>
        </p:sp>
      </p:grpSp>
      <p:sp>
        <p:nvSpPr>
          <p:cNvPr id="1193" name="CustomShape 76"/>
          <p:cNvSpPr/>
          <p:nvPr/>
        </p:nvSpPr>
        <p:spPr>
          <a:xfrm>
            <a:off x="609480" y="335268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Account Information</a:t>
            </a:r>
            <a:endParaRPr b="0" lang="en-US" sz="900" spc="-1" strike="noStrike">
              <a:latin typeface="Arial"/>
            </a:endParaRPr>
          </a:p>
        </p:txBody>
      </p:sp>
      <p:grpSp>
        <p:nvGrpSpPr>
          <p:cNvPr id="1194" name="Group 77"/>
          <p:cNvGrpSpPr/>
          <p:nvPr/>
        </p:nvGrpSpPr>
        <p:grpSpPr>
          <a:xfrm>
            <a:off x="838080" y="3809880"/>
            <a:ext cx="4648320" cy="495360"/>
            <a:chOff x="838080" y="3809880"/>
            <a:chExt cx="4648320" cy="495360"/>
          </a:xfrm>
        </p:grpSpPr>
        <p:sp>
          <p:nvSpPr>
            <p:cNvPr id="1195" name="Line 78"/>
            <p:cNvSpPr/>
            <p:nvPr/>
          </p:nvSpPr>
          <p:spPr>
            <a:xfrm>
              <a:off x="838080" y="3809880"/>
              <a:ext cx="4648320" cy="360"/>
            </a:xfrm>
            <a:prstGeom prst="line">
              <a:avLst/>
            </a:prstGeom>
            <a:ln w="9360">
              <a:solidFill>
                <a:schemeClr val="tx1"/>
              </a:solidFill>
              <a:round/>
              <a:tailEnd len="med" type="triangle" w="med"/>
            </a:ln>
          </p:spPr>
          <p:style>
            <a:lnRef idx="0"/>
            <a:fillRef idx="0"/>
            <a:effectRef idx="0"/>
            <a:fontRef idx="minor"/>
          </p:style>
        </p:sp>
        <p:sp>
          <p:nvSpPr>
            <p:cNvPr id="1196" name="Line 79"/>
            <p:cNvSpPr/>
            <p:nvPr/>
          </p:nvSpPr>
          <p:spPr>
            <a:xfrm>
              <a:off x="838080" y="3809880"/>
              <a:ext cx="360" cy="495360"/>
            </a:xfrm>
            <a:prstGeom prst="line">
              <a:avLst/>
            </a:prstGeom>
            <a:ln w="9360">
              <a:solidFill>
                <a:schemeClr val="tx1"/>
              </a:solidFill>
              <a:round/>
            </a:ln>
          </p:spPr>
          <p:style>
            <a:lnRef idx="0"/>
            <a:fillRef idx="0"/>
            <a:effectRef idx="0"/>
            <a:fontRef idx="minor"/>
          </p:style>
        </p:sp>
      </p:grpSp>
      <p:sp>
        <p:nvSpPr>
          <p:cNvPr id="1197" name="Line 80"/>
          <p:cNvSpPr/>
          <p:nvPr/>
        </p:nvSpPr>
        <p:spPr>
          <a:xfrm flipV="1">
            <a:off x="5867280" y="2666880"/>
            <a:ext cx="360" cy="685800"/>
          </a:xfrm>
          <a:prstGeom prst="line">
            <a:avLst/>
          </a:prstGeom>
          <a:ln w="9360">
            <a:solidFill>
              <a:schemeClr val="tx1"/>
            </a:solidFill>
            <a:round/>
            <a:tailEnd len="med" type="triangle" w="med"/>
          </a:ln>
        </p:spPr>
        <p:style>
          <a:lnRef idx="0"/>
          <a:fillRef idx="0"/>
          <a:effectRef idx="0"/>
          <a:fontRef idx="minor"/>
        </p:style>
      </p:sp>
      <p:sp>
        <p:nvSpPr>
          <p:cNvPr id="1198" name="CustomShape 81"/>
          <p:cNvSpPr/>
          <p:nvPr/>
        </p:nvSpPr>
        <p:spPr>
          <a:xfrm rot="5400000">
            <a:off x="5556600" y="2775960"/>
            <a:ext cx="871200" cy="501120"/>
          </a:xfrm>
          <a:prstGeom prst="rect">
            <a:avLst/>
          </a:prstGeom>
          <a:noFill/>
          <a:ln w="9360">
            <a:noFill/>
          </a:ln>
        </p:spPr>
        <p:style>
          <a:lnRef idx="0"/>
          <a:fillRef idx="0"/>
          <a:effectRef idx="0"/>
          <a:fontRef idx="minor"/>
        </p:style>
        <p:txBody>
          <a:bodyPr lIns="90000" rIns="90000" tIns="45000" bIns="45000"/>
          <a:p>
            <a:pPr>
              <a:lnSpc>
                <a:spcPct val="100000"/>
              </a:lnSpc>
            </a:pPr>
            <a:r>
              <a:rPr b="0" lang="en-US" sz="900" spc="-1" strike="noStrike">
                <a:solidFill>
                  <a:srgbClr val="000000"/>
                </a:solidFill>
                <a:latin typeface="Georgia"/>
              </a:rPr>
              <a:t>Job Opening </a:t>
            </a:r>
            <a:endParaRPr b="0" lang="en-US" sz="900" spc="-1" strike="noStrike">
              <a:latin typeface="Arial"/>
            </a:endParaRPr>
          </a:p>
          <a:p>
            <a:pPr>
              <a:lnSpc>
                <a:spcPct val="100000"/>
              </a:lnSpc>
            </a:pPr>
            <a:r>
              <a:rPr b="0" lang="en-US" sz="900" spc="-1" strike="noStrike">
                <a:solidFill>
                  <a:srgbClr val="000000"/>
                </a:solidFill>
                <a:latin typeface="Georgia"/>
              </a:rPr>
              <a:t>Form</a:t>
            </a:r>
            <a:endParaRPr b="0" lang="en-US" sz="900" spc="-1" strike="noStrike">
              <a:latin typeface="Arial"/>
            </a:endParaRPr>
          </a:p>
        </p:txBody>
      </p:sp>
      <p:grpSp>
        <p:nvGrpSpPr>
          <p:cNvPr id="1199" name="Group 82"/>
          <p:cNvGrpSpPr/>
          <p:nvPr/>
        </p:nvGrpSpPr>
        <p:grpSpPr>
          <a:xfrm>
            <a:off x="1004760" y="4038480"/>
            <a:ext cx="4253040" cy="228600"/>
            <a:chOff x="1004760" y="4038480"/>
            <a:chExt cx="4253040" cy="228600"/>
          </a:xfrm>
        </p:grpSpPr>
        <p:sp>
          <p:nvSpPr>
            <p:cNvPr id="1200" name="Line 83"/>
            <p:cNvSpPr/>
            <p:nvPr/>
          </p:nvSpPr>
          <p:spPr>
            <a:xfrm>
              <a:off x="1004760" y="4038480"/>
              <a:ext cx="360" cy="228600"/>
            </a:xfrm>
            <a:prstGeom prst="line">
              <a:avLst/>
            </a:prstGeom>
            <a:ln w="9360">
              <a:solidFill>
                <a:schemeClr val="tx1"/>
              </a:solidFill>
              <a:round/>
              <a:tailEnd len="med" type="triangle" w="med"/>
            </a:ln>
          </p:spPr>
          <p:style>
            <a:lnRef idx="0"/>
            <a:fillRef idx="0"/>
            <a:effectRef idx="0"/>
            <a:fontRef idx="minor"/>
          </p:style>
        </p:sp>
        <p:sp>
          <p:nvSpPr>
            <p:cNvPr id="1201" name="Line 84"/>
            <p:cNvSpPr/>
            <p:nvPr/>
          </p:nvSpPr>
          <p:spPr>
            <a:xfrm>
              <a:off x="1004760" y="4038480"/>
              <a:ext cx="4253040" cy="360"/>
            </a:xfrm>
            <a:prstGeom prst="line">
              <a:avLst/>
            </a:prstGeom>
            <a:ln w="9360">
              <a:solidFill>
                <a:schemeClr val="tx1"/>
              </a:solidFill>
              <a:round/>
            </a:ln>
          </p:spPr>
          <p:style>
            <a:lnRef idx="0"/>
            <a:fillRef idx="0"/>
            <a:effectRef idx="0"/>
            <a:fontRef idx="minor"/>
          </p:style>
        </p:sp>
      </p:grpSp>
      <p:sp>
        <p:nvSpPr>
          <p:cNvPr id="1202" name="Line 85"/>
          <p:cNvSpPr/>
          <p:nvPr/>
        </p:nvSpPr>
        <p:spPr>
          <a:xfrm>
            <a:off x="5257440" y="2666880"/>
            <a:ext cx="360" cy="1371600"/>
          </a:xfrm>
          <a:prstGeom prst="line">
            <a:avLst/>
          </a:prstGeom>
          <a:ln w="9360">
            <a:solidFill>
              <a:schemeClr val="tx1"/>
            </a:solidFill>
            <a:round/>
          </a:ln>
        </p:spPr>
        <p:style>
          <a:lnRef idx="0"/>
          <a:fillRef idx="0"/>
          <a:effectRef idx="0"/>
          <a:fontRef idx="minor"/>
        </p:style>
      </p:sp>
      <p:sp>
        <p:nvSpPr>
          <p:cNvPr id="1203" name="CustomShape 86"/>
          <p:cNvSpPr/>
          <p:nvPr/>
        </p:nvSpPr>
        <p:spPr>
          <a:xfrm>
            <a:off x="990720" y="380988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Resumes for job opening</a:t>
            </a:r>
            <a:endParaRPr b="0" lang="en-US" sz="900" spc="-1" strike="noStrike">
              <a:latin typeface="Arial"/>
            </a:endParaRPr>
          </a:p>
        </p:txBody>
      </p:sp>
      <p:grpSp>
        <p:nvGrpSpPr>
          <p:cNvPr id="1204" name="Group 87"/>
          <p:cNvGrpSpPr/>
          <p:nvPr/>
        </p:nvGrpSpPr>
        <p:grpSpPr>
          <a:xfrm>
            <a:off x="533160" y="3124080"/>
            <a:ext cx="3772440" cy="990720"/>
            <a:chOff x="533160" y="3124080"/>
            <a:chExt cx="3772440" cy="990720"/>
          </a:xfrm>
        </p:grpSpPr>
        <p:sp>
          <p:nvSpPr>
            <p:cNvPr id="1205" name="Line 88"/>
            <p:cNvSpPr/>
            <p:nvPr/>
          </p:nvSpPr>
          <p:spPr>
            <a:xfrm>
              <a:off x="4305240" y="3124080"/>
              <a:ext cx="360" cy="990720"/>
            </a:xfrm>
            <a:prstGeom prst="line">
              <a:avLst/>
            </a:prstGeom>
            <a:ln w="9360">
              <a:solidFill>
                <a:schemeClr val="tx1"/>
              </a:solidFill>
              <a:round/>
              <a:tailEnd len="med" type="triangle" w="med"/>
            </a:ln>
          </p:spPr>
          <p:style>
            <a:lnRef idx="0"/>
            <a:fillRef idx="0"/>
            <a:effectRef idx="0"/>
            <a:fontRef idx="minor"/>
          </p:style>
        </p:sp>
        <p:sp>
          <p:nvSpPr>
            <p:cNvPr id="1206" name="Line 89"/>
            <p:cNvSpPr/>
            <p:nvPr/>
          </p:nvSpPr>
          <p:spPr>
            <a:xfrm flipH="1">
              <a:off x="533160" y="3124080"/>
              <a:ext cx="3772080" cy="360"/>
            </a:xfrm>
            <a:prstGeom prst="line">
              <a:avLst/>
            </a:prstGeom>
            <a:ln w="9360">
              <a:solidFill>
                <a:schemeClr val="tx1"/>
              </a:solidFill>
              <a:round/>
            </a:ln>
          </p:spPr>
          <p:style>
            <a:lnRef idx="0"/>
            <a:fillRef idx="0"/>
            <a:effectRef idx="0"/>
            <a:fontRef idx="minor"/>
          </p:style>
        </p:sp>
      </p:grpSp>
      <p:sp>
        <p:nvSpPr>
          <p:cNvPr id="1207" name="Line 90"/>
          <p:cNvSpPr/>
          <p:nvPr/>
        </p:nvSpPr>
        <p:spPr>
          <a:xfrm>
            <a:off x="533160" y="2209680"/>
            <a:ext cx="360" cy="914400"/>
          </a:xfrm>
          <a:prstGeom prst="line">
            <a:avLst/>
          </a:prstGeom>
          <a:ln w="9360">
            <a:solidFill>
              <a:schemeClr val="tx1"/>
            </a:solidFill>
            <a:round/>
          </a:ln>
        </p:spPr>
        <p:style>
          <a:lnRef idx="0"/>
          <a:fillRef idx="0"/>
          <a:effectRef idx="0"/>
          <a:fontRef idx="minor"/>
        </p:style>
      </p:sp>
      <p:sp>
        <p:nvSpPr>
          <p:cNvPr id="1208" name="Line 91"/>
          <p:cNvSpPr/>
          <p:nvPr/>
        </p:nvSpPr>
        <p:spPr>
          <a:xfrm flipH="1">
            <a:off x="1904760" y="7086600"/>
            <a:ext cx="1219320" cy="360"/>
          </a:xfrm>
          <a:prstGeom prst="line">
            <a:avLst/>
          </a:prstGeom>
          <a:ln w="9360">
            <a:solidFill>
              <a:schemeClr val="tx1"/>
            </a:solidFill>
            <a:round/>
          </a:ln>
        </p:spPr>
        <p:style>
          <a:lnRef idx="0"/>
          <a:fillRef idx="0"/>
          <a:effectRef idx="0"/>
          <a:fontRef idx="minor"/>
        </p:style>
      </p:sp>
      <p:sp>
        <p:nvSpPr>
          <p:cNvPr id="1209" name="Line 92"/>
          <p:cNvSpPr/>
          <p:nvPr/>
        </p:nvSpPr>
        <p:spPr>
          <a:xfrm>
            <a:off x="3124080" y="1295280"/>
            <a:ext cx="360" cy="5791320"/>
          </a:xfrm>
          <a:prstGeom prst="line">
            <a:avLst/>
          </a:prstGeom>
          <a:ln w="9360">
            <a:solidFill>
              <a:schemeClr val="tx1"/>
            </a:solidFill>
            <a:round/>
          </a:ln>
        </p:spPr>
        <p:style>
          <a:lnRef idx="0"/>
          <a:fillRef idx="0"/>
          <a:effectRef idx="0"/>
          <a:fontRef idx="minor"/>
        </p:style>
      </p:sp>
      <p:sp>
        <p:nvSpPr>
          <p:cNvPr id="1210" name="Line 93"/>
          <p:cNvSpPr/>
          <p:nvPr/>
        </p:nvSpPr>
        <p:spPr>
          <a:xfrm>
            <a:off x="2819160" y="1904760"/>
            <a:ext cx="360" cy="4724640"/>
          </a:xfrm>
          <a:prstGeom prst="line">
            <a:avLst/>
          </a:prstGeom>
          <a:ln w="9360">
            <a:solidFill>
              <a:schemeClr val="tx1"/>
            </a:solidFill>
            <a:round/>
          </a:ln>
        </p:spPr>
        <p:style>
          <a:lnRef idx="0"/>
          <a:fillRef idx="0"/>
          <a:effectRef idx="0"/>
          <a:fontRef idx="minor"/>
        </p:style>
      </p:sp>
      <p:sp>
        <p:nvSpPr>
          <p:cNvPr id="1211" name="Line 94"/>
          <p:cNvSpPr/>
          <p:nvPr/>
        </p:nvSpPr>
        <p:spPr>
          <a:xfrm flipH="1">
            <a:off x="1904760" y="6629040"/>
            <a:ext cx="914400" cy="360"/>
          </a:xfrm>
          <a:prstGeom prst="line">
            <a:avLst/>
          </a:prstGeom>
          <a:ln w="9360">
            <a:solidFill>
              <a:schemeClr val="tx1"/>
            </a:solidFill>
            <a:round/>
            <a:tailEnd len="med" type="triangle" w="med"/>
          </a:ln>
        </p:spPr>
        <p:style>
          <a:lnRef idx="0"/>
          <a:fillRef idx="0"/>
          <a:effectRef idx="0"/>
          <a:fontRef idx="minor"/>
        </p:style>
      </p:sp>
      <p:sp>
        <p:nvSpPr>
          <p:cNvPr id="1212" name="CustomShape 95"/>
          <p:cNvSpPr/>
          <p:nvPr/>
        </p:nvSpPr>
        <p:spPr>
          <a:xfrm>
            <a:off x="4648320" y="434340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Job opening attached with resume</a:t>
            </a:r>
            <a:endParaRPr b="0" lang="en-US" sz="900" spc="-1" strike="noStrike">
              <a:latin typeface="Arial"/>
            </a:endParaRPr>
          </a:p>
        </p:txBody>
      </p:sp>
      <p:sp>
        <p:nvSpPr>
          <p:cNvPr id="1213" name="Line 96"/>
          <p:cNvSpPr/>
          <p:nvPr/>
        </p:nvSpPr>
        <p:spPr>
          <a:xfrm>
            <a:off x="3124080" y="1600200"/>
            <a:ext cx="360" cy="5486400"/>
          </a:xfrm>
          <a:prstGeom prst="line">
            <a:avLst/>
          </a:prstGeom>
          <a:ln w="9360">
            <a:solidFill>
              <a:schemeClr val="tx1"/>
            </a:solidFill>
            <a:round/>
          </a:ln>
        </p:spPr>
        <p:style>
          <a:lnRef idx="0"/>
          <a:fillRef idx="0"/>
          <a:effectRef idx="0"/>
          <a:fontRef idx="minor"/>
        </p:style>
      </p:sp>
      <p:grpSp>
        <p:nvGrpSpPr>
          <p:cNvPr id="1214" name="Group 97"/>
          <p:cNvGrpSpPr/>
          <p:nvPr/>
        </p:nvGrpSpPr>
        <p:grpSpPr>
          <a:xfrm>
            <a:off x="1142640" y="5257800"/>
            <a:ext cx="4343760" cy="228600"/>
            <a:chOff x="1142640" y="5257800"/>
            <a:chExt cx="4343760" cy="228600"/>
          </a:xfrm>
        </p:grpSpPr>
        <p:sp>
          <p:nvSpPr>
            <p:cNvPr id="1215" name="Line 98"/>
            <p:cNvSpPr/>
            <p:nvPr/>
          </p:nvSpPr>
          <p:spPr>
            <a:xfrm>
              <a:off x="1143000" y="5486040"/>
              <a:ext cx="4343400" cy="360"/>
            </a:xfrm>
            <a:prstGeom prst="line">
              <a:avLst/>
            </a:prstGeom>
            <a:ln w="9360">
              <a:solidFill>
                <a:schemeClr val="tx1"/>
              </a:solidFill>
              <a:round/>
              <a:tailEnd len="med" type="triangle" w="med"/>
            </a:ln>
          </p:spPr>
          <p:style>
            <a:lnRef idx="0"/>
            <a:fillRef idx="0"/>
            <a:effectRef idx="0"/>
            <a:fontRef idx="minor"/>
          </p:style>
        </p:sp>
        <p:sp>
          <p:nvSpPr>
            <p:cNvPr id="1216" name="Line 99"/>
            <p:cNvSpPr/>
            <p:nvPr/>
          </p:nvSpPr>
          <p:spPr>
            <a:xfrm>
              <a:off x="1142640" y="5257800"/>
              <a:ext cx="360" cy="228240"/>
            </a:xfrm>
            <a:prstGeom prst="line">
              <a:avLst/>
            </a:prstGeom>
            <a:ln w="9360">
              <a:solidFill>
                <a:schemeClr val="tx1"/>
              </a:solidFill>
              <a:round/>
            </a:ln>
          </p:spPr>
          <p:style>
            <a:lnRef idx="0"/>
            <a:fillRef idx="0"/>
            <a:effectRef idx="0"/>
            <a:fontRef idx="minor"/>
          </p:style>
        </p:sp>
      </p:grpSp>
      <p:sp>
        <p:nvSpPr>
          <p:cNvPr id="1217" name="CustomShape 100"/>
          <p:cNvSpPr/>
          <p:nvPr/>
        </p:nvSpPr>
        <p:spPr>
          <a:xfrm rot="5400000">
            <a:off x="4954680" y="685800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Search query</a:t>
            </a:r>
            <a:endParaRPr b="0" lang="en-US" sz="900" spc="-1" strike="noStrike">
              <a:latin typeface="Arial"/>
            </a:endParaRPr>
          </a:p>
        </p:txBody>
      </p:sp>
      <p:sp>
        <p:nvSpPr>
          <p:cNvPr id="1218" name="Line 101"/>
          <p:cNvSpPr/>
          <p:nvPr/>
        </p:nvSpPr>
        <p:spPr>
          <a:xfrm>
            <a:off x="5943600" y="5867280"/>
            <a:ext cx="360" cy="2133720"/>
          </a:xfrm>
          <a:prstGeom prst="line">
            <a:avLst/>
          </a:prstGeom>
          <a:ln w="9360">
            <a:solidFill>
              <a:schemeClr val="tx1"/>
            </a:solidFill>
            <a:round/>
            <a:tailEnd len="med" type="triangle" w="med"/>
          </a:ln>
        </p:spPr>
        <p:style>
          <a:lnRef idx="0"/>
          <a:fillRef idx="0"/>
          <a:effectRef idx="0"/>
          <a:fontRef idx="minor"/>
        </p:style>
      </p:sp>
      <p:sp>
        <p:nvSpPr>
          <p:cNvPr id="1219" name="Line 102"/>
          <p:cNvSpPr/>
          <p:nvPr/>
        </p:nvSpPr>
        <p:spPr>
          <a:xfrm flipV="1">
            <a:off x="5715000" y="5867280"/>
            <a:ext cx="360" cy="2133720"/>
          </a:xfrm>
          <a:prstGeom prst="line">
            <a:avLst/>
          </a:prstGeom>
          <a:ln w="9360">
            <a:solidFill>
              <a:schemeClr val="tx1"/>
            </a:solidFill>
            <a:round/>
            <a:tailEnd len="med" type="triangle" w="med"/>
          </a:ln>
        </p:spPr>
        <p:style>
          <a:lnRef idx="0"/>
          <a:fillRef idx="0"/>
          <a:effectRef idx="0"/>
          <a:fontRef idx="minor"/>
        </p:style>
      </p:sp>
      <p:sp>
        <p:nvSpPr>
          <p:cNvPr id="1220" name="CustomShape 103"/>
          <p:cNvSpPr/>
          <p:nvPr/>
        </p:nvSpPr>
        <p:spPr>
          <a:xfrm rot="5400000">
            <a:off x="4726080" y="6858000"/>
            <a:ext cx="220932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Results of Search</a:t>
            </a:r>
            <a:endParaRPr b="0" lang="en-US" sz="900" spc="-1" strike="noStrike">
              <a:latin typeface="Arial"/>
            </a:endParaRPr>
          </a:p>
        </p:txBody>
      </p:sp>
      <p:grpSp>
        <p:nvGrpSpPr>
          <p:cNvPr id="1221" name="Group 104"/>
          <p:cNvGrpSpPr/>
          <p:nvPr/>
        </p:nvGrpSpPr>
        <p:grpSpPr>
          <a:xfrm>
            <a:off x="990360" y="5257800"/>
            <a:ext cx="4496040" cy="457560"/>
            <a:chOff x="990360" y="5257800"/>
            <a:chExt cx="4496040" cy="457560"/>
          </a:xfrm>
        </p:grpSpPr>
        <p:sp>
          <p:nvSpPr>
            <p:cNvPr id="1222" name="Line 105"/>
            <p:cNvSpPr/>
            <p:nvPr/>
          </p:nvSpPr>
          <p:spPr>
            <a:xfrm>
              <a:off x="990360" y="5715000"/>
              <a:ext cx="4496040" cy="360"/>
            </a:xfrm>
            <a:prstGeom prst="line">
              <a:avLst/>
            </a:prstGeom>
            <a:ln w="9360">
              <a:solidFill>
                <a:schemeClr val="tx1"/>
              </a:solidFill>
              <a:round/>
            </a:ln>
          </p:spPr>
          <p:style>
            <a:lnRef idx="0"/>
            <a:fillRef idx="0"/>
            <a:effectRef idx="0"/>
            <a:fontRef idx="minor"/>
          </p:style>
        </p:sp>
        <p:sp>
          <p:nvSpPr>
            <p:cNvPr id="1223" name="Line 106"/>
            <p:cNvSpPr/>
            <p:nvPr/>
          </p:nvSpPr>
          <p:spPr>
            <a:xfrm flipV="1">
              <a:off x="990360" y="5257800"/>
              <a:ext cx="360" cy="457200"/>
            </a:xfrm>
            <a:prstGeom prst="line">
              <a:avLst/>
            </a:prstGeom>
            <a:ln w="9360">
              <a:solidFill>
                <a:schemeClr val="tx1"/>
              </a:solidFill>
              <a:round/>
              <a:tailEnd len="med" type="triangle" w="med"/>
            </a:ln>
          </p:spPr>
          <p:style>
            <a:lnRef idx="0"/>
            <a:fillRef idx="0"/>
            <a:effectRef idx="0"/>
            <a:fontRef idx="minor"/>
          </p:style>
        </p:sp>
      </p:grpSp>
      <p:grpSp>
        <p:nvGrpSpPr>
          <p:cNvPr id="1224" name="Group 107"/>
          <p:cNvGrpSpPr/>
          <p:nvPr/>
        </p:nvGrpSpPr>
        <p:grpSpPr>
          <a:xfrm>
            <a:off x="838080" y="5257800"/>
            <a:ext cx="2895480" cy="761760"/>
            <a:chOff x="838080" y="5257800"/>
            <a:chExt cx="2895480" cy="761760"/>
          </a:xfrm>
        </p:grpSpPr>
        <p:sp>
          <p:nvSpPr>
            <p:cNvPr id="1225" name="Line 108"/>
            <p:cNvSpPr/>
            <p:nvPr/>
          </p:nvSpPr>
          <p:spPr>
            <a:xfrm>
              <a:off x="838080" y="6019560"/>
              <a:ext cx="2895480" cy="0"/>
            </a:xfrm>
            <a:prstGeom prst="line">
              <a:avLst/>
            </a:prstGeom>
            <a:ln w="9360">
              <a:solidFill>
                <a:schemeClr val="tx1"/>
              </a:solidFill>
              <a:round/>
              <a:tailEnd len="med" type="triangle" w="med"/>
            </a:ln>
          </p:spPr>
          <p:style>
            <a:lnRef idx="0"/>
            <a:fillRef idx="0"/>
            <a:effectRef idx="0"/>
            <a:fontRef idx="minor"/>
          </p:style>
        </p:sp>
        <p:sp>
          <p:nvSpPr>
            <p:cNvPr id="1226" name="Line 109"/>
            <p:cNvSpPr/>
            <p:nvPr/>
          </p:nvSpPr>
          <p:spPr>
            <a:xfrm>
              <a:off x="838080" y="5257800"/>
              <a:ext cx="360" cy="761760"/>
            </a:xfrm>
            <a:prstGeom prst="line">
              <a:avLst/>
            </a:prstGeom>
            <a:ln w="9360">
              <a:solidFill>
                <a:schemeClr val="tx1"/>
              </a:solidFill>
              <a:round/>
            </a:ln>
          </p:spPr>
          <p:style>
            <a:lnRef idx="0"/>
            <a:fillRef idx="0"/>
            <a:effectRef idx="0"/>
            <a:fontRef idx="minor"/>
          </p:style>
        </p:sp>
      </p:grpSp>
      <p:grpSp>
        <p:nvGrpSpPr>
          <p:cNvPr id="1227" name="Group 110"/>
          <p:cNvGrpSpPr/>
          <p:nvPr/>
        </p:nvGrpSpPr>
        <p:grpSpPr>
          <a:xfrm>
            <a:off x="685800" y="5257800"/>
            <a:ext cx="3047760" cy="990720"/>
            <a:chOff x="685800" y="5257800"/>
            <a:chExt cx="3047760" cy="990720"/>
          </a:xfrm>
        </p:grpSpPr>
        <p:sp>
          <p:nvSpPr>
            <p:cNvPr id="1228" name="Line 111"/>
            <p:cNvSpPr/>
            <p:nvPr/>
          </p:nvSpPr>
          <p:spPr>
            <a:xfrm>
              <a:off x="685800" y="6248160"/>
              <a:ext cx="3047760" cy="360"/>
            </a:xfrm>
            <a:prstGeom prst="line">
              <a:avLst/>
            </a:prstGeom>
            <a:ln w="9360">
              <a:solidFill>
                <a:schemeClr val="tx1"/>
              </a:solidFill>
              <a:round/>
            </a:ln>
          </p:spPr>
          <p:style>
            <a:lnRef idx="0"/>
            <a:fillRef idx="0"/>
            <a:effectRef idx="0"/>
            <a:fontRef idx="minor"/>
          </p:style>
        </p:sp>
        <p:sp>
          <p:nvSpPr>
            <p:cNvPr id="1229" name="Line 112"/>
            <p:cNvSpPr/>
            <p:nvPr/>
          </p:nvSpPr>
          <p:spPr>
            <a:xfrm flipV="1">
              <a:off x="685800" y="5257800"/>
              <a:ext cx="360" cy="990360"/>
            </a:xfrm>
            <a:prstGeom prst="line">
              <a:avLst/>
            </a:prstGeom>
            <a:ln w="9360">
              <a:solidFill>
                <a:schemeClr val="tx1"/>
              </a:solidFill>
              <a:round/>
              <a:tailEnd len="med" type="triangle" w="med"/>
            </a:ln>
          </p:spPr>
          <p:style>
            <a:lnRef idx="0"/>
            <a:fillRef idx="0"/>
            <a:effectRef idx="0"/>
            <a:fontRef idx="minor"/>
          </p:style>
        </p:sp>
      </p:grpSp>
      <p:sp>
        <p:nvSpPr>
          <p:cNvPr id="1230" name="CustomShape 113"/>
          <p:cNvSpPr/>
          <p:nvPr/>
        </p:nvSpPr>
        <p:spPr>
          <a:xfrm>
            <a:off x="776160" y="5789520"/>
            <a:ext cx="2271240" cy="36396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Click on resume wanted to be viewed</a:t>
            </a:r>
            <a:endParaRPr b="0" lang="en-US" sz="900" spc="-1" strike="noStrike">
              <a:latin typeface="Arial"/>
            </a:endParaRPr>
          </a:p>
        </p:txBody>
      </p:sp>
      <p:sp>
        <p:nvSpPr>
          <p:cNvPr id="1231" name="CustomShape 114"/>
          <p:cNvSpPr/>
          <p:nvPr/>
        </p:nvSpPr>
        <p:spPr>
          <a:xfrm>
            <a:off x="627120" y="6018120"/>
            <a:ext cx="2271240" cy="22752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Viewable full students resume</a:t>
            </a:r>
            <a:endParaRPr b="0" lang="en-US" sz="900" spc="-1" strike="noStrike">
              <a:latin typeface="Arial"/>
            </a:endParaRPr>
          </a:p>
        </p:txBody>
      </p:sp>
      <p:sp>
        <p:nvSpPr>
          <p:cNvPr id="1232" name="CustomShape 115"/>
          <p:cNvSpPr/>
          <p:nvPr/>
        </p:nvSpPr>
        <p:spPr>
          <a:xfrm rot="5400000">
            <a:off x="3781440" y="7285320"/>
            <a:ext cx="1218960" cy="36396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Request for resume</a:t>
            </a:r>
            <a:endParaRPr b="0" lang="en-US" sz="900" spc="-1" strike="noStrike">
              <a:latin typeface="Arial"/>
            </a:endParaRPr>
          </a:p>
        </p:txBody>
      </p:sp>
      <p:sp>
        <p:nvSpPr>
          <p:cNvPr id="1233" name="Line 116"/>
          <p:cNvSpPr/>
          <p:nvPr/>
        </p:nvSpPr>
        <p:spPr>
          <a:xfrm>
            <a:off x="4343400" y="6822720"/>
            <a:ext cx="360" cy="1178280"/>
          </a:xfrm>
          <a:prstGeom prst="line">
            <a:avLst/>
          </a:prstGeom>
          <a:ln w="9360">
            <a:solidFill>
              <a:schemeClr val="tx1"/>
            </a:solidFill>
            <a:round/>
            <a:tailEnd len="med" type="triangle" w="med"/>
          </a:ln>
        </p:spPr>
        <p:style>
          <a:lnRef idx="0"/>
          <a:fillRef idx="0"/>
          <a:effectRef idx="0"/>
          <a:fontRef idx="minor"/>
        </p:style>
      </p:sp>
      <p:sp>
        <p:nvSpPr>
          <p:cNvPr id="1234" name="Line 117"/>
          <p:cNvSpPr/>
          <p:nvPr/>
        </p:nvSpPr>
        <p:spPr>
          <a:xfrm flipV="1">
            <a:off x="4114800" y="6822720"/>
            <a:ext cx="360" cy="1178280"/>
          </a:xfrm>
          <a:prstGeom prst="line">
            <a:avLst/>
          </a:prstGeom>
          <a:ln w="9360">
            <a:solidFill>
              <a:schemeClr val="tx1"/>
            </a:solidFill>
            <a:round/>
            <a:tailEnd len="med" type="triangle" w="med"/>
          </a:ln>
        </p:spPr>
        <p:style>
          <a:lnRef idx="0"/>
          <a:fillRef idx="0"/>
          <a:effectRef idx="0"/>
          <a:fontRef idx="minor"/>
        </p:style>
      </p:sp>
      <p:sp>
        <p:nvSpPr>
          <p:cNvPr id="1235" name="CustomShape 118"/>
          <p:cNvSpPr/>
          <p:nvPr/>
        </p:nvSpPr>
        <p:spPr>
          <a:xfrm rot="5400000">
            <a:off x="3552840" y="7285320"/>
            <a:ext cx="1218960" cy="363960"/>
          </a:xfrm>
          <a:prstGeom prst="rect">
            <a:avLst/>
          </a:prstGeom>
          <a:noFill/>
          <a:ln w="9360">
            <a:noFill/>
          </a:ln>
        </p:spPr>
        <p:style>
          <a:lnRef idx="0"/>
          <a:fillRef idx="0"/>
          <a:effectRef idx="0"/>
          <a:fontRef idx="minor"/>
        </p:style>
        <p:txBody>
          <a:bodyPr lIns="90000" rIns="90000" tIns="45000" bIns="45000"/>
          <a:p>
            <a:pPr>
              <a:lnSpc>
                <a:spcPct val="100000"/>
              </a:lnSpc>
              <a:spcBef>
                <a:spcPts val="451"/>
              </a:spcBef>
            </a:pPr>
            <a:r>
              <a:rPr b="0" lang="en-US" sz="900" spc="-1" strike="noStrike">
                <a:solidFill>
                  <a:srgbClr val="000000"/>
                </a:solidFill>
                <a:latin typeface="Georgia"/>
              </a:rPr>
              <a:t>Student’s Resume</a:t>
            </a:r>
            <a:endParaRPr b="0" lang="en-US" sz="900" spc="-1" strike="noStrike">
              <a:latin typeface="Arial"/>
            </a:endParaRPr>
          </a:p>
        </p:txBody>
      </p:sp>
      <p:sp>
        <p:nvSpPr>
          <p:cNvPr id="1236" name="CustomShape 119"/>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92</a:t>
            </a:r>
            <a:endParaRPr b="0" lang="en-US" sz="1800" spc="-1" strike="noStrike">
              <a:latin typeface="Arial"/>
            </a:endParaRPr>
          </a:p>
        </p:txBody>
      </p:sp>
    </p:spTree>
  </p:cSld>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7" name="CustomShape 1"/>
          <p:cNvSpPr/>
          <p:nvPr/>
        </p:nvSpPr>
        <p:spPr>
          <a:xfrm>
            <a:off x="304920" y="152280"/>
            <a:ext cx="655272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Level 1 Data Flow Diagram 3.0 View/Review Resumes</a:t>
            </a:r>
            <a:endParaRPr b="0" lang="en-US" sz="1800" spc="-1" strike="noStrike">
              <a:latin typeface="Arial"/>
            </a:endParaRPr>
          </a:p>
        </p:txBody>
      </p:sp>
      <p:sp>
        <p:nvSpPr>
          <p:cNvPr id="1238" name="CustomShape 2"/>
          <p:cNvSpPr/>
          <p:nvPr/>
        </p:nvSpPr>
        <p:spPr>
          <a:xfrm>
            <a:off x="343080" y="762120"/>
            <a:ext cx="6133680" cy="3428640"/>
          </a:xfrm>
          <a:prstGeom prst="rect">
            <a:avLst/>
          </a:prstGeom>
          <a:noFill/>
          <a:ln w="9360">
            <a:noFill/>
          </a:ln>
        </p:spPr>
        <p:style>
          <a:lnRef idx="0"/>
          <a:fillRef idx="0"/>
          <a:effectRef idx="0"/>
          <a:fontRef idx="minor"/>
        </p:style>
        <p:txBody>
          <a:bodyPr lIns="90000" rIns="90000" tIns="45000" bIns="45000"/>
          <a:p>
            <a:pPr marL="343080" indent="-342720">
              <a:lnSpc>
                <a:spcPct val="80000"/>
              </a:lnSpc>
              <a:spcBef>
                <a:spcPts val="241"/>
              </a:spcBef>
              <a:buClr>
                <a:srgbClr val="000000"/>
              </a:buClr>
              <a:buFont typeface="Wingdings" charset="2"/>
              <a:buChar char=""/>
            </a:pPr>
            <a:r>
              <a:rPr b="1" lang="en-US" sz="1200" spc="-1" strike="noStrike">
                <a:solidFill>
                  <a:srgbClr val="000000"/>
                </a:solidFill>
                <a:latin typeface="Georgia"/>
              </a:rPr>
              <a:t>3.1 Search for job:</a:t>
            </a:r>
            <a:r>
              <a:rPr b="0" lang="en-US" sz="1200" spc="-1" strike="noStrike">
                <a:solidFill>
                  <a:srgbClr val="000000"/>
                </a:solidFill>
                <a:latin typeface="Georgia"/>
              </a:rPr>
              <a:t> Students and teachers can search for job openings using search criteria to find appropriate job openings with brief descriptions of the job.</a:t>
            </a:r>
            <a:endParaRPr b="0" lang="en-US" sz="1200" spc="-1" strike="noStrike">
              <a:latin typeface="Arial"/>
            </a:endParaRPr>
          </a:p>
          <a:p>
            <a:pPr marL="343080" indent="-342720">
              <a:lnSpc>
                <a:spcPct val="80000"/>
              </a:lnSpc>
              <a:spcBef>
                <a:spcPts val="241"/>
              </a:spcBef>
              <a:buClr>
                <a:srgbClr val="000000"/>
              </a:buClr>
              <a:buFont typeface="Wingdings" charset="2"/>
              <a:buChar char=""/>
            </a:pPr>
            <a:r>
              <a:rPr b="1" lang="en-US" sz="1200" spc="-1" strike="noStrike">
                <a:solidFill>
                  <a:srgbClr val="000000"/>
                </a:solidFill>
                <a:latin typeface="Georgia"/>
              </a:rPr>
              <a:t>3.2 Create job opening: </a:t>
            </a:r>
            <a:r>
              <a:rPr b="0" lang="en-US" sz="1200" spc="-1" strike="noStrike">
                <a:solidFill>
                  <a:srgbClr val="000000"/>
                </a:solidFill>
                <a:latin typeface="Georgia"/>
              </a:rPr>
              <a:t>Recruiters who register with CrimsonCareers can create job openings for students to search and apply for.</a:t>
            </a:r>
            <a:endParaRPr b="0" lang="en-US" sz="1200" spc="-1" strike="noStrike">
              <a:latin typeface="Arial"/>
            </a:endParaRPr>
          </a:p>
          <a:p>
            <a:pPr marL="343080" indent="-342720">
              <a:lnSpc>
                <a:spcPct val="80000"/>
              </a:lnSpc>
              <a:spcBef>
                <a:spcPts val="241"/>
              </a:spcBef>
              <a:buClr>
                <a:srgbClr val="000000"/>
              </a:buClr>
              <a:buFont typeface="Wingdings" charset="2"/>
              <a:buChar char=""/>
            </a:pPr>
            <a:r>
              <a:rPr b="1" lang="en-US" sz="1200" spc="-1" strike="noStrike">
                <a:solidFill>
                  <a:srgbClr val="000000"/>
                </a:solidFill>
                <a:latin typeface="Georgia"/>
              </a:rPr>
              <a:t>3.3 Upload resume to job opening: </a:t>
            </a:r>
            <a:r>
              <a:rPr b="0" lang="en-US" sz="1200" spc="-1" strike="noStrike">
                <a:solidFill>
                  <a:srgbClr val="000000"/>
                </a:solidFill>
                <a:latin typeface="Georgia"/>
              </a:rPr>
              <a:t>If a student is interested is a specific job opening, the student can submit their resume with the application stating that they are applying for that job opportunity.</a:t>
            </a:r>
            <a:endParaRPr b="0" lang="en-US" sz="1200" spc="-1" strike="noStrike">
              <a:latin typeface="Arial"/>
            </a:endParaRPr>
          </a:p>
          <a:p>
            <a:pPr marL="343080" indent="-342720">
              <a:lnSpc>
                <a:spcPct val="80000"/>
              </a:lnSpc>
              <a:spcBef>
                <a:spcPts val="241"/>
              </a:spcBef>
              <a:buClr>
                <a:srgbClr val="000000"/>
              </a:buClr>
              <a:buFont typeface="Wingdings" charset="2"/>
              <a:buChar char=""/>
            </a:pPr>
            <a:r>
              <a:rPr b="1" lang="en-US" sz="1200" spc="-1" strike="noStrike">
                <a:solidFill>
                  <a:srgbClr val="000000"/>
                </a:solidFill>
                <a:latin typeface="Georgia"/>
              </a:rPr>
              <a:t>3.4 Search for resumes:</a:t>
            </a:r>
            <a:r>
              <a:rPr b="0" lang="en-US" sz="1200" spc="-1" strike="noStrike">
                <a:solidFill>
                  <a:srgbClr val="000000"/>
                </a:solidFill>
                <a:latin typeface="Georgia"/>
              </a:rPr>
              <a:t>  Recruiters can also search through the student’s resumes to find one that meets a certain criteria and vacancy in that recruiter’s company.</a:t>
            </a:r>
            <a:endParaRPr b="0" lang="en-US" sz="1200" spc="-1" strike="noStrike">
              <a:latin typeface="Arial"/>
            </a:endParaRPr>
          </a:p>
          <a:p>
            <a:pPr marL="343080" indent="-342720">
              <a:lnSpc>
                <a:spcPct val="80000"/>
              </a:lnSpc>
              <a:spcBef>
                <a:spcPts val="241"/>
              </a:spcBef>
              <a:buClr>
                <a:srgbClr val="000000"/>
              </a:buClr>
              <a:buFont typeface="Wingdings" charset="2"/>
              <a:buChar char=""/>
            </a:pPr>
            <a:r>
              <a:rPr b="1" lang="en-US" sz="1200" spc="-1" strike="noStrike">
                <a:solidFill>
                  <a:srgbClr val="000000"/>
                </a:solidFill>
                <a:latin typeface="Georgia"/>
              </a:rPr>
              <a:t>3.5 View resumes: </a:t>
            </a:r>
            <a:r>
              <a:rPr b="0" lang="en-US" sz="1200" spc="-1" strike="noStrike">
                <a:solidFill>
                  <a:srgbClr val="000000"/>
                </a:solidFill>
                <a:latin typeface="Georgia"/>
              </a:rPr>
              <a:t>If the recruiter finds a resume they are interested in, they can choose to click on it to see a full resume instead of a brief glance.</a:t>
            </a:r>
            <a:endParaRPr b="0" lang="en-US" sz="1200" spc="-1" strike="noStrike">
              <a:latin typeface="Arial"/>
            </a:endParaRPr>
          </a:p>
        </p:txBody>
      </p:sp>
      <p:sp>
        <p:nvSpPr>
          <p:cNvPr id="1239" name="CustomShape 3"/>
          <p:cNvSpPr/>
          <p:nvPr/>
        </p:nvSpPr>
        <p:spPr>
          <a:xfrm>
            <a:off x="457200" y="2971800"/>
            <a:ext cx="5943240" cy="4190760"/>
          </a:xfrm>
          <a:prstGeom prst="rect">
            <a:avLst/>
          </a:prstGeom>
          <a:solidFill>
            <a:schemeClr val="bg2"/>
          </a:solidFill>
          <a:ln w="9360">
            <a:solidFill>
              <a:schemeClr val="tx1"/>
            </a:solidFill>
            <a:miter/>
          </a:ln>
        </p:spPr>
        <p:style>
          <a:lnRef idx="0"/>
          <a:fillRef idx="0"/>
          <a:effectRef idx="0"/>
          <a:fontRef idx="minor"/>
        </p:style>
      </p:sp>
      <p:sp>
        <p:nvSpPr>
          <p:cNvPr id="1240" name="CustomShape 4"/>
          <p:cNvSpPr/>
          <p:nvPr/>
        </p:nvSpPr>
        <p:spPr>
          <a:xfrm>
            <a:off x="533520" y="3048120"/>
            <a:ext cx="5790960" cy="3962160"/>
          </a:xfrm>
          <a:prstGeom prst="rect">
            <a:avLst/>
          </a:prstGeom>
          <a:solidFill>
            <a:schemeClr val="bg1"/>
          </a:solidFill>
          <a:ln w="9360">
            <a:solidFill>
              <a:schemeClr val="tx1"/>
            </a:solidFill>
            <a:miter/>
          </a:ln>
        </p:spPr>
        <p:style>
          <a:lnRef idx="0"/>
          <a:fillRef idx="0"/>
          <a:effectRef idx="0"/>
          <a:fontRef idx="minor"/>
        </p:style>
      </p:sp>
      <p:graphicFrame>
        <p:nvGraphicFramePr>
          <p:cNvPr id="1241" name="Object 5"/>
          <p:cNvGraphicFramePr/>
          <p:nvPr/>
        </p:nvGraphicFramePr>
        <p:xfrm>
          <a:off x="654120" y="3208320"/>
          <a:ext cx="5670360" cy="4728960"/>
        </p:xfrm>
        <a:graphic>
          <a:graphicData uri="http://schemas.openxmlformats.org/presentationml/2006/ole">
            <p:oleObj progId="Word.Document.8" r:id="rId1" spid="">
              <p:embed/>
              <p:pic>
                <p:nvPicPr>
                  <p:cNvPr id="1242" name="Object 2" descr=""/>
                  <p:cNvPicPr/>
                  <p:nvPr/>
                </p:nvPicPr>
                <p:blipFill>
                  <a:blip r:embed="rId2"/>
                  <a:stretch/>
                </p:blipFill>
                <p:spPr>
                  <a:xfrm>
                    <a:off x="654120" y="3208320"/>
                    <a:ext cx="5670360" cy="4728960"/>
                  </a:xfrm>
                  <a:prstGeom prst="rect">
                    <a:avLst/>
                  </a:prstGeom>
                  <a:ln>
                    <a:noFill/>
                  </a:ln>
                </p:spPr>
              </p:pic>
            </p:oleObj>
          </a:graphicData>
        </a:graphic>
      </p:graphicFrame>
      <p:sp>
        <p:nvSpPr>
          <p:cNvPr id="1243" name="CustomShape 6"/>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93</a:t>
            </a:r>
            <a:endParaRPr b="0" lang="en-US" sz="1800" spc="-1" strike="noStrike">
              <a:latin typeface="Arial"/>
            </a:endParaRPr>
          </a:p>
        </p:txBody>
      </p:sp>
    </p:spTree>
  </p:cSld>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4" name="CustomShape 1"/>
          <p:cNvSpPr/>
          <p:nvPr/>
        </p:nvSpPr>
        <p:spPr>
          <a:xfrm>
            <a:off x="6259680" y="0"/>
            <a:ext cx="597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US" sz="1800" spc="-1" strike="noStrike">
                <a:solidFill>
                  <a:srgbClr val="000000"/>
                </a:solidFill>
                <a:latin typeface="Georgia"/>
              </a:rPr>
              <a:t>94</a:t>
            </a:r>
            <a:endParaRPr b="0" lang="en-US" sz="1800" spc="-1" strike="noStrike">
              <a:latin typeface="Arial"/>
            </a:endParaRPr>
          </a:p>
        </p:txBody>
      </p:sp>
      <p:sp>
        <p:nvSpPr>
          <p:cNvPr id="1245" name="CustomShape 2"/>
          <p:cNvSpPr/>
          <p:nvPr/>
        </p:nvSpPr>
        <p:spPr>
          <a:xfrm>
            <a:off x="380880" y="196920"/>
            <a:ext cx="4800240" cy="6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US" sz="1800" spc="-1" strike="noStrike">
                <a:solidFill>
                  <a:srgbClr val="000000"/>
                </a:solidFill>
                <a:latin typeface="Georgia"/>
              </a:rPr>
              <a:t>Detail of Current Interfaces and Narrative</a:t>
            </a:r>
            <a:endParaRPr b="0" lang="en-US" sz="1800" spc="-1" strike="noStrike">
              <a:latin typeface="Arial"/>
            </a:endParaRPr>
          </a:p>
        </p:txBody>
      </p:sp>
      <p:pic>
        <p:nvPicPr>
          <p:cNvPr id="1246" name="Picture 5" descr=""/>
          <p:cNvPicPr/>
          <p:nvPr/>
        </p:nvPicPr>
        <p:blipFill>
          <a:blip r:embed="rId1"/>
          <a:stretch/>
        </p:blipFill>
        <p:spPr>
          <a:xfrm>
            <a:off x="533520" y="4114800"/>
            <a:ext cx="3276360" cy="2022120"/>
          </a:xfrm>
          <a:prstGeom prst="rect">
            <a:avLst/>
          </a:prstGeom>
          <a:ln w="9360">
            <a:noFill/>
          </a:ln>
        </p:spPr>
      </p:pic>
      <p:pic>
        <p:nvPicPr>
          <p:cNvPr id="1247" name="Picture 14" descr=""/>
          <p:cNvPicPr/>
          <p:nvPr/>
        </p:nvPicPr>
        <p:blipFill>
          <a:blip r:embed="rId2"/>
          <a:stretch/>
        </p:blipFill>
        <p:spPr>
          <a:xfrm>
            <a:off x="380880" y="1630440"/>
            <a:ext cx="3580920" cy="1874520"/>
          </a:xfrm>
          <a:prstGeom prst="rect">
            <a:avLst/>
          </a:prstGeom>
          <a:ln w="9360">
            <a:noFill/>
          </a:ln>
        </p:spPr>
      </p:pic>
      <p:sp>
        <p:nvSpPr>
          <p:cNvPr id="1248" name="CustomShape 3"/>
          <p:cNvSpPr/>
          <p:nvPr/>
        </p:nvSpPr>
        <p:spPr>
          <a:xfrm>
            <a:off x="4114800" y="1782720"/>
            <a:ext cx="2590560" cy="136728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Georgia"/>
              </a:rPr>
              <a:t>Microsoft Office Word 2003 is used by the students to create their resume. This file will be saved as a .pdf file to allow the  student to upload their resume onto the Crimson Careers website.</a:t>
            </a:r>
            <a:endParaRPr b="0" lang="en-US" sz="1200" spc="-1" strike="noStrike">
              <a:latin typeface="Arial"/>
            </a:endParaRPr>
          </a:p>
        </p:txBody>
      </p:sp>
      <p:sp>
        <p:nvSpPr>
          <p:cNvPr id="1249" name="CustomShape 4"/>
          <p:cNvSpPr/>
          <p:nvPr/>
        </p:nvSpPr>
        <p:spPr>
          <a:xfrm>
            <a:off x="4114800" y="4495680"/>
            <a:ext cx="2590560" cy="173232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Georgia"/>
              </a:rPr>
              <a:t>Folio 21 is a tool that is provided within the Crimson Careers website for students to use and recruiters to view. Folio21 is a tool that allows students to record a live video resume to post onto their profile within Crimson Careers.</a:t>
            </a:r>
            <a:endParaRPr b="0" lang="en-US" sz="12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Concourse</Template>
  <TotalTime>7301</TotalTime>
  <Application>LibreOffice/6.0.7.3$Linux_X86_64 LibreOffice_project/00m0$Build-3</Application>
  <Words>22145</Words>
  <Paragraphs>3870</Paragraphs>
  <Company>none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2008-04-10T03:45:51Z</dcterms:created>
  <dc:creator>Britney</dc:creator>
  <dc:description/>
  <dc:language>en-US</dc:language>
  <cp:lastModifiedBy/>
  <dcterms:modified xsi:type="dcterms:W3CDTF">2020-08-14T19:53:25Z</dcterms:modified>
  <cp:revision>156</cp:revision>
  <dc:subject/>
  <dc:title>TEAM NAME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none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159</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159</vt:i4>
  </property>
</Properties>
</file>