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3"/>
  </p:notesMasterIdLst>
  <p:sldIdLst>
    <p:sldId id="292" r:id="rId2"/>
  </p:sldIdLst>
  <p:sldSz cx="6858000" cy="9144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Georgia" pitchFamily="18" charset="0"/>
        <a:ea typeface="+mn-ea"/>
        <a:cs typeface="+mn-cs"/>
      </a:defRPr>
    </a:lvl1pPr>
    <a:lvl2pPr marL="457200" algn="l" rtl="0" eaLnBrk="0" fontAlgn="base" hangingPunct="0">
      <a:spcBef>
        <a:spcPct val="0"/>
      </a:spcBef>
      <a:spcAft>
        <a:spcPct val="0"/>
      </a:spcAft>
      <a:defRPr b="1" kern="1200">
        <a:solidFill>
          <a:schemeClr val="tx1"/>
        </a:solidFill>
        <a:latin typeface="Georgia" pitchFamily="18" charset="0"/>
        <a:ea typeface="+mn-ea"/>
        <a:cs typeface="+mn-cs"/>
      </a:defRPr>
    </a:lvl2pPr>
    <a:lvl3pPr marL="914400" algn="l" rtl="0" eaLnBrk="0" fontAlgn="base" hangingPunct="0">
      <a:spcBef>
        <a:spcPct val="0"/>
      </a:spcBef>
      <a:spcAft>
        <a:spcPct val="0"/>
      </a:spcAft>
      <a:defRPr b="1" kern="1200">
        <a:solidFill>
          <a:schemeClr val="tx1"/>
        </a:solidFill>
        <a:latin typeface="Georgia" pitchFamily="18" charset="0"/>
        <a:ea typeface="+mn-ea"/>
        <a:cs typeface="+mn-cs"/>
      </a:defRPr>
    </a:lvl3pPr>
    <a:lvl4pPr marL="1371600" algn="l" rtl="0" eaLnBrk="0" fontAlgn="base" hangingPunct="0">
      <a:spcBef>
        <a:spcPct val="0"/>
      </a:spcBef>
      <a:spcAft>
        <a:spcPct val="0"/>
      </a:spcAft>
      <a:defRPr b="1" kern="1200">
        <a:solidFill>
          <a:schemeClr val="tx1"/>
        </a:solidFill>
        <a:latin typeface="Georgia" pitchFamily="18" charset="0"/>
        <a:ea typeface="+mn-ea"/>
        <a:cs typeface="+mn-cs"/>
      </a:defRPr>
    </a:lvl4pPr>
    <a:lvl5pPr marL="1828800" algn="l" rtl="0" eaLnBrk="0" fontAlgn="base" hangingPunct="0">
      <a:spcBef>
        <a:spcPct val="0"/>
      </a:spcBef>
      <a:spcAft>
        <a:spcPct val="0"/>
      </a:spcAft>
      <a:defRPr b="1" kern="1200">
        <a:solidFill>
          <a:schemeClr val="tx1"/>
        </a:solidFill>
        <a:latin typeface="Georgia" pitchFamily="18" charset="0"/>
        <a:ea typeface="+mn-ea"/>
        <a:cs typeface="+mn-cs"/>
      </a:defRPr>
    </a:lvl5pPr>
    <a:lvl6pPr marL="2286000" algn="l" defTabSz="914400" rtl="0" eaLnBrk="1" latinLnBrk="0" hangingPunct="1">
      <a:defRPr b="1" kern="1200">
        <a:solidFill>
          <a:schemeClr val="tx1"/>
        </a:solidFill>
        <a:latin typeface="Georgia" pitchFamily="18" charset="0"/>
        <a:ea typeface="+mn-ea"/>
        <a:cs typeface="+mn-cs"/>
      </a:defRPr>
    </a:lvl6pPr>
    <a:lvl7pPr marL="2743200" algn="l" defTabSz="914400" rtl="0" eaLnBrk="1" latinLnBrk="0" hangingPunct="1">
      <a:defRPr b="1" kern="1200">
        <a:solidFill>
          <a:schemeClr val="tx1"/>
        </a:solidFill>
        <a:latin typeface="Georgia" pitchFamily="18" charset="0"/>
        <a:ea typeface="+mn-ea"/>
        <a:cs typeface="+mn-cs"/>
      </a:defRPr>
    </a:lvl7pPr>
    <a:lvl8pPr marL="3200400" algn="l" defTabSz="914400" rtl="0" eaLnBrk="1" latinLnBrk="0" hangingPunct="1">
      <a:defRPr b="1" kern="1200">
        <a:solidFill>
          <a:schemeClr val="tx1"/>
        </a:solidFill>
        <a:latin typeface="Georgia" pitchFamily="18" charset="0"/>
        <a:ea typeface="+mn-ea"/>
        <a:cs typeface="+mn-cs"/>
      </a:defRPr>
    </a:lvl8pPr>
    <a:lvl9pPr marL="3657600" algn="l" defTabSz="914400" rtl="0" eaLnBrk="1" latinLnBrk="0" hangingPunct="1">
      <a:defRPr b="1" kern="1200">
        <a:solidFill>
          <a:schemeClr val="tx1"/>
        </a:solidFill>
        <a:latin typeface="Georgi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DEDC94"/>
    <a:srgbClr val="3C2814"/>
    <a:srgbClr val="593B1D"/>
    <a:srgbClr val="7D5329"/>
    <a:srgbClr val="996633"/>
    <a:srgbClr val="FFFFCF"/>
    <a:srgbClr val="FFFF7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78" d="100"/>
          <a:sy n="78" d="100"/>
        </p:scale>
        <p:origin x="-1488" y="-84"/>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pitchFamily="34" charset="0"/>
              </a:defRPr>
            </a:lvl1pPr>
          </a:lstStyle>
          <a:p>
            <a:pPr>
              <a:defRPr/>
            </a:pPr>
            <a:endParaRPr lang="en-US"/>
          </a:p>
        </p:txBody>
      </p:sp>
      <p:sp>
        <p:nvSpPr>
          <p:cNvPr id="102404"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pitchFamily="34" charset="0"/>
              </a:defRPr>
            </a:lvl1pPr>
          </a:lstStyle>
          <a:p>
            <a:pPr>
              <a:defRPr/>
            </a:pPr>
            <a:fld id="{5A3D5ED0-4EC3-44B3-B8CE-4B983D38CBD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1BF6919A-911D-481F-9C05-9BFD04F0D1EA}" type="slidenum">
              <a:rPr lang="en-US" smtClean="0"/>
              <a:pPr/>
              <a:t>1</a:t>
            </a:fld>
            <a:endParaRPr lang="en-US" smtClean="0"/>
          </a:p>
        </p:txBody>
      </p:sp>
      <p:sp>
        <p:nvSpPr>
          <p:cNvPr id="131075" name="Slide Image Placeholder 1"/>
          <p:cNvSpPr>
            <a:spLocks noGrp="1" noRot="1" noChangeAspect="1" noTextEdit="1"/>
          </p:cNvSpPr>
          <p:nvPr>
            <p:ph type="sldImg"/>
          </p:nvPr>
        </p:nvSpPr>
        <p:spPr>
          <a:xfrm>
            <a:off x="2143125" y="685800"/>
            <a:ext cx="2571750" cy="3429000"/>
          </a:xfrm>
          <a:ln/>
        </p:spPr>
      </p:sp>
      <p:sp>
        <p:nvSpPr>
          <p:cNvPr id="131076" name="Notes Placeholder 2"/>
          <p:cNvSpPr>
            <a:spLocks noGrp="1"/>
          </p:cNvSpPr>
          <p:nvPr>
            <p:ph type="body" idx="1"/>
          </p:nvPr>
        </p:nvSpPr>
        <p:spPr>
          <a:noFill/>
          <a:ln/>
        </p:spPr>
        <p:txBody>
          <a:bodyPr/>
          <a:lstStyle/>
          <a:p>
            <a:pPr eaLnBrk="1" hangingPunct="1"/>
            <a:r>
              <a:rPr lang="en-US" dirty="0" smtClean="0"/>
              <a:t>Last updated</a:t>
            </a:r>
            <a:r>
              <a:rPr lang="en-US" baseline="0" dirty="0" smtClean="0"/>
              <a:t> on 4/27/09</a:t>
            </a:r>
            <a:endParaRPr lang="en-US" dirty="0" smtClean="0"/>
          </a:p>
        </p:txBody>
      </p:sp>
      <p:sp>
        <p:nvSpPr>
          <p:cNvPr id="13107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50FBC00-3534-4B37-92EE-67BE7F148B2B}" type="slidenum">
              <a:rPr lang="en-US" sz="1200" b="0">
                <a:latin typeface="Arial" pitchFamily="34" charset="0"/>
                <a:cs typeface="Arial" pitchFamily="34" charset="0"/>
              </a:rPr>
              <a:pPr algn="r" eaLnBrk="1" hangingPunct="1"/>
              <a:t>1</a:t>
            </a:fld>
            <a:endParaRPr lang="en-US" sz="1200" b="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6218863"/>
            <a:ext cx="686331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514350" y="2336802"/>
            <a:ext cx="5829300" cy="243968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514350" y="4815476"/>
            <a:ext cx="5829300" cy="1599605"/>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2824" y="6604000"/>
            <a:ext cx="6860824"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B170D1-FDC7-4031-8E18-020ED36D00F9}" type="datetime1">
              <a:rPr lang="en-US" smtClean="0"/>
              <a:pPr/>
              <a:t>4/28/2009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0A64943-BE71-49BF-8EF9-5220204A57F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1975106"/>
            <a:ext cx="61722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89A8EF-682D-4D84-8E2F-CC3AE1FD48D8}"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5CF8D39B-D86E-422C-8EF6-C443EABDA21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3010" y="366187"/>
            <a:ext cx="1333103"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342900" y="366188"/>
            <a:ext cx="474345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D1B50C-0D6D-42B9-A0FF-1F3D1AF1E0C6}"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2A6C9A27-B777-4F06-A130-17E330F1185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DDF492-1493-4443-82AF-A6A47B939F37}"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9957E543-C72C-4F29-81D1-72A746006660}"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1782" y="1412949"/>
            <a:ext cx="5829300" cy="24384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942035" y="3908949"/>
            <a:ext cx="3429000" cy="1939851"/>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A6A1DDE-B6DC-4CEA-93A9-4CC9761496E4}" type="datetime1">
              <a:rPr lang="en-US" smtClean="0"/>
              <a:pPr/>
              <a:t>4/28/2009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defRPr/>
            </a:pPr>
            <a:fld id="{80E19A86-DCF7-44DF-9E23-15A84C154DBE}" type="slidenum">
              <a:rPr lang="en-US" smtClean="0"/>
              <a:pPr>
                <a:defRPr/>
              </a:pPr>
              <a:t>‹#›</a:t>
            </a:fld>
            <a:endParaRPr lang="en-US"/>
          </a:p>
        </p:txBody>
      </p:sp>
      <p:sp>
        <p:nvSpPr>
          <p:cNvPr id="7" name="Chevron 6"/>
          <p:cNvSpPr/>
          <p:nvPr/>
        </p:nvSpPr>
        <p:spPr>
          <a:xfrm>
            <a:off x="2727510"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2587698" y="4007296"/>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3486150" y="1975105"/>
            <a:ext cx="3028950" cy="6034617"/>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B185B1-526B-4149-B3DA-313DE40B257D}" type="datetime1">
              <a:rPr lang="en-US" smtClean="0"/>
              <a:pPr/>
              <a:t>4/28/2009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F15AFAD8-DECE-4014-991F-4B02FC4D92AA}"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61722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2900" y="7213600"/>
            <a:ext cx="303014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3483770" y="7213600"/>
            <a:ext cx="3031331" cy="1016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42900" y="1925726"/>
            <a:ext cx="3030141" cy="5255684"/>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3483769" y="1925726"/>
            <a:ext cx="3031331" cy="5255684"/>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57C371-4428-4430-9BEF-F4AAB26DA052}" type="datetime1">
              <a:rPr lang="en-US" smtClean="0"/>
              <a:pPr/>
              <a:t>4/28/2009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a:defRPr/>
            </a:pPr>
            <a:fld id="{D0467E32-0A16-4AF3-AC6B-9EFE4874EAE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637B8A2-BD39-4DD4-A0E6-4A7C26607896}" type="datetime1">
              <a:rPr lang="en-US" smtClean="0"/>
              <a:pPr/>
              <a:t>4/28/2009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a:defRPr/>
            </a:pPr>
            <a:fld id="{2450FE68-5A72-42CC-9AF6-7AAB973186D7}"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C502B8-3A25-445D-90E6-383DB2256A3A}" type="datetime1">
              <a:rPr lang="en-US" smtClean="0"/>
              <a:pPr/>
              <a:t>4/28/2009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a:defRPr/>
            </a:pPr>
            <a:fld id="{241E0BA3-6188-470C-B3A9-471B8C2939A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502400"/>
            <a:ext cx="5611332" cy="6096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3314700" y="7140136"/>
            <a:ext cx="2980944" cy="12192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85800" y="365760"/>
            <a:ext cx="5609844" cy="6096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5045274" y="8543925"/>
            <a:ext cx="1440180" cy="487680"/>
          </a:xfrm>
        </p:spPr>
        <p:txBody>
          <a:bodyPr/>
          <a:lstStyle>
            <a:extLst/>
          </a:lstStyle>
          <a:p>
            <a:fld id="{15AA66E0-1617-4B79-AEB1-BFE21614F5FD}" type="datetime1">
              <a:rPr lang="en-US" smtClean="0"/>
              <a:pPr/>
              <a:t>4/28/2009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a:defRPr/>
            </a:pPr>
            <a:fld id="{1DA51DEC-9816-44D4-979B-E0F57B5B97D5}"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55924" y="7257870"/>
            <a:ext cx="5372100" cy="864309"/>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171450" y="253291"/>
            <a:ext cx="65151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CB9AE3C-F9FA-4953-A760-EBE4E2F8AC0A}" type="datetime1">
              <a:rPr lang="en-US" smtClean="0"/>
              <a:pPr/>
              <a:t>4/28/2009</a:t>
            </a:fld>
            <a:endParaRPr lang="en-US"/>
          </a:p>
        </p:txBody>
      </p:sp>
      <p:sp>
        <p:nvSpPr>
          <p:cNvPr id="6" name="Footer Placeholder 5"/>
          <p:cNvSpPr>
            <a:spLocks noGrp="1"/>
          </p:cNvSpPr>
          <p:nvPr>
            <p:ph type="ftr" sz="quarter" idx="11"/>
          </p:nvPr>
        </p:nvSpPr>
        <p:spPr>
          <a:xfrm>
            <a:off x="3285054" y="8543926"/>
            <a:ext cx="1763011" cy="486833"/>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867992B-581F-4348-8FC0-EEC9BB3BB9F7}" type="slidenum">
              <a:rPr lang="en-US" smtClean="0"/>
              <a:pPr>
                <a:defRPr/>
              </a:pPr>
              <a:t>‹#›</a:t>
            </a:fld>
            <a:endParaRPr lang="en-US"/>
          </a:p>
        </p:txBody>
      </p:sp>
      <p:sp>
        <p:nvSpPr>
          <p:cNvPr id="2" name="Title 1"/>
          <p:cNvSpPr>
            <a:spLocks noGrp="1"/>
          </p:cNvSpPr>
          <p:nvPr>
            <p:ph type="title"/>
          </p:nvPr>
        </p:nvSpPr>
        <p:spPr>
          <a:xfrm>
            <a:off x="171450" y="6486830"/>
            <a:ext cx="6056574" cy="750229"/>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4532" y="7721671"/>
            <a:ext cx="2551736"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6498084"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6358272" y="6651253"/>
            <a:ext cx="13716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374455" y="7926582"/>
            <a:ext cx="3705468"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364288" y="7918681"/>
            <a:ext cx="2767838"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4532" y="7721671"/>
            <a:ext cx="2551736"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6928" y="7716985"/>
            <a:ext cx="2554132"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42900" y="366184"/>
            <a:ext cx="6172200" cy="1524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342900" y="1975105"/>
            <a:ext cx="6172200" cy="6034617"/>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5045274" y="8543925"/>
            <a:ext cx="1440180" cy="487680"/>
          </a:xfrm>
          <a:prstGeom prst="rect">
            <a:avLst/>
          </a:prstGeom>
        </p:spPr>
        <p:txBody>
          <a:bodyPr vert="horz" anchor="b"/>
          <a:lstStyle>
            <a:lvl1pPr algn="l" eaLnBrk="1" latinLnBrk="0" hangingPunct="1">
              <a:defRPr kumimoji="0" sz="1000">
                <a:solidFill>
                  <a:schemeClr val="tx1"/>
                </a:solidFill>
              </a:defRPr>
            </a:lvl1pPr>
            <a:extLst/>
          </a:lstStyle>
          <a:p>
            <a:fld id="{78B170D1-FDC7-4031-8E18-020ED36D00F9}" type="datetime1">
              <a:rPr lang="en-US" smtClean="0"/>
              <a:pPr/>
              <a:t>4/28/2009</a:t>
            </a:fld>
            <a:endParaRPr lang="en-US"/>
          </a:p>
        </p:txBody>
      </p:sp>
      <p:sp>
        <p:nvSpPr>
          <p:cNvPr id="22" name="Footer Placeholder 21"/>
          <p:cNvSpPr>
            <a:spLocks noGrp="1"/>
          </p:cNvSpPr>
          <p:nvPr>
            <p:ph type="ftr" sz="quarter" idx="3"/>
          </p:nvPr>
        </p:nvSpPr>
        <p:spPr>
          <a:xfrm>
            <a:off x="3285054" y="8543926"/>
            <a:ext cx="1763011" cy="486833"/>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6485454" y="8543926"/>
            <a:ext cx="274320" cy="486833"/>
          </a:xfrm>
          <a:prstGeom prst="rect">
            <a:avLst/>
          </a:prstGeom>
        </p:spPr>
        <p:txBody>
          <a:bodyPr vert="horz" anchor="b"/>
          <a:lstStyle>
            <a:lvl1pPr algn="r" eaLnBrk="1" latinLnBrk="0" hangingPunct="1">
              <a:defRPr kumimoji="0" sz="1000" b="0">
                <a:solidFill>
                  <a:schemeClr val="tx1"/>
                </a:solidFill>
              </a:defRPr>
            </a:lvl1pPr>
            <a:extLst/>
          </a:lstStyle>
          <a:p>
            <a:pPr>
              <a:defRPr/>
            </a:pPr>
            <a:fld id="{10A64943-BE71-49BF-8EF9-5220204A57F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152400"/>
            <a:ext cx="5715000" cy="369332"/>
          </a:xfrm>
          <a:prstGeom prst="rect">
            <a:avLst/>
          </a:prstGeom>
          <a:noFill/>
          <a:ln w="9525">
            <a:noFill/>
            <a:miter lim="800000"/>
            <a:headEnd/>
            <a:tailEnd/>
          </a:ln>
        </p:spPr>
        <p:txBody>
          <a:bodyPr>
            <a:spAutoFit/>
          </a:bodyPr>
          <a:lstStyle/>
          <a:p>
            <a:pPr eaLnBrk="1" hangingPunct="1">
              <a:spcBef>
                <a:spcPct val="50000"/>
              </a:spcBef>
            </a:pPr>
            <a:r>
              <a:rPr lang="en-US" b="0"/>
              <a:t>Owner’s View of Data Narrative</a:t>
            </a:r>
          </a:p>
        </p:txBody>
      </p:sp>
      <p:sp>
        <p:nvSpPr>
          <p:cNvPr id="33795" name="Text Box 3"/>
          <p:cNvSpPr txBox="1">
            <a:spLocks noChangeArrowheads="1"/>
          </p:cNvSpPr>
          <p:nvPr/>
        </p:nvSpPr>
        <p:spPr bwMode="auto">
          <a:xfrm>
            <a:off x="6248400" y="0"/>
            <a:ext cx="533400" cy="369332"/>
          </a:xfrm>
          <a:prstGeom prst="rect">
            <a:avLst/>
          </a:prstGeom>
          <a:noFill/>
          <a:ln w="9525">
            <a:noFill/>
            <a:miter lim="800000"/>
            <a:headEnd/>
            <a:tailEnd/>
          </a:ln>
        </p:spPr>
        <p:txBody>
          <a:bodyPr>
            <a:spAutoFit/>
          </a:bodyPr>
          <a:lstStyle/>
          <a:p>
            <a:pPr>
              <a:spcBef>
                <a:spcPct val="50000"/>
              </a:spcBef>
            </a:pPr>
            <a:r>
              <a:rPr lang="en-US"/>
              <a:t>25</a:t>
            </a:r>
          </a:p>
        </p:txBody>
      </p:sp>
      <p:sp>
        <p:nvSpPr>
          <p:cNvPr id="33796" name="Rectangle 5"/>
          <p:cNvSpPr>
            <a:spLocks noChangeArrowheads="1"/>
          </p:cNvSpPr>
          <p:nvPr/>
        </p:nvSpPr>
        <p:spPr bwMode="auto">
          <a:xfrm>
            <a:off x="381000" y="914401"/>
            <a:ext cx="5943600" cy="2400657"/>
          </a:xfrm>
          <a:prstGeom prst="rect">
            <a:avLst/>
          </a:prstGeom>
          <a:noFill/>
          <a:ln w="9525">
            <a:noFill/>
            <a:miter lim="800000"/>
            <a:headEnd/>
            <a:tailEnd/>
          </a:ln>
        </p:spPr>
        <p:txBody>
          <a:bodyPr>
            <a:spAutoFit/>
          </a:bodyPr>
          <a:lstStyle/>
          <a:p>
            <a:pPr eaLnBrk="1" hangingPunct="1">
              <a:spcBef>
                <a:spcPct val="50000"/>
              </a:spcBef>
            </a:pPr>
            <a:r>
              <a:rPr lang="en-US" sz="1200" b="0" dirty="0"/>
              <a:t>The data is implemented in an online application process and delivered to the appropriate recipients.  The data that is involved in the </a:t>
            </a:r>
            <a:r>
              <a:rPr lang="en-US" sz="1200" b="0" dirty="0" smtClean="0"/>
              <a:t>CIS application </a:t>
            </a:r>
            <a:r>
              <a:rPr lang="en-US" sz="1200" b="0" dirty="0"/>
              <a:t>is as follows:</a:t>
            </a:r>
          </a:p>
          <a:p>
            <a:pPr eaLnBrk="1" hangingPunct="1">
              <a:spcBef>
                <a:spcPct val="50000"/>
              </a:spcBef>
            </a:pPr>
            <a:endParaRPr lang="en-US" sz="1200" b="0" dirty="0" smtClean="0"/>
          </a:p>
          <a:p>
            <a:pPr eaLnBrk="1" hangingPunct="1">
              <a:spcBef>
                <a:spcPct val="50000"/>
              </a:spcBef>
            </a:pPr>
            <a:r>
              <a:rPr lang="en-US" sz="1200" b="0" dirty="0" smtClean="0"/>
              <a:t>The purpose of the CIS is to accurately maintain up-to-date client records for the SBA.  The system requires that the user is capable of filling out the SBA Counseling Information Form (Form 641) and the Action Report Form via the Internet or on paper.  By properly filling out this form, the SBA knows which SBDC to send the information to for processing.  Then the local SBDC will contact the client for a follow-up interview or phone call.  By streamlining this process, more clients will receive adequate attention and better results.</a:t>
            </a:r>
            <a:endParaRPr lang="en-US" sz="1200" b="0" dirty="0"/>
          </a:p>
          <a:p>
            <a:pPr eaLnBrk="1" hangingPunct="1">
              <a:spcBef>
                <a:spcPct val="50000"/>
              </a:spcBef>
            </a:pPr>
            <a:endParaRPr lang="en-US" sz="1200" b="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7210</TotalTime>
  <Words>140</Words>
  <Application>Microsoft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Concourse</vt:lpstr>
      <vt:lpstr>Slide 1</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Britney</dc:creator>
  <cp:lastModifiedBy>mitcadmin</cp:lastModifiedBy>
  <cp:revision>136</cp:revision>
  <dcterms:created xsi:type="dcterms:W3CDTF">2008-04-10T03:45:51Z</dcterms:created>
  <dcterms:modified xsi:type="dcterms:W3CDTF">2009-04-28T22:18:24Z</dcterms:modified>
</cp:coreProperties>
</file>