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8"/>
  </p:notesMasterIdLst>
  <p:sldIdLst>
    <p:sldId id="291" r:id="rId2"/>
    <p:sldId id="292" r:id="rId3"/>
    <p:sldId id="435" r:id="rId4"/>
    <p:sldId id="296" r:id="rId5"/>
    <p:sldId id="297" r:id="rId6"/>
    <p:sldId id="298" r:id="rId7"/>
  </p:sldIdLst>
  <p:sldSz cx="6858000" cy="9144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Georgia" pitchFamily="18" charset="0"/>
        <a:ea typeface="+mn-ea"/>
        <a:cs typeface="+mn-cs"/>
      </a:defRPr>
    </a:lvl1pPr>
    <a:lvl2pPr marL="457200" algn="l" rtl="0" eaLnBrk="0" fontAlgn="base" hangingPunct="0">
      <a:spcBef>
        <a:spcPct val="0"/>
      </a:spcBef>
      <a:spcAft>
        <a:spcPct val="0"/>
      </a:spcAft>
      <a:defRPr b="1" kern="1200">
        <a:solidFill>
          <a:schemeClr val="tx1"/>
        </a:solidFill>
        <a:latin typeface="Georgia" pitchFamily="18" charset="0"/>
        <a:ea typeface="+mn-ea"/>
        <a:cs typeface="+mn-cs"/>
      </a:defRPr>
    </a:lvl2pPr>
    <a:lvl3pPr marL="914400" algn="l" rtl="0" eaLnBrk="0" fontAlgn="base" hangingPunct="0">
      <a:spcBef>
        <a:spcPct val="0"/>
      </a:spcBef>
      <a:spcAft>
        <a:spcPct val="0"/>
      </a:spcAft>
      <a:defRPr b="1" kern="1200">
        <a:solidFill>
          <a:schemeClr val="tx1"/>
        </a:solidFill>
        <a:latin typeface="Georgia" pitchFamily="18" charset="0"/>
        <a:ea typeface="+mn-ea"/>
        <a:cs typeface="+mn-cs"/>
      </a:defRPr>
    </a:lvl3pPr>
    <a:lvl4pPr marL="1371600" algn="l" rtl="0" eaLnBrk="0" fontAlgn="base" hangingPunct="0">
      <a:spcBef>
        <a:spcPct val="0"/>
      </a:spcBef>
      <a:spcAft>
        <a:spcPct val="0"/>
      </a:spcAft>
      <a:defRPr b="1" kern="1200">
        <a:solidFill>
          <a:schemeClr val="tx1"/>
        </a:solidFill>
        <a:latin typeface="Georgia" pitchFamily="18" charset="0"/>
        <a:ea typeface="+mn-ea"/>
        <a:cs typeface="+mn-cs"/>
      </a:defRPr>
    </a:lvl4pPr>
    <a:lvl5pPr marL="1828800" algn="l" rtl="0" eaLnBrk="0" fontAlgn="base" hangingPunct="0">
      <a:spcBef>
        <a:spcPct val="0"/>
      </a:spcBef>
      <a:spcAft>
        <a:spcPct val="0"/>
      </a:spcAft>
      <a:defRPr b="1" kern="1200">
        <a:solidFill>
          <a:schemeClr val="tx1"/>
        </a:solidFill>
        <a:latin typeface="Georgia" pitchFamily="18" charset="0"/>
        <a:ea typeface="+mn-ea"/>
        <a:cs typeface="+mn-cs"/>
      </a:defRPr>
    </a:lvl5pPr>
    <a:lvl6pPr marL="2286000" algn="l" defTabSz="914400" rtl="0" eaLnBrk="1" latinLnBrk="0" hangingPunct="1">
      <a:defRPr b="1" kern="1200">
        <a:solidFill>
          <a:schemeClr val="tx1"/>
        </a:solidFill>
        <a:latin typeface="Georgia" pitchFamily="18" charset="0"/>
        <a:ea typeface="+mn-ea"/>
        <a:cs typeface="+mn-cs"/>
      </a:defRPr>
    </a:lvl6pPr>
    <a:lvl7pPr marL="2743200" algn="l" defTabSz="914400" rtl="0" eaLnBrk="1" latinLnBrk="0" hangingPunct="1">
      <a:defRPr b="1" kern="1200">
        <a:solidFill>
          <a:schemeClr val="tx1"/>
        </a:solidFill>
        <a:latin typeface="Georgia" pitchFamily="18" charset="0"/>
        <a:ea typeface="+mn-ea"/>
        <a:cs typeface="+mn-cs"/>
      </a:defRPr>
    </a:lvl7pPr>
    <a:lvl8pPr marL="3200400" algn="l" defTabSz="914400" rtl="0" eaLnBrk="1" latinLnBrk="0" hangingPunct="1">
      <a:defRPr b="1" kern="1200">
        <a:solidFill>
          <a:schemeClr val="tx1"/>
        </a:solidFill>
        <a:latin typeface="Georgia" pitchFamily="18" charset="0"/>
        <a:ea typeface="+mn-ea"/>
        <a:cs typeface="+mn-cs"/>
      </a:defRPr>
    </a:lvl8pPr>
    <a:lvl9pPr marL="3657600" algn="l" defTabSz="914400" rtl="0" eaLnBrk="1" latinLnBrk="0" hangingPunct="1">
      <a:defRPr b="1" kern="1200">
        <a:solidFill>
          <a:schemeClr val="tx1"/>
        </a:solidFill>
        <a:latin typeface="Georgia"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DEDC94"/>
    <a:srgbClr val="3C2814"/>
    <a:srgbClr val="593B1D"/>
    <a:srgbClr val="7D5329"/>
    <a:srgbClr val="996633"/>
    <a:srgbClr val="FFFFCF"/>
    <a:srgbClr val="FFFF7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440" y="-24"/>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itchFamily="34" charset="0"/>
              </a:defRPr>
            </a:lvl1pPr>
          </a:lstStyle>
          <a:p>
            <a:pPr>
              <a:defRPr/>
            </a:pPr>
            <a:endParaRPr lang="en-US"/>
          </a:p>
        </p:txBody>
      </p:sp>
      <p:sp>
        <p:nvSpPr>
          <p:cNvPr id="102404"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pitchFamily="34" charset="0"/>
              </a:defRPr>
            </a:lvl1pPr>
          </a:lstStyle>
          <a:p>
            <a:pPr>
              <a:defRPr/>
            </a:pPr>
            <a:fld id="{5A3D5ED0-4EC3-44B3-B8CE-4B983D38CBD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8012C09B-F015-4B14-8C0C-E15B6D2403BA}" type="slidenum">
              <a:rPr lang="en-US" smtClean="0"/>
              <a:pPr/>
              <a:t>1</a:t>
            </a:fld>
            <a:endParaRPr lang="en-US" smtClean="0"/>
          </a:p>
        </p:txBody>
      </p:sp>
      <p:sp>
        <p:nvSpPr>
          <p:cNvPr id="130051" name="Slide Image Placeholder 1"/>
          <p:cNvSpPr>
            <a:spLocks noGrp="1" noRot="1" noChangeAspect="1" noTextEdit="1"/>
          </p:cNvSpPr>
          <p:nvPr>
            <p:ph type="sldImg"/>
          </p:nvPr>
        </p:nvSpPr>
        <p:spPr>
          <a:xfrm>
            <a:off x="2143125" y="685800"/>
            <a:ext cx="2571750" cy="3429000"/>
          </a:xfrm>
          <a:ln/>
        </p:spPr>
      </p:sp>
      <p:sp>
        <p:nvSpPr>
          <p:cNvPr id="130052" name="Notes Placeholder 2"/>
          <p:cNvSpPr>
            <a:spLocks noGrp="1"/>
          </p:cNvSpPr>
          <p:nvPr>
            <p:ph type="body" idx="1"/>
          </p:nvPr>
        </p:nvSpPr>
        <p:spPr>
          <a:noFill/>
          <a:ln/>
        </p:spPr>
        <p:txBody>
          <a:bodyPr/>
          <a:lstStyle/>
          <a:p>
            <a:pPr eaLnBrk="1" hangingPunct="1"/>
            <a:r>
              <a:rPr lang="en-US" dirty="0" smtClean="0"/>
              <a:t>Redone</a:t>
            </a:r>
            <a:r>
              <a:rPr lang="en-US" baseline="0" dirty="0" smtClean="0"/>
              <a:t> 4/28/09</a:t>
            </a:r>
            <a:endParaRPr lang="en-US" dirty="0" smtClean="0"/>
          </a:p>
        </p:txBody>
      </p:sp>
      <p:sp>
        <p:nvSpPr>
          <p:cNvPr id="13005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FE9B2386-44CC-425F-8226-C0B3438C0FAE}" type="slidenum">
              <a:rPr lang="en-US" sz="1200" b="0">
                <a:latin typeface="Arial" pitchFamily="34" charset="0"/>
                <a:cs typeface="Arial" pitchFamily="34" charset="0"/>
              </a:rPr>
              <a:pPr algn="r" eaLnBrk="1" hangingPunct="1"/>
              <a:t>1</a:t>
            </a:fld>
            <a:endParaRPr lang="en-US" sz="1200" b="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1BF6919A-911D-481F-9C05-9BFD04F0D1EA}" type="slidenum">
              <a:rPr lang="en-US" smtClean="0"/>
              <a:pPr/>
              <a:t>2</a:t>
            </a:fld>
            <a:endParaRPr lang="en-US" smtClean="0"/>
          </a:p>
        </p:txBody>
      </p:sp>
      <p:sp>
        <p:nvSpPr>
          <p:cNvPr id="131075" name="Slide Image Placeholder 1"/>
          <p:cNvSpPr>
            <a:spLocks noGrp="1" noRot="1" noChangeAspect="1" noTextEdit="1"/>
          </p:cNvSpPr>
          <p:nvPr>
            <p:ph type="sldImg"/>
          </p:nvPr>
        </p:nvSpPr>
        <p:spPr>
          <a:xfrm>
            <a:off x="2143125" y="685800"/>
            <a:ext cx="2571750" cy="3429000"/>
          </a:xfrm>
          <a:ln/>
        </p:spPr>
      </p:sp>
      <p:sp>
        <p:nvSpPr>
          <p:cNvPr id="131076" name="Notes Placeholder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Last updated 4/28/09</a:t>
            </a:r>
            <a:endParaRPr lang="en-US" dirty="0" smtClean="0"/>
          </a:p>
        </p:txBody>
      </p:sp>
      <p:sp>
        <p:nvSpPr>
          <p:cNvPr id="13107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D50FBC00-3534-4B37-92EE-67BE7F148B2B}" type="slidenum">
              <a:rPr lang="en-US" sz="1200" b="0">
                <a:latin typeface="Arial" pitchFamily="34" charset="0"/>
                <a:cs typeface="Arial" pitchFamily="34" charset="0"/>
              </a:rPr>
              <a:pPr algn="r" eaLnBrk="1" hangingPunct="1"/>
              <a:t>2</a:t>
            </a:fld>
            <a:endParaRPr lang="en-US" sz="1200" b="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A2192F4-E1D5-4121-B5C6-BF64D21FB3D8}" type="slidenum">
              <a:rPr lang="en-US" smtClean="0"/>
              <a:pPr/>
              <a:t>3</a:t>
            </a:fld>
            <a:endParaRPr lang="en-US" smtClean="0"/>
          </a:p>
        </p:txBody>
      </p:sp>
      <p:sp>
        <p:nvSpPr>
          <p:cNvPr id="132099" name="Slide Image Placeholder 1"/>
          <p:cNvSpPr>
            <a:spLocks noGrp="1" noRot="1" noChangeAspect="1" noTextEdit="1"/>
          </p:cNvSpPr>
          <p:nvPr>
            <p:ph type="sldImg"/>
          </p:nvPr>
        </p:nvSpPr>
        <p:spPr>
          <a:xfrm>
            <a:off x="2143125" y="685800"/>
            <a:ext cx="2571750" cy="3429000"/>
          </a:xfrm>
          <a:ln/>
        </p:spPr>
      </p:sp>
      <p:sp>
        <p:nvSpPr>
          <p:cNvPr id="132100" name="Notes Placeholder 2"/>
          <p:cNvSpPr>
            <a:spLocks noGrp="1"/>
          </p:cNvSpPr>
          <p:nvPr>
            <p:ph type="body" idx="1"/>
          </p:nvPr>
        </p:nvSpPr>
        <p:spPr>
          <a:noFill/>
          <a:ln/>
        </p:spPr>
        <p:txBody>
          <a:bodyPr/>
          <a:lstStyle/>
          <a:p>
            <a:pPr eaLnBrk="1" hangingPunct="1"/>
            <a:r>
              <a:rPr lang="en-US" dirty="0" smtClean="0"/>
              <a:t>Last modified</a:t>
            </a:r>
            <a:r>
              <a:rPr lang="en-US" baseline="0" dirty="0" smtClean="0"/>
              <a:t> 4/28/09</a:t>
            </a:r>
            <a:endParaRPr lang="en-US" dirty="0" smtClean="0"/>
          </a:p>
        </p:txBody>
      </p:sp>
      <p:sp>
        <p:nvSpPr>
          <p:cNvPr id="13210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63FB7E09-6059-4BBE-BA78-7FE3CF47FCEE}" type="slidenum">
              <a:rPr lang="en-US" sz="1200" b="0">
                <a:latin typeface="Arial" pitchFamily="34" charset="0"/>
                <a:cs typeface="Arial" pitchFamily="34" charset="0"/>
              </a:rPr>
              <a:pPr algn="r" eaLnBrk="1" hangingPunct="1"/>
              <a:t>3</a:t>
            </a:fld>
            <a:endParaRPr lang="en-US" sz="1200" b="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3F2EB87A-A1FA-4D8F-AABA-85083224B9AA}" type="slidenum">
              <a:rPr lang="en-US" smtClean="0"/>
              <a:pPr/>
              <a:t>4</a:t>
            </a:fld>
            <a:endParaRPr lang="en-US" smtClean="0"/>
          </a:p>
        </p:txBody>
      </p:sp>
      <p:sp>
        <p:nvSpPr>
          <p:cNvPr id="135171" name="Slide Image Placeholder 1"/>
          <p:cNvSpPr>
            <a:spLocks noGrp="1" noRot="1" noChangeAspect="1" noTextEdit="1"/>
          </p:cNvSpPr>
          <p:nvPr>
            <p:ph type="sldImg"/>
          </p:nvPr>
        </p:nvSpPr>
        <p:spPr>
          <a:xfrm>
            <a:off x="2143125" y="685800"/>
            <a:ext cx="2571750" cy="3429000"/>
          </a:xfrm>
          <a:ln/>
        </p:spPr>
      </p:sp>
      <p:sp>
        <p:nvSpPr>
          <p:cNvPr id="135172" name="Notes Placeholder 2"/>
          <p:cNvSpPr>
            <a:spLocks noGrp="1"/>
          </p:cNvSpPr>
          <p:nvPr>
            <p:ph type="body" idx="1"/>
          </p:nvPr>
        </p:nvSpPr>
        <p:spPr>
          <a:noFill/>
          <a:ln/>
        </p:spPr>
        <p:txBody>
          <a:bodyPr/>
          <a:lstStyle/>
          <a:p>
            <a:pPr eaLnBrk="1" hangingPunct="1"/>
            <a:r>
              <a:rPr lang="en-US" dirty="0" smtClean="0"/>
              <a:t>Last</a:t>
            </a:r>
            <a:r>
              <a:rPr lang="en-US" baseline="0" dirty="0" smtClean="0"/>
              <a:t> modified 4/28/09</a:t>
            </a:r>
            <a:endParaRPr lang="en-US" dirty="0" smtClean="0"/>
          </a:p>
        </p:txBody>
      </p:sp>
      <p:sp>
        <p:nvSpPr>
          <p:cNvPr id="13517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0E9FC496-2529-4219-80B9-D4E575013BD8}" type="slidenum">
              <a:rPr lang="en-US" sz="1200" b="0">
                <a:latin typeface="Arial" pitchFamily="34" charset="0"/>
                <a:cs typeface="Arial" pitchFamily="34" charset="0"/>
              </a:rPr>
              <a:pPr algn="r" eaLnBrk="1" hangingPunct="1"/>
              <a:t>4</a:t>
            </a:fld>
            <a:endParaRPr lang="en-US" sz="1200" b="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625453E6-A566-4E69-94A6-5C68C637BE80}" type="slidenum">
              <a:rPr lang="en-US" smtClean="0"/>
              <a:pPr/>
              <a:t>5</a:t>
            </a:fld>
            <a:endParaRPr lang="en-US" smtClean="0"/>
          </a:p>
        </p:txBody>
      </p:sp>
      <p:sp>
        <p:nvSpPr>
          <p:cNvPr id="136195" name="Slide Image Placeholder 1"/>
          <p:cNvSpPr>
            <a:spLocks noGrp="1" noRot="1" noChangeAspect="1" noTextEdit="1"/>
          </p:cNvSpPr>
          <p:nvPr>
            <p:ph type="sldImg"/>
          </p:nvPr>
        </p:nvSpPr>
        <p:spPr>
          <a:xfrm>
            <a:off x="2143125" y="685800"/>
            <a:ext cx="2571750" cy="3429000"/>
          </a:xfrm>
          <a:ln/>
        </p:spPr>
      </p:sp>
      <p:sp>
        <p:nvSpPr>
          <p:cNvPr id="136196" name="Notes Placeholder 2"/>
          <p:cNvSpPr>
            <a:spLocks noGrp="1"/>
          </p:cNvSpPr>
          <p:nvPr>
            <p:ph type="body" idx="1"/>
          </p:nvPr>
        </p:nvSpPr>
        <p:spPr>
          <a:noFill/>
          <a:ln/>
        </p:spPr>
        <p:txBody>
          <a:bodyPr/>
          <a:lstStyle/>
          <a:p>
            <a:pPr eaLnBrk="1" hangingPunct="1"/>
            <a:endParaRPr lang="en-US" smtClean="0"/>
          </a:p>
        </p:txBody>
      </p:sp>
      <p:sp>
        <p:nvSpPr>
          <p:cNvPr id="13619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F3961928-2F39-4DD0-8A3C-B7BF1C22B1ED}" type="slidenum">
              <a:rPr lang="en-US" sz="1200" b="0">
                <a:latin typeface="Arial" pitchFamily="34" charset="0"/>
                <a:cs typeface="Arial" pitchFamily="34" charset="0"/>
              </a:rPr>
              <a:pPr algn="r" eaLnBrk="1" hangingPunct="1"/>
              <a:t>5</a:t>
            </a:fld>
            <a:endParaRPr lang="en-US" sz="1200" b="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80D325C9-0B3D-499B-810E-2BCD7134E42F}" type="slidenum">
              <a:rPr lang="en-US" smtClean="0"/>
              <a:pPr/>
              <a:t>6</a:t>
            </a:fld>
            <a:endParaRPr lang="en-US" smtClean="0"/>
          </a:p>
        </p:txBody>
      </p:sp>
      <p:sp>
        <p:nvSpPr>
          <p:cNvPr id="137219" name="Slide Image Placeholder 1"/>
          <p:cNvSpPr>
            <a:spLocks noGrp="1" noRot="1" noChangeAspect="1" noTextEdit="1"/>
          </p:cNvSpPr>
          <p:nvPr>
            <p:ph type="sldImg"/>
          </p:nvPr>
        </p:nvSpPr>
        <p:spPr>
          <a:xfrm>
            <a:off x="2143125" y="685800"/>
            <a:ext cx="2571750" cy="3429000"/>
          </a:xfrm>
          <a:ln/>
        </p:spPr>
      </p:sp>
      <p:sp>
        <p:nvSpPr>
          <p:cNvPr id="137220" name="Notes Placeholder 2"/>
          <p:cNvSpPr>
            <a:spLocks noGrp="1"/>
          </p:cNvSpPr>
          <p:nvPr>
            <p:ph type="body" idx="1"/>
          </p:nvPr>
        </p:nvSpPr>
        <p:spPr>
          <a:noFill/>
          <a:ln/>
        </p:spPr>
        <p:txBody>
          <a:bodyPr/>
          <a:lstStyle/>
          <a:p>
            <a:pPr eaLnBrk="1" hangingPunct="1"/>
            <a:endParaRPr lang="en-US" smtClean="0"/>
          </a:p>
        </p:txBody>
      </p:sp>
      <p:sp>
        <p:nvSpPr>
          <p:cNvPr id="137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C7246F25-FA17-4281-8743-160392016842}" type="slidenum">
              <a:rPr lang="en-US" sz="1200" b="0">
                <a:latin typeface="Arial" pitchFamily="34" charset="0"/>
                <a:cs typeface="Arial" pitchFamily="34" charset="0"/>
              </a:rPr>
              <a:pPr algn="r" eaLnBrk="1" hangingPunct="1"/>
              <a:t>6</a:t>
            </a:fld>
            <a:endParaRPr lang="en-US" sz="1200" b="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6218863"/>
            <a:ext cx="686331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514350" y="2336802"/>
            <a:ext cx="5829300" cy="243968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514350" y="4815476"/>
            <a:ext cx="5829300" cy="1599605"/>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2824" y="6604000"/>
            <a:ext cx="6860824"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8B170D1-FDC7-4031-8E18-020ED36D00F9}" type="datetime1">
              <a:rPr lang="en-US" smtClean="0"/>
              <a:pPr/>
              <a:t>4/28/2009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10A64943-BE71-49BF-8EF9-5220204A57FD}"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1975106"/>
            <a:ext cx="6172200" cy="584809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89A8EF-682D-4D84-8E2F-CC3AE1FD48D8}" type="datetime1">
              <a:rPr lang="en-US" smtClean="0"/>
              <a:pPr/>
              <a:t>4/28/2009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defRPr/>
            </a:pPr>
            <a:fld id="{5CF8D39B-D86E-422C-8EF6-C443EABDA21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3010" y="366187"/>
            <a:ext cx="1333103" cy="745701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366188"/>
            <a:ext cx="4743450" cy="745701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D1B50C-0D6D-42B9-A0FF-1F3D1AF1E0C6}" type="datetime1">
              <a:rPr lang="en-US" smtClean="0"/>
              <a:pPr/>
              <a:t>4/28/2009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defRPr/>
            </a:pPr>
            <a:fld id="{2A6C9A27-B777-4F06-A130-17E330F1185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1DDF492-1493-4443-82AF-A6A47B939F37}" type="datetime1">
              <a:rPr lang="en-US" smtClean="0"/>
              <a:pPr/>
              <a:t>4/28/2009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defRPr/>
            </a:pPr>
            <a:fld id="{9957E543-C72C-4F29-81D1-72A746006660}"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1782" y="1412949"/>
            <a:ext cx="5829300" cy="24384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942035" y="3908949"/>
            <a:ext cx="3429000" cy="1939851"/>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A6A1DDE-B6DC-4CEA-93A9-4CC9761496E4}" type="datetime1">
              <a:rPr lang="en-US" smtClean="0"/>
              <a:pPr/>
              <a:t>4/28/2009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defRPr/>
            </a:pPr>
            <a:fld id="{80E19A86-DCF7-44DF-9E23-15A84C154DBE}" type="slidenum">
              <a:rPr lang="en-US" smtClean="0"/>
              <a:pPr>
                <a:defRPr/>
              </a:pPr>
              <a:t>‹#›</a:t>
            </a:fld>
            <a:endParaRPr lang="en-US"/>
          </a:p>
        </p:txBody>
      </p:sp>
      <p:sp>
        <p:nvSpPr>
          <p:cNvPr id="7" name="Chevron 6"/>
          <p:cNvSpPr/>
          <p:nvPr/>
        </p:nvSpPr>
        <p:spPr>
          <a:xfrm>
            <a:off x="2727510" y="4007296"/>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2587698" y="4007296"/>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900" y="1975105"/>
            <a:ext cx="3028950" cy="6034617"/>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486150" y="1975105"/>
            <a:ext cx="3028950" cy="6034617"/>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3B185B1-526B-4149-B3DA-313DE40B257D}" type="datetime1">
              <a:rPr lang="en-US" smtClean="0"/>
              <a:pPr/>
              <a:t>4/28/2009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a:defRPr/>
            </a:pPr>
            <a:fld id="{F15AFAD8-DECE-4014-991F-4B02FC4D92AA}"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61722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2900" y="7213600"/>
            <a:ext cx="3030141" cy="1016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483770" y="7213600"/>
            <a:ext cx="3031331" cy="1016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42900" y="1925726"/>
            <a:ext cx="3030141" cy="5255684"/>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483769" y="1925726"/>
            <a:ext cx="3031331" cy="5255684"/>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E57C371-4428-4430-9BEF-F4AAB26DA052}" type="datetime1">
              <a:rPr lang="en-US" smtClean="0"/>
              <a:pPr/>
              <a:t>4/28/2009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pPr>
              <a:defRPr/>
            </a:pPr>
            <a:fld id="{D0467E32-0A16-4AF3-AC6B-9EFE4874EAE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637B8A2-BD39-4DD4-A0E6-4A7C26607896}" type="datetime1">
              <a:rPr lang="en-US" smtClean="0"/>
              <a:pPr/>
              <a:t>4/28/2009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a:defRPr/>
            </a:pPr>
            <a:fld id="{2450FE68-5A72-42CC-9AF6-7AAB973186D7}"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4C502B8-3A25-445D-90E6-383DB2256A3A}" type="datetime1">
              <a:rPr lang="en-US" smtClean="0"/>
              <a:pPr/>
              <a:t>4/28/2009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pPr>
              <a:defRPr/>
            </a:pPr>
            <a:fld id="{241E0BA3-6188-470C-B3A9-471B8C2939AF}"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502400"/>
            <a:ext cx="5611332" cy="6096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3314700" y="7140136"/>
            <a:ext cx="2980944" cy="12192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85800" y="365760"/>
            <a:ext cx="5609844" cy="6096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5045274" y="8543925"/>
            <a:ext cx="1440180" cy="487680"/>
          </a:xfrm>
        </p:spPr>
        <p:txBody>
          <a:bodyPr/>
          <a:lstStyle>
            <a:extLst/>
          </a:lstStyle>
          <a:p>
            <a:fld id="{15AA66E0-1617-4B79-AEB1-BFE21614F5FD}" type="datetime1">
              <a:rPr lang="en-US" smtClean="0"/>
              <a:pPr/>
              <a:t>4/28/2009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a:defRPr/>
            </a:pPr>
            <a:fld id="{1DA51DEC-9816-44D4-979B-E0F57B5B97D5}"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5924" y="7257870"/>
            <a:ext cx="5372100" cy="864309"/>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171450" y="253291"/>
            <a:ext cx="65151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CB9AE3C-F9FA-4953-A760-EBE4E2F8AC0A}" type="datetime1">
              <a:rPr lang="en-US" smtClean="0"/>
              <a:pPr/>
              <a:t>4/28/2009</a:t>
            </a:fld>
            <a:endParaRPr lang="en-US"/>
          </a:p>
        </p:txBody>
      </p:sp>
      <p:sp>
        <p:nvSpPr>
          <p:cNvPr id="6" name="Footer Placeholder 5"/>
          <p:cNvSpPr>
            <a:spLocks noGrp="1"/>
          </p:cNvSpPr>
          <p:nvPr>
            <p:ph type="ftr" sz="quarter" idx="11"/>
          </p:nvPr>
        </p:nvSpPr>
        <p:spPr>
          <a:xfrm>
            <a:off x="3285054" y="8543926"/>
            <a:ext cx="1763011" cy="486833"/>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1867992B-581F-4348-8FC0-EEC9BB3BB9F7}" type="slidenum">
              <a:rPr lang="en-US" smtClean="0"/>
              <a:pPr>
                <a:defRPr/>
              </a:pPr>
              <a:t>‹#›</a:t>
            </a:fld>
            <a:endParaRPr lang="en-US"/>
          </a:p>
        </p:txBody>
      </p:sp>
      <p:sp>
        <p:nvSpPr>
          <p:cNvPr id="2" name="Title 1"/>
          <p:cNvSpPr>
            <a:spLocks noGrp="1"/>
          </p:cNvSpPr>
          <p:nvPr>
            <p:ph type="title"/>
          </p:nvPr>
        </p:nvSpPr>
        <p:spPr>
          <a:xfrm>
            <a:off x="171450" y="6486830"/>
            <a:ext cx="6056574" cy="750229"/>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374455" y="7926582"/>
            <a:ext cx="3705468"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364288" y="7918681"/>
            <a:ext cx="2767838"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4532" y="7721671"/>
            <a:ext cx="2551736" cy="14411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6928" y="7716985"/>
            <a:ext cx="2554132"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6498084" y="6651253"/>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6358272" y="6651253"/>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374455" y="7926582"/>
            <a:ext cx="3705468"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364288" y="7918681"/>
            <a:ext cx="2767838"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4532" y="7721671"/>
            <a:ext cx="2551736" cy="14411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6928" y="7716985"/>
            <a:ext cx="2554132"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342900" y="366184"/>
            <a:ext cx="6172200" cy="1524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342900" y="1975105"/>
            <a:ext cx="6172200" cy="6034617"/>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5045274" y="8543925"/>
            <a:ext cx="1440180" cy="487680"/>
          </a:xfrm>
          <a:prstGeom prst="rect">
            <a:avLst/>
          </a:prstGeom>
        </p:spPr>
        <p:txBody>
          <a:bodyPr vert="horz" anchor="b"/>
          <a:lstStyle>
            <a:lvl1pPr algn="l" eaLnBrk="1" latinLnBrk="0" hangingPunct="1">
              <a:defRPr kumimoji="0" sz="1000">
                <a:solidFill>
                  <a:schemeClr val="tx1"/>
                </a:solidFill>
              </a:defRPr>
            </a:lvl1pPr>
            <a:extLst/>
          </a:lstStyle>
          <a:p>
            <a:fld id="{78B170D1-FDC7-4031-8E18-020ED36D00F9}" type="datetime1">
              <a:rPr lang="en-US" smtClean="0"/>
              <a:pPr/>
              <a:t>4/28/2009</a:t>
            </a:fld>
            <a:endParaRPr lang="en-US"/>
          </a:p>
        </p:txBody>
      </p:sp>
      <p:sp>
        <p:nvSpPr>
          <p:cNvPr id="22" name="Footer Placeholder 21"/>
          <p:cNvSpPr>
            <a:spLocks noGrp="1"/>
          </p:cNvSpPr>
          <p:nvPr>
            <p:ph type="ftr" sz="quarter" idx="3"/>
          </p:nvPr>
        </p:nvSpPr>
        <p:spPr>
          <a:xfrm>
            <a:off x="3285054" y="8543926"/>
            <a:ext cx="1763011" cy="486833"/>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6485454" y="8543926"/>
            <a:ext cx="274320" cy="486833"/>
          </a:xfrm>
          <a:prstGeom prst="rect">
            <a:avLst/>
          </a:prstGeom>
        </p:spPr>
        <p:txBody>
          <a:bodyPr vert="horz" anchor="b"/>
          <a:lstStyle>
            <a:lvl1pPr algn="r" eaLnBrk="1" latinLnBrk="0" hangingPunct="1">
              <a:defRPr kumimoji="0" sz="1000" b="0">
                <a:solidFill>
                  <a:schemeClr val="tx1"/>
                </a:solidFill>
              </a:defRPr>
            </a:lvl1pPr>
            <a:extLst/>
          </a:lstStyle>
          <a:p>
            <a:pPr>
              <a:defRPr/>
            </a:pPr>
            <a:fld id="{10A64943-BE71-49BF-8EF9-5220204A57F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81000" y="152400"/>
            <a:ext cx="5715000" cy="369332"/>
          </a:xfrm>
          <a:prstGeom prst="rect">
            <a:avLst/>
          </a:prstGeom>
          <a:noFill/>
          <a:ln w="9525">
            <a:noFill/>
            <a:miter lim="800000"/>
            <a:headEnd/>
            <a:tailEnd/>
          </a:ln>
        </p:spPr>
        <p:txBody>
          <a:bodyPr>
            <a:spAutoFit/>
          </a:bodyPr>
          <a:lstStyle/>
          <a:p>
            <a:pPr eaLnBrk="1" hangingPunct="1">
              <a:spcBef>
                <a:spcPct val="50000"/>
              </a:spcBef>
            </a:pPr>
            <a:r>
              <a:rPr lang="en-US" b="0"/>
              <a:t>Owner’s View of Data</a:t>
            </a:r>
          </a:p>
        </p:txBody>
      </p:sp>
      <p:sp>
        <p:nvSpPr>
          <p:cNvPr id="32771" name="Text Box 14"/>
          <p:cNvSpPr txBox="1">
            <a:spLocks noChangeArrowheads="1"/>
          </p:cNvSpPr>
          <p:nvPr/>
        </p:nvSpPr>
        <p:spPr bwMode="auto">
          <a:xfrm>
            <a:off x="6248400" y="0"/>
            <a:ext cx="533400" cy="369332"/>
          </a:xfrm>
          <a:prstGeom prst="rect">
            <a:avLst/>
          </a:prstGeom>
          <a:noFill/>
          <a:ln w="9525">
            <a:noFill/>
            <a:miter lim="800000"/>
            <a:headEnd/>
            <a:tailEnd/>
          </a:ln>
        </p:spPr>
        <p:txBody>
          <a:bodyPr>
            <a:spAutoFit/>
          </a:bodyPr>
          <a:lstStyle/>
          <a:p>
            <a:pPr>
              <a:spcBef>
                <a:spcPct val="50000"/>
              </a:spcBef>
            </a:pPr>
            <a:r>
              <a:rPr lang="en-US"/>
              <a:t>24</a:t>
            </a:r>
          </a:p>
        </p:txBody>
      </p:sp>
      <p:sp>
        <p:nvSpPr>
          <p:cNvPr id="6" name="Oval 5"/>
          <p:cNvSpPr/>
          <p:nvPr/>
        </p:nvSpPr>
        <p:spPr bwMode="auto">
          <a:xfrm>
            <a:off x="2133600" y="2971800"/>
            <a:ext cx="2743200" cy="26670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lstStyle/>
          <a:p>
            <a:endParaRPr lang="en-US" b="0" dirty="0">
              <a:solidFill>
                <a:schemeClr val="tx1"/>
              </a:solidFill>
            </a:endParaRPr>
          </a:p>
          <a:p>
            <a:endParaRPr lang="en-US" b="0" dirty="0">
              <a:solidFill>
                <a:schemeClr val="tx1"/>
              </a:solidFill>
            </a:endParaRPr>
          </a:p>
          <a:p>
            <a:pPr algn="ctr"/>
            <a:r>
              <a:rPr lang="en-US" sz="2800" dirty="0" smtClean="0">
                <a:solidFill>
                  <a:schemeClr val="tx1"/>
                </a:solidFill>
                <a:latin typeface="Georgia" pitchFamily="18" charset="0"/>
              </a:rPr>
              <a:t>Current System</a:t>
            </a:r>
            <a:endParaRPr lang="en-US" sz="2800" dirty="0">
              <a:solidFill>
                <a:schemeClr val="tx1"/>
              </a:solidFill>
              <a:latin typeface="Georgia" pitchFamily="18" charset="0"/>
            </a:endParaRPr>
          </a:p>
        </p:txBody>
      </p:sp>
      <p:sp>
        <p:nvSpPr>
          <p:cNvPr id="11" name="Oval 10"/>
          <p:cNvSpPr/>
          <p:nvPr/>
        </p:nvSpPr>
        <p:spPr bwMode="auto">
          <a:xfrm>
            <a:off x="1447800" y="1219200"/>
            <a:ext cx="1676400" cy="990600"/>
          </a:xfrm>
          <a:prstGeom prst="ellipse">
            <a:avLst/>
          </a:prstGeom>
          <a:solidFill>
            <a:schemeClr val="accent6">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sz="1400" b="0" dirty="0" smtClean="0">
                <a:solidFill>
                  <a:schemeClr val="tx1"/>
                </a:solidFill>
                <a:latin typeface="Georgia" pitchFamily="18" charset="0"/>
              </a:rPr>
              <a:t>Forwarded </a:t>
            </a:r>
          </a:p>
          <a:p>
            <a:pPr algn="ctr"/>
            <a:r>
              <a:rPr lang="en-US" sz="1400" b="0" dirty="0" smtClean="0">
                <a:solidFill>
                  <a:schemeClr val="tx1"/>
                </a:solidFill>
                <a:latin typeface="Georgia" pitchFamily="18" charset="0"/>
              </a:rPr>
              <a:t>to SBA</a:t>
            </a:r>
          </a:p>
          <a:p>
            <a:pPr algn="ctr"/>
            <a:r>
              <a:rPr lang="en-US" sz="1400" b="0" dirty="0" smtClean="0">
                <a:solidFill>
                  <a:schemeClr val="tx1"/>
                </a:solidFill>
                <a:latin typeface="Georgia" pitchFamily="18" charset="0"/>
              </a:rPr>
              <a:t>from SBDC</a:t>
            </a:r>
            <a:endParaRPr lang="en-US" sz="1400" b="0" dirty="0">
              <a:solidFill>
                <a:schemeClr val="tx1"/>
              </a:solidFill>
              <a:latin typeface="Georgia" pitchFamily="18" charset="0"/>
            </a:endParaRPr>
          </a:p>
        </p:txBody>
      </p:sp>
      <p:sp>
        <p:nvSpPr>
          <p:cNvPr id="22" name="Oval 21"/>
          <p:cNvSpPr/>
          <p:nvPr/>
        </p:nvSpPr>
        <p:spPr bwMode="auto">
          <a:xfrm>
            <a:off x="4114800" y="1066800"/>
            <a:ext cx="1600200" cy="1143000"/>
          </a:xfrm>
          <a:prstGeom prst="ellipse">
            <a:avLst/>
          </a:prstGeom>
          <a:solidFill>
            <a:schemeClr val="accent6">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a:defRPr/>
            </a:pPr>
            <a:r>
              <a:rPr lang="en-US" sz="1200" b="0" dirty="0" smtClean="0">
                <a:solidFill>
                  <a:schemeClr val="tx1"/>
                </a:solidFill>
                <a:latin typeface="Georgia" pitchFamily="18" charset="0"/>
              </a:rPr>
              <a:t>Client Fills out and Submits</a:t>
            </a:r>
          </a:p>
          <a:p>
            <a:pPr algn="ctr">
              <a:defRPr/>
            </a:pPr>
            <a:r>
              <a:rPr lang="en-US" sz="1200" b="0" dirty="0" smtClean="0">
                <a:solidFill>
                  <a:schemeClr val="tx1"/>
                </a:solidFill>
                <a:latin typeface="Georgia" pitchFamily="18" charset="0"/>
              </a:rPr>
              <a:t>Application</a:t>
            </a:r>
            <a:endParaRPr lang="en-US" sz="1200" b="0" dirty="0">
              <a:solidFill>
                <a:schemeClr val="tx1"/>
              </a:solidFill>
              <a:latin typeface="Georgia" pitchFamily="18" charset="0"/>
            </a:endParaRPr>
          </a:p>
        </p:txBody>
      </p:sp>
      <p:sp>
        <p:nvSpPr>
          <p:cNvPr id="23" name="Oval 22"/>
          <p:cNvSpPr/>
          <p:nvPr/>
        </p:nvSpPr>
        <p:spPr bwMode="auto">
          <a:xfrm>
            <a:off x="5181600" y="3886200"/>
            <a:ext cx="1600200" cy="990600"/>
          </a:xfrm>
          <a:prstGeom prst="ellipse">
            <a:avLst/>
          </a:prstGeom>
          <a:solidFill>
            <a:schemeClr val="accent6">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a:defRPr/>
            </a:pPr>
            <a:r>
              <a:rPr lang="en-US" sz="1400" b="0" dirty="0" smtClean="0">
                <a:solidFill>
                  <a:schemeClr val="tx1"/>
                </a:solidFill>
                <a:latin typeface="Georgia" pitchFamily="18" charset="0"/>
              </a:rPr>
              <a:t>Action Report</a:t>
            </a:r>
            <a:endParaRPr lang="en-US" sz="1400" b="0" dirty="0">
              <a:solidFill>
                <a:schemeClr val="tx1"/>
              </a:solidFill>
              <a:latin typeface="Georgia" pitchFamily="18" charset="0"/>
            </a:endParaRPr>
          </a:p>
        </p:txBody>
      </p:sp>
      <p:sp>
        <p:nvSpPr>
          <p:cNvPr id="24" name="Oval 23"/>
          <p:cNvSpPr/>
          <p:nvPr/>
        </p:nvSpPr>
        <p:spPr bwMode="auto">
          <a:xfrm>
            <a:off x="381000" y="6553200"/>
            <a:ext cx="1600200" cy="990600"/>
          </a:xfrm>
          <a:prstGeom prst="ellipse">
            <a:avLst/>
          </a:prstGeom>
          <a:solidFill>
            <a:schemeClr val="accent6">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a:defRPr/>
            </a:pPr>
            <a:r>
              <a:rPr lang="en-US" sz="1400" b="0" dirty="0" smtClean="0">
                <a:solidFill>
                  <a:schemeClr val="tx1"/>
                </a:solidFill>
                <a:latin typeface="Georgia" pitchFamily="18" charset="0"/>
              </a:rPr>
              <a:t>Folder for Client</a:t>
            </a:r>
            <a:endParaRPr lang="en-US" sz="1400" b="0" dirty="0">
              <a:solidFill>
                <a:schemeClr val="tx1"/>
              </a:solidFill>
              <a:latin typeface="Georgia" pitchFamily="18" charset="0"/>
            </a:endParaRPr>
          </a:p>
        </p:txBody>
      </p:sp>
      <p:sp>
        <p:nvSpPr>
          <p:cNvPr id="25" name="Oval 24"/>
          <p:cNvSpPr/>
          <p:nvPr/>
        </p:nvSpPr>
        <p:spPr bwMode="auto">
          <a:xfrm>
            <a:off x="2743200" y="7315200"/>
            <a:ext cx="1676400" cy="1447800"/>
          </a:xfrm>
          <a:prstGeom prst="ellipse">
            <a:avLst/>
          </a:prstGeom>
          <a:solidFill>
            <a:schemeClr val="accent6">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a:defRPr/>
            </a:pPr>
            <a:r>
              <a:rPr lang="en-US" sz="1400" b="0" dirty="0" smtClean="0">
                <a:solidFill>
                  <a:schemeClr val="tx1"/>
                </a:solidFill>
                <a:latin typeface="Georgia" pitchFamily="18" charset="0"/>
              </a:rPr>
              <a:t>Client Interviews with Counselor</a:t>
            </a:r>
            <a:endParaRPr lang="en-US" sz="1400" b="0" dirty="0" smtClean="0">
              <a:solidFill>
                <a:schemeClr val="tx1"/>
              </a:solidFill>
              <a:latin typeface="Georgia" pitchFamily="18" charset="0"/>
            </a:endParaRPr>
          </a:p>
        </p:txBody>
      </p:sp>
      <p:sp>
        <p:nvSpPr>
          <p:cNvPr id="26" name="Oval 25"/>
          <p:cNvSpPr/>
          <p:nvPr/>
        </p:nvSpPr>
        <p:spPr bwMode="auto">
          <a:xfrm>
            <a:off x="4953000" y="6553200"/>
            <a:ext cx="1600200" cy="1371600"/>
          </a:xfrm>
          <a:prstGeom prst="ellipse">
            <a:avLst/>
          </a:prstGeom>
          <a:solidFill>
            <a:schemeClr val="accent6">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a:defRPr/>
            </a:pPr>
            <a:r>
              <a:rPr lang="en-US" sz="1400" b="0" dirty="0" smtClean="0">
                <a:solidFill>
                  <a:schemeClr val="tx1"/>
                </a:solidFill>
                <a:latin typeface="Georgia" pitchFamily="18" charset="0"/>
              </a:rPr>
              <a:t>Validated and Verified SBA Form</a:t>
            </a:r>
            <a:endParaRPr lang="en-US" sz="1400" b="0" dirty="0">
              <a:solidFill>
                <a:schemeClr val="tx1"/>
              </a:solidFill>
              <a:latin typeface="Georgia" pitchFamily="18" charset="0"/>
            </a:endParaRPr>
          </a:p>
        </p:txBody>
      </p:sp>
      <p:sp>
        <p:nvSpPr>
          <p:cNvPr id="27" name="Oval 26"/>
          <p:cNvSpPr/>
          <p:nvPr/>
        </p:nvSpPr>
        <p:spPr bwMode="auto">
          <a:xfrm>
            <a:off x="152400" y="3886200"/>
            <a:ext cx="1676400" cy="1295400"/>
          </a:xfrm>
          <a:prstGeom prst="ellipse">
            <a:avLst/>
          </a:prstGeom>
          <a:solidFill>
            <a:schemeClr val="accent6">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a:defRPr/>
            </a:pPr>
            <a:r>
              <a:rPr lang="en-US" sz="1400" b="0" dirty="0" smtClean="0">
                <a:solidFill>
                  <a:schemeClr val="tx1"/>
                </a:solidFill>
                <a:latin typeface="Georgia" pitchFamily="18" charset="0"/>
              </a:rPr>
              <a:t>Action Report</a:t>
            </a:r>
          </a:p>
          <a:p>
            <a:pPr algn="ctr">
              <a:defRPr/>
            </a:pPr>
            <a:r>
              <a:rPr lang="en-US" sz="1400" b="0" dirty="0" smtClean="0">
                <a:solidFill>
                  <a:schemeClr val="tx1"/>
                </a:solidFill>
                <a:latin typeface="Georgia" pitchFamily="18" charset="0"/>
              </a:rPr>
              <a:t>Information</a:t>
            </a:r>
            <a:endParaRPr lang="en-US" sz="1400" b="0" dirty="0">
              <a:solidFill>
                <a:schemeClr val="tx1"/>
              </a:solidFill>
              <a:latin typeface="Georgia" pitchFamily="18" charset="0"/>
            </a:endParaRPr>
          </a:p>
        </p:txBody>
      </p:sp>
      <p:cxnSp>
        <p:nvCxnSpPr>
          <p:cNvPr id="32780" name="AutoShape 68"/>
          <p:cNvCxnSpPr>
            <a:cxnSpLocks noChangeShapeType="1"/>
            <a:stCxn id="27" idx="6"/>
            <a:endCxn id="6" idx="2"/>
          </p:cNvCxnSpPr>
          <p:nvPr/>
        </p:nvCxnSpPr>
        <p:spPr bwMode="auto">
          <a:xfrm flipV="1">
            <a:off x="1828800" y="4305300"/>
            <a:ext cx="304800" cy="228600"/>
          </a:xfrm>
          <a:prstGeom prst="straightConnector1">
            <a:avLst/>
          </a:prstGeom>
          <a:noFill/>
          <a:ln w="9525">
            <a:solidFill>
              <a:schemeClr val="tx1"/>
            </a:solidFill>
            <a:round/>
            <a:headEnd type="triangle" w="med" len="med"/>
            <a:tailEnd type="triangle" w="med" len="med"/>
          </a:ln>
        </p:spPr>
      </p:cxnSp>
      <p:cxnSp>
        <p:nvCxnSpPr>
          <p:cNvPr id="32781" name="AutoShape 69"/>
          <p:cNvCxnSpPr>
            <a:cxnSpLocks noChangeShapeType="1"/>
            <a:stCxn id="11" idx="4"/>
            <a:endCxn id="6" idx="1"/>
          </p:cNvCxnSpPr>
          <p:nvPr/>
        </p:nvCxnSpPr>
        <p:spPr bwMode="auto">
          <a:xfrm rot="16200000" flipH="1">
            <a:off x="1834380" y="2661419"/>
            <a:ext cx="1152573" cy="249333"/>
          </a:xfrm>
          <a:prstGeom prst="straightConnector1">
            <a:avLst/>
          </a:prstGeom>
          <a:noFill/>
          <a:ln w="9525">
            <a:solidFill>
              <a:schemeClr val="tx1"/>
            </a:solidFill>
            <a:round/>
            <a:headEnd type="triangle" w="med" len="med"/>
            <a:tailEnd type="triangle" w="med" len="med"/>
          </a:ln>
        </p:spPr>
      </p:cxnSp>
      <p:cxnSp>
        <p:nvCxnSpPr>
          <p:cNvPr id="32782" name="AutoShape 70"/>
          <p:cNvCxnSpPr>
            <a:cxnSpLocks noChangeShapeType="1"/>
            <a:stCxn id="22" idx="4"/>
            <a:endCxn id="6" idx="7"/>
          </p:cNvCxnSpPr>
          <p:nvPr/>
        </p:nvCxnSpPr>
        <p:spPr bwMode="auto">
          <a:xfrm rot="5400000">
            <a:off x="4118698" y="2566170"/>
            <a:ext cx="1152573" cy="439833"/>
          </a:xfrm>
          <a:prstGeom prst="straightConnector1">
            <a:avLst/>
          </a:prstGeom>
          <a:noFill/>
          <a:ln w="9525">
            <a:solidFill>
              <a:schemeClr val="tx1"/>
            </a:solidFill>
            <a:round/>
            <a:headEnd type="triangle" w="med" len="med"/>
            <a:tailEnd type="triangle" w="med" len="med"/>
          </a:ln>
        </p:spPr>
      </p:cxnSp>
      <p:cxnSp>
        <p:nvCxnSpPr>
          <p:cNvPr id="32783" name="AutoShape 71"/>
          <p:cNvCxnSpPr>
            <a:cxnSpLocks noChangeShapeType="1"/>
            <a:stCxn id="23" idx="2"/>
            <a:endCxn id="6" idx="6"/>
          </p:cNvCxnSpPr>
          <p:nvPr/>
        </p:nvCxnSpPr>
        <p:spPr bwMode="auto">
          <a:xfrm flipH="1" flipV="1">
            <a:off x="4889500" y="4305300"/>
            <a:ext cx="279400" cy="76200"/>
          </a:xfrm>
          <a:prstGeom prst="straightConnector1">
            <a:avLst/>
          </a:prstGeom>
          <a:noFill/>
          <a:ln w="9525">
            <a:solidFill>
              <a:schemeClr val="tx1"/>
            </a:solidFill>
            <a:round/>
            <a:headEnd type="triangle" w="med" len="med"/>
            <a:tailEnd type="triangle" w="med" len="med"/>
          </a:ln>
        </p:spPr>
      </p:cxnSp>
      <p:cxnSp>
        <p:nvCxnSpPr>
          <p:cNvPr id="32784" name="AutoShape 72"/>
          <p:cNvCxnSpPr>
            <a:cxnSpLocks noChangeShapeType="1"/>
            <a:stCxn id="24" idx="7"/>
            <a:endCxn id="6" idx="3"/>
          </p:cNvCxnSpPr>
          <p:nvPr/>
        </p:nvCxnSpPr>
        <p:spPr bwMode="auto">
          <a:xfrm flipV="1">
            <a:off x="1746250" y="5260975"/>
            <a:ext cx="788988" cy="1423988"/>
          </a:xfrm>
          <a:prstGeom prst="straightConnector1">
            <a:avLst/>
          </a:prstGeom>
          <a:noFill/>
          <a:ln w="9525">
            <a:solidFill>
              <a:schemeClr val="tx1"/>
            </a:solidFill>
            <a:round/>
            <a:headEnd type="triangle" w="med" len="med"/>
            <a:tailEnd type="triangle" w="med" len="med"/>
          </a:ln>
        </p:spPr>
      </p:cxnSp>
      <p:cxnSp>
        <p:nvCxnSpPr>
          <p:cNvPr id="32785" name="AutoShape 73"/>
          <p:cNvCxnSpPr>
            <a:cxnSpLocks noChangeShapeType="1"/>
            <a:stCxn id="26" idx="1"/>
            <a:endCxn id="6" idx="5"/>
          </p:cNvCxnSpPr>
          <p:nvPr/>
        </p:nvCxnSpPr>
        <p:spPr bwMode="auto">
          <a:xfrm rot="16200000" flipV="1">
            <a:off x="4078287" y="5645008"/>
            <a:ext cx="1505839" cy="712277"/>
          </a:xfrm>
          <a:prstGeom prst="straightConnector1">
            <a:avLst/>
          </a:prstGeom>
          <a:noFill/>
          <a:ln w="9525">
            <a:solidFill>
              <a:schemeClr val="tx1"/>
            </a:solidFill>
            <a:round/>
            <a:headEnd type="triangle" w="med" len="med"/>
            <a:tailEnd type="triangle" w="med" len="med"/>
          </a:ln>
        </p:spPr>
      </p:cxnSp>
      <p:cxnSp>
        <p:nvCxnSpPr>
          <p:cNvPr id="32786" name="AutoShape 74"/>
          <p:cNvCxnSpPr>
            <a:cxnSpLocks noChangeShapeType="1"/>
            <a:stCxn id="25" idx="0"/>
            <a:endCxn id="6" idx="4"/>
          </p:cNvCxnSpPr>
          <p:nvPr/>
        </p:nvCxnSpPr>
        <p:spPr bwMode="auto">
          <a:xfrm rot="16200000" flipV="1">
            <a:off x="2705100" y="6438900"/>
            <a:ext cx="1676400" cy="76200"/>
          </a:xfrm>
          <a:prstGeom prst="straightConnector1">
            <a:avLst/>
          </a:prstGeom>
          <a:noFill/>
          <a:ln w="9525">
            <a:solidFill>
              <a:schemeClr val="tx1"/>
            </a:solidFill>
            <a:round/>
            <a:headEnd type="triangle" w="med" len="med"/>
            <a:tailEnd type="triangle" w="med" len="med"/>
          </a:ln>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81000" y="152400"/>
            <a:ext cx="5715000" cy="369332"/>
          </a:xfrm>
          <a:prstGeom prst="rect">
            <a:avLst/>
          </a:prstGeom>
          <a:noFill/>
          <a:ln w="9525">
            <a:noFill/>
            <a:miter lim="800000"/>
            <a:headEnd/>
            <a:tailEnd/>
          </a:ln>
        </p:spPr>
        <p:txBody>
          <a:bodyPr>
            <a:spAutoFit/>
          </a:bodyPr>
          <a:lstStyle/>
          <a:p>
            <a:pPr eaLnBrk="1" hangingPunct="1">
              <a:spcBef>
                <a:spcPct val="50000"/>
              </a:spcBef>
            </a:pPr>
            <a:r>
              <a:rPr lang="en-US" b="0"/>
              <a:t>Owner’s View of Data Narrative</a:t>
            </a:r>
          </a:p>
        </p:txBody>
      </p:sp>
      <p:sp>
        <p:nvSpPr>
          <p:cNvPr id="33795" name="Text Box 3"/>
          <p:cNvSpPr txBox="1">
            <a:spLocks noChangeArrowheads="1"/>
          </p:cNvSpPr>
          <p:nvPr/>
        </p:nvSpPr>
        <p:spPr bwMode="auto">
          <a:xfrm>
            <a:off x="6248400" y="0"/>
            <a:ext cx="533400" cy="369332"/>
          </a:xfrm>
          <a:prstGeom prst="rect">
            <a:avLst/>
          </a:prstGeom>
          <a:noFill/>
          <a:ln w="9525">
            <a:noFill/>
            <a:miter lim="800000"/>
            <a:headEnd/>
            <a:tailEnd/>
          </a:ln>
        </p:spPr>
        <p:txBody>
          <a:bodyPr>
            <a:spAutoFit/>
          </a:bodyPr>
          <a:lstStyle/>
          <a:p>
            <a:pPr>
              <a:spcBef>
                <a:spcPct val="50000"/>
              </a:spcBef>
            </a:pPr>
            <a:r>
              <a:rPr lang="en-US"/>
              <a:t>25</a:t>
            </a:r>
          </a:p>
        </p:txBody>
      </p:sp>
      <p:sp>
        <p:nvSpPr>
          <p:cNvPr id="6" name="Rectangle 5"/>
          <p:cNvSpPr>
            <a:spLocks noChangeArrowheads="1"/>
          </p:cNvSpPr>
          <p:nvPr/>
        </p:nvSpPr>
        <p:spPr bwMode="auto">
          <a:xfrm>
            <a:off x="381000" y="838200"/>
            <a:ext cx="5943600" cy="4801314"/>
          </a:xfrm>
          <a:prstGeom prst="rect">
            <a:avLst/>
          </a:prstGeom>
          <a:noFill/>
          <a:ln w="9525">
            <a:noFill/>
            <a:miter lim="800000"/>
            <a:headEnd/>
            <a:tailEnd/>
          </a:ln>
        </p:spPr>
        <p:txBody>
          <a:bodyPr>
            <a:spAutoFit/>
          </a:bodyPr>
          <a:lstStyle/>
          <a:p>
            <a:pPr eaLnBrk="1" hangingPunct="1">
              <a:spcBef>
                <a:spcPct val="50000"/>
              </a:spcBef>
            </a:pPr>
            <a:r>
              <a:rPr lang="en-US" sz="1200" b="0" dirty="0"/>
              <a:t>The data is implemented in an online application process and delivered to the appropriate recipients.  The data that is involved in the </a:t>
            </a:r>
            <a:r>
              <a:rPr lang="en-US" sz="1200" b="0" dirty="0" err="1"/>
              <a:t>RelateKX</a:t>
            </a:r>
            <a:r>
              <a:rPr lang="en-US" sz="1200" b="0" dirty="0"/>
              <a:t> application is as follows:</a:t>
            </a:r>
          </a:p>
          <a:p>
            <a:pPr eaLnBrk="1" hangingPunct="1">
              <a:spcBef>
                <a:spcPct val="50000"/>
              </a:spcBef>
            </a:pPr>
            <a:endParaRPr lang="en-US" sz="1200" b="0" dirty="0"/>
          </a:p>
          <a:p>
            <a:pPr eaLnBrk="1" hangingPunct="1">
              <a:spcBef>
                <a:spcPct val="50000"/>
              </a:spcBef>
            </a:pPr>
            <a:r>
              <a:rPr lang="en-US" sz="1200" b="0" dirty="0"/>
              <a:t>The  metrics of the resume portfolio are a necessity in order for the system owners and faculty-staff users to accurately conclude whether the system is adding the intended value of helping facilitate student-recruiter relationships.  In order to fulfill  the system requirements one needs to be able engage in the use of emails, schedules, videos, images, and portfolios in the proper ways.  By facilitating the use of this data, recruiters, faculty, and staff will be able to have proper interactions with students and their portfolios.  The benefit of incorporating all of this data into system requirements and features is that it will allow relationships to develop between the student and the recruiter seeking  a new employee.  This will then lead to the application solidifying its value by showcasing the richness in experience as well as education of the students at C&amp;BA.  </a:t>
            </a:r>
          </a:p>
          <a:p>
            <a:pPr eaLnBrk="1" hangingPunct="1">
              <a:spcBef>
                <a:spcPct val="50000"/>
              </a:spcBef>
            </a:pPr>
            <a:endParaRPr lang="en-US" sz="1200" b="0" dirty="0" smtClean="0"/>
          </a:p>
          <a:p>
            <a:pPr eaLnBrk="1" hangingPunct="1">
              <a:spcBef>
                <a:spcPct val="50000"/>
              </a:spcBef>
            </a:pPr>
            <a:endParaRPr lang="en-US" sz="1200" b="0" dirty="0" smtClean="0"/>
          </a:p>
          <a:p>
            <a:pPr eaLnBrk="1" hangingPunct="1">
              <a:spcBef>
                <a:spcPct val="50000"/>
              </a:spcBef>
            </a:pPr>
            <a:r>
              <a:rPr lang="en-US" sz="1200" b="0" dirty="0" smtClean="0"/>
              <a:t>The client fills out and submits the application (Form 641) </a:t>
            </a:r>
            <a:r>
              <a:rPr lang="en-US" sz="1200" b="0" dirty="0" smtClean="0"/>
              <a:t> about themselves and their business to </a:t>
            </a:r>
            <a:r>
              <a:rPr lang="en-US" sz="1200" b="0" dirty="0" smtClean="0"/>
              <a:t>the SBDC.  The application is verified and validated by the counselors at the SBDC.   </a:t>
            </a:r>
            <a:r>
              <a:rPr lang="en-US" sz="1200" b="0" dirty="0" smtClean="0"/>
              <a:t>After being verified by the counselor, the client is interviewed by the counselor.  After the interview, the counselor fills out an Action Report and files it in a folder with the client’s application and other documents. If the client is accepted, then their information is forwarded to the SBA.</a:t>
            </a:r>
            <a:endParaRPr lang="en-US" sz="1200" b="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1"/>
          <p:cNvSpPr>
            <a:spLocks noChangeArrowheads="1"/>
          </p:cNvSpPr>
          <p:nvPr/>
        </p:nvSpPr>
        <p:spPr bwMode="auto">
          <a:xfrm>
            <a:off x="4495800" y="4953000"/>
            <a:ext cx="1066800" cy="609600"/>
          </a:xfrm>
          <a:prstGeom prst="rect">
            <a:avLst/>
          </a:prstGeom>
          <a:solidFill>
            <a:schemeClr val="accent2"/>
          </a:solidFill>
          <a:ln w="12700">
            <a:solidFill>
              <a:srgbClr val="593B1D"/>
            </a:solidFill>
            <a:miter lim="800000"/>
            <a:headEnd/>
            <a:tailEnd/>
          </a:ln>
        </p:spPr>
        <p:txBody>
          <a:bodyPr wrap="none" anchor="ctr"/>
          <a:lstStyle/>
          <a:p>
            <a:pPr algn="ctr" eaLnBrk="1" hangingPunct="1"/>
            <a:endParaRPr lang="en-US" sz="1000" b="0">
              <a:solidFill>
                <a:srgbClr val="378D2B"/>
              </a:solidFill>
              <a:latin typeface="Nina" pitchFamily="34" charset="0"/>
            </a:endParaRPr>
          </a:p>
        </p:txBody>
      </p:sp>
      <p:sp>
        <p:nvSpPr>
          <p:cNvPr id="34822" name="Rectangle 22"/>
          <p:cNvSpPr>
            <a:spLocks noChangeArrowheads="1"/>
          </p:cNvSpPr>
          <p:nvPr/>
        </p:nvSpPr>
        <p:spPr bwMode="auto">
          <a:xfrm>
            <a:off x="1066800" y="5791200"/>
            <a:ext cx="1066800" cy="609600"/>
          </a:xfrm>
          <a:prstGeom prst="rect">
            <a:avLst/>
          </a:prstGeom>
          <a:solidFill>
            <a:schemeClr val="accent2"/>
          </a:solidFill>
          <a:ln w="12700">
            <a:solidFill>
              <a:srgbClr val="593B1D"/>
            </a:solidFill>
            <a:miter lim="800000"/>
            <a:headEnd/>
            <a:tailEnd/>
          </a:ln>
        </p:spPr>
        <p:txBody>
          <a:bodyPr wrap="none" anchor="ctr"/>
          <a:lstStyle/>
          <a:p>
            <a:pPr algn="ctr" eaLnBrk="1" hangingPunct="1"/>
            <a:endParaRPr lang="en-US" sz="1000" b="0">
              <a:solidFill>
                <a:srgbClr val="378D2B"/>
              </a:solidFill>
              <a:latin typeface="Nina" pitchFamily="34" charset="0"/>
            </a:endParaRPr>
          </a:p>
        </p:txBody>
      </p:sp>
      <p:sp>
        <p:nvSpPr>
          <p:cNvPr id="34823" name="Line 8"/>
          <p:cNvSpPr>
            <a:spLocks noChangeShapeType="1"/>
          </p:cNvSpPr>
          <p:nvPr/>
        </p:nvSpPr>
        <p:spPr bwMode="auto">
          <a:xfrm flipV="1">
            <a:off x="3429000" y="2514600"/>
            <a:ext cx="0" cy="457200"/>
          </a:xfrm>
          <a:prstGeom prst="line">
            <a:avLst/>
          </a:prstGeom>
          <a:noFill/>
          <a:ln w="38100">
            <a:solidFill>
              <a:schemeClr val="tx1"/>
            </a:solidFill>
            <a:round/>
            <a:headEnd/>
            <a:tailEnd/>
          </a:ln>
        </p:spPr>
        <p:txBody>
          <a:bodyPr/>
          <a:lstStyle/>
          <a:p>
            <a:endParaRPr lang="en-US"/>
          </a:p>
        </p:txBody>
      </p:sp>
      <p:sp>
        <p:nvSpPr>
          <p:cNvPr id="34824" name="Line 8"/>
          <p:cNvSpPr>
            <a:spLocks noChangeShapeType="1"/>
          </p:cNvSpPr>
          <p:nvPr/>
        </p:nvSpPr>
        <p:spPr bwMode="auto">
          <a:xfrm flipV="1">
            <a:off x="3429000" y="1676400"/>
            <a:ext cx="0" cy="457200"/>
          </a:xfrm>
          <a:prstGeom prst="line">
            <a:avLst/>
          </a:prstGeom>
          <a:noFill/>
          <a:ln w="38100">
            <a:solidFill>
              <a:schemeClr val="tx1"/>
            </a:solidFill>
            <a:round/>
            <a:headEnd/>
            <a:tailEnd/>
          </a:ln>
        </p:spPr>
        <p:txBody>
          <a:bodyPr/>
          <a:lstStyle/>
          <a:p>
            <a:endParaRPr lang="en-US"/>
          </a:p>
        </p:txBody>
      </p:sp>
      <p:sp>
        <p:nvSpPr>
          <p:cNvPr id="34825" name="Rectangle 41"/>
          <p:cNvSpPr>
            <a:spLocks noChangeArrowheads="1"/>
          </p:cNvSpPr>
          <p:nvPr/>
        </p:nvSpPr>
        <p:spPr bwMode="auto">
          <a:xfrm>
            <a:off x="2895600" y="1981200"/>
            <a:ext cx="1066800" cy="685800"/>
          </a:xfrm>
          <a:prstGeom prst="rect">
            <a:avLst/>
          </a:prstGeom>
          <a:solidFill>
            <a:schemeClr val="accent2"/>
          </a:solidFill>
          <a:ln w="12700">
            <a:solidFill>
              <a:srgbClr val="593B1D"/>
            </a:solidFill>
            <a:miter lim="800000"/>
            <a:headEnd/>
            <a:tailEnd/>
          </a:ln>
        </p:spPr>
        <p:txBody>
          <a:bodyPr wrap="none" anchor="ctr"/>
          <a:lstStyle/>
          <a:p>
            <a:pPr algn="ctr" eaLnBrk="1" hangingPunct="1"/>
            <a:endParaRPr lang="en-US" sz="1000" b="0">
              <a:solidFill>
                <a:srgbClr val="378D2B"/>
              </a:solidFill>
              <a:latin typeface="Nina" pitchFamily="34" charset="0"/>
            </a:endParaRPr>
          </a:p>
        </p:txBody>
      </p:sp>
      <p:sp>
        <p:nvSpPr>
          <p:cNvPr id="34827" name="Text Box 2"/>
          <p:cNvSpPr txBox="1">
            <a:spLocks noChangeArrowheads="1"/>
          </p:cNvSpPr>
          <p:nvPr/>
        </p:nvSpPr>
        <p:spPr bwMode="auto">
          <a:xfrm>
            <a:off x="381000" y="152400"/>
            <a:ext cx="5715000" cy="369332"/>
          </a:xfrm>
          <a:prstGeom prst="rect">
            <a:avLst/>
          </a:prstGeom>
          <a:noFill/>
          <a:ln w="9525">
            <a:noFill/>
            <a:miter lim="800000"/>
            <a:headEnd/>
            <a:tailEnd/>
          </a:ln>
        </p:spPr>
        <p:txBody>
          <a:bodyPr>
            <a:spAutoFit/>
          </a:bodyPr>
          <a:lstStyle/>
          <a:p>
            <a:pPr eaLnBrk="1" hangingPunct="1">
              <a:spcBef>
                <a:spcPct val="50000"/>
              </a:spcBef>
            </a:pPr>
            <a:r>
              <a:rPr lang="en-US" b="0"/>
              <a:t>Owner’s View of Process</a:t>
            </a:r>
          </a:p>
        </p:txBody>
      </p:sp>
      <p:sp>
        <p:nvSpPr>
          <p:cNvPr id="34828" name="Text Box 3"/>
          <p:cNvSpPr txBox="1">
            <a:spLocks noChangeArrowheads="1"/>
          </p:cNvSpPr>
          <p:nvPr/>
        </p:nvSpPr>
        <p:spPr bwMode="auto">
          <a:xfrm>
            <a:off x="6248400" y="0"/>
            <a:ext cx="533400" cy="369332"/>
          </a:xfrm>
          <a:prstGeom prst="rect">
            <a:avLst/>
          </a:prstGeom>
          <a:noFill/>
          <a:ln w="9525">
            <a:noFill/>
            <a:miter lim="800000"/>
            <a:headEnd/>
            <a:tailEnd/>
          </a:ln>
        </p:spPr>
        <p:txBody>
          <a:bodyPr>
            <a:spAutoFit/>
          </a:bodyPr>
          <a:lstStyle/>
          <a:p>
            <a:pPr>
              <a:spcBef>
                <a:spcPct val="50000"/>
              </a:spcBef>
            </a:pPr>
            <a:r>
              <a:rPr lang="en-US"/>
              <a:t>26</a:t>
            </a:r>
          </a:p>
        </p:txBody>
      </p:sp>
      <p:sp>
        <p:nvSpPr>
          <p:cNvPr id="34829" name="Rectangle 5"/>
          <p:cNvSpPr>
            <a:spLocks noChangeArrowheads="1"/>
          </p:cNvSpPr>
          <p:nvPr/>
        </p:nvSpPr>
        <p:spPr bwMode="auto">
          <a:xfrm>
            <a:off x="2286000" y="838200"/>
            <a:ext cx="2286000" cy="838200"/>
          </a:xfrm>
          <a:prstGeom prst="rect">
            <a:avLst/>
          </a:prstGeom>
          <a:solidFill>
            <a:schemeClr val="accent2"/>
          </a:solidFill>
          <a:ln w="9525">
            <a:solidFill>
              <a:srgbClr val="593B1D"/>
            </a:solidFill>
            <a:miter lim="800000"/>
            <a:headEnd/>
            <a:tailEnd/>
          </a:ln>
        </p:spPr>
        <p:txBody>
          <a:bodyPr wrap="none" anchor="ctr"/>
          <a:lstStyle/>
          <a:p>
            <a:pPr eaLnBrk="1" hangingPunct="1"/>
            <a:endParaRPr lang="en-US" b="0">
              <a:latin typeface="Arial" pitchFamily="34" charset="0"/>
              <a:cs typeface="Arial" pitchFamily="34" charset="0"/>
            </a:endParaRPr>
          </a:p>
        </p:txBody>
      </p:sp>
      <p:sp>
        <p:nvSpPr>
          <p:cNvPr id="34830" name="Text Box 6"/>
          <p:cNvSpPr txBox="1">
            <a:spLocks noChangeArrowheads="1"/>
          </p:cNvSpPr>
          <p:nvPr/>
        </p:nvSpPr>
        <p:spPr bwMode="auto">
          <a:xfrm>
            <a:off x="2286000" y="958850"/>
            <a:ext cx="2286000" cy="369332"/>
          </a:xfrm>
          <a:prstGeom prst="rect">
            <a:avLst/>
          </a:prstGeom>
          <a:noFill/>
          <a:ln w="9525">
            <a:noFill/>
            <a:miter lim="800000"/>
            <a:headEnd/>
            <a:tailEnd/>
          </a:ln>
        </p:spPr>
        <p:txBody>
          <a:bodyPr>
            <a:spAutoFit/>
          </a:bodyPr>
          <a:lstStyle/>
          <a:p>
            <a:pPr algn="ctr">
              <a:spcBef>
                <a:spcPct val="50000"/>
              </a:spcBef>
            </a:pPr>
            <a:r>
              <a:rPr lang="en-US" b="0" dirty="0" smtClean="0"/>
              <a:t>Current System</a:t>
            </a:r>
            <a:endParaRPr lang="en-US" b="0" dirty="0"/>
          </a:p>
        </p:txBody>
      </p:sp>
      <p:sp>
        <p:nvSpPr>
          <p:cNvPr id="34831" name="Line 51"/>
          <p:cNvSpPr>
            <a:spLocks noChangeShapeType="1"/>
          </p:cNvSpPr>
          <p:nvPr/>
        </p:nvSpPr>
        <p:spPr bwMode="auto">
          <a:xfrm>
            <a:off x="914400" y="5181601"/>
            <a:ext cx="152400" cy="1588"/>
          </a:xfrm>
          <a:prstGeom prst="line">
            <a:avLst/>
          </a:prstGeom>
          <a:noFill/>
          <a:ln w="38100">
            <a:solidFill>
              <a:schemeClr val="tx1"/>
            </a:solidFill>
            <a:round/>
            <a:headEnd/>
            <a:tailEnd/>
          </a:ln>
        </p:spPr>
        <p:txBody>
          <a:bodyPr/>
          <a:lstStyle/>
          <a:p>
            <a:endParaRPr lang="en-US"/>
          </a:p>
        </p:txBody>
      </p:sp>
      <p:sp>
        <p:nvSpPr>
          <p:cNvPr id="34832" name="Line 55"/>
          <p:cNvSpPr>
            <a:spLocks noChangeShapeType="1"/>
          </p:cNvSpPr>
          <p:nvPr/>
        </p:nvSpPr>
        <p:spPr bwMode="auto">
          <a:xfrm>
            <a:off x="914400" y="4343400"/>
            <a:ext cx="152400" cy="0"/>
          </a:xfrm>
          <a:prstGeom prst="line">
            <a:avLst/>
          </a:prstGeom>
          <a:noFill/>
          <a:ln w="38100">
            <a:solidFill>
              <a:schemeClr val="tx1"/>
            </a:solidFill>
            <a:round/>
            <a:headEnd/>
            <a:tailEnd/>
          </a:ln>
        </p:spPr>
        <p:txBody>
          <a:bodyPr/>
          <a:lstStyle/>
          <a:p>
            <a:endParaRPr lang="en-US"/>
          </a:p>
        </p:txBody>
      </p:sp>
      <p:sp>
        <p:nvSpPr>
          <p:cNvPr id="34833" name="Rectangle 10"/>
          <p:cNvSpPr>
            <a:spLocks noChangeArrowheads="1"/>
          </p:cNvSpPr>
          <p:nvPr/>
        </p:nvSpPr>
        <p:spPr bwMode="auto">
          <a:xfrm>
            <a:off x="1066800" y="4114800"/>
            <a:ext cx="1066800" cy="609600"/>
          </a:xfrm>
          <a:prstGeom prst="rect">
            <a:avLst/>
          </a:prstGeom>
          <a:solidFill>
            <a:schemeClr val="accent2"/>
          </a:solidFill>
          <a:ln w="12700">
            <a:solidFill>
              <a:srgbClr val="593B1D"/>
            </a:solidFill>
            <a:miter lim="800000"/>
            <a:headEnd/>
            <a:tailEnd/>
          </a:ln>
        </p:spPr>
        <p:txBody>
          <a:bodyPr wrap="none" anchor="ctr"/>
          <a:lstStyle/>
          <a:p>
            <a:pPr algn="ctr" eaLnBrk="1" hangingPunct="1"/>
            <a:endParaRPr lang="en-US" sz="1000" b="0">
              <a:solidFill>
                <a:srgbClr val="378D2B"/>
              </a:solidFill>
              <a:latin typeface="Nina" pitchFamily="34" charset="0"/>
            </a:endParaRPr>
          </a:p>
        </p:txBody>
      </p:sp>
      <p:sp>
        <p:nvSpPr>
          <p:cNvPr id="34834" name="Text Box 13"/>
          <p:cNvSpPr txBox="1">
            <a:spLocks noChangeArrowheads="1"/>
          </p:cNvSpPr>
          <p:nvPr/>
        </p:nvSpPr>
        <p:spPr bwMode="auto">
          <a:xfrm>
            <a:off x="2895600" y="2057402"/>
            <a:ext cx="1143000" cy="400110"/>
          </a:xfrm>
          <a:prstGeom prst="rect">
            <a:avLst/>
          </a:prstGeom>
          <a:noFill/>
          <a:ln w="9525">
            <a:noFill/>
            <a:miter lim="800000"/>
            <a:headEnd/>
            <a:tailEnd/>
          </a:ln>
        </p:spPr>
        <p:txBody>
          <a:bodyPr>
            <a:spAutoFit/>
          </a:bodyPr>
          <a:lstStyle/>
          <a:p>
            <a:pPr eaLnBrk="1" hangingPunct="1">
              <a:spcBef>
                <a:spcPct val="50000"/>
              </a:spcBef>
            </a:pPr>
            <a:r>
              <a:rPr lang="en-US" sz="1000" b="0" dirty="0" smtClean="0">
                <a:latin typeface="Nina" pitchFamily="34" charset="0"/>
              </a:rPr>
              <a:t>Client Registration</a:t>
            </a:r>
            <a:endParaRPr lang="en-US" sz="1000" b="0" dirty="0">
              <a:latin typeface="Nina" pitchFamily="34" charset="0"/>
            </a:endParaRPr>
          </a:p>
        </p:txBody>
      </p:sp>
      <p:sp>
        <p:nvSpPr>
          <p:cNvPr id="34835" name="Rectangle 16"/>
          <p:cNvSpPr>
            <a:spLocks noChangeArrowheads="1"/>
          </p:cNvSpPr>
          <p:nvPr/>
        </p:nvSpPr>
        <p:spPr bwMode="auto">
          <a:xfrm>
            <a:off x="1066800" y="4953000"/>
            <a:ext cx="1066800" cy="609600"/>
          </a:xfrm>
          <a:prstGeom prst="rect">
            <a:avLst/>
          </a:prstGeom>
          <a:solidFill>
            <a:schemeClr val="accent2"/>
          </a:solidFill>
          <a:ln w="12700">
            <a:solidFill>
              <a:srgbClr val="593B1D"/>
            </a:solidFill>
            <a:miter lim="800000"/>
            <a:headEnd/>
            <a:tailEnd/>
          </a:ln>
        </p:spPr>
        <p:txBody>
          <a:bodyPr wrap="none" anchor="ctr"/>
          <a:lstStyle/>
          <a:p>
            <a:pPr algn="ctr" eaLnBrk="1" hangingPunct="1"/>
            <a:endParaRPr lang="en-US" sz="1000" b="0">
              <a:solidFill>
                <a:srgbClr val="378D2B"/>
              </a:solidFill>
              <a:latin typeface="Nina" pitchFamily="34" charset="0"/>
            </a:endParaRPr>
          </a:p>
        </p:txBody>
      </p:sp>
      <p:sp>
        <p:nvSpPr>
          <p:cNvPr id="34836" name="Text Box 20"/>
          <p:cNvSpPr txBox="1">
            <a:spLocks noChangeArrowheads="1"/>
          </p:cNvSpPr>
          <p:nvPr/>
        </p:nvSpPr>
        <p:spPr bwMode="auto">
          <a:xfrm>
            <a:off x="1066800" y="5013325"/>
            <a:ext cx="1143000" cy="400110"/>
          </a:xfrm>
          <a:prstGeom prst="rect">
            <a:avLst/>
          </a:prstGeom>
          <a:noFill/>
          <a:ln w="9525">
            <a:noFill/>
            <a:miter lim="800000"/>
            <a:headEnd/>
            <a:tailEnd/>
          </a:ln>
        </p:spPr>
        <p:txBody>
          <a:bodyPr>
            <a:spAutoFit/>
          </a:bodyPr>
          <a:lstStyle/>
          <a:p>
            <a:pPr eaLnBrk="1" hangingPunct="1">
              <a:spcBef>
                <a:spcPct val="50000"/>
              </a:spcBef>
            </a:pPr>
            <a:r>
              <a:rPr lang="en-US" sz="1000" b="0" dirty="0" smtClean="0">
                <a:latin typeface="Nina" pitchFamily="34" charset="0"/>
              </a:rPr>
              <a:t>Client Manually Fills Out The SBA Form</a:t>
            </a:r>
            <a:endParaRPr lang="en-US" sz="1000" b="0" dirty="0">
              <a:latin typeface="Nina" pitchFamily="34" charset="0"/>
            </a:endParaRPr>
          </a:p>
        </p:txBody>
      </p:sp>
      <p:sp>
        <p:nvSpPr>
          <p:cNvPr id="34837" name="Line 51"/>
          <p:cNvSpPr>
            <a:spLocks noChangeShapeType="1"/>
          </p:cNvSpPr>
          <p:nvPr/>
        </p:nvSpPr>
        <p:spPr bwMode="auto">
          <a:xfrm>
            <a:off x="914400" y="5943600"/>
            <a:ext cx="152400" cy="0"/>
          </a:xfrm>
          <a:prstGeom prst="line">
            <a:avLst/>
          </a:prstGeom>
          <a:noFill/>
          <a:ln w="38100">
            <a:solidFill>
              <a:schemeClr val="tx1"/>
            </a:solidFill>
            <a:round/>
            <a:headEnd/>
            <a:tailEnd/>
          </a:ln>
        </p:spPr>
        <p:txBody>
          <a:bodyPr/>
          <a:lstStyle/>
          <a:p>
            <a:endParaRPr lang="en-US"/>
          </a:p>
        </p:txBody>
      </p:sp>
      <p:sp>
        <p:nvSpPr>
          <p:cNvPr id="34838" name="Line 51"/>
          <p:cNvSpPr>
            <a:spLocks noChangeShapeType="1"/>
          </p:cNvSpPr>
          <p:nvPr/>
        </p:nvSpPr>
        <p:spPr bwMode="auto">
          <a:xfrm>
            <a:off x="914400" y="6856413"/>
            <a:ext cx="152400" cy="1587"/>
          </a:xfrm>
          <a:prstGeom prst="line">
            <a:avLst/>
          </a:prstGeom>
          <a:noFill/>
          <a:ln w="38100">
            <a:solidFill>
              <a:schemeClr val="tx1"/>
            </a:solidFill>
            <a:round/>
            <a:headEnd/>
            <a:tailEnd/>
          </a:ln>
        </p:spPr>
        <p:txBody>
          <a:bodyPr/>
          <a:lstStyle/>
          <a:p>
            <a:endParaRPr lang="en-US"/>
          </a:p>
        </p:txBody>
      </p:sp>
      <p:sp>
        <p:nvSpPr>
          <p:cNvPr id="34839" name="Rectangle 25"/>
          <p:cNvSpPr>
            <a:spLocks noChangeArrowheads="1"/>
          </p:cNvSpPr>
          <p:nvPr/>
        </p:nvSpPr>
        <p:spPr bwMode="auto">
          <a:xfrm>
            <a:off x="1066800" y="6629400"/>
            <a:ext cx="1066800" cy="609600"/>
          </a:xfrm>
          <a:prstGeom prst="rect">
            <a:avLst/>
          </a:prstGeom>
          <a:solidFill>
            <a:schemeClr val="accent2"/>
          </a:solidFill>
          <a:ln w="12700">
            <a:solidFill>
              <a:srgbClr val="593B1D"/>
            </a:solidFill>
            <a:miter lim="800000"/>
            <a:headEnd/>
            <a:tailEnd/>
          </a:ln>
        </p:spPr>
        <p:txBody>
          <a:bodyPr wrap="none" anchor="ctr"/>
          <a:lstStyle/>
          <a:p>
            <a:pPr eaLnBrk="1" hangingPunct="1"/>
            <a:r>
              <a:rPr lang="en-US" sz="1000" b="0" dirty="0" smtClean="0">
                <a:latin typeface="Nina" pitchFamily="34" charset="0"/>
              </a:rPr>
              <a:t>Counselor Reviews </a:t>
            </a:r>
            <a:br>
              <a:rPr lang="en-US" sz="1000" b="0" dirty="0" smtClean="0">
                <a:latin typeface="Nina" pitchFamily="34" charset="0"/>
              </a:rPr>
            </a:br>
            <a:r>
              <a:rPr lang="en-US" sz="1000" b="0" dirty="0" smtClean="0">
                <a:latin typeface="Nina" pitchFamily="34" charset="0"/>
              </a:rPr>
              <a:t>and Validates </a:t>
            </a:r>
            <a:br>
              <a:rPr lang="en-US" sz="1000" b="0" dirty="0" smtClean="0">
                <a:latin typeface="Nina" pitchFamily="34" charset="0"/>
              </a:rPr>
            </a:br>
            <a:r>
              <a:rPr lang="en-US" sz="1000" b="0" dirty="0" smtClean="0">
                <a:latin typeface="Nina" pitchFamily="34" charset="0"/>
              </a:rPr>
              <a:t>Form Completion</a:t>
            </a:r>
            <a:endParaRPr lang="en-US" sz="1000" b="0" dirty="0">
              <a:latin typeface="Nina" pitchFamily="34" charset="0"/>
            </a:endParaRPr>
          </a:p>
        </p:txBody>
      </p:sp>
      <p:sp>
        <p:nvSpPr>
          <p:cNvPr id="34841" name="Line 51"/>
          <p:cNvSpPr>
            <a:spLocks noChangeShapeType="1"/>
          </p:cNvSpPr>
          <p:nvPr/>
        </p:nvSpPr>
        <p:spPr bwMode="auto">
          <a:xfrm>
            <a:off x="2667000" y="5943600"/>
            <a:ext cx="152400" cy="0"/>
          </a:xfrm>
          <a:prstGeom prst="line">
            <a:avLst/>
          </a:prstGeom>
          <a:noFill/>
          <a:ln w="38100">
            <a:solidFill>
              <a:schemeClr val="tx1"/>
            </a:solidFill>
            <a:round/>
            <a:headEnd/>
            <a:tailEnd/>
          </a:ln>
        </p:spPr>
        <p:txBody>
          <a:bodyPr/>
          <a:lstStyle/>
          <a:p>
            <a:endParaRPr lang="en-US"/>
          </a:p>
        </p:txBody>
      </p:sp>
      <p:sp>
        <p:nvSpPr>
          <p:cNvPr id="34845" name="Rectangle 31"/>
          <p:cNvSpPr>
            <a:spLocks noChangeArrowheads="1"/>
          </p:cNvSpPr>
          <p:nvPr/>
        </p:nvSpPr>
        <p:spPr bwMode="auto">
          <a:xfrm>
            <a:off x="2819400" y="4953000"/>
            <a:ext cx="990600" cy="609600"/>
          </a:xfrm>
          <a:prstGeom prst="rect">
            <a:avLst/>
          </a:prstGeom>
          <a:solidFill>
            <a:schemeClr val="accent2"/>
          </a:solidFill>
          <a:ln w="12700">
            <a:solidFill>
              <a:srgbClr val="593B1D"/>
            </a:solidFill>
            <a:miter lim="800000"/>
            <a:headEnd/>
            <a:tailEnd/>
          </a:ln>
        </p:spPr>
        <p:txBody>
          <a:bodyPr wrap="none" anchor="ctr"/>
          <a:lstStyle/>
          <a:p>
            <a:pPr algn="ctr" eaLnBrk="1" hangingPunct="1"/>
            <a:r>
              <a:rPr lang="en-US" sz="1000" b="0" dirty="0" smtClean="0">
                <a:latin typeface="Nina" pitchFamily="34" charset="0"/>
              </a:rPr>
              <a:t>Counselor Fills Out </a:t>
            </a:r>
            <a:br>
              <a:rPr lang="en-US" sz="1000" b="0" dirty="0" smtClean="0">
                <a:latin typeface="Nina" pitchFamily="34" charset="0"/>
              </a:rPr>
            </a:br>
            <a:r>
              <a:rPr lang="en-US" sz="1000" b="0" dirty="0" smtClean="0">
                <a:latin typeface="Nina" pitchFamily="34" charset="0"/>
              </a:rPr>
              <a:t>Report Based </a:t>
            </a:r>
            <a:r>
              <a:rPr lang="en-US" sz="1000" b="0" dirty="0" smtClean="0">
                <a:latin typeface="Nina" pitchFamily="34" charset="0"/>
              </a:rPr>
              <a:t>Off</a:t>
            </a:r>
          </a:p>
          <a:p>
            <a:pPr algn="ctr" eaLnBrk="1" hangingPunct="1"/>
            <a:r>
              <a:rPr lang="en-US" sz="1000" b="0" dirty="0" smtClean="0">
                <a:latin typeface="Nina" pitchFamily="34" charset="0"/>
              </a:rPr>
              <a:t> </a:t>
            </a:r>
            <a:r>
              <a:rPr lang="en-US" sz="1000" b="0" dirty="0" smtClean="0">
                <a:latin typeface="Nina" pitchFamily="34" charset="0"/>
              </a:rPr>
              <a:t>of initial </a:t>
            </a:r>
            <a:r>
              <a:rPr lang="en-US" sz="1000" b="0" dirty="0" smtClean="0">
                <a:latin typeface="Nina" pitchFamily="34" charset="0"/>
              </a:rPr>
              <a:t>Meeting</a:t>
            </a:r>
            <a:endParaRPr lang="en-US" sz="1000" b="0" dirty="0" smtClean="0">
              <a:latin typeface="Nina" pitchFamily="34" charset="0"/>
            </a:endParaRPr>
          </a:p>
        </p:txBody>
      </p:sp>
      <p:sp>
        <p:nvSpPr>
          <p:cNvPr id="34847" name="Line 51"/>
          <p:cNvSpPr>
            <a:spLocks noChangeShapeType="1"/>
          </p:cNvSpPr>
          <p:nvPr/>
        </p:nvSpPr>
        <p:spPr bwMode="auto">
          <a:xfrm>
            <a:off x="2667000" y="4343401"/>
            <a:ext cx="152400" cy="1588"/>
          </a:xfrm>
          <a:prstGeom prst="line">
            <a:avLst/>
          </a:prstGeom>
          <a:noFill/>
          <a:ln w="38100">
            <a:solidFill>
              <a:schemeClr val="tx1"/>
            </a:solidFill>
            <a:round/>
            <a:headEnd/>
            <a:tailEnd/>
          </a:ln>
        </p:spPr>
        <p:txBody>
          <a:bodyPr/>
          <a:lstStyle/>
          <a:p>
            <a:endParaRPr lang="en-US"/>
          </a:p>
        </p:txBody>
      </p:sp>
      <p:sp>
        <p:nvSpPr>
          <p:cNvPr id="34848" name="Rectangle 34"/>
          <p:cNvSpPr>
            <a:spLocks noChangeArrowheads="1"/>
          </p:cNvSpPr>
          <p:nvPr/>
        </p:nvSpPr>
        <p:spPr bwMode="auto">
          <a:xfrm>
            <a:off x="2819400" y="4114800"/>
            <a:ext cx="1066800" cy="609600"/>
          </a:xfrm>
          <a:prstGeom prst="rect">
            <a:avLst/>
          </a:prstGeom>
          <a:solidFill>
            <a:schemeClr val="accent2"/>
          </a:solidFill>
          <a:ln w="12700">
            <a:solidFill>
              <a:srgbClr val="593B1D"/>
            </a:solidFill>
            <a:miter lim="800000"/>
            <a:headEnd/>
            <a:tailEnd/>
          </a:ln>
        </p:spPr>
        <p:txBody>
          <a:bodyPr wrap="none" anchor="ctr"/>
          <a:lstStyle/>
          <a:p>
            <a:pPr algn="ctr" eaLnBrk="1" hangingPunct="1"/>
            <a:endParaRPr lang="en-US" sz="1000" b="0">
              <a:solidFill>
                <a:srgbClr val="378D2B"/>
              </a:solidFill>
              <a:latin typeface="Nina" pitchFamily="34" charset="0"/>
            </a:endParaRPr>
          </a:p>
        </p:txBody>
      </p:sp>
      <p:sp>
        <p:nvSpPr>
          <p:cNvPr id="34849" name="Text Box 35"/>
          <p:cNvSpPr txBox="1">
            <a:spLocks noChangeArrowheads="1"/>
          </p:cNvSpPr>
          <p:nvPr/>
        </p:nvSpPr>
        <p:spPr bwMode="auto">
          <a:xfrm>
            <a:off x="2819400" y="4191000"/>
            <a:ext cx="1143000" cy="553998"/>
          </a:xfrm>
          <a:prstGeom prst="rect">
            <a:avLst/>
          </a:prstGeom>
          <a:noFill/>
          <a:ln w="9525">
            <a:noFill/>
            <a:miter lim="800000"/>
            <a:headEnd/>
            <a:tailEnd/>
          </a:ln>
        </p:spPr>
        <p:txBody>
          <a:bodyPr>
            <a:spAutoFit/>
          </a:bodyPr>
          <a:lstStyle/>
          <a:p>
            <a:pPr eaLnBrk="1" hangingPunct="1">
              <a:spcBef>
                <a:spcPct val="50000"/>
              </a:spcBef>
            </a:pPr>
            <a:r>
              <a:rPr lang="en-US" sz="1000" b="0" dirty="0" smtClean="0">
                <a:latin typeface="Nina" pitchFamily="34" charset="0"/>
              </a:rPr>
              <a:t>Counselor Manually Picks Up Action Report</a:t>
            </a:r>
            <a:endParaRPr lang="en-US" sz="1000" b="0" dirty="0">
              <a:latin typeface="Nina" pitchFamily="34" charset="0"/>
            </a:endParaRPr>
          </a:p>
        </p:txBody>
      </p:sp>
      <p:sp>
        <p:nvSpPr>
          <p:cNvPr id="34851" name="Rectangle 37"/>
          <p:cNvSpPr>
            <a:spLocks noChangeArrowheads="1"/>
          </p:cNvSpPr>
          <p:nvPr/>
        </p:nvSpPr>
        <p:spPr bwMode="auto">
          <a:xfrm>
            <a:off x="2819400" y="5791200"/>
            <a:ext cx="990600" cy="609600"/>
          </a:xfrm>
          <a:prstGeom prst="rect">
            <a:avLst/>
          </a:prstGeom>
          <a:solidFill>
            <a:schemeClr val="accent2"/>
          </a:solidFill>
          <a:ln w="12700">
            <a:solidFill>
              <a:srgbClr val="593B1D"/>
            </a:solidFill>
            <a:miter lim="800000"/>
            <a:headEnd/>
            <a:tailEnd/>
          </a:ln>
        </p:spPr>
        <p:txBody>
          <a:bodyPr wrap="none" anchor="ctr"/>
          <a:lstStyle/>
          <a:p>
            <a:pPr algn="ctr" eaLnBrk="1" hangingPunct="1"/>
            <a:r>
              <a:rPr lang="en-US" sz="1000" b="0" dirty="0" smtClean="0">
                <a:latin typeface="Nina" pitchFamily="34" charset="0"/>
              </a:rPr>
              <a:t>Counselor </a:t>
            </a:r>
            <a:r>
              <a:rPr lang="en-US" sz="1000" b="0" dirty="0" smtClean="0">
                <a:latin typeface="Nina" pitchFamily="34" charset="0"/>
              </a:rPr>
              <a:t>Verifies</a:t>
            </a:r>
          </a:p>
          <a:p>
            <a:pPr algn="ctr" eaLnBrk="1" hangingPunct="1"/>
            <a:r>
              <a:rPr lang="en-US" sz="1000" b="0" dirty="0" smtClean="0">
                <a:latin typeface="Nina" pitchFamily="34" charset="0"/>
              </a:rPr>
              <a:t> </a:t>
            </a:r>
            <a:r>
              <a:rPr lang="en-US" sz="1000" b="0" dirty="0" smtClean="0">
                <a:latin typeface="Nina" pitchFamily="34" charset="0"/>
              </a:rPr>
              <a:t>and Validates </a:t>
            </a:r>
            <a:r>
              <a:rPr lang="en-US" sz="1000" b="0" dirty="0" smtClean="0">
                <a:latin typeface="Nina" pitchFamily="34" charset="0"/>
              </a:rPr>
              <a:t>the</a:t>
            </a:r>
          </a:p>
          <a:p>
            <a:pPr algn="ctr" eaLnBrk="1" hangingPunct="1"/>
            <a:r>
              <a:rPr lang="en-US" sz="1000" b="0" dirty="0" smtClean="0">
                <a:latin typeface="Nina" pitchFamily="34" charset="0"/>
              </a:rPr>
              <a:t> </a:t>
            </a:r>
            <a:r>
              <a:rPr lang="en-US" sz="1000" b="0" dirty="0" smtClean="0">
                <a:latin typeface="Nina" pitchFamily="34" charset="0"/>
              </a:rPr>
              <a:t>form is </a:t>
            </a:r>
            <a:r>
              <a:rPr lang="en-US" sz="1000" b="0" dirty="0" smtClean="0">
                <a:latin typeface="Nina" pitchFamily="34" charset="0"/>
              </a:rPr>
              <a:t>complete</a:t>
            </a:r>
            <a:endParaRPr lang="en-US" sz="1000" b="0" dirty="0">
              <a:solidFill>
                <a:srgbClr val="378D2B"/>
              </a:solidFill>
              <a:latin typeface="Nina" pitchFamily="34" charset="0"/>
            </a:endParaRPr>
          </a:p>
        </p:txBody>
      </p:sp>
      <p:sp>
        <p:nvSpPr>
          <p:cNvPr id="34853" name="Line 8"/>
          <p:cNvSpPr>
            <a:spLocks noChangeShapeType="1"/>
          </p:cNvSpPr>
          <p:nvPr/>
        </p:nvSpPr>
        <p:spPr bwMode="auto">
          <a:xfrm flipV="1">
            <a:off x="1676400" y="2971800"/>
            <a:ext cx="1752600" cy="0"/>
          </a:xfrm>
          <a:prstGeom prst="line">
            <a:avLst/>
          </a:prstGeom>
          <a:noFill/>
          <a:ln w="38100">
            <a:solidFill>
              <a:schemeClr val="tx1"/>
            </a:solidFill>
            <a:round/>
            <a:headEnd/>
            <a:tailEnd/>
          </a:ln>
        </p:spPr>
        <p:txBody>
          <a:bodyPr/>
          <a:lstStyle/>
          <a:p>
            <a:endParaRPr lang="en-US"/>
          </a:p>
        </p:txBody>
      </p:sp>
      <p:sp>
        <p:nvSpPr>
          <p:cNvPr id="34854" name="Rectangle 41"/>
          <p:cNvSpPr>
            <a:spLocks noChangeArrowheads="1"/>
          </p:cNvSpPr>
          <p:nvPr/>
        </p:nvSpPr>
        <p:spPr bwMode="auto">
          <a:xfrm>
            <a:off x="1143000" y="3200400"/>
            <a:ext cx="1066800" cy="685800"/>
          </a:xfrm>
          <a:prstGeom prst="rect">
            <a:avLst/>
          </a:prstGeom>
          <a:solidFill>
            <a:schemeClr val="accent2"/>
          </a:solidFill>
          <a:ln w="12700">
            <a:solidFill>
              <a:srgbClr val="593B1D"/>
            </a:solidFill>
            <a:miter lim="800000"/>
            <a:headEnd/>
            <a:tailEnd/>
          </a:ln>
        </p:spPr>
        <p:txBody>
          <a:bodyPr wrap="none" anchor="ctr"/>
          <a:lstStyle/>
          <a:p>
            <a:pPr algn="ctr" eaLnBrk="1" hangingPunct="1"/>
            <a:endParaRPr lang="en-US" sz="1000" b="0">
              <a:solidFill>
                <a:srgbClr val="378D2B"/>
              </a:solidFill>
              <a:latin typeface="Nina" pitchFamily="34" charset="0"/>
            </a:endParaRPr>
          </a:p>
        </p:txBody>
      </p:sp>
      <p:sp>
        <p:nvSpPr>
          <p:cNvPr id="34855" name="Line 8"/>
          <p:cNvSpPr>
            <a:spLocks noChangeShapeType="1"/>
          </p:cNvSpPr>
          <p:nvPr/>
        </p:nvSpPr>
        <p:spPr bwMode="auto">
          <a:xfrm flipV="1">
            <a:off x="1676400" y="2971800"/>
            <a:ext cx="0" cy="228600"/>
          </a:xfrm>
          <a:prstGeom prst="line">
            <a:avLst/>
          </a:prstGeom>
          <a:noFill/>
          <a:ln w="38100">
            <a:solidFill>
              <a:schemeClr val="tx1"/>
            </a:solidFill>
            <a:round/>
            <a:headEnd/>
            <a:tailEnd/>
          </a:ln>
        </p:spPr>
        <p:txBody>
          <a:bodyPr/>
          <a:lstStyle/>
          <a:p>
            <a:endParaRPr lang="en-US"/>
          </a:p>
        </p:txBody>
      </p:sp>
      <p:sp>
        <p:nvSpPr>
          <p:cNvPr id="34857" name="Rectangle 44"/>
          <p:cNvSpPr>
            <a:spLocks noChangeArrowheads="1"/>
          </p:cNvSpPr>
          <p:nvPr/>
        </p:nvSpPr>
        <p:spPr bwMode="auto">
          <a:xfrm>
            <a:off x="2895600" y="3200400"/>
            <a:ext cx="1066800" cy="685800"/>
          </a:xfrm>
          <a:prstGeom prst="rect">
            <a:avLst/>
          </a:prstGeom>
          <a:solidFill>
            <a:schemeClr val="accent2"/>
          </a:solidFill>
          <a:ln w="12700">
            <a:solidFill>
              <a:srgbClr val="593B1D"/>
            </a:solidFill>
            <a:miter lim="800000"/>
            <a:headEnd/>
            <a:tailEnd/>
          </a:ln>
        </p:spPr>
        <p:txBody>
          <a:bodyPr wrap="none" anchor="ctr"/>
          <a:lstStyle/>
          <a:p>
            <a:pPr algn="ctr" eaLnBrk="1" hangingPunct="1"/>
            <a:endParaRPr lang="en-US" sz="1000" b="0">
              <a:solidFill>
                <a:srgbClr val="378D2B"/>
              </a:solidFill>
              <a:latin typeface="Nina" pitchFamily="34" charset="0"/>
            </a:endParaRPr>
          </a:p>
        </p:txBody>
      </p:sp>
      <p:sp>
        <p:nvSpPr>
          <p:cNvPr id="34858" name="Text Box 45"/>
          <p:cNvSpPr txBox="1">
            <a:spLocks noChangeArrowheads="1"/>
          </p:cNvSpPr>
          <p:nvPr/>
        </p:nvSpPr>
        <p:spPr bwMode="auto">
          <a:xfrm>
            <a:off x="2819400" y="3276602"/>
            <a:ext cx="1143000" cy="400110"/>
          </a:xfrm>
          <a:prstGeom prst="rect">
            <a:avLst/>
          </a:prstGeom>
          <a:noFill/>
          <a:ln w="9525">
            <a:noFill/>
            <a:miter lim="800000"/>
            <a:headEnd/>
            <a:tailEnd/>
          </a:ln>
        </p:spPr>
        <p:txBody>
          <a:bodyPr>
            <a:spAutoFit/>
          </a:bodyPr>
          <a:lstStyle/>
          <a:p>
            <a:pPr algn="ctr" eaLnBrk="1" hangingPunct="1">
              <a:spcBef>
                <a:spcPct val="50000"/>
              </a:spcBef>
            </a:pPr>
            <a:r>
              <a:rPr lang="en-US" sz="1000" b="0" dirty="0" smtClean="0">
                <a:latin typeface="Nina" pitchFamily="34" charset="0"/>
              </a:rPr>
              <a:t>Fill Out Action Report</a:t>
            </a:r>
            <a:endParaRPr lang="en-US" sz="1000" b="0" dirty="0">
              <a:latin typeface="Nina" pitchFamily="34" charset="0"/>
            </a:endParaRPr>
          </a:p>
        </p:txBody>
      </p:sp>
      <p:sp>
        <p:nvSpPr>
          <p:cNvPr id="34859" name="Line 8"/>
          <p:cNvSpPr>
            <a:spLocks noChangeShapeType="1"/>
          </p:cNvSpPr>
          <p:nvPr/>
        </p:nvSpPr>
        <p:spPr bwMode="auto">
          <a:xfrm flipV="1">
            <a:off x="3429000" y="2971800"/>
            <a:ext cx="0" cy="228600"/>
          </a:xfrm>
          <a:prstGeom prst="line">
            <a:avLst/>
          </a:prstGeom>
          <a:noFill/>
          <a:ln w="38100">
            <a:solidFill>
              <a:schemeClr val="tx1"/>
            </a:solidFill>
            <a:round/>
            <a:headEnd/>
            <a:tailEnd/>
          </a:ln>
        </p:spPr>
        <p:txBody>
          <a:bodyPr/>
          <a:lstStyle/>
          <a:p>
            <a:endParaRPr lang="en-US"/>
          </a:p>
        </p:txBody>
      </p:sp>
      <p:sp>
        <p:nvSpPr>
          <p:cNvPr id="34862" name="Line 51"/>
          <p:cNvSpPr>
            <a:spLocks noChangeShapeType="1"/>
          </p:cNvSpPr>
          <p:nvPr/>
        </p:nvSpPr>
        <p:spPr bwMode="auto">
          <a:xfrm>
            <a:off x="2667000" y="5180013"/>
            <a:ext cx="152400" cy="1587"/>
          </a:xfrm>
          <a:prstGeom prst="line">
            <a:avLst/>
          </a:prstGeom>
          <a:noFill/>
          <a:ln w="38100">
            <a:solidFill>
              <a:schemeClr val="tx1"/>
            </a:solidFill>
            <a:round/>
            <a:headEnd/>
            <a:tailEnd/>
          </a:ln>
        </p:spPr>
        <p:txBody>
          <a:bodyPr/>
          <a:lstStyle/>
          <a:p>
            <a:endParaRPr lang="en-US"/>
          </a:p>
        </p:txBody>
      </p:sp>
      <p:sp>
        <p:nvSpPr>
          <p:cNvPr id="34863" name="Text Box 51"/>
          <p:cNvSpPr txBox="1">
            <a:spLocks noChangeArrowheads="1"/>
          </p:cNvSpPr>
          <p:nvPr/>
        </p:nvSpPr>
        <p:spPr bwMode="auto">
          <a:xfrm>
            <a:off x="4495800" y="4953001"/>
            <a:ext cx="1143000" cy="553998"/>
          </a:xfrm>
          <a:prstGeom prst="rect">
            <a:avLst/>
          </a:prstGeom>
          <a:noFill/>
          <a:ln w="9525">
            <a:noFill/>
            <a:miter lim="800000"/>
            <a:headEnd/>
            <a:tailEnd/>
          </a:ln>
        </p:spPr>
        <p:txBody>
          <a:bodyPr>
            <a:spAutoFit/>
          </a:bodyPr>
          <a:lstStyle/>
          <a:p>
            <a:pPr eaLnBrk="1" hangingPunct="1">
              <a:spcBef>
                <a:spcPct val="50000"/>
              </a:spcBef>
            </a:pPr>
            <a:r>
              <a:rPr lang="en-US" sz="1000" b="0" dirty="0" smtClean="0">
                <a:latin typeface="Nina" pitchFamily="34" charset="0"/>
              </a:rPr>
              <a:t>Counselor Puts Form and Reports in Folder</a:t>
            </a:r>
            <a:endParaRPr lang="en-US" sz="1000" b="0" dirty="0">
              <a:latin typeface="Nina" pitchFamily="34" charset="0"/>
            </a:endParaRPr>
          </a:p>
        </p:txBody>
      </p:sp>
      <p:sp>
        <p:nvSpPr>
          <p:cNvPr id="34865" name="Line 51"/>
          <p:cNvSpPr>
            <a:spLocks noChangeShapeType="1"/>
          </p:cNvSpPr>
          <p:nvPr/>
        </p:nvSpPr>
        <p:spPr bwMode="auto">
          <a:xfrm>
            <a:off x="2667000" y="3657600"/>
            <a:ext cx="228600" cy="0"/>
          </a:xfrm>
          <a:prstGeom prst="line">
            <a:avLst/>
          </a:prstGeom>
          <a:noFill/>
          <a:ln w="38100">
            <a:solidFill>
              <a:schemeClr val="tx1"/>
            </a:solidFill>
            <a:round/>
            <a:headEnd/>
            <a:tailEnd/>
          </a:ln>
        </p:spPr>
        <p:txBody>
          <a:bodyPr/>
          <a:lstStyle/>
          <a:p>
            <a:endParaRPr lang="en-US"/>
          </a:p>
        </p:txBody>
      </p:sp>
      <p:sp>
        <p:nvSpPr>
          <p:cNvPr id="34866" name="Line 51"/>
          <p:cNvSpPr>
            <a:spLocks noChangeShapeType="1"/>
          </p:cNvSpPr>
          <p:nvPr/>
        </p:nvSpPr>
        <p:spPr bwMode="auto">
          <a:xfrm>
            <a:off x="914400" y="3581400"/>
            <a:ext cx="228600" cy="0"/>
          </a:xfrm>
          <a:prstGeom prst="line">
            <a:avLst/>
          </a:prstGeom>
          <a:noFill/>
          <a:ln w="38100">
            <a:solidFill>
              <a:schemeClr val="tx1"/>
            </a:solidFill>
            <a:round/>
            <a:headEnd/>
            <a:tailEnd/>
          </a:ln>
        </p:spPr>
        <p:txBody>
          <a:bodyPr/>
          <a:lstStyle/>
          <a:p>
            <a:endParaRPr lang="en-US"/>
          </a:p>
        </p:txBody>
      </p:sp>
      <p:sp>
        <p:nvSpPr>
          <p:cNvPr id="34867" name="Line 8"/>
          <p:cNvSpPr>
            <a:spLocks noChangeShapeType="1"/>
          </p:cNvSpPr>
          <p:nvPr/>
        </p:nvSpPr>
        <p:spPr bwMode="auto">
          <a:xfrm flipV="1">
            <a:off x="3429000" y="2971800"/>
            <a:ext cx="1600200" cy="0"/>
          </a:xfrm>
          <a:prstGeom prst="line">
            <a:avLst/>
          </a:prstGeom>
          <a:noFill/>
          <a:ln w="38100">
            <a:solidFill>
              <a:schemeClr val="tx1"/>
            </a:solidFill>
            <a:round/>
            <a:headEnd/>
            <a:tailEnd/>
          </a:ln>
        </p:spPr>
        <p:txBody>
          <a:bodyPr/>
          <a:lstStyle/>
          <a:p>
            <a:endParaRPr lang="en-US"/>
          </a:p>
        </p:txBody>
      </p:sp>
      <p:sp>
        <p:nvSpPr>
          <p:cNvPr id="34868" name="Rectangle 41"/>
          <p:cNvSpPr>
            <a:spLocks noChangeArrowheads="1"/>
          </p:cNvSpPr>
          <p:nvPr/>
        </p:nvSpPr>
        <p:spPr bwMode="auto">
          <a:xfrm>
            <a:off x="4572000" y="3200400"/>
            <a:ext cx="1066800" cy="685800"/>
          </a:xfrm>
          <a:prstGeom prst="rect">
            <a:avLst/>
          </a:prstGeom>
          <a:solidFill>
            <a:schemeClr val="accent2"/>
          </a:solidFill>
          <a:ln w="12700">
            <a:solidFill>
              <a:srgbClr val="593B1D"/>
            </a:solidFill>
            <a:miter lim="800000"/>
            <a:headEnd/>
            <a:tailEnd/>
          </a:ln>
        </p:spPr>
        <p:txBody>
          <a:bodyPr wrap="none" anchor="ctr"/>
          <a:lstStyle/>
          <a:p>
            <a:pPr algn="ctr" eaLnBrk="1" hangingPunct="1"/>
            <a:endParaRPr lang="en-US" sz="1000" b="0">
              <a:solidFill>
                <a:srgbClr val="378D2B"/>
              </a:solidFill>
              <a:latin typeface="Nina" pitchFamily="34" charset="0"/>
            </a:endParaRPr>
          </a:p>
        </p:txBody>
      </p:sp>
      <p:sp>
        <p:nvSpPr>
          <p:cNvPr id="34869" name="Line 8"/>
          <p:cNvSpPr>
            <a:spLocks noChangeShapeType="1"/>
          </p:cNvSpPr>
          <p:nvPr/>
        </p:nvSpPr>
        <p:spPr bwMode="auto">
          <a:xfrm flipV="1">
            <a:off x="5029200" y="2971800"/>
            <a:ext cx="0" cy="228600"/>
          </a:xfrm>
          <a:prstGeom prst="line">
            <a:avLst/>
          </a:prstGeom>
          <a:noFill/>
          <a:ln w="38100">
            <a:solidFill>
              <a:schemeClr val="tx1"/>
            </a:solidFill>
            <a:round/>
            <a:headEnd/>
            <a:tailEnd/>
          </a:ln>
        </p:spPr>
        <p:txBody>
          <a:bodyPr/>
          <a:lstStyle/>
          <a:p>
            <a:endParaRPr lang="en-US"/>
          </a:p>
        </p:txBody>
      </p:sp>
      <p:sp>
        <p:nvSpPr>
          <p:cNvPr id="34870" name="Text Box 43"/>
          <p:cNvSpPr txBox="1">
            <a:spLocks noChangeArrowheads="1"/>
          </p:cNvSpPr>
          <p:nvPr/>
        </p:nvSpPr>
        <p:spPr bwMode="auto">
          <a:xfrm>
            <a:off x="4505325" y="3276602"/>
            <a:ext cx="1219200" cy="246221"/>
          </a:xfrm>
          <a:prstGeom prst="rect">
            <a:avLst/>
          </a:prstGeom>
          <a:noFill/>
          <a:ln w="9525">
            <a:noFill/>
            <a:miter lim="800000"/>
            <a:headEnd/>
            <a:tailEnd/>
          </a:ln>
        </p:spPr>
        <p:txBody>
          <a:bodyPr>
            <a:spAutoFit/>
          </a:bodyPr>
          <a:lstStyle/>
          <a:p>
            <a:pPr algn="ctr" eaLnBrk="1" hangingPunct="1">
              <a:spcBef>
                <a:spcPct val="50000"/>
              </a:spcBef>
            </a:pPr>
            <a:r>
              <a:rPr lang="en-US" sz="1000" b="0" dirty="0" smtClean="0">
                <a:latin typeface="Nina" pitchFamily="34" charset="0"/>
              </a:rPr>
              <a:t>Store Reports</a:t>
            </a:r>
            <a:endParaRPr lang="en-US" sz="1000" b="0" dirty="0">
              <a:latin typeface="Nina" pitchFamily="34" charset="0"/>
            </a:endParaRPr>
          </a:p>
        </p:txBody>
      </p:sp>
      <p:sp>
        <p:nvSpPr>
          <p:cNvPr id="34871" name="Line 51"/>
          <p:cNvSpPr>
            <a:spLocks noChangeShapeType="1"/>
          </p:cNvSpPr>
          <p:nvPr/>
        </p:nvSpPr>
        <p:spPr bwMode="auto">
          <a:xfrm>
            <a:off x="4343400" y="5943600"/>
            <a:ext cx="152400" cy="0"/>
          </a:xfrm>
          <a:prstGeom prst="line">
            <a:avLst/>
          </a:prstGeom>
          <a:noFill/>
          <a:ln w="38100">
            <a:solidFill>
              <a:schemeClr val="tx1"/>
            </a:solidFill>
            <a:round/>
            <a:headEnd/>
            <a:tailEnd/>
          </a:ln>
        </p:spPr>
        <p:txBody>
          <a:bodyPr/>
          <a:lstStyle/>
          <a:p>
            <a:endParaRPr lang="en-US"/>
          </a:p>
        </p:txBody>
      </p:sp>
      <p:sp>
        <p:nvSpPr>
          <p:cNvPr id="34872" name="Line 51"/>
          <p:cNvSpPr>
            <a:spLocks noChangeShapeType="1"/>
          </p:cNvSpPr>
          <p:nvPr/>
        </p:nvSpPr>
        <p:spPr bwMode="auto">
          <a:xfrm>
            <a:off x="4343400" y="4343401"/>
            <a:ext cx="152400" cy="1588"/>
          </a:xfrm>
          <a:prstGeom prst="line">
            <a:avLst/>
          </a:prstGeom>
          <a:noFill/>
          <a:ln w="38100">
            <a:solidFill>
              <a:schemeClr val="tx1"/>
            </a:solidFill>
            <a:round/>
            <a:headEnd/>
            <a:tailEnd/>
          </a:ln>
        </p:spPr>
        <p:txBody>
          <a:bodyPr/>
          <a:lstStyle/>
          <a:p>
            <a:endParaRPr lang="en-US"/>
          </a:p>
        </p:txBody>
      </p:sp>
      <p:sp>
        <p:nvSpPr>
          <p:cNvPr id="34873" name="Rectangle 34"/>
          <p:cNvSpPr>
            <a:spLocks noChangeArrowheads="1"/>
          </p:cNvSpPr>
          <p:nvPr/>
        </p:nvSpPr>
        <p:spPr bwMode="auto">
          <a:xfrm>
            <a:off x="4495800" y="4114800"/>
            <a:ext cx="1066800" cy="609600"/>
          </a:xfrm>
          <a:prstGeom prst="rect">
            <a:avLst/>
          </a:prstGeom>
          <a:solidFill>
            <a:schemeClr val="accent2"/>
          </a:solidFill>
          <a:ln w="12700">
            <a:solidFill>
              <a:srgbClr val="593B1D"/>
            </a:solidFill>
            <a:miter lim="800000"/>
            <a:headEnd/>
            <a:tailEnd/>
          </a:ln>
        </p:spPr>
        <p:txBody>
          <a:bodyPr wrap="none" anchor="ctr"/>
          <a:lstStyle/>
          <a:p>
            <a:pPr algn="ctr" eaLnBrk="1" hangingPunct="1"/>
            <a:endParaRPr lang="en-US" sz="1000" b="0">
              <a:solidFill>
                <a:srgbClr val="378D2B"/>
              </a:solidFill>
              <a:latin typeface="Nina" pitchFamily="34" charset="0"/>
            </a:endParaRPr>
          </a:p>
        </p:txBody>
      </p:sp>
      <p:sp>
        <p:nvSpPr>
          <p:cNvPr id="34874" name="Text Box 35"/>
          <p:cNvSpPr txBox="1">
            <a:spLocks noChangeArrowheads="1"/>
          </p:cNvSpPr>
          <p:nvPr/>
        </p:nvSpPr>
        <p:spPr bwMode="auto">
          <a:xfrm>
            <a:off x="4495800" y="4191002"/>
            <a:ext cx="1143000" cy="553998"/>
          </a:xfrm>
          <a:prstGeom prst="rect">
            <a:avLst/>
          </a:prstGeom>
          <a:noFill/>
          <a:ln w="9525">
            <a:noFill/>
            <a:miter lim="800000"/>
            <a:headEnd/>
            <a:tailEnd/>
          </a:ln>
        </p:spPr>
        <p:txBody>
          <a:bodyPr>
            <a:spAutoFit/>
          </a:bodyPr>
          <a:lstStyle/>
          <a:p>
            <a:pPr eaLnBrk="1" hangingPunct="1">
              <a:spcBef>
                <a:spcPct val="50000"/>
              </a:spcBef>
            </a:pPr>
            <a:r>
              <a:rPr lang="en-US" sz="1000" b="0" dirty="0" smtClean="0">
                <a:latin typeface="Nina" pitchFamily="34" charset="0"/>
              </a:rPr>
              <a:t>Counselor Creates A New Folder For Client</a:t>
            </a:r>
            <a:endParaRPr lang="en-US" sz="1000" b="0" dirty="0">
              <a:latin typeface="Nina" pitchFamily="34" charset="0"/>
            </a:endParaRPr>
          </a:p>
        </p:txBody>
      </p:sp>
      <p:sp>
        <p:nvSpPr>
          <p:cNvPr id="34876" name="Rectangle 37"/>
          <p:cNvSpPr>
            <a:spLocks noChangeArrowheads="1"/>
          </p:cNvSpPr>
          <p:nvPr/>
        </p:nvSpPr>
        <p:spPr bwMode="auto">
          <a:xfrm>
            <a:off x="4495800" y="5791200"/>
            <a:ext cx="914400" cy="609600"/>
          </a:xfrm>
          <a:prstGeom prst="rect">
            <a:avLst/>
          </a:prstGeom>
          <a:solidFill>
            <a:schemeClr val="accent2"/>
          </a:solidFill>
          <a:ln w="12700">
            <a:solidFill>
              <a:srgbClr val="593B1D"/>
            </a:solidFill>
            <a:miter lim="800000"/>
            <a:headEnd/>
            <a:tailEnd/>
          </a:ln>
        </p:spPr>
        <p:txBody>
          <a:bodyPr wrap="none" anchor="ctr"/>
          <a:lstStyle/>
          <a:p>
            <a:pPr algn="ctr" eaLnBrk="1" hangingPunct="1"/>
            <a:endParaRPr lang="en-US" sz="1000" b="0">
              <a:solidFill>
                <a:srgbClr val="378D2B"/>
              </a:solidFill>
              <a:latin typeface="Nina" pitchFamily="34" charset="0"/>
            </a:endParaRPr>
          </a:p>
        </p:txBody>
      </p:sp>
      <p:sp>
        <p:nvSpPr>
          <p:cNvPr id="34877" name="Line 51"/>
          <p:cNvSpPr>
            <a:spLocks noChangeShapeType="1"/>
          </p:cNvSpPr>
          <p:nvPr/>
        </p:nvSpPr>
        <p:spPr bwMode="auto">
          <a:xfrm>
            <a:off x="4343400" y="5180013"/>
            <a:ext cx="152400" cy="1587"/>
          </a:xfrm>
          <a:prstGeom prst="line">
            <a:avLst/>
          </a:prstGeom>
          <a:noFill/>
          <a:ln w="38100">
            <a:solidFill>
              <a:schemeClr val="tx1"/>
            </a:solidFill>
            <a:round/>
            <a:headEnd/>
            <a:tailEnd/>
          </a:ln>
        </p:spPr>
        <p:txBody>
          <a:bodyPr/>
          <a:lstStyle/>
          <a:p>
            <a:endParaRPr lang="en-US"/>
          </a:p>
        </p:txBody>
      </p:sp>
      <p:sp>
        <p:nvSpPr>
          <p:cNvPr id="34879" name="Text Box 52"/>
          <p:cNvSpPr txBox="1">
            <a:spLocks noChangeArrowheads="1"/>
          </p:cNvSpPr>
          <p:nvPr/>
        </p:nvSpPr>
        <p:spPr bwMode="auto">
          <a:xfrm>
            <a:off x="4495800" y="5791201"/>
            <a:ext cx="990600" cy="553998"/>
          </a:xfrm>
          <a:prstGeom prst="rect">
            <a:avLst/>
          </a:prstGeom>
          <a:noFill/>
          <a:ln w="9525">
            <a:noFill/>
            <a:miter lim="800000"/>
            <a:headEnd/>
            <a:tailEnd/>
          </a:ln>
        </p:spPr>
        <p:txBody>
          <a:bodyPr>
            <a:spAutoFit/>
          </a:bodyPr>
          <a:lstStyle/>
          <a:p>
            <a:pPr eaLnBrk="1" hangingPunct="1">
              <a:spcBef>
                <a:spcPct val="50000"/>
              </a:spcBef>
            </a:pPr>
            <a:r>
              <a:rPr lang="en-US" sz="1000" b="0" dirty="0" smtClean="0">
                <a:latin typeface="Nina" pitchFamily="34" charset="0"/>
              </a:rPr>
              <a:t>Counselor Places In Filing Cabinet</a:t>
            </a:r>
            <a:endParaRPr lang="en-US" sz="1000" b="0" dirty="0">
              <a:latin typeface="Nina" pitchFamily="34" charset="0"/>
            </a:endParaRPr>
          </a:p>
        </p:txBody>
      </p:sp>
      <p:sp>
        <p:nvSpPr>
          <p:cNvPr id="34881" name="Line 51"/>
          <p:cNvSpPr>
            <a:spLocks noChangeShapeType="1"/>
          </p:cNvSpPr>
          <p:nvPr/>
        </p:nvSpPr>
        <p:spPr bwMode="auto">
          <a:xfrm>
            <a:off x="4343400" y="3657600"/>
            <a:ext cx="228600" cy="0"/>
          </a:xfrm>
          <a:prstGeom prst="line">
            <a:avLst/>
          </a:prstGeom>
          <a:noFill/>
          <a:ln w="38100">
            <a:solidFill>
              <a:schemeClr val="tx1"/>
            </a:solidFill>
            <a:round/>
            <a:headEnd/>
            <a:tailEnd/>
          </a:ln>
        </p:spPr>
        <p:txBody>
          <a:bodyPr/>
          <a:lstStyle/>
          <a:p>
            <a:endParaRPr lang="en-US"/>
          </a:p>
        </p:txBody>
      </p:sp>
      <p:sp>
        <p:nvSpPr>
          <p:cNvPr id="34882" name="Text Box 20"/>
          <p:cNvSpPr txBox="1">
            <a:spLocks noChangeArrowheads="1"/>
          </p:cNvSpPr>
          <p:nvPr/>
        </p:nvSpPr>
        <p:spPr bwMode="auto">
          <a:xfrm>
            <a:off x="1066800" y="4175125"/>
            <a:ext cx="1143000" cy="553998"/>
          </a:xfrm>
          <a:prstGeom prst="rect">
            <a:avLst/>
          </a:prstGeom>
          <a:noFill/>
          <a:ln w="9525">
            <a:noFill/>
            <a:miter lim="800000"/>
            <a:headEnd/>
            <a:tailEnd/>
          </a:ln>
        </p:spPr>
        <p:txBody>
          <a:bodyPr>
            <a:spAutoFit/>
          </a:bodyPr>
          <a:lstStyle/>
          <a:p>
            <a:pPr eaLnBrk="1" hangingPunct="1">
              <a:spcBef>
                <a:spcPct val="50000"/>
              </a:spcBef>
            </a:pPr>
            <a:r>
              <a:rPr lang="en-US" sz="1000" b="0" dirty="0" smtClean="0">
                <a:latin typeface="Nina" pitchFamily="34" charset="0"/>
              </a:rPr>
              <a:t>Client Manually picks Up Form At Local SBDC</a:t>
            </a:r>
            <a:endParaRPr lang="en-US" sz="1000" b="0" dirty="0">
              <a:latin typeface="Nina" pitchFamily="34" charset="0"/>
            </a:endParaRPr>
          </a:p>
        </p:txBody>
      </p:sp>
      <p:sp>
        <p:nvSpPr>
          <p:cNvPr id="34883" name="Text Box 20"/>
          <p:cNvSpPr txBox="1">
            <a:spLocks noChangeArrowheads="1"/>
          </p:cNvSpPr>
          <p:nvPr/>
        </p:nvSpPr>
        <p:spPr bwMode="auto">
          <a:xfrm>
            <a:off x="1066800" y="5867401"/>
            <a:ext cx="1143000" cy="553998"/>
          </a:xfrm>
          <a:prstGeom prst="rect">
            <a:avLst/>
          </a:prstGeom>
          <a:noFill/>
          <a:ln w="9525">
            <a:noFill/>
            <a:miter lim="800000"/>
            <a:headEnd/>
            <a:tailEnd/>
          </a:ln>
        </p:spPr>
        <p:txBody>
          <a:bodyPr>
            <a:spAutoFit/>
          </a:bodyPr>
          <a:lstStyle/>
          <a:p>
            <a:pPr eaLnBrk="1" hangingPunct="1">
              <a:spcBef>
                <a:spcPct val="50000"/>
              </a:spcBef>
            </a:pPr>
            <a:r>
              <a:rPr lang="en-US" sz="1000" b="0" dirty="0" smtClean="0">
                <a:latin typeface="Nina" pitchFamily="34" charset="0"/>
              </a:rPr>
              <a:t>Client Returns Completed Form To Counselor</a:t>
            </a:r>
            <a:endParaRPr lang="en-US" sz="1000" b="0" dirty="0">
              <a:latin typeface="Nina" pitchFamily="34" charset="0"/>
            </a:endParaRPr>
          </a:p>
        </p:txBody>
      </p:sp>
      <p:cxnSp>
        <p:nvCxnSpPr>
          <p:cNvPr id="74" name="Straight Connector 73"/>
          <p:cNvCxnSpPr>
            <a:stCxn id="34881" idx="0"/>
            <a:endCxn id="34871" idx="0"/>
          </p:cNvCxnSpPr>
          <p:nvPr/>
        </p:nvCxnSpPr>
        <p:spPr>
          <a:xfrm rot="5400000">
            <a:off x="3200400" y="4800600"/>
            <a:ext cx="2286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34865" idx="0"/>
          </p:cNvCxnSpPr>
          <p:nvPr/>
        </p:nvCxnSpPr>
        <p:spPr>
          <a:xfrm rot="5400000">
            <a:off x="1523999" y="4800601"/>
            <a:ext cx="2286002"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295400" y="3352800"/>
            <a:ext cx="838200" cy="400110"/>
          </a:xfrm>
          <a:prstGeom prst="rect">
            <a:avLst/>
          </a:prstGeom>
          <a:noFill/>
        </p:spPr>
        <p:txBody>
          <a:bodyPr wrap="square" rtlCol="0">
            <a:spAutoFit/>
          </a:bodyPr>
          <a:lstStyle/>
          <a:p>
            <a:r>
              <a:rPr lang="en-US" sz="1000" b="0" dirty="0" smtClean="0">
                <a:latin typeface="Nina" pitchFamily="34" charset="0"/>
              </a:rPr>
              <a:t>Fill Out SBA form</a:t>
            </a:r>
          </a:p>
        </p:txBody>
      </p:sp>
      <p:cxnSp>
        <p:nvCxnSpPr>
          <p:cNvPr id="59" name="Straight Connector 58"/>
          <p:cNvCxnSpPr>
            <a:endCxn id="34838" idx="0"/>
          </p:cNvCxnSpPr>
          <p:nvPr/>
        </p:nvCxnSpPr>
        <p:spPr>
          <a:xfrm rot="16200000" flipH="1">
            <a:off x="-723107" y="5218905"/>
            <a:ext cx="3275013"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152400"/>
            <a:ext cx="5715000" cy="369332"/>
          </a:xfrm>
          <a:prstGeom prst="rect">
            <a:avLst/>
          </a:prstGeom>
          <a:noFill/>
          <a:ln w="9525">
            <a:noFill/>
            <a:miter lim="800000"/>
            <a:headEnd/>
            <a:tailEnd/>
          </a:ln>
        </p:spPr>
        <p:txBody>
          <a:bodyPr>
            <a:spAutoFit/>
          </a:bodyPr>
          <a:lstStyle/>
          <a:p>
            <a:pPr eaLnBrk="1" hangingPunct="1">
              <a:spcBef>
                <a:spcPct val="50000"/>
              </a:spcBef>
            </a:pPr>
            <a:r>
              <a:rPr lang="en-US" b="0"/>
              <a:t>Owner’s View of Interfaces Narrative</a:t>
            </a:r>
          </a:p>
        </p:txBody>
      </p:sp>
      <p:sp>
        <p:nvSpPr>
          <p:cNvPr id="37891" name="Text Box 3"/>
          <p:cNvSpPr txBox="1">
            <a:spLocks noChangeArrowheads="1"/>
          </p:cNvSpPr>
          <p:nvPr/>
        </p:nvSpPr>
        <p:spPr bwMode="auto">
          <a:xfrm>
            <a:off x="6248400" y="0"/>
            <a:ext cx="533400" cy="369332"/>
          </a:xfrm>
          <a:prstGeom prst="rect">
            <a:avLst/>
          </a:prstGeom>
          <a:noFill/>
          <a:ln w="9525">
            <a:noFill/>
            <a:miter lim="800000"/>
            <a:headEnd/>
            <a:tailEnd/>
          </a:ln>
        </p:spPr>
        <p:txBody>
          <a:bodyPr>
            <a:spAutoFit/>
          </a:bodyPr>
          <a:lstStyle/>
          <a:p>
            <a:pPr>
              <a:spcBef>
                <a:spcPct val="50000"/>
              </a:spcBef>
            </a:pPr>
            <a:r>
              <a:rPr lang="en-US"/>
              <a:t>29</a:t>
            </a:r>
          </a:p>
        </p:txBody>
      </p:sp>
      <p:sp>
        <p:nvSpPr>
          <p:cNvPr id="37892" name="Text Box 3"/>
          <p:cNvSpPr txBox="1">
            <a:spLocks noChangeArrowheads="1"/>
          </p:cNvSpPr>
          <p:nvPr/>
        </p:nvSpPr>
        <p:spPr bwMode="auto">
          <a:xfrm>
            <a:off x="304800" y="827088"/>
            <a:ext cx="6324600" cy="3416320"/>
          </a:xfrm>
          <a:prstGeom prst="rect">
            <a:avLst/>
          </a:prstGeom>
          <a:noFill/>
          <a:ln w="9525">
            <a:noFill/>
            <a:miter lim="800000"/>
            <a:headEnd/>
            <a:tailEnd/>
          </a:ln>
        </p:spPr>
        <p:txBody>
          <a:bodyPr>
            <a:spAutoFit/>
          </a:bodyPr>
          <a:lstStyle/>
          <a:p>
            <a:r>
              <a:rPr lang="en-US" altLang="ja-JP" sz="1200" b="0" dirty="0" smtClean="0">
                <a:ea typeface="ＭＳ Ｐゴシック" charset="-128"/>
              </a:rPr>
              <a:t>The current system is initiated when the client registers themselves and their business by submitting Form 641 to their local SBDC.  </a:t>
            </a:r>
          </a:p>
          <a:p>
            <a:endParaRPr lang="en-US" altLang="ja-JP" sz="1200" b="0" dirty="0" smtClean="0">
              <a:ea typeface="ＭＳ Ｐゴシック" charset="-128"/>
            </a:endParaRPr>
          </a:p>
          <a:p>
            <a:r>
              <a:rPr lang="en-US" altLang="ja-JP" sz="1200" b="0" dirty="0" smtClean="0">
                <a:ea typeface="ＭＳ Ｐゴシック" charset="-128"/>
              </a:rPr>
              <a:t>The SBA Form 641 has to be filled out by the client. The client has to visit their local SBDC and pick up the application.  After completion of the application, the client must return the application to their local SBDC.   Upon receipt of the application, a SBDC counselor reviews and validates the application.  If the application is submitted to the incorrect SBDC, the client will be notified and the application will have to be forwarded to the appropriate SBDC.</a:t>
            </a:r>
          </a:p>
          <a:p>
            <a:endParaRPr lang="en-US" altLang="ja-JP" sz="1200" b="0" dirty="0" smtClean="0">
              <a:ea typeface="ＭＳ Ｐゴシック" charset="-128"/>
            </a:endParaRPr>
          </a:p>
          <a:p>
            <a:r>
              <a:rPr lang="en-US" altLang="ja-JP" sz="1200" b="0" dirty="0" smtClean="0">
                <a:ea typeface="ＭＳ Ｐゴシック" charset="-128"/>
              </a:rPr>
              <a:t>After reviewing and validating the application report, the counselor picks up an Action Report. After setting up a meeting  and interviewing the client, the Action Report is  completed by a SBDC counselor.</a:t>
            </a:r>
          </a:p>
          <a:p>
            <a:endParaRPr lang="en-US" altLang="ja-JP" sz="1200" b="0" dirty="0" smtClean="0">
              <a:ea typeface="ＭＳ Ｐゴシック" charset="-128"/>
            </a:endParaRPr>
          </a:p>
          <a:p>
            <a:r>
              <a:rPr lang="en-US" altLang="ja-JP" sz="1200" b="0" dirty="0" smtClean="0">
                <a:ea typeface="ＭＳ Ｐゴシック" charset="-128"/>
              </a:rPr>
              <a:t>The client’s application and the Action Report are ready to be stored in a folder for filing.  The SBDC counselor labels a new file folder for the client.  Then the client’s application and Action Report about the client are placed into this folder and stored into a filing cabinet.</a:t>
            </a:r>
          </a:p>
          <a:p>
            <a:endParaRPr lang="en-US" altLang="ja-JP" sz="1200" b="0" dirty="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81000" y="152400"/>
            <a:ext cx="5715000" cy="369332"/>
          </a:xfrm>
          <a:prstGeom prst="rect">
            <a:avLst/>
          </a:prstGeom>
          <a:noFill/>
          <a:ln w="9525">
            <a:noFill/>
            <a:miter lim="800000"/>
            <a:headEnd/>
            <a:tailEnd/>
          </a:ln>
        </p:spPr>
        <p:txBody>
          <a:bodyPr>
            <a:spAutoFit/>
          </a:bodyPr>
          <a:lstStyle/>
          <a:p>
            <a:pPr eaLnBrk="1" hangingPunct="1">
              <a:spcBef>
                <a:spcPct val="50000"/>
              </a:spcBef>
            </a:pPr>
            <a:r>
              <a:rPr lang="en-US" b="0"/>
              <a:t>Owner’s View of Geography</a:t>
            </a:r>
          </a:p>
        </p:txBody>
      </p:sp>
      <p:sp>
        <p:nvSpPr>
          <p:cNvPr id="38915" name="Text Box 3"/>
          <p:cNvSpPr txBox="1">
            <a:spLocks noChangeArrowheads="1"/>
          </p:cNvSpPr>
          <p:nvPr/>
        </p:nvSpPr>
        <p:spPr bwMode="auto">
          <a:xfrm>
            <a:off x="6248400" y="0"/>
            <a:ext cx="533400" cy="369332"/>
          </a:xfrm>
          <a:prstGeom prst="rect">
            <a:avLst/>
          </a:prstGeom>
          <a:noFill/>
          <a:ln w="9525">
            <a:noFill/>
            <a:miter lim="800000"/>
            <a:headEnd/>
            <a:tailEnd/>
          </a:ln>
        </p:spPr>
        <p:txBody>
          <a:bodyPr>
            <a:spAutoFit/>
          </a:bodyPr>
          <a:lstStyle/>
          <a:p>
            <a:pPr>
              <a:spcBef>
                <a:spcPct val="50000"/>
              </a:spcBef>
            </a:pPr>
            <a:r>
              <a:rPr lang="en-US"/>
              <a:t>30</a:t>
            </a:r>
          </a:p>
        </p:txBody>
      </p:sp>
      <p:pic>
        <p:nvPicPr>
          <p:cNvPr id="38916" name="Picture 9" descr="http://pix.epodunk.com/locatorMaps/al/AL_12244.gif"/>
          <p:cNvPicPr>
            <a:picLocks noChangeAspect="1" noChangeArrowheads="1"/>
          </p:cNvPicPr>
          <p:nvPr/>
        </p:nvPicPr>
        <p:blipFill>
          <a:blip r:embed="rId3"/>
          <a:srcRect/>
          <a:stretch>
            <a:fillRect/>
          </a:stretch>
        </p:blipFill>
        <p:spPr bwMode="auto">
          <a:xfrm>
            <a:off x="476250" y="914400"/>
            <a:ext cx="5924550" cy="7086600"/>
          </a:xfrm>
          <a:prstGeom prst="rect">
            <a:avLst/>
          </a:prstGeom>
          <a:noFill/>
          <a:ln w="9525">
            <a:noFill/>
            <a:miter lim="800000"/>
            <a:headEnd/>
            <a:tailEnd/>
          </a:ln>
        </p:spPr>
      </p:pic>
      <p:sp>
        <p:nvSpPr>
          <p:cNvPr id="9" name="5-Point Star 8"/>
          <p:cNvSpPr/>
          <p:nvPr/>
        </p:nvSpPr>
        <p:spPr bwMode="auto">
          <a:xfrm>
            <a:off x="2209800" y="3581400"/>
            <a:ext cx="304800" cy="304800"/>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b="0">
              <a:latin typeface="Verdana" pitchFamily="34" charset="0"/>
            </a:endParaRPr>
          </a:p>
        </p:txBody>
      </p:sp>
      <p:sp>
        <p:nvSpPr>
          <p:cNvPr id="11" name="5-Point Star 10"/>
          <p:cNvSpPr/>
          <p:nvPr/>
        </p:nvSpPr>
        <p:spPr bwMode="auto">
          <a:xfrm>
            <a:off x="838200" y="8305800"/>
            <a:ext cx="304800" cy="304800"/>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b="0">
              <a:latin typeface="Verdana" pitchFamily="34" charset="0"/>
            </a:endParaRPr>
          </a:p>
        </p:txBody>
      </p:sp>
      <p:sp>
        <p:nvSpPr>
          <p:cNvPr id="38919" name="TextBox 11"/>
          <p:cNvSpPr txBox="1">
            <a:spLocks noChangeArrowheads="1"/>
          </p:cNvSpPr>
          <p:nvPr/>
        </p:nvSpPr>
        <p:spPr bwMode="auto">
          <a:xfrm>
            <a:off x="1295400" y="8305800"/>
            <a:ext cx="5334000" cy="646331"/>
          </a:xfrm>
          <a:prstGeom prst="rect">
            <a:avLst/>
          </a:prstGeom>
          <a:noFill/>
          <a:ln w="9525">
            <a:noFill/>
            <a:miter lim="800000"/>
            <a:headEnd/>
            <a:tailEnd/>
          </a:ln>
        </p:spPr>
        <p:txBody>
          <a:bodyPr>
            <a:spAutoFit/>
          </a:bodyPr>
          <a:lstStyle/>
          <a:p>
            <a:pPr eaLnBrk="1" hangingPunct="1"/>
            <a:r>
              <a:rPr lang="en-US" b="0">
                <a:latin typeface="Calibri" pitchFamily="34" charset="0"/>
              </a:rPr>
              <a:t>The star represents  the location of The University of Alabama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81000" y="152400"/>
            <a:ext cx="5715000" cy="369332"/>
          </a:xfrm>
          <a:prstGeom prst="rect">
            <a:avLst/>
          </a:prstGeom>
          <a:noFill/>
          <a:ln w="9525">
            <a:noFill/>
            <a:miter lim="800000"/>
            <a:headEnd/>
            <a:tailEnd/>
          </a:ln>
        </p:spPr>
        <p:txBody>
          <a:bodyPr>
            <a:spAutoFit/>
          </a:bodyPr>
          <a:lstStyle/>
          <a:p>
            <a:pPr eaLnBrk="1" hangingPunct="1">
              <a:spcBef>
                <a:spcPct val="50000"/>
              </a:spcBef>
            </a:pPr>
            <a:r>
              <a:rPr lang="en-US" b="0"/>
              <a:t>Owner’s View of Geography Narrative</a:t>
            </a:r>
          </a:p>
        </p:txBody>
      </p:sp>
      <p:sp>
        <p:nvSpPr>
          <p:cNvPr id="39939" name="Text Box 3"/>
          <p:cNvSpPr txBox="1">
            <a:spLocks noChangeArrowheads="1"/>
          </p:cNvSpPr>
          <p:nvPr/>
        </p:nvSpPr>
        <p:spPr bwMode="auto">
          <a:xfrm>
            <a:off x="6248400" y="0"/>
            <a:ext cx="533400" cy="369332"/>
          </a:xfrm>
          <a:prstGeom prst="rect">
            <a:avLst/>
          </a:prstGeom>
          <a:noFill/>
          <a:ln w="9525">
            <a:noFill/>
            <a:miter lim="800000"/>
            <a:headEnd/>
            <a:tailEnd/>
          </a:ln>
        </p:spPr>
        <p:txBody>
          <a:bodyPr>
            <a:spAutoFit/>
          </a:bodyPr>
          <a:lstStyle/>
          <a:p>
            <a:pPr>
              <a:spcBef>
                <a:spcPct val="50000"/>
              </a:spcBef>
            </a:pPr>
            <a:r>
              <a:rPr lang="en-US"/>
              <a:t>31</a:t>
            </a:r>
          </a:p>
        </p:txBody>
      </p:sp>
      <p:sp>
        <p:nvSpPr>
          <p:cNvPr id="39940" name="Rectangle 5"/>
          <p:cNvSpPr>
            <a:spLocks noChangeArrowheads="1"/>
          </p:cNvSpPr>
          <p:nvPr/>
        </p:nvSpPr>
        <p:spPr bwMode="auto">
          <a:xfrm>
            <a:off x="381000" y="990600"/>
            <a:ext cx="6096000" cy="1384995"/>
          </a:xfrm>
          <a:prstGeom prst="rect">
            <a:avLst/>
          </a:prstGeom>
          <a:noFill/>
          <a:ln w="9525">
            <a:noFill/>
            <a:miter lim="800000"/>
            <a:headEnd/>
            <a:tailEnd/>
          </a:ln>
        </p:spPr>
        <p:txBody>
          <a:bodyPr>
            <a:spAutoFit/>
          </a:bodyPr>
          <a:lstStyle/>
          <a:p>
            <a:pPr eaLnBrk="1" hangingPunct="1">
              <a:spcBef>
                <a:spcPct val="50000"/>
              </a:spcBef>
            </a:pPr>
            <a:r>
              <a:rPr lang="en-US" sz="1200" b="0" dirty="0"/>
              <a:t>The previous image displays the owner’s view of geography which exhibits the location where the data originated from and where the data is being used.  The overall map displays the state of Alabama and the county in which this data will be effected. The highlighted county is Tuscaloosa County and within Tuscaloosa County is The University of Alabama. The </a:t>
            </a:r>
            <a:r>
              <a:rPr lang="en-US" sz="1200" b="0" dirty="0" smtClean="0"/>
              <a:t>SBDC </a:t>
            </a:r>
            <a:r>
              <a:rPr lang="en-US" sz="1200" b="0" dirty="0"/>
              <a:t>primarily works and has offices in Tuscaloosa, Alabama. The data exemplified in this project are primarily designated for  The University of Alabama and may spread state-wide and eventually nationally.</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7361</TotalTime>
  <Words>733</Words>
  <Application>Microsoft PowerPoint</Application>
  <PresentationFormat>On-screen Show (4:3)</PresentationFormat>
  <Paragraphs>75</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Slide 1</vt:lpstr>
      <vt:lpstr>Slide 2</vt:lpstr>
      <vt:lpstr>Slide 3</vt:lpstr>
      <vt:lpstr>Slide 4</vt:lpstr>
      <vt:lpstr>Slide 5</vt:lpstr>
      <vt:lpstr>Slide 6</vt:lpstr>
    </vt:vector>
  </TitlesOfParts>
  <Company>none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dc:creator>Britney</dc:creator>
  <cp:lastModifiedBy>mitcadmin</cp:lastModifiedBy>
  <cp:revision>163</cp:revision>
  <dcterms:created xsi:type="dcterms:W3CDTF">2008-04-10T03:45:51Z</dcterms:created>
  <dcterms:modified xsi:type="dcterms:W3CDTF">2009-04-29T02:02:50Z</dcterms:modified>
</cp:coreProperties>
</file>