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xls" ContentType="application/vnd.ms-excel"/>
  <Default Extension="wmf" ContentType="image/x-wmf"/>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55"/>
  </p:notesMasterIdLst>
  <p:handoutMasterIdLst>
    <p:handoutMasterId r:id="rId156"/>
  </p:handoutMasterIdLst>
  <p:sldIdLst>
    <p:sldId id="434" r:id="rId2"/>
    <p:sldId id="435" r:id="rId3"/>
    <p:sldId id="350" r:id="rId4"/>
    <p:sldId id="347" r:id="rId5"/>
    <p:sldId id="292" r:id="rId6"/>
    <p:sldId id="295" r:id="rId7"/>
    <p:sldId id="341" r:id="rId8"/>
    <p:sldId id="317" r:id="rId9"/>
    <p:sldId id="319" r:id="rId10"/>
    <p:sldId id="296" r:id="rId11"/>
    <p:sldId id="321" r:id="rId12"/>
    <p:sldId id="330" r:id="rId13"/>
    <p:sldId id="308" r:id="rId14"/>
    <p:sldId id="343" r:id="rId15"/>
    <p:sldId id="310" r:id="rId16"/>
    <p:sldId id="344" r:id="rId17"/>
    <p:sldId id="320" r:id="rId18"/>
    <p:sldId id="297" r:id="rId19"/>
    <p:sldId id="298" r:id="rId20"/>
    <p:sldId id="299" r:id="rId21"/>
    <p:sldId id="301" r:id="rId22"/>
    <p:sldId id="318" r:id="rId23"/>
    <p:sldId id="322" r:id="rId24"/>
    <p:sldId id="323" r:id="rId25"/>
    <p:sldId id="326" r:id="rId26"/>
    <p:sldId id="327" r:id="rId27"/>
    <p:sldId id="328" r:id="rId28"/>
    <p:sldId id="329" r:id="rId29"/>
    <p:sldId id="324" r:id="rId30"/>
    <p:sldId id="325" r:id="rId31"/>
    <p:sldId id="300" r:id="rId32"/>
    <p:sldId id="451" r:id="rId33"/>
    <p:sldId id="452" r:id="rId34"/>
    <p:sldId id="453" r:id="rId35"/>
    <p:sldId id="454" r:id="rId36"/>
    <p:sldId id="455" r:id="rId37"/>
    <p:sldId id="336" r:id="rId38"/>
    <p:sldId id="337" r:id="rId39"/>
    <p:sldId id="338" r:id="rId40"/>
    <p:sldId id="339" r:id="rId41"/>
    <p:sldId id="340" r:id="rId42"/>
    <p:sldId id="307" r:id="rId43"/>
    <p:sldId id="342" r:id="rId44"/>
    <p:sldId id="331" r:id="rId45"/>
    <p:sldId id="332" r:id="rId46"/>
    <p:sldId id="333" r:id="rId47"/>
    <p:sldId id="334" r:id="rId48"/>
    <p:sldId id="335" r:id="rId49"/>
    <p:sldId id="345" r:id="rId50"/>
    <p:sldId id="346" r:id="rId51"/>
    <p:sldId id="349" r:id="rId52"/>
    <p:sldId id="294" r:id="rId53"/>
    <p:sldId id="302" r:id="rId54"/>
    <p:sldId id="303" r:id="rId55"/>
    <p:sldId id="304"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33" r:id="rId114"/>
    <p:sldId id="408" r:id="rId115"/>
    <p:sldId id="409" r:id="rId116"/>
    <p:sldId id="410" r:id="rId117"/>
    <p:sldId id="411" r:id="rId118"/>
    <p:sldId id="412" r:id="rId119"/>
    <p:sldId id="413" r:id="rId120"/>
    <p:sldId id="414" r:id="rId121"/>
    <p:sldId id="415"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6" r:id="rId140"/>
    <p:sldId id="437" r:id="rId141"/>
    <p:sldId id="438" r:id="rId142"/>
    <p:sldId id="439" r:id="rId143"/>
    <p:sldId id="440" r:id="rId144"/>
    <p:sldId id="441" r:id="rId145"/>
    <p:sldId id="442" r:id="rId146"/>
    <p:sldId id="443" r:id="rId147"/>
    <p:sldId id="444" r:id="rId148"/>
    <p:sldId id="445" r:id="rId149"/>
    <p:sldId id="446" r:id="rId150"/>
    <p:sldId id="447" r:id="rId151"/>
    <p:sldId id="448" r:id="rId152"/>
    <p:sldId id="449" r:id="rId153"/>
    <p:sldId id="450" r:id="rId154"/>
  </p:sldIdLst>
  <p:sldSz cx="6858000" cy="9144000" type="screen4x3"/>
  <p:notesSz cx="6858000" cy="92964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4B"/>
    <a:srgbClr val="FF9900"/>
    <a:srgbClr val="000048"/>
    <a:srgbClr val="000066"/>
    <a:srgbClr val="FFFFA3"/>
    <a:srgbClr val="FFFFBD"/>
    <a:srgbClr val="FFFFD9"/>
    <a:srgbClr val="ABEA5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110" autoAdjust="0"/>
    <p:restoredTop sz="94667" autoAdjust="0"/>
  </p:normalViewPr>
  <p:slideViewPr>
    <p:cSldViewPr>
      <p:cViewPr>
        <p:scale>
          <a:sx n="60" d="100"/>
          <a:sy n="60" d="100"/>
        </p:scale>
        <p:origin x="-1459" y="-21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Main%20User\Desktop\Survey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Main%20User\Desktop\Survey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Main%20User\Desktop\Survey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Main%20User\Desktop\Survey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Main%20User\Desktop\Surveys.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clrMapOvr bg1="lt1" tx1="dk1" bg2="lt2" tx2="dk2" accent1="accent1" accent2="accent2" accent3="accent3" accent4="accent4" accent5="accent5" accent6="accent6" hlink="hlink" folHlink="folHlink"/>
  <c:chart>
    <c:title>
      <c:tx>
        <c:rich>
          <a:bodyPr/>
          <a:lstStyle/>
          <a:p>
            <a:pPr>
              <a:defRPr/>
            </a:pPr>
            <a:r>
              <a:rPr lang="en-US"/>
              <a:t>Yes versus No responses</a:t>
            </a:r>
          </a:p>
        </c:rich>
      </c:tx>
    </c:title>
    <c:plotArea>
      <c:layout/>
      <c:pieChart>
        <c:varyColors val="1"/>
        <c:ser>
          <c:idx val="0"/>
          <c:order val="0"/>
          <c:dLbls>
            <c:showCatName val="1"/>
            <c:showPercent val="1"/>
          </c:dLbls>
          <c:val>
            <c:numRef>
              <c:f>Sheet1!$A$1:$A$2</c:f>
              <c:numCache>
                <c:formatCode>General</c:formatCode>
                <c:ptCount val="2"/>
                <c:pt idx="0">
                  <c:v>84</c:v>
                </c:pt>
                <c:pt idx="1">
                  <c:v>42</c:v>
                </c:pt>
              </c:numCache>
            </c:numRef>
          </c:val>
        </c:ser>
        <c:dLbls>
          <c:showCatName val="1"/>
          <c:showPercent val="1"/>
        </c:dLbls>
        <c:firstSliceAng val="0"/>
      </c:pieChart>
    </c:plotArea>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lrMapOvr bg1="lt1" tx1="dk1" bg2="lt2" tx2="dk2" accent1="accent1" accent2="accent2" accent3="accent3" accent4="accent4" accent5="accent5" accent6="accent6" hlink="hlink" folHlink="folHlink"/>
  <c:chart>
    <c:title>
      <c:tx>
        <c:rich>
          <a:bodyPr/>
          <a:lstStyle/>
          <a:p>
            <a:pPr>
              <a:defRPr/>
            </a:pPr>
            <a:r>
              <a:rPr lang="en-US" dirty="0"/>
              <a:t>Yes Responses by Major</a:t>
            </a:r>
          </a:p>
        </c:rich>
      </c:tx>
    </c:title>
    <c:plotArea>
      <c:layout/>
      <c:pieChart>
        <c:varyColors val="1"/>
        <c:ser>
          <c:idx val="0"/>
          <c:order val="0"/>
          <c:tx>
            <c:strRef>
              <c:f>Sheet1!$B$8</c:f>
              <c:strCache>
                <c:ptCount val="1"/>
                <c:pt idx="0">
                  <c:v>MGT/MKT</c:v>
                </c:pt>
              </c:strCache>
            </c:strRef>
          </c:tx>
          <c:dLbls>
            <c:dLbl>
              <c:idx val="2"/>
              <c:layout>
                <c:manualLayout>
                  <c:x val="9.6397761600554629E-3"/>
                  <c:y val="4.8602556391665483E-2"/>
                </c:manualLayout>
              </c:layout>
              <c:showCatName val="1"/>
              <c:showPercent val="1"/>
            </c:dLbl>
            <c:showCatName val="1"/>
            <c:showPercent val="1"/>
          </c:dLbls>
          <c:val>
            <c:numRef>
              <c:f>Sheet1!$A$8:$A$10</c:f>
              <c:numCache>
                <c:formatCode>General</c:formatCode>
                <c:ptCount val="3"/>
                <c:pt idx="0">
                  <c:v>23</c:v>
                </c:pt>
                <c:pt idx="1">
                  <c:v>45</c:v>
                </c:pt>
                <c:pt idx="2">
                  <c:v>14</c:v>
                </c:pt>
              </c:numCache>
            </c:numRef>
          </c:val>
        </c:ser>
        <c:ser>
          <c:idx val="1"/>
          <c:order val="1"/>
          <c:tx>
            <c:strRef>
              <c:f>Sheet1!$B$9</c:f>
              <c:strCache>
                <c:ptCount val="1"/>
                <c:pt idx="0">
                  <c:v>Other C&amp;BA</c:v>
                </c:pt>
              </c:strCache>
            </c:strRef>
          </c:tx>
          <c:dLbls>
            <c:showCatName val="1"/>
            <c:showPercent val="1"/>
          </c:dLbls>
          <c:val>
            <c:numLit>
              <c:formatCode>General</c:formatCode>
              <c:ptCount val="1"/>
              <c:pt idx="0">
                <c:v>1</c:v>
              </c:pt>
            </c:numLit>
          </c:val>
        </c:ser>
        <c:ser>
          <c:idx val="2"/>
          <c:order val="2"/>
          <c:tx>
            <c:strRef>
              <c:f>Sheet1!$B$10</c:f>
              <c:strCache>
                <c:ptCount val="1"/>
                <c:pt idx="0">
                  <c:v>Non-C&amp;BA</c:v>
                </c:pt>
              </c:strCache>
            </c:strRef>
          </c:tx>
          <c:dLbls>
            <c:showCatName val="1"/>
            <c:showPercent val="1"/>
          </c:dLbls>
          <c:val>
            <c:numLit>
              <c:formatCode>General</c:formatCode>
              <c:ptCount val="1"/>
              <c:pt idx="0">
                <c:v>1</c:v>
              </c:pt>
            </c:numLit>
          </c:val>
        </c:ser>
        <c:dLbls>
          <c:showCatName val="1"/>
          <c:showPercent val="1"/>
        </c:dLbls>
        <c:firstSliceAng val="0"/>
      </c:pieChart>
    </c:plotArea>
    <c:plotVisOnly val="1"/>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6"/>
  <c:clrMapOvr bg1="lt1" tx1="dk1" bg2="lt2" tx2="dk2" accent1="accent1" accent2="accent2" accent3="accent3" accent4="accent4" accent5="accent5" accent6="accent6" hlink="hlink" folHlink="folHlink"/>
  <c:chart>
    <c:title>
      <c:tx>
        <c:rich>
          <a:bodyPr/>
          <a:lstStyle/>
          <a:p>
            <a:pPr>
              <a:defRPr/>
            </a:pPr>
            <a:r>
              <a:rPr lang="en-US" dirty="0"/>
              <a:t>What do you like about the current system?</a:t>
            </a:r>
          </a:p>
        </c:rich>
      </c:tx>
    </c:title>
    <c:plotArea>
      <c:layout/>
      <c:pieChart>
        <c:varyColors val="1"/>
        <c:ser>
          <c:idx val="0"/>
          <c:order val="0"/>
          <c:dLbls>
            <c:dLbl>
              <c:idx val="4"/>
              <c:layout>
                <c:manualLayout>
                  <c:x val="2.4315752983707226E-2"/>
                  <c:y val="4.9869007932735299E-2"/>
                </c:manualLayout>
              </c:layout>
              <c:showCatName val="1"/>
              <c:showPercent val="1"/>
            </c:dLbl>
            <c:showCatName val="1"/>
            <c:showPercent val="1"/>
          </c:dLbls>
          <c:val>
            <c:numRef>
              <c:f>Sheet1!$A$16:$A$20</c:f>
              <c:numCache>
                <c:formatCode>General</c:formatCode>
                <c:ptCount val="5"/>
                <c:pt idx="0">
                  <c:v>27</c:v>
                </c:pt>
                <c:pt idx="1">
                  <c:v>12</c:v>
                </c:pt>
                <c:pt idx="2">
                  <c:v>20</c:v>
                </c:pt>
                <c:pt idx="3">
                  <c:v>15</c:v>
                </c:pt>
                <c:pt idx="4">
                  <c:v>10</c:v>
                </c:pt>
              </c:numCache>
            </c:numRef>
          </c:val>
        </c:ser>
        <c:dLbls>
          <c:showCatName val="1"/>
          <c:showPercent val="1"/>
        </c:dLbls>
        <c:firstSliceAng val="0"/>
      </c:pieChart>
    </c:plotArea>
    <c:plotVisOnly val="1"/>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6"/>
  <c:clrMapOvr bg1="lt1" tx1="dk1" bg2="lt2" tx2="dk2" accent1="accent1" accent2="accent2" accent3="accent3" accent4="accent4" accent5="accent5" accent6="accent6" hlink="hlink" folHlink="folHlink"/>
  <c:chart>
    <c:title>
      <c:tx>
        <c:rich>
          <a:bodyPr/>
          <a:lstStyle/>
          <a:p>
            <a:pPr>
              <a:defRPr/>
            </a:pPr>
            <a:r>
              <a:rPr lang="en-US"/>
              <a:t>What do you not like?</a:t>
            </a:r>
          </a:p>
        </c:rich>
      </c:tx>
    </c:title>
    <c:plotArea>
      <c:layout/>
      <c:pieChart>
        <c:varyColors val="1"/>
        <c:ser>
          <c:idx val="0"/>
          <c:order val="0"/>
          <c:dLbls>
            <c:dLbl>
              <c:idx val="4"/>
              <c:layout>
                <c:manualLayout>
                  <c:x val="5.8045461298469769E-2"/>
                  <c:y val="2.7696191951550476E-2"/>
                </c:manualLayout>
              </c:layout>
              <c:showCatName val="1"/>
              <c:showPercent val="1"/>
            </c:dLbl>
            <c:showCatName val="1"/>
            <c:showPercent val="1"/>
          </c:dLbls>
          <c:val>
            <c:numRef>
              <c:f>Sheet1!$A$26:$A$30</c:f>
              <c:numCache>
                <c:formatCode>General</c:formatCode>
                <c:ptCount val="5"/>
                <c:pt idx="0">
                  <c:v>25</c:v>
                </c:pt>
                <c:pt idx="1">
                  <c:v>8</c:v>
                </c:pt>
                <c:pt idx="2">
                  <c:v>7</c:v>
                </c:pt>
                <c:pt idx="3">
                  <c:v>6</c:v>
                </c:pt>
                <c:pt idx="4">
                  <c:v>5</c:v>
                </c:pt>
              </c:numCache>
            </c:numRef>
          </c:val>
        </c:ser>
        <c:dLbls>
          <c:showCatName val="1"/>
          <c:showPercent val="1"/>
        </c:dLbls>
        <c:firstSliceAng val="0"/>
      </c:pieChart>
    </c:plotArea>
    <c:plotVisOnly val="1"/>
  </c:chart>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6"/>
  <c:clrMapOvr bg1="lt1" tx1="dk1" bg2="lt2" tx2="dk2" accent1="accent1" accent2="accent2" accent3="accent3" accent4="accent4" accent5="accent5" accent6="accent6" hlink="hlink" folHlink="folHlink"/>
  <c:chart>
    <c:title>
      <c:tx>
        <c:rich>
          <a:bodyPr/>
          <a:lstStyle/>
          <a:p>
            <a:pPr>
              <a:defRPr/>
            </a:pPr>
            <a:r>
              <a:rPr lang="en-US"/>
              <a:t>What changes/additions would you like to see made?</a:t>
            </a:r>
          </a:p>
        </c:rich>
      </c:tx>
    </c:title>
    <c:plotArea>
      <c:layout/>
      <c:pieChart>
        <c:varyColors val="1"/>
        <c:ser>
          <c:idx val="0"/>
          <c:order val="0"/>
          <c:dLbls>
            <c:dLbl>
              <c:idx val="3"/>
              <c:layout>
                <c:manualLayout>
                  <c:x val="5.1868271183083299E-2"/>
                  <c:y val="3.8491788909829801E-3"/>
                </c:manualLayout>
              </c:layout>
              <c:showCatName val="1"/>
              <c:showPercent val="1"/>
            </c:dLbl>
            <c:showCatName val="1"/>
            <c:showPercent val="1"/>
          </c:dLbls>
          <c:val>
            <c:numRef>
              <c:f>Sheet1!$A$36:$A$39</c:f>
              <c:numCache>
                <c:formatCode>General</c:formatCode>
                <c:ptCount val="4"/>
                <c:pt idx="0">
                  <c:v>22</c:v>
                </c:pt>
                <c:pt idx="1">
                  <c:v>8</c:v>
                </c:pt>
                <c:pt idx="2">
                  <c:v>4</c:v>
                </c:pt>
                <c:pt idx="3">
                  <c:v>4</c:v>
                </c:pt>
              </c:numCache>
            </c:numRef>
          </c:val>
        </c:ser>
        <c:dLbls>
          <c:showCatName val="1"/>
          <c:showPercent val="1"/>
        </c:dLbls>
        <c:firstSliceAng val="0"/>
      </c:pieChart>
    </c:plotArea>
    <c:plotVisOnly val="1"/>
  </c:chart>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3177" tIns="46589" rIns="93177" bIns="46589" rtlCol="0"/>
          <a:lstStyle>
            <a:lvl1pPr algn="r">
              <a:defRPr sz="1200"/>
            </a:lvl1pPr>
          </a:lstStyle>
          <a:p>
            <a:fld id="{C43D03EA-93DD-4DC0-BB83-FC5674BFC283}" type="datetimeFigureOut">
              <a:rPr lang="en-US" smtClean="0"/>
              <a:pPr/>
              <a:t>4/27/2009</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7" tIns="46589" rIns="93177" bIns="46589" rtlCol="0" anchor="b"/>
          <a:lstStyle>
            <a:lvl1pPr algn="r">
              <a:defRPr sz="1200"/>
            </a:lvl1pPr>
          </a:lstStyle>
          <a:p>
            <a:fld id="{50C166E6-F6BD-4187-8946-A56DBB69A46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4654E7AE-39A6-49F9-8334-F6D6DD9D1B09}" type="datetimeFigureOut">
              <a:rPr lang="en-US" smtClean="0"/>
              <a:pPr/>
              <a:t>4/27/2009</a:t>
            </a:fld>
            <a:endParaRPr lang="en-US"/>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AFE074EE-DDD5-4E68-9D6E-033F1A7344F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E074EE-DDD5-4E68-9D6E-033F1A7344FE}"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E074EE-DDD5-4E68-9D6E-033F1A7344FE}" type="slidenum">
              <a:rPr lang="en-US" smtClean="0"/>
              <a:pPr/>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22488" y="696913"/>
            <a:ext cx="26130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E074EE-DDD5-4E68-9D6E-033F1A7344FE}" type="slidenum">
              <a:rPr lang="en-US" smtClean="0"/>
              <a:pPr/>
              <a:t>103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22488" y="696913"/>
            <a:ext cx="26130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AFE074EE-DDD5-4E68-9D6E-033F1A7344FE}" type="slidenum">
              <a:rPr lang="en-US" sz="1200" kern="1200">
                <a:solidFill>
                  <a:prstClr val="black"/>
                </a:solidFill>
                <a:latin typeface="Arial" charset="0"/>
                <a:ea typeface="+mn-ea"/>
                <a:cs typeface="Arial" charset="0"/>
              </a:rPr>
              <a:pPr algn="r" rtl="0" fontAlgn="base">
                <a:spcBef>
                  <a:spcPct val="0"/>
                </a:spcBef>
                <a:spcAft>
                  <a:spcPct val="0"/>
                </a:spcAft>
              </a:pPr>
              <a:t>139</a:t>
            </a:fld>
            <a:endParaRPr lang="en-US" sz="1200" kern="1200">
              <a:solidFill>
                <a:prstClr val="black"/>
              </a:solidFill>
              <a:latin typeface="Arial" charset="0"/>
              <a:ea typeface="+mn-ea"/>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713320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285750" y="6471216"/>
            <a:ext cx="6343650" cy="1629833"/>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285750" y="5181600"/>
            <a:ext cx="6343650" cy="12192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endParaRPr lang="en-US"/>
          </a:p>
        </p:txBody>
      </p:sp>
      <p:sp>
        <p:nvSpPr>
          <p:cNvPr id="15" name="Slide Number Placeholder 14"/>
          <p:cNvSpPr>
            <a:spLocks noGrp="1"/>
          </p:cNvSpPr>
          <p:nvPr>
            <p:ph type="sldNum" sz="quarter" idx="12"/>
          </p:nvPr>
        </p:nvSpPr>
        <p:spPr>
          <a:xfrm>
            <a:off x="6172200" y="8631936"/>
            <a:ext cx="569214" cy="329184"/>
          </a:xfrm>
        </p:spPr>
        <p:txBody>
          <a:bodyPr/>
          <a:lstStyle/>
          <a:p>
            <a:pPr>
              <a:defRPr/>
            </a:pPr>
            <a:fld id="{0B02C199-AEEF-4BAD-8813-42877F90105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C3BED0-B26D-4053-9D70-67F60F5532C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732369"/>
            <a:ext cx="137160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732369"/>
            <a:ext cx="468630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DDA424-CD7E-474C-8269-F2EF62AB2A8F}"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42900" y="366713"/>
            <a:ext cx="6172200" cy="780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6C8C561-33B3-4458-89C6-B71B6DAB58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a:xfrm>
            <a:off x="2686050" y="101601"/>
            <a:ext cx="2171700" cy="385233"/>
          </a:xfrm>
        </p:spPr>
        <p:txBody>
          <a:bodyPr/>
          <a:lstStyle/>
          <a:p>
            <a:pPr>
              <a:defRPr/>
            </a:pPr>
            <a:endParaRPr lang="en-US"/>
          </a:p>
        </p:txBody>
      </p:sp>
      <p:sp>
        <p:nvSpPr>
          <p:cNvPr id="16" name="Slide Number Placeholder 15"/>
          <p:cNvSpPr>
            <a:spLocks noGrp="1"/>
          </p:cNvSpPr>
          <p:nvPr>
            <p:ph type="sldNum" sz="quarter" idx="12"/>
          </p:nvPr>
        </p:nvSpPr>
        <p:spPr>
          <a:xfrm>
            <a:off x="6172200" y="8631936"/>
            <a:ext cx="569214" cy="329184"/>
          </a:xfrm>
        </p:spPr>
        <p:txBody>
          <a:bodyPr/>
          <a:lstStyle/>
          <a:p>
            <a:pPr>
              <a:defRPr/>
            </a:pPr>
            <a:fld id="{BBACAD26-0BBD-48C9-A3B3-6AAED54B31D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459320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285750" y="2235200"/>
            <a:ext cx="6343650" cy="16256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endParaRPr lang="en-US"/>
          </a:p>
        </p:txBody>
      </p:sp>
      <p:sp>
        <p:nvSpPr>
          <p:cNvPr id="11" name="Footer Placeholder 10"/>
          <p:cNvSpPr>
            <a:spLocks noGrp="1"/>
          </p:cNvSpPr>
          <p:nvPr>
            <p:ph type="ftr" sz="quarter" idx="11"/>
          </p:nvPr>
        </p:nvSpPr>
        <p:spPr/>
        <p:txBody>
          <a:bodyPr/>
          <a:lstStyle/>
          <a:p>
            <a:pPr>
              <a:defRPr/>
            </a:pPr>
            <a:endParaRPr lang="en-US"/>
          </a:p>
        </p:txBody>
      </p:sp>
      <p:sp>
        <p:nvSpPr>
          <p:cNvPr id="16" name="Slide Number Placeholder 15"/>
          <p:cNvSpPr>
            <a:spLocks noGrp="1"/>
          </p:cNvSpPr>
          <p:nvPr>
            <p:ph type="sldNum" sz="quarter" idx="12"/>
          </p:nvPr>
        </p:nvSpPr>
        <p:spPr/>
        <p:txBody>
          <a:bodyPr/>
          <a:lstStyle/>
          <a:p>
            <a:pPr>
              <a:defRPr/>
            </a:pPr>
            <a:fld id="{F5F3A64D-889A-473C-8F9B-EAF950CD44ED}" type="slidenum">
              <a:rPr lang="en-US" smtClean="0"/>
              <a:pPr>
                <a:defRPr/>
              </a:pPr>
              <a:t>‹#›</a:t>
            </a:fld>
            <a:endParaRPr lang="en-US"/>
          </a:p>
        </p:txBody>
      </p:sp>
      <p:sp>
        <p:nvSpPr>
          <p:cNvPr id="8" name="Title 7"/>
          <p:cNvSpPr>
            <a:spLocks noGrp="1"/>
          </p:cNvSpPr>
          <p:nvPr>
            <p:ph type="title"/>
          </p:nvPr>
        </p:nvSpPr>
        <p:spPr>
          <a:xfrm>
            <a:off x="135356" y="3929447"/>
            <a:ext cx="6515100" cy="1579767"/>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226314" y="609600"/>
            <a:ext cx="6515100" cy="1121664"/>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228600" y="2133600"/>
            <a:ext cx="3143250" cy="62992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3486150" y="2133600"/>
            <a:ext cx="3257550" cy="62992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5D7E70E7-B166-44FF-88DA-4EB20435900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228600" y="7213600"/>
            <a:ext cx="6457950" cy="1176867"/>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11083" y="889000"/>
            <a:ext cx="3217917" cy="853016"/>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3483769" y="889000"/>
            <a:ext cx="3219181" cy="853016"/>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11083" y="1754717"/>
            <a:ext cx="3217917"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3486548" y="1754717"/>
            <a:ext cx="3216402"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6172200" y="8636000"/>
            <a:ext cx="571500" cy="329184"/>
          </a:xfrm>
        </p:spPr>
        <p:txBody>
          <a:bodyPr/>
          <a:lstStyle/>
          <a:p>
            <a:pPr>
              <a:defRPr/>
            </a:pPr>
            <a:fld id="{80116951-6148-4120-BCE3-6F5DB5AE0086}" type="slidenum">
              <a:rPr lang="en-US" smtClean="0"/>
              <a:pPr>
                <a:defRPr/>
              </a:pPr>
              <a:t>‹#›</a:t>
            </a:fld>
            <a:endParaRPr lang="en-US"/>
          </a:p>
        </p:txBody>
      </p:sp>
      <p:sp>
        <p:nvSpPr>
          <p:cNvPr id="11" name="Straight Connector 10"/>
          <p:cNvSpPr>
            <a:spLocks noChangeShapeType="1"/>
          </p:cNvSpPr>
          <p:nvPr/>
        </p:nvSpPr>
        <p:spPr bwMode="auto">
          <a:xfrm>
            <a:off x="385762" y="8026401"/>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226314" y="609600"/>
            <a:ext cx="6515100" cy="1121664"/>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21" name="Footer Placeholder 20"/>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40AA3C-F2E5-491B-B747-EDFC1154BC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24" name="Footer Placeholder 23"/>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B08178-1B78-47F0-A214-69921C110E5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385762" y="779882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342900" y="7315200"/>
            <a:ext cx="6343650" cy="694267"/>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342900" y="812800"/>
            <a:ext cx="2256235" cy="64008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2681287" y="812800"/>
            <a:ext cx="4005263" cy="64008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p>
        </p:txBody>
      </p:sp>
      <p:sp>
        <p:nvSpPr>
          <p:cNvPr id="29" name="Footer Placeholder 28"/>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020A6D-8D95-49B1-A2F8-DB73B118BF1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2628900" y="822179"/>
            <a:ext cx="3771900" cy="48768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D2846791-4327-4B6B-97ED-DD74ADECBAF2}" type="slidenum">
              <a:rPr lang="en-US" smtClean="0"/>
              <a:pPr>
                <a:defRPr/>
              </a:pPr>
              <a:t>‹#›</a:t>
            </a:fld>
            <a:endParaRPr lang="en-US"/>
          </a:p>
        </p:txBody>
      </p:sp>
      <p:sp>
        <p:nvSpPr>
          <p:cNvPr id="17" name="Title 16"/>
          <p:cNvSpPr>
            <a:spLocks noGrp="1"/>
          </p:cNvSpPr>
          <p:nvPr>
            <p:ph type="title"/>
          </p:nvPr>
        </p:nvSpPr>
        <p:spPr>
          <a:xfrm>
            <a:off x="285750" y="6658347"/>
            <a:ext cx="4400550" cy="696384"/>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285750" y="7377624"/>
            <a:ext cx="4400550" cy="1024467"/>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1401198"/>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228600" y="2072217"/>
            <a:ext cx="6515100" cy="6034617"/>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4857750" y="101601"/>
            <a:ext cx="1885950" cy="385233"/>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p>
        </p:txBody>
      </p:sp>
      <p:sp>
        <p:nvSpPr>
          <p:cNvPr id="28" name="Footer Placeholder 27"/>
          <p:cNvSpPr>
            <a:spLocks noGrp="1"/>
          </p:cNvSpPr>
          <p:nvPr>
            <p:ph type="ftr" sz="quarter" idx="3"/>
          </p:nvPr>
        </p:nvSpPr>
        <p:spPr>
          <a:xfrm>
            <a:off x="2343150" y="101601"/>
            <a:ext cx="2514600" cy="385233"/>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6172200" y="8636001"/>
            <a:ext cx="571500" cy="325967"/>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D2ECB8F2-83F0-43DD-8794-39A0DE049CA4}" type="slidenum">
              <a:rPr lang="en-US" smtClean="0"/>
              <a:pPr>
                <a:defRPr/>
              </a:pPr>
              <a:t>‹#›</a:t>
            </a:fld>
            <a:endParaRPr lang="en-US"/>
          </a:p>
        </p:txBody>
      </p:sp>
      <p:sp>
        <p:nvSpPr>
          <p:cNvPr id="10" name="Title Placeholder 9"/>
          <p:cNvSpPr>
            <a:spLocks noGrp="1"/>
          </p:cNvSpPr>
          <p:nvPr>
            <p:ph type="title"/>
          </p:nvPr>
        </p:nvSpPr>
        <p:spPr>
          <a:xfrm>
            <a:off x="228600" y="609600"/>
            <a:ext cx="6515100" cy="11176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385762" y="1401198"/>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385762" y="1410649"/>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Office_Excel_97-2003_Worksheet15.xls"/><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Microsoft_Office_Excel_97-2003_Worksheet16.xls"/><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Office_Excel_97-2003_Worksheet17.xls"/><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Microsoft_Office_Excel_97-2003_Worksheet18.xls"/><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Microsoft_Office_Excel_97-2003_Worksheet19.xls"/><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Microsoft_Office_Excel_97-2003_Worksheet20.xls"/><Relationship Id="rId2" Type="http://schemas.openxmlformats.org/officeDocument/2006/relationships/slideLayout" Target="../slideLayouts/slideLayout4.xml"/><Relationship Id="rId1" Type="http://schemas.openxmlformats.org/officeDocument/2006/relationships/vmlDrawing" Target="../drawings/vmlDrawing26.v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Microsoft_Office_Excel_97-2003_Worksheet21.xls"/><Relationship Id="rId2" Type="http://schemas.openxmlformats.org/officeDocument/2006/relationships/slideLayout" Target="../slideLayouts/slideLayout4.xml"/><Relationship Id="rId1" Type="http://schemas.openxmlformats.org/officeDocument/2006/relationships/vmlDrawing" Target="../drawings/vmlDrawing27.v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Microsoft_Office_Excel_97-2003_Worksheet22.xls"/><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Microsoft_Office_Excel_97-2003_Worksheet23.xls"/><Relationship Id="rId2" Type="http://schemas.openxmlformats.org/officeDocument/2006/relationships/slideLayout" Target="../slideLayouts/slideLayout6.xml"/><Relationship Id="rId1" Type="http://schemas.openxmlformats.org/officeDocument/2006/relationships/vmlDrawing" Target="../drawings/vmlDrawing29.vml"/></Relationships>
</file>

<file path=ppt/slides/_rels/slide1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hyperlink" Target="mailto:willk@optimalresume.com" TargetMode="Externa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hyperlink" Target="mailto:willk@optimalresume.com" TargetMode="Externa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Excel_97-2003_Worksheet6.xls"/><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Office_Excel_97-2003_Worksheet9.xls"/><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Microsoft_Office_Excel_97-2003_Worksheet10.xls"/><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Office_Excel_97-2003_Worksheet11.xls"/><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Office_Excel_97-2003_Worksheet12.xls"/><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Microsoft_Office_Excel_97-2003_Worksheet13.xls"/><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Microsoft_Office_Excel_97-2003_Worksheet14.xls"/><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a:t>
            </a:fld>
            <a:endParaRPr lang="en-US"/>
          </a:p>
        </p:txBody>
      </p:sp>
      <p:sp>
        <p:nvSpPr>
          <p:cNvPr id="7" name="TextBox 6"/>
          <p:cNvSpPr txBox="1"/>
          <p:nvPr/>
        </p:nvSpPr>
        <p:spPr>
          <a:xfrm>
            <a:off x="0" y="533400"/>
            <a:ext cx="6858000" cy="461665"/>
          </a:xfrm>
          <a:prstGeom prst="rect">
            <a:avLst/>
          </a:prstGeom>
          <a:noFill/>
        </p:spPr>
        <p:txBody>
          <a:bodyPr wrap="square" rtlCol="0">
            <a:spAutoFit/>
          </a:bodyPr>
          <a:lstStyle/>
          <a:p>
            <a:pPr algn="ctr"/>
            <a:r>
              <a:rPr lang="en-US" sz="2400" b="1" dirty="0" smtClean="0"/>
              <a:t>Table of Contents</a:t>
            </a:r>
            <a:endParaRPr lang="en-US" sz="2400" b="1" dirty="0"/>
          </a:p>
        </p:txBody>
      </p:sp>
      <p:graphicFrame>
        <p:nvGraphicFramePr>
          <p:cNvPr id="14" name="Object 13"/>
          <p:cNvGraphicFramePr>
            <a:graphicFrameLocks noChangeAspect="1"/>
          </p:cNvGraphicFramePr>
          <p:nvPr/>
        </p:nvGraphicFramePr>
        <p:xfrm>
          <a:off x="228600" y="1447799"/>
          <a:ext cx="6324600" cy="7696201"/>
        </p:xfrm>
        <a:graphic>
          <a:graphicData uri="http://schemas.openxmlformats.org/presentationml/2006/ole">
            <p:oleObj spid="_x0000_s78853" name="Worksheet" r:id="rId3" imgW="5362472" imgH="17459231" progId="Excel.Sheet.8">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10</a:t>
            </a:fld>
            <a:endParaRPr lang="en-US"/>
          </a:p>
        </p:txBody>
      </p:sp>
      <p:sp>
        <p:nvSpPr>
          <p:cNvPr id="5" name="TextBox 4"/>
          <p:cNvSpPr txBox="1"/>
          <p:nvPr/>
        </p:nvSpPr>
        <p:spPr>
          <a:xfrm>
            <a:off x="0" y="533400"/>
            <a:ext cx="6858000" cy="461665"/>
          </a:xfrm>
          <a:prstGeom prst="rect">
            <a:avLst/>
          </a:prstGeom>
          <a:noFill/>
        </p:spPr>
        <p:txBody>
          <a:bodyPr wrap="square" rtlCol="0">
            <a:spAutoFit/>
          </a:bodyPr>
          <a:lstStyle/>
          <a:p>
            <a:pPr algn="ctr"/>
            <a:r>
              <a:rPr lang="en-US" sz="2400" b="1" dirty="0" smtClean="0"/>
              <a:t>Data Gathering Techniques</a:t>
            </a:r>
            <a:endParaRPr lang="en-US" sz="2400" b="1" dirty="0"/>
          </a:p>
        </p:txBody>
      </p:sp>
      <p:sp>
        <p:nvSpPr>
          <p:cNvPr id="6" name="TextBox 5"/>
          <p:cNvSpPr txBox="1"/>
          <p:nvPr/>
        </p:nvSpPr>
        <p:spPr>
          <a:xfrm>
            <a:off x="457200" y="2133600"/>
            <a:ext cx="5867400" cy="2769989"/>
          </a:xfrm>
          <a:prstGeom prst="rect">
            <a:avLst/>
          </a:prstGeom>
          <a:noFill/>
        </p:spPr>
        <p:txBody>
          <a:bodyPr wrap="square" rtlCol="0">
            <a:spAutoFit/>
          </a:bodyPr>
          <a:lstStyle/>
          <a:p>
            <a:r>
              <a:rPr lang="en-US" sz="1400" dirty="0" smtClean="0"/>
              <a:t>	The overlying opportunity that The University of Alabama College of Business has for its students is the increased communication with recruiting companies.  With the Relate KX system, students will be able to more effectively communicate who they are and the opportunities they are looking for with recruiting companies. </a:t>
            </a:r>
          </a:p>
          <a:p>
            <a:r>
              <a:rPr lang="en-US" sz="1400" dirty="0" smtClean="0"/>
              <a:t>	The team chose to gather data in two manners.  First we conducted interviews with Dung </a:t>
            </a:r>
            <a:r>
              <a:rPr lang="en-US" sz="1400" dirty="0" err="1" smtClean="0"/>
              <a:t>Chau</a:t>
            </a:r>
            <a:r>
              <a:rPr lang="en-US" sz="1400" dirty="0" smtClean="0"/>
              <a:t>, owner and representative of the </a:t>
            </a:r>
            <a:r>
              <a:rPr lang="en-US" sz="1400" dirty="0" err="1" smtClean="0"/>
              <a:t>Chau</a:t>
            </a:r>
            <a:r>
              <a:rPr lang="en-US" sz="1400" dirty="0" smtClean="0"/>
              <a:t> Group.  Second we conducted interviews with members of The University of Alabama Capstone team that is working on the Relate KX project to obtain information and knowledge they possessed concerning the Relate KX project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93D8B4D9-B786-495A-A731-ED5244F9A9C6}" type="slidenum">
              <a:rPr lang="en-US"/>
              <a:pPr>
                <a:defRPr/>
              </a:pPr>
              <a:t>100</a:t>
            </a:fld>
            <a:endParaRPr lang="en-US"/>
          </a:p>
        </p:txBody>
      </p:sp>
      <p:sp>
        <p:nvSpPr>
          <p:cNvPr id="144390" name="Text Box 6"/>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cs typeface="Arial" charset="0"/>
              </a:rPr>
              <a:t>Activity Phase Diagram Narrative</a:t>
            </a:r>
          </a:p>
        </p:txBody>
      </p:sp>
      <p:sp>
        <p:nvSpPr>
          <p:cNvPr id="144391" name="Text Box 8"/>
          <p:cNvSpPr txBox="1">
            <a:spLocks noChangeArrowheads="1"/>
          </p:cNvSpPr>
          <p:nvPr/>
        </p:nvSpPr>
        <p:spPr bwMode="auto">
          <a:xfrm>
            <a:off x="609600" y="2138362"/>
            <a:ext cx="5715000" cy="5355312"/>
          </a:xfrm>
          <a:prstGeom prst="rect">
            <a:avLst/>
          </a:prstGeom>
          <a:noFill/>
          <a:ln w="9525">
            <a:noFill/>
            <a:miter lim="800000"/>
            <a:headEnd/>
            <a:tailEnd/>
          </a:ln>
        </p:spPr>
        <p:txBody>
          <a:bodyPr wrap="square">
            <a:spAutoFit/>
          </a:bodyPr>
          <a:lstStyle/>
          <a:p>
            <a:pPr>
              <a:spcBef>
                <a:spcPct val="50000"/>
              </a:spcBef>
            </a:pPr>
            <a:r>
              <a:rPr lang="en-US" sz="1200" spc="100" dirty="0"/>
              <a:t>The Activity Phase Diagram for the Study phase is composed of six separate sub phases. Each sub phase uses the previous phases output as their input which they gathered from the repository. The first sub phase, Model the Current System, studies enough about the current system’s data, processes, interfaces, and geography to better understand the scope.. The principle outputs of the Model the Current System sub phase are system models. The second sub phase, Analyze Business Processes, analyzes each business process in a set of related business processes to determine if the process is necessary. The principle outputs of the analyze Business Processes sub phase are process analysis models and process analysis data.. The third sub phase, Analyze Problems and Opportunities, helps gain an understanding of the underlying causes and effects of all perceived problems and opportunities. The principle output of the Analyze Problems and Opportunities sub phase is the cause-effect analysis. The fourth sub phase, Establish System Improvement Objectives and Constraints, establishes the criteria against which any improvements to the system will be measured. The principle output of the Establish System Improvements Objectives and Constraints sub phase is a system improvement objectives and constraints. The fifth sub phase, Modify Project Scope and Plan, reevaluates project scope, schedule, and exceptions. The principle output of the Modify Project Scope and Plan is a revised project plan. The last sub phase of the Activity Phase is Present the Project. The Present the Project sub phase communicates the project and goals to all staff. The principle output of the Present the Project sub phase is the detailed study findings.</a:t>
            </a:r>
          </a:p>
          <a:p>
            <a:pPr>
              <a:spcBef>
                <a:spcPct val="50000"/>
              </a:spcBef>
            </a:pPr>
            <a:r>
              <a:rPr lang="en-US" sz="1200" spc="100" dirty="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101</a:t>
            </a:fld>
            <a:endParaRPr lang="en-US"/>
          </a:p>
        </p:txBody>
      </p:sp>
      <p:sp>
        <p:nvSpPr>
          <p:cNvPr id="4" name="TextBox 3"/>
          <p:cNvSpPr txBox="1"/>
          <p:nvPr/>
        </p:nvSpPr>
        <p:spPr>
          <a:xfrm>
            <a:off x="0" y="381000"/>
            <a:ext cx="6858000" cy="461665"/>
          </a:xfrm>
          <a:prstGeom prst="rect">
            <a:avLst/>
          </a:prstGeom>
          <a:noFill/>
        </p:spPr>
        <p:txBody>
          <a:bodyPr wrap="square" rtlCol="0">
            <a:spAutoFit/>
          </a:bodyPr>
          <a:lstStyle/>
          <a:p>
            <a:pPr algn="ctr"/>
            <a:r>
              <a:rPr lang="en-US" sz="2400" b="1" dirty="0" smtClean="0"/>
              <a:t>Interview Notes</a:t>
            </a:r>
            <a:endParaRPr lang="en-US" sz="2400" b="1" dirty="0"/>
          </a:p>
        </p:txBody>
      </p:sp>
      <p:sp>
        <p:nvSpPr>
          <p:cNvPr id="5" name="TextBox 4"/>
          <p:cNvSpPr txBox="1"/>
          <p:nvPr/>
        </p:nvSpPr>
        <p:spPr>
          <a:xfrm>
            <a:off x="0" y="1524000"/>
            <a:ext cx="6858000" cy="7478970"/>
          </a:xfrm>
          <a:prstGeom prst="rect">
            <a:avLst/>
          </a:prstGeom>
          <a:noFill/>
        </p:spPr>
        <p:txBody>
          <a:bodyPr wrap="square" rtlCol="0">
            <a:spAutoFit/>
          </a:bodyPr>
          <a:lstStyle/>
          <a:p>
            <a:r>
              <a:rPr lang="en-US" sz="1200" smtClean="0"/>
              <a:t>Meeting </a:t>
            </a:r>
            <a:r>
              <a:rPr lang="en-US" sz="1200" dirty="0" smtClean="0"/>
              <a:t>with Gayle Howell the Senior Career Manager of the  CBA Career Center satellite office. </a:t>
            </a:r>
          </a:p>
          <a:p>
            <a:r>
              <a:rPr lang="en-US" sz="1200" dirty="0" smtClean="0"/>
              <a:t> </a:t>
            </a:r>
          </a:p>
          <a:p>
            <a:r>
              <a:rPr lang="en-US" sz="1200" dirty="0" smtClean="0"/>
              <a:t>The current system is not run by UA.</a:t>
            </a:r>
          </a:p>
          <a:p>
            <a:r>
              <a:rPr lang="en-US" sz="1200" dirty="0" smtClean="0"/>
              <a:t>It is run by a company called (Providing advanced solutions for) "Career Services Offices" based  out of Texas</a:t>
            </a:r>
          </a:p>
          <a:p>
            <a:r>
              <a:rPr lang="en-US" sz="1200" dirty="0" smtClean="0"/>
              <a:t>It has been in place for four years, before CSO there was something called E-recruiting </a:t>
            </a:r>
          </a:p>
          <a:p>
            <a:r>
              <a:rPr lang="en-US" sz="1200" dirty="0" smtClean="0"/>
              <a:t> </a:t>
            </a:r>
          </a:p>
          <a:p>
            <a:r>
              <a:rPr lang="en-US" sz="1200" b="1" dirty="0" smtClean="0"/>
              <a:t>The current system is setup so the alum can use the services forever.</a:t>
            </a:r>
            <a:endParaRPr lang="en-US" sz="1200" dirty="0" smtClean="0"/>
          </a:p>
          <a:p>
            <a:r>
              <a:rPr lang="en-US" sz="1200" smtClean="0"/>
              <a:t> </a:t>
            </a:r>
          </a:p>
          <a:p>
            <a:r>
              <a:rPr lang="en-US" sz="1200" smtClean="0"/>
              <a:t>The CC staff can see everyone's profile and what you choose to view</a:t>
            </a:r>
          </a:p>
          <a:p>
            <a:r>
              <a:rPr lang="en-US" sz="1200" smtClean="0"/>
              <a:t>The CC staff</a:t>
            </a:r>
          </a:p>
          <a:p>
            <a:r>
              <a:rPr lang="en-US" sz="1200" b="1" smtClean="0"/>
              <a:t>Likes- that they have a large amount of flexibility in what they can do with in the system</a:t>
            </a:r>
            <a:endParaRPr lang="en-US" sz="1200" smtClean="0"/>
          </a:p>
          <a:p>
            <a:r>
              <a:rPr lang="en-US" sz="1200" b="1" smtClean="0"/>
              <a:t>Does not like - the slow turnaround time for requested changes to the system</a:t>
            </a:r>
            <a:endParaRPr lang="en-US" sz="1200" smtClean="0"/>
          </a:p>
          <a:p>
            <a:r>
              <a:rPr lang="en-US" sz="1200" smtClean="0"/>
              <a:t> </a:t>
            </a:r>
          </a:p>
          <a:p>
            <a:r>
              <a:rPr lang="en-US" sz="1200" smtClean="0"/>
              <a:t>The process of an employer making an account is</a:t>
            </a:r>
          </a:p>
          <a:p>
            <a:r>
              <a:rPr lang="en-US" sz="1200" smtClean="0"/>
              <a:t>Open account, pending status, reviewed by main office CC staff, given active states</a:t>
            </a:r>
          </a:p>
          <a:p>
            <a:r>
              <a:rPr lang="en-US" sz="1200" smtClean="0"/>
              <a:t> </a:t>
            </a:r>
          </a:p>
          <a:p>
            <a:r>
              <a:rPr lang="en-US" sz="1200" b="1" smtClean="0"/>
              <a:t>Students can refuse to let others see their profile.</a:t>
            </a:r>
            <a:endParaRPr lang="en-US" sz="1200" smtClean="0"/>
          </a:p>
          <a:p>
            <a:r>
              <a:rPr lang="en-US" sz="1200" smtClean="0"/>
              <a:t> </a:t>
            </a:r>
          </a:p>
          <a:p>
            <a:r>
              <a:rPr lang="en-US" sz="1200" smtClean="0"/>
              <a:t>The CC staff tries to advertise to students by sending out Emails to the students with dates of when the larger companies are coming to the University.</a:t>
            </a:r>
          </a:p>
          <a:p>
            <a:r>
              <a:rPr lang="en-US" sz="1200" smtClean="0"/>
              <a:t> </a:t>
            </a:r>
          </a:p>
          <a:p>
            <a:r>
              <a:rPr lang="en-US" sz="1200" smtClean="0"/>
              <a:t>From the CC staff's view the way that the interview process works is </a:t>
            </a:r>
          </a:p>
          <a:p>
            <a:r>
              <a:rPr lang="en-US" sz="1200" smtClean="0"/>
              <a:t>Companies can have the Cc staff advertise their resume deadlines</a:t>
            </a:r>
          </a:p>
          <a:p>
            <a:r>
              <a:rPr lang="en-US" sz="1200" smtClean="0"/>
              <a:t> </a:t>
            </a:r>
          </a:p>
          <a:p>
            <a:r>
              <a:rPr lang="en-US" sz="1200" smtClean="0"/>
              <a:t>Once the students are selected the CC system handles the setting the interview times</a:t>
            </a:r>
          </a:p>
          <a:p>
            <a:r>
              <a:rPr lang="en-US" sz="1200" smtClean="0"/>
              <a:t> </a:t>
            </a:r>
          </a:p>
          <a:p>
            <a:r>
              <a:rPr lang="en-US" sz="1200" smtClean="0"/>
              <a:t>Many companies like to hold info sessions the night before interviews to give information that students can’t get from the website such as, the company culture</a:t>
            </a:r>
          </a:p>
          <a:p>
            <a:r>
              <a:rPr lang="en-US" sz="1200" smtClean="0"/>
              <a:t> </a:t>
            </a:r>
          </a:p>
          <a:p>
            <a:r>
              <a:rPr lang="en-US" sz="1200" b="1" smtClean="0"/>
              <a:t>Another feature that the CC staff make use of is if a student gets passes over during the selection process  senior CC staff member can go into the system and see if the recruiter has any interview slots open and can recommend students to fill these open time slots.</a:t>
            </a:r>
            <a:endParaRPr lang="en-US" sz="1200" smtClean="0"/>
          </a:p>
          <a:p>
            <a:r>
              <a:rPr lang="en-US" sz="1200" smtClean="0"/>
              <a:t> </a:t>
            </a:r>
          </a:p>
          <a:p>
            <a:r>
              <a:rPr lang="en-US" sz="1200" u="sng" smtClean="0"/>
              <a:t>Things that were later deemed out of scope</a:t>
            </a:r>
            <a:endParaRPr lang="en-US" sz="1200" smtClean="0"/>
          </a:p>
          <a:p>
            <a:r>
              <a:rPr lang="en-US" sz="1200" smtClean="0"/>
              <a:t>Information about the </a:t>
            </a:r>
            <a:r>
              <a:rPr lang="en-US" sz="1200" b="1" smtClean="0"/>
              <a:t>lack of communication between UA's student tracker system "Banner", and the CC system.</a:t>
            </a:r>
            <a:endParaRPr lang="en-US" sz="1200" smtClean="0"/>
          </a:p>
          <a:p>
            <a:r>
              <a:rPr lang="en-US" sz="1200" smtClean="0"/>
              <a:t>Currently the CC tracks the CBA's Job placement, providing the "Employment/First Destination Reports” </a:t>
            </a:r>
            <a:r>
              <a:rPr lang="en-US" sz="1200" b="1" smtClean="0"/>
              <a:t>this process is not automated.</a:t>
            </a:r>
            <a:r>
              <a:rPr lang="en-US" sz="1200" smtClean="0"/>
              <a:t>	</a:t>
            </a:r>
          </a:p>
          <a:p>
            <a:endParaRPr lang="en-US"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A001C2D-21BA-4C5E-8629-0D216F710FD1}" type="slidenum">
              <a:rPr lang="en-US"/>
              <a:pPr>
                <a:defRPr/>
              </a:pPr>
              <a:t>102</a:t>
            </a:fld>
            <a:endParaRPr lang="en-US"/>
          </a:p>
        </p:txBody>
      </p:sp>
      <p:sp>
        <p:nvSpPr>
          <p:cNvPr id="182276" name="Text Box 3"/>
          <p:cNvSpPr txBox="1">
            <a:spLocks noChangeArrowheads="1"/>
          </p:cNvSpPr>
          <p:nvPr/>
        </p:nvSpPr>
        <p:spPr bwMode="auto">
          <a:xfrm>
            <a:off x="0" y="4572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Reference Material</a:t>
            </a:r>
          </a:p>
        </p:txBody>
      </p:sp>
      <p:sp>
        <p:nvSpPr>
          <p:cNvPr id="182280" name="Rectangle 7"/>
          <p:cNvSpPr>
            <a:spLocks noChangeArrowheads="1"/>
          </p:cNvSpPr>
          <p:nvPr/>
        </p:nvSpPr>
        <p:spPr bwMode="auto">
          <a:xfrm>
            <a:off x="457200" y="1482725"/>
            <a:ext cx="5638800" cy="738664"/>
          </a:xfrm>
          <a:prstGeom prst="rect">
            <a:avLst/>
          </a:prstGeom>
          <a:noFill/>
          <a:ln w="9525">
            <a:noFill/>
            <a:miter lim="800000"/>
            <a:headEnd/>
            <a:tailEnd/>
          </a:ln>
        </p:spPr>
        <p:txBody>
          <a:bodyPr>
            <a:spAutoFit/>
          </a:bodyPr>
          <a:lstStyle/>
          <a:p>
            <a:pPr marL="114300" lvl="1"/>
            <a:r>
              <a:rPr lang="en-US" sz="1400" dirty="0"/>
              <a:t>1. Textbook:</a:t>
            </a:r>
          </a:p>
          <a:p>
            <a:pPr marL="114300" lvl="1"/>
            <a:r>
              <a:rPr lang="en-US" sz="1400" dirty="0"/>
              <a:t>Whitten, Jeffrey and Bentley, </a:t>
            </a:r>
            <a:r>
              <a:rPr lang="en-US" sz="1400" dirty="0" err="1"/>
              <a:t>Lonni</a:t>
            </a:r>
            <a:r>
              <a:rPr lang="en-US" sz="1400" dirty="0"/>
              <a:t>. </a:t>
            </a:r>
            <a:r>
              <a:rPr lang="en-US" sz="1400" u="sng" dirty="0"/>
              <a:t>Systems Analysis and </a:t>
            </a:r>
            <a:r>
              <a:rPr lang="en-US" sz="1400" dirty="0"/>
              <a:t>	</a:t>
            </a:r>
            <a:r>
              <a:rPr lang="en-US" sz="1400" u="sng" dirty="0"/>
              <a:t>Design Methods, 4th ed.</a:t>
            </a:r>
            <a:r>
              <a:rPr lang="en-US" sz="1400" dirty="0"/>
              <a:t> McGraw-Hill, 1998</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103</a:t>
            </a:fld>
            <a:endParaRPr lang="en-US"/>
          </a:p>
        </p:txBody>
      </p:sp>
      <p:sp>
        <p:nvSpPr>
          <p:cNvPr id="6" name="TextBox 5"/>
          <p:cNvSpPr txBox="1"/>
          <p:nvPr/>
        </p:nvSpPr>
        <p:spPr>
          <a:xfrm>
            <a:off x="228600" y="2096871"/>
            <a:ext cx="5486400" cy="646331"/>
          </a:xfrm>
          <a:prstGeom prst="rect">
            <a:avLst/>
          </a:prstGeom>
          <a:noFill/>
        </p:spPr>
        <p:txBody>
          <a:bodyPr wrap="square" rtlCol="0">
            <a:spAutoFit/>
          </a:bodyPr>
          <a:lstStyle/>
          <a:p>
            <a:r>
              <a:rPr lang="en-US" sz="3600" b="1" dirty="0" smtClean="0">
                <a:latin typeface="Arial" pitchFamily="34" charset="0"/>
                <a:cs typeface="Arial" pitchFamily="34" charset="0"/>
              </a:rPr>
              <a:t>Definition Phase</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104</a:t>
            </a:fld>
            <a:endParaRPr lang="en-US"/>
          </a:p>
        </p:txBody>
      </p:sp>
      <p:sp>
        <p:nvSpPr>
          <p:cNvPr id="4" name="TextBox 3"/>
          <p:cNvSpPr txBox="1"/>
          <p:nvPr/>
        </p:nvSpPr>
        <p:spPr>
          <a:xfrm>
            <a:off x="152400" y="1676400"/>
            <a:ext cx="6553200" cy="2862322"/>
          </a:xfrm>
          <a:prstGeom prst="rect">
            <a:avLst/>
          </a:prstGeom>
          <a:noFill/>
        </p:spPr>
        <p:txBody>
          <a:bodyPr wrap="square" rtlCol="0">
            <a:spAutoFit/>
          </a:bodyPr>
          <a:lstStyle/>
          <a:p>
            <a:r>
              <a:rPr lang="en-US" sz="1200" dirty="0" smtClean="0">
                <a:latin typeface="Arial" pitchFamily="34" charset="0"/>
                <a:cs typeface="Arial" pitchFamily="34" charset="0"/>
              </a:rPr>
              <a:t>	We at HMS Consulting recommend that the client, CGI proceed to the Design phase of the project. This will allow for the specification of the technical requirements of</a:t>
            </a:r>
            <a:br>
              <a:rPr lang="en-US" sz="1200" dirty="0" smtClean="0">
                <a:latin typeface="Arial" pitchFamily="34" charset="0"/>
                <a:cs typeface="Arial" pitchFamily="34" charset="0"/>
              </a:rPr>
            </a:br>
            <a:r>
              <a:rPr lang="en-US" sz="1200" dirty="0" smtClean="0">
                <a:latin typeface="Arial" pitchFamily="34" charset="0"/>
                <a:cs typeface="Arial" pitchFamily="34" charset="0"/>
              </a:rPr>
              <a:t>the system.</a:t>
            </a:r>
            <a:br>
              <a:rPr lang="en-US" sz="1200" dirty="0" smtClean="0">
                <a:latin typeface="Arial" pitchFamily="34" charset="0"/>
                <a:cs typeface="Arial" pitchFamily="34" charset="0"/>
              </a:rPr>
            </a:b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	Through examination of the current system(Crimson Careers, Monster.com, </a:t>
            </a:r>
            <a:r>
              <a:rPr lang="en-US" sz="1200" dirty="0" err="1" smtClean="0">
                <a:latin typeface="Arial" pitchFamily="34" charset="0"/>
                <a:cs typeface="Arial" pitchFamily="34" charset="0"/>
              </a:rPr>
              <a:t>OptimalResume</a:t>
            </a:r>
            <a:r>
              <a:rPr lang="en-US" sz="1200" dirty="0" smtClean="0">
                <a:latin typeface="Arial" pitchFamily="34" charset="0"/>
                <a:cs typeface="Arial" pitchFamily="34" charset="0"/>
              </a:rPr>
              <a:t>, etc.) and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HMS Consulting discovered that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will fulfill all necessary business requirements.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will offer the highest level of communication between recruiters and students.  This is imperative for students when deciding which job opportunities to pursue and for recruiters in choosing</a:t>
            </a:r>
            <a:br>
              <a:rPr lang="en-US" sz="1200" dirty="0" smtClean="0">
                <a:latin typeface="Arial" pitchFamily="34" charset="0"/>
                <a:cs typeface="Arial" pitchFamily="34" charset="0"/>
              </a:rPr>
            </a:br>
            <a:r>
              <a:rPr lang="en-US" sz="1200" dirty="0" smtClean="0">
                <a:latin typeface="Arial" pitchFamily="34" charset="0"/>
                <a:cs typeface="Arial" pitchFamily="34" charset="0"/>
              </a:rPr>
              <a:t>the next member of their team.</a:t>
            </a:r>
            <a:br>
              <a:rPr lang="en-US" sz="1200" dirty="0" smtClean="0">
                <a:latin typeface="Arial" pitchFamily="34" charset="0"/>
                <a:cs typeface="Arial" pitchFamily="34" charset="0"/>
              </a:rPr>
            </a:b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	HMS Consulting came to these conclusions by researching the current</a:t>
            </a:r>
            <a:br>
              <a:rPr lang="en-US" sz="1200" dirty="0" smtClean="0">
                <a:latin typeface="Arial" pitchFamily="34" charset="0"/>
                <a:cs typeface="Arial" pitchFamily="34" charset="0"/>
              </a:rPr>
            </a:br>
            <a:r>
              <a:rPr lang="en-US" sz="1200" dirty="0" smtClean="0">
                <a:latin typeface="Arial" pitchFamily="34" charset="0"/>
                <a:cs typeface="Arial" pitchFamily="34" charset="0"/>
              </a:rPr>
              <a:t>system extensively and outlining the strategic impact of implementing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In doing so, the detail of data, processes, interfaces, and geography were provided.  New data flow diagrams were created to demonstrate the data flow with the implementation of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Definition Phase Executive Summary</a:t>
            </a:r>
            <a:endParaRPr lang="en-US" sz="2400" b="1" dirty="0">
              <a:latin typeface="Arial" pitchFamily="34" charset="0"/>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105</a:t>
            </a:fld>
            <a:endParaRPr lang="en-US"/>
          </a:p>
        </p:txBody>
      </p:sp>
      <p:sp>
        <p:nvSpPr>
          <p:cNvPr id="5" name="TextBox 4"/>
          <p:cNvSpPr txBox="1"/>
          <p:nvPr/>
        </p:nvSpPr>
        <p:spPr>
          <a:xfrm>
            <a:off x="0" y="533400"/>
            <a:ext cx="6858000" cy="461665"/>
          </a:xfrm>
          <a:prstGeom prst="rect">
            <a:avLst/>
          </a:prstGeom>
          <a:noFill/>
        </p:spPr>
        <p:txBody>
          <a:bodyPr wrap="square" rtlCol="0">
            <a:spAutoFit/>
          </a:bodyPr>
          <a:lstStyle/>
          <a:p>
            <a:pPr algn="ctr"/>
            <a:r>
              <a:rPr lang="en-US" sz="2400" b="1" dirty="0" smtClean="0"/>
              <a:t>Definition Phase Sign-Off</a:t>
            </a:r>
            <a:endParaRPr lang="en-US" sz="2400" b="1" dirty="0"/>
          </a:p>
        </p:txBody>
      </p:sp>
      <p:sp>
        <p:nvSpPr>
          <p:cNvPr id="6" name="TextBox 5"/>
          <p:cNvSpPr txBox="1"/>
          <p:nvPr/>
        </p:nvSpPr>
        <p:spPr>
          <a:xfrm>
            <a:off x="152400" y="1752600"/>
            <a:ext cx="6477000" cy="7140416"/>
          </a:xfrm>
          <a:prstGeom prst="rect">
            <a:avLst/>
          </a:prstGeom>
          <a:noFill/>
        </p:spPr>
        <p:txBody>
          <a:bodyPr wrap="square" rtlCol="0">
            <a:spAutoFit/>
          </a:bodyPr>
          <a:lstStyle/>
          <a:p>
            <a:pPr>
              <a:spcBef>
                <a:spcPct val="50000"/>
              </a:spcBef>
            </a:pPr>
            <a:r>
              <a:rPr lang="en-US" dirty="0" smtClean="0"/>
              <a:t>	</a:t>
            </a:r>
            <a:r>
              <a:rPr lang="en-US" sz="1200" dirty="0" smtClean="0"/>
              <a:t>HMS Consulting has determined that The </a:t>
            </a:r>
            <a:r>
              <a:rPr lang="en-US" sz="1200" dirty="0" err="1" smtClean="0"/>
              <a:t>Chau</a:t>
            </a:r>
            <a:r>
              <a:rPr lang="en-US" sz="1200" dirty="0" smtClean="0"/>
              <a:t> Group, Inc. would benefit from a new system.  Through the definition phase, HMS Consulting has identified and analyzed the business requirements that apply to the new system.</a:t>
            </a:r>
          </a:p>
          <a:p>
            <a:pPr>
              <a:spcBef>
                <a:spcPct val="50000"/>
              </a:spcBef>
            </a:pPr>
            <a:r>
              <a:rPr lang="en-US" sz="1200" dirty="0" smtClean="0"/>
              <a:t>	Therefore, HMS Consulting recommends moving to the design phase. In the design phase, HMS Consulting will specify the technical requirements for the target solution.  Agreement is acknowledged by signing below.</a:t>
            </a: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r>
              <a:rPr lang="en-US" sz="1200" u="sng" dirty="0" smtClean="0"/>
              <a:t>____________________________</a:t>
            </a:r>
            <a:r>
              <a:rPr lang="en-US" sz="1200" dirty="0" smtClean="0"/>
              <a:t>                                    </a:t>
            </a:r>
            <a:r>
              <a:rPr lang="en-US" sz="1200" u="sng" dirty="0" smtClean="0"/>
              <a:t>____________________________</a:t>
            </a:r>
          </a:p>
          <a:p>
            <a:pPr>
              <a:spcBef>
                <a:spcPct val="50000"/>
              </a:spcBef>
            </a:pPr>
            <a:r>
              <a:rPr lang="en-US" sz="1200" dirty="0" smtClean="0"/>
              <a:t>HMS Consultant                                                              The </a:t>
            </a:r>
            <a:r>
              <a:rPr lang="en-US" sz="1200" dirty="0" err="1" smtClean="0"/>
              <a:t>Chau</a:t>
            </a:r>
            <a:r>
              <a:rPr lang="en-US" sz="1200" dirty="0" smtClean="0"/>
              <a:t> Group, Inc. Representative</a:t>
            </a:r>
          </a:p>
          <a:p>
            <a:pPr>
              <a:spcBef>
                <a:spcPct val="50000"/>
              </a:spcBef>
            </a:pPr>
            <a:r>
              <a:rPr lang="en-US" sz="1200" u="sng" dirty="0" smtClean="0"/>
              <a:t>____________________________</a:t>
            </a:r>
          </a:p>
          <a:p>
            <a:pPr>
              <a:spcBef>
                <a:spcPct val="50000"/>
              </a:spcBef>
            </a:pPr>
            <a:r>
              <a:rPr lang="en-US" sz="1200" dirty="0" smtClean="0"/>
              <a:t>HMS Consultant</a:t>
            </a:r>
          </a:p>
          <a:p>
            <a:pPr>
              <a:spcBef>
                <a:spcPct val="50000"/>
              </a:spcBef>
            </a:pPr>
            <a:r>
              <a:rPr lang="en-US" sz="1200" u="sng" dirty="0" smtClean="0"/>
              <a:t>____________________________</a:t>
            </a:r>
          </a:p>
          <a:p>
            <a:pPr>
              <a:spcBef>
                <a:spcPct val="50000"/>
              </a:spcBef>
            </a:pPr>
            <a:r>
              <a:rPr lang="en-US" sz="1200" dirty="0" smtClean="0"/>
              <a:t>HMS Consultant</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106</a:t>
            </a:fld>
            <a:endParaRPr lang="en-US"/>
          </a:p>
        </p:txBody>
      </p:sp>
      <p:sp>
        <p:nvSpPr>
          <p:cNvPr id="4" name="TextBox 3"/>
          <p:cNvSpPr txBox="1"/>
          <p:nvPr/>
        </p:nvSpPr>
        <p:spPr>
          <a:xfrm>
            <a:off x="228600" y="1905000"/>
            <a:ext cx="6400800" cy="5632311"/>
          </a:xfrm>
          <a:prstGeom prst="rect">
            <a:avLst/>
          </a:prstGeom>
          <a:noFill/>
        </p:spPr>
        <p:txBody>
          <a:bodyPr wrap="square" rtlCol="0">
            <a:spAutoFit/>
          </a:bodyPr>
          <a:lstStyle/>
          <a:p>
            <a:r>
              <a:rPr lang="en-US" sz="1200" dirty="0" smtClean="0">
                <a:latin typeface="Arial" pitchFamily="34" charset="0"/>
                <a:cs typeface="Arial" pitchFamily="34" charset="0"/>
              </a:rPr>
              <a:t>	The </a:t>
            </a:r>
            <a:r>
              <a:rPr lang="en-US" sz="1200" dirty="0">
                <a:latin typeface="Arial" pitchFamily="34" charset="0"/>
                <a:cs typeface="Arial" pitchFamily="34" charset="0"/>
              </a:rPr>
              <a:t>overall problem that The University of Alabama is facing is that the lack of student and recruiter communication more specifically in the area of scheduling interviews and posting portfolios/resumes.  A vast majority of e-portfolio sites including the one currently used at The University of Alabama do not allow students and recruiters to interact with ease in setting up interviews. Currently, in The University of Alabama Career Center students cannot request interviews with recruiters unless a job has been posted by the recruiter. They may only submit their resume and hope a recruiter is interested and wait for them to contact them. With websites such as monster.com and careerbuilder.com that operate outside of the university, a student has to login to these sites, build or submit a resume, find a job of interest, apply through the site (monster.com or careerbuilders.com) and then register again on the company’s website. These current systems of interacting with recruiters for scheduling interviews is not beneficial to anyone. In implementing a system where students could post their resumes and recruiters could post dates for interviews when posting jobs, The University of Alabama will be making the recruitment process more efficient for both students and recruiters. Students and recruiters can schedule interviews with ease instead of e-mailing back and forth their schedules to try and accommodate each other and students would not have to miss recruiting fairs because they are in class. </a:t>
            </a:r>
          </a:p>
          <a:p>
            <a:r>
              <a:rPr lang="en-US" sz="1200" dirty="0">
                <a:latin typeface="Arial" pitchFamily="34" charset="0"/>
                <a:cs typeface="Arial" pitchFamily="34" charset="0"/>
              </a:rPr>
              <a:t>	 By implementing </a:t>
            </a:r>
            <a:r>
              <a:rPr lang="en-US" sz="1200" dirty="0" err="1">
                <a:latin typeface="Arial" pitchFamily="34" charset="0"/>
                <a:cs typeface="Arial" pitchFamily="34" charset="0"/>
              </a:rPr>
              <a:t>RelateKX</a:t>
            </a:r>
            <a:r>
              <a:rPr lang="en-US" sz="1200" dirty="0">
                <a:latin typeface="Arial" pitchFamily="34" charset="0"/>
                <a:cs typeface="Arial" pitchFamily="34" charset="0"/>
              </a:rPr>
              <a:t> as a central database for all information and communication sent and received between students and recruiters students and recruiters will have a structured medium for communicating with each other without going through the career center or waiting for career fairs, thus allowing for better and more effective communication. Currently, in The University of Alabama Career Center students cannot request interviews with recruiters. They may only submit their resume and hope a recruiter is interested and wait for them to contact them. With websites such as monster.com and careerbuilder.com that operate outside of the university, a student has to login to these sites, build or submit a resume, find a job of interest, apply through the site (monster.com or careerbuilders.com) and then register again on the company’s website. These methods do not allow for effective communication between students and recruiters to allow students to become familiar with the companies they are interested in and recruiters to become familiar with the students they are interested in potentially hiring</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Background Information</a:t>
            </a:r>
            <a:endParaRPr lang="en-US" sz="2400" b="1" dirty="0">
              <a:latin typeface="Arial" pitchFamily="34" charset="0"/>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107</a:t>
            </a:fld>
            <a:endParaRPr lang="en-US"/>
          </a:p>
        </p:txBody>
      </p:sp>
      <p:sp>
        <p:nvSpPr>
          <p:cNvPr id="4" name="TextBox 3"/>
          <p:cNvSpPr txBox="1"/>
          <p:nvPr/>
        </p:nvSpPr>
        <p:spPr>
          <a:xfrm>
            <a:off x="228600" y="1828800"/>
            <a:ext cx="6400800" cy="3046988"/>
          </a:xfrm>
          <a:prstGeom prst="rect">
            <a:avLst/>
          </a:prstGeom>
          <a:noFill/>
        </p:spPr>
        <p:txBody>
          <a:bodyPr wrap="square" rtlCol="0">
            <a:spAutoFit/>
          </a:bodyPr>
          <a:lstStyle/>
          <a:p>
            <a:r>
              <a:rPr lang="en-US" sz="1200" dirty="0">
                <a:latin typeface="Arial" pitchFamily="34" charset="0"/>
                <a:cs typeface="Arial" pitchFamily="34" charset="0"/>
              </a:rPr>
              <a:t>	The overlying problem that The University of Alabama has is there is no system to facilitate effective communication between students and recruiters . Currently, in The University of Alabama Career Center students cannot request interviews with recruiters. They may only submit their resume and hope a recruiter is interested and wait for them to contact them. With websites such as monster.com and careerbuilder.com that operate outside of the university, a student has to login to these sites, build or submit a resume, find a job of interest, apply through the site (monster.com or careerbuilders.com) and then register again on the company’s website. </a:t>
            </a:r>
          </a:p>
          <a:p>
            <a:r>
              <a:rPr lang="en-US" sz="1200" dirty="0">
                <a:latin typeface="Arial" pitchFamily="34" charset="0"/>
                <a:cs typeface="Arial" pitchFamily="34" charset="0"/>
              </a:rPr>
              <a:t>	The team chose to gather their data in three ways.  We conducted an interview with The University of Alabama Career Center. Next, we conducted an interview with the Capstone project team working on </a:t>
            </a:r>
            <a:r>
              <a:rPr lang="en-US" sz="1200" dirty="0" err="1">
                <a:latin typeface="Arial" pitchFamily="34" charset="0"/>
                <a:cs typeface="Arial" pitchFamily="34" charset="0"/>
              </a:rPr>
              <a:t>RelateKX</a:t>
            </a:r>
            <a:r>
              <a:rPr lang="en-US" sz="1200" dirty="0">
                <a:latin typeface="Arial" pitchFamily="34" charset="0"/>
                <a:cs typeface="Arial" pitchFamily="34" charset="0"/>
              </a:rPr>
              <a:t> to gather information for scoping. Finally, we thoroughly researched the different systems currently in place for allowing students and recruiters to communicate and benchmarked against a system from Optimal Resume. Finally, with a better understanding of what the current system does, we can define the requirements for the new system.</a:t>
            </a:r>
          </a:p>
          <a:p>
            <a:endParaRPr lang="en-US" sz="1200" dirty="0">
              <a:latin typeface="Arial" pitchFamily="34" charset="0"/>
              <a:cs typeface="Arial" pitchFamily="34" charset="0"/>
            </a:endParaRPr>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Data Gathering Technique</a:t>
            </a:r>
            <a:endParaRPr lang="en-US" sz="2400" b="1" dirty="0">
              <a:latin typeface="Arial" pitchFamily="34" charset="0"/>
              <a:cs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108</a:t>
            </a:fld>
            <a:endParaRPr lang="en-US"/>
          </a:p>
        </p:txBody>
      </p:sp>
      <p:sp>
        <p:nvSpPr>
          <p:cNvPr id="4" name="Text Box 2"/>
          <p:cNvSpPr txBox="1">
            <a:spLocks noChangeArrowheads="1"/>
          </p:cNvSpPr>
          <p:nvPr/>
        </p:nvSpPr>
        <p:spPr bwMode="auto">
          <a:xfrm>
            <a:off x="0" y="152400"/>
            <a:ext cx="6858000" cy="830997"/>
          </a:xfrm>
          <a:prstGeom prst="rect">
            <a:avLst/>
          </a:prstGeom>
          <a:noFill/>
          <a:ln w="9525">
            <a:noFill/>
            <a:miter lim="800000"/>
            <a:headEnd/>
            <a:tailEnd/>
          </a:ln>
          <a:effectLst/>
        </p:spPr>
        <p:txBody>
          <a:bodyPr wrap="square">
            <a:spAutoFit/>
          </a:bodyPr>
          <a:lstStyle/>
          <a:p>
            <a:pPr algn="ctr"/>
            <a:r>
              <a:rPr lang="en-US" sz="2400" b="1" dirty="0">
                <a:latin typeface="Arial" pitchFamily="34" charset="0"/>
                <a:cs typeface="Arial" pitchFamily="34" charset="0"/>
              </a:rPr>
              <a:t>Strategic </a:t>
            </a:r>
            <a:r>
              <a:rPr lang="en-US" sz="2400" b="1" dirty="0" smtClean="0">
                <a:latin typeface="Arial" pitchFamily="34" charset="0"/>
                <a:cs typeface="Arial" pitchFamily="34" charset="0"/>
              </a:rPr>
              <a:t>Impact</a:t>
            </a:r>
          </a:p>
          <a:p>
            <a:pPr algn="ctr"/>
            <a:r>
              <a:rPr lang="en-US" sz="2400" b="1" dirty="0" smtClean="0">
                <a:latin typeface="Arial" pitchFamily="34" charset="0"/>
                <a:cs typeface="Arial" pitchFamily="34" charset="0"/>
              </a:rPr>
              <a:t>(</a:t>
            </a:r>
            <a:r>
              <a:rPr lang="en-US" sz="2400" b="1" dirty="0">
                <a:latin typeface="Arial" pitchFamily="34" charset="0"/>
                <a:cs typeface="Arial" pitchFamily="34" charset="0"/>
              </a:rPr>
              <a:t>Requirements of TO-BE System)</a:t>
            </a:r>
          </a:p>
        </p:txBody>
      </p:sp>
      <p:graphicFrame>
        <p:nvGraphicFramePr>
          <p:cNvPr id="5" name="Group 3"/>
          <p:cNvGraphicFramePr>
            <a:graphicFrameLocks/>
          </p:cNvGraphicFramePr>
          <p:nvPr/>
        </p:nvGraphicFramePr>
        <p:xfrm>
          <a:off x="228600" y="1979548"/>
          <a:ext cx="6400800" cy="3023570"/>
        </p:xfrm>
        <a:graphic>
          <a:graphicData uri="http://schemas.openxmlformats.org/drawingml/2006/table">
            <a:tbl>
              <a:tblPr/>
              <a:tblGrid>
                <a:gridCol w="2057400"/>
                <a:gridCol w="1066800"/>
                <a:gridCol w="2590800"/>
                <a:gridCol w="685800"/>
              </a:tblGrid>
              <a:tr h="5201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Nina" pitchFamily="34" charset="0"/>
                        </a:rPr>
                        <a:t>Business 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Nina" pitchFamily="34" charset="0"/>
                        </a:rPr>
                        <a:t>Desirability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Nina" pitchFamily="34" charset="0"/>
                        </a:rPr>
                        <a:t>Dependencies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Nina" pitchFamily="34" charset="0"/>
                        </a:rPr>
                        <a:t>Version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840233">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Improve communication between student and recruiter in setting up interviews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200" dirty="0" smtClean="0"/>
                        <a:t>Mandatory</a:t>
                      </a:r>
                      <a:endParaRPr kumimoji="0" lang="en-US" sz="12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Dependant on the Student and Recruiter maintaining accurate and up to date schedules.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Ni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0233">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Streamline the profile/resume posting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200" dirty="0" smtClean="0"/>
                        <a:t>Mandatory</a:t>
                      </a:r>
                      <a:endParaRPr kumimoji="0" lang="en-US" sz="12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Ni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223">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Nina" pitchFamily="34" charset="0"/>
                          <a:ea typeface="+mn-ea"/>
                          <a:cs typeface="+mn-cs"/>
                        </a:rPr>
                        <a:t>Reduce the need for Faculty involvement in </a:t>
                      </a:r>
                      <a:r>
                        <a:rPr kumimoji="0" lang="en-US" sz="1200" b="0" i="0" u="none" strike="noStrike" kern="1200" cap="none" normalizeH="0" baseline="0" dirty="0" err="1" smtClean="0">
                          <a:ln>
                            <a:noFill/>
                          </a:ln>
                          <a:solidFill>
                            <a:schemeClr val="tx1"/>
                          </a:solidFill>
                          <a:effectLst/>
                          <a:latin typeface="Nina" pitchFamily="34" charset="0"/>
                          <a:ea typeface="+mn-ea"/>
                          <a:cs typeface="+mn-cs"/>
                        </a:rPr>
                        <a:t>Recruter</a:t>
                      </a:r>
                      <a:r>
                        <a:rPr kumimoji="0" lang="en-US" sz="1200" b="0" i="0" u="none" strike="noStrike" kern="1200" cap="none" normalizeH="0" baseline="0" dirty="0" smtClean="0">
                          <a:ln>
                            <a:noFill/>
                          </a:ln>
                          <a:solidFill>
                            <a:schemeClr val="tx1"/>
                          </a:solidFill>
                          <a:effectLst/>
                          <a:latin typeface="Nina" pitchFamily="34" charset="0"/>
                          <a:ea typeface="+mn-ea"/>
                          <a:cs typeface="+mn-cs"/>
                        </a:rPr>
                        <a:t>-Student communications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Mandatory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Ni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Nin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Ni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109</a:t>
            </a:fld>
            <a:endParaRPr lang="en-US"/>
          </a:p>
        </p:txBody>
      </p:sp>
      <p:sp>
        <p:nvSpPr>
          <p:cNvPr id="4" name="TextBox 3"/>
          <p:cNvSpPr txBox="1"/>
          <p:nvPr/>
        </p:nvSpPr>
        <p:spPr>
          <a:xfrm>
            <a:off x="228600" y="1828800"/>
            <a:ext cx="6400800" cy="6340197"/>
          </a:xfrm>
          <a:prstGeom prst="rect">
            <a:avLst/>
          </a:prstGeom>
          <a:noFill/>
        </p:spPr>
        <p:txBody>
          <a:bodyPr wrap="square" rtlCol="0">
            <a:spAutoFit/>
          </a:bodyPr>
          <a:lstStyle/>
          <a:p>
            <a:r>
              <a:rPr lang="en-US" sz="1400" dirty="0" smtClean="0">
                <a:latin typeface="Arial" pitchFamily="34" charset="0"/>
                <a:cs typeface="Arial" pitchFamily="34" charset="0"/>
              </a:rPr>
              <a:t>	With steps towards completion of the Definition phase, HMS Consulting recommends that CGI continue using FAST methodology into the design phase. In the design phase HMS Consulting would focus on specifying the technical requirements for the </a:t>
            </a:r>
            <a:r>
              <a:rPr lang="en-US" sz="1400" dirty="0" err="1" smtClean="0">
                <a:latin typeface="Arial" pitchFamily="34" charset="0"/>
                <a:cs typeface="Arial" pitchFamily="34" charset="0"/>
              </a:rPr>
              <a:t>RelateKX</a:t>
            </a:r>
            <a:r>
              <a:rPr lang="en-US" sz="1400" dirty="0" smtClean="0">
                <a:latin typeface="Arial" pitchFamily="34" charset="0"/>
                <a:cs typeface="Arial" pitchFamily="34" charset="0"/>
              </a:rPr>
              <a:t> system in the area of communication; however that is outside the scope of this project.</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	In the </a:t>
            </a:r>
            <a:r>
              <a:rPr lang="en-US" sz="1400" dirty="0" err="1" smtClean="0">
                <a:latin typeface="Arial" pitchFamily="34" charset="0"/>
                <a:cs typeface="Arial" pitchFamily="34" charset="0"/>
              </a:rPr>
              <a:t>RelateKX</a:t>
            </a:r>
            <a:r>
              <a:rPr lang="en-US" sz="1400" dirty="0" smtClean="0">
                <a:latin typeface="Arial" pitchFamily="34" charset="0"/>
                <a:cs typeface="Arial" pitchFamily="34" charset="0"/>
              </a:rPr>
              <a:t> system students will enter their profile and resume information. Additionally, the students will be able to post videos  and pictures  as well as conduct online interviews and conferences. With this systems the students will be able to give a better representation of who they are and what talents and experiences they have to offer to the recruiting company.</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	Recruiters will post their company’s profile and contact information along with any job postings. Furthermore, recruiters will be able to effectively search for students by  using the information in their resumes such as </a:t>
            </a:r>
            <a:r>
              <a:rPr lang="en-US" sz="1400" dirty="0" err="1" smtClean="0">
                <a:latin typeface="Arial" pitchFamily="34" charset="0"/>
                <a:cs typeface="Arial" pitchFamily="34" charset="0"/>
              </a:rPr>
              <a:t>gpa</a:t>
            </a:r>
            <a:r>
              <a:rPr lang="en-US" sz="1400" dirty="0" smtClean="0">
                <a:latin typeface="Arial" pitchFamily="34" charset="0"/>
                <a:cs typeface="Arial" pitchFamily="34" charset="0"/>
              </a:rPr>
              <a:t> and major. Recruiters will not be the only ones that ca search. Students will be able to search for recruiters based on the information entered into the recruiters profile such as job postings, what type of services or products the company provides as well as what positions are offered within the company.</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	In implementing the </a:t>
            </a:r>
            <a:r>
              <a:rPr lang="en-US" sz="1400" dirty="0" err="1" smtClean="0">
                <a:latin typeface="Arial" pitchFamily="34" charset="0"/>
                <a:cs typeface="Arial" pitchFamily="34" charset="0"/>
              </a:rPr>
              <a:t>RelateKX</a:t>
            </a:r>
            <a:r>
              <a:rPr lang="en-US" sz="1400" dirty="0" smtClean="0">
                <a:latin typeface="Arial" pitchFamily="34" charset="0"/>
                <a:cs typeface="Arial" pitchFamily="34" charset="0"/>
              </a:rPr>
              <a:t> system The University will better facilitate communications between their students and the recruiters who are looking to hire. Student and recruiter relationships will grow as well as the reputation of The University of Alabama, thus increasing the number of recruiters interested in recruiting from the University as well as the number of students interested in registering for classes at the University because of the ease of use and open communication that will be available between students and recruiters. </a:t>
            </a:r>
          </a:p>
          <a:p>
            <a:endParaRPr lang="en-US" sz="1400" dirty="0">
              <a:latin typeface="Arial" pitchFamily="34" charset="0"/>
              <a:cs typeface="Arial" pitchFamily="34" charset="0"/>
            </a:endParaRPr>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Detail Recommendation for Definition Phase</a:t>
            </a:r>
            <a:endParaRPr lang="en-US" sz="2400" b="1"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11</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Results of Data Gathering</a:t>
            </a:r>
            <a:endParaRPr lang="en-US" sz="2400" b="1" dirty="0"/>
          </a:p>
        </p:txBody>
      </p:sp>
      <p:sp>
        <p:nvSpPr>
          <p:cNvPr id="6" name="TextBox 5"/>
          <p:cNvSpPr txBox="1"/>
          <p:nvPr/>
        </p:nvSpPr>
        <p:spPr>
          <a:xfrm>
            <a:off x="228600" y="1447800"/>
            <a:ext cx="6400800" cy="7663636"/>
          </a:xfrm>
          <a:prstGeom prst="rect">
            <a:avLst/>
          </a:prstGeom>
          <a:noFill/>
        </p:spPr>
        <p:txBody>
          <a:bodyPr wrap="square" rtlCol="0">
            <a:spAutoFit/>
          </a:bodyPr>
          <a:lstStyle/>
          <a:p>
            <a:r>
              <a:rPr lang="en-US" sz="1200" b="1" dirty="0" smtClean="0"/>
              <a:t>Meeting notes with Dung </a:t>
            </a:r>
            <a:r>
              <a:rPr lang="en-US" sz="1200" b="1" dirty="0" err="1" smtClean="0"/>
              <a:t>Chau</a:t>
            </a:r>
            <a:r>
              <a:rPr lang="en-US" sz="1200" b="1" dirty="0" smtClean="0"/>
              <a:t>, owner/founder of </a:t>
            </a:r>
            <a:r>
              <a:rPr lang="en-US" sz="1200" b="1" dirty="0" err="1" smtClean="0"/>
              <a:t>Chau</a:t>
            </a:r>
            <a:r>
              <a:rPr lang="en-US" sz="1200" b="1" dirty="0" smtClean="0"/>
              <a:t> Group, Inc.  April 2nd, 2008</a:t>
            </a:r>
            <a:endParaRPr lang="en-US" sz="1200" b="1" baseline="30000" dirty="0" smtClean="0"/>
          </a:p>
          <a:p>
            <a:pPr>
              <a:buFont typeface="Arial" pitchFamily="34" charset="0"/>
              <a:buChar char="•"/>
            </a:pPr>
            <a:r>
              <a:rPr lang="en-US" sz="1200" dirty="0" smtClean="0"/>
              <a:t>Idea behind the project is how well can you really present yourself professionally with a resume</a:t>
            </a:r>
          </a:p>
          <a:p>
            <a:pPr>
              <a:buFont typeface="Arial" pitchFamily="34" charset="0"/>
              <a:buChar char="•"/>
            </a:pPr>
            <a:r>
              <a:rPr lang="en-US" sz="1200" dirty="0" smtClean="0"/>
              <a:t>Goal is to use technology to create a content rich, personal representation of the student</a:t>
            </a:r>
          </a:p>
          <a:p>
            <a:pPr>
              <a:buFont typeface="Arial" pitchFamily="34" charset="0"/>
              <a:buChar char="•"/>
            </a:pPr>
            <a:r>
              <a:rPr lang="en-US" sz="1200" dirty="0" smtClean="0"/>
              <a:t>It is also aiming to increase the networking effect for students, recruiters, and faculty</a:t>
            </a:r>
          </a:p>
          <a:p>
            <a:pPr>
              <a:buFont typeface="Arial" pitchFamily="34" charset="0"/>
              <a:buChar char="•"/>
            </a:pPr>
            <a:r>
              <a:rPr lang="en-US" sz="1200" dirty="0" smtClean="0"/>
              <a:t>Named </a:t>
            </a:r>
            <a:r>
              <a:rPr lang="en-US" sz="1200" dirty="0" err="1" smtClean="0"/>
              <a:t>RelateKX</a:t>
            </a:r>
            <a:r>
              <a:rPr lang="en-US" sz="1200" dirty="0" smtClean="0"/>
              <a:t>, stands for Relate Knowledge </a:t>
            </a:r>
            <a:r>
              <a:rPr lang="en-US" sz="1200" dirty="0" err="1" smtClean="0"/>
              <a:t>eXchange</a:t>
            </a:r>
            <a:endParaRPr lang="en-US" sz="1200" dirty="0" smtClean="0"/>
          </a:p>
          <a:p>
            <a:pPr>
              <a:buFont typeface="Arial" pitchFamily="34" charset="0"/>
              <a:buChar char="•"/>
            </a:pPr>
            <a:r>
              <a:rPr lang="en-US" sz="1200" dirty="0" smtClean="0"/>
              <a:t>Wants to allows students to show the breadth of their experience, personal, professional, etc.</a:t>
            </a:r>
          </a:p>
          <a:p>
            <a:pPr>
              <a:buFont typeface="Arial" pitchFamily="34" charset="0"/>
              <a:buChar char="•"/>
            </a:pPr>
            <a:r>
              <a:rPr lang="en-US" sz="1200" dirty="0" smtClean="0"/>
              <a:t>Emphasis on a secure, private portal, highly controlled, and consistent</a:t>
            </a:r>
          </a:p>
          <a:p>
            <a:pPr>
              <a:buFont typeface="Arial" pitchFamily="34" charset="0"/>
              <a:buChar char="•"/>
            </a:pPr>
            <a:r>
              <a:rPr lang="en-US" sz="1200" dirty="0" smtClean="0"/>
              <a:t>3 questions for us to answer: Who its competition? What do they provide? And does the software meet student needs?</a:t>
            </a:r>
          </a:p>
          <a:p>
            <a:pPr>
              <a:buFont typeface="Arial" pitchFamily="34" charset="0"/>
              <a:buChar char="•"/>
            </a:pPr>
            <a:r>
              <a:rPr lang="en-US" sz="1200" dirty="0" smtClean="0"/>
              <a:t>We will contact </a:t>
            </a:r>
            <a:r>
              <a:rPr lang="en-US" sz="1200" dirty="0" err="1" smtClean="0"/>
              <a:t>Chau</a:t>
            </a:r>
            <a:r>
              <a:rPr lang="en-US" sz="1200" dirty="0" smtClean="0"/>
              <a:t> through SharePoint discussion</a:t>
            </a:r>
          </a:p>
          <a:p>
            <a:endParaRPr lang="en-US" sz="1200" dirty="0" smtClean="0"/>
          </a:p>
          <a:p>
            <a:r>
              <a:rPr lang="en-US" sz="1200" b="1" dirty="0" smtClean="0"/>
              <a:t>Meeting notes with Dung </a:t>
            </a:r>
            <a:r>
              <a:rPr lang="en-US" sz="1200" b="1" dirty="0" err="1" smtClean="0"/>
              <a:t>Chau</a:t>
            </a:r>
            <a:r>
              <a:rPr lang="en-US" sz="1200" b="1" dirty="0" smtClean="0"/>
              <a:t> April 9, 2008</a:t>
            </a:r>
          </a:p>
          <a:p>
            <a:pPr>
              <a:buFont typeface="Arial" pitchFamily="34" charset="0"/>
              <a:buChar char="•"/>
            </a:pPr>
            <a:r>
              <a:rPr lang="en-US" sz="1200" dirty="0" smtClean="0"/>
              <a:t>Needs his answers by April 23</a:t>
            </a:r>
            <a:r>
              <a:rPr lang="en-US" sz="1200" baseline="30000" dirty="0" smtClean="0"/>
              <a:t>rd</a:t>
            </a:r>
            <a:endParaRPr lang="en-US" sz="1200" dirty="0" smtClean="0"/>
          </a:p>
          <a:p>
            <a:pPr>
              <a:buFont typeface="Arial" pitchFamily="34" charset="0"/>
              <a:buChar char="•"/>
            </a:pPr>
            <a:r>
              <a:rPr lang="en-US" sz="1200" dirty="0" err="1" smtClean="0"/>
              <a:t>RelateKX</a:t>
            </a:r>
            <a:r>
              <a:rPr lang="en-US" sz="1200" dirty="0" smtClean="0"/>
              <a:t> could eventually replace Crimson Careers</a:t>
            </a:r>
          </a:p>
          <a:p>
            <a:pPr>
              <a:buFont typeface="Arial" pitchFamily="34" charset="0"/>
              <a:buChar char="•"/>
            </a:pPr>
            <a:r>
              <a:rPr lang="en-US" sz="1200" dirty="0" smtClean="0"/>
              <a:t>Anyway that combines student and recruiter is competition, technical or not</a:t>
            </a:r>
          </a:p>
          <a:p>
            <a:pPr>
              <a:buFont typeface="Arial" pitchFamily="34" charset="0"/>
              <a:buChar char="•"/>
            </a:pPr>
            <a:r>
              <a:rPr lang="en-US" sz="1200" dirty="0" smtClean="0"/>
              <a:t>Email capability is built into the system</a:t>
            </a:r>
          </a:p>
          <a:p>
            <a:pPr>
              <a:buFont typeface="Arial" pitchFamily="34" charset="0"/>
              <a:buChar char="•"/>
            </a:pPr>
            <a:r>
              <a:rPr lang="en-US" sz="1200" dirty="0" smtClean="0"/>
              <a:t>Facilitate communication between student and recruiter is the main service of </a:t>
            </a:r>
            <a:r>
              <a:rPr lang="en-US" sz="1200" dirty="0" err="1" smtClean="0"/>
              <a:t>RelateKX</a:t>
            </a:r>
            <a:endParaRPr lang="en-US" sz="1200" dirty="0" smtClean="0"/>
          </a:p>
          <a:p>
            <a:pPr>
              <a:buFont typeface="Arial" pitchFamily="34" charset="0"/>
              <a:buChar char="•"/>
            </a:pPr>
            <a:r>
              <a:rPr lang="en-US" sz="1200" dirty="0" smtClean="0"/>
              <a:t>Needs a calendar/schedule feature</a:t>
            </a:r>
          </a:p>
          <a:p>
            <a:pPr>
              <a:buFont typeface="Arial" pitchFamily="34" charset="0"/>
              <a:buChar char="•"/>
            </a:pPr>
            <a:r>
              <a:rPr lang="en-US" sz="1200" dirty="0" smtClean="0"/>
              <a:t>Needs metrics to show value, such as how many recruiters interview students, how many interviews get jobs? Etc.</a:t>
            </a:r>
          </a:p>
          <a:p>
            <a:pPr>
              <a:buFont typeface="Arial" pitchFamily="34" charset="0"/>
              <a:buChar char="•"/>
            </a:pPr>
            <a:r>
              <a:rPr lang="en-US" sz="1200" dirty="0" smtClean="0"/>
              <a:t>Geography is a secure website based on a UA server</a:t>
            </a:r>
          </a:p>
          <a:p>
            <a:pPr>
              <a:buFont typeface="Arial" pitchFamily="34" charset="0"/>
              <a:buChar char="•"/>
            </a:pPr>
            <a:r>
              <a:rPr lang="en-US" sz="1200" dirty="0" smtClean="0"/>
              <a:t>Individual colleges determine whether or not students would have to pay a fee to use</a:t>
            </a:r>
          </a:p>
          <a:p>
            <a:pPr>
              <a:buFont typeface="Arial" pitchFamily="34" charset="0"/>
              <a:buChar char="•"/>
            </a:pPr>
            <a:r>
              <a:rPr lang="en-US" sz="1200" dirty="0" smtClean="0"/>
              <a:t>Multimedia hosting will cost money, the basic resume/portfolio will likely be free for students</a:t>
            </a:r>
          </a:p>
          <a:p>
            <a:pPr>
              <a:buFont typeface="Arial" pitchFamily="34" charset="0"/>
              <a:buChar char="•"/>
            </a:pPr>
            <a:r>
              <a:rPr lang="en-US" sz="1200" dirty="0" smtClean="0"/>
              <a:t>What are other schools doing with the cost?  Passing it off or absorbing it?</a:t>
            </a:r>
          </a:p>
          <a:p>
            <a:pPr>
              <a:buFont typeface="Arial" pitchFamily="34" charset="0"/>
              <a:buChar char="•"/>
            </a:pPr>
            <a:r>
              <a:rPr lang="en-US" sz="1200" dirty="0" smtClean="0"/>
              <a:t>Focus on one stakeholder</a:t>
            </a:r>
          </a:p>
          <a:p>
            <a:pPr>
              <a:buFont typeface="Arial" pitchFamily="34" charset="0"/>
              <a:buChar char="•"/>
            </a:pPr>
            <a:r>
              <a:rPr lang="en-US" sz="1200" dirty="0" smtClean="0"/>
              <a:t>Uses open source code, called SAKAI, around 80% of the functionality of the project comes from this source code</a:t>
            </a:r>
          </a:p>
          <a:p>
            <a:pPr>
              <a:buFont typeface="Arial" pitchFamily="34" charset="0"/>
              <a:buChar char="•"/>
            </a:pPr>
            <a:r>
              <a:rPr lang="en-US" sz="1200" dirty="0" smtClean="0"/>
              <a:t>Next meeting April 21</a:t>
            </a:r>
            <a:r>
              <a:rPr lang="en-US" sz="1200" baseline="30000" dirty="0" smtClean="0"/>
              <a:t>st</a:t>
            </a:r>
            <a:r>
              <a:rPr lang="en-US" sz="1200" dirty="0" smtClean="0"/>
              <a:t> in the AIME building</a:t>
            </a:r>
          </a:p>
          <a:p>
            <a:endParaRPr lang="en-US" sz="1200" dirty="0" smtClean="0"/>
          </a:p>
          <a:p>
            <a:r>
              <a:rPr lang="en-US" sz="1200" b="1" dirty="0" smtClean="0"/>
              <a:t>Meeting notes with the Capstone Project Team working on </a:t>
            </a:r>
            <a:r>
              <a:rPr lang="en-US" sz="1200" b="1" dirty="0" err="1" smtClean="0"/>
              <a:t>RelateKX</a:t>
            </a:r>
            <a:endParaRPr lang="en-US" sz="1200" b="1" dirty="0" smtClean="0"/>
          </a:p>
          <a:p>
            <a:pPr lvl="0">
              <a:buFont typeface="Arial" pitchFamily="34" charset="0"/>
              <a:buChar char="•"/>
            </a:pPr>
            <a:r>
              <a:rPr lang="en-US" sz="1200" dirty="0" smtClean="0"/>
              <a:t>Overall goal of the project:  To create a social networking site that facilitates information sharing between recruiters and students.</a:t>
            </a:r>
          </a:p>
          <a:p>
            <a:pPr lvl="0">
              <a:buFont typeface="Arial" pitchFamily="34" charset="0"/>
              <a:buChar char="•"/>
            </a:pPr>
            <a:r>
              <a:rPr lang="en-US" sz="1200" dirty="0" smtClean="0"/>
              <a:t>Current Processes:  A profile wizard that processes user text into a customized portfolio, whether it be recruiters, students, or faculty.</a:t>
            </a:r>
          </a:p>
          <a:p>
            <a:pPr lvl="0">
              <a:buFont typeface="Arial" pitchFamily="34" charset="0"/>
              <a:buChar char="•"/>
            </a:pPr>
            <a:r>
              <a:rPr lang="en-US" sz="1200" dirty="0" smtClean="0"/>
              <a:t>Generalize for all stakeholders in </a:t>
            </a:r>
            <a:r>
              <a:rPr lang="en-US" sz="1200" dirty="0" err="1" smtClean="0"/>
              <a:t>Chau’s</a:t>
            </a:r>
            <a:r>
              <a:rPr lang="en-US" sz="1200" dirty="0" smtClean="0"/>
              <a:t> report, but pick out one to focus one.  For D. Hale, run the one you focus on into the ground.</a:t>
            </a:r>
          </a:p>
          <a:p>
            <a:pPr lvl="0">
              <a:buFont typeface="Arial" pitchFamily="34" charset="0"/>
              <a:buChar char="•"/>
            </a:pPr>
            <a:r>
              <a:rPr lang="en-US" sz="1200" dirty="0" smtClean="0"/>
              <a:t>Limit Faculty interview to MIS Faculty</a:t>
            </a:r>
          </a:p>
          <a:p>
            <a:pPr lvl="0">
              <a:buFont typeface="Arial" pitchFamily="34" charset="0"/>
              <a:buChar char="•"/>
            </a:pPr>
            <a:r>
              <a:rPr lang="en-US" sz="1200" dirty="0" smtClean="0"/>
              <a:t>May have a glossary but no FAQ</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5221D74-C0FD-4038-9646-90005B1DEDBA}" type="slidenum">
              <a:rPr lang="en-US"/>
              <a:pPr/>
              <a:t>110</a:t>
            </a:fld>
            <a:endParaRPr lang="en-US"/>
          </a:p>
        </p:txBody>
      </p:sp>
      <p:sp>
        <p:nvSpPr>
          <p:cNvPr id="239618" name="Text Box 2"/>
          <p:cNvSpPr txBox="1">
            <a:spLocks noChangeArrowheads="1"/>
          </p:cNvSpPr>
          <p:nvPr/>
        </p:nvSpPr>
        <p:spPr bwMode="auto">
          <a:xfrm>
            <a:off x="0" y="1524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smtClean="0">
                <a:latin typeface="Arial" pitchFamily="34" charset="0"/>
                <a:cs typeface="Arial" pitchFamily="34" charset="0"/>
              </a:rPr>
              <a:t>Data Dictionary Narrative</a:t>
            </a:r>
            <a:endParaRPr lang="en-US" sz="2400" b="1" dirty="0">
              <a:latin typeface="Arial" pitchFamily="34" charset="0"/>
              <a:cs typeface="Arial" pitchFamily="34" charset="0"/>
            </a:endParaRPr>
          </a:p>
        </p:txBody>
      </p:sp>
      <p:sp>
        <p:nvSpPr>
          <p:cNvPr id="239622" name="Text Box 6"/>
          <p:cNvSpPr txBox="1">
            <a:spLocks noChangeArrowheads="1"/>
          </p:cNvSpPr>
          <p:nvPr/>
        </p:nvSpPr>
        <p:spPr bwMode="auto">
          <a:xfrm>
            <a:off x="228600" y="1600200"/>
            <a:ext cx="6400800" cy="2308324"/>
          </a:xfrm>
          <a:prstGeom prst="rect">
            <a:avLst/>
          </a:prstGeom>
          <a:noFill/>
          <a:ln w="9525">
            <a:noFill/>
            <a:miter lim="800000"/>
            <a:headEnd/>
            <a:tailEnd/>
          </a:ln>
          <a:effectLst/>
        </p:spPr>
        <p:txBody>
          <a:bodyPr wrap="square">
            <a:spAutoFit/>
          </a:bodyPr>
          <a:lstStyle/>
          <a:p>
            <a:pPr>
              <a:spcBef>
                <a:spcPct val="50000"/>
              </a:spcBef>
            </a:pPr>
            <a:r>
              <a:rPr lang="en-US" sz="1200" dirty="0">
                <a:latin typeface="Arial" pitchFamily="34" charset="0"/>
                <a:cs typeface="Arial" pitchFamily="34" charset="0"/>
              </a:rPr>
              <a:t>The data involved in the Transport Mechanism consists of the following:</a:t>
            </a:r>
          </a:p>
          <a:p>
            <a:pPr>
              <a:spcBef>
                <a:spcPct val="50000"/>
              </a:spcBef>
              <a:buFontTx/>
              <a:buAutoNum type="arabicPeriod"/>
            </a:pPr>
            <a:r>
              <a:rPr lang="en-US" sz="1200" dirty="0" smtClean="0">
                <a:latin typeface="Arial" pitchFamily="34" charset="0"/>
                <a:cs typeface="Arial" pitchFamily="34" charset="0"/>
              </a:rPr>
              <a:t>The Resume template </a:t>
            </a:r>
          </a:p>
          <a:p>
            <a:pPr>
              <a:spcBef>
                <a:spcPct val="50000"/>
              </a:spcBef>
              <a:buFontTx/>
              <a:buAutoNum type="arabicPeriod"/>
            </a:pPr>
            <a:r>
              <a:rPr lang="en-US" sz="1200" dirty="0" smtClean="0">
                <a:latin typeface="Arial" pitchFamily="34" charset="0"/>
                <a:cs typeface="Arial" pitchFamily="34" charset="0"/>
              </a:rPr>
              <a:t>The Online Calendar</a:t>
            </a:r>
            <a:endParaRPr lang="en-US" sz="1200" dirty="0">
              <a:latin typeface="Arial" pitchFamily="34" charset="0"/>
              <a:cs typeface="Arial" pitchFamily="34" charset="0"/>
            </a:endParaRPr>
          </a:p>
          <a:p>
            <a:pPr>
              <a:spcBef>
                <a:spcPct val="50000"/>
              </a:spcBef>
            </a:pPr>
            <a:endParaRPr lang="en-US" sz="1200" dirty="0">
              <a:latin typeface="Arial" pitchFamily="34" charset="0"/>
              <a:cs typeface="Arial" pitchFamily="34" charset="0"/>
            </a:endParaRPr>
          </a:p>
          <a:p>
            <a:pPr>
              <a:spcBef>
                <a:spcPct val="50000"/>
              </a:spcBef>
            </a:pPr>
            <a:r>
              <a:rPr lang="en-US" sz="1200" dirty="0" smtClean="0">
                <a:latin typeface="Arial" pitchFamily="34" charset="0"/>
                <a:cs typeface="Arial" pitchFamily="34" charset="0"/>
              </a:rPr>
              <a:t>	These two things, the calendar and the resume, </a:t>
            </a:r>
            <a:r>
              <a:rPr lang="en-US" sz="1200" dirty="0">
                <a:latin typeface="Arial" pitchFamily="34" charset="0"/>
                <a:cs typeface="Arial" pitchFamily="34" charset="0"/>
              </a:rPr>
              <a:t>can be </a:t>
            </a:r>
            <a:r>
              <a:rPr lang="en-US" sz="1200" dirty="0" smtClean="0">
                <a:latin typeface="Arial" pitchFamily="34" charset="0"/>
                <a:cs typeface="Arial" pitchFamily="34" charset="0"/>
              </a:rPr>
              <a:t>seen </a:t>
            </a:r>
            <a:r>
              <a:rPr lang="en-US" sz="1200" dirty="0">
                <a:latin typeface="Arial" pitchFamily="34" charset="0"/>
                <a:cs typeface="Arial" pitchFamily="34" charset="0"/>
              </a:rPr>
              <a:t>on the following pages.  </a:t>
            </a:r>
            <a:r>
              <a:rPr lang="en-US" sz="1200" dirty="0" smtClean="0">
                <a:latin typeface="Arial" pitchFamily="34" charset="0"/>
                <a:cs typeface="Arial" pitchFamily="34" charset="0"/>
              </a:rPr>
              <a:t>The online calendar shows the available days for the interviews.  The online calendar would be created by the recruiters and students.  Students and recruiters can log in to the website and check for the available day for the interviews, so that they can reserve their own interview time.  The online resume shows the student’s basic information.  It will be uploaded by the students, and it will be reviewed by the faculty/staff of the system.  </a:t>
            </a:r>
            <a:endParaRPr lang="en-US" sz="1200" dirty="0">
              <a:latin typeface="Arial" pitchFamily="34" charset="0"/>
              <a:cs typeface="Arial"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9F7889B-248A-4B2C-A44E-F1EB0D556D91}" type="slidenum">
              <a:rPr lang="en-US"/>
              <a:pPr/>
              <a:t>111</a:t>
            </a:fld>
            <a:endParaRPr lang="en-US"/>
          </a:p>
        </p:txBody>
      </p:sp>
      <p:sp>
        <p:nvSpPr>
          <p:cNvPr id="241666" name="Text Box 2"/>
          <p:cNvSpPr txBox="1">
            <a:spLocks noChangeArrowheads="1"/>
          </p:cNvSpPr>
          <p:nvPr/>
        </p:nvSpPr>
        <p:spPr bwMode="auto">
          <a:xfrm>
            <a:off x="0" y="1524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Data Dictionary: </a:t>
            </a:r>
            <a:r>
              <a:rPr lang="en-US" sz="2400" b="1" dirty="0" smtClean="0">
                <a:latin typeface="Arial" pitchFamily="34" charset="0"/>
                <a:cs typeface="Arial" pitchFamily="34" charset="0"/>
              </a:rPr>
              <a:t>Resume Format</a:t>
            </a:r>
            <a:endParaRPr lang="en-US" sz="2400" b="1" dirty="0">
              <a:latin typeface="Arial" pitchFamily="34" charset="0"/>
              <a:cs typeface="Arial" pitchFamily="34" charset="0"/>
            </a:endParaRPr>
          </a:p>
        </p:txBody>
      </p:sp>
      <p:pic>
        <p:nvPicPr>
          <p:cNvPr id="241673" name="Picture 9"/>
          <p:cNvPicPr>
            <a:picLocks noChangeAspect="1" noChangeArrowheads="1"/>
          </p:cNvPicPr>
          <p:nvPr/>
        </p:nvPicPr>
        <p:blipFill>
          <a:blip r:embed="rId2"/>
          <a:srcRect/>
          <a:stretch>
            <a:fillRect/>
          </a:stretch>
        </p:blipFill>
        <p:spPr bwMode="auto">
          <a:xfrm>
            <a:off x="0" y="990600"/>
            <a:ext cx="6858000"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2299CDAF-9253-4E7E-B74C-260749AF765A}" type="slidenum">
              <a:rPr lang="en-US"/>
              <a:pPr/>
              <a:t>112</a:t>
            </a:fld>
            <a:endParaRPr lang="en-US"/>
          </a:p>
        </p:txBody>
      </p:sp>
      <p:sp>
        <p:nvSpPr>
          <p:cNvPr id="240643" name="Text Box 3"/>
          <p:cNvSpPr txBox="1">
            <a:spLocks noChangeArrowheads="1"/>
          </p:cNvSpPr>
          <p:nvPr/>
        </p:nvSpPr>
        <p:spPr bwMode="auto">
          <a:xfrm>
            <a:off x="0" y="1524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Data Dictionary: </a:t>
            </a:r>
            <a:r>
              <a:rPr lang="en-US" sz="2400" b="1" dirty="0" smtClean="0">
                <a:latin typeface="Arial" pitchFamily="34" charset="0"/>
                <a:cs typeface="Arial" pitchFamily="34" charset="0"/>
              </a:rPr>
              <a:t>Online Calendar</a:t>
            </a:r>
            <a:endParaRPr lang="en-US" sz="2400" b="1" dirty="0">
              <a:latin typeface="Arial" pitchFamily="34" charset="0"/>
              <a:cs typeface="Arial" pitchFamily="34" charset="0"/>
            </a:endParaRPr>
          </a:p>
        </p:txBody>
      </p:sp>
      <p:pic>
        <p:nvPicPr>
          <p:cNvPr id="240648" name="Picture 8"/>
          <p:cNvPicPr>
            <a:picLocks noChangeAspect="1" noChangeArrowheads="1"/>
          </p:cNvPicPr>
          <p:nvPr/>
        </p:nvPicPr>
        <p:blipFill>
          <a:blip r:embed="rId2"/>
          <a:srcRect r="-253" b="39241"/>
          <a:stretch>
            <a:fillRect/>
          </a:stretch>
        </p:blipFill>
        <p:spPr bwMode="auto">
          <a:xfrm>
            <a:off x="0" y="914400"/>
            <a:ext cx="6857999"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113</a:t>
            </a:fld>
            <a:endParaRPr lang="en-US"/>
          </a:p>
        </p:txBody>
      </p:sp>
      <p:sp>
        <p:nvSpPr>
          <p:cNvPr id="4" name="TextBox 3"/>
          <p:cNvSpPr txBox="1"/>
          <p:nvPr/>
        </p:nvSpPr>
        <p:spPr>
          <a:xfrm>
            <a:off x="0" y="3316069"/>
            <a:ext cx="6858000" cy="646331"/>
          </a:xfrm>
          <a:prstGeom prst="rect">
            <a:avLst/>
          </a:prstGeom>
          <a:noFill/>
        </p:spPr>
        <p:txBody>
          <a:bodyPr wrap="square" rtlCol="0">
            <a:spAutoFit/>
          </a:bodyPr>
          <a:lstStyle/>
          <a:p>
            <a:r>
              <a:rPr lang="en-US" sz="3600" b="1" dirty="0" smtClean="0"/>
              <a:t>“To-Be” System Models</a:t>
            </a:r>
            <a:endParaRPr lang="en-US" sz="36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114</a:t>
            </a:fld>
            <a:endParaRPr lang="en-US"/>
          </a:p>
        </p:txBody>
      </p:sp>
      <p:sp>
        <p:nvSpPr>
          <p:cNvPr id="4" name="AutoShape 10"/>
          <p:cNvSpPr>
            <a:spLocks noChangeArrowheads="1"/>
          </p:cNvSpPr>
          <p:nvPr/>
        </p:nvSpPr>
        <p:spPr bwMode="auto">
          <a:xfrm>
            <a:off x="838200" y="1901613"/>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5" name="AutoShape 11"/>
          <p:cNvSpPr>
            <a:spLocks noChangeArrowheads="1"/>
          </p:cNvSpPr>
          <p:nvPr/>
        </p:nvSpPr>
        <p:spPr bwMode="auto">
          <a:xfrm>
            <a:off x="838200" y="3044613"/>
            <a:ext cx="990600" cy="914400"/>
          </a:xfrm>
          <a:prstGeom prst="roundRect">
            <a:avLst>
              <a:gd name="adj" fmla="val 16667"/>
            </a:avLst>
          </a:prstGeom>
          <a:solidFill>
            <a:srgbClr val="0099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6" name="AutoShape 12"/>
          <p:cNvSpPr>
            <a:spLocks noChangeArrowheads="1"/>
          </p:cNvSpPr>
          <p:nvPr/>
        </p:nvSpPr>
        <p:spPr bwMode="auto">
          <a:xfrm>
            <a:off x="838200" y="758613"/>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8" name="Rectangle 14"/>
          <p:cNvSpPr>
            <a:spLocks noChangeArrowheads="1"/>
          </p:cNvSpPr>
          <p:nvPr/>
        </p:nvSpPr>
        <p:spPr bwMode="auto">
          <a:xfrm>
            <a:off x="838200" y="5406813"/>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9" name="Line 16"/>
          <p:cNvSpPr>
            <a:spLocks noChangeShapeType="1"/>
          </p:cNvSpPr>
          <p:nvPr/>
        </p:nvSpPr>
        <p:spPr bwMode="auto">
          <a:xfrm>
            <a:off x="838200" y="7997613"/>
            <a:ext cx="1600200" cy="0"/>
          </a:xfrm>
          <a:prstGeom prst="line">
            <a:avLst/>
          </a:prstGeom>
          <a:noFill/>
          <a:ln w="19050">
            <a:solidFill>
              <a:srgbClr val="00B0F0"/>
            </a:solidFill>
            <a:round/>
            <a:headEnd/>
            <a:tailEnd type="triangle" w="med" len="med"/>
          </a:ln>
          <a:effectLst/>
        </p:spPr>
        <p:txBody>
          <a:bodyPr/>
          <a:lstStyle/>
          <a:p>
            <a:endParaRPr lang="en-US"/>
          </a:p>
        </p:txBody>
      </p:sp>
      <p:sp>
        <p:nvSpPr>
          <p:cNvPr id="10" name="Text Box 17"/>
          <p:cNvSpPr txBox="1">
            <a:spLocks noChangeArrowheads="1"/>
          </p:cNvSpPr>
          <p:nvPr/>
        </p:nvSpPr>
        <p:spPr bwMode="auto">
          <a:xfrm>
            <a:off x="2895600" y="987213"/>
            <a:ext cx="3429000" cy="304800"/>
          </a:xfrm>
          <a:prstGeom prst="rect">
            <a:avLst/>
          </a:prstGeom>
          <a:noFill/>
          <a:ln w="9525">
            <a:noFill/>
            <a:miter lim="800000"/>
            <a:headEnd/>
            <a:tailEnd/>
          </a:ln>
          <a:effectLst/>
        </p:spPr>
        <p:txBody>
          <a:bodyPr>
            <a:spAutoFit/>
          </a:bodyPr>
          <a:lstStyle/>
          <a:p>
            <a:pPr>
              <a:spcBef>
                <a:spcPct val="50000"/>
              </a:spcBef>
            </a:pPr>
            <a:r>
              <a:rPr lang="en-US" sz="1400" dirty="0">
                <a:latin typeface="Arial" pitchFamily="34" charset="0"/>
                <a:cs typeface="Arial" pitchFamily="34" charset="0"/>
              </a:rPr>
              <a:t>Process maintained from Study Phase</a:t>
            </a:r>
          </a:p>
        </p:txBody>
      </p:sp>
      <p:sp>
        <p:nvSpPr>
          <p:cNvPr id="11" name="Text Box 18"/>
          <p:cNvSpPr txBox="1">
            <a:spLocks noChangeArrowheads="1"/>
          </p:cNvSpPr>
          <p:nvPr/>
        </p:nvSpPr>
        <p:spPr bwMode="auto">
          <a:xfrm>
            <a:off x="2895600" y="2130213"/>
            <a:ext cx="3429000" cy="304800"/>
          </a:xfrm>
          <a:prstGeom prst="rect">
            <a:avLst/>
          </a:prstGeom>
          <a:noFill/>
          <a:ln w="9525">
            <a:noFill/>
            <a:miter lim="800000"/>
            <a:headEnd/>
            <a:tailEnd/>
          </a:ln>
          <a:effectLst/>
        </p:spPr>
        <p:txBody>
          <a:bodyPr>
            <a:spAutoFit/>
          </a:bodyPr>
          <a:lstStyle/>
          <a:p>
            <a:pPr>
              <a:spcBef>
                <a:spcPct val="50000"/>
              </a:spcBef>
            </a:pPr>
            <a:r>
              <a:rPr lang="en-US" sz="1400">
                <a:latin typeface="Arial" pitchFamily="34" charset="0"/>
                <a:cs typeface="Arial" pitchFamily="34" charset="0"/>
              </a:rPr>
              <a:t>Process Altered</a:t>
            </a:r>
          </a:p>
        </p:txBody>
      </p:sp>
      <p:sp>
        <p:nvSpPr>
          <p:cNvPr id="12" name="Text Box 19"/>
          <p:cNvSpPr txBox="1">
            <a:spLocks noChangeArrowheads="1"/>
          </p:cNvSpPr>
          <p:nvPr/>
        </p:nvSpPr>
        <p:spPr bwMode="auto">
          <a:xfrm>
            <a:off x="2895600" y="3273213"/>
            <a:ext cx="3429000" cy="304800"/>
          </a:xfrm>
          <a:prstGeom prst="rect">
            <a:avLst/>
          </a:prstGeom>
          <a:noFill/>
          <a:ln w="9525">
            <a:noFill/>
            <a:miter lim="800000"/>
            <a:headEnd/>
            <a:tailEnd/>
          </a:ln>
          <a:effectLst/>
        </p:spPr>
        <p:txBody>
          <a:bodyPr>
            <a:spAutoFit/>
          </a:bodyPr>
          <a:lstStyle/>
          <a:p>
            <a:pPr>
              <a:spcBef>
                <a:spcPct val="50000"/>
              </a:spcBef>
            </a:pPr>
            <a:r>
              <a:rPr lang="en-US" sz="1400" dirty="0" smtClean="0">
                <a:latin typeface="Arial" pitchFamily="34" charset="0"/>
                <a:cs typeface="Arial" pitchFamily="34" charset="0"/>
              </a:rPr>
              <a:t>New Process</a:t>
            </a:r>
            <a:endParaRPr lang="en-US" sz="1400" dirty="0">
              <a:latin typeface="Arial" pitchFamily="34" charset="0"/>
              <a:cs typeface="Arial" pitchFamily="34" charset="0"/>
            </a:endParaRPr>
          </a:p>
        </p:txBody>
      </p:sp>
      <p:sp>
        <p:nvSpPr>
          <p:cNvPr id="14" name="Text Box 21"/>
          <p:cNvSpPr txBox="1">
            <a:spLocks noChangeArrowheads="1"/>
          </p:cNvSpPr>
          <p:nvPr/>
        </p:nvSpPr>
        <p:spPr bwMode="auto">
          <a:xfrm>
            <a:off x="2895600" y="5649701"/>
            <a:ext cx="3429000" cy="304800"/>
          </a:xfrm>
          <a:prstGeom prst="rect">
            <a:avLst/>
          </a:prstGeom>
          <a:noFill/>
          <a:ln w="9525">
            <a:noFill/>
            <a:miter lim="800000"/>
            <a:headEnd/>
            <a:tailEnd/>
          </a:ln>
          <a:effectLst/>
        </p:spPr>
        <p:txBody>
          <a:bodyPr>
            <a:spAutoFit/>
          </a:bodyPr>
          <a:lstStyle/>
          <a:p>
            <a:pPr>
              <a:spcBef>
                <a:spcPct val="50000"/>
              </a:spcBef>
            </a:pPr>
            <a:r>
              <a:rPr lang="en-US" sz="1400" dirty="0">
                <a:latin typeface="Arial" pitchFamily="34" charset="0"/>
                <a:cs typeface="Arial" pitchFamily="34" charset="0"/>
              </a:rPr>
              <a:t>Need for External Entity Altered</a:t>
            </a:r>
          </a:p>
        </p:txBody>
      </p:sp>
      <p:sp>
        <p:nvSpPr>
          <p:cNvPr id="15" name="Text Box 23"/>
          <p:cNvSpPr txBox="1">
            <a:spLocks noChangeArrowheads="1"/>
          </p:cNvSpPr>
          <p:nvPr/>
        </p:nvSpPr>
        <p:spPr bwMode="auto">
          <a:xfrm>
            <a:off x="2895600" y="7845213"/>
            <a:ext cx="3429000" cy="304800"/>
          </a:xfrm>
          <a:prstGeom prst="rect">
            <a:avLst/>
          </a:prstGeom>
          <a:noFill/>
          <a:ln w="9525">
            <a:noFill/>
            <a:miter lim="800000"/>
            <a:headEnd/>
            <a:tailEnd/>
          </a:ln>
          <a:effectLst/>
        </p:spPr>
        <p:txBody>
          <a:bodyPr>
            <a:spAutoFit/>
          </a:bodyPr>
          <a:lstStyle/>
          <a:p>
            <a:pPr>
              <a:spcBef>
                <a:spcPct val="50000"/>
              </a:spcBef>
            </a:pPr>
            <a:r>
              <a:rPr lang="en-US" sz="1400" dirty="0">
                <a:latin typeface="Arial" pitchFamily="34" charset="0"/>
                <a:cs typeface="Arial" pitchFamily="34" charset="0"/>
              </a:rPr>
              <a:t>Altered Destination of Data </a:t>
            </a:r>
          </a:p>
        </p:txBody>
      </p:sp>
      <p:sp>
        <p:nvSpPr>
          <p:cNvPr id="16" name="Rectangle 24"/>
          <p:cNvSpPr>
            <a:spLocks noChangeArrowheads="1"/>
          </p:cNvSpPr>
          <p:nvPr/>
        </p:nvSpPr>
        <p:spPr bwMode="auto">
          <a:xfrm>
            <a:off x="685800" y="606213"/>
            <a:ext cx="5791200" cy="1143000"/>
          </a:xfrm>
          <a:prstGeom prst="rect">
            <a:avLst/>
          </a:prstGeom>
          <a:noFill/>
          <a:ln w="19050">
            <a:solidFill>
              <a:schemeClr val="tx1"/>
            </a:solidFill>
            <a:miter lim="800000"/>
            <a:headEnd/>
            <a:tailEnd/>
          </a:ln>
          <a:effectLst/>
        </p:spPr>
        <p:txBody>
          <a:bodyPr wrap="none" anchor="ctr"/>
          <a:lstStyle/>
          <a:p>
            <a:endParaRPr lang="en-US"/>
          </a:p>
        </p:txBody>
      </p:sp>
      <p:sp>
        <p:nvSpPr>
          <p:cNvPr id="17" name="Rectangle 25"/>
          <p:cNvSpPr>
            <a:spLocks noChangeArrowheads="1"/>
          </p:cNvSpPr>
          <p:nvPr/>
        </p:nvSpPr>
        <p:spPr bwMode="auto">
          <a:xfrm>
            <a:off x="685800" y="1749213"/>
            <a:ext cx="5791200" cy="1143000"/>
          </a:xfrm>
          <a:prstGeom prst="rect">
            <a:avLst/>
          </a:prstGeom>
          <a:noFill/>
          <a:ln w="19050">
            <a:solidFill>
              <a:schemeClr val="tx1"/>
            </a:solidFill>
            <a:miter lim="800000"/>
            <a:headEnd/>
            <a:tailEnd/>
          </a:ln>
          <a:effectLst/>
        </p:spPr>
        <p:txBody>
          <a:bodyPr wrap="none" anchor="ctr"/>
          <a:lstStyle/>
          <a:p>
            <a:endParaRPr lang="en-US"/>
          </a:p>
        </p:txBody>
      </p:sp>
      <p:sp>
        <p:nvSpPr>
          <p:cNvPr id="18" name="Rectangle 26"/>
          <p:cNvSpPr>
            <a:spLocks noChangeArrowheads="1"/>
          </p:cNvSpPr>
          <p:nvPr/>
        </p:nvSpPr>
        <p:spPr bwMode="auto">
          <a:xfrm>
            <a:off x="685800" y="2892213"/>
            <a:ext cx="5791200" cy="1143000"/>
          </a:xfrm>
          <a:prstGeom prst="rect">
            <a:avLst/>
          </a:prstGeom>
          <a:noFill/>
          <a:ln w="19050">
            <a:solidFill>
              <a:schemeClr val="tx1"/>
            </a:solidFill>
            <a:miter lim="800000"/>
            <a:headEnd/>
            <a:tailEnd/>
          </a:ln>
          <a:effectLst/>
        </p:spPr>
        <p:txBody>
          <a:bodyPr wrap="none" anchor="ctr"/>
          <a:lstStyle/>
          <a:p>
            <a:endParaRPr lang="en-US"/>
          </a:p>
        </p:txBody>
      </p:sp>
      <p:sp>
        <p:nvSpPr>
          <p:cNvPr id="20" name="Rectangle 28"/>
          <p:cNvSpPr>
            <a:spLocks noChangeArrowheads="1"/>
          </p:cNvSpPr>
          <p:nvPr/>
        </p:nvSpPr>
        <p:spPr bwMode="auto">
          <a:xfrm>
            <a:off x="685800" y="5178213"/>
            <a:ext cx="5791200" cy="1219200"/>
          </a:xfrm>
          <a:prstGeom prst="rect">
            <a:avLst/>
          </a:prstGeom>
          <a:noFill/>
          <a:ln w="19050">
            <a:solidFill>
              <a:schemeClr val="tx1"/>
            </a:solidFill>
            <a:miter lim="800000"/>
            <a:headEnd/>
            <a:tailEnd/>
          </a:ln>
          <a:effectLst/>
        </p:spPr>
        <p:txBody>
          <a:bodyPr wrap="none" anchor="ctr"/>
          <a:lstStyle/>
          <a:p>
            <a:endParaRPr lang="en-US"/>
          </a:p>
        </p:txBody>
      </p:sp>
      <p:sp>
        <p:nvSpPr>
          <p:cNvPr id="21" name="Rectangle 29"/>
          <p:cNvSpPr>
            <a:spLocks noChangeArrowheads="1"/>
          </p:cNvSpPr>
          <p:nvPr/>
        </p:nvSpPr>
        <p:spPr bwMode="auto">
          <a:xfrm>
            <a:off x="685800" y="7616613"/>
            <a:ext cx="5791200" cy="762000"/>
          </a:xfrm>
          <a:prstGeom prst="rect">
            <a:avLst/>
          </a:prstGeom>
          <a:noFill/>
          <a:ln w="19050">
            <a:solidFill>
              <a:schemeClr val="tx1"/>
            </a:solidFill>
            <a:miter lim="800000"/>
            <a:headEnd/>
            <a:tailEnd/>
          </a:ln>
          <a:effectLst/>
        </p:spPr>
        <p:txBody>
          <a:bodyPr wrap="none" anchor="ctr"/>
          <a:lstStyle/>
          <a:p>
            <a:endParaRPr lang="en-US"/>
          </a:p>
        </p:txBody>
      </p:sp>
      <p:sp>
        <p:nvSpPr>
          <p:cNvPr id="23" name="AutoShape 11"/>
          <p:cNvSpPr>
            <a:spLocks noChangeArrowheads="1"/>
          </p:cNvSpPr>
          <p:nvPr/>
        </p:nvSpPr>
        <p:spPr bwMode="auto">
          <a:xfrm>
            <a:off x="838200" y="4187613"/>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24" name="Text Box 19"/>
          <p:cNvSpPr txBox="1">
            <a:spLocks noChangeArrowheads="1"/>
          </p:cNvSpPr>
          <p:nvPr/>
        </p:nvSpPr>
        <p:spPr bwMode="auto">
          <a:xfrm>
            <a:off x="2895600" y="4416213"/>
            <a:ext cx="3429000" cy="304800"/>
          </a:xfrm>
          <a:prstGeom prst="rect">
            <a:avLst/>
          </a:prstGeom>
          <a:noFill/>
          <a:ln w="9525">
            <a:noFill/>
            <a:miter lim="800000"/>
            <a:headEnd/>
            <a:tailEnd/>
          </a:ln>
          <a:effectLst/>
        </p:spPr>
        <p:txBody>
          <a:bodyPr>
            <a:spAutoFit/>
          </a:bodyPr>
          <a:lstStyle/>
          <a:p>
            <a:pPr>
              <a:spcBef>
                <a:spcPct val="50000"/>
              </a:spcBef>
            </a:pPr>
            <a:r>
              <a:rPr lang="en-US" sz="1400" dirty="0" smtClean="0">
                <a:latin typeface="Arial" pitchFamily="34" charset="0"/>
                <a:cs typeface="Arial" pitchFamily="34" charset="0"/>
              </a:rPr>
              <a:t>Process Deleted</a:t>
            </a:r>
            <a:endParaRPr lang="en-US" sz="1400" dirty="0">
              <a:latin typeface="Arial" pitchFamily="34" charset="0"/>
              <a:cs typeface="Arial" pitchFamily="34" charset="0"/>
            </a:endParaRPr>
          </a:p>
        </p:txBody>
      </p:sp>
      <p:sp>
        <p:nvSpPr>
          <p:cNvPr id="25" name="Rectangle 26"/>
          <p:cNvSpPr>
            <a:spLocks noChangeArrowheads="1"/>
          </p:cNvSpPr>
          <p:nvPr/>
        </p:nvSpPr>
        <p:spPr bwMode="auto">
          <a:xfrm>
            <a:off x="685800" y="4035213"/>
            <a:ext cx="5791200" cy="1143000"/>
          </a:xfrm>
          <a:prstGeom prst="rect">
            <a:avLst/>
          </a:prstGeom>
          <a:noFill/>
          <a:ln w="19050">
            <a:solidFill>
              <a:schemeClr val="tx1"/>
            </a:solidFill>
            <a:miter lim="800000"/>
            <a:headEnd/>
            <a:tailEnd/>
          </a:ln>
          <a:effectLst/>
        </p:spPr>
        <p:txBody>
          <a:bodyPr wrap="none" anchor="ctr"/>
          <a:lstStyle/>
          <a:p>
            <a:endParaRPr lang="en-US"/>
          </a:p>
        </p:txBody>
      </p:sp>
      <p:sp>
        <p:nvSpPr>
          <p:cNvPr id="26" name="TextBox 25"/>
          <p:cNvSpPr txBox="1"/>
          <p:nvPr/>
        </p:nvSpPr>
        <p:spPr>
          <a:xfrm>
            <a:off x="0" y="762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Data Flow Diagram Legend</a:t>
            </a:r>
            <a:endParaRPr lang="en-US" sz="2400" b="1" dirty="0">
              <a:latin typeface="Arial" pitchFamily="34" charset="0"/>
              <a:cs typeface="Arial" pitchFamily="34" charset="0"/>
            </a:endParaRPr>
          </a:p>
        </p:txBody>
      </p:sp>
      <p:cxnSp>
        <p:nvCxnSpPr>
          <p:cNvPr id="28" name="Straight Connector 27"/>
          <p:cNvCxnSpPr/>
          <p:nvPr/>
        </p:nvCxnSpPr>
        <p:spPr>
          <a:xfrm rot="5400000">
            <a:off x="-1737360" y="4891246"/>
            <a:ext cx="85039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9"/>
          <p:cNvSpPr>
            <a:spLocks noChangeArrowheads="1"/>
          </p:cNvSpPr>
          <p:nvPr/>
        </p:nvSpPr>
        <p:spPr bwMode="auto">
          <a:xfrm>
            <a:off x="685800" y="8378613"/>
            <a:ext cx="5791200" cy="762000"/>
          </a:xfrm>
          <a:prstGeom prst="rect">
            <a:avLst/>
          </a:prstGeom>
          <a:noFill/>
          <a:ln w="19050">
            <a:solidFill>
              <a:schemeClr val="tx1"/>
            </a:solidFill>
            <a:miter lim="800000"/>
            <a:headEnd/>
            <a:tailEnd/>
          </a:ln>
          <a:effectLst/>
        </p:spPr>
        <p:txBody>
          <a:bodyPr wrap="none" anchor="ctr"/>
          <a:lstStyle/>
          <a:p>
            <a:endParaRPr lang="en-US"/>
          </a:p>
        </p:txBody>
      </p:sp>
      <p:sp>
        <p:nvSpPr>
          <p:cNvPr id="30" name="Line 16"/>
          <p:cNvSpPr>
            <a:spLocks noChangeShapeType="1"/>
          </p:cNvSpPr>
          <p:nvPr/>
        </p:nvSpPr>
        <p:spPr bwMode="auto">
          <a:xfrm>
            <a:off x="838200" y="8759613"/>
            <a:ext cx="1600200" cy="0"/>
          </a:xfrm>
          <a:prstGeom prst="line">
            <a:avLst/>
          </a:prstGeom>
          <a:noFill/>
          <a:ln w="19050">
            <a:solidFill>
              <a:srgbClr val="009900"/>
            </a:solidFill>
            <a:round/>
            <a:headEnd/>
            <a:tailEnd type="triangle" w="med" len="med"/>
          </a:ln>
          <a:effectLst/>
        </p:spPr>
        <p:txBody>
          <a:bodyPr/>
          <a:lstStyle/>
          <a:p>
            <a:endParaRPr lang="en-US"/>
          </a:p>
        </p:txBody>
      </p:sp>
      <p:sp>
        <p:nvSpPr>
          <p:cNvPr id="31" name="Text Box 23"/>
          <p:cNvSpPr txBox="1">
            <a:spLocks noChangeArrowheads="1"/>
          </p:cNvSpPr>
          <p:nvPr/>
        </p:nvSpPr>
        <p:spPr bwMode="auto">
          <a:xfrm>
            <a:off x="2895600" y="8607213"/>
            <a:ext cx="3429000" cy="304800"/>
          </a:xfrm>
          <a:prstGeom prst="rect">
            <a:avLst/>
          </a:prstGeom>
          <a:noFill/>
          <a:ln w="9525">
            <a:noFill/>
            <a:miter lim="800000"/>
            <a:headEnd/>
            <a:tailEnd/>
          </a:ln>
          <a:effectLst/>
        </p:spPr>
        <p:txBody>
          <a:bodyPr>
            <a:spAutoFit/>
          </a:bodyPr>
          <a:lstStyle/>
          <a:p>
            <a:pPr>
              <a:spcBef>
                <a:spcPct val="50000"/>
              </a:spcBef>
            </a:pPr>
            <a:r>
              <a:rPr lang="en-US" sz="1400" dirty="0" smtClean="0">
                <a:latin typeface="Arial" pitchFamily="34" charset="0"/>
                <a:cs typeface="Arial" pitchFamily="34" charset="0"/>
              </a:rPr>
              <a:t>New Data Flow</a:t>
            </a:r>
            <a:endParaRPr lang="en-US" sz="1400" dirty="0">
              <a:latin typeface="Arial" pitchFamily="34" charset="0"/>
              <a:cs typeface="Arial" pitchFamily="34" charset="0"/>
            </a:endParaRPr>
          </a:p>
        </p:txBody>
      </p:sp>
      <p:sp>
        <p:nvSpPr>
          <p:cNvPr id="32" name="Rectangle 28"/>
          <p:cNvSpPr>
            <a:spLocks noChangeArrowheads="1"/>
          </p:cNvSpPr>
          <p:nvPr/>
        </p:nvSpPr>
        <p:spPr bwMode="auto">
          <a:xfrm>
            <a:off x="685800" y="6397413"/>
            <a:ext cx="5791200" cy="1219200"/>
          </a:xfrm>
          <a:prstGeom prst="rect">
            <a:avLst/>
          </a:prstGeom>
          <a:noFill/>
          <a:ln w="19050">
            <a:solidFill>
              <a:schemeClr val="tx1"/>
            </a:solidFill>
            <a:miter lim="800000"/>
            <a:headEnd/>
            <a:tailEnd/>
          </a:ln>
          <a:effectLst/>
        </p:spPr>
        <p:txBody>
          <a:bodyPr wrap="none" anchor="ctr"/>
          <a:lstStyle/>
          <a:p>
            <a:endParaRPr lang="en-US"/>
          </a:p>
        </p:txBody>
      </p:sp>
      <p:sp>
        <p:nvSpPr>
          <p:cNvPr id="33" name="Rectangle 14"/>
          <p:cNvSpPr>
            <a:spLocks noChangeArrowheads="1"/>
          </p:cNvSpPr>
          <p:nvPr/>
        </p:nvSpPr>
        <p:spPr bwMode="auto">
          <a:xfrm>
            <a:off x="838200" y="6549813"/>
            <a:ext cx="1447800" cy="838200"/>
          </a:xfrm>
          <a:prstGeom prst="rect">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fontAlgn="base">
              <a:spcBef>
                <a:spcPct val="0"/>
              </a:spcBef>
              <a:spcAft>
                <a:spcPct val="0"/>
              </a:spcAft>
              <a:defRPr/>
            </a:pPr>
            <a:endParaRPr lang="en-US" sz="1400" b="1" dirty="0">
              <a:solidFill>
                <a:schemeClr val="dk1"/>
              </a:solidFill>
              <a:latin typeface="Arial" pitchFamily="34" charset="0"/>
              <a:cs typeface="Arial" pitchFamily="34" charset="0"/>
            </a:endParaRPr>
          </a:p>
        </p:txBody>
      </p:sp>
      <p:sp>
        <p:nvSpPr>
          <p:cNvPr id="34" name="Text Box 21"/>
          <p:cNvSpPr txBox="1">
            <a:spLocks noChangeArrowheads="1"/>
          </p:cNvSpPr>
          <p:nvPr/>
        </p:nvSpPr>
        <p:spPr bwMode="auto">
          <a:xfrm>
            <a:off x="2895600" y="6854613"/>
            <a:ext cx="3429000" cy="304800"/>
          </a:xfrm>
          <a:prstGeom prst="rect">
            <a:avLst/>
          </a:prstGeom>
          <a:noFill/>
          <a:ln w="9525">
            <a:noFill/>
            <a:miter lim="800000"/>
            <a:headEnd/>
            <a:tailEnd/>
          </a:ln>
          <a:effectLst/>
        </p:spPr>
        <p:txBody>
          <a:bodyPr>
            <a:spAutoFit/>
          </a:bodyPr>
          <a:lstStyle/>
          <a:p>
            <a:pPr>
              <a:spcBef>
                <a:spcPct val="50000"/>
              </a:spcBef>
            </a:pPr>
            <a:r>
              <a:rPr lang="en-US" sz="1400" dirty="0">
                <a:latin typeface="Arial" pitchFamily="34" charset="0"/>
                <a:cs typeface="Arial" pitchFamily="34" charset="0"/>
              </a:rPr>
              <a:t>Need for External Entity </a:t>
            </a:r>
            <a:r>
              <a:rPr lang="en-US" sz="1400" dirty="0" smtClean="0">
                <a:latin typeface="Arial" pitchFamily="34" charset="0"/>
                <a:cs typeface="Arial" pitchFamily="34" charset="0"/>
              </a:rPr>
              <a:t>Removed</a:t>
            </a:r>
            <a:endParaRPr lang="en-US" sz="1400" dirty="0">
              <a:latin typeface="Arial" pitchFamily="34" charset="0"/>
              <a:cs typeface="Arial"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5"/>
          <p:cNvSpPr>
            <a:spLocks noChangeArrowheads="1"/>
          </p:cNvSpPr>
          <p:nvPr/>
        </p:nvSpPr>
        <p:spPr bwMode="auto">
          <a:xfrm>
            <a:off x="2303462" y="1722438"/>
            <a:ext cx="2192338" cy="990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8" name="Slide Number Placeholder 5"/>
          <p:cNvSpPr>
            <a:spLocks noGrp="1"/>
          </p:cNvSpPr>
          <p:nvPr>
            <p:ph type="sldNum" sz="quarter" idx="12"/>
          </p:nvPr>
        </p:nvSpPr>
        <p:spPr/>
        <p:txBody>
          <a:bodyPr/>
          <a:lstStyle/>
          <a:p>
            <a:pPr>
              <a:defRPr/>
            </a:pPr>
            <a:fld id="{3E0D8107-0654-4AC0-8922-3C8AB2B41369}" type="slidenum">
              <a:rPr lang="en-US">
                <a:latin typeface="Arial" pitchFamily="34" charset="0"/>
                <a:cs typeface="Arial" pitchFamily="34" charset="0"/>
              </a:rPr>
              <a:pPr>
                <a:defRPr/>
              </a:pPr>
              <a:t>115</a:t>
            </a:fld>
            <a:endParaRPr lang="en-US">
              <a:latin typeface="Arial" pitchFamily="34" charset="0"/>
              <a:cs typeface="Arial" pitchFamily="34" charset="0"/>
            </a:endParaRPr>
          </a:p>
        </p:txBody>
      </p:sp>
      <p:sp>
        <p:nvSpPr>
          <p:cNvPr id="10246" name="Text Box 2"/>
          <p:cNvSpPr txBox="1">
            <a:spLocks noChangeArrowheads="1"/>
          </p:cNvSpPr>
          <p:nvPr/>
        </p:nvSpPr>
        <p:spPr bwMode="auto">
          <a:xfrm>
            <a:off x="0" y="152400"/>
            <a:ext cx="6858000" cy="707886"/>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Decomposition Diagram and Narrative for Data Creation and Exchange</a:t>
            </a:r>
          </a:p>
        </p:txBody>
      </p:sp>
      <p:sp>
        <p:nvSpPr>
          <p:cNvPr id="10247" name="Line 8"/>
          <p:cNvSpPr>
            <a:spLocks noChangeShapeType="1"/>
          </p:cNvSpPr>
          <p:nvPr/>
        </p:nvSpPr>
        <p:spPr bwMode="auto">
          <a:xfrm flipV="1">
            <a:off x="3276600" y="2667000"/>
            <a:ext cx="0" cy="54927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cxnSp>
        <p:nvCxnSpPr>
          <p:cNvPr id="10248" name="AutoShape 13"/>
          <p:cNvCxnSpPr>
            <a:cxnSpLocks noChangeShapeType="1"/>
          </p:cNvCxnSpPr>
          <p:nvPr/>
        </p:nvCxnSpPr>
        <p:spPr bwMode="auto">
          <a:xfrm>
            <a:off x="685800" y="3200400"/>
            <a:ext cx="5394325" cy="0"/>
          </a:xfrm>
          <a:prstGeom prst="straightConnector1">
            <a:avLst/>
          </a:prstGeom>
          <a:noFill/>
          <a:ln w="38100">
            <a:solidFill>
              <a:schemeClr val="tx1"/>
            </a:solidFill>
            <a:round/>
            <a:headEnd/>
            <a:tailEnd/>
          </a:ln>
        </p:spPr>
      </p:cxnSp>
      <p:cxnSp>
        <p:nvCxnSpPr>
          <p:cNvPr id="10249" name="AutoShape 14"/>
          <p:cNvCxnSpPr>
            <a:cxnSpLocks noChangeShapeType="1"/>
          </p:cNvCxnSpPr>
          <p:nvPr/>
        </p:nvCxnSpPr>
        <p:spPr bwMode="auto">
          <a:xfrm rot="16200000" flipH="1">
            <a:off x="5957094" y="3313906"/>
            <a:ext cx="228600" cy="1588"/>
          </a:xfrm>
          <a:prstGeom prst="straightConnector1">
            <a:avLst/>
          </a:prstGeom>
          <a:noFill/>
          <a:ln w="38100">
            <a:solidFill>
              <a:schemeClr val="tx1"/>
            </a:solidFill>
            <a:round/>
            <a:headEnd/>
            <a:tailEnd/>
          </a:ln>
        </p:spPr>
      </p:cxnSp>
      <p:cxnSp>
        <p:nvCxnSpPr>
          <p:cNvPr id="10250" name="AutoShape 14"/>
          <p:cNvCxnSpPr>
            <a:cxnSpLocks noChangeShapeType="1"/>
          </p:cNvCxnSpPr>
          <p:nvPr/>
        </p:nvCxnSpPr>
        <p:spPr bwMode="auto">
          <a:xfrm rot="16200000" flipH="1">
            <a:off x="548481" y="3337719"/>
            <a:ext cx="274638" cy="0"/>
          </a:xfrm>
          <a:prstGeom prst="straightConnector1">
            <a:avLst/>
          </a:prstGeom>
          <a:noFill/>
          <a:ln w="38100">
            <a:solidFill>
              <a:schemeClr val="tx1"/>
            </a:solidFill>
            <a:round/>
            <a:headEnd/>
            <a:tailEnd/>
          </a:ln>
        </p:spPr>
      </p:cxnSp>
      <p:cxnSp>
        <p:nvCxnSpPr>
          <p:cNvPr id="10251" name="AutoShape 14"/>
          <p:cNvCxnSpPr>
            <a:cxnSpLocks noChangeShapeType="1"/>
          </p:cNvCxnSpPr>
          <p:nvPr/>
        </p:nvCxnSpPr>
        <p:spPr bwMode="auto">
          <a:xfrm rot="16200000" flipH="1">
            <a:off x="1996281" y="3337719"/>
            <a:ext cx="274638" cy="0"/>
          </a:xfrm>
          <a:prstGeom prst="straightConnector1">
            <a:avLst/>
          </a:prstGeom>
          <a:noFill/>
          <a:ln w="38100">
            <a:solidFill>
              <a:schemeClr val="tx1"/>
            </a:solidFill>
            <a:round/>
            <a:headEnd/>
            <a:tailEnd/>
          </a:ln>
        </p:spPr>
      </p:cxnSp>
      <p:sp>
        <p:nvSpPr>
          <p:cNvPr id="10252" name="Line 63"/>
          <p:cNvSpPr>
            <a:spLocks noChangeShapeType="1"/>
          </p:cNvSpPr>
          <p:nvPr/>
        </p:nvSpPr>
        <p:spPr bwMode="auto">
          <a:xfrm>
            <a:off x="1477963" y="3844925"/>
            <a:ext cx="0" cy="301783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3" name="Line 63"/>
          <p:cNvSpPr>
            <a:spLocks noChangeShapeType="1"/>
          </p:cNvSpPr>
          <p:nvPr/>
        </p:nvSpPr>
        <p:spPr bwMode="auto">
          <a:xfrm>
            <a:off x="2895600" y="3856038"/>
            <a:ext cx="0" cy="210343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4" name="Line 63"/>
          <p:cNvSpPr>
            <a:spLocks noChangeShapeType="1"/>
          </p:cNvSpPr>
          <p:nvPr/>
        </p:nvSpPr>
        <p:spPr bwMode="auto">
          <a:xfrm>
            <a:off x="4297363" y="3856038"/>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5" name="Line 43"/>
          <p:cNvSpPr>
            <a:spLocks noChangeShapeType="1"/>
          </p:cNvSpPr>
          <p:nvPr/>
        </p:nvSpPr>
        <p:spPr bwMode="auto">
          <a:xfrm>
            <a:off x="228600" y="59118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6" name="Line 43"/>
          <p:cNvSpPr>
            <a:spLocks noChangeShapeType="1"/>
          </p:cNvSpPr>
          <p:nvPr/>
        </p:nvSpPr>
        <p:spPr bwMode="auto">
          <a:xfrm>
            <a:off x="228600" y="49974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7" name="Line 43"/>
          <p:cNvSpPr>
            <a:spLocks noChangeShapeType="1"/>
          </p:cNvSpPr>
          <p:nvPr/>
        </p:nvSpPr>
        <p:spPr bwMode="auto">
          <a:xfrm>
            <a:off x="1490663" y="5959475"/>
            <a:ext cx="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8" name="Line 43"/>
          <p:cNvSpPr>
            <a:spLocks noChangeShapeType="1"/>
          </p:cNvSpPr>
          <p:nvPr/>
        </p:nvSpPr>
        <p:spPr bwMode="auto">
          <a:xfrm>
            <a:off x="1490663" y="5045075"/>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9" name="Text Box 22"/>
          <p:cNvSpPr txBox="1">
            <a:spLocks noChangeArrowheads="1"/>
          </p:cNvSpPr>
          <p:nvPr/>
        </p:nvSpPr>
        <p:spPr bwMode="auto">
          <a:xfrm>
            <a:off x="508000" y="469265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06" name="AutoShape 23"/>
          <p:cNvSpPr>
            <a:spLocks noChangeArrowheads="1"/>
          </p:cNvSpPr>
          <p:nvPr/>
        </p:nvSpPr>
        <p:spPr bwMode="auto">
          <a:xfrm>
            <a:off x="304800" y="469265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7" name="AutoShape 24"/>
          <p:cNvSpPr>
            <a:spLocks noChangeArrowheads="1"/>
          </p:cNvSpPr>
          <p:nvPr/>
        </p:nvSpPr>
        <p:spPr bwMode="auto">
          <a:xfrm>
            <a:off x="304800" y="553085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8" name="AutoShape 25"/>
          <p:cNvSpPr>
            <a:spLocks noChangeArrowheads="1"/>
          </p:cNvSpPr>
          <p:nvPr/>
        </p:nvSpPr>
        <p:spPr bwMode="auto">
          <a:xfrm>
            <a:off x="363538" y="3475038"/>
            <a:ext cx="1008062"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69" name="Line 43"/>
          <p:cNvSpPr>
            <a:spLocks noChangeShapeType="1"/>
          </p:cNvSpPr>
          <p:nvPr/>
        </p:nvSpPr>
        <p:spPr bwMode="auto">
          <a:xfrm flipV="1">
            <a:off x="2971800" y="3886200"/>
            <a:ext cx="1190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0" name="Line 43"/>
          <p:cNvSpPr>
            <a:spLocks noChangeShapeType="1"/>
          </p:cNvSpPr>
          <p:nvPr/>
        </p:nvSpPr>
        <p:spPr bwMode="auto">
          <a:xfrm>
            <a:off x="4267200" y="3886200"/>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1" name="Text Box 29"/>
          <p:cNvSpPr txBox="1">
            <a:spLocks noChangeArrowheads="1"/>
          </p:cNvSpPr>
          <p:nvPr/>
        </p:nvSpPr>
        <p:spPr bwMode="auto">
          <a:xfrm>
            <a:off x="228600" y="3779838"/>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Profile/Resume</a:t>
            </a:r>
          </a:p>
        </p:txBody>
      </p:sp>
      <p:sp>
        <p:nvSpPr>
          <p:cNvPr id="10272" name="Line 30"/>
          <p:cNvSpPr>
            <a:spLocks noChangeShapeType="1"/>
          </p:cNvSpPr>
          <p:nvPr/>
        </p:nvSpPr>
        <p:spPr bwMode="auto">
          <a:xfrm>
            <a:off x="3635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3" name="Line 32"/>
          <p:cNvSpPr>
            <a:spLocks noChangeShapeType="1"/>
          </p:cNvSpPr>
          <p:nvPr/>
        </p:nvSpPr>
        <p:spPr bwMode="auto">
          <a:xfrm>
            <a:off x="304800" y="57594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4" name="Line 43"/>
          <p:cNvSpPr>
            <a:spLocks noChangeShapeType="1"/>
          </p:cNvSpPr>
          <p:nvPr/>
        </p:nvSpPr>
        <p:spPr bwMode="auto">
          <a:xfrm>
            <a:off x="1506538" y="3856038"/>
            <a:ext cx="182562"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5" name="Text Box 33"/>
          <p:cNvSpPr txBox="1">
            <a:spLocks noChangeArrowheads="1"/>
          </p:cNvSpPr>
          <p:nvPr/>
        </p:nvSpPr>
        <p:spPr bwMode="auto">
          <a:xfrm>
            <a:off x="592138" y="3475038"/>
            <a:ext cx="550862"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1.0</a:t>
            </a:r>
          </a:p>
        </p:txBody>
      </p:sp>
      <p:sp>
        <p:nvSpPr>
          <p:cNvPr id="10276" name="Text Box 34"/>
          <p:cNvSpPr txBox="1">
            <a:spLocks noChangeArrowheads="1"/>
          </p:cNvSpPr>
          <p:nvPr/>
        </p:nvSpPr>
        <p:spPr bwMode="auto">
          <a:xfrm>
            <a:off x="2116138" y="3551238"/>
            <a:ext cx="355600" cy="461962"/>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0277" name="Text Box 36"/>
          <p:cNvSpPr txBox="1">
            <a:spLocks noChangeArrowheads="1"/>
          </p:cNvSpPr>
          <p:nvPr/>
        </p:nvSpPr>
        <p:spPr bwMode="auto">
          <a:xfrm>
            <a:off x="533400" y="46482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1.1</a:t>
            </a:r>
          </a:p>
        </p:txBody>
      </p:sp>
      <p:sp>
        <p:nvSpPr>
          <p:cNvPr id="10278" name="Text Box 37"/>
          <p:cNvSpPr txBox="1">
            <a:spLocks noChangeArrowheads="1"/>
          </p:cNvSpPr>
          <p:nvPr/>
        </p:nvSpPr>
        <p:spPr bwMode="auto">
          <a:xfrm>
            <a:off x="533400" y="54864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1.2</a:t>
            </a:r>
          </a:p>
        </p:txBody>
      </p:sp>
      <p:sp>
        <p:nvSpPr>
          <p:cNvPr id="10279" name="Text Box 38"/>
          <p:cNvSpPr txBox="1">
            <a:spLocks noChangeArrowheads="1"/>
          </p:cNvSpPr>
          <p:nvPr/>
        </p:nvSpPr>
        <p:spPr bwMode="auto">
          <a:xfrm>
            <a:off x="228600" y="5770563"/>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Upload Profile/Resume</a:t>
            </a:r>
          </a:p>
        </p:txBody>
      </p:sp>
      <p:sp>
        <p:nvSpPr>
          <p:cNvPr id="10280" name="Text Box 39"/>
          <p:cNvSpPr txBox="1">
            <a:spLocks noChangeArrowheads="1"/>
          </p:cNvSpPr>
          <p:nvPr/>
        </p:nvSpPr>
        <p:spPr bwMode="auto">
          <a:xfrm>
            <a:off x="205450" y="4906700"/>
            <a:ext cx="1143000" cy="40005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Create Profile/Resume</a:t>
            </a:r>
          </a:p>
        </p:txBody>
      </p:sp>
      <p:sp>
        <p:nvSpPr>
          <p:cNvPr id="16421" name="AutoShape 40"/>
          <p:cNvSpPr>
            <a:spLocks noChangeArrowheads="1"/>
          </p:cNvSpPr>
          <p:nvPr/>
        </p:nvSpPr>
        <p:spPr bwMode="auto">
          <a:xfrm>
            <a:off x="1752600" y="3505200"/>
            <a:ext cx="1008063"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84" name="Line 41"/>
          <p:cNvSpPr>
            <a:spLocks noChangeShapeType="1"/>
          </p:cNvSpPr>
          <p:nvPr/>
        </p:nvSpPr>
        <p:spPr bwMode="auto">
          <a:xfrm>
            <a:off x="17351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85" name="Text Box 42"/>
          <p:cNvSpPr txBox="1">
            <a:spLocks noChangeArrowheads="1"/>
          </p:cNvSpPr>
          <p:nvPr/>
        </p:nvSpPr>
        <p:spPr bwMode="auto">
          <a:xfrm>
            <a:off x="1905000" y="3505200"/>
            <a:ext cx="5508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6424" name="AutoShape 43"/>
          <p:cNvSpPr>
            <a:spLocks noChangeArrowheads="1"/>
          </p:cNvSpPr>
          <p:nvPr/>
        </p:nvSpPr>
        <p:spPr bwMode="auto">
          <a:xfrm>
            <a:off x="3124200" y="3505200"/>
            <a:ext cx="1008063"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25" name="AutoShape 44"/>
          <p:cNvSpPr>
            <a:spLocks noChangeArrowheads="1"/>
          </p:cNvSpPr>
          <p:nvPr/>
        </p:nvSpPr>
        <p:spPr bwMode="auto">
          <a:xfrm>
            <a:off x="4495800" y="3505200"/>
            <a:ext cx="1008063"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92" name="Line 45"/>
          <p:cNvSpPr>
            <a:spLocks noChangeShapeType="1"/>
          </p:cNvSpPr>
          <p:nvPr/>
        </p:nvSpPr>
        <p:spPr bwMode="auto">
          <a:xfrm>
            <a:off x="3124200" y="3779838"/>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3" name="Line 46"/>
          <p:cNvSpPr>
            <a:spLocks noChangeShapeType="1"/>
          </p:cNvSpPr>
          <p:nvPr/>
        </p:nvSpPr>
        <p:spPr bwMode="auto">
          <a:xfrm>
            <a:off x="44958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4" name="Text Box 47"/>
          <p:cNvSpPr txBox="1">
            <a:spLocks noChangeArrowheads="1"/>
          </p:cNvSpPr>
          <p:nvPr/>
        </p:nvSpPr>
        <p:spPr bwMode="auto">
          <a:xfrm>
            <a:off x="3352800" y="3505200"/>
            <a:ext cx="4746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3.0</a:t>
            </a:r>
          </a:p>
        </p:txBody>
      </p:sp>
      <p:sp>
        <p:nvSpPr>
          <p:cNvPr id="10295" name="Text Box 48"/>
          <p:cNvSpPr txBox="1">
            <a:spLocks noChangeArrowheads="1"/>
          </p:cNvSpPr>
          <p:nvPr/>
        </p:nvSpPr>
        <p:spPr bwMode="auto">
          <a:xfrm>
            <a:off x="45720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4.0</a:t>
            </a:r>
          </a:p>
        </p:txBody>
      </p:sp>
      <p:sp>
        <p:nvSpPr>
          <p:cNvPr id="10296" name="Text Box 49"/>
          <p:cNvSpPr txBox="1">
            <a:spLocks noChangeArrowheads="1"/>
          </p:cNvSpPr>
          <p:nvPr/>
        </p:nvSpPr>
        <p:spPr bwMode="auto">
          <a:xfrm>
            <a:off x="1643063" y="48006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31" name="AutoShape 50"/>
          <p:cNvSpPr>
            <a:spLocks noChangeArrowheads="1"/>
          </p:cNvSpPr>
          <p:nvPr/>
        </p:nvSpPr>
        <p:spPr bwMode="auto">
          <a:xfrm>
            <a:off x="1566863" y="47244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32" name="AutoShape 51"/>
          <p:cNvSpPr>
            <a:spLocks noChangeArrowheads="1"/>
          </p:cNvSpPr>
          <p:nvPr/>
        </p:nvSpPr>
        <p:spPr bwMode="auto">
          <a:xfrm>
            <a:off x="1566863" y="56388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03" name="Line 32"/>
          <p:cNvSpPr>
            <a:spLocks noChangeShapeType="1"/>
          </p:cNvSpPr>
          <p:nvPr/>
        </p:nvSpPr>
        <p:spPr bwMode="auto">
          <a:xfrm>
            <a:off x="1566863" y="58674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04" name="Text Box 53"/>
          <p:cNvSpPr txBox="1">
            <a:spLocks noChangeArrowheads="1"/>
          </p:cNvSpPr>
          <p:nvPr/>
        </p:nvSpPr>
        <p:spPr bwMode="auto">
          <a:xfrm>
            <a:off x="1795463" y="46942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2.1</a:t>
            </a:r>
          </a:p>
        </p:txBody>
      </p:sp>
      <p:sp>
        <p:nvSpPr>
          <p:cNvPr id="10305" name="Text Box 54"/>
          <p:cNvSpPr txBox="1">
            <a:spLocks noChangeArrowheads="1"/>
          </p:cNvSpPr>
          <p:nvPr/>
        </p:nvSpPr>
        <p:spPr bwMode="auto">
          <a:xfrm>
            <a:off x="1795463" y="56086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2.2</a:t>
            </a:r>
          </a:p>
        </p:txBody>
      </p:sp>
      <p:sp>
        <p:nvSpPr>
          <p:cNvPr id="10306" name="Text Box 55"/>
          <p:cNvSpPr txBox="1">
            <a:spLocks noChangeArrowheads="1"/>
          </p:cNvSpPr>
          <p:nvPr/>
        </p:nvSpPr>
        <p:spPr bwMode="auto">
          <a:xfrm>
            <a:off x="1447800" y="58674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Correct Profile/Resume</a:t>
            </a:r>
          </a:p>
        </p:txBody>
      </p:sp>
      <p:sp>
        <p:nvSpPr>
          <p:cNvPr id="10307" name="Text Box 56"/>
          <p:cNvSpPr txBox="1">
            <a:spLocks noChangeArrowheads="1"/>
          </p:cNvSpPr>
          <p:nvPr/>
        </p:nvSpPr>
        <p:spPr bwMode="auto">
          <a:xfrm>
            <a:off x="1719263" y="6446838"/>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0308" name="Line 43"/>
          <p:cNvSpPr>
            <a:spLocks noChangeShapeType="1"/>
          </p:cNvSpPr>
          <p:nvPr/>
        </p:nvSpPr>
        <p:spPr bwMode="auto">
          <a:xfrm>
            <a:off x="2895600" y="59769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09" name="Line 43"/>
          <p:cNvSpPr>
            <a:spLocks noChangeShapeType="1"/>
          </p:cNvSpPr>
          <p:nvPr/>
        </p:nvSpPr>
        <p:spPr bwMode="auto">
          <a:xfrm>
            <a:off x="2895600" y="50625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10" name="Text Box 61"/>
          <p:cNvSpPr txBox="1">
            <a:spLocks noChangeArrowheads="1"/>
          </p:cNvSpPr>
          <p:nvPr/>
        </p:nvSpPr>
        <p:spPr bwMode="auto">
          <a:xfrm>
            <a:off x="3048000" y="4818063"/>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41" name="AutoShape 62"/>
          <p:cNvSpPr>
            <a:spLocks noChangeArrowheads="1"/>
          </p:cNvSpPr>
          <p:nvPr/>
        </p:nvSpPr>
        <p:spPr bwMode="auto">
          <a:xfrm>
            <a:off x="2971800" y="4741863"/>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42" name="AutoShape 63"/>
          <p:cNvSpPr>
            <a:spLocks noChangeArrowheads="1"/>
          </p:cNvSpPr>
          <p:nvPr/>
        </p:nvSpPr>
        <p:spPr bwMode="auto">
          <a:xfrm>
            <a:off x="2971800" y="5656263"/>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17" name="Line 32"/>
          <p:cNvSpPr>
            <a:spLocks noChangeShapeType="1"/>
          </p:cNvSpPr>
          <p:nvPr/>
        </p:nvSpPr>
        <p:spPr bwMode="auto">
          <a:xfrm>
            <a:off x="2971800" y="58848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18" name="Text Box 65"/>
          <p:cNvSpPr txBox="1">
            <a:spLocks noChangeArrowheads="1"/>
          </p:cNvSpPr>
          <p:nvPr/>
        </p:nvSpPr>
        <p:spPr bwMode="auto">
          <a:xfrm>
            <a:off x="3217863" y="4724400"/>
            <a:ext cx="473075"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3.1</a:t>
            </a:r>
          </a:p>
        </p:txBody>
      </p:sp>
      <p:sp>
        <p:nvSpPr>
          <p:cNvPr id="10319" name="Text Box 66"/>
          <p:cNvSpPr txBox="1">
            <a:spLocks noChangeArrowheads="1"/>
          </p:cNvSpPr>
          <p:nvPr/>
        </p:nvSpPr>
        <p:spPr bwMode="auto">
          <a:xfrm>
            <a:off x="3217863" y="5610225"/>
            <a:ext cx="473075" cy="277813"/>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3.2</a:t>
            </a:r>
          </a:p>
        </p:txBody>
      </p:sp>
      <p:sp>
        <p:nvSpPr>
          <p:cNvPr id="10320" name="Text Box 67"/>
          <p:cNvSpPr txBox="1">
            <a:spLocks noChangeArrowheads="1"/>
          </p:cNvSpPr>
          <p:nvPr/>
        </p:nvSpPr>
        <p:spPr bwMode="auto">
          <a:xfrm>
            <a:off x="2971800" y="5908675"/>
            <a:ext cx="947738" cy="40011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Make request</a:t>
            </a:r>
          </a:p>
        </p:txBody>
      </p:sp>
      <p:sp>
        <p:nvSpPr>
          <p:cNvPr id="10321" name="Line 43"/>
          <p:cNvSpPr>
            <a:spLocks noChangeShapeType="1"/>
          </p:cNvSpPr>
          <p:nvPr/>
        </p:nvSpPr>
        <p:spPr bwMode="auto">
          <a:xfrm>
            <a:off x="4327525" y="6019800"/>
            <a:ext cx="92075"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22" name="Line 43"/>
          <p:cNvSpPr>
            <a:spLocks noChangeShapeType="1"/>
          </p:cNvSpPr>
          <p:nvPr/>
        </p:nvSpPr>
        <p:spPr bwMode="auto">
          <a:xfrm>
            <a:off x="4267200" y="5121275"/>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50" name="AutoShape 79"/>
          <p:cNvSpPr>
            <a:spLocks noChangeArrowheads="1"/>
          </p:cNvSpPr>
          <p:nvPr/>
        </p:nvSpPr>
        <p:spPr bwMode="auto">
          <a:xfrm>
            <a:off x="4419600" y="4800600"/>
            <a:ext cx="947738" cy="685800"/>
          </a:xfrm>
          <a:prstGeom prst="roundRect">
            <a:avLst>
              <a:gd name="adj" fmla="val 16667"/>
            </a:avLst>
          </a:prstGeom>
          <a:solidFill>
            <a:srgbClr val="C00000"/>
          </a:solidFill>
          <a:ln>
            <a:noFill/>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51" name="AutoShape 80"/>
          <p:cNvSpPr>
            <a:spLocks noChangeArrowheads="1"/>
          </p:cNvSpPr>
          <p:nvPr/>
        </p:nvSpPr>
        <p:spPr bwMode="auto">
          <a:xfrm>
            <a:off x="4419600" y="5715000"/>
            <a:ext cx="947738"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29" name="Line 32"/>
          <p:cNvSpPr>
            <a:spLocks noChangeShapeType="1"/>
          </p:cNvSpPr>
          <p:nvPr/>
        </p:nvSpPr>
        <p:spPr bwMode="auto">
          <a:xfrm>
            <a:off x="4419600" y="59436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0" name="Text Box 82"/>
          <p:cNvSpPr txBox="1">
            <a:spLocks noChangeArrowheads="1"/>
          </p:cNvSpPr>
          <p:nvPr/>
        </p:nvSpPr>
        <p:spPr bwMode="auto">
          <a:xfrm>
            <a:off x="4648200" y="48006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4.1</a:t>
            </a:r>
          </a:p>
        </p:txBody>
      </p:sp>
      <p:sp>
        <p:nvSpPr>
          <p:cNvPr id="10331" name="Text Box 83"/>
          <p:cNvSpPr txBox="1">
            <a:spLocks noChangeArrowheads="1"/>
          </p:cNvSpPr>
          <p:nvPr/>
        </p:nvSpPr>
        <p:spPr bwMode="auto">
          <a:xfrm>
            <a:off x="4648200" y="57150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4.2</a:t>
            </a:r>
          </a:p>
        </p:txBody>
      </p:sp>
      <p:sp>
        <p:nvSpPr>
          <p:cNvPr id="10332" name="Text Box 84"/>
          <p:cNvSpPr txBox="1">
            <a:spLocks noChangeArrowheads="1"/>
          </p:cNvSpPr>
          <p:nvPr/>
        </p:nvSpPr>
        <p:spPr bwMode="auto">
          <a:xfrm>
            <a:off x="4294496" y="5943600"/>
            <a:ext cx="1143000" cy="40005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Obtain Profile/Resume</a:t>
            </a:r>
          </a:p>
        </p:txBody>
      </p:sp>
      <p:sp>
        <p:nvSpPr>
          <p:cNvPr id="10333" name="Text Box 88"/>
          <p:cNvSpPr txBox="1">
            <a:spLocks noChangeArrowheads="1"/>
          </p:cNvSpPr>
          <p:nvPr/>
        </p:nvSpPr>
        <p:spPr bwMode="auto">
          <a:xfrm>
            <a:off x="1600200" y="3733800"/>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a:t>
            </a:r>
          </a:p>
        </p:txBody>
      </p:sp>
      <p:sp>
        <p:nvSpPr>
          <p:cNvPr id="10334" name="Text Box 89"/>
          <p:cNvSpPr txBox="1">
            <a:spLocks noChangeArrowheads="1"/>
          </p:cNvSpPr>
          <p:nvPr/>
        </p:nvSpPr>
        <p:spPr bwMode="auto">
          <a:xfrm>
            <a:off x="3124200" y="3779838"/>
            <a:ext cx="922338"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Request</a:t>
            </a:r>
          </a:p>
        </p:txBody>
      </p:sp>
      <p:sp>
        <p:nvSpPr>
          <p:cNvPr id="10335" name="Text Box 90"/>
          <p:cNvSpPr txBox="1">
            <a:spLocks noChangeArrowheads="1"/>
          </p:cNvSpPr>
          <p:nvPr/>
        </p:nvSpPr>
        <p:spPr bwMode="auto">
          <a:xfrm>
            <a:off x="4495800" y="3773488"/>
            <a:ext cx="1066800" cy="554037"/>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 Request</a:t>
            </a:r>
          </a:p>
        </p:txBody>
      </p:sp>
      <p:sp>
        <p:nvSpPr>
          <p:cNvPr id="10336" name="Line 32"/>
          <p:cNvSpPr>
            <a:spLocks noChangeShapeType="1"/>
          </p:cNvSpPr>
          <p:nvPr/>
        </p:nvSpPr>
        <p:spPr bwMode="auto">
          <a:xfrm>
            <a:off x="304800" y="49212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7" name="Line 32"/>
          <p:cNvSpPr>
            <a:spLocks noChangeShapeType="1"/>
          </p:cNvSpPr>
          <p:nvPr/>
        </p:nvSpPr>
        <p:spPr bwMode="auto">
          <a:xfrm>
            <a:off x="1566863" y="4968875"/>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8" name="Line 32"/>
          <p:cNvSpPr>
            <a:spLocks noChangeShapeType="1"/>
          </p:cNvSpPr>
          <p:nvPr/>
        </p:nvSpPr>
        <p:spPr bwMode="auto">
          <a:xfrm>
            <a:off x="2971800" y="49704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9" name="Line 32"/>
          <p:cNvSpPr>
            <a:spLocks noChangeShapeType="1"/>
          </p:cNvSpPr>
          <p:nvPr/>
        </p:nvSpPr>
        <p:spPr bwMode="auto">
          <a:xfrm>
            <a:off x="4419600" y="50292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0" name="Text Box 97"/>
          <p:cNvSpPr txBox="1">
            <a:spLocks noChangeArrowheads="1"/>
          </p:cNvSpPr>
          <p:nvPr/>
        </p:nvSpPr>
        <p:spPr bwMode="auto">
          <a:xfrm>
            <a:off x="1447800" y="49530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Analyze Profile/Resume</a:t>
            </a:r>
          </a:p>
        </p:txBody>
      </p:sp>
      <p:sp>
        <p:nvSpPr>
          <p:cNvPr id="10341" name="Text Box 98"/>
          <p:cNvSpPr txBox="1">
            <a:spLocks noChangeArrowheads="1"/>
          </p:cNvSpPr>
          <p:nvPr/>
        </p:nvSpPr>
        <p:spPr bwMode="auto">
          <a:xfrm>
            <a:off x="2954338" y="5030788"/>
            <a:ext cx="949325" cy="401637"/>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Create request</a:t>
            </a:r>
          </a:p>
        </p:txBody>
      </p:sp>
      <p:sp>
        <p:nvSpPr>
          <p:cNvPr id="10342" name="Text Box 100"/>
          <p:cNvSpPr txBox="1">
            <a:spLocks noChangeArrowheads="1"/>
          </p:cNvSpPr>
          <p:nvPr/>
        </p:nvSpPr>
        <p:spPr bwMode="auto">
          <a:xfrm>
            <a:off x="4419600" y="5059363"/>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Request</a:t>
            </a:r>
          </a:p>
        </p:txBody>
      </p:sp>
      <p:sp>
        <p:nvSpPr>
          <p:cNvPr id="10343" name="Line 111"/>
          <p:cNvSpPr>
            <a:spLocks noChangeShapeType="1"/>
          </p:cNvSpPr>
          <p:nvPr/>
        </p:nvSpPr>
        <p:spPr bwMode="auto">
          <a:xfrm>
            <a:off x="2301875" y="1951038"/>
            <a:ext cx="2193925"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4" name="Text Box 112"/>
          <p:cNvSpPr txBox="1">
            <a:spLocks noChangeArrowheads="1"/>
          </p:cNvSpPr>
          <p:nvPr/>
        </p:nvSpPr>
        <p:spPr bwMode="auto">
          <a:xfrm>
            <a:off x="3200400" y="1676400"/>
            <a:ext cx="457200" cy="276225"/>
          </a:xfrm>
          <a:prstGeom prst="rect">
            <a:avLst/>
          </a:prstGeom>
          <a:noFill/>
          <a:ln w="9525">
            <a:noFill/>
            <a:miter lim="800000"/>
            <a:headEnd/>
            <a:tailEnd/>
          </a:ln>
        </p:spPr>
        <p:txBody>
          <a:bodyPr>
            <a:spAutoFit/>
          </a:bodyPr>
          <a:lstStyle/>
          <a:p>
            <a:pPr>
              <a:spcBef>
                <a:spcPct val="50000"/>
              </a:spcBef>
            </a:pPr>
            <a:r>
              <a:rPr lang="en-US" sz="1200">
                <a:latin typeface="Arial" pitchFamily="34" charset="0"/>
                <a:cs typeface="Arial" pitchFamily="34" charset="0"/>
              </a:rPr>
              <a:t>0.0</a:t>
            </a:r>
          </a:p>
        </p:txBody>
      </p:sp>
      <p:sp>
        <p:nvSpPr>
          <p:cNvPr id="10345" name="Line 63"/>
          <p:cNvSpPr>
            <a:spLocks noChangeShapeType="1"/>
          </p:cNvSpPr>
          <p:nvPr/>
        </p:nvSpPr>
        <p:spPr bwMode="auto">
          <a:xfrm>
            <a:off x="228600" y="3886200"/>
            <a:ext cx="0" cy="20113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46" name="Line 114"/>
          <p:cNvSpPr>
            <a:spLocks noChangeShapeType="1"/>
          </p:cNvSpPr>
          <p:nvPr/>
        </p:nvSpPr>
        <p:spPr bwMode="auto">
          <a:xfrm>
            <a:off x="3429000" y="3200399"/>
            <a:ext cx="0" cy="27432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71" name="AutoShape 51"/>
          <p:cNvSpPr>
            <a:spLocks noChangeArrowheads="1"/>
          </p:cNvSpPr>
          <p:nvPr/>
        </p:nvSpPr>
        <p:spPr bwMode="auto">
          <a:xfrm>
            <a:off x="1566863" y="64770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51" name="Line 32"/>
          <p:cNvSpPr>
            <a:spLocks noChangeShapeType="1"/>
          </p:cNvSpPr>
          <p:nvPr/>
        </p:nvSpPr>
        <p:spPr bwMode="auto">
          <a:xfrm>
            <a:off x="1566863" y="67056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52" name="Text Box 54"/>
          <p:cNvSpPr txBox="1">
            <a:spLocks noChangeArrowheads="1"/>
          </p:cNvSpPr>
          <p:nvPr/>
        </p:nvSpPr>
        <p:spPr bwMode="auto">
          <a:xfrm>
            <a:off x="1795463" y="6446838"/>
            <a:ext cx="5334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2.3</a:t>
            </a:r>
            <a:endParaRPr lang="en-US" sz="1200" dirty="0">
              <a:latin typeface="Arial" pitchFamily="34" charset="0"/>
              <a:cs typeface="Arial" pitchFamily="34" charset="0"/>
            </a:endParaRPr>
          </a:p>
        </p:txBody>
      </p:sp>
      <p:sp>
        <p:nvSpPr>
          <p:cNvPr id="10353" name="Text Box 55"/>
          <p:cNvSpPr txBox="1">
            <a:spLocks noChangeArrowheads="1"/>
          </p:cNvSpPr>
          <p:nvPr/>
        </p:nvSpPr>
        <p:spPr bwMode="auto">
          <a:xfrm>
            <a:off x="1371600" y="6705600"/>
            <a:ext cx="12954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Post Profile/Resume</a:t>
            </a:r>
          </a:p>
        </p:txBody>
      </p:sp>
      <p:cxnSp>
        <p:nvCxnSpPr>
          <p:cNvPr id="10354" name="AutoShape 14"/>
          <p:cNvCxnSpPr>
            <a:cxnSpLocks noChangeShapeType="1"/>
          </p:cNvCxnSpPr>
          <p:nvPr/>
        </p:nvCxnSpPr>
        <p:spPr bwMode="auto">
          <a:xfrm rot="16200000" flipH="1">
            <a:off x="4839494" y="3313906"/>
            <a:ext cx="228600" cy="1588"/>
          </a:xfrm>
          <a:prstGeom prst="straightConnector1">
            <a:avLst/>
          </a:prstGeom>
          <a:noFill/>
          <a:ln w="38100">
            <a:solidFill>
              <a:schemeClr val="tx1"/>
            </a:solidFill>
            <a:round/>
            <a:headEnd/>
            <a:tailEnd/>
          </a:ln>
        </p:spPr>
      </p:cxnSp>
      <p:sp>
        <p:nvSpPr>
          <p:cNvPr id="10355" name="Line 63"/>
          <p:cNvSpPr>
            <a:spLocks noChangeShapeType="1"/>
          </p:cNvSpPr>
          <p:nvPr/>
        </p:nvSpPr>
        <p:spPr bwMode="auto">
          <a:xfrm>
            <a:off x="5562600" y="3910013"/>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56" name="Line 43"/>
          <p:cNvSpPr>
            <a:spLocks noChangeShapeType="1"/>
          </p:cNvSpPr>
          <p:nvPr/>
        </p:nvSpPr>
        <p:spPr bwMode="auto">
          <a:xfrm>
            <a:off x="5791200" y="3916363"/>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78" name="AutoShape 44"/>
          <p:cNvSpPr>
            <a:spLocks noChangeArrowheads="1"/>
          </p:cNvSpPr>
          <p:nvPr/>
        </p:nvSpPr>
        <p:spPr bwMode="auto">
          <a:xfrm>
            <a:off x="5791200" y="3505200"/>
            <a:ext cx="1008063"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60" name="Line 46"/>
          <p:cNvSpPr>
            <a:spLocks noChangeShapeType="1"/>
          </p:cNvSpPr>
          <p:nvPr/>
        </p:nvSpPr>
        <p:spPr bwMode="auto">
          <a:xfrm>
            <a:off x="57912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61" name="Text Box 48"/>
          <p:cNvSpPr txBox="1">
            <a:spLocks noChangeArrowheads="1"/>
          </p:cNvSpPr>
          <p:nvPr/>
        </p:nvSpPr>
        <p:spPr bwMode="auto">
          <a:xfrm>
            <a:off x="58674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5.0</a:t>
            </a:r>
          </a:p>
        </p:txBody>
      </p:sp>
      <p:sp>
        <p:nvSpPr>
          <p:cNvPr id="10362" name="Line 43"/>
          <p:cNvSpPr>
            <a:spLocks noChangeShapeType="1"/>
          </p:cNvSpPr>
          <p:nvPr/>
        </p:nvSpPr>
        <p:spPr bwMode="auto">
          <a:xfrm>
            <a:off x="5562600" y="61118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3" name="Line 43"/>
          <p:cNvSpPr>
            <a:spLocks noChangeShapeType="1"/>
          </p:cNvSpPr>
          <p:nvPr/>
        </p:nvSpPr>
        <p:spPr bwMode="auto">
          <a:xfrm>
            <a:off x="5562600" y="51974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4" name="Text Box 78"/>
          <p:cNvSpPr txBox="1">
            <a:spLocks noChangeArrowheads="1"/>
          </p:cNvSpPr>
          <p:nvPr/>
        </p:nvSpPr>
        <p:spPr bwMode="auto">
          <a:xfrm>
            <a:off x="5715000" y="49530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84" name="AutoShape 79"/>
          <p:cNvSpPr>
            <a:spLocks noChangeArrowheads="1"/>
          </p:cNvSpPr>
          <p:nvPr/>
        </p:nvSpPr>
        <p:spPr bwMode="auto">
          <a:xfrm>
            <a:off x="5638800" y="487680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85" name="AutoShape 80"/>
          <p:cNvSpPr>
            <a:spLocks noChangeArrowheads="1"/>
          </p:cNvSpPr>
          <p:nvPr/>
        </p:nvSpPr>
        <p:spPr bwMode="auto">
          <a:xfrm>
            <a:off x="5638800" y="579120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71" name="Line 32"/>
          <p:cNvSpPr>
            <a:spLocks noChangeShapeType="1"/>
          </p:cNvSpPr>
          <p:nvPr/>
        </p:nvSpPr>
        <p:spPr bwMode="auto">
          <a:xfrm>
            <a:off x="5638800" y="6019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2" name="Text Box 82"/>
          <p:cNvSpPr txBox="1">
            <a:spLocks noChangeArrowheads="1"/>
          </p:cNvSpPr>
          <p:nvPr/>
        </p:nvSpPr>
        <p:spPr bwMode="auto">
          <a:xfrm>
            <a:off x="5867400" y="48768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5.1</a:t>
            </a:r>
          </a:p>
        </p:txBody>
      </p:sp>
      <p:sp>
        <p:nvSpPr>
          <p:cNvPr id="10373" name="Text Box 83"/>
          <p:cNvSpPr txBox="1">
            <a:spLocks noChangeArrowheads="1"/>
          </p:cNvSpPr>
          <p:nvPr/>
        </p:nvSpPr>
        <p:spPr bwMode="auto">
          <a:xfrm>
            <a:off x="5867400" y="5791200"/>
            <a:ext cx="609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5.2</a:t>
            </a:r>
          </a:p>
        </p:txBody>
      </p:sp>
      <p:sp>
        <p:nvSpPr>
          <p:cNvPr id="10374" name="Text Box 84"/>
          <p:cNvSpPr txBox="1">
            <a:spLocks noChangeArrowheads="1"/>
          </p:cNvSpPr>
          <p:nvPr/>
        </p:nvSpPr>
        <p:spPr bwMode="auto">
          <a:xfrm>
            <a:off x="5638800" y="6003925"/>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sp>
        <p:nvSpPr>
          <p:cNvPr id="10376" name="Line 32"/>
          <p:cNvSpPr>
            <a:spLocks noChangeShapeType="1"/>
          </p:cNvSpPr>
          <p:nvPr/>
        </p:nvSpPr>
        <p:spPr bwMode="auto">
          <a:xfrm>
            <a:off x="5638800" y="51054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7" name="Text Box 100"/>
          <p:cNvSpPr txBox="1">
            <a:spLocks noChangeArrowheads="1"/>
          </p:cNvSpPr>
          <p:nvPr/>
        </p:nvSpPr>
        <p:spPr bwMode="auto">
          <a:xfrm>
            <a:off x="5595938" y="5086350"/>
            <a:ext cx="11430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0378" name="Line 43"/>
          <p:cNvSpPr>
            <a:spLocks noChangeShapeType="1"/>
          </p:cNvSpPr>
          <p:nvPr/>
        </p:nvSpPr>
        <p:spPr bwMode="auto">
          <a:xfrm>
            <a:off x="1465263" y="59436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79" name="Line 43"/>
          <p:cNvSpPr>
            <a:spLocks noChangeShapeType="1"/>
          </p:cNvSpPr>
          <p:nvPr/>
        </p:nvSpPr>
        <p:spPr bwMode="auto">
          <a:xfrm>
            <a:off x="1465263" y="68580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0" name="Line 43"/>
          <p:cNvSpPr>
            <a:spLocks noChangeShapeType="1"/>
          </p:cNvSpPr>
          <p:nvPr/>
        </p:nvSpPr>
        <p:spPr bwMode="auto">
          <a:xfrm>
            <a:off x="2913063" y="38862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1" name="Line 43"/>
          <p:cNvSpPr>
            <a:spLocks noChangeShapeType="1"/>
          </p:cNvSpPr>
          <p:nvPr/>
        </p:nvSpPr>
        <p:spPr bwMode="auto">
          <a:xfrm>
            <a:off x="5562600" y="3910013"/>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2" name="TextBox 112"/>
          <p:cNvSpPr txBox="1">
            <a:spLocks noChangeArrowheads="1"/>
          </p:cNvSpPr>
          <p:nvPr/>
        </p:nvSpPr>
        <p:spPr bwMode="auto">
          <a:xfrm>
            <a:off x="2286000" y="2133600"/>
            <a:ext cx="2209800" cy="400050"/>
          </a:xfrm>
          <a:prstGeom prst="rect">
            <a:avLst/>
          </a:prstGeom>
          <a:noFill/>
          <a:ln w="9525">
            <a:noFill/>
            <a:miter lim="800000"/>
            <a:headEnd/>
            <a:tailEnd/>
          </a:ln>
        </p:spPr>
        <p:txBody>
          <a:bodyPr>
            <a:spAutoFit/>
          </a:bodyPr>
          <a:lstStyle/>
          <a:p>
            <a:pPr algn="ctr"/>
            <a:r>
              <a:rPr lang="en-US" sz="2000">
                <a:latin typeface="Arial" pitchFamily="34" charset="0"/>
                <a:cs typeface="Arial" pitchFamily="34" charset="0"/>
              </a:rPr>
              <a:t>Communication</a:t>
            </a:r>
          </a:p>
        </p:txBody>
      </p:sp>
      <p:cxnSp>
        <p:nvCxnSpPr>
          <p:cNvPr id="10383" name="Straight Connector 116"/>
          <p:cNvCxnSpPr>
            <a:cxnSpLocks noChangeShapeType="1"/>
          </p:cNvCxnSpPr>
          <p:nvPr/>
        </p:nvCxnSpPr>
        <p:spPr bwMode="auto">
          <a:xfrm rot="16200000" flipH="1">
            <a:off x="296069" y="3829844"/>
            <a:ext cx="0" cy="134938"/>
          </a:xfrm>
          <a:prstGeom prst="line">
            <a:avLst/>
          </a:prstGeom>
          <a:noFill/>
          <a:ln w="38100">
            <a:solidFill>
              <a:schemeClr val="tx1"/>
            </a:solidFill>
            <a:round/>
            <a:headEnd/>
            <a:tailEnd/>
          </a:ln>
        </p:spPr>
      </p:cxnSp>
      <p:sp>
        <p:nvSpPr>
          <p:cNvPr id="110" name="Text Box 90"/>
          <p:cNvSpPr txBox="1">
            <a:spLocks noChangeArrowheads="1"/>
          </p:cNvSpPr>
          <p:nvPr/>
        </p:nvSpPr>
        <p:spPr bwMode="auto">
          <a:xfrm>
            <a:off x="5715000" y="3789402"/>
            <a:ext cx="1066800" cy="553998"/>
          </a:xfrm>
          <a:prstGeom prst="rect">
            <a:avLst/>
          </a:prstGeom>
          <a:noFill/>
          <a:ln w="9525">
            <a:noFill/>
            <a:miter lim="800000"/>
            <a:headEnd/>
            <a:tailEnd/>
          </a:ln>
        </p:spPr>
        <p:txBody>
          <a:bodyPr>
            <a:spAutoFit/>
          </a:bodyPr>
          <a:lstStyle/>
          <a:p>
            <a:pPr algn="ctr">
              <a:spcBef>
                <a:spcPct val="50000"/>
              </a:spcBef>
            </a:pPr>
            <a:r>
              <a:rPr lang="en-US" sz="1000" dirty="0" smtClean="0">
                <a:latin typeface="Arial" pitchFamily="34" charset="0"/>
                <a:cs typeface="Arial" pitchFamily="34" charset="0"/>
              </a:rPr>
              <a:t>Review Interview Request</a:t>
            </a:r>
            <a:endParaRPr lang="en-US" sz="1000" dirty="0">
              <a:latin typeface="Arial" pitchFamily="34" charset="0"/>
              <a:cs typeface="Arial" pitchFamily="34" charset="0"/>
            </a:endParaRPr>
          </a:p>
        </p:txBody>
      </p:sp>
      <p:sp>
        <p:nvSpPr>
          <p:cNvPr id="111" name="Rectangle 3"/>
          <p:cNvSpPr>
            <a:spLocks noChangeArrowheads="1"/>
          </p:cNvSpPr>
          <p:nvPr/>
        </p:nvSpPr>
        <p:spPr bwMode="auto">
          <a:xfrm>
            <a:off x="0" y="8229600"/>
            <a:ext cx="6477000" cy="685800"/>
          </a:xfrm>
          <a:prstGeom prst="rect">
            <a:avLst/>
          </a:prstGeom>
          <a:noFill/>
          <a:ln w="9525">
            <a:noFill/>
            <a:miter lim="800000"/>
            <a:headEnd/>
            <a:tailEnd/>
          </a:ln>
        </p:spPr>
        <p:txBody>
          <a:bodyPr/>
          <a:lstStyle/>
          <a:p>
            <a:pPr marL="342900" indent="-342900">
              <a:spcBef>
                <a:spcPct val="50000"/>
              </a:spcBef>
            </a:pPr>
            <a:r>
              <a:rPr lang="en-US" sz="1000" b="1" dirty="0">
                <a:latin typeface="Arial" pitchFamily="34" charset="0"/>
                <a:cs typeface="Arial" pitchFamily="34" charset="0"/>
              </a:rPr>
              <a:t>	This is a decomposition diagram for 0.0.  The first process is process 1.0, which breaks down how to submit Profile/Resume.  Process 2.0 breaks down how to review the Profile/Resume.  Process 3.0 breaks down how to submit Request. Process 4.0 breaks down how to review Profile/Resume Request, and the last process 5.0 breaks down how to </a:t>
            </a:r>
            <a:r>
              <a:rPr lang="en-US" sz="1000" b="1" dirty="0" smtClean="0">
                <a:latin typeface="Arial" pitchFamily="34" charset="0"/>
                <a:cs typeface="Arial" pitchFamily="34" charset="0"/>
              </a:rPr>
              <a:t>review an interview request.</a:t>
            </a:r>
            <a:endParaRPr lang="en-US"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152400" y="3886200"/>
            <a:ext cx="1371600" cy="9906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293" name="Text Box 7"/>
          <p:cNvSpPr txBox="1">
            <a:spLocks noChangeArrowheads="1"/>
          </p:cNvSpPr>
          <p:nvPr/>
        </p:nvSpPr>
        <p:spPr bwMode="auto">
          <a:xfrm>
            <a:off x="57875" y="4191000"/>
            <a:ext cx="1524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Faculty/Staff</a:t>
            </a:r>
          </a:p>
        </p:txBody>
      </p:sp>
      <p:sp>
        <p:nvSpPr>
          <p:cNvPr id="2056" name="Rectangle 8"/>
          <p:cNvSpPr>
            <a:spLocks noChangeArrowheads="1"/>
          </p:cNvSpPr>
          <p:nvPr/>
        </p:nvSpPr>
        <p:spPr bwMode="auto">
          <a:xfrm>
            <a:off x="152400" y="1828800"/>
            <a:ext cx="1371600" cy="9906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297" name="Text Box 9"/>
          <p:cNvSpPr txBox="1">
            <a:spLocks noChangeArrowheads="1"/>
          </p:cNvSpPr>
          <p:nvPr/>
        </p:nvSpPr>
        <p:spPr bwMode="auto">
          <a:xfrm>
            <a:off x="304800" y="2119313"/>
            <a:ext cx="1066800" cy="366712"/>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Student</a:t>
            </a:r>
          </a:p>
        </p:txBody>
      </p:sp>
      <p:sp>
        <p:nvSpPr>
          <p:cNvPr id="2058" name="Rectangle 10"/>
          <p:cNvSpPr>
            <a:spLocks noChangeArrowheads="1"/>
          </p:cNvSpPr>
          <p:nvPr/>
        </p:nvSpPr>
        <p:spPr bwMode="auto">
          <a:xfrm>
            <a:off x="152400" y="5791200"/>
            <a:ext cx="1371600" cy="9906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301" name="Text Box 11"/>
          <p:cNvSpPr txBox="1">
            <a:spLocks noChangeArrowheads="1"/>
          </p:cNvSpPr>
          <p:nvPr/>
        </p:nvSpPr>
        <p:spPr bwMode="auto">
          <a:xfrm>
            <a:off x="76200" y="60960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12302" name="Text Box 57"/>
          <p:cNvSpPr txBox="1">
            <a:spLocks noChangeArrowheads="1"/>
          </p:cNvSpPr>
          <p:nvPr/>
        </p:nvSpPr>
        <p:spPr bwMode="auto">
          <a:xfrm>
            <a:off x="0" y="152400"/>
            <a:ext cx="6858000" cy="369888"/>
          </a:xfrm>
          <a:prstGeom prst="rect">
            <a:avLst/>
          </a:prstGeom>
          <a:noFill/>
          <a:ln w="9525">
            <a:noFill/>
            <a:miter lim="800000"/>
            <a:headEnd/>
            <a:tailEnd/>
          </a:ln>
        </p:spPr>
        <p:txBody>
          <a:bodyPr wrap="square">
            <a:spAutoFit/>
          </a:bodyPr>
          <a:lstStyle/>
          <a:p>
            <a:pPr algn="ctr">
              <a:spcBef>
                <a:spcPct val="50000"/>
              </a:spcBef>
            </a:pPr>
            <a:r>
              <a:rPr lang="en-US" sz="1800" b="1" dirty="0">
                <a:latin typeface="Arial" pitchFamily="34" charset="0"/>
                <a:cs typeface="Arial" pitchFamily="34" charset="0"/>
              </a:rPr>
              <a:t>Level 0 Data Flow Diagram Data: Communication</a:t>
            </a:r>
          </a:p>
        </p:txBody>
      </p:sp>
      <p:sp>
        <p:nvSpPr>
          <p:cNvPr id="2061" name="AutoShape 13"/>
          <p:cNvSpPr>
            <a:spLocks noChangeArrowheads="1"/>
          </p:cNvSpPr>
          <p:nvPr/>
        </p:nvSpPr>
        <p:spPr bwMode="auto">
          <a:xfrm>
            <a:off x="2590800" y="609600"/>
            <a:ext cx="4267200" cy="8229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effectLst>
                <a:outerShdw blurRad="50800" dist="50800" dir="5400000" algn="ctr" rotWithShape="0">
                  <a:schemeClr val="bg1">
                    <a:alpha val="95000"/>
                  </a:schemeClr>
                </a:outerShdw>
              </a:effectLst>
              <a:latin typeface="Arial" pitchFamily="34" charset="0"/>
              <a:cs typeface="Arial" pitchFamily="34" charset="0"/>
            </a:endParaRPr>
          </a:p>
        </p:txBody>
      </p:sp>
      <p:sp>
        <p:nvSpPr>
          <p:cNvPr id="2064" name="AutoShape 16"/>
          <p:cNvSpPr>
            <a:spLocks noChangeArrowheads="1"/>
          </p:cNvSpPr>
          <p:nvPr/>
        </p:nvSpPr>
        <p:spPr bwMode="auto">
          <a:xfrm>
            <a:off x="4572000" y="2209800"/>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09" name="Text Box 19"/>
          <p:cNvSpPr txBox="1">
            <a:spLocks noChangeArrowheads="1"/>
          </p:cNvSpPr>
          <p:nvPr/>
        </p:nvSpPr>
        <p:spPr bwMode="auto">
          <a:xfrm>
            <a:off x="4419600" y="2438400"/>
            <a:ext cx="12954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Profile/Resume</a:t>
            </a:r>
          </a:p>
        </p:txBody>
      </p:sp>
      <p:sp>
        <p:nvSpPr>
          <p:cNvPr id="12310" name="Rectangle 22"/>
          <p:cNvSpPr>
            <a:spLocks noChangeArrowheads="1"/>
          </p:cNvSpPr>
          <p:nvPr/>
        </p:nvSpPr>
        <p:spPr bwMode="auto">
          <a:xfrm>
            <a:off x="4151313" y="685800"/>
            <a:ext cx="880369" cy="338554"/>
          </a:xfrm>
          <a:prstGeom prst="rect">
            <a:avLst/>
          </a:prstGeom>
          <a:noFill/>
          <a:ln w="9525">
            <a:noFill/>
            <a:miter lim="800000"/>
            <a:headEnd/>
            <a:tailEnd/>
          </a:ln>
        </p:spPr>
        <p:txBody>
          <a:bodyPr wrap="none">
            <a:spAutoFit/>
          </a:bodyPr>
          <a:lstStyle/>
          <a:p>
            <a:pPr>
              <a:spcBef>
                <a:spcPct val="50000"/>
              </a:spcBef>
            </a:pPr>
            <a:r>
              <a:rPr lang="en-US" sz="1600" b="1">
                <a:latin typeface="Arial" pitchFamily="34" charset="0"/>
                <a:cs typeface="Arial" pitchFamily="34" charset="0"/>
              </a:rPr>
              <a:t>Level 0</a:t>
            </a:r>
          </a:p>
        </p:txBody>
      </p:sp>
      <p:sp>
        <p:nvSpPr>
          <p:cNvPr id="12311" name="Line 24"/>
          <p:cNvSpPr>
            <a:spLocks noChangeShapeType="1"/>
          </p:cNvSpPr>
          <p:nvPr/>
        </p:nvSpPr>
        <p:spPr bwMode="auto">
          <a:xfrm>
            <a:off x="4572000" y="24384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12" name="Text Box 28"/>
          <p:cNvSpPr txBox="1">
            <a:spLocks noChangeArrowheads="1"/>
          </p:cNvSpPr>
          <p:nvPr/>
        </p:nvSpPr>
        <p:spPr bwMode="auto">
          <a:xfrm>
            <a:off x="4876800" y="22098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2.0</a:t>
            </a:r>
          </a:p>
        </p:txBody>
      </p:sp>
      <p:sp>
        <p:nvSpPr>
          <p:cNvPr id="12313" name="Line 31"/>
          <p:cNvSpPr>
            <a:spLocks noChangeShapeType="1"/>
          </p:cNvSpPr>
          <p:nvPr/>
        </p:nvSpPr>
        <p:spPr bwMode="auto">
          <a:xfrm>
            <a:off x="2608263" y="1143000"/>
            <a:ext cx="4205287" cy="0"/>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2314" name="Line 32"/>
          <p:cNvSpPr>
            <a:spLocks noChangeShapeType="1"/>
          </p:cNvSpPr>
          <p:nvPr/>
        </p:nvSpPr>
        <p:spPr bwMode="auto">
          <a:xfrm>
            <a:off x="4495800" y="8364538"/>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5" name="Line 33"/>
          <p:cNvSpPr>
            <a:spLocks noChangeShapeType="1"/>
          </p:cNvSpPr>
          <p:nvPr/>
        </p:nvSpPr>
        <p:spPr bwMode="auto">
          <a:xfrm>
            <a:off x="4495800" y="8364538"/>
            <a:ext cx="22860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6" name="Line 34"/>
          <p:cNvSpPr>
            <a:spLocks noChangeShapeType="1"/>
          </p:cNvSpPr>
          <p:nvPr/>
        </p:nvSpPr>
        <p:spPr bwMode="auto">
          <a:xfrm>
            <a:off x="4495800" y="8669338"/>
            <a:ext cx="2011363"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7" name="Line 35"/>
          <p:cNvSpPr>
            <a:spLocks noChangeShapeType="1"/>
          </p:cNvSpPr>
          <p:nvPr/>
        </p:nvSpPr>
        <p:spPr bwMode="auto">
          <a:xfrm>
            <a:off x="4953000" y="8364538"/>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8" name="Text Box 36"/>
          <p:cNvSpPr txBox="1">
            <a:spLocks noChangeArrowheads="1"/>
          </p:cNvSpPr>
          <p:nvPr/>
        </p:nvSpPr>
        <p:spPr bwMode="auto">
          <a:xfrm>
            <a:off x="4495800" y="8364538"/>
            <a:ext cx="609600" cy="307777"/>
          </a:xfrm>
          <a:prstGeom prst="rect">
            <a:avLst/>
          </a:prstGeom>
          <a:noFill/>
          <a:ln w="9525">
            <a:noFill/>
            <a:miter lim="800000"/>
            <a:headEnd/>
            <a:tailEnd/>
          </a:ln>
        </p:spPr>
        <p:txBody>
          <a:bodyPr wrap="square">
            <a:spAutoFit/>
          </a:bodyPr>
          <a:lstStyle/>
          <a:p>
            <a:pPr>
              <a:spcBef>
                <a:spcPct val="50000"/>
              </a:spcBef>
            </a:pPr>
            <a:r>
              <a:rPr lang="en-US" sz="1400" dirty="0">
                <a:latin typeface="Arial" pitchFamily="34" charset="0"/>
                <a:cs typeface="Arial" pitchFamily="34" charset="0"/>
              </a:rPr>
              <a:t>ds1</a:t>
            </a:r>
          </a:p>
        </p:txBody>
      </p:sp>
      <p:sp>
        <p:nvSpPr>
          <p:cNvPr id="12319" name="Text Box 37"/>
          <p:cNvSpPr txBox="1">
            <a:spLocks noChangeArrowheads="1"/>
          </p:cNvSpPr>
          <p:nvPr/>
        </p:nvSpPr>
        <p:spPr bwMode="auto">
          <a:xfrm>
            <a:off x="4953000" y="8350250"/>
            <a:ext cx="1447800" cy="336550"/>
          </a:xfrm>
          <a:prstGeom prst="rect">
            <a:avLst/>
          </a:prstGeom>
          <a:noFill/>
          <a:ln w="9525">
            <a:noFill/>
            <a:miter lim="800000"/>
            <a:headEnd/>
            <a:tailEnd/>
          </a:ln>
        </p:spPr>
        <p:txBody>
          <a:bodyPr>
            <a:spAutoFit/>
          </a:bodyPr>
          <a:lstStyle/>
          <a:p>
            <a:pPr>
              <a:spcBef>
                <a:spcPct val="50000"/>
              </a:spcBef>
            </a:pPr>
            <a:r>
              <a:rPr lang="en-US" sz="1600">
                <a:latin typeface="Arial" pitchFamily="34" charset="0"/>
                <a:cs typeface="Arial" pitchFamily="34" charset="0"/>
              </a:rPr>
              <a:t>Database</a:t>
            </a:r>
          </a:p>
        </p:txBody>
      </p:sp>
      <p:sp>
        <p:nvSpPr>
          <p:cNvPr id="12346" name="Line 65"/>
          <p:cNvSpPr>
            <a:spLocks noChangeShapeType="1"/>
          </p:cNvSpPr>
          <p:nvPr/>
        </p:nvSpPr>
        <p:spPr bwMode="auto">
          <a:xfrm>
            <a:off x="1371600" y="3352800"/>
            <a:ext cx="3733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7" name="Line 66"/>
          <p:cNvSpPr>
            <a:spLocks noChangeShapeType="1"/>
          </p:cNvSpPr>
          <p:nvPr/>
        </p:nvSpPr>
        <p:spPr bwMode="auto">
          <a:xfrm>
            <a:off x="5105400" y="3352800"/>
            <a:ext cx="0" cy="2560638"/>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8" name="Line 67"/>
          <p:cNvSpPr>
            <a:spLocks noChangeShapeType="1"/>
          </p:cNvSpPr>
          <p:nvPr/>
        </p:nvSpPr>
        <p:spPr bwMode="auto">
          <a:xfrm flipV="1">
            <a:off x="1371600" y="2819400"/>
            <a:ext cx="0" cy="533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49" name="Text Box 68"/>
          <p:cNvSpPr txBox="1">
            <a:spLocks noChangeArrowheads="1"/>
          </p:cNvSpPr>
          <p:nvPr/>
        </p:nvSpPr>
        <p:spPr bwMode="auto">
          <a:xfrm>
            <a:off x="1299731" y="3179432"/>
            <a:ext cx="1949573" cy="215444"/>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Submitted </a:t>
            </a:r>
            <a:r>
              <a:rPr lang="en-US" sz="800" dirty="0" smtClean="0">
                <a:latin typeface="Arial" pitchFamily="34" charset="0"/>
                <a:cs typeface="Arial" pitchFamily="34" charset="0"/>
              </a:rPr>
              <a:t>Recruiter Interview </a:t>
            </a:r>
            <a:r>
              <a:rPr lang="en-US" sz="800" dirty="0">
                <a:latin typeface="Arial" pitchFamily="34" charset="0"/>
                <a:cs typeface="Arial" pitchFamily="34" charset="0"/>
              </a:rPr>
              <a:t>Request</a:t>
            </a:r>
          </a:p>
        </p:txBody>
      </p:sp>
      <p:sp>
        <p:nvSpPr>
          <p:cNvPr id="12350" name="Line 69"/>
          <p:cNvSpPr>
            <a:spLocks noChangeShapeType="1"/>
          </p:cNvSpPr>
          <p:nvPr/>
        </p:nvSpPr>
        <p:spPr bwMode="auto">
          <a:xfrm>
            <a:off x="914400" y="3649663"/>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1" name="Line 70"/>
          <p:cNvSpPr>
            <a:spLocks noChangeShapeType="1"/>
          </p:cNvSpPr>
          <p:nvPr/>
        </p:nvSpPr>
        <p:spPr bwMode="auto">
          <a:xfrm flipV="1">
            <a:off x="914400" y="2811463"/>
            <a:ext cx="0" cy="8382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2" name="Text Box 71"/>
          <p:cNvSpPr txBox="1">
            <a:spLocks noChangeArrowheads="1"/>
          </p:cNvSpPr>
          <p:nvPr/>
        </p:nvSpPr>
        <p:spPr bwMode="auto">
          <a:xfrm>
            <a:off x="1315880" y="3443288"/>
            <a:ext cx="1914307" cy="215444"/>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Received </a:t>
            </a:r>
            <a:r>
              <a:rPr lang="en-US" sz="800" dirty="0" smtClean="0">
                <a:latin typeface="Arial" pitchFamily="34" charset="0"/>
                <a:cs typeface="Arial" pitchFamily="34" charset="0"/>
              </a:rPr>
              <a:t>Recruiter Interview </a:t>
            </a:r>
            <a:r>
              <a:rPr lang="en-US" sz="800" dirty="0">
                <a:latin typeface="Arial" pitchFamily="34" charset="0"/>
                <a:cs typeface="Arial" pitchFamily="34" charset="0"/>
              </a:rPr>
              <a:t>Request</a:t>
            </a:r>
          </a:p>
        </p:txBody>
      </p:sp>
      <p:sp>
        <p:nvSpPr>
          <p:cNvPr id="12353" name="Line 76"/>
          <p:cNvSpPr>
            <a:spLocks noChangeShapeType="1"/>
          </p:cNvSpPr>
          <p:nvPr/>
        </p:nvSpPr>
        <p:spPr bwMode="auto">
          <a:xfrm>
            <a:off x="5638800" y="3649663"/>
            <a:ext cx="0" cy="152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54" name="Line 77"/>
          <p:cNvSpPr>
            <a:spLocks noChangeShapeType="1"/>
          </p:cNvSpPr>
          <p:nvPr/>
        </p:nvSpPr>
        <p:spPr bwMode="auto">
          <a:xfrm>
            <a:off x="5908675" y="4724400"/>
            <a:ext cx="0" cy="2819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5" name="Line 78"/>
          <p:cNvSpPr>
            <a:spLocks noChangeShapeType="1"/>
          </p:cNvSpPr>
          <p:nvPr/>
        </p:nvSpPr>
        <p:spPr bwMode="auto">
          <a:xfrm flipH="1">
            <a:off x="498475" y="7543800"/>
            <a:ext cx="54102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6" name="Line 79"/>
          <p:cNvSpPr>
            <a:spLocks noChangeShapeType="1"/>
          </p:cNvSpPr>
          <p:nvPr/>
        </p:nvSpPr>
        <p:spPr bwMode="auto">
          <a:xfrm flipV="1">
            <a:off x="498475" y="6781800"/>
            <a:ext cx="0" cy="7620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66" name="Line 90"/>
          <p:cNvSpPr>
            <a:spLocks noChangeShapeType="1"/>
          </p:cNvSpPr>
          <p:nvPr/>
        </p:nvSpPr>
        <p:spPr bwMode="auto">
          <a:xfrm>
            <a:off x="762000" y="7315200"/>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7" name="Line 91"/>
          <p:cNvSpPr>
            <a:spLocks noChangeShapeType="1"/>
          </p:cNvSpPr>
          <p:nvPr/>
        </p:nvSpPr>
        <p:spPr bwMode="auto">
          <a:xfrm flipV="1">
            <a:off x="762000" y="6781800"/>
            <a:ext cx="0" cy="533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8" name="Line 92"/>
          <p:cNvSpPr>
            <a:spLocks noChangeShapeType="1"/>
          </p:cNvSpPr>
          <p:nvPr/>
        </p:nvSpPr>
        <p:spPr bwMode="auto">
          <a:xfrm flipV="1">
            <a:off x="5486400" y="6781800"/>
            <a:ext cx="0" cy="533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69" name="Text Box 93"/>
          <p:cNvSpPr txBox="1">
            <a:spLocks noChangeArrowheads="1"/>
          </p:cNvSpPr>
          <p:nvPr/>
        </p:nvSpPr>
        <p:spPr bwMode="auto">
          <a:xfrm>
            <a:off x="1636713" y="7143750"/>
            <a:ext cx="1959191" cy="215444"/>
          </a:xfrm>
          <a:prstGeom prst="rect">
            <a:avLst/>
          </a:prstGeom>
          <a:noFill/>
          <a:ln w="9525">
            <a:noFill/>
            <a:miter lim="800000"/>
            <a:headEnd/>
            <a:tailEnd/>
          </a:ln>
        </p:spPr>
        <p:txBody>
          <a:bodyPr wrap="none">
            <a:spAutoFit/>
          </a:bodyPr>
          <a:lstStyle/>
          <a:p>
            <a:r>
              <a:rPr lang="en-US" sz="800" dirty="0" smtClean="0">
                <a:latin typeface="Arial" pitchFamily="34" charset="0"/>
                <a:cs typeface="Arial" pitchFamily="34" charset="0"/>
              </a:rPr>
              <a:t>Recruiter Desire for Interview  </a:t>
            </a:r>
            <a:r>
              <a:rPr lang="en-US" sz="800" dirty="0">
                <a:latin typeface="Arial" pitchFamily="34" charset="0"/>
                <a:cs typeface="Arial" pitchFamily="34" charset="0"/>
              </a:rPr>
              <a:t>Request</a:t>
            </a:r>
          </a:p>
        </p:txBody>
      </p:sp>
      <p:sp>
        <p:nvSpPr>
          <p:cNvPr id="2066" name="AutoShape 18"/>
          <p:cNvSpPr>
            <a:spLocks noChangeArrowheads="1"/>
          </p:cNvSpPr>
          <p:nvPr/>
        </p:nvSpPr>
        <p:spPr bwMode="auto">
          <a:xfrm>
            <a:off x="4876800" y="58674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77" name="Text Box 21"/>
          <p:cNvSpPr txBox="1">
            <a:spLocks noChangeArrowheads="1"/>
          </p:cNvSpPr>
          <p:nvPr/>
        </p:nvSpPr>
        <p:spPr bwMode="auto">
          <a:xfrm>
            <a:off x="4953000" y="6172200"/>
            <a:ext cx="8382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Submit Request</a:t>
            </a:r>
          </a:p>
        </p:txBody>
      </p:sp>
      <p:sp>
        <p:nvSpPr>
          <p:cNvPr id="12378" name="Line 26"/>
          <p:cNvSpPr>
            <a:spLocks noChangeShapeType="1"/>
          </p:cNvSpPr>
          <p:nvPr/>
        </p:nvSpPr>
        <p:spPr bwMode="auto">
          <a:xfrm>
            <a:off x="4876800" y="609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79" name="Text Box 30"/>
          <p:cNvSpPr txBox="1">
            <a:spLocks noChangeArrowheads="1"/>
          </p:cNvSpPr>
          <p:nvPr/>
        </p:nvSpPr>
        <p:spPr bwMode="auto">
          <a:xfrm>
            <a:off x="5181600" y="586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3.0</a:t>
            </a:r>
          </a:p>
        </p:txBody>
      </p:sp>
      <p:sp>
        <p:nvSpPr>
          <p:cNvPr id="2065" name="AutoShape 17"/>
          <p:cNvSpPr>
            <a:spLocks noChangeArrowheads="1"/>
          </p:cNvSpPr>
          <p:nvPr/>
        </p:nvSpPr>
        <p:spPr bwMode="auto">
          <a:xfrm>
            <a:off x="3429000" y="4953000"/>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83" name="Text Box 20"/>
          <p:cNvSpPr txBox="1">
            <a:spLocks noChangeArrowheads="1"/>
          </p:cNvSpPr>
          <p:nvPr/>
        </p:nvSpPr>
        <p:spPr bwMode="auto">
          <a:xfrm>
            <a:off x="3352800" y="5241925"/>
            <a:ext cx="1143000" cy="5492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Profile/Resume Request</a:t>
            </a:r>
          </a:p>
        </p:txBody>
      </p:sp>
      <p:sp>
        <p:nvSpPr>
          <p:cNvPr id="12384" name="Line 25"/>
          <p:cNvSpPr>
            <a:spLocks noChangeShapeType="1"/>
          </p:cNvSpPr>
          <p:nvPr/>
        </p:nvSpPr>
        <p:spPr bwMode="auto">
          <a:xfrm>
            <a:off x="3429000" y="5181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5" name="Text Box 29"/>
          <p:cNvSpPr txBox="1">
            <a:spLocks noChangeArrowheads="1"/>
          </p:cNvSpPr>
          <p:nvPr/>
        </p:nvSpPr>
        <p:spPr bwMode="auto">
          <a:xfrm>
            <a:off x="3733800" y="4953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4.0</a:t>
            </a:r>
          </a:p>
        </p:txBody>
      </p:sp>
      <p:sp>
        <p:nvSpPr>
          <p:cNvPr id="12386" name="Line 77"/>
          <p:cNvSpPr>
            <a:spLocks noChangeShapeType="1"/>
          </p:cNvSpPr>
          <p:nvPr/>
        </p:nvSpPr>
        <p:spPr bwMode="auto">
          <a:xfrm>
            <a:off x="6019800" y="4665663"/>
            <a:ext cx="0" cy="3109912"/>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7" name="Line 78"/>
          <p:cNvSpPr>
            <a:spLocks noChangeShapeType="1"/>
          </p:cNvSpPr>
          <p:nvPr/>
        </p:nvSpPr>
        <p:spPr bwMode="auto">
          <a:xfrm rot="10800000" flipH="1">
            <a:off x="350838" y="7780338"/>
            <a:ext cx="56689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8" name="Line 79"/>
          <p:cNvSpPr>
            <a:spLocks noChangeShapeType="1"/>
          </p:cNvSpPr>
          <p:nvPr/>
        </p:nvSpPr>
        <p:spPr bwMode="auto">
          <a:xfrm flipV="1">
            <a:off x="355600" y="6781800"/>
            <a:ext cx="0" cy="100647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89" name="Text Box 80"/>
          <p:cNvSpPr txBox="1">
            <a:spLocks noChangeArrowheads="1"/>
          </p:cNvSpPr>
          <p:nvPr/>
        </p:nvSpPr>
        <p:spPr bwMode="auto">
          <a:xfrm>
            <a:off x="1531938" y="1295400"/>
            <a:ext cx="1135062" cy="215900"/>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Interview Information</a:t>
            </a:r>
          </a:p>
        </p:txBody>
      </p:sp>
      <p:sp>
        <p:nvSpPr>
          <p:cNvPr id="12390" name="Line 47"/>
          <p:cNvSpPr>
            <a:spLocks noChangeShapeType="1"/>
          </p:cNvSpPr>
          <p:nvPr/>
        </p:nvSpPr>
        <p:spPr bwMode="auto">
          <a:xfrm>
            <a:off x="762000" y="1455738"/>
            <a:ext cx="52117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1" name="Line 67"/>
          <p:cNvSpPr>
            <a:spLocks noChangeShapeType="1"/>
          </p:cNvSpPr>
          <p:nvPr/>
        </p:nvSpPr>
        <p:spPr bwMode="auto">
          <a:xfrm rot="10800000" flipV="1">
            <a:off x="762000" y="1463675"/>
            <a:ext cx="0" cy="36512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92" name="Line 77"/>
          <p:cNvSpPr>
            <a:spLocks noChangeShapeType="1"/>
          </p:cNvSpPr>
          <p:nvPr/>
        </p:nvSpPr>
        <p:spPr bwMode="auto">
          <a:xfrm>
            <a:off x="5978525" y="1455738"/>
            <a:ext cx="0" cy="2378075"/>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3" name="Text Box 80"/>
          <p:cNvSpPr txBox="1">
            <a:spLocks noChangeArrowheads="1"/>
          </p:cNvSpPr>
          <p:nvPr/>
        </p:nvSpPr>
        <p:spPr bwMode="auto">
          <a:xfrm>
            <a:off x="1651000" y="7624763"/>
            <a:ext cx="1135063" cy="215900"/>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Interview Information</a:t>
            </a:r>
          </a:p>
        </p:txBody>
      </p:sp>
      <p:sp>
        <p:nvSpPr>
          <p:cNvPr id="2120" name="AutoShape 72"/>
          <p:cNvSpPr>
            <a:spLocks noChangeArrowheads="1"/>
          </p:cNvSpPr>
          <p:nvPr/>
        </p:nvSpPr>
        <p:spPr bwMode="auto">
          <a:xfrm>
            <a:off x="5181600" y="3818546"/>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97" name="Text Box 73"/>
          <p:cNvSpPr txBox="1">
            <a:spLocks noChangeArrowheads="1"/>
          </p:cNvSpPr>
          <p:nvPr/>
        </p:nvSpPr>
        <p:spPr bwMode="auto">
          <a:xfrm>
            <a:off x="5029200" y="4122738"/>
            <a:ext cx="12954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Interview Request </a:t>
            </a:r>
            <a:endParaRPr lang="en-US" sz="1000" b="1" dirty="0">
              <a:latin typeface="Arial" pitchFamily="34" charset="0"/>
              <a:cs typeface="Arial" pitchFamily="34" charset="0"/>
            </a:endParaRPr>
          </a:p>
        </p:txBody>
      </p:sp>
      <p:sp>
        <p:nvSpPr>
          <p:cNvPr id="12398" name="Line 74"/>
          <p:cNvSpPr>
            <a:spLocks noChangeShapeType="1"/>
          </p:cNvSpPr>
          <p:nvPr/>
        </p:nvSpPr>
        <p:spPr bwMode="auto">
          <a:xfrm>
            <a:off x="5181600" y="4046538"/>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9" name="Text Box 75"/>
          <p:cNvSpPr txBox="1">
            <a:spLocks noChangeArrowheads="1"/>
          </p:cNvSpPr>
          <p:nvPr/>
        </p:nvSpPr>
        <p:spPr bwMode="auto">
          <a:xfrm>
            <a:off x="5486400" y="3817938"/>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5.0</a:t>
            </a:r>
          </a:p>
        </p:txBody>
      </p:sp>
      <p:sp>
        <p:nvSpPr>
          <p:cNvPr id="2062" name="AutoShape 14"/>
          <p:cNvSpPr>
            <a:spLocks noChangeArrowheads="1"/>
          </p:cNvSpPr>
          <p:nvPr/>
        </p:nvSpPr>
        <p:spPr bwMode="auto">
          <a:xfrm>
            <a:off x="3200400" y="19050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403" name="Text Box 15"/>
          <p:cNvSpPr txBox="1">
            <a:spLocks noChangeArrowheads="1"/>
          </p:cNvSpPr>
          <p:nvPr/>
        </p:nvSpPr>
        <p:spPr bwMode="auto">
          <a:xfrm>
            <a:off x="2928938" y="2193925"/>
            <a:ext cx="1524000" cy="396875"/>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Post                </a:t>
            </a:r>
            <a:r>
              <a:rPr lang="en-US" sz="1000" b="1" dirty="0">
                <a:latin typeface="Arial" pitchFamily="34" charset="0"/>
                <a:cs typeface="Arial" pitchFamily="34" charset="0"/>
              </a:rPr>
              <a:t>Profile/Resume</a:t>
            </a:r>
          </a:p>
        </p:txBody>
      </p:sp>
      <p:sp>
        <p:nvSpPr>
          <p:cNvPr id="12404" name="Line 23"/>
          <p:cNvSpPr>
            <a:spLocks noChangeShapeType="1"/>
          </p:cNvSpPr>
          <p:nvPr/>
        </p:nvSpPr>
        <p:spPr bwMode="auto">
          <a:xfrm>
            <a:off x="3200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05" name="Text Box 27"/>
          <p:cNvSpPr txBox="1">
            <a:spLocks noChangeArrowheads="1"/>
          </p:cNvSpPr>
          <p:nvPr/>
        </p:nvSpPr>
        <p:spPr bwMode="auto">
          <a:xfrm>
            <a:off x="3505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1.0</a:t>
            </a:r>
          </a:p>
        </p:txBody>
      </p:sp>
      <p:sp>
        <p:nvSpPr>
          <p:cNvPr id="12425" name="Text Box 25"/>
          <p:cNvSpPr txBox="1">
            <a:spLocks noChangeArrowheads="1"/>
          </p:cNvSpPr>
          <p:nvPr/>
        </p:nvSpPr>
        <p:spPr bwMode="auto">
          <a:xfrm>
            <a:off x="1635125" y="7358063"/>
            <a:ext cx="1752600" cy="215444"/>
          </a:xfrm>
          <a:prstGeom prst="rect">
            <a:avLst/>
          </a:prstGeom>
          <a:noFill/>
          <a:ln w="9525">
            <a:noFill/>
            <a:miter lim="800000"/>
            <a:headEnd/>
            <a:tailEnd/>
          </a:ln>
        </p:spPr>
        <p:txBody>
          <a:bodyPr>
            <a:spAutoFit/>
          </a:bodyPr>
          <a:lstStyle/>
          <a:p>
            <a:r>
              <a:rPr lang="en-US" sz="800" dirty="0">
                <a:latin typeface="Arial" pitchFamily="34" charset="0"/>
                <a:cs typeface="Arial" pitchFamily="34" charset="0"/>
              </a:rPr>
              <a:t>Denied </a:t>
            </a:r>
            <a:r>
              <a:rPr lang="en-US" sz="800" dirty="0" smtClean="0">
                <a:latin typeface="Arial" pitchFamily="34" charset="0"/>
                <a:cs typeface="Arial" pitchFamily="34" charset="0"/>
              </a:rPr>
              <a:t>Interview Request  </a:t>
            </a:r>
            <a:endParaRPr lang="en-US" sz="800" dirty="0">
              <a:latin typeface="Arial" pitchFamily="34" charset="0"/>
              <a:cs typeface="Arial" pitchFamily="34" charset="0"/>
            </a:endParaRPr>
          </a:p>
        </p:txBody>
      </p:sp>
      <p:sp>
        <p:nvSpPr>
          <p:cNvPr id="120" name="Line 38"/>
          <p:cNvSpPr>
            <a:spLocks noChangeShapeType="1"/>
          </p:cNvSpPr>
          <p:nvPr/>
        </p:nvSpPr>
        <p:spPr bwMode="auto">
          <a:xfrm>
            <a:off x="1524000" y="2209800"/>
            <a:ext cx="1676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1" name="Text Box 39"/>
          <p:cNvSpPr txBox="1">
            <a:spLocks noChangeArrowheads="1"/>
          </p:cNvSpPr>
          <p:nvPr/>
        </p:nvSpPr>
        <p:spPr bwMode="auto">
          <a:xfrm>
            <a:off x="1483056" y="1981200"/>
            <a:ext cx="1447800" cy="215444"/>
          </a:xfrm>
          <a:prstGeom prst="rect">
            <a:avLst/>
          </a:prstGeom>
          <a:noFill/>
          <a:ln w="9525">
            <a:noFill/>
            <a:miter lim="800000"/>
            <a:headEnd/>
            <a:tailEnd/>
          </a:ln>
        </p:spPr>
        <p:txBody>
          <a:bodyPr wrap="square">
            <a:spAutoFit/>
          </a:bodyPr>
          <a:lstStyle/>
          <a:p>
            <a:r>
              <a:rPr lang="en-US" sz="800" dirty="0">
                <a:latin typeface="Arial" pitchFamily="34" charset="0"/>
                <a:cs typeface="Arial" pitchFamily="34" charset="0"/>
              </a:rPr>
              <a:t>Profile/Resume Information</a:t>
            </a:r>
          </a:p>
        </p:txBody>
      </p:sp>
      <p:sp>
        <p:nvSpPr>
          <p:cNvPr id="122" name="Line 50"/>
          <p:cNvSpPr>
            <a:spLocks noChangeShapeType="1"/>
          </p:cNvSpPr>
          <p:nvPr/>
        </p:nvSpPr>
        <p:spPr bwMode="auto">
          <a:xfrm>
            <a:off x="1524000" y="2463800"/>
            <a:ext cx="1676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 name="Text Box 51"/>
          <p:cNvSpPr txBox="1">
            <a:spLocks noChangeArrowheads="1"/>
          </p:cNvSpPr>
          <p:nvPr/>
        </p:nvSpPr>
        <p:spPr bwMode="auto">
          <a:xfrm>
            <a:off x="1524000" y="2286000"/>
            <a:ext cx="1158875"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Received Corrections</a:t>
            </a:r>
          </a:p>
        </p:txBody>
      </p:sp>
      <p:sp>
        <p:nvSpPr>
          <p:cNvPr id="124" name="Line 46"/>
          <p:cNvSpPr>
            <a:spLocks noChangeShapeType="1"/>
          </p:cNvSpPr>
          <p:nvPr/>
        </p:nvSpPr>
        <p:spPr bwMode="auto">
          <a:xfrm>
            <a:off x="914400" y="1676400"/>
            <a:ext cx="0" cy="152400"/>
          </a:xfrm>
          <a:prstGeom prst="line">
            <a:avLst/>
          </a:prstGeom>
          <a:noFill/>
          <a:ln w="9525">
            <a:solidFill>
              <a:srgbClr val="00B0F0"/>
            </a:solidFill>
            <a:round/>
            <a:headEnd/>
            <a:tailEnd type="triangle" w="med" len="med"/>
          </a:ln>
        </p:spPr>
        <p:txBody>
          <a:bodyPr/>
          <a:lstStyle/>
          <a:p>
            <a:endParaRPr lang="en-US">
              <a:latin typeface="Arial" pitchFamily="34" charset="0"/>
              <a:cs typeface="Arial" pitchFamily="34" charset="0"/>
            </a:endParaRPr>
          </a:p>
        </p:txBody>
      </p:sp>
      <p:sp>
        <p:nvSpPr>
          <p:cNvPr id="125" name="Line 47"/>
          <p:cNvSpPr>
            <a:spLocks noChangeShapeType="1"/>
          </p:cNvSpPr>
          <p:nvPr/>
        </p:nvSpPr>
        <p:spPr bwMode="auto">
          <a:xfrm>
            <a:off x="914400" y="1676400"/>
            <a:ext cx="2743200" cy="0"/>
          </a:xfrm>
          <a:prstGeom prst="line">
            <a:avLst/>
          </a:prstGeom>
          <a:noFill/>
          <a:ln w="9525">
            <a:solidFill>
              <a:srgbClr val="00B0F0"/>
            </a:solidFill>
            <a:round/>
            <a:headEnd/>
            <a:tailEnd/>
          </a:ln>
        </p:spPr>
        <p:txBody>
          <a:bodyPr/>
          <a:lstStyle/>
          <a:p>
            <a:endParaRPr lang="en-US">
              <a:latin typeface="Arial" pitchFamily="34" charset="0"/>
              <a:cs typeface="Arial" pitchFamily="34" charset="0"/>
            </a:endParaRPr>
          </a:p>
        </p:txBody>
      </p:sp>
      <p:sp>
        <p:nvSpPr>
          <p:cNvPr id="126" name="Text Box 49"/>
          <p:cNvSpPr txBox="1">
            <a:spLocks noChangeArrowheads="1"/>
          </p:cNvSpPr>
          <p:nvPr/>
        </p:nvSpPr>
        <p:spPr bwMode="auto">
          <a:xfrm>
            <a:off x="1546225" y="1508125"/>
            <a:ext cx="1235075" cy="215900"/>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Suggested Corrections</a:t>
            </a:r>
          </a:p>
        </p:txBody>
      </p:sp>
      <p:cxnSp>
        <p:nvCxnSpPr>
          <p:cNvPr id="128" name="Straight Connector 127"/>
          <p:cNvCxnSpPr/>
          <p:nvPr/>
        </p:nvCxnSpPr>
        <p:spPr>
          <a:xfrm rot="5400000">
            <a:off x="3543300" y="1790700"/>
            <a:ext cx="2286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9" name="Line 101"/>
          <p:cNvSpPr>
            <a:spLocks noChangeShapeType="1"/>
          </p:cNvSpPr>
          <p:nvPr/>
        </p:nvSpPr>
        <p:spPr bwMode="auto">
          <a:xfrm flipH="1">
            <a:off x="1524000" y="4114800"/>
            <a:ext cx="2130552"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0" name="Line 102"/>
          <p:cNvSpPr>
            <a:spLocks noChangeShapeType="1"/>
          </p:cNvSpPr>
          <p:nvPr/>
        </p:nvSpPr>
        <p:spPr bwMode="auto">
          <a:xfrm flipV="1">
            <a:off x="3657600" y="2784144"/>
            <a:ext cx="0" cy="1344168"/>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1" name="Text Box 103"/>
          <p:cNvSpPr txBox="1">
            <a:spLocks noChangeArrowheads="1"/>
          </p:cNvSpPr>
          <p:nvPr/>
        </p:nvSpPr>
        <p:spPr bwMode="auto">
          <a:xfrm>
            <a:off x="1498601" y="3810000"/>
            <a:ext cx="1473199" cy="338554"/>
          </a:xfrm>
          <a:prstGeom prst="rect">
            <a:avLst/>
          </a:prstGeom>
          <a:noFill/>
          <a:ln w="9525">
            <a:noFill/>
            <a:miter lim="800000"/>
            <a:headEnd/>
            <a:tailEnd/>
          </a:ln>
        </p:spPr>
        <p:txBody>
          <a:bodyPr wrap="square">
            <a:spAutoFit/>
          </a:bodyPr>
          <a:lstStyle/>
          <a:p>
            <a:pPr>
              <a:spcBef>
                <a:spcPct val="50000"/>
              </a:spcBef>
            </a:pPr>
            <a:r>
              <a:rPr lang="en-US" sz="800" dirty="0">
                <a:latin typeface="Arial" pitchFamily="34" charset="0"/>
                <a:cs typeface="Arial" pitchFamily="34" charset="0"/>
              </a:rPr>
              <a:t>Notification of Profile/Resume </a:t>
            </a:r>
            <a:r>
              <a:rPr lang="en-US" sz="800" dirty="0" smtClean="0">
                <a:latin typeface="Arial" pitchFamily="34" charset="0"/>
                <a:cs typeface="Arial" pitchFamily="34" charset="0"/>
              </a:rPr>
              <a:t>Submission</a:t>
            </a:r>
            <a:endParaRPr lang="en-US" sz="800" dirty="0">
              <a:latin typeface="Arial" pitchFamily="34" charset="0"/>
              <a:cs typeface="Arial" pitchFamily="34" charset="0"/>
            </a:endParaRPr>
          </a:p>
        </p:txBody>
      </p:sp>
      <p:sp>
        <p:nvSpPr>
          <p:cNvPr id="132" name="Line 52"/>
          <p:cNvSpPr>
            <a:spLocks noChangeShapeType="1"/>
          </p:cNvSpPr>
          <p:nvPr/>
        </p:nvSpPr>
        <p:spPr bwMode="auto">
          <a:xfrm>
            <a:off x="6659563" y="1374775"/>
            <a:ext cx="0" cy="6948488"/>
          </a:xfrm>
          <a:prstGeom prst="line">
            <a:avLst/>
          </a:prstGeom>
          <a:noFill/>
          <a:ln w="9525">
            <a:solidFill>
              <a:srgbClr val="00B0F0"/>
            </a:solidFill>
            <a:round/>
            <a:headEnd/>
            <a:tailEnd type="triangle" w="med" len="med"/>
          </a:ln>
        </p:spPr>
        <p:txBody>
          <a:bodyPr/>
          <a:lstStyle/>
          <a:p>
            <a:endParaRPr lang="en-US">
              <a:latin typeface="Arial" pitchFamily="34" charset="0"/>
              <a:cs typeface="Arial" pitchFamily="34" charset="0"/>
            </a:endParaRPr>
          </a:p>
        </p:txBody>
      </p:sp>
      <p:cxnSp>
        <p:nvCxnSpPr>
          <p:cNvPr id="133" name="Straight Connector 132"/>
          <p:cNvCxnSpPr/>
          <p:nvPr/>
        </p:nvCxnSpPr>
        <p:spPr>
          <a:xfrm rot="5400000" flipH="1" flipV="1">
            <a:off x="3574257" y="1632744"/>
            <a:ext cx="503237" cy="317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816350" y="1371600"/>
            <a:ext cx="2835275"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35" name="TextBox 113"/>
          <p:cNvSpPr txBox="1">
            <a:spLocks noChangeArrowheads="1"/>
          </p:cNvSpPr>
          <p:nvPr/>
        </p:nvSpPr>
        <p:spPr bwMode="auto">
          <a:xfrm rot="5400000">
            <a:off x="5639109" y="6348412"/>
            <a:ext cx="2209800" cy="231775"/>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Pending </a:t>
            </a:r>
            <a:r>
              <a:rPr lang="en-US" sz="900" dirty="0">
                <a:latin typeface="Arial" pitchFamily="34" charset="0"/>
                <a:cs typeface="Arial" pitchFamily="34" charset="0"/>
              </a:rPr>
              <a:t>Profile/Resume</a:t>
            </a:r>
          </a:p>
        </p:txBody>
      </p:sp>
      <p:cxnSp>
        <p:nvCxnSpPr>
          <p:cNvPr id="137" name="Elbow Connector 112"/>
          <p:cNvCxnSpPr>
            <a:cxnSpLocks noChangeShapeType="1"/>
          </p:cNvCxnSpPr>
          <p:nvPr/>
        </p:nvCxnSpPr>
        <p:spPr bwMode="auto">
          <a:xfrm rot="5400000">
            <a:off x="3009900" y="5067300"/>
            <a:ext cx="6324600" cy="152400"/>
          </a:xfrm>
          <a:prstGeom prst="bentConnector3">
            <a:avLst>
              <a:gd name="adj1" fmla="val 50000"/>
            </a:avLst>
          </a:prstGeom>
          <a:noFill/>
          <a:ln w="9525">
            <a:solidFill>
              <a:srgbClr val="00B0F0"/>
            </a:solidFill>
            <a:round/>
            <a:headEnd/>
            <a:tailEnd type="triangle" w="med" len="med"/>
          </a:ln>
        </p:spPr>
      </p:cxnSp>
      <p:sp>
        <p:nvSpPr>
          <p:cNvPr id="142" name="Line 47"/>
          <p:cNvSpPr>
            <a:spLocks noChangeShapeType="1"/>
          </p:cNvSpPr>
          <p:nvPr/>
        </p:nvSpPr>
        <p:spPr bwMode="auto">
          <a:xfrm>
            <a:off x="4191000" y="1981200"/>
            <a:ext cx="2057400" cy="0"/>
          </a:xfrm>
          <a:prstGeom prst="line">
            <a:avLst/>
          </a:prstGeom>
          <a:noFill/>
          <a:ln w="9525">
            <a:solidFill>
              <a:srgbClr val="00B0F0"/>
            </a:solidFill>
            <a:round/>
            <a:headEnd/>
            <a:tailEnd/>
          </a:ln>
        </p:spPr>
        <p:txBody>
          <a:bodyPr/>
          <a:lstStyle/>
          <a:p>
            <a:endParaRPr lang="en-US">
              <a:latin typeface="Arial" pitchFamily="34" charset="0"/>
              <a:cs typeface="Arial" pitchFamily="34" charset="0"/>
            </a:endParaRPr>
          </a:p>
        </p:txBody>
      </p:sp>
      <p:sp>
        <p:nvSpPr>
          <p:cNvPr id="136" name="Text Box 54"/>
          <p:cNvSpPr txBox="1">
            <a:spLocks noChangeArrowheads="1"/>
          </p:cNvSpPr>
          <p:nvPr/>
        </p:nvSpPr>
        <p:spPr bwMode="auto">
          <a:xfrm rot="5400000">
            <a:off x="5519407" y="5924550"/>
            <a:ext cx="1347787" cy="214313"/>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Posted </a:t>
            </a:r>
            <a:r>
              <a:rPr lang="en-US" sz="800" dirty="0">
                <a:latin typeface="Arial" pitchFamily="34" charset="0"/>
                <a:cs typeface="Arial" pitchFamily="34" charset="0"/>
              </a:rPr>
              <a:t>Profile/Resume</a:t>
            </a:r>
          </a:p>
        </p:txBody>
      </p:sp>
      <p:sp>
        <p:nvSpPr>
          <p:cNvPr id="143" name="TextBox 142"/>
          <p:cNvSpPr txBox="1"/>
          <p:nvPr/>
        </p:nvSpPr>
        <p:spPr>
          <a:xfrm>
            <a:off x="6210514" y="5410200"/>
            <a:ext cx="307777" cy="1600200"/>
          </a:xfrm>
          <a:prstGeom prst="rect">
            <a:avLst/>
          </a:prstGeom>
          <a:noFill/>
        </p:spPr>
        <p:txBody>
          <a:bodyPr vert="vert" wrap="square">
            <a:spAutoFit/>
          </a:bodyPr>
          <a:lstStyle/>
          <a:p>
            <a:pPr>
              <a:defRPr/>
            </a:pPr>
            <a:r>
              <a:rPr lang="en-US" sz="800" dirty="0">
                <a:latin typeface="Arial" pitchFamily="34" charset="0"/>
                <a:cs typeface="Arial" pitchFamily="34" charset="0"/>
              </a:rPr>
              <a:t>Profile/Resume </a:t>
            </a:r>
            <a:r>
              <a:rPr lang="en-US" sz="800" dirty="0" smtClean="0">
                <a:latin typeface="Arial" pitchFamily="34" charset="0"/>
                <a:cs typeface="Arial" pitchFamily="34" charset="0"/>
              </a:rPr>
              <a:t>Requested</a:t>
            </a:r>
            <a:endParaRPr lang="en-US" sz="800" dirty="0">
              <a:latin typeface="Arial" pitchFamily="34" charset="0"/>
              <a:cs typeface="Arial" pitchFamily="34" charset="0"/>
            </a:endParaRPr>
          </a:p>
        </p:txBody>
      </p:sp>
      <p:sp>
        <p:nvSpPr>
          <p:cNvPr id="145" name="Line 77"/>
          <p:cNvSpPr>
            <a:spLocks noChangeShapeType="1"/>
          </p:cNvSpPr>
          <p:nvPr/>
        </p:nvSpPr>
        <p:spPr bwMode="auto">
          <a:xfrm>
            <a:off x="6299200" y="1752600"/>
            <a:ext cx="0" cy="6583680"/>
          </a:xfrm>
          <a:prstGeom prst="line">
            <a:avLst/>
          </a:prstGeom>
          <a:noFill/>
          <a:ln w="9525">
            <a:solidFill>
              <a:srgbClr val="00B0F0"/>
            </a:solidFill>
            <a:round/>
            <a:headEnd/>
            <a:tailEnd/>
          </a:ln>
        </p:spPr>
        <p:txBody>
          <a:bodyPr/>
          <a:lstStyle/>
          <a:p>
            <a:endParaRPr lang="en-US">
              <a:latin typeface="Arial" pitchFamily="34" charset="0"/>
              <a:cs typeface="Arial" pitchFamily="34" charset="0"/>
            </a:endParaRPr>
          </a:p>
        </p:txBody>
      </p:sp>
      <p:sp>
        <p:nvSpPr>
          <p:cNvPr id="146" name="Line 77"/>
          <p:cNvSpPr>
            <a:spLocks noChangeShapeType="1"/>
          </p:cNvSpPr>
          <p:nvPr/>
        </p:nvSpPr>
        <p:spPr bwMode="auto">
          <a:xfrm rot="10800000">
            <a:off x="6477000" y="1580514"/>
            <a:ext cx="0" cy="6766560"/>
          </a:xfrm>
          <a:prstGeom prst="line">
            <a:avLst/>
          </a:prstGeom>
          <a:noFill/>
          <a:ln w="9525">
            <a:solidFill>
              <a:srgbClr val="00B0F0"/>
            </a:solidFill>
            <a:round/>
            <a:headEnd type="triangle" w="med" len="med"/>
            <a:tailEnd/>
          </a:ln>
        </p:spPr>
        <p:txBody>
          <a:bodyPr/>
          <a:lstStyle/>
          <a:p>
            <a:endParaRPr lang="en-US">
              <a:latin typeface="Arial" pitchFamily="34" charset="0"/>
              <a:cs typeface="Arial" pitchFamily="34" charset="0"/>
            </a:endParaRPr>
          </a:p>
        </p:txBody>
      </p:sp>
      <p:sp>
        <p:nvSpPr>
          <p:cNvPr id="148" name="TextBox 122"/>
          <p:cNvSpPr txBox="1">
            <a:spLocks noChangeArrowheads="1"/>
          </p:cNvSpPr>
          <p:nvPr/>
        </p:nvSpPr>
        <p:spPr bwMode="auto">
          <a:xfrm rot="5400000">
            <a:off x="5670705" y="6120606"/>
            <a:ext cx="1752600" cy="230187"/>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Request </a:t>
            </a:r>
            <a:r>
              <a:rPr lang="en-US" sz="900" dirty="0">
                <a:latin typeface="Arial" pitchFamily="34" charset="0"/>
                <a:cs typeface="Arial" pitchFamily="34" charset="0"/>
              </a:rPr>
              <a:t>Profile/Resume</a:t>
            </a:r>
          </a:p>
        </p:txBody>
      </p:sp>
      <p:cxnSp>
        <p:nvCxnSpPr>
          <p:cNvPr id="149" name="Straight Connector 148"/>
          <p:cNvCxnSpPr/>
          <p:nvPr/>
        </p:nvCxnSpPr>
        <p:spPr>
          <a:xfrm>
            <a:off x="3733800" y="1584964"/>
            <a:ext cx="27432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a:off x="3581400" y="1752600"/>
            <a:ext cx="3048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2" name="Line 47"/>
          <p:cNvSpPr>
            <a:spLocks noChangeShapeType="1"/>
          </p:cNvSpPr>
          <p:nvPr/>
        </p:nvSpPr>
        <p:spPr bwMode="auto">
          <a:xfrm>
            <a:off x="3962400" y="1752600"/>
            <a:ext cx="2331720" cy="0"/>
          </a:xfrm>
          <a:prstGeom prst="line">
            <a:avLst/>
          </a:prstGeom>
          <a:noFill/>
          <a:ln w="9525">
            <a:solidFill>
              <a:srgbClr val="00B0F0"/>
            </a:solidFill>
            <a:round/>
            <a:headEnd/>
            <a:tailEnd/>
          </a:ln>
        </p:spPr>
        <p:txBody>
          <a:bodyPr/>
          <a:lstStyle/>
          <a:p>
            <a:endParaRPr lang="en-US" b="1" dirty="0">
              <a:latin typeface="Arial" pitchFamily="34" charset="0"/>
              <a:cs typeface="Arial" pitchFamily="34" charset="0"/>
            </a:endParaRPr>
          </a:p>
        </p:txBody>
      </p:sp>
      <p:cxnSp>
        <p:nvCxnSpPr>
          <p:cNvPr id="154" name="Straight Arrow Connector 153"/>
          <p:cNvCxnSpPr/>
          <p:nvPr/>
        </p:nvCxnSpPr>
        <p:spPr>
          <a:xfrm rot="13740000">
            <a:off x="3903452" y="1772707"/>
            <a:ext cx="118872" cy="115094"/>
          </a:xfrm>
          <a:prstGeom prst="straightConnector1">
            <a:avLst/>
          </a:prstGeom>
          <a:noFill/>
          <a:ln w="9525">
            <a:solidFill>
              <a:srgbClr val="00B0F0"/>
            </a:solidFill>
            <a:round/>
            <a:headEnd type="triangle" w="med" len="med"/>
            <a:tailEnd/>
          </a:ln>
        </p:spPr>
      </p:cxnSp>
      <p:sp>
        <p:nvSpPr>
          <p:cNvPr id="158" name="Line 43"/>
          <p:cNvSpPr>
            <a:spLocks noChangeShapeType="1"/>
          </p:cNvSpPr>
          <p:nvPr/>
        </p:nvSpPr>
        <p:spPr bwMode="auto">
          <a:xfrm>
            <a:off x="1524000" y="4648200"/>
            <a:ext cx="2350008" cy="0"/>
          </a:xfrm>
          <a:prstGeom prst="line">
            <a:avLst/>
          </a:prstGeom>
          <a:noFill/>
          <a:ln w="9525">
            <a:solidFill>
              <a:srgbClr val="00B0F0"/>
            </a:solidFill>
            <a:round/>
            <a:headEnd/>
            <a:tailEnd/>
          </a:ln>
        </p:spPr>
        <p:txBody>
          <a:bodyPr/>
          <a:lstStyle/>
          <a:p>
            <a:endParaRPr lang="en-US">
              <a:latin typeface="Arial" pitchFamily="34" charset="0"/>
              <a:cs typeface="Arial" pitchFamily="34" charset="0"/>
            </a:endParaRPr>
          </a:p>
        </p:txBody>
      </p:sp>
      <p:sp>
        <p:nvSpPr>
          <p:cNvPr id="159" name="Line 99"/>
          <p:cNvSpPr>
            <a:spLocks noChangeShapeType="1"/>
          </p:cNvSpPr>
          <p:nvPr/>
        </p:nvSpPr>
        <p:spPr bwMode="auto">
          <a:xfrm flipV="1">
            <a:off x="3886200" y="2819400"/>
            <a:ext cx="0" cy="1828800"/>
          </a:xfrm>
          <a:prstGeom prst="line">
            <a:avLst/>
          </a:prstGeom>
          <a:noFill/>
          <a:ln w="9525">
            <a:solidFill>
              <a:srgbClr val="00B0F0"/>
            </a:solidFill>
            <a:round/>
            <a:headEnd/>
            <a:tailEnd type="triangle" w="med" len="med"/>
          </a:ln>
        </p:spPr>
        <p:txBody>
          <a:bodyPr/>
          <a:lstStyle/>
          <a:p>
            <a:endParaRPr lang="en-US">
              <a:latin typeface="Arial" pitchFamily="34" charset="0"/>
              <a:cs typeface="Arial" pitchFamily="34" charset="0"/>
            </a:endParaRPr>
          </a:p>
        </p:txBody>
      </p:sp>
      <p:sp>
        <p:nvSpPr>
          <p:cNvPr id="161" name="Text Box 103"/>
          <p:cNvSpPr txBox="1">
            <a:spLocks noChangeArrowheads="1"/>
          </p:cNvSpPr>
          <p:nvPr/>
        </p:nvSpPr>
        <p:spPr bwMode="auto">
          <a:xfrm>
            <a:off x="1581150" y="4484688"/>
            <a:ext cx="1439863" cy="214312"/>
          </a:xfrm>
          <a:prstGeom prst="rect">
            <a:avLst/>
          </a:prstGeom>
          <a:noFill/>
          <a:ln w="9525">
            <a:noFill/>
            <a:miter lim="800000"/>
            <a:headEnd/>
            <a:tailEnd/>
          </a:ln>
        </p:spPr>
        <p:txBody>
          <a:bodyPr wrap="none">
            <a:spAutoFit/>
          </a:bodyPr>
          <a:lstStyle/>
          <a:p>
            <a:pPr>
              <a:spcBef>
                <a:spcPct val="50000"/>
              </a:spcBef>
            </a:pPr>
            <a:r>
              <a:rPr lang="en-US" sz="800" dirty="0">
                <a:latin typeface="Arial" pitchFamily="34" charset="0"/>
                <a:cs typeface="Arial" pitchFamily="34" charset="0"/>
              </a:rPr>
              <a:t>Request for Profile/Resume</a:t>
            </a:r>
          </a:p>
        </p:txBody>
      </p:sp>
      <p:cxnSp>
        <p:nvCxnSpPr>
          <p:cNvPr id="163" name="Shape 162"/>
          <p:cNvCxnSpPr>
            <a:endCxn id="2066" idx="2"/>
          </p:cNvCxnSpPr>
          <p:nvPr/>
        </p:nvCxnSpPr>
        <p:spPr>
          <a:xfrm>
            <a:off x="457200" y="3124200"/>
            <a:ext cx="4914900" cy="3657600"/>
          </a:xfrm>
          <a:prstGeom prst="bentConnector4">
            <a:avLst>
              <a:gd name="adj1" fmla="val 82726"/>
              <a:gd name="adj2" fmla="val 106250"/>
            </a:avLst>
          </a:prstGeom>
          <a:noFill/>
          <a:ln w="9525">
            <a:solidFill>
              <a:srgbClr val="009900"/>
            </a:solidFill>
            <a:round/>
            <a:headEnd/>
            <a:tailEnd type="triangle" w="med" len="med"/>
          </a:ln>
        </p:spPr>
      </p:cxnSp>
      <p:cxnSp>
        <p:nvCxnSpPr>
          <p:cNvPr id="169" name="Straight Connector 168"/>
          <p:cNvCxnSpPr/>
          <p:nvPr/>
        </p:nvCxnSpPr>
        <p:spPr>
          <a:xfrm rot="5400000" flipH="1" flipV="1">
            <a:off x="280348" y="2933700"/>
            <a:ext cx="381000" cy="1588"/>
          </a:xfrm>
          <a:prstGeom prst="line">
            <a:avLst/>
          </a:prstGeom>
          <a:ln>
            <a:solidFill>
              <a:srgbClr val="009900"/>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524000" y="2835800"/>
            <a:ext cx="1676400" cy="338554"/>
          </a:xfrm>
          <a:prstGeom prst="rect">
            <a:avLst/>
          </a:prstGeom>
          <a:noFill/>
        </p:spPr>
        <p:txBody>
          <a:bodyPr wrap="square" rtlCol="0">
            <a:spAutoFit/>
          </a:bodyPr>
          <a:lstStyle/>
          <a:p>
            <a:r>
              <a:rPr lang="en-US" sz="800" dirty="0" smtClean="0">
                <a:latin typeface="Arial" pitchFamily="34" charset="0"/>
                <a:cs typeface="Arial" pitchFamily="34" charset="0"/>
              </a:rPr>
              <a:t>Student Desire for Interview Request</a:t>
            </a:r>
            <a:endParaRPr lang="en-US" sz="800" dirty="0">
              <a:latin typeface="Arial" pitchFamily="34" charset="0"/>
              <a:cs typeface="Arial" pitchFamily="34" charset="0"/>
            </a:endParaRPr>
          </a:p>
        </p:txBody>
      </p:sp>
      <p:sp>
        <p:nvSpPr>
          <p:cNvPr id="173" name="Line 101"/>
          <p:cNvSpPr>
            <a:spLocks noChangeShapeType="1"/>
          </p:cNvSpPr>
          <p:nvPr/>
        </p:nvSpPr>
        <p:spPr bwMode="auto">
          <a:xfrm flipH="1">
            <a:off x="1524000" y="6629400"/>
            <a:ext cx="3291840" cy="0"/>
          </a:xfrm>
          <a:prstGeom prst="line">
            <a:avLst/>
          </a:prstGeom>
          <a:noFill/>
          <a:ln w="9525">
            <a:solidFill>
              <a:srgbClr val="009900"/>
            </a:solidFill>
            <a:round/>
            <a:headEnd/>
            <a:tailEnd type="triangle" w="med" len="med"/>
          </a:ln>
        </p:spPr>
        <p:txBody>
          <a:bodyPr/>
          <a:lstStyle/>
          <a:p>
            <a:endParaRPr lang="en-US">
              <a:latin typeface="Arial" pitchFamily="34" charset="0"/>
              <a:cs typeface="Arial" pitchFamily="34" charset="0"/>
            </a:endParaRPr>
          </a:p>
        </p:txBody>
      </p:sp>
      <p:sp>
        <p:nvSpPr>
          <p:cNvPr id="174" name="TextBox 173"/>
          <p:cNvSpPr txBox="1"/>
          <p:nvPr/>
        </p:nvSpPr>
        <p:spPr>
          <a:xfrm>
            <a:off x="1524000" y="6400800"/>
            <a:ext cx="2971800" cy="215444"/>
          </a:xfrm>
          <a:prstGeom prst="rect">
            <a:avLst/>
          </a:prstGeom>
          <a:noFill/>
        </p:spPr>
        <p:txBody>
          <a:bodyPr wrap="square" rtlCol="0">
            <a:spAutoFit/>
          </a:bodyPr>
          <a:lstStyle/>
          <a:p>
            <a:r>
              <a:rPr lang="en-US" sz="800" dirty="0" smtClean="0">
                <a:latin typeface="Arial" pitchFamily="34" charset="0"/>
                <a:cs typeface="Arial" pitchFamily="34" charset="0"/>
              </a:rPr>
              <a:t>Submitted Student Interview Request</a:t>
            </a:r>
            <a:endParaRPr lang="en-US" sz="800" dirty="0">
              <a:latin typeface="Arial" pitchFamily="34" charset="0"/>
              <a:cs typeface="Arial" pitchFamily="34" charset="0"/>
            </a:endParaRPr>
          </a:p>
        </p:txBody>
      </p:sp>
      <p:cxnSp>
        <p:nvCxnSpPr>
          <p:cNvPr id="176" name="Elbow Connector 175"/>
          <p:cNvCxnSpPr>
            <a:stCxn id="12301" idx="3"/>
          </p:cNvCxnSpPr>
          <p:nvPr/>
        </p:nvCxnSpPr>
        <p:spPr>
          <a:xfrm flipV="1">
            <a:off x="1524000" y="4267200"/>
            <a:ext cx="3657600" cy="2012157"/>
          </a:xfrm>
          <a:prstGeom prst="bentConnector3">
            <a:avLst>
              <a:gd name="adj1" fmla="val 50000"/>
            </a:avLst>
          </a:prstGeom>
          <a:noFill/>
          <a:ln w="9525">
            <a:solidFill>
              <a:srgbClr val="009900"/>
            </a:solidFill>
            <a:round/>
            <a:headEnd/>
            <a:tailEnd type="triangle" w="med" len="med"/>
          </a:ln>
        </p:spPr>
      </p:cxnSp>
      <p:sp>
        <p:nvSpPr>
          <p:cNvPr id="177" name="Text Box 71"/>
          <p:cNvSpPr txBox="1">
            <a:spLocks noChangeArrowheads="1"/>
          </p:cNvSpPr>
          <p:nvPr/>
        </p:nvSpPr>
        <p:spPr bwMode="auto">
          <a:xfrm>
            <a:off x="1529688" y="6093236"/>
            <a:ext cx="2051712" cy="215444"/>
          </a:xfrm>
          <a:prstGeom prst="rect">
            <a:avLst/>
          </a:prstGeom>
          <a:noFill/>
          <a:ln w="9525">
            <a:noFill/>
            <a:miter lim="800000"/>
            <a:headEnd/>
            <a:tailEnd/>
          </a:ln>
        </p:spPr>
        <p:txBody>
          <a:bodyPr wrap="square">
            <a:spAutoFit/>
          </a:bodyPr>
          <a:lstStyle/>
          <a:p>
            <a:r>
              <a:rPr lang="en-US" sz="800" dirty="0">
                <a:latin typeface="Arial" pitchFamily="34" charset="0"/>
                <a:cs typeface="Arial" pitchFamily="34" charset="0"/>
              </a:rPr>
              <a:t>Received </a:t>
            </a:r>
            <a:r>
              <a:rPr lang="en-US" sz="800" dirty="0" smtClean="0">
                <a:latin typeface="Arial" pitchFamily="34" charset="0"/>
                <a:cs typeface="Arial" pitchFamily="34" charset="0"/>
              </a:rPr>
              <a:t>Recruiter Interview </a:t>
            </a:r>
            <a:r>
              <a:rPr lang="en-US" sz="800" dirty="0">
                <a:latin typeface="Arial" pitchFamily="34" charset="0"/>
                <a:cs typeface="Arial" pitchFamily="34" charset="0"/>
              </a:rPr>
              <a:t>Request</a:t>
            </a:r>
          </a:p>
        </p:txBody>
      </p:sp>
      <p:cxnSp>
        <p:nvCxnSpPr>
          <p:cNvPr id="179" name="Shape 178"/>
          <p:cNvCxnSpPr>
            <a:stCxn id="12399" idx="0"/>
          </p:cNvCxnSpPr>
          <p:nvPr/>
        </p:nvCxnSpPr>
        <p:spPr>
          <a:xfrm rot="16200000" flipV="1">
            <a:off x="1920081" y="-91281"/>
            <a:ext cx="2522538" cy="5295900"/>
          </a:xfrm>
          <a:prstGeom prst="bentConnector2">
            <a:avLst/>
          </a:prstGeom>
          <a:ln>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266700" y="1562100"/>
            <a:ext cx="533400" cy="1588"/>
          </a:xfrm>
          <a:prstGeom prst="straightConnector1">
            <a:avLst/>
          </a:prstGeom>
          <a:noFill/>
          <a:ln w="9525">
            <a:solidFill>
              <a:srgbClr val="009900"/>
            </a:solidFill>
            <a:round/>
            <a:headEnd/>
            <a:tailEnd type="triangle" w="med" len="med"/>
          </a:ln>
        </p:spPr>
      </p:cxnSp>
      <p:sp>
        <p:nvSpPr>
          <p:cNvPr id="182" name="Text Box 25"/>
          <p:cNvSpPr txBox="1">
            <a:spLocks noChangeArrowheads="1"/>
          </p:cNvSpPr>
          <p:nvPr/>
        </p:nvSpPr>
        <p:spPr bwMode="auto">
          <a:xfrm>
            <a:off x="1143000" y="1066800"/>
            <a:ext cx="1752600" cy="230832"/>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Denied </a:t>
            </a:r>
            <a:r>
              <a:rPr lang="en-US" sz="900" dirty="0" smtClean="0">
                <a:latin typeface="Arial" pitchFamily="34" charset="0"/>
                <a:cs typeface="Arial" pitchFamily="34" charset="0"/>
              </a:rPr>
              <a:t>Interview Request  </a:t>
            </a:r>
            <a:endParaRPr lang="en-US" sz="900" dirty="0">
              <a:latin typeface="Arial" pitchFamily="34" charset="0"/>
              <a:cs typeface="Arial" pitchFamily="34" charset="0"/>
            </a:endParaRPr>
          </a:p>
        </p:txBody>
      </p:sp>
      <p:cxnSp>
        <p:nvCxnSpPr>
          <p:cNvPr id="190" name="Elbow Connector 189"/>
          <p:cNvCxnSpPr/>
          <p:nvPr/>
        </p:nvCxnSpPr>
        <p:spPr>
          <a:xfrm flipV="1">
            <a:off x="1524000" y="4419600"/>
            <a:ext cx="3657600" cy="1524000"/>
          </a:xfrm>
          <a:prstGeom prst="bentConnector3">
            <a:avLst>
              <a:gd name="adj1" fmla="val 46642"/>
            </a:avLst>
          </a:prstGeom>
          <a:noFill/>
          <a:ln w="9525">
            <a:solidFill>
              <a:srgbClr val="009900"/>
            </a:solidFill>
            <a:round/>
            <a:headEnd/>
            <a:tailEnd type="triangle" w="med" len="med"/>
          </a:ln>
        </p:spPr>
      </p:cxnSp>
      <p:sp>
        <p:nvSpPr>
          <p:cNvPr id="192" name="Text Box 71"/>
          <p:cNvSpPr txBox="1">
            <a:spLocks noChangeArrowheads="1"/>
          </p:cNvSpPr>
          <p:nvPr/>
        </p:nvSpPr>
        <p:spPr bwMode="auto">
          <a:xfrm>
            <a:off x="1512624" y="5763412"/>
            <a:ext cx="1605888" cy="215444"/>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Recruiter Schedule information</a:t>
            </a:r>
            <a:endParaRPr lang="en-US" sz="800" dirty="0">
              <a:latin typeface="Arial" pitchFamily="34" charset="0"/>
              <a:cs typeface="Arial" pitchFamily="34" charset="0"/>
            </a:endParaRPr>
          </a:p>
        </p:txBody>
      </p:sp>
      <p:cxnSp>
        <p:nvCxnSpPr>
          <p:cNvPr id="194" name="Elbow Connector 193"/>
          <p:cNvCxnSpPr/>
          <p:nvPr/>
        </p:nvCxnSpPr>
        <p:spPr>
          <a:xfrm>
            <a:off x="1524000" y="2743200"/>
            <a:ext cx="3657600" cy="1336344"/>
          </a:xfrm>
          <a:prstGeom prst="bentConnector3">
            <a:avLst>
              <a:gd name="adj1" fmla="val 46203"/>
            </a:avLst>
          </a:prstGeom>
          <a:noFill/>
          <a:ln w="9525">
            <a:solidFill>
              <a:srgbClr val="009900"/>
            </a:solidFill>
            <a:round/>
            <a:headEnd/>
            <a:tailEnd type="triangle" w="med" len="med"/>
          </a:ln>
        </p:spPr>
      </p:cxnSp>
      <p:sp>
        <p:nvSpPr>
          <p:cNvPr id="196" name="TextBox 195"/>
          <p:cNvSpPr txBox="1"/>
          <p:nvPr/>
        </p:nvSpPr>
        <p:spPr>
          <a:xfrm>
            <a:off x="1502392" y="2572475"/>
            <a:ext cx="1676400" cy="215444"/>
          </a:xfrm>
          <a:prstGeom prst="rect">
            <a:avLst/>
          </a:prstGeom>
          <a:noFill/>
        </p:spPr>
        <p:txBody>
          <a:bodyPr wrap="square" rtlCol="0">
            <a:spAutoFit/>
          </a:bodyPr>
          <a:lstStyle/>
          <a:p>
            <a:r>
              <a:rPr lang="en-US" sz="800" dirty="0" smtClean="0">
                <a:latin typeface="Arial" pitchFamily="34" charset="0"/>
                <a:cs typeface="Arial" pitchFamily="34" charset="0"/>
              </a:rPr>
              <a:t>Student Schedule Information</a:t>
            </a:r>
            <a:endParaRPr lang="en-US" sz="800" dirty="0">
              <a:latin typeface="Arial" pitchFamily="34" charset="0"/>
              <a:cs typeface="Arial" pitchFamily="34" charset="0"/>
            </a:endParaRPr>
          </a:p>
        </p:txBody>
      </p:sp>
      <p:sp>
        <p:nvSpPr>
          <p:cNvPr id="105" name="Slide Number Placeholder 104"/>
          <p:cNvSpPr>
            <a:spLocks noGrp="1"/>
          </p:cNvSpPr>
          <p:nvPr>
            <p:ph type="sldNum" sz="quarter" idx="12"/>
          </p:nvPr>
        </p:nvSpPr>
        <p:spPr/>
        <p:txBody>
          <a:bodyPr/>
          <a:lstStyle/>
          <a:p>
            <a:pPr>
              <a:defRPr/>
            </a:pPr>
            <a:fld id="{E9B08178-1B78-47F0-A214-69921C110E50}"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7"/>
          <p:cNvSpPr txBox="1">
            <a:spLocks noChangeArrowheads="1"/>
          </p:cNvSpPr>
          <p:nvPr/>
        </p:nvSpPr>
        <p:spPr bwMode="auto">
          <a:xfrm>
            <a:off x="0" y="152400"/>
            <a:ext cx="6858000" cy="400110"/>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Level 0 Data Flow Diagram Communication Narrative</a:t>
            </a:r>
          </a:p>
        </p:txBody>
      </p:sp>
      <p:sp>
        <p:nvSpPr>
          <p:cNvPr id="1028" name="Rectangle 2"/>
          <p:cNvSpPr>
            <a:spLocks noChangeArrowheads="1"/>
          </p:cNvSpPr>
          <p:nvPr/>
        </p:nvSpPr>
        <p:spPr bwMode="auto">
          <a:xfrm>
            <a:off x="342900" y="533400"/>
            <a:ext cx="6134100" cy="35052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1.0 Submit Profile/Resume:</a:t>
            </a:r>
            <a:r>
              <a:rPr lang="en-US" sz="1200" dirty="0">
                <a:latin typeface="Arial" pitchFamily="34" charset="0"/>
                <a:cs typeface="Arial" pitchFamily="34" charset="0"/>
              </a:rPr>
              <a:t> The student builds his/her profile and or resume. Depending on the system the profile and or resume is either sent to the faculty/staff at The University of Alabama for review or is uploaded directly to a database for systems such as monster.com and careerbuilders.com.</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*2.0 Review Profile/Resume:  </a:t>
            </a:r>
            <a:r>
              <a:rPr lang="en-US" sz="1200" dirty="0">
                <a:latin typeface="Arial" pitchFamily="34" charset="0"/>
                <a:cs typeface="Arial" pitchFamily="34" charset="0"/>
              </a:rPr>
              <a:t>Upon receipt of the resume and or profile the faculty/staff of will review the profile and resume for appropriate and professional content. If the resume is approved it will go into the database or file cabinet or resume book (if dealing with hardcopies). If resume is not found to contain appropriate content it is sent back to the student for corrections until it is deemed appropriate.</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3.0 Submit Request: </a:t>
            </a:r>
            <a:r>
              <a:rPr lang="en-US" sz="1200" dirty="0">
                <a:latin typeface="Arial" pitchFamily="34" charset="0"/>
                <a:cs typeface="Arial" pitchFamily="34" charset="0"/>
              </a:rPr>
              <a:t>The recruiter creates and initiates a request for a students profile/resume. If he or she already has the students profile/resume he or she might create and initiate a request for an interview. Request for resumes will go to the faculty and staff at The University of Alabama and the interview request will go to the student.</a:t>
            </a:r>
            <a:endParaRPr lang="en-US" sz="1200" b="1"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4.0 Review Profile/Resume Request: </a:t>
            </a:r>
            <a:r>
              <a:rPr lang="en-US" sz="1200" dirty="0">
                <a:latin typeface="Arial" pitchFamily="34" charset="0"/>
                <a:cs typeface="Arial" pitchFamily="34" charset="0"/>
              </a:rPr>
              <a:t>When a request is submitted to The University of Alabama for a students resume the request is reviewed to make sure that the company is legitimate and safe to release the students information. If approved a copy of the students profile/resume is retrieved from the database and sent to the recruiter. If the company is not found legitimate a response is sent back to the company denying their request.</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5.0 Review Request (Approve/Deny): </a:t>
            </a:r>
            <a:r>
              <a:rPr lang="en-US" sz="1200" dirty="0">
                <a:latin typeface="Arial" pitchFamily="34" charset="0"/>
                <a:cs typeface="Arial" pitchFamily="34" charset="0"/>
              </a:rPr>
              <a:t>When a request for an interview is submitted from a company to a student the student must decide if he or she wants to accept or deny the request. Different variables such as time, schedule and interest may go into this decision. A response is then sent back to the recruiter approving or denying the request. The recruiter and student may call or e-mail each other many time attempting to set a date that will accommodate both.</a:t>
            </a:r>
          </a:p>
          <a:p>
            <a:pPr marL="342900" indent="-342900">
              <a:lnSpc>
                <a:spcPct val="80000"/>
              </a:lnSpc>
              <a:spcBef>
                <a:spcPct val="20000"/>
              </a:spcBef>
            </a:pPr>
            <a:r>
              <a:rPr lang="en-US" sz="1200" dirty="0">
                <a:latin typeface="Arial" pitchFamily="34" charset="0"/>
                <a:cs typeface="Arial" pitchFamily="34" charset="0"/>
              </a:rPr>
              <a:t>        </a:t>
            </a:r>
            <a:r>
              <a:rPr lang="en-US" sz="1000" dirty="0">
                <a:latin typeface="Arial" pitchFamily="34" charset="0"/>
                <a:cs typeface="Arial" pitchFamily="34" charset="0"/>
              </a:rPr>
              <a:t>*Denotes optional for all systems but crimsoncareers.com</a:t>
            </a:r>
            <a:endParaRPr lang="en-US" sz="1000" b="1" dirty="0">
              <a:latin typeface="Arial" pitchFamily="34" charset="0"/>
              <a:cs typeface="Arial" pitchFamily="34" charset="0"/>
            </a:endParaRPr>
          </a:p>
        </p:txBody>
      </p:sp>
      <p:graphicFrame>
        <p:nvGraphicFramePr>
          <p:cNvPr id="1026" name="Object 2"/>
          <p:cNvGraphicFramePr>
            <a:graphicFrameLocks noChangeAspect="1"/>
          </p:cNvGraphicFramePr>
          <p:nvPr/>
        </p:nvGraphicFramePr>
        <p:xfrm>
          <a:off x="914400" y="4927600"/>
          <a:ext cx="4991100" cy="4254500"/>
        </p:xfrm>
        <a:graphic>
          <a:graphicData uri="http://schemas.openxmlformats.org/presentationml/2006/ole">
            <p:oleObj spid="_x0000_s70658" name="Worksheet" r:id="rId3" imgW="5495925" imgH="4676775"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7200" y="1981200"/>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3317"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3318"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1.0 Submit Profile/Resume</a:t>
            </a:r>
          </a:p>
        </p:txBody>
      </p:sp>
      <p:sp>
        <p:nvSpPr>
          <p:cNvPr id="2056" name="AutoShape 8"/>
          <p:cNvSpPr>
            <a:spLocks noChangeArrowheads="1"/>
          </p:cNvSpPr>
          <p:nvPr/>
        </p:nvSpPr>
        <p:spPr bwMode="auto">
          <a:xfrm>
            <a:off x="3657600" y="1066800"/>
            <a:ext cx="3124200" cy="80772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3329"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dirty="0">
                <a:latin typeface="Arial" pitchFamily="34" charset="0"/>
                <a:cs typeface="Arial" pitchFamily="34" charset="0"/>
              </a:rPr>
              <a:t>Level </a:t>
            </a:r>
            <a:r>
              <a:rPr lang="en-US" sz="1600" b="1" dirty="0" smtClean="0">
                <a:latin typeface="Arial" pitchFamily="34" charset="0"/>
                <a:cs typeface="Arial" pitchFamily="34" charset="0"/>
              </a:rPr>
              <a:t>1.0</a:t>
            </a:r>
            <a:endParaRPr lang="en-US" sz="1600" b="1" dirty="0">
              <a:latin typeface="Arial" pitchFamily="34" charset="0"/>
              <a:cs typeface="Arial" pitchFamily="34" charset="0"/>
            </a:endParaRPr>
          </a:p>
        </p:txBody>
      </p:sp>
      <p:sp>
        <p:nvSpPr>
          <p:cNvPr id="13330"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32"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1.1</a:t>
            </a:r>
          </a:p>
        </p:txBody>
      </p:sp>
      <p:sp>
        <p:nvSpPr>
          <p:cNvPr id="13334"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3335" name="Text Box 18"/>
          <p:cNvSpPr txBox="1">
            <a:spLocks noChangeArrowheads="1"/>
          </p:cNvSpPr>
          <p:nvPr/>
        </p:nvSpPr>
        <p:spPr bwMode="auto">
          <a:xfrm>
            <a:off x="1905000" y="2133600"/>
            <a:ext cx="1752600" cy="215444"/>
          </a:xfrm>
          <a:prstGeom prst="rect">
            <a:avLst/>
          </a:prstGeom>
          <a:noFill/>
          <a:ln w="9525">
            <a:noFill/>
            <a:miter lim="800000"/>
            <a:headEnd/>
            <a:tailEnd/>
          </a:ln>
        </p:spPr>
        <p:txBody>
          <a:bodyPr wrap="square">
            <a:spAutoFit/>
          </a:bodyPr>
          <a:lstStyle/>
          <a:p>
            <a:pPr>
              <a:spcBef>
                <a:spcPct val="50000"/>
              </a:spcBef>
            </a:pPr>
            <a:r>
              <a:rPr lang="en-US" sz="800" dirty="0">
                <a:latin typeface="Arial" pitchFamily="34" charset="0"/>
                <a:cs typeface="Arial" pitchFamily="34" charset="0"/>
              </a:rPr>
              <a:t>Profile/Resume Information</a:t>
            </a:r>
          </a:p>
        </p:txBody>
      </p:sp>
      <p:sp>
        <p:nvSpPr>
          <p:cNvPr id="13336" name="Text Box 19"/>
          <p:cNvSpPr txBox="1">
            <a:spLocks noChangeArrowheads="1"/>
          </p:cNvSpPr>
          <p:nvPr/>
        </p:nvSpPr>
        <p:spPr bwMode="auto">
          <a:xfrm>
            <a:off x="3962400" y="22256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Create Profile/Resume</a:t>
            </a:r>
          </a:p>
        </p:txBody>
      </p:sp>
      <p:sp>
        <p:nvSpPr>
          <p:cNvPr id="13337" name="Line 20"/>
          <p:cNvSpPr>
            <a:spLocks noChangeShapeType="1"/>
          </p:cNvSpPr>
          <p:nvPr/>
        </p:nvSpPr>
        <p:spPr bwMode="auto">
          <a:xfrm>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38" name="Text Box 21"/>
          <p:cNvSpPr txBox="1">
            <a:spLocks noChangeArrowheads="1"/>
          </p:cNvSpPr>
          <p:nvPr/>
        </p:nvSpPr>
        <p:spPr bwMode="auto">
          <a:xfrm>
            <a:off x="1905000" y="2438400"/>
            <a:ext cx="1447800" cy="215444"/>
          </a:xfrm>
          <a:prstGeom prst="rect">
            <a:avLst/>
          </a:prstGeom>
          <a:noFill/>
          <a:ln w="9525">
            <a:noFill/>
            <a:miter lim="800000"/>
            <a:headEnd/>
            <a:tailEnd/>
          </a:ln>
        </p:spPr>
        <p:txBody>
          <a:bodyPr>
            <a:spAutoFit/>
          </a:bodyPr>
          <a:lstStyle/>
          <a:p>
            <a:pPr>
              <a:spcBef>
                <a:spcPct val="50000"/>
              </a:spcBef>
            </a:pPr>
            <a:r>
              <a:rPr lang="en-US" sz="800" dirty="0">
                <a:latin typeface="Arial" pitchFamily="34" charset="0"/>
                <a:cs typeface="Arial" pitchFamily="34" charset="0"/>
              </a:rPr>
              <a:t>Received Corrections</a:t>
            </a:r>
          </a:p>
        </p:txBody>
      </p:sp>
      <p:sp>
        <p:nvSpPr>
          <p:cNvPr id="13339" name="Line 22"/>
          <p:cNvSpPr>
            <a:spLocks noChangeShapeType="1"/>
          </p:cNvSpPr>
          <p:nvPr/>
        </p:nvSpPr>
        <p:spPr bwMode="auto">
          <a:xfrm>
            <a:off x="1905000" y="26670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40" name="Line 23"/>
          <p:cNvSpPr>
            <a:spLocks noChangeShapeType="1"/>
          </p:cNvSpPr>
          <p:nvPr/>
        </p:nvSpPr>
        <p:spPr bwMode="auto">
          <a:xfrm flipH="1">
            <a:off x="1905000" y="3733800"/>
            <a:ext cx="2286000" cy="0"/>
          </a:xfrm>
          <a:prstGeom prst="line">
            <a:avLst/>
          </a:prstGeom>
          <a:noFill/>
          <a:ln w="9525">
            <a:solidFill>
              <a:srgbClr val="00B0F0"/>
            </a:solidFill>
            <a:round/>
            <a:headEnd/>
            <a:tailEnd type="triangle" w="med" len="med"/>
          </a:ln>
        </p:spPr>
        <p:txBody>
          <a:bodyPr/>
          <a:lstStyle/>
          <a:p>
            <a:endParaRPr lang="en-US">
              <a:latin typeface="Arial" pitchFamily="34" charset="0"/>
              <a:cs typeface="Arial" pitchFamily="34" charset="0"/>
            </a:endParaRPr>
          </a:p>
        </p:txBody>
      </p:sp>
      <p:sp>
        <p:nvSpPr>
          <p:cNvPr id="13341" name="Text Box 25"/>
          <p:cNvSpPr txBox="1">
            <a:spLocks noChangeArrowheads="1"/>
          </p:cNvSpPr>
          <p:nvPr/>
        </p:nvSpPr>
        <p:spPr bwMode="auto">
          <a:xfrm>
            <a:off x="1981200" y="3424175"/>
            <a:ext cx="1905000" cy="338554"/>
          </a:xfrm>
          <a:prstGeom prst="rect">
            <a:avLst/>
          </a:prstGeom>
          <a:noFill/>
          <a:ln w="9525">
            <a:noFill/>
            <a:miter lim="800000"/>
            <a:headEnd/>
            <a:tailEnd/>
          </a:ln>
        </p:spPr>
        <p:txBody>
          <a:bodyPr wrap="square">
            <a:spAutoFit/>
          </a:bodyPr>
          <a:lstStyle/>
          <a:p>
            <a:pPr>
              <a:spcBef>
                <a:spcPct val="50000"/>
              </a:spcBef>
            </a:pPr>
            <a:r>
              <a:rPr lang="en-US" sz="800" dirty="0" smtClean="0">
                <a:latin typeface="Arial" pitchFamily="34" charset="0"/>
                <a:cs typeface="Arial" pitchFamily="34" charset="0"/>
              </a:rPr>
              <a:t>Notification of Submitted </a:t>
            </a:r>
            <a:r>
              <a:rPr lang="en-US" sz="800" dirty="0">
                <a:latin typeface="Arial" pitchFamily="34" charset="0"/>
                <a:cs typeface="Arial" pitchFamily="34" charset="0"/>
              </a:rPr>
              <a:t>Profile/Resume</a:t>
            </a:r>
          </a:p>
        </p:txBody>
      </p:sp>
      <p:sp>
        <p:nvSpPr>
          <p:cNvPr id="13342" name="Line 28"/>
          <p:cNvSpPr>
            <a:spLocks noChangeShapeType="1"/>
          </p:cNvSpPr>
          <p:nvPr/>
        </p:nvSpPr>
        <p:spPr bwMode="auto">
          <a:xfrm rot="5400000" flipV="1">
            <a:off x="4643375" y="3276600"/>
            <a:ext cx="0" cy="914400"/>
          </a:xfrm>
          <a:prstGeom prst="line">
            <a:avLst/>
          </a:prstGeom>
          <a:noFill/>
          <a:ln w="9525">
            <a:solidFill>
              <a:srgbClr val="00B0F0"/>
            </a:solidFill>
            <a:round/>
            <a:headEnd/>
            <a:tailEnd/>
          </a:ln>
        </p:spPr>
        <p:txBody>
          <a:bodyPr/>
          <a:lstStyle/>
          <a:p>
            <a:endParaRPr lang="en-US">
              <a:latin typeface="Arial" pitchFamily="34" charset="0"/>
              <a:cs typeface="Arial" pitchFamily="34" charset="0"/>
            </a:endParaRPr>
          </a:p>
        </p:txBody>
      </p:sp>
      <p:sp>
        <p:nvSpPr>
          <p:cNvPr id="13348" name="Line 36"/>
          <p:cNvSpPr>
            <a:spLocks noChangeShapeType="1"/>
          </p:cNvSpPr>
          <p:nvPr/>
        </p:nvSpPr>
        <p:spPr bwMode="auto">
          <a:xfrm>
            <a:off x="4572000" y="8686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49" name="Line 37"/>
          <p:cNvSpPr>
            <a:spLocks noChangeShapeType="1"/>
          </p:cNvSpPr>
          <p:nvPr/>
        </p:nvSpPr>
        <p:spPr bwMode="auto">
          <a:xfrm>
            <a:off x="4572000" y="86868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0" name="Line 38"/>
          <p:cNvSpPr>
            <a:spLocks noChangeShapeType="1"/>
          </p:cNvSpPr>
          <p:nvPr/>
        </p:nvSpPr>
        <p:spPr bwMode="auto">
          <a:xfrm>
            <a:off x="4572000" y="8991600"/>
            <a:ext cx="16764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1" name="Line 39"/>
          <p:cNvSpPr>
            <a:spLocks noChangeShapeType="1"/>
          </p:cNvSpPr>
          <p:nvPr/>
        </p:nvSpPr>
        <p:spPr bwMode="auto">
          <a:xfrm>
            <a:off x="5029200" y="8686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2" name="Text Box 40"/>
          <p:cNvSpPr txBox="1">
            <a:spLocks noChangeArrowheads="1"/>
          </p:cNvSpPr>
          <p:nvPr/>
        </p:nvSpPr>
        <p:spPr bwMode="auto">
          <a:xfrm>
            <a:off x="4572000" y="868680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13353" name="Text Box 41"/>
          <p:cNvSpPr txBox="1">
            <a:spLocks noChangeArrowheads="1"/>
          </p:cNvSpPr>
          <p:nvPr/>
        </p:nvSpPr>
        <p:spPr bwMode="auto">
          <a:xfrm>
            <a:off x="5029200" y="8655050"/>
            <a:ext cx="1447800" cy="336550"/>
          </a:xfrm>
          <a:prstGeom prst="rect">
            <a:avLst/>
          </a:prstGeom>
          <a:noFill/>
          <a:ln w="9525">
            <a:noFill/>
            <a:miter lim="800000"/>
            <a:headEnd/>
            <a:tailEnd/>
          </a:ln>
        </p:spPr>
        <p:txBody>
          <a:bodyPr>
            <a:spAutoFit/>
          </a:bodyPr>
          <a:lstStyle/>
          <a:p>
            <a:pPr>
              <a:spcBef>
                <a:spcPct val="50000"/>
              </a:spcBef>
            </a:pPr>
            <a:r>
              <a:rPr lang="en-US" sz="1600">
                <a:latin typeface="Arial" pitchFamily="34" charset="0"/>
                <a:cs typeface="Arial" pitchFamily="34" charset="0"/>
              </a:rPr>
              <a:t>Database</a:t>
            </a:r>
          </a:p>
        </p:txBody>
      </p:sp>
      <p:sp>
        <p:nvSpPr>
          <p:cNvPr id="44" name="AutoShape 9"/>
          <p:cNvSpPr>
            <a:spLocks noChangeArrowheads="1"/>
          </p:cNvSpPr>
          <p:nvPr/>
        </p:nvSpPr>
        <p:spPr bwMode="auto">
          <a:xfrm>
            <a:off x="5181600" y="30480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3359" name="Line 13"/>
          <p:cNvSpPr>
            <a:spLocks noChangeShapeType="1"/>
          </p:cNvSpPr>
          <p:nvPr/>
        </p:nvSpPr>
        <p:spPr bwMode="auto">
          <a:xfrm>
            <a:off x="5181600" y="3276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60" name="Text Box 15"/>
          <p:cNvSpPr txBox="1">
            <a:spLocks noChangeArrowheads="1"/>
          </p:cNvSpPr>
          <p:nvPr/>
        </p:nvSpPr>
        <p:spPr bwMode="auto">
          <a:xfrm>
            <a:off x="5486400" y="3048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1.2</a:t>
            </a:r>
          </a:p>
        </p:txBody>
      </p:sp>
      <p:sp>
        <p:nvSpPr>
          <p:cNvPr id="13361" name="Text Box 19"/>
          <p:cNvSpPr txBox="1">
            <a:spLocks noChangeArrowheads="1"/>
          </p:cNvSpPr>
          <p:nvPr/>
        </p:nvSpPr>
        <p:spPr bwMode="auto">
          <a:xfrm>
            <a:off x="5181600" y="33686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Upload Profile/Resume</a:t>
            </a:r>
          </a:p>
        </p:txBody>
      </p:sp>
      <p:cxnSp>
        <p:nvCxnSpPr>
          <p:cNvPr id="13362" name="Shape 48"/>
          <p:cNvCxnSpPr>
            <a:cxnSpLocks noChangeShapeType="1"/>
            <a:endCxn id="13360" idx="0"/>
          </p:cNvCxnSpPr>
          <p:nvPr/>
        </p:nvCxnSpPr>
        <p:spPr bwMode="auto">
          <a:xfrm>
            <a:off x="4953000" y="2362200"/>
            <a:ext cx="876300" cy="685800"/>
          </a:xfrm>
          <a:prstGeom prst="bentConnector2">
            <a:avLst/>
          </a:prstGeom>
          <a:noFill/>
          <a:ln w="9525">
            <a:solidFill>
              <a:schemeClr val="tx1"/>
            </a:solidFill>
            <a:round/>
            <a:headEnd/>
            <a:tailEnd type="triangle" w="med" len="med"/>
          </a:ln>
        </p:spPr>
      </p:cxnSp>
      <p:sp>
        <p:nvSpPr>
          <p:cNvPr id="13365" name="TextBox 54"/>
          <p:cNvSpPr txBox="1">
            <a:spLocks noChangeArrowheads="1"/>
          </p:cNvSpPr>
          <p:nvPr/>
        </p:nvSpPr>
        <p:spPr bwMode="auto">
          <a:xfrm>
            <a:off x="5029200" y="2133600"/>
            <a:ext cx="1447800" cy="230188"/>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Profile/Resume file</a:t>
            </a:r>
          </a:p>
        </p:txBody>
      </p:sp>
      <p:sp>
        <p:nvSpPr>
          <p:cNvPr id="2051" name="Rectangle 3"/>
          <p:cNvSpPr>
            <a:spLocks noChangeArrowheads="1"/>
          </p:cNvSpPr>
          <p:nvPr/>
        </p:nvSpPr>
        <p:spPr bwMode="auto">
          <a:xfrm>
            <a:off x="457200" y="3581400"/>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3372" name="Text Box 4"/>
          <p:cNvSpPr txBox="1">
            <a:spLocks noChangeArrowheads="1"/>
          </p:cNvSpPr>
          <p:nvPr/>
        </p:nvSpPr>
        <p:spPr bwMode="auto">
          <a:xfrm>
            <a:off x="762000" y="3824288"/>
            <a:ext cx="1447800" cy="366712"/>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Faculty</a:t>
            </a:r>
          </a:p>
        </p:txBody>
      </p:sp>
      <p:cxnSp>
        <p:nvCxnSpPr>
          <p:cNvPr id="13373" name="Straight Arrow Connector 52"/>
          <p:cNvCxnSpPr>
            <a:cxnSpLocks noChangeShapeType="1"/>
          </p:cNvCxnSpPr>
          <p:nvPr/>
        </p:nvCxnSpPr>
        <p:spPr bwMode="auto">
          <a:xfrm rot="16200000" flipH="1">
            <a:off x="3231883" y="6278880"/>
            <a:ext cx="4663440" cy="0"/>
          </a:xfrm>
          <a:prstGeom prst="straightConnector1">
            <a:avLst/>
          </a:prstGeom>
          <a:noFill/>
          <a:ln w="9525">
            <a:solidFill>
              <a:schemeClr val="tx1"/>
            </a:solidFill>
            <a:round/>
            <a:headEnd/>
            <a:tailEnd type="triangle" w="med" len="med"/>
          </a:ln>
        </p:spPr>
      </p:cxnSp>
      <p:sp>
        <p:nvSpPr>
          <p:cNvPr id="13374" name="Text Box 32"/>
          <p:cNvSpPr txBox="1">
            <a:spLocks noChangeArrowheads="1"/>
          </p:cNvSpPr>
          <p:nvPr/>
        </p:nvSpPr>
        <p:spPr bwMode="auto">
          <a:xfrm rot="-5377911">
            <a:off x="4185644" y="5904553"/>
            <a:ext cx="2590486" cy="230832"/>
          </a:xfrm>
          <a:prstGeom prst="rect">
            <a:avLst/>
          </a:prstGeom>
          <a:noFill/>
          <a:ln w="9525">
            <a:noFill/>
            <a:miter lim="800000"/>
            <a:headEnd/>
            <a:tailEnd/>
          </a:ln>
        </p:spPr>
        <p:txBody>
          <a:bodyPr wrap="square">
            <a:spAutoFit/>
          </a:bodyPr>
          <a:lstStyle/>
          <a:p>
            <a:pPr>
              <a:spcBef>
                <a:spcPct val="50000"/>
              </a:spcBef>
            </a:pPr>
            <a:r>
              <a:rPr lang="en-US" sz="900" dirty="0" smtClean="0">
                <a:latin typeface="Arial" pitchFamily="34" charset="0"/>
                <a:cs typeface="Arial" pitchFamily="34" charset="0"/>
              </a:rPr>
              <a:t>Pending Profile/Resume</a:t>
            </a:r>
            <a:endParaRPr lang="en-US" sz="900" dirty="0">
              <a:latin typeface="Arial" pitchFamily="34" charset="0"/>
              <a:cs typeface="Arial" pitchFamily="34" charset="0"/>
            </a:endParaRPr>
          </a:p>
        </p:txBody>
      </p:sp>
      <p:sp>
        <p:nvSpPr>
          <p:cNvPr id="40" name="AutoShape 9"/>
          <p:cNvSpPr>
            <a:spLocks noChangeArrowheads="1"/>
          </p:cNvSpPr>
          <p:nvPr/>
        </p:nvSpPr>
        <p:spPr bwMode="auto">
          <a:xfrm>
            <a:off x="3810000" y="6705600"/>
            <a:ext cx="990600" cy="914400"/>
          </a:xfrm>
          <a:prstGeom prst="roundRect">
            <a:avLst>
              <a:gd name="adj" fmla="val 16667"/>
            </a:avLst>
          </a:prstGeom>
          <a:solidFill>
            <a:srgbClr val="0099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41" name="Line 13"/>
          <p:cNvSpPr>
            <a:spLocks noChangeShapeType="1"/>
          </p:cNvSpPr>
          <p:nvPr/>
        </p:nvSpPr>
        <p:spPr bwMode="auto">
          <a:xfrm>
            <a:off x="3810000" y="6934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42" name="Text Box 15"/>
          <p:cNvSpPr txBox="1">
            <a:spLocks noChangeArrowheads="1"/>
          </p:cNvSpPr>
          <p:nvPr/>
        </p:nvSpPr>
        <p:spPr bwMode="auto">
          <a:xfrm>
            <a:off x="4114800" y="6705600"/>
            <a:ext cx="685800" cy="228600"/>
          </a:xfrm>
          <a:prstGeom prst="rect">
            <a:avLst/>
          </a:prstGeom>
          <a:noFill/>
          <a:ln w="9525">
            <a:noFill/>
            <a:miter lim="800000"/>
            <a:headEnd/>
            <a:tailEnd/>
          </a:ln>
        </p:spPr>
        <p:txBody>
          <a:bodyPr>
            <a:spAutoFit/>
          </a:bodyPr>
          <a:lstStyle/>
          <a:p>
            <a:pPr>
              <a:spcBef>
                <a:spcPct val="50000"/>
              </a:spcBef>
            </a:pPr>
            <a:r>
              <a:rPr lang="en-US" sz="900" dirty="0" smtClean="0">
                <a:latin typeface="Arial" pitchFamily="34" charset="0"/>
                <a:cs typeface="Arial" pitchFamily="34" charset="0"/>
              </a:rPr>
              <a:t>1.5</a:t>
            </a:r>
            <a:endParaRPr lang="en-US" sz="900" dirty="0">
              <a:latin typeface="Arial" pitchFamily="34" charset="0"/>
              <a:cs typeface="Arial" pitchFamily="34" charset="0"/>
            </a:endParaRPr>
          </a:p>
        </p:txBody>
      </p:sp>
      <p:sp>
        <p:nvSpPr>
          <p:cNvPr id="43" name="Text Box 19"/>
          <p:cNvSpPr txBox="1">
            <a:spLocks noChangeArrowheads="1"/>
          </p:cNvSpPr>
          <p:nvPr/>
        </p:nvSpPr>
        <p:spPr bwMode="auto">
          <a:xfrm>
            <a:off x="3775275" y="7026275"/>
            <a:ext cx="1066800" cy="369888"/>
          </a:xfrm>
          <a:prstGeom prst="rect">
            <a:avLst/>
          </a:prstGeom>
          <a:noFill/>
          <a:ln w="9525">
            <a:noFill/>
            <a:miter lim="800000"/>
            <a:headEnd/>
            <a:tailEnd/>
          </a:ln>
        </p:spPr>
        <p:txBody>
          <a:bodyPr>
            <a:spAutoFit/>
          </a:bodyPr>
          <a:lstStyle/>
          <a:p>
            <a:pPr algn="ctr">
              <a:spcBef>
                <a:spcPct val="50000"/>
              </a:spcBef>
            </a:pPr>
            <a:r>
              <a:rPr lang="en-US" sz="900" b="1" dirty="0" smtClean="0">
                <a:latin typeface="Arial" pitchFamily="34" charset="0"/>
                <a:cs typeface="Arial" pitchFamily="34" charset="0"/>
              </a:rPr>
              <a:t>Post </a:t>
            </a:r>
            <a:r>
              <a:rPr lang="en-US" sz="900" b="1" dirty="0">
                <a:latin typeface="Arial" pitchFamily="34" charset="0"/>
                <a:cs typeface="Arial" pitchFamily="34" charset="0"/>
              </a:rPr>
              <a:t>Profile/Resume</a:t>
            </a:r>
          </a:p>
        </p:txBody>
      </p:sp>
      <p:sp>
        <p:nvSpPr>
          <p:cNvPr id="45" name="AutoShape 9"/>
          <p:cNvSpPr>
            <a:spLocks noChangeArrowheads="1"/>
          </p:cNvSpPr>
          <p:nvPr/>
        </p:nvSpPr>
        <p:spPr bwMode="auto">
          <a:xfrm>
            <a:off x="5715000" y="5181600"/>
            <a:ext cx="990600" cy="914400"/>
          </a:xfrm>
          <a:prstGeom prst="roundRect">
            <a:avLst>
              <a:gd name="adj" fmla="val 16667"/>
            </a:avLst>
          </a:prstGeom>
          <a:solidFill>
            <a:srgbClr val="0099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46" name="Line 13"/>
          <p:cNvSpPr>
            <a:spLocks noChangeShapeType="1"/>
          </p:cNvSpPr>
          <p:nvPr/>
        </p:nvSpPr>
        <p:spPr bwMode="auto">
          <a:xfrm>
            <a:off x="5715000" y="5410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47" name="Text Box 15"/>
          <p:cNvSpPr txBox="1">
            <a:spLocks noChangeArrowheads="1"/>
          </p:cNvSpPr>
          <p:nvPr/>
        </p:nvSpPr>
        <p:spPr bwMode="auto">
          <a:xfrm>
            <a:off x="6019800" y="5181600"/>
            <a:ext cx="685800" cy="228600"/>
          </a:xfrm>
          <a:prstGeom prst="rect">
            <a:avLst/>
          </a:prstGeom>
          <a:noFill/>
          <a:ln w="9525">
            <a:noFill/>
            <a:miter lim="800000"/>
            <a:headEnd/>
            <a:tailEnd/>
          </a:ln>
        </p:spPr>
        <p:txBody>
          <a:bodyPr>
            <a:spAutoFit/>
          </a:bodyPr>
          <a:lstStyle/>
          <a:p>
            <a:pPr>
              <a:spcBef>
                <a:spcPct val="50000"/>
              </a:spcBef>
            </a:pPr>
            <a:r>
              <a:rPr lang="en-US" sz="900" dirty="0" smtClean="0">
                <a:latin typeface="Arial" pitchFamily="34" charset="0"/>
                <a:cs typeface="Arial" pitchFamily="34" charset="0"/>
              </a:rPr>
              <a:t>1.4</a:t>
            </a:r>
            <a:endParaRPr lang="en-US" sz="900" dirty="0">
              <a:latin typeface="Arial" pitchFamily="34" charset="0"/>
              <a:cs typeface="Arial" pitchFamily="34" charset="0"/>
            </a:endParaRPr>
          </a:p>
        </p:txBody>
      </p:sp>
      <p:sp>
        <p:nvSpPr>
          <p:cNvPr id="48" name="Text Box 19"/>
          <p:cNvSpPr txBox="1">
            <a:spLocks noChangeArrowheads="1"/>
          </p:cNvSpPr>
          <p:nvPr/>
        </p:nvSpPr>
        <p:spPr bwMode="auto">
          <a:xfrm>
            <a:off x="5715000" y="5502275"/>
            <a:ext cx="1066800" cy="369888"/>
          </a:xfrm>
          <a:prstGeom prst="rect">
            <a:avLst/>
          </a:prstGeom>
          <a:noFill/>
          <a:ln w="9525">
            <a:noFill/>
            <a:miter lim="800000"/>
            <a:headEnd/>
            <a:tailEnd/>
          </a:ln>
        </p:spPr>
        <p:txBody>
          <a:bodyPr>
            <a:spAutoFit/>
          </a:bodyPr>
          <a:lstStyle/>
          <a:p>
            <a:pPr algn="ctr">
              <a:spcBef>
                <a:spcPct val="50000"/>
              </a:spcBef>
            </a:pPr>
            <a:r>
              <a:rPr lang="en-US" sz="900" b="1" dirty="0" smtClean="0">
                <a:latin typeface="Arial" pitchFamily="34" charset="0"/>
                <a:cs typeface="Arial" pitchFamily="34" charset="0"/>
              </a:rPr>
              <a:t>Correct Profile/Resume</a:t>
            </a:r>
            <a:endParaRPr lang="en-US" sz="900" b="1" dirty="0">
              <a:latin typeface="Arial" pitchFamily="34" charset="0"/>
              <a:cs typeface="Arial" pitchFamily="34" charset="0"/>
            </a:endParaRPr>
          </a:p>
        </p:txBody>
      </p:sp>
      <p:sp>
        <p:nvSpPr>
          <p:cNvPr id="49" name="AutoShape 9"/>
          <p:cNvSpPr>
            <a:spLocks noChangeArrowheads="1"/>
          </p:cNvSpPr>
          <p:nvPr/>
        </p:nvSpPr>
        <p:spPr bwMode="auto">
          <a:xfrm>
            <a:off x="3810000" y="4191000"/>
            <a:ext cx="990600" cy="914400"/>
          </a:xfrm>
          <a:prstGeom prst="roundRect">
            <a:avLst>
              <a:gd name="adj" fmla="val 16667"/>
            </a:avLst>
          </a:prstGeom>
          <a:solidFill>
            <a:srgbClr val="0099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50" name="Line 13"/>
          <p:cNvSpPr>
            <a:spLocks noChangeShapeType="1"/>
          </p:cNvSpPr>
          <p:nvPr/>
        </p:nvSpPr>
        <p:spPr bwMode="auto">
          <a:xfrm>
            <a:off x="3810000" y="4419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51" name="Text Box 15"/>
          <p:cNvSpPr txBox="1">
            <a:spLocks noChangeArrowheads="1"/>
          </p:cNvSpPr>
          <p:nvPr/>
        </p:nvSpPr>
        <p:spPr bwMode="auto">
          <a:xfrm>
            <a:off x="4114800" y="4191000"/>
            <a:ext cx="685800" cy="228600"/>
          </a:xfrm>
          <a:prstGeom prst="rect">
            <a:avLst/>
          </a:prstGeom>
          <a:noFill/>
          <a:ln w="9525">
            <a:noFill/>
            <a:miter lim="800000"/>
            <a:headEnd/>
            <a:tailEnd/>
          </a:ln>
        </p:spPr>
        <p:txBody>
          <a:bodyPr>
            <a:spAutoFit/>
          </a:bodyPr>
          <a:lstStyle/>
          <a:p>
            <a:pPr>
              <a:spcBef>
                <a:spcPct val="50000"/>
              </a:spcBef>
            </a:pPr>
            <a:r>
              <a:rPr lang="en-US" sz="900" dirty="0" smtClean="0">
                <a:latin typeface="Arial" pitchFamily="34" charset="0"/>
                <a:cs typeface="Arial" pitchFamily="34" charset="0"/>
              </a:rPr>
              <a:t>1.3</a:t>
            </a:r>
            <a:endParaRPr lang="en-US" sz="900" dirty="0">
              <a:latin typeface="Arial" pitchFamily="34" charset="0"/>
              <a:cs typeface="Arial" pitchFamily="34" charset="0"/>
            </a:endParaRPr>
          </a:p>
        </p:txBody>
      </p:sp>
      <p:sp>
        <p:nvSpPr>
          <p:cNvPr id="52" name="Text Box 19"/>
          <p:cNvSpPr txBox="1">
            <a:spLocks noChangeArrowheads="1"/>
          </p:cNvSpPr>
          <p:nvPr/>
        </p:nvSpPr>
        <p:spPr bwMode="auto">
          <a:xfrm>
            <a:off x="3810000" y="4511675"/>
            <a:ext cx="1066800" cy="369888"/>
          </a:xfrm>
          <a:prstGeom prst="rect">
            <a:avLst/>
          </a:prstGeom>
          <a:noFill/>
          <a:ln w="9525">
            <a:noFill/>
            <a:miter lim="800000"/>
            <a:headEnd/>
            <a:tailEnd/>
          </a:ln>
        </p:spPr>
        <p:txBody>
          <a:bodyPr>
            <a:spAutoFit/>
          </a:bodyPr>
          <a:lstStyle/>
          <a:p>
            <a:pPr algn="ctr">
              <a:spcBef>
                <a:spcPct val="50000"/>
              </a:spcBef>
            </a:pPr>
            <a:r>
              <a:rPr lang="en-US" sz="900" b="1" dirty="0" smtClean="0">
                <a:latin typeface="Arial" pitchFamily="34" charset="0"/>
                <a:cs typeface="Arial" pitchFamily="34" charset="0"/>
              </a:rPr>
              <a:t>Analyze </a:t>
            </a:r>
            <a:r>
              <a:rPr lang="en-US" sz="900" b="1" dirty="0">
                <a:latin typeface="Arial" pitchFamily="34" charset="0"/>
                <a:cs typeface="Arial" pitchFamily="34" charset="0"/>
              </a:rPr>
              <a:t>Profile/Resume</a:t>
            </a:r>
          </a:p>
        </p:txBody>
      </p:sp>
      <p:cxnSp>
        <p:nvCxnSpPr>
          <p:cNvPr id="54" name="Shape 53"/>
          <p:cNvCxnSpPr>
            <a:stCxn id="2051" idx="3"/>
            <a:endCxn id="51" idx="0"/>
          </p:cNvCxnSpPr>
          <p:nvPr/>
        </p:nvCxnSpPr>
        <p:spPr>
          <a:xfrm>
            <a:off x="1905000" y="4000500"/>
            <a:ext cx="2552700" cy="190500"/>
          </a:xfrm>
          <a:prstGeom prst="bentConnector2">
            <a:avLst/>
          </a:prstGeom>
          <a:noFill/>
          <a:ln w="9525">
            <a:solidFill>
              <a:srgbClr val="00B0F0"/>
            </a:solidFill>
            <a:round/>
            <a:headEnd/>
            <a:tailEnd type="triangle" w="med" len="med"/>
          </a:ln>
        </p:spPr>
      </p:cxnSp>
      <p:sp>
        <p:nvSpPr>
          <p:cNvPr id="55" name="Text Box 21"/>
          <p:cNvSpPr txBox="1">
            <a:spLocks noChangeArrowheads="1"/>
          </p:cNvSpPr>
          <p:nvPr/>
        </p:nvSpPr>
        <p:spPr bwMode="auto">
          <a:xfrm>
            <a:off x="1981200" y="3823156"/>
            <a:ext cx="1447800" cy="215444"/>
          </a:xfrm>
          <a:prstGeom prst="rect">
            <a:avLst/>
          </a:prstGeom>
          <a:noFill/>
          <a:ln w="9525">
            <a:noFill/>
            <a:miter lim="800000"/>
            <a:headEnd/>
            <a:tailEnd/>
          </a:ln>
        </p:spPr>
        <p:txBody>
          <a:bodyPr>
            <a:spAutoFit/>
          </a:bodyPr>
          <a:lstStyle/>
          <a:p>
            <a:pPr>
              <a:spcBef>
                <a:spcPct val="50000"/>
              </a:spcBef>
            </a:pPr>
            <a:r>
              <a:rPr lang="en-US" sz="800" dirty="0" smtClean="0">
                <a:latin typeface="Arial" pitchFamily="34" charset="0"/>
                <a:cs typeface="Arial" pitchFamily="34" charset="0"/>
              </a:rPr>
              <a:t>Request for Profile/Resume</a:t>
            </a:r>
            <a:endParaRPr lang="en-US" sz="800" dirty="0">
              <a:latin typeface="Arial" pitchFamily="34" charset="0"/>
              <a:cs typeface="Arial" pitchFamily="34" charset="0"/>
            </a:endParaRPr>
          </a:p>
        </p:txBody>
      </p:sp>
      <p:cxnSp>
        <p:nvCxnSpPr>
          <p:cNvPr id="57" name="Shape 56"/>
          <p:cNvCxnSpPr>
            <a:endCxn id="49" idx="3"/>
          </p:cNvCxnSpPr>
          <p:nvPr/>
        </p:nvCxnSpPr>
        <p:spPr>
          <a:xfrm rot="16200000" flipV="1">
            <a:off x="3065363" y="6383437"/>
            <a:ext cx="4038600" cy="568125"/>
          </a:xfrm>
          <a:prstGeom prst="bentConnector2">
            <a:avLst/>
          </a:prstGeom>
          <a:noFill/>
          <a:ln w="9525">
            <a:solidFill>
              <a:srgbClr val="009900"/>
            </a:solidFill>
            <a:round/>
            <a:headEnd/>
            <a:tailEnd type="triangle" w="med" len="med"/>
          </a:ln>
        </p:spPr>
      </p:cxnSp>
      <p:sp>
        <p:nvSpPr>
          <p:cNvPr id="58" name="Text Box 32"/>
          <p:cNvSpPr txBox="1">
            <a:spLocks noChangeArrowheads="1"/>
          </p:cNvSpPr>
          <p:nvPr/>
        </p:nvSpPr>
        <p:spPr bwMode="auto">
          <a:xfrm rot="-5377911">
            <a:off x="3991220" y="5918053"/>
            <a:ext cx="2590486" cy="230832"/>
          </a:xfrm>
          <a:prstGeom prst="rect">
            <a:avLst/>
          </a:prstGeom>
          <a:noFill/>
          <a:ln w="9525">
            <a:noFill/>
            <a:miter lim="800000"/>
            <a:headEnd/>
            <a:tailEnd/>
          </a:ln>
        </p:spPr>
        <p:txBody>
          <a:bodyPr wrap="square">
            <a:spAutoFit/>
          </a:bodyPr>
          <a:lstStyle/>
          <a:p>
            <a:pPr>
              <a:spcBef>
                <a:spcPct val="50000"/>
              </a:spcBef>
            </a:pPr>
            <a:r>
              <a:rPr lang="en-US" sz="900" dirty="0" smtClean="0">
                <a:latin typeface="Arial" pitchFamily="34" charset="0"/>
                <a:cs typeface="Arial" pitchFamily="34" charset="0"/>
              </a:rPr>
              <a:t>Requested Profile/Resume</a:t>
            </a:r>
            <a:endParaRPr lang="en-US" sz="900" dirty="0">
              <a:latin typeface="Arial" pitchFamily="34" charset="0"/>
              <a:cs typeface="Arial" pitchFamily="34" charset="0"/>
            </a:endParaRPr>
          </a:p>
        </p:txBody>
      </p:sp>
      <p:cxnSp>
        <p:nvCxnSpPr>
          <p:cNvPr id="61" name="Elbow Connector 60"/>
          <p:cNvCxnSpPr/>
          <p:nvPr/>
        </p:nvCxnSpPr>
        <p:spPr>
          <a:xfrm rot="16200000" flipH="1">
            <a:off x="3086100" y="6591300"/>
            <a:ext cx="3810000" cy="381000"/>
          </a:xfrm>
          <a:prstGeom prst="bentConnector3">
            <a:avLst>
              <a:gd name="adj1" fmla="val -127"/>
            </a:avLst>
          </a:prstGeom>
          <a:noFill/>
          <a:ln w="9525">
            <a:solidFill>
              <a:srgbClr val="009900"/>
            </a:solidFill>
            <a:round/>
            <a:headEnd/>
            <a:tailEnd type="triangle" w="med" len="med"/>
          </a:ln>
        </p:spPr>
      </p:cxnSp>
      <p:sp>
        <p:nvSpPr>
          <p:cNvPr id="63" name="Text Box 32"/>
          <p:cNvSpPr txBox="1">
            <a:spLocks noChangeArrowheads="1"/>
          </p:cNvSpPr>
          <p:nvPr/>
        </p:nvSpPr>
        <p:spPr bwMode="auto">
          <a:xfrm rot="-5377911">
            <a:off x="3815670" y="5928092"/>
            <a:ext cx="2590486" cy="230832"/>
          </a:xfrm>
          <a:prstGeom prst="rect">
            <a:avLst/>
          </a:prstGeom>
          <a:noFill/>
          <a:ln w="9525">
            <a:noFill/>
            <a:miter lim="800000"/>
            <a:headEnd/>
            <a:tailEnd/>
          </a:ln>
        </p:spPr>
        <p:txBody>
          <a:bodyPr wrap="square">
            <a:spAutoFit/>
          </a:bodyPr>
          <a:lstStyle/>
          <a:p>
            <a:pPr>
              <a:spcBef>
                <a:spcPct val="50000"/>
              </a:spcBef>
            </a:pPr>
            <a:r>
              <a:rPr lang="en-US" sz="900" dirty="0" smtClean="0">
                <a:latin typeface="Arial" pitchFamily="34" charset="0"/>
                <a:cs typeface="Arial" pitchFamily="34" charset="0"/>
              </a:rPr>
              <a:t>Request Profile/Resume</a:t>
            </a:r>
            <a:endParaRPr lang="en-US" sz="900" dirty="0">
              <a:latin typeface="Arial" pitchFamily="34" charset="0"/>
              <a:cs typeface="Arial" pitchFamily="34" charset="0"/>
            </a:endParaRPr>
          </a:p>
        </p:txBody>
      </p:sp>
      <p:cxnSp>
        <p:nvCxnSpPr>
          <p:cNvPr id="67" name="Elbow Connector 66"/>
          <p:cNvCxnSpPr/>
          <p:nvPr/>
        </p:nvCxnSpPr>
        <p:spPr>
          <a:xfrm rot="5400000">
            <a:off x="3426022" y="5905897"/>
            <a:ext cx="1599406" cy="1588"/>
          </a:xfrm>
          <a:prstGeom prst="bentConnector3">
            <a:avLst>
              <a:gd name="adj1" fmla="val 50000"/>
            </a:avLst>
          </a:prstGeom>
          <a:noFill/>
          <a:ln w="9525">
            <a:solidFill>
              <a:srgbClr val="00B0F0"/>
            </a:solidFill>
            <a:round/>
            <a:headEnd/>
            <a:tailEnd type="triangle" w="med" len="med"/>
          </a:ln>
        </p:spPr>
      </p:cxnSp>
      <p:cxnSp>
        <p:nvCxnSpPr>
          <p:cNvPr id="70" name="Shape 69"/>
          <p:cNvCxnSpPr>
            <a:stCxn id="49" idx="2"/>
            <a:endCxn id="48" idx="1"/>
          </p:cNvCxnSpPr>
          <p:nvPr/>
        </p:nvCxnSpPr>
        <p:spPr>
          <a:xfrm rot="16200000" flipH="1">
            <a:off x="4719241" y="4691459"/>
            <a:ext cx="581819" cy="1409700"/>
          </a:xfrm>
          <a:prstGeom prst="bentConnector2">
            <a:avLst/>
          </a:prstGeom>
          <a:noFill/>
          <a:ln w="9525">
            <a:solidFill>
              <a:srgbClr val="00B0F0"/>
            </a:solidFill>
            <a:round/>
            <a:headEnd/>
            <a:tailEnd type="triangle" w="med" len="med"/>
          </a:ln>
        </p:spPr>
      </p:cxnSp>
      <p:sp>
        <p:nvSpPr>
          <p:cNvPr id="77" name="Text Box 21"/>
          <p:cNvSpPr txBox="1">
            <a:spLocks noChangeArrowheads="1"/>
          </p:cNvSpPr>
          <p:nvPr/>
        </p:nvSpPr>
        <p:spPr bwMode="auto">
          <a:xfrm>
            <a:off x="4267200" y="5257800"/>
            <a:ext cx="990600" cy="461665"/>
          </a:xfrm>
          <a:prstGeom prst="rect">
            <a:avLst/>
          </a:prstGeom>
          <a:noFill/>
          <a:ln w="9525">
            <a:noFill/>
            <a:miter lim="800000"/>
            <a:headEnd/>
            <a:tailEnd/>
          </a:ln>
        </p:spPr>
        <p:txBody>
          <a:bodyPr wrap="square">
            <a:spAutoFit/>
          </a:bodyPr>
          <a:lstStyle/>
          <a:p>
            <a:pPr>
              <a:spcBef>
                <a:spcPct val="50000"/>
              </a:spcBef>
            </a:pPr>
            <a:r>
              <a:rPr lang="en-US" sz="800" dirty="0" smtClean="0">
                <a:latin typeface="Arial" pitchFamily="34" charset="0"/>
                <a:cs typeface="Arial" pitchFamily="34" charset="0"/>
              </a:rPr>
              <a:t>Profile/Resume Needing Corrections</a:t>
            </a:r>
            <a:endParaRPr lang="en-US" sz="800" dirty="0">
              <a:latin typeface="Arial" pitchFamily="34" charset="0"/>
              <a:cs typeface="Arial" pitchFamily="34" charset="0"/>
            </a:endParaRPr>
          </a:p>
        </p:txBody>
      </p:sp>
      <p:sp>
        <p:nvSpPr>
          <p:cNvPr id="78" name="Text Box 32"/>
          <p:cNvSpPr txBox="1">
            <a:spLocks noChangeArrowheads="1"/>
          </p:cNvSpPr>
          <p:nvPr/>
        </p:nvSpPr>
        <p:spPr bwMode="auto">
          <a:xfrm rot="-5377911">
            <a:off x="3492039" y="5836587"/>
            <a:ext cx="1173456" cy="369332"/>
          </a:xfrm>
          <a:prstGeom prst="rect">
            <a:avLst/>
          </a:prstGeom>
          <a:noFill/>
          <a:ln w="9525">
            <a:noFill/>
            <a:miter lim="800000"/>
            <a:headEnd/>
            <a:tailEnd/>
          </a:ln>
        </p:spPr>
        <p:txBody>
          <a:bodyPr wrap="square">
            <a:spAutoFit/>
          </a:bodyPr>
          <a:lstStyle/>
          <a:p>
            <a:pPr>
              <a:spcBef>
                <a:spcPct val="50000"/>
              </a:spcBef>
            </a:pPr>
            <a:r>
              <a:rPr lang="en-US" sz="900" dirty="0" smtClean="0">
                <a:latin typeface="Arial" pitchFamily="34" charset="0"/>
                <a:cs typeface="Arial" pitchFamily="34" charset="0"/>
              </a:rPr>
              <a:t>Profile/Resume Approved</a:t>
            </a:r>
            <a:endParaRPr lang="en-US" sz="900" dirty="0">
              <a:latin typeface="Arial" pitchFamily="34" charset="0"/>
              <a:cs typeface="Arial" pitchFamily="34" charset="0"/>
            </a:endParaRPr>
          </a:p>
        </p:txBody>
      </p:sp>
      <p:cxnSp>
        <p:nvCxnSpPr>
          <p:cNvPr id="81" name="Shape 80"/>
          <p:cNvCxnSpPr>
            <a:stCxn id="40" idx="2"/>
            <a:endCxn id="13352" idx="1"/>
          </p:cNvCxnSpPr>
          <p:nvPr/>
        </p:nvCxnSpPr>
        <p:spPr>
          <a:xfrm rot="16200000" flipH="1">
            <a:off x="3829050" y="8096250"/>
            <a:ext cx="1219200" cy="266700"/>
          </a:xfrm>
          <a:prstGeom prst="bentConnector2">
            <a:avLst/>
          </a:prstGeom>
          <a:noFill/>
          <a:ln w="9525">
            <a:solidFill>
              <a:srgbClr val="00B0F0"/>
            </a:solidFill>
            <a:round/>
            <a:headEnd/>
            <a:tailEnd type="triangle" w="med" len="med"/>
          </a:ln>
        </p:spPr>
      </p:cxnSp>
      <p:sp>
        <p:nvSpPr>
          <p:cNvPr id="82" name="Text Box 32"/>
          <p:cNvSpPr txBox="1">
            <a:spLocks noChangeArrowheads="1"/>
          </p:cNvSpPr>
          <p:nvPr/>
        </p:nvSpPr>
        <p:spPr bwMode="auto">
          <a:xfrm rot="-5377911">
            <a:off x="3381425" y="8110015"/>
            <a:ext cx="1524075" cy="237686"/>
          </a:xfrm>
          <a:prstGeom prst="rect">
            <a:avLst/>
          </a:prstGeom>
          <a:noFill/>
          <a:ln w="9525">
            <a:noFill/>
            <a:miter lim="800000"/>
            <a:headEnd/>
            <a:tailEnd/>
          </a:ln>
        </p:spPr>
        <p:txBody>
          <a:bodyPr wrap="square">
            <a:spAutoFit/>
          </a:bodyPr>
          <a:lstStyle/>
          <a:p>
            <a:pPr>
              <a:spcBef>
                <a:spcPct val="50000"/>
              </a:spcBef>
            </a:pPr>
            <a:r>
              <a:rPr lang="en-US" sz="900" dirty="0" smtClean="0">
                <a:latin typeface="Arial" pitchFamily="34" charset="0"/>
                <a:cs typeface="Arial" pitchFamily="34" charset="0"/>
              </a:rPr>
              <a:t>Posted Profile/Resume</a:t>
            </a:r>
            <a:endParaRPr lang="en-US" sz="900" dirty="0">
              <a:latin typeface="Arial" pitchFamily="34" charset="0"/>
              <a:cs typeface="Arial" pitchFamily="34" charset="0"/>
            </a:endParaRPr>
          </a:p>
        </p:txBody>
      </p:sp>
      <p:cxnSp>
        <p:nvCxnSpPr>
          <p:cNvPr id="84" name="Elbow Connector 83"/>
          <p:cNvCxnSpPr>
            <a:stCxn id="47" idx="0"/>
            <a:endCxn id="2053" idx="0"/>
          </p:cNvCxnSpPr>
          <p:nvPr/>
        </p:nvCxnSpPr>
        <p:spPr>
          <a:xfrm rot="16200000" flipV="1">
            <a:off x="2171700" y="990600"/>
            <a:ext cx="3200400" cy="5181600"/>
          </a:xfrm>
          <a:prstGeom prst="bentConnector3">
            <a:avLst>
              <a:gd name="adj1" fmla="val 107143"/>
            </a:avLst>
          </a:prstGeom>
          <a:noFill/>
          <a:ln w="9525">
            <a:solidFill>
              <a:srgbClr val="00B0F0"/>
            </a:solidFill>
            <a:round/>
            <a:headEnd/>
            <a:tailEnd type="triangle" w="med" len="med"/>
          </a:ln>
        </p:spPr>
      </p:cxnSp>
      <p:sp>
        <p:nvSpPr>
          <p:cNvPr id="85" name="Text Box 18"/>
          <p:cNvSpPr txBox="1">
            <a:spLocks noChangeArrowheads="1"/>
          </p:cNvSpPr>
          <p:nvPr/>
        </p:nvSpPr>
        <p:spPr bwMode="auto">
          <a:xfrm>
            <a:off x="1905000" y="1577050"/>
            <a:ext cx="1752600" cy="400110"/>
          </a:xfrm>
          <a:prstGeom prst="rect">
            <a:avLst/>
          </a:prstGeom>
          <a:noFill/>
          <a:ln w="9525">
            <a:noFill/>
            <a:miter lim="800000"/>
            <a:headEnd/>
            <a:tailEnd/>
          </a:ln>
        </p:spPr>
        <p:txBody>
          <a:bodyPr wrap="square">
            <a:spAutoFit/>
          </a:bodyPr>
          <a:lstStyle/>
          <a:p>
            <a:pPr>
              <a:spcBef>
                <a:spcPct val="50000"/>
              </a:spcBef>
            </a:pPr>
            <a:r>
              <a:rPr lang="en-US" sz="800" dirty="0">
                <a:latin typeface="Arial" pitchFamily="34" charset="0"/>
                <a:cs typeface="Arial" pitchFamily="34" charset="0"/>
              </a:rPr>
              <a:t>Profile/Resume </a:t>
            </a:r>
            <a:r>
              <a:rPr lang="en-US" sz="800" dirty="0" smtClean="0">
                <a:latin typeface="Arial" pitchFamily="34" charset="0"/>
                <a:cs typeface="Arial" pitchFamily="34" charset="0"/>
              </a:rPr>
              <a:t>Corrections</a:t>
            </a:r>
          </a:p>
          <a:p>
            <a:pPr>
              <a:spcBef>
                <a:spcPct val="50000"/>
              </a:spcBef>
            </a:pPr>
            <a:endParaRPr lang="en-US" sz="800" dirty="0">
              <a:latin typeface="Arial" pitchFamily="34" charset="0"/>
              <a:cs typeface="Arial" pitchFamily="34" charset="0"/>
            </a:endParaRPr>
          </a:p>
        </p:txBody>
      </p:sp>
      <p:sp>
        <p:nvSpPr>
          <p:cNvPr id="62" name="Slide Number Placeholder 61"/>
          <p:cNvSpPr>
            <a:spLocks noGrp="1"/>
          </p:cNvSpPr>
          <p:nvPr>
            <p:ph type="sldNum" sz="quarter" idx="12"/>
          </p:nvPr>
        </p:nvSpPr>
        <p:spPr/>
        <p:txBody>
          <a:bodyPr/>
          <a:lstStyle/>
          <a:p>
            <a:pPr>
              <a:defRPr/>
            </a:pPr>
            <a:fld id="{E9B08178-1B78-47F0-A214-69921C110E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Submit </a:t>
            </a:r>
            <a:r>
              <a:rPr lang="en-US" sz="2400" b="1" dirty="0">
                <a:latin typeface="Arial" pitchFamily="34" charset="0"/>
                <a:cs typeface="Arial" pitchFamily="34" charset="0"/>
              </a:rPr>
              <a:t>Profile/Resume Narrative</a:t>
            </a:r>
          </a:p>
        </p:txBody>
      </p:sp>
      <p:sp>
        <p:nvSpPr>
          <p:cNvPr id="2052" name="Rectangle 2"/>
          <p:cNvSpPr>
            <a:spLocks noChangeArrowheads="1"/>
          </p:cNvSpPr>
          <p:nvPr/>
        </p:nvSpPr>
        <p:spPr bwMode="auto">
          <a:xfrm>
            <a:off x="342900" y="11430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1.1 Create Profile/Resume:  </a:t>
            </a:r>
            <a:r>
              <a:rPr lang="en-US" sz="1200" dirty="0" smtClean="0">
                <a:latin typeface="Arial" pitchFamily="34" charset="0"/>
                <a:cs typeface="Arial" pitchFamily="34" charset="0"/>
              </a:rPr>
              <a:t>Students can no longer submit resumes to faculty and staff direct for review.  The new system will filter most inappropriate content that a student might enter.</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endParaRPr lang="en-US" sz="1200" b="1"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1.2 </a:t>
            </a:r>
            <a:r>
              <a:rPr lang="en-US" sz="1200" b="1" dirty="0">
                <a:latin typeface="Arial" pitchFamily="34" charset="0"/>
                <a:cs typeface="Arial" pitchFamily="34" charset="0"/>
              </a:rPr>
              <a:t>Upload Profile/Resume:  </a:t>
            </a:r>
            <a:r>
              <a:rPr lang="en-US" sz="1200" dirty="0" smtClean="0">
                <a:latin typeface="Arial" pitchFamily="34" charset="0"/>
                <a:cs typeface="Arial" pitchFamily="34" charset="0"/>
              </a:rPr>
              <a:t>A  notification is sent to faculty alerting them that a student has posted a resume for them to retrieve from the database and review. A published profile/resume is no longer an output from this process to the database</a:t>
            </a:r>
          </a:p>
          <a:p>
            <a:pPr marL="342900" indent="-342900">
              <a:lnSpc>
                <a:spcPct val="80000"/>
              </a:lnSpc>
              <a:spcBef>
                <a:spcPct val="20000"/>
              </a:spcBef>
              <a:buFont typeface="Wingdings" pitchFamily="2" charset="2"/>
              <a:buChar char="v"/>
            </a:pPr>
            <a:endParaRPr lang="en-US" sz="1200"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1.3  Analyze Profile/Resume: </a:t>
            </a:r>
            <a:r>
              <a:rPr lang="en-US" sz="1200" dirty="0" smtClean="0">
                <a:latin typeface="Arial" pitchFamily="34" charset="0"/>
                <a:cs typeface="Arial" pitchFamily="34" charset="0"/>
              </a:rPr>
              <a:t>Process from 2.0 that now retrieves resume from database</a:t>
            </a:r>
          </a:p>
          <a:p>
            <a:pPr marL="342900" indent="-342900">
              <a:lnSpc>
                <a:spcPct val="80000"/>
              </a:lnSpc>
              <a:spcBef>
                <a:spcPct val="20000"/>
              </a:spcBef>
              <a:buFont typeface="Wingdings" pitchFamily="2" charset="2"/>
              <a:buChar char="v"/>
            </a:pPr>
            <a:endParaRPr lang="en-US" sz="1200"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1.4 Correct Profile/Resume: </a:t>
            </a:r>
            <a:r>
              <a:rPr lang="en-US" sz="1200" dirty="0" smtClean="0">
                <a:latin typeface="Arial" pitchFamily="34" charset="0"/>
                <a:cs typeface="Arial" pitchFamily="34" charset="0"/>
              </a:rPr>
              <a:t>Process from 2.0 that receives profile/resume from process 1.3 and sends out corrections to students if needed and an approved profile/resume to the 1.5 process for posting to the database.</a:t>
            </a:r>
          </a:p>
          <a:p>
            <a:pPr marL="342900" indent="-342900">
              <a:lnSpc>
                <a:spcPct val="80000"/>
              </a:lnSpc>
              <a:spcBef>
                <a:spcPct val="20000"/>
              </a:spcBef>
              <a:buFont typeface="Wingdings" pitchFamily="2" charset="2"/>
              <a:buChar char="v"/>
            </a:pPr>
            <a:endParaRPr lang="en-US" sz="1200"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1.5 Post Profile/Resume: </a:t>
            </a:r>
            <a:r>
              <a:rPr lang="en-US" sz="1200" dirty="0" smtClean="0">
                <a:latin typeface="Arial" pitchFamily="34" charset="0"/>
                <a:cs typeface="Arial" pitchFamily="34" charset="0"/>
              </a:rPr>
              <a:t>Process from 2.0 that simply post the resume to the database.</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914400" y="4495800"/>
          <a:ext cx="5021263" cy="3962400"/>
        </p:xfrm>
        <a:graphic>
          <a:graphicData uri="http://schemas.openxmlformats.org/presentationml/2006/ole">
            <p:oleObj spid="_x0000_s71682" name="Worksheet" r:id="rId3" imgW="5495925" imgH="43243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12</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Results of Data Gathering</a:t>
            </a:r>
            <a:endParaRPr lang="en-US" sz="2400" b="1" dirty="0"/>
          </a:p>
        </p:txBody>
      </p:sp>
      <p:sp>
        <p:nvSpPr>
          <p:cNvPr id="6" name="TextBox 5"/>
          <p:cNvSpPr txBox="1"/>
          <p:nvPr/>
        </p:nvSpPr>
        <p:spPr>
          <a:xfrm>
            <a:off x="228600" y="1510605"/>
            <a:ext cx="6400800" cy="1384995"/>
          </a:xfrm>
          <a:prstGeom prst="rect">
            <a:avLst/>
          </a:prstGeom>
          <a:noFill/>
        </p:spPr>
        <p:txBody>
          <a:bodyPr wrap="square" rtlCol="0">
            <a:spAutoFit/>
          </a:bodyPr>
          <a:lstStyle/>
          <a:p>
            <a:pPr lvl="0">
              <a:buFont typeface="Arial" pitchFamily="34" charset="0"/>
              <a:buChar char="•"/>
            </a:pPr>
            <a:r>
              <a:rPr lang="en-US" sz="1200" dirty="0" smtClean="0"/>
              <a:t>Faculty will be involved with QA</a:t>
            </a:r>
          </a:p>
          <a:p>
            <a:pPr lvl="0">
              <a:buFont typeface="Arial" pitchFamily="34" charset="0"/>
              <a:buChar char="•"/>
            </a:pPr>
            <a:r>
              <a:rPr lang="en-US" sz="1200" dirty="0" smtClean="0"/>
              <a:t>Recruiters will be able to create groups, calendars, etc. to post most of their data, similar to the MIS fan club.  Faculty will also be able to create groups.</a:t>
            </a:r>
          </a:p>
          <a:p>
            <a:pPr lvl="0">
              <a:buFont typeface="Arial" pitchFamily="34" charset="0"/>
              <a:buChar char="•"/>
            </a:pPr>
            <a:r>
              <a:rPr lang="en-US" sz="1200" dirty="0" smtClean="0"/>
              <a:t>Focus on Student Value and Benchmarking</a:t>
            </a:r>
          </a:p>
          <a:p>
            <a:pPr lvl="0">
              <a:buFont typeface="Arial" pitchFamily="34" charset="0"/>
              <a:buChar char="•"/>
            </a:pPr>
            <a:r>
              <a:rPr lang="en-US" sz="1200" dirty="0" smtClean="0"/>
              <a:t>Career Center competition, not owner/stakeholder</a:t>
            </a:r>
          </a:p>
          <a:p>
            <a:pPr lvl="0">
              <a:buFont typeface="Arial" pitchFamily="34" charset="0"/>
              <a:buChar char="•"/>
            </a:pPr>
            <a:r>
              <a:rPr lang="en-US" sz="1200" dirty="0" smtClean="0"/>
              <a:t>Could potentially replace eLearning and </a:t>
            </a:r>
            <a:r>
              <a:rPr lang="en-US" sz="1200" dirty="0" err="1" smtClean="0"/>
              <a:t>mybama</a:t>
            </a:r>
            <a:endParaRPr lang="en-US" sz="1200" dirty="0" smtClean="0"/>
          </a:p>
          <a:p>
            <a:endParaRPr lang="en-US" sz="1200"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457200" y="3429000"/>
            <a:ext cx="1447800" cy="838200"/>
          </a:xfrm>
          <a:prstGeom prst="rect">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65" name="Text Box 4"/>
          <p:cNvSpPr txBox="1">
            <a:spLocks noChangeArrowheads="1"/>
          </p:cNvSpPr>
          <p:nvPr/>
        </p:nvSpPr>
        <p:spPr bwMode="auto">
          <a:xfrm>
            <a:off x="685800" y="3657600"/>
            <a:ext cx="990600" cy="369332"/>
          </a:xfrm>
          <a:prstGeom prst="rect">
            <a:avLst/>
          </a:prstGeom>
          <a:noFill/>
          <a:ln w="9525">
            <a:noFill/>
            <a:miter lim="800000"/>
            <a:headEnd/>
            <a:tailEnd/>
          </a:ln>
        </p:spPr>
        <p:txBody>
          <a:bodyPr wrap="square">
            <a:spAutoFit/>
          </a:bodyPr>
          <a:lstStyle/>
          <a:p>
            <a:pPr>
              <a:spcBef>
                <a:spcPct val="50000"/>
              </a:spcBef>
            </a:pPr>
            <a:r>
              <a:rPr lang="en-US" sz="1800" dirty="0">
                <a:latin typeface="Arial" pitchFamily="34" charset="0"/>
                <a:cs typeface="Arial" pitchFamily="34" charset="0"/>
              </a:rPr>
              <a:t>Faculty</a:t>
            </a:r>
          </a:p>
        </p:txBody>
      </p:sp>
      <p:sp>
        <p:nvSpPr>
          <p:cNvPr id="2053" name="Rectangle 5"/>
          <p:cNvSpPr>
            <a:spLocks noChangeArrowheads="1"/>
          </p:cNvSpPr>
          <p:nvPr/>
        </p:nvSpPr>
        <p:spPr bwMode="auto">
          <a:xfrm>
            <a:off x="457200" y="1981200"/>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69"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5370"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3.0 Submit Request</a:t>
            </a:r>
          </a:p>
        </p:txBody>
      </p:sp>
      <p:sp>
        <p:nvSpPr>
          <p:cNvPr id="2056" name="AutoShape 8"/>
          <p:cNvSpPr>
            <a:spLocks noChangeArrowheads="1"/>
          </p:cNvSpPr>
          <p:nvPr/>
        </p:nvSpPr>
        <p:spPr bwMode="auto">
          <a:xfrm>
            <a:off x="3657600" y="1066800"/>
            <a:ext cx="3124200" cy="6019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effectLst>
                <a:outerShdw blurRad="50800" dist="50800" dir="5400000" algn="ctr" rotWithShape="0">
                  <a:schemeClr val="bg1">
                    <a:alpha val="95000"/>
                  </a:schemeClr>
                </a:outerShdw>
              </a:effectLst>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5377" name="Rectangle 12"/>
          <p:cNvSpPr>
            <a:spLocks noChangeArrowheads="1"/>
          </p:cNvSpPr>
          <p:nvPr/>
        </p:nvSpPr>
        <p:spPr bwMode="auto">
          <a:xfrm>
            <a:off x="3810000" y="1143000"/>
            <a:ext cx="2819400" cy="338554"/>
          </a:xfrm>
          <a:prstGeom prst="rect">
            <a:avLst/>
          </a:prstGeom>
          <a:noFill/>
          <a:ln w="9525">
            <a:noFill/>
            <a:miter lim="800000"/>
            <a:headEnd/>
            <a:tailEnd/>
          </a:ln>
        </p:spPr>
        <p:txBody>
          <a:bodyPr wrap="square">
            <a:spAutoFit/>
          </a:bodyPr>
          <a:lstStyle/>
          <a:p>
            <a:pPr algn="ctr">
              <a:spcBef>
                <a:spcPct val="50000"/>
              </a:spcBef>
            </a:pPr>
            <a:r>
              <a:rPr lang="en-US" sz="1600" b="1" dirty="0" smtClean="0">
                <a:latin typeface="Arial" pitchFamily="34" charset="0"/>
                <a:cs typeface="Arial" pitchFamily="34" charset="0"/>
              </a:rPr>
              <a:t>Level 3.0</a:t>
            </a:r>
            <a:endParaRPr lang="en-US" sz="1600" b="1" dirty="0">
              <a:latin typeface="Arial" pitchFamily="34" charset="0"/>
              <a:cs typeface="Arial" pitchFamily="34" charset="0"/>
            </a:endParaRPr>
          </a:p>
        </p:txBody>
      </p:sp>
      <p:sp>
        <p:nvSpPr>
          <p:cNvPr id="15378"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379"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wrap="square">
            <a:spAutoFit/>
          </a:bodyPr>
          <a:lstStyle/>
          <a:p>
            <a:pPr>
              <a:spcBef>
                <a:spcPct val="50000"/>
              </a:spcBef>
            </a:pPr>
            <a:r>
              <a:rPr lang="en-US" sz="900">
                <a:latin typeface="Arial" pitchFamily="34" charset="0"/>
                <a:cs typeface="Arial" pitchFamily="34" charset="0"/>
              </a:rPr>
              <a:t>3.2</a:t>
            </a:r>
          </a:p>
        </p:txBody>
      </p:sp>
      <p:sp>
        <p:nvSpPr>
          <p:cNvPr id="15380"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5381" name="Text Box 18"/>
          <p:cNvSpPr txBox="1">
            <a:spLocks noChangeArrowheads="1"/>
          </p:cNvSpPr>
          <p:nvPr/>
        </p:nvSpPr>
        <p:spPr bwMode="auto">
          <a:xfrm>
            <a:off x="1981200" y="2174544"/>
            <a:ext cx="1905000" cy="215444"/>
          </a:xfrm>
          <a:prstGeom prst="rect">
            <a:avLst/>
          </a:prstGeom>
          <a:noFill/>
          <a:ln w="9525">
            <a:noFill/>
            <a:miter lim="800000"/>
            <a:headEnd/>
            <a:tailEnd/>
          </a:ln>
        </p:spPr>
        <p:txBody>
          <a:bodyPr wrap="square">
            <a:spAutoFit/>
          </a:bodyPr>
          <a:lstStyle/>
          <a:p>
            <a:pPr>
              <a:spcBef>
                <a:spcPct val="50000"/>
              </a:spcBef>
            </a:pPr>
            <a:r>
              <a:rPr lang="en-US" sz="800" dirty="0">
                <a:latin typeface="Arial" pitchFamily="34" charset="0"/>
                <a:cs typeface="Arial" pitchFamily="34" charset="0"/>
              </a:rPr>
              <a:t>Submitted </a:t>
            </a:r>
            <a:r>
              <a:rPr lang="en-US" sz="800" dirty="0" smtClean="0">
                <a:latin typeface="Arial" pitchFamily="34" charset="0"/>
                <a:cs typeface="Arial" pitchFamily="34" charset="0"/>
              </a:rPr>
              <a:t>Recruiter interview </a:t>
            </a:r>
            <a:r>
              <a:rPr lang="en-US" sz="800" dirty="0">
                <a:latin typeface="Arial" pitchFamily="34" charset="0"/>
                <a:cs typeface="Arial" pitchFamily="34" charset="0"/>
              </a:rPr>
              <a:t>request</a:t>
            </a:r>
          </a:p>
        </p:txBody>
      </p:sp>
      <p:sp>
        <p:nvSpPr>
          <p:cNvPr id="15382" name="Text Box 19"/>
          <p:cNvSpPr txBox="1">
            <a:spLocks noChangeArrowheads="1"/>
          </p:cNvSpPr>
          <p:nvPr/>
        </p:nvSpPr>
        <p:spPr bwMode="auto">
          <a:xfrm>
            <a:off x="3924300" y="2225675"/>
            <a:ext cx="1066800" cy="228600"/>
          </a:xfrm>
          <a:prstGeom prst="rect">
            <a:avLst/>
          </a:prstGeom>
          <a:noFill/>
          <a:ln w="9525">
            <a:noFill/>
            <a:miter lim="800000"/>
            <a:headEnd/>
            <a:tailEnd/>
          </a:ln>
        </p:spPr>
        <p:txBody>
          <a:bodyPr wrap="square">
            <a:spAutoFit/>
          </a:bodyPr>
          <a:lstStyle/>
          <a:p>
            <a:pPr algn="ctr">
              <a:spcBef>
                <a:spcPct val="50000"/>
              </a:spcBef>
            </a:pPr>
            <a:r>
              <a:rPr lang="en-US" sz="900" b="1" dirty="0" smtClean="0">
                <a:latin typeface="Arial" pitchFamily="34" charset="0"/>
                <a:cs typeface="Arial" pitchFamily="34" charset="0"/>
              </a:rPr>
              <a:t>Submit </a:t>
            </a:r>
            <a:r>
              <a:rPr lang="en-US" sz="900" b="1" dirty="0">
                <a:latin typeface="Arial" pitchFamily="34" charset="0"/>
                <a:cs typeface="Arial" pitchFamily="34" charset="0"/>
              </a:rPr>
              <a:t>request</a:t>
            </a:r>
          </a:p>
        </p:txBody>
      </p:sp>
      <p:sp>
        <p:nvSpPr>
          <p:cNvPr id="15383" name="Line 20"/>
          <p:cNvSpPr>
            <a:spLocks noChangeShapeType="1"/>
          </p:cNvSpPr>
          <p:nvPr/>
        </p:nvSpPr>
        <p:spPr bwMode="auto">
          <a:xfrm flipH="1">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4987184"/>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90" name="Text Box 4"/>
          <p:cNvSpPr txBox="1">
            <a:spLocks noChangeArrowheads="1"/>
          </p:cNvSpPr>
          <p:nvPr/>
        </p:nvSpPr>
        <p:spPr bwMode="auto">
          <a:xfrm>
            <a:off x="457200" y="5257800"/>
            <a:ext cx="1447800" cy="366713"/>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Recruiters</a:t>
            </a:r>
          </a:p>
        </p:txBody>
      </p:sp>
      <p:cxnSp>
        <p:nvCxnSpPr>
          <p:cNvPr id="15391" name="AutoShape 48"/>
          <p:cNvCxnSpPr>
            <a:cxnSpLocks noChangeShapeType="1"/>
            <a:stCxn id="15400" idx="0"/>
          </p:cNvCxnSpPr>
          <p:nvPr/>
        </p:nvCxnSpPr>
        <p:spPr bwMode="auto">
          <a:xfrm rot="16200000" flipV="1">
            <a:off x="4972050" y="2495550"/>
            <a:ext cx="1143000" cy="1181100"/>
          </a:xfrm>
          <a:prstGeom prst="bentConnector2">
            <a:avLst/>
          </a:prstGeom>
          <a:noFill/>
          <a:ln w="9525">
            <a:solidFill>
              <a:schemeClr val="tx1"/>
            </a:solidFill>
            <a:miter lim="800000"/>
            <a:headEnd/>
            <a:tailEnd type="triangle" w="med" len="med"/>
          </a:ln>
        </p:spPr>
      </p:cxnSp>
      <p:sp>
        <p:nvSpPr>
          <p:cNvPr id="15393" name="Text Box 52"/>
          <p:cNvSpPr txBox="1">
            <a:spLocks noChangeArrowheads="1"/>
          </p:cNvSpPr>
          <p:nvPr/>
        </p:nvSpPr>
        <p:spPr bwMode="auto">
          <a:xfrm>
            <a:off x="4980296" y="2362200"/>
            <a:ext cx="1496704" cy="215444"/>
          </a:xfrm>
          <a:prstGeom prst="rect">
            <a:avLst/>
          </a:prstGeom>
          <a:noFill/>
          <a:ln w="9525">
            <a:noFill/>
            <a:miter lim="800000"/>
            <a:headEnd/>
            <a:tailEnd/>
          </a:ln>
        </p:spPr>
        <p:txBody>
          <a:bodyPr wrap="square">
            <a:spAutoFit/>
          </a:bodyPr>
          <a:lstStyle/>
          <a:p>
            <a:pPr>
              <a:spcBef>
                <a:spcPct val="50000"/>
              </a:spcBef>
            </a:pPr>
            <a:r>
              <a:rPr lang="en-US" sz="800" dirty="0" smtClean="0">
                <a:latin typeface="Arial" pitchFamily="34" charset="0"/>
                <a:cs typeface="Arial" pitchFamily="34" charset="0"/>
              </a:rPr>
              <a:t>Recruiter Interview  </a:t>
            </a:r>
            <a:r>
              <a:rPr lang="en-US" sz="800" dirty="0">
                <a:latin typeface="Arial" pitchFamily="34" charset="0"/>
                <a:cs typeface="Arial" pitchFamily="34" charset="0"/>
              </a:rPr>
              <a:t>Request</a:t>
            </a:r>
          </a:p>
        </p:txBody>
      </p:sp>
      <p:sp>
        <p:nvSpPr>
          <p:cNvPr id="2" name="AutoShape 9"/>
          <p:cNvSpPr>
            <a:spLocks noChangeArrowheads="1"/>
          </p:cNvSpPr>
          <p:nvPr/>
        </p:nvSpPr>
        <p:spPr bwMode="auto">
          <a:xfrm>
            <a:off x="5486400" y="36576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5399" name="Line 13"/>
          <p:cNvSpPr>
            <a:spLocks noChangeShapeType="1"/>
          </p:cNvSpPr>
          <p:nvPr/>
        </p:nvSpPr>
        <p:spPr bwMode="auto">
          <a:xfrm>
            <a:off x="5486400" y="3886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0" name="Text Box 15"/>
          <p:cNvSpPr txBox="1">
            <a:spLocks noChangeArrowheads="1"/>
          </p:cNvSpPr>
          <p:nvPr/>
        </p:nvSpPr>
        <p:spPr bwMode="auto">
          <a:xfrm>
            <a:off x="5791200" y="3657600"/>
            <a:ext cx="685800" cy="228600"/>
          </a:xfrm>
          <a:prstGeom prst="rect">
            <a:avLst/>
          </a:prstGeom>
          <a:noFill/>
          <a:ln w="9525">
            <a:noFill/>
            <a:miter lim="800000"/>
            <a:headEnd/>
            <a:tailEnd/>
          </a:ln>
        </p:spPr>
        <p:txBody>
          <a:bodyPr wrap="square">
            <a:spAutoFit/>
          </a:bodyPr>
          <a:lstStyle/>
          <a:p>
            <a:pPr>
              <a:spcBef>
                <a:spcPct val="50000"/>
              </a:spcBef>
            </a:pPr>
            <a:r>
              <a:rPr lang="en-US" sz="900">
                <a:latin typeface="Arial" pitchFamily="34" charset="0"/>
                <a:cs typeface="Arial" pitchFamily="34" charset="0"/>
              </a:rPr>
              <a:t>3.1</a:t>
            </a:r>
          </a:p>
        </p:txBody>
      </p:sp>
      <p:sp>
        <p:nvSpPr>
          <p:cNvPr id="15401" name="Text Box 19"/>
          <p:cNvSpPr txBox="1">
            <a:spLocks noChangeArrowheads="1"/>
          </p:cNvSpPr>
          <p:nvPr/>
        </p:nvSpPr>
        <p:spPr bwMode="auto">
          <a:xfrm>
            <a:off x="5410200" y="3978275"/>
            <a:ext cx="1066800" cy="228600"/>
          </a:xfrm>
          <a:prstGeom prst="rect">
            <a:avLst/>
          </a:prstGeom>
          <a:noFill/>
          <a:ln w="9525">
            <a:noFill/>
            <a:miter lim="800000"/>
            <a:headEnd/>
            <a:tailEnd/>
          </a:ln>
        </p:spPr>
        <p:txBody>
          <a:bodyPr wrap="square">
            <a:spAutoFit/>
          </a:bodyPr>
          <a:lstStyle/>
          <a:p>
            <a:pPr algn="ctr">
              <a:spcBef>
                <a:spcPct val="50000"/>
              </a:spcBef>
            </a:pPr>
            <a:r>
              <a:rPr lang="en-US" sz="900" b="1">
                <a:latin typeface="Arial" pitchFamily="34" charset="0"/>
                <a:cs typeface="Arial" pitchFamily="34" charset="0"/>
              </a:rPr>
              <a:t>Create request</a:t>
            </a:r>
          </a:p>
        </p:txBody>
      </p:sp>
      <p:sp>
        <p:nvSpPr>
          <p:cNvPr id="15406" name="Line 90"/>
          <p:cNvSpPr>
            <a:spLocks noChangeShapeType="1"/>
          </p:cNvSpPr>
          <p:nvPr/>
        </p:nvSpPr>
        <p:spPr bwMode="auto">
          <a:xfrm>
            <a:off x="1219200" y="6357938"/>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7" name="Line 91"/>
          <p:cNvSpPr>
            <a:spLocks noChangeShapeType="1"/>
          </p:cNvSpPr>
          <p:nvPr/>
        </p:nvSpPr>
        <p:spPr bwMode="auto">
          <a:xfrm rot="240000" flipH="1" flipV="1">
            <a:off x="1207624" y="5824538"/>
            <a:ext cx="45719" cy="533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8" name="Line 92"/>
          <p:cNvSpPr>
            <a:spLocks noChangeShapeType="1"/>
          </p:cNvSpPr>
          <p:nvPr/>
        </p:nvSpPr>
        <p:spPr bwMode="auto">
          <a:xfrm rot="60000" flipH="1" flipV="1">
            <a:off x="5943599" y="4621212"/>
            <a:ext cx="45719" cy="173672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409" name="Text Box 93"/>
          <p:cNvSpPr txBox="1">
            <a:spLocks noChangeArrowheads="1"/>
          </p:cNvSpPr>
          <p:nvPr/>
        </p:nvSpPr>
        <p:spPr bwMode="auto">
          <a:xfrm>
            <a:off x="2057400" y="6186488"/>
            <a:ext cx="1676400" cy="215444"/>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Recruiter Desire for a Interview</a:t>
            </a:r>
            <a:endParaRPr lang="en-US" sz="800" dirty="0">
              <a:latin typeface="Arial" pitchFamily="34" charset="0"/>
              <a:cs typeface="Arial" pitchFamily="34" charset="0"/>
            </a:endParaRPr>
          </a:p>
        </p:txBody>
      </p:sp>
      <p:sp>
        <p:nvSpPr>
          <p:cNvPr id="38" name="Line 36"/>
          <p:cNvSpPr>
            <a:spLocks noChangeShapeType="1"/>
          </p:cNvSpPr>
          <p:nvPr/>
        </p:nvSpPr>
        <p:spPr bwMode="auto">
          <a:xfrm>
            <a:off x="4419600" y="6627396"/>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9" name="Line 37"/>
          <p:cNvSpPr>
            <a:spLocks noChangeShapeType="1"/>
          </p:cNvSpPr>
          <p:nvPr/>
        </p:nvSpPr>
        <p:spPr bwMode="auto">
          <a:xfrm>
            <a:off x="4419600" y="6627396"/>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40" name="Line 39"/>
          <p:cNvSpPr>
            <a:spLocks noChangeShapeType="1"/>
          </p:cNvSpPr>
          <p:nvPr/>
        </p:nvSpPr>
        <p:spPr bwMode="auto">
          <a:xfrm>
            <a:off x="4876800" y="6627396"/>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41" name="Text Box 40"/>
          <p:cNvSpPr txBox="1">
            <a:spLocks noChangeArrowheads="1"/>
          </p:cNvSpPr>
          <p:nvPr/>
        </p:nvSpPr>
        <p:spPr bwMode="auto">
          <a:xfrm>
            <a:off x="4419600" y="6627396"/>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42" name="Text Box 41"/>
          <p:cNvSpPr txBox="1">
            <a:spLocks noChangeArrowheads="1"/>
          </p:cNvSpPr>
          <p:nvPr/>
        </p:nvSpPr>
        <p:spPr bwMode="auto">
          <a:xfrm>
            <a:off x="4876800" y="6595646"/>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43" name="Line 37"/>
          <p:cNvSpPr>
            <a:spLocks noChangeShapeType="1"/>
          </p:cNvSpPr>
          <p:nvPr/>
        </p:nvSpPr>
        <p:spPr bwMode="auto">
          <a:xfrm>
            <a:off x="4419600" y="6932196"/>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cxnSp>
        <p:nvCxnSpPr>
          <p:cNvPr id="45" name="Elbow Connector 44"/>
          <p:cNvCxnSpPr>
            <a:endCxn id="2" idx="1"/>
          </p:cNvCxnSpPr>
          <p:nvPr/>
        </p:nvCxnSpPr>
        <p:spPr>
          <a:xfrm>
            <a:off x="1905000" y="2667000"/>
            <a:ext cx="3581400" cy="1447800"/>
          </a:xfrm>
          <a:prstGeom prst="bentConnector3">
            <a:avLst>
              <a:gd name="adj1" fmla="val 4652"/>
            </a:avLst>
          </a:prstGeom>
          <a:noFill/>
          <a:ln w="9525">
            <a:solidFill>
              <a:srgbClr val="009900"/>
            </a:solidFill>
            <a:round/>
            <a:headEnd/>
            <a:tailEnd type="triangle" w="med" len="med"/>
          </a:ln>
        </p:spPr>
      </p:cxnSp>
      <p:sp>
        <p:nvSpPr>
          <p:cNvPr id="49" name="Text Box 93"/>
          <p:cNvSpPr txBox="1">
            <a:spLocks noChangeArrowheads="1"/>
          </p:cNvSpPr>
          <p:nvPr/>
        </p:nvSpPr>
        <p:spPr bwMode="auto">
          <a:xfrm>
            <a:off x="2057400" y="3927144"/>
            <a:ext cx="1676400" cy="215444"/>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Student Desire for a Interview</a:t>
            </a:r>
            <a:endParaRPr lang="en-US" sz="800" dirty="0">
              <a:latin typeface="Arial" pitchFamily="34" charset="0"/>
              <a:cs typeface="Arial" pitchFamily="34" charset="0"/>
            </a:endParaRPr>
          </a:p>
        </p:txBody>
      </p:sp>
      <p:cxnSp>
        <p:nvCxnSpPr>
          <p:cNvPr id="51" name="Shape 50"/>
          <p:cNvCxnSpPr>
            <a:stCxn id="2057" idx="2"/>
            <a:endCxn id="15390" idx="3"/>
          </p:cNvCxnSpPr>
          <p:nvPr/>
        </p:nvCxnSpPr>
        <p:spPr>
          <a:xfrm rot="5400000">
            <a:off x="1870472" y="2853928"/>
            <a:ext cx="2621757" cy="2552700"/>
          </a:xfrm>
          <a:prstGeom prst="bentConnector2">
            <a:avLst/>
          </a:prstGeom>
          <a:noFill/>
          <a:ln w="9525">
            <a:solidFill>
              <a:srgbClr val="009900"/>
            </a:solidFill>
            <a:round/>
            <a:headEnd/>
            <a:tailEnd type="triangle" w="med" len="med"/>
          </a:ln>
        </p:spPr>
      </p:cxnSp>
      <p:sp>
        <p:nvSpPr>
          <p:cNvPr id="52" name="Text Box 18"/>
          <p:cNvSpPr txBox="1">
            <a:spLocks noChangeArrowheads="1"/>
          </p:cNvSpPr>
          <p:nvPr/>
        </p:nvSpPr>
        <p:spPr bwMode="auto">
          <a:xfrm>
            <a:off x="1981200" y="5263488"/>
            <a:ext cx="1905000" cy="215444"/>
          </a:xfrm>
          <a:prstGeom prst="rect">
            <a:avLst/>
          </a:prstGeom>
          <a:noFill/>
          <a:ln w="9525">
            <a:noFill/>
            <a:miter lim="800000"/>
            <a:headEnd/>
            <a:tailEnd/>
          </a:ln>
        </p:spPr>
        <p:txBody>
          <a:bodyPr wrap="square">
            <a:spAutoFit/>
          </a:bodyPr>
          <a:lstStyle/>
          <a:p>
            <a:pPr>
              <a:spcBef>
                <a:spcPct val="50000"/>
              </a:spcBef>
            </a:pPr>
            <a:r>
              <a:rPr lang="en-US" sz="800" dirty="0">
                <a:latin typeface="Arial" pitchFamily="34" charset="0"/>
                <a:cs typeface="Arial" pitchFamily="34" charset="0"/>
              </a:rPr>
              <a:t>Submitted </a:t>
            </a:r>
            <a:r>
              <a:rPr lang="en-US" sz="800" dirty="0" smtClean="0">
                <a:latin typeface="Arial" pitchFamily="34" charset="0"/>
                <a:cs typeface="Arial" pitchFamily="34" charset="0"/>
              </a:rPr>
              <a:t>Student interview </a:t>
            </a:r>
            <a:r>
              <a:rPr lang="en-US" sz="800" dirty="0">
                <a:latin typeface="Arial" pitchFamily="34" charset="0"/>
                <a:cs typeface="Arial" pitchFamily="34" charset="0"/>
              </a:rPr>
              <a:t>request</a:t>
            </a:r>
          </a:p>
        </p:txBody>
      </p:sp>
      <p:cxnSp>
        <p:nvCxnSpPr>
          <p:cNvPr id="54" name="Elbow Connector 53"/>
          <p:cNvCxnSpPr>
            <a:stCxn id="2" idx="3"/>
            <a:endCxn id="2057" idx="3"/>
          </p:cNvCxnSpPr>
          <p:nvPr/>
        </p:nvCxnSpPr>
        <p:spPr>
          <a:xfrm flipH="1" flipV="1">
            <a:off x="4953000" y="2362200"/>
            <a:ext cx="1524000" cy="1752600"/>
          </a:xfrm>
          <a:prstGeom prst="bentConnector3">
            <a:avLst>
              <a:gd name="adj1" fmla="val -9627"/>
            </a:avLst>
          </a:prstGeom>
          <a:noFill/>
          <a:ln w="9525">
            <a:solidFill>
              <a:srgbClr val="009900"/>
            </a:solidFill>
            <a:round/>
            <a:headEnd/>
            <a:tailEnd type="triangle" w="med" len="med"/>
          </a:ln>
        </p:spPr>
      </p:cxnSp>
      <p:sp>
        <p:nvSpPr>
          <p:cNvPr id="56" name="Text Box 52"/>
          <p:cNvSpPr txBox="1">
            <a:spLocks noChangeArrowheads="1"/>
          </p:cNvSpPr>
          <p:nvPr/>
        </p:nvSpPr>
        <p:spPr bwMode="auto">
          <a:xfrm>
            <a:off x="4988256" y="2174544"/>
            <a:ext cx="1496704" cy="215444"/>
          </a:xfrm>
          <a:prstGeom prst="rect">
            <a:avLst/>
          </a:prstGeom>
          <a:noFill/>
          <a:ln w="9525">
            <a:noFill/>
            <a:miter lim="800000"/>
            <a:headEnd/>
            <a:tailEnd/>
          </a:ln>
        </p:spPr>
        <p:txBody>
          <a:bodyPr wrap="square">
            <a:spAutoFit/>
          </a:bodyPr>
          <a:lstStyle/>
          <a:p>
            <a:pPr>
              <a:spcBef>
                <a:spcPct val="50000"/>
              </a:spcBef>
            </a:pPr>
            <a:r>
              <a:rPr lang="en-US" sz="800" dirty="0" smtClean="0">
                <a:latin typeface="Arial" pitchFamily="34" charset="0"/>
                <a:cs typeface="Arial" pitchFamily="34" charset="0"/>
              </a:rPr>
              <a:t>Student Interview  </a:t>
            </a:r>
            <a:r>
              <a:rPr lang="en-US" sz="800" dirty="0">
                <a:latin typeface="Arial" pitchFamily="34" charset="0"/>
                <a:cs typeface="Arial" pitchFamily="34" charset="0"/>
              </a:rPr>
              <a:t>Request</a:t>
            </a:r>
          </a:p>
        </p:txBody>
      </p:sp>
      <p:sp>
        <p:nvSpPr>
          <p:cNvPr id="44" name="Slide Number Placeholder 43"/>
          <p:cNvSpPr>
            <a:spLocks noGrp="1"/>
          </p:cNvSpPr>
          <p:nvPr>
            <p:ph type="sldNum" sz="quarter" idx="12"/>
          </p:nvPr>
        </p:nvSpPr>
        <p:spPr/>
        <p:txBody>
          <a:bodyPr/>
          <a:lstStyle/>
          <a:p>
            <a:pPr>
              <a:defRPr/>
            </a:pPr>
            <a:fld id="{E9B08178-1B78-47F0-A214-69921C110E50}" type="slidenum">
              <a:rPr lang="en-US" smtClean="0"/>
              <a:pPr>
                <a:defRPr/>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Submit Request </a:t>
            </a:r>
            <a:r>
              <a:rPr lang="en-US" sz="2400" b="1" dirty="0">
                <a:latin typeface="Arial" pitchFamily="34" charset="0"/>
                <a:cs typeface="Arial" pitchFamily="34" charset="0"/>
              </a:rPr>
              <a:t>Narrative</a:t>
            </a: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3.1 Create Request: </a:t>
            </a:r>
            <a:r>
              <a:rPr lang="en-US" sz="1200" dirty="0" smtClean="0">
                <a:latin typeface="Arial" pitchFamily="34" charset="0"/>
                <a:cs typeface="Arial" pitchFamily="34" charset="0"/>
              </a:rPr>
              <a:t>This process is now allows students to request an interview from a company direct. In the current system this can only be done if a job opening from that company has been posted. In the new system a student will be able to do this in both situations. Recruiters can post dates of when they are available to meet with students and the students can check and send back which date is best for their schedule.</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endParaRPr lang="en-US" sz="1200" b="1"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3.2 Submit Request: </a:t>
            </a:r>
            <a:r>
              <a:rPr lang="en-US" sz="1200" dirty="0" smtClean="0">
                <a:latin typeface="Arial" pitchFamily="34" charset="0"/>
                <a:cs typeface="Arial" pitchFamily="34" charset="0"/>
              </a:rPr>
              <a:t>This process receives the requests, whether interview or Profile/Resume, from 3.1 and delivers them either to the recruiter or the student.</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914400" y="3729037"/>
          <a:ext cx="5210175" cy="1757363"/>
        </p:xfrm>
        <a:graphic>
          <a:graphicData uri="http://schemas.openxmlformats.org/presentationml/2006/ole">
            <p:oleObj spid="_x0000_s72706" name="Worksheet" r:id="rId3" imgW="5705475" imgH="19240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762000" y="3748088"/>
            <a:ext cx="1447800" cy="366712"/>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Arial" pitchFamily="34" charset="0"/>
                <a:cs typeface="Arial" pitchFamily="34" charset="0"/>
              </a:rPr>
              <a:t>Faculty</a:t>
            </a:r>
          </a:p>
        </p:txBody>
      </p:sp>
      <p:sp>
        <p:nvSpPr>
          <p:cNvPr id="2053"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14"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7415"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5.0 Review Interview Request</a:t>
            </a:r>
            <a:endParaRPr lang="en-US" sz="2400" b="1" dirty="0">
              <a:latin typeface="Arial" pitchFamily="34" charset="0"/>
              <a:cs typeface="Arial" pitchFamily="34" charset="0"/>
            </a:endParaRPr>
          </a:p>
        </p:txBody>
      </p:sp>
      <p:sp>
        <p:nvSpPr>
          <p:cNvPr id="2056" name="AutoShape 8"/>
          <p:cNvSpPr>
            <a:spLocks noChangeArrowheads="1"/>
          </p:cNvSpPr>
          <p:nvPr/>
        </p:nvSpPr>
        <p:spPr bwMode="auto">
          <a:xfrm>
            <a:off x="3657600" y="1066800"/>
            <a:ext cx="3124200" cy="50292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22"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dirty="0" smtClean="0">
                <a:latin typeface="Arial" pitchFamily="34" charset="0"/>
                <a:cs typeface="Arial" pitchFamily="34" charset="0"/>
              </a:rPr>
              <a:t>Level 5.0</a:t>
            </a:r>
            <a:endParaRPr lang="en-US" sz="1600" b="1" dirty="0">
              <a:latin typeface="Arial" pitchFamily="34" charset="0"/>
              <a:cs typeface="Arial" pitchFamily="34" charset="0"/>
            </a:endParaRPr>
          </a:p>
        </p:txBody>
      </p:sp>
      <p:sp>
        <p:nvSpPr>
          <p:cNvPr id="17423"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7424"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5.1</a:t>
            </a:r>
          </a:p>
        </p:txBody>
      </p:sp>
      <p:sp>
        <p:nvSpPr>
          <p:cNvPr id="17425"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7426" name="Text Box 18"/>
          <p:cNvSpPr txBox="1">
            <a:spLocks noChangeArrowheads="1"/>
          </p:cNvSpPr>
          <p:nvPr/>
        </p:nvSpPr>
        <p:spPr bwMode="auto">
          <a:xfrm>
            <a:off x="1905000" y="2028124"/>
            <a:ext cx="1752600" cy="3693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Received </a:t>
            </a:r>
            <a:r>
              <a:rPr lang="en-US" sz="900" dirty="0" smtClean="0">
                <a:latin typeface="Arial" pitchFamily="34" charset="0"/>
                <a:cs typeface="Arial" pitchFamily="34" charset="0"/>
              </a:rPr>
              <a:t>Recruiter Interview </a:t>
            </a:r>
            <a:r>
              <a:rPr lang="en-US" sz="900" dirty="0">
                <a:latin typeface="Arial" pitchFamily="34" charset="0"/>
                <a:cs typeface="Arial" pitchFamily="34" charset="0"/>
              </a:rPr>
              <a:t>Request</a:t>
            </a:r>
          </a:p>
        </p:txBody>
      </p:sp>
      <p:sp>
        <p:nvSpPr>
          <p:cNvPr id="17427" name="Text Box 19"/>
          <p:cNvSpPr txBox="1">
            <a:spLocks noChangeArrowheads="1"/>
          </p:cNvSpPr>
          <p:nvPr/>
        </p:nvSpPr>
        <p:spPr bwMode="auto">
          <a:xfrm>
            <a:off x="3962400" y="2133600"/>
            <a:ext cx="10668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7428" name="Line 20"/>
          <p:cNvSpPr>
            <a:spLocks noChangeShapeType="1"/>
          </p:cNvSpPr>
          <p:nvPr/>
        </p:nvSpPr>
        <p:spPr bwMode="auto">
          <a:xfrm rot="-10800000" flipH="1">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7429" name="Line 23"/>
          <p:cNvSpPr>
            <a:spLocks noChangeShapeType="1"/>
          </p:cNvSpPr>
          <p:nvPr/>
        </p:nvSpPr>
        <p:spPr bwMode="auto">
          <a:xfrm flipH="1">
            <a:off x="1905000" y="37338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7430" name="Text Box 25"/>
          <p:cNvSpPr txBox="1">
            <a:spLocks noChangeArrowheads="1"/>
          </p:cNvSpPr>
          <p:nvPr/>
        </p:nvSpPr>
        <p:spPr bwMode="auto">
          <a:xfrm>
            <a:off x="1969824" y="3505200"/>
            <a:ext cx="1752600" cy="230832"/>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Denied </a:t>
            </a:r>
            <a:r>
              <a:rPr lang="en-US" sz="900" dirty="0" smtClean="0">
                <a:latin typeface="Arial" pitchFamily="34" charset="0"/>
                <a:cs typeface="Arial" pitchFamily="34" charset="0"/>
              </a:rPr>
              <a:t>Interview Request  </a:t>
            </a:r>
            <a:endParaRPr lang="en-US" sz="900" dirty="0">
              <a:latin typeface="Arial" pitchFamily="34" charset="0"/>
              <a:cs typeface="Arial" pitchFamily="34" charset="0"/>
            </a:endParaRPr>
          </a:p>
        </p:txBody>
      </p:sp>
      <p:sp>
        <p:nvSpPr>
          <p:cNvPr id="17431" name="Line 28"/>
          <p:cNvSpPr>
            <a:spLocks noChangeShapeType="1"/>
          </p:cNvSpPr>
          <p:nvPr/>
        </p:nvSpPr>
        <p:spPr bwMode="auto">
          <a:xfrm flipV="1">
            <a:off x="4191000" y="2819400"/>
            <a:ext cx="0" cy="914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33528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35" name="Text Box 4"/>
          <p:cNvSpPr txBox="1">
            <a:spLocks noChangeArrowheads="1"/>
          </p:cNvSpPr>
          <p:nvPr/>
        </p:nvSpPr>
        <p:spPr bwMode="auto">
          <a:xfrm>
            <a:off x="457200" y="35052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17436" name="Text Box 50"/>
          <p:cNvSpPr txBox="1">
            <a:spLocks noChangeArrowheads="1"/>
          </p:cNvSpPr>
          <p:nvPr/>
        </p:nvSpPr>
        <p:spPr bwMode="auto">
          <a:xfrm>
            <a:off x="4953000" y="1981200"/>
            <a:ext cx="1219200" cy="228600"/>
          </a:xfrm>
          <a:prstGeom prst="rect">
            <a:avLst/>
          </a:prstGeom>
          <a:noFill/>
          <a:ln w="9525">
            <a:noFill/>
            <a:miter lim="800000"/>
            <a:headEnd/>
            <a:tailEnd/>
          </a:ln>
        </p:spPr>
        <p:txBody>
          <a:bodyPr>
            <a:spAutoFit/>
          </a:bodyPr>
          <a:lstStyle/>
          <a:p>
            <a:pPr>
              <a:spcBef>
                <a:spcPct val="50000"/>
              </a:spcBef>
            </a:pPr>
            <a:endParaRPr lang="en-US" sz="900">
              <a:latin typeface="Arial" pitchFamily="34" charset="0"/>
              <a:cs typeface="Arial" pitchFamily="34" charset="0"/>
            </a:endParaRPr>
          </a:p>
        </p:txBody>
      </p:sp>
      <p:sp>
        <p:nvSpPr>
          <p:cNvPr id="2" name="AutoShape 9"/>
          <p:cNvSpPr>
            <a:spLocks noChangeArrowheads="1"/>
          </p:cNvSpPr>
          <p:nvPr/>
        </p:nvSpPr>
        <p:spPr bwMode="auto">
          <a:xfrm>
            <a:off x="5562600" y="32004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40" name="Line 13"/>
          <p:cNvSpPr>
            <a:spLocks noChangeShapeType="1"/>
          </p:cNvSpPr>
          <p:nvPr/>
        </p:nvSpPr>
        <p:spPr bwMode="auto">
          <a:xfrm>
            <a:off x="5562600" y="3429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7441" name="Text Box 15"/>
          <p:cNvSpPr txBox="1">
            <a:spLocks noChangeArrowheads="1"/>
          </p:cNvSpPr>
          <p:nvPr/>
        </p:nvSpPr>
        <p:spPr bwMode="auto">
          <a:xfrm>
            <a:off x="5867400" y="3200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a:t>
            </a:r>
          </a:p>
        </p:txBody>
      </p:sp>
      <p:sp>
        <p:nvSpPr>
          <p:cNvPr id="17442" name="Text Box 19"/>
          <p:cNvSpPr txBox="1">
            <a:spLocks noChangeArrowheads="1"/>
          </p:cNvSpPr>
          <p:nvPr/>
        </p:nvSpPr>
        <p:spPr bwMode="auto">
          <a:xfrm>
            <a:off x="5562600" y="3565525"/>
            <a:ext cx="10668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cxnSp>
        <p:nvCxnSpPr>
          <p:cNvPr id="17443" name="AutoShape 65"/>
          <p:cNvCxnSpPr>
            <a:cxnSpLocks noChangeShapeType="1"/>
            <a:endCxn id="17442" idx="1"/>
          </p:cNvCxnSpPr>
          <p:nvPr/>
        </p:nvCxnSpPr>
        <p:spPr bwMode="auto">
          <a:xfrm rot="16200000" flipH="1">
            <a:off x="4537868" y="2739232"/>
            <a:ext cx="944563" cy="1104900"/>
          </a:xfrm>
          <a:prstGeom prst="bentConnector2">
            <a:avLst/>
          </a:prstGeom>
          <a:noFill/>
          <a:ln w="9525">
            <a:solidFill>
              <a:schemeClr val="tx1"/>
            </a:solidFill>
            <a:miter lim="800000"/>
            <a:headEnd/>
            <a:tailEnd type="triangle" w="med" len="med"/>
          </a:ln>
        </p:spPr>
      </p:cxnSp>
      <p:cxnSp>
        <p:nvCxnSpPr>
          <p:cNvPr id="17444" name="AutoShape 67"/>
          <p:cNvCxnSpPr>
            <a:cxnSpLocks noChangeShapeType="1"/>
          </p:cNvCxnSpPr>
          <p:nvPr/>
        </p:nvCxnSpPr>
        <p:spPr bwMode="auto">
          <a:xfrm rot="5400000">
            <a:off x="3695700" y="1828800"/>
            <a:ext cx="76200" cy="4648200"/>
          </a:xfrm>
          <a:prstGeom prst="bentConnector3">
            <a:avLst>
              <a:gd name="adj1" fmla="val 400000"/>
            </a:avLst>
          </a:prstGeom>
          <a:noFill/>
          <a:ln w="9525">
            <a:solidFill>
              <a:srgbClr val="00B0F0"/>
            </a:solidFill>
            <a:miter lim="800000"/>
            <a:headEnd/>
            <a:tailEnd type="triangle" w="med" len="med"/>
          </a:ln>
        </p:spPr>
      </p:cxnSp>
      <p:cxnSp>
        <p:nvCxnSpPr>
          <p:cNvPr id="17445" name="AutoShape 68"/>
          <p:cNvCxnSpPr>
            <a:cxnSpLocks noChangeShapeType="1"/>
          </p:cNvCxnSpPr>
          <p:nvPr/>
        </p:nvCxnSpPr>
        <p:spPr bwMode="auto">
          <a:xfrm rot="5400000" flipH="1">
            <a:off x="3009900" y="152400"/>
            <a:ext cx="1219200" cy="4876800"/>
          </a:xfrm>
          <a:prstGeom prst="bentConnector3">
            <a:avLst>
              <a:gd name="adj1" fmla="val 118750"/>
            </a:avLst>
          </a:prstGeom>
          <a:noFill/>
          <a:ln w="9525">
            <a:solidFill>
              <a:srgbClr val="00B0F0"/>
            </a:solidFill>
            <a:miter lim="800000"/>
            <a:headEnd/>
            <a:tailEnd type="triangle" w="med" len="med"/>
          </a:ln>
        </p:spPr>
      </p:cxnSp>
      <p:sp>
        <p:nvSpPr>
          <p:cNvPr id="17446" name="Text Box 25"/>
          <p:cNvSpPr txBox="1">
            <a:spLocks noChangeArrowheads="1"/>
          </p:cNvSpPr>
          <p:nvPr/>
        </p:nvSpPr>
        <p:spPr bwMode="auto">
          <a:xfrm>
            <a:off x="1905000" y="4191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Interview Information</a:t>
            </a:r>
          </a:p>
        </p:txBody>
      </p:sp>
      <p:sp>
        <p:nvSpPr>
          <p:cNvPr id="17447" name="Text Box 25"/>
          <p:cNvSpPr txBox="1">
            <a:spLocks noChangeArrowheads="1"/>
          </p:cNvSpPr>
          <p:nvPr/>
        </p:nvSpPr>
        <p:spPr bwMode="auto">
          <a:xfrm>
            <a:off x="4419600" y="35814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Approved Request</a:t>
            </a:r>
          </a:p>
        </p:txBody>
      </p:sp>
      <p:sp>
        <p:nvSpPr>
          <p:cNvPr id="17448" name="Text Box 25"/>
          <p:cNvSpPr txBox="1">
            <a:spLocks noChangeArrowheads="1"/>
          </p:cNvSpPr>
          <p:nvPr/>
        </p:nvSpPr>
        <p:spPr bwMode="auto">
          <a:xfrm>
            <a:off x="1752600" y="1524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Interview Information</a:t>
            </a:r>
          </a:p>
        </p:txBody>
      </p:sp>
      <p:sp>
        <p:nvSpPr>
          <p:cNvPr id="17449" name="Text Box 25"/>
          <p:cNvSpPr txBox="1">
            <a:spLocks noChangeArrowheads="1"/>
          </p:cNvSpPr>
          <p:nvPr/>
        </p:nvSpPr>
        <p:spPr bwMode="auto">
          <a:xfrm>
            <a:off x="4953000" y="2286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No Date </a:t>
            </a:r>
            <a:r>
              <a:rPr lang="en-US" sz="900" dirty="0" smtClean="0">
                <a:latin typeface="Arial" pitchFamily="34" charset="0"/>
                <a:cs typeface="Arial" pitchFamily="34" charset="0"/>
              </a:rPr>
              <a:t>Possible</a:t>
            </a:r>
            <a:endParaRPr lang="en-US" sz="900" dirty="0">
              <a:latin typeface="Arial" pitchFamily="34" charset="0"/>
              <a:cs typeface="Arial" pitchFamily="34" charset="0"/>
            </a:endParaRPr>
          </a:p>
        </p:txBody>
      </p:sp>
      <p:cxnSp>
        <p:nvCxnSpPr>
          <p:cNvPr id="17450" name="AutoShape 65"/>
          <p:cNvCxnSpPr>
            <a:cxnSpLocks noChangeShapeType="1"/>
          </p:cNvCxnSpPr>
          <p:nvPr/>
        </p:nvCxnSpPr>
        <p:spPr bwMode="auto">
          <a:xfrm rot="5400000" flipH="1">
            <a:off x="5090319" y="2313781"/>
            <a:ext cx="731838" cy="1006475"/>
          </a:xfrm>
          <a:prstGeom prst="bentConnector2">
            <a:avLst/>
          </a:prstGeom>
          <a:noFill/>
          <a:ln w="9525">
            <a:solidFill>
              <a:schemeClr val="tx1"/>
            </a:solidFill>
            <a:miter lim="800000"/>
            <a:headEnd/>
            <a:tailEnd type="triangle" w="med" len="med"/>
          </a:ln>
        </p:spPr>
      </p:cxnSp>
      <p:sp>
        <p:nvSpPr>
          <p:cNvPr id="33" name="Line 36"/>
          <p:cNvSpPr>
            <a:spLocks noChangeShapeType="1"/>
          </p:cNvSpPr>
          <p:nvPr/>
        </p:nvSpPr>
        <p:spPr bwMode="auto">
          <a:xfrm>
            <a:off x="4419600" y="55181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4" name="Line 37"/>
          <p:cNvSpPr>
            <a:spLocks noChangeShapeType="1"/>
          </p:cNvSpPr>
          <p:nvPr/>
        </p:nvSpPr>
        <p:spPr bwMode="auto">
          <a:xfrm>
            <a:off x="4419600" y="55181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5" name="Line 39"/>
          <p:cNvSpPr>
            <a:spLocks noChangeShapeType="1"/>
          </p:cNvSpPr>
          <p:nvPr/>
        </p:nvSpPr>
        <p:spPr bwMode="auto">
          <a:xfrm>
            <a:off x="4876800" y="55181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6" name="Text Box 40"/>
          <p:cNvSpPr txBox="1">
            <a:spLocks noChangeArrowheads="1"/>
          </p:cNvSpPr>
          <p:nvPr/>
        </p:nvSpPr>
        <p:spPr bwMode="auto">
          <a:xfrm>
            <a:off x="4419600" y="551815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37" name="Text Box 41"/>
          <p:cNvSpPr txBox="1">
            <a:spLocks noChangeArrowheads="1"/>
          </p:cNvSpPr>
          <p:nvPr/>
        </p:nvSpPr>
        <p:spPr bwMode="auto">
          <a:xfrm>
            <a:off x="4876800" y="5486400"/>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38" name="Line 37"/>
          <p:cNvSpPr>
            <a:spLocks noChangeShapeType="1"/>
          </p:cNvSpPr>
          <p:nvPr/>
        </p:nvSpPr>
        <p:spPr bwMode="auto">
          <a:xfrm>
            <a:off x="4419600" y="58229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9" name="Line 20"/>
          <p:cNvSpPr>
            <a:spLocks noChangeShapeType="1"/>
          </p:cNvSpPr>
          <p:nvPr/>
        </p:nvSpPr>
        <p:spPr bwMode="auto">
          <a:xfrm flipH="1">
            <a:off x="1905000" y="2590800"/>
            <a:ext cx="2057400" cy="0"/>
          </a:xfrm>
          <a:prstGeom prst="line">
            <a:avLst/>
          </a:prstGeom>
          <a:noFill/>
          <a:ln w="9525">
            <a:solidFill>
              <a:srgbClr val="009900"/>
            </a:solidFill>
            <a:round/>
            <a:headEnd/>
            <a:tailEnd type="triangle" w="med" len="med"/>
          </a:ln>
        </p:spPr>
        <p:txBody>
          <a:bodyPr/>
          <a:lstStyle/>
          <a:p>
            <a:endParaRPr lang="en-US">
              <a:latin typeface="Arial" pitchFamily="34" charset="0"/>
              <a:cs typeface="Arial" pitchFamily="34" charset="0"/>
            </a:endParaRPr>
          </a:p>
        </p:txBody>
      </p:sp>
      <p:sp>
        <p:nvSpPr>
          <p:cNvPr id="40" name="TextBox 39"/>
          <p:cNvSpPr txBox="1"/>
          <p:nvPr/>
        </p:nvSpPr>
        <p:spPr>
          <a:xfrm>
            <a:off x="1899312" y="2383808"/>
            <a:ext cx="1676400" cy="246221"/>
          </a:xfrm>
          <a:prstGeom prst="rect">
            <a:avLst/>
          </a:prstGeom>
          <a:noFill/>
        </p:spPr>
        <p:txBody>
          <a:bodyPr wrap="square" rtlCol="0">
            <a:spAutoFit/>
          </a:bodyPr>
          <a:lstStyle/>
          <a:p>
            <a:r>
              <a:rPr lang="en-US" sz="1000" dirty="0" smtClean="0">
                <a:latin typeface="Arial" pitchFamily="34" charset="0"/>
                <a:cs typeface="Arial" pitchFamily="34" charset="0"/>
              </a:rPr>
              <a:t>Denied Interview Request</a:t>
            </a:r>
            <a:endParaRPr lang="en-US" sz="1000" dirty="0">
              <a:latin typeface="Arial" pitchFamily="34" charset="0"/>
              <a:cs typeface="Arial" pitchFamily="34" charset="0"/>
            </a:endParaRPr>
          </a:p>
        </p:txBody>
      </p:sp>
      <p:cxnSp>
        <p:nvCxnSpPr>
          <p:cNvPr id="42" name="Shape 41"/>
          <p:cNvCxnSpPr>
            <a:endCxn id="2057" idx="2"/>
          </p:cNvCxnSpPr>
          <p:nvPr/>
        </p:nvCxnSpPr>
        <p:spPr>
          <a:xfrm flipV="1">
            <a:off x="1905000" y="2819400"/>
            <a:ext cx="2423160" cy="1143000"/>
          </a:xfrm>
          <a:prstGeom prst="bentConnector2">
            <a:avLst/>
          </a:prstGeom>
          <a:noFill/>
          <a:ln w="9525">
            <a:solidFill>
              <a:srgbClr val="009900"/>
            </a:solidFill>
            <a:round/>
            <a:headEnd/>
            <a:tailEnd type="triangle" w="med" len="med"/>
          </a:ln>
        </p:spPr>
      </p:cxnSp>
      <p:sp>
        <p:nvSpPr>
          <p:cNvPr id="44" name="Text Box 18"/>
          <p:cNvSpPr txBox="1">
            <a:spLocks noChangeArrowheads="1"/>
          </p:cNvSpPr>
          <p:nvPr/>
        </p:nvSpPr>
        <p:spPr bwMode="auto">
          <a:xfrm>
            <a:off x="1959592" y="3774744"/>
            <a:ext cx="2204112"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Received </a:t>
            </a:r>
            <a:r>
              <a:rPr lang="en-US" sz="900" dirty="0" smtClean="0">
                <a:latin typeface="Arial" pitchFamily="34" charset="0"/>
                <a:cs typeface="Arial" pitchFamily="34" charset="0"/>
              </a:rPr>
              <a:t>Student Interview </a:t>
            </a:r>
            <a:r>
              <a:rPr lang="en-US" sz="900" dirty="0">
                <a:latin typeface="Arial" pitchFamily="34" charset="0"/>
                <a:cs typeface="Arial" pitchFamily="34" charset="0"/>
              </a:rPr>
              <a:t>Request</a:t>
            </a:r>
          </a:p>
        </p:txBody>
      </p:sp>
      <p:cxnSp>
        <p:nvCxnSpPr>
          <p:cNvPr id="46" name="Elbow Connector 45"/>
          <p:cNvCxnSpPr>
            <a:stCxn id="2053" idx="2"/>
            <a:endCxn id="17441" idx="0"/>
          </p:cNvCxnSpPr>
          <p:nvPr/>
        </p:nvCxnSpPr>
        <p:spPr>
          <a:xfrm rot="16200000" flipH="1">
            <a:off x="3505200" y="495300"/>
            <a:ext cx="381000" cy="5029200"/>
          </a:xfrm>
          <a:prstGeom prst="bentConnector3">
            <a:avLst>
              <a:gd name="adj1" fmla="val 50000"/>
            </a:avLst>
          </a:prstGeom>
          <a:noFill/>
          <a:ln w="9525">
            <a:solidFill>
              <a:srgbClr val="009900"/>
            </a:solidFill>
            <a:round/>
            <a:headEnd/>
            <a:tailEnd type="triangle" w="med" len="med"/>
          </a:ln>
        </p:spPr>
      </p:cxnSp>
      <p:cxnSp>
        <p:nvCxnSpPr>
          <p:cNvPr id="50" name="Elbow Connector 49"/>
          <p:cNvCxnSpPr/>
          <p:nvPr/>
        </p:nvCxnSpPr>
        <p:spPr>
          <a:xfrm rot="5400000" flipH="1" flipV="1">
            <a:off x="3695700" y="1714500"/>
            <a:ext cx="76200" cy="4876800"/>
          </a:xfrm>
          <a:prstGeom prst="bentConnector3">
            <a:avLst>
              <a:gd name="adj1" fmla="val -658209"/>
            </a:avLst>
          </a:prstGeom>
          <a:noFill/>
          <a:ln w="9525">
            <a:solidFill>
              <a:srgbClr val="009900"/>
            </a:solidFill>
            <a:round/>
            <a:headEnd/>
            <a:tailEnd type="triangle" w="med" len="med"/>
          </a:ln>
        </p:spPr>
      </p:cxnSp>
      <p:sp>
        <p:nvSpPr>
          <p:cNvPr id="53" name="Text Box 25"/>
          <p:cNvSpPr txBox="1">
            <a:spLocks noChangeArrowheads="1"/>
          </p:cNvSpPr>
          <p:nvPr/>
        </p:nvSpPr>
        <p:spPr bwMode="auto">
          <a:xfrm>
            <a:off x="1905000" y="2819400"/>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Student Schedule Information</a:t>
            </a:r>
            <a:endParaRPr lang="en-US" sz="900" dirty="0">
              <a:latin typeface="Arial" pitchFamily="34" charset="0"/>
              <a:cs typeface="Arial" pitchFamily="34" charset="0"/>
            </a:endParaRPr>
          </a:p>
        </p:txBody>
      </p:sp>
      <p:sp>
        <p:nvSpPr>
          <p:cNvPr id="54" name="Text Box 25"/>
          <p:cNvSpPr txBox="1">
            <a:spLocks noChangeArrowheads="1"/>
          </p:cNvSpPr>
          <p:nvPr/>
        </p:nvSpPr>
        <p:spPr bwMode="auto">
          <a:xfrm>
            <a:off x="1905000" y="4495800"/>
            <a:ext cx="1905000" cy="230832"/>
          </a:xfrm>
          <a:prstGeom prst="rect">
            <a:avLst/>
          </a:prstGeom>
          <a:noFill/>
          <a:ln w="9525">
            <a:noFill/>
            <a:miter lim="800000"/>
            <a:headEnd/>
            <a:tailEnd/>
          </a:ln>
        </p:spPr>
        <p:txBody>
          <a:bodyPr wrap="square">
            <a:spAutoFit/>
          </a:bodyPr>
          <a:lstStyle/>
          <a:p>
            <a:r>
              <a:rPr lang="en-US" sz="900" dirty="0" smtClean="0">
                <a:latin typeface="Arial" pitchFamily="34" charset="0"/>
                <a:cs typeface="Arial" pitchFamily="34" charset="0"/>
              </a:rPr>
              <a:t>Recruiter Schedule Information</a:t>
            </a:r>
            <a:endParaRPr lang="en-US" sz="900" dirty="0">
              <a:latin typeface="Arial" pitchFamily="34" charset="0"/>
              <a:cs typeface="Arial" pitchFamily="34" charset="0"/>
            </a:endParaRPr>
          </a:p>
        </p:txBody>
      </p:sp>
      <p:sp>
        <p:nvSpPr>
          <p:cNvPr id="47" name="Slide Number Placeholder 46"/>
          <p:cNvSpPr>
            <a:spLocks noGrp="1"/>
          </p:cNvSpPr>
          <p:nvPr>
            <p:ph type="sldNum" sz="quarter" idx="12"/>
          </p:nvPr>
        </p:nvSpPr>
        <p:spPr/>
        <p:txBody>
          <a:bodyPr/>
          <a:lstStyle/>
          <a:p>
            <a:pPr>
              <a:defRPr/>
            </a:pPr>
            <a:fld id="{E9B08178-1B78-47F0-A214-69921C110E50}"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Review Interview Request Narrative</a:t>
            </a:r>
            <a:endParaRPr lang="en-US" sz="2400" b="1" dirty="0">
              <a:latin typeface="Arial" pitchFamily="34" charset="0"/>
              <a:cs typeface="Arial" pitchFamily="34" charset="0"/>
            </a:endParaRP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5.1 Review Request: </a:t>
            </a:r>
            <a:r>
              <a:rPr lang="en-US" sz="1200" dirty="0" smtClean="0">
                <a:latin typeface="Arial" pitchFamily="34" charset="0"/>
                <a:cs typeface="Arial" pitchFamily="34" charset="0"/>
              </a:rPr>
              <a:t>The main difference in this process between the “as-is” and “to-be” system is that in the new system, the student will be able to make requests of companies, regardless of whether or not they have a specific job posted or not.  This also calls for the recruiters to review the request made by the student.</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5.2 Schedule Interview: </a:t>
            </a:r>
            <a:r>
              <a:rPr lang="en-US" sz="1200" dirty="0" smtClean="0">
                <a:latin typeface="Arial" pitchFamily="34" charset="0"/>
                <a:cs typeface="Arial" pitchFamily="34" charset="0"/>
              </a:rPr>
              <a:t>This process differs in that it now inputs the schedules that both the student and recruiter will have on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and uses them in the scheduling process.  The output is the same, but it comes from a different point within the process, as explained in the 5.2 breakdown.</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228600" y="4929189"/>
          <a:ext cx="6400800" cy="2005011"/>
        </p:xfrm>
        <a:graphic>
          <a:graphicData uri="http://schemas.openxmlformats.org/presentationml/2006/ole">
            <p:oleObj spid="_x0000_s73730" name="Worksheet" r:id="rId3" imgW="5200650" imgH="2009775"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5"/>
          <p:cNvSpPr>
            <a:spLocks noChangeArrowheads="1"/>
          </p:cNvSpPr>
          <p:nvPr/>
        </p:nvSpPr>
        <p:spPr bwMode="auto">
          <a:xfrm>
            <a:off x="2303462" y="1112838"/>
            <a:ext cx="2192338" cy="990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8" name="Slide Number Placeholder 5"/>
          <p:cNvSpPr>
            <a:spLocks noGrp="1"/>
          </p:cNvSpPr>
          <p:nvPr>
            <p:ph type="sldNum" sz="quarter" idx="12"/>
          </p:nvPr>
        </p:nvSpPr>
        <p:spPr/>
        <p:txBody>
          <a:bodyPr/>
          <a:lstStyle/>
          <a:p>
            <a:pPr>
              <a:defRPr/>
            </a:pPr>
            <a:fld id="{3E0D8107-0654-4AC0-8922-3C8AB2B41369}" type="slidenum">
              <a:rPr lang="en-US">
                <a:latin typeface="Arial" pitchFamily="34" charset="0"/>
                <a:cs typeface="Arial" pitchFamily="34" charset="0"/>
              </a:rPr>
              <a:pPr>
                <a:defRPr/>
              </a:pPr>
              <a:t>124</a:t>
            </a:fld>
            <a:endParaRPr lang="en-US">
              <a:latin typeface="Arial" pitchFamily="34" charset="0"/>
              <a:cs typeface="Arial" pitchFamily="34" charset="0"/>
            </a:endParaRPr>
          </a:p>
        </p:txBody>
      </p:sp>
      <p:sp>
        <p:nvSpPr>
          <p:cNvPr id="10246" name="Text Box 2"/>
          <p:cNvSpPr txBox="1">
            <a:spLocks noChangeArrowheads="1"/>
          </p:cNvSpPr>
          <p:nvPr/>
        </p:nvSpPr>
        <p:spPr bwMode="auto">
          <a:xfrm>
            <a:off x="0" y="152400"/>
            <a:ext cx="6858000" cy="707886"/>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Decomposition Diagram and Narrative for Data Creation and Exchange</a:t>
            </a:r>
          </a:p>
        </p:txBody>
      </p:sp>
      <p:sp>
        <p:nvSpPr>
          <p:cNvPr id="10247" name="Line 8"/>
          <p:cNvSpPr>
            <a:spLocks noChangeShapeType="1"/>
          </p:cNvSpPr>
          <p:nvPr/>
        </p:nvSpPr>
        <p:spPr bwMode="auto">
          <a:xfrm flipV="1">
            <a:off x="3276600" y="2057400"/>
            <a:ext cx="0" cy="54927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cxnSp>
        <p:nvCxnSpPr>
          <p:cNvPr id="10248" name="AutoShape 13"/>
          <p:cNvCxnSpPr>
            <a:cxnSpLocks noChangeShapeType="1"/>
          </p:cNvCxnSpPr>
          <p:nvPr/>
        </p:nvCxnSpPr>
        <p:spPr bwMode="auto">
          <a:xfrm>
            <a:off x="685800" y="2590800"/>
            <a:ext cx="5394325" cy="0"/>
          </a:xfrm>
          <a:prstGeom prst="straightConnector1">
            <a:avLst/>
          </a:prstGeom>
          <a:noFill/>
          <a:ln w="38100">
            <a:solidFill>
              <a:schemeClr val="tx1"/>
            </a:solidFill>
            <a:round/>
            <a:headEnd/>
            <a:tailEnd/>
          </a:ln>
        </p:spPr>
      </p:cxnSp>
      <p:cxnSp>
        <p:nvCxnSpPr>
          <p:cNvPr id="10249" name="AutoShape 14"/>
          <p:cNvCxnSpPr>
            <a:cxnSpLocks noChangeShapeType="1"/>
          </p:cNvCxnSpPr>
          <p:nvPr/>
        </p:nvCxnSpPr>
        <p:spPr bwMode="auto">
          <a:xfrm rot="16200000" flipH="1">
            <a:off x="5957094" y="2704306"/>
            <a:ext cx="228600" cy="1588"/>
          </a:xfrm>
          <a:prstGeom prst="straightConnector1">
            <a:avLst/>
          </a:prstGeom>
          <a:noFill/>
          <a:ln w="38100">
            <a:solidFill>
              <a:schemeClr val="tx1"/>
            </a:solidFill>
            <a:round/>
            <a:headEnd/>
            <a:tailEnd/>
          </a:ln>
        </p:spPr>
      </p:cxnSp>
      <p:cxnSp>
        <p:nvCxnSpPr>
          <p:cNvPr id="10250" name="AutoShape 14"/>
          <p:cNvCxnSpPr>
            <a:cxnSpLocks noChangeShapeType="1"/>
          </p:cNvCxnSpPr>
          <p:nvPr/>
        </p:nvCxnSpPr>
        <p:spPr bwMode="auto">
          <a:xfrm rot="16200000" flipH="1">
            <a:off x="548481" y="2728119"/>
            <a:ext cx="274638" cy="0"/>
          </a:xfrm>
          <a:prstGeom prst="straightConnector1">
            <a:avLst/>
          </a:prstGeom>
          <a:noFill/>
          <a:ln w="38100">
            <a:solidFill>
              <a:schemeClr val="tx1"/>
            </a:solidFill>
            <a:round/>
            <a:headEnd/>
            <a:tailEnd/>
          </a:ln>
        </p:spPr>
      </p:cxnSp>
      <p:cxnSp>
        <p:nvCxnSpPr>
          <p:cNvPr id="10251" name="AutoShape 14"/>
          <p:cNvCxnSpPr>
            <a:cxnSpLocks noChangeShapeType="1"/>
          </p:cNvCxnSpPr>
          <p:nvPr/>
        </p:nvCxnSpPr>
        <p:spPr bwMode="auto">
          <a:xfrm rot="16200000" flipH="1">
            <a:off x="1996281" y="2728119"/>
            <a:ext cx="274638" cy="0"/>
          </a:xfrm>
          <a:prstGeom prst="straightConnector1">
            <a:avLst/>
          </a:prstGeom>
          <a:noFill/>
          <a:ln w="38100">
            <a:solidFill>
              <a:schemeClr val="tx1"/>
            </a:solidFill>
            <a:round/>
            <a:headEnd/>
            <a:tailEnd/>
          </a:ln>
        </p:spPr>
      </p:cxnSp>
      <p:sp>
        <p:nvSpPr>
          <p:cNvPr id="10252" name="Line 63"/>
          <p:cNvSpPr>
            <a:spLocks noChangeShapeType="1"/>
          </p:cNvSpPr>
          <p:nvPr/>
        </p:nvSpPr>
        <p:spPr bwMode="auto">
          <a:xfrm>
            <a:off x="1477963" y="3235325"/>
            <a:ext cx="0" cy="301783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3" name="Line 63"/>
          <p:cNvSpPr>
            <a:spLocks noChangeShapeType="1"/>
          </p:cNvSpPr>
          <p:nvPr/>
        </p:nvSpPr>
        <p:spPr bwMode="auto">
          <a:xfrm>
            <a:off x="2895600" y="3246438"/>
            <a:ext cx="0" cy="210343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4" name="Line 63"/>
          <p:cNvSpPr>
            <a:spLocks noChangeShapeType="1"/>
          </p:cNvSpPr>
          <p:nvPr/>
        </p:nvSpPr>
        <p:spPr bwMode="auto">
          <a:xfrm>
            <a:off x="4297363" y="3246438"/>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5" name="Line 43"/>
          <p:cNvSpPr>
            <a:spLocks noChangeShapeType="1"/>
          </p:cNvSpPr>
          <p:nvPr/>
        </p:nvSpPr>
        <p:spPr bwMode="auto">
          <a:xfrm>
            <a:off x="228600" y="53022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6" name="Line 43"/>
          <p:cNvSpPr>
            <a:spLocks noChangeShapeType="1"/>
          </p:cNvSpPr>
          <p:nvPr/>
        </p:nvSpPr>
        <p:spPr bwMode="auto">
          <a:xfrm>
            <a:off x="228600" y="43878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7" name="Line 43"/>
          <p:cNvSpPr>
            <a:spLocks noChangeShapeType="1"/>
          </p:cNvSpPr>
          <p:nvPr/>
        </p:nvSpPr>
        <p:spPr bwMode="auto">
          <a:xfrm>
            <a:off x="1490663" y="5349875"/>
            <a:ext cx="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8" name="Line 43"/>
          <p:cNvSpPr>
            <a:spLocks noChangeShapeType="1"/>
          </p:cNvSpPr>
          <p:nvPr/>
        </p:nvSpPr>
        <p:spPr bwMode="auto">
          <a:xfrm>
            <a:off x="1490663" y="4435475"/>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9" name="Text Box 22"/>
          <p:cNvSpPr txBox="1">
            <a:spLocks noChangeArrowheads="1"/>
          </p:cNvSpPr>
          <p:nvPr/>
        </p:nvSpPr>
        <p:spPr bwMode="auto">
          <a:xfrm>
            <a:off x="508000" y="408305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06" name="AutoShape 23"/>
          <p:cNvSpPr>
            <a:spLocks noChangeArrowheads="1"/>
          </p:cNvSpPr>
          <p:nvPr/>
        </p:nvSpPr>
        <p:spPr bwMode="auto">
          <a:xfrm>
            <a:off x="304800" y="408305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7" name="AutoShape 24"/>
          <p:cNvSpPr>
            <a:spLocks noChangeArrowheads="1"/>
          </p:cNvSpPr>
          <p:nvPr/>
        </p:nvSpPr>
        <p:spPr bwMode="auto">
          <a:xfrm>
            <a:off x="304800" y="492125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8" name="AutoShape 25"/>
          <p:cNvSpPr>
            <a:spLocks noChangeArrowheads="1"/>
          </p:cNvSpPr>
          <p:nvPr/>
        </p:nvSpPr>
        <p:spPr bwMode="auto">
          <a:xfrm>
            <a:off x="363538" y="2865438"/>
            <a:ext cx="1008062"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69" name="Line 43"/>
          <p:cNvSpPr>
            <a:spLocks noChangeShapeType="1"/>
          </p:cNvSpPr>
          <p:nvPr/>
        </p:nvSpPr>
        <p:spPr bwMode="auto">
          <a:xfrm flipV="1">
            <a:off x="2971800" y="3276600"/>
            <a:ext cx="1190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0" name="Line 43"/>
          <p:cNvSpPr>
            <a:spLocks noChangeShapeType="1"/>
          </p:cNvSpPr>
          <p:nvPr/>
        </p:nvSpPr>
        <p:spPr bwMode="auto">
          <a:xfrm>
            <a:off x="4267200" y="3276600"/>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1" name="Text Box 29"/>
          <p:cNvSpPr txBox="1">
            <a:spLocks noChangeArrowheads="1"/>
          </p:cNvSpPr>
          <p:nvPr/>
        </p:nvSpPr>
        <p:spPr bwMode="auto">
          <a:xfrm>
            <a:off x="228600" y="3170238"/>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Profile/Resume</a:t>
            </a:r>
          </a:p>
        </p:txBody>
      </p:sp>
      <p:sp>
        <p:nvSpPr>
          <p:cNvPr id="10272" name="Line 30"/>
          <p:cNvSpPr>
            <a:spLocks noChangeShapeType="1"/>
          </p:cNvSpPr>
          <p:nvPr/>
        </p:nvSpPr>
        <p:spPr bwMode="auto">
          <a:xfrm>
            <a:off x="363538" y="31702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3" name="Line 32"/>
          <p:cNvSpPr>
            <a:spLocks noChangeShapeType="1"/>
          </p:cNvSpPr>
          <p:nvPr/>
        </p:nvSpPr>
        <p:spPr bwMode="auto">
          <a:xfrm>
            <a:off x="304800" y="51498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4" name="Line 43"/>
          <p:cNvSpPr>
            <a:spLocks noChangeShapeType="1"/>
          </p:cNvSpPr>
          <p:nvPr/>
        </p:nvSpPr>
        <p:spPr bwMode="auto">
          <a:xfrm>
            <a:off x="1506538" y="3246438"/>
            <a:ext cx="182562"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5" name="Text Box 33"/>
          <p:cNvSpPr txBox="1">
            <a:spLocks noChangeArrowheads="1"/>
          </p:cNvSpPr>
          <p:nvPr/>
        </p:nvSpPr>
        <p:spPr bwMode="auto">
          <a:xfrm>
            <a:off x="592138" y="2865438"/>
            <a:ext cx="550862"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1.0</a:t>
            </a:r>
          </a:p>
        </p:txBody>
      </p:sp>
      <p:sp>
        <p:nvSpPr>
          <p:cNvPr id="10276" name="Text Box 34"/>
          <p:cNvSpPr txBox="1">
            <a:spLocks noChangeArrowheads="1"/>
          </p:cNvSpPr>
          <p:nvPr/>
        </p:nvSpPr>
        <p:spPr bwMode="auto">
          <a:xfrm>
            <a:off x="2116138" y="2941638"/>
            <a:ext cx="355600" cy="461962"/>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0277" name="Text Box 36"/>
          <p:cNvSpPr txBox="1">
            <a:spLocks noChangeArrowheads="1"/>
          </p:cNvSpPr>
          <p:nvPr/>
        </p:nvSpPr>
        <p:spPr bwMode="auto">
          <a:xfrm>
            <a:off x="533400" y="40386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1.1</a:t>
            </a:r>
          </a:p>
        </p:txBody>
      </p:sp>
      <p:sp>
        <p:nvSpPr>
          <p:cNvPr id="10278" name="Text Box 37"/>
          <p:cNvSpPr txBox="1">
            <a:spLocks noChangeArrowheads="1"/>
          </p:cNvSpPr>
          <p:nvPr/>
        </p:nvSpPr>
        <p:spPr bwMode="auto">
          <a:xfrm>
            <a:off x="533400" y="48768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1.2</a:t>
            </a:r>
          </a:p>
        </p:txBody>
      </p:sp>
      <p:sp>
        <p:nvSpPr>
          <p:cNvPr id="10279" name="Text Box 38"/>
          <p:cNvSpPr txBox="1">
            <a:spLocks noChangeArrowheads="1"/>
          </p:cNvSpPr>
          <p:nvPr/>
        </p:nvSpPr>
        <p:spPr bwMode="auto">
          <a:xfrm>
            <a:off x="228600" y="5160963"/>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Upload Profile/Resume</a:t>
            </a:r>
          </a:p>
        </p:txBody>
      </p:sp>
      <p:sp>
        <p:nvSpPr>
          <p:cNvPr id="10280" name="Text Box 39"/>
          <p:cNvSpPr txBox="1">
            <a:spLocks noChangeArrowheads="1"/>
          </p:cNvSpPr>
          <p:nvPr/>
        </p:nvSpPr>
        <p:spPr bwMode="auto">
          <a:xfrm>
            <a:off x="228600" y="43434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Create Profile/Resume</a:t>
            </a:r>
          </a:p>
        </p:txBody>
      </p:sp>
      <p:sp>
        <p:nvSpPr>
          <p:cNvPr id="16421" name="AutoShape 40"/>
          <p:cNvSpPr>
            <a:spLocks noChangeArrowheads="1"/>
          </p:cNvSpPr>
          <p:nvPr/>
        </p:nvSpPr>
        <p:spPr bwMode="auto">
          <a:xfrm>
            <a:off x="1752600" y="2895600"/>
            <a:ext cx="1008063"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84" name="Line 41"/>
          <p:cNvSpPr>
            <a:spLocks noChangeShapeType="1"/>
          </p:cNvSpPr>
          <p:nvPr/>
        </p:nvSpPr>
        <p:spPr bwMode="auto">
          <a:xfrm>
            <a:off x="1735138" y="31702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85" name="Text Box 42"/>
          <p:cNvSpPr txBox="1">
            <a:spLocks noChangeArrowheads="1"/>
          </p:cNvSpPr>
          <p:nvPr/>
        </p:nvSpPr>
        <p:spPr bwMode="auto">
          <a:xfrm>
            <a:off x="1905000" y="2895600"/>
            <a:ext cx="5508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6424" name="AutoShape 43"/>
          <p:cNvSpPr>
            <a:spLocks noChangeArrowheads="1"/>
          </p:cNvSpPr>
          <p:nvPr/>
        </p:nvSpPr>
        <p:spPr bwMode="auto">
          <a:xfrm>
            <a:off x="3124200" y="2895600"/>
            <a:ext cx="1008063"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25" name="AutoShape 44"/>
          <p:cNvSpPr>
            <a:spLocks noChangeArrowheads="1"/>
          </p:cNvSpPr>
          <p:nvPr/>
        </p:nvSpPr>
        <p:spPr bwMode="auto">
          <a:xfrm>
            <a:off x="4495800" y="2895600"/>
            <a:ext cx="1008063"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92" name="Line 45"/>
          <p:cNvSpPr>
            <a:spLocks noChangeShapeType="1"/>
          </p:cNvSpPr>
          <p:nvPr/>
        </p:nvSpPr>
        <p:spPr bwMode="auto">
          <a:xfrm>
            <a:off x="3124200" y="3170238"/>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3" name="Line 46"/>
          <p:cNvSpPr>
            <a:spLocks noChangeShapeType="1"/>
          </p:cNvSpPr>
          <p:nvPr/>
        </p:nvSpPr>
        <p:spPr bwMode="auto">
          <a:xfrm>
            <a:off x="4495800" y="32004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4" name="Text Box 47"/>
          <p:cNvSpPr txBox="1">
            <a:spLocks noChangeArrowheads="1"/>
          </p:cNvSpPr>
          <p:nvPr/>
        </p:nvSpPr>
        <p:spPr bwMode="auto">
          <a:xfrm>
            <a:off x="3352800" y="2895600"/>
            <a:ext cx="4746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3.0</a:t>
            </a:r>
          </a:p>
        </p:txBody>
      </p:sp>
      <p:sp>
        <p:nvSpPr>
          <p:cNvPr id="10295" name="Text Box 48"/>
          <p:cNvSpPr txBox="1">
            <a:spLocks noChangeArrowheads="1"/>
          </p:cNvSpPr>
          <p:nvPr/>
        </p:nvSpPr>
        <p:spPr bwMode="auto">
          <a:xfrm>
            <a:off x="4572000" y="28956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4.0</a:t>
            </a:r>
          </a:p>
        </p:txBody>
      </p:sp>
      <p:sp>
        <p:nvSpPr>
          <p:cNvPr id="10296" name="Text Box 49"/>
          <p:cNvSpPr txBox="1">
            <a:spLocks noChangeArrowheads="1"/>
          </p:cNvSpPr>
          <p:nvPr/>
        </p:nvSpPr>
        <p:spPr bwMode="auto">
          <a:xfrm>
            <a:off x="1643063" y="41910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31" name="AutoShape 50"/>
          <p:cNvSpPr>
            <a:spLocks noChangeArrowheads="1"/>
          </p:cNvSpPr>
          <p:nvPr/>
        </p:nvSpPr>
        <p:spPr bwMode="auto">
          <a:xfrm>
            <a:off x="1566863" y="41148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32" name="AutoShape 51"/>
          <p:cNvSpPr>
            <a:spLocks noChangeArrowheads="1"/>
          </p:cNvSpPr>
          <p:nvPr/>
        </p:nvSpPr>
        <p:spPr bwMode="auto">
          <a:xfrm>
            <a:off x="1566863" y="50292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03" name="Line 32"/>
          <p:cNvSpPr>
            <a:spLocks noChangeShapeType="1"/>
          </p:cNvSpPr>
          <p:nvPr/>
        </p:nvSpPr>
        <p:spPr bwMode="auto">
          <a:xfrm>
            <a:off x="1566863" y="52578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04" name="Text Box 53"/>
          <p:cNvSpPr txBox="1">
            <a:spLocks noChangeArrowheads="1"/>
          </p:cNvSpPr>
          <p:nvPr/>
        </p:nvSpPr>
        <p:spPr bwMode="auto">
          <a:xfrm>
            <a:off x="1795463" y="40846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2.1</a:t>
            </a:r>
          </a:p>
        </p:txBody>
      </p:sp>
      <p:sp>
        <p:nvSpPr>
          <p:cNvPr id="10305" name="Text Box 54"/>
          <p:cNvSpPr txBox="1">
            <a:spLocks noChangeArrowheads="1"/>
          </p:cNvSpPr>
          <p:nvPr/>
        </p:nvSpPr>
        <p:spPr bwMode="auto">
          <a:xfrm>
            <a:off x="1795463" y="49990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2.2</a:t>
            </a:r>
          </a:p>
        </p:txBody>
      </p:sp>
      <p:sp>
        <p:nvSpPr>
          <p:cNvPr id="10306" name="Text Box 55"/>
          <p:cNvSpPr txBox="1">
            <a:spLocks noChangeArrowheads="1"/>
          </p:cNvSpPr>
          <p:nvPr/>
        </p:nvSpPr>
        <p:spPr bwMode="auto">
          <a:xfrm>
            <a:off x="1447800" y="52578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Correct Profile/Resume</a:t>
            </a:r>
          </a:p>
        </p:txBody>
      </p:sp>
      <p:sp>
        <p:nvSpPr>
          <p:cNvPr id="10307" name="Text Box 56"/>
          <p:cNvSpPr txBox="1">
            <a:spLocks noChangeArrowheads="1"/>
          </p:cNvSpPr>
          <p:nvPr/>
        </p:nvSpPr>
        <p:spPr bwMode="auto">
          <a:xfrm>
            <a:off x="1719263" y="5837238"/>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0308" name="Line 43"/>
          <p:cNvSpPr>
            <a:spLocks noChangeShapeType="1"/>
          </p:cNvSpPr>
          <p:nvPr/>
        </p:nvSpPr>
        <p:spPr bwMode="auto">
          <a:xfrm>
            <a:off x="2895600" y="53673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09" name="Line 43"/>
          <p:cNvSpPr>
            <a:spLocks noChangeShapeType="1"/>
          </p:cNvSpPr>
          <p:nvPr/>
        </p:nvSpPr>
        <p:spPr bwMode="auto">
          <a:xfrm>
            <a:off x="2895600" y="44529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10" name="Text Box 61"/>
          <p:cNvSpPr txBox="1">
            <a:spLocks noChangeArrowheads="1"/>
          </p:cNvSpPr>
          <p:nvPr/>
        </p:nvSpPr>
        <p:spPr bwMode="auto">
          <a:xfrm>
            <a:off x="3048000" y="4208463"/>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41" name="AutoShape 62"/>
          <p:cNvSpPr>
            <a:spLocks noChangeArrowheads="1"/>
          </p:cNvSpPr>
          <p:nvPr/>
        </p:nvSpPr>
        <p:spPr bwMode="auto">
          <a:xfrm>
            <a:off x="2971800" y="4132263"/>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42" name="AutoShape 63"/>
          <p:cNvSpPr>
            <a:spLocks noChangeArrowheads="1"/>
          </p:cNvSpPr>
          <p:nvPr/>
        </p:nvSpPr>
        <p:spPr bwMode="auto">
          <a:xfrm>
            <a:off x="2971800" y="5046663"/>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17" name="Line 32"/>
          <p:cNvSpPr>
            <a:spLocks noChangeShapeType="1"/>
          </p:cNvSpPr>
          <p:nvPr/>
        </p:nvSpPr>
        <p:spPr bwMode="auto">
          <a:xfrm>
            <a:off x="2971800" y="52752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18" name="Text Box 65"/>
          <p:cNvSpPr txBox="1">
            <a:spLocks noChangeArrowheads="1"/>
          </p:cNvSpPr>
          <p:nvPr/>
        </p:nvSpPr>
        <p:spPr bwMode="auto">
          <a:xfrm>
            <a:off x="3217863" y="4114800"/>
            <a:ext cx="473075"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3.1</a:t>
            </a:r>
          </a:p>
        </p:txBody>
      </p:sp>
      <p:sp>
        <p:nvSpPr>
          <p:cNvPr id="10319" name="Text Box 66"/>
          <p:cNvSpPr txBox="1">
            <a:spLocks noChangeArrowheads="1"/>
          </p:cNvSpPr>
          <p:nvPr/>
        </p:nvSpPr>
        <p:spPr bwMode="auto">
          <a:xfrm>
            <a:off x="3217863" y="5000625"/>
            <a:ext cx="473075" cy="277813"/>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3.2</a:t>
            </a:r>
          </a:p>
        </p:txBody>
      </p:sp>
      <p:sp>
        <p:nvSpPr>
          <p:cNvPr id="10320" name="Text Box 67"/>
          <p:cNvSpPr txBox="1">
            <a:spLocks noChangeArrowheads="1"/>
          </p:cNvSpPr>
          <p:nvPr/>
        </p:nvSpPr>
        <p:spPr bwMode="auto">
          <a:xfrm>
            <a:off x="2971800" y="5299075"/>
            <a:ext cx="947738" cy="40011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Make request</a:t>
            </a:r>
          </a:p>
        </p:txBody>
      </p:sp>
      <p:sp>
        <p:nvSpPr>
          <p:cNvPr id="10321" name="Line 43"/>
          <p:cNvSpPr>
            <a:spLocks noChangeShapeType="1"/>
          </p:cNvSpPr>
          <p:nvPr/>
        </p:nvSpPr>
        <p:spPr bwMode="auto">
          <a:xfrm>
            <a:off x="4327525" y="5410200"/>
            <a:ext cx="92075"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22" name="Line 43"/>
          <p:cNvSpPr>
            <a:spLocks noChangeShapeType="1"/>
          </p:cNvSpPr>
          <p:nvPr/>
        </p:nvSpPr>
        <p:spPr bwMode="auto">
          <a:xfrm>
            <a:off x="4267200" y="4511675"/>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50" name="AutoShape 79"/>
          <p:cNvSpPr>
            <a:spLocks noChangeArrowheads="1"/>
          </p:cNvSpPr>
          <p:nvPr/>
        </p:nvSpPr>
        <p:spPr bwMode="auto">
          <a:xfrm>
            <a:off x="4419600" y="4191000"/>
            <a:ext cx="947738" cy="685800"/>
          </a:xfrm>
          <a:prstGeom prst="roundRect">
            <a:avLst>
              <a:gd name="adj" fmla="val 16667"/>
            </a:avLst>
          </a:prstGeom>
          <a:solidFill>
            <a:srgbClr val="C00000"/>
          </a:solidFill>
          <a:ln>
            <a:noFill/>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51" name="AutoShape 80"/>
          <p:cNvSpPr>
            <a:spLocks noChangeArrowheads="1"/>
          </p:cNvSpPr>
          <p:nvPr/>
        </p:nvSpPr>
        <p:spPr bwMode="auto">
          <a:xfrm>
            <a:off x="4419600" y="5105400"/>
            <a:ext cx="947738"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29" name="Line 32"/>
          <p:cNvSpPr>
            <a:spLocks noChangeShapeType="1"/>
          </p:cNvSpPr>
          <p:nvPr/>
        </p:nvSpPr>
        <p:spPr bwMode="auto">
          <a:xfrm>
            <a:off x="4419600" y="53340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0" name="Text Box 82"/>
          <p:cNvSpPr txBox="1">
            <a:spLocks noChangeArrowheads="1"/>
          </p:cNvSpPr>
          <p:nvPr/>
        </p:nvSpPr>
        <p:spPr bwMode="auto">
          <a:xfrm>
            <a:off x="4648200" y="41910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4.1</a:t>
            </a:r>
          </a:p>
        </p:txBody>
      </p:sp>
      <p:sp>
        <p:nvSpPr>
          <p:cNvPr id="10331" name="Text Box 83"/>
          <p:cNvSpPr txBox="1">
            <a:spLocks noChangeArrowheads="1"/>
          </p:cNvSpPr>
          <p:nvPr/>
        </p:nvSpPr>
        <p:spPr bwMode="auto">
          <a:xfrm>
            <a:off x="4648200" y="51054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4.2</a:t>
            </a:r>
          </a:p>
        </p:txBody>
      </p:sp>
      <p:sp>
        <p:nvSpPr>
          <p:cNvPr id="10332" name="Text Box 84"/>
          <p:cNvSpPr txBox="1">
            <a:spLocks noChangeArrowheads="1"/>
          </p:cNvSpPr>
          <p:nvPr/>
        </p:nvSpPr>
        <p:spPr bwMode="auto">
          <a:xfrm>
            <a:off x="4267200" y="5334000"/>
            <a:ext cx="1143000" cy="40005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Obtain Profile/Resume</a:t>
            </a:r>
          </a:p>
        </p:txBody>
      </p:sp>
      <p:sp>
        <p:nvSpPr>
          <p:cNvPr id="10333" name="Text Box 88"/>
          <p:cNvSpPr txBox="1">
            <a:spLocks noChangeArrowheads="1"/>
          </p:cNvSpPr>
          <p:nvPr/>
        </p:nvSpPr>
        <p:spPr bwMode="auto">
          <a:xfrm>
            <a:off x="1600200" y="3124200"/>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a:t>
            </a:r>
          </a:p>
        </p:txBody>
      </p:sp>
      <p:sp>
        <p:nvSpPr>
          <p:cNvPr id="10334" name="Text Box 89"/>
          <p:cNvSpPr txBox="1">
            <a:spLocks noChangeArrowheads="1"/>
          </p:cNvSpPr>
          <p:nvPr/>
        </p:nvSpPr>
        <p:spPr bwMode="auto">
          <a:xfrm>
            <a:off x="3124200" y="3170238"/>
            <a:ext cx="922338"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Request</a:t>
            </a:r>
          </a:p>
        </p:txBody>
      </p:sp>
      <p:sp>
        <p:nvSpPr>
          <p:cNvPr id="10335" name="Text Box 90"/>
          <p:cNvSpPr txBox="1">
            <a:spLocks noChangeArrowheads="1"/>
          </p:cNvSpPr>
          <p:nvPr/>
        </p:nvSpPr>
        <p:spPr bwMode="auto">
          <a:xfrm>
            <a:off x="4495800" y="3163888"/>
            <a:ext cx="1066800" cy="554037"/>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 Request</a:t>
            </a:r>
          </a:p>
        </p:txBody>
      </p:sp>
      <p:sp>
        <p:nvSpPr>
          <p:cNvPr id="10336" name="Line 32"/>
          <p:cNvSpPr>
            <a:spLocks noChangeShapeType="1"/>
          </p:cNvSpPr>
          <p:nvPr/>
        </p:nvSpPr>
        <p:spPr bwMode="auto">
          <a:xfrm>
            <a:off x="304800" y="43116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7" name="Line 32"/>
          <p:cNvSpPr>
            <a:spLocks noChangeShapeType="1"/>
          </p:cNvSpPr>
          <p:nvPr/>
        </p:nvSpPr>
        <p:spPr bwMode="auto">
          <a:xfrm>
            <a:off x="1566863" y="4359275"/>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8" name="Line 32"/>
          <p:cNvSpPr>
            <a:spLocks noChangeShapeType="1"/>
          </p:cNvSpPr>
          <p:nvPr/>
        </p:nvSpPr>
        <p:spPr bwMode="auto">
          <a:xfrm>
            <a:off x="2971800" y="43608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9" name="Line 32"/>
          <p:cNvSpPr>
            <a:spLocks noChangeShapeType="1"/>
          </p:cNvSpPr>
          <p:nvPr/>
        </p:nvSpPr>
        <p:spPr bwMode="auto">
          <a:xfrm>
            <a:off x="4419600" y="44196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0" name="Text Box 97"/>
          <p:cNvSpPr txBox="1">
            <a:spLocks noChangeArrowheads="1"/>
          </p:cNvSpPr>
          <p:nvPr/>
        </p:nvSpPr>
        <p:spPr bwMode="auto">
          <a:xfrm>
            <a:off x="1447800" y="43434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Analyze Profile/Resume</a:t>
            </a:r>
          </a:p>
        </p:txBody>
      </p:sp>
      <p:sp>
        <p:nvSpPr>
          <p:cNvPr id="10341" name="Text Box 98"/>
          <p:cNvSpPr txBox="1">
            <a:spLocks noChangeArrowheads="1"/>
          </p:cNvSpPr>
          <p:nvPr/>
        </p:nvSpPr>
        <p:spPr bwMode="auto">
          <a:xfrm>
            <a:off x="2954338" y="4421188"/>
            <a:ext cx="949325" cy="401637"/>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Create request</a:t>
            </a:r>
          </a:p>
        </p:txBody>
      </p:sp>
      <p:sp>
        <p:nvSpPr>
          <p:cNvPr id="10342" name="Text Box 100"/>
          <p:cNvSpPr txBox="1">
            <a:spLocks noChangeArrowheads="1"/>
          </p:cNvSpPr>
          <p:nvPr/>
        </p:nvSpPr>
        <p:spPr bwMode="auto">
          <a:xfrm>
            <a:off x="4419600" y="4449763"/>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Request</a:t>
            </a:r>
          </a:p>
        </p:txBody>
      </p:sp>
      <p:sp>
        <p:nvSpPr>
          <p:cNvPr id="10343" name="Line 111"/>
          <p:cNvSpPr>
            <a:spLocks noChangeShapeType="1"/>
          </p:cNvSpPr>
          <p:nvPr/>
        </p:nvSpPr>
        <p:spPr bwMode="auto">
          <a:xfrm>
            <a:off x="2301875" y="1341438"/>
            <a:ext cx="2193925"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4" name="Text Box 112"/>
          <p:cNvSpPr txBox="1">
            <a:spLocks noChangeArrowheads="1"/>
          </p:cNvSpPr>
          <p:nvPr/>
        </p:nvSpPr>
        <p:spPr bwMode="auto">
          <a:xfrm>
            <a:off x="3200400" y="1066800"/>
            <a:ext cx="457200" cy="276225"/>
          </a:xfrm>
          <a:prstGeom prst="rect">
            <a:avLst/>
          </a:prstGeom>
          <a:noFill/>
          <a:ln w="9525">
            <a:noFill/>
            <a:miter lim="800000"/>
            <a:headEnd/>
            <a:tailEnd/>
          </a:ln>
        </p:spPr>
        <p:txBody>
          <a:bodyPr>
            <a:spAutoFit/>
          </a:bodyPr>
          <a:lstStyle/>
          <a:p>
            <a:pPr>
              <a:spcBef>
                <a:spcPct val="50000"/>
              </a:spcBef>
            </a:pPr>
            <a:r>
              <a:rPr lang="en-US" sz="1200">
                <a:latin typeface="Arial" pitchFamily="34" charset="0"/>
                <a:cs typeface="Arial" pitchFamily="34" charset="0"/>
              </a:rPr>
              <a:t>0.0</a:t>
            </a:r>
          </a:p>
        </p:txBody>
      </p:sp>
      <p:sp>
        <p:nvSpPr>
          <p:cNvPr id="10345" name="Line 63"/>
          <p:cNvSpPr>
            <a:spLocks noChangeShapeType="1"/>
          </p:cNvSpPr>
          <p:nvPr/>
        </p:nvSpPr>
        <p:spPr bwMode="auto">
          <a:xfrm>
            <a:off x="228600" y="3276600"/>
            <a:ext cx="0" cy="20113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46" name="Line 114"/>
          <p:cNvSpPr>
            <a:spLocks noChangeShapeType="1"/>
          </p:cNvSpPr>
          <p:nvPr/>
        </p:nvSpPr>
        <p:spPr bwMode="auto">
          <a:xfrm>
            <a:off x="3429000" y="2590799"/>
            <a:ext cx="0" cy="27432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71" name="AutoShape 51"/>
          <p:cNvSpPr>
            <a:spLocks noChangeArrowheads="1"/>
          </p:cNvSpPr>
          <p:nvPr/>
        </p:nvSpPr>
        <p:spPr bwMode="auto">
          <a:xfrm>
            <a:off x="1566863" y="5867400"/>
            <a:ext cx="947737" cy="6858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51" name="Line 32"/>
          <p:cNvSpPr>
            <a:spLocks noChangeShapeType="1"/>
          </p:cNvSpPr>
          <p:nvPr/>
        </p:nvSpPr>
        <p:spPr bwMode="auto">
          <a:xfrm>
            <a:off x="1566863" y="60960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52" name="Text Box 54"/>
          <p:cNvSpPr txBox="1">
            <a:spLocks noChangeArrowheads="1"/>
          </p:cNvSpPr>
          <p:nvPr/>
        </p:nvSpPr>
        <p:spPr bwMode="auto">
          <a:xfrm>
            <a:off x="1795463" y="5837238"/>
            <a:ext cx="5334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2.3</a:t>
            </a:r>
            <a:endParaRPr lang="en-US" sz="1200" dirty="0">
              <a:latin typeface="Arial" pitchFamily="34" charset="0"/>
              <a:cs typeface="Arial" pitchFamily="34" charset="0"/>
            </a:endParaRPr>
          </a:p>
        </p:txBody>
      </p:sp>
      <p:sp>
        <p:nvSpPr>
          <p:cNvPr id="10353" name="Text Box 55"/>
          <p:cNvSpPr txBox="1">
            <a:spLocks noChangeArrowheads="1"/>
          </p:cNvSpPr>
          <p:nvPr/>
        </p:nvSpPr>
        <p:spPr bwMode="auto">
          <a:xfrm>
            <a:off x="1371600" y="6096000"/>
            <a:ext cx="12954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Post Profile/Resume</a:t>
            </a:r>
          </a:p>
        </p:txBody>
      </p:sp>
      <p:cxnSp>
        <p:nvCxnSpPr>
          <p:cNvPr id="10354" name="AutoShape 14"/>
          <p:cNvCxnSpPr>
            <a:cxnSpLocks noChangeShapeType="1"/>
          </p:cNvCxnSpPr>
          <p:nvPr/>
        </p:nvCxnSpPr>
        <p:spPr bwMode="auto">
          <a:xfrm rot="16200000" flipH="1">
            <a:off x="4839494" y="2704306"/>
            <a:ext cx="228600" cy="1588"/>
          </a:xfrm>
          <a:prstGeom prst="straightConnector1">
            <a:avLst/>
          </a:prstGeom>
          <a:noFill/>
          <a:ln w="38100">
            <a:solidFill>
              <a:schemeClr val="tx1"/>
            </a:solidFill>
            <a:round/>
            <a:headEnd/>
            <a:tailEnd/>
          </a:ln>
        </p:spPr>
      </p:cxnSp>
      <p:sp>
        <p:nvSpPr>
          <p:cNvPr id="10355" name="Line 63"/>
          <p:cNvSpPr>
            <a:spLocks noChangeShapeType="1"/>
          </p:cNvSpPr>
          <p:nvPr/>
        </p:nvSpPr>
        <p:spPr bwMode="auto">
          <a:xfrm>
            <a:off x="5562600" y="3300413"/>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56" name="Line 43"/>
          <p:cNvSpPr>
            <a:spLocks noChangeShapeType="1"/>
          </p:cNvSpPr>
          <p:nvPr/>
        </p:nvSpPr>
        <p:spPr bwMode="auto">
          <a:xfrm>
            <a:off x="5791200" y="3306763"/>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78" name="AutoShape 44"/>
          <p:cNvSpPr>
            <a:spLocks noChangeArrowheads="1"/>
          </p:cNvSpPr>
          <p:nvPr/>
        </p:nvSpPr>
        <p:spPr bwMode="auto">
          <a:xfrm>
            <a:off x="5791200" y="2895600"/>
            <a:ext cx="1008063"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60" name="Line 46"/>
          <p:cNvSpPr>
            <a:spLocks noChangeShapeType="1"/>
          </p:cNvSpPr>
          <p:nvPr/>
        </p:nvSpPr>
        <p:spPr bwMode="auto">
          <a:xfrm>
            <a:off x="5791200" y="32004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61" name="Text Box 48"/>
          <p:cNvSpPr txBox="1">
            <a:spLocks noChangeArrowheads="1"/>
          </p:cNvSpPr>
          <p:nvPr/>
        </p:nvSpPr>
        <p:spPr bwMode="auto">
          <a:xfrm>
            <a:off x="5867400" y="28956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5.0</a:t>
            </a:r>
          </a:p>
        </p:txBody>
      </p:sp>
      <p:sp>
        <p:nvSpPr>
          <p:cNvPr id="10362" name="Line 43"/>
          <p:cNvSpPr>
            <a:spLocks noChangeShapeType="1"/>
          </p:cNvSpPr>
          <p:nvPr/>
        </p:nvSpPr>
        <p:spPr bwMode="auto">
          <a:xfrm>
            <a:off x="5562600" y="55022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3" name="Line 43"/>
          <p:cNvSpPr>
            <a:spLocks noChangeShapeType="1"/>
          </p:cNvSpPr>
          <p:nvPr/>
        </p:nvSpPr>
        <p:spPr bwMode="auto">
          <a:xfrm>
            <a:off x="5562600" y="45878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4" name="Text Box 78"/>
          <p:cNvSpPr txBox="1">
            <a:spLocks noChangeArrowheads="1"/>
          </p:cNvSpPr>
          <p:nvPr/>
        </p:nvSpPr>
        <p:spPr bwMode="auto">
          <a:xfrm>
            <a:off x="5715000" y="43434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84" name="AutoShape 79"/>
          <p:cNvSpPr>
            <a:spLocks noChangeArrowheads="1"/>
          </p:cNvSpPr>
          <p:nvPr/>
        </p:nvSpPr>
        <p:spPr bwMode="auto">
          <a:xfrm>
            <a:off x="5638800" y="426720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85" name="AutoShape 80"/>
          <p:cNvSpPr>
            <a:spLocks noChangeArrowheads="1"/>
          </p:cNvSpPr>
          <p:nvPr/>
        </p:nvSpPr>
        <p:spPr bwMode="auto">
          <a:xfrm>
            <a:off x="5638800" y="5181600"/>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71" name="Line 32"/>
          <p:cNvSpPr>
            <a:spLocks noChangeShapeType="1"/>
          </p:cNvSpPr>
          <p:nvPr/>
        </p:nvSpPr>
        <p:spPr bwMode="auto">
          <a:xfrm>
            <a:off x="5638800" y="54102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2" name="Text Box 82"/>
          <p:cNvSpPr txBox="1">
            <a:spLocks noChangeArrowheads="1"/>
          </p:cNvSpPr>
          <p:nvPr/>
        </p:nvSpPr>
        <p:spPr bwMode="auto">
          <a:xfrm>
            <a:off x="5867400" y="42672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5.1</a:t>
            </a:r>
          </a:p>
        </p:txBody>
      </p:sp>
      <p:sp>
        <p:nvSpPr>
          <p:cNvPr id="10373" name="Text Box 83"/>
          <p:cNvSpPr txBox="1">
            <a:spLocks noChangeArrowheads="1"/>
          </p:cNvSpPr>
          <p:nvPr/>
        </p:nvSpPr>
        <p:spPr bwMode="auto">
          <a:xfrm>
            <a:off x="5867400" y="5181600"/>
            <a:ext cx="609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5.2</a:t>
            </a:r>
          </a:p>
        </p:txBody>
      </p:sp>
      <p:sp>
        <p:nvSpPr>
          <p:cNvPr id="10374" name="Text Box 84"/>
          <p:cNvSpPr txBox="1">
            <a:spLocks noChangeArrowheads="1"/>
          </p:cNvSpPr>
          <p:nvPr/>
        </p:nvSpPr>
        <p:spPr bwMode="auto">
          <a:xfrm>
            <a:off x="5638800" y="5394325"/>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sp>
        <p:nvSpPr>
          <p:cNvPr id="10375" name="Text Box 90"/>
          <p:cNvSpPr txBox="1">
            <a:spLocks noChangeArrowheads="1"/>
          </p:cNvSpPr>
          <p:nvPr/>
        </p:nvSpPr>
        <p:spPr bwMode="auto">
          <a:xfrm>
            <a:off x="5715000" y="3200400"/>
            <a:ext cx="1066800" cy="553998"/>
          </a:xfrm>
          <a:prstGeom prst="rect">
            <a:avLst/>
          </a:prstGeom>
          <a:noFill/>
          <a:ln w="9525">
            <a:noFill/>
            <a:miter lim="800000"/>
            <a:headEnd/>
            <a:tailEnd/>
          </a:ln>
        </p:spPr>
        <p:txBody>
          <a:bodyPr>
            <a:spAutoFit/>
          </a:bodyPr>
          <a:lstStyle/>
          <a:p>
            <a:pPr algn="ctr">
              <a:spcBef>
                <a:spcPct val="50000"/>
              </a:spcBef>
            </a:pPr>
            <a:r>
              <a:rPr lang="en-US" sz="1000" dirty="0" smtClean="0">
                <a:latin typeface="Arial" pitchFamily="34" charset="0"/>
                <a:cs typeface="Arial" pitchFamily="34" charset="0"/>
              </a:rPr>
              <a:t>Review Interview Request</a:t>
            </a:r>
            <a:endParaRPr lang="en-US" sz="1000" dirty="0">
              <a:latin typeface="Arial" pitchFamily="34" charset="0"/>
              <a:cs typeface="Arial" pitchFamily="34" charset="0"/>
            </a:endParaRPr>
          </a:p>
        </p:txBody>
      </p:sp>
      <p:sp>
        <p:nvSpPr>
          <p:cNvPr id="10376" name="Line 32"/>
          <p:cNvSpPr>
            <a:spLocks noChangeShapeType="1"/>
          </p:cNvSpPr>
          <p:nvPr/>
        </p:nvSpPr>
        <p:spPr bwMode="auto">
          <a:xfrm>
            <a:off x="5638800" y="4495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7" name="Text Box 100"/>
          <p:cNvSpPr txBox="1">
            <a:spLocks noChangeArrowheads="1"/>
          </p:cNvSpPr>
          <p:nvPr/>
        </p:nvSpPr>
        <p:spPr bwMode="auto">
          <a:xfrm>
            <a:off x="5595938" y="4476750"/>
            <a:ext cx="11430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0378" name="Line 43"/>
          <p:cNvSpPr>
            <a:spLocks noChangeShapeType="1"/>
          </p:cNvSpPr>
          <p:nvPr/>
        </p:nvSpPr>
        <p:spPr bwMode="auto">
          <a:xfrm>
            <a:off x="1465263" y="53340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79" name="Line 43"/>
          <p:cNvSpPr>
            <a:spLocks noChangeShapeType="1"/>
          </p:cNvSpPr>
          <p:nvPr/>
        </p:nvSpPr>
        <p:spPr bwMode="auto">
          <a:xfrm>
            <a:off x="1465263" y="62484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0" name="Line 43"/>
          <p:cNvSpPr>
            <a:spLocks noChangeShapeType="1"/>
          </p:cNvSpPr>
          <p:nvPr/>
        </p:nvSpPr>
        <p:spPr bwMode="auto">
          <a:xfrm>
            <a:off x="2913063" y="32766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1" name="Line 43"/>
          <p:cNvSpPr>
            <a:spLocks noChangeShapeType="1"/>
          </p:cNvSpPr>
          <p:nvPr/>
        </p:nvSpPr>
        <p:spPr bwMode="auto">
          <a:xfrm>
            <a:off x="5562600" y="3300413"/>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2" name="TextBox 112"/>
          <p:cNvSpPr txBox="1">
            <a:spLocks noChangeArrowheads="1"/>
          </p:cNvSpPr>
          <p:nvPr/>
        </p:nvSpPr>
        <p:spPr bwMode="auto">
          <a:xfrm>
            <a:off x="2286000" y="1524000"/>
            <a:ext cx="2209800" cy="400050"/>
          </a:xfrm>
          <a:prstGeom prst="rect">
            <a:avLst/>
          </a:prstGeom>
          <a:noFill/>
          <a:ln w="9525">
            <a:noFill/>
            <a:miter lim="800000"/>
            <a:headEnd/>
            <a:tailEnd/>
          </a:ln>
        </p:spPr>
        <p:txBody>
          <a:bodyPr>
            <a:spAutoFit/>
          </a:bodyPr>
          <a:lstStyle/>
          <a:p>
            <a:pPr algn="ctr"/>
            <a:r>
              <a:rPr lang="en-US" sz="2000">
                <a:latin typeface="Arial" pitchFamily="34" charset="0"/>
                <a:cs typeface="Arial" pitchFamily="34" charset="0"/>
              </a:rPr>
              <a:t>Communication</a:t>
            </a:r>
          </a:p>
        </p:txBody>
      </p:sp>
      <p:cxnSp>
        <p:nvCxnSpPr>
          <p:cNvPr id="10383" name="Straight Connector 116"/>
          <p:cNvCxnSpPr>
            <a:cxnSpLocks noChangeShapeType="1"/>
          </p:cNvCxnSpPr>
          <p:nvPr/>
        </p:nvCxnSpPr>
        <p:spPr bwMode="auto">
          <a:xfrm rot="16200000" flipH="1">
            <a:off x="296069" y="3220244"/>
            <a:ext cx="0" cy="134938"/>
          </a:xfrm>
          <a:prstGeom prst="line">
            <a:avLst/>
          </a:prstGeom>
          <a:noFill/>
          <a:ln w="38100">
            <a:solidFill>
              <a:schemeClr val="tx1"/>
            </a:solidFill>
            <a:round/>
            <a:headEnd/>
            <a:tailEnd/>
          </a:ln>
        </p:spPr>
      </p:cxnSp>
      <p:cxnSp>
        <p:nvCxnSpPr>
          <p:cNvPr id="110" name="AutoShape 14"/>
          <p:cNvCxnSpPr>
            <a:cxnSpLocks noChangeShapeType="1"/>
          </p:cNvCxnSpPr>
          <p:nvPr/>
        </p:nvCxnSpPr>
        <p:spPr bwMode="auto">
          <a:xfrm rot="16200000" flipH="1">
            <a:off x="5982494" y="5953610"/>
            <a:ext cx="228600" cy="1588"/>
          </a:xfrm>
          <a:prstGeom prst="straightConnector1">
            <a:avLst/>
          </a:prstGeom>
          <a:noFill/>
          <a:ln w="38100">
            <a:solidFill>
              <a:schemeClr val="tx1"/>
            </a:solidFill>
            <a:round/>
            <a:headEnd/>
            <a:tailEnd/>
          </a:ln>
        </p:spPr>
      </p:cxnSp>
      <p:sp>
        <p:nvSpPr>
          <p:cNvPr id="111" name="Line 8"/>
          <p:cNvSpPr>
            <a:spLocks noChangeShapeType="1"/>
          </p:cNvSpPr>
          <p:nvPr/>
        </p:nvSpPr>
        <p:spPr bwMode="auto">
          <a:xfrm rot="5400000" flipV="1">
            <a:off x="5594672" y="5565784"/>
            <a:ext cx="0" cy="100584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cxnSp>
        <p:nvCxnSpPr>
          <p:cNvPr id="112" name="AutoShape 14"/>
          <p:cNvCxnSpPr>
            <a:cxnSpLocks noChangeShapeType="1"/>
          </p:cNvCxnSpPr>
          <p:nvPr/>
        </p:nvCxnSpPr>
        <p:spPr bwMode="auto">
          <a:xfrm rot="16200000" flipH="1">
            <a:off x="5982494" y="6195858"/>
            <a:ext cx="228600" cy="1588"/>
          </a:xfrm>
          <a:prstGeom prst="straightConnector1">
            <a:avLst/>
          </a:prstGeom>
          <a:noFill/>
          <a:ln w="38100">
            <a:solidFill>
              <a:schemeClr val="tx1"/>
            </a:solidFill>
            <a:round/>
            <a:headEnd/>
            <a:tailEnd/>
          </a:ln>
        </p:spPr>
      </p:cxnSp>
      <p:cxnSp>
        <p:nvCxnSpPr>
          <p:cNvPr id="114" name="AutoShape 14"/>
          <p:cNvCxnSpPr>
            <a:cxnSpLocks noChangeShapeType="1"/>
          </p:cNvCxnSpPr>
          <p:nvPr/>
        </p:nvCxnSpPr>
        <p:spPr bwMode="auto">
          <a:xfrm rot="16200000" flipH="1">
            <a:off x="4991894" y="6182210"/>
            <a:ext cx="228600" cy="1588"/>
          </a:xfrm>
          <a:prstGeom prst="straightConnector1">
            <a:avLst/>
          </a:prstGeom>
          <a:noFill/>
          <a:ln w="38100">
            <a:solidFill>
              <a:schemeClr val="tx1"/>
            </a:solidFill>
            <a:round/>
            <a:headEnd/>
            <a:tailEnd/>
          </a:ln>
        </p:spPr>
      </p:cxnSp>
      <p:sp>
        <p:nvSpPr>
          <p:cNvPr id="116" name="AutoShape 80"/>
          <p:cNvSpPr>
            <a:spLocks noChangeArrowheads="1"/>
          </p:cNvSpPr>
          <p:nvPr/>
        </p:nvSpPr>
        <p:spPr bwMode="auto">
          <a:xfrm>
            <a:off x="4585648" y="6310952"/>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7" name="Line 32"/>
          <p:cNvSpPr>
            <a:spLocks noChangeShapeType="1"/>
          </p:cNvSpPr>
          <p:nvPr/>
        </p:nvSpPr>
        <p:spPr bwMode="auto">
          <a:xfrm>
            <a:off x="4585648" y="6539552"/>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19" name="Text Box 83"/>
          <p:cNvSpPr txBox="1">
            <a:spLocks noChangeArrowheads="1"/>
          </p:cNvSpPr>
          <p:nvPr/>
        </p:nvSpPr>
        <p:spPr bwMode="auto">
          <a:xfrm>
            <a:off x="4814248" y="6310952"/>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5.2.1</a:t>
            </a:r>
            <a:endParaRPr lang="en-US" sz="1200" dirty="0">
              <a:latin typeface="Arial" pitchFamily="34" charset="0"/>
              <a:cs typeface="Arial" pitchFamily="34" charset="0"/>
            </a:endParaRPr>
          </a:p>
        </p:txBody>
      </p:sp>
      <p:sp>
        <p:nvSpPr>
          <p:cNvPr id="120" name="Text Box 84"/>
          <p:cNvSpPr txBox="1">
            <a:spLocks noChangeArrowheads="1"/>
          </p:cNvSpPr>
          <p:nvPr/>
        </p:nvSpPr>
        <p:spPr bwMode="auto">
          <a:xfrm>
            <a:off x="4585648" y="6523677"/>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Compare Schedules</a:t>
            </a:r>
            <a:endParaRPr lang="en-US" sz="1000" b="1" dirty="0">
              <a:latin typeface="Arial" pitchFamily="34" charset="0"/>
              <a:cs typeface="Arial" pitchFamily="34" charset="0"/>
            </a:endParaRPr>
          </a:p>
        </p:txBody>
      </p:sp>
      <p:sp>
        <p:nvSpPr>
          <p:cNvPr id="121" name="AutoShape 80"/>
          <p:cNvSpPr>
            <a:spLocks noChangeArrowheads="1"/>
          </p:cNvSpPr>
          <p:nvPr/>
        </p:nvSpPr>
        <p:spPr bwMode="auto">
          <a:xfrm>
            <a:off x="5757862" y="6310952"/>
            <a:ext cx="947738" cy="6858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2" name="Line 32"/>
          <p:cNvSpPr>
            <a:spLocks noChangeShapeType="1"/>
          </p:cNvSpPr>
          <p:nvPr/>
        </p:nvSpPr>
        <p:spPr bwMode="auto">
          <a:xfrm>
            <a:off x="5757862" y="6539552"/>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 name="Text Box 83"/>
          <p:cNvSpPr txBox="1">
            <a:spLocks noChangeArrowheads="1"/>
          </p:cNvSpPr>
          <p:nvPr/>
        </p:nvSpPr>
        <p:spPr bwMode="auto">
          <a:xfrm>
            <a:off x="5986462" y="6310952"/>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5.2.2</a:t>
            </a:r>
            <a:endParaRPr lang="en-US" sz="1200" dirty="0">
              <a:latin typeface="Arial" pitchFamily="34" charset="0"/>
              <a:cs typeface="Arial" pitchFamily="34" charset="0"/>
            </a:endParaRPr>
          </a:p>
        </p:txBody>
      </p:sp>
      <p:sp>
        <p:nvSpPr>
          <p:cNvPr id="124" name="Text Box 84"/>
          <p:cNvSpPr txBox="1">
            <a:spLocks noChangeArrowheads="1"/>
          </p:cNvSpPr>
          <p:nvPr/>
        </p:nvSpPr>
        <p:spPr bwMode="auto">
          <a:xfrm>
            <a:off x="5757862" y="6523677"/>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Register for time slot</a:t>
            </a:r>
            <a:endParaRPr lang="en-US" sz="1000" b="1" dirty="0">
              <a:latin typeface="Arial" pitchFamily="34" charset="0"/>
              <a:cs typeface="Arial" pitchFamily="34" charset="0"/>
            </a:endParaRPr>
          </a:p>
        </p:txBody>
      </p:sp>
      <p:sp>
        <p:nvSpPr>
          <p:cNvPr id="125" name="Rectangle 3"/>
          <p:cNvSpPr>
            <a:spLocks noChangeArrowheads="1"/>
          </p:cNvSpPr>
          <p:nvPr/>
        </p:nvSpPr>
        <p:spPr bwMode="auto">
          <a:xfrm>
            <a:off x="0" y="8229600"/>
            <a:ext cx="6477000" cy="685800"/>
          </a:xfrm>
          <a:prstGeom prst="rect">
            <a:avLst/>
          </a:prstGeom>
          <a:noFill/>
          <a:ln w="9525">
            <a:noFill/>
            <a:miter lim="800000"/>
            <a:headEnd/>
            <a:tailEnd/>
          </a:ln>
        </p:spPr>
        <p:txBody>
          <a:bodyPr/>
          <a:lstStyle/>
          <a:p>
            <a:pPr marL="342900" indent="-342900">
              <a:spcBef>
                <a:spcPct val="50000"/>
              </a:spcBef>
            </a:pPr>
            <a:r>
              <a:rPr lang="en-US" sz="1000" b="1" dirty="0">
                <a:latin typeface="Arial" pitchFamily="34" charset="0"/>
                <a:cs typeface="Arial" pitchFamily="34" charset="0"/>
              </a:rPr>
              <a:t>	This is a decomposition diagram for 0.0.  The first process is process 1.0, which breaks down how to submit Profile/Resume.  Process 2.0 breaks down how to review the Profile/Resume.  Process 3.0 breaks down how to submit Request. Process 4.0 breaks down how to review Profile/Resume Request, and the last process 5.0 breaks down how to </a:t>
            </a:r>
            <a:r>
              <a:rPr lang="en-US" sz="1000" b="1" dirty="0" smtClean="0">
                <a:latin typeface="Arial" pitchFamily="34" charset="0"/>
                <a:cs typeface="Arial" pitchFamily="34" charset="0"/>
              </a:rPr>
              <a:t>review an interview request.</a:t>
            </a:r>
            <a:endParaRPr lang="en-US"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7200" y="1981200"/>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8437"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8438" name="Text Box 57"/>
          <p:cNvSpPr txBox="1">
            <a:spLocks noChangeArrowheads="1"/>
          </p:cNvSpPr>
          <p:nvPr/>
        </p:nvSpPr>
        <p:spPr bwMode="auto">
          <a:xfrm>
            <a:off x="0" y="2286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2 Data Flow Diagram 5.2 Schedule Interview</a:t>
            </a:r>
          </a:p>
        </p:txBody>
      </p:sp>
      <p:sp>
        <p:nvSpPr>
          <p:cNvPr id="2056" name="AutoShape 8"/>
          <p:cNvSpPr>
            <a:spLocks noChangeArrowheads="1"/>
          </p:cNvSpPr>
          <p:nvPr/>
        </p:nvSpPr>
        <p:spPr bwMode="auto">
          <a:xfrm>
            <a:off x="3657600" y="1066800"/>
            <a:ext cx="3124200" cy="73152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42"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a:latin typeface="Arial" pitchFamily="34" charset="0"/>
                <a:cs typeface="Arial" pitchFamily="34" charset="0"/>
              </a:rPr>
              <a:t>Level 5.2</a:t>
            </a:r>
          </a:p>
        </p:txBody>
      </p:sp>
      <p:sp>
        <p:nvSpPr>
          <p:cNvPr id="18443"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3352800"/>
            <a:ext cx="1447800" cy="838200"/>
          </a:xfrm>
          <a:prstGeom prst="rect">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8447" name="Text Box 4"/>
          <p:cNvSpPr txBox="1">
            <a:spLocks noChangeArrowheads="1"/>
          </p:cNvSpPr>
          <p:nvPr/>
        </p:nvSpPr>
        <p:spPr bwMode="auto">
          <a:xfrm>
            <a:off x="457200" y="35052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32" name="AutoShape 9"/>
          <p:cNvSpPr>
            <a:spLocks noChangeArrowheads="1"/>
          </p:cNvSpPr>
          <p:nvPr/>
        </p:nvSpPr>
        <p:spPr bwMode="auto">
          <a:xfrm>
            <a:off x="609600" y="50292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51" name="Line 13"/>
          <p:cNvSpPr>
            <a:spLocks noChangeShapeType="1"/>
          </p:cNvSpPr>
          <p:nvPr/>
        </p:nvSpPr>
        <p:spPr bwMode="auto">
          <a:xfrm>
            <a:off x="609600" y="52578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52" name="Text Box 15"/>
          <p:cNvSpPr txBox="1">
            <a:spLocks noChangeArrowheads="1"/>
          </p:cNvSpPr>
          <p:nvPr/>
        </p:nvSpPr>
        <p:spPr bwMode="auto">
          <a:xfrm>
            <a:off x="914400" y="50292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5.1</a:t>
            </a:r>
          </a:p>
        </p:txBody>
      </p:sp>
      <p:sp>
        <p:nvSpPr>
          <p:cNvPr id="18453" name="Text Box 19"/>
          <p:cNvSpPr txBox="1">
            <a:spLocks noChangeArrowheads="1"/>
          </p:cNvSpPr>
          <p:nvPr/>
        </p:nvSpPr>
        <p:spPr bwMode="auto">
          <a:xfrm>
            <a:off x="685800" y="5230813"/>
            <a:ext cx="838200" cy="70802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Request Approve/ Deny</a:t>
            </a:r>
          </a:p>
        </p:txBody>
      </p:sp>
      <p:sp>
        <p:nvSpPr>
          <p:cNvPr id="36" name="AutoShape 9"/>
          <p:cNvSpPr>
            <a:spLocks noChangeArrowheads="1"/>
          </p:cNvSpPr>
          <p:nvPr/>
        </p:nvSpPr>
        <p:spPr bwMode="auto">
          <a:xfrm>
            <a:off x="3962400" y="2057400"/>
            <a:ext cx="990600" cy="914400"/>
          </a:xfrm>
          <a:prstGeom prst="roundRect">
            <a:avLst>
              <a:gd name="adj" fmla="val 16667"/>
            </a:avLst>
          </a:prstGeom>
          <a:solidFill>
            <a:srgbClr val="00B0F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57" name="Line 13"/>
          <p:cNvSpPr>
            <a:spLocks noChangeShapeType="1"/>
          </p:cNvSpPr>
          <p:nvPr/>
        </p:nvSpPr>
        <p:spPr bwMode="auto">
          <a:xfrm>
            <a:off x="3962400" y="228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58" name="Text Box 15"/>
          <p:cNvSpPr txBox="1">
            <a:spLocks noChangeArrowheads="1"/>
          </p:cNvSpPr>
          <p:nvPr/>
        </p:nvSpPr>
        <p:spPr bwMode="auto">
          <a:xfrm>
            <a:off x="4267200" y="205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5.2.1</a:t>
            </a:r>
          </a:p>
        </p:txBody>
      </p:sp>
      <p:sp>
        <p:nvSpPr>
          <p:cNvPr id="18459" name="TextBox 39"/>
          <p:cNvSpPr txBox="1">
            <a:spLocks noChangeArrowheads="1"/>
          </p:cNvSpPr>
          <p:nvPr/>
        </p:nvSpPr>
        <p:spPr bwMode="auto">
          <a:xfrm>
            <a:off x="4038600" y="24384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Compare schedules</a:t>
            </a:r>
          </a:p>
        </p:txBody>
      </p:sp>
      <p:sp>
        <p:nvSpPr>
          <p:cNvPr id="41" name="AutoShape 9"/>
          <p:cNvSpPr>
            <a:spLocks noChangeArrowheads="1"/>
          </p:cNvSpPr>
          <p:nvPr/>
        </p:nvSpPr>
        <p:spPr bwMode="auto">
          <a:xfrm>
            <a:off x="3657600" y="6248400"/>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63" name="Line 13"/>
          <p:cNvSpPr>
            <a:spLocks noChangeShapeType="1"/>
          </p:cNvSpPr>
          <p:nvPr/>
        </p:nvSpPr>
        <p:spPr bwMode="auto">
          <a:xfrm rot="180000" flipV="1">
            <a:off x="3657600" y="6467942"/>
            <a:ext cx="990600" cy="45719"/>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64" name="Text Box 15"/>
          <p:cNvSpPr txBox="1">
            <a:spLocks noChangeArrowheads="1"/>
          </p:cNvSpPr>
          <p:nvPr/>
        </p:nvSpPr>
        <p:spPr bwMode="auto">
          <a:xfrm>
            <a:off x="3962400" y="6248400"/>
            <a:ext cx="685800" cy="228600"/>
          </a:xfrm>
          <a:prstGeom prst="rect">
            <a:avLst/>
          </a:prstGeom>
          <a:noFill/>
          <a:ln w="9525">
            <a:noFill/>
            <a:miter lim="800000"/>
            <a:headEnd/>
            <a:tailEnd/>
          </a:ln>
        </p:spPr>
        <p:txBody>
          <a:bodyPr wrap="square">
            <a:spAutoFit/>
          </a:bodyPr>
          <a:lstStyle/>
          <a:p>
            <a:pPr>
              <a:spcBef>
                <a:spcPct val="50000"/>
              </a:spcBef>
            </a:pPr>
            <a:r>
              <a:rPr lang="en-US" sz="900">
                <a:latin typeface="Arial" pitchFamily="34" charset="0"/>
                <a:cs typeface="Arial" pitchFamily="34" charset="0"/>
              </a:rPr>
              <a:t>5.2.2</a:t>
            </a:r>
          </a:p>
        </p:txBody>
      </p:sp>
      <p:sp>
        <p:nvSpPr>
          <p:cNvPr id="18465" name="TextBox 43"/>
          <p:cNvSpPr txBox="1">
            <a:spLocks noChangeArrowheads="1"/>
          </p:cNvSpPr>
          <p:nvPr/>
        </p:nvSpPr>
        <p:spPr bwMode="auto">
          <a:xfrm>
            <a:off x="3733800" y="6629400"/>
            <a:ext cx="762000" cy="369888"/>
          </a:xfrm>
          <a:prstGeom prst="rect">
            <a:avLst/>
          </a:prstGeom>
          <a:noFill/>
          <a:ln w="9525">
            <a:noFill/>
            <a:miter lim="800000"/>
            <a:headEnd/>
            <a:tailEnd/>
          </a:ln>
        </p:spPr>
        <p:txBody>
          <a:bodyPr wrap="square">
            <a:spAutoFit/>
          </a:bodyPr>
          <a:lstStyle/>
          <a:p>
            <a:r>
              <a:rPr lang="en-US" sz="900" b="1">
                <a:latin typeface="Arial" pitchFamily="34" charset="0"/>
                <a:cs typeface="Arial" pitchFamily="34" charset="0"/>
              </a:rPr>
              <a:t>Choose Date</a:t>
            </a:r>
          </a:p>
        </p:txBody>
      </p:sp>
      <p:sp>
        <p:nvSpPr>
          <p:cNvPr id="50" name="AutoShape 9"/>
          <p:cNvSpPr>
            <a:spLocks noChangeArrowheads="1"/>
          </p:cNvSpPr>
          <p:nvPr/>
        </p:nvSpPr>
        <p:spPr bwMode="auto">
          <a:xfrm>
            <a:off x="4683456" y="6248400"/>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71" name="Line 13"/>
          <p:cNvSpPr>
            <a:spLocks noChangeShapeType="1"/>
          </p:cNvSpPr>
          <p:nvPr/>
        </p:nvSpPr>
        <p:spPr bwMode="auto">
          <a:xfrm>
            <a:off x="4683456" y="6477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72" name="Text Box 15"/>
          <p:cNvSpPr txBox="1">
            <a:spLocks noChangeArrowheads="1"/>
          </p:cNvSpPr>
          <p:nvPr/>
        </p:nvSpPr>
        <p:spPr bwMode="auto">
          <a:xfrm>
            <a:off x="4946981" y="6248400"/>
            <a:ext cx="685800" cy="230188"/>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5.2.3</a:t>
            </a:r>
          </a:p>
        </p:txBody>
      </p:sp>
      <p:sp>
        <p:nvSpPr>
          <p:cNvPr id="18473" name="TextBox 52"/>
          <p:cNvSpPr txBox="1">
            <a:spLocks noChangeArrowheads="1"/>
          </p:cNvSpPr>
          <p:nvPr/>
        </p:nvSpPr>
        <p:spPr bwMode="auto">
          <a:xfrm>
            <a:off x="4759656" y="66294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Choose a time</a:t>
            </a:r>
          </a:p>
        </p:txBody>
      </p:sp>
      <p:sp>
        <p:nvSpPr>
          <p:cNvPr id="54" name="AutoShape 9"/>
          <p:cNvSpPr>
            <a:spLocks noChangeArrowheads="1"/>
          </p:cNvSpPr>
          <p:nvPr/>
        </p:nvSpPr>
        <p:spPr bwMode="auto">
          <a:xfrm>
            <a:off x="5715000" y="6248400"/>
            <a:ext cx="990600" cy="914400"/>
          </a:xfrm>
          <a:prstGeom prst="roundRect">
            <a:avLst>
              <a:gd name="adj" fmla="val 16667"/>
            </a:avLst>
          </a:prstGeom>
          <a:solidFill>
            <a:srgbClr val="C00000"/>
          </a:solidFill>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77" name="Line 13"/>
          <p:cNvSpPr>
            <a:spLocks noChangeShapeType="1"/>
          </p:cNvSpPr>
          <p:nvPr/>
        </p:nvSpPr>
        <p:spPr bwMode="auto">
          <a:xfrm>
            <a:off x="5715000" y="6477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78" name="Text Box 15"/>
          <p:cNvSpPr txBox="1">
            <a:spLocks noChangeArrowheads="1"/>
          </p:cNvSpPr>
          <p:nvPr/>
        </p:nvSpPr>
        <p:spPr bwMode="auto">
          <a:xfrm>
            <a:off x="6019800" y="6248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5.2.4</a:t>
            </a:r>
          </a:p>
        </p:txBody>
      </p:sp>
      <p:sp>
        <p:nvSpPr>
          <p:cNvPr id="18479" name="TextBox 56"/>
          <p:cNvSpPr txBox="1">
            <a:spLocks noChangeArrowheads="1"/>
          </p:cNvSpPr>
          <p:nvPr/>
        </p:nvSpPr>
        <p:spPr bwMode="auto">
          <a:xfrm>
            <a:off x="5791200" y="66294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Choose a place</a:t>
            </a:r>
          </a:p>
        </p:txBody>
      </p:sp>
      <p:cxnSp>
        <p:nvCxnSpPr>
          <p:cNvPr id="49" name="Elbow Connector 48"/>
          <p:cNvCxnSpPr>
            <a:stCxn id="32" idx="3"/>
            <a:endCxn id="36" idx="1"/>
          </p:cNvCxnSpPr>
          <p:nvPr/>
        </p:nvCxnSpPr>
        <p:spPr>
          <a:xfrm flipV="1">
            <a:off x="1600200" y="2514600"/>
            <a:ext cx="2362200" cy="2971800"/>
          </a:xfrm>
          <a:prstGeom prst="bentConnector3">
            <a:avLst>
              <a:gd name="adj1" fmla="val 81198"/>
            </a:avLst>
          </a:prstGeom>
          <a:noFill/>
          <a:ln w="9525">
            <a:solidFill>
              <a:schemeClr val="tx1"/>
            </a:solidFill>
            <a:miter lim="800000"/>
            <a:headEnd/>
            <a:tailEnd type="triangle" w="med" len="med"/>
          </a:ln>
        </p:spPr>
      </p:cxnSp>
      <p:sp>
        <p:nvSpPr>
          <p:cNvPr id="51" name="Text Box 25"/>
          <p:cNvSpPr txBox="1">
            <a:spLocks noChangeArrowheads="1"/>
          </p:cNvSpPr>
          <p:nvPr/>
        </p:nvSpPr>
        <p:spPr bwMode="auto">
          <a:xfrm>
            <a:off x="1600200" y="5295378"/>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Approved Request</a:t>
            </a:r>
            <a:endParaRPr lang="en-US" sz="900" dirty="0">
              <a:latin typeface="Arial" pitchFamily="34" charset="0"/>
              <a:cs typeface="Arial" pitchFamily="34" charset="0"/>
            </a:endParaRPr>
          </a:p>
        </p:txBody>
      </p:sp>
      <p:sp>
        <p:nvSpPr>
          <p:cNvPr id="48" name="Line 36"/>
          <p:cNvSpPr>
            <a:spLocks noChangeShapeType="1"/>
          </p:cNvSpPr>
          <p:nvPr/>
        </p:nvSpPr>
        <p:spPr bwMode="auto">
          <a:xfrm>
            <a:off x="4419600" y="74993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2" name="Line 37"/>
          <p:cNvSpPr>
            <a:spLocks noChangeShapeType="1"/>
          </p:cNvSpPr>
          <p:nvPr/>
        </p:nvSpPr>
        <p:spPr bwMode="auto">
          <a:xfrm>
            <a:off x="4419600" y="74993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3" name="Line 39"/>
          <p:cNvSpPr>
            <a:spLocks noChangeShapeType="1"/>
          </p:cNvSpPr>
          <p:nvPr/>
        </p:nvSpPr>
        <p:spPr bwMode="auto">
          <a:xfrm>
            <a:off x="4876800" y="74993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5" name="Text Box 40"/>
          <p:cNvSpPr txBox="1">
            <a:spLocks noChangeArrowheads="1"/>
          </p:cNvSpPr>
          <p:nvPr/>
        </p:nvSpPr>
        <p:spPr bwMode="auto">
          <a:xfrm>
            <a:off x="4419600" y="749935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56" name="Text Box 41"/>
          <p:cNvSpPr txBox="1">
            <a:spLocks noChangeArrowheads="1"/>
          </p:cNvSpPr>
          <p:nvPr/>
        </p:nvSpPr>
        <p:spPr bwMode="auto">
          <a:xfrm>
            <a:off x="4876800" y="7467600"/>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57" name="Line 37"/>
          <p:cNvSpPr>
            <a:spLocks noChangeShapeType="1"/>
          </p:cNvSpPr>
          <p:nvPr/>
        </p:nvSpPr>
        <p:spPr bwMode="auto">
          <a:xfrm>
            <a:off x="4419600" y="78041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cxnSp>
        <p:nvCxnSpPr>
          <p:cNvPr id="59" name="Straight Arrow Connector 58"/>
          <p:cNvCxnSpPr/>
          <p:nvPr/>
        </p:nvCxnSpPr>
        <p:spPr>
          <a:xfrm>
            <a:off x="1905000" y="2362200"/>
            <a:ext cx="2057400" cy="1588"/>
          </a:xfrm>
          <a:prstGeom prst="straightConnector1">
            <a:avLst/>
          </a:prstGeom>
          <a:noFill/>
          <a:ln w="9525">
            <a:solidFill>
              <a:srgbClr val="009900"/>
            </a:solidFill>
            <a:miter lim="800000"/>
            <a:headEnd/>
            <a:tailEnd type="triangle" w="med" len="med"/>
          </a:ln>
        </p:spPr>
      </p:cxnSp>
      <p:sp>
        <p:nvSpPr>
          <p:cNvPr id="63" name="Text Box 25"/>
          <p:cNvSpPr txBox="1">
            <a:spLocks noChangeArrowheads="1"/>
          </p:cNvSpPr>
          <p:nvPr/>
        </p:nvSpPr>
        <p:spPr bwMode="auto">
          <a:xfrm>
            <a:off x="1856096" y="2160896"/>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Student Schedule Information</a:t>
            </a:r>
            <a:endParaRPr lang="en-US" sz="900" dirty="0">
              <a:latin typeface="Arial" pitchFamily="34" charset="0"/>
              <a:cs typeface="Arial" pitchFamily="34" charset="0"/>
            </a:endParaRPr>
          </a:p>
        </p:txBody>
      </p:sp>
      <p:cxnSp>
        <p:nvCxnSpPr>
          <p:cNvPr id="65" name="Elbow Connector 64"/>
          <p:cNvCxnSpPr>
            <a:stCxn id="2093" idx="3"/>
          </p:cNvCxnSpPr>
          <p:nvPr/>
        </p:nvCxnSpPr>
        <p:spPr>
          <a:xfrm flipV="1">
            <a:off x="1905000" y="2667000"/>
            <a:ext cx="2057400" cy="1104900"/>
          </a:xfrm>
          <a:prstGeom prst="bentConnector3">
            <a:avLst>
              <a:gd name="adj1" fmla="val 69901"/>
            </a:avLst>
          </a:prstGeom>
          <a:noFill/>
          <a:ln w="9525">
            <a:solidFill>
              <a:srgbClr val="009900"/>
            </a:solidFill>
            <a:miter lim="800000"/>
            <a:headEnd/>
            <a:tailEnd type="triangle" w="med" len="med"/>
          </a:ln>
        </p:spPr>
      </p:cxnSp>
      <p:sp>
        <p:nvSpPr>
          <p:cNvPr id="66" name="TextBox 65"/>
          <p:cNvSpPr txBox="1"/>
          <p:nvPr/>
        </p:nvSpPr>
        <p:spPr>
          <a:xfrm>
            <a:off x="1940256" y="3448336"/>
            <a:ext cx="1295400" cy="338554"/>
          </a:xfrm>
          <a:prstGeom prst="rect">
            <a:avLst/>
          </a:prstGeom>
          <a:noFill/>
        </p:spPr>
        <p:txBody>
          <a:bodyPr wrap="square" rtlCol="0">
            <a:spAutoFit/>
          </a:bodyPr>
          <a:lstStyle/>
          <a:p>
            <a:r>
              <a:rPr lang="en-US" sz="800" dirty="0" smtClean="0">
                <a:latin typeface="Arial" pitchFamily="34" charset="0"/>
                <a:cs typeface="Arial" pitchFamily="34" charset="0"/>
              </a:rPr>
              <a:t>Recruiter Schedule Information</a:t>
            </a:r>
            <a:endParaRPr lang="en-US" sz="800" dirty="0">
              <a:latin typeface="Arial" pitchFamily="34" charset="0"/>
              <a:cs typeface="Arial" pitchFamily="34" charset="0"/>
            </a:endParaRPr>
          </a:p>
        </p:txBody>
      </p:sp>
      <p:sp>
        <p:nvSpPr>
          <p:cNvPr id="68" name="AutoShape 9"/>
          <p:cNvSpPr>
            <a:spLocks noChangeArrowheads="1"/>
          </p:cNvSpPr>
          <p:nvPr/>
        </p:nvSpPr>
        <p:spPr bwMode="auto">
          <a:xfrm>
            <a:off x="5334000" y="3352800"/>
            <a:ext cx="990600" cy="914400"/>
          </a:xfrm>
          <a:prstGeom prst="roundRect">
            <a:avLst>
              <a:gd name="adj" fmla="val 16667"/>
            </a:avLst>
          </a:prstGeom>
          <a:solidFill>
            <a:srgbClr val="009900"/>
          </a:solidFill>
          <a:ln>
            <a:noFill/>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69" name="Line 13"/>
          <p:cNvSpPr>
            <a:spLocks noChangeShapeType="1"/>
          </p:cNvSpPr>
          <p:nvPr/>
        </p:nvSpPr>
        <p:spPr bwMode="auto">
          <a:xfrm>
            <a:off x="5334000" y="35814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70" name="Text Box 15"/>
          <p:cNvSpPr txBox="1">
            <a:spLocks noChangeArrowheads="1"/>
          </p:cNvSpPr>
          <p:nvPr/>
        </p:nvSpPr>
        <p:spPr bwMode="auto">
          <a:xfrm>
            <a:off x="5638800" y="3352800"/>
            <a:ext cx="685800" cy="228600"/>
          </a:xfrm>
          <a:prstGeom prst="rect">
            <a:avLst/>
          </a:prstGeom>
          <a:noFill/>
          <a:ln w="9525">
            <a:noFill/>
            <a:miter lim="800000"/>
            <a:headEnd/>
            <a:tailEnd/>
          </a:ln>
        </p:spPr>
        <p:txBody>
          <a:bodyPr>
            <a:spAutoFit/>
          </a:bodyPr>
          <a:lstStyle/>
          <a:p>
            <a:pPr>
              <a:spcBef>
                <a:spcPct val="50000"/>
              </a:spcBef>
            </a:pPr>
            <a:r>
              <a:rPr lang="en-US" sz="900" dirty="0" smtClean="0">
                <a:latin typeface="Arial" pitchFamily="34" charset="0"/>
                <a:cs typeface="Arial" pitchFamily="34" charset="0"/>
              </a:rPr>
              <a:t>5.2.2</a:t>
            </a:r>
            <a:endParaRPr lang="en-US" sz="900" dirty="0">
              <a:latin typeface="Arial" pitchFamily="34" charset="0"/>
              <a:cs typeface="Arial" pitchFamily="34" charset="0"/>
            </a:endParaRPr>
          </a:p>
        </p:txBody>
      </p:sp>
      <p:sp>
        <p:nvSpPr>
          <p:cNvPr id="71" name="TextBox 39"/>
          <p:cNvSpPr txBox="1">
            <a:spLocks noChangeArrowheads="1"/>
          </p:cNvSpPr>
          <p:nvPr/>
        </p:nvSpPr>
        <p:spPr bwMode="auto">
          <a:xfrm>
            <a:off x="5334000" y="3733800"/>
            <a:ext cx="990600" cy="369332"/>
          </a:xfrm>
          <a:prstGeom prst="rect">
            <a:avLst/>
          </a:prstGeom>
          <a:noFill/>
          <a:ln w="9525">
            <a:noFill/>
            <a:miter lim="800000"/>
            <a:headEnd/>
            <a:tailEnd/>
          </a:ln>
        </p:spPr>
        <p:txBody>
          <a:bodyPr wrap="square">
            <a:spAutoFit/>
          </a:bodyPr>
          <a:lstStyle/>
          <a:p>
            <a:r>
              <a:rPr lang="en-US" sz="900" b="1" dirty="0" smtClean="0">
                <a:latin typeface="Arial" pitchFamily="34" charset="0"/>
                <a:cs typeface="Arial" pitchFamily="34" charset="0"/>
              </a:rPr>
              <a:t>Register for time slot</a:t>
            </a:r>
            <a:endParaRPr lang="en-US" sz="900" b="1" dirty="0">
              <a:latin typeface="Arial" pitchFamily="34" charset="0"/>
              <a:cs typeface="Arial" pitchFamily="34" charset="0"/>
            </a:endParaRPr>
          </a:p>
        </p:txBody>
      </p:sp>
      <p:cxnSp>
        <p:nvCxnSpPr>
          <p:cNvPr id="73" name="Shape 72"/>
          <p:cNvCxnSpPr>
            <a:stCxn id="36" idx="2"/>
            <a:endCxn id="71" idx="1"/>
          </p:cNvCxnSpPr>
          <p:nvPr/>
        </p:nvCxnSpPr>
        <p:spPr>
          <a:xfrm rot="16200000" flipH="1">
            <a:off x="4422517" y="3006983"/>
            <a:ext cx="946666" cy="876300"/>
          </a:xfrm>
          <a:prstGeom prst="bentConnector2">
            <a:avLst/>
          </a:prstGeom>
          <a:noFill/>
          <a:ln w="9525">
            <a:solidFill>
              <a:srgbClr val="009900"/>
            </a:solidFill>
            <a:miter lim="800000"/>
            <a:headEnd/>
            <a:tailEnd type="triangle" w="med" len="med"/>
          </a:ln>
        </p:spPr>
      </p:cxnSp>
      <p:cxnSp>
        <p:nvCxnSpPr>
          <p:cNvPr id="75" name="Elbow Connector 74"/>
          <p:cNvCxnSpPr/>
          <p:nvPr/>
        </p:nvCxnSpPr>
        <p:spPr>
          <a:xfrm rot="10800000" flipV="1">
            <a:off x="1600200" y="2971800"/>
            <a:ext cx="2590800" cy="2286000"/>
          </a:xfrm>
          <a:prstGeom prst="bentConnector3">
            <a:avLst>
              <a:gd name="adj1" fmla="val -44"/>
            </a:avLst>
          </a:prstGeom>
          <a:noFill/>
          <a:ln w="9525">
            <a:solidFill>
              <a:schemeClr val="tx1"/>
            </a:solidFill>
            <a:miter lim="800000"/>
            <a:headEnd/>
            <a:tailEnd type="triangle" w="med" len="med"/>
          </a:ln>
        </p:spPr>
      </p:cxnSp>
      <p:cxnSp>
        <p:nvCxnSpPr>
          <p:cNvPr id="85" name="Elbow Connector 84"/>
          <p:cNvCxnSpPr>
            <a:stCxn id="68" idx="2"/>
            <a:endCxn id="2093" idx="2"/>
          </p:cNvCxnSpPr>
          <p:nvPr/>
        </p:nvCxnSpPr>
        <p:spPr>
          <a:xfrm rot="5400000" flipH="1">
            <a:off x="3467100" y="1905000"/>
            <a:ext cx="76200" cy="4648200"/>
          </a:xfrm>
          <a:prstGeom prst="bentConnector3">
            <a:avLst>
              <a:gd name="adj1" fmla="val -300000"/>
            </a:avLst>
          </a:prstGeom>
          <a:noFill/>
          <a:ln w="9525">
            <a:solidFill>
              <a:srgbClr val="00B0F0"/>
            </a:solidFill>
            <a:miter lim="800000"/>
            <a:headEnd/>
            <a:tailEnd type="triangle" w="med" len="med"/>
          </a:ln>
        </p:spPr>
      </p:cxnSp>
      <p:sp>
        <p:nvSpPr>
          <p:cNvPr id="91" name="Text Box 25"/>
          <p:cNvSpPr txBox="1">
            <a:spLocks noChangeArrowheads="1"/>
          </p:cNvSpPr>
          <p:nvPr/>
        </p:nvSpPr>
        <p:spPr bwMode="auto">
          <a:xfrm>
            <a:off x="1676400" y="5029200"/>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No Date Possible</a:t>
            </a:r>
            <a:endParaRPr lang="en-US" sz="900" dirty="0">
              <a:latin typeface="Arial" pitchFamily="34" charset="0"/>
              <a:cs typeface="Arial" pitchFamily="34" charset="0"/>
            </a:endParaRPr>
          </a:p>
        </p:txBody>
      </p:sp>
      <p:cxnSp>
        <p:nvCxnSpPr>
          <p:cNvPr id="93" name="Shape 92"/>
          <p:cNvCxnSpPr>
            <a:endCxn id="2053" idx="0"/>
          </p:cNvCxnSpPr>
          <p:nvPr/>
        </p:nvCxnSpPr>
        <p:spPr>
          <a:xfrm rot="10800000">
            <a:off x="1181100" y="1981200"/>
            <a:ext cx="4457700" cy="1371600"/>
          </a:xfrm>
          <a:prstGeom prst="bentConnector4">
            <a:avLst>
              <a:gd name="adj1" fmla="val -64"/>
              <a:gd name="adj2" fmla="val 116667"/>
            </a:avLst>
          </a:prstGeom>
          <a:noFill/>
          <a:ln w="9525">
            <a:solidFill>
              <a:srgbClr val="00B0F0"/>
            </a:solidFill>
            <a:miter lim="800000"/>
            <a:headEnd/>
            <a:tailEnd type="triangle" w="med" len="med"/>
          </a:ln>
        </p:spPr>
      </p:cxnSp>
      <p:sp>
        <p:nvSpPr>
          <p:cNvPr id="95" name="Text Box 25"/>
          <p:cNvSpPr txBox="1">
            <a:spLocks noChangeArrowheads="1"/>
          </p:cNvSpPr>
          <p:nvPr/>
        </p:nvSpPr>
        <p:spPr bwMode="auto">
          <a:xfrm>
            <a:off x="1828800" y="1559256"/>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Interview Information</a:t>
            </a:r>
            <a:endParaRPr lang="en-US" sz="900" dirty="0">
              <a:latin typeface="Arial" pitchFamily="34" charset="0"/>
              <a:cs typeface="Arial" pitchFamily="34" charset="0"/>
            </a:endParaRPr>
          </a:p>
        </p:txBody>
      </p:sp>
      <p:sp>
        <p:nvSpPr>
          <p:cNvPr id="96" name="Text Box 25"/>
          <p:cNvSpPr txBox="1">
            <a:spLocks noChangeArrowheads="1"/>
          </p:cNvSpPr>
          <p:nvPr/>
        </p:nvSpPr>
        <p:spPr bwMode="auto">
          <a:xfrm>
            <a:off x="1905000" y="4267200"/>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Interview Information</a:t>
            </a:r>
            <a:endParaRPr lang="en-US" sz="900" dirty="0">
              <a:latin typeface="Arial" pitchFamily="34" charset="0"/>
              <a:cs typeface="Arial" pitchFamily="34" charset="0"/>
            </a:endParaRPr>
          </a:p>
        </p:txBody>
      </p:sp>
      <p:sp>
        <p:nvSpPr>
          <p:cNvPr id="58" name="Slide Number Placeholder 57"/>
          <p:cNvSpPr>
            <a:spLocks noGrp="1"/>
          </p:cNvSpPr>
          <p:nvPr>
            <p:ph type="sldNum" sz="quarter" idx="12"/>
          </p:nvPr>
        </p:nvSpPr>
        <p:spPr/>
        <p:txBody>
          <a:bodyPr/>
          <a:lstStyle/>
          <a:p>
            <a:pPr>
              <a:defRPr/>
            </a:pPr>
            <a:fld id="{E9B08178-1B78-47F0-A214-69921C110E50}" type="slidenum">
              <a:rPr lang="en-US" smtClean="0"/>
              <a:pPr>
                <a:defRPr/>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charset="0"/>
                <a:cs typeface="Arial" charset="0"/>
              </a:rPr>
              <a:t>Level </a:t>
            </a:r>
            <a:r>
              <a:rPr lang="en-US" sz="2400" b="1" dirty="0" smtClean="0">
                <a:latin typeface="Arial" charset="0"/>
                <a:cs typeface="Arial" charset="0"/>
              </a:rPr>
              <a:t>2 </a:t>
            </a:r>
            <a:r>
              <a:rPr lang="en-US" sz="2400" b="1" dirty="0">
                <a:latin typeface="Arial" charset="0"/>
                <a:cs typeface="Arial" charset="0"/>
              </a:rPr>
              <a:t>Data Flow Diagram </a:t>
            </a:r>
            <a:r>
              <a:rPr lang="en-US" sz="2400" b="1" dirty="0" smtClean="0"/>
              <a:t>Schedule Interview</a:t>
            </a:r>
            <a:r>
              <a:rPr lang="en-US" sz="2400" b="1" dirty="0" smtClean="0">
                <a:latin typeface="Arial" charset="0"/>
                <a:cs typeface="Arial" charset="0"/>
              </a:rPr>
              <a:t> </a:t>
            </a:r>
            <a:r>
              <a:rPr lang="en-US" sz="2400" b="1" dirty="0">
                <a:latin typeface="Arial" charset="0"/>
                <a:cs typeface="Arial" charset="0"/>
              </a:rPr>
              <a:t>Narrative</a:t>
            </a:r>
          </a:p>
        </p:txBody>
      </p:sp>
      <p:sp>
        <p:nvSpPr>
          <p:cNvPr id="2052" name="Rectangle 2"/>
          <p:cNvSpPr>
            <a:spLocks noChangeArrowheads="1"/>
          </p:cNvSpPr>
          <p:nvPr/>
        </p:nvSpPr>
        <p:spPr bwMode="auto">
          <a:xfrm>
            <a:off x="342900" y="1371600"/>
            <a:ext cx="6134100" cy="28194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Calibri" pitchFamily="34" charset="0"/>
              </a:rPr>
              <a:t>5.2.1 Compare Schedules: </a:t>
            </a:r>
            <a:r>
              <a:rPr lang="en-US" sz="1200" dirty="0" smtClean="0">
                <a:latin typeface="Calibri" pitchFamily="34" charset="0"/>
              </a:rPr>
              <a:t>This process changed because this comparison is done by either the recruiter or the student through the online calendar function of </a:t>
            </a:r>
            <a:r>
              <a:rPr lang="en-US" sz="1200" dirty="0" err="1" smtClean="0">
                <a:latin typeface="Calibri" pitchFamily="34" charset="0"/>
              </a:rPr>
              <a:t>RelateKX</a:t>
            </a:r>
            <a:r>
              <a:rPr lang="en-US" sz="1200" dirty="0" smtClean="0">
                <a:latin typeface="Calibri" pitchFamily="34" charset="0"/>
              </a:rPr>
              <a:t>.  This requires the Schedule information to be passed into the system.</a:t>
            </a:r>
            <a:endParaRPr lang="en-US" sz="1200" dirty="0">
              <a:latin typeface="Calibri" pitchFamily="34" charset="0"/>
            </a:endParaRPr>
          </a:p>
          <a:p>
            <a:pPr marL="342900" indent="-342900">
              <a:lnSpc>
                <a:spcPct val="80000"/>
              </a:lnSpc>
              <a:spcBef>
                <a:spcPct val="20000"/>
              </a:spcBef>
              <a:buFont typeface="Wingdings" pitchFamily="2" charset="2"/>
              <a:buChar char="v"/>
            </a:pPr>
            <a:r>
              <a:rPr lang="en-US" sz="1200" b="1" dirty="0" smtClean="0">
                <a:latin typeface="Calibri" pitchFamily="34" charset="0"/>
              </a:rPr>
              <a:t>5.2.2 Register for Time Slot: </a:t>
            </a:r>
            <a:r>
              <a:rPr lang="en-US" sz="1200" dirty="0" smtClean="0">
                <a:latin typeface="Calibri" pitchFamily="34" charset="0"/>
              </a:rPr>
              <a:t>This process replaces 5.2.2-5.2.4 in the “as-is” system, and that is because who ever is comparing the schedules has instant access to register and lock up whatever open  time slots the recruiter/student may have.  This simplifies the process greatly and reduces any possible communication issues between the recruiter and student.</a:t>
            </a:r>
            <a:endParaRPr lang="en-US" sz="1200" b="1" dirty="0" smtClean="0">
              <a:latin typeface="Calibri" pitchFamily="34" charset="0"/>
            </a:endParaRPr>
          </a:p>
        </p:txBody>
      </p:sp>
      <p:graphicFrame>
        <p:nvGraphicFramePr>
          <p:cNvPr id="2050" name="Object 2"/>
          <p:cNvGraphicFramePr>
            <a:graphicFrameLocks noChangeAspect="1"/>
          </p:cNvGraphicFramePr>
          <p:nvPr/>
        </p:nvGraphicFramePr>
        <p:xfrm>
          <a:off x="914400" y="4927600"/>
          <a:ext cx="4967288" cy="1731963"/>
        </p:xfrm>
        <a:graphic>
          <a:graphicData uri="http://schemas.openxmlformats.org/presentationml/2006/ole">
            <p:oleObj spid="_x0000_s74754" name="Worksheet" r:id="rId3" imgW="5495925" imgH="19240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E40889AD-BD43-4DBC-BE43-1AE475DF0B83}" type="slidenum">
              <a:rPr lang="en-US"/>
              <a:pPr/>
              <a:t>127</a:t>
            </a:fld>
            <a:endParaRPr lang="en-US"/>
          </a:p>
        </p:txBody>
      </p:sp>
      <p:graphicFrame>
        <p:nvGraphicFramePr>
          <p:cNvPr id="310274" name="Group 2"/>
          <p:cNvGraphicFramePr>
            <a:graphicFrameLocks noGrp="1"/>
          </p:cNvGraphicFramePr>
          <p:nvPr>
            <p:ph/>
          </p:nvPr>
        </p:nvGraphicFramePr>
        <p:xfrm>
          <a:off x="-1" y="1447800"/>
          <a:ext cx="6857999" cy="7239001"/>
        </p:xfrm>
        <a:graphic>
          <a:graphicData uri="http://schemas.openxmlformats.org/drawingml/2006/table">
            <a:tbl>
              <a:tblPr/>
              <a:tblGrid>
                <a:gridCol w="689263"/>
                <a:gridCol w="687533"/>
                <a:gridCol w="576695"/>
                <a:gridCol w="647700"/>
                <a:gridCol w="689263"/>
                <a:gridCol w="658091"/>
                <a:gridCol w="642505"/>
                <a:gridCol w="687532"/>
                <a:gridCol w="498763"/>
                <a:gridCol w="498763"/>
                <a:gridCol w="581891"/>
              </a:tblGrid>
              <a:tr h="368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65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 Definition</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 Outline Business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3.1.1 Review and refine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Refined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and revise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56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3.1.2 Identify inputs, outputs, information produced, and any special procedures.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business Inputs, outputs, information, and special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Identify system items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revised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56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3.1.3 Compare improvement objectives to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Consistency between POD and Planned Improvements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Improvement Objectives and Problems, Opportunities, Directives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Compare statements for consistency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paper, pencil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System Objectives and Study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02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 Model Business System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3.2.1 Review system improvement objectives and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Better understanding of the situation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Refined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3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3.2.2 Collect and retrieve old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Old System Models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Prior system models and collection databases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Find and collect old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Old Projects, Model Collections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3.2.3 Draw the interface model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Previously created system models,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design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8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Old Models, System Objectives, Scope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0372"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Definition Phase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C3CB196F-0C4A-44A8-B575-A5B4EB4C8F96}" type="slidenum">
              <a:rPr lang="en-US"/>
              <a:pPr/>
              <a:t>128</a:t>
            </a:fld>
            <a:endParaRPr lang="en-US"/>
          </a:p>
        </p:txBody>
      </p:sp>
      <p:graphicFrame>
        <p:nvGraphicFramePr>
          <p:cNvPr id="311298" name="Group 2"/>
          <p:cNvGraphicFramePr>
            <a:graphicFrameLocks noGrp="1"/>
          </p:cNvGraphicFramePr>
          <p:nvPr>
            <p:ph/>
          </p:nvPr>
        </p:nvGraphicFramePr>
        <p:xfrm>
          <a:off x="1" y="1371600"/>
          <a:ext cx="6857999" cy="5194174"/>
        </p:xfrm>
        <a:graphic>
          <a:graphicData uri="http://schemas.openxmlformats.org/drawingml/2006/table">
            <a:tbl>
              <a:tblPr/>
              <a:tblGrid>
                <a:gridCol w="681009"/>
                <a:gridCol w="679298"/>
                <a:gridCol w="569788"/>
                <a:gridCol w="639943"/>
                <a:gridCol w="681009"/>
                <a:gridCol w="650210"/>
                <a:gridCol w="657054"/>
                <a:gridCol w="657054"/>
                <a:gridCol w="492790"/>
                <a:gridCol w="574922"/>
                <a:gridCol w="574922"/>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3.2.4 Construct Process and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Process and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Models, Study Phase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design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Phase and Interface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 Build Discovery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3.3.1 Review system models and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Understanding of models and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Models and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objectives and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Paper, Pencil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System Models and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3.3.2 Construct a single-user prototype of each system event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Prototype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Construct System Output Prototype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Word, 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3.3.3 Construct output prototypes for each business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Output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Single-User System Prototypes,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Construct Output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Word, Pencil, Paper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6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Output Prototypes, System Models, Study Phase Outputs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3.3.4 Formalize Requirements based on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Formalized Business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Improvement Objectives,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and formalize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1388" name="Group 92"/>
          <p:cNvGraphicFramePr>
            <a:graphicFrameLocks noGrp="1"/>
          </p:cNvGraphicFramePr>
          <p:nvPr/>
        </p:nvGraphicFramePr>
        <p:xfrm>
          <a:off x="1" y="6569075"/>
          <a:ext cx="6857999" cy="2133600"/>
        </p:xfrm>
        <a:graphic>
          <a:graphicData uri="http://schemas.openxmlformats.org/drawingml/2006/table">
            <a:tbl>
              <a:tblPr/>
              <a:tblGrid>
                <a:gridCol w="681009"/>
                <a:gridCol w="679298"/>
                <a:gridCol w="569788"/>
                <a:gridCol w="639943"/>
                <a:gridCol w="681009"/>
                <a:gridCol w="650210"/>
                <a:gridCol w="657054"/>
                <a:gridCol w="657054"/>
                <a:gridCol w="492790"/>
                <a:gridCol w="574922"/>
                <a:gridCol w="574922"/>
              </a:tblGrid>
              <a:tr h="86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 Prioritize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3.4.1 Categorize System Inputs and Outputs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Inputs/Outputs categorized as mandatory, optional, or desirable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Prototypes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–analyze and assign categories to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Word, Pencil, Paper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 30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Improvement Objectives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3.4.2 Rank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Prioritized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Categorized Business Requirements, system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rank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Pencil, Paper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Categorization of business 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427" name="Line 131"/>
          <p:cNvSpPr>
            <a:spLocks noChangeShapeType="1"/>
          </p:cNvSpPr>
          <p:nvPr/>
        </p:nvSpPr>
        <p:spPr bwMode="auto">
          <a:xfrm>
            <a:off x="39469" y="6569075"/>
            <a:ext cx="6816934" cy="0"/>
          </a:xfrm>
          <a:prstGeom prst="line">
            <a:avLst/>
          </a:prstGeom>
          <a:noFill/>
          <a:ln w="28575">
            <a:solidFill>
              <a:schemeClr val="bg1"/>
            </a:solidFill>
            <a:round/>
            <a:headEnd/>
            <a:tailEnd/>
          </a:ln>
          <a:effectLst/>
        </p:spPr>
        <p:txBody>
          <a:bodyPr/>
          <a:lstStyle/>
          <a:p>
            <a:endParaRPr lang="en-US"/>
          </a:p>
        </p:txBody>
      </p:sp>
      <p:sp>
        <p:nvSpPr>
          <p:cNvPr id="311428" name="Line 132"/>
          <p:cNvSpPr>
            <a:spLocks noChangeShapeType="1"/>
          </p:cNvSpPr>
          <p:nvPr/>
        </p:nvSpPr>
        <p:spPr bwMode="auto">
          <a:xfrm>
            <a:off x="39469" y="6569075"/>
            <a:ext cx="6816934" cy="0"/>
          </a:xfrm>
          <a:prstGeom prst="line">
            <a:avLst/>
          </a:prstGeom>
          <a:noFill/>
          <a:ln w="9525">
            <a:solidFill>
              <a:schemeClr val="tx1"/>
            </a:solidFill>
            <a:round/>
            <a:headEnd/>
            <a:tailEnd/>
          </a:ln>
          <a:effectLst/>
        </p:spPr>
        <p:txBody>
          <a:bodyPr/>
          <a:lstStyle/>
          <a:p>
            <a:endParaRPr lang="en-US"/>
          </a:p>
        </p:txBody>
      </p:sp>
      <p:sp>
        <p:nvSpPr>
          <p:cNvPr id="311429" name="Line 133"/>
          <p:cNvSpPr>
            <a:spLocks noChangeShapeType="1"/>
          </p:cNvSpPr>
          <p:nvPr/>
        </p:nvSpPr>
        <p:spPr bwMode="auto">
          <a:xfrm>
            <a:off x="39469" y="8702675"/>
            <a:ext cx="6816934" cy="0"/>
          </a:xfrm>
          <a:prstGeom prst="line">
            <a:avLst/>
          </a:prstGeom>
          <a:noFill/>
          <a:ln w="28575">
            <a:solidFill>
              <a:schemeClr val="tx1"/>
            </a:solidFill>
            <a:round/>
            <a:headEnd/>
            <a:tailEnd/>
          </a:ln>
          <a:effectLst/>
        </p:spPr>
        <p:txBody>
          <a:bodyPr/>
          <a:lstStyle/>
          <a:p>
            <a:endParaRPr lang="en-US"/>
          </a:p>
        </p:txBody>
      </p:sp>
      <p:sp>
        <p:nvSpPr>
          <p:cNvPr id="9"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Definition Phase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C40B0F9-D351-4F75-AF3F-FB2CBD76E6A8}" type="slidenum">
              <a:rPr lang="en-US"/>
              <a:pPr/>
              <a:t>129</a:t>
            </a:fld>
            <a:endParaRPr lang="en-US"/>
          </a:p>
        </p:txBody>
      </p:sp>
      <p:graphicFrame>
        <p:nvGraphicFramePr>
          <p:cNvPr id="312322" name="Group 2"/>
          <p:cNvGraphicFramePr>
            <a:graphicFrameLocks noGrp="1"/>
          </p:cNvGraphicFramePr>
          <p:nvPr>
            <p:ph/>
          </p:nvPr>
        </p:nvGraphicFramePr>
        <p:xfrm>
          <a:off x="-1" y="1441005"/>
          <a:ext cx="6858001" cy="7245795"/>
        </p:xfrm>
        <a:graphic>
          <a:graphicData uri="http://schemas.openxmlformats.org/drawingml/2006/table">
            <a:tbl>
              <a:tblPr/>
              <a:tblGrid>
                <a:gridCol w="681009"/>
                <a:gridCol w="592033"/>
                <a:gridCol w="657054"/>
                <a:gridCol w="639943"/>
                <a:gridCol w="681009"/>
                <a:gridCol w="650209"/>
                <a:gridCol w="657054"/>
                <a:gridCol w="657054"/>
                <a:gridCol w="492791"/>
                <a:gridCol w="492791"/>
                <a:gridCol w="657054"/>
              </a:tblGrid>
              <a:tr h="7048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79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3.4.3 Rank optional requirements with respect to other optional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Optional Requirements Ranking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 Categorized Requirements, Requirements Prioritization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Rank optional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Categorized requirements, ranked requirements, 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3.4.4 Define System Versions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Versions Outline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Requirements, Prioritization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Define system versions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All previous task outputs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4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 Modify Project Plan and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3.5.1 Review original plan, business requirements, system models, prototypes, and priorities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 full understanding of the project to date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Overall Project Plan, Business Requirements, System Models, Prototypes, Requirement Priorities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past outputs and presentations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3.4 and earlier stages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99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3.5.2 Estimate the time required for the next phase of the project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Configuration Phase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Overall Project Plan, Requirements, Priorities, Models,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Leader - Plan Configuration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Survey, Study, and Definition Phases.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79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3.5.3 Negotiate Scope and baseline estimates as necessary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Revised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Study Phase System Scope, Requirements, Prototypes, prioritization,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negotiate scope if necessary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Definition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5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3.5.4 Schedule and budget project with owners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Owners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Previous and new negotiated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Leader – negotiate new 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Revised scope and project plan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Definition Phase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a:effectLst>
                  <a:outerShdw blurRad="38100" dist="38100" dir="2700000" algn="tl">
                    <a:srgbClr val="FFFFFF"/>
                  </a:outerShdw>
                </a:effectLst>
                <a:latin typeface="Arial" pitchFamily="34" charset="0"/>
                <a:cs typeface="Arial" pitchFamily="34" charset="0"/>
              </a:rPr>
              <a:t>IT</a:t>
            </a:r>
            <a:endParaRPr lang="en-US" sz="1200" b="1" dirty="0">
              <a:latin typeface="Arial" pitchFamily="34" charset="0"/>
              <a:cs typeface="Arial" pitchFamily="34" charset="0"/>
            </a:endParaRPr>
          </a:p>
          <a:p>
            <a:pPr algn="ctr">
              <a:defRPr/>
            </a:pPr>
            <a:r>
              <a:rPr lang="en-US" sz="1200" dirty="0" err="1" smtClean="0">
                <a:latin typeface="Arial" pitchFamily="34" charset="0"/>
                <a:cs typeface="Arial" pitchFamily="34" charset="0"/>
              </a:rPr>
              <a:t>CrimsonCareers</a:t>
            </a:r>
            <a:endParaRPr lang="en-US" sz="1200" dirty="0" smtClean="0">
              <a:latin typeface="Arial" pitchFamily="34" charset="0"/>
              <a:cs typeface="Arial" pitchFamily="34" charset="0"/>
            </a:endParaRPr>
          </a:p>
          <a:p>
            <a:pPr algn="ctr">
              <a:defRPr/>
            </a:pPr>
            <a:r>
              <a:rPr lang="en-US" sz="1200" dirty="0" smtClean="0">
                <a:latin typeface="Arial" pitchFamily="34" charset="0"/>
                <a:cs typeface="Arial" pitchFamily="34" charset="0"/>
              </a:rPr>
              <a:t>Computers</a:t>
            </a:r>
          </a:p>
          <a:p>
            <a:pPr algn="ctr">
              <a:defRPr/>
            </a:pPr>
            <a:r>
              <a:rPr lang="en-US" sz="1200" dirty="0" smtClean="0">
                <a:latin typeface="Arial" pitchFamily="34" charset="0"/>
                <a:cs typeface="Arial" pitchFamily="34" charset="0"/>
              </a:rPr>
              <a:t>Internet</a:t>
            </a:r>
          </a:p>
          <a:p>
            <a:pPr algn="ctr">
              <a:defRPr/>
            </a:pPr>
            <a:r>
              <a:rPr lang="en-US" sz="1200" dirty="0" smtClean="0">
                <a:latin typeface="Arial" pitchFamily="34" charset="0"/>
                <a:cs typeface="Arial" pitchFamily="34" charset="0"/>
              </a:rPr>
              <a:t>Development Software</a:t>
            </a:r>
          </a:p>
        </p:txBody>
      </p:sp>
      <p:sp>
        <p:nvSpPr>
          <p:cNvPr id="5125" name="Rectangle 5"/>
          <p:cNvSpPr>
            <a:spLocks noChangeArrowheads="1"/>
          </p:cNvSpPr>
          <p:nvPr/>
        </p:nvSpPr>
        <p:spPr bwMode="auto">
          <a:xfrm>
            <a:off x="2433638"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a:effectLst>
                  <a:outerShdw blurRad="38100" dist="38100" dir="2700000" algn="tl">
                    <a:srgbClr val="FFFFFF"/>
                  </a:outerShdw>
                </a:effectLst>
                <a:latin typeface="Arial" pitchFamily="34" charset="0"/>
                <a:cs typeface="Arial" pitchFamily="34" charset="0"/>
              </a:rPr>
              <a:t>People</a:t>
            </a:r>
            <a:endParaRPr lang="en-US" sz="1400" b="1" dirty="0">
              <a:effectLst>
                <a:outerShdw blurRad="38100" dist="38100" dir="2700000" algn="tl">
                  <a:srgbClr val="FFFFFF"/>
                </a:outerShdw>
              </a:effectLst>
              <a:latin typeface="Arial" pitchFamily="34" charset="0"/>
              <a:cs typeface="Arial" pitchFamily="34" charset="0"/>
            </a:endParaRPr>
          </a:p>
          <a:p>
            <a:pPr algn="ctr">
              <a:defRPr/>
            </a:pPr>
            <a:r>
              <a:rPr lang="en-US" sz="1200" dirty="0" err="1" smtClean="0">
                <a:latin typeface="Arial" pitchFamily="34" charset="0"/>
                <a:cs typeface="Arial" pitchFamily="34" charset="0"/>
              </a:rPr>
              <a:t>Chau</a:t>
            </a:r>
            <a:r>
              <a:rPr lang="en-US" sz="1200" dirty="0" smtClean="0">
                <a:latin typeface="Arial" pitchFamily="34" charset="0"/>
                <a:cs typeface="Arial" pitchFamily="34" charset="0"/>
              </a:rPr>
              <a:t> Group</a:t>
            </a:r>
          </a:p>
          <a:p>
            <a:pPr algn="ctr">
              <a:defRPr/>
            </a:pPr>
            <a:r>
              <a:rPr lang="en-US" sz="1200" dirty="0" smtClean="0">
                <a:latin typeface="Arial" pitchFamily="34" charset="0"/>
                <a:cs typeface="Arial" pitchFamily="34" charset="0"/>
              </a:rPr>
              <a:t>University Faculty/Staff</a:t>
            </a:r>
          </a:p>
          <a:p>
            <a:pPr algn="ctr">
              <a:defRPr/>
            </a:pPr>
            <a:endParaRPr lang="en-US" sz="1200" dirty="0" smtClean="0">
              <a:latin typeface="Arial" pitchFamily="34" charset="0"/>
              <a:cs typeface="Arial" pitchFamily="34" charset="0"/>
            </a:endParaRPr>
          </a:p>
          <a:p>
            <a:pPr algn="ctr">
              <a:defRPr/>
            </a:pPr>
            <a:endParaRPr lang="en-US" sz="1200" dirty="0" smtClean="0">
              <a:latin typeface="Arial" pitchFamily="34" charset="0"/>
              <a:cs typeface="Arial" pitchFamily="34" charset="0"/>
            </a:endParaRPr>
          </a:p>
        </p:txBody>
      </p:sp>
      <p:sp>
        <p:nvSpPr>
          <p:cNvPr id="5126" name="Rectangle 6"/>
          <p:cNvSpPr>
            <a:spLocks noChangeArrowheads="1"/>
          </p:cNvSpPr>
          <p:nvPr/>
        </p:nvSpPr>
        <p:spPr bwMode="auto">
          <a:xfrm>
            <a:off x="228600"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sz="1400" b="1" u="sng" dirty="0">
                <a:effectLst>
                  <a:outerShdw blurRad="38100" dist="38100" dir="2700000" algn="tl">
                    <a:srgbClr val="FFFFFF"/>
                  </a:outerShdw>
                </a:effectLst>
                <a:latin typeface="Arial" pitchFamily="34" charset="0"/>
                <a:cs typeface="Arial" pitchFamily="34" charset="0"/>
              </a:rPr>
              <a:t>Data</a:t>
            </a:r>
            <a:endParaRPr lang="en-US" sz="1400" b="1" dirty="0">
              <a:effectLst>
                <a:outerShdw blurRad="38100" dist="38100" dir="2700000" algn="tl">
                  <a:srgbClr val="FFFFFF"/>
                </a:outerShdw>
              </a:effectLst>
              <a:latin typeface="Arial" pitchFamily="34" charset="0"/>
              <a:cs typeface="Arial" pitchFamily="34" charset="0"/>
            </a:endParaRPr>
          </a:p>
          <a:p>
            <a:pPr algn="ctr">
              <a:defRPr/>
            </a:pPr>
            <a:r>
              <a:rPr lang="en-US" sz="1200" dirty="0" smtClean="0">
                <a:latin typeface="Arial" pitchFamily="34" charset="0"/>
                <a:cs typeface="Arial" pitchFamily="34" charset="0"/>
              </a:rPr>
              <a:t>University feedback</a:t>
            </a:r>
          </a:p>
          <a:p>
            <a:pPr algn="ctr">
              <a:defRPr/>
            </a:pPr>
            <a:r>
              <a:rPr lang="en-US" sz="1200" dirty="0" err="1" smtClean="0">
                <a:latin typeface="Arial" pitchFamily="34" charset="0"/>
                <a:cs typeface="Arial" pitchFamily="34" charset="0"/>
              </a:rPr>
              <a:t>CrimsonCareers</a:t>
            </a:r>
            <a:endParaRPr lang="en-US" sz="1200" dirty="0" smtClean="0">
              <a:latin typeface="Arial" pitchFamily="34" charset="0"/>
              <a:cs typeface="Arial" pitchFamily="34" charset="0"/>
            </a:endParaRPr>
          </a:p>
          <a:p>
            <a:pPr algn="ctr">
              <a:defRPr/>
            </a:pPr>
            <a:endParaRPr lang="en-US" sz="1200" dirty="0" smtClean="0">
              <a:latin typeface="Arial" pitchFamily="34" charset="0"/>
              <a:cs typeface="Arial" pitchFamily="34" charset="0"/>
            </a:endParaRPr>
          </a:p>
          <a:p>
            <a:pPr algn="ctr">
              <a:defRPr/>
            </a:pPr>
            <a:endParaRPr lang="en-US" sz="1200" dirty="0">
              <a:latin typeface="Arial" pitchFamily="34" charset="0"/>
              <a:cs typeface="Arial" pitchFamily="34" charset="0"/>
            </a:endParaRPr>
          </a:p>
        </p:txBody>
      </p:sp>
      <p:sp>
        <p:nvSpPr>
          <p:cNvPr id="5127" name="Rectangle 7"/>
          <p:cNvSpPr>
            <a:spLocks noChangeArrowheads="1"/>
          </p:cNvSpPr>
          <p:nvPr/>
        </p:nvSpPr>
        <p:spPr bwMode="auto">
          <a:xfrm>
            <a:off x="533400" y="4419600"/>
            <a:ext cx="5791200" cy="2895600"/>
          </a:xfrm>
          <a:prstGeom prst="rect">
            <a:avLst/>
          </a:prstGeom>
          <a:ln>
            <a:headEnd/>
            <a:tailEnd/>
          </a:ln>
          <a:effectLst>
            <a:outerShdw blurRad="76200" dist="50800" dir="5400000" rotWithShape="0">
              <a:srgbClr val="4E3B30">
                <a:alpha val="60000"/>
              </a:srgbClr>
            </a:outerShdw>
            <a:softEdge rad="63500"/>
          </a:effectLst>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b="1" dirty="0">
                <a:effectLst>
                  <a:outerShdw blurRad="38100" dist="38100" dir="2700000" algn="tl">
                    <a:srgbClr val="FFFFFF"/>
                  </a:outerShdw>
                </a:effectLst>
                <a:latin typeface="Arial" pitchFamily="34" charset="0"/>
                <a:cs typeface="Arial" pitchFamily="34" charset="0"/>
              </a:rPr>
              <a:t>(Work Practices</a:t>
            </a:r>
            <a:r>
              <a:rPr lang="en-US" b="1" dirty="0" smtClean="0">
                <a:effectLst>
                  <a:outerShdw blurRad="38100" dist="38100" dir="2700000" algn="tl">
                    <a:srgbClr val="FFFFFF"/>
                  </a:outerShdw>
                </a:effectLst>
                <a:latin typeface="Arial" pitchFamily="34" charset="0"/>
                <a:cs typeface="Arial" pitchFamily="34" charset="0"/>
              </a:rPr>
              <a:t>)</a:t>
            </a:r>
          </a:p>
          <a:p>
            <a:pPr algn="ctr">
              <a:defRPr/>
            </a:pPr>
            <a:endParaRPr lang="en-US" b="1" dirty="0" smtClean="0">
              <a:effectLst>
                <a:outerShdw blurRad="38100" dist="38100" dir="2700000" algn="tl">
                  <a:srgbClr val="FFFFFF"/>
                </a:outerShdw>
              </a:effectLst>
              <a:latin typeface="Arial" pitchFamily="34" charset="0"/>
              <a:cs typeface="Arial" pitchFamily="34" charset="0"/>
            </a:endParaRPr>
          </a:p>
          <a:p>
            <a:pPr algn="ctr">
              <a:defRPr/>
            </a:pPr>
            <a:r>
              <a:rPr lang="en-US" sz="1200" u="sng" dirty="0" smtClean="0">
                <a:latin typeface="Arial" pitchFamily="34" charset="0"/>
                <a:cs typeface="Arial" pitchFamily="34" charset="0"/>
              </a:rPr>
              <a:t>Research</a:t>
            </a:r>
            <a:r>
              <a:rPr lang="en-US" sz="1200" dirty="0" smtClean="0">
                <a:latin typeface="Arial" pitchFamily="34" charset="0"/>
                <a:cs typeface="Arial" pitchFamily="34" charset="0"/>
              </a:rPr>
              <a:t>- Research current resume system at the University of Alabama and develop list of proposed improvements</a:t>
            </a:r>
          </a:p>
          <a:p>
            <a:pPr algn="ctr">
              <a:defRPr/>
            </a:pPr>
            <a:endParaRPr lang="en-US" sz="1200" dirty="0" smtClean="0">
              <a:latin typeface="Arial" pitchFamily="34" charset="0"/>
              <a:cs typeface="Arial" pitchFamily="34" charset="0"/>
            </a:endParaRPr>
          </a:p>
          <a:p>
            <a:pPr algn="ctr">
              <a:defRPr/>
            </a:pPr>
            <a:r>
              <a:rPr lang="en-US" sz="1200" u="sng" dirty="0" smtClean="0">
                <a:latin typeface="Arial" pitchFamily="34" charset="0"/>
                <a:cs typeface="Arial" pitchFamily="34" charset="0"/>
              </a:rPr>
              <a:t>Sell</a:t>
            </a:r>
            <a:r>
              <a:rPr lang="en-US" sz="1200" dirty="0" smtClean="0">
                <a:latin typeface="Arial" pitchFamily="34" charset="0"/>
                <a:cs typeface="Arial" pitchFamily="34" charset="0"/>
              </a:rPr>
              <a:t>- Sell proposed list of improvement to the University</a:t>
            </a:r>
          </a:p>
          <a:p>
            <a:pPr algn="ctr">
              <a:defRPr/>
            </a:pPr>
            <a:endParaRPr lang="en-US" sz="1200" dirty="0" smtClean="0">
              <a:latin typeface="Arial" pitchFamily="34" charset="0"/>
              <a:cs typeface="Arial" pitchFamily="34" charset="0"/>
            </a:endParaRPr>
          </a:p>
          <a:p>
            <a:pPr algn="ctr">
              <a:defRPr/>
            </a:pPr>
            <a:r>
              <a:rPr lang="en-US" sz="1200" u="sng" dirty="0" smtClean="0">
                <a:latin typeface="Arial" pitchFamily="34" charset="0"/>
                <a:cs typeface="Arial" pitchFamily="34" charset="0"/>
              </a:rPr>
              <a:t>Service</a:t>
            </a:r>
            <a:r>
              <a:rPr lang="en-US" sz="1200" dirty="0" smtClean="0">
                <a:latin typeface="Arial" pitchFamily="34" charset="0"/>
                <a:cs typeface="Arial" pitchFamily="34" charset="0"/>
              </a:rPr>
              <a:t>- Revise proposal based off University’s suggestions</a:t>
            </a:r>
          </a:p>
          <a:p>
            <a:pPr algn="ctr">
              <a:defRPr/>
            </a:pPr>
            <a:endParaRPr lang="en-US" sz="1200" dirty="0" smtClean="0">
              <a:latin typeface="Arial" pitchFamily="34" charset="0"/>
              <a:cs typeface="Arial" pitchFamily="34" charset="0"/>
            </a:endParaRPr>
          </a:p>
          <a:p>
            <a:pPr algn="ctr">
              <a:defRPr/>
            </a:pPr>
            <a:r>
              <a:rPr lang="en-US" sz="1200" u="sng" dirty="0" smtClean="0">
                <a:latin typeface="Arial" pitchFamily="34" charset="0"/>
                <a:cs typeface="Arial" pitchFamily="34" charset="0"/>
              </a:rPr>
              <a:t>Produce</a:t>
            </a:r>
            <a:r>
              <a:rPr lang="en-US" sz="1200" dirty="0" smtClean="0">
                <a:latin typeface="Arial" pitchFamily="34" charset="0"/>
                <a:cs typeface="Arial" pitchFamily="34" charset="0"/>
              </a:rPr>
              <a:t>- Prototype for review and revision if necessary</a:t>
            </a:r>
          </a:p>
          <a:p>
            <a:pPr algn="ctr">
              <a:defRPr/>
            </a:pPr>
            <a:endParaRPr lang="en-US" sz="1200" dirty="0" smtClean="0">
              <a:latin typeface="Arial" pitchFamily="34" charset="0"/>
              <a:cs typeface="Arial" pitchFamily="34" charset="0"/>
            </a:endParaRPr>
          </a:p>
          <a:p>
            <a:pPr algn="ctr">
              <a:defRPr/>
            </a:pPr>
            <a:r>
              <a:rPr lang="en-US" sz="1200" u="sng" dirty="0" smtClean="0">
                <a:latin typeface="Arial" pitchFamily="34" charset="0"/>
                <a:cs typeface="Arial" pitchFamily="34" charset="0"/>
              </a:rPr>
              <a:t>Deliver</a:t>
            </a:r>
            <a:r>
              <a:rPr lang="en-US" sz="1200" dirty="0" smtClean="0">
                <a:latin typeface="Arial" pitchFamily="34" charset="0"/>
                <a:cs typeface="Arial" pitchFamily="34" charset="0"/>
              </a:rPr>
              <a:t>- Final product to the University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a:t>
            </a:r>
            <a:endParaRPr lang="en-US" sz="1200" u="sng" dirty="0">
              <a:latin typeface="Arial" pitchFamily="34" charset="0"/>
              <a:cs typeface="Arial" pitchFamily="34" charset="0"/>
            </a:endParaRPr>
          </a:p>
          <a:p>
            <a:pPr algn="ctr">
              <a:defRPr/>
            </a:pPr>
            <a:endParaRPr lang="en-US" sz="1200" b="1" dirty="0">
              <a:latin typeface="Arial" pitchFamily="34" charset="0"/>
              <a:cs typeface="Arial" pitchFamily="34" charset="0"/>
            </a:endParaRPr>
          </a:p>
        </p:txBody>
      </p:sp>
      <p:sp>
        <p:nvSpPr>
          <p:cNvPr id="5128" name="Rectangle 8"/>
          <p:cNvSpPr>
            <a:spLocks noChangeArrowheads="1"/>
          </p:cNvSpPr>
          <p:nvPr/>
        </p:nvSpPr>
        <p:spPr bwMode="auto">
          <a:xfrm rot="16200000">
            <a:off x="-457200" y="1676400"/>
            <a:ext cx="2819400" cy="1600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r>
              <a:rPr lang="en-US" sz="1400" b="1" u="sng" dirty="0" smtClean="0">
                <a:effectLst>
                  <a:outerShdw blurRad="50800" dist="50800" dir="5400000" algn="ctr" rotWithShape="0">
                    <a:schemeClr val="bg1">
                      <a:alpha val="95000"/>
                    </a:schemeClr>
                  </a:outerShdw>
                </a:effectLst>
                <a:latin typeface="Arial" pitchFamily="34" charset="0"/>
                <a:cs typeface="Arial" pitchFamily="34" charset="0"/>
              </a:rPr>
              <a:t>Goal</a:t>
            </a:r>
            <a:endParaRPr lang="en-US" sz="1400" b="1" u="sng" dirty="0">
              <a:effectLst>
                <a:outerShdw blurRad="50800" dist="50800" dir="5400000" algn="ctr" rotWithShape="0">
                  <a:schemeClr val="bg1">
                    <a:alpha val="95000"/>
                  </a:schemeClr>
                </a:outerShdw>
              </a:effectLst>
              <a:latin typeface="Arial" pitchFamily="34" charset="0"/>
              <a:cs typeface="Arial" pitchFamily="34" charset="0"/>
            </a:endParaRPr>
          </a:p>
          <a:p>
            <a:pPr algn="ctr"/>
            <a:r>
              <a:rPr lang="en-US" sz="1200" dirty="0" smtClean="0">
                <a:latin typeface="Arial" pitchFamily="34" charset="0"/>
                <a:cs typeface="Arial" pitchFamily="34" charset="0"/>
              </a:rPr>
              <a:t>Improve current/create a new resume posting system for the University of  Alabama</a:t>
            </a:r>
          </a:p>
          <a:p>
            <a:pPr algn="ctr"/>
            <a:endParaRPr lang="en-US" sz="1200" dirty="0" smtClean="0">
              <a:latin typeface="Arial" pitchFamily="34" charset="0"/>
              <a:cs typeface="Arial" pitchFamily="34" charset="0"/>
            </a:endParaRPr>
          </a:p>
          <a:p>
            <a:pPr algn="ctr"/>
            <a:endParaRPr lang="en-US" sz="1200" b="1" dirty="0" smtClean="0">
              <a:effectLst>
                <a:outerShdw blurRad="38100" dist="38100" dir="2700000" algn="tl">
                  <a:srgbClr val="FFFFFF"/>
                </a:outerShdw>
              </a:effectLst>
              <a:latin typeface="Arial" pitchFamily="34" charset="0"/>
              <a:cs typeface="Arial" pitchFamily="34" charset="0"/>
            </a:endParaRPr>
          </a:p>
          <a:p>
            <a:pPr algn="ctr"/>
            <a:endParaRPr lang="en-US" sz="1200" b="1" dirty="0" smtClean="0">
              <a:effectLst>
                <a:outerShdw blurRad="38100" dist="38100" dir="2700000" algn="tl">
                  <a:srgbClr val="FFFFFF"/>
                </a:outerShdw>
              </a:effectLst>
              <a:latin typeface="Arial" pitchFamily="34" charset="0"/>
              <a:cs typeface="Arial" pitchFamily="34" charset="0"/>
            </a:endParaRPr>
          </a:p>
          <a:p>
            <a:pPr algn="ctr"/>
            <a:endParaRPr lang="en-US" sz="1200" b="1" dirty="0" smtClean="0">
              <a:effectLst>
                <a:outerShdw blurRad="38100" dist="38100" dir="2700000" algn="tl">
                  <a:srgbClr val="FFFFFF"/>
                </a:outerShdw>
              </a:effectLst>
              <a:latin typeface="Arial" pitchFamily="34" charset="0"/>
              <a:cs typeface="Arial" pitchFamily="34" charset="0"/>
            </a:endParaRPr>
          </a:p>
          <a:p>
            <a:pPr algn="ctr"/>
            <a:endParaRPr lang="en-US" sz="1200" b="1" dirty="0" smtClean="0">
              <a:effectLst>
                <a:outerShdw blurRad="38100" dist="38100" dir="2700000" algn="tl">
                  <a:srgbClr val="FFFFFF"/>
                </a:outerShdw>
              </a:effectLst>
              <a:latin typeface="Arial" pitchFamily="34" charset="0"/>
              <a:cs typeface="Arial" pitchFamily="34" charset="0"/>
            </a:endParaRPr>
          </a:p>
          <a:p>
            <a:pPr algn="ctr"/>
            <a:endParaRPr lang="en-US" sz="1200" b="1" dirty="0" smtClean="0">
              <a:effectLst>
                <a:outerShdw blurRad="38100" dist="38100" dir="2700000" algn="tl">
                  <a:srgbClr val="FFFFFF"/>
                </a:outerShdw>
              </a:effectLst>
              <a:latin typeface="Arial" pitchFamily="34" charset="0"/>
              <a:cs typeface="Arial" pitchFamily="34" charset="0"/>
            </a:endParaRPr>
          </a:p>
        </p:txBody>
      </p:sp>
      <p:sp>
        <p:nvSpPr>
          <p:cNvPr id="5129" name="Rectangle 9"/>
          <p:cNvSpPr>
            <a:spLocks noChangeArrowheads="1"/>
          </p:cNvSpPr>
          <p:nvPr/>
        </p:nvSpPr>
        <p:spPr bwMode="auto">
          <a:xfrm rot="5400000">
            <a:off x="4457700" y="1714500"/>
            <a:ext cx="2819400" cy="1524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rot="10800000" vert="eaVert" anchor="ctr">
            <a:flatTx/>
          </a:bodyPr>
          <a:lstStyle/>
          <a:p>
            <a:pPr algn="ctr">
              <a:defRPr/>
            </a:pPr>
            <a:r>
              <a:rPr lang="en-US" sz="1400" b="1" u="sng" dirty="0">
                <a:effectLst>
                  <a:outerShdw blurRad="50800" dist="50800" dir="5400000" algn="ctr" rotWithShape="0">
                    <a:schemeClr val="bg1">
                      <a:alpha val="95000"/>
                    </a:schemeClr>
                  </a:outerShdw>
                </a:effectLst>
                <a:latin typeface="Arial" pitchFamily="34" charset="0"/>
                <a:cs typeface="Arial" pitchFamily="34" charset="0"/>
              </a:rPr>
              <a:t>Value</a:t>
            </a:r>
          </a:p>
          <a:p>
            <a:pPr algn="ctr">
              <a:defRPr/>
            </a:pPr>
            <a:r>
              <a:rPr lang="en-US" sz="1000" dirty="0" smtClean="0">
                <a:latin typeface="Arial" pitchFamily="34" charset="0"/>
                <a:cs typeface="Arial" pitchFamily="34" charset="0"/>
              </a:rPr>
              <a:t>By improving the old system or creating a new one allowing students to effectively broadcast themselves to recruiters, the </a:t>
            </a:r>
            <a:r>
              <a:rPr lang="en-US" sz="1000" dirty="0" err="1" smtClean="0">
                <a:latin typeface="Arial" pitchFamily="34" charset="0"/>
                <a:cs typeface="Arial" pitchFamily="34" charset="0"/>
              </a:rPr>
              <a:t>Chau</a:t>
            </a:r>
            <a:r>
              <a:rPr lang="en-US" sz="1000" dirty="0" smtClean="0">
                <a:latin typeface="Arial" pitchFamily="34" charset="0"/>
                <a:cs typeface="Arial" pitchFamily="34" charset="0"/>
              </a:rPr>
              <a:t> Group will allow students to find their ideal work situation thereby allowing students to succeed to their fullest potential, raising the reputation of the University, thereby attracting more students to the University</a:t>
            </a:r>
          </a:p>
        </p:txBody>
      </p:sp>
      <p:sp>
        <p:nvSpPr>
          <p:cNvPr id="5130" name="Rectangle 10"/>
          <p:cNvSpPr>
            <a:spLocks noChangeArrowheads="1"/>
          </p:cNvSpPr>
          <p:nvPr/>
        </p:nvSpPr>
        <p:spPr bwMode="auto">
          <a:xfrm>
            <a:off x="2243666" y="2819400"/>
            <a:ext cx="25146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sz="1400" b="1" u="sng" dirty="0" smtClean="0">
                <a:effectLst>
                  <a:outerShdw blurRad="50800" dist="50800" dir="5400000" algn="ctr" rotWithShape="0">
                    <a:schemeClr val="bg1">
                      <a:alpha val="95000"/>
                    </a:schemeClr>
                  </a:outerShdw>
                </a:effectLst>
                <a:latin typeface="Arial" pitchFamily="34" charset="0"/>
                <a:cs typeface="Arial" pitchFamily="34" charset="0"/>
              </a:rPr>
              <a:t>Product</a:t>
            </a:r>
          </a:p>
          <a:p>
            <a:pPr lvl="0" algn="ctr"/>
            <a:r>
              <a:rPr lang="en-US" sz="1200" dirty="0" err="1" smtClean="0">
                <a:latin typeface="Arial" pitchFamily="34" charset="0"/>
                <a:cs typeface="Arial" pitchFamily="34" charset="0"/>
              </a:rPr>
              <a:t>RelateKX</a:t>
            </a:r>
            <a:endParaRPr lang="en-US" sz="1200" dirty="0">
              <a:latin typeface="Arial" pitchFamily="34" charset="0"/>
              <a:cs typeface="Arial" pitchFamily="34" charset="0"/>
            </a:endParaRPr>
          </a:p>
        </p:txBody>
      </p:sp>
      <p:sp>
        <p:nvSpPr>
          <p:cNvPr id="5131" name="Rectangle 11"/>
          <p:cNvSpPr>
            <a:spLocks noChangeArrowheads="1"/>
          </p:cNvSpPr>
          <p:nvPr/>
        </p:nvSpPr>
        <p:spPr bwMode="auto">
          <a:xfrm>
            <a:off x="2269067" y="1066800"/>
            <a:ext cx="25146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smtClean="0">
                <a:effectLst>
                  <a:outerShdw blurRad="50800" dist="50800" dir="5400000" algn="ctr" rotWithShape="0">
                    <a:schemeClr val="bg1">
                      <a:alpha val="95000"/>
                    </a:schemeClr>
                  </a:outerShdw>
                </a:effectLst>
                <a:latin typeface="Arial" pitchFamily="34" charset="0"/>
                <a:cs typeface="Arial" pitchFamily="34" charset="0"/>
              </a:rPr>
              <a:t>Customer</a:t>
            </a:r>
          </a:p>
          <a:p>
            <a:pPr algn="ctr">
              <a:defRPr/>
            </a:pPr>
            <a:r>
              <a:rPr lang="en-US" sz="1200" dirty="0" smtClean="0">
                <a:latin typeface="Arial" pitchFamily="34" charset="0"/>
                <a:cs typeface="Arial" pitchFamily="34" charset="0"/>
              </a:rPr>
              <a:t>The University of Alabama</a:t>
            </a:r>
            <a:endParaRPr lang="en-US" sz="1200" dirty="0">
              <a:latin typeface="Arial" pitchFamily="34" charset="0"/>
              <a:cs typeface="Arial" pitchFamily="34" charset="0"/>
            </a:endParaRPr>
          </a:p>
        </p:txBody>
      </p:sp>
      <p:sp>
        <p:nvSpPr>
          <p:cNvPr id="21513" name="Line 12"/>
          <p:cNvSpPr>
            <a:spLocks noChangeShapeType="1"/>
          </p:cNvSpPr>
          <p:nvPr/>
        </p:nvSpPr>
        <p:spPr bwMode="auto">
          <a:xfrm>
            <a:off x="5638800" y="7239000"/>
            <a:ext cx="0" cy="685800"/>
          </a:xfrm>
          <a:prstGeom prst="line">
            <a:avLst/>
          </a:prstGeom>
          <a:noFill/>
          <a:ln w="57150">
            <a:solidFill>
              <a:schemeClr val="accent2"/>
            </a:solidFill>
            <a:round/>
            <a:headEnd type="triangle" w="lg" len="med"/>
            <a:tailEnd type="triangle" w="lg" len="med"/>
          </a:ln>
        </p:spPr>
        <p:txBody>
          <a:bodyPr/>
          <a:lstStyle/>
          <a:p>
            <a:endParaRPr lang="en-US">
              <a:latin typeface="Arial" pitchFamily="34" charset="0"/>
              <a:cs typeface="Arial" pitchFamily="34" charset="0"/>
            </a:endParaRPr>
          </a:p>
        </p:txBody>
      </p:sp>
      <p:sp>
        <p:nvSpPr>
          <p:cNvPr id="21514" name="Line 13"/>
          <p:cNvSpPr>
            <a:spLocks noChangeShapeType="1"/>
          </p:cNvSpPr>
          <p:nvPr/>
        </p:nvSpPr>
        <p:spPr bwMode="auto">
          <a:xfrm>
            <a:off x="1295400" y="7239000"/>
            <a:ext cx="0" cy="685800"/>
          </a:xfrm>
          <a:prstGeom prst="line">
            <a:avLst/>
          </a:prstGeom>
          <a:noFill/>
          <a:ln w="57150">
            <a:solidFill>
              <a:schemeClr val="accent2"/>
            </a:solidFill>
            <a:round/>
            <a:headEnd type="triangle" w="lg" len="med"/>
            <a:tailEnd type="triangle" w="lg" len="med"/>
          </a:ln>
        </p:spPr>
        <p:txBody>
          <a:bodyPr/>
          <a:lstStyle/>
          <a:p>
            <a:endParaRPr lang="en-US">
              <a:latin typeface="Arial" pitchFamily="34" charset="0"/>
              <a:cs typeface="Arial" pitchFamily="34" charset="0"/>
            </a:endParaRPr>
          </a:p>
        </p:txBody>
      </p:sp>
      <p:sp>
        <p:nvSpPr>
          <p:cNvPr id="21515" name="Line 14"/>
          <p:cNvSpPr>
            <a:spLocks noChangeShapeType="1"/>
          </p:cNvSpPr>
          <p:nvPr/>
        </p:nvSpPr>
        <p:spPr bwMode="auto">
          <a:xfrm>
            <a:off x="3505200" y="7239000"/>
            <a:ext cx="0" cy="685800"/>
          </a:xfrm>
          <a:prstGeom prst="line">
            <a:avLst/>
          </a:prstGeom>
          <a:noFill/>
          <a:ln w="57150">
            <a:solidFill>
              <a:schemeClr val="accent2"/>
            </a:solidFill>
            <a:round/>
            <a:headEnd type="triangle" w="lg" len="med"/>
            <a:tailEnd type="triangle" w="lg" len="med"/>
          </a:ln>
        </p:spPr>
        <p:txBody>
          <a:bodyPr/>
          <a:lstStyle/>
          <a:p>
            <a:endParaRPr lang="en-US">
              <a:latin typeface="Arial" pitchFamily="34" charset="0"/>
              <a:cs typeface="Arial" pitchFamily="34" charset="0"/>
            </a:endParaRPr>
          </a:p>
        </p:txBody>
      </p:sp>
      <p:sp>
        <p:nvSpPr>
          <p:cNvPr id="21518"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21519"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latin typeface="Arial" pitchFamily="34" charset="0"/>
                <a:cs typeface="Arial" pitchFamily="34" charset="0"/>
              </a:rPr>
              <a:t>Client Overall WCA</a:t>
            </a:r>
            <a:endParaRPr lang="en-US" dirty="0">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latin typeface="Arial" pitchFamily="34" charset="0"/>
                <a:cs typeface="Arial" pitchFamily="34" charset="0"/>
              </a:rPr>
              <a:pPr>
                <a:defRPr/>
              </a:pPr>
              <a:t>13</a:t>
            </a:fld>
            <a:endParaRPr lang="en-US" dirty="0">
              <a:latin typeface="Arial" pitchFamily="34" charset="0"/>
              <a:cs typeface="Arial" pitchFamily="34" charset="0"/>
            </a:endParaRPr>
          </a:p>
        </p:txBody>
      </p:sp>
      <p:sp>
        <p:nvSpPr>
          <p:cNvPr id="28" name="Up Arrow 27"/>
          <p:cNvSpPr/>
          <p:nvPr/>
        </p:nvSpPr>
        <p:spPr>
          <a:xfrm>
            <a:off x="3429000" y="3962400"/>
            <a:ext cx="152400" cy="4572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Up Arrow 28"/>
          <p:cNvSpPr/>
          <p:nvPr/>
        </p:nvSpPr>
        <p:spPr>
          <a:xfrm>
            <a:off x="3429000" y="2286000"/>
            <a:ext cx="152400" cy="4572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63B129BF-ECDD-4FC7-A643-940595A7C9D5}" type="slidenum">
              <a:rPr lang="en-US"/>
              <a:pPr/>
              <a:t>130</a:t>
            </a:fld>
            <a:endParaRPr lang="en-US"/>
          </a:p>
        </p:txBody>
      </p:sp>
      <p:graphicFrame>
        <p:nvGraphicFramePr>
          <p:cNvPr id="313346" name="Group 2"/>
          <p:cNvGraphicFramePr>
            <a:graphicFrameLocks noGrp="1"/>
          </p:cNvGraphicFramePr>
          <p:nvPr>
            <p:ph/>
          </p:nvPr>
        </p:nvGraphicFramePr>
        <p:xfrm>
          <a:off x="1" y="1447800"/>
          <a:ext cx="6857999" cy="7162801"/>
        </p:xfrm>
        <a:graphic>
          <a:graphicData uri="http://schemas.openxmlformats.org/drawingml/2006/table">
            <a:tbl>
              <a:tblPr/>
              <a:tblGrid>
                <a:gridCol w="727208"/>
                <a:gridCol w="728919"/>
                <a:gridCol w="720363"/>
                <a:gridCol w="574922"/>
                <a:gridCol w="725497"/>
                <a:gridCol w="740898"/>
                <a:gridCol w="833294"/>
                <a:gridCol w="657054"/>
                <a:gridCol w="492790"/>
                <a:gridCol w="657054"/>
              </a:tblGrid>
              <a:tr h="3623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3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 Design</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 Analyze and Distribute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5.1.1 Collect 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Collect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5.1.2 Perform Data Analysis and Normalize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Normalized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analyze data, normalize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2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5.1.3 Determine how the data will be distributed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 Distribution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decide distribution method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Collected and Analyzed Data</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5.1.4 Perform event analysis in data model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Event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analyze data model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Collected and Analyzed Data</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5.1.5 Revise completed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Revised Completed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 and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go over process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Completed Process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 Analyze and Distribute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5.2.1 Collect and Review Existing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Reviewed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Existing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Pencil, Paper, E-mail,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Existing Data</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5.2.2 Determine which Processes are Implemented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Implemented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choose implementation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Current Processes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a:t>
            </a:r>
            <a:r>
              <a:rPr lang="en-US" sz="2400" b="1" dirty="0" smtClean="0">
                <a:latin typeface="Arial" pitchFamily="34" charset="0"/>
                <a:cs typeface="Arial" pitchFamily="34" charset="0"/>
              </a:rPr>
              <a:t>Design </a:t>
            </a:r>
            <a:r>
              <a:rPr lang="en-US" sz="2400" b="1" dirty="0">
                <a:latin typeface="Arial" pitchFamily="34" charset="0"/>
                <a:cs typeface="Arial" pitchFamily="34" charset="0"/>
              </a:rPr>
              <a:t>Phase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AC240210-9D7A-47BD-9414-245D9646D9DF}" type="slidenum">
              <a:rPr lang="en-US"/>
              <a:pPr/>
              <a:t>131</a:t>
            </a:fld>
            <a:endParaRPr lang="en-US"/>
          </a:p>
        </p:txBody>
      </p:sp>
      <p:graphicFrame>
        <p:nvGraphicFramePr>
          <p:cNvPr id="314370" name="Group 2"/>
          <p:cNvGraphicFramePr>
            <a:graphicFrameLocks noGrp="1"/>
          </p:cNvGraphicFramePr>
          <p:nvPr>
            <p:ph/>
          </p:nvPr>
        </p:nvGraphicFramePr>
        <p:xfrm>
          <a:off x="-1" y="1447800"/>
          <a:ext cx="6858000" cy="7086600"/>
        </p:xfrm>
        <a:graphic>
          <a:graphicData uri="http://schemas.openxmlformats.org/drawingml/2006/table">
            <a:tbl>
              <a:tblPr/>
              <a:tblGrid>
                <a:gridCol w="697953"/>
                <a:gridCol w="699595"/>
                <a:gridCol w="605987"/>
                <a:gridCol w="873672"/>
                <a:gridCol w="788276"/>
                <a:gridCol w="788276"/>
                <a:gridCol w="551793"/>
                <a:gridCol w="630620"/>
                <a:gridCol w="472966"/>
                <a:gridCol w="748862"/>
              </a:tblGrid>
              <a:tr h="3489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83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5.2.3 Establish Batch Versus on-line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Branch Versus On-line Computer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Batch and On-line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outline branch and on-line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Batch and On-line Processes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5.2.4 Factor new system into design units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Design Units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organize by day week and month</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 </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5.2.5 Develop network topology diagram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Topology Diagram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Created Diagrams to model the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5.2.6 Distribute Data and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Distributed Data and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 Data and Processes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distribute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 Data and Processes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19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5.2.7 Assign Technology to Design Units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Assigned Technology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Design Units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assignments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New System </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17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5.3 Design Database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5.3.1 Collect and Review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Reviewed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Database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gather and review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E-mail,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New System Design Units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7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5.3.2 Design the logical schema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Designed Logical Schema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Database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design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Database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a:t>
            </a:r>
            <a:r>
              <a:rPr lang="en-US" sz="2400" b="1" dirty="0" smtClean="0">
                <a:latin typeface="Arial" pitchFamily="34" charset="0"/>
                <a:cs typeface="Arial" pitchFamily="34" charset="0"/>
              </a:rPr>
              <a:t>Design </a:t>
            </a:r>
            <a:r>
              <a:rPr lang="en-US" sz="2400" b="1" dirty="0">
                <a:latin typeface="Arial" pitchFamily="34" charset="0"/>
                <a:cs typeface="Arial" pitchFamily="34" charset="0"/>
              </a:rPr>
              <a:t>Phase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F2B54C25-EB5F-47FF-B529-E8A63E58BEC6}" type="slidenum">
              <a:rPr lang="en-US"/>
              <a:pPr/>
              <a:t>132</a:t>
            </a:fld>
            <a:endParaRPr lang="en-US"/>
          </a:p>
        </p:txBody>
      </p:sp>
      <p:graphicFrame>
        <p:nvGraphicFramePr>
          <p:cNvPr id="315394" name="Group 2"/>
          <p:cNvGraphicFramePr>
            <a:graphicFrameLocks noGrp="1"/>
          </p:cNvGraphicFramePr>
          <p:nvPr>
            <p:ph/>
          </p:nvPr>
        </p:nvGraphicFramePr>
        <p:xfrm>
          <a:off x="1" y="1460497"/>
          <a:ext cx="6857999" cy="7150101"/>
        </p:xfrm>
        <a:graphic>
          <a:graphicData uri="http://schemas.openxmlformats.org/drawingml/2006/table">
            <a:tbl>
              <a:tblPr/>
              <a:tblGrid>
                <a:gridCol w="693964"/>
                <a:gridCol w="695665"/>
                <a:gridCol w="602116"/>
                <a:gridCol w="631031"/>
                <a:gridCol w="695665"/>
                <a:gridCol w="705870"/>
                <a:gridCol w="717777"/>
                <a:gridCol w="784112"/>
                <a:gridCol w="547688"/>
                <a:gridCol w="784111"/>
              </a:tblGrid>
              <a:tr h="351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46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5.3.3 Prototype the database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Prototype of Database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Database Credentials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create and test databases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Database Logical Schema </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87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5.4 Design Computer Outputs and Inputs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5.4.1 Collect and review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Reviewed Computer Outputs and Inputs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Outputs and Inputs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input and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Prototype of Database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5.4.2 Determine methods for each input and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Determined Methods for Each Input and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Outputs and Inputs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determine methods and medium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Outputs and Inputs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87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5.4.3 Prototype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Prototyped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Methods for Each Input and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for cohesion and completeness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Outputs and Inputs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87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5.5 Design On-line User Interface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5.5.1 Collect and Review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Reviewed Computer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Inputs and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Computer Outputs and Inputs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00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5.5.2 Study the users’ behavior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Studied User’s Behavior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User’s Behavior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Research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E-mail,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User</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1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5.5.3 Review interface design standards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Reviewed Interface Design Standards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Design Standards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Analyze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Interface Design Standards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a:t>
            </a:r>
            <a:r>
              <a:rPr lang="en-US" sz="2400" b="1" dirty="0" smtClean="0">
                <a:latin typeface="Arial" pitchFamily="34" charset="0"/>
                <a:cs typeface="Arial" pitchFamily="34" charset="0"/>
              </a:rPr>
              <a:t>Design </a:t>
            </a:r>
            <a:r>
              <a:rPr lang="en-US" sz="2400" b="1" dirty="0">
                <a:latin typeface="Arial" pitchFamily="34" charset="0"/>
                <a:cs typeface="Arial" pitchFamily="34" charset="0"/>
              </a:rPr>
              <a:t>Phase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64B84DAD-9EB1-4192-A1D6-D7D4F56079C9}" type="slidenum">
              <a:rPr lang="en-US"/>
              <a:pPr/>
              <a:t>133</a:t>
            </a:fld>
            <a:endParaRPr lang="en-US"/>
          </a:p>
        </p:txBody>
      </p:sp>
      <p:graphicFrame>
        <p:nvGraphicFramePr>
          <p:cNvPr id="316418" name="Group 2"/>
          <p:cNvGraphicFramePr>
            <a:graphicFrameLocks noGrp="1"/>
          </p:cNvGraphicFramePr>
          <p:nvPr>
            <p:ph/>
          </p:nvPr>
        </p:nvGraphicFramePr>
        <p:xfrm>
          <a:off x="1" y="1447800"/>
          <a:ext cx="6857999" cy="3886201"/>
        </p:xfrm>
        <a:graphic>
          <a:graphicData uri="http://schemas.openxmlformats.org/drawingml/2006/table">
            <a:tbl>
              <a:tblPr/>
              <a:tblGrid>
                <a:gridCol w="702325"/>
                <a:gridCol w="704047"/>
                <a:gridCol w="609370"/>
                <a:gridCol w="636912"/>
                <a:gridCol w="704046"/>
                <a:gridCol w="805609"/>
                <a:gridCol w="714376"/>
                <a:gridCol w="712653"/>
                <a:gridCol w="475103"/>
                <a:gridCol w="793558"/>
              </a:tblGrid>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5.5.4 Prototype the user Interface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Prototyped User Interface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User Interface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the statement to refresh on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User Interface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7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5.6 Present and Review Design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5.6.1 Prepare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Prepared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Design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interview employees on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User’s Requirements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5.6.2 Prepare final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Prepared Final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on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Created Diagrams to model the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Reviewed Design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7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5.6.3 Prepare a written Technical Design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Written Technical Design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Final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for cohesion and completeness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Final Analysis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0"/>
          <p:cNvSpPr txBox="1">
            <a:spLocks noChangeArrowheads="1"/>
          </p:cNvSpPr>
          <p:nvPr/>
        </p:nvSpPr>
        <p:spPr bwMode="auto">
          <a:xfrm>
            <a:off x="0" y="4527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Detailed Project Plan for </a:t>
            </a:r>
            <a:r>
              <a:rPr lang="en-US" sz="2400" b="1" dirty="0" smtClean="0">
                <a:latin typeface="Arial" pitchFamily="34" charset="0"/>
                <a:cs typeface="Arial" pitchFamily="34" charset="0"/>
              </a:rPr>
              <a:t>Design </a:t>
            </a:r>
            <a:r>
              <a:rPr lang="en-US" sz="2400" b="1" dirty="0">
                <a:latin typeface="Arial" pitchFamily="34" charset="0"/>
                <a:cs typeface="Arial" pitchFamily="34" charset="0"/>
              </a:rPr>
              <a:t>Phase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95084719-557D-46E5-9FDD-E4528B325DB3}" type="slidenum">
              <a:rPr lang="en-US"/>
              <a:pPr/>
              <a:t>134</a:t>
            </a:fld>
            <a:endParaRPr lang="en-US"/>
          </a:p>
        </p:txBody>
      </p:sp>
      <p:sp>
        <p:nvSpPr>
          <p:cNvPr id="405509" name="Text Box 5"/>
          <p:cNvSpPr txBox="1">
            <a:spLocks noChangeArrowheads="1"/>
          </p:cNvSpPr>
          <p:nvPr/>
        </p:nvSpPr>
        <p:spPr bwMode="auto">
          <a:xfrm>
            <a:off x="0" y="376535"/>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Gantt Chart Definition Phase</a:t>
            </a:r>
          </a:p>
        </p:txBody>
      </p:sp>
      <p:sp>
        <p:nvSpPr>
          <p:cNvPr id="405510" name="Text Box 6"/>
          <p:cNvSpPr txBox="1">
            <a:spLocks noChangeArrowheads="1"/>
          </p:cNvSpPr>
          <p:nvPr/>
        </p:nvSpPr>
        <p:spPr bwMode="auto">
          <a:xfrm>
            <a:off x="304800" y="8345269"/>
            <a:ext cx="6096000" cy="646331"/>
          </a:xfrm>
          <a:prstGeom prst="rect">
            <a:avLst/>
          </a:prstGeom>
          <a:noFill/>
          <a:ln w="9525">
            <a:noFill/>
            <a:miter lim="800000"/>
            <a:headEnd/>
            <a:tailEnd/>
          </a:ln>
          <a:effectLst/>
        </p:spPr>
        <p:txBody>
          <a:bodyPr wrap="square">
            <a:spAutoFit/>
          </a:bodyPr>
          <a:lstStyle/>
          <a:p>
            <a:pPr>
              <a:spcBef>
                <a:spcPct val="50000"/>
              </a:spcBef>
            </a:pPr>
            <a:r>
              <a:rPr lang="en-US" sz="1200" dirty="0"/>
              <a:t>This Gantt chart displays the amount of time the team spent on each task throughout the span of the Definition phase of the project.  The survey phase began on Tuesday, May 1, 2007 and ended on Friday May 5, 2007.</a:t>
            </a:r>
          </a:p>
        </p:txBody>
      </p:sp>
      <p:graphicFrame>
        <p:nvGraphicFramePr>
          <p:cNvPr id="9" name="Object 8"/>
          <p:cNvGraphicFramePr>
            <a:graphicFrameLocks noChangeAspect="1"/>
          </p:cNvGraphicFramePr>
          <p:nvPr/>
        </p:nvGraphicFramePr>
        <p:xfrm>
          <a:off x="1" y="1219200"/>
          <a:ext cx="6858000" cy="7010400"/>
        </p:xfrm>
        <a:graphic>
          <a:graphicData uri="http://schemas.openxmlformats.org/presentationml/2006/ole">
            <p:oleObj spid="_x0000_s75778" name="Visio" r:id="rId3" imgW="6275832" imgH="6347079" progId="">
              <p:embed/>
            </p:oleObj>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6"/>
          <p:cNvSpPr>
            <a:spLocks noGrp="1"/>
          </p:cNvSpPr>
          <p:nvPr>
            <p:ph type="sldNum" sz="quarter" idx="12"/>
          </p:nvPr>
        </p:nvSpPr>
        <p:spPr/>
        <p:txBody>
          <a:bodyPr/>
          <a:lstStyle/>
          <a:p>
            <a:fld id="{436DBD1A-C58D-4815-9AD0-1EA53443DA5C}" type="slidenum">
              <a:rPr lang="en-US"/>
              <a:pPr/>
              <a:t>135</a:t>
            </a:fld>
            <a:endParaRPr lang="en-US"/>
          </a:p>
        </p:txBody>
      </p:sp>
      <p:sp>
        <p:nvSpPr>
          <p:cNvPr id="324631" name="Text Box 23"/>
          <p:cNvSpPr txBox="1">
            <a:spLocks noChangeArrowheads="1"/>
          </p:cNvSpPr>
          <p:nvPr/>
        </p:nvSpPr>
        <p:spPr bwMode="auto">
          <a:xfrm>
            <a:off x="0" y="3810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a:latin typeface="Arial" pitchFamily="34" charset="0"/>
                <a:cs typeface="Arial" pitchFamily="34" charset="0"/>
              </a:rPr>
              <a:t>Team Member Schedule for Definition</a:t>
            </a:r>
          </a:p>
        </p:txBody>
      </p:sp>
      <p:graphicFrame>
        <p:nvGraphicFramePr>
          <p:cNvPr id="8" name="Object 7"/>
          <p:cNvGraphicFramePr>
            <a:graphicFrameLocks noChangeAspect="1"/>
          </p:cNvGraphicFramePr>
          <p:nvPr/>
        </p:nvGraphicFramePr>
        <p:xfrm>
          <a:off x="304800" y="2209800"/>
          <a:ext cx="6248400" cy="4267200"/>
        </p:xfrm>
        <a:graphic>
          <a:graphicData uri="http://schemas.openxmlformats.org/presentationml/2006/ole">
            <p:oleObj spid="_x0000_s76803" name="Worksheet" r:id="rId3" imgW="9829908" imgH="2866985" progId="Excel.Sheet.8">
              <p:embed/>
            </p:oleObj>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E70E7-B166-44FF-88DA-4EB204359005}" type="slidenum">
              <a:rPr lang="en-US" smtClean="0"/>
              <a:pPr>
                <a:defRPr/>
              </a:pPr>
              <a:t>136</a:t>
            </a:fld>
            <a:endParaRPr lang="en-US"/>
          </a:p>
        </p:txBody>
      </p:sp>
      <p:graphicFrame>
        <p:nvGraphicFramePr>
          <p:cNvPr id="6" name="Object 7"/>
          <p:cNvGraphicFramePr>
            <a:graphicFrameLocks noChangeAspect="1"/>
          </p:cNvGraphicFramePr>
          <p:nvPr>
            <p:ph/>
          </p:nvPr>
        </p:nvGraphicFramePr>
        <p:xfrm>
          <a:off x="1350963" y="1609725"/>
          <a:ext cx="3956050" cy="1611313"/>
        </p:xfrm>
        <a:graphic>
          <a:graphicData uri="http://schemas.openxmlformats.org/presentationml/2006/ole">
            <p:oleObj spid="_x0000_s77826" name="Worksheet" r:id="rId3" imgW="2085836" imgH="866636" progId="Excel.Sheet.8">
              <p:embed/>
            </p:oleObj>
          </a:graphicData>
        </a:graphic>
      </p:graphicFrame>
      <p:sp>
        <p:nvSpPr>
          <p:cNvPr id="7" name="Text Box 8"/>
          <p:cNvSpPr txBox="1">
            <a:spLocks noChangeArrowheads="1"/>
          </p:cNvSpPr>
          <p:nvPr/>
        </p:nvSpPr>
        <p:spPr bwMode="auto">
          <a:xfrm>
            <a:off x="228600" y="3657600"/>
            <a:ext cx="6324600" cy="1015663"/>
          </a:xfrm>
          <a:prstGeom prst="rect">
            <a:avLst/>
          </a:prstGeom>
          <a:noFill/>
          <a:ln w="9525">
            <a:noFill/>
            <a:miter lim="800000"/>
            <a:headEnd/>
            <a:tailEnd/>
          </a:ln>
        </p:spPr>
        <p:txBody>
          <a:bodyPr wrap="square">
            <a:spAutoFit/>
          </a:bodyPr>
          <a:lstStyle/>
          <a:p>
            <a:pPr>
              <a:spcBef>
                <a:spcPct val="50000"/>
              </a:spcBef>
            </a:pPr>
            <a:r>
              <a:rPr lang="en-US" sz="1200" dirty="0">
                <a:latin typeface="Arial" pitchFamily="34" charset="0"/>
                <a:cs typeface="Arial" pitchFamily="34" charset="0"/>
              </a:rPr>
              <a:t>Each group member had a different opinion on the amount of time that would be required to complete the project.  </a:t>
            </a:r>
            <a:r>
              <a:rPr lang="en-US" sz="1200" dirty="0" smtClean="0">
                <a:latin typeface="Arial" pitchFamily="34" charset="0"/>
                <a:cs typeface="Arial" pitchFamily="34" charset="0"/>
              </a:rPr>
              <a:t>Ben estimated that </a:t>
            </a:r>
            <a:r>
              <a:rPr lang="en-US" sz="1200" dirty="0">
                <a:latin typeface="Arial" pitchFamily="34" charset="0"/>
                <a:cs typeface="Arial" pitchFamily="34" charset="0"/>
              </a:rPr>
              <a:t>20 hours would be necessary.  </a:t>
            </a:r>
            <a:r>
              <a:rPr lang="en-US" sz="1200" dirty="0" smtClean="0">
                <a:latin typeface="Arial" pitchFamily="34" charset="0"/>
                <a:cs typeface="Arial" pitchFamily="34" charset="0"/>
              </a:rPr>
              <a:t>Michael </a:t>
            </a:r>
            <a:r>
              <a:rPr lang="en-US" sz="1200" dirty="0">
                <a:latin typeface="Arial" pitchFamily="34" charset="0"/>
                <a:cs typeface="Arial" pitchFamily="34" charset="0"/>
              </a:rPr>
              <a:t>assumed that the team would be </a:t>
            </a:r>
            <a:r>
              <a:rPr lang="en-US" sz="1200" dirty="0" smtClean="0">
                <a:latin typeface="Arial" pitchFamily="34" charset="0"/>
                <a:cs typeface="Arial" pitchFamily="34" charset="0"/>
              </a:rPr>
              <a:t>spending, </a:t>
            </a:r>
            <a:r>
              <a:rPr lang="en-US" sz="1200" dirty="0">
                <a:latin typeface="Arial" pitchFamily="34" charset="0"/>
                <a:cs typeface="Arial" pitchFamily="34" charset="0"/>
              </a:rPr>
              <a:t>approximating 15 hours.  </a:t>
            </a:r>
            <a:r>
              <a:rPr lang="en-US" sz="1200" dirty="0" smtClean="0">
                <a:latin typeface="Arial" pitchFamily="34" charset="0"/>
                <a:cs typeface="Arial" pitchFamily="34" charset="0"/>
              </a:rPr>
              <a:t>Jeremy’s </a:t>
            </a:r>
            <a:r>
              <a:rPr lang="en-US" sz="1200" dirty="0">
                <a:latin typeface="Arial" pitchFamily="34" charset="0"/>
                <a:cs typeface="Arial" pitchFamily="34" charset="0"/>
              </a:rPr>
              <a:t>guess was </a:t>
            </a:r>
            <a:r>
              <a:rPr lang="en-US" sz="1200" dirty="0" smtClean="0">
                <a:latin typeface="Arial" pitchFamily="34" charset="0"/>
                <a:cs typeface="Arial" pitchFamily="34" charset="0"/>
              </a:rPr>
              <a:t>by far the lowest </a:t>
            </a:r>
            <a:r>
              <a:rPr lang="en-US" sz="1200" dirty="0">
                <a:latin typeface="Arial" pitchFamily="34" charset="0"/>
                <a:cs typeface="Arial" pitchFamily="34" charset="0"/>
              </a:rPr>
              <a:t>at </a:t>
            </a:r>
            <a:r>
              <a:rPr lang="en-US" sz="1200" dirty="0" smtClean="0">
                <a:latin typeface="Arial" pitchFamily="34" charset="0"/>
                <a:cs typeface="Arial" pitchFamily="34" charset="0"/>
              </a:rPr>
              <a:t>6 </a:t>
            </a:r>
            <a:r>
              <a:rPr lang="en-US" sz="1200" dirty="0">
                <a:latin typeface="Arial" pitchFamily="34" charset="0"/>
                <a:cs typeface="Arial" pitchFamily="34" charset="0"/>
              </a:rPr>
              <a:t>hours.  After much deliberation, the team came to the conclusion that about 15 hours would be spent completing the project.</a:t>
            </a:r>
          </a:p>
        </p:txBody>
      </p:sp>
      <p:sp>
        <p:nvSpPr>
          <p:cNvPr id="8" name="TextBox 7"/>
          <p:cNvSpPr txBox="1"/>
          <p:nvPr/>
        </p:nvSpPr>
        <p:spPr>
          <a:xfrm>
            <a:off x="0" y="457200"/>
            <a:ext cx="6858000" cy="830997"/>
          </a:xfrm>
          <a:prstGeom prst="rect">
            <a:avLst/>
          </a:prstGeom>
          <a:noFill/>
        </p:spPr>
        <p:txBody>
          <a:bodyPr wrap="square" rtlCol="0">
            <a:spAutoFit/>
          </a:bodyPr>
          <a:lstStyle/>
          <a:p>
            <a:pPr algn="ctr"/>
            <a:r>
              <a:rPr lang="en-US" sz="2400" b="1" dirty="0" smtClean="0">
                <a:latin typeface="Arial" pitchFamily="34" charset="0"/>
                <a:cs typeface="Arial" pitchFamily="34" charset="0"/>
              </a:rPr>
              <a:t>Problems and Reconciliation of Team Schedule to Project Plan</a:t>
            </a:r>
            <a:endParaRPr lang="en-US" sz="2400" b="1" dirty="0">
              <a:latin typeface="Arial" pitchFamily="34" charset="0"/>
              <a:cs typeface="Arial"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E70E7-B166-44FF-88DA-4EB204359005}" type="slidenum">
              <a:rPr lang="en-US" smtClean="0"/>
              <a:pPr>
                <a:defRPr/>
              </a:pPr>
              <a:t>137</a:t>
            </a:fld>
            <a:endParaRPr lang="en-US"/>
          </a:p>
        </p:txBody>
      </p:sp>
      <p:sp>
        <p:nvSpPr>
          <p:cNvPr id="6" name="TextBox 5"/>
          <p:cNvSpPr txBox="1"/>
          <p:nvPr/>
        </p:nvSpPr>
        <p:spPr>
          <a:xfrm>
            <a:off x="0" y="4572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Interview Notes</a:t>
            </a:r>
            <a:endParaRPr lang="en-US" sz="2400" b="1" dirty="0">
              <a:latin typeface="Arial" pitchFamily="34" charset="0"/>
              <a:cs typeface="Arial" pitchFamily="34" charset="0"/>
            </a:endParaRPr>
          </a:p>
        </p:txBody>
      </p:sp>
      <p:sp>
        <p:nvSpPr>
          <p:cNvPr id="7" name="TextBox 6"/>
          <p:cNvSpPr txBox="1"/>
          <p:nvPr/>
        </p:nvSpPr>
        <p:spPr>
          <a:xfrm>
            <a:off x="304800" y="1752600"/>
            <a:ext cx="6172200" cy="954107"/>
          </a:xfrm>
          <a:prstGeom prst="rect">
            <a:avLst/>
          </a:prstGeom>
          <a:noFill/>
        </p:spPr>
        <p:txBody>
          <a:bodyPr wrap="square" rtlCol="0">
            <a:spAutoFit/>
          </a:bodyPr>
          <a:lstStyle/>
          <a:p>
            <a:r>
              <a:rPr lang="en-US" sz="1400" dirty="0" smtClean="0">
                <a:latin typeface="Arial" pitchFamily="34" charset="0"/>
                <a:cs typeface="Arial" pitchFamily="34" charset="0"/>
              </a:rPr>
              <a:t>	Although we had an interview lined up with the administrator of Crimson Careers, we were instructed by Dr. Hale to allow </a:t>
            </a:r>
            <a:r>
              <a:rPr lang="en-US" sz="1400" dirty="0" err="1" smtClean="0">
                <a:latin typeface="Arial" pitchFamily="34" charset="0"/>
                <a:cs typeface="Arial" pitchFamily="34" charset="0"/>
              </a:rPr>
              <a:t>Chau</a:t>
            </a:r>
            <a:r>
              <a:rPr lang="en-US" sz="1400" dirty="0" smtClean="0">
                <a:latin typeface="Arial" pitchFamily="34" charset="0"/>
                <a:cs typeface="Arial" pitchFamily="34" charset="0"/>
              </a:rPr>
              <a:t> to conduct interviews of these types.  As such, we have no interview information for the Definition phase.</a:t>
            </a:r>
            <a:endParaRPr lang="en-US" sz="1400" dirty="0">
              <a:latin typeface="Arial" pitchFamily="34" charset="0"/>
              <a:cs typeface="Arial"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A001C2D-21BA-4C5E-8629-0D216F710FD1}" type="slidenum">
              <a:rPr lang="en-US"/>
              <a:pPr>
                <a:defRPr/>
              </a:pPr>
              <a:t>138</a:t>
            </a:fld>
            <a:endParaRPr lang="en-US"/>
          </a:p>
        </p:txBody>
      </p:sp>
      <p:sp>
        <p:nvSpPr>
          <p:cNvPr id="182276" name="Text Box 3"/>
          <p:cNvSpPr txBox="1">
            <a:spLocks noChangeArrowheads="1"/>
          </p:cNvSpPr>
          <p:nvPr/>
        </p:nvSpPr>
        <p:spPr bwMode="auto">
          <a:xfrm>
            <a:off x="0" y="4572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Reference Material</a:t>
            </a:r>
          </a:p>
        </p:txBody>
      </p:sp>
      <p:sp>
        <p:nvSpPr>
          <p:cNvPr id="182280" name="Rectangle 7"/>
          <p:cNvSpPr>
            <a:spLocks noChangeArrowheads="1"/>
          </p:cNvSpPr>
          <p:nvPr/>
        </p:nvSpPr>
        <p:spPr bwMode="auto">
          <a:xfrm>
            <a:off x="457200" y="1482725"/>
            <a:ext cx="5638800" cy="738664"/>
          </a:xfrm>
          <a:prstGeom prst="rect">
            <a:avLst/>
          </a:prstGeom>
          <a:noFill/>
          <a:ln w="9525">
            <a:noFill/>
            <a:miter lim="800000"/>
            <a:headEnd/>
            <a:tailEnd/>
          </a:ln>
        </p:spPr>
        <p:txBody>
          <a:bodyPr>
            <a:spAutoFit/>
          </a:bodyPr>
          <a:lstStyle/>
          <a:p>
            <a:pPr marL="114300" lvl="1"/>
            <a:r>
              <a:rPr lang="en-US" sz="1400" dirty="0"/>
              <a:t>1. Textbook:</a:t>
            </a:r>
          </a:p>
          <a:p>
            <a:pPr marL="114300" lvl="1"/>
            <a:r>
              <a:rPr lang="en-US" sz="1400" dirty="0"/>
              <a:t>Whitten, Jeffrey and Bentley, </a:t>
            </a:r>
            <a:r>
              <a:rPr lang="en-US" sz="1400" dirty="0" err="1"/>
              <a:t>Lonni</a:t>
            </a:r>
            <a:r>
              <a:rPr lang="en-US" sz="1400" dirty="0"/>
              <a:t>. </a:t>
            </a:r>
            <a:r>
              <a:rPr lang="en-US" sz="1400" u="sng" dirty="0"/>
              <a:t>Systems Analysis and </a:t>
            </a:r>
            <a:r>
              <a:rPr lang="en-US" sz="1400" dirty="0"/>
              <a:t>	</a:t>
            </a:r>
            <a:r>
              <a:rPr lang="en-US" sz="1400" u="sng" dirty="0"/>
              <a:t>Design Methods, 4th ed.</a:t>
            </a:r>
            <a:r>
              <a:rPr lang="en-US" sz="1400" dirty="0"/>
              <a:t> McGraw-Hill, 1998</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rtl="0" fontAlgn="base">
              <a:spcBef>
                <a:spcPct val="0"/>
              </a:spcBef>
              <a:spcAft>
                <a:spcPct val="0"/>
              </a:spcAft>
              <a:defRPr/>
            </a:pPr>
            <a:fld id="{BBACAD26-0BBD-48C9-A3B3-6AAED54B31DB}" type="slidenum">
              <a:rPr lang="en-US" sz="1200" kern="1200">
                <a:solidFill>
                  <a:srgbClr val="F0A22E">
                    <a:shade val="75000"/>
                  </a:srgbClr>
                </a:solidFill>
                <a:latin typeface="Arial" charset="0"/>
                <a:ea typeface="+mn-ea"/>
                <a:cs typeface="Arial" charset="0"/>
              </a:rPr>
              <a:pPr algn="r" rtl="0" fontAlgn="base">
                <a:spcBef>
                  <a:spcPct val="0"/>
                </a:spcBef>
                <a:spcAft>
                  <a:spcPct val="0"/>
                </a:spcAft>
                <a:defRPr/>
              </a:pPr>
              <a:t>139</a:t>
            </a:fld>
            <a:endParaRPr lang="en-US" sz="1200" kern="1200">
              <a:solidFill>
                <a:srgbClr val="F0A22E">
                  <a:shade val="75000"/>
                </a:srgbClr>
              </a:solidFill>
              <a:latin typeface="Arial" charset="0"/>
              <a:ea typeface="+mn-ea"/>
              <a:cs typeface="Arial" charset="0"/>
            </a:endParaRPr>
          </a:p>
        </p:txBody>
      </p:sp>
      <p:sp>
        <p:nvSpPr>
          <p:cNvPr id="6" name="TextBox 5"/>
          <p:cNvSpPr txBox="1"/>
          <p:nvPr/>
        </p:nvSpPr>
        <p:spPr>
          <a:xfrm>
            <a:off x="0" y="457200"/>
            <a:ext cx="6858000" cy="7848302"/>
          </a:xfrm>
          <a:prstGeom prst="rect">
            <a:avLst/>
          </a:prstGeom>
          <a:noFill/>
        </p:spPr>
        <p:txBody>
          <a:bodyPr wrap="square" rtlCol="0">
            <a:spAutoFit/>
          </a:bodyPr>
          <a:lstStyle/>
          <a:p>
            <a:pPr algn="ctr" rtl="0" fontAlgn="base">
              <a:spcBef>
                <a:spcPct val="0"/>
              </a:spcBef>
              <a:spcAft>
                <a:spcPct val="0"/>
              </a:spcAft>
            </a:pPr>
            <a:r>
              <a:rPr lang="en-US" sz="4800" b="1" dirty="0" smtClean="0">
                <a:solidFill>
                  <a:prstClr val="black"/>
                </a:solidFill>
                <a:latin typeface="Arial" charset="0"/>
                <a:cs typeface="Arial" charset="0"/>
              </a:rPr>
              <a:t>Benchmarking Report</a:t>
            </a:r>
          </a:p>
          <a:p>
            <a:pPr algn="l" rtl="0" fontAlgn="base">
              <a:spcBef>
                <a:spcPct val="0"/>
              </a:spcBef>
              <a:spcAft>
                <a:spcPct val="0"/>
              </a:spcAft>
            </a:pPr>
            <a:endParaRPr lang="en-US" sz="3600" b="1" kern="1200" dirty="0" smtClean="0">
              <a:solidFill>
                <a:prstClr val="black"/>
              </a:solidFill>
              <a:latin typeface="Arial" charset="0"/>
              <a:ea typeface="+mn-ea"/>
              <a:cs typeface="Arial" charset="0"/>
            </a:endParaRPr>
          </a:p>
          <a:p>
            <a:pPr algn="l" rtl="0" fontAlgn="base">
              <a:spcBef>
                <a:spcPct val="0"/>
              </a:spcBef>
              <a:spcAft>
                <a:spcPct val="0"/>
              </a:spcAft>
            </a:pPr>
            <a:endParaRPr lang="en-US" sz="3600" b="1" dirty="0" smtClean="0">
              <a:solidFill>
                <a:prstClr val="black"/>
              </a:solidFill>
              <a:latin typeface="Arial" charset="0"/>
              <a:cs typeface="Arial" charset="0"/>
            </a:endParaRPr>
          </a:p>
          <a:p>
            <a:pPr algn="l" rtl="0" fontAlgn="base">
              <a:spcBef>
                <a:spcPct val="0"/>
              </a:spcBef>
              <a:spcAft>
                <a:spcPct val="0"/>
              </a:spcAft>
            </a:pPr>
            <a:endParaRPr lang="en-US" sz="3600" b="1" dirty="0">
              <a:solidFill>
                <a:prstClr val="black"/>
              </a:solidFill>
              <a:latin typeface="Arial" charset="0"/>
              <a:cs typeface="Arial" charset="0"/>
            </a:endParaRPr>
          </a:p>
          <a:p>
            <a:pPr algn="l" rtl="0" fontAlgn="base">
              <a:spcBef>
                <a:spcPct val="0"/>
              </a:spcBef>
              <a:spcAft>
                <a:spcPct val="0"/>
              </a:spcAft>
            </a:pPr>
            <a:endParaRPr lang="en-US" sz="3600" b="1" dirty="0" smtClean="0">
              <a:solidFill>
                <a:prstClr val="black"/>
              </a:solidFill>
              <a:latin typeface="Arial" charset="0"/>
              <a:cs typeface="Arial" charset="0"/>
            </a:endParaRPr>
          </a:p>
          <a:p>
            <a:pPr algn="l" rtl="0" fontAlgn="base">
              <a:spcBef>
                <a:spcPct val="0"/>
              </a:spcBef>
              <a:spcAft>
                <a:spcPct val="0"/>
              </a:spcAft>
            </a:pPr>
            <a:endParaRPr lang="en-US" sz="3600" b="1" dirty="0">
              <a:solidFill>
                <a:prstClr val="black"/>
              </a:solidFill>
              <a:latin typeface="Arial" charset="0"/>
              <a:cs typeface="Arial" charset="0"/>
            </a:endParaRPr>
          </a:p>
          <a:p>
            <a:pPr algn="l" rtl="0" fontAlgn="base">
              <a:spcBef>
                <a:spcPct val="0"/>
              </a:spcBef>
              <a:spcAft>
                <a:spcPct val="0"/>
              </a:spcAft>
            </a:pPr>
            <a:endParaRPr lang="en-US" sz="3600" b="1" dirty="0" smtClean="0">
              <a:solidFill>
                <a:prstClr val="black"/>
              </a:solidFill>
              <a:latin typeface="Arial" charset="0"/>
              <a:cs typeface="Arial" charset="0"/>
            </a:endParaRPr>
          </a:p>
          <a:p>
            <a:pPr algn="l" rtl="0" fontAlgn="base">
              <a:spcBef>
                <a:spcPct val="0"/>
              </a:spcBef>
              <a:spcAft>
                <a:spcPct val="0"/>
              </a:spcAft>
            </a:pPr>
            <a:endParaRPr lang="en-US" sz="3600" b="1" dirty="0">
              <a:solidFill>
                <a:prstClr val="black"/>
              </a:solidFill>
              <a:latin typeface="Arial" charset="0"/>
              <a:cs typeface="Arial" charset="0"/>
            </a:endParaRPr>
          </a:p>
          <a:p>
            <a:pPr algn="l" rtl="0" fontAlgn="base">
              <a:spcBef>
                <a:spcPct val="0"/>
              </a:spcBef>
              <a:spcAft>
                <a:spcPct val="0"/>
              </a:spcAft>
            </a:pPr>
            <a:endParaRPr lang="en-US" sz="3600" b="1" dirty="0" smtClean="0">
              <a:solidFill>
                <a:prstClr val="black"/>
              </a:solidFill>
              <a:latin typeface="Arial" charset="0"/>
              <a:cs typeface="Arial" charset="0"/>
            </a:endParaRPr>
          </a:p>
          <a:p>
            <a:pPr algn="l" rtl="0" fontAlgn="base">
              <a:spcBef>
                <a:spcPct val="0"/>
              </a:spcBef>
              <a:spcAft>
                <a:spcPct val="0"/>
              </a:spcAft>
            </a:pPr>
            <a:endParaRPr lang="en-US" sz="3600" b="1" dirty="0">
              <a:solidFill>
                <a:prstClr val="black"/>
              </a:solidFill>
              <a:latin typeface="Arial" charset="0"/>
              <a:cs typeface="Arial" charset="0"/>
            </a:endParaRPr>
          </a:p>
          <a:p>
            <a:pPr algn="l" rtl="0" fontAlgn="base">
              <a:spcBef>
                <a:spcPct val="0"/>
              </a:spcBef>
              <a:spcAft>
                <a:spcPct val="0"/>
              </a:spcAft>
            </a:pPr>
            <a:endParaRPr lang="en-US" sz="3600" b="1" dirty="0" smtClean="0">
              <a:solidFill>
                <a:prstClr val="black"/>
              </a:solidFill>
              <a:latin typeface="Arial" charset="0"/>
              <a:cs typeface="Arial" charset="0"/>
            </a:endParaRPr>
          </a:p>
          <a:p>
            <a:pPr algn="l" rtl="0" fontAlgn="base">
              <a:spcBef>
                <a:spcPct val="0"/>
              </a:spcBef>
              <a:spcAft>
                <a:spcPct val="0"/>
              </a:spcAft>
            </a:pPr>
            <a:endParaRPr lang="en-US" sz="3600" b="1" dirty="0">
              <a:solidFill>
                <a:prstClr val="black"/>
              </a:solidFill>
              <a:latin typeface="Arial" charset="0"/>
              <a:cs typeface="Arial" charset="0"/>
            </a:endParaRPr>
          </a:p>
          <a:p>
            <a:pPr algn="l" rtl="0" fontAlgn="base">
              <a:spcBef>
                <a:spcPct val="0"/>
              </a:spcBef>
              <a:spcAft>
                <a:spcPct val="0"/>
              </a:spcAft>
            </a:pPr>
            <a:endParaRPr lang="en-US" sz="3600" b="1" kern="1200" dirty="0">
              <a:solidFill>
                <a:prstClr val="black"/>
              </a:solidFill>
              <a:latin typeface="Arial" charset="0"/>
              <a:ea typeface="+mn-ea"/>
              <a:cs typeface="Arial" charset="0"/>
            </a:endParaRPr>
          </a:p>
          <a:p>
            <a:pPr algn="r" rtl="0" fontAlgn="base">
              <a:spcBef>
                <a:spcPct val="0"/>
              </a:spcBef>
              <a:spcAft>
                <a:spcPct val="0"/>
              </a:spcAft>
            </a:pPr>
            <a:r>
              <a:rPr lang="en-US" sz="2400" b="1" kern="1200" dirty="0" smtClean="0">
                <a:solidFill>
                  <a:prstClr val="black"/>
                </a:solidFill>
                <a:latin typeface="Arial" charset="0"/>
                <a:ea typeface="+mn-ea"/>
                <a:cs typeface="Arial" charset="0"/>
              </a:rPr>
              <a:t>By HMS Consulting</a:t>
            </a:r>
            <a:endParaRPr lang="en-US" sz="2400" b="1" kern="1200" dirty="0">
              <a:solidFill>
                <a:prstClr val="black"/>
              </a:solidFill>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14</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Client Overall WCA Narrative</a:t>
            </a:r>
            <a:endParaRPr lang="en-US" sz="2400" b="1" dirty="0"/>
          </a:p>
        </p:txBody>
      </p:sp>
      <p:sp>
        <p:nvSpPr>
          <p:cNvPr id="6" name="TextBox 5"/>
          <p:cNvSpPr txBox="1"/>
          <p:nvPr/>
        </p:nvSpPr>
        <p:spPr>
          <a:xfrm>
            <a:off x="0" y="1752600"/>
            <a:ext cx="6858000" cy="6986528"/>
          </a:xfrm>
          <a:prstGeom prst="rect">
            <a:avLst/>
          </a:prstGeom>
          <a:noFill/>
        </p:spPr>
        <p:txBody>
          <a:bodyPr wrap="square" rtlCol="0">
            <a:spAutoFit/>
          </a:bodyPr>
          <a:lstStyle/>
          <a:p>
            <a:pPr>
              <a:defRPr/>
            </a:pPr>
            <a:r>
              <a:rPr lang="en-US" sz="1400" b="1" dirty="0" smtClean="0">
                <a:latin typeface="Arial" pitchFamily="34" charset="0"/>
                <a:cs typeface="Arial" pitchFamily="34" charset="0"/>
              </a:rPr>
              <a:t>Goal</a:t>
            </a:r>
            <a:r>
              <a:rPr lang="en-US" sz="1400" dirty="0" smtClean="0">
                <a:latin typeface="Arial" pitchFamily="34" charset="0"/>
                <a:cs typeface="Arial" pitchFamily="34" charset="0"/>
              </a:rPr>
              <a:t>: Improve current/create a new resume posting system for the University of  Alabama</a:t>
            </a: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Work Practices:</a:t>
            </a:r>
          </a:p>
          <a:p>
            <a:pPr>
              <a:defRPr/>
            </a:pPr>
            <a:r>
              <a:rPr lang="en-US" sz="1400" dirty="0" smtClean="0">
                <a:latin typeface="Arial" pitchFamily="34" charset="0"/>
                <a:cs typeface="Arial" pitchFamily="34" charset="0"/>
              </a:rPr>
              <a:t>Research- Research current resume system at the University of Alabama and develop list of proposed improvements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Sell- Sell proposed list of improvement to the University</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Service- Revise proposal based off University’s suggestions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Produce- Prototype for review and revision if necessary</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Deliver- Final product to the University (</a:t>
            </a:r>
            <a:r>
              <a:rPr lang="en-US" sz="1400" dirty="0" err="1" smtClean="0">
                <a:latin typeface="Arial" pitchFamily="34" charset="0"/>
                <a:cs typeface="Arial" pitchFamily="34" charset="0"/>
              </a:rPr>
              <a:t>RelateKX</a:t>
            </a:r>
            <a:r>
              <a:rPr lang="en-US" sz="1400" dirty="0" smtClean="0">
                <a:latin typeface="Arial" pitchFamily="34" charset="0"/>
                <a:cs typeface="Arial" pitchFamily="34" charset="0"/>
              </a:rPr>
              <a:t>)</a:t>
            </a: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Value:</a:t>
            </a:r>
          </a:p>
          <a:p>
            <a:pPr>
              <a:defRPr/>
            </a:pPr>
            <a:r>
              <a:rPr lang="en-US" sz="1400" dirty="0" smtClean="0">
                <a:latin typeface="Arial" pitchFamily="34" charset="0"/>
                <a:cs typeface="Arial" pitchFamily="34" charset="0"/>
              </a:rPr>
              <a:t>By improving the old system or creating a new one allowing students to effectively broadcast themselves to recruiters, the </a:t>
            </a:r>
            <a:r>
              <a:rPr lang="en-US" sz="1400" dirty="0" err="1" smtClean="0">
                <a:latin typeface="Arial" pitchFamily="34" charset="0"/>
                <a:cs typeface="Arial" pitchFamily="34" charset="0"/>
              </a:rPr>
              <a:t>Chau</a:t>
            </a:r>
            <a:r>
              <a:rPr lang="en-US" sz="1400" dirty="0" smtClean="0">
                <a:latin typeface="Arial" pitchFamily="34" charset="0"/>
                <a:cs typeface="Arial" pitchFamily="34" charset="0"/>
              </a:rPr>
              <a:t> Group will allow students to find their ideal work situation thereby allowing students to succeed to their fullest potential, raising the reputation of the University, thereby attracting more students to the University</a:t>
            </a: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Data: </a:t>
            </a:r>
            <a:r>
              <a:rPr lang="en-US" sz="1400" dirty="0" smtClean="0">
                <a:latin typeface="Arial" pitchFamily="34" charset="0"/>
                <a:cs typeface="Arial" pitchFamily="34" charset="0"/>
              </a:rPr>
              <a:t>University feedback, </a:t>
            </a:r>
            <a:r>
              <a:rPr lang="en-US" sz="1400" dirty="0" err="1" smtClean="0">
                <a:latin typeface="Arial" pitchFamily="34" charset="0"/>
                <a:cs typeface="Arial" pitchFamily="34" charset="0"/>
              </a:rPr>
              <a:t>CrimsonCareers</a:t>
            </a:r>
            <a:endParaRPr lang="en-US" sz="1400"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People: </a:t>
            </a:r>
            <a:r>
              <a:rPr lang="en-US" sz="1400" dirty="0" err="1" smtClean="0">
                <a:latin typeface="Arial" pitchFamily="34" charset="0"/>
                <a:cs typeface="Arial" pitchFamily="34" charset="0"/>
              </a:rPr>
              <a:t>Chau</a:t>
            </a:r>
            <a:r>
              <a:rPr lang="en-US" sz="1400" dirty="0" smtClean="0">
                <a:latin typeface="Arial" pitchFamily="34" charset="0"/>
                <a:cs typeface="Arial" pitchFamily="34" charset="0"/>
              </a:rPr>
              <a:t> Group, University Faculty/Staff, </a:t>
            </a:r>
            <a:r>
              <a:rPr lang="en-US" sz="1400" dirty="0" err="1" smtClean="0">
                <a:latin typeface="Arial" pitchFamily="34" charset="0"/>
                <a:cs typeface="Arial" pitchFamily="34" charset="0"/>
              </a:rPr>
              <a:t>CrimsonCareers</a:t>
            </a:r>
            <a:r>
              <a:rPr lang="en-US" sz="1400" dirty="0" smtClean="0">
                <a:latin typeface="Arial" pitchFamily="34" charset="0"/>
                <a:cs typeface="Arial" pitchFamily="34" charset="0"/>
              </a:rPr>
              <a:t>, Computers</a:t>
            </a:r>
          </a:p>
          <a:p>
            <a:pPr>
              <a:defRPr/>
            </a:pPr>
            <a:r>
              <a:rPr lang="en-US" sz="1400" dirty="0" smtClean="0">
                <a:latin typeface="Arial" pitchFamily="34" charset="0"/>
                <a:cs typeface="Arial" pitchFamily="34" charset="0"/>
              </a:rPr>
              <a:t>Internet, Development Software</a:t>
            </a: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IT: </a:t>
            </a:r>
            <a:r>
              <a:rPr lang="en-US" sz="1400" dirty="0" err="1" smtClean="0">
                <a:latin typeface="Arial" pitchFamily="34" charset="0"/>
                <a:cs typeface="Arial" pitchFamily="34" charset="0"/>
              </a:rPr>
              <a:t>CrimsonCareers</a:t>
            </a:r>
            <a:r>
              <a:rPr lang="en-US" sz="1400" dirty="0" smtClean="0">
                <a:latin typeface="Arial" pitchFamily="34" charset="0"/>
                <a:cs typeface="Arial" pitchFamily="34" charset="0"/>
              </a:rPr>
              <a:t>, Computers, Internet, Development Software</a:t>
            </a:r>
            <a:endParaRPr lang="en-US" sz="1400" b="1"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Customer: </a:t>
            </a:r>
            <a:r>
              <a:rPr lang="en-US" sz="1400" dirty="0" smtClean="0">
                <a:latin typeface="Arial" pitchFamily="34" charset="0"/>
                <a:cs typeface="Arial" pitchFamily="34" charset="0"/>
              </a:rPr>
              <a:t>The University of Alabama</a:t>
            </a: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Product: </a:t>
            </a:r>
            <a:r>
              <a:rPr lang="en-US" sz="1400" dirty="0" err="1" smtClean="0">
                <a:latin typeface="Arial" pitchFamily="34" charset="0"/>
                <a:cs typeface="Arial" pitchFamily="34" charset="0"/>
              </a:rPr>
              <a:t>RelateKX</a:t>
            </a:r>
            <a:endParaRPr lang="en-US" sz="1400" dirty="0" smtClean="0">
              <a:latin typeface="Arial" pitchFamily="34" charset="0"/>
              <a:cs typeface="Arial"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140</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Executive Summary</a:t>
            </a:r>
            <a:endParaRPr lang="en-US" sz="2400" b="1" dirty="0"/>
          </a:p>
        </p:txBody>
      </p:sp>
      <p:sp>
        <p:nvSpPr>
          <p:cNvPr id="6" name="TextBox 5"/>
          <p:cNvSpPr txBox="1"/>
          <p:nvPr/>
        </p:nvSpPr>
        <p:spPr>
          <a:xfrm>
            <a:off x="304800" y="1981200"/>
            <a:ext cx="6248400" cy="4401205"/>
          </a:xfrm>
          <a:prstGeom prst="rect">
            <a:avLst/>
          </a:prstGeom>
          <a:noFill/>
        </p:spPr>
        <p:txBody>
          <a:bodyPr wrap="square" rtlCol="0">
            <a:spAutoFit/>
          </a:bodyPr>
          <a:lstStyle/>
          <a:p>
            <a:r>
              <a:rPr lang="en-US" sz="1400" dirty="0" smtClean="0">
                <a:latin typeface="Arial" pitchFamily="34" charset="0"/>
                <a:cs typeface="Arial" pitchFamily="34" charset="0"/>
              </a:rPr>
              <a:t>	</a:t>
            </a:r>
            <a:r>
              <a:rPr lang="en-US" sz="1400" dirty="0" smtClean="0"/>
              <a:t>We at HMS Consulting recommend that our client, CGI, focuses on the problems with the current systems communication, because we see this as the greatest opportunity within the content of the site to add value.   </a:t>
            </a:r>
          </a:p>
          <a:p>
            <a:r>
              <a:rPr lang="en-US" sz="1400" dirty="0" smtClean="0"/>
              <a:t>	HMS Consulting has carefully considered other alternatives and believes this to be the best way to add value to the new system.  The current system has a lot of disconnection and third party interaction to connect the student with a recruiter and potential employer.  For example, to be considered for an internship through the career center, the student must find out what dates resumes are being accepted, turn in a hard copy to the career center, and then the career center actually contacts the recruiters with the resumes.  We believe that this process could be streamlined to be more efficient if the new system would be developed so as to connect the recruiter directly to the student through an online portfolio or resume posting system.</a:t>
            </a:r>
          </a:p>
          <a:p>
            <a:r>
              <a:rPr lang="en-US" sz="1400" dirty="0" smtClean="0"/>
              <a:t>	HMS Consulting reached these conclusions by analyzing several of the competitors and vendors who create or utilize software similar to this and the current system implemented by The University of Alabama.  We compared these systems with surveys of students in Marketing 300 to see what these systems had that the students liked or needed and what they lacked.  Based off this information and research, we have made our recommendation.</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Line 85"/>
          <p:cNvSpPr>
            <a:spLocks noChangeShapeType="1"/>
          </p:cNvSpPr>
          <p:nvPr/>
        </p:nvSpPr>
        <p:spPr bwMode="auto">
          <a:xfrm flipV="1">
            <a:off x="1506538" y="4724400"/>
            <a:ext cx="0" cy="457200"/>
          </a:xfrm>
          <a:prstGeom prst="line">
            <a:avLst/>
          </a:prstGeom>
          <a:noFill/>
          <a:ln w="9525">
            <a:solidFill>
              <a:schemeClr val="tx1"/>
            </a:solidFill>
            <a:round/>
            <a:headEnd/>
            <a:tailEnd/>
          </a:ln>
        </p:spPr>
        <p:txBody>
          <a:bodyPr/>
          <a:lstStyle/>
          <a:p>
            <a:endParaRPr lang="en-US"/>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141</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Interfaces</a:t>
            </a:r>
            <a:endParaRPr lang="en-US" sz="2400" b="1" dirty="0"/>
          </a:p>
        </p:txBody>
      </p:sp>
      <p:sp>
        <p:nvSpPr>
          <p:cNvPr id="48" name="Rectangle 6"/>
          <p:cNvSpPr>
            <a:spLocks noChangeArrowheads="1"/>
          </p:cNvSpPr>
          <p:nvPr/>
        </p:nvSpPr>
        <p:spPr bwMode="auto">
          <a:xfrm>
            <a:off x="76200" y="39624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46" name="Text Box 12"/>
          <p:cNvSpPr txBox="1">
            <a:spLocks noChangeArrowheads="1"/>
          </p:cNvSpPr>
          <p:nvPr/>
        </p:nvSpPr>
        <p:spPr bwMode="auto">
          <a:xfrm>
            <a:off x="76200" y="4191000"/>
            <a:ext cx="1600200" cy="400110"/>
          </a:xfrm>
          <a:prstGeom prst="rect">
            <a:avLst/>
          </a:prstGeom>
          <a:noFill/>
          <a:ln w="9525">
            <a:noFill/>
            <a:miter lim="800000"/>
            <a:headEnd/>
            <a:tailEnd/>
          </a:ln>
          <a:effectLst/>
        </p:spPr>
        <p:txBody>
          <a:bodyPr wrap="square">
            <a:spAutoFit/>
          </a:bodyPr>
          <a:lstStyle/>
          <a:p>
            <a:pPr algn="ctr">
              <a:spcBef>
                <a:spcPct val="50000"/>
              </a:spcBef>
            </a:pPr>
            <a:r>
              <a:rPr lang="en-US" dirty="0" smtClean="0"/>
              <a:t>Faculty/Staff</a:t>
            </a:r>
            <a:endParaRPr lang="en-US" dirty="0"/>
          </a:p>
        </p:txBody>
      </p:sp>
      <p:sp>
        <p:nvSpPr>
          <p:cNvPr id="49" name="Rectangle 6"/>
          <p:cNvSpPr>
            <a:spLocks noChangeArrowheads="1"/>
          </p:cNvSpPr>
          <p:nvPr/>
        </p:nvSpPr>
        <p:spPr bwMode="auto">
          <a:xfrm>
            <a:off x="76200" y="18288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50" name="Rectangle 6"/>
          <p:cNvSpPr>
            <a:spLocks noChangeArrowheads="1"/>
          </p:cNvSpPr>
          <p:nvPr/>
        </p:nvSpPr>
        <p:spPr bwMode="auto">
          <a:xfrm>
            <a:off x="76200" y="57912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47" name="Text Box 13"/>
          <p:cNvSpPr txBox="1">
            <a:spLocks noChangeArrowheads="1"/>
          </p:cNvSpPr>
          <p:nvPr/>
        </p:nvSpPr>
        <p:spPr bwMode="auto">
          <a:xfrm>
            <a:off x="113778" y="5941854"/>
            <a:ext cx="1447800" cy="400110"/>
          </a:xfrm>
          <a:prstGeom prst="rect">
            <a:avLst/>
          </a:prstGeom>
          <a:noFill/>
          <a:ln w="9525">
            <a:noFill/>
            <a:miter lim="800000"/>
            <a:headEnd/>
            <a:tailEnd/>
          </a:ln>
          <a:effectLst/>
        </p:spPr>
        <p:txBody>
          <a:bodyPr>
            <a:spAutoFit/>
          </a:bodyPr>
          <a:lstStyle/>
          <a:p>
            <a:pPr algn="ctr">
              <a:spcBef>
                <a:spcPct val="50000"/>
              </a:spcBef>
            </a:pPr>
            <a:r>
              <a:rPr lang="en-US" dirty="0" smtClean="0"/>
              <a:t>Recruiters</a:t>
            </a:r>
            <a:endParaRPr lang="en-US" dirty="0"/>
          </a:p>
        </p:txBody>
      </p:sp>
      <p:sp>
        <p:nvSpPr>
          <p:cNvPr id="57" name="Text Box 69"/>
          <p:cNvSpPr txBox="1">
            <a:spLocks noChangeArrowheads="1"/>
          </p:cNvSpPr>
          <p:nvPr/>
        </p:nvSpPr>
        <p:spPr bwMode="auto">
          <a:xfrm>
            <a:off x="228600" y="2133600"/>
            <a:ext cx="1219200" cy="400110"/>
          </a:xfrm>
          <a:prstGeom prst="rect">
            <a:avLst/>
          </a:prstGeom>
          <a:noFill/>
          <a:ln w="9525">
            <a:noFill/>
            <a:miter lim="800000"/>
            <a:headEnd/>
            <a:tailEnd/>
          </a:ln>
          <a:effectLst/>
        </p:spPr>
        <p:txBody>
          <a:bodyPr wrap="square">
            <a:spAutoFit/>
          </a:bodyPr>
          <a:lstStyle/>
          <a:p>
            <a:pPr algn="ctr">
              <a:spcBef>
                <a:spcPct val="50000"/>
              </a:spcBef>
            </a:pPr>
            <a:r>
              <a:rPr lang="en-US" dirty="0" smtClean="0"/>
              <a:t>Students</a:t>
            </a:r>
            <a:endParaRPr lang="en-US" dirty="0"/>
          </a:p>
        </p:txBody>
      </p:sp>
      <p:sp>
        <p:nvSpPr>
          <p:cNvPr id="62" name="Line 38"/>
          <p:cNvSpPr>
            <a:spLocks noChangeShapeType="1"/>
          </p:cNvSpPr>
          <p:nvPr/>
        </p:nvSpPr>
        <p:spPr bwMode="auto">
          <a:xfrm>
            <a:off x="1676400" y="2159000"/>
            <a:ext cx="1737360" cy="0"/>
          </a:xfrm>
          <a:prstGeom prst="line">
            <a:avLst/>
          </a:prstGeom>
          <a:noFill/>
          <a:ln w="9525">
            <a:solidFill>
              <a:schemeClr val="tx1"/>
            </a:solidFill>
            <a:round/>
            <a:headEnd/>
            <a:tailEnd type="triangle" w="med" len="med"/>
          </a:ln>
        </p:spPr>
        <p:txBody>
          <a:bodyPr/>
          <a:lstStyle/>
          <a:p>
            <a:endParaRPr lang="en-US"/>
          </a:p>
        </p:txBody>
      </p:sp>
      <p:sp>
        <p:nvSpPr>
          <p:cNvPr id="71" name="Text Box 39"/>
          <p:cNvSpPr txBox="1">
            <a:spLocks noChangeArrowheads="1"/>
          </p:cNvSpPr>
          <p:nvPr/>
        </p:nvSpPr>
        <p:spPr bwMode="auto">
          <a:xfrm>
            <a:off x="1676400" y="1981200"/>
            <a:ext cx="1420813" cy="214313"/>
          </a:xfrm>
          <a:prstGeom prst="rect">
            <a:avLst/>
          </a:prstGeom>
          <a:noFill/>
          <a:ln w="9525">
            <a:noFill/>
            <a:miter lim="800000"/>
            <a:headEnd/>
            <a:tailEnd/>
          </a:ln>
        </p:spPr>
        <p:txBody>
          <a:bodyPr wrap="none">
            <a:spAutoFit/>
          </a:bodyPr>
          <a:lstStyle/>
          <a:p>
            <a:r>
              <a:rPr lang="en-US" sz="800">
                <a:latin typeface="Arial" charset="0"/>
              </a:rPr>
              <a:t>Profile/Resume Information</a:t>
            </a:r>
          </a:p>
        </p:txBody>
      </p:sp>
      <p:sp>
        <p:nvSpPr>
          <p:cNvPr id="72" name="Line 40"/>
          <p:cNvSpPr>
            <a:spLocks noChangeShapeType="1"/>
          </p:cNvSpPr>
          <p:nvPr/>
        </p:nvSpPr>
        <p:spPr bwMode="auto">
          <a:xfrm flipH="1">
            <a:off x="1676400" y="3919538"/>
            <a:ext cx="1981200" cy="0"/>
          </a:xfrm>
          <a:prstGeom prst="line">
            <a:avLst/>
          </a:prstGeom>
          <a:noFill/>
          <a:ln w="9525">
            <a:solidFill>
              <a:schemeClr val="tx1"/>
            </a:solidFill>
            <a:round/>
            <a:headEnd/>
            <a:tailEnd type="triangle" w="med" len="med"/>
          </a:ln>
        </p:spPr>
        <p:txBody>
          <a:bodyPr/>
          <a:lstStyle/>
          <a:p>
            <a:endParaRPr lang="en-US"/>
          </a:p>
        </p:txBody>
      </p:sp>
      <p:sp>
        <p:nvSpPr>
          <p:cNvPr id="73" name="Text Box 41"/>
          <p:cNvSpPr txBox="1">
            <a:spLocks noChangeArrowheads="1"/>
          </p:cNvSpPr>
          <p:nvPr/>
        </p:nvSpPr>
        <p:spPr bwMode="auto">
          <a:xfrm>
            <a:off x="1741488" y="3767138"/>
            <a:ext cx="1382712" cy="215900"/>
          </a:xfrm>
          <a:prstGeom prst="rect">
            <a:avLst/>
          </a:prstGeom>
          <a:noFill/>
          <a:ln w="9525">
            <a:noFill/>
            <a:miter lim="800000"/>
            <a:headEnd/>
            <a:tailEnd/>
          </a:ln>
        </p:spPr>
        <p:txBody>
          <a:bodyPr wrap="none">
            <a:spAutoFit/>
          </a:bodyPr>
          <a:lstStyle/>
          <a:p>
            <a:pPr>
              <a:spcBef>
                <a:spcPct val="50000"/>
              </a:spcBef>
            </a:pPr>
            <a:r>
              <a:rPr lang="en-US" sz="800" dirty="0">
                <a:latin typeface="Arial" charset="0"/>
                <a:cs typeface="Arial" charset="0"/>
              </a:rPr>
              <a:t>Submitted Profile/Resume</a:t>
            </a:r>
          </a:p>
        </p:txBody>
      </p:sp>
      <p:sp>
        <p:nvSpPr>
          <p:cNvPr id="74" name="Line 42"/>
          <p:cNvSpPr>
            <a:spLocks noChangeShapeType="1"/>
          </p:cNvSpPr>
          <p:nvPr/>
        </p:nvSpPr>
        <p:spPr bwMode="auto">
          <a:xfrm flipV="1">
            <a:off x="3886200" y="2776538"/>
            <a:ext cx="0" cy="1143000"/>
          </a:xfrm>
          <a:prstGeom prst="line">
            <a:avLst/>
          </a:prstGeom>
          <a:noFill/>
          <a:ln w="9525">
            <a:solidFill>
              <a:schemeClr val="tx1"/>
            </a:solidFill>
            <a:round/>
            <a:headEnd/>
            <a:tailEnd/>
          </a:ln>
        </p:spPr>
        <p:txBody>
          <a:bodyPr/>
          <a:lstStyle/>
          <a:p>
            <a:endParaRPr lang="en-US"/>
          </a:p>
        </p:txBody>
      </p:sp>
      <p:sp>
        <p:nvSpPr>
          <p:cNvPr id="76" name="Text Box 45"/>
          <p:cNvSpPr txBox="1">
            <a:spLocks noChangeArrowheads="1"/>
          </p:cNvSpPr>
          <p:nvPr/>
        </p:nvSpPr>
        <p:spPr bwMode="auto">
          <a:xfrm>
            <a:off x="1609725" y="4183063"/>
            <a:ext cx="1335087" cy="214312"/>
          </a:xfrm>
          <a:prstGeom prst="rect">
            <a:avLst/>
          </a:prstGeom>
          <a:noFill/>
          <a:ln w="9525">
            <a:noFill/>
            <a:miter lim="800000"/>
            <a:headEnd/>
            <a:tailEnd/>
          </a:ln>
        </p:spPr>
        <p:txBody>
          <a:bodyPr wrap="none">
            <a:spAutoFit/>
          </a:bodyPr>
          <a:lstStyle/>
          <a:p>
            <a:r>
              <a:rPr lang="en-US" sz="800">
                <a:latin typeface="Arial" charset="0"/>
              </a:rPr>
              <a:t>Received Profile/Resume</a:t>
            </a:r>
          </a:p>
        </p:txBody>
      </p:sp>
      <p:sp>
        <p:nvSpPr>
          <p:cNvPr id="77" name="Line 46"/>
          <p:cNvSpPr>
            <a:spLocks noChangeShapeType="1"/>
          </p:cNvSpPr>
          <p:nvPr/>
        </p:nvSpPr>
        <p:spPr bwMode="auto">
          <a:xfrm>
            <a:off x="1295400" y="1676400"/>
            <a:ext cx="0" cy="152400"/>
          </a:xfrm>
          <a:prstGeom prst="line">
            <a:avLst/>
          </a:prstGeom>
          <a:noFill/>
          <a:ln w="9525">
            <a:solidFill>
              <a:schemeClr val="tx1"/>
            </a:solidFill>
            <a:round/>
            <a:headEnd/>
            <a:tailEnd type="triangle" w="med" len="med"/>
          </a:ln>
        </p:spPr>
        <p:txBody>
          <a:bodyPr/>
          <a:lstStyle/>
          <a:p>
            <a:endParaRPr lang="en-US"/>
          </a:p>
        </p:txBody>
      </p:sp>
      <p:sp>
        <p:nvSpPr>
          <p:cNvPr id="78" name="Line 47"/>
          <p:cNvSpPr>
            <a:spLocks noChangeShapeType="1"/>
          </p:cNvSpPr>
          <p:nvPr/>
        </p:nvSpPr>
        <p:spPr bwMode="auto">
          <a:xfrm>
            <a:off x="1295400" y="1676400"/>
            <a:ext cx="4038600" cy="0"/>
          </a:xfrm>
          <a:prstGeom prst="line">
            <a:avLst/>
          </a:prstGeom>
          <a:noFill/>
          <a:ln w="9525">
            <a:solidFill>
              <a:schemeClr val="tx1"/>
            </a:solidFill>
            <a:round/>
            <a:headEnd/>
            <a:tailEnd/>
          </a:ln>
        </p:spPr>
        <p:txBody>
          <a:bodyPr/>
          <a:lstStyle/>
          <a:p>
            <a:endParaRPr lang="en-US"/>
          </a:p>
        </p:txBody>
      </p:sp>
      <p:sp>
        <p:nvSpPr>
          <p:cNvPr id="79" name="Line 48"/>
          <p:cNvSpPr>
            <a:spLocks noChangeShapeType="1"/>
          </p:cNvSpPr>
          <p:nvPr/>
        </p:nvSpPr>
        <p:spPr bwMode="auto">
          <a:xfrm>
            <a:off x="5334000" y="1676400"/>
            <a:ext cx="0" cy="381000"/>
          </a:xfrm>
          <a:prstGeom prst="line">
            <a:avLst/>
          </a:prstGeom>
          <a:noFill/>
          <a:ln w="9525">
            <a:solidFill>
              <a:schemeClr val="tx1"/>
            </a:solidFill>
            <a:round/>
            <a:headEnd/>
            <a:tailEnd/>
          </a:ln>
        </p:spPr>
        <p:txBody>
          <a:bodyPr/>
          <a:lstStyle/>
          <a:p>
            <a:endParaRPr lang="en-US"/>
          </a:p>
        </p:txBody>
      </p:sp>
      <p:sp>
        <p:nvSpPr>
          <p:cNvPr id="84" name="Text Box 49"/>
          <p:cNvSpPr txBox="1">
            <a:spLocks noChangeArrowheads="1"/>
          </p:cNvSpPr>
          <p:nvPr/>
        </p:nvSpPr>
        <p:spPr bwMode="auto">
          <a:xfrm>
            <a:off x="1657350" y="1508125"/>
            <a:ext cx="704850" cy="214313"/>
          </a:xfrm>
          <a:prstGeom prst="rect">
            <a:avLst/>
          </a:prstGeom>
          <a:noFill/>
          <a:ln w="9525">
            <a:noFill/>
            <a:miter lim="800000"/>
            <a:headEnd/>
            <a:tailEnd/>
          </a:ln>
        </p:spPr>
        <p:txBody>
          <a:bodyPr wrap="none">
            <a:spAutoFit/>
          </a:bodyPr>
          <a:lstStyle/>
          <a:p>
            <a:r>
              <a:rPr lang="en-US" sz="800" dirty="0">
                <a:latin typeface="Arial" charset="0"/>
              </a:rPr>
              <a:t>Corrections</a:t>
            </a:r>
          </a:p>
        </p:txBody>
      </p:sp>
      <p:sp>
        <p:nvSpPr>
          <p:cNvPr id="90" name="Line 50"/>
          <p:cNvSpPr>
            <a:spLocks noChangeShapeType="1"/>
          </p:cNvSpPr>
          <p:nvPr/>
        </p:nvSpPr>
        <p:spPr bwMode="auto">
          <a:xfrm>
            <a:off x="1676400" y="2463800"/>
            <a:ext cx="1737360" cy="0"/>
          </a:xfrm>
          <a:prstGeom prst="line">
            <a:avLst/>
          </a:prstGeom>
          <a:noFill/>
          <a:ln w="9525">
            <a:solidFill>
              <a:schemeClr val="tx1"/>
            </a:solidFill>
            <a:round/>
            <a:headEnd/>
            <a:tailEnd type="triangle" w="med" len="med"/>
          </a:ln>
        </p:spPr>
        <p:txBody>
          <a:bodyPr/>
          <a:lstStyle/>
          <a:p>
            <a:endParaRPr lang="en-US"/>
          </a:p>
        </p:txBody>
      </p:sp>
      <p:sp>
        <p:nvSpPr>
          <p:cNvPr id="91" name="Text Box 51"/>
          <p:cNvSpPr txBox="1">
            <a:spLocks noChangeArrowheads="1"/>
          </p:cNvSpPr>
          <p:nvPr/>
        </p:nvSpPr>
        <p:spPr bwMode="auto">
          <a:xfrm>
            <a:off x="1676400" y="2286000"/>
            <a:ext cx="1158875" cy="214313"/>
          </a:xfrm>
          <a:prstGeom prst="rect">
            <a:avLst/>
          </a:prstGeom>
          <a:noFill/>
          <a:ln w="9525">
            <a:noFill/>
            <a:miter lim="800000"/>
            <a:headEnd/>
            <a:tailEnd/>
          </a:ln>
        </p:spPr>
        <p:txBody>
          <a:bodyPr wrap="none">
            <a:spAutoFit/>
          </a:bodyPr>
          <a:lstStyle/>
          <a:p>
            <a:r>
              <a:rPr lang="en-US" sz="800" dirty="0">
                <a:latin typeface="Arial" charset="0"/>
              </a:rPr>
              <a:t>Received Corrections</a:t>
            </a:r>
          </a:p>
        </p:txBody>
      </p:sp>
      <p:sp>
        <p:nvSpPr>
          <p:cNvPr id="92" name="Text Box 55"/>
          <p:cNvSpPr txBox="1">
            <a:spLocks noChangeArrowheads="1"/>
          </p:cNvSpPr>
          <p:nvPr/>
        </p:nvSpPr>
        <p:spPr bwMode="auto">
          <a:xfrm>
            <a:off x="1524000" y="6872288"/>
            <a:ext cx="1290637" cy="214312"/>
          </a:xfrm>
          <a:prstGeom prst="rect">
            <a:avLst/>
          </a:prstGeom>
          <a:noFill/>
          <a:ln w="9525">
            <a:noFill/>
            <a:miter lim="800000"/>
            <a:headEnd/>
            <a:tailEnd/>
          </a:ln>
        </p:spPr>
        <p:txBody>
          <a:bodyPr wrap="none">
            <a:spAutoFit/>
          </a:bodyPr>
          <a:lstStyle/>
          <a:p>
            <a:r>
              <a:rPr lang="en-US" sz="800" dirty="0">
                <a:latin typeface="Arial" charset="0"/>
              </a:rPr>
              <a:t>Profile/Resume Request</a:t>
            </a:r>
          </a:p>
        </p:txBody>
      </p:sp>
      <p:sp>
        <p:nvSpPr>
          <p:cNvPr id="100" name="Line 62"/>
          <p:cNvSpPr>
            <a:spLocks noChangeShapeType="1"/>
          </p:cNvSpPr>
          <p:nvPr/>
        </p:nvSpPr>
        <p:spPr bwMode="auto">
          <a:xfrm flipV="1">
            <a:off x="1447800" y="6781800"/>
            <a:ext cx="0" cy="304800"/>
          </a:xfrm>
          <a:prstGeom prst="line">
            <a:avLst/>
          </a:prstGeom>
          <a:noFill/>
          <a:ln w="9525">
            <a:solidFill>
              <a:schemeClr val="tx1"/>
            </a:solidFill>
            <a:round/>
            <a:headEnd/>
            <a:tailEnd/>
          </a:ln>
        </p:spPr>
        <p:txBody>
          <a:bodyPr/>
          <a:lstStyle/>
          <a:p>
            <a:endParaRPr lang="en-US"/>
          </a:p>
        </p:txBody>
      </p:sp>
      <p:sp>
        <p:nvSpPr>
          <p:cNvPr id="101" name="Line 63"/>
          <p:cNvSpPr>
            <a:spLocks noChangeShapeType="1"/>
          </p:cNvSpPr>
          <p:nvPr/>
        </p:nvSpPr>
        <p:spPr bwMode="auto">
          <a:xfrm>
            <a:off x="1447800" y="7086600"/>
            <a:ext cx="2011680" cy="0"/>
          </a:xfrm>
          <a:prstGeom prst="line">
            <a:avLst/>
          </a:prstGeom>
          <a:noFill/>
          <a:ln w="9525">
            <a:solidFill>
              <a:schemeClr val="tx1"/>
            </a:solidFill>
            <a:round/>
            <a:headEnd/>
            <a:tailEnd type="triangle" w="med" len="med"/>
          </a:ln>
        </p:spPr>
        <p:txBody>
          <a:bodyPr/>
          <a:lstStyle/>
          <a:p>
            <a:endParaRPr lang="en-US"/>
          </a:p>
        </p:txBody>
      </p:sp>
      <p:sp>
        <p:nvSpPr>
          <p:cNvPr id="102" name="Line 64"/>
          <p:cNvSpPr>
            <a:spLocks noChangeShapeType="1"/>
          </p:cNvSpPr>
          <p:nvPr/>
        </p:nvSpPr>
        <p:spPr bwMode="auto">
          <a:xfrm flipV="1">
            <a:off x="5562600" y="6781800"/>
            <a:ext cx="0" cy="304800"/>
          </a:xfrm>
          <a:prstGeom prst="line">
            <a:avLst/>
          </a:prstGeom>
          <a:noFill/>
          <a:ln w="9525">
            <a:solidFill>
              <a:schemeClr val="tx1"/>
            </a:solidFill>
            <a:round/>
            <a:headEnd/>
            <a:tailEnd type="triangle" w="med" len="med"/>
          </a:ln>
        </p:spPr>
        <p:txBody>
          <a:bodyPr/>
          <a:lstStyle/>
          <a:p>
            <a:endParaRPr lang="en-US"/>
          </a:p>
        </p:txBody>
      </p:sp>
      <p:sp>
        <p:nvSpPr>
          <p:cNvPr id="103" name="Line 65"/>
          <p:cNvSpPr>
            <a:spLocks noChangeShapeType="1"/>
          </p:cNvSpPr>
          <p:nvPr/>
        </p:nvSpPr>
        <p:spPr bwMode="auto">
          <a:xfrm>
            <a:off x="1524000" y="3352800"/>
            <a:ext cx="3733800" cy="0"/>
          </a:xfrm>
          <a:prstGeom prst="line">
            <a:avLst/>
          </a:prstGeom>
          <a:noFill/>
          <a:ln w="9525">
            <a:solidFill>
              <a:schemeClr val="tx1"/>
            </a:solidFill>
            <a:round/>
            <a:headEnd/>
            <a:tailEnd/>
          </a:ln>
        </p:spPr>
        <p:txBody>
          <a:bodyPr/>
          <a:lstStyle/>
          <a:p>
            <a:endParaRPr lang="en-US"/>
          </a:p>
        </p:txBody>
      </p:sp>
      <p:sp>
        <p:nvSpPr>
          <p:cNvPr id="104" name="Line 66"/>
          <p:cNvSpPr>
            <a:spLocks noChangeShapeType="1"/>
          </p:cNvSpPr>
          <p:nvPr/>
        </p:nvSpPr>
        <p:spPr bwMode="auto">
          <a:xfrm>
            <a:off x="5486400" y="3352800"/>
            <a:ext cx="0" cy="2560638"/>
          </a:xfrm>
          <a:prstGeom prst="line">
            <a:avLst/>
          </a:prstGeom>
          <a:noFill/>
          <a:ln w="9525">
            <a:solidFill>
              <a:schemeClr val="tx1"/>
            </a:solidFill>
            <a:round/>
            <a:headEnd/>
            <a:tailEnd/>
          </a:ln>
        </p:spPr>
        <p:txBody>
          <a:bodyPr/>
          <a:lstStyle/>
          <a:p>
            <a:endParaRPr lang="en-US"/>
          </a:p>
        </p:txBody>
      </p:sp>
      <p:sp>
        <p:nvSpPr>
          <p:cNvPr id="105" name="Line 67"/>
          <p:cNvSpPr>
            <a:spLocks noChangeShapeType="1"/>
          </p:cNvSpPr>
          <p:nvPr/>
        </p:nvSpPr>
        <p:spPr bwMode="auto">
          <a:xfrm flipV="1">
            <a:off x="1524000" y="2819400"/>
            <a:ext cx="0" cy="533400"/>
          </a:xfrm>
          <a:prstGeom prst="line">
            <a:avLst/>
          </a:prstGeom>
          <a:noFill/>
          <a:ln w="9525">
            <a:solidFill>
              <a:schemeClr val="tx1"/>
            </a:solidFill>
            <a:round/>
            <a:headEnd/>
            <a:tailEnd type="triangle" w="med" len="med"/>
          </a:ln>
        </p:spPr>
        <p:txBody>
          <a:bodyPr/>
          <a:lstStyle/>
          <a:p>
            <a:endParaRPr lang="en-US"/>
          </a:p>
        </p:txBody>
      </p:sp>
      <p:sp>
        <p:nvSpPr>
          <p:cNvPr id="106" name="Text Box 68"/>
          <p:cNvSpPr txBox="1">
            <a:spLocks noChangeArrowheads="1"/>
          </p:cNvSpPr>
          <p:nvPr/>
        </p:nvSpPr>
        <p:spPr bwMode="auto">
          <a:xfrm>
            <a:off x="1447800" y="3200400"/>
            <a:ext cx="1490662" cy="214312"/>
          </a:xfrm>
          <a:prstGeom prst="rect">
            <a:avLst/>
          </a:prstGeom>
          <a:noFill/>
          <a:ln w="9525">
            <a:noFill/>
            <a:miter lim="800000"/>
            <a:headEnd/>
            <a:tailEnd/>
          </a:ln>
        </p:spPr>
        <p:txBody>
          <a:bodyPr wrap="none">
            <a:spAutoFit/>
          </a:bodyPr>
          <a:lstStyle/>
          <a:p>
            <a:r>
              <a:rPr lang="en-US" sz="800" dirty="0">
                <a:latin typeface="Arial" charset="0"/>
              </a:rPr>
              <a:t>Submitted Interview Request</a:t>
            </a:r>
          </a:p>
        </p:txBody>
      </p:sp>
      <p:sp>
        <p:nvSpPr>
          <p:cNvPr id="107" name="Line 69"/>
          <p:cNvSpPr>
            <a:spLocks noChangeShapeType="1"/>
          </p:cNvSpPr>
          <p:nvPr/>
        </p:nvSpPr>
        <p:spPr bwMode="auto">
          <a:xfrm>
            <a:off x="1295400" y="3649663"/>
            <a:ext cx="2103120" cy="0"/>
          </a:xfrm>
          <a:prstGeom prst="line">
            <a:avLst/>
          </a:prstGeom>
          <a:noFill/>
          <a:ln w="9525">
            <a:solidFill>
              <a:schemeClr val="tx1"/>
            </a:solidFill>
            <a:round/>
            <a:headEnd/>
            <a:tailEnd type="triangle" w="med" len="med"/>
          </a:ln>
        </p:spPr>
        <p:txBody>
          <a:bodyPr/>
          <a:lstStyle/>
          <a:p>
            <a:endParaRPr lang="en-US"/>
          </a:p>
        </p:txBody>
      </p:sp>
      <p:sp>
        <p:nvSpPr>
          <p:cNvPr id="108" name="Line 70"/>
          <p:cNvSpPr>
            <a:spLocks noChangeShapeType="1"/>
          </p:cNvSpPr>
          <p:nvPr/>
        </p:nvSpPr>
        <p:spPr bwMode="auto">
          <a:xfrm flipV="1">
            <a:off x="1295400" y="2811463"/>
            <a:ext cx="0" cy="838200"/>
          </a:xfrm>
          <a:prstGeom prst="line">
            <a:avLst/>
          </a:prstGeom>
          <a:noFill/>
          <a:ln w="9525">
            <a:solidFill>
              <a:schemeClr val="tx1"/>
            </a:solidFill>
            <a:round/>
            <a:headEnd/>
            <a:tailEnd/>
          </a:ln>
        </p:spPr>
        <p:txBody>
          <a:bodyPr/>
          <a:lstStyle/>
          <a:p>
            <a:endParaRPr lang="en-US"/>
          </a:p>
        </p:txBody>
      </p:sp>
      <p:sp>
        <p:nvSpPr>
          <p:cNvPr id="109" name="Text Box 71"/>
          <p:cNvSpPr txBox="1">
            <a:spLocks noChangeArrowheads="1"/>
          </p:cNvSpPr>
          <p:nvPr/>
        </p:nvSpPr>
        <p:spPr bwMode="auto">
          <a:xfrm>
            <a:off x="1228725" y="3486150"/>
            <a:ext cx="1455737" cy="214312"/>
          </a:xfrm>
          <a:prstGeom prst="rect">
            <a:avLst/>
          </a:prstGeom>
          <a:noFill/>
          <a:ln w="9525">
            <a:noFill/>
            <a:miter lim="800000"/>
            <a:headEnd/>
            <a:tailEnd/>
          </a:ln>
        </p:spPr>
        <p:txBody>
          <a:bodyPr wrap="none">
            <a:spAutoFit/>
          </a:bodyPr>
          <a:lstStyle/>
          <a:p>
            <a:r>
              <a:rPr lang="en-US" sz="800" dirty="0">
                <a:latin typeface="Arial" charset="0"/>
              </a:rPr>
              <a:t>Received Interview Request</a:t>
            </a:r>
          </a:p>
        </p:txBody>
      </p:sp>
      <p:sp>
        <p:nvSpPr>
          <p:cNvPr id="110" name="Line 76"/>
          <p:cNvSpPr>
            <a:spLocks noChangeShapeType="1"/>
          </p:cNvSpPr>
          <p:nvPr/>
        </p:nvSpPr>
        <p:spPr bwMode="auto">
          <a:xfrm>
            <a:off x="6019800" y="3649663"/>
            <a:ext cx="0" cy="152400"/>
          </a:xfrm>
          <a:prstGeom prst="line">
            <a:avLst/>
          </a:prstGeom>
          <a:noFill/>
          <a:ln w="9525">
            <a:solidFill>
              <a:schemeClr val="tx1"/>
            </a:solidFill>
            <a:round/>
            <a:headEnd/>
            <a:tailEnd type="triangle" w="med" len="med"/>
          </a:ln>
        </p:spPr>
        <p:txBody>
          <a:bodyPr/>
          <a:lstStyle/>
          <a:p>
            <a:endParaRPr lang="en-US"/>
          </a:p>
        </p:txBody>
      </p:sp>
      <p:sp>
        <p:nvSpPr>
          <p:cNvPr id="111" name="Line 77"/>
          <p:cNvSpPr>
            <a:spLocks noChangeShapeType="1"/>
          </p:cNvSpPr>
          <p:nvPr/>
        </p:nvSpPr>
        <p:spPr bwMode="auto">
          <a:xfrm>
            <a:off x="5029200" y="4724400"/>
            <a:ext cx="0" cy="2819400"/>
          </a:xfrm>
          <a:prstGeom prst="line">
            <a:avLst/>
          </a:prstGeom>
          <a:noFill/>
          <a:ln w="9525">
            <a:solidFill>
              <a:schemeClr val="tx1"/>
            </a:solidFill>
            <a:round/>
            <a:headEnd/>
            <a:tailEnd/>
          </a:ln>
        </p:spPr>
        <p:txBody>
          <a:bodyPr/>
          <a:lstStyle/>
          <a:p>
            <a:endParaRPr lang="en-US"/>
          </a:p>
        </p:txBody>
      </p:sp>
      <p:sp>
        <p:nvSpPr>
          <p:cNvPr id="112" name="Line 78"/>
          <p:cNvSpPr>
            <a:spLocks noChangeShapeType="1"/>
          </p:cNvSpPr>
          <p:nvPr/>
        </p:nvSpPr>
        <p:spPr bwMode="auto">
          <a:xfrm flipH="1">
            <a:off x="879475" y="7543800"/>
            <a:ext cx="4151376" cy="0"/>
          </a:xfrm>
          <a:prstGeom prst="line">
            <a:avLst/>
          </a:prstGeom>
          <a:noFill/>
          <a:ln w="9525">
            <a:solidFill>
              <a:schemeClr val="tx1"/>
            </a:solidFill>
            <a:round/>
            <a:headEnd/>
            <a:tailEnd/>
          </a:ln>
        </p:spPr>
        <p:txBody>
          <a:bodyPr/>
          <a:lstStyle/>
          <a:p>
            <a:endParaRPr lang="en-US"/>
          </a:p>
        </p:txBody>
      </p:sp>
      <p:sp>
        <p:nvSpPr>
          <p:cNvPr id="113" name="Line 79"/>
          <p:cNvSpPr>
            <a:spLocks noChangeShapeType="1"/>
          </p:cNvSpPr>
          <p:nvPr/>
        </p:nvSpPr>
        <p:spPr bwMode="auto">
          <a:xfrm flipV="1">
            <a:off x="879475" y="6781800"/>
            <a:ext cx="0" cy="762000"/>
          </a:xfrm>
          <a:prstGeom prst="line">
            <a:avLst/>
          </a:prstGeom>
          <a:noFill/>
          <a:ln w="9525">
            <a:solidFill>
              <a:schemeClr val="tx1"/>
            </a:solidFill>
            <a:round/>
            <a:headEnd/>
            <a:tailEnd type="triangle" w="med" len="med"/>
          </a:ln>
        </p:spPr>
        <p:txBody>
          <a:bodyPr/>
          <a:lstStyle/>
          <a:p>
            <a:endParaRPr lang="en-US"/>
          </a:p>
        </p:txBody>
      </p:sp>
      <p:sp>
        <p:nvSpPr>
          <p:cNvPr id="114" name="Text Box 80"/>
          <p:cNvSpPr txBox="1">
            <a:spLocks noChangeArrowheads="1"/>
          </p:cNvSpPr>
          <p:nvPr/>
        </p:nvSpPr>
        <p:spPr bwMode="auto">
          <a:xfrm>
            <a:off x="1524000" y="7375525"/>
            <a:ext cx="954088" cy="215900"/>
          </a:xfrm>
          <a:prstGeom prst="rect">
            <a:avLst/>
          </a:prstGeom>
          <a:noFill/>
          <a:ln w="9525">
            <a:noFill/>
            <a:miter lim="800000"/>
            <a:headEnd/>
            <a:tailEnd/>
          </a:ln>
        </p:spPr>
        <p:txBody>
          <a:bodyPr wrap="none">
            <a:spAutoFit/>
          </a:bodyPr>
          <a:lstStyle/>
          <a:p>
            <a:r>
              <a:rPr lang="en-US" sz="800" dirty="0">
                <a:latin typeface="Arial" charset="0"/>
              </a:rPr>
              <a:t> Denied Request</a:t>
            </a:r>
          </a:p>
        </p:txBody>
      </p:sp>
      <p:sp>
        <p:nvSpPr>
          <p:cNvPr id="115" name="Line 81"/>
          <p:cNvSpPr>
            <a:spLocks noChangeShapeType="1"/>
          </p:cNvSpPr>
          <p:nvPr/>
        </p:nvSpPr>
        <p:spPr bwMode="auto">
          <a:xfrm flipH="1">
            <a:off x="1676400" y="4876800"/>
            <a:ext cx="3505200" cy="0"/>
          </a:xfrm>
          <a:prstGeom prst="line">
            <a:avLst/>
          </a:prstGeom>
          <a:noFill/>
          <a:ln w="9525">
            <a:solidFill>
              <a:schemeClr val="tx1"/>
            </a:solidFill>
            <a:round/>
            <a:headEnd/>
            <a:tailEnd type="triangle" w="med" len="med"/>
          </a:ln>
        </p:spPr>
        <p:txBody>
          <a:bodyPr/>
          <a:lstStyle/>
          <a:p>
            <a:endParaRPr lang="en-US"/>
          </a:p>
        </p:txBody>
      </p:sp>
      <p:sp>
        <p:nvSpPr>
          <p:cNvPr id="116" name="Line 82"/>
          <p:cNvSpPr>
            <a:spLocks noChangeShapeType="1"/>
          </p:cNvSpPr>
          <p:nvPr/>
        </p:nvSpPr>
        <p:spPr bwMode="auto">
          <a:xfrm>
            <a:off x="5410200" y="4800600"/>
            <a:ext cx="0" cy="1096963"/>
          </a:xfrm>
          <a:prstGeom prst="line">
            <a:avLst/>
          </a:prstGeom>
          <a:noFill/>
          <a:ln w="9525">
            <a:solidFill>
              <a:schemeClr val="tx1"/>
            </a:solidFill>
            <a:round/>
            <a:headEnd/>
            <a:tailEnd/>
          </a:ln>
        </p:spPr>
        <p:txBody>
          <a:bodyPr/>
          <a:lstStyle/>
          <a:p>
            <a:endParaRPr lang="en-US"/>
          </a:p>
        </p:txBody>
      </p:sp>
      <p:sp>
        <p:nvSpPr>
          <p:cNvPr id="118" name="Line 84"/>
          <p:cNvSpPr>
            <a:spLocks noChangeShapeType="1"/>
          </p:cNvSpPr>
          <p:nvPr/>
        </p:nvSpPr>
        <p:spPr bwMode="auto">
          <a:xfrm>
            <a:off x="1506538" y="5181600"/>
            <a:ext cx="1920240" cy="0"/>
          </a:xfrm>
          <a:prstGeom prst="line">
            <a:avLst/>
          </a:prstGeom>
          <a:noFill/>
          <a:ln w="9525">
            <a:solidFill>
              <a:schemeClr val="tx1"/>
            </a:solidFill>
            <a:round/>
            <a:headEnd/>
            <a:tailEnd type="triangle" w="med" len="med"/>
          </a:ln>
        </p:spPr>
        <p:txBody>
          <a:bodyPr/>
          <a:lstStyle/>
          <a:p>
            <a:endParaRPr lang="en-US"/>
          </a:p>
        </p:txBody>
      </p:sp>
      <p:sp>
        <p:nvSpPr>
          <p:cNvPr id="120" name="Text Box 86"/>
          <p:cNvSpPr txBox="1">
            <a:spLocks noChangeArrowheads="1"/>
          </p:cNvSpPr>
          <p:nvPr/>
        </p:nvSpPr>
        <p:spPr bwMode="auto">
          <a:xfrm>
            <a:off x="1447800" y="5014913"/>
            <a:ext cx="1744662" cy="214312"/>
          </a:xfrm>
          <a:prstGeom prst="rect">
            <a:avLst/>
          </a:prstGeom>
          <a:noFill/>
          <a:ln w="9525">
            <a:noFill/>
            <a:miter lim="800000"/>
            <a:headEnd/>
            <a:tailEnd/>
          </a:ln>
        </p:spPr>
        <p:txBody>
          <a:bodyPr wrap="none">
            <a:spAutoFit/>
          </a:bodyPr>
          <a:lstStyle/>
          <a:p>
            <a:r>
              <a:rPr lang="en-US" sz="800" dirty="0">
                <a:latin typeface="Arial" charset="0"/>
              </a:rPr>
              <a:t>Received Profile/Resume Request</a:t>
            </a:r>
          </a:p>
        </p:txBody>
      </p:sp>
      <p:sp>
        <p:nvSpPr>
          <p:cNvPr id="121" name="Line 87"/>
          <p:cNvSpPr>
            <a:spLocks noChangeShapeType="1"/>
          </p:cNvSpPr>
          <p:nvPr/>
        </p:nvSpPr>
        <p:spPr bwMode="auto">
          <a:xfrm flipH="1">
            <a:off x="1066800" y="5638800"/>
            <a:ext cx="2743200" cy="0"/>
          </a:xfrm>
          <a:prstGeom prst="line">
            <a:avLst/>
          </a:prstGeom>
          <a:noFill/>
          <a:ln w="9525">
            <a:solidFill>
              <a:schemeClr val="tx1"/>
            </a:solidFill>
            <a:round/>
            <a:headEnd/>
            <a:tailEnd/>
          </a:ln>
        </p:spPr>
        <p:txBody>
          <a:bodyPr/>
          <a:lstStyle/>
          <a:p>
            <a:endParaRPr lang="en-US"/>
          </a:p>
        </p:txBody>
      </p:sp>
      <p:sp>
        <p:nvSpPr>
          <p:cNvPr id="122" name="Line 88"/>
          <p:cNvSpPr>
            <a:spLocks noChangeShapeType="1"/>
          </p:cNvSpPr>
          <p:nvPr/>
        </p:nvSpPr>
        <p:spPr bwMode="auto">
          <a:xfrm>
            <a:off x="1066800" y="5638800"/>
            <a:ext cx="0" cy="152400"/>
          </a:xfrm>
          <a:prstGeom prst="line">
            <a:avLst/>
          </a:prstGeom>
          <a:noFill/>
          <a:ln w="9525">
            <a:solidFill>
              <a:schemeClr val="tx1"/>
            </a:solidFill>
            <a:round/>
            <a:headEnd/>
            <a:tailEnd type="triangle" w="med" len="med"/>
          </a:ln>
        </p:spPr>
        <p:txBody>
          <a:bodyPr/>
          <a:lstStyle/>
          <a:p>
            <a:endParaRPr lang="en-US"/>
          </a:p>
        </p:txBody>
      </p:sp>
      <p:sp>
        <p:nvSpPr>
          <p:cNvPr id="123" name="Text Box 89"/>
          <p:cNvSpPr txBox="1">
            <a:spLocks noChangeArrowheads="1"/>
          </p:cNvSpPr>
          <p:nvPr/>
        </p:nvSpPr>
        <p:spPr bwMode="auto">
          <a:xfrm>
            <a:off x="1447800" y="5475288"/>
            <a:ext cx="1404938" cy="214312"/>
          </a:xfrm>
          <a:prstGeom prst="rect">
            <a:avLst/>
          </a:prstGeom>
          <a:noFill/>
          <a:ln w="9525">
            <a:noFill/>
            <a:miter lim="800000"/>
            <a:headEnd/>
            <a:tailEnd/>
          </a:ln>
        </p:spPr>
        <p:txBody>
          <a:bodyPr wrap="none">
            <a:spAutoFit/>
          </a:bodyPr>
          <a:lstStyle/>
          <a:p>
            <a:r>
              <a:rPr lang="en-US" sz="800" dirty="0">
                <a:latin typeface="Arial" charset="0"/>
              </a:rPr>
              <a:t>Requested Profile/Resume</a:t>
            </a:r>
          </a:p>
        </p:txBody>
      </p:sp>
      <p:sp>
        <p:nvSpPr>
          <p:cNvPr id="124" name="Line 90"/>
          <p:cNvSpPr>
            <a:spLocks noChangeShapeType="1"/>
          </p:cNvSpPr>
          <p:nvPr/>
        </p:nvSpPr>
        <p:spPr bwMode="auto">
          <a:xfrm>
            <a:off x="1143000" y="7315200"/>
            <a:ext cx="2468880" cy="0"/>
          </a:xfrm>
          <a:prstGeom prst="line">
            <a:avLst/>
          </a:prstGeom>
          <a:noFill/>
          <a:ln w="9525">
            <a:solidFill>
              <a:schemeClr val="tx1"/>
            </a:solidFill>
            <a:round/>
            <a:headEnd/>
            <a:tailEnd type="triangle" w="med" len="med"/>
          </a:ln>
        </p:spPr>
        <p:txBody>
          <a:bodyPr/>
          <a:lstStyle/>
          <a:p>
            <a:endParaRPr lang="en-US"/>
          </a:p>
        </p:txBody>
      </p:sp>
      <p:sp>
        <p:nvSpPr>
          <p:cNvPr id="125" name="Line 91"/>
          <p:cNvSpPr>
            <a:spLocks noChangeShapeType="1"/>
          </p:cNvSpPr>
          <p:nvPr/>
        </p:nvSpPr>
        <p:spPr bwMode="auto">
          <a:xfrm flipV="1">
            <a:off x="1143000" y="6781800"/>
            <a:ext cx="0" cy="533400"/>
          </a:xfrm>
          <a:prstGeom prst="line">
            <a:avLst/>
          </a:prstGeom>
          <a:noFill/>
          <a:ln w="9525">
            <a:solidFill>
              <a:schemeClr val="tx1"/>
            </a:solidFill>
            <a:round/>
            <a:headEnd/>
            <a:tailEnd/>
          </a:ln>
        </p:spPr>
        <p:txBody>
          <a:bodyPr/>
          <a:lstStyle/>
          <a:p>
            <a:endParaRPr lang="en-US"/>
          </a:p>
        </p:txBody>
      </p:sp>
      <p:sp>
        <p:nvSpPr>
          <p:cNvPr id="126" name="Line 92"/>
          <p:cNvSpPr>
            <a:spLocks noChangeShapeType="1"/>
          </p:cNvSpPr>
          <p:nvPr/>
        </p:nvSpPr>
        <p:spPr bwMode="auto">
          <a:xfrm flipV="1">
            <a:off x="5867400" y="6781800"/>
            <a:ext cx="0" cy="533400"/>
          </a:xfrm>
          <a:prstGeom prst="line">
            <a:avLst/>
          </a:prstGeom>
          <a:noFill/>
          <a:ln w="9525">
            <a:solidFill>
              <a:schemeClr val="tx1"/>
            </a:solidFill>
            <a:round/>
            <a:headEnd/>
            <a:tailEnd type="triangle" w="med" len="med"/>
          </a:ln>
        </p:spPr>
        <p:txBody>
          <a:bodyPr/>
          <a:lstStyle/>
          <a:p>
            <a:endParaRPr lang="en-US"/>
          </a:p>
        </p:txBody>
      </p:sp>
      <p:sp>
        <p:nvSpPr>
          <p:cNvPr id="127" name="Text Box 93"/>
          <p:cNvSpPr txBox="1">
            <a:spLocks noChangeArrowheads="1"/>
          </p:cNvSpPr>
          <p:nvPr/>
        </p:nvSpPr>
        <p:spPr bwMode="auto">
          <a:xfrm>
            <a:off x="1538288" y="7143750"/>
            <a:ext cx="1030287" cy="214313"/>
          </a:xfrm>
          <a:prstGeom prst="rect">
            <a:avLst/>
          </a:prstGeom>
          <a:noFill/>
          <a:ln w="9525">
            <a:noFill/>
            <a:miter lim="800000"/>
            <a:headEnd/>
            <a:tailEnd/>
          </a:ln>
        </p:spPr>
        <p:txBody>
          <a:bodyPr wrap="none">
            <a:spAutoFit/>
          </a:bodyPr>
          <a:lstStyle/>
          <a:p>
            <a:r>
              <a:rPr lang="en-US" sz="800">
                <a:latin typeface="Arial" charset="0"/>
              </a:rPr>
              <a:t>Interview  Request</a:t>
            </a:r>
          </a:p>
        </p:txBody>
      </p:sp>
      <p:sp>
        <p:nvSpPr>
          <p:cNvPr id="128" name="Line 99"/>
          <p:cNvSpPr>
            <a:spLocks noChangeShapeType="1"/>
          </p:cNvSpPr>
          <p:nvPr/>
        </p:nvSpPr>
        <p:spPr bwMode="auto">
          <a:xfrm flipV="1">
            <a:off x="5105400" y="2971800"/>
            <a:ext cx="0" cy="1371600"/>
          </a:xfrm>
          <a:prstGeom prst="line">
            <a:avLst/>
          </a:prstGeom>
          <a:noFill/>
          <a:ln w="9525">
            <a:solidFill>
              <a:schemeClr val="tx1"/>
            </a:solidFill>
            <a:round/>
            <a:headEnd/>
            <a:tailEnd type="triangle" w="med" len="med"/>
          </a:ln>
        </p:spPr>
        <p:txBody>
          <a:bodyPr/>
          <a:lstStyle/>
          <a:p>
            <a:endParaRPr lang="en-US"/>
          </a:p>
        </p:txBody>
      </p:sp>
      <p:sp>
        <p:nvSpPr>
          <p:cNvPr id="129" name="Line 101"/>
          <p:cNvSpPr>
            <a:spLocks noChangeShapeType="1"/>
          </p:cNvSpPr>
          <p:nvPr/>
        </p:nvSpPr>
        <p:spPr bwMode="auto">
          <a:xfrm flipH="1">
            <a:off x="1676400" y="4114800"/>
            <a:ext cx="2286000" cy="0"/>
          </a:xfrm>
          <a:prstGeom prst="line">
            <a:avLst/>
          </a:prstGeom>
          <a:noFill/>
          <a:ln w="9525">
            <a:solidFill>
              <a:schemeClr val="tx1"/>
            </a:solidFill>
            <a:round/>
            <a:headEnd/>
            <a:tailEnd type="triangle" w="med" len="med"/>
          </a:ln>
        </p:spPr>
        <p:txBody>
          <a:bodyPr/>
          <a:lstStyle/>
          <a:p>
            <a:endParaRPr lang="en-US"/>
          </a:p>
        </p:txBody>
      </p:sp>
      <p:sp>
        <p:nvSpPr>
          <p:cNvPr id="130" name="Line 102"/>
          <p:cNvSpPr>
            <a:spLocks noChangeShapeType="1"/>
          </p:cNvSpPr>
          <p:nvPr/>
        </p:nvSpPr>
        <p:spPr bwMode="auto">
          <a:xfrm flipV="1">
            <a:off x="4191000" y="2743200"/>
            <a:ext cx="0" cy="1371600"/>
          </a:xfrm>
          <a:prstGeom prst="line">
            <a:avLst/>
          </a:prstGeom>
          <a:noFill/>
          <a:ln w="9525">
            <a:solidFill>
              <a:schemeClr val="tx1"/>
            </a:solidFill>
            <a:round/>
            <a:headEnd/>
            <a:tailEnd/>
          </a:ln>
        </p:spPr>
        <p:txBody>
          <a:bodyPr/>
          <a:lstStyle/>
          <a:p>
            <a:endParaRPr lang="en-US"/>
          </a:p>
        </p:txBody>
      </p:sp>
      <p:sp>
        <p:nvSpPr>
          <p:cNvPr id="140" name="Line 77"/>
          <p:cNvSpPr>
            <a:spLocks noChangeShapeType="1"/>
          </p:cNvSpPr>
          <p:nvPr/>
        </p:nvSpPr>
        <p:spPr bwMode="auto">
          <a:xfrm>
            <a:off x="5982222" y="4673600"/>
            <a:ext cx="0" cy="3109913"/>
          </a:xfrm>
          <a:prstGeom prst="line">
            <a:avLst/>
          </a:prstGeom>
          <a:noFill/>
          <a:ln w="9525">
            <a:solidFill>
              <a:schemeClr val="tx1"/>
            </a:solidFill>
            <a:round/>
            <a:headEnd/>
            <a:tailEnd/>
          </a:ln>
        </p:spPr>
        <p:txBody>
          <a:bodyPr/>
          <a:lstStyle/>
          <a:p>
            <a:endParaRPr lang="en-US"/>
          </a:p>
        </p:txBody>
      </p:sp>
      <p:sp>
        <p:nvSpPr>
          <p:cNvPr id="141" name="Line 78"/>
          <p:cNvSpPr>
            <a:spLocks noChangeShapeType="1"/>
          </p:cNvSpPr>
          <p:nvPr/>
        </p:nvSpPr>
        <p:spPr bwMode="auto">
          <a:xfrm rot="10800000" flipH="1">
            <a:off x="762000" y="7780338"/>
            <a:ext cx="5212080" cy="0"/>
          </a:xfrm>
          <a:prstGeom prst="line">
            <a:avLst/>
          </a:prstGeom>
          <a:noFill/>
          <a:ln w="9525">
            <a:solidFill>
              <a:schemeClr val="tx1"/>
            </a:solidFill>
            <a:round/>
            <a:headEnd/>
            <a:tailEnd/>
          </a:ln>
        </p:spPr>
        <p:txBody>
          <a:bodyPr/>
          <a:lstStyle/>
          <a:p>
            <a:endParaRPr lang="en-US"/>
          </a:p>
        </p:txBody>
      </p:sp>
      <p:sp>
        <p:nvSpPr>
          <p:cNvPr id="142" name="Line 79"/>
          <p:cNvSpPr>
            <a:spLocks noChangeShapeType="1"/>
          </p:cNvSpPr>
          <p:nvPr/>
        </p:nvSpPr>
        <p:spPr bwMode="auto">
          <a:xfrm flipV="1">
            <a:off x="736600" y="6781800"/>
            <a:ext cx="0" cy="1006475"/>
          </a:xfrm>
          <a:prstGeom prst="line">
            <a:avLst/>
          </a:prstGeom>
          <a:noFill/>
          <a:ln w="9525">
            <a:solidFill>
              <a:schemeClr val="tx1"/>
            </a:solidFill>
            <a:round/>
            <a:headEnd/>
            <a:tailEnd type="triangle" w="med" len="med"/>
          </a:ln>
        </p:spPr>
        <p:txBody>
          <a:bodyPr/>
          <a:lstStyle/>
          <a:p>
            <a:endParaRPr lang="en-US"/>
          </a:p>
        </p:txBody>
      </p:sp>
      <p:sp>
        <p:nvSpPr>
          <p:cNvPr id="143" name="Text Box 80"/>
          <p:cNvSpPr txBox="1">
            <a:spLocks noChangeArrowheads="1"/>
          </p:cNvSpPr>
          <p:nvPr/>
        </p:nvSpPr>
        <p:spPr bwMode="auto">
          <a:xfrm>
            <a:off x="1600200" y="1219200"/>
            <a:ext cx="1135062" cy="215900"/>
          </a:xfrm>
          <a:prstGeom prst="rect">
            <a:avLst/>
          </a:prstGeom>
          <a:noFill/>
          <a:ln w="9525">
            <a:noFill/>
            <a:miter lim="800000"/>
            <a:headEnd/>
            <a:tailEnd/>
          </a:ln>
        </p:spPr>
        <p:txBody>
          <a:bodyPr wrap="none">
            <a:spAutoFit/>
          </a:bodyPr>
          <a:lstStyle/>
          <a:p>
            <a:r>
              <a:rPr lang="en-US" sz="800" dirty="0">
                <a:latin typeface="Arial" charset="0"/>
              </a:rPr>
              <a:t>Interview Information</a:t>
            </a:r>
          </a:p>
        </p:txBody>
      </p:sp>
      <p:sp>
        <p:nvSpPr>
          <p:cNvPr id="144" name="Line 47"/>
          <p:cNvSpPr>
            <a:spLocks noChangeShapeType="1"/>
          </p:cNvSpPr>
          <p:nvPr/>
        </p:nvSpPr>
        <p:spPr bwMode="auto">
          <a:xfrm>
            <a:off x="1143000" y="1455738"/>
            <a:ext cx="3584448" cy="0"/>
          </a:xfrm>
          <a:prstGeom prst="line">
            <a:avLst/>
          </a:prstGeom>
          <a:noFill/>
          <a:ln w="9525">
            <a:solidFill>
              <a:schemeClr val="tx1"/>
            </a:solidFill>
            <a:round/>
            <a:headEnd/>
            <a:tailEnd/>
          </a:ln>
        </p:spPr>
        <p:txBody>
          <a:bodyPr/>
          <a:lstStyle/>
          <a:p>
            <a:endParaRPr lang="en-US"/>
          </a:p>
        </p:txBody>
      </p:sp>
      <p:sp>
        <p:nvSpPr>
          <p:cNvPr id="145" name="Line 67"/>
          <p:cNvSpPr>
            <a:spLocks noChangeShapeType="1"/>
          </p:cNvSpPr>
          <p:nvPr/>
        </p:nvSpPr>
        <p:spPr bwMode="auto">
          <a:xfrm rot="10800000" flipV="1">
            <a:off x="1143000" y="1463675"/>
            <a:ext cx="0" cy="365125"/>
          </a:xfrm>
          <a:prstGeom prst="line">
            <a:avLst/>
          </a:prstGeom>
          <a:noFill/>
          <a:ln w="9525">
            <a:solidFill>
              <a:schemeClr val="tx1"/>
            </a:solidFill>
            <a:round/>
            <a:headEnd/>
            <a:tailEnd type="triangle" w="med" len="med"/>
          </a:ln>
        </p:spPr>
        <p:txBody>
          <a:bodyPr/>
          <a:lstStyle/>
          <a:p>
            <a:endParaRPr lang="en-US"/>
          </a:p>
        </p:txBody>
      </p:sp>
      <p:sp>
        <p:nvSpPr>
          <p:cNvPr id="146" name="Line 77"/>
          <p:cNvSpPr>
            <a:spLocks noChangeShapeType="1"/>
          </p:cNvSpPr>
          <p:nvPr/>
        </p:nvSpPr>
        <p:spPr bwMode="auto">
          <a:xfrm>
            <a:off x="4724400" y="1455738"/>
            <a:ext cx="0" cy="2378075"/>
          </a:xfrm>
          <a:prstGeom prst="line">
            <a:avLst/>
          </a:prstGeom>
          <a:noFill/>
          <a:ln w="9525">
            <a:solidFill>
              <a:schemeClr val="tx1"/>
            </a:solidFill>
            <a:round/>
            <a:headEnd/>
            <a:tailEnd/>
          </a:ln>
        </p:spPr>
        <p:txBody>
          <a:bodyPr/>
          <a:lstStyle/>
          <a:p>
            <a:endParaRPr lang="en-US"/>
          </a:p>
        </p:txBody>
      </p:sp>
      <p:sp>
        <p:nvSpPr>
          <p:cNvPr id="147" name="Text Box 80"/>
          <p:cNvSpPr txBox="1">
            <a:spLocks noChangeArrowheads="1"/>
          </p:cNvSpPr>
          <p:nvPr/>
        </p:nvSpPr>
        <p:spPr bwMode="auto">
          <a:xfrm>
            <a:off x="1552575" y="7624763"/>
            <a:ext cx="1135063" cy="215900"/>
          </a:xfrm>
          <a:prstGeom prst="rect">
            <a:avLst/>
          </a:prstGeom>
          <a:noFill/>
          <a:ln w="9525">
            <a:noFill/>
            <a:miter lim="800000"/>
            <a:headEnd/>
            <a:tailEnd/>
          </a:ln>
        </p:spPr>
        <p:txBody>
          <a:bodyPr wrap="none">
            <a:spAutoFit/>
          </a:bodyPr>
          <a:lstStyle/>
          <a:p>
            <a:r>
              <a:rPr lang="en-US" sz="800">
                <a:latin typeface="Arial" charset="0"/>
              </a:rPr>
              <a:t>Interview Information</a:t>
            </a:r>
          </a:p>
        </p:txBody>
      </p:sp>
      <p:sp>
        <p:nvSpPr>
          <p:cNvPr id="153" name="Line 102"/>
          <p:cNvSpPr>
            <a:spLocks noChangeShapeType="1"/>
          </p:cNvSpPr>
          <p:nvPr/>
        </p:nvSpPr>
        <p:spPr bwMode="auto">
          <a:xfrm flipV="1">
            <a:off x="5257800" y="2971800"/>
            <a:ext cx="0" cy="1508125"/>
          </a:xfrm>
          <a:prstGeom prst="line">
            <a:avLst/>
          </a:prstGeom>
          <a:noFill/>
          <a:ln w="9525">
            <a:solidFill>
              <a:schemeClr val="tx1"/>
            </a:solidFill>
            <a:round/>
            <a:headEnd/>
            <a:tailEnd/>
          </a:ln>
        </p:spPr>
        <p:txBody>
          <a:bodyPr/>
          <a:lstStyle/>
          <a:p>
            <a:endParaRPr lang="en-US"/>
          </a:p>
        </p:txBody>
      </p:sp>
      <p:cxnSp>
        <p:nvCxnSpPr>
          <p:cNvPr id="154" name="Straight Arrow Connector 107"/>
          <p:cNvCxnSpPr>
            <a:cxnSpLocks noChangeShapeType="1"/>
          </p:cNvCxnSpPr>
          <p:nvPr/>
        </p:nvCxnSpPr>
        <p:spPr bwMode="auto">
          <a:xfrm rot="10800000">
            <a:off x="1676401" y="4495800"/>
            <a:ext cx="3352800" cy="1588"/>
          </a:xfrm>
          <a:prstGeom prst="straightConnector1">
            <a:avLst/>
          </a:prstGeom>
          <a:noFill/>
          <a:ln w="9525">
            <a:solidFill>
              <a:schemeClr val="tx1"/>
            </a:solidFill>
            <a:round/>
            <a:headEnd/>
            <a:tailEnd type="triangle" w="med" len="med"/>
          </a:ln>
        </p:spPr>
      </p:cxnSp>
      <p:sp>
        <p:nvSpPr>
          <p:cNvPr id="156" name="Line 99"/>
          <p:cNvSpPr>
            <a:spLocks noChangeShapeType="1"/>
          </p:cNvSpPr>
          <p:nvPr/>
        </p:nvSpPr>
        <p:spPr bwMode="auto">
          <a:xfrm flipV="1">
            <a:off x="5410200" y="2971800"/>
            <a:ext cx="0" cy="1673225"/>
          </a:xfrm>
          <a:prstGeom prst="line">
            <a:avLst/>
          </a:prstGeom>
          <a:noFill/>
          <a:ln w="9525">
            <a:solidFill>
              <a:schemeClr val="tx1"/>
            </a:solidFill>
            <a:round/>
            <a:headEnd/>
            <a:tailEnd type="triangle" w="med" len="med"/>
          </a:ln>
        </p:spPr>
        <p:txBody>
          <a:bodyPr/>
          <a:lstStyle/>
          <a:p>
            <a:endParaRPr lang="en-US"/>
          </a:p>
        </p:txBody>
      </p:sp>
      <p:sp>
        <p:nvSpPr>
          <p:cNvPr id="157" name="Text Box 103"/>
          <p:cNvSpPr txBox="1">
            <a:spLocks noChangeArrowheads="1"/>
          </p:cNvSpPr>
          <p:nvPr/>
        </p:nvSpPr>
        <p:spPr bwMode="auto">
          <a:xfrm>
            <a:off x="1676400" y="4329113"/>
            <a:ext cx="1206500" cy="214312"/>
          </a:xfrm>
          <a:prstGeom prst="rect">
            <a:avLst/>
          </a:prstGeom>
          <a:noFill/>
          <a:ln w="9525">
            <a:noFill/>
            <a:miter lim="800000"/>
            <a:headEnd/>
            <a:tailEnd/>
          </a:ln>
        </p:spPr>
        <p:txBody>
          <a:bodyPr wrap="none">
            <a:spAutoFit/>
          </a:bodyPr>
          <a:lstStyle/>
          <a:p>
            <a:pPr>
              <a:spcBef>
                <a:spcPct val="50000"/>
              </a:spcBef>
            </a:pPr>
            <a:r>
              <a:rPr lang="en-US" sz="800" dirty="0">
                <a:latin typeface="Nina" pitchFamily="34" charset="0"/>
              </a:rPr>
              <a:t>Profile/Resume for Review</a:t>
            </a:r>
          </a:p>
        </p:txBody>
      </p:sp>
      <p:sp>
        <p:nvSpPr>
          <p:cNvPr id="158" name="Text Box 103"/>
          <p:cNvSpPr txBox="1">
            <a:spLocks noChangeArrowheads="1"/>
          </p:cNvSpPr>
          <p:nvPr/>
        </p:nvSpPr>
        <p:spPr bwMode="auto">
          <a:xfrm>
            <a:off x="1676400" y="4484688"/>
            <a:ext cx="1243013" cy="214312"/>
          </a:xfrm>
          <a:prstGeom prst="rect">
            <a:avLst/>
          </a:prstGeom>
          <a:noFill/>
          <a:ln w="9525">
            <a:noFill/>
            <a:miter lim="800000"/>
            <a:headEnd/>
            <a:tailEnd/>
          </a:ln>
        </p:spPr>
        <p:txBody>
          <a:bodyPr wrap="none">
            <a:spAutoFit/>
          </a:bodyPr>
          <a:lstStyle/>
          <a:p>
            <a:pPr>
              <a:spcBef>
                <a:spcPct val="50000"/>
              </a:spcBef>
            </a:pPr>
            <a:r>
              <a:rPr lang="en-US" sz="800" dirty="0">
                <a:latin typeface="Nina" pitchFamily="34" charset="0"/>
              </a:rPr>
              <a:t>Request for Profile/Resume</a:t>
            </a:r>
          </a:p>
        </p:txBody>
      </p:sp>
      <p:sp>
        <p:nvSpPr>
          <p:cNvPr id="41" name="AutoShape 6"/>
          <p:cNvSpPr>
            <a:spLocks noChangeArrowheads="1"/>
          </p:cNvSpPr>
          <p:nvPr/>
        </p:nvSpPr>
        <p:spPr bwMode="auto">
          <a:xfrm>
            <a:off x="3429000" y="1676400"/>
            <a:ext cx="3200400" cy="57150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42" name="Text Box 7"/>
          <p:cNvSpPr txBox="1">
            <a:spLocks noChangeArrowheads="1"/>
          </p:cNvSpPr>
          <p:nvPr/>
        </p:nvSpPr>
        <p:spPr bwMode="auto">
          <a:xfrm>
            <a:off x="3352800" y="3597275"/>
            <a:ext cx="3048000" cy="830997"/>
          </a:xfrm>
          <a:prstGeom prst="rect">
            <a:avLst/>
          </a:prstGeom>
          <a:noFill/>
          <a:ln w="9525">
            <a:noFill/>
            <a:miter lim="800000"/>
            <a:headEnd/>
            <a:tailEnd/>
          </a:ln>
          <a:effectLst/>
        </p:spPr>
        <p:txBody>
          <a:bodyPr wrap="square">
            <a:spAutoFit/>
          </a:bodyPr>
          <a:lstStyle/>
          <a:p>
            <a:pPr algn="ctr">
              <a:spcBef>
                <a:spcPct val="50000"/>
              </a:spcBef>
            </a:pPr>
            <a:r>
              <a:rPr lang="en-US" sz="2400" dirty="0" smtClean="0"/>
              <a:t>Current System Communication</a:t>
            </a:r>
            <a:endParaRPr lang="en-US" sz="2400" dirty="0"/>
          </a:p>
        </p:txBody>
      </p:sp>
      <p:sp>
        <p:nvSpPr>
          <p:cNvPr id="54" name="Line 71"/>
          <p:cNvSpPr>
            <a:spLocks noChangeShapeType="1"/>
          </p:cNvSpPr>
          <p:nvPr/>
        </p:nvSpPr>
        <p:spPr bwMode="auto">
          <a:xfrm>
            <a:off x="3429000" y="2362200"/>
            <a:ext cx="3200400" cy="0"/>
          </a:xfrm>
          <a:prstGeom prst="line">
            <a:avLst/>
          </a:prstGeom>
          <a:noFill/>
          <a:ln w="38100">
            <a:solidFill>
              <a:schemeClr val="tx1"/>
            </a:solidFill>
            <a:round/>
            <a:headEnd/>
            <a:tailEnd/>
          </a:ln>
        </p:spPr>
        <p:txBody>
          <a:bodyPr/>
          <a:lstStyle/>
          <a:p>
            <a:endParaRPr lang="en-US"/>
          </a:p>
        </p:txBody>
      </p:sp>
      <p:sp>
        <p:nvSpPr>
          <p:cNvPr id="55" name="Text Box 72"/>
          <p:cNvSpPr txBox="1">
            <a:spLocks noChangeArrowheads="1"/>
          </p:cNvSpPr>
          <p:nvPr/>
        </p:nvSpPr>
        <p:spPr bwMode="auto">
          <a:xfrm>
            <a:off x="3581400" y="1905000"/>
            <a:ext cx="2590800" cy="304800"/>
          </a:xfrm>
          <a:prstGeom prst="rect">
            <a:avLst/>
          </a:prstGeom>
          <a:noFill/>
          <a:ln w="9525">
            <a:noFill/>
            <a:miter lim="800000"/>
            <a:headEnd/>
            <a:tailEnd/>
          </a:ln>
        </p:spPr>
        <p:txBody>
          <a:bodyPr>
            <a:spAutoFit/>
          </a:bodyPr>
          <a:lstStyle/>
          <a:p>
            <a:pPr algn="ctr">
              <a:spcBef>
                <a:spcPct val="50000"/>
              </a:spcBef>
            </a:pPr>
            <a:r>
              <a:rPr lang="en-US" sz="1400" b="1">
                <a:latin typeface="Arial" pitchFamily="34" charset="0"/>
                <a:cs typeface="Arial" pitchFamily="34" charset="0"/>
              </a:rPr>
              <a:t>Context Level DFD</a:t>
            </a:r>
          </a:p>
        </p:txBody>
      </p:sp>
      <p:sp>
        <p:nvSpPr>
          <p:cNvPr id="117" name="Text Box 83"/>
          <p:cNvSpPr txBox="1">
            <a:spLocks noChangeArrowheads="1"/>
          </p:cNvSpPr>
          <p:nvPr/>
        </p:nvSpPr>
        <p:spPr bwMode="auto">
          <a:xfrm>
            <a:off x="1649413" y="4687539"/>
            <a:ext cx="1779587" cy="214313"/>
          </a:xfrm>
          <a:prstGeom prst="rect">
            <a:avLst/>
          </a:prstGeom>
          <a:noFill/>
          <a:ln w="9525">
            <a:noFill/>
            <a:miter lim="800000"/>
            <a:headEnd/>
            <a:tailEnd/>
          </a:ln>
        </p:spPr>
        <p:txBody>
          <a:bodyPr wrap="none">
            <a:spAutoFit/>
          </a:bodyPr>
          <a:lstStyle/>
          <a:p>
            <a:r>
              <a:rPr lang="en-US" sz="800" dirty="0">
                <a:latin typeface="Arial" charset="0"/>
              </a:rPr>
              <a:t>Submitted Profile/Resume Request</a:t>
            </a:r>
          </a:p>
        </p:txBody>
      </p:sp>
      <p:cxnSp>
        <p:nvCxnSpPr>
          <p:cNvPr id="160" name="Straight Arrow Connector 159"/>
          <p:cNvCxnSpPr/>
          <p:nvPr/>
        </p:nvCxnSpPr>
        <p:spPr>
          <a:xfrm>
            <a:off x="1676400" y="4648200"/>
            <a:ext cx="1737360" cy="1588"/>
          </a:xfrm>
          <a:prstGeom prst="straightConnector1">
            <a:avLst/>
          </a:prstGeom>
          <a:noFill/>
          <a:ln w="9525">
            <a:solidFill>
              <a:schemeClr val="tx1"/>
            </a:solidFill>
            <a:round/>
            <a:headEnd/>
            <a:tailEnd type="triangle" w="med" len="med"/>
          </a:ln>
        </p:spPr>
      </p:cxnSp>
      <p:cxnSp>
        <p:nvCxnSpPr>
          <p:cNvPr id="161" name="Straight Arrow Connector 160"/>
          <p:cNvCxnSpPr/>
          <p:nvPr/>
        </p:nvCxnSpPr>
        <p:spPr>
          <a:xfrm>
            <a:off x="1676400" y="4343400"/>
            <a:ext cx="1737360" cy="1588"/>
          </a:xfrm>
          <a:prstGeom prst="straightConnector1">
            <a:avLst/>
          </a:prstGeom>
          <a:noFill/>
          <a:ln w="9525">
            <a:solidFill>
              <a:schemeClr val="tx1"/>
            </a:solidFill>
            <a:round/>
            <a:headEnd/>
            <a:tailEnd type="triangle" w="med" len="med"/>
          </a:ln>
        </p:spPr>
      </p:cxnSp>
      <p:sp>
        <p:nvSpPr>
          <p:cNvPr id="131" name="Text Box 103"/>
          <p:cNvSpPr txBox="1">
            <a:spLocks noChangeArrowheads="1"/>
          </p:cNvSpPr>
          <p:nvPr/>
        </p:nvSpPr>
        <p:spPr bwMode="auto">
          <a:xfrm>
            <a:off x="1589087" y="3933825"/>
            <a:ext cx="1915909" cy="215444"/>
          </a:xfrm>
          <a:prstGeom prst="rect">
            <a:avLst/>
          </a:prstGeom>
          <a:noFill/>
          <a:ln w="9525">
            <a:noFill/>
            <a:miter lim="800000"/>
            <a:headEnd/>
            <a:tailEnd/>
          </a:ln>
        </p:spPr>
        <p:txBody>
          <a:bodyPr wrap="none">
            <a:spAutoFit/>
          </a:bodyPr>
          <a:lstStyle/>
          <a:p>
            <a:pPr>
              <a:spcBef>
                <a:spcPct val="50000"/>
              </a:spcBef>
            </a:pPr>
            <a:r>
              <a:rPr lang="en-US" sz="800" dirty="0">
                <a:latin typeface="Arial" pitchFamily="34" charset="0"/>
                <a:cs typeface="Arial" pitchFamily="34" charset="0"/>
              </a:rPr>
              <a:t>Notification of Profile/Resume Posting</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142</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Interfaces Narrative</a:t>
            </a:r>
            <a:endParaRPr lang="en-US" sz="2400" b="1" dirty="0"/>
          </a:p>
        </p:txBody>
      </p:sp>
      <p:sp>
        <p:nvSpPr>
          <p:cNvPr id="6" name="TextBox 5"/>
          <p:cNvSpPr txBox="1"/>
          <p:nvPr/>
        </p:nvSpPr>
        <p:spPr>
          <a:xfrm>
            <a:off x="228600" y="1828801"/>
            <a:ext cx="6400800" cy="276999"/>
          </a:xfrm>
          <a:prstGeom prst="rect">
            <a:avLst/>
          </a:prstGeom>
          <a:noFill/>
        </p:spPr>
        <p:txBody>
          <a:bodyPr wrap="square" rtlCol="0">
            <a:spAutoFit/>
          </a:bodyPr>
          <a:lstStyle/>
          <a:p>
            <a:r>
              <a:rPr lang="en-US" sz="1200" dirty="0" smtClean="0"/>
              <a:t>	</a:t>
            </a:r>
            <a:endParaRPr lang="en-US" altLang="ja-JP" sz="1200" dirty="0" smtClean="0">
              <a:ea typeface="ＭＳ Ｐゴシック" charset="-128"/>
            </a:endParaRPr>
          </a:p>
        </p:txBody>
      </p:sp>
      <p:sp>
        <p:nvSpPr>
          <p:cNvPr id="7" name="TextBox 6"/>
          <p:cNvSpPr txBox="1"/>
          <p:nvPr/>
        </p:nvSpPr>
        <p:spPr>
          <a:xfrm>
            <a:off x="228600" y="1752600"/>
            <a:ext cx="6400800" cy="3416320"/>
          </a:xfrm>
          <a:prstGeom prst="rect">
            <a:avLst/>
          </a:prstGeom>
          <a:noFill/>
        </p:spPr>
        <p:txBody>
          <a:bodyPr wrap="square" rtlCol="0">
            <a:spAutoFit/>
          </a:bodyPr>
          <a:lstStyle/>
          <a:p>
            <a:r>
              <a:rPr lang="en-US" sz="1200" dirty="0" smtClean="0"/>
              <a:t>	For the context level Data Flow Diagram, the students are responsible for putting their Profile/Resume information into the system and any corrections they have received through the system.  The student also responds to an interview request from any recruiters.  The student would receive this request, along with any interview information and any corrections to uploaded/created content.</a:t>
            </a:r>
          </a:p>
          <a:p>
            <a:endParaRPr lang="en-US" sz="1200" dirty="0" smtClean="0"/>
          </a:p>
          <a:p>
            <a:r>
              <a:rPr lang="en-US" sz="1200" dirty="0" smtClean="0"/>
              <a:t>	The Faculty or Staff would be responsible for bringing a received Profile/Resume for review into the system along with a response to a recruiters request for a students Profile/Resume and any requests to review students Profiles/Resumes from a database.  The Faculty or Staff receive notifications of new Profiles/Resumes on the database from the system, and also any Profiles/Resumes directly submitted to them in hardcopy form.  The Faculty or Staff receive the Profile/Resume that they requested from the system.  Finally they also receive a recruiters request for a students Profile/Resume.</a:t>
            </a:r>
          </a:p>
          <a:p>
            <a:endParaRPr lang="en-US" sz="1200" dirty="0" smtClean="0"/>
          </a:p>
          <a:p>
            <a:r>
              <a:rPr lang="en-US" sz="1200" dirty="0" smtClean="0"/>
              <a:t>	The Recruiters are responsible for requesting Profiles/Resumes of students from the Faculty/Staff and also making interview requests of students directly.  The recruiters can either receive the requested Profile/Resume or interview information or they can get back a denied request from the student or Faculty/Staff.</a:t>
            </a:r>
            <a:endParaRPr lang="en-US" sz="12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152400" y="38862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12293" name="Text Box 7"/>
          <p:cNvSpPr txBox="1">
            <a:spLocks noChangeArrowheads="1"/>
          </p:cNvSpPr>
          <p:nvPr/>
        </p:nvSpPr>
        <p:spPr bwMode="auto">
          <a:xfrm>
            <a:off x="76200" y="4191000"/>
            <a:ext cx="1447800" cy="366713"/>
          </a:xfrm>
          <a:prstGeom prst="rect">
            <a:avLst/>
          </a:prstGeom>
          <a:noFill/>
          <a:ln w="9525">
            <a:noFill/>
            <a:miter lim="800000"/>
            <a:headEnd/>
            <a:tailEnd/>
          </a:ln>
        </p:spPr>
        <p:txBody>
          <a:bodyPr>
            <a:spAutoFit/>
          </a:bodyPr>
          <a:lstStyle/>
          <a:p>
            <a:pPr algn="ctr">
              <a:spcBef>
                <a:spcPct val="50000"/>
              </a:spcBef>
            </a:pPr>
            <a:r>
              <a:rPr lang="en-US" sz="1800">
                <a:latin typeface="Nina" pitchFamily="34" charset="0"/>
              </a:rPr>
              <a:t>Faculty/Staff</a:t>
            </a:r>
          </a:p>
        </p:txBody>
      </p:sp>
      <p:sp>
        <p:nvSpPr>
          <p:cNvPr id="2056" name="Rectangle 8"/>
          <p:cNvSpPr>
            <a:spLocks noChangeArrowheads="1"/>
          </p:cNvSpPr>
          <p:nvPr/>
        </p:nvSpPr>
        <p:spPr bwMode="auto">
          <a:xfrm>
            <a:off x="152400" y="18288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12297" name="Text Box 9"/>
          <p:cNvSpPr txBox="1">
            <a:spLocks noChangeArrowheads="1"/>
          </p:cNvSpPr>
          <p:nvPr/>
        </p:nvSpPr>
        <p:spPr bwMode="auto">
          <a:xfrm>
            <a:off x="304800" y="2119313"/>
            <a:ext cx="1066800" cy="366712"/>
          </a:xfrm>
          <a:prstGeom prst="rect">
            <a:avLst/>
          </a:prstGeom>
          <a:noFill/>
          <a:ln w="9525">
            <a:noFill/>
            <a:miter lim="800000"/>
            <a:headEnd/>
            <a:tailEnd/>
          </a:ln>
        </p:spPr>
        <p:txBody>
          <a:bodyPr>
            <a:spAutoFit/>
          </a:bodyPr>
          <a:lstStyle/>
          <a:p>
            <a:pPr algn="ctr">
              <a:spcBef>
                <a:spcPct val="50000"/>
              </a:spcBef>
            </a:pPr>
            <a:r>
              <a:rPr lang="en-US" sz="1800">
                <a:latin typeface="Nina" pitchFamily="34" charset="0"/>
              </a:rPr>
              <a:t>Student</a:t>
            </a:r>
          </a:p>
        </p:txBody>
      </p:sp>
      <p:sp>
        <p:nvSpPr>
          <p:cNvPr id="2058" name="Rectangle 10"/>
          <p:cNvSpPr>
            <a:spLocks noChangeArrowheads="1"/>
          </p:cNvSpPr>
          <p:nvPr/>
        </p:nvSpPr>
        <p:spPr bwMode="auto">
          <a:xfrm>
            <a:off x="152400" y="57912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12301" name="Text Box 11"/>
          <p:cNvSpPr txBox="1">
            <a:spLocks noChangeArrowheads="1"/>
          </p:cNvSpPr>
          <p:nvPr/>
        </p:nvSpPr>
        <p:spPr bwMode="auto">
          <a:xfrm>
            <a:off x="76200" y="6096000"/>
            <a:ext cx="1447800" cy="366713"/>
          </a:xfrm>
          <a:prstGeom prst="rect">
            <a:avLst/>
          </a:prstGeom>
          <a:noFill/>
          <a:ln w="9525">
            <a:noFill/>
            <a:miter lim="800000"/>
            <a:headEnd/>
            <a:tailEnd/>
          </a:ln>
        </p:spPr>
        <p:txBody>
          <a:bodyPr>
            <a:spAutoFit/>
          </a:bodyPr>
          <a:lstStyle/>
          <a:p>
            <a:pPr algn="ctr">
              <a:spcBef>
                <a:spcPct val="50000"/>
              </a:spcBef>
            </a:pPr>
            <a:r>
              <a:rPr lang="en-US" sz="1800">
                <a:latin typeface="Nina" pitchFamily="34" charset="0"/>
              </a:rPr>
              <a:t>Recruiters</a:t>
            </a:r>
          </a:p>
        </p:txBody>
      </p:sp>
      <p:sp>
        <p:nvSpPr>
          <p:cNvPr id="12302" name="Text Box 57"/>
          <p:cNvSpPr txBox="1">
            <a:spLocks noChangeArrowheads="1"/>
          </p:cNvSpPr>
          <p:nvPr/>
        </p:nvSpPr>
        <p:spPr bwMode="auto">
          <a:xfrm>
            <a:off x="304800" y="152400"/>
            <a:ext cx="5943600" cy="369888"/>
          </a:xfrm>
          <a:prstGeom prst="rect">
            <a:avLst/>
          </a:prstGeom>
          <a:noFill/>
          <a:ln w="9525">
            <a:noFill/>
            <a:miter lim="800000"/>
            <a:headEnd/>
            <a:tailEnd/>
          </a:ln>
        </p:spPr>
        <p:txBody>
          <a:bodyPr>
            <a:spAutoFit/>
          </a:bodyPr>
          <a:lstStyle/>
          <a:p>
            <a:pPr>
              <a:spcBef>
                <a:spcPct val="50000"/>
              </a:spcBef>
            </a:pPr>
            <a:r>
              <a:rPr lang="en-US" sz="1800">
                <a:latin typeface="Nina" pitchFamily="34" charset="0"/>
                <a:cs typeface="Arial" charset="0"/>
              </a:rPr>
              <a:t>Level 0 Data Flow Diagram Data: Communication</a:t>
            </a:r>
          </a:p>
        </p:txBody>
      </p:sp>
      <p:sp>
        <p:nvSpPr>
          <p:cNvPr id="2061" name="AutoShape 13"/>
          <p:cNvSpPr>
            <a:spLocks noChangeArrowheads="1"/>
          </p:cNvSpPr>
          <p:nvPr/>
        </p:nvSpPr>
        <p:spPr bwMode="auto">
          <a:xfrm>
            <a:off x="2590800" y="609600"/>
            <a:ext cx="4267200" cy="8229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effectLst>
                <a:outerShdw blurRad="50800" dist="50800" dir="5400000" algn="ctr" rotWithShape="0">
                  <a:schemeClr val="bg1">
                    <a:alpha val="95000"/>
                  </a:schemeClr>
                </a:outerShdw>
              </a:effectLst>
            </a:endParaRPr>
          </a:p>
        </p:txBody>
      </p:sp>
      <p:sp>
        <p:nvSpPr>
          <p:cNvPr id="2064" name="AutoShape 16"/>
          <p:cNvSpPr>
            <a:spLocks noChangeArrowheads="1"/>
          </p:cNvSpPr>
          <p:nvPr/>
        </p:nvSpPr>
        <p:spPr bwMode="auto">
          <a:xfrm>
            <a:off x="4572000" y="205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endParaRPr>
          </a:p>
        </p:txBody>
      </p:sp>
      <p:sp>
        <p:nvSpPr>
          <p:cNvPr id="12309" name="Text Box 19"/>
          <p:cNvSpPr txBox="1">
            <a:spLocks noChangeArrowheads="1"/>
          </p:cNvSpPr>
          <p:nvPr/>
        </p:nvSpPr>
        <p:spPr bwMode="auto">
          <a:xfrm>
            <a:off x="4419600" y="2286000"/>
            <a:ext cx="1295400" cy="396875"/>
          </a:xfrm>
          <a:prstGeom prst="rect">
            <a:avLst/>
          </a:prstGeom>
          <a:noFill/>
          <a:ln w="9525">
            <a:noFill/>
            <a:miter lim="800000"/>
            <a:headEnd/>
            <a:tailEnd/>
          </a:ln>
        </p:spPr>
        <p:txBody>
          <a:bodyPr>
            <a:spAutoFit/>
          </a:bodyPr>
          <a:lstStyle/>
          <a:p>
            <a:pPr algn="ctr">
              <a:spcBef>
                <a:spcPct val="50000"/>
              </a:spcBef>
            </a:pPr>
            <a:r>
              <a:rPr lang="en-US" sz="1000" b="1">
                <a:latin typeface="Nina" pitchFamily="34" charset="0"/>
              </a:rPr>
              <a:t>Review         Profile/Resume</a:t>
            </a:r>
          </a:p>
        </p:txBody>
      </p:sp>
      <p:sp>
        <p:nvSpPr>
          <p:cNvPr id="12310" name="Rectangle 22"/>
          <p:cNvSpPr>
            <a:spLocks noChangeArrowheads="1"/>
          </p:cNvSpPr>
          <p:nvPr/>
        </p:nvSpPr>
        <p:spPr bwMode="auto">
          <a:xfrm>
            <a:off x="4151313" y="685800"/>
            <a:ext cx="820737" cy="338138"/>
          </a:xfrm>
          <a:prstGeom prst="rect">
            <a:avLst/>
          </a:prstGeom>
          <a:noFill/>
          <a:ln w="9525">
            <a:noFill/>
            <a:miter lim="800000"/>
            <a:headEnd/>
            <a:tailEnd/>
          </a:ln>
        </p:spPr>
        <p:txBody>
          <a:bodyPr wrap="none">
            <a:spAutoFit/>
          </a:bodyPr>
          <a:lstStyle/>
          <a:p>
            <a:pPr>
              <a:spcBef>
                <a:spcPct val="50000"/>
              </a:spcBef>
            </a:pPr>
            <a:r>
              <a:rPr lang="en-US" sz="1600" b="1">
                <a:latin typeface="Nina" pitchFamily="34" charset="0"/>
              </a:rPr>
              <a:t>Level 0</a:t>
            </a:r>
          </a:p>
        </p:txBody>
      </p:sp>
      <p:sp>
        <p:nvSpPr>
          <p:cNvPr id="12311" name="Line 24"/>
          <p:cNvSpPr>
            <a:spLocks noChangeShapeType="1"/>
          </p:cNvSpPr>
          <p:nvPr/>
        </p:nvSpPr>
        <p:spPr bwMode="auto">
          <a:xfrm>
            <a:off x="4572000" y="2286000"/>
            <a:ext cx="990600" cy="0"/>
          </a:xfrm>
          <a:prstGeom prst="line">
            <a:avLst/>
          </a:prstGeom>
          <a:noFill/>
          <a:ln w="9525">
            <a:solidFill>
              <a:schemeClr val="tx1"/>
            </a:solidFill>
            <a:round/>
            <a:headEnd/>
            <a:tailEnd/>
          </a:ln>
        </p:spPr>
        <p:txBody>
          <a:bodyPr/>
          <a:lstStyle/>
          <a:p>
            <a:endParaRPr lang="en-US"/>
          </a:p>
        </p:txBody>
      </p:sp>
      <p:sp>
        <p:nvSpPr>
          <p:cNvPr id="12312" name="Text Box 28"/>
          <p:cNvSpPr txBox="1">
            <a:spLocks noChangeArrowheads="1"/>
          </p:cNvSpPr>
          <p:nvPr/>
        </p:nvSpPr>
        <p:spPr bwMode="auto">
          <a:xfrm>
            <a:off x="4876800" y="2057400"/>
            <a:ext cx="685800" cy="228600"/>
          </a:xfrm>
          <a:prstGeom prst="rect">
            <a:avLst/>
          </a:prstGeom>
          <a:noFill/>
          <a:ln w="9525">
            <a:noFill/>
            <a:miter lim="800000"/>
            <a:headEnd/>
            <a:tailEnd/>
          </a:ln>
        </p:spPr>
        <p:txBody>
          <a:bodyPr>
            <a:spAutoFit/>
          </a:bodyPr>
          <a:lstStyle/>
          <a:p>
            <a:pPr>
              <a:spcBef>
                <a:spcPct val="50000"/>
              </a:spcBef>
            </a:pPr>
            <a:r>
              <a:rPr lang="en-US" sz="900">
                <a:latin typeface="Nina" pitchFamily="34" charset="0"/>
              </a:rPr>
              <a:t>2.0</a:t>
            </a:r>
          </a:p>
        </p:txBody>
      </p:sp>
      <p:sp>
        <p:nvSpPr>
          <p:cNvPr id="12313" name="Line 31"/>
          <p:cNvSpPr>
            <a:spLocks noChangeShapeType="1"/>
          </p:cNvSpPr>
          <p:nvPr/>
        </p:nvSpPr>
        <p:spPr bwMode="auto">
          <a:xfrm>
            <a:off x="2608263" y="1143000"/>
            <a:ext cx="4205287" cy="0"/>
          </a:xfrm>
          <a:prstGeom prst="line">
            <a:avLst/>
          </a:prstGeom>
          <a:noFill/>
          <a:ln w="76200">
            <a:solidFill>
              <a:schemeClr val="tx1"/>
            </a:solidFill>
            <a:round/>
            <a:headEnd/>
            <a:tailEnd/>
          </a:ln>
        </p:spPr>
        <p:txBody>
          <a:bodyPr/>
          <a:lstStyle/>
          <a:p>
            <a:endParaRPr lang="en-US"/>
          </a:p>
        </p:txBody>
      </p:sp>
      <p:sp>
        <p:nvSpPr>
          <p:cNvPr id="12314" name="Line 32"/>
          <p:cNvSpPr>
            <a:spLocks noChangeShapeType="1"/>
          </p:cNvSpPr>
          <p:nvPr/>
        </p:nvSpPr>
        <p:spPr bwMode="auto">
          <a:xfrm>
            <a:off x="4495800" y="8364538"/>
            <a:ext cx="0" cy="304800"/>
          </a:xfrm>
          <a:prstGeom prst="line">
            <a:avLst/>
          </a:prstGeom>
          <a:noFill/>
          <a:ln w="28575">
            <a:solidFill>
              <a:schemeClr val="tx1"/>
            </a:solidFill>
            <a:round/>
            <a:headEnd/>
            <a:tailEnd/>
          </a:ln>
        </p:spPr>
        <p:txBody>
          <a:bodyPr/>
          <a:lstStyle/>
          <a:p>
            <a:endParaRPr lang="en-US"/>
          </a:p>
        </p:txBody>
      </p:sp>
      <p:sp>
        <p:nvSpPr>
          <p:cNvPr id="12315" name="Line 33"/>
          <p:cNvSpPr>
            <a:spLocks noChangeShapeType="1"/>
          </p:cNvSpPr>
          <p:nvPr/>
        </p:nvSpPr>
        <p:spPr bwMode="auto">
          <a:xfrm>
            <a:off x="4495800" y="8364538"/>
            <a:ext cx="2286000" cy="0"/>
          </a:xfrm>
          <a:prstGeom prst="line">
            <a:avLst/>
          </a:prstGeom>
          <a:noFill/>
          <a:ln w="28575">
            <a:solidFill>
              <a:schemeClr val="tx1"/>
            </a:solidFill>
            <a:round/>
            <a:headEnd/>
            <a:tailEnd/>
          </a:ln>
        </p:spPr>
        <p:txBody>
          <a:bodyPr/>
          <a:lstStyle/>
          <a:p>
            <a:endParaRPr lang="en-US"/>
          </a:p>
        </p:txBody>
      </p:sp>
      <p:sp>
        <p:nvSpPr>
          <p:cNvPr id="12316" name="Line 34"/>
          <p:cNvSpPr>
            <a:spLocks noChangeShapeType="1"/>
          </p:cNvSpPr>
          <p:nvPr/>
        </p:nvSpPr>
        <p:spPr bwMode="auto">
          <a:xfrm>
            <a:off x="4495800" y="8669338"/>
            <a:ext cx="2011363" cy="0"/>
          </a:xfrm>
          <a:prstGeom prst="line">
            <a:avLst/>
          </a:prstGeom>
          <a:noFill/>
          <a:ln w="28575">
            <a:solidFill>
              <a:schemeClr val="tx1"/>
            </a:solidFill>
            <a:round/>
            <a:headEnd/>
            <a:tailEnd/>
          </a:ln>
        </p:spPr>
        <p:txBody>
          <a:bodyPr/>
          <a:lstStyle/>
          <a:p>
            <a:endParaRPr lang="en-US"/>
          </a:p>
        </p:txBody>
      </p:sp>
      <p:sp>
        <p:nvSpPr>
          <p:cNvPr id="12317" name="Line 35"/>
          <p:cNvSpPr>
            <a:spLocks noChangeShapeType="1"/>
          </p:cNvSpPr>
          <p:nvPr/>
        </p:nvSpPr>
        <p:spPr bwMode="auto">
          <a:xfrm>
            <a:off x="4953000" y="8364538"/>
            <a:ext cx="0" cy="304800"/>
          </a:xfrm>
          <a:prstGeom prst="line">
            <a:avLst/>
          </a:prstGeom>
          <a:noFill/>
          <a:ln w="28575">
            <a:solidFill>
              <a:schemeClr val="tx1"/>
            </a:solidFill>
            <a:round/>
            <a:headEnd/>
            <a:tailEnd/>
          </a:ln>
        </p:spPr>
        <p:txBody>
          <a:bodyPr/>
          <a:lstStyle/>
          <a:p>
            <a:endParaRPr lang="en-US"/>
          </a:p>
        </p:txBody>
      </p:sp>
      <p:sp>
        <p:nvSpPr>
          <p:cNvPr id="12318" name="Text Box 36"/>
          <p:cNvSpPr txBox="1">
            <a:spLocks noChangeArrowheads="1"/>
          </p:cNvSpPr>
          <p:nvPr/>
        </p:nvSpPr>
        <p:spPr bwMode="auto">
          <a:xfrm>
            <a:off x="4495800" y="8364538"/>
            <a:ext cx="457200" cy="304800"/>
          </a:xfrm>
          <a:prstGeom prst="rect">
            <a:avLst/>
          </a:prstGeom>
          <a:noFill/>
          <a:ln w="9525">
            <a:noFill/>
            <a:miter lim="800000"/>
            <a:headEnd/>
            <a:tailEnd/>
          </a:ln>
        </p:spPr>
        <p:txBody>
          <a:bodyPr>
            <a:spAutoFit/>
          </a:bodyPr>
          <a:lstStyle/>
          <a:p>
            <a:pPr>
              <a:spcBef>
                <a:spcPct val="50000"/>
              </a:spcBef>
            </a:pPr>
            <a:r>
              <a:rPr lang="en-US" sz="1400">
                <a:latin typeface="Nina" pitchFamily="34" charset="0"/>
              </a:rPr>
              <a:t>ds1</a:t>
            </a:r>
          </a:p>
        </p:txBody>
      </p:sp>
      <p:sp>
        <p:nvSpPr>
          <p:cNvPr id="12319" name="Text Box 37"/>
          <p:cNvSpPr txBox="1">
            <a:spLocks noChangeArrowheads="1"/>
          </p:cNvSpPr>
          <p:nvPr/>
        </p:nvSpPr>
        <p:spPr bwMode="auto">
          <a:xfrm>
            <a:off x="4953000" y="8350250"/>
            <a:ext cx="1447800" cy="336550"/>
          </a:xfrm>
          <a:prstGeom prst="rect">
            <a:avLst/>
          </a:prstGeom>
          <a:noFill/>
          <a:ln w="9525">
            <a:noFill/>
            <a:miter lim="800000"/>
            <a:headEnd/>
            <a:tailEnd/>
          </a:ln>
        </p:spPr>
        <p:txBody>
          <a:bodyPr>
            <a:spAutoFit/>
          </a:bodyPr>
          <a:lstStyle/>
          <a:p>
            <a:pPr>
              <a:spcBef>
                <a:spcPct val="50000"/>
              </a:spcBef>
            </a:pPr>
            <a:r>
              <a:rPr lang="en-US" sz="1600">
                <a:latin typeface="Nina" pitchFamily="34" charset="0"/>
              </a:rPr>
              <a:t>Database</a:t>
            </a:r>
          </a:p>
        </p:txBody>
      </p:sp>
      <p:sp>
        <p:nvSpPr>
          <p:cNvPr id="12320" name="Line 38"/>
          <p:cNvSpPr>
            <a:spLocks noChangeShapeType="1"/>
          </p:cNvSpPr>
          <p:nvPr/>
        </p:nvSpPr>
        <p:spPr bwMode="auto">
          <a:xfrm>
            <a:off x="1524000" y="2209800"/>
            <a:ext cx="1676400" cy="0"/>
          </a:xfrm>
          <a:prstGeom prst="line">
            <a:avLst/>
          </a:prstGeom>
          <a:noFill/>
          <a:ln w="9525">
            <a:solidFill>
              <a:schemeClr val="tx1"/>
            </a:solidFill>
            <a:round/>
            <a:headEnd/>
            <a:tailEnd type="triangle" w="med" len="med"/>
          </a:ln>
        </p:spPr>
        <p:txBody>
          <a:bodyPr/>
          <a:lstStyle/>
          <a:p>
            <a:endParaRPr lang="en-US"/>
          </a:p>
        </p:txBody>
      </p:sp>
      <p:sp>
        <p:nvSpPr>
          <p:cNvPr id="12321" name="Text Box 39"/>
          <p:cNvSpPr txBox="1">
            <a:spLocks noChangeArrowheads="1"/>
          </p:cNvSpPr>
          <p:nvPr/>
        </p:nvSpPr>
        <p:spPr bwMode="auto">
          <a:xfrm>
            <a:off x="1524000" y="1981200"/>
            <a:ext cx="1420813" cy="214313"/>
          </a:xfrm>
          <a:prstGeom prst="rect">
            <a:avLst/>
          </a:prstGeom>
          <a:noFill/>
          <a:ln w="9525">
            <a:noFill/>
            <a:miter lim="800000"/>
            <a:headEnd/>
            <a:tailEnd/>
          </a:ln>
        </p:spPr>
        <p:txBody>
          <a:bodyPr wrap="none">
            <a:spAutoFit/>
          </a:bodyPr>
          <a:lstStyle/>
          <a:p>
            <a:r>
              <a:rPr lang="en-US" sz="800">
                <a:latin typeface="Arial" charset="0"/>
                <a:cs typeface="Arial" charset="0"/>
              </a:rPr>
              <a:t>Profile/Resume Information</a:t>
            </a:r>
          </a:p>
        </p:txBody>
      </p:sp>
      <p:sp>
        <p:nvSpPr>
          <p:cNvPr id="12322" name="Line 40"/>
          <p:cNvSpPr>
            <a:spLocks noChangeShapeType="1"/>
          </p:cNvSpPr>
          <p:nvPr/>
        </p:nvSpPr>
        <p:spPr bwMode="auto">
          <a:xfrm flipH="1">
            <a:off x="1524000" y="3919538"/>
            <a:ext cx="1981200" cy="0"/>
          </a:xfrm>
          <a:prstGeom prst="line">
            <a:avLst/>
          </a:prstGeom>
          <a:noFill/>
          <a:ln w="9525">
            <a:solidFill>
              <a:schemeClr val="tx1"/>
            </a:solidFill>
            <a:round/>
            <a:headEnd/>
            <a:tailEnd type="triangle" w="med" len="med"/>
          </a:ln>
        </p:spPr>
        <p:txBody>
          <a:bodyPr/>
          <a:lstStyle/>
          <a:p>
            <a:endParaRPr lang="en-US"/>
          </a:p>
        </p:txBody>
      </p:sp>
      <p:sp>
        <p:nvSpPr>
          <p:cNvPr id="12323" name="Text Box 41"/>
          <p:cNvSpPr txBox="1">
            <a:spLocks noChangeArrowheads="1"/>
          </p:cNvSpPr>
          <p:nvPr/>
        </p:nvSpPr>
        <p:spPr bwMode="auto">
          <a:xfrm>
            <a:off x="1573213" y="3767138"/>
            <a:ext cx="1382712" cy="215900"/>
          </a:xfrm>
          <a:prstGeom prst="rect">
            <a:avLst/>
          </a:prstGeom>
          <a:noFill/>
          <a:ln w="9525">
            <a:noFill/>
            <a:miter lim="800000"/>
            <a:headEnd/>
            <a:tailEnd/>
          </a:ln>
        </p:spPr>
        <p:txBody>
          <a:bodyPr wrap="none">
            <a:spAutoFit/>
          </a:bodyPr>
          <a:lstStyle/>
          <a:p>
            <a:pPr>
              <a:spcBef>
                <a:spcPct val="50000"/>
              </a:spcBef>
            </a:pPr>
            <a:r>
              <a:rPr lang="en-US" sz="800">
                <a:latin typeface="Arial" charset="0"/>
                <a:cs typeface="Arial" charset="0"/>
              </a:rPr>
              <a:t>Submitted Profile/Resume</a:t>
            </a:r>
          </a:p>
        </p:txBody>
      </p:sp>
      <p:sp>
        <p:nvSpPr>
          <p:cNvPr id="12324" name="Line 42"/>
          <p:cNvSpPr>
            <a:spLocks noChangeShapeType="1"/>
          </p:cNvSpPr>
          <p:nvPr/>
        </p:nvSpPr>
        <p:spPr bwMode="auto">
          <a:xfrm flipV="1">
            <a:off x="3505200" y="2776538"/>
            <a:ext cx="0" cy="1143000"/>
          </a:xfrm>
          <a:prstGeom prst="line">
            <a:avLst/>
          </a:prstGeom>
          <a:noFill/>
          <a:ln w="9525">
            <a:solidFill>
              <a:schemeClr val="tx1"/>
            </a:solidFill>
            <a:round/>
            <a:headEnd/>
            <a:tailEnd/>
          </a:ln>
        </p:spPr>
        <p:txBody>
          <a:bodyPr/>
          <a:lstStyle/>
          <a:p>
            <a:endParaRPr lang="en-US"/>
          </a:p>
        </p:txBody>
      </p:sp>
      <p:sp>
        <p:nvSpPr>
          <p:cNvPr id="12325" name="Line 43"/>
          <p:cNvSpPr>
            <a:spLocks noChangeShapeType="1"/>
          </p:cNvSpPr>
          <p:nvPr/>
        </p:nvSpPr>
        <p:spPr bwMode="auto">
          <a:xfrm>
            <a:off x="1524000" y="4343400"/>
            <a:ext cx="3200400" cy="0"/>
          </a:xfrm>
          <a:prstGeom prst="line">
            <a:avLst/>
          </a:prstGeom>
          <a:noFill/>
          <a:ln w="9525">
            <a:solidFill>
              <a:schemeClr val="tx1"/>
            </a:solidFill>
            <a:round/>
            <a:headEnd/>
            <a:tailEnd/>
          </a:ln>
        </p:spPr>
        <p:txBody>
          <a:bodyPr/>
          <a:lstStyle/>
          <a:p>
            <a:endParaRPr lang="en-US"/>
          </a:p>
        </p:txBody>
      </p:sp>
      <p:sp>
        <p:nvSpPr>
          <p:cNvPr id="12326" name="Text Box 45"/>
          <p:cNvSpPr txBox="1">
            <a:spLocks noChangeArrowheads="1"/>
          </p:cNvSpPr>
          <p:nvPr/>
        </p:nvSpPr>
        <p:spPr bwMode="auto">
          <a:xfrm>
            <a:off x="1590675" y="4175125"/>
            <a:ext cx="1335088" cy="214313"/>
          </a:xfrm>
          <a:prstGeom prst="rect">
            <a:avLst/>
          </a:prstGeom>
          <a:noFill/>
          <a:ln w="9525">
            <a:noFill/>
            <a:miter lim="800000"/>
            <a:headEnd/>
            <a:tailEnd/>
          </a:ln>
        </p:spPr>
        <p:txBody>
          <a:bodyPr wrap="none">
            <a:spAutoFit/>
          </a:bodyPr>
          <a:lstStyle/>
          <a:p>
            <a:r>
              <a:rPr lang="en-US" sz="800">
                <a:latin typeface="Arial" charset="0"/>
                <a:cs typeface="Arial" charset="0"/>
              </a:rPr>
              <a:t>Received Profile/Resume</a:t>
            </a:r>
          </a:p>
        </p:txBody>
      </p:sp>
      <p:sp>
        <p:nvSpPr>
          <p:cNvPr id="12327" name="Line 46"/>
          <p:cNvSpPr>
            <a:spLocks noChangeShapeType="1"/>
          </p:cNvSpPr>
          <p:nvPr/>
        </p:nvSpPr>
        <p:spPr bwMode="auto">
          <a:xfrm>
            <a:off x="914400" y="1676400"/>
            <a:ext cx="0" cy="152400"/>
          </a:xfrm>
          <a:prstGeom prst="line">
            <a:avLst/>
          </a:prstGeom>
          <a:noFill/>
          <a:ln w="9525">
            <a:solidFill>
              <a:schemeClr val="tx1"/>
            </a:solidFill>
            <a:round/>
            <a:headEnd/>
            <a:tailEnd type="triangle" w="med" len="med"/>
          </a:ln>
        </p:spPr>
        <p:txBody>
          <a:bodyPr/>
          <a:lstStyle/>
          <a:p>
            <a:endParaRPr lang="en-US"/>
          </a:p>
        </p:txBody>
      </p:sp>
      <p:sp>
        <p:nvSpPr>
          <p:cNvPr id="12328" name="Line 47"/>
          <p:cNvSpPr>
            <a:spLocks noChangeShapeType="1"/>
          </p:cNvSpPr>
          <p:nvPr/>
        </p:nvSpPr>
        <p:spPr bwMode="auto">
          <a:xfrm>
            <a:off x="914400" y="1676400"/>
            <a:ext cx="4038600" cy="0"/>
          </a:xfrm>
          <a:prstGeom prst="line">
            <a:avLst/>
          </a:prstGeom>
          <a:noFill/>
          <a:ln w="9525">
            <a:solidFill>
              <a:schemeClr val="tx1"/>
            </a:solidFill>
            <a:round/>
            <a:headEnd/>
            <a:tailEnd/>
          </a:ln>
        </p:spPr>
        <p:txBody>
          <a:bodyPr/>
          <a:lstStyle/>
          <a:p>
            <a:endParaRPr lang="en-US"/>
          </a:p>
        </p:txBody>
      </p:sp>
      <p:sp>
        <p:nvSpPr>
          <p:cNvPr id="12329" name="Line 48"/>
          <p:cNvSpPr>
            <a:spLocks noChangeShapeType="1"/>
          </p:cNvSpPr>
          <p:nvPr/>
        </p:nvSpPr>
        <p:spPr bwMode="auto">
          <a:xfrm>
            <a:off x="4953000" y="1676400"/>
            <a:ext cx="0" cy="381000"/>
          </a:xfrm>
          <a:prstGeom prst="line">
            <a:avLst/>
          </a:prstGeom>
          <a:noFill/>
          <a:ln w="9525">
            <a:solidFill>
              <a:schemeClr val="tx1"/>
            </a:solidFill>
            <a:round/>
            <a:headEnd/>
            <a:tailEnd/>
          </a:ln>
        </p:spPr>
        <p:txBody>
          <a:bodyPr/>
          <a:lstStyle/>
          <a:p>
            <a:endParaRPr lang="en-US"/>
          </a:p>
        </p:txBody>
      </p:sp>
      <p:sp>
        <p:nvSpPr>
          <p:cNvPr id="12330" name="Text Box 49"/>
          <p:cNvSpPr txBox="1">
            <a:spLocks noChangeArrowheads="1"/>
          </p:cNvSpPr>
          <p:nvPr/>
        </p:nvSpPr>
        <p:spPr bwMode="auto">
          <a:xfrm>
            <a:off x="1546225" y="1508125"/>
            <a:ext cx="1235075" cy="215900"/>
          </a:xfrm>
          <a:prstGeom prst="rect">
            <a:avLst/>
          </a:prstGeom>
          <a:noFill/>
          <a:ln w="9525">
            <a:noFill/>
            <a:miter lim="800000"/>
            <a:headEnd/>
            <a:tailEnd/>
          </a:ln>
        </p:spPr>
        <p:txBody>
          <a:bodyPr wrap="none">
            <a:spAutoFit/>
          </a:bodyPr>
          <a:lstStyle/>
          <a:p>
            <a:r>
              <a:rPr lang="en-US" sz="800">
                <a:latin typeface="Arial" charset="0"/>
                <a:cs typeface="Arial" charset="0"/>
              </a:rPr>
              <a:t>Suggested Corrections</a:t>
            </a:r>
          </a:p>
        </p:txBody>
      </p:sp>
      <p:sp>
        <p:nvSpPr>
          <p:cNvPr id="12331" name="Line 50"/>
          <p:cNvSpPr>
            <a:spLocks noChangeShapeType="1"/>
          </p:cNvSpPr>
          <p:nvPr/>
        </p:nvSpPr>
        <p:spPr bwMode="auto">
          <a:xfrm>
            <a:off x="1524000" y="2463800"/>
            <a:ext cx="1676400" cy="0"/>
          </a:xfrm>
          <a:prstGeom prst="line">
            <a:avLst/>
          </a:prstGeom>
          <a:noFill/>
          <a:ln w="9525">
            <a:solidFill>
              <a:schemeClr val="tx1"/>
            </a:solidFill>
            <a:round/>
            <a:headEnd/>
            <a:tailEnd type="triangle" w="med" len="med"/>
          </a:ln>
        </p:spPr>
        <p:txBody>
          <a:bodyPr/>
          <a:lstStyle/>
          <a:p>
            <a:endParaRPr lang="en-US"/>
          </a:p>
        </p:txBody>
      </p:sp>
      <p:sp>
        <p:nvSpPr>
          <p:cNvPr id="12332" name="Text Box 51"/>
          <p:cNvSpPr txBox="1">
            <a:spLocks noChangeArrowheads="1"/>
          </p:cNvSpPr>
          <p:nvPr/>
        </p:nvSpPr>
        <p:spPr bwMode="auto">
          <a:xfrm>
            <a:off x="1524000" y="2286000"/>
            <a:ext cx="1158875" cy="214313"/>
          </a:xfrm>
          <a:prstGeom prst="rect">
            <a:avLst/>
          </a:prstGeom>
          <a:noFill/>
          <a:ln w="9525">
            <a:noFill/>
            <a:miter lim="800000"/>
            <a:headEnd/>
            <a:tailEnd/>
          </a:ln>
        </p:spPr>
        <p:txBody>
          <a:bodyPr wrap="none">
            <a:spAutoFit/>
          </a:bodyPr>
          <a:lstStyle/>
          <a:p>
            <a:r>
              <a:rPr lang="en-US" sz="800">
                <a:latin typeface="Arial" charset="0"/>
                <a:cs typeface="Arial" charset="0"/>
              </a:rPr>
              <a:t>Received Corrections</a:t>
            </a:r>
          </a:p>
        </p:txBody>
      </p:sp>
      <p:sp>
        <p:nvSpPr>
          <p:cNvPr id="12333" name="Line 52"/>
          <p:cNvSpPr>
            <a:spLocks noChangeShapeType="1"/>
          </p:cNvSpPr>
          <p:nvPr/>
        </p:nvSpPr>
        <p:spPr bwMode="auto">
          <a:xfrm>
            <a:off x="6659563" y="1374775"/>
            <a:ext cx="0" cy="6948488"/>
          </a:xfrm>
          <a:prstGeom prst="line">
            <a:avLst/>
          </a:prstGeom>
          <a:noFill/>
          <a:ln w="9525">
            <a:solidFill>
              <a:schemeClr val="tx1"/>
            </a:solidFill>
            <a:round/>
            <a:headEnd/>
            <a:tailEnd type="triangle" w="med" len="med"/>
          </a:ln>
        </p:spPr>
        <p:txBody>
          <a:bodyPr/>
          <a:lstStyle/>
          <a:p>
            <a:endParaRPr lang="en-US"/>
          </a:p>
        </p:txBody>
      </p:sp>
      <p:sp>
        <p:nvSpPr>
          <p:cNvPr id="12334" name="Line 53"/>
          <p:cNvSpPr>
            <a:spLocks noChangeShapeType="1"/>
          </p:cNvSpPr>
          <p:nvPr/>
        </p:nvSpPr>
        <p:spPr bwMode="auto">
          <a:xfrm flipH="1">
            <a:off x="5562600" y="2709863"/>
            <a:ext cx="685800" cy="0"/>
          </a:xfrm>
          <a:prstGeom prst="line">
            <a:avLst/>
          </a:prstGeom>
          <a:noFill/>
          <a:ln w="9525">
            <a:solidFill>
              <a:schemeClr val="tx1"/>
            </a:solidFill>
            <a:round/>
            <a:headEnd/>
            <a:tailEnd/>
          </a:ln>
        </p:spPr>
        <p:txBody>
          <a:bodyPr/>
          <a:lstStyle/>
          <a:p>
            <a:endParaRPr lang="en-US"/>
          </a:p>
        </p:txBody>
      </p:sp>
      <p:sp>
        <p:nvSpPr>
          <p:cNvPr id="12335" name="Text Box 54"/>
          <p:cNvSpPr txBox="1">
            <a:spLocks noChangeArrowheads="1"/>
          </p:cNvSpPr>
          <p:nvPr/>
        </p:nvSpPr>
        <p:spPr bwMode="auto">
          <a:xfrm rot="5400000">
            <a:off x="5478463" y="5924550"/>
            <a:ext cx="1347787" cy="214313"/>
          </a:xfrm>
          <a:prstGeom prst="rect">
            <a:avLst/>
          </a:prstGeom>
          <a:noFill/>
          <a:ln w="9525">
            <a:noFill/>
            <a:miter lim="800000"/>
            <a:headEnd/>
            <a:tailEnd/>
          </a:ln>
        </p:spPr>
        <p:txBody>
          <a:bodyPr wrap="none">
            <a:spAutoFit/>
          </a:bodyPr>
          <a:lstStyle/>
          <a:p>
            <a:r>
              <a:rPr lang="en-US" sz="800">
                <a:latin typeface="Arial" charset="0"/>
                <a:cs typeface="Arial" charset="0"/>
              </a:rPr>
              <a:t>Approved Profile/Resume</a:t>
            </a:r>
          </a:p>
        </p:txBody>
      </p:sp>
      <p:sp>
        <p:nvSpPr>
          <p:cNvPr id="12336" name="Text Box 55"/>
          <p:cNvSpPr txBox="1">
            <a:spLocks noChangeArrowheads="1"/>
          </p:cNvSpPr>
          <p:nvPr/>
        </p:nvSpPr>
        <p:spPr bwMode="auto">
          <a:xfrm>
            <a:off x="1639888" y="6916738"/>
            <a:ext cx="1290637" cy="214312"/>
          </a:xfrm>
          <a:prstGeom prst="rect">
            <a:avLst/>
          </a:prstGeom>
          <a:noFill/>
          <a:ln w="9525">
            <a:noFill/>
            <a:miter lim="800000"/>
            <a:headEnd/>
            <a:tailEnd/>
          </a:ln>
        </p:spPr>
        <p:txBody>
          <a:bodyPr wrap="none">
            <a:spAutoFit/>
          </a:bodyPr>
          <a:lstStyle/>
          <a:p>
            <a:r>
              <a:rPr lang="en-US" sz="800">
                <a:latin typeface="Arial" charset="0"/>
                <a:cs typeface="Arial" charset="0"/>
              </a:rPr>
              <a:t>Profile/Resume Request</a:t>
            </a:r>
          </a:p>
        </p:txBody>
      </p:sp>
      <p:sp>
        <p:nvSpPr>
          <p:cNvPr id="12337" name="Line 56"/>
          <p:cNvSpPr>
            <a:spLocks noChangeShapeType="1"/>
          </p:cNvSpPr>
          <p:nvPr/>
        </p:nvSpPr>
        <p:spPr bwMode="auto">
          <a:xfrm>
            <a:off x="4554538" y="5513388"/>
            <a:ext cx="0" cy="2833687"/>
          </a:xfrm>
          <a:prstGeom prst="line">
            <a:avLst/>
          </a:prstGeom>
          <a:noFill/>
          <a:ln w="9525">
            <a:solidFill>
              <a:schemeClr val="tx1"/>
            </a:solidFill>
            <a:round/>
            <a:headEnd/>
            <a:tailEnd type="triangle" w="med" len="med"/>
          </a:ln>
        </p:spPr>
        <p:txBody>
          <a:bodyPr/>
          <a:lstStyle/>
          <a:p>
            <a:endParaRPr lang="en-US"/>
          </a:p>
        </p:txBody>
      </p:sp>
      <p:sp>
        <p:nvSpPr>
          <p:cNvPr id="12338" name="Line 57"/>
          <p:cNvSpPr>
            <a:spLocks noChangeShapeType="1"/>
          </p:cNvSpPr>
          <p:nvPr/>
        </p:nvSpPr>
        <p:spPr bwMode="auto">
          <a:xfrm flipH="1">
            <a:off x="4325938" y="5513388"/>
            <a:ext cx="228600" cy="0"/>
          </a:xfrm>
          <a:prstGeom prst="line">
            <a:avLst/>
          </a:prstGeom>
          <a:noFill/>
          <a:ln w="9525">
            <a:solidFill>
              <a:schemeClr val="tx1"/>
            </a:solidFill>
            <a:round/>
            <a:headEnd/>
            <a:tailEnd/>
          </a:ln>
        </p:spPr>
        <p:txBody>
          <a:bodyPr/>
          <a:lstStyle/>
          <a:p>
            <a:endParaRPr lang="en-US"/>
          </a:p>
        </p:txBody>
      </p:sp>
      <p:sp>
        <p:nvSpPr>
          <p:cNvPr id="12339" name="Text Box 58"/>
          <p:cNvSpPr txBox="1">
            <a:spLocks noChangeArrowheads="1"/>
          </p:cNvSpPr>
          <p:nvPr/>
        </p:nvSpPr>
        <p:spPr bwMode="auto">
          <a:xfrm rot="5400000">
            <a:off x="3733800" y="6145213"/>
            <a:ext cx="1766888" cy="214312"/>
          </a:xfrm>
          <a:prstGeom prst="rect">
            <a:avLst/>
          </a:prstGeom>
          <a:noFill/>
          <a:ln w="9525">
            <a:noFill/>
            <a:miter lim="800000"/>
            <a:headEnd/>
            <a:tailEnd/>
          </a:ln>
        </p:spPr>
        <p:txBody>
          <a:bodyPr wrap="none">
            <a:spAutoFit/>
          </a:bodyPr>
          <a:lstStyle/>
          <a:p>
            <a:r>
              <a:rPr lang="en-US" sz="800">
                <a:latin typeface="Arial" charset="0"/>
                <a:cs typeface="Arial" charset="0"/>
              </a:rPr>
              <a:t>Reviewed Profile/Resume Request</a:t>
            </a:r>
          </a:p>
        </p:txBody>
      </p:sp>
      <p:sp>
        <p:nvSpPr>
          <p:cNvPr id="12340" name="Line 59"/>
          <p:cNvSpPr>
            <a:spLocks noChangeShapeType="1"/>
          </p:cNvSpPr>
          <p:nvPr/>
        </p:nvSpPr>
        <p:spPr bwMode="auto">
          <a:xfrm flipV="1">
            <a:off x="4114800" y="5910263"/>
            <a:ext cx="0" cy="2559050"/>
          </a:xfrm>
          <a:prstGeom prst="line">
            <a:avLst/>
          </a:prstGeom>
          <a:noFill/>
          <a:ln w="9525">
            <a:solidFill>
              <a:schemeClr val="tx1"/>
            </a:solidFill>
            <a:round/>
            <a:headEnd/>
            <a:tailEnd type="triangle" w="med" len="med"/>
          </a:ln>
        </p:spPr>
        <p:txBody>
          <a:bodyPr/>
          <a:lstStyle/>
          <a:p>
            <a:endParaRPr lang="en-US"/>
          </a:p>
        </p:txBody>
      </p:sp>
      <p:sp>
        <p:nvSpPr>
          <p:cNvPr id="12341" name="Line 60"/>
          <p:cNvSpPr>
            <a:spLocks noChangeShapeType="1"/>
          </p:cNvSpPr>
          <p:nvPr/>
        </p:nvSpPr>
        <p:spPr bwMode="auto">
          <a:xfrm>
            <a:off x="4114800" y="8466138"/>
            <a:ext cx="381000" cy="0"/>
          </a:xfrm>
          <a:prstGeom prst="line">
            <a:avLst/>
          </a:prstGeom>
          <a:noFill/>
          <a:ln w="9525">
            <a:solidFill>
              <a:schemeClr val="tx1"/>
            </a:solidFill>
            <a:round/>
            <a:headEnd/>
            <a:tailEnd/>
          </a:ln>
        </p:spPr>
        <p:txBody>
          <a:bodyPr/>
          <a:lstStyle/>
          <a:p>
            <a:endParaRPr lang="en-US"/>
          </a:p>
        </p:txBody>
      </p:sp>
      <p:sp>
        <p:nvSpPr>
          <p:cNvPr id="12342" name="Text Box 61"/>
          <p:cNvSpPr txBox="1">
            <a:spLocks noChangeArrowheads="1"/>
          </p:cNvSpPr>
          <p:nvPr/>
        </p:nvSpPr>
        <p:spPr bwMode="auto">
          <a:xfrm rot="5400000">
            <a:off x="3550444" y="6373019"/>
            <a:ext cx="1314450" cy="214312"/>
          </a:xfrm>
          <a:prstGeom prst="rect">
            <a:avLst/>
          </a:prstGeom>
          <a:noFill/>
          <a:ln w="9525">
            <a:noFill/>
            <a:miter lim="800000"/>
            <a:headEnd/>
            <a:tailEnd/>
          </a:ln>
        </p:spPr>
        <p:txBody>
          <a:bodyPr wrap="none">
            <a:spAutoFit/>
          </a:bodyPr>
          <a:lstStyle/>
          <a:p>
            <a:r>
              <a:rPr lang="en-US" sz="800">
                <a:latin typeface="Arial" charset="0"/>
                <a:cs typeface="Arial" charset="0"/>
              </a:rPr>
              <a:t>Students Profile/Resume</a:t>
            </a:r>
          </a:p>
        </p:txBody>
      </p:sp>
      <p:sp>
        <p:nvSpPr>
          <p:cNvPr id="12343" name="Line 62"/>
          <p:cNvSpPr>
            <a:spLocks noChangeShapeType="1"/>
          </p:cNvSpPr>
          <p:nvPr/>
        </p:nvSpPr>
        <p:spPr bwMode="auto">
          <a:xfrm flipV="1">
            <a:off x="1066800" y="6781800"/>
            <a:ext cx="0" cy="304800"/>
          </a:xfrm>
          <a:prstGeom prst="line">
            <a:avLst/>
          </a:prstGeom>
          <a:noFill/>
          <a:ln w="9525">
            <a:solidFill>
              <a:schemeClr val="tx1"/>
            </a:solidFill>
            <a:round/>
            <a:headEnd/>
            <a:tailEnd/>
          </a:ln>
        </p:spPr>
        <p:txBody>
          <a:bodyPr/>
          <a:lstStyle/>
          <a:p>
            <a:endParaRPr lang="en-US"/>
          </a:p>
        </p:txBody>
      </p:sp>
      <p:sp>
        <p:nvSpPr>
          <p:cNvPr id="12344" name="Line 63"/>
          <p:cNvSpPr>
            <a:spLocks noChangeShapeType="1"/>
          </p:cNvSpPr>
          <p:nvPr/>
        </p:nvSpPr>
        <p:spPr bwMode="auto">
          <a:xfrm>
            <a:off x="1066800" y="7086600"/>
            <a:ext cx="4114800" cy="0"/>
          </a:xfrm>
          <a:prstGeom prst="line">
            <a:avLst/>
          </a:prstGeom>
          <a:noFill/>
          <a:ln w="9525">
            <a:solidFill>
              <a:schemeClr val="tx1"/>
            </a:solidFill>
            <a:round/>
            <a:headEnd/>
            <a:tailEnd/>
          </a:ln>
        </p:spPr>
        <p:txBody>
          <a:bodyPr/>
          <a:lstStyle/>
          <a:p>
            <a:endParaRPr lang="en-US"/>
          </a:p>
        </p:txBody>
      </p:sp>
      <p:sp>
        <p:nvSpPr>
          <p:cNvPr id="12345" name="Line 64"/>
          <p:cNvSpPr>
            <a:spLocks noChangeShapeType="1"/>
          </p:cNvSpPr>
          <p:nvPr/>
        </p:nvSpPr>
        <p:spPr bwMode="auto">
          <a:xfrm flipV="1">
            <a:off x="5181600" y="6781800"/>
            <a:ext cx="0" cy="304800"/>
          </a:xfrm>
          <a:prstGeom prst="line">
            <a:avLst/>
          </a:prstGeom>
          <a:noFill/>
          <a:ln w="9525">
            <a:solidFill>
              <a:schemeClr val="tx1"/>
            </a:solidFill>
            <a:round/>
            <a:headEnd/>
            <a:tailEnd type="triangle" w="med" len="med"/>
          </a:ln>
        </p:spPr>
        <p:txBody>
          <a:bodyPr/>
          <a:lstStyle/>
          <a:p>
            <a:endParaRPr lang="en-US"/>
          </a:p>
        </p:txBody>
      </p:sp>
      <p:sp>
        <p:nvSpPr>
          <p:cNvPr id="12346" name="Line 65"/>
          <p:cNvSpPr>
            <a:spLocks noChangeShapeType="1"/>
          </p:cNvSpPr>
          <p:nvPr/>
        </p:nvSpPr>
        <p:spPr bwMode="auto">
          <a:xfrm>
            <a:off x="1371600" y="3352800"/>
            <a:ext cx="3733800" cy="0"/>
          </a:xfrm>
          <a:prstGeom prst="line">
            <a:avLst/>
          </a:prstGeom>
          <a:noFill/>
          <a:ln w="9525">
            <a:solidFill>
              <a:schemeClr val="tx1"/>
            </a:solidFill>
            <a:round/>
            <a:headEnd/>
            <a:tailEnd/>
          </a:ln>
        </p:spPr>
        <p:txBody>
          <a:bodyPr/>
          <a:lstStyle/>
          <a:p>
            <a:endParaRPr lang="en-US"/>
          </a:p>
        </p:txBody>
      </p:sp>
      <p:sp>
        <p:nvSpPr>
          <p:cNvPr id="12347" name="Line 66"/>
          <p:cNvSpPr>
            <a:spLocks noChangeShapeType="1"/>
          </p:cNvSpPr>
          <p:nvPr/>
        </p:nvSpPr>
        <p:spPr bwMode="auto">
          <a:xfrm>
            <a:off x="5105400" y="3352800"/>
            <a:ext cx="0" cy="2560638"/>
          </a:xfrm>
          <a:prstGeom prst="line">
            <a:avLst/>
          </a:prstGeom>
          <a:noFill/>
          <a:ln w="9525">
            <a:solidFill>
              <a:schemeClr val="tx1"/>
            </a:solidFill>
            <a:round/>
            <a:headEnd/>
            <a:tailEnd/>
          </a:ln>
        </p:spPr>
        <p:txBody>
          <a:bodyPr/>
          <a:lstStyle/>
          <a:p>
            <a:endParaRPr lang="en-US"/>
          </a:p>
        </p:txBody>
      </p:sp>
      <p:sp>
        <p:nvSpPr>
          <p:cNvPr id="12348" name="Line 67"/>
          <p:cNvSpPr>
            <a:spLocks noChangeShapeType="1"/>
          </p:cNvSpPr>
          <p:nvPr/>
        </p:nvSpPr>
        <p:spPr bwMode="auto">
          <a:xfrm flipV="1">
            <a:off x="1371600" y="2819400"/>
            <a:ext cx="0" cy="533400"/>
          </a:xfrm>
          <a:prstGeom prst="line">
            <a:avLst/>
          </a:prstGeom>
          <a:noFill/>
          <a:ln w="9525">
            <a:solidFill>
              <a:schemeClr val="tx1"/>
            </a:solidFill>
            <a:round/>
            <a:headEnd/>
            <a:tailEnd type="triangle" w="med" len="med"/>
          </a:ln>
        </p:spPr>
        <p:txBody>
          <a:bodyPr/>
          <a:lstStyle/>
          <a:p>
            <a:endParaRPr lang="en-US"/>
          </a:p>
        </p:txBody>
      </p:sp>
      <p:sp>
        <p:nvSpPr>
          <p:cNvPr id="12349" name="Text Box 68"/>
          <p:cNvSpPr txBox="1">
            <a:spLocks noChangeArrowheads="1"/>
          </p:cNvSpPr>
          <p:nvPr/>
        </p:nvSpPr>
        <p:spPr bwMode="auto">
          <a:xfrm>
            <a:off x="1531938" y="3138488"/>
            <a:ext cx="1490662" cy="214312"/>
          </a:xfrm>
          <a:prstGeom prst="rect">
            <a:avLst/>
          </a:prstGeom>
          <a:noFill/>
          <a:ln w="9525">
            <a:noFill/>
            <a:miter lim="800000"/>
            <a:headEnd/>
            <a:tailEnd/>
          </a:ln>
        </p:spPr>
        <p:txBody>
          <a:bodyPr wrap="none">
            <a:spAutoFit/>
          </a:bodyPr>
          <a:lstStyle/>
          <a:p>
            <a:r>
              <a:rPr lang="en-US" sz="800">
                <a:latin typeface="Arial" charset="0"/>
                <a:cs typeface="Arial" charset="0"/>
              </a:rPr>
              <a:t>Submitted Interview Request</a:t>
            </a:r>
          </a:p>
        </p:txBody>
      </p:sp>
      <p:sp>
        <p:nvSpPr>
          <p:cNvPr id="12350" name="Line 69"/>
          <p:cNvSpPr>
            <a:spLocks noChangeShapeType="1"/>
          </p:cNvSpPr>
          <p:nvPr/>
        </p:nvSpPr>
        <p:spPr bwMode="auto">
          <a:xfrm>
            <a:off x="914400" y="3649663"/>
            <a:ext cx="4724400" cy="0"/>
          </a:xfrm>
          <a:prstGeom prst="line">
            <a:avLst/>
          </a:prstGeom>
          <a:noFill/>
          <a:ln w="9525">
            <a:solidFill>
              <a:schemeClr val="tx1"/>
            </a:solidFill>
            <a:round/>
            <a:headEnd/>
            <a:tailEnd/>
          </a:ln>
        </p:spPr>
        <p:txBody>
          <a:bodyPr/>
          <a:lstStyle/>
          <a:p>
            <a:endParaRPr lang="en-US"/>
          </a:p>
        </p:txBody>
      </p:sp>
      <p:sp>
        <p:nvSpPr>
          <p:cNvPr id="12351" name="Line 70"/>
          <p:cNvSpPr>
            <a:spLocks noChangeShapeType="1"/>
          </p:cNvSpPr>
          <p:nvPr/>
        </p:nvSpPr>
        <p:spPr bwMode="auto">
          <a:xfrm flipV="1">
            <a:off x="914400" y="2811463"/>
            <a:ext cx="0" cy="838200"/>
          </a:xfrm>
          <a:prstGeom prst="line">
            <a:avLst/>
          </a:prstGeom>
          <a:noFill/>
          <a:ln w="9525">
            <a:solidFill>
              <a:schemeClr val="tx1"/>
            </a:solidFill>
            <a:round/>
            <a:headEnd/>
            <a:tailEnd/>
          </a:ln>
        </p:spPr>
        <p:txBody>
          <a:bodyPr/>
          <a:lstStyle/>
          <a:p>
            <a:endParaRPr lang="en-US"/>
          </a:p>
        </p:txBody>
      </p:sp>
      <p:sp>
        <p:nvSpPr>
          <p:cNvPr id="12352" name="Text Box 71"/>
          <p:cNvSpPr txBox="1">
            <a:spLocks noChangeArrowheads="1"/>
          </p:cNvSpPr>
          <p:nvPr/>
        </p:nvSpPr>
        <p:spPr bwMode="auto">
          <a:xfrm>
            <a:off x="1541463" y="3443288"/>
            <a:ext cx="1455737" cy="214312"/>
          </a:xfrm>
          <a:prstGeom prst="rect">
            <a:avLst/>
          </a:prstGeom>
          <a:noFill/>
          <a:ln w="9525">
            <a:noFill/>
            <a:miter lim="800000"/>
            <a:headEnd/>
            <a:tailEnd/>
          </a:ln>
        </p:spPr>
        <p:txBody>
          <a:bodyPr wrap="none">
            <a:spAutoFit/>
          </a:bodyPr>
          <a:lstStyle/>
          <a:p>
            <a:r>
              <a:rPr lang="en-US" sz="800">
                <a:latin typeface="Arial" charset="0"/>
                <a:cs typeface="Arial" charset="0"/>
              </a:rPr>
              <a:t>Received Interview Request</a:t>
            </a:r>
          </a:p>
        </p:txBody>
      </p:sp>
      <p:sp>
        <p:nvSpPr>
          <p:cNvPr id="12353" name="Line 76"/>
          <p:cNvSpPr>
            <a:spLocks noChangeShapeType="1"/>
          </p:cNvSpPr>
          <p:nvPr/>
        </p:nvSpPr>
        <p:spPr bwMode="auto">
          <a:xfrm>
            <a:off x="5638800" y="3649663"/>
            <a:ext cx="0" cy="152400"/>
          </a:xfrm>
          <a:prstGeom prst="line">
            <a:avLst/>
          </a:prstGeom>
          <a:noFill/>
          <a:ln w="9525">
            <a:solidFill>
              <a:schemeClr val="tx1"/>
            </a:solidFill>
            <a:round/>
            <a:headEnd/>
            <a:tailEnd type="triangle" w="med" len="med"/>
          </a:ln>
        </p:spPr>
        <p:txBody>
          <a:bodyPr/>
          <a:lstStyle/>
          <a:p>
            <a:endParaRPr lang="en-US"/>
          </a:p>
        </p:txBody>
      </p:sp>
      <p:sp>
        <p:nvSpPr>
          <p:cNvPr id="12354" name="Line 77"/>
          <p:cNvSpPr>
            <a:spLocks noChangeShapeType="1"/>
          </p:cNvSpPr>
          <p:nvPr/>
        </p:nvSpPr>
        <p:spPr bwMode="auto">
          <a:xfrm>
            <a:off x="5908675" y="4724400"/>
            <a:ext cx="0" cy="2819400"/>
          </a:xfrm>
          <a:prstGeom prst="line">
            <a:avLst/>
          </a:prstGeom>
          <a:noFill/>
          <a:ln w="9525">
            <a:solidFill>
              <a:schemeClr val="tx1"/>
            </a:solidFill>
            <a:round/>
            <a:headEnd/>
            <a:tailEnd/>
          </a:ln>
        </p:spPr>
        <p:txBody>
          <a:bodyPr/>
          <a:lstStyle/>
          <a:p>
            <a:endParaRPr lang="en-US"/>
          </a:p>
        </p:txBody>
      </p:sp>
      <p:sp>
        <p:nvSpPr>
          <p:cNvPr id="12355" name="Line 78"/>
          <p:cNvSpPr>
            <a:spLocks noChangeShapeType="1"/>
          </p:cNvSpPr>
          <p:nvPr/>
        </p:nvSpPr>
        <p:spPr bwMode="auto">
          <a:xfrm flipH="1">
            <a:off x="498475" y="7543800"/>
            <a:ext cx="5410200" cy="0"/>
          </a:xfrm>
          <a:prstGeom prst="line">
            <a:avLst/>
          </a:prstGeom>
          <a:noFill/>
          <a:ln w="9525">
            <a:solidFill>
              <a:schemeClr val="tx1"/>
            </a:solidFill>
            <a:round/>
            <a:headEnd/>
            <a:tailEnd/>
          </a:ln>
        </p:spPr>
        <p:txBody>
          <a:bodyPr/>
          <a:lstStyle/>
          <a:p>
            <a:endParaRPr lang="en-US"/>
          </a:p>
        </p:txBody>
      </p:sp>
      <p:sp>
        <p:nvSpPr>
          <p:cNvPr id="12356" name="Line 79"/>
          <p:cNvSpPr>
            <a:spLocks noChangeShapeType="1"/>
          </p:cNvSpPr>
          <p:nvPr/>
        </p:nvSpPr>
        <p:spPr bwMode="auto">
          <a:xfrm flipV="1">
            <a:off x="498475" y="6781800"/>
            <a:ext cx="0" cy="762000"/>
          </a:xfrm>
          <a:prstGeom prst="line">
            <a:avLst/>
          </a:prstGeom>
          <a:noFill/>
          <a:ln w="9525">
            <a:solidFill>
              <a:schemeClr val="tx1"/>
            </a:solidFill>
            <a:round/>
            <a:headEnd/>
            <a:tailEnd type="triangle" w="med" len="med"/>
          </a:ln>
        </p:spPr>
        <p:txBody>
          <a:bodyPr/>
          <a:lstStyle/>
          <a:p>
            <a:endParaRPr lang="en-US"/>
          </a:p>
        </p:txBody>
      </p:sp>
      <p:sp>
        <p:nvSpPr>
          <p:cNvPr id="12357" name="Line 81"/>
          <p:cNvSpPr>
            <a:spLocks noChangeShapeType="1"/>
          </p:cNvSpPr>
          <p:nvPr/>
        </p:nvSpPr>
        <p:spPr bwMode="auto">
          <a:xfrm flipH="1">
            <a:off x="1524000" y="4800600"/>
            <a:ext cx="3505200" cy="0"/>
          </a:xfrm>
          <a:prstGeom prst="line">
            <a:avLst/>
          </a:prstGeom>
          <a:noFill/>
          <a:ln w="9525">
            <a:solidFill>
              <a:schemeClr val="tx1"/>
            </a:solidFill>
            <a:round/>
            <a:headEnd/>
            <a:tailEnd type="triangle" w="med" len="med"/>
          </a:ln>
        </p:spPr>
        <p:txBody>
          <a:bodyPr/>
          <a:lstStyle/>
          <a:p>
            <a:endParaRPr lang="en-US"/>
          </a:p>
        </p:txBody>
      </p:sp>
      <p:sp>
        <p:nvSpPr>
          <p:cNvPr id="12358" name="Line 82"/>
          <p:cNvSpPr>
            <a:spLocks noChangeShapeType="1"/>
          </p:cNvSpPr>
          <p:nvPr/>
        </p:nvSpPr>
        <p:spPr bwMode="auto">
          <a:xfrm>
            <a:off x="5029200" y="4800600"/>
            <a:ext cx="0" cy="1096963"/>
          </a:xfrm>
          <a:prstGeom prst="line">
            <a:avLst/>
          </a:prstGeom>
          <a:noFill/>
          <a:ln w="9525">
            <a:solidFill>
              <a:schemeClr val="tx1"/>
            </a:solidFill>
            <a:round/>
            <a:headEnd/>
            <a:tailEnd/>
          </a:ln>
        </p:spPr>
        <p:txBody>
          <a:bodyPr/>
          <a:lstStyle/>
          <a:p>
            <a:endParaRPr lang="en-US"/>
          </a:p>
        </p:txBody>
      </p:sp>
      <p:sp>
        <p:nvSpPr>
          <p:cNvPr id="12359" name="Text Box 83"/>
          <p:cNvSpPr txBox="1">
            <a:spLocks noChangeArrowheads="1"/>
          </p:cNvSpPr>
          <p:nvPr/>
        </p:nvSpPr>
        <p:spPr bwMode="auto">
          <a:xfrm>
            <a:off x="1592263" y="4648200"/>
            <a:ext cx="1779587" cy="214313"/>
          </a:xfrm>
          <a:prstGeom prst="rect">
            <a:avLst/>
          </a:prstGeom>
          <a:noFill/>
          <a:ln w="9525">
            <a:noFill/>
            <a:miter lim="800000"/>
            <a:headEnd/>
            <a:tailEnd/>
          </a:ln>
        </p:spPr>
        <p:txBody>
          <a:bodyPr wrap="none">
            <a:spAutoFit/>
          </a:bodyPr>
          <a:lstStyle/>
          <a:p>
            <a:r>
              <a:rPr lang="en-US" sz="800">
                <a:latin typeface="Arial" charset="0"/>
                <a:cs typeface="Arial" charset="0"/>
              </a:rPr>
              <a:t>Submitted Profile/Resume Request</a:t>
            </a:r>
          </a:p>
        </p:txBody>
      </p:sp>
      <p:sp>
        <p:nvSpPr>
          <p:cNvPr id="12360" name="Line 84"/>
          <p:cNvSpPr>
            <a:spLocks noChangeShapeType="1"/>
          </p:cNvSpPr>
          <p:nvPr/>
        </p:nvSpPr>
        <p:spPr bwMode="auto">
          <a:xfrm>
            <a:off x="1125538" y="5334000"/>
            <a:ext cx="2286000" cy="0"/>
          </a:xfrm>
          <a:prstGeom prst="line">
            <a:avLst/>
          </a:prstGeom>
          <a:noFill/>
          <a:ln w="9525">
            <a:solidFill>
              <a:schemeClr val="tx1"/>
            </a:solidFill>
            <a:round/>
            <a:headEnd/>
            <a:tailEnd type="triangle" w="med" len="med"/>
          </a:ln>
        </p:spPr>
        <p:txBody>
          <a:bodyPr/>
          <a:lstStyle/>
          <a:p>
            <a:endParaRPr lang="en-US"/>
          </a:p>
        </p:txBody>
      </p:sp>
      <p:sp>
        <p:nvSpPr>
          <p:cNvPr id="12361" name="Line 85"/>
          <p:cNvSpPr>
            <a:spLocks noChangeShapeType="1"/>
          </p:cNvSpPr>
          <p:nvPr/>
        </p:nvSpPr>
        <p:spPr bwMode="auto">
          <a:xfrm flipV="1">
            <a:off x="1125538" y="4876800"/>
            <a:ext cx="0" cy="457200"/>
          </a:xfrm>
          <a:prstGeom prst="line">
            <a:avLst/>
          </a:prstGeom>
          <a:noFill/>
          <a:ln w="9525">
            <a:solidFill>
              <a:schemeClr val="tx1"/>
            </a:solidFill>
            <a:round/>
            <a:headEnd/>
            <a:tailEnd/>
          </a:ln>
        </p:spPr>
        <p:txBody>
          <a:bodyPr/>
          <a:lstStyle/>
          <a:p>
            <a:endParaRPr lang="en-US"/>
          </a:p>
        </p:txBody>
      </p:sp>
      <p:sp>
        <p:nvSpPr>
          <p:cNvPr id="12362" name="Text Box 86"/>
          <p:cNvSpPr txBox="1">
            <a:spLocks noChangeArrowheads="1"/>
          </p:cNvSpPr>
          <p:nvPr/>
        </p:nvSpPr>
        <p:spPr bwMode="auto">
          <a:xfrm>
            <a:off x="1565275" y="5156200"/>
            <a:ext cx="1911350" cy="215900"/>
          </a:xfrm>
          <a:prstGeom prst="rect">
            <a:avLst/>
          </a:prstGeom>
          <a:noFill/>
          <a:ln w="9525">
            <a:noFill/>
            <a:miter lim="800000"/>
            <a:headEnd/>
            <a:tailEnd/>
          </a:ln>
        </p:spPr>
        <p:txBody>
          <a:bodyPr wrap="none">
            <a:spAutoFit/>
          </a:bodyPr>
          <a:lstStyle/>
          <a:p>
            <a:r>
              <a:rPr lang="en-US" sz="800">
                <a:latin typeface="Arial" charset="0"/>
                <a:cs typeface="Arial" charset="0"/>
              </a:rPr>
              <a:t>Response to Profile/Resume Request</a:t>
            </a:r>
          </a:p>
        </p:txBody>
      </p:sp>
      <p:sp>
        <p:nvSpPr>
          <p:cNvPr id="12363" name="Line 87"/>
          <p:cNvSpPr>
            <a:spLocks noChangeShapeType="1"/>
          </p:cNvSpPr>
          <p:nvPr/>
        </p:nvSpPr>
        <p:spPr bwMode="auto">
          <a:xfrm flipH="1">
            <a:off x="685800" y="5638800"/>
            <a:ext cx="2743200" cy="0"/>
          </a:xfrm>
          <a:prstGeom prst="line">
            <a:avLst/>
          </a:prstGeom>
          <a:noFill/>
          <a:ln w="9525">
            <a:solidFill>
              <a:schemeClr val="tx1"/>
            </a:solidFill>
            <a:round/>
            <a:headEnd/>
            <a:tailEnd/>
          </a:ln>
        </p:spPr>
        <p:txBody>
          <a:bodyPr/>
          <a:lstStyle/>
          <a:p>
            <a:endParaRPr lang="en-US"/>
          </a:p>
        </p:txBody>
      </p:sp>
      <p:sp>
        <p:nvSpPr>
          <p:cNvPr id="12364" name="Line 88"/>
          <p:cNvSpPr>
            <a:spLocks noChangeShapeType="1"/>
          </p:cNvSpPr>
          <p:nvPr/>
        </p:nvSpPr>
        <p:spPr bwMode="auto">
          <a:xfrm>
            <a:off x="685800" y="5638800"/>
            <a:ext cx="0" cy="152400"/>
          </a:xfrm>
          <a:prstGeom prst="line">
            <a:avLst/>
          </a:prstGeom>
          <a:noFill/>
          <a:ln w="9525">
            <a:solidFill>
              <a:schemeClr val="tx1"/>
            </a:solidFill>
            <a:round/>
            <a:headEnd/>
            <a:tailEnd type="triangle" w="med" len="med"/>
          </a:ln>
        </p:spPr>
        <p:txBody>
          <a:bodyPr/>
          <a:lstStyle/>
          <a:p>
            <a:endParaRPr lang="en-US"/>
          </a:p>
        </p:txBody>
      </p:sp>
      <p:sp>
        <p:nvSpPr>
          <p:cNvPr id="12365" name="Text Box 89"/>
          <p:cNvSpPr txBox="1">
            <a:spLocks noChangeArrowheads="1"/>
          </p:cNvSpPr>
          <p:nvPr/>
        </p:nvSpPr>
        <p:spPr bwMode="auto">
          <a:xfrm>
            <a:off x="1531938" y="5475288"/>
            <a:ext cx="1955800" cy="215900"/>
          </a:xfrm>
          <a:prstGeom prst="rect">
            <a:avLst/>
          </a:prstGeom>
          <a:noFill/>
          <a:ln w="9525">
            <a:noFill/>
            <a:miter lim="800000"/>
            <a:headEnd/>
            <a:tailEnd/>
          </a:ln>
        </p:spPr>
        <p:txBody>
          <a:bodyPr wrap="none">
            <a:spAutoFit/>
          </a:bodyPr>
          <a:lstStyle/>
          <a:p>
            <a:r>
              <a:rPr lang="en-US" sz="800">
                <a:latin typeface="Arial" charset="0"/>
                <a:cs typeface="Arial" charset="0"/>
              </a:rPr>
              <a:t>Requested Profile/Resume Information</a:t>
            </a:r>
          </a:p>
        </p:txBody>
      </p:sp>
      <p:sp>
        <p:nvSpPr>
          <p:cNvPr id="12366" name="Line 90"/>
          <p:cNvSpPr>
            <a:spLocks noChangeShapeType="1"/>
          </p:cNvSpPr>
          <p:nvPr/>
        </p:nvSpPr>
        <p:spPr bwMode="auto">
          <a:xfrm>
            <a:off x="762000" y="7315200"/>
            <a:ext cx="4724400" cy="0"/>
          </a:xfrm>
          <a:prstGeom prst="line">
            <a:avLst/>
          </a:prstGeom>
          <a:noFill/>
          <a:ln w="9525">
            <a:solidFill>
              <a:schemeClr val="tx1"/>
            </a:solidFill>
            <a:round/>
            <a:headEnd/>
            <a:tailEnd/>
          </a:ln>
        </p:spPr>
        <p:txBody>
          <a:bodyPr/>
          <a:lstStyle/>
          <a:p>
            <a:endParaRPr lang="en-US"/>
          </a:p>
        </p:txBody>
      </p:sp>
      <p:sp>
        <p:nvSpPr>
          <p:cNvPr id="12367" name="Line 91"/>
          <p:cNvSpPr>
            <a:spLocks noChangeShapeType="1"/>
          </p:cNvSpPr>
          <p:nvPr/>
        </p:nvSpPr>
        <p:spPr bwMode="auto">
          <a:xfrm flipV="1">
            <a:off x="762000" y="6781800"/>
            <a:ext cx="0" cy="533400"/>
          </a:xfrm>
          <a:prstGeom prst="line">
            <a:avLst/>
          </a:prstGeom>
          <a:noFill/>
          <a:ln w="9525">
            <a:solidFill>
              <a:schemeClr val="tx1"/>
            </a:solidFill>
            <a:round/>
            <a:headEnd/>
            <a:tailEnd/>
          </a:ln>
        </p:spPr>
        <p:txBody>
          <a:bodyPr/>
          <a:lstStyle/>
          <a:p>
            <a:endParaRPr lang="en-US"/>
          </a:p>
        </p:txBody>
      </p:sp>
      <p:sp>
        <p:nvSpPr>
          <p:cNvPr id="12368" name="Line 92"/>
          <p:cNvSpPr>
            <a:spLocks noChangeShapeType="1"/>
          </p:cNvSpPr>
          <p:nvPr/>
        </p:nvSpPr>
        <p:spPr bwMode="auto">
          <a:xfrm flipV="1">
            <a:off x="5486400" y="6781800"/>
            <a:ext cx="0" cy="533400"/>
          </a:xfrm>
          <a:prstGeom prst="line">
            <a:avLst/>
          </a:prstGeom>
          <a:noFill/>
          <a:ln w="9525">
            <a:solidFill>
              <a:schemeClr val="tx1"/>
            </a:solidFill>
            <a:round/>
            <a:headEnd/>
            <a:tailEnd type="triangle" w="med" len="med"/>
          </a:ln>
        </p:spPr>
        <p:txBody>
          <a:bodyPr/>
          <a:lstStyle/>
          <a:p>
            <a:endParaRPr lang="en-US"/>
          </a:p>
        </p:txBody>
      </p:sp>
      <p:sp>
        <p:nvSpPr>
          <p:cNvPr id="12369" name="Text Box 93"/>
          <p:cNvSpPr txBox="1">
            <a:spLocks noChangeArrowheads="1"/>
          </p:cNvSpPr>
          <p:nvPr/>
        </p:nvSpPr>
        <p:spPr bwMode="auto">
          <a:xfrm>
            <a:off x="1636713" y="7143750"/>
            <a:ext cx="1030287" cy="214313"/>
          </a:xfrm>
          <a:prstGeom prst="rect">
            <a:avLst/>
          </a:prstGeom>
          <a:noFill/>
          <a:ln w="9525">
            <a:noFill/>
            <a:miter lim="800000"/>
            <a:headEnd/>
            <a:tailEnd/>
          </a:ln>
        </p:spPr>
        <p:txBody>
          <a:bodyPr wrap="none">
            <a:spAutoFit/>
          </a:bodyPr>
          <a:lstStyle/>
          <a:p>
            <a:r>
              <a:rPr lang="en-US" sz="800">
                <a:latin typeface="Arial" charset="0"/>
                <a:cs typeface="Arial" charset="0"/>
              </a:rPr>
              <a:t>Interview  Request</a:t>
            </a:r>
          </a:p>
        </p:txBody>
      </p:sp>
      <p:sp>
        <p:nvSpPr>
          <p:cNvPr id="12370" name="Line 99"/>
          <p:cNvSpPr>
            <a:spLocks noChangeShapeType="1"/>
          </p:cNvSpPr>
          <p:nvPr/>
        </p:nvSpPr>
        <p:spPr bwMode="auto">
          <a:xfrm flipV="1">
            <a:off x="4724400" y="2971800"/>
            <a:ext cx="0" cy="1371600"/>
          </a:xfrm>
          <a:prstGeom prst="line">
            <a:avLst/>
          </a:prstGeom>
          <a:noFill/>
          <a:ln w="9525">
            <a:solidFill>
              <a:schemeClr val="tx1"/>
            </a:solidFill>
            <a:round/>
            <a:headEnd/>
            <a:tailEnd type="triangle" w="med" len="med"/>
          </a:ln>
        </p:spPr>
        <p:txBody>
          <a:bodyPr/>
          <a:lstStyle/>
          <a:p>
            <a:endParaRPr lang="en-US"/>
          </a:p>
        </p:txBody>
      </p:sp>
      <p:sp>
        <p:nvSpPr>
          <p:cNvPr id="12371" name="Line 101"/>
          <p:cNvSpPr>
            <a:spLocks noChangeShapeType="1"/>
          </p:cNvSpPr>
          <p:nvPr/>
        </p:nvSpPr>
        <p:spPr bwMode="auto">
          <a:xfrm flipH="1">
            <a:off x="1524000" y="4114800"/>
            <a:ext cx="2286000" cy="0"/>
          </a:xfrm>
          <a:prstGeom prst="line">
            <a:avLst/>
          </a:prstGeom>
          <a:noFill/>
          <a:ln w="9525">
            <a:solidFill>
              <a:schemeClr val="tx1"/>
            </a:solidFill>
            <a:round/>
            <a:headEnd/>
            <a:tailEnd type="triangle" w="med" len="med"/>
          </a:ln>
        </p:spPr>
        <p:txBody>
          <a:bodyPr/>
          <a:lstStyle/>
          <a:p>
            <a:endParaRPr lang="en-US"/>
          </a:p>
        </p:txBody>
      </p:sp>
      <p:sp>
        <p:nvSpPr>
          <p:cNvPr id="12372" name="Line 102"/>
          <p:cNvSpPr>
            <a:spLocks noChangeShapeType="1"/>
          </p:cNvSpPr>
          <p:nvPr/>
        </p:nvSpPr>
        <p:spPr bwMode="auto">
          <a:xfrm flipV="1">
            <a:off x="3810000" y="2743200"/>
            <a:ext cx="0" cy="1371600"/>
          </a:xfrm>
          <a:prstGeom prst="line">
            <a:avLst/>
          </a:prstGeom>
          <a:noFill/>
          <a:ln w="9525">
            <a:solidFill>
              <a:schemeClr val="tx1"/>
            </a:solidFill>
            <a:round/>
            <a:headEnd/>
            <a:tailEnd/>
          </a:ln>
        </p:spPr>
        <p:txBody>
          <a:bodyPr/>
          <a:lstStyle/>
          <a:p>
            <a:endParaRPr lang="en-US"/>
          </a:p>
        </p:txBody>
      </p:sp>
      <p:sp>
        <p:nvSpPr>
          <p:cNvPr id="12373" name="Text Box 103"/>
          <p:cNvSpPr txBox="1">
            <a:spLocks noChangeArrowheads="1"/>
          </p:cNvSpPr>
          <p:nvPr/>
        </p:nvSpPr>
        <p:spPr bwMode="auto">
          <a:xfrm>
            <a:off x="1574800" y="3962400"/>
            <a:ext cx="1916113" cy="215900"/>
          </a:xfrm>
          <a:prstGeom prst="rect">
            <a:avLst/>
          </a:prstGeom>
          <a:noFill/>
          <a:ln w="9525">
            <a:noFill/>
            <a:miter lim="800000"/>
            <a:headEnd/>
            <a:tailEnd/>
          </a:ln>
        </p:spPr>
        <p:txBody>
          <a:bodyPr wrap="none">
            <a:spAutoFit/>
          </a:bodyPr>
          <a:lstStyle/>
          <a:p>
            <a:pPr>
              <a:spcBef>
                <a:spcPct val="50000"/>
              </a:spcBef>
            </a:pPr>
            <a:r>
              <a:rPr lang="en-US" sz="800">
                <a:latin typeface="Arial" charset="0"/>
                <a:cs typeface="Arial" charset="0"/>
              </a:rPr>
              <a:t>Notification of Profile/Resume Posting</a:t>
            </a:r>
          </a:p>
        </p:txBody>
      </p:sp>
      <p:sp>
        <p:nvSpPr>
          <p:cNvPr id="2066" name="AutoShape 18"/>
          <p:cNvSpPr>
            <a:spLocks noChangeArrowheads="1"/>
          </p:cNvSpPr>
          <p:nvPr/>
        </p:nvSpPr>
        <p:spPr bwMode="auto">
          <a:xfrm>
            <a:off x="4876800" y="586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endParaRPr>
          </a:p>
        </p:txBody>
      </p:sp>
      <p:sp>
        <p:nvSpPr>
          <p:cNvPr id="12377" name="Text Box 21"/>
          <p:cNvSpPr txBox="1">
            <a:spLocks noChangeArrowheads="1"/>
          </p:cNvSpPr>
          <p:nvPr/>
        </p:nvSpPr>
        <p:spPr bwMode="auto">
          <a:xfrm>
            <a:off x="4953000" y="6172200"/>
            <a:ext cx="838200" cy="396875"/>
          </a:xfrm>
          <a:prstGeom prst="rect">
            <a:avLst/>
          </a:prstGeom>
          <a:noFill/>
          <a:ln w="9525">
            <a:noFill/>
            <a:miter lim="800000"/>
            <a:headEnd/>
            <a:tailEnd/>
          </a:ln>
        </p:spPr>
        <p:txBody>
          <a:bodyPr>
            <a:spAutoFit/>
          </a:bodyPr>
          <a:lstStyle/>
          <a:p>
            <a:pPr algn="ctr">
              <a:spcBef>
                <a:spcPct val="50000"/>
              </a:spcBef>
            </a:pPr>
            <a:r>
              <a:rPr lang="en-US" sz="1000" b="1">
                <a:latin typeface="Nina" pitchFamily="34" charset="0"/>
              </a:rPr>
              <a:t>Submit Request</a:t>
            </a:r>
          </a:p>
        </p:txBody>
      </p:sp>
      <p:sp>
        <p:nvSpPr>
          <p:cNvPr id="12378" name="Line 26"/>
          <p:cNvSpPr>
            <a:spLocks noChangeShapeType="1"/>
          </p:cNvSpPr>
          <p:nvPr/>
        </p:nvSpPr>
        <p:spPr bwMode="auto">
          <a:xfrm>
            <a:off x="4876800" y="6096000"/>
            <a:ext cx="990600" cy="0"/>
          </a:xfrm>
          <a:prstGeom prst="line">
            <a:avLst/>
          </a:prstGeom>
          <a:noFill/>
          <a:ln w="9525">
            <a:solidFill>
              <a:schemeClr val="tx1"/>
            </a:solidFill>
            <a:round/>
            <a:headEnd/>
            <a:tailEnd/>
          </a:ln>
        </p:spPr>
        <p:txBody>
          <a:bodyPr/>
          <a:lstStyle/>
          <a:p>
            <a:endParaRPr lang="en-US"/>
          </a:p>
        </p:txBody>
      </p:sp>
      <p:sp>
        <p:nvSpPr>
          <p:cNvPr id="12379" name="Text Box 30"/>
          <p:cNvSpPr txBox="1">
            <a:spLocks noChangeArrowheads="1"/>
          </p:cNvSpPr>
          <p:nvPr/>
        </p:nvSpPr>
        <p:spPr bwMode="auto">
          <a:xfrm>
            <a:off x="5181600" y="5867400"/>
            <a:ext cx="685800" cy="228600"/>
          </a:xfrm>
          <a:prstGeom prst="rect">
            <a:avLst/>
          </a:prstGeom>
          <a:noFill/>
          <a:ln w="9525">
            <a:noFill/>
            <a:miter lim="800000"/>
            <a:headEnd/>
            <a:tailEnd/>
          </a:ln>
        </p:spPr>
        <p:txBody>
          <a:bodyPr>
            <a:spAutoFit/>
          </a:bodyPr>
          <a:lstStyle/>
          <a:p>
            <a:pPr>
              <a:spcBef>
                <a:spcPct val="50000"/>
              </a:spcBef>
            </a:pPr>
            <a:r>
              <a:rPr lang="en-US" sz="900">
                <a:latin typeface="Nina" pitchFamily="34" charset="0"/>
              </a:rPr>
              <a:t>3.0</a:t>
            </a:r>
          </a:p>
        </p:txBody>
      </p:sp>
      <p:sp>
        <p:nvSpPr>
          <p:cNvPr id="2065" name="AutoShape 17"/>
          <p:cNvSpPr>
            <a:spLocks noChangeArrowheads="1"/>
          </p:cNvSpPr>
          <p:nvPr/>
        </p:nvSpPr>
        <p:spPr bwMode="auto">
          <a:xfrm>
            <a:off x="3429000" y="4953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endParaRPr>
          </a:p>
        </p:txBody>
      </p:sp>
      <p:sp>
        <p:nvSpPr>
          <p:cNvPr id="12383" name="Text Box 20"/>
          <p:cNvSpPr txBox="1">
            <a:spLocks noChangeArrowheads="1"/>
          </p:cNvSpPr>
          <p:nvPr/>
        </p:nvSpPr>
        <p:spPr bwMode="auto">
          <a:xfrm>
            <a:off x="3352800" y="5241925"/>
            <a:ext cx="1143000" cy="549275"/>
          </a:xfrm>
          <a:prstGeom prst="rect">
            <a:avLst/>
          </a:prstGeom>
          <a:noFill/>
          <a:ln w="9525">
            <a:noFill/>
            <a:miter lim="800000"/>
            <a:headEnd/>
            <a:tailEnd/>
          </a:ln>
        </p:spPr>
        <p:txBody>
          <a:bodyPr>
            <a:spAutoFit/>
          </a:bodyPr>
          <a:lstStyle/>
          <a:p>
            <a:pPr algn="ctr">
              <a:spcBef>
                <a:spcPct val="50000"/>
              </a:spcBef>
            </a:pPr>
            <a:r>
              <a:rPr lang="en-US" sz="1000" b="1">
                <a:latin typeface="Nina" pitchFamily="34" charset="0"/>
              </a:rPr>
              <a:t>Review Profile/Resume Request</a:t>
            </a:r>
          </a:p>
        </p:txBody>
      </p:sp>
      <p:sp>
        <p:nvSpPr>
          <p:cNvPr id="12384" name="Line 25"/>
          <p:cNvSpPr>
            <a:spLocks noChangeShapeType="1"/>
          </p:cNvSpPr>
          <p:nvPr/>
        </p:nvSpPr>
        <p:spPr bwMode="auto">
          <a:xfrm>
            <a:off x="3429000" y="5181600"/>
            <a:ext cx="990600" cy="0"/>
          </a:xfrm>
          <a:prstGeom prst="line">
            <a:avLst/>
          </a:prstGeom>
          <a:noFill/>
          <a:ln w="9525">
            <a:solidFill>
              <a:schemeClr val="tx1"/>
            </a:solidFill>
            <a:round/>
            <a:headEnd/>
            <a:tailEnd/>
          </a:ln>
        </p:spPr>
        <p:txBody>
          <a:bodyPr/>
          <a:lstStyle/>
          <a:p>
            <a:endParaRPr lang="en-US"/>
          </a:p>
        </p:txBody>
      </p:sp>
      <p:sp>
        <p:nvSpPr>
          <p:cNvPr id="12385" name="Text Box 29"/>
          <p:cNvSpPr txBox="1">
            <a:spLocks noChangeArrowheads="1"/>
          </p:cNvSpPr>
          <p:nvPr/>
        </p:nvSpPr>
        <p:spPr bwMode="auto">
          <a:xfrm>
            <a:off x="3733800" y="4953000"/>
            <a:ext cx="685800" cy="228600"/>
          </a:xfrm>
          <a:prstGeom prst="rect">
            <a:avLst/>
          </a:prstGeom>
          <a:noFill/>
          <a:ln w="9525">
            <a:noFill/>
            <a:miter lim="800000"/>
            <a:headEnd/>
            <a:tailEnd/>
          </a:ln>
        </p:spPr>
        <p:txBody>
          <a:bodyPr>
            <a:spAutoFit/>
          </a:bodyPr>
          <a:lstStyle/>
          <a:p>
            <a:pPr>
              <a:spcBef>
                <a:spcPct val="50000"/>
              </a:spcBef>
            </a:pPr>
            <a:r>
              <a:rPr lang="en-US" sz="900">
                <a:latin typeface="Nina" pitchFamily="34" charset="0"/>
              </a:rPr>
              <a:t>4.0</a:t>
            </a:r>
          </a:p>
        </p:txBody>
      </p:sp>
      <p:sp>
        <p:nvSpPr>
          <p:cNvPr id="12386" name="Line 77"/>
          <p:cNvSpPr>
            <a:spLocks noChangeShapeType="1"/>
          </p:cNvSpPr>
          <p:nvPr/>
        </p:nvSpPr>
        <p:spPr bwMode="auto">
          <a:xfrm>
            <a:off x="6019800" y="4665663"/>
            <a:ext cx="0" cy="3109912"/>
          </a:xfrm>
          <a:prstGeom prst="line">
            <a:avLst/>
          </a:prstGeom>
          <a:noFill/>
          <a:ln w="9525">
            <a:solidFill>
              <a:schemeClr val="tx1"/>
            </a:solidFill>
            <a:round/>
            <a:headEnd/>
            <a:tailEnd/>
          </a:ln>
        </p:spPr>
        <p:txBody>
          <a:bodyPr/>
          <a:lstStyle/>
          <a:p>
            <a:endParaRPr lang="en-US"/>
          </a:p>
        </p:txBody>
      </p:sp>
      <p:sp>
        <p:nvSpPr>
          <p:cNvPr id="12387" name="Line 78"/>
          <p:cNvSpPr>
            <a:spLocks noChangeShapeType="1"/>
          </p:cNvSpPr>
          <p:nvPr/>
        </p:nvSpPr>
        <p:spPr bwMode="auto">
          <a:xfrm rot="10800000" flipH="1">
            <a:off x="350838" y="7780338"/>
            <a:ext cx="5668962" cy="0"/>
          </a:xfrm>
          <a:prstGeom prst="line">
            <a:avLst/>
          </a:prstGeom>
          <a:noFill/>
          <a:ln w="9525">
            <a:solidFill>
              <a:schemeClr val="tx1"/>
            </a:solidFill>
            <a:round/>
            <a:headEnd/>
            <a:tailEnd/>
          </a:ln>
        </p:spPr>
        <p:txBody>
          <a:bodyPr/>
          <a:lstStyle/>
          <a:p>
            <a:endParaRPr lang="en-US"/>
          </a:p>
        </p:txBody>
      </p:sp>
      <p:sp>
        <p:nvSpPr>
          <p:cNvPr id="12388" name="Line 79"/>
          <p:cNvSpPr>
            <a:spLocks noChangeShapeType="1"/>
          </p:cNvSpPr>
          <p:nvPr/>
        </p:nvSpPr>
        <p:spPr bwMode="auto">
          <a:xfrm flipV="1">
            <a:off x="355600" y="6781800"/>
            <a:ext cx="0" cy="1006475"/>
          </a:xfrm>
          <a:prstGeom prst="line">
            <a:avLst/>
          </a:prstGeom>
          <a:noFill/>
          <a:ln w="9525">
            <a:solidFill>
              <a:schemeClr val="tx1"/>
            </a:solidFill>
            <a:round/>
            <a:headEnd/>
            <a:tailEnd type="triangle" w="med" len="med"/>
          </a:ln>
        </p:spPr>
        <p:txBody>
          <a:bodyPr/>
          <a:lstStyle/>
          <a:p>
            <a:endParaRPr lang="en-US"/>
          </a:p>
        </p:txBody>
      </p:sp>
      <p:sp>
        <p:nvSpPr>
          <p:cNvPr id="12389" name="Text Box 80"/>
          <p:cNvSpPr txBox="1">
            <a:spLocks noChangeArrowheads="1"/>
          </p:cNvSpPr>
          <p:nvPr/>
        </p:nvSpPr>
        <p:spPr bwMode="auto">
          <a:xfrm>
            <a:off x="1531938" y="1295400"/>
            <a:ext cx="1135062" cy="215900"/>
          </a:xfrm>
          <a:prstGeom prst="rect">
            <a:avLst/>
          </a:prstGeom>
          <a:noFill/>
          <a:ln w="9525">
            <a:noFill/>
            <a:miter lim="800000"/>
            <a:headEnd/>
            <a:tailEnd/>
          </a:ln>
        </p:spPr>
        <p:txBody>
          <a:bodyPr wrap="none">
            <a:spAutoFit/>
          </a:bodyPr>
          <a:lstStyle/>
          <a:p>
            <a:r>
              <a:rPr lang="en-US" sz="800">
                <a:latin typeface="Arial" charset="0"/>
                <a:cs typeface="Arial" charset="0"/>
              </a:rPr>
              <a:t>Interview Information</a:t>
            </a:r>
          </a:p>
        </p:txBody>
      </p:sp>
      <p:sp>
        <p:nvSpPr>
          <p:cNvPr id="12390" name="Line 47"/>
          <p:cNvSpPr>
            <a:spLocks noChangeShapeType="1"/>
          </p:cNvSpPr>
          <p:nvPr/>
        </p:nvSpPr>
        <p:spPr bwMode="auto">
          <a:xfrm>
            <a:off x="762000" y="1455738"/>
            <a:ext cx="5211763" cy="0"/>
          </a:xfrm>
          <a:prstGeom prst="line">
            <a:avLst/>
          </a:prstGeom>
          <a:noFill/>
          <a:ln w="9525">
            <a:solidFill>
              <a:schemeClr val="tx1"/>
            </a:solidFill>
            <a:round/>
            <a:headEnd/>
            <a:tailEnd/>
          </a:ln>
        </p:spPr>
        <p:txBody>
          <a:bodyPr/>
          <a:lstStyle/>
          <a:p>
            <a:endParaRPr lang="en-US"/>
          </a:p>
        </p:txBody>
      </p:sp>
      <p:sp>
        <p:nvSpPr>
          <p:cNvPr id="12391" name="Line 67"/>
          <p:cNvSpPr>
            <a:spLocks noChangeShapeType="1"/>
          </p:cNvSpPr>
          <p:nvPr/>
        </p:nvSpPr>
        <p:spPr bwMode="auto">
          <a:xfrm rot="10800000" flipV="1">
            <a:off x="762000" y="1463675"/>
            <a:ext cx="0" cy="365125"/>
          </a:xfrm>
          <a:prstGeom prst="line">
            <a:avLst/>
          </a:prstGeom>
          <a:noFill/>
          <a:ln w="9525">
            <a:solidFill>
              <a:schemeClr val="tx1"/>
            </a:solidFill>
            <a:round/>
            <a:headEnd/>
            <a:tailEnd type="triangle" w="med" len="med"/>
          </a:ln>
        </p:spPr>
        <p:txBody>
          <a:bodyPr/>
          <a:lstStyle/>
          <a:p>
            <a:endParaRPr lang="en-US"/>
          </a:p>
        </p:txBody>
      </p:sp>
      <p:sp>
        <p:nvSpPr>
          <p:cNvPr id="12392" name="Line 77"/>
          <p:cNvSpPr>
            <a:spLocks noChangeShapeType="1"/>
          </p:cNvSpPr>
          <p:nvPr/>
        </p:nvSpPr>
        <p:spPr bwMode="auto">
          <a:xfrm>
            <a:off x="5978525" y="1455738"/>
            <a:ext cx="0" cy="2378075"/>
          </a:xfrm>
          <a:prstGeom prst="line">
            <a:avLst/>
          </a:prstGeom>
          <a:noFill/>
          <a:ln w="9525">
            <a:solidFill>
              <a:schemeClr val="tx1"/>
            </a:solidFill>
            <a:round/>
            <a:headEnd/>
            <a:tailEnd/>
          </a:ln>
        </p:spPr>
        <p:txBody>
          <a:bodyPr/>
          <a:lstStyle/>
          <a:p>
            <a:endParaRPr lang="en-US"/>
          </a:p>
        </p:txBody>
      </p:sp>
      <p:sp>
        <p:nvSpPr>
          <p:cNvPr id="12393" name="Text Box 80"/>
          <p:cNvSpPr txBox="1">
            <a:spLocks noChangeArrowheads="1"/>
          </p:cNvSpPr>
          <p:nvPr/>
        </p:nvSpPr>
        <p:spPr bwMode="auto">
          <a:xfrm>
            <a:off x="1651000" y="7624763"/>
            <a:ext cx="1135063" cy="215900"/>
          </a:xfrm>
          <a:prstGeom prst="rect">
            <a:avLst/>
          </a:prstGeom>
          <a:noFill/>
          <a:ln w="9525">
            <a:noFill/>
            <a:miter lim="800000"/>
            <a:headEnd/>
            <a:tailEnd/>
          </a:ln>
        </p:spPr>
        <p:txBody>
          <a:bodyPr wrap="none">
            <a:spAutoFit/>
          </a:bodyPr>
          <a:lstStyle/>
          <a:p>
            <a:r>
              <a:rPr lang="en-US" sz="800">
                <a:latin typeface="Arial" charset="0"/>
                <a:cs typeface="Arial" charset="0"/>
              </a:rPr>
              <a:t>Interview Information</a:t>
            </a:r>
          </a:p>
        </p:txBody>
      </p:sp>
      <p:sp>
        <p:nvSpPr>
          <p:cNvPr id="2120" name="AutoShape 72"/>
          <p:cNvSpPr>
            <a:spLocks noChangeArrowheads="1"/>
          </p:cNvSpPr>
          <p:nvPr/>
        </p:nvSpPr>
        <p:spPr bwMode="auto">
          <a:xfrm>
            <a:off x="5181600" y="3818546"/>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endParaRPr>
          </a:p>
        </p:txBody>
      </p:sp>
      <p:sp>
        <p:nvSpPr>
          <p:cNvPr id="12397" name="Text Box 73"/>
          <p:cNvSpPr txBox="1">
            <a:spLocks noChangeArrowheads="1"/>
          </p:cNvSpPr>
          <p:nvPr/>
        </p:nvSpPr>
        <p:spPr bwMode="auto">
          <a:xfrm>
            <a:off x="5029200" y="4122738"/>
            <a:ext cx="1295400" cy="396875"/>
          </a:xfrm>
          <a:prstGeom prst="rect">
            <a:avLst/>
          </a:prstGeom>
          <a:noFill/>
          <a:ln w="9525">
            <a:noFill/>
            <a:miter lim="800000"/>
            <a:headEnd/>
            <a:tailEnd/>
          </a:ln>
        </p:spPr>
        <p:txBody>
          <a:bodyPr>
            <a:spAutoFit/>
          </a:bodyPr>
          <a:lstStyle/>
          <a:p>
            <a:pPr algn="ctr">
              <a:spcBef>
                <a:spcPct val="50000"/>
              </a:spcBef>
            </a:pPr>
            <a:r>
              <a:rPr lang="en-US" sz="1000" b="1">
                <a:latin typeface="Nina" pitchFamily="34" charset="0"/>
              </a:rPr>
              <a:t>Review Request Approve/Deny</a:t>
            </a:r>
          </a:p>
        </p:txBody>
      </p:sp>
      <p:sp>
        <p:nvSpPr>
          <p:cNvPr id="12398" name="Line 74"/>
          <p:cNvSpPr>
            <a:spLocks noChangeShapeType="1"/>
          </p:cNvSpPr>
          <p:nvPr/>
        </p:nvSpPr>
        <p:spPr bwMode="auto">
          <a:xfrm>
            <a:off x="5181600" y="4046538"/>
            <a:ext cx="990600" cy="0"/>
          </a:xfrm>
          <a:prstGeom prst="line">
            <a:avLst/>
          </a:prstGeom>
          <a:noFill/>
          <a:ln w="9525">
            <a:solidFill>
              <a:schemeClr val="tx1"/>
            </a:solidFill>
            <a:round/>
            <a:headEnd/>
            <a:tailEnd/>
          </a:ln>
        </p:spPr>
        <p:txBody>
          <a:bodyPr/>
          <a:lstStyle/>
          <a:p>
            <a:endParaRPr lang="en-US"/>
          </a:p>
        </p:txBody>
      </p:sp>
      <p:sp>
        <p:nvSpPr>
          <p:cNvPr id="12399" name="Text Box 75"/>
          <p:cNvSpPr txBox="1">
            <a:spLocks noChangeArrowheads="1"/>
          </p:cNvSpPr>
          <p:nvPr/>
        </p:nvSpPr>
        <p:spPr bwMode="auto">
          <a:xfrm>
            <a:off x="5486400" y="3817938"/>
            <a:ext cx="685800" cy="228600"/>
          </a:xfrm>
          <a:prstGeom prst="rect">
            <a:avLst/>
          </a:prstGeom>
          <a:noFill/>
          <a:ln w="9525">
            <a:noFill/>
            <a:miter lim="800000"/>
            <a:headEnd/>
            <a:tailEnd/>
          </a:ln>
        </p:spPr>
        <p:txBody>
          <a:bodyPr>
            <a:spAutoFit/>
          </a:bodyPr>
          <a:lstStyle/>
          <a:p>
            <a:pPr>
              <a:spcBef>
                <a:spcPct val="50000"/>
              </a:spcBef>
            </a:pPr>
            <a:r>
              <a:rPr lang="en-US" sz="900">
                <a:latin typeface="Nina" pitchFamily="34" charset="0"/>
              </a:rPr>
              <a:t>5.0</a:t>
            </a:r>
          </a:p>
        </p:txBody>
      </p:sp>
      <p:sp>
        <p:nvSpPr>
          <p:cNvPr id="2062" name="AutoShape 14"/>
          <p:cNvSpPr>
            <a:spLocks noChangeArrowheads="1"/>
          </p:cNvSpPr>
          <p:nvPr/>
        </p:nvSpPr>
        <p:spPr bwMode="auto">
          <a:xfrm>
            <a:off x="3200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endParaRPr>
          </a:p>
        </p:txBody>
      </p:sp>
      <p:sp>
        <p:nvSpPr>
          <p:cNvPr id="12403" name="Text Box 15"/>
          <p:cNvSpPr txBox="1">
            <a:spLocks noChangeArrowheads="1"/>
          </p:cNvSpPr>
          <p:nvPr/>
        </p:nvSpPr>
        <p:spPr bwMode="auto">
          <a:xfrm>
            <a:off x="2928938" y="2193925"/>
            <a:ext cx="1524000" cy="396875"/>
          </a:xfrm>
          <a:prstGeom prst="rect">
            <a:avLst/>
          </a:prstGeom>
          <a:noFill/>
          <a:ln w="9525">
            <a:noFill/>
            <a:miter lim="800000"/>
            <a:headEnd/>
            <a:tailEnd/>
          </a:ln>
        </p:spPr>
        <p:txBody>
          <a:bodyPr>
            <a:spAutoFit/>
          </a:bodyPr>
          <a:lstStyle/>
          <a:p>
            <a:pPr algn="ctr">
              <a:spcBef>
                <a:spcPct val="50000"/>
              </a:spcBef>
            </a:pPr>
            <a:r>
              <a:rPr lang="en-US" sz="1000" b="1">
                <a:latin typeface="Nina" pitchFamily="34" charset="0"/>
              </a:rPr>
              <a:t>Submit                Profile/Resume</a:t>
            </a:r>
          </a:p>
        </p:txBody>
      </p:sp>
      <p:sp>
        <p:nvSpPr>
          <p:cNvPr id="12404" name="Line 23"/>
          <p:cNvSpPr>
            <a:spLocks noChangeShapeType="1"/>
          </p:cNvSpPr>
          <p:nvPr/>
        </p:nvSpPr>
        <p:spPr bwMode="auto">
          <a:xfrm>
            <a:off x="3200400" y="2133600"/>
            <a:ext cx="990600" cy="0"/>
          </a:xfrm>
          <a:prstGeom prst="line">
            <a:avLst/>
          </a:prstGeom>
          <a:noFill/>
          <a:ln w="9525">
            <a:solidFill>
              <a:schemeClr val="tx1"/>
            </a:solidFill>
            <a:round/>
            <a:headEnd/>
            <a:tailEnd/>
          </a:ln>
        </p:spPr>
        <p:txBody>
          <a:bodyPr/>
          <a:lstStyle/>
          <a:p>
            <a:endParaRPr lang="en-US"/>
          </a:p>
        </p:txBody>
      </p:sp>
      <p:sp>
        <p:nvSpPr>
          <p:cNvPr id="12405" name="Text Box 27"/>
          <p:cNvSpPr txBox="1">
            <a:spLocks noChangeArrowheads="1"/>
          </p:cNvSpPr>
          <p:nvPr/>
        </p:nvSpPr>
        <p:spPr bwMode="auto">
          <a:xfrm>
            <a:off x="3505200" y="1905000"/>
            <a:ext cx="685800" cy="228600"/>
          </a:xfrm>
          <a:prstGeom prst="rect">
            <a:avLst/>
          </a:prstGeom>
          <a:noFill/>
          <a:ln w="9525">
            <a:noFill/>
            <a:miter lim="800000"/>
            <a:headEnd/>
            <a:tailEnd/>
          </a:ln>
        </p:spPr>
        <p:txBody>
          <a:bodyPr>
            <a:spAutoFit/>
          </a:bodyPr>
          <a:lstStyle/>
          <a:p>
            <a:pPr>
              <a:spcBef>
                <a:spcPct val="50000"/>
              </a:spcBef>
            </a:pPr>
            <a:r>
              <a:rPr lang="en-US" sz="900">
                <a:latin typeface="Nina" pitchFamily="34" charset="0"/>
              </a:rPr>
              <a:t>1.0</a:t>
            </a:r>
          </a:p>
        </p:txBody>
      </p:sp>
      <p:cxnSp>
        <p:nvCxnSpPr>
          <p:cNvPr id="105" name="Straight Connector 104"/>
          <p:cNvCxnSpPr/>
          <p:nvPr/>
        </p:nvCxnSpPr>
        <p:spPr>
          <a:xfrm rot="5400000" flipH="1" flipV="1">
            <a:off x="3574257" y="1632744"/>
            <a:ext cx="50323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816350" y="1371600"/>
            <a:ext cx="28352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08" name="Elbow Connector 112"/>
          <p:cNvCxnSpPr>
            <a:cxnSpLocks noChangeShapeType="1"/>
            <a:stCxn id="12334" idx="0"/>
          </p:cNvCxnSpPr>
          <p:nvPr/>
        </p:nvCxnSpPr>
        <p:spPr bwMode="auto">
          <a:xfrm rot="5400000">
            <a:off x="3374231" y="5431632"/>
            <a:ext cx="5595937" cy="152400"/>
          </a:xfrm>
          <a:prstGeom prst="bentConnector3">
            <a:avLst>
              <a:gd name="adj1" fmla="val 37630"/>
            </a:avLst>
          </a:prstGeom>
          <a:noFill/>
          <a:ln w="9525">
            <a:solidFill>
              <a:schemeClr val="tx1"/>
            </a:solidFill>
            <a:round/>
            <a:headEnd/>
            <a:tailEnd type="triangle" w="med" len="med"/>
          </a:ln>
        </p:spPr>
      </p:cxnSp>
      <p:sp>
        <p:nvSpPr>
          <p:cNvPr id="12409" name="TextBox 113"/>
          <p:cNvSpPr txBox="1">
            <a:spLocks noChangeArrowheads="1"/>
          </p:cNvSpPr>
          <p:nvPr/>
        </p:nvSpPr>
        <p:spPr bwMode="auto">
          <a:xfrm rot="5400000">
            <a:off x="5611813" y="6348412"/>
            <a:ext cx="2209800" cy="231775"/>
          </a:xfrm>
          <a:prstGeom prst="rect">
            <a:avLst/>
          </a:prstGeom>
          <a:noFill/>
          <a:ln w="9525">
            <a:noFill/>
            <a:miter lim="800000"/>
            <a:headEnd/>
            <a:tailEnd/>
          </a:ln>
        </p:spPr>
        <p:txBody>
          <a:bodyPr>
            <a:spAutoFit/>
          </a:bodyPr>
          <a:lstStyle/>
          <a:p>
            <a:r>
              <a:rPr lang="en-US" sz="900">
                <a:latin typeface="Arial" charset="0"/>
                <a:cs typeface="Arial" charset="0"/>
              </a:rPr>
              <a:t>Published Profile/Resume</a:t>
            </a:r>
          </a:p>
        </p:txBody>
      </p:sp>
      <p:sp>
        <p:nvSpPr>
          <p:cNvPr id="12410" name="Line 102"/>
          <p:cNvSpPr>
            <a:spLocks noChangeShapeType="1"/>
          </p:cNvSpPr>
          <p:nvPr/>
        </p:nvSpPr>
        <p:spPr bwMode="auto">
          <a:xfrm flipV="1">
            <a:off x="4876800" y="2971800"/>
            <a:ext cx="0" cy="1508125"/>
          </a:xfrm>
          <a:prstGeom prst="line">
            <a:avLst/>
          </a:prstGeom>
          <a:noFill/>
          <a:ln w="9525">
            <a:solidFill>
              <a:schemeClr val="tx1"/>
            </a:solidFill>
            <a:round/>
            <a:headEnd/>
            <a:tailEnd/>
          </a:ln>
        </p:spPr>
        <p:txBody>
          <a:bodyPr/>
          <a:lstStyle/>
          <a:p>
            <a:endParaRPr lang="en-US"/>
          </a:p>
        </p:txBody>
      </p:sp>
      <p:cxnSp>
        <p:nvCxnSpPr>
          <p:cNvPr id="12411" name="Straight Arrow Connector 107"/>
          <p:cNvCxnSpPr>
            <a:cxnSpLocks noChangeShapeType="1"/>
          </p:cNvCxnSpPr>
          <p:nvPr/>
        </p:nvCxnSpPr>
        <p:spPr bwMode="auto">
          <a:xfrm rot="10800000">
            <a:off x="1531938" y="4487863"/>
            <a:ext cx="3352800" cy="1587"/>
          </a:xfrm>
          <a:prstGeom prst="straightConnector1">
            <a:avLst/>
          </a:prstGeom>
          <a:noFill/>
          <a:ln w="9525">
            <a:solidFill>
              <a:schemeClr val="tx1"/>
            </a:solidFill>
            <a:round/>
            <a:headEnd/>
            <a:tailEnd type="triangle" w="med" len="med"/>
          </a:ln>
        </p:spPr>
      </p:cxnSp>
      <p:sp>
        <p:nvSpPr>
          <p:cNvPr id="12412" name="Line 43"/>
          <p:cNvSpPr>
            <a:spLocks noChangeShapeType="1"/>
          </p:cNvSpPr>
          <p:nvPr/>
        </p:nvSpPr>
        <p:spPr bwMode="auto">
          <a:xfrm>
            <a:off x="1524000" y="4648200"/>
            <a:ext cx="3502025" cy="0"/>
          </a:xfrm>
          <a:prstGeom prst="line">
            <a:avLst/>
          </a:prstGeom>
          <a:noFill/>
          <a:ln w="9525">
            <a:solidFill>
              <a:schemeClr val="tx1"/>
            </a:solidFill>
            <a:round/>
            <a:headEnd/>
            <a:tailEnd/>
          </a:ln>
        </p:spPr>
        <p:txBody>
          <a:bodyPr/>
          <a:lstStyle/>
          <a:p>
            <a:endParaRPr lang="en-US"/>
          </a:p>
        </p:txBody>
      </p:sp>
      <p:sp>
        <p:nvSpPr>
          <p:cNvPr id="12413" name="Line 99"/>
          <p:cNvSpPr>
            <a:spLocks noChangeShapeType="1"/>
          </p:cNvSpPr>
          <p:nvPr/>
        </p:nvSpPr>
        <p:spPr bwMode="auto">
          <a:xfrm flipV="1">
            <a:off x="5029200" y="2971800"/>
            <a:ext cx="0" cy="1673225"/>
          </a:xfrm>
          <a:prstGeom prst="line">
            <a:avLst/>
          </a:prstGeom>
          <a:noFill/>
          <a:ln w="9525">
            <a:solidFill>
              <a:schemeClr val="tx1"/>
            </a:solidFill>
            <a:round/>
            <a:headEnd/>
            <a:tailEnd type="triangle" w="med" len="med"/>
          </a:ln>
        </p:spPr>
        <p:txBody>
          <a:bodyPr/>
          <a:lstStyle/>
          <a:p>
            <a:endParaRPr lang="en-US"/>
          </a:p>
        </p:txBody>
      </p:sp>
      <p:sp>
        <p:nvSpPr>
          <p:cNvPr id="12414" name="Text Box 103"/>
          <p:cNvSpPr txBox="1">
            <a:spLocks noChangeArrowheads="1"/>
          </p:cNvSpPr>
          <p:nvPr/>
        </p:nvSpPr>
        <p:spPr bwMode="auto">
          <a:xfrm>
            <a:off x="1590675" y="4319588"/>
            <a:ext cx="1403350" cy="215900"/>
          </a:xfrm>
          <a:prstGeom prst="rect">
            <a:avLst/>
          </a:prstGeom>
          <a:noFill/>
          <a:ln w="9525">
            <a:noFill/>
            <a:miter lim="800000"/>
            <a:headEnd/>
            <a:tailEnd/>
          </a:ln>
        </p:spPr>
        <p:txBody>
          <a:bodyPr wrap="none">
            <a:spAutoFit/>
          </a:bodyPr>
          <a:lstStyle/>
          <a:p>
            <a:pPr>
              <a:spcBef>
                <a:spcPct val="50000"/>
              </a:spcBef>
            </a:pPr>
            <a:r>
              <a:rPr lang="en-US" sz="800">
                <a:latin typeface="Arial" charset="0"/>
                <a:cs typeface="Arial" charset="0"/>
              </a:rPr>
              <a:t>Profile/Resume for Review</a:t>
            </a:r>
          </a:p>
        </p:txBody>
      </p:sp>
      <p:sp>
        <p:nvSpPr>
          <p:cNvPr id="12415" name="Text Box 103"/>
          <p:cNvSpPr txBox="1">
            <a:spLocks noChangeArrowheads="1"/>
          </p:cNvSpPr>
          <p:nvPr/>
        </p:nvSpPr>
        <p:spPr bwMode="auto">
          <a:xfrm>
            <a:off x="1581150" y="4484688"/>
            <a:ext cx="1439863" cy="214312"/>
          </a:xfrm>
          <a:prstGeom prst="rect">
            <a:avLst/>
          </a:prstGeom>
          <a:noFill/>
          <a:ln w="9525">
            <a:noFill/>
            <a:miter lim="800000"/>
            <a:headEnd/>
            <a:tailEnd/>
          </a:ln>
        </p:spPr>
        <p:txBody>
          <a:bodyPr wrap="none">
            <a:spAutoFit/>
          </a:bodyPr>
          <a:lstStyle/>
          <a:p>
            <a:pPr>
              <a:spcBef>
                <a:spcPct val="50000"/>
              </a:spcBef>
            </a:pPr>
            <a:r>
              <a:rPr lang="en-US" sz="800">
                <a:latin typeface="Arial" charset="0"/>
                <a:cs typeface="Arial" charset="0"/>
              </a:rPr>
              <a:t>Request for Profile/Resume</a:t>
            </a:r>
          </a:p>
        </p:txBody>
      </p:sp>
      <p:sp>
        <p:nvSpPr>
          <p:cNvPr id="116" name="TextBox 115"/>
          <p:cNvSpPr txBox="1"/>
          <p:nvPr/>
        </p:nvSpPr>
        <p:spPr>
          <a:xfrm>
            <a:off x="6211888" y="5410200"/>
            <a:ext cx="306387" cy="1600200"/>
          </a:xfrm>
          <a:prstGeom prst="rect">
            <a:avLst/>
          </a:prstGeom>
          <a:noFill/>
        </p:spPr>
        <p:txBody>
          <a:bodyPr vert="vert">
            <a:spAutoFit/>
          </a:bodyPr>
          <a:lstStyle/>
          <a:p>
            <a:pPr>
              <a:defRPr/>
            </a:pPr>
            <a:r>
              <a:rPr lang="en-US" sz="800" dirty="0">
                <a:latin typeface="Arial" pitchFamily="34" charset="0"/>
                <a:cs typeface="Arial" pitchFamily="34" charset="0"/>
              </a:rPr>
              <a:t>Profile/Resume Demanded</a:t>
            </a:r>
          </a:p>
        </p:txBody>
      </p:sp>
      <p:sp>
        <p:nvSpPr>
          <p:cNvPr id="12417" name="Line 53"/>
          <p:cNvSpPr>
            <a:spLocks noChangeShapeType="1"/>
          </p:cNvSpPr>
          <p:nvPr/>
        </p:nvSpPr>
        <p:spPr bwMode="auto">
          <a:xfrm flipH="1">
            <a:off x="5562600" y="2514600"/>
            <a:ext cx="731838" cy="0"/>
          </a:xfrm>
          <a:prstGeom prst="line">
            <a:avLst/>
          </a:prstGeom>
          <a:noFill/>
          <a:ln w="9525">
            <a:solidFill>
              <a:schemeClr val="tx1"/>
            </a:solidFill>
            <a:round/>
            <a:headEnd/>
            <a:tailEnd type="triangle" w="med" len="med"/>
          </a:ln>
        </p:spPr>
        <p:txBody>
          <a:bodyPr/>
          <a:lstStyle/>
          <a:p>
            <a:endParaRPr lang="en-US"/>
          </a:p>
        </p:txBody>
      </p:sp>
      <p:sp>
        <p:nvSpPr>
          <p:cNvPr id="12418" name="Line 77"/>
          <p:cNvSpPr>
            <a:spLocks noChangeShapeType="1"/>
          </p:cNvSpPr>
          <p:nvPr/>
        </p:nvSpPr>
        <p:spPr bwMode="auto">
          <a:xfrm>
            <a:off x="6299200" y="2514600"/>
            <a:ext cx="0" cy="5851525"/>
          </a:xfrm>
          <a:prstGeom prst="line">
            <a:avLst/>
          </a:prstGeom>
          <a:noFill/>
          <a:ln w="9525">
            <a:solidFill>
              <a:schemeClr val="tx1"/>
            </a:solidFill>
            <a:round/>
            <a:headEnd/>
            <a:tailEnd/>
          </a:ln>
        </p:spPr>
        <p:txBody>
          <a:bodyPr/>
          <a:lstStyle/>
          <a:p>
            <a:endParaRPr lang="en-US"/>
          </a:p>
        </p:txBody>
      </p:sp>
      <p:sp>
        <p:nvSpPr>
          <p:cNvPr id="12419" name="Line 77"/>
          <p:cNvSpPr>
            <a:spLocks noChangeShapeType="1"/>
          </p:cNvSpPr>
          <p:nvPr/>
        </p:nvSpPr>
        <p:spPr bwMode="auto">
          <a:xfrm rot="10800000">
            <a:off x="6477000" y="2330450"/>
            <a:ext cx="0" cy="6016625"/>
          </a:xfrm>
          <a:prstGeom prst="line">
            <a:avLst/>
          </a:prstGeom>
          <a:noFill/>
          <a:ln w="9525">
            <a:solidFill>
              <a:schemeClr val="tx1"/>
            </a:solidFill>
            <a:round/>
            <a:headEnd type="triangle" w="med" len="med"/>
            <a:tailEnd/>
          </a:ln>
        </p:spPr>
        <p:txBody>
          <a:bodyPr/>
          <a:lstStyle/>
          <a:p>
            <a:endParaRPr lang="en-US"/>
          </a:p>
        </p:txBody>
      </p:sp>
      <p:sp>
        <p:nvSpPr>
          <p:cNvPr id="12420" name="Line 53"/>
          <p:cNvSpPr>
            <a:spLocks noChangeShapeType="1"/>
          </p:cNvSpPr>
          <p:nvPr/>
        </p:nvSpPr>
        <p:spPr bwMode="auto">
          <a:xfrm flipH="1">
            <a:off x="5562600" y="2336800"/>
            <a:ext cx="914400" cy="0"/>
          </a:xfrm>
          <a:prstGeom prst="line">
            <a:avLst/>
          </a:prstGeom>
          <a:noFill/>
          <a:ln w="9525">
            <a:solidFill>
              <a:schemeClr val="tx1"/>
            </a:solidFill>
            <a:round/>
            <a:headEnd/>
            <a:tailEnd/>
          </a:ln>
        </p:spPr>
        <p:txBody>
          <a:bodyPr/>
          <a:lstStyle/>
          <a:p>
            <a:endParaRPr lang="en-US"/>
          </a:p>
        </p:txBody>
      </p:sp>
      <p:sp>
        <p:nvSpPr>
          <p:cNvPr id="12421" name="TextBox 122"/>
          <p:cNvSpPr txBox="1">
            <a:spLocks noChangeArrowheads="1"/>
          </p:cNvSpPr>
          <p:nvPr/>
        </p:nvSpPr>
        <p:spPr bwMode="auto">
          <a:xfrm rot="5400000">
            <a:off x="5657057" y="6120606"/>
            <a:ext cx="1752600" cy="230187"/>
          </a:xfrm>
          <a:prstGeom prst="rect">
            <a:avLst/>
          </a:prstGeom>
          <a:noFill/>
          <a:ln w="9525">
            <a:noFill/>
            <a:miter lim="800000"/>
            <a:headEnd/>
            <a:tailEnd/>
          </a:ln>
        </p:spPr>
        <p:txBody>
          <a:bodyPr>
            <a:spAutoFit/>
          </a:bodyPr>
          <a:lstStyle/>
          <a:p>
            <a:r>
              <a:rPr lang="en-US" sz="900">
                <a:latin typeface="Arial" charset="0"/>
                <a:cs typeface="Arial" charset="0"/>
              </a:rPr>
              <a:t>Demand for Profile/Resume</a:t>
            </a:r>
          </a:p>
        </p:txBody>
      </p:sp>
      <p:sp>
        <p:nvSpPr>
          <p:cNvPr id="12422" name="TextBox 71"/>
          <p:cNvSpPr txBox="1">
            <a:spLocks noChangeArrowheads="1"/>
          </p:cNvSpPr>
          <p:nvPr/>
        </p:nvSpPr>
        <p:spPr bwMode="auto">
          <a:xfrm>
            <a:off x="1524000" y="6365346"/>
            <a:ext cx="1828800" cy="230188"/>
          </a:xfrm>
          <a:prstGeom prst="rect">
            <a:avLst/>
          </a:prstGeom>
          <a:noFill/>
          <a:ln w="9525">
            <a:noFill/>
            <a:miter lim="800000"/>
            <a:headEnd/>
            <a:tailEnd/>
          </a:ln>
        </p:spPr>
        <p:txBody>
          <a:bodyPr>
            <a:spAutoFit/>
          </a:bodyPr>
          <a:lstStyle/>
          <a:p>
            <a:r>
              <a:rPr lang="en-US" sz="900" dirty="0">
                <a:latin typeface="Arial" charset="0"/>
                <a:cs typeface="Arial" charset="0"/>
              </a:rPr>
              <a:t>Denied </a:t>
            </a:r>
            <a:r>
              <a:rPr lang="en-US" sz="900" dirty="0" smtClean="0">
                <a:latin typeface="Arial" charset="0"/>
                <a:cs typeface="Arial" charset="0"/>
              </a:rPr>
              <a:t>Request Profile/Resume</a:t>
            </a:r>
            <a:endParaRPr lang="en-US" sz="900" dirty="0">
              <a:latin typeface="Arial" charset="0"/>
              <a:cs typeface="Arial" charset="0"/>
            </a:endParaRPr>
          </a:p>
        </p:txBody>
      </p:sp>
      <p:sp>
        <p:nvSpPr>
          <p:cNvPr id="12423" name="Line 40"/>
          <p:cNvSpPr>
            <a:spLocks noChangeShapeType="1"/>
          </p:cNvSpPr>
          <p:nvPr/>
        </p:nvSpPr>
        <p:spPr bwMode="auto">
          <a:xfrm flipH="1">
            <a:off x="1483359" y="6553200"/>
            <a:ext cx="2331720" cy="0"/>
          </a:xfrm>
          <a:prstGeom prst="line">
            <a:avLst/>
          </a:prstGeom>
          <a:noFill/>
          <a:ln w="9525">
            <a:solidFill>
              <a:schemeClr val="tx1"/>
            </a:solidFill>
            <a:round/>
            <a:headEnd/>
            <a:tailEnd type="triangle" w="med" len="med"/>
          </a:ln>
        </p:spPr>
        <p:txBody>
          <a:bodyPr/>
          <a:lstStyle/>
          <a:p>
            <a:endParaRPr lang="en-US"/>
          </a:p>
        </p:txBody>
      </p:sp>
      <p:sp>
        <p:nvSpPr>
          <p:cNvPr id="12424" name="Line 42"/>
          <p:cNvSpPr>
            <a:spLocks noChangeShapeType="1"/>
          </p:cNvSpPr>
          <p:nvPr/>
        </p:nvSpPr>
        <p:spPr bwMode="auto">
          <a:xfrm flipV="1">
            <a:off x="3810000" y="5821680"/>
            <a:ext cx="0" cy="731520"/>
          </a:xfrm>
          <a:prstGeom prst="line">
            <a:avLst/>
          </a:prstGeom>
          <a:noFill/>
          <a:ln w="9525">
            <a:solidFill>
              <a:schemeClr val="tx1"/>
            </a:solidFill>
            <a:round/>
            <a:headEnd/>
            <a:tailEnd/>
          </a:ln>
        </p:spPr>
        <p:txBody>
          <a:bodyPr/>
          <a:lstStyle/>
          <a:p>
            <a:endParaRPr lang="en-US"/>
          </a:p>
        </p:txBody>
      </p:sp>
      <p:sp>
        <p:nvSpPr>
          <p:cNvPr id="12425" name="Text Box 25"/>
          <p:cNvSpPr txBox="1">
            <a:spLocks noChangeArrowheads="1"/>
          </p:cNvSpPr>
          <p:nvPr/>
        </p:nvSpPr>
        <p:spPr bwMode="auto">
          <a:xfrm>
            <a:off x="1635125" y="7358063"/>
            <a:ext cx="1752600" cy="228600"/>
          </a:xfrm>
          <a:prstGeom prst="rect">
            <a:avLst/>
          </a:prstGeom>
          <a:noFill/>
          <a:ln w="9525">
            <a:noFill/>
            <a:miter lim="800000"/>
            <a:headEnd/>
            <a:tailEnd/>
          </a:ln>
        </p:spPr>
        <p:txBody>
          <a:bodyPr>
            <a:spAutoFit/>
          </a:bodyPr>
          <a:lstStyle/>
          <a:p>
            <a:r>
              <a:rPr lang="en-US" sz="900">
                <a:latin typeface="Nina" pitchFamily="34" charset="0"/>
              </a:rPr>
              <a:t>Denied Request Interview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7"/>
          <p:cNvSpPr txBox="1">
            <a:spLocks noChangeArrowheads="1"/>
          </p:cNvSpPr>
          <p:nvPr/>
        </p:nvSpPr>
        <p:spPr bwMode="auto">
          <a:xfrm>
            <a:off x="0" y="152400"/>
            <a:ext cx="6858000" cy="830263"/>
          </a:xfrm>
          <a:prstGeom prst="rect">
            <a:avLst/>
          </a:prstGeom>
          <a:noFill/>
          <a:ln w="9525">
            <a:noFill/>
            <a:miter lim="800000"/>
            <a:headEnd/>
            <a:tailEnd/>
          </a:ln>
        </p:spPr>
        <p:txBody>
          <a:bodyPr>
            <a:spAutoFit/>
          </a:bodyPr>
          <a:lstStyle/>
          <a:p>
            <a:pPr algn="ctr">
              <a:spcBef>
                <a:spcPct val="50000"/>
              </a:spcBef>
            </a:pPr>
            <a:r>
              <a:rPr lang="en-US" b="1">
                <a:latin typeface="Arial" charset="0"/>
                <a:cs typeface="Arial" charset="0"/>
              </a:rPr>
              <a:t>Level 0 Data Flow Diagram Communication Narrative</a:t>
            </a:r>
          </a:p>
        </p:txBody>
      </p:sp>
      <p:sp>
        <p:nvSpPr>
          <p:cNvPr id="1028" name="Rectangle 2"/>
          <p:cNvSpPr>
            <a:spLocks noChangeArrowheads="1"/>
          </p:cNvSpPr>
          <p:nvPr/>
        </p:nvSpPr>
        <p:spPr bwMode="auto">
          <a:xfrm>
            <a:off x="342900" y="838200"/>
            <a:ext cx="6134100" cy="35052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a:latin typeface="Calibri" pitchFamily="34" charset="0"/>
              </a:rPr>
              <a:t>1.0 Submit Profile/Resume:</a:t>
            </a:r>
            <a:r>
              <a:rPr lang="en-US" sz="1200" dirty="0">
                <a:latin typeface="Calibri" pitchFamily="34" charset="0"/>
              </a:rPr>
              <a:t> The student builds his/her profile and or resume. Depending on the system the profile and or resume is either sent to the faculty/staff at The University of Alabama for review or is uploaded directly to a database for systems such as monster.com and careerbuilders.com.</a:t>
            </a:r>
          </a:p>
          <a:p>
            <a:pPr marL="342900" indent="-342900">
              <a:lnSpc>
                <a:spcPct val="80000"/>
              </a:lnSpc>
              <a:spcBef>
                <a:spcPct val="20000"/>
              </a:spcBef>
              <a:buFont typeface="Wingdings" pitchFamily="2" charset="2"/>
              <a:buChar char="v"/>
            </a:pPr>
            <a:r>
              <a:rPr lang="en-US" sz="1200" b="1" dirty="0">
                <a:latin typeface="Calibri" pitchFamily="34" charset="0"/>
              </a:rPr>
              <a:t>*2.0 Review Profile/Resume:  </a:t>
            </a:r>
            <a:r>
              <a:rPr lang="en-US" sz="1200" dirty="0">
                <a:latin typeface="Calibri" pitchFamily="34" charset="0"/>
              </a:rPr>
              <a:t>Upon receipt of the resume and or profile the faculty/staff of will review the profile and resume for appropriate and professional content. If the resume is approved it will go into the database or file cabinet or resume book (if dealing with hardcopies). If resume is not found to contain appropriate content it is sent back to the student for corrections until it is deemed appropriate.</a:t>
            </a:r>
          </a:p>
          <a:p>
            <a:pPr marL="342900" indent="-342900">
              <a:lnSpc>
                <a:spcPct val="80000"/>
              </a:lnSpc>
              <a:spcBef>
                <a:spcPct val="20000"/>
              </a:spcBef>
              <a:buFont typeface="Wingdings" pitchFamily="2" charset="2"/>
              <a:buChar char="v"/>
            </a:pPr>
            <a:r>
              <a:rPr lang="en-US" sz="1200" b="1" dirty="0">
                <a:latin typeface="Calibri" pitchFamily="34" charset="0"/>
              </a:rPr>
              <a:t>3.0 Submit Request: </a:t>
            </a:r>
            <a:r>
              <a:rPr lang="en-US" sz="1200" dirty="0">
                <a:latin typeface="Calibri" pitchFamily="34" charset="0"/>
              </a:rPr>
              <a:t>The recruiter creates and initiates a request for a students profile/resume. If he or she already has the students profile/resume he or she might create and initiate a request for an interview. Request for resumes will go to the faculty and staff at The University of Alabama and the interview request will go to the student.</a:t>
            </a:r>
            <a:endParaRPr lang="en-US" sz="1200" b="1" dirty="0">
              <a:latin typeface="Calibri" pitchFamily="34" charset="0"/>
            </a:endParaRPr>
          </a:p>
          <a:p>
            <a:pPr marL="342900" indent="-342900">
              <a:lnSpc>
                <a:spcPct val="80000"/>
              </a:lnSpc>
              <a:spcBef>
                <a:spcPct val="20000"/>
              </a:spcBef>
              <a:buFont typeface="Wingdings" pitchFamily="2" charset="2"/>
              <a:buChar char="v"/>
            </a:pPr>
            <a:r>
              <a:rPr lang="en-US" sz="1200" b="1" dirty="0">
                <a:latin typeface="Calibri" pitchFamily="34" charset="0"/>
              </a:rPr>
              <a:t>4.0 Review Profile/Resume Request: </a:t>
            </a:r>
            <a:r>
              <a:rPr lang="en-US" sz="1200" dirty="0">
                <a:latin typeface="Calibri" pitchFamily="34" charset="0"/>
              </a:rPr>
              <a:t>When a request is submitted to The University of Alabama for a students resume the request is reviewed to make sure that the company is legitimate and safe to release the students information. If approved a copy of the students profile/resume is retrieved from the database and sent to the recruiter. If the company is not found legitimate a response is sent back to the company denying their request.</a:t>
            </a:r>
          </a:p>
          <a:p>
            <a:pPr marL="342900" indent="-342900">
              <a:lnSpc>
                <a:spcPct val="80000"/>
              </a:lnSpc>
              <a:spcBef>
                <a:spcPct val="20000"/>
              </a:spcBef>
              <a:buFont typeface="Wingdings" pitchFamily="2" charset="2"/>
              <a:buChar char="v"/>
            </a:pPr>
            <a:r>
              <a:rPr lang="en-US" sz="1200" b="1" dirty="0">
                <a:latin typeface="Calibri" pitchFamily="34" charset="0"/>
              </a:rPr>
              <a:t>5.0 Review Request (Approve/Deny): </a:t>
            </a:r>
            <a:r>
              <a:rPr lang="en-US" sz="1200" dirty="0">
                <a:latin typeface="Calibri" pitchFamily="34" charset="0"/>
              </a:rPr>
              <a:t>When a request for an interview is submitted from a company to a student the student must decide if he or she wants to accept or deny the request. Different variables such as time, schedule and interest may go into this decision. A response is then sent back to the recruiter approving or denying the request. The recruiter and student may call or e-mail each other many time attempting to set a date that will accommodate both.</a:t>
            </a:r>
          </a:p>
          <a:p>
            <a:pPr marL="342900" indent="-342900">
              <a:lnSpc>
                <a:spcPct val="80000"/>
              </a:lnSpc>
              <a:spcBef>
                <a:spcPct val="20000"/>
              </a:spcBef>
            </a:pPr>
            <a:r>
              <a:rPr lang="en-US" sz="1200" dirty="0">
                <a:latin typeface="Calibri" pitchFamily="34" charset="0"/>
              </a:rPr>
              <a:t>        </a:t>
            </a:r>
            <a:r>
              <a:rPr lang="en-US" sz="1000" dirty="0">
                <a:latin typeface="Calibri" pitchFamily="34" charset="0"/>
              </a:rPr>
              <a:t>*Denotes optional for all systems but crimsoncareers.com</a:t>
            </a:r>
            <a:endParaRPr lang="en-US" sz="1000" b="1" dirty="0">
              <a:latin typeface="Calibri" pitchFamily="34" charset="0"/>
            </a:endParaRPr>
          </a:p>
        </p:txBody>
      </p:sp>
      <p:graphicFrame>
        <p:nvGraphicFramePr>
          <p:cNvPr id="1026" name="Object 2"/>
          <p:cNvGraphicFramePr>
            <a:graphicFrameLocks noChangeAspect="1"/>
          </p:cNvGraphicFramePr>
          <p:nvPr/>
        </p:nvGraphicFramePr>
        <p:xfrm>
          <a:off x="914400" y="4886325"/>
          <a:ext cx="4967288" cy="4257675"/>
        </p:xfrm>
        <a:graphic>
          <a:graphicData uri="http://schemas.openxmlformats.org/presentationml/2006/ole">
            <p:oleObj spid="_x0000_s80898" name="Worksheet" r:id="rId3" imgW="5495849" imgH="4686300" progId="Excel.Sheet.8">
              <p:embed/>
            </p:oleObj>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rtl="0" fontAlgn="base">
              <a:spcBef>
                <a:spcPct val="0"/>
              </a:spcBef>
              <a:spcAft>
                <a:spcPct val="0"/>
              </a:spcAft>
              <a:defRPr/>
            </a:pPr>
            <a:fld id="{A840AA3C-F2E5-491B-B747-EDFC1154BC41}"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145</a:t>
            </a:fld>
            <a:endParaRPr lang="en-US" sz="1200" kern="1200">
              <a:solidFill>
                <a:srgbClr val="F0A22E">
                  <a:shade val="75000"/>
                </a:srgbClr>
              </a:solidFill>
              <a:latin typeface="Arial" charset="0"/>
              <a:ea typeface="+mn-ea"/>
              <a:cs typeface="Arial" charset="0"/>
            </a:endParaRPr>
          </a:p>
        </p:txBody>
      </p:sp>
      <p:graphicFrame>
        <p:nvGraphicFramePr>
          <p:cNvPr id="4" name="Object 3"/>
          <p:cNvGraphicFramePr>
            <a:graphicFrameLocks noChangeAspect="1"/>
          </p:cNvGraphicFramePr>
          <p:nvPr/>
        </p:nvGraphicFramePr>
        <p:xfrm>
          <a:off x="0" y="990600"/>
          <a:ext cx="6858000" cy="8153400"/>
        </p:xfrm>
        <a:graphic>
          <a:graphicData uri="http://schemas.openxmlformats.org/presentationml/2006/ole">
            <p:oleObj spid="_x0000_s81922" name="Worksheet" r:id="rId3" imgW="7010400" imgH="9887102" progId="Excel.Sheet.8">
              <p:embed/>
            </p:oleObj>
          </a:graphicData>
        </a:graphic>
      </p:graphicFrame>
      <p:sp>
        <p:nvSpPr>
          <p:cNvPr id="5" name="TextBox 4"/>
          <p:cNvSpPr txBox="1"/>
          <p:nvPr/>
        </p:nvSpPr>
        <p:spPr>
          <a:xfrm>
            <a:off x="0" y="3048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Competition Comparison</a:t>
            </a:r>
            <a:endParaRPr lang="en-US" sz="2400" b="1" dirty="0">
              <a:latin typeface="Arial" pitchFamily="34" charset="0"/>
              <a:cs typeface="Arial"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rtl="0" fontAlgn="base">
              <a:spcBef>
                <a:spcPct val="0"/>
              </a:spcBef>
              <a:spcAft>
                <a:spcPct val="0"/>
              </a:spcAft>
              <a:defRPr/>
            </a:pPr>
            <a:fld id="{A840AA3C-F2E5-491B-B747-EDFC1154BC41}"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146</a:t>
            </a:fld>
            <a:endParaRPr lang="en-US" sz="1200" kern="1200">
              <a:solidFill>
                <a:srgbClr val="F0A22E">
                  <a:shade val="75000"/>
                </a:srgbClr>
              </a:solidFill>
              <a:latin typeface="Arial" charset="0"/>
              <a:ea typeface="+mn-ea"/>
              <a:cs typeface="Arial" charset="0"/>
            </a:endParaRPr>
          </a:p>
        </p:txBody>
      </p:sp>
      <p:graphicFrame>
        <p:nvGraphicFramePr>
          <p:cNvPr id="10" name="Chart 9"/>
          <p:cNvGraphicFramePr/>
          <p:nvPr/>
        </p:nvGraphicFramePr>
        <p:xfrm>
          <a:off x="0" y="0"/>
          <a:ext cx="2524125" cy="1966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0" y="1676400"/>
          <a:ext cx="2524125" cy="1966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0" y="3429000"/>
          <a:ext cx="2524125" cy="1966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nvGraphicFramePr>
        <p:xfrm>
          <a:off x="0" y="5410200"/>
          <a:ext cx="2524125" cy="1966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p:nvPr/>
        </p:nvGraphicFramePr>
        <p:xfrm>
          <a:off x="0" y="7177087"/>
          <a:ext cx="2524125" cy="1966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Table 15"/>
          <p:cNvGraphicFramePr>
            <a:graphicFrameLocks noGrp="1"/>
          </p:cNvGraphicFramePr>
          <p:nvPr/>
        </p:nvGraphicFramePr>
        <p:xfrm>
          <a:off x="2667000" y="914400"/>
          <a:ext cx="1371600" cy="8001006"/>
        </p:xfrm>
        <a:graphic>
          <a:graphicData uri="http://schemas.openxmlformats.org/drawingml/2006/table">
            <a:tbl>
              <a:tblPr/>
              <a:tblGrid>
                <a:gridCol w="342900"/>
                <a:gridCol w="342900"/>
                <a:gridCol w="342900"/>
                <a:gridCol w="342900"/>
              </a:tblGrid>
              <a:tr h="205154">
                <a:tc>
                  <a:txBody>
                    <a:bodyPr/>
                    <a:lstStyle/>
                    <a:p>
                      <a:pPr algn="r" fontAlgn="b"/>
                      <a:r>
                        <a:rPr lang="en-US" sz="700" b="0" i="0" u="none" strike="noStrike" dirty="0">
                          <a:solidFill>
                            <a:srgbClr val="000000"/>
                          </a:solidFill>
                          <a:latin typeface="Calibri"/>
                        </a:rPr>
                        <a:t>84</a:t>
                      </a:r>
                    </a:p>
                  </a:txBody>
                  <a:tcPr marL="3908" marR="3908" marT="3908" marB="0" anchor="b">
                    <a:lnL>
                      <a:noFill/>
                    </a:lnL>
                    <a:lnR>
                      <a:noFill/>
                    </a:lnR>
                    <a:lnT>
                      <a:noFill/>
                    </a:lnT>
                    <a:lnB>
                      <a:noFill/>
                    </a:lnB>
                    <a:solidFill>
                      <a:srgbClr val="4F81BD"/>
                    </a:solidFill>
                  </a:tcPr>
                </a:tc>
                <a:tc>
                  <a:txBody>
                    <a:bodyPr/>
                    <a:lstStyle/>
                    <a:p>
                      <a:pPr algn="l" fontAlgn="b"/>
                      <a:r>
                        <a:rPr lang="en-US" sz="700" b="0" i="0" u="none" strike="noStrike">
                          <a:solidFill>
                            <a:srgbClr val="000000"/>
                          </a:solidFill>
                          <a:latin typeface="Calibri"/>
                        </a:rPr>
                        <a:t>yes</a:t>
                      </a: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42</a:t>
                      </a:r>
                    </a:p>
                  </a:txBody>
                  <a:tcPr marL="3908" marR="3908" marT="3908" marB="0" anchor="b">
                    <a:lnL>
                      <a:noFill/>
                    </a:lnL>
                    <a:lnR>
                      <a:noFill/>
                    </a:lnR>
                    <a:lnT>
                      <a:noFill/>
                    </a:lnT>
                    <a:lnB>
                      <a:noFill/>
                    </a:lnB>
                    <a:solidFill>
                      <a:srgbClr val="C0504D"/>
                    </a:solidFill>
                  </a:tcPr>
                </a:tc>
                <a:tc>
                  <a:txBody>
                    <a:bodyPr/>
                    <a:lstStyle/>
                    <a:p>
                      <a:pPr algn="l" fontAlgn="b"/>
                      <a:r>
                        <a:rPr lang="en-US" sz="700" b="0" i="0" u="none" strike="noStrike">
                          <a:solidFill>
                            <a:srgbClr val="000000"/>
                          </a:solidFill>
                          <a:latin typeface="Calibri"/>
                        </a:rPr>
                        <a:t>no</a:t>
                      </a: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23</a:t>
                      </a:r>
                    </a:p>
                  </a:txBody>
                  <a:tcPr marL="3908" marR="3908" marT="3908" marB="0" anchor="b">
                    <a:lnL>
                      <a:noFill/>
                    </a:lnL>
                    <a:lnR>
                      <a:noFill/>
                    </a:lnR>
                    <a:lnT>
                      <a:noFill/>
                    </a:lnT>
                    <a:lnB>
                      <a:noFill/>
                    </a:lnB>
                    <a:solidFill>
                      <a:srgbClr val="4F81BD"/>
                    </a:solidFill>
                  </a:tcPr>
                </a:tc>
                <a:tc gridSpan="2">
                  <a:txBody>
                    <a:bodyPr/>
                    <a:lstStyle/>
                    <a:p>
                      <a:pPr algn="l" fontAlgn="b"/>
                      <a:r>
                        <a:rPr lang="en-US" sz="700" b="0" i="0" u="none" strike="noStrike">
                          <a:solidFill>
                            <a:srgbClr val="000000"/>
                          </a:solidFill>
                          <a:latin typeface="Calibri"/>
                        </a:rPr>
                        <a:t>MGT/MKT</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45</a:t>
                      </a:r>
                    </a:p>
                  </a:txBody>
                  <a:tcPr marL="3908" marR="3908" marT="3908" marB="0" anchor="b">
                    <a:lnL>
                      <a:noFill/>
                    </a:lnL>
                    <a:lnR>
                      <a:noFill/>
                    </a:lnR>
                    <a:lnT>
                      <a:noFill/>
                    </a:lnT>
                    <a:lnB>
                      <a:noFill/>
                    </a:lnB>
                    <a:solidFill>
                      <a:srgbClr val="C0504D"/>
                    </a:solidFill>
                  </a:tcPr>
                </a:tc>
                <a:tc gridSpan="2">
                  <a:txBody>
                    <a:bodyPr/>
                    <a:lstStyle/>
                    <a:p>
                      <a:pPr algn="l" fontAlgn="b"/>
                      <a:r>
                        <a:rPr lang="en-US" sz="700" b="0" i="0" u="none" strike="noStrike">
                          <a:solidFill>
                            <a:srgbClr val="000000"/>
                          </a:solidFill>
                          <a:latin typeface="Calibri"/>
                        </a:rPr>
                        <a:t>Other C&amp;BA</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14</a:t>
                      </a:r>
                    </a:p>
                  </a:txBody>
                  <a:tcPr marL="3908" marR="3908" marT="3908" marB="0" anchor="b">
                    <a:lnL>
                      <a:noFill/>
                    </a:lnL>
                    <a:lnR>
                      <a:noFill/>
                    </a:lnR>
                    <a:lnT>
                      <a:noFill/>
                    </a:lnT>
                    <a:lnB>
                      <a:noFill/>
                    </a:lnB>
                    <a:solidFill>
                      <a:srgbClr val="9BBB59"/>
                    </a:solidFill>
                  </a:tcPr>
                </a:tc>
                <a:tc gridSpan="2">
                  <a:txBody>
                    <a:bodyPr/>
                    <a:lstStyle/>
                    <a:p>
                      <a:pPr algn="l" fontAlgn="b"/>
                      <a:r>
                        <a:rPr lang="en-US" sz="700" b="0" i="0" u="none" strike="noStrike">
                          <a:solidFill>
                            <a:srgbClr val="000000"/>
                          </a:solidFill>
                          <a:latin typeface="Calibri"/>
                        </a:rPr>
                        <a:t>Non-C&amp;BA</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27</a:t>
                      </a:r>
                    </a:p>
                  </a:txBody>
                  <a:tcPr marL="3908" marR="3908" marT="3908" marB="0" anchor="b">
                    <a:lnL>
                      <a:noFill/>
                    </a:lnL>
                    <a:lnR>
                      <a:noFill/>
                    </a:lnR>
                    <a:lnT>
                      <a:noFill/>
                    </a:lnT>
                    <a:lnB>
                      <a:noFill/>
                    </a:lnB>
                    <a:solidFill>
                      <a:srgbClr val="4F81BD"/>
                    </a:solidFill>
                  </a:tcPr>
                </a:tc>
                <a:tc gridSpan="2">
                  <a:txBody>
                    <a:bodyPr/>
                    <a:lstStyle/>
                    <a:p>
                      <a:pPr algn="l" fontAlgn="b"/>
                      <a:r>
                        <a:rPr lang="en-US" sz="700" b="0" i="0" u="none" strike="noStrike">
                          <a:solidFill>
                            <a:srgbClr val="000000"/>
                          </a:solidFill>
                          <a:latin typeface="Calibri"/>
                        </a:rPr>
                        <a:t>Job Postings</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12</a:t>
                      </a:r>
                    </a:p>
                  </a:txBody>
                  <a:tcPr marL="3908" marR="3908" marT="3908" marB="0" anchor="b">
                    <a:lnL>
                      <a:noFill/>
                    </a:lnL>
                    <a:lnR>
                      <a:noFill/>
                    </a:lnR>
                    <a:lnT>
                      <a:noFill/>
                    </a:lnT>
                    <a:lnB>
                      <a:noFill/>
                    </a:lnB>
                    <a:solidFill>
                      <a:srgbClr val="C0504D"/>
                    </a:solidFill>
                  </a:tcPr>
                </a:tc>
                <a:tc gridSpan="2">
                  <a:txBody>
                    <a:bodyPr/>
                    <a:lstStyle/>
                    <a:p>
                      <a:pPr algn="l" fontAlgn="b"/>
                      <a:r>
                        <a:rPr lang="en-US" sz="700" b="0" i="0" u="none" strike="noStrike">
                          <a:solidFill>
                            <a:srgbClr val="000000"/>
                          </a:solidFill>
                          <a:latin typeface="Calibri"/>
                        </a:rPr>
                        <a:t>Ease of Use</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20</a:t>
                      </a:r>
                    </a:p>
                  </a:txBody>
                  <a:tcPr marL="3908" marR="3908" marT="3908" marB="0" anchor="b">
                    <a:lnL>
                      <a:noFill/>
                    </a:lnL>
                    <a:lnR>
                      <a:noFill/>
                    </a:lnR>
                    <a:lnT>
                      <a:noFill/>
                    </a:lnT>
                    <a:lnB>
                      <a:noFill/>
                    </a:lnB>
                    <a:solidFill>
                      <a:srgbClr val="9BBB59"/>
                    </a:solidFill>
                  </a:tcPr>
                </a:tc>
                <a:tc gridSpan="3">
                  <a:txBody>
                    <a:bodyPr/>
                    <a:lstStyle/>
                    <a:p>
                      <a:pPr algn="l" fontAlgn="b"/>
                      <a:r>
                        <a:rPr lang="en-US" sz="700" b="0" i="0" u="none" strike="noStrike">
                          <a:solidFill>
                            <a:srgbClr val="000000"/>
                          </a:solidFill>
                          <a:latin typeface="Calibri"/>
                        </a:rPr>
                        <a:t>Valuable Information</a:t>
                      </a:r>
                    </a:p>
                  </a:txBody>
                  <a:tcPr marL="3908" marR="3908" marT="3908" marB="0" anchor="b">
                    <a:lnL>
                      <a:noFill/>
                    </a:lnL>
                    <a:lnR>
                      <a:noFill/>
                    </a:lnR>
                    <a:lnT>
                      <a:noFill/>
                    </a:lnT>
                    <a:lnB>
                      <a:noFill/>
                    </a:lnB>
                  </a:tcPr>
                </a:tc>
                <a:tc hMerge="1">
                  <a:txBody>
                    <a:bodyPr/>
                    <a:lstStyle/>
                    <a:p>
                      <a:endParaRPr lang="en-US"/>
                    </a:p>
                  </a:txBody>
                  <a:tcPr/>
                </a:tc>
                <a:tc hMerge="1">
                  <a:txBody>
                    <a:bodyPr/>
                    <a:lstStyle/>
                    <a:p>
                      <a:endParaRPr lang="en-US"/>
                    </a:p>
                  </a:txBody>
                  <a:tcPr/>
                </a:tc>
              </a:tr>
              <a:tr h="205154">
                <a:tc>
                  <a:txBody>
                    <a:bodyPr/>
                    <a:lstStyle/>
                    <a:p>
                      <a:pPr algn="r" fontAlgn="b"/>
                      <a:r>
                        <a:rPr lang="en-US" sz="700" b="0" i="0" u="none" strike="noStrike">
                          <a:solidFill>
                            <a:srgbClr val="000000"/>
                          </a:solidFill>
                          <a:latin typeface="Calibri"/>
                        </a:rPr>
                        <a:t>15</a:t>
                      </a:r>
                    </a:p>
                  </a:txBody>
                  <a:tcPr marL="3908" marR="3908" marT="3908" marB="0" anchor="b">
                    <a:lnL>
                      <a:noFill/>
                    </a:lnL>
                    <a:lnR>
                      <a:noFill/>
                    </a:lnR>
                    <a:lnT>
                      <a:noFill/>
                    </a:lnT>
                    <a:lnB>
                      <a:noFill/>
                    </a:lnB>
                    <a:solidFill>
                      <a:srgbClr val="8064A2"/>
                    </a:solidFill>
                  </a:tcPr>
                </a:tc>
                <a:tc gridSpan="3">
                  <a:txBody>
                    <a:bodyPr/>
                    <a:lstStyle/>
                    <a:p>
                      <a:pPr algn="l" fontAlgn="b"/>
                      <a:r>
                        <a:rPr lang="en-US" sz="700" b="0" i="0" u="none" strike="noStrike">
                          <a:solidFill>
                            <a:srgbClr val="000000"/>
                          </a:solidFill>
                          <a:latin typeface="Calibri"/>
                        </a:rPr>
                        <a:t>Resume posted online</a:t>
                      </a:r>
                    </a:p>
                  </a:txBody>
                  <a:tcPr marL="3908" marR="3908" marT="3908" marB="0" anchor="b">
                    <a:lnL>
                      <a:noFill/>
                    </a:lnL>
                    <a:lnR>
                      <a:noFill/>
                    </a:lnR>
                    <a:lnT>
                      <a:noFill/>
                    </a:lnT>
                    <a:lnB>
                      <a:noFill/>
                    </a:lnB>
                  </a:tcPr>
                </a:tc>
                <a:tc hMerge="1">
                  <a:txBody>
                    <a:bodyPr/>
                    <a:lstStyle/>
                    <a:p>
                      <a:endParaRPr lang="en-US"/>
                    </a:p>
                  </a:txBody>
                  <a:tcPr/>
                </a:tc>
                <a:tc hMerge="1">
                  <a:txBody>
                    <a:bodyPr/>
                    <a:lstStyle/>
                    <a:p>
                      <a:endParaRPr lang="en-US"/>
                    </a:p>
                  </a:txBody>
                  <a:tcPr/>
                </a:tc>
              </a:tr>
              <a:tr h="205154">
                <a:tc>
                  <a:txBody>
                    <a:bodyPr/>
                    <a:lstStyle/>
                    <a:p>
                      <a:pPr algn="r" fontAlgn="b"/>
                      <a:r>
                        <a:rPr lang="en-US" sz="700" b="0" i="0" u="none" strike="noStrike">
                          <a:solidFill>
                            <a:srgbClr val="000000"/>
                          </a:solidFill>
                          <a:latin typeface="Calibri"/>
                        </a:rPr>
                        <a:t>10</a:t>
                      </a:r>
                    </a:p>
                  </a:txBody>
                  <a:tcPr marL="3908" marR="3908" marT="3908" marB="0" anchor="b">
                    <a:lnL>
                      <a:noFill/>
                    </a:lnL>
                    <a:lnR>
                      <a:noFill/>
                    </a:lnR>
                    <a:lnT>
                      <a:noFill/>
                    </a:lnT>
                    <a:lnB>
                      <a:noFill/>
                    </a:lnB>
                    <a:solidFill>
                      <a:srgbClr val="4BACC6"/>
                    </a:solidFill>
                  </a:tcPr>
                </a:tc>
                <a:tc>
                  <a:txBody>
                    <a:bodyPr/>
                    <a:lstStyle/>
                    <a:p>
                      <a:pPr algn="l" fontAlgn="b"/>
                      <a:r>
                        <a:rPr lang="en-US" sz="700" b="0" i="0" u="none" strike="noStrike">
                          <a:solidFill>
                            <a:srgbClr val="000000"/>
                          </a:solidFill>
                          <a:latin typeface="Calibri"/>
                        </a:rPr>
                        <a:t>Other</a:t>
                      </a: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25</a:t>
                      </a:r>
                    </a:p>
                  </a:txBody>
                  <a:tcPr marL="3908" marR="3908" marT="3908" marB="0" anchor="b">
                    <a:lnL>
                      <a:noFill/>
                    </a:lnL>
                    <a:lnR>
                      <a:noFill/>
                    </a:lnR>
                    <a:lnT>
                      <a:noFill/>
                    </a:lnT>
                    <a:lnB>
                      <a:noFill/>
                    </a:lnB>
                    <a:solidFill>
                      <a:srgbClr val="4F81BD"/>
                    </a:solidFill>
                  </a:tcPr>
                </a:tc>
                <a:tc gridSpan="2">
                  <a:txBody>
                    <a:bodyPr/>
                    <a:lstStyle/>
                    <a:p>
                      <a:pPr algn="l" fontAlgn="b"/>
                      <a:r>
                        <a:rPr lang="en-US" sz="700" b="0" i="0" u="none" strike="noStrike" dirty="0">
                          <a:solidFill>
                            <a:srgbClr val="000000"/>
                          </a:solidFill>
                          <a:latin typeface="Calibri"/>
                        </a:rPr>
                        <a:t>Layout/Navigation</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8</a:t>
                      </a:r>
                    </a:p>
                  </a:txBody>
                  <a:tcPr marL="3908" marR="3908" marT="3908" marB="0" anchor="b">
                    <a:lnL>
                      <a:noFill/>
                    </a:lnL>
                    <a:lnR>
                      <a:noFill/>
                    </a:lnR>
                    <a:lnT>
                      <a:noFill/>
                    </a:lnT>
                    <a:lnB>
                      <a:noFill/>
                    </a:lnB>
                    <a:solidFill>
                      <a:srgbClr val="C0504D"/>
                    </a:solidFill>
                  </a:tcPr>
                </a:tc>
                <a:tc>
                  <a:txBody>
                    <a:bodyPr/>
                    <a:lstStyle/>
                    <a:p>
                      <a:pPr algn="l" fontAlgn="b"/>
                      <a:r>
                        <a:rPr lang="en-US" sz="700" b="0" i="0" u="none" strike="noStrike">
                          <a:solidFill>
                            <a:srgbClr val="000000"/>
                          </a:solidFill>
                          <a:latin typeface="Calibri"/>
                        </a:rPr>
                        <a:t>Other</a:t>
                      </a: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7</a:t>
                      </a:r>
                    </a:p>
                  </a:txBody>
                  <a:tcPr marL="3908" marR="3908" marT="3908" marB="0" anchor="b">
                    <a:lnL>
                      <a:noFill/>
                    </a:lnL>
                    <a:lnR>
                      <a:noFill/>
                    </a:lnR>
                    <a:lnT>
                      <a:noFill/>
                    </a:lnT>
                    <a:lnB>
                      <a:noFill/>
                    </a:lnB>
                    <a:solidFill>
                      <a:srgbClr val="9BBB59"/>
                    </a:solidFill>
                  </a:tcPr>
                </a:tc>
                <a:tc gridSpan="2">
                  <a:txBody>
                    <a:bodyPr/>
                    <a:lstStyle/>
                    <a:p>
                      <a:pPr algn="l" fontAlgn="b"/>
                      <a:r>
                        <a:rPr lang="en-US" sz="700" b="0" i="0" u="none" strike="noStrike">
                          <a:solidFill>
                            <a:srgbClr val="000000"/>
                          </a:solidFill>
                          <a:latin typeface="Calibri"/>
                        </a:rPr>
                        <a:t>Not enough Jobs</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6</a:t>
                      </a:r>
                    </a:p>
                  </a:txBody>
                  <a:tcPr marL="3908" marR="3908" marT="3908" marB="0" anchor="b">
                    <a:lnL>
                      <a:noFill/>
                    </a:lnL>
                    <a:lnR>
                      <a:noFill/>
                    </a:lnR>
                    <a:lnT>
                      <a:noFill/>
                    </a:lnT>
                    <a:lnB>
                      <a:noFill/>
                    </a:lnB>
                    <a:solidFill>
                      <a:srgbClr val="8064A2"/>
                    </a:solidFill>
                  </a:tcPr>
                </a:tc>
                <a:tc gridSpan="2">
                  <a:txBody>
                    <a:bodyPr/>
                    <a:lstStyle/>
                    <a:p>
                      <a:pPr algn="l" fontAlgn="b"/>
                      <a:r>
                        <a:rPr lang="en-US" sz="700" b="0" i="0" u="none" strike="noStrike">
                          <a:solidFill>
                            <a:srgbClr val="000000"/>
                          </a:solidFill>
                          <a:latin typeface="Calibri"/>
                        </a:rPr>
                        <a:t>Search feature</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5</a:t>
                      </a:r>
                    </a:p>
                  </a:txBody>
                  <a:tcPr marL="3908" marR="3908" marT="3908" marB="0" anchor="b">
                    <a:lnL>
                      <a:noFill/>
                    </a:lnL>
                    <a:lnR>
                      <a:noFill/>
                    </a:lnR>
                    <a:lnT>
                      <a:noFill/>
                    </a:lnT>
                    <a:lnB>
                      <a:noFill/>
                    </a:lnB>
                    <a:solidFill>
                      <a:srgbClr val="4BACC6"/>
                    </a:solidFill>
                  </a:tcPr>
                </a:tc>
                <a:tc gridSpan="3">
                  <a:txBody>
                    <a:bodyPr/>
                    <a:lstStyle/>
                    <a:p>
                      <a:pPr algn="l" fontAlgn="b"/>
                      <a:r>
                        <a:rPr lang="en-US" sz="700" b="0" i="0" u="none" strike="noStrike">
                          <a:solidFill>
                            <a:srgbClr val="000000"/>
                          </a:solidFill>
                          <a:latin typeface="Calibri"/>
                        </a:rPr>
                        <a:t>Too much Information</a:t>
                      </a:r>
                    </a:p>
                  </a:txBody>
                  <a:tcPr marL="3908" marR="3908" marT="3908" marB="0" anchor="b">
                    <a:lnL>
                      <a:noFill/>
                    </a:lnL>
                    <a:lnR>
                      <a:noFill/>
                    </a:lnR>
                    <a:lnT>
                      <a:noFill/>
                    </a:lnT>
                    <a:lnB>
                      <a:noFill/>
                    </a:lnB>
                  </a:tcPr>
                </a:tc>
                <a:tc hMerge="1">
                  <a:txBody>
                    <a:bodyPr/>
                    <a:lstStyle/>
                    <a:p>
                      <a:endParaRPr lang="en-US"/>
                    </a:p>
                  </a:txBody>
                  <a:tcPr/>
                </a:tc>
                <a:tc hMerge="1">
                  <a:txBody>
                    <a:bodyPr/>
                    <a:lstStyle/>
                    <a:p>
                      <a:endParaRPr lang="en-US"/>
                    </a:p>
                  </a:txBody>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22</a:t>
                      </a:r>
                    </a:p>
                  </a:txBody>
                  <a:tcPr marL="3908" marR="3908" marT="3908" marB="0" anchor="b">
                    <a:lnL>
                      <a:noFill/>
                    </a:lnL>
                    <a:lnR>
                      <a:noFill/>
                    </a:lnR>
                    <a:lnT>
                      <a:noFill/>
                    </a:lnT>
                    <a:lnB>
                      <a:noFill/>
                    </a:lnB>
                    <a:solidFill>
                      <a:srgbClr val="4F81BD"/>
                    </a:solidFill>
                  </a:tcPr>
                </a:tc>
                <a:tc gridSpan="3">
                  <a:txBody>
                    <a:bodyPr/>
                    <a:lstStyle/>
                    <a:p>
                      <a:pPr algn="l" fontAlgn="b"/>
                      <a:r>
                        <a:rPr lang="en-US" sz="700" b="0" i="0" u="none" strike="noStrike">
                          <a:solidFill>
                            <a:srgbClr val="000000"/>
                          </a:solidFill>
                          <a:latin typeface="Calibri"/>
                        </a:rPr>
                        <a:t>Improve Layout/Navigation</a:t>
                      </a:r>
                    </a:p>
                  </a:txBody>
                  <a:tcPr marL="3908" marR="3908" marT="3908" marB="0" anchor="b">
                    <a:lnL>
                      <a:noFill/>
                    </a:lnL>
                    <a:lnR>
                      <a:noFill/>
                    </a:lnR>
                    <a:lnT>
                      <a:noFill/>
                    </a:lnT>
                    <a:lnB>
                      <a:noFill/>
                    </a:lnB>
                  </a:tcPr>
                </a:tc>
                <a:tc hMerge="1">
                  <a:txBody>
                    <a:bodyPr/>
                    <a:lstStyle/>
                    <a:p>
                      <a:endParaRPr lang="en-US"/>
                    </a:p>
                  </a:txBody>
                  <a:tcPr/>
                </a:tc>
                <a:tc hMerge="1">
                  <a:txBody>
                    <a:bodyPr/>
                    <a:lstStyle/>
                    <a:p>
                      <a:endParaRPr lang="en-US"/>
                    </a:p>
                  </a:txBody>
                  <a:tcPr/>
                </a:tc>
              </a:tr>
              <a:tr h="205154">
                <a:tc>
                  <a:txBody>
                    <a:bodyPr/>
                    <a:lstStyle/>
                    <a:p>
                      <a:pPr algn="r" fontAlgn="b"/>
                      <a:r>
                        <a:rPr lang="en-US" sz="700" b="0" i="0" u="none" strike="noStrike">
                          <a:solidFill>
                            <a:srgbClr val="000000"/>
                          </a:solidFill>
                          <a:latin typeface="Calibri"/>
                        </a:rPr>
                        <a:t>8</a:t>
                      </a:r>
                    </a:p>
                  </a:txBody>
                  <a:tcPr marL="3908" marR="3908" marT="3908" marB="0" anchor="b">
                    <a:lnL>
                      <a:noFill/>
                    </a:lnL>
                    <a:lnR>
                      <a:noFill/>
                    </a:lnR>
                    <a:lnT>
                      <a:noFill/>
                    </a:lnT>
                    <a:lnB>
                      <a:noFill/>
                    </a:lnB>
                    <a:solidFill>
                      <a:srgbClr val="C0504D"/>
                    </a:solidFill>
                  </a:tcPr>
                </a:tc>
                <a:tc gridSpan="2">
                  <a:txBody>
                    <a:bodyPr/>
                    <a:lstStyle/>
                    <a:p>
                      <a:pPr algn="l" fontAlgn="b"/>
                      <a:r>
                        <a:rPr lang="en-US" sz="700" b="0" i="0" u="none" strike="noStrike">
                          <a:solidFill>
                            <a:srgbClr val="000000"/>
                          </a:solidFill>
                          <a:latin typeface="Calibri"/>
                        </a:rPr>
                        <a:t>More Jobs</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4</a:t>
                      </a:r>
                    </a:p>
                  </a:txBody>
                  <a:tcPr marL="3908" marR="3908" marT="3908" marB="0" anchor="b">
                    <a:lnL>
                      <a:noFill/>
                    </a:lnL>
                    <a:lnR>
                      <a:noFill/>
                    </a:lnR>
                    <a:lnT>
                      <a:noFill/>
                    </a:lnT>
                    <a:lnB>
                      <a:noFill/>
                    </a:lnB>
                    <a:solidFill>
                      <a:srgbClr val="9BBB59"/>
                    </a:solidFill>
                  </a:tcPr>
                </a:tc>
                <a:tc gridSpan="2">
                  <a:txBody>
                    <a:bodyPr/>
                    <a:lstStyle/>
                    <a:p>
                      <a:pPr algn="l" fontAlgn="b"/>
                      <a:r>
                        <a:rPr lang="en-US" sz="700" b="0" i="0" u="none" strike="noStrike">
                          <a:solidFill>
                            <a:srgbClr val="000000"/>
                          </a:solidFill>
                          <a:latin typeface="Calibri"/>
                        </a:rPr>
                        <a:t>Better Search</a:t>
                      </a:r>
                    </a:p>
                  </a:txBody>
                  <a:tcPr marL="3908" marR="3908" marT="3908"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r>
              <a:tr h="205154">
                <a:tc>
                  <a:txBody>
                    <a:bodyPr/>
                    <a:lstStyle/>
                    <a:p>
                      <a:pPr algn="r" fontAlgn="b"/>
                      <a:r>
                        <a:rPr lang="en-US" sz="700" b="0" i="0" u="none" strike="noStrike">
                          <a:solidFill>
                            <a:srgbClr val="000000"/>
                          </a:solidFill>
                          <a:latin typeface="Calibri"/>
                        </a:rPr>
                        <a:t>4</a:t>
                      </a:r>
                    </a:p>
                  </a:txBody>
                  <a:tcPr marL="3908" marR="3908" marT="3908" marB="0" anchor="b">
                    <a:lnL>
                      <a:noFill/>
                    </a:lnL>
                    <a:lnR>
                      <a:noFill/>
                    </a:lnR>
                    <a:lnT>
                      <a:noFill/>
                    </a:lnT>
                    <a:lnB>
                      <a:noFill/>
                    </a:lnB>
                    <a:solidFill>
                      <a:srgbClr val="8064A2"/>
                    </a:solidFill>
                  </a:tcPr>
                </a:tc>
                <a:tc>
                  <a:txBody>
                    <a:bodyPr/>
                    <a:lstStyle/>
                    <a:p>
                      <a:pPr algn="l" fontAlgn="b"/>
                      <a:r>
                        <a:rPr lang="en-US" sz="700" b="0" i="0" u="none" strike="noStrike">
                          <a:solidFill>
                            <a:srgbClr val="000000"/>
                          </a:solidFill>
                          <a:latin typeface="Calibri"/>
                        </a:rPr>
                        <a:t>Other</a:t>
                      </a:r>
                    </a:p>
                  </a:txBody>
                  <a:tcPr marL="3908" marR="3908" marT="3908"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3908" marR="3908" marT="3908"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3908" marR="3908" marT="3908"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rtl="0" fontAlgn="base">
              <a:spcBef>
                <a:spcPct val="0"/>
              </a:spcBef>
              <a:spcAft>
                <a:spcPct val="0"/>
              </a:spcAft>
              <a:defRPr/>
            </a:pPr>
            <a:fld id="{E9B08178-1B78-47F0-A214-69921C110E50}"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147</a:t>
            </a:fld>
            <a:endParaRPr lang="en-US" sz="1200" kern="1200">
              <a:solidFill>
                <a:srgbClr val="F0A22E">
                  <a:shade val="75000"/>
                </a:srgbClr>
              </a:solidFill>
              <a:latin typeface="Arial" charset="0"/>
              <a:ea typeface="+mn-ea"/>
              <a:cs typeface="Arial" charset="0"/>
            </a:endParaRPr>
          </a:p>
        </p:txBody>
      </p:sp>
      <p:sp>
        <p:nvSpPr>
          <p:cNvPr id="4" name="TextBox 3"/>
          <p:cNvSpPr txBox="1"/>
          <p:nvPr/>
        </p:nvSpPr>
        <p:spPr>
          <a:xfrm>
            <a:off x="0" y="762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Survey Graphs Narrative</a:t>
            </a:r>
            <a:endParaRPr lang="en-US" sz="2400" b="1" dirty="0">
              <a:latin typeface="Arial" pitchFamily="34" charset="0"/>
              <a:cs typeface="Arial" pitchFamily="34" charset="0"/>
            </a:endParaRPr>
          </a:p>
        </p:txBody>
      </p:sp>
      <p:sp>
        <p:nvSpPr>
          <p:cNvPr id="5" name="TextBox 4"/>
          <p:cNvSpPr txBox="1"/>
          <p:nvPr/>
        </p:nvSpPr>
        <p:spPr>
          <a:xfrm>
            <a:off x="228600" y="685800"/>
            <a:ext cx="6400800" cy="3323987"/>
          </a:xfrm>
          <a:prstGeom prst="rect">
            <a:avLst/>
          </a:prstGeom>
          <a:noFill/>
        </p:spPr>
        <p:txBody>
          <a:bodyPr wrap="square" rtlCol="0">
            <a:spAutoFit/>
          </a:bodyPr>
          <a:lstStyle/>
          <a:p>
            <a:r>
              <a:rPr lang="en-US" sz="1400" dirty="0" smtClean="0">
                <a:latin typeface="Arial" pitchFamily="34" charset="0"/>
                <a:cs typeface="Arial" pitchFamily="34" charset="0"/>
              </a:rPr>
              <a:t>	The following graphs correspond to the survey we conducted of a Marketing 300 class.  The charts are labeled according to which question they are drawn from.  For the charts, a “yes” response indicates that the student has used a site similar to Crimson Careers, monster.com, etc.  The legends for each chart are directly next to it.  The number inside of the colored cell indicates how many responses we received with that answer on that particular question.  Note, every student did not respond to every question.</a:t>
            </a:r>
          </a:p>
          <a:p>
            <a:r>
              <a:rPr lang="en-US" sz="1400" dirty="0" smtClean="0">
                <a:latin typeface="Arial" pitchFamily="34" charset="0"/>
                <a:cs typeface="Arial" pitchFamily="34" charset="0"/>
              </a:rPr>
              <a:t>	As the graphs note, two thirds of the respondents answered yes to the main question of the survey, whether they had used a resume posting site.  Of those two thirds, 83% where business school students.  By far the most common problem with the site was poor layout and navigation, as indicated by almost half of the respondents.  The things the students liked most about the system varied, however, between the valuable information, job postings resume posted for recruiters to see, and others.  </a:t>
            </a:r>
            <a:r>
              <a:rPr lang="en-US" sz="1400" smtClean="0">
                <a:latin typeface="Arial" pitchFamily="34" charset="0"/>
                <a:cs typeface="Arial" pitchFamily="34" charset="0"/>
              </a:rPr>
              <a:t>Also, only </a:t>
            </a:r>
            <a:r>
              <a:rPr lang="en-US" sz="1400" dirty="0" smtClean="0">
                <a:latin typeface="Arial" pitchFamily="34" charset="0"/>
                <a:cs typeface="Arial" pitchFamily="34" charset="0"/>
              </a:rPr>
              <a:t>14% of respondents commented that the system was easy to use.  </a:t>
            </a:r>
            <a:endParaRPr lang="en-US" sz="1400" dirty="0">
              <a:latin typeface="Arial" pitchFamily="34" charset="0"/>
              <a:cs typeface="Arial" pitchFamily="34" charset="0"/>
            </a:endParaRPr>
          </a:p>
        </p:txBody>
      </p:sp>
      <p:graphicFrame>
        <p:nvGraphicFramePr>
          <p:cNvPr id="7" name="Object 6"/>
          <p:cNvGraphicFramePr>
            <a:graphicFrameLocks noChangeAspect="1"/>
          </p:cNvGraphicFramePr>
          <p:nvPr/>
        </p:nvGraphicFramePr>
        <p:xfrm>
          <a:off x="0" y="4876800"/>
          <a:ext cx="6858000" cy="4267200"/>
        </p:xfrm>
        <a:graphic>
          <a:graphicData uri="http://schemas.openxmlformats.org/presentationml/2006/ole">
            <p:oleObj spid="_x0000_s82946" name="Document" r:id="rId3" imgW="6874126" imgH="4586875" progId="">
              <p:embed/>
            </p:oleObj>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096000" y="8128522"/>
            <a:ext cx="571500" cy="325967"/>
          </a:xfrm>
        </p:spPr>
        <p:txBody>
          <a:bodyPr/>
          <a:lstStyle/>
          <a:p>
            <a:pPr>
              <a:defRPr/>
            </a:pPr>
            <a:fld id="{A4374B16-2C09-4289-B4D9-13DB7B659007}" type="slidenum">
              <a:rPr lang="en-US"/>
              <a:pPr>
                <a:defRPr/>
              </a:pPr>
              <a:t>148</a:t>
            </a:fld>
            <a:endParaRPr lang="en-US"/>
          </a:p>
        </p:txBody>
      </p:sp>
      <p:sp>
        <p:nvSpPr>
          <p:cNvPr id="99331" name="Text Box 2"/>
          <p:cNvSpPr txBox="1">
            <a:spLocks noChangeArrowheads="1"/>
          </p:cNvSpPr>
          <p:nvPr/>
        </p:nvSpPr>
        <p:spPr bwMode="auto">
          <a:xfrm>
            <a:off x="0" y="7203"/>
            <a:ext cx="6934200" cy="1200329"/>
          </a:xfrm>
          <a:prstGeom prst="rect">
            <a:avLst/>
          </a:prstGeom>
          <a:noFill/>
          <a:ln w="9525">
            <a:noFill/>
            <a:miter lim="800000"/>
            <a:headEnd/>
            <a:tailEnd/>
          </a:ln>
        </p:spPr>
        <p:txBody>
          <a:bodyPr wrap="square">
            <a:spAutoFit/>
          </a:bodyPr>
          <a:lstStyle/>
          <a:p>
            <a:pPr algn="ctr">
              <a:spcBef>
                <a:spcPct val="50000"/>
              </a:spcBef>
            </a:pPr>
            <a:r>
              <a:rPr lang="en-US" sz="2400" b="1" dirty="0"/>
              <a:t>Study Phase </a:t>
            </a:r>
            <a:r>
              <a:rPr lang="en-US" sz="2400" b="1" dirty="0" smtClean="0"/>
              <a:t>Problems</a:t>
            </a:r>
            <a:r>
              <a:rPr lang="en-US" sz="2400" b="1" dirty="0"/>
              <a:t>, Opportunities, Objectives, and Constraints Matrix</a:t>
            </a:r>
          </a:p>
        </p:txBody>
      </p:sp>
      <p:graphicFrame>
        <p:nvGraphicFramePr>
          <p:cNvPr id="139267" name="Group 3"/>
          <p:cNvGraphicFramePr>
            <a:graphicFrameLocks noGrp="1"/>
          </p:cNvGraphicFramePr>
          <p:nvPr/>
        </p:nvGraphicFramePr>
        <p:xfrm>
          <a:off x="304800" y="914548"/>
          <a:ext cx="6248400" cy="1125177"/>
        </p:xfrm>
        <a:graphic>
          <a:graphicData uri="http://schemas.openxmlformats.org/drawingml/2006/table">
            <a:tbl>
              <a:tblPr/>
              <a:tblGrid>
                <a:gridCol w="3048000"/>
                <a:gridCol w="3200400"/>
              </a:tblGrid>
              <a:tr h="33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Project: Professional Networking</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Project Manager: Ben Miller</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Created By: Michael Henderson</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Last Updated By: Michael Henderson</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41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Date Created: April 30, 2007</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Date Last Updated: March 1, 2007</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3969" name="Group 17"/>
          <p:cNvGraphicFramePr>
            <a:graphicFrameLocks noGrp="1"/>
          </p:cNvGraphicFramePr>
          <p:nvPr/>
        </p:nvGraphicFramePr>
        <p:xfrm>
          <a:off x="152400" y="2720967"/>
          <a:ext cx="6553200" cy="6346833"/>
        </p:xfrm>
        <a:graphic>
          <a:graphicData uri="http://schemas.openxmlformats.org/drawingml/2006/table">
            <a:tbl>
              <a:tblPr/>
              <a:tblGrid>
                <a:gridCol w="1558925"/>
                <a:gridCol w="1638300"/>
                <a:gridCol w="1757363"/>
                <a:gridCol w="1598612"/>
              </a:tblGrid>
              <a:tr h="439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Problem or Opportunity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Causes and Effects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Objective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Nina" pitchFamily="34" charset="0"/>
                        </a:rPr>
                        <a:t>Constraint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3">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kern="1200" dirty="0" smtClean="0">
                          <a:solidFill>
                            <a:schemeClr val="tx1"/>
                          </a:solidFill>
                          <a:latin typeface="Arial" pitchFamily="34" charset="0"/>
                          <a:ea typeface="+mn-ea"/>
                          <a:cs typeface="Arial" pitchFamily="34" charset="0"/>
                        </a:rPr>
                        <a:t>Lack of formal communication</a:t>
                      </a:r>
                      <a:r>
                        <a:rPr kumimoji="0" lang="en-US" sz="1100" b="0" kern="1200" baseline="0" dirty="0" smtClean="0">
                          <a:solidFill>
                            <a:schemeClr val="tx1"/>
                          </a:solidFill>
                          <a:latin typeface="Arial" pitchFamily="34" charset="0"/>
                          <a:ea typeface="+mn-ea"/>
                          <a:cs typeface="Arial" pitchFamily="34" charset="0"/>
                        </a:rPr>
                        <a:t> </a:t>
                      </a:r>
                      <a:r>
                        <a:rPr kumimoji="0" lang="en-US" sz="1100" b="0" kern="1200" dirty="0" smtClean="0">
                          <a:solidFill>
                            <a:schemeClr val="tx1"/>
                          </a:solidFill>
                          <a:latin typeface="Arial" pitchFamily="34" charset="0"/>
                          <a:ea typeface="+mn-ea"/>
                          <a:cs typeface="Arial" pitchFamily="34" charset="0"/>
                        </a:rPr>
                        <a:t>between students and recruiters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200" b="0" kern="1200" dirty="0" smtClean="0">
                          <a:solidFill>
                            <a:schemeClr val="tx1"/>
                          </a:solidFill>
                          <a:latin typeface="Arial" pitchFamily="34" charset="0"/>
                          <a:ea typeface="+mn-ea"/>
                          <a:cs typeface="Arial" pitchFamily="34" charset="0"/>
                        </a:rPr>
                        <a:t>Students do not know enough about job opportunities/ requirements at recruiting</a:t>
                      </a:r>
                      <a:r>
                        <a:rPr kumimoji="0" lang="en-US" sz="1200" b="0" kern="1200" baseline="0" dirty="0" smtClean="0">
                          <a:solidFill>
                            <a:schemeClr val="tx1"/>
                          </a:solidFill>
                          <a:latin typeface="Arial" pitchFamily="34" charset="0"/>
                          <a:ea typeface="+mn-ea"/>
                          <a:cs typeface="Arial" pitchFamily="34" charset="0"/>
                        </a:rPr>
                        <a:t> </a:t>
                      </a:r>
                      <a:r>
                        <a:rPr kumimoji="0" lang="en-US" sz="1200" b="0" kern="1200" dirty="0" smtClean="0">
                          <a:solidFill>
                            <a:schemeClr val="tx1"/>
                          </a:solidFill>
                          <a:latin typeface="Arial" pitchFamily="34" charset="0"/>
                          <a:ea typeface="+mn-ea"/>
                          <a:cs typeface="Arial" pitchFamily="34" charset="0"/>
                        </a:rPr>
                        <a:t>companies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lang="en-US" sz="1200" b="0" dirty="0" smtClean="0">
                          <a:latin typeface="Arial" pitchFamily="34" charset="0"/>
                          <a:ea typeface="Calibri"/>
                          <a:cs typeface="Arial" pitchFamily="34" charset="0"/>
                        </a:rPr>
                        <a:t>Provide a true representation of student and their experiences</a:t>
                      </a:r>
                      <a:endParaRPr kumimoji="0" lang="en-US" sz="1200" b="0" i="0" u="none" strike="noStrike" cap="none" normalizeH="0" baseline="0" dirty="0" smtClean="0">
                        <a:ln>
                          <a:noFill/>
                        </a:ln>
                        <a:solidFill>
                          <a:srgbClr val="378D2B"/>
                        </a:solidFill>
                        <a:effectLst/>
                        <a:latin typeface="Nin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378D2B"/>
                        </a:solidFill>
                        <a:effectLst/>
                        <a:latin typeface="Ni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No system currently in place to allow direct and effective communication between students and recruiters  as a result students are potentially missing out on jobs.</a:t>
                      </a:r>
                      <a:endParaRPr kumimoji="0" lang="en-US" sz="1100" b="0" i="0" u="none" strike="noStrike" cap="none" normalizeH="0" baseline="0" dirty="0" smtClean="0">
                        <a:ln>
                          <a:noFill/>
                        </a:ln>
                        <a:solidFill>
                          <a:srgbClr val="378D2B"/>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Students are not aware of companies, the opportunities and requirements they offer and as a result students are not prepared for these companies. </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Students are  unable to give a true representation of themselves and their experiences and as a result are not obtaining jobs that they may actually be qualified for.</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As a result of all of these, The University of Alabama not obtaining the proper reputation for the quality of students they produce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Create effective means for students and recruiters to communicate, especially pertaining to jobs/interviews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Create effective means for allowing recruiters to post information about their companies including: contacts, requirements, schedules  and job/internship postings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Develop a means to create a more holistic view of the student to the recruiter</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Must make system easy enough to use so that students will not ignore it and training is minimal</a:t>
                      </a:r>
                      <a:endParaRPr kumimoji="0" lang="en-US" sz="1100" b="0" i="1" u="none" strike="noStrike" cap="none" normalizeH="0" baseline="0" dirty="0" smtClean="0">
                        <a:ln>
                          <a:noFill/>
                        </a:ln>
                        <a:solidFill>
                          <a:schemeClr val="tx1"/>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Posted schedules could potentially interfere with student class times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Potential human error in scheduling</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Expense of multimedia platforms on the internet</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Expense for development</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Lack of multimedia equipment for students (web cameras and microphones for web interviews)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363" name="Rectangle 34"/>
          <p:cNvSpPr>
            <a:spLocks noChangeArrowheads="1"/>
          </p:cNvSpPr>
          <p:nvPr/>
        </p:nvSpPr>
        <p:spPr bwMode="auto">
          <a:xfrm>
            <a:off x="152400" y="2138354"/>
            <a:ext cx="6553200" cy="609600"/>
          </a:xfrm>
          <a:prstGeom prst="rect">
            <a:avLst/>
          </a:prstGeom>
          <a:noFill/>
          <a:ln w="25400">
            <a:solidFill>
              <a:schemeClr val="tx1"/>
            </a:solidFill>
            <a:miter lim="800000"/>
            <a:headEnd/>
            <a:tailEnd/>
          </a:ln>
        </p:spPr>
        <p:txBody>
          <a:bodyPr wrap="none" anchor="ctr"/>
          <a:lstStyle/>
          <a:p>
            <a:endParaRPr lang="en-US">
              <a:cs typeface="Arial" charset="0"/>
            </a:endParaRPr>
          </a:p>
        </p:txBody>
      </p:sp>
      <p:sp>
        <p:nvSpPr>
          <p:cNvPr id="99364" name="Line 35"/>
          <p:cNvSpPr>
            <a:spLocks noChangeShapeType="1"/>
          </p:cNvSpPr>
          <p:nvPr/>
        </p:nvSpPr>
        <p:spPr bwMode="auto">
          <a:xfrm flipV="1">
            <a:off x="3352800" y="2138354"/>
            <a:ext cx="0" cy="609600"/>
          </a:xfrm>
          <a:prstGeom prst="line">
            <a:avLst/>
          </a:prstGeom>
          <a:noFill/>
          <a:ln w="9525">
            <a:solidFill>
              <a:schemeClr val="tx1"/>
            </a:solidFill>
            <a:round/>
            <a:headEnd/>
            <a:tailEnd/>
          </a:ln>
        </p:spPr>
        <p:txBody>
          <a:bodyPr/>
          <a:lstStyle/>
          <a:p>
            <a:endParaRPr lang="en-US"/>
          </a:p>
        </p:txBody>
      </p:sp>
      <p:sp>
        <p:nvSpPr>
          <p:cNvPr id="99365" name="Text Box 36"/>
          <p:cNvSpPr txBox="1">
            <a:spLocks noChangeArrowheads="1"/>
          </p:cNvSpPr>
          <p:nvPr/>
        </p:nvSpPr>
        <p:spPr bwMode="auto">
          <a:xfrm>
            <a:off x="3048000" y="2305042"/>
            <a:ext cx="3581400" cy="290512"/>
          </a:xfrm>
          <a:prstGeom prst="rect">
            <a:avLst/>
          </a:prstGeom>
          <a:noFill/>
          <a:ln w="9525">
            <a:noFill/>
            <a:miter lim="800000"/>
            <a:headEnd/>
            <a:tailEnd/>
          </a:ln>
        </p:spPr>
        <p:txBody>
          <a:bodyPr>
            <a:spAutoFit/>
          </a:bodyPr>
          <a:lstStyle/>
          <a:p>
            <a:pPr algn="ctr">
              <a:spcBef>
                <a:spcPct val="50000"/>
              </a:spcBef>
            </a:pPr>
            <a:r>
              <a:rPr lang="en-US" sz="1300" b="1">
                <a:cs typeface="Arial" charset="0"/>
              </a:rPr>
              <a:t>SYSTEM IMPROVEMENT OBJECTIVES</a:t>
            </a:r>
          </a:p>
        </p:txBody>
      </p:sp>
      <p:sp>
        <p:nvSpPr>
          <p:cNvPr id="99366" name="Text Box 37"/>
          <p:cNvSpPr txBox="1">
            <a:spLocks noChangeArrowheads="1"/>
          </p:cNvSpPr>
          <p:nvPr/>
        </p:nvSpPr>
        <p:spPr bwMode="auto">
          <a:xfrm>
            <a:off x="76200" y="2305042"/>
            <a:ext cx="3124200" cy="290512"/>
          </a:xfrm>
          <a:prstGeom prst="rect">
            <a:avLst/>
          </a:prstGeom>
          <a:noFill/>
          <a:ln w="9525">
            <a:noFill/>
            <a:miter lim="800000"/>
            <a:headEnd/>
            <a:tailEnd/>
          </a:ln>
        </p:spPr>
        <p:txBody>
          <a:bodyPr>
            <a:spAutoFit/>
          </a:bodyPr>
          <a:lstStyle/>
          <a:p>
            <a:pPr algn="ctr">
              <a:spcBef>
                <a:spcPct val="50000"/>
              </a:spcBef>
            </a:pPr>
            <a:r>
              <a:rPr lang="en-US" sz="1300" b="1">
                <a:cs typeface="Arial" charset="0"/>
              </a:rPr>
              <a:t>CAUSE-AND-EFFECT ANALYSIS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18040462-EE28-4A7B-8935-06F06A652E02}" type="slidenum">
              <a:rPr lang="en-US"/>
              <a:pPr>
                <a:defRPr/>
              </a:pPr>
              <a:t>149</a:t>
            </a:fld>
            <a:endParaRPr lang="en-US"/>
          </a:p>
        </p:txBody>
      </p:sp>
      <p:sp>
        <p:nvSpPr>
          <p:cNvPr id="100358" name="Text Box 5"/>
          <p:cNvSpPr txBox="1">
            <a:spLocks noChangeArrowheads="1"/>
          </p:cNvSpPr>
          <p:nvPr/>
        </p:nvSpPr>
        <p:spPr bwMode="auto">
          <a:xfrm>
            <a:off x="228600" y="1760537"/>
            <a:ext cx="6400800" cy="2354491"/>
          </a:xfrm>
          <a:prstGeom prst="rect">
            <a:avLst/>
          </a:prstGeom>
          <a:noFill/>
          <a:ln w="9525">
            <a:noFill/>
            <a:miter lim="800000"/>
            <a:headEnd/>
            <a:tailEnd/>
          </a:ln>
        </p:spPr>
        <p:txBody>
          <a:bodyPr wrap="square">
            <a:spAutoFit/>
          </a:bodyPr>
          <a:lstStyle/>
          <a:p>
            <a:pPr>
              <a:spcBef>
                <a:spcPct val="50000"/>
              </a:spcBef>
            </a:pPr>
            <a:r>
              <a:rPr lang="en-US" sz="1400" dirty="0" smtClean="0"/>
              <a:t>	The </a:t>
            </a:r>
            <a:r>
              <a:rPr lang="en-US" sz="1400" dirty="0"/>
              <a:t>reasoning behind a problems, opportunities, objectives, and constraints matrix is to understand the underlying causes and effects of all the perceived problems and opportunities and </a:t>
            </a:r>
            <a:r>
              <a:rPr lang="en-US" sz="1400" dirty="0" smtClean="0"/>
              <a:t>also to understand </a:t>
            </a:r>
            <a:r>
              <a:rPr lang="en-US" sz="1400" dirty="0"/>
              <a:t>the potential side effects of the problems and </a:t>
            </a:r>
            <a:r>
              <a:rPr lang="en-US" sz="1400" dirty="0" smtClean="0"/>
              <a:t>opportunities.</a:t>
            </a:r>
            <a:endParaRPr lang="en-US" sz="1400" dirty="0"/>
          </a:p>
          <a:p>
            <a:pPr>
              <a:spcBef>
                <a:spcPct val="50000"/>
              </a:spcBef>
            </a:pPr>
            <a:r>
              <a:rPr lang="en-US" sz="1400" dirty="0" smtClean="0"/>
              <a:t>	From </a:t>
            </a:r>
            <a:r>
              <a:rPr lang="en-US" sz="1400" dirty="0"/>
              <a:t>studying the current </a:t>
            </a:r>
            <a:r>
              <a:rPr lang="en-US" sz="1400" dirty="0" smtClean="0"/>
              <a:t>system, </a:t>
            </a:r>
            <a:r>
              <a:rPr lang="en-US" sz="1400" dirty="0"/>
              <a:t>our team </a:t>
            </a:r>
            <a:r>
              <a:rPr lang="en-US" sz="1400" dirty="0" smtClean="0"/>
              <a:t>decided to focus on one major problem within the current system, the lack of communication between students and recruiters.  We decided to focus on this because this is where we feel the new system can add the most value to the existing system.  It also is simply a major problem with the current system, as noted by the student surveys.</a:t>
            </a:r>
            <a:endParaRPr lang="en-US" sz="1400" dirty="0"/>
          </a:p>
        </p:txBody>
      </p:sp>
      <p:sp>
        <p:nvSpPr>
          <p:cNvPr id="100359" name="Text Box 6"/>
          <p:cNvSpPr txBox="1">
            <a:spLocks noChangeArrowheads="1"/>
          </p:cNvSpPr>
          <p:nvPr/>
        </p:nvSpPr>
        <p:spPr bwMode="auto">
          <a:xfrm>
            <a:off x="0" y="27305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t>Study Phase Problems, Opportunities, Objectives, and Constraints Matrix Narrative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15</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Client Overall Value Chain</a:t>
            </a:r>
            <a:endParaRPr lang="en-US" sz="2400" b="1" dirty="0"/>
          </a:p>
        </p:txBody>
      </p:sp>
      <p:sp>
        <p:nvSpPr>
          <p:cNvPr id="7" name="Rounded Rectangle 6"/>
          <p:cNvSpPr/>
          <p:nvPr/>
        </p:nvSpPr>
        <p:spPr>
          <a:xfrm>
            <a:off x="228600" y="16764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Research</a:t>
            </a:r>
            <a:endParaRPr lang="en-US" sz="1400" b="1" u="sng" dirty="0" smtClean="0">
              <a:solidFill>
                <a:schemeClr val="dk1"/>
              </a:solidFill>
              <a:latin typeface="Arial" pitchFamily="34" charset="0"/>
              <a:cs typeface="Arial" pitchFamily="34" charset="0"/>
            </a:endParaRPr>
          </a:p>
        </p:txBody>
      </p:sp>
      <p:sp>
        <p:nvSpPr>
          <p:cNvPr id="8" name="Rounded Rectangle 7"/>
          <p:cNvSpPr/>
          <p:nvPr/>
        </p:nvSpPr>
        <p:spPr>
          <a:xfrm>
            <a:off x="228600" y="57912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Produce</a:t>
            </a:r>
          </a:p>
        </p:txBody>
      </p:sp>
      <p:sp>
        <p:nvSpPr>
          <p:cNvPr id="9" name="Rounded Rectangle 8"/>
          <p:cNvSpPr/>
          <p:nvPr/>
        </p:nvSpPr>
        <p:spPr>
          <a:xfrm>
            <a:off x="228600" y="30480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Sell</a:t>
            </a:r>
          </a:p>
        </p:txBody>
      </p:sp>
      <p:sp>
        <p:nvSpPr>
          <p:cNvPr id="10" name="Rounded Rectangle 9"/>
          <p:cNvSpPr/>
          <p:nvPr/>
        </p:nvSpPr>
        <p:spPr>
          <a:xfrm>
            <a:off x="228600" y="44196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Service</a:t>
            </a:r>
          </a:p>
        </p:txBody>
      </p:sp>
      <p:sp>
        <p:nvSpPr>
          <p:cNvPr id="11" name="Rounded Rectangle 10"/>
          <p:cNvSpPr/>
          <p:nvPr/>
        </p:nvSpPr>
        <p:spPr>
          <a:xfrm>
            <a:off x="228600" y="71628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Deliver</a:t>
            </a:r>
          </a:p>
        </p:txBody>
      </p:sp>
      <p:sp>
        <p:nvSpPr>
          <p:cNvPr id="12" name="Up Arrow 11"/>
          <p:cNvSpPr/>
          <p:nvPr/>
        </p:nvSpPr>
        <p:spPr>
          <a:xfrm flipV="1">
            <a:off x="863601" y="25146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flipV="1">
            <a:off x="838200" y="38862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flipV="1">
            <a:off x="838200" y="52578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flipV="1">
            <a:off x="838200" y="66294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800600" y="3124200"/>
            <a:ext cx="1676400" cy="48006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nchorCtr="0">
            <a:flatTx/>
          </a:bodyPr>
          <a:lstStyle/>
          <a:p>
            <a:pPr algn="ctr"/>
            <a:r>
              <a:rPr lang="en-US" b="1" u="sng" dirty="0" smtClean="0">
                <a:latin typeface="Arial" pitchFamily="34" charset="0"/>
                <a:cs typeface="Arial" pitchFamily="34" charset="0"/>
              </a:rPr>
              <a:t>Value</a:t>
            </a:r>
          </a:p>
          <a:p>
            <a:pPr algn="ctr"/>
            <a:r>
              <a:rPr lang="en-US" sz="1200" dirty="0" smtClean="0">
                <a:latin typeface="Arial" pitchFamily="34" charset="0"/>
                <a:cs typeface="Arial" pitchFamily="34" charset="0"/>
              </a:rPr>
              <a:t>By improving the old system or creating a new one allowing students to effectively broadcast themselves to recruiters, the </a:t>
            </a:r>
            <a:r>
              <a:rPr lang="en-US" sz="1200" dirty="0" err="1" smtClean="0">
                <a:latin typeface="Arial" pitchFamily="34" charset="0"/>
                <a:cs typeface="Arial" pitchFamily="34" charset="0"/>
              </a:rPr>
              <a:t>Chau</a:t>
            </a:r>
            <a:r>
              <a:rPr lang="en-US" sz="1200" dirty="0" smtClean="0">
                <a:latin typeface="Arial" pitchFamily="34" charset="0"/>
                <a:cs typeface="Arial" pitchFamily="34" charset="0"/>
              </a:rPr>
              <a:t> Group will allow students to find their ideal work situation thereby allowing students to succeed to their fullest potential, raising the reputation of the University</a:t>
            </a:r>
          </a:p>
          <a:p>
            <a:pPr algn="ctr"/>
            <a:endParaRPr lang="en-US" sz="1200" dirty="0" smtClean="0">
              <a:latin typeface="Arial" pitchFamily="34" charset="0"/>
              <a:cs typeface="Arial" pitchFamily="34" charset="0"/>
            </a:endParaRPr>
          </a:p>
        </p:txBody>
      </p:sp>
      <p:sp>
        <p:nvSpPr>
          <p:cNvPr id="17" name="Rounded Rectangular Callout 16"/>
          <p:cNvSpPr/>
          <p:nvPr/>
        </p:nvSpPr>
        <p:spPr>
          <a:xfrm>
            <a:off x="2438400" y="20574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List of improvements</a:t>
            </a:r>
          </a:p>
        </p:txBody>
      </p:sp>
      <p:sp>
        <p:nvSpPr>
          <p:cNvPr id="18" name="Rounded Rectangular Callout 17"/>
          <p:cNvSpPr/>
          <p:nvPr/>
        </p:nvSpPr>
        <p:spPr>
          <a:xfrm>
            <a:off x="2438400" y="61722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Prototypes</a:t>
            </a:r>
          </a:p>
        </p:txBody>
      </p:sp>
      <p:sp>
        <p:nvSpPr>
          <p:cNvPr id="19" name="Rounded Rectangular Callout 18"/>
          <p:cNvSpPr/>
          <p:nvPr/>
        </p:nvSpPr>
        <p:spPr>
          <a:xfrm>
            <a:off x="2438400" y="48006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Revised list of improvements</a:t>
            </a:r>
          </a:p>
        </p:txBody>
      </p:sp>
      <p:sp>
        <p:nvSpPr>
          <p:cNvPr id="20" name="Rounded Rectangular Callout 19"/>
          <p:cNvSpPr/>
          <p:nvPr/>
        </p:nvSpPr>
        <p:spPr>
          <a:xfrm>
            <a:off x="2438400" y="34290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Confirmation/rejection of proposed improvements</a:t>
            </a:r>
          </a:p>
        </p:txBody>
      </p:sp>
      <p:sp>
        <p:nvSpPr>
          <p:cNvPr id="23" name="U-Turn Arrow 22"/>
          <p:cNvSpPr/>
          <p:nvPr/>
        </p:nvSpPr>
        <p:spPr>
          <a:xfrm flipV="1">
            <a:off x="914400" y="8001000"/>
            <a:ext cx="4953000" cy="838200"/>
          </a:xfrm>
          <a:prstGeom prst="uturnArrow">
            <a:avLst>
              <a:gd name="adj1" fmla="val 24192"/>
              <a:gd name="adj2" fmla="val 25000"/>
              <a:gd name="adj3" fmla="val 25000"/>
              <a:gd name="adj4" fmla="val 75000"/>
              <a:gd name="adj5" fmla="val 10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2438400" y="76200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err="1" smtClean="0">
                <a:latin typeface="Arial" pitchFamily="34" charset="0"/>
                <a:cs typeface="Arial" pitchFamily="34" charset="0"/>
              </a:rPr>
              <a:t>RelateKX</a:t>
            </a:r>
            <a:endParaRPr lang="en-US" sz="1200" dirty="0" smtClean="0">
              <a:latin typeface="Arial" pitchFamily="34" charset="0"/>
              <a:cs typeface="Arial"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rtl="0" fontAlgn="base">
              <a:spcBef>
                <a:spcPct val="0"/>
              </a:spcBef>
              <a:spcAft>
                <a:spcPct val="0"/>
              </a:spcAft>
              <a:defRPr/>
            </a:pPr>
            <a:fld id="{A840AA3C-F2E5-491B-B747-EDFC1154BC41}"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150</a:t>
            </a:fld>
            <a:endParaRPr lang="en-US" sz="1200" kern="1200">
              <a:solidFill>
                <a:srgbClr val="F0A22E">
                  <a:shade val="75000"/>
                </a:srgbClr>
              </a:solidFill>
              <a:latin typeface="Arial" charset="0"/>
              <a:ea typeface="+mn-ea"/>
              <a:cs typeface="Arial" charset="0"/>
            </a:endParaRPr>
          </a:p>
        </p:txBody>
      </p:sp>
      <p:sp>
        <p:nvSpPr>
          <p:cNvPr id="4" name="TextBox 3"/>
          <p:cNvSpPr txBox="1"/>
          <p:nvPr/>
        </p:nvSpPr>
        <p:spPr>
          <a:xfrm>
            <a:off x="0" y="457200"/>
            <a:ext cx="6858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Narrative on Optimal Resume</a:t>
            </a:r>
            <a:endParaRPr lang="en-US" sz="2400" b="1" dirty="0">
              <a:latin typeface="Arial" pitchFamily="34" charset="0"/>
              <a:cs typeface="Arial" pitchFamily="34" charset="0"/>
            </a:endParaRPr>
          </a:p>
        </p:txBody>
      </p:sp>
      <p:sp>
        <p:nvSpPr>
          <p:cNvPr id="5" name="TextBox 4"/>
          <p:cNvSpPr txBox="1"/>
          <p:nvPr/>
        </p:nvSpPr>
        <p:spPr>
          <a:xfrm>
            <a:off x="228600" y="1752600"/>
            <a:ext cx="6400800" cy="5693866"/>
          </a:xfrm>
          <a:prstGeom prst="rect">
            <a:avLst/>
          </a:prstGeom>
          <a:noFill/>
        </p:spPr>
        <p:txBody>
          <a:bodyPr wrap="square" rtlCol="0">
            <a:spAutoFit/>
          </a:bodyPr>
          <a:lstStyle/>
          <a:p>
            <a:r>
              <a:rPr lang="en-US" sz="1400" dirty="0" smtClean="0">
                <a:latin typeface="Arial" pitchFamily="34" charset="0"/>
                <a:cs typeface="Arial" pitchFamily="34" charset="0"/>
              </a:rPr>
              <a:t>	</a:t>
            </a:r>
            <a:r>
              <a:rPr lang="en-US" sz="1200" dirty="0" smtClean="0">
                <a:latin typeface="Arial" pitchFamily="34" charset="0"/>
                <a:cs typeface="Arial" pitchFamily="34" charset="0"/>
              </a:rPr>
              <a:t>Through our research, HMS Consulting has found that the vendor/ competitor who best provides what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will be providing is optimalresume.com.  They have a comprehensive site with several different modules available for purchase separately or packaged together for a sizable discount.  These modules include a resume building module that is created with a wizard similar to the one potentially in </a:t>
            </a:r>
            <a:r>
              <a:rPr lang="en-US" sz="1200" dirty="0" err="1" smtClean="0">
                <a:latin typeface="Arial" pitchFamily="34" charset="0"/>
                <a:cs typeface="Arial" pitchFamily="34" charset="0"/>
              </a:rPr>
              <a:t>RelateKX</a:t>
            </a:r>
            <a:r>
              <a:rPr lang="en-US" sz="1200" dirty="0" smtClean="0">
                <a:latin typeface="Arial" pitchFamily="34" charset="0"/>
                <a:cs typeface="Arial" pitchFamily="34" charset="0"/>
              </a:rPr>
              <a:t>.  The also allow for </a:t>
            </a:r>
            <a:r>
              <a:rPr lang="en-US" sz="1200" dirty="0" err="1" smtClean="0">
                <a:latin typeface="Arial" pitchFamily="34" charset="0"/>
                <a:cs typeface="Arial" pitchFamily="34" charset="0"/>
              </a:rPr>
              <a:t>infobytes</a:t>
            </a:r>
            <a:r>
              <a:rPr lang="en-US" sz="1200" dirty="0" smtClean="0">
                <a:latin typeface="Arial" pitchFamily="34" charset="0"/>
                <a:cs typeface="Arial" pitchFamily="34" charset="0"/>
              </a:rPr>
              <a:t>, which can be added onto the resume and expand to show more information when scrolled over.  They also offer modules to create video resumes, professional letters, professional website, and portfolios for any major.  All these are highly automated, provide clear instructions, and numerous examples.  Optimal Resume’s format is also completely customizable for each school, or even each program, within the school.  They also allow for alumni access to the site for either a per alumnus base or unlimited access for all alumni.</a:t>
            </a:r>
          </a:p>
          <a:p>
            <a:r>
              <a:rPr lang="en-US" sz="1200" dirty="0">
                <a:latin typeface="Arial" pitchFamily="34" charset="0"/>
                <a:cs typeface="Arial" pitchFamily="34" charset="0"/>
              </a:rPr>
              <a:t>	</a:t>
            </a:r>
            <a:r>
              <a:rPr lang="en-US" sz="1200" dirty="0" smtClean="0">
                <a:latin typeface="Arial" pitchFamily="34" charset="0"/>
                <a:cs typeface="Arial" pitchFamily="34" charset="0"/>
              </a:rPr>
              <a:t>They also have software called corporate connect  which integrates with the Optimal Resume modules.  This software allows for recruiters and companies to create job specific or brand campaigns for students at the schools to see.  It automatically sends out messages through the system to all qualified students at the selected schools and they can choose to either accept or deny the request.  This feature allows the recruiter to schedule on campus interviews or conduct them through the site over video, audio, or in writing.  This software is still in the Beta stage, however it is set for release early this summer.</a:t>
            </a:r>
          </a:p>
          <a:p>
            <a:r>
              <a:rPr lang="en-US" sz="1400" dirty="0">
                <a:latin typeface="Arial" pitchFamily="34" charset="0"/>
                <a:cs typeface="Arial" pitchFamily="34" charset="0"/>
              </a:rPr>
              <a:t>	</a:t>
            </a:r>
            <a:r>
              <a:rPr lang="en-US" sz="1200" dirty="0" smtClean="0">
                <a:latin typeface="Arial" pitchFamily="34" charset="0"/>
                <a:cs typeface="Arial" pitchFamily="34" charset="0"/>
              </a:rPr>
              <a:t>The pricing of this software would be a $1000 setup fee for a 2 year agreement, or $750 for 3 years.  Then annual fees would be $2450 for 5,000 students(College of Business) or $4750 for 25,000 students(The University of Alabama).  This fee would include use of the optimal resume module and the website module.  Each additional module purchased, there are 5 additional modules, would be half the price of the previous.  Thus, for 5,000 students, the price of the second module would be $1225, the third would be $612.50, the fourth would be $306.25, and so on.  As for alumni access, the school can charge the alumni on a per year basis, usually $29 per year, with half of the money going to the vendor, the other half staying with the school, or they can pay $1000 and have unlimited alumni access for their students.  The pricing on the corporate connect features will likely be $2,000 per year, but the price is not finalized yet.  More detailed pricing information and the actual proposals follow on the next 2 pages.</a:t>
            </a:r>
            <a:endParaRPr lang="en-US" sz="1400" dirty="0">
              <a:latin typeface="Arial" pitchFamily="34" charset="0"/>
              <a:cs typeface="Arial"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rtl="0" fontAlgn="base">
              <a:spcBef>
                <a:spcPct val="0"/>
              </a:spcBef>
              <a:spcAft>
                <a:spcPct val="0"/>
              </a:spcAft>
              <a:defRPr/>
            </a:pPr>
            <a:fld id="{A840AA3C-F2E5-491B-B747-EDFC1154BC41}"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151</a:t>
            </a:fld>
            <a:endParaRPr lang="en-US" sz="1200" kern="1200">
              <a:solidFill>
                <a:srgbClr val="F0A22E">
                  <a:shade val="75000"/>
                </a:srgbClr>
              </a:solidFill>
              <a:latin typeface="Arial" charset="0"/>
              <a:ea typeface="+mn-ea"/>
              <a:cs typeface="Arial" charset="0"/>
            </a:endParaRPr>
          </a:p>
        </p:txBody>
      </p:sp>
      <p:sp>
        <p:nvSpPr>
          <p:cNvPr id="2050" name="Rectangle 2"/>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OR-Banner-FONTS-OUTLINED"/>
          <p:cNvPicPr>
            <a:picLocks noChangeAspect="1" noChangeArrowheads="1"/>
          </p:cNvPicPr>
          <p:nvPr/>
        </p:nvPicPr>
        <p:blipFill>
          <a:blip r:embed="rId2"/>
          <a:srcRect/>
          <a:stretch>
            <a:fillRect/>
          </a:stretch>
        </p:blipFill>
        <p:spPr bwMode="auto">
          <a:xfrm>
            <a:off x="1" y="0"/>
            <a:ext cx="6858000" cy="876300"/>
          </a:xfrm>
          <a:prstGeom prst="rect">
            <a:avLst/>
          </a:prstGeom>
          <a:noFill/>
        </p:spPr>
      </p:pic>
      <p:sp>
        <p:nvSpPr>
          <p:cNvPr id="2051" name="Rectangle 3"/>
          <p:cNvSpPr>
            <a:spLocks noChangeArrowheads="1"/>
          </p:cNvSpPr>
          <p:nvPr/>
        </p:nvSpPr>
        <p:spPr bwMode="auto">
          <a:xfrm>
            <a:off x="0" y="1143000"/>
            <a:ext cx="6858000" cy="76328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rebuchet MS" pitchFamily="34" charset="0"/>
                <a:ea typeface="Times New Roman" pitchFamily="18" charset="0"/>
                <a:cs typeface="Tahoma" pitchFamily="34" charset="0"/>
              </a:rPr>
              <a:t>        							</a:t>
            </a: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Service Proposal</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Prepared for</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Michael Henderson</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April 18, 2008</a:t>
            </a: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Background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OptimalResume.com is a technology firm based in the Research Triangle Park area of North Carolina that services the higher education market segment. The mission of OptimalResume.com is to provide leading edge electronic resume software that gives measurable advantages to both students and college career services professionals.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Product Description</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The core product,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was co-developed with the University of North Carolina at Chapel Hill and can be considered a three-part service for colleges and universities: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 custom website designed for each school in which the actual resume-builder software resides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 resume builder that sequentially guides students through the resume construction process. A key benefit of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is that all examples and instructions are defined by each school, which increases the usefulness and impact of the software for both students and career services professionals.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An administrative system that enables career services professionals to manage the pool of student resumes in real time and to work remotely with students on their resumes if needed.</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When a student builds his or her resume using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three resume formats are generated: a Microsoft Word® document, and Plain Text document, and a Flash™ interactive resume website. Each resume format has a place in the job search process; having a complete set of resume formats helps students maximize their self-marketing efforts.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Implementation of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is straightforward. Initial graphics for the website are provided by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and are made to match the existing career center or university website.  Requested changes are made from there.  Generic content for examples and help text is supplied and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Configurator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enables direct online customization of the site.  It is all very easy and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provides total support throughout the process.  Using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Configurator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universities can update instructions and examples at any time.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Proposal for University –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University has a total enrollment of approximately 5000 students. As discussed, OptimalResume.com will design and host one custom website to meet the diverse needs of your institution.  Training and total support are provided throughout the implementation process.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Pricing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Pricing consists of both a one-time set-up fee and an annual subscription fee.</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 One-time setup fee of $1000 for a two year agreement or $750 for a three year agreement.  This will cover the costs of creation and customization of the website.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 Annual subscription fee of $2450 which will allow for access to the Resume builder, Website Module and Admin Tool.  If you choose to add on other modules which may include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OptimalLetter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OptimalEFolio</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OptimalInterview</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OptimalAssessment</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OptimalVideoResume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cost per module is half of the previous module purchased.  The first module added on is $1225, second is $612.50, third is $306.25 etc.</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Alumni Pricing –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Alumni</a:t>
            </a: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pricing can consist of an annual fee to each alumnus, which will be managed and collected by OptimalResume.com or the school can sponsor alumni, which eliminates the cost to alumni.  Traditionally, schools that choose the annual fee charge $29 per year, but this price can be increased.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will receive 50% of this cost, and school receives the other 50%.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will collect the cost in full and then annually distribute 50%.  If alumni sponsorship is chosen, the cost is $1000 per year, for unlimited alumni access.  Some schools also choose to not have alumni use the system at all.  Please contact William King at 802-253-8338 or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hlinkClick r:id="rId3"/>
              </a:rPr>
              <a:t>willk@optimalresume.com</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with any questions or comments.  </a:t>
            </a:r>
            <a:endParaRPr kumimoji="0" lang="en-US" sz="10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rtl="0" fontAlgn="base">
              <a:spcBef>
                <a:spcPct val="0"/>
              </a:spcBef>
              <a:spcAft>
                <a:spcPct val="0"/>
              </a:spcAft>
              <a:defRPr/>
            </a:pPr>
            <a:fld id="{A840AA3C-F2E5-491B-B747-EDFC1154BC41}" type="slidenum">
              <a:rPr lang="en-US" sz="1200" kern="1200" smtClean="0">
                <a:solidFill>
                  <a:srgbClr val="F0A22E">
                    <a:shade val="75000"/>
                  </a:srgbClr>
                </a:solidFill>
                <a:latin typeface="Arial" charset="0"/>
                <a:ea typeface="+mn-ea"/>
                <a:cs typeface="Arial" charset="0"/>
              </a:rPr>
              <a:pPr algn="r" rtl="0" fontAlgn="base">
                <a:spcBef>
                  <a:spcPct val="0"/>
                </a:spcBef>
                <a:spcAft>
                  <a:spcPct val="0"/>
                </a:spcAft>
                <a:defRPr/>
              </a:pPr>
              <a:t>152</a:t>
            </a:fld>
            <a:endParaRPr lang="en-US" sz="1200" kern="1200">
              <a:solidFill>
                <a:srgbClr val="F0A22E">
                  <a:shade val="75000"/>
                </a:srgbClr>
              </a:solidFill>
              <a:latin typeface="Arial" charset="0"/>
              <a:ea typeface="+mn-ea"/>
              <a:cs typeface="Arial" charset="0"/>
            </a:endParaRPr>
          </a:p>
        </p:txBody>
      </p:sp>
      <p:sp>
        <p:nvSpPr>
          <p:cNvPr id="26626" name="Rectangle 2"/>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descr="OR-Banner-FONTS-OUTLINED"/>
          <p:cNvPicPr>
            <a:picLocks noChangeAspect="1" noChangeArrowheads="1"/>
          </p:cNvPicPr>
          <p:nvPr/>
        </p:nvPicPr>
        <p:blipFill>
          <a:blip r:embed="rId2"/>
          <a:srcRect/>
          <a:stretch>
            <a:fillRect/>
          </a:stretch>
        </p:blipFill>
        <p:spPr bwMode="auto">
          <a:xfrm>
            <a:off x="1" y="0"/>
            <a:ext cx="6858000" cy="876300"/>
          </a:xfrm>
          <a:prstGeom prst="rect">
            <a:avLst/>
          </a:prstGeom>
          <a:noFill/>
        </p:spPr>
      </p:pic>
      <p:sp>
        <p:nvSpPr>
          <p:cNvPr id="26627" name="Rectangle 3"/>
          <p:cNvSpPr>
            <a:spLocks noChangeArrowheads="1"/>
          </p:cNvSpPr>
          <p:nvPr/>
        </p:nvSpPr>
        <p:spPr bwMode="auto">
          <a:xfrm>
            <a:off x="0" y="914400"/>
            <a:ext cx="6858000" cy="76328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rebuchet MS" pitchFamily="34" charset="0"/>
                <a:ea typeface="Times New Roman" pitchFamily="18" charset="0"/>
                <a:cs typeface="Tahoma" pitchFamily="34" charset="0"/>
              </a:rPr>
              <a:t>        							</a:t>
            </a: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Service Proposal</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Prepared for</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Michael Henderson</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April 18, 2008</a:t>
            </a: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Background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OptimalResume.com is a technology firm based in the Research Triangle Park area of North Carolina that services the higher education market segment. The mission of OptimalResume.com is to provide leading edge electronic resume software that gives measurable advantages to both students and college career services professionals.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Product Description</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The core product,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was co-developed with the University of North Carolina at Chapel Hill and can be considered a three-part service for colleges and universities: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 custom website designed for each school in which the actual resume-builder software resides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 resume builder that sequentially guides students through the resume construction process. A key benefit of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is that all examples and instructions are defined by each school, which increases the usefulness and impact of the software for both students and career services professionals.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An administrative system that enables career services professionals to manage the pool of student resumes in real time and to work remotely with students on their resumes if needed.</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When a student builds his or her resume using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three resume formats are generated: a Microsoft Word® document, and Plain Text document, and a Flash™ interactive resume website. Each resume format has a place in the job search process; having a complete set of resume formats helps students maximize their self-marketing efforts.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Implementation of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system is straightforward. Initial graphics for the website are provided by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and are made to match the existing career center or university website.  Requested changes are made from there.  Generic content for examples and help text is supplied and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Configurator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enables direct online customization of the site.  It is all very easy and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provides total support throughout the process.  Using the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Configurator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universities can update instructions and examples at any time.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Proposal for University –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University has a total enrollment of approximately 25000 students. As discussed, OptimalResume.com will design and host one custom website to meet the diverse needs of your institution.  Training and total support are provided throughout the implementation process.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Pricing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Pricing consists of both a one-time set-up fee and an annual subscription fee.</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 One-time setup fee of $1000 for a two year agreement or $750 for a three year agreement.  This will cover the costs of creation and customization of the website.  </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 Annual subscription fee of $4750 which will allow for access to the Resume builder, Website Module and Admin Tool.  If you choose to add on other modules which may include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OptimalLetter</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OptimalEFolio</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OptimalInterview</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OptimalAssessment</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OptimalVideoResume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cost per module is half of the previous module purchased.  The first module added on is $2375, second is $1187.50, third is $593.75 etc.</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Alumni Pricing –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Alumni</a:t>
            </a:r>
            <a:r>
              <a:rPr kumimoji="0" lang="en-US" sz="10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pricing can consist of an annual fee to each alumnus, which will be managed and collected by OptimalResume.com or the school can sponsor alumni, which eliminates the cost to alumni.  Traditionally, schools that choose the annual fee charge $29 per year, but this price can be increased.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will receive 50% of this cost, and school receives the other 50%.  </a:t>
            </a:r>
            <a:r>
              <a:rPr kumimoji="0" lang="en-US" sz="10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OptimalResume</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will collect the cost in full and then annually distribute 50%.  If alumni sponsorship is chosen, the cost is $1000 per year, for unlimited alumni access.  Some schools also choose to not have alumni use the system at all.  Please contact William King at 802-253-8338 or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hlinkClick r:id="rId3"/>
              </a:rPr>
              <a:t>willk@optimalresume.com</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with any questions or comments.  </a:t>
            </a:r>
            <a:endParaRPr kumimoji="0" lang="en-US" sz="10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153</a:t>
            </a:fld>
            <a:endParaRPr lang="en-US"/>
          </a:p>
        </p:txBody>
      </p:sp>
      <p:sp>
        <p:nvSpPr>
          <p:cNvPr id="4" name="TextBox 3"/>
          <p:cNvSpPr txBox="1"/>
          <p:nvPr/>
        </p:nvSpPr>
        <p:spPr>
          <a:xfrm>
            <a:off x="0" y="457200"/>
            <a:ext cx="6858000" cy="461665"/>
          </a:xfrm>
          <a:prstGeom prst="rect">
            <a:avLst/>
          </a:prstGeom>
          <a:noFill/>
        </p:spPr>
        <p:txBody>
          <a:bodyPr wrap="square" rtlCol="0">
            <a:spAutoFit/>
          </a:bodyPr>
          <a:lstStyle/>
          <a:p>
            <a:pPr algn="ctr"/>
            <a:r>
              <a:rPr lang="en-US" sz="2400" b="1" dirty="0" smtClean="0"/>
              <a:t>Repository and Its Table of Contents</a:t>
            </a:r>
            <a:endParaRPr lang="en-US" sz="2400" b="1" dirty="0"/>
          </a:p>
        </p:txBody>
      </p:sp>
      <p:graphicFrame>
        <p:nvGraphicFramePr>
          <p:cNvPr id="5" name="Table 4"/>
          <p:cNvGraphicFramePr>
            <a:graphicFrameLocks noGrp="1"/>
          </p:cNvGraphicFramePr>
          <p:nvPr/>
        </p:nvGraphicFramePr>
        <p:xfrm>
          <a:off x="533400" y="3048000"/>
          <a:ext cx="5715000" cy="1112520"/>
        </p:xfrm>
        <a:graphic>
          <a:graphicData uri="http://schemas.openxmlformats.org/drawingml/2006/table">
            <a:tbl>
              <a:tblPr firstRow="1" bandRow="1">
                <a:tableStyleId>{5C22544A-7EE6-4342-B048-85BDC9FD1C3A}</a:tableStyleId>
              </a:tblPr>
              <a:tblGrid>
                <a:gridCol w="4800600"/>
                <a:gridCol w="914400"/>
              </a:tblGrid>
              <a:tr h="370840">
                <a:tc>
                  <a:txBody>
                    <a:bodyPr/>
                    <a:lstStyle/>
                    <a:p>
                      <a:r>
                        <a:rPr lang="en-US" b="0" dirty="0" smtClean="0">
                          <a:solidFill>
                            <a:schemeClr val="tx1"/>
                          </a:solidFill>
                        </a:rPr>
                        <a:t>Web Research</a:t>
                      </a:r>
                      <a:endParaRPr lang="en-US" b="0" dirty="0">
                        <a:solidFill>
                          <a:schemeClr val="tx1"/>
                        </a:solidFill>
                      </a:endParaRPr>
                    </a:p>
                  </a:txBody>
                  <a:tcPr>
                    <a:solidFill>
                      <a:schemeClr val="bg1"/>
                    </a:solidFill>
                  </a:tcPr>
                </a:tc>
                <a:tc>
                  <a:txBody>
                    <a:bodyPr/>
                    <a:lstStyle/>
                    <a:p>
                      <a:r>
                        <a:rPr lang="en-US" b="0" dirty="0" smtClean="0">
                          <a:solidFill>
                            <a:schemeClr val="tx1"/>
                          </a:solidFill>
                        </a:rPr>
                        <a:t>153-a</a:t>
                      </a:r>
                      <a:endParaRPr lang="en-US" b="0" dirty="0">
                        <a:solidFill>
                          <a:schemeClr val="tx1"/>
                        </a:solidFill>
                      </a:endParaRPr>
                    </a:p>
                  </a:txBody>
                  <a:tcPr>
                    <a:solidFill>
                      <a:schemeClr val="bg1"/>
                    </a:solidFill>
                  </a:tcPr>
                </a:tc>
              </a:tr>
              <a:tr h="370840">
                <a:tc>
                  <a:txBody>
                    <a:bodyPr/>
                    <a:lstStyle/>
                    <a:p>
                      <a:r>
                        <a:rPr lang="en-US" dirty="0" smtClean="0"/>
                        <a:t>Interview Notes</a:t>
                      </a:r>
                      <a:endParaRPr lang="en-US" dirty="0"/>
                    </a:p>
                  </a:txBody>
                  <a:tcPr>
                    <a:solidFill>
                      <a:schemeClr val="bg1"/>
                    </a:solidFill>
                  </a:tcPr>
                </a:tc>
                <a:tc>
                  <a:txBody>
                    <a:bodyPr/>
                    <a:lstStyle/>
                    <a:p>
                      <a:r>
                        <a:rPr lang="en-US" dirty="0" smtClean="0"/>
                        <a:t>153-b</a:t>
                      </a:r>
                      <a:endParaRPr lang="en-US" dirty="0"/>
                    </a:p>
                  </a:txBody>
                  <a:tcPr>
                    <a:solidFill>
                      <a:schemeClr val="bg1"/>
                    </a:solidFill>
                  </a:tcPr>
                </a:tc>
              </a:tr>
              <a:tr h="370840">
                <a:tc>
                  <a:txBody>
                    <a:bodyPr/>
                    <a:lstStyle/>
                    <a:p>
                      <a:r>
                        <a:rPr lang="en-US" dirty="0" smtClean="0"/>
                        <a:t>Grader’s Notes</a:t>
                      </a:r>
                      <a:endParaRPr lang="en-US" dirty="0"/>
                    </a:p>
                  </a:txBody>
                  <a:tcPr>
                    <a:solidFill>
                      <a:schemeClr val="bg1"/>
                    </a:solidFill>
                  </a:tcPr>
                </a:tc>
                <a:tc>
                  <a:txBody>
                    <a:bodyPr/>
                    <a:lstStyle/>
                    <a:p>
                      <a:r>
                        <a:rPr lang="en-US" dirty="0" smtClean="0"/>
                        <a:t>153-c</a:t>
                      </a:r>
                      <a:endParaRPr lang="en-US" dirty="0"/>
                    </a:p>
                  </a:txBody>
                  <a:tcPr>
                    <a:solidFill>
                      <a:schemeClr val="bg1"/>
                    </a:solidFill>
                  </a:tcPr>
                </a:tc>
              </a:tr>
            </a:tbl>
          </a:graphicData>
        </a:graphic>
      </p:graphicFrame>
      <p:cxnSp>
        <p:nvCxnSpPr>
          <p:cNvPr id="7" name="Straight Connector 6"/>
          <p:cNvCxnSpPr/>
          <p:nvPr/>
        </p:nvCxnSpPr>
        <p:spPr>
          <a:xfrm>
            <a:off x="533400" y="3429000"/>
            <a:ext cx="571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808412"/>
            <a:ext cx="571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687094" y="3619500"/>
            <a:ext cx="1142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4189412"/>
            <a:ext cx="571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3400" y="3048000"/>
            <a:ext cx="571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676900" y="3618706"/>
            <a:ext cx="1142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7306" y="3618706"/>
            <a:ext cx="1142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16</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Client Overall Value Chain Narrative</a:t>
            </a:r>
            <a:endParaRPr lang="en-US" sz="2400" b="1" dirty="0"/>
          </a:p>
        </p:txBody>
      </p:sp>
      <p:sp>
        <p:nvSpPr>
          <p:cNvPr id="6" name="TextBox 5"/>
          <p:cNvSpPr txBox="1"/>
          <p:nvPr/>
        </p:nvSpPr>
        <p:spPr>
          <a:xfrm>
            <a:off x="152400" y="1601986"/>
            <a:ext cx="6477000" cy="5909310"/>
          </a:xfrm>
          <a:prstGeom prst="rect">
            <a:avLst/>
          </a:prstGeom>
          <a:noFill/>
        </p:spPr>
        <p:txBody>
          <a:bodyPr wrap="square" rtlCol="0">
            <a:spAutoFit/>
          </a:bodyPr>
          <a:lstStyle/>
          <a:p>
            <a:pPr>
              <a:defRPr/>
            </a:pPr>
            <a:r>
              <a:rPr lang="en-US" sz="1400" b="1" dirty="0" smtClean="0">
                <a:latin typeface="Arial" pitchFamily="34" charset="0"/>
                <a:cs typeface="Arial" pitchFamily="34" charset="0"/>
              </a:rPr>
              <a:t>Work Practices:</a:t>
            </a:r>
          </a:p>
          <a:p>
            <a:pPr>
              <a:defRPr/>
            </a:pPr>
            <a:r>
              <a:rPr lang="en-US" sz="1400" dirty="0" smtClean="0">
                <a:latin typeface="Arial" pitchFamily="34" charset="0"/>
                <a:cs typeface="Arial" pitchFamily="34" charset="0"/>
              </a:rPr>
              <a:t>Research- By researching the current resume system at the University of Alabama we would develop list of proposed improvements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Sell- Selling the proposed list of improvement to the University would lead to the Confirmation/rejection of proposed improvements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Service- Revising the proposal based off University’s suggestions would give us a revised list of improvements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Produce- Prototyping for review and revision if necessary would deliver prototypes</a:t>
            </a:r>
          </a:p>
          <a:p>
            <a:pPr>
              <a:defRPr/>
            </a:pPr>
            <a:endParaRPr lang="en-US" sz="1400" dirty="0" smtClean="0">
              <a:latin typeface="Arial" pitchFamily="34" charset="0"/>
              <a:cs typeface="Arial" pitchFamily="34" charset="0"/>
            </a:endParaRPr>
          </a:p>
          <a:p>
            <a:pPr>
              <a:defRPr/>
            </a:pPr>
            <a:r>
              <a:rPr lang="en-US" sz="1400" dirty="0" smtClean="0">
                <a:latin typeface="Arial" pitchFamily="34" charset="0"/>
                <a:cs typeface="Arial" pitchFamily="34" charset="0"/>
              </a:rPr>
              <a:t>Deliver- Final product to the University in the form of </a:t>
            </a:r>
            <a:r>
              <a:rPr lang="en-US" sz="1400" dirty="0" err="1" smtClean="0">
                <a:latin typeface="Arial" pitchFamily="34" charset="0"/>
                <a:cs typeface="Arial" pitchFamily="34" charset="0"/>
              </a:rPr>
              <a:t>RelateKX</a:t>
            </a:r>
            <a:endParaRPr lang="en-US" sz="1400"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a:p>
            <a:pPr>
              <a:defRPr/>
            </a:pPr>
            <a:r>
              <a:rPr lang="en-US" sz="1400" b="1" dirty="0" smtClean="0">
                <a:latin typeface="Arial" pitchFamily="34" charset="0"/>
                <a:cs typeface="Arial" pitchFamily="34" charset="0"/>
              </a:rPr>
              <a:t>Value:</a:t>
            </a:r>
          </a:p>
          <a:p>
            <a:pPr>
              <a:defRPr/>
            </a:pPr>
            <a:r>
              <a:rPr lang="en-US" sz="1400" dirty="0" smtClean="0">
                <a:latin typeface="Arial" pitchFamily="34" charset="0"/>
                <a:cs typeface="Arial" pitchFamily="34" charset="0"/>
              </a:rPr>
              <a:t>By improving the old system or creating a new one allowing students to effectively broadcast themselves to recruiters, the </a:t>
            </a:r>
            <a:r>
              <a:rPr lang="en-US" sz="1400" dirty="0" err="1" smtClean="0">
                <a:latin typeface="Arial" pitchFamily="34" charset="0"/>
                <a:cs typeface="Arial" pitchFamily="34" charset="0"/>
              </a:rPr>
              <a:t>Chau</a:t>
            </a:r>
            <a:r>
              <a:rPr lang="en-US" sz="1400" dirty="0" smtClean="0">
                <a:latin typeface="Arial" pitchFamily="34" charset="0"/>
                <a:cs typeface="Arial" pitchFamily="34" charset="0"/>
              </a:rPr>
              <a:t> Group will allow students to find their ideal work situation thereby allowing students to succeed to their fullest potential, raising the reputation of the University, thereby attracting more students to the University</a:t>
            </a:r>
          </a:p>
          <a:p>
            <a:pPr>
              <a:defRPr/>
            </a:pPr>
            <a:endParaRPr lang="en-US" sz="1400"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a:p>
            <a:pPr algn="ctr">
              <a:defRPr/>
            </a:pPr>
            <a:endParaRPr lang="en-US" sz="1400" dirty="0" smtClean="0">
              <a:latin typeface="Arial" pitchFamily="34" charset="0"/>
              <a:cs typeface="Arial" pitchFamily="34" charset="0"/>
            </a:endParaRPr>
          </a:p>
          <a:p>
            <a:pPr algn="ctr">
              <a:defRPr/>
            </a:pPr>
            <a:endParaRPr lang="en-US" sz="1400"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a:p>
            <a:pPr>
              <a:defRPr/>
            </a:pPr>
            <a:endParaRPr lang="en-US" sz="1400" dirty="0" smtClean="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17</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Completed Request For Information Services</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18</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Detailed Recommendation for Survey Phase</a:t>
            </a:r>
            <a:endParaRPr lang="en-US" sz="2400" b="1" dirty="0"/>
          </a:p>
        </p:txBody>
      </p:sp>
      <p:sp>
        <p:nvSpPr>
          <p:cNvPr id="6" name="TextBox 5"/>
          <p:cNvSpPr txBox="1"/>
          <p:nvPr/>
        </p:nvSpPr>
        <p:spPr>
          <a:xfrm>
            <a:off x="457200" y="1981200"/>
            <a:ext cx="6096000" cy="3754874"/>
          </a:xfrm>
          <a:prstGeom prst="rect">
            <a:avLst/>
          </a:prstGeom>
          <a:noFill/>
        </p:spPr>
        <p:txBody>
          <a:bodyPr wrap="square" rtlCol="0">
            <a:spAutoFit/>
          </a:bodyPr>
          <a:lstStyle/>
          <a:p>
            <a:r>
              <a:rPr lang="en-US" sz="1400" dirty="0" smtClean="0"/>
              <a:t>	With steps toward completion of the Survey phase, HMS Consulting recommends that CGI continue using FAST methodology into the Study phase. </a:t>
            </a:r>
          </a:p>
          <a:p>
            <a:r>
              <a:rPr lang="en-US" sz="1400" dirty="0" smtClean="0"/>
              <a:t>	Through extensive research in the Survey phase, HMS Consulting has concluded that there is a need for change within the resume book system currently used among the University of Alabama College of Business. </a:t>
            </a:r>
            <a:br>
              <a:rPr lang="en-US" sz="1400" dirty="0" smtClean="0"/>
            </a:br>
            <a:r>
              <a:rPr lang="en-US" sz="1400" dirty="0" smtClean="0"/>
              <a:t>	By studying the current resume system, students who post their resume will be able to more effectively market themselves to recruiters. Ensuring effective communication between students and recruiters will help increase students job opportunities as well as student job/internship placement satisfaction.</a:t>
            </a:r>
            <a:br>
              <a:rPr lang="en-US" sz="1400" dirty="0" smtClean="0"/>
            </a:br>
            <a:r>
              <a:rPr lang="en-US" sz="1400" dirty="0" smtClean="0"/>
              <a:t>It would be beneficial for The University of Alabama to replace their current resume book system with Relate KX to improve student and recruiter communications as well as improve accurate representation of the student’s qualifications and experiences. </a:t>
            </a:r>
          </a:p>
          <a:p>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19</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Sources of Information</a:t>
            </a:r>
            <a:endParaRPr lang="en-US" sz="2400" b="1" dirty="0"/>
          </a:p>
        </p:txBody>
      </p:sp>
      <p:sp>
        <p:nvSpPr>
          <p:cNvPr id="6" name="TextBox 5"/>
          <p:cNvSpPr txBox="1"/>
          <p:nvPr/>
        </p:nvSpPr>
        <p:spPr>
          <a:xfrm>
            <a:off x="381000" y="1981200"/>
            <a:ext cx="6172200" cy="2769989"/>
          </a:xfrm>
          <a:prstGeom prst="rect">
            <a:avLst/>
          </a:prstGeom>
          <a:noFill/>
        </p:spPr>
        <p:txBody>
          <a:bodyPr wrap="square" rtlCol="0">
            <a:spAutoFit/>
          </a:bodyPr>
          <a:lstStyle/>
          <a:p>
            <a:r>
              <a:rPr lang="en-US" sz="1400" b="1" dirty="0" smtClean="0"/>
              <a:t>People:</a:t>
            </a:r>
            <a:endParaRPr lang="en-US" sz="1400" dirty="0" smtClean="0"/>
          </a:p>
          <a:p>
            <a:pPr lvl="1"/>
            <a:r>
              <a:rPr lang="en-US" sz="1400" dirty="0" smtClean="0"/>
              <a:t>Dr. David Hale</a:t>
            </a:r>
          </a:p>
          <a:p>
            <a:pPr lvl="1"/>
            <a:r>
              <a:rPr lang="en-US" sz="1400" dirty="0" smtClean="0"/>
              <a:t>Graders</a:t>
            </a:r>
          </a:p>
          <a:p>
            <a:pPr lvl="1"/>
            <a:r>
              <a:rPr lang="en-US" sz="1400" dirty="0" smtClean="0"/>
              <a:t>Dung </a:t>
            </a:r>
            <a:r>
              <a:rPr lang="en-US" sz="1400" dirty="0" err="1" smtClean="0"/>
              <a:t>Chau</a:t>
            </a:r>
            <a:r>
              <a:rPr lang="en-US" sz="1400" dirty="0" smtClean="0"/>
              <a:t> </a:t>
            </a:r>
          </a:p>
          <a:p>
            <a:pPr lvl="1"/>
            <a:r>
              <a:rPr lang="en-US" sz="1400" dirty="0" smtClean="0"/>
              <a:t>Capstone </a:t>
            </a:r>
          </a:p>
          <a:p>
            <a:r>
              <a:rPr lang="en-US" sz="1400" b="1" dirty="0" smtClean="0"/>
              <a:t>Data:</a:t>
            </a:r>
            <a:r>
              <a:rPr lang="en-US" sz="1400" dirty="0" smtClean="0"/>
              <a:t> </a:t>
            </a:r>
          </a:p>
          <a:p>
            <a:pPr lvl="1"/>
            <a:r>
              <a:rPr lang="en-US" sz="1400" dirty="0" smtClean="0"/>
              <a:t>Surveys</a:t>
            </a:r>
          </a:p>
          <a:p>
            <a:pPr lvl="1"/>
            <a:r>
              <a:rPr lang="en-US" sz="1400" dirty="0" smtClean="0"/>
              <a:t>Additional Sources:</a:t>
            </a:r>
          </a:p>
          <a:p>
            <a:r>
              <a:rPr lang="en-US" sz="1400" dirty="0" smtClean="0"/>
              <a:t>	- MIS 295 Class Notes (provided by Dr. Hale)</a:t>
            </a:r>
          </a:p>
          <a:p>
            <a:r>
              <a:rPr lang="en-US" sz="1400" dirty="0" smtClean="0"/>
              <a:t>	- Capstone Meeting Notes </a:t>
            </a:r>
          </a:p>
          <a:p>
            <a:r>
              <a:rPr lang="en-US" sz="1400" dirty="0" smtClean="0"/>
              <a:t>	- Graders Meetings Notes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Table of Contents</a:t>
            </a:r>
            <a:endParaRPr lang="en-US" sz="2400" b="1" dirty="0"/>
          </a:p>
        </p:txBody>
      </p:sp>
      <p:graphicFrame>
        <p:nvGraphicFramePr>
          <p:cNvPr id="10" name="Object 9"/>
          <p:cNvGraphicFramePr>
            <a:graphicFrameLocks noChangeAspect="1"/>
          </p:cNvGraphicFramePr>
          <p:nvPr/>
        </p:nvGraphicFramePr>
        <p:xfrm>
          <a:off x="228600" y="1447800"/>
          <a:ext cx="6248400" cy="7696200"/>
        </p:xfrm>
        <a:graphic>
          <a:graphicData uri="http://schemas.openxmlformats.org/presentationml/2006/ole">
            <p:oleObj spid="_x0000_s79878" name="Worksheet" r:id="rId3" imgW="5362472" imgH="10210872" progId="Excel.Sheet.8">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72200" y="8859742"/>
            <a:ext cx="569214" cy="329184"/>
          </a:xfrm>
        </p:spPr>
        <p:txBody>
          <a:bodyPr/>
          <a:lstStyle/>
          <a:p>
            <a:pPr>
              <a:defRPr/>
            </a:pPr>
            <a:fld id="{BBACAD26-0BBD-48C9-A3B3-6AAED54B31DB}" type="slidenum">
              <a:rPr lang="en-US" smtClean="0"/>
              <a:pPr>
                <a:defRPr/>
              </a:pPr>
              <a:t>20</a:t>
            </a:fld>
            <a:endParaRPr lang="en-US"/>
          </a:p>
        </p:txBody>
      </p:sp>
      <p:graphicFrame>
        <p:nvGraphicFramePr>
          <p:cNvPr id="5" name="Group 2"/>
          <p:cNvGraphicFramePr>
            <a:graphicFrameLocks noGrp="1"/>
          </p:cNvGraphicFramePr>
          <p:nvPr/>
        </p:nvGraphicFramePr>
        <p:xfrm>
          <a:off x="0" y="2612321"/>
          <a:ext cx="6858000" cy="5692685"/>
        </p:xfrm>
        <a:graphic>
          <a:graphicData uri="http://schemas.openxmlformats.org/drawingml/2006/table">
            <a:tbl>
              <a:tblPr/>
              <a:tblGrid>
                <a:gridCol w="2514600"/>
                <a:gridCol w="762000"/>
                <a:gridCol w="762000"/>
                <a:gridCol w="762000"/>
                <a:gridCol w="685800"/>
                <a:gridCol w="1371600"/>
              </a:tblGrid>
              <a:tr h="45955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Brief Statement of Problem, Opportunity, or Directive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Urgency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Visibility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Benefits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Priority or 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Proposed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2CC"/>
                    </a:solidFill>
                  </a:tcPr>
                </a:tc>
              </a:tr>
              <a:tr h="1007529">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1    </a:t>
                      </a:r>
                      <a:r>
                        <a:rPr kumimoji="0" lang="en-US" sz="1200" b="0" kern="1200" dirty="0" smtClean="0">
                          <a:solidFill>
                            <a:schemeClr val="tx1"/>
                          </a:solidFill>
                          <a:latin typeface="Arial" pitchFamily="34" charset="0"/>
                          <a:ea typeface="+mn-ea"/>
                          <a:cs typeface="Arial" pitchFamily="34" charset="0"/>
                        </a:rPr>
                        <a:t>Lack of formal communication</a:t>
                      </a:r>
                      <a:r>
                        <a:rPr kumimoji="0" lang="en-US" sz="1200" b="0" kern="1200" baseline="0" dirty="0" smtClean="0">
                          <a:solidFill>
                            <a:schemeClr val="tx1"/>
                          </a:solidFill>
                          <a:latin typeface="Arial" pitchFamily="34" charset="0"/>
                          <a:ea typeface="+mn-ea"/>
                          <a:cs typeface="Arial" pitchFamily="34" charset="0"/>
                        </a:rPr>
                        <a:t> </a:t>
                      </a:r>
                      <a:r>
                        <a:rPr kumimoji="0" lang="en-US" sz="1200" b="0" kern="1200" dirty="0" smtClean="0">
                          <a:solidFill>
                            <a:schemeClr val="tx1"/>
                          </a:solidFill>
                          <a:latin typeface="Arial" pitchFamily="34" charset="0"/>
                          <a:ea typeface="+mn-ea"/>
                          <a:cs typeface="Arial" pitchFamily="34" charset="0"/>
                        </a:rPr>
                        <a:t>between students and recruiters</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with email capabilities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4342">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2    </a:t>
                      </a:r>
                      <a:r>
                        <a:rPr kumimoji="0" lang="en-US" sz="1200" b="0" kern="1200" dirty="0" smtClean="0">
                          <a:solidFill>
                            <a:schemeClr val="tx1"/>
                          </a:solidFill>
                          <a:latin typeface="Arial" pitchFamily="34" charset="0"/>
                          <a:ea typeface="+mn-ea"/>
                          <a:cs typeface="Arial" pitchFamily="34" charset="0"/>
                        </a:rPr>
                        <a:t>Students do not know enough about job opportunities/requirements at recruiters companies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017">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    </a:t>
                      </a:r>
                      <a:r>
                        <a:rPr lang="en-US" sz="1200" b="0" dirty="0" smtClean="0">
                          <a:latin typeface="Arial" pitchFamily="34" charset="0"/>
                          <a:ea typeface="Calibri"/>
                          <a:cs typeface="Arial" pitchFamily="34" charset="0"/>
                        </a:rPr>
                        <a:t>True representation of student and their experiences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0278">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4    </a:t>
                      </a:r>
                      <a:r>
                        <a:rPr kumimoji="0" lang="en-US" sz="1200" b="0" kern="1200" dirty="0" smtClean="0">
                          <a:solidFill>
                            <a:schemeClr val="tx1"/>
                          </a:solidFill>
                          <a:latin typeface="Arial" pitchFamily="34" charset="0"/>
                          <a:ea typeface="+mn-ea"/>
                          <a:cs typeface="Arial" pitchFamily="34" charset="0"/>
                        </a:rPr>
                        <a:t>Lack of metrics to analyze which companies are hiring which students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3 - 6 months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kern="1200" dirty="0" smtClean="0">
                          <a:solidFill>
                            <a:schemeClr val="tx1"/>
                          </a:solidFill>
                          <a:latin typeface="Arial" pitchFamily="34" charset="0"/>
                          <a:ea typeface="+mn-ea"/>
                          <a:cs typeface="Arial" pitchFamily="34" charset="0"/>
                        </a:rPr>
                        <a:t>Use professional networking website to collect data on how many interviews, job offers, etc. that each company is providing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075">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5     </a:t>
                      </a:r>
                      <a:r>
                        <a:rPr kumimoji="0" lang="en-US" sz="1200" b="0" kern="1200" dirty="0" smtClean="0">
                          <a:solidFill>
                            <a:schemeClr val="tx1"/>
                          </a:solidFill>
                          <a:latin typeface="Arial" pitchFamily="34" charset="0"/>
                          <a:ea typeface="+mn-ea"/>
                          <a:cs typeface="Arial" pitchFamily="34" charset="0"/>
                        </a:rPr>
                        <a:t>Glossary of terms for students and recruiters</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6 - 12 months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kumimoji="0" lang="en-US" sz="1200" b="0" kern="1200" dirty="0" smtClean="0">
                          <a:solidFill>
                            <a:schemeClr val="tx1"/>
                          </a:solidFill>
                          <a:latin typeface="Arial" pitchFamily="34" charset="0"/>
                          <a:ea typeface="+mn-ea"/>
                          <a:cs typeface="Arial" pitchFamily="34" charset="0"/>
                        </a:rPr>
                        <a:t>Glossary for defining terms</a:t>
                      </a:r>
                      <a:endParaRPr kumimoji="0" lang="en-US" sz="1200" b="0" kern="1200" dirty="0">
                        <a:solidFill>
                          <a:schemeClr val="tx1"/>
                        </a:solidFill>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53"/>
          <p:cNvGraphicFramePr>
            <a:graphicFrameLocks noGrp="1"/>
          </p:cNvGraphicFramePr>
          <p:nvPr/>
        </p:nvGraphicFramePr>
        <p:xfrm>
          <a:off x="228600" y="1539240"/>
          <a:ext cx="6400800" cy="1051560"/>
        </p:xfrm>
        <a:graphic>
          <a:graphicData uri="http://schemas.openxmlformats.org/drawingml/2006/table">
            <a:tbl>
              <a:tblPr/>
              <a:tblGrid>
                <a:gridCol w="3048000"/>
                <a:gridCol w="3352800"/>
              </a:tblGrid>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Project:</a:t>
                      </a:r>
                      <a:r>
                        <a:rPr kumimoji="0" lang="en-US" sz="1400" b="0" i="0" u="none" strike="noStrike" cap="none" normalizeH="0" baseline="0" dirty="0" smtClean="0">
                          <a:ln>
                            <a:noFill/>
                          </a:ln>
                          <a:solidFill>
                            <a:schemeClr val="tx1"/>
                          </a:solidFill>
                          <a:effectLst/>
                          <a:latin typeface="Arial" charset="0"/>
                          <a:cs typeface="Arial" charset="0"/>
                        </a:rPr>
                        <a:t> </a:t>
                      </a:r>
                      <a:r>
                        <a:rPr kumimoji="0" lang="en-US" sz="1400" b="0" i="0" u="none" strike="noStrike" cap="none" normalizeH="0" baseline="0" dirty="0" err="1" smtClean="0">
                          <a:ln>
                            <a:noFill/>
                          </a:ln>
                          <a:solidFill>
                            <a:schemeClr val="tx1"/>
                          </a:solidFill>
                          <a:effectLst/>
                          <a:latin typeface="Arial" charset="0"/>
                          <a:cs typeface="Arial" charset="0"/>
                        </a:rPr>
                        <a:t>RelateKX</a:t>
                      </a:r>
                      <a:endParaRPr kumimoji="0" lang="en-US" sz="1400" b="0" i="0" u="none" strike="noStrike" cap="none" normalizeH="0" baseline="0" dirty="0" smtClean="0">
                        <a:ln>
                          <a:noFill/>
                        </a:ln>
                        <a:solidFill>
                          <a:schemeClr val="tx1"/>
                        </a:solidFill>
                        <a:effectLst/>
                        <a:latin typeface="Arial" charset="0"/>
                        <a:cs typeface="Arial"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Project Manager: </a:t>
                      </a:r>
                      <a:r>
                        <a:rPr kumimoji="0" lang="en-US" sz="1400" b="0" i="0" u="none" strike="noStrike" cap="none" normalizeH="0" baseline="0" dirty="0" smtClean="0">
                          <a:ln>
                            <a:noFill/>
                          </a:ln>
                          <a:solidFill>
                            <a:schemeClr val="tx1"/>
                          </a:solidFill>
                          <a:effectLst/>
                          <a:latin typeface="Arial" charset="0"/>
                          <a:cs typeface="Arial" charset="0"/>
                        </a:rPr>
                        <a:t>Benjamin Miller</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Created By:</a:t>
                      </a:r>
                      <a:r>
                        <a:rPr kumimoji="0" lang="en-US" sz="1400" b="0" i="0" u="none" strike="noStrike" cap="none" normalizeH="0" baseline="0" dirty="0" smtClean="0">
                          <a:ln>
                            <a:noFill/>
                          </a:ln>
                          <a:solidFill>
                            <a:schemeClr val="tx1"/>
                          </a:solidFill>
                          <a:effectLst/>
                          <a:latin typeface="Arial" charset="0"/>
                          <a:cs typeface="Arial" charset="0"/>
                        </a:rPr>
                        <a:t> Michael Henderson</a:t>
                      </a: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Last Updated By: </a:t>
                      </a:r>
                      <a:r>
                        <a:rPr kumimoji="0" lang="en-US" sz="1400" b="0" i="0" u="none" strike="noStrike" cap="none" normalizeH="0" baseline="0" dirty="0" smtClean="0">
                          <a:ln>
                            <a:noFill/>
                          </a:ln>
                          <a:solidFill>
                            <a:schemeClr val="tx1"/>
                          </a:solidFill>
                          <a:effectLst/>
                          <a:latin typeface="Arial" charset="0"/>
                          <a:cs typeface="Arial" charset="0"/>
                        </a:rPr>
                        <a:t>Michael Henderson</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Date Created:</a:t>
                      </a:r>
                      <a:r>
                        <a:rPr kumimoji="0" lang="en-US" sz="1400" b="0" i="0" u="none" strike="noStrike" cap="none" normalizeH="0" baseline="0" dirty="0" smtClean="0">
                          <a:ln>
                            <a:noFill/>
                          </a:ln>
                          <a:solidFill>
                            <a:schemeClr val="tx1"/>
                          </a:solidFill>
                          <a:effectLst/>
                          <a:latin typeface="Arial" charset="0"/>
                          <a:cs typeface="Arial" charset="0"/>
                        </a:rPr>
                        <a:t> April 11, 2008</a:t>
                      </a: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Date Last Updated: </a:t>
                      </a:r>
                      <a:r>
                        <a:rPr kumimoji="0" lang="en-US" sz="1400" b="0" i="0" u="none" strike="noStrike" cap="none" normalizeH="0" baseline="0" dirty="0" smtClean="0">
                          <a:ln>
                            <a:noFill/>
                          </a:ln>
                          <a:solidFill>
                            <a:schemeClr val="tx1"/>
                          </a:solidFill>
                          <a:effectLst/>
                          <a:latin typeface="Arial" charset="0"/>
                          <a:cs typeface="Arial" charset="0"/>
                        </a:rPr>
                        <a:t>April 11, 2008</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7"/>
          <p:cNvSpPr>
            <a:spLocks noChangeArrowheads="1"/>
          </p:cNvSpPr>
          <p:nvPr/>
        </p:nvSpPr>
        <p:spPr bwMode="auto">
          <a:xfrm>
            <a:off x="0" y="242887"/>
            <a:ext cx="6858000" cy="976313"/>
          </a:xfrm>
          <a:prstGeom prst="rect">
            <a:avLst/>
          </a:prstGeom>
          <a:noFill/>
          <a:ln w="9525">
            <a:noFill/>
            <a:miter lim="800000"/>
            <a:headEnd/>
            <a:tailEnd/>
          </a:ln>
        </p:spPr>
        <p:txBody>
          <a:bodyPr anchor="ctr"/>
          <a:lstStyle/>
          <a:p>
            <a:pPr algn="ctr"/>
            <a:r>
              <a:rPr lang="en-US" sz="2400" b="1" dirty="0"/>
              <a:t>Survey Phase Problem and Opportunity </a:t>
            </a:r>
            <a:r>
              <a:rPr lang="en-US" sz="2400" b="1" dirty="0" smtClean="0"/>
              <a:t>Statement</a:t>
            </a:r>
            <a:endParaRPr lang="en-US" sz="2400" b="1" dirty="0"/>
          </a:p>
        </p:txBody>
      </p:sp>
      <p:cxnSp>
        <p:nvCxnSpPr>
          <p:cNvPr id="10" name="Straight Connector 9"/>
          <p:cNvCxnSpPr/>
          <p:nvPr/>
        </p:nvCxnSpPr>
        <p:spPr>
          <a:xfrm rot="5400000">
            <a:off x="-2400300" y="5676106"/>
            <a:ext cx="525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21</a:t>
            </a:fld>
            <a:endParaRPr lang="en-US"/>
          </a:p>
        </p:txBody>
      </p:sp>
      <p:sp>
        <p:nvSpPr>
          <p:cNvPr id="6" name="TextBox 5"/>
          <p:cNvSpPr txBox="1"/>
          <p:nvPr/>
        </p:nvSpPr>
        <p:spPr>
          <a:xfrm>
            <a:off x="304800" y="1981200"/>
            <a:ext cx="6248400" cy="2215991"/>
          </a:xfrm>
          <a:prstGeom prst="rect">
            <a:avLst/>
          </a:prstGeom>
          <a:noFill/>
        </p:spPr>
        <p:txBody>
          <a:bodyPr wrap="square" rtlCol="0">
            <a:spAutoFit/>
          </a:bodyPr>
          <a:lstStyle/>
          <a:p>
            <a:r>
              <a:rPr lang="en-US" b="1" dirty="0" smtClean="0"/>
              <a:t>	</a:t>
            </a:r>
            <a:r>
              <a:rPr lang="en-US" sz="1400" dirty="0" smtClean="0"/>
              <a:t>HMS Consulting based its decisions related to the Problem and Opportunity Matrix on the PIECES framework. Specifically our focus was on the Performance and Information elements of the PIECES framework. HMS feels there is a need for improvement in the performance of the current system. The performance of the current system is inefficient in its delivery of data about students to recruiters. The need to improve communication between students and recruiters is related to the need to improve performance of the system as noted in the previous statement. </a:t>
            </a:r>
          </a:p>
          <a:p>
            <a:endParaRPr lang="en-US" dirty="0"/>
          </a:p>
        </p:txBody>
      </p:sp>
      <p:sp>
        <p:nvSpPr>
          <p:cNvPr id="8" name="TextBox 7"/>
          <p:cNvSpPr txBox="1"/>
          <p:nvPr/>
        </p:nvSpPr>
        <p:spPr>
          <a:xfrm>
            <a:off x="0" y="312003"/>
            <a:ext cx="6858000" cy="830997"/>
          </a:xfrm>
          <a:prstGeom prst="rect">
            <a:avLst/>
          </a:prstGeom>
          <a:noFill/>
        </p:spPr>
        <p:txBody>
          <a:bodyPr wrap="square" rtlCol="0">
            <a:spAutoFit/>
          </a:bodyPr>
          <a:lstStyle/>
          <a:p>
            <a:pPr algn="ctr"/>
            <a:r>
              <a:rPr lang="en-US" sz="2400" b="1" dirty="0" smtClean="0"/>
              <a:t>Survey Phase Problem and Opportunity Statement Narrative</a:t>
            </a:r>
            <a:endParaRPr lang="en-US" sz="2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22</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Scope Statement</a:t>
            </a:r>
            <a:endParaRPr lang="en-US" sz="2400" b="1" dirty="0"/>
          </a:p>
        </p:txBody>
      </p:sp>
      <p:sp>
        <p:nvSpPr>
          <p:cNvPr id="6" name="TextBox 5"/>
          <p:cNvSpPr txBox="1"/>
          <p:nvPr/>
        </p:nvSpPr>
        <p:spPr>
          <a:xfrm>
            <a:off x="228600" y="1828800"/>
            <a:ext cx="6400800" cy="4154984"/>
          </a:xfrm>
          <a:prstGeom prst="rect">
            <a:avLst/>
          </a:prstGeom>
          <a:noFill/>
        </p:spPr>
        <p:txBody>
          <a:bodyPr wrap="square" rtlCol="0">
            <a:spAutoFit/>
          </a:bodyPr>
          <a:lstStyle/>
          <a:p>
            <a:r>
              <a:rPr lang="en-US" sz="1200" b="1" u="sng" dirty="0" smtClean="0"/>
              <a:t>Data</a:t>
            </a:r>
            <a:endParaRPr lang="en-US" sz="1200" u="sng" dirty="0" smtClean="0"/>
          </a:p>
          <a:p>
            <a:r>
              <a:rPr lang="en-US" sz="1200" dirty="0" smtClean="0"/>
              <a:t>Students’ Info</a:t>
            </a:r>
          </a:p>
          <a:p>
            <a:r>
              <a:rPr lang="en-US" sz="1200" dirty="0" smtClean="0"/>
              <a:t>Recruiters’ Info</a:t>
            </a:r>
          </a:p>
          <a:p>
            <a:r>
              <a:rPr lang="en-US" sz="1200" dirty="0" smtClean="0"/>
              <a:t>FAQ/Glossary</a:t>
            </a:r>
          </a:p>
          <a:p>
            <a:r>
              <a:rPr lang="en-US" sz="1200" dirty="0" smtClean="0"/>
              <a:t>Student surveys/interviews</a:t>
            </a:r>
          </a:p>
          <a:p>
            <a:r>
              <a:rPr lang="en-US" sz="1200" dirty="0" smtClean="0"/>
              <a:t> </a:t>
            </a:r>
          </a:p>
          <a:p>
            <a:r>
              <a:rPr lang="en-US" sz="1200" b="1" u="sng" dirty="0" smtClean="0"/>
              <a:t>Process</a:t>
            </a:r>
            <a:endParaRPr lang="en-US" sz="1200" u="sng" dirty="0" smtClean="0"/>
          </a:p>
          <a:p>
            <a:r>
              <a:rPr lang="en-US" sz="1200" dirty="0" smtClean="0"/>
              <a:t> </a:t>
            </a:r>
          </a:p>
          <a:p>
            <a:r>
              <a:rPr lang="en-US" sz="1200" dirty="0" smtClean="0"/>
              <a:t>Post Resumes</a:t>
            </a:r>
          </a:p>
          <a:p>
            <a:r>
              <a:rPr lang="en-US" sz="1200" dirty="0" smtClean="0"/>
              <a:t>Schedule Interviews</a:t>
            </a:r>
          </a:p>
          <a:p>
            <a:r>
              <a:rPr lang="en-US" sz="1200" dirty="0" smtClean="0"/>
              <a:t>Search</a:t>
            </a:r>
          </a:p>
          <a:p>
            <a:r>
              <a:rPr lang="en-US" sz="1200" dirty="0" smtClean="0"/>
              <a:t> </a:t>
            </a:r>
          </a:p>
          <a:p>
            <a:r>
              <a:rPr lang="en-US" sz="1200" b="1" u="sng" dirty="0" smtClean="0"/>
              <a:t>Interface</a:t>
            </a:r>
            <a:endParaRPr lang="en-US" sz="1200" u="sng" dirty="0" smtClean="0"/>
          </a:p>
          <a:p>
            <a:r>
              <a:rPr lang="en-US" sz="1200" dirty="0" smtClean="0"/>
              <a:t> </a:t>
            </a:r>
          </a:p>
          <a:p>
            <a:r>
              <a:rPr lang="en-US" sz="1200" dirty="0" smtClean="0"/>
              <a:t>Students</a:t>
            </a:r>
          </a:p>
          <a:p>
            <a:r>
              <a:rPr lang="en-US" sz="1200" dirty="0" smtClean="0"/>
              <a:t>Recruiters</a:t>
            </a:r>
          </a:p>
          <a:p>
            <a:r>
              <a:rPr lang="en-US" sz="1200" dirty="0" smtClean="0"/>
              <a:t>Faculty/Staff</a:t>
            </a:r>
          </a:p>
          <a:p>
            <a:r>
              <a:rPr lang="en-US" sz="1200" dirty="0" smtClean="0"/>
              <a:t> </a:t>
            </a:r>
          </a:p>
          <a:p>
            <a:r>
              <a:rPr lang="en-US" sz="1200" b="1" u="sng" dirty="0" smtClean="0"/>
              <a:t>Geography</a:t>
            </a:r>
            <a:endParaRPr lang="en-US" sz="1200" u="sng" dirty="0" smtClean="0"/>
          </a:p>
          <a:p>
            <a:r>
              <a:rPr lang="en-US" sz="1200" dirty="0" smtClean="0"/>
              <a:t> </a:t>
            </a:r>
          </a:p>
          <a:p>
            <a:r>
              <a:rPr lang="en-US" sz="1200" dirty="0" smtClean="0"/>
              <a:t>U of A campus, Tuscaloosa, AL, USA</a:t>
            </a:r>
          </a:p>
          <a:p>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23</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Data</a:t>
            </a:r>
            <a:endParaRPr lang="en-US" sz="2400" b="1" dirty="0"/>
          </a:p>
        </p:txBody>
      </p:sp>
      <p:sp>
        <p:nvSpPr>
          <p:cNvPr id="6" name="Line 13"/>
          <p:cNvSpPr>
            <a:spLocks noChangeShapeType="1"/>
          </p:cNvSpPr>
          <p:nvPr/>
        </p:nvSpPr>
        <p:spPr bwMode="auto">
          <a:xfrm flipV="1">
            <a:off x="1698625" y="6142672"/>
            <a:ext cx="533400" cy="53340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7" name="Rectangle 16"/>
          <p:cNvSpPr>
            <a:spLocks noChangeArrowheads="1"/>
          </p:cNvSpPr>
          <p:nvPr/>
        </p:nvSpPr>
        <p:spPr bwMode="auto">
          <a:xfrm rot="5400000">
            <a:off x="2230438" y="3850322"/>
            <a:ext cx="2195512" cy="2236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8" name="Text Box 17"/>
          <p:cNvSpPr txBox="1">
            <a:spLocks noChangeArrowheads="1"/>
          </p:cNvSpPr>
          <p:nvPr/>
        </p:nvSpPr>
        <p:spPr bwMode="auto">
          <a:xfrm>
            <a:off x="2209800" y="4702314"/>
            <a:ext cx="2209800" cy="707886"/>
          </a:xfrm>
          <a:prstGeom prst="rect">
            <a:avLst/>
          </a:prstGeom>
          <a:noFill/>
          <a:ln w="9525">
            <a:noFill/>
            <a:miter lim="800000"/>
            <a:headEnd/>
            <a:tailEnd/>
          </a:ln>
          <a:effectLst/>
        </p:spPr>
        <p:txBody>
          <a:bodyPr wrap="square">
            <a:spAutoFit/>
          </a:bodyPr>
          <a:lstStyle/>
          <a:p>
            <a:pPr algn="ctr">
              <a:spcBef>
                <a:spcPct val="50000"/>
              </a:spcBef>
            </a:pPr>
            <a:r>
              <a:rPr lang="en-US" b="1" dirty="0" smtClean="0"/>
              <a:t>Current System Communication</a:t>
            </a:r>
          </a:p>
        </p:txBody>
      </p:sp>
      <p:sp>
        <p:nvSpPr>
          <p:cNvPr id="9" name="Rectangle 21"/>
          <p:cNvSpPr>
            <a:spLocks noChangeArrowheads="1"/>
          </p:cNvSpPr>
          <p:nvPr/>
        </p:nvSpPr>
        <p:spPr bwMode="auto">
          <a:xfrm rot="5400000">
            <a:off x="927894" y="67387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0" name="Text Box 22"/>
          <p:cNvSpPr txBox="1">
            <a:spLocks noChangeArrowheads="1"/>
          </p:cNvSpPr>
          <p:nvPr/>
        </p:nvSpPr>
        <p:spPr bwMode="auto">
          <a:xfrm>
            <a:off x="941388" y="6752272"/>
            <a:ext cx="1474787" cy="1323439"/>
          </a:xfrm>
          <a:prstGeom prst="rect">
            <a:avLst/>
          </a:prstGeom>
          <a:noFill/>
          <a:ln w="9525">
            <a:noFill/>
            <a:miter lim="800000"/>
            <a:headEnd/>
            <a:tailEnd/>
          </a:ln>
          <a:effectLst/>
        </p:spPr>
        <p:txBody>
          <a:bodyPr>
            <a:spAutoFit/>
          </a:bodyPr>
          <a:lstStyle/>
          <a:p>
            <a:pPr algn="ctr">
              <a:spcBef>
                <a:spcPct val="50000"/>
              </a:spcBef>
            </a:pPr>
            <a:r>
              <a:rPr lang="en-US" sz="1600" b="1" dirty="0" smtClean="0"/>
              <a:t>Recruiting Company Login/ Registration Data</a:t>
            </a:r>
            <a:endParaRPr lang="en-US" sz="1600" b="1" dirty="0"/>
          </a:p>
        </p:txBody>
      </p:sp>
      <p:sp>
        <p:nvSpPr>
          <p:cNvPr id="11" name="Line 24"/>
          <p:cNvSpPr>
            <a:spLocks noChangeShapeType="1"/>
          </p:cNvSpPr>
          <p:nvPr/>
        </p:nvSpPr>
        <p:spPr bwMode="auto">
          <a:xfrm flipH="1" flipV="1">
            <a:off x="4441825" y="6142672"/>
            <a:ext cx="533400" cy="53340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2" name="Rectangle 26"/>
          <p:cNvSpPr>
            <a:spLocks noChangeArrowheads="1"/>
          </p:cNvSpPr>
          <p:nvPr/>
        </p:nvSpPr>
        <p:spPr bwMode="auto">
          <a:xfrm rot="5400000">
            <a:off x="4356894" y="67387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3" name="Text Box 27"/>
          <p:cNvSpPr txBox="1">
            <a:spLocks noChangeArrowheads="1"/>
          </p:cNvSpPr>
          <p:nvPr/>
        </p:nvSpPr>
        <p:spPr bwMode="auto">
          <a:xfrm>
            <a:off x="4370388" y="6781800"/>
            <a:ext cx="1474787" cy="830997"/>
          </a:xfrm>
          <a:prstGeom prst="rect">
            <a:avLst/>
          </a:prstGeom>
          <a:noFill/>
          <a:ln w="9525">
            <a:noFill/>
            <a:miter lim="800000"/>
            <a:headEnd/>
            <a:tailEnd/>
          </a:ln>
          <a:effectLst/>
        </p:spPr>
        <p:txBody>
          <a:bodyPr>
            <a:spAutoFit/>
          </a:bodyPr>
          <a:lstStyle/>
          <a:p>
            <a:pPr algn="ctr">
              <a:spcBef>
                <a:spcPct val="50000"/>
              </a:spcBef>
            </a:pPr>
            <a:r>
              <a:rPr lang="en-US" sz="1600" b="1" dirty="0" smtClean="0"/>
              <a:t>FAQ/ Glossary Data</a:t>
            </a:r>
            <a:endParaRPr lang="en-US" sz="1600" b="1" dirty="0"/>
          </a:p>
        </p:txBody>
      </p:sp>
      <p:sp>
        <p:nvSpPr>
          <p:cNvPr id="14" name="Rectangle 30"/>
          <p:cNvSpPr>
            <a:spLocks noChangeArrowheads="1"/>
          </p:cNvSpPr>
          <p:nvPr/>
        </p:nvSpPr>
        <p:spPr bwMode="auto">
          <a:xfrm rot="5400000">
            <a:off x="950119" y="17095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5" name="Text Box 31"/>
          <p:cNvSpPr txBox="1">
            <a:spLocks noChangeArrowheads="1"/>
          </p:cNvSpPr>
          <p:nvPr/>
        </p:nvSpPr>
        <p:spPr bwMode="auto">
          <a:xfrm>
            <a:off x="963613" y="1752600"/>
            <a:ext cx="1474787" cy="1077218"/>
          </a:xfrm>
          <a:prstGeom prst="rect">
            <a:avLst/>
          </a:prstGeom>
          <a:noFill/>
          <a:ln w="9525">
            <a:noFill/>
            <a:miter lim="800000"/>
            <a:headEnd/>
            <a:tailEnd/>
          </a:ln>
          <a:effectLst/>
        </p:spPr>
        <p:txBody>
          <a:bodyPr>
            <a:spAutoFit/>
          </a:bodyPr>
          <a:lstStyle/>
          <a:p>
            <a:pPr algn="ctr">
              <a:spcBef>
                <a:spcPct val="50000"/>
              </a:spcBef>
            </a:pPr>
            <a:r>
              <a:rPr lang="en-US" sz="1600" b="1" dirty="0" smtClean="0"/>
              <a:t>Faculty Login/ Registration Data</a:t>
            </a:r>
            <a:endParaRPr lang="en-US" sz="1600" b="1" dirty="0"/>
          </a:p>
        </p:txBody>
      </p:sp>
      <p:sp>
        <p:nvSpPr>
          <p:cNvPr id="16" name="Rectangle 32"/>
          <p:cNvSpPr>
            <a:spLocks noChangeArrowheads="1"/>
          </p:cNvSpPr>
          <p:nvPr/>
        </p:nvSpPr>
        <p:spPr bwMode="auto">
          <a:xfrm rot="5400000">
            <a:off x="4455319" y="17095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7" name="Text Box 33"/>
          <p:cNvSpPr txBox="1">
            <a:spLocks noChangeArrowheads="1"/>
          </p:cNvSpPr>
          <p:nvPr/>
        </p:nvSpPr>
        <p:spPr bwMode="auto">
          <a:xfrm>
            <a:off x="4468813" y="1752600"/>
            <a:ext cx="1474787" cy="1077218"/>
          </a:xfrm>
          <a:prstGeom prst="rect">
            <a:avLst/>
          </a:prstGeom>
          <a:noFill/>
          <a:ln w="9525">
            <a:noFill/>
            <a:miter lim="800000"/>
            <a:headEnd/>
            <a:tailEnd/>
          </a:ln>
          <a:effectLst/>
        </p:spPr>
        <p:txBody>
          <a:bodyPr>
            <a:spAutoFit/>
          </a:bodyPr>
          <a:lstStyle/>
          <a:p>
            <a:pPr algn="ctr">
              <a:spcBef>
                <a:spcPct val="50000"/>
              </a:spcBef>
            </a:pPr>
            <a:r>
              <a:rPr lang="en-US" sz="1600" b="1" dirty="0" smtClean="0"/>
              <a:t>Student Login/ Registration Data</a:t>
            </a:r>
            <a:endParaRPr lang="en-US" sz="1600" b="1" dirty="0"/>
          </a:p>
        </p:txBody>
      </p:sp>
      <p:sp>
        <p:nvSpPr>
          <p:cNvPr id="18" name="Line 34"/>
          <p:cNvSpPr>
            <a:spLocks noChangeShapeType="1"/>
          </p:cNvSpPr>
          <p:nvPr/>
        </p:nvSpPr>
        <p:spPr bwMode="auto">
          <a:xfrm flipV="1">
            <a:off x="4518025" y="3247072"/>
            <a:ext cx="533400" cy="53340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9" name="Line 35"/>
          <p:cNvSpPr>
            <a:spLocks noChangeShapeType="1"/>
          </p:cNvSpPr>
          <p:nvPr/>
        </p:nvSpPr>
        <p:spPr bwMode="auto">
          <a:xfrm flipH="1" flipV="1">
            <a:off x="1698625" y="3247072"/>
            <a:ext cx="533400" cy="53340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20" name="Rectangle 38"/>
          <p:cNvSpPr>
            <a:spLocks noChangeArrowheads="1"/>
          </p:cNvSpPr>
          <p:nvPr/>
        </p:nvSpPr>
        <p:spPr bwMode="auto">
          <a:xfrm rot="5400000">
            <a:off x="5064919" y="43765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21" name="Text Box 39"/>
          <p:cNvSpPr txBox="1">
            <a:spLocks noChangeArrowheads="1"/>
          </p:cNvSpPr>
          <p:nvPr/>
        </p:nvSpPr>
        <p:spPr bwMode="auto">
          <a:xfrm>
            <a:off x="5078413" y="4426803"/>
            <a:ext cx="1474787" cy="830997"/>
          </a:xfrm>
          <a:prstGeom prst="rect">
            <a:avLst/>
          </a:prstGeom>
          <a:noFill/>
          <a:ln w="9525">
            <a:noFill/>
            <a:miter lim="800000"/>
            <a:headEnd/>
            <a:tailEnd/>
          </a:ln>
          <a:effectLst/>
        </p:spPr>
        <p:txBody>
          <a:bodyPr>
            <a:spAutoFit/>
          </a:bodyPr>
          <a:lstStyle/>
          <a:p>
            <a:pPr algn="ctr">
              <a:spcBef>
                <a:spcPct val="50000"/>
              </a:spcBef>
            </a:pPr>
            <a:r>
              <a:rPr lang="en-US" sz="1600" b="1" dirty="0" smtClean="0"/>
              <a:t>Recruiting Company Profile Data</a:t>
            </a:r>
            <a:endParaRPr lang="en-US" sz="1600" b="1" dirty="0"/>
          </a:p>
        </p:txBody>
      </p:sp>
      <p:sp>
        <p:nvSpPr>
          <p:cNvPr id="22" name="Line 40"/>
          <p:cNvSpPr>
            <a:spLocks noChangeShapeType="1"/>
          </p:cNvSpPr>
          <p:nvPr/>
        </p:nvSpPr>
        <p:spPr bwMode="auto">
          <a:xfrm flipV="1">
            <a:off x="4518025" y="5075872"/>
            <a:ext cx="457200" cy="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23" name="Rectangle 41"/>
          <p:cNvSpPr>
            <a:spLocks noChangeArrowheads="1"/>
          </p:cNvSpPr>
          <p:nvPr/>
        </p:nvSpPr>
        <p:spPr bwMode="auto">
          <a:xfrm rot="5400000">
            <a:off x="188119" y="4376578"/>
            <a:ext cx="1447800" cy="1474788"/>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24" name="Text Box 42"/>
          <p:cNvSpPr txBox="1">
            <a:spLocks noChangeArrowheads="1"/>
          </p:cNvSpPr>
          <p:nvPr/>
        </p:nvSpPr>
        <p:spPr bwMode="auto">
          <a:xfrm>
            <a:off x="201613" y="4419600"/>
            <a:ext cx="1474787" cy="584775"/>
          </a:xfrm>
          <a:prstGeom prst="rect">
            <a:avLst/>
          </a:prstGeom>
          <a:noFill/>
          <a:ln w="9525">
            <a:noFill/>
            <a:miter lim="800000"/>
            <a:headEnd/>
            <a:tailEnd/>
          </a:ln>
          <a:effectLst/>
        </p:spPr>
        <p:txBody>
          <a:bodyPr>
            <a:spAutoFit/>
          </a:bodyPr>
          <a:lstStyle/>
          <a:p>
            <a:pPr algn="ctr">
              <a:spcBef>
                <a:spcPct val="50000"/>
              </a:spcBef>
            </a:pPr>
            <a:r>
              <a:rPr lang="en-US" sz="1600" b="1" dirty="0" smtClean="0"/>
              <a:t>Student Profile Data</a:t>
            </a:r>
            <a:endParaRPr lang="en-US" sz="1600" b="1" dirty="0"/>
          </a:p>
        </p:txBody>
      </p:sp>
      <p:sp>
        <p:nvSpPr>
          <p:cNvPr id="25" name="Line 43"/>
          <p:cNvSpPr>
            <a:spLocks noChangeShapeType="1"/>
          </p:cNvSpPr>
          <p:nvPr/>
        </p:nvSpPr>
        <p:spPr bwMode="auto">
          <a:xfrm flipV="1">
            <a:off x="1698625" y="5075872"/>
            <a:ext cx="457200" cy="0"/>
          </a:xfrm>
          <a:prstGeom prst="line">
            <a:avLst/>
          </a:prstGeom>
          <a:noFill/>
          <a:ln w="38100">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24</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Data Narrative</a:t>
            </a:r>
            <a:endParaRPr lang="en-US" sz="2400" b="1" dirty="0"/>
          </a:p>
        </p:txBody>
      </p:sp>
      <p:sp>
        <p:nvSpPr>
          <p:cNvPr id="6" name="TextBox 5"/>
          <p:cNvSpPr txBox="1"/>
          <p:nvPr/>
        </p:nvSpPr>
        <p:spPr>
          <a:xfrm>
            <a:off x="228600" y="1828801"/>
            <a:ext cx="6400800" cy="2308324"/>
          </a:xfrm>
          <a:prstGeom prst="rect">
            <a:avLst/>
          </a:prstGeom>
          <a:noFill/>
        </p:spPr>
        <p:txBody>
          <a:bodyPr wrap="square" rtlCol="0">
            <a:spAutoFit/>
          </a:bodyPr>
          <a:lstStyle/>
          <a:p>
            <a:r>
              <a:rPr lang="en-US" sz="1200" dirty="0" smtClean="0"/>
              <a:t>	The data is entered by the respective users (students, faculty and recruiters) into the current system communication database: </a:t>
            </a:r>
          </a:p>
          <a:p>
            <a:endParaRPr lang="en-US" sz="1200" dirty="0" smtClean="0"/>
          </a:p>
          <a:p>
            <a:r>
              <a:rPr lang="en-US" sz="1200" dirty="0" smtClean="0"/>
              <a:t>	The users’ profile information must be entered into the database.  To do so, they must login and provide registration information such as username and password.  This will allow for security and proper identification.  This information is recorded in the database for future use.  Student profile information is then made available to recruiters for searching for potential interns and employees and recruiters’ profile information is available to students for searching for potential companies they may want to intern or work for. Frequently Asked Questions information, approved by the client, is provided by the system administrator for questions that recruiters or students may have and a glossary for words used that one might not know the meaning of.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25</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Processes</a:t>
            </a:r>
            <a:endParaRPr lang="en-US" sz="2400" b="1" dirty="0"/>
          </a:p>
        </p:txBody>
      </p:sp>
      <p:sp>
        <p:nvSpPr>
          <p:cNvPr id="27" name="Line 16"/>
          <p:cNvSpPr>
            <a:spLocks noChangeShapeType="1"/>
          </p:cNvSpPr>
          <p:nvPr/>
        </p:nvSpPr>
        <p:spPr bwMode="auto">
          <a:xfrm>
            <a:off x="3352800" y="2895600"/>
            <a:ext cx="0" cy="304800"/>
          </a:xfrm>
          <a:prstGeom prst="line">
            <a:avLst/>
          </a:prstGeom>
          <a:noFill/>
          <a:ln w="38100">
            <a:solidFill>
              <a:schemeClr val="tx1"/>
            </a:solidFill>
            <a:round/>
            <a:headEnd/>
            <a:tailEnd/>
          </a:ln>
        </p:spPr>
        <p:txBody>
          <a:bodyPr/>
          <a:lstStyle/>
          <a:p>
            <a:endParaRPr lang="en-US"/>
          </a:p>
        </p:txBody>
      </p:sp>
      <p:sp>
        <p:nvSpPr>
          <p:cNvPr id="28" name="Line 8"/>
          <p:cNvSpPr>
            <a:spLocks noChangeShapeType="1"/>
          </p:cNvSpPr>
          <p:nvPr/>
        </p:nvSpPr>
        <p:spPr bwMode="auto">
          <a:xfrm flipV="1">
            <a:off x="3352800" y="2514600"/>
            <a:ext cx="0" cy="381000"/>
          </a:xfrm>
          <a:prstGeom prst="line">
            <a:avLst/>
          </a:prstGeom>
          <a:noFill/>
          <a:ln w="38100">
            <a:solidFill>
              <a:schemeClr val="tx1"/>
            </a:solidFill>
            <a:round/>
            <a:headEnd/>
            <a:tailEnd/>
          </a:ln>
        </p:spPr>
        <p:txBody>
          <a:bodyPr/>
          <a:lstStyle/>
          <a:p>
            <a:endParaRPr lang="en-US"/>
          </a:p>
        </p:txBody>
      </p:sp>
      <p:cxnSp>
        <p:nvCxnSpPr>
          <p:cNvPr id="29" name="AutoShape 13"/>
          <p:cNvCxnSpPr>
            <a:cxnSpLocks noChangeShapeType="1"/>
            <a:endCxn id="31" idx="0"/>
          </p:cNvCxnSpPr>
          <p:nvPr/>
        </p:nvCxnSpPr>
        <p:spPr bwMode="auto">
          <a:xfrm>
            <a:off x="990600" y="2895600"/>
            <a:ext cx="5105400" cy="1588"/>
          </a:xfrm>
          <a:prstGeom prst="straightConnector1">
            <a:avLst/>
          </a:prstGeom>
          <a:noFill/>
          <a:ln w="38100">
            <a:solidFill>
              <a:schemeClr val="tx1"/>
            </a:solidFill>
            <a:round/>
            <a:headEnd/>
            <a:tailEnd/>
          </a:ln>
        </p:spPr>
      </p:cxnSp>
      <p:sp>
        <p:nvSpPr>
          <p:cNvPr id="30" name="Line 16"/>
          <p:cNvSpPr>
            <a:spLocks noChangeShapeType="1"/>
          </p:cNvSpPr>
          <p:nvPr/>
        </p:nvSpPr>
        <p:spPr bwMode="auto">
          <a:xfrm>
            <a:off x="990600" y="2895600"/>
            <a:ext cx="0" cy="304800"/>
          </a:xfrm>
          <a:prstGeom prst="line">
            <a:avLst/>
          </a:prstGeom>
          <a:noFill/>
          <a:ln w="38100">
            <a:solidFill>
              <a:schemeClr val="tx1"/>
            </a:solidFill>
            <a:round/>
            <a:headEnd/>
            <a:tailEnd/>
          </a:ln>
        </p:spPr>
        <p:txBody>
          <a:bodyPr/>
          <a:lstStyle/>
          <a:p>
            <a:endParaRPr lang="en-US"/>
          </a:p>
        </p:txBody>
      </p:sp>
      <p:sp>
        <p:nvSpPr>
          <p:cNvPr id="31" name="Line 17"/>
          <p:cNvSpPr>
            <a:spLocks noChangeShapeType="1"/>
          </p:cNvSpPr>
          <p:nvPr/>
        </p:nvSpPr>
        <p:spPr bwMode="auto">
          <a:xfrm>
            <a:off x="6096000" y="2895600"/>
            <a:ext cx="0" cy="304800"/>
          </a:xfrm>
          <a:prstGeom prst="line">
            <a:avLst/>
          </a:prstGeom>
          <a:noFill/>
          <a:ln w="38100">
            <a:solidFill>
              <a:schemeClr val="tx1"/>
            </a:solidFill>
            <a:round/>
            <a:headEnd/>
            <a:tailEnd/>
          </a:ln>
        </p:spPr>
        <p:txBody>
          <a:bodyPr/>
          <a:lstStyle/>
          <a:p>
            <a:endParaRPr lang="en-US"/>
          </a:p>
        </p:txBody>
      </p:sp>
      <p:sp>
        <p:nvSpPr>
          <p:cNvPr id="44" name="Rectangle 132"/>
          <p:cNvSpPr>
            <a:spLocks noChangeArrowheads="1"/>
          </p:cNvSpPr>
          <p:nvPr/>
        </p:nvSpPr>
        <p:spPr bwMode="auto">
          <a:xfrm>
            <a:off x="2197100" y="1651000"/>
            <a:ext cx="2374900" cy="863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46" name="Text Box 153"/>
          <p:cNvSpPr txBox="1">
            <a:spLocks noChangeArrowheads="1"/>
          </p:cNvSpPr>
          <p:nvPr/>
        </p:nvSpPr>
        <p:spPr bwMode="auto">
          <a:xfrm>
            <a:off x="2209800" y="1676400"/>
            <a:ext cx="2362200" cy="707886"/>
          </a:xfrm>
          <a:prstGeom prst="rect">
            <a:avLst/>
          </a:prstGeom>
          <a:noFill/>
          <a:ln w="9525">
            <a:noFill/>
            <a:miter lim="800000"/>
            <a:headEnd/>
            <a:tailEnd/>
          </a:ln>
          <a:effectLst/>
        </p:spPr>
        <p:txBody>
          <a:bodyPr wrap="square">
            <a:spAutoFit/>
          </a:bodyPr>
          <a:lstStyle/>
          <a:p>
            <a:pPr algn="ctr">
              <a:spcBef>
                <a:spcPct val="50000"/>
              </a:spcBef>
            </a:pPr>
            <a:r>
              <a:rPr lang="en-US" dirty="0" smtClean="0"/>
              <a:t>Current System Communication</a:t>
            </a:r>
            <a:endParaRPr lang="en-US" dirty="0"/>
          </a:p>
        </p:txBody>
      </p:sp>
      <p:sp>
        <p:nvSpPr>
          <p:cNvPr id="51" name="Line 47"/>
          <p:cNvSpPr>
            <a:spLocks noChangeShapeType="1"/>
          </p:cNvSpPr>
          <p:nvPr/>
        </p:nvSpPr>
        <p:spPr bwMode="auto">
          <a:xfrm>
            <a:off x="228600" y="3581400"/>
            <a:ext cx="152400" cy="0"/>
          </a:xfrm>
          <a:prstGeom prst="line">
            <a:avLst/>
          </a:prstGeom>
          <a:noFill/>
          <a:ln w="38100">
            <a:solidFill>
              <a:schemeClr val="tx1"/>
            </a:solidFill>
            <a:round/>
            <a:headEnd/>
            <a:tailEnd/>
          </a:ln>
        </p:spPr>
        <p:txBody>
          <a:bodyPr/>
          <a:lstStyle/>
          <a:p>
            <a:endParaRPr lang="en-US"/>
          </a:p>
        </p:txBody>
      </p:sp>
      <p:sp>
        <p:nvSpPr>
          <p:cNvPr id="52" name="Line 51"/>
          <p:cNvSpPr>
            <a:spLocks noChangeShapeType="1"/>
          </p:cNvSpPr>
          <p:nvPr/>
        </p:nvSpPr>
        <p:spPr bwMode="auto">
          <a:xfrm>
            <a:off x="228600" y="4495800"/>
            <a:ext cx="152400" cy="0"/>
          </a:xfrm>
          <a:prstGeom prst="line">
            <a:avLst/>
          </a:prstGeom>
          <a:noFill/>
          <a:ln w="38100">
            <a:solidFill>
              <a:schemeClr val="tx1"/>
            </a:solidFill>
            <a:round/>
            <a:headEnd/>
            <a:tailEnd/>
          </a:ln>
        </p:spPr>
        <p:txBody>
          <a:bodyPr/>
          <a:lstStyle/>
          <a:p>
            <a:endParaRPr lang="en-US"/>
          </a:p>
        </p:txBody>
      </p:sp>
      <p:sp>
        <p:nvSpPr>
          <p:cNvPr id="53" name="Line 55"/>
          <p:cNvSpPr>
            <a:spLocks noChangeShapeType="1"/>
          </p:cNvSpPr>
          <p:nvPr/>
        </p:nvSpPr>
        <p:spPr bwMode="auto">
          <a:xfrm>
            <a:off x="228600" y="5410200"/>
            <a:ext cx="152400" cy="0"/>
          </a:xfrm>
          <a:prstGeom prst="line">
            <a:avLst/>
          </a:prstGeom>
          <a:noFill/>
          <a:ln w="38100">
            <a:solidFill>
              <a:schemeClr val="tx1"/>
            </a:solidFill>
            <a:round/>
            <a:headEnd/>
            <a:tailEnd/>
          </a:ln>
        </p:spPr>
        <p:txBody>
          <a:bodyPr/>
          <a:lstStyle/>
          <a:p>
            <a:endParaRPr lang="en-US"/>
          </a:p>
        </p:txBody>
      </p:sp>
      <p:sp>
        <p:nvSpPr>
          <p:cNvPr id="55" name="Line 48"/>
          <p:cNvSpPr>
            <a:spLocks noChangeShapeType="1"/>
          </p:cNvSpPr>
          <p:nvPr/>
        </p:nvSpPr>
        <p:spPr bwMode="auto">
          <a:xfrm>
            <a:off x="685800" y="4038600"/>
            <a:ext cx="152400" cy="0"/>
          </a:xfrm>
          <a:prstGeom prst="line">
            <a:avLst/>
          </a:prstGeom>
          <a:noFill/>
          <a:ln w="9525">
            <a:solidFill>
              <a:schemeClr val="tx1"/>
            </a:solidFill>
            <a:round/>
            <a:headEnd/>
            <a:tailEnd/>
          </a:ln>
        </p:spPr>
        <p:txBody>
          <a:bodyPr/>
          <a:lstStyle/>
          <a:p>
            <a:endParaRPr lang="en-US"/>
          </a:p>
        </p:txBody>
      </p:sp>
      <p:sp>
        <p:nvSpPr>
          <p:cNvPr id="56" name="Line 53"/>
          <p:cNvSpPr>
            <a:spLocks noChangeShapeType="1"/>
          </p:cNvSpPr>
          <p:nvPr/>
        </p:nvSpPr>
        <p:spPr bwMode="auto">
          <a:xfrm>
            <a:off x="685800" y="4038600"/>
            <a:ext cx="152400" cy="0"/>
          </a:xfrm>
          <a:prstGeom prst="line">
            <a:avLst/>
          </a:prstGeom>
          <a:noFill/>
          <a:ln w="9525">
            <a:solidFill>
              <a:schemeClr val="tx1"/>
            </a:solidFill>
            <a:round/>
            <a:headEnd/>
            <a:tailEnd/>
          </a:ln>
        </p:spPr>
        <p:txBody>
          <a:bodyPr/>
          <a:lstStyle/>
          <a:p>
            <a:endParaRPr lang="en-US"/>
          </a:p>
        </p:txBody>
      </p:sp>
      <p:sp>
        <p:nvSpPr>
          <p:cNvPr id="57" name="Line 59"/>
          <p:cNvSpPr>
            <a:spLocks noChangeShapeType="1"/>
          </p:cNvSpPr>
          <p:nvPr/>
        </p:nvSpPr>
        <p:spPr bwMode="auto">
          <a:xfrm>
            <a:off x="685800" y="4038600"/>
            <a:ext cx="152400" cy="0"/>
          </a:xfrm>
          <a:prstGeom prst="line">
            <a:avLst/>
          </a:prstGeom>
          <a:noFill/>
          <a:ln w="9525">
            <a:solidFill>
              <a:schemeClr val="tx1"/>
            </a:solidFill>
            <a:round/>
            <a:headEnd/>
            <a:tailEnd/>
          </a:ln>
        </p:spPr>
        <p:txBody>
          <a:bodyPr/>
          <a:lstStyle/>
          <a:p>
            <a:endParaRPr lang="en-US"/>
          </a:p>
        </p:txBody>
      </p:sp>
      <p:sp>
        <p:nvSpPr>
          <p:cNvPr id="59" name="Rectangle 96"/>
          <p:cNvSpPr>
            <a:spLocks noChangeArrowheads="1"/>
          </p:cNvSpPr>
          <p:nvPr/>
        </p:nvSpPr>
        <p:spPr bwMode="auto">
          <a:xfrm>
            <a:off x="452438" y="3175000"/>
            <a:ext cx="1223962" cy="863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60" name="Rectangle 123"/>
          <p:cNvSpPr>
            <a:spLocks noChangeArrowheads="1"/>
          </p:cNvSpPr>
          <p:nvPr/>
        </p:nvSpPr>
        <p:spPr bwMode="auto">
          <a:xfrm>
            <a:off x="381000" y="68580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0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61" name="Rectangle 124"/>
          <p:cNvSpPr>
            <a:spLocks noChangeArrowheads="1"/>
          </p:cNvSpPr>
          <p:nvPr/>
        </p:nvSpPr>
        <p:spPr bwMode="auto">
          <a:xfrm>
            <a:off x="381000" y="60198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0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62" name="Line 55"/>
          <p:cNvSpPr>
            <a:spLocks noChangeShapeType="1"/>
          </p:cNvSpPr>
          <p:nvPr/>
        </p:nvSpPr>
        <p:spPr bwMode="auto">
          <a:xfrm>
            <a:off x="228600" y="6172200"/>
            <a:ext cx="152400" cy="0"/>
          </a:xfrm>
          <a:prstGeom prst="line">
            <a:avLst/>
          </a:prstGeom>
          <a:noFill/>
          <a:ln w="38100">
            <a:solidFill>
              <a:schemeClr val="tx1"/>
            </a:solidFill>
            <a:round/>
            <a:headEnd/>
            <a:tailEnd/>
          </a:ln>
        </p:spPr>
        <p:txBody>
          <a:bodyPr/>
          <a:lstStyle/>
          <a:p>
            <a:endParaRPr lang="en-US"/>
          </a:p>
        </p:txBody>
      </p:sp>
      <p:sp>
        <p:nvSpPr>
          <p:cNvPr id="63" name="Text Box 155"/>
          <p:cNvSpPr txBox="1">
            <a:spLocks noChangeArrowheads="1"/>
          </p:cNvSpPr>
          <p:nvPr/>
        </p:nvSpPr>
        <p:spPr bwMode="auto">
          <a:xfrm>
            <a:off x="609600" y="3200400"/>
            <a:ext cx="1066800" cy="584775"/>
          </a:xfrm>
          <a:prstGeom prst="rect">
            <a:avLst/>
          </a:prstGeom>
          <a:noFill/>
          <a:ln w="9525">
            <a:noFill/>
            <a:miter lim="800000"/>
            <a:headEnd/>
            <a:tailEnd/>
          </a:ln>
          <a:effectLst/>
        </p:spPr>
        <p:txBody>
          <a:bodyPr>
            <a:spAutoFit/>
          </a:bodyPr>
          <a:lstStyle/>
          <a:p>
            <a:pPr>
              <a:spcBef>
                <a:spcPct val="50000"/>
              </a:spcBef>
            </a:pPr>
            <a:r>
              <a:rPr lang="en-US" sz="1600" dirty="0" smtClean="0"/>
              <a:t>Post Resume</a:t>
            </a:r>
            <a:endParaRPr lang="en-US" sz="1600" dirty="0"/>
          </a:p>
        </p:txBody>
      </p:sp>
      <p:sp>
        <p:nvSpPr>
          <p:cNvPr id="64" name="Text Box 158"/>
          <p:cNvSpPr txBox="1">
            <a:spLocks noChangeArrowheads="1"/>
          </p:cNvSpPr>
          <p:nvPr/>
        </p:nvSpPr>
        <p:spPr bwMode="auto">
          <a:xfrm>
            <a:off x="381000" y="6019800"/>
            <a:ext cx="914400" cy="553998"/>
          </a:xfrm>
          <a:prstGeom prst="rect">
            <a:avLst/>
          </a:prstGeom>
          <a:noFill/>
          <a:ln w="9525">
            <a:noFill/>
            <a:miter lim="800000"/>
            <a:headEnd/>
            <a:tailEnd/>
          </a:ln>
          <a:effectLst/>
        </p:spPr>
        <p:txBody>
          <a:bodyPr>
            <a:spAutoFit/>
          </a:bodyPr>
          <a:lstStyle/>
          <a:p>
            <a:pPr>
              <a:spcBef>
                <a:spcPct val="50000"/>
              </a:spcBef>
            </a:pPr>
            <a:r>
              <a:rPr lang="en-US" sz="1000" dirty="0" smtClean="0"/>
              <a:t>Correct/ approve resume</a:t>
            </a:r>
            <a:endParaRPr lang="en-US" sz="1000" dirty="0"/>
          </a:p>
        </p:txBody>
      </p:sp>
      <p:sp>
        <p:nvSpPr>
          <p:cNvPr id="65" name="Text Box 159"/>
          <p:cNvSpPr txBox="1">
            <a:spLocks noChangeArrowheads="1"/>
          </p:cNvSpPr>
          <p:nvPr/>
        </p:nvSpPr>
        <p:spPr bwMode="auto">
          <a:xfrm>
            <a:off x="381000" y="6991290"/>
            <a:ext cx="1143000" cy="246221"/>
          </a:xfrm>
          <a:prstGeom prst="rect">
            <a:avLst/>
          </a:prstGeom>
          <a:noFill/>
          <a:ln w="9525">
            <a:noFill/>
            <a:miter lim="800000"/>
            <a:headEnd/>
            <a:tailEnd/>
          </a:ln>
          <a:effectLst/>
        </p:spPr>
        <p:txBody>
          <a:bodyPr>
            <a:spAutoFit/>
          </a:bodyPr>
          <a:lstStyle/>
          <a:p>
            <a:pPr algn="ctr">
              <a:spcBef>
                <a:spcPct val="50000"/>
              </a:spcBef>
            </a:pPr>
            <a:r>
              <a:rPr lang="en-US" sz="1000" dirty="0" smtClean="0"/>
              <a:t>Post Resume</a:t>
            </a:r>
            <a:endParaRPr lang="en-US" sz="1000" dirty="0"/>
          </a:p>
        </p:txBody>
      </p:sp>
      <p:sp>
        <p:nvSpPr>
          <p:cNvPr id="66" name="Rectangle 168"/>
          <p:cNvSpPr>
            <a:spLocks noChangeArrowheads="1"/>
          </p:cNvSpPr>
          <p:nvPr/>
        </p:nvSpPr>
        <p:spPr bwMode="auto">
          <a:xfrm>
            <a:off x="381000" y="52578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0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67" name="Text Box 170"/>
          <p:cNvSpPr txBox="1">
            <a:spLocks noChangeArrowheads="1"/>
          </p:cNvSpPr>
          <p:nvPr/>
        </p:nvSpPr>
        <p:spPr bwMode="auto">
          <a:xfrm>
            <a:off x="304800" y="5238690"/>
            <a:ext cx="1143000" cy="246221"/>
          </a:xfrm>
          <a:prstGeom prst="rect">
            <a:avLst/>
          </a:prstGeom>
          <a:noFill/>
          <a:ln w="9525">
            <a:noFill/>
            <a:miter lim="800000"/>
            <a:headEnd/>
            <a:tailEnd/>
          </a:ln>
          <a:effectLst/>
        </p:spPr>
        <p:txBody>
          <a:bodyPr>
            <a:spAutoFit/>
          </a:bodyPr>
          <a:lstStyle/>
          <a:p>
            <a:pPr algn="ctr">
              <a:spcBef>
                <a:spcPct val="50000"/>
              </a:spcBef>
            </a:pPr>
            <a:r>
              <a:rPr lang="en-US" sz="1000" dirty="0" smtClean="0"/>
              <a:t>Review Resume</a:t>
            </a:r>
            <a:endParaRPr lang="en-US" sz="1000" dirty="0"/>
          </a:p>
        </p:txBody>
      </p:sp>
      <p:sp>
        <p:nvSpPr>
          <p:cNvPr id="68" name="Line 47"/>
          <p:cNvSpPr>
            <a:spLocks noChangeShapeType="1"/>
          </p:cNvSpPr>
          <p:nvPr/>
        </p:nvSpPr>
        <p:spPr bwMode="auto">
          <a:xfrm>
            <a:off x="2514600" y="3581400"/>
            <a:ext cx="152400" cy="0"/>
          </a:xfrm>
          <a:prstGeom prst="line">
            <a:avLst/>
          </a:prstGeom>
          <a:noFill/>
          <a:ln w="38100">
            <a:solidFill>
              <a:schemeClr val="tx1"/>
            </a:solidFill>
            <a:round/>
            <a:headEnd/>
            <a:tailEnd/>
          </a:ln>
        </p:spPr>
        <p:txBody>
          <a:bodyPr/>
          <a:lstStyle/>
          <a:p>
            <a:endParaRPr lang="en-US"/>
          </a:p>
        </p:txBody>
      </p:sp>
      <p:sp>
        <p:nvSpPr>
          <p:cNvPr id="69" name="Line 51"/>
          <p:cNvSpPr>
            <a:spLocks noChangeShapeType="1"/>
          </p:cNvSpPr>
          <p:nvPr/>
        </p:nvSpPr>
        <p:spPr bwMode="auto">
          <a:xfrm>
            <a:off x="2514600" y="4495800"/>
            <a:ext cx="152400" cy="0"/>
          </a:xfrm>
          <a:prstGeom prst="line">
            <a:avLst/>
          </a:prstGeom>
          <a:noFill/>
          <a:ln w="38100">
            <a:solidFill>
              <a:schemeClr val="tx1"/>
            </a:solidFill>
            <a:round/>
            <a:headEnd/>
            <a:tailEnd/>
          </a:ln>
        </p:spPr>
        <p:txBody>
          <a:bodyPr/>
          <a:lstStyle/>
          <a:p>
            <a:endParaRPr lang="en-US" sz="1000"/>
          </a:p>
        </p:txBody>
      </p:sp>
      <p:sp>
        <p:nvSpPr>
          <p:cNvPr id="70" name="Line 55"/>
          <p:cNvSpPr>
            <a:spLocks noChangeShapeType="1"/>
          </p:cNvSpPr>
          <p:nvPr/>
        </p:nvSpPr>
        <p:spPr bwMode="auto">
          <a:xfrm>
            <a:off x="2514600" y="5410200"/>
            <a:ext cx="152400" cy="0"/>
          </a:xfrm>
          <a:prstGeom prst="line">
            <a:avLst/>
          </a:prstGeom>
          <a:noFill/>
          <a:ln w="38100">
            <a:solidFill>
              <a:schemeClr val="tx1"/>
            </a:solidFill>
            <a:round/>
            <a:headEnd/>
            <a:tailEnd/>
          </a:ln>
        </p:spPr>
        <p:txBody>
          <a:bodyPr/>
          <a:lstStyle/>
          <a:p>
            <a:endParaRPr lang="en-US" sz="1000"/>
          </a:p>
        </p:txBody>
      </p:sp>
      <p:sp>
        <p:nvSpPr>
          <p:cNvPr id="72" name="Line 48"/>
          <p:cNvSpPr>
            <a:spLocks noChangeShapeType="1"/>
          </p:cNvSpPr>
          <p:nvPr/>
        </p:nvSpPr>
        <p:spPr bwMode="auto">
          <a:xfrm>
            <a:off x="2971800" y="4038600"/>
            <a:ext cx="152400" cy="0"/>
          </a:xfrm>
          <a:prstGeom prst="line">
            <a:avLst/>
          </a:prstGeom>
          <a:noFill/>
          <a:ln w="9525">
            <a:solidFill>
              <a:schemeClr val="tx1"/>
            </a:solidFill>
            <a:round/>
            <a:headEnd/>
            <a:tailEnd/>
          </a:ln>
        </p:spPr>
        <p:txBody>
          <a:bodyPr/>
          <a:lstStyle/>
          <a:p>
            <a:endParaRPr lang="en-US"/>
          </a:p>
        </p:txBody>
      </p:sp>
      <p:sp>
        <p:nvSpPr>
          <p:cNvPr id="73" name="Line 53"/>
          <p:cNvSpPr>
            <a:spLocks noChangeShapeType="1"/>
          </p:cNvSpPr>
          <p:nvPr/>
        </p:nvSpPr>
        <p:spPr bwMode="auto">
          <a:xfrm>
            <a:off x="2971800" y="4038600"/>
            <a:ext cx="152400" cy="0"/>
          </a:xfrm>
          <a:prstGeom prst="line">
            <a:avLst/>
          </a:prstGeom>
          <a:noFill/>
          <a:ln w="9525">
            <a:solidFill>
              <a:schemeClr val="tx1"/>
            </a:solidFill>
            <a:round/>
            <a:headEnd/>
            <a:tailEnd/>
          </a:ln>
        </p:spPr>
        <p:txBody>
          <a:bodyPr/>
          <a:lstStyle/>
          <a:p>
            <a:endParaRPr lang="en-US"/>
          </a:p>
        </p:txBody>
      </p:sp>
      <p:sp>
        <p:nvSpPr>
          <p:cNvPr id="74" name="Line 59"/>
          <p:cNvSpPr>
            <a:spLocks noChangeShapeType="1"/>
          </p:cNvSpPr>
          <p:nvPr/>
        </p:nvSpPr>
        <p:spPr bwMode="auto">
          <a:xfrm>
            <a:off x="2971800" y="4038600"/>
            <a:ext cx="152400" cy="0"/>
          </a:xfrm>
          <a:prstGeom prst="line">
            <a:avLst/>
          </a:prstGeom>
          <a:noFill/>
          <a:ln w="9525">
            <a:solidFill>
              <a:schemeClr val="tx1"/>
            </a:solidFill>
            <a:round/>
            <a:headEnd/>
            <a:tailEnd/>
          </a:ln>
        </p:spPr>
        <p:txBody>
          <a:bodyPr/>
          <a:lstStyle/>
          <a:p>
            <a:endParaRPr lang="en-US"/>
          </a:p>
        </p:txBody>
      </p:sp>
      <p:sp>
        <p:nvSpPr>
          <p:cNvPr id="76" name="Rectangle 96"/>
          <p:cNvSpPr>
            <a:spLocks noChangeArrowheads="1"/>
          </p:cNvSpPr>
          <p:nvPr/>
        </p:nvSpPr>
        <p:spPr bwMode="auto">
          <a:xfrm>
            <a:off x="2738438" y="3175000"/>
            <a:ext cx="1223962" cy="863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77" name="Rectangle 123"/>
          <p:cNvSpPr>
            <a:spLocks noChangeArrowheads="1"/>
          </p:cNvSpPr>
          <p:nvPr/>
        </p:nvSpPr>
        <p:spPr bwMode="auto">
          <a:xfrm>
            <a:off x="2667000" y="69342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78" name="Rectangle 124"/>
          <p:cNvSpPr>
            <a:spLocks noChangeArrowheads="1"/>
          </p:cNvSpPr>
          <p:nvPr/>
        </p:nvSpPr>
        <p:spPr bwMode="auto">
          <a:xfrm>
            <a:off x="2667000" y="60960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80" name="Line 55"/>
          <p:cNvSpPr>
            <a:spLocks noChangeShapeType="1"/>
          </p:cNvSpPr>
          <p:nvPr/>
        </p:nvSpPr>
        <p:spPr bwMode="auto">
          <a:xfrm>
            <a:off x="2514600" y="6172200"/>
            <a:ext cx="152400" cy="0"/>
          </a:xfrm>
          <a:prstGeom prst="line">
            <a:avLst/>
          </a:prstGeom>
          <a:noFill/>
          <a:ln w="38100">
            <a:solidFill>
              <a:schemeClr val="tx1"/>
            </a:solidFill>
            <a:round/>
            <a:headEnd/>
            <a:tailEnd/>
          </a:ln>
        </p:spPr>
        <p:txBody>
          <a:bodyPr/>
          <a:lstStyle/>
          <a:p>
            <a:endParaRPr lang="en-US" sz="1000"/>
          </a:p>
        </p:txBody>
      </p:sp>
      <p:sp>
        <p:nvSpPr>
          <p:cNvPr id="81" name="Text Box 155"/>
          <p:cNvSpPr txBox="1">
            <a:spLocks noChangeArrowheads="1"/>
          </p:cNvSpPr>
          <p:nvPr/>
        </p:nvSpPr>
        <p:spPr bwMode="auto">
          <a:xfrm>
            <a:off x="2743200" y="3207603"/>
            <a:ext cx="1219200" cy="584775"/>
          </a:xfrm>
          <a:prstGeom prst="rect">
            <a:avLst/>
          </a:prstGeom>
          <a:noFill/>
          <a:ln w="9525">
            <a:noFill/>
            <a:miter lim="800000"/>
            <a:headEnd/>
            <a:tailEnd/>
          </a:ln>
          <a:effectLst/>
        </p:spPr>
        <p:txBody>
          <a:bodyPr wrap="square">
            <a:spAutoFit/>
          </a:bodyPr>
          <a:lstStyle/>
          <a:p>
            <a:pPr>
              <a:spcBef>
                <a:spcPct val="50000"/>
              </a:spcBef>
            </a:pPr>
            <a:r>
              <a:rPr lang="en-US" sz="1600" dirty="0" smtClean="0"/>
              <a:t>Schedule Interviews</a:t>
            </a:r>
            <a:endParaRPr lang="en-US" sz="1600" dirty="0"/>
          </a:p>
        </p:txBody>
      </p:sp>
      <p:sp>
        <p:nvSpPr>
          <p:cNvPr id="82" name="Text Box 158"/>
          <p:cNvSpPr txBox="1">
            <a:spLocks noChangeArrowheads="1"/>
          </p:cNvSpPr>
          <p:nvPr/>
        </p:nvSpPr>
        <p:spPr bwMode="auto">
          <a:xfrm>
            <a:off x="2743200" y="6075402"/>
            <a:ext cx="1066800" cy="400110"/>
          </a:xfrm>
          <a:prstGeom prst="rect">
            <a:avLst/>
          </a:prstGeom>
          <a:noFill/>
          <a:ln w="9525">
            <a:noFill/>
            <a:miter lim="800000"/>
            <a:headEnd/>
            <a:tailEnd/>
          </a:ln>
          <a:effectLst/>
        </p:spPr>
        <p:txBody>
          <a:bodyPr wrap="square">
            <a:spAutoFit/>
          </a:bodyPr>
          <a:lstStyle/>
          <a:p>
            <a:pPr>
              <a:spcBef>
                <a:spcPct val="50000"/>
              </a:spcBef>
            </a:pPr>
            <a:r>
              <a:rPr lang="en-US" sz="1000" dirty="0" smtClean="0"/>
              <a:t>Approve/deny request</a:t>
            </a:r>
            <a:endParaRPr lang="en-US" sz="1000" dirty="0"/>
          </a:p>
        </p:txBody>
      </p:sp>
      <p:sp>
        <p:nvSpPr>
          <p:cNvPr id="83" name="Text Box 159"/>
          <p:cNvSpPr txBox="1">
            <a:spLocks noChangeArrowheads="1"/>
          </p:cNvSpPr>
          <p:nvPr/>
        </p:nvSpPr>
        <p:spPr bwMode="auto">
          <a:xfrm>
            <a:off x="2590800" y="6913602"/>
            <a:ext cx="1143000" cy="400110"/>
          </a:xfrm>
          <a:prstGeom prst="rect">
            <a:avLst/>
          </a:prstGeom>
          <a:noFill/>
          <a:ln w="9525">
            <a:noFill/>
            <a:miter lim="800000"/>
            <a:headEnd/>
            <a:tailEnd/>
          </a:ln>
          <a:effectLst/>
        </p:spPr>
        <p:txBody>
          <a:bodyPr>
            <a:spAutoFit/>
          </a:bodyPr>
          <a:lstStyle/>
          <a:p>
            <a:pPr algn="ctr">
              <a:spcBef>
                <a:spcPct val="50000"/>
              </a:spcBef>
            </a:pPr>
            <a:r>
              <a:rPr lang="en-US" sz="1000" dirty="0" smtClean="0"/>
              <a:t>Schedule meeting</a:t>
            </a:r>
            <a:endParaRPr lang="en-US" sz="1000" dirty="0"/>
          </a:p>
        </p:txBody>
      </p:sp>
      <p:sp>
        <p:nvSpPr>
          <p:cNvPr id="85" name="Rectangle 168"/>
          <p:cNvSpPr>
            <a:spLocks noChangeArrowheads="1"/>
          </p:cNvSpPr>
          <p:nvPr/>
        </p:nvSpPr>
        <p:spPr bwMode="auto">
          <a:xfrm>
            <a:off x="2667000" y="52578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86" name="Text Box 170"/>
          <p:cNvSpPr txBox="1">
            <a:spLocks noChangeArrowheads="1"/>
          </p:cNvSpPr>
          <p:nvPr/>
        </p:nvSpPr>
        <p:spPr bwMode="auto">
          <a:xfrm>
            <a:off x="2590800" y="5237202"/>
            <a:ext cx="1143000" cy="246221"/>
          </a:xfrm>
          <a:prstGeom prst="rect">
            <a:avLst/>
          </a:prstGeom>
          <a:noFill/>
          <a:ln w="9525">
            <a:noFill/>
            <a:miter lim="800000"/>
            <a:headEnd/>
            <a:tailEnd/>
          </a:ln>
          <a:effectLst/>
        </p:spPr>
        <p:txBody>
          <a:bodyPr>
            <a:spAutoFit/>
          </a:bodyPr>
          <a:lstStyle/>
          <a:p>
            <a:pPr algn="ctr">
              <a:spcBef>
                <a:spcPct val="50000"/>
              </a:spcBef>
            </a:pPr>
            <a:r>
              <a:rPr lang="en-US" sz="1000" dirty="0" smtClean="0"/>
              <a:t>Review Request</a:t>
            </a:r>
            <a:endParaRPr lang="en-US" sz="1000" dirty="0"/>
          </a:p>
        </p:txBody>
      </p:sp>
      <p:sp>
        <p:nvSpPr>
          <p:cNvPr id="87" name="Line 55"/>
          <p:cNvSpPr>
            <a:spLocks noChangeShapeType="1"/>
          </p:cNvSpPr>
          <p:nvPr/>
        </p:nvSpPr>
        <p:spPr bwMode="auto">
          <a:xfrm>
            <a:off x="2514600" y="7086600"/>
            <a:ext cx="152400" cy="0"/>
          </a:xfrm>
          <a:prstGeom prst="line">
            <a:avLst/>
          </a:prstGeom>
          <a:noFill/>
          <a:ln w="38100">
            <a:solidFill>
              <a:schemeClr val="tx1"/>
            </a:solidFill>
            <a:round/>
            <a:headEnd/>
            <a:tailEnd/>
          </a:ln>
        </p:spPr>
        <p:txBody>
          <a:bodyPr/>
          <a:lstStyle/>
          <a:p>
            <a:endParaRPr lang="en-US" sz="1000"/>
          </a:p>
        </p:txBody>
      </p:sp>
      <p:sp>
        <p:nvSpPr>
          <p:cNvPr id="90" name="Line 55"/>
          <p:cNvSpPr>
            <a:spLocks noChangeShapeType="1"/>
          </p:cNvSpPr>
          <p:nvPr/>
        </p:nvSpPr>
        <p:spPr bwMode="auto">
          <a:xfrm>
            <a:off x="228600" y="6934200"/>
            <a:ext cx="152400" cy="0"/>
          </a:xfrm>
          <a:prstGeom prst="line">
            <a:avLst/>
          </a:prstGeom>
          <a:noFill/>
          <a:ln w="38100">
            <a:solidFill>
              <a:schemeClr val="tx1"/>
            </a:solidFill>
            <a:round/>
            <a:headEnd/>
            <a:tailEnd/>
          </a:ln>
        </p:spPr>
        <p:txBody>
          <a:bodyPr/>
          <a:lstStyle/>
          <a:p>
            <a:endParaRPr lang="en-US"/>
          </a:p>
        </p:txBody>
      </p:sp>
      <p:sp>
        <p:nvSpPr>
          <p:cNvPr id="91" name="Line 47"/>
          <p:cNvSpPr>
            <a:spLocks noChangeShapeType="1"/>
          </p:cNvSpPr>
          <p:nvPr/>
        </p:nvSpPr>
        <p:spPr bwMode="auto">
          <a:xfrm>
            <a:off x="5257800" y="3581400"/>
            <a:ext cx="152400" cy="0"/>
          </a:xfrm>
          <a:prstGeom prst="line">
            <a:avLst/>
          </a:prstGeom>
          <a:noFill/>
          <a:ln w="38100">
            <a:solidFill>
              <a:schemeClr val="tx1"/>
            </a:solidFill>
            <a:round/>
            <a:headEnd/>
            <a:tailEnd/>
          </a:ln>
        </p:spPr>
        <p:txBody>
          <a:bodyPr/>
          <a:lstStyle/>
          <a:p>
            <a:endParaRPr lang="en-US"/>
          </a:p>
        </p:txBody>
      </p:sp>
      <p:sp>
        <p:nvSpPr>
          <p:cNvPr id="92" name="Line 51"/>
          <p:cNvSpPr>
            <a:spLocks noChangeShapeType="1"/>
          </p:cNvSpPr>
          <p:nvPr/>
        </p:nvSpPr>
        <p:spPr bwMode="auto">
          <a:xfrm>
            <a:off x="5257800" y="4495800"/>
            <a:ext cx="152400" cy="0"/>
          </a:xfrm>
          <a:prstGeom prst="line">
            <a:avLst/>
          </a:prstGeom>
          <a:noFill/>
          <a:ln w="38100">
            <a:solidFill>
              <a:schemeClr val="tx1"/>
            </a:solidFill>
            <a:round/>
            <a:headEnd/>
            <a:tailEnd/>
          </a:ln>
        </p:spPr>
        <p:txBody>
          <a:bodyPr/>
          <a:lstStyle/>
          <a:p>
            <a:endParaRPr lang="en-US" sz="1000"/>
          </a:p>
        </p:txBody>
      </p:sp>
      <p:sp>
        <p:nvSpPr>
          <p:cNvPr id="93" name="Line 55"/>
          <p:cNvSpPr>
            <a:spLocks noChangeShapeType="1"/>
          </p:cNvSpPr>
          <p:nvPr/>
        </p:nvSpPr>
        <p:spPr bwMode="auto">
          <a:xfrm>
            <a:off x="5257800" y="5410200"/>
            <a:ext cx="152400" cy="0"/>
          </a:xfrm>
          <a:prstGeom prst="line">
            <a:avLst/>
          </a:prstGeom>
          <a:noFill/>
          <a:ln w="38100">
            <a:solidFill>
              <a:schemeClr val="tx1"/>
            </a:solidFill>
            <a:round/>
            <a:headEnd/>
            <a:tailEnd/>
          </a:ln>
        </p:spPr>
        <p:txBody>
          <a:bodyPr/>
          <a:lstStyle/>
          <a:p>
            <a:endParaRPr lang="en-US" sz="1000"/>
          </a:p>
        </p:txBody>
      </p:sp>
      <p:sp>
        <p:nvSpPr>
          <p:cNvPr id="95" name="Line 48"/>
          <p:cNvSpPr>
            <a:spLocks noChangeShapeType="1"/>
          </p:cNvSpPr>
          <p:nvPr/>
        </p:nvSpPr>
        <p:spPr bwMode="auto">
          <a:xfrm>
            <a:off x="5715000" y="4038600"/>
            <a:ext cx="152400" cy="0"/>
          </a:xfrm>
          <a:prstGeom prst="line">
            <a:avLst/>
          </a:prstGeom>
          <a:noFill/>
          <a:ln w="9525">
            <a:solidFill>
              <a:schemeClr val="tx1"/>
            </a:solidFill>
            <a:round/>
            <a:headEnd/>
            <a:tailEnd/>
          </a:ln>
        </p:spPr>
        <p:txBody>
          <a:bodyPr/>
          <a:lstStyle/>
          <a:p>
            <a:endParaRPr lang="en-US"/>
          </a:p>
        </p:txBody>
      </p:sp>
      <p:sp>
        <p:nvSpPr>
          <p:cNvPr id="96" name="Line 53"/>
          <p:cNvSpPr>
            <a:spLocks noChangeShapeType="1"/>
          </p:cNvSpPr>
          <p:nvPr/>
        </p:nvSpPr>
        <p:spPr bwMode="auto">
          <a:xfrm>
            <a:off x="5715000" y="4038600"/>
            <a:ext cx="152400" cy="0"/>
          </a:xfrm>
          <a:prstGeom prst="line">
            <a:avLst/>
          </a:prstGeom>
          <a:noFill/>
          <a:ln w="9525">
            <a:solidFill>
              <a:schemeClr val="tx1"/>
            </a:solidFill>
            <a:round/>
            <a:headEnd/>
            <a:tailEnd/>
          </a:ln>
        </p:spPr>
        <p:txBody>
          <a:bodyPr/>
          <a:lstStyle/>
          <a:p>
            <a:endParaRPr lang="en-US"/>
          </a:p>
        </p:txBody>
      </p:sp>
      <p:sp>
        <p:nvSpPr>
          <p:cNvPr id="97" name="Line 59"/>
          <p:cNvSpPr>
            <a:spLocks noChangeShapeType="1"/>
          </p:cNvSpPr>
          <p:nvPr/>
        </p:nvSpPr>
        <p:spPr bwMode="auto">
          <a:xfrm>
            <a:off x="5715000" y="4038600"/>
            <a:ext cx="152400" cy="0"/>
          </a:xfrm>
          <a:prstGeom prst="line">
            <a:avLst/>
          </a:prstGeom>
          <a:noFill/>
          <a:ln w="9525">
            <a:solidFill>
              <a:schemeClr val="tx1"/>
            </a:solidFill>
            <a:round/>
            <a:headEnd/>
            <a:tailEnd/>
          </a:ln>
        </p:spPr>
        <p:txBody>
          <a:bodyPr/>
          <a:lstStyle/>
          <a:p>
            <a:endParaRPr lang="en-US"/>
          </a:p>
        </p:txBody>
      </p:sp>
      <p:sp>
        <p:nvSpPr>
          <p:cNvPr id="99" name="Rectangle 96"/>
          <p:cNvSpPr>
            <a:spLocks noChangeArrowheads="1"/>
          </p:cNvSpPr>
          <p:nvPr/>
        </p:nvSpPr>
        <p:spPr bwMode="auto">
          <a:xfrm>
            <a:off x="5481638" y="3175000"/>
            <a:ext cx="1223962" cy="863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00" name="Rectangle 124"/>
          <p:cNvSpPr>
            <a:spLocks noChangeArrowheads="1"/>
          </p:cNvSpPr>
          <p:nvPr/>
        </p:nvSpPr>
        <p:spPr bwMode="auto">
          <a:xfrm>
            <a:off x="5410200" y="60960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01" name="Line 55"/>
          <p:cNvSpPr>
            <a:spLocks noChangeShapeType="1"/>
          </p:cNvSpPr>
          <p:nvPr/>
        </p:nvSpPr>
        <p:spPr bwMode="auto">
          <a:xfrm>
            <a:off x="5257800" y="6172200"/>
            <a:ext cx="152400" cy="0"/>
          </a:xfrm>
          <a:prstGeom prst="line">
            <a:avLst/>
          </a:prstGeom>
          <a:noFill/>
          <a:ln w="38100">
            <a:solidFill>
              <a:schemeClr val="tx1"/>
            </a:solidFill>
            <a:round/>
            <a:headEnd/>
            <a:tailEnd/>
          </a:ln>
        </p:spPr>
        <p:txBody>
          <a:bodyPr/>
          <a:lstStyle/>
          <a:p>
            <a:endParaRPr lang="en-US" sz="1000"/>
          </a:p>
        </p:txBody>
      </p:sp>
      <p:sp>
        <p:nvSpPr>
          <p:cNvPr id="102" name="Text Box 155"/>
          <p:cNvSpPr txBox="1">
            <a:spLocks noChangeArrowheads="1"/>
          </p:cNvSpPr>
          <p:nvPr/>
        </p:nvSpPr>
        <p:spPr bwMode="auto">
          <a:xfrm>
            <a:off x="5410200" y="3242846"/>
            <a:ext cx="1447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t>Search</a:t>
            </a:r>
          </a:p>
        </p:txBody>
      </p:sp>
      <p:sp>
        <p:nvSpPr>
          <p:cNvPr id="103" name="Text Box 158"/>
          <p:cNvSpPr txBox="1">
            <a:spLocks noChangeArrowheads="1"/>
          </p:cNvSpPr>
          <p:nvPr/>
        </p:nvSpPr>
        <p:spPr bwMode="auto">
          <a:xfrm>
            <a:off x="5334000" y="6096000"/>
            <a:ext cx="1371600" cy="246221"/>
          </a:xfrm>
          <a:prstGeom prst="rect">
            <a:avLst/>
          </a:prstGeom>
          <a:noFill/>
          <a:ln w="9525">
            <a:noFill/>
            <a:miter lim="800000"/>
            <a:headEnd/>
            <a:tailEnd/>
          </a:ln>
          <a:effectLst/>
        </p:spPr>
        <p:txBody>
          <a:bodyPr wrap="square">
            <a:spAutoFit/>
          </a:bodyPr>
          <a:lstStyle/>
          <a:p>
            <a:pPr>
              <a:spcBef>
                <a:spcPct val="50000"/>
              </a:spcBef>
            </a:pPr>
            <a:r>
              <a:rPr lang="en-US" sz="1000" dirty="0" smtClean="0"/>
              <a:t>Return Results</a:t>
            </a:r>
            <a:endParaRPr lang="en-US" sz="1000" dirty="0"/>
          </a:p>
        </p:txBody>
      </p:sp>
      <p:sp>
        <p:nvSpPr>
          <p:cNvPr id="104" name="Rectangle 168"/>
          <p:cNvSpPr>
            <a:spLocks noChangeArrowheads="1"/>
          </p:cNvSpPr>
          <p:nvPr/>
        </p:nvSpPr>
        <p:spPr bwMode="auto">
          <a:xfrm>
            <a:off x="5410200" y="52578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05" name="Text Box 170"/>
          <p:cNvSpPr txBox="1">
            <a:spLocks noChangeArrowheads="1"/>
          </p:cNvSpPr>
          <p:nvPr/>
        </p:nvSpPr>
        <p:spPr bwMode="auto">
          <a:xfrm>
            <a:off x="5257800" y="5257800"/>
            <a:ext cx="1295400" cy="246221"/>
          </a:xfrm>
          <a:prstGeom prst="rect">
            <a:avLst/>
          </a:prstGeom>
          <a:noFill/>
          <a:ln w="9525">
            <a:noFill/>
            <a:miter lim="800000"/>
            <a:headEnd/>
            <a:tailEnd/>
          </a:ln>
          <a:effectLst/>
        </p:spPr>
        <p:txBody>
          <a:bodyPr wrap="square">
            <a:spAutoFit/>
          </a:bodyPr>
          <a:lstStyle/>
          <a:p>
            <a:pPr algn="ctr">
              <a:spcBef>
                <a:spcPct val="50000"/>
              </a:spcBef>
            </a:pPr>
            <a:r>
              <a:rPr lang="en-US" sz="1000" dirty="0" smtClean="0"/>
              <a:t>Search Database</a:t>
            </a:r>
            <a:endParaRPr lang="en-US" sz="1000" dirty="0"/>
          </a:p>
        </p:txBody>
      </p:sp>
      <p:sp>
        <p:nvSpPr>
          <p:cNvPr id="109" name="Rectangle 168"/>
          <p:cNvSpPr>
            <a:spLocks noChangeArrowheads="1"/>
          </p:cNvSpPr>
          <p:nvPr/>
        </p:nvSpPr>
        <p:spPr bwMode="auto">
          <a:xfrm>
            <a:off x="381000" y="43434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0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10" name="Line 55"/>
          <p:cNvSpPr>
            <a:spLocks noChangeShapeType="1"/>
          </p:cNvSpPr>
          <p:nvPr/>
        </p:nvSpPr>
        <p:spPr bwMode="auto">
          <a:xfrm>
            <a:off x="2514600" y="4495800"/>
            <a:ext cx="152400" cy="0"/>
          </a:xfrm>
          <a:prstGeom prst="line">
            <a:avLst/>
          </a:prstGeom>
          <a:noFill/>
          <a:ln w="38100">
            <a:solidFill>
              <a:schemeClr val="tx1"/>
            </a:solidFill>
            <a:round/>
            <a:headEnd/>
            <a:tailEnd/>
          </a:ln>
        </p:spPr>
        <p:txBody>
          <a:bodyPr/>
          <a:lstStyle/>
          <a:p>
            <a:endParaRPr lang="en-US" sz="1000"/>
          </a:p>
        </p:txBody>
      </p:sp>
      <p:sp>
        <p:nvSpPr>
          <p:cNvPr id="111" name="Rectangle 168"/>
          <p:cNvSpPr>
            <a:spLocks noChangeArrowheads="1"/>
          </p:cNvSpPr>
          <p:nvPr/>
        </p:nvSpPr>
        <p:spPr bwMode="auto">
          <a:xfrm>
            <a:off x="2667000" y="43434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12" name="Text Box 170"/>
          <p:cNvSpPr txBox="1">
            <a:spLocks noChangeArrowheads="1"/>
          </p:cNvSpPr>
          <p:nvPr/>
        </p:nvSpPr>
        <p:spPr bwMode="auto">
          <a:xfrm>
            <a:off x="2590800" y="4322802"/>
            <a:ext cx="1143000" cy="400110"/>
          </a:xfrm>
          <a:prstGeom prst="rect">
            <a:avLst/>
          </a:prstGeom>
          <a:noFill/>
          <a:ln w="9525">
            <a:noFill/>
            <a:miter lim="800000"/>
            <a:headEnd/>
            <a:tailEnd/>
          </a:ln>
          <a:effectLst/>
        </p:spPr>
        <p:txBody>
          <a:bodyPr>
            <a:spAutoFit/>
          </a:bodyPr>
          <a:lstStyle/>
          <a:p>
            <a:pPr algn="ctr">
              <a:spcBef>
                <a:spcPct val="50000"/>
              </a:spcBef>
            </a:pPr>
            <a:r>
              <a:rPr lang="en-US" sz="1000" dirty="0" smtClean="0"/>
              <a:t>Request Interview</a:t>
            </a:r>
            <a:endParaRPr lang="en-US" sz="1000" dirty="0"/>
          </a:p>
        </p:txBody>
      </p:sp>
      <p:sp>
        <p:nvSpPr>
          <p:cNvPr id="113" name="Line 55"/>
          <p:cNvSpPr>
            <a:spLocks noChangeShapeType="1"/>
          </p:cNvSpPr>
          <p:nvPr/>
        </p:nvSpPr>
        <p:spPr bwMode="auto">
          <a:xfrm>
            <a:off x="5257800" y="4495800"/>
            <a:ext cx="152400" cy="0"/>
          </a:xfrm>
          <a:prstGeom prst="line">
            <a:avLst/>
          </a:prstGeom>
          <a:noFill/>
          <a:ln w="38100">
            <a:solidFill>
              <a:schemeClr val="tx1"/>
            </a:solidFill>
            <a:round/>
            <a:headEnd/>
            <a:tailEnd/>
          </a:ln>
        </p:spPr>
        <p:txBody>
          <a:bodyPr/>
          <a:lstStyle/>
          <a:p>
            <a:endParaRPr lang="en-US" sz="1000"/>
          </a:p>
        </p:txBody>
      </p:sp>
      <p:sp>
        <p:nvSpPr>
          <p:cNvPr id="114" name="Rectangle 168"/>
          <p:cNvSpPr>
            <a:spLocks noChangeArrowheads="1"/>
          </p:cNvSpPr>
          <p:nvPr/>
        </p:nvSpPr>
        <p:spPr bwMode="auto">
          <a:xfrm>
            <a:off x="5410200" y="43434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15" name="Text Box 170"/>
          <p:cNvSpPr txBox="1">
            <a:spLocks noChangeArrowheads="1"/>
          </p:cNvSpPr>
          <p:nvPr/>
        </p:nvSpPr>
        <p:spPr bwMode="auto">
          <a:xfrm>
            <a:off x="5334000" y="4343400"/>
            <a:ext cx="1447800" cy="246221"/>
          </a:xfrm>
          <a:prstGeom prst="rect">
            <a:avLst/>
          </a:prstGeom>
          <a:noFill/>
          <a:ln w="9525">
            <a:noFill/>
            <a:miter lim="800000"/>
            <a:headEnd/>
            <a:tailEnd/>
          </a:ln>
          <a:effectLst/>
        </p:spPr>
        <p:txBody>
          <a:bodyPr wrap="square">
            <a:spAutoFit/>
          </a:bodyPr>
          <a:lstStyle/>
          <a:p>
            <a:pPr>
              <a:spcBef>
                <a:spcPct val="50000"/>
              </a:spcBef>
            </a:pPr>
            <a:r>
              <a:rPr lang="en-US" sz="1000" dirty="0" smtClean="0"/>
              <a:t>Input query</a:t>
            </a:r>
            <a:endParaRPr lang="en-US" sz="1000" dirty="0"/>
          </a:p>
        </p:txBody>
      </p:sp>
      <p:sp>
        <p:nvSpPr>
          <p:cNvPr id="116" name="Text Box 170"/>
          <p:cNvSpPr txBox="1">
            <a:spLocks noChangeArrowheads="1"/>
          </p:cNvSpPr>
          <p:nvPr/>
        </p:nvSpPr>
        <p:spPr bwMode="auto">
          <a:xfrm>
            <a:off x="304800" y="4399002"/>
            <a:ext cx="1143000" cy="246221"/>
          </a:xfrm>
          <a:prstGeom prst="rect">
            <a:avLst/>
          </a:prstGeom>
          <a:noFill/>
          <a:ln w="9525">
            <a:noFill/>
            <a:miter lim="800000"/>
            <a:headEnd/>
            <a:tailEnd/>
          </a:ln>
          <a:effectLst/>
        </p:spPr>
        <p:txBody>
          <a:bodyPr>
            <a:spAutoFit/>
          </a:bodyPr>
          <a:lstStyle/>
          <a:p>
            <a:pPr algn="ctr">
              <a:spcBef>
                <a:spcPct val="50000"/>
              </a:spcBef>
            </a:pPr>
            <a:r>
              <a:rPr lang="en-US" sz="1000" dirty="0" smtClean="0"/>
              <a:t>Submit Resume</a:t>
            </a:r>
            <a:endParaRPr lang="en-US" sz="1000" dirty="0"/>
          </a:p>
        </p:txBody>
      </p:sp>
      <p:cxnSp>
        <p:nvCxnSpPr>
          <p:cNvPr id="119" name="Straight Connector 118"/>
          <p:cNvCxnSpPr>
            <a:stCxn id="51" idx="0"/>
            <a:endCxn id="90" idx="0"/>
          </p:cNvCxnSpPr>
          <p:nvPr/>
        </p:nvCxnSpPr>
        <p:spPr>
          <a:xfrm rot="5400000">
            <a:off x="-1447800" y="5257800"/>
            <a:ext cx="3352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endCxn id="87" idx="0"/>
          </p:cNvCxnSpPr>
          <p:nvPr/>
        </p:nvCxnSpPr>
        <p:spPr>
          <a:xfrm rot="5400000">
            <a:off x="762794" y="5333206"/>
            <a:ext cx="3505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Rectangle 124"/>
          <p:cNvSpPr>
            <a:spLocks noChangeArrowheads="1"/>
          </p:cNvSpPr>
          <p:nvPr/>
        </p:nvSpPr>
        <p:spPr bwMode="auto">
          <a:xfrm>
            <a:off x="5410200" y="6934200"/>
            <a:ext cx="1066800" cy="6858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124" name="Line 55"/>
          <p:cNvSpPr>
            <a:spLocks noChangeShapeType="1"/>
          </p:cNvSpPr>
          <p:nvPr/>
        </p:nvSpPr>
        <p:spPr bwMode="auto">
          <a:xfrm>
            <a:off x="5257800" y="7086600"/>
            <a:ext cx="152400" cy="0"/>
          </a:xfrm>
          <a:prstGeom prst="line">
            <a:avLst/>
          </a:prstGeom>
          <a:noFill/>
          <a:ln w="38100">
            <a:solidFill>
              <a:schemeClr val="tx1"/>
            </a:solidFill>
            <a:round/>
            <a:headEnd/>
            <a:tailEnd/>
          </a:ln>
        </p:spPr>
        <p:txBody>
          <a:bodyPr/>
          <a:lstStyle/>
          <a:p>
            <a:endParaRPr lang="en-US" sz="1000"/>
          </a:p>
        </p:txBody>
      </p:sp>
      <p:cxnSp>
        <p:nvCxnSpPr>
          <p:cNvPr id="125" name="Straight Connector 124"/>
          <p:cNvCxnSpPr/>
          <p:nvPr/>
        </p:nvCxnSpPr>
        <p:spPr>
          <a:xfrm rot="5400000">
            <a:off x="3504406" y="5333206"/>
            <a:ext cx="3505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334000" y="6934200"/>
            <a:ext cx="1143000" cy="246221"/>
          </a:xfrm>
          <a:prstGeom prst="rect">
            <a:avLst/>
          </a:prstGeom>
          <a:noFill/>
        </p:spPr>
        <p:txBody>
          <a:bodyPr wrap="square" rtlCol="0">
            <a:spAutoFit/>
          </a:bodyPr>
          <a:lstStyle/>
          <a:p>
            <a:r>
              <a:rPr lang="en-US" sz="1000" dirty="0" smtClean="0"/>
              <a:t>Review Results</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26</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Processes Narrative</a:t>
            </a:r>
            <a:endParaRPr lang="en-US" sz="2400" b="1" dirty="0"/>
          </a:p>
        </p:txBody>
      </p:sp>
      <p:sp>
        <p:nvSpPr>
          <p:cNvPr id="6" name="TextBox 5"/>
          <p:cNvSpPr txBox="1"/>
          <p:nvPr/>
        </p:nvSpPr>
        <p:spPr>
          <a:xfrm>
            <a:off x="228600" y="1828800"/>
            <a:ext cx="6400800" cy="3600986"/>
          </a:xfrm>
          <a:prstGeom prst="rect">
            <a:avLst/>
          </a:prstGeom>
          <a:noFill/>
        </p:spPr>
        <p:txBody>
          <a:bodyPr wrap="square" rtlCol="0">
            <a:spAutoFit/>
          </a:bodyPr>
          <a:lstStyle/>
          <a:p>
            <a:pPr>
              <a:spcBef>
                <a:spcPct val="50000"/>
              </a:spcBef>
            </a:pPr>
            <a:r>
              <a:rPr lang="en-US" sz="1200" dirty="0" smtClean="0"/>
              <a:t>Processes are the activities that are required for the functionality of the current system communication:</a:t>
            </a:r>
          </a:p>
          <a:p>
            <a:endParaRPr lang="en-US" sz="1200" dirty="0" smtClean="0"/>
          </a:p>
          <a:p>
            <a:r>
              <a:rPr lang="en-US" sz="1200" b="1" dirty="0" smtClean="0"/>
              <a:t>Post Resume:  </a:t>
            </a:r>
            <a:r>
              <a:rPr lang="en-US" sz="1200" dirty="0" smtClean="0"/>
              <a:t>In order to post a resume, a student must first submit one to the system for approval.  Then, based on what mode the student chooses to follow, the resume will be subject to either faculty or system review.  Then the revised resume will be either sent back to the student with corrections or approved for posting.  Only then can the resume be posted onto the system.</a:t>
            </a:r>
          </a:p>
          <a:p>
            <a:endParaRPr lang="en-US" sz="1200" b="1" dirty="0" smtClean="0"/>
          </a:p>
          <a:p>
            <a:r>
              <a:rPr lang="en-US" sz="1200" b="1" dirty="0" smtClean="0"/>
              <a:t>Schedule Interview:  </a:t>
            </a:r>
            <a:r>
              <a:rPr lang="en-US" sz="1200" dirty="0" smtClean="0"/>
              <a:t>This process is instigated by a request for an interview by either the student or the recruiter.  From there, the request is review by whoever received it to determine the value of the interview.  This is sent to the approve/deny request process where the sender either gets either a confirmation or denial of his request.  Then if the request is approved, an interview is scheduled.</a:t>
            </a:r>
          </a:p>
          <a:p>
            <a:endParaRPr lang="en-US" sz="1200" b="1" dirty="0" smtClean="0"/>
          </a:p>
          <a:p>
            <a:r>
              <a:rPr lang="en-US" sz="1200" b="1" dirty="0" smtClean="0"/>
              <a:t>Search:  </a:t>
            </a:r>
            <a:r>
              <a:rPr lang="en-US" sz="1200" dirty="0" smtClean="0"/>
              <a:t>The first subroutine within the search process is to have the user, be it faculty, student, or recruiter, input their query.  The next step would be to search the database for all relevant results of that query.  The system would then return the relevant results to the user, at which point the user would review them for their benefit.</a:t>
            </a:r>
            <a:endParaRPr lang="en-US" sz="1200"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Line 85"/>
          <p:cNvSpPr>
            <a:spLocks noChangeShapeType="1"/>
          </p:cNvSpPr>
          <p:nvPr/>
        </p:nvSpPr>
        <p:spPr bwMode="auto">
          <a:xfrm flipV="1">
            <a:off x="1506538" y="4724400"/>
            <a:ext cx="0" cy="457200"/>
          </a:xfrm>
          <a:prstGeom prst="line">
            <a:avLst/>
          </a:prstGeom>
          <a:noFill/>
          <a:ln w="9525">
            <a:solidFill>
              <a:schemeClr val="tx1"/>
            </a:solidFill>
            <a:round/>
            <a:headEnd/>
            <a:tailEnd/>
          </a:ln>
        </p:spPr>
        <p:txBody>
          <a:bodyPr/>
          <a:lstStyle/>
          <a:p>
            <a:endParaRPr lang="en-US"/>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27</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Interfaces</a:t>
            </a:r>
            <a:endParaRPr lang="en-US" sz="2400" b="1" dirty="0"/>
          </a:p>
        </p:txBody>
      </p:sp>
      <p:sp>
        <p:nvSpPr>
          <p:cNvPr id="48" name="Rectangle 6"/>
          <p:cNvSpPr>
            <a:spLocks noChangeArrowheads="1"/>
          </p:cNvSpPr>
          <p:nvPr/>
        </p:nvSpPr>
        <p:spPr bwMode="auto">
          <a:xfrm>
            <a:off x="76200" y="39624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46" name="Text Box 12"/>
          <p:cNvSpPr txBox="1">
            <a:spLocks noChangeArrowheads="1"/>
          </p:cNvSpPr>
          <p:nvPr/>
        </p:nvSpPr>
        <p:spPr bwMode="auto">
          <a:xfrm>
            <a:off x="76200" y="4191000"/>
            <a:ext cx="1600200" cy="400110"/>
          </a:xfrm>
          <a:prstGeom prst="rect">
            <a:avLst/>
          </a:prstGeom>
          <a:noFill/>
          <a:ln w="9525">
            <a:noFill/>
            <a:miter lim="800000"/>
            <a:headEnd/>
            <a:tailEnd/>
          </a:ln>
          <a:effectLst/>
        </p:spPr>
        <p:txBody>
          <a:bodyPr wrap="square">
            <a:spAutoFit/>
          </a:bodyPr>
          <a:lstStyle/>
          <a:p>
            <a:pPr algn="ctr">
              <a:spcBef>
                <a:spcPct val="50000"/>
              </a:spcBef>
            </a:pPr>
            <a:r>
              <a:rPr lang="en-US" dirty="0" smtClean="0"/>
              <a:t>Faculty/Staff</a:t>
            </a:r>
            <a:endParaRPr lang="en-US" dirty="0"/>
          </a:p>
        </p:txBody>
      </p:sp>
      <p:sp>
        <p:nvSpPr>
          <p:cNvPr id="49" name="Rectangle 6"/>
          <p:cNvSpPr>
            <a:spLocks noChangeArrowheads="1"/>
          </p:cNvSpPr>
          <p:nvPr/>
        </p:nvSpPr>
        <p:spPr bwMode="auto">
          <a:xfrm>
            <a:off x="76200" y="18288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50" name="Rectangle 6"/>
          <p:cNvSpPr>
            <a:spLocks noChangeArrowheads="1"/>
          </p:cNvSpPr>
          <p:nvPr/>
        </p:nvSpPr>
        <p:spPr bwMode="auto">
          <a:xfrm>
            <a:off x="76200" y="5791200"/>
            <a:ext cx="16002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p>
        </p:txBody>
      </p:sp>
      <p:sp>
        <p:nvSpPr>
          <p:cNvPr id="47" name="Text Box 13"/>
          <p:cNvSpPr txBox="1">
            <a:spLocks noChangeArrowheads="1"/>
          </p:cNvSpPr>
          <p:nvPr/>
        </p:nvSpPr>
        <p:spPr bwMode="auto">
          <a:xfrm>
            <a:off x="113778" y="5941854"/>
            <a:ext cx="1447800" cy="400110"/>
          </a:xfrm>
          <a:prstGeom prst="rect">
            <a:avLst/>
          </a:prstGeom>
          <a:noFill/>
          <a:ln w="9525">
            <a:noFill/>
            <a:miter lim="800000"/>
            <a:headEnd/>
            <a:tailEnd/>
          </a:ln>
          <a:effectLst/>
        </p:spPr>
        <p:txBody>
          <a:bodyPr>
            <a:spAutoFit/>
          </a:bodyPr>
          <a:lstStyle/>
          <a:p>
            <a:pPr algn="ctr">
              <a:spcBef>
                <a:spcPct val="50000"/>
              </a:spcBef>
            </a:pPr>
            <a:r>
              <a:rPr lang="en-US" dirty="0" smtClean="0"/>
              <a:t>Recruiters</a:t>
            </a:r>
            <a:endParaRPr lang="en-US" dirty="0"/>
          </a:p>
        </p:txBody>
      </p:sp>
      <p:sp>
        <p:nvSpPr>
          <p:cNvPr id="57" name="Text Box 69"/>
          <p:cNvSpPr txBox="1">
            <a:spLocks noChangeArrowheads="1"/>
          </p:cNvSpPr>
          <p:nvPr/>
        </p:nvSpPr>
        <p:spPr bwMode="auto">
          <a:xfrm>
            <a:off x="228600" y="2133600"/>
            <a:ext cx="1219200" cy="400110"/>
          </a:xfrm>
          <a:prstGeom prst="rect">
            <a:avLst/>
          </a:prstGeom>
          <a:noFill/>
          <a:ln w="9525">
            <a:noFill/>
            <a:miter lim="800000"/>
            <a:headEnd/>
            <a:tailEnd/>
          </a:ln>
          <a:effectLst/>
        </p:spPr>
        <p:txBody>
          <a:bodyPr wrap="square">
            <a:spAutoFit/>
          </a:bodyPr>
          <a:lstStyle/>
          <a:p>
            <a:pPr algn="ctr">
              <a:spcBef>
                <a:spcPct val="50000"/>
              </a:spcBef>
            </a:pPr>
            <a:r>
              <a:rPr lang="en-US" dirty="0" smtClean="0"/>
              <a:t>Students</a:t>
            </a:r>
            <a:endParaRPr lang="en-US" dirty="0"/>
          </a:p>
        </p:txBody>
      </p:sp>
      <p:sp>
        <p:nvSpPr>
          <p:cNvPr id="62" name="Line 38"/>
          <p:cNvSpPr>
            <a:spLocks noChangeShapeType="1"/>
          </p:cNvSpPr>
          <p:nvPr/>
        </p:nvSpPr>
        <p:spPr bwMode="auto">
          <a:xfrm>
            <a:off x="1676400" y="2159000"/>
            <a:ext cx="1737360" cy="0"/>
          </a:xfrm>
          <a:prstGeom prst="line">
            <a:avLst/>
          </a:prstGeom>
          <a:noFill/>
          <a:ln w="9525">
            <a:solidFill>
              <a:schemeClr val="tx1"/>
            </a:solidFill>
            <a:round/>
            <a:headEnd/>
            <a:tailEnd type="triangle" w="med" len="med"/>
          </a:ln>
        </p:spPr>
        <p:txBody>
          <a:bodyPr/>
          <a:lstStyle/>
          <a:p>
            <a:endParaRPr lang="en-US"/>
          </a:p>
        </p:txBody>
      </p:sp>
      <p:sp>
        <p:nvSpPr>
          <p:cNvPr id="71" name="Text Box 39"/>
          <p:cNvSpPr txBox="1">
            <a:spLocks noChangeArrowheads="1"/>
          </p:cNvSpPr>
          <p:nvPr/>
        </p:nvSpPr>
        <p:spPr bwMode="auto">
          <a:xfrm>
            <a:off x="1676400" y="1981200"/>
            <a:ext cx="1420813" cy="214313"/>
          </a:xfrm>
          <a:prstGeom prst="rect">
            <a:avLst/>
          </a:prstGeom>
          <a:noFill/>
          <a:ln w="9525">
            <a:noFill/>
            <a:miter lim="800000"/>
            <a:headEnd/>
            <a:tailEnd/>
          </a:ln>
        </p:spPr>
        <p:txBody>
          <a:bodyPr wrap="none">
            <a:spAutoFit/>
          </a:bodyPr>
          <a:lstStyle/>
          <a:p>
            <a:r>
              <a:rPr lang="en-US" sz="800">
                <a:latin typeface="Arial" charset="0"/>
              </a:rPr>
              <a:t>Profile/Resume Information</a:t>
            </a:r>
          </a:p>
        </p:txBody>
      </p:sp>
      <p:sp>
        <p:nvSpPr>
          <p:cNvPr id="72" name="Line 40"/>
          <p:cNvSpPr>
            <a:spLocks noChangeShapeType="1"/>
          </p:cNvSpPr>
          <p:nvPr/>
        </p:nvSpPr>
        <p:spPr bwMode="auto">
          <a:xfrm flipH="1">
            <a:off x="1676400" y="3919538"/>
            <a:ext cx="1981200" cy="0"/>
          </a:xfrm>
          <a:prstGeom prst="line">
            <a:avLst/>
          </a:prstGeom>
          <a:noFill/>
          <a:ln w="9525">
            <a:solidFill>
              <a:schemeClr val="tx1"/>
            </a:solidFill>
            <a:round/>
            <a:headEnd/>
            <a:tailEnd type="triangle" w="med" len="med"/>
          </a:ln>
        </p:spPr>
        <p:txBody>
          <a:bodyPr/>
          <a:lstStyle/>
          <a:p>
            <a:endParaRPr lang="en-US"/>
          </a:p>
        </p:txBody>
      </p:sp>
      <p:sp>
        <p:nvSpPr>
          <p:cNvPr id="73" name="Text Box 41"/>
          <p:cNvSpPr txBox="1">
            <a:spLocks noChangeArrowheads="1"/>
          </p:cNvSpPr>
          <p:nvPr/>
        </p:nvSpPr>
        <p:spPr bwMode="auto">
          <a:xfrm>
            <a:off x="1741488" y="3767138"/>
            <a:ext cx="1382712" cy="215900"/>
          </a:xfrm>
          <a:prstGeom prst="rect">
            <a:avLst/>
          </a:prstGeom>
          <a:noFill/>
          <a:ln w="9525">
            <a:noFill/>
            <a:miter lim="800000"/>
            <a:headEnd/>
            <a:tailEnd/>
          </a:ln>
        </p:spPr>
        <p:txBody>
          <a:bodyPr wrap="none">
            <a:spAutoFit/>
          </a:bodyPr>
          <a:lstStyle/>
          <a:p>
            <a:pPr>
              <a:spcBef>
                <a:spcPct val="50000"/>
              </a:spcBef>
            </a:pPr>
            <a:r>
              <a:rPr lang="en-US" sz="800" dirty="0">
                <a:latin typeface="Arial" charset="0"/>
                <a:cs typeface="Arial" charset="0"/>
              </a:rPr>
              <a:t>Submitted Profile/Resume</a:t>
            </a:r>
          </a:p>
        </p:txBody>
      </p:sp>
      <p:sp>
        <p:nvSpPr>
          <p:cNvPr id="74" name="Line 42"/>
          <p:cNvSpPr>
            <a:spLocks noChangeShapeType="1"/>
          </p:cNvSpPr>
          <p:nvPr/>
        </p:nvSpPr>
        <p:spPr bwMode="auto">
          <a:xfrm flipV="1">
            <a:off x="3886200" y="2776538"/>
            <a:ext cx="0" cy="1143000"/>
          </a:xfrm>
          <a:prstGeom prst="line">
            <a:avLst/>
          </a:prstGeom>
          <a:noFill/>
          <a:ln w="9525">
            <a:solidFill>
              <a:schemeClr val="tx1"/>
            </a:solidFill>
            <a:round/>
            <a:headEnd/>
            <a:tailEnd/>
          </a:ln>
        </p:spPr>
        <p:txBody>
          <a:bodyPr/>
          <a:lstStyle/>
          <a:p>
            <a:endParaRPr lang="en-US"/>
          </a:p>
        </p:txBody>
      </p:sp>
      <p:sp>
        <p:nvSpPr>
          <p:cNvPr id="76" name="Text Box 45"/>
          <p:cNvSpPr txBox="1">
            <a:spLocks noChangeArrowheads="1"/>
          </p:cNvSpPr>
          <p:nvPr/>
        </p:nvSpPr>
        <p:spPr bwMode="auto">
          <a:xfrm>
            <a:off x="1609725" y="4183063"/>
            <a:ext cx="1335087" cy="214312"/>
          </a:xfrm>
          <a:prstGeom prst="rect">
            <a:avLst/>
          </a:prstGeom>
          <a:noFill/>
          <a:ln w="9525">
            <a:noFill/>
            <a:miter lim="800000"/>
            <a:headEnd/>
            <a:tailEnd/>
          </a:ln>
        </p:spPr>
        <p:txBody>
          <a:bodyPr wrap="none">
            <a:spAutoFit/>
          </a:bodyPr>
          <a:lstStyle/>
          <a:p>
            <a:r>
              <a:rPr lang="en-US" sz="800">
                <a:latin typeface="Arial" charset="0"/>
              </a:rPr>
              <a:t>Received Profile/Resume</a:t>
            </a:r>
          </a:p>
        </p:txBody>
      </p:sp>
      <p:sp>
        <p:nvSpPr>
          <p:cNvPr id="77" name="Line 46"/>
          <p:cNvSpPr>
            <a:spLocks noChangeShapeType="1"/>
          </p:cNvSpPr>
          <p:nvPr/>
        </p:nvSpPr>
        <p:spPr bwMode="auto">
          <a:xfrm>
            <a:off x="1295400" y="1676400"/>
            <a:ext cx="0" cy="152400"/>
          </a:xfrm>
          <a:prstGeom prst="line">
            <a:avLst/>
          </a:prstGeom>
          <a:noFill/>
          <a:ln w="9525">
            <a:solidFill>
              <a:schemeClr val="tx1"/>
            </a:solidFill>
            <a:round/>
            <a:headEnd/>
            <a:tailEnd type="triangle" w="med" len="med"/>
          </a:ln>
        </p:spPr>
        <p:txBody>
          <a:bodyPr/>
          <a:lstStyle/>
          <a:p>
            <a:endParaRPr lang="en-US"/>
          </a:p>
        </p:txBody>
      </p:sp>
      <p:sp>
        <p:nvSpPr>
          <p:cNvPr id="78" name="Line 47"/>
          <p:cNvSpPr>
            <a:spLocks noChangeShapeType="1"/>
          </p:cNvSpPr>
          <p:nvPr/>
        </p:nvSpPr>
        <p:spPr bwMode="auto">
          <a:xfrm>
            <a:off x="1295400" y="1676400"/>
            <a:ext cx="4038600" cy="0"/>
          </a:xfrm>
          <a:prstGeom prst="line">
            <a:avLst/>
          </a:prstGeom>
          <a:noFill/>
          <a:ln w="9525">
            <a:solidFill>
              <a:schemeClr val="tx1"/>
            </a:solidFill>
            <a:round/>
            <a:headEnd/>
            <a:tailEnd/>
          </a:ln>
        </p:spPr>
        <p:txBody>
          <a:bodyPr/>
          <a:lstStyle/>
          <a:p>
            <a:endParaRPr lang="en-US"/>
          </a:p>
        </p:txBody>
      </p:sp>
      <p:sp>
        <p:nvSpPr>
          <p:cNvPr id="79" name="Line 48"/>
          <p:cNvSpPr>
            <a:spLocks noChangeShapeType="1"/>
          </p:cNvSpPr>
          <p:nvPr/>
        </p:nvSpPr>
        <p:spPr bwMode="auto">
          <a:xfrm>
            <a:off x="5334000" y="1676400"/>
            <a:ext cx="0" cy="381000"/>
          </a:xfrm>
          <a:prstGeom prst="line">
            <a:avLst/>
          </a:prstGeom>
          <a:noFill/>
          <a:ln w="9525">
            <a:solidFill>
              <a:schemeClr val="tx1"/>
            </a:solidFill>
            <a:round/>
            <a:headEnd/>
            <a:tailEnd/>
          </a:ln>
        </p:spPr>
        <p:txBody>
          <a:bodyPr/>
          <a:lstStyle/>
          <a:p>
            <a:endParaRPr lang="en-US"/>
          </a:p>
        </p:txBody>
      </p:sp>
      <p:sp>
        <p:nvSpPr>
          <p:cNvPr id="84" name="Text Box 49"/>
          <p:cNvSpPr txBox="1">
            <a:spLocks noChangeArrowheads="1"/>
          </p:cNvSpPr>
          <p:nvPr/>
        </p:nvSpPr>
        <p:spPr bwMode="auto">
          <a:xfrm>
            <a:off x="1657350" y="1508125"/>
            <a:ext cx="704850" cy="214313"/>
          </a:xfrm>
          <a:prstGeom prst="rect">
            <a:avLst/>
          </a:prstGeom>
          <a:noFill/>
          <a:ln w="9525">
            <a:noFill/>
            <a:miter lim="800000"/>
            <a:headEnd/>
            <a:tailEnd/>
          </a:ln>
        </p:spPr>
        <p:txBody>
          <a:bodyPr wrap="none">
            <a:spAutoFit/>
          </a:bodyPr>
          <a:lstStyle/>
          <a:p>
            <a:r>
              <a:rPr lang="en-US" sz="800" dirty="0">
                <a:latin typeface="Arial" charset="0"/>
              </a:rPr>
              <a:t>Corrections</a:t>
            </a:r>
          </a:p>
        </p:txBody>
      </p:sp>
      <p:sp>
        <p:nvSpPr>
          <p:cNvPr id="90" name="Line 50"/>
          <p:cNvSpPr>
            <a:spLocks noChangeShapeType="1"/>
          </p:cNvSpPr>
          <p:nvPr/>
        </p:nvSpPr>
        <p:spPr bwMode="auto">
          <a:xfrm>
            <a:off x="1676400" y="2463800"/>
            <a:ext cx="1737360" cy="0"/>
          </a:xfrm>
          <a:prstGeom prst="line">
            <a:avLst/>
          </a:prstGeom>
          <a:noFill/>
          <a:ln w="9525">
            <a:solidFill>
              <a:schemeClr val="tx1"/>
            </a:solidFill>
            <a:round/>
            <a:headEnd/>
            <a:tailEnd type="triangle" w="med" len="med"/>
          </a:ln>
        </p:spPr>
        <p:txBody>
          <a:bodyPr/>
          <a:lstStyle/>
          <a:p>
            <a:endParaRPr lang="en-US"/>
          </a:p>
        </p:txBody>
      </p:sp>
      <p:sp>
        <p:nvSpPr>
          <p:cNvPr id="91" name="Text Box 51"/>
          <p:cNvSpPr txBox="1">
            <a:spLocks noChangeArrowheads="1"/>
          </p:cNvSpPr>
          <p:nvPr/>
        </p:nvSpPr>
        <p:spPr bwMode="auto">
          <a:xfrm>
            <a:off x="1676400" y="2286000"/>
            <a:ext cx="1158875" cy="214313"/>
          </a:xfrm>
          <a:prstGeom prst="rect">
            <a:avLst/>
          </a:prstGeom>
          <a:noFill/>
          <a:ln w="9525">
            <a:noFill/>
            <a:miter lim="800000"/>
            <a:headEnd/>
            <a:tailEnd/>
          </a:ln>
        </p:spPr>
        <p:txBody>
          <a:bodyPr wrap="none">
            <a:spAutoFit/>
          </a:bodyPr>
          <a:lstStyle/>
          <a:p>
            <a:r>
              <a:rPr lang="en-US" sz="800" dirty="0">
                <a:latin typeface="Arial" charset="0"/>
              </a:rPr>
              <a:t>Received Corrections</a:t>
            </a:r>
          </a:p>
        </p:txBody>
      </p:sp>
      <p:sp>
        <p:nvSpPr>
          <p:cNvPr id="92" name="Text Box 55"/>
          <p:cNvSpPr txBox="1">
            <a:spLocks noChangeArrowheads="1"/>
          </p:cNvSpPr>
          <p:nvPr/>
        </p:nvSpPr>
        <p:spPr bwMode="auto">
          <a:xfrm>
            <a:off x="1524000" y="6872288"/>
            <a:ext cx="1290637" cy="214312"/>
          </a:xfrm>
          <a:prstGeom prst="rect">
            <a:avLst/>
          </a:prstGeom>
          <a:noFill/>
          <a:ln w="9525">
            <a:noFill/>
            <a:miter lim="800000"/>
            <a:headEnd/>
            <a:tailEnd/>
          </a:ln>
        </p:spPr>
        <p:txBody>
          <a:bodyPr wrap="none">
            <a:spAutoFit/>
          </a:bodyPr>
          <a:lstStyle/>
          <a:p>
            <a:r>
              <a:rPr lang="en-US" sz="800" dirty="0">
                <a:latin typeface="Arial" charset="0"/>
              </a:rPr>
              <a:t>Profile/Resume Request</a:t>
            </a:r>
          </a:p>
        </p:txBody>
      </p:sp>
      <p:sp>
        <p:nvSpPr>
          <p:cNvPr id="100" name="Line 62"/>
          <p:cNvSpPr>
            <a:spLocks noChangeShapeType="1"/>
          </p:cNvSpPr>
          <p:nvPr/>
        </p:nvSpPr>
        <p:spPr bwMode="auto">
          <a:xfrm flipV="1">
            <a:off x="1447800" y="6781800"/>
            <a:ext cx="0" cy="304800"/>
          </a:xfrm>
          <a:prstGeom prst="line">
            <a:avLst/>
          </a:prstGeom>
          <a:noFill/>
          <a:ln w="9525">
            <a:solidFill>
              <a:schemeClr val="tx1"/>
            </a:solidFill>
            <a:round/>
            <a:headEnd/>
            <a:tailEnd/>
          </a:ln>
        </p:spPr>
        <p:txBody>
          <a:bodyPr/>
          <a:lstStyle/>
          <a:p>
            <a:endParaRPr lang="en-US"/>
          </a:p>
        </p:txBody>
      </p:sp>
      <p:sp>
        <p:nvSpPr>
          <p:cNvPr id="101" name="Line 63"/>
          <p:cNvSpPr>
            <a:spLocks noChangeShapeType="1"/>
          </p:cNvSpPr>
          <p:nvPr/>
        </p:nvSpPr>
        <p:spPr bwMode="auto">
          <a:xfrm>
            <a:off x="1447800" y="7086600"/>
            <a:ext cx="2011680" cy="0"/>
          </a:xfrm>
          <a:prstGeom prst="line">
            <a:avLst/>
          </a:prstGeom>
          <a:noFill/>
          <a:ln w="9525">
            <a:solidFill>
              <a:schemeClr val="tx1"/>
            </a:solidFill>
            <a:round/>
            <a:headEnd/>
            <a:tailEnd type="triangle" w="med" len="med"/>
          </a:ln>
        </p:spPr>
        <p:txBody>
          <a:bodyPr/>
          <a:lstStyle/>
          <a:p>
            <a:endParaRPr lang="en-US"/>
          </a:p>
        </p:txBody>
      </p:sp>
      <p:sp>
        <p:nvSpPr>
          <p:cNvPr id="102" name="Line 64"/>
          <p:cNvSpPr>
            <a:spLocks noChangeShapeType="1"/>
          </p:cNvSpPr>
          <p:nvPr/>
        </p:nvSpPr>
        <p:spPr bwMode="auto">
          <a:xfrm flipV="1">
            <a:off x="5562600" y="6781800"/>
            <a:ext cx="0" cy="304800"/>
          </a:xfrm>
          <a:prstGeom prst="line">
            <a:avLst/>
          </a:prstGeom>
          <a:noFill/>
          <a:ln w="9525">
            <a:solidFill>
              <a:schemeClr val="tx1"/>
            </a:solidFill>
            <a:round/>
            <a:headEnd/>
            <a:tailEnd type="triangle" w="med" len="med"/>
          </a:ln>
        </p:spPr>
        <p:txBody>
          <a:bodyPr/>
          <a:lstStyle/>
          <a:p>
            <a:endParaRPr lang="en-US"/>
          </a:p>
        </p:txBody>
      </p:sp>
      <p:sp>
        <p:nvSpPr>
          <p:cNvPr id="103" name="Line 65"/>
          <p:cNvSpPr>
            <a:spLocks noChangeShapeType="1"/>
          </p:cNvSpPr>
          <p:nvPr/>
        </p:nvSpPr>
        <p:spPr bwMode="auto">
          <a:xfrm>
            <a:off x="1524000" y="3352800"/>
            <a:ext cx="3733800" cy="0"/>
          </a:xfrm>
          <a:prstGeom prst="line">
            <a:avLst/>
          </a:prstGeom>
          <a:noFill/>
          <a:ln w="9525">
            <a:solidFill>
              <a:schemeClr val="tx1"/>
            </a:solidFill>
            <a:round/>
            <a:headEnd/>
            <a:tailEnd/>
          </a:ln>
        </p:spPr>
        <p:txBody>
          <a:bodyPr/>
          <a:lstStyle/>
          <a:p>
            <a:endParaRPr lang="en-US"/>
          </a:p>
        </p:txBody>
      </p:sp>
      <p:sp>
        <p:nvSpPr>
          <p:cNvPr id="104" name="Line 66"/>
          <p:cNvSpPr>
            <a:spLocks noChangeShapeType="1"/>
          </p:cNvSpPr>
          <p:nvPr/>
        </p:nvSpPr>
        <p:spPr bwMode="auto">
          <a:xfrm>
            <a:off x="5486400" y="3352800"/>
            <a:ext cx="0" cy="2560638"/>
          </a:xfrm>
          <a:prstGeom prst="line">
            <a:avLst/>
          </a:prstGeom>
          <a:noFill/>
          <a:ln w="9525">
            <a:solidFill>
              <a:schemeClr val="tx1"/>
            </a:solidFill>
            <a:round/>
            <a:headEnd/>
            <a:tailEnd/>
          </a:ln>
        </p:spPr>
        <p:txBody>
          <a:bodyPr/>
          <a:lstStyle/>
          <a:p>
            <a:endParaRPr lang="en-US"/>
          </a:p>
        </p:txBody>
      </p:sp>
      <p:sp>
        <p:nvSpPr>
          <p:cNvPr id="105" name="Line 67"/>
          <p:cNvSpPr>
            <a:spLocks noChangeShapeType="1"/>
          </p:cNvSpPr>
          <p:nvPr/>
        </p:nvSpPr>
        <p:spPr bwMode="auto">
          <a:xfrm flipV="1">
            <a:off x="1524000" y="2819400"/>
            <a:ext cx="0" cy="533400"/>
          </a:xfrm>
          <a:prstGeom prst="line">
            <a:avLst/>
          </a:prstGeom>
          <a:noFill/>
          <a:ln w="9525">
            <a:solidFill>
              <a:schemeClr val="tx1"/>
            </a:solidFill>
            <a:round/>
            <a:headEnd/>
            <a:tailEnd type="triangle" w="med" len="med"/>
          </a:ln>
        </p:spPr>
        <p:txBody>
          <a:bodyPr/>
          <a:lstStyle/>
          <a:p>
            <a:endParaRPr lang="en-US"/>
          </a:p>
        </p:txBody>
      </p:sp>
      <p:sp>
        <p:nvSpPr>
          <p:cNvPr id="106" name="Text Box 68"/>
          <p:cNvSpPr txBox="1">
            <a:spLocks noChangeArrowheads="1"/>
          </p:cNvSpPr>
          <p:nvPr/>
        </p:nvSpPr>
        <p:spPr bwMode="auto">
          <a:xfrm>
            <a:off x="1447800" y="3200400"/>
            <a:ext cx="1490662" cy="214312"/>
          </a:xfrm>
          <a:prstGeom prst="rect">
            <a:avLst/>
          </a:prstGeom>
          <a:noFill/>
          <a:ln w="9525">
            <a:noFill/>
            <a:miter lim="800000"/>
            <a:headEnd/>
            <a:tailEnd/>
          </a:ln>
        </p:spPr>
        <p:txBody>
          <a:bodyPr wrap="none">
            <a:spAutoFit/>
          </a:bodyPr>
          <a:lstStyle/>
          <a:p>
            <a:r>
              <a:rPr lang="en-US" sz="800" dirty="0">
                <a:latin typeface="Arial" charset="0"/>
              </a:rPr>
              <a:t>Submitted Interview Request</a:t>
            </a:r>
          </a:p>
        </p:txBody>
      </p:sp>
      <p:sp>
        <p:nvSpPr>
          <p:cNvPr id="107" name="Line 69"/>
          <p:cNvSpPr>
            <a:spLocks noChangeShapeType="1"/>
          </p:cNvSpPr>
          <p:nvPr/>
        </p:nvSpPr>
        <p:spPr bwMode="auto">
          <a:xfrm>
            <a:off x="1295400" y="3649663"/>
            <a:ext cx="2103120" cy="0"/>
          </a:xfrm>
          <a:prstGeom prst="line">
            <a:avLst/>
          </a:prstGeom>
          <a:noFill/>
          <a:ln w="9525">
            <a:solidFill>
              <a:schemeClr val="tx1"/>
            </a:solidFill>
            <a:round/>
            <a:headEnd/>
            <a:tailEnd type="triangle" w="med" len="med"/>
          </a:ln>
        </p:spPr>
        <p:txBody>
          <a:bodyPr/>
          <a:lstStyle/>
          <a:p>
            <a:endParaRPr lang="en-US"/>
          </a:p>
        </p:txBody>
      </p:sp>
      <p:sp>
        <p:nvSpPr>
          <p:cNvPr id="108" name="Line 70"/>
          <p:cNvSpPr>
            <a:spLocks noChangeShapeType="1"/>
          </p:cNvSpPr>
          <p:nvPr/>
        </p:nvSpPr>
        <p:spPr bwMode="auto">
          <a:xfrm flipV="1">
            <a:off x="1295400" y="2811463"/>
            <a:ext cx="0" cy="838200"/>
          </a:xfrm>
          <a:prstGeom prst="line">
            <a:avLst/>
          </a:prstGeom>
          <a:noFill/>
          <a:ln w="9525">
            <a:solidFill>
              <a:schemeClr val="tx1"/>
            </a:solidFill>
            <a:round/>
            <a:headEnd/>
            <a:tailEnd/>
          </a:ln>
        </p:spPr>
        <p:txBody>
          <a:bodyPr/>
          <a:lstStyle/>
          <a:p>
            <a:endParaRPr lang="en-US"/>
          </a:p>
        </p:txBody>
      </p:sp>
      <p:sp>
        <p:nvSpPr>
          <p:cNvPr id="109" name="Text Box 71"/>
          <p:cNvSpPr txBox="1">
            <a:spLocks noChangeArrowheads="1"/>
          </p:cNvSpPr>
          <p:nvPr/>
        </p:nvSpPr>
        <p:spPr bwMode="auto">
          <a:xfrm>
            <a:off x="1228725" y="3486150"/>
            <a:ext cx="1455737" cy="214312"/>
          </a:xfrm>
          <a:prstGeom prst="rect">
            <a:avLst/>
          </a:prstGeom>
          <a:noFill/>
          <a:ln w="9525">
            <a:noFill/>
            <a:miter lim="800000"/>
            <a:headEnd/>
            <a:tailEnd/>
          </a:ln>
        </p:spPr>
        <p:txBody>
          <a:bodyPr wrap="none">
            <a:spAutoFit/>
          </a:bodyPr>
          <a:lstStyle/>
          <a:p>
            <a:r>
              <a:rPr lang="en-US" sz="800" dirty="0">
                <a:latin typeface="Arial" charset="0"/>
              </a:rPr>
              <a:t>Received Interview Request</a:t>
            </a:r>
          </a:p>
        </p:txBody>
      </p:sp>
      <p:sp>
        <p:nvSpPr>
          <p:cNvPr id="110" name="Line 76"/>
          <p:cNvSpPr>
            <a:spLocks noChangeShapeType="1"/>
          </p:cNvSpPr>
          <p:nvPr/>
        </p:nvSpPr>
        <p:spPr bwMode="auto">
          <a:xfrm>
            <a:off x="6019800" y="3649663"/>
            <a:ext cx="0" cy="152400"/>
          </a:xfrm>
          <a:prstGeom prst="line">
            <a:avLst/>
          </a:prstGeom>
          <a:noFill/>
          <a:ln w="9525">
            <a:solidFill>
              <a:schemeClr val="tx1"/>
            </a:solidFill>
            <a:round/>
            <a:headEnd/>
            <a:tailEnd type="triangle" w="med" len="med"/>
          </a:ln>
        </p:spPr>
        <p:txBody>
          <a:bodyPr/>
          <a:lstStyle/>
          <a:p>
            <a:endParaRPr lang="en-US"/>
          </a:p>
        </p:txBody>
      </p:sp>
      <p:sp>
        <p:nvSpPr>
          <p:cNvPr id="111" name="Line 77"/>
          <p:cNvSpPr>
            <a:spLocks noChangeShapeType="1"/>
          </p:cNvSpPr>
          <p:nvPr/>
        </p:nvSpPr>
        <p:spPr bwMode="auto">
          <a:xfrm>
            <a:off x="5029200" y="4724400"/>
            <a:ext cx="0" cy="2819400"/>
          </a:xfrm>
          <a:prstGeom prst="line">
            <a:avLst/>
          </a:prstGeom>
          <a:noFill/>
          <a:ln w="9525">
            <a:solidFill>
              <a:schemeClr val="tx1"/>
            </a:solidFill>
            <a:round/>
            <a:headEnd/>
            <a:tailEnd/>
          </a:ln>
        </p:spPr>
        <p:txBody>
          <a:bodyPr/>
          <a:lstStyle/>
          <a:p>
            <a:endParaRPr lang="en-US"/>
          </a:p>
        </p:txBody>
      </p:sp>
      <p:sp>
        <p:nvSpPr>
          <p:cNvPr id="112" name="Line 78"/>
          <p:cNvSpPr>
            <a:spLocks noChangeShapeType="1"/>
          </p:cNvSpPr>
          <p:nvPr/>
        </p:nvSpPr>
        <p:spPr bwMode="auto">
          <a:xfrm flipH="1">
            <a:off x="879475" y="7543800"/>
            <a:ext cx="4151376" cy="0"/>
          </a:xfrm>
          <a:prstGeom prst="line">
            <a:avLst/>
          </a:prstGeom>
          <a:noFill/>
          <a:ln w="9525">
            <a:solidFill>
              <a:schemeClr val="tx1"/>
            </a:solidFill>
            <a:round/>
            <a:headEnd/>
            <a:tailEnd/>
          </a:ln>
        </p:spPr>
        <p:txBody>
          <a:bodyPr/>
          <a:lstStyle/>
          <a:p>
            <a:endParaRPr lang="en-US"/>
          </a:p>
        </p:txBody>
      </p:sp>
      <p:sp>
        <p:nvSpPr>
          <p:cNvPr id="113" name="Line 79"/>
          <p:cNvSpPr>
            <a:spLocks noChangeShapeType="1"/>
          </p:cNvSpPr>
          <p:nvPr/>
        </p:nvSpPr>
        <p:spPr bwMode="auto">
          <a:xfrm flipV="1">
            <a:off x="879475" y="6781800"/>
            <a:ext cx="0" cy="762000"/>
          </a:xfrm>
          <a:prstGeom prst="line">
            <a:avLst/>
          </a:prstGeom>
          <a:noFill/>
          <a:ln w="9525">
            <a:solidFill>
              <a:schemeClr val="tx1"/>
            </a:solidFill>
            <a:round/>
            <a:headEnd/>
            <a:tailEnd type="triangle" w="med" len="med"/>
          </a:ln>
        </p:spPr>
        <p:txBody>
          <a:bodyPr/>
          <a:lstStyle/>
          <a:p>
            <a:endParaRPr lang="en-US"/>
          </a:p>
        </p:txBody>
      </p:sp>
      <p:sp>
        <p:nvSpPr>
          <p:cNvPr id="114" name="Text Box 80"/>
          <p:cNvSpPr txBox="1">
            <a:spLocks noChangeArrowheads="1"/>
          </p:cNvSpPr>
          <p:nvPr/>
        </p:nvSpPr>
        <p:spPr bwMode="auto">
          <a:xfrm>
            <a:off x="1524000" y="7375525"/>
            <a:ext cx="954088" cy="215900"/>
          </a:xfrm>
          <a:prstGeom prst="rect">
            <a:avLst/>
          </a:prstGeom>
          <a:noFill/>
          <a:ln w="9525">
            <a:noFill/>
            <a:miter lim="800000"/>
            <a:headEnd/>
            <a:tailEnd/>
          </a:ln>
        </p:spPr>
        <p:txBody>
          <a:bodyPr wrap="none">
            <a:spAutoFit/>
          </a:bodyPr>
          <a:lstStyle/>
          <a:p>
            <a:r>
              <a:rPr lang="en-US" sz="800" dirty="0">
                <a:latin typeface="Arial" charset="0"/>
              </a:rPr>
              <a:t> Denied Request</a:t>
            </a:r>
          </a:p>
        </p:txBody>
      </p:sp>
      <p:sp>
        <p:nvSpPr>
          <p:cNvPr id="115" name="Line 81"/>
          <p:cNvSpPr>
            <a:spLocks noChangeShapeType="1"/>
          </p:cNvSpPr>
          <p:nvPr/>
        </p:nvSpPr>
        <p:spPr bwMode="auto">
          <a:xfrm flipH="1">
            <a:off x="1676400" y="4876800"/>
            <a:ext cx="3505200" cy="0"/>
          </a:xfrm>
          <a:prstGeom prst="line">
            <a:avLst/>
          </a:prstGeom>
          <a:noFill/>
          <a:ln w="9525">
            <a:solidFill>
              <a:schemeClr val="tx1"/>
            </a:solidFill>
            <a:round/>
            <a:headEnd/>
            <a:tailEnd type="triangle" w="med" len="med"/>
          </a:ln>
        </p:spPr>
        <p:txBody>
          <a:bodyPr/>
          <a:lstStyle/>
          <a:p>
            <a:endParaRPr lang="en-US"/>
          </a:p>
        </p:txBody>
      </p:sp>
      <p:sp>
        <p:nvSpPr>
          <p:cNvPr id="116" name="Line 82"/>
          <p:cNvSpPr>
            <a:spLocks noChangeShapeType="1"/>
          </p:cNvSpPr>
          <p:nvPr/>
        </p:nvSpPr>
        <p:spPr bwMode="auto">
          <a:xfrm>
            <a:off x="5410200" y="4800600"/>
            <a:ext cx="0" cy="1096963"/>
          </a:xfrm>
          <a:prstGeom prst="line">
            <a:avLst/>
          </a:prstGeom>
          <a:noFill/>
          <a:ln w="9525">
            <a:solidFill>
              <a:schemeClr val="tx1"/>
            </a:solidFill>
            <a:round/>
            <a:headEnd/>
            <a:tailEnd/>
          </a:ln>
        </p:spPr>
        <p:txBody>
          <a:bodyPr/>
          <a:lstStyle/>
          <a:p>
            <a:endParaRPr lang="en-US"/>
          </a:p>
        </p:txBody>
      </p:sp>
      <p:sp>
        <p:nvSpPr>
          <p:cNvPr id="118" name="Line 84"/>
          <p:cNvSpPr>
            <a:spLocks noChangeShapeType="1"/>
          </p:cNvSpPr>
          <p:nvPr/>
        </p:nvSpPr>
        <p:spPr bwMode="auto">
          <a:xfrm>
            <a:off x="1506538" y="5181600"/>
            <a:ext cx="1920240" cy="0"/>
          </a:xfrm>
          <a:prstGeom prst="line">
            <a:avLst/>
          </a:prstGeom>
          <a:noFill/>
          <a:ln w="9525">
            <a:solidFill>
              <a:schemeClr val="tx1"/>
            </a:solidFill>
            <a:round/>
            <a:headEnd/>
            <a:tailEnd type="triangle" w="med" len="med"/>
          </a:ln>
        </p:spPr>
        <p:txBody>
          <a:bodyPr/>
          <a:lstStyle/>
          <a:p>
            <a:endParaRPr lang="en-US"/>
          </a:p>
        </p:txBody>
      </p:sp>
      <p:sp>
        <p:nvSpPr>
          <p:cNvPr id="120" name="Text Box 86"/>
          <p:cNvSpPr txBox="1">
            <a:spLocks noChangeArrowheads="1"/>
          </p:cNvSpPr>
          <p:nvPr/>
        </p:nvSpPr>
        <p:spPr bwMode="auto">
          <a:xfrm>
            <a:off x="1447800" y="5014913"/>
            <a:ext cx="1744662" cy="214312"/>
          </a:xfrm>
          <a:prstGeom prst="rect">
            <a:avLst/>
          </a:prstGeom>
          <a:noFill/>
          <a:ln w="9525">
            <a:noFill/>
            <a:miter lim="800000"/>
            <a:headEnd/>
            <a:tailEnd/>
          </a:ln>
        </p:spPr>
        <p:txBody>
          <a:bodyPr wrap="none">
            <a:spAutoFit/>
          </a:bodyPr>
          <a:lstStyle/>
          <a:p>
            <a:r>
              <a:rPr lang="en-US" sz="800" dirty="0">
                <a:latin typeface="Arial" charset="0"/>
              </a:rPr>
              <a:t>Received Profile/Resume Request</a:t>
            </a:r>
          </a:p>
        </p:txBody>
      </p:sp>
      <p:sp>
        <p:nvSpPr>
          <p:cNvPr id="121" name="Line 87"/>
          <p:cNvSpPr>
            <a:spLocks noChangeShapeType="1"/>
          </p:cNvSpPr>
          <p:nvPr/>
        </p:nvSpPr>
        <p:spPr bwMode="auto">
          <a:xfrm flipH="1">
            <a:off x="1066800" y="5638800"/>
            <a:ext cx="2743200" cy="0"/>
          </a:xfrm>
          <a:prstGeom prst="line">
            <a:avLst/>
          </a:prstGeom>
          <a:noFill/>
          <a:ln w="9525">
            <a:solidFill>
              <a:schemeClr val="tx1"/>
            </a:solidFill>
            <a:round/>
            <a:headEnd/>
            <a:tailEnd/>
          </a:ln>
        </p:spPr>
        <p:txBody>
          <a:bodyPr/>
          <a:lstStyle/>
          <a:p>
            <a:endParaRPr lang="en-US"/>
          </a:p>
        </p:txBody>
      </p:sp>
      <p:sp>
        <p:nvSpPr>
          <p:cNvPr id="122" name="Line 88"/>
          <p:cNvSpPr>
            <a:spLocks noChangeShapeType="1"/>
          </p:cNvSpPr>
          <p:nvPr/>
        </p:nvSpPr>
        <p:spPr bwMode="auto">
          <a:xfrm>
            <a:off x="1066800" y="5638800"/>
            <a:ext cx="0" cy="152400"/>
          </a:xfrm>
          <a:prstGeom prst="line">
            <a:avLst/>
          </a:prstGeom>
          <a:noFill/>
          <a:ln w="9525">
            <a:solidFill>
              <a:schemeClr val="tx1"/>
            </a:solidFill>
            <a:round/>
            <a:headEnd/>
            <a:tailEnd type="triangle" w="med" len="med"/>
          </a:ln>
        </p:spPr>
        <p:txBody>
          <a:bodyPr/>
          <a:lstStyle/>
          <a:p>
            <a:endParaRPr lang="en-US"/>
          </a:p>
        </p:txBody>
      </p:sp>
      <p:sp>
        <p:nvSpPr>
          <p:cNvPr id="123" name="Text Box 89"/>
          <p:cNvSpPr txBox="1">
            <a:spLocks noChangeArrowheads="1"/>
          </p:cNvSpPr>
          <p:nvPr/>
        </p:nvSpPr>
        <p:spPr bwMode="auto">
          <a:xfrm>
            <a:off x="1447800" y="5475288"/>
            <a:ext cx="1404938" cy="214312"/>
          </a:xfrm>
          <a:prstGeom prst="rect">
            <a:avLst/>
          </a:prstGeom>
          <a:noFill/>
          <a:ln w="9525">
            <a:noFill/>
            <a:miter lim="800000"/>
            <a:headEnd/>
            <a:tailEnd/>
          </a:ln>
        </p:spPr>
        <p:txBody>
          <a:bodyPr wrap="none">
            <a:spAutoFit/>
          </a:bodyPr>
          <a:lstStyle/>
          <a:p>
            <a:r>
              <a:rPr lang="en-US" sz="800" dirty="0">
                <a:latin typeface="Arial" charset="0"/>
              </a:rPr>
              <a:t>Requested Profile/Resume</a:t>
            </a:r>
          </a:p>
        </p:txBody>
      </p:sp>
      <p:sp>
        <p:nvSpPr>
          <p:cNvPr id="124" name="Line 90"/>
          <p:cNvSpPr>
            <a:spLocks noChangeShapeType="1"/>
          </p:cNvSpPr>
          <p:nvPr/>
        </p:nvSpPr>
        <p:spPr bwMode="auto">
          <a:xfrm>
            <a:off x="1143000" y="7315200"/>
            <a:ext cx="2468880" cy="0"/>
          </a:xfrm>
          <a:prstGeom prst="line">
            <a:avLst/>
          </a:prstGeom>
          <a:noFill/>
          <a:ln w="9525">
            <a:solidFill>
              <a:schemeClr val="tx1"/>
            </a:solidFill>
            <a:round/>
            <a:headEnd/>
            <a:tailEnd type="triangle" w="med" len="med"/>
          </a:ln>
        </p:spPr>
        <p:txBody>
          <a:bodyPr/>
          <a:lstStyle/>
          <a:p>
            <a:endParaRPr lang="en-US"/>
          </a:p>
        </p:txBody>
      </p:sp>
      <p:sp>
        <p:nvSpPr>
          <p:cNvPr id="125" name="Line 91"/>
          <p:cNvSpPr>
            <a:spLocks noChangeShapeType="1"/>
          </p:cNvSpPr>
          <p:nvPr/>
        </p:nvSpPr>
        <p:spPr bwMode="auto">
          <a:xfrm flipV="1">
            <a:off x="1143000" y="6781800"/>
            <a:ext cx="0" cy="533400"/>
          </a:xfrm>
          <a:prstGeom prst="line">
            <a:avLst/>
          </a:prstGeom>
          <a:noFill/>
          <a:ln w="9525">
            <a:solidFill>
              <a:schemeClr val="tx1"/>
            </a:solidFill>
            <a:round/>
            <a:headEnd/>
            <a:tailEnd/>
          </a:ln>
        </p:spPr>
        <p:txBody>
          <a:bodyPr/>
          <a:lstStyle/>
          <a:p>
            <a:endParaRPr lang="en-US"/>
          </a:p>
        </p:txBody>
      </p:sp>
      <p:sp>
        <p:nvSpPr>
          <p:cNvPr id="126" name="Line 92"/>
          <p:cNvSpPr>
            <a:spLocks noChangeShapeType="1"/>
          </p:cNvSpPr>
          <p:nvPr/>
        </p:nvSpPr>
        <p:spPr bwMode="auto">
          <a:xfrm flipV="1">
            <a:off x="5867400" y="6781800"/>
            <a:ext cx="0" cy="533400"/>
          </a:xfrm>
          <a:prstGeom prst="line">
            <a:avLst/>
          </a:prstGeom>
          <a:noFill/>
          <a:ln w="9525">
            <a:solidFill>
              <a:schemeClr val="tx1"/>
            </a:solidFill>
            <a:round/>
            <a:headEnd/>
            <a:tailEnd type="triangle" w="med" len="med"/>
          </a:ln>
        </p:spPr>
        <p:txBody>
          <a:bodyPr/>
          <a:lstStyle/>
          <a:p>
            <a:endParaRPr lang="en-US"/>
          </a:p>
        </p:txBody>
      </p:sp>
      <p:sp>
        <p:nvSpPr>
          <p:cNvPr id="127" name="Text Box 93"/>
          <p:cNvSpPr txBox="1">
            <a:spLocks noChangeArrowheads="1"/>
          </p:cNvSpPr>
          <p:nvPr/>
        </p:nvSpPr>
        <p:spPr bwMode="auto">
          <a:xfrm>
            <a:off x="1538288" y="7143750"/>
            <a:ext cx="1030287" cy="214313"/>
          </a:xfrm>
          <a:prstGeom prst="rect">
            <a:avLst/>
          </a:prstGeom>
          <a:noFill/>
          <a:ln w="9525">
            <a:noFill/>
            <a:miter lim="800000"/>
            <a:headEnd/>
            <a:tailEnd/>
          </a:ln>
        </p:spPr>
        <p:txBody>
          <a:bodyPr wrap="none">
            <a:spAutoFit/>
          </a:bodyPr>
          <a:lstStyle/>
          <a:p>
            <a:r>
              <a:rPr lang="en-US" sz="800">
                <a:latin typeface="Arial" charset="0"/>
              </a:rPr>
              <a:t>Interview  Request</a:t>
            </a:r>
          </a:p>
        </p:txBody>
      </p:sp>
      <p:sp>
        <p:nvSpPr>
          <p:cNvPr id="128" name="Line 99"/>
          <p:cNvSpPr>
            <a:spLocks noChangeShapeType="1"/>
          </p:cNvSpPr>
          <p:nvPr/>
        </p:nvSpPr>
        <p:spPr bwMode="auto">
          <a:xfrm flipV="1">
            <a:off x="5105400" y="2971800"/>
            <a:ext cx="0" cy="1371600"/>
          </a:xfrm>
          <a:prstGeom prst="line">
            <a:avLst/>
          </a:prstGeom>
          <a:noFill/>
          <a:ln w="9525">
            <a:solidFill>
              <a:schemeClr val="tx1"/>
            </a:solidFill>
            <a:round/>
            <a:headEnd/>
            <a:tailEnd type="triangle" w="med" len="med"/>
          </a:ln>
        </p:spPr>
        <p:txBody>
          <a:bodyPr/>
          <a:lstStyle/>
          <a:p>
            <a:endParaRPr lang="en-US"/>
          </a:p>
        </p:txBody>
      </p:sp>
      <p:sp>
        <p:nvSpPr>
          <p:cNvPr id="129" name="Line 101"/>
          <p:cNvSpPr>
            <a:spLocks noChangeShapeType="1"/>
          </p:cNvSpPr>
          <p:nvPr/>
        </p:nvSpPr>
        <p:spPr bwMode="auto">
          <a:xfrm flipH="1">
            <a:off x="1676400" y="4114800"/>
            <a:ext cx="2286000" cy="0"/>
          </a:xfrm>
          <a:prstGeom prst="line">
            <a:avLst/>
          </a:prstGeom>
          <a:noFill/>
          <a:ln w="9525">
            <a:solidFill>
              <a:schemeClr val="tx1"/>
            </a:solidFill>
            <a:round/>
            <a:headEnd/>
            <a:tailEnd type="triangle" w="med" len="med"/>
          </a:ln>
        </p:spPr>
        <p:txBody>
          <a:bodyPr/>
          <a:lstStyle/>
          <a:p>
            <a:endParaRPr lang="en-US"/>
          </a:p>
        </p:txBody>
      </p:sp>
      <p:sp>
        <p:nvSpPr>
          <p:cNvPr id="130" name="Line 102"/>
          <p:cNvSpPr>
            <a:spLocks noChangeShapeType="1"/>
          </p:cNvSpPr>
          <p:nvPr/>
        </p:nvSpPr>
        <p:spPr bwMode="auto">
          <a:xfrm flipV="1">
            <a:off x="4191000" y="2743200"/>
            <a:ext cx="0" cy="1371600"/>
          </a:xfrm>
          <a:prstGeom prst="line">
            <a:avLst/>
          </a:prstGeom>
          <a:noFill/>
          <a:ln w="9525">
            <a:solidFill>
              <a:schemeClr val="tx1"/>
            </a:solidFill>
            <a:round/>
            <a:headEnd/>
            <a:tailEnd/>
          </a:ln>
        </p:spPr>
        <p:txBody>
          <a:bodyPr/>
          <a:lstStyle/>
          <a:p>
            <a:endParaRPr lang="en-US"/>
          </a:p>
        </p:txBody>
      </p:sp>
      <p:sp>
        <p:nvSpPr>
          <p:cNvPr id="140" name="Line 77"/>
          <p:cNvSpPr>
            <a:spLocks noChangeShapeType="1"/>
          </p:cNvSpPr>
          <p:nvPr/>
        </p:nvSpPr>
        <p:spPr bwMode="auto">
          <a:xfrm>
            <a:off x="5982222" y="4673600"/>
            <a:ext cx="0" cy="3109913"/>
          </a:xfrm>
          <a:prstGeom prst="line">
            <a:avLst/>
          </a:prstGeom>
          <a:noFill/>
          <a:ln w="9525">
            <a:solidFill>
              <a:schemeClr val="tx1"/>
            </a:solidFill>
            <a:round/>
            <a:headEnd/>
            <a:tailEnd/>
          </a:ln>
        </p:spPr>
        <p:txBody>
          <a:bodyPr/>
          <a:lstStyle/>
          <a:p>
            <a:endParaRPr lang="en-US"/>
          </a:p>
        </p:txBody>
      </p:sp>
      <p:sp>
        <p:nvSpPr>
          <p:cNvPr id="141" name="Line 78"/>
          <p:cNvSpPr>
            <a:spLocks noChangeShapeType="1"/>
          </p:cNvSpPr>
          <p:nvPr/>
        </p:nvSpPr>
        <p:spPr bwMode="auto">
          <a:xfrm rot="10800000" flipH="1">
            <a:off x="762000" y="7780338"/>
            <a:ext cx="5212080" cy="0"/>
          </a:xfrm>
          <a:prstGeom prst="line">
            <a:avLst/>
          </a:prstGeom>
          <a:noFill/>
          <a:ln w="9525">
            <a:solidFill>
              <a:schemeClr val="tx1"/>
            </a:solidFill>
            <a:round/>
            <a:headEnd/>
            <a:tailEnd/>
          </a:ln>
        </p:spPr>
        <p:txBody>
          <a:bodyPr/>
          <a:lstStyle/>
          <a:p>
            <a:endParaRPr lang="en-US"/>
          </a:p>
        </p:txBody>
      </p:sp>
      <p:sp>
        <p:nvSpPr>
          <p:cNvPr id="142" name="Line 79"/>
          <p:cNvSpPr>
            <a:spLocks noChangeShapeType="1"/>
          </p:cNvSpPr>
          <p:nvPr/>
        </p:nvSpPr>
        <p:spPr bwMode="auto">
          <a:xfrm flipV="1">
            <a:off x="736600" y="6781800"/>
            <a:ext cx="0" cy="1006475"/>
          </a:xfrm>
          <a:prstGeom prst="line">
            <a:avLst/>
          </a:prstGeom>
          <a:noFill/>
          <a:ln w="9525">
            <a:solidFill>
              <a:schemeClr val="tx1"/>
            </a:solidFill>
            <a:round/>
            <a:headEnd/>
            <a:tailEnd type="triangle" w="med" len="med"/>
          </a:ln>
        </p:spPr>
        <p:txBody>
          <a:bodyPr/>
          <a:lstStyle/>
          <a:p>
            <a:endParaRPr lang="en-US"/>
          </a:p>
        </p:txBody>
      </p:sp>
      <p:sp>
        <p:nvSpPr>
          <p:cNvPr id="143" name="Text Box 80"/>
          <p:cNvSpPr txBox="1">
            <a:spLocks noChangeArrowheads="1"/>
          </p:cNvSpPr>
          <p:nvPr/>
        </p:nvSpPr>
        <p:spPr bwMode="auto">
          <a:xfrm>
            <a:off x="1600200" y="1219200"/>
            <a:ext cx="1135062" cy="215900"/>
          </a:xfrm>
          <a:prstGeom prst="rect">
            <a:avLst/>
          </a:prstGeom>
          <a:noFill/>
          <a:ln w="9525">
            <a:noFill/>
            <a:miter lim="800000"/>
            <a:headEnd/>
            <a:tailEnd/>
          </a:ln>
        </p:spPr>
        <p:txBody>
          <a:bodyPr wrap="none">
            <a:spAutoFit/>
          </a:bodyPr>
          <a:lstStyle/>
          <a:p>
            <a:r>
              <a:rPr lang="en-US" sz="800" dirty="0">
                <a:latin typeface="Arial" charset="0"/>
              </a:rPr>
              <a:t>Interview Information</a:t>
            </a:r>
          </a:p>
        </p:txBody>
      </p:sp>
      <p:sp>
        <p:nvSpPr>
          <p:cNvPr id="144" name="Line 47"/>
          <p:cNvSpPr>
            <a:spLocks noChangeShapeType="1"/>
          </p:cNvSpPr>
          <p:nvPr/>
        </p:nvSpPr>
        <p:spPr bwMode="auto">
          <a:xfrm>
            <a:off x="1143000" y="1455738"/>
            <a:ext cx="3584448" cy="0"/>
          </a:xfrm>
          <a:prstGeom prst="line">
            <a:avLst/>
          </a:prstGeom>
          <a:noFill/>
          <a:ln w="9525">
            <a:solidFill>
              <a:schemeClr val="tx1"/>
            </a:solidFill>
            <a:round/>
            <a:headEnd/>
            <a:tailEnd/>
          </a:ln>
        </p:spPr>
        <p:txBody>
          <a:bodyPr/>
          <a:lstStyle/>
          <a:p>
            <a:endParaRPr lang="en-US"/>
          </a:p>
        </p:txBody>
      </p:sp>
      <p:sp>
        <p:nvSpPr>
          <p:cNvPr id="145" name="Line 67"/>
          <p:cNvSpPr>
            <a:spLocks noChangeShapeType="1"/>
          </p:cNvSpPr>
          <p:nvPr/>
        </p:nvSpPr>
        <p:spPr bwMode="auto">
          <a:xfrm rot="10800000" flipV="1">
            <a:off x="1143000" y="1463675"/>
            <a:ext cx="0" cy="365125"/>
          </a:xfrm>
          <a:prstGeom prst="line">
            <a:avLst/>
          </a:prstGeom>
          <a:noFill/>
          <a:ln w="9525">
            <a:solidFill>
              <a:schemeClr val="tx1"/>
            </a:solidFill>
            <a:round/>
            <a:headEnd/>
            <a:tailEnd type="triangle" w="med" len="med"/>
          </a:ln>
        </p:spPr>
        <p:txBody>
          <a:bodyPr/>
          <a:lstStyle/>
          <a:p>
            <a:endParaRPr lang="en-US"/>
          </a:p>
        </p:txBody>
      </p:sp>
      <p:sp>
        <p:nvSpPr>
          <p:cNvPr id="146" name="Line 77"/>
          <p:cNvSpPr>
            <a:spLocks noChangeShapeType="1"/>
          </p:cNvSpPr>
          <p:nvPr/>
        </p:nvSpPr>
        <p:spPr bwMode="auto">
          <a:xfrm>
            <a:off x="4724400" y="1455738"/>
            <a:ext cx="0" cy="2378075"/>
          </a:xfrm>
          <a:prstGeom prst="line">
            <a:avLst/>
          </a:prstGeom>
          <a:noFill/>
          <a:ln w="9525">
            <a:solidFill>
              <a:schemeClr val="tx1"/>
            </a:solidFill>
            <a:round/>
            <a:headEnd/>
            <a:tailEnd/>
          </a:ln>
        </p:spPr>
        <p:txBody>
          <a:bodyPr/>
          <a:lstStyle/>
          <a:p>
            <a:endParaRPr lang="en-US"/>
          </a:p>
        </p:txBody>
      </p:sp>
      <p:sp>
        <p:nvSpPr>
          <p:cNvPr id="147" name="Text Box 80"/>
          <p:cNvSpPr txBox="1">
            <a:spLocks noChangeArrowheads="1"/>
          </p:cNvSpPr>
          <p:nvPr/>
        </p:nvSpPr>
        <p:spPr bwMode="auto">
          <a:xfrm>
            <a:off x="1552575" y="7624763"/>
            <a:ext cx="1135063" cy="215900"/>
          </a:xfrm>
          <a:prstGeom prst="rect">
            <a:avLst/>
          </a:prstGeom>
          <a:noFill/>
          <a:ln w="9525">
            <a:noFill/>
            <a:miter lim="800000"/>
            <a:headEnd/>
            <a:tailEnd/>
          </a:ln>
        </p:spPr>
        <p:txBody>
          <a:bodyPr wrap="none">
            <a:spAutoFit/>
          </a:bodyPr>
          <a:lstStyle/>
          <a:p>
            <a:r>
              <a:rPr lang="en-US" sz="800">
                <a:latin typeface="Arial" charset="0"/>
              </a:rPr>
              <a:t>Interview Information</a:t>
            </a:r>
          </a:p>
        </p:txBody>
      </p:sp>
      <p:sp>
        <p:nvSpPr>
          <p:cNvPr id="153" name="Line 102"/>
          <p:cNvSpPr>
            <a:spLocks noChangeShapeType="1"/>
          </p:cNvSpPr>
          <p:nvPr/>
        </p:nvSpPr>
        <p:spPr bwMode="auto">
          <a:xfrm flipV="1">
            <a:off x="5257800" y="2971800"/>
            <a:ext cx="0" cy="1508125"/>
          </a:xfrm>
          <a:prstGeom prst="line">
            <a:avLst/>
          </a:prstGeom>
          <a:noFill/>
          <a:ln w="9525">
            <a:solidFill>
              <a:schemeClr val="tx1"/>
            </a:solidFill>
            <a:round/>
            <a:headEnd/>
            <a:tailEnd/>
          </a:ln>
        </p:spPr>
        <p:txBody>
          <a:bodyPr/>
          <a:lstStyle/>
          <a:p>
            <a:endParaRPr lang="en-US"/>
          </a:p>
        </p:txBody>
      </p:sp>
      <p:cxnSp>
        <p:nvCxnSpPr>
          <p:cNvPr id="154" name="Straight Arrow Connector 107"/>
          <p:cNvCxnSpPr>
            <a:cxnSpLocks noChangeShapeType="1"/>
          </p:cNvCxnSpPr>
          <p:nvPr/>
        </p:nvCxnSpPr>
        <p:spPr bwMode="auto">
          <a:xfrm rot="10800000">
            <a:off x="1676401" y="4495800"/>
            <a:ext cx="3352800" cy="1588"/>
          </a:xfrm>
          <a:prstGeom prst="straightConnector1">
            <a:avLst/>
          </a:prstGeom>
          <a:noFill/>
          <a:ln w="9525">
            <a:solidFill>
              <a:schemeClr val="tx1"/>
            </a:solidFill>
            <a:round/>
            <a:headEnd/>
            <a:tailEnd type="triangle" w="med" len="med"/>
          </a:ln>
        </p:spPr>
      </p:cxnSp>
      <p:sp>
        <p:nvSpPr>
          <p:cNvPr id="156" name="Line 99"/>
          <p:cNvSpPr>
            <a:spLocks noChangeShapeType="1"/>
          </p:cNvSpPr>
          <p:nvPr/>
        </p:nvSpPr>
        <p:spPr bwMode="auto">
          <a:xfrm flipV="1">
            <a:off x="5410200" y="2971800"/>
            <a:ext cx="0" cy="1673225"/>
          </a:xfrm>
          <a:prstGeom prst="line">
            <a:avLst/>
          </a:prstGeom>
          <a:noFill/>
          <a:ln w="9525">
            <a:solidFill>
              <a:schemeClr val="tx1"/>
            </a:solidFill>
            <a:round/>
            <a:headEnd/>
            <a:tailEnd type="triangle" w="med" len="med"/>
          </a:ln>
        </p:spPr>
        <p:txBody>
          <a:bodyPr/>
          <a:lstStyle/>
          <a:p>
            <a:endParaRPr lang="en-US"/>
          </a:p>
        </p:txBody>
      </p:sp>
      <p:sp>
        <p:nvSpPr>
          <p:cNvPr id="157" name="Text Box 103"/>
          <p:cNvSpPr txBox="1">
            <a:spLocks noChangeArrowheads="1"/>
          </p:cNvSpPr>
          <p:nvPr/>
        </p:nvSpPr>
        <p:spPr bwMode="auto">
          <a:xfrm>
            <a:off x="1676400" y="4329113"/>
            <a:ext cx="1206500" cy="214312"/>
          </a:xfrm>
          <a:prstGeom prst="rect">
            <a:avLst/>
          </a:prstGeom>
          <a:noFill/>
          <a:ln w="9525">
            <a:noFill/>
            <a:miter lim="800000"/>
            <a:headEnd/>
            <a:tailEnd/>
          </a:ln>
        </p:spPr>
        <p:txBody>
          <a:bodyPr wrap="none">
            <a:spAutoFit/>
          </a:bodyPr>
          <a:lstStyle/>
          <a:p>
            <a:pPr>
              <a:spcBef>
                <a:spcPct val="50000"/>
              </a:spcBef>
            </a:pPr>
            <a:r>
              <a:rPr lang="en-US" sz="800" dirty="0">
                <a:latin typeface="Nina" pitchFamily="34" charset="0"/>
              </a:rPr>
              <a:t>Profile/Resume for Review</a:t>
            </a:r>
          </a:p>
        </p:txBody>
      </p:sp>
      <p:sp>
        <p:nvSpPr>
          <p:cNvPr id="158" name="Text Box 103"/>
          <p:cNvSpPr txBox="1">
            <a:spLocks noChangeArrowheads="1"/>
          </p:cNvSpPr>
          <p:nvPr/>
        </p:nvSpPr>
        <p:spPr bwMode="auto">
          <a:xfrm>
            <a:off x="1676400" y="4484688"/>
            <a:ext cx="1243013" cy="214312"/>
          </a:xfrm>
          <a:prstGeom prst="rect">
            <a:avLst/>
          </a:prstGeom>
          <a:noFill/>
          <a:ln w="9525">
            <a:noFill/>
            <a:miter lim="800000"/>
            <a:headEnd/>
            <a:tailEnd/>
          </a:ln>
        </p:spPr>
        <p:txBody>
          <a:bodyPr wrap="none">
            <a:spAutoFit/>
          </a:bodyPr>
          <a:lstStyle/>
          <a:p>
            <a:pPr>
              <a:spcBef>
                <a:spcPct val="50000"/>
              </a:spcBef>
            </a:pPr>
            <a:r>
              <a:rPr lang="en-US" sz="800" dirty="0">
                <a:latin typeface="Nina" pitchFamily="34" charset="0"/>
              </a:rPr>
              <a:t>Request for Profile/Resume</a:t>
            </a:r>
          </a:p>
        </p:txBody>
      </p:sp>
      <p:sp>
        <p:nvSpPr>
          <p:cNvPr id="41" name="AutoShape 6"/>
          <p:cNvSpPr>
            <a:spLocks noChangeArrowheads="1"/>
          </p:cNvSpPr>
          <p:nvPr/>
        </p:nvSpPr>
        <p:spPr bwMode="auto">
          <a:xfrm>
            <a:off x="3429000" y="1676400"/>
            <a:ext cx="3200400" cy="57150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endParaRPr lang="en-US" sz="1400" b="1" u="sng">
              <a:solidFill>
                <a:schemeClr val="dk1"/>
              </a:solidFill>
              <a:effectLst>
                <a:outerShdw blurRad="50800" dist="50800" dir="5400000" algn="ctr" rotWithShape="0">
                  <a:schemeClr val="bg1">
                    <a:alpha val="95000"/>
                  </a:schemeClr>
                </a:outerShdw>
              </a:effectLst>
              <a:latin typeface="+mn-lt"/>
              <a:cs typeface="+mn-cs"/>
            </a:endParaRPr>
          </a:p>
        </p:txBody>
      </p:sp>
      <p:sp>
        <p:nvSpPr>
          <p:cNvPr id="42" name="Text Box 7"/>
          <p:cNvSpPr txBox="1">
            <a:spLocks noChangeArrowheads="1"/>
          </p:cNvSpPr>
          <p:nvPr/>
        </p:nvSpPr>
        <p:spPr bwMode="auto">
          <a:xfrm>
            <a:off x="3352800" y="3597275"/>
            <a:ext cx="3048000" cy="830997"/>
          </a:xfrm>
          <a:prstGeom prst="rect">
            <a:avLst/>
          </a:prstGeom>
          <a:noFill/>
          <a:ln w="9525">
            <a:noFill/>
            <a:miter lim="800000"/>
            <a:headEnd/>
            <a:tailEnd/>
          </a:ln>
          <a:effectLst/>
        </p:spPr>
        <p:txBody>
          <a:bodyPr wrap="square">
            <a:spAutoFit/>
          </a:bodyPr>
          <a:lstStyle/>
          <a:p>
            <a:pPr algn="ctr">
              <a:spcBef>
                <a:spcPct val="50000"/>
              </a:spcBef>
            </a:pPr>
            <a:r>
              <a:rPr lang="en-US" sz="2400" dirty="0" smtClean="0"/>
              <a:t>Current System Communication</a:t>
            </a:r>
            <a:endParaRPr lang="en-US" sz="2400" dirty="0"/>
          </a:p>
        </p:txBody>
      </p:sp>
      <p:sp>
        <p:nvSpPr>
          <p:cNvPr id="54" name="Line 71"/>
          <p:cNvSpPr>
            <a:spLocks noChangeShapeType="1"/>
          </p:cNvSpPr>
          <p:nvPr/>
        </p:nvSpPr>
        <p:spPr bwMode="auto">
          <a:xfrm>
            <a:off x="3429000" y="2362200"/>
            <a:ext cx="3200400" cy="0"/>
          </a:xfrm>
          <a:prstGeom prst="line">
            <a:avLst/>
          </a:prstGeom>
          <a:noFill/>
          <a:ln w="38100">
            <a:solidFill>
              <a:schemeClr val="tx1"/>
            </a:solidFill>
            <a:round/>
            <a:headEnd/>
            <a:tailEnd/>
          </a:ln>
        </p:spPr>
        <p:txBody>
          <a:bodyPr/>
          <a:lstStyle/>
          <a:p>
            <a:endParaRPr lang="en-US"/>
          </a:p>
        </p:txBody>
      </p:sp>
      <p:sp>
        <p:nvSpPr>
          <p:cNvPr id="55" name="Text Box 72"/>
          <p:cNvSpPr txBox="1">
            <a:spLocks noChangeArrowheads="1"/>
          </p:cNvSpPr>
          <p:nvPr/>
        </p:nvSpPr>
        <p:spPr bwMode="auto">
          <a:xfrm>
            <a:off x="3581400" y="1905000"/>
            <a:ext cx="2590800" cy="304800"/>
          </a:xfrm>
          <a:prstGeom prst="rect">
            <a:avLst/>
          </a:prstGeom>
          <a:noFill/>
          <a:ln w="9525">
            <a:noFill/>
            <a:miter lim="800000"/>
            <a:headEnd/>
            <a:tailEnd/>
          </a:ln>
        </p:spPr>
        <p:txBody>
          <a:bodyPr>
            <a:spAutoFit/>
          </a:bodyPr>
          <a:lstStyle/>
          <a:p>
            <a:pPr algn="ctr">
              <a:spcBef>
                <a:spcPct val="50000"/>
              </a:spcBef>
            </a:pPr>
            <a:r>
              <a:rPr lang="en-US" sz="1400" b="1">
                <a:latin typeface="Arial" pitchFamily="34" charset="0"/>
                <a:cs typeface="Arial" pitchFamily="34" charset="0"/>
              </a:rPr>
              <a:t>Context Level DFD</a:t>
            </a:r>
          </a:p>
        </p:txBody>
      </p:sp>
      <p:sp>
        <p:nvSpPr>
          <p:cNvPr id="117" name="Text Box 83"/>
          <p:cNvSpPr txBox="1">
            <a:spLocks noChangeArrowheads="1"/>
          </p:cNvSpPr>
          <p:nvPr/>
        </p:nvSpPr>
        <p:spPr bwMode="auto">
          <a:xfrm>
            <a:off x="1649413" y="4687539"/>
            <a:ext cx="1779587" cy="214313"/>
          </a:xfrm>
          <a:prstGeom prst="rect">
            <a:avLst/>
          </a:prstGeom>
          <a:noFill/>
          <a:ln w="9525">
            <a:noFill/>
            <a:miter lim="800000"/>
            <a:headEnd/>
            <a:tailEnd/>
          </a:ln>
        </p:spPr>
        <p:txBody>
          <a:bodyPr wrap="none">
            <a:spAutoFit/>
          </a:bodyPr>
          <a:lstStyle/>
          <a:p>
            <a:r>
              <a:rPr lang="en-US" sz="800" dirty="0">
                <a:latin typeface="Arial" charset="0"/>
              </a:rPr>
              <a:t>Submitted Profile/Resume Request</a:t>
            </a:r>
          </a:p>
        </p:txBody>
      </p:sp>
      <p:cxnSp>
        <p:nvCxnSpPr>
          <p:cNvPr id="160" name="Straight Arrow Connector 159"/>
          <p:cNvCxnSpPr/>
          <p:nvPr/>
        </p:nvCxnSpPr>
        <p:spPr>
          <a:xfrm>
            <a:off x="1676400" y="4648200"/>
            <a:ext cx="1737360" cy="1588"/>
          </a:xfrm>
          <a:prstGeom prst="straightConnector1">
            <a:avLst/>
          </a:prstGeom>
          <a:noFill/>
          <a:ln w="9525">
            <a:solidFill>
              <a:schemeClr val="tx1"/>
            </a:solidFill>
            <a:round/>
            <a:headEnd/>
            <a:tailEnd type="triangle" w="med" len="med"/>
          </a:ln>
        </p:spPr>
      </p:cxnSp>
      <p:cxnSp>
        <p:nvCxnSpPr>
          <p:cNvPr id="161" name="Straight Arrow Connector 160"/>
          <p:cNvCxnSpPr/>
          <p:nvPr/>
        </p:nvCxnSpPr>
        <p:spPr>
          <a:xfrm>
            <a:off x="1676400" y="4343400"/>
            <a:ext cx="1737360" cy="1588"/>
          </a:xfrm>
          <a:prstGeom prst="straightConnector1">
            <a:avLst/>
          </a:prstGeom>
          <a:noFill/>
          <a:ln w="9525">
            <a:solidFill>
              <a:schemeClr val="tx1"/>
            </a:solidFill>
            <a:round/>
            <a:headEnd/>
            <a:tailEnd type="triangle" w="med" len="med"/>
          </a:ln>
        </p:spPr>
      </p:cxnSp>
      <p:sp>
        <p:nvSpPr>
          <p:cNvPr id="131" name="Text Box 103"/>
          <p:cNvSpPr txBox="1">
            <a:spLocks noChangeArrowheads="1"/>
          </p:cNvSpPr>
          <p:nvPr/>
        </p:nvSpPr>
        <p:spPr bwMode="auto">
          <a:xfrm>
            <a:off x="1589087" y="3933825"/>
            <a:ext cx="1915909" cy="215444"/>
          </a:xfrm>
          <a:prstGeom prst="rect">
            <a:avLst/>
          </a:prstGeom>
          <a:noFill/>
          <a:ln w="9525">
            <a:noFill/>
            <a:miter lim="800000"/>
            <a:headEnd/>
            <a:tailEnd/>
          </a:ln>
        </p:spPr>
        <p:txBody>
          <a:bodyPr wrap="none">
            <a:spAutoFit/>
          </a:bodyPr>
          <a:lstStyle/>
          <a:p>
            <a:pPr>
              <a:spcBef>
                <a:spcPct val="50000"/>
              </a:spcBef>
            </a:pPr>
            <a:r>
              <a:rPr lang="en-US" sz="800" dirty="0">
                <a:latin typeface="Arial" pitchFamily="34" charset="0"/>
                <a:cs typeface="Arial" pitchFamily="34" charset="0"/>
              </a:rPr>
              <a:t>Notification of Profile/Resume Posting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28</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Interfaces Narrative</a:t>
            </a:r>
            <a:endParaRPr lang="en-US" sz="2400" b="1" dirty="0"/>
          </a:p>
        </p:txBody>
      </p:sp>
      <p:sp>
        <p:nvSpPr>
          <p:cNvPr id="6" name="TextBox 5"/>
          <p:cNvSpPr txBox="1"/>
          <p:nvPr/>
        </p:nvSpPr>
        <p:spPr>
          <a:xfrm>
            <a:off x="228600" y="1828801"/>
            <a:ext cx="6400800" cy="276999"/>
          </a:xfrm>
          <a:prstGeom prst="rect">
            <a:avLst/>
          </a:prstGeom>
          <a:noFill/>
        </p:spPr>
        <p:txBody>
          <a:bodyPr wrap="square" rtlCol="0">
            <a:spAutoFit/>
          </a:bodyPr>
          <a:lstStyle/>
          <a:p>
            <a:r>
              <a:rPr lang="en-US" sz="1200" dirty="0" smtClean="0"/>
              <a:t>	</a:t>
            </a:r>
            <a:endParaRPr lang="en-US" altLang="ja-JP" sz="1200" dirty="0" smtClean="0">
              <a:ea typeface="ＭＳ Ｐゴシック" charset="-128"/>
            </a:endParaRPr>
          </a:p>
        </p:txBody>
      </p:sp>
      <p:sp>
        <p:nvSpPr>
          <p:cNvPr id="7" name="TextBox 6"/>
          <p:cNvSpPr txBox="1"/>
          <p:nvPr/>
        </p:nvSpPr>
        <p:spPr>
          <a:xfrm>
            <a:off x="228600" y="1752600"/>
            <a:ext cx="6400800" cy="3416320"/>
          </a:xfrm>
          <a:prstGeom prst="rect">
            <a:avLst/>
          </a:prstGeom>
          <a:noFill/>
        </p:spPr>
        <p:txBody>
          <a:bodyPr wrap="square" rtlCol="0">
            <a:spAutoFit/>
          </a:bodyPr>
          <a:lstStyle/>
          <a:p>
            <a:r>
              <a:rPr lang="en-US" sz="1200" dirty="0" smtClean="0"/>
              <a:t>	For the context level Data Flow Diagram, the students are responsible for putting their Profile/Resume information into the system and any corrections they have received through the system.  The student also responds to an interview request from any recruiters.  The student would receive this request, along with any interview information and any corrections to uploaded/created content.</a:t>
            </a:r>
          </a:p>
          <a:p>
            <a:endParaRPr lang="en-US" sz="1200" dirty="0" smtClean="0"/>
          </a:p>
          <a:p>
            <a:r>
              <a:rPr lang="en-US" sz="1200" dirty="0" smtClean="0"/>
              <a:t>	The Faculty or Staff would be responsible for bringing a received Profile/Resume for review into the system along with a response to a recruiters request for a students Profile/Resume and any requests to review students Profiles/Resumes from a database.  The Faculty or Staff receive notifications of new Profiles/Resumes on the database from the system, and also any Profiles/Resumes directly submitted to them in hardcopy form.  The Faculty or Staff receive the Profile/Resume that they requested from the system.  Finally they also receive a recruiters request for a students Profile/Resume.</a:t>
            </a:r>
          </a:p>
          <a:p>
            <a:endParaRPr lang="en-US" sz="1200" dirty="0" smtClean="0"/>
          </a:p>
          <a:p>
            <a:r>
              <a:rPr lang="en-US" sz="1200" dirty="0" smtClean="0"/>
              <a:t>	The Recruiters are responsible for requesting Profiles/Resumes of students from the Faculty/Staff and also making interview requests of students directly.  The recruiters can either receive the requested Profile/Resume or interview information or they can get back a denied request from the student or Faculty/Staff.</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72200" y="8891016"/>
            <a:ext cx="569214" cy="329184"/>
          </a:xfrm>
        </p:spPr>
        <p:txBody>
          <a:bodyPr/>
          <a:lstStyle/>
          <a:p>
            <a:pPr>
              <a:defRPr/>
            </a:pPr>
            <a:fld id="{BBACAD26-0BBD-48C9-A3B3-6AAED54B31DB}" type="slidenum">
              <a:rPr lang="en-US" smtClean="0"/>
              <a:pPr>
                <a:defRPr/>
              </a:pPr>
              <a:t>29</a:t>
            </a:fld>
            <a:endParaRPr lang="en-US" dirty="0"/>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Owner’s View of Geography</a:t>
            </a:r>
            <a:endParaRPr lang="en-US" sz="2400" b="1" dirty="0"/>
          </a:p>
        </p:txBody>
      </p:sp>
      <p:pic>
        <p:nvPicPr>
          <p:cNvPr id="6" name="Picture 55"/>
          <p:cNvPicPr>
            <a:picLocks noChangeAspect="1" noChangeArrowheads="1"/>
          </p:cNvPicPr>
          <p:nvPr/>
        </p:nvPicPr>
        <p:blipFill>
          <a:blip r:embed="rId2"/>
          <a:srcRect/>
          <a:stretch>
            <a:fillRect/>
          </a:stretch>
        </p:blipFill>
        <p:spPr bwMode="auto">
          <a:xfrm>
            <a:off x="4886326" y="6324601"/>
            <a:ext cx="1687948" cy="2514600"/>
          </a:xfrm>
          <a:prstGeom prst="rect">
            <a:avLst/>
          </a:prstGeom>
          <a:noFill/>
          <a:ln w="19050">
            <a:solidFill>
              <a:schemeClr val="tx1"/>
            </a:solidFill>
            <a:miter lim="800000"/>
            <a:headEnd/>
            <a:tailEnd/>
          </a:ln>
          <a:effectLst/>
        </p:spPr>
      </p:pic>
      <p:sp>
        <p:nvSpPr>
          <p:cNvPr id="7" name="Text Box 11"/>
          <p:cNvSpPr txBox="1">
            <a:spLocks noChangeArrowheads="1"/>
          </p:cNvSpPr>
          <p:nvPr/>
        </p:nvSpPr>
        <p:spPr bwMode="auto">
          <a:xfrm>
            <a:off x="2438400" y="8153400"/>
            <a:ext cx="1981200" cy="707886"/>
          </a:xfrm>
          <a:prstGeom prst="rect">
            <a:avLst/>
          </a:prstGeom>
          <a:noFill/>
          <a:ln w="9525">
            <a:noFill/>
            <a:miter lim="800000"/>
            <a:headEnd/>
            <a:tailEnd/>
          </a:ln>
          <a:effectLst/>
        </p:spPr>
        <p:txBody>
          <a:bodyPr wrap="square">
            <a:spAutoFit/>
          </a:bodyPr>
          <a:lstStyle/>
          <a:p>
            <a:pPr>
              <a:spcBef>
                <a:spcPct val="50000"/>
              </a:spcBef>
            </a:pPr>
            <a:r>
              <a:rPr lang="en-US" dirty="0" smtClean="0"/>
              <a:t>Tuscaloosa </a:t>
            </a:r>
            <a:r>
              <a:rPr lang="en-US" dirty="0"/>
              <a:t>County</a:t>
            </a:r>
          </a:p>
        </p:txBody>
      </p:sp>
      <p:pic>
        <p:nvPicPr>
          <p:cNvPr id="8" name="Picture 51"/>
          <p:cNvPicPr>
            <a:picLocks noChangeAspect="1" noChangeArrowheads="1"/>
          </p:cNvPicPr>
          <p:nvPr/>
        </p:nvPicPr>
        <p:blipFill>
          <a:blip r:embed="rId3"/>
          <a:srcRect/>
          <a:stretch>
            <a:fillRect/>
          </a:stretch>
        </p:blipFill>
        <p:spPr bwMode="auto">
          <a:xfrm>
            <a:off x="2524126" y="6324769"/>
            <a:ext cx="1905000" cy="1794934"/>
          </a:xfrm>
          <a:prstGeom prst="rect">
            <a:avLst/>
          </a:prstGeom>
          <a:noFill/>
          <a:ln w="9525">
            <a:noFill/>
            <a:miter lim="800000"/>
            <a:headEnd/>
            <a:tailEnd/>
          </a:ln>
          <a:effectLst/>
        </p:spPr>
      </p:pic>
      <p:pic>
        <p:nvPicPr>
          <p:cNvPr id="9" name="Picture 54"/>
          <p:cNvPicPr>
            <a:picLocks noChangeAspect="1" noChangeArrowheads="1"/>
          </p:cNvPicPr>
          <p:nvPr/>
        </p:nvPicPr>
        <p:blipFill>
          <a:blip r:embed="rId4"/>
          <a:srcRect/>
          <a:stretch>
            <a:fillRect/>
          </a:stretch>
        </p:blipFill>
        <p:spPr bwMode="auto">
          <a:xfrm>
            <a:off x="314326" y="6324600"/>
            <a:ext cx="1685142" cy="2514600"/>
          </a:xfrm>
          <a:prstGeom prst="rect">
            <a:avLst/>
          </a:prstGeom>
          <a:noFill/>
          <a:ln w="19050">
            <a:solidFill>
              <a:schemeClr val="tx1"/>
            </a:solidFill>
            <a:miter lim="800000"/>
            <a:headEnd/>
            <a:tailEnd/>
          </a:ln>
          <a:effectLst/>
        </p:spPr>
      </p:pic>
      <p:sp>
        <p:nvSpPr>
          <p:cNvPr id="10" name="Rectangle 9"/>
          <p:cNvSpPr/>
          <p:nvPr/>
        </p:nvSpPr>
        <p:spPr>
          <a:xfrm>
            <a:off x="2514600" y="6324600"/>
            <a:ext cx="1905000" cy="251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24326" y="7086600"/>
            <a:ext cx="838200" cy="5334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762126" y="7086600"/>
            <a:ext cx="838200" cy="5334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6"/>
          <p:cNvPicPr>
            <a:picLocks noChangeAspect="1" noChangeArrowheads="1"/>
          </p:cNvPicPr>
          <p:nvPr/>
        </p:nvPicPr>
        <p:blipFill>
          <a:blip r:embed="rId5"/>
          <a:srcRect/>
          <a:stretch>
            <a:fillRect/>
          </a:stretch>
        </p:blipFill>
        <p:spPr bwMode="auto">
          <a:xfrm>
            <a:off x="319087" y="1066800"/>
            <a:ext cx="6310313" cy="4038600"/>
          </a:xfrm>
          <a:prstGeom prst="rect">
            <a:avLst/>
          </a:prstGeom>
          <a:noFill/>
          <a:ln w="9525">
            <a:noFill/>
            <a:miter lim="800000"/>
            <a:headEnd/>
            <a:tailEnd/>
          </a:ln>
          <a:effectLst/>
        </p:spPr>
      </p:pic>
      <p:sp>
        <p:nvSpPr>
          <p:cNvPr id="16" name="Up-Down Arrow 15"/>
          <p:cNvSpPr/>
          <p:nvPr/>
        </p:nvSpPr>
        <p:spPr>
          <a:xfrm>
            <a:off x="390526" y="5257800"/>
            <a:ext cx="152400" cy="7620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1685926" y="5257800"/>
            <a:ext cx="152400" cy="7620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Up-Down Arrow 17"/>
          <p:cNvSpPr/>
          <p:nvPr/>
        </p:nvSpPr>
        <p:spPr>
          <a:xfrm>
            <a:off x="3209926" y="5257800"/>
            <a:ext cx="152400" cy="7620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Down Arrow 18"/>
          <p:cNvSpPr/>
          <p:nvPr/>
        </p:nvSpPr>
        <p:spPr>
          <a:xfrm>
            <a:off x="4581526" y="5257800"/>
            <a:ext cx="152400" cy="7620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Down Arrow 19"/>
          <p:cNvSpPr/>
          <p:nvPr/>
        </p:nvSpPr>
        <p:spPr>
          <a:xfrm>
            <a:off x="6257926" y="5257800"/>
            <a:ext cx="152400" cy="7620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2514600" y="8141368"/>
            <a:ext cx="1905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rot="8359698">
            <a:off x="152926" y="5438368"/>
            <a:ext cx="5097026" cy="2695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3</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Overall Executive Summary</a:t>
            </a:r>
            <a:endParaRPr lang="en-US" sz="2400" b="1" dirty="0"/>
          </a:p>
        </p:txBody>
      </p:sp>
      <p:sp>
        <p:nvSpPr>
          <p:cNvPr id="6" name="TextBox 5"/>
          <p:cNvSpPr txBox="1"/>
          <p:nvPr/>
        </p:nvSpPr>
        <p:spPr>
          <a:xfrm>
            <a:off x="152400" y="1752600"/>
            <a:ext cx="6477000" cy="4616648"/>
          </a:xfrm>
          <a:prstGeom prst="rect">
            <a:avLst/>
          </a:prstGeom>
          <a:noFill/>
        </p:spPr>
        <p:txBody>
          <a:bodyPr wrap="square" rtlCol="0">
            <a:spAutoFit/>
          </a:bodyPr>
          <a:lstStyle/>
          <a:p>
            <a:r>
              <a:rPr lang="en-US" sz="1400" dirty="0" smtClean="0"/>
              <a:t>HMS Consulting recommends that CGI implement the new </a:t>
            </a:r>
            <a:r>
              <a:rPr lang="en-US" sz="1400" dirty="0" err="1" smtClean="0"/>
              <a:t>ePortfolio</a:t>
            </a:r>
            <a:r>
              <a:rPr lang="en-US" sz="1400" dirty="0" smtClean="0"/>
              <a:t> system, </a:t>
            </a:r>
            <a:r>
              <a:rPr lang="en-US" sz="1400" dirty="0" err="1" smtClean="0"/>
              <a:t>RelateKX</a:t>
            </a:r>
            <a:r>
              <a:rPr lang="en-US" sz="1400" dirty="0" smtClean="0"/>
              <a:t>, for use in the University of Alabama business college with the intention for implementation into the other colleges within the University as well. </a:t>
            </a:r>
          </a:p>
          <a:p>
            <a:r>
              <a:rPr lang="en-US" sz="1400" dirty="0" smtClean="0"/>
              <a:t>	All data such as student profiles and recruiter’s information can simply be uploaded and stored in the </a:t>
            </a:r>
            <a:r>
              <a:rPr lang="en-US" sz="1400" dirty="0" err="1" smtClean="0"/>
              <a:t>RelateKX</a:t>
            </a:r>
            <a:r>
              <a:rPr lang="en-US" sz="1400" dirty="0" smtClean="0"/>
              <a:t> database. The most valuable resource for students in obtaining internships or job opportunities is communication which </a:t>
            </a:r>
            <a:r>
              <a:rPr lang="en-US" sz="1400" dirty="0" err="1" smtClean="0"/>
              <a:t>RelateKX</a:t>
            </a:r>
            <a:r>
              <a:rPr lang="en-US" sz="1400" dirty="0" smtClean="0"/>
              <a:t> increases significantly. By use of built in email, and wiki technology recruiters can create profiles of their company and interact with students. Students will be able to publish information about themselves they desire recruiters to know about them but are not able to do with the current system. Examples of such processes include being able to post pictures for portfolios, upload a video or audio message for recruiters, and engage in online interviews. </a:t>
            </a:r>
          </a:p>
          <a:p>
            <a:r>
              <a:rPr lang="en-US" sz="1400" dirty="0" smtClean="0"/>
              <a:t>	Through Work Centered Analysis, Value Chains, interviews with the University of Alabama Capstone and gathering of information from students through surveys HMS Consulting has concluded that </a:t>
            </a:r>
            <a:r>
              <a:rPr lang="en-US" sz="1400" dirty="0" err="1" smtClean="0"/>
              <a:t>RelateKX</a:t>
            </a:r>
            <a:r>
              <a:rPr lang="en-US" sz="1400" dirty="0" smtClean="0"/>
              <a:t> is an ideal system that will encompass most all requirements to meet student’s immediate needs with the potential for satisfying future needs. With the information gathered, we at HMS Consulting are firm believers that </a:t>
            </a:r>
            <a:r>
              <a:rPr lang="en-US" sz="1400" dirty="0" err="1" smtClean="0"/>
              <a:t>RelateKX</a:t>
            </a:r>
            <a:r>
              <a:rPr lang="en-US" sz="1400" dirty="0" smtClean="0"/>
              <a:t> will considerably increase the communications between students and recruiters. </a:t>
            </a:r>
          </a:p>
          <a:p>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30</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Owner’s View of Geography Narrative</a:t>
            </a:r>
            <a:endParaRPr lang="en-US" sz="2400" b="1" dirty="0"/>
          </a:p>
        </p:txBody>
      </p:sp>
      <p:sp>
        <p:nvSpPr>
          <p:cNvPr id="6" name="TextBox 5"/>
          <p:cNvSpPr txBox="1"/>
          <p:nvPr/>
        </p:nvSpPr>
        <p:spPr>
          <a:xfrm>
            <a:off x="228600" y="1828801"/>
            <a:ext cx="6400800" cy="2308324"/>
          </a:xfrm>
          <a:prstGeom prst="rect">
            <a:avLst/>
          </a:prstGeom>
          <a:noFill/>
        </p:spPr>
        <p:txBody>
          <a:bodyPr wrap="square" rtlCol="0">
            <a:spAutoFit/>
          </a:bodyPr>
          <a:lstStyle/>
          <a:p>
            <a:pPr eaLnBrk="0" hangingPunct="0">
              <a:spcBef>
                <a:spcPct val="50000"/>
              </a:spcBef>
            </a:pPr>
            <a:r>
              <a:rPr lang="en-US" sz="1200" dirty="0" smtClean="0"/>
              <a:t>	</a:t>
            </a:r>
            <a:r>
              <a:rPr lang="en-US" sz="1200" dirty="0" smtClean="0">
                <a:solidFill>
                  <a:srgbClr val="000000"/>
                </a:solidFill>
                <a:cs typeface="Arial" pitchFamily="34" charset="0"/>
              </a:rPr>
              <a:t>The maps display the owner’s view of geography which exhibits the places where data originates from and where it is sent.  An overall map of the United States displays where in the country Alabama is.  A second map continues to specify where the University of Alabama and the </a:t>
            </a:r>
            <a:r>
              <a:rPr lang="en-US" sz="1200" dirty="0" err="1" smtClean="0">
                <a:solidFill>
                  <a:srgbClr val="000000"/>
                </a:solidFill>
                <a:cs typeface="Arial" pitchFamily="34" charset="0"/>
              </a:rPr>
              <a:t>Chau</a:t>
            </a:r>
            <a:r>
              <a:rPr lang="en-US" sz="1200" dirty="0" smtClean="0">
                <a:solidFill>
                  <a:srgbClr val="000000"/>
                </a:solidFill>
                <a:cs typeface="Arial" pitchFamily="34" charset="0"/>
              </a:rPr>
              <a:t> Group is located, and this is in Tuscaloosa, Alabama.  The third map shows a zoom in picture of Tuscaloosa County to explain where precisely the city of Tuscaloosa located.  Then there is a final picture representing the University of Alabama where the system will be implemented. The top map shows the United States and indicates to zoom in on the state of Alabama.  The lower map is of Alabama and indicates to zoom in on the county of Tuscaloosa, where the University of Alabama is located. </a:t>
            </a:r>
            <a:r>
              <a:rPr lang="en-US" sz="1200" dirty="0" smtClean="0"/>
              <a:t>The operations referred to in this project can be traced mainly to Tuscaloosa; however recruiters for the University of Alabama are located all over the United States and their information will come into the system from those locations.</a:t>
            </a:r>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31</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Overall Project Plan</a:t>
            </a:r>
            <a:endParaRPr lang="en-US" sz="2400" b="1" dirty="0"/>
          </a:p>
        </p:txBody>
      </p:sp>
      <p:graphicFrame>
        <p:nvGraphicFramePr>
          <p:cNvPr id="1026" name="Object 2"/>
          <p:cNvGraphicFramePr>
            <a:graphicFrameLocks noChangeAspect="1"/>
          </p:cNvGraphicFramePr>
          <p:nvPr/>
        </p:nvGraphicFramePr>
        <p:xfrm>
          <a:off x="0" y="1981200"/>
          <a:ext cx="6858000" cy="4419600"/>
        </p:xfrm>
        <a:graphic>
          <a:graphicData uri="http://schemas.openxmlformats.org/presentationml/2006/ole">
            <p:oleObj spid="_x0000_s1026" name="Worksheet" r:id="rId3" imgW="7162800" imgH="3209925" progId="Excel.Sheet.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32</a:t>
            </a:fld>
            <a:endParaRPr lang="en-US"/>
          </a:p>
        </p:txBody>
      </p:sp>
      <p:sp>
        <p:nvSpPr>
          <p:cNvPr id="5" name="TextBox 4"/>
          <p:cNvSpPr txBox="1"/>
          <p:nvPr/>
        </p:nvSpPr>
        <p:spPr>
          <a:xfrm>
            <a:off x="0" y="452735"/>
            <a:ext cx="6858000" cy="461665"/>
          </a:xfrm>
          <a:prstGeom prst="rect">
            <a:avLst/>
          </a:prstGeom>
          <a:noFill/>
        </p:spPr>
        <p:txBody>
          <a:bodyPr wrap="square" rtlCol="0">
            <a:spAutoFit/>
          </a:bodyPr>
          <a:lstStyle/>
          <a:p>
            <a:pPr algn="ctr"/>
            <a:r>
              <a:rPr lang="en-US" sz="2400" b="1" dirty="0" smtClean="0"/>
              <a:t>Fast Phases</a:t>
            </a:r>
            <a:endParaRPr lang="en-US" sz="2400" b="1" dirty="0"/>
          </a:p>
        </p:txBody>
      </p:sp>
      <p:sp>
        <p:nvSpPr>
          <p:cNvPr id="6" name="TextBox 5"/>
          <p:cNvSpPr txBox="1"/>
          <p:nvPr/>
        </p:nvSpPr>
        <p:spPr>
          <a:xfrm>
            <a:off x="0" y="1447800"/>
            <a:ext cx="6858000" cy="7478970"/>
          </a:xfrm>
          <a:prstGeom prst="rect">
            <a:avLst/>
          </a:prstGeom>
          <a:noFill/>
        </p:spPr>
        <p:txBody>
          <a:bodyPr wrap="square" rtlCol="0">
            <a:spAutoFit/>
          </a:bodyPr>
          <a:lstStyle/>
          <a:p>
            <a:pPr indent="457200">
              <a:tabLst>
                <a:tab pos="1371600" algn="l"/>
                <a:tab pos="1828800" algn="l"/>
              </a:tabLst>
            </a:pPr>
            <a:r>
              <a:rPr lang="en-US" sz="1200" dirty="0" smtClean="0"/>
              <a:t>Activity Break Down</a:t>
            </a:r>
          </a:p>
          <a:p>
            <a:pPr indent="457200">
              <a:tabLst>
                <a:tab pos="1371600" algn="l"/>
                <a:tab pos="1828800" algn="l"/>
              </a:tabLst>
            </a:pPr>
            <a:r>
              <a:rPr lang="en-US" sz="1200" dirty="0" smtClean="0"/>
              <a:t>1.     Survey Phase</a:t>
            </a:r>
          </a:p>
          <a:p>
            <a:pPr lvl="1">
              <a:tabLst>
                <a:tab pos="1371600" algn="l"/>
                <a:tab pos="1828800" algn="l"/>
              </a:tabLst>
            </a:pPr>
            <a:r>
              <a:rPr lang="en-US" sz="1200" dirty="0" smtClean="0"/>
              <a:t>        1.1    Survey problems and opportunities.</a:t>
            </a:r>
          </a:p>
          <a:p>
            <a:pPr lvl="2">
              <a:tabLst>
                <a:tab pos="1371600" algn="l"/>
                <a:tab pos="1828800" algn="l"/>
              </a:tabLst>
            </a:pPr>
            <a:r>
              <a:rPr lang="en-US" sz="1200" dirty="0" smtClean="0"/>
              <a:t>       1.1.1  Collect and review all documentation submitted to begin this project.</a:t>
            </a:r>
          </a:p>
          <a:p>
            <a:pPr lvl="2">
              <a:tabLst>
                <a:tab pos="1371600" algn="l"/>
                <a:tab pos="1828800" algn="l"/>
              </a:tabLst>
            </a:pPr>
            <a:r>
              <a:rPr lang="en-US" sz="1200" dirty="0" smtClean="0"/>
              <a:t>       1.1.2  Schedule and conduct a meeting of the people tentatively assigned to the aforementioned roles for this activity. 		</a:t>
            </a:r>
          </a:p>
          <a:p>
            <a:pPr lvl="2">
              <a:tabLst>
                <a:tab pos="1371600" algn="l"/>
                <a:tab pos="1828800" algn="l"/>
              </a:tabLst>
            </a:pPr>
            <a:r>
              <a:rPr lang="en-US" sz="1200" dirty="0" smtClean="0"/>
              <a:t>       1.1.3  Document problems, opportunities, and constraints.</a:t>
            </a:r>
          </a:p>
          <a:p>
            <a:pPr lvl="1">
              <a:tabLst>
                <a:tab pos="1371600" algn="l"/>
                <a:tab pos="1828800" algn="l"/>
              </a:tabLst>
            </a:pPr>
            <a:r>
              <a:rPr lang="en-US" sz="1200" dirty="0" smtClean="0"/>
              <a:t>        1.2    Negotiate Project Scope.</a:t>
            </a:r>
          </a:p>
          <a:p>
            <a:pPr lvl="2">
              <a:tabLst>
                <a:tab pos="1371600" algn="l"/>
                <a:tab pos="1828800" algn="l"/>
              </a:tabLst>
            </a:pPr>
            <a:r>
              <a:rPr lang="en-US" sz="1200" dirty="0" smtClean="0"/>
              <a:t>       1.2.1  Collect and review all documentation submitted to begin this project.</a:t>
            </a:r>
          </a:p>
          <a:p>
            <a:pPr lvl="2">
              <a:tabLst>
                <a:tab pos="1371600" algn="l"/>
                <a:tab pos="1828800" algn="l"/>
              </a:tabLst>
            </a:pPr>
            <a:r>
              <a:rPr lang="en-US" sz="1200" dirty="0" smtClean="0"/>
              <a:t>       1.2.2  Schedule and plan a meeting of the people tentatively assigned to  	       the aforementioned roles for this activity. 		        	       (Alternative: Interview the people tentatively assigned to the those 	       roles.) The meeting or interview should focus on negotiating the 	       scope in terms of the four building blocks of information systems: 	       DATA, PROCESSES, INTERFACES, and GEOGRAPHY.</a:t>
            </a:r>
          </a:p>
          <a:p>
            <a:pPr lvl="2">
              <a:tabLst>
                <a:tab pos="1371600" algn="l"/>
                <a:tab pos="1828800" algn="l"/>
              </a:tabLst>
            </a:pPr>
            <a:r>
              <a:rPr lang="en-US" sz="1200" dirty="0" smtClean="0"/>
              <a:t>       1.2.3  Document scope.</a:t>
            </a:r>
          </a:p>
          <a:p>
            <a:pPr lvl="1">
              <a:tabLst>
                <a:tab pos="1371600" algn="l"/>
                <a:tab pos="1828800" algn="l"/>
              </a:tabLst>
            </a:pPr>
            <a:r>
              <a:rPr lang="en-US" sz="1200" dirty="0" smtClean="0"/>
              <a:t>        1.3    Plan the project.</a:t>
            </a:r>
          </a:p>
          <a:p>
            <a:pPr lvl="2">
              <a:tabLst>
                <a:tab pos="1371600" algn="l"/>
                <a:tab pos="1828800" algn="l"/>
              </a:tabLst>
            </a:pPr>
            <a:r>
              <a:rPr lang="en-US" sz="1200" dirty="0" smtClean="0"/>
              <a:t>      1.3.1  Review system problems, opportunities, and directives, as well as 	       project scope.</a:t>
            </a:r>
          </a:p>
          <a:p>
            <a:pPr lvl="2">
              <a:tabLst>
                <a:tab pos="1371600" algn="l"/>
                <a:tab pos="1828800" algn="l"/>
              </a:tabLst>
            </a:pPr>
            <a:r>
              <a:rPr lang="en-US" sz="1200" dirty="0" smtClean="0"/>
              <a:t>      1.3.2  Assign specific people to a role.</a:t>
            </a:r>
          </a:p>
          <a:p>
            <a:pPr lvl="2">
              <a:tabLst>
                <a:tab pos="1371600" algn="l"/>
                <a:tab pos="1828800" algn="l"/>
              </a:tabLst>
            </a:pPr>
            <a:r>
              <a:rPr lang="en-US" sz="1200" dirty="0" smtClean="0"/>
              <a:t>      1.3.3  Estimate time required for each project activity, assign roles to            	       activities, and construct a schedule.</a:t>
            </a:r>
          </a:p>
          <a:p>
            <a:pPr lvl="2">
              <a:tabLst>
                <a:tab pos="1371600" algn="l"/>
                <a:tab pos="1828800" algn="l"/>
              </a:tabLst>
            </a:pPr>
            <a:r>
              <a:rPr lang="en-US" sz="1200" dirty="0" smtClean="0"/>
              <a:t>      1.3.4  Negotiate expectations.</a:t>
            </a:r>
          </a:p>
          <a:p>
            <a:pPr lvl="2">
              <a:tabLst>
                <a:tab pos="1371600" algn="l"/>
                <a:tab pos="1828800" algn="l"/>
              </a:tabLst>
            </a:pPr>
            <a:r>
              <a:rPr lang="en-US" sz="1200" dirty="0" smtClean="0"/>
              <a:t>      1.3.5  Negotiate the schedule with the system owners, adjusting 	      	     resources, scope, and expectations as necessary.</a:t>
            </a:r>
          </a:p>
          <a:p>
            <a:pPr indent="457200">
              <a:tabLst>
                <a:tab pos="1371600" algn="l"/>
                <a:tab pos="1828800" algn="l"/>
              </a:tabLst>
            </a:pPr>
            <a:r>
              <a:rPr lang="en-US" sz="1200" dirty="0" smtClean="0"/>
              <a:t>        1.4    Present The Project.</a:t>
            </a:r>
          </a:p>
          <a:p>
            <a:pPr indent="457200">
              <a:tabLst>
                <a:tab pos="1371600" algn="l"/>
                <a:tab pos="1828800" algn="l"/>
              </a:tabLst>
            </a:pPr>
            <a:r>
              <a:rPr lang="en-US" sz="1200" dirty="0" smtClean="0"/>
              <a:t>                1.4.1  Review the deliverables of all prior activities.</a:t>
            </a:r>
          </a:p>
          <a:p>
            <a:pPr indent="457200">
              <a:tabLst>
                <a:tab pos="1371600" algn="l"/>
                <a:tab pos="1828800" algn="l"/>
              </a:tabLst>
            </a:pPr>
            <a:r>
              <a:rPr lang="en-US" sz="1200" dirty="0" smtClean="0"/>
              <a:t>                1.4.2  Reformat the project feasibility assessment report for presentation to 	     	  the s steering body.</a:t>
            </a:r>
          </a:p>
          <a:p>
            <a:pPr indent="457200">
              <a:tabLst>
                <a:tab pos="1371600" algn="l"/>
                <a:tab pos="1828800" algn="l"/>
              </a:tabLst>
            </a:pPr>
            <a:r>
              <a:rPr lang="en-US" sz="1200" dirty="0" smtClean="0"/>
              <a:t>                1.4.3  Present the project feasibility assessment report (the charter) to the s 	      	  steering body. </a:t>
            </a:r>
          </a:p>
          <a:p>
            <a:pPr indent="457200">
              <a:tabLst>
                <a:tab pos="1371600" algn="l"/>
                <a:tab pos="1828800" algn="l"/>
              </a:tabLst>
            </a:pPr>
            <a:r>
              <a:rPr lang="en-US" sz="1200" dirty="0" smtClean="0"/>
              <a:t>	     1.4.3.1 Be prepared to defend recommendations, address issues and 		      	      co controversies, and answer questions as posed by the 		       	      steering body.</a:t>
            </a:r>
          </a:p>
          <a:p>
            <a:pPr indent="457200">
              <a:tabLst>
                <a:tab pos="1371600" algn="l"/>
                <a:tab pos="1828800" algn="l"/>
              </a:tabLst>
            </a:pPr>
            <a:r>
              <a:rPr lang="en-US" sz="1200" dirty="0" smtClean="0"/>
              <a:t>                1.4.4  Plan an event to communicate the approved project to all affected 	      	  staff.</a:t>
            </a:r>
          </a:p>
          <a:p>
            <a:pPr indent="457200">
              <a:tabLst>
                <a:tab pos="1371600" algn="l"/>
                <a:tab pos="1828800" algn="l"/>
              </a:tabLst>
            </a:pPr>
            <a:r>
              <a:rPr lang="en-US" sz="1200" dirty="0" smtClean="0"/>
              <a:t>	    1.4.4.1 Develop and execute communication plan for project 		      	     development team.</a:t>
            </a:r>
          </a:p>
          <a:p>
            <a:pPr indent="457200">
              <a:tabLst>
                <a:tab pos="1371600" algn="l"/>
                <a:tab pos="1828800" algn="l"/>
              </a:tabLst>
            </a:pPr>
            <a:r>
              <a:rPr lang="en-US" sz="1200" dirty="0" smtClean="0"/>
              <a:t>	    1.4.4.2 Develop and execute communication plan for operational staff 		      that will use and maintain the systems once finished.</a:t>
            </a:r>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52735"/>
            <a:ext cx="6858000" cy="461665"/>
          </a:xfrm>
          <a:prstGeom prst="rect">
            <a:avLst/>
          </a:prstGeom>
          <a:noFill/>
        </p:spPr>
        <p:txBody>
          <a:bodyPr wrap="square" rtlCol="0">
            <a:spAutoFit/>
          </a:bodyPr>
          <a:lstStyle/>
          <a:p>
            <a:pPr algn="ctr"/>
            <a:r>
              <a:rPr lang="en-US" sz="2400" b="1" dirty="0" smtClean="0"/>
              <a:t>Fast Phases</a:t>
            </a:r>
            <a:endParaRPr lang="en-US" sz="2400" b="1" dirty="0"/>
          </a:p>
        </p:txBody>
      </p:sp>
      <p:sp>
        <p:nvSpPr>
          <p:cNvPr id="7" name="TextBox 6"/>
          <p:cNvSpPr txBox="1"/>
          <p:nvPr/>
        </p:nvSpPr>
        <p:spPr>
          <a:xfrm>
            <a:off x="0" y="990600"/>
            <a:ext cx="6858000" cy="8217634"/>
          </a:xfrm>
          <a:prstGeom prst="rect">
            <a:avLst/>
          </a:prstGeom>
          <a:noFill/>
        </p:spPr>
        <p:txBody>
          <a:bodyPr wrap="square" rtlCol="0">
            <a:spAutoFit/>
          </a:bodyPr>
          <a:lstStyle/>
          <a:p>
            <a:pPr marL="342900" indent="-342900">
              <a:tabLst>
                <a:tab pos="1371600" algn="l"/>
              </a:tabLst>
            </a:pPr>
            <a:r>
              <a:rPr lang="en-US" sz="1200" dirty="0" smtClean="0"/>
              <a:t> 2.	Study Phase</a:t>
            </a:r>
          </a:p>
          <a:p>
            <a:pPr marL="342900" indent="-342900">
              <a:tabLst>
                <a:tab pos="1371600" algn="l"/>
              </a:tabLst>
            </a:pPr>
            <a:r>
              <a:rPr lang="en-US" sz="1200" dirty="0" smtClean="0"/>
              <a:t>        2.1    Model the Current System</a:t>
            </a:r>
          </a:p>
          <a:p>
            <a:pPr marL="342900" indent="-342900">
              <a:tabLst>
                <a:tab pos="1371600" algn="l"/>
              </a:tabLst>
            </a:pPr>
            <a:r>
              <a:rPr lang="en-US" sz="1200" dirty="0" smtClean="0"/>
              <a:t>                 2.1.1  Review the scope statement completed in the survey phase.</a:t>
            </a:r>
          </a:p>
          <a:p>
            <a:pPr marL="342900" indent="-342900">
              <a:tabLst>
                <a:tab pos="1371600" algn="l"/>
              </a:tabLst>
            </a:pPr>
            <a:r>
              <a:rPr lang="en-US" sz="1200" dirty="0" smtClean="0"/>
              <a:t>	         2.1.2  Collect facts and gather information about the current system. The        </a:t>
            </a:r>
          </a:p>
          <a:p>
            <a:pPr marL="342900" indent="-342900">
              <a:tabLst>
                <a:tab pos="1371600" algn="l"/>
              </a:tabLst>
            </a:pPr>
            <a:r>
              <a:rPr lang="en-US" sz="1200" dirty="0" smtClean="0"/>
              <a:t>                            preferred technique is JAD, but JAD sessions may be preceded or   </a:t>
            </a:r>
          </a:p>
          <a:p>
            <a:pPr marL="342900" indent="-342900">
              <a:tabLst>
                <a:tab pos="1371600" algn="l"/>
              </a:tabLst>
            </a:pPr>
            <a:r>
              <a:rPr lang="en-US" sz="1200" dirty="0" smtClean="0"/>
              <a:t>                            followed by traditional fact-finding and information gathering activity.    </a:t>
            </a:r>
          </a:p>
          <a:p>
            <a:pPr marL="342900" indent="-342900">
              <a:tabLst>
                <a:tab pos="1371600" algn="l"/>
              </a:tabLst>
            </a:pPr>
            <a:r>
              <a:rPr lang="en-US" sz="1200" dirty="0" smtClean="0"/>
              <a:t>	         2.1.3  Draw system models. The recommended sequence of models is (1)   </a:t>
            </a:r>
          </a:p>
          <a:p>
            <a:pPr marL="342900" indent="-342900">
              <a:tabLst>
                <a:tab pos="1371600" algn="l"/>
              </a:tabLst>
            </a:pPr>
            <a:r>
              <a:rPr lang="en-US" sz="1200" dirty="0" smtClean="0"/>
              <a:t>                            Interface, (2) Data, (3) Process, and (4) Geography.  The interface                </a:t>
            </a:r>
          </a:p>
          <a:p>
            <a:pPr marL="342900" indent="-342900">
              <a:tabLst>
                <a:tab pos="1371600" algn="l"/>
              </a:tabLst>
            </a:pPr>
            <a:r>
              <a:rPr lang="en-US" sz="1200" dirty="0" smtClean="0"/>
              <a:t>                            model is first because it helps establish basic business vocabulary and  </a:t>
            </a:r>
          </a:p>
          <a:p>
            <a:pPr marL="342900" indent="-342900">
              <a:tabLst>
                <a:tab pos="1371600" algn="l"/>
              </a:tabLst>
            </a:pPr>
            <a:r>
              <a:rPr lang="en-US" sz="1200" dirty="0" smtClean="0"/>
              <a:t>                            rules. The process model identifies high-level business functions. The  </a:t>
            </a:r>
          </a:p>
          <a:p>
            <a:pPr marL="342900" indent="-342900">
              <a:tabLst>
                <a:tab pos="1371600" algn="l"/>
              </a:tabLst>
            </a:pPr>
            <a:r>
              <a:rPr lang="en-US" sz="1200" dirty="0" smtClean="0"/>
              <a:t>	                    geography model identifies the potential operating locations to which </a:t>
            </a:r>
          </a:p>
          <a:p>
            <a:pPr marL="342900" indent="-342900">
              <a:tabLst>
                <a:tab pos="1371600" algn="l"/>
              </a:tabLst>
            </a:pPr>
            <a:r>
              <a:rPr lang="en-US" sz="1200" dirty="0" smtClean="0"/>
              <a:t>	                    data, processes, and interfaces might eventually be distributed.  </a:t>
            </a:r>
          </a:p>
          <a:p>
            <a:pPr marL="342900" indent="-342900">
              <a:tabLst>
                <a:tab pos="1371600" algn="l"/>
              </a:tabLst>
            </a:pPr>
            <a:r>
              <a:rPr lang="en-US" sz="1200" dirty="0" smtClean="0"/>
              <a:t>	                    Together, the models provide a solid foundation for problem and</a:t>
            </a:r>
          </a:p>
          <a:p>
            <a:pPr marL="342900" indent="-342900">
              <a:tabLst>
                <a:tab pos="1371600" algn="l"/>
              </a:tabLst>
            </a:pPr>
            <a:r>
              <a:rPr lang="en-US" sz="1200" dirty="0" smtClean="0"/>
              <a:t>	                    opportunity analysis.</a:t>
            </a:r>
          </a:p>
          <a:p>
            <a:pPr marL="342900" indent="-342900">
              <a:tabLst>
                <a:tab pos="1371600" algn="l"/>
              </a:tabLst>
            </a:pPr>
            <a:r>
              <a:rPr lang="en-US" sz="1200" dirty="0" smtClean="0"/>
              <a:t>                 2.1.4  Verify the system models. The goal is to reach consensus on what the </a:t>
            </a:r>
          </a:p>
          <a:p>
            <a:pPr marL="342900" indent="-342900">
              <a:tabLst>
                <a:tab pos="1371600" algn="l"/>
              </a:tabLst>
            </a:pPr>
            <a:r>
              <a:rPr lang="en-US" sz="1200" dirty="0" smtClean="0"/>
              <a:t>	                    current system is all about. If JAD techniques are used, steps 2, 3, and </a:t>
            </a:r>
          </a:p>
          <a:p>
            <a:pPr marL="342900" indent="-342900">
              <a:tabLst>
                <a:tab pos="1371600" algn="l"/>
              </a:tabLst>
            </a:pPr>
            <a:r>
              <a:rPr lang="en-US" sz="1200" dirty="0" smtClean="0"/>
              <a:t>	                    4 are consolidated into the group sessions.</a:t>
            </a:r>
          </a:p>
          <a:p>
            <a:pPr marL="342900" indent="-342900">
              <a:tabLst>
                <a:tab pos="1371600" algn="l"/>
              </a:tabLst>
            </a:pPr>
            <a:r>
              <a:rPr lang="en-US" sz="1200" dirty="0" smtClean="0"/>
              <a:t>         2.2    Analyze Problems and Opportunities</a:t>
            </a:r>
          </a:p>
          <a:p>
            <a:pPr marL="342900" indent="-342900">
              <a:tabLst>
                <a:tab pos="1371600" algn="l"/>
              </a:tabLst>
            </a:pPr>
            <a:r>
              <a:rPr lang="en-US" sz="1200" dirty="0" smtClean="0"/>
              <a:t>	         2.2.1   Review the problem statement completed in the survey phase.</a:t>
            </a:r>
          </a:p>
          <a:p>
            <a:pPr marL="342900" indent="-342900">
              <a:tabLst>
                <a:tab pos="1371600" algn="l"/>
              </a:tabLst>
            </a:pPr>
            <a:r>
              <a:rPr lang="en-US" sz="1200" dirty="0" smtClean="0"/>
              <a:t>	         2.2.2  Collect facts and gather information about the perceived problems and   </a:t>
            </a:r>
          </a:p>
          <a:p>
            <a:pPr marL="342900" indent="-342900">
              <a:tabLst>
                <a:tab pos="1371600" algn="l"/>
              </a:tabLst>
            </a:pPr>
            <a:r>
              <a:rPr lang="en-US" sz="1200" dirty="0" smtClean="0"/>
              <a:t>	                     opportunities in the current system. The preferred technique is JAD, but </a:t>
            </a:r>
          </a:p>
          <a:p>
            <a:pPr marL="342900" indent="-342900">
              <a:tabLst>
                <a:tab pos="1371600" algn="l"/>
              </a:tabLst>
            </a:pPr>
            <a:r>
              <a:rPr lang="en-US" sz="1200" dirty="0" smtClean="0"/>
              <a:t>	                     JAD sessions may be preceded or followed by traditional fact-finding </a:t>
            </a:r>
          </a:p>
          <a:p>
            <a:pPr marL="342900" indent="-342900">
              <a:tabLst>
                <a:tab pos="1371600" algn="l"/>
              </a:tabLst>
            </a:pPr>
            <a:r>
              <a:rPr lang="en-US" sz="1200" dirty="0" smtClean="0"/>
              <a:t>	                     and information gathering activity.</a:t>
            </a:r>
          </a:p>
          <a:p>
            <a:pPr marL="342900" indent="-342900">
              <a:tabLst>
                <a:tab pos="1371600" algn="l"/>
              </a:tabLst>
            </a:pPr>
            <a:r>
              <a:rPr lang="en-US" sz="1200" dirty="0" smtClean="0"/>
              <a:t>                 2.2.3  Analyze and document each problem and opportunity. The PIECES  </a:t>
            </a:r>
          </a:p>
          <a:p>
            <a:pPr marL="342900" indent="-342900">
              <a:tabLst>
                <a:tab pos="1371600" algn="l"/>
              </a:tabLst>
            </a:pPr>
            <a:r>
              <a:rPr lang="en-US" sz="1200" dirty="0" smtClean="0"/>
              <a:t>	                     framework is most useful for cause-effect analysis. As you collect facts,            </a:t>
            </a:r>
          </a:p>
          <a:p>
            <a:pPr marL="342900" indent="-342900">
              <a:tabLst>
                <a:tab pos="1371600" algn="l"/>
              </a:tabLst>
            </a:pPr>
            <a:r>
              <a:rPr lang="en-US" sz="1200" dirty="0" smtClean="0"/>
              <a:t>                              note problems and limitations according to the PIECES categories.</a:t>
            </a:r>
          </a:p>
          <a:p>
            <a:pPr marL="342900" indent="-342900">
              <a:tabLst>
                <a:tab pos="1371600" algn="l"/>
              </a:tabLst>
            </a:pPr>
            <a:r>
              <a:rPr lang="en-US" sz="1200" dirty="0" smtClean="0"/>
              <a:t>	                    Remember, a single problem may be recorded into more than one </a:t>
            </a:r>
          </a:p>
          <a:p>
            <a:pPr marL="342900" indent="-342900">
              <a:tabLst>
                <a:tab pos="1371600" algn="l"/>
              </a:tabLst>
            </a:pPr>
            <a:r>
              <a:rPr lang="en-US" sz="1200" dirty="0" smtClean="0"/>
              <a:t>	                    category of PIECES. Also, don’t restrict yourself to only those problems  </a:t>
            </a:r>
          </a:p>
          <a:p>
            <a:pPr marL="342900" indent="-342900">
              <a:tabLst>
                <a:tab pos="1371600" algn="l"/>
              </a:tabLst>
            </a:pPr>
            <a:r>
              <a:rPr lang="en-US" sz="1200" dirty="0" smtClean="0"/>
              <a:t>	                    and limitations noted by end-users. As the analyst, you may also identify </a:t>
            </a:r>
          </a:p>
          <a:p>
            <a:pPr marL="342900" indent="-342900">
              <a:tabLst>
                <a:tab pos="1371600" algn="l"/>
              </a:tabLst>
            </a:pPr>
            <a:r>
              <a:rPr lang="en-US" sz="1200" dirty="0" smtClean="0"/>
              <a:t>	                    potential problems! Next, for each problem, limitation, or opportunity,  </a:t>
            </a:r>
          </a:p>
          <a:p>
            <a:pPr marL="342900" indent="-342900">
              <a:tabLst>
                <a:tab pos="1371600" algn="l"/>
              </a:tabLst>
            </a:pPr>
            <a:r>
              <a:rPr lang="en-US" sz="1200" dirty="0" smtClean="0"/>
              <a:t>	                    ask yourself the following questions and record answers to them.</a:t>
            </a:r>
          </a:p>
          <a:p>
            <a:pPr marL="342900" indent="-342900">
              <a:tabLst>
                <a:tab pos="1371600" algn="l"/>
              </a:tabLst>
            </a:pPr>
            <a:r>
              <a:rPr lang="en-US" sz="1200" dirty="0" smtClean="0"/>
              <a:t>	                    2.2.3.1   What is causing the problem? What situation has led to this 	          	         problem? Understanding why is not as important. Many current 	         	         systems were never designed; they simply evolved. It is usually pointless 	         to dwell on history. In fact, you should be careful not  to insult system 	         owners and users who may have played a role in how things evolved.</a:t>
            </a:r>
          </a:p>
          <a:p>
            <a:pPr marL="342900" indent="-342900">
              <a:tabLst>
                <a:tab pos="1371600" algn="l"/>
              </a:tabLst>
            </a:pPr>
            <a:r>
              <a:rPr lang="en-US" sz="1200" dirty="0" smtClean="0"/>
              <a:t>	                    2.2.3.2  What are the negative effects of the problem or failure to exploit 	         	          the opportunity? Learn to be specific. Don’t just say, “excessive costs.” 	          How excessive? You don’t want to spend $20,000 to solve a $1,000 	  	          problem.</a:t>
            </a:r>
          </a:p>
          <a:p>
            <a:pPr marL="342900" indent="-342900">
              <a:tabLst>
                <a:tab pos="1371600" algn="l"/>
              </a:tabLst>
            </a:pPr>
            <a:r>
              <a:rPr lang="en-US" sz="1200" dirty="0" smtClean="0"/>
              <a:t>	                    2.2.3.3  The effect sometimes identifies another problem. If so, repeat 		          steps 1 and 2.</a:t>
            </a:r>
          </a:p>
          <a:p>
            <a:pPr marL="342900" indent="-342900">
              <a:tabLst>
                <a:tab pos="1371600" algn="l"/>
              </a:tabLst>
            </a:pPr>
            <a:r>
              <a:rPr lang="en-US" sz="1200" dirty="0" smtClean="0"/>
              <a:t>          2.3    Establish System Improvement Objectives and Constraints</a:t>
            </a:r>
          </a:p>
          <a:p>
            <a:pPr marL="342900" indent="-342900">
              <a:tabLst>
                <a:tab pos="1371600" algn="l"/>
              </a:tabLst>
            </a:pPr>
            <a:r>
              <a:rPr lang="en-US" sz="1200" dirty="0" smtClean="0"/>
              <a:t>	           2.3.1  Review scope and problem analyses from the prior activities</a:t>
            </a:r>
            <a:endParaRPr 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52735"/>
            <a:ext cx="6858000" cy="461665"/>
          </a:xfrm>
          <a:prstGeom prst="rect">
            <a:avLst/>
          </a:prstGeom>
          <a:noFill/>
        </p:spPr>
        <p:txBody>
          <a:bodyPr wrap="square" rtlCol="0">
            <a:spAutoFit/>
          </a:bodyPr>
          <a:lstStyle/>
          <a:p>
            <a:pPr algn="ctr"/>
            <a:r>
              <a:rPr lang="en-US" sz="2400" b="1" dirty="0" smtClean="0"/>
              <a:t>Fast Phases</a:t>
            </a:r>
            <a:endParaRPr lang="en-US" sz="2400" b="1" dirty="0"/>
          </a:p>
        </p:txBody>
      </p:sp>
      <p:sp>
        <p:nvSpPr>
          <p:cNvPr id="7" name="TextBox 6"/>
          <p:cNvSpPr txBox="1"/>
          <p:nvPr/>
        </p:nvSpPr>
        <p:spPr>
          <a:xfrm>
            <a:off x="0" y="838200"/>
            <a:ext cx="6858000" cy="8402300"/>
          </a:xfrm>
          <a:prstGeom prst="rect">
            <a:avLst/>
          </a:prstGeom>
          <a:noFill/>
        </p:spPr>
        <p:txBody>
          <a:bodyPr wrap="square" rtlCol="0">
            <a:spAutoFit/>
          </a:bodyPr>
          <a:lstStyle/>
          <a:p>
            <a:pPr lvl="1">
              <a:tabLst>
                <a:tab pos="1371600" algn="l"/>
              </a:tabLst>
            </a:pPr>
            <a:r>
              <a:rPr lang="en-US" sz="1200" dirty="0" smtClean="0"/>
              <a:t> </a:t>
            </a:r>
            <a:r>
              <a:rPr lang="en-US" sz="1100" dirty="0" smtClean="0"/>
              <a:t> </a:t>
            </a:r>
            <a:r>
              <a:rPr lang="en-US" sz="1200" dirty="0" smtClean="0"/>
              <a:t>2.3.2  Negotiate business-oriented objectives to solve each problem and exploit each    opportunity. Ideally, each objective should establish the way you will measure the improvement over the current situation. Measures should be as tangible (measurable) as you can possibly make them.</a:t>
            </a:r>
          </a:p>
          <a:p>
            <a:pPr lvl="2">
              <a:tabLst>
                <a:tab pos="1371600" algn="l"/>
              </a:tabLst>
            </a:pPr>
            <a:r>
              <a:rPr lang="en-US" sz="1200" dirty="0" smtClean="0"/>
              <a:t>	2.3.3  Brainstorm any constraints that may limits your ability to fully achieve 	          objectives. Use the four categories previously listed in this section 		          (time, cost, technology, and policy) to organize your discussion.</a:t>
            </a:r>
          </a:p>
          <a:p>
            <a:pPr lvl="1">
              <a:tabLst>
                <a:tab pos="1371600" algn="l"/>
              </a:tabLst>
            </a:pPr>
            <a:r>
              <a:rPr lang="en-US" sz="1200" dirty="0" smtClean="0"/>
              <a:t>          2.4    Modify Project Scope and Plan</a:t>
            </a:r>
          </a:p>
          <a:p>
            <a:pPr lvl="2">
              <a:tabLst>
                <a:tab pos="1371600" algn="l"/>
              </a:tabLst>
            </a:pPr>
            <a:r>
              <a:rPr lang="en-US" sz="1200" dirty="0" smtClean="0"/>
              <a:t>	2.4.1  Review the original plan.</a:t>
            </a:r>
          </a:p>
          <a:p>
            <a:pPr lvl="2">
              <a:tabLst>
                <a:tab pos="1371600" algn="l"/>
              </a:tabLst>
            </a:pPr>
            <a:r>
              <a:rPr lang="en-US" sz="1200" dirty="0" smtClean="0"/>
              <a:t>	2.4.2  Review the system models, problems and opportunities, cause-effect 		analysis, system improvement objectives, and scope.  Ask yourself two 		questions:</a:t>
            </a:r>
          </a:p>
          <a:p>
            <a:pPr lvl="3">
              <a:tabLst>
                <a:tab pos="1371600" algn="l"/>
              </a:tabLst>
            </a:pPr>
            <a:r>
              <a:rPr lang="en-US" sz="1200" dirty="0" smtClean="0"/>
              <a:t>	           2.4.2.1  Has the scope of the project significantly expanded?</a:t>
            </a:r>
          </a:p>
          <a:p>
            <a:pPr lvl="3">
              <a:tabLst>
                <a:tab pos="1371600" algn="l"/>
              </a:tabLst>
            </a:pPr>
            <a:r>
              <a:rPr lang="en-US" sz="1200" dirty="0" smtClean="0"/>
              <a:t>	           2.4.2.2  Are the problems, opportunities, or objectives more 			difficult to solve than originally anticipated?</a:t>
            </a:r>
          </a:p>
          <a:p>
            <a:pPr lvl="2">
              <a:tabLst>
                <a:tab pos="1371600" algn="l"/>
              </a:tabLst>
            </a:pPr>
            <a:r>
              <a:rPr lang="en-US" sz="1200" dirty="0" smtClean="0"/>
              <a:t>	2.4.3    Estimate time required for each project activity in the next phase-the 	            definition phase.</a:t>
            </a:r>
          </a:p>
          <a:p>
            <a:pPr lvl="2">
              <a:tabLst>
                <a:tab pos="1371600" algn="l"/>
              </a:tabLst>
            </a:pPr>
            <a:r>
              <a:rPr lang="en-US" sz="1200" dirty="0" smtClean="0"/>
              <a:t>	2.4.4    If necessary, refine baseline estimates for the overall project plan.</a:t>
            </a:r>
          </a:p>
          <a:p>
            <a:pPr lvl="2">
              <a:tabLst>
                <a:tab pos="1371600" algn="l"/>
              </a:tabLst>
            </a:pPr>
            <a:r>
              <a:rPr lang="en-US" sz="1200" dirty="0" smtClean="0"/>
              <a:t>	2.4.5    If the answer is yes, renegotiate scope, schedule, and/or budget with 	             the system owner group.</a:t>
            </a:r>
          </a:p>
          <a:p>
            <a:pPr>
              <a:tabLst>
                <a:tab pos="1371600" algn="l"/>
              </a:tabLst>
            </a:pPr>
            <a:r>
              <a:rPr lang="en-US" sz="1200" dirty="0" smtClean="0"/>
              <a:t>3.     Definition Phase</a:t>
            </a:r>
          </a:p>
          <a:p>
            <a:pPr lvl="1">
              <a:tabLst>
                <a:tab pos="1371600" algn="l"/>
              </a:tabLst>
            </a:pPr>
            <a:r>
              <a:rPr lang="en-US" sz="1200" dirty="0" smtClean="0"/>
              <a:t>          3.1    Outline Business Requirements</a:t>
            </a:r>
          </a:p>
          <a:p>
            <a:pPr lvl="2">
              <a:tabLst>
                <a:tab pos="1371600" algn="l"/>
              </a:tabLst>
            </a:pPr>
            <a:r>
              <a:rPr lang="en-US" sz="1200" dirty="0" smtClean="0"/>
              <a:t>	3.1.1    Review and refine the system improvement objectives</a:t>
            </a:r>
          </a:p>
          <a:p>
            <a:pPr lvl="2">
              <a:tabLst>
                <a:tab pos="1371600" algn="l"/>
              </a:tabLst>
            </a:pPr>
            <a:r>
              <a:rPr lang="en-US" sz="1200" dirty="0" smtClean="0"/>
              <a:t>	3.1.2    For each objective:</a:t>
            </a:r>
          </a:p>
          <a:p>
            <a:pPr lvl="3">
              <a:tabLst>
                <a:tab pos="1371600" algn="l"/>
              </a:tabLst>
            </a:pPr>
            <a:r>
              <a:rPr lang="en-US" sz="1200" dirty="0" smtClean="0"/>
              <a:t>	            3.1.2.1  Identify and document any business events or inputs to 		which system must respond. Briefly define each event or 		input, but do not define the specific data content of any 		input.</a:t>
            </a:r>
          </a:p>
          <a:p>
            <a:pPr lvl="3">
              <a:tabLst>
                <a:tab pos="1371600" algn="l"/>
              </a:tabLst>
            </a:pPr>
            <a:r>
              <a:rPr lang="en-US" sz="1200" dirty="0" smtClean="0"/>
              <a:t>	            3.1.2.2  Identify and document any special business policies, 		   processing, or decisions that must be made to 			   adequately respond to each event or input.</a:t>
            </a:r>
          </a:p>
          <a:p>
            <a:pPr lvl="3">
              <a:tabLst>
                <a:tab pos="1371600" algn="l"/>
              </a:tabLst>
            </a:pPr>
            <a:r>
              <a:rPr lang="en-US" sz="1200" dirty="0" smtClean="0"/>
              <a:t>	            3.1..2.3  Identify and document the normal business outputs or 		    responses to the aforementioned business events or 		    inputs.</a:t>
            </a:r>
          </a:p>
          <a:p>
            <a:pPr lvl="3">
              <a:tabLst>
                <a:tab pos="1371600" algn="l"/>
              </a:tabLst>
            </a:pPr>
            <a:r>
              <a:rPr lang="en-US" sz="1200" dirty="0" smtClean="0"/>
              <a:t>	            3.1.2.4  Identify and document any information that must be 		    	    produced or made available.</a:t>
            </a:r>
          </a:p>
          <a:p>
            <a:pPr lvl="2">
              <a:tabLst>
                <a:tab pos="1371600" algn="l"/>
              </a:tabLst>
            </a:pPr>
            <a:r>
              <a:rPr lang="en-US" sz="1200" dirty="0" smtClean="0"/>
              <a:t>	3.1.3    Compare the system improvement objectives and requirements 			 against the original problem statements from the study phase. Are you 		 still solving the original problems or is the scope of the project growing? 		 Increased scope is not necessarily wrong; however, an appropriate 		 adjustment of expectations (particularly schedule and budget) may 			 eventually become necessary.</a:t>
            </a:r>
          </a:p>
          <a:p>
            <a:pPr lvl="1">
              <a:tabLst>
                <a:tab pos="1371600" algn="l"/>
              </a:tabLst>
            </a:pPr>
            <a:r>
              <a:rPr lang="en-US" sz="1200" dirty="0" smtClean="0"/>
              <a:t>           3.2    Model Business System Requirements</a:t>
            </a:r>
          </a:p>
          <a:p>
            <a:pPr lvl="2">
              <a:tabLst>
                <a:tab pos="1371600" algn="l"/>
              </a:tabLst>
            </a:pPr>
            <a:r>
              <a:rPr lang="en-US" sz="1200" dirty="0" smtClean="0"/>
              <a:t>	3.2.1    Review the system improvement objectives and requirements 	             	             statement outline.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52735"/>
            <a:ext cx="6858000" cy="461665"/>
          </a:xfrm>
          <a:prstGeom prst="rect">
            <a:avLst/>
          </a:prstGeom>
          <a:noFill/>
        </p:spPr>
        <p:txBody>
          <a:bodyPr wrap="square" rtlCol="0">
            <a:spAutoFit/>
          </a:bodyPr>
          <a:lstStyle/>
          <a:p>
            <a:pPr algn="ctr"/>
            <a:r>
              <a:rPr lang="en-US" sz="2400" b="1" dirty="0" smtClean="0"/>
              <a:t>Fast Phases</a:t>
            </a:r>
            <a:endParaRPr lang="en-US" sz="2400" b="1" dirty="0"/>
          </a:p>
        </p:txBody>
      </p:sp>
      <p:sp>
        <p:nvSpPr>
          <p:cNvPr id="7" name="TextBox 6"/>
          <p:cNvSpPr txBox="1"/>
          <p:nvPr/>
        </p:nvSpPr>
        <p:spPr>
          <a:xfrm>
            <a:off x="0" y="838200"/>
            <a:ext cx="6858000" cy="8402300"/>
          </a:xfrm>
          <a:prstGeom prst="rect">
            <a:avLst/>
          </a:prstGeom>
          <a:noFill/>
        </p:spPr>
        <p:txBody>
          <a:bodyPr wrap="square" rtlCol="0">
            <a:spAutoFit/>
          </a:bodyPr>
          <a:lstStyle/>
          <a:p>
            <a:pPr lvl="2">
              <a:tabLst>
                <a:tab pos="1371600" algn="l"/>
              </a:tabLst>
            </a:pPr>
            <a:r>
              <a:rPr lang="en-US" sz="1200" dirty="0" smtClean="0"/>
              <a:t>	3.2.2    Collect or retrieve any system models that may have been developed 		  in prior projects. High-level system models may have been created as 		  part of an information strategy planning project or business process 		  redesign project. Detail models may have been created as part of prior 		  application development projects. In either case, existing models are 		  typically stored in the corporate repository. Many organizations have 		  formal checkout/check-in procedures for using and updating existing 		  system models.</a:t>
            </a:r>
          </a:p>
          <a:p>
            <a:pPr lvl="2">
              <a:tabLst>
                <a:tab pos="1371600" algn="l"/>
              </a:tabLst>
            </a:pPr>
            <a:r>
              <a:rPr lang="en-US" sz="1200" dirty="0" smtClean="0"/>
              <a:t>	3.2.3    If the appropriate CASE technology is available, consider reverse 	            	            engineering existing databases or applications into physical system 		 models. Then translate those physical models into more business-			 friendly logical system models. The value of this step depends on the 		 quality and value of the databases and applications to be reverse 			 engineered. Many systems are so old or poorly designed that the value 		 of reverse engineering is questionable.</a:t>
            </a:r>
          </a:p>
          <a:p>
            <a:pPr lvl="2">
              <a:tabLst>
                <a:tab pos="1371600" algn="l"/>
              </a:tabLst>
            </a:pPr>
            <a:r>
              <a:rPr lang="en-US" sz="1200" dirty="0" smtClean="0"/>
              <a:t>	3.2.4    Draw the interface model. The interface model establishes the scope 	            and boundary for the entire project.</a:t>
            </a:r>
          </a:p>
          <a:p>
            <a:pPr lvl="2">
              <a:tabLst>
                <a:tab pos="1371600" algn="l"/>
              </a:tabLst>
            </a:pPr>
            <a:r>
              <a:rPr lang="en-US" sz="1200" dirty="0" smtClean="0"/>
              <a:t>	3.2.5    Depending on your modeling strategy of choice:</a:t>
            </a:r>
          </a:p>
          <a:p>
            <a:pPr lvl="3">
              <a:tabLst>
                <a:tab pos="1371600" algn="l"/>
              </a:tabLst>
            </a:pPr>
            <a:r>
              <a:rPr lang="en-US" sz="1200" dirty="0" smtClean="0"/>
              <a:t>	            3.2.5.1  If you practice structured analysis</a:t>
            </a:r>
          </a:p>
          <a:p>
            <a:pPr lvl="4">
              <a:tabLst>
                <a:tab pos="1371600" algn="l"/>
              </a:tabLst>
            </a:pPr>
            <a:r>
              <a:rPr lang="en-US" sz="1200" dirty="0" smtClean="0"/>
              <a:t>	3.2.5.1.1  Construct and verify the process 	                   	                models.</a:t>
            </a:r>
          </a:p>
          <a:p>
            <a:pPr lvl="4">
              <a:tabLst>
                <a:tab pos="1371600" algn="l"/>
              </a:tabLst>
            </a:pPr>
            <a:r>
              <a:rPr lang="en-US" sz="1200" dirty="0" smtClean="0"/>
              <a:t>	3.2.5.1.2  Construct and verify data models.</a:t>
            </a:r>
          </a:p>
          <a:p>
            <a:pPr lvl="4">
              <a:tabLst>
                <a:tab pos="1371600" algn="l"/>
              </a:tabLst>
            </a:pPr>
            <a:r>
              <a:rPr lang="en-US" sz="1200" dirty="0" smtClean="0"/>
              <a:t>	3.2.5.1.3  Synchronize process and data models. This 	                synchronization ensures that the models are 	                consistent and compatible with one another.</a:t>
            </a:r>
          </a:p>
          <a:p>
            <a:pPr lvl="1">
              <a:tabLst>
                <a:tab pos="1371600" algn="l"/>
              </a:tabLst>
            </a:pPr>
            <a:r>
              <a:rPr lang="en-US" sz="1200" dirty="0" smtClean="0"/>
              <a:t>           3.3    Build Discovery Prototypes</a:t>
            </a:r>
          </a:p>
          <a:p>
            <a:pPr lvl="2">
              <a:tabLst>
                <a:tab pos="1371600" algn="l"/>
              </a:tabLst>
            </a:pPr>
            <a:r>
              <a:rPr lang="en-US" sz="1200" dirty="0" smtClean="0"/>
              <a:t>	3.3.1    Review the system improvement objectives and requirements 	            	             statements outline.</a:t>
            </a:r>
          </a:p>
          <a:p>
            <a:pPr lvl="2">
              <a:tabLst>
                <a:tab pos="1371600" algn="l"/>
              </a:tabLst>
            </a:pPr>
            <a:r>
              <a:rPr lang="en-US" sz="1200" dirty="0" smtClean="0"/>
              <a:t>	3.3.2    Study any system models that may have been developed.</a:t>
            </a:r>
          </a:p>
          <a:p>
            <a:pPr lvl="2">
              <a:tabLst>
                <a:tab pos="1371600" algn="l"/>
              </a:tabLst>
            </a:pPr>
            <a:r>
              <a:rPr lang="en-US" sz="1200" dirty="0" smtClean="0"/>
              <a:t>	3.3.3    Working directly with the system users, construct a simple, single-	             	             user prototype for each business event. Do not worry about input 	             	             editing, system security, etc.; the focus is completely on business 		             requirements. Do not spend too much time on any one input since 	             this stage does not develop the final system.</a:t>
            </a:r>
          </a:p>
          <a:p>
            <a:pPr lvl="2">
              <a:tabLst>
                <a:tab pos="1371600" algn="l"/>
              </a:tabLst>
            </a:pPr>
            <a:r>
              <a:rPr lang="en-US" sz="1200" dirty="0" smtClean="0"/>
              <a:t>	3.3.4    Working directly with system users, construct output prototypes for 	             		  each business output. Do not worry about whether the data are real 	             or whether or not they make sense. Focus on identifying the 	             	             columns, totals, and graphs the users are seeking. If you built a 	             	             sample database in step 3 and used step 4 to collect data for that 	             	             database, you can probably use that database prototype to quickly 	             generate sample reports.</a:t>
            </a:r>
          </a:p>
          <a:p>
            <a:pPr lvl="2">
              <a:tabLst>
                <a:tab pos="1371600" algn="l"/>
              </a:tabLst>
            </a:pPr>
            <a:r>
              <a:rPr lang="en-US" sz="1200" dirty="0" smtClean="0"/>
              <a:t>	3.3.5    Return to the system modeling activity to formalize the requirements 	             that have been discovered through the above prototyping steps.</a:t>
            </a:r>
          </a:p>
          <a:p>
            <a:pPr lvl="1">
              <a:tabLst>
                <a:tab pos="1371600" algn="l"/>
              </a:tabLst>
            </a:pPr>
            <a:r>
              <a:rPr lang="en-US" sz="1200" dirty="0" smtClean="0"/>
              <a:t>           3.4  Prioritize Business Requirements</a:t>
            </a:r>
          </a:p>
          <a:p>
            <a:pPr lvl="2">
              <a:tabLst>
                <a:tab pos="1371600" algn="l"/>
              </a:tabLst>
            </a:pPr>
            <a:r>
              <a:rPr lang="en-US" sz="1200" dirty="0" smtClean="0"/>
              <a:t>	3.4.1    For each system input and output, categorize it as mandatory,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52735"/>
            <a:ext cx="6858000" cy="461665"/>
          </a:xfrm>
          <a:prstGeom prst="rect">
            <a:avLst/>
          </a:prstGeom>
          <a:noFill/>
        </p:spPr>
        <p:txBody>
          <a:bodyPr wrap="square" rtlCol="0">
            <a:spAutoFit/>
          </a:bodyPr>
          <a:lstStyle/>
          <a:p>
            <a:pPr algn="ctr"/>
            <a:r>
              <a:rPr lang="en-US" sz="2400" b="1" dirty="0" smtClean="0"/>
              <a:t>Fast Phases</a:t>
            </a:r>
            <a:endParaRPr lang="en-US" sz="2400" b="1" dirty="0"/>
          </a:p>
        </p:txBody>
      </p:sp>
      <p:sp>
        <p:nvSpPr>
          <p:cNvPr id="7" name="TextBox 6"/>
          <p:cNvSpPr txBox="1"/>
          <p:nvPr/>
        </p:nvSpPr>
        <p:spPr>
          <a:xfrm>
            <a:off x="0" y="1371600"/>
            <a:ext cx="6858000" cy="5816977"/>
          </a:xfrm>
          <a:prstGeom prst="rect">
            <a:avLst/>
          </a:prstGeom>
          <a:noFill/>
        </p:spPr>
        <p:txBody>
          <a:bodyPr wrap="square" rtlCol="0">
            <a:spAutoFit/>
          </a:bodyPr>
          <a:lstStyle/>
          <a:p>
            <a:pPr lvl="2">
              <a:tabLst>
                <a:tab pos="1371600" algn="l"/>
              </a:tabLst>
            </a:pPr>
            <a:r>
              <a:rPr lang="en-US" sz="1200" dirty="0" smtClean="0"/>
              <a:t>	            optional, or desirable.</a:t>
            </a:r>
          </a:p>
          <a:p>
            <a:pPr lvl="2">
              <a:tabLst>
                <a:tab pos="1371600" algn="l"/>
              </a:tabLst>
            </a:pPr>
            <a:r>
              <a:rPr lang="en-US" sz="1200" dirty="0" smtClean="0"/>
              <a:t>	3.4.2    For each desirable requirement above, rank it with respect to the 	             		 other desirable requirements.  Make note of any dependencies that 	            exist between requirements.</a:t>
            </a:r>
          </a:p>
          <a:p>
            <a:pPr lvl="3">
              <a:tabLst>
                <a:tab pos="1371600" algn="l"/>
              </a:tabLst>
            </a:pPr>
            <a:r>
              <a:rPr lang="en-US" sz="1200" dirty="0" smtClean="0"/>
              <a:t>3.4.3    For each optional requirement, rank it with respect to the other 	       	 optional requirements. Make note of any dependencies that exist 	            	  between requirements.</a:t>
            </a:r>
          </a:p>
          <a:p>
            <a:pPr lvl="3">
              <a:tabLst>
                <a:tab pos="1371600" algn="l"/>
              </a:tabLst>
            </a:pPr>
            <a:r>
              <a:rPr lang="en-US" sz="1200" dirty="0" smtClean="0"/>
              <a:t>	3.4.4    Define system versions. A recommended scheme follows:</a:t>
            </a:r>
          </a:p>
          <a:p>
            <a:pPr lvl="4">
              <a:tabLst>
                <a:tab pos="1371600" algn="l"/>
              </a:tabLst>
            </a:pPr>
            <a:r>
              <a:rPr lang="en-US" sz="1200" dirty="0" smtClean="0"/>
              <a:t>            3.4.4.1  Version one consists of all mandatory requirements</a:t>
            </a:r>
          </a:p>
          <a:p>
            <a:pPr lvl="4">
              <a:tabLst>
                <a:tab pos="1371600" algn="l"/>
              </a:tabLst>
            </a:pPr>
            <a:r>
              <a:rPr lang="en-US" sz="1200" dirty="0" smtClean="0"/>
              <a:t>            3.4.4.2  Versions two through x consist of logical groupings of                                                   	   desirable requirements</a:t>
            </a:r>
          </a:p>
          <a:p>
            <a:pPr lvl="4">
              <a:tabLst>
                <a:tab pos="1371600" algn="l"/>
              </a:tabLst>
            </a:pPr>
            <a:r>
              <a:rPr lang="en-US" sz="1200" dirty="0" smtClean="0"/>
              <a:t>            3.4.4.3  Optional requirements are usually added to versions as 	    time permits or deferred to maintenance releases of the 	    system.  Many such requirements are for new reports. 	    Today, users can be given relatively simple technology 	    to fulfill such requirements on their own.</a:t>
            </a:r>
          </a:p>
          <a:p>
            <a:pPr lvl="2">
              <a:tabLst>
                <a:tab pos="1371600" algn="l"/>
              </a:tabLst>
            </a:pPr>
            <a:r>
              <a:rPr lang="en-US" sz="1200" dirty="0" smtClean="0"/>
              <a:t>           3.5    Modify the Project Plan and Scope</a:t>
            </a:r>
          </a:p>
          <a:p>
            <a:pPr lvl="3">
              <a:tabLst>
                <a:tab pos="1371600" algn="l"/>
              </a:tabLst>
            </a:pPr>
            <a:r>
              <a:rPr lang="en-US" sz="1200" dirty="0" smtClean="0"/>
              <a:t>	3.5.1    Review the original plan</a:t>
            </a:r>
          </a:p>
          <a:p>
            <a:pPr lvl="3">
              <a:tabLst>
                <a:tab pos="1371600" algn="l"/>
              </a:tabLst>
            </a:pPr>
            <a:r>
              <a:rPr lang="en-US" sz="1200" dirty="0" smtClean="0"/>
              <a:t>	3.5.2    Review the up-to-date business requirements outline, system 	            models, discovery prototypes, and business requirements’ 		            priorities. Ask yourself two questions:</a:t>
            </a:r>
          </a:p>
          <a:p>
            <a:pPr lvl="3">
              <a:tabLst>
                <a:tab pos="1371600" algn="l"/>
              </a:tabLst>
            </a:pPr>
            <a:r>
              <a:rPr lang="en-US" sz="1200" dirty="0" smtClean="0"/>
              <a:t>	            3.5.2.1    Has the scope of the project significantly expanded?</a:t>
            </a:r>
          </a:p>
          <a:p>
            <a:pPr lvl="4">
              <a:tabLst>
                <a:tab pos="1371600" algn="l"/>
              </a:tabLst>
            </a:pPr>
            <a:r>
              <a:rPr lang="en-US" sz="1200" dirty="0" smtClean="0"/>
              <a:t>            3.5.2.2    Are the requirements more substantial than originally        	    anticipated?</a:t>
            </a:r>
          </a:p>
          <a:p>
            <a:pPr lvl="3">
              <a:tabLst>
                <a:tab pos="1371600" algn="l"/>
              </a:tabLst>
            </a:pPr>
            <a:r>
              <a:rPr lang="en-US" sz="1200" dirty="0" smtClean="0"/>
              <a:t> 	3.5.3    Estimate the time required for each project activity in the next 	            phase - the design phase.</a:t>
            </a:r>
          </a:p>
          <a:p>
            <a:pPr lvl="3">
              <a:tabLst>
                <a:tab pos="1371600" algn="l"/>
              </a:tabLst>
            </a:pPr>
            <a:r>
              <a:rPr lang="en-US" sz="1200" dirty="0" smtClean="0"/>
              <a:t>	3.5.4    If necessary, refine baseline estimates for the overall project 	            plan.</a:t>
            </a:r>
          </a:p>
          <a:p>
            <a:pPr lvl="3">
              <a:tabLst>
                <a:tab pos="1371600" algn="l"/>
              </a:tabLst>
            </a:pPr>
            <a:r>
              <a:rPr lang="en-US" sz="1200" dirty="0" smtClean="0"/>
              <a:t>	3.5.5    If the answer is yes, then negotiate scope, schedule, and/or 		            budget with the system owner group.</a:t>
            </a:r>
            <a:endParaRPr lang="en-US"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6EEF5AF7-FE96-42AA-ADA1-FD26B3F2B7F0}" type="slidenum">
              <a:rPr lang="en-US"/>
              <a:pPr>
                <a:defRPr/>
              </a:pPr>
              <a:t>37</a:t>
            </a:fld>
            <a:endParaRPr lang="en-US"/>
          </a:p>
        </p:txBody>
      </p:sp>
      <p:sp>
        <p:nvSpPr>
          <p:cNvPr id="68611" name="Text Box 2"/>
          <p:cNvSpPr txBox="1">
            <a:spLocks noChangeArrowheads="1"/>
          </p:cNvSpPr>
          <p:nvPr/>
        </p:nvSpPr>
        <p:spPr bwMode="auto">
          <a:xfrm>
            <a:off x="0" y="1524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Survey Phase </a:t>
            </a:r>
          </a:p>
        </p:txBody>
      </p:sp>
      <p:graphicFrame>
        <p:nvGraphicFramePr>
          <p:cNvPr id="67587" name="Group 3"/>
          <p:cNvGraphicFramePr>
            <a:graphicFrameLocks noGrp="1"/>
          </p:cNvGraphicFramePr>
          <p:nvPr>
            <p:ph/>
          </p:nvPr>
        </p:nvGraphicFramePr>
        <p:xfrm>
          <a:off x="0" y="1143002"/>
          <a:ext cx="6858001" cy="7477060"/>
        </p:xfrm>
        <a:graphic>
          <a:graphicData uri="http://schemas.openxmlformats.org/drawingml/2006/table">
            <a:tbl>
              <a:tblPr/>
              <a:tblGrid>
                <a:gridCol w="684815"/>
                <a:gridCol w="688099"/>
                <a:gridCol w="683172"/>
                <a:gridCol w="624052"/>
                <a:gridCol w="596134"/>
                <a:gridCol w="758716"/>
                <a:gridCol w="609271"/>
                <a:gridCol w="637190"/>
                <a:gridCol w="472966"/>
                <a:gridCol w="394138"/>
                <a:gridCol w="709448"/>
              </a:tblGrid>
              <a:tr h="314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Survey</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 Survey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1.1.1 Collect information to determine project focus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and survey results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Background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Team – Survey </a:t>
                      </a:r>
                      <a:r>
                        <a:rPr kumimoji="0" lang="en-US" sz="800" b="0" i="0" u="none" strike="noStrike" cap="none" normalizeH="0" baseline="0" dirty="0" err="1" smtClean="0">
                          <a:ln>
                            <a:noFill/>
                          </a:ln>
                          <a:solidFill>
                            <a:schemeClr val="tx1"/>
                          </a:solidFill>
                          <a:effectLst/>
                          <a:latin typeface="Arial" pitchFamily="34" charset="0"/>
                        </a:rPr>
                        <a:t>Chau</a:t>
                      </a: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pencil and paper, e-mail, internet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Initialization of the project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1.1.2 Review information and determine project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Survey summary and information presentation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Survey results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Organize the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surveys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1.1.3 Determine Systems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Meeting notes, survey summary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Team – Determine POD and document POD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Pencil and Paper, Microsoft Word/PowerPoint, white board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background and preliminary research</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9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1.2 Negotiate Project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1.2.1 Review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information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and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on POD Statement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1.2.2 Negotiate Overall Project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Current project 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Decide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Pencil and Paper, white board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Statement of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1.2.3 Document scope with diagrams/summaries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Diagrams and Summaries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Scope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Jeremy-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DFD’s and narratives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PowerPoint, Microsoft Word, white board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Negotiations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6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1.2.4 Detailed Recommendation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Recommendation Letter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Research, POD, and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Develop recommendation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Word, PowerPoint, paper and pencil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Scope, Findings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6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 Plan Project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1.3.1 Review scope and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and POD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statements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scope and POD statements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1.3.2 Estimate the time required for the project and plan a schedule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Schedule and Project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Phase requirements, Methodology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Develop plan and schedule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and Paper, PowerPoint,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and POD completion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7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1.3.3 Finalize project feasibility statement and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Feasibility Assessment, PowerPoint Presentation, Sign-off</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All outputs thus far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finalize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Microsoft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all prior steps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11D21B1C-2CBB-4299-BC60-D3BDD30095ED}" type="slidenum">
              <a:rPr lang="en-US"/>
              <a:pPr>
                <a:defRPr/>
              </a:pPr>
              <a:t>38</a:t>
            </a:fld>
            <a:endParaRPr lang="en-US"/>
          </a:p>
        </p:txBody>
      </p:sp>
      <p:graphicFrame>
        <p:nvGraphicFramePr>
          <p:cNvPr id="68610" name="Group 2"/>
          <p:cNvGraphicFramePr>
            <a:graphicFrameLocks noGrp="1"/>
          </p:cNvGraphicFramePr>
          <p:nvPr>
            <p:ph/>
          </p:nvPr>
        </p:nvGraphicFramePr>
        <p:xfrm>
          <a:off x="1" y="1601788"/>
          <a:ext cx="6857999" cy="1749552"/>
        </p:xfrm>
        <a:graphic>
          <a:graphicData uri="http://schemas.openxmlformats.org/drawingml/2006/table">
            <a:tbl>
              <a:tblPr/>
              <a:tblGrid>
                <a:gridCol w="678246"/>
                <a:gridCol w="676603"/>
                <a:gridCol w="676603"/>
                <a:gridCol w="569857"/>
                <a:gridCol w="633905"/>
                <a:gridCol w="753789"/>
                <a:gridCol w="582995"/>
                <a:gridCol w="630621"/>
                <a:gridCol w="472966"/>
                <a:gridCol w="472966"/>
                <a:gridCol w="709448"/>
              </a:tblGrid>
              <a:tr h="147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1.4 Present the Project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1.4.1 Review past deliverables to prepare for presentation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Tech</a:t>
                      </a: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Scope Statement, feasibility report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past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tasks 1.1, 1.2, 1.3</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1.4.2 Present the project feasibility assessment report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Tech</a:t>
                      </a: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Approval/Declination of project with suggestions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feasibility assessment report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Present report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Presentation Preparation and all prior stages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
          <p:cNvSpPr txBox="1">
            <a:spLocks noChangeArrowheads="1"/>
          </p:cNvSpPr>
          <p:nvPr/>
        </p:nvSpPr>
        <p:spPr bwMode="auto">
          <a:xfrm>
            <a:off x="0" y="3003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Survey Phase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D9029FBC-E4E0-4B7C-80FA-A6E842C3A6C8}" type="slidenum">
              <a:rPr lang="en-US"/>
              <a:pPr>
                <a:defRPr/>
              </a:pPr>
              <a:t>39</a:t>
            </a:fld>
            <a:endParaRPr lang="en-US"/>
          </a:p>
        </p:txBody>
      </p:sp>
      <p:graphicFrame>
        <p:nvGraphicFramePr>
          <p:cNvPr id="69634" name="Group 2"/>
          <p:cNvGraphicFramePr>
            <a:graphicFrameLocks noGrp="1"/>
          </p:cNvGraphicFramePr>
          <p:nvPr>
            <p:ph/>
          </p:nvPr>
        </p:nvGraphicFramePr>
        <p:xfrm>
          <a:off x="0" y="1124839"/>
          <a:ext cx="6858001" cy="7571550"/>
        </p:xfrm>
        <a:graphic>
          <a:graphicData uri="http://schemas.openxmlformats.org/drawingml/2006/table">
            <a:tbl>
              <a:tblPr/>
              <a:tblGrid>
                <a:gridCol w="774839"/>
                <a:gridCol w="727261"/>
                <a:gridCol w="730659"/>
                <a:gridCol w="567535"/>
                <a:gridCol w="728961"/>
                <a:gridCol w="812221"/>
                <a:gridCol w="565835"/>
                <a:gridCol w="649098"/>
                <a:gridCol w="485973"/>
                <a:gridCol w="815619"/>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 Study</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 Model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2.1.1 Review the scope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the statement to refresh on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the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2.1.2 Gather information on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Current System Information, Interface, Data, Process, Geo</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interview employees on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6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 the scope of the project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2.1.3 Draw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Data, Process, and Geography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on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Jeremy – Created Diagrams to model the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Gathered on the Current System</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2.1.4 Verify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Finalized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Information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for cohesion and completeness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 Analyze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2.2.1 Review POD statements from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Problems, Opportunities, and Directives Statement/Diagram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Current System is Modeled</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2.2.2 Gather facts and information related to the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Problems/Opportunities Information Summary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 Current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Research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E-mail,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 the POD statement from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2.2.3 Analyze and document problems and opportunities using PIECES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Problem/Opportunity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Analyze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Detailed problem/opportunity information, POD statement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 Establish System Improvement Objectives and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2.3.1 Review scope and problem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Problem Opportunity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PO Analysis and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task 2.2 and all prior tasks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2.3.2 Negotiate business-oriented objectives for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Problem/Opportunity Improvement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Solve PO and measure improvement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PO Analysis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782" name="Text Box 125"/>
          <p:cNvSpPr txBox="1">
            <a:spLocks noChangeArrowheads="1"/>
          </p:cNvSpPr>
          <p:nvPr/>
        </p:nvSpPr>
        <p:spPr bwMode="auto">
          <a:xfrm>
            <a:off x="0" y="1524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Study Phase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a:t>
            </a:fld>
            <a:endParaRPr lang="en-US"/>
          </a:p>
        </p:txBody>
      </p:sp>
      <p:sp>
        <p:nvSpPr>
          <p:cNvPr id="5" name="TextBox 4"/>
          <p:cNvSpPr txBox="1"/>
          <p:nvPr/>
        </p:nvSpPr>
        <p:spPr>
          <a:xfrm>
            <a:off x="0" y="533400"/>
            <a:ext cx="6858000" cy="461665"/>
          </a:xfrm>
          <a:prstGeom prst="rect">
            <a:avLst/>
          </a:prstGeom>
          <a:noFill/>
        </p:spPr>
        <p:txBody>
          <a:bodyPr wrap="square" rtlCol="0">
            <a:spAutoFit/>
          </a:bodyPr>
          <a:lstStyle/>
          <a:p>
            <a:pPr algn="ctr"/>
            <a:r>
              <a:rPr lang="en-US" sz="2400" b="1" dirty="0" smtClean="0"/>
              <a:t>Note to the Graders</a:t>
            </a:r>
            <a:endParaRPr lang="en-US" sz="2400" b="1" dirty="0"/>
          </a:p>
        </p:txBody>
      </p:sp>
      <p:sp>
        <p:nvSpPr>
          <p:cNvPr id="6" name="TextBox 5"/>
          <p:cNvSpPr txBox="1"/>
          <p:nvPr/>
        </p:nvSpPr>
        <p:spPr>
          <a:xfrm>
            <a:off x="0" y="1676400"/>
            <a:ext cx="6858000" cy="2677656"/>
          </a:xfrm>
          <a:prstGeom prst="rect">
            <a:avLst/>
          </a:prstGeom>
          <a:noFill/>
        </p:spPr>
        <p:txBody>
          <a:bodyPr wrap="square" rtlCol="0">
            <a:spAutoFit/>
          </a:bodyPr>
          <a:lstStyle/>
          <a:p>
            <a:r>
              <a:rPr lang="en-US" sz="1200" dirty="0" smtClean="0"/>
              <a:t>	For the purposes of this project, the term “Faculty/Staff” will refer to the paid employee’s of whatever system is being discussed, whether it is the University’s Faculty reviewing resumes or </a:t>
            </a:r>
            <a:r>
              <a:rPr lang="en-US" sz="1200" dirty="0" err="1" smtClean="0"/>
              <a:t>Monster.com’s</a:t>
            </a:r>
            <a:r>
              <a:rPr lang="en-US" sz="1200" dirty="0" smtClean="0"/>
              <a:t> staff.  </a:t>
            </a:r>
          </a:p>
          <a:p>
            <a:r>
              <a:rPr lang="en-US" sz="1200" dirty="0" smtClean="0"/>
              <a:t>	Also, the Problems, Opportunities, Objectives, and Constraints Matrix has been taken out of the Survey phase since we did not have enough information about the current system at that time to create one.  You will still find this matrix in the survey phase.  </a:t>
            </a:r>
          </a:p>
          <a:p>
            <a:r>
              <a:rPr lang="en-US" sz="1200" dirty="0" smtClean="0"/>
              <a:t>	Also, this project required that we create a short report for our client, Dung </a:t>
            </a:r>
            <a:r>
              <a:rPr lang="en-US" sz="1200" dirty="0" err="1" smtClean="0"/>
              <a:t>Chau</a:t>
            </a:r>
            <a:r>
              <a:rPr lang="en-US" sz="1200" dirty="0" smtClean="0"/>
              <a:t>.  The report will be put onto the end of the binder, but we will also denote any slide that went into the report with an asterisk on the table of contents.  </a:t>
            </a:r>
          </a:p>
          <a:p>
            <a:r>
              <a:rPr lang="en-US" sz="1200" dirty="0" smtClean="0"/>
              <a:t>	Also, since Dung </a:t>
            </a:r>
            <a:r>
              <a:rPr lang="en-US" sz="1200" dirty="0" err="1" smtClean="0"/>
              <a:t>Chau</a:t>
            </a:r>
            <a:r>
              <a:rPr lang="en-US" sz="1200" dirty="0" smtClean="0"/>
              <a:t> is out of town, there will be no way to have him sign-off on our actual sign off pages.  Dr. Hale instructed us to keep them in the binder regardless of this.</a:t>
            </a:r>
          </a:p>
          <a:p>
            <a:r>
              <a:rPr lang="en-US" sz="1200" dirty="0" smtClean="0"/>
              <a:t>	Finally, within the survey phase, the results of our data gathering and our interview notes are one in the same.  This is because the only data gathering that we did in the Survey phase was the interviews.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EDA2038B-2021-4063-B2DB-75673E0F373D}" type="slidenum">
              <a:rPr lang="en-US"/>
              <a:pPr>
                <a:defRPr/>
              </a:pPr>
              <a:t>40</a:t>
            </a:fld>
            <a:endParaRPr lang="en-US"/>
          </a:p>
        </p:txBody>
      </p:sp>
      <p:graphicFrame>
        <p:nvGraphicFramePr>
          <p:cNvPr id="70658" name="Group 2"/>
          <p:cNvGraphicFramePr>
            <a:graphicFrameLocks noGrp="1"/>
          </p:cNvGraphicFramePr>
          <p:nvPr>
            <p:ph/>
          </p:nvPr>
        </p:nvGraphicFramePr>
        <p:xfrm>
          <a:off x="0" y="1517744"/>
          <a:ext cx="6858001" cy="4651248"/>
        </p:xfrm>
        <a:graphic>
          <a:graphicData uri="http://schemas.openxmlformats.org/drawingml/2006/table">
            <a:tbl>
              <a:tblPr/>
              <a:tblGrid>
                <a:gridCol w="745735"/>
                <a:gridCol w="740567"/>
                <a:gridCol w="747457"/>
                <a:gridCol w="576953"/>
                <a:gridCol w="744012"/>
                <a:gridCol w="828403"/>
                <a:gridCol w="656177"/>
                <a:gridCol w="661344"/>
                <a:gridCol w="415063"/>
                <a:gridCol w="74229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2.3.3 Brainstorm constraints that may limit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Cost, Technology, Time, and Policy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 Analysis and Solutions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Brainstorm to determine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and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PO Solutions </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 Modify Project Scope and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2.4.1 Review original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and diagrams from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survey phase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2.4.2 Review all outputs of Study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Summary of possible scope changes/adjustments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all Study phase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Study outputs to determine scope changes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all prior activities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2.4.3 Estimate time required for the Definition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Detailed Definition Phase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Overall Project Plan, Study Phase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Develop plan for definition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2.3 and before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2.4.4 Refine overall project plan if necessary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Modified Project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Old Project Plan, Outputs of Study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Make needed adjustments to project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Tasks 2.1-2.3 and Definition Phase Plan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2.4.5 Renegotiate scope, schedule and budget as needed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Modified scope, 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Study Phase outputs, prior scope, 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Make adjustments to budget and scheduling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Study and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25"/>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Study Phase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5DF06C96-B719-4319-A980-864307A7076D}" type="slidenum">
              <a:rPr lang="en-US"/>
              <a:pPr>
                <a:defRPr/>
              </a:pPr>
              <a:t>41</a:t>
            </a:fld>
            <a:endParaRPr lang="en-US"/>
          </a:p>
        </p:txBody>
      </p:sp>
      <p:sp>
        <p:nvSpPr>
          <p:cNvPr id="72707" name="Text Box 2"/>
          <p:cNvSpPr txBox="1">
            <a:spLocks noChangeArrowheads="1"/>
          </p:cNvSpPr>
          <p:nvPr/>
        </p:nvSpPr>
        <p:spPr bwMode="auto">
          <a:xfrm>
            <a:off x="0" y="51429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Gantt Chart </a:t>
            </a:r>
            <a:r>
              <a:rPr lang="en-US" sz="2400" b="1" dirty="0" smtClean="0"/>
              <a:t> for </a:t>
            </a:r>
            <a:r>
              <a:rPr lang="en-US" sz="2400" b="1" dirty="0"/>
              <a:t>Survey Phase</a:t>
            </a:r>
          </a:p>
        </p:txBody>
      </p:sp>
      <p:sp>
        <p:nvSpPr>
          <p:cNvPr id="72713" name="Text Box 9"/>
          <p:cNvSpPr txBox="1">
            <a:spLocks noChangeArrowheads="1"/>
          </p:cNvSpPr>
          <p:nvPr/>
        </p:nvSpPr>
        <p:spPr bwMode="auto">
          <a:xfrm>
            <a:off x="0" y="8116669"/>
            <a:ext cx="6858000" cy="646331"/>
          </a:xfrm>
          <a:prstGeom prst="rect">
            <a:avLst/>
          </a:prstGeom>
          <a:noFill/>
          <a:ln w="9525">
            <a:noFill/>
            <a:miter lim="800000"/>
            <a:headEnd/>
            <a:tailEnd/>
          </a:ln>
        </p:spPr>
        <p:txBody>
          <a:bodyPr wrap="square">
            <a:spAutoFit/>
          </a:bodyPr>
          <a:lstStyle/>
          <a:p>
            <a:pPr>
              <a:spcBef>
                <a:spcPct val="50000"/>
              </a:spcBef>
            </a:pPr>
            <a:r>
              <a:rPr lang="en-US" sz="1200" dirty="0"/>
              <a:t>This Gantt chart displays the amount of time the team spent on each task throughout the span of the survey phase of the project.  The survey phase began on Thursday, April 12, 2007 and ended on Friday, April 20, 2007.</a:t>
            </a:r>
          </a:p>
        </p:txBody>
      </p:sp>
      <p:graphicFrame>
        <p:nvGraphicFramePr>
          <p:cNvPr id="6" name="Object 5"/>
          <p:cNvGraphicFramePr>
            <a:graphicFrameLocks noChangeAspect="1"/>
          </p:cNvGraphicFramePr>
          <p:nvPr/>
        </p:nvGraphicFramePr>
        <p:xfrm>
          <a:off x="0" y="1447800"/>
          <a:ext cx="6858000" cy="6553200"/>
        </p:xfrm>
        <a:graphic>
          <a:graphicData uri="http://schemas.openxmlformats.org/presentationml/2006/ole">
            <p:oleObj spid="_x0000_s48129" name="Visio" r:id="rId3" imgW="7896225" imgH="3603879"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42</a:t>
            </a:fld>
            <a:endParaRPr lang="en-US"/>
          </a:p>
        </p:txBody>
      </p:sp>
      <p:sp>
        <p:nvSpPr>
          <p:cNvPr id="6" name="TextBox 5"/>
          <p:cNvSpPr txBox="1"/>
          <p:nvPr/>
        </p:nvSpPr>
        <p:spPr>
          <a:xfrm>
            <a:off x="0" y="533400"/>
            <a:ext cx="6858000" cy="461665"/>
          </a:xfrm>
          <a:prstGeom prst="rect">
            <a:avLst/>
          </a:prstGeom>
          <a:noFill/>
        </p:spPr>
        <p:txBody>
          <a:bodyPr wrap="square" rtlCol="0">
            <a:spAutoFit/>
          </a:bodyPr>
          <a:lstStyle/>
          <a:p>
            <a:pPr algn="ctr"/>
            <a:r>
              <a:rPr lang="en-US" sz="2400" b="1" dirty="0" smtClean="0"/>
              <a:t>Team Member Schedule</a:t>
            </a:r>
            <a:endParaRPr lang="en-US" sz="2400" b="1" dirty="0"/>
          </a:p>
        </p:txBody>
      </p:sp>
      <p:graphicFrame>
        <p:nvGraphicFramePr>
          <p:cNvPr id="5" name="Object 4"/>
          <p:cNvGraphicFramePr>
            <a:graphicFrameLocks noChangeAspect="1"/>
          </p:cNvGraphicFramePr>
          <p:nvPr/>
        </p:nvGraphicFramePr>
        <p:xfrm>
          <a:off x="0" y="1524000"/>
          <a:ext cx="6858000" cy="6705600"/>
        </p:xfrm>
        <a:graphic>
          <a:graphicData uri="http://schemas.openxmlformats.org/presentationml/2006/ole">
            <p:oleObj spid="_x0000_s2051" name="Worksheet" r:id="rId3" imgW="11620500" imgH="5353050" progId="Excel.Sheet.8">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E70E7-B166-44FF-88DA-4EB204359005}" type="slidenum">
              <a:rPr lang="en-US" smtClean="0"/>
              <a:pPr>
                <a:defRPr/>
              </a:pPr>
              <a:t>43</a:t>
            </a:fld>
            <a:endParaRPr lang="en-US"/>
          </a:p>
        </p:txBody>
      </p:sp>
      <p:graphicFrame>
        <p:nvGraphicFramePr>
          <p:cNvPr id="6" name="Object 7"/>
          <p:cNvGraphicFramePr>
            <a:graphicFrameLocks noChangeAspect="1"/>
          </p:cNvGraphicFramePr>
          <p:nvPr>
            <p:ph/>
          </p:nvPr>
        </p:nvGraphicFramePr>
        <p:xfrm>
          <a:off x="1350963" y="1609725"/>
          <a:ext cx="3956050" cy="1611313"/>
        </p:xfrm>
        <a:graphic>
          <a:graphicData uri="http://schemas.openxmlformats.org/presentationml/2006/ole">
            <p:oleObj spid="_x0000_s58370" name="Worksheet" r:id="rId3" imgW="2085836" imgH="866636" progId="Excel.Sheet.8">
              <p:embed/>
            </p:oleObj>
          </a:graphicData>
        </a:graphic>
      </p:graphicFrame>
      <p:sp>
        <p:nvSpPr>
          <p:cNvPr id="7" name="Text Box 8"/>
          <p:cNvSpPr txBox="1">
            <a:spLocks noChangeArrowheads="1"/>
          </p:cNvSpPr>
          <p:nvPr/>
        </p:nvSpPr>
        <p:spPr bwMode="auto">
          <a:xfrm>
            <a:off x="228600" y="3657600"/>
            <a:ext cx="6324600" cy="1015663"/>
          </a:xfrm>
          <a:prstGeom prst="rect">
            <a:avLst/>
          </a:prstGeom>
          <a:noFill/>
          <a:ln w="9525">
            <a:noFill/>
            <a:miter lim="800000"/>
            <a:headEnd/>
            <a:tailEnd/>
          </a:ln>
        </p:spPr>
        <p:txBody>
          <a:bodyPr wrap="square">
            <a:spAutoFit/>
          </a:bodyPr>
          <a:lstStyle/>
          <a:p>
            <a:pPr>
              <a:spcBef>
                <a:spcPct val="50000"/>
              </a:spcBef>
            </a:pPr>
            <a:r>
              <a:rPr lang="en-US" sz="1200" dirty="0">
                <a:latin typeface="Arial" pitchFamily="34" charset="0"/>
                <a:cs typeface="Arial" pitchFamily="34" charset="0"/>
              </a:rPr>
              <a:t>Each group member had a different opinion on the amount of time that would be required to complete the project.  </a:t>
            </a:r>
            <a:r>
              <a:rPr lang="en-US" sz="1200" dirty="0" smtClean="0">
                <a:latin typeface="Arial" pitchFamily="34" charset="0"/>
                <a:cs typeface="Arial" pitchFamily="34" charset="0"/>
              </a:rPr>
              <a:t>Ben estimated that 85 </a:t>
            </a:r>
            <a:r>
              <a:rPr lang="en-US" sz="1200" dirty="0">
                <a:latin typeface="Arial" pitchFamily="34" charset="0"/>
                <a:cs typeface="Arial" pitchFamily="34" charset="0"/>
              </a:rPr>
              <a:t>hours would be necessary.  </a:t>
            </a:r>
            <a:r>
              <a:rPr lang="en-US" sz="1200" dirty="0" smtClean="0">
                <a:latin typeface="Arial" pitchFamily="34" charset="0"/>
                <a:cs typeface="Arial" pitchFamily="34" charset="0"/>
              </a:rPr>
              <a:t>Michael </a:t>
            </a:r>
            <a:r>
              <a:rPr lang="en-US" sz="1200" dirty="0">
                <a:latin typeface="Arial" pitchFamily="34" charset="0"/>
                <a:cs typeface="Arial" pitchFamily="34" charset="0"/>
              </a:rPr>
              <a:t>assumed that the team would be </a:t>
            </a:r>
            <a:r>
              <a:rPr lang="en-US" sz="1200" dirty="0" smtClean="0">
                <a:latin typeface="Arial" pitchFamily="34" charset="0"/>
                <a:cs typeface="Arial" pitchFamily="34" charset="0"/>
              </a:rPr>
              <a:t>spending a little less time, </a:t>
            </a:r>
            <a:r>
              <a:rPr lang="en-US" sz="1200" dirty="0">
                <a:latin typeface="Arial" pitchFamily="34" charset="0"/>
                <a:cs typeface="Arial" pitchFamily="34" charset="0"/>
              </a:rPr>
              <a:t>approximating </a:t>
            </a:r>
            <a:r>
              <a:rPr lang="en-US" sz="1200" dirty="0" smtClean="0">
                <a:latin typeface="Arial" pitchFamily="34" charset="0"/>
                <a:cs typeface="Arial" pitchFamily="34" charset="0"/>
              </a:rPr>
              <a:t>80 </a:t>
            </a:r>
            <a:r>
              <a:rPr lang="en-US" sz="1200" dirty="0">
                <a:latin typeface="Arial" pitchFamily="34" charset="0"/>
                <a:cs typeface="Arial" pitchFamily="34" charset="0"/>
              </a:rPr>
              <a:t>hours.  </a:t>
            </a:r>
            <a:r>
              <a:rPr lang="en-US" sz="1200" dirty="0" smtClean="0">
                <a:latin typeface="Arial" pitchFamily="34" charset="0"/>
                <a:cs typeface="Arial" pitchFamily="34" charset="0"/>
              </a:rPr>
              <a:t>Jeremy’s </a:t>
            </a:r>
            <a:r>
              <a:rPr lang="en-US" sz="1200" dirty="0">
                <a:latin typeface="Arial" pitchFamily="34" charset="0"/>
                <a:cs typeface="Arial" pitchFamily="34" charset="0"/>
              </a:rPr>
              <a:t>guess was </a:t>
            </a:r>
            <a:r>
              <a:rPr lang="en-US" sz="1200" dirty="0" smtClean="0">
                <a:latin typeface="Arial" pitchFamily="34" charset="0"/>
                <a:cs typeface="Arial" pitchFamily="34" charset="0"/>
              </a:rPr>
              <a:t>by far the highest </a:t>
            </a:r>
            <a:r>
              <a:rPr lang="en-US" sz="1200" dirty="0">
                <a:latin typeface="Arial" pitchFamily="34" charset="0"/>
                <a:cs typeface="Arial" pitchFamily="34" charset="0"/>
              </a:rPr>
              <a:t>at </a:t>
            </a:r>
            <a:r>
              <a:rPr lang="en-US" sz="1200" dirty="0" smtClean="0">
                <a:latin typeface="Arial" pitchFamily="34" charset="0"/>
                <a:cs typeface="Arial" pitchFamily="34" charset="0"/>
              </a:rPr>
              <a:t>110 </a:t>
            </a:r>
            <a:r>
              <a:rPr lang="en-US" sz="1200" dirty="0">
                <a:latin typeface="Arial" pitchFamily="34" charset="0"/>
                <a:cs typeface="Arial" pitchFamily="34" charset="0"/>
              </a:rPr>
              <a:t>hours.  After much deliberation, the team came to the conclusion that about </a:t>
            </a:r>
            <a:r>
              <a:rPr lang="en-US" sz="1200" dirty="0" smtClean="0">
                <a:latin typeface="Arial" pitchFamily="34" charset="0"/>
                <a:cs typeface="Arial" pitchFamily="34" charset="0"/>
              </a:rPr>
              <a:t>90 </a:t>
            </a:r>
            <a:r>
              <a:rPr lang="en-US" sz="1200" dirty="0">
                <a:latin typeface="Arial" pitchFamily="34" charset="0"/>
                <a:cs typeface="Arial" pitchFamily="34" charset="0"/>
              </a:rPr>
              <a:t>hours would be spent completing the project.</a:t>
            </a:r>
          </a:p>
        </p:txBody>
      </p:sp>
      <p:sp>
        <p:nvSpPr>
          <p:cNvPr id="8" name="TextBox 7"/>
          <p:cNvSpPr txBox="1"/>
          <p:nvPr/>
        </p:nvSpPr>
        <p:spPr>
          <a:xfrm>
            <a:off x="0" y="457200"/>
            <a:ext cx="6858000" cy="830997"/>
          </a:xfrm>
          <a:prstGeom prst="rect">
            <a:avLst/>
          </a:prstGeom>
          <a:noFill/>
        </p:spPr>
        <p:txBody>
          <a:bodyPr wrap="square" rtlCol="0">
            <a:spAutoFit/>
          </a:bodyPr>
          <a:lstStyle/>
          <a:p>
            <a:pPr algn="ctr"/>
            <a:r>
              <a:rPr lang="en-US" sz="2400" b="1" dirty="0" smtClean="0">
                <a:latin typeface="Arial" pitchFamily="34" charset="0"/>
                <a:cs typeface="Arial" pitchFamily="34" charset="0"/>
              </a:rPr>
              <a:t>Problems and Reconciliation of Team Schedule to Project Plan</a:t>
            </a:r>
            <a:endParaRPr lang="en-US" sz="2400" b="1" dirty="0">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44</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FAST Process Model</a:t>
            </a:r>
            <a:endParaRPr lang="en-US" sz="2400" b="1" dirty="0"/>
          </a:p>
        </p:txBody>
      </p:sp>
      <p:sp>
        <p:nvSpPr>
          <p:cNvPr id="6" name="Rectangle 2"/>
          <p:cNvSpPr>
            <a:spLocks noChangeArrowheads="1"/>
          </p:cNvSpPr>
          <p:nvPr/>
        </p:nvSpPr>
        <p:spPr bwMode="auto">
          <a:xfrm>
            <a:off x="228600" y="1509713"/>
            <a:ext cx="2743200" cy="3657600"/>
          </a:xfrm>
          <a:prstGeom prst="rect">
            <a:avLst/>
          </a:prstGeom>
          <a:solidFill>
            <a:srgbClr val="FFFF00"/>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7" name="Group 3"/>
          <p:cNvGrpSpPr>
            <a:grpSpLocks/>
          </p:cNvGrpSpPr>
          <p:nvPr/>
        </p:nvGrpSpPr>
        <p:grpSpPr bwMode="auto">
          <a:xfrm>
            <a:off x="76200" y="1509713"/>
            <a:ext cx="7772400" cy="5029200"/>
            <a:chOff x="672" y="720"/>
            <a:chExt cx="4896" cy="3168"/>
          </a:xfrm>
        </p:grpSpPr>
        <p:sp>
          <p:nvSpPr>
            <p:cNvPr id="8" name="Rectangle 4"/>
            <p:cNvSpPr>
              <a:spLocks noChangeArrowheads="1"/>
            </p:cNvSpPr>
            <p:nvPr/>
          </p:nvSpPr>
          <p:spPr bwMode="auto">
            <a:xfrm>
              <a:off x="672" y="1104"/>
              <a:ext cx="4896" cy="2784"/>
            </a:xfrm>
            <a:prstGeom prst="rect">
              <a:avLst/>
            </a:prstGeom>
            <a:noFill/>
            <a:ln w="9525">
              <a:noFill/>
              <a:miter lim="800000"/>
              <a:headEnd/>
              <a:tailEnd/>
            </a:ln>
          </p:spPr>
          <p:txBody>
            <a:bodyPr wrap="none" anchor="ctr"/>
            <a:lstStyle/>
            <a:p>
              <a:endParaRPr lang="en-US">
                <a:cs typeface="Arial" pitchFamily="34" charset="0"/>
              </a:endParaRPr>
            </a:p>
          </p:txBody>
        </p:sp>
        <p:grpSp>
          <p:nvGrpSpPr>
            <p:cNvPr id="9" name="Group 5"/>
            <p:cNvGrpSpPr>
              <a:grpSpLocks/>
            </p:cNvGrpSpPr>
            <p:nvPr/>
          </p:nvGrpSpPr>
          <p:grpSpPr bwMode="auto">
            <a:xfrm>
              <a:off x="822" y="720"/>
              <a:ext cx="4078" cy="3154"/>
              <a:chOff x="822" y="720"/>
              <a:chExt cx="4078" cy="3154"/>
            </a:xfrm>
          </p:grpSpPr>
          <p:sp>
            <p:nvSpPr>
              <p:cNvPr id="10" name="Rectangle 6"/>
              <p:cNvSpPr>
                <a:spLocks noChangeArrowheads="1"/>
              </p:cNvSpPr>
              <p:nvPr/>
            </p:nvSpPr>
            <p:spPr bwMode="auto">
              <a:xfrm>
                <a:off x="864" y="720"/>
                <a:ext cx="4032" cy="384"/>
              </a:xfrm>
              <a:prstGeom prst="rect">
                <a:avLst/>
              </a:prstGeom>
              <a:noFill/>
              <a:ln w="9525">
                <a:noFill/>
                <a:miter lim="800000"/>
                <a:headEnd/>
                <a:tailEnd/>
              </a:ln>
            </p:spPr>
            <p:txBody>
              <a:bodyPr wrap="none" anchor="ctr"/>
              <a:lstStyle/>
              <a:p>
                <a:endParaRPr lang="en-US">
                  <a:cs typeface="Arial" pitchFamily="34" charset="0"/>
                </a:endParaRPr>
              </a:p>
            </p:txBody>
          </p:sp>
          <p:sp>
            <p:nvSpPr>
              <p:cNvPr id="11" name="Freeform 7"/>
              <p:cNvSpPr>
                <a:spLocks/>
              </p:cNvSpPr>
              <p:nvPr/>
            </p:nvSpPr>
            <p:spPr bwMode="auto">
              <a:xfrm>
                <a:off x="3075" y="1114"/>
                <a:ext cx="1234" cy="1"/>
              </a:xfrm>
              <a:custGeom>
                <a:avLst/>
                <a:gdLst>
                  <a:gd name="T0" fmla="*/ 1234 w 1234"/>
                  <a:gd name="T1" fmla="*/ 0 h 1"/>
                  <a:gd name="T2" fmla="*/ 592 w 1234"/>
                  <a:gd name="T3" fmla="*/ 0 h 1"/>
                  <a:gd name="T4" fmla="*/ 592 w 1234"/>
                  <a:gd name="T5" fmla="*/ 0 h 1"/>
                  <a:gd name="T6" fmla="*/ 0 w 1234"/>
                  <a:gd name="T7" fmla="*/ 0 h 1"/>
                  <a:gd name="T8" fmla="*/ 0 60000 65536"/>
                  <a:gd name="T9" fmla="*/ 0 60000 65536"/>
                  <a:gd name="T10" fmla="*/ 0 60000 65536"/>
                  <a:gd name="T11" fmla="*/ 0 60000 65536"/>
                  <a:gd name="T12" fmla="*/ 0 w 1234"/>
                  <a:gd name="T13" fmla="*/ 0 h 1"/>
                  <a:gd name="T14" fmla="*/ 1234 w 1234"/>
                  <a:gd name="T15" fmla="*/ 1 h 1"/>
                </a:gdLst>
                <a:ahLst/>
                <a:cxnLst>
                  <a:cxn ang="T8">
                    <a:pos x="T0" y="T1"/>
                  </a:cxn>
                  <a:cxn ang="T9">
                    <a:pos x="T2" y="T3"/>
                  </a:cxn>
                  <a:cxn ang="T10">
                    <a:pos x="T4" y="T5"/>
                  </a:cxn>
                  <a:cxn ang="T11">
                    <a:pos x="T6" y="T7"/>
                  </a:cxn>
                </a:cxnLst>
                <a:rect l="T12" t="T13" r="T14" b="T15"/>
                <a:pathLst>
                  <a:path w="1234" h="1">
                    <a:moveTo>
                      <a:pt x="1234" y="0"/>
                    </a:moveTo>
                    <a:lnTo>
                      <a:pt x="592" y="0"/>
                    </a:lnTo>
                    <a:lnTo>
                      <a:pt x="0" y="0"/>
                    </a:lnTo>
                  </a:path>
                </a:pathLst>
              </a:custGeom>
              <a:noFill/>
              <a:ln w="20638">
                <a:solidFill>
                  <a:srgbClr val="000000"/>
                </a:solidFill>
                <a:round/>
                <a:headEnd/>
                <a:tailEnd/>
              </a:ln>
            </p:spPr>
            <p:txBody>
              <a:bodyPr/>
              <a:lstStyle/>
              <a:p>
                <a:endParaRPr lang="en-US">
                  <a:cs typeface="Arial" pitchFamily="34" charset="0"/>
                </a:endParaRPr>
              </a:p>
            </p:txBody>
          </p:sp>
          <p:sp>
            <p:nvSpPr>
              <p:cNvPr id="12" name="Freeform 8"/>
              <p:cNvSpPr>
                <a:spLocks/>
              </p:cNvSpPr>
              <p:nvPr/>
            </p:nvSpPr>
            <p:spPr bwMode="auto">
              <a:xfrm>
                <a:off x="3038" y="1092"/>
                <a:ext cx="46" cy="44"/>
              </a:xfrm>
              <a:custGeom>
                <a:avLst/>
                <a:gdLst>
                  <a:gd name="T0" fmla="*/ 0 w 46"/>
                  <a:gd name="T1" fmla="*/ 22 h 44"/>
                  <a:gd name="T2" fmla="*/ 46 w 46"/>
                  <a:gd name="T3" fmla="*/ 0 h 44"/>
                  <a:gd name="T4" fmla="*/ 46 w 46"/>
                  <a:gd name="T5" fmla="*/ 44 h 44"/>
                  <a:gd name="T6" fmla="*/ 0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0" y="22"/>
                    </a:moveTo>
                    <a:lnTo>
                      <a:pt x="46" y="0"/>
                    </a:lnTo>
                    <a:lnTo>
                      <a:pt x="46"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13" name="Freeform 9"/>
              <p:cNvSpPr>
                <a:spLocks/>
              </p:cNvSpPr>
              <p:nvPr/>
            </p:nvSpPr>
            <p:spPr bwMode="auto">
              <a:xfrm>
                <a:off x="4330" y="2850"/>
                <a:ext cx="450" cy="890"/>
              </a:xfrm>
              <a:custGeom>
                <a:avLst/>
                <a:gdLst>
                  <a:gd name="T0" fmla="*/ 450 w 450"/>
                  <a:gd name="T1" fmla="*/ 0 h 890"/>
                  <a:gd name="T2" fmla="*/ 450 w 450"/>
                  <a:gd name="T3" fmla="*/ 890 h 890"/>
                  <a:gd name="T4" fmla="*/ 0 w 450"/>
                  <a:gd name="T5" fmla="*/ 890 h 890"/>
                  <a:gd name="T6" fmla="*/ 0 60000 65536"/>
                  <a:gd name="T7" fmla="*/ 0 60000 65536"/>
                  <a:gd name="T8" fmla="*/ 0 60000 65536"/>
                  <a:gd name="T9" fmla="*/ 0 w 450"/>
                  <a:gd name="T10" fmla="*/ 0 h 890"/>
                  <a:gd name="T11" fmla="*/ 450 w 450"/>
                  <a:gd name="T12" fmla="*/ 890 h 890"/>
                </a:gdLst>
                <a:ahLst/>
                <a:cxnLst>
                  <a:cxn ang="T6">
                    <a:pos x="T0" y="T1"/>
                  </a:cxn>
                  <a:cxn ang="T7">
                    <a:pos x="T2" y="T3"/>
                  </a:cxn>
                  <a:cxn ang="T8">
                    <a:pos x="T4" y="T5"/>
                  </a:cxn>
                </a:cxnLst>
                <a:rect l="T9" t="T10" r="T11" b="T12"/>
                <a:pathLst>
                  <a:path w="450" h="890">
                    <a:moveTo>
                      <a:pt x="450" y="0"/>
                    </a:moveTo>
                    <a:lnTo>
                      <a:pt x="450" y="890"/>
                    </a:lnTo>
                    <a:lnTo>
                      <a:pt x="0" y="890"/>
                    </a:lnTo>
                  </a:path>
                </a:pathLst>
              </a:custGeom>
              <a:noFill/>
              <a:ln w="11113">
                <a:solidFill>
                  <a:srgbClr val="000000"/>
                </a:solidFill>
                <a:round/>
                <a:headEnd/>
                <a:tailEnd/>
              </a:ln>
            </p:spPr>
            <p:txBody>
              <a:bodyPr/>
              <a:lstStyle/>
              <a:p>
                <a:endParaRPr lang="en-US">
                  <a:cs typeface="Arial" pitchFamily="34" charset="0"/>
                </a:endParaRPr>
              </a:p>
            </p:txBody>
          </p:sp>
          <p:sp>
            <p:nvSpPr>
              <p:cNvPr id="14" name="Freeform 10"/>
              <p:cNvSpPr>
                <a:spLocks/>
              </p:cNvSpPr>
              <p:nvPr/>
            </p:nvSpPr>
            <p:spPr bwMode="auto">
              <a:xfrm>
                <a:off x="4758" y="2813"/>
                <a:ext cx="44" cy="45"/>
              </a:xfrm>
              <a:custGeom>
                <a:avLst/>
                <a:gdLst>
                  <a:gd name="T0" fmla="*/ 22 w 44"/>
                  <a:gd name="T1" fmla="*/ 0 h 45"/>
                  <a:gd name="T2" fmla="*/ 44 w 44"/>
                  <a:gd name="T3" fmla="*/ 45 h 45"/>
                  <a:gd name="T4" fmla="*/ 0 w 44"/>
                  <a:gd name="T5" fmla="*/ 45 h 45"/>
                  <a:gd name="T6" fmla="*/ 22 w 44"/>
                  <a:gd name="T7" fmla="*/ 0 h 45"/>
                  <a:gd name="T8" fmla="*/ 0 60000 65536"/>
                  <a:gd name="T9" fmla="*/ 0 60000 65536"/>
                  <a:gd name="T10" fmla="*/ 0 60000 65536"/>
                  <a:gd name="T11" fmla="*/ 0 60000 65536"/>
                  <a:gd name="T12" fmla="*/ 0 w 44"/>
                  <a:gd name="T13" fmla="*/ 0 h 45"/>
                  <a:gd name="T14" fmla="*/ 44 w 44"/>
                  <a:gd name="T15" fmla="*/ 45 h 45"/>
                </a:gdLst>
                <a:ahLst/>
                <a:cxnLst>
                  <a:cxn ang="T8">
                    <a:pos x="T0" y="T1"/>
                  </a:cxn>
                  <a:cxn ang="T9">
                    <a:pos x="T2" y="T3"/>
                  </a:cxn>
                  <a:cxn ang="T10">
                    <a:pos x="T4" y="T5"/>
                  </a:cxn>
                  <a:cxn ang="T11">
                    <a:pos x="T6" y="T7"/>
                  </a:cxn>
                </a:cxnLst>
                <a:rect l="T12" t="T13" r="T14" b="T15"/>
                <a:pathLst>
                  <a:path w="44" h="45">
                    <a:moveTo>
                      <a:pt x="22" y="0"/>
                    </a:moveTo>
                    <a:lnTo>
                      <a:pt x="44" y="45"/>
                    </a:lnTo>
                    <a:lnTo>
                      <a:pt x="0" y="45"/>
                    </a:lnTo>
                    <a:lnTo>
                      <a:pt x="22" y="0"/>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15" name="Freeform 11"/>
              <p:cNvSpPr>
                <a:spLocks/>
              </p:cNvSpPr>
              <p:nvPr/>
            </p:nvSpPr>
            <p:spPr bwMode="auto">
              <a:xfrm>
                <a:off x="4293" y="3718"/>
                <a:ext cx="45" cy="44"/>
              </a:xfrm>
              <a:custGeom>
                <a:avLst/>
                <a:gdLst>
                  <a:gd name="T0" fmla="*/ 0 w 45"/>
                  <a:gd name="T1" fmla="*/ 22 h 44"/>
                  <a:gd name="T2" fmla="*/ 45 w 45"/>
                  <a:gd name="T3" fmla="*/ 0 h 44"/>
                  <a:gd name="T4" fmla="*/ 45 w 45"/>
                  <a:gd name="T5" fmla="*/ 44 h 44"/>
                  <a:gd name="T6" fmla="*/ 0 w 45"/>
                  <a:gd name="T7" fmla="*/ 22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0" y="22"/>
                    </a:moveTo>
                    <a:lnTo>
                      <a:pt x="45" y="0"/>
                    </a:lnTo>
                    <a:lnTo>
                      <a:pt x="45"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16" name="Freeform 12"/>
              <p:cNvSpPr>
                <a:spLocks/>
              </p:cNvSpPr>
              <p:nvPr/>
            </p:nvSpPr>
            <p:spPr bwMode="auto">
              <a:xfrm>
                <a:off x="4330" y="2850"/>
                <a:ext cx="218" cy="637"/>
              </a:xfrm>
              <a:custGeom>
                <a:avLst/>
                <a:gdLst>
                  <a:gd name="T0" fmla="*/ 0 w 218"/>
                  <a:gd name="T1" fmla="*/ 637 h 637"/>
                  <a:gd name="T2" fmla="*/ 218 w 218"/>
                  <a:gd name="T3" fmla="*/ 637 h 637"/>
                  <a:gd name="T4" fmla="*/ 218 w 218"/>
                  <a:gd name="T5" fmla="*/ 0 h 637"/>
                  <a:gd name="T6" fmla="*/ 0 60000 65536"/>
                  <a:gd name="T7" fmla="*/ 0 60000 65536"/>
                  <a:gd name="T8" fmla="*/ 0 60000 65536"/>
                  <a:gd name="T9" fmla="*/ 0 w 218"/>
                  <a:gd name="T10" fmla="*/ 0 h 637"/>
                  <a:gd name="T11" fmla="*/ 218 w 218"/>
                  <a:gd name="T12" fmla="*/ 637 h 637"/>
                </a:gdLst>
                <a:ahLst/>
                <a:cxnLst>
                  <a:cxn ang="T6">
                    <a:pos x="T0" y="T1"/>
                  </a:cxn>
                  <a:cxn ang="T7">
                    <a:pos x="T2" y="T3"/>
                  </a:cxn>
                  <a:cxn ang="T8">
                    <a:pos x="T4" y="T5"/>
                  </a:cxn>
                </a:cxnLst>
                <a:rect l="T9" t="T10" r="T11" b="T12"/>
                <a:pathLst>
                  <a:path w="218" h="637">
                    <a:moveTo>
                      <a:pt x="0" y="637"/>
                    </a:moveTo>
                    <a:lnTo>
                      <a:pt x="218" y="637"/>
                    </a:lnTo>
                    <a:lnTo>
                      <a:pt x="218" y="0"/>
                    </a:lnTo>
                  </a:path>
                </a:pathLst>
              </a:custGeom>
              <a:noFill/>
              <a:ln w="11113">
                <a:solidFill>
                  <a:srgbClr val="000000"/>
                </a:solidFill>
                <a:round/>
                <a:headEnd/>
                <a:tailEnd/>
              </a:ln>
            </p:spPr>
            <p:txBody>
              <a:bodyPr/>
              <a:lstStyle/>
              <a:p>
                <a:endParaRPr lang="en-US">
                  <a:cs typeface="Arial" pitchFamily="34" charset="0"/>
                </a:endParaRPr>
              </a:p>
            </p:txBody>
          </p:sp>
          <p:sp>
            <p:nvSpPr>
              <p:cNvPr id="17" name="Freeform 13"/>
              <p:cNvSpPr>
                <a:spLocks/>
              </p:cNvSpPr>
              <p:nvPr/>
            </p:nvSpPr>
            <p:spPr bwMode="auto">
              <a:xfrm>
                <a:off x="4293" y="3465"/>
                <a:ext cx="45" cy="44"/>
              </a:xfrm>
              <a:custGeom>
                <a:avLst/>
                <a:gdLst>
                  <a:gd name="T0" fmla="*/ 0 w 45"/>
                  <a:gd name="T1" fmla="*/ 22 h 44"/>
                  <a:gd name="T2" fmla="*/ 45 w 45"/>
                  <a:gd name="T3" fmla="*/ 0 h 44"/>
                  <a:gd name="T4" fmla="*/ 45 w 45"/>
                  <a:gd name="T5" fmla="*/ 44 h 44"/>
                  <a:gd name="T6" fmla="*/ 0 w 45"/>
                  <a:gd name="T7" fmla="*/ 22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0" y="22"/>
                    </a:moveTo>
                    <a:lnTo>
                      <a:pt x="45" y="0"/>
                    </a:lnTo>
                    <a:lnTo>
                      <a:pt x="45"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18" name="Freeform 14"/>
              <p:cNvSpPr>
                <a:spLocks/>
              </p:cNvSpPr>
              <p:nvPr/>
            </p:nvSpPr>
            <p:spPr bwMode="auto">
              <a:xfrm>
                <a:off x="4526" y="2813"/>
                <a:ext cx="44" cy="45"/>
              </a:xfrm>
              <a:custGeom>
                <a:avLst/>
                <a:gdLst>
                  <a:gd name="T0" fmla="*/ 22 w 44"/>
                  <a:gd name="T1" fmla="*/ 0 h 45"/>
                  <a:gd name="T2" fmla="*/ 44 w 44"/>
                  <a:gd name="T3" fmla="*/ 45 h 45"/>
                  <a:gd name="T4" fmla="*/ 0 w 44"/>
                  <a:gd name="T5" fmla="*/ 45 h 45"/>
                  <a:gd name="T6" fmla="*/ 22 w 44"/>
                  <a:gd name="T7" fmla="*/ 0 h 45"/>
                  <a:gd name="T8" fmla="*/ 0 60000 65536"/>
                  <a:gd name="T9" fmla="*/ 0 60000 65536"/>
                  <a:gd name="T10" fmla="*/ 0 60000 65536"/>
                  <a:gd name="T11" fmla="*/ 0 60000 65536"/>
                  <a:gd name="T12" fmla="*/ 0 w 44"/>
                  <a:gd name="T13" fmla="*/ 0 h 45"/>
                  <a:gd name="T14" fmla="*/ 44 w 44"/>
                  <a:gd name="T15" fmla="*/ 45 h 45"/>
                </a:gdLst>
                <a:ahLst/>
                <a:cxnLst>
                  <a:cxn ang="T8">
                    <a:pos x="T0" y="T1"/>
                  </a:cxn>
                  <a:cxn ang="T9">
                    <a:pos x="T2" y="T3"/>
                  </a:cxn>
                  <a:cxn ang="T10">
                    <a:pos x="T4" y="T5"/>
                  </a:cxn>
                  <a:cxn ang="T11">
                    <a:pos x="T6" y="T7"/>
                  </a:cxn>
                </a:cxnLst>
                <a:rect l="T12" t="T13" r="T14" b="T15"/>
                <a:pathLst>
                  <a:path w="44" h="45">
                    <a:moveTo>
                      <a:pt x="22" y="0"/>
                    </a:moveTo>
                    <a:lnTo>
                      <a:pt x="44" y="45"/>
                    </a:lnTo>
                    <a:lnTo>
                      <a:pt x="0" y="45"/>
                    </a:lnTo>
                    <a:lnTo>
                      <a:pt x="22" y="0"/>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19" name="Freeform 15"/>
              <p:cNvSpPr>
                <a:spLocks/>
              </p:cNvSpPr>
              <p:nvPr/>
            </p:nvSpPr>
            <p:spPr bwMode="auto">
              <a:xfrm>
                <a:off x="2171" y="2923"/>
                <a:ext cx="1618" cy="817"/>
              </a:xfrm>
              <a:custGeom>
                <a:avLst/>
                <a:gdLst>
                  <a:gd name="T0" fmla="*/ 0 w 1618"/>
                  <a:gd name="T1" fmla="*/ 0 h 817"/>
                  <a:gd name="T2" fmla="*/ 0 w 1618"/>
                  <a:gd name="T3" fmla="*/ 817 h 817"/>
                  <a:gd name="T4" fmla="*/ 1618 w 1618"/>
                  <a:gd name="T5" fmla="*/ 817 h 817"/>
                  <a:gd name="T6" fmla="*/ 0 60000 65536"/>
                  <a:gd name="T7" fmla="*/ 0 60000 65536"/>
                  <a:gd name="T8" fmla="*/ 0 60000 65536"/>
                  <a:gd name="T9" fmla="*/ 0 w 1618"/>
                  <a:gd name="T10" fmla="*/ 0 h 817"/>
                  <a:gd name="T11" fmla="*/ 1618 w 1618"/>
                  <a:gd name="T12" fmla="*/ 817 h 817"/>
                </a:gdLst>
                <a:ahLst/>
                <a:cxnLst>
                  <a:cxn ang="T6">
                    <a:pos x="T0" y="T1"/>
                  </a:cxn>
                  <a:cxn ang="T7">
                    <a:pos x="T2" y="T3"/>
                  </a:cxn>
                  <a:cxn ang="T8">
                    <a:pos x="T4" y="T5"/>
                  </a:cxn>
                </a:cxnLst>
                <a:rect l="T9" t="T10" r="T11" b="T12"/>
                <a:pathLst>
                  <a:path w="1618" h="817">
                    <a:moveTo>
                      <a:pt x="0" y="0"/>
                    </a:moveTo>
                    <a:lnTo>
                      <a:pt x="0" y="817"/>
                    </a:lnTo>
                    <a:lnTo>
                      <a:pt x="1618" y="817"/>
                    </a:lnTo>
                  </a:path>
                </a:pathLst>
              </a:custGeom>
              <a:noFill/>
              <a:ln w="20638">
                <a:solidFill>
                  <a:srgbClr val="000000"/>
                </a:solidFill>
                <a:round/>
                <a:headEnd/>
                <a:tailEnd/>
              </a:ln>
            </p:spPr>
            <p:txBody>
              <a:bodyPr/>
              <a:lstStyle/>
              <a:p>
                <a:endParaRPr lang="en-US">
                  <a:cs typeface="Arial" pitchFamily="34" charset="0"/>
                </a:endParaRPr>
              </a:p>
            </p:txBody>
          </p:sp>
          <p:sp>
            <p:nvSpPr>
              <p:cNvPr id="20" name="Freeform 16"/>
              <p:cNvSpPr>
                <a:spLocks/>
              </p:cNvSpPr>
              <p:nvPr/>
            </p:nvSpPr>
            <p:spPr bwMode="auto">
              <a:xfrm>
                <a:off x="3780" y="3718"/>
                <a:ext cx="46" cy="44"/>
              </a:xfrm>
              <a:custGeom>
                <a:avLst/>
                <a:gdLst>
                  <a:gd name="T0" fmla="*/ 46 w 46"/>
                  <a:gd name="T1" fmla="*/ 22 h 44"/>
                  <a:gd name="T2" fmla="*/ 0 w 46"/>
                  <a:gd name="T3" fmla="*/ 44 h 44"/>
                  <a:gd name="T4" fmla="*/ 0 w 46"/>
                  <a:gd name="T5" fmla="*/ 0 h 44"/>
                  <a:gd name="T6" fmla="*/ 46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22"/>
                    </a:moveTo>
                    <a:lnTo>
                      <a:pt x="0" y="44"/>
                    </a:lnTo>
                    <a:lnTo>
                      <a:pt x="0" y="0"/>
                    </a:lnTo>
                    <a:lnTo>
                      <a:pt x="46"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21" name="Line 17"/>
              <p:cNvSpPr>
                <a:spLocks noChangeShapeType="1"/>
              </p:cNvSpPr>
              <p:nvPr/>
            </p:nvSpPr>
            <p:spPr bwMode="auto">
              <a:xfrm flipH="1">
                <a:off x="1324" y="1139"/>
                <a:ext cx="1246" cy="1"/>
              </a:xfrm>
              <a:prstGeom prst="line">
                <a:avLst/>
              </a:prstGeom>
              <a:noFill/>
              <a:ln w="20701">
                <a:solidFill>
                  <a:srgbClr val="000000"/>
                </a:solidFill>
                <a:round/>
                <a:headEnd/>
                <a:tailEnd/>
              </a:ln>
            </p:spPr>
            <p:txBody>
              <a:bodyPr/>
              <a:lstStyle/>
              <a:p>
                <a:endParaRPr lang="en-US"/>
              </a:p>
            </p:txBody>
          </p:sp>
          <p:sp>
            <p:nvSpPr>
              <p:cNvPr id="22" name="Freeform 18"/>
              <p:cNvSpPr>
                <a:spLocks/>
              </p:cNvSpPr>
              <p:nvPr/>
            </p:nvSpPr>
            <p:spPr bwMode="auto">
              <a:xfrm>
                <a:off x="1287" y="1117"/>
                <a:ext cx="46" cy="44"/>
              </a:xfrm>
              <a:custGeom>
                <a:avLst/>
                <a:gdLst>
                  <a:gd name="T0" fmla="*/ 0 w 46"/>
                  <a:gd name="T1" fmla="*/ 22 h 44"/>
                  <a:gd name="T2" fmla="*/ 46 w 46"/>
                  <a:gd name="T3" fmla="*/ 0 h 44"/>
                  <a:gd name="T4" fmla="*/ 46 w 46"/>
                  <a:gd name="T5" fmla="*/ 44 h 44"/>
                  <a:gd name="T6" fmla="*/ 0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0" y="22"/>
                    </a:moveTo>
                    <a:lnTo>
                      <a:pt x="46" y="0"/>
                    </a:lnTo>
                    <a:lnTo>
                      <a:pt x="46"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23" name="Line 19"/>
              <p:cNvSpPr>
                <a:spLocks noChangeShapeType="1"/>
              </p:cNvSpPr>
              <p:nvPr/>
            </p:nvSpPr>
            <p:spPr bwMode="auto">
              <a:xfrm flipV="1">
                <a:off x="1054" y="1538"/>
                <a:ext cx="1" cy="1924"/>
              </a:xfrm>
              <a:prstGeom prst="line">
                <a:avLst/>
              </a:prstGeom>
              <a:noFill/>
              <a:ln w="20638">
                <a:solidFill>
                  <a:srgbClr val="000000"/>
                </a:solidFill>
                <a:round/>
                <a:headEnd/>
                <a:tailEnd/>
              </a:ln>
            </p:spPr>
            <p:txBody>
              <a:bodyPr/>
              <a:lstStyle/>
              <a:p>
                <a:endParaRPr lang="en-US"/>
              </a:p>
            </p:txBody>
          </p:sp>
          <p:sp>
            <p:nvSpPr>
              <p:cNvPr id="24" name="Freeform 20"/>
              <p:cNvSpPr>
                <a:spLocks/>
              </p:cNvSpPr>
              <p:nvPr/>
            </p:nvSpPr>
            <p:spPr bwMode="auto">
              <a:xfrm>
                <a:off x="1032" y="1501"/>
                <a:ext cx="44" cy="46"/>
              </a:xfrm>
              <a:custGeom>
                <a:avLst/>
                <a:gdLst>
                  <a:gd name="T0" fmla="*/ 22 w 44"/>
                  <a:gd name="T1" fmla="*/ 0 h 46"/>
                  <a:gd name="T2" fmla="*/ 44 w 44"/>
                  <a:gd name="T3" fmla="*/ 46 h 46"/>
                  <a:gd name="T4" fmla="*/ 0 w 44"/>
                  <a:gd name="T5" fmla="*/ 46 h 46"/>
                  <a:gd name="T6" fmla="*/ 22 w 44"/>
                  <a:gd name="T7" fmla="*/ 0 h 46"/>
                  <a:gd name="T8" fmla="*/ 0 60000 65536"/>
                  <a:gd name="T9" fmla="*/ 0 60000 65536"/>
                  <a:gd name="T10" fmla="*/ 0 60000 65536"/>
                  <a:gd name="T11" fmla="*/ 0 60000 65536"/>
                  <a:gd name="T12" fmla="*/ 0 w 44"/>
                  <a:gd name="T13" fmla="*/ 0 h 46"/>
                  <a:gd name="T14" fmla="*/ 44 w 44"/>
                  <a:gd name="T15" fmla="*/ 46 h 46"/>
                </a:gdLst>
                <a:ahLst/>
                <a:cxnLst>
                  <a:cxn ang="T8">
                    <a:pos x="T0" y="T1"/>
                  </a:cxn>
                  <a:cxn ang="T9">
                    <a:pos x="T2" y="T3"/>
                  </a:cxn>
                  <a:cxn ang="T10">
                    <a:pos x="T4" y="T5"/>
                  </a:cxn>
                  <a:cxn ang="T11">
                    <a:pos x="T6" y="T7"/>
                  </a:cxn>
                </a:cxnLst>
                <a:rect l="T12" t="T13" r="T14" b="T15"/>
                <a:pathLst>
                  <a:path w="44" h="46">
                    <a:moveTo>
                      <a:pt x="22" y="0"/>
                    </a:moveTo>
                    <a:lnTo>
                      <a:pt x="44" y="46"/>
                    </a:lnTo>
                    <a:lnTo>
                      <a:pt x="0" y="46"/>
                    </a:lnTo>
                    <a:lnTo>
                      <a:pt x="22" y="0"/>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25" name="Line 21"/>
              <p:cNvSpPr>
                <a:spLocks noChangeShapeType="1"/>
              </p:cNvSpPr>
              <p:nvPr/>
            </p:nvSpPr>
            <p:spPr bwMode="auto">
              <a:xfrm>
                <a:off x="2442" y="2661"/>
                <a:ext cx="643" cy="1"/>
              </a:xfrm>
              <a:prstGeom prst="line">
                <a:avLst/>
              </a:prstGeom>
              <a:noFill/>
              <a:ln w="20638">
                <a:solidFill>
                  <a:srgbClr val="000000"/>
                </a:solidFill>
                <a:round/>
                <a:headEnd/>
                <a:tailEnd/>
              </a:ln>
            </p:spPr>
            <p:txBody>
              <a:bodyPr/>
              <a:lstStyle/>
              <a:p>
                <a:endParaRPr lang="en-US"/>
              </a:p>
            </p:txBody>
          </p:sp>
          <p:sp>
            <p:nvSpPr>
              <p:cNvPr id="26" name="Freeform 22"/>
              <p:cNvSpPr>
                <a:spLocks/>
              </p:cNvSpPr>
              <p:nvPr/>
            </p:nvSpPr>
            <p:spPr bwMode="auto">
              <a:xfrm>
                <a:off x="2405" y="2639"/>
                <a:ext cx="45" cy="44"/>
              </a:xfrm>
              <a:custGeom>
                <a:avLst/>
                <a:gdLst>
                  <a:gd name="T0" fmla="*/ 0 w 45"/>
                  <a:gd name="T1" fmla="*/ 22 h 44"/>
                  <a:gd name="T2" fmla="*/ 45 w 45"/>
                  <a:gd name="T3" fmla="*/ 0 h 44"/>
                  <a:gd name="T4" fmla="*/ 45 w 45"/>
                  <a:gd name="T5" fmla="*/ 44 h 44"/>
                  <a:gd name="T6" fmla="*/ 0 w 45"/>
                  <a:gd name="T7" fmla="*/ 22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0" y="22"/>
                    </a:moveTo>
                    <a:lnTo>
                      <a:pt x="45" y="0"/>
                    </a:lnTo>
                    <a:lnTo>
                      <a:pt x="45"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27" name="Freeform 23"/>
              <p:cNvSpPr>
                <a:spLocks/>
              </p:cNvSpPr>
              <p:nvPr/>
            </p:nvSpPr>
            <p:spPr bwMode="auto">
              <a:xfrm>
                <a:off x="3076" y="2639"/>
                <a:ext cx="46" cy="44"/>
              </a:xfrm>
              <a:custGeom>
                <a:avLst/>
                <a:gdLst>
                  <a:gd name="T0" fmla="*/ 46 w 46"/>
                  <a:gd name="T1" fmla="*/ 22 h 44"/>
                  <a:gd name="T2" fmla="*/ 0 w 46"/>
                  <a:gd name="T3" fmla="*/ 44 h 44"/>
                  <a:gd name="T4" fmla="*/ 0 w 46"/>
                  <a:gd name="T5" fmla="*/ 0 h 44"/>
                  <a:gd name="T6" fmla="*/ 46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22"/>
                    </a:moveTo>
                    <a:lnTo>
                      <a:pt x="0" y="44"/>
                    </a:lnTo>
                    <a:lnTo>
                      <a:pt x="0" y="0"/>
                    </a:lnTo>
                    <a:lnTo>
                      <a:pt x="46"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28" name="Freeform 24"/>
              <p:cNvSpPr>
                <a:spLocks/>
              </p:cNvSpPr>
              <p:nvPr/>
            </p:nvSpPr>
            <p:spPr bwMode="auto">
              <a:xfrm>
                <a:off x="3624" y="2230"/>
                <a:ext cx="218" cy="302"/>
              </a:xfrm>
              <a:custGeom>
                <a:avLst/>
                <a:gdLst>
                  <a:gd name="T0" fmla="*/ 218 w 218"/>
                  <a:gd name="T1" fmla="*/ 0 h 302"/>
                  <a:gd name="T2" fmla="*/ 218 w 218"/>
                  <a:gd name="T3" fmla="*/ 302 h 302"/>
                  <a:gd name="T4" fmla="*/ 0 w 218"/>
                  <a:gd name="T5" fmla="*/ 302 h 302"/>
                  <a:gd name="T6" fmla="*/ 0 60000 65536"/>
                  <a:gd name="T7" fmla="*/ 0 60000 65536"/>
                  <a:gd name="T8" fmla="*/ 0 60000 65536"/>
                  <a:gd name="T9" fmla="*/ 0 w 218"/>
                  <a:gd name="T10" fmla="*/ 0 h 302"/>
                  <a:gd name="T11" fmla="*/ 218 w 218"/>
                  <a:gd name="T12" fmla="*/ 302 h 302"/>
                </a:gdLst>
                <a:ahLst/>
                <a:cxnLst>
                  <a:cxn ang="T6">
                    <a:pos x="T0" y="T1"/>
                  </a:cxn>
                  <a:cxn ang="T7">
                    <a:pos x="T2" y="T3"/>
                  </a:cxn>
                  <a:cxn ang="T8">
                    <a:pos x="T4" y="T5"/>
                  </a:cxn>
                </a:cxnLst>
                <a:rect l="T9" t="T10" r="T11" b="T12"/>
                <a:pathLst>
                  <a:path w="218" h="302">
                    <a:moveTo>
                      <a:pt x="218" y="0"/>
                    </a:moveTo>
                    <a:lnTo>
                      <a:pt x="218" y="302"/>
                    </a:lnTo>
                    <a:lnTo>
                      <a:pt x="0" y="302"/>
                    </a:lnTo>
                  </a:path>
                </a:pathLst>
              </a:custGeom>
              <a:noFill/>
              <a:ln w="20638">
                <a:solidFill>
                  <a:srgbClr val="000000"/>
                </a:solidFill>
                <a:round/>
                <a:headEnd/>
                <a:tailEnd/>
              </a:ln>
            </p:spPr>
            <p:txBody>
              <a:bodyPr/>
              <a:lstStyle/>
              <a:p>
                <a:endParaRPr lang="en-US">
                  <a:cs typeface="Arial" pitchFamily="34" charset="0"/>
                </a:endParaRPr>
              </a:p>
            </p:txBody>
          </p:sp>
          <p:sp>
            <p:nvSpPr>
              <p:cNvPr id="29" name="Freeform 25"/>
              <p:cNvSpPr>
                <a:spLocks/>
              </p:cNvSpPr>
              <p:nvPr/>
            </p:nvSpPr>
            <p:spPr bwMode="auto">
              <a:xfrm>
                <a:off x="3587" y="2509"/>
                <a:ext cx="46" cy="45"/>
              </a:xfrm>
              <a:custGeom>
                <a:avLst/>
                <a:gdLst>
                  <a:gd name="T0" fmla="*/ 0 w 46"/>
                  <a:gd name="T1" fmla="*/ 23 h 45"/>
                  <a:gd name="T2" fmla="*/ 46 w 46"/>
                  <a:gd name="T3" fmla="*/ 0 h 45"/>
                  <a:gd name="T4" fmla="*/ 46 w 46"/>
                  <a:gd name="T5" fmla="*/ 45 h 45"/>
                  <a:gd name="T6" fmla="*/ 0 w 46"/>
                  <a:gd name="T7" fmla="*/ 23 h 45"/>
                  <a:gd name="T8" fmla="*/ 0 60000 65536"/>
                  <a:gd name="T9" fmla="*/ 0 60000 65536"/>
                  <a:gd name="T10" fmla="*/ 0 60000 65536"/>
                  <a:gd name="T11" fmla="*/ 0 60000 65536"/>
                  <a:gd name="T12" fmla="*/ 0 w 46"/>
                  <a:gd name="T13" fmla="*/ 0 h 45"/>
                  <a:gd name="T14" fmla="*/ 46 w 46"/>
                  <a:gd name="T15" fmla="*/ 45 h 45"/>
                </a:gdLst>
                <a:ahLst/>
                <a:cxnLst>
                  <a:cxn ang="T8">
                    <a:pos x="T0" y="T1"/>
                  </a:cxn>
                  <a:cxn ang="T9">
                    <a:pos x="T2" y="T3"/>
                  </a:cxn>
                  <a:cxn ang="T10">
                    <a:pos x="T4" y="T5"/>
                  </a:cxn>
                  <a:cxn ang="T11">
                    <a:pos x="T6" y="T7"/>
                  </a:cxn>
                </a:cxnLst>
                <a:rect l="T12" t="T13" r="T14" b="T15"/>
                <a:pathLst>
                  <a:path w="46" h="45">
                    <a:moveTo>
                      <a:pt x="0" y="23"/>
                    </a:moveTo>
                    <a:lnTo>
                      <a:pt x="46" y="0"/>
                    </a:lnTo>
                    <a:lnTo>
                      <a:pt x="46" y="45"/>
                    </a:lnTo>
                    <a:lnTo>
                      <a:pt x="0" y="23"/>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30" name="Freeform 26"/>
              <p:cNvSpPr>
                <a:spLocks/>
              </p:cNvSpPr>
              <p:nvPr/>
            </p:nvSpPr>
            <p:spPr bwMode="auto">
              <a:xfrm>
                <a:off x="3624" y="2789"/>
                <a:ext cx="438" cy="539"/>
              </a:xfrm>
              <a:custGeom>
                <a:avLst/>
                <a:gdLst>
                  <a:gd name="T0" fmla="*/ 438 w 438"/>
                  <a:gd name="T1" fmla="*/ 539 h 539"/>
                  <a:gd name="T2" fmla="*/ 438 w 438"/>
                  <a:gd name="T3" fmla="*/ 0 h 539"/>
                  <a:gd name="T4" fmla="*/ 0 w 438"/>
                  <a:gd name="T5" fmla="*/ 0 h 539"/>
                  <a:gd name="T6" fmla="*/ 0 60000 65536"/>
                  <a:gd name="T7" fmla="*/ 0 60000 65536"/>
                  <a:gd name="T8" fmla="*/ 0 60000 65536"/>
                  <a:gd name="T9" fmla="*/ 0 w 438"/>
                  <a:gd name="T10" fmla="*/ 0 h 539"/>
                  <a:gd name="T11" fmla="*/ 438 w 438"/>
                  <a:gd name="T12" fmla="*/ 539 h 539"/>
                </a:gdLst>
                <a:ahLst/>
                <a:cxnLst>
                  <a:cxn ang="T6">
                    <a:pos x="T0" y="T1"/>
                  </a:cxn>
                  <a:cxn ang="T7">
                    <a:pos x="T2" y="T3"/>
                  </a:cxn>
                  <a:cxn ang="T8">
                    <a:pos x="T4" y="T5"/>
                  </a:cxn>
                </a:cxnLst>
                <a:rect l="T9" t="T10" r="T11" b="T12"/>
                <a:pathLst>
                  <a:path w="438" h="539">
                    <a:moveTo>
                      <a:pt x="438" y="539"/>
                    </a:moveTo>
                    <a:lnTo>
                      <a:pt x="438" y="0"/>
                    </a:lnTo>
                    <a:lnTo>
                      <a:pt x="0" y="0"/>
                    </a:lnTo>
                  </a:path>
                </a:pathLst>
              </a:custGeom>
              <a:noFill/>
              <a:ln w="20638">
                <a:solidFill>
                  <a:srgbClr val="000000"/>
                </a:solidFill>
                <a:round/>
                <a:headEnd/>
                <a:tailEnd/>
              </a:ln>
            </p:spPr>
            <p:txBody>
              <a:bodyPr/>
              <a:lstStyle/>
              <a:p>
                <a:endParaRPr lang="en-US">
                  <a:cs typeface="Arial" pitchFamily="34" charset="0"/>
                </a:endParaRPr>
              </a:p>
            </p:txBody>
          </p:sp>
          <p:sp>
            <p:nvSpPr>
              <p:cNvPr id="31" name="Oval 27"/>
              <p:cNvSpPr>
                <a:spLocks noChangeArrowheads="1"/>
              </p:cNvSpPr>
              <p:nvPr/>
            </p:nvSpPr>
            <p:spPr bwMode="auto">
              <a:xfrm>
                <a:off x="4040" y="3315"/>
                <a:ext cx="45" cy="45"/>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32" name="Freeform 28"/>
              <p:cNvSpPr>
                <a:spLocks/>
              </p:cNvSpPr>
              <p:nvPr/>
            </p:nvSpPr>
            <p:spPr bwMode="auto">
              <a:xfrm>
                <a:off x="3587" y="2767"/>
                <a:ext cx="46" cy="44"/>
              </a:xfrm>
              <a:custGeom>
                <a:avLst/>
                <a:gdLst>
                  <a:gd name="T0" fmla="*/ 0 w 46"/>
                  <a:gd name="T1" fmla="*/ 22 h 44"/>
                  <a:gd name="T2" fmla="*/ 46 w 46"/>
                  <a:gd name="T3" fmla="*/ 0 h 44"/>
                  <a:gd name="T4" fmla="*/ 46 w 46"/>
                  <a:gd name="T5" fmla="*/ 44 h 44"/>
                  <a:gd name="T6" fmla="*/ 0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0" y="22"/>
                    </a:moveTo>
                    <a:lnTo>
                      <a:pt x="46" y="0"/>
                    </a:lnTo>
                    <a:lnTo>
                      <a:pt x="46" y="44"/>
                    </a:lnTo>
                    <a:lnTo>
                      <a:pt x="0"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33" name="Freeform 29"/>
              <p:cNvSpPr>
                <a:spLocks/>
              </p:cNvSpPr>
              <p:nvPr/>
            </p:nvSpPr>
            <p:spPr bwMode="auto">
              <a:xfrm>
                <a:off x="3042" y="3477"/>
                <a:ext cx="747" cy="1"/>
              </a:xfrm>
              <a:custGeom>
                <a:avLst/>
                <a:gdLst>
                  <a:gd name="T0" fmla="*/ 0 w 747"/>
                  <a:gd name="T1" fmla="*/ 0 h 1"/>
                  <a:gd name="T2" fmla="*/ 470 w 747"/>
                  <a:gd name="T3" fmla="*/ 0 h 1"/>
                  <a:gd name="T4" fmla="*/ 470 w 747"/>
                  <a:gd name="T5" fmla="*/ 0 h 1"/>
                  <a:gd name="T6" fmla="*/ 747 w 747"/>
                  <a:gd name="T7" fmla="*/ 0 h 1"/>
                  <a:gd name="T8" fmla="*/ 0 60000 65536"/>
                  <a:gd name="T9" fmla="*/ 0 60000 65536"/>
                  <a:gd name="T10" fmla="*/ 0 60000 65536"/>
                  <a:gd name="T11" fmla="*/ 0 60000 65536"/>
                  <a:gd name="T12" fmla="*/ 0 w 747"/>
                  <a:gd name="T13" fmla="*/ 0 h 1"/>
                  <a:gd name="T14" fmla="*/ 747 w 747"/>
                  <a:gd name="T15" fmla="*/ 1 h 1"/>
                </a:gdLst>
                <a:ahLst/>
                <a:cxnLst>
                  <a:cxn ang="T8">
                    <a:pos x="T0" y="T1"/>
                  </a:cxn>
                  <a:cxn ang="T9">
                    <a:pos x="T2" y="T3"/>
                  </a:cxn>
                  <a:cxn ang="T10">
                    <a:pos x="T4" y="T5"/>
                  </a:cxn>
                  <a:cxn ang="T11">
                    <a:pos x="T6" y="T7"/>
                  </a:cxn>
                </a:cxnLst>
                <a:rect l="T12" t="T13" r="T14" b="T15"/>
                <a:pathLst>
                  <a:path w="747" h="1">
                    <a:moveTo>
                      <a:pt x="0" y="0"/>
                    </a:moveTo>
                    <a:lnTo>
                      <a:pt x="470" y="0"/>
                    </a:lnTo>
                    <a:lnTo>
                      <a:pt x="747" y="0"/>
                    </a:lnTo>
                  </a:path>
                </a:pathLst>
              </a:custGeom>
              <a:noFill/>
              <a:ln w="20638">
                <a:solidFill>
                  <a:srgbClr val="000000"/>
                </a:solidFill>
                <a:round/>
                <a:headEnd/>
                <a:tailEnd/>
              </a:ln>
            </p:spPr>
            <p:txBody>
              <a:bodyPr/>
              <a:lstStyle/>
              <a:p>
                <a:endParaRPr lang="en-US">
                  <a:cs typeface="Arial" pitchFamily="34" charset="0"/>
                </a:endParaRPr>
              </a:p>
            </p:txBody>
          </p:sp>
          <p:sp>
            <p:nvSpPr>
              <p:cNvPr id="34" name="Oval 30"/>
              <p:cNvSpPr>
                <a:spLocks noChangeArrowheads="1"/>
              </p:cNvSpPr>
              <p:nvPr/>
            </p:nvSpPr>
            <p:spPr bwMode="auto">
              <a:xfrm>
                <a:off x="3012" y="3455"/>
                <a:ext cx="45" cy="45"/>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35" name="Freeform 31"/>
              <p:cNvSpPr>
                <a:spLocks/>
              </p:cNvSpPr>
              <p:nvPr/>
            </p:nvSpPr>
            <p:spPr bwMode="auto">
              <a:xfrm>
                <a:off x="3780" y="3455"/>
                <a:ext cx="46" cy="44"/>
              </a:xfrm>
              <a:custGeom>
                <a:avLst/>
                <a:gdLst>
                  <a:gd name="T0" fmla="*/ 46 w 46"/>
                  <a:gd name="T1" fmla="*/ 22 h 44"/>
                  <a:gd name="T2" fmla="*/ 0 w 46"/>
                  <a:gd name="T3" fmla="*/ 44 h 44"/>
                  <a:gd name="T4" fmla="*/ 0 w 46"/>
                  <a:gd name="T5" fmla="*/ 0 h 44"/>
                  <a:gd name="T6" fmla="*/ 46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22"/>
                    </a:moveTo>
                    <a:lnTo>
                      <a:pt x="0" y="44"/>
                    </a:lnTo>
                    <a:lnTo>
                      <a:pt x="0" y="0"/>
                    </a:lnTo>
                    <a:lnTo>
                      <a:pt x="46"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36" name="Freeform 32"/>
              <p:cNvSpPr>
                <a:spLocks/>
              </p:cNvSpPr>
              <p:nvPr/>
            </p:nvSpPr>
            <p:spPr bwMode="auto">
              <a:xfrm>
                <a:off x="3961" y="1368"/>
                <a:ext cx="311" cy="318"/>
              </a:xfrm>
              <a:custGeom>
                <a:avLst/>
                <a:gdLst>
                  <a:gd name="T0" fmla="*/ 0 w 311"/>
                  <a:gd name="T1" fmla="*/ 318 h 318"/>
                  <a:gd name="T2" fmla="*/ 0 w 311"/>
                  <a:gd name="T3" fmla="*/ 0 h 318"/>
                  <a:gd name="T4" fmla="*/ 311 w 311"/>
                  <a:gd name="T5" fmla="*/ 0 h 318"/>
                  <a:gd name="T6" fmla="*/ 0 60000 65536"/>
                  <a:gd name="T7" fmla="*/ 0 60000 65536"/>
                  <a:gd name="T8" fmla="*/ 0 60000 65536"/>
                  <a:gd name="T9" fmla="*/ 0 w 311"/>
                  <a:gd name="T10" fmla="*/ 0 h 318"/>
                  <a:gd name="T11" fmla="*/ 311 w 311"/>
                  <a:gd name="T12" fmla="*/ 318 h 318"/>
                </a:gdLst>
                <a:ahLst/>
                <a:cxnLst>
                  <a:cxn ang="T6">
                    <a:pos x="T0" y="T1"/>
                  </a:cxn>
                  <a:cxn ang="T7">
                    <a:pos x="T2" y="T3"/>
                  </a:cxn>
                  <a:cxn ang="T8">
                    <a:pos x="T4" y="T5"/>
                  </a:cxn>
                </a:cxnLst>
                <a:rect l="T9" t="T10" r="T11" b="T12"/>
                <a:pathLst>
                  <a:path w="311" h="318">
                    <a:moveTo>
                      <a:pt x="0" y="318"/>
                    </a:moveTo>
                    <a:lnTo>
                      <a:pt x="0" y="0"/>
                    </a:lnTo>
                    <a:lnTo>
                      <a:pt x="311" y="0"/>
                    </a:lnTo>
                  </a:path>
                </a:pathLst>
              </a:custGeom>
              <a:noFill/>
              <a:ln w="20638">
                <a:solidFill>
                  <a:srgbClr val="000000"/>
                </a:solidFill>
                <a:round/>
                <a:headEnd/>
                <a:tailEnd/>
              </a:ln>
            </p:spPr>
            <p:txBody>
              <a:bodyPr/>
              <a:lstStyle/>
              <a:p>
                <a:endParaRPr lang="en-US">
                  <a:cs typeface="Arial" pitchFamily="34" charset="0"/>
                </a:endParaRPr>
              </a:p>
            </p:txBody>
          </p:sp>
          <p:sp>
            <p:nvSpPr>
              <p:cNvPr id="37" name="Oval 33"/>
              <p:cNvSpPr>
                <a:spLocks noChangeArrowheads="1"/>
              </p:cNvSpPr>
              <p:nvPr/>
            </p:nvSpPr>
            <p:spPr bwMode="auto">
              <a:xfrm>
                <a:off x="3939" y="1673"/>
                <a:ext cx="46" cy="46"/>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38" name="Freeform 34"/>
              <p:cNvSpPr>
                <a:spLocks/>
              </p:cNvSpPr>
              <p:nvPr/>
            </p:nvSpPr>
            <p:spPr bwMode="auto">
              <a:xfrm>
                <a:off x="4263" y="1346"/>
                <a:ext cx="46" cy="45"/>
              </a:xfrm>
              <a:custGeom>
                <a:avLst/>
                <a:gdLst>
                  <a:gd name="T0" fmla="*/ 46 w 46"/>
                  <a:gd name="T1" fmla="*/ 22 h 45"/>
                  <a:gd name="T2" fmla="*/ 0 w 46"/>
                  <a:gd name="T3" fmla="*/ 45 h 45"/>
                  <a:gd name="T4" fmla="*/ 0 w 46"/>
                  <a:gd name="T5" fmla="*/ 0 h 45"/>
                  <a:gd name="T6" fmla="*/ 46 w 46"/>
                  <a:gd name="T7" fmla="*/ 22 h 45"/>
                  <a:gd name="T8" fmla="*/ 0 60000 65536"/>
                  <a:gd name="T9" fmla="*/ 0 60000 65536"/>
                  <a:gd name="T10" fmla="*/ 0 60000 65536"/>
                  <a:gd name="T11" fmla="*/ 0 60000 65536"/>
                  <a:gd name="T12" fmla="*/ 0 w 46"/>
                  <a:gd name="T13" fmla="*/ 0 h 45"/>
                  <a:gd name="T14" fmla="*/ 46 w 46"/>
                  <a:gd name="T15" fmla="*/ 45 h 45"/>
                </a:gdLst>
                <a:ahLst/>
                <a:cxnLst>
                  <a:cxn ang="T8">
                    <a:pos x="T0" y="T1"/>
                  </a:cxn>
                  <a:cxn ang="T9">
                    <a:pos x="T2" y="T3"/>
                  </a:cxn>
                  <a:cxn ang="T10">
                    <a:pos x="T4" y="T5"/>
                  </a:cxn>
                  <a:cxn ang="T11">
                    <a:pos x="T6" y="T7"/>
                  </a:cxn>
                </a:cxnLst>
                <a:rect l="T12" t="T13" r="T14" b="T15"/>
                <a:pathLst>
                  <a:path w="46" h="45">
                    <a:moveTo>
                      <a:pt x="46" y="22"/>
                    </a:moveTo>
                    <a:lnTo>
                      <a:pt x="0" y="45"/>
                    </a:lnTo>
                    <a:lnTo>
                      <a:pt x="0" y="0"/>
                    </a:lnTo>
                    <a:lnTo>
                      <a:pt x="46"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39" name="Freeform 35"/>
              <p:cNvSpPr>
                <a:spLocks/>
              </p:cNvSpPr>
              <p:nvPr/>
            </p:nvSpPr>
            <p:spPr bwMode="auto">
              <a:xfrm>
                <a:off x="3471" y="2100"/>
                <a:ext cx="218" cy="305"/>
              </a:xfrm>
              <a:custGeom>
                <a:avLst/>
                <a:gdLst>
                  <a:gd name="T0" fmla="*/ 0 w 218"/>
                  <a:gd name="T1" fmla="*/ 305 h 305"/>
                  <a:gd name="T2" fmla="*/ 0 w 218"/>
                  <a:gd name="T3" fmla="*/ 0 h 305"/>
                  <a:gd name="T4" fmla="*/ 218 w 218"/>
                  <a:gd name="T5" fmla="*/ 0 h 305"/>
                  <a:gd name="T6" fmla="*/ 0 60000 65536"/>
                  <a:gd name="T7" fmla="*/ 0 60000 65536"/>
                  <a:gd name="T8" fmla="*/ 0 60000 65536"/>
                  <a:gd name="T9" fmla="*/ 0 w 218"/>
                  <a:gd name="T10" fmla="*/ 0 h 305"/>
                  <a:gd name="T11" fmla="*/ 218 w 218"/>
                  <a:gd name="T12" fmla="*/ 305 h 305"/>
                </a:gdLst>
                <a:ahLst/>
                <a:cxnLst>
                  <a:cxn ang="T6">
                    <a:pos x="T0" y="T1"/>
                  </a:cxn>
                  <a:cxn ang="T7">
                    <a:pos x="T2" y="T3"/>
                  </a:cxn>
                  <a:cxn ang="T8">
                    <a:pos x="T4" y="T5"/>
                  </a:cxn>
                </a:cxnLst>
                <a:rect l="T9" t="T10" r="T11" b="T12"/>
                <a:pathLst>
                  <a:path w="218" h="305">
                    <a:moveTo>
                      <a:pt x="0" y="305"/>
                    </a:moveTo>
                    <a:lnTo>
                      <a:pt x="0" y="0"/>
                    </a:lnTo>
                    <a:lnTo>
                      <a:pt x="218" y="0"/>
                    </a:lnTo>
                  </a:path>
                </a:pathLst>
              </a:custGeom>
              <a:noFill/>
              <a:ln w="20638">
                <a:solidFill>
                  <a:srgbClr val="000000"/>
                </a:solidFill>
                <a:round/>
                <a:headEnd/>
                <a:tailEnd/>
              </a:ln>
            </p:spPr>
            <p:txBody>
              <a:bodyPr/>
              <a:lstStyle/>
              <a:p>
                <a:endParaRPr lang="en-US">
                  <a:cs typeface="Arial" pitchFamily="34" charset="0"/>
                </a:endParaRPr>
              </a:p>
            </p:txBody>
          </p:sp>
          <p:sp>
            <p:nvSpPr>
              <p:cNvPr id="40" name="Freeform 36"/>
              <p:cNvSpPr>
                <a:spLocks/>
              </p:cNvSpPr>
              <p:nvPr/>
            </p:nvSpPr>
            <p:spPr bwMode="auto">
              <a:xfrm>
                <a:off x="3680" y="2078"/>
                <a:ext cx="46" cy="44"/>
              </a:xfrm>
              <a:custGeom>
                <a:avLst/>
                <a:gdLst>
                  <a:gd name="T0" fmla="*/ 46 w 46"/>
                  <a:gd name="T1" fmla="*/ 22 h 44"/>
                  <a:gd name="T2" fmla="*/ 0 w 46"/>
                  <a:gd name="T3" fmla="*/ 44 h 44"/>
                  <a:gd name="T4" fmla="*/ 0 w 46"/>
                  <a:gd name="T5" fmla="*/ 0 h 44"/>
                  <a:gd name="T6" fmla="*/ 46 w 46"/>
                  <a:gd name="T7" fmla="*/ 22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22"/>
                    </a:moveTo>
                    <a:lnTo>
                      <a:pt x="0" y="44"/>
                    </a:lnTo>
                    <a:lnTo>
                      <a:pt x="0" y="0"/>
                    </a:lnTo>
                    <a:lnTo>
                      <a:pt x="46"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41" name="Freeform 37"/>
              <p:cNvSpPr>
                <a:spLocks/>
              </p:cNvSpPr>
              <p:nvPr/>
            </p:nvSpPr>
            <p:spPr bwMode="auto">
              <a:xfrm>
                <a:off x="3042" y="2959"/>
                <a:ext cx="316" cy="262"/>
              </a:xfrm>
              <a:custGeom>
                <a:avLst/>
                <a:gdLst>
                  <a:gd name="T0" fmla="*/ 0 w 316"/>
                  <a:gd name="T1" fmla="*/ 262 h 262"/>
                  <a:gd name="T2" fmla="*/ 316 w 316"/>
                  <a:gd name="T3" fmla="*/ 262 h 262"/>
                  <a:gd name="T4" fmla="*/ 316 w 316"/>
                  <a:gd name="T5" fmla="*/ 0 h 262"/>
                  <a:gd name="T6" fmla="*/ 0 60000 65536"/>
                  <a:gd name="T7" fmla="*/ 0 60000 65536"/>
                  <a:gd name="T8" fmla="*/ 0 60000 65536"/>
                  <a:gd name="T9" fmla="*/ 0 w 316"/>
                  <a:gd name="T10" fmla="*/ 0 h 262"/>
                  <a:gd name="T11" fmla="*/ 316 w 316"/>
                  <a:gd name="T12" fmla="*/ 262 h 262"/>
                </a:gdLst>
                <a:ahLst/>
                <a:cxnLst>
                  <a:cxn ang="T6">
                    <a:pos x="T0" y="T1"/>
                  </a:cxn>
                  <a:cxn ang="T7">
                    <a:pos x="T2" y="T3"/>
                  </a:cxn>
                  <a:cxn ang="T8">
                    <a:pos x="T4" y="T5"/>
                  </a:cxn>
                </a:cxnLst>
                <a:rect l="T9" t="T10" r="T11" b="T12"/>
                <a:pathLst>
                  <a:path w="316" h="262">
                    <a:moveTo>
                      <a:pt x="0" y="262"/>
                    </a:moveTo>
                    <a:lnTo>
                      <a:pt x="316" y="262"/>
                    </a:lnTo>
                    <a:lnTo>
                      <a:pt x="316" y="0"/>
                    </a:lnTo>
                  </a:path>
                </a:pathLst>
              </a:custGeom>
              <a:noFill/>
              <a:ln w="20638">
                <a:solidFill>
                  <a:srgbClr val="000000"/>
                </a:solidFill>
                <a:round/>
                <a:headEnd/>
                <a:tailEnd/>
              </a:ln>
            </p:spPr>
            <p:txBody>
              <a:bodyPr/>
              <a:lstStyle/>
              <a:p>
                <a:endParaRPr lang="en-US">
                  <a:cs typeface="Arial" pitchFamily="34" charset="0"/>
                </a:endParaRPr>
              </a:p>
            </p:txBody>
          </p:sp>
          <p:sp>
            <p:nvSpPr>
              <p:cNvPr id="42" name="Oval 38"/>
              <p:cNvSpPr>
                <a:spLocks noChangeArrowheads="1"/>
              </p:cNvSpPr>
              <p:nvPr/>
            </p:nvSpPr>
            <p:spPr bwMode="auto">
              <a:xfrm>
                <a:off x="3012" y="3199"/>
                <a:ext cx="45" cy="45"/>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43" name="Freeform 39"/>
              <p:cNvSpPr>
                <a:spLocks/>
              </p:cNvSpPr>
              <p:nvPr/>
            </p:nvSpPr>
            <p:spPr bwMode="auto">
              <a:xfrm>
                <a:off x="3336" y="2922"/>
                <a:ext cx="44" cy="45"/>
              </a:xfrm>
              <a:custGeom>
                <a:avLst/>
                <a:gdLst>
                  <a:gd name="T0" fmla="*/ 22 w 44"/>
                  <a:gd name="T1" fmla="*/ 0 h 45"/>
                  <a:gd name="T2" fmla="*/ 44 w 44"/>
                  <a:gd name="T3" fmla="*/ 45 h 45"/>
                  <a:gd name="T4" fmla="*/ 0 w 44"/>
                  <a:gd name="T5" fmla="*/ 45 h 45"/>
                  <a:gd name="T6" fmla="*/ 22 w 44"/>
                  <a:gd name="T7" fmla="*/ 0 h 45"/>
                  <a:gd name="T8" fmla="*/ 0 60000 65536"/>
                  <a:gd name="T9" fmla="*/ 0 60000 65536"/>
                  <a:gd name="T10" fmla="*/ 0 60000 65536"/>
                  <a:gd name="T11" fmla="*/ 0 60000 65536"/>
                  <a:gd name="T12" fmla="*/ 0 w 44"/>
                  <a:gd name="T13" fmla="*/ 0 h 45"/>
                  <a:gd name="T14" fmla="*/ 44 w 44"/>
                  <a:gd name="T15" fmla="*/ 45 h 45"/>
                </a:gdLst>
                <a:ahLst/>
                <a:cxnLst>
                  <a:cxn ang="T8">
                    <a:pos x="T0" y="T1"/>
                  </a:cxn>
                  <a:cxn ang="T9">
                    <a:pos x="T2" y="T3"/>
                  </a:cxn>
                  <a:cxn ang="T10">
                    <a:pos x="T4" y="T5"/>
                  </a:cxn>
                  <a:cxn ang="T11">
                    <a:pos x="T6" y="T7"/>
                  </a:cxn>
                </a:cxnLst>
                <a:rect l="T12" t="T13" r="T14" b="T15"/>
                <a:pathLst>
                  <a:path w="44" h="45">
                    <a:moveTo>
                      <a:pt x="22" y="0"/>
                    </a:moveTo>
                    <a:lnTo>
                      <a:pt x="44" y="45"/>
                    </a:lnTo>
                    <a:lnTo>
                      <a:pt x="0" y="45"/>
                    </a:lnTo>
                    <a:lnTo>
                      <a:pt x="22" y="0"/>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44" name="Freeform 40"/>
              <p:cNvSpPr>
                <a:spLocks/>
              </p:cNvSpPr>
              <p:nvPr/>
            </p:nvSpPr>
            <p:spPr bwMode="auto">
              <a:xfrm>
                <a:off x="2171" y="2954"/>
                <a:ext cx="338" cy="396"/>
              </a:xfrm>
              <a:custGeom>
                <a:avLst/>
                <a:gdLst>
                  <a:gd name="T0" fmla="*/ 0 w 338"/>
                  <a:gd name="T1" fmla="*/ 0 h 396"/>
                  <a:gd name="T2" fmla="*/ 0 w 338"/>
                  <a:gd name="T3" fmla="*/ 396 h 396"/>
                  <a:gd name="T4" fmla="*/ 338 w 338"/>
                  <a:gd name="T5" fmla="*/ 396 h 396"/>
                  <a:gd name="T6" fmla="*/ 0 60000 65536"/>
                  <a:gd name="T7" fmla="*/ 0 60000 65536"/>
                  <a:gd name="T8" fmla="*/ 0 60000 65536"/>
                  <a:gd name="T9" fmla="*/ 0 w 338"/>
                  <a:gd name="T10" fmla="*/ 0 h 396"/>
                  <a:gd name="T11" fmla="*/ 338 w 338"/>
                  <a:gd name="T12" fmla="*/ 396 h 396"/>
                </a:gdLst>
                <a:ahLst/>
                <a:cxnLst>
                  <a:cxn ang="T6">
                    <a:pos x="T0" y="T1"/>
                  </a:cxn>
                  <a:cxn ang="T7">
                    <a:pos x="T2" y="T3"/>
                  </a:cxn>
                  <a:cxn ang="T8">
                    <a:pos x="T4" y="T5"/>
                  </a:cxn>
                </a:cxnLst>
                <a:rect l="T9" t="T10" r="T11" b="T12"/>
                <a:pathLst>
                  <a:path w="338" h="396">
                    <a:moveTo>
                      <a:pt x="0" y="0"/>
                    </a:moveTo>
                    <a:lnTo>
                      <a:pt x="0" y="396"/>
                    </a:lnTo>
                    <a:lnTo>
                      <a:pt x="338" y="396"/>
                    </a:lnTo>
                  </a:path>
                </a:pathLst>
              </a:custGeom>
              <a:noFill/>
              <a:ln w="20638">
                <a:solidFill>
                  <a:srgbClr val="000000"/>
                </a:solidFill>
                <a:round/>
                <a:headEnd/>
                <a:tailEnd/>
              </a:ln>
            </p:spPr>
            <p:txBody>
              <a:bodyPr/>
              <a:lstStyle/>
              <a:p>
                <a:endParaRPr lang="en-US">
                  <a:cs typeface="Arial" pitchFamily="34" charset="0"/>
                </a:endParaRPr>
              </a:p>
            </p:txBody>
          </p:sp>
          <p:sp>
            <p:nvSpPr>
              <p:cNvPr id="45" name="Oval 41"/>
              <p:cNvSpPr>
                <a:spLocks noChangeArrowheads="1"/>
              </p:cNvSpPr>
              <p:nvPr/>
            </p:nvSpPr>
            <p:spPr bwMode="auto">
              <a:xfrm>
                <a:off x="2149" y="2923"/>
                <a:ext cx="45" cy="46"/>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46" name="Freeform 42"/>
              <p:cNvSpPr>
                <a:spLocks/>
              </p:cNvSpPr>
              <p:nvPr/>
            </p:nvSpPr>
            <p:spPr bwMode="auto">
              <a:xfrm>
                <a:off x="2501" y="3328"/>
                <a:ext cx="45" cy="44"/>
              </a:xfrm>
              <a:custGeom>
                <a:avLst/>
                <a:gdLst>
                  <a:gd name="T0" fmla="*/ 45 w 45"/>
                  <a:gd name="T1" fmla="*/ 22 h 44"/>
                  <a:gd name="T2" fmla="*/ 0 w 45"/>
                  <a:gd name="T3" fmla="*/ 44 h 44"/>
                  <a:gd name="T4" fmla="*/ 0 w 45"/>
                  <a:gd name="T5" fmla="*/ 0 h 44"/>
                  <a:gd name="T6" fmla="*/ 45 w 45"/>
                  <a:gd name="T7" fmla="*/ 22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45" y="22"/>
                    </a:moveTo>
                    <a:lnTo>
                      <a:pt x="0" y="44"/>
                    </a:lnTo>
                    <a:lnTo>
                      <a:pt x="0" y="0"/>
                    </a:lnTo>
                    <a:lnTo>
                      <a:pt x="45" y="22"/>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47" name="Freeform 43"/>
              <p:cNvSpPr>
                <a:spLocks/>
              </p:cNvSpPr>
              <p:nvPr/>
            </p:nvSpPr>
            <p:spPr bwMode="auto">
              <a:xfrm>
                <a:off x="1910" y="1957"/>
                <a:ext cx="261" cy="410"/>
              </a:xfrm>
              <a:custGeom>
                <a:avLst/>
                <a:gdLst>
                  <a:gd name="T0" fmla="*/ 0 w 261"/>
                  <a:gd name="T1" fmla="*/ 0 h 410"/>
                  <a:gd name="T2" fmla="*/ 261 w 261"/>
                  <a:gd name="T3" fmla="*/ 0 h 410"/>
                  <a:gd name="T4" fmla="*/ 261 w 261"/>
                  <a:gd name="T5" fmla="*/ 410 h 410"/>
                  <a:gd name="T6" fmla="*/ 0 60000 65536"/>
                  <a:gd name="T7" fmla="*/ 0 60000 65536"/>
                  <a:gd name="T8" fmla="*/ 0 60000 65536"/>
                  <a:gd name="T9" fmla="*/ 0 w 261"/>
                  <a:gd name="T10" fmla="*/ 0 h 410"/>
                  <a:gd name="T11" fmla="*/ 261 w 261"/>
                  <a:gd name="T12" fmla="*/ 410 h 410"/>
                </a:gdLst>
                <a:ahLst/>
                <a:cxnLst>
                  <a:cxn ang="T6">
                    <a:pos x="T0" y="T1"/>
                  </a:cxn>
                  <a:cxn ang="T7">
                    <a:pos x="T2" y="T3"/>
                  </a:cxn>
                  <a:cxn ang="T8">
                    <a:pos x="T4" y="T5"/>
                  </a:cxn>
                </a:cxnLst>
                <a:rect l="T9" t="T10" r="T11" b="T12"/>
                <a:pathLst>
                  <a:path w="261" h="410">
                    <a:moveTo>
                      <a:pt x="0" y="0"/>
                    </a:moveTo>
                    <a:lnTo>
                      <a:pt x="261" y="0"/>
                    </a:lnTo>
                    <a:lnTo>
                      <a:pt x="261" y="410"/>
                    </a:lnTo>
                  </a:path>
                </a:pathLst>
              </a:custGeom>
              <a:noFill/>
              <a:ln w="20638">
                <a:solidFill>
                  <a:srgbClr val="000000"/>
                </a:solidFill>
                <a:round/>
                <a:headEnd/>
                <a:tailEnd/>
              </a:ln>
            </p:spPr>
            <p:txBody>
              <a:bodyPr/>
              <a:lstStyle/>
              <a:p>
                <a:endParaRPr lang="en-US">
                  <a:cs typeface="Arial" pitchFamily="34" charset="0"/>
                </a:endParaRPr>
              </a:p>
            </p:txBody>
          </p:sp>
          <p:sp>
            <p:nvSpPr>
              <p:cNvPr id="48" name="Oval 44"/>
              <p:cNvSpPr>
                <a:spLocks noChangeArrowheads="1"/>
              </p:cNvSpPr>
              <p:nvPr/>
            </p:nvSpPr>
            <p:spPr bwMode="auto">
              <a:xfrm>
                <a:off x="1879" y="1935"/>
                <a:ext cx="46" cy="46"/>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49" name="Freeform 45"/>
              <p:cNvSpPr>
                <a:spLocks/>
              </p:cNvSpPr>
              <p:nvPr/>
            </p:nvSpPr>
            <p:spPr bwMode="auto">
              <a:xfrm>
                <a:off x="2149" y="2358"/>
                <a:ext cx="44" cy="45"/>
              </a:xfrm>
              <a:custGeom>
                <a:avLst/>
                <a:gdLst>
                  <a:gd name="T0" fmla="*/ 22 w 44"/>
                  <a:gd name="T1" fmla="*/ 45 h 45"/>
                  <a:gd name="T2" fmla="*/ 0 w 44"/>
                  <a:gd name="T3" fmla="*/ 0 h 45"/>
                  <a:gd name="T4" fmla="*/ 44 w 44"/>
                  <a:gd name="T5" fmla="*/ 0 h 45"/>
                  <a:gd name="T6" fmla="*/ 22 w 44"/>
                  <a:gd name="T7" fmla="*/ 45 h 45"/>
                  <a:gd name="T8" fmla="*/ 0 60000 65536"/>
                  <a:gd name="T9" fmla="*/ 0 60000 65536"/>
                  <a:gd name="T10" fmla="*/ 0 60000 65536"/>
                  <a:gd name="T11" fmla="*/ 0 60000 65536"/>
                  <a:gd name="T12" fmla="*/ 0 w 44"/>
                  <a:gd name="T13" fmla="*/ 0 h 45"/>
                  <a:gd name="T14" fmla="*/ 44 w 44"/>
                  <a:gd name="T15" fmla="*/ 45 h 45"/>
                </a:gdLst>
                <a:ahLst/>
                <a:cxnLst>
                  <a:cxn ang="T8">
                    <a:pos x="T0" y="T1"/>
                  </a:cxn>
                  <a:cxn ang="T9">
                    <a:pos x="T2" y="T3"/>
                  </a:cxn>
                  <a:cxn ang="T10">
                    <a:pos x="T4" y="T5"/>
                  </a:cxn>
                  <a:cxn ang="T11">
                    <a:pos x="T6" y="T7"/>
                  </a:cxn>
                </a:cxnLst>
                <a:rect l="T12" t="T13" r="T14" b="T15"/>
                <a:pathLst>
                  <a:path w="44" h="45">
                    <a:moveTo>
                      <a:pt x="22" y="45"/>
                    </a:moveTo>
                    <a:lnTo>
                      <a:pt x="0" y="0"/>
                    </a:lnTo>
                    <a:lnTo>
                      <a:pt x="44" y="0"/>
                    </a:lnTo>
                    <a:lnTo>
                      <a:pt x="22" y="45"/>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50" name="Freeform 46"/>
              <p:cNvSpPr>
                <a:spLocks/>
              </p:cNvSpPr>
              <p:nvPr/>
            </p:nvSpPr>
            <p:spPr bwMode="auto">
              <a:xfrm>
                <a:off x="1318" y="1368"/>
                <a:ext cx="324" cy="293"/>
              </a:xfrm>
              <a:custGeom>
                <a:avLst/>
                <a:gdLst>
                  <a:gd name="T0" fmla="*/ 0 w 324"/>
                  <a:gd name="T1" fmla="*/ 0 h 293"/>
                  <a:gd name="T2" fmla="*/ 324 w 324"/>
                  <a:gd name="T3" fmla="*/ 0 h 293"/>
                  <a:gd name="T4" fmla="*/ 324 w 324"/>
                  <a:gd name="T5" fmla="*/ 293 h 293"/>
                  <a:gd name="T6" fmla="*/ 0 60000 65536"/>
                  <a:gd name="T7" fmla="*/ 0 60000 65536"/>
                  <a:gd name="T8" fmla="*/ 0 60000 65536"/>
                  <a:gd name="T9" fmla="*/ 0 w 324"/>
                  <a:gd name="T10" fmla="*/ 0 h 293"/>
                  <a:gd name="T11" fmla="*/ 324 w 324"/>
                  <a:gd name="T12" fmla="*/ 293 h 293"/>
                </a:gdLst>
                <a:ahLst/>
                <a:cxnLst>
                  <a:cxn ang="T6">
                    <a:pos x="T0" y="T1"/>
                  </a:cxn>
                  <a:cxn ang="T7">
                    <a:pos x="T2" y="T3"/>
                  </a:cxn>
                  <a:cxn ang="T8">
                    <a:pos x="T4" y="T5"/>
                  </a:cxn>
                </a:cxnLst>
                <a:rect l="T9" t="T10" r="T11" b="T12"/>
                <a:pathLst>
                  <a:path w="324" h="293">
                    <a:moveTo>
                      <a:pt x="0" y="0"/>
                    </a:moveTo>
                    <a:lnTo>
                      <a:pt x="324" y="0"/>
                    </a:lnTo>
                    <a:lnTo>
                      <a:pt x="324" y="293"/>
                    </a:lnTo>
                  </a:path>
                </a:pathLst>
              </a:custGeom>
              <a:noFill/>
              <a:ln w="20638">
                <a:solidFill>
                  <a:srgbClr val="000000"/>
                </a:solidFill>
                <a:round/>
                <a:headEnd/>
                <a:tailEnd/>
              </a:ln>
            </p:spPr>
            <p:txBody>
              <a:bodyPr/>
              <a:lstStyle/>
              <a:p>
                <a:endParaRPr lang="en-US">
                  <a:cs typeface="Arial" pitchFamily="34" charset="0"/>
                </a:endParaRPr>
              </a:p>
            </p:txBody>
          </p:sp>
          <p:sp>
            <p:nvSpPr>
              <p:cNvPr id="51" name="Oval 47"/>
              <p:cNvSpPr>
                <a:spLocks noChangeArrowheads="1"/>
              </p:cNvSpPr>
              <p:nvPr/>
            </p:nvSpPr>
            <p:spPr bwMode="auto">
              <a:xfrm>
                <a:off x="1287" y="1346"/>
                <a:ext cx="46" cy="46"/>
              </a:xfrm>
              <a:prstGeom prst="ellipse">
                <a:avLst/>
              </a:prstGeom>
              <a:solidFill>
                <a:srgbClr val="FFFFFF"/>
              </a:solidFill>
              <a:ln w="20638">
                <a:solidFill>
                  <a:srgbClr val="000000"/>
                </a:solidFill>
                <a:round/>
                <a:headEnd/>
                <a:tailEnd/>
              </a:ln>
            </p:spPr>
            <p:txBody>
              <a:bodyPr/>
              <a:lstStyle/>
              <a:p>
                <a:endParaRPr lang="en-US">
                  <a:cs typeface="Arial" pitchFamily="34" charset="0"/>
                </a:endParaRPr>
              </a:p>
            </p:txBody>
          </p:sp>
          <p:sp>
            <p:nvSpPr>
              <p:cNvPr id="52" name="Freeform 48"/>
              <p:cNvSpPr>
                <a:spLocks/>
              </p:cNvSpPr>
              <p:nvPr/>
            </p:nvSpPr>
            <p:spPr bwMode="auto">
              <a:xfrm>
                <a:off x="1620" y="1653"/>
                <a:ext cx="44" cy="45"/>
              </a:xfrm>
              <a:custGeom>
                <a:avLst/>
                <a:gdLst>
                  <a:gd name="T0" fmla="*/ 22 w 44"/>
                  <a:gd name="T1" fmla="*/ 45 h 45"/>
                  <a:gd name="T2" fmla="*/ 0 w 44"/>
                  <a:gd name="T3" fmla="*/ 0 h 45"/>
                  <a:gd name="T4" fmla="*/ 44 w 44"/>
                  <a:gd name="T5" fmla="*/ 0 h 45"/>
                  <a:gd name="T6" fmla="*/ 22 w 44"/>
                  <a:gd name="T7" fmla="*/ 45 h 45"/>
                  <a:gd name="T8" fmla="*/ 0 60000 65536"/>
                  <a:gd name="T9" fmla="*/ 0 60000 65536"/>
                  <a:gd name="T10" fmla="*/ 0 60000 65536"/>
                  <a:gd name="T11" fmla="*/ 0 60000 65536"/>
                  <a:gd name="T12" fmla="*/ 0 w 44"/>
                  <a:gd name="T13" fmla="*/ 0 h 45"/>
                  <a:gd name="T14" fmla="*/ 44 w 44"/>
                  <a:gd name="T15" fmla="*/ 45 h 45"/>
                </a:gdLst>
                <a:ahLst/>
                <a:cxnLst>
                  <a:cxn ang="T8">
                    <a:pos x="T0" y="T1"/>
                  </a:cxn>
                  <a:cxn ang="T9">
                    <a:pos x="T2" y="T3"/>
                  </a:cxn>
                  <a:cxn ang="T10">
                    <a:pos x="T4" y="T5"/>
                  </a:cxn>
                  <a:cxn ang="T11">
                    <a:pos x="T6" y="T7"/>
                  </a:cxn>
                </a:cxnLst>
                <a:rect l="T12" t="T13" r="T14" b="T15"/>
                <a:pathLst>
                  <a:path w="44" h="45">
                    <a:moveTo>
                      <a:pt x="22" y="45"/>
                    </a:moveTo>
                    <a:lnTo>
                      <a:pt x="0" y="0"/>
                    </a:lnTo>
                    <a:lnTo>
                      <a:pt x="44" y="0"/>
                    </a:lnTo>
                    <a:lnTo>
                      <a:pt x="22" y="45"/>
                    </a:lnTo>
                    <a:close/>
                  </a:path>
                </a:pathLst>
              </a:custGeom>
              <a:solidFill>
                <a:srgbClr val="000000"/>
              </a:solidFill>
              <a:ln w="0">
                <a:solidFill>
                  <a:srgbClr val="000000"/>
                </a:solidFill>
                <a:round/>
                <a:headEnd/>
                <a:tailEnd/>
              </a:ln>
            </p:spPr>
            <p:txBody>
              <a:bodyPr/>
              <a:lstStyle/>
              <a:p>
                <a:endParaRPr lang="en-US">
                  <a:cs typeface="Arial" pitchFamily="34" charset="0"/>
                </a:endParaRPr>
              </a:p>
            </p:txBody>
          </p:sp>
          <p:sp>
            <p:nvSpPr>
              <p:cNvPr id="53" name="AutoShape 49"/>
              <p:cNvSpPr>
                <a:spLocks noChangeArrowheads="1"/>
              </p:cNvSpPr>
              <p:nvPr/>
            </p:nvSpPr>
            <p:spPr bwMode="auto">
              <a:xfrm>
                <a:off x="822" y="986"/>
                <a:ext cx="469" cy="518"/>
              </a:xfrm>
              <a:prstGeom prst="roundRect">
                <a:avLst>
                  <a:gd name="adj" fmla="val 16616"/>
                </a:avLst>
              </a:prstGeom>
              <a:solidFill>
                <a:srgbClr val="007F00"/>
              </a:solidFill>
              <a:ln w="11113">
                <a:solidFill>
                  <a:srgbClr val="000000"/>
                </a:solidFill>
                <a:round/>
                <a:headEnd/>
                <a:tailEnd/>
              </a:ln>
            </p:spPr>
            <p:txBody>
              <a:bodyPr/>
              <a:lstStyle/>
              <a:p>
                <a:endParaRPr lang="en-US">
                  <a:cs typeface="Arial" pitchFamily="34" charset="0"/>
                </a:endParaRPr>
              </a:p>
            </p:txBody>
          </p:sp>
          <p:sp>
            <p:nvSpPr>
              <p:cNvPr id="54" name="Rectangle 50"/>
              <p:cNvSpPr>
                <a:spLocks noChangeArrowheads="1"/>
              </p:cNvSpPr>
              <p:nvPr/>
            </p:nvSpPr>
            <p:spPr bwMode="auto">
              <a:xfrm>
                <a:off x="1040" y="1003"/>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1 </a:t>
                </a:r>
                <a:endParaRPr lang="en-US" sz="2400">
                  <a:cs typeface="Arial" pitchFamily="34" charset="0"/>
                </a:endParaRPr>
              </a:p>
            </p:txBody>
          </p:sp>
          <p:sp>
            <p:nvSpPr>
              <p:cNvPr id="55" name="Rectangle 51"/>
              <p:cNvSpPr>
                <a:spLocks noChangeArrowheads="1"/>
              </p:cNvSpPr>
              <p:nvPr/>
            </p:nvSpPr>
            <p:spPr bwMode="auto">
              <a:xfrm>
                <a:off x="1057" y="1022"/>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56" name="Rectangle 52"/>
              <p:cNvSpPr>
                <a:spLocks noChangeArrowheads="1"/>
              </p:cNvSpPr>
              <p:nvPr/>
            </p:nvSpPr>
            <p:spPr bwMode="auto">
              <a:xfrm>
                <a:off x="948" y="1162"/>
                <a:ext cx="210"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Survey </a:t>
                </a:r>
                <a:endParaRPr lang="en-US" sz="2400">
                  <a:cs typeface="Arial" pitchFamily="34" charset="0"/>
                </a:endParaRPr>
              </a:p>
            </p:txBody>
          </p:sp>
          <p:sp>
            <p:nvSpPr>
              <p:cNvPr id="57" name="Rectangle 53"/>
              <p:cNvSpPr>
                <a:spLocks noChangeArrowheads="1"/>
              </p:cNvSpPr>
              <p:nvPr/>
            </p:nvSpPr>
            <p:spPr bwMode="auto">
              <a:xfrm>
                <a:off x="962" y="1242"/>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58" name="AutoShape 54"/>
              <p:cNvSpPr>
                <a:spLocks noChangeArrowheads="1"/>
              </p:cNvSpPr>
              <p:nvPr/>
            </p:nvSpPr>
            <p:spPr bwMode="auto">
              <a:xfrm>
                <a:off x="1409" y="1698"/>
                <a:ext cx="472" cy="523"/>
              </a:xfrm>
              <a:prstGeom prst="roundRect">
                <a:avLst>
                  <a:gd name="adj" fmla="val 16565"/>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59" name="Rectangle 55"/>
              <p:cNvSpPr>
                <a:spLocks noChangeArrowheads="1"/>
              </p:cNvSpPr>
              <p:nvPr/>
            </p:nvSpPr>
            <p:spPr bwMode="auto">
              <a:xfrm>
                <a:off x="1627" y="1716"/>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2 </a:t>
                </a:r>
                <a:endParaRPr lang="en-US" sz="2400">
                  <a:cs typeface="Arial" pitchFamily="34" charset="0"/>
                </a:endParaRPr>
              </a:p>
            </p:txBody>
          </p:sp>
          <p:sp>
            <p:nvSpPr>
              <p:cNvPr id="60" name="Rectangle 56"/>
              <p:cNvSpPr>
                <a:spLocks noChangeArrowheads="1"/>
              </p:cNvSpPr>
              <p:nvPr/>
            </p:nvSpPr>
            <p:spPr bwMode="auto">
              <a:xfrm>
                <a:off x="1646" y="1735"/>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61" name="Rectangle 57"/>
              <p:cNvSpPr>
                <a:spLocks noChangeArrowheads="1"/>
              </p:cNvSpPr>
              <p:nvPr/>
            </p:nvSpPr>
            <p:spPr bwMode="auto">
              <a:xfrm>
                <a:off x="1555" y="1875"/>
                <a:ext cx="177"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Study </a:t>
                </a:r>
                <a:endParaRPr lang="en-US" sz="2400">
                  <a:cs typeface="Arial" pitchFamily="34" charset="0"/>
                </a:endParaRPr>
              </a:p>
            </p:txBody>
          </p:sp>
          <p:sp>
            <p:nvSpPr>
              <p:cNvPr id="62" name="Rectangle 58"/>
              <p:cNvSpPr>
                <a:spLocks noChangeArrowheads="1"/>
              </p:cNvSpPr>
              <p:nvPr/>
            </p:nvSpPr>
            <p:spPr bwMode="auto">
              <a:xfrm>
                <a:off x="1549" y="1954"/>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63" name="AutoShape 59"/>
              <p:cNvSpPr>
                <a:spLocks noChangeArrowheads="1"/>
              </p:cNvSpPr>
              <p:nvPr/>
            </p:nvSpPr>
            <p:spPr bwMode="auto">
              <a:xfrm>
                <a:off x="1937" y="2403"/>
                <a:ext cx="469" cy="523"/>
              </a:xfrm>
              <a:prstGeom prst="roundRect">
                <a:avLst>
                  <a:gd name="adj" fmla="val 16616"/>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64" name="Rectangle 60"/>
              <p:cNvSpPr>
                <a:spLocks noChangeArrowheads="1"/>
              </p:cNvSpPr>
              <p:nvPr/>
            </p:nvSpPr>
            <p:spPr bwMode="auto">
              <a:xfrm>
                <a:off x="2154" y="2421"/>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3 </a:t>
                </a:r>
                <a:endParaRPr lang="en-US" sz="2400">
                  <a:cs typeface="Arial" pitchFamily="34" charset="0"/>
                </a:endParaRPr>
              </a:p>
            </p:txBody>
          </p:sp>
          <p:sp>
            <p:nvSpPr>
              <p:cNvPr id="65" name="Rectangle 61"/>
              <p:cNvSpPr>
                <a:spLocks noChangeArrowheads="1"/>
              </p:cNvSpPr>
              <p:nvPr/>
            </p:nvSpPr>
            <p:spPr bwMode="auto">
              <a:xfrm>
                <a:off x="2172" y="2440"/>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66" name="Rectangle 62"/>
              <p:cNvSpPr>
                <a:spLocks noChangeArrowheads="1"/>
              </p:cNvSpPr>
              <p:nvPr/>
            </p:nvSpPr>
            <p:spPr bwMode="auto">
              <a:xfrm>
                <a:off x="2022" y="2580"/>
                <a:ext cx="292"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Definition </a:t>
                </a:r>
                <a:endParaRPr lang="en-US" sz="2400">
                  <a:cs typeface="Arial" pitchFamily="34" charset="0"/>
                </a:endParaRPr>
              </a:p>
            </p:txBody>
          </p:sp>
          <p:sp>
            <p:nvSpPr>
              <p:cNvPr id="67" name="Rectangle 63"/>
              <p:cNvSpPr>
                <a:spLocks noChangeArrowheads="1"/>
              </p:cNvSpPr>
              <p:nvPr/>
            </p:nvSpPr>
            <p:spPr bwMode="auto">
              <a:xfrm>
                <a:off x="2076" y="2660"/>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68" name="AutoShape 64"/>
              <p:cNvSpPr>
                <a:spLocks noChangeArrowheads="1"/>
              </p:cNvSpPr>
              <p:nvPr/>
            </p:nvSpPr>
            <p:spPr bwMode="auto">
              <a:xfrm>
                <a:off x="2546" y="3091"/>
                <a:ext cx="470" cy="517"/>
              </a:xfrm>
              <a:prstGeom prst="roundRect">
                <a:avLst>
                  <a:gd name="adj" fmla="val 16616"/>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69" name="Rectangle 65"/>
              <p:cNvSpPr>
                <a:spLocks noChangeArrowheads="1"/>
              </p:cNvSpPr>
              <p:nvPr/>
            </p:nvSpPr>
            <p:spPr bwMode="auto">
              <a:xfrm>
                <a:off x="2764" y="3109"/>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4 </a:t>
                </a:r>
                <a:endParaRPr lang="en-US" sz="2400">
                  <a:cs typeface="Arial" pitchFamily="34" charset="0"/>
                </a:endParaRPr>
              </a:p>
            </p:txBody>
          </p:sp>
          <p:sp>
            <p:nvSpPr>
              <p:cNvPr id="70" name="Rectangle 66"/>
              <p:cNvSpPr>
                <a:spLocks noChangeArrowheads="1"/>
              </p:cNvSpPr>
              <p:nvPr/>
            </p:nvSpPr>
            <p:spPr bwMode="auto">
              <a:xfrm>
                <a:off x="2782" y="3128"/>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71" name="Rectangle 67"/>
              <p:cNvSpPr>
                <a:spLocks noChangeArrowheads="1"/>
              </p:cNvSpPr>
              <p:nvPr/>
            </p:nvSpPr>
            <p:spPr bwMode="auto">
              <a:xfrm>
                <a:off x="2544" y="3268"/>
                <a:ext cx="399"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Configuration </a:t>
                </a:r>
                <a:endParaRPr lang="en-US" sz="2400">
                  <a:cs typeface="Arial" pitchFamily="34" charset="0"/>
                </a:endParaRPr>
              </a:p>
            </p:txBody>
          </p:sp>
          <p:sp>
            <p:nvSpPr>
              <p:cNvPr id="72" name="Rectangle 68"/>
              <p:cNvSpPr>
                <a:spLocks noChangeArrowheads="1"/>
              </p:cNvSpPr>
              <p:nvPr/>
            </p:nvSpPr>
            <p:spPr bwMode="auto">
              <a:xfrm>
                <a:off x="2686" y="3347"/>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73" name="AutoShape 69"/>
              <p:cNvSpPr>
                <a:spLocks noChangeArrowheads="1"/>
              </p:cNvSpPr>
              <p:nvPr/>
            </p:nvSpPr>
            <p:spPr bwMode="auto">
              <a:xfrm>
                <a:off x="3122" y="2405"/>
                <a:ext cx="470" cy="520"/>
              </a:xfrm>
              <a:prstGeom prst="roundRect">
                <a:avLst>
                  <a:gd name="adj" fmla="val 16616"/>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74" name="Rectangle 70"/>
              <p:cNvSpPr>
                <a:spLocks noChangeArrowheads="1"/>
              </p:cNvSpPr>
              <p:nvPr/>
            </p:nvSpPr>
            <p:spPr bwMode="auto">
              <a:xfrm>
                <a:off x="3340" y="2423"/>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6 </a:t>
                </a:r>
                <a:endParaRPr lang="en-US" sz="2400">
                  <a:cs typeface="Arial" pitchFamily="34" charset="0"/>
                </a:endParaRPr>
              </a:p>
            </p:txBody>
          </p:sp>
          <p:sp>
            <p:nvSpPr>
              <p:cNvPr id="75" name="Rectangle 71"/>
              <p:cNvSpPr>
                <a:spLocks noChangeArrowheads="1"/>
              </p:cNvSpPr>
              <p:nvPr/>
            </p:nvSpPr>
            <p:spPr bwMode="auto">
              <a:xfrm>
                <a:off x="3358" y="2442"/>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76" name="Rectangle 72"/>
              <p:cNvSpPr>
                <a:spLocks noChangeArrowheads="1"/>
              </p:cNvSpPr>
              <p:nvPr/>
            </p:nvSpPr>
            <p:spPr bwMode="auto">
              <a:xfrm>
                <a:off x="3249" y="2582"/>
                <a:ext cx="210"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Design </a:t>
                </a:r>
                <a:endParaRPr lang="en-US" sz="2400">
                  <a:cs typeface="Arial" pitchFamily="34" charset="0"/>
                </a:endParaRPr>
              </a:p>
            </p:txBody>
          </p:sp>
          <p:sp>
            <p:nvSpPr>
              <p:cNvPr id="77" name="Rectangle 73"/>
              <p:cNvSpPr>
                <a:spLocks noChangeArrowheads="1"/>
              </p:cNvSpPr>
              <p:nvPr/>
            </p:nvSpPr>
            <p:spPr bwMode="auto">
              <a:xfrm>
                <a:off x="3262" y="2661"/>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78" name="AutoShape 74"/>
              <p:cNvSpPr>
                <a:spLocks noChangeArrowheads="1"/>
              </p:cNvSpPr>
              <p:nvPr/>
            </p:nvSpPr>
            <p:spPr bwMode="auto">
              <a:xfrm>
                <a:off x="3726" y="1717"/>
                <a:ext cx="470" cy="519"/>
              </a:xfrm>
              <a:prstGeom prst="roundRect">
                <a:avLst>
                  <a:gd name="adj" fmla="val 16616"/>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79" name="Rectangle 75"/>
              <p:cNvSpPr>
                <a:spLocks noChangeArrowheads="1"/>
              </p:cNvSpPr>
              <p:nvPr/>
            </p:nvSpPr>
            <p:spPr bwMode="auto">
              <a:xfrm>
                <a:off x="3944" y="1735"/>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7 </a:t>
                </a:r>
                <a:endParaRPr lang="en-US" sz="2400">
                  <a:cs typeface="Arial" pitchFamily="34" charset="0"/>
                </a:endParaRPr>
              </a:p>
            </p:txBody>
          </p:sp>
          <p:sp>
            <p:nvSpPr>
              <p:cNvPr id="80" name="Rectangle 76"/>
              <p:cNvSpPr>
                <a:spLocks noChangeArrowheads="1"/>
              </p:cNvSpPr>
              <p:nvPr/>
            </p:nvSpPr>
            <p:spPr bwMode="auto">
              <a:xfrm>
                <a:off x="3961" y="1754"/>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81" name="Rectangle 77"/>
              <p:cNvSpPr>
                <a:spLocks noChangeArrowheads="1"/>
              </p:cNvSpPr>
              <p:nvPr/>
            </p:nvSpPr>
            <p:spPr bwMode="auto">
              <a:xfrm>
                <a:off x="3758" y="1894"/>
                <a:ext cx="373"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Construction </a:t>
                </a:r>
                <a:endParaRPr lang="en-US" sz="2400">
                  <a:cs typeface="Arial" pitchFamily="34" charset="0"/>
                </a:endParaRPr>
              </a:p>
            </p:txBody>
          </p:sp>
          <p:sp>
            <p:nvSpPr>
              <p:cNvPr id="82" name="Rectangle 78"/>
              <p:cNvSpPr>
                <a:spLocks noChangeArrowheads="1"/>
              </p:cNvSpPr>
              <p:nvPr/>
            </p:nvSpPr>
            <p:spPr bwMode="auto">
              <a:xfrm>
                <a:off x="3866" y="1974"/>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83" name="AutoShape 79"/>
              <p:cNvSpPr>
                <a:spLocks noChangeArrowheads="1"/>
              </p:cNvSpPr>
              <p:nvPr/>
            </p:nvSpPr>
            <p:spPr bwMode="auto">
              <a:xfrm>
                <a:off x="3826" y="3359"/>
                <a:ext cx="471" cy="515"/>
              </a:xfrm>
              <a:prstGeom prst="roundRect">
                <a:avLst>
                  <a:gd name="adj" fmla="val 16565"/>
                </a:avLst>
              </a:prstGeom>
              <a:solidFill>
                <a:srgbClr val="80C040"/>
              </a:solidFill>
              <a:ln w="0">
                <a:solidFill>
                  <a:srgbClr val="C0FF80"/>
                </a:solidFill>
                <a:round/>
                <a:headEnd/>
                <a:tailEnd/>
              </a:ln>
            </p:spPr>
            <p:txBody>
              <a:bodyPr/>
              <a:lstStyle/>
              <a:p>
                <a:endParaRPr lang="en-US">
                  <a:cs typeface="Arial" pitchFamily="34" charset="0"/>
                </a:endParaRPr>
              </a:p>
            </p:txBody>
          </p:sp>
          <p:sp>
            <p:nvSpPr>
              <p:cNvPr id="84" name="Rectangle 80"/>
              <p:cNvSpPr>
                <a:spLocks noChangeArrowheads="1"/>
              </p:cNvSpPr>
              <p:nvPr/>
            </p:nvSpPr>
            <p:spPr bwMode="auto">
              <a:xfrm>
                <a:off x="4044" y="3377"/>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5 </a:t>
                </a:r>
                <a:endParaRPr lang="en-US" sz="2400">
                  <a:cs typeface="Arial" pitchFamily="34" charset="0"/>
                </a:endParaRPr>
              </a:p>
            </p:txBody>
          </p:sp>
          <p:sp>
            <p:nvSpPr>
              <p:cNvPr id="85" name="Rectangle 81"/>
              <p:cNvSpPr>
                <a:spLocks noChangeArrowheads="1"/>
              </p:cNvSpPr>
              <p:nvPr/>
            </p:nvSpPr>
            <p:spPr bwMode="auto">
              <a:xfrm>
                <a:off x="4063" y="3396"/>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 </a:t>
                </a:r>
                <a:endParaRPr lang="en-US" sz="2400">
                  <a:cs typeface="Arial" pitchFamily="34" charset="0"/>
                </a:endParaRPr>
              </a:p>
            </p:txBody>
          </p:sp>
          <p:sp>
            <p:nvSpPr>
              <p:cNvPr id="86" name="Rectangle 82"/>
              <p:cNvSpPr>
                <a:spLocks noChangeArrowheads="1"/>
              </p:cNvSpPr>
              <p:nvPr/>
            </p:nvSpPr>
            <p:spPr bwMode="auto">
              <a:xfrm>
                <a:off x="3885" y="3536"/>
                <a:ext cx="379"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Procurement </a:t>
                </a:r>
                <a:endParaRPr lang="en-US" sz="2400">
                  <a:cs typeface="Arial" pitchFamily="34" charset="0"/>
                </a:endParaRPr>
              </a:p>
            </p:txBody>
          </p:sp>
          <p:sp>
            <p:nvSpPr>
              <p:cNvPr id="87" name="Rectangle 83"/>
              <p:cNvSpPr>
                <a:spLocks noChangeArrowheads="1"/>
              </p:cNvSpPr>
              <p:nvPr/>
            </p:nvSpPr>
            <p:spPr bwMode="auto">
              <a:xfrm>
                <a:off x="3966" y="3615"/>
                <a:ext cx="185"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Phase </a:t>
                </a:r>
                <a:endParaRPr lang="en-US" sz="2400">
                  <a:cs typeface="Arial" pitchFamily="34" charset="0"/>
                </a:endParaRPr>
              </a:p>
            </p:txBody>
          </p:sp>
          <p:sp>
            <p:nvSpPr>
              <p:cNvPr id="88" name="Rectangle 84"/>
              <p:cNvSpPr>
                <a:spLocks noChangeArrowheads="1"/>
              </p:cNvSpPr>
              <p:nvPr/>
            </p:nvSpPr>
            <p:spPr bwMode="auto">
              <a:xfrm>
                <a:off x="3851" y="3695"/>
                <a:ext cx="382"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(if necessary)</a:t>
                </a:r>
                <a:endParaRPr lang="en-US" sz="2400">
                  <a:cs typeface="Arial" pitchFamily="34" charset="0"/>
                </a:endParaRPr>
              </a:p>
            </p:txBody>
          </p:sp>
          <p:sp>
            <p:nvSpPr>
              <p:cNvPr id="89" name="AutoShape 85"/>
              <p:cNvSpPr>
                <a:spLocks noChangeArrowheads="1"/>
              </p:cNvSpPr>
              <p:nvPr/>
            </p:nvSpPr>
            <p:spPr bwMode="auto">
              <a:xfrm>
                <a:off x="4309" y="986"/>
                <a:ext cx="471" cy="518"/>
              </a:xfrm>
              <a:prstGeom prst="roundRect">
                <a:avLst>
                  <a:gd name="adj" fmla="val 16565"/>
                </a:avLst>
              </a:prstGeom>
              <a:solidFill>
                <a:srgbClr val="007F00"/>
              </a:solidFill>
              <a:ln w="0">
                <a:solidFill>
                  <a:srgbClr val="000000"/>
                </a:solidFill>
                <a:round/>
                <a:headEnd/>
                <a:tailEnd/>
              </a:ln>
            </p:spPr>
            <p:txBody>
              <a:bodyPr/>
              <a:lstStyle/>
              <a:p>
                <a:endParaRPr lang="en-US">
                  <a:cs typeface="Arial" pitchFamily="34" charset="0"/>
                </a:endParaRPr>
              </a:p>
            </p:txBody>
          </p:sp>
          <p:sp>
            <p:nvSpPr>
              <p:cNvPr id="90" name="Rectangle 86"/>
              <p:cNvSpPr>
                <a:spLocks noChangeArrowheads="1"/>
              </p:cNvSpPr>
              <p:nvPr/>
            </p:nvSpPr>
            <p:spPr bwMode="auto">
              <a:xfrm>
                <a:off x="4527" y="1003"/>
                <a:ext cx="54"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8 </a:t>
                </a:r>
                <a:endParaRPr lang="en-US" sz="2400">
                  <a:cs typeface="Arial" pitchFamily="34" charset="0"/>
                </a:endParaRPr>
              </a:p>
            </p:txBody>
          </p:sp>
          <p:sp>
            <p:nvSpPr>
              <p:cNvPr id="91" name="Rectangle 87"/>
              <p:cNvSpPr>
                <a:spLocks noChangeArrowheads="1"/>
              </p:cNvSpPr>
              <p:nvPr/>
            </p:nvSpPr>
            <p:spPr bwMode="auto">
              <a:xfrm>
                <a:off x="4546" y="1022"/>
                <a:ext cx="1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 </a:t>
                </a:r>
                <a:endParaRPr lang="en-US" sz="2400">
                  <a:cs typeface="Arial" pitchFamily="34" charset="0"/>
                </a:endParaRPr>
              </a:p>
            </p:txBody>
          </p:sp>
          <p:sp>
            <p:nvSpPr>
              <p:cNvPr id="92" name="Rectangle 88"/>
              <p:cNvSpPr>
                <a:spLocks noChangeArrowheads="1"/>
              </p:cNvSpPr>
              <p:nvPr/>
            </p:nvSpPr>
            <p:spPr bwMode="auto">
              <a:xfrm>
                <a:off x="4409" y="1162"/>
                <a:ext cx="249"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Delivery </a:t>
                </a:r>
                <a:endParaRPr lang="en-US" sz="2400">
                  <a:cs typeface="Arial" pitchFamily="34" charset="0"/>
                </a:endParaRPr>
              </a:p>
            </p:txBody>
          </p:sp>
          <p:sp>
            <p:nvSpPr>
              <p:cNvPr id="93" name="Rectangle 89"/>
              <p:cNvSpPr>
                <a:spLocks noChangeArrowheads="1"/>
              </p:cNvSpPr>
              <p:nvPr/>
            </p:nvSpPr>
            <p:spPr bwMode="auto">
              <a:xfrm>
                <a:off x="4449" y="1242"/>
                <a:ext cx="168" cy="77"/>
              </a:xfrm>
              <a:prstGeom prst="rect">
                <a:avLst/>
              </a:prstGeom>
              <a:noFill/>
              <a:ln w="9525">
                <a:noFill/>
                <a:miter lim="800000"/>
                <a:headEnd/>
                <a:tailEnd/>
              </a:ln>
            </p:spPr>
            <p:txBody>
              <a:bodyPr wrap="none" lIns="0" tIns="0" rIns="0" bIns="0">
                <a:spAutoFit/>
              </a:bodyPr>
              <a:lstStyle/>
              <a:p>
                <a:pPr eaLnBrk="0" hangingPunct="0"/>
                <a:r>
                  <a:rPr lang="en-US" sz="800" b="1">
                    <a:solidFill>
                      <a:srgbClr val="FFFFFF"/>
                    </a:solidFill>
                    <a:cs typeface="Arial" pitchFamily="34" charset="0"/>
                  </a:rPr>
                  <a:t>Phase</a:t>
                </a:r>
                <a:endParaRPr lang="en-US" sz="2400">
                  <a:cs typeface="Arial" pitchFamily="34" charset="0"/>
                </a:endParaRPr>
              </a:p>
            </p:txBody>
          </p:sp>
          <p:sp>
            <p:nvSpPr>
              <p:cNvPr id="94" name="Rectangle 90"/>
              <p:cNvSpPr>
                <a:spLocks noChangeArrowheads="1"/>
              </p:cNvSpPr>
              <p:nvPr/>
            </p:nvSpPr>
            <p:spPr bwMode="auto">
              <a:xfrm>
                <a:off x="2570" y="986"/>
                <a:ext cx="468" cy="306"/>
              </a:xfrm>
              <a:prstGeom prst="rect">
                <a:avLst/>
              </a:prstGeom>
              <a:solidFill>
                <a:srgbClr val="FFC07F"/>
              </a:solidFill>
              <a:ln w="0">
                <a:solidFill>
                  <a:srgbClr val="000000"/>
                </a:solidFill>
                <a:miter lim="800000"/>
                <a:headEnd/>
                <a:tailEnd/>
              </a:ln>
            </p:spPr>
            <p:txBody>
              <a:bodyPr/>
              <a:lstStyle/>
              <a:p>
                <a:endParaRPr lang="en-US">
                  <a:cs typeface="Arial" pitchFamily="34" charset="0"/>
                </a:endParaRPr>
              </a:p>
            </p:txBody>
          </p:sp>
          <p:sp>
            <p:nvSpPr>
              <p:cNvPr id="95" name="Rectangle 91"/>
              <p:cNvSpPr>
                <a:spLocks noChangeArrowheads="1"/>
              </p:cNvSpPr>
              <p:nvPr/>
            </p:nvSpPr>
            <p:spPr bwMode="auto">
              <a:xfrm>
                <a:off x="2570" y="986"/>
                <a:ext cx="468" cy="306"/>
              </a:xfrm>
              <a:prstGeom prst="rect">
                <a:avLst/>
              </a:prstGeom>
              <a:noFill/>
              <a:ln w="0">
                <a:solidFill>
                  <a:srgbClr val="000000"/>
                </a:solidFill>
                <a:miter lim="800000"/>
                <a:headEnd/>
                <a:tailEnd/>
              </a:ln>
            </p:spPr>
            <p:txBody>
              <a:bodyPr/>
              <a:lstStyle/>
              <a:p>
                <a:endParaRPr lang="en-US">
                  <a:cs typeface="Arial" pitchFamily="34" charset="0"/>
                </a:endParaRPr>
              </a:p>
            </p:txBody>
          </p:sp>
          <p:sp>
            <p:nvSpPr>
              <p:cNvPr id="96" name="Rectangle 92"/>
              <p:cNvSpPr>
                <a:spLocks noChangeArrowheads="1"/>
              </p:cNvSpPr>
              <p:nvPr/>
            </p:nvSpPr>
            <p:spPr bwMode="auto">
              <a:xfrm>
                <a:off x="2691" y="1061"/>
                <a:ext cx="221"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 </a:t>
                </a:r>
                <a:endParaRPr lang="en-US" sz="2400">
                  <a:cs typeface="Arial" pitchFamily="34" charset="0"/>
                </a:endParaRPr>
              </a:p>
            </p:txBody>
          </p:sp>
          <p:sp>
            <p:nvSpPr>
              <p:cNvPr id="97" name="Rectangle 93"/>
              <p:cNvSpPr>
                <a:spLocks noChangeArrowheads="1"/>
              </p:cNvSpPr>
              <p:nvPr/>
            </p:nvSpPr>
            <p:spPr bwMode="auto">
              <a:xfrm>
                <a:off x="2714" y="1140"/>
                <a:ext cx="158"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Users</a:t>
                </a:r>
                <a:endParaRPr lang="en-US" sz="2400">
                  <a:cs typeface="Arial" pitchFamily="34" charset="0"/>
                </a:endParaRPr>
              </a:p>
            </p:txBody>
          </p:sp>
          <p:sp>
            <p:nvSpPr>
              <p:cNvPr id="98" name="Rectangle 94"/>
              <p:cNvSpPr>
                <a:spLocks noChangeArrowheads="1"/>
              </p:cNvSpPr>
              <p:nvPr/>
            </p:nvSpPr>
            <p:spPr bwMode="auto">
              <a:xfrm>
                <a:off x="938" y="3462"/>
                <a:ext cx="471" cy="306"/>
              </a:xfrm>
              <a:prstGeom prst="rect">
                <a:avLst/>
              </a:prstGeom>
              <a:solidFill>
                <a:srgbClr val="FFC07F"/>
              </a:solidFill>
              <a:ln w="0">
                <a:solidFill>
                  <a:srgbClr val="000000"/>
                </a:solidFill>
                <a:miter lim="800000"/>
                <a:headEnd/>
                <a:tailEnd/>
              </a:ln>
            </p:spPr>
            <p:txBody>
              <a:bodyPr/>
              <a:lstStyle/>
              <a:p>
                <a:endParaRPr lang="en-US">
                  <a:cs typeface="Arial" pitchFamily="34" charset="0"/>
                </a:endParaRPr>
              </a:p>
            </p:txBody>
          </p:sp>
          <p:sp>
            <p:nvSpPr>
              <p:cNvPr id="99" name="Rectangle 95"/>
              <p:cNvSpPr>
                <a:spLocks noChangeArrowheads="1"/>
              </p:cNvSpPr>
              <p:nvPr/>
            </p:nvSpPr>
            <p:spPr bwMode="auto">
              <a:xfrm>
                <a:off x="938" y="3462"/>
                <a:ext cx="471" cy="306"/>
              </a:xfrm>
              <a:prstGeom prst="rect">
                <a:avLst/>
              </a:prstGeom>
              <a:noFill/>
              <a:ln w="0">
                <a:solidFill>
                  <a:srgbClr val="000000"/>
                </a:solidFill>
                <a:miter lim="800000"/>
                <a:headEnd/>
                <a:tailEnd/>
              </a:ln>
            </p:spPr>
            <p:txBody>
              <a:bodyPr/>
              <a:lstStyle/>
              <a:p>
                <a:endParaRPr lang="en-US">
                  <a:cs typeface="Arial" pitchFamily="34" charset="0"/>
                </a:endParaRPr>
              </a:p>
            </p:txBody>
          </p:sp>
          <p:sp>
            <p:nvSpPr>
              <p:cNvPr id="100" name="Rectangle 96"/>
              <p:cNvSpPr>
                <a:spLocks noChangeArrowheads="1"/>
              </p:cNvSpPr>
              <p:nvPr/>
            </p:nvSpPr>
            <p:spPr bwMode="auto">
              <a:xfrm>
                <a:off x="1051" y="3537"/>
                <a:ext cx="221"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 </a:t>
                </a:r>
                <a:endParaRPr lang="en-US" sz="2400">
                  <a:cs typeface="Arial" pitchFamily="34" charset="0"/>
                </a:endParaRPr>
              </a:p>
            </p:txBody>
          </p:sp>
          <p:sp>
            <p:nvSpPr>
              <p:cNvPr id="101" name="Rectangle 97"/>
              <p:cNvSpPr>
                <a:spLocks noChangeArrowheads="1"/>
              </p:cNvSpPr>
              <p:nvPr/>
            </p:nvSpPr>
            <p:spPr bwMode="auto">
              <a:xfrm>
                <a:off x="1056" y="3617"/>
                <a:ext cx="216"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Owners</a:t>
                </a:r>
                <a:endParaRPr lang="en-US" sz="2400">
                  <a:cs typeface="Arial" pitchFamily="34" charset="0"/>
                </a:endParaRPr>
              </a:p>
            </p:txBody>
          </p:sp>
          <p:sp>
            <p:nvSpPr>
              <p:cNvPr id="102" name="Rectangle 98"/>
              <p:cNvSpPr>
                <a:spLocks noChangeArrowheads="1"/>
              </p:cNvSpPr>
              <p:nvPr/>
            </p:nvSpPr>
            <p:spPr bwMode="auto">
              <a:xfrm>
                <a:off x="4431" y="2509"/>
                <a:ext cx="469" cy="305"/>
              </a:xfrm>
              <a:prstGeom prst="rect">
                <a:avLst/>
              </a:prstGeom>
              <a:solidFill>
                <a:srgbClr val="FFC07F"/>
              </a:solidFill>
              <a:ln w="0">
                <a:solidFill>
                  <a:srgbClr val="000000"/>
                </a:solidFill>
                <a:miter lim="800000"/>
                <a:headEnd/>
                <a:tailEnd/>
              </a:ln>
            </p:spPr>
            <p:txBody>
              <a:bodyPr/>
              <a:lstStyle/>
              <a:p>
                <a:endParaRPr lang="en-US">
                  <a:cs typeface="Arial" pitchFamily="34" charset="0"/>
                </a:endParaRPr>
              </a:p>
            </p:txBody>
          </p:sp>
          <p:sp>
            <p:nvSpPr>
              <p:cNvPr id="103" name="Rectangle 99"/>
              <p:cNvSpPr>
                <a:spLocks noChangeArrowheads="1"/>
              </p:cNvSpPr>
              <p:nvPr/>
            </p:nvSpPr>
            <p:spPr bwMode="auto">
              <a:xfrm>
                <a:off x="4490" y="2545"/>
                <a:ext cx="355"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Information </a:t>
                </a:r>
                <a:endParaRPr lang="en-US" sz="2400">
                  <a:cs typeface="Arial" pitchFamily="34" charset="0"/>
                </a:endParaRPr>
              </a:p>
            </p:txBody>
          </p:sp>
          <p:sp>
            <p:nvSpPr>
              <p:cNvPr id="104" name="Rectangle 100"/>
              <p:cNvSpPr>
                <a:spLocks noChangeArrowheads="1"/>
              </p:cNvSpPr>
              <p:nvPr/>
            </p:nvSpPr>
            <p:spPr bwMode="auto">
              <a:xfrm>
                <a:off x="4483" y="2624"/>
                <a:ext cx="336" cy="7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cs typeface="Arial" pitchFamily="34" charset="0"/>
                  </a:rPr>
                  <a:t>Technology </a:t>
                </a:r>
                <a:endParaRPr lang="en-US" sz="2400" dirty="0">
                  <a:cs typeface="Arial" pitchFamily="34" charset="0"/>
                </a:endParaRPr>
              </a:p>
            </p:txBody>
          </p:sp>
          <p:sp>
            <p:nvSpPr>
              <p:cNvPr id="105" name="Rectangle 101"/>
              <p:cNvSpPr>
                <a:spLocks noChangeArrowheads="1"/>
              </p:cNvSpPr>
              <p:nvPr/>
            </p:nvSpPr>
            <p:spPr bwMode="auto">
              <a:xfrm>
                <a:off x="4537" y="2704"/>
                <a:ext cx="230"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Vendors</a:t>
                </a:r>
                <a:endParaRPr lang="en-US" sz="2400">
                  <a:cs typeface="Arial" pitchFamily="34" charset="0"/>
                </a:endParaRPr>
              </a:p>
            </p:txBody>
          </p:sp>
          <p:sp>
            <p:nvSpPr>
              <p:cNvPr id="106" name="Rectangle 102"/>
              <p:cNvSpPr>
                <a:spLocks noChangeArrowheads="1"/>
              </p:cNvSpPr>
              <p:nvPr/>
            </p:nvSpPr>
            <p:spPr bwMode="auto">
              <a:xfrm>
                <a:off x="1458" y="1099"/>
                <a:ext cx="775"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Unplanned System Problem</a:t>
                </a:r>
                <a:endParaRPr lang="en-US" sz="2400">
                  <a:cs typeface="Arial" pitchFamily="34" charset="0"/>
                </a:endParaRPr>
              </a:p>
            </p:txBody>
          </p:sp>
          <p:sp>
            <p:nvSpPr>
              <p:cNvPr id="107" name="Rectangle 103"/>
              <p:cNvSpPr>
                <a:spLocks noChangeArrowheads="1"/>
              </p:cNvSpPr>
              <p:nvPr/>
            </p:nvSpPr>
            <p:spPr bwMode="auto">
              <a:xfrm>
                <a:off x="928" y="1931"/>
                <a:ext cx="245" cy="77"/>
              </a:xfrm>
              <a:prstGeom prst="rect">
                <a:avLst/>
              </a:prstGeom>
              <a:solidFill>
                <a:srgbClr val="FFFF00"/>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Planned </a:t>
                </a:r>
                <a:endParaRPr lang="en-US" sz="2400">
                  <a:cs typeface="Arial" pitchFamily="34" charset="0"/>
                </a:endParaRPr>
              </a:p>
            </p:txBody>
          </p:sp>
          <p:sp>
            <p:nvSpPr>
              <p:cNvPr id="108" name="Rectangle 104"/>
              <p:cNvSpPr>
                <a:spLocks noChangeArrowheads="1"/>
              </p:cNvSpPr>
              <p:nvPr/>
            </p:nvSpPr>
            <p:spPr bwMode="auto">
              <a:xfrm>
                <a:off x="938" y="2010"/>
                <a:ext cx="221" cy="77"/>
              </a:xfrm>
              <a:prstGeom prst="rect">
                <a:avLst/>
              </a:prstGeom>
              <a:solidFill>
                <a:srgbClr val="FFFF00"/>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 </a:t>
                </a:r>
                <a:endParaRPr lang="en-US" sz="2400">
                  <a:cs typeface="Arial" pitchFamily="34" charset="0"/>
                </a:endParaRPr>
              </a:p>
            </p:txBody>
          </p:sp>
          <p:sp>
            <p:nvSpPr>
              <p:cNvPr id="109" name="Rectangle 105"/>
              <p:cNvSpPr>
                <a:spLocks noChangeArrowheads="1"/>
              </p:cNvSpPr>
              <p:nvPr/>
            </p:nvSpPr>
            <p:spPr bwMode="auto">
              <a:xfrm>
                <a:off x="944" y="2090"/>
                <a:ext cx="200" cy="77"/>
              </a:xfrm>
              <a:prstGeom prst="rect">
                <a:avLst/>
              </a:prstGeom>
              <a:solidFill>
                <a:srgbClr val="FFFF00"/>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Project</a:t>
                </a:r>
                <a:endParaRPr lang="en-US" sz="2400">
                  <a:cs typeface="Arial" pitchFamily="34" charset="0"/>
                </a:endParaRPr>
              </a:p>
            </p:txBody>
          </p:sp>
          <p:sp>
            <p:nvSpPr>
              <p:cNvPr id="110" name="Rectangle 106"/>
              <p:cNvSpPr>
                <a:spLocks noChangeArrowheads="1"/>
              </p:cNvSpPr>
              <p:nvPr/>
            </p:nvSpPr>
            <p:spPr bwMode="auto">
              <a:xfrm>
                <a:off x="1464" y="1423"/>
                <a:ext cx="338" cy="77"/>
              </a:xfrm>
              <a:prstGeom prst="rect">
                <a:avLst/>
              </a:prstGeom>
              <a:solidFill>
                <a:srgbClr val="FFFF00"/>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Project and </a:t>
                </a:r>
                <a:endParaRPr lang="en-US" sz="2400">
                  <a:cs typeface="Arial" pitchFamily="34" charset="0"/>
                </a:endParaRPr>
              </a:p>
            </p:txBody>
          </p:sp>
          <p:sp>
            <p:nvSpPr>
              <p:cNvPr id="111" name="Rectangle 107"/>
              <p:cNvSpPr>
                <a:spLocks noChangeArrowheads="1"/>
              </p:cNvSpPr>
              <p:nvPr/>
            </p:nvSpPr>
            <p:spPr bwMode="auto">
              <a:xfrm>
                <a:off x="1420" y="1502"/>
                <a:ext cx="386" cy="77"/>
              </a:xfrm>
              <a:prstGeom prst="rect">
                <a:avLst/>
              </a:prstGeom>
              <a:solidFill>
                <a:srgbClr val="FFFF00"/>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 Scope</a:t>
                </a:r>
                <a:endParaRPr lang="en-US" sz="2400">
                  <a:cs typeface="Arial" pitchFamily="34" charset="0"/>
                </a:endParaRPr>
              </a:p>
            </p:txBody>
          </p:sp>
          <p:sp>
            <p:nvSpPr>
              <p:cNvPr id="112" name="Rectangle 108"/>
              <p:cNvSpPr>
                <a:spLocks noChangeArrowheads="1"/>
              </p:cNvSpPr>
              <p:nvPr/>
            </p:nvSpPr>
            <p:spPr bwMode="auto">
              <a:xfrm>
                <a:off x="2054" y="2097"/>
                <a:ext cx="221"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 </a:t>
                </a:r>
                <a:endParaRPr lang="en-US" sz="2400">
                  <a:cs typeface="Arial" pitchFamily="34" charset="0"/>
                </a:endParaRPr>
              </a:p>
            </p:txBody>
          </p:sp>
          <p:sp>
            <p:nvSpPr>
              <p:cNvPr id="113" name="Rectangle 109"/>
              <p:cNvSpPr>
                <a:spLocks noChangeArrowheads="1"/>
              </p:cNvSpPr>
              <p:nvPr/>
            </p:nvSpPr>
            <p:spPr bwMode="auto">
              <a:xfrm>
                <a:off x="2004" y="2177"/>
                <a:ext cx="294"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Objectives</a:t>
                </a:r>
                <a:endParaRPr lang="en-US" sz="2400">
                  <a:cs typeface="Arial" pitchFamily="34" charset="0"/>
                </a:endParaRPr>
              </a:p>
            </p:txBody>
          </p:sp>
          <p:sp>
            <p:nvSpPr>
              <p:cNvPr id="114" name="Rectangle 110"/>
              <p:cNvSpPr>
                <a:spLocks noChangeArrowheads="1"/>
              </p:cNvSpPr>
              <p:nvPr/>
            </p:nvSpPr>
            <p:spPr bwMode="auto">
              <a:xfrm>
                <a:off x="2025" y="3057"/>
                <a:ext cx="266"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Business </a:t>
                </a:r>
                <a:endParaRPr lang="en-US" sz="2400">
                  <a:cs typeface="Arial" pitchFamily="34" charset="0"/>
                </a:endParaRPr>
              </a:p>
            </p:txBody>
          </p:sp>
          <p:sp>
            <p:nvSpPr>
              <p:cNvPr id="115" name="Rectangle 111"/>
              <p:cNvSpPr>
                <a:spLocks noChangeArrowheads="1"/>
              </p:cNvSpPr>
              <p:nvPr/>
            </p:nvSpPr>
            <p:spPr bwMode="auto">
              <a:xfrm>
                <a:off x="1953" y="3137"/>
                <a:ext cx="39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Requirements</a:t>
                </a:r>
                <a:endParaRPr lang="en-US" sz="2400">
                  <a:cs typeface="Arial" pitchFamily="34" charset="0"/>
                </a:endParaRPr>
              </a:p>
            </p:txBody>
          </p:sp>
          <p:sp>
            <p:nvSpPr>
              <p:cNvPr id="116" name="Rectangle 112"/>
              <p:cNvSpPr>
                <a:spLocks noChangeArrowheads="1"/>
              </p:cNvSpPr>
              <p:nvPr/>
            </p:nvSpPr>
            <p:spPr bwMode="auto">
              <a:xfrm>
                <a:off x="3258" y="3397"/>
                <a:ext cx="336"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Technology </a:t>
                </a:r>
                <a:endParaRPr lang="en-US" sz="2400">
                  <a:cs typeface="Arial" pitchFamily="34" charset="0"/>
                </a:endParaRPr>
              </a:p>
            </p:txBody>
          </p:sp>
          <p:sp>
            <p:nvSpPr>
              <p:cNvPr id="117" name="Rectangle 113"/>
              <p:cNvSpPr>
                <a:spLocks noChangeArrowheads="1"/>
              </p:cNvSpPr>
              <p:nvPr/>
            </p:nvSpPr>
            <p:spPr bwMode="auto">
              <a:xfrm>
                <a:off x="3224" y="3477"/>
                <a:ext cx="393"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Requirements</a:t>
                </a:r>
                <a:endParaRPr lang="en-US" sz="2400">
                  <a:cs typeface="Arial" pitchFamily="34" charset="0"/>
                </a:endParaRPr>
              </a:p>
            </p:txBody>
          </p:sp>
          <p:sp>
            <p:nvSpPr>
              <p:cNvPr id="118" name="Rectangle 114"/>
              <p:cNvSpPr>
                <a:spLocks noChangeArrowheads="1"/>
              </p:cNvSpPr>
              <p:nvPr/>
            </p:nvSpPr>
            <p:spPr bwMode="auto">
              <a:xfrm>
                <a:off x="3249" y="2995"/>
                <a:ext cx="210"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Design </a:t>
                </a:r>
                <a:endParaRPr lang="en-US" sz="2400">
                  <a:cs typeface="Arial" pitchFamily="34" charset="0"/>
                </a:endParaRPr>
              </a:p>
            </p:txBody>
          </p:sp>
          <p:sp>
            <p:nvSpPr>
              <p:cNvPr id="119" name="Rectangle 115"/>
              <p:cNvSpPr>
                <a:spLocks noChangeArrowheads="1"/>
              </p:cNvSpPr>
              <p:nvPr/>
            </p:nvSpPr>
            <p:spPr bwMode="auto">
              <a:xfrm>
                <a:off x="3140" y="3075"/>
                <a:ext cx="39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Requirements</a:t>
                </a:r>
                <a:endParaRPr lang="en-US" sz="2400">
                  <a:cs typeface="Arial" pitchFamily="34" charset="0"/>
                </a:endParaRPr>
              </a:p>
            </p:txBody>
          </p:sp>
          <p:sp>
            <p:nvSpPr>
              <p:cNvPr id="120" name="Rectangle 116"/>
              <p:cNvSpPr>
                <a:spLocks noChangeArrowheads="1"/>
              </p:cNvSpPr>
              <p:nvPr/>
            </p:nvSpPr>
            <p:spPr bwMode="auto">
              <a:xfrm>
                <a:off x="3878" y="2956"/>
                <a:ext cx="336"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Technology </a:t>
                </a:r>
                <a:endParaRPr lang="en-US" sz="2400">
                  <a:cs typeface="Arial" pitchFamily="34" charset="0"/>
                </a:endParaRPr>
              </a:p>
            </p:txBody>
          </p:sp>
          <p:sp>
            <p:nvSpPr>
              <p:cNvPr id="121" name="Rectangle 117"/>
              <p:cNvSpPr>
                <a:spLocks noChangeArrowheads="1"/>
              </p:cNvSpPr>
              <p:nvPr/>
            </p:nvSpPr>
            <p:spPr bwMode="auto">
              <a:xfrm>
                <a:off x="3894" y="3035"/>
                <a:ext cx="338"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Integration </a:t>
                </a:r>
                <a:endParaRPr lang="en-US" sz="2400">
                  <a:cs typeface="Arial" pitchFamily="34" charset="0"/>
                </a:endParaRPr>
              </a:p>
            </p:txBody>
          </p:sp>
          <p:sp>
            <p:nvSpPr>
              <p:cNvPr id="122" name="Rectangle 118"/>
              <p:cNvSpPr>
                <a:spLocks noChangeArrowheads="1"/>
              </p:cNvSpPr>
              <p:nvPr/>
            </p:nvSpPr>
            <p:spPr bwMode="auto">
              <a:xfrm>
                <a:off x="3844" y="3115"/>
                <a:ext cx="39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Requirements</a:t>
                </a:r>
                <a:endParaRPr lang="en-US" sz="2400">
                  <a:cs typeface="Arial" pitchFamily="34" charset="0"/>
                </a:endParaRPr>
              </a:p>
            </p:txBody>
          </p:sp>
          <p:sp>
            <p:nvSpPr>
              <p:cNvPr id="123" name="Rectangle 119"/>
              <p:cNvSpPr>
                <a:spLocks noChangeArrowheads="1"/>
              </p:cNvSpPr>
              <p:nvPr/>
            </p:nvSpPr>
            <p:spPr bwMode="auto">
              <a:xfrm>
                <a:off x="3362" y="2180"/>
                <a:ext cx="210"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Design </a:t>
                </a:r>
                <a:endParaRPr lang="en-US" sz="2400">
                  <a:cs typeface="Arial" pitchFamily="34" charset="0"/>
                </a:endParaRPr>
              </a:p>
            </p:txBody>
          </p:sp>
          <p:sp>
            <p:nvSpPr>
              <p:cNvPr id="124" name="Rectangle 120"/>
              <p:cNvSpPr>
                <a:spLocks noChangeArrowheads="1"/>
              </p:cNvSpPr>
              <p:nvPr/>
            </p:nvSpPr>
            <p:spPr bwMode="auto">
              <a:xfrm>
                <a:off x="3249" y="2259"/>
                <a:ext cx="384"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Specifications</a:t>
                </a:r>
                <a:endParaRPr lang="en-US" sz="2400">
                  <a:cs typeface="Arial" pitchFamily="34" charset="0"/>
                </a:endParaRPr>
              </a:p>
            </p:txBody>
          </p:sp>
          <p:sp>
            <p:nvSpPr>
              <p:cNvPr id="125" name="Rectangle 121"/>
              <p:cNvSpPr>
                <a:spLocks noChangeArrowheads="1"/>
              </p:cNvSpPr>
              <p:nvPr/>
            </p:nvSpPr>
            <p:spPr bwMode="auto">
              <a:xfrm>
                <a:off x="3671" y="2383"/>
                <a:ext cx="30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Prototypes</a:t>
                </a:r>
                <a:endParaRPr lang="en-US" sz="2400">
                  <a:cs typeface="Arial" pitchFamily="34" charset="0"/>
                </a:endParaRPr>
              </a:p>
            </p:txBody>
          </p:sp>
          <p:sp>
            <p:nvSpPr>
              <p:cNvPr id="126" name="Rectangle 122"/>
              <p:cNvSpPr>
                <a:spLocks noChangeArrowheads="1"/>
              </p:cNvSpPr>
              <p:nvPr/>
            </p:nvSpPr>
            <p:spPr bwMode="auto">
              <a:xfrm>
                <a:off x="3780" y="1424"/>
                <a:ext cx="346"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Operational </a:t>
                </a:r>
                <a:endParaRPr lang="en-US" sz="2400">
                  <a:cs typeface="Arial" pitchFamily="34" charset="0"/>
                </a:endParaRPr>
              </a:p>
            </p:txBody>
          </p:sp>
          <p:sp>
            <p:nvSpPr>
              <p:cNvPr id="127" name="Rectangle 123"/>
              <p:cNvSpPr>
                <a:spLocks noChangeArrowheads="1"/>
              </p:cNvSpPr>
              <p:nvPr/>
            </p:nvSpPr>
            <p:spPr bwMode="auto">
              <a:xfrm>
                <a:off x="3845" y="1504"/>
                <a:ext cx="204"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System</a:t>
                </a:r>
                <a:endParaRPr lang="en-US" sz="2400">
                  <a:cs typeface="Arial" pitchFamily="34" charset="0"/>
                </a:endParaRPr>
              </a:p>
            </p:txBody>
          </p:sp>
          <p:sp>
            <p:nvSpPr>
              <p:cNvPr id="128" name="Rectangle 124"/>
              <p:cNvSpPr>
                <a:spLocks noChangeArrowheads="1"/>
              </p:cNvSpPr>
              <p:nvPr/>
            </p:nvSpPr>
            <p:spPr bwMode="auto">
              <a:xfrm>
                <a:off x="2691" y="3701"/>
                <a:ext cx="659"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Business Requirements</a:t>
                </a:r>
                <a:endParaRPr lang="en-US" sz="2400">
                  <a:cs typeface="Arial" pitchFamily="34" charset="0"/>
                </a:endParaRPr>
              </a:p>
            </p:txBody>
          </p:sp>
          <p:sp>
            <p:nvSpPr>
              <p:cNvPr id="129" name="Rectangle 125"/>
              <p:cNvSpPr>
                <a:spLocks noChangeArrowheads="1"/>
              </p:cNvSpPr>
              <p:nvPr/>
            </p:nvSpPr>
            <p:spPr bwMode="auto">
              <a:xfrm>
                <a:off x="2610" y="2582"/>
                <a:ext cx="266"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Business </a:t>
                </a:r>
                <a:endParaRPr lang="en-US" sz="2400">
                  <a:cs typeface="Arial" pitchFamily="34" charset="0"/>
                </a:endParaRPr>
              </a:p>
            </p:txBody>
          </p:sp>
          <p:sp>
            <p:nvSpPr>
              <p:cNvPr id="130" name="Rectangle 126"/>
              <p:cNvSpPr>
                <a:spLocks noChangeArrowheads="1"/>
              </p:cNvSpPr>
              <p:nvPr/>
            </p:nvSpPr>
            <p:spPr bwMode="auto">
              <a:xfrm>
                <a:off x="2537" y="2661"/>
                <a:ext cx="393" cy="77"/>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Requirements</a:t>
                </a:r>
                <a:endParaRPr lang="en-US" sz="2400">
                  <a:cs typeface="Arial" pitchFamily="34" charset="0"/>
                </a:endParaRPr>
              </a:p>
            </p:txBody>
          </p:sp>
          <p:sp>
            <p:nvSpPr>
              <p:cNvPr id="131" name="Rectangle 127"/>
              <p:cNvSpPr>
                <a:spLocks noChangeArrowheads="1"/>
              </p:cNvSpPr>
              <p:nvPr/>
            </p:nvSpPr>
            <p:spPr bwMode="auto">
              <a:xfrm>
                <a:off x="4418" y="3065"/>
                <a:ext cx="246"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Request </a:t>
                </a:r>
                <a:endParaRPr lang="en-US" sz="2400">
                  <a:cs typeface="Arial" pitchFamily="34" charset="0"/>
                </a:endParaRPr>
              </a:p>
            </p:txBody>
          </p:sp>
          <p:sp>
            <p:nvSpPr>
              <p:cNvPr id="132" name="Rectangle 128"/>
              <p:cNvSpPr>
                <a:spLocks noChangeArrowheads="1"/>
              </p:cNvSpPr>
              <p:nvPr/>
            </p:nvSpPr>
            <p:spPr bwMode="auto">
              <a:xfrm>
                <a:off x="4503" y="3144"/>
                <a:ext cx="96"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for </a:t>
                </a:r>
                <a:endParaRPr lang="en-US" sz="2400">
                  <a:cs typeface="Arial" pitchFamily="34" charset="0"/>
                </a:endParaRPr>
              </a:p>
            </p:txBody>
          </p:sp>
          <p:sp>
            <p:nvSpPr>
              <p:cNvPr id="133" name="Rectangle 129"/>
              <p:cNvSpPr>
                <a:spLocks noChangeArrowheads="1"/>
              </p:cNvSpPr>
              <p:nvPr/>
            </p:nvSpPr>
            <p:spPr bwMode="auto">
              <a:xfrm>
                <a:off x="4390" y="3224"/>
                <a:ext cx="27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Proposals</a:t>
                </a:r>
                <a:endParaRPr lang="en-US" sz="2400">
                  <a:cs typeface="Arial" pitchFamily="34" charset="0"/>
                </a:endParaRPr>
              </a:p>
            </p:txBody>
          </p:sp>
          <p:sp>
            <p:nvSpPr>
              <p:cNvPr id="134" name="Rectangle 130"/>
              <p:cNvSpPr>
                <a:spLocks noChangeArrowheads="1"/>
              </p:cNvSpPr>
              <p:nvPr/>
            </p:nvSpPr>
            <p:spPr bwMode="auto">
              <a:xfrm>
                <a:off x="4623" y="3524"/>
                <a:ext cx="273"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Proposals</a:t>
                </a:r>
                <a:endParaRPr lang="en-US" sz="2400">
                  <a:cs typeface="Arial" pitchFamily="34" charset="0"/>
                </a:endParaRPr>
              </a:p>
            </p:txBody>
          </p:sp>
          <p:sp>
            <p:nvSpPr>
              <p:cNvPr id="135" name="Rectangle 131"/>
              <p:cNvSpPr>
                <a:spLocks noChangeArrowheads="1"/>
              </p:cNvSpPr>
              <p:nvPr/>
            </p:nvSpPr>
            <p:spPr bwMode="auto">
              <a:xfrm>
                <a:off x="3371" y="1074"/>
                <a:ext cx="525" cy="77"/>
              </a:xfrm>
              <a:prstGeom prst="rect">
                <a:avLst/>
              </a:prstGeom>
              <a:solidFill>
                <a:schemeClr val="bg1"/>
              </a:solidFill>
              <a:ln w="9525">
                <a:noFill/>
                <a:miter lim="800000"/>
                <a:headEnd/>
                <a:tailEnd/>
              </a:ln>
            </p:spPr>
            <p:txBody>
              <a:bodyPr wrap="none" lIns="0" tIns="0" rIns="0" bIns="0">
                <a:spAutoFit/>
              </a:bodyPr>
              <a:lstStyle/>
              <a:p>
                <a:pPr eaLnBrk="0" hangingPunct="0"/>
                <a:r>
                  <a:rPr lang="en-US" sz="800" b="1">
                    <a:solidFill>
                      <a:srgbClr val="000000"/>
                    </a:solidFill>
                    <a:cs typeface="Arial" pitchFamily="34" charset="0"/>
                  </a:rPr>
                  <a:t>Production System</a:t>
                </a:r>
                <a:endParaRPr lang="en-US" sz="2400">
                  <a:cs typeface="Arial" pitchFamily="34" charset="0"/>
                </a:endParaRPr>
              </a:p>
            </p:txBody>
          </p:sp>
        </p:grpSp>
      </p:grpSp>
      <p:sp>
        <p:nvSpPr>
          <p:cNvPr id="136" name="Line 132"/>
          <p:cNvSpPr>
            <a:spLocks noChangeShapeType="1"/>
          </p:cNvSpPr>
          <p:nvPr/>
        </p:nvSpPr>
        <p:spPr bwMode="auto">
          <a:xfrm flipH="1">
            <a:off x="3048000" y="1585913"/>
            <a:ext cx="609600" cy="0"/>
          </a:xfrm>
          <a:prstGeom prst="line">
            <a:avLst/>
          </a:prstGeom>
          <a:noFill/>
          <a:ln w="9525">
            <a:solidFill>
              <a:schemeClr val="tx1"/>
            </a:solidFill>
            <a:round/>
            <a:headEnd/>
            <a:tailEnd type="triangle" w="med" len="med"/>
          </a:ln>
        </p:spPr>
        <p:txBody>
          <a:bodyPr/>
          <a:lstStyle/>
          <a:p>
            <a:endParaRPr lang="en-US"/>
          </a:p>
        </p:txBody>
      </p:sp>
      <p:sp>
        <p:nvSpPr>
          <p:cNvPr id="137" name="Text Box 133"/>
          <p:cNvSpPr txBox="1">
            <a:spLocks noChangeArrowheads="1"/>
          </p:cNvSpPr>
          <p:nvPr/>
        </p:nvSpPr>
        <p:spPr bwMode="auto">
          <a:xfrm>
            <a:off x="3581400" y="1371600"/>
            <a:ext cx="1371600" cy="366713"/>
          </a:xfrm>
          <a:prstGeom prst="rect">
            <a:avLst/>
          </a:prstGeom>
          <a:noFill/>
          <a:ln w="9525">
            <a:noFill/>
            <a:miter lim="800000"/>
            <a:headEnd/>
            <a:tailEnd/>
          </a:ln>
        </p:spPr>
        <p:txBody>
          <a:bodyPr>
            <a:spAutoFit/>
          </a:bodyPr>
          <a:lstStyle/>
          <a:p>
            <a:pPr eaLnBrk="0" hangingPunct="0">
              <a:spcBef>
                <a:spcPct val="50000"/>
              </a:spcBef>
            </a:pPr>
            <a:r>
              <a:rPr lang="en-US">
                <a:cs typeface="Arial" pitchFamily="34" charset="0"/>
              </a:rPr>
              <a:t>Our Focus</a:t>
            </a:r>
          </a:p>
        </p:txBody>
      </p:sp>
      <p:sp>
        <p:nvSpPr>
          <p:cNvPr id="138" name="Text Box 134"/>
          <p:cNvSpPr txBox="1">
            <a:spLocks noChangeArrowheads="1"/>
          </p:cNvSpPr>
          <p:nvPr/>
        </p:nvSpPr>
        <p:spPr bwMode="auto">
          <a:xfrm>
            <a:off x="228600" y="7112000"/>
            <a:ext cx="6477000" cy="1569660"/>
          </a:xfrm>
          <a:prstGeom prst="rect">
            <a:avLst/>
          </a:prstGeom>
          <a:noFill/>
          <a:ln w="9525">
            <a:noFill/>
            <a:miter lim="800000"/>
            <a:headEnd/>
            <a:tailEnd/>
          </a:ln>
        </p:spPr>
        <p:txBody>
          <a:bodyPr>
            <a:spAutoFit/>
          </a:bodyPr>
          <a:lstStyle/>
          <a:p>
            <a:pPr eaLnBrk="0" hangingPunct="0">
              <a:spcBef>
                <a:spcPct val="50000"/>
              </a:spcBef>
            </a:pPr>
            <a:r>
              <a:rPr lang="en-US" sz="1200" dirty="0">
                <a:cs typeface="Arial" pitchFamily="34" charset="0"/>
              </a:rPr>
              <a:t>The diagram above shows the FAST phase methodology for breaking down a system into 7 required phases and 1 optional phase, the Procurement Phase. Each phase has an output that is to be used as the input for the proceeding phase. Our primary focus is on the Survey, Study, and Definition Phases as is indicated by the covering of the yellow box.</a:t>
            </a:r>
          </a:p>
          <a:p>
            <a:pPr eaLnBrk="0" hangingPunct="0">
              <a:spcBef>
                <a:spcPct val="50000"/>
              </a:spcBef>
            </a:pPr>
            <a:endParaRPr lang="en-US" sz="1600" dirty="0">
              <a:cs typeface="Arial" pitchFamily="34" charset="0"/>
            </a:endParaRPr>
          </a:p>
          <a:p>
            <a:pPr eaLnBrk="0" hangingPunct="0">
              <a:spcBef>
                <a:spcPct val="50000"/>
              </a:spcBef>
            </a:pPr>
            <a:endParaRPr lang="en-US" sz="1600" dirty="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45</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Information Systems Framework Diagram</a:t>
            </a:r>
            <a:endParaRPr lang="en-US" sz="2400" b="1" dirty="0"/>
          </a:p>
        </p:txBody>
      </p:sp>
      <p:graphicFrame>
        <p:nvGraphicFramePr>
          <p:cNvPr id="30722" name="Object 2"/>
          <p:cNvGraphicFramePr>
            <a:graphicFrameLocks/>
          </p:cNvGraphicFramePr>
          <p:nvPr/>
        </p:nvGraphicFramePr>
        <p:xfrm>
          <a:off x="0" y="1447800"/>
          <a:ext cx="6858000" cy="6934200"/>
        </p:xfrm>
        <a:graphic>
          <a:graphicData uri="http://schemas.openxmlformats.org/presentationml/2006/ole">
            <p:oleObj spid="_x0000_s30722" name="SnapGraphics" r:id="rId3" imgW="11796480" imgH="11796480"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46</a:t>
            </a:fld>
            <a:endParaRPr lang="en-US"/>
          </a:p>
        </p:txBody>
      </p:sp>
      <p:sp>
        <p:nvSpPr>
          <p:cNvPr id="5" name="TextBox 4"/>
          <p:cNvSpPr txBox="1"/>
          <p:nvPr/>
        </p:nvSpPr>
        <p:spPr>
          <a:xfrm>
            <a:off x="0" y="381000"/>
            <a:ext cx="6858000" cy="830997"/>
          </a:xfrm>
          <a:prstGeom prst="rect">
            <a:avLst/>
          </a:prstGeom>
          <a:noFill/>
        </p:spPr>
        <p:txBody>
          <a:bodyPr wrap="square" rtlCol="0">
            <a:spAutoFit/>
          </a:bodyPr>
          <a:lstStyle/>
          <a:p>
            <a:pPr algn="ctr"/>
            <a:r>
              <a:rPr lang="en-US" sz="2400" b="1" dirty="0" smtClean="0"/>
              <a:t>Information Systems Framework</a:t>
            </a:r>
          </a:p>
          <a:p>
            <a:pPr algn="ctr"/>
            <a:r>
              <a:rPr lang="en-US" sz="2400" b="1" dirty="0" smtClean="0"/>
              <a:t>Diagram Narrative</a:t>
            </a:r>
            <a:endParaRPr lang="en-US" sz="2400" b="1" dirty="0"/>
          </a:p>
        </p:txBody>
      </p:sp>
      <p:sp>
        <p:nvSpPr>
          <p:cNvPr id="6" name="TextBox 5"/>
          <p:cNvSpPr txBox="1"/>
          <p:nvPr/>
        </p:nvSpPr>
        <p:spPr>
          <a:xfrm>
            <a:off x="228600" y="1828800"/>
            <a:ext cx="6400800" cy="2339102"/>
          </a:xfrm>
          <a:prstGeom prst="rect">
            <a:avLst/>
          </a:prstGeom>
          <a:noFill/>
        </p:spPr>
        <p:txBody>
          <a:bodyPr wrap="square" rtlCol="0">
            <a:spAutoFit/>
          </a:bodyPr>
          <a:lstStyle/>
          <a:p>
            <a:pPr eaLnBrk="0" hangingPunct="0">
              <a:spcBef>
                <a:spcPct val="50000"/>
              </a:spcBef>
            </a:pPr>
            <a:r>
              <a:rPr lang="en-US" sz="1200" dirty="0" smtClean="0">
                <a:cs typeface="Arial" pitchFamily="34" charset="0"/>
              </a:rPr>
              <a:t>	The Information System Framework diagram details the different parts of a system into a focus on  Data, Processes, Interface, and Geography on multiple levels. Each focus (Data, Processes, Interface, and Geography)  are looked at in  different views by the Owner, User, Designer, and Builder. Each view (Owner, User, Designer, and Builder) is related to a specific phase in the FAST Methodology. </a:t>
            </a:r>
          </a:p>
          <a:p>
            <a:pPr eaLnBrk="0" hangingPunct="0">
              <a:spcBef>
                <a:spcPct val="50000"/>
              </a:spcBef>
            </a:pPr>
            <a:r>
              <a:rPr lang="en-US" sz="1200" dirty="0" smtClean="0">
                <a:cs typeface="Arial" pitchFamily="34" charset="0"/>
              </a:rPr>
              <a:t>	The survey phase is seen from the view of the system owner. The Study and Definition phases are seen from the view of the system users. The Configuration, Procurement, and Design phases are seen from the view of the system designers.  The Construction and Implementation phases are seen from the view of the system builders.  The System Analysts works on all the phases related to the methodology.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47</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Activity Diagram for Survey Phase</a:t>
            </a:r>
            <a:endParaRPr lang="en-US" sz="2400" b="1" dirty="0"/>
          </a:p>
        </p:txBody>
      </p:sp>
      <p:graphicFrame>
        <p:nvGraphicFramePr>
          <p:cNvPr id="31746" name="Object 5"/>
          <p:cNvGraphicFramePr>
            <a:graphicFrameLocks/>
          </p:cNvGraphicFramePr>
          <p:nvPr/>
        </p:nvGraphicFramePr>
        <p:xfrm>
          <a:off x="0" y="1524000"/>
          <a:ext cx="6858000" cy="6248400"/>
        </p:xfrm>
        <a:graphic>
          <a:graphicData uri="http://schemas.openxmlformats.org/presentationml/2006/ole">
            <p:oleObj spid="_x0000_s31746" name="Micrografx ABC FlowCharter 6.0 Document" r:id="rId3" imgW="6849720" imgH="6035400" progId="">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48</a:t>
            </a:fld>
            <a:endParaRPr lang="en-US"/>
          </a:p>
        </p:txBody>
      </p:sp>
      <p:sp>
        <p:nvSpPr>
          <p:cNvPr id="6" name="TextBox 5"/>
          <p:cNvSpPr txBox="1"/>
          <p:nvPr/>
        </p:nvSpPr>
        <p:spPr>
          <a:xfrm>
            <a:off x="0" y="381000"/>
            <a:ext cx="6858000" cy="461665"/>
          </a:xfrm>
          <a:prstGeom prst="rect">
            <a:avLst/>
          </a:prstGeom>
          <a:noFill/>
        </p:spPr>
        <p:txBody>
          <a:bodyPr wrap="square" rtlCol="0">
            <a:spAutoFit/>
          </a:bodyPr>
          <a:lstStyle/>
          <a:p>
            <a:pPr algn="ctr"/>
            <a:r>
              <a:rPr lang="en-US" sz="2400" b="1" dirty="0" smtClean="0"/>
              <a:t>Activity Diagram for Survey Phase Narrative</a:t>
            </a:r>
            <a:endParaRPr lang="en-US" sz="2400" b="1" dirty="0"/>
          </a:p>
        </p:txBody>
      </p:sp>
      <p:sp>
        <p:nvSpPr>
          <p:cNvPr id="7" name="TextBox 6"/>
          <p:cNvSpPr txBox="1"/>
          <p:nvPr/>
        </p:nvSpPr>
        <p:spPr>
          <a:xfrm>
            <a:off x="228600" y="1752600"/>
            <a:ext cx="6400800" cy="2677656"/>
          </a:xfrm>
          <a:prstGeom prst="rect">
            <a:avLst/>
          </a:prstGeom>
          <a:noFill/>
        </p:spPr>
        <p:txBody>
          <a:bodyPr wrap="square" rtlCol="0">
            <a:spAutoFit/>
          </a:bodyPr>
          <a:lstStyle/>
          <a:p>
            <a:r>
              <a:rPr lang="en-US" sz="1200" dirty="0" smtClean="0"/>
              <a:t>	The Activity Phase Diagram for the survey phase is composed of four separate sub phases. Each sub phase uses the previous phases output as their input which they gathered from the repository. The first sub phase, Survey Problems and Opportunities phase, quickly surveys and evaluates each identified problem, opportunity, and directive. The principle output of the Survey Problems and Opportunities sub phase is a problem statement. The second sub phase, Negotiate Project Scope, defines the boundary of the system and project. The principle output of the Negotiate Project Scope sub phase is a scope statement. The third sub phase, Plan the Project, develops the initial project schedule and resource assignment. The principle output of the Plan the Project sub phase is the project plan. The last sub phase of the Activity Phase is Present the Project. The Present the Project sub phase secures any required approvals to continue the project and communicates the project and goals to all staff. The principle output of the Present the Project sub phase is the project charter which allows for a continuation of the project.</a:t>
            </a:r>
          </a:p>
          <a:p>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49</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Interview Notes</a:t>
            </a:r>
            <a:endParaRPr lang="en-US" sz="2400" b="1" dirty="0"/>
          </a:p>
        </p:txBody>
      </p:sp>
      <p:sp>
        <p:nvSpPr>
          <p:cNvPr id="6" name="TextBox 5"/>
          <p:cNvSpPr txBox="1"/>
          <p:nvPr/>
        </p:nvSpPr>
        <p:spPr>
          <a:xfrm>
            <a:off x="228600" y="1447800"/>
            <a:ext cx="6400800" cy="7663636"/>
          </a:xfrm>
          <a:prstGeom prst="rect">
            <a:avLst/>
          </a:prstGeom>
          <a:noFill/>
        </p:spPr>
        <p:txBody>
          <a:bodyPr wrap="square" rtlCol="0">
            <a:spAutoFit/>
          </a:bodyPr>
          <a:lstStyle/>
          <a:p>
            <a:r>
              <a:rPr lang="en-US" sz="1200" b="1" dirty="0" smtClean="0"/>
              <a:t>Meeting notes with Dung </a:t>
            </a:r>
            <a:r>
              <a:rPr lang="en-US" sz="1200" b="1" dirty="0" err="1" smtClean="0"/>
              <a:t>Chau</a:t>
            </a:r>
            <a:r>
              <a:rPr lang="en-US" sz="1200" b="1" dirty="0" smtClean="0"/>
              <a:t>, owner/founder of </a:t>
            </a:r>
            <a:r>
              <a:rPr lang="en-US" sz="1200" b="1" dirty="0" err="1" smtClean="0"/>
              <a:t>Chau</a:t>
            </a:r>
            <a:r>
              <a:rPr lang="en-US" sz="1200" b="1" dirty="0" smtClean="0"/>
              <a:t> Group, Inc.  April 2nd, 2008</a:t>
            </a:r>
            <a:endParaRPr lang="en-US" sz="1200" b="1" baseline="30000" dirty="0" smtClean="0"/>
          </a:p>
          <a:p>
            <a:pPr>
              <a:buFont typeface="Arial" pitchFamily="34" charset="0"/>
              <a:buChar char="•"/>
            </a:pPr>
            <a:r>
              <a:rPr lang="en-US" sz="1200" dirty="0" smtClean="0"/>
              <a:t>Idea behind the project is how well can you really present yourself professionally with a resume</a:t>
            </a:r>
          </a:p>
          <a:p>
            <a:pPr>
              <a:buFont typeface="Arial" pitchFamily="34" charset="0"/>
              <a:buChar char="•"/>
            </a:pPr>
            <a:r>
              <a:rPr lang="en-US" sz="1200" dirty="0" smtClean="0"/>
              <a:t>Goal is to use technology to create a content rich, personal representation of the student</a:t>
            </a:r>
          </a:p>
          <a:p>
            <a:pPr>
              <a:buFont typeface="Arial" pitchFamily="34" charset="0"/>
              <a:buChar char="•"/>
            </a:pPr>
            <a:r>
              <a:rPr lang="en-US" sz="1200" dirty="0" smtClean="0"/>
              <a:t>It is also aiming to increase the networking effect for students, recruiters, and faculty</a:t>
            </a:r>
          </a:p>
          <a:p>
            <a:pPr>
              <a:buFont typeface="Arial" pitchFamily="34" charset="0"/>
              <a:buChar char="•"/>
            </a:pPr>
            <a:r>
              <a:rPr lang="en-US" sz="1200" dirty="0" smtClean="0"/>
              <a:t>Named </a:t>
            </a:r>
            <a:r>
              <a:rPr lang="en-US" sz="1200" dirty="0" err="1" smtClean="0"/>
              <a:t>RelateKX</a:t>
            </a:r>
            <a:r>
              <a:rPr lang="en-US" sz="1200" dirty="0" smtClean="0"/>
              <a:t>, stands for Relate Knowledge </a:t>
            </a:r>
            <a:r>
              <a:rPr lang="en-US" sz="1200" dirty="0" err="1" smtClean="0"/>
              <a:t>eXchange</a:t>
            </a:r>
            <a:endParaRPr lang="en-US" sz="1200" dirty="0" smtClean="0"/>
          </a:p>
          <a:p>
            <a:pPr>
              <a:buFont typeface="Arial" pitchFamily="34" charset="0"/>
              <a:buChar char="•"/>
            </a:pPr>
            <a:r>
              <a:rPr lang="en-US" sz="1200" dirty="0" smtClean="0"/>
              <a:t>Wants to allows students to show the breadth of their experience, personal, professional, etc.</a:t>
            </a:r>
          </a:p>
          <a:p>
            <a:pPr>
              <a:buFont typeface="Arial" pitchFamily="34" charset="0"/>
              <a:buChar char="•"/>
            </a:pPr>
            <a:r>
              <a:rPr lang="en-US" sz="1200" dirty="0" smtClean="0"/>
              <a:t>Emphasis on a secure, private portal, highly controlled, and consistent</a:t>
            </a:r>
          </a:p>
          <a:p>
            <a:pPr>
              <a:buFont typeface="Arial" pitchFamily="34" charset="0"/>
              <a:buChar char="•"/>
            </a:pPr>
            <a:r>
              <a:rPr lang="en-US" sz="1200" dirty="0" smtClean="0"/>
              <a:t>3 questions for us to answer: Who its competition? What do they provide? And does the software meet student needs?</a:t>
            </a:r>
          </a:p>
          <a:p>
            <a:pPr>
              <a:buFont typeface="Arial" pitchFamily="34" charset="0"/>
              <a:buChar char="•"/>
            </a:pPr>
            <a:r>
              <a:rPr lang="en-US" sz="1200" dirty="0" smtClean="0"/>
              <a:t>We will contact </a:t>
            </a:r>
            <a:r>
              <a:rPr lang="en-US" sz="1200" dirty="0" err="1" smtClean="0"/>
              <a:t>Chau</a:t>
            </a:r>
            <a:r>
              <a:rPr lang="en-US" sz="1200" dirty="0" smtClean="0"/>
              <a:t> through SharePoint discussion</a:t>
            </a:r>
          </a:p>
          <a:p>
            <a:endParaRPr lang="en-US" sz="1200" dirty="0" smtClean="0"/>
          </a:p>
          <a:p>
            <a:r>
              <a:rPr lang="en-US" sz="1200" b="1" dirty="0" smtClean="0"/>
              <a:t>Meeting notes with Dung </a:t>
            </a:r>
            <a:r>
              <a:rPr lang="en-US" sz="1200" b="1" dirty="0" err="1" smtClean="0"/>
              <a:t>Chau</a:t>
            </a:r>
            <a:r>
              <a:rPr lang="en-US" sz="1200" b="1" dirty="0" smtClean="0"/>
              <a:t> April 9, 2008</a:t>
            </a:r>
          </a:p>
          <a:p>
            <a:pPr>
              <a:buFont typeface="Arial" pitchFamily="34" charset="0"/>
              <a:buChar char="•"/>
            </a:pPr>
            <a:r>
              <a:rPr lang="en-US" sz="1200" dirty="0" smtClean="0"/>
              <a:t>Needs his answers by April 23</a:t>
            </a:r>
            <a:r>
              <a:rPr lang="en-US" sz="1200" baseline="30000" dirty="0" smtClean="0"/>
              <a:t>rd</a:t>
            </a:r>
            <a:endParaRPr lang="en-US" sz="1200" dirty="0" smtClean="0"/>
          </a:p>
          <a:p>
            <a:pPr>
              <a:buFont typeface="Arial" pitchFamily="34" charset="0"/>
              <a:buChar char="•"/>
            </a:pPr>
            <a:r>
              <a:rPr lang="en-US" sz="1200" dirty="0" err="1" smtClean="0"/>
              <a:t>RelateKX</a:t>
            </a:r>
            <a:r>
              <a:rPr lang="en-US" sz="1200" dirty="0" smtClean="0"/>
              <a:t> could eventually replace Crimson Careers</a:t>
            </a:r>
          </a:p>
          <a:p>
            <a:pPr>
              <a:buFont typeface="Arial" pitchFamily="34" charset="0"/>
              <a:buChar char="•"/>
            </a:pPr>
            <a:r>
              <a:rPr lang="en-US" sz="1200" dirty="0" smtClean="0"/>
              <a:t>Anyway that combines student and recruiter is competition, technical or not</a:t>
            </a:r>
          </a:p>
          <a:p>
            <a:pPr>
              <a:buFont typeface="Arial" pitchFamily="34" charset="0"/>
              <a:buChar char="•"/>
            </a:pPr>
            <a:r>
              <a:rPr lang="en-US" sz="1200" dirty="0" smtClean="0"/>
              <a:t>Email capability is built into the system</a:t>
            </a:r>
          </a:p>
          <a:p>
            <a:pPr>
              <a:buFont typeface="Arial" pitchFamily="34" charset="0"/>
              <a:buChar char="•"/>
            </a:pPr>
            <a:r>
              <a:rPr lang="en-US" sz="1200" dirty="0" smtClean="0"/>
              <a:t>Facilitate communication between student and recruiter is the main service of </a:t>
            </a:r>
            <a:r>
              <a:rPr lang="en-US" sz="1200" dirty="0" err="1" smtClean="0"/>
              <a:t>RelateKX</a:t>
            </a:r>
            <a:endParaRPr lang="en-US" sz="1200" dirty="0" smtClean="0"/>
          </a:p>
          <a:p>
            <a:pPr>
              <a:buFont typeface="Arial" pitchFamily="34" charset="0"/>
              <a:buChar char="•"/>
            </a:pPr>
            <a:r>
              <a:rPr lang="en-US" sz="1200" dirty="0" smtClean="0"/>
              <a:t>Needs a calendar/schedule feature</a:t>
            </a:r>
          </a:p>
          <a:p>
            <a:pPr>
              <a:buFont typeface="Arial" pitchFamily="34" charset="0"/>
              <a:buChar char="•"/>
            </a:pPr>
            <a:r>
              <a:rPr lang="en-US" sz="1200" dirty="0" smtClean="0"/>
              <a:t>Needs metrics to show value, such as how many recruiters interview students, how many interviews get jobs? Etc.</a:t>
            </a:r>
          </a:p>
          <a:p>
            <a:pPr>
              <a:buFont typeface="Arial" pitchFamily="34" charset="0"/>
              <a:buChar char="•"/>
            </a:pPr>
            <a:r>
              <a:rPr lang="en-US" sz="1200" dirty="0" smtClean="0"/>
              <a:t>Geography is a secure website based on a UA server</a:t>
            </a:r>
          </a:p>
          <a:p>
            <a:pPr>
              <a:buFont typeface="Arial" pitchFamily="34" charset="0"/>
              <a:buChar char="•"/>
            </a:pPr>
            <a:r>
              <a:rPr lang="en-US" sz="1200" dirty="0" smtClean="0"/>
              <a:t>Individual colleges determine whether or not students would have to pay a fee to use</a:t>
            </a:r>
          </a:p>
          <a:p>
            <a:pPr>
              <a:buFont typeface="Arial" pitchFamily="34" charset="0"/>
              <a:buChar char="•"/>
            </a:pPr>
            <a:r>
              <a:rPr lang="en-US" sz="1200" dirty="0" smtClean="0"/>
              <a:t>Multimedia hosting will cost money, the basic resume/portfolio will likely be free for students</a:t>
            </a:r>
          </a:p>
          <a:p>
            <a:pPr>
              <a:buFont typeface="Arial" pitchFamily="34" charset="0"/>
              <a:buChar char="•"/>
            </a:pPr>
            <a:r>
              <a:rPr lang="en-US" sz="1200" dirty="0" smtClean="0"/>
              <a:t>What are other schools doing with the cost?  Passing it off or absorbing it?</a:t>
            </a:r>
          </a:p>
          <a:p>
            <a:pPr>
              <a:buFont typeface="Arial" pitchFamily="34" charset="0"/>
              <a:buChar char="•"/>
            </a:pPr>
            <a:r>
              <a:rPr lang="en-US" sz="1200" dirty="0" smtClean="0"/>
              <a:t>Focus on one stakeholder</a:t>
            </a:r>
          </a:p>
          <a:p>
            <a:pPr>
              <a:buFont typeface="Arial" pitchFamily="34" charset="0"/>
              <a:buChar char="•"/>
            </a:pPr>
            <a:r>
              <a:rPr lang="en-US" sz="1200" dirty="0" smtClean="0"/>
              <a:t>Uses open source code, called SAKAI, around 80% of the functionality of the project comes from this source code</a:t>
            </a:r>
          </a:p>
          <a:p>
            <a:pPr>
              <a:buFont typeface="Arial" pitchFamily="34" charset="0"/>
              <a:buChar char="•"/>
            </a:pPr>
            <a:r>
              <a:rPr lang="en-US" sz="1200" dirty="0" smtClean="0"/>
              <a:t>Next meeting April 21</a:t>
            </a:r>
            <a:r>
              <a:rPr lang="en-US" sz="1200" baseline="30000" dirty="0" smtClean="0"/>
              <a:t>st</a:t>
            </a:r>
            <a:r>
              <a:rPr lang="en-US" sz="1200" dirty="0" smtClean="0"/>
              <a:t> in the AIME building</a:t>
            </a:r>
          </a:p>
          <a:p>
            <a:endParaRPr lang="en-US" sz="1200" dirty="0" smtClean="0"/>
          </a:p>
          <a:p>
            <a:r>
              <a:rPr lang="en-US" sz="1200" b="1" dirty="0" smtClean="0"/>
              <a:t>Meeting notes with the Capstone Project Team working on </a:t>
            </a:r>
            <a:r>
              <a:rPr lang="en-US" sz="1200" b="1" dirty="0" err="1" smtClean="0"/>
              <a:t>RelateKX</a:t>
            </a:r>
            <a:endParaRPr lang="en-US" sz="1200" b="1" dirty="0" smtClean="0"/>
          </a:p>
          <a:p>
            <a:pPr lvl="0">
              <a:buFont typeface="Arial" pitchFamily="34" charset="0"/>
              <a:buChar char="•"/>
            </a:pPr>
            <a:r>
              <a:rPr lang="en-US" sz="1200" dirty="0" smtClean="0"/>
              <a:t>Overall goal of the project:  To create a social networking site that facilitates information sharing between recruiters and students.</a:t>
            </a:r>
          </a:p>
          <a:p>
            <a:pPr lvl="0">
              <a:buFont typeface="Arial" pitchFamily="34" charset="0"/>
              <a:buChar char="•"/>
            </a:pPr>
            <a:r>
              <a:rPr lang="en-US" sz="1200" dirty="0" smtClean="0"/>
              <a:t>Current Processes:  A profile wizard that processes user text into a customized portfolio, whether it be recruiters, students, or faculty.</a:t>
            </a:r>
          </a:p>
          <a:p>
            <a:pPr lvl="0">
              <a:buFont typeface="Arial" pitchFamily="34" charset="0"/>
              <a:buChar char="•"/>
            </a:pPr>
            <a:r>
              <a:rPr lang="en-US" sz="1200" dirty="0" smtClean="0"/>
              <a:t>Generalize for all stakeholders in </a:t>
            </a:r>
            <a:r>
              <a:rPr lang="en-US" sz="1200" dirty="0" err="1" smtClean="0"/>
              <a:t>Chau’s</a:t>
            </a:r>
            <a:r>
              <a:rPr lang="en-US" sz="1200" dirty="0" smtClean="0"/>
              <a:t> report, but pick out one to focus one.  For D. Hale, run the one you focus on into the ground.</a:t>
            </a:r>
          </a:p>
          <a:p>
            <a:pPr lvl="0">
              <a:buFont typeface="Arial" pitchFamily="34" charset="0"/>
              <a:buChar char="•"/>
            </a:pPr>
            <a:r>
              <a:rPr lang="en-US" sz="1200" dirty="0" smtClean="0"/>
              <a:t>Limit Faculty interview to MIS Faculty</a:t>
            </a:r>
          </a:p>
          <a:p>
            <a:pPr lvl="0">
              <a:buFont typeface="Arial" pitchFamily="34" charset="0"/>
              <a:buChar char="•"/>
            </a:pPr>
            <a:r>
              <a:rPr lang="en-US" sz="1200" dirty="0" smtClean="0"/>
              <a:t>May have a glossary but no FAQ</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a:t>
            </a:fld>
            <a:endParaRPr lang="en-US"/>
          </a:p>
        </p:txBody>
      </p:sp>
      <p:sp>
        <p:nvSpPr>
          <p:cNvPr id="6" name="TextBox 5"/>
          <p:cNvSpPr txBox="1"/>
          <p:nvPr/>
        </p:nvSpPr>
        <p:spPr>
          <a:xfrm>
            <a:off x="228600" y="1752600"/>
            <a:ext cx="5486400" cy="646331"/>
          </a:xfrm>
          <a:prstGeom prst="rect">
            <a:avLst/>
          </a:prstGeom>
          <a:noFill/>
        </p:spPr>
        <p:txBody>
          <a:bodyPr wrap="square" rtlCol="0">
            <a:spAutoFit/>
          </a:bodyPr>
          <a:lstStyle/>
          <a:p>
            <a:r>
              <a:rPr lang="en-US" sz="3600" b="1" dirty="0" smtClean="0"/>
              <a:t>Survey Phase</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50</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Interview Notes</a:t>
            </a:r>
            <a:endParaRPr lang="en-US" sz="2400" b="1" dirty="0"/>
          </a:p>
        </p:txBody>
      </p:sp>
      <p:sp>
        <p:nvSpPr>
          <p:cNvPr id="6" name="TextBox 5"/>
          <p:cNvSpPr txBox="1"/>
          <p:nvPr/>
        </p:nvSpPr>
        <p:spPr>
          <a:xfrm>
            <a:off x="228600" y="1510605"/>
            <a:ext cx="6400800" cy="1384995"/>
          </a:xfrm>
          <a:prstGeom prst="rect">
            <a:avLst/>
          </a:prstGeom>
          <a:noFill/>
        </p:spPr>
        <p:txBody>
          <a:bodyPr wrap="square" rtlCol="0">
            <a:spAutoFit/>
          </a:bodyPr>
          <a:lstStyle/>
          <a:p>
            <a:pPr lvl="0">
              <a:buFont typeface="Arial" pitchFamily="34" charset="0"/>
              <a:buChar char="•"/>
            </a:pPr>
            <a:r>
              <a:rPr lang="en-US" sz="1200" dirty="0" smtClean="0"/>
              <a:t>Faculty will be involved with QA</a:t>
            </a:r>
          </a:p>
          <a:p>
            <a:pPr lvl="0">
              <a:buFont typeface="Arial" pitchFamily="34" charset="0"/>
              <a:buChar char="•"/>
            </a:pPr>
            <a:r>
              <a:rPr lang="en-US" sz="1200" dirty="0" smtClean="0"/>
              <a:t>Recruiters will be able to create groups, calendars, etc. to post most of their data, similar to the MIS fan club.  Faculty will also be able to create groups.</a:t>
            </a:r>
          </a:p>
          <a:p>
            <a:pPr lvl="0">
              <a:buFont typeface="Arial" pitchFamily="34" charset="0"/>
              <a:buChar char="•"/>
            </a:pPr>
            <a:r>
              <a:rPr lang="en-US" sz="1200" dirty="0" smtClean="0"/>
              <a:t>Focus on Student Value and Benchmarking</a:t>
            </a:r>
          </a:p>
          <a:p>
            <a:pPr lvl="0">
              <a:buFont typeface="Arial" pitchFamily="34" charset="0"/>
              <a:buChar char="•"/>
            </a:pPr>
            <a:r>
              <a:rPr lang="en-US" sz="1200" dirty="0" smtClean="0"/>
              <a:t>Career Center competition, not owner/stakeholder</a:t>
            </a:r>
          </a:p>
          <a:p>
            <a:pPr lvl="0">
              <a:buFont typeface="Arial" pitchFamily="34" charset="0"/>
              <a:buChar char="•"/>
            </a:pPr>
            <a:r>
              <a:rPr lang="en-US" sz="1200" dirty="0" smtClean="0"/>
              <a:t>Could potentially replace eLearning and </a:t>
            </a:r>
            <a:r>
              <a:rPr lang="en-US" sz="1200" dirty="0" err="1" smtClean="0"/>
              <a:t>mybama</a:t>
            </a:r>
            <a:endParaRPr lang="en-US" sz="1200" dirty="0" smtClean="0"/>
          </a:p>
          <a:p>
            <a:endParaRPr lang="en-US" sz="12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A001C2D-21BA-4C5E-8629-0D216F710FD1}" type="slidenum">
              <a:rPr lang="en-US"/>
              <a:pPr>
                <a:defRPr/>
              </a:pPr>
              <a:t>51</a:t>
            </a:fld>
            <a:endParaRPr lang="en-US"/>
          </a:p>
        </p:txBody>
      </p:sp>
      <p:sp>
        <p:nvSpPr>
          <p:cNvPr id="182276" name="Text Box 3"/>
          <p:cNvSpPr txBox="1">
            <a:spLocks noChangeArrowheads="1"/>
          </p:cNvSpPr>
          <p:nvPr/>
        </p:nvSpPr>
        <p:spPr bwMode="auto">
          <a:xfrm>
            <a:off x="0" y="4572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Reference Material</a:t>
            </a:r>
          </a:p>
        </p:txBody>
      </p:sp>
      <p:sp>
        <p:nvSpPr>
          <p:cNvPr id="182280" name="Rectangle 7"/>
          <p:cNvSpPr>
            <a:spLocks noChangeArrowheads="1"/>
          </p:cNvSpPr>
          <p:nvPr/>
        </p:nvSpPr>
        <p:spPr bwMode="auto">
          <a:xfrm>
            <a:off x="457200" y="1482725"/>
            <a:ext cx="5638800" cy="738664"/>
          </a:xfrm>
          <a:prstGeom prst="rect">
            <a:avLst/>
          </a:prstGeom>
          <a:noFill/>
          <a:ln w="9525">
            <a:noFill/>
            <a:miter lim="800000"/>
            <a:headEnd/>
            <a:tailEnd/>
          </a:ln>
        </p:spPr>
        <p:txBody>
          <a:bodyPr>
            <a:spAutoFit/>
          </a:bodyPr>
          <a:lstStyle/>
          <a:p>
            <a:pPr marL="114300" lvl="1"/>
            <a:r>
              <a:rPr lang="en-US" sz="1400" dirty="0"/>
              <a:t>1. Textbook:</a:t>
            </a:r>
          </a:p>
          <a:p>
            <a:pPr marL="114300" lvl="1"/>
            <a:r>
              <a:rPr lang="en-US" sz="1400" dirty="0"/>
              <a:t>Whitten, Jeffrey and Bentley, </a:t>
            </a:r>
            <a:r>
              <a:rPr lang="en-US" sz="1400" dirty="0" err="1"/>
              <a:t>Lonni</a:t>
            </a:r>
            <a:r>
              <a:rPr lang="en-US" sz="1400" dirty="0"/>
              <a:t>. </a:t>
            </a:r>
            <a:r>
              <a:rPr lang="en-US" sz="1400" u="sng" dirty="0"/>
              <a:t>Systems Analysis and </a:t>
            </a:r>
            <a:r>
              <a:rPr lang="en-US" sz="1400" dirty="0"/>
              <a:t>	</a:t>
            </a:r>
            <a:r>
              <a:rPr lang="en-US" sz="1400" u="sng" dirty="0"/>
              <a:t>Design Methods, 4th ed.</a:t>
            </a:r>
            <a:r>
              <a:rPr lang="en-US" sz="1400" dirty="0"/>
              <a:t> McGraw-Hill, 1998</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a:effectLst>
                  <a:outerShdw blurRad="38100" dist="38100" dir="2700000" algn="tl">
                    <a:srgbClr val="FFFFFF"/>
                  </a:outerShdw>
                </a:effectLst>
              </a:rPr>
              <a:t>IT</a:t>
            </a:r>
            <a:endParaRPr lang="en-US" sz="1200" b="1" dirty="0"/>
          </a:p>
          <a:p>
            <a:pPr algn="ctr">
              <a:defRPr/>
            </a:pPr>
            <a:r>
              <a:rPr lang="en-US" sz="1200" b="1" dirty="0" smtClean="0"/>
              <a:t>Internet</a:t>
            </a:r>
          </a:p>
          <a:p>
            <a:pPr algn="ctr">
              <a:defRPr/>
            </a:pPr>
            <a:r>
              <a:rPr lang="en-US" sz="1200" b="1" dirty="0" smtClean="0"/>
              <a:t>Computers</a:t>
            </a:r>
          </a:p>
          <a:p>
            <a:pPr algn="ctr">
              <a:defRPr/>
            </a:pPr>
            <a:r>
              <a:rPr lang="en-US" sz="1200" b="1" dirty="0" smtClean="0"/>
              <a:t>SharePoint</a:t>
            </a:r>
          </a:p>
          <a:p>
            <a:pPr algn="ctr">
              <a:defRPr/>
            </a:pPr>
            <a:endParaRPr lang="en-US" sz="1200" b="1" dirty="0" smtClean="0"/>
          </a:p>
        </p:txBody>
      </p:sp>
      <p:sp>
        <p:nvSpPr>
          <p:cNvPr id="5125" name="Rectangle 5"/>
          <p:cNvSpPr>
            <a:spLocks noChangeArrowheads="1"/>
          </p:cNvSpPr>
          <p:nvPr/>
        </p:nvSpPr>
        <p:spPr bwMode="auto">
          <a:xfrm>
            <a:off x="2433638"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a:effectLst>
                  <a:outerShdw blurRad="38100" dist="38100" dir="2700000" algn="tl">
                    <a:srgbClr val="FFFFFF"/>
                  </a:outerShdw>
                </a:effectLst>
              </a:rPr>
              <a:t>People</a:t>
            </a:r>
            <a:endParaRPr lang="en-US" sz="1400" b="1" dirty="0">
              <a:effectLst>
                <a:outerShdw blurRad="38100" dist="38100" dir="2700000" algn="tl">
                  <a:srgbClr val="FFFFFF"/>
                </a:outerShdw>
              </a:effectLst>
            </a:endParaRPr>
          </a:p>
          <a:p>
            <a:pPr algn="ctr">
              <a:defRPr/>
            </a:pPr>
            <a:r>
              <a:rPr lang="en-US" sz="1200" b="1" dirty="0" smtClean="0"/>
              <a:t>Students</a:t>
            </a:r>
          </a:p>
          <a:p>
            <a:pPr algn="ctr">
              <a:defRPr/>
            </a:pPr>
            <a:r>
              <a:rPr lang="en-US" sz="1200" b="1" dirty="0" smtClean="0"/>
              <a:t>Project team</a:t>
            </a:r>
          </a:p>
          <a:p>
            <a:pPr algn="ctr">
              <a:defRPr/>
            </a:pPr>
            <a:r>
              <a:rPr lang="en-US" sz="1200" b="1" dirty="0" err="1" smtClean="0"/>
              <a:t>Chau</a:t>
            </a:r>
            <a:endParaRPr lang="en-US" sz="1200" b="1" dirty="0" smtClean="0"/>
          </a:p>
          <a:p>
            <a:pPr algn="ctr">
              <a:defRPr/>
            </a:pPr>
            <a:endParaRPr lang="en-US" sz="1200" b="1" dirty="0"/>
          </a:p>
        </p:txBody>
      </p:sp>
      <p:sp>
        <p:nvSpPr>
          <p:cNvPr id="5126" name="Rectangle 6"/>
          <p:cNvSpPr>
            <a:spLocks noChangeArrowheads="1"/>
          </p:cNvSpPr>
          <p:nvPr/>
        </p:nvSpPr>
        <p:spPr bwMode="auto">
          <a:xfrm>
            <a:off x="228600" y="8001000"/>
            <a:ext cx="18288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Competition info</a:t>
            </a:r>
          </a:p>
          <a:p>
            <a:pPr algn="ctr">
              <a:defRPr/>
            </a:pPr>
            <a:r>
              <a:rPr lang="en-US" sz="1200" b="1" dirty="0" err="1" smtClean="0"/>
              <a:t>RelateKX</a:t>
            </a:r>
            <a:r>
              <a:rPr lang="en-US" sz="1200" b="1" dirty="0" smtClean="0"/>
              <a:t> info</a:t>
            </a:r>
          </a:p>
          <a:p>
            <a:pPr algn="ctr">
              <a:defRPr/>
            </a:pPr>
            <a:r>
              <a:rPr lang="en-US" sz="1200" b="1" dirty="0" smtClean="0"/>
              <a:t>Survey</a:t>
            </a:r>
          </a:p>
          <a:p>
            <a:pPr algn="ctr">
              <a:defRPr/>
            </a:pPr>
            <a:endParaRPr lang="en-US" sz="1200" b="1" dirty="0"/>
          </a:p>
        </p:txBody>
      </p:sp>
      <p:sp>
        <p:nvSpPr>
          <p:cNvPr id="5127" name="Rectangle 7"/>
          <p:cNvSpPr>
            <a:spLocks noChangeArrowheads="1"/>
          </p:cNvSpPr>
          <p:nvPr/>
        </p:nvSpPr>
        <p:spPr bwMode="auto">
          <a:xfrm>
            <a:off x="533400" y="4419600"/>
            <a:ext cx="5791200" cy="2895600"/>
          </a:xfrm>
          <a:prstGeom prst="rect">
            <a:avLst/>
          </a:prstGeom>
          <a:ln>
            <a:headEnd/>
            <a:tailEnd/>
          </a:ln>
          <a:effectLst>
            <a:outerShdw blurRad="76200" dist="50800" dir="5400000" rotWithShape="0">
              <a:srgbClr val="4E3B30">
                <a:alpha val="60000"/>
              </a:srgbClr>
            </a:outerShdw>
            <a:softEdge rad="63500"/>
          </a:effectLst>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50800" dist="50800" dir="5400000" algn="ctr" rotWithShape="0">
                    <a:schemeClr val="bg1"/>
                  </a:outerShdw>
                </a:effectLst>
              </a:rPr>
              <a:t>Research</a:t>
            </a:r>
          </a:p>
          <a:p>
            <a:pPr algn="ctr">
              <a:defRPr/>
            </a:pPr>
            <a:r>
              <a:rPr lang="en-US" sz="1200" b="1" dirty="0" smtClean="0"/>
              <a:t>Research what the questions are asking and how we should answer them</a:t>
            </a:r>
            <a:endParaRPr lang="en-US" sz="1200" b="1" dirty="0"/>
          </a:p>
          <a:p>
            <a:pPr algn="ctr">
              <a:defRPr/>
            </a:pPr>
            <a:r>
              <a:rPr lang="en-US" sz="1400" b="1" u="sng" dirty="0" smtClean="0">
                <a:effectLst>
                  <a:outerShdw blurRad="50800" dist="50800" dir="5400000" algn="ctr" rotWithShape="0">
                    <a:schemeClr val="bg1"/>
                  </a:outerShdw>
                </a:effectLst>
              </a:rPr>
              <a:t>Produce</a:t>
            </a:r>
          </a:p>
          <a:p>
            <a:pPr algn="ctr">
              <a:defRPr/>
            </a:pPr>
            <a:r>
              <a:rPr lang="en-US" sz="1200" b="1" dirty="0" smtClean="0">
                <a:effectLst>
                  <a:outerShdw blurRad="50800" dist="50800" dir="5400000" algn="ctr" rotWithShape="0">
                    <a:schemeClr val="bg1"/>
                  </a:outerShdw>
                </a:effectLst>
              </a:rPr>
              <a:t>Produce initial answers to </a:t>
            </a:r>
            <a:r>
              <a:rPr lang="en-US" sz="1200" b="1" dirty="0" err="1" smtClean="0">
                <a:effectLst>
                  <a:outerShdw blurRad="50800" dist="50800" dir="5400000" algn="ctr" rotWithShape="0">
                    <a:schemeClr val="bg1"/>
                  </a:outerShdw>
                </a:effectLst>
              </a:rPr>
              <a:t>Chau’s</a:t>
            </a:r>
            <a:r>
              <a:rPr lang="en-US" sz="1200" b="1" dirty="0" smtClean="0">
                <a:effectLst>
                  <a:outerShdw blurRad="50800" dist="50800" dir="5400000" algn="ctr" rotWithShape="0">
                    <a:schemeClr val="bg1"/>
                  </a:outerShdw>
                </a:effectLst>
              </a:rPr>
              <a:t> questions</a:t>
            </a:r>
          </a:p>
          <a:p>
            <a:pPr algn="ctr">
              <a:defRPr/>
            </a:pPr>
            <a:r>
              <a:rPr lang="en-US" sz="1400" b="1" u="sng" dirty="0" smtClean="0">
                <a:effectLst>
                  <a:outerShdw blurRad="50800" dist="50800" dir="5400000" algn="ctr" rotWithShape="0">
                    <a:schemeClr val="bg1"/>
                  </a:outerShdw>
                </a:effectLst>
              </a:rPr>
              <a:t>Sell</a:t>
            </a:r>
            <a:endParaRPr lang="en-US" sz="1400" b="1" u="sng" dirty="0">
              <a:effectLst>
                <a:outerShdw blurRad="50800" dist="50800" dir="5400000" algn="ctr" rotWithShape="0">
                  <a:schemeClr val="bg1"/>
                </a:outerShdw>
              </a:effectLst>
            </a:endParaRPr>
          </a:p>
          <a:p>
            <a:pPr algn="ctr">
              <a:defRPr/>
            </a:pPr>
            <a:r>
              <a:rPr lang="en-US" sz="1200" b="1" dirty="0" smtClean="0">
                <a:effectLst>
                  <a:outerShdw blurRad="50800" dist="50800" dir="5400000" algn="ctr" rotWithShape="0">
                    <a:schemeClr val="bg1"/>
                  </a:outerShdw>
                </a:effectLst>
              </a:rPr>
              <a:t>Sell the answers to </a:t>
            </a:r>
            <a:r>
              <a:rPr lang="en-US" sz="1200" b="1" dirty="0" err="1" smtClean="0">
                <a:effectLst>
                  <a:outerShdw blurRad="50800" dist="50800" dir="5400000" algn="ctr" rotWithShape="0">
                    <a:schemeClr val="bg1"/>
                  </a:outerShdw>
                </a:effectLst>
              </a:rPr>
              <a:t>Chau</a:t>
            </a:r>
            <a:endParaRPr lang="en-US" sz="1400" b="1" dirty="0" smtClean="0">
              <a:effectLst>
                <a:outerShdw blurRad="50800" dist="50800" dir="5400000" algn="ctr" rotWithShape="0">
                  <a:schemeClr val="bg1"/>
                </a:outerShdw>
              </a:effectLst>
            </a:endParaRPr>
          </a:p>
          <a:p>
            <a:pPr algn="ctr">
              <a:defRPr/>
            </a:pPr>
            <a:r>
              <a:rPr lang="en-US" sz="1400" b="1" u="sng" dirty="0" smtClean="0">
                <a:effectLst>
                  <a:outerShdw blurRad="50800" dist="50800" dir="5400000" algn="ctr" rotWithShape="0">
                    <a:schemeClr val="bg1"/>
                  </a:outerShdw>
                </a:effectLst>
              </a:rPr>
              <a:t>Service</a:t>
            </a:r>
            <a:endParaRPr lang="en-US" sz="1400" b="1" u="sng" dirty="0">
              <a:effectLst>
                <a:outerShdw blurRad="50800" dist="50800" dir="5400000" algn="ctr" rotWithShape="0">
                  <a:schemeClr val="bg1"/>
                </a:outerShdw>
              </a:effectLst>
            </a:endParaRPr>
          </a:p>
          <a:p>
            <a:pPr algn="ctr">
              <a:defRPr/>
            </a:pPr>
            <a:r>
              <a:rPr lang="en-US" sz="1200" b="1" dirty="0" smtClean="0"/>
              <a:t>Revise questions based on feedback</a:t>
            </a:r>
          </a:p>
          <a:p>
            <a:pPr algn="ctr">
              <a:defRPr/>
            </a:pPr>
            <a:r>
              <a:rPr lang="en-US" sz="1400" b="1" u="sng" dirty="0" smtClean="0">
                <a:effectLst>
                  <a:outerShdw blurRad="50800" dist="50800" dir="5400000" algn="ctr" rotWithShape="0">
                    <a:schemeClr val="bg1"/>
                  </a:outerShdw>
                </a:effectLst>
              </a:rPr>
              <a:t>Deliver</a:t>
            </a:r>
          </a:p>
          <a:p>
            <a:pPr algn="ctr">
              <a:defRPr/>
            </a:pPr>
            <a:r>
              <a:rPr lang="en-US" sz="1200" b="1" dirty="0" smtClean="0"/>
              <a:t>The final answers to </a:t>
            </a:r>
            <a:r>
              <a:rPr lang="en-US" sz="1200" b="1" dirty="0" err="1" smtClean="0"/>
              <a:t>Chau</a:t>
            </a:r>
            <a:endParaRPr lang="en-US" sz="1200" b="1" dirty="0" smtClean="0"/>
          </a:p>
          <a:p>
            <a:pPr algn="ctr">
              <a:defRPr/>
            </a:pPr>
            <a:endParaRPr lang="en-US" sz="1200" b="1" dirty="0"/>
          </a:p>
        </p:txBody>
      </p:sp>
      <p:sp>
        <p:nvSpPr>
          <p:cNvPr id="5128" name="Rectangle 8"/>
          <p:cNvSpPr>
            <a:spLocks noChangeArrowheads="1"/>
          </p:cNvSpPr>
          <p:nvPr/>
        </p:nvSpPr>
        <p:spPr bwMode="auto">
          <a:xfrm rot="16200000">
            <a:off x="-457200" y="1676400"/>
            <a:ext cx="2819400" cy="1600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r>
              <a:rPr lang="en-US" sz="1400" b="1" u="sng" dirty="0" smtClean="0">
                <a:effectLst>
                  <a:outerShdw blurRad="50800" dist="50800" dir="5400000" algn="ctr" rotWithShape="0">
                    <a:schemeClr val="bg1">
                      <a:alpha val="95000"/>
                    </a:schemeClr>
                  </a:outerShdw>
                </a:effectLst>
              </a:rPr>
              <a:t>Goal</a:t>
            </a:r>
            <a:endParaRPr lang="en-US" sz="1400" b="1" u="sng" dirty="0">
              <a:effectLst>
                <a:outerShdw blurRad="50800" dist="50800" dir="5400000" algn="ctr" rotWithShape="0">
                  <a:schemeClr val="bg1">
                    <a:alpha val="95000"/>
                  </a:schemeClr>
                </a:outerShdw>
              </a:effectLst>
            </a:endParaRPr>
          </a:p>
          <a:p>
            <a:pPr algn="ctr"/>
            <a:endParaRPr lang="en-US" sz="1200" b="1" dirty="0" smtClean="0"/>
          </a:p>
          <a:p>
            <a:pPr algn="ctr"/>
            <a:r>
              <a:rPr lang="en-US" sz="1200" b="1" dirty="0" smtClean="0"/>
              <a:t>Provide exceptional answers to our client’s questions</a:t>
            </a: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a:effectLst>
                <a:outerShdw blurRad="38100" dist="38100" dir="2700000" algn="tl">
                  <a:srgbClr val="FFFFFF"/>
                </a:outerShdw>
              </a:effectLst>
            </a:endParaRPr>
          </a:p>
          <a:p>
            <a:pPr algn="ctr">
              <a:defRPr/>
            </a:pPr>
            <a:endParaRPr lang="en-US" sz="1400" dirty="0"/>
          </a:p>
        </p:txBody>
      </p:sp>
      <p:sp>
        <p:nvSpPr>
          <p:cNvPr id="5129" name="Rectangle 9"/>
          <p:cNvSpPr>
            <a:spLocks noChangeArrowheads="1"/>
          </p:cNvSpPr>
          <p:nvPr/>
        </p:nvSpPr>
        <p:spPr bwMode="auto">
          <a:xfrm rot="5400000">
            <a:off x="4457700" y="1714500"/>
            <a:ext cx="2819400" cy="1524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rot="10800000" vert="eaVert" anchor="ctr">
            <a:flatTx/>
          </a:bodyPr>
          <a:lstStyle/>
          <a:p>
            <a:pPr algn="ctr">
              <a:defRPr/>
            </a:pPr>
            <a:r>
              <a:rPr lang="en-US" sz="1400" b="1" u="sng" dirty="0">
                <a:effectLst>
                  <a:outerShdw blurRad="50800" dist="50800" dir="5400000" algn="ctr" rotWithShape="0">
                    <a:schemeClr val="bg1">
                      <a:alpha val="95000"/>
                    </a:schemeClr>
                  </a:outerShdw>
                </a:effectLst>
              </a:rPr>
              <a:t>Value</a:t>
            </a:r>
          </a:p>
          <a:p>
            <a:pPr algn="ctr">
              <a:defRPr/>
            </a:pPr>
            <a:endParaRPr lang="en-US" sz="1200" b="1" dirty="0" smtClean="0"/>
          </a:p>
          <a:p>
            <a:pPr algn="ctr">
              <a:defRPr/>
            </a:pPr>
            <a:r>
              <a:rPr lang="en-US" sz="1200" b="1" dirty="0" smtClean="0"/>
              <a:t>By answering </a:t>
            </a:r>
            <a:r>
              <a:rPr lang="en-US" sz="1200" b="1" dirty="0" err="1" smtClean="0"/>
              <a:t>Chau’s</a:t>
            </a:r>
            <a:r>
              <a:rPr lang="en-US" sz="1200" b="1" dirty="0" smtClean="0"/>
              <a:t> questions, we will have made him better aware of his competition and student needs, thereby allowing him to better tailor his product to the customer</a:t>
            </a:r>
          </a:p>
        </p:txBody>
      </p:sp>
      <p:sp>
        <p:nvSpPr>
          <p:cNvPr id="5130" name="Rectangle 10"/>
          <p:cNvSpPr>
            <a:spLocks noChangeArrowheads="1"/>
          </p:cNvSpPr>
          <p:nvPr/>
        </p:nvSpPr>
        <p:spPr bwMode="auto">
          <a:xfrm>
            <a:off x="2243666" y="2819400"/>
            <a:ext cx="25146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chor="ctr">
            <a:flatTx/>
          </a:bodyPr>
          <a:lstStyle/>
          <a:p>
            <a:pPr algn="ctr">
              <a:defRPr/>
            </a:pPr>
            <a:r>
              <a:rPr lang="en-US" sz="1400" b="1" u="sng" dirty="0" smtClean="0">
                <a:effectLst>
                  <a:outerShdw blurRad="50800" dist="50800" dir="5400000" algn="ctr" rotWithShape="0">
                    <a:schemeClr val="bg1">
                      <a:alpha val="95000"/>
                    </a:schemeClr>
                  </a:outerShdw>
                </a:effectLst>
              </a:rPr>
              <a:t>Product</a:t>
            </a:r>
          </a:p>
          <a:p>
            <a:pPr lvl="0" algn="ctr"/>
            <a:r>
              <a:rPr lang="en-US" sz="1200" b="1" dirty="0" smtClean="0">
                <a:solidFill>
                  <a:prstClr val="black"/>
                </a:solidFill>
              </a:rPr>
              <a:t>Answered questions</a:t>
            </a:r>
          </a:p>
          <a:p>
            <a:pPr lvl="0" algn="ctr"/>
            <a:endParaRPr lang="en-US" sz="1400" b="1" dirty="0"/>
          </a:p>
        </p:txBody>
      </p:sp>
      <p:sp>
        <p:nvSpPr>
          <p:cNvPr id="5131" name="Rectangle 11"/>
          <p:cNvSpPr>
            <a:spLocks noChangeArrowheads="1"/>
          </p:cNvSpPr>
          <p:nvPr/>
        </p:nvSpPr>
        <p:spPr bwMode="auto">
          <a:xfrm>
            <a:off x="2269067" y="1066800"/>
            <a:ext cx="2514600" cy="11430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wrap="none" anchor="ctr">
            <a:flatTx/>
          </a:bodyPr>
          <a:lstStyle/>
          <a:p>
            <a:pPr algn="ctr">
              <a:defRPr/>
            </a:pPr>
            <a:r>
              <a:rPr lang="en-US" sz="1400" b="1" u="sng" dirty="0">
                <a:effectLst>
                  <a:outerShdw blurRad="50800" dist="50800" dir="5400000" algn="ctr" rotWithShape="0">
                    <a:schemeClr val="bg1">
                      <a:alpha val="95000"/>
                    </a:schemeClr>
                  </a:outerShdw>
                </a:effectLst>
              </a:rPr>
              <a:t>Customer</a:t>
            </a:r>
            <a:endParaRPr lang="en-US" sz="1400" b="1" dirty="0">
              <a:effectLst>
                <a:outerShdw blurRad="50800" dist="50800" dir="5400000" algn="ctr" rotWithShape="0">
                  <a:schemeClr val="bg1">
                    <a:alpha val="95000"/>
                  </a:schemeClr>
                </a:outerShdw>
              </a:effectLst>
            </a:endParaRPr>
          </a:p>
          <a:p>
            <a:pPr algn="ctr">
              <a:defRPr/>
            </a:pPr>
            <a:r>
              <a:rPr lang="en-US" sz="1200" b="1" dirty="0" smtClean="0"/>
              <a:t>Dung </a:t>
            </a:r>
            <a:r>
              <a:rPr lang="en-US" sz="1200" b="1" dirty="0" err="1" smtClean="0"/>
              <a:t>Chau</a:t>
            </a:r>
            <a:endParaRPr lang="en-US" sz="1200" b="1" dirty="0"/>
          </a:p>
        </p:txBody>
      </p:sp>
      <p:sp>
        <p:nvSpPr>
          <p:cNvPr id="21513" name="Line 12"/>
          <p:cNvSpPr>
            <a:spLocks noChangeShapeType="1"/>
          </p:cNvSpPr>
          <p:nvPr/>
        </p:nvSpPr>
        <p:spPr bwMode="auto">
          <a:xfrm>
            <a:off x="5638800" y="7239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4" name="Line 13"/>
          <p:cNvSpPr>
            <a:spLocks noChangeShapeType="1"/>
          </p:cNvSpPr>
          <p:nvPr/>
        </p:nvSpPr>
        <p:spPr bwMode="auto">
          <a:xfrm>
            <a:off x="1295400" y="7239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5" name="Line 14"/>
          <p:cNvSpPr>
            <a:spLocks noChangeShapeType="1"/>
          </p:cNvSpPr>
          <p:nvPr/>
        </p:nvSpPr>
        <p:spPr bwMode="auto">
          <a:xfrm>
            <a:off x="3505200" y="7239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8"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1519"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Project Team WCA</a:t>
            </a:r>
            <a:endParaRPr lang="en-US" dirty="0"/>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52</a:t>
            </a:fld>
            <a:endParaRPr lang="en-US" dirty="0"/>
          </a:p>
        </p:txBody>
      </p:sp>
      <p:sp>
        <p:nvSpPr>
          <p:cNvPr id="28" name="Up Arrow 27"/>
          <p:cNvSpPr/>
          <p:nvPr/>
        </p:nvSpPr>
        <p:spPr>
          <a:xfrm>
            <a:off x="3429000" y="3962400"/>
            <a:ext cx="152400" cy="4572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3429000" y="2286000"/>
            <a:ext cx="152400" cy="4572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53</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Project Team WCA Narrative</a:t>
            </a:r>
            <a:endParaRPr lang="en-US" sz="2400" b="1" dirty="0"/>
          </a:p>
        </p:txBody>
      </p:sp>
      <p:sp>
        <p:nvSpPr>
          <p:cNvPr id="6" name="TextBox 5"/>
          <p:cNvSpPr txBox="1"/>
          <p:nvPr/>
        </p:nvSpPr>
        <p:spPr>
          <a:xfrm>
            <a:off x="0" y="1905000"/>
            <a:ext cx="6858000" cy="4739759"/>
          </a:xfrm>
          <a:prstGeom prst="rect">
            <a:avLst/>
          </a:prstGeom>
          <a:noFill/>
        </p:spPr>
        <p:txBody>
          <a:bodyPr wrap="square" rtlCol="0">
            <a:spAutoFit/>
          </a:bodyPr>
          <a:lstStyle/>
          <a:p>
            <a:pPr>
              <a:defRPr/>
            </a:pPr>
            <a:r>
              <a:rPr lang="en-US" sz="1400" b="1" u="sng" dirty="0" smtClean="0">
                <a:effectLst>
                  <a:outerShdw blurRad="50800" dist="50800" dir="5400000" algn="ctr" rotWithShape="0">
                    <a:schemeClr val="bg1">
                      <a:alpha val="95000"/>
                    </a:schemeClr>
                  </a:outerShdw>
                </a:effectLst>
              </a:rPr>
              <a:t>Goal</a:t>
            </a:r>
            <a:r>
              <a:rPr lang="en-US" sz="1400" b="1" dirty="0" smtClean="0">
                <a:effectLst>
                  <a:outerShdw blurRad="50800" dist="50800" dir="5400000" algn="ctr" rotWithShape="0">
                    <a:schemeClr val="bg1">
                      <a:alpha val="95000"/>
                    </a:schemeClr>
                  </a:outerShdw>
                </a:effectLst>
              </a:rPr>
              <a:t>- </a:t>
            </a:r>
            <a:r>
              <a:rPr lang="en-US" sz="1200" b="1" dirty="0" smtClean="0"/>
              <a:t>Provide exceptional answers to our client’s questions</a:t>
            </a:r>
          </a:p>
          <a:p>
            <a:pPr>
              <a:defRPr/>
            </a:pPr>
            <a:endParaRPr lang="en-US" sz="1200" b="1" dirty="0" smtClean="0"/>
          </a:p>
          <a:p>
            <a:pPr>
              <a:defRPr/>
            </a:pPr>
            <a:r>
              <a:rPr lang="en-US" sz="1400" b="1" u="sng" dirty="0" smtClean="0">
                <a:effectLst>
                  <a:outerShdw blurRad="50800" dist="50800" dir="5400000" algn="ctr" rotWithShape="0">
                    <a:schemeClr val="bg1">
                      <a:alpha val="95000"/>
                    </a:schemeClr>
                  </a:outerShdw>
                </a:effectLst>
              </a:rPr>
              <a:t>Value</a:t>
            </a:r>
            <a:r>
              <a:rPr lang="en-US" sz="1400" b="1" dirty="0" smtClean="0">
                <a:effectLst>
                  <a:outerShdw blurRad="50800" dist="50800" dir="5400000" algn="ctr" rotWithShape="0">
                    <a:schemeClr val="bg1">
                      <a:alpha val="95000"/>
                    </a:schemeClr>
                  </a:outerShdw>
                </a:effectLst>
              </a:rPr>
              <a:t>- </a:t>
            </a:r>
            <a:r>
              <a:rPr lang="en-US" sz="1200" b="1" dirty="0" smtClean="0"/>
              <a:t>By answering </a:t>
            </a:r>
            <a:r>
              <a:rPr lang="en-US" sz="1200" b="1" dirty="0" err="1" smtClean="0"/>
              <a:t>Chau’s</a:t>
            </a:r>
            <a:r>
              <a:rPr lang="en-US" sz="1200" b="1" dirty="0" smtClean="0"/>
              <a:t> questions, we will have made him better aware of his competition and student needs, thereby allowing him to better tailor his product to the customer</a:t>
            </a:r>
          </a:p>
          <a:p>
            <a:pPr>
              <a:defRPr/>
            </a:pPr>
            <a:endParaRPr lang="en-US" sz="1200" b="1" dirty="0" smtClean="0"/>
          </a:p>
          <a:p>
            <a:pPr algn="ctr">
              <a:defRPr/>
            </a:pPr>
            <a:r>
              <a:rPr lang="en-US" sz="1400" b="1" u="sng" dirty="0" smtClean="0">
                <a:effectLst>
                  <a:outerShdw blurRad="38100" dist="38100" dir="2700000" algn="tl">
                    <a:srgbClr val="FFFFFF"/>
                  </a:outerShdw>
                </a:effectLst>
              </a:rPr>
              <a:t>Work Practices</a:t>
            </a:r>
          </a:p>
          <a:p>
            <a:pPr>
              <a:defRPr/>
            </a:pPr>
            <a:r>
              <a:rPr lang="en-US" sz="1400" b="1" dirty="0" smtClean="0">
                <a:effectLst>
                  <a:outerShdw blurRad="50800" dist="50800" dir="5400000" algn="ctr" rotWithShape="0">
                    <a:schemeClr val="bg1"/>
                  </a:outerShdw>
                </a:effectLst>
              </a:rPr>
              <a:t>Research- </a:t>
            </a:r>
            <a:r>
              <a:rPr lang="en-US" sz="1200" b="1" dirty="0" smtClean="0"/>
              <a:t>Research what the questions are asking and how we should answer them</a:t>
            </a:r>
          </a:p>
          <a:p>
            <a:pPr>
              <a:defRPr/>
            </a:pPr>
            <a:r>
              <a:rPr lang="en-US" sz="1400" b="1" dirty="0" smtClean="0">
                <a:effectLst>
                  <a:outerShdw blurRad="50800" dist="50800" dir="5400000" algn="ctr" rotWithShape="0">
                    <a:schemeClr val="bg1"/>
                  </a:outerShdw>
                </a:effectLst>
              </a:rPr>
              <a:t>Produce- </a:t>
            </a:r>
            <a:r>
              <a:rPr lang="en-US" sz="1200" b="1" dirty="0" smtClean="0">
                <a:effectLst>
                  <a:outerShdw blurRad="50800" dist="50800" dir="5400000" algn="ctr" rotWithShape="0">
                    <a:schemeClr val="bg1"/>
                  </a:outerShdw>
                </a:effectLst>
              </a:rPr>
              <a:t>Produce initial answers to </a:t>
            </a:r>
            <a:r>
              <a:rPr lang="en-US" sz="1200" b="1" dirty="0" err="1" smtClean="0">
                <a:effectLst>
                  <a:outerShdw blurRad="50800" dist="50800" dir="5400000" algn="ctr" rotWithShape="0">
                    <a:schemeClr val="bg1"/>
                  </a:outerShdw>
                </a:effectLst>
              </a:rPr>
              <a:t>Chau’s</a:t>
            </a:r>
            <a:r>
              <a:rPr lang="en-US" sz="1200" b="1" dirty="0" smtClean="0">
                <a:effectLst>
                  <a:outerShdw blurRad="50800" dist="50800" dir="5400000" algn="ctr" rotWithShape="0">
                    <a:schemeClr val="bg1"/>
                  </a:outerShdw>
                </a:effectLst>
              </a:rPr>
              <a:t> questions</a:t>
            </a:r>
          </a:p>
          <a:p>
            <a:pPr>
              <a:defRPr/>
            </a:pPr>
            <a:r>
              <a:rPr lang="en-US" sz="1400" b="1" dirty="0" smtClean="0">
                <a:effectLst>
                  <a:outerShdw blurRad="50800" dist="50800" dir="5400000" algn="ctr" rotWithShape="0">
                    <a:schemeClr val="bg1"/>
                  </a:outerShdw>
                </a:effectLst>
              </a:rPr>
              <a:t>Sell- S</a:t>
            </a:r>
            <a:r>
              <a:rPr lang="en-US" sz="1200" b="1" dirty="0" smtClean="0">
                <a:effectLst>
                  <a:outerShdw blurRad="50800" dist="50800" dir="5400000" algn="ctr" rotWithShape="0">
                    <a:schemeClr val="bg1"/>
                  </a:outerShdw>
                </a:effectLst>
              </a:rPr>
              <a:t>ell the answers to </a:t>
            </a:r>
            <a:r>
              <a:rPr lang="en-US" sz="1200" b="1" dirty="0" err="1" smtClean="0">
                <a:effectLst>
                  <a:outerShdw blurRad="50800" dist="50800" dir="5400000" algn="ctr" rotWithShape="0">
                    <a:schemeClr val="bg1"/>
                  </a:outerShdw>
                </a:effectLst>
              </a:rPr>
              <a:t>Chau</a:t>
            </a:r>
            <a:endParaRPr lang="en-US" sz="1200" b="1" dirty="0" smtClean="0">
              <a:effectLst>
                <a:outerShdw blurRad="50800" dist="50800" dir="5400000" algn="ctr" rotWithShape="0">
                  <a:schemeClr val="bg1"/>
                </a:outerShdw>
              </a:effectLst>
            </a:endParaRPr>
          </a:p>
          <a:p>
            <a:pPr>
              <a:defRPr/>
            </a:pPr>
            <a:r>
              <a:rPr lang="en-US" sz="1400" b="1" dirty="0" smtClean="0">
                <a:effectLst>
                  <a:outerShdw blurRad="50800" dist="50800" dir="5400000" algn="ctr" rotWithShape="0">
                    <a:schemeClr val="bg1"/>
                  </a:outerShdw>
                </a:effectLst>
              </a:rPr>
              <a:t>Service- </a:t>
            </a:r>
            <a:r>
              <a:rPr lang="en-US" sz="1200" b="1" dirty="0" smtClean="0"/>
              <a:t>Revise questions based on feedback</a:t>
            </a:r>
          </a:p>
          <a:p>
            <a:pPr>
              <a:defRPr/>
            </a:pPr>
            <a:r>
              <a:rPr lang="en-US" sz="1400" b="1" dirty="0" smtClean="0">
                <a:effectLst>
                  <a:outerShdw blurRad="50800" dist="50800" dir="5400000" algn="ctr" rotWithShape="0">
                    <a:schemeClr val="bg1"/>
                  </a:outerShdw>
                </a:effectLst>
              </a:rPr>
              <a:t>Deliver- </a:t>
            </a:r>
            <a:r>
              <a:rPr lang="en-US" sz="1200" b="1" dirty="0" smtClean="0"/>
              <a:t>The final answers to </a:t>
            </a:r>
            <a:r>
              <a:rPr lang="en-US" sz="1200" b="1" dirty="0" err="1" smtClean="0"/>
              <a:t>Chau</a:t>
            </a:r>
            <a:endParaRPr lang="en-US" sz="1200" b="1" dirty="0" smtClean="0"/>
          </a:p>
          <a:p>
            <a:pPr>
              <a:defRPr/>
            </a:pPr>
            <a:endParaRPr lang="en-US" sz="1200" b="1" dirty="0" smtClean="0"/>
          </a:p>
          <a:p>
            <a:pPr>
              <a:defRPr/>
            </a:pPr>
            <a:endParaRPr lang="en-US" sz="1200" b="1" dirty="0" smtClean="0"/>
          </a:p>
          <a:p>
            <a:pPr>
              <a:defRPr/>
            </a:pPr>
            <a:r>
              <a:rPr lang="en-US" sz="1400" b="1" u="sng" dirty="0" smtClean="0">
                <a:effectLst>
                  <a:outerShdw blurRad="38100" dist="38100" dir="2700000" algn="tl">
                    <a:srgbClr val="FFFFFF"/>
                  </a:outerShdw>
                </a:effectLst>
              </a:rPr>
              <a:t>Data</a:t>
            </a:r>
            <a:r>
              <a:rPr lang="en-US" sz="1400" b="1" dirty="0" smtClean="0">
                <a:effectLst>
                  <a:outerShdw blurRad="38100" dist="38100" dir="2700000" algn="tl">
                    <a:srgbClr val="FFFFFF"/>
                  </a:outerShdw>
                </a:effectLst>
              </a:rPr>
              <a:t>- </a:t>
            </a:r>
            <a:r>
              <a:rPr lang="en-US" sz="1200" b="1" dirty="0" smtClean="0"/>
              <a:t>Competition info, </a:t>
            </a:r>
            <a:r>
              <a:rPr lang="en-US" sz="1200" b="1" dirty="0" err="1" smtClean="0"/>
              <a:t>RelateKX</a:t>
            </a:r>
            <a:r>
              <a:rPr lang="en-US" sz="1200" b="1" dirty="0" smtClean="0"/>
              <a:t> info, Survey</a:t>
            </a:r>
          </a:p>
          <a:p>
            <a:pPr>
              <a:defRPr/>
            </a:pPr>
            <a:endParaRPr lang="en-US" sz="1200" b="1" dirty="0" smtClean="0"/>
          </a:p>
          <a:p>
            <a:pPr>
              <a:defRPr/>
            </a:pPr>
            <a:r>
              <a:rPr lang="en-US" sz="1400" b="1" u="sng" dirty="0" smtClean="0">
                <a:effectLst>
                  <a:outerShdw blurRad="38100" dist="38100" dir="2700000" algn="tl">
                    <a:srgbClr val="FFFFFF"/>
                  </a:outerShdw>
                </a:effectLst>
              </a:rPr>
              <a:t>People</a:t>
            </a:r>
            <a:r>
              <a:rPr lang="en-US" sz="1400" b="1" dirty="0" smtClean="0">
                <a:effectLst>
                  <a:outerShdw blurRad="38100" dist="38100" dir="2700000" algn="tl">
                    <a:srgbClr val="FFFFFF"/>
                  </a:outerShdw>
                </a:effectLst>
              </a:rPr>
              <a:t>- </a:t>
            </a:r>
            <a:r>
              <a:rPr lang="en-US" sz="1200" b="1" dirty="0" smtClean="0"/>
              <a:t>Students, Project team, </a:t>
            </a:r>
            <a:r>
              <a:rPr lang="en-US" sz="1200" b="1" dirty="0" err="1" smtClean="0"/>
              <a:t>Chau</a:t>
            </a:r>
            <a:endParaRPr lang="en-US" sz="1200" b="1" dirty="0" smtClean="0"/>
          </a:p>
          <a:p>
            <a:pPr>
              <a:defRPr/>
            </a:pPr>
            <a:endParaRPr lang="en-US" sz="1200" b="1" dirty="0" smtClean="0"/>
          </a:p>
          <a:p>
            <a:pPr>
              <a:defRPr/>
            </a:pPr>
            <a:r>
              <a:rPr lang="en-US" sz="1400" b="1" u="sng" dirty="0" smtClean="0">
                <a:effectLst>
                  <a:outerShdw blurRad="38100" dist="38100" dir="2700000" algn="tl">
                    <a:srgbClr val="FFFFFF"/>
                  </a:outerShdw>
                </a:effectLst>
              </a:rPr>
              <a:t>IT</a:t>
            </a:r>
            <a:r>
              <a:rPr lang="en-US" sz="1400" b="1" dirty="0" smtClean="0">
                <a:effectLst>
                  <a:outerShdw blurRad="38100" dist="38100" dir="2700000" algn="tl">
                    <a:srgbClr val="FFFFFF"/>
                  </a:outerShdw>
                </a:effectLst>
              </a:rPr>
              <a:t>- </a:t>
            </a:r>
            <a:r>
              <a:rPr lang="en-US" sz="1200" b="1" dirty="0" smtClean="0"/>
              <a:t>Internet, Computers, SharePoint</a:t>
            </a:r>
          </a:p>
          <a:p>
            <a:pPr>
              <a:defRPr/>
            </a:pPr>
            <a:endParaRPr lang="en-US" sz="1200" dirty="0" smtClean="0"/>
          </a:p>
          <a:p>
            <a:pPr>
              <a:defRPr/>
            </a:pPr>
            <a:r>
              <a:rPr lang="en-US" sz="1400" b="1" u="sng" dirty="0" smtClean="0">
                <a:effectLst>
                  <a:outerShdw blurRad="50800" dist="50800" dir="5400000" algn="ctr" rotWithShape="0">
                    <a:schemeClr val="bg1">
                      <a:alpha val="95000"/>
                    </a:schemeClr>
                  </a:outerShdw>
                </a:effectLst>
              </a:rPr>
              <a:t>Product</a:t>
            </a:r>
            <a:r>
              <a:rPr lang="en-US" sz="1400" b="1" dirty="0" smtClean="0">
                <a:effectLst>
                  <a:outerShdw blurRad="50800" dist="50800" dir="5400000" algn="ctr" rotWithShape="0">
                    <a:schemeClr val="bg1">
                      <a:alpha val="95000"/>
                    </a:schemeClr>
                  </a:outerShdw>
                </a:effectLst>
              </a:rPr>
              <a:t>- </a:t>
            </a:r>
            <a:r>
              <a:rPr lang="en-US" sz="1200" b="1" dirty="0" smtClean="0">
                <a:solidFill>
                  <a:prstClr val="black"/>
                </a:solidFill>
              </a:rPr>
              <a:t>Answered questions</a:t>
            </a:r>
          </a:p>
          <a:p>
            <a:pPr>
              <a:defRPr/>
            </a:pPr>
            <a:endParaRPr lang="en-US" sz="1200" b="1" dirty="0" smtClean="0">
              <a:solidFill>
                <a:prstClr val="black"/>
              </a:solidFill>
            </a:endParaRPr>
          </a:p>
          <a:p>
            <a:pPr>
              <a:defRPr/>
            </a:pPr>
            <a:r>
              <a:rPr lang="en-US" sz="1400" b="1" u="sng" dirty="0" smtClean="0">
                <a:effectLst>
                  <a:outerShdw blurRad="50800" dist="50800" dir="5400000" algn="ctr" rotWithShape="0">
                    <a:schemeClr val="bg1">
                      <a:alpha val="95000"/>
                    </a:schemeClr>
                  </a:outerShdw>
                </a:effectLst>
              </a:rPr>
              <a:t>Customer</a:t>
            </a:r>
            <a:r>
              <a:rPr lang="en-US" sz="1400" b="1" dirty="0" smtClean="0">
                <a:effectLst>
                  <a:outerShdw blurRad="50800" dist="50800" dir="5400000" algn="ctr" rotWithShape="0">
                    <a:schemeClr val="bg1">
                      <a:alpha val="95000"/>
                    </a:schemeClr>
                  </a:outerShdw>
                </a:effectLst>
              </a:rPr>
              <a:t>- </a:t>
            </a:r>
            <a:r>
              <a:rPr lang="en-US" sz="1200" b="1" dirty="0" smtClean="0"/>
              <a:t>Dung </a:t>
            </a:r>
            <a:r>
              <a:rPr lang="en-US" sz="1200" b="1" dirty="0" err="1" smtClean="0"/>
              <a:t>Chau</a:t>
            </a:r>
            <a:endParaRPr lang="en-US" sz="1200"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54</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Project Team Value Chain</a:t>
            </a:r>
            <a:endParaRPr lang="en-US" sz="2400" b="1" dirty="0"/>
          </a:p>
        </p:txBody>
      </p:sp>
      <p:sp>
        <p:nvSpPr>
          <p:cNvPr id="7" name="Rounded Rectangle 6"/>
          <p:cNvSpPr/>
          <p:nvPr/>
        </p:nvSpPr>
        <p:spPr>
          <a:xfrm>
            <a:off x="228600" y="16764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Research</a:t>
            </a:r>
            <a:endParaRPr lang="en-US" sz="1400" b="1" u="sng" dirty="0" smtClean="0">
              <a:solidFill>
                <a:schemeClr val="dk1"/>
              </a:solidFill>
              <a:latin typeface="Arial" pitchFamily="34" charset="0"/>
              <a:cs typeface="Arial" pitchFamily="34" charset="0"/>
            </a:endParaRPr>
          </a:p>
        </p:txBody>
      </p:sp>
      <p:sp>
        <p:nvSpPr>
          <p:cNvPr id="8" name="Rounded Rectangle 7"/>
          <p:cNvSpPr/>
          <p:nvPr/>
        </p:nvSpPr>
        <p:spPr>
          <a:xfrm>
            <a:off x="228600" y="30480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Produce</a:t>
            </a:r>
          </a:p>
        </p:txBody>
      </p:sp>
      <p:sp>
        <p:nvSpPr>
          <p:cNvPr id="9" name="Rounded Rectangle 8"/>
          <p:cNvSpPr/>
          <p:nvPr/>
        </p:nvSpPr>
        <p:spPr>
          <a:xfrm>
            <a:off x="228600" y="44196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Sell</a:t>
            </a:r>
          </a:p>
        </p:txBody>
      </p:sp>
      <p:sp>
        <p:nvSpPr>
          <p:cNvPr id="10" name="Rounded Rectangle 9"/>
          <p:cNvSpPr/>
          <p:nvPr/>
        </p:nvSpPr>
        <p:spPr>
          <a:xfrm>
            <a:off x="228600" y="57912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Service</a:t>
            </a:r>
          </a:p>
        </p:txBody>
      </p:sp>
      <p:sp>
        <p:nvSpPr>
          <p:cNvPr id="11" name="Rounded Rectangle 10"/>
          <p:cNvSpPr/>
          <p:nvPr/>
        </p:nvSpPr>
        <p:spPr>
          <a:xfrm>
            <a:off x="228600" y="7162800"/>
            <a:ext cx="1524000" cy="8382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400" b="1" u="sng" dirty="0" smtClean="0">
                <a:latin typeface="Arial" pitchFamily="34" charset="0"/>
                <a:cs typeface="Arial" pitchFamily="34" charset="0"/>
              </a:rPr>
              <a:t>Deliver</a:t>
            </a:r>
          </a:p>
        </p:txBody>
      </p:sp>
      <p:sp>
        <p:nvSpPr>
          <p:cNvPr id="12" name="Up Arrow 11"/>
          <p:cNvSpPr/>
          <p:nvPr/>
        </p:nvSpPr>
        <p:spPr>
          <a:xfrm flipV="1">
            <a:off x="863601" y="25146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flipV="1">
            <a:off x="838200" y="38862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flipV="1">
            <a:off x="838200" y="52578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flipV="1">
            <a:off x="838200" y="6629400"/>
            <a:ext cx="304800" cy="5334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800600" y="3124200"/>
            <a:ext cx="1676400" cy="4800600"/>
          </a:xfrm>
          <a:prstGeom prst="round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nchorCtr="0">
            <a:flatTx/>
          </a:bodyPr>
          <a:lstStyle/>
          <a:p>
            <a:pPr algn="ctr"/>
            <a:r>
              <a:rPr lang="en-US" b="1" u="sng" dirty="0" smtClean="0">
                <a:latin typeface="Arial" pitchFamily="34" charset="0"/>
                <a:cs typeface="Arial" pitchFamily="34" charset="0"/>
              </a:rPr>
              <a:t>Value</a:t>
            </a:r>
          </a:p>
          <a:p>
            <a:pPr lvl="0" algn="ctr">
              <a:defRPr/>
            </a:pPr>
            <a:r>
              <a:rPr lang="en-US" sz="1200" dirty="0" smtClean="0">
                <a:solidFill>
                  <a:prstClr val="black"/>
                </a:solidFill>
                <a:latin typeface="Arial" pitchFamily="34" charset="0"/>
                <a:cs typeface="Arial" pitchFamily="34" charset="0"/>
              </a:rPr>
              <a:t>By answering </a:t>
            </a:r>
            <a:r>
              <a:rPr lang="en-US" sz="1200" dirty="0" err="1" smtClean="0">
                <a:solidFill>
                  <a:prstClr val="black"/>
                </a:solidFill>
                <a:latin typeface="Arial" pitchFamily="34" charset="0"/>
                <a:cs typeface="Arial" pitchFamily="34" charset="0"/>
              </a:rPr>
              <a:t>Chau’s</a:t>
            </a:r>
            <a:r>
              <a:rPr lang="en-US" sz="1200" dirty="0" smtClean="0">
                <a:solidFill>
                  <a:prstClr val="black"/>
                </a:solidFill>
                <a:latin typeface="Arial" pitchFamily="34" charset="0"/>
                <a:cs typeface="Arial" pitchFamily="34" charset="0"/>
              </a:rPr>
              <a:t> questions, we will have made him better aware of his competition and student needs, thereby allowing him to better tailor his product to the customer</a:t>
            </a:r>
          </a:p>
          <a:p>
            <a:pPr algn="ctr"/>
            <a:endParaRPr lang="en-US" sz="1200" dirty="0" smtClean="0">
              <a:latin typeface="Arial" pitchFamily="34" charset="0"/>
              <a:cs typeface="Arial" pitchFamily="34" charset="0"/>
            </a:endParaRPr>
          </a:p>
        </p:txBody>
      </p:sp>
      <p:sp>
        <p:nvSpPr>
          <p:cNvPr id="17" name="Rounded Rectangular Callout 16"/>
          <p:cNvSpPr/>
          <p:nvPr/>
        </p:nvSpPr>
        <p:spPr>
          <a:xfrm>
            <a:off x="2438400" y="20574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Compiled research</a:t>
            </a:r>
          </a:p>
        </p:txBody>
      </p:sp>
      <p:sp>
        <p:nvSpPr>
          <p:cNvPr id="18" name="Rounded Rectangular Callout 17"/>
          <p:cNvSpPr/>
          <p:nvPr/>
        </p:nvSpPr>
        <p:spPr>
          <a:xfrm>
            <a:off x="2438400" y="61722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Answer revisions</a:t>
            </a:r>
          </a:p>
        </p:txBody>
      </p:sp>
      <p:sp>
        <p:nvSpPr>
          <p:cNvPr id="19" name="Rounded Rectangular Callout 18"/>
          <p:cNvSpPr/>
          <p:nvPr/>
        </p:nvSpPr>
        <p:spPr>
          <a:xfrm>
            <a:off x="2438400" y="48006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Assessment of  answers</a:t>
            </a:r>
          </a:p>
        </p:txBody>
      </p:sp>
      <p:sp>
        <p:nvSpPr>
          <p:cNvPr id="20" name="Rounded Rectangular Callout 19"/>
          <p:cNvSpPr/>
          <p:nvPr/>
        </p:nvSpPr>
        <p:spPr>
          <a:xfrm>
            <a:off x="2438400" y="34290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Answers for </a:t>
            </a:r>
            <a:r>
              <a:rPr lang="en-US" sz="1200" dirty="0" err="1" smtClean="0">
                <a:latin typeface="Arial" pitchFamily="34" charset="0"/>
                <a:cs typeface="Arial" pitchFamily="34" charset="0"/>
              </a:rPr>
              <a:t>Chau</a:t>
            </a:r>
            <a:endParaRPr lang="en-US" sz="1200" dirty="0" smtClean="0">
              <a:latin typeface="Arial" pitchFamily="34" charset="0"/>
              <a:cs typeface="Arial" pitchFamily="34" charset="0"/>
            </a:endParaRPr>
          </a:p>
        </p:txBody>
      </p:sp>
      <p:sp>
        <p:nvSpPr>
          <p:cNvPr id="23" name="U-Turn Arrow 22"/>
          <p:cNvSpPr/>
          <p:nvPr/>
        </p:nvSpPr>
        <p:spPr>
          <a:xfrm flipV="1">
            <a:off x="914400" y="8001000"/>
            <a:ext cx="4953000" cy="838200"/>
          </a:xfrm>
          <a:prstGeom prst="uturnArrow">
            <a:avLst>
              <a:gd name="adj1" fmla="val 24192"/>
              <a:gd name="adj2" fmla="val 25000"/>
              <a:gd name="adj3" fmla="val 25000"/>
              <a:gd name="adj4" fmla="val 75000"/>
              <a:gd name="adj5" fmla="val 10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2438400" y="7620000"/>
            <a:ext cx="1752600" cy="762000"/>
          </a:xfrm>
          <a:prstGeom prst="wedgeRoundRectCallout">
            <a:avLst>
              <a:gd name="adj1" fmla="val -126898"/>
              <a:gd name="adj2" fmla="val 49661"/>
              <a:gd name="adj3"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horz" anchor="ctr">
            <a:flatTx/>
          </a:bodyPr>
          <a:lstStyle/>
          <a:p>
            <a:pPr algn="ctr"/>
            <a:r>
              <a:rPr lang="en-US" sz="1200" dirty="0" smtClean="0">
                <a:latin typeface="Arial" pitchFamily="34" charset="0"/>
                <a:cs typeface="Arial" pitchFamily="34" charset="0"/>
              </a:rPr>
              <a:t>Final answers for </a:t>
            </a:r>
            <a:r>
              <a:rPr lang="en-US" sz="1200" dirty="0" err="1" smtClean="0">
                <a:latin typeface="Arial" pitchFamily="34" charset="0"/>
                <a:cs typeface="Arial" pitchFamily="34" charset="0"/>
              </a:rPr>
              <a:t>Chau</a:t>
            </a:r>
            <a:endParaRPr lang="en-US" sz="1200" dirty="0" smtClean="0">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55</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Project Team Value Chain Narrative</a:t>
            </a:r>
            <a:endParaRPr lang="en-US" sz="2400" b="1" dirty="0"/>
          </a:p>
        </p:txBody>
      </p:sp>
      <p:sp>
        <p:nvSpPr>
          <p:cNvPr id="6" name="TextBox 5"/>
          <p:cNvSpPr txBox="1"/>
          <p:nvPr/>
        </p:nvSpPr>
        <p:spPr>
          <a:xfrm>
            <a:off x="0" y="1676400"/>
            <a:ext cx="6858000" cy="3570208"/>
          </a:xfrm>
          <a:prstGeom prst="rect">
            <a:avLst/>
          </a:prstGeom>
          <a:noFill/>
        </p:spPr>
        <p:txBody>
          <a:bodyPr wrap="square" rtlCol="0">
            <a:spAutoFit/>
          </a:bodyPr>
          <a:lstStyle/>
          <a:p>
            <a:pPr algn="ctr">
              <a:defRPr/>
            </a:pPr>
            <a:r>
              <a:rPr lang="en-US" sz="1400" b="1" u="sng" dirty="0" smtClean="0">
                <a:effectLst>
                  <a:outerShdw blurRad="38100" dist="38100" dir="2700000" algn="tl">
                    <a:srgbClr val="FFFFFF"/>
                  </a:outerShdw>
                </a:effectLst>
              </a:rPr>
              <a:t>Work Practices</a:t>
            </a:r>
          </a:p>
          <a:p>
            <a:pPr>
              <a:defRPr/>
            </a:pPr>
            <a:r>
              <a:rPr lang="en-US" sz="1200" b="1" u="sng" dirty="0" smtClean="0">
                <a:effectLst>
                  <a:outerShdw blurRad="50800" dist="50800" dir="5400000" algn="ctr" rotWithShape="0">
                    <a:schemeClr val="bg1"/>
                  </a:outerShdw>
                </a:effectLst>
              </a:rPr>
              <a:t>Research</a:t>
            </a:r>
            <a:r>
              <a:rPr lang="en-US" sz="1200" b="1" dirty="0" smtClean="0">
                <a:effectLst>
                  <a:outerShdw blurRad="50800" dist="50800" dir="5400000" algn="ctr" rotWithShape="0">
                    <a:schemeClr val="bg1"/>
                  </a:outerShdw>
                </a:effectLst>
              </a:rPr>
              <a:t>- By r</a:t>
            </a:r>
            <a:r>
              <a:rPr lang="en-US" sz="1200" b="1" dirty="0" smtClean="0"/>
              <a:t>esearching what the questions are asking and how we should answer them we will create our compiled research</a:t>
            </a:r>
          </a:p>
          <a:p>
            <a:pPr>
              <a:defRPr/>
            </a:pPr>
            <a:endParaRPr lang="en-US" sz="1200" b="1" dirty="0" smtClean="0"/>
          </a:p>
          <a:p>
            <a:pPr>
              <a:defRPr/>
            </a:pPr>
            <a:r>
              <a:rPr lang="en-US" sz="1200" b="1" u="sng" dirty="0" smtClean="0">
                <a:effectLst>
                  <a:outerShdw blurRad="50800" dist="50800" dir="5400000" algn="ctr" rotWithShape="0">
                    <a:schemeClr val="bg1"/>
                  </a:outerShdw>
                </a:effectLst>
              </a:rPr>
              <a:t>Produce</a:t>
            </a:r>
            <a:r>
              <a:rPr lang="en-US" sz="1200" b="1" dirty="0" smtClean="0">
                <a:effectLst>
                  <a:outerShdw blurRad="50800" dist="50800" dir="5400000" algn="ctr" rotWithShape="0">
                    <a:schemeClr val="bg1"/>
                  </a:outerShdw>
                </a:effectLst>
              </a:rPr>
              <a:t>- By producing initial answers to </a:t>
            </a:r>
            <a:r>
              <a:rPr lang="en-US" sz="1200" b="1" dirty="0" err="1" smtClean="0">
                <a:effectLst>
                  <a:outerShdw blurRad="50800" dist="50800" dir="5400000" algn="ctr" rotWithShape="0">
                    <a:schemeClr val="bg1"/>
                  </a:outerShdw>
                </a:effectLst>
              </a:rPr>
              <a:t>Chau’s</a:t>
            </a:r>
            <a:r>
              <a:rPr lang="en-US" sz="1200" b="1" dirty="0" smtClean="0">
                <a:effectLst>
                  <a:outerShdw blurRad="50800" dist="50800" dir="5400000" algn="ctr" rotWithShape="0">
                    <a:schemeClr val="bg1"/>
                  </a:outerShdw>
                </a:effectLst>
              </a:rPr>
              <a:t> questions, we will have a list of answers for </a:t>
            </a:r>
            <a:r>
              <a:rPr lang="en-US" sz="1200" b="1" dirty="0" err="1" smtClean="0">
                <a:effectLst>
                  <a:outerShdw blurRad="50800" dist="50800" dir="5400000" algn="ctr" rotWithShape="0">
                    <a:schemeClr val="bg1"/>
                  </a:outerShdw>
                </a:effectLst>
              </a:rPr>
              <a:t>Chau</a:t>
            </a:r>
            <a:endParaRPr lang="en-US" sz="1200" b="1" dirty="0" smtClean="0">
              <a:effectLst>
                <a:outerShdw blurRad="50800" dist="50800" dir="5400000" algn="ctr" rotWithShape="0">
                  <a:schemeClr val="bg1"/>
                </a:outerShdw>
              </a:effectLst>
            </a:endParaRPr>
          </a:p>
          <a:p>
            <a:pPr>
              <a:defRPr/>
            </a:pPr>
            <a:endParaRPr lang="en-US" sz="1200" b="1" dirty="0" smtClean="0">
              <a:effectLst>
                <a:outerShdw blurRad="50800" dist="50800" dir="5400000" algn="ctr" rotWithShape="0">
                  <a:schemeClr val="bg1"/>
                </a:outerShdw>
              </a:effectLst>
            </a:endParaRPr>
          </a:p>
          <a:p>
            <a:pPr>
              <a:defRPr/>
            </a:pPr>
            <a:r>
              <a:rPr lang="en-US" sz="1200" b="1" u="sng" dirty="0" smtClean="0">
                <a:effectLst>
                  <a:outerShdw blurRad="50800" dist="50800" dir="5400000" algn="ctr" rotWithShape="0">
                    <a:schemeClr val="bg1"/>
                  </a:outerShdw>
                </a:effectLst>
              </a:rPr>
              <a:t>Sell</a:t>
            </a:r>
            <a:r>
              <a:rPr lang="en-US" sz="1200" b="1" dirty="0" smtClean="0">
                <a:effectLst>
                  <a:outerShdw blurRad="50800" dist="50800" dir="5400000" algn="ctr" rotWithShape="0">
                    <a:schemeClr val="bg1"/>
                  </a:outerShdw>
                </a:effectLst>
              </a:rPr>
              <a:t>- Selling the answers to </a:t>
            </a:r>
            <a:r>
              <a:rPr lang="en-US" sz="1200" b="1" dirty="0" err="1" smtClean="0">
                <a:effectLst>
                  <a:outerShdw blurRad="50800" dist="50800" dir="5400000" algn="ctr" rotWithShape="0">
                    <a:schemeClr val="bg1"/>
                  </a:outerShdw>
                </a:effectLst>
              </a:rPr>
              <a:t>Chau</a:t>
            </a:r>
            <a:r>
              <a:rPr lang="en-US" sz="1200" b="1" dirty="0" smtClean="0">
                <a:effectLst>
                  <a:outerShdw blurRad="50800" dist="50800" dir="5400000" algn="ctr" rotWithShape="0">
                    <a:schemeClr val="bg1"/>
                  </a:outerShdw>
                </a:effectLst>
              </a:rPr>
              <a:t> will give us his assessment of the answers</a:t>
            </a:r>
          </a:p>
          <a:p>
            <a:pPr>
              <a:defRPr/>
            </a:pPr>
            <a:endParaRPr lang="en-US" sz="1200" b="1" dirty="0" smtClean="0">
              <a:effectLst>
                <a:outerShdw blurRad="50800" dist="50800" dir="5400000" algn="ctr" rotWithShape="0">
                  <a:schemeClr val="bg1"/>
                </a:outerShdw>
              </a:effectLst>
            </a:endParaRPr>
          </a:p>
          <a:p>
            <a:pPr>
              <a:defRPr/>
            </a:pPr>
            <a:r>
              <a:rPr lang="en-US" sz="1200" b="1" u="sng" dirty="0" smtClean="0">
                <a:effectLst>
                  <a:outerShdw blurRad="50800" dist="50800" dir="5400000" algn="ctr" rotWithShape="0">
                    <a:schemeClr val="bg1"/>
                  </a:outerShdw>
                </a:effectLst>
              </a:rPr>
              <a:t>Service</a:t>
            </a:r>
            <a:r>
              <a:rPr lang="en-US" sz="1200" b="1" dirty="0" smtClean="0">
                <a:effectLst>
                  <a:outerShdw blurRad="50800" dist="50800" dir="5400000" algn="ctr" rotWithShape="0">
                    <a:schemeClr val="bg1"/>
                  </a:outerShdw>
                </a:effectLst>
              </a:rPr>
              <a:t>- </a:t>
            </a:r>
            <a:r>
              <a:rPr lang="en-US" sz="1200" b="1" dirty="0" smtClean="0"/>
              <a:t>Revising the questions based on feedback will give us the revised answers to give to </a:t>
            </a:r>
            <a:r>
              <a:rPr lang="en-US" sz="1200" b="1" dirty="0" err="1" smtClean="0"/>
              <a:t>Chau</a:t>
            </a:r>
            <a:endParaRPr lang="en-US" sz="1200" b="1" dirty="0" smtClean="0"/>
          </a:p>
          <a:p>
            <a:pPr>
              <a:defRPr/>
            </a:pPr>
            <a:endParaRPr lang="en-US" sz="1200" b="1" dirty="0" smtClean="0"/>
          </a:p>
          <a:p>
            <a:pPr>
              <a:defRPr/>
            </a:pPr>
            <a:r>
              <a:rPr lang="en-US" sz="1200" b="1" u="sng" dirty="0" smtClean="0">
                <a:effectLst>
                  <a:outerShdw blurRad="50800" dist="50800" dir="5400000" algn="ctr" rotWithShape="0">
                    <a:schemeClr val="bg1"/>
                  </a:outerShdw>
                </a:effectLst>
              </a:rPr>
              <a:t>Deliver</a:t>
            </a:r>
            <a:r>
              <a:rPr lang="en-US" sz="1200" b="1" dirty="0" smtClean="0">
                <a:effectLst>
                  <a:outerShdw blurRad="50800" dist="50800" dir="5400000" algn="ctr" rotWithShape="0">
                    <a:schemeClr val="bg1"/>
                  </a:outerShdw>
                </a:effectLst>
              </a:rPr>
              <a:t>- </a:t>
            </a:r>
            <a:r>
              <a:rPr lang="en-US" sz="1200" b="1" dirty="0" smtClean="0"/>
              <a:t>Turning in the final answers to </a:t>
            </a:r>
            <a:r>
              <a:rPr lang="en-US" sz="1200" b="1" dirty="0" err="1" smtClean="0"/>
              <a:t>Chau</a:t>
            </a:r>
            <a:endParaRPr lang="en-US" sz="1200" b="1" dirty="0" smtClean="0"/>
          </a:p>
          <a:p>
            <a:pPr>
              <a:defRPr/>
            </a:pPr>
            <a:endParaRPr lang="en-US" sz="1200" b="1" dirty="0" smtClean="0"/>
          </a:p>
          <a:p>
            <a:pPr lvl="0"/>
            <a:r>
              <a:rPr lang="en-US" sz="1400" b="1" u="sng" dirty="0" smtClean="0">
                <a:solidFill>
                  <a:prstClr val="black"/>
                </a:solidFill>
                <a:latin typeface="Arial" pitchFamily="34" charset="0"/>
                <a:cs typeface="Arial" pitchFamily="34" charset="0"/>
              </a:rPr>
              <a:t>Value</a:t>
            </a:r>
            <a:r>
              <a:rPr lang="en-US" sz="1400" b="1" dirty="0" smtClean="0">
                <a:solidFill>
                  <a:prstClr val="black"/>
                </a:solidFill>
                <a:latin typeface="Arial" pitchFamily="34" charset="0"/>
                <a:cs typeface="Arial" pitchFamily="34" charset="0"/>
              </a:rPr>
              <a:t>-</a:t>
            </a:r>
            <a:r>
              <a:rPr lang="en-US" b="1" dirty="0" smtClean="0">
                <a:solidFill>
                  <a:prstClr val="black"/>
                </a:solidFill>
                <a:latin typeface="Arial" pitchFamily="34" charset="0"/>
                <a:cs typeface="Arial" pitchFamily="34" charset="0"/>
              </a:rPr>
              <a:t> </a:t>
            </a:r>
            <a:r>
              <a:rPr lang="en-US" sz="1200" b="1" dirty="0" smtClean="0">
                <a:solidFill>
                  <a:prstClr val="black"/>
                </a:solidFill>
                <a:latin typeface="Arial" pitchFamily="34" charset="0"/>
                <a:cs typeface="Arial" pitchFamily="34" charset="0"/>
              </a:rPr>
              <a:t>By answering </a:t>
            </a:r>
            <a:r>
              <a:rPr lang="en-US" sz="1200" b="1" dirty="0" err="1" smtClean="0">
                <a:solidFill>
                  <a:prstClr val="black"/>
                </a:solidFill>
                <a:latin typeface="Arial" pitchFamily="34" charset="0"/>
                <a:cs typeface="Arial" pitchFamily="34" charset="0"/>
              </a:rPr>
              <a:t>Chau’s</a:t>
            </a:r>
            <a:r>
              <a:rPr lang="en-US" sz="1200" b="1" dirty="0" smtClean="0">
                <a:solidFill>
                  <a:prstClr val="black"/>
                </a:solidFill>
                <a:latin typeface="Arial" pitchFamily="34" charset="0"/>
                <a:cs typeface="Arial" pitchFamily="34" charset="0"/>
              </a:rPr>
              <a:t> questions, we will have made him better aware of his competition and student needs, thereby allowing him to better tailor his product to the customer</a:t>
            </a:r>
          </a:p>
          <a:p>
            <a:endParaRPr lang="en-US" sz="1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56</a:t>
            </a:fld>
            <a:endParaRPr lang="en-US"/>
          </a:p>
        </p:txBody>
      </p:sp>
      <p:sp>
        <p:nvSpPr>
          <p:cNvPr id="6" name="TextBox 5"/>
          <p:cNvSpPr txBox="1"/>
          <p:nvPr/>
        </p:nvSpPr>
        <p:spPr>
          <a:xfrm>
            <a:off x="228600" y="2096869"/>
            <a:ext cx="5486400" cy="646331"/>
          </a:xfrm>
          <a:prstGeom prst="rect">
            <a:avLst/>
          </a:prstGeom>
          <a:noFill/>
        </p:spPr>
        <p:txBody>
          <a:bodyPr wrap="square" rtlCol="0">
            <a:spAutoFit/>
          </a:bodyPr>
          <a:lstStyle/>
          <a:p>
            <a:r>
              <a:rPr lang="en-US" sz="3600" b="1" dirty="0" smtClean="0"/>
              <a:t>Study Phase</a:t>
            </a:r>
            <a:endParaRPr 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57</a:t>
            </a:fld>
            <a:endParaRPr lang="en-US"/>
          </a:p>
        </p:txBody>
      </p:sp>
      <p:sp>
        <p:nvSpPr>
          <p:cNvPr id="6" name="TextBox 5"/>
          <p:cNvSpPr txBox="1"/>
          <p:nvPr/>
        </p:nvSpPr>
        <p:spPr>
          <a:xfrm>
            <a:off x="0" y="381000"/>
            <a:ext cx="6858000" cy="461665"/>
          </a:xfrm>
          <a:prstGeom prst="rect">
            <a:avLst/>
          </a:prstGeom>
          <a:noFill/>
        </p:spPr>
        <p:txBody>
          <a:bodyPr wrap="square" rtlCol="0">
            <a:spAutoFit/>
          </a:bodyPr>
          <a:lstStyle/>
          <a:p>
            <a:pPr algn="ctr"/>
            <a:r>
              <a:rPr lang="en-US" sz="2400" b="1" dirty="0" smtClean="0"/>
              <a:t>Study Phase Executive Summary</a:t>
            </a:r>
            <a:endParaRPr lang="en-US" sz="2400" b="1" dirty="0"/>
          </a:p>
        </p:txBody>
      </p:sp>
      <p:sp>
        <p:nvSpPr>
          <p:cNvPr id="5" name="TextBox 4"/>
          <p:cNvSpPr txBox="1"/>
          <p:nvPr/>
        </p:nvSpPr>
        <p:spPr>
          <a:xfrm>
            <a:off x="228600" y="1752600"/>
            <a:ext cx="6400800" cy="3785652"/>
          </a:xfrm>
          <a:prstGeom prst="rect">
            <a:avLst/>
          </a:prstGeom>
          <a:noFill/>
        </p:spPr>
        <p:txBody>
          <a:bodyPr wrap="square" rtlCol="0">
            <a:spAutoFit/>
          </a:bodyPr>
          <a:lstStyle/>
          <a:p>
            <a:r>
              <a:rPr lang="en-US" sz="1200" dirty="0" smtClean="0"/>
              <a:t>	We at HMS Consulting recommend that the client, CGI, allows us to move to the Definition phase of the project.  This will allow for the definition of business requirements and how Relate KX will meet these requirements. </a:t>
            </a:r>
          </a:p>
          <a:p>
            <a:endParaRPr lang="en-US" sz="1200" dirty="0" smtClean="0"/>
          </a:p>
          <a:p>
            <a:r>
              <a:rPr lang="en-US" sz="1200" dirty="0" smtClean="0"/>
              <a:t>	Through the conduction HMS Consulting has discovered that there are many problems with the current system used among students and recruiters.  These problems can primarily be attributed to the lack of an efficient e-portfolio system that allows students and recruiters more effectively communicate with each other. Having just a resume posted online or as a hardcopy in a book does not effectively promote a student and his or her talents to a recruiter.  Many students are believed to not receive jobs they are qualified for because they are not able to give a true representation of themselves in just a resume.  After analysis of the processes, it was discovered that the methods used for a student to represent themselves to a recruiter are not as efficient as they need to be. </a:t>
            </a:r>
          </a:p>
          <a:p>
            <a:endParaRPr lang="en-US" sz="1200" dirty="0" smtClean="0"/>
          </a:p>
          <a:p>
            <a:r>
              <a:rPr lang="en-US" sz="1200" dirty="0" smtClean="0"/>
              <a:t>	HMS Consulting came to these conclusions by gathering background information of the current system through research of the system, survey of students, and an interview with a representative from The University of Alabama Career Center.  HMS Consulting analyzed and documented each problem and opportunity.  The PIECES framework was used for cause-effect analysis.  Data Flow Diagrams were created to demonstrate detail of the current processes.</a:t>
            </a:r>
            <a:endParaRPr lang="en-US"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58</a:t>
            </a:fld>
            <a:endParaRPr lang="en-US"/>
          </a:p>
        </p:txBody>
      </p:sp>
      <p:sp>
        <p:nvSpPr>
          <p:cNvPr id="5" name="TextBox 4"/>
          <p:cNvSpPr txBox="1"/>
          <p:nvPr/>
        </p:nvSpPr>
        <p:spPr>
          <a:xfrm>
            <a:off x="0" y="533400"/>
            <a:ext cx="6858000" cy="461665"/>
          </a:xfrm>
          <a:prstGeom prst="rect">
            <a:avLst/>
          </a:prstGeom>
          <a:noFill/>
        </p:spPr>
        <p:txBody>
          <a:bodyPr wrap="square" rtlCol="0">
            <a:spAutoFit/>
          </a:bodyPr>
          <a:lstStyle/>
          <a:p>
            <a:pPr algn="ctr"/>
            <a:r>
              <a:rPr lang="en-US" sz="2400" b="1" dirty="0" smtClean="0"/>
              <a:t>Study Phase Sign-Off</a:t>
            </a:r>
            <a:endParaRPr lang="en-US" sz="2400" b="1" dirty="0"/>
          </a:p>
        </p:txBody>
      </p:sp>
      <p:sp>
        <p:nvSpPr>
          <p:cNvPr id="6" name="TextBox 5"/>
          <p:cNvSpPr txBox="1"/>
          <p:nvPr/>
        </p:nvSpPr>
        <p:spPr>
          <a:xfrm>
            <a:off x="152400" y="1752600"/>
            <a:ext cx="6477000" cy="7140416"/>
          </a:xfrm>
          <a:prstGeom prst="rect">
            <a:avLst/>
          </a:prstGeom>
          <a:noFill/>
        </p:spPr>
        <p:txBody>
          <a:bodyPr wrap="square" rtlCol="0">
            <a:spAutoFit/>
          </a:bodyPr>
          <a:lstStyle/>
          <a:p>
            <a:pPr>
              <a:spcBef>
                <a:spcPct val="50000"/>
              </a:spcBef>
            </a:pPr>
            <a:r>
              <a:rPr lang="en-US" dirty="0" smtClean="0"/>
              <a:t>	</a:t>
            </a:r>
            <a:r>
              <a:rPr lang="en-US" sz="1200" dirty="0" smtClean="0"/>
              <a:t>HMS Consulting has determined that The </a:t>
            </a:r>
            <a:r>
              <a:rPr lang="en-US" sz="1200" dirty="0" err="1" smtClean="0"/>
              <a:t>Chau</a:t>
            </a:r>
            <a:r>
              <a:rPr lang="en-US" sz="1200" dirty="0" smtClean="0"/>
              <a:t> Group, Inc. would benefit from a new system.  Through the study phase HMS Consulting has gained a better understanding of the current system and the inefficiencies within the current system.</a:t>
            </a:r>
          </a:p>
          <a:p>
            <a:pPr>
              <a:spcBef>
                <a:spcPct val="50000"/>
              </a:spcBef>
            </a:pPr>
            <a:r>
              <a:rPr lang="en-US" sz="1200" dirty="0" smtClean="0"/>
              <a:t>	Therefore, HMS Consulting recommends moving to the definition phase.  In the definition phase HMS Consulting will identify and analyze business requirements that will apply to any possible technical solution to the problems.  Agreement is acknowledged by signing below.</a:t>
            </a: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r>
              <a:rPr lang="en-US" sz="1200" u="sng" dirty="0" smtClean="0"/>
              <a:t>____________________________</a:t>
            </a:r>
            <a:r>
              <a:rPr lang="en-US" sz="1200" dirty="0" smtClean="0"/>
              <a:t>                                    </a:t>
            </a:r>
            <a:r>
              <a:rPr lang="en-US" sz="1200" u="sng" dirty="0" smtClean="0"/>
              <a:t>____________________________</a:t>
            </a:r>
          </a:p>
          <a:p>
            <a:pPr>
              <a:spcBef>
                <a:spcPct val="50000"/>
              </a:spcBef>
            </a:pPr>
            <a:r>
              <a:rPr lang="en-US" sz="1200" dirty="0" smtClean="0"/>
              <a:t>HMS Consultant                                                              The </a:t>
            </a:r>
            <a:r>
              <a:rPr lang="en-US" sz="1200" dirty="0" err="1" smtClean="0"/>
              <a:t>Chau</a:t>
            </a:r>
            <a:r>
              <a:rPr lang="en-US" sz="1200" dirty="0" smtClean="0"/>
              <a:t> Group, Inc. Representative</a:t>
            </a:r>
          </a:p>
          <a:p>
            <a:pPr>
              <a:spcBef>
                <a:spcPct val="50000"/>
              </a:spcBef>
            </a:pPr>
            <a:r>
              <a:rPr lang="en-US" sz="1200" u="sng" dirty="0" smtClean="0"/>
              <a:t>____________________________</a:t>
            </a:r>
          </a:p>
          <a:p>
            <a:pPr>
              <a:spcBef>
                <a:spcPct val="50000"/>
              </a:spcBef>
            </a:pPr>
            <a:r>
              <a:rPr lang="en-US" sz="1200" dirty="0" smtClean="0"/>
              <a:t>HMS Consultant</a:t>
            </a:r>
          </a:p>
          <a:p>
            <a:pPr>
              <a:spcBef>
                <a:spcPct val="50000"/>
              </a:spcBef>
            </a:pPr>
            <a:r>
              <a:rPr lang="en-US" sz="1200" u="sng" dirty="0" smtClean="0"/>
              <a:t>____________________________</a:t>
            </a:r>
          </a:p>
          <a:p>
            <a:pPr>
              <a:spcBef>
                <a:spcPct val="50000"/>
              </a:spcBef>
            </a:pPr>
            <a:r>
              <a:rPr lang="en-US" sz="1200" dirty="0" smtClean="0"/>
              <a:t>HMS Consultant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65670449-672E-4050-A6D1-AAED144A6EE6}" type="slidenum">
              <a:rPr lang="en-US"/>
              <a:pPr>
                <a:defRPr/>
              </a:pPr>
              <a:t>59</a:t>
            </a:fld>
            <a:endParaRPr lang="en-US"/>
          </a:p>
        </p:txBody>
      </p:sp>
      <p:sp>
        <p:nvSpPr>
          <p:cNvPr id="96263" name="Text Box 6"/>
          <p:cNvSpPr txBox="1">
            <a:spLocks noChangeArrowheads="1"/>
          </p:cNvSpPr>
          <p:nvPr/>
        </p:nvSpPr>
        <p:spPr bwMode="auto">
          <a:xfrm>
            <a:off x="0" y="4527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Background Information</a:t>
            </a:r>
          </a:p>
        </p:txBody>
      </p:sp>
      <p:sp>
        <p:nvSpPr>
          <p:cNvPr id="96264" name="Text Box 7"/>
          <p:cNvSpPr txBox="1">
            <a:spLocks noChangeArrowheads="1"/>
          </p:cNvSpPr>
          <p:nvPr/>
        </p:nvSpPr>
        <p:spPr bwMode="auto">
          <a:xfrm>
            <a:off x="228600" y="1817906"/>
            <a:ext cx="6324600" cy="3908762"/>
          </a:xfrm>
          <a:prstGeom prst="rect">
            <a:avLst/>
          </a:prstGeom>
          <a:noFill/>
          <a:ln w="9525">
            <a:noFill/>
            <a:miter lim="800000"/>
            <a:headEnd/>
            <a:tailEnd/>
          </a:ln>
        </p:spPr>
        <p:txBody>
          <a:bodyPr wrap="square">
            <a:spAutoFit/>
          </a:bodyPr>
          <a:lstStyle/>
          <a:p>
            <a:r>
              <a:rPr lang="en-US" sz="1200" dirty="0" smtClean="0"/>
              <a:t>	The overall problem that The University of Alabama is facing is that the</a:t>
            </a:r>
            <a:br>
              <a:rPr lang="en-US" sz="1200" dirty="0" smtClean="0"/>
            </a:br>
            <a:r>
              <a:rPr lang="en-US" sz="1200" dirty="0" smtClean="0"/>
              <a:t>lack of student and recruiter communication more specifically in the area of scheduling interviews and posting portfolios/resumes.  A vast majority of e-portfolio sites including the one currently used at The University of Alabama do not allow students and recruiters to interact with ease in setting up interviews. Currently through The University of Alabama Career Center a student cannot request an interview with any company which does not open up a specific job for The University of Alabama. With websites such as monster.com and careerbuilder.com that operate outside of the university, a student has to login to these sites, build or submit a resume, find a job of interest, apply through the site (monster.com or careerbuilders.com) and then register again on the company’s website. These current systems of interacting with recruiters for scheduling interviews is not beneficial to anyone. In implementing a system where students could post their resumes and recruiters could post dates for interviews when posting jobs, The University of Alabama will be making the recruitment process more efficient for both students and recruiters. Students and recruiters can schedule interviews with ease instead of e-mailing back and forth their schedules to try and accommodate each other and students would not have to miss recruiting fairs because they are in class.</a:t>
            </a:r>
            <a:br>
              <a:rPr lang="en-US" sz="1200" dirty="0" smtClean="0"/>
            </a:br>
            <a:r>
              <a:rPr lang="en-US" sz="1200" dirty="0"/>
              <a:t>	</a:t>
            </a:r>
          </a:p>
          <a:p>
            <a:endParaRPr lang="en-US" sz="1200"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6</a:t>
            </a:fld>
            <a:endParaRPr lang="en-US"/>
          </a:p>
        </p:txBody>
      </p:sp>
      <p:sp>
        <p:nvSpPr>
          <p:cNvPr id="5" name="TextBox 4"/>
          <p:cNvSpPr txBox="1"/>
          <p:nvPr/>
        </p:nvSpPr>
        <p:spPr>
          <a:xfrm>
            <a:off x="0" y="381000"/>
            <a:ext cx="6858000" cy="461665"/>
          </a:xfrm>
          <a:prstGeom prst="rect">
            <a:avLst/>
          </a:prstGeom>
          <a:noFill/>
        </p:spPr>
        <p:txBody>
          <a:bodyPr wrap="square" rtlCol="0">
            <a:spAutoFit/>
          </a:bodyPr>
          <a:lstStyle/>
          <a:p>
            <a:pPr algn="ctr"/>
            <a:r>
              <a:rPr lang="en-US" sz="2400" b="1" dirty="0" smtClean="0"/>
              <a:t>Survey Phase Executive Summary</a:t>
            </a:r>
            <a:endParaRPr lang="en-US" sz="2400" b="1" dirty="0"/>
          </a:p>
        </p:txBody>
      </p:sp>
      <p:sp>
        <p:nvSpPr>
          <p:cNvPr id="6" name="TextBox 5"/>
          <p:cNvSpPr txBox="1"/>
          <p:nvPr/>
        </p:nvSpPr>
        <p:spPr>
          <a:xfrm>
            <a:off x="304800" y="1981200"/>
            <a:ext cx="6248400" cy="4401205"/>
          </a:xfrm>
          <a:prstGeom prst="rect">
            <a:avLst/>
          </a:prstGeom>
          <a:noFill/>
        </p:spPr>
        <p:txBody>
          <a:bodyPr wrap="square" rtlCol="0">
            <a:spAutoFit/>
          </a:bodyPr>
          <a:lstStyle/>
          <a:p>
            <a:r>
              <a:rPr lang="en-US" sz="1400" dirty="0" smtClean="0">
                <a:latin typeface="Arial" pitchFamily="34" charset="0"/>
                <a:cs typeface="Arial" pitchFamily="34" charset="0"/>
              </a:rPr>
              <a:t>	</a:t>
            </a:r>
            <a:r>
              <a:rPr lang="en-US" sz="1400" dirty="0" smtClean="0"/>
              <a:t>We at HMS Consulting recommend that our client, CGI, focuses on the problems with the current systems communication, because we see this as the greatest opportunity within the content of the site to add value.   </a:t>
            </a:r>
          </a:p>
          <a:p>
            <a:r>
              <a:rPr lang="en-US" sz="1400" dirty="0" smtClean="0"/>
              <a:t>	HMS Consulting has carefully considered other alternatives and believes this to be the best way to add value to the new system.  The current system has a lot of disconnection and third party interaction to connect the student with a recruiter and potential employer.  For example, to be considered for an internship through the career center, the student must find out what dates resumes are being accepted, turn in a hard copy to the career center, and then the career center actually contacts the recruiters with the resumes.  We believe that this process could be streamlined to be more efficient if the new system would be developed so as to connect the recruiter directly to the student through an online portfolio or resume posting system.</a:t>
            </a:r>
          </a:p>
          <a:p>
            <a:r>
              <a:rPr lang="en-US" sz="1400" dirty="0" smtClean="0"/>
              <a:t>	HMS Consulting reached these conclusions by analyzing several of the competitors and vendors who create or utilize software similar to this and the current system implemented by The University of Alabama.  We compared these systems with surveys of students in Marketing 300 to see what these systems had that the students liked or needed and what they lacked.  Based off this information and research, we have made our recommendation.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0618799-3E6B-4757-857E-9C476340F954}" type="slidenum">
              <a:rPr lang="en-US"/>
              <a:pPr>
                <a:defRPr/>
              </a:pPr>
              <a:t>60</a:t>
            </a:fld>
            <a:endParaRPr lang="en-US"/>
          </a:p>
        </p:txBody>
      </p:sp>
      <p:sp>
        <p:nvSpPr>
          <p:cNvPr id="97287" name="Text Box 6"/>
          <p:cNvSpPr txBox="1">
            <a:spLocks noChangeArrowheads="1"/>
          </p:cNvSpPr>
          <p:nvPr/>
        </p:nvSpPr>
        <p:spPr bwMode="auto">
          <a:xfrm>
            <a:off x="0" y="3810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Data Gathering Technique</a:t>
            </a:r>
          </a:p>
        </p:txBody>
      </p:sp>
      <p:sp>
        <p:nvSpPr>
          <p:cNvPr id="97288" name="Text Box 7"/>
          <p:cNvSpPr txBox="1">
            <a:spLocks noChangeArrowheads="1"/>
          </p:cNvSpPr>
          <p:nvPr/>
        </p:nvSpPr>
        <p:spPr bwMode="auto">
          <a:xfrm>
            <a:off x="381000" y="2182813"/>
            <a:ext cx="6172200" cy="3416320"/>
          </a:xfrm>
          <a:prstGeom prst="rect">
            <a:avLst/>
          </a:prstGeom>
          <a:noFill/>
          <a:ln w="9525">
            <a:noFill/>
            <a:miter lim="800000"/>
            <a:headEnd/>
            <a:tailEnd/>
          </a:ln>
        </p:spPr>
        <p:txBody>
          <a:bodyPr>
            <a:spAutoFit/>
          </a:bodyPr>
          <a:lstStyle/>
          <a:p>
            <a:r>
              <a:rPr lang="en-US" sz="1200" dirty="0"/>
              <a:t>	</a:t>
            </a:r>
            <a:r>
              <a:rPr lang="en-US" sz="1200" dirty="0" smtClean="0">
                <a:latin typeface="Arial" pitchFamily="34" charset="0"/>
                <a:cs typeface="Arial" pitchFamily="34" charset="0"/>
              </a:rPr>
              <a:t>The greatest opportunity for adding value to the students and the recruiters through the new system is through the interview scheduling process.  Currently the students have no means of contacting a recruiter/company directly so as to schedule an interview for a potential job.  Everything on campus goes through the career center which reduces the ability for a student to create a connection with a company through their resume.  It also limits employers to only those students who know about this service and the deadline for turning in resumes.  Websites such as careerbuilder.com and crimson careers only allow you to apply for a job, and does nothing as far as setting up internship or job interviews.  The only other site that offers as comprehensive of an interview scheduling system is optimalresume.com and its software suite.</a:t>
            </a:r>
          </a:p>
          <a:p>
            <a:r>
              <a:rPr lang="en-US" sz="1200" dirty="0" smtClean="0">
                <a:latin typeface="Arial" pitchFamily="34" charset="0"/>
                <a:cs typeface="Arial" pitchFamily="34" charset="0"/>
              </a:rPr>
              <a:t>	Since there seems to be a gap in the market place between where most recruitment sites and optimalresume.com, its is apparent that the new system could advance beyond where optimalresume.com has already taken the market.  We scheduled several interviews with the career center satellite office in </a:t>
            </a:r>
            <a:r>
              <a:rPr lang="en-US" sz="1200" dirty="0" err="1" smtClean="0">
                <a:latin typeface="Arial" pitchFamily="34" charset="0"/>
                <a:cs typeface="Arial" pitchFamily="34" charset="0"/>
              </a:rPr>
              <a:t>Bidgood</a:t>
            </a:r>
            <a:r>
              <a:rPr lang="en-US" sz="1200" dirty="0" smtClean="0">
                <a:latin typeface="Arial" pitchFamily="34" charset="0"/>
                <a:cs typeface="Arial" pitchFamily="34" charset="0"/>
              </a:rPr>
              <a:t> to learn more about the current way the system operates.</a:t>
            </a:r>
            <a:endParaRPr lang="en-US" sz="1200" dirty="0" smtClean="0"/>
          </a:p>
          <a:p>
            <a:endParaRPr lang="en-US" sz="1200" dirty="0"/>
          </a:p>
          <a:p>
            <a:endParaRPr lang="en-US" sz="1200" dirty="0"/>
          </a:p>
          <a:p>
            <a:endParaRPr lang="en-US" sz="1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A06D6EF9-851E-4F03-8F9F-2B0761C9706C}" type="slidenum">
              <a:rPr lang="en-US"/>
              <a:pPr>
                <a:defRPr/>
              </a:pPr>
              <a:t>61</a:t>
            </a:fld>
            <a:endParaRPr lang="en-US"/>
          </a:p>
        </p:txBody>
      </p:sp>
      <p:sp>
        <p:nvSpPr>
          <p:cNvPr id="98310" name="Text Box 5"/>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Strategic Impact</a:t>
            </a:r>
            <a:endParaRPr lang="en-US" sz="2400" b="1" dirty="0">
              <a:solidFill>
                <a:schemeClr val="hlink"/>
              </a:solidFill>
            </a:endParaRPr>
          </a:p>
        </p:txBody>
      </p:sp>
      <p:sp>
        <p:nvSpPr>
          <p:cNvPr id="98312" name="Text Box 7"/>
          <p:cNvSpPr txBox="1">
            <a:spLocks noChangeArrowheads="1"/>
          </p:cNvSpPr>
          <p:nvPr/>
        </p:nvSpPr>
        <p:spPr bwMode="auto">
          <a:xfrm>
            <a:off x="457200" y="1129129"/>
            <a:ext cx="6019800" cy="4401205"/>
          </a:xfrm>
          <a:prstGeom prst="rect">
            <a:avLst/>
          </a:prstGeom>
          <a:noFill/>
          <a:ln w="9525">
            <a:noFill/>
            <a:miter lim="800000"/>
            <a:headEnd/>
            <a:tailEnd/>
          </a:ln>
        </p:spPr>
        <p:txBody>
          <a:bodyPr wrap="square">
            <a:spAutoFit/>
          </a:bodyPr>
          <a:lstStyle/>
          <a:p>
            <a:r>
              <a:rPr lang="en-US" sz="1200" dirty="0"/>
              <a:t>	</a:t>
            </a:r>
          </a:p>
          <a:p>
            <a:endParaRPr lang="en-US" sz="1200" dirty="0"/>
          </a:p>
          <a:p>
            <a:pPr algn="ctr"/>
            <a:r>
              <a:rPr lang="en-US" sz="1600" b="1" u="sng" dirty="0"/>
              <a:t>Scope Statement:</a:t>
            </a:r>
            <a:r>
              <a:rPr lang="en-US" sz="1200" dirty="0"/>
              <a:t> </a:t>
            </a:r>
          </a:p>
          <a:p>
            <a:endParaRPr lang="en-US" sz="1200" dirty="0"/>
          </a:p>
          <a:p>
            <a:r>
              <a:rPr lang="en-US" sz="1200" dirty="0" smtClean="0"/>
              <a:t>	The current system is not supporting student needs for communicating with recruiters, specifically in the area of scheduling interviews. Through studying the current system, we have concluded that posting or submitting a resume to the Career Center or to an outside website such as monster.com or careerbuilder.com and waiting for recruiters to respond is not effective for students to obtain interviews. Rather than having to go through those steps we feel that having the recruiters post scheduled times for interviews when posting the jobs would be more beneficial to all parties involved. Students would know immediately when they can go for an interview with the company as tow work around their class schedules, recruiters would know immediately when students would be coming and how many and would not have to go back and forth with e-mail in an attempt to accommodate a students schedule and faculty would be able to monitor the activity for use in assessing the value of the new system.</a:t>
            </a:r>
            <a:br>
              <a:rPr lang="en-US" sz="1200" dirty="0" smtClean="0"/>
            </a:br>
            <a:r>
              <a:rPr lang="en-US" sz="1200" dirty="0" smtClean="0"/>
              <a:t/>
            </a:r>
            <a:br>
              <a:rPr lang="en-US" sz="1200" dirty="0" smtClean="0"/>
            </a:br>
            <a:r>
              <a:rPr lang="en-US" sz="1200" dirty="0" smtClean="0"/>
              <a:t>	Our teams scope has narrowed due time constraints. At first we were going to address the communication issues on a much broader scale in terms of posting resumes, scheduling interviews and searching for students and recruiters on the systems. After evaluating the time allowed we decided to only focus in on the scheduling of interviews in the current system and how it can be improved in the new system.</a:t>
            </a:r>
            <a:endParaRPr lang="en-US" sz="1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A4374B16-2C09-4289-B4D9-13DB7B659007}" type="slidenum">
              <a:rPr lang="en-US"/>
              <a:pPr>
                <a:defRPr/>
              </a:pPr>
              <a:t>62</a:t>
            </a:fld>
            <a:endParaRPr lang="en-US"/>
          </a:p>
        </p:txBody>
      </p:sp>
      <p:sp>
        <p:nvSpPr>
          <p:cNvPr id="99331" name="Text Box 2"/>
          <p:cNvSpPr txBox="1">
            <a:spLocks noChangeArrowheads="1"/>
          </p:cNvSpPr>
          <p:nvPr/>
        </p:nvSpPr>
        <p:spPr bwMode="auto">
          <a:xfrm>
            <a:off x="0" y="7203"/>
            <a:ext cx="6934200" cy="830997"/>
          </a:xfrm>
          <a:prstGeom prst="rect">
            <a:avLst/>
          </a:prstGeom>
          <a:noFill/>
          <a:ln w="9525">
            <a:noFill/>
            <a:miter lim="800000"/>
            <a:headEnd/>
            <a:tailEnd/>
          </a:ln>
        </p:spPr>
        <p:txBody>
          <a:bodyPr wrap="square">
            <a:spAutoFit/>
          </a:bodyPr>
          <a:lstStyle/>
          <a:p>
            <a:pPr algn="ctr">
              <a:spcBef>
                <a:spcPct val="50000"/>
              </a:spcBef>
            </a:pPr>
            <a:r>
              <a:rPr lang="en-US" sz="2400" b="1" dirty="0"/>
              <a:t>Study Phase Problems, Opportunities, Objectives, and Constraints Matrix</a:t>
            </a:r>
          </a:p>
        </p:txBody>
      </p:sp>
      <p:graphicFrame>
        <p:nvGraphicFramePr>
          <p:cNvPr id="139267" name="Group 3"/>
          <p:cNvGraphicFramePr>
            <a:graphicFrameLocks noGrp="1"/>
          </p:cNvGraphicFramePr>
          <p:nvPr/>
        </p:nvGraphicFramePr>
        <p:xfrm>
          <a:off x="304800" y="914548"/>
          <a:ext cx="6248400" cy="1125177"/>
        </p:xfrm>
        <a:graphic>
          <a:graphicData uri="http://schemas.openxmlformats.org/drawingml/2006/table">
            <a:tbl>
              <a:tblPr/>
              <a:tblGrid>
                <a:gridCol w="3048000"/>
                <a:gridCol w="3200400"/>
              </a:tblGrid>
              <a:tr h="33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Project: Professional Networking</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Project Manager: Ben Miller</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Created By: Michael Henderson</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Last Updated By: Michael Henderson</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41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Date Created: April 30, 2007</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Nina" pitchFamily="34" charset="0"/>
                        </a:rPr>
                        <a:t>Date Last Updated: March 1, 2007</a:t>
                      </a:r>
                      <a:endParaRPr kumimoji="0" lang="en-US" sz="1400" b="0" i="0" u="none" strike="noStrike" cap="none" normalizeH="0" baseline="0" dirty="0" smtClean="0">
                        <a:ln>
                          <a:noFill/>
                        </a:ln>
                        <a:solidFill>
                          <a:schemeClr val="tx1"/>
                        </a:solidFill>
                        <a:effectLst/>
                        <a:latin typeface="Nina" pitchFamily="34" charset="0"/>
                      </a:endParaRP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3969" name="Group 17"/>
          <p:cNvGraphicFramePr>
            <a:graphicFrameLocks noGrp="1"/>
          </p:cNvGraphicFramePr>
          <p:nvPr/>
        </p:nvGraphicFramePr>
        <p:xfrm>
          <a:off x="152400" y="2720967"/>
          <a:ext cx="6553200" cy="6346833"/>
        </p:xfrm>
        <a:graphic>
          <a:graphicData uri="http://schemas.openxmlformats.org/drawingml/2006/table">
            <a:tbl>
              <a:tblPr/>
              <a:tblGrid>
                <a:gridCol w="1558925"/>
                <a:gridCol w="1638300"/>
                <a:gridCol w="1757363"/>
                <a:gridCol w="1598612"/>
              </a:tblGrid>
              <a:tr h="439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Problem or Opportunity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Causes and Effects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Nina" pitchFamily="34" charset="0"/>
                        </a:rPr>
                        <a:t>Objective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Nina" pitchFamily="34" charset="0"/>
                        </a:rPr>
                        <a:t>Constraint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3">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kern="1200" dirty="0" smtClean="0">
                          <a:solidFill>
                            <a:schemeClr val="tx1"/>
                          </a:solidFill>
                          <a:latin typeface="Arial" pitchFamily="34" charset="0"/>
                          <a:ea typeface="+mn-ea"/>
                          <a:cs typeface="Arial" pitchFamily="34" charset="0"/>
                        </a:rPr>
                        <a:t>Lack of formal communication</a:t>
                      </a:r>
                      <a:r>
                        <a:rPr kumimoji="0" lang="en-US" sz="1100" b="0" kern="1200" baseline="0" dirty="0" smtClean="0">
                          <a:solidFill>
                            <a:schemeClr val="tx1"/>
                          </a:solidFill>
                          <a:latin typeface="Arial" pitchFamily="34" charset="0"/>
                          <a:ea typeface="+mn-ea"/>
                          <a:cs typeface="Arial" pitchFamily="34" charset="0"/>
                        </a:rPr>
                        <a:t> </a:t>
                      </a:r>
                      <a:r>
                        <a:rPr kumimoji="0" lang="en-US" sz="1100" b="0" kern="1200" dirty="0" smtClean="0">
                          <a:solidFill>
                            <a:schemeClr val="tx1"/>
                          </a:solidFill>
                          <a:latin typeface="Arial" pitchFamily="34" charset="0"/>
                          <a:ea typeface="+mn-ea"/>
                          <a:cs typeface="Arial" pitchFamily="34" charset="0"/>
                        </a:rPr>
                        <a:t>between students and recruiters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200" b="0" kern="1200" dirty="0" smtClean="0">
                          <a:solidFill>
                            <a:schemeClr val="tx1"/>
                          </a:solidFill>
                          <a:latin typeface="Arial" pitchFamily="34" charset="0"/>
                          <a:ea typeface="+mn-ea"/>
                          <a:cs typeface="Arial" pitchFamily="34" charset="0"/>
                        </a:rPr>
                        <a:t>Students do not know enough about job opportunities/ requirements at recruiting</a:t>
                      </a:r>
                      <a:r>
                        <a:rPr kumimoji="0" lang="en-US" sz="1200" b="0" kern="1200" baseline="0" dirty="0" smtClean="0">
                          <a:solidFill>
                            <a:schemeClr val="tx1"/>
                          </a:solidFill>
                          <a:latin typeface="Arial" pitchFamily="34" charset="0"/>
                          <a:ea typeface="+mn-ea"/>
                          <a:cs typeface="Arial" pitchFamily="34" charset="0"/>
                        </a:rPr>
                        <a:t> </a:t>
                      </a:r>
                      <a:r>
                        <a:rPr kumimoji="0" lang="en-US" sz="1200" b="0" kern="1200" dirty="0" smtClean="0">
                          <a:solidFill>
                            <a:schemeClr val="tx1"/>
                          </a:solidFill>
                          <a:latin typeface="Arial" pitchFamily="34" charset="0"/>
                          <a:ea typeface="+mn-ea"/>
                          <a:cs typeface="Arial" pitchFamily="34" charset="0"/>
                        </a:rPr>
                        <a:t>companies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lang="en-US" sz="1200" b="0" dirty="0" smtClean="0">
                          <a:latin typeface="Arial" pitchFamily="34" charset="0"/>
                          <a:ea typeface="Calibri"/>
                          <a:cs typeface="Arial" pitchFamily="34" charset="0"/>
                        </a:rPr>
                        <a:t>Provide a true representation of student and their experiences</a:t>
                      </a:r>
                      <a:endParaRPr kumimoji="0" lang="en-US" sz="1200" b="0" i="0" u="none" strike="noStrike" cap="none" normalizeH="0" baseline="0" dirty="0" smtClean="0">
                        <a:ln>
                          <a:noFill/>
                        </a:ln>
                        <a:solidFill>
                          <a:srgbClr val="378D2B"/>
                        </a:solidFill>
                        <a:effectLst/>
                        <a:latin typeface="Nin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378D2B"/>
                        </a:solidFill>
                        <a:effectLst/>
                        <a:latin typeface="Ni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No system currently in place to allow direct and effective communication between students and recruiters  as a result students are potentially missing out on jobs.</a:t>
                      </a:r>
                      <a:endParaRPr kumimoji="0" lang="en-US" sz="1100" b="0" i="0" u="none" strike="noStrike" cap="none" normalizeH="0" baseline="0" dirty="0" smtClean="0">
                        <a:ln>
                          <a:noFill/>
                        </a:ln>
                        <a:solidFill>
                          <a:srgbClr val="378D2B"/>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Students are not aware of companies, the opportunities and requirements they offer and as a result students are not prepared for these companies. </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Students are  unable to give a true representation of themselves and their experiences and as a result are not obtaining jobs that they may actually be qualified for.</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As a result of all of these, The University of Alabama not obtaining the proper reputation for the quality of students they produce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Create effective means for students and recruiters to communicate, especially pertaining to jobs/interviews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Create effective means for allowing recruiters to post information about their companies including: contacts, requirements, schedules  and job/internship postings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Develop a means to create a more holistic view of the student to the recruiter</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Must make system easy enough to use so that students will not ignore it and training is minimal</a:t>
                      </a:r>
                      <a:endParaRPr kumimoji="0" lang="en-US" sz="1100" b="0" i="1" u="none" strike="noStrike" cap="none" normalizeH="0" baseline="0" dirty="0" smtClean="0">
                        <a:ln>
                          <a:noFill/>
                        </a:ln>
                        <a:solidFill>
                          <a:schemeClr val="tx1"/>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Posted schedules could potentially interfere with student class times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Potential human error in scheduling</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Expense of multimedia platforms on the internet</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Expense for development</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r>
                        <a:rPr kumimoji="0" lang="en-US" sz="1100" b="0" i="0" u="none" strike="noStrike" cap="none" normalizeH="0" baseline="0" dirty="0" smtClean="0">
                          <a:ln>
                            <a:noFill/>
                          </a:ln>
                          <a:solidFill>
                            <a:schemeClr val="tx1"/>
                          </a:solidFill>
                          <a:effectLst/>
                          <a:latin typeface="Nina" pitchFamily="34" charset="0"/>
                        </a:rPr>
                        <a:t>Lack of multimedia equipment for students (web cameras and microphones for web interviews)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pPr>
                      <a:endParaRPr kumimoji="0" lang="en-US" sz="1100" b="0" i="0" u="none" strike="noStrike" cap="none" normalizeH="0" baseline="0" dirty="0" smtClean="0">
                        <a:ln>
                          <a:noFill/>
                        </a:ln>
                        <a:solidFill>
                          <a:schemeClr val="tx1"/>
                        </a:solidFill>
                        <a:effectLst/>
                        <a:latin typeface="Ni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363" name="Rectangle 34"/>
          <p:cNvSpPr>
            <a:spLocks noChangeArrowheads="1"/>
          </p:cNvSpPr>
          <p:nvPr/>
        </p:nvSpPr>
        <p:spPr bwMode="auto">
          <a:xfrm>
            <a:off x="152400" y="2138354"/>
            <a:ext cx="6553200" cy="609600"/>
          </a:xfrm>
          <a:prstGeom prst="rect">
            <a:avLst/>
          </a:prstGeom>
          <a:noFill/>
          <a:ln w="25400">
            <a:solidFill>
              <a:schemeClr val="tx1"/>
            </a:solidFill>
            <a:miter lim="800000"/>
            <a:headEnd/>
            <a:tailEnd/>
          </a:ln>
        </p:spPr>
        <p:txBody>
          <a:bodyPr wrap="none" anchor="ctr"/>
          <a:lstStyle/>
          <a:p>
            <a:endParaRPr lang="en-US">
              <a:cs typeface="Arial" charset="0"/>
            </a:endParaRPr>
          </a:p>
        </p:txBody>
      </p:sp>
      <p:sp>
        <p:nvSpPr>
          <p:cNvPr id="99364" name="Line 35"/>
          <p:cNvSpPr>
            <a:spLocks noChangeShapeType="1"/>
          </p:cNvSpPr>
          <p:nvPr/>
        </p:nvSpPr>
        <p:spPr bwMode="auto">
          <a:xfrm flipV="1">
            <a:off x="3352800" y="2138354"/>
            <a:ext cx="0" cy="609600"/>
          </a:xfrm>
          <a:prstGeom prst="line">
            <a:avLst/>
          </a:prstGeom>
          <a:noFill/>
          <a:ln w="9525">
            <a:solidFill>
              <a:schemeClr val="tx1"/>
            </a:solidFill>
            <a:round/>
            <a:headEnd/>
            <a:tailEnd/>
          </a:ln>
        </p:spPr>
        <p:txBody>
          <a:bodyPr/>
          <a:lstStyle/>
          <a:p>
            <a:endParaRPr lang="en-US"/>
          </a:p>
        </p:txBody>
      </p:sp>
      <p:sp>
        <p:nvSpPr>
          <p:cNvPr id="99365" name="Text Box 36"/>
          <p:cNvSpPr txBox="1">
            <a:spLocks noChangeArrowheads="1"/>
          </p:cNvSpPr>
          <p:nvPr/>
        </p:nvSpPr>
        <p:spPr bwMode="auto">
          <a:xfrm>
            <a:off x="3200400" y="2305042"/>
            <a:ext cx="3581400" cy="290512"/>
          </a:xfrm>
          <a:prstGeom prst="rect">
            <a:avLst/>
          </a:prstGeom>
          <a:noFill/>
          <a:ln w="9525">
            <a:noFill/>
            <a:miter lim="800000"/>
            <a:headEnd/>
            <a:tailEnd/>
          </a:ln>
        </p:spPr>
        <p:txBody>
          <a:bodyPr>
            <a:spAutoFit/>
          </a:bodyPr>
          <a:lstStyle/>
          <a:p>
            <a:pPr algn="ctr">
              <a:spcBef>
                <a:spcPct val="50000"/>
              </a:spcBef>
            </a:pPr>
            <a:r>
              <a:rPr lang="en-US" sz="1300" b="1">
                <a:cs typeface="Arial" charset="0"/>
              </a:rPr>
              <a:t>SYSTEM IMPROVEMENT OBJECTIVES</a:t>
            </a:r>
          </a:p>
        </p:txBody>
      </p:sp>
      <p:sp>
        <p:nvSpPr>
          <p:cNvPr id="99366" name="Text Box 37"/>
          <p:cNvSpPr txBox="1">
            <a:spLocks noChangeArrowheads="1"/>
          </p:cNvSpPr>
          <p:nvPr/>
        </p:nvSpPr>
        <p:spPr bwMode="auto">
          <a:xfrm>
            <a:off x="76200" y="2305042"/>
            <a:ext cx="3124200" cy="290512"/>
          </a:xfrm>
          <a:prstGeom prst="rect">
            <a:avLst/>
          </a:prstGeom>
          <a:noFill/>
          <a:ln w="9525">
            <a:noFill/>
            <a:miter lim="800000"/>
            <a:headEnd/>
            <a:tailEnd/>
          </a:ln>
        </p:spPr>
        <p:txBody>
          <a:bodyPr>
            <a:spAutoFit/>
          </a:bodyPr>
          <a:lstStyle/>
          <a:p>
            <a:pPr algn="ctr">
              <a:spcBef>
                <a:spcPct val="50000"/>
              </a:spcBef>
            </a:pPr>
            <a:r>
              <a:rPr lang="en-US" sz="1300" b="1">
                <a:cs typeface="Arial" charset="0"/>
              </a:rPr>
              <a:t>CAUSE-AND-EFFECT ANALYSIS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18040462-EE28-4A7B-8935-06F06A652E02}" type="slidenum">
              <a:rPr lang="en-US"/>
              <a:pPr>
                <a:defRPr/>
              </a:pPr>
              <a:t>63</a:t>
            </a:fld>
            <a:endParaRPr lang="en-US"/>
          </a:p>
        </p:txBody>
      </p:sp>
      <p:sp>
        <p:nvSpPr>
          <p:cNvPr id="100358" name="Text Box 5"/>
          <p:cNvSpPr txBox="1">
            <a:spLocks noChangeArrowheads="1"/>
          </p:cNvSpPr>
          <p:nvPr/>
        </p:nvSpPr>
        <p:spPr bwMode="auto">
          <a:xfrm>
            <a:off x="228600" y="1760537"/>
            <a:ext cx="6400800" cy="2354491"/>
          </a:xfrm>
          <a:prstGeom prst="rect">
            <a:avLst/>
          </a:prstGeom>
          <a:noFill/>
          <a:ln w="9525">
            <a:noFill/>
            <a:miter lim="800000"/>
            <a:headEnd/>
            <a:tailEnd/>
          </a:ln>
        </p:spPr>
        <p:txBody>
          <a:bodyPr wrap="square">
            <a:spAutoFit/>
          </a:bodyPr>
          <a:lstStyle/>
          <a:p>
            <a:pPr>
              <a:spcBef>
                <a:spcPct val="50000"/>
              </a:spcBef>
            </a:pPr>
            <a:r>
              <a:rPr lang="en-US" sz="1400" dirty="0" smtClean="0"/>
              <a:t>	The </a:t>
            </a:r>
            <a:r>
              <a:rPr lang="en-US" sz="1400" dirty="0"/>
              <a:t>reasoning behind a problems, opportunities, objectives, and constraints matrix is to understand the underlying causes and effects of all the perceived problems and opportunities and </a:t>
            </a:r>
            <a:r>
              <a:rPr lang="en-US" sz="1400" dirty="0" smtClean="0"/>
              <a:t>also to understand </a:t>
            </a:r>
            <a:r>
              <a:rPr lang="en-US" sz="1400" dirty="0"/>
              <a:t>the potential side effects of the problems and </a:t>
            </a:r>
            <a:r>
              <a:rPr lang="en-US" sz="1400" dirty="0" smtClean="0"/>
              <a:t>opportunities.</a:t>
            </a:r>
            <a:endParaRPr lang="en-US" sz="1400" dirty="0"/>
          </a:p>
          <a:p>
            <a:pPr>
              <a:spcBef>
                <a:spcPct val="50000"/>
              </a:spcBef>
            </a:pPr>
            <a:r>
              <a:rPr lang="en-US" sz="1400" dirty="0" smtClean="0"/>
              <a:t>	From </a:t>
            </a:r>
            <a:r>
              <a:rPr lang="en-US" sz="1400" dirty="0"/>
              <a:t>studying the current </a:t>
            </a:r>
            <a:r>
              <a:rPr lang="en-US" sz="1400" dirty="0" smtClean="0"/>
              <a:t>system, </a:t>
            </a:r>
            <a:r>
              <a:rPr lang="en-US" sz="1400" dirty="0"/>
              <a:t>our team </a:t>
            </a:r>
            <a:r>
              <a:rPr lang="en-US" sz="1400" dirty="0" smtClean="0"/>
              <a:t>decided to focus on one major problem within the current system, the lack of communication between students and recruiters.  We decided to focus on this because this is where we feel the new system can add the most value to the existing system.  It also is simply a major problem with the current system, as noted by the student surveys.</a:t>
            </a:r>
            <a:endParaRPr lang="en-US" sz="1400" dirty="0"/>
          </a:p>
        </p:txBody>
      </p:sp>
      <p:sp>
        <p:nvSpPr>
          <p:cNvPr id="100359" name="Text Box 6"/>
          <p:cNvSpPr txBox="1">
            <a:spLocks noChangeArrowheads="1"/>
          </p:cNvSpPr>
          <p:nvPr/>
        </p:nvSpPr>
        <p:spPr bwMode="auto">
          <a:xfrm>
            <a:off x="0" y="27305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t>Study Phase Problems, Opportunities, Objectives, and Constraints Matrix Narrative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6"/>
          <p:cNvSpPr>
            <a:spLocks noGrp="1"/>
          </p:cNvSpPr>
          <p:nvPr>
            <p:ph type="sldNum" sz="quarter" idx="12"/>
          </p:nvPr>
        </p:nvSpPr>
        <p:spPr/>
        <p:txBody>
          <a:bodyPr/>
          <a:lstStyle/>
          <a:p>
            <a:pPr>
              <a:defRPr/>
            </a:pPr>
            <a:fld id="{8000A153-8020-42CF-8612-049B09F89DF3}" type="slidenum">
              <a:rPr lang="en-US"/>
              <a:pPr>
                <a:defRPr/>
              </a:pPr>
              <a:t>64</a:t>
            </a:fld>
            <a:endParaRPr lang="en-US"/>
          </a:p>
        </p:txBody>
      </p:sp>
      <p:sp>
        <p:nvSpPr>
          <p:cNvPr id="101379" name="Text Box 2"/>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t>Study Phase Problem &amp; Opportunity Statements</a:t>
            </a:r>
          </a:p>
        </p:txBody>
      </p:sp>
      <p:graphicFrame>
        <p:nvGraphicFramePr>
          <p:cNvPr id="24" name="Group 2"/>
          <p:cNvGraphicFramePr>
            <a:graphicFrameLocks noGrp="1"/>
          </p:cNvGraphicFramePr>
          <p:nvPr/>
        </p:nvGraphicFramePr>
        <p:xfrm>
          <a:off x="0" y="2612321"/>
          <a:ext cx="6858000" cy="5692685"/>
        </p:xfrm>
        <a:graphic>
          <a:graphicData uri="http://schemas.openxmlformats.org/drawingml/2006/table">
            <a:tbl>
              <a:tblPr/>
              <a:tblGrid>
                <a:gridCol w="2514600"/>
                <a:gridCol w="762000"/>
                <a:gridCol w="762000"/>
                <a:gridCol w="762000"/>
                <a:gridCol w="685800"/>
                <a:gridCol w="1371600"/>
              </a:tblGrid>
              <a:tr h="45955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Brief Statement of Problem, Opportunity, or Directive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Urgency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Visibility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Benefits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smtClean="0">
                          <a:ln>
                            <a:noFill/>
                          </a:ln>
                          <a:solidFill>
                            <a:schemeClr val="tx1"/>
                          </a:solidFill>
                          <a:effectLst/>
                          <a:latin typeface="Arial" charset="0"/>
                          <a:cs typeface="Arial" charset="0"/>
                        </a:rPr>
                        <a:t>Priority or 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Proposed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7529">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1    </a:t>
                      </a:r>
                      <a:r>
                        <a:rPr kumimoji="0" lang="en-US" sz="1200" b="0" kern="1200" dirty="0" smtClean="0">
                          <a:solidFill>
                            <a:schemeClr val="tx1"/>
                          </a:solidFill>
                          <a:latin typeface="Arial" pitchFamily="34" charset="0"/>
                          <a:ea typeface="+mn-ea"/>
                          <a:cs typeface="Arial" pitchFamily="34" charset="0"/>
                        </a:rPr>
                        <a:t>Lack of formal communication</a:t>
                      </a:r>
                      <a:r>
                        <a:rPr kumimoji="0" lang="en-US" sz="1200" b="0" kern="1200" baseline="0" dirty="0" smtClean="0">
                          <a:solidFill>
                            <a:schemeClr val="tx1"/>
                          </a:solidFill>
                          <a:latin typeface="Arial" pitchFamily="34" charset="0"/>
                          <a:ea typeface="+mn-ea"/>
                          <a:cs typeface="Arial" pitchFamily="34" charset="0"/>
                        </a:rPr>
                        <a:t> </a:t>
                      </a:r>
                      <a:r>
                        <a:rPr kumimoji="0" lang="en-US" sz="1200" b="0" kern="1200" dirty="0" smtClean="0">
                          <a:solidFill>
                            <a:schemeClr val="tx1"/>
                          </a:solidFill>
                          <a:latin typeface="Arial" pitchFamily="34" charset="0"/>
                          <a:ea typeface="+mn-ea"/>
                          <a:cs typeface="Arial" pitchFamily="34" charset="0"/>
                        </a:rPr>
                        <a:t>between students and recruiters</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with email capabilities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4342">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2    </a:t>
                      </a:r>
                      <a:r>
                        <a:rPr kumimoji="0" lang="en-US" sz="1200" b="0" kern="1200" dirty="0" smtClean="0">
                          <a:solidFill>
                            <a:schemeClr val="tx1"/>
                          </a:solidFill>
                          <a:latin typeface="Arial" pitchFamily="34" charset="0"/>
                          <a:ea typeface="+mn-ea"/>
                          <a:cs typeface="Arial" pitchFamily="34" charset="0"/>
                        </a:rPr>
                        <a:t>Students do not know enough about job opportunities/requirements at recruiters companies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017">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    </a:t>
                      </a:r>
                      <a:r>
                        <a:rPr lang="en-US" sz="1200" b="0" dirty="0" smtClean="0">
                          <a:latin typeface="Arial" pitchFamily="34" charset="0"/>
                          <a:ea typeface="Calibri"/>
                          <a:cs typeface="Arial" pitchFamily="34" charset="0"/>
                        </a:rPr>
                        <a:t>True representation of student and their experiences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ASAP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1200" b="0" dirty="0" smtClean="0">
                          <a:latin typeface="Arial" pitchFamily="34" charset="0"/>
                          <a:ea typeface="Calibri"/>
                          <a:cs typeface="Arial" pitchFamily="34" charset="0"/>
                        </a:rPr>
                        <a:t>Secure professional networking website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0278">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4    </a:t>
                      </a:r>
                      <a:r>
                        <a:rPr kumimoji="0" lang="en-US" sz="1200" b="0" kern="1200" dirty="0" smtClean="0">
                          <a:solidFill>
                            <a:schemeClr val="tx1"/>
                          </a:solidFill>
                          <a:latin typeface="Arial" pitchFamily="34" charset="0"/>
                          <a:ea typeface="+mn-ea"/>
                          <a:cs typeface="Arial" pitchFamily="34" charset="0"/>
                        </a:rPr>
                        <a:t>Lack of metrics to analyze which companies are hiring which students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3 - 6 months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kern="1200" dirty="0" smtClean="0">
                          <a:solidFill>
                            <a:schemeClr val="tx1"/>
                          </a:solidFill>
                          <a:latin typeface="Arial" pitchFamily="34" charset="0"/>
                          <a:ea typeface="+mn-ea"/>
                          <a:cs typeface="Arial" pitchFamily="34" charset="0"/>
                        </a:rPr>
                        <a:t>Use professional networking website to collect data on how many interviews, job offers, etc. that each company is providing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769075">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5     </a:t>
                      </a:r>
                      <a:r>
                        <a:rPr kumimoji="0" lang="en-US" sz="1200" b="0" kern="1200" dirty="0" smtClean="0">
                          <a:solidFill>
                            <a:schemeClr val="tx1"/>
                          </a:solidFill>
                          <a:latin typeface="Arial" pitchFamily="34" charset="0"/>
                          <a:ea typeface="+mn-ea"/>
                          <a:cs typeface="Arial" pitchFamily="34" charset="0"/>
                        </a:rPr>
                        <a:t>Glossary of terms for students and recruiters</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6 - 12 months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Benefits not initially realized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lvl="0" algn="l"/>
                      <a:r>
                        <a:rPr kumimoji="0" lang="en-US" sz="1200" b="0" kern="1200" dirty="0" smtClean="0">
                          <a:solidFill>
                            <a:schemeClr val="tx1"/>
                          </a:solidFill>
                          <a:latin typeface="Arial" pitchFamily="34" charset="0"/>
                          <a:ea typeface="+mn-ea"/>
                          <a:cs typeface="Arial" pitchFamily="34" charset="0"/>
                        </a:rPr>
                        <a:t>Glossary for defining terms</a:t>
                      </a:r>
                      <a:endParaRPr kumimoji="0" lang="en-US" sz="1200" b="0" kern="1200" dirty="0">
                        <a:solidFill>
                          <a:schemeClr val="tx1"/>
                        </a:solidFill>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bl>
          </a:graphicData>
        </a:graphic>
      </p:graphicFrame>
      <p:graphicFrame>
        <p:nvGraphicFramePr>
          <p:cNvPr id="25" name="Group 53"/>
          <p:cNvGraphicFramePr>
            <a:graphicFrameLocks noGrp="1"/>
          </p:cNvGraphicFramePr>
          <p:nvPr/>
        </p:nvGraphicFramePr>
        <p:xfrm>
          <a:off x="228600" y="1539240"/>
          <a:ext cx="6400800" cy="1051560"/>
        </p:xfrm>
        <a:graphic>
          <a:graphicData uri="http://schemas.openxmlformats.org/drawingml/2006/table">
            <a:tbl>
              <a:tblPr/>
              <a:tblGrid>
                <a:gridCol w="3048000"/>
                <a:gridCol w="3352800"/>
              </a:tblGrid>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Project:</a:t>
                      </a:r>
                      <a:r>
                        <a:rPr kumimoji="0" lang="en-US" sz="1400" b="0" i="0" u="none" strike="noStrike" cap="none" normalizeH="0" baseline="0" dirty="0" smtClean="0">
                          <a:ln>
                            <a:noFill/>
                          </a:ln>
                          <a:solidFill>
                            <a:schemeClr val="tx1"/>
                          </a:solidFill>
                          <a:effectLst/>
                          <a:latin typeface="Arial" charset="0"/>
                          <a:cs typeface="Arial" charset="0"/>
                        </a:rPr>
                        <a:t> Relate KX</a:t>
                      </a: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Project Manager: </a:t>
                      </a:r>
                      <a:r>
                        <a:rPr kumimoji="0" lang="en-US" sz="1400" b="0" i="0" u="none" strike="noStrike" cap="none" normalizeH="0" baseline="0" dirty="0" smtClean="0">
                          <a:ln>
                            <a:noFill/>
                          </a:ln>
                          <a:solidFill>
                            <a:schemeClr val="tx1"/>
                          </a:solidFill>
                          <a:effectLst/>
                          <a:latin typeface="Arial" charset="0"/>
                          <a:cs typeface="Arial" charset="0"/>
                        </a:rPr>
                        <a:t>Benjamin Miller</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Created By:</a:t>
                      </a:r>
                      <a:r>
                        <a:rPr kumimoji="0" lang="en-US" sz="1400" b="0" i="0" u="none" strike="noStrike" cap="none" normalizeH="0" baseline="0" dirty="0" smtClean="0">
                          <a:ln>
                            <a:noFill/>
                          </a:ln>
                          <a:solidFill>
                            <a:schemeClr val="tx1"/>
                          </a:solidFill>
                          <a:effectLst/>
                          <a:latin typeface="Arial" charset="0"/>
                          <a:cs typeface="Arial" charset="0"/>
                        </a:rPr>
                        <a:t> Michael Henderson</a:t>
                      </a: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Last Updated By: </a:t>
                      </a:r>
                      <a:r>
                        <a:rPr kumimoji="0" lang="en-US" sz="1400" b="0" i="0" u="none" strike="noStrike" cap="none" normalizeH="0" baseline="0" dirty="0" smtClean="0">
                          <a:ln>
                            <a:noFill/>
                          </a:ln>
                          <a:solidFill>
                            <a:schemeClr val="tx1"/>
                          </a:solidFill>
                          <a:effectLst/>
                          <a:latin typeface="Arial" charset="0"/>
                          <a:cs typeface="Arial" charset="0"/>
                        </a:rPr>
                        <a:t>Michael Henderson</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Date Created:</a:t>
                      </a:r>
                      <a:r>
                        <a:rPr kumimoji="0" lang="en-US" sz="1400" b="0" i="0" u="none" strike="noStrike" cap="none" normalizeH="0" baseline="0" dirty="0" smtClean="0">
                          <a:ln>
                            <a:noFill/>
                          </a:ln>
                          <a:solidFill>
                            <a:schemeClr val="tx1"/>
                          </a:solidFill>
                          <a:effectLst/>
                          <a:latin typeface="Arial" charset="0"/>
                          <a:cs typeface="Arial" charset="0"/>
                        </a:rPr>
                        <a:t> April 11, 2008</a:t>
                      </a:r>
                    </a:p>
                  </a:txBody>
                  <a:tcPr marL="45720" marR="45720" marT="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Date Last Updated: </a:t>
                      </a:r>
                      <a:r>
                        <a:rPr kumimoji="0" lang="en-US" sz="1400" b="0" i="0" u="none" strike="noStrike" cap="none" normalizeH="0" baseline="0" dirty="0" smtClean="0">
                          <a:ln>
                            <a:noFill/>
                          </a:ln>
                          <a:solidFill>
                            <a:schemeClr val="tx1"/>
                          </a:solidFill>
                          <a:effectLst/>
                          <a:latin typeface="Arial" charset="0"/>
                          <a:cs typeface="Arial" charset="0"/>
                        </a:rPr>
                        <a:t>April 11, 2008</a:t>
                      </a:r>
                    </a:p>
                  </a:txBody>
                  <a:tcPr marL="45720" marR="45720" marT="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26" name="Straight Connector 25"/>
          <p:cNvCxnSpPr/>
          <p:nvPr/>
        </p:nvCxnSpPr>
        <p:spPr>
          <a:xfrm rot="5400000">
            <a:off x="-2400300" y="5676106"/>
            <a:ext cx="525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F4279B74-9432-4DAA-8A5E-962ED8A295D5}" type="slidenum">
              <a:rPr lang="en-US"/>
              <a:pPr>
                <a:defRPr/>
              </a:pPr>
              <a:t>65</a:t>
            </a:fld>
            <a:endParaRPr lang="en-US"/>
          </a:p>
        </p:txBody>
      </p:sp>
      <p:sp>
        <p:nvSpPr>
          <p:cNvPr id="102406" name="Rectangle 5"/>
          <p:cNvSpPr>
            <a:spLocks noChangeArrowheads="1"/>
          </p:cNvSpPr>
          <p:nvPr/>
        </p:nvSpPr>
        <p:spPr bwMode="auto">
          <a:xfrm>
            <a:off x="1" y="147638"/>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t>Study Phase Problem &amp; Opportunity Statements Narrative</a:t>
            </a:r>
          </a:p>
        </p:txBody>
      </p:sp>
      <p:sp>
        <p:nvSpPr>
          <p:cNvPr id="102407" name="Text Box 6"/>
          <p:cNvSpPr txBox="1">
            <a:spLocks noChangeArrowheads="1"/>
          </p:cNvSpPr>
          <p:nvPr/>
        </p:nvSpPr>
        <p:spPr bwMode="auto">
          <a:xfrm>
            <a:off x="609600" y="1719262"/>
            <a:ext cx="5638800" cy="3539430"/>
          </a:xfrm>
          <a:prstGeom prst="rect">
            <a:avLst/>
          </a:prstGeom>
          <a:noFill/>
          <a:ln w="9525">
            <a:noFill/>
            <a:miter lim="800000"/>
            <a:headEnd/>
            <a:tailEnd/>
          </a:ln>
        </p:spPr>
        <p:txBody>
          <a:bodyPr wrap="square">
            <a:spAutoFit/>
          </a:bodyPr>
          <a:lstStyle/>
          <a:p>
            <a:pPr>
              <a:spcBef>
                <a:spcPct val="50000"/>
              </a:spcBef>
            </a:pPr>
            <a:r>
              <a:rPr lang="en-US" sz="1400" dirty="0" smtClean="0"/>
              <a:t>	Moving from the problem and opportunity statement in the Survey phase, we have grayed out all of the problems and opportunities that we will not be focusing on for the rest of the project.  Due to our limited time, we have chosen to focus on the one problem that we feel would be most beneficial to fixing, specifically the lack of recruiter-student communication.  Under the PIECES framework, we focused mainly on the service section, trying to maximize the communication between students and recruiters, lack of which is leading to poor service for them.  Efficiency is another major issue, increasing the amount of time students, recruiters, and staff, specifically career center staff, have to focus on their other responsibilities.  The performance is also considered in this problem, with response time being greatly reduced in between the recruiter and student for interview times and possibilities.  The information is also improved with schedules being easily accessible to both students and recruiters.</a:t>
            </a:r>
            <a:endParaRPr lang="en-US" sz="1600" dirty="0">
              <a:solidFill>
                <a:srgbClr val="378D2B"/>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4CFBB72C-2C69-4983-B7E0-48AF90A19C15}" type="slidenum">
              <a:rPr lang="en-US"/>
              <a:pPr>
                <a:defRPr/>
              </a:pPr>
              <a:t>66</a:t>
            </a:fld>
            <a:endParaRPr lang="en-US"/>
          </a:p>
        </p:txBody>
      </p:sp>
      <p:sp>
        <p:nvSpPr>
          <p:cNvPr id="103427" name="Text Box 2"/>
          <p:cNvSpPr txBox="1">
            <a:spLocks noChangeArrowheads="1"/>
          </p:cNvSpPr>
          <p:nvPr/>
        </p:nvSpPr>
        <p:spPr bwMode="auto">
          <a:xfrm>
            <a:off x="228600" y="1458516"/>
            <a:ext cx="6400800" cy="7386638"/>
          </a:xfrm>
          <a:prstGeom prst="rect">
            <a:avLst/>
          </a:prstGeom>
          <a:noFill/>
          <a:ln w="9525">
            <a:noFill/>
            <a:miter lim="800000"/>
            <a:headEnd/>
            <a:tailEnd/>
          </a:ln>
        </p:spPr>
        <p:txBody>
          <a:bodyPr wrap="square">
            <a:spAutoFit/>
          </a:bodyPr>
          <a:lstStyle/>
          <a:p>
            <a:pPr marL="342900" indent="-342900">
              <a:spcBef>
                <a:spcPct val="50000"/>
              </a:spcBef>
            </a:pPr>
            <a:r>
              <a:rPr lang="en-US" sz="1200" dirty="0"/>
              <a:t>	</a:t>
            </a:r>
            <a:r>
              <a:rPr lang="en-US" sz="1200" dirty="0" smtClean="0"/>
              <a:t>With steps toward completion of the Study phase, HMS Consulting recommends that CGI continue using FAST methodology into the Definition phase.  Through extensive research in the Study phase, HMS Consulting has concluded that there is a need for change within the communication system currently used between students and recruiters. During the definition phase, the focus should be on the process of students and recruiters more communicating more effectively.</a:t>
            </a:r>
          </a:p>
          <a:p>
            <a:pPr marL="342900" indent="-342900">
              <a:spcBef>
                <a:spcPct val="50000"/>
              </a:spcBef>
            </a:pPr>
            <a:r>
              <a:rPr lang="en-US" sz="1200" dirty="0" smtClean="0"/>
              <a:t> 	The following are a list of problems and opportunities with the current system and are in bold:</a:t>
            </a:r>
          </a:p>
          <a:p>
            <a:pPr marL="342900" indent="-342900">
              <a:spcBef>
                <a:spcPct val="50000"/>
              </a:spcBef>
              <a:buFontTx/>
              <a:buAutoNum type="arabicPeriod"/>
            </a:pPr>
            <a:r>
              <a:rPr lang="en-US" sz="1200" dirty="0" smtClean="0"/>
              <a:t>Other than the one a year career fair there is </a:t>
            </a:r>
            <a:r>
              <a:rPr lang="en-US" sz="1200" b="1" dirty="0" smtClean="0"/>
              <a:t>lack of formal and effective communication between students and recruiters</a:t>
            </a:r>
            <a:r>
              <a:rPr lang="en-US" sz="1200" dirty="0" smtClean="0"/>
              <a:t>. There is not enough processes in place with the current system that allows students to formally communicate and effectively represent themselves  to recruiters. We would like to add online features that would allow students to present themselves in as many different ways as possible to recruiters through video, pictures, online portfolios, online interviews and conferences, etc. By doing this students can do as little or as much as they want for the recruiters and the recruiters will obtain more valuable information about the student that with the current system they do not get.</a:t>
            </a:r>
          </a:p>
          <a:p>
            <a:pPr marL="342900" indent="-342900">
              <a:spcBef>
                <a:spcPct val="50000"/>
              </a:spcBef>
              <a:buFontTx/>
              <a:buAutoNum type="arabicPeriod"/>
            </a:pPr>
            <a:r>
              <a:rPr lang="en-US" sz="1200" dirty="0" smtClean="0"/>
              <a:t> </a:t>
            </a:r>
            <a:r>
              <a:rPr lang="en-US" sz="1200" b="1" dirty="0" smtClean="0"/>
              <a:t>Students do not know enough about job opportunities/requirements at recruiting companies. </a:t>
            </a:r>
            <a:r>
              <a:rPr lang="en-US" sz="1200" dirty="0" smtClean="0"/>
              <a:t>Students are not able to obtain real knowledge about what the recruiting companies do only the information they receive at career fairs which is usually the same as the information on the company’s website. With the new system companies will be able to post more information about what it is that their companies do and the types of careers that can be found at those companies. In relation to the PIECES framework, this problem calls for a need to improve information and efficiency. The information and efficiency go together in the sense that more data needs to be obtained from companies by students concerning posting of jobs and the requirements that go with those jobs as to help them make better decisions about which companies to request interviews from for internships and jobs.</a:t>
            </a:r>
          </a:p>
          <a:p>
            <a:pPr marL="342900" indent="-342900">
              <a:spcBef>
                <a:spcPct val="50000"/>
              </a:spcBef>
            </a:pPr>
            <a:r>
              <a:rPr lang="en-US" sz="1200" dirty="0" smtClean="0"/>
              <a:t>3. </a:t>
            </a:r>
            <a:r>
              <a:rPr lang="en-US" sz="1200" b="1" dirty="0" smtClean="0">
                <a:ea typeface="Calibri" pitchFamily="34" charset="0"/>
              </a:rPr>
              <a:t>Providing a true representation of student and their experiences</a:t>
            </a:r>
            <a:r>
              <a:rPr lang="en-US" sz="1200" b="1" dirty="0" smtClean="0">
                <a:solidFill>
                  <a:srgbClr val="378D2B"/>
                </a:solidFill>
                <a:ea typeface="Calibri" pitchFamily="34" charset="0"/>
              </a:rPr>
              <a:t> </a:t>
            </a:r>
            <a:r>
              <a:rPr lang="en-US" sz="1200" dirty="0" smtClean="0"/>
              <a:t>is a currently a problem because there is no system in place that allows the students to truly represent who they are and the talents and experiences they have. One piece of paper cannot capture this nor can a resume posted online or a career fair where recruiters are trying to speak to over a hundred students. By implementing features into the Relate KX system such as video, portfolios, pictures, webcam interviews and conferencing, The University of Alabama will allow students to better represent themselves in letting them express their emotions, experiences, and talents that in the current system they would not be able to do and recruiters would not normally see due to time constraints.</a:t>
            </a:r>
            <a:endParaRPr lang="en-US" sz="1200" b="1" dirty="0" smtClean="0"/>
          </a:p>
        </p:txBody>
      </p:sp>
      <p:sp>
        <p:nvSpPr>
          <p:cNvPr id="103428" name="Text Box 3"/>
          <p:cNvSpPr txBox="1">
            <a:spLocks noChangeArrowheads="1"/>
          </p:cNvSpPr>
          <p:nvPr/>
        </p:nvSpPr>
        <p:spPr bwMode="auto">
          <a:xfrm>
            <a:off x="0" y="1524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Recommendation for Study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7A159B0-EE9B-4AA8-88C4-CAA624CC12EE}" type="slidenum">
              <a:rPr lang="en-US"/>
              <a:pPr>
                <a:defRPr/>
              </a:pPr>
              <a:t>67</a:t>
            </a:fld>
            <a:endParaRPr lang="en-US"/>
          </a:p>
        </p:txBody>
      </p:sp>
      <p:sp>
        <p:nvSpPr>
          <p:cNvPr id="107523" name="Text Box 2"/>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PIECES Problem Solving Framework</a:t>
            </a:r>
          </a:p>
        </p:txBody>
      </p:sp>
      <p:sp>
        <p:nvSpPr>
          <p:cNvPr id="107528" name="Text Box 7"/>
          <p:cNvSpPr txBox="1">
            <a:spLocks noChangeArrowheads="1"/>
          </p:cNvSpPr>
          <p:nvPr/>
        </p:nvSpPr>
        <p:spPr bwMode="auto">
          <a:xfrm>
            <a:off x="228600" y="1516082"/>
            <a:ext cx="6400800" cy="5909310"/>
          </a:xfrm>
          <a:prstGeom prst="rect">
            <a:avLst/>
          </a:prstGeom>
          <a:noFill/>
          <a:ln w="9525">
            <a:noFill/>
            <a:miter lim="800000"/>
            <a:headEnd/>
            <a:tailEnd/>
          </a:ln>
        </p:spPr>
        <p:txBody>
          <a:bodyPr wrap="square">
            <a:spAutoFit/>
          </a:bodyPr>
          <a:lstStyle/>
          <a:p>
            <a:pPr marL="342900" indent="-342900">
              <a:spcBef>
                <a:spcPct val="50000"/>
              </a:spcBef>
            </a:pPr>
            <a:r>
              <a:rPr lang="en-US" sz="1200" dirty="0" smtClean="0"/>
              <a:t>PERFORMANCE Problems, Opportunities, and Directives</a:t>
            </a:r>
            <a:br>
              <a:rPr lang="en-US" sz="1200" dirty="0" smtClean="0"/>
            </a:br>
            <a:r>
              <a:rPr lang="en-US" sz="1200" dirty="0" smtClean="0"/>
              <a:t>- Poor communication between students and recruiters</a:t>
            </a:r>
          </a:p>
          <a:p>
            <a:pPr marL="342900" indent="-342900">
              <a:spcBef>
                <a:spcPct val="50000"/>
              </a:spcBef>
            </a:pPr>
            <a:r>
              <a:rPr lang="en-US" sz="1200" dirty="0" smtClean="0"/>
              <a:t>        - Students and recruiters not able to effectively represent themselves</a:t>
            </a:r>
          </a:p>
          <a:p>
            <a:pPr marL="342900" indent="-342900">
              <a:spcBef>
                <a:spcPct val="50000"/>
              </a:spcBef>
            </a:pPr>
            <a:endParaRPr lang="en-US" sz="1200" dirty="0" smtClean="0"/>
          </a:p>
          <a:p>
            <a:pPr marL="342900" indent="-342900">
              <a:spcBef>
                <a:spcPct val="50000"/>
              </a:spcBef>
            </a:pPr>
            <a:r>
              <a:rPr lang="en-US" sz="1200" dirty="0" smtClean="0"/>
              <a:t>INFORMATION (and Data) Problems, Opportunities, and Directives</a:t>
            </a:r>
            <a:br>
              <a:rPr lang="en-US" sz="1200" dirty="0" smtClean="0"/>
            </a:br>
            <a:r>
              <a:rPr lang="en-US" sz="1200" dirty="0" smtClean="0"/>
              <a:t> - Students and recruiters not able to effectively obtain data about each other</a:t>
            </a:r>
          </a:p>
          <a:p>
            <a:pPr marL="342900" indent="-342900">
              <a:spcBef>
                <a:spcPct val="50000"/>
              </a:spcBef>
            </a:pPr>
            <a:r>
              <a:rPr lang="en-US" sz="1200" dirty="0" smtClean="0"/>
              <a:t>        - Interview schedules not easily accessible by students and recruiters</a:t>
            </a:r>
            <a:br>
              <a:rPr lang="en-US" sz="1200" dirty="0" smtClean="0"/>
            </a:br>
            <a:endParaRPr lang="en-US" sz="1200" dirty="0" smtClean="0"/>
          </a:p>
          <a:p>
            <a:pPr marL="342900" indent="-342900">
              <a:spcBef>
                <a:spcPct val="50000"/>
              </a:spcBef>
            </a:pPr>
            <a:r>
              <a:rPr lang="en-US" sz="1200" dirty="0" smtClean="0"/>
              <a:t>ECONOMICS Problems, Opportunities, and Directive</a:t>
            </a:r>
            <a:br>
              <a:rPr lang="en-US" sz="1200" dirty="0" smtClean="0"/>
            </a:br>
            <a:endParaRPr lang="en-US" sz="1200" dirty="0" smtClean="0"/>
          </a:p>
          <a:p>
            <a:pPr marL="342900" indent="-342900">
              <a:spcBef>
                <a:spcPct val="50000"/>
              </a:spcBef>
            </a:pPr>
            <a:r>
              <a:rPr lang="en-US" sz="1200" dirty="0" smtClean="0"/>
              <a:t>CONTROL  Problems, Opportunities, and Directives</a:t>
            </a:r>
            <a:br>
              <a:rPr lang="en-US" sz="1200" dirty="0" smtClean="0"/>
            </a:br>
            <a:endParaRPr lang="en-US" sz="1200" dirty="0" smtClean="0"/>
          </a:p>
          <a:p>
            <a:pPr marL="342900" indent="-342900">
              <a:spcBef>
                <a:spcPct val="50000"/>
              </a:spcBef>
            </a:pPr>
            <a:r>
              <a:rPr lang="en-US" sz="1200" dirty="0" smtClean="0"/>
              <a:t>EFFICIENCY Problems, Opportunities, and Directives</a:t>
            </a:r>
            <a:br>
              <a:rPr lang="en-US" sz="1200" dirty="0" smtClean="0"/>
            </a:br>
            <a:r>
              <a:rPr lang="en-US" sz="1200" dirty="0" smtClean="0"/>
              <a:t>People waste time:</a:t>
            </a:r>
          </a:p>
          <a:p>
            <a:pPr marL="342900" indent="-342900">
              <a:spcBef>
                <a:spcPct val="50000"/>
              </a:spcBef>
            </a:pPr>
            <a:r>
              <a:rPr lang="en-US" sz="1200" dirty="0" smtClean="0"/>
              <a:t>	- Students and recruiters e-mailing back and forth to accommodate each  others busy schedule. </a:t>
            </a:r>
          </a:p>
          <a:p>
            <a:pPr marL="342900" indent="-342900">
              <a:spcBef>
                <a:spcPct val="50000"/>
              </a:spcBef>
            </a:pPr>
            <a:r>
              <a:rPr lang="en-US" sz="1200" dirty="0" smtClean="0"/>
              <a:t>	- Faculty and students not as productive due to contacting recruiters more often than is really necessary</a:t>
            </a:r>
          </a:p>
          <a:p>
            <a:pPr marL="342900" indent="-342900">
              <a:spcBef>
                <a:spcPct val="50000"/>
              </a:spcBef>
            </a:pPr>
            <a:r>
              <a:rPr lang="en-US" sz="1200" dirty="0" smtClean="0"/>
              <a:t>	- Students not able to effectively represent themselves and their experiences to recruiters</a:t>
            </a:r>
            <a:br>
              <a:rPr lang="en-US" sz="1200" dirty="0" smtClean="0"/>
            </a:br>
            <a:endParaRPr lang="en-US" sz="1200" dirty="0" smtClean="0"/>
          </a:p>
          <a:p>
            <a:pPr marL="342900" indent="-342900">
              <a:spcBef>
                <a:spcPct val="50000"/>
              </a:spcBef>
            </a:pPr>
            <a:r>
              <a:rPr lang="en-US" sz="1200" dirty="0" smtClean="0"/>
              <a:t>SERVICE Problems, Opportunities, and Directives</a:t>
            </a:r>
            <a:br>
              <a:rPr lang="en-US" sz="1200" dirty="0" smtClean="0"/>
            </a:br>
            <a:r>
              <a:rPr lang="en-US" sz="1200" dirty="0" smtClean="0"/>
              <a:t>- Students not able to effectively connect  and schedule interviews or follow up with recruiters</a:t>
            </a:r>
            <a:br>
              <a:rPr lang="en-US" sz="1200" dirty="0" smtClean="0"/>
            </a:br>
            <a:r>
              <a:rPr lang="en-US" sz="1200" dirty="0" smtClean="0"/>
              <a:t>- University could have more recruiters interested in recruiting from The University of Alabama if process was better and more efficient</a:t>
            </a:r>
            <a:endParaRPr lang="en-US" sz="12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5221D74-C0FD-4038-9646-90005B1DEDBA}" type="slidenum">
              <a:rPr lang="en-US"/>
              <a:pPr/>
              <a:t>68</a:t>
            </a:fld>
            <a:endParaRPr lang="en-US"/>
          </a:p>
        </p:txBody>
      </p:sp>
      <p:sp>
        <p:nvSpPr>
          <p:cNvPr id="239618" name="Text Box 2"/>
          <p:cNvSpPr txBox="1">
            <a:spLocks noChangeArrowheads="1"/>
          </p:cNvSpPr>
          <p:nvPr/>
        </p:nvSpPr>
        <p:spPr bwMode="auto">
          <a:xfrm>
            <a:off x="0" y="1524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smtClean="0">
                <a:latin typeface="Arial" pitchFamily="34" charset="0"/>
                <a:cs typeface="Arial" pitchFamily="34" charset="0"/>
              </a:rPr>
              <a:t>Data Dictionary Narrative</a:t>
            </a:r>
            <a:endParaRPr lang="en-US" sz="2400" b="1" dirty="0">
              <a:latin typeface="Arial" pitchFamily="34" charset="0"/>
              <a:cs typeface="Arial" pitchFamily="34" charset="0"/>
            </a:endParaRPr>
          </a:p>
        </p:txBody>
      </p:sp>
      <p:sp>
        <p:nvSpPr>
          <p:cNvPr id="239622" name="Text Box 6"/>
          <p:cNvSpPr txBox="1">
            <a:spLocks noChangeArrowheads="1"/>
          </p:cNvSpPr>
          <p:nvPr/>
        </p:nvSpPr>
        <p:spPr bwMode="auto">
          <a:xfrm>
            <a:off x="228600" y="1600200"/>
            <a:ext cx="6400800" cy="1477328"/>
          </a:xfrm>
          <a:prstGeom prst="rect">
            <a:avLst/>
          </a:prstGeom>
          <a:noFill/>
          <a:ln w="9525">
            <a:noFill/>
            <a:miter lim="800000"/>
            <a:headEnd/>
            <a:tailEnd/>
          </a:ln>
          <a:effectLst/>
        </p:spPr>
        <p:txBody>
          <a:bodyPr wrap="square">
            <a:spAutoFit/>
          </a:bodyPr>
          <a:lstStyle/>
          <a:p>
            <a:pPr>
              <a:spcBef>
                <a:spcPct val="50000"/>
              </a:spcBef>
            </a:pPr>
            <a:r>
              <a:rPr lang="en-US" sz="1200" dirty="0">
                <a:latin typeface="Arial" pitchFamily="34" charset="0"/>
                <a:cs typeface="Arial" pitchFamily="34" charset="0"/>
              </a:rPr>
              <a:t>The data involved in the Transport Mechanism consists of the following:</a:t>
            </a:r>
          </a:p>
          <a:p>
            <a:pPr>
              <a:spcBef>
                <a:spcPct val="50000"/>
              </a:spcBef>
              <a:buFontTx/>
              <a:buAutoNum type="arabicPeriod"/>
            </a:pPr>
            <a:r>
              <a:rPr lang="en-US" sz="1200" dirty="0" smtClean="0">
                <a:latin typeface="Arial" pitchFamily="34" charset="0"/>
                <a:cs typeface="Arial" pitchFamily="34" charset="0"/>
              </a:rPr>
              <a:t>The Resume template </a:t>
            </a:r>
          </a:p>
          <a:p>
            <a:pPr>
              <a:spcBef>
                <a:spcPct val="50000"/>
              </a:spcBef>
            </a:pPr>
            <a:endParaRPr lang="en-US" sz="1200" dirty="0">
              <a:latin typeface="Arial" pitchFamily="34" charset="0"/>
              <a:cs typeface="Arial" pitchFamily="34" charset="0"/>
            </a:endParaRPr>
          </a:p>
          <a:p>
            <a:pPr>
              <a:spcBef>
                <a:spcPct val="50000"/>
              </a:spcBef>
            </a:pPr>
            <a:r>
              <a:rPr lang="en-US" sz="1200" dirty="0" smtClean="0">
                <a:latin typeface="Arial" pitchFamily="34" charset="0"/>
                <a:cs typeface="Arial" pitchFamily="34" charset="0"/>
              </a:rPr>
              <a:t>	 A basic resume format can </a:t>
            </a:r>
            <a:r>
              <a:rPr lang="en-US" sz="1200" dirty="0">
                <a:latin typeface="Arial" pitchFamily="34" charset="0"/>
                <a:cs typeface="Arial" pitchFamily="34" charset="0"/>
              </a:rPr>
              <a:t>be </a:t>
            </a:r>
            <a:r>
              <a:rPr lang="en-US" sz="1200" dirty="0" smtClean="0">
                <a:latin typeface="Arial" pitchFamily="34" charset="0"/>
                <a:cs typeface="Arial" pitchFamily="34" charset="0"/>
              </a:rPr>
              <a:t>seen </a:t>
            </a:r>
            <a:r>
              <a:rPr lang="en-US" sz="1200" dirty="0">
                <a:latin typeface="Arial" pitchFamily="34" charset="0"/>
                <a:cs typeface="Arial" pitchFamily="34" charset="0"/>
              </a:rPr>
              <a:t>on the following </a:t>
            </a:r>
            <a:r>
              <a:rPr lang="en-US" sz="1200" dirty="0" smtClean="0">
                <a:latin typeface="Arial" pitchFamily="34" charset="0"/>
                <a:cs typeface="Arial" pitchFamily="34" charset="0"/>
              </a:rPr>
              <a:t>page. The online resume shows the students basic information.  It will be uploaded by the students, and it could be reviewed by the faculty/staff of the system.  </a:t>
            </a:r>
            <a:endParaRPr lang="en-US" sz="1200" dirty="0">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9F7889B-248A-4B2C-A44E-F1EB0D556D91}" type="slidenum">
              <a:rPr lang="en-US"/>
              <a:pPr/>
              <a:t>69</a:t>
            </a:fld>
            <a:endParaRPr lang="en-US"/>
          </a:p>
        </p:txBody>
      </p:sp>
      <p:sp>
        <p:nvSpPr>
          <p:cNvPr id="241666" name="Text Box 2"/>
          <p:cNvSpPr txBox="1">
            <a:spLocks noChangeArrowheads="1"/>
          </p:cNvSpPr>
          <p:nvPr/>
        </p:nvSpPr>
        <p:spPr bwMode="auto">
          <a:xfrm>
            <a:off x="0" y="152400"/>
            <a:ext cx="68580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latin typeface="Arial" pitchFamily="34" charset="0"/>
                <a:cs typeface="Arial" pitchFamily="34" charset="0"/>
              </a:rPr>
              <a:t>Data Dictionary: </a:t>
            </a:r>
            <a:r>
              <a:rPr lang="en-US" sz="2400" b="1" dirty="0" smtClean="0">
                <a:latin typeface="Arial" pitchFamily="34" charset="0"/>
                <a:cs typeface="Arial" pitchFamily="34" charset="0"/>
              </a:rPr>
              <a:t>Resume Format</a:t>
            </a:r>
            <a:endParaRPr lang="en-US" sz="2400" b="1" dirty="0">
              <a:latin typeface="Arial" pitchFamily="34" charset="0"/>
              <a:cs typeface="Arial" pitchFamily="34" charset="0"/>
            </a:endParaRPr>
          </a:p>
        </p:txBody>
      </p:sp>
      <p:pic>
        <p:nvPicPr>
          <p:cNvPr id="241673" name="Picture 9"/>
          <p:cNvPicPr>
            <a:picLocks noChangeAspect="1" noChangeArrowheads="1"/>
          </p:cNvPicPr>
          <p:nvPr/>
        </p:nvPicPr>
        <p:blipFill>
          <a:blip r:embed="rId2"/>
          <a:srcRect/>
          <a:stretch>
            <a:fillRect/>
          </a:stretch>
        </p:blipFill>
        <p:spPr bwMode="auto">
          <a:xfrm>
            <a:off x="0" y="990600"/>
            <a:ext cx="6858000"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7</a:t>
            </a:fld>
            <a:endParaRPr lang="en-US"/>
          </a:p>
        </p:txBody>
      </p:sp>
      <p:sp>
        <p:nvSpPr>
          <p:cNvPr id="5" name="TextBox 4"/>
          <p:cNvSpPr txBox="1"/>
          <p:nvPr/>
        </p:nvSpPr>
        <p:spPr>
          <a:xfrm>
            <a:off x="0" y="533400"/>
            <a:ext cx="6858000" cy="461665"/>
          </a:xfrm>
          <a:prstGeom prst="rect">
            <a:avLst/>
          </a:prstGeom>
          <a:noFill/>
        </p:spPr>
        <p:txBody>
          <a:bodyPr wrap="square" rtlCol="0">
            <a:spAutoFit/>
          </a:bodyPr>
          <a:lstStyle/>
          <a:p>
            <a:pPr algn="ctr"/>
            <a:r>
              <a:rPr lang="en-US" sz="2400" b="1" dirty="0" smtClean="0"/>
              <a:t>Survey Phase Sign-Off</a:t>
            </a:r>
            <a:endParaRPr lang="en-US" sz="2400" b="1" dirty="0"/>
          </a:p>
        </p:txBody>
      </p:sp>
      <p:sp>
        <p:nvSpPr>
          <p:cNvPr id="6" name="TextBox 5"/>
          <p:cNvSpPr txBox="1"/>
          <p:nvPr/>
        </p:nvSpPr>
        <p:spPr>
          <a:xfrm>
            <a:off x="152400" y="1752600"/>
            <a:ext cx="6477000" cy="6955750"/>
          </a:xfrm>
          <a:prstGeom prst="rect">
            <a:avLst/>
          </a:prstGeom>
          <a:noFill/>
        </p:spPr>
        <p:txBody>
          <a:bodyPr wrap="square" rtlCol="0">
            <a:spAutoFit/>
          </a:bodyPr>
          <a:lstStyle/>
          <a:p>
            <a:pPr>
              <a:spcBef>
                <a:spcPct val="50000"/>
              </a:spcBef>
            </a:pPr>
            <a:r>
              <a:rPr lang="en-US" dirty="0" smtClean="0"/>
              <a:t>	</a:t>
            </a:r>
            <a:r>
              <a:rPr lang="en-US" sz="1200" dirty="0" smtClean="0"/>
              <a:t>HMS Consulting has determined that The </a:t>
            </a:r>
            <a:r>
              <a:rPr lang="en-US" sz="1200" dirty="0" err="1" smtClean="0"/>
              <a:t>Chau</a:t>
            </a:r>
            <a:r>
              <a:rPr lang="en-US" sz="1200" dirty="0" smtClean="0"/>
              <a:t> Group, Inc. would benefit from a new system.  Through the survey phase HMS Consulting has developed a project and system scope to determine The </a:t>
            </a:r>
            <a:r>
              <a:rPr lang="en-US" sz="1200" dirty="0" err="1" smtClean="0"/>
              <a:t>Chau</a:t>
            </a:r>
            <a:r>
              <a:rPr lang="en-US" sz="1200" dirty="0" smtClean="0"/>
              <a:t> Group’s expectations of the system.</a:t>
            </a:r>
          </a:p>
          <a:p>
            <a:pPr>
              <a:spcBef>
                <a:spcPct val="50000"/>
              </a:spcBef>
            </a:pPr>
            <a:r>
              <a:rPr lang="en-US" sz="1200" dirty="0" smtClean="0"/>
              <a:t>	Therefore, HMS Consulting recommends moving to the study phase.  In the study phase HMS Consulting will study the currently implemented system.  Agreement is acknowledged by signing below.</a:t>
            </a: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endParaRPr lang="en-US" sz="1200" dirty="0" smtClean="0">
              <a:solidFill>
                <a:srgbClr val="378D2B"/>
              </a:solidFill>
            </a:endParaRPr>
          </a:p>
          <a:p>
            <a:pPr>
              <a:spcBef>
                <a:spcPct val="50000"/>
              </a:spcBef>
            </a:pPr>
            <a:r>
              <a:rPr lang="en-US" sz="1200" u="sng" dirty="0" smtClean="0"/>
              <a:t>____________________________</a:t>
            </a:r>
            <a:r>
              <a:rPr lang="en-US" sz="1200" dirty="0" smtClean="0"/>
              <a:t>                                    </a:t>
            </a:r>
            <a:r>
              <a:rPr lang="en-US" sz="1200" u="sng" dirty="0" smtClean="0"/>
              <a:t>____________________________</a:t>
            </a:r>
          </a:p>
          <a:p>
            <a:pPr>
              <a:spcBef>
                <a:spcPct val="50000"/>
              </a:spcBef>
            </a:pPr>
            <a:r>
              <a:rPr lang="en-US" sz="1200" dirty="0" smtClean="0"/>
              <a:t>HMS Consultant                                                              The </a:t>
            </a:r>
            <a:r>
              <a:rPr lang="en-US" sz="1200" dirty="0" err="1" smtClean="0"/>
              <a:t>Chau</a:t>
            </a:r>
            <a:r>
              <a:rPr lang="en-US" sz="1200" dirty="0" smtClean="0"/>
              <a:t> Group, Inc. Representative</a:t>
            </a:r>
          </a:p>
          <a:p>
            <a:pPr>
              <a:spcBef>
                <a:spcPct val="50000"/>
              </a:spcBef>
            </a:pPr>
            <a:r>
              <a:rPr lang="en-US" sz="1200" u="sng" dirty="0" smtClean="0"/>
              <a:t>____________________________</a:t>
            </a:r>
          </a:p>
          <a:p>
            <a:pPr>
              <a:spcBef>
                <a:spcPct val="50000"/>
              </a:spcBef>
            </a:pPr>
            <a:r>
              <a:rPr lang="en-US" sz="1200" dirty="0" smtClean="0"/>
              <a:t>HMS Consultant</a:t>
            </a:r>
          </a:p>
          <a:p>
            <a:pPr>
              <a:spcBef>
                <a:spcPct val="50000"/>
              </a:spcBef>
            </a:pPr>
            <a:r>
              <a:rPr lang="en-US" sz="1200" u="sng" dirty="0" smtClean="0"/>
              <a:t>____________________________</a:t>
            </a:r>
          </a:p>
          <a:p>
            <a:pPr>
              <a:spcBef>
                <a:spcPct val="50000"/>
              </a:spcBef>
            </a:pPr>
            <a:r>
              <a:rPr lang="en-US" sz="1200" dirty="0" smtClean="0"/>
              <a:t>HMS Consultant</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840AA3C-F2E5-491B-B747-EDFC1154BC41}" type="slidenum">
              <a:rPr lang="en-US" smtClean="0"/>
              <a:pPr>
                <a:defRPr/>
              </a:pPr>
              <a:t>70</a:t>
            </a:fld>
            <a:endParaRPr lang="en-US"/>
          </a:p>
        </p:txBody>
      </p:sp>
      <p:sp>
        <p:nvSpPr>
          <p:cNvPr id="4" name="TextBox 3"/>
          <p:cNvSpPr txBox="1"/>
          <p:nvPr/>
        </p:nvSpPr>
        <p:spPr>
          <a:xfrm>
            <a:off x="457200" y="1701225"/>
            <a:ext cx="5943600" cy="584775"/>
          </a:xfrm>
          <a:prstGeom prst="rect">
            <a:avLst/>
          </a:prstGeom>
          <a:noFill/>
        </p:spPr>
        <p:txBody>
          <a:bodyPr wrap="square" rtlCol="0">
            <a:spAutoFit/>
          </a:bodyPr>
          <a:lstStyle/>
          <a:p>
            <a:pPr algn="ctr"/>
            <a:r>
              <a:rPr lang="en-US" sz="3200" b="1" dirty="0" smtClean="0"/>
              <a:t>CURRENT SYSTEM MODELS</a:t>
            </a:r>
            <a:endParaRPr lang="en-US" sz="32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5"/>
          <p:cNvSpPr>
            <a:spLocks noChangeArrowheads="1"/>
          </p:cNvSpPr>
          <p:nvPr/>
        </p:nvSpPr>
        <p:spPr bwMode="auto">
          <a:xfrm>
            <a:off x="2303462" y="1722438"/>
            <a:ext cx="2192338" cy="990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8" name="Slide Number Placeholder 5"/>
          <p:cNvSpPr>
            <a:spLocks noGrp="1"/>
          </p:cNvSpPr>
          <p:nvPr>
            <p:ph type="sldNum" sz="quarter" idx="12"/>
          </p:nvPr>
        </p:nvSpPr>
        <p:spPr/>
        <p:txBody>
          <a:bodyPr/>
          <a:lstStyle/>
          <a:p>
            <a:pPr>
              <a:defRPr/>
            </a:pPr>
            <a:fld id="{3E0D8107-0654-4AC0-8922-3C8AB2B41369}" type="slidenum">
              <a:rPr lang="en-US">
                <a:latin typeface="Arial" pitchFamily="34" charset="0"/>
                <a:cs typeface="Arial" pitchFamily="34" charset="0"/>
              </a:rPr>
              <a:pPr>
                <a:defRPr/>
              </a:pPr>
              <a:t>71</a:t>
            </a:fld>
            <a:endParaRPr lang="en-US">
              <a:latin typeface="Arial" pitchFamily="34" charset="0"/>
              <a:cs typeface="Arial" pitchFamily="34" charset="0"/>
            </a:endParaRPr>
          </a:p>
        </p:txBody>
      </p:sp>
      <p:sp>
        <p:nvSpPr>
          <p:cNvPr id="10246" name="Text Box 2"/>
          <p:cNvSpPr txBox="1">
            <a:spLocks noChangeArrowheads="1"/>
          </p:cNvSpPr>
          <p:nvPr/>
        </p:nvSpPr>
        <p:spPr bwMode="auto">
          <a:xfrm>
            <a:off x="0" y="152400"/>
            <a:ext cx="6858000" cy="707886"/>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Decomposition Diagram and Narrative for Data Creation and Exchange</a:t>
            </a:r>
          </a:p>
        </p:txBody>
      </p:sp>
      <p:sp>
        <p:nvSpPr>
          <p:cNvPr id="10247" name="Line 8"/>
          <p:cNvSpPr>
            <a:spLocks noChangeShapeType="1"/>
          </p:cNvSpPr>
          <p:nvPr/>
        </p:nvSpPr>
        <p:spPr bwMode="auto">
          <a:xfrm flipV="1">
            <a:off x="3276600" y="2667000"/>
            <a:ext cx="0" cy="54927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cxnSp>
        <p:nvCxnSpPr>
          <p:cNvPr id="10248" name="AutoShape 13"/>
          <p:cNvCxnSpPr>
            <a:cxnSpLocks noChangeShapeType="1"/>
          </p:cNvCxnSpPr>
          <p:nvPr/>
        </p:nvCxnSpPr>
        <p:spPr bwMode="auto">
          <a:xfrm>
            <a:off x="685800" y="3200400"/>
            <a:ext cx="5394325" cy="0"/>
          </a:xfrm>
          <a:prstGeom prst="straightConnector1">
            <a:avLst/>
          </a:prstGeom>
          <a:noFill/>
          <a:ln w="38100">
            <a:solidFill>
              <a:schemeClr val="tx1"/>
            </a:solidFill>
            <a:round/>
            <a:headEnd/>
            <a:tailEnd/>
          </a:ln>
        </p:spPr>
      </p:cxnSp>
      <p:cxnSp>
        <p:nvCxnSpPr>
          <p:cNvPr id="10249" name="AutoShape 14"/>
          <p:cNvCxnSpPr>
            <a:cxnSpLocks noChangeShapeType="1"/>
          </p:cNvCxnSpPr>
          <p:nvPr/>
        </p:nvCxnSpPr>
        <p:spPr bwMode="auto">
          <a:xfrm rot="16200000" flipH="1">
            <a:off x="5957094" y="3313906"/>
            <a:ext cx="228600" cy="1588"/>
          </a:xfrm>
          <a:prstGeom prst="straightConnector1">
            <a:avLst/>
          </a:prstGeom>
          <a:noFill/>
          <a:ln w="38100">
            <a:solidFill>
              <a:schemeClr val="tx1"/>
            </a:solidFill>
            <a:round/>
            <a:headEnd/>
            <a:tailEnd/>
          </a:ln>
        </p:spPr>
      </p:cxnSp>
      <p:cxnSp>
        <p:nvCxnSpPr>
          <p:cNvPr id="10250" name="AutoShape 14"/>
          <p:cNvCxnSpPr>
            <a:cxnSpLocks noChangeShapeType="1"/>
          </p:cNvCxnSpPr>
          <p:nvPr/>
        </p:nvCxnSpPr>
        <p:spPr bwMode="auto">
          <a:xfrm rot="16200000" flipH="1">
            <a:off x="548481" y="3337719"/>
            <a:ext cx="274638" cy="0"/>
          </a:xfrm>
          <a:prstGeom prst="straightConnector1">
            <a:avLst/>
          </a:prstGeom>
          <a:noFill/>
          <a:ln w="38100">
            <a:solidFill>
              <a:schemeClr val="tx1"/>
            </a:solidFill>
            <a:round/>
            <a:headEnd/>
            <a:tailEnd/>
          </a:ln>
        </p:spPr>
      </p:cxnSp>
      <p:cxnSp>
        <p:nvCxnSpPr>
          <p:cNvPr id="10251" name="AutoShape 14"/>
          <p:cNvCxnSpPr>
            <a:cxnSpLocks noChangeShapeType="1"/>
          </p:cNvCxnSpPr>
          <p:nvPr/>
        </p:nvCxnSpPr>
        <p:spPr bwMode="auto">
          <a:xfrm rot="16200000" flipH="1">
            <a:off x="1996281" y="3337719"/>
            <a:ext cx="274638" cy="0"/>
          </a:xfrm>
          <a:prstGeom prst="straightConnector1">
            <a:avLst/>
          </a:prstGeom>
          <a:noFill/>
          <a:ln w="38100">
            <a:solidFill>
              <a:schemeClr val="tx1"/>
            </a:solidFill>
            <a:round/>
            <a:headEnd/>
            <a:tailEnd/>
          </a:ln>
        </p:spPr>
      </p:cxnSp>
      <p:sp>
        <p:nvSpPr>
          <p:cNvPr id="10252" name="Line 63"/>
          <p:cNvSpPr>
            <a:spLocks noChangeShapeType="1"/>
          </p:cNvSpPr>
          <p:nvPr/>
        </p:nvSpPr>
        <p:spPr bwMode="auto">
          <a:xfrm>
            <a:off x="1477963" y="3844925"/>
            <a:ext cx="0" cy="374904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3" name="Line 63"/>
          <p:cNvSpPr>
            <a:spLocks noChangeShapeType="1"/>
          </p:cNvSpPr>
          <p:nvPr/>
        </p:nvSpPr>
        <p:spPr bwMode="auto">
          <a:xfrm>
            <a:off x="2895600" y="3856038"/>
            <a:ext cx="0" cy="210343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4" name="Line 63"/>
          <p:cNvSpPr>
            <a:spLocks noChangeShapeType="1"/>
          </p:cNvSpPr>
          <p:nvPr/>
        </p:nvSpPr>
        <p:spPr bwMode="auto">
          <a:xfrm>
            <a:off x="4297363" y="3856038"/>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5" name="Line 43"/>
          <p:cNvSpPr>
            <a:spLocks noChangeShapeType="1"/>
          </p:cNvSpPr>
          <p:nvPr/>
        </p:nvSpPr>
        <p:spPr bwMode="auto">
          <a:xfrm>
            <a:off x="228600" y="59118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6" name="Line 43"/>
          <p:cNvSpPr>
            <a:spLocks noChangeShapeType="1"/>
          </p:cNvSpPr>
          <p:nvPr/>
        </p:nvSpPr>
        <p:spPr bwMode="auto">
          <a:xfrm>
            <a:off x="228600" y="4997450"/>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7" name="Line 43"/>
          <p:cNvSpPr>
            <a:spLocks noChangeShapeType="1"/>
          </p:cNvSpPr>
          <p:nvPr/>
        </p:nvSpPr>
        <p:spPr bwMode="auto">
          <a:xfrm>
            <a:off x="1490663" y="5959475"/>
            <a:ext cx="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8" name="Line 43"/>
          <p:cNvSpPr>
            <a:spLocks noChangeShapeType="1"/>
          </p:cNvSpPr>
          <p:nvPr/>
        </p:nvSpPr>
        <p:spPr bwMode="auto">
          <a:xfrm>
            <a:off x="1490663" y="5045075"/>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59" name="Text Box 22"/>
          <p:cNvSpPr txBox="1">
            <a:spLocks noChangeArrowheads="1"/>
          </p:cNvSpPr>
          <p:nvPr/>
        </p:nvSpPr>
        <p:spPr bwMode="auto">
          <a:xfrm>
            <a:off x="508000" y="469265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06" name="AutoShape 23"/>
          <p:cNvSpPr>
            <a:spLocks noChangeArrowheads="1"/>
          </p:cNvSpPr>
          <p:nvPr/>
        </p:nvSpPr>
        <p:spPr bwMode="auto">
          <a:xfrm>
            <a:off x="304800" y="469265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7" name="AutoShape 24"/>
          <p:cNvSpPr>
            <a:spLocks noChangeArrowheads="1"/>
          </p:cNvSpPr>
          <p:nvPr/>
        </p:nvSpPr>
        <p:spPr bwMode="auto">
          <a:xfrm>
            <a:off x="304800" y="553085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08" name="AutoShape 25"/>
          <p:cNvSpPr>
            <a:spLocks noChangeArrowheads="1"/>
          </p:cNvSpPr>
          <p:nvPr/>
        </p:nvSpPr>
        <p:spPr bwMode="auto">
          <a:xfrm>
            <a:off x="363538" y="3475038"/>
            <a:ext cx="1008062"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69" name="Line 43"/>
          <p:cNvSpPr>
            <a:spLocks noChangeShapeType="1"/>
          </p:cNvSpPr>
          <p:nvPr/>
        </p:nvSpPr>
        <p:spPr bwMode="auto">
          <a:xfrm flipV="1">
            <a:off x="2971800" y="3886200"/>
            <a:ext cx="1190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0" name="Line 43"/>
          <p:cNvSpPr>
            <a:spLocks noChangeShapeType="1"/>
          </p:cNvSpPr>
          <p:nvPr/>
        </p:nvSpPr>
        <p:spPr bwMode="auto">
          <a:xfrm>
            <a:off x="4267200" y="3886200"/>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1" name="Text Box 29"/>
          <p:cNvSpPr txBox="1">
            <a:spLocks noChangeArrowheads="1"/>
          </p:cNvSpPr>
          <p:nvPr/>
        </p:nvSpPr>
        <p:spPr bwMode="auto">
          <a:xfrm>
            <a:off x="228600" y="3779838"/>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Profile/Resume</a:t>
            </a:r>
          </a:p>
        </p:txBody>
      </p:sp>
      <p:sp>
        <p:nvSpPr>
          <p:cNvPr id="10272" name="Line 30"/>
          <p:cNvSpPr>
            <a:spLocks noChangeShapeType="1"/>
          </p:cNvSpPr>
          <p:nvPr/>
        </p:nvSpPr>
        <p:spPr bwMode="auto">
          <a:xfrm>
            <a:off x="3635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3" name="Line 32"/>
          <p:cNvSpPr>
            <a:spLocks noChangeShapeType="1"/>
          </p:cNvSpPr>
          <p:nvPr/>
        </p:nvSpPr>
        <p:spPr bwMode="auto">
          <a:xfrm>
            <a:off x="304800" y="57594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4" name="Line 43"/>
          <p:cNvSpPr>
            <a:spLocks noChangeShapeType="1"/>
          </p:cNvSpPr>
          <p:nvPr/>
        </p:nvSpPr>
        <p:spPr bwMode="auto">
          <a:xfrm>
            <a:off x="1506538" y="3856038"/>
            <a:ext cx="182562"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275" name="Text Box 33"/>
          <p:cNvSpPr txBox="1">
            <a:spLocks noChangeArrowheads="1"/>
          </p:cNvSpPr>
          <p:nvPr/>
        </p:nvSpPr>
        <p:spPr bwMode="auto">
          <a:xfrm>
            <a:off x="592138" y="3475038"/>
            <a:ext cx="550862"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1.0</a:t>
            </a:r>
          </a:p>
        </p:txBody>
      </p:sp>
      <p:sp>
        <p:nvSpPr>
          <p:cNvPr id="10276" name="Text Box 34"/>
          <p:cNvSpPr txBox="1">
            <a:spLocks noChangeArrowheads="1"/>
          </p:cNvSpPr>
          <p:nvPr/>
        </p:nvSpPr>
        <p:spPr bwMode="auto">
          <a:xfrm>
            <a:off x="2116138" y="3551238"/>
            <a:ext cx="355600" cy="461962"/>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0277" name="Text Box 36"/>
          <p:cNvSpPr txBox="1">
            <a:spLocks noChangeArrowheads="1"/>
          </p:cNvSpPr>
          <p:nvPr/>
        </p:nvSpPr>
        <p:spPr bwMode="auto">
          <a:xfrm>
            <a:off x="533400" y="46482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1.1</a:t>
            </a:r>
          </a:p>
        </p:txBody>
      </p:sp>
      <p:sp>
        <p:nvSpPr>
          <p:cNvPr id="10278" name="Text Box 37"/>
          <p:cNvSpPr txBox="1">
            <a:spLocks noChangeArrowheads="1"/>
          </p:cNvSpPr>
          <p:nvPr/>
        </p:nvSpPr>
        <p:spPr bwMode="auto">
          <a:xfrm>
            <a:off x="533400" y="5486400"/>
            <a:ext cx="482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1.2</a:t>
            </a:r>
          </a:p>
        </p:txBody>
      </p:sp>
      <p:sp>
        <p:nvSpPr>
          <p:cNvPr id="10279" name="Text Box 38"/>
          <p:cNvSpPr txBox="1">
            <a:spLocks noChangeArrowheads="1"/>
          </p:cNvSpPr>
          <p:nvPr/>
        </p:nvSpPr>
        <p:spPr bwMode="auto">
          <a:xfrm>
            <a:off x="228600" y="5770563"/>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Upload Profile/Resume</a:t>
            </a:r>
          </a:p>
        </p:txBody>
      </p:sp>
      <p:sp>
        <p:nvSpPr>
          <p:cNvPr id="10280" name="Text Box 39"/>
          <p:cNvSpPr txBox="1">
            <a:spLocks noChangeArrowheads="1"/>
          </p:cNvSpPr>
          <p:nvPr/>
        </p:nvSpPr>
        <p:spPr bwMode="auto">
          <a:xfrm>
            <a:off x="228600" y="4953000"/>
            <a:ext cx="1143000"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Create Profile/Resume</a:t>
            </a:r>
          </a:p>
        </p:txBody>
      </p:sp>
      <p:sp>
        <p:nvSpPr>
          <p:cNvPr id="16421" name="AutoShape 40"/>
          <p:cNvSpPr>
            <a:spLocks noChangeArrowheads="1"/>
          </p:cNvSpPr>
          <p:nvPr/>
        </p:nvSpPr>
        <p:spPr bwMode="auto">
          <a:xfrm>
            <a:off x="17526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84" name="Line 41"/>
          <p:cNvSpPr>
            <a:spLocks noChangeShapeType="1"/>
          </p:cNvSpPr>
          <p:nvPr/>
        </p:nvSpPr>
        <p:spPr bwMode="auto">
          <a:xfrm>
            <a:off x="17351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85" name="Text Box 42"/>
          <p:cNvSpPr txBox="1">
            <a:spLocks noChangeArrowheads="1"/>
          </p:cNvSpPr>
          <p:nvPr/>
        </p:nvSpPr>
        <p:spPr bwMode="auto">
          <a:xfrm>
            <a:off x="1905000" y="3505200"/>
            <a:ext cx="5508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6424" name="AutoShape 43"/>
          <p:cNvSpPr>
            <a:spLocks noChangeArrowheads="1"/>
          </p:cNvSpPr>
          <p:nvPr/>
        </p:nvSpPr>
        <p:spPr bwMode="auto">
          <a:xfrm>
            <a:off x="31242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25" name="AutoShape 44"/>
          <p:cNvSpPr>
            <a:spLocks noChangeArrowheads="1"/>
          </p:cNvSpPr>
          <p:nvPr/>
        </p:nvSpPr>
        <p:spPr bwMode="auto">
          <a:xfrm>
            <a:off x="44958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92" name="Line 45"/>
          <p:cNvSpPr>
            <a:spLocks noChangeShapeType="1"/>
          </p:cNvSpPr>
          <p:nvPr/>
        </p:nvSpPr>
        <p:spPr bwMode="auto">
          <a:xfrm>
            <a:off x="3124200" y="3779838"/>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3" name="Line 46"/>
          <p:cNvSpPr>
            <a:spLocks noChangeShapeType="1"/>
          </p:cNvSpPr>
          <p:nvPr/>
        </p:nvSpPr>
        <p:spPr bwMode="auto">
          <a:xfrm>
            <a:off x="44958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4" name="Text Box 47"/>
          <p:cNvSpPr txBox="1">
            <a:spLocks noChangeArrowheads="1"/>
          </p:cNvSpPr>
          <p:nvPr/>
        </p:nvSpPr>
        <p:spPr bwMode="auto">
          <a:xfrm>
            <a:off x="3352800" y="3505200"/>
            <a:ext cx="4746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3.0</a:t>
            </a:r>
          </a:p>
        </p:txBody>
      </p:sp>
      <p:sp>
        <p:nvSpPr>
          <p:cNvPr id="10295" name="Text Box 48"/>
          <p:cNvSpPr txBox="1">
            <a:spLocks noChangeArrowheads="1"/>
          </p:cNvSpPr>
          <p:nvPr/>
        </p:nvSpPr>
        <p:spPr bwMode="auto">
          <a:xfrm>
            <a:off x="45720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4.0</a:t>
            </a:r>
          </a:p>
        </p:txBody>
      </p:sp>
      <p:sp>
        <p:nvSpPr>
          <p:cNvPr id="10296" name="Text Box 49"/>
          <p:cNvSpPr txBox="1">
            <a:spLocks noChangeArrowheads="1"/>
          </p:cNvSpPr>
          <p:nvPr/>
        </p:nvSpPr>
        <p:spPr bwMode="auto">
          <a:xfrm>
            <a:off x="1643063" y="48006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31" name="AutoShape 50"/>
          <p:cNvSpPr>
            <a:spLocks noChangeArrowheads="1"/>
          </p:cNvSpPr>
          <p:nvPr/>
        </p:nvSpPr>
        <p:spPr bwMode="auto">
          <a:xfrm>
            <a:off x="1566863" y="4724400"/>
            <a:ext cx="947737"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32" name="AutoShape 51"/>
          <p:cNvSpPr>
            <a:spLocks noChangeArrowheads="1"/>
          </p:cNvSpPr>
          <p:nvPr/>
        </p:nvSpPr>
        <p:spPr bwMode="auto">
          <a:xfrm>
            <a:off x="1566863" y="5638800"/>
            <a:ext cx="947737"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03" name="Line 32"/>
          <p:cNvSpPr>
            <a:spLocks noChangeShapeType="1"/>
          </p:cNvSpPr>
          <p:nvPr/>
        </p:nvSpPr>
        <p:spPr bwMode="auto">
          <a:xfrm>
            <a:off x="1566863" y="58674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04" name="Text Box 53"/>
          <p:cNvSpPr txBox="1">
            <a:spLocks noChangeArrowheads="1"/>
          </p:cNvSpPr>
          <p:nvPr/>
        </p:nvSpPr>
        <p:spPr bwMode="auto">
          <a:xfrm>
            <a:off x="1795463" y="46942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2.1</a:t>
            </a:r>
          </a:p>
        </p:txBody>
      </p:sp>
      <p:sp>
        <p:nvSpPr>
          <p:cNvPr id="10305" name="Text Box 54"/>
          <p:cNvSpPr txBox="1">
            <a:spLocks noChangeArrowheads="1"/>
          </p:cNvSpPr>
          <p:nvPr/>
        </p:nvSpPr>
        <p:spPr bwMode="auto">
          <a:xfrm>
            <a:off x="1795463" y="5608638"/>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2.2</a:t>
            </a:r>
          </a:p>
        </p:txBody>
      </p:sp>
      <p:sp>
        <p:nvSpPr>
          <p:cNvPr id="10306" name="Text Box 55"/>
          <p:cNvSpPr txBox="1">
            <a:spLocks noChangeArrowheads="1"/>
          </p:cNvSpPr>
          <p:nvPr/>
        </p:nvSpPr>
        <p:spPr bwMode="auto">
          <a:xfrm>
            <a:off x="1447800" y="5867400"/>
            <a:ext cx="1143000" cy="40005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Analyze Profile/Resume</a:t>
            </a:r>
            <a:endParaRPr lang="en-US" sz="1000" b="1" dirty="0">
              <a:latin typeface="Arial" pitchFamily="34" charset="0"/>
              <a:cs typeface="Arial" pitchFamily="34" charset="0"/>
            </a:endParaRPr>
          </a:p>
        </p:txBody>
      </p:sp>
      <p:sp>
        <p:nvSpPr>
          <p:cNvPr id="10307" name="Text Box 56"/>
          <p:cNvSpPr txBox="1">
            <a:spLocks noChangeArrowheads="1"/>
          </p:cNvSpPr>
          <p:nvPr/>
        </p:nvSpPr>
        <p:spPr bwMode="auto">
          <a:xfrm>
            <a:off x="1719263" y="6446838"/>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0308" name="Line 43"/>
          <p:cNvSpPr>
            <a:spLocks noChangeShapeType="1"/>
          </p:cNvSpPr>
          <p:nvPr/>
        </p:nvSpPr>
        <p:spPr bwMode="auto">
          <a:xfrm>
            <a:off x="2895600" y="59769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09" name="Line 43"/>
          <p:cNvSpPr>
            <a:spLocks noChangeShapeType="1"/>
          </p:cNvSpPr>
          <p:nvPr/>
        </p:nvSpPr>
        <p:spPr bwMode="auto">
          <a:xfrm>
            <a:off x="2895600" y="5062538"/>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10" name="Text Box 61"/>
          <p:cNvSpPr txBox="1">
            <a:spLocks noChangeArrowheads="1"/>
          </p:cNvSpPr>
          <p:nvPr/>
        </p:nvSpPr>
        <p:spPr bwMode="auto">
          <a:xfrm>
            <a:off x="3048000" y="4818063"/>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41" name="AutoShape 62"/>
          <p:cNvSpPr>
            <a:spLocks noChangeArrowheads="1"/>
          </p:cNvSpPr>
          <p:nvPr/>
        </p:nvSpPr>
        <p:spPr bwMode="auto">
          <a:xfrm>
            <a:off x="2971800" y="4741863"/>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42" name="AutoShape 63"/>
          <p:cNvSpPr>
            <a:spLocks noChangeArrowheads="1"/>
          </p:cNvSpPr>
          <p:nvPr/>
        </p:nvSpPr>
        <p:spPr bwMode="auto">
          <a:xfrm>
            <a:off x="2971800" y="5656263"/>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17" name="Line 32"/>
          <p:cNvSpPr>
            <a:spLocks noChangeShapeType="1"/>
          </p:cNvSpPr>
          <p:nvPr/>
        </p:nvSpPr>
        <p:spPr bwMode="auto">
          <a:xfrm>
            <a:off x="2971800" y="58848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18" name="Text Box 65"/>
          <p:cNvSpPr txBox="1">
            <a:spLocks noChangeArrowheads="1"/>
          </p:cNvSpPr>
          <p:nvPr/>
        </p:nvSpPr>
        <p:spPr bwMode="auto">
          <a:xfrm>
            <a:off x="3217863" y="4724400"/>
            <a:ext cx="473075"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3.1</a:t>
            </a:r>
          </a:p>
        </p:txBody>
      </p:sp>
      <p:sp>
        <p:nvSpPr>
          <p:cNvPr id="10319" name="Text Box 66"/>
          <p:cNvSpPr txBox="1">
            <a:spLocks noChangeArrowheads="1"/>
          </p:cNvSpPr>
          <p:nvPr/>
        </p:nvSpPr>
        <p:spPr bwMode="auto">
          <a:xfrm>
            <a:off x="3217863" y="5610225"/>
            <a:ext cx="473075" cy="277813"/>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3.2</a:t>
            </a:r>
          </a:p>
        </p:txBody>
      </p:sp>
      <p:sp>
        <p:nvSpPr>
          <p:cNvPr id="10320" name="Text Box 67"/>
          <p:cNvSpPr txBox="1">
            <a:spLocks noChangeArrowheads="1"/>
          </p:cNvSpPr>
          <p:nvPr/>
        </p:nvSpPr>
        <p:spPr bwMode="auto">
          <a:xfrm>
            <a:off x="2971800" y="5908675"/>
            <a:ext cx="947738" cy="40011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Make request</a:t>
            </a:r>
          </a:p>
        </p:txBody>
      </p:sp>
      <p:sp>
        <p:nvSpPr>
          <p:cNvPr id="10321" name="Line 43"/>
          <p:cNvSpPr>
            <a:spLocks noChangeShapeType="1"/>
          </p:cNvSpPr>
          <p:nvPr/>
        </p:nvSpPr>
        <p:spPr bwMode="auto">
          <a:xfrm>
            <a:off x="4327525" y="6019800"/>
            <a:ext cx="92075"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22" name="Line 43"/>
          <p:cNvSpPr>
            <a:spLocks noChangeShapeType="1"/>
          </p:cNvSpPr>
          <p:nvPr/>
        </p:nvSpPr>
        <p:spPr bwMode="auto">
          <a:xfrm>
            <a:off x="4267200" y="5121275"/>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50" name="AutoShape 79"/>
          <p:cNvSpPr>
            <a:spLocks noChangeArrowheads="1"/>
          </p:cNvSpPr>
          <p:nvPr/>
        </p:nvSpPr>
        <p:spPr bwMode="auto">
          <a:xfrm>
            <a:off x="4419600" y="48006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51" name="AutoShape 80"/>
          <p:cNvSpPr>
            <a:spLocks noChangeArrowheads="1"/>
          </p:cNvSpPr>
          <p:nvPr/>
        </p:nvSpPr>
        <p:spPr bwMode="auto">
          <a:xfrm>
            <a:off x="4419600" y="57150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29" name="Line 32"/>
          <p:cNvSpPr>
            <a:spLocks noChangeShapeType="1"/>
          </p:cNvSpPr>
          <p:nvPr/>
        </p:nvSpPr>
        <p:spPr bwMode="auto">
          <a:xfrm>
            <a:off x="4419600" y="59436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0" name="Text Box 82"/>
          <p:cNvSpPr txBox="1">
            <a:spLocks noChangeArrowheads="1"/>
          </p:cNvSpPr>
          <p:nvPr/>
        </p:nvSpPr>
        <p:spPr bwMode="auto">
          <a:xfrm>
            <a:off x="4648200" y="48006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4.1</a:t>
            </a:r>
          </a:p>
        </p:txBody>
      </p:sp>
      <p:sp>
        <p:nvSpPr>
          <p:cNvPr id="10331" name="Text Box 83"/>
          <p:cNvSpPr txBox="1">
            <a:spLocks noChangeArrowheads="1"/>
          </p:cNvSpPr>
          <p:nvPr/>
        </p:nvSpPr>
        <p:spPr bwMode="auto">
          <a:xfrm>
            <a:off x="4648200" y="57150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4.2</a:t>
            </a:r>
          </a:p>
        </p:txBody>
      </p:sp>
      <p:sp>
        <p:nvSpPr>
          <p:cNvPr id="10332" name="Text Box 84"/>
          <p:cNvSpPr txBox="1">
            <a:spLocks noChangeArrowheads="1"/>
          </p:cNvSpPr>
          <p:nvPr/>
        </p:nvSpPr>
        <p:spPr bwMode="auto">
          <a:xfrm>
            <a:off x="4267200" y="5943600"/>
            <a:ext cx="1143000" cy="40005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Obtain Profile/Resume</a:t>
            </a:r>
          </a:p>
        </p:txBody>
      </p:sp>
      <p:sp>
        <p:nvSpPr>
          <p:cNvPr id="10333" name="Text Box 88"/>
          <p:cNvSpPr txBox="1">
            <a:spLocks noChangeArrowheads="1"/>
          </p:cNvSpPr>
          <p:nvPr/>
        </p:nvSpPr>
        <p:spPr bwMode="auto">
          <a:xfrm>
            <a:off x="1600200" y="3733800"/>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a:t>
            </a:r>
          </a:p>
        </p:txBody>
      </p:sp>
      <p:sp>
        <p:nvSpPr>
          <p:cNvPr id="10334" name="Text Box 89"/>
          <p:cNvSpPr txBox="1">
            <a:spLocks noChangeArrowheads="1"/>
          </p:cNvSpPr>
          <p:nvPr/>
        </p:nvSpPr>
        <p:spPr bwMode="auto">
          <a:xfrm>
            <a:off x="3124200" y="3779838"/>
            <a:ext cx="922338"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Request</a:t>
            </a:r>
          </a:p>
        </p:txBody>
      </p:sp>
      <p:sp>
        <p:nvSpPr>
          <p:cNvPr id="10335" name="Text Box 90"/>
          <p:cNvSpPr txBox="1">
            <a:spLocks noChangeArrowheads="1"/>
          </p:cNvSpPr>
          <p:nvPr/>
        </p:nvSpPr>
        <p:spPr bwMode="auto">
          <a:xfrm>
            <a:off x="4495800" y="3773488"/>
            <a:ext cx="1066800" cy="554037"/>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 Request</a:t>
            </a:r>
          </a:p>
        </p:txBody>
      </p:sp>
      <p:sp>
        <p:nvSpPr>
          <p:cNvPr id="10336" name="Line 32"/>
          <p:cNvSpPr>
            <a:spLocks noChangeShapeType="1"/>
          </p:cNvSpPr>
          <p:nvPr/>
        </p:nvSpPr>
        <p:spPr bwMode="auto">
          <a:xfrm>
            <a:off x="304800" y="492125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7" name="Line 32"/>
          <p:cNvSpPr>
            <a:spLocks noChangeShapeType="1"/>
          </p:cNvSpPr>
          <p:nvPr/>
        </p:nvSpPr>
        <p:spPr bwMode="auto">
          <a:xfrm>
            <a:off x="1566863" y="4968875"/>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8" name="Line 32"/>
          <p:cNvSpPr>
            <a:spLocks noChangeShapeType="1"/>
          </p:cNvSpPr>
          <p:nvPr/>
        </p:nvSpPr>
        <p:spPr bwMode="auto">
          <a:xfrm>
            <a:off x="2971800" y="4970463"/>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39" name="Line 32"/>
          <p:cNvSpPr>
            <a:spLocks noChangeShapeType="1"/>
          </p:cNvSpPr>
          <p:nvPr/>
        </p:nvSpPr>
        <p:spPr bwMode="auto">
          <a:xfrm>
            <a:off x="4419600" y="50292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0" name="Text Box 97"/>
          <p:cNvSpPr txBox="1">
            <a:spLocks noChangeArrowheads="1"/>
          </p:cNvSpPr>
          <p:nvPr/>
        </p:nvSpPr>
        <p:spPr bwMode="auto">
          <a:xfrm>
            <a:off x="1447800" y="4953000"/>
            <a:ext cx="1143000" cy="40005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Retrieve Profile/Resume</a:t>
            </a:r>
            <a:endParaRPr lang="en-US" sz="1000" b="1" dirty="0">
              <a:latin typeface="Arial" pitchFamily="34" charset="0"/>
              <a:cs typeface="Arial" pitchFamily="34" charset="0"/>
            </a:endParaRPr>
          </a:p>
        </p:txBody>
      </p:sp>
      <p:sp>
        <p:nvSpPr>
          <p:cNvPr id="10341" name="Text Box 98"/>
          <p:cNvSpPr txBox="1">
            <a:spLocks noChangeArrowheads="1"/>
          </p:cNvSpPr>
          <p:nvPr/>
        </p:nvSpPr>
        <p:spPr bwMode="auto">
          <a:xfrm>
            <a:off x="2954338" y="5030788"/>
            <a:ext cx="949325" cy="401637"/>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Create request</a:t>
            </a:r>
          </a:p>
        </p:txBody>
      </p:sp>
      <p:sp>
        <p:nvSpPr>
          <p:cNvPr id="10342" name="Text Box 100"/>
          <p:cNvSpPr txBox="1">
            <a:spLocks noChangeArrowheads="1"/>
          </p:cNvSpPr>
          <p:nvPr/>
        </p:nvSpPr>
        <p:spPr bwMode="auto">
          <a:xfrm>
            <a:off x="4419600" y="5059363"/>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Request</a:t>
            </a:r>
          </a:p>
        </p:txBody>
      </p:sp>
      <p:sp>
        <p:nvSpPr>
          <p:cNvPr id="10343" name="Line 111"/>
          <p:cNvSpPr>
            <a:spLocks noChangeShapeType="1"/>
          </p:cNvSpPr>
          <p:nvPr/>
        </p:nvSpPr>
        <p:spPr bwMode="auto">
          <a:xfrm>
            <a:off x="2301875" y="1951038"/>
            <a:ext cx="2193925"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4" name="Text Box 112"/>
          <p:cNvSpPr txBox="1">
            <a:spLocks noChangeArrowheads="1"/>
          </p:cNvSpPr>
          <p:nvPr/>
        </p:nvSpPr>
        <p:spPr bwMode="auto">
          <a:xfrm>
            <a:off x="3200400" y="1676400"/>
            <a:ext cx="457200" cy="276225"/>
          </a:xfrm>
          <a:prstGeom prst="rect">
            <a:avLst/>
          </a:prstGeom>
          <a:noFill/>
          <a:ln w="9525">
            <a:noFill/>
            <a:miter lim="800000"/>
            <a:headEnd/>
            <a:tailEnd/>
          </a:ln>
        </p:spPr>
        <p:txBody>
          <a:bodyPr>
            <a:spAutoFit/>
          </a:bodyPr>
          <a:lstStyle/>
          <a:p>
            <a:pPr>
              <a:spcBef>
                <a:spcPct val="50000"/>
              </a:spcBef>
            </a:pPr>
            <a:r>
              <a:rPr lang="en-US" sz="1200">
                <a:latin typeface="Arial" pitchFamily="34" charset="0"/>
                <a:cs typeface="Arial" pitchFamily="34" charset="0"/>
              </a:rPr>
              <a:t>0.0</a:t>
            </a:r>
          </a:p>
        </p:txBody>
      </p:sp>
      <p:sp>
        <p:nvSpPr>
          <p:cNvPr id="10345" name="Line 63"/>
          <p:cNvSpPr>
            <a:spLocks noChangeShapeType="1"/>
          </p:cNvSpPr>
          <p:nvPr/>
        </p:nvSpPr>
        <p:spPr bwMode="auto">
          <a:xfrm>
            <a:off x="228600" y="3886200"/>
            <a:ext cx="0" cy="20113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46" name="Line 114"/>
          <p:cNvSpPr>
            <a:spLocks noChangeShapeType="1"/>
          </p:cNvSpPr>
          <p:nvPr/>
        </p:nvSpPr>
        <p:spPr bwMode="auto">
          <a:xfrm>
            <a:off x="3429000" y="3200399"/>
            <a:ext cx="0" cy="27432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0347" name="Rectangle 3"/>
          <p:cNvSpPr>
            <a:spLocks noChangeArrowheads="1"/>
          </p:cNvSpPr>
          <p:nvPr/>
        </p:nvSpPr>
        <p:spPr bwMode="auto">
          <a:xfrm>
            <a:off x="0" y="8229600"/>
            <a:ext cx="6477000" cy="685800"/>
          </a:xfrm>
          <a:prstGeom prst="rect">
            <a:avLst/>
          </a:prstGeom>
          <a:noFill/>
          <a:ln w="9525">
            <a:noFill/>
            <a:miter lim="800000"/>
            <a:headEnd/>
            <a:tailEnd/>
          </a:ln>
        </p:spPr>
        <p:txBody>
          <a:bodyPr/>
          <a:lstStyle/>
          <a:p>
            <a:pPr marL="342900" indent="-342900">
              <a:spcBef>
                <a:spcPct val="50000"/>
              </a:spcBef>
            </a:pPr>
            <a:r>
              <a:rPr lang="en-US" sz="1000" b="1" dirty="0">
                <a:latin typeface="Arial" pitchFamily="34" charset="0"/>
                <a:cs typeface="Arial" pitchFamily="34" charset="0"/>
              </a:rPr>
              <a:t>	This is a decomposition diagram for 0.0.  The first process is process 1.0, which breaks down how to submit Profile/Resume.  Process 2.0 breaks down how to review the Profile/Resume.  Process 3.0 breaks down how to submit Request. Process 4.0 breaks down how to review Profile/Resume Request, and the last process 5.0 breaks down how to </a:t>
            </a:r>
            <a:r>
              <a:rPr lang="en-US" sz="1000" b="1" dirty="0" smtClean="0">
                <a:latin typeface="Arial" pitchFamily="34" charset="0"/>
                <a:cs typeface="Arial" pitchFamily="34" charset="0"/>
              </a:rPr>
              <a:t>review an interview request.</a:t>
            </a:r>
            <a:endParaRPr lang="en-US" sz="1000" b="1" dirty="0">
              <a:latin typeface="Arial" pitchFamily="34" charset="0"/>
              <a:cs typeface="Arial" pitchFamily="34" charset="0"/>
            </a:endParaRPr>
          </a:p>
        </p:txBody>
      </p:sp>
      <p:sp>
        <p:nvSpPr>
          <p:cNvPr id="16471" name="AutoShape 51"/>
          <p:cNvSpPr>
            <a:spLocks noChangeArrowheads="1"/>
          </p:cNvSpPr>
          <p:nvPr/>
        </p:nvSpPr>
        <p:spPr bwMode="auto">
          <a:xfrm>
            <a:off x="1566863" y="6477000"/>
            <a:ext cx="947737"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51" name="Line 32"/>
          <p:cNvSpPr>
            <a:spLocks noChangeShapeType="1"/>
          </p:cNvSpPr>
          <p:nvPr/>
        </p:nvSpPr>
        <p:spPr bwMode="auto">
          <a:xfrm>
            <a:off x="1566863" y="67056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52" name="Text Box 54"/>
          <p:cNvSpPr txBox="1">
            <a:spLocks noChangeArrowheads="1"/>
          </p:cNvSpPr>
          <p:nvPr/>
        </p:nvSpPr>
        <p:spPr bwMode="auto">
          <a:xfrm>
            <a:off x="1795463" y="6446838"/>
            <a:ext cx="5334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2.3</a:t>
            </a:r>
            <a:endParaRPr lang="en-US" sz="1200" dirty="0">
              <a:latin typeface="Arial" pitchFamily="34" charset="0"/>
              <a:cs typeface="Arial" pitchFamily="34" charset="0"/>
            </a:endParaRPr>
          </a:p>
        </p:txBody>
      </p:sp>
      <p:sp>
        <p:nvSpPr>
          <p:cNvPr id="10353" name="Text Box 55"/>
          <p:cNvSpPr txBox="1">
            <a:spLocks noChangeArrowheads="1"/>
          </p:cNvSpPr>
          <p:nvPr/>
        </p:nvSpPr>
        <p:spPr bwMode="auto">
          <a:xfrm>
            <a:off x="1371600" y="6705600"/>
            <a:ext cx="1295400"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Correct Profile/Resume</a:t>
            </a:r>
            <a:endParaRPr lang="en-US" sz="1000" b="1" dirty="0">
              <a:latin typeface="Arial" pitchFamily="34" charset="0"/>
              <a:cs typeface="Arial" pitchFamily="34" charset="0"/>
            </a:endParaRPr>
          </a:p>
        </p:txBody>
      </p:sp>
      <p:cxnSp>
        <p:nvCxnSpPr>
          <p:cNvPr id="10354" name="AutoShape 14"/>
          <p:cNvCxnSpPr>
            <a:cxnSpLocks noChangeShapeType="1"/>
          </p:cNvCxnSpPr>
          <p:nvPr/>
        </p:nvCxnSpPr>
        <p:spPr bwMode="auto">
          <a:xfrm rot="16200000" flipH="1">
            <a:off x="4839494" y="3313906"/>
            <a:ext cx="228600" cy="1588"/>
          </a:xfrm>
          <a:prstGeom prst="straightConnector1">
            <a:avLst/>
          </a:prstGeom>
          <a:noFill/>
          <a:ln w="38100">
            <a:solidFill>
              <a:schemeClr val="tx1"/>
            </a:solidFill>
            <a:round/>
            <a:headEnd/>
            <a:tailEnd/>
          </a:ln>
        </p:spPr>
      </p:cxnSp>
      <p:sp>
        <p:nvSpPr>
          <p:cNvPr id="10355" name="Line 63"/>
          <p:cNvSpPr>
            <a:spLocks noChangeShapeType="1"/>
          </p:cNvSpPr>
          <p:nvPr/>
        </p:nvSpPr>
        <p:spPr bwMode="auto">
          <a:xfrm>
            <a:off x="5562600" y="3910013"/>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56" name="Line 43"/>
          <p:cNvSpPr>
            <a:spLocks noChangeShapeType="1"/>
          </p:cNvSpPr>
          <p:nvPr/>
        </p:nvSpPr>
        <p:spPr bwMode="auto">
          <a:xfrm>
            <a:off x="5791200" y="3916363"/>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78" name="AutoShape 44"/>
          <p:cNvSpPr>
            <a:spLocks noChangeArrowheads="1"/>
          </p:cNvSpPr>
          <p:nvPr/>
        </p:nvSpPr>
        <p:spPr bwMode="auto">
          <a:xfrm>
            <a:off x="57912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60" name="Line 46"/>
          <p:cNvSpPr>
            <a:spLocks noChangeShapeType="1"/>
          </p:cNvSpPr>
          <p:nvPr/>
        </p:nvSpPr>
        <p:spPr bwMode="auto">
          <a:xfrm>
            <a:off x="57912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61" name="Text Box 48"/>
          <p:cNvSpPr txBox="1">
            <a:spLocks noChangeArrowheads="1"/>
          </p:cNvSpPr>
          <p:nvPr/>
        </p:nvSpPr>
        <p:spPr bwMode="auto">
          <a:xfrm>
            <a:off x="58674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5.0</a:t>
            </a:r>
          </a:p>
        </p:txBody>
      </p:sp>
      <p:sp>
        <p:nvSpPr>
          <p:cNvPr id="10362" name="Line 43"/>
          <p:cNvSpPr>
            <a:spLocks noChangeShapeType="1"/>
          </p:cNvSpPr>
          <p:nvPr/>
        </p:nvSpPr>
        <p:spPr bwMode="auto">
          <a:xfrm>
            <a:off x="5562600" y="61118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3" name="Line 43"/>
          <p:cNvSpPr>
            <a:spLocks noChangeShapeType="1"/>
          </p:cNvSpPr>
          <p:nvPr/>
        </p:nvSpPr>
        <p:spPr bwMode="auto">
          <a:xfrm>
            <a:off x="5562600" y="51974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4" name="Text Box 78"/>
          <p:cNvSpPr txBox="1">
            <a:spLocks noChangeArrowheads="1"/>
          </p:cNvSpPr>
          <p:nvPr/>
        </p:nvSpPr>
        <p:spPr bwMode="auto">
          <a:xfrm>
            <a:off x="5715000" y="49530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84" name="AutoShape 79"/>
          <p:cNvSpPr>
            <a:spLocks noChangeArrowheads="1"/>
          </p:cNvSpPr>
          <p:nvPr/>
        </p:nvSpPr>
        <p:spPr bwMode="auto">
          <a:xfrm>
            <a:off x="5638800" y="48768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85" name="AutoShape 80"/>
          <p:cNvSpPr>
            <a:spLocks noChangeArrowheads="1"/>
          </p:cNvSpPr>
          <p:nvPr/>
        </p:nvSpPr>
        <p:spPr bwMode="auto">
          <a:xfrm>
            <a:off x="5638800" y="5791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71" name="Line 32"/>
          <p:cNvSpPr>
            <a:spLocks noChangeShapeType="1"/>
          </p:cNvSpPr>
          <p:nvPr/>
        </p:nvSpPr>
        <p:spPr bwMode="auto">
          <a:xfrm>
            <a:off x="5638800" y="6019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2" name="Text Box 82"/>
          <p:cNvSpPr txBox="1">
            <a:spLocks noChangeArrowheads="1"/>
          </p:cNvSpPr>
          <p:nvPr/>
        </p:nvSpPr>
        <p:spPr bwMode="auto">
          <a:xfrm>
            <a:off x="5867400" y="48768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5.1</a:t>
            </a:r>
          </a:p>
        </p:txBody>
      </p:sp>
      <p:sp>
        <p:nvSpPr>
          <p:cNvPr id="10373" name="Text Box 83"/>
          <p:cNvSpPr txBox="1">
            <a:spLocks noChangeArrowheads="1"/>
          </p:cNvSpPr>
          <p:nvPr/>
        </p:nvSpPr>
        <p:spPr bwMode="auto">
          <a:xfrm>
            <a:off x="5867400" y="5791200"/>
            <a:ext cx="609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5.2</a:t>
            </a:r>
          </a:p>
        </p:txBody>
      </p:sp>
      <p:sp>
        <p:nvSpPr>
          <p:cNvPr id="10374" name="Text Box 84"/>
          <p:cNvSpPr txBox="1">
            <a:spLocks noChangeArrowheads="1"/>
          </p:cNvSpPr>
          <p:nvPr/>
        </p:nvSpPr>
        <p:spPr bwMode="auto">
          <a:xfrm>
            <a:off x="5638800" y="6003925"/>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sp>
        <p:nvSpPr>
          <p:cNvPr id="10376" name="Line 32"/>
          <p:cNvSpPr>
            <a:spLocks noChangeShapeType="1"/>
          </p:cNvSpPr>
          <p:nvPr/>
        </p:nvSpPr>
        <p:spPr bwMode="auto">
          <a:xfrm>
            <a:off x="5638800" y="51054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7" name="Text Box 100"/>
          <p:cNvSpPr txBox="1">
            <a:spLocks noChangeArrowheads="1"/>
          </p:cNvSpPr>
          <p:nvPr/>
        </p:nvSpPr>
        <p:spPr bwMode="auto">
          <a:xfrm>
            <a:off x="5595938" y="5086350"/>
            <a:ext cx="11430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0378" name="Line 43"/>
          <p:cNvSpPr>
            <a:spLocks noChangeShapeType="1"/>
          </p:cNvSpPr>
          <p:nvPr/>
        </p:nvSpPr>
        <p:spPr bwMode="auto">
          <a:xfrm>
            <a:off x="1465263" y="59436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79" name="Line 43"/>
          <p:cNvSpPr>
            <a:spLocks noChangeShapeType="1"/>
          </p:cNvSpPr>
          <p:nvPr/>
        </p:nvSpPr>
        <p:spPr bwMode="auto">
          <a:xfrm>
            <a:off x="1465263" y="68580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0" name="Line 43"/>
          <p:cNvSpPr>
            <a:spLocks noChangeShapeType="1"/>
          </p:cNvSpPr>
          <p:nvPr/>
        </p:nvSpPr>
        <p:spPr bwMode="auto">
          <a:xfrm>
            <a:off x="2913063" y="3886200"/>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1" name="Line 43"/>
          <p:cNvSpPr>
            <a:spLocks noChangeShapeType="1"/>
          </p:cNvSpPr>
          <p:nvPr/>
        </p:nvSpPr>
        <p:spPr bwMode="auto">
          <a:xfrm>
            <a:off x="5562600" y="3910013"/>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2" name="TextBox 112"/>
          <p:cNvSpPr txBox="1">
            <a:spLocks noChangeArrowheads="1"/>
          </p:cNvSpPr>
          <p:nvPr/>
        </p:nvSpPr>
        <p:spPr bwMode="auto">
          <a:xfrm>
            <a:off x="2286000" y="2133600"/>
            <a:ext cx="2209800" cy="400050"/>
          </a:xfrm>
          <a:prstGeom prst="rect">
            <a:avLst/>
          </a:prstGeom>
          <a:noFill/>
          <a:ln w="9525">
            <a:noFill/>
            <a:miter lim="800000"/>
            <a:headEnd/>
            <a:tailEnd/>
          </a:ln>
        </p:spPr>
        <p:txBody>
          <a:bodyPr>
            <a:spAutoFit/>
          </a:bodyPr>
          <a:lstStyle/>
          <a:p>
            <a:pPr algn="ctr"/>
            <a:r>
              <a:rPr lang="en-US" sz="2000">
                <a:latin typeface="Arial" pitchFamily="34" charset="0"/>
                <a:cs typeface="Arial" pitchFamily="34" charset="0"/>
              </a:rPr>
              <a:t>Communication</a:t>
            </a:r>
          </a:p>
        </p:txBody>
      </p:sp>
      <p:cxnSp>
        <p:nvCxnSpPr>
          <p:cNvPr id="10383" name="Straight Connector 116"/>
          <p:cNvCxnSpPr>
            <a:cxnSpLocks noChangeShapeType="1"/>
          </p:cNvCxnSpPr>
          <p:nvPr/>
        </p:nvCxnSpPr>
        <p:spPr bwMode="auto">
          <a:xfrm rot="16200000" flipH="1">
            <a:off x="296069" y="3829844"/>
            <a:ext cx="0" cy="134938"/>
          </a:xfrm>
          <a:prstGeom prst="line">
            <a:avLst/>
          </a:prstGeom>
          <a:noFill/>
          <a:ln w="38100">
            <a:solidFill>
              <a:schemeClr val="tx1"/>
            </a:solidFill>
            <a:round/>
            <a:headEnd/>
            <a:tailEnd/>
          </a:ln>
        </p:spPr>
      </p:cxnSp>
      <p:sp>
        <p:nvSpPr>
          <p:cNvPr id="110" name="Text Box 56"/>
          <p:cNvSpPr txBox="1">
            <a:spLocks noChangeArrowheads="1"/>
          </p:cNvSpPr>
          <p:nvPr/>
        </p:nvSpPr>
        <p:spPr bwMode="auto">
          <a:xfrm>
            <a:off x="1719263" y="7285038"/>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11" name="AutoShape 51"/>
          <p:cNvSpPr>
            <a:spLocks noChangeArrowheads="1"/>
          </p:cNvSpPr>
          <p:nvPr/>
        </p:nvSpPr>
        <p:spPr bwMode="auto">
          <a:xfrm>
            <a:off x="1566863" y="7315200"/>
            <a:ext cx="947737"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2" name="Line 32"/>
          <p:cNvSpPr>
            <a:spLocks noChangeShapeType="1"/>
          </p:cNvSpPr>
          <p:nvPr/>
        </p:nvSpPr>
        <p:spPr bwMode="auto">
          <a:xfrm>
            <a:off x="1566863" y="7543800"/>
            <a:ext cx="947737"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13" name="Text Box 54"/>
          <p:cNvSpPr txBox="1">
            <a:spLocks noChangeArrowheads="1"/>
          </p:cNvSpPr>
          <p:nvPr/>
        </p:nvSpPr>
        <p:spPr bwMode="auto">
          <a:xfrm>
            <a:off x="1795463" y="7285038"/>
            <a:ext cx="5334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2.4</a:t>
            </a:r>
            <a:endParaRPr lang="en-US" sz="1200" dirty="0">
              <a:latin typeface="Arial" pitchFamily="34" charset="0"/>
              <a:cs typeface="Arial" pitchFamily="34" charset="0"/>
            </a:endParaRPr>
          </a:p>
        </p:txBody>
      </p:sp>
      <p:sp>
        <p:nvSpPr>
          <p:cNvPr id="114" name="Text Box 55"/>
          <p:cNvSpPr txBox="1">
            <a:spLocks noChangeArrowheads="1"/>
          </p:cNvSpPr>
          <p:nvPr/>
        </p:nvSpPr>
        <p:spPr bwMode="auto">
          <a:xfrm>
            <a:off x="1371600" y="7524750"/>
            <a:ext cx="1295400" cy="40005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Post Profile/Resume</a:t>
            </a:r>
          </a:p>
        </p:txBody>
      </p:sp>
      <p:sp>
        <p:nvSpPr>
          <p:cNvPr id="115" name="Line 43"/>
          <p:cNvSpPr>
            <a:spLocks noChangeShapeType="1"/>
          </p:cNvSpPr>
          <p:nvPr/>
        </p:nvSpPr>
        <p:spPr bwMode="auto">
          <a:xfrm>
            <a:off x="1469408" y="7579056"/>
            <a:ext cx="58737"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16" name="Text Box 90"/>
          <p:cNvSpPr txBox="1">
            <a:spLocks noChangeArrowheads="1"/>
          </p:cNvSpPr>
          <p:nvPr/>
        </p:nvSpPr>
        <p:spPr bwMode="auto">
          <a:xfrm>
            <a:off x="5715000" y="3810000"/>
            <a:ext cx="1066800" cy="553998"/>
          </a:xfrm>
          <a:prstGeom prst="rect">
            <a:avLst/>
          </a:prstGeom>
          <a:noFill/>
          <a:ln w="9525">
            <a:noFill/>
            <a:miter lim="800000"/>
            <a:headEnd/>
            <a:tailEnd/>
          </a:ln>
        </p:spPr>
        <p:txBody>
          <a:bodyPr>
            <a:spAutoFit/>
          </a:bodyPr>
          <a:lstStyle/>
          <a:p>
            <a:pPr algn="ctr">
              <a:spcBef>
                <a:spcPct val="50000"/>
              </a:spcBef>
            </a:pPr>
            <a:r>
              <a:rPr lang="en-US" sz="1000" dirty="0" smtClean="0">
                <a:latin typeface="Arial" pitchFamily="34" charset="0"/>
                <a:cs typeface="Arial" pitchFamily="34" charset="0"/>
              </a:rPr>
              <a:t>Review Interview Request</a:t>
            </a:r>
            <a:endParaRPr lang="en-US"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152400" y="38862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293" name="Text Box 7"/>
          <p:cNvSpPr txBox="1">
            <a:spLocks noChangeArrowheads="1"/>
          </p:cNvSpPr>
          <p:nvPr/>
        </p:nvSpPr>
        <p:spPr bwMode="auto">
          <a:xfrm>
            <a:off x="57875" y="4191000"/>
            <a:ext cx="1524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Faculty/Staff</a:t>
            </a:r>
          </a:p>
        </p:txBody>
      </p:sp>
      <p:sp>
        <p:nvSpPr>
          <p:cNvPr id="2056" name="Rectangle 8"/>
          <p:cNvSpPr>
            <a:spLocks noChangeArrowheads="1"/>
          </p:cNvSpPr>
          <p:nvPr/>
        </p:nvSpPr>
        <p:spPr bwMode="auto">
          <a:xfrm>
            <a:off x="152400" y="18288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297" name="Text Box 9"/>
          <p:cNvSpPr txBox="1">
            <a:spLocks noChangeArrowheads="1"/>
          </p:cNvSpPr>
          <p:nvPr/>
        </p:nvSpPr>
        <p:spPr bwMode="auto">
          <a:xfrm>
            <a:off x="304800" y="2119313"/>
            <a:ext cx="1066800" cy="366712"/>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Student</a:t>
            </a:r>
          </a:p>
        </p:txBody>
      </p:sp>
      <p:sp>
        <p:nvSpPr>
          <p:cNvPr id="2058" name="Rectangle 10"/>
          <p:cNvSpPr>
            <a:spLocks noChangeArrowheads="1"/>
          </p:cNvSpPr>
          <p:nvPr/>
        </p:nvSpPr>
        <p:spPr bwMode="auto">
          <a:xfrm>
            <a:off x="152400" y="5791200"/>
            <a:ext cx="1371600" cy="9906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301" name="Text Box 11"/>
          <p:cNvSpPr txBox="1">
            <a:spLocks noChangeArrowheads="1"/>
          </p:cNvSpPr>
          <p:nvPr/>
        </p:nvSpPr>
        <p:spPr bwMode="auto">
          <a:xfrm>
            <a:off x="76200" y="60960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12302" name="Text Box 57"/>
          <p:cNvSpPr txBox="1">
            <a:spLocks noChangeArrowheads="1"/>
          </p:cNvSpPr>
          <p:nvPr/>
        </p:nvSpPr>
        <p:spPr bwMode="auto">
          <a:xfrm>
            <a:off x="0" y="1524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0 Data Flow Diagram </a:t>
            </a:r>
            <a:r>
              <a:rPr lang="en-US" sz="2400" b="1" dirty="0" smtClean="0">
                <a:latin typeface="Arial" pitchFamily="34" charset="0"/>
                <a:cs typeface="Arial" pitchFamily="34" charset="0"/>
              </a:rPr>
              <a:t>Communication</a:t>
            </a:r>
            <a:endParaRPr lang="en-US" sz="2400" b="1" dirty="0">
              <a:latin typeface="Arial" pitchFamily="34" charset="0"/>
              <a:cs typeface="Arial" pitchFamily="34" charset="0"/>
            </a:endParaRPr>
          </a:p>
        </p:txBody>
      </p:sp>
      <p:sp>
        <p:nvSpPr>
          <p:cNvPr id="2061" name="AutoShape 13"/>
          <p:cNvSpPr>
            <a:spLocks noChangeArrowheads="1"/>
          </p:cNvSpPr>
          <p:nvPr/>
        </p:nvSpPr>
        <p:spPr bwMode="auto">
          <a:xfrm>
            <a:off x="2590800" y="609600"/>
            <a:ext cx="4267200" cy="8229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effectLst>
                <a:outerShdw blurRad="50800" dist="50800" dir="5400000" algn="ctr" rotWithShape="0">
                  <a:schemeClr val="bg1">
                    <a:alpha val="95000"/>
                  </a:schemeClr>
                </a:outerShdw>
              </a:effectLst>
              <a:latin typeface="Arial" pitchFamily="34" charset="0"/>
              <a:cs typeface="Arial" pitchFamily="34" charset="0"/>
            </a:endParaRPr>
          </a:p>
        </p:txBody>
      </p:sp>
      <p:sp>
        <p:nvSpPr>
          <p:cNvPr id="2064" name="AutoShape 16"/>
          <p:cNvSpPr>
            <a:spLocks noChangeArrowheads="1"/>
          </p:cNvSpPr>
          <p:nvPr/>
        </p:nvSpPr>
        <p:spPr bwMode="auto">
          <a:xfrm>
            <a:off x="4572000" y="205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09" name="Text Box 19"/>
          <p:cNvSpPr txBox="1">
            <a:spLocks noChangeArrowheads="1"/>
          </p:cNvSpPr>
          <p:nvPr/>
        </p:nvSpPr>
        <p:spPr bwMode="auto">
          <a:xfrm>
            <a:off x="4419600" y="2286000"/>
            <a:ext cx="12954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Profile/Resume</a:t>
            </a:r>
          </a:p>
        </p:txBody>
      </p:sp>
      <p:sp>
        <p:nvSpPr>
          <p:cNvPr id="12310" name="Rectangle 22"/>
          <p:cNvSpPr>
            <a:spLocks noChangeArrowheads="1"/>
          </p:cNvSpPr>
          <p:nvPr/>
        </p:nvSpPr>
        <p:spPr bwMode="auto">
          <a:xfrm>
            <a:off x="4151313" y="685800"/>
            <a:ext cx="880369" cy="338554"/>
          </a:xfrm>
          <a:prstGeom prst="rect">
            <a:avLst/>
          </a:prstGeom>
          <a:noFill/>
          <a:ln w="9525">
            <a:noFill/>
            <a:miter lim="800000"/>
            <a:headEnd/>
            <a:tailEnd/>
          </a:ln>
        </p:spPr>
        <p:txBody>
          <a:bodyPr wrap="none">
            <a:spAutoFit/>
          </a:bodyPr>
          <a:lstStyle/>
          <a:p>
            <a:pPr>
              <a:spcBef>
                <a:spcPct val="50000"/>
              </a:spcBef>
            </a:pPr>
            <a:r>
              <a:rPr lang="en-US" sz="1600" b="1">
                <a:latin typeface="Arial" pitchFamily="34" charset="0"/>
                <a:cs typeface="Arial" pitchFamily="34" charset="0"/>
              </a:rPr>
              <a:t>Level 0</a:t>
            </a:r>
          </a:p>
        </p:txBody>
      </p:sp>
      <p:sp>
        <p:nvSpPr>
          <p:cNvPr id="12311" name="Line 24"/>
          <p:cNvSpPr>
            <a:spLocks noChangeShapeType="1"/>
          </p:cNvSpPr>
          <p:nvPr/>
        </p:nvSpPr>
        <p:spPr bwMode="auto">
          <a:xfrm>
            <a:off x="4572000" y="228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12" name="Text Box 28"/>
          <p:cNvSpPr txBox="1">
            <a:spLocks noChangeArrowheads="1"/>
          </p:cNvSpPr>
          <p:nvPr/>
        </p:nvSpPr>
        <p:spPr bwMode="auto">
          <a:xfrm>
            <a:off x="4876800" y="205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2.0</a:t>
            </a:r>
          </a:p>
        </p:txBody>
      </p:sp>
      <p:sp>
        <p:nvSpPr>
          <p:cNvPr id="12313" name="Line 31"/>
          <p:cNvSpPr>
            <a:spLocks noChangeShapeType="1"/>
          </p:cNvSpPr>
          <p:nvPr/>
        </p:nvSpPr>
        <p:spPr bwMode="auto">
          <a:xfrm>
            <a:off x="2608263" y="1143000"/>
            <a:ext cx="4205287" cy="0"/>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2314" name="Line 32"/>
          <p:cNvSpPr>
            <a:spLocks noChangeShapeType="1"/>
          </p:cNvSpPr>
          <p:nvPr/>
        </p:nvSpPr>
        <p:spPr bwMode="auto">
          <a:xfrm>
            <a:off x="4495800" y="8364538"/>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5" name="Line 33"/>
          <p:cNvSpPr>
            <a:spLocks noChangeShapeType="1"/>
          </p:cNvSpPr>
          <p:nvPr/>
        </p:nvSpPr>
        <p:spPr bwMode="auto">
          <a:xfrm>
            <a:off x="4495800" y="8364538"/>
            <a:ext cx="22860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6" name="Line 34"/>
          <p:cNvSpPr>
            <a:spLocks noChangeShapeType="1"/>
          </p:cNvSpPr>
          <p:nvPr/>
        </p:nvSpPr>
        <p:spPr bwMode="auto">
          <a:xfrm>
            <a:off x="4495800" y="8669338"/>
            <a:ext cx="2011363"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7" name="Line 35"/>
          <p:cNvSpPr>
            <a:spLocks noChangeShapeType="1"/>
          </p:cNvSpPr>
          <p:nvPr/>
        </p:nvSpPr>
        <p:spPr bwMode="auto">
          <a:xfrm>
            <a:off x="4953000" y="8364538"/>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2318" name="Text Box 36"/>
          <p:cNvSpPr txBox="1">
            <a:spLocks noChangeArrowheads="1"/>
          </p:cNvSpPr>
          <p:nvPr/>
        </p:nvSpPr>
        <p:spPr bwMode="auto">
          <a:xfrm>
            <a:off x="4495800" y="8364538"/>
            <a:ext cx="609600" cy="307777"/>
          </a:xfrm>
          <a:prstGeom prst="rect">
            <a:avLst/>
          </a:prstGeom>
          <a:noFill/>
          <a:ln w="9525">
            <a:noFill/>
            <a:miter lim="800000"/>
            <a:headEnd/>
            <a:tailEnd/>
          </a:ln>
        </p:spPr>
        <p:txBody>
          <a:bodyPr wrap="square">
            <a:spAutoFit/>
          </a:bodyPr>
          <a:lstStyle/>
          <a:p>
            <a:pPr>
              <a:spcBef>
                <a:spcPct val="50000"/>
              </a:spcBef>
            </a:pPr>
            <a:r>
              <a:rPr lang="en-US" sz="1400" dirty="0">
                <a:latin typeface="Arial" pitchFamily="34" charset="0"/>
                <a:cs typeface="Arial" pitchFamily="34" charset="0"/>
              </a:rPr>
              <a:t>ds1</a:t>
            </a:r>
          </a:p>
        </p:txBody>
      </p:sp>
      <p:sp>
        <p:nvSpPr>
          <p:cNvPr id="12319" name="Text Box 37"/>
          <p:cNvSpPr txBox="1">
            <a:spLocks noChangeArrowheads="1"/>
          </p:cNvSpPr>
          <p:nvPr/>
        </p:nvSpPr>
        <p:spPr bwMode="auto">
          <a:xfrm>
            <a:off x="4953000" y="8350250"/>
            <a:ext cx="1447800" cy="336550"/>
          </a:xfrm>
          <a:prstGeom prst="rect">
            <a:avLst/>
          </a:prstGeom>
          <a:noFill/>
          <a:ln w="9525">
            <a:noFill/>
            <a:miter lim="800000"/>
            <a:headEnd/>
            <a:tailEnd/>
          </a:ln>
        </p:spPr>
        <p:txBody>
          <a:bodyPr>
            <a:spAutoFit/>
          </a:bodyPr>
          <a:lstStyle/>
          <a:p>
            <a:pPr>
              <a:spcBef>
                <a:spcPct val="50000"/>
              </a:spcBef>
            </a:pPr>
            <a:r>
              <a:rPr lang="en-US" sz="1600">
                <a:latin typeface="Arial" pitchFamily="34" charset="0"/>
                <a:cs typeface="Arial" pitchFamily="34" charset="0"/>
              </a:rPr>
              <a:t>Database</a:t>
            </a:r>
          </a:p>
        </p:txBody>
      </p:sp>
      <p:sp>
        <p:nvSpPr>
          <p:cNvPr id="12320" name="Line 38"/>
          <p:cNvSpPr>
            <a:spLocks noChangeShapeType="1"/>
          </p:cNvSpPr>
          <p:nvPr/>
        </p:nvSpPr>
        <p:spPr bwMode="auto">
          <a:xfrm>
            <a:off x="1524000" y="2209800"/>
            <a:ext cx="1676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21" name="Text Box 39"/>
          <p:cNvSpPr txBox="1">
            <a:spLocks noChangeArrowheads="1"/>
          </p:cNvSpPr>
          <p:nvPr/>
        </p:nvSpPr>
        <p:spPr bwMode="auto">
          <a:xfrm>
            <a:off x="1524001" y="1981200"/>
            <a:ext cx="1295400" cy="338554"/>
          </a:xfrm>
          <a:prstGeom prst="rect">
            <a:avLst/>
          </a:prstGeom>
          <a:noFill/>
          <a:ln w="9525">
            <a:noFill/>
            <a:miter lim="800000"/>
            <a:headEnd/>
            <a:tailEnd/>
          </a:ln>
        </p:spPr>
        <p:txBody>
          <a:bodyPr wrap="square">
            <a:spAutoFit/>
          </a:bodyPr>
          <a:lstStyle/>
          <a:p>
            <a:r>
              <a:rPr lang="en-US" sz="800" dirty="0">
                <a:latin typeface="Arial" pitchFamily="34" charset="0"/>
                <a:cs typeface="Arial" pitchFamily="34" charset="0"/>
              </a:rPr>
              <a:t>Profile/Resume Information</a:t>
            </a:r>
          </a:p>
        </p:txBody>
      </p:sp>
      <p:sp>
        <p:nvSpPr>
          <p:cNvPr id="12322" name="Line 40"/>
          <p:cNvSpPr>
            <a:spLocks noChangeShapeType="1"/>
          </p:cNvSpPr>
          <p:nvPr/>
        </p:nvSpPr>
        <p:spPr bwMode="auto">
          <a:xfrm flipH="1">
            <a:off x="1524000" y="3919538"/>
            <a:ext cx="19812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23" name="Text Box 41"/>
          <p:cNvSpPr txBox="1">
            <a:spLocks noChangeArrowheads="1"/>
          </p:cNvSpPr>
          <p:nvPr/>
        </p:nvSpPr>
        <p:spPr bwMode="auto">
          <a:xfrm>
            <a:off x="1573213" y="3767138"/>
            <a:ext cx="1382712" cy="215900"/>
          </a:xfrm>
          <a:prstGeom prst="rect">
            <a:avLst/>
          </a:prstGeom>
          <a:noFill/>
          <a:ln w="9525">
            <a:noFill/>
            <a:miter lim="800000"/>
            <a:headEnd/>
            <a:tailEnd/>
          </a:ln>
        </p:spPr>
        <p:txBody>
          <a:bodyPr wrap="none">
            <a:spAutoFit/>
          </a:bodyPr>
          <a:lstStyle/>
          <a:p>
            <a:pPr>
              <a:spcBef>
                <a:spcPct val="50000"/>
              </a:spcBef>
            </a:pPr>
            <a:r>
              <a:rPr lang="en-US" sz="800">
                <a:latin typeface="Arial" pitchFamily="34" charset="0"/>
                <a:cs typeface="Arial" pitchFamily="34" charset="0"/>
              </a:rPr>
              <a:t>Submitted Profile/Resume</a:t>
            </a:r>
          </a:p>
        </p:txBody>
      </p:sp>
      <p:sp>
        <p:nvSpPr>
          <p:cNvPr id="12324" name="Line 42"/>
          <p:cNvSpPr>
            <a:spLocks noChangeShapeType="1"/>
          </p:cNvSpPr>
          <p:nvPr/>
        </p:nvSpPr>
        <p:spPr bwMode="auto">
          <a:xfrm flipV="1">
            <a:off x="3505200" y="2776538"/>
            <a:ext cx="0" cy="11430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25" name="Line 43"/>
          <p:cNvSpPr>
            <a:spLocks noChangeShapeType="1"/>
          </p:cNvSpPr>
          <p:nvPr/>
        </p:nvSpPr>
        <p:spPr bwMode="auto">
          <a:xfrm>
            <a:off x="1524000" y="4343400"/>
            <a:ext cx="3200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26" name="Text Box 45"/>
          <p:cNvSpPr txBox="1">
            <a:spLocks noChangeArrowheads="1"/>
          </p:cNvSpPr>
          <p:nvPr/>
        </p:nvSpPr>
        <p:spPr bwMode="auto">
          <a:xfrm>
            <a:off x="1590675" y="4175125"/>
            <a:ext cx="1335088"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Received Profile/Resume</a:t>
            </a:r>
          </a:p>
        </p:txBody>
      </p:sp>
      <p:sp>
        <p:nvSpPr>
          <p:cNvPr id="12327" name="Line 46"/>
          <p:cNvSpPr>
            <a:spLocks noChangeShapeType="1"/>
          </p:cNvSpPr>
          <p:nvPr/>
        </p:nvSpPr>
        <p:spPr bwMode="auto">
          <a:xfrm>
            <a:off x="914400" y="1676400"/>
            <a:ext cx="0" cy="152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28" name="Line 47"/>
          <p:cNvSpPr>
            <a:spLocks noChangeShapeType="1"/>
          </p:cNvSpPr>
          <p:nvPr/>
        </p:nvSpPr>
        <p:spPr bwMode="auto">
          <a:xfrm>
            <a:off x="914400" y="1676400"/>
            <a:ext cx="4038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29" name="Line 48"/>
          <p:cNvSpPr>
            <a:spLocks noChangeShapeType="1"/>
          </p:cNvSpPr>
          <p:nvPr/>
        </p:nvSpPr>
        <p:spPr bwMode="auto">
          <a:xfrm>
            <a:off x="4953000" y="1676400"/>
            <a:ext cx="0" cy="3810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30" name="Text Box 49"/>
          <p:cNvSpPr txBox="1">
            <a:spLocks noChangeArrowheads="1"/>
          </p:cNvSpPr>
          <p:nvPr/>
        </p:nvSpPr>
        <p:spPr bwMode="auto">
          <a:xfrm>
            <a:off x="1546225" y="1508125"/>
            <a:ext cx="1235075" cy="215900"/>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Suggested Corrections</a:t>
            </a:r>
          </a:p>
        </p:txBody>
      </p:sp>
      <p:sp>
        <p:nvSpPr>
          <p:cNvPr id="12331" name="Line 50"/>
          <p:cNvSpPr>
            <a:spLocks noChangeShapeType="1"/>
          </p:cNvSpPr>
          <p:nvPr/>
        </p:nvSpPr>
        <p:spPr bwMode="auto">
          <a:xfrm>
            <a:off x="1524000" y="2463800"/>
            <a:ext cx="1676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32" name="Text Box 51"/>
          <p:cNvSpPr txBox="1">
            <a:spLocks noChangeArrowheads="1"/>
          </p:cNvSpPr>
          <p:nvPr/>
        </p:nvSpPr>
        <p:spPr bwMode="auto">
          <a:xfrm>
            <a:off x="1524000" y="2286000"/>
            <a:ext cx="1158875"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Received Corrections</a:t>
            </a:r>
          </a:p>
        </p:txBody>
      </p:sp>
      <p:sp>
        <p:nvSpPr>
          <p:cNvPr id="12333" name="Line 52"/>
          <p:cNvSpPr>
            <a:spLocks noChangeShapeType="1"/>
          </p:cNvSpPr>
          <p:nvPr/>
        </p:nvSpPr>
        <p:spPr bwMode="auto">
          <a:xfrm>
            <a:off x="6659563" y="1374775"/>
            <a:ext cx="0" cy="6948488"/>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34" name="Line 53"/>
          <p:cNvSpPr>
            <a:spLocks noChangeShapeType="1"/>
          </p:cNvSpPr>
          <p:nvPr/>
        </p:nvSpPr>
        <p:spPr bwMode="auto">
          <a:xfrm flipH="1">
            <a:off x="5562600" y="2709863"/>
            <a:ext cx="685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35" name="Text Box 54"/>
          <p:cNvSpPr txBox="1">
            <a:spLocks noChangeArrowheads="1"/>
          </p:cNvSpPr>
          <p:nvPr/>
        </p:nvSpPr>
        <p:spPr bwMode="auto">
          <a:xfrm rot="5400000">
            <a:off x="5478463" y="5924550"/>
            <a:ext cx="1347787"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Approved Profile/Resume</a:t>
            </a:r>
          </a:p>
        </p:txBody>
      </p:sp>
      <p:sp>
        <p:nvSpPr>
          <p:cNvPr id="12336" name="Text Box 55"/>
          <p:cNvSpPr txBox="1">
            <a:spLocks noChangeArrowheads="1"/>
          </p:cNvSpPr>
          <p:nvPr/>
        </p:nvSpPr>
        <p:spPr bwMode="auto">
          <a:xfrm>
            <a:off x="1639888" y="6916738"/>
            <a:ext cx="1290637" cy="214312"/>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Profile/Resume Request</a:t>
            </a:r>
          </a:p>
        </p:txBody>
      </p:sp>
      <p:sp>
        <p:nvSpPr>
          <p:cNvPr id="12337" name="Line 56"/>
          <p:cNvSpPr>
            <a:spLocks noChangeShapeType="1"/>
          </p:cNvSpPr>
          <p:nvPr/>
        </p:nvSpPr>
        <p:spPr bwMode="auto">
          <a:xfrm>
            <a:off x="4554538" y="5513388"/>
            <a:ext cx="0" cy="2833687"/>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38" name="Line 57"/>
          <p:cNvSpPr>
            <a:spLocks noChangeShapeType="1"/>
          </p:cNvSpPr>
          <p:nvPr/>
        </p:nvSpPr>
        <p:spPr bwMode="auto">
          <a:xfrm flipH="1">
            <a:off x="4325938" y="5513388"/>
            <a:ext cx="228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39" name="Text Box 58"/>
          <p:cNvSpPr txBox="1">
            <a:spLocks noChangeArrowheads="1"/>
          </p:cNvSpPr>
          <p:nvPr/>
        </p:nvSpPr>
        <p:spPr bwMode="auto">
          <a:xfrm rot="5400000">
            <a:off x="3733800" y="6145213"/>
            <a:ext cx="1766888" cy="214312"/>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Reviewed Profile/Resume Request</a:t>
            </a:r>
          </a:p>
        </p:txBody>
      </p:sp>
      <p:sp>
        <p:nvSpPr>
          <p:cNvPr id="12340" name="Line 59"/>
          <p:cNvSpPr>
            <a:spLocks noChangeShapeType="1"/>
          </p:cNvSpPr>
          <p:nvPr/>
        </p:nvSpPr>
        <p:spPr bwMode="auto">
          <a:xfrm flipV="1">
            <a:off x="4114800" y="5910263"/>
            <a:ext cx="0" cy="255905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41" name="Line 60"/>
          <p:cNvSpPr>
            <a:spLocks noChangeShapeType="1"/>
          </p:cNvSpPr>
          <p:nvPr/>
        </p:nvSpPr>
        <p:spPr bwMode="auto">
          <a:xfrm>
            <a:off x="4114800" y="8466138"/>
            <a:ext cx="3810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2" name="Text Box 61"/>
          <p:cNvSpPr txBox="1">
            <a:spLocks noChangeArrowheads="1"/>
          </p:cNvSpPr>
          <p:nvPr/>
        </p:nvSpPr>
        <p:spPr bwMode="auto">
          <a:xfrm rot="5400000">
            <a:off x="3550444" y="6373019"/>
            <a:ext cx="1314450" cy="214312"/>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Students Profile/Resume</a:t>
            </a:r>
          </a:p>
        </p:txBody>
      </p:sp>
      <p:sp>
        <p:nvSpPr>
          <p:cNvPr id="12343" name="Line 62"/>
          <p:cNvSpPr>
            <a:spLocks noChangeShapeType="1"/>
          </p:cNvSpPr>
          <p:nvPr/>
        </p:nvSpPr>
        <p:spPr bwMode="auto">
          <a:xfrm flipV="1">
            <a:off x="1066800" y="6781800"/>
            <a:ext cx="0" cy="3048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4" name="Line 63"/>
          <p:cNvSpPr>
            <a:spLocks noChangeShapeType="1"/>
          </p:cNvSpPr>
          <p:nvPr/>
        </p:nvSpPr>
        <p:spPr bwMode="auto">
          <a:xfrm>
            <a:off x="1066800" y="7086600"/>
            <a:ext cx="4114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5" name="Line 64"/>
          <p:cNvSpPr>
            <a:spLocks noChangeShapeType="1"/>
          </p:cNvSpPr>
          <p:nvPr/>
        </p:nvSpPr>
        <p:spPr bwMode="auto">
          <a:xfrm flipV="1">
            <a:off x="5181600" y="6781800"/>
            <a:ext cx="0" cy="3048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46" name="Line 65"/>
          <p:cNvSpPr>
            <a:spLocks noChangeShapeType="1"/>
          </p:cNvSpPr>
          <p:nvPr/>
        </p:nvSpPr>
        <p:spPr bwMode="auto">
          <a:xfrm>
            <a:off x="1371600" y="3352800"/>
            <a:ext cx="3733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7" name="Line 66"/>
          <p:cNvSpPr>
            <a:spLocks noChangeShapeType="1"/>
          </p:cNvSpPr>
          <p:nvPr/>
        </p:nvSpPr>
        <p:spPr bwMode="auto">
          <a:xfrm>
            <a:off x="5105400" y="3352800"/>
            <a:ext cx="0" cy="2560638"/>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48" name="Line 67"/>
          <p:cNvSpPr>
            <a:spLocks noChangeShapeType="1"/>
          </p:cNvSpPr>
          <p:nvPr/>
        </p:nvSpPr>
        <p:spPr bwMode="auto">
          <a:xfrm flipV="1">
            <a:off x="1371600" y="2819400"/>
            <a:ext cx="0" cy="533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49" name="Text Box 68"/>
          <p:cNvSpPr txBox="1">
            <a:spLocks noChangeArrowheads="1"/>
          </p:cNvSpPr>
          <p:nvPr/>
        </p:nvSpPr>
        <p:spPr bwMode="auto">
          <a:xfrm>
            <a:off x="1531938" y="3138488"/>
            <a:ext cx="1490662" cy="214312"/>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Submitted Interview Request</a:t>
            </a:r>
          </a:p>
        </p:txBody>
      </p:sp>
      <p:sp>
        <p:nvSpPr>
          <p:cNvPr id="12350" name="Line 69"/>
          <p:cNvSpPr>
            <a:spLocks noChangeShapeType="1"/>
          </p:cNvSpPr>
          <p:nvPr/>
        </p:nvSpPr>
        <p:spPr bwMode="auto">
          <a:xfrm>
            <a:off x="914400" y="3649663"/>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1" name="Line 70"/>
          <p:cNvSpPr>
            <a:spLocks noChangeShapeType="1"/>
          </p:cNvSpPr>
          <p:nvPr/>
        </p:nvSpPr>
        <p:spPr bwMode="auto">
          <a:xfrm flipV="1">
            <a:off x="914400" y="2811463"/>
            <a:ext cx="0" cy="8382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2" name="Text Box 71"/>
          <p:cNvSpPr txBox="1">
            <a:spLocks noChangeArrowheads="1"/>
          </p:cNvSpPr>
          <p:nvPr/>
        </p:nvSpPr>
        <p:spPr bwMode="auto">
          <a:xfrm>
            <a:off x="1541463" y="3443288"/>
            <a:ext cx="1455737" cy="214312"/>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Received Interview Request</a:t>
            </a:r>
          </a:p>
        </p:txBody>
      </p:sp>
      <p:sp>
        <p:nvSpPr>
          <p:cNvPr id="12353" name="Line 76"/>
          <p:cNvSpPr>
            <a:spLocks noChangeShapeType="1"/>
          </p:cNvSpPr>
          <p:nvPr/>
        </p:nvSpPr>
        <p:spPr bwMode="auto">
          <a:xfrm>
            <a:off x="5638800" y="3649663"/>
            <a:ext cx="0" cy="152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54" name="Line 77"/>
          <p:cNvSpPr>
            <a:spLocks noChangeShapeType="1"/>
          </p:cNvSpPr>
          <p:nvPr/>
        </p:nvSpPr>
        <p:spPr bwMode="auto">
          <a:xfrm>
            <a:off x="5908675" y="4724400"/>
            <a:ext cx="0" cy="2819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5" name="Line 78"/>
          <p:cNvSpPr>
            <a:spLocks noChangeShapeType="1"/>
          </p:cNvSpPr>
          <p:nvPr/>
        </p:nvSpPr>
        <p:spPr bwMode="auto">
          <a:xfrm flipH="1">
            <a:off x="498475" y="7543800"/>
            <a:ext cx="54102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6" name="Line 79"/>
          <p:cNvSpPr>
            <a:spLocks noChangeShapeType="1"/>
          </p:cNvSpPr>
          <p:nvPr/>
        </p:nvSpPr>
        <p:spPr bwMode="auto">
          <a:xfrm flipV="1">
            <a:off x="498475" y="6781800"/>
            <a:ext cx="0" cy="7620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57" name="Line 81"/>
          <p:cNvSpPr>
            <a:spLocks noChangeShapeType="1"/>
          </p:cNvSpPr>
          <p:nvPr/>
        </p:nvSpPr>
        <p:spPr bwMode="auto">
          <a:xfrm flipH="1">
            <a:off x="1524000" y="4800600"/>
            <a:ext cx="35052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58" name="Line 82"/>
          <p:cNvSpPr>
            <a:spLocks noChangeShapeType="1"/>
          </p:cNvSpPr>
          <p:nvPr/>
        </p:nvSpPr>
        <p:spPr bwMode="auto">
          <a:xfrm>
            <a:off x="5029200" y="4800600"/>
            <a:ext cx="0" cy="1096963"/>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59" name="Text Box 83"/>
          <p:cNvSpPr txBox="1">
            <a:spLocks noChangeArrowheads="1"/>
          </p:cNvSpPr>
          <p:nvPr/>
        </p:nvSpPr>
        <p:spPr bwMode="auto">
          <a:xfrm>
            <a:off x="1592263" y="4648200"/>
            <a:ext cx="1779587"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Submitted Profile/Resume Request</a:t>
            </a:r>
          </a:p>
        </p:txBody>
      </p:sp>
      <p:sp>
        <p:nvSpPr>
          <p:cNvPr id="12360" name="Line 84"/>
          <p:cNvSpPr>
            <a:spLocks noChangeShapeType="1"/>
          </p:cNvSpPr>
          <p:nvPr/>
        </p:nvSpPr>
        <p:spPr bwMode="auto">
          <a:xfrm>
            <a:off x="1125538" y="53340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61" name="Line 85"/>
          <p:cNvSpPr>
            <a:spLocks noChangeShapeType="1"/>
          </p:cNvSpPr>
          <p:nvPr/>
        </p:nvSpPr>
        <p:spPr bwMode="auto">
          <a:xfrm flipV="1">
            <a:off x="1125538" y="4876800"/>
            <a:ext cx="0" cy="4572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2" name="Text Box 86"/>
          <p:cNvSpPr txBox="1">
            <a:spLocks noChangeArrowheads="1"/>
          </p:cNvSpPr>
          <p:nvPr/>
        </p:nvSpPr>
        <p:spPr bwMode="auto">
          <a:xfrm>
            <a:off x="1066800" y="5156200"/>
            <a:ext cx="1911350" cy="215900"/>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Response to Profile/Resume Request</a:t>
            </a:r>
          </a:p>
        </p:txBody>
      </p:sp>
      <p:sp>
        <p:nvSpPr>
          <p:cNvPr id="12363" name="Line 87"/>
          <p:cNvSpPr>
            <a:spLocks noChangeShapeType="1"/>
          </p:cNvSpPr>
          <p:nvPr/>
        </p:nvSpPr>
        <p:spPr bwMode="auto">
          <a:xfrm flipH="1">
            <a:off x="685800" y="5638800"/>
            <a:ext cx="27432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4" name="Line 88"/>
          <p:cNvSpPr>
            <a:spLocks noChangeShapeType="1"/>
          </p:cNvSpPr>
          <p:nvPr/>
        </p:nvSpPr>
        <p:spPr bwMode="auto">
          <a:xfrm>
            <a:off x="685800" y="5638800"/>
            <a:ext cx="0" cy="152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65" name="Text Box 89"/>
          <p:cNvSpPr txBox="1">
            <a:spLocks noChangeArrowheads="1"/>
          </p:cNvSpPr>
          <p:nvPr/>
        </p:nvSpPr>
        <p:spPr bwMode="auto">
          <a:xfrm>
            <a:off x="685800" y="5475288"/>
            <a:ext cx="1955800" cy="215900"/>
          </a:xfrm>
          <a:prstGeom prst="rect">
            <a:avLst/>
          </a:prstGeom>
          <a:noFill/>
          <a:ln w="9525">
            <a:noFill/>
            <a:miter lim="800000"/>
            <a:headEnd/>
            <a:tailEnd/>
          </a:ln>
        </p:spPr>
        <p:txBody>
          <a:bodyPr wrap="none">
            <a:spAutoFit/>
          </a:bodyPr>
          <a:lstStyle/>
          <a:p>
            <a:r>
              <a:rPr lang="en-US" sz="800" dirty="0">
                <a:latin typeface="Arial" pitchFamily="34" charset="0"/>
                <a:cs typeface="Arial" pitchFamily="34" charset="0"/>
              </a:rPr>
              <a:t>Requested Profile/Resume Information</a:t>
            </a:r>
          </a:p>
        </p:txBody>
      </p:sp>
      <p:sp>
        <p:nvSpPr>
          <p:cNvPr id="12366" name="Line 90"/>
          <p:cNvSpPr>
            <a:spLocks noChangeShapeType="1"/>
          </p:cNvSpPr>
          <p:nvPr/>
        </p:nvSpPr>
        <p:spPr bwMode="auto">
          <a:xfrm>
            <a:off x="762000" y="7315200"/>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7" name="Line 91"/>
          <p:cNvSpPr>
            <a:spLocks noChangeShapeType="1"/>
          </p:cNvSpPr>
          <p:nvPr/>
        </p:nvSpPr>
        <p:spPr bwMode="auto">
          <a:xfrm flipV="1">
            <a:off x="762000" y="6781800"/>
            <a:ext cx="0" cy="533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68" name="Line 92"/>
          <p:cNvSpPr>
            <a:spLocks noChangeShapeType="1"/>
          </p:cNvSpPr>
          <p:nvPr/>
        </p:nvSpPr>
        <p:spPr bwMode="auto">
          <a:xfrm flipV="1">
            <a:off x="5486400" y="6781800"/>
            <a:ext cx="0" cy="5334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69" name="Text Box 93"/>
          <p:cNvSpPr txBox="1">
            <a:spLocks noChangeArrowheads="1"/>
          </p:cNvSpPr>
          <p:nvPr/>
        </p:nvSpPr>
        <p:spPr bwMode="auto">
          <a:xfrm>
            <a:off x="1636713" y="7143750"/>
            <a:ext cx="1030287" cy="214313"/>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Interview  Request</a:t>
            </a:r>
          </a:p>
        </p:txBody>
      </p:sp>
      <p:sp>
        <p:nvSpPr>
          <p:cNvPr id="12370" name="Line 99"/>
          <p:cNvSpPr>
            <a:spLocks noChangeShapeType="1"/>
          </p:cNvSpPr>
          <p:nvPr/>
        </p:nvSpPr>
        <p:spPr bwMode="auto">
          <a:xfrm flipV="1">
            <a:off x="4724400" y="2971800"/>
            <a:ext cx="0" cy="13716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71" name="Line 101"/>
          <p:cNvSpPr>
            <a:spLocks noChangeShapeType="1"/>
          </p:cNvSpPr>
          <p:nvPr/>
        </p:nvSpPr>
        <p:spPr bwMode="auto">
          <a:xfrm flipH="1">
            <a:off x="1524000" y="41148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72" name="Line 102"/>
          <p:cNvSpPr>
            <a:spLocks noChangeShapeType="1"/>
          </p:cNvSpPr>
          <p:nvPr/>
        </p:nvSpPr>
        <p:spPr bwMode="auto">
          <a:xfrm flipV="1">
            <a:off x="3810000" y="2743200"/>
            <a:ext cx="0" cy="13716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73" name="Text Box 103"/>
          <p:cNvSpPr txBox="1">
            <a:spLocks noChangeArrowheads="1"/>
          </p:cNvSpPr>
          <p:nvPr/>
        </p:nvSpPr>
        <p:spPr bwMode="auto">
          <a:xfrm>
            <a:off x="1574800" y="3962400"/>
            <a:ext cx="1916113" cy="215900"/>
          </a:xfrm>
          <a:prstGeom prst="rect">
            <a:avLst/>
          </a:prstGeom>
          <a:noFill/>
          <a:ln w="9525">
            <a:noFill/>
            <a:miter lim="800000"/>
            <a:headEnd/>
            <a:tailEnd/>
          </a:ln>
        </p:spPr>
        <p:txBody>
          <a:bodyPr wrap="none">
            <a:spAutoFit/>
          </a:bodyPr>
          <a:lstStyle/>
          <a:p>
            <a:pPr>
              <a:spcBef>
                <a:spcPct val="50000"/>
              </a:spcBef>
            </a:pPr>
            <a:r>
              <a:rPr lang="en-US" sz="800" dirty="0">
                <a:latin typeface="Arial" pitchFamily="34" charset="0"/>
                <a:cs typeface="Arial" pitchFamily="34" charset="0"/>
              </a:rPr>
              <a:t>Notification of Profile/Resume Posting</a:t>
            </a:r>
          </a:p>
        </p:txBody>
      </p:sp>
      <p:sp>
        <p:nvSpPr>
          <p:cNvPr id="2066" name="AutoShape 18"/>
          <p:cNvSpPr>
            <a:spLocks noChangeArrowheads="1"/>
          </p:cNvSpPr>
          <p:nvPr/>
        </p:nvSpPr>
        <p:spPr bwMode="auto">
          <a:xfrm>
            <a:off x="4876800" y="586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77" name="Text Box 21"/>
          <p:cNvSpPr txBox="1">
            <a:spLocks noChangeArrowheads="1"/>
          </p:cNvSpPr>
          <p:nvPr/>
        </p:nvSpPr>
        <p:spPr bwMode="auto">
          <a:xfrm>
            <a:off x="4953000" y="6172200"/>
            <a:ext cx="8382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Submit Request</a:t>
            </a:r>
          </a:p>
        </p:txBody>
      </p:sp>
      <p:sp>
        <p:nvSpPr>
          <p:cNvPr id="12378" name="Line 26"/>
          <p:cNvSpPr>
            <a:spLocks noChangeShapeType="1"/>
          </p:cNvSpPr>
          <p:nvPr/>
        </p:nvSpPr>
        <p:spPr bwMode="auto">
          <a:xfrm>
            <a:off x="4876800" y="609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79" name="Text Box 30"/>
          <p:cNvSpPr txBox="1">
            <a:spLocks noChangeArrowheads="1"/>
          </p:cNvSpPr>
          <p:nvPr/>
        </p:nvSpPr>
        <p:spPr bwMode="auto">
          <a:xfrm>
            <a:off x="5181600" y="586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3.0</a:t>
            </a:r>
          </a:p>
        </p:txBody>
      </p:sp>
      <p:sp>
        <p:nvSpPr>
          <p:cNvPr id="2065" name="AutoShape 17"/>
          <p:cNvSpPr>
            <a:spLocks noChangeArrowheads="1"/>
          </p:cNvSpPr>
          <p:nvPr/>
        </p:nvSpPr>
        <p:spPr bwMode="auto">
          <a:xfrm>
            <a:off x="3429000" y="4953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83" name="Text Box 20"/>
          <p:cNvSpPr txBox="1">
            <a:spLocks noChangeArrowheads="1"/>
          </p:cNvSpPr>
          <p:nvPr/>
        </p:nvSpPr>
        <p:spPr bwMode="auto">
          <a:xfrm>
            <a:off x="3352800" y="5241925"/>
            <a:ext cx="1143000" cy="5492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Profile/Resume Request</a:t>
            </a:r>
          </a:p>
        </p:txBody>
      </p:sp>
      <p:sp>
        <p:nvSpPr>
          <p:cNvPr id="12384" name="Line 25"/>
          <p:cNvSpPr>
            <a:spLocks noChangeShapeType="1"/>
          </p:cNvSpPr>
          <p:nvPr/>
        </p:nvSpPr>
        <p:spPr bwMode="auto">
          <a:xfrm>
            <a:off x="3429000" y="5181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5" name="Text Box 29"/>
          <p:cNvSpPr txBox="1">
            <a:spLocks noChangeArrowheads="1"/>
          </p:cNvSpPr>
          <p:nvPr/>
        </p:nvSpPr>
        <p:spPr bwMode="auto">
          <a:xfrm>
            <a:off x="3733800" y="4953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4.0</a:t>
            </a:r>
          </a:p>
        </p:txBody>
      </p:sp>
      <p:sp>
        <p:nvSpPr>
          <p:cNvPr id="12386" name="Line 77"/>
          <p:cNvSpPr>
            <a:spLocks noChangeShapeType="1"/>
          </p:cNvSpPr>
          <p:nvPr/>
        </p:nvSpPr>
        <p:spPr bwMode="auto">
          <a:xfrm>
            <a:off x="6019800" y="4665663"/>
            <a:ext cx="0" cy="3109912"/>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7" name="Line 78"/>
          <p:cNvSpPr>
            <a:spLocks noChangeShapeType="1"/>
          </p:cNvSpPr>
          <p:nvPr/>
        </p:nvSpPr>
        <p:spPr bwMode="auto">
          <a:xfrm rot="10800000" flipH="1">
            <a:off x="350838" y="7780338"/>
            <a:ext cx="56689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88" name="Line 79"/>
          <p:cNvSpPr>
            <a:spLocks noChangeShapeType="1"/>
          </p:cNvSpPr>
          <p:nvPr/>
        </p:nvSpPr>
        <p:spPr bwMode="auto">
          <a:xfrm flipV="1">
            <a:off x="355600" y="6781800"/>
            <a:ext cx="0" cy="100647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89" name="Text Box 80"/>
          <p:cNvSpPr txBox="1">
            <a:spLocks noChangeArrowheads="1"/>
          </p:cNvSpPr>
          <p:nvPr/>
        </p:nvSpPr>
        <p:spPr bwMode="auto">
          <a:xfrm>
            <a:off x="1531938" y="1295400"/>
            <a:ext cx="1135062" cy="215900"/>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Interview Information</a:t>
            </a:r>
          </a:p>
        </p:txBody>
      </p:sp>
      <p:sp>
        <p:nvSpPr>
          <p:cNvPr id="12390" name="Line 47"/>
          <p:cNvSpPr>
            <a:spLocks noChangeShapeType="1"/>
          </p:cNvSpPr>
          <p:nvPr/>
        </p:nvSpPr>
        <p:spPr bwMode="auto">
          <a:xfrm>
            <a:off x="762000" y="1455738"/>
            <a:ext cx="52117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1" name="Line 67"/>
          <p:cNvSpPr>
            <a:spLocks noChangeShapeType="1"/>
          </p:cNvSpPr>
          <p:nvPr/>
        </p:nvSpPr>
        <p:spPr bwMode="auto">
          <a:xfrm rot="10800000" flipV="1">
            <a:off x="762000" y="1463675"/>
            <a:ext cx="0" cy="36512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392" name="Line 77"/>
          <p:cNvSpPr>
            <a:spLocks noChangeShapeType="1"/>
          </p:cNvSpPr>
          <p:nvPr/>
        </p:nvSpPr>
        <p:spPr bwMode="auto">
          <a:xfrm>
            <a:off x="5978525" y="1455738"/>
            <a:ext cx="0" cy="2378075"/>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3" name="Text Box 80"/>
          <p:cNvSpPr txBox="1">
            <a:spLocks noChangeArrowheads="1"/>
          </p:cNvSpPr>
          <p:nvPr/>
        </p:nvSpPr>
        <p:spPr bwMode="auto">
          <a:xfrm>
            <a:off x="1651000" y="7624763"/>
            <a:ext cx="1135063" cy="215900"/>
          </a:xfrm>
          <a:prstGeom prst="rect">
            <a:avLst/>
          </a:prstGeom>
          <a:noFill/>
          <a:ln w="9525">
            <a:noFill/>
            <a:miter lim="800000"/>
            <a:headEnd/>
            <a:tailEnd/>
          </a:ln>
        </p:spPr>
        <p:txBody>
          <a:bodyPr wrap="none">
            <a:spAutoFit/>
          </a:bodyPr>
          <a:lstStyle/>
          <a:p>
            <a:r>
              <a:rPr lang="en-US" sz="800">
                <a:latin typeface="Arial" pitchFamily="34" charset="0"/>
                <a:cs typeface="Arial" pitchFamily="34" charset="0"/>
              </a:rPr>
              <a:t>Interview Information</a:t>
            </a:r>
          </a:p>
        </p:txBody>
      </p:sp>
      <p:sp>
        <p:nvSpPr>
          <p:cNvPr id="2120" name="AutoShape 72"/>
          <p:cNvSpPr>
            <a:spLocks noChangeArrowheads="1"/>
          </p:cNvSpPr>
          <p:nvPr/>
        </p:nvSpPr>
        <p:spPr bwMode="auto">
          <a:xfrm>
            <a:off x="5181600" y="3818546"/>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397" name="Text Box 73"/>
          <p:cNvSpPr txBox="1">
            <a:spLocks noChangeArrowheads="1"/>
          </p:cNvSpPr>
          <p:nvPr/>
        </p:nvSpPr>
        <p:spPr bwMode="auto">
          <a:xfrm>
            <a:off x="5029200" y="4122738"/>
            <a:ext cx="12954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Interview Request </a:t>
            </a:r>
            <a:endParaRPr lang="en-US" sz="1000" b="1" dirty="0">
              <a:latin typeface="Arial" pitchFamily="34" charset="0"/>
              <a:cs typeface="Arial" pitchFamily="34" charset="0"/>
            </a:endParaRPr>
          </a:p>
        </p:txBody>
      </p:sp>
      <p:sp>
        <p:nvSpPr>
          <p:cNvPr id="12398" name="Line 74"/>
          <p:cNvSpPr>
            <a:spLocks noChangeShapeType="1"/>
          </p:cNvSpPr>
          <p:nvPr/>
        </p:nvSpPr>
        <p:spPr bwMode="auto">
          <a:xfrm>
            <a:off x="5181600" y="4046538"/>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399" name="Text Box 75"/>
          <p:cNvSpPr txBox="1">
            <a:spLocks noChangeArrowheads="1"/>
          </p:cNvSpPr>
          <p:nvPr/>
        </p:nvSpPr>
        <p:spPr bwMode="auto">
          <a:xfrm>
            <a:off x="5486400" y="3817938"/>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5.0</a:t>
            </a:r>
          </a:p>
        </p:txBody>
      </p:sp>
      <p:sp>
        <p:nvSpPr>
          <p:cNvPr id="2062" name="AutoShape 14"/>
          <p:cNvSpPr>
            <a:spLocks noChangeArrowheads="1"/>
          </p:cNvSpPr>
          <p:nvPr/>
        </p:nvSpPr>
        <p:spPr bwMode="auto">
          <a:xfrm>
            <a:off x="3200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2403" name="Text Box 15"/>
          <p:cNvSpPr txBox="1">
            <a:spLocks noChangeArrowheads="1"/>
          </p:cNvSpPr>
          <p:nvPr/>
        </p:nvSpPr>
        <p:spPr bwMode="auto">
          <a:xfrm>
            <a:off x="3096904" y="2193925"/>
            <a:ext cx="1219200" cy="396875"/>
          </a:xfrm>
          <a:prstGeom prst="rect">
            <a:avLst/>
          </a:prstGeom>
          <a:noFill/>
          <a:ln w="9525">
            <a:noFill/>
            <a:miter lim="800000"/>
            <a:headEnd/>
            <a:tailEnd/>
          </a:ln>
        </p:spPr>
        <p:txBody>
          <a:bodyPr wrap="square">
            <a:spAutoFit/>
          </a:bodyPr>
          <a:lstStyle/>
          <a:p>
            <a:pPr algn="ctr">
              <a:spcBef>
                <a:spcPct val="50000"/>
              </a:spcBef>
            </a:pPr>
            <a:r>
              <a:rPr lang="en-US" sz="1000" b="1" dirty="0">
                <a:latin typeface="Arial" pitchFamily="34" charset="0"/>
                <a:cs typeface="Arial" pitchFamily="34" charset="0"/>
              </a:rPr>
              <a:t>Submit                Profile/Resume</a:t>
            </a:r>
          </a:p>
        </p:txBody>
      </p:sp>
      <p:sp>
        <p:nvSpPr>
          <p:cNvPr id="12404" name="Line 23"/>
          <p:cNvSpPr>
            <a:spLocks noChangeShapeType="1"/>
          </p:cNvSpPr>
          <p:nvPr/>
        </p:nvSpPr>
        <p:spPr bwMode="auto">
          <a:xfrm>
            <a:off x="3200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05" name="Text Box 27"/>
          <p:cNvSpPr txBox="1">
            <a:spLocks noChangeArrowheads="1"/>
          </p:cNvSpPr>
          <p:nvPr/>
        </p:nvSpPr>
        <p:spPr bwMode="auto">
          <a:xfrm>
            <a:off x="3505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1.0</a:t>
            </a:r>
          </a:p>
        </p:txBody>
      </p:sp>
      <p:cxnSp>
        <p:nvCxnSpPr>
          <p:cNvPr id="105" name="Straight Connector 104"/>
          <p:cNvCxnSpPr/>
          <p:nvPr/>
        </p:nvCxnSpPr>
        <p:spPr>
          <a:xfrm rot="5400000" flipH="1" flipV="1">
            <a:off x="3574257" y="1632744"/>
            <a:ext cx="50323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816350" y="1371600"/>
            <a:ext cx="28352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08" name="Elbow Connector 112"/>
          <p:cNvCxnSpPr>
            <a:cxnSpLocks noChangeShapeType="1"/>
            <a:stCxn id="12334" idx="0"/>
          </p:cNvCxnSpPr>
          <p:nvPr/>
        </p:nvCxnSpPr>
        <p:spPr bwMode="auto">
          <a:xfrm rot="5400000">
            <a:off x="3374231" y="5431632"/>
            <a:ext cx="5595937" cy="152400"/>
          </a:xfrm>
          <a:prstGeom prst="bentConnector3">
            <a:avLst>
              <a:gd name="adj1" fmla="val 37630"/>
            </a:avLst>
          </a:prstGeom>
          <a:noFill/>
          <a:ln w="9525">
            <a:solidFill>
              <a:schemeClr val="tx1"/>
            </a:solidFill>
            <a:round/>
            <a:headEnd/>
            <a:tailEnd type="triangle" w="med" len="med"/>
          </a:ln>
        </p:spPr>
      </p:cxnSp>
      <p:sp>
        <p:nvSpPr>
          <p:cNvPr id="12409" name="TextBox 113"/>
          <p:cNvSpPr txBox="1">
            <a:spLocks noChangeArrowheads="1"/>
          </p:cNvSpPr>
          <p:nvPr/>
        </p:nvSpPr>
        <p:spPr bwMode="auto">
          <a:xfrm rot="5400000">
            <a:off x="5611813" y="6348412"/>
            <a:ext cx="2209800" cy="231775"/>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Published Profile/Resume</a:t>
            </a:r>
          </a:p>
        </p:txBody>
      </p:sp>
      <p:sp>
        <p:nvSpPr>
          <p:cNvPr id="12410" name="Line 102"/>
          <p:cNvSpPr>
            <a:spLocks noChangeShapeType="1"/>
          </p:cNvSpPr>
          <p:nvPr/>
        </p:nvSpPr>
        <p:spPr bwMode="auto">
          <a:xfrm flipV="1">
            <a:off x="4876800" y="2971800"/>
            <a:ext cx="0" cy="1508125"/>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cxnSp>
        <p:nvCxnSpPr>
          <p:cNvPr id="12411" name="Straight Arrow Connector 107"/>
          <p:cNvCxnSpPr>
            <a:cxnSpLocks noChangeShapeType="1"/>
          </p:cNvCxnSpPr>
          <p:nvPr/>
        </p:nvCxnSpPr>
        <p:spPr bwMode="auto">
          <a:xfrm rot="10800000">
            <a:off x="1531938" y="4487863"/>
            <a:ext cx="3352800" cy="1587"/>
          </a:xfrm>
          <a:prstGeom prst="straightConnector1">
            <a:avLst/>
          </a:prstGeom>
          <a:noFill/>
          <a:ln w="9525">
            <a:solidFill>
              <a:schemeClr val="tx1"/>
            </a:solidFill>
            <a:round/>
            <a:headEnd/>
            <a:tailEnd type="triangle" w="med" len="med"/>
          </a:ln>
        </p:spPr>
      </p:cxnSp>
      <p:sp>
        <p:nvSpPr>
          <p:cNvPr id="12412" name="Line 43"/>
          <p:cNvSpPr>
            <a:spLocks noChangeShapeType="1"/>
          </p:cNvSpPr>
          <p:nvPr/>
        </p:nvSpPr>
        <p:spPr bwMode="auto">
          <a:xfrm>
            <a:off x="1524000" y="4648200"/>
            <a:ext cx="3502025"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13" name="Line 99"/>
          <p:cNvSpPr>
            <a:spLocks noChangeShapeType="1"/>
          </p:cNvSpPr>
          <p:nvPr/>
        </p:nvSpPr>
        <p:spPr bwMode="auto">
          <a:xfrm flipV="1">
            <a:off x="5029200" y="2971800"/>
            <a:ext cx="0" cy="167322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414" name="Text Box 103"/>
          <p:cNvSpPr txBox="1">
            <a:spLocks noChangeArrowheads="1"/>
          </p:cNvSpPr>
          <p:nvPr/>
        </p:nvSpPr>
        <p:spPr bwMode="auto">
          <a:xfrm>
            <a:off x="1590675" y="4319588"/>
            <a:ext cx="1403350" cy="215900"/>
          </a:xfrm>
          <a:prstGeom prst="rect">
            <a:avLst/>
          </a:prstGeom>
          <a:noFill/>
          <a:ln w="9525">
            <a:noFill/>
            <a:miter lim="800000"/>
            <a:headEnd/>
            <a:tailEnd/>
          </a:ln>
        </p:spPr>
        <p:txBody>
          <a:bodyPr wrap="none">
            <a:spAutoFit/>
          </a:bodyPr>
          <a:lstStyle/>
          <a:p>
            <a:pPr>
              <a:spcBef>
                <a:spcPct val="50000"/>
              </a:spcBef>
            </a:pPr>
            <a:r>
              <a:rPr lang="en-US" sz="800" dirty="0">
                <a:latin typeface="Arial" pitchFamily="34" charset="0"/>
                <a:cs typeface="Arial" pitchFamily="34" charset="0"/>
              </a:rPr>
              <a:t>Profile/Resume for Review</a:t>
            </a:r>
          </a:p>
        </p:txBody>
      </p:sp>
      <p:sp>
        <p:nvSpPr>
          <p:cNvPr id="12415" name="Text Box 103"/>
          <p:cNvSpPr txBox="1">
            <a:spLocks noChangeArrowheads="1"/>
          </p:cNvSpPr>
          <p:nvPr/>
        </p:nvSpPr>
        <p:spPr bwMode="auto">
          <a:xfrm>
            <a:off x="1581150" y="4484688"/>
            <a:ext cx="1439863" cy="214312"/>
          </a:xfrm>
          <a:prstGeom prst="rect">
            <a:avLst/>
          </a:prstGeom>
          <a:noFill/>
          <a:ln w="9525">
            <a:noFill/>
            <a:miter lim="800000"/>
            <a:headEnd/>
            <a:tailEnd/>
          </a:ln>
        </p:spPr>
        <p:txBody>
          <a:bodyPr wrap="none">
            <a:spAutoFit/>
          </a:bodyPr>
          <a:lstStyle/>
          <a:p>
            <a:pPr>
              <a:spcBef>
                <a:spcPct val="50000"/>
              </a:spcBef>
            </a:pPr>
            <a:r>
              <a:rPr lang="en-US" sz="800">
                <a:latin typeface="Arial" pitchFamily="34" charset="0"/>
                <a:cs typeface="Arial" pitchFamily="34" charset="0"/>
              </a:rPr>
              <a:t>Request for Profile/Resume</a:t>
            </a:r>
          </a:p>
        </p:txBody>
      </p:sp>
      <p:sp>
        <p:nvSpPr>
          <p:cNvPr id="116" name="TextBox 115"/>
          <p:cNvSpPr txBox="1"/>
          <p:nvPr/>
        </p:nvSpPr>
        <p:spPr>
          <a:xfrm>
            <a:off x="6210501" y="5410200"/>
            <a:ext cx="307777" cy="1600200"/>
          </a:xfrm>
          <a:prstGeom prst="rect">
            <a:avLst/>
          </a:prstGeom>
          <a:noFill/>
        </p:spPr>
        <p:txBody>
          <a:bodyPr vert="vert" wrap="square">
            <a:spAutoFit/>
          </a:bodyPr>
          <a:lstStyle/>
          <a:p>
            <a:pPr>
              <a:defRPr/>
            </a:pPr>
            <a:r>
              <a:rPr lang="en-US" sz="800" dirty="0">
                <a:latin typeface="Arial" pitchFamily="34" charset="0"/>
                <a:cs typeface="Arial" pitchFamily="34" charset="0"/>
              </a:rPr>
              <a:t>Profile/Resume Demanded</a:t>
            </a:r>
          </a:p>
        </p:txBody>
      </p:sp>
      <p:sp>
        <p:nvSpPr>
          <p:cNvPr id="12417" name="Line 53"/>
          <p:cNvSpPr>
            <a:spLocks noChangeShapeType="1"/>
          </p:cNvSpPr>
          <p:nvPr/>
        </p:nvSpPr>
        <p:spPr bwMode="auto">
          <a:xfrm flipH="1">
            <a:off x="5562600" y="2514600"/>
            <a:ext cx="731838"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418" name="Line 77"/>
          <p:cNvSpPr>
            <a:spLocks noChangeShapeType="1"/>
          </p:cNvSpPr>
          <p:nvPr/>
        </p:nvSpPr>
        <p:spPr bwMode="auto">
          <a:xfrm>
            <a:off x="6299200" y="2514600"/>
            <a:ext cx="0" cy="5851525"/>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19" name="Line 77"/>
          <p:cNvSpPr>
            <a:spLocks noChangeShapeType="1"/>
          </p:cNvSpPr>
          <p:nvPr/>
        </p:nvSpPr>
        <p:spPr bwMode="auto">
          <a:xfrm rot="10800000">
            <a:off x="6477000" y="2330450"/>
            <a:ext cx="0" cy="6016625"/>
          </a:xfrm>
          <a:prstGeom prst="line">
            <a:avLst/>
          </a:prstGeom>
          <a:noFill/>
          <a:ln w="9525">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12420" name="Line 53"/>
          <p:cNvSpPr>
            <a:spLocks noChangeShapeType="1"/>
          </p:cNvSpPr>
          <p:nvPr/>
        </p:nvSpPr>
        <p:spPr bwMode="auto">
          <a:xfrm flipH="1">
            <a:off x="5562600" y="2336800"/>
            <a:ext cx="91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21" name="TextBox 122"/>
          <p:cNvSpPr txBox="1">
            <a:spLocks noChangeArrowheads="1"/>
          </p:cNvSpPr>
          <p:nvPr/>
        </p:nvSpPr>
        <p:spPr bwMode="auto">
          <a:xfrm rot="5400000">
            <a:off x="5657057" y="6120606"/>
            <a:ext cx="1752600" cy="230187"/>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Demand for Profile/Resume</a:t>
            </a:r>
          </a:p>
        </p:txBody>
      </p:sp>
      <p:sp>
        <p:nvSpPr>
          <p:cNvPr id="12422" name="TextBox 71"/>
          <p:cNvSpPr txBox="1">
            <a:spLocks noChangeArrowheads="1"/>
          </p:cNvSpPr>
          <p:nvPr/>
        </p:nvSpPr>
        <p:spPr bwMode="auto">
          <a:xfrm>
            <a:off x="1524000" y="6352912"/>
            <a:ext cx="1828800" cy="230188"/>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Denied Request</a:t>
            </a:r>
          </a:p>
        </p:txBody>
      </p:sp>
      <p:sp>
        <p:nvSpPr>
          <p:cNvPr id="12423" name="Line 40"/>
          <p:cNvSpPr>
            <a:spLocks noChangeShapeType="1"/>
          </p:cNvSpPr>
          <p:nvPr/>
        </p:nvSpPr>
        <p:spPr bwMode="auto">
          <a:xfrm flipH="1">
            <a:off x="1524000" y="65532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424" name="Line 42"/>
          <p:cNvSpPr>
            <a:spLocks noChangeShapeType="1"/>
          </p:cNvSpPr>
          <p:nvPr/>
        </p:nvSpPr>
        <p:spPr bwMode="auto">
          <a:xfrm flipV="1">
            <a:off x="3810000" y="5821680"/>
            <a:ext cx="0" cy="73152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425" name="Text Box 25"/>
          <p:cNvSpPr txBox="1">
            <a:spLocks noChangeArrowheads="1"/>
          </p:cNvSpPr>
          <p:nvPr/>
        </p:nvSpPr>
        <p:spPr bwMode="auto">
          <a:xfrm>
            <a:off x="1635125" y="7358063"/>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Denied Request Interview </a:t>
            </a:r>
          </a:p>
        </p:txBody>
      </p:sp>
      <p:sp>
        <p:nvSpPr>
          <p:cNvPr id="120" name="Slide Number Placeholder 119"/>
          <p:cNvSpPr>
            <a:spLocks noGrp="1"/>
          </p:cNvSpPr>
          <p:nvPr>
            <p:ph type="sldNum" sz="quarter" idx="12"/>
          </p:nvPr>
        </p:nvSpPr>
        <p:spPr/>
        <p:txBody>
          <a:bodyPr/>
          <a:lstStyle/>
          <a:p>
            <a:pPr>
              <a:defRPr/>
            </a:pPr>
            <a:fld id="{E9B08178-1B78-47F0-A214-69921C110E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7"/>
          <p:cNvSpPr txBox="1">
            <a:spLocks noChangeArrowheads="1"/>
          </p:cNvSpPr>
          <p:nvPr/>
        </p:nvSpPr>
        <p:spPr bwMode="auto">
          <a:xfrm>
            <a:off x="0" y="152400"/>
            <a:ext cx="6858000" cy="400110"/>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Level 0 Data Flow Diagram Communication Narrative</a:t>
            </a:r>
          </a:p>
        </p:txBody>
      </p:sp>
      <p:sp>
        <p:nvSpPr>
          <p:cNvPr id="1028" name="Rectangle 2"/>
          <p:cNvSpPr>
            <a:spLocks noChangeArrowheads="1"/>
          </p:cNvSpPr>
          <p:nvPr/>
        </p:nvSpPr>
        <p:spPr bwMode="auto">
          <a:xfrm>
            <a:off x="342900" y="533400"/>
            <a:ext cx="6134100" cy="35052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1.0 Submit Profile/Resume:</a:t>
            </a:r>
            <a:r>
              <a:rPr lang="en-US" sz="1200" dirty="0">
                <a:latin typeface="Arial" pitchFamily="34" charset="0"/>
                <a:cs typeface="Arial" pitchFamily="34" charset="0"/>
              </a:rPr>
              <a:t> The student builds his/her profile and or resume. Depending on the system the profile and or resume is either sent to the faculty/staff at The University of Alabama for review or is uploaded directly to a database for systems such as monster.com and careerbuilders.com.</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*2.0 Review Profile/Resume:  </a:t>
            </a:r>
            <a:r>
              <a:rPr lang="en-US" sz="1200" dirty="0">
                <a:latin typeface="Arial" pitchFamily="34" charset="0"/>
                <a:cs typeface="Arial" pitchFamily="34" charset="0"/>
              </a:rPr>
              <a:t>Upon receipt of the resume and or profile the faculty/staff of will review the profile and resume for appropriate and professional content. If the resume is approved it will go into the database or file cabinet or resume book (if dealing with hardcopies). If resume is not found to contain appropriate content it is sent back to the student for corrections until it is deemed appropriate.</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3.0 Submit Request: </a:t>
            </a:r>
            <a:r>
              <a:rPr lang="en-US" sz="1200" dirty="0">
                <a:latin typeface="Arial" pitchFamily="34" charset="0"/>
                <a:cs typeface="Arial" pitchFamily="34" charset="0"/>
              </a:rPr>
              <a:t>The recruiter creates and initiates a request for a students profile/resume. If he or she already has the students profile/resume he or she might create and initiate a request for an interview. Request for resumes will go to the faculty and staff at The University of Alabama and the interview request will go to the student.</a:t>
            </a:r>
            <a:endParaRPr lang="en-US" sz="1200" b="1"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4.0 Review Profile/Resume Request: </a:t>
            </a:r>
            <a:r>
              <a:rPr lang="en-US" sz="1200" dirty="0">
                <a:latin typeface="Arial" pitchFamily="34" charset="0"/>
                <a:cs typeface="Arial" pitchFamily="34" charset="0"/>
              </a:rPr>
              <a:t>When a request is submitted to The University of Alabama for a students resume the request is reviewed to make sure that the company is legitimate and safe to release the students information. If approved a copy of the students profile/resume is retrieved from the database and sent to the recruiter. If the company is not found legitimate a response is sent back to the company denying their request.</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5.0 Review Request (Approve/Deny): </a:t>
            </a:r>
            <a:r>
              <a:rPr lang="en-US" sz="1200" dirty="0">
                <a:latin typeface="Arial" pitchFamily="34" charset="0"/>
                <a:cs typeface="Arial" pitchFamily="34" charset="0"/>
              </a:rPr>
              <a:t>When a request for an interview is submitted from a company to a student the student must decide if he or she wants to accept or deny the request. Different variables such as time, schedule and interest may go into this decision. A response is then sent back to the recruiter approving or denying the request. The recruiter and student may call or e-mail each other many time attempting to set a date that will accommodate both.</a:t>
            </a:r>
          </a:p>
          <a:p>
            <a:pPr marL="342900" indent="-342900">
              <a:lnSpc>
                <a:spcPct val="80000"/>
              </a:lnSpc>
              <a:spcBef>
                <a:spcPct val="20000"/>
              </a:spcBef>
            </a:pPr>
            <a:r>
              <a:rPr lang="en-US" sz="1200" dirty="0">
                <a:latin typeface="Arial" pitchFamily="34" charset="0"/>
                <a:cs typeface="Arial" pitchFamily="34" charset="0"/>
              </a:rPr>
              <a:t>        </a:t>
            </a:r>
            <a:r>
              <a:rPr lang="en-US" sz="1000" dirty="0">
                <a:latin typeface="Arial" pitchFamily="34" charset="0"/>
                <a:cs typeface="Arial" pitchFamily="34" charset="0"/>
              </a:rPr>
              <a:t>*Denotes optional for all systems but crimsoncareers.com</a:t>
            </a:r>
            <a:endParaRPr lang="en-US" sz="1000" b="1" dirty="0">
              <a:latin typeface="Arial" pitchFamily="34" charset="0"/>
              <a:cs typeface="Arial" pitchFamily="34" charset="0"/>
            </a:endParaRPr>
          </a:p>
        </p:txBody>
      </p:sp>
      <p:graphicFrame>
        <p:nvGraphicFramePr>
          <p:cNvPr id="1026" name="Object 2"/>
          <p:cNvGraphicFramePr>
            <a:graphicFrameLocks noChangeAspect="1"/>
          </p:cNvGraphicFramePr>
          <p:nvPr/>
        </p:nvGraphicFramePr>
        <p:xfrm>
          <a:off x="914400" y="4927600"/>
          <a:ext cx="4991100" cy="4254500"/>
        </p:xfrm>
        <a:graphic>
          <a:graphicData uri="http://schemas.openxmlformats.org/presentationml/2006/ole">
            <p:oleObj spid="_x0000_s59394" name="Worksheet" r:id="rId3" imgW="5495925" imgH="4676775"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3317"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3318"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1.0 Submit Profile/Resume</a:t>
            </a:r>
          </a:p>
        </p:txBody>
      </p:sp>
      <p:sp>
        <p:nvSpPr>
          <p:cNvPr id="2056" name="AutoShape 8"/>
          <p:cNvSpPr>
            <a:spLocks noChangeArrowheads="1"/>
          </p:cNvSpPr>
          <p:nvPr/>
        </p:nvSpPr>
        <p:spPr bwMode="auto">
          <a:xfrm>
            <a:off x="3657600" y="1066800"/>
            <a:ext cx="3124200" cy="7086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3329"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dirty="0">
                <a:latin typeface="Arial" pitchFamily="34" charset="0"/>
                <a:cs typeface="Arial" pitchFamily="34" charset="0"/>
              </a:rPr>
              <a:t>Level </a:t>
            </a:r>
            <a:r>
              <a:rPr lang="en-US" sz="1600" b="1" dirty="0" smtClean="0">
                <a:latin typeface="Arial" pitchFamily="34" charset="0"/>
                <a:cs typeface="Arial" pitchFamily="34" charset="0"/>
              </a:rPr>
              <a:t>1.0</a:t>
            </a:r>
            <a:endParaRPr lang="en-US" sz="1600" b="1" dirty="0">
              <a:latin typeface="Arial" pitchFamily="34" charset="0"/>
              <a:cs typeface="Arial" pitchFamily="34" charset="0"/>
            </a:endParaRPr>
          </a:p>
        </p:txBody>
      </p:sp>
      <p:sp>
        <p:nvSpPr>
          <p:cNvPr id="13330"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32"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1.1</a:t>
            </a:r>
          </a:p>
        </p:txBody>
      </p:sp>
      <p:sp>
        <p:nvSpPr>
          <p:cNvPr id="13334"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3335" name="Text Box 18"/>
          <p:cNvSpPr txBox="1">
            <a:spLocks noChangeArrowheads="1"/>
          </p:cNvSpPr>
          <p:nvPr/>
        </p:nvSpPr>
        <p:spPr bwMode="auto">
          <a:xfrm>
            <a:off x="1905000" y="2133600"/>
            <a:ext cx="1752600"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Profile/Resume Information</a:t>
            </a:r>
          </a:p>
        </p:txBody>
      </p:sp>
      <p:sp>
        <p:nvSpPr>
          <p:cNvPr id="13336" name="Text Box 19"/>
          <p:cNvSpPr txBox="1">
            <a:spLocks noChangeArrowheads="1"/>
          </p:cNvSpPr>
          <p:nvPr/>
        </p:nvSpPr>
        <p:spPr bwMode="auto">
          <a:xfrm>
            <a:off x="3962400" y="22256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Create Profile/Resume</a:t>
            </a:r>
          </a:p>
        </p:txBody>
      </p:sp>
      <p:sp>
        <p:nvSpPr>
          <p:cNvPr id="13337" name="Line 20"/>
          <p:cNvSpPr>
            <a:spLocks noChangeShapeType="1"/>
          </p:cNvSpPr>
          <p:nvPr/>
        </p:nvSpPr>
        <p:spPr bwMode="auto">
          <a:xfrm>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38" name="Text Box 21"/>
          <p:cNvSpPr txBox="1">
            <a:spLocks noChangeArrowheads="1"/>
          </p:cNvSpPr>
          <p:nvPr/>
        </p:nvSpPr>
        <p:spPr bwMode="auto">
          <a:xfrm>
            <a:off x="1905000" y="2438400"/>
            <a:ext cx="1447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Received Corrections</a:t>
            </a:r>
          </a:p>
        </p:txBody>
      </p:sp>
      <p:sp>
        <p:nvSpPr>
          <p:cNvPr id="13339" name="Line 22"/>
          <p:cNvSpPr>
            <a:spLocks noChangeShapeType="1"/>
          </p:cNvSpPr>
          <p:nvPr/>
        </p:nvSpPr>
        <p:spPr bwMode="auto">
          <a:xfrm>
            <a:off x="1905000" y="26670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40" name="Line 23"/>
          <p:cNvSpPr>
            <a:spLocks noChangeShapeType="1"/>
          </p:cNvSpPr>
          <p:nvPr/>
        </p:nvSpPr>
        <p:spPr bwMode="auto">
          <a:xfrm flipH="1">
            <a:off x="1905000" y="37338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41" name="Text Box 25"/>
          <p:cNvSpPr txBox="1">
            <a:spLocks noChangeArrowheads="1"/>
          </p:cNvSpPr>
          <p:nvPr/>
        </p:nvSpPr>
        <p:spPr bwMode="auto">
          <a:xfrm>
            <a:off x="1981200" y="3505200"/>
            <a:ext cx="1905000"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Submitted Profile/Resume</a:t>
            </a:r>
          </a:p>
        </p:txBody>
      </p:sp>
      <p:sp>
        <p:nvSpPr>
          <p:cNvPr id="13342" name="Line 28"/>
          <p:cNvSpPr>
            <a:spLocks noChangeShapeType="1"/>
          </p:cNvSpPr>
          <p:nvPr/>
        </p:nvSpPr>
        <p:spPr bwMode="auto">
          <a:xfrm flipV="1">
            <a:off x="4191000" y="2819400"/>
            <a:ext cx="0" cy="914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48" name="Line 36"/>
          <p:cNvSpPr>
            <a:spLocks noChangeShapeType="1"/>
          </p:cNvSpPr>
          <p:nvPr/>
        </p:nvSpPr>
        <p:spPr bwMode="auto">
          <a:xfrm>
            <a:off x="4572000" y="73914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49" name="Line 37"/>
          <p:cNvSpPr>
            <a:spLocks noChangeShapeType="1"/>
          </p:cNvSpPr>
          <p:nvPr/>
        </p:nvSpPr>
        <p:spPr bwMode="auto">
          <a:xfrm>
            <a:off x="4572000" y="73914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0" name="Line 38"/>
          <p:cNvSpPr>
            <a:spLocks noChangeShapeType="1"/>
          </p:cNvSpPr>
          <p:nvPr/>
        </p:nvSpPr>
        <p:spPr bwMode="auto">
          <a:xfrm>
            <a:off x="4572000" y="7696200"/>
            <a:ext cx="16764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1" name="Line 39"/>
          <p:cNvSpPr>
            <a:spLocks noChangeShapeType="1"/>
          </p:cNvSpPr>
          <p:nvPr/>
        </p:nvSpPr>
        <p:spPr bwMode="auto">
          <a:xfrm>
            <a:off x="5029200" y="73914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3352" name="Text Box 40"/>
          <p:cNvSpPr txBox="1">
            <a:spLocks noChangeArrowheads="1"/>
          </p:cNvSpPr>
          <p:nvPr/>
        </p:nvSpPr>
        <p:spPr bwMode="auto">
          <a:xfrm>
            <a:off x="4572000" y="739140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13353" name="Text Box 41"/>
          <p:cNvSpPr txBox="1">
            <a:spLocks noChangeArrowheads="1"/>
          </p:cNvSpPr>
          <p:nvPr/>
        </p:nvSpPr>
        <p:spPr bwMode="auto">
          <a:xfrm>
            <a:off x="5029200" y="7359650"/>
            <a:ext cx="1447800" cy="336550"/>
          </a:xfrm>
          <a:prstGeom prst="rect">
            <a:avLst/>
          </a:prstGeom>
          <a:noFill/>
          <a:ln w="9525">
            <a:noFill/>
            <a:miter lim="800000"/>
            <a:headEnd/>
            <a:tailEnd/>
          </a:ln>
        </p:spPr>
        <p:txBody>
          <a:bodyPr>
            <a:spAutoFit/>
          </a:bodyPr>
          <a:lstStyle/>
          <a:p>
            <a:pPr>
              <a:spcBef>
                <a:spcPct val="50000"/>
              </a:spcBef>
            </a:pPr>
            <a:r>
              <a:rPr lang="en-US" sz="1600">
                <a:latin typeface="Arial" pitchFamily="34" charset="0"/>
                <a:cs typeface="Arial" pitchFamily="34" charset="0"/>
              </a:rPr>
              <a:t>Database</a:t>
            </a:r>
          </a:p>
        </p:txBody>
      </p:sp>
      <p:sp>
        <p:nvSpPr>
          <p:cNvPr id="44" name="AutoShape 9"/>
          <p:cNvSpPr>
            <a:spLocks noChangeArrowheads="1"/>
          </p:cNvSpPr>
          <p:nvPr/>
        </p:nvSpPr>
        <p:spPr bwMode="auto">
          <a:xfrm>
            <a:off x="5181600" y="3048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3359" name="Line 13"/>
          <p:cNvSpPr>
            <a:spLocks noChangeShapeType="1"/>
          </p:cNvSpPr>
          <p:nvPr/>
        </p:nvSpPr>
        <p:spPr bwMode="auto">
          <a:xfrm>
            <a:off x="5181600" y="3276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60" name="Text Box 15"/>
          <p:cNvSpPr txBox="1">
            <a:spLocks noChangeArrowheads="1"/>
          </p:cNvSpPr>
          <p:nvPr/>
        </p:nvSpPr>
        <p:spPr bwMode="auto">
          <a:xfrm>
            <a:off x="5486400" y="3048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1.2</a:t>
            </a:r>
          </a:p>
        </p:txBody>
      </p:sp>
      <p:sp>
        <p:nvSpPr>
          <p:cNvPr id="13361" name="Text Box 19"/>
          <p:cNvSpPr txBox="1">
            <a:spLocks noChangeArrowheads="1"/>
          </p:cNvSpPr>
          <p:nvPr/>
        </p:nvSpPr>
        <p:spPr bwMode="auto">
          <a:xfrm>
            <a:off x="5181600" y="33686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Upload Profile/Resume</a:t>
            </a:r>
          </a:p>
        </p:txBody>
      </p:sp>
      <p:cxnSp>
        <p:nvCxnSpPr>
          <p:cNvPr id="13362" name="Shape 48"/>
          <p:cNvCxnSpPr>
            <a:cxnSpLocks noChangeShapeType="1"/>
            <a:endCxn id="13360" idx="0"/>
          </p:cNvCxnSpPr>
          <p:nvPr/>
        </p:nvCxnSpPr>
        <p:spPr bwMode="auto">
          <a:xfrm>
            <a:off x="4953000" y="2362200"/>
            <a:ext cx="876300" cy="685800"/>
          </a:xfrm>
          <a:prstGeom prst="bentConnector2">
            <a:avLst/>
          </a:prstGeom>
          <a:noFill/>
          <a:ln w="9525">
            <a:solidFill>
              <a:schemeClr val="tx1"/>
            </a:solidFill>
            <a:round/>
            <a:headEnd/>
            <a:tailEnd type="triangle" w="med" len="med"/>
          </a:ln>
        </p:spPr>
      </p:cxnSp>
      <p:cxnSp>
        <p:nvCxnSpPr>
          <p:cNvPr id="13363" name="Straight Arrow Connector 52"/>
          <p:cNvCxnSpPr>
            <a:cxnSpLocks noChangeShapeType="1"/>
          </p:cNvCxnSpPr>
          <p:nvPr/>
        </p:nvCxnSpPr>
        <p:spPr bwMode="auto">
          <a:xfrm rot="5400000">
            <a:off x="4394993" y="5653882"/>
            <a:ext cx="3382963" cy="0"/>
          </a:xfrm>
          <a:prstGeom prst="straightConnector1">
            <a:avLst/>
          </a:prstGeom>
          <a:noFill/>
          <a:ln w="9525">
            <a:solidFill>
              <a:schemeClr val="tx1"/>
            </a:solidFill>
            <a:round/>
            <a:headEnd/>
            <a:tailEnd type="triangle" w="med" len="med"/>
          </a:ln>
        </p:spPr>
      </p:cxnSp>
      <p:sp>
        <p:nvSpPr>
          <p:cNvPr id="13364" name="Text Box 32"/>
          <p:cNvSpPr txBox="1">
            <a:spLocks noChangeArrowheads="1"/>
          </p:cNvSpPr>
          <p:nvPr/>
        </p:nvSpPr>
        <p:spPr bwMode="auto">
          <a:xfrm rot="-5377911">
            <a:off x="4781549" y="6036281"/>
            <a:ext cx="2396876"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Published Profile/Resume file</a:t>
            </a:r>
          </a:p>
        </p:txBody>
      </p:sp>
      <p:sp>
        <p:nvSpPr>
          <p:cNvPr id="13365" name="TextBox 54"/>
          <p:cNvSpPr txBox="1">
            <a:spLocks noChangeArrowheads="1"/>
          </p:cNvSpPr>
          <p:nvPr/>
        </p:nvSpPr>
        <p:spPr bwMode="auto">
          <a:xfrm>
            <a:off x="5029200" y="2133600"/>
            <a:ext cx="1447800" cy="230188"/>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Profile/Resume file</a:t>
            </a:r>
          </a:p>
        </p:txBody>
      </p:sp>
      <p:sp>
        <p:nvSpPr>
          <p:cNvPr id="13366" name="Line 23"/>
          <p:cNvSpPr>
            <a:spLocks noChangeShapeType="1"/>
          </p:cNvSpPr>
          <p:nvPr/>
        </p:nvSpPr>
        <p:spPr bwMode="auto">
          <a:xfrm flipH="1">
            <a:off x="1905000" y="4267200"/>
            <a:ext cx="352044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3367" name="Text Box 25"/>
          <p:cNvSpPr txBox="1">
            <a:spLocks noChangeArrowheads="1"/>
          </p:cNvSpPr>
          <p:nvPr/>
        </p:nvSpPr>
        <p:spPr bwMode="auto">
          <a:xfrm>
            <a:off x="1905000" y="4079544"/>
            <a:ext cx="2133600"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Notification of </a:t>
            </a:r>
            <a:r>
              <a:rPr lang="en-US" sz="900" dirty="0" smtClean="0">
                <a:latin typeface="Arial" pitchFamily="34" charset="0"/>
                <a:cs typeface="Arial" pitchFamily="34" charset="0"/>
              </a:rPr>
              <a:t>Profile/Resume </a:t>
            </a:r>
            <a:r>
              <a:rPr lang="en-US" sz="900" dirty="0">
                <a:latin typeface="Arial" pitchFamily="34" charset="0"/>
                <a:cs typeface="Arial" pitchFamily="34" charset="0"/>
              </a:rPr>
              <a:t>Posting</a:t>
            </a:r>
          </a:p>
        </p:txBody>
      </p:sp>
      <p:sp>
        <p:nvSpPr>
          <p:cNvPr id="13368" name="Line 28"/>
          <p:cNvSpPr>
            <a:spLocks noChangeShapeType="1"/>
          </p:cNvSpPr>
          <p:nvPr/>
        </p:nvSpPr>
        <p:spPr bwMode="auto">
          <a:xfrm flipV="1">
            <a:off x="5427663" y="3903663"/>
            <a:ext cx="0" cy="365125"/>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2051" name="Rectangle 3"/>
          <p:cNvSpPr>
            <a:spLocks noChangeArrowheads="1"/>
          </p:cNvSpPr>
          <p:nvPr/>
        </p:nvSpPr>
        <p:spPr bwMode="auto">
          <a:xfrm>
            <a:off x="457200" y="35814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3372" name="Text Box 4"/>
          <p:cNvSpPr txBox="1">
            <a:spLocks noChangeArrowheads="1"/>
          </p:cNvSpPr>
          <p:nvPr/>
        </p:nvSpPr>
        <p:spPr bwMode="auto">
          <a:xfrm>
            <a:off x="762000" y="3824288"/>
            <a:ext cx="1447800" cy="366712"/>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Faculty</a:t>
            </a:r>
          </a:p>
        </p:txBody>
      </p:sp>
      <p:cxnSp>
        <p:nvCxnSpPr>
          <p:cNvPr id="13373" name="Straight Arrow Connector 52"/>
          <p:cNvCxnSpPr>
            <a:cxnSpLocks noChangeShapeType="1"/>
          </p:cNvCxnSpPr>
          <p:nvPr/>
        </p:nvCxnSpPr>
        <p:spPr bwMode="auto">
          <a:xfrm rot="16200000" flipH="1">
            <a:off x="4099719" y="5668169"/>
            <a:ext cx="3382962" cy="0"/>
          </a:xfrm>
          <a:prstGeom prst="straightConnector1">
            <a:avLst/>
          </a:prstGeom>
          <a:noFill/>
          <a:ln w="9525">
            <a:solidFill>
              <a:schemeClr val="tx1"/>
            </a:solidFill>
            <a:round/>
            <a:headEnd/>
            <a:tailEnd type="triangle" w="med" len="med"/>
          </a:ln>
        </p:spPr>
      </p:cxnSp>
      <p:sp>
        <p:nvSpPr>
          <p:cNvPr id="13374" name="Text Box 32"/>
          <p:cNvSpPr txBox="1">
            <a:spLocks noChangeArrowheads="1"/>
          </p:cNvSpPr>
          <p:nvPr/>
        </p:nvSpPr>
        <p:spPr bwMode="auto">
          <a:xfrm rot="-5377911">
            <a:off x="4390091" y="5904553"/>
            <a:ext cx="2590486"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Profile/Resume for review</a:t>
            </a:r>
          </a:p>
        </p:txBody>
      </p:sp>
      <p:sp>
        <p:nvSpPr>
          <p:cNvPr id="40" name="Slide Number Placeholder 39"/>
          <p:cNvSpPr>
            <a:spLocks noGrp="1"/>
          </p:cNvSpPr>
          <p:nvPr>
            <p:ph type="sldNum" sz="quarter" idx="12"/>
          </p:nvPr>
        </p:nvSpPr>
        <p:spPr/>
        <p:txBody>
          <a:bodyPr/>
          <a:lstStyle/>
          <a:p>
            <a:pPr>
              <a:defRPr/>
            </a:pPr>
            <a:fld id="{E9B08178-1B78-47F0-A214-69921C110E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Submit </a:t>
            </a:r>
            <a:r>
              <a:rPr lang="en-US" sz="2400" b="1" dirty="0">
                <a:latin typeface="Arial" pitchFamily="34" charset="0"/>
                <a:cs typeface="Arial" pitchFamily="34" charset="0"/>
              </a:rPr>
              <a:t>Profile/Resume Narrative</a:t>
            </a: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1.1 Create Profile/Resume:  </a:t>
            </a:r>
            <a:r>
              <a:rPr lang="en-US" sz="1200" dirty="0">
                <a:latin typeface="Arial" pitchFamily="34" charset="0"/>
                <a:cs typeface="Arial" pitchFamily="34" charset="0"/>
              </a:rPr>
              <a:t>To start the process the student inputs his resume information into the system, whether that be through a wizard like at careerbuilder.com or epsilen.com or simply gathering it all to create at home.  The student will also enter any corrections received from Faculty/Staff.  The student will then either be guided through creating their own resume using a wizard or will make one based on a template they have or have created.  The output from this process is either a resume file to be uploaded or an actual hard copy resume to be handed in to career center staff.</a:t>
            </a:r>
          </a:p>
          <a:p>
            <a:pPr marL="342900" indent="-342900">
              <a:lnSpc>
                <a:spcPct val="80000"/>
              </a:lnSpc>
              <a:spcBef>
                <a:spcPct val="20000"/>
              </a:spcBef>
              <a:buFont typeface="Wingdings" pitchFamily="2" charset="2"/>
              <a:buChar char="v"/>
            </a:pPr>
            <a:r>
              <a:rPr lang="en-US" sz="1200" b="1" dirty="0">
                <a:latin typeface="Arial" pitchFamily="34" charset="0"/>
                <a:cs typeface="Arial" pitchFamily="34" charset="0"/>
              </a:rPr>
              <a:t>1.2 Upload Profile/Resume:  </a:t>
            </a:r>
            <a:r>
              <a:rPr lang="en-US" sz="1200" dirty="0">
                <a:latin typeface="Arial" pitchFamily="34" charset="0"/>
                <a:cs typeface="Arial" pitchFamily="34" charset="0"/>
              </a:rPr>
              <a:t>If the output of 1.1 is a resume file to be uploaded, then it moves on to 1.2.  Here the student actually uploads the resume to the site.  If uploaded to </a:t>
            </a:r>
            <a:r>
              <a:rPr lang="en-US" sz="1200" dirty="0" smtClean="0">
                <a:latin typeface="Arial" pitchFamily="34" charset="0"/>
                <a:cs typeface="Arial" pitchFamily="34" charset="0"/>
              </a:rPr>
              <a:t>crimson careers</a:t>
            </a:r>
            <a:r>
              <a:rPr lang="en-US" sz="1200" dirty="0">
                <a:latin typeface="Arial" pitchFamily="34" charset="0"/>
                <a:cs typeface="Arial" pitchFamily="34" charset="0"/>
              </a:rPr>
              <a:t>, then the profile/resume needs to be reviewed by faculty/staff, otherwise it is automatically saved in the database.</a:t>
            </a:r>
          </a:p>
        </p:txBody>
      </p:sp>
      <p:graphicFrame>
        <p:nvGraphicFramePr>
          <p:cNvPr id="2050" name="Object 2"/>
          <p:cNvGraphicFramePr>
            <a:graphicFrameLocks noChangeAspect="1"/>
          </p:cNvGraphicFramePr>
          <p:nvPr/>
        </p:nvGraphicFramePr>
        <p:xfrm>
          <a:off x="914400" y="4927600"/>
          <a:ext cx="4991100" cy="1752600"/>
        </p:xfrm>
        <a:graphic>
          <a:graphicData uri="http://schemas.openxmlformats.org/presentationml/2006/ole">
            <p:oleObj spid="_x0000_s60418" name="Worksheet" r:id="rId3" imgW="5495925" imgH="19240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457200" y="3505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4341" name="Text Box 4"/>
          <p:cNvSpPr txBox="1">
            <a:spLocks noChangeArrowheads="1"/>
          </p:cNvSpPr>
          <p:nvPr/>
        </p:nvSpPr>
        <p:spPr bwMode="auto">
          <a:xfrm>
            <a:off x="762000" y="3748088"/>
            <a:ext cx="1447800" cy="366712"/>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Faculty</a:t>
            </a:r>
          </a:p>
        </p:txBody>
      </p:sp>
      <p:sp>
        <p:nvSpPr>
          <p:cNvPr id="2"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4345" name="Text Box 6"/>
          <p:cNvSpPr txBox="1">
            <a:spLocks noChangeArrowheads="1"/>
          </p:cNvSpPr>
          <p:nvPr/>
        </p:nvSpPr>
        <p:spPr bwMode="auto">
          <a:xfrm>
            <a:off x="533400" y="2224088"/>
            <a:ext cx="12192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4346"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a:latin typeface="Arial" pitchFamily="34" charset="0"/>
                <a:cs typeface="Arial" pitchFamily="34" charset="0"/>
              </a:rPr>
              <a:t>Level 1 Data Flow Diagram 2.0 Review Profile/Resume</a:t>
            </a:r>
          </a:p>
        </p:txBody>
      </p:sp>
      <p:sp>
        <p:nvSpPr>
          <p:cNvPr id="14344" name="AutoShape 8"/>
          <p:cNvSpPr>
            <a:spLocks noChangeArrowheads="1"/>
          </p:cNvSpPr>
          <p:nvPr/>
        </p:nvSpPr>
        <p:spPr bwMode="auto">
          <a:xfrm>
            <a:off x="3657600" y="1066800"/>
            <a:ext cx="3124200" cy="7924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4353" name="Rectangle 12"/>
          <p:cNvSpPr>
            <a:spLocks noChangeArrowheads="1"/>
          </p:cNvSpPr>
          <p:nvPr/>
        </p:nvSpPr>
        <p:spPr bwMode="auto">
          <a:xfrm>
            <a:off x="3810000" y="1143000"/>
            <a:ext cx="2743200" cy="338554"/>
          </a:xfrm>
          <a:prstGeom prst="rect">
            <a:avLst/>
          </a:prstGeom>
          <a:noFill/>
          <a:ln w="9525">
            <a:noFill/>
            <a:miter lim="800000"/>
            <a:headEnd/>
            <a:tailEnd/>
          </a:ln>
        </p:spPr>
        <p:txBody>
          <a:bodyPr wrap="square">
            <a:spAutoFit/>
          </a:bodyPr>
          <a:lstStyle/>
          <a:p>
            <a:pPr algn="ctr">
              <a:spcBef>
                <a:spcPct val="50000"/>
              </a:spcBef>
            </a:pPr>
            <a:r>
              <a:rPr lang="en-US" sz="1600" b="1" dirty="0" smtClean="0">
                <a:latin typeface="Arial" pitchFamily="34" charset="0"/>
                <a:cs typeface="Arial" pitchFamily="34" charset="0"/>
              </a:rPr>
              <a:t>Level 2.0</a:t>
            </a:r>
            <a:endParaRPr lang="en-US" sz="1600" b="1" dirty="0">
              <a:latin typeface="Arial" pitchFamily="34" charset="0"/>
              <a:cs typeface="Arial" pitchFamily="34" charset="0"/>
            </a:endParaRPr>
          </a:p>
        </p:txBody>
      </p:sp>
      <p:sp>
        <p:nvSpPr>
          <p:cNvPr id="14354"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4355"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2.2</a:t>
            </a:r>
          </a:p>
        </p:txBody>
      </p:sp>
      <p:sp>
        <p:nvSpPr>
          <p:cNvPr id="14356"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4357" name="Text Box 19"/>
          <p:cNvSpPr txBox="1">
            <a:spLocks noChangeArrowheads="1"/>
          </p:cNvSpPr>
          <p:nvPr/>
        </p:nvSpPr>
        <p:spPr bwMode="auto">
          <a:xfrm>
            <a:off x="3962400" y="22256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Analyze Profile/Resume</a:t>
            </a:r>
          </a:p>
        </p:txBody>
      </p:sp>
      <p:sp>
        <p:nvSpPr>
          <p:cNvPr id="14358" name="Line 36"/>
          <p:cNvSpPr>
            <a:spLocks noChangeShapeType="1"/>
          </p:cNvSpPr>
          <p:nvPr/>
        </p:nvSpPr>
        <p:spPr bwMode="auto">
          <a:xfrm>
            <a:off x="4572000" y="8305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4359" name="Line 37"/>
          <p:cNvSpPr>
            <a:spLocks noChangeShapeType="1"/>
          </p:cNvSpPr>
          <p:nvPr/>
        </p:nvSpPr>
        <p:spPr bwMode="auto">
          <a:xfrm>
            <a:off x="4572000" y="83058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4360" name="Line 39"/>
          <p:cNvSpPr>
            <a:spLocks noChangeShapeType="1"/>
          </p:cNvSpPr>
          <p:nvPr/>
        </p:nvSpPr>
        <p:spPr bwMode="auto">
          <a:xfrm>
            <a:off x="5029200" y="8305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4361" name="Text Box 40"/>
          <p:cNvSpPr txBox="1">
            <a:spLocks noChangeArrowheads="1"/>
          </p:cNvSpPr>
          <p:nvPr/>
        </p:nvSpPr>
        <p:spPr bwMode="auto">
          <a:xfrm>
            <a:off x="4572000" y="830580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14362" name="Text Box 41"/>
          <p:cNvSpPr txBox="1">
            <a:spLocks noChangeArrowheads="1"/>
          </p:cNvSpPr>
          <p:nvPr/>
        </p:nvSpPr>
        <p:spPr bwMode="auto">
          <a:xfrm>
            <a:off x="5029200" y="8274050"/>
            <a:ext cx="12192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14363" name="Line 37"/>
          <p:cNvSpPr>
            <a:spLocks noChangeShapeType="1"/>
          </p:cNvSpPr>
          <p:nvPr/>
        </p:nvSpPr>
        <p:spPr bwMode="auto">
          <a:xfrm>
            <a:off x="4572000" y="86106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cxnSp>
        <p:nvCxnSpPr>
          <p:cNvPr id="14364" name="Elbow Connector 45"/>
          <p:cNvCxnSpPr>
            <a:cxnSpLocks noChangeShapeType="1"/>
            <a:endCxn id="14370" idx="1"/>
          </p:cNvCxnSpPr>
          <p:nvPr/>
        </p:nvCxnSpPr>
        <p:spPr bwMode="auto">
          <a:xfrm>
            <a:off x="4953000" y="2362200"/>
            <a:ext cx="685800" cy="1495425"/>
          </a:xfrm>
          <a:prstGeom prst="bentConnector3">
            <a:avLst>
              <a:gd name="adj1" fmla="val 50000"/>
            </a:avLst>
          </a:prstGeom>
          <a:noFill/>
          <a:ln w="9525">
            <a:solidFill>
              <a:schemeClr val="tx1"/>
            </a:solidFill>
            <a:round/>
            <a:headEnd/>
            <a:tailEnd type="triangle" w="med" len="med"/>
          </a:ln>
        </p:spPr>
      </p:cxnSp>
      <p:sp>
        <p:nvSpPr>
          <p:cNvPr id="47" name="AutoShape 9"/>
          <p:cNvSpPr>
            <a:spLocks noChangeArrowheads="1"/>
          </p:cNvSpPr>
          <p:nvPr/>
        </p:nvSpPr>
        <p:spPr bwMode="auto">
          <a:xfrm>
            <a:off x="5638800" y="33528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4368" name="Line 13"/>
          <p:cNvSpPr>
            <a:spLocks noChangeShapeType="1"/>
          </p:cNvSpPr>
          <p:nvPr/>
        </p:nvSpPr>
        <p:spPr bwMode="auto">
          <a:xfrm>
            <a:off x="5638800" y="35814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4369" name="Text Box 15"/>
          <p:cNvSpPr txBox="1">
            <a:spLocks noChangeArrowheads="1"/>
          </p:cNvSpPr>
          <p:nvPr/>
        </p:nvSpPr>
        <p:spPr bwMode="auto">
          <a:xfrm>
            <a:off x="5943600" y="3352800"/>
            <a:ext cx="685800" cy="230188"/>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2.3</a:t>
            </a:r>
          </a:p>
        </p:txBody>
      </p:sp>
      <p:sp>
        <p:nvSpPr>
          <p:cNvPr id="14370" name="Text Box 19"/>
          <p:cNvSpPr txBox="1">
            <a:spLocks noChangeArrowheads="1"/>
          </p:cNvSpPr>
          <p:nvPr/>
        </p:nvSpPr>
        <p:spPr bwMode="auto">
          <a:xfrm>
            <a:off x="5638800" y="36734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Correct Profile/Resume</a:t>
            </a:r>
          </a:p>
        </p:txBody>
      </p:sp>
      <p:sp>
        <p:nvSpPr>
          <p:cNvPr id="52" name="TextBox 51"/>
          <p:cNvSpPr txBox="1"/>
          <p:nvPr/>
        </p:nvSpPr>
        <p:spPr>
          <a:xfrm>
            <a:off x="5224046" y="1828800"/>
            <a:ext cx="338554" cy="2209800"/>
          </a:xfrm>
          <a:prstGeom prst="rect">
            <a:avLst/>
          </a:prstGeom>
          <a:noFill/>
        </p:spPr>
        <p:txBody>
          <a:bodyPr vert="vert">
            <a:spAutoFit/>
          </a:bodyPr>
          <a:lstStyle/>
          <a:p>
            <a:pPr>
              <a:defRPr/>
            </a:pPr>
            <a:r>
              <a:rPr lang="en-US" sz="1000" dirty="0">
                <a:latin typeface="Arial" pitchFamily="34" charset="0"/>
                <a:cs typeface="Arial" pitchFamily="34" charset="0"/>
              </a:rPr>
              <a:t>Profile/Resume needing correction </a:t>
            </a:r>
          </a:p>
        </p:txBody>
      </p:sp>
      <p:sp>
        <p:nvSpPr>
          <p:cNvPr id="53" name="AutoShape 9"/>
          <p:cNvSpPr>
            <a:spLocks noChangeArrowheads="1"/>
          </p:cNvSpPr>
          <p:nvPr/>
        </p:nvSpPr>
        <p:spPr bwMode="auto">
          <a:xfrm>
            <a:off x="3962400" y="44196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4375" name="Line 13"/>
          <p:cNvSpPr>
            <a:spLocks noChangeShapeType="1"/>
          </p:cNvSpPr>
          <p:nvPr/>
        </p:nvSpPr>
        <p:spPr bwMode="auto">
          <a:xfrm>
            <a:off x="3962400" y="4648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4376" name="Text Box 15"/>
          <p:cNvSpPr txBox="1">
            <a:spLocks noChangeArrowheads="1"/>
          </p:cNvSpPr>
          <p:nvPr/>
        </p:nvSpPr>
        <p:spPr bwMode="auto">
          <a:xfrm>
            <a:off x="4267200" y="44196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2.4</a:t>
            </a:r>
          </a:p>
        </p:txBody>
      </p:sp>
      <p:sp>
        <p:nvSpPr>
          <p:cNvPr id="14377" name="Text Box 19"/>
          <p:cNvSpPr txBox="1">
            <a:spLocks noChangeArrowheads="1"/>
          </p:cNvSpPr>
          <p:nvPr/>
        </p:nvSpPr>
        <p:spPr bwMode="auto">
          <a:xfrm>
            <a:off x="3962400" y="4740275"/>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Post Profile/Resume</a:t>
            </a:r>
          </a:p>
        </p:txBody>
      </p:sp>
      <p:sp>
        <p:nvSpPr>
          <p:cNvPr id="61" name="TextBox 60"/>
          <p:cNvSpPr txBox="1"/>
          <p:nvPr/>
        </p:nvSpPr>
        <p:spPr>
          <a:xfrm>
            <a:off x="4385846" y="2819400"/>
            <a:ext cx="338554" cy="1600200"/>
          </a:xfrm>
          <a:prstGeom prst="rect">
            <a:avLst/>
          </a:prstGeom>
          <a:noFill/>
        </p:spPr>
        <p:txBody>
          <a:bodyPr vert="vert">
            <a:spAutoFit/>
          </a:bodyPr>
          <a:lstStyle/>
          <a:p>
            <a:pPr>
              <a:defRPr/>
            </a:pPr>
            <a:r>
              <a:rPr lang="en-US" sz="1000" dirty="0">
                <a:latin typeface="Arial" pitchFamily="34" charset="0"/>
                <a:cs typeface="Arial" pitchFamily="34" charset="0"/>
              </a:rPr>
              <a:t>Profile/Resume Approved</a:t>
            </a:r>
          </a:p>
        </p:txBody>
      </p:sp>
      <p:cxnSp>
        <p:nvCxnSpPr>
          <p:cNvPr id="14379" name="Elbow Connector 62"/>
          <p:cNvCxnSpPr>
            <a:cxnSpLocks noChangeShapeType="1"/>
          </p:cNvCxnSpPr>
          <p:nvPr/>
        </p:nvCxnSpPr>
        <p:spPr bwMode="auto">
          <a:xfrm flipV="1">
            <a:off x="1905000" y="2362200"/>
            <a:ext cx="2057400" cy="1562100"/>
          </a:xfrm>
          <a:prstGeom prst="bentConnector3">
            <a:avLst>
              <a:gd name="adj1" fmla="val 50000"/>
            </a:avLst>
          </a:prstGeom>
          <a:noFill/>
          <a:ln w="9525">
            <a:solidFill>
              <a:schemeClr val="tx1"/>
            </a:solidFill>
            <a:round/>
            <a:headEnd/>
            <a:tailEnd type="triangle" w="med" len="med"/>
          </a:ln>
        </p:spPr>
      </p:cxnSp>
      <p:sp>
        <p:nvSpPr>
          <p:cNvPr id="14380" name="TextBox 63"/>
          <p:cNvSpPr txBox="1">
            <a:spLocks noChangeArrowheads="1"/>
          </p:cNvSpPr>
          <p:nvPr/>
        </p:nvSpPr>
        <p:spPr bwMode="auto">
          <a:xfrm>
            <a:off x="1981200" y="3581400"/>
            <a:ext cx="1295400" cy="369888"/>
          </a:xfrm>
          <a:prstGeom prst="rect">
            <a:avLst/>
          </a:prstGeom>
          <a:noFill/>
          <a:ln w="9525">
            <a:noFill/>
            <a:miter lim="800000"/>
            <a:headEnd/>
            <a:tailEnd/>
          </a:ln>
        </p:spPr>
        <p:txBody>
          <a:bodyPr>
            <a:spAutoFit/>
          </a:bodyPr>
          <a:lstStyle/>
          <a:p>
            <a:r>
              <a:rPr lang="en-US" sz="900">
                <a:latin typeface="Arial" pitchFamily="34" charset="0"/>
                <a:cs typeface="Arial" pitchFamily="34" charset="0"/>
              </a:rPr>
              <a:t>Received Profile/Resume</a:t>
            </a:r>
          </a:p>
        </p:txBody>
      </p:sp>
      <p:cxnSp>
        <p:nvCxnSpPr>
          <p:cNvPr id="14381" name="Elbow Connector 65"/>
          <p:cNvCxnSpPr>
            <a:cxnSpLocks noChangeShapeType="1"/>
          </p:cNvCxnSpPr>
          <p:nvPr/>
        </p:nvCxnSpPr>
        <p:spPr bwMode="auto">
          <a:xfrm rot="16200000" flipV="1">
            <a:off x="2971800" y="190500"/>
            <a:ext cx="1371600" cy="4953000"/>
          </a:xfrm>
          <a:prstGeom prst="bentConnector3">
            <a:avLst>
              <a:gd name="adj1" fmla="val 116667"/>
            </a:avLst>
          </a:prstGeom>
          <a:noFill/>
          <a:ln w="9525">
            <a:solidFill>
              <a:schemeClr val="tx1"/>
            </a:solidFill>
            <a:round/>
            <a:headEnd/>
            <a:tailEnd type="triangle" w="med" len="med"/>
          </a:ln>
        </p:spPr>
      </p:cxnSp>
      <p:sp>
        <p:nvSpPr>
          <p:cNvPr id="14382" name="TextBox 66"/>
          <p:cNvSpPr txBox="1">
            <a:spLocks noChangeArrowheads="1"/>
          </p:cNvSpPr>
          <p:nvPr/>
        </p:nvSpPr>
        <p:spPr bwMode="auto">
          <a:xfrm>
            <a:off x="1219200" y="1447800"/>
            <a:ext cx="20574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Suggested Corrections</a:t>
            </a:r>
          </a:p>
        </p:txBody>
      </p:sp>
      <p:cxnSp>
        <p:nvCxnSpPr>
          <p:cNvPr id="14383" name="Elbow Connector 68"/>
          <p:cNvCxnSpPr>
            <a:cxnSpLocks noChangeShapeType="1"/>
            <a:endCxn id="14362" idx="0"/>
          </p:cNvCxnSpPr>
          <p:nvPr/>
        </p:nvCxnSpPr>
        <p:spPr bwMode="auto">
          <a:xfrm rot="16200000" flipH="1">
            <a:off x="3578225" y="6213475"/>
            <a:ext cx="2940050" cy="1181100"/>
          </a:xfrm>
          <a:prstGeom prst="bentConnector3">
            <a:avLst>
              <a:gd name="adj1" fmla="val 50000"/>
            </a:avLst>
          </a:prstGeom>
          <a:noFill/>
          <a:ln w="9525">
            <a:solidFill>
              <a:schemeClr val="tx1"/>
            </a:solidFill>
            <a:round/>
            <a:headEnd/>
            <a:tailEnd type="triangle" w="med" len="med"/>
          </a:ln>
        </p:spPr>
      </p:cxnSp>
      <p:sp>
        <p:nvSpPr>
          <p:cNvPr id="14384" name="TextBox 69"/>
          <p:cNvSpPr txBox="1">
            <a:spLocks noChangeArrowheads="1"/>
          </p:cNvSpPr>
          <p:nvPr/>
        </p:nvSpPr>
        <p:spPr bwMode="auto">
          <a:xfrm>
            <a:off x="4394200" y="6627813"/>
            <a:ext cx="1905000" cy="230187"/>
          </a:xfrm>
          <a:prstGeom prst="rect">
            <a:avLst/>
          </a:prstGeom>
          <a:noFill/>
          <a:ln w="9525">
            <a:noFill/>
            <a:miter lim="800000"/>
            <a:headEnd/>
            <a:tailEnd/>
          </a:ln>
        </p:spPr>
        <p:txBody>
          <a:bodyPr>
            <a:spAutoFit/>
          </a:bodyPr>
          <a:lstStyle/>
          <a:p>
            <a:pPr>
              <a:spcBef>
                <a:spcPct val="50000"/>
              </a:spcBef>
            </a:pPr>
            <a:r>
              <a:rPr lang="en-US" sz="900" dirty="0">
                <a:latin typeface="Arial" pitchFamily="34" charset="0"/>
                <a:cs typeface="Arial" pitchFamily="34" charset="0"/>
              </a:rPr>
              <a:t>Approved Profile/Resume</a:t>
            </a:r>
          </a:p>
        </p:txBody>
      </p:sp>
      <p:cxnSp>
        <p:nvCxnSpPr>
          <p:cNvPr id="14385" name="Straight Arrow Connector 52"/>
          <p:cNvCxnSpPr>
            <a:cxnSpLocks noChangeShapeType="1"/>
          </p:cNvCxnSpPr>
          <p:nvPr/>
        </p:nvCxnSpPr>
        <p:spPr bwMode="auto">
          <a:xfrm rot="5400000">
            <a:off x="3656013" y="3598862"/>
            <a:ext cx="1600200" cy="3175"/>
          </a:xfrm>
          <a:prstGeom prst="straightConnector1">
            <a:avLst/>
          </a:prstGeom>
          <a:noFill/>
          <a:ln w="9525">
            <a:solidFill>
              <a:schemeClr val="tx1"/>
            </a:solidFill>
            <a:round/>
            <a:headEnd/>
            <a:tailEnd type="triangle" w="med" len="med"/>
          </a:ln>
        </p:spPr>
      </p:cxnSp>
      <p:sp>
        <p:nvSpPr>
          <p:cNvPr id="40" name="AutoShape 9"/>
          <p:cNvSpPr>
            <a:spLocks noChangeArrowheads="1"/>
          </p:cNvSpPr>
          <p:nvPr/>
        </p:nvSpPr>
        <p:spPr bwMode="auto">
          <a:xfrm>
            <a:off x="5410200" y="4623276"/>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4389" name="Line 13"/>
          <p:cNvSpPr>
            <a:spLocks noChangeShapeType="1"/>
          </p:cNvSpPr>
          <p:nvPr/>
        </p:nvSpPr>
        <p:spPr bwMode="auto">
          <a:xfrm>
            <a:off x="5410200" y="48514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4390" name="Text Box 15"/>
          <p:cNvSpPr txBox="1">
            <a:spLocks noChangeArrowheads="1"/>
          </p:cNvSpPr>
          <p:nvPr/>
        </p:nvSpPr>
        <p:spPr bwMode="auto">
          <a:xfrm>
            <a:off x="5715000" y="46228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2.1</a:t>
            </a:r>
          </a:p>
        </p:txBody>
      </p:sp>
      <p:sp>
        <p:nvSpPr>
          <p:cNvPr id="14391" name="Text Box 19"/>
          <p:cNvSpPr txBox="1">
            <a:spLocks noChangeArrowheads="1"/>
          </p:cNvSpPr>
          <p:nvPr/>
        </p:nvSpPr>
        <p:spPr bwMode="auto">
          <a:xfrm>
            <a:off x="5410200" y="4943475"/>
            <a:ext cx="990600" cy="507831"/>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Retrieve Profile/Resume</a:t>
            </a:r>
          </a:p>
        </p:txBody>
      </p:sp>
      <p:cxnSp>
        <p:nvCxnSpPr>
          <p:cNvPr id="14392" name="Straight Arrow Connector 45"/>
          <p:cNvCxnSpPr>
            <a:cxnSpLocks noChangeShapeType="1"/>
          </p:cNvCxnSpPr>
          <p:nvPr/>
        </p:nvCxnSpPr>
        <p:spPr bwMode="auto">
          <a:xfrm rot="5400000" flipH="1" flipV="1">
            <a:off x="4800601" y="6934200"/>
            <a:ext cx="2743200" cy="3175"/>
          </a:xfrm>
          <a:prstGeom prst="straightConnector1">
            <a:avLst/>
          </a:prstGeom>
          <a:noFill/>
          <a:ln w="9525">
            <a:solidFill>
              <a:schemeClr val="tx1"/>
            </a:solidFill>
            <a:round/>
            <a:headEnd/>
            <a:tailEnd type="triangle" w="med" len="med"/>
          </a:ln>
        </p:spPr>
      </p:cxnSp>
      <p:sp>
        <p:nvSpPr>
          <p:cNvPr id="48" name="TextBox 47"/>
          <p:cNvSpPr txBox="1"/>
          <p:nvPr/>
        </p:nvSpPr>
        <p:spPr>
          <a:xfrm>
            <a:off x="6093510" y="6146800"/>
            <a:ext cx="323165" cy="1600200"/>
          </a:xfrm>
          <a:prstGeom prst="rect">
            <a:avLst/>
          </a:prstGeom>
          <a:noFill/>
        </p:spPr>
        <p:txBody>
          <a:bodyPr vert="vert">
            <a:spAutoFit/>
          </a:bodyPr>
          <a:lstStyle/>
          <a:p>
            <a:pPr>
              <a:defRPr/>
            </a:pPr>
            <a:r>
              <a:rPr lang="en-US" sz="900" dirty="0">
                <a:latin typeface="Arial" pitchFamily="34" charset="0"/>
                <a:cs typeface="Arial" pitchFamily="34" charset="0"/>
              </a:rPr>
              <a:t>Profile/Resume Demanded</a:t>
            </a:r>
          </a:p>
        </p:txBody>
      </p:sp>
      <p:cxnSp>
        <p:nvCxnSpPr>
          <p:cNvPr id="50" name="Shape 49"/>
          <p:cNvCxnSpPr>
            <a:stCxn id="0" idx="2"/>
          </p:cNvCxnSpPr>
          <p:nvPr/>
        </p:nvCxnSpPr>
        <p:spPr>
          <a:xfrm rot="16200000" flipH="1">
            <a:off x="2076450" y="3448050"/>
            <a:ext cx="3733800" cy="55245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95" name="Shape 54"/>
          <p:cNvCxnSpPr>
            <a:cxnSpLocks noChangeShapeType="1"/>
          </p:cNvCxnSpPr>
          <p:nvPr/>
        </p:nvCxnSpPr>
        <p:spPr bwMode="auto">
          <a:xfrm rot="16200000" flipV="1">
            <a:off x="5054600" y="6426200"/>
            <a:ext cx="2997200" cy="304800"/>
          </a:xfrm>
          <a:prstGeom prst="bentConnector2">
            <a:avLst/>
          </a:prstGeom>
          <a:noFill/>
          <a:ln w="9525">
            <a:solidFill>
              <a:schemeClr val="tx1"/>
            </a:solidFill>
            <a:round/>
            <a:headEnd/>
            <a:tailEnd type="triangle" w="med" len="med"/>
          </a:ln>
        </p:spPr>
      </p:cxnSp>
      <p:cxnSp>
        <p:nvCxnSpPr>
          <p:cNvPr id="14396" name="Straight Arrow Connector 58"/>
          <p:cNvCxnSpPr>
            <a:cxnSpLocks noChangeShapeType="1"/>
          </p:cNvCxnSpPr>
          <p:nvPr/>
        </p:nvCxnSpPr>
        <p:spPr bwMode="auto">
          <a:xfrm rot="5400000">
            <a:off x="4572794" y="6934994"/>
            <a:ext cx="2743200" cy="1588"/>
          </a:xfrm>
          <a:prstGeom prst="straightConnector1">
            <a:avLst/>
          </a:prstGeom>
          <a:noFill/>
          <a:ln w="9525">
            <a:solidFill>
              <a:schemeClr val="tx1"/>
            </a:solidFill>
            <a:round/>
            <a:headEnd/>
            <a:tailEnd type="triangle" w="med" len="med"/>
          </a:ln>
        </p:spPr>
      </p:cxnSp>
      <p:cxnSp>
        <p:nvCxnSpPr>
          <p:cNvPr id="64" name="Straight Connector 63"/>
          <p:cNvCxnSpPr/>
          <p:nvPr/>
        </p:nvCxnSpPr>
        <p:spPr>
          <a:xfrm>
            <a:off x="6400800" y="53340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334001" y="6629400"/>
            <a:ext cx="2590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99" name="Shape 67"/>
          <p:cNvCxnSpPr>
            <a:cxnSpLocks noChangeShapeType="1"/>
          </p:cNvCxnSpPr>
          <p:nvPr/>
        </p:nvCxnSpPr>
        <p:spPr bwMode="auto">
          <a:xfrm rot="10800000">
            <a:off x="1905000" y="4267200"/>
            <a:ext cx="4724400" cy="3657600"/>
          </a:xfrm>
          <a:prstGeom prst="bentConnector3">
            <a:avLst>
              <a:gd name="adj1" fmla="val 69718"/>
            </a:avLst>
          </a:prstGeom>
          <a:noFill/>
          <a:ln w="9525">
            <a:solidFill>
              <a:schemeClr val="tx1"/>
            </a:solidFill>
            <a:round/>
            <a:headEnd/>
            <a:tailEnd type="triangle" w="med" len="med"/>
          </a:ln>
        </p:spPr>
      </p:cxnSp>
      <p:sp>
        <p:nvSpPr>
          <p:cNvPr id="14400" name="TextBox 71"/>
          <p:cNvSpPr txBox="1">
            <a:spLocks noChangeArrowheads="1"/>
          </p:cNvSpPr>
          <p:nvPr/>
        </p:nvSpPr>
        <p:spPr bwMode="auto">
          <a:xfrm rot="5400000">
            <a:off x="5166519" y="6933406"/>
            <a:ext cx="17526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Demand for Profile/Resume</a:t>
            </a:r>
          </a:p>
        </p:txBody>
      </p:sp>
      <p:sp>
        <p:nvSpPr>
          <p:cNvPr id="14401" name="TextBox 66"/>
          <p:cNvSpPr txBox="1">
            <a:spLocks noChangeArrowheads="1"/>
          </p:cNvSpPr>
          <p:nvPr/>
        </p:nvSpPr>
        <p:spPr bwMode="auto">
          <a:xfrm>
            <a:off x="1143000" y="7880350"/>
            <a:ext cx="20574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Request for Profile/Resume</a:t>
            </a:r>
          </a:p>
        </p:txBody>
      </p:sp>
      <p:sp>
        <p:nvSpPr>
          <p:cNvPr id="14402" name="TextBox 66"/>
          <p:cNvSpPr txBox="1">
            <a:spLocks noChangeArrowheads="1"/>
          </p:cNvSpPr>
          <p:nvPr/>
        </p:nvSpPr>
        <p:spPr bwMode="auto">
          <a:xfrm>
            <a:off x="1981200" y="4038600"/>
            <a:ext cx="20574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Profile/Resume for Review</a:t>
            </a:r>
          </a:p>
        </p:txBody>
      </p:sp>
      <p:sp>
        <p:nvSpPr>
          <p:cNvPr id="54" name="Slide Number Placeholder 53"/>
          <p:cNvSpPr>
            <a:spLocks noGrp="1"/>
          </p:cNvSpPr>
          <p:nvPr>
            <p:ph type="sldNum" sz="quarter" idx="12"/>
          </p:nvPr>
        </p:nvSpPr>
        <p:spPr/>
        <p:txBody>
          <a:bodyPr/>
          <a:lstStyle/>
          <a:p>
            <a:pPr>
              <a:defRPr/>
            </a:pPr>
            <a:fld id="{E9B08178-1B78-47F0-A214-69921C110E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Review </a:t>
            </a:r>
            <a:r>
              <a:rPr lang="en-US" sz="2400" b="1" dirty="0">
                <a:latin typeface="Arial" pitchFamily="34" charset="0"/>
                <a:cs typeface="Arial" pitchFamily="34" charset="0"/>
              </a:rPr>
              <a:t>Profile/Resume Narrative</a:t>
            </a:r>
          </a:p>
        </p:txBody>
      </p:sp>
      <p:sp>
        <p:nvSpPr>
          <p:cNvPr id="2052" name="Rectangle 2"/>
          <p:cNvSpPr>
            <a:spLocks noChangeArrowheads="1"/>
          </p:cNvSpPr>
          <p:nvPr/>
        </p:nvSpPr>
        <p:spPr bwMode="auto">
          <a:xfrm>
            <a:off x="342900" y="1371600"/>
            <a:ext cx="6134100" cy="28194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2.1 Retrieve Profile/Resume: </a:t>
            </a:r>
            <a:r>
              <a:rPr lang="en-US" sz="1200" dirty="0" smtClean="0">
                <a:latin typeface="Arial" pitchFamily="34" charset="0"/>
                <a:cs typeface="Arial" pitchFamily="34" charset="0"/>
              </a:rPr>
              <a:t>This process is instigated by a request for a Profile/Resume from a faculty or staff member, at which point the process retrieves a resume from the data store and returns it to the faculty/staff member.</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2.2 Analyze Profile/Resume: </a:t>
            </a:r>
            <a:r>
              <a:rPr lang="en-US" sz="1200" dirty="0" smtClean="0">
                <a:latin typeface="Arial" pitchFamily="34" charset="0"/>
                <a:cs typeface="Arial" pitchFamily="34" charset="0"/>
              </a:rPr>
              <a:t>The process begins when the faculty/staff member takes a Profile/Resume that they have and determines whether or not it is ready to be posted.  If not, this process send the resume to be corrected.  Otherwise it is sent to the post resume process.</a:t>
            </a:r>
            <a:endParaRPr lang="en-US" sz="1200" b="1"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2.3 Correct Profile/Resume: </a:t>
            </a:r>
            <a:r>
              <a:rPr lang="en-US" sz="1200" dirty="0" smtClean="0">
                <a:latin typeface="Arial" pitchFamily="34" charset="0"/>
                <a:cs typeface="Arial" pitchFamily="34" charset="0"/>
              </a:rPr>
              <a:t>This process is instigated after the analysis of a Profile/Resume determines it needs corrections.  A faculty/staff member makes note of the necessary corrections and sends them back to the student.</a:t>
            </a:r>
            <a:endParaRPr lang="en-US" sz="1200" b="1" dirty="0" smtClean="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2.4 Post Profile/Resume: </a:t>
            </a:r>
            <a:r>
              <a:rPr lang="en-US" sz="1200" dirty="0" smtClean="0">
                <a:latin typeface="Arial" pitchFamily="34" charset="0"/>
                <a:cs typeface="Arial" pitchFamily="34" charset="0"/>
              </a:rPr>
              <a:t>If the Profile/Resume is deemed ready to post, it is sent to this process where it is then uploaded onto the website or put in the stack of resumes for a recruiter to pick up.</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914400" y="4927600"/>
          <a:ext cx="4991100" cy="3086100"/>
        </p:xfrm>
        <a:graphic>
          <a:graphicData uri="http://schemas.openxmlformats.org/presentationml/2006/ole">
            <p:oleObj spid="_x0000_s61442" name="Worksheet" r:id="rId3" imgW="5495925" imgH="3381375" progId="Excel.Sheet.8">
              <p:embed/>
            </p:oleObj>
          </a:graphicData>
        </a:graphic>
      </p:graphicFrame>
      <p:cxnSp>
        <p:nvCxnSpPr>
          <p:cNvPr id="6" name="Straight Connector 5"/>
          <p:cNvCxnSpPr/>
          <p:nvPr/>
        </p:nvCxnSpPr>
        <p:spPr>
          <a:xfrm rot="5400000">
            <a:off x="5384626" y="7123906"/>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a:defRPr/>
            </a:pPr>
            <a:fld id="{E9B08178-1B78-47F0-A214-69921C110E50}"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457200" y="34290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65" name="Text Box 4"/>
          <p:cNvSpPr txBox="1">
            <a:spLocks noChangeArrowheads="1"/>
          </p:cNvSpPr>
          <p:nvPr/>
        </p:nvSpPr>
        <p:spPr bwMode="auto">
          <a:xfrm>
            <a:off x="685800" y="3657600"/>
            <a:ext cx="990600" cy="369332"/>
          </a:xfrm>
          <a:prstGeom prst="rect">
            <a:avLst/>
          </a:prstGeom>
          <a:noFill/>
          <a:ln w="9525">
            <a:noFill/>
            <a:miter lim="800000"/>
            <a:headEnd/>
            <a:tailEnd/>
          </a:ln>
        </p:spPr>
        <p:txBody>
          <a:bodyPr wrap="square">
            <a:spAutoFit/>
          </a:bodyPr>
          <a:lstStyle/>
          <a:p>
            <a:pPr>
              <a:spcBef>
                <a:spcPct val="50000"/>
              </a:spcBef>
            </a:pPr>
            <a:r>
              <a:rPr lang="en-US" sz="1800" dirty="0">
                <a:latin typeface="Arial" pitchFamily="34" charset="0"/>
                <a:cs typeface="Arial" pitchFamily="34" charset="0"/>
              </a:rPr>
              <a:t>Faculty</a:t>
            </a:r>
          </a:p>
        </p:txBody>
      </p:sp>
      <p:sp>
        <p:nvSpPr>
          <p:cNvPr id="2053"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69"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5370"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3.0 Submit Request</a:t>
            </a:r>
          </a:p>
        </p:txBody>
      </p:sp>
      <p:sp>
        <p:nvSpPr>
          <p:cNvPr id="2056" name="AutoShape 8"/>
          <p:cNvSpPr>
            <a:spLocks noChangeArrowheads="1"/>
          </p:cNvSpPr>
          <p:nvPr/>
        </p:nvSpPr>
        <p:spPr bwMode="auto">
          <a:xfrm>
            <a:off x="3657600" y="1066800"/>
            <a:ext cx="3124200" cy="6019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effectLst>
                <a:outerShdw blurRad="50800" dist="50800" dir="5400000" algn="ctr" rotWithShape="0">
                  <a:schemeClr val="bg1">
                    <a:alpha val="95000"/>
                  </a:schemeClr>
                </a:outerShdw>
              </a:effectLst>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5377" name="Rectangle 12"/>
          <p:cNvSpPr>
            <a:spLocks noChangeArrowheads="1"/>
          </p:cNvSpPr>
          <p:nvPr/>
        </p:nvSpPr>
        <p:spPr bwMode="auto">
          <a:xfrm>
            <a:off x="4572000" y="1143000"/>
            <a:ext cx="1143000" cy="338554"/>
          </a:xfrm>
          <a:prstGeom prst="rect">
            <a:avLst/>
          </a:prstGeom>
          <a:noFill/>
          <a:ln w="9525">
            <a:noFill/>
            <a:miter lim="800000"/>
            <a:headEnd/>
            <a:tailEnd/>
          </a:ln>
        </p:spPr>
        <p:txBody>
          <a:bodyPr wrap="square">
            <a:spAutoFit/>
          </a:bodyPr>
          <a:lstStyle/>
          <a:p>
            <a:pPr>
              <a:spcBef>
                <a:spcPct val="50000"/>
              </a:spcBef>
            </a:pPr>
            <a:r>
              <a:rPr lang="en-US" sz="1600" b="1" dirty="0" smtClean="0">
                <a:latin typeface="Arial" pitchFamily="34" charset="0"/>
                <a:cs typeface="Arial" pitchFamily="34" charset="0"/>
              </a:rPr>
              <a:t>Level 3.0</a:t>
            </a:r>
            <a:endParaRPr lang="en-US" sz="1600" b="1" dirty="0">
              <a:latin typeface="Arial" pitchFamily="34" charset="0"/>
              <a:cs typeface="Arial" pitchFamily="34" charset="0"/>
            </a:endParaRPr>
          </a:p>
        </p:txBody>
      </p:sp>
      <p:sp>
        <p:nvSpPr>
          <p:cNvPr id="15378"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379"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wrap="square">
            <a:spAutoFit/>
          </a:bodyPr>
          <a:lstStyle/>
          <a:p>
            <a:pPr>
              <a:spcBef>
                <a:spcPct val="50000"/>
              </a:spcBef>
            </a:pPr>
            <a:r>
              <a:rPr lang="en-US" sz="900">
                <a:latin typeface="Arial" pitchFamily="34" charset="0"/>
                <a:cs typeface="Arial" pitchFamily="34" charset="0"/>
              </a:rPr>
              <a:t>3.2</a:t>
            </a:r>
          </a:p>
        </p:txBody>
      </p:sp>
      <p:sp>
        <p:nvSpPr>
          <p:cNvPr id="15380"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5381" name="Text Box 18"/>
          <p:cNvSpPr txBox="1">
            <a:spLocks noChangeArrowheads="1"/>
          </p:cNvSpPr>
          <p:nvPr/>
        </p:nvSpPr>
        <p:spPr bwMode="auto">
          <a:xfrm>
            <a:off x="2133600" y="2133600"/>
            <a:ext cx="1447800" cy="215900"/>
          </a:xfrm>
          <a:prstGeom prst="rect">
            <a:avLst/>
          </a:prstGeom>
          <a:noFill/>
          <a:ln w="9525">
            <a:noFill/>
            <a:miter lim="800000"/>
            <a:headEnd/>
            <a:tailEnd/>
          </a:ln>
        </p:spPr>
        <p:txBody>
          <a:bodyPr wrap="square">
            <a:spAutoFit/>
          </a:bodyPr>
          <a:lstStyle/>
          <a:p>
            <a:pPr>
              <a:spcBef>
                <a:spcPct val="50000"/>
              </a:spcBef>
            </a:pPr>
            <a:r>
              <a:rPr lang="en-US" sz="800">
                <a:latin typeface="Arial" pitchFamily="34" charset="0"/>
                <a:cs typeface="Arial" pitchFamily="34" charset="0"/>
              </a:rPr>
              <a:t>Submitted interview request</a:t>
            </a:r>
          </a:p>
        </p:txBody>
      </p:sp>
      <p:sp>
        <p:nvSpPr>
          <p:cNvPr id="15382" name="Text Box 19"/>
          <p:cNvSpPr txBox="1">
            <a:spLocks noChangeArrowheads="1"/>
          </p:cNvSpPr>
          <p:nvPr/>
        </p:nvSpPr>
        <p:spPr bwMode="auto">
          <a:xfrm>
            <a:off x="3924300" y="2225675"/>
            <a:ext cx="1066800" cy="228600"/>
          </a:xfrm>
          <a:prstGeom prst="rect">
            <a:avLst/>
          </a:prstGeom>
          <a:noFill/>
          <a:ln w="9525">
            <a:noFill/>
            <a:miter lim="800000"/>
            <a:headEnd/>
            <a:tailEnd/>
          </a:ln>
        </p:spPr>
        <p:txBody>
          <a:bodyPr wrap="square">
            <a:spAutoFit/>
          </a:bodyPr>
          <a:lstStyle/>
          <a:p>
            <a:pPr algn="ctr">
              <a:spcBef>
                <a:spcPct val="50000"/>
              </a:spcBef>
            </a:pPr>
            <a:r>
              <a:rPr lang="en-US" sz="900" b="1" dirty="0" smtClean="0">
                <a:latin typeface="Arial" pitchFamily="34" charset="0"/>
                <a:cs typeface="Arial" pitchFamily="34" charset="0"/>
              </a:rPr>
              <a:t>Submit </a:t>
            </a:r>
            <a:r>
              <a:rPr lang="en-US" sz="900" b="1" dirty="0">
                <a:latin typeface="Arial" pitchFamily="34" charset="0"/>
                <a:cs typeface="Arial" pitchFamily="34" charset="0"/>
              </a:rPr>
              <a:t>request</a:t>
            </a:r>
          </a:p>
        </p:txBody>
      </p:sp>
      <p:sp>
        <p:nvSpPr>
          <p:cNvPr id="15383" name="Line 20"/>
          <p:cNvSpPr>
            <a:spLocks noChangeShapeType="1"/>
          </p:cNvSpPr>
          <p:nvPr/>
        </p:nvSpPr>
        <p:spPr bwMode="auto">
          <a:xfrm flipH="1">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384" name="Line 23"/>
          <p:cNvSpPr>
            <a:spLocks noChangeShapeType="1"/>
          </p:cNvSpPr>
          <p:nvPr/>
        </p:nvSpPr>
        <p:spPr bwMode="auto">
          <a:xfrm flipH="1">
            <a:off x="1905000" y="37338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385" name="Text Box 25"/>
          <p:cNvSpPr txBox="1">
            <a:spLocks noChangeArrowheads="1"/>
          </p:cNvSpPr>
          <p:nvPr/>
        </p:nvSpPr>
        <p:spPr bwMode="auto">
          <a:xfrm>
            <a:off x="2133600" y="3429000"/>
            <a:ext cx="2133600" cy="215900"/>
          </a:xfrm>
          <a:prstGeom prst="rect">
            <a:avLst/>
          </a:prstGeom>
          <a:noFill/>
          <a:ln w="9525">
            <a:noFill/>
            <a:miter lim="800000"/>
            <a:headEnd/>
            <a:tailEnd/>
          </a:ln>
        </p:spPr>
        <p:txBody>
          <a:bodyPr wrap="square">
            <a:spAutoFit/>
          </a:bodyPr>
          <a:lstStyle/>
          <a:p>
            <a:pPr>
              <a:spcBef>
                <a:spcPct val="50000"/>
              </a:spcBef>
            </a:pPr>
            <a:r>
              <a:rPr lang="en-US" sz="800">
                <a:latin typeface="Arial" pitchFamily="34" charset="0"/>
                <a:cs typeface="Arial" pitchFamily="34" charset="0"/>
              </a:rPr>
              <a:t>Submitted Profile/Resume Request</a:t>
            </a:r>
          </a:p>
        </p:txBody>
      </p:sp>
      <p:sp>
        <p:nvSpPr>
          <p:cNvPr id="15386" name="Line 28"/>
          <p:cNvSpPr>
            <a:spLocks noChangeShapeType="1"/>
          </p:cNvSpPr>
          <p:nvPr/>
        </p:nvSpPr>
        <p:spPr bwMode="auto">
          <a:xfrm rot="180000" flipH="1" flipV="1">
            <a:off x="4190999" y="2819400"/>
            <a:ext cx="45719" cy="914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4987184"/>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5390" name="Text Box 4"/>
          <p:cNvSpPr txBox="1">
            <a:spLocks noChangeArrowheads="1"/>
          </p:cNvSpPr>
          <p:nvPr/>
        </p:nvSpPr>
        <p:spPr bwMode="auto">
          <a:xfrm>
            <a:off x="457200" y="5257800"/>
            <a:ext cx="1447800" cy="366713"/>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Recruiters</a:t>
            </a:r>
          </a:p>
        </p:txBody>
      </p:sp>
      <p:cxnSp>
        <p:nvCxnSpPr>
          <p:cNvPr id="15391" name="AutoShape 48"/>
          <p:cNvCxnSpPr>
            <a:cxnSpLocks noChangeShapeType="1"/>
            <a:stCxn id="15400" idx="0"/>
          </p:cNvCxnSpPr>
          <p:nvPr/>
        </p:nvCxnSpPr>
        <p:spPr bwMode="auto">
          <a:xfrm rot="16200000" flipV="1">
            <a:off x="4972050" y="2495550"/>
            <a:ext cx="1143000" cy="1181100"/>
          </a:xfrm>
          <a:prstGeom prst="bentConnector2">
            <a:avLst/>
          </a:prstGeom>
          <a:noFill/>
          <a:ln w="9525">
            <a:solidFill>
              <a:schemeClr val="tx1"/>
            </a:solidFill>
            <a:miter lim="800000"/>
            <a:headEnd/>
            <a:tailEnd type="triangle" w="med" len="med"/>
          </a:ln>
        </p:spPr>
      </p:cxnSp>
      <p:sp>
        <p:nvSpPr>
          <p:cNvPr id="15392" name="Text Box 50"/>
          <p:cNvSpPr txBox="1">
            <a:spLocks noChangeArrowheads="1"/>
          </p:cNvSpPr>
          <p:nvPr/>
        </p:nvSpPr>
        <p:spPr bwMode="auto">
          <a:xfrm>
            <a:off x="4953000" y="1981200"/>
            <a:ext cx="1219200" cy="338138"/>
          </a:xfrm>
          <a:prstGeom prst="rect">
            <a:avLst/>
          </a:prstGeom>
          <a:noFill/>
          <a:ln w="9525">
            <a:noFill/>
            <a:miter lim="800000"/>
            <a:headEnd/>
            <a:tailEnd/>
          </a:ln>
        </p:spPr>
        <p:txBody>
          <a:bodyPr wrap="square">
            <a:spAutoFit/>
          </a:bodyPr>
          <a:lstStyle/>
          <a:p>
            <a:pPr>
              <a:spcBef>
                <a:spcPct val="50000"/>
              </a:spcBef>
            </a:pPr>
            <a:r>
              <a:rPr lang="en-US" sz="800">
                <a:latin typeface="Arial" pitchFamily="34" charset="0"/>
                <a:cs typeface="Arial" pitchFamily="34" charset="0"/>
              </a:rPr>
              <a:t>Profile/Resume Request</a:t>
            </a:r>
          </a:p>
        </p:txBody>
      </p:sp>
      <p:sp>
        <p:nvSpPr>
          <p:cNvPr id="15393" name="Text Box 52"/>
          <p:cNvSpPr txBox="1">
            <a:spLocks noChangeArrowheads="1"/>
          </p:cNvSpPr>
          <p:nvPr/>
        </p:nvSpPr>
        <p:spPr bwMode="auto">
          <a:xfrm>
            <a:off x="4953000" y="2590800"/>
            <a:ext cx="1295400" cy="214313"/>
          </a:xfrm>
          <a:prstGeom prst="rect">
            <a:avLst/>
          </a:prstGeom>
          <a:noFill/>
          <a:ln w="9525">
            <a:noFill/>
            <a:miter lim="800000"/>
            <a:headEnd/>
            <a:tailEnd/>
          </a:ln>
        </p:spPr>
        <p:txBody>
          <a:bodyPr wrap="square">
            <a:spAutoFit/>
          </a:bodyPr>
          <a:lstStyle/>
          <a:p>
            <a:pPr>
              <a:spcBef>
                <a:spcPct val="50000"/>
              </a:spcBef>
            </a:pPr>
            <a:r>
              <a:rPr lang="en-US" sz="800">
                <a:latin typeface="Arial" pitchFamily="34" charset="0"/>
                <a:cs typeface="Arial" pitchFamily="34" charset="0"/>
              </a:rPr>
              <a:t>Interview  Request</a:t>
            </a:r>
          </a:p>
        </p:txBody>
      </p:sp>
      <p:sp>
        <p:nvSpPr>
          <p:cNvPr id="15394" name="Line 57"/>
          <p:cNvSpPr>
            <a:spLocks noChangeShapeType="1"/>
          </p:cNvSpPr>
          <p:nvPr/>
        </p:nvSpPr>
        <p:spPr bwMode="auto">
          <a:xfrm rot="120000" flipH="1" flipV="1">
            <a:off x="6347949" y="1981200"/>
            <a:ext cx="45719" cy="1676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395" name="Line 58"/>
          <p:cNvSpPr>
            <a:spLocks noChangeShapeType="1"/>
          </p:cNvSpPr>
          <p:nvPr/>
        </p:nvSpPr>
        <p:spPr bwMode="auto">
          <a:xfrm flipH="1">
            <a:off x="4937125" y="1981200"/>
            <a:ext cx="1422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 name="AutoShape 9"/>
          <p:cNvSpPr>
            <a:spLocks noChangeArrowheads="1"/>
          </p:cNvSpPr>
          <p:nvPr/>
        </p:nvSpPr>
        <p:spPr bwMode="auto">
          <a:xfrm>
            <a:off x="5486400" y="36576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effectLst>
                <a:outerShdw blurRad="50800" dist="50800" dir="5400000" algn="ctr" rotWithShape="0">
                  <a:schemeClr val="bg1">
                    <a:alpha val="95000"/>
                  </a:schemeClr>
                </a:outerShdw>
              </a:effectLst>
              <a:latin typeface="Arial" pitchFamily="34" charset="0"/>
              <a:cs typeface="Arial" pitchFamily="34" charset="0"/>
            </a:endParaRPr>
          </a:p>
        </p:txBody>
      </p:sp>
      <p:sp>
        <p:nvSpPr>
          <p:cNvPr id="15399" name="Line 13"/>
          <p:cNvSpPr>
            <a:spLocks noChangeShapeType="1"/>
          </p:cNvSpPr>
          <p:nvPr/>
        </p:nvSpPr>
        <p:spPr bwMode="auto">
          <a:xfrm>
            <a:off x="5486400" y="3886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0" name="Text Box 15"/>
          <p:cNvSpPr txBox="1">
            <a:spLocks noChangeArrowheads="1"/>
          </p:cNvSpPr>
          <p:nvPr/>
        </p:nvSpPr>
        <p:spPr bwMode="auto">
          <a:xfrm>
            <a:off x="5791200" y="3657600"/>
            <a:ext cx="685800" cy="228600"/>
          </a:xfrm>
          <a:prstGeom prst="rect">
            <a:avLst/>
          </a:prstGeom>
          <a:noFill/>
          <a:ln w="9525">
            <a:noFill/>
            <a:miter lim="800000"/>
            <a:headEnd/>
            <a:tailEnd/>
          </a:ln>
        </p:spPr>
        <p:txBody>
          <a:bodyPr wrap="square">
            <a:spAutoFit/>
          </a:bodyPr>
          <a:lstStyle/>
          <a:p>
            <a:pPr>
              <a:spcBef>
                <a:spcPct val="50000"/>
              </a:spcBef>
            </a:pPr>
            <a:r>
              <a:rPr lang="en-US" sz="900">
                <a:latin typeface="Arial" pitchFamily="34" charset="0"/>
                <a:cs typeface="Arial" pitchFamily="34" charset="0"/>
              </a:rPr>
              <a:t>3.1</a:t>
            </a:r>
          </a:p>
        </p:txBody>
      </p:sp>
      <p:sp>
        <p:nvSpPr>
          <p:cNvPr id="15401" name="Text Box 19"/>
          <p:cNvSpPr txBox="1">
            <a:spLocks noChangeArrowheads="1"/>
          </p:cNvSpPr>
          <p:nvPr/>
        </p:nvSpPr>
        <p:spPr bwMode="auto">
          <a:xfrm>
            <a:off x="5410200" y="3978275"/>
            <a:ext cx="1066800" cy="228600"/>
          </a:xfrm>
          <a:prstGeom prst="rect">
            <a:avLst/>
          </a:prstGeom>
          <a:noFill/>
          <a:ln w="9525">
            <a:noFill/>
            <a:miter lim="800000"/>
            <a:headEnd/>
            <a:tailEnd/>
          </a:ln>
        </p:spPr>
        <p:txBody>
          <a:bodyPr wrap="square">
            <a:spAutoFit/>
          </a:bodyPr>
          <a:lstStyle/>
          <a:p>
            <a:pPr algn="ctr">
              <a:spcBef>
                <a:spcPct val="50000"/>
              </a:spcBef>
            </a:pPr>
            <a:r>
              <a:rPr lang="en-US" sz="900" b="1">
                <a:latin typeface="Arial" pitchFamily="34" charset="0"/>
                <a:cs typeface="Arial" pitchFamily="34" charset="0"/>
              </a:rPr>
              <a:t>Create request</a:t>
            </a:r>
          </a:p>
        </p:txBody>
      </p:sp>
      <p:sp>
        <p:nvSpPr>
          <p:cNvPr id="15402" name="Text Box 55"/>
          <p:cNvSpPr txBox="1">
            <a:spLocks noChangeArrowheads="1"/>
          </p:cNvSpPr>
          <p:nvPr/>
        </p:nvSpPr>
        <p:spPr bwMode="auto">
          <a:xfrm>
            <a:off x="2097088" y="5959475"/>
            <a:ext cx="1449436" cy="215444"/>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Desire for a Profile/Resume</a:t>
            </a:r>
            <a:endParaRPr lang="en-US" sz="800" dirty="0">
              <a:latin typeface="Arial" pitchFamily="34" charset="0"/>
              <a:cs typeface="Arial" pitchFamily="34" charset="0"/>
            </a:endParaRPr>
          </a:p>
        </p:txBody>
      </p:sp>
      <p:sp>
        <p:nvSpPr>
          <p:cNvPr id="15403" name="Line 62"/>
          <p:cNvSpPr>
            <a:spLocks noChangeShapeType="1"/>
          </p:cNvSpPr>
          <p:nvPr/>
        </p:nvSpPr>
        <p:spPr bwMode="auto">
          <a:xfrm rot="420000" flipH="1" flipV="1">
            <a:off x="1512424" y="5824538"/>
            <a:ext cx="45719" cy="3048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4" name="Line 63"/>
          <p:cNvSpPr>
            <a:spLocks noChangeShapeType="1"/>
          </p:cNvSpPr>
          <p:nvPr/>
        </p:nvSpPr>
        <p:spPr bwMode="auto">
          <a:xfrm>
            <a:off x="1524000" y="6129338"/>
            <a:ext cx="4114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5" name="Line 64"/>
          <p:cNvSpPr>
            <a:spLocks noChangeShapeType="1"/>
          </p:cNvSpPr>
          <p:nvPr/>
        </p:nvSpPr>
        <p:spPr bwMode="auto">
          <a:xfrm rot="120000" flipH="1" flipV="1">
            <a:off x="5627224" y="4662949"/>
            <a:ext cx="45719" cy="146367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406" name="Line 90"/>
          <p:cNvSpPr>
            <a:spLocks noChangeShapeType="1"/>
          </p:cNvSpPr>
          <p:nvPr/>
        </p:nvSpPr>
        <p:spPr bwMode="auto">
          <a:xfrm>
            <a:off x="1219200" y="6357938"/>
            <a:ext cx="47244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7" name="Line 91"/>
          <p:cNvSpPr>
            <a:spLocks noChangeShapeType="1"/>
          </p:cNvSpPr>
          <p:nvPr/>
        </p:nvSpPr>
        <p:spPr bwMode="auto">
          <a:xfrm rot="240000" flipH="1" flipV="1">
            <a:off x="1207624" y="5824538"/>
            <a:ext cx="45719" cy="533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5408" name="Line 92"/>
          <p:cNvSpPr>
            <a:spLocks noChangeShapeType="1"/>
          </p:cNvSpPr>
          <p:nvPr/>
        </p:nvSpPr>
        <p:spPr bwMode="auto">
          <a:xfrm rot="60000" flipH="1" flipV="1">
            <a:off x="5943599" y="4621212"/>
            <a:ext cx="45719" cy="1736725"/>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409" name="Text Box 93"/>
          <p:cNvSpPr txBox="1">
            <a:spLocks noChangeArrowheads="1"/>
          </p:cNvSpPr>
          <p:nvPr/>
        </p:nvSpPr>
        <p:spPr bwMode="auto">
          <a:xfrm>
            <a:off x="2093913" y="6186488"/>
            <a:ext cx="1157689" cy="215444"/>
          </a:xfrm>
          <a:prstGeom prst="rect">
            <a:avLst/>
          </a:prstGeom>
          <a:noFill/>
          <a:ln w="9525">
            <a:noFill/>
            <a:miter lim="800000"/>
            <a:headEnd/>
            <a:tailEnd/>
          </a:ln>
        </p:spPr>
        <p:txBody>
          <a:bodyPr wrap="square">
            <a:spAutoFit/>
          </a:bodyPr>
          <a:lstStyle/>
          <a:p>
            <a:r>
              <a:rPr lang="en-US" sz="800" dirty="0" smtClean="0">
                <a:latin typeface="Arial" pitchFamily="34" charset="0"/>
                <a:cs typeface="Arial" pitchFamily="34" charset="0"/>
              </a:rPr>
              <a:t>Desire for a Interview</a:t>
            </a:r>
            <a:endParaRPr lang="en-US" sz="800" dirty="0">
              <a:latin typeface="Arial" pitchFamily="34" charset="0"/>
              <a:cs typeface="Arial" pitchFamily="34" charset="0"/>
            </a:endParaRPr>
          </a:p>
        </p:txBody>
      </p:sp>
      <p:sp>
        <p:nvSpPr>
          <p:cNvPr id="38" name="Line 36"/>
          <p:cNvSpPr>
            <a:spLocks noChangeShapeType="1"/>
          </p:cNvSpPr>
          <p:nvPr/>
        </p:nvSpPr>
        <p:spPr bwMode="auto">
          <a:xfrm>
            <a:off x="4419600" y="6627396"/>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9" name="Line 37"/>
          <p:cNvSpPr>
            <a:spLocks noChangeShapeType="1"/>
          </p:cNvSpPr>
          <p:nvPr/>
        </p:nvSpPr>
        <p:spPr bwMode="auto">
          <a:xfrm>
            <a:off x="4419600" y="6627396"/>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40" name="Line 39"/>
          <p:cNvSpPr>
            <a:spLocks noChangeShapeType="1"/>
          </p:cNvSpPr>
          <p:nvPr/>
        </p:nvSpPr>
        <p:spPr bwMode="auto">
          <a:xfrm>
            <a:off x="4876800" y="6627396"/>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41" name="Text Box 40"/>
          <p:cNvSpPr txBox="1">
            <a:spLocks noChangeArrowheads="1"/>
          </p:cNvSpPr>
          <p:nvPr/>
        </p:nvSpPr>
        <p:spPr bwMode="auto">
          <a:xfrm>
            <a:off x="4419600" y="6627396"/>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42" name="Text Box 41"/>
          <p:cNvSpPr txBox="1">
            <a:spLocks noChangeArrowheads="1"/>
          </p:cNvSpPr>
          <p:nvPr/>
        </p:nvSpPr>
        <p:spPr bwMode="auto">
          <a:xfrm>
            <a:off x="4876800" y="6595646"/>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43" name="Line 37"/>
          <p:cNvSpPr>
            <a:spLocks noChangeShapeType="1"/>
          </p:cNvSpPr>
          <p:nvPr/>
        </p:nvSpPr>
        <p:spPr bwMode="auto">
          <a:xfrm>
            <a:off x="4419600" y="6932196"/>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44" name="Slide Number Placeholder 43"/>
          <p:cNvSpPr>
            <a:spLocks noGrp="1"/>
          </p:cNvSpPr>
          <p:nvPr>
            <p:ph type="sldNum" sz="quarter" idx="12"/>
          </p:nvPr>
        </p:nvSpPr>
        <p:spPr/>
        <p:txBody>
          <a:bodyPr/>
          <a:lstStyle/>
          <a:p>
            <a:pPr>
              <a:defRPr/>
            </a:pPr>
            <a:fld id="{E9B08178-1B78-47F0-A214-69921C110E50}"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Submit Request </a:t>
            </a:r>
            <a:r>
              <a:rPr lang="en-US" sz="2400" b="1" dirty="0">
                <a:latin typeface="Arial" pitchFamily="34" charset="0"/>
                <a:cs typeface="Arial" pitchFamily="34" charset="0"/>
              </a:rPr>
              <a:t>Narrative</a:t>
            </a: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3.1 Create Request: </a:t>
            </a:r>
            <a:r>
              <a:rPr lang="en-US" sz="1200" dirty="0" smtClean="0">
                <a:latin typeface="Arial" pitchFamily="34" charset="0"/>
                <a:cs typeface="Arial" pitchFamily="34" charset="0"/>
              </a:rPr>
              <a:t>This process is started either with a desire to see a Profile/Resume or a desire for an interview with a student.  During the process the recruiter actually creates the request and sends it, either an interview request or a Profile/Resume request, to process 3.2.</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3.2 Submit Request: </a:t>
            </a:r>
            <a:r>
              <a:rPr lang="en-US" sz="1200" dirty="0" smtClean="0">
                <a:latin typeface="Arial" pitchFamily="34" charset="0"/>
                <a:cs typeface="Arial" pitchFamily="34" charset="0"/>
              </a:rPr>
              <a:t>This process receives the requests, whether interview or Profile/Resume, from 3.1 and delivers them either to the faculty/staff or the student they wish to interview.</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914400" y="4927600"/>
          <a:ext cx="4991100" cy="1752600"/>
        </p:xfrm>
        <a:graphic>
          <a:graphicData uri="http://schemas.openxmlformats.org/presentationml/2006/ole">
            <p:oleObj spid="_x0000_s62466" name="Worksheet" r:id="rId3" imgW="5495925" imgH="19240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8</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Letter of Engagement</a:t>
            </a:r>
            <a:endParaRPr lang="en-US" sz="2400" b="1" dirty="0"/>
          </a:p>
        </p:txBody>
      </p:sp>
      <p:sp>
        <p:nvSpPr>
          <p:cNvPr id="6" name="TextBox 5"/>
          <p:cNvSpPr txBox="1"/>
          <p:nvPr/>
        </p:nvSpPr>
        <p:spPr>
          <a:xfrm>
            <a:off x="228600" y="1828800"/>
            <a:ext cx="6400800" cy="4555093"/>
          </a:xfrm>
          <a:prstGeom prst="rect">
            <a:avLst/>
          </a:prstGeom>
          <a:noFill/>
        </p:spPr>
        <p:txBody>
          <a:bodyPr wrap="square" rtlCol="0">
            <a:spAutoFit/>
          </a:bodyPr>
          <a:lstStyle/>
          <a:p>
            <a:r>
              <a:rPr lang="en-US" sz="1000" dirty="0" smtClean="0">
                <a:latin typeface="Arial Black" pitchFamily="34" charset="0"/>
              </a:rPr>
              <a:t>The following conditions apply to the relationship between HMS Consulting and The </a:t>
            </a:r>
            <a:r>
              <a:rPr lang="en-US" sz="1000" dirty="0" err="1" smtClean="0">
                <a:latin typeface="Arial Black" pitchFamily="34" charset="0"/>
              </a:rPr>
              <a:t>Chau</a:t>
            </a:r>
            <a:r>
              <a:rPr lang="en-US" sz="1000" dirty="0" smtClean="0">
                <a:latin typeface="Arial Black" pitchFamily="34" charset="0"/>
              </a:rPr>
              <a:t> Group, Inc.</a:t>
            </a:r>
          </a:p>
          <a:p>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HMS Consulting will take the confidentiality of this project as one of its highest concerns, not releasing any information to the students, faculty, or staff of the University of Alabama that could lead them to believe a project of this type is being planned or executed</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HMS Consulting will be responsible for providing the answer to three questions for the </a:t>
            </a:r>
            <a:r>
              <a:rPr lang="en-US" sz="1000" dirty="0" err="1" smtClean="0">
                <a:latin typeface="Arial Black" pitchFamily="34" charset="0"/>
              </a:rPr>
              <a:t>Chau</a:t>
            </a:r>
            <a:r>
              <a:rPr lang="en-US" sz="1000" dirty="0" smtClean="0">
                <a:latin typeface="Arial Black" pitchFamily="34" charset="0"/>
              </a:rPr>
              <a:t> Group, Inc., who is their competition, what do they provide, and is what the </a:t>
            </a:r>
            <a:r>
              <a:rPr lang="en-US" sz="1000" dirty="0" err="1" smtClean="0">
                <a:latin typeface="Arial Black" pitchFamily="34" charset="0"/>
              </a:rPr>
              <a:t>Chau</a:t>
            </a:r>
            <a:r>
              <a:rPr lang="en-US" sz="1000" dirty="0" smtClean="0">
                <a:latin typeface="Arial Black" pitchFamily="34" charset="0"/>
              </a:rPr>
              <a:t> Group providing going to meet student needs.  HMS Consulting will receive no compensation for anything done outside of this</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HMS Consulting will provide these answers by the agreed upon deadline or they will receive no compensation for any work done on the project</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Both HMS Consulting and the </a:t>
            </a:r>
            <a:r>
              <a:rPr lang="en-US" sz="1000" dirty="0" err="1" smtClean="0">
                <a:latin typeface="Arial Black" pitchFamily="34" charset="0"/>
              </a:rPr>
              <a:t>Chau</a:t>
            </a:r>
            <a:r>
              <a:rPr lang="en-US" sz="1000" dirty="0" smtClean="0">
                <a:latin typeface="Arial Black" pitchFamily="34" charset="0"/>
              </a:rPr>
              <a:t> Group, Inc. will be expected to uphold a high level of professionalism and mutual respect during any interactions between the two parties</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Any contact request of the client, the </a:t>
            </a:r>
            <a:r>
              <a:rPr lang="en-US" sz="1000" dirty="0" err="1" smtClean="0">
                <a:latin typeface="Arial Black" pitchFamily="34" charset="0"/>
              </a:rPr>
              <a:t>Chau</a:t>
            </a:r>
            <a:r>
              <a:rPr lang="en-US" sz="1000" dirty="0" smtClean="0">
                <a:latin typeface="Arial Black" pitchFamily="34" charset="0"/>
              </a:rPr>
              <a:t> Group, will be made through its contact April Sewell, so as to ease the job of responding by the </a:t>
            </a:r>
            <a:r>
              <a:rPr lang="en-US" sz="1000" dirty="0" err="1" smtClean="0">
                <a:latin typeface="Arial Black" pitchFamily="34" charset="0"/>
              </a:rPr>
              <a:t>Chau</a:t>
            </a:r>
            <a:r>
              <a:rPr lang="en-US" sz="1000" dirty="0" smtClean="0">
                <a:latin typeface="Arial Black" pitchFamily="34" charset="0"/>
              </a:rPr>
              <a:t> Group</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HMS Consulting must present any changes to its scope, budget, or deadline to the </a:t>
            </a:r>
            <a:r>
              <a:rPr lang="en-US" sz="1000" dirty="0" err="1" smtClean="0">
                <a:latin typeface="Arial Black" pitchFamily="34" charset="0"/>
              </a:rPr>
              <a:t>Chau</a:t>
            </a:r>
            <a:r>
              <a:rPr lang="en-US" sz="1000" dirty="0" smtClean="0">
                <a:latin typeface="Arial Black" pitchFamily="34" charset="0"/>
              </a:rPr>
              <a:t> Group for approval before continuing on the project</a:t>
            </a:r>
          </a:p>
          <a:p>
            <a:pPr marL="285750" indent="-285750">
              <a:buFont typeface="+mj-lt"/>
              <a:buAutoNum type="romanUcPeriod"/>
            </a:pPr>
            <a:endParaRPr lang="en-US" sz="1000" dirty="0" smtClean="0">
              <a:latin typeface="Arial Black" pitchFamily="34" charset="0"/>
            </a:endParaRPr>
          </a:p>
          <a:p>
            <a:pPr marL="285750" indent="-285750">
              <a:buFont typeface="+mj-lt"/>
              <a:buAutoNum type="romanUcPeriod"/>
            </a:pPr>
            <a:r>
              <a:rPr lang="en-US" sz="1000" dirty="0" smtClean="0">
                <a:latin typeface="Arial Black" pitchFamily="34" charset="0"/>
              </a:rPr>
              <a:t>HMS Consulting will not be responsible for any work done except to answer the aforementioned questions unless explicitly agreed upon in another legally binding contract or letter of engagement</a:t>
            </a:r>
            <a:endParaRPr lang="en-US" sz="1000" dirty="0">
              <a:latin typeface="Arial Black"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304800" y="3505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6389" name="Text Box 4"/>
          <p:cNvSpPr txBox="1">
            <a:spLocks noChangeArrowheads="1"/>
          </p:cNvSpPr>
          <p:nvPr/>
        </p:nvSpPr>
        <p:spPr bwMode="auto">
          <a:xfrm>
            <a:off x="304800" y="3748088"/>
            <a:ext cx="1447800" cy="366712"/>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Recruiters</a:t>
            </a:r>
          </a:p>
        </p:txBody>
      </p:sp>
      <p:sp>
        <p:nvSpPr>
          <p:cNvPr id="2" name="Rectangle 5"/>
          <p:cNvSpPr>
            <a:spLocks noChangeArrowheads="1"/>
          </p:cNvSpPr>
          <p:nvPr/>
        </p:nvSpPr>
        <p:spPr bwMode="auto">
          <a:xfrm>
            <a:off x="3048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6393" name="Text Box 6"/>
          <p:cNvSpPr txBox="1">
            <a:spLocks noChangeArrowheads="1"/>
          </p:cNvSpPr>
          <p:nvPr/>
        </p:nvSpPr>
        <p:spPr bwMode="auto">
          <a:xfrm>
            <a:off x="457200" y="2057400"/>
            <a:ext cx="1066800" cy="6461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Faculty/ Staff</a:t>
            </a:r>
          </a:p>
        </p:txBody>
      </p:sp>
      <p:sp>
        <p:nvSpPr>
          <p:cNvPr id="16394"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4.0 Review Profile/Resume Request</a:t>
            </a:r>
          </a:p>
        </p:txBody>
      </p:sp>
      <p:sp>
        <p:nvSpPr>
          <p:cNvPr id="14344" name="AutoShape 8"/>
          <p:cNvSpPr>
            <a:spLocks noChangeArrowheads="1"/>
          </p:cNvSpPr>
          <p:nvPr/>
        </p:nvSpPr>
        <p:spPr bwMode="auto">
          <a:xfrm>
            <a:off x="3505200" y="1066800"/>
            <a:ext cx="3124200" cy="7162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398"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dirty="0" smtClean="0">
                <a:latin typeface="Arial" pitchFamily="34" charset="0"/>
                <a:cs typeface="Arial" pitchFamily="34" charset="0"/>
              </a:rPr>
              <a:t>Level 4.0</a:t>
            </a:r>
            <a:endParaRPr lang="en-US" sz="1600" b="1" dirty="0">
              <a:latin typeface="Arial" pitchFamily="34" charset="0"/>
              <a:cs typeface="Arial" pitchFamily="34" charset="0"/>
            </a:endParaRPr>
          </a:p>
        </p:txBody>
      </p:sp>
      <p:sp>
        <p:nvSpPr>
          <p:cNvPr id="16399" name="Line 17"/>
          <p:cNvSpPr>
            <a:spLocks noChangeShapeType="1"/>
          </p:cNvSpPr>
          <p:nvPr/>
        </p:nvSpPr>
        <p:spPr bwMode="auto">
          <a:xfrm>
            <a:off x="35052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6400" name="Line 36"/>
          <p:cNvSpPr>
            <a:spLocks noChangeShapeType="1"/>
          </p:cNvSpPr>
          <p:nvPr/>
        </p:nvSpPr>
        <p:spPr bwMode="auto">
          <a:xfrm>
            <a:off x="4419600" y="7543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01" name="Line 37"/>
          <p:cNvSpPr>
            <a:spLocks noChangeShapeType="1"/>
          </p:cNvSpPr>
          <p:nvPr/>
        </p:nvSpPr>
        <p:spPr bwMode="auto">
          <a:xfrm>
            <a:off x="4419600" y="75438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02" name="Line 39"/>
          <p:cNvSpPr>
            <a:spLocks noChangeShapeType="1"/>
          </p:cNvSpPr>
          <p:nvPr/>
        </p:nvSpPr>
        <p:spPr bwMode="auto">
          <a:xfrm>
            <a:off x="4876800" y="754380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03" name="Text Box 40"/>
          <p:cNvSpPr txBox="1">
            <a:spLocks noChangeArrowheads="1"/>
          </p:cNvSpPr>
          <p:nvPr/>
        </p:nvSpPr>
        <p:spPr bwMode="auto">
          <a:xfrm>
            <a:off x="4419600" y="754380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16404" name="Text Box 41"/>
          <p:cNvSpPr txBox="1">
            <a:spLocks noChangeArrowheads="1"/>
          </p:cNvSpPr>
          <p:nvPr/>
        </p:nvSpPr>
        <p:spPr bwMode="auto">
          <a:xfrm>
            <a:off x="4876800" y="7512050"/>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16405" name="Line 37"/>
          <p:cNvSpPr>
            <a:spLocks noChangeShapeType="1"/>
          </p:cNvSpPr>
          <p:nvPr/>
        </p:nvSpPr>
        <p:spPr bwMode="auto">
          <a:xfrm>
            <a:off x="4419600" y="784860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16406" name="Line 50"/>
          <p:cNvSpPr>
            <a:spLocks noChangeShapeType="1"/>
          </p:cNvSpPr>
          <p:nvPr/>
        </p:nvSpPr>
        <p:spPr bwMode="auto">
          <a:xfrm>
            <a:off x="1752600" y="2463800"/>
            <a:ext cx="2047875"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6407" name="Line 40"/>
          <p:cNvSpPr>
            <a:spLocks noChangeShapeType="1"/>
          </p:cNvSpPr>
          <p:nvPr/>
        </p:nvSpPr>
        <p:spPr bwMode="auto">
          <a:xfrm flipH="1">
            <a:off x="1752600" y="3919538"/>
            <a:ext cx="25146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6408" name="Line 42"/>
          <p:cNvSpPr>
            <a:spLocks noChangeShapeType="1"/>
          </p:cNvSpPr>
          <p:nvPr/>
        </p:nvSpPr>
        <p:spPr bwMode="auto">
          <a:xfrm flipV="1">
            <a:off x="4267200" y="2776538"/>
            <a:ext cx="0" cy="11430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6409" name="TextBox 70"/>
          <p:cNvSpPr txBox="1">
            <a:spLocks noChangeArrowheads="1"/>
          </p:cNvSpPr>
          <p:nvPr/>
        </p:nvSpPr>
        <p:spPr bwMode="auto">
          <a:xfrm>
            <a:off x="1752600" y="2284413"/>
            <a:ext cx="1981200" cy="230187"/>
          </a:xfrm>
          <a:prstGeom prst="rect">
            <a:avLst/>
          </a:prstGeom>
          <a:noFill/>
          <a:ln w="9525">
            <a:noFill/>
            <a:miter lim="800000"/>
            <a:headEnd/>
            <a:tailEnd/>
          </a:ln>
        </p:spPr>
        <p:txBody>
          <a:bodyPr>
            <a:spAutoFit/>
          </a:bodyPr>
          <a:lstStyle/>
          <a:p>
            <a:r>
              <a:rPr lang="en-US" sz="900">
                <a:latin typeface="Arial" pitchFamily="34" charset="0"/>
                <a:cs typeface="Arial" pitchFamily="34" charset="0"/>
              </a:rPr>
              <a:t>Received Profile/Resume Request</a:t>
            </a:r>
          </a:p>
        </p:txBody>
      </p:sp>
      <p:sp>
        <p:nvSpPr>
          <p:cNvPr id="16410" name="TextBox 71"/>
          <p:cNvSpPr txBox="1">
            <a:spLocks noChangeArrowheads="1"/>
          </p:cNvSpPr>
          <p:nvPr/>
        </p:nvSpPr>
        <p:spPr bwMode="auto">
          <a:xfrm>
            <a:off x="1905000" y="3732213"/>
            <a:ext cx="1828800" cy="230187"/>
          </a:xfrm>
          <a:prstGeom prst="rect">
            <a:avLst/>
          </a:prstGeom>
          <a:noFill/>
          <a:ln w="9525">
            <a:noFill/>
            <a:miter lim="800000"/>
            <a:headEnd/>
            <a:tailEnd/>
          </a:ln>
        </p:spPr>
        <p:txBody>
          <a:bodyPr>
            <a:spAutoFit/>
          </a:bodyPr>
          <a:lstStyle/>
          <a:p>
            <a:r>
              <a:rPr lang="en-US" sz="900">
                <a:latin typeface="Arial" pitchFamily="34" charset="0"/>
                <a:cs typeface="Arial" pitchFamily="34" charset="0"/>
              </a:rPr>
              <a:t>Denied Request</a:t>
            </a:r>
          </a:p>
        </p:txBody>
      </p:sp>
      <p:sp>
        <p:nvSpPr>
          <p:cNvPr id="73" name="AutoShape 9"/>
          <p:cNvSpPr>
            <a:spLocks noChangeArrowheads="1"/>
          </p:cNvSpPr>
          <p:nvPr/>
        </p:nvSpPr>
        <p:spPr bwMode="auto">
          <a:xfrm>
            <a:off x="5257800" y="38862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14" name="Line 13"/>
          <p:cNvSpPr>
            <a:spLocks noChangeShapeType="1"/>
          </p:cNvSpPr>
          <p:nvPr/>
        </p:nvSpPr>
        <p:spPr bwMode="auto">
          <a:xfrm>
            <a:off x="5257800" y="41148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6415" name="Text Box 15"/>
          <p:cNvSpPr txBox="1">
            <a:spLocks noChangeArrowheads="1"/>
          </p:cNvSpPr>
          <p:nvPr/>
        </p:nvSpPr>
        <p:spPr bwMode="auto">
          <a:xfrm>
            <a:off x="5562600" y="38862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4.2</a:t>
            </a:r>
          </a:p>
        </p:txBody>
      </p:sp>
      <p:sp>
        <p:nvSpPr>
          <p:cNvPr id="16416" name="Text Box 19"/>
          <p:cNvSpPr txBox="1">
            <a:spLocks noChangeArrowheads="1"/>
          </p:cNvSpPr>
          <p:nvPr/>
        </p:nvSpPr>
        <p:spPr bwMode="auto">
          <a:xfrm>
            <a:off x="5216525" y="4191000"/>
            <a:ext cx="1066800" cy="3698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Obtain Profile/Resume</a:t>
            </a:r>
          </a:p>
        </p:txBody>
      </p:sp>
      <p:sp>
        <p:nvSpPr>
          <p:cNvPr id="16417" name="TextBox 78"/>
          <p:cNvSpPr txBox="1">
            <a:spLocks noChangeArrowheads="1"/>
          </p:cNvSpPr>
          <p:nvPr/>
        </p:nvSpPr>
        <p:spPr bwMode="auto">
          <a:xfrm rot="5400000">
            <a:off x="3886994" y="3428206"/>
            <a:ext cx="14478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Approved Request</a:t>
            </a:r>
          </a:p>
        </p:txBody>
      </p:sp>
      <p:sp>
        <p:nvSpPr>
          <p:cNvPr id="16418" name="Line 99"/>
          <p:cNvSpPr>
            <a:spLocks noChangeShapeType="1"/>
          </p:cNvSpPr>
          <p:nvPr/>
        </p:nvSpPr>
        <p:spPr bwMode="auto">
          <a:xfrm flipV="1">
            <a:off x="5791200" y="4800600"/>
            <a:ext cx="0" cy="274320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6419" name="Line 52"/>
          <p:cNvSpPr>
            <a:spLocks noChangeShapeType="1"/>
          </p:cNvSpPr>
          <p:nvPr/>
        </p:nvSpPr>
        <p:spPr bwMode="auto">
          <a:xfrm>
            <a:off x="4495800" y="2770188"/>
            <a:ext cx="0" cy="4754562"/>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cxnSp>
        <p:nvCxnSpPr>
          <p:cNvPr id="16420" name="Elbow Connector 87"/>
          <p:cNvCxnSpPr>
            <a:cxnSpLocks noChangeShapeType="1"/>
          </p:cNvCxnSpPr>
          <p:nvPr/>
        </p:nvCxnSpPr>
        <p:spPr bwMode="auto">
          <a:xfrm rot="10800000">
            <a:off x="1752600" y="4191000"/>
            <a:ext cx="3505200" cy="228600"/>
          </a:xfrm>
          <a:prstGeom prst="bentConnector3">
            <a:avLst>
              <a:gd name="adj1" fmla="val 50000"/>
            </a:avLst>
          </a:prstGeom>
          <a:noFill/>
          <a:ln w="9525">
            <a:solidFill>
              <a:schemeClr val="tx1"/>
            </a:solidFill>
            <a:round/>
            <a:headEnd/>
            <a:tailEnd type="triangle" w="med" len="med"/>
          </a:ln>
        </p:spPr>
      </p:cxnSp>
      <p:sp>
        <p:nvSpPr>
          <p:cNvPr id="16421" name="TextBox 89"/>
          <p:cNvSpPr txBox="1">
            <a:spLocks noChangeArrowheads="1"/>
          </p:cNvSpPr>
          <p:nvPr/>
        </p:nvSpPr>
        <p:spPr bwMode="auto">
          <a:xfrm rot="5400000">
            <a:off x="5111751" y="6635750"/>
            <a:ext cx="1585912" cy="230187"/>
          </a:xfrm>
          <a:prstGeom prst="rect">
            <a:avLst/>
          </a:prstGeom>
          <a:noFill/>
          <a:ln w="9525">
            <a:noFill/>
            <a:miter lim="800000"/>
            <a:headEnd/>
            <a:tailEnd/>
          </a:ln>
        </p:spPr>
        <p:txBody>
          <a:bodyPr>
            <a:spAutoFit/>
          </a:bodyPr>
          <a:lstStyle/>
          <a:p>
            <a:r>
              <a:rPr lang="en-US" sz="900">
                <a:latin typeface="Arial" pitchFamily="34" charset="0"/>
                <a:cs typeface="Arial" pitchFamily="34" charset="0"/>
              </a:rPr>
              <a:t>Profile/Resume Information</a:t>
            </a:r>
          </a:p>
        </p:txBody>
      </p:sp>
      <p:sp>
        <p:nvSpPr>
          <p:cNvPr id="16422" name="TextBox 90"/>
          <p:cNvSpPr txBox="1">
            <a:spLocks noChangeArrowheads="1"/>
          </p:cNvSpPr>
          <p:nvPr/>
        </p:nvSpPr>
        <p:spPr bwMode="auto">
          <a:xfrm>
            <a:off x="1905000" y="4003675"/>
            <a:ext cx="1828800" cy="230188"/>
          </a:xfrm>
          <a:prstGeom prst="rect">
            <a:avLst/>
          </a:prstGeom>
          <a:noFill/>
          <a:ln w="9525">
            <a:noFill/>
            <a:miter lim="800000"/>
            <a:headEnd/>
            <a:tailEnd/>
          </a:ln>
        </p:spPr>
        <p:txBody>
          <a:bodyPr>
            <a:spAutoFit/>
          </a:bodyPr>
          <a:lstStyle/>
          <a:p>
            <a:r>
              <a:rPr lang="en-US" sz="900">
                <a:latin typeface="Arial" pitchFamily="34" charset="0"/>
                <a:cs typeface="Arial" pitchFamily="34" charset="0"/>
              </a:rPr>
              <a:t>Requested Information</a:t>
            </a:r>
          </a:p>
        </p:txBody>
      </p:sp>
      <p:sp>
        <p:nvSpPr>
          <p:cNvPr id="2057" name="AutoShape 9"/>
          <p:cNvSpPr>
            <a:spLocks noChangeArrowheads="1"/>
          </p:cNvSpPr>
          <p:nvPr/>
        </p:nvSpPr>
        <p:spPr bwMode="auto">
          <a:xfrm>
            <a:off x="38100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26" name="Line 13"/>
          <p:cNvSpPr>
            <a:spLocks noChangeShapeType="1"/>
          </p:cNvSpPr>
          <p:nvPr/>
        </p:nvSpPr>
        <p:spPr bwMode="auto">
          <a:xfrm>
            <a:off x="38100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6427" name="Text Box 15"/>
          <p:cNvSpPr txBox="1">
            <a:spLocks noChangeArrowheads="1"/>
          </p:cNvSpPr>
          <p:nvPr/>
        </p:nvSpPr>
        <p:spPr bwMode="auto">
          <a:xfrm>
            <a:off x="41148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4.1</a:t>
            </a:r>
          </a:p>
        </p:txBody>
      </p:sp>
      <p:sp>
        <p:nvSpPr>
          <p:cNvPr id="16428" name="Text Box 19"/>
          <p:cNvSpPr txBox="1">
            <a:spLocks noChangeArrowheads="1"/>
          </p:cNvSpPr>
          <p:nvPr/>
        </p:nvSpPr>
        <p:spPr bwMode="auto">
          <a:xfrm>
            <a:off x="3759200" y="2286000"/>
            <a:ext cx="1066800" cy="230188"/>
          </a:xfrm>
          <a:prstGeom prst="rect">
            <a:avLst/>
          </a:prstGeom>
          <a:noFill/>
          <a:ln w="9525">
            <a:noFill/>
            <a:miter lim="800000"/>
            <a:headEnd/>
            <a:tailEnd/>
          </a:ln>
        </p:spPr>
        <p:txBody>
          <a:bodyPr>
            <a:spAutoFit/>
          </a:bodyPr>
          <a:lstStyle/>
          <a:p>
            <a:pPr algn="ctr">
              <a:spcBef>
                <a:spcPct val="50000"/>
              </a:spcBef>
            </a:pPr>
            <a:r>
              <a:rPr lang="en-US" sz="900" b="1">
                <a:latin typeface="Arial" pitchFamily="34" charset="0"/>
                <a:cs typeface="Arial" pitchFamily="34" charset="0"/>
              </a:rPr>
              <a:t>Review Request</a:t>
            </a:r>
          </a:p>
        </p:txBody>
      </p:sp>
      <p:sp>
        <p:nvSpPr>
          <p:cNvPr id="35" name="Slide Number Placeholder 34"/>
          <p:cNvSpPr>
            <a:spLocks noGrp="1"/>
          </p:cNvSpPr>
          <p:nvPr>
            <p:ph type="sldNum" sz="quarter" idx="12"/>
          </p:nvPr>
        </p:nvSpPr>
        <p:spPr/>
        <p:txBody>
          <a:bodyPr/>
          <a:lstStyle/>
          <a:p>
            <a:pPr>
              <a:defRPr/>
            </a:pPr>
            <a:fld id="{E9B08178-1B78-47F0-A214-69921C110E50}"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Review Profile/Resume Request Narrative</a:t>
            </a:r>
            <a:endParaRPr lang="en-US" sz="2400" b="1" dirty="0">
              <a:latin typeface="Arial" pitchFamily="34" charset="0"/>
              <a:cs typeface="Arial" pitchFamily="34" charset="0"/>
            </a:endParaRP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4.1 Review Request: </a:t>
            </a:r>
            <a:r>
              <a:rPr lang="en-US" sz="1200" dirty="0" smtClean="0">
                <a:latin typeface="Arial" pitchFamily="34" charset="0"/>
                <a:cs typeface="Arial" pitchFamily="34" charset="0"/>
              </a:rPr>
              <a:t>This process begins when a faculty/staff member receives a Profile/Resume request from the recruiter.  The faculty/staff member than reviews the request to determine if it is a legitimate company or not.  The faculty/staff member can either approve or deny the request from here.</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4.2 Obtain Profile/Resume: </a:t>
            </a:r>
            <a:r>
              <a:rPr lang="en-US" sz="1200" dirty="0" smtClean="0">
                <a:latin typeface="Arial" pitchFamily="34" charset="0"/>
                <a:cs typeface="Arial" pitchFamily="34" charset="0"/>
              </a:rPr>
              <a:t>If the request is approved, than the requested profile/resume is retrieved from the data store and sent to the recruiter, whether by e-mail, pick up, or regular USPS.</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914400" y="4927600"/>
          <a:ext cx="4991100" cy="1752600"/>
        </p:xfrm>
        <a:graphic>
          <a:graphicData uri="http://schemas.openxmlformats.org/presentationml/2006/ole">
            <p:oleObj spid="_x0000_s63490" name="Worksheet" r:id="rId3" imgW="5495925" imgH="1924050"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762000" y="3748088"/>
            <a:ext cx="1447800" cy="366712"/>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Arial" pitchFamily="34" charset="0"/>
                <a:cs typeface="Arial" pitchFamily="34" charset="0"/>
              </a:rPr>
              <a:t>Faculty</a:t>
            </a:r>
          </a:p>
        </p:txBody>
      </p:sp>
      <p:sp>
        <p:nvSpPr>
          <p:cNvPr id="2053"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14"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7415" name="Text Box 57"/>
          <p:cNvSpPr txBox="1">
            <a:spLocks noChangeArrowheads="1"/>
          </p:cNvSpPr>
          <p:nvPr/>
        </p:nvSpPr>
        <p:spPr bwMode="auto">
          <a:xfrm>
            <a:off x="0" y="1524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5.0 Review Interview Request</a:t>
            </a:r>
            <a:endParaRPr lang="en-US" sz="2400" b="1" dirty="0">
              <a:latin typeface="Arial" pitchFamily="34" charset="0"/>
              <a:cs typeface="Arial" pitchFamily="34" charset="0"/>
            </a:endParaRPr>
          </a:p>
        </p:txBody>
      </p:sp>
      <p:sp>
        <p:nvSpPr>
          <p:cNvPr id="2056" name="AutoShape 8"/>
          <p:cNvSpPr>
            <a:spLocks noChangeArrowheads="1"/>
          </p:cNvSpPr>
          <p:nvPr/>
        </p:nvSpPr>
        <p:spPr bwMode="auto">
          <a:xfrm>
            <a:off x="3657600" y="1066800"/>
            <a:ext cx="3124200" cy="50292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2057" name="AutoShape 9"/>
          <p:cNvSpPr>
            <a:spLocks noChangeArrowheads="1"/>
          </p:cNvSpPr>
          <p:nvPr/>
        </p:nvSpPr>
        <p:spPr bwMode="auto">
          <a:xfrm>
            <a:off x="3962400" y="19050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22"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dirty="0" smtClean="0">
                <a:latin typeface="Arial" pitchFamily="34" charset="0"/>
                <a:cs typeface="Arial" pitchFamily="34" charset="0"/>
              </a:rPr>
              <a:t>Level 5.0</a:t>
            </a:r>
            <a:endParaRPr lang="en-US" sz="1600" b="1" dirty="0">
              <a:latin typeface="Arial" pitchFamily="34" charset="0"/>
              <a:cs typeface="Arial" pitchFamily="34" charset="0"/>
            </a:endParaRPr>
          </a:p>
        </p:txBody>
      </p:sp>
      <p:sp>
        <p:nvSpPr>
          <p:cNvPr id="17423" name="Line 13"/>
          <p:cNvSpPr>
            <a:spLocks noChangeShapeType="1"/>
          </p:cNvSpPr>
          <p:nvPr/>
        </p:nvSpPr>
        <p:spPr bwMode="auto">
          <a:xfrm>
            <a:off x="3962400" y="21336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7424" name="Text Box 15"/>
          <p:cNvSpPr txBox="1">
            <a:spLocks noChangeArrowheads="1"/>
          </p:cNvSpPr>
          <p:nvPr/>
        </p:nvSpPr>
        <p:spPr bwMode="auto">
          <a:xfrm>
            <a:off x="4267200" y="19050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5.1</a:t>
            </a:r>
          </a:p>
        </p:txBody>
      </p:sp>
      <p:sp>
        <p:nvSpPr>
          <p:cNvPr id="17425"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17426" name="Text Box 18"/>
          <p:cNvSpPr txBox="1">
            <a:spLocks noChangeArrowheads="1"/>
          </p:cNvSpPr>
          <p:nvPr/>
        </p:nvSpPr>
        <p:spPr bwMode="auto">
          <a:xfrm>
            <a:off x="1905000" y="2133600"/>
            <a:ext cx="1676400" cy="230832"/>
          </a:xfrm>
          <a:prstGeom prst="rect">
            <a:avLst/>
          </a:prstGeom>
          <a:noFill/>
          <a:ln w="9525">
            <a:noFill/>
            <a:miter lim="800000"/>
            <a:headEnd/>
            <a:tailEnd/>
          </a:ln>
        </p:spPr>
        <p:txBody>
          <a:bodyPr wrap="square">
            <a:spAutoFit/>
          </a:bodyPr>
          <a:lstStyle/>
          <a:p>
            <a:pPr>
              <a:spcBef>
                <a:spcPct val="50000"/>
              </a:spcBef>
            </a:pPr>
            <a:r>
              <a:rPr lang="en-US" sz="900" dirty="0">
                <a:latin typeface="Arial" pitchFamily="34" charset="0"/>
                <a:cs typeface="Arial" pitchFamily="34" charset="0"/>
              </a:rPr>
              <a:t>Received Interview Request</a:t>
            </a:r>
          </a:p>
        </p:txBody>
      </p:sp>
      <p:sp>
        <p:nvSpPr>
          <p:cNvPr id="17427" name="Text Box 19"/>
          <p:cNvSpPr txBox="1">
            <a:spLocks noChangeArrowheads="1"/>
          </p:cNvSpPr>
          <p:nvPr/>
        </p:nvSpPr>
        <p:spPr bwMode="auto">
          <a:xfrm>
            <a:off x="3962400" y="2133600"/>
            <a:ext cx="10668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7428" name="Line 20"/>
          <p:cNvSpPr>
            <a:spLocks noChangeShapeType="1"/>
          </p:cNvSpPr>
          <p:nvPr/>
        </p:nvSpPr>
        <p:spPr bwMode="auto">
          <a:xfrm rot="-10800000" flipH="1">
            <a:off x="1905000" y="2362200"/>
            <a:ext cx="20574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7429" name="Line 23"/>
          <p:cNvSpPr>
            <a:spLocks noChangeShapeType="1"/>
          </p:cNvSpPr>
          <p:nvPr/>
        </p:nvSpPr>
        <p:spPr bwMode="auto">
          <a:xfrm flipH="1">
            <a:off x="1905000" y="3733800"/>
            <a:ext cx="2286000" cy="0"/>
          </a:xfrm>
          <a:prstGeom prst="line">
            <a:avLst/>
          </a:prstGeom>
          <a:noFill/>
          <a:ln w="952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7430" name="Text Box 25"/>
          <p:cNvSpPr txBox="1">
            <a:spLocks noChangeArrowheads="1"/>
          </p:cNvSpPr>
          <p:nvPr/>
        </p:nvSpPr>
        <p:spPr bwMode="auto">
          <a:xfrm>
            <a:off x="2133600" y="3505200"/>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Denied Request Interview </a:t>
            </a:r>
          </a:p>
        </p:txBody>
      </p:sp>
      <p:sp>
        <p:nvSpPr>
          <p:cNvPr id="17431" name="Line 28"/>
          <p:cNvSpPr>
            <a:spLocks noChangeShapeType="1"/>
          </p:cNvSpPr>
          <p:nvPr/>
        </p:nvSpPr>
        <p:spPr bwMode="auto">
          <a:xfrm flipV="1">
            <a:off x="4191000" y="2819400"/>
            <a:ext cx="0" cy="91440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33528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35" name="Text Box 4"/>
          <p:cNvSpPr txBox="1">
            <a:spLocks noChangeArrowheads="1"/>
          </p:cNvSpPr>
          <p:nvPr/>
        </p:nvSpPr>
        <p:spPr bwMode="auto">
          <a:xfrm>
            <a:off x="457200" y="35052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17436" name="Text Box 50"/>
          <p:cNvSpPr txBox="1">
            <a:spLocks noChangeArrowheads="1"/>
          </p:cNvSpPr>
          <p:nvPr/>
        </p:nvSpPr>
        <p:spPr bwMode="auto">
          <a:xfrm>
            <a:off x="4953000" y="1981200"/>
            <a:ext cx="1219200" cy="228600"/>
          </a:xfrm>
          <a:prstGeom prst="rect">
            <a:avLst/>
          </a:prstGeom>
          <a:noFill/>
          <a:ln w="9525">
            <a:noFill/>
            <a:miter lim="800000"/>
            <a:headEnd/>
            <a:tailEnd/>
          </a:ln>
        </p:spPr>
        <p:txBody>
          <a:bodyPr>
            <a:spAutoFit/>
          </a:bodyPr>
          <a:lstStyle/>
          <a:p>
            <a:pPr>
              <a:spcBef>
                <a:spcPct val="50000"/>
              </a:spcBef>
            </a:pPr>
            <a:endParaRPr lang="en-US" sz="900">
              <a:latin typeface="Arial" pitchFamily="34" charset="0"/>
              <a:cs typeface="Arial" pitchFamily="34" charset="0"/>
            </a:endParaRPr>
          </a:p>
        </p:txBody>
      </p:sp>
      <p:sp>
        <p:nvSpPr>
          <p:cNvPr id="2" name="AutoShape 9"/>
          <p:cNvSpPr>
            <a:spLocks noChangeArrowheads="1"/>
          </p:cNvSpPr>
          <p:nvPr/>
        </p:nvSpPr>
        <p:spPr bwMode="auto">
          <a:xfrm>
            <a:off x="5562600" y="3200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7440" name="Line 13"/>
          <p:cNvSpPr>
            <a:spLocks noChangeShapeType="1"/>
          </p:cNvSpPr>
          <p:nvPr/>
        </p:nvSpPr>
        <p:spPr bwMode="auto">
          <a:xfrm>
            <a:off x="5562600" y="3429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7441" name="Text Box 15"/>
          <p:cNvSpPr txBox="1">
            <a:spLocks noChangeArrowheads="1"/>
          </p:cNvSpPr>
          <p:nvPr/>
        </p:nvSpPr>
        <p:spPr bwMode="auto">
          <a:xfrm>
            <a:off x="5867400" y="3200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a:t>
            </a:r>
          </a:p>
        </p:txBody>
      </p:sp>
      <p:sp>
        <p:nvSpPr>
          <p:cNvPr id="17442" name="Text Box 19"/>
          <p:cNvSpPr txBox="1">
            <a:spLocks noChangeArrowheads="1"/>
          </p:cNvSpPr>
          <p:nvPr/>
        </p:nvSpPr>
        <p:spPr bwMode="auto">
          <a:xfrm>
            <a:off x="5562600" y="3565525"/>
            <a:ext cx="1066800" cy="39687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cxnSp>
        <p:nvCxnSpPr>
          <p:cNvPr id="17443" name="AutoShape 65"/>
          <p:cNvCxnSpPr>
            <a:cxnSpLocks noChangeShapeType="1"/>
            <a:endCxn id="17442" idx="1"/>
          </p:cNvCxnSpPr>
          <p:nvPr/>
        </p:nvCxnSpPr>
        <p:spPr bwMode="auto">
          <a:xfrm rot="16200000" flipH="1">
            <a:off x="4537868" y="2739232"/>
            <a:ext cx="944563" cy="1104900"/>
          </a:xfrm>
          <a:prstGeom prst="bentConnector2">
            <a:avLst/>
          </a:prstGeom>
          <a:noFill/>
          <a:ln w="9525">
            <a:solidFill>
              <a:schemeClr val="tx1"/>
            </a:solidFill>
            <a:miter lim="800000"/>
            <a:headEnd/>
            <a:tailEnd type="triangle" w="med" len="med"/>
          </a:ln>
        </p:spPr>
      </p:cxnSp>
      <p:cxnSp>
        <p:nvCxnSpPr>
          <p:cNvPr id="17444" name="AutoShape 67"/>
          <p:cNvCxnSpPr>
            <a:cxnSpLocks noChangeShapeType="1"/>
          </p:cNvCxnSpPr>
          <p:nvPr/>
        </p:nvCxnSpPr>
        <p:spPr bwMode="auto">
          <a:xfrm rot="5400000">
            <a:off x="3695700" y="1828800"/>
            <a:ext cx="76200" cy="4648200"/>
          </a:xfrm>
          <a:prstGeom prst="bentConnector3">
            <a:avLst>
              <a:gd name="adj1" fmla="val 400000"/>
            </a:avLst>
          </a:prstGeom>
          <a:noFill/>
          <a:ln w="9525">
            <a:solidFill>
              <a:schemeClr val="tx1"/>
            </a:solidFill>
            <a:miter lim="800000"/>
            <a:headEnd/>
            <a:tailEnd type="triangle" w="med" len="med"/>
          </a:ln>
        </p:spPr>
      </p:cxnSp>
      <p:cxnSp>
        <p:nvCxnSpPr>
          <p:cNvPr id="17445" name="AutoShape 68"/>
          <p:cNvCxnSpPr>
            <a:cxnSpLocks noChangeShapeType="1"/>
          </p:cNvCxnSpPr>
          <p:nvPr/>
        </p:nvCxnSpPr>
        <p:spPr bwMode="auto">
          <a:xfrm rot="5400000" flipH="1">
            <a:off x="3009900" y="152400"/>
            <a:ext cx="1219200" cy="4876800"/>
          </a:xfrm>
          <a:prstGeom prst="bentConnector3">
            <a:avLst>
              <a:gd name="adj1" fmla="val 118750"/>
            </a:avLst>
          </a:prstGeom>
          <a:noFill/>
          <a:ln w="9525">
            <a:solidFill>
              <a:schemeClr val="tx1"/>
            </a:solidFill>
            <a:miter lim="800000"/>
            <a:headEnd/>
            <a:tailEnd type="triangle" w="med" len="med"/>
          </a:ln>
        </p:spPr>
      </p:cxnSp>
      <p:sp>
        <p:nvSpPr>
          <p:cNvPr id="17446" name="Text Box 25"/>
          <p:cNvSpPr txBox="1">
            <a:spLocks noChangeArrowheads="1"/>
          </p:cNvSpPr>
          <p:nvPr/>
        </p:nvSpPr>
        <p:spPr bwMode="auto">
          <a:xfrm>
            <a:off x="1905000" y="4191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Interview Information</a:t>
            </a:r>
          </a:p>
        </p:txBody>
      </p:sp>
      <p:sp>
        <p:nvSpPr>
          <p:cNvPr id="17447" name="Text Box 25"/>
          <p:cNvSpPr txBox="1">
            <a:spLocks noChangeArrowheads="1"/>
          </p:cNvSpPr>
          <p:nvPr/>
        </p:nvSpPr>
        <p:spPr bwMode="auto">
          <a:xfrm>
            <a:off x="4419600" y="35814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Approved Request</a:t>
            </a:r>
          </a:p>
        </p:txBody>
      </p:sp>
      <p:sp>
        <p:nvSpPr>
          <p:cNvPr id="17448" name="Text Box 25"/>
          <p:cNvSpPr txBox="1">
            <a:spLocks noChangeArrowheads="1"/>
          </p:cNvSpPr>
          <p:nvPr/>
        </p:nvSpPr>
        <p:spPr bwMode="auto">
          <a:xfrm>
            <a:off x="1752600" y="1524000"/>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Interview Information</a:t>
            </a:r>
          </a:p>
        </p:txBody>
      </p:sp>
      <p:sp>
        <p:nvSpPr>
          <p:cNvPr id="17449" name="Text Box 25"/>
          <p:cNvSpPr txBox="1">
            <a:spLocks noChangeArrowheads="1"/>
          </p:cNvSpPr>
          <p:nvPr/>
        </p:nvSpPr>
        <p:spPr bwMode="auto">
          <a:xfrm>
            <a:off x="4953000" y="2286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No Date </a:t>
            </a:r>
            <a:r>
              <a:rPr lang="en-US" sz="900" dirty="0" smtClean="0">
                <a:latin typeface="Arial" pitchFamily="34" charset="0"/>
                <a:cs typeface="Arial" pitchFamily="34" charset="0"/>
              </a:rPr>
              <a:t>Possible</a:t>
            </a:r>
            <a:endParaRPr lang="en-US" sz="900" dirty="0">
              <a:latin typeface="Arial" pitchFamily="34" charset="0"/>
              <a:cs typeface="Arial" pitchFamily="34" charset="0"/>
            </a:endParaRPr>
          </a:p>
        </p:txBody>
      </p:sp>
      <p:cxnSp>
        <p:nvCxnSpPr>
          <p:cNvPr id="17450" name="AutoShape 65"/>
          <p:cNvCxnSpPr>
            <a:cxnSpLocks noChangeShapeType="1"/>
          </p:cNvCxnSpPr>
          <p:nvPr/>
        </p:nvCxnSpPr>
        <p:spPr bwMode="auto">
          <a:xfrm rot="5400000" flipH="1">
            <a:off x="5090319" y="2313781"/>
            <a:ext cx="731838" cy="1006475"/>
          </a:xfrm>
          <a:prstGeom prst="bentConnector2">
            <a:avLst/>
          </a:prstGeom>
          <a:noFill/>
          <a:ln w="9525">
            <a:solidFill>
              <a:schemeClr val="tx1"/>
            </a:solidFill>
            <a:miter lim="800000"/>
            <a:headEnd/>
            <a:tailEnd type="triangle" w="med" len="med"/>
          </a:ln>
        </p:spPr>
      </p:cxnSp>
      <p:sp>
        <p:nvSpPr>
          <p:cNvPr id="33" name="Line 36"/>
          <p:cNvSpPr>
            <a:spLocks noChangeShapeType="1"/>
          </p:cNvSpPr>
          <p:nvPr/>
        </p:nvSpPr>
        <p:spPr bwMode="auto">
          <a:xfrm>
            <a:off x="4419600" y="55181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4" name="Line 37"/>
          <p:cNvSpPr>
            <a:spLocks noChangeShapeType="1"/>
          </p:cNvSpPr>
          <p:nvPr/>
        </p:nvSpPr>
        <p:spPr bwMode="auto">
          <a:xfrm>
            <a:off x="4419600" y="55181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5" name="Line 39"/>
          <p:cNvSpPr>
            <a:spLocks noChangeShapeType="1"/>
          </p:cNvSpPr>
          <p:nvPr/>
        </p:nvSpPr>
        <p:spPr bwMode="auto">
          <a:xfrm>
            <a:off x="4876800" y="55181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6" name="Text Box 40"/>
          <p:cNvSpPr txBox="1">
            <a:spLocks noChangeArrowheads="1"/>
          </p:cNvSpPr>
          <p:nvPr/>
        </p:nvSpPr>
        <p:spPr bwMode="auto">
          <a:xfrm>
            <a:off x="4419600" y="551815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37" name="Text Box 41"/>
          <p:cNvSpPr txBox="1">
            <a:spLocks noChangeArrowheads="1"/>
          </p:cNvSpPr>
          <p:nvPr/>
        </p:nvSpPr>
        <p:spPr bwMode="auto">
          <a:xfrm>
            <a:off x="4876800" y="5486400"/>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38" name="Line 37"/>
          <p:cNvSpPr>
            <a:spLocks noChangeShapeType="1"/>
          </p:cNvSpPr>
          <p:nvPr/>
        </p:nvSpPr>
        <p:spPr bwMode="auto">
          <a:xfrm>
            <a:off x="4419600" y="58229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39" name="Slide Number Placeholder 38"/>
          <p:cNvSpPr>
            <a:spLocks noGrp="1"/>
          </p:cNvSpPr>
          <p:nvPr>
            <p:ph type="sldNum" sz="quarter" idx="12"/>
          </p:nvPr>
        </p:nvSpPr>
        <p:spPr/>
        <p:txBody>
          <a:bodyPr/>
          <a:lstStyle/>
          <a:p>
            <a:pPr>
              <a:defRPr/>
            </a:pPr>
            <a:fld id="{E9B08178-1B78-47F0-A214-69921C110E50}"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1 Data Flow Diagram </a:t>
            </a:r>
            <a:r>
              <a:rPr lang="en-US" sz="2400" b="1" dirty="0" smtClean="0">
                <a:latin typeface="Arial" pitchFamily="34" charset="0"/>
                <a:cs typeface="Arial" pitchFamily="34" charset="0"/>
              </a:rPr>
              <a:t>Review Interview Request Narrative</a:t>
            </a:r>
            <a:endParaRPr lang="en-US" sz="2400" b="1" dirty="0">
              <a:latin typeface="Arial" pitchFamily="34" charset="0"/>
              <a:cs typeface="Arial" pitchFamily="34" charset="0"/>
            </a:endParaRPr>
          </a:p>
        </p:txBody>
      </p:sp>
      <p:sp>
        <p:nvSpPr>
          <p:cNvPr id="2052" name="Rectangle 2"/>
          <p:cNvSpPr>
            <a:spLocks noChangeArrowheads="1"/>
          </p:cNvSpPr>
          <p:nvPr/>
        </p:nvSpPr>
        <p:spPr bwMode="auto">
          <a:xfrm>
            <a:off x="342900" y="1371600"/>
            <a:ext cx="6134100" cy="17526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5.1 Review Request: </a:t>
            </a:r>
            <a:r>
              <a:rPr lang="en-US" sz="1200" dirty="0" smtClean="0">
                <a:latin typeface="Arial" pitchFamily="34" charset="0"/>
                <a:cs typeface="Arial" pitchFamily="34" charset="0"/>
              </a:rPr>
              <a:t>This process begins when a student receives an Interview request from the recruiter.  The student than reviews the request to determine if it is interested in the opportunities offered by that company.  The student can either approve or deny the request from here.  Also, if no date is possible when attempting to schedule an interview, that information is sent back to this process so that the request can be denied.</a:t>
            </a:r>
            <a:endParaRPr lang="en-US" sz="1200" dirty="0">
              <a:latin typeface="Arial" pitchFamily="34" charset="0"/>
              <a:cs typeface="Arial" pitchFamily="34" charset="0"/>
            </a:endParaRPr>
          </a:p>
          <a:p>
            <a:pPr marL="342900" indent="-342900">
              <a:lnSpc>
                <a:spcPct val="80000"/>
              </a:lnSpc>
              <a:spcBef>
                <a:spcPct val="20000"/>
              </a:spcBef>
              <a:buFont typeface="Wingdings" pitchFamily="2" charset="2"/>
              <a:buChar char="v"/>
            </a:pPr>
            <a:r>
              <a:rPr lang="en-US" sz="1200" b="1" dirty="0" smtClean="0">
                <a:latin typeface="Arial" pitchFamily="34" charset="0"/>
                <a:cs typeface="Arial" pitchFamily="34" charset="0"/>
              </a:rPr>
              <a:t>5.2 Schedule Interview: </a:t>
            </a:r>
            <a:r>
              <a:rPr lang="en-US" sz="1200" dirty="0" smtClean="0">
                <a:latin typeface="Arial" pitchFamily="34" charset="0"/>
                <a:cs typeface="Arial" pitchFamily="34" charset="0"/>
              </a:rPr>
              <a:t>This process begins when an Interview request is approved by the student.  This process goes through the comparing of schedules, selecting a date, time, and place for the interview.  If this is successful, it sends the interview information out to the student and recruiter.  If no date is possible, it sends this information back to 5.1.</a:t>
            </a:r>
            <a:endParaRPr lang="en-US" sz="1200"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228600" y="4929189"/>
          <a:ext cx="6400800" cy="2005011"/>
        </p:xfrm>
        <a:graphic>
          <a:graphicData uri="http://schemas.openxmlformats.org/presentationml/2006/ole">
            <p:oleObj spid="_x0000_s64514" name="Worksheet" r:id="rId3" imgW="5200802" imgH="2009851" progId="Excel.Sheet.8">
              <p:embed/>
            </p:oleObj>
          </a:graphicData>
        </a:graphic>
      </p:graphicFrame>
      <p:sp>
        <p:nvSpPr>
          <p:cNvPr id="5" name="Slide Number Placeholder 4"/>
          <p:cNvSpPr>
            <a:spLocks noGrp="1"/>
          </p:cNvSpPr>
          <p:nvPr>
            <p:ph type="sldNum" sz="quarter" idx="12"/>
          </p:nvPr>
        </p:nvSpPr>
        <p:spPr/>
        <p:txBody>
          <a:bodyPr/>
          <a:lstStyle/>
          <a:p>
            <a:pPr>
              <a:defRPr/>
            </a:pPr>
            <a:fld id="{E9B08178-1B78-47F0-A214-69921C110E50}"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5"/>
          <p:cNvSpPr>
            <a:spLocks noChangeArrowheads="1"/>
          </p:cNvSpPr>
          <p:nvPr/>
        </p:nvSpPr>
        <p:spPr bwMode="auto">
          <a:xfrm>
            <a:off x="2303462" y="1722438"/>
            <a:ext cx="2192338" cy="9906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18" name="Slide Number Placeholder 5"/>
          <p:cNvSpPr>
            <a:spLocks noGrp="1"/>
          </p:cNvSpPr>
          <p:nvPr>
            <p:ph type="sldNum" sz="quarter" idx="12"/>
          </p:nvPr>
        </p:nvSpPr>
        <p:spPr/>
        <p:txBody>
          <a:bodyPr/>
          <a:lstStyle/>
          <a:p>
            <a:pPr>
              <a:defRPr/>
            </a:pPr>
            <a:fld id="{3E0D8107-0654-4AC0-8922-3C8AB2B41369}" type="slidenum">
              <a:rPr lang="en-US">
                <a:latin typeface="Arial" pitchFamily="34" charset="0"/>
                <a:cs typeface="Arial" pitchFamily="34" charset="0"/>
              </a:rPr>
              <a:pPr>
                <a:defRPr/>
              </a:pPr>
              <a:t>84</a:t>
            </a:fld>
            <a:endParaRPr lang="en-US">
              <a:latin typeface="Arial" pitchFamily="34" charset="0"/>
              <a:cs typeface="Arial" pitchFamily="34" charset="0"/>
            </a:endParaRPr>
          </a:p>
        </p:txBody>
      </p:sp>
      <p:sp>
        <p:nvSpPr>
          <p:cNvPr id="10246" name="Text Box 2"/>
          <p:cNvSpPr txBox="1">
            <a:spLocks noChangeArrowheads="1"/>
          </p:cNvSpPr>
          <p:nvPr/>
        </p:nvSpPr>
        <p:spPr bwMode="auto">
          <a:xfrm>
            <a:off x="0" y="152400"/>
            <a:ext cx="6858000" cy="707886"/>
          </a:xfrm>
          <a:prstGeom prst="rect">
            <a:avLst/>
          </a:prstGeom>
          <a:noFill/>
          <a:ln w="9525">
            <a:noFill/>
            <a:miter lim="800000"/>
            <a:headEnd/>
            <a:tailEnd/>
          </a:ln>
        </p:spPr>
        <p:txBody>
          <a:bodyPr>
            <a:spAutoFit/>
          </a:bodyPr>
          <a:lstStyle/>
          <a:p>
            <a:pPr algn="ctr">
              <a:spcBef>
                <a:spcPct val="50000"/>
              </a:spcBef>
            </a:pPr>
            <a:r>
              <a:rPr lang="en-US" b="1">
                <a:latin typeface="Arial" pitchFamily="34" charset="0"/>
                <a:cs typeface="Arial" pitchFamily="34" charset="0"/>
              </a:rPr>
              <a:t>Decomposition Diagram and Narrative for Data Creation and Exchange</a:t>
            </a:r>
          </a:p>
        </p:txBody>
      </p:sp>
      <p:sp>
        <p:nvSpPr>
          <p:cNvPr id="10247" name="Line 8"/>
          <p:cNvSpPr>
            <a:spLocks noChangeShapeType="1"/>
          </p:cNvSpPr>
          <p:nvPr/>
        </p:nvSpPr>
        <p:spPr bwMode="auto">
          <a:xfrm flipV="1">
            <a:off x="3276600" y="2667000"/>
            <a:ext cx="0" cy="54927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cxnSp>
        <p:nvCxnSpPr>
          <p:cNvPr id="10248" name="AutoShape 13"/>
          <p:cNvCxnSpPr>
            <a:cxnSpLocks noChangeShapeType="1"/>
          </p:cNvCxnSpPr>
          <p:nvPr/>
        </p:nvCxnSpPr>
        <p:spPr bwMode="auto">
          <a:xfrm>
            <a:off x="685800" y="3200400"/>
            <a:ext cx="5394325" cy="0"/>
          </a:xfrm>
          <a:prstGeom prst="straightConnector1">
            <a:avLst/>
          </a:prstGeom>
          <a:noFill/>
          <a:ln w="38100">
            <a:solidFill>
              <a:schemeClr val="tx1"/>
            </a:solidFill>
            <a:round/>
            <a:headEnd/>
            <a:tailEnd/>
          </a:ln>
        </p:spPr>
      </p:cxnSp>
      <p:cxnSp>
        <p:nvCxnSpPr>
          <p:cNvPr id="10249" name="AutoShape 14"/>
          <p:cNvCxnSpPr>
            <a:cxnSpLocks noChangeShapeType="1"/>
          </p:cNvCxnSpPr>
          <p:nvPr/>
        </p:nvCxnSpPr>
        <p:spPr bwMode="auto">
          <a:xfrm rot="16200000" flipH="1">
            <a:off x="5957094" y="3313906"/>
            <a:ext cx="228600" cy="1588"/>
          </a:xfrm>
          <a:prstGeom prst="straightConnector1">
            <a:avLst/>
          </a:prstGeom>
          <a:noFill/>
          <a:ln w="38100">
            <a:solidFill>
              <a:schemeClr val="tx1"/>
            </a:solidFill>
            <a:round/>
            <a:headEnd/>
            <a:tailEnd/>
          </a:ln>
        </p:spPr>
      </p:cxnSp>
      <p:cxnSp>
        <p:nvCxnSpPr>
          <p:cNvPr id="10250" name="AutoShape 14"/>
          <p:cNvCxnSpPr>
            <a:cxnSpLocks noChangeShapeType="1"/>
          </p:cNvCxnSpPr>
          <p:nvPr/>
        </p:nvCxnSpPr>
        <p:spPr bwMode="auto">
          <a:xfrm rot="16200000" flipH="1">
            <a:off x="548481" y="3337719"/>
            <a:ext cx="274638" cy="0"/>
          </a:xfrm>
          <a:prstGeom prst="straightConnector1">
            <a:avLst/>
          </a:prstGeom>
          <a:noFill/>
          <a:ln w="38100">
            <a:solidFill>
              <a:schemeClr val="tx1"/>
            </a:solidFill>
            <a:round/>
            <a:headEnd/>
            <a:tailEnd/>
          </a:ln>
        </p:spPr>
      </p:cxnSp>
      <p:cxnSp>
        <p:nvCxnSpPr>
          <p:cNvPr id="10251" name="AutoShape 14"/>
          <p:cNvCxnSpPr>
            <a:cxnSpLocks noChangeShapeType="1"/>
          </p:cNvCxnSpPr>
          <p:nvPr/>
        </p:nvCxnSpPr>
        <p:spPr bwMode="auto">
          <a:xfrm rot="16200000" flipH="1">
            <a:off x="1996281" y="3337719"/>
            <a:ext cx="274638" cy="0"/>
          </a:xfrm>
          <a:prstGeom prst="straightConnector1">
            <a:avLst/>
          </a:prstGeom>
          <a:noFill/>
          <a:ln w="38100">
            <a:solidFill>
              <a:schemeClr val="tx1"/>
            </a:solidFill>
            <a:round/>
            <a:headEnd/>
            <a:tailEnd/>
          </a:ln>
        </p:spPr>
      </p:cxnSp>
      <p:sp>
        <p:nvSpPr>
          <p:cNvPr id="16408" name="AutoShape 25"/>
          <p:cNvSpPr>
            <a:spLocks noChangeArrowheads="1"/>
          </p:cNvSpPr>
          <p:nvPr/>
        </p:nvSpPr>
        <p:spPr bwMode="auto">
          <a:xfrm>
            <a:off x="363538" y="3475038"/>
            <a:ext cx="1008062"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71" name="Text Box 29"/>
          <p:cNvSpPr txBox="1">
            <a:spLocks noChangeArrowheads="1"/>
          </p:cNvSpPr>
          <p:nvPr/>
        </p:nvSpPr>
        <p:spPr bwMode="auto">
          <a:xfrm>
            <a:off x="228600" y="3779838"/>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Profile/Resume</a:t>
            </a:r>
          </a:p>
        </p:txBody>
      </p:sp>
      <p:sp>
        <p:nvSpPr>
          <p:cNvPr id="10272" name="Line 30"/>
          <p:cNvSpPr>
            <a:spLocks noChangeShapeType="1"/>
          </p:cNvSpPr>
          <p:nvPr/>
        </p:nvSpPr>
        <p:spPr bwMode="auto">
          <a:xfrm>
            <a:off x="3635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75" name="Text Box 33"/>
          <p:cNvSpPr txBox="1">
            <a:spLocks noChangeArrowheads="1"/>
          </p:cNvSpPr>
          <p:nvPr/>
        </p:nvSpPr>
        <p:spPr bwMode="auto">
          <a:xfrm>
            <a:off x="592138" y="3475038"/>
            <a:ext cx="550862"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1.0</a:t>
            </a:r>
          </a:p>
        </p:txBody>
      </p:sp>
      <p:sp>
        <p:nvSpPr>
          <p:cNvPr id="10276" name="Text Box 34"/>
          <p:cNvSpPr txBox="1">
            <a:spLocks noChangeArrowheads="1"/>
          </p:cNvSpPr>
          <p:nvPr/>
        </p:nvSpPr>
        <p:spPr bwMode="auto">
          <a:xfrm>
            <a:off x="2116138" y="3551238"/>
            <a:ext cx="355600" cy="461962"/>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6421" name="AutoShape 40"/>
          <p:cNvSpPr>
            <a:spLocks noChangeArrowheads="1"/>
          </p:cNvSpPr>
          <p:nvPr/>
        </p:nvSpPr>
        <p:spPr bwMode="auto">
          <a:xfrm>
            <a:off x="17526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84" name="Line 41"/>
          <p:cNvSpPr>
            <a:spLocks noChangeShapeType="1"/>
          </p:cNvSpPr>
          <p:nvPr/>
        </p:nvSpPr>
        <p:spPr bwMode="auto">
          <a:xfrm>
            <a:off x="1735138" y="3779838"/>
            <a:ext cx="100806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85" name="Text Box 42"/>
          <p:cNvSpPr txBox="1">
            <a:spLocks noChangeArrowheads="1"/>
          </p:cNvSpPr>
          <p:nvPr/>
        </p:nvSpPr>
        <p:spPr bwMode="auto">
          <a:xfrm>
            <a:off x="1905000" y="3505200"/>
            <a:ext cx="5508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2.0</a:t>
            </a:r>
          </a:p>
        </p:txBody>
      </p:sp>
      <p:sp>
        <p:nvSpPr>
          <p:cNvPr id="16424" name="AutoShape 43"/>
          <p:cNvSpPr>
            <a:spLocks noChangeArrowheads="1"/>
          </p:cNvSpPr>
          <p:nvPr/>
        </p:nvSpPr>
        <p:spPr bwMode="auto">
          <a:xfrm>
            <a:off x="31242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25" name="AutoShape 44"/>
          <p:cNvSpPr>
            <a:spLocks noChangeArrowheads="1"/>
          </p:cNvSpPr>
          <p:nvPr/>
        </p:nvSpPr>
        <p:spPr bwMode="auto">
          <a:xfrm>
            <a:off x="44958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292" name="Line 45"/>
          <p:cNvSpPr>
            <a:spLocks noChangeShapeType="1"/>
          </p:cNvSpPr>
          <p:nvPr/>
        </p:nvSpPr>
        <p:spPr bwMode="auto">
          <a:xfrm>
            <a:off x="3124200" y="3779838"/>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3" name="Line 46"/>
          <p:cNvSpPr>
            <a:spLocks noChangeShapeType="1"/>
          </p:cNvSpPr>
          <p:nvPr/>
        </p:nvSpPr>
        <p:spPr bwMode="auto">
          <a:xfrm>
            <a:off x="44958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294" name="Text Box 47"/>
          <p:cNvSpPr txBox="1">
            <a:spLocks noChangeArrowheads="1"/>
          </p:cNvSpPr>
          <p:nvPr/>
        </p:nvSpPr>
        <p:spPr bwMode="auto">
          <a:xfrm>
            <a:off x="3352800" y="3505200"/>
            <a:ext cx="474663"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3.0</a:t>
            </a:r>
          </a:p>
        </p:txBody>
      </p:sp>
      <p:sp>
        <p:nvSpPr>
          <p:cNvPr id="10295" name="Text Box 48"/>
          <p:cNvSpPr txBox="1">
            <a:spLocks noChangeArrowheads="1"/>
          </p:cNvSpPr>
          <p:nvPr/>
        </p:nvSpPr>
        <p:spPr bwMode="auto">
          <a:xfrm>
            <a:off x="45720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4.0</a:t>
            </a:r>
          </a:p>
        </p:txBody>
      </p:sp>
      <p:sp>
        <p:nvSpPr>
          <p:cNvPr id="10333" name="Text Box 88"/>
          <p:cNvSpPr txBox="1">
            <a:spLocks noChangeArrowheads="1"/>
          </p:cNvSpPr>
          <p:nvPr/>
        </p:nvSpPr>
        <p:spPr bwMode="auto">
          <a:xfrm>
            <a:off x="1600200" y="3733800"/>
            <a:ext cx="1295400"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a:t>
            </a:r>
          </a:p>
        </p:txBody>
      </p:sp>
      <p:sp>
        <p:nvSpPr>
          <p:cNvPr id="10334" name="Text Box 89"/>
          <p:cNvSpPr txBox="1">
            <a:spLocks noChangeArrowheads="1"/>
          </p:cNvSpPr>
          <p:nvPr/>
        </p:nvSpPr>
        <p:spPr bwMode="auto">
          <a:xfrm>
            <a:off x="3124200" y="3779838"/>
            <a:ext cx="922338" cy="400050"/>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Submit Request</a:t>
            </a:r>
          </a:p>
        </p:txBody>
      </p:sp>
      <p:sp>
        <p:nvSpPr>
          <p:cNvPr id="10335" name="Text Box 90"/>
          <p:cNvSpPr txBox="1">
            <a:spLocks noChangeArrowheads="1"/>
          </p:cNvSpPr>
          <p:nvPr/>
        </p:nvSpPr>
        <p:spPr bwMode="auto">
          <a:xfrm>
            <a:off x="4495800" y="3773488"/>
            <a:ext cx="1066800" cy="554037"/>
          </a:xfrm>
          <a:prstGeom prst="rect">
            <a:avLst/>
          </a:prstGeom>
          <a:noFill/>
          <a:ln w="9525">
            <a:noFill/>
            <a:miter lim="800000"/>
            <a:headEnd/>
            <a:tailEnd/>
          </a:ln>
        </p:spPr>
        <p:txBody>
          <a:bodyPr>
            <a:spAutoFit/>
          </a:bodyPr>
          <a:lstStyle/>
          <a:p>
            <a:pPr algn="ctr">
              <a:spcBef>
                <a:spcPct val="50000"/>
              </a:spcBef>
            </a:pPr>
            <a:r>
              <a:rPr lang="en-US" sz="1000">
                <a:latin typeface="Arial" pitchFamily="34" charset="0"/>
                <a:cs typeface="Arial" pitchFamily="34" charset="0"/>
              </a:rPr>
              <a:t>Review Profile/Resume Request</a:t>
            </a:r>
          </a:p>
        </p:txBody>
      </p:sp>
      <p:sp>
        <p:nvSpPr>
          <p:cNvPr id="10343" name="Line 111"/>
          <p:cNvSpPr>
            <a:spLocks noChangeShapeType="1"/>
          </p:cNvSpPr>
          <p:nvPr/>
        </p:nvSpPr>
        <p:spPr bwMode="auto">
          <a:xfrm>
            <a:off x="2301875" y="1951038"/>
            <a:ext cx="2193925"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44" name="Text Box 112"/>
          <p:cNvSpPr txBox="1">
            <a:spLocks noChangeArrowheads="1"/>
          </p:cNvSpPr>
          <p:nvPr/>
        </p:nvSpPr>
        <p:spPr bwMode="auto">
          <a:xfrm>
            <a:off x="3200400" y="1676400"/>
            <a:ext cx="457200" cy="276225"/>
          </a:xfrm>
          <a:prstGeom prst="rect">
            <a:avLst/>
          </a:prstGeom>
          <a:noFill/>
          <a:ln w="9525">
            <a:noFill/>
            <a:miter lim="800000"/>
            <a:headEnd/>
            <a:tailEnd/>
          </a:ln>
        </p:spPr>
        <p:txBody>
          <a:bodyPr>
            <a:spAutoFit/>
          </a:bodyPr>
          <a:lstStyle/>
          <a:p>
            <a:pPr>
              <a:spcBef>
                <a:spcPct val="50000"/>
              </a:spcBef>
            </a:pPr>
            <a:r>
              <a:rPr lang="en-US" sz="1200">
                <a:latin typeface="Arial" pitchFamily="34" charset="0"/>
                <a:cs typeface="Arial" pitchFamily="34" charset="0"/>
              </a:rPr>
              <a:t>0.0</a:t>
            </a:r>
          </a:p>
        </p:txBody>
      </p:sp>
      <p:sp>
        <p:nvSpPr>
          <p:cNvPr id="10346" name="Line 114"/>
          <p:cNvSpPr>
            <a:spLocks noChangeShapeType="1"/>
          </p:cNvSpPr>
          <p:nvPr/>
        </p:nvSpPr>
        <p:spPr bwMode="auto">
          <a:xfrm>
            <a:off x="3429000" y="3200399"/>
            <a:ext cx="0" cy="27432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cxnSp>
        <p:nvCxnSpPr>
          <p:cNvPr id="10354" name="AutoShape 14"/>
          <p:cNvCxnSpPr>
            <a:cxnSpLocks noChangeShapeType="1"/>
          </p:cNvCxnSpPr>
          <p:nvPr/>
        </p:nvCxnSpPr>
        <p:spPr bwMode="auto">
          <a:xfrm rot="16200000" flipH="1">
            <a:off x="4839494" y="3313906"/>
            <a:ext cx="228600" cy="1588"/>
          </a:xfrm>
          <a:prstGeom prst="straightConnector1">
            <a:avLst/>
          </a:prstGeom>
          <a:noFill/>
          <a:ln w="38100">
            <a:solidFill>
              <a:schemeClr val="tx1"/>
            </a:solidFill>
            <a:round/>
            <a:headEnd/>
            <a:tailEnd/>
          </a:ln>
        </p:spPr>
      </p:cxnSp>
      <p:sp>
        <p:nvSpPr>
          <p:cNvPr id="10355" name="Line 63"/>
          <p:cNvSpPr>
            <a:spLocks noChangeShapeType="1"/>
          </p:cNvSpPr>
          <p:nvPr/>
        </p:nvSpPr>
        <p:spPr bwMode="auto">
          <a:xfrm>
            <a:off x="5562600" y="3910013"/>
            <a:ext cx="0" cy="21939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56" name="Line 43"/>
          <p:cNvSpPr>
            <a:spLocks noChangeShapeType="1"/>
          </p:cNvSpPr>
          <p:nvPr/>
        </p:nvSpPr>
        <p:spPr bwMode="auto">
          <a:xfrm>
            <a:off x="5791200" y="3916363"/>
            <a:ext cx="1778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6478" name="AutoShape 44"/>
          <p:cNvSpPr>
            <a:spLocks noChangeArrowheads="1"/>
          </p:cNvSpPr>
          <p:nvPr/>
        </p:nvSpPr>
        <p:spPr bwMode="auto">
          <a:xfrm>
            <a:off x="5791200" y="3505200"/>
            <a:ext cx="1008063"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60" name="Line 46"/>
          <p:cNvSpPr>
            <a:spLocks noChangeShapeType="1"/>
          </p:cNvSpPr>
          <p:nvPr/>
        </p:nvSpPr>
        <p:spPr bwMode="auto">
          <a:xfrm>
            <a:off x="5791200" y="3810000"/>
            <a:ext cx="1008063"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61" name="Text Box 48"/>
          <p:cNvSpPr txBox="1">
            <a:spLocks noChangeArrowheads="1"/>
          </p:cNvSpPr>
          <p:nvPr/>
        </p:nvSpPr>
        <p:spPr bwMode="auto">
          <a:xfrm>
            <a:off x="5867400" y="3505200"/>
            <a:ext cx="6858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5.0</a:t>
            </a:r>
          </a:p>
        </p:txBody>
      </p:sp>
      <p:sp>
        <p:nvSpPr>
          <p:cNvPr id="10362" name="Line 43"/>
          <p:cNvSpPr>
            <a:spLocks noChangeShapeType="1"/>
          </p:cNvSpPr>
          <p:nvPr/>
        </p:nvSpPr>
        <p:spPr bwMode="auto">
          <a:xfrm>
            <a:off x="5562600" y="61118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3" name="Line 43"/>
          <p:cNvSpPr>
            <a:spLocks noChangeShapeType="1"/>
          </p:cNvSpPr>
          <p:nvPr/>
        </p:nvSpPr>
        <p:spPr bwMode="auto">
          <a:xfrm>
            <a:off x="5562600" y="5197475"/>
            <a:ext cx="58738"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64" name="Text Box 78"/>
          <p:cNvSpPr txBox="1">
            <a:spLocks noChangeArrowheads="1"/>
          </p:cNvSpPr>
          <p:nvPr/>
        </p:nvSpPr>
        <p:spPr bwMode="auto">
          <a:xfrm>
            <a:off x="5715000" y="4953000"/>
            <a:ext cx="711200" cy="400110"/>
          </a:xfrm>
          <a:prstGeom prst="rect">
            <a:avLst/>
          </a:prstGeom>
          <a:noFill/>
          <a:ln w="9525">
            <a:noFill/>
            <a:miter lim="800000"/>
            <a:headEnd/>
            <a:tailEnd/>
          </a:ln>
        </p:spPr>
        <p:txBody>
          <a:bodyPr>
            <a:spAutoFit/>
          </a:bodyPr>
          <a:lstStyle/>
          <a:p>
            <a:pPr algn="ctr">
              <a:spcBef>
                <a:spcPct val="50000"/>
              </a:spcBef>
            </a:pPr>
            <a:endParaRPr lang="en-US">
              <a:latin typeface="Arial" pitchFamily="34" charset="0"/>
              <a:cs typeface="Arial" pitchFamily="34" charset="0"/>
            </a:endParaRPr>
          </a:p>
        </p:txBody>
      </p:sp>
      <p:sp>
        <p:nvSpPr>
          <p:cNvPr id="16484" name="AutoShape 79"/>
          <p:cNvSpPr>
            <a:spLocks noChangeArrowheads="1"/>
          </p:cNvSpPr>
          <p:nvPr/>
        </p:nvSpPr>
        <p:spPr bwMode="auto">
          <a:xfrm>
            <a:off x="5638800" y="48768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6485" name="AutoShape 80"/>
          <p:cNvSpPr>
            <a:spLocks noChangeArrowheads="1"/>
          </p:cNvSpPr>
          <p:nvPr/>
        </p:nvSpPr>
        <p:spPr bwMode="auto">
          <a:xfrm>
            <a:off x="5638800" y="5791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0371" name="Line 32"/>
          <p:cNvSpPr>
            <a:spLocks noChangeShapeType="1"/>
          </p:cNvSpPr>
          <p:nvPr/>
        </p:nvSpPr>
        <p:spPr bwMode="auto">
          <a:xfrm>
            <a:off x="5638800" y="6019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2" name="Text Box 82"/>
          <p:cNvSpPr txBox="1">
            <a:spLocks noChangeArrowheads="1"/>
          </p:cNvSpPr>
          <p:nvPr/>
        </p:nvSpPr>
        <p:spPr bwMode="auto">
          <a:xfrm>
            <a:off x="5867400" y="4876800"/>
            <a:ext cx="4572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5.1</a:t>
            </a:r>
          </a:p>
        </p:txBody>
      </p:sp>
      <p:sp>
        <p:nvSpPr>
          <p:cNvPr id="10373" name="Text Box 83"/>
          <p:cNvSpPr txBox="1">
            <a:spLocks noChangeArrowheads="1"/>
          </p:cNvSpPr>
          <p:nvPr/>
        </p:nvSpPr>
        <p:spPr bwMode="auto">
          <a:xfrm>
            <a:off x="5867400" y="5791200"/>
            <a:ext cx="609600" cy="276225"/>
          </a:xfrm>
          <a:prstGeom prst="rect">
            <a:avLst/>
          </a:prstGeom>
          <a:noFill/>
          <a:ln w="9525">
            <a:noFill/>
            <a:miter lim="800000"/>
            <a:headEnd/>
            <a:tailEnd/>
          </a:ln>
        </p:spPr>
        <p:txBody>
          <a:bodyPr>
            <a:spAutoFit/>
          </a:bodyPr>
          <a:lstStyle/>
          <a:p>
            <a:pPr algn="ctr">
              <a:spcBef>
                <a:spcPct val="50000"/>
              </a:spcBef>
            </a:pPr>
            <a:r>
              <a:rPr lang="en-US" sz="1200">
                <a:latin typeface="Arial" pitchFamily="34" charset="0"/>
                <a:cs typeface="Arial" pitchFamily="34" charset="0"/>
              </a:rPr>
              <a:t>5.2</a:t>
            </a:r>
          </a:p>
        </p:txBody>
      </p:sp>
      <p:sp>
        <p:nvSpPr>
          <p:cNvPr id="10374" name="Text Box 84"/>
          <p:cNvSpPr txBox="1">
            <a:spLocks noChangeArrowheads="1"/>
          </p:cNvSpPr>
          <p:nvPr/>
        </p:nvSpPr>
        <p:spPr bwMode="auto">
          <a:xfrm>
            <a:off x="5638800" y="6003925"/>
            <a:ext cx="947738" cy="400050"/>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Schedule Interview</a:t>
            </a:r>
          </a:p>
        </p:txBody>
      </p:sp>
      <p:sp>
        <p:nvSpPr>
          <p:cNvPr id="10375" name="Text Box 90"/>
          <p:cNvSpPr txBox="1">
            <a:spLocks noChangeArrowheads="1"/>
          </p:cNvSpPr>
          <p:nvPr/>
        </p:nvSpPr>
        <p:spPr bwMode="auto">
          <a:xfrm>
            <a:off x="5715000" y="3810000"/>
            <a:ext cx="1066800" cy="553998"/>
          </a:xfrm>
          <a:prstGeom prst="rect">
            <a:avLst/>
          </a:prstGeom>
          <a:noFill/>
          <a:ln w="9525">
            <a:noFill/>
            <a:miter lim="800000"/>
            <a:headEnd/>
            <a:tailEnd/>
          </a:ln>
        </p:spPr>
        <p:txBody>
          <a:bodyPr>
            <a:spAutoFit/>
          </a:bodyPr>
          <a:lstStyle/>
          <a:p>
            <a:pPr algn="ctr">
              <a:spcBef>
                <a:spcPct val="50000"/>
              </a:spcBef>
            </a:pPr>
            <a:r>
              <a:rPr lang="en-US" sz="1000" dirty="0" smtClean="0">
                <a:latin typeface="Arial" pitchFamily="34" charset="0"/>
                <a:cs typeface="Arial" pitchFamily="34" charset="0"/>
              </a:rPr>
              <a:t>Review Interview Request</a:t>
            </a:r>
            <a:endParaRPr lang="en-US" sz="1000" dirty="0">
              <a:latin typeface="Arial" pitchFamily="34" charset="0"/>
              <a:cs typeface="Arial" pitchFamily="34" charset="0"/>
            </a:endParaRPr>
          </a:p>
        </p:txBody>
      </p:sp>
      <p:sp>
        <p:nvSpPr>
          <p:cNvPr id="10376" name="Line 32"/>
          <p:cNvSpPr>
            <a:spLocks noChangeShapeType="1"/>
          </p:cNvSpPr>
          <p:nvPr/>
        </p:nvSpPr>
        <p:spPr bwMode="auto">
          <a:xfrm>
            <a:off x="5638800" y="51054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0377" name="Text Box 100"/>
          <p:cNvSpPr txBox="1">
            <a:spLocks noChangeArrowheads="1"/>
          </p:cNvSpPr>
          <p:nvPr/>
        </p:nvSpPr>
        <p:spPr bwMode="auto">
          <a:xfrm>
            <a:off x="5595938" y="5086350"/>
            <a:ext cx="1143000" cy="400110"/>
          </a:xfrm>
          <a:prstGeom prst="rect">
            <a:avLst/>
          </a:prstGeom>
          <a:noFill/>
          <a:ln w="9525">
            <a:noFill/>
            <a:miter lim="800000"/>
            <a:headEnd/>
            <a:tailEnd/>
          </a:ln>
        </p:spPr>
        <p:txBody>
          <a:bodyPr>
            <a:spAutoFit/>
          </a:bodyPr>
          <a:lstStyle/>
          <a:p>
            <a:pPr algn="ctr">
              <a:spcBef>
                <a:spcPct val="50000"/>
              </a:spcBef>
            </a:pPr>
            <a:r>
              <a:rPr lang="en-US" sz="1000" b="1" dirty="0">
                <a:latin typeface="Arial" pitchFamily="34" charset="0"/>
                <a:cs typeface="Arial" pitchFamily="34" charset="0"/>
              </a:rPr>
              <a:t>Review </a:t>
            </a:r>
            <a:r>
              <a:rPr lang="en-US" sz="1000" b="1" dirty="0" smtClean="0">
                <a:latin typeface="Arial" pitchFamily="34" charset="0"/>
                <a:cs typeface="Arial" pitchFamily="34" charset="0"/>
              </a:rPr>
              <a:t>Request</a:t>
            </a:r>
            <a:endParaRPr lang="en-US" sz="1000" b="1" dirty="0">
              <a:latin typeface="Arial" pitchFamily="34" charset="0"/>
              <a:cs typeface="Arial" pitchFamily="34" charset="0"/>
            </a:endParaRPr>
          </a:p>
        </p:txBody>
      </p:sp>
      <p:sp>
        <p:nvSpPr>
          <p:cNvPr id="10381" name="Line 43"/>
          <p:cNvSpPr>
            <a:spLocks noChangeShapeType="1"/>
          </p:cNvSpPr>
          <p:nvPr/>
        </p:nvSpPr>
        <p:spPr bwMode="auto">
          <a:xfrm>
            <a:off x="5562600" y="3910013"/>
            <a:ext cx="182563"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382" name="TextBox 112"/>
          <p:cNvSpPr txBox="1">
            <a:spLocks noChangeArrowheads="1"/>
          </p:cNvSpPr>
          <p:nvPr/>
        </p:nvSpPr>
        <p:spPr bwMode="auto">
          <a:xfrm>
            <a:off x="2286000" y="2133600"/>
            <a:ext cx="2209800" cy="400050"/>
          </a:xfrm>
          <a:prstGeom prst="rect">
            <a:avLst/>
          </a:prstGeom>
          <a:noFill/>
          <a:ln w="9525">
            <a:noFill/>
            <a:miter lim="800000"/>
            <a:headEnd/>
            <a:tailEnd/>
          </a:ln>
        </p:spPr>
        <p:txBody>
          <a:bodyPr>
            <a:spAutoFit/>
          </a:bodyPr>
          <a:lstStyle/>
          <a:p>
            <a:pPr algn="ctr"/>
            <a:r>
              <a:rPr lang="en-US" sz="2000">
                <a:latin typeface="Arial" pitchFamily="34" charset="0"/>
                <a:cs typeface="Arial" pitchFamily="34" charset="0"/>
              </a:rPr>
              <a:t>Communication</a:t>
            </a:r>
          </a:p>
        </p:txBody>
      </p:sp>
      <p:cxnSp>
        <p:nvCxnSpPr>
          <p:cNvPr id="116" name="AutoShape 14"/>
          <p:cNvCxnSpPr>
            <a:cxnSpLocks noChangeShapeType="1"/>
          </p:cNvCxnSpPr>
          <p:nvPr/>
        </p:nvCxnSpPr>
        <p:spPr bwMode="auto">
          <a:xfrm rot="16200000" flipH="1">
            <a:off x="5980906" y="6563210"/>
            <a:ext cx="228600" cy="1588"/>
          </a:xfrm>
          <a:prstGeom prst="straightConnector1">
            <a:avLst/>
          </a:prstGeom>
          <a:noFill/>
          <a:ln w="38100">
            <a:solidFill>
              <a:schemeClr val="tx1"/>
            </a:solidFill>
            <a:round/>
            <a:headEnd/>
            <a:tailEnd/>
          </a:ln>
        </p:spPr>
      </p:cxnSp>
      <p:cxnSp>
        <p:nvCxnSpPr>
          <p:cNvPr id="117" name="AutoShape 13"/>
          <p:cNvCxnSpPr>
            <a:cxnSpLocks noChangeShapeType="1"/>
          </p:cNvCxnSpPr>
          <p:nvPr/>
        </p:nvCxnSpPr>
        <p:spPr bwMode="auto">
          <a:xfrm>
            <a:off x="1813560" y="6705600"/>
            <a:ext cx="4480560" cy="0"/>
          </a:xfrm>
          <a:prstGeom prst="straightConnector1">
            <a:avLst/>
          </a:prstGeom>
          <a:noFill/>
          <a:ln w="38100">
            <a:solidFill>
              <a:schemeClr val="tx1"/>
            </a:solidFill>
            <a:round/>
            <a:headEnd/>
            <a:tailEnd/>
          </a:ln>
        </p:spPr>
      </p:cxnSp>
      <p:sp>
        <p:nvSpPr>
          <p:cNvPr id="119" name="AutoShape 80"/>
          <p:cNvSpPr>
            <a:spLocks noChangeArrowheads="1"/>
          </p:cNvSpPr>
          <p:nvPr/>
        </p:nvSpPr>
        <p:spPr bwMode="auto">
          <a:xfrm>
            <a:off x="1371600" y="6934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0" name="Line 32"/>
          <p:cNvSpPr>
            <a:spLocks noChangeShapeType="1"/>
          </p:cNvSpPr>
          <p:nvPr/>
        </p:nvSpPr>
        <p:spPr bwMode="auto">
          <a:xfrm>
            <a:off x="1371600" y="7162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1" name="Text Box 83"/>
          <p:cNvSpPr txBox="1">
            <a:spLocks noChangeArrowheads="1"/>
          </p:cNvSpPr>
          <p:nvPr/>
        </p:nvSpPr>
        <p:spPr bwMode="auto">
          <a:xfrm>
            <a:off x="1600200" y="6934200"/>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5.2.1</a:t>
            </a:r>
            <a:endParaRPr lang="en-US" sz="1200" dirty="0">
              <a:latin typeface="Arial" pitchFamily="34" charset="0"/>
              <a:cs typeface="Arial" pitchFamily="34" charset="0"/>
            </a:endParaRPr>
          </a:p>
        </p:txBody>
      </p:sp>
      <p:sp>
        <p:nvSpPr>
          <p:cNvPr id="122" name="Text Box 84"/>
          <p:cNvSpPr txBox="1">
            <a:spLocks noChangeArrowheads="1"/>
          </p:cNvSpPr>
          <p:nvPr/>
        </p:nvSpPr>
        <p:spPr bwMode="auto">
          <a:xfrm>
            <a:off x="1371600" y="7146925"/>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Compare Schedules</a:t>
            </a:r>
            <a:endParaRPr lang="en-US" sz="1000" b="1" dirty="0">
              <a:latin typeface="Arial" pitchFamily="34" charset="0"/>
              <a:cs typeface="Arial" pitchFamily="34" charset="0"/>
            </a:endParaRPr>
          </a:p>
        </p:txBody>
      </p:sp>
      <p:sp>
        <p:nvSpPr>
          <p:cNvPr id="123" name="AutoShape 80"/>
          <p:cNvSpPr>
            <a:spLocks noChangeArrowheads="1"/>
          </p:cNvSpPr>
          <p:nvPr/>
        </p:nvSpPr>
        <p:spPr bwMode="auto">
          <a:xfrm>
            <a:off x="2862262" y="6934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4" name="Line 32"/>
          <p:cNvSpPr>
            <a:spLocks noChangeShapeType="1"/>
          </p:cNvSpPr>
          <p:nvPr/>
        </p:nvSpPr>
        <p:spPr bwMode="auto">
          <a:xfrm>
            <a:off x="2862262" y="7162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5" name="Text Box 83"/>
          <p:cNvSpPr txBox="1">
            <a:spLocks noChangeArrowheads="1"/>
          </p:cNvSpPr>
          <p:nvPr/>
        </p:nvSpPr>
        <p:spPr bwMode="auto">
          <a:xfrm>
            <a:off x="3090862" y="6934200"/>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5.2.2</a:t>
            </a:r>
            <a:endParaRPr lang="en-US" sz="1200" dirty="0">
              <a:latin typeface="Arial" pitchFamily="34" charset="0"/>
              <a:cs typeface="Arial" pitchFamily="34" charset="0"/>
            </a:endParaRPr>
          </a:p>
        </p:txBody>
      </p:sp>
      <p:sp>
        <p:nvSpPr>
          <p:cNvPr id="126" name="Text Box 84"/>
          <p:cNvSpPr txBox="1">
            <a:spLocks noChangeArrowheads="1"/>
          </p:cNvSpPr>
          <p:nvPr/>
        </p:nvSpPr>
        <p:spPr bwMode="auto">
          <a:xfrm>
            <a:off x="2862262" y="7146925"/>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Choose a date</a:t>
            </a:r>
            <a:endParaRPr lang="en-US" sz="1000" b="1" dirty="0">
              <a:latin typeface="Arial" pitchFamily="34" charset="0"/>
              <a:cs typeface="Arial" pitchFamily="34" charset="0"/>
            </a:endParaRPr>
          </a:p>
        </p:txBody>
      </p:sp>
      <p:sp>
        <p:nvSpPr>
          <p:cNvPr id="127" name="AutoShape 80"/>
          <p:cNvSpPr>
            <a:spLocks noChangeArrowheads="1"/>
          </p:cNvSpPr>
          <p:nvPr/>
        </p:nvSpPr>
        <p:spPr bwMode="auto">
          <a:xfrm>
            <a:off x="4386262" y="6934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28" name="Line 32"/>
          <p:cNvSpPr>
            <a:spLocks noChangeShapeType="1"/>
          </p:cNvSpPr>
          <p:nvPr/>
        </p:nvSpPr>
        <p:spPr bwMode="auto">
          <a:xfrm>
            <a:off x="4386262" y="7162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9" name="Text Box 83"/>
          <p:cNvSpPr txBox="1">
            <a:spLocks noChangeArrowheads="1"/>
          </p:cNvSpPr>
          <p:nvPr/>
        </p:nvSpPr>
        <p:spPr bwMode="auto">
          <a:xfrm>
            <a:off x="4614862" y="6934200"/>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5.2.3</a:t>
            </a:r>
            <a:endParaRPr lang="en-US" sz="1200" dirty="0">
              <a:latin typeface="Arial" pitchFamily="34" charset="0"/>
              <a:cs typeface="Arial" pitchFamily="34" charset="0"/>
            </a:endParaRPr>
          </a:p>
        </p:txBody>
      </p:sp>
      <p:sp>
        <p:nvSpPr>
          <p:cNvPr id="130" name="Text Box 84"/>
          <p:cNvSpPr txBox="1">
            <a:spLocks noChangeArrowheads="1"/>
          </p:cNvSpPr>
          <p:nvPr/>
        </p:nvSpPr>
        <p:spPr bwMode="auto">
          <a:xfrm>
            <a:off x="4386262" y="7146925"/>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Choose a time</a:t>
            </a:r>
            <a:endParaRPr lang="en-US" sz="1000" b="1" dirty="0">
              <a:latin typeface="Arial" pitchFamily="34" charset="0"/>
              <a:cs typeface="Arial" pitchFamily="34" charset="0"/>
            </a:endParaRPr>
          </a:p>
        </p:txBody>
      </p:sp>
      <p:sp>
        <p:nvSpPr>
          <p:cNvPr id="131" name="AutoShape 80"/>
          <p:cNvSpPr>
            <a:spLocks noChangeArrowheads="1"/>
          </p:cNvSpPr>
          <p:nvPr/>
        </p:nvSpPr>
        <p:spPr bwMode="auto">
          <a:xfrm>
            <a:off x="5791200" y="6934200"/>
            <a:ext cx="947738" cy="6858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32" name="Line 32"/>
          <p:cNvSpPr>
            <a:spLocks noChangeShapeType="1"/>
          </p:cNvSpPr>
          <p:nvPr/>
        </p:nvSpPr>
        <p:spPr bwMode="auto">
          <a:xfrm>
            <a:off x="5791200" y="7162800"/>
            <a:ext cx="947738"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33" name="Text Box 83"/>
          <p:cNvSpPr txBox="1">
            <a:spLocks noChangeArrowheads="1"/>
          </p:cNvSpPr>
          <p:nvPr/>
        </p:nvSpPr>
        <p:spPr bwMode="auto">
          <a:xfrm>
            <a:off x="6019800" y="6934200"/>
            <a:ext cx="609600" cy="276225"/>
          </a:xfrm>
          <a:prstGeom prst="rect">
            <a:avLst/>
          </a:prstGeom>
          <a:noFill/>
          <a:ln w="9525">
            <a:noFill/>
            <a:miter lim="800000"/>
            <a:headEnd/>
            <a:tailEnd/>
          </a:ln>
        </p:spPr>
        <p:txBody>
          <a:bodyPr>
            <a:spAutoFit/>
          </a:bodyPr>
          <a:lstStyle/>
          <a:p>
            <a:pPr algn="ctr">
              <a:spcBef>
                <a:spcPct val="50000"/>
              </a:spcBef>
            </a:pPr>
            <a:r>
              <a:rPr lang="en-US" sz="1200" dirty="0" smtClean="0">
                <a:latin typeface="Arial" pitchFamily="34" charset="0"/>
                <a:cs typeface="Arial" pitchFamily="34" charset="0"/>
              </a:rPr>
              <a:t>5.2.4</a:t>
            </a:r>
            <a:endParaRPr lang="en-US" sz="1200" dirty="0">
              <a:latin typeface="Arial" pitchFamily="34" charset="0"/>
              <a:cs typeface="Arial" pitchFamily="34" charset="0"/>
            </a:endParaRPr>
          </a:p>
        </p:txBody>
      </p:sp>
      <p:sp>
        <p:nvSpPr>
          <p:cNvPr id="134" name="Text Box 84"/>
          <p:cNvSpPr txBox="1">
            <a:spLocks noChangeArrowheads="1"/>
          </p:cNvSpPr>
          <p:nvPr/>
        </p:nvSpPr>
        <p:spPr bwMode="auto">
          <a:xfrm>
            <a:off x="5791200" y="7146925"/>
            <a:ext cx="947738" cy="400110"/>
          </a:xfrm>
          <a:prstGeom prst="rect">
            <a:avLst/>
          </a:prstGeom>
          <a:noFill/>
          <a:ln w="9525">
            <a:noFill/>
            <a:miter lim="800000"/>
            <a:headEnd/>
            <a:tailEnd/>
          </a:ln>
        </p:spPr>
        <p:txBody>
          <a:bodyPr>
            <a:spAutoFit/>
          </a:bodyPr>
          <a:lstStyle/>
          <a:p>
            <a:pPr algn="ctr">
              <a:spcBef>
                <a:spcPct val="50000"/>
              </a:spcBef>
            </a:pPr>
            <a:r>
              <a:rPr lang="en-US" sz="1000" b="1" dirty="0" smtClean="0">
                <a:latin typeface="Arial" pitchFamily="34" charset="0"/>
                <a:cs typeface="Arial" pitchFamily="34" charset="0"/>
              </a:rPr>
              <a:t>Choose a  location</a:t>
            </a:r>
            <a:endParaRPr lang="en-US" sz="1000" b="1" dirty="0">
              <a:latin typeface="Arial" pitchFamily="34" charset="0"/>
              <a:cs typeface="Arial" pitchFamily="34" charset="0"/>
            </a:endParaRPr>
          </a:p>
        </p:txBody>
      </p:sp>
      <p:cxnSp>
        <p:nvCxnSpPr>
          <p:cNvPr id="135" name="AutoShape 14"/>
          <p:cNvCxnSpPr>
            <a:cxnSpLocks noChangeShapeType="1"/>
          </p:cNvCxnSpPr>
          <p:nvPr/>
        </p:nvCxnSpPr>
        <p:spPr bwMode="auto">
          <a:xfrm rot="16200000" flipH="1">
            <a:off x="1715294" y="6819106"/>
            <a:ext cx="228600" cy="1588"/>
          </a:xfrm>
          <a:prstGeom prst="straightConnector1">
            <a:avLst/>
          </a:prstGeom>
          <a:noFill/>
          <a:ln w="38100">
            <a:solidFill>
              <a:schemeClr val="tx1"/>
            </a:solidFill>
            <a:round/>
            <a:headEnd/>
            <a:tailEnd/>
          </a:ln>
        </p:spPr>
      </p:cxnSp>
      <p:cxnSp>
        <p:nvCxnSpPr>
          <p:cNvPr id="136" name="AutoShape 14"/>
          <p:cNvCxnSpPr>
            <a:cxnSpLocks noChangeShapeType="1"/>
          </p:cNvCxnSpPr>
          <p:nvPr/>
        </p:nvCxnSpPr>
        <p:spPr bwMode="auto">
          <a:xfrm rot="16200000" flipH="1">
            <a:off x="3239294" y="6819106"/>
            <a:ext cx="228600" cy="1588"/>
          </a:xfrm>
          <a:prstGeom prst="straightConnector1">
            <a:avLst/>
          </a:prstGeom>
          <a:noFill/>
          <a:ln w="38100">
            <a:solidFill>
              <a:schemeClr val="tx1"/>
            </a:solidFill>
            <a:round/>
            <a:headEnd/>
            <a:tailEnd/>
          </a:ln>
        </p:spPr>
      </p:cxnSp>
      <p:cxnSp>
        <p:nvCxnSpPr>
          <p:cNvPr id="137" name="AutoShape 14"/>
          <p:cNvCxnSpPr>
            <a:cxnSpLocks noChangeShapeType="1"/>
          </p:cNvCxnSpPr>
          <p:nvPr/>
        </p:nvCxnSpPr>
        <p:spPr bwMode="auto">
          <a:xfrm rot="16200000" flipH="1">
            <a:off x="4687094" y="6819106"/>
            <a:ext cx="228600" cy="1588"/>
          </a:xfrm>
          <a:prstGeom prst="straightConnector1">
            <a:avLst/>
          </a:prstGeom>
          <a:noFill/>
          <a:ln w="38100">
            <a:solidFill>
              <a:schemeClr val="tx1"/>
            </a:solidFill>
            <a:round/>
            <a:headEnd/>
            <a:tailEnd/>
          </a:ln>
        </p:spPr>
      </p:cxnSp>
      <p:cxnSp>
        <p:nvCxnSpPr>
          <p:cNvPr id="138" name="AutoShape 14"/>
          <p:cNvCxnSpPr>
            <a:cxnSpLocks noChangeShapeType="1"/>
          </p:cNvCxnSpPr>
          <p:nvPr/>
        </p:nvCxnSpPr>
        <p:spPr bwMode="auto">
          <a:xfrm rot="16200000" flipH="1">
            <a:off x="6162190" y="6819106"/>
            <a:ext cx="228600" cy="1588"/>
          </a:xfrm>
          <a:prstGeom prst="straightConnector1">
            <a:avLst/>
          </a:prstGeom>
          <a:noFill/>
          <a:ln w="38100">
            <a:solidFill>
              <a:schemeClr val="tx1"/>
            </a:solidFill>
            <a:round/>
            <a:headEnd/>
            <a:tailEnd/>
          </a:ln>
        </p:spPr>
      </p:cxnSp>
      <p:sp>
        <p:nvSpPr>
          <p:cNvPr id="139" name="Rectangle 3"/>
          <p:cNvSpPr>
            <a:spLocks noChangeArrowheads="1"/>
          </p:cNvSpPr>
          <p:nvPr/>
        </p:nvSpPr>
        <p:spPr bwMode="auto">
          <a:xfrm>
            <a:off x="0" y="8229600"/>
            <a:ext cx="6477000" cy="685800"/>
          </a:xfrm>
          <a:prstGeom prst="rect">
            <a:avLst/>
          </a:prstGeom>
          <a:noFill/>
          <a:ln w="9525">
            <a:noFill/>
            <a:miter lim="800000"/>
            <a:headEnd/>
            <a:tailEnd/>
          </a:ln>
        </p:spPr>
        <p:txBody>
          <a:bodyPr/>
          <a:lstStyle/>
          <a:p>
            <a:pPr marL="342900" indent="-342900">
              <a:spcBef>
                <a:spcPct val="50000"/>
              </a:spcBef>
            </a:pPr>
            <a:r>
              <a:rPr lang="en-US" sz="1000" b="1" dirty="0">
                <a:latin typeface="Arial" pitchFamily="34" charset="0"/>
                <a:cs typeface="Arial" pitchFamily="34" charset="0"/>
              </a:rPr>
              <a:t>	This is a decomposition diagram for 0.0.  The first process is process 1.0, which breaks down how to submit Profile/Resume.  Process 2.0 breaks down how to review the Profile/Resume.  Process 3.0 breaks down how to submit Request. Process 4.0 breaks down how to review Profile/Resume Request, and the last process 5.0 breaks down how to </a:t>
            </a:r>
            <a:r>
              <a:rPr lang="en-US" sz="1000" b="1" dirty="0" smtClean="0">
                <a:latin typeface="Arial" pitchFamily="34" charset="0"/>
                <a:cs typeface="Arial" pitchFamily="34" charset="0"/>
              </a:rPr>
              <a:t>review an interview request.</a:t>
            </a:r>
            <a:endParaRPr lang="en-US"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7200" y="19812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8437" name="Text Box 6"/>
          <p:cNvSpPr txBox="1">
            <a:spLocks noChangeArrowheads="1"/>
          </p:cNvSpPr>
          <p:nvPr/>
        </p:nvSpPr>
        <p:spPr bwMode="auto">
          <a:xfrm>
            <a:off x="609600" y="2224088"/>
            <a:ext cx="1143000" cy="369332"/>
          </a:xfrm>
          <a:prstGeom prst="rect">
            <a:avLst/>
          </a:prstGeom>
          <a:noFill/>
          <a:ln w="9525">
            <a:noFill/>
            <a:miter lim="800000"/>
            <a:headEnd/>
            <a:tailEnd/>
          </a:ln>
        </p:spPr>
        <p:txBody>
          <a:bodyPr wrap="square">
            <a:spAutoFit/>
          </a:bodyPr>
          <a:lstStyle/>
          <a:p>
            <a:pPr algn="ctr">
              <a:spcBef>
                <a:spcPct val="50000"/>
              </a:spcBef>
            </a:pPr>
            <a:r>
              <a:rPr lang="en-US" sz="1800" dirty="0">
                <a:latin typeface="Arial" pitchFamily="34" charset="0"/>
                <a:cs typeface="Arial" pitchFamily="34" charset="0"/>
              </a:rPr>
              <a:t>Students</a:t>
            </a:r>
          </a:p>
        </p:txBody>
      </p:sp>
      <p:sp>
        <p:nvSpPr>
          <p:cNvPr id="18438" name="Text Box 57"/>
          <p:cNvSpPr txBox="1">
            <a:spLocks noChangeArrowheads="1"/>
          </p:cNvSpPr>
          <p:nvPr/>
        </p:nvSpPr>
        <p:spPr bwMode="auto">
          <a:xfrm>
            <a:off x="0" y="228600"/>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Level 2 Data Flow Diagram 5.2 Schedule Interview</a:t>
            </a:r>
          </a:p>
        </p:txBody>
      </p:sp>
      <p:sp>
        <p:nvSpPr>
          <p:cNvPr id="2056" name="AutoShape 8"/>
          <p:cNvSpPr>
            <a:spLocks noChangeArrowheads="1"/>
          </p:cNvSpPr>
          <p:nvPr/>
        </p:nvSpPr>
        <p:spPr bwMode="auto">
          <a:xfrm>
            <a:off x="3657600" y="1066800"/>
            <a:ext cx="3124200" cy="73152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42" name="Rectangle 12"/>
          <p:cNvSpPr>
            <a:spLocks noChangeArrowheads="1"/>
          </p:cNvSpPr>
          <p:nvPr/>
        </p:nvSpPr>
        <p:spPr bwMode="auto">
          <a:xfrm>
            <a:off x="4572000" y="1143000"/>
            <a:ext cx="1051891" cy="338554"/>
          </a:xfrm>
          <a:prstGeom prst="rect">
            <a:avLst/>
          </a:prstGeom>
          <a:noFill/>
          <a:ln w="9525">
            <a:noFill/>
            <a:miter lim="800000"/>
            <a:headEnd/>
            <a:tailEnd/>
          </a:ln>
        </p:spPr>
        <p:txBody>
          <a:bodyPr wrap="none">
            <a:spAutoFit/>
          </a:bodyPr>
          <a:lstStyle/>
          <a:p>
            <a:pPr>
              <a:spcBef>
                <a:spcPct val="50000"/>
              </a:spcBef>
            </a:pPr>
            <a:r>
              <a:rPr lang="en-US" sz="1600" b="1">
                <a:latin typeface="Arial" pitchFamily="34" charset="0"/>
                <a:cs typeface="Arial" pitchFamily="34" charset="0"/>
              </a:rPr>
              <a:t>Level 5.2</a:t>
            </a:r>
          </a:p>
        </p:txBody>
      </p:sp>
      <p:sp>
        <p:nvSpPr>
          <p:cNvPr id="18443" name="Line 17"/>
          <p:cNvSpPr>
            <a:spLocks noChangeShapeType="1"/>
          </p:cNvSpPr>
          <p:nvPr/>
        </p:nvSpPr>
        <p:spPr bwMode="auto">
          <a:xfrm>
            <a:off x="3657600" y="1600200"/>
            <a:ext cx="3124200" cy="1588"/>
          </a:xfrm>
          <a:prstGeom prst="line">
            <a:avLst/>
          </a:prstGeom>
          <a:noFill/>
          <a:ln w="76200">
            <a:solidFill>
              <a:schemeClr val="tx1"/>
            </a:solidFill>
            <a:round/>
            <a:headEnd/>
            <a:tailEnd/>
          </a:ln>
        </p:spPr>
        <p:txBody>
          <a:bodyPr/>
          <a:lstStyle/>
          <a:p>
            <a:endParaRPr lang="en-US">
              <a:latin typeface="Arial" pitchFamily="34" charset="0"/>
              <a:cs typeface="Arial" pitchFamily="34" charset="0"/>
            </a:endParaRPr>
          </a:p>
        </p:txBody>
      </p:sp>
      <p:sp>
        <p:nvSpPr>
          <p:cNvPr id="2093" name="Rectangle 3"/>
          <p:cNvSpPr>
            <a:spLocks noChangeArrowheads="1"/>
          </p:cNvSpPr>
          <p:nvPr/>
        </p:nvSpPr>
        <p:spPr bwMode="auto">
          <a:xfrm>
            <a:off x="457200" y="33528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solidFill>
                <a:schemeClr val="tx1"/>
              </a:solidFill>
              <a:latin typeface="Arial" pitchFamily="34" charset="0"/>
              <a:cs typeface="Arial" pitchFamily="34" charset="0"/>
            </a:endParaRPr>
          </a:p>
        </p:txBody>
      </p:sp>
      <p:sp>
        <p:nvSpPr>
          <p:cNvPr id="18447" name="Text Box 4"/>
          <p:cNvSpPr txBox="1">
            <a:spLocks noChangeArrowheads="1"/>
          </p:cNvSpPr>
          <p:nvPr/>
        </p:nvSpPr>
        <p:spPr bwMode="auto">
          <a:xfrm>
            <a:off x="457200" y="3505200"/>
            <a:ext cx="1447800" cy="366713"/>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Recruiters</a:t>
            </a:r>
          </a:p>
        </p:txBody>
      </p:sp>
      <p:sp>
        <p:nvSpPr>
          <p:cNvPr id="32" name="AutoShape 9"/>
          <p:cNvSpPr>
            <a:spLocks noChangeArrowheads="1"/>
          </p:cNvSpPr>
          <p:nvPr/>
        </p:nvSpPr>
        <p:spPr bwMode="auto">
          <a:xfrm>
            <a:off x="609600" y="50292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51" name="Line 13"/>
          <p:cNvSpPr>
            <a:spLocks noChangeShapeType="1"/>
          </p:cNvSpPr>
          <p:nvPr/>
        </p:nvSpPr>
        <p:spPr bwMode="auto">
          <a:xfrm>
            <a:off x="609600" y="52578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52" name="Text Box 15"/>
          <p:cNvSpPr txBox="1">
            <a:spLocks noChangeArrowheads="1"/>
          </p:cNvSpPr>
          <p:nvPr/>
        </p:nvSpPr>
        <p:spPr bwMode="auto">
          <a:xfrm>
            <a:off x="914400" y="50292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5.1</a:t>
            </a:r>
          </a:p>
        </p:txBody>
      </p:sp>
      <p:sp>
        <p:nvSpPr>
          <p:cNvPr id="18453" name="Text Box 19"/>
          <p:cNvSpPr txBox="1">
            <a:spLocks noChangeArrowheads="1"/>
          </p:cNvSpPr>
          <p:nvPr/>
        </p:nvSpPr>
        <p:spPr bwMode="auto">
          <a:xfrm>
            <a:off x="685800" y="5230813"/>
            <a:ext cx="838200" cy="708025"/>
          </a:xfrm>
          <a:prstGeom prst="rect">
            <a:avLst/>
          </a:prstGeom>
          <a:noFill/>
          <a:ln w="9525">
            <a:noFill/>
            <a:miter lim="800000"/>
            <a:headEnd/>
            <a:tailEnd/>
          </a:ln>
        </p:spPr>
        <p:txBody>
          <a:bodyPr>
            <a:spAutoFit/>
          </a:bodyPr>
          <a:lstStyle/>
          <a:p>
            <a:pPr algn="ctr">
              <a:spcBef>
                <a:spcPct val="50000"/>
              </a:spcBef>
            </a:pPr>
            <a:r>
              <a:rPr lang="en-US" sz="1000" b="1">
                <a:latin typeface="Arial" pitchFamily="34" charset="0"/>
                <a:cs typeface="Arial" pitchFamily="34" charset="0"/>
              </a:rPr>
              <a:t>Review Request Approve/ Deny</a:t>
            </a:r>
          </a:p>
        </p:txBody>
      </p:sp>
      <p:sp>
        <p:nvSpPr>
          <p:cNvPr id="36" name="AutoShape 9"/>
          <p:cNvSpPr>
            <a:spLocks noChangeArrowheads="1"/>
          </p:cNvSpPr>
          <p:nvPr/>
        </p:nvSpPr>
        <p:spPr bwMode="auto">
          <a:xfrm>
            <a:off x="3962400" y="205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57" name="Line 13"/>
          <p:cNvSpPr>
            <a:spLocks noChangeShapeType="1"/>
          </p:cNvSpPr>
          <p:nvPr/>
        </p:nvSpPr>
        <p:spPr bwMode="auto">
          <a:xfrm>
            <a:off x="3962400" y="228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58" name="Text Box 15"/>
          <p:cNvSpPr txBox="1">
            <a:spLocks noChangeArrowheads="1"/>
          </p:cNvSpPr>
          <p:nvPr/>
        </p:nvSpPr>
        <p:spPr bwMode="auto">
          <a:xfrm>
            <a:off x="4267200" y="205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5.2.1</a:t>
            </a:r>
          </a:p>
        </p:txBody>
      </p:sp>
      <p:sp>
        <p:nvSpPr>
          <p:cNvPr id="18459" name="TextBox 39"/>
          <p:cNvSpPr txBox="1">
            <a:spLocks noChangeArrowheads="1"/>
          </p:cNvSpPr>
          <p:nvPr/>
        </p:nvSpPr>
        <p:spPr bwMode="auto">
          <a:xfrm>
            <a:off x="4038600" y="24384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Compare schedules</a:t>
            </a:r>
          </a:p>
        </p:txBody>
      </p:sp>
      <p:sp>
        <p:nvSpPr>
          <p:cNvPr id="41" name="AutoShape 9"/>
          <p:cNvSpPr>
            <a:spLocks noChangeArrowheads="1"/>
          </p:cNvSpPr>
          <p:nvPr/>
        </p:nvSpPr>
        <p:spPr bwMode="auto">
          <a:xfrm>
            <a:off x="5562600" y="32766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63" name="Line 13"/>
          <p:cNvSpPr>
            <a:spLocks noChangeShapeType="1"/>
          </p:cNvSpPr>
          <p:nvPr/>
        </p:nvSpPr>
        <p:spPr bwMode="auto">
          <a:xfrm>
            <a:off x="5562600" y="35052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64" name="Text Box 15"/>
          <p:cNvSpPr txBox="1">
            <a:spLocks noChangeArrowheads="1"/>
          </p:cNvSpPr>
          <p:nvPr/>
        </p:nvSpPr>
        <p:spPr bwMode="auto">
          <a:xfrm>
            <a:off x="5867400" y="32766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5.2.2</a:t>
            </a:r>
          </a:p>
        </p:txBody>
      </p:sp>
      <p:sp>
        <p:nvSpPr>
          <p:cNvPr id="18465" name="TextBox 43"/>
          <p:cNvSpPr txBox="1">
            <a:spLocks noChangeArrowheads="1"/>
          </p:cNvSpPr>
          <p:nvPr/>
        </p:nvSpPr>
        <p:spPr bwMode="auto">
          <a:xfrm>
            <a:off x="5638800" y="36576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Choose Date</a:t>
            </a:r>
          </a:p>
        </p:txBody>
      </p:sp>
      <p:sp>
        <p:nvSpPr>
          <p:cNvPr id="50" name="AutoShape 9"/>
          <p:cNvSpPr>
            <a:spLocks noChangeArrowheads="1"/>
          </p:cNvSpPr>
          <p:nvPr/>
        </p:nvSpPr>
        <p:spPr bwMode="auto">
          <a:xfrm>
            <a:off x="4038600" y="44958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71" name="Line 13"/>
          <p:cNvSpPr>
            <a:spLocks noChangeShapeType="1"/>
          </p:cNvSpPr>
          <p:nvPr/>
        </p:nvSpPr>
        <p:spPr bwMode="auto">
          <a:xfrm>
            <a:off x="4038600" y="47244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72" name="Text Box 15"/>
          <p:cNvSpPr txBox="1">
            <a:spLocks noChangeArrowheads="1"/>
          </p:cNvSpPr>
          <p:nvPr/>
        </p:nvSpPr>
        <p:spPr bwMode="auto">
          <a:xfrm>
            <a:off x="4302125" y="4495800"/>
            <a:ext cx="685800" cy="230188"/>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5.2.3</a:t>
            </a:r>
          </a:p>
        </p:txBody>
      </p:sp>
      <p:sp>
        <p:nvSpPr>
          <p:cNvPr id="18473" name="TextBox 52"/>
          <p:cNvSpPr txBox="1">
            <a:spLocks noChangeArrowheads="1"/>
          </p:cNvSpPr>
          <p:nvPr/>
        </p:nvSpPr>
        <p:spPr bwMode="auto">
          <a:xfrm>
            <a:off x="4114800" y="48768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Choose a time</a:t>
            </a:r>
          </a:p>
        </p:txBody>
      </p:sp>
      <p:sp>
        <p:nvSpPr>
          <p:cNvPr id="54" name="AutoShape 9"/>
          <p:cNvSpPr>
            <a:spLocks noChangeArrowheads="1"/>
          </p:cNvSpPr>
          <p:nvPr/>
        </p:nvSpPr>
        <p:spPr bwMode="auto">
          <a:xfrm>
            <a:off x="5486400" y="5867400"/>
            <a:ext cx="990600" cy="914400"/>
          </a:xfrm>
          <a:prstGeom prst="roundRect">
            <a:avLst>
              <a:gd name="adj" fmla="val 16667"/>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dirty="0">
              <a:latin typeface="Arial" pitchFamily="34" charset="0"/>
              <a:cs typeface="Arial" pitchFamily="34" charset="0"/>
            </a:endParaRPr>
          </a:p>
        </p:txBody>
      </p:sp>
      <p:sp>
        <p:nvSpPr>
          <p:cNvPr id="18477" name="Line 13"/>
          <p:cNvSpPr>
            <a:spLocks noChangeShapeType="1"/>
          </p:cNvSpPr>
          <p:nvPr/>
        </p:nvSpPr>
        <p:spPr bwMode="auto">
          <a:xfrm>
            <a:off x="5486400" y="6096000"/>
            <a:ext cx="9906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478" name="Text Box 15"/>
          <p:cNvSpPr txBox="1">
            <a:spLocks noChangeArrowheads="1"/>
          </p:cNvSpPr>
          <p:nvPr/>
        </p:nvSpPr>
        <p:spPr bwMode="auto">
          <a:xfrm>
            <a:off x="5791200" y="5867400"/>
            <a:ext cx="685800" cy="228600"/>
          </a:xfrm>
          <a:prstGeom prst="rect">
            <a:avLst/>
          </a:prstGeom>
          <a:noFill/>
          <a:ln w="9525">
            <a:noFill/>
            <a:miter lim="800000"/>
            <a:headEnd/>
            <a:tailEnd/>
          </a:ln>
        </p:spPr>
        <p:txBody>
          <a:bodyPr>
            <a:spAutoFit/>
          </a:bodyPr>
          <a:lstStyle/>
          <a:p>
            <a:pPr>
              <a:spcBef>
                <a:spcPct val="50000"/>
              </a:spcBef>
            </a:pPr>
            <a:r>
              <a:rPr lang="en-US" sz="900">
                <a:latin typeface="Arial" pitchFamily="34" charset="0"/>
                <a:cs typeface="Arial" pitchFamily="34" charset="0"/>
              </a:rPr>
              <a:t>5.2.4</a:t>
            </a:r>
          </a:p>
        </p:txBody>
      </p:sp>
      <p:sp>
        <p:nvSpPr>
          <p:cNvPr id="18479" name="TextBox 56"/>
          <p:cNvSpPr txBox="1">
            <a:spLocks noChangeArrowheads="1"/>
          </p:cNvSpPr>
          <p:nvPr/>
        </p:nvSpPr>
        <p:spPr bwMode="auto">
          <a:xfrm>
            <a:off x="5562600" y="6248400"/>
            <a:ext cx="762000" cy="369888"/>
          </a:xfrm>
          <a:prstGeom prst="rect">
            <a:avLst/>
          </a:prstGeom>
          <a:noFill/>
          <a:ln w="9525">
            <a:noFill/>
            <a:miter lim="800000"/>
            <a:headEnd/>
            <a:tailEnd/>
          </a:ln>
        </p:spPr>
        <p:txBody>
          <a:bodyPr>
            <a:spAutoFit/>
          </a:bodyPr>
          <a:lstStyle/>
          <a:p>
            <a:r>
              <a:rPr lang="en-US" sz="900" b="1">
                <a:latin typeface="Arial" pitchFamily="34" charset="0"/>
                <a:cs typeface="Arial" pitchFamily="34" charset="0"/>
              </a:rPr>
              <a:t>Choose a place</a:t>
            </a:r>
          </a:p>
        </p:txBody>
      </p:sp>
      <p:cxnSp>
        <p:nvCxnSpPr>
          <p:cNvPr id="18480" name="Elbow Connector 58"/>
          <p:cNvCxnSpPr>
            <a:cxnSpLocks noChangeShapeType="1"/>
          </p:cNvCxnSpPr>
          <p:nvPr/>
        </p:nvCxnSpPr>
        <p:spPr bwMode="auto">
          <a:xfrm>
            <a:off x="4953000" y="2514600"/>
            <a:ext cx="609600" cy="1219200"/>
          </a:xfrm>
          <a:prstGeom prst="bentConnector3">
            <a:avLst>
              <a:gd name="adj1" fmla="val 50000"/>
            </a:avLst>
          </a:prstGeom>
          <a:noFill/>
          <a:ln w="9525">
            <a:solidFill>
              <a:schemeClr val="tx1"/>
            </a:solidFill>
            <a:miter lim="800000"/>
            <a:headEnd/>
            <a:tailEnd type="triangle" w="med" len="med"/>
          </a:ln>
        </p:spPr>
      </p:cxnSp>
      <p:cxnSp>
        <p:nvCxnSpPr>
          <p:cNvPr id="18481" name="Shape 60"/>
          <p:cNvCxnSpPr>
            <a:cxnSpLocks noChangeShapeType="1"/>
          </p:cNvCxnSpPr>
          <p:nvPr/>
        </p:nvCxnSpPr>
        <p:spPr bwMode="auto">
          <a:xfrm rot="5400000">
            <a:off x="5162550" y="4057650"/>
            <a:ext cx="762000" cy="1028700"/>
          </a:xfrm>
          <a:prstGeom prst="bentConnector2">
            <a:avLst/>
          </a:prstGeom>
          <a:noFill/>
          <a:ln w="9525">
            <a:solidFill>
              <a:schemeClr val="tx1"/>
            </a:solidFill>
            <a:miter lim="800000"/>
            <a:headEnd/>
            <a:tailEnd type="triangle" w="med" len="med"/>
          </a:ln>
        </p:spPr>
      </p:cxnSp>
      <p:cxnSp>
        <p:nvCxnSpPr>
          <p:cNvPr id="18482" name="Shape 62"/>
          <p:cNvCxnSpPr>
            <a:cxnSpLocks noChangeShapeType="1"/>
          </p:cNvCxnSpPr>
          <p:nvPr/>
        </p:nvCxnSpPr>
        <p:spPr bwMode="auto">
          <a:xfrm rot="16200000" flipH="1">
            <a:off x="4552950" y="5391150"/>
            <a:ext cx="914400" cy="952500"/>
          </a:xfrm>
          <a:prstGeom prst="bentConnector2">
            <a:avLst/>
          </a:prstGeom>
          <a:noFill/>
          <a:ln w="9525">
            <a:solidFill>
              <a:schemeClr val="tx1"/>
            </a:solidFill>
            <a:miter lim="800000"/>
            <a:headEnd/>
            <a:tailEnd type="triangle" w="med" len="med"/>
          </a:ln>
        </p:spPr>
      </p:cxnSp>
      <p:cxnSp>
        <p:nvCxnSpPr>
          <p:cNvPr id="18483" name="Shape 64"/>
          <p:cNvCxnSpPr>
            <a:cxnSpLocks noChangeShapeType="1"/>
          </p:cNvCxnSpPr>
          <p:nvPr/>
        </p:nvCxnSpPr>
        <p:spPr bwMode="auto">
          <a:xfrm flipH="1" flipV="1">
            <a:off x="1181100" y="1981200"/>
            <a:ext cx="5295900" cy="4343400"/>
          </a:xfrm>
          <a:prstGeom prst="bentConnector4">
            <a:avLst>
              <a:gd name="adj1" fmla="val -4315"/>
              <a:gd name="adj2" fmla="val 105264"/>
            </a:avLst>
          </a:prstGeom>
          <a:noFill/>
          <a:ln w="9525">
            <a:solidFill>
              <a:schemeClr val="tx1"/>
            </a:solidFill>
            <a:miter lim="800000"/>
            <a:headEnd/>
            <a:tailEnd type="triangle" w="med" len="med"/>
          </a:ln>
        </p:spPr>
      </p:cxnSp>
      <p:cxnSp>
        <p:nvCxnSpPr>
          <p:cNvPr id="18484" name="Shape 66"/>
          <p:cNvCxnSpPr>
            <a:cxnSpLocks noChangeShapeType="1"/>
            <a:endCxn id="18447" idx="3"/>
          </p:cNvCxnSpPr>
          <p:nvPr/>
        </p:nvCxnSpPr>
        <p:spPr bwMode="auto">
          <a:xfrm rot="5400000">
            <a:off x="1089818" y="2567782"/>
            <a:ext cx="1935163" cy="304800"/>
          </a:xfrm>
          <a:prstGeom prst="bentConnector2">
            <a:avLst/>
          </a:prstGeom>
          <a:noFill/>
          <a:ln w="9525">
            <a:solidFill>
              <a:schemeClr val="tx1"/>
            </a:solidFill>
            <a:miter lim="800000"/>
            <a:headEnd/>
            <a:tailEnd type="triangle" w="med" len="med"/>
          </a:ln>
        </p:spPr>
      </p:cxnSp>
      <p:sp>
        <p:nvSpPr>
          <p:cNvPr id="18485" name="Text Box 25"/>
          <p:cNvSpPr txBox="1">
            <a:spLocks noChangeArrowheads="1"/>
          </p:cNvSpPr>
          <p:nvPr/>
        </p:nvSpPr>
        <p:spPr bwMode="auto">
          <a:xfrm>
            <a:off x="2362200" y="1563688"/>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Interview Information</a:t>
            </a:r>
          </a:p>
        </p:txBody>
      </p:sp>
      <p:sp>
        <p:nvSpPr>
          <p:cNvPr id="18486" name="Text Box 25"/>
          <p:cNvSpPr txBox="1">
            <a:spLocks noChangeArrowheads="1"/>
          </p:cNvSpPr>
          <p:nvPr/>
        </p:nvSpPr>
        <p:spPr bwMode="auto">
          <a:xfrm>
            <a:off x="4953000" y="4724400"/>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Approved Date</a:t>
            </a:r>
          </a:p>
        </p:txBody>
      </p:sp>
      <p:sp>
        <p:nvSpPr>
          <p:cNvPr id="18487" name="Text Box 25"/>
          <p:cNvSpPr txBox="1">
            <a:spLocks noChangeArrowheads="1"/>
          </p:cNvSpPr>
          <p:nvPr/>
        </p:nvSpPr>
        <p:spPr bwMode="auto">
          <a:xfrm>
            <a:off x="4471988" y="6122988"/>
            <a:ext cx="1752600" cy="228600"/>
          </a:xfrm>
          <a:prstGeom prst="rect">
            <a:avLst/>
          </a:prstGeom>
          <a:noFill/>
          <a:ln w="9525">
            <a:noFill/>
            <a:miter lim="800000"/>
            <a:headEnd/>
            <a:tailEnd type="triangle" w="med" len="med"/>
          </a:ln>
        </p:spPr>
        <p:txBody>
          <a:bodyPr>
            <a:spAutoFit/>
          </a:bodyPr>
          <a:lstStyle/>
          <a:p>
            <a:r>
              <a:rPr lang="en-US" sz="900">
                <a:latin typeface="Arial" pitchFamily="34" charset="0"/>
                <a:cs typeface="Arial" pitchFamily="34" charset="0"/>
              </a:rPr>
              <a:t>Approved Time</a:t>
            </a:r>
          </a:p>
        </p:txBody>
      </p:sp>
      <p:sp>
        <p:nvSpPr>
          <p:cNvPr id="18488" name="Text Box 25"/>
          <p:cNvSpPr txBox="1">
            <a:spLocks noChangeArrowheads="1"/>
          </p:cNvSpPr>
          <p:nvPr/>
        </p:nvSpPr>
        <p:spPr bwMode="auto">
          <a:xfrm rot="5400000">
            <a:off x="4495800" y="3048000"/>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Possible Interview Dates</a:t>
            </a:r>
          </a:p>
        </p:txBody>
      </p:sp>
      <p:cxnSp>
        <p:nvCxnSpPr>
          <p:cNvPr id="18489" name="Shape 79"/>
          <p:cNvCxnSpPr>
            <a:cxnSpLocks noChangeShapeType="1"/>
          </p:cNvCxnSpPr>
          <p:nvPr/>
        </p:nvCxnSpPr>
        <p:spPr bwMode="auto">
          <a:xfrm rot="5400000" flipH="1" flipV="1">
            <a:off x="4781550" y="3714750"/>
            <a:ext cx="533400" cy="1028700"/>
          </a:xfrm>
          <a:prstGeom prst="bentConnector2">
            <a:avLst/>
          </a:prstGeom>
          <a:noFill/>
          <a:ln w="9525">
            <a:solidFill>
              <a:schemeClr val="tx1"/>
            </a:solidFill>
            <a:miter lim="800000"/>
            <a:headEnd/>
            <a:tailEnd type="triangle" w="med" len="med"/>
          </a:ln>
        </p:spPr>
      </p:cxnSp>
      <p:cxnSp>
        <p:nvCxnSpPr>
          <p:cNvPr id="18490" name="Shape 81"/>
          <p:cNvCxnSpPr>
            <a:cxnSpLocks noChangeShapeType="1"/>
          </p:cNvCxnSpPr>
          <p:nvPr/>
        </p:nvCxnSpPr>
        <p:spPr bwMode="auto">
          <a:xfrm rot="5400000" flipH="1">
            <a:off x="4095750" y="4895850"/>
            <a:ext cx="1828800" cy="1943100"/>
          </a:xfrm>
          <a:prstGeom prst="bentConnector4">
            <a:avLst>
              <a:gd name="adj1" fmla="val -12500"/>
              <a:gd name="adj2" fmla="val 111764"/>
            </a:avLst>
          </a:prstGeom>
          <a:noFill/>
          <a:ln w="9525">
            <a:solidFill>
              <a:schemeClr val="tx1"/>
            </a:solidFill>
            <a:miter lim="800000"/>
            <a:headEnd/>
            <a:tailEnd type="triangle" w="med" len="med"/>
          </a:ln>
        </p:spPr>
      </p:cxnSp>
      <p:sp>
        <p:nvSpPr>
          <p:cNvPr id="18491" name="Text Box 25"/>
          <p:cNvSpPr txBox="1">
            <a:spLocks noChangeArrowheads="1"/>
          </p:cNvSpPr>
          <p:nvPr/>
        </p:nvSpPr>
        <p:spPr bwMode="auto">
          <a:xfrm>
            <a:off x="3886200" y="6781800"/>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No Place Possible</a:t>
            </a:r>
          </a:p>
        </p:txBody>
      </p:sp>
      <p:sp>
        <p:nvSpPr>
          <p:cNvPr id="18492" name="Text Box 25"/>
          <p:cNvSpPr txBox="1">
            <a:spLocks noChangeArrowheads="1"/>
          </p:cNvSpPr>
          <p:nvPr/>
        </p:nvSpPr>
        <p:spPr bwMode="auto">
          <a:xfrm>
            <a:off x="4495800" y="3760788"/>
            <a:ext cx="1752600" cy="228600"/>
          </a:xfrm>
          <a:prstGeom prst="rect">
            <a:avLst/>
          </a:prstGeom>
          <a:noFill/>
          <a:ln w="9525">
            <a:noFill/>
            <a:miter lim="800000"/>
            <a:headEnd/>
            <a:tailEnd/>
          </a:ln>
        </p:spPr>
        <p:txBody>
          <a:bodyPr>
            <a:spAutoFit/>
          </a:bodyPr>
          <a:lstStyle/>
          <a:p>
            <a:r>
              <a:rPr lang="en-US" sz="900" dirty="0">
                <a:latin typeface="Arial" pitchFamily="34" charset="0"/>
                <a:cs typeface="Arial" pitchFamily="34" charset="0"/>
              </a:rPr>
              <a:t>No Time Possible</a:t>
            </a:r>
          </a:p>
        </p:txBody>
      </p:sp>
      <p:cxnSp>
        <p:nvCxnSpPr>
          <p:cNvPr id="18493" name="Shape 87"/>
          <p:cNvCxnSpPr>
            <a:cxnSpLocks noChangeShapeType="1"/>
          </p:cNvCxnSpPr>
          <p:nvPr/>
        </p:nvCxnSpPr>
        <p:spPr bwMode="auto">
          <a:xfrm>
            <a:off x="6553200" y="3733800"/>
            <a:ext cx="76200" cy="4267200"/>
          </a:xfrm>
          <a:prstGeom prst="bentConnector2">
            <a:avLst/>
          </a:prstGeom>
          <a:noFill/>
          <a:ln w="9525">
            <a:solidFill>
              <a:schemeClr val="tx1"/>
            </a:solidFill>
            <a:round/>
            <a:headEnd/>
            <a:tailEnd/>
          </a:ln>
        </p:spPr>
      </p:cxnSp>
      <p:cxnSp>
        <p:nvCxnSpPr>
          <p:cNvPr id="18494" name="Shape 89"/>
          <p:cNvCxnSpPr>
            <a:cxnSpLocks noChangeShapeType="1"/>
            <a:endCxn id="18453" idx="2"/>
          </p:cNvCxnSpPr>
          <p:nvPr/>
        </p:nvCxnSpPr>
        <p:spPr bwMode="auto">
          <a:xfrm rot="10800000">
            <a:off x="1104900" y="5938838"/>
            <a:ext cx="5524500" cy="2062162"/>
          </a:xfrm>
          <a:prstGeom prst="bentConnector2">
            <a:avLst/>
          </a:prstGeom>
          <a:noFill/>
          <a:ln w="9525">
            <a:solidFill>
              <a:schemeClr val="tx1"/>
            </a:solidFill>
            <a:miter lim="800000"/>
            <a:headEnd/>
            <a:tailEnd type="triangle" w="med" len="med"/>
          </a:ln>
        </p:spPr>
      </p:cxnSp>
      <p:sp>
        <p:nvSpPr>
          <p:cNvPr id="18495" name="Text Box 25"/>
          <p:cNvSpPr txBox="1">
            <a:spLocks noChangeArrowheads="1"/>
          </p:cNvSpPr>
          <p:nvPr/>
        </p:nvSpPr>
        <p:spPr bwMode="auto">
          <a:xfrm>
            <a:off x="2133600" y="7772400"/>
            <a:ext cx="1752600" cy="228600"/>
          </a:xfrm>
          <a:prstGeom prst="rect">
            <a:avLst/>
          </a:prstGeom>
          <a:noFill/>
          <a:ln w="9525">
            <a:noFill/>
            <a:miter lim="800000"/>
            <a:headEnd/>
            <a:tailEnd/>
          </a:ln>
        </p:spPr>
        <p:txBody>
          <a:bodyPr>
            <a:spAutoFit/>
          </a:bodyPr>
          <a:lstStyle/>
          <a:p>
            <a:r>
              <a:rPr lang="en-US" sz="900">
                <a:latin typeface="Arial" pitchFamily="34" charset="0"/>
                <a:cs typeface="Arial" pitchFamily="34" charset="0"/>
              </a:rPr>
              <a:t>No Date Possible</a:t>
            </a:r>
          </a:p>
        </p:txBody>
      </p:sp>
      <p:cxnSp>
        <p:nvCxnSpPr>
          <p:cNvPr id="49" name="Elbow Connector 48"/>
          <p:cNvCxnSpPr>
            <a:stCxn id="32" idx="3"/>
            <a:endCxn id="36" idx="1"/>
          </p:cNvCxnSpPr>
          <p:nvPr/>
        </p:nvCxnSpPr>
        <p:spPr>
          <a:xfrm flipV="1">
            <a:off x="1600200" y="2514600"/>
            <a:ext cx="2362200" cy="2971800"/>
          </a:xfrm>
          <a:prstGeom prst="bentConnector3">
            <a:avLst>
              <a:gd name="adj1" fmla="val 50000"/>
            </a:avLst>
          </a:prstGeom>
          <a:noFill/>
          <a:ln w="9525">
            <a:solidFill>
              <a:schemeClr val="tx1"/>
            </a:solidFill>
            <a:miter lim="800000"/>
            <a:headEnd/>
            <a:tailEnd type="triangle" w="med" len="med"/>
          </a:ln>
        </p:spPr>
      </p:cxnSp>
      <p:sp>
        <p:nvSpPr>
          <p:cNvPr id="51" name="Text Box 25"/>
          <p:cNvSpPr txBox="1">
            <a:spLocks noChangeArrowheads="1"/>
          </p:cNvSpPr>
          <p:nvPr/>
        </p:nvSpPr>
        <p:spPr bwMode="auto">
          <a:xfrm>
            <a:off x="1600200" y="5295378"/>
            <a:ext cx="1752600" cy="228600"/>
          </a:xfrm>
          <a:prstGeom prst="rect">
            <a:avLst/>
          </a:prstGeom>
          <a:noFill/>
          <a:ln w="9525">
            <a:noFill/>
            <a:miter lim="800000"/>
            <a:headEnd/>
            <a:tailEnd/>
          </a:ln>
        </p:spPr>
        <p:txBody>
          <a:bodyPr>
            <a:spAutoFit/>
          </a:bodyPr>
          <a:lstStyle/>
          <a:p>
            <a:r>
              <a:rPr lang="en-US" sz="900" dirty="0" smtClean="0">
                <a:latin typeface="Arial" pitchFamily="34" charset="0"/>
                <a:cs typeface="Arial" pitchFamily="34" charset="0"/>
              </a:rPr>
              <a:t>Approved Request</a:t>
            </a:r>
            <a:endParaRPr lang="en-US" sz="900" dirty="0">
              <a:latin typeface="Arial" pitchFamily="34" charset="0"/>
              <a:cs typeface="Arial" pitchFamily="34" charset="0"/>
            </a:endParaRPr>
          </a:p>
        </p:txBody>
      </p:sp>
      <p:sp>
        <p:nvSpPr>
          <p:cNvPr id="48" name="Line 36"/>
          <p:cNvSpPr>
            <a:spLocks noChangeShapeType="1"/>
          </p:cNvSpPr>
          <p:nvPr/>
        </p:nvSpPr>
        <p:spPr bwMode="auto">
          <a:xfrm>
            <a:off x="4419600" y="74993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2" name="Line 37"/>
          <p:cNvSpPr>
            <a:spLocks noChangeShapeType="1"/>
          </p:cNvSpPr>
          <p:nvPr/>
        </p:nvSpPr>
        <p:spPr bwMode="auto">
          <a:xfrm>
            <a:off x="4419600" y="74993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3" name="Line 39"/>
          <p:cNvSpPr>
            <a:spLocks noChangeShapeType="1"/>
          </p:cNvSpPr>
          <p:nvPr/>
        </p:nvSpPr>
        <p:spPr bwMode="auto">
          <a:xfrm>
            <a:off x="4876800" y="7499350"/>
            <a:ext cx="0" cy="30480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5" name="Text Box 40"/>
          <p:cNvSpPr txBox="1">
            <a:spLocks noChangeArrowheads="1"/>
          </p:cNvSpPr>
          <p:nvPr/>
        </p:nvSpPr>
        <p:spPr bwMode="auto">
          <a:xfrm>
            <a:off x="4419600" y="7499350"/>
            <a:ext cx="685800" cy="304800"/>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56" name="Text Box 41"/>
          <p:cNvSpPr txBox="1">
            <a:spLocks noChangeArrowheads="1"/>
          </p:cNvSpPr>
          <p:nvPr/>
        </p:nvSpPr>
        <p:spPr bwMode="auto">
          <a:xfrm>
            <a:off x="4876800" y="7467600"/>
            <a:ext cx="1066800" cy="338554"/>
          </a:xfrm>
          <a:prstGeom prst="rect">
            <a:avLst/>
          </a:prstGeom>
          <a:noFill/>
          <a:ln w="9525">
            <a:noFill/>
            <a:miter lim="800000"/>
            <a:headEnd/>
            <a:tailEnd/>
          </a:ln>
        </p:spPr>
        <p:txBody>
          <a:bodyPr wrap="square">
            <a:spAutoFit/>
          </a:bodyPr>
          <a:lstStyle/>
          <a:p>
            <a:pPr>
              <a:spcBef>
                <a:spcPct val="50000"/>
              </a:spcBef>
            </a:pPr>
            <a:r>
              <a:rPr lang="en-US" sz="1600" dirty="0">
                <a:latin typeface="Arial" pitchFamily="34" charset="0"/>
                <a:cs typeface="Arial" pitchFamily="34" charset="0"/>
              </a:rPr>
              <a:t>Database</a:t>
            </a:r>
          </a:p>
        </p:txBody>
      </p:sp>
      <p:sp>
        <p:nvSpPr>
          <p:cNvPr id="57" name="Line 37"/>
          <p:cNvSpPr>
            <a:spLocks noChangeShapeType="1"/>
          </p:cNvSpPr>
          <p:nvPr/>
        </p:nvSpPr>
        <p:spPr bwMode="auto">
          <a:xfrm>
            <a:off x="4419600" y="7804150"/>
            <a:ext cx="1981200"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58" name="Slide Number Placeholder 57"/>
          <p:cNvSpPr>
            <a:spLocks noGrp="1"/>
          </p:cNvSpPr>
          <p:nvPr>
            <p:ph type="sldNum" sz="quarter" idx="12"/>
          </p:nvPr>
        </p:nvSpPr>
        <p:spPr/>
        <p:txBody>
          <a:bodyPr/>
          <a:lstStyle/>
          <a:p>
            <a:pPr>
              <a:defRPr/>
            </a:pPr>
            <a:fld id="{E9B08178-1B78-47F0-A214-69921C110E50}"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7"/>
          <p:cNvSpPr txBox="1">
            <a:spLocks noChangeArrowheads="1"/>
          </p:cNvSpPr>
          <p:nvPr/>
        </p:nvSpPr>
        <p:spPr bwMode="auto">
          <a:xfrm>
            <a:off x="0" y="235803"/>
            <a:ext cx="6858000" cy="830997"/>
          </a:xfrm>
          <a:prstGeom prst="rect">
            <a:avLst/>
          </a:prstGeom>
          <a:noFill/>
          <a:ln w="9525">
            <a:noFill/>
            <a:miter lim="800000"/>
            <a:headEnd/>
            <a:tailEnd/>
          </a:ln>
        </p:spPr>
        <p:txBody>
          <a:bodyPr wrap="square">
            <a:spAutoFit/>
          </a:bodyPr>
          <a:lstStyle/>
          <a:p>
            <a:pPr algn="ctr">
              <a:spcBef>
                <a:spcPct val="50000"/>
              </a:spcBef>
            </a:pPr>
            <a:r>
              <a:rPr lang="en-US" sz="2400" b="1" dirty="0">
                <a:latin typeface="Arial" charset="0"/>
                <a:cs typeface="Arial" charset="0"/>
              </a:rPr>
              <a:t>Level </a:t>
            </a:r>
            <a:r>
              <a:rPr lang="en-US" sz="2400" b="1" dirty="0" smtClean="0">
                <a:latin typeface="Arial" charset="0"/>
                <a:cs typeface="Arial" charset="0"/>
              </a:rPr>
              <a:t>2 </a:t>
            </a:r>
            <a:r>
              <a:rPr lang="en-US" sz="2400" b="1" dirty="0">
                <a:latin typeface="Arial" charset="0"/>
                <a:cs typeface="Arial" charset="0"/>
              </a:rPr>
              <a:t>Data Flow Diagram </a:t>
            </a:r>
            <a:r>
              <a:rPr lang="en-US" sz="2400" b="1" dirty="0" smtClean="0"/>
              <a:t>Schedule Interview</a:t>
            </a:r>
            <a:r>
              <a:rPr lang="en-US" sz="2400" b="1" dirty="0" smtClean="0">
                <a:latin typeface="Arial" charset="0"/>
                <a:cs typeface="Arial" charset="0"/>
              </a:rPr>
              <a:t> </a:t>
            </a:r>
            <a:r>
              <a:rPr lang="en-US" sz="2400" b="1" dirty="0">
                <a:latin typeface="Arial" charset="0"/>
                <a:cs typeface="Arial" charset="0"/>
              </a:rPr>
              <a:t>Narrative</a:t>
            </a:r>
          </a:p>
        </p:txBody>
      </p:sp>
      <p:sp>
        <p:nvSpPr>
          <p:cNvPr id="2052" name="Rectangle 2"/>
          <p:cNvSpPr>
            <a:spLocks noChangeArrowheads="1"/>
          </p:cNvSpPr>
          <p:nvPr/>
        </p:nvSpPr>
        <p:spPr bwMode="auto">
          <a:xfrm>
            <a:off x="342900" y="1371600"/>
            <a:ext cx="6134100" cy="28194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v"/>
            </a:pPr>
            <a:r>
              <a:rPr lang="en-US" sz="1200" b="1" dirty="0" smtClean="0">
                <a:latin typeface="Calibri" pitchFamily="34" charset="0"/>
              </a:rPr>
              <a:t>5.2.1 Compare Schedules: </a:t>
            </a:r>
            <a:r>
              <a:rPr lang="en-US" sz="1200" dirty="0" smtClean="0">
                <a:latin typeface="Calibri" pitchFamily="34" charset="0"/>
              </a:rPr>
              <a:t>This process is started by a request for an interview being approved by a student.  This process compares the schedules of the recruiter and student to find a list of all possible dates they could meet on.  This list of dates is sent to 5.2.2.</a:t>
            </a:r>
            <a:endParaRPr lang="en-US" sz="1200" dirty="0">
              <a:latin typeface="Calibri" pitchFamily="34" charset="0"/>
            </a:endParaRPr>
          </a:p>
          <a:p>
            <a:pPr marL="342900" indent="-342900">
              <a:lnSpc>
                <a:spcPct val="80000"/>
              </a:lnSpc>
              <a:spcBef>
                <a:spcPct val="20000"/>
              </a:spcBef>
              <a:buFont typeface="Wingdings" pitchFamily="2" charset="2"/>
              <a:buChar char="v"/>
            </a:pPr>
            <a:r>
              <a:rPr lang="en-US" sz="1200" b="1" dirty="0" smtClean="0">
                <a:latin typeface="Calibri" pitchFamily="34" charset="0"/>
              </a:rPr>
              <a:t>5.2.2 Select a date: </a:t>
            </a:r>
            <a:r>
              <a:rPr lang="en-US" sz="1200" dirty="0" smtClean="0">
                <a:latin typeface="Calibri" pitchFamily="34" charset="0"/>
              </a:rPr>
              <a:t>This process is started when a list of possible dates is formulated.  From this list the student selects a date when they can meet and sends this information to 5.2.3.  If there are no more dates, the information is sent back to 5.1.</a:t>
            </a:r>
            <a:endParaRPr lang="en-US" sz="1200" b="1" dirty="0" smtClean="0">
              <a:latin typeface="Calibri" pitchFamily="34" charset="0"/>
            </a:endParaRPr>
          </a:p>
          <a:p>
            <a:pPr marL="342900" indent="-342900">
              <a:lnSpc>
                <a:spcPct val="80000"/>
              </a:lnSpc>
              <a:spcBef>
                <a:spcPct val="20000"/>
              </a:spcBef>
              <a:buFont typeface="Wingdings" pitchFamily="2" charset="2"/>
              <a:buChar char="v"/>
            </a:pPr>
            <a:r>
              <a:rPr lang="en-US" sz="1200" b="1" dirty="0" smtClean="0">
                <a:latin typeface="Calibri" pitchFamily="34" charset="0"/>
              </a:rPr>
              <a:t>5.2.3 Select a time: </a:t>
            </a:r>
            <a:r>
              <a:rPr lang="en-US" sz="1200" dirty="0" smtClean="0">
                <a:latin typeface="Calibri" pitchFamily="34" charset="0"/>
              </a:rPr>
              <a:t>This process begins when an approved date is selected.  The student and recruiter then agree on a time to meet.  If one is found, then the time is sent to 5.2.4.  If a time is not available, then that information is sent back to 5.2.2 to select a new date.</a:t>
            </a:r>
            <a:endParaRPr lang="en-US" sz="1200" b="1" dirty="0" smtClean="0">
              <a:latin typeface="Calibri" pitchFamily="34" charset="0"/>
            </a:endParaRPr>
          </a:p>
          <a:p>
            <a:pPr marL="342900" indent="-342900">
              <a:lnSpc>
                <a:spcPct val="80000"/>
              </a:lnSpc>
              <a:spcBef>
                <a:spcPct val="20000"/>
              </a:spcBef>
              <a:buFont typeface="Wingdings" pitchFamily="2" charset="2"/>
              <a:buChar char="v"/>
            </a:pPr>
            <a:r>
              <a:rPr lang="en-US" sz="1200" b="1" dirty="0" smtClean="0">
                <a:latin typeface="Calibri" pitchFamily="34" charset="0"/>
              </a:rPr>
              <a:t>5.2.4 Select a location:  </a:t>
            </a:r>
            <a:r>
              <a:rPr lang="en-US" sz="1200" dirty="0" smtClean="0">
                <a:latin typeface="Calibri" pitchFamily="34" charset="0"/>
              </a:rPr>
              <a:t>This process begins when an approved time is selected and agreed on.  This process selects a location for the interview to take place.  When successful, the interview information is sent to the student and recruiter.  If no location is possible, that information is sent back to 5.2.3 to choose a new time.</a:t>
            </a:r>
            <a:endParaRPr lang="en-US" sz="1200" dirty="0">
              <a:latin typeface="Calibri" pitchFamily="34" charset="0"/>
            </a:endParaRPr>
          </a:p>
        </p:txBody>
      </p:sp>
      <p:graphicFrame>
        <p:nvGraphicFramePr>
          <p:cNvPr id="2050" name="Object 2"/>
          <p:cNvGraphicFramePr>
            <a:graphicFrameLocks noChangeAspect="1"/>
          </p:cNvGraphicFramePr>
          <p:nvPr/>
        </p:nvGraphicFramePr>
        <p:xfrm>
          <a:off x="914400" y="4927600"/>
          <a:ext cx="4991100" cy="3086100"/>
        </p:xfrm>
        <a:graphic>
          <a:graphicData uri="http://schemas.openxmlformats.org/presentationml/2006/ole">
            <p:oleObj spid="_x0000_s65538" name="Worksheet" r:id="rId3" imgW="5495925" imgH="3381375" progId="Excel.Sheet.8">
              <p:embed/>
            </p:oleObj>
          </a:graphicData>
        </a:graphic>
      </p:graphicFrame>
      <p:cxnSp>
        <p:nvCxnSpPr>
          <p:cNvPr id="6" name="Straight Connector 5"/>
          <p:cNvCxnSpPr/>
          <p:nvPr/>
        </p:nvCxnSpPr>
        <p:spPr>
          <a:xfrm rot="5400000">
            <a:off x="5384626" y="7123906"/>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a:defRPr/>
            </a:pPr>
            <a:fld id="{E9B08178-1B78-47F0-A214-69921C110E50}"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205B6E34-382F-40FB-A1DE-43B9DB2859E7}" type="slidenum">
              <a:rPr lang="en-US"/>
              <a:pPr>
                <a:defRPr/>
              </a:pPr>
              <a:t>87</a:t>
            </a:fld>
            <a:endParaRPr lang="en-US"/>
          </a:p>
        </p:txBody>
      </p:sp>
      <p:sp>
        <p:nvSpPr>
          <p:cNvPr id="134147" name="Text Box 2"/>
          <p:cNvSpPr txBox="1">
            <a:spLocks noChangeArrowheads="1"/>
          </p:cNvSpPr>
          <p:nvPr/>
        </p:nvSpPr>
        <p:spPr bwMode="auto">
          <a:xfrm>
            <a:off x="0" y="4527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 of Current Interfaces and Narrative</a:t>
            </a:r>
          </a:p>
        </p:txBody>
      </p:sp>
      <p:pic>
        <p:nvPicPr>
          <p:cNvPr id="134152" name="Picture 14" descr="Word1"/>
          <p:cNvPicPr>
            <a:picLocks noChangeAspect="1" noChangeArrowheads="1"/>
          </p:cNvPicPr>
          <p:nvPr/>
        </p:nvPicPr>
        <p:blipFill>
          <a:blip r:embed="rId2"/>
          <a:srcRect/>
          <a:stretch>
            <a:fillRect/>
          </a:stretch>
        </p:blipFill>
        <p:spPr bwMode="auto">
          <a:xfrm>
            <a:off x="304800" y="3276600"/>
            <a:ext cx="3352800" cy="2320925"/>
          </a:xfrm>
          <a:prstGeom prst="rect">
            <a:avLst/>
          </a:prstGeom>
          <a:noFill/>
          <a:ln w="9525">
            <a:noFill/>
            <a:miter lim="800000"/>
            <a:headEnd/>
            <a:tailEnd/>
          </a:ln>
        </p:spPr>
      </p:pic>
      <p:sp>
        <p:nvSpPr>
          <p:cNvPr id="134155" name="Text Box 17"/>
          <p:cNvSpPr txBox="1">
            <a:spLocks noChangeArrowheads="1"/>
          </p:cNvSpPr>
          <p:nvPr/>
        </p:nvSpPr>
        <p:spPr bwMode="auto">
          <a:xfrm>
            <a:off x="3886200" y="4038600"/>
            <a:ext cx="2590800" cy="738664"/>
          </a:xfrm>
          <a:prstGeom prst="rect">
            <a:avLst/>
          </a:prstGeom>
          <a:noFill/>
          <a:ln w="9525">
            <a:solidFill>
              <a:schemeClr val="tx1"/>
            </a:solidFill>
            <a:miter lim="800000"/>
            <a:headEnd/>
            <a:tailEnd/>
          </a:ln>
        </p:spPr>
        <p:txBody>
          <a:bodyPr>
            <a:spAutoFit/>
          </a:bodyPr>
          <a:lstStyle/>
          <a:p>
            <a:pPr>
              <a:spcBef>
                <a:spcPct val="50000"/>
              </a:spcBef>
            </a:pPr>
            <a:r>
              <a:rPr lang="en-US" sz="1400" dirty="0"/>
              <a:t>Microsoft Word is used for the </a:t>
            </a:r>
            <a:r>
              <a:rPr lang="en-US" sz="1400" dirty="0" smtClean="0"/>
              <a:t>students to create resumes and portfolio information.</a:t>
            </a:r>
            <a:endParaRPr lang="en-US" sz="1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4267200" y="3810000"/>
            <a:ext cx="1219200" cy="990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3" name="Line 21"/>
          <p:cNvSpPr>
            <a:spLocks noChangeShapeType="1"/>
          </p:cNvSpPr>
          <p:nvPr/>
        </p:nvSpPr>
        <p:spPr bwMode="auto">
          <a:xfrm flipH="1" flipV="1">
            <a:off x="1524000" y="3810000"/>
            <a:ext cx="1219200" cy="10668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54" name="Rectangle 4"/>
          <p:cNvSpPr>
            <a:spLocks noChangeArrowheads="1"/>
          </p:cNvSpPr>
          <p:nvPr/>
        </p:nvSpPr>
        <p:spPr bwMode="auto">
          <a:xfrm>
            <a:off x="2590800" y="4724400"/>
            <a:ext cx="16764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solidFill>
                <a:schemeClr val="tx1"/>
              </a:solidFill>
              <a:latin typeface="Arial" pitchFamily="34" charset="0"/>
              <a:cs typeface="Arial" pitchFamily="34" charset="0"/>
            </a:endParaRPr>
          </a:p>
        </p:txBody>
      </p:sp>
      <p:sp>
        <p:nvSpPr>
          <p:cNvPr id="2055" name="Rectangle 7"/>
          <p:cNvSpPr>
            <a:spLocks noChangeArrowheads="1"/>
          </p:cNvSpPr>
          <p:nvPr/>
        </p:nvSpPr>
        <p:spPr bwMode="auto">
          <a:xfrm>
            <a:off x="4953000" y="28956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solidFill>
                <a:schemeClr val="tx1"/>
              </a:solidFill>
              <a:latin typeface="Arial" pitchFamily="34" charset="0"/>
              <a:cs typeface="Arial" pitchFamily="34" charset="0"/>
            </a:endParaRPr>
          </a:p>
        </p:txBody>
      </p:sp>
      <p:sp>
        <p:nvSpPr>
          <p:cNvPr id="2056" name="Rectangle 8"/>
          <p:cNvSpPr>
            <a:spLocks noChangeArrowheads="1"/>
          </p:cNvSpPr>
          <p:nvPr/>
        </p:nvSpPr>
        <p:spPr bwMode="auto">
          <a:xfrm>
            <a:off x="533400" y="2895600"/>
            <a:ext cx="1447800" cy="838200"/>
          </a:xfrm>
          <a:prstGeom prst="rect">
            <a:avLst/>
          </a:prstGeom>
          <a:ln>
            <a:headEnd/>
            <a:tailEnd/>
          </a:ln>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vert="eaVert" anchor="ctr">
            <a:flatTx/>
          </a:bodyPr>
          <a:lstStyle/>
          <a:p>
            <a:pPr algn="ctr">
              <a:defRPr/>
            </a:pPr>
            <a:endParaRPr lang="en-US" sz="1400" b="1">
              <a:solidFill>
                <a:schemeClr val="tx1"/>
              </a:solidFill>
              <a:latin typeface="Arial" pitchFamily="34" charset="0"/>
              <a:cs typeface="Arial" pitchFamily="34" charset="0"/>
            </a:endParaRPr>
          </a:p>
        </p:txBody>
      </p:sp>
      <p:grpSp>
        <p:nvGrpSpPr>
          <p:cNvPr id="2" name="Group 9"/>
          <p:cNvGrpSpPr>
            <a:grpSpLocks/>
          </p:cNvGrpSpPr>
          <p:nvPr/>
        </p:nvGrpSpPr>
        <p:grpSpPr bwMode="auto">
          <a:xfrm>
            <a:off x="2590800" y="5943600"/>
            <a:ext cx="1905000" cy="457200"/>
            <a:chOff x="2448" y="4800"/>
            <a:chExt cx="1200" cy="288"/>
          </a:xfrm>
        </p:grpSpPr>
        <p:sp>
          <p:nvSpPr>
            <p:cNvPr id="2074" name="Line 10"/>
            <p:cNvSpPr>
              <a:spLocks noChangeShapeType="1"/>
            </p:cNvSpPr>
            <p:nvPr/>
          </p:nvSpPr>
          <p:spPr bwMode="auto">
            <a:xfrm>
              <a:off x="2448" y="4800"/>
              <a:ext cx="0" cy="288"/>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2075" name="Line 11"/>
            <p:cNvSpPr>
              <a:spLocks noChangeShapeType="1"/>
            </p:cNvSpPr>
            <p:nvPr/>
          </p:nvSpPr>
          <p:spPr bwMode="auto">
            <a:xfrm>
              <a:off x="2448" y="4800"/>
              <a:ext cx="1056"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2076" name="Line 12"/>
            <p:cNvSpPr>
              <a:spLocks noChangeShapeType="1"/>
            </p:cNvSpPr>
            <p:nvPr/>
          </p:nvSpPr>
          <p:spPr bwMode="auto">
            <a:xfrm>
              <a:off x="2448" y="5088"/>
              <a:ext cx="1056" cy="0"/>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2077" name="Line 13"/>
            <p:cNvSpPr>
              <a:spLocks noChangeShapeType="1"/>
            </p:cNvSpPr>
            <p:nvPr/>
          </p:nvSpPr>
          <p:spPr bwMode="auto">
            <a:xfrm>
              <a:off x="2736" y="4800"/>
              <a:ext cx="0" cy="288"/>
            </a:xfrm>
            <a:prstGeom prst="line">
              <a:avLst/>
            </a:prstGeom>
            <a:noFill/>
            <a:ln w="28575">
              <a:solidFill>
                <a:schemeClr val="tx1"/>
              </a:solidFill>
              <a:round/>
              <a:headEnd/>
              <a:tailEnd/>
            </a:ln>
          </p:spPr>
          <p:txBody>
            <a:bodyPr/>
            <a:lstStyle/>
            <a:p>
              <a:endParaRPr lang="en-US">
                <a:latin typeface="Arial" pitchFamily="34" charset="0"/>
                <a:cs typeface="Arial" pitchFamily="34" charset="0"/>
              </a:endParaRPr>
            </a:p>
          </p:txBody>
        </p:sp>
        <p:sp>
          <p:nvSpPr>
            <p:cNvPr id="2078" name="Text Box 14"/>
            <p:cNvSpPr txBox="1">
              <a:spLocks noChangeArrowheads="1"/>
            </p:cNvSpPr>
            <p:nvPr/>
          </p:nvSpPr>
          <p:spPr bwMode="auto">
            <a:xfrm>
              <a:off x="2448" y="4828"/>
              <a:ext cx="432" cy="192"/>
            </a:xfrm>
            <a:prstGeom prst="rect">
              <a:avLst/>
            </a:prstGeom>
            <a:noFill/>
            <a:ln w="9525">
              <a:noFill/>
              <a:miter lim="800000"/>
              <a:headEnd/>
              <a:tailEnd/>
            </a:ln>
          </p:spPr>
          <p:txBody>
            <a:bodyPr>
              <a:spAutoFit/>
            </a:bodyPr>
            <a:lstStyle/>
            <a:p>
              <a:pPr>
                <a:spcBef>
                  <a:spcPct val="50000"/>
                </a:spcBef>
              </a:pPr>
              <a:r>
                <a:rPr lang="en-US" sz="1400">
                  <a:latin typeface="Arial" pitchFamily="34" charset="0"/>
                  <a:cs typeface="Arial" pitchFamily="34" charset="0"/>
                </a:rPr>
                <a:t>ds1</a:t>
              </a:r>
            </a:p>
          </p:txBody>
        </p:sp>
        <p:sp>
          <p:nvSpPr>
            <p:cNvPr id="2079" name="Text Box 15"/>
            <p:cNvSpPr txBox="1">
              <a:spLocks noChangeArrowheads="1"/>
            </p:cNvSpPr>
            <p:nvPr/>
          </p:nvSpPr>
          <p:spPr bwMode="auto">
            <a:xfrm>
              <a:off x="2736" y="4828"/>
              <a:ext cx="912" cy="212"/>
            </a:xfrm>
            <a:prstGeom prst="rect">
              <a:avLst/>
            </a:prstGeom>
            <a:noFill/>
            <a:ln w="9525">
              <a:noFill/>
              <a:miter lim="800000"/>
              <a:headEnd/>
              <a:tailEnd/>
            </a:ln>
          </p:spPr>
          <p:txBody>
            <a:bodyPr>
              <a:spAutoFit/>
            </a:bodyPr>
            <a:lstStyle/>
            <a:p>
              <a:pPr>
                <a:spcBef>
                  <a:spcPct val="50000"/>
                </a:spcBef>
              </a:pPr>
              <a:r>
                <a:rPr lang="en-US" sz="1600">
                  <a:latin typeface="Arial" pitchFamily="34" charset="0"/>
                  <a:cs typeface="Arial" pitchFamily="34" charset="0"/>
                </a:rPr>
                <a:t>Database</a:t>
              </a:r>
            </a:p>
          </p:txBody>
        </p:sp>
      </p:grpSp>
      <p:sp>
        <p:nvSpPr>
          <p:cNvPr id="2058" name="Text Box 16"/>
          <p:cNvSpPr txBox="1">
            <a:spLocks noChangeArrowheads="1"/>
          </p:cNvSpPr>
          <p:nvPr/>
        </p:nvSpPr>
        <p:spPr bwMode="auto">
          <a:xfrm>
            <a:off x="2491450" y="4800600"/>
            <a:ext cx="1905000" cy="692497"/>
          </a:xfrm>
          <a:prstGeom prst="rect">
            <a:avLst/>
          </a:prstGeom>
          <a:noFill/>
          <a:ln w="9525">
            <a:noFill/>
            <a:miter lim="800000"/>
            <a:headEnd/>
            <a:tailEnd/>
          </a:ln>
        </p:spPr>
        <p:txBody>
          <a:bodyPr wrap="square">
            <a:spAutoFit/>
          </a:bodyPr>
          <a:lstStyle/>
          <a:p>
            <a:pPr algn="ctr">
              <a:spcBef>
                <a:spcPct val="50000"/>
              </a:spcBef>
            </a:pPr>
            <a:r>
              <a:rPr lang="en-US" sz="1300" dirty="0">
                <a:latin typeface="Arial" pitchFamily="34" charset="0"/>
                <a:cs typeface="Arial" pitchFamily="34" charset="0"/>
              </a:rPr>
              <a:t>1. </a:t>
            </a:r>
            <a:r>
              <a:rPr lang="en-US" sz="1300" dirty="0" smtClean="0">
                <a:latin typeface="Arial" pitchFamily="34" charset="0"/>
                <a:cs typeface="Arial" pitchFamily="34" charset="0"/>
              </a:rPr>
              <a:t>System Owners(i.e. UA career center, monster.com, etc.)</a:t>
            </a:r>
            <a:endParaRPr lang="en-US" sz="1300" dirty="0">
              <a:latin typeface="Arial" pitchFamily="34" charset="0"/>
              <a:cs typeface="Arial" pitchFamily="34" charset="0"/>
            </a:endParaRPr>
          </a:p>
        </p:txBody>
      </p:sp>
      <p:sp>
        <p:nvSpPr>
          <p:cNvPr id="2059" name="Text Box 17"/>
          <p:cNvSpPr txBox="1">
            <a:spLocks noChangeArrowheads="1"/>
          </p:cNvSpPr>
          <p:nvPr/>
        </p:nvSpPr>
        <p:spPr bwMode="auto">
          <a:xfrm>
            <a:off x="533400" y="3136900"/>
            <a:ext cx="1447800" cy="292100"/>
          </a:xfrm>
          <a:prstGeom prst="rect">
            <a:avLst/>
          </a:prstGeom>
          <a:noFill/>
          <a:ln w="9525">
            <a:noFill/>
            <a:miter lim="800000"/>
            <a:headEnd/>
            <a:tailEnd/>
          </a:ln>
        </p:spPr>
        <p:txBody>
          <a:bodyPr>
            <a:spAutoFit/>
          </a:bodyPr>
          <a:lstStyle/>
          <a:p>
            <a:pPr algn="ctr">
              <a:spcBef>
                <a:spcPct val="50000"/>
              </a:spcBef>
            </a:pPr>
            <a:r>
              <a:rPr lang="en-US" sz="1300" dirty="0">
                <a:latin typeface="Arial" pitchFamily="34" charset="0"/>
                <a:cs typeface="Arial" pitchFamily="34" charset="0"/>
              </a:rPr>
              <a:t>2. Recruiters</a:t>
            </a:r>
          </a:p>
        </p:txBody>
      </p:sp>
      <p:sp>
        <p:nvSpPr>
          <p:cNvPr id="2060" name="Text Box 18"/>
          <p:cNvSpPr txBox="1">
            <a:spLocks noChangeArrowheads="1"/>
          </p:cNvSpPr>
          <p:nvPr/>
        </p:nvSpPr>
        <p:spPr bwMode="auto">
          <a:xfrm>
            <a:off x="4953000" y="3136900"/>
            <a:ext cx="1447800" cy="292100"/>
          </a:xfrm>
          <a:prstGeom prst="rect">
            <a:avLst/>
          </a:prstGeom>
          <a:noFill/>
          <a:ln w="9525">
            <a:noFill/>
            <a:miter lim="800000"/>
            <a:headEnd/>
            <a:tailEnd/>
          </a:ln>
        </p:spPr>
        <p:txBody>
          <a:bodyPr>
            <a:spAutoFit/>
          </a:bodyPr>
          <a:lstStyle/>
          <a:p>
            <a:pPr algn="ctr">
              <a:spcBef>
                <a:spcPct val="50000"/>
              </a:spcBef>
            </a:pPr>
            <a:r>
              <a:rPr lang="en-US" sz="1300" dirty="0">
                <a:latin typeface="Arial" pitchFamily="34" charset="0"/>
                <a:cs typeface="Arial" pitchFamily="34" charset="0"/>
              </a:rPr>
              <a:t>3. Students</a:t>
            </a:r>
          </a:p>
        </p:txBody>
      </p:sp>
      <p:sp>
        <p:nvSpPr>
          <p:cNvPr id="2061" name="Text Box 35"/>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latin typeface="Arial" pitchFamily="34" charset="0"/>
                <a:cs typeface="Arial" pitchFamily="34" charset="0"/>
              </a:rPr>
              <a:t>Detail of Current Geography</a:t>
            </a:r>
          </a:p>
        </p:txBody>
      </p:sp>
      <p:cxnSp>
        <p:nvCxnSpPr>
          <p:cNvPr id="23" name="Straight Arrow Connector 22"/>
          <p:cNvCxnSpPr>
            <a:endCxn id="2054" idx="2"/>
          </p:cNvCxnSpPr>
          <p:nvPr/>
        </p:nvCxnSpPr>
        <p:spPr>
          <a:xfrm rot="5400000" flipH="1" flipV="1">
            <a:off x="3237707" y="5752306"/>
            <a:ext cx="381000" cy="1587"/>
          </a:xfrm>
          <a:prstGeom prst="straightConnector1">
            <a:avLst/>
          </a:prstGeom>
          <a:ln w="15875"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2064" name="TextBox 23"/>
          <p:cNvSpPr txBox="1">
            <a:spLocks noChangeArrowheads="1"/>
          </p:cNvSpPr>
          <p:nvPr/>
        </p:nvSpPr>
        <p:spPr bwMode="auto">
          <a:xfrm rot="2493084">
            <a:off x="1429919" y="4108371"/>
            <a:ext cx="1531188" cy="246221"/>
          </a:xfrm>
          <a:prstGeom prst="rect">
            <a:avLst/>
          </a:prstGeom>
          <a:noFill/>
          <a:ln w="9525">
            <a:noFill/>
            <a:miter lim="800000"/>
            <a:headEnd/>
            <a:tailEnd/>
          </a:ln>
        </p:spPr>
        <p:txBody>
          <a:bodyPr wrap="none">
            <a:spAutoFit/>
          </a:bodyPr>
          <a:lstStyle/>
          <a:p>
            <a:r>
              <a:rPr lang="en-US" sz="1000">
                <a:latin typeface="Arial" pitchFamily="34" charset="0"/>
                <a:cs typeface="Arial" pitchFamily="34" charset="0"/>
              </a:rPr>
              <a:t>Student Profile/Resume</a:t>
            </a:r>
          </a:p>
        </p:txBody>
      </p:sp>
      <p:sp>
        <p:nvSpPr>
          <p:cNvPr id="2065" name="TextBox 24"/>
          <p:cNvSpPr txBox="1">
            <a:spLocks noChangeArrowheads="1"/>
          </p:cNvSpPr>
          <p:nvPr/>
        </p:nvSpPr>
        <p:spPr bwMode="auto">
          <a:xfrm rot="-2268611">
            <a:off x="3868066" y="4120277"/>
            <a:ext cx="1747594" cy="246221"/>
          </a:xfrm>
          <a:prstGeom prst="rect">
            <a:avLst/>
          </a:prstGeom>
          <a:noFill/>
          <a:ln w="9525">
            <a:noFill/>
            <a:miter lim="800000"/>
            <a:headEnd/>
            <a:tailEnd/>
          </a:ln>
        </p:spPr>
        <p:txBody>
          <a:bodyPr wrap="none">
            <a:spAutoFit/>
          </a:bodyPr>
          <a:lstStyle/>
          <a:p>
            <a:r>
              <a:rPr lang="en-US" sz="1000">
                <a:latin typeface="Arial" pitchFamily="34" charset="0"/>
                <a:cs typeface="Arial" pitchFamily="34" charset="0"/>
              </a:rPr>
              <a:t>Profile/Resume Corrections</a:t>
            </a:r>
          </a:p>
        </p:txBody>
      </p:sp>
      <p:cxnSp>
        <p:nvCxnSpPr>
          <p:cNvPr id="26" name="Straight Arrow Connector 25"/>
          <p:cNvCxnSpPr/>
          <p:nvPr/>
        </p:nvCxnSpPr>
        <p:spPr>
          <a:xfrm>
            <a:off x="1981200" y="3048000"/>
            <a:ext cx="2971800" cy="1588"/>
          </a:xfrm>
          <a:prstGeom prst="straightConnector1">
            <a:avLst/>
          </a:prstGeom>
          <a:noFill/>
          <a:ln w="38100">
            <a:solidFill>
              <a:schemeClr val="tx1"/>
            </a:solidFill>
            <a:round/>
            <a:headEnd/>
            <a:tailEnd type="triangle" w="med" len="med"/>
          </a:ln>
        </p:spPr>
      </p:cxnSp>
      <p:sp>
        <p:nvSpPr>
          <p:cNvPr id="2067" name="TextBox 26"/>
          <p:cNvSpPr txBox="1">
            <a:spLocks noChangeArrowheads="1"/>
          </p:cNvSpPr>
          <p:nvPr/>
        </p:nvSpPr>
        <p:spPr bwMode="auto">
          <a:xfrm>
            <a:off x="2895600" y="2819400"/>
            <a:ext cx="1205779" cy="246221"/>
          </a:xfrm>
          <a:prstGeom prst="rect">
            <a:avLst/>
          </a:prstGeom>
          <a:noFill/>
          <a:ln w="9525">
            <a:noFill/>
            <a:miter lim="800000"/>
            <a:headEnd/>
            <a:tailEnd/>
          </a:ln>
        </p:spPr>
        <p:txBody>
          <a:bodyPr wrap="none">
            <a:spAutoFit/>
          </a:bodyPr>
          <a:lstStyle/>
          <a:p>
            <a:r>
              <a:rPr lang="en-US" sz="1000">
                <a:latin typeface="Arial" pitchFamily="34" charset="0"/>
                <a:cs typeface="Arial" pitchFamily="34" charset="0"/>
              </a:rPr>
              <a:t>Request Interview</a:t>
            </a:r>
          </a:p>
        </p:txBody>
      </p:sp>
      <p:cxnSp>
        <p:nvCxnSpPr>
          <p:cNvPr id="28" name="Straight Arrow Connector 27"/>
          <p:cNvCxnSpPr/>
          <p:nvPr/>
        </p:nvCxnSpPr>
        <p:spPr>
          <a:xfrm>
            <a:off x="750888" y="3733800"/>
            <a:ext cx="1839912" cy="1600200"/>
          </a:xfrm>
          <a:prstGeom prst="straightConnector1">
            <a:avLst/>
          </a:prstGeom>
          <a:noFill/>
          <a:ln w="38100">
            <a:solidFill>
              <a:schemeClr val="tx1"/>
            </a:solidFill>
            <a:round/>
            <a:headEnd/>
            <a:tailEnd type="triangle" w="med" len="med"/>
          </a:ln>
        </p:spPr>
      </p:cxnSp>
      <p:sp>
        <p:nvSpPr>
          <p:cNvPr id="2069" name="TextBox 28"/>
          <p:cNvSpPr txBox="1">
            <a:spLocks noChangeArrowheads="1"/>
          </p:cNvSpPr>
          <p:nvPr/>
        </p:nvSpPr>
        <p:spPr bwMode="auto">
          <a:xfrm rot="2493084">
            <a:off x="707523" y="4282996"/>
            <a:ext cx="2040943" cy="246221"/>
          </a:xfrm>
          <a:prstGeom prst="rect">
            <a:avLst/>
          </a:prstGeom>
          <a:noFill/>
          <a:ln w="9525">
            <a:noFill/>
            <a:miter lim="800000"/>
            <a:headEnd/>
            <a:tailEnd/>
          </a:ln>
        </p:spPr>
        <p:txBody>
          <a:bodyPr wrap="none">
            <a:spAutoFit/>
          </a:bodyPr>
          <a:lstStyle/>
          <a:p>
            <a:r>
              <a:rPr lang="en-US" sz="1000">
                <a:latin typeface="Arial" pitchFamily="34" charset="0"/>
                <a:cs typeface="Arial" pitchFamily="34" charset="0"/>
              </a:rPr>
              <a:t>Request Student Profile/Resume</a:t>
            </a:r>
          </a:p>
        </p:txBody>
      </p:sp>
      <p:cxnSp>
        <p:nvCxnSpPr>
          <p:cNvPr id="30" name="Straight Arrow Connector 29"/>
          <p:cNvCxnSpPr/>
          <p:nvPr/>
        </p:nvCxnSpPr>
        <p:spPr>
          <a:xfrm rot="10800000" flipV="1">
            <a:off x="4267200" y="3733800"/>
            <a:ext cx="2057400" cy="1676400"/>
          </a:xfrm>
          <a:prstGeom prst="straightConnector1">
            <a:avLst/>
          </a:prstGeom>
          <a:noFill/>
          <a:ln w="38100">
            <a:solidFill>
              <a:schemeClr val="tx1"/>
            </a:solidFill>
            <a:round/>
            <a:headEnd/>
            <a:tailEnd type="triangle" w="med" len="med"/>
          </a:ln>
        </p:spPr>
      </p:cxnSp>
      <p:sp>
        <p:nvSpPr>
          <p:cNvPr id="2071" name="TextBox 30"/>
          <p:cNvSpPr txBox="1">
            <a:spLocks noChangeArrowheads="1"/>
          </p:cNvSpPr>
          <p:nvPr/>
        </p:nvSpPr>
        <p:spPr bwMode="auto">
          <a:xfrm rot="-2268611">
            <a:off x="4576872" y="4425077"/>
            <a:ext cx="1093569" cy="246221"/>
          </a:xfrm>
          <a:prstGeom prst="rect">
            <a:avLst/>
          </a:prstGeom>
          <a:noFill/>
          <a:ln w="9525">
            <a:noFill/>
            <a:miter lim="800000"/>
            <a:headEnd/>
            <a:tailEnd/>
          </a:ln>
        </p:spPr>
        <p:txBody>
          <a:bodyPr wrap="none">
            <a:spAutoFit/>
          </a:bodyPr>
          <a:lstStyle/>
          <a:p>
            <a:r>
              <a:rPr lang="en-US" sz="1000">
                <a:latin typeface="Arial" pitchFamily="34" charset="0"/>
                <a:cs typeface="Arial" pitchFamily="34" charset="0"/>
              </a:rPr>
              <a:t>Profile/Resume </a:t>
            </a:r>
          </a:p>
        </p:txBody>
      </p:sp>
      <p:cxnSp>
        <p:nvCxnSpPr>
          <p:cNvPr id="33" name="Straight Arrow Connector 32"/>
          <p:cNvCxnSpPr/>
          <p:nvPr/>
        </p:nvCxnSpPr>
        <p:spPr>
          <a:xfrm rot="10800000">
            <a:off x="1981200" y="3505200"/>
            <a:ext cx="2971800" cy="1588"/>
          </a:xfrm>
          <a:prstGeom prst="straightConnector1">
            <a:avLst/>
          </a:prstGeom>
          <a:noFill/>
          <a:ln w="38100">
            <a:solidFill>
              <a:schemeClr val="tx1"/>
            </a:solidFill>
            <a:round/>
            <a:headEnd/>
            <a:tailEnd type="triangle" w="med" len="med"/>
          </a:ln>
        </p:spPr>
      </p:cxnSp>
      <p:sp>
        <p:nvSpPr>
          <p:cNvPr id="2073" name="TextBox 33"/>
          <p:cNvSpPr txBox="1">
            <a:spLocks noChangeArrowheads="1"/>
          </p:cNvSpPr>
          <p:nvPr/>
        </p:nvSpPr>
        <p:spPr bwMode="auto">
          <a:xfrm>
            <a:off x="2667000" y="3259138"/>
            <a:ext cx="1678665" cy="246221"/>
          </a:xfrm>
          <a:prstGeom prst="rect">
            <a:avLst/>
          </a:prstGeom>
          <a:noFill/>
          <a:ln w="9525">
            <a:noFill/>
            <a:miter lim="800000"/>
            <a:headEnd/>
            <a:tailEnd/>
          </a:ln>
        </p:spPr>
        <p:txBody>
          <a:bodyPr wrap="none">
            <a:spAutoFit/>
          </a:bodyPr>
          <a:lstStyle/>
          <a:p>
            <a:r>
              <a:rPr lang="en-US" sz="1000" dirty="0" smtClean="0">
                <a:latin typeface="Arial" pitchFamily="34" charset="0"/>
                <a:cs typeface="Arial" pitchFamily="34" charset="0"/>
              </a:rPr>
              <a:t>Request Approved/Denied</a:t>
            </a:r>
            <a:endParaRPr lang="en-US" sz="1000" dirty="0">
              <a:latin typeface="Arial" pitchFamily="34" charset="0"/>
              <a:cs typeface="Arial" pitchFamily="34" charset="0"/>
            </a:endParaRPr>
          </a:p>
        </p:txBody>
      </p:sp>
      <p:sp>
        <p:nvSpPr>
          <p:cNvPr id="29" name="Slide Number Placeholder 28"/>
          <p:cNvSpPr>
            <a:spLocks noGrp="1"/>
          </p:cNvSpPr>
          <p:nvPr>
            <p:ph type="sldNum" sz="quarter" idx="12"/>
          </p:nvPr>
        </p:nvSpPr>
        <p:spPr/>
        <p:txBody>
          <a:bodyPr/>
          <a:lstStyle/>
          <a:p>
            <a:pPr>
              <a:defRPr/>
            </a:pPr>
            <a:fld id="{A840AA3C-F2E5-491B-B747-EDFC1154BC41}"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9ADCC17F-C542-4620-8274-BC9A339E7B6F}" type="slidenum">
              <a:rPr lang="en-US"/>
              <a:pPr>
                <a:defRPr/>
              </a:pPr>
              <a:t>89</a:t>
            </a:fld>
            <a:endParaRPr lang="en-US"/>
          </a:p>
        </p:txBody>
      </p:sp>
      <p:sp>
        <p:nvSpPr>
          <p:cNvPr id="2055" name="Rectangle 6"/>
          <p:cNvSpPr>
            <a:spLocks noChangeArrowheads="1"/>
          </p:cNvSpPr>
          <p:nvPr/>
        </p:nvSpPr>
        <p:spPr bwMode="auto">
          <a:xfrm>
            <a:off x="304800" y="2270879"/>
            <a:ext cx="6248400" cy="2215991"/>
          </a:xfrm>
          <a:prstGeom prst="rect">
            <a:avLst/>
          </a:prstGeom>
          <a:noFill/>
          <a:ln w="9525">
            <a:noFill/>
            <a:miter lim="800000"/>
            <a:headEnd/>
            <a:tailEnd/>
          </a:ln>
        </p:spPr>
        <p:txBody>
          <a:bodyPr wrap="square">
            <a:spAutoFit/>
          </a:bodyPr>
          <a:lstStyle/>
          <a:p>
            <a:pPr eaLnBrk="0" hangingPunct="0">
              <a:spcBef>
                <a:spcPct val="50000"/>
              </a:spcBef>
            </a:pPr>
            <a:r>
              <a:rPr lang="en-US" sz="1200" dirty="0">
                <a:solidFill>
                  <a:srgbClr val="000000"/>
                </a:solidFill>
                <a:cs typeface="Arial" charset="0"/>
              </a:rPr>
              <a:t>	The communication requirements diagram defines the information resource requirements for operating locations and how different operating locations need to communicate with one another.  These communications requirements are expressed independently of any specific technology.  </a:t>
            </a:r>
          </a:p>
          <a:p>
            <a:pPr eaLnBrk="0" hangingPunct="0">
              <a:spcBef>
                <a:spcPct val="50000"/>
              </a:spcBef>
            </a:pPr>
            <a:r>
              <a:rPr lang="en-US" sz="1200" dirty="0">
                <a:solidFill>
                  <a:srgbClr val="000000"/>
                </a:solidFill>
                <a:cs typeface="Arial" charset="0"/>
              </a:rPr>
              <a:t>	</a:t>
            </a:r>
            <a:r>
              <a:rPr lang="en-US" sz="1200" dirty="0" smtClean="0">
                <a:solidFill>
                  <a:srgbClr val="000000"/>
                </a:solidFill>
                <a:cs typeface="Arial" charset="0"/>
              </a:rPr>
              <a:t>The process begins when a student tries to upload a Profile/Resume or give one to the Career Center at the University of Alabama.  The student will receive any corrections needed back, or have his Profile/Resume added in with the others.  A recruiter will then request on of the Profiles/Resumes or a group so as to find potential employees to interview.  The recruiter will then receive th</a:t>
            </a:r>
            <a:r>
              <a:rPr lang="en-US" sz="1200" dirty="0" smtClean="0">
                <a:solidFill>
                  <a:srgbClr val="000000"/>
                </a:solidFill>
              </a:rPr>
              <a:t>e Profiles/Resumes he/she requested.  After that, the recruiter will determine which student he/she would like to interview and make a request of them, which the student can either approve or deny.</a:t>
            </a:r>
            <a:endParaRPr lang="en-US" sz="1200" dirty="0">
              <a:solidFill>
                <a:srgbClr val="000000"/>
              </a:solidFill>
              <a:cs typeface="Arial" charset="0"/>
            </a:endParaRPr>
          </a:p>
        </p:txBody>
      </p:sp>
      <p:sp>
        <p:nvSpPr>
          <p:cNvPr id="2056" name="Text Box 7"/>
          <p:cNvSpPr txBox="1">
            <a:spLocks noChangeArrowheads="1"/>
          </p:cNvSpPr>
          <p:nvPr/>
        </p:nvSpPr>
        <p:spPr bwMode="auto">
          <a:xfrm>
            <a:off x="0" y="3810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 of </a:t>
            </a:r>
            <a:r>
              <a:rPr lang="en-US" sz="2400" b="1" dirty="0" smtClean="0"/>
              <a:t>Current </a:t>
            </a:r>
            <a:r>
              <a:rPr lang="en-US" sz="2400" b="1" dirty="0"/>
              <a:t>Geography Narrative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9</a:t>
            </a:fld>
            <a:endParaRPr lang="en-US"/>
          </a:p>
        </p:txBody>
      </p:sp>
      <p:sp>
        <p:nvSpPr>
          <p:cNvPr id="5" name="TextBox 4"/>
          <p:cNvSpPr txBox="1"/>
          <p:nvPr/>
        </p:nvSpPr>
        <p:spPr>
          <a:xfrm>
            <a:off x="0" y="457200"/>
            <a:ext cx="6858000" cy="461665"/>
          </a:xfrm>
          <a:prstGeom prst="rect">
            <a:avLst/>
          </a:prstGeom>
          <a:noFill/>
        </p:spPr>
        <p:txBody>
          <a:bodyPr wrap="square" rtlCol="0">
            <a:spAutoFit/>
          </a:bodyPr>
          <a:lstStyle/>
          <a:p>
            <a:pPr algn="ctr"/>
            <a:r>
              <a:rPr lang="en-US" sz="2400" b="1" dirty="0" smtClean="0"/>
              <a:t>Background Information</a:t>
            </a:r>
            <a:endParaRPr lang="en-US" sz="2400" b="1" dirty="0"/>
          </a:p>
        </p:txBody>
      </p:sp>
      <p:sp>
        <p:nvSpPr>
          <p:cNvPr id="6" name="TextBox 5"/>
          <p:cNvSpPr txBox="1"/>
          <p:nvPr/>
        </p:nvSpPr>
        <p:spPr>
          <a:xfrm>
            <a:off x="228600" y="1981200"/>
            <a:ext cx="6400800" cy="3231654"/>
          </a:xfrm>
          <a:prstGeom prst="rect">
            <a:avLst/>
          </a:prstGeom>
          <a:noFill/>
        </p:spPr>
        <p:txBody>
          <a:bodyPr wrap="square" rtlCol="0">
            <a:spAutoFit/>
          </a:bodyPr>
          <a:lstStyle/>
          <a:p>
            <a:r>
              <a:rPr lang="en-US" sz="1200" dirty="0" smtClean="0"/>
              <a:t>	The primary system the University currently has to connect potential recruiters with students is an online service called Crimson Careers.  Through this system, the student can upload their resume, a cover letter, and even search through job postings.  It also allows recruiters to create their own profiles, list job openings, and manage interview times.  Faculty can also have an account on the site to create class groups, search for jobs and recruiters, and review upcoming events.</a:t>
            </a:r>
          </a:p>
          <a:p>
            <a:r>
              <a:rPr lang="en-US" sz="1200" dirty="0" smtClean="0"/>
              <a:t>	Individual programs, such as the MIS program, may have additional services for students to try and get jobs/internships.  The MIS program sends out a resume book to prospective companies that would be interested in a UA MIS student.  The resume book, in addition to containing all of the students resumes, has information about the program, where it is and where it is going.  The MBA program also has a similar service.</a:t>
            </a:r>
          </a:p>
          <a:p>
            <a:r>
              <a:rPr lang="en-US" sz="1200" dirty="0" smtClean="0"/>
              <a:t>	In addition to these technical services, the University also sponsors a career fair each semester in an attempt to connect students with potential employers.  Many local and national companies come in for two days to try and find the right student to fill their openings.  In a similar vein, the University staffs a career center, where students can practice interviews, review their resume, get connected to recruiters, and even take an interest survey to try and determine a major.</a:t>
            </a:r>
            <a:endParaRPr lang="en-US" sz="1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AD2978FE-5CD3-4572-BE30-F5E68AD4681D}" type="slidenum">
              <a:rPr lang="en-US"/>
              <a:pPr>
                <a:defRPr/>
              </a:pPr>
              <a:t>90</a:t>
            </a:fld>
            <a:endParaRPr lang="en-US"/>
          </a:p>
        </p:txBody>
      </p:sp>
      <p:graphicFrame>
        <p:nvGraphicFramePr>
          <p:cNvPr id="268290" name="Group 2"/>
          <p:cNvGraphicFramePr>
            <a:graphicFrameLocks noGrp="1"/>
          </p:cNvGraphicFramePr>
          <p:nvPr>
            <p:ph idx="4294967295"/>
          </p:nvPr>
        </p:nvGraphicFramePr>
        <p:xfrm>
          <a:off x="190500" y="1524000"/>
          <a:ext cx="6515100" cy="7022592"/>
        </p:xfrm>
        <a:graphic>
          <a:graphicData uri="http://schemas.openxmlformats.org/drawingml/2006/table">
            <a:tbl>
              <a:tblPr/>
              <a:tblGrid>
                <a:gridCol w="666750"/>
                <a:gridCol w="666750"/>
                <a:gridCol w="577850"/>
                <a:gridCol w="604838"/>
                <a:gridCol w="668337"/>
                <a:gridCol w="677863"/>
                <a:gridCol w="546100"/>
                <a:gridCol w="625475"/>
                <a:gridCol w="466725"/>
                <a:gridCol w="422275"/>
                <a:gridCol w="592137"/>
              </a:tblGrid>
              <a:tr h="166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Study</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2.1 Model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2.1.1 Review the scope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the statement to refresh on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the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2.1.2 Gather information on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Current System Information, Interface, Data, Process, Geo</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interview employees on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e-mail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6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 the scope of the project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2.1.3 Draw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Data, Process, and Geography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on the current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Created Diagrams to model the system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Microsoft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Information Gathered on the Current System</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2.1.4 Verify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Finalized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Information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for cohesion and completeness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 Analyze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2.2.1 Review POD statements from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Problems, Opportunities, and Directives Statement/Diagram</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Current System is Modeled</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2.2.2 Gather facts and information related to the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Problems/Opportunities Information Summary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 Current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Research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E-mail,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Review the POD statement from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2.2.3 Analyze and document problems and opportunities using PIECES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Problem/Opportunity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POD Statement,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Team – Analyze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Detailed problem/opportunity information, POD statement</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0" y="381000"/>
            <a:ext cx="6858000" cy="461665"/>
          </a:xfrm>
          <a:prstGeom prst="rect">
            <a:avLst/>
          </a:prstGeom>
          <a:noFill/>
        </p:spPr>
        <p:txBody>
          <a:bodyPr wrap="square" rtlCol="0">
            <a:spAutoFit/>
          </a:bodyPr>
          <a:lstStyle/>
          <a:p>
            <a:pPr algn="ctr"/>
            <a:r>
              <a:rPr lang="en-US" sz="2400" b="1" dirty="0" smtClean="0"/>
              <a:t>Detailed Project Plan for Study Phase</a:t>
            </a:r>
            <a:endParaRPr lang="en-US" sz="24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pPr>
              <a:defRPr/>
            </a:pPr>
            <a:fld id="{F6C690F4-CEF7-43C7-AB47-344EE836EF95}" type="slidenum">
              <a:rPr lang="en-US"/>
              <a:pPr>
                <a:defRPr/>
              </a:pPr>
              <a:t>91</a:t>
            </a:fld>
            <a:endParaRPr lang="en-US"/>
          </a:p>
        </p:txBody>
      </p:sp>
      <p:graphicFrame>
        <p:nvGraphicFramePr>
          <p:cNvPr id="269314" name="Group 2"/>
          <p:cNvGraphicFramePr>
            <a:graphicFrameLocks noGrp="1"/>
          </p:cNvGraphicFramePr>
          <p:nvPr>
            <p:ph idx="4294967295"/>
          </p:nvPr>
        </p:nvGraphicFramePr>
        <p:xfrm>
          <a:off x="228600" y="1447800"/>
          <a:ext cx="6438900" cy="5521326"/>
        </p:xfrm>
        <a:graphic>
          <a:graphicData uri="http://schemas.openxmlformats.org/drawingml/2006/table">
            <a:tbl>
              <a:tblPr/>
              <a:tblGrid>
                <a:gridCol w="495300"/>
                <a:gridCol w="685800"/>
                <a:gridCol w="685800"/>
                <a:gridCol w="592138"/>
                <a:gridCol w="649287"/>
                <a:gridCol w="587375"/>
                <a:gridCol w="609600"/>
                <a:gridCol w="611188"/>
                <a:gridCol w="455612"/>
                <a:gridCol w="457200"/>
                <a:gridCol w="609600"/>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3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 Establish System Improvement Objectives and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2.3.1 Review scope and problem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Problem Opportunity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PO Analysis and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task 2.2 and all prior tasks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3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2.3.2 Negotiate business-oriented objectives for problems/opportunities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Problem/Opportunity Improvement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 Analysis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Solve PO and measure improvement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PO Analysis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3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2.3.3 Brainstorm constraints that may limit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Cost, Technology, Time, and Policy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 Analysis and Solutions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Brainstorm to determine constraints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and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PO Solutions </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2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 Modify Project Scope and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2.4.1 Review original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and diagrams from survey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survey phase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Survey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8317" name="Text Box 76"/>
          <p:cNvSpPr txBox="1">
            <a:spLocks noChangeArrowheads="1"/>
          </p:cNvSpPr>
          <p:nvPr/>
        </p:nvSpPr>
        <p:spPr bwMode="auto">
          <a:xfrm>
            <a:off x="0" y="43809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Study </a:t>
            </a:r>
            <a:r>
              <a:rPr lang="en-US" sz="2400" b="1" dirty="0" smtClean="0"/>
              <a:t>Phase</a:t>
            </a:r>
            <a:endParaRPr lang="en-US" sz="24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4"/>
          <p:cNvSpPr>
            <a:spLocks noGrp="1"/>
          </p:cNvSpPr>
          <p:nvPr>
            <p:ph type="sldNum" sz="quarter" idx="12"/>
          </p:nvPr>
        </p:nvSpPr>
        <p:spPr/>
        <p:txBody>
          <a:bodyPr/>
          <a:lstStyle/>
          <a:p>
            <a:pPr>
              <a:defRPr/>
            </a:pPr>
            <a:fld id="{EFF264A6-EDF8-4C34-B2D8-1552CB69C158}" type="slidenum">
              <a:rPr lang="en-US"/>
              <a:pPr>
                <a:defRPr/>
              </a:pPr>
              <a:t>92</a:t>
            </a:fld>
            <a:endParaRPr lang="en-US"/>
          </a:p>
        </p:txBody>
      </p:sp>
      <p:graphicFrame>
        <p:nvGraphicFramePr>
          <p:cNvPr id="270343" name="Group 7"/>
          <p:cNvGraphicFramePr>
            <a:graphicFrameLocks noGrp="1"/>
          </p:cNvGraphicFramePr>
          <p:nvPr>
            <p:ph idx="4294967295"/>
          </p:nvPr>
        </p:nvGraphicFramePr>
        <p:xfrm>
          <a:off x="175550" y="1447800"/>
          <a:ext cx="6515100" cy="4934903"/>
        </p:xfrm>
        <a:graphic>
          <a:graphicData uri="http://schemas.openxmlformats.org/drawingml/2006/table">
            <a:tbl>
              <a:tblPr/>
              <a:tblGrid>
                <a:gridCol w="495300"/>
                <a:gridCol w="457200"/>
                <a:gridCol w="685800"/>
                <a:gridCol w="609600"/>
                <a:gridCol w="609600"/>
                <a:gridCol w="609600"/>
                <a:gridCol w="685800"/>
                <a:gridCol w="723900"/>
                <a:gridCol w="609600"/>
                <a:gridCol w="495300"/>
                <a:gridCol w="533400"/>
              </a:tblGrid>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9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2.4.2 Review all outputs of Study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Summary of possible scope changes/ adjustments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Scope Statement, all Study phase outputs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Study outputs to determine scope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20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all prior activities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2.4.3 Estimate time required for the Definition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Detailed Definition Phase Plan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Overall Project Plan, Study Phase outputs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Develop plan for definition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2.3 and before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0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2.4.4 Refine overall project plan if necessary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Modified Project Plan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Old Project Plan, Outputs of Study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Make needed adjustments to project plan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Tasks 2.1-2.3 and Definition Phase Plan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2.4.5 Renegotiate scope, schedule and budget 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Modified scope, schedule, and 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Study Phase outputs, prior scope, schedule and 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Make adjustments to budget and scheduling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Completion of Study and Survey Phase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271" name="Text Box 6"/>
          <p:cNvSpPr txBox="1">
            <a:spLocks noChangeArrowheads="1"/>
          </p:cNvSpPr>
          <p:nvPr/>
        </p:nvSpPr>
        <p:spPr bwMode="auto">
          <a:xfrm>
            <a:off x="0" y="4527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Study </a:t>
            </a:r>
            <a:r>
              <a:rPr lang="en-US" sz="2400" b="1" dirty="0" smtClean="0"/>
              <a:t>Phase</a:t>
            </a:r>
            <a:endParaRPr lang="en-US" sz="24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EF7E51DF-CFF5-445D-AD6F-D2946F1C7B75}" type="slidenum">
              <a:rPr lang="en-US"/>
              <a:pPr>
                <a:defRPr/>
              </a:pPr>
              <a:t>93</a:t>
            </a:fld>
            <a:endParaRPr lang="en-US"/>
          </a:p>
        </p:txBody>
      </p:sp>
      <p:graphicFrame>
        <p:nvGraphicFramePr>
          <p:cNvPr id="271362" name="Group 2"/>
          <p:cNvGraphicFramePr>
            <a:graphicFrameLocks noGrp="1"/>
          </p:cNvGraphicFramePr>
          <p:nvPr>
            <p:ph idx="4294967295"/>
          </p:nvPr>
        </p:nvGraphicFramePr>
        <p:xfrm>
          <a:off x="-1" y="1455737"/>
          <a:ext cx="6858000" cy="6758623"/>
        </p:xfrm>
        <a:graphic>
          <a:graphicData uri="http://schemas.openxmlformats.org/drawingml/2006/table">
            <a:tbl>
              <a:tblPr/>
              <a:tblGrid>
                <a:gridCol w="664776"/>
                <a:gridCol w="663107"/>
                <a:gridCol w="556207"/>
                <a:gridCol w="624690"/>
                <a:gridCol w="664776"/>
                <a:gridCol w="634711"/>
                <a:gridCol w="619678"/>
                <a:gridCol w="663106"/>
                <a:gridCol w="481045"/>
                <a:gridCol w="481045"/>
                <a:gridCol w="804859"/>
              </a:tblGrid>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 Definition</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 Outline Business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3.1.1 Review and refine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Refined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and revise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Word</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3.1.2 Identify inputs, outputs, information produced, and any special procedures.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business Inputs, outputs, information, and special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Identify system items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revised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3.1.3 Compare improvement objectives to problems and opportunities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Consistency between POD and Planned Improvements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Improvement Objectives and Problems, Opportunities, Directives Statement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Compare statements for consistency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paper, pencil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System Objectives and Study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 Model Business System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3.2.1 Review system improvement objectives and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Better understanding of the situation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45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Refined System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3.2.2 Collect and retrieve old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Old System Models </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Prior system models and collection databases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Find and collect old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Old Projects, Model Collections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3.2.3 Draw the interface model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Previously created system models,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design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Old Models, System Objectives, Scope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0389" name="Text Box 100"/>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Definition Phase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a:xfrm>
            <a:off x="6172200" y="8818033"/>
            <a:ext cx="571500" cy="325967"/>
          </a:xfrm>
        </p:spPr>
        <p:txBody>
          <a:bodyPr/>
          <a:lstStyle/>
          <a:p>
            <a:pPr>
              <a:defRPr/>
            </a:pPr>
            <a:fld id="{D979C350-8C80-48C7-8DB6-DD566289F501}" type="slidenum">
              <a:rPr lang="en-US"/>
              <a:pPr>
                <a:defRPr/>
              </a:pPr>
              <a:t>94</a:t>
            </a:fld>
            <a:endParaRPr lang="en-US"/>
          </a:p>
        </p:txBody>
      </p:sp>
      <p:graphicFrame>
        <p:nvGraphicFramePr>
          <p:cNvPr id="272386" name="Group 2"/>
          <p:cNvGraphicFramePr>
            <a:graphicFrameLocks noGrp="1"/>
          </p:cNvGraphicFramePr>
          <p:nvPr>
            <p:ph idx="4294967295"/>
          </p:nvPr>
        </p:nvGraphicFramePr>
        <p:xfrm>
          <a:off x="339525" y="1435226"/>
          <a:ext cx="6362700" cy="5194174"/>
        </p:xfrm>
        <a:graphic>
          <a:graphicData uri="http://schemas.openxmlformats.org/drawingml/2006/table">
            <a:tbl>
              <a:tblPr/>
              <a:tblGrid>
                <a:gridCol w="631825"/>
                <a:gridCol w="630238"/>
                <a:gridCol w="528637"/>
                <a:gridCol w="593725"/>
                <a:gridCol w="631825"/>
                <a:gridCol w="603250"/>
                <a:gridCol w="609600"/>
                <a:gridCol w="609600"/>
                <a:gridCol w="457200"/>
                <a:gridCol w="533400"/>
                <a:gridCol w="533400"/>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3.2.4 Construct Process and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Process and Data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Interface Models, Study Phase outputs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design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6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Study Phase and Interface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 Build Discovery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3.3.1 Review system models and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Understanding of models and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Improvement Models and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objectives and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Paper, Pencil</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3.3.2 Construct a single-user prototype of each system event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Prototype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Construct System Output Prototype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Word, 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7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3.3.3 Construct output prototypes for each business output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Output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Single-User System Prototypes,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Construct Output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Word, Pencil, Paper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5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Output Prototypes, System Models, Study Phase Outputs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3.3.4 Formalize Requirements based on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Formalized Business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Improvement Objectives, system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models and formalize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Word,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System Models, Improvement Objectives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401" name="Text Box 88"/>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Definition </a:t>
            </a:r>
            <a:r>
              <a:rPr lang="en-US" sz="2400" b="1" dirty="0" smtClean="0"/>
              <a:t>Phase</a:t>
            </a:r>
            <a:endParaRPr lang="en-US" sz="2400" b="1" dirty="0"/>
          </a:p>
        </p:txBody>
      </p:sp>
      <p:graphicFrame>
        <p:nvGraphicFramePr>
          <p:cNvPr id="272476" name="Group 92"/>
          <p:cNvGraphicFramePr>
            <a:graphicFrameLocks noGrp="1"/>
          </p:cNvGraphicFramePr>
          <p:nvPr/>
        </p:nvGraphicFramePr>
        <p:xfrm>
          <a:off x="342900" y="6629400"/>
          <a:ext cx="6362700" cy="2133600"/>
        </p:xfrm>
        <a:graphic>
          <a:graphicData uri="http://schemas.openxmlformats.org/drawingml/2006/table">
            <a:tbl>
              <a:tblPr/>
              <a:tblGrid>
                <a:gridCol w="631825"/>
                <a:gridCol w="630238"/>
                <a:gridCol w="528637"/>
                <a:gridCol w="593725"/>
                <a:gridCol w="631825"/>
                <a:gridCol w="603250"/>
                <a:gridCol w="609600"/>
                <a:gridCol w="609600"/>
                <a:gridCol w="457200"/>
                <a:gridCol w="533400"/>
                <a:gridCol w="533400"/>
              </a:tblGrid>
              <a:tr h="86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3.4 Prioritize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3.4.1 Categorize System Inputs and Outputs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Inputs/Outputs categorized as mandatory, optional, or desirable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and Prototypes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–analyze and assign categories to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Word, Pencil, Paper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Improvement Objectives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3.4.2 Rank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Prioritized business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Categorized Business Requirements, system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rank 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1 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Categorization of business 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444" name="Line 131"/>
          <p:cNvSpPr>
            <a:spLocks noChangeShapeType="1"/>
          </p:cNvSpPr>
          <p:nvPr/>
        </p:nvSpPr>
        <p:spPr bwMode="auto">
          <a:xfrm>
            <a:off x="381000" y="6629400"/>
            <a:ext cx="6324600" cy="0"/>
          </a:xfrm>
          <a:prstGeom prst="line">
            <a:avLst/>
          </a:prstGeom>
          <a:noFill/>
          <a:ln w="38100">
            <a:solidFill>
              <a:schemeClr val="bg1"/>
            </a:solidFill>
            <a:round/>
            <a:headEnd/>
            <a:tailEnd/>
          </a:ln>
        </p:spPr>
        <p:txBody>
          <a:bodyPr/>
          <a:lstStyle/>
          <a:p>
            <a:endParaRPr lang="en-US"/>
          </a:p>
        </p:txBody>
      </p:sp>
      <p:sp>
        <p:nvSpPr>
          <p:cNvPr id="141445" name="Line 134"/>
          <p:cNvSpPr>
            <a:spLocks noChangeShapeType="1"/>
          </p:cNvSpPr>
          <p:nvPr/>
        </p:nvSpPr>
        <p:spPr bwMode="auto">
          <a:xfrm>
            <a:off x="381000" y="6629400"/>
            <a:ext cx="6324600" cy="0"/>
          </a:xfrm>
          <a:prstGeom prst="line">
            <a:avLst/>
          </a:prstGeom>
          <a:noFill/>
          <a:ln w="9525">
            <a:solidFill>
              <a:schemeClr val="tx1"/>
            </a:solidFill>
            <a:round/>
            <a:headEnd/>
            <a:tailEnd/>
          </a:ln>
        </p:spPr>
        <p:txBody>
          <a:bodyPr/>
          <a:lstStyle/>
          <a:p>
            <a:endParaRPr lang="en-US"/>
          </a:p>
        </p:txBody>
      </p:sp>
      <p:sp>
        <p:nvSpPr>
          <p:cNvPr id="141446" name="Line 136"/>
          <p:cNvSpPr>
            <a:spLocks noChangeShapeType="1"/>
          </p:cNvSpPr>
          <p:nvPr/>
        </p:nvSpPr>
        <p:spPr bwMode="auto">
          <a:xfrm>
            <a:off x="381000" y="8763000"/>
            <a:ext cx="6324600" cy="0"/>
          </a:xfrm>
          <a:prstGeom prst="line">
            <a:avLst/>
          </a:prstGeom>
          <a:noFill/>
          <a:ln w="38100">
            <a:solidFill>
              <a:schemeClr val="tx1"/>
            </a:solidFill>
            <a:round/>
            <a:headEnd/>
            <a:tailEnd/>
          </a:ln>
        </p:spPr>
        <p:txBody>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pPr>
              <a:defRPr/>
            </a:pPr>
            <a:fld id="{3E8189A6-4C6B-4AA8-99D7-8F070ADE3F70}" type="slidenum">
              <a:rPr lang="en-US"/>
              <a:pPr>
                <a:defRPr/>
              </a:pPr>
              <a:t>95</a:t>
            </a:fld>
            <a:endParaRPr lang="en-US"/>
          </a:p>
        </p:txBody>
      </p:sp>
      <p:graphicFrame>
        <p:nvGraphicFramePr>
          <p:cNvPr id="273410" name="Group 2"/>
          <p:cNvGraphicFramePr>
            <a:graphicFrameLocks noGrp="1"/>
          </p:cNvGraphicFramePr>
          <p:nvPr>
            <p:ph idx="4294967295"/>
          </p:nvPr>
        </p:nvGraphicFramePr>
        <p:xfrm>
          <a:off x="266700" y="1444053"/>
          <a:ext cx="6362700" cy="7090347"/>
        </p:xfrm>
        <a:graphic>
          <a:graphicData uri="http://schemas.openxmlformats.org/drawingml/2006/table">
            <a:tbl>
              <a:tblPr/>
              <a:tblGrid>
                <a:gridCol w="631825"/>
                <a:gridCol w="549275"/>
                <a:gridCol w="609600"/>
                <a:gridCol w="593725"/>
                <a:gridCol w="631825"/>
                <a:gridCol w="603250"/>
                <a:gridCol w="609600"/>
                <a:gridCol w="609600"/>
                <a:gridCol w="457200"/>
                <a:gridCol w="457200"/>
                <a:gridCol w="609600"/>
              </a:tblGrid>
              <a:tr h="638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Phase #</a:t>
                      </a: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Task</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Activity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Customer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Product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Data</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Assigned Roles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Resources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Planned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Actual Time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Relies On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3.4.3 Rank optional requirements with respect to other optional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Optional Requirements Ranking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 Categorized Requirements, Requirements Prioritization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Rank optional requirements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Categorized requirements, ranked requirements, system models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3.4.4 Define System Versions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Versions Outline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Models, Requirements, Prioritization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Team – Define system versions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Erase Board, Markers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1 hr 30 min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All previous task outputs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8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 Modify Project Plan and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3.5.1 Review original plan, business requirements, system models, prototypes, and priorities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 full understanding of the project to date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Overall Project Plan, Business Requirements, System Models, Prototypes, Requirement Priorities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review past outputs and presentations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 Pencil, Paper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3.4 and earlier stages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3.5.2 Estimate the time required for the next phase of the project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Configuration Phase Plan</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Overall Project Plan, Requirements, Priorities, Models, Prototypes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Leader - Plan Configuration Phase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Survey, Study, and Definition Phases.</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3.5.3 Negotiate Scope and baseline estimates as necessary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HMS Consulting</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Revised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Study Phase System Scope, Requirements, Prototypes, prioritization, models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Team – negotiate scope if necessary</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Pencil, Paper, 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2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Completion of Definition Phase</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3.5.4 Schedule and budget project with owners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System Owners</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Previous and new negotiated scope</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Project Leader – negotiate new schedule and budget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PowerPoint</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3 hr</a:t>
                      </a: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endParaRPr>
                    </a:p>
                  </a:txBody>
                  <a:tcPr marL="27432" marR="27432"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Revised scope and project plan</a:t>
                      </a:r>
                    </a:p>
                  </a:txBody>
                  <a:tcPr marL="27432" marR="27432" marT="27432" marB="27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37" name="Text Box 100"/>
          <p:cNvSpPr txBox="1">
            <a:spLocks noChangeArrowheads="1"/>
          </p:cNvSpPr>
          <p:nvPr/>
        </p:nvSpPr>
        <p:spPr bwMode="auto">
          <a:xfrm>
            <a:off x="0" y="152400"/>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Detailed Project Plan for Definition </a:t>
            </a:r>
            <a:r>
              <a:rPr lang="en-US" sz="2400" b="1" dirty="0" smtClean="0"/>
              <a:t>Phase</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F61CFA2B-B861-45B0-B055-B5C844A26AE4}" type="slidenum">
              <a:rPr lang="en-US"/>
              <a:pPr>
                <a:defRPr/>
              </a:pPr>
              <a:t>96</a:t>
            </a:fld>
            <a:endParaRPr lang="en-US"/>
          </a:p>
        </p:txBody>
      </p:sp>
      <p:sp>
        <p:nvSpPr>
          <p:cNvPr id="143367" name="Text Box 6"/>
          <p:cNvSpPr txBox="1">
            <a:spLocks noChangeArrowheads="1"/>
          </p:cNvSpPr>
          <p:nvPr/>
        </p:nvSpPr>
        <p:spPr bwMode="auto">
          <a:xfrm>
            <a:off x="0" y="3003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t>Gantt Chart Study Phase</a:t>
            </a:r>
          </a:p>
        </p:txBody>
      </p:sp>
      <p:sp>
        <p:nvSpPr>
          <p:cNvPr id="143368" name="Text Box 7"/>
          <p:cNvSpPr txBox="1">
            <a:spLocks noChangeArrowheads="1"/>
          </p:cNvSpPr>
          <p:nvPr/>
        </p:nvSpPr>
        <p:spPr bwMode="auto">
          <a:xfrm>
            <a:off x="228600" y="8351838"/>
            <a:ext cx="6172200" cy="639762"/>
          </a:xfrm>
          <a:prstGeom prst="rect">
            <a:avLst/>
          </a:prstGeom>
          <a:noFill/>
          <a:ln w="9525">
            <a:noFill/>
            <a:miter lim="800000"/>
            <a:headEnd/>
            <a:tailEnd/>
          </a:ln>
        </p:spPr>
        <p:txBody>
          <a:bodyPr>
            <a:spAutoFit/>
          </a:bodyPr>
          <a:lstStyle/>
          <a:p>
            <a:pPr>
              <a:spcBef>
                <a:spcPct val="50000"/>
              </a:spcBef>
            </a:pPr>
            <a:r>
              <a:rPr lang="en-US" sz="1200" dirty="0"/>
              <a:t>This Gantt chart displays the amount of time the team spent on each task throughout the span of the study phase of the project.  The survey phase began on Tuesday, April 24, 2007 and ended on Tuesday, May,1 2007.</a:t>
            </a:r>
          </a:p>
        </p:txBody>
      </p:sp>
      <p:graphicFrame>
        <p:nvGraphicFramePr>
          <p:cNvPr id="6" name="Object 5"/>
          <p:cNvGraphicFramePr>
            <a:graphicFrameLocks noChangeAspect="1"/>
          </p:cNvGraphicFramePr>
          <p:nvPr/>
        </p:nvGraphicFramePr>
        <p:xfrm>
          <a:off x="0" y="1219200"/>
          <a:ext cx="6858000" cy="6553200"/>
        </p:xfrm>
        <a:graphic>
          <a:graphicData uri="http://schemas.openxmlformats.org/presentationml/2006/ole">
            <p:oleObj spid="_x0000_s66562" name="Visio" r:id="rId3" imgW="7485888" imgH="5204079" progId="">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6"/>
          <p:cNvSpPr>
            <a:spLocks noGrp="1"/>
          </p:cNvSpPr>
          <p:nvPr>
            <p:ph type="sldNum" sz="quarter" idx="12"/>
          </p:nvPr>
        </p:nvSpPr>
        <p:spPr/>
        <p:txBody>
          <a:bodyPr/>
          <a:lstStyle/>
          <a:p>
            <a:pPr>
              <a:defRPr/>
            </a:pPr>
            <a:fld id="{6DF3D487-409A-4EF0-B7DF-7CFB46886B08}" type="slidenum">
              <a:rPr lang="en-US"/>
              <a:pPr>
                <a:defRPr/>
              </a:pPr>
              <a:t>97</a:t>
            </a:fld>
            <a:endParaRPr lang="en-US"/>
          </a:p>
        </p:txBody>
      </p:sp>
      <p:sp>
        <p:nvSpPr>
          <p:cNvPr id="27653" name="Text Box 2"/>
          <p:cNvSpPr txBox="1">
            <a:spLocks noChangeArrowheads="1"/>
          </p:cNvSpPr>
          <p:nvPr/>
        </p:nvSpPr>
        <p:spPr bwMode="auto">
          <a:xfrm>
            <a:off x="0" y="452735"/>
            <a:ext cx="6858000" cy="461665"/>
          </a:xfrm>
          <a:prstGeom prst="rect">
            <a:avLst/>
          </a:prstGeom>
          <a:noFill/>
          <a:ln w="9525">
            <a:noFill/>
            <a:miter lim="800000"/>
            <a:headEnd/>
            <a:tailEnd/>
          </a:ln>
        </p:spPr>
        <p:txBody>
          <a:bodyPr wrap="square">
            <a:spAutoFit/>
          </a:bodyPr>
          <a:lstStyle/>
          <a:p>
            <a:pPr algn="ctr">
              <a:spcBef>
                <a:spcPct val="50000"/>
              </a:spcBef>
            </a:pPr>
            <a:r>
              <a:rPr lang="en-US" sz="2400" b="1"/>
              <a:t>Team Member Schedule for Study</a:t>
            </a:r>
          </a:p>
        </p:txBody>
      </p:sp>
      <p:sp>
        <p:nvSpPr>
          <p:cNvPr id="27676" name="Rectangle 25"/>
          <p:cNvSpPr>
            <a:spLocks noChangeArrowheads="1"/>
          </p:cNvSpPr>
          <p:nvPr/>
        </p:nvSpPr>
        <p:spPr bwMode="auto">
          <a:xfrm>
            <a:off x="0" y="5133975"/>
            <a:ext cx="184150" cy="366713"/>
          </a:xfrm>
          <a:prstGeom prst="rect">
            <a:avLst/>
          </a:prstGeom>
          <a:noFill/>
          <a:ln w="9525">
            <a:noFill/>
            <a:miter lim="800000"/>
            <a:headEnd/>
            <a:tailEnd/>
          </a:ln>
        </p:spPr>
        <p:txBody>
          <a:bodyPr wrap="none" anchor="ctr">
            <a:spAutoFit/>
          </a:bodyPr>
          <a:lstStyle/>
          <a:p>
            <a:endParaRPr lang="en-US"/>
          </a:p>
        </p:txBody>
      </p:sp>
      <p:graphicFrame>
        <p:nvGraphicFramePr>
          <p:cNvPr id="5" name="Object 4"/>
          <p:cNvGraphicFramePr>
            <a:graphicFrameLocks noChangeAspect="1"/>
          </p:cNvGraphicFramePr>
          <p:nvPr/>
        </p:nvGraphicFramePr>
        <p:xfrm>
          <a:off x="0" y="1295400"/>
          <a:ext cx="6858000" cy="7162800"/>
        </p:xfrm>
        <a:graphic>
          <a:graphicData uri="http://schemas.openxmlformats.org/presentationml/2006/ole">
            <p:oleObj spid="_x0000_s67586" name="Worksheet" r:id="rId3" imgW="11620500" imgH="4972050" progId="Excel.Sheet.8">
              <p:embed/>
            </p:oleObj>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E70E7-B166-44FF-88DA-4EB204359005}" type="slidenum">
              <a:rPr lang="en-US" smtClean="0"/>
              <a:pPr>
                <a:defRPr/>
              </a:pPr>
              <a:t>98</a:t>
            </a:fld>
            <a:endParaRPr lang="en-US"/>
          </a:p>
        </p:txBody>
      </p:sp>
      <p:graphicFrame>
        <p:nvGraphicFramePr>
          <p:cNvPr id="6" name="Object 7"/>
          <p:cNvGraphicFramePr>
            <a:graphicFrameLocks noChangeAspect="1"/>
          </p:cNvGraphicFramePr>
          <p:nvPr>
            <p:ph/>
          </p:nvPr>
        </p:nvGraphicFramePr>
        <p:xfrm>
          <a:off x="1350963" y="1609725"/>
          <a:ext cx="3956050" cy="1611313"/>
        </p:xfrm>
        <a:graphic>
          <a:graphicData uri="http://schemas.openxmlformats.org/presentationml/2006/ole">
            <p:oleObj spid="_x0000_s68610" name="Worksheet" r:id="rId3" imgW="2085836" imgH="866636" progId="Excel.Sheet.8">
              <p:embed/>
            </p:oleObj>
          </a:graphicData>
        </a:graphic>
      </p:graphicFrame>
      <p:sp>
        <p:nvSpPr>
          <p:cNvPr id="7" name="Text Box 8"/>
          <p:cNvSpPr txBox="1">
            <a:spLocks noChangeArrowheads="1"/>
          </p:cNvSpPr>
          <p:nvPr/>
        </p:nvSpPr>
        <p:spPr bwMode="auto">
          <a:xfrm>
            <a:off x="228600" y="3657600"/>
            <a:ext cx="6324600" cy="1015663"/>
          </a:xfrm>
          <a:prstGeom prst="rect">
            <a:avLst/>
          </a:prstGeom>
          <a:noFill/>
          <a:ln w="9525">
            <a:noFill/>
            <a:miter lim="800000"/>
            <a:headEnd/>
            <a:tailEnd/>
          </a:ln>
        </p:spPr>
        <p:txBody>
          <a:bodyPr wrap="square">
            <a:spAutoFit/>
          </a:bodyPr>
          <a:lstStyle/>
          <a:p>
            <a:pPr>
              <a:spcBef>
                <a:spcPct val="50000"/>
              </a:spcBef>
            </a:pPr>
            <a:r>
              <a:rPr lang="en-US" sz="1200" dirty="0">
                <a:latin typeface="Arial" pitchFamily="34" charset="0"/>
                <a:cs typeface="Arial" pitchFamily="34" charset="0"/>
              </a:rPr>
              <a:t>Each group member had a different opinion on the amount of time that would be required to complete the project.  </a:t>
            </a:r>
            <a:r>
              <a:rPr lang="en-US" sz="1200" dirty="0" smtClean="0">
                <a:latin typeface="Arial" pitchFamily="34" charset="0"/>
                <a:cs typeface="Arial" pitchFamily="34" charset="0"/>
              </a:rPr>
              <a:t>Ben estimated that 45 </a:t>
            </a:r>
            <a:r>
              <a:rPr lang="en-US" sz="1200" dirty="0">
                <a:latin typeface="Arial" pitchFamily="34" charset="0"/>
                <a:cs typeface="Arial" pitchFamily="34" charset="0"/>
              </a:rPr>
              <a:t>hours would be necessary.  </a:t>
            </a:r>
            <a:r>
              <a:rPr lang="en-US" sz="1200" dirty="0" smtClean="0">
                <a:latin typeface="Arial" pitchFamily="34" charset="0"/>
                <a:cs typeface="Arial" pitchFamily="34" charset="0"/>
              </a:rPr>
              <a:t>Michael </a:t>
            </a:r>
            <a:r>
              <a:rPr lang="en-US" sz="1200" dirty="0">
                <a:latin typeface="Arial" pitchFamily="34" charset="0"/>
                <a:cs typeface="Arial" pitchFamily="34" charset="0"/>
              </a:rPr>
              <a:t>assumed that the team would be </a:t>
            </a:r>
            <a:r>
              <a:rPr lang="en-US" sz="1200" dirty="0" smtClean="0">
                <a:latin typeface="Arial" pitchFamily="34" charset="0"/>
                <a:cs typeface="Arial" pitchFamily="34" charset="0"/>
              </a:rPr>
              <a:t>spending a little more time, </a:t>
            </a:r>
            <a:r>
              <a:rPr lang="en-US" sz="1200" dirty="0">
                <a:latin typeface="Arial" pitchFamily="34" charset="0"/>
                <a:cs typeface="Arial" pitchFamily="34" charset="0"/>
              </a:rPr>
              <a:t>approximating </a:t>
            </a:r>
            <a:r>
              <a:rPr lang="en-US" sz="1200" dirty="0" smtClean="0">
                <a:latin typeface="Arial" pitchFamily="34" charset="0"/>
                <a:cs typeface="Arial" pitchFamily="34" charset="0"/>
              </a:rPr>
              <a:t>55 </a:t>
            </a:r>
            <a:r>
              <a:rPr lang="en-US" sz="1200" dirty="0">
                <a:latin typeface="Arial" pitchFamily="34" charset="0"/>
                <a:cs typeface="Arial" pitchFamily="34" charset="0"/>
              </a:rPr>
              <a:t>hours.  </a:t>
            </a:r>
            <a:r>
              <a:rPr lang="en-US" sz="1200" dirty="0" smtClean="0">
                <a:latin typeface="Arial" pitchFamily="34" charset="0"/>
                <a:cs typeface="Arial" pitchFamily="34" charset="0"/>
              </a:rPr>
              <a:t>Jeremy’s </a:t>
            </a:r>
            <a:r>
              <a:rPr lang="en-US" sz="1200" dirty="0">
                <a:latin typeface="Arial" pitchFamily="34" charset="0"/>
                <a:cs typeface="Arial" pitchFamily="34" charset="0"/>
              </a:rPr>
              <a:t>guess was </a:t>
            </a:r>
            <a:r>
              <a:rPr lang="en-US" sz="1200" dirty="0" smtClean="0">
                <a:latin typeface="Arial" pitchFamily="34" charset="0"/>
                <a:cs typeface="Arial" pitchFamily="34" charset="0"/>
              </a:rPr>
              <a:t>by far the highest </a:t>
            </a:r>
            <a:r>
              <a:rPr lang="en-US" sz="1200" dirty="0">
                <a:latin typeface="Arial" pitchFamily="34" charset="0"/>
                <a:cs typeface="Arial" pitchFamily="34" charset="0"/>
              </a:rPr>
              <a:t>at </a:t>
            </a:r>
            <a:r>
              <a:rPr lang="en-US" sz="1200" dirty="0" smtClean="0">
                <a:latin typeface="Arial" pitchFamily="34" charset="0"/>
                <a:cs typeface="Arial" pitchFamily="34" charset="0"/>
              </a:rPr>
              <a:t>72 </a:t>
            </a:r>
            <a:r>
              <a:rPr lang="en-US" sz="1200" dirty="0">
                <a:latin typeface="Arial" pitchFamily="34" charset="0"/>
                <a:cs typeface="Arial" pitchFamily="34" charset="0"/>
              </a:rPr>
              <a:t>hours.  After much deliberation, the team came to the conclusion that about </a:t>
            </a:r>
            <a:r>
              <a:rPr lang="en-US" sz="1200" dirty="0" smtClean="0">
                <a:latin typeface="Arial" pitchFamily="34" charset="0"/>
                <a:cs typeface="Arial" pitchFamily="34" charset="0"/>
              </a:rPr>
              <a:t>55 </a:t>
            </a:r>
            <a:r>
              <a:rPr lang="en-US" sz="1200" dirty="0">
                <a:latin typeface="Arial" pitchFamily="34" charset="0"/>
                <a:cs typeface="Arial" pitchFamily="34" charset="0"/>
              </a:rPr>
              <a:t>hours would be spent completing the project.</a:t>
            </a:r>
          </a:p>
        </p:txBody>
      </p:sp>
      <p:sp>
        <p:nvSpPr>
          <p:cNvPr id="8" name="TextBox 7"/>
          <p:cNvSpPr txBox="1"/>
          <p:nvPr/>
        </p:nvSpPr>
        <p:spPr>
          <a:xfrm>
            <a:off x="0" y="457200"/>
            <a:ext cx="6858000" cy="830997"/>
          </a:xfrm>
          <a:prstGeom prst="rect">
            <a:avLst/>
          </a:prstGeom>
          <a:noFill/>
        </p:spPr>
        <p:txBody>
          <a:bodyPr wrap="square" rtlCol="0">
            <a:spAutoFit/>
          </a:bodyPr>
          <a:lstStyle/>
          <a:p>
            <a:pPr algn="ctr"/>
            <a:r>
              <a:rPr lang="en-US" sz="2400" b="1" dirty="0" smtClean="0">
                <a:latin typeface="Arial" pitchFamily="34" charset="0"/>
                <a:cs typeface="Arial" pitchFamily="34" charset="0"/>
              </a:rPr>
              <a:t>Problems and Reconciliation of Team Schedule to Project Plan</a:t>
            </a:r>
            <a:endParaRPr lang="en-US" sz="2400" b="1" dirty="0">
              <a:latin typeface="Arial" pitchFamily="34" charset="0"/>
              <a:cs typeface="Arial"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02BCD1E9-C60E-44F8-8745-92A36CDF43F7}" type="slidenum">
              <a:rPr lang="en-US"/>
              <a:pPr>
                <a:defRPr/>
              </a:pPr>
              <a:t>99</a:t>
            </a:fld>
            <a:endParaRPr lang="en-US"/>
          </a:p>
        </p:txBody>
      </p:sp>
      <p:graphicFrame>
        <p:nvGraphicFramePr>
          <p:cNvPr id="29698" name="Object 11"/>
          <p:cNvGraphicFramePr>
            <a:graphicFrameLocks/>
          </p:cNvGraphicFramePr>
          <p:nvPr>
            <p:ph idx="4294967295"/>
          </p:nvPr>
        </p:nvGraphicFramePr>
        <p:xfrm>
          <a:off x="381000" y="1878012"/>
          <a:ext cx="6172200" cy="5132388"/>
        </p:xfrm>
        <a:graphic>
          <a:graphicData uri="http://schemas.openxmlformats.org/presentationml/2006/ole">
            <p:oleObj spid="_x0000_s69634" name="Micrografx ABC FlowCharter 6.0 Document" r:id="rId3" imgW="6800760" imgH="5654520" progId="">
              <p:embed/>
            </p:oleObj>
          </a:graphicData>
        </a:graphic>
      </p:graphicFrame>
      <p:sp>
        <p:nvSpPr>
          <p:cNvPr id="29700" name="Text Box 6"/>
          <p:cNvSpPr txBox="1">
            <a:spLocks noChangeArrowheads="1"/>
          </p:cNvSpPr>
          <p:nvPr/>
        </p:nvSpPr>
        <p:spPr bwMode="auto">
          <a:xfrm>
            <a:off x="0" y="376535"/>
            <a:ext cx="6858000" cy="461665"/>
          </a:xfrm>
          <a:prstGeom prst="rect">
            <a:avLst/>
          </a:prstGeom>
          <a:noFill/>
          <a:ln w="9525">
            <a:noFill/>
            <a:miter lim="800000"/>
            <a:headEnd/>
            <a:tailEnd/>
          </a:ln>
        </p:spPr>
        <p:txBody>
          <a:bodyPr wrap="square">
            <a:spAutoFit/>
          </a:bodyPr>
          <a:lstStyle/>
          <a:p>
            <a:pPr algn="ctr">
              <a:spcBef>
                <a:spcPct val="50000"/>
              </a:spcBef>
            </a:pPr>
            <a:r>
              <a:rPr lang="en-US" sz="2400" b="1" dirty="0">
                <a:cs typeface="Arial" charset="0"/>
              </a:rPr>
              <a:t>Activity Phase Diagram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Trek</Template>
  <TotalTime>3683</TotalTime>
  <Words>13277</Words>
  <Application>Microsoft Office PowerPoint</Application>
  <PresentationFormat>On-screen Show (4:3)</PresentationFormat>
  <Paragraphs>2976</Paragraphs>
  <Slides>153</Slides>
  <Notes>4</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153</vt:i4>
      </vt:variant>
    </vt:vector>
  </HeadingPairs>
  <TitlesOfParts>
    <vt:vector size="159" baseType="lpstr">
      <vt:lpstr>Trek</vt:lpstr>
      <vt:lpstr>Worksheet</vt:lpstr>
      <vt:lpstr>Visio</vt:lpstr>
      <vt:lpstr>SnapGraphics</vt:lpstr>
      <vt:lpstr>Micrografx ABC FlowCharter 6.0 Document</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vector>
  </TitlesOfParts>
  <Company>C&amp;BA Technology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 User</dc:creator>
  <cp:lastModifiedBy>laptop</cp:lastModifiedBy>
  <cp:revision>452</cp:revision>
  <dcterms:created xsi:type="dcterms:W3CDTF">2008-02-23T03:21:12Z</dcterms:created>
  <dcterms:modified xsi:type="dcterms:W3CDTF">2009-04-27T19:58:57Z</dcterms:modified>
</cp:coreProperties>
</file>