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8"/>
  </p:notesMasterIdLst>
  <p:handoutMasterIdLst>
    <p:handoutMasterId r:id="rId69"/>
  </p:handoutMasterIdLst>
  <p:sldIdLst>
    <p:sldId id="256" r:id="rId2"/>
    <p:sldId id="284" r:id="rId3"/>
    <p:sldId id="276" r:id="rId4"/>
    <p:sldId id="338" r:id="rId5"/>
    <p:sldId id="275" r:id="rId6"/>
    <p:sldId id="273" r:id="rId7"/>
    <p:sldId id="274" r:id="rId8"/>
    <p:sldId id="301" r:id="rId9"/>
    <p:sldId id="285" r:id="rId10"/>
    <p:sldId id="257" r:id="rId11"/>
    <p:sldId id="259" r:id="rId12"/>
    <p:sldId id="283" r:id="rId13"/>
    <p:sldId id="302" r:id="rId14"/>
    <p:sldId id="265" r:id="rId15"/>
    <p:sldId id="297" r:id="rId16"/>
    <p:sldId id="286" r:id="rId17"/>
    <p:sldId id="303" r:id="rId18"/>
    <p:sldId id="267" r:id="rId19"/>
    <p:sldId id="268" r:id="rId20"/>
    <p:sldId id="270" r:id="rId21"/>
    <p:sldId id="304" r:id="rId22"/>
    <p:sldId id="349" r:id="rId23"/>
    <p:sldId id="350" r:id="rId24"/>
    <p:sldId id="351" r:id="rId25"/>
    <p:sldId id="352" r:id="rId26"/>
    <p:sldId id="353" r:id="rId27"/>
    <p:sldId id="354" r:id="rId28"/>
    <p:sldId id="355" r:id="rId29"/>
    <p:sldId id="356" r:id="rId30"/>
    <p:sldId id="328" r:id="rId31"/>
    <p:sldId id="329" r:id="rId32"/>
    <p:sldId id="341" r:id="rId33"/>
    <p:sldId id="342" r:id="rId34"/>
    <p:sldId id="324" r:id="rId35"/>
    <p:sldId id="325" r:id="rId36"/>
    <p:sldId id="339" r:id="rId37"/>
    <p:sldId id="340" r:id="rId38"/>
    <p:sldId id="334" r:id="rId39"/>
    <p:sldId id="335" r:id="rId40"/>
    <p:sldId id="347" r:id="rId41"/>
    <p:sldId id="348" r:id="rId42"/>
    <p:sldId id="269" r:id="rId43"/>
    <p:sldId id="288" r:id="rId44"/>
    <p:sldId id="289" r:id="rId45"/>
    <p:sldId id="305" r:id="rId46"/>
    <p:sldId id="271" r:id="rId47"/>
    <p:sldId id="272" r:id="rId48"/>
    <p:sldId id="296" r:id="rId49"/>
    <p:sldId id="306" r:id="rId50"/>
    <p:sldId id="308" r:id="rId51"/>
    <p:sldId id="277" r:id="rId52"/>
    <p:sldId id="310" r:id="rId53"/>
    <p:sldId id="311" r:id="rId54"/>
    <p:sldId id="336" r:id="rId55"/>
    <p:sldId id="315" r:id="rId56"/>
    <p:sldId id="337" r:id="rId57"/>
    <p:sldId id="318" r:id="rId58"/>
    <p:sldId id="319" r:id="rId59"/>
    <p:sldId id="320" r:id="rId60"/>
    <p:sldId id="321" r:id="rId61"/>
    <p:sldId id="322" r:id="rId62"/>
    <p:sldId id="291" r:id="rId63"/>
    <p:sldId id="300" r:id="rId64"/>
    <p:sldId id="299" r:id="rId65"/>
    <p:sldId id="307" r:id="rId66"/>
    <p:sldId id="323" r:id="rId67"/>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vertBarState="maximized">
    <p:restoredLeft sz="22524" autoAdjust="0"/>
    <p:restoredTop sz="99500" autoAdjust="0"/>
  </p:normalViewPr>
  <p:slideViewPr>
    <p:cSldViewPr snapToGrid="0">
      <p:cViewPr>
        <p:scale>
          <a:sx n="80" d="100"/>
          <a:sy n="80" d="100"/>
        </p:scale>
        <p:origin x="-1350" y="-144"/>
      </p:cViewPr>
      <p:guideLst>
        <p:guide orient="horz" pos="2097"/>
        <p:guide pos="17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96" y="-132"/>
      </p:cViewPr>
      <p:guideLst>
        <p:guide orient="horz" pos="2928"/>
        <p:guide pos="2208"/>
      </p:guideLst>
    </p:cSldViewPr>
  </p:notes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32C6042-6C18-4C2E-A420-FCE655754A2E}" type="datetimeFigureOut">
              <a:rPr lang="en-US" smtClean="0"/>
              <a:pPr/>
              <a:t>2/26/2009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8E2705C-88FA-44BC-AA83-B2EABDB4D62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666DA1E-C2B4-4F3C-A9EB-F8B00440588C}" type="datetimeFigureOut">
              <a:rPr lang="en-US" smtClean="0"/>
              <a:pPr/>
              <a:t>2/26/2009</a:t>
            </a:fld>
            <a:endParaRPr lang="en-US" dirty="0"/>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D2063A6-5496-4BBB-ACEE-D86DE9CEA23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42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Supplier</a:t>
            </a:r>
            <a:r>
              <a:rPr lang="en-US" baseline="0" dirty="0" smtClean="0"/>
              <a:t> for projector, us, computer manufacturer</a:t>
            </a:r>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62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Supplier</a:t>
            </a:r>
            <a:r>
              <a:rPr lang="en-US" baseline="0" dirty="0" smtClean="0"/>
              <a:t> for projector, us, computer manufacturer</a:t>
            </a:r>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63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10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chemeClr val="bg1"/>
                </a:solidFill>
              </a:rPr>
              <a:t>Work Practices</a:t>
            </a:r>
          </a:p>
          <a:p>
            <a:r>
              <a:rPr lang="en-US" dirty="0" smtClean="0">
                <a:solidFill>
                  <a:schemeClr val="bg1"/>
                </a:solidFill>
              </a:rPr>
              <a:t>Testing the product consists of gathering data for each company’s laptop and the specifications for the type of Pico projector to be used.</a:t>
            </a:r>
          </a:p>
          <a:p>
            <a:endParaRPr lang="en-US" dirty="0" smtClean="0">
              <a:solidFill>
                <a:schemeClr val="bg1"/>
              </a:solidFill>
            </a:endParaRPr>
          </a:p>
          <a:p>
            <a:r>
              <a:rPr lang="en-US" dirty="0" smtClean="0">
                <a:solidFill>
                  <a:schemeClr val="bg1"/>
                </a:solidFill>
              </a:rPr>
              <a:t>Our company, KJM Development, and its workers will be testing and modifying the components as necessary to exceed our customer’s demands.</a:t>
            </a:r>
          </a:p>
          <a:p>
            <a:endParaRPr lang="en-US" dirty="0" smtClean="0">
              <a:solidFill>
                <a:schemeClr val="bg1"/>
              </a:solidFill>
            </a:endParaRPr>
          </a:p>
          <a:p>
            <a:r>
              <a:rPr lang="en-US" dirty="0" smtClean="0">
                <a:solidFill>
                  <a:schemeClr val="bg1"/>
                </a:solidFill>
              </a:rPr>
              <a:t>The technology used to test and configure the components are continuously updated to stay with the pace new technological advances.</a:t>
            </a:r>
          </a:p>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11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2063A6-5496-4BBB-ACEE-D86DE9CEA23D}" type="slidenum">
              <a:rPr lang="en-US" smtClean="0"/>
              <a:pPr/>
              <a:t>24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2063A6-5496-4BBB-ACEE-D86DE9CEA23D}" type="slidenum">
              <a:rPr lang="en-US" smtClean="0"/>
              <a:pPr/>
              <a:t>28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2063A6-5496-4BBB-ACEE-D86DE9CEA23D}" type="slidenum">
              <a:rPr lang="en-US" smtClean="0"/>
              <a:pPr/>
              <a:t>32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2063A6-5496-4BBB-ACEE-D86DE9CEA23D}" type="slidenum">
              <a:rPr lang="en-US" smtClean="0"/>
              <a:pPr/>
              <a:t>36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2063A6-5496-4BBB-ACEE-D86DE9CEA23D}" type="slidenum">
              <a:rPr lang="en-US" smtClean="0"/>
              <a:pPr/>
              <a:t>40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313947" y="578883"/>
            <a:ext cx="6230107" cy="414528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541782" y="2426941"/>
            <a:ext cx="5829300" cy="24384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541782" y="4913376"/>
            <a:ext cx="5829300" cy="12192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6FC70CF-C0EA-4CF1-A0A7-17FDA45B88E4}" type="datetime1">
              <a:rPr lang="en-US" smtClean="0"/>
              <a:pPr/>
              <a:t>2/26/2009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77190" y="6644640"/>
            <a:ext cx="6137910" cy="140208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77190" y="707136"/>
            <a:ext cx="6137910" cy="5583936"/>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8C8C3F-3C35-457E-AEE8-927C6B41D729}" type="datetime1">
              <a:rPr lang="en-US" smtClean="0"/>
              <a:pPr/>
              <a:t>2/26/2009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711206"/>
            <a:ext cx="1485900" cy="70103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00050" y="711204"/>
            <a:ext cx="4457700" cy="70104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2C74FD-300B-4D1F-AEC1-7F94EC1A02A7}" type="datetime1">
              <a:rPr lang="en-US" smtClean="0"/>
              <a:pPr/>
              <a:t>2/26/2009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190" y="6644640"/>
            <a:ext cx="6137910" cy="140208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377190" y="707136"/>
            <a:ext cx="6137910" cy="5583936"/>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79C970-6232-4BBD-8DE9-239947615D8B}" type="datetime1">
              <a:rPr lang="en-US" smtClean="0"/>
              <a:pPr/>
              <a:t>2/26/2009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ed Rectangle 10"/>
          <p:cNvSpPr/>
          <p:nvPr/>
        </p:nvSpPr>
        <p:spPr>
          <a:xfrm>
            <a:off x="313947" y="578883"/>
            <a:ext cx="6230107" cy="578843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351258" y="6571488"/>
            <a:ext cx="6137910" cy="902208"/>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51258" y="7499312"/>
            <a:ext cx="6137910" cy="560832"/>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29DC4F3-BAC8-4F72-BB47-C03CEB1D3D95}" type="datetime1">
              <a:rPr lang="en-US" smtClean="0"/>
              <a:pPr/>
              <a:t>2/26/2009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385764" y="707136"/>
            <a:ext cx="2948940" cy="585216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566520" y="707136"/>
            <a:ext cx="2948940" cy="585216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978912-172A-4A13-A5C3-530BA4D68A39}" type="datetime1">
              <a:rPr lang="en-US" smtClean="0"/>
              <a:pPr/>
              <a:t>2/26/2009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190" y="6644640"/>
            <a:ext cx="6137910" cy="140208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5418" y="772584"/>
            <a:ext cx="2948940" cy="1056216"/>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9127" y="772584"/>
            <a:ext cx="2948940" cy="1056216"/>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5418" y="1930400"/>
            <a:ext cx="2948940" cy="465328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9127" y="1930400"/>
            <a:ext cx="2948940" cy="465328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7F6A544-E1A0-444E-8D9F-61A72CED2315}" type="datetime1">
              <a:rPr lang="en-US" smtClean="0"/>
              <a:pPr/>
              <a:t>2/26/2009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3005C73-5E2E-4765-B604-E2FC890E6218}" type="datetime1">
              <a:rPr lang="en-US" smtClean="0"/>
              <a:pPr/>
              <a:t>2/26/2009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a:xfrm>
            <a:off x="1638446" y="8657167"/>
            <a:ext cx="1714500" cy="486833"/>
          </a:xfrm>
        </p:spPr>
        <p:txBody>
          <a:bodyPr/>
          <a:lstStyle>
            <a:extLst/>
          </a:lstStyle>
          <a:p>
            <a:fld id="{867ADEB6-F069-4470-B5CF-198A77C3602B}" type="datetime1">
              <a:rPr lang="en-US" smtClean="0"/>
              <a:pPr/>
              <a:t>2/26/2009</a:t>
            </a:fld>
            <a:endParaRPr lang="en-US" dirty="0"/>
          </a:p>
        </p:txBody>
      </p:sp>
      <p:sp>
        <p:nvSpPr>
          <p:cNvPr id="3" name="Footer Placeholder 2"/>
          <p:cNvSpPr>
            <a:spLocks noGrp="1"/>
          </p:cNvSpPr>
          <p:nvPr>
            <p:ph type="ftr" sz="quarter" idx="11"/>
          </p:nvPr>
        </p:nvSpPr>
        <p:spPr>
          <a:xfrm>
            <a:off x="3352946" y="8657167"/>
            <a:ext cx="1714500" cy="486833"/>
          </a:xfrm>
        </p:spPr>
        <p:txBody>
          <a:bodyPr/>
          <a:lstStyle>
            <a:extLst/>
          </a:lstStyle>
          <a:p>
            <a:endParaRPr lang="en-US" dirty="0"/>
          </a:p>
        </p:txBody>
      </p:sp>
      <p:sp>
        <p:nvSpPr>
          <p:cNvPr id="4" name="Slide Number Placeholder 3"/>
          <p:cNvSpPr>
            <a:spLocks noGrp="1"/>
          </p:cNvSpPr>
          <p:nvPr>
            <p:ph type="sldNum" sz="quarter" idx="12"/>
          </p:nvPr>
        </p:nvSpPr>
        <p:spPr>
          <a:xfrm>
            <a:off x="5702300" y="8657167"/>
            <a:ext cx="863746" cy="486833"/>
          </a:xfrm>
        </p:spPr>
        <p:txBody>
          <a:bodyPr/>
          <a:lstStyle>
            <a:lvl1pPr algn="ctr">
              <a:defRPr sz="1200">
                <a:solidFill>
                  <a:schemeClr val="bg1"/>
                </a:solidFill>
              </a:defRPr>
            </a:lvl1pPr>
            <a:extLst/>
          </a:lstStyle>
          <a:p>
            <a:fld id="{192D5976-955E-469C-9B7E-B85601C25DBB}" type="slidenum">
              <a:rPr lang="en-US" smtClean="0"/>
              <a:pPr/>
              <a:t>‹#›</a:t>
            </a:fld>
            <a:endParaRPr lang="en-US" dirty="0" smtClean="0"/>
          </a:p>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4088" y="711200"/>
            <a:ext cx="2228850" cy="12192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154135" y="1930403"/>
            <a:ext cx="2228850" cy="5608149"/>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571030" y="1240192"/>
            <a:ext cx="3469619" cy="6299203"/>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3025617-0B8D-4B6D-99D9-82E4C4E389DC}" type="datetime1">
              <a:rPr lang="en-US" smtClean="0"/>
              <a:pPr/>
              <a:t>2/26/2009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 Single Corner Rectangle 10"/>
          <p:cNvSpPr/>
          <p:nvPr/>
        </p:nvSpPr>
        <p:spPr>
          <a:xfrm>
            <a:off x="4800600" y="578883"/>
            <a:ext cx="1743454" cy="57912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342900" y="6682741"/>
            <a:ext cx="6172200" cy="140208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4847034" y="711200"/>
            <a:ext cx="1680210" cy="5615307"/>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3227F0-4FE7-4270-A64F-60C29A06FCB6}" type="datetime1">
              <a:rPr lang="en-US" smtClean="0"/>
              <a:pPr/>
              <a:t>2/26/2009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92D5976-955E-469C-9B7E-B85601C25DBB}" type="slidenum">
              <a:rPr lang="en-US" smtClean="0"/>
              <a:pPr/>
              <a:t>‹#›</a:t>
            </a:fld>
            <a:endParaRPr lang="en-US" dirty="0"/>
          </a:p>
        </p:txBody>
      </p:sp>
      <p:sp>
        <p:nvSpPr>
          <p:cNvPr id="3" name="Picture Placeholder 2"/>
          <p:cNvSpPr>
            <a:spLocks noGrp="1"/>
          </p:cNvSpPr>
          <p:nvPr>
            <p:ph type="pic" idx="1"/>
          </p:nvPr>
        </p:nvSpPr>
        <p:spPr>
          <a:xfrm>
            <a:off x="316110" y="581024"/>
            <a:ext cx="4443984" cy="57912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ounded Rectangle 6"/>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313947" y="578883"/>
            <a:ext cx="6230107" cy="73152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377190" y="6647453"/>
            <a:ext cx="6137910" cy="140208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377190" y="707136"/>
            <a:ext cx="6137910" cy="5583936"/>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2832246" y="8149168"/>
            <a:ext cx="1714500" cy="486833"/>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09C174F-8187-4BCE-9328-9143DB32D62C}" type="datetime1">
              <a:rPr lang="en-US" smtClean="0"/>
              <a:pPr/>
              <a:t>2/26/2009</a:t>
            </a:fld>
            <a:endParaRPr lang="en-US" dirty="0"/>
          </a:p>
        </p:txBody>
      </p:sp>
      <p:sp>
        <p:nvSpPr>
          <p:cNvPr id="18" name="Footer Placeholder 17"/>
          <p:cNvSpPr>
            <a:spLocks noGrp="1"/>
          </p:cNvSpPr>
          <p:nvPr>
            <p:ph type="ftr" sz="quarter" idx="3"/>
          </p:nvPr>
        </p:nvSpPr>
        <p:spPr>
          <a:xfrm>
            <a:off x="4546746" y="8149168"/>
            <a:ext cx="1714500" cy="486833"/>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6261246" y="8149168"/>
            <a:ext cx="342900" cy="486833"/>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92D5976-955E-469C-9B7E-B85601C25DB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895" y="2527147"/>
            <a:ext cx="6400800" cy="1692771"/>
          </a:xfrm>
          <a:prstGeom prst="rect">
            <a:avLst/>
          </a:prstGeom>
          <a:noFill/>
        </p:spPr>
        <p:txBody>
          <a:bodyPr wrap="square" rtlCol="0">
            <a:spAutoFit/>
          </a:bodyPr>
          <a:lstStyle/>
          <a:p>
            <a:pPr algn="ctr"/>
            <a:r>
              <a:rPr lang="en-US" sz="5200" dirty="0" smtClean="0">
                <a:effectLst>
                  <a:outerShdw blurRad="50800" dist="38100" dir="2700000" algn="tl" rotWithShape="0">
                    <a:prstClr val="black">
                      <a:alpha val="40000"/>
                    </a:prstClr>
                  </a:outerShdw>
                </a:effectLst>
              </a:rPr>
              <a:t>KJM Development, LLC.</a:t>
            </a:r>
            <a:endParaRPr lang="en-US" sz="5200" dirty="0">
              <a:effectLst>
                <a:outerShdw blurRad="50800" dist="38100" dir="2700000" algn="tl" rotWithShape="0">
                  <a:prstClr val="black">
                    <a:alpha val="40000"/>
                  </a:prstClr>
                </a:outerShdw>
              </a:effectLst>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1</a:t>
            </a:fld>
            <a:endParaRPr lang="en-US"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Analysis for Research</a:t>
            </a:r>
            <a:endParaRPr lang="en-US" sz="4000" dirty="0">
              <a:effectLst>
                <a:outerShdw blurRad="50800" dist="38100" dir="2700000" algn="tl" rotWithShape="0">
                  <a:prstClr val="black">
                    <a:alpha val="40000"/>
                  </a:prstClr>
                </a:outerShdw>
              </a:effectLst>
            </a:endParaRPr>
          </a:p>
        </p:txBody>
      </p:sp>
      <p:sp>
        <p:nvSpPr>
          <p:cNvPr id="5" name="TextBox 4"/>
          <p:cNvSpPr txBox="1"/>
          <p:nvPr/>
        </p:nvSpPr>
        <p:spPr>
          <a:xfrm>
            <a:off x="499872" y="1814850"/>
            <a:ext cx="175564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KJM Development Research Team</a:t>
            </a:r>
          </a:p>
          <a:p>
            <a:pPr>
              <a:buFont typeface="Arial" pitchFamily="34" charset="0"/>
              <a:buChar char="•"/>
            </a:pPr>
            <a:r>
              <a:rPr lang="en-US" sz="1200" dirty="0" smtClean="0">
                <a:solidFill>
                  <a:schemeClr val="bg1"/>
                </a:solidFill>
              </a:rPr>
              <a:t>Pico Projector supplier</a:t>
            </a:r>
            <a:endParaRPr lang="en-US" sz="1200" dirty="0">
              <a:solidFill>
                <a:schemeClr val="bg1"/>
              </a:solidFill>
            </a:endParaRPr>
          </a:p>
        </p:txBody>
      </p:sp>
      <p:sp>
        <p:nvSpPr>
          <p:cNvPr id="6" name="TextBox 5"/>
          <p:cNvSpPr txBox="1"/>
          <p:nvPr/>
        </p:nvSpPr>
        <p:spPr>
          <a:xfrm>
            <a:off x="2721864" y="2184182"/>
            <a:ext cx="167640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Projector</a:t>
            </a:r>
          </a:p>
          <a:p>
            <a:pPr>
              <a:buFont typeface="Arial" pitchFamily="34" charset="0"/>
              <a:buChar char="•"/>
            </a:pPr>
            <a:r>
              <a:rPr lang="en-US" sz="1200" dirty="0" smtClean="0">
                <a:solidFill>
                  <a:schemeClr val="bg1"/>
                </a:solidFill>
              </a:rPr>
              <a:t>Software Testing</a:t>
            </a:r>
            <a:endParaRPr lang="en-US" sz="1200" dirty="0">
              <a:solidFill>
                <a:schemeClr val="bg1"/>
              </a:solidFill>
            </a:endParaRPr>
          </a:p>
        </p:txBody>
      </p:sp>
      <p:sp>
        <p:nvSpPr>
          <p:cNvPr id="7" name="TextBox 6"/>
          <p:cNvSpPr txBox="1"/>
          <p:nvPr/>
        </p:nvSpPr>
        <p:spPr>
          <a:xfrm>
            <a:off x="4861560" y="1814850"/>
            <a:ext cx="134416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Laptop Specifications</a:t>
            </a:r>
          </a:p>
          <a:p>
            <a:pPr>
              <a:buFont typeface="Arial" pitchFamily="34" charset="0"/>
              <a:buChar char="•"/>
            </a:pPr>
            <a:r>
              <a:rPr lang="en-US" sz="1200" dirty="0" smtClean="0">
                <a:solidFill>
                  <a:schemeClr val="bg1"/>
                </a:solidFill>
              </a:rPr>
              <a:t>Projector Specifications</a:t>
            </a:r>
            <a:endParaRPr lang="en-US" sz="1200" dirty="0">
              <a:solidFill>
                <a:schemeClr val="bg1"/>
              </a:solidFill>
            </a:endParaRPr>
          </a:p>
        </p:txBody>
      </p:sp>
      <p:sp>
        <p:nvSpPr>
          <p:cNvPr id="13" name="TextBox 12"/>
          <p:cNvSpPr txBox="1"/>
          <p:nvPr/>
        </p:nvSpPr>
        <p:spPr>
          <a:xfrm>
            <a:off x="533400" y="7988300"/>
            <a:ext cx="259080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Make Pico Projector work with Laptop Computers.</a:t>
            </a:r>
            <a:endParaRPr lang="en-US" sz="1200" dirty="0">
              <a:solidFill>
                <a:schemeClr val="bg1"/>
              </a:solidFill>
            </a:endParaRPr>
          </a:p>
        </p:txBody>
      </p:sp>
      <p:sp>
        <p:nvSpPr>
          <p:cNvPr id="15" name="TextBox 14"/>
          <p:cNvSpPr txBox="1"/>
          <p:nvPr/>
        </p:nvSpPr>
        <p:spPr>
          <a:xfrm>
            <a:off x="3657600" y="7988300"/>
            <a:ext cx="274320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Combining multiple components into a single component</a:t>
            </a:r>
            <a:endParaRPr lang="en-US" sz="1200" dirty="0">
              <a:solidFill>
                <a:schemeClr val="bg1"/>
              </a:solidFill>
            </a:endParaRPr>
          </a:p>
        </p:txBody>
      </p:sp>
      <p:sp>
        <p:nvSpPr>
          <p:cNvPr id="16" name="TextBox 15"/>
          <p:cNvSpPr txBox="1"/>
          <p:nvPr/>
        </p:nvSpPr>
        <p:spPr>
          <a:xfrm>
            <a:off x="2547622" y="7241229"/>
            <a:ext cx="176784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KJM Development Sales Team</a:t>
            </a:r>
            <a:endParaRPr lang="en-US" sz="1200" dirty="0">
              <a:solidFill>
                <a:schemeClr val="bg1"/>
              </a:solidFill>
            </a:endParaRPr>
          </a:p>
        </p:txBody>
      </p:sp>
      <p:sp>
        <p:nvSpPr>
          <p:cNvPr id="17" name="Left Arrow 16"/>
          <p:cNvSpPr/>
          <p:nvPr/>
        </p:nvSpPr>
        <p:spPr>
          <a:xfrm rot="16200000">
            <a:off x="5253135" y="2968021"/>
            <a:ext cx="490915"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Left Arrow 18"/>
          <p:cNvSpPr/>
          <p:nvPr/>
        </p:nvSpPr>
        <p:spPr>
          <a:xfrm rot="16200000">
            <a:off x="3221689" y="6680511"/>
            <a:ext cx="383139"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TextBox 13"/>
          <p:cNvSpPr txBox="1"/>
          <p:nvPr/>
        </p:nvSpPr>
        <p:spPr>
          <a:xfrm>
            <a:off x="381000" y="3653551"/>
            <a:ext cx="6096000" cy="175432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r>
              <a:rPr lang="en-US" sz="1200" b="1" dirty="0" smtClean="0">
                <a:solidFill>
                  <a:schemeClr val="bg1"/>
                </a:solidFill>
              </a:rPr>
              <a:t>Research:</a:t>
            </a:r>
            <a:r>
              <a:rPr lang="en-US" sz="1200" dirty="0" smtClean="0">
                <a:solidFill>
                  <a:schemeClr val="bg1"/>
                </a:solidFill>
              </a:rPr>
              <a:t> Make the Pico Project and its components, including software, work without problems.</a:t>
            </a:r>
            <a:endParaRPr lang="en-US" sz="1200" b="1" dirty="0" smtClean="0">
              <a:solidFill>
                <a:schemeClr val="bg1"/>
              </a:solidFill>
            </a:endParaRPr>
          </a:p>
          <a:p>
            <a:r>
              <a:rPr lang="en-US" sz="1200" b="1" dirty="0" smtClean="0">
                <a:solidFill>
                  <a:schemeClr val="bg1"/>
                </a:solidFill>
              </a:rPr>
              <a:t>Sell:</a:t>
            </a:r>
            <a:r>
              <a:rPr lang="en-US" sz="1200" dirty="0" smtClean="0">
                <a:solidFill>
                  <a:schemeClr val="bg1"/>
                </a:solidFill>
              </a:rPr>
              <a:t> the product and specifications to the Sales Team.</a:t>
            </a:r>
            <a:endParaRPr lang="en-US" sz="1200" b="1" dirty="0" smtClean="0">
              <a:solidFill>
                <a:schemeClr val="bg1"/>
              </a:solidFill>
            </a:endParaRPr>
          </a:p>
          <a:p>
            <a:r>
              <a:rPr lang="en-US" sz="1200" b="1" dirty="0" smtClean="0">
                <a:solidFill>
                  <a:schemeClr val="bg1"/>
                </a:solidFill>
              </a:rPr>
              <a:t>Produce:</a:t>
            </a:r>
            <a:r>
              <a:rPr lang="en-US" sz="1200" dirty="0" smtClean="0">
                <a:solidFill>
                  <a:schemeClr val="bg1"/>
                </a:solidFill>
              </a:rPr>
              <a:t> Create a design idea for installing a Pico Projector into the laptop.</a:t>
            </a:r>
            <a:r>
              <a:rPr lang="en-US" sz="1200" b="1" dirty="0" smtClean="0">
                <a:solidFill>
                  <a:schemeClr val="bg1"/>
                </a:solidFill>
              </a:rPr>
              <a:t> Deliver:</a:t>
            </a:r>
            <a:r>
              <a:rPr lang="en-US" sz="1200" dirty="0" smtClean="0">
                <a:solidFill>
                  <a:schemeClr val="bg1"/>
                </a:solidFill>
              </a:rPr>
              <a:t> The tested projector and laptop combination idea will be provided to the Sales Team.</a:t>
            </a:r>
            <a:endParaRPr lang="en-US" sz="1200" b="1" dirty="0" smtClean="0">
              <a:solidFill>
                <a:schemeClr val="bg1"/>
              </a:solidFill>
            </a:endParaRPr>
          </a:p>
          <a:p>
            <a:r>
              <a:rPr lang="en-US" sz="1200" b="1" dirty="0" smtClean="0">
                <a:solidFill>
                  <a:schemeClr val="bg1"/>
                </a:solidFill>
              </a:rPr>
              <a:t>Service: </a:t>
            </a:r>
            <a:r>
              <a:rPr lang="en-US" sz="1200" dirty="0" smtClean="0">
                <a:solidFill>
                  <a:schemeClr val="bg1"/>
                </a:solidFill>
              </a:rPr>
              <a:t>After continued research, if problems are found, updates will be provided for software and hardware will be replaced.</a:t>
            </a:r>
          </a:p>
        </p:txBody>
      </p:sp>
      <p:sp>
        <p:nvSpPr>
          <p:cNvPr id="20" name="Left Arrow 19"/>
          <p:cNvSpPr/>
          <p:nvPr/>
        </p:nvSpPr>
        <p:spPr>
          <a:xfrm rot="16200000">
            <a:off x="3295821" y="2948686"/>
            <a:ext cx="490915"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1161080" y="2970295"/>
            <a:ext cx="490915"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TextBox 21"/>
          <p:cNvSpPr txBox="1"/>
          <p:nvPr/>
        </p:nvSpPr>
        <p:spPr>
          <a:xfrm>
            <a:off x="2440713" y="6124387"/>
            <a:ext cx="1995757"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buFont typeface="Arial" pitchFamily="34" charset="0"/>
              <a:buChar char="•"/>
            </a:pPr>
            <a:r>
              <a:rPr lang="en-US" sz="1200" dirty="0" smtClean="0">
                <a:solidFill>
                  <a:schemeClr val="bg1"/>
                </a:solidFill>
              </a:rPr>
              <a:t>Design Specifications</a:t>
            </a:r>
            <a:endParaRPr lang="en-US" sz="1200" dirty="0">
              <a:solidFill>
                <a:schemeClr val="bg1"/>
              </a:solidFill>
            </a:endParaRPr>
          </a:p>
        </p:txBody>
      </p:sp>
      <p:sp>
        <p:nvSpPr>
          <p:cNvPr id="23" name="Left Arrow 22"/>
          <p:cNvSpPr/>
          <p:nvPr/>
        </p:nvSpPr>
        <p:spPr>
          <a:xfrm rot="16200000">
            <a:off x="3237612" y="5618260"/>
            <a:ext cx="383139"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Slide Number Placeholder 23"/>
          <p:cNvSpPr>
            <a:spLocks noGrp="1"/>
          </p:cNvSpPr>
          <p:nvPr>
            <p:ph type="sldNum" sz="quarter" idx="12"/>
          </p:nvPr>
        </p:nvSpPr>
        <p:spPr/>
        <p:txBody>
          <a:bodyPr/>
          <a:lstStyle/>
          <a:p>
            <a:fld id="{192D5976-955E-469C-9B7E-B85601C25DBB}" type="slidenum">
              <a:rPr lang="en-US" smtClean="0"/>
              <a:pPr/>
              <a:t>10</a:t>
            </a:fld>
            <a:endParaRPr lang="en-US"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446550"/>
          </a:xfrm>
          <a:prstGeom prst="rect">
            <a:avLst/>
          </a:prstGeom>
          <a:noFill/>
        </p:spPr>
        <p:txBody>
          <a:bodyPr wrap="square" rtlCol="0">
            <a:spAutoFit/>
          </a:bodyPr>
          <a:lstStyle/>
          <a:p>
            <a:pPr algn="ctr"/>
            <a:r>
              <a:rPr lang="en-US" sz="4400" dirty="0" smtClean="0">
                <a:effectLst>
                  <a:outerShdw blurRad="50800" dist="38100" dir="2700000" algn="tl" rotWithShape="0">
                    <a:prstClr val="black">
                      <a:alpha val="40000"/>
                    </a:prstClr>
                  </a:outerShdw>
                </a:effectLst>
              </a:rPr>
              <a:t>Client WCA Narrative</a:t>
            </a:r>
          </a:p>
          <a:p>
            <a:pPr algn="ctr"/>
            <a:r>
              <a:rPr lang="en-US" sz="4400" dirty="0" smtClean="0">
                <a:effectLst>
                  <a:outerShdw blurRad="50800" dist="38100" dir="2700000" algn="tl" rotWithShape="0">
                    <a:prstClr val="black">
                      <a:alpha val="40000"/>
                    </a:prstClr>
                  </a:outerShdw>
                </a:effectLst>
              </a:rPr>
              <a:t>for Research</a:t>
            </a:r>
            <a:endParaRPr lang="en-US" sz="4400" dirty="0">
              <a:effectLst>
                <a:outerShdw blurRad="50800" dist="38100" dir="2700000" algn="tl" rotWithShape="0">
                  <a:prstClr val="black">
                    <a:alpha val="40000"/>
                  </a:prstClr>
                </a:outerShdw>
              </a:effectLst>
            </a:endParaRPr>
          </a:p>
        </p:txBody>
      </p:sp>
      <p:sp>
        <p:nvSpPr>
          <p:cNvPr id="3" name="TextBox 2"/>
          <p:cNvSpPr txBox="1"/>
          <p:nvPr/>
        </p:nvSpPr>
        <p:spPr>
          <a:xfrm>
            <a:off x="368491" y="1932341"/>
            <a:ext cx="6155140" cy="669414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300" b="1" dirty="0" smtClean="0">
                <a:solidFill>
                  <a:schemeClr val="bg1"/>
                </a:solidFill>
              </a:rPr>
              <a:t>Goal:</a:t>
            </a:r>
            <a:r>
              <a:rPr lang="en-US" sz="1300" dirty="0" smtClean="0">
                <a:solidFill>
                  <a:schemeClr val="bg1"/>
                </a:solidFill>
              </a:rPr>
              <a:t> Make the Pico Projector compatible with any laptop computer by using software and modifying the projector as necessary.</a:t>
            </a:r>
            <a:endParaRPr lang="en-US" sz="1300" b="1" dirty="0" smtClean="0">
              <a:solidFill>
                <a:schemeClr val="bg1"/>
              </a:solidFill>
            </a:endParaRPr>
          </a:p>
          <a:p>
            <a:r>
              <a:rPr lang="en-US" sz="1300" b="1" dirty="0" smtClean="0">
                <a:solidFill>
                  <a:schemeClr val="bg1"/>
                </a:solidFill>
              </a:rPr>
              <a:t>Value:</a:t>
            </a:r>
            <a:r>
              <a:rPr lang="en-US" sz="1300" dirty="0" smtClean="0">
                <a:solidFill>
                  <a:schemeClr val="bg1"/>
                </a:solidFill>
              </a:rPr>
              <a:t> An innovative technology that will be marketed by KJM Development’s Sales Team.</a:t>
            </a:r>
          </a:p>
          <a:p>
            <a:r>
              <a:rPr lang="en-US" sz="1300" b="1" dirty="0" smtClean="0">
                <a:solidFill>
                  <a:schemeClr val="bg1"/>
                </a:solidFill>
              </a:rPr>
              <a:t>Produce: </a:t>
            </a:r>
            <a:r>
              <a:rPr lang="en-US" sz="1300" dirty="0" smtClean="0">
                <a:solidFill>
                  <a:schemeClr val="bg1"/>
                </a:solidFill>
              </a:rPr>
              <a:t>Design Specifications</a:t>
            </a:r>
            <a:endParaRPr lang="en-US" sz="1300" b="1" dirty="0" smtClean="0">
              <a:solidFill>
                <a:schemeClr val="bg1"/>
              </a:solidFill>
            </a:endParaRPr>
          </a:p>
          <a:p>
            <a:r>
              <a:rPr lang="en-US" sz="1300" b="1" dirty="0" smtClean="0">
                <a:solidFill>
                  <a:schemeClr val="bg1"/>
                </a:solidFill>
              </a:rPr>
              <a:t>Customer: </a:t>
            </a:r>
            <a:r>
              <a:rPr lang="en-US" sz="1300" dirty="0" smtClean="0">
                <a:solidFill>
                  <a:schemeClr val="bg1"/>
                </a:solidFill>
              </a:rPr>
              <a:t> KJM Development's Sales Team</a:t>
            </a:r>
            <a:endParaRPr lang="en-US" sz="1300" b="1" dirty="0" smtClean="0">
              <a:solidFill>
                <a:schemeClr val="bg1"/>
              </a:solidFill>
            </a:endParaRPr>
          </a:p>
          <a:p>
            <a:r>
              <a:rPr lang="en-US" sz="1300" b="1" dirty="0" smtClean="0">
                <a:solidFill>
                  <a:schemeClr val="bg1"/>
                </a:solidFill>
              </a:rPr>
              <a:t/>
            </a:r>
            <a:br>
              <a:rPr lang="en-US" sz="1300" b="1" dirty="0" smtClean="0">
                <a:solidFill>
                  <a:schemeClr val="bg1"/>
                </a:solidFill>
              </a:rPr>
            </a:br>
            <a:r>
              <a:rPr lang="en-US" sz="1300" b="1" u="sng" dirty="0" smtClean="0">
                <a:solidFill>
                  <a:schemeClr val="bg1"/>
                </a:solidFill>
              </a:rPr>
              <a:t>Work Practices</a:t>
            </a:r>
          </a:p>
          <a:p>
            <a:r>
              <a:rPr lang="en-US" sz="1300" b="1" dirty="0" smtClean="0">
                <a:solidFill>
                  <a:schemeClr val="bg1"/>
                </a:solidFill>
              </a:rPr>
              <a:t>Research:</a:t>
            </a:r>
            <a:r>
              <a:rPr lang="en-US" sz="1300" dirty="0" smtClean="0">
                <a:solidFill>
                  <a:schemeClr val="bg1"/>
                </a:solidFill>
              </a:rPr>
              <a:t> Make the Pico Project and its components, including software, work without problems.</a:t>
            </a:r>
            <a:endParaRPr lang="en-US" sz="1300" b="1" dirty="0" smtClean="0">
              <a:solidFill>
                <a:schemeClr val="bg1"/>
              </a:solidFill>
            </a:endParaRPr>
          </a:p>
          <a:p>
            <a:r>
              <a:rPr lang="en-US" sz="1300" b="1" dirty="0" smtClean="0">
                <a:solidFill>
                  <a:schemeClr val="bg1"/>
                </a:solidFill>
              </a:rPr>
              <a:t>Sell:</a:t>
            </a:r>
            <a:r>
              <a:rPr lang="en-US" sz="1300" dirty="0" smtClean="0">
                <a:solidFill>
                  <a:schemeClr val="bg1"/>
                </a:solidFill>
              </a:rPr>
              <a:t> the product and specifications to the Sales Team.</a:t>
            </a:r>
            <a:endParaRPr lang="en-US" sz="1300" b="1" dirty="0" smtClean="0">
              <a:solidFill>
                <a:schemeClr val="bg1"/>
              </a:solidFill>
            </a:endParaRPr>
          </a:p>
          <a:p>
            <a:r>
              <a:rPr lang="en-US" sz="1300" b="1" dirty="0" smtClean="0">
                <a:solidFill>
                  <a:schemeClr val="bg1"/>
                </a:solidFill>
              </a:rPr>
              <a:t>Produce:</a:t>
            </a:r>
            <a:r>
              <a:rPr lang="en-US" sz="1300" dirty="0" smtClean="0">
                <a:solidFill>
                  <a:schemeClr val="bg1"/>
                </a:solidFill>
              </a:rPr>
              <a:t> Make a fully functional product that allows users to interact with the settings with ease.</a:t>
            </a:r>
            <a:endParaRPr lang="en-US" sz="1300" b="1" dirty="0" smtClean="0">
              <a:solidFill>
                <a:schemeClr val="bg1"/>
              </a:solidFill>
            </a:endParaRPr>
          </a:p>
          <a:p>
            <a:r>
              <a:rPr lang="en-US" sz="1300" b="1" dirty="0" smtClean="0">
                <a:solidFill>
                  <a:schemeClr val="bg1"/>
                </a:solidFill>
              </a:rPr>
              <a:t>Deliver:</a:t>
            </a:r>
            <a:r>
              <a:rPr lang="en-US" sz="1300" dirty="0" smtClean="0">
                <a:solidFill>
                  <a:schemeClr val="bg1"/>
                </a:solidFill>
              </a:rPr>
              <a:t> The tested projector and laptop combination will be provided to the Sales Team.</a:t>
            </a:r>
            <a:endParaRPr lang="en-US" sz="1300" b="1" dirty="0" smtClean="0">
              <a:solidFill>
                <a:schemeClr val="bg1"/>
              </a:solidFill>
            </a:endParaRPr>
          </a:p>
          <a:p>
            <a:r>
              <a:rPr lang="en-US" sz="1300" b="1" dirty="0" smtClean="0">
                <a:solidFill>
                  <a:schemeClr val="bg1"/>
                </a:solidFill>
              </a:rPr>
              <a:t>Service: </a:t>
            </a:r>
            <a:r>
              <a:rPr lang="en-US" sz="1300" dirty="0" smtClean="0">
                <a:solidFill>
                  <a:schemeClr val="bg1"/>
                </a:solidFill>
              </a:rPr>
              <a:t>After continued research, if problems are found, updates will be provided for software and hardware will be replaced.</a:t>
            </a:r>
          </a:p>
          <a:p>
            <a:endParaRPr lang="en-US" sz="1300" dirty="0" smtClean="0">
              <a:solidFill>
                <a:schemeClr val="bg1"/>
              </a:solidFill>
            </a:endParaRPr>
          </a:p>
          <a:p>
            <a:r>
              <a:rPr lang="en-US" sz="1300" b="1" u="sng" dirty="0" smtClean="0">
                <a:solidFill>
                  <a:schemeClr val="bg1"/>
                </a:solidFill>
              </a:rPr>
              <a:t>Role  of People in Research</a:t>
            </a:r>
          </a:p>
          <a:p>
            <a:r>
              <a:rPr lang="en-US" sz="1300" b="1" dirty="0" smtClean="0">
                <a:solidFill>
                  <a:schemeClr val="bg1"/>
                </a:solidFill>
              </a:rPr>
              <a:t>KJM Development’s Research Team:</a:t>
            </a:r>
            <a:r>
              <a:rPr lang="en-US" sz="1300" dirty="0" smtClean="0">
                <a:solidFill>
                  <a:schemeClr val="bg1"/>
                </a:solidFill>
              </a:rPr>
              <a:t> To test and develop software and modify the products as necessary.</a:t>
            </a:r>
          </a:p>
          <a:p>
            <a:r>
              <a:rPr lang="en-US" sz="1300" b="1" dirty="0" smtClean="0">
                <a:solidFill>
                  <a:schemeClr val="bg1"/>
                </a:solidFill>
              </a:rPr>
              <a:t>Pico Projector Supplier:</a:t>
            </a:r>
            <a:r>
              <a:rPr lang="en-US" sz="1300" dirty="0" smtClean="0">
                <a:solidFill>
                  <a:schemeClr val="bg1"/>
                </a:solidFill>
              </a:rPr>
              <a:t> Company that provides the Pico Projector.</a:t>
            </a:r>
            <a:endParaRPr lang="en-US" sz="1300" b="1" dirty="0" smtClean="0">
              <a:solidFill>
                <a:schemeClr val="bg1"/>
              </a:solidFill>
            </a:endParaRPr>
          </a:p>
          <a:p>
            <a:endParaRPr lang="en-US" sz="1300" b="1" u="sng" dirty="0" smtClean="0">
              <a:solidFill>
                <a:schemeClr val="bg1"/>
              </a:solidFill>
            </a:endParaRPr>
          </a:p>
          <a:p>
            <a:r>
              <a:rPr lang="en-US" sz="1300" b="1" u="sng" dirty="0" smtClean="0">
                <a:solidFill>
                  <a:schemeClr val="bg1"/>
                </a:solidFill>
              </a:rPr>
              <a:t>Role of Data in Research</a:t>
            </a:r>
          </a:p>
          <a:p>
            <a:r>
              <a:rPr lang="en-US" sz="1300" b="1" dirty="0" smtClean="0">
                <a:solidFill>
                  <a:schemeClr val="bg1"/>
                </a:solidFill>
              </a:rPr>
              <a:t>Laptop Specifications: </a:t>
            </a:r>
            <a:r>
              <a:rPr lang="en-US" sz="1300" dirty="0" smtClean="0">
                <a:solidFill>
                  <a:schemeClr val="bg1"/>
                </a:solidFill>
              </a:rPr>
              <a:t>Used for modifying the projector and it’s software to be compatible with the laptop.</a:t>
            </a:r>
          </a:p>
          <a:p>
            <a:r>
              <a:rPr lang="en-US" sz="1300" b="1" dirty="0" smtClean="0">
                <a:solidFill>
                  <a:schemeClr val="bg1"/>
                </a:solidFill>
              </a:rPr>
              <a:t>Projector Specifications:</a:t>
            </a:r>
            <a:r>
              <a:rPr lang="en-US" sz="1300" dirty="0" smtClean="0">
                <a:solidFill>
                  <a:schemeClr val="bg1"/>
                </a:solidFill>
              </a:rPr>
              <a:t> Used for modifying the projector to fit within the laptop’s case.</a:t>
            </a:r>
            <a:endParaRPr lang="en-US" sz="1300" b="1" dirty="0" smtClean="0">
              <a:solidFill>
                <a:schemeClr val="bg1"/>
              </a:solidFill>
            </a:endParaRPr>
          </a:p>
          <a:p>
            <a:endParaRPr lang="en-US" sz="1300" b="1" u="sng" dirty="0" smtClean="0">
              <a:solidFill>
                <a:schemeClr val="bg1"/>
              </a:solidFill>
            </a:endParaRPr>
          </a:p>
          <a:p>
            <a:r>
              <a:rPr lang="en-US" sz="1300" b="1" u="sng" dirty="0" smtClean="0">
                <a:solidFill>
                  <a:schemeClr val="bg1"/>
                </a:solidFill>
              </a:rPr>
              <a:t>Role of Technology in Research</a:t>
            </a:r>
          </a:p>
          <a:p>
            <a:r>
              <a:rPr lang="en-US" sz="1300" b="1" dirty="0" smtClean="0">
                <a:solidFill>
                  <a:schemeClr val="bg1"/>
                </a:solidFill>
              </a:rPr>
              <a:t>Projector:</a:t>
            </a:r>
            <a:r>
              <a:rPr lang="en-US" sz="1300" dirty="0" smtClean="0">
                <a:solidFill>
                  <a:schemeClr val="bg1"/>
                </a:solidFill>
              </a:rPr>
              <a:t> The basis for the project.</a:t>
            </a:r>
          </a:p>
          <a:p>
            <a:r>
              <a:rPr lang="en-US" sz="1300" b="1" dirty="0" smtClean="0">
                <a:solidFill>
                  <a:schemeClr val="bg1"/>
                </a:solidFill>
              </a:rPr>
              <a:t>Software Testing:</a:t>
            </a:r>
            <a:r>
              <a:rPr lang="en-US" sz="1300" dirty="0" smtClean="0">
                <a:solidFill>
                  <a:schemeClr val="bg1"/>
                </a:solidFill>
              </a:rPr>
              <a:t> To make sure that there are no bugs or other potential problems with the software working with the hardware.</a:t>
            </a:r>
            <a:endParaRPr lang="en-US" sz="1300" b="1" dirty="0" smtClean="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11</a:t>
            </a:fld>
            <a:endParaRPr lang="en-US"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a:t>
            </a:r>
          </a:p>
          <a:p>
            <a:pPr algn="ctr"/>
            <a:r>
              <a:rPr lang="en-US" sz="4000" dirty="0" smtClean="0">
                <a:effectLst>
                  <a:outerShdw blurRad="50800" dist="38100" dir="2700000" algn="tl" rotWithShape="0">
                    <a:prstClr val="black">
                      <a:alpha val="40000"/>
                    </a:prstClr>
                  </a:outerShdw>
                </a:effectLst>
              </a:rPr>
              <a:t>for Research</a:t>
            </a:r>
            <a:endParaRPr lang="en-US" sz="4000" dirty="0">
              <a:effectLst>
                <a:outerShdw blurRad="50800" dist="38100" dir="2700000" algn="tl" rotWithShape="0">
                  <a:prstClr val="black">
                    <a:alpha val="40000"/>
                  </a:prstClr>
                </a:outerShdw>
              </a:effectLst>
            </a:endParaRPr>
          </a:p>
        </p:txBody>
      </p:sp>
      <p:sp>
        <p:nvSpPr>
          <p:cNvPr id="9" name="TextBox 8"/>
          <p:cNvSpPr txBox="1"/>
          <p:nvPr/>
        </p:nvSpPr>
        <p:spPr>
          <a:xfrm>
            <a:off x="1812882" y="7661819"/>
            <a:ext cx="3312990"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Value Added: </a:t>
            </a:r>
            <a:r>
              <a:rPr lang="en-US" sz="1600" dirty="0" smtClean="0">
                <a:solidFill>
                  <a:schemeClr val="bg1"/>
                </a:solidFill>
              </a:rPr>
              <a:t>Advanced technology</a:t>
            </a:r>
            <a:endParaRPr lang="en-US" sz="1600" dirty="0">
              <a:solidFill>
                <a:schemeClr val="bg1"/>
              </a:solidFill>
            </a:endParaRPr>
          </a:p>
        </p:txBody>
      </p:sp>
      <p:sp>
        <p:nvSpPr>
          <p:cNvPr id="49" name="TextBox 48"/>
          <p:cNvSpPr txBox="1"/>
          <p:nvPr/>
        </p:nvSpPr>
        <p:spPr>
          <a:xfrm>
            <a:off x="1913246" y="2340399"/>
            <a:ext cx="2986088"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Develop</a:t>
            </a:r>
            <a:r>
              <a:rPr lang="en-US" sz="1600" dirty="0" smtClean="0">
                <a:solidFill>
                  <a:schemeClr val="bg1"/>
                </a:solidFill>
              </a:rPr>
              <a:t> the Pico Projector</a:t>
            </a:r>
            <a:endParaRPr lang="en-US" sz="1600" dirty="0">
              <a:solidFill>
                <a:schemeClr val="bg1"/>
              </a:solidFill>
            </a:endParaRPr>
          </a:p>
        </p:txBody>
      </p:sp>
      <p:sp>
        <p:nvSpPr>
          <p:cNvPr id="50" name="TextBox 49"/>
          <p:cNvSpPr txBox="1"/>
          <p:nvPr/>
        </p:nvSpPr>
        <p:spPr>
          <a:xfrm>
            <a:off x="1899679" y="3276511"/>
            <a:ext cx="2986088"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Sell</a:t>
            </a:r>
            <a:r>
              <a:rPr lang="en-US" sz="1600" dirty="0" smtClean="0">
                <a:solidFill>
                  <a:schemeClr val="bg1"/>
                </a:solidFill>
              </a:rPr>
              <a:t> specifications and concepts</a:t>
            </a:r>
            <a:endParaRPr lang="en-US" sz="1600" dirty="0">
              <a:solidFill>
                <a:schemeClr val="bg1"/>
              </a:solidFill>
            </a:endParaRPr>
          </a:p>
        </p:txBody>
      </p:sp>
      <p:sp>
        <p:nvSpPr>
          <p:cNvPr id="51" name="TextBox 50"/>
          <p:cNvSpPr txBox="1"/>
          <p:nvPr/>
        </p:nvSpPr>
        <p:spPr>
          <a:xfrm>
            <a:off x="1765300" y="4513351"/>
            <a:ext cx="3378200"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Produce</a:t>
            </a:r>
            <a:r>
              <a:rPr lang="en-US" sz="1600" dirty="0" smtClean="0">
                <a:solidFill>
                  <a:schemeClr val="bg1"/>
                </a:solidFill>
              </a:rPr>
              <a:t> software, optimize performance.</a:t>
            </a:r>
            <a:endParaRPr lang="en-US" sz="1600" dirty="0">
              <a:solidFill>
                <a:schemeClr val="bg1"/>
              </a:solidFill>
            </a:endParaRPr>
          </a:p>
        </p:txBody>
      </p:sp>
      <p:sp>
        <p:nvSpPr>
          <p:cNvPr id="52" name="TextBox 51"/>
          <p:cNvSpPr txBox="1"/>
          <p:nvPr/>
        </p:nvSpPr>
        <p:spPr>
          <a:xfrm>
            <a:off x="1964994" y="5754023"/>
            <a:ext cx="2986088"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Deliver</a:t>
            </a:r>
            <a:r>
              <a:rPr lang="en-US" sz="1600" dirty="0" smtClean="0">
                <a:solidFill>
                  <a:schemeClr val="bg1"/>
                </a:solidFill>
              </a:rPr>
              <a:t> the product</a:t>
            </a:r>
            <a:endParaRPr lang="en-US" sz="1600" dirty="0">
              <a:solidFill>
                <a:schemeClr val="bg1"/>
              </a:solidFill>
            </a:endParaRPr>
          </a:p>
        </p:txBody>
      </p:sp>
      <p:sp>
        <p:nvSpPr>
          <p:cNvPr id="53" name="TextBox 52"/>
          <p:cNvSpPr txBox="1"/>
          <p:nvPr/>
        </p:nvSpPr>
        <p:spPr>
          <a:xfrm>
            <a:off x="1824387" y="6699954"/>
            <a:ext cx="3254828"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Service</a:t>
            </a:r>
            <a:r>
              <a:rPr lang="en-US" sz="1600" dirty="0" smtClean="0">
                <a:solidFill>
                  <a:schemeClr val="bg1"/>
                </a:solidFill>
              </a:rPr>
              <a:t> the product</a:t>
            </a:r>
            <a:endParaRPr lang="en-US" sz="1600" dirty="0">
              <a:solidFill>
                <a:schemeClr val="bg1"/>
              </a:solidFill>
            </a:endParaRPr>
          </a:p>
        </p:txBody>
      </p:sp>
      <p:sp>
        <p:nvSpPr>
          <p:cNvPr id="54" name="Down Arrow 53"/>
          <p:cNvSpPr/>
          <p:nvPr/>
        </p:nvSpPr>
        <p:spPr>
          <a:xfrm>
            <a:off x="3214558" y="2799869"/>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5" name="Down Arrow 54"/>
          <p:cNvSpPr/>
          <p:nvPr/>
        </p:nvSpPr>
        <p:spPr>
          <a:xfrm>
            <a:off x="3239010" y="4017397"/>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Down Arrow 55"/>
          <p:cNvSpPr/>
          <p:nvPr/>
        </p:nvSpPr>
        <p:spPr>
          <a:xfrm>
            <a:off x="3252659" y="5275799"/>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7" name="Down Arrow 56"/>
          <p:cNvSpPr/>
          <p:nvPr/>
        </p:nvSpPr>
        <p:spPr>
          <a:xfrm>
            <a:off x="3266306" y="6260112"/>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8" name="Down Arrow 57"/>
          <p:cNvSpPr/>
          <p:nvPr/>
        </p:nvSpPr>
        <p:spPr>
          <a:xfrm>
            <a:off x="3266306" y="7168996"/>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Slide Number Placeholder 14"/>
          <p:cNvSpPr>
            <a:spLocks noGrp="1"/>
          </p:cNvSpPr>
          <p:nvPr>
            <p:ph type="sldNum" sz="quarter" idx="12"/>
          </p:nvPr>
        </p:nvSpPr>
        <p:spPr/>
        <p:txBody>
          <a:bodyPr/>
          <a:lstStyle/>
          <a:p>
            <a:fld id="{192D5976-955E-469C-9B7E-B85601C25DBB}" type="slidenum">
              <a:rPr lang="en-US" smtClean="0"/>
              <a:pPr/>
              <a:t>12</a:t>
            </a:fld>
            <a:endParaRPr lang="en-US"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Research</a:t>
            </a:r>
            <a:endParaRPr lang="en-US" sz="4000" dirty="0">
              <a:effectLst>
                <a:outerShdw blurRad="50800" dist="38100" dir="2700000" algn="tl" rotWithShape="0">
                  <a:prstClr val="black">
                    <a:alpha val="40000"/>
                  </a:prstClr>
                </a:outerShdw>
              </a:effectLst>
            </a:endParaRPr>
          </a:p>
        </p:txBody>
      </p:sp>
      <p:sp>
        <p:nvSpPr>
          <p:cNvPr id="49" name="TextBox 48"/>
          <p:cNvSpPr txBox="1"/>
          <p:nvPr/>
        </p:nvSpPr>
        <p:spPr>
          <a:xfrm>
            <a:off x="475777" y="2531088"/>
            <a:ext cx="5909480" cy="477053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Develop</a:t>
            </a:r>
            <a:r>
              <a:rPr lang="en-US" sz="1600" dirty="0" smtClean="0">
                <a:solidFill>
                  <a:schemeClr val="bg1"/>
                </a:solidFill>
              </a:rPr>
              <a:t> the Pico Projector and the laptop to flawlessly work together.</a:t>
            </a:r>
          </a:p>
          <a:p>
            <a:pPr algn="ctr"/>
            <a:endParaRPr lang="en-US" sz="1600" dirty="0" smtClean="0">
              <a:solidFill>
                <a:schemeClr val="bg1"/>
              </a:solidFill>
            </a:endParaRPr>
          </a:p>
          <a:p>
            <a:pPr algn="ctr"/>
            <a:r>
              <a:rPr lang="en-US" sz="1600" b="1" dirty="0" smtClean="0">
                <a:solidFill>
                  <a:schemeClr val="bg1"/>
                </a:solidFill>
              </a:rPr>
              <a:t>Sell</a:t>
            </a:r>
            <a:r>
              <a:rPr lang="en-US" sz="1600" dirty="0" smtClean="0">
                <a:solidFill>
                  <a:schemeClr val="bg1"/>
                </a:solidFill>
              </a:rPr>
              <a:t> the specifications and concepts to KJM Development’s Sales Team.</a:t>
            </a:r>
          </a:p>
          <a:p>
            <a:pPr algn="ctr"/>
            <a:endParaRPr lang="en-US" sz="1600" dirty="0" smtClean="0">
              <a:solidFill>
                <a:schemeClr val="bg1"/>
              </a:solidFill>
            </a:endParaRPr>
          </a:p>
          <a:p>
            <a:pPr algn="ctr"/>
            <a:r>
              <a:rPr lang="en-US" sz="1600" b="1" dirty="0" smtClean="0">
                <a:solidFill>
                  <a:schemeClr val="bg1"/>
                </a:solidFill>
              </a:rPr>
              <a:t>Produce</a:t>
            </a:r>
            <a:r>
              <a:rPr lang="en-US" sz="1600" dirty="0" smtClean="0">
                <a:solidFill>
                  <a:schemeClr val="bg1"/>
                </a:solidFill>
              </a:rPr>
              <a:t> compatibility software and optimum performance.</a:t>
            </a:r>
          </a:p>
          <a:p>
            <a:pPr algn="ctr"/>
            <a:endParaRPr lang="en-US" sz="1600" dirty="0" smtClean="0">
              <a:solidFill>
                <a:schemeClr val="bg1"/>
              </a:solidFill>
            </a:endParaRPr>
          </a:p>
          <a:p>
            <a:pPr algn="ctr"/>
            <a:r>
              <a:rPr lang="en-US" sz="1600" b="1" dirty="0" smtClean="0">
                <a:solidFill>
                  <a:schemeClr val="bg1"/>
                </a:solidFill>
              </a:rPr>
              <a:t>Deliver</a:t>
            </a:r>
            <a:r>
              <a:rPr lang="en-US" sz="1600" dirty="0" smtClean="0">
                <a:solidFill>
                  <a:schemeClr val="bg1"/>
                </a:solidFill>
              </a:rPr>
              <a:t> the final product to the Sales Team for marketing.</a:t>
            </a:r>
          </a:p>
          <a:p>
            <a:pPr algn="ctr"/>
            <a:endParaRPr lang="en-US" sz="1600" dirty="0" smtClean="0">
              <a:solidFill>
                <a:schemeClr val="bg1"/>
              </a:solidFill>
            </a:endParaRPr>
          </a:p>
          <a:p>
            <a:pPr algn="ctr"/>
            <a:r>
              <a:rPr lang="en-US" sz="1600" b="1" dirty="0" smtClean="0">
                <a:solidFill>
                  <a:schemeClr val="bg1"/>
                </a:solidFill>
              </a:rPr>
              <a:t>Service</a:t>
            </a:r>
            <a:r>
              <a:rPr lang="en-US" sz="1600" dirty="0" smtClean="0">
                <a:solidFill>
                  <a:schemeClr val="bg1"/>
                </a:solidFill>
              </a:rPr>
              <a:t> the final product when flaws with the product or software are found.</a:t>
            </a:r>
          </a:p>
          <a:p>
            <a:pPr algn="ctr"/>
            <a:endParaRPr lang="en-US" sz="1600" dirty="0" smtClean="0">
              <a:solidFill>
                <a:schemeClr val="bg1"/>
              </a:solidFill>
            </a:endParaRPr>
          </a:p>
          <a:p>
            <a:pPr algn="ctr"/>
            <a:r>
              <a:rPr lang="en-US" sz="1600" b="1" dirty="0" smtClean="0">
                <a:solidFill>
                  <a:schemeClr val="bg1"/>
                </a:solidFill>
              </a:rPr>
              <a:t>Value Added: </a:t>
            </a:r>
            <a:r>
              <a:rPr lang="en-US" sz="1600" dirty="0" smtClean="0">
                <a:solidFill>
                  <a:schemeClr val="bg1"/>
                </a:solidFill>
              </a:rPr>
              <a:t>The product will be on the leading edge of technology and will have other companies wanting to follow</a:t>
            </a:r>
          </a:p>
          <a:p>
            <a:pPr algn="ct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13</a:t>
            </a:fld>
            <a:endParaRPr lang="en-US"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Analysis for Sell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865632" y="3522715"/>
            <a:ext cx="5205984"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b="1" dirty="0" smtClean="0">
                <a:solidFill>
                  <a:schemeClr val="bg1"/>
                </a:solidFill>
              </a:rPr>
              <a:t>Research</a:t>
            </a:r>
            <a:r>
              <a:rPr lang="en-US" sz="1200" dirty="0" smtClean="0">
                <a:solidFill>
                  <a:schemeClr val="bg1"/>
                </a:solidFill>
              </a:rPr>
              <a:t> the computer manufacturers and laptop market</a:t>
            </a:r>
          </a:p>
          <a:p>
            <a:pPr>
              <a:buFont typeface="Arial" pitchFamily="34" charset="0"/>
              <a:buChar char="•"/>
            </a:pPr>
            <a:r>
              <a:rPr lang="en-US" sz="1200" b="1" dirty="0" smtClean="0">
                <a:solidFill>
                  <a:schemeClr val="bg1"/>
                </a:solidFill>
              </a:rPr>
              <a:t>Produce </a:t>
            </a:r>
            <a:r>
              <a:rPr lang="en-US" sz="1200" dirty="0" smtClean="0">
                <a:solidFill>
                  <a:schemeClr val="bg1"/>
                </a:solidFill>
              </a:rPr>
              <a:t>plans for integrating Pico Projectors into laptops</a:t>
            </a:r>
          </a:p>
          <a:p>
            <a:pPr>
              <a:buFont typeface="Arial" pitchFamily="34" charset="0"/>
              <a:buChar char="•"/>
            </a:pPr>
            <a:r>
              <a:rPr lang="en-US" sz="1200" b="1" dirty="0" smtClean="0">
                <a:solidFill>
                  <a:schemeClr val="bg1"/>
                </a:solidFill>
              </a:rPr>
              <a:t>Deliver</a:t>
            </a:r>
            <a:r>
              <a:rPr lang="en-US" sz="1200" dirty="0" smtClean="0">
                <a:solidFill>
                  <a:schemeClr val="bg1"/>
                </a:solidFill>
              </a:rPr>
              <a:t> the pitch to computer manufacturers</a:t>
            </a:r>
          </a:p>
          <a:p>
            <a:pPr>
              <a:buFont typeface="Arial" pitchFamily="34" charset="0"/>
              <a:buChar char="•"/>
            </a:pPr>
            <a:r>
              <a:rPr lang="en-US" sz="1200" b="1" dirty="0" smtClean="0">
                <a:solidFill>
                  <a:schemeClr val="bg1"/>
                </a:solidFill>
              </a:rPr>
              <a:t>Sell</a:t>
            </a:r>
            <a:r>
              <a:rPr lang="en-US" sz="1200" dirty="0" smtClean="0">
                <a:solidFill>
                  <a:schemeClr val="bg1"/>
                </a:solidFill>
              </a:rPr>
              <a:t> the idea</a:t>
            </a:r>
          </a:p>
          <a:p>
            <a:pPr>
              <a:buFont typeface="Arial" pitchFamily="34" charset="0"/>
              <a:buChar char="•"/>
            </a:pPr>
            <a:r>
              <a:rPr lang="en-US" sz="1200" b="1" dirty="0" smtClean="0">
                <a:solidFill>
                  <a:schemeClr val="bg1"/>
                </a:solidFill>
              </a:rPr>
              <a:t>Service </a:t>
            </a:r>
            <a:r>
              <a:rPr lang="en-US" sz="1200" dirty="0" smtClean="0">
                <a:solidFill>
                  <a:schemeClr val="bg1"/>
                </a:solidFill>
              </a:rPr>
              <a:t>by working with the computer manufacturer to make specific plans.</a:t>
            </a:r>
            <a:endParaRPr lang="en-US" sz="1200" dirty="0">
              <a:solidFill>
                <a:schemeClr val="bg1"/>
              </a:solidFill>
            </a:endParaRPr>
          </a:p>
        </p:txBody>
      </p:sp>
      <p:sp>
        <p:nvSpPr>
          <p:cNvPr id="5" name="TextBox 4"/>
          <p:cNvSpPr txBox="1"/>
          <p:nvPr/>
        </p:nvSpPr>
        <p:spPr>
          <a:xfrm>
            <a:off x="521081" y="1814850"/>
            <a:ext cx="175564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KJM Development Presentation Team</a:t>
            </a:r>
          </a:p>
          <a:p>
            <a:pPr>
              <a:buFont typeface="Arial" pitchFamily="34" charset="0"/>
              <a:buChar char="•"/>
            </a:pPr>
            <a:r>
              <a:rPr lang="en-US" sz="1200" dirty="0" smtClean="0">
                <a:solidFill>
                  <a:schemeClr val="bg1"/>
                </a:solidFill>
              </a:rPr>
              <a:t>Computer Manufacturer</a:t>
            </a:r>
            <a:endParaRPr lang="en-US" sz="1200" dirty="0">
              <a:solidFill>
                <a:schemeClr val="bg1"/>
              </a:solidFill>
            </a:endParaRPr>
          </a:p>
        </p:txBody>
      </p:sp>
      <p:sp>
        <p:nvSpPr>
          <p:cNvPr id="6" name="TextBox 5"/>
          <p:cNvSpPr txBox="1"/>
          <p:nvPr/>
        </p:nvSpPr>
        <p:spPr>
          <a:xfrm>
            <a:off x="2599944" y="1814850"/>
            <a:ext cx="16764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Pico Projector</a:t>
            </a:r>
          </a:p>
          <a:p>
            <a:pPr>
              <a:buFont typeface="Arial" pitchFamily="34" charset="0"/>
              <a:buChar char="•"/>
            </a:pPr>
            <a:r>
              <a:rPr lang="en-US" sz="1200" dirty="0" smtClean="0">
                <a:solidFill>
                  <a:schemeClr val="bg1"/>
                </a:solidFill>
              </a:rPr>
              <a:t>Microsoft Office Suite</a:t>
            </a:r>
          </a:p>
          <a:p>
            <a:pPr>
              <a:buFont typeface="Arial" pitchFamily="34" charset="0"/>
              <a:buChar char="•"/>
            </a:pPr>
            <a:r>
              <a:rPr lang="en-US" sz="1200" dirty="0" smtClean="0">
                <a:solidFill>
                  <a:schemeClr val="bg1"/>
                </a:solidFill>
              </a:rPr>
              <a:t>Laptop</a:t>
            </a:r>
            <a:endParaRPr lang="en-US" sz="1200" dirty="0">
              <a:solidFill>
                <a:schemeClr val="bg1"/>
              </a:solidFill>
            </a:endParaRPr>
          </a:p>
        </p:txBody>
      </p:sp>
      <p:sp>
        <p:nvSpPr>
          <p:cNvPr id="7" name="TextBox 6"/>
          <p:cNvSpPr txBox="1"/>
          <p:nvPr/>
        </p:nvSpPr>
        <p:spPr>
          <a:xfrm>
            <a:off x="4690872" y="1814850"/>
            <a:ext cx="18288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Plans for implementation</a:t>
            </a:r>
          </a:p>
          <a:p>
            <a:pPr>
              <a:buFont typeface="Arial" pitchFamily="34" charset="0"/>
              <a:buChar char="•"/>
            </a:pPr>
            <a:r>
              <a:rPr lang="en-US" sz="1200" dirty="0" smtClean="0">
                <a:solidFill>
                  <a:schemeClr val="bg1"/>
                </a:solidFill>
              </a:rPr>
              <a:t>Pico Projector Specs and Capabilities</a:t>
            </a:r>
            <a:endParaRPr lang="en-US" sz="1200" dirty="0">
              <a:solidFill>
                <a:schemeClr val="bg1"/>
              </a:solidFill>
            </a:endParaRPr>
          </a:p>
        </p:txBody>
      </p:sp>
      <p:sp>
        <p:nvSpPr>
          <p:cNvPr id="13" name="TextBox 12"/>
          <p:cNvSpPr txBox="1"/>
          <p:nvPr/>
        </p:nvSpPr>
        <p:spPr>
          <a:xfrm>
            <a:off x="533400" y="7257288"/>
            <a:ext cx="25908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Convince Computer Manufacturers that our service increases demand for their laptops.</a:t>
            </a:r>
            <a:endParaRPr lang="en-US" sz="1200" dirty="0">
              <a:solidFill>
                <a:schemeClr val="bg1"/>
              </a:solidFill>
            </a:endParaRPr>
          </a:p>
        </p:txBody>
      </p:sp>
      <p:sp>
        <p:nvSpPr>
          <p:cNvPr id="15" name="TextBox 14"/>
          <p:cNvSpPr txBox="1"/>
          <p:nvPr/>
        </p:nvSpPr>
        <p:spPr>
          <a:xfrm>
            <a:off x="3657600" y="7257288"/>
            <a:ext cx="27432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A contract working with the computer manufacturers to develop a method to integrate Pico Projectors in their laptops.</a:t>
            </a:r>
            <a:endParaRPr lang="en-US" sz="1200" dirty="0">
              <a:solidFill>
                <a:schemeClr val="bg1"/>
              </a:solidFill>
            </a:endParaRPr>
          </a:p>
        </p:txBody>
      </p:sp>
      <p:sp>
        <p:nvSpPr>
          <p:cNvPr id="16" name="TextBox 15"/>
          <p:cNvSpPr txBox="1"/>
          <p:nvPr/>
        </p:nvSpPr>
        <p:spPr>
          <a:xfrm>
            <a:off x="2482800" y="6523122"/>
            <a:ext cx="176784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Computer Manufacturer</a:t>
            </a:r>
            <a:endParaRPr lang="en-US" sz="1200" dirty="0">
              <a:solidFill>
                <a:schemeClr val="bg1"/>
              </a:solidFill>
            </a:endParaRPr>
          </a:p>
        </p:txBody>
      </p:sp>
      <p:sp>
        <p:nvSpPr>
          <p:cNvPr id="17" name="Left Arrow 16"/>
          <p:cNvSpPr/>
          <p:nvPr/>
        </p:nvSpPr>
        <p:spPr>
          <a:xfrm rot="16200000">
            <a:off x="3106541" y="2911037"/>
            <a:ext cx="52299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Left Arrow 18"/>
          <p:cNvSpPr/>
          <p:nvPr/>
        </p:nvSpPr>
        <p:spPr>
          <a:xfrm rot="16200000">
            <a:off x="1149725" y="2911037"/>
            <a:ext cx="52299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Left Arrow 19"/>
          <p:cNvSpPr/>
          <p:nvPr/>
        </p:nvSpPr>
        <p:spPr>
          <a:xfrm rot="16200000">
            <a:off x="5276717" y="2911037"/>
            <a:ext cx="52299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3197677" y="5992292"/>
            <a:ext cx="371477"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TextBox 13"/>
          <p:cNvSpPr txBox="1"/>
          <p:nvPr/>
        </p:nvSpPr>
        <p:spPr>
          <a:xfrm>
            <a:off x="2512372" y="5559552"/>
            <a:ext cx="176784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buFont typeface="Arial" pitchFamily="34" charset="0"/>
              <a:buChar char="•"/>
            </a:pPr>
            <a:r>
              <a:rPr lang="en-US" sz="1200" dirty="0" smtClean="0">
                <a:solidFill>
                  <a:schemeClr val="bg1"/>
                </a:solidFill>
              </a:rPr>
              <a:t>Design Contract</a:t>
            </a:r>
            <a:endParaRPr lang="en-US" sz="1200" dirty="0">
              <a:solidFill>
                <a:schemeClr val="bg1"/>
              </a:solidFill>
            </a:endParaRPr>
          </a:p>
        </p:txBody>
      </p:sp>
      <p:sp>
        <p:nvSpPr>
          <p:cNvPr id="18" name="Left Arrow 17"/>
          <p:cNvSpPr/>
          <p:nvPr/>
        </p:nvSpPr>
        <p:spPr>
          <a:xfrm rot="16200000">
            <a:off x="3137401" y="4949376"/>
            <a:ext cx="44199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Slide Number Placeholder 22"/>
          <p:cNvSpPr>
            <a:spLocks noGrp="1"/>
          </p:cNvSpPr>
          <p:nvPr>
            <p:ph type="sldNum" sz="quarter" idx="12"/>
          </p:nvPr>
        </p:nvSpPr>
        <p:spPr/>
        <p:txBody>
          <a:bodyPr/>
          <a:lstStyle/>
          <a:p>
            <a:fld id="{192D5976-955E-469C-9B7E-B85601C25DBB}" type="slidenum">
              <a:rPr lang="en-US" smtClean="0"/>
              <a:pPr/>
              <a:t>14</a:t>
            </a:fld>
            <a:endParaRPr lang="en-US"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for Sell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53704" y="1891352"/>
            <a:ext cx="6172200" cy="674030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350" b="1" dirty="0" smtClean="0">
                <a:solidFill>
                  <a:schemeClr val="bg1"/>
                </a:solidFill>
              </a:rPr>
              <a:t>Goal:</a:t>
            </a:r>
            <a:r>
              <a:rPr lang="en-US" sz="1350" dirty="0" smtClean="0">
                <a:solidFill>
                  <a:schemeClr val="bg1"/>
                </a:solidFill>
              </a:rPr>
              <a:t> Convince a computer manufacturer that our service, designing a way to install Pico Projectors directly into laptops, will increase the market value and demand for their laptops.</a:t>
            </a:r>
          </a:p>
          <a:p>
            <a:r>
              <a:rPr lang="en-US" sz="1350" b="1" dirty="0" smtClean="0">
                <a:solidFill>
                  <a:schemeClr val="bg1"/>
                </a:solidFill>
              </a:rPr>
              <a:t>Value:</a:t>
            </a:r>
            <a:r>
              <a:rPr lang="en-US" sz="1350" dirty="0" smtClean="0">
                <a:solidFill>
                  <a:schemeClr val="bg1"/>
                </a:solidFill>
              </a:rPr>
              <a:t> A contract with a computer manufacturer to work with them on this project.</a:t>
            </a:r>
            <a:endParaRPr lang="en-US" sz="1350" b="1" dirty="0" smtClean="0">
              <a:solidFill>
                <a:schemeClr val="bg1"/>
              </a:solidFill>
            </a:endParaRPr>
          </a:p>
          <a:p>
            <a:r>
              <a:rPr lang="en-US" sz="1350" b="1" dirty="0" smtClean="0">
                <a:solidFill>
                  <a:schemeClr val="bg1"/>
                </a:solidFill>
              </a:rPr>
              <a:t>Product:</a:t>
            </a:r>
            <a:r>
              <a:rPr lang="en-US" sz="1350" dirty="0" smtClean="0">
                <a:solidFill>
                  <a:schemeClr val="bg1"/>
                </a:solidFill>
              </a:rPr>
              <a:t> Design Contract</a:t>
            </a:r>
          </a:p>
          <a:p>
            <a:r>
              <a:rPr lang="en-US" sz="1350" b="1" dirty="0" smtClean="0">
                <a:solidFill>
                  <a:schemeClr val="bg1"/>
                </a:solidFill>
              </a:rPr>
              <a:t>Customer:</a:t>
            </a:r>
            <a:r>
              <a:rPr lang="en-US" sz="1350" dirty="0" smtClean="0">
                <a:solidFill>
                  <a:schemeClr val="bg1"/>
                </a:solidFill>
              </a:rPr>
              <a:t> Computer Manufacturer</a:t>
            </a:r>
          </a:p>
          <a:p>
            <a:endParaRPr lang="en-US" sz="1350" b="1" dirty="0" smtClean="0">
              <a:solidFill>
                <a:schemeClr val="bg1"/>
              </a:solidFill>
            </a:endParaRPr>
          </a:p>
          <a:p>
            <a:r>
              <a:rPr lang="en-US" sz="1350" b="1" u="sng" dirty="0" smtClean="0">
                <a:solidFill>
                  <a:schemeClr val="bg1"/>
                </a:solidFill>
              </a:rPr>
              <a:t>Work Practices</a:t>
            </a:r>
          </a:p>
          <a:p>
            <a:r>
              <a:rPr lang="en-US" sz="1350" b="1" dirty="0" smtClean="0">
                <a:solidFill>
                  <a:schemeClr val="bg1"/>
                </a:solidFill>
              </a:rPr>
              <a:t>Research</a:t>
            </a:r>
            <a:r>
              <a:rPr lang="en-US" sz="1350" dirty="0" smtClean="0">
                <a:solidFill>
                  <a:schemeClr val="bg1"/>
                </a:solidFill>
              </a:rPr>
              <a:t> about the computer manufacturer and the laptop market.</a:t>
            </a:r>
          </a:p>
          <a:p>
            <a:r>
              <a:rPr lang="en-US" sz="1350" b="1" dirty="0" smtClean="0">
                <a:solidFill>
                  <a:schemeClr val="bg1"/>
                </a:solidFill>
              </a:rPr>
              <a:t>Produce</a:t>
            </a:r>
            <a:r>
              <a:rPr lang="en-US" sz="1350" dirty="0" smtClean="0">
                <a:solidFill>
                  <a:schemeClr val="bg1"/>
                </a:solidFill>
              </a:rPr>
              <a:t> plans for integrating Pico Projectors into laptops.</a:t>
            </a:r>
          </a:p>
          <a:p>
            <a:r>
              <a:rPr lang="en-US" sz="1350" b="1" dirty="0" smtClean="0">
                <a:solidFill>
                  <a:schemeClr val="bg1"/>
                </a:solidFill>
              </a:rPr>
              <a:t>Sell </a:t>
            </a:r>
            <a:r>
              <a:rPr lang="en-US" sz="1350" dirty="0" smtClean="0">
                <a:solidFill>
                  <a:schemeClr val="bg1"/>
                </a:solidFill>
              </a:rPr>
              <a:t>idea to company.</a:t>
            </a:r>
          </a:p>
          <a:p>
            <a:r>
              <a:rPr lang="en-US" sz="1350" b="1" dirty="0" smtClean="0">
                <a:solidFill>
                  <a:schemeClr val="bg1"/>
                </a:solidFill>
              </a:rPr>
              <a:t>Deliver</a:t>
            </a:r>
            <a:r>
              <a:rPr lang="en-US" sz="1350" dirty="0" smtClean="0">
                <a:solidFill>
                  <a:schemeClr val="bg1"/>
                </a:solidFill>
              </a:rPr>
              <a:t> plans and ideas about integrating the projector.</a:t>
            </a:r>
          </a:p>
          <a:p>
            <a:r>
              <a:rPr lang="en-US" sz="1350" b="1" dirty="0" smtClean="0">
                <a:solidFill>
                  <a:schemeClr val="bg1"/>
                </a:solidFill>
              </a:rPr>
              <a:t>Service </a:t>
            </a:r>
            <a:r>
              <a:rPr lang="en-US" sz="1350" dirty="0" smtClean="0">
                <a:solidFill>
                  <a:schemeClr val="bg1"/>
                </a:solidFill>
              </a:rPr>
              <a:t>by working with the company to produce a specific model.</a:t>
            </a:r>
          </a:p>
          <a:p>
            <a:endParaRPr lang="en-US" sz="1350" dirty="0" smtClean="0">
              <a:solidFill>
                <a:schemeClr val="bg1"/>
              </a:solidFill>
            </a:endParaRPr>
          </a:p>
          <a:p>
            <a:r>
              <a:rPr lang="en-US" sz="1350" b="1" u="sng" dirty="0" smtClean="0">
                <a:solidFill>
                  <a:schemeClr val="bg1"/>
                </a:solidFill>
              </a:rPr>
              <a:t>Role of People in the Sell Process</a:t>
            </a:r>
          </a:p>
          <a:p>
            <a:r>
              <a:rPr lang="en-US" sz="1350" dirty="0" smtClean="0">
                <a:solidFill>
                  <a:schemeClr val="bg1"/>
                </a:solidFill>
              </a:rPr>
              <a:t>KJM Development’s Presentation Team  actually presents the idea to the computer manufacturer.</a:t>
            </a:r>
          </a:p>
          <a:p>
            <a:endParaRPr lang="en-US" sz="1350" dirty="0" smtClean="0">
              <a:solidFill>
                <a:schemeClr val="bg1"/>
              </a:solidFill>
            </a:endParaRPr>
          </a:p>
          <a:p>
            <a:r>
              <a:rPr lang="en-US" sz="1350" b="1" u="sng" dirty="0" smtClean="0">
                <a:solidFill>
                  <a:schemeClr val="bg1"/>
                </a:solidFill>
              </a:rPr>
              <a:t>Role of Date in the Sell Process</a:t>
            </a:r>
          </a:p>
          <a:p>
            <a:r>
              <a:rPr lang="en-US" sz="1350" dirty="0" smtClean="0">
                <a:solidFill>
                  <a:schemeClr val="bg1"/>
                </a:solidFill>
              </a:rPr>
              <a:t>Our Plan for Implementation consists of how we would integrate a Pico Projector into a laptop.  The Pico Projector specs and capabilities will be used to let the company know how the Pico Projector works.</a:t>
            </a:r>
          </a:p>
          <a:p>
            <a:endParaRPr lang="en-US" sz="1350" dirty="0" smtClean="0">
              <a:solidFill>
                <a:schemeClr val="bg1"/>
              </a:solidFill>
            </a:endParaRPr>
          </a:p>
          <a:p>
            <a:r>
              <a:rPr lang="en-US" sz="1350" b="1" u="sng" dirty="0" smtClean="0">
                <a:solidFill>
                  <a:schemeClr val="bg1"/>
                </a:solidFill>
              </a:rPr>
              <a:t>Role of Technology in the Sell Process</a:t>
            </a:r>
          </a:p>
          <a:p>
            <a:r>
              <a:rPr lang="en-US" sz="1350" dirty="0" smtClean="0">
                <a:solidFill>
                  <a:schemeClr val="bg1"/>
                </a:solidFill>
              </a:rPr>
              <a:t>Microsoft Office Suite used for the presentation itself.</a:t>
            </a:r>
          </a:p>
          <a:p>
            <a:r>
              <a:rPr lang="en-US" sz="1350" dirty="0" smtClean="0">
                <a:solidFill>
                  <a:schemeClr val="bg1"/>
                </a:solidFill>
              </a:rPr>
              <a:t>Pico Projector used to deliver the proposal to help demonstrate its capabilities.</a:t>
            </a:r>
          </a:p>
          <a:p>
            <a:r>
              <a:rPr lang="en-US" sz="1350" dirty="0" smtClean="0">
                <a:solidFill>
                  <a:schemeClr val="bg1"/>
                </a:solidFill>
              </a:rPr>
              <a:t>Computer Manufacturer’s laptop used in the proposal with a Pico Projector plugged in to show how useful a built in projector would be.</a:t>
            </a:r>
          </a:p>
        </p:txBody>
      </p:sp>
      <p:sp>
        <p:nvSpPr>
          <p:cNvPr id="6" name="Slide Number Placeholder 5"/>
          <p:cNvSpPr>
            <a:spLocks noGrp="1"/>
          </p:cNvSpPr>
          <p:nvPr>
            <p:ph type="sldNum" sz="quarter" idx="12"/>
          </p:nvPr>
        </p:nvSpPr>
        <p:spPr/>
        <p:txBody>
          <a:bodyPr/>
          <a:lstStyle/>
          <a:p>
            <a:fld id="{192D5976-955E-469C-9B7E-B85601C25DBB}" type="slidenum">
              <a:rPr lang="en-US" smtClean="0"/>
              <a:pPr/>
              <a:t>15</a:t>
            </a:fld>
            <a:endParaRPr lang="en-US"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a:t>
            </a:r>
          </a:p>
          <a:p>
            <a:pPr algn="ctr"/>
            <a:r>
              <a:rPr lang="en-US" sz="4000" dirty="0" smtClean="0">
                <a:effectLst>
                  <a:outerShdw blurRad="50800" dist="38100" dir="2700000" algn="tl" rotWithShape="0">
                    <a:prstClr val="black">
                      <a:alpha val="40000"/>
                    </a:prstClr>
                  </a:outerShdw>
                </a:effectLst>
              </a:rPr>
              <a:t>for Sell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2006032" y="1787857"/>
            <a:ext cx="2893514"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Research</a:t>
            </a:r>
            <a:r>
              <a:rPr lang="en-US" sz="1600" dirty="0" smtClean="0">
                <a:solidFill>
                  <a:schemeClr val="bg1"/>
                </a:solidFill>
              </a:rPr>
              <a:t> the company.</a:t>
            </a:r>
          </a:p>
        </p:txBody>
      </p:sp>
      <p:sp>
        <p:nvSpPr>
          <p:cNvPr id="5" name="TextBox 4"/>
          <p:cNvSpPr txBox="1"/>
          <p:nvPr/>
        </p:nvSpPr>
        <p:spPr>
          <a:xfrm>
            <a:off x="1967363" y="2615440"/>
            <a:ext cx="2918536"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Produce</a:t>
            </a:r>
            <a:r>
              <a:rPr lang="en-US" sz="1600" dirty="0" smtClean="0">
                <a:solidFill>
                  <a:schemeClr val="bg1"/>
                </a:solidFill>
              </a:rPr>
              <a:t> ideas</a:t>
            </a:r>
          </a:p>
        </p:txBody>
      </p:sp>
      <p:sp>
        <p:nvSpPr>
          <p:cNvPr id="7" name="TextBox 6"/>
          <p:cNvSpPr txBox="1"/>
          <p:nvPr/>
        </p:nvSpPr>
        <p:spPr>
          <a:xfrm>
            <a:off x="1983285" y="3736833"/>
            <a:ext cx="2918536"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Deliver</a:t>
            </a:r>
            <a:r>
              <a:rPr lang="en-US" sz="1600" dirty="0" smtClean="0">
                <a:solidFill>
                  <a:schemeClr val="bg1"/>
                </a:solidFill>
              </a:rPr>
              <a:t> a pitch</a:t>
            </a:r>
          </a:p>
        </p:txBody>
      </p:sp>
      <p:sp>
        <p:nvSpPr>
          <p:cNvPr id="9" name="TextBox 8"/>
          <p:cNvSpPr txBox="1"/>
          <p:nvPr/>
        </p:nvSpPr>
        <p:spPr>
          <a:xfrm>
            <a:off x="2012856" y="4817280"/>
            <a:ext cx="2918536"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Sell</a:t>
            </a:r>
            <a:r>
              <a:rPr lang="en-US" sz="1600" dirty="0" smtClean="0">
                <a:solidFill>
                  <a:schemeClr val="bg1"/>
                </a:solidFill>
              </a:rPr>
              <a:t> ideas</a:t>
            </a:r>
          </a:p>
        </p:txBody>
      </p:sp>
      <p:sp>
        <p:nvSpPr>
          <p:cNvPr id="10" name="TextBox 9"/>
          <p:cNvSpPr txBox="1"/>
          <p:nvPr/>
        </p:nvSpPr>
        <p:spPr>
          <a:xfrm>
            <a:off x="2001482" y="6143387"/>
            <a:ext cx="2918536"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Service</a:t>
            </a:r>
            <a:r>
              <a:rPr lang="en-US" sz="1600" dirty="0" smtClean="0">
                <a:solidFill>
                  <a:schemeClr val="bg1"/>
                </a:solidFill>
              </a:rPr>
              <a:t> for a design.</a:t>
            </a:r>
          </a:p>
        </p:txBody>
      </p:sp>
      <p:sp>
        <p:nvSpPr>
          <p:cNvPr id="11" name="TextBox 10"/>
          <p:cNvSpPr txBox="1"/>
          <p:nvPr/>
        </p:nvSpPr>
        <p:spPr>
          <a:xfrm>
            <a:off x="1295401" y="7455848"/>
            <a:ext cx="4208248"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Value Added:</a:t>
            </a:r>
            <a:r>
              <a:rPr lang="en-US" sz="1600" dirty="0" smtClean="0">
                <a:solidFill>
                  <a:schemeClr val="bg1"/>
                </a:solidFill>
              </a:rPr>
              <a:t> Obtain a contract</a:t>
            </a:r>
          </a:p>
        </p:txBody>
      </p:sp>
      <p:sp>
        <p:nvSpPr>
          <p:cNvPr id="12" name="Down Arrow 11"/>
          <p:cNvSpPr/>
          <p:nvPr/>
        </p:nvSpPr>
        <p:spPr>
          <a:xfrm>
            <a:off x="3266306" y="2205054"/>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Down Arrow 12"/>
          <p:cNvSpPr/>
          <p:nvPr/>
        </p:nvSpPr>
        <p:spPr>
          <a:xfrm>
            <a:off x="3293601" y="3310523"/>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Down Arrow 13"/>
          <p:cNvSpPr/>
          <p:nvPr/>
        </p:nvSpPr>
        <p:spPr>
          <a:xfrm>
            <a:off x="3334544" y="4347752"/>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Down Arrow 14"/>
          <p:cNvSpPr/>
          <p:nvPr/>
        </p:nvSpPr>
        <p:spPr>
          <a:xfrm>
            <a:off x="3348192" y="5671585"/>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Down Arrow 15"/>
          <p:cNvSpPr/>
          <p:nvPr/>
        </p:nvSpPr>
        <p:spPr>
          <a:xfrm>
            <a:off x="3375487" y="7009066"/>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Slide Number Placeholder 17"/>
          <p:cNvSpPr>
            <a:spLocks noGrp="1"/>
          </p:cNvSpPr>
          <p:nvPr>
            <p:ph type="sldNum" sz="quarter" idx="12"/>
          </p:nvPr>
        </p:nvSpPr>
        <p:spPr/>
        <p:txBody>
          <a:bodyPr/>
          <a:lstStyle/>
          <a:p>
            <a:fld id="{192D5976-955E-469C-9B7E-B85601C25DBB}" type="slidenum">
              <a:rPr lang="en-US" smtClean="0"/>
              <a:pPr/>
              <a:t>16</a:t>
            </a:fld>
            <a:endParaRPr lang="en-US"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Sell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426113" y="2579049"/>
            <a:ext cx="6025487" cy="403187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Research</a:t>
            </a:r>
            <a:r>
              <a:rPr lang="en-US" sz="1600" dirty="0" smtClean="0">
                <a:solidFill>
                  <a:schemeClr val="bg1"/>
                </a:solidFill>
              </a:rPr>
              <a:t> the company.</a:t>
            </a:r>
          </a:p>
          <a:p>
            <a:pPr algn="ctr"/>
            <a:endParaRPr lang="en-US" sz="1600" dirty="0" smtClean="0">
              <a:solidFill>
                <a:schemeClr val="bg1"/>
              </a:solidFill>
            </a:endParaRPr>
          </a:p>
          <a:p>
            <a:pPr algn="ctr"/>
            <a:r>
              <a:rPr lang="en-US" sz="1600" b="1" dirty="0" smtClean="0">
                <a:solidFill>
                  <a:schemeClr val="bg1"/>
                </a:solidFill>
              </a:rPr>
              <a:t>Produce</a:t>
            </a:r>
            <a:r>
              <a:rPr lang="en-US" sz="1600" dirty="0" smtClean="0">
                <a:solidFill>
                  <a:schemeClr val="bg1"/>
                </a:solidFill>
              </a:rPr>
              <a:t> ideas about integrating Pico Projectors</a:t>
            </a:r>
          </a:p>
          <a:p>
            <a:pPr algn="ctr"/>
            <a:endParaRPr lang="en-US" sz="1600" dirty="0" smtClean="0">
              <a:solidFill>
                <a:schemeClr val="bg1"/>
              </a:solidFill>
            </a:endParaRPr>
          </a:p>
          <a:p>
            <a:pPr algn="ctr"/>
            <a:r>
              <a:rPr lang="en-US" sz="1600" b="1" dirty="0" smtClean="0">
                <a:solidFill>
                  <a:schemeClr val="bg1"/>
                </a:solidFill>
              </a:rPr>
              <a:t>Deliver</a:t>
            </a:r>
            <a:r>
              <a:rPr lang="en-US" sz="1600" dirty="0" smtClean="0">
                <a:solidFill>
                  <a:schemeClr val="bg1"/>
                </a:solidFill>
              </a:rPr>
              <a:t> a pitch to the computer manufacturer.</a:t>
            </a:r>
          </a:p>
          <a:p>
            <a:pPr algn="ctr"/>
            <a:endParaRPr lang="en-US" sz="1600" dirty="0" smtClean="0">
              <a:solidFill>
                <a:schemeClr val="bg1"/>
              </a:solidFill>
            </a:endParaRPr>
          </a:p>
          <a:p>
            <a:pPr algn="ctr"/>
            <a:r>
              <a:rPr lang="en-US" sz="1600" b="1" dirty="0" smtClean="0">
                <a:solidFill>
                  <a:schemeClr val="bg1"/>
                </a:solidFill>
              </a:rPr>
              <a:t>Sell</a:t>
            </a:r>
            <a:r>
              <a:rPr lang="en-US" sz="1600" dirty="0" smtClean="0">
                <a:solidFill>
                  <a:schemeClr val="bg1"/>
                </a:solidFill>
              </a:rPr>
              <a:t> ideas about the Pico Projector and laptop combination.</a:t>
            </a:r>
          </a:p>
          <a:p>
            <a:pPr algn="ctr"/>
            <a:endParaRPr lang="en-US" sz="1600" dirty="0" smtClean="0">
              <a:solidFill>
                <a:schemeClr val="bg1"/>
              </a:solidFill>
            </a:endParaRPr>
          </a:p>
          <a:p>
            <a:pPr algn="ctr"/>
            <a:r>
              <a:rPr lang="en-US" sz="1600" b="1" dirty="0" smtClean="0">
                <a:solidFill>
                  <a:schemeClr val="bg1"/>
                </a:solidFill>
              </a:rPr>
              <a:t>Service</a:t>
            </a:r>
            <a:r>
              <a:rPr lang="en-US" sz="1600" dirty="0" smtClean="0">
                <a:solidFill>
                  <a:schemeClr val="bg1"/>
                </a:solidFill>
              </a:rPr>
              <a:t> and work with the computer manufacturer for a specific design.</a:t>
            </a:r>
          </a:p>
          <a:p>
            <a:pPr algn="ctr"/>
            <a:endParaRPr lang="en-US" sz="1600" dirty="0" smtClean="0">
              <a:solidFill>
                <a:schemeClr val="bg1"/>
              </a:solidFill>
            </a:endParaRPr>
          </a:p>
          <a:p>
            <a:pPr algn="ctr"/>
            <a:r>
              <a:rPr lang="en-US" sz="1600" b="1" dirty="0" smtClean="0">
                <a:solidFill>
                  <a:schemeClr val="bg1"/>
                </a:solidFill>
              </a:rPr>
              <a:t>Value Added:</a:t>
            </a:r>
            <a:r>
              <a:rPr lang="en-US" sz="1600" dirty="0" smtClean="0">
                <a:solidFill>
                  <a:schemeClr val="bg1"/>
                </a:solidFill>
              </a:rPr>
              <a:t> Obtain a contract with a computer manufacturer to design a way to put the Pico Projectors directly in their laptops.</a:t>
            </a:r>
          </a:p>
          <a:p>
            <a:pPr algn="ctr"/>
            <a:endParaRPr lang="en-US" sz="1600" dirty="0" smtClean="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17</a:t>
            </a:fld>
            <a:endParaRPr lang="en-US"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Analysis for Produce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617517" y="3905399"/>
            <a:ext cx="5902036" cy="156966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r>
              <a:rPr lang="en-US" sz="1200" b="1" dirty="0" smtClean="0">
                <a:solidFill>
                  <a:schemeClr val="bg1"/>
                </a:solidFill>
              </a:rPr>
              <a:t>Research:  </a:t>
            </a:r>
            <a:r>
              <a:rPr lang="en-US" sz="1200" dirty="0" smtClean="0">
                <a:solidFill>
                  <a:schemeClr val="bg1"/>
                </a:solidFill>
              </a:rPr>
              <a:t>Determine ways to create a design for the built-in laptop projector.</a:t>
            </a:r>
          </a:p>
          <a:p>
            <a:r>
              <a:rPr lang="en-US" sz="1200" b="1" dirty="0" smtClean="0">
                <a:solidFill>
                  <a:schemeClr val="bg1"/>
                </a:solidFill>
              </a:rPr>
              <a:t>Sell:  </a:t>
            </a:r>
            <a:r>
              <a:rPr lang="en-US" sz="1200" dirty="0" smtClean="0">
                <a:solidFill>
                  <a:schemeClr val="bg1"/>
                </a:solidFill>
              </a:rPr>
              <a:t>Select a method for designing the built-in laptop projector.</a:t>
            </a:r>
          </a:p>
          <a:p>
            <a:r>
              <a:rPr lang="en-US" sz="1200" b="1" dirty="0" smtClean="0">
                <a:solidFill>
                  <a:schemeClr val="bg1"/>
                </a:solidFill>
              </a:rPr>
              <a:t>Produce:  </a:t>
            </a:r>
            <a:r>
              <a:rPr lang="en-US" sz="1200" dirty="0" smtClean="0">
                <a:solidFill>
                  <a:schemeClr val="bg1"/>
                </a:solidFill>
              </a:rPr>
              <a:t>Build a design for the laptop projector.</a:t>
            </a:r>
          </a:p>
          <a:p>
            <a:r>
              <a:rPr lang="en-US" sz="1200" b="1" dirty="0" smtClean="0">
                <a:solidFill>
                  <a:schemeClr val="bg1"/>
                </a:solidFill>
              </a:rPr>
              <a:t>Deliver:  </a:t>
            </a:r>
            <a:r>
              <a:rPr lang="en-US" sz="1200" dirty="0" smtClean="0">
                <a:solidFill>
                  <a:schemeClr val="bg1"/>
                </a:solidFill>
              </a:rPr>
              <a:t>Finalize the design for the laptop projector.</a:t>
            </a:r>
          </a:p>
          <a:p>
            <a:r>
              <a:rPr lang="en-US" sz="1200" b="1" dirty="0" smtClean="0">
                <a:solidFill>
                  <a:schemeClr val="bg1"/>
                </a:solidFill>
              </a:rPr>
              <a:t>Service:  </a:t>
            </a:r>
            <a:r>
              <a:rPr lang="en-US" sz="1200" dirty="0" smtClean="0">
                <a:solidFill>
                  <a:schemeClr val="bg1"/>
                </a:solidFill>
              </a:rPr>
              <a:t>Make any changes to the design that will better serve the computer manufacturer.</a:t>
            </a:r>
            <a:endParaRPr lang="en-US" sz="1200" dirty="0">
              <a:solidFill>
                <a:schemeClr val="bg1"/>
              </a:solidFill>
            </a:endParaRPr>
          </a:p>
        </p:txBody>
      </p:sp>
      <p:sp>
        <p:nvSpPr>
          <p:cNvPr id="5" name="TextBox 4"/>
          <p:cNvSpPr txBox="1"/>
          <p:nvPr/>
        </p:nvSpPr>
        <p:spPr>
          <a:xfrm>
            <a:off x="521081" y="2157811"/>
            <a:ext cx="1755648"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KJM Development Design Team</a:t>
            </a:r>
          </a:p>
          <a:p>
            <a:pPr>
              <a:buFont typeface="Arial" pitchFamily="34" charset="0"/>
              <a:buChar char="•"/>
            </a:pPr>
            <a:r>
              <a:rPr lang="en-US" sz="1200" dirty="0" smtClean="0">
                <a:solidFill>
                  <a:schemeClr val="bg1"/>
                </a:solidFill>
              </a:rPr>
              <a:t>Computer Manufacturer’s Production Team</a:t>
            </a:r>
            <a:endParaRPr lang="en-US" sz="1200" dirty="0">
              <a:solidFill>
                <a:schemeClr val="bg1"/>
              </a:solidFill>
            </a:endParaRPr>
          </a:p>
        </p:txBody>
      </p:sp>
      <p:sp>
        <p:nvSpPr>
          <p:cNvPr id="6" name="TextBox 5"/>
          <p:cNvSpPr txBox="1"/>
          <p:nvPr/>
        </p:nvSpPr>
        <p:spPr>
          <a:xfrm>
            <a:off x="2568413" y="2284297"/>
            <a:ext cx="16764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Pico Projector</a:t>
            </a:r>
          </a:p>
          <a:p>
            <a:pPr>
              <a:buFont typeface="Arial" pitchFamily="34" charset="0"/>
              <a:buChar char="•"/>
            </a:pPr>
            <a:r>
              <a:rPr lang="en-US" sz="1200" dirty="0" smtClean="0">
                <a:solidFill>
                  <a:schemeClr val="bg1"/>
                </a:solidFill>
              </a:rPr>
              <a:t>Computer Manufacturer’s laptop</a:t>
            </a:r>
            <a:endParaRPr lang="en-US" sz="1200" dirty="0">
              <a:solidFill>
                <a:schemeClr val="bg1"/>
              </a:solidFill>
            </a:endParaRPr>
          </a:p>
        </p:txBody>
      </p:sp>
      <p:sp>
        <p:nvSpPr>
          <p:cNvPr id="7" name="TextBox 6"/>
          <p:cNvSpPr txBox="1"/>
          <p:nvPr/>
        </p:nvSpPr>
        <p:spPr>
          <a:xfrm>
            <a:off x="4626548" y="2294975"/>
            <a:ext cx="193852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Specifications set my the computer manufacturer</a:t>
            </a:r>
          </a:p>
          <a:p>
            <a:pPr>
              <a:buFont typeface="Arial" pitchFamily="34" charset="0"/>
              <a:buChar char="•"/>
            </a:pPr>
            <a:r>
              <a:rPr lang="en-US" sz="1200" dirty="0" smtClean="0">
                <a:solidFill>
                  <a:schemeClr val="bg1"/>
                </a:solidFill>
              </a:rPr>
              <a:t>Final Design</a:t>
            </a:r>
            <a:endParaRPr lang="en-US" sz="1200" dirty="0">
              <a:solidFill>
                <a:schemeClr val="bg1"/>
              </a:solidFill>
            </a:endParaRPr>
          </a:p>
        </p:txBody>
      </p:sp>
      <p:sp>
        <p:nvSpPr>
          <p:cNvPr id="13" name="TextBox 12"/>
          <p:cNvSpPr txBox="1"/>
          <p:nvPr/>
        </p:nvSpPr>
        <p:spPr>
          <a:xfrm>
            <a:off x="533400" y="7562088"/>
            <a:ext cx="25908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Use the computer manufacturer’s specifications to produce a projector to fit their laptops.</a:t>
            </a:r>
            <a:endParaRPr lang="en-US" sz="1200" dirty="0">
              <a:solidFill>
                <a:schemeClr val="bg1"/>
              </a:solidFill>
            </a:endParaRPr>
          </a:p>
        </p:txBody>
      </p:sp>
      <p:sp>
        <p:nvSpPr>
          <p:cNvPr id="15" name="TextBox 14"/>
          <p:cNvSpPr txBox="1"/>
          <p:nvPr/>
        </p:nvSpPr>
        <p:spPr>
          <a:xfrm>
            <a:off x="3314700" y="7562088"/>
            <a:ext cx="27432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The completed product will provide the computer manufacturer with a competitive advantage in the laptop market.</a:t>
            </a:r>
            <a:endParaRPr lang="en-US" sz="1200" dirty="0">
              <a:solidFill>
                <a:schemeClr val="bg1"/>
              </a:solidFill>
            </a:endParaRPr>
          </a:p>
        </p:txBody>
      </p:sp>
      <p:sp>
        <p:nvSpPr>
          <p:cNvPr id="16" name="TextBox 15"/>
          <p:cNvSpPr txBox="1"/>
          <p:nvPr/>
        </p:nvSpPr>
        <p:spPr>
          <a:xfrm>
            <a:off x="2499890" y="7034967"/>
            <a:ext cx="176784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Computer Company</a:t>
            </a:r>
            <a:endParaRPr lang="en-US" sz="1200" dirty="0">
              <a:solidFill>
                <a:schemeClr val="bg1"/>
              </a:solidFill>
            </a:endParaRPr>
          </a:p>
        </p:txBody>
      </p:sp>
      <p:sp>
        <p:nvSpPr>
          <p:cNvPr id="17" name="Left Arrow 16"/>
          <p:cNvSpPr/>
          <p:nvPr/>
        </p:nvSpPr>
        <p:spPr>
          <a:xfrm rot="16200000">
            <a:off x="3158623" y="3387387"/>
            <a:ext cx="444234"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3188619" y="6474842"/>
            <a:ext cx="396477"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Slide Number Placeholder 17"/>
          <p:cNvSpPr>
            <a:spLocks noGrp="1"/>
          </p:cNvSpPr>
          <p:nvPr>
            <p:ph type="sldNum" sz="quarter" idx="12"/>
          </p:nvPr>
        </p:nvSpPr>
        <p:spPr/>
        <p:txBody>
          <a:bodyPr/>
          <a:lstStyle/>
          <a:p>
            <a:fld id="{192D5976-955E-469C-9B7E-B85601C25DBB}" type="slidenum">
              <a:rPr lang="en-US" smtClean="0"/>
              <a:pPr/>
              <a:t>18</a:t>
            </a:fld>
            <a:endParaRPr lang="en-US" smtClean="0"/>
          </a:p>
          <a:p>
            <a:endParaRPr lang="en-US" dirty="0"/>
          </a:p>
        </p:txBody>
      </p:sp>
      <p:sp>
        <p:nvSpPr>
          <p:cNvPr id="22" name="Left Arrow 21"/>
          <p:cNvSpPr/>
          <p:nvPr/>
        </p:nvSpPr>
        <p:spPr>
          <a:xfrm rot="16200000">
            <a:off x="5412956" y="3397283"/>
            <a:ext cx="444234"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Left Arrow 22"/>
          <p:cNvSpPr/>
          <p:nvPr/>
        </p:nvSpPr>
        <p:spPr>
          <a:xfrm rot="16200000">
            <a:off x="1102213" y="3373532"/>
            <a:ext cx="444234"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TextBox 23"/>
          <p:cNvSpPr txBox="1"/>
          <p:nvPr/>
        </p:nvSpPr>
        <p:spPr>
          <a:xfrm>
            <a:off x="593766" y="5999834"/>
            <a:ext cx="5593278"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lgn="ctr"/>
            <a:r>
              <a:rPr lang="en-US" sz="1200" dirty="0" smtClean="0">
                <a:solidFill>
                  <a:schemeClr val="bg1"/>
                </a:solidFill>
              </a:rPr>
              <a:t>Projector which meets the specifications of the computer company</a:t>
            </a:r>
            <a:endParaRPr lang="en-US" sz="1200" dirty="0">
              <a:solidFill>
                <a:schemeClr val="bg1"/>
              </a:solidFill>
            </a:endParaRPr>
          </a:p>
        </p:txBody>
      </p:sp>
      <p:sp>
        <p:nvSpPr>
          <p:cNvPr id="25" name="Left Arrow 24"/>
          <p:cNvSpPr/>
          <p:nvPr/>
        </p:nvSpPr>
        <p:spPr>
          <a:xfrm rot="16200000">
            <a:off x="3174765" y="5510962"/>
            <a:ext cx="396477"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a:t>
            </a:r>
          </a:p>
          <a:p>
            <a:pPr algn="ctr"/>
            <a:r>
              <a:rPr lang="en-US" sz="4000" dirty="0" smtClean="0">
                <a:effectLst>
                  <a:outerShdw blurRad="50800" dist="38100" dir="2700000" algn="tl" rotWithShape="0">
                    <a:prstClr val="black">
                      <a:alpha val="40000"/>
                    </a:prstClr>
                  </a:outerShdw>
                </a:effectLst>
              </a:rPr>
              <a:t>for Produce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27545" y="1682720"/>
            <a:ext cx="6168789" cy="63709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dirty="0" smtClean="0">
                <a:solidFill>
                  <a:schemeClr val="bg1"/>
                </a:solidFill>
              </a:rPr>
              <a:t>The </a:t>
            </a:r>
            <a:r>
              <a:rPr lang="en-US" sz="1200" b="1" dirty="0" smtClean="0">
                <a:solidFill>
                  <a:schemeClr val="bg1"/>
                </a:solidFill>
              </a:rPr>
              <a:t>goal</a:t>
            </a:r>
            <a:r>
              <a:rPr lang="en-US" sz="1200" dirty="0" smtClean="0">
                <a:solidFill>
                  <a:schemeClr val="bg1"/>
                </a:solidFill>
              </a:rPr>
              <a:t> of the production process is to create a projector which meets the computer company’s specifications.</a:t>
            </a:r>
          </a:p>
          <a:p>
            <a:r>
              <a:rPr lang="en-US" sz="1200" dirty="0" smtClean="0">
                <a:solidFill>
                  <a:schemeClr val="bg1"/>
                </a:solidFill>
              </a:rPr>
              <a:t>The final product will be optimized in order to create the most </a:t>
            </a:r>
            <a:r>
              <a:rPr lang="en-US" sz="1200" b="1" dirty="0" smtClean="0">
                <a:solidFill>
                  <a:schemeClr val="bg1"/>
                </a:solidFill>
              </a:rPr>
              <a:t>value</a:t>
            </a:r>
            <a:r>
              <a:rPr lang="en-US" sz="1200" dirty="0" smtClean="0">
                <a:solidFill>
                  <a:schemeClr val="bg1"/>
                </a:solidFill>
              </a:rPr>
              <a:t> possible for the computer company</a:t>
            </a:r>
          </a:p>
          <a:p>
            <a:endParaRPr lang="en-US" sz="1200" dirty="0" smtClean="0">
              <a:solidFill>
                <a:schemeClr val="bg1"/>
              </a:solidFill>
            </a:endParaRPr>
          </a:p>
          <a:p>
            <a:r>
              <a:rPr lang="en-US" sz="1200" b="1" u="sng" dirty="0" smtClean="0">
                <a:solidFill>
                  <a:schemeClr val="bg1"/>
                </a:solidFill>
              </a:rPr>
              <a:t>Work Practices</a:t>
            </a:r>
          </a:p>
          <a:p>
            <a:r>
              <a:rPr lang="en-US" sz="1200" b="1" dirty="0" smtClean="0">
                <a:solidFill>
                  <a:schemeClr val="bg1"/>
                </a:solidFill>
              </a:rPr>
              <a:t>Research:  </a:t>
            </a:r>
            <a:r>
              <a:rPr lang="en-US" sz="1200" dirty="0" smtClean="0">
                <a:solidFill>
                  <a:schemeClr val="bg1"/>
                </a:solidFill>
              </a:rPr>
              <a:t>Using information from the computer manufacturer’s specifications, determine different ways to produce a design for the built-in laptop projector.</a:t>
            </a:r>
          </a:p>
          <a:p>
            <a:r>
              <a:rPr lang="en-US" sz="1200" b="1" dirty="0" smtClean="0">
                <a:solidFill>
                  <a:schemeClr val="bg1"/>
                </a:solidFill>
              </a:rPr>
              <a:t>Sell:  </a:t>
            </a:r>
            <a:r>
              <a:rPr lang="en-US" sz="1200" dirty="0" smtClean="0">
                <a:solidFill>
                  <a:schemeClr val="bg1"/>
                </a:solidFill>
              </a:rPr>
              <a:t>Determine which method will create the best design for the computer manufacturer to use.</a:t>
            </a:r>
          </a:p>
          <a:p>
            <a:r>
              <a:rPr lang="en-US" sz="1200" b="1" dirty="0" smtClean="0">
                <a:solidFill>
                  <a:schemeClr val="bg1"/>
                </a:solidFill>
              </a:rPr>
              <a:t>Produce: </a:t>
            </a:r>
            <a:r>
              <a:rPr lang="en-US" sz="1200" dirty="0" smtClean="0">
                <a:solidFill>
                  <a:schemeClr val="bg1"/>
                </a:solidFill>
              </a:rPr>
              <a:t> Create the overall design by using the method that best serves the needs of the computer manufacturer.</a:t>
            </a:r>
          </a:p>
          <a:p>
            <a:r>
              <a:rPr lang="en-US" sz="1200" b="1" dirty="0" smtClean="0">
                <a:solidFill>
                  <a:schemeClr val="bg1"/>
                </a:solidFill>
              </a:rPr>
              <a:t>Deliver:</a:t>
            </a:r>
            <a:r>
              <a:rPr lang="en-US" sz="1200" dirty="0" smtClean="0">
                <a:solidFill>
                  <a:schemeClr val="bg1"/>
                </a:solidFill>
              </a:rPr>
              <a:t>  Ensure the design properly works with the computer manufacturer’s laptop.</a:t>
            </a:r>
          </a:p>
          <a:p>
            <a:r>
              <a:rPr lang="en-US" sz="1200" b="1" dirty="0" smtClean="0">
                <a:solidFill>
                  <a:schemeClr val="bg1"/>
                </a:solidFill>
              </a:rPr>
              <a:t>Service:  </a:t>
            </a:r>
            <a:r>
              <a:rPr lang="en-US" sz="1200" dirty="0" smtClean="0">
                <a:solidFill>
                  <a:schemeClr val="bg1"/>
                </a:solidFill>
              </a:rPr>
              <a:t>Make any changes necessary to the design, in order for the design to better serve the computer manufacturer.</a:t>
            </a:r>
          </a:p>
          <a:p>
            <a:endParaRPr lang="en-US" sz="1200" dirty="0" smtClean="0">
              <a:solidFill>
                <a:schemeClr val="bg1"/>
              </a:solidFill>
            </a:endParaRPr>
          </a:p>
          <a:p>
            <a:r>
              <a:rPr lang="en-US" sz="1200" b="1" u="sng" dirty="0" smtClean="0">
                <a:solidFill>
                  <a:schemeClr val="bg1"/>
                </a:solidFill>
              </a:rPr>
              <a:t>The Role of Technology in the Production Process</a:t>
            </a:r>
          </a:p>
          <a:p>
            <a:r>
              <a:rPr lang="en-US" sz="1200" b="1" dirty="0" smtClean="0">
                <a:solidFill>
                  <a:schemeClr val="bg1"/>
                </a:solidFill>
              </a:rPr>
              <a:t>Pico Projector: </a:t>
            </a:r>
            <a:r>
              <a:rPr lang="en-US" sz="1200" dirty="0" smtClean="0">
                <a:solidFill>
                  <a:schemeClr val="bg1"/>
                </a:solidFill>
              </a:rPr>
              <a:t> Incorporate the projector technology into a laptop so that the laptop has a built-in projector.</a:t>
            </a:r>
          </a:p>
          <a:p>
            <a:r>
              <a:rPr lang="en-US" sz="1200" b="1" dirty="0" smtClean="0">
                <a:solidFill>
                  <a:schemeClr val="bg1"/>
                </a:solidFill>
              </a:rPr>
              <a:t>Computer Company’s Laptop:</a:t>
            </a:r>
            <a:r>
              <a:rPr lang="en-US" sz="1200" dirty="0" smtClean="0">
                <a:solidFill>
                  <a:schemeClr val="bg1"/>
                </a:solidFill>
              </a:rPr>
              <a:t> Use the laptop to ensure that the product will function correctly with their system.</a:t>
            </a:r>
          </a:p>
          <a:p>
            <a:endParaRPr lang="en-US" sz="1200" dirty="0" smtClean="0">
              <a:solidFill>
                <a:schemeClr val="bg1"/>
              </a:solidFill>
            </a:endParaRPr>
          </a:p>
          <a:p>
            <a:r>
              <a:rPr lang="en-US" sz="1200" b="1" u="sng" dirty="0" smtClean="0">
                <a:solidFill>
                  <a:schemeClr val="bg1"/>
                </a:solidFill>
              </a:rPr>
              <a:t>The role of People in the Production Process</a:t>
            </a:r>
          </a:p>
          <a:p>
            <a:r>
              <a:rPr lang="en-US" sz="1200" b="1" dirty="0" smtClean="0">
                <a:solidFill>
                  <a:schemeClr val="bg1"/>
                </a:solidFill>
              </a:rPr>
              <a:t>Computer Company: </a:t>
            </a:r>
            <a:r>
              <a:rPr lang="en-US" sz="1200" dirty="0" smtClean="0">
                <a:solidFill>
                  <a:schemeClr val="bg1"/>
                </a:solidFill>
              </a:rPr>
              <a:t>Provide the specifications and laptop to ensure the highest quality design is created.</a:t>
            </a:r>
          </a:p>
          <a:p>
            <a:r>
              <a:rPr lang="en-US" sz="1200" b="1" dirty="0" smtClean="0">
                <a:solidFill>
                  <a:schemeClr val="bg1"/>
                </a:solidFill>
              </a:rPr>
              <a:t>Design team: </a:t>
            </a:r>
            <a:r>
              <a:rPr lang="en-US" sz="1200" dirty="0" smtClean="0">
                <a:solidFill>
                  <a:schemeClr val="bg1"/>
                </a:solidFill>
              </a:rPr>
              <a:t> Create a design to meet the computer company’s specifications</a:t>
            </a:r>
          </a:p>
          <a:p>
            <a:r>
              <a:rPr lang="en-US" sz="1200" dirty="0" smtClean="0">
                <a:solidFill>
                  <a:schemeClr val="bg1"/>
                </a:solidFill>
              </a:rPr>
              <a:t> </a:t>
            </a:r>
          </a:p>
          <a:p>
            <a:r>
              <a:rPr lang="en-US" sz="1200" b="1" u="sng" dirty="0" smtClean="0">
                <a:solidFill>
                  <a:schemeClr val="bg1"/>
                </a:solidFill>
              </a:rPr>
              <a:t>The Role of Data in the Production Process</a:t>
            </a:r>
          </a:p>
          <a:p>
            <a:r>
              <a:rPr lang="en-US" sz="1200" b="1" dirty="0" smtClean="0">
                <a:solidFill>
                  <a:schemeClr val="bg1"/>
                </a:solidFill>
              </a:rPr>
              <a:t>Computer company’s specifications:  </a:t>
            </a:r>
            <a:r>
              <a:rPr lang="en-US" sz="1200" dirty="0" smtClean="0">
                <a:solidFill>
                  <a:schemeClr val="bg1"/>
                </a:solidFill>
              </a:rPr>
              <a:t>Provides the specifications in order to produce a design.</a:t>
            </a:r>
          </a:p>
          <a:p>
            <a:r>
              <a:rPr lang="en-US" sz="1200" b="1" dirty="0" smtClean="0">
                <a:solidFill>
                  <a:schemeClr val="bg1"/>
                </a:solidFill>
              </a:rPr>
              <a:t>Final Design:</a:t>
            </a:r>
            <a:r>
              <a:rPr lang="en-US" sz="1200" dirty="0" smtClean="0">
                <a:solidFill>
                  <a:schemeClr val="bg1"/>
                </a:solidFill>
              </a:rPr>
              <a:t>  The product that will be sold to the computer manufacturer.</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19</a:t>
            </a:fld>
            <a:endParaRPr lang="en-US"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Notes To Graders</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849086" y="1426029"/>
            <a:ext cx="533400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The terms “develop” and “research” are used interchangeably throughout this document. </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2</a:t>
            </a:fld>
            <a:endParaRPr lang="en-US"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a:t>
            </a:r>
          </a:p>
          <a:p>
            <a:pPr algn="ctr"/>
            <a:r>
              <a:rPr lang="en-US" sz="4000" dirty="0" smtClean="0">
                <a:effectLst>
                  <a:outerShdw blurRad="50800" dist="38100" dir="2700000" algn="tl" rotWithShape="0">
                    <a:prstClr val="black">
                      <a:alpha val="40000"/>
                    </a:prstClr>
                  </a:outerShdw>
                </a:effectLst>
              </a:rPr>
              <a:t>for Produce</a:t>
            </a:r>
            <a:endParaRPr lang="en-US" sz="4000" dirty="0">
              <a:effectLst>
                <a:outerShdw blurRad="50800" dist="38100" dir="2700000" algn="tl" rotWithShape="0">
                  <a:prstClr val="black">
                    <a:alpha val="40000"/>
                  </a:prstClr>
                </a:outerShdw>
              </a:effectLst>
            </a:endParaRPr>
          </a:p>
        </p:txBody>
      </p:sp>
      <p:sp>
        <p:nvSpPr>
          <p:cNvPr id="9" name="TextBox 8"/>
          <p:cNvSpPr txBox="1"/>
          <p:nvPr/>
        </p:nvSpPr>
        <p:spPr>
          <a:xfrm>
            <a:off x="1079500" y="7161401"/>
            <a:ext cx="4508500" cy="132343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Value Added: </a:t>
            </a:r>
            <a:r>
              <a:rPr lang="en-US" sz="1600" dirty="0" smtClean="0">
                <a:solidFill>
                  <a:schemeClr val="bg1"/>
                </a:solidFill>
              </a:rPr>
              <a:t>The final product will have already been tested and ready for production in order to provide the computer manufacturer with as many as they order.</a:t>
            </a:r>
            <a:endParaRPr lang="en-US" sz="1600" dirty="0">
              <a:solidFill>
                <a:schemeClr val="bg1"/>
              </a:solidFill>
            </a:endParaRPr>
          </a:p>
        </p:txBody>
      </p:sp>
      <p:sp>
        <p:nvSpPr>
          <p:cNvPr id="49" name="TextBox 48"/>
          <p:cNvSpPr txBox="1"/>
          <p:nvPr/>
        </p:nvSpPr>
        <p:spPr>
          <a:xfrm>
            <a:off x="1924050" y="1874479"/>
            <a:ext cx="2986088"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Develop</a:t>
            </a:r>
            <a:r>
              <a:rPr lang="en-US" sz="1600" dirty="0" smtClean="0">
                <a:solidFill>
                  <a:schemeClr val="bg1"/>
                </a:solidFill>
              </a:rPr>
              <a:t> the concept.</a:t>
            </a:r>
            <a:endParaRPr lang="en-US" sz="1600" dirty="0">
              <a:solidFill>
                <a:schemeClr val="bg1"/>
              </a:solidFill>
            </a:endParaRPr>
          </a:p>
        </p:txBody>
      </p:sp>
      <p:sp>
        <p:nvSpPr>
          <p:cNvPr id="50" name="TextBox 49"/>
          <p:cNvSpPr txBox="1"/>
          <p:nvPr/>
        </p:nvSpPr>
        <p:spPr>
          <a:xfrm>
            <a:off x="1924050" y="2793477"/>
            <a:ext cx="2986088"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Sell</a:t>
            </a:r>
            <a:r>
              <a:rPr lang="en-US" sz="1600" dirty="0" smtClean="0">
                <a:solidFill>
                  <a:schemeClr val="bg1"/>
                </a:solidFill>
              </a:rPr>
              <a:t> the concept.</a:t>
            </a:r>
            <a:endParaRPr lang="en-US" sz="1600" dirty="0">
              <a:solidFill>
                <a:schemeClr val="bg1"/>
              </a:solidFill>
            </a:endParaRPr>
          </a:p>
        </p:txBody>
      </p:sp>
      <p:sp>
        <p:nvSpPr>
          <p:cNvPr id="51" name="TextBox 50"/>
          <p:cNvSpPr txBox="1"/>
          <p:nvPr/>
        </p:nvSpPr>
        <p:spPr>
          <a:xfrm>
            <a:off x="1924049" y="3891809"/>
            <a:ext cx="2986089"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Produce</a:t>
            </a:r>
            <a:r>
              <a:rPr lang="en-US" sz="1600" dirty="0" smtClean="0">
                <a:solidFill>
                  <a:schemeClr val="bg1"/>
                </a:solidFill>
              </a:rPr>
              <a:t> the product.</a:t>
            </a:r>
            <a:endParaRPr lang="en-US" sz="1600" dirty="0">
              <a:solidFill>
                <a:schemeClr val="bg1"/>
              </a:solidFill>
            </a:endParaRPr>
          </a:p>
        </p:txBody>
      </p:sp>
      <p:sp>
        <p:nvSpPr>
          <p:cNvPr id="52" name="TextBox 51"/>
          <p:cNvSpPr txBox="1"/>
          <p:nvPr/>
        </p:nvSpPr>
        <p:spPr>
          <a:xfrm>
            <a:off x="1924050" y="4953354"/>
            <a:ext cx="2986088"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Deliver</a:t>
            </a:r>
            <a:r>
              <a:rPr lang="en-US" sz="1600" dirty="0" smtClean="0">
                <a:solidFill>
                  <a:schemeClr val="bg1"/>
                </a:solidFill>
              </a:rPr>
              <a:t> the product.</a:t>
            </a:r>
            <a:endParaRPr lang="en-US" sz="1600" dirty="0">
              <a:solidFill>
                <a:schemeClr val="bg1"/>
              </a:solidFill>
            </a:endParaRPr>
          </a:p>
        </p:txBody>
      </p:sp>
      <p:sp>
        <p:nvSpPr>
          <p:cNvPr id="53" name="TextBox 52"/>
          <p:cNvSpPr txBox="1"/>
          <p:nvPr/>
        </p:nvSpPr>
        <p:spPr>
          <a:xfrm>
            <a:off x="1924050" y="6013585"/>
            <a:ext cx="2986088"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Service </a:t>
            </a:r>
            <a:r>
              <a:rPr lang="en-US" sz="1600" dirty="0" smtClean="0">
                <a:solidFill>
                  <a:schemeClr val="bg1"/>
                </a:solidFill>
              </a:rPr>
              <a:t>the product.</a:t>
            </a:r>
            <a:endParaRPr lang="en-US" sz="1600" dirty="0">
              <a:solidFill>
                <a:schemeClr val="bg1"/>
              </a:solidFill>
            </a:endParaRPr>
          </a:p>
        </p:txBody>
      </p:sp>
      <p:sp>
        <p:nvSpPr>
          <p:cNvPr id="54" name="Down Arrow 53"/>
          <p:cNvSpPr/>
          <p:nvPr/>
        </p:nvSpPr>
        <p:spPr>
          <a:xfrm>
            <a:off x="3225362" y="2341531"/>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5" name="Down Arrow 54"/>
          <p:cNvSpPr/>
          <p:nvPr/>
        </p:nvSpPr>
        <p:spPr>
          <a:xfrm>
            <a:off x="3238062" y="3347897"/>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Down Arrow 55"/>
          <p:cNvSpPr/>
          <p:nvPr/>
        </p:nvSpPr>
        <p:spPr>
          <a:xfrm>
            <a:off x="3225362" y="4475131"/>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7" name="Down Arrow 56"/>
          <p:cNvSpPr/>
          <p:nvPr/>
        </p:nvSpPr>
        <p:spPr>
          <a:xfrm>
            <a:off x="3225362" y="5526166"/>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8" name="Down Arrow 57"/>
          <p:cNvSpPr/>
          <p:nvPr/>
        </p:nvSpPr>
        <p:spPr>
          <a:xfrm>
            <a:off x="3225362" y="6613987"/>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Slide Number Placeholder 14"/>
          <p:cNvSpPr>
            <a:spLocks noGrp="1"/>
          </p:cNvSpPr>
          <p:nvPr>
            <p:ph type="sldNum" sz="quarter" idx="12"/>
          </p:nvPr>
        </p:nvSpPr>
        <p:spPr/>
        <p:txBody>
          <a:bodyPr/>
          <a:lstStyle/>
          <a:p>
            <a:fld id="{192D5976-955E-469C-9B7E-B85601C25DBB}" type="slidenum">
              <a:rPr lang="en-US" smtClean="0"/>
              <a:pPr/>
              <a:t>20</a:t>
            </a:fld>
            <a:endParaRPr lang="en-US"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Produce</a:t>
            </a:r>
            <a:endParaRPr lang="en-US" sz="4000" dirty="0">
              <a:effectLst>
                <a:outerShdw blurRad="50800" dist="38100" dir="2700000" algn="tl" rotWithShape="0">
                  <a:prstClr val="black">
                    <a:alpha val="40000"/>
                  </a:prstClr>
                </a:outerShdw>
              </a:effectLst>
            </a:endParaRPr>
          </a:p>
        </p:txBody>
      </p:sp>
      <p:sp>
        <p:nvSpPr>
          <p:cNvPr id="49" name="TextBox 48"/>
          <p:cNvSpPr txBox="1"/>
          <p:nvPr/>
        </p:nvSpPr>
        <p:spPr>
          <a:xfrm>
            <a:off x="437676" y="2565400"/>
            <a:ext cx="5963124" cy="37856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Develop</a:t>
            </a:r>
            <a:r>
              <a:rPr lang="en-US" sz="1600" dirty="0" smtClean="0">
                <a:solidFill>
                  <a:schemeClr val="bg1"/>
                </a:solidFill>
              </a:rPr>
              <a:t>, concept for the laptop.</a:t>
            </a:r>
          </a:p>
          <a:p>
            <a:pPr algn="ctr"/>
            <a:endParaRPr lang="en-US" sz="1600" dirty="0" smtClean="0">
              <a:solidFill>
                <a:schemeClr val="bg1"/>
              </a:solidFill>
            </a:endParaRPr>
          </a:p>
          <a:p>
            <a:pPr algn="ctr"/>
            <a:r>
              <a:rPr lang="en-US" sz="1600" b="1" dirty="0" smtClean="0">
                <a:solidFill>
                  <a:schemeClr val="bg1"/>
                </a:solidFill>
              </a:rPr>
              <a:t>Sell</a:t>
            </a:r>
            <a:r>
              <a:rPr lang="en-US" sz="1600" dirty="0" smtClean="0">
                <a:solidFill>
                  <a:schemeClr val="bg1"/>
                </a:solidFill>
              </a:rPr>
              <a:t>, the concept to the computer manufacturer.</a:t>
            </a:r>
          </a:p>
          <a:p>
            <a:pPr algn="ctr"/>
            <a:endParaRPr lang="en-US" sz="1600" dirty="0" smtClean="0">
              <a:solidFill>
                <a:schemeClr val="bg1"/>
              </a:solidFill>
            </a:endParaRPr>
          </a:p>
          <a:p>
            <a:pPr algn="ctr"/>
            <a:r>
              <a:rPr lang="en-US" sz="1600" b="1" dirty="0" smtClean="0">
                <a:solidFill>
                  <a:schemeClr val="bg1"/>
                </a:solidFill>
              </a:rPr>
              <a:t>Produce</a:t>
            </a:r>
            <a:r>
              <a:rPr lang="en-US" sz="1600" dirty="0" smtClean="0">
                <a:solidFill>
                  <a:schemeClr val="bg1"/>
                </a:solidFill>
              </a:rPr>
              <a:t>, create the projector for the laptop.</a:t>
            </a:r>
          </a:p>
          <a:p>
            <a:pPr algn="ctr"/>
            <a:endParaRPr lang="en-US" sz="1600" dirty="0" smtClean="0">
              <a:solidFill>
                <a:schemeClr val="bg1"/>
              </a:solidFill>
            </a:endParaRPr>
          </a:p>
          <a:p>
            <a:pPr algn="ctr"/>
            <a:r>
              <a:rPr lang="en-US" sz="1600" b="1" dirty="0" smtClean="0">
                <a:solidFill>
                  <a:schemeClr val="bg1"/>
                </a:solidFill>
              </a:rPr>
              <a:t>Deliver</a:t>
            </a:r>
            <a:r>
              <a:rPr lang="en-US" sz="1600" dirty="0" smtClean="0">
                <a:solidFill>
                  <a:schemeClr val="bg1"/>
                </a:solidFill>
              </a:rPr>
              <a:t>, the product to the team.</a:t>
            </a:r>
          </a:p>
          <a:p>
            <a:pPr algn="ctr"/>
            <a:endParaRPr lang="en-US" sz="1600" dirty="0" smtClean="0">
              <a:solidFill>
                <a:schemeClr val="bg1"/>
              </a:solidFill>
            </a:endParaRPr>
          </a:p>
          <a:p>
            <a:pPr algn="ctr"/>
            <a:r>
              <a:rPr lang="en-US" sz="1600" b="1" dirty="0" smtClean="0">
                <a:solidFill>
                  <a:schemeClr val="bg1"/>
                </a:solidFill>
              </a:rPr>
              <a:t>Service</a:t>
            </a:r>
            <a:r>
              <a:rPr lang="en-US" sz="1600" dirty="0" smtClean="0">
                <a:solidFill>
                  <a:schemeClr val="bg1"/>
                </a:solidFill>
              </a:rPr>
              <a:t>, make adjustments as needed to better the product.</a:t>
            </a:r>
          </a:p>
          <a:p>
            <a:pPr algn="ctr"/>
            <a:endParaRPr lang="en-US" sz="1600" dirty="0" smtClean="0">
              <a:solidFill>
                <a:schemeClr val="bg1"/>
              </a:solidFill>
            </a:endParaRPr>
          </a:p>
          <a:p>
            <a:pPr algn="ctr"/>
            <a:r>
              <a:rPr lang="en-US" sz="1600" b="1" dirty="0" smtClean="0">
                <a:solidFill>
                  <a:schemeClr val="bg1"/>
                </a:solidFill>
              </a:rPr>
              <a:t>Value Added:</a:t>
            </a:r>
            <a:r>
              <a:rPr lang="en-US" sz="1600" dirty="0" smtClean="0">
                <a:solidFill>
                  <a:schemeClr val="bg1"/>
                </a:solidFill>
              </a:rPr>
              <a:t> The final product will have already been tested and ready for production in order to provide the computer manufacturer with as many as they order.</a:t>
            </a:r>
          </a:p>
          <a:p>
            <a:pPr algn="ct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21</a:t>
            </a:fld>
            <a:endParaRPr lang="en-US"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Research WCA</a:t>
            </a:r>
            <a:br>
              <a:rPr lang="en-US" sz="4000" dirty="0" smtClean="0">
                <a:effectLst>
                  <a:outerShdw blurRad="50800" dist="38100" dir="2700000" algn="tl" rotWithShape="0">
                    <a:prstClr val="black">
                      <a:alpha val="40000"/>
                    </a:prstClr>
                  </a:outerShdw>
                </a:effectLst>
              </a:rPr>
            </a:b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341194" y="3398294"/>
            <a:ext cx="6223379" cy="16158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100" b="1" dirty="0" smtClean="0">
                <a:solidFill>
                  <a:schemeClr val="bg1"/>
                </a:solidFill>
              </a:rPr>
              <a:t>Work Practices</a:t>
            </a:r>
          </a:p>
          <a:p>
            <a:r>
              <a:rPr lang="en-US" sz="1100" dirty="0" smtClean="0">
                <a:solidFill>
                  <a:schemeClr val="bg1"/>
                </a:solidFill>
              </a:rPr>
              <a:t>Research: Study how the hardware works in order to implement the hardware into the laptop.</a:t>
            </a:r>
          </a:p>
          <a:p>
            <a:r>
              <a:rPr lang="en-US" sz="1100" dirty="0" smtClean="0">
                <a:solidFill>
                  <a:schemeClr val="bg1"/>
                </a:solidFill>
              </a:rPr>
              <a:t>Produce: Create an idea for the layout of how the projector hardware will be structured inside the laptop.</a:t>
            </a:r>
          </a:p>
          <a:p>
            <a:r>
              <a:rPr lang="en-US" sz="1100" dirty="0" smtClean="0">
                <a:solidFill>
                  <a:schemeClr val="bg1"/>
                </a:solidFill>
              </a:rPr>
              <a:t>Deliver:  Discuss the idea to managers of KJM Development.</a:t>
            </a:r>
          </a:p>
          <a:p>
            <a:r>
              <a:rPr lang="en-US" sz="1100" dirty="0" smtClean="0">
                <a:solidFill>
                  <a:schemeClr val="bg1"/>
                </a:solidFill>
              </a:rPr>
              <a:t>Sell:  Get the approval of the idea by the managers of KJM Development.</a:t>
            </a:r>
          </a:p>
          <a:p>
            <a:r>
              <a:rPr lang="en-US" sz="1100" dirty="0" smtClean="0">
                <a:solidFill>
                  <a:schemeClr val="bg1"/>
                </a:solidFill>
              </a:rPr>
              <a:t>Service: Take into consideration any feedback that is gained from the managers of KJM Development.</a:t>
            </a:r>
            <a:endParaRPr lang="en-US" sz="1100" dirty="0">
              <a:solidFill>
                <a:schemeClr val="bg1"/>
              </a:solidFill>
            </a:endParaRPr>
          </a:p>
        </p:txBody>
      </p:sp>
      <p:sp>
        <p:nvSpPr>
          <p:cNvPr id="5" name="TextBox 4"/>
          <p:cNvSpPr txBox="1"/>
          <p:nvPr/>
        </p:nvSpPr>
        <p:spPr>
          <a:xfrm>
            <a:off x="2183641" y="1953836"/>
            <a:ext cx="2022143"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Technology</a:t>
            </a:r>
          </a:p>
          <a:p>
            <a:pPr>
              <a:buFont typeface="Arial" pitchFamily="34" charset="0"/>
              <a:buChar char="•"/>
            </a:pPr>
            <a:r>
              <a:rPr lang="en-US" sz="1300" dirty="0" smtClean="0">
                <a:solidFill>
                  <a:schemeClr val="bg1"/>
                </a:solidFill>
              </a:rPr>
              <a:t>Pico Projector</a:t>
            </a:r>
          </a:p>
          <a:p>
            <a:pPr>
              <a:buFont typeface="Arial" pitchFamily="34" charset="0"/>
              <a:buChar char="•"/>
            </a:pPr>
            <a:r>
              <a:rPr lang="en-US" sz="1300" dirty="0" smtClean="0">
                <a:solidFill>
                  <a:schemeClr val="bg1"/>
                </a:solidFill>
              </a:rPr>
              <a:t>Computer Manufacturer’s laptop</a:t>
            </a:r>
          </a:p>
        </p:txBody>
      </p:sp>
      <p:sp>
        <p:nvSpPr>
          <p:cNvPr id="6" name="TextBox 5"/>
          <p:cNvSpPr txBox="1"/>
          <p:nvPr/>
        </p:nvSpPr>
        <p:spPr>
          <a:xfrm>
            <a:off x="320776" y="1822317"/>
            <a:ext cx="173099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Computer Manufacturer</a:t>
            </a:r>
          </a:p>
          <a:p>
            <a:pPr>
              <a:buFont typeface="Arial" pitchFamily="34" charset="0"/>
              <a:buChar char="•"/>
            </a:pPr>
            <a:r>
              <a:rPr lang="en-US" sz="1200" dirty="0" smtClean="0">
                <a:solidFill>
                  <a:schemeClr val="bg1"/>
                </a:solidFill>
              </a:rPr>
              <a:t>KJM Development’s Design Team</a:t>
            </a:r>
            <a:endParaRPr lang="en-US" sz="1200" dirty="0">
              <a:solidFill>
                <a:schemeClr val="bg1"/>
              </a:solidFill>
            </a:endParaRPr>
          </a:p>
        </p:txBody>
      </p:sp>
      <p:sp>
        <p:nvSpPr>
          <p:cNvPr id="7" name="TextBox 6"/>
          <p:cNvSpPr txBox="1"/>
          <p:nvPr/>
        </p:nvSpPr>
        <p:spPr>
          <a:xfrm>
            <a:off x="4462819" y="1753781"/>
            <a:ext cx="2033515" cy="109260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Data</a:t>
            </a:r>
          </a:p>
          <a:p>
            <a:pPr>
              <a:buFont typeface="Arial" pitchFamily="34" charset="0"/>
              <a:buChar char="•"/>
            </a:pPr>
            <a:r>
              <a:rPr lang="en-US" sz="1300" dirty="0" smtClean="0">
                <a:solidFill>
                  <a:schemeClr val="bg1"/>
                </a:solidFill>
              </a:rPr>
              <a:t>Manufacturer’s Specifications</a:t>
            </a:r>
          </a:p>
          <a:p>
            <a:pPr>
              <a:buFont typeface="Arial" pitchFamily="34" charset="0"/>
              <a:buChar char="•"/>
            </a:pPr>
            <a:r>
              <a:rPr lang="en-US" sz="1300" dirty="0" smtClean="0">
                <a:solidFill>
                  <a:schemeClr val="bg1"/>
                </a:solidFill>
              </a:rPr>
              <a:t>Pico Projector’s Specifications</a:t>
            </a:r>
            <a:endParaRPr lang="en-US" sz="1300" dirty="0">
              <a:solidFill>
                <a:schemeClr val="bg1"/>
              </a:solidFill>
            </a:endParaRPr>
          </a:p>
        </p:txBody>
      </p:sp>
      <p:sp>
        <p:nvSpPr>
          <p:cNvPr id="8" name="TextBox 7"/>
          <p:cNvSpPr txBox="1"/>
          <p:nvPr/>
        </p:nvSpPr>
        <p:spPr>
          <a:xfrm>
            <a:off x="364699" y="5493748"/>
            <a:ext cx="615514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lgn="ctr"/>
            <a:r>
              <a:rPr lang="en-US" sz="1200" dirty="0" smtClean="0">
                <a:solidFill>
                  <a:schemeClr val="bg1"/>
                </a:solidFill>
              </a:rPr>
              <a:t>Idea for the built-in laptop projector</a:t>
            </a:r>
            <a:endParaRPr lang="en-US" sz="1200" dirty="0">
              <a:solidFill>
                <a:schemeClr val="bg1"/>
              </a:solidFill>
            </a:endParaRPr>
          </a:p>
        </p:txBody>
      </p:sp>
      <p:sp>
        <p:nvSpPr>
          <p:cNvPr id="9" name="TextBox 8"/>
          <p:cNvSpPr txBox="1"/>
          <p:nvPr/>
        </p:nvSpPr>
        <p:spPr>
          <a:xfrm>
            <a:off x="1871448" y="6475865"/>
            <a:ext cx="3202675"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lgn="ctr"/>
            <a:r>
              <a:rPr lang="en-US" sz="1200" dirty="0" smtClean="0">
                <a:solidFill>
                  <a:schemeClr val="bg1"/>
                </a:solidFill>
              </a:rPr>
              <a:t>Managers of KJM Development</a:t>
            </a:r>
            <a:endParaRPr lang="en-US" sz="1200" dirty="0">
              <a:solidFill>
                <a:schemeClr val="bg1"/>
              </a:solidFill>
            </a:endParaRPr>
          </a:p>
        </p:txBody>
      </p:sp>
      <p:sp>
        <p:nvSpPr>
          <p:cNvPr id="10" name="TextBox 9"/>
          <p:cNvSpPr txBox="1"/>
          <p:nvPr/>
        </p:nvSpPr>
        <p:spPr>
          <a:xfrm>
            <a:off x="443552" y="7105936"/>
            <a:ext cx="2852541"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lgn="ctr"/>
            <a:r>
              <a:rPr lang="en-US" sz="1200" dirty="0" smtClean="0">
                <a:solidFill>
                  <a:schemeClr val="bg1"/>
                </a:solidFill>
              </a:rPr>
              <a:t>Using Pico Projector’s hardware, develop a built-in laptop projector using a computer manufacturer’s specifications that will make the manufacturer’s laptop more appealing to consumers.</a:t>
            </a:r>
          </a:p>
        </p:txBody>
      </p:sp>
      <p:sp>
        <p:nvSpPr>
          <p:cNvPr id="11" name="TextBox 10"/>
          <p:cNvSpPr txBox="1"/>
          <p:nvPr/>
        </p:nvSpPr>
        <p:spPr>
          <a:xfrm>
            <a:off x="3530009" y="7094564"/>
            <a:ext cx="3018642" cy="129266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a:t>
            </a:r>
          </a:p>
          <a:p>
            <a:pPr algn="ctr"/>
            <a:r>
              <a:rPr lang="en-US" sz="1300" dirty="0" smtClean="0">
                <a:solidFill>
                  <a:schemeClr val="bg1"/>
                </a:solidFill>
              </a:rPr>
              <a:t>A laptop that is more desirable to consumer’s due to its built-in projector technology, which will help reduce the preparation time needed to make presentations.</a:t>
            </a:r>
          </a:p>
        </p:txBody>
      </p:sp>
      <p:sp>
        <p:nvSpPr>
          <p:cNvPr id="12" name="Down Arrow 11"/>
          <p:cNvSpPr/>
          <p:nvPr/>
        </p:nvSpPr>
        <p:spPr>
          <a:xfrm>
            <a:off x="298466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527502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1003277"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Down Arrow 14"/>
          <p:cNvSpPr/>
          <p:nvPr/>
        </p:nvSpPr>
        <p:spPr>
          <a:xfrm>
            <a:off x="3282452" y="5090827"/>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6" name="Down Arrow 15"/>
          <p:cNvSpPr/>
          <p:nvPr/>
        </p:nvSpPr>
        <p:spPr>
          <a:xfrm>
            <a:off x="3268806" y="602112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8" name="Slide Number Placeholder 17"/>
          <p:cNvSpPr>
            <a:spLocks noGrp="1"/>
          </p:cNvSpPr>
          <p:nvPr>
            <p:ph type="sldNum" sz="quarter" idx="12"/>
          </p:nvPr>
        </p:nvSpPr>
        <p:spPr/>
        <p:txBody>
          <a:bodyPr/>
          <a:lstStyle/>
          <a:p>
            <a:fld id="{192D5976-955E-469C-9B7E-B85601C25DBB}" type="slidenum">
              <a:rPr lang="en-US" smtClean="0"/>
              <a:pPr/>
              <a:t>22</a:t>
            </a:fld>
            <a:endParaRPr lang="en-US"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Research WCA</a:t>
            </a:r>
          </a:p>
          <a:p>
            <a:pPr algn="ctr"/>
            <a:r>
              <a:rPr lang="en-US" sz="4000" dirty="0" smtClean="0">
                <a:effectLst>
                  <a:outerShdw blurRad="50800" dist="38100" dir="2700000" algn="tl" rotWithShape="0">
                    <a:prstClr val="black">
                      <a:alpha val="40000"/>
                    </a:prstClr>
                  </a:outerShdw>
                </a:effectLst>
              </a:rPr>
              <a:t>Narrative for Produce</a:t>
            </a:r>
          </a:p>
        </p:txBody>
      </p:sp>
      <p:sp>
        <p:nvSpPr>
          <p:cNvPr id="9" name="TextBox 8"/>
          <p:cNvSpPr txBox="1"/>
          <p:nvPr/>
        </p:nvSpPr>
        <p:spPr>
          <a:xfrm>
            <a:off x="342900" y="1847379"/>
            <a:ext cx="6134100" cy="674030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dirty="0" smtClean="0">
                <a:solidFill>
                  <a:schemeClr val="bg1"/>
                </a:solidFill>
              </a:rPr>
              <a:t>The goal of this process is to develop a built-in projector for a laptop using hardware that is provided by Pico Projector, and specifications that are given by a computer manufacturer. This process will add value to the computer manufacturer’s laptop by making their laptop more appealing to consumers.</a:t>
            </a:r>
          </a:p>
          <a:p>
            <a:endParaRPr lang="en-US" sz="1200" dirty="0" smtClean="0">
              <a:solidFill>
                <a:schemeClr val="bg1"/>
              </a:solidFill>
            </a:endParaRPr>
          </a:p>
          <a:p>
            <a:r>
              <a:rPr lang="en-US" sz="1200" b="1" u="sng" dirty="0" smtClean="0">
                <a:solidFill>
                  <a:schemeClr val="bg1"/>
                </a:solidFill>
              </a:rPr>
              <a:t>Work Practices</a:t>
            </a:r>
          </a:p>
          <a:p>
            <a:r>
              <a:rPr lang="en-US" sz="1200" b="1" dirty="0" smtClean="0">
                <a:solidFill>
                  <a:schemeClr val="bg1"/>
                </a:solidFill>
              </a:rPr>
              <a:t>Research</a:t>
            </a:r>
            <a:r>
              <a:rPr lang="en-US" sz="1200" dirty="0" smtClean="0">
                <a:solidFill>
                  <a:schemeClr val="bg1"/>
                </a:solidFill>
              </a:rPr>
              <a:t>:  Determine how the hardware operates in order to implement the hardware with the laptop.</a:t>
            </a:r>
          </a:p>
          <a:p>
            <a:r>
              <a:rPr lang="en-US" sz="1200" b="1" dirty="0" smtClean="0">
                <a:solidFill>
                  <a:schemeClr val="bg1"/>
                </a:solidFill>
              </a:rPr>
              <a:t>Produce</a:t>
            </a:r>
            <a:r>
              <a:rPr lang="en-US" sz="1200" dirty="0" smtClean="0">
                <a:solidFill>
                  <a:schemeClr val="bg1"/>
                </a:solidFill>
              </a:rPr>
              <a:t>:  Create an idea for how the hardware can be laid out inside the laptop.</a:t>
            </a:r>
          </a:p>
          <a:p>
            <a:r>
              <a:rPr lang="en-US" sz="1200" b="1" dirty="0" smtClean="0">
                <a:solidFill>
                  <a:schemeClr val="bg1"/>
                </a:solidFill>
              </a:rPr>
              <a:t>Deliver</a:t>
            </a:r>
            <a:r>
              <a:rPr lang="en-US" sz="1200" dirty="0" smtClean="0">
                <a:solidFill>
                  <a:schemeClr val="bg1"/>
                </a:solidFill>
              </a:rPr>
              <a:t>:  Take the idea to the managers of KJM Development.</a:t>
            </a:r>
          </a:p>
          <a:p>
            <a:r>
              <a:rPr lang="en-US" sz="1200" b="1" dirty="0" smtClean="0">
                <a:solidFill>
                  <a:schemeClr val="bg1"/>
                </a:solidFill>
              </a:rPr>
              <a:t>Sell</a:t>
            </a:r>
            <a:r>
              <a:rPr lang="en-US" sz="1200" dirty="0" smtClean="0">
                <a:solidFill>
                  <a:schemeClr val="bg1"/>
                </a:solidFill>
              </a:rPr>
              <a:t>:  Get the approval of the design from the managers of KJM Development.</a:t>
            </a:r>
          </a:p>
          <a:p>
            <a:r>
              <a:rPr lang="en-US" sz="1200" b="1" dirty="0" smtClean="0">
                <a:solidFill>
                  <a:schemeClr val="bg1"/>
                </a:solidFill>
              </a:rPr>
              <a:t>Service</a:t>
            </a:r>
            <a:r>
              <a:rPr lang="en-US" sz="1200" dirty="0" smtClean="0">
                <a:solidFill>
                  <a:schemeClr val="bg1"/>
                </a:solidFill>
              </a:rPr>
              <a:t>:  Gain feedback from the managers of KJM Development and use this information to reconfigure the idea.</a:t>
            </a:r>
          </a:p>
          <a:p>
            <a:r>
              <a:rPr lang="en-US" sz="1200" dirty="0" smtClean="0">
                <a:solidFill>
                  <a:schemeClr val="bg1"/>
                </a:solidFill>
              </a:rPr>
              <a:t> </a:t>
            </a:r>
          </a:p>
          <a:p>
            <a:r>
              <a:rPr lang="en-US" sz="1200" b="1" u="sng" dirty="0" smtClean="0">
                <a:solidFill>
                  <a:schemeClr val="bg1"/>
                </a:solidFill>
              </a:rPr>
              <a:t>The Role of Technology in the Develop Process</a:t>
            </a:r>
          </a:p>
          <a:p>
            <a:r>
              <a:rPr lang="en-US" sz="1200" dirty="0" smtClean="0">
                <a:solidFill>
                  <a:schemeClr val="bg1"/>
                </a:solidFill>
              </a:rPr>
              <a:t>The manufacturer’s laptop will be used to determine the layout of the internal hardware of the laptop in order to determine how to place the projector inside the laptop.</a:t>
            </a:r>
          </a:p>
          <a:p>
            <a:r>
              <a:rPr lang="en-US" sz="1200" dirty="0" smtClean="0">
                <a:solidFill>
                  <a:schemeClr val="bg1"/>
                </a:solidFill>
              </a:rPr>
              <a:t>The Pico Projector hardware will be used to determine how much room will be needed in the laptop itself, as well as for determining where the hardware can be placed in the laptop.</a:t>
            </a:r>
          </a:p>
          <a:p>
            <a:r>
              <a:rPr lang="en-US" sz="1200" dirty="0" smtClean="0">
                <a:solidFill>
                  <a:schemeClr val="bg1"/>
                </a:solidFill>
              </a:rPr>
              <a:t> </a:t>
            </a:r>
          </a:p>
          <a:p>
            <a:r>
              <a:rPr lang="en-US" sz="1200" b="1" u="sng" dirty="0" smtClean="0">
                <a:solidFill>
                  <a:schemeClr val="bg1"/>
                </a:solidFill>
              </a:rPr>
              <a:t>The Role of People in the Develop Process</a:t>
            </a:r>
          </a:p>
          <a:p>
            <a:r>
              <a:rPr lang="en-US" sz="1200" dirty="0" smtClean="0">
                <a:solidFill>
                  <a:schemeClr val="bg1"/>
                </a:solidFill>
              </a:rPr>
              <a:t>The computer manufacturer will provide the laptop to KJM Development in order to develop the idea.</a:t>
            </a:r>
          </a:p>
          <a:p>
            <a:r>
              <a:rPr lang="en-US" sz="1200" dirty="0" smtClean="0">
                <a:solidFill>
                  <a:schemeClr val="bg1"/>
                </a:solidFill>
              </a:rPr>
              <a:t>The design team will be responsible for doing the research and developing the concept for how this laptop projector will work.</a:t>
            </a:r>
          </a:p>
          <a:p>
            <a:r>
              <a:rPr lang="en-US" sz="1200" dirty="0" smtClean="0">
                <a:solidFill>
                  <a:schemeClr val="bg1"/>
                </a:solidFill>
              </a:rPr>
              <a:t> </a:t>
            </a:r>
          </a:p>
          <a:p>
            <a:r>
              <a:rPr lang="en-US" sz="1200" b="1" u="sng" dirty="0" smtClean="0">
                <a:solidFill>
                  <a:schemeClr val="bg1"/>
                </a:solidFill>
              </a:rPr>
              <a:t>The Role of Data in the Develop Process</a:t>
            </a:r>
          </a:p>
          <a:p>
            <a:r>
              <a:rPr lang="en-US" sz="1200" dirty="0" smtClean="0">
                <a:solidFill>
                  <a:schemeClr val="bg1"/>
                </a:solidFill>
              </a:rPr>
              <a:t>The manufacturer’s specification will be taken into account in order to maintain proper ventilation and space for the parts that are already in the laptop.</a:t>
            </a:r>
          </a:p>
          <a:p>
            <a:r>
              <a:rPr lang="en-US" sz="1200" dirty="0" smtClean="0">
                <a:solidFill>
                  <a:schemeClr val="bg1"/>
                </a:solidFill>
              </a:rPr>
              <a:t>The Pico Projector specifications will be used to determine where to place the components of the projector inside the laptop.</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23</a:t>
            </a:fld>
            <a:endParaRPr lang="en-US"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Research VC</a:t>
            </a:r>
          </a:p>
          <a:p>
            <a:pPr algn="ct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1020725" y="1967553"/>
            <a:ext cx="4508204"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Research:  Study Projector Hardware</a:t>
            </a:r>
            <a:endParaRPr lang="en-US" sz="1400" dirty="0">
              <a:solidFill>
                <a:schemeClr val="bg1"/>
              </a:solidFill>
            </a:endParaRPr>
          </a:p>
        </p:txBody>
      </p:sp>
      <p:sp>
        <p:nvSpPr>
          <p:cNvPr id="5" name="TextBox 4"/>
          <p:cNvSpPr txBox="1"/>
          <p:nvPr/>
        </p:nvSpPr>
        <p:spPr>
          <a:xfrm>
            <a:off x="1589941" y="2902045"/>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Produce:  Create an idea</a:t>
            </a:r>
            <a:endParaRPr lang="en-US" sz="1400" dirty="0">
              <a:solidFill>
                <a:schemeClr val="bg1"/>
              </a:solidFill>
            </a:endParaRPr>
          </a:p>
        </p:txBody>
      </p:sp>
      <p:sp>
        <p:nvSpPr>
          <p:cNvPr id="6" name="TextBox 5"/>
          <p:cNvSpPr txBox="1"/>
          <p:nvPr/>
        </p:nvSpPr>
        <p:spPr>
          <a:xfrm>
            <a:off x="1010093" y="3920112"/>
            <a:ext cx="4561367"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Deliver:  Discuss idea with management</a:t>
            </a:r>
            <a:endParaRPr lang="en-US" sz="1400" dirty="0">
              <a:solidFill>
                <a:schemeClr val="bg1"/>
              </a:solidFill>
            </a:endParaRPr>
          </a:p>
        </p:txBody>
      </p:sp>
      <p:sp>
        <p:nvSpPr>
          <p:cNvPr id="7" name="TextBox 6"/>
          <p:cNvSpPr txBox="1"/>
          <p:nvPr/>
        </p:nvSpPr>
        <p:spPr>
          <a:xfrm>
            <a:off x="1063256" y="4950880"/>
            <a:ext cx="4380614"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Sell:  Get approval from management</a:t>
            </a:r>
            <a:endParaRPr lang="en-US" sz="1400" dirty="0">
              <a:solidFill>
                <a:schemeClr val="bg1"/>
              </a:solidFill>
            </a:endParaRPr>
          </a:p>
        </p:txBody>
      </p:sp>
      <p:sp>
        <p:nvSpPr>
          <p:cNvPr id="9" name="TextBox 8"/>
          <p:cNvSpPr txBox="1"/>
          <p:nvPr/>
        </p:nvSpPr>
        <p:spPr>
          <a:xfrm>
            <a:off x="988828" y="5926712"/>
            <a:ext cx="4614529"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Service:  Feedback from management</a:t>
            </a:r>
            <a:endParaRPr lang="en-US" sz="1400" dirty="0">
              <a:solidFill>
                <a:schemeClr val="bg1"/>
              </a:solidFill>
            </a:endParaRPr>
          </a:p>
        </p:txBody>
      </p:sp>
      <p:sp>
        <p:nvSpPr>
          <p:cNvPr id="10" name="TextBox 9"/>
          <p:cNvSpPr txBox="1"/>
          <p:nvPr/>
        </p:nvSpPr>
        <p:spPr>
          <a:xfrm>
            <a:off x="952500" y="6858570"/>
            <a:ext cx="4838700"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Value added:  A laptop with a built-in projector will have potential to be used in many ways.  The laptop manufacturer will be able to use this concept to integrate the projector with their laptops.  Using this concept the computer manufacturer will have a competitive advantage over other manufacturers.</a:t>
            </a:r>
            <a:endParaRPr lang="en-US" sz="1400" dirty="0">
              <a:solidFill>
                <a:schemeClr val="bg1"/>
              </a:solidFill>
            </a:endParaRPr>
          </a:p>
        </p:txBody>
      </p:sp>
      <p:sp>
        <p:nvSpPr>
          <p:cNvPr id="11" name="Down Arrow 10"/>
          <p:cNvSpPr/>
          <p:nvPr/>
        </p:nvSpPr>
        <p:spPr>
          <a:xfrm>
            <a:off x="3050441" y="24321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 name="Down Arrow 11"/>
          <p:cNvSpPr/>
          <p:nvPr/>
        </p:nvSpPr>
        <p:spPr>
          <a:xfrm>
            <a:off x="3050441" y="34735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3050441" y="44387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3063141" y="54420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Down Arrow 14"/>
          <p:cNvSpPr/>
          <p:nvPr/>
        </p:nvSpPr>
        <p:spPr>
          <a:xfrm>
            <a:off x="3050441" y="634071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7" name="Slide Number Placeholder 16"/>
          <p:cNvSpPr>
            <a:spLocks noGrp="1"/>
          </p:cNvSpPr>
          <p:nvPr>
            <p:ph type="sldNum" sz="quarter" idx="12"/>
          </p:nvPr>
        </p:nvSpPr>
        <p:spPr/>
        <p:txBody>
          <a:bodyPr/>
          <a:lstStyle/>
          <a:p>
            <a:fld id="{192D5976-955E-469C-9B7E-B85601C25DBB}" type="slidenum">
              <a:rPr lang="en-US" smtClean="0"/>
              <a:pPr/>
              <a:t>24</a:t>
            </a:fld>
            <a:endParaRPr lang="en-US"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Research VC Narrative for Produce</a:t>
            </a:r>
          </a:p>
        </p:txBody>
      </p:sp>
      <p:sp>
        <p:nvSpPr>
          <p:cNvPr id="3" name="TextBox 2"/>
          <p:cNvSpPr txBox="1"/>
          <p:nvPr/>
        </p:nvSpPr>
        <p:spPr>
          <a:xfrm>
            <a:off x="429880" y="1960540"/>
            <a:ext cx="6021719" cy="526297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Research:  </a:t>
            </a:r>
            <a:r>
              <a:rPr lang="en-US" sz="1600" dirty="0" smtClean="0">
                <a:solidFill>
                  <a:schemeClr val="bg1"/>
                </a:solidFill>
              </a:rPr>
              <a:t>Study projector hardware to determine possible solutions that will integrate the computer manufacturer’s laptop with the Pico Projector.</a:t>
            </a:r>
          </a:p>
          <a:p>
            <a:pPr algn="ctr"/>
            <a:endParaRPr lang="en-US" sz="1600" dirty="0" smtClean="0">
              <a:solidFill>
                <a:schemeClr val="bg1"/>
              </a:solidFill>
            </a:endParaRPr>
          </a:p>
          <a:p>
            <a:pPr algn="ctr"/>
            <a:r>
              <a:rPr lang="en-US" sz="1600" b="1" dirty="0" smtClean="0">
                <a:solidFill>
                  <a:schemeClr val="bg1"/>
                </a:solidFill>
              </a:rPr>
              <a:t>Produce:  </a:t>
            </a:r>
            <a:r>
              <a:rPr lang="en-US" sz="1600" dirty="0" smtClean="0">
                <a:solidFill>
                  <a:schemeClr val="bg1"/>
                </a:solidFill>
              </a:rPr>
              <a:t>Create a concept for the laptop projector.</a:t>
            </a:r>
          </a:p>
          <a:p>
            <a:pPr algn="ctr"/>
            <a:endParaRPr lang="en-US" sz="1600" dirty="0" smtClean="0">
              <a:solidFill>
                <a:schemeClr val="bg1"/>
              </a:solidFill>
            </a:endParaRPr>
          </a:p>
          <a:p>
            <a:pPr algn="ctr"/>
            <a:r>
              <a:rPr lang="en-US" sz="1600" b="1" dirty="0" smtClean="0">
                <a:solidFill>
                  <a:schemeClr val="bg1"/>
                </a:solidFill>
              </a:rPr>
              <a:t>Deliver:  </a:t>
            </a:r>
            <a:r>
              <a:rPr lang="en-US" sz="1600" dirty="0" smtClean="0">
                <a:solidFill>
                  <a:schemeClr val="bg1"/>
                </a:solidFill>
              </a:rPr>
              <a:t>Discuss the concept with the managers of KJM Development.</a:t>
            </a:r>
          </a:p>
          <a:p>
            <a:pPr algn="ctr"/>
            <a:endParaRPr lang="en-US" sz="1600" dirty="0" smtClean="0">
              <a:solidFill>
                <a:schemeClr val="bg1"/>
              </a:solidFill>
            </a:endParaRPr>
          </a:p>
          <a:p>
            <a:pPr algn="ctr"/>
            <a:r>
              <a:rPr lang="en-US" sz="1600" b="1" dirty="0" smtClean="0">
                <a:solidFill>
                  <a:schemeClr val="bg1"/>
                </a:solidFill>
              </a:rPr>
              <a:t>Sell:</a:t>
            </a:r>
            <a:r>
              <a:rPr lang="en-US" sz="1600" dirty="0" smtClean="0">
                <a:solidFill>
                  <a:schemeClr val="bg1"/>
                </a:solidFill>
              </a:rPr>
              <a:t>  Gain the approval for the concept by the managers of KJM Development.</a:t>
            </a:r>
          </a:p>
          <a:p>
            <a:pPr algn="ctr"/>
            <a:endParaRPr lang="en-US" sz="1600" dirty="0" smtClean="0">
              <a:solidFill>
                <a:schemeClr val="bg1"/>
              </a:solidFill>
            </a:endParaRPr>
          </a:p>
          <a:p>
            <a:pPr algn="ctr"/>
            <a:r>
              <a:rPr lang="en-US" sz="1600" b="1" dirty="0" smtClean="0">
                <a:solidFill>
                  <a:schemeClr val="bg1"/>
                </a:solidFill>
              </a:rPr>
              <a:t>Service:  </a:t>
            </a:r>
            <a:r>
              <a:rPr lang="en-US" sz="1600" dirty="0" smtClean="0">
                <a:solidFill>
                  <a:schemeClr val="bg1"/>
                </a:solidFill>
              </a:rPr>
              <a:t>Use feedback from management in order to better the concept.</a:t>
            </a:r>
          </a:p>
          <a:p>
            <a:pPr algn="ctr"/>
            <a:endParaRPr lang="en-US" sz="1600" dirty="0" smtClean="0">
              <a:solidFill>
                <a:schemeClr val="bg1"/>
              </a:solidFill>
            </a:endParaRPr>
          </a:p>
          <a:p>
            <a:pPr algn="ctr"/>
            <a:r>
              <a:rPr lang="en-US" sz="1600" b="1" dirty="0" smtClean="0">
                <a:solidFill>
                  <a:schemeClr val="bg1"/>
                </a:solidFill>
              </a:rPr>
              <a:t>Value Added:  </a:t>
            </a:r>
            <a:r>
              <a:rPr lang="en-US" sz="1600" dirty="0" smtClean="0">
                <a:solidFill>
                  <a:schemeClr val="bg1"/>
                </a:solidFill>
              </a:rPr>
              <a:t>A laptop with a built-in projector will have potential to be used in many ways.  The laptop manufacturer will be able to use this concept to integrate the projector with their laptops.  Using this concept the computer manufacturer will have a competitive advantage over other manufacturers.</a:t>
            </a: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25</a:t>
            </a:fld>
            <a:endParaRPr lang="en-US"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Sell WCA</a:t>
            </a:r>
            <a:br>
              <a:rPr lang="en-US" sz="4000" dirty="0" smtClean="0">
                <a:effectLst>
                  <a:outerShdw blurRad="50800" dist="38100" dir="2700000" algn="tl" rotWithShape="0">
                    <a:prstClr val="black">
                      <a:alpha val="40000"/>
                    </a:prstClr>
                  </a:outerShdw>
                </a:effectLst>
              </a:rPr>
            </a:b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341194" y="3398294"/>
            <a:ext cx="6223379" cy="156966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r>
              <a:rPr lang="en-US" sz="1200" dirty="0" smtClean="0">
                <a:solidFill>
                  <a:schemeClr val="bg1"/>
                </a:solidFill>
              </a:rPr>
              <a:t>Research:  Obtain the expectations of the computer manufacturer regarding the laptop projector.</a:t>
            </a:r>
          </a:p>
          <a:p>
            <a:r>
              <a:rPr lang="en-US" sz="1200" dirty="0" smtClean="0">
                <a:solidFill>
                  <a:schemeClr val="bg1"/>
                </a:solidFill>
              </a:rPr>
              <a:t>Produce:  Create a presentation to meet the expectations the computer manufacturer has regarding the laptop projector.</a:t>
            </a:r>
          </a:p>
          <a:p>
            <a:r>
              <a:rPr lang="en-US" sz="1200" dirty="0" smtClean="0">
                <a:solidFill>
                  <a:schemeClr val="bg1"/>
                </a:solidFill>
              </a:rPr>
              <a:t>Deliver:  Present the presentation to the computer manufacturer.</a:t>
            </a:r>
          </a:p>
          <a:p>
            <a:r>
              <a:rPr lang="en-US" sz="1200" dirty="0" smtClean="0">
                <a:solidFill>
                  <a:schemeClr val="bg1"/>
                </a:solidFill>
              </a:rPr>
              <a:t>Sell:  Gain the approval of the design by the computer manufacturer.</a:t>
            </a:r>
          </a:p>
          <a:p>
            <a:r>
              <a:rPr lang="en-US" sz="1200" dirty="0" smtClean="0">
                <a:solidFill>
                  <a:schemeClr val="bg1"/>
                </a:solidFill>
              </a:rPr>
              <a:t>Service:  Get feedback from the computer manufacturer.</a:t>
            </a:r>
            <a:endParaRPr lang="en-US" sz="1200" dirty="0">
              <a:solidFill>
                <a:schemeClr val="bg1"/>
              </a:solidFill>
            </a:endParaRPr>
          </a:p>
        </p:txBody>
      </p:sp>
      <p:sp>
        <p:nvSpPr>
          <p:cNvPr id="5" name="TextBox 4"/>
          <p:cNvSpPr txBox="1"/>
          <p:nvPr/>
        </p:nvSpPr>
        <p:spPr>
          <a:xfrm>
            <a:off x="2226171" y="2347240"/>
            <a:ext cx="2022143"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Technology</a:t>
            </a:r>
          </a:p>
          <a:p>
            <a:pPr>
              <a:buFont typeface="Arial" pitchFamily="34" charset="0"/>
              <a:buChar char="•"/>
            </a:pPr>
            <a:r>
              <a:rPr lang="en-US" sz="1300" dirty="0" smtClean="0">
                <a:solidFill>
                  <a:schemeClr val="bg1"/>
                </a:solidFill>
              </a:rPr>
              <a:t>Pico Projector</a:t>
            </a:r>
          </a:p>
        </p:txBody>
      </p:sp>
      <p:sp>
        <p:nvSpPr>
          <p:cNvPr id="6" name="TextBox 5"/>
          <p:cNvSpPr txBox="1"/>
          <p:nvPr/>
        </p:nvSpPr>
        <p:spPr>
          <a:xfrm>
            <a:off x="310144" y="1843584"/>
            <a:ext cx="173099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Computer Manufacturer</a:t>
            </a:r>
          </a:p>
          <a:p>
            <a:pPr>
              <a:buFont typeface="Arial" pitchFamily="34" charset="0"/>
              <a:buChar char="•"/>
            </a:pPr>
            <a:r>
              <a:rPr lang="en-US" sz="1200" dirty="0" smtClean="0">
                <a:solidFill>
                  <a:schemeClr val="bg1"/>
                </a:solidFill>
              </a:rPr>
              <a:t>KJM Development’s Presentation Team</a:t>
            </a:r>
            <a:endParaRPr lang="en-US" sz="1200" dirty="0">
              <a:solidFill>
                <a:schemeClr val="bg1"/>
              </a:solidFill>
            </a:endParaRPr>
          </a:p>
        </p:txBody>
      </p:sp>
      <p:sp>
        <p:nvSpPr>
          <p:cNvPr id="7" name="TextBox 6"/>
          <p:cNvSpPr txBox="1"/>
          <p:nvPr/>
        </p:nvSpPr>
        <p:spPr>
          <a:xfrm>
            <a:off x="4462819" y="1934534"/>
            <a:ext cx="2033515"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Data</a:t>
            </a:r>
          </a:p>
          <a:p>
            <a:pPr>
              <a:buFont typeface="Arial" pitchFamily="34" charset="0"/>
              <a:buChar char="•"/>
            </a:pPr>
            <a:r>
              <a:rPr lang="en-US" sz="1300" dirty="0" smtClean="0">
                <a:solidFill>
                  <a:schemeClr val="bg1"/>
                </a:solidFill>
              </a:rPr>
              <a:t>Laptop Projector Design</a:t>
            </a:r>
          </a:p>
          <a:p>
            <a:pPr>
              <a:buFont typeface="Arial" pitchFamily="34" charset="0"/>
              <a:buChar char="•"/>
            </a:pPr>
            <a:r>
              <a:rPr lang="en-US" sz="1300" dirty="0" smtClean="0">
                <a:solidFill>
                  <a:schemeClr val="bg1"/>
                </a:solidFill>
              </a:rPr>
              <a:t>Presentation</a:t>
            </a:r>
            <a:endParaRPr lang="en-US" sz="1300" dirty="0">
              <a:solidFill>
                <a:schemeClr val="bg1"/>
              </a:solidFill>
            </a:endParaRPr>
          </a:p>
        </p:txBody>
      </p:sp>
      <p:sp>
        <p:nvSpPr>
          <p:cNvPr id="8" name="TextBox 7"/>
          <p:cNvSpPr txBox="1"/>
          <p:nvPr/>
        </p:nvSpPr>
        <p:spPr>
          <a:xfrm>
            <a:off x="1286539" y="5525646"/>
            <a:ext cx="4423144"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lgn="ctr"/>
            <a:r>
              <a:rPr lang="en-US" sz="1200" dirty="0" smtClean="0">
                <a:solidFill>
                  <a:schemeClr val="bg1"/>
                </a:solidFill>
              </a:rPr>
              <a:t>Presentation of idea of built-in laptop projector</a:t>
            </a:r>
            <a:endParaRPr lang="en-US" sz="1200" dirty="0">
              <a:solidFill>
                <a:schemeClr val="bg1"/>
              </a:solidFill>
            </a:endParaRPr>
          </a:p>
        </p:txBody>
      </p:sp>
      <p:sp>
        <p:nvSpPr>
          <p:cNvPr id="9" name="TextBox 8"/>
          <p:cNvSpPr txBox="1"/>
          <p:nvPr/>
        </p:nvSpPr>
        <p:spPr>
          <a:xfrm>
            <a:off x="2275367" y="6529028"/>
            <a:ext cx="2413592"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lgn="ctr"/>
            <a:r>
              <a:rPr lang="en-US" sz="1200" dirty="0" smtClean="0">
                <a:solidFill>
                  <a:schemeClr val="bg1"/>
                </a:solidFill>
              </a:rPr>
              <a:t>Computer Manufacturer</a:t>
            </a:r>
          </a:p>
        </p:txBody>
      </p:sp>
      <p:sp>
        <p:nvSpPr>
          <p:cNvPr id="10" name="TextBox 9"/>
          <p:cNvSpPr txBox="1"/>
          <p:nvPr/>
        </p:nvSpPr>
        <p:spPr>
          <a:xfrm>
            <a:off x="443553" y="7105936"/>
            <a:ext cx="2026691" cy="115416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Goal</a:t>
            </a:r>
          </a:p>
          <a:p>
            <a:pPr algn="ctr"/>
            <a:r>
              <a:rPr lang="en-US" sz="1400" dirty="0" smtClean="0">
                <a:solidFill>
                  <a:schemeClr val="bg1"/>
                </a:solidFill>
              </a:rPr>
              <a:t>Sell the design of the laptop projector to a computer manufacturer</a:t>
            </a:r>
            <a:endParaRPr lang="en-US" sz="1400" dirty="0">
              <a:solidFill>
                <a:schemeClr val="bg1"/>
              </a:solidFill>
            </a:endParaRPr>
          </a:p>
        </p:txBody>
      </p:sp>
      <p:sp>
        <p:nvSpPr>
          <p:cNvPr id="11" name="TextBox 10"/>
          <p:cNvSpPr txBox="1"/>
          <p:nvPr/>
        </p:nvSpPr>
        <p:spPr>
          <a:xfrm>
            <a:off x="2721935" y="7094564"/>
            <a:ext cx="3826717" cy="115416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a:t>
            </a:r>
          </a:p>
          <a:p>
            <a:pPr algn="ctr"/>
            <a:r>
              <a:rPr lang="en-US" sz="1400" dirty="0" smtClean="0">
                <a:solidFill>
                  <a:schemeClr val="bg1"/>
                </a:solidFill>
              </a:rPr>
              <a:t>Cuts costs for the computer manufacturer, due to the fact that they do not have to spend the time creating this design.</a:t>
            </a:r>
            <a:endParaRPr lang="en-US" sz="1300" dirty="0" smtClean="0">
              <a:solidFill>
                <a:schemeClr val="bg1"/>
              </a:solidFill>
            </a:endParaRPr>
          </a:p>
        </p:txBody>
      </p:sp>
      <p:sp>
        <p:nvSpPr>
          <p:cNvPr id="12" name="Down Arrow 11"/>
          <p:cNvSpPr/>
          <p:nvPr/>
        </p:nvSpPr>
        <p:spPr>
          <a:xfrm>
            <a:off x="298466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527502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1003277"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Down Arrow 14"/>
          <p:cNvSpPr/>
          <p:nvPr/>
        </p:nvSpPr>
        <p:spPr>
          <a:xfrm>
            <a:off x="3282452" y="508019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6" name="Down Arrow 15"/>
          <p:cNvSpPr/>
          <p:nvPr/>
        </p:nvSpPr>
        <p:spPr>
          <a:xfrm>
            <a:off x="3268806" y="6074291"/>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8" name="Slide Number Placeholder 17"/>
          <p:cNvSpPr>
            <a:spLocks noGrp="1"/>
          </p:cNvSpPr>
          <p:nvPr>
            <p:ph type="sldNum" sz="quarter" idx="12"/>
          </p:nvPr>
        </p:nvSpPr>
        <p:spPr/>
        <p:txBody>
          <a:bodyPr/>
          <a:lstStyle/>
          <a:p>
            <a:fld id="{192D5976-955E-469C-9B7E-B85601C25DBB}" type="slidenum">
              <a:rPr lang="en-US" smtClean="0"/>
              <a:pPr/>
              <a:t>26</a:t>
            </a:fld>
            <a:endParaRPr lang="en-US"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Sell WCA</a:t>
            </a:r>
          </a:p>
          <a:p>
            <a:pPr algn="ctr"/>
            <a:r>
              <a:rPr lang="en-US" sz="4000" dirty="0" smtClean="0">
                <a:effectLst>
                  <a:outerShdw blurRad="50800" dist="38100" dir="2700000" algn="tl" rotWithShape="0">
                    <a:prstClr val="black">
                      <a:alpha val="40000"/>
                    </a:prstClr>
                  </a:outerShdw>
                </a:effectLst>
              </a:rPr>
              <a:t>Narrative for Produce</a:t>
            </a:r>
          </a:p>
        </p:txBody>
      </p:sp>
      <p:sp>
        <p:nvSpPr>
          <p:cNvPr id="9" name="TextBox 8"/>
          <p:cNvSpPr txBox="1"/>
          <p:nvPr/>
        </p:nvSpPr>
        <p:spPr>
          <a:xfrm>
            <a:off x="342900" y="1847379"/>
            <a:ext cx="6134100" cy="60016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dirty="0" smtClean="0">
                <a:solidFill>
                  <a:schemeClr val="bg1"/>
                </a:solidFill>
              </a:rPr>
              <a:t>The </a:t>
            </a:r>
            <a:r>
              <a:rPr lang="en-US" sz="1200" b="1" dirty="0" smtClean="0">
                <a:solidFill>
                  <a:schemeClr val="bg1"/>
                </a:solidFill>
              </a:rPr>
              <a:t>goal </a:t>
            </a:r>
            <a:r>
              <a:rPr lang="en-US" sz="1200" dirty="0" smtClean="0">
                <a:solidFill>
                  <a:schemeClr val="bg1"/>
                </a:solidFill>
              </a:rPr>
              <a:t>of this process is to sell the design to the computer manufacturer.</a:t>
            </a:r>
          </a:p>
          <a:p>
            <a:r>
              <a:rPr lang="en-US" sz="1200" dirty="0" smtClean="0">
                <a:solidFill>
                  <a:schemeClr val="bg1"/>
                </a:solidFill>
              </a:rPr>
              <a:t>The </a:t>
            </a:r>
            <a:r>
              <a:rPr lang="en-US" sz="1200" b="1" dirty="0" smtClean="0">
                <a:solidFill>
                  <a:schemeClr val="bg1"/>
                </a:solidFill>
              </a:rPr>
              <a:t>value</a:t>
            </a:r>
            <a:r>
              <a:rPr lang="en-US" sz="1200" dirty="0" smtClean="0">
                <a:solidFill>
                  <a:schemeClr val="bg1"/>
                </a:solidFill>
              </a:rPr>
              <a:t> added by this process will be that KJM Development will gain a client for their business.</a:t>
            </a:r>
          </a:p>
          <a:p>
            <a:r>
              <a:rPr lang="en-US" sz="1200" dirty="0" smtClean="0">
                <a:solidFill>
                  <a:schemeClr val="bg1"/>
                </a:solidFill>
              </a:rPr>
              <a:t> </a:t>
            </a:r>
          </a:p>
          <a:p>
            <a:r>
              <a:rPr lang="en-US" sz="1200" b="1" u="sng" dirty="0" smtClean="0">
                <a:solidFill>
                  <a:schemeClr val="bg1"/>
                </a:solidFill>
              </a:rPr>
              <a:t>Work Practices</a:t>
            </a:r>
          </a:p>
          <a:p>
            <a:r>
              <a:rPr lang="en-US" sz="1200" b="1" dirty="0" smtClean="0">
                <a:solidFill>
                  <a:schemeClr val="bg1"/>
                </a:solidFill>
              </a:rPr>
              <a:t>Research:  </a:t>
            </a:r>
            <a:r>
              <a:rPr lang="en-US" sz="1200" dirty="0" smtClean="0">
                <a:solidFill>
                  <a:schemeClr val="bg1"/>
                </a:solidFill>
              </a:rPr>
              <a:t>Obtain the expectations of the computer manufacturer regarding the design of the laptop projector.</a:t>
            </a:r>
          </a:p>
          <a:p>
            <a:r>
              <a:rPr lang="en-US" sz="1200" b="1" dirty="0" smtClean="0">
                <a:solidFill>
                  <a:schemeClr val="bg1"/>
                </a:solidFill>
              </a:rPr>
              <a:t>Produce:  </a:t>
            </a:r>
            <a:r>
              <a:rPr lang="en-US" sz="1200" dirty="0" smtClean="0">
                <a:solidFill>
                  <a:schemeClr val="bg1"/>
                </a:solidFill>
              </a:rPr>
              <a:t>Create a presentation to meet the expectations of the computer manufacturer.</a:t>
            </a:r>
          </a:p>
          <a:p>
            <a:r>
              <a:rPr lang="en-US" sz="1200" b="1" dirty="0" smtClean="0">
                <a:solidFill>
                  <a:schemeClr val="bg1"/>
                </a:solidFill>
              </a:rPr>
              <a:t>Deliver:  </a:t>
            </a:r>
            <a:r>
              <a:rPr lang="en-US" sz="1200" dirty="0" smtClean="0">
                <a:solidFill>
                  <a:schemeClr val="bg1"/>
                </a:solidFill>
              </a:rPr>
              <a:t>Present the design to the computer manufacturer using the presentation.</a:t>
            </a:r>
          </a:p>
          <a:p>
            <a:r>
              <a:rPr lang="en-US" sz="1200" b="1" dirty="0" smtClean="0">
                <a:solidFill>
                  <a:schemeClr val="bg1"/>
                </a:solidFill>
              </a:rPr>
              <a:t>Sell:  </a:t>
            </a:r>
            <a:r>
              <a:rPr lang="en-US" sz="1200" dirty="0" smtClean="0">
                <a:solidFill>
                  <a:schemeClr val="bg1"/>
                </a:solidFill>
              </a:rPr>
              <a:t>Using the presentation, gain a contract with the computer manufacturer for them to use the design created by KJM Development.</a:t>
            </a:r>
          </a:p>
          <a:p>
            <a:r>
              <a:rPr lang="en-US" sz="1200" b="1" dirty="0" smtClean="0">
                <a:solidFill>
                  <a:schemeClr val="bg1"/>
                </a:solidFill>
              </a:rPr>
              <a:t>Service:  </a:t>
            </a:r>
            <a:r>
              <a:rPr lang="en-US" sz="1200" dirty="0" smtClean="0">
                <a:solidFill>
                  <a:schemeClr val="bg1"/>
                </a:solidFill>
              </a:rPr>
              <a:t>Make any changes to the design that is suggested by the computer manufacturer, in order to gain the contract with the computer manufacturer.</a:t>
            </a:r>
          </a:p>
          <a:p>
            <a:r>
              <a:rPr lang="en-US" sz="1200" dirty="0" smtClean="0">
                <a:solidFill>
                  <a:schemeClr val="bg1"/>
                </a:solidFill>
              </a:rPr>
              <a:t> </a:t>
            </a:r>
          </a:p>
          <a:p>
            <a:r>
              <a:rPr lang="en-US" sz="1200" b="1" u="sng" dirty="0" smtClean="0">
                <a:solidFill>
                  <a:schemeClr val="bg1"/>
                </a:solidFill>
              </a:rPr>
              <a:t>The Role of Technology in the Sell Process</a:t>
            </a:r>
          </a:p>
          <a:p>
            <a:r>
              <a:rPr lang="en-US" sz="1200" dirty="0" smtClean="0">
                <a:solidFill>
                  <a:schemeClr val="bg1"/>
                </a:solidFill>
              </a:rPr>
              <a:t>The Pico Projector will be used in the presentation in order to demonstrate the clarity of its resolution.</a:t>
            </a:r>
          </a:p>
          <a:p>
            <a:r>
              <a:rPr lang="en-US" sz="1200" dirty="0" smtClean="0">
                <a:solidFill>
                  <a:schemeClr val="bg1"/>
                </a:solidFill>
              </a:rPr>
              <a:t> </a:t>
            </a:r>
          </a:p>
          <a:p>
            <a:r>
              <a:rPr lang="en-US" sz="1200" b="1" u="sng" dirty="0" smtClean="0">
                <a:solidFill>
                  <a:schemeClr val="bg1"/>
                </a:solidFill>
              </a:rPr>
              <a:t>The Role of People in the Sell Process</a:t>
            </a:r>
          </a:p>
          <a:p>
            <a:r>
              <a:rPr lang="en-US" sz="1200" dirty="0" smtClean="0">
                <a:solidFill>
                  <a:schemeClr val="bg1"/>
                </a:solidFill>
              </a:rPr>
              <a:t>The computer manufacturer will listen to the presentation and provide feedback regarding the laptop projector.</a:t>
            </a:r>
          </a:p>
          <a:p>
            <a:r>
              <a:rPr lang="en-US" sz="1200" dirty="0" smtClean="0">
                <a:solidFill>
                  <a:schemeClr val="bg1"/>
                </a:solidFill>
              </a:rPr>
              <a:t>The presentation team will present the design to the computer manufacturer and will listen to the feedback that is given by the computer manufacturer.</a:t>
            </a:r>
          </a:p>
          <a:p>
            <a:r>
              <a:rPr lang="en-US" sz="1200" dirty="0" smtClean="0">
                <a:solidFill>
                  <a:schemeClr val="bg1"/>
                </a:solidFill>
              </a:rPr>
              <a:t> </a:t>
            </a:r>
          </a:p>
          <a:p>
            <a:r>
              <a:rPr lang="en-US" sz="1200" b="1" u="sng" dirty="0" smtClean="0">
                <a:solidFill>
                  <a:schemeClr val="bg1"/>
                </a:solidFill>
              </a:rPr>
              <a:t>The Role of Data in the Sell Process</a:t>
            </a:r>
          </a:p>
          <a:p>
            <a:r>
              <a:rPr lang="en-US" sz="1200" dirty="0" smtClean="0">
                <a:solidFill>
                  <a:schemeClr val="bg1"/>
                </a:solidFill>
              </a:rPr>
              <a:t>The laptop projector design will be presented to the computer manufacturer during this process.</a:t>
            </a:r>
          </a:p>
          <a:p>
            <a:r>
              <a:rPr lang="en-US" sz="1200" dirty="0" smtClean="0">
                <a:solidFill>
                  <a:schemeClr val="bg1"/>
                </a:solidFill>
              </a:rPr>
              <a:t>The presentation will be used to present the design and gain the contract with the computer manufacturer.</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27</a:t>
            </a:fld>
            <a:endParaRPr lang="en-US"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Sell VC</a:t>
            </a:r>
          </a:p>
          <a:p>
            <a:pPr algn="ct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1020725" y="1967553"/>
            <a:ext cx="4508204" cy="52322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Research:  Expectations of Computer Manufacturer</a:t>
            </a:r>
            <a:endParaRPr lang="en-US" sz="1400" dirty="0">
              <a:solidFill>
                <a:schemeClr val="bg1"/>
              </a:solidFill>
            </a:endParaRPr>
          </a:p>
        </p:txBody>
      </p:sp>
      <p:sp>
        <p:nvSpPr>
          <p:cNvPr id="5" name="TextBox 4"/>
          <p:cNvSpPr txBox="1"/>
          <p:nvPr/>
        </p:nvSpPr>
        <p:spPr>
          <a:xfrm>
            <a:off x="1589941" y="2902045"/>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Produce:  Create presentation</a:t>
            </a:r>
            <a:endParaRPr lang="en-US" sz="1400" dirty="0">
              <a:solidFill>
                <a:schemeClr val="bg1"/>
              </a:solidFill>
            </a:endParaRPr>
          </a:p>
        </p:txBody>
      </p:sp>
      <p:sp>
        <p:nvSpPr>
          <p:cNvPr id="6" name="TextBox 5"/>
          <p:cNvSpPr txBox="1"/>
          <p:nvPr/>
        </p:nvSpPr>
        <p:spPr>
          <a:xfrm>
            <a:off x="1010093" y="3920112"/>
            <a:ext cx="4561367"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Deliver:  Present idea to Computer Manufacturer</a:t>
            </a:r>
            <a:endParaRPr lang="en-US" sz="1400" dirty="0">
              <a:solidFill>
                <a:schemeClr val="bg1"/>
              </a:solidFill>
            </a:endParaRPr>
          </a:p>
        </p:txBody>
      </p:sp>
      <p:sp>
        <p:nvSpPr>
          <p:cNvPr id="7" name="TextBox 6"/>
          <p:cNvSpPr txBox="1"/>
          <p:nvPr/>
        </p:nvSpPr>
        <p:spPr>
          <a:xfrm>
            <a:off x="1063256" y="4950880"/>
            <a:ext cx="4380614" cy="52322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Sell:  Gain approval from Computer Manufacturer</a:t>
            </a:r>
            <a:endParaRPr lang="en-US" sz="1400" dirty="0">
              <a:solidFill>
                <a:schemeClr val="bg1"/>
              </a:solidFill>
            </a:endParaRPr>
          </a:p>
        </p:txBody>
      </p:sp>
      <p:sp>
        <p:nvSpPr>
          <p:cNvPr id="9" name="TextBox 8"/>
          <p:cNvSpPr txBox="1"/>
          <p:nvPr/>
        </p:nvSpPr>
        <p:spPr>
          <a:xfrm>
            <a:off x="988828" y="5926712"/>
            <a:ext cx="4614529"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Service:  Feedback from Computer Manufacturer</a:t>
            </a:r>
            <a:endParaRPr lang="en-US" sz="1400" dirty="0">
              <a:solidFill>
                <a:schemeClr val="bg1"/>
              </a:solidFill>
            </a:endParaRPr>
          </a:p>
        </p:txBody>
      </p:sp>
      <p:sp>
        <p:nvSpPr>
          <p:cNvPr id="10" name="TextBox 9"/>
          <p:cNvSpPr txBox="1"/>
          <p:nvPr/>
        </p:nvSpPr>
        <p:spPr>
          <a:xfrm>
            <a:off x="952500" y="6858570"/>
            <a:ext cx="4838700" cy="116955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Value Added:  By creating this design for the computer manufacturer, KJM Development will be saving the computer manufacturer money in the sense that the manufacturer will not have to develop the design themselves.</a:t>
            </a:r>
            <a:endParaRPr lang="en-US" sz="1400" dirty="0">
              <a:solidFill>
                <a:schemeClr val="bg1"/>
              </a:solidFill>
            </a:endParaRPr>
          </a:p>
        </p:txBody>
      </p:sp>
      <p:sp>
        <p:nvSpPr>
          <p:cNvPr id="11" name="Down Arrow 10"/>
          <p:cNvSpPr/>
          <p:nvPr/>
        </p:nvSpPr>
        <p:spPr>
          <a:xfrm>
            <a:off x="3050441" y="24321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 name="Down Arrow 11"/>
          <p:cNvSpPr/>
          <p:nvPr/>
        </p:nvSpPr>
        <p:spPr>
          <a:xfrm>
            <a:off x="3050441" y="34735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3050441" y="44387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3063141" y="54420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Down Arrow 14"/>
          <p:cNvSpPr/>
          <p:nvPr/>
        </p:nvSpPr>
        <p:spPr>
          <a:xfrm>
            <a:off x="3050441" y="634071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7" name="Slide Number Placeholder 16"/>
          <p:cNvSpPr>
            <a:spLocks noGrp="1"/>
          </p:cNvSpPr>
          <p:nvPr>
            <p:ph type="sldNum" sz="quarter" idx="12"/>
          </p:nvPr>
        </p:nvSpPr>
        <p:spPr/>
        <p:txBody>
          <a:bodyPr/>
          <a:lstStyle/>
          <a:p>
            <a:fld id="{192D5976-955E-469C-9B7E-B85601C25DBB}" type="slidenum">
              <a:rPr lang="en-US" smtClean="0"/>
              <a:pPr/>
              <a:t>28</a:t>
            </a:fld>
            <a:endParaRPr lang="en-US"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Sell VC Narrative for Produce</a:t>
            </a:r>
          </a:p>
        </p:txBody>
      </p:sp>
      <p:sp>
        <p:nvSpPr>
          <p:cNvPr id="3" name="TextBox 2"/>
          <p:cNvSpPr txBox="1"/>
          <p:nvPr/>
        </p:nvSpPr>
        <p:spPr>
          <a:xfrm>
            <a:off x="429880" y="1960540"/>
            <a:ext cx="6021719" cy="575542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1"/>
                </a:solidFill>
              </a:rPr>
              <a:t>Research:  </a:t>
            </a:r>
            <a:r>
              <a:rPr lang="en-US" sz="1600" dirty="0" smtClean="0">
                <a:solidFill>
                  <a:schemeClr val="bg1"/>
                </a:solidFill>
              </a:rPr>
              <a:t>Talk with computer manufacturer to discover the expectation the manufacturer has regarding the laptop projector.</a:t>
            </a:r>
          </a:p>
          <a:p>
            <a:endParaRPr lang="en-US" sz="1600" dirty="0" smtClean="0">
              <a:solidFill>
                <a:schemeClr val="bg1"/>
              </a:solidFill>
            </a:endParaRPr>
          </a:p>
          <a:p>
            <a:r>
              <a:rPr lang="en-US" sz="1600" b="1" dirty="0" smtClean="0">
                <a:solidFill>
                  <a:schemeClr val="bg1"/>
                </a:solidFill>
              </a:rPr>
              <a:t>Produce:  </a:t>
            </a:r>
            <a:r>
              <a:rPr lang="en-US" sz="1600" dirty="0" smtClean="0">
                <a:solidFill>
                  <a:schemeClr val="bg1"/>
                </a:solidFill>
              </a:rPr>
              <a:t>Create a presentation to present the computer manufacturer the concept of the laptop projector.</a:t>
            </a:r>
          </a:p>
          <a:p>
            <a:endParaRPr lang="en-US" sz="1600" dirty="0" smtClean="0">
              <a:solidFill>
                <a:schemeClr val="bg1"/>
              </a:solidFill>
            </a:endParaRPr>
          </a:p>
          <a:p>
            <a:r>
              <a:rPr lang="en-US" sz="1600" b="1" dirty="0" smtClean="0">
                <a:solidFill>
                  <a:schemeClr val="bg1"/>
                </a:solidFill>
              </a:rPr>
              <a:t>Deliver:  </a:t>
            </a:r>
            <a:r>
              <a:rPr lang="en-US" sz="1600" dirty="0" smtClean="0">
                <a:solidFill>
                  <a:schemeClr val="bg1"/>
                </a:solidFill>
              </a:rPr>
              <a:t>Present the presentation to the computer manufacturer.</a:t>
            </a:r>
          </a:p>
          <a:p>
            <a:endParaRPr lang="en-US" sz="1600" dirty="0" smtClean="0">
              <a:solidFill>
                <a:schemeClr val="bg1"/>
              </a:solidFill>
            </a:endParaRPr>
          </a:p>
          <a:p>
            <a:r>
              <a:rPr lang="en-US" sz="1600" b="1" dirty="0" smtClean="0">
                <a:solidFill>
                  <a:schemeClr val="bg1"/>
                </a:solidFill>
              </a:rPr>
              <a:t>Sell:  </a:t>
            </a:r>
            <a:r>
              <a:rPr lang="en-US" sz="1600" dirty="0" smtClean="0">
                <a:solidFill>
                  <a:schemeClr val="bg1"/>
                </a:solidFill>
              </a:rPr>
              <a:t>Using the presentation, gain the approval of the computer manufacturer for the laptop projector concept.</a:t>
            </a:r>
          </a:p>
          <a:p>
            <a:endParaRPr lang="en-US" sz="1600" dirty="0" smtClean="0">
              <a:solidFill>
                <a:schemeClr val="bg1"/>
              </a:solidFill>
            </a:endParaRPr>
          </a:p>
          <a:p>
            <a:r>
              <a:rPr lang="en-US" sz="1600" b="1" dirty="0" smtClean="0">
                <a:solidFill>
                  <a:schemeClr val="bg1"/>
                </a:solidFill>
              </a:rPr>
              <a:t>Service:  </a:t>
            </a:r>
            <a:r>
              <a:rPr lang="en-US" sz="1600" dirty="0" smtClean="0">
                <a:solidFill>
                  <a:schemeClr val="bg1"/>
                </a:solidFill>
              </a:rPr>
              <a:t>Gain feedback from the computer manufacturer in order to meet the needs of the manufacturer specifically.</a:t>
            </a:r>
          </a:p>
          <a:p>
            <a:endParaRPr lang="en-US" sz="1600" dirty="0" smtClean="0">
              <a:solidFill>
                <a:schemeClr val="bg1"/>
              </a:solidFill>
            </a:endParaRPr>
          </a:p>
          <a:p>
            <a:r>
              <a:rPr lang="en-US" sz="1600" b="1" dirty="0" smtClean="0">
                <a:solidFill>
                  <a:schemeClr val="bg1"/>
                </a:solidFill>
              </a:rPr>
              <a:t>Value Added:  </a:t>
            </a:r>
            <a:r>
              <a:rPr lang="en-US" sz="1600" dirty="0" smtClean="0">
                <a:solidFill>
                  <a:schemeClr val="bg1"/>
                </a:solidFill>
              </a:rPr>
              <a:t>By creating this design for the computer manufacturer, KJM Development will be saving the computer manufacturer money in the sense that the manufacturer will not have to develop the design themselves.</a:t>
            </a: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29</a:t>
            </a:fld>
            <a:endParaRPr lang="en-US"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Table of Contents</a:t>
            </a:r>
            <a:endParaRPr lang="en-US" sz="4000" dirty="0">
              <a:effectLst>
                <a:outerShdw blurRad="50800" dist="38100" dir="2700000" algn="tl" rotWithShape="0">
                  <a:prstClr val="black">
                    <a:alpha val="40000"/>
                  </a:prstClr>
                </a:outerShdw>
              </a:effectLst>
            </a:endParaRPr>
          </a:p>
        </p:txBody>
      </p:sp>
      <p:sp>
        <p:nvSpPr>
          <p:cNvPr id="5" name="Slide Number Placeholder 4"/>
          <p:cNvSpPr>
            <a:spLocks noGrp="1"/>
          </p:cNvSpPr>
          <p:nvPr>
            <p:ph type="sldNum" sz="quarter" idx="12"/>
          </p:nvPr>
        </p:nvSpPr>
        <p:spPr/>
        <p:txBody>
          <a:bodyPr/>
          <a:lstStyle/>
          <a:p>
            <a:fld id="{192D5976-955E-469C-9B7E-B85601C25DBB}" type="slidenum">
              <a:rPr lang="en-US" smtClean="0"/>
              <a:pPr/>
              <a:t>3</a:t>
            </a:fld>
            <a:endParaRPr lang="en-US" smtClean="0"/>
          </a:p>
          <a:p>
            <a:endParaRPr lang="en-US" dirty="0"/>
          </a:p>
        </p:txBody>
      </p:sp>
      <p:sp>
        <p:nvSpPr>
          <p:cNvPr id="6" name="TextBox 5"/>
          <p:cNvSpPr txBox="1"/>
          <p:nvPr/>
        </p:nvSpPr>
        <p:spPr>
          <a:xfrm>
            <a:off x="464560" y="1423172"/>
            <a:ext cx="5981786" cy="6937058"/>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lvl="0"/>
            <a:r>
              <a:rPr lang="en-US" sz="1200" dirty="0" smtClean="0">
                <a:solidFill>
                  <a:schemeClr val="bg1"/>
                </a:solidFill>
              </a:rPr>
              <a:t>Executive Summary</a:t>
            </a:r>
            <a:r>
              <a:rPr lang="en-US" sz="1200" u="sng" dirty="0" smtClean="0">
                <a:solidFill>
                  <a:schemeClr val="bg1"/>
                </a:solidFill>
              </a:rPr>
              <a:t>					</a:t>
            </a:r>
            <a:r>
              <a:rPr lang="en-US" sz="1200" dirty="0" smtClean="0">
                <a:solidFill>
                  <a:schemeClr val="bg1"/>
                </a:solidFill>
              </a:rPr>
              <a:t>5</a:t>
            </a:r>
          </a:p>
          <a:p>
            <a:pPr lvl="0"/>
            <a:r>
              <a:rPr lang="en-US" sz="1200" dirty="0" smtClean="0">
                <a:solidFill>
                  <a:schemeClr val="bg1"/>
                </a:solidFill>
              </a:rPr>
              <a:t>Client</a:t>
            </a:r>
          </a:p>
          <a:p>
            <a:pPr lvl="1"/>
            <a:r>
              <a:rPr lang="en-US" sz="1200" dirty="0" smtClean="0">
                <a:solidFill>
                  <a:schemeClr val="bg1"/>
                </a:solidFill>
              </a:rPr>
              <a:t>Overall</a:t>
            </a:r>
          </a:p>
          <a:p>
            <a:pPr lvl="2"/>
            <a:r>
              <a:rPr lang="en-US" sz="1200" dirty="0" smtClean="0">
                <a:solidFill>
                  <a:schemeClr val="bg1"/>
                </a:solidFill>
              </a:rPr>
              <a:t>Work Centered Analysis	</a:t>
            </a:r>
            <a:r>
              <a:rPr lang="en-US" sz="1200" u="sng" dirty="0" smtClean="0">
                <a:solidFill>
                  <a:schemeClr val="bg1"/>
                </a:solidFill>
              </a:rPr>
              <a:t>			</a:t>
            </a:r>
            <a:r>
              <a:rPr lang="en-US" sz="1200" dirty="0" smtClean="0">
                <a:solidFill>
                  <a:schemeClr val="bg1"/>
                </a:solidFill>
              </a:rPr>
              <a:t>6</a:t>
            </a:r>
          </a:p>
          <a:p>
            <a:pPr lvl="2"/>
            <a:r>
              <a:rPr lang="en-US" sz="1200" dirty="0" smtClean="0">
                <a:solidFill>
                  <a:schemeClr val="bg1"/>
                </a:solidFill>
              </a:rPr>
              <a:t>Work Centered Analysis Narrative </a:t>
            </a:r>
            <a:r>
              <a:rPr lang="en-US" sz="1200" u="sng" dirty="0" smtClean="0">
                <a:solidFill>
                  <a:schemeClr val="bg1"/>
                </a:solidFill>
              </a:rPr>
              <a:t>			</a:t>
            </a:r>
            <a:r>
              <a:rPr lang="en-US" sz="1200" dirty="0" smtClean="0">
                <a:solidFill>
                  <a:schemeClr val="bg1"/>
                </a:solidFill>
              </a:rPr>
              <a:t>7</a:t>
            </a:r>
          </a:p>
          <a:p>
            <a:pPr lvl="2"/>
            <a:r>
              <a:rPr lang="en-US" sz="1200" dirty="0" smtClean="0">
                <a:solidFill>
                  <a:schemeClr val="bg1"/>
                </a:solidFill>
              </a:rPr>
              <a:t>Value Chain </a:t>
            </a:r>
            <a:r>
              <a:rPr lang="en-US" sz="1200" u="sng" dirty="0" smtClean="0">
                <a:solidFill>
                  <a:schemeClr val="bg1"/>
                </a:solidFill>
              </a:rPr>
              <a:t>				</a:t>
            </a:r>
            <a:r>
              <a:rPr lang="en-US" sz="1200" dirty="0" smtClean="0">
                <a:solidFill>
                  <a:schemeClr val="bg1"/>
                </a:solidFill>
              </a:rPr>
              <a:t>8</a:t>
            </a:r>
          </a:p>
          <a:p>
            <a:pPr lvl="2"/>
            <a:r>
              <a:rPr lang="en-US" sz="1200" dirty="0" smtClean="0">
                <a:solidFill>
                  <a:schemeClr val="bg1"/>
                </a:solidFill>
              </a:rPr>
              <a:t>Value Chain Narrative</a:t>
            </a:r>
            <a:r>
              <a:rPr lang="en-US" sz="1200" u="sng" dirty="0" smtClean="0">
                <a:solidFill>
                  <a:schemeClr val="bg1"/>
                </a:solidFill>
              </a:rPr>
              <a:t>				</a:t>
            </a:r>
            <a:r>
              <a:rPr lang="en-US" sz="1200" dirty="0" smtClean="0">
                <a:solidFill>
                  <a:schemeClr val="bg1"/>
                </a:solidFill>
              </a:rPr>
              <a:t>9</a:t>
            </a:r>
          </a:p>
          <a:p>
            <a:pPr lvl="1"/>
            <a:r>
              <a:rPr lang="en-US" sz="1200" dirty="0" smtClean="0">
                <a:solidFill>
                  <a:schemeClr val="bg1"/>
                </a:solidFill>
              </a:rPr>
              <a:t>Research </a:t>
            </a:r>
          </a:p>
          <a:p>
            <a:pPr lvl="2"/>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10</a:t>
            </a:r>
          </a:p>
          <a:p>
            <a:pPr lvl="2"/>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11</a:t>
            </a:r>
          </a:p>
          <a:p>
            <a:pPr lvl="2"/>
            <a:r>
              <a:rPr lang="en-US" sz="1200" dirty="0" smtClean="0">
                <a:solidFill>
                  <a:schemeClr val="bg1"/>
                </a:solidFill>
              </a:rPr>
              <a:t>Value Chain</a:t>
            </a:r>
            <a:r>
              <a:rPr lang="en-US" sz="1200" u="sng" dirty="0" smtClean="0">
                <a:solidFill>
                  <a:schemeClr val="bg1"/>
                </a:solidFill>
              </a:rPr>
              <a:t>					</a:t>
            </a:r>
            <a:r>
              <a:rPr lang="en-US" sz="1200" dirty="0" smtClean="0">
                <a:solidFill>
                  <a:schemeClr val="bg1"/>
                </a:solidFill>
              </a:rPr>
              <a:t>12</a:t>
            </a:r>
          </a:p>
          <a:p>
            <a:pPr lvl="2"/>
            <a:r>
              <a:rPr lang="en-US" sz="1200" dirty="0" smtClean="0">
                <a:solidFill>
                  <a:schemeClr val="bg1"/>
                </a:solidFill>
              </a:rPr>
              <a:t>Value Chain Narrative</a:t>
            </a:r>
            <a:r>
              <a:rPr lang="en-US" sz="1200" u="sng" dirty="0" smtClean="0">
                <a:solidFill>
                  <a:schemeClr val="bg1"/>
                </a:solidFill>
              </a:rPr>
              <a:t>				</a:t>
            </a:r>
            <a:r>
              <a:rPr lang="en-US" sz="1200" dirty="0" smtClean="0">
                <a:solidFill>
                  <a:schemeClr val="bg1"/>
                </a:solidFill>
              </a:rPr>
              <a:t>13</a:t>
            </a:r>
          </a:p>
          <a:p>
            <a:pPr lvl="1"/>
            <a:r>
              <a:rPr lang="en-US" sz="1200" dirty="0" smtClean="0">
                <a:solidFill>
                  <a:schemeClr val="bg1"/>
                </a:solidFill>
              </a:rPr>
              <a:t>Sell </a:t>
            </a:r>
          </a:p>
          <a:p>
            <a:pPr lvl="2"/>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14</a:t>
            </a:r>
          </a:p>
          <a:p>
            <a:pPr lvl="2"/>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15</a:t>
            </a:r>
          </a:p>
          <a:p>
            <a:pPr lvl="2"/>
            <a:r>
              <a:rPr lang="en-US" sz="1200" dirty="0" smtClean="0">
                <a:solidFill>
                  <a:schemeClr val="bg1"/>
                </a:solidFill>
              </a:rPr>
              <a:t>Value Chain</a:t>
            </a:r>
            <a:r>
              <a:rPr lang="en-US" sz="1200" u="sng" dirty="0" smtClean="0">
                <a:solidFill>
                  <a:schemeClr val="bg1"/>
                </a:solidFill>
              </a:rPr>
              <a:t>					</a:t>
            </a:r>
            <a:r>
              <a:rPr lang="en-US" sz="1200" dirty="0" smtClean="0">
                <a:solidFill>
                  <a:schemeClr val="bg1"/>
                </a:solidFill>
              </a:rPr>
              <a:t>16</a:t>
            </a:r>
          </a:p>
          <a:p>
            <a:pPr lvl="2"/>
            <a:r>
              <a:rPr lang="en-US" sz="1200" dirty="0" smtClean="0">
                <a:solidFill>
                  <a:schemeClr val="bg1"/>
                </a:solidFill>
              </a:rPr>
              <a:t>Value Chain Narrative</a:t>
            </a:r>
            <a:r>
              <a:rPr lang="en-US" sz="1200" u="sng" dirty="0" smtClean="0">
                <a:solidFill>
                  <a:schemeClr val="bg1"/>
                </a:solidFill>
              </a:rPr>
              <a:t>				</a:t>
            </a:r>
            <a:r>
              <a:rPr lang="en-US" sz="1200" dirty="0" smtClean="0">
                <a:solidFill>
                  <a:schemeClr val="bg1"/>
                </a:solidFill>
              </a:rPr>
              <a:t>17</a:t>
            </a:r>
          </a:p>
          <a:p>
            <a:pPr lvl="1"/>
            <a:r>
              <a:rPr lang="en-US" sz="1200" dirty="0" smtClean="0">
                <a:solidFill>
                  <a:schemeClr val="bg1"/>
                </a:solidFill>
              </a:rPr>
              <a:t>Produce </a:t>
            </a:r>
          </a:p>
          <a:p>
            <a:pPr lvl="2"/>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18</a:t>
            </a:r>
          </a:p>
          <a:p>
            <a:pPr lvl="2"/>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19</a:t>
            </a:r>
          </a:p>
          <a:p>
            <a:pPr lvl="2"/>
            <a:r>
              <a:rPr lang="en-US" sz="1200" dirty="0" smtClean="0">
                <a:solidFill>
                  <a:schemeClr val="bg1"/>
                </a:solidFill>
              </a:rPr>
              <a:t>Value Chain</a:t>
            </a:r>
            <a:r>
              <a:rPr lang="en-US" sz="1200" u="sng" dirty="0" smtClean="0">
                <a:solidFill>
                  <a:schemeClr val="bg1"/>
                </a:solidFill>
              </a:rPr>
              <a:t>					</a:t>
            </a:r>
            <a:r>
              <a:rPr lang="en-US" sz="1200" dirty="0" smtClean="0">
                <a:solidFill>
                  <a:schemeClr val="bg1"/>
                </a:solidFill>
              </a:rPr>
              <a:t>20</a:t>
            </a:r>
            <a:endParaRPr lang="en-US" sz="1200" u="sng" dirty="0" smtClean="0">
              <a:solidFill>
                <a:schemeClr val="bg1"/>
              </a:solidFill>
            </a:endParaRPr>
          </a:p>
          <a:p>
            <a:pPr lvl="2"/>
            <a:r>
              <a:rPr lang="en-US" sz="1200" dirty="0" smtClean="0">
                <a:solidFill>
                  <a:schemeClr val="bg1"/>
                </a:solidFill>
              </a:rPr>
              <a:t>Value Chain Narrative</a:t>
            </a:r>
            <a:r>
              <a:rPr lang="en-US" sz="1200" u="sng" dirty="0" smtClean="0">
                <a:solidFill>
                  <a:schemeClr val="bg1"/>
                </a:solidFill>
              </a:rPr>
              <a:t>				</a:t>
            </a:r>
            <a:r>
              <a:rPr lang="en-US" sz="1200" dirty="0" smtClean="0">
                <a:solidFill>
                  <a:schemeClr val="bg1"/>
                </a:solidFill>
              </a:rPr>
              <a:t>21</a:t>
            </a:r>
          </a:p>
          <a:p>
            <a:pPr lvl="2"/>
            <a:r>
              <a:rPr lang="en-US" sz="1200" dirty="0" smtClean="0">
                <a:solidFill>
                  <a:schemeClr val="bg1"/>
                </a:solidFill>
              </a:rPr>
              <a:t>Research</a:t>
            </a:r>
          </a:p>
          <a:p>
            <a:pPr lvl="3"/>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22</a:t>
            </a:r>
          </a:p>
          <a:p>
            <a:pPr lvl="3"/>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23</a:t>
            </a:r>
          </a:p>
          <a:p>
            <a:pPr lvl="3"/>
            <a:r>
              <a:rPr lang="en-US" sz="1200" dirty="0" smtClean="0">
                <a:solidFill>
                  <a:schemeClr val="bg1"/>
                </a:solidFill>
              </a:rPr>
              <a:t>Value Chain * </a:t>
            </a:r>
            <a:r>
              <a:rPr lang="en-US" sz="1200" u="sng" dirty="0" smtClean="0">
                <a:solidFill>
                  <a:schemeClr val="bg1"/>
                </a:solidFill>
              </a:rPr>
              <a:t>				</a:t>
            </a:r>
            <a:r>
              <a:rPr lang="en-US" sz="1200" dirty="0" smtClean="0">
                <a:solidFill>
                  <a:schemeClr val="bg1"/>
                </a:solidFill>
              </a:rPr>
              <a:t>24</a:t>
            </a:r>
          </a:p>
          <a:p>
            <a:pPr lvl="3"/>
            <a:r>
              <a:rPr lang="en-US" sz="1200" dirty="0" smtClean="0">
                <a:solidFill>
                  <a:schemeClr val="bg1"/>
                </a:solidFill>
              </a:rPr>
              <a:t>Value Chain Narrative * </a:t>
            </a:r>
            <a:r>
              <a:rPr lang="en-US" sz="1200" u="sng" dirty="0" smtClean="0">
                <a:solidFill>
                  <a:schemeClr val="bg1"/>
                </a:solidFill>
              </a:rPr>
              <a:t>			</a:t>
            </a:r>
            <a:r>
              <a:rPr lang="en-US" sz="1200" dirty="0" smtClean="0">
                <a:solidFill>
                  <a:schemeClr val="bg1"/>
                </a:solidFill>
              </a:rPr>
              <a:t>25</a:t>
            </a:r>
          </a:p>
          <a:p>
            <a:pPr lvl="2"/>
            <a:r>
              <a:rPr lang="en-US" sz="1200" dirty="0" smtClean="0">
                <a:solidFill>
                  <a:schemeClr val="bg1"/>
                </a:solidFill>
              </a:rPr>
              <a:t>Sell </a:t>
            </a:r>
          </a:p>
          <a:p>
            <a:pPr lvl="3"/>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26</a:t>
            </a:r>
          </a:p>
          <a:p>
            <a:pPr lvl="3"/>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27</a:t>
            </a:r>
          </a:p>
          <a:p>
            <a:pPr lvl="3"/>
            <a:r>
              <a:rPr lang="en-US" sz="1200" dirty="0" smtClean="0">
                <a:solidFill>
                  <a:schemeClr val="bg1"/>
                </a:solidFill>
              </a:rPr>
              <a:t>Value Chain * </a:t>
            </a:r>
            <a:r>
              <a:rPr lang="en-US" sz="1200" u="sng" dirty="0" smtClean="0">
                <a:solidFill>
                  <a:schemeClr val="bg1"/>
                </a:solidFill>
              </a:rPr>
              <a:t>				</a:t>
            </a:r>
            <a:r>
              <a:rPr lang="en-US" sz="1200" dirty="0" smtClean="0">
                <a:solidFill>
                  <a:schemeClr val="bg1"/>
                </a:solidFill>
              </a:rPr>
              <a:t>28</a:t>
            </a:r>
          </a:p>
          <a:p>
            <a:pPr lvl="3"/>
            <a:r>
              <a:rPr lang="en-US" sz="1200" dirty="0" smtClean="0">
                <a:solidFill>
                  <a:schemeClr val="bg1"/>
                </a:solidFill>
              </a:rPr>
              <a:t>Value Chain Narrative * </a:t>
            </a:r>
            <a:r>
              <a:rPr lang="en-US" sz="1200" u="sng" dirty="0" smtClean="0">
                <a:solidFill>
                  <a:schemeClr val="bg1"/>
                </a:solidFill>
              </a:rPr>
              <a:t>			</a:t>
            </a:r>
            <a:r>
              <a:rPr lang="en-US" sz="1200" dirty="0" smtClean="0">
                <a:solidFill>
                  <a:schemeClr val="bg1"/>
                </a:solidFill>
              </a:rPr>
              <a:t>29</a:t>
            </a:r>
          </a:p>
          <a:p>
            <a:pPr lvl="2"/>
            <a:r>
              <a:rPr lang="en-US" sz="1200" dirty="0" smtClean="0">
                <a:solidFill>
                  <a:schemeClr val="bg1"/>
                </a:solidFill>
              </a:rPr>
              <a:t>Produce </a:t>
            </a:r>
          </a:p>
          <a:p>
            <a:pPr lvl="3"/>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30</a:t>
            </a:r>
          </a:p>
          <a:p>
            <a:pPr lvl="3"/>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31</a:t>
            </a:r>
          </a:p>
          <a:p>
            <a:pPr lvl="3"/>
            <a:r>
              <a:rPr lang="en-US" sz="1200" dirty="0" smtClean="0">
                <a:solidFill>
                  <a:schemeClr val="bg1"/>
                </a:solidFill>
              </a:rPr>
              <a:t>Value Chain * </a:t>
            </a:r>
            <a:r>
              <a:rPr lang="en-US" sz="1200" u="sng" dirty="0" smtClean="0">
                <a:solidFill>
                  <a:schemeClr val="bg1"/>
                </a:solidFill>
              </a:rPr>
              <a:t>				</a:t>
            </a:r>
            <a:r>
              <a:rPr lang="en-US" sz="1200" dirty="0" smtClean="0">
                <a:solidFill>
                  <a:schemeClr val="bg1"/>
                </a:solidFill>
              </a:rPr>
              <a:t>32</a:t>
            </a:r>
          </a:p>
          <a:p>
            <a:pPr lvl="3"/>
            <a:r>
              <a:rPr lang="en-US" sz="1200" dirty="0" smtClean="0">
                <a:solidFill>
                  <a:schemeClr val="bg1"/>
                </a:solidFill>
              </a:rPr>
              <a:t>Value Chain Narrative * </a:t>
            </a:r>
            <a:r>
              <a:rPr lang="en-US" sz="1200" u="sng" dirty="0" smtClean="0">
                <a:solidFill>
                  <a:schemeClr val="bg1"/>
                </a:solidFill>
              </a:rPr>
              <a:t>			</a:t>
            </a:r>
            <a:r>
              <a:rPr lang="en-US" sz="1200" dirty="0" smtClean="0">
                <a:solidFill>
                  <a:schemeClr val="bg1"/>
                </a:solidFill>
              </a:rPr>
              <a:t>33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Produce WCA</a:t>
            </a:r>
            <a:br>
              <a:rPr lang="en-US" sz="4000" dirty="0" smtClean="0">
                <a:effectLst>
                  <a:outerShdw blurRad="50800" dist="38100" dir="2700000" algn="tl" rotWithShape="0">
                    <a:prstClr val="black">
                      <a:alpha val="40000"/>
                    </a:prstClr>
                  </a:outerShdw>
                </a:effectLst>
              </a:rPr>
            </a:b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341194" y="3398294"/>
            <a:ext cx="6223379" cy="156966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lvl="0">
              <a:buFont typeface="Arial" pitchFamily="34" charset="0"/>
              <a:buChar char="•"/>
            </a:pPr>
            <a:r>
              <a:rPr lang="en-US" sz="1200" b="1" dirty="0" smtClean="0">
                <a:solidFill>
                  <a:schemeClr val="bg1"/>
                </a:solidFill>
              </a:rPr>
              <a:t>Research: </a:t>
            </a:r>
            <a:r>
              <a:rPr lang="en-US" sz="1200" dirty="0" smtClean="0">
                <a:solidFill>
                  <a:schemeClr val="bg1"/>
                </a:solidFill>
              </a:rPr>
              <a:t>Study the idea that was created in order to complete a design for the laptop projector.</a:t>
            </a:r>
          </a:p>
          <a:p>
            <a:pPr lvl="0">
              <a:buFont typeface="Arial" pitchFamily="34" charset="0"/>
              <a:buChar char="•"/>
            </a:pPr>
            <a:r>
              <a:rPr lang="en-US" sz="1200" b="1" dirty="0" smtClean="0">
                <a:solidFill>
                  <a:schemeClr val="bg1"/>
                </a:solidFill>
              </a:rPr>
              <a:t>Produce: </a:t>
            </a:r>
            <a:r>
              <a:rPr lang="en-US" sz="1200" dirty="0" smtClean="0">
                <a:solidFill>
                  <a:schemeClr val="bg1"/>
                </a:solidFill>
              </a:rPr>
              <a:t>Create the design for the laptop projector.</a:t>
            </a:r>
          </a:p>
          <a:p>
            <a:pPr lvl="0">
              <a:buFont typeface="Arial" pitchFamily="34" charset="0"/>
              <a:buChar char="•"/>
            </a:pPr>
            <a:r>
              <a:rPr lang="en-US" sz="1200" b="1" dirty="0" smtClean="0">
                <a:solidFill>
                  <a:schemeClr val="bg1"/>
                </a:solidFill>
              </a:rPr>
              <a:t>Deliver: </a:t>
            </a:r>
            <a:r>
              <a:rPr lang="en-US" sz="1200" dirty="0" smtClean="0">
                <a:solidFill>
                  <a:schemeClr val="bg1"/>
                </a:solidFill>
              </a:rPr>
              <a:t>Present the design to management of KJM Development.</a:t>
            </a:r>
          </a:p>
          <a:p>
            <a:pPr lvl="0">
              <a:buFont typeface="Arial" pitchFamily="34" charset="0"/>
              <a:buChar char="•"/>
            </a:pPr>
            <a:r>
              <a:rPr lang="en-US" sz="1200" b="1" dirty="0" smtClean="0">
                <a:solidFill>
                  <a:schemeClr val="bg1"/>
                </a:solidFill>
              </a:rPr>
              <a:t>Sell: </a:t>
            </a:r>
            <a:r>
              <a:rPr lang="en-US" sz="1200" dirty="0" smtClean="0">
                <a:solidFill>
                  <a:schemeClr val="bg1"/>
                </a:solidFill>
              </a:rPr>
              <a:t>Get the approval for the design by the managers of KJM Development.</a:t>
            </a:r>
          </a:p>
          <a:p>
            <a:pPr lvl="0">
              <a:buFont typeface="Arial" pitchFamily="34" charset="0"/>
              <a:buChar char="•"/>
            </a:pPr>
            <a:r>
              <a:rPr lang="en-US" sz="1200" b="1" dirty="0" smtClean="0">
                <a:solidFill>
                  <a:schemeClr val="bg1"/>
                </a:solidFill>
              </a:rPr>
              <a:t>Service: </a:t>
            </a:r>
            <a:r>
              <a:rPr lang="en-US" sz="1200" dirty="0" smtClean="0">
                <a:solidFill>
                  <a:schemeClr val="bg1"/>
                </a:solidFill>
              </a:rPr>
              <a:t>Make changes to the design that is suggested by the managers of KJM Development.</a:t>
            </a:r>
          </a:p>
        </p:txBody>
      </p:sp>
      <p:sp>
        <p:nvSpPr>
          <p:cNvPr id="5" name="TextBox 4"/>
          <p:cNvSpPr txBox="1"/>
          <p:nvPr/>
        </p:nvSpPr>
        <p:spPr>
          <a:xfrm>
            <a:off x="2183641" y="1953836"/>
            <a:ext cx="2022143"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Technology</a:t>
            </a:r>
          </a:p>
          <a:p>
            <a:pPr>
              <a:buFont typeface="Arial" pitchFamily="34" charset="0"/>
              <a:buChar char="•"/>
            </a:pPr>
            <a:r>
              <a:rPr lang="en-US" sz="1300" dirty="0" smtClean="0">
                <a:solidFill>
                  <a:schemeClr val="bg1"/>
                </a:solidFill>
              </a:rPr>
              <a:t>Manufacturer’s Laptop</a:t>
            </a:r>
          </a:p>
          <a:p>
            <a:pPr>
              <a:buFont typeface="Arial" pitchFamily="34" charset="0"/>
              <a:buChar char="•"/>
            </a:pPr>
            <a:r>
              <a:rPr lang="en-US" sz="1300" dirty="0" smtClean="0">
                <a:solidFill>
                  <a:schemeClr val="bg1"/>
                </a:solidFill>
              </a:rPr>
              <a:t>Pico Projector</a:t>
            </a:r>
          </a:p>
        </p:txBody>
      </p:sp>
      <p:sp>
        <p:nvSpPr>
          <p:cNvPr id="6" name="TextBox 5"/>
          <p:cNvSpPr txBox="1"/>
          <p:nvPr/>
        </p:nvSpPr>
        <p:spPr>
          <a:xfrm>
            <a:off x="299511" y="1843583"/>
            <a:ext cx="173099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KJM Development’s Design Team</a:t>
            </a:r>
          </a:p>
          <a:p>
            <a:pPr>
              <a:buFont typeface="Arial" pitchFamily="34" charset="0"/>
              <a:buChar char="•"/>
            </a:pPr>
            <a:r>
              <a:rPr lang="en-US" sz="1200" dirty="0" smtClean="0">
                <a:solidFill>
                  <a:schemeClr val="bg1"/>
                </a:solidFill>
              </a:rPr>
              <a:t>Managers of KJM Development</a:t>
            </a:r>
            <a:endParaRPr lang="en-US" sz="1200" dirty="0">
              <a:solidFill>
                <a:schemeClr val="bg1"/>
              </a:solidFill>
            </a:endParaRPr>
          </a:p>
        </p:txBody>
      </p:sp>
      <p:sp>
        <p:nvSpPr>
          <p:cNvPr id="7" name="TextBox 6"/>
          <p:cNvSpPr txBox="1"/>
          <p:nvPr/>
        </p:nvSpPr>
        <p:spPr>
          <a:xfrm>
            <a:off x="4462819" y="1955800"/>
            <a:ext cx="2033515"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Data</a:t>
            </a:r>
          </a:p>
          <a:p>
            <a:pPr>
              <a:buFont typeface="Arial" pitchFamily="34" charset="0"/>
              <a:buChar char="•"/>
            </a:pPr>
            <a:r>
              <a:rPr lang="en-US" sz="1300" dirty="0" smtClean="0">
                <a:solidFill>
                  <a:schemeClr val="bg1"/>
                </a:solidFill>
              </a:rPr>
              <a:t>Laptop Specifications</a:t>
            </a:r>
          </a:p>
          <a:p>
            <a:pPr>
              <a:buFont typeface="Arial" pitchFamily="34" charset="0"/>
              <a:buChar char="•"/>
            </a:pPr>
            <a:r>
              <a:rPr lang="en-US" sz="1300" dirty="0" smtClean="0">
                <a:solidFill>
                  <a:schemeClr val="bg1"/>
                </a:solidFill>
              </a:rPr>
              <a:t>Pico Projector Specifications</a:t>
            </a:r>
            <a:endParaRPr lang="en-US" sz="1300" dirty="0">
              <a:solidFill>
                <a:schemeClr val="bg1"/>
              </a:solidFill>
            </a:endParaRPr>
          </a:p>
        </p:txBody>
      </p:sp>
      <p:sp>
        <p:nvSpPr>
          <p:cNvPr id="8" name="TextBox 7"/>
          <p:cNvSpPr txBox="1"/>
          <p:nvPr/>
        </p:nvSpPr>
        <p:spPr>
          <a:xfrm>
            <a:off x="364699" y="5408687"/>
            <a:ext cx="6155140"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Product</a:t>
            </a:r>
          </a:p>
          <a:p>
            <a:pPr algn="ctr"/>
            <a:r>
              <a:rPr lang="en-US" sz="1300" dirty="0" smtClean="0">
                <a:solidFill>
                  <a:schemeClr val="bg1"/>
                </a:solidFill>
              </a:rPr>
              <a:t>An idea for the built-in laptop projector.</a:t>
            </a:r>
            <a:endParaRPr lang="en-US" sz="1300" dirty="0">
              <a:solidFill>
                <a:schemeClr val="bg1"/>
              </a:solidFill>
            </a:endParaRPr>
          </a:p>
        </p:txBody>
      </p:sp>
      <p:sp>
        <p:nvSpPr>
          <p:cNvPr id="9" name="TextBox 8"/>
          <p:cNvSpPr txBox="1"/>
          <p:nvPr/>
        </p:nvSpPr>
        <p:spPr>
          <a:xfrm>
            <a:off x="1871448" y="6475865"/>
            <a:ext cx="3202675"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Customer</a:t>
            </a:r>
          </a:p>
          <a:p>
            <a:pPr algn="ctr"/>
            <a:r>
              <a:rPr lang="en-US" sz="1300" dirty="0" smtClean="0">
                <a:solidFill>
                  <a:schemeClr val="bg1"/>
                </a:solidFill>
              </a:rPr>
              <a:t>KJM Development</a:t>
            </a:r>
          </a:p>
        </p:txBody>
      </p:sp>
      <p:sp>
        <p:nvSpPr>
          <p:cNvPr id="10" name="TextBox 9"/>
          <p:cNvSpPr txBox="1"/>
          <p:nvPr/>
        </p:nvSpPr>
        <p:spPr>
          <a:xfrm>
            <a:off x="443553" y="7105936"/>
            <a:ext cx="2203954" cy="136960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Goal</a:t>
            </a:r>
          </a:p>
          <a:p>
            <a:pPr algn="ctr"/>
            <a:r>
              <a:rPr lang="en-US" sz="1400" dirty="0" smtClean="0">
                <a:solidFill>
                  <a:schemeClr val="bg1"/>
                </a:solidFill>
              </a:rPr>
              <a:t>Create a built-in laptop projector design that meets the laptop manufacturer’s specifications.</a:t>
            </a:r>
            <a:endParaRPr lang="en-US" sz="1400" dirty="0">
              <a:solidFill>
                <a:schemeClr val="bg1"/>
              </a:solidFill>
            </a:endParaRPr>
          </a:p>
        </p:txBody>
      </p:sp>
      <p:sp>
        <p:nvSpPr>
          <p:cNvPr id="11" name="TextBox 10"/>
          <p:cNvSpPr txBox="1"/>
          <p:nvPr/>
        </p:nvSpPr>
        <p:spPr>
          <a:xfrm>
            <a:off x="3152634" y="7094564"/>
            <a:ext cx="3396018" cy="149271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a:t>
            </a:r>
          </a:p>
          <a:p>
            <a:pPr algn="ctr"/>
            <a:r>
              <a:rPr lang="en-US" sz="1300" dirty="0" smtClean="0">
                <a:solidFill>
                  <a:schemeClr val="bg1"/>
                </a:solidFill>
              </a:rPr>
              <a:t>A design that KJM Development management will be able to sale to a computer laptop manufacturer which will aid the laptop manufacturer in creating a competitive advantage over other manufacturers.</a:t>
            </a:r>
          </a:p>
        </p:txBody>
      </p:sp>
      <p:sp>
        <p:nvSpPr>
          <p:cNvPr id="12" name="Down Arrow 11"/>
          <p:cNvSpPr/>
          <p:nvPr/>
        </p:nvSpPr>
        <p:spPr>
          <a:xfrm>
            <a:off x="298466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527502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1003277"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Down Arrow 14"/>
          <p:cNvSpPr/>
          <p:nvPr/>
        </p:nvSpPr>
        <p:spPr>
          <a:xfrm>
            <a:off x="3282452" y="4963236"/>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6" name="Down Arrow 15"/>
          <p:cNvSpPr/>
          <p:nvPr/>
        </p:nvSpPr>
        <p:spPr>
          <a:xfrm>
            <a:off x="3268806" y="602112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8" name="Slide Number Placeholder 17"/>
          <p:cNvSpPr>
            <a:spLocks noGrp="1"/>
          </p:cNvSpPr>
          <p:nvPr>
            <p:ph type="sldNum" sz="quarter" idx="12"/>
          </p:nvPr>
        </p:nvSpPr>
        <p:spPr/>
        <p:txBody>
          <a:bodyPr/>
          <a:lstStyle/>
          <a:p>
            <a:fld id="{192D5976-955E-469C-9B7E-B85601C25DBB}" type="slidenum">
              <a:rPr lang="en-US" smtClean="0"/>
              <a:pPr/>
              <a:t>30</a:t>
            </a:fld>
            <a:endParaRPr lang="en-US"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Produce WCA</a:t>
            </a:r>
          </a:p>
          <a:p>
            <a:pPr algn="ctr"/>
            <a:r>
              <a:rPr lang="en-US" sz="4000" dirty="0" smtClean="0">
                <a:effectLst>
                  <a:outerShdw blurRad="50800" dist="38100" dir="2700000" algn="tl" rotWithShape="0">
                    <a:prstClr val="black">
                      <a:alpha val="40000"/>
                    </a:prstClr>
                  </a:outerShdw>
                </a:effectLst>
              </a:rPr>
              <a:t>Narrative for Produce</a:t>
            </a:r>
          </a:p>
        </p:txBody>
      </p:sp>
      <p:sp>
        <p:nvSpPr>
          <p:cNvPr id="9" name="TextBox 8"/>
          <p:cNvSpPr txBox="1"/>
          <p:nvPr/>
        </p:nvSpPr>
        <p:spPr>
          <a:xfrm>
            <a:off x="342900" y="1847379"/>
            <a:ext cx="6134100" cy="618630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dirty="0" smtClean="0">
                <a:solidFill>
                  <a:schemeClr val="bg1"/>
                </a:solidFill>
              </a:rPr>
              <a:t>The goal of the produce process is to create a design for the built-in laptop projector using the specifications provided by the computer manufacturer.</a:t>
            </a:r>
          </a:p>
          <a:p>
            <a:r>
              <a:rPr lang="en-US" sz="1200" dirty="0" smtClean="0">
                <a:solidFill>
                  <a:schemeClr val="bg1"/>
                </a:solidFill>
              </a:rPr>
              <a:t>The value added will be a design that KJM Development will be able to sale to a computer manufacturer.</a:t>
            </a:r>
          </a:p>
          <a:p>
            <a:r>
              <a:rPr lang="en-US" sz="1200" dirty="0" smtClean="0">
                <a:solidFill>
                  <a:schemeClr val="bg1"/>
                </a:solidFill>
              </a:rPr>
              <a:t> </a:t>
            </a:r>
          </a:p>
          <a:p>
            <a:r>
              <a:rPr lang="en-US" sz="1200" b="1" u="sng" dirty="0" smtClean="0">
                <a:solidFill>
                  <a:schemeClr val="bg1"/>
                </a:solidFill>
              </a:rPr>
              <a:t>Work Practices</a:t>
            </a:r>
          </a:p>
          <a:p>
            <a:r>
              <a:rPr lang="en-US" sz="1200" b="1" dirty="0" smtClean="0">
                <a:solidFill>
                  <a:schemeClr val="bg1"/>
                </a:solidFill>
              </a:rPr>
              <a:t>Research:  </a:t>
            </a:r>
            <a:r>
              <a:rPr lang="en-US" sz="1200" dirty="0" smtClean="0">
                <a:solidFill>
                  <a:schemeClr val="bg1"/>
                </a:solidFill>
              </a:rPr>
              <a:t>Use the idea that was created in the develop process in order to gain information for the design of the laptop projector.</a:t>
            </a:r>
          </a:p>
          <a:p>
            <a:r>
              <a:rPr lang="en-US" sz="1200" b="1" dirty="0" smtClean="0">
                <a:solidFill>
                  <a:schemeClr val="bg1"/>
                </a:solidFill>
              </a:rPr>
              <a:t>Produce:  </a:t>
            </a:r>
            <a:r>
              <a:rPr lang="en-US" sz="1200" dirty="0" smtClean="0">
                <a:solidFill>
                  <a:schemeClr val="bg1"/>
                </a:solidFill>
              </a:rPr>
              <a:t>Using the information gained through research, create a design for the laptop projector.</a:t>
            </a:r>
          </a:p>
          <a:p>
            <a:r>
              <a:rPr lang="en-US" sz="1200" b="1" dirty="0" smtClean="0">
                <a:solidFill>
                  <a:schemeClr val="bg1"/>
                </a:solidFill>
              </a:rPr>
              <a:t>Deliver:</a:t>
            </a:r>
            <a:r>
              <a:rPr lang="en-US" sz="1200" dirty="0" smtClean="0">
                <a:solidFill>
                  <a:schemeClr val="bg1"/>
                </a:solidFill>
              </a:rPr>
              <a:t>  Take the design to the managers of KJM Development.</a:t>
            </a:r>
          </a:p>
          <a:p>
            <a:r>
              <a:rPr lang="en-US" sz="1200" b="1" dirty="0" smtClean="0">
                <a:solidFill>
                  <a:schemeClr val="bg1"/>
                </a:solidFill>
              </a:rPr>
              <a:t>Sell:  </a:t>
            </a:r>
            <a:r>
              <a:rPr lang="en-US" sz="1200" dirty="0" smtClean="0">
                <a:solidFill>
                  <a:schemeClr val="bg1"/>
                </a:solidFill>
              </a:rPr>
              <a:t>Get the design approved by the managers of KJM Development.</a:t>
            </a:r>
          </a:p>
          <a:p>
            <a:r>
              <a:rPr lang="en-US" sz="1200" b="1" dirty="0" smtClean="0">
                <a:solidFill>
                  <a:schemeClr val="bg1"/>
                </a:solidFill>
              </a:rPr>
              <a:t>Service:  </a:t>
            </a:r>
            <a:r>
              <a:rPr lang="en-US" sz="1200" dirty="0" smtClean="0">
                <a:solidFill>
                  <a:schemeClr val="bg1"/>
                </a:solidFill>
              </a:rPr>
              <a:t>Using the feedback provided by the managers of KJM Development, make changes to the design in order to gain the approval of the managers of KJM Development.</a:t>
            </a:r>
          </a:p>
          <a:p>
            <a:r>
              <a:rPr lang="en-US" sz="1200" dirty="0" smtClean="0">
                <a:solidFill>
                  <a:schemeClr val="bg1"/>
                </a:solidFill>
              </a:rPr>
              <a:t> </a:t>
            </a:r>
          </a:p>
          <a:p>
            <a:r>
              <a:rPr lang="en-US" sz="1200" b="1" u="sng" dirty="0" smtClean="0">
                <a:solidFill>
                  <a:schemeClr val="bg1"/>
                </a:solidFill>
              </a:rPr>
              <a:t>The Role of Technology in Produce Process</a:t>
            </a:r>
          </a:p>
          <a:p>
            <a:r>
              <a:rPr lang="en-US" sz="1200" dirty="0" smtClean="0">
                <a:solidFill>
                  <a:schemeClr val="bg1"/>
                </a:solidFill>
              </a:rPr>
              <a:t>The manufacturer’s laptop will be used to create the design for the laptop projector.</a:t>
            </a:r>
          </a:p>
          <a:p>
            <a:r>
              <a:rPr lang="en-US" sz="1200" dirty="0" smtClean="0">
                <a:solidFill>
                  <a:schemeClr val="bg1"/>
                </a:solidFill>
              </a:rPr>
              <a:t>The Pico Projector will be used to implement its hardware with the components of the laptop.</a:t>
            </a:r>
          </a:p>
          <a:p>
            <a:r>
              <a:rPr lang="en-US" sz="1200" dirty="0" smtClean="0">
                <a:solidFill>
                  <a:schemeClr val="bg1"/>
                </a:solidFill>
              </a:rPr>
              <a:t> </a:t>
            </a:r>
          </a:p>
          <a:p>
            <a:r>
              <a:rPr lang="en-US" sz="1200" b="1" u="sng" dirty="0" smtClean="0">
                <a:solidFill>
                  <a:schemeClr val="bg1"/>
                </a:solidFill>
              </a:rPr>
              <a:t>The Role of People in Produce Process</a:t>
            </a:r>
          </a:p>
          <a:p>
            <a:r>
              <a:rPr lang="en-US" sz="1200" dirty="0" smtClean="0">
                <a:solidFill>
                  <a:schemeClr val="bg1"/>
                </a:solidFill>
              </a:rPr>
              <a:t>The design team will create the overall design for the laptop projector.</a:t>
            </a:r>
          </a:p>
          <a:p>
            <a:r>
              <a:rPr lang="en-US" sz="1200" dirty="0" smtClean="0">
                <a:solidFill>
                  <a:schemeClr val="bg1"/>
                </a:solidFill>
              </a:rPr>
              <a:t>The managers of KJM Development will review the design, and make suggestions to better the design.</a:t>
            </a:r>
          </a:p>
          <a:p>
            <a:r>
              <a:rPr lang="en-US" sz="1200" dirty="0" smtClean="0">
                <a:solidFill>
                  <a:schemeClr val="bg1"/>
                </a:solidFill>
              </a:rPr>
              <a:t> </a:t>
            </a:r>
          </a:p>
          <a:p>
            <a:r>
              <a:rPr lang="en-US" sz="1200" b="1" u="sng" dirty="0" smtClean="0">
                <a:solidFill>
                  <a:schemeClr val="bg1"/>
                </a:solidFill>
              </a:rPr>
              <a:t>The Role of Data in Produce Process</a:t>
            </a:r>
          </a:p>
          <a:p>
            <a:r>
              <a:rPr lang="en-US" sz="1200" dirty="0" smtClean="0">
                <a:solidFill>
                  <a:schemeClr val="bg1"/>
                </a:solidFill>
              </a:rPr>
              <a:t>Computer manufacturer’s laptop will be used to create the design for the laptop projector.</a:t>
            </a:r>
          </a:p>
          <a:p>
            <a:r>
              <a:rPr lang="en-US" sz="1200" dirty="0" smtClean="0">
                <a:solidFill>
                  <a:schemeClr val="bg1"/>
                </a:solidFill>
              </a:rPr>
              <a:t>The Pico Projector specifications will be used to develop the design for the laptop projector.</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31</a:t>
            </a:fld>
            <a:endParaRPr lang="en-US"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Produce VC</a:t>
            </a:r>
          </a:p>
          <a:p>
            <a:pPr algn="ct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1020725" y="1967553"/>
            <a:ext cx="4508204"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Research:  </a:t>
            </a:r>
            <a:r>
              <a:rPr lang="en-US" sz="1600" dirty="0" smtClean="0">
                <a:solidFill>
                  <a:schemeClr val="bg1"/>
                </a:solidFill>
              </a:rPr>
              <a:t>Study laptop projector idea</a:t>
            </a:r>
            <a:endParaRPr lang="en-US" sz="1600" dirty="0">
              <a:solidFill>
                <a:schemeClr val="bg1"/>
              </a:solidFill>
            </a:endParaRPr>
          </a:p>
        </p:txBody>
      </p:sp>
      <p:sp>
        <p:nvSpPr>
          <p:cNvPr id="5" name="TextBox 4"/>
          <p:cNvSpPr txBox="1"/>
          <p:nvPr/>
        </p:nvSpPr>
        <p:spPr>
          <a:xfrm>
            <a:off x="1589941" y="2902045"/>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Produce:  </a:t>
            </a:r>
            <a:r>
              <a:rPr lang="en-US" sz="1600" dirty="0" smtClean="0">
                <a:solidFill>
                  <a:schemeClr val="bg1"/>
                </a:solidFill>
              </a:rPr>
              <a:t>Create design</a:t>
            </a:r>
            <a:endParaRPr lang="en-US" sz="1600" dirty="0">
              <a:solidFill>
                <a:schemeClr val="bg1"/>
              </a:solidFill>
            </a:endParaRPr>
          </a:p>
        </p:txBody>
      </p:sp>
      <p:sp>
        <p:nvSpPr>
          <p:cNvPr id="6" name="TextBox 5"/>
          <p:cNvSpPr txBox="1"/>
          <p:nvPr/>
        </p:nvSpPr>
        <p:spPr>
          <a:xfrm>
            <a:off x="1010093" y="3920112"/>
            <a:ext cx="4561367"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Deliver:  </a:t>
            </a:r>
            <a:r>
              <a:rPr lang="en-US" sz="1600" dirty="0" smtClean="0">
                <a:solidFill>
                  <a:schemeClr val="bg1"/>
                </a:solidFill>
              </a:rPr>
              <a:t>Present design to management</a:t>
            </a:r>
            <a:endParaRPr lang="en-US" sz="1600" dirty="0">
              <a:solidFill>
                <a:schemeClr val="bg1"/>
              </a:solidFill>
            </a:endParaRPr>
          </a:p>
        </p:txBody>
      </p:sp>
      <p:sp>
        <p:nvSpPr>
          <p:cNvPr id="7" name="TextBox 6"/>
          <p:cNvSpPr txBox="1"/>
          <p:nvPr/>
        </p:nvSpPr>
        <p:spPr>
          <a:xfrm>
            <a:off x="1063256" y="4950880"/>
            <a:ext cx="4380614"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Sell:  </a:t>
            </a:r>
            <a:r>
              <a:rPr lang="en-US" sz="1600" dirty="0" smtClean="0">
                <a:solidFill>
                  <a:schemeClr val="bg1"/>
                </a:solidFill>
              </a:rPr>
              <a:t>Get approval from management</a:t>
            </a:r>
            <a:endParaRPr lang="en-US" sz="1600" dirty="0">
              <a:solidFill>
                <a:schemeClr val="bg1"/>
              </a:solidFill>
            </a:endParaRPr>
          </a:p>
        </p:txBody>
      </p:sp>
      <p:sp>
        <p:nvSpPr>
          <p:cNvPr id="9" name="TextBox 8"/>
          <p:cNvSpPr txBox="1"/>
          <p:nvPr/>
        </p:nvSpPr>
        <p:spPr>
          <a:xfrm>
            <a:off x="988828" y="5926712"/>
            <a:ext cx="4614529"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Service:  </a:t>
            </a:r>
            <a:r>
              <a:rPr lang="en-US" sz="1600" dirty="0" smtClean="0">
                <a:solidFill>
                  <a:schemeClr val="bg1"/>
                </a:solidFill>
              </a:rPr>
              <a:t>Get feedback from management</a:t>
            </a:r>
            <a:endParaRPr lang="en-US" sz="1600" dirty="0">
              <a:solidFill>
                <a:schemeClr val="bg1"/>
              </a:solidFill>
            </a:endParaRPr>
          </a:p>
        </p:txBody>
      </p:sp>
      <p:sp>
        <p:nvSpPr>
          <p:cNvPr id="10" name="TextBox 9"/>
          <p:cNvSpPr txBox="1"/>
          <p:nvPr/>
        </p:nvSpPr>
        <p:spPr>
          <a:xfrm>
            <a:off x="952500" y="6858570"/>
            <a:ext cx="4838700" cy="156966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Value Added:  </a:t>
            </a:r>
            <a:r>
              <a:rPr lang="en-US" sz="1600" dirty="0" smtClean="0">
                <a:solidFill>
                  <a:schemeClr val="bg1"/>
                </a:solidFill>
              </a:rPr>
              <a:t>Creation of a final design for the laptop projector that can be delivered to a computer manufacturer.  The computer manufacturer will be able to create a competitive advantage by being the first to the market with this concept.</a:t>
            </a:r>
            <a:endParaRPr lang="en-US" sz="1600" dirty="0">
              <a:solidFill>
                <a:schemeClr val="bg1"/>
              </a:solidFill>
            </a:endParaRPr>
          </a:p>
        </p:txBody>
      </p:sp>
      <p:sp>
        <p:nvSpPr>
          <p:cNvPr id="11" name="Down Arrow 10"/>
          <p:cNvSpPr/>
          <p:nvPr/>
        </p:nvSpPr>
        <p:spPr>
          <a:xfrm>
            <a:off x="3050441" y="24321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 name="Down Arrow 11"/>
          <p:cNvSpPr/>
          <p:nvPr/>
        </p:nvSpPr>
        <p:spPr>
          <a:xfrm>
            <a:off x="3050441" y="34735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 name="Down Arrow 12"/>
          <p:cNvSpPr/>
          <p:nvPr/>
        </p:nvSpPr>
        <p:spPr>
          <a:xfrm>
            <a:off x="3050441" y="44387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 name="Down Arrow 13"/>
          <p:cNvSpPr/>
          <p:nvPr/>
        </p:nvSpPr>
        <p:spPr>
          <a:xfrm>
            <a:off x="3063141" y="54420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 name="Down Arrow 14"/>
          <p:cNvSpPr/>
          <p:nvPr/>
        </p:nvSpPr>
        <p:spPr>
          <a:xfrm>
            <a:off x="3050441" y="634071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7" name="Slide Number Placeholder 16"/>
          <p:cNvSpPr>
            <a:spLocks noGrp="1"/>
          </p:cNvSpPr>
          <p:nvPr>
            <p:ph type="sldNum" sz="quarter" idx="12"/>
          </p:nvPr>
        </p:nvSpPr>
        <p:spPr/>
        <p:txBody>
          <a:bodyPr/>
          <a:lstStyle/>
          <a:p>
            <a:fld id="{192D5976-955E-469C-9B7E-B85601C25DBB}" type="slidenum">
              <a:rPr lang="en-US" smtClean="0"/>
              <a:pPr/>
              <a:t>32</a:t>
            </a:fld>
            <a:endParaRPr lang="en-US"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Produce VC Narrative for Produce</a:t>
            </a:r>
          </a:p>
        </p:txBody>
      </p:sp>
      <p:sp>
        <p:nvSpPr>
          <p:cNvPr id="3" name="TextBox 2"/>
          <p:cNvSpPr txBox="1"/>
          <p:nvPr/>
        </p:nvSpPr>
        <p:spPr>
          <a:xfrm>
            <a:off x="429880" y="1960540"/>
            <a:ext cx="6021719" cy="526297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1"/>
                </a:solidFill>
              </a:rPr>
              <a:t>Research:  </a:t>
            </a:r>
            <a:r>
              <a:rPr lang="en-US" sz="1600" dirty="0" smtClean="0">
                <a:solidFill>
                  <a:schemeClr val="bg1"/>
                </a:solidFill>
              </a:rPr>
              <a:t>Study the laptop projector idea to create possible solutions for creating a design for the laptop projector.</a:t>
            </a:r>
          </a:p>
          <a:p>
            <a:endParaRPr lang="en-US" sz="1600" dirty="0" smtClean="0">
              <a:solidFill>
                <a:schemeClr val="bg1"/>
              </a:solidFill>
            </a:endParaRPr>
          </a:p>
          <a:p>
            <a:r>
              <a:rPr lang="en-US" sz="1600" b="1" dirty="0" smtClean="0">
                <a:solidFill>
                  <a:schemeClr val="bg1"/>
                </a:solidFill>
              </a:rPr>
              <a:t>Produce:  </a:t>
            </a:r>
            <a:r>
              <a:rPr lang="en-US" sz="1600" dirty="0" smtClean="0">
                <a:solidFill>
                  <a:schemeClr val="bg1"/>
                </a:solidFill>
              </a:rPr>
              <a:t>Decide on a solution(s) and create an overall design for the laptop projector.</a:t>
            </a:r>
          </a:p>
          <a:p>
            <a:endParaRPr lang="en-US" sz="1600" dirty="0" smtClean="0">
              <a:solidFill>
                <a:schemeClr val="bg1"/>
              </a:solidFill>
            </a:endParaRPr>
          </a:p>
          <a:p>
            <a:r>
              <a:rPr lang="en-US" sz="1600" b="1" dirty="0" smtClean="0">
                <a:solidFill>
                  <a:schemeClr val="bg1"/>
                </a:solidFill>
              </a:rPr>
              <a:t>Deliver:  </a:t>
            </a:r>
            <a:r>
              <a:rPr lang="en-US" sz="1600" dirty="0" smtClean="0">
                <a:solidFill>
                  <a:schemeClr val="bg1"/>
                </a:solidFill>
              </a:rPr>
              <a:t>Present the overall design to the managers of KJM Development.</a:t>
            </a:r>
          </a:p>
          <a:p>
            <a:endParaRPr lang="en-US" sz="1600" dirty="0" smtClean="0">
              <a:solidFill>
                <a:schemeClr val="bg1"/>
              </a:solidFill>
            </a:endParaRPr>
          </a:p>
          <a:p>
            <a:r>
              <a:rPr lang="en-US" sz="1600" b="1" dirty="0" smtClean="0">
                <a:solidFill>
                  <a:schemeClr val="bg1"/>
                </a:solidFill>
              </a:rPr>
              <a:t>Sell:  </a:t>
            </a:r>
            <a:r>
              <a:rPr lang="en-US" sz="1600" dirty="0" smtClean="0">
                <a:solidFill>
                  <a:schemeClr val="bg1"/>
                </a:solidFill>
              </a:rPr>
              <a:t>Gain the approval for the design by the managers of KJM Development.</a:t>
            </a:r>
          </a:p>
          <a:p>
            <a:endParaRPr lang="en-US" sz="1600" dirty="0" smtClean="0">
              <a:solidFill>
                <a:schemeClr val="bg1"/>
              </a:solidFill>
            </a:endParaRPr>
          </a:p>
          <a:p>
            <a:r>
              <a:rPr lang="en-US" sz="1600" b="1" dirty="0" smtClean="0">
                <a:solidFill>
                  <a:schemeClr val="bg1"/>
                </a:solidFill>
              </a:rPr>
              <a:t>Service:  </a:t>
            </a:r>
            <a:r>
              <a:rPr lang="en-US" sz="1600" dirty="0" smtClean="0">
                <a:solidFill>
                  <a:schemeClr val="bg1"/>
                </a:solidFill>
              </a:rPr>
              <a:t>Take feedback from management in order to make the design better.</a:t>
            </a:r>
          </a:p>
          <a:p>
            <a:endParaRPr lang="en-US" sz="1600" dirty="0" smtClean="0">
              <a:solidFill>
                <a:schemeClr val="bg1"/>
              </a:solidFill>
            </a:endParaRPr>
          </a:p>
          <a:p>
            <a:r>
              <a:rPr lang="en-US" sz="1600" b="1" dirty="0" smtClean="0">
                <a:solidFill>
                  <a:schemeClr val="bg1"/>
                </a:solidFill>
              </a:rPr>
              <a:t>Value Added:  </a:t>
            </a:r>
            <a:r>
              <a:rPr lang="en-US" sz="1600" dirty="0" smtClean="0">
                <a:solidFill>
                  <a:schemeClr val="bg1"/>
                </a:solidFill>
              </a:rPr>
              <a:t>Creation of a final design for the laptop projector that can be delivered to a computer manufacturer.  The computer manufacturer will be able to create a competitive advantage by being the first to the market with this concept.</a:t>
            </a: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33</a:t>
            </a:fld>
            <a:endParaRPr lang="en-US"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Deliver WCA</a:t>
            </a:r>
            <a:br>
              <a:rPr lang="en-US" sz="4000" dirty="0" smtClean="0">
                <a:effectLst>
                  <a:outerShdw blurRad="50800" dist="38100" dir="2700000" algn="tl" rotWithShape="0">
                    <a:prstClr val="black">
                      <a:alpha val="40000"/>
                    </a:prstClr>
                  </a:outerShdw>
                </a:effectLst>
              </a:rPr>
            </a:b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341194" y="3398294"/>
            <a:ext cx="6223379"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b="1" dirty="0" smtClean="0">
                <a:solidFill>
                  <a:schemeClr val="bg1"/>
                </a:solidFill>
              </a:rPr>
              <a:t>Research:  </a:t>
            </a:r>
            <a:r>
              <a:rPr lang="en-US" sz="1200" dirty="0" smtClean="0">
                <a:solidFill>
                  <a:schemeClr val="bg1"/>
                </a:solidFill>
              </a:rPr>
              <a:t>Research the design to ensure the product will work properly.</a:t>
            </a:r>
          </a:p>
          <a:p>
            <a:pPr>
              <a:buFont typeface="Arial" pitchFamily="34" charset="0"/>
              <a:buChar char="•"/>
            </a:pPr>
            <a:r>
              <a:rPr lang="en-US" sz="1200" b="1" dirty="0" smtClean="0">
                <a:solidFill>
                  <a:schemeClr val="bg1"/>
                </a:solidFill>
              </a:rPr>
              <a:t>Service:  </a:t>
            </a:r>
            <a:r>
              <a:rPr lang="en-US" sz="1200" dirty="0" smtClean="0">
                <a:solidFill>
                  <a:schemeClr val="bg1"/>
                </a:solidFill>
              </a:rPr>
              <a:t>Find any potential flaws in the design. </a:t>
            </a:r>
          </a:p>
          <a:p>
            <a:pPr>
              <a:buFont typeface="Arial" pitchFamily="34" charset="0"/>
              <a:buChar char="•"/>
            </a:pPr>
            <a:r>
              <a:rPr lang="en-US" sz="1200" b="1" dirty="0" smtClean="0">
                <a:solidFill>
                  <a:schemeClr val="bg1"/>
                </a:solidFill>
              </a:rPr>
              <a:t>Sell:  </a:t>
            </a:r>
            <a:r>
              <a:rPr lang="en-US" sz="1200" dirty="0" smtClean="0">
                <a:solidFill>
                  <a:schemeClr val="bg1"/>
                </a:solidFill>
              </a:rPr>
              <a:t>Go over the design with the design team.</a:t>
            </a:r>
          </a:p>
          <a:p>
            <a:pPr>
              <a:buFont typeface="Arial" pitchFamily="34" charset="0"/>
              <a:buChar char="•"/>
            </a:pPr>
            <a:r>
              <a:rPr lang="en-US" sz="1200" b="1" dirty="0" smtClean="0">
                <a:solidFill>
                  <a:schemeClr val="bg1"/>
                </a:solidFill>
              </a:rPr>
              <a:t>Produce:  </a:t>
            </a:r>
            <a:r>
              <a:rPr lang="en-US" sz="1200" dirty="0" smtClean="0">
                <a:solidFill>
                  <a:schemeClr val="bg1"/>
                </a:solidFill>
              </a:rPr>
              <a:t>Adjust the design as needed.</a:t>
            </a:r>
          </a:p>
          <a:p>
            <a:pPr>
              <a:buFont typeface="Arial" pitchFamily="34" charset="0"/>
              <a:buChar char="•"/>
            </a:pPr>
            <a:r>
              <a:rPr lang="en-US" sz="1200" b="1" dirty="0" smtClean="0">
                <a:solidFill>
                  <a:schemeClr val="bg1"/>
                </a:solidFill>
              </a:rPr>
              <a:t>Deliver:  </a:t>
            </a:r>
            <a:r>
              <a:rPr lang="en-US" sz="1200" dirty="0" smtClean="0">
                <a:solidFill>
                  <a:schemeClr val="bg1"/>
                </a:solidFill>
              </a:rPr>
              <a:t>Finalize the design.</a:t>
            </a:r>
            <a:endParaRPr lang="en-US" sz="1200" dirty="0">
              <a:solidFill>
                <a:schemeClr val="bg1"/>
              </a:solidFill>
            </a:endParaRPr>
          </a:p>
        </p:txBody>
      </p:sp>
      <p:sp>
        <p:nvSpPr>
          <p:cNvPr id="5" name="TextBox 4"/>
          <p:cNvSpPr txBox="1"/>
          <p:nvPr/>
        </p:nvSpPr>
        <p:spPr>
          <a:xfrm>
            <a:off x="2183641" y="2166487"/>
            <a:ext cx="2022143"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Technology</a:t>
            </a:r>
          </a:p>
          <a:p>
            <a:pPr>
              <a:buFont typeface="Arial" pitchFamily="34" charset="0"/>
              <a:buChar char="•"/>
            </a:pPr>
            <a:r>
              <a:rPr lang="en-US" sz="1300" dirty="0" smtClean="0">
                <a:solidFill>
                  <a:schemeClr val="bg1"/>
                </a:solidFill>
              </a:rPr>
              <a:t>Internet</a:t>
            </a:r>
          </a:p>
          <a:p>
            <a:pPr>
              <a:buFont typeface="Arial" pitchFamily="34" charset="0"/>
              <a:buChar char="•"/>
            </a:pPr>
            <a:r>
              <a:rPr lang="en-US" sz="1300" dirty="0" smtClean="0">
                <a:solidFill>
                  <a:schemeClr val="bg1"/>
                </a:solidFill>
              </a:rPr>
              <a:t>Printer</a:t>
            </a:r>
          </a:p>
        </p:txBody>
      </p:sp>
      <p:sp>
        <p:nvSpPr>
          <p:cNvPr id="6" name="TextBox 5"/>
          <p:cNvSpPr txBox="1"/>
          <p:nvPr/>
        </p:nvSpPr>
        <p:spPr>
          <a:xfrm>
            <a:off x="288878" y="2353945"/>
            <a:ext cx="1730990"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People</a:t>
            </a:r>
          </a:p>
          <a:p>
            <a:pPr>
              <a:buFont typeface="Arial" pitchFamily="34" charset="0"/>
              <a:buChar char="•"/>
            </a:pPr>
            <a:r>
              <a:rPr lang="en-US" sz="1300" dirty="0" smtClean="0">
                <a:solidFill>
                  <a:schemeClr val="bg1"/>
                </a:solidFill>
              </a:rPr>
              <a:t>Courier</a:t>
            </a:r>
            <a:endParaRPr lang="en-US" sz="1300" dirty="0">
              <a:solidFill>
                <a:schemeClr val="bg1"/>
              </a:solidFill>
            </a:endParaRPr>
          </a:p>
        </p:txBody>
      </p:sp>
      <p:sp>
        <p:nvSpPr>
          <p:cNvPr id="7" name="TextBox 6"/>
          <p:cNvSpPr txBox="1"/>
          <p:nvPr/>
        </p:nvSpPr>
        <p:spPr>
          <a:xfrm>
            <a:off x="4462819" y="2370469"/>
            <a:ext cx="2033515"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Data</a:t>
            </a:r>
          </a:p>
          <a:p>
            <a:pPr>
              <a:buFont typeface="Arial" pitchFamily="34" charset="0"/>
              <a:buChar char="•"/>
            </a:pPr>
            <a:r>
              <a:rPr lang="en-US" sz="1300" dirty="0" smtClean="0">
                <a:solidFill>
                  <a:schemeClr val="bg1"/>
                </a:solidFill>
              </a:rPr>
              <a:t>Shipping Label</a:t>
            </a:r>
            <a:endParaRPr lang="en-US" sz="1300" dirty="0">
              <a:solidFill>
                <a:schemeClr val="bg1"/>
              </a:solidFill>
            </a:endParaRPr>
          </a:p>
        </p:txBody>
      </p:sp>
      <p:sp>
        <p:nvSpPr>
          <p:cNvPr id="8" name="TextBox 7"/>
          <p:cNvSpPr txBox="1"/>
          <p:nvPr/>
        </p:nvSpPr>
        <p:spPr>
          <a:xfrm>
            <a:off x="2764465" y="5302361"/>
            <a:ext cx="1297172" cy="5078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Product</a:t>
            </a:r>
          </a:p>
          <a:p>
            <a:pPr algn="ctr"/>
            <a:r>
              <a:rPr lang="en-US" sz="1400" dirty="0" smtClean="0">
                <a:solidFill>
                  <a:schemeClr val="bg1"/>
                </a:solidFill>
              </a:rPr>
              <a:t>Final design</a:t>
            </a:r>
            <a:endParaRPr lang="en-US" sz="1300" dirty="0">
              <a:solidFill>
                <a:schemeClr val="bg1"/>
              </a:solidFill>
            </a:endParaRPr>
          </a:p>
        </p:txBody>
      </p:sp>
      <p:sp>
        <p:nvSpPr>
          <p:cNvPr id="9" name="TextBox 8"/>
          <p:cNvSpPr txBox="1"/>
          <p:nvPr/>
        </p:nvSpPr>
        <p:spPr>
          <a:xfrm>
            <a:off x="2275367" y="6422702"/>
            <a:ext cx="2413592"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Customer</a:t>
            </a:r>
          </a:p>
          <a:p>
            <a:pPr algn="ctr"/>
            <a:r>
              <a:rPr lang="en-US" sz="1300" dirty="0" smtClean="0">
                <a:solidFill>
                  <a:schemeClr val="bg1"/>
                </a:solidFill>
              </a:rPr>
              <a:t>Computer Manufacturer</a:t>
            </a:r>
          </a:p>
        </p:txBody>
      </p:sp>
      <p:sp>
        <p:nvSpPr>
          <p:cNvPr id="10" name="TextBox 9"/>
          <p:cNvSpPr txBox="1"/>
          <p:nvPr/>
        </p:nvSpPr>
        <p:spPr>
          <a:xfrm>
            <a:off x="443553" y="7105936"/>
            <a:ext cx="2026691" cy="93871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Goal</a:t>
            </a:r>
          </a:p>
          <a:p>
            <a:pPr algn="ctr"/>
            <a:r>
              <a:rPr lang="en-US" sz="1400" dirty="0" smtClean="0">
                <a:solidFill>
                  <a:schemeClr val="bg1"/>
                </a:solidFill>
              </a:rPr>
              <a:t>Create a final design for the laptop projector.</a:t>
            </a:r>
            <a:endParaRPr lang="en-US" sz="1400" dirty="0">
              <a:solidFill>
                <a:schemeClr val="bg1"/>
              </a:solidFill>
            </a:endParaRPr>
          </a:p>
        </p:txBody>
      </p:sp>
      <p:sp>
        <p:nvSpPr>
          <p:cNvPr id="11" name="TextBox 10"/>
          <p:cNvSpPr txBox="1"/>
          <p:nvPr/>
        </p:nvSpPr>
        <p:spPr>
          <a:xfrm>
            <a:off x="2721935" y="7094564"/>
            <a:ext cx="3826717" cy="136960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a:t>
            </a:r>
          </a:p>
          <a:p>
            <a:pPr algn="ctr"/>
            <a:r>
              <a:rPr lang="en-US" sz="1400" dirty="0" smtClean="0">
                <a:solidFill>
                  <a:schemeClr val="bg1"/>
                </a:solidFill>
              </a:rPr>
              <a:t>A design that will be ready to be sold to the computer manufacturer, which will not cause the computer manufacturer excess costs by having to retool the design when they receive it.</a:t>
            </a:r>
            <a:endParaRPr lang="en-US" sz="1300" dirty="0" smtClean="0">
              <a:solidFill>
                <a:schemeClr val="bg1"/>
              </a:solidFill>
            </a:endParaRPr>
          </a:p>
        </p:txBody>
      </p:sp>
      <p:sp>
        <p:nvSpPr>
          <p:cNvPr id="12" name="Down Arrow 11"/>
          <p:cNvSpPr/>
          <p:nvPr/>
        </p:nvSpPr>
        <p:spPr>
          <a:xfrm>
            <a:off x="298466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527502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1003277"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Down Arrow 14"/>
          <p:cNvSpPr/>
          <p:nvPr/>
        </p:nvSpPr>
        <p:spPr>
          <a:xfrm>
            <a:off x="3282452" y="4856910"/>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6" name="Down Arrow 15"/>
          <p:cNvSpPr/>
          <p:nvPr/>
        </p:nvSpPr>
        <p:spPr>
          <a:xfrm>
            <a:off x="3268806" y="596796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8" name="Slide Number Placeholder 17"/>
          <p:cNvSpPr>
            <a:spLocks noGrp="1"/>
          </p:cNvSpPr>
          <p:nvPr>
            <p:ph type="sldNum" sz="quarter" idx="12"/>
          </p:nvPr>
        </p:nvSpPr>
        <p:spPr/>
        <p:txBody>
          <a:bodyPr/>
          <a:lstStyle/>
          <a:p>
            <a:fld id="{192D5976-955E-469C-9B7E-B85601C25DBB}" type="slidenum">
              <a:rPr lang="en-US" smtClean="0"/>
              <a:pPr/>
              <a:t>34</a:t>
            </a:fld>
            <a:endParaRPr lang="en-US"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Deliver WCA</a:t>
            </a:r>
          </a:p>
          <a:p>
            <a:pPr algn="ctr"/>
            <a:r>
              <a:rPr lang="en-US" sz="4000" dirty="0" smtClean="0">
                <a:effectLst>
                  <a:outerShdw blurRad="50800" dist="38100" dir="2700000" algn="tl" rotWithShape="0">
                    <a:prstClr val="black">
                      <a:alpha val="40000"/>
                    </a:prstClr>
                  </a:outerShdw>
                </a:effectLst>
              </a:rPr>
              <a:t>Narrative for Produce</a:t>
            </a:r>
          </a:p>
        </p:txBody>
      </p:sp>
      <p:sp>
        <p:nvSpPr>
          <p:cNvPr id="9" name="TextBox 8"/>
          <p:cNvSpPr txBox="1"/>
          <p:nvPr/>
        </p:nvSpPr>
        <p:spPr>
          <a:xfrm>
            <a:off x="342900" y="1847379"/>
            <a:ext cx="6134100" cy="669414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300" dirty="0" smtClean="0">
                <a:solidFill>
                  <a:schemeClr val="bg1"/>
                </a:solidFill>
              </a:rPr>
              <a:t>The </a:t>
            </a:r>
            <a:r>
              <a:rPr lang="en-US" sz="1300" b="1" dirty="0" smtClean="0">
                <a:solidFill>
                  <a:schemeClr val="bg1"/>
                </a:solidFill>
              </a:rPr>
              <a:t>goal</a:t>
            </a:r>
            <a:r>
              <a:rPr lang="en-US" sz="1300" dirty="0" smtClean="0">
                <a:solidFill>
                  <a:schemeClr val="bg1"/>
                </a:solidFill>
              </a:rPr>
              <a:t> of this process is to create a final design for the built-in laptop projector.</a:t>
            </a:r>
          </a:p>
          <a:p>
            <a:r>
              <a:rPr lang="en-US" sz="1300" dirty="0" smtClean="0">
                <a:solidFill>
                  <a:schemeClr val="bg1"/>
                </a:solidFill>
              </a:rPr>
              <a:t>The </a:t>
            </a:r>
            <a:r>
              <a:rPr lang="en-US" sz="1300" b="1" dirty="0" smtClean="0">
                <a:solidFill>
                  <a:schemeClr val="bg1"/>
                </a:solidFill>
              </a:rPr>
              <a:t>value</a:t>
            </a:r>
            <a:r>
              <a:rPr lang="en-US" sz="1300" dirty="0" smtClean="0">
                <a:solidFill>
                  <a:schemeClr val="bg1"/>
                </a:solidFill>
              </a:rPr>
              <a:t> that this process adds is a design that is ready to sell to the computer manufacturer.</a:t>
            </a:r>
          </a:p>
          <a:p>
            <a:r>
              <a:rPr lang="en-US" sz="1300" dirty="0" smtClean="0">
                <a:solidFill>
                  <a:schemeClr val="bg1"/>
                </a:solidFill>
              </a:rPr>
              <a:t> </a:t>
            </a:r>
          </a:p>
          <a:p>
            <a:r>
              <a:rPr lang="en-US" sz="1300" b="1" u="sng" dirty="0" smtClean="0">
                <a:solidFill>
                  <a:schemeClr val="bg1"/>
                </a:solidFill>
              </a:rPr>
              <a:t>Work Practices</a:t>
            </a:r>
          </a:p>
          <a:p>
            <a:r>
              <a:rPr lang="en-US" sz="1300" b="1" dirty="0" smtClean="0">
                <a:solidFill>
                  <a:schemeClr val="bg1"/>
                </a:solidFill>
              </a:rPr>
              <a:t>Research:  </a:t>
            </a:r>
            <a:r>
              <a:rPr lang="en-US" sz="1300" dirty="0" smtClean="0">
                <a:solidFill>
                  <a:schemeClr val="bg1"/>
                </a:solidFill>
              </a:rPr>
              <a:t>Go over the details of the design to ensure the design will properly work for the computer manufacturer.</a:t>
            </a:r>
          </a:p>
          <a:p>
            <a:r>
              <a:rPr lang="en-US" sz="1300" b="1" dirty="0" smtClean="0">
                <a:solidFill>
                  <a:schemeClr val="bg1"/>
                </a:solidFill>
              </a:rPr>
              <a:t>Service:  </a:t>
            </a:r>
            <a:r>
              <a:rPr lang="en-US" sz="1300" dirty="0" smtClean="0">
                <a:solidFill>
                  <a:schemeClr val="bg1"/>
                </a:solidFill>
              </a:rPr>
              <a:t>After studying the design, list the potential flaws in the design.</a:t>
            </a:r>
          </a:p>
          <a:p>
            <a:r>
              <a:rPr lang="en-US" sz="1300" b="1" dirty="0" smtClean="0">
                <a:solidFill>
                  <a:schemeClr val="bg1"/>
                </a:solidFill>
              </a:rPr>
              <a:t>Sell:   </a:t>
            </a:r>
            <a:r>
              <a:rPr lang="en-US" sz="1300" dirty="0" smtClean="0">
                <a:solidFill>
                  <a:schemeClr val="bg1"/>
                </a:solidFill>
              </a:rPr>
              <a:t>Work with the design team to ensure any potential flaws in the design are corrected.</a:t>
            </a:r>
          </a:p>
          <a:p>
            <a:r>
              <a:rPr lang="en-US" sz="1300" b="1" dirty="0" smtClean="0">
                <a:solidFill>
                  <a:schemeClr val="bg1"/>
                </a:solidFill>
              </a:rPr>
              <a:t>Produce:  </a:t>
            </a:r>
            <a:r>
              <a:rPr lang="en-US" sz="1300" dirty="0" smtClean="0">
                <a:solidFill>
                  <a:schemeClr val="bg1"/>
                </a:solidFill>
              </a:rPr>
              <a:t>Allow the design team to revise the design and make the corrections necessary for the design to work appropriately.</a:t>
            </a:r>
          </a:p>
          <a:p>
            <a:r>
              <a:rPr lang="en-US" sz="1300" b="1" dirty="0" smtClean="0">
                <a:solidFill>
                  <a:schemeClr val="bg1"/>
                </a:solidFill>
              </a:rPr>
              <a:t>Deliver:  </a:t>
            </a:r>
            <a:r>
              <a:rPr lang="en-US" sz="1300" dirty="0" smtClean="0">
                <a:solidFill>
                  <a:schemeClr val="bg1"/>
                </a:solidFill>
              </a:rPr>
              <a:t>Review the design with the design team to ensure the design is complete and ready to be sent to the computer manufacturer.</a:t>
            </a:r>
          </a:p>
          <a:p>
            <a:r>
              <a:rPr lang="en-US" sz="1300" dirty="0" smtClean="0">
                <a:solidFill>
                  <a:schemeClr val="bg1"/>
                </a:solidFill>
              </a:rPr>
              <a:t> </a:t>
            </a:r>
          </a:p>
          <a:p>
            <a:r>
              <a:rPr lang="en-US" sz="1300" b="1" u="sng" dirty="0" smtClean="0">
                <a:solidFill>
                  <a:schemeClr val="bg1"/>
                </a:solidFill>
              </a:rPr>
              <a:t>The Role of Technology in the Deliver Process</a:t>
            </a:r>
          </a:p>
          <a:p>
            <a:r>
              <a:rPr lang="en-US" sz="1300" dirty="0" smtClean="0">
                <a:solidFill>
                  <a:schemeClr val="bg1"/>
                </a:solidFill>
              </a:rPr>
              <a:t>The internet will be used to obtain the rates for shipment from the major couriers.</a:t>
            </a:r>
          </a:p>
          <a:p>
            <a:r>
              <a:rPr lang="en-US" sz="1300" dirty="0" smtClean="0">
                <a:solidFill>
                  <a:schemeClr val="bg1"/>
                </a:solidFill>
              </a:rPr>
              <a:t>A printer will be used to print the shipping label to ship the design to the computer manufacturer.</a:t>
            </a:r>
          </a:p>
          <a:p>
            <a:r>
              <a:rPr lang="en-US" sz="1300" dirty="0" smtClean="0">
                <a:solidFill>
                  <a:schemeClr val="bg1"/>
                </a:solidFill>
              </a:rPr>
              <a:t> </a:t>
            </a:r>
          </a:p>
          <a:p>
            <a:r>
              <a:rPr lang="en-US" sz="1300" b="1" u="sng" dirty="0" smtClean="0">
                <a:solidFill>
                  <a:schemeClr val="bg1"/>
                </a:solidFill>
              </a:rPr>
              <a:t>The Role of People in the Deliver Process</a:t>
            </a:r>
          </a:p>
          <a:p>
            <a:r>
              <a:rPr lang="en-US" sz="1300" dirty="0" smtClean="0">
                <a:solidFill>
                  <a:schemeClr val="bg1"/>
                </a:solidFill>
              </a:rPr>
              <a:t>The courier service will be responsible for delivering the design to the computer manufacturer.</a:t>
            </a:r>
          </a:p>
          <a:p>
            <a:r>
              <a:rPr lang="en-US" sz="1300" dirty="0" smtClean="0">
                <a:solidFill>
                  <a:schemeClr val="bg1"/>
                </a:solidFill>
              </a:rPr>
              <a:t> </a:t>
            </a:r>
          </a:p>
          <a:p>
            <a:r>
              <a:rPr lang="en-US" sz="1300" b="1" u="sng" dirty="0" smtClean="0">
                <a:solidFill>
                  <a:schemeClr val="bg1"/>
                </a:solidFill>
              </a:rPr>
              <a:t>The Role of Data in the Deliver Process</a:t>
            </a:r>
          </a:p>
          <a:p>
            <a:r>
              <a:rPr lang="en-US" sz="1300" dirty="0" smtClean="0">
                <a:solidFill>
                  <a:schemeClr val="bg1"/>
                </a:solidFill>
              </a:rPr>
              <a:t>The shipping label will be used to get the design to its proper destination.</a:t>
            </a:r>
          </a:p>
          <a:p>
            <a:r>
              <a:rPr lang="en-US" sz="1300" dirty="0" smtClean="0">
                <a:solidFill>
                  <a:schemeClr val="bg1"/>
                </a:solidFill>
              </a:rPr>
              <a:t>The tracking number will be used to track the package to ensure the package is delivered on time to the computer manufacturer.</a:t>
            </a:r>
            <a:endParaRPr lang="en-US" sz="13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35</a:t>
            </a:fld>
            <a:endParaRPr lang="en-US"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Deliver VC</a:t>
            </a:r>
          </a:p>
          <a:p>
            <a:pPr algn="ct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1589941" y="1967553"/>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Research</a:t>
            </a:r>
            <a:r>
              <a:rPr lang="en-US" sz="1600" dirty="0" smtClean="0">
                <a:solidFill>
                  <a:schemeClr val="bg1"/>
                </a:solidFill>
              </a:rPr>
              <a:t>: Study Design</a:t>
            </a:r>
            <a:endParaRPr lang="en-US" sz="1600" dirty="0">
              <a:solidFill>
                <a:schemeClr val="bg1"/>
              </a:solidFill>
            </a:endParaRPr>
          </a:p>
        </p:txBody>
      </p:sp>
      <p:sp>
        <p:nvSpPr>
          <p:cNvPr id="5" name="TextBox 4"/>
          <p:cNvSpPr txBox="1"/>
          <p:nvPr/>
        </p:nvSpPr>
        <p:spPr>
          <a:xfrm>
            <a:off x="1589941" y="2902045"/>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Service: </a:t>
            </a:r>
            <a:r>
              <a:rPr lang="en-US" sz="1600" dirty="0" smtClean="0">
                <a:solidFill>
                  <a:schemeClr val="bg1"/>
                </a:solidFill>
              </a:rPr>
              <a:t>List potential flaws.</a:t>
            </a:r>
            <a:endParaRPr lang="en-US" sz="1600" b="1" dirty="0">
              <a:solidFill>
                <a:schemeClr val="bg1"/>
              </a:solidFill>
            </a:endParaRPr>
          </a:p>
        </p:txBody>
      </p:sp>
      <p:sp>
        <p:nvSpPr>
          <p:cNvPr id="6" name="TextBox 5"/>
          <p:cNvSpPr txBox="1"/>
          <p:nvPr/>
        </p:nvSpPr>
        <p:spPr>
          <a:xfrm>
            <a:off x="1477926" y="3930745"/>
            <a:ext cx="3710761"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Sell: </a:t>
            </a:r>
            <a:r>
              <a:rPr lang="en-US" sz="1600" dirty="0" smtClean="0">
                <a:solidFill>
                  <a:schemeClr val="bg1"/>
                </a:solidFill>
              </a:rPr>
              <a:t>Report flaws to design team</a:t>
            </a:r>
            <a:endParaRPr lang="en-US" sz="1600" dirty="0">
              <a:solidFill>
                <a:schemeClr val="bg1"/>
              </a:solidFill>
            </a:endParaRPr>
          </a:p>
        </p:txBody>
      </p:sp>
      <p:sp>
        <p:nvSpPr>
          <p:cNvPr id="7" name="TextBox 6"/>
          <p:cNvSpPr txBox="1"/>
          <p:nvPr/>
        </p:nvSpPr>
        <p:spPr>
          <a:xfrm>
            <a:off x="1589941" y="4972145"/>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Produce:  </a:t>
            </a:r>
            <a:r>
              <a:rPr lang="en-US" sz="1600" dirty="0" smtClean="0">
                <a:solidFill>
                  <a:schemeClr val="bg1"/>
                </a:solidFill>
              </a:rPr>
              <a:t>Adjust design</a:t>
            </a:r>
            <a:endParaRPr lang="en-US" sz="1600" dirty="0">
              <a:solidFill>
                <a:schemeClr val="bg1"/>
              </a:solidFill>
            </a:endParaRPr>
          </a:p>
        </p:txBody>
      </p:sp>
      <p:sp>
        <p:nvSpPr>
          <p:cNvPr id="9" name="TextBox 8"/>
          <p:cNvSpPr txBox="1"/>
          <p:nvPr/>
        </p:nvSpPr>
        <p:spPr>
          <a:xfrm>
            <a:off x="1589941" y="5937345"/>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Deliver:  </a:t>
            </a:r>
            <a:r>
              <a:rPr lang="en-US" sz="1600" dirty="0" smtClean="0">
                <a:solidFill>
                  <a:schemeClr val="bg1"/>
                </a:solidFill>
              </a:rPr>
              <a:t>Finalize design</a:t>
            </a:r>
            <a:endParaRPr lang="en-US" sz="1600" dirty="0">
              <a:solidFill>
                <a:schemeClr val="bg1"/>
              </a:solidFill>
            </a:endParaRPr>
          </a:p>
        </p:txBody>
      </p:sp>
      <p:sp>
        <p:nvSpPr>
          <p:cNvPr id="10" name="TextBox 9"/>
          <p:cNvSpPr txBox="1"/>
          <p:nvPr/>
        </p:nvSpPr>
        <p:spPr>
          <a:xfrm>
            <a:off x="952500" y="6858570"/>
            <a:ext cx="4838700" cy="156966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Value Added:  </a:t>
            </a:r>
            <a:r>
              <a:rPr lang="en-US" sz="1600" dirty="0" smtClean="0">
                <a:solidFill>
                  <a:schemeClr val="bg1"/>
                </a:solidFill>
              </a:rPr>
              <a:t>The design will be in its complete form and be free from design flaws.  The product will be ready for immediate use by the computer manufacturer, and will be a design that will not need to be retooled by the manufacturer.</a:t>
            </a:r>
            <a:endParaRPr lang="en-US" sz="1600" dirty="0">
              <a:solidFill>
                <a:schemeClr val="bg1"/>
              </a:solidFill>
            </a:endParaRPr>
          </a:p>
        </p:txBody>
      </p:sp>
      <p:sp>
        <p:nvSpPr>
          <p:cNvPr id="11" name="Down Arrow 10"/>
          <p:cNvSpPr/>
          <p:nvPr/>
        </p:nvSpPr>
        <p:spPr>
          <a:xfrm>
            <a:off x="3050441" y="24321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Down Arrow 11"/>
          <p:cNvSpPr/>
          <p:nvPr/>
        </p:nvSpPr>
        <p:spPr>
          <a:xfrm>
            <a:off x="3050441" y="34735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Down Arrow 12"/>
          <p:cNvSpPr/>
          <p:nvPr/>
        </p:nvSpPr>
        <p:spPr>
          <a:xfrm>
            <a:off x="3050441" y="44387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 name="Down Arrow 13"/>
          <p:cNvSpPr/>
          <p:nvPr/>
        </p:nvSpPr>
        <p:spPr>
          <a:xfrm>
            <a:off x="3063141" y="54420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 name="Down Arrow 14"/>
          <p:cNvSpPr/>
          <p:nvPr/>
        </p:nvSpPr>
        <p:spPr>
          <a:xfrm>
            <a:off x="3050441" y="634071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7" name="Slide Number Placeholder 16"/>
          <p:cNvSpPr>
            <a:spLocks noGrp="1"/>
          </p:cNvSpPr>
          <p:nvPr>
            <p:ph type="sldNum" sz="quarter" idx="12"/>
          </p:nvPr>
        </p:nvSpPr>
        <p:spPr/>
        <p:txBody>
          <a:bodyPr/>
          <a:lstStyle/>
          <a:p>
            <a:fld id="{192D5976-955E-469C-9B7E-B85601C25DBB}" type="slidenum">
              <a:rPr lang="en-US" smtClean="0"/>
              <a:pPr/>
              <a:t>36</a:t>
            </a:fld>
            <a:endParaRPr lang="en-US"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Deliver VC Narrative for Produce</a:t>
            </a:r>
          </a:p>
        </p:txBody>
      </p:sp>
      <p:sp>
        <p:nvSpPr>
          <p:cNvPr id="3" name="TextBox 2"/>
          <p:cNvSpPr txBox="1"/>
          <p:nvPr/>
        </p:nvSpPr>
        <p:spPr>
          <a:xfrm>
            <a:off x="429880" y="1960540"/>
            <a:ext cx="6021719" cy="477053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1"/>
                </a:solidFill>
              </a:rPr>
              <a:t>Research:  </a:t>
            </a:r>
            <a:r>
              <a:rPr lang="en-US" sz="1600" dirty="0" smtClean="0">
                <a:solidFill>
                  <a:schemeClr val="bg1"/>
                </a:solidFill>
              </a:rPr>
              <a:t>Study the design to uncover any potential flaws.</a:t>
            </a:r>
          </a:p>
          <a:p>
            <a:endParaRPr lang="en-US" sz="1600" dirty="0" smtClean="0">
              <a:solidFill>
                <a:schemeClr val="bg1"/>
              </a:solidFill>
            </a:endParaRPr>
          </a:p>
          <a:p>
            <a:r>
              <a:rPr lang="en-US" sz="1600" b="1" dirty="0" smtClean="0">
                <a:solidFill>
                  <a:schemeClr val="bg1"/>
                </a:solidFill>
              </a:rPr>
              <a:t>Service:  </a:t>
            </a:r>
            <a:r>
              <a:rPr lang="en-US" sz="1600" dirty="0" smtClean="0">
                <a:solidFill>
                  <a:schemeClr val="bg1"/>
                </a:solidFill>
              </a:rPr>
              <a:t>Create a list of potential flaws in the design.</a:t>
            </a:r>
          </a:p>
          <a:p>
            <a:endParaRPr lang="en-US" sz="1600" dirty="0" smtClean="0">
              <a:solidFill>
                <a:schemeClr val="bg1"/>
              </a:solidFill>
            </a:endParaRPr>
          </a:p>
          <a:p>
            <a:r>
              <a:rPr lang="en-US" sz="1600" b="1" dirty="0" smtClean="0">
                <a:solidFill>
                  <a:schemeClr val="bg1"/>
                </a:solidFill>
              </a:rPr>
              <a:t>Sell:  </a:t>
            </a:r>
            <a:r>
              <a:rPr lang="en-US" sz="1600" dirty="0" smtClean="0">
                <a:solidFill>
                  <a:schemeClr val="bg1"/>
                </a:solidFill>
              </a:rPr>
              <a:t>Meet with the design team in order to report the flaws with them.</a:t>
            </a:r>
          </a:p>
          <a:p>
            <a:endParaRPr lang="en-US" sz="1600" dirty="0" smtClean="0">
              <a:solidFill>
                <a:schemeClr val="bg1"/>
              </a:solidFill>
            </a:endParaRPr>
          </a:p>
          <a:p>
            <a:r>
              <a:rPr lang="en-US" sz="1600" b="1" dirty="0" smtClean="0">
                <a:solidFill>
                  <a:schemeClr val="bg1"/>
                </a:solidFill>
              </a:rPr>
              <a:t>Produce:  </a:t>
            </a:r>
            <a:r>
              <a:rPr lang="en-US" sz="1600" dirty="0" smtClean="0">
                <a:solidFill>
                  <a:schemeClr val="bg1"/>
                </a:solidFill>
              </a:rPr>
              <a:t>Adjust the design to eliminate any potential flaws in the design.</a:t>
            </a:r>
          </a:p>
          <a:p>
            <a:endParaRPr lang="en-US" sz="1600" dirty="0" smtClean="0">
              <a:solidFill>
                <a:schemeClr val="bg1"/>
              </a:solidFill>
            </a:endParaRPr>
          </a:p>
          <a:p>
            <a:r>
              <a:rPr lang="en-US" sz="1600" b="1" dirty="0" smtClean="0">
                <a:solidFill>
                  <a:schemeClr val="bg1"/>
                </a:solidFill>
              </a:rPr>
              <a:t>Deliver:  </a:t>
            </a:r>
            <a:r>
              <a:rPr lang="en-US" sz="1600" dirty="0" smtClean="0">
                <a:solidFill>
                  <a:schemeClr val="bg1"/>
                </a:solidFill>
              </a:rPr>
              <a:t>Go over the amended design and ensure it will properly work.</a:t>
            </a:r>
          </a:p>
          <a:p>
            <a:endParaRPr lang="en-US" sz="1600" dirty="0" smtClean="0">
              <a:solidFill>
                <a:schemeClr val="bg1"/>
              </a:solidFill>
            </a:endParaRPr>
          </a:p>
          <a:p>
            <a:r>
              <a:rPr lang="en-US" sz="1600" b="1" dirty="0" smtClean="0">
                <a:solidFill>
                  <a:schemeClr val="bg1"/>
                </a:solidFill>
              </a:rPr>
              <a:t>Value Added:  </a:t>
            </a:r>
            <a:r>
              <a:rPr lang="en-US" sz="1600" dirty="0" smtClean="0">
                <a:solidFill>
                  <a:schemeClr val="bg1"/>
                </a:solidFill>
              </a:rPr>
              <a:t>The design will be in its complete form and be free from design flaws.  The product will be ready for immediate use by the computer manufacturer, and will be a design that will not need to be retooled by the manufacturer.</a:t>
            </a: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37</a:t>
            </a:fld>
            <a:endParaRPr lang="en-US"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Service WCA</a:t>
            </a:r>
            <a:br>
              <a:rPr lang="en-US" sz="4000" dirty="0" smtClean="0">
                <a:effectLst>
                  <a:outerShdw blurRad="50800" dist="38100" dir="2700000" algn="tl" rotWithShape="0">
                    <a:prstClr val="black">
                      <a:alpha val="40000"/>
                    </a:prstClr>
                  </a:outerShdw>
                </a:effectLst>
              </a:rPr>
            </a:b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341194" y="3398294"/>
            <a:ext cx="6223379" cy="175432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r>
              <a:rPr lang="en-US" sz="1200" dirty="0" smtClean="0">
                <a:solidFill>
                  <a:schemeClr val="bg1"/>
                </a:solidFill>
              </a:rPr>
              <a:t>Research: Check with the computer manufacturer to make sure the design is working as planned.</a:t>
            </a:r>
          </a:p>
          <a:p>
            <a:r>
              <a:rPr lang="en-US" sz="1200" dirty="0" smtClean="0">
                <a:solidFill>
                  <a:schemeClr val="bg1"/>
                </a:solidFill>
              </a:rPr>
              <a:t>Produce: Make any changes that need to be made to bring the design to a manner that works for the computer manufacturer.</a:t>
            </a:r>
          </a:p>
          <a:p>
            <a:r>
              <a:rPr lang="en-US" sz="1200" dirty="0" smtClean="0">
                <a:solidFill>
                  <a:schemeClr val="bg1"/>
                </a:solidFill>
              </a:rPr>
              <a:t>Sell: Ensure the changes made are the changes that the computer manufacturer wants changed.</a:t>
            </a:r>
          </a:p>
          <a:p>
            <a:r>
              <a:rPr lang="en-US" sz="1200" dirty="0" smtClean="0">
                <a:solidFill>
                  <a:schemeClr val="bg1"/>
                </a:solidFill>
              </a:rPr>
              <a:t>Deliver: Ship the amended design to the computer manufacturer.</a:t>
            </a:r>
          </a:p>
          <a:p>
            <a:r>
              <a:rPr lang="en-US" sz="1200" dirty="0" smtClean="0">
                <a:solidFill>
                  <a:schemeClr val="bg1"/>
                </a:solidFill>
              </a:rPr>
              <a:t>Service:  Get feedback from the computer manufacturer.</a:t>
            </a:r>
            <a:endParaRPr lang="en-US" sz="1200" dirty="0">
              <a:solidFill>
                <a:schemeClr val="bg1"/>
              </a:solidFill>
            </a:endParaRPr>
          </a:p>
        </p:txBody>
      </p:sp>
      <p:sp>
        <p:nvSpPr>
          <p:cNvPr id="5" name="TextBox 4"/>
          <p:cNvSpPr txBox="1"/>
          <p:nvPr/>
        </p:nvSpPr>
        <p:spPr>
          <a:xfrm>
            <a:off x="2226171" y="1964467"/>
            <a:ext cx="2090648"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Technology</a:t>
            </a:r>
          </a:p>
          <a:p>
            <a:pPr>
              <a:buFont typeface="Arial" pitchFamily="34" charset="0"/>
              <a:buChar char="•"/>
            </a:pPr>
            <a:r>
              <a:rPr lang="en-US" sz="1300" dirty="0" smtClean="0">
                <a:solidFill>
                  <a:schemeClr val="bg1"/>
                </a:solidFill>
              </a:rPr>
              <a:t>Pico Projector</a:t>
            </a:r>
          </a:p>
          <a:p>
            <a:pPr>
              <a:buFont typeface="Arial" pitchFamily="34" charset="0"/>
              <a:buChar char="•"/>
            </a:pPr>
            <a:r>
              <a:rPr lang="en-US" sz="1300" dirty="0" smtClean="0">
                <a:solidFill>
                  <a:schemeClr val="bg1"/>
                </a:solidFill>
              </a:rPr>
              <a:t>Computer Manufacturer’s Laptop</a:t>
            </a:r>
          </a:p>
        </p:txBody>
      </p:sp>
      <p:sp>
        <p:nvSpPr>
          <p:cNvPr id="6" name="TextBox 5"/>
          <p:cNvSpPr txBox="1"/>
          <p:nvPr/>
        </p:nvSpPr>
        <p:spPr>
          <a:xfrm>
            <a:off x="310144" y="1843584"/>
            <a:ext cx="173099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Computer Manufacturer</a:t>
            </a:r>
          </a:p>
          <a:p>
            <a:pPr>
              <a:buFont typeface="Arial" pitchFamily="34" charset="0"/>
              <a:buChar char="•"/>
            </a:pPr>
            <a:r>
              <a:rPr lang="en-US" sz="1200" dirty="0" smtClean="0">
                <a:solidFill>
                  <a:schemeClr val="bg1"/>
                </a:solidFill>
              </a:rPr>
              <a:t>KJM Development’s Design Team</a:t>
            </a:r>
            <a:endParaRPr lang="en-US" sz="1200" dirty="0">
              <a:solidFill>
                <a:schemeClr val="bg1"/>
              </a:solidFill>
            </a:endParaRPr>
          </a:p>
        </p:txBody>
      </p:sp>
      <p:sp>
        <p:nvSpPr>
          <p:cNvPr id="7" name="TextBox 6"/>
          <p:cNvSpPr txBox="1"/>
          <p:nvPr/>
        </p:nvSpPr>
        <p:spPr>
          <a:xfrm>
            <a:off x="4462819" y="1860106"/>
            <a:ext cx="2033515"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Laptop Projector Design</a:t>
            </a:r>
          </a:p>
          <a:p>
            <a:pPr>
              <a:buFont typeface="Arial" pitchFamily="34" charset="0"/>
              <a:buChar char="•"/>
            </a:pPr>
            <a:r>
              <a:rPr lang="en-US" sz="1200" dirty="0" smtClean="0">
                <a:solidFill>
                  <a:schemeClr val="bg1"/>
                </a:solidFill>
              </a:rPr>
              <a:t>Feedback from the Computer Manufacturer</a:t>
            </a:r>
            <a:endParaRPr lang="en-US" sz="1200" dirty="0">
              <a:solidFill>
                <a:schemeClr val="bg1"/>
              </a:solidFill>
            </a:endParaRPr>
          </a:p>
        </p:txBody>
      </p:sp>
      <p:sp>
        <p:nvSpPr>
          <p:cNvPr id="8" name="TextBox 7"/>
          <p:cNvSpPr txBox="1"/>
          <p:nvPr/>
        </p:nvSpPr>
        <p:spPr>
          <a:xfrm>
            <a:off x="946298" y="5525646"/>
            <a:ext cx="5092995"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lgn="ctr"/>
            <a:r>
              <a:rPr lang="en-US" sz="1200" dirty="0" smtClean="0">
                <a:solidFill>
                  <a:schemeClr val="bg1"/>
                </a:solidFill>
              </a:rPr>
              <a:t>A design that is functioning properly for the manufacturer.</a:t>
            </a:r>
            <a:endParaRPr lang="en-US" sz="1200" dirty="0">
              <a:solidFill>
                <a:schemeClr val="bg1"/>
              </a:solidFill>
            </a:endParaRPr>
          </a:p>
        </p:txBody>
      </p:sp>
      <p:sp>
        <p:nvSpPr>
          <p:cNvPr id="9" name="TextBox 8"/>
          <p:cNvSpPr txBox="1"/>
          <p:nvPr/>
        </p:nvSpPr>
        <p:spPr>
          <a:xfrm>
            <a:off x="2275367" y="6529028"/>
            <a:ext cx="2413592"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lgn="ctr"/>
            <a:r>
              <a:rPr lang="en-US" sz="1200" dirty="0" smtClean="0">
                <a:solidFill>
                  <a:schemeClr val="bg1"/>
                </a:solidFill>
              </a:rPr>
              <a:t>Computer Manufacturer</a:t>
            </a:r>
          </a:p>
        </p:txBody>
      </p:sp>
      <p:sp>
        <p:nvSpPr>
          <p:cNvPr id="10" name="TextBox 9"/>
          <p:cNvSpPr txBox="1"/>
          <p:nvPr/>
        </p:nvSpPr>
        <p:spPr>
          <a:xfrm>
            <a:off x="443553" y="7105936"/>
            <a:ext cx="2026691" cy="136960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Goal</a:t>
            </a:r>
          </a:p>
          <a:p>
            <a:pPr algn="ctr"/>
            <a:r>
              <a:rPr lang="en-US" sz="1400" dirty="0" smtClean="0">
                <a:solidFill>
                  <a:schemeClr val="bg1"/>
                </a:solidFill>
              </a:rPr>
              <a:t>Ensure the design properly works with the computer manufacturer’s laptop.</a:t>
            </a:r>
            <a:endParaRPr lang="en-US" sz="1400" b="1" dirty="0">
              <a:solidFill>
                <a:schemeClr val="bg1"/>
              </a:solidFill>
            </a:endParaRPr>
          </a:p>
        </p:txBody>
      </p:sp>
      <p:sp>
        <p:nvSpPr>
          <p:cNvPr id="11" name="TextBox 10"/>
          <p:cNvSpPr txBox="1"/>
          <p:nvPr/>
        </p:nvSpPr>
        <p:spPr>
          <a:xfrm>
            <a:off x="2721935" y="7094564"/>
            <a:ext cx="3826717" cy="136960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a:t>
            </a:r>
          </a:p>
          <a:p>
            <a:pPr algn="ctr"/>
            <a:r>
              <a:rPr lang="en-US" sz="1400" dirty="0" smtClean="0">
                <a:solidFill>
                  <a:schemeClr val="bg1"/>
                </a:solidFill>
              </a:rPr>
              <a:t>A design that fits the computer manufacturer’s laptops more efficiently than the previous design, which should cut costs by taking out inefficient steps in the process.</a:t>
            </a:r>
            <a:endParaRPr lang="en-US" sz="1300" dirty="0" smtClean="0">
              <a:solidFill>
                <a:schemeClr val="bg1"/>
              </a:solidFill>
            </a:endParaRPr>
          </a:p>
        </p:txBody>
      </p:sp>
      <p:sp>
        <p:nvSpPr>
          <p:cNvPr id="12" name="Down Arrow 11"/>
          <p:cNvSpPr/>
          <p:nvPr/>
        </p:nvSpPr>
        <p:spPr>
          <a:xfrm>
            <a:off x="298466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5275026"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1003277"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Down Arrow 14"/>
          <p:cNvSpPr/>
          <p:nvPr/>
        </p:nvSpPr>
        <p:spPr>
          <a:xfrm>
            <a:off x="3282452" y="508019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6" name="Down Arrow 15"/>
          <p:cNvSpPr/>
          <p:nvPr/>
        </p:nvSpPr>
        <p:spPr>
          <a:xfrm>
            <a:off x="3268806" y="6074291"/>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8" name="Slide Number Placeholder 17"/>
          <p:cNvSpPr>
            <a:spLocks noGrp="1"/>
          </p:cNvSpPr>
          <p:nvPr>
            <p:ph type="sldNum" sz="quarter" idx="12"/>
          </p:nvPr>
        </p:nvSpPr>
        <p:spPr/>
        <p:txBody>
          <a:bodyPr/>
          <a:lstStyle/>
          <a:p>
            <a:fld id="{192D5976-955E-469C-9B7E-B85601C25DBB}" type="slidenum">
              <a:rPr lang="en-US" smtClean="0"/>
              <a:pPr/>
              <a:t>38</a:t>
            </a:fld>
            <a:endParaRPr lang="en-US"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Service WCA</a:t>
            </a:r>
          </a:p>
          <a:p>
            <a:pPr algn="ctr"/>
            <a:r>
              <a:rPr lang="en-US" sz="4000" dirty="0" smtClean="0">
                <a:effectLst>
                  <a:outerShdw blurRad="50800" dist="38100" dir="2700000" algn="tl" rotWithShape="0">
                    <a:prstClr val="black">
                      <a:alpha val="40000"/>
                    </a:prstClr>
                  </a:outerShdw>
                </a:effectLst>
              </a:rPr>
              <a:t>Narrative for Produce</a:t>
            </a:r>
          </a:p>
        </p:txBody>
      </p:sp>
      <p:sp>
        <p:nvSpPr>
          <p:cNvPr id="9" name="TextBox 8"/>
          <p:cNvSpPr txBox="1"/>
          <p:nvPr/>
        </p:nvSpPr>
        <p:spPr>
          <a:xfrm>
            <a:off x="342900" y="1847379"/>
            <a:ext cx="6134100" cy="63709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dirty="0" smtClean="0">
                <a:solidFill>
                  <a:schemeClr val="bg1"/>
                </a:solidFill>
              </a:rPr>
              <a:t>The </a:t>
            </a:r>
            <a:r>
              <a:rPr lang="en-US" sz="1200" b="1" dirty="0" smtClean="0">
                <a:solidFill>
                  <a:schemeClr val="bg1"/>
                </a:solidFill>
              </a:rPr>
              <a:t>goal</a:t>
            </a:r>
            <a:r>
              <a:rPr lang="en-US" sz="1200" dirty="0" smtClean="0">
                <a:solidFill>
                  <a:schemeClr val="bg1"/>
                </a:solidFill>
              </a:rPr>
              <a:t> of this process is to ensure that the design properly works with the computer manufacturer.</a:t>
            </a:r>
          </a:p>
          <a:p>
            <a:r>
              <a:rPr lang="en-US" sz="1200" dirty="0" smtClean="0">
                <a:solidFill>
                  <a:schemeClr val="bg1"/>
                </a:solidFill>
              </a:rPr>
              <a:t>The </a:t>
            </a:r>
            <a:r>
              <a:rPr lang="en-US" sz="1200" b="1" dirty="0" smtClean="0">
                <a:solidFill>
                  <a:schemeClr val="bg1"/>
                </a:solidFill>
              </a:rPr>
              <a:t>value</a:t>
            </a:r>
            <a:r>
              <a:rPr lang="en-US" sz="1200" dirty="0" smtClean="0">
                <a:solidFill>
                  <a:schemeClr val="bg1"/>
                </a:solidFill>
              </a:rPr>
              <a:t> added from this process is a design that will be more efficient for the computer manufacturer.</a:t>
            </a:r>
          </a:p>
          <a:p>
            <a:endParaRPr lang="en-US" sz="1200" dirty="0" smtClean="0">
              <a:solidFill>
                <a:schemeClr val="bg1"/>
              </a:solidFill>
            </a:endParaRPr>
          </a:p>
          <a:p>
            <a:r>
              <a:rPr lang="en-US" sz="1200" b="1" u="sng" dirty="0" smtClean="0">
                <a:solidFill>
                  <a:schemeClr val="bg1"/>
                </a:solidFill>
              </a:rPr>
              <a:t>Work Practices</a:t>
            </a:r>
          </a:p>
          <a:p>
            <a:r>
              <a:rPr lang="en-US" sz="1200" b="1" dirty="0" smtClean="0">
                <a:solidFill>
                  <a:schemeClr val="bg1"/>
                </a:solidFill>
              </a:rPr>
              <a:t>Research:</a:t>
            </a:r>
            <a:r>
              <a:rPr lang="en-US" sz="1200" dirty="0" smtClean="0">
                <a:solidFill>
                  <a:schemeClr val="bg1"/>
                </a:solidFill>
              </a:rPr>
              <a:t>  Communicate with the computer manufacturer and gain feedback to ensure the design is working properly with the computer manufacturer.</a:t>
            </a:r>
          </a:p>
          <a:p>
            <a:r>
              <a:rPr lang="en-US" sz="1200" b="1" dirty="0" smtClean="0">
                <a:solidFill>
                  <a:schemeClr val="bg1"/>
                </a:solidFill>
              </a:rPr>
              <a:t>Produce:  </a:t>
            </a:r>
            <a:r>
              <a:rPr lang="en-US" sz="1200" dirty="0" smtClean="0">
                <a:solidFill>
                  <a:schemeClr val="bg1"/>
                </a:solidFill>
              </a:rPr>
              <a:t>Using the feedback from the computer manufacturer, make any changes to the design that will help the design better serve the computer manufacturer.</a:t>
            </a:r>
          </a:p>
          <a:p>
            <a:r>
              <a:rPr lang="en-US" sz="1200" b="1" dirty="0" smtClean="0">
                <a:solidFill>
                  <a:schemeClr val="bg1"/>
                </a:solidFill>
              </a:rPr>
              <a:t>Sell:  </a:t>
            </a:r>
            <a:r>
              <a:rPr lang="en-US" sz="1200" dirty="0" smtClean="0">
                <a:solidFill>
                  <a:schemeClr val="bg1"/>
                </a:solidFill>
              </a:rPr>
              <a:t>Ensure that the changes made to the design are the changes that need to be made to serve the computer manufacturer’s needs.</a:t>
            </a:r>
          </a:p>
          <a:p>
            <a:r>
              <a:rPr lang="en-US" sz="1200" b="1" dirty="0" smtClean="0">
                <a:solidFill>
                  <a:schemeClr val="bg1"/>
                </a:solidFill>
              </a:rPr>
              <a:t>Deliver:  </a:t>
            </a:r>
            <a:r>
              <a:rPr lang="en-US" sz="1200" dirty="0" smtClean="0">
                <a:solidFill>
                  <a:schemeClr val="bg1"/>
                </a:solidFill>
              </a:rPr>
              <a:t>Ship the amended design to the computer manufacturer.</a:t>
            </a:r>
          </a:p>
          <a:p>
            <a:r>
              <a:rPr lang="en-US" sz="1200" b="1" dirty="0" smtClean="0">
                <a:solidFill>
                  <a:schemeClr val="bg1"/>
                </a:solidFill>
              </a:rPr>
              <a:t>Service:  </a:t>
            </a:r>
            <a:r>
              <a:rPr lang="en-US" sz="1200" dirty="0" smtClean="0">
                <a:solidFill>
                  <a:schemeClr val="bg1"/>
                </a:solidFill>
              </a:rPr>
              <a:t>Communicate with the computer manufacturer to ensure the design meets the needs of the computer manufacturer.</a:t>
            </a:r>
          </a:p>
          <a:p>
            <a:r>
              <a:rPr lang="en-US" sz="1200" dirty="0" smtClean="0">
                <a:solidFill>
                  <a:schemeClr val="bg1"/>
                </a:solidFill>
              </a:rPr>
              <a:t> </a:t>
            </a:r>
          </a:p>
          <a:p>
            <a:r>
              <a:rPr lang="en-US" sz="1200" b="1" u="sng" dirty="0" smtClean="0">
                <a:solidFill>
                  <a:schemeClr val="bg1"/>
                </a:solidFill>
              </a:rPr>
              <a:t>The Role of Technology in the Service Process</a:t>
            </a:r>
          </a:p>
          <a:p>
            <a:r>
              <a:rPr lang="en-US" sz="1200" dirty="0" smtClean="0">
                <a:solidFill>
                  <a:schemeClr val="bg1"/>
                </a:solidFill>
              </a:rPr>
              <a:t>The Pico Projector is used in the design for the built-in laptop projector.</a:t>
            </a:r>
          </a:p>
          <a:p>
            <a:r>
              <a:rPr lang="en-US" sz="1200" dirty="0" smtClean="0">
                <a:solidFill>
                  <a:schemeClr val="bg1"/>
                </a:solidFill>
              </a:rPr>
              <a:t>The computer manufacturer’s laptop is used to build the design by making sure the projector properly works with the laptop.</a:t>
            </a:r>
          </a:p>
          <a:p>
            <a:r>
              <a:rPr lang="en-US" sz="1200" dirty="0" smtClean="0">
                <a:solidFill>
                  <a:schemeClr val="bg1"/>
                </a:solidFill>
              </a:rPr>
              <a:t> </a:t>
            </a:r>
          </a:p>
          <a:p>
            <a:r>
              <a:rPr lang="en-US" sz="1200" b="1" u="sng" dirty="0" smtClean="0">
                <a:solidFill>
                  <a:schemeClr val="bg1"/>
                </a:solidFill>
              </a:rPr>
              <a:t>The Role of People in the Service Process</a:t>
            </a:r>
          </a:p>
          <a:p>
            <a:r>
              <a:rPr lang="en-US" sz="1200" dirty="0" smtClean="0">
                <a:solidFill>
                  <a:schemeClr val="bg1"/>
                </a:solidFill>
              </a:rPr>
              <a:t>The computer manufacturer will be providing feedback to KJM Development in order to better serve the customer by any changes needed to the design.</a:t>
            </a:r>
          </a:p>
          <a:p>
            <a:r>
              <a:rPr lang="en-US" sz="1200" dirty="0" smtClean="0">
                <a:solidFill>
                  <a:schemeClr val="bg1"/>
                </a:solidFill>
              </a:rPr>
              <a:t>The design team will be responsible for making any changes that need to be made to the design.</a:t>
            </a:r>
          </a:p>
          <a:p>
            <a:r>
              <a:rPr lang="en-US" sz="1200" dirty="0" smtClean="0">
                <a:solidFill>
                  <a:schemeClr val="bg1"/>
                </a:solidFill>
              </a:rPr>
              <a:t> </a:t>
            </a:r>
          </a:p>
          <a:p>
            <a:r>
              <a:rPr lang="en-US" sz="1200" b="1" u="sng" dirty="0" smtClean="0">
                <a:solidFill>
                  <a:schemeClr val="bg1"/>
                </a:solidFill>
              </a:rPr>
              <a:t>The Role of Data in the Service Process</a:t>
            </a:r>
          </a:p>
          <a:p>
            <a:r>
              <a:rPr lang="en-US" sz="1200" dirty="0" smtClean="0">
                <a:solidFill>
                  <a:schemeClr val="bg1"/>
                </a:solidFill>
              </a:rPr>
              <a:t>The laptop projector design will be used to evaluate ways to make changes to the design.</a:t>
            </a:r>
          </a:p>
          <a:p>
            <a:r>
              <a:rPr lang="en-US" sz="1200" dirty="0" smtClean="0">
                <a:solidFill>
                  <a:schemeClr val="bg1"/>
                </a:solidFill>
              </a:rPr>
              <a:t>The feedback from the computer manufacturer will be used when determining what changes to make to the laptop projector design.</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39</a:t>
            </a:fld>
            <a:endParaRPr lang="en-US"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Table of Contents</a:t>
            </a:r>
            <a:endParaRPr lang="en-US" sz="4000" dirty="0">
              <a:effectLst>
                <a:outerShdw blurRad="50800" dist="38100" dir="2700000" algn="tl" rotWithShape="0">
                  <a:prstClr val="black">
                    <a:alpha val="40000"/>
                  </a:prstClr>
                </a:outerShdw>
              </a:effectLst>
            </a:endParaRPr>
          </a:p>
        </p:txBody>
      </p:sp>
      <p:sp>
        <p:nvSpPr>
          <p:cNvPr id="5" name="Slide Number Placeholder 4"/>
          <p:cNvSpPr>
            <a:spLocks noGrp="1"/>
          </p:cNvSpPr>
          <p:nvPr>
            <p:ph type="sldNum" sz="quarter" idx="12"/>
          </p:nvPr>
        </p:nvSpPr>
        <p:spPr/>
        <p:txBody>
          <a:bodyPr/>
          <a:lstStyle/>
          <a:p>
            <a:fld id="{192D5976-955E-469C-9B7E-B85601C25DBB}" type="slidenum">
              <a:rPr lang="en-US" smtClean="0"/>
              <a:pPr/>
              <a:t>4</a:t>
            </a:fld>
            <a:endParaRPr lang="en-US" smtClean="0"/>
          </a:p>
          <a:p>
            <a:endParaRPr lang="en-US" dirty="0"/>
          </a:p>
        </p:txBody>
      </p:sp>
      <p:sp>
        <p:nvSpPr>
          <p:cNvPr id="6" name="TextBox 5"/>
          <p:cNvSpPr txBox="1"/>
          <p:nvPr/>
        </p:nvSpPr>
        <p:spPr>
          <a:xfrm>
            <a:off x="432662" y="1081825"/>
            <a:ext cx="5981786" cy="751591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lvl="2"/>
            <a:r>
              <a:rPr lang="en-US" sz="1200" dirty="0" smtClean="0">
                <a:solidFill>
                  <a:schemeClr val="bg1"/>
                </a:solidFill>
              </a:rPr>
              <a:t>Deliver </a:t>
            </a:r>
          </a:p>
          <a:p>
            <a:pPr lvl="3"/>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34</a:t>
            </a:r>
          </a:p>
          <a:p>
            <a:pPr lvl="3"/>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35</a:t>
            </a:r>
          </a:p>
          <a:p>
            <a:pPr lvl="3"/>
            <a:r>
              <a:rPr lang="en-US" sz="1200" dirty="0" smtClean="0">
                <a:solidFill>
                  <a:schemeClr val="bg1"/>
                </a:solidFill>
              </a:rPr>
              <a:t>Value Chain * </a:t>
            </a:r>
            <a:r>
              <a:rPr lang="en-US" sz="1200" u="sng" dirty="0" smtClean="0">
                <a:solidFill>
                  <a:schemeClr val="bg1"/>
                </a:solidFill>
              </a:rPr>
              <a:t>				</a:t>
            </a:r>
            <a:r>
              <a:rPr lang="en-US" sz="1200" dirty="0" smtClean="0">
                <a:solidFill>
                  <a:schemeClr val="bg1"/>
                </a:solidFill>
              </a:rPr>
              <a:t>36</a:t>
            </a:r>
          </a:p>
          <a:p>
            <a:pPr lvl="3"/>
            <a:r>
              <a:rPr lang="en-US" sz="1200" dirty="0" smtClean="0">
                <a:solidFill>
                  <a:schemeClr val="bg1"/>
                </a:solidFill>
              </a:rPr>
              <a:t>Value Chain Narrative * </a:t>
            </a:r>
            <a:r>
              <a:rPr lang="en-US" sz="1200" u="sng" dirty="0" smtClean="0">
                <a:solidFill>
                  <a:schemeClr val="bg1"/>
                </a:solidFill>
              </a:rPr>
              <a:t>			</a:t>
            </a:r>
            <a:r>
              <a:rPr lang="en-US" sz="1200" dirty="0" smtClean="0">
                <a:solidFill>
                  <a:schemeClr val="bg1"/>
                </a:solidFill>
              </a:rPr>
              <a:t>37</a:t>
            </a:r>
          </a:p>
          <a:p>
            <a:pPr lvl="2"/>
            <a:r>
              <a:rPr lang="en-US" sz="1200" dirty="0" smtClean="0">
                <a:solidFill>
                  <a:schemeClr val="bg1"/>
                </a:solidFill>
              </a:rPr>
              <a:t>Service </a:t>
            </a:r>
          </a:p>
          <a:p>
            <a:pPr lvl="3"/>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38</a:t>
            </a:r>
          </a:p>
          <a:p>
            <a:pPr lvl="3"/>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39</a:t>
            </a:r>
          </a:p>
          <a:p>
            <a:pPr lvl="3"/>
            <a:r>
              <a:rPr lang="en-US" sz="1200" dirty="0" smtClean="0">
                <a:solidFill>
                  <a:schemeClr val="bg1"/>
                </a:solidFill>
              </a:rPr>
              <a:t>Value Chain * </a:t>
            </a:r>
            <a:r>
              <a:rPr lang="en-US" sz="1200" u="sng" dirty="0" smtClean="0">
                <a:solidFill>
                  <a:schemeClr val="bg1"/>
                </a:solidFill>
              </a:rPr>
              <a:t>				</a:t>
            </a:r>
            <a:r>
              <a:rPr lang="en-US" sz="1200" dirty="0" smtClean="0">
                <a:solidFill>
                  <a:schemeClr val="bg1"/>
                </a:solidFill>
              </a:rPr>
              <a:t>40</a:t>
            </a:r>
          </a:p>
          <a:p>
            <a:pPr lvl="3"/>
            <a:r>
              <a:rPr lang="en-US" sz="1200" dirty="0" smtClean="0">
                <a:solidFill>
                  <a:schemeClr val="bg1"/>
                </a:solidFill>
              </a:rPr>
              <a:t>Value Chain Narrative * </a:t>
            </a:r>
            <a:r>
              <a:rPr lang="en-US" sz="1200" u="sng" dirty="0" smtClean="0">
                <a:solidFill>
                  <a:schemeClr val="bg1"/>
                </a:solidFill>
              </a:rPr>
              <a:t>			</a:t>
            </a:r>
            <a:r>
              <a:rPr lang="en-US" sz="1200" dirty="0" smtClean="0">
                <a:solidFill>
                  <a:schemeClr val="bg1"/>
                </a:solidFill>
              </a:rPr>
              <a:t>41</a:t>
            </a:r>
          </a:p>
          <a:p>
            <a:pPr lvl="1"/>
            <a:r>
              <a:rPr lang="en-US" sz="1200" dirty="0" smtClean="0">
                <a:solidFill>
                  <a:schemeClr val="bg1"/>
                </a:solidFill>
              </a:rPr>
              <a:t>Deliver </a:t>
            </a:r>
          </a:p>
          <a:p>
            <a:pPr lvl="2"/>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42</a:t>
            </a:r>
          </a:p>
          <a:p>
            <a:pPr lvl="2"/>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43</a:t>
            </a:r>
          </a:p>
          <a:p>
            <a:pPr lvl="2"/>
            <a:r>
              <a:rPr lang="en-US" sz="1200" dirty="0" smtClean="0">
                <a:solidFill>
                  <a:schemeClr val="bg1"/>
                </a:solidFill>
              </a:rPr>
              <a:t>Value Chain</a:t>
            </a:r>
            <a:r>
              <a:rPr lang="en-US" sz="1200" u="sng" dirty="0" smtClean="0">
                <a:solidFill>
                  <a:schemeClr val="bg1"/>
                </a:solidFill>
              </a:rPr>
              <a:t>					</a:t>
            </a:r>
            <a:r>
              <a:rPr lang="en-US" sz="1200" dirty="0" smtClean="0">
                <a:solidFill>
                  <a:schemeClr val="bg1"/>
                </a:solidFill>
              </a:rPr>
              <a:t>44</a:t>
            </a:r>
          </a:p>
          <a:p>
            <a:pPr lvl="2"/>
            <a:r>
              <a:rPr lang="en-US" sz="1200" dirty="0" smtClean="0">
                <a:solidFill>
                  <a:schemeClr val="bg1"/>
                </a:solidFill>
              </a:rPr>
              <a:t>Value Chain Narrative</a:t>
            </a:r>
            <a:r>
              <a:rPr lang="en-US" sz="1200" u="sng" dirty="0" smtClean="0">
                <a:solidFill>
                  <a:schemeClr val="bg1"/>
                </a:solidFill>
              </a:rPr>
              <a:t>				</a:t>
            </a:r>
            <a:r>
              <a:rPr lang="en-US" sz="1200" dirty="0" smtClean="0">
                <a:solidFill>
                  <a:schemeClr val="bg1"/>
                </a:solidFill>
              </a:rPr>
              <a:t>45</a:t>
            </a:r>
          </a:p>
          <a:p>
            <a:pPr lvl="1"/>
            <a:r>
              <a:rPr lang="en-US" sz="1200" dirty="0" smtClean="0">
                <a:solidFill>
                  <a:schemeClr val="bg1"/>
                </a:solidFill>
              </a:rPr>
              <a:t>Service </a:t>
            </a:r>
          </a:p>
          <a:p>
            <a:pPr lvl="2"/>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46</a:t>
            </a:r>
          </a:p>
          <a:p>
            <a:pPr lvl="2"/>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47</a:t>
            </a:r>
          </a:p>
          <a:p>
            <a:pPr lvl="2"/>
            <a:r>
              <a:rPr lang="en-US" sz="1200" dirty="0" smtClean="0">
                <a:solidFill>
                  <a:schemeClr val="bg1"/>
                </a:solidFill>
              </a:rPr>
              <a:t>Value Chain</a:t>
            </a:r>
            <a:r>
              <a:rPr lang="en-US" sz="1200" u="sng" dirty="0" smtClean="0">
                <a:solidFill>
                  <a:schemeClr val="bg1"/>
                </a:solidFill>
              </a:rPr>
              <a:t>					</a:t>
            </a:r>
            <a:r>
              <a:rPr lang="en-US" sz="1200" dirty="0" smtClean="0">
                <a:solidFill>
                  <a:schemeClr val="bg1"/>
                </a:solidFill>
              </a:rPr>
              <a:t>48</a:t>
            </a:r>
          </a:p>
          <a:p>
            <a:pPr lvl="2"/>
            <a:r>
              <a:rPr lang="en-US" sz="1200" dirty="0" smtClean="0">
                <a:solidFill>
                  <a:schemeClr val="bg1"/>
                </a:solidFill>
              </a:rPr>
              <a:t>Value Chain Narrative</a:t>
            </a:r>
            <a:r>
              <a:rPr lang="en-US" sz="1200" u="sng" dirty="0" smtClean="0">
                <a:solidFill>
                  <a:schemeClr val="bg1"/>
                </a:solidFill>
              </a:rPr>
              <a:t>				</a:t>
            </a:r>
            <a:r>
              <a:rPr lang="en-US" sz="1200" dirty="0" smtClean="0">
                <a:solidFill>
                  <a:schemeClr val="bg1"/>
                </a:solidFill>
              </a:rPr>
              <a:t>49</a:t>
            </a:r>
          </a:p>
          <a:p>
            <a:pPr lvl="0"/>
            <a:r>
              <a:rPr lang="en-US" sz="1200" dirty="0" smtClean="0">
                <a:solidFill>
                  <a:schemeClr val="bg1"/>
                </a:solidFill>
              </a:rPr>
              <a:t>Project Team</a:t>
            </a:r>
          </a:p>
          <a:p>
            <a:pPr lvl="1"/>
            <a:r>
              <a:rPr lang="en-US" sz="1200" dirty="0" smtClean="0">
                <a:solidFill>
                  <a:schemeClr val="bg1"/>
                </a:solidFill>
              </a:rPr>
              <a:t>Overall </a:t>
            </a:r>
          </a:p>
          <a:p>
            <a:pPr lvl="2"/>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50</a:t>
            </a:r>
          </a:p>
          <a:p>
            <a:pPr lvl="2"/>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51</a:t>
            </a:r>
          </a:p>
          <a:p>
            <a:pPr lvl="2"/>
            <a:r>
              <a:rPr lang="en-US" sz="1200" dirty="0" smtClean="0">
                <a:solidFill>
                  <a:schemeClr val="bg1"/>
                </a:solidFill>
              </a:rPr>
              <a:t>Value Chain</a:t>
            </a:r>
            <a:r>
              <a:rPr lang="en-US" sz="1200" u="sng" dirty="0" smtClean="0">
                <a:solidFill>
                  <a:schemeClr val="bg1"/>
                </a:solidFill>
              </a:rPr>
              <a:t>					</a:t>
            </a:r>
            <a:r>
              <a:rPr lang="en-US" sz="1200" dirty="0" smtClean="0">
                <a:solidFill>
                  <a:schemeClr val="bg1"/>
                </a:solidFill>
              </a:rPr>
              <a:t>52</a:t>
            </a:r>
          </a:p>
          <a:p>
            <a:pPr lvl="2"/>
            <a:r>
              <a:rPr lang="en-US" sz="1200" dirty="0" smtClean="0">
                <a:solidFill>
                  <a:schemeClr val="bg1"/>
                </a:solidFill>
              </a:rPr>
              <a:t>Value Chain Narrative</a:t>
            </a:r>
            <a:r>
              <a:rPr lang="en-US" sz="1200" u="sng" dirty="0" smtClean="0">
                <a:solidFill>
                  <a:schemeClr val="bg1"/>
                </a:solidFill>
              </a:rPr>
              <a:t>				</a:t>
            </a:r>
            <a:r>
              <a:rPr lang="en-US" sz="1200" dirty="0" smtClean="0">
                <a:solidFill>
                  <a:schemeClr val="bg1"/>
                </a:solidFill>
              </a:rPr>
              <a:t>53</a:t>
            </a:r>
          </a:p>
          <a:p>
            <a:pPr lvl="1"/>
            <a:r>
              <a:rPr lang="en-US" sz="1200" dirty="0" smtClean="0">
                <a:solidFill>
                  <a:schemeClr val="bg1"/>
                </a:solidFill>
              </a:rPr>
              <a:t>Research </a:t>
            </a:r>
          </a:p>
          <a:p>
            <a:pPr lvl="2"/>
            <a:r>
              <a:rPr lang="en-US" sz="1200" dirty="0" smtClean="0">
                <a:solidFill>
                  <a:schemeClr val="bg1"/>
                </a:solidFill>
              </a:rPr>
              <a:t>Work Centered Analysis</a:t>
            </a:r>
            <a:r>
              <a:rPr lang="en-US" sz="1200" u="sng" dirty="0" smtClean="0">
                <a:solidFill>
                  <a:schemeClr val="bg1"/>
                </a:solidFill>
              </a:rPr>
              <a:t>				</a:t>
            </a:r>
            <a:r>
              <a:rPr lang="en-US" sz="1200" dirty="0" smtClean="0">
                <a:solidFill>
                  <a:schemeClr val="bg1"/>
                </a:solidFill>
              </a:rPr>
              <a:t>54</a:t>
            </a:r>
          </a:p>
          <a:p>
            <a:pPr lvl="2"/>
            <a:r>
              <a:rPr lang="en-US" sz="1200" dirty="0" smtClean="0">
                <a:solidFill>
                  <a:schemeClr val="bg1"/>
                </a:solidFill>
              </a:rPr>
              <a:t>Work Centered Analysis Narrative</a:t>
            </a:r>
            <a:r>
              <a:rPr lang="en-US" sz="1200" u="sng" dirty="0" smtClean="0">
                <a:solidFill>
                  <a:schemeClr val="bg1"/>
                </a:solidFill>
              </a:rPr>
              <a:t>			</a:t>
            </a:r>
            <a:r>
              <a:rPr lang="en-US" sz="1200" dirty="0" smtClean="0">
                <a:solidFill>
                  <a:schemeClr val="bg1"/>
                </a:solidFill>
              </a:rPr>
              <a:t>55</a:t>
            </a:r>
          </a:p>
          <a:p>
            <a:pPr lvl="2"/>
            <a:r>
              <a:rPr lang="en-US" sz="1200" dirty="0" smtClean="0">
                <a:solidFill>
                  <a:schemeClr val="bg1"/>
                </a:solidFill>
              </a:rPr>
              <a:t>Value Chain</a:t>
            </a:r>
            <a:r>
              <a:rPr lang="en-US" sz="1200" u="sng" dirty="0" smtClean="0">
                <a:solidFill>
                  <a:schemeClr val="bg1"/>
                </a:solidFill>
              </a:rPr>
              <a:t>					</a:t>
            </a:r>
            <a:r>
              <a:rPr lang="en-US" sz="1200" dirty="0" smtClean="0">
                <a:solidFill>
                  <a:schemeClr val="bg1"/>
                </a:solidFill>
              </a:rPr>
              <a:t>56</a:t>
            </a:r>
          </a:p>
          <a:p>
            <a:pPr lvl="2"/>
            <a:r>
              <a:rPr lang="en-US" sz="1200" dirty="0" smtClean="0">
                <a:solidFill>
                  <a:schemeClr val="bg1"/>
                </a:solidFill>
              </a:rPr>
              <a:t>Value Chain Narrative</a:t>
            </a:r>
            <a:r>
              <a:rPr lang="en-US" sz="1200" u="sng" dirty="0" smtClean="0">
                <a:solidFill>
                  <a:schemeClr val="bg1"/>
                </a:solidFill>
              </a:rPr>
              <a:t>				</a:t>
            </a:r>
            <a:r>
              <a:rPr lang="en-US" sz="1200" dirty="0" smtClean="0">
                <a:solidFill>
                  <a:schemeClr val="bg1"/>
                </a:solidFill>
              </a:rPr>
              <a:t>57</a:t>
            </a:r>
          </a:p>
          <a:p>
            <a:pPr lvl="1"/>
            <a:r>
              <a:rPr lang="en-US" sz="1200" dirty="0" smtClean="0">
                <a:solidFill>
                  <a:schemeClr val="bg1"/>
                </a:solidFill>
              </a:rPr>
              <a:t>Work Breakdown for Produce</a:t>
            </a:r>
            <a:r>
              <a:rPr lang="en-US" sz="1200" u="sng" dirty="0" smtClean="0">
                <a:solidFill>
                  <a:schemeClr val="bg1"/>
                </a:solidFill>
              </a:rPr>
              <a:t>				</a:t>
            </a:r>
            <a:r>
              <a:rPr lang="en-US" sz="1200" dirty="0" smtClean="0">
                <a:solidFill>
                  <a:schemeClr val="bg1"/>
                </a:solidFill>
              </a:rPr>
              <a:t>58</a:t>
            </a:r>
          </a:p>
          <a:p>
            <a:pPr lvl="1"/>
            <a:r>
              <a:rPr lang="en-US" sz="1200" dirty="0" smtClean="0">
                <a:solidFill>
                  <a:schemeClr val="bg1"/>
                </a:solidFill>
              </a:rPr>
              <a:t>Work Breakdown for Sell</a:t>
            </a:r>
            <a:r>
              <a:rPr lang="en-US" sz="1200" u="sng" dirty="0" smtClean="0">
                <a:solidFill>
                  <a:schemeClr val="bg1"/>
                </a:solidFill>
              </a:rPr>
              <a:t>				</a:t>
            </a:r>
            <a:r>
              <a:rPr lang="en-US" sz="1200" dirty="0" smtClean="0">
                <a:solidFill>
                  <a:schemeClr val="bg1"/>
                </a:solidFill>
              </a:rPr>
              <a:t>59</a:t>
            </a:r>
          </a:p>
          <a:p>
            <a:pPr lvl="1"/>
            <a:r>
              <a:rPr lang="en-US" sz="1200" dirty="0" smtClean="0">
                <a:solidFill>
                  <a:schemeClr val="bg1"/>
                </a:solidFill>
              </a:rPr>
              <a:t>Work Breakdown for Deliver</a:t>
            </a:r>
            <a:r>
              <a:rPr lang="en-US" sz="1200" u="sng" dirty="0" smtClean="0">
                <a:solidFill>
                  <a:schemeClr val="bg1"/>
                </a:solidFill>
              </a:rPr>
              <a:t>				</a:t>
            </a:r>
            <a:r>
              <a:rPr lang="en-US" sz="1200" dirty="0" smtClean="0">
                <a:solidFill>
                  <a:schemeClr val="bg1"/>
                </a:solidFill>
              </a:rPr>
              <a:t>60</a:t>
            </a:r>
          </a:p>
          <a:p>
            <a:pPr lvl="1"/>
            <a:r>
              <a:rPr lang="en-US" sz="1200" dirty="0" smtClean="0">
                <a:solidFill>
                  <a:schemeClr val="bg1"/>
                </a:solidFill>
              </a:rPr>
              <a:t>Work Breakdown for Service</a:t>
            </a:r>
            <a:r>
              <a:rPr lang="en-US" sz="1200" u="sng" dirty="0" smtClean="0">
                <a:solidFill>
                  <a:schemeClr val="bg1"/>
                </a:solidFill>
              </a:rPr>
              <a:t>				</a:t>
            </a:r>
            <a:r>
              <a:rPr lang="en-US" sz="1200" dirty="0" smtClean="0">
                <a:solidFill>
                  <a:schemeClr val="bg1"/>
                </a:solidFill>
              </a:rPr>
              <a:t>61</a:t>
            </a:r>
          </a:p>
          <a:p>
            <a:pPr lvl="0"/>
            <a:r>
              <a:rPr lang="en-US" sz="1200" dirty="0" smtClean="0">
                <a:solidFill>
                  <a:schemeClr val="bg1"/>
                </a:solidFill>
              </a:rPr>
              <a:t>Extended Enterprise</a:t>
            </a:r>
            <a:r>
              <a:rPr lang="en-US" sz="1200" u="sng" dirty="0" smtClean="0">
                <a:solidFill>
                  <a:schemeClr val="bg1"/>
                </a:solidFill>
              </a:rPr>
              <a:t>					</a:t>
            </a:r>
            <a:r>
              <a:rPr lang="en-US" sz="1200" dirty="0" smtClean="0">
                <a:solidFill>
                  <a:schemeClr val="bg1"/>
                </a:solidFill>
              </a:rPr>
              <a:t>62</a:t>
            </a:r>
          </a:p>
          <a:p>
            <a:pPr lvl="1"/>
            <a:r>
              <a:rPr lang="en-US" sz="1200" dirty="0" smtClean="0">
                <a:solidFill>
                  <a:schemeClr val="bg1"/>
                </a:solidFill>
              </a:rPr>
              <a:t>Narrative</a:t>
            </a:r>
            <a:r>
              <a:rPr lang="en-US" sz="1200" u="sng" dirty="0" smtClean="0">
                <a:solidFill>
                  <a:schemeClr val="bg1"/>
                </a:solidFill>
              </a:rPr>
              <a:t>					</a:t>
            </a:r>
            <a:r>
              <a:rPr lang="en-US" sz="1200" dirty="0" smtClean="0">
                <a:solidFill>
                  <a:schemeClr val="bg1"/>
                </a:solidFill>
              </a:rPr>
              <a:t>63</a:t>
            </a:r>
          </a:p>
          <a:p>
            <a:pPr lvl="0"/>
            <a:r>
              <a:rPr lang="en-US" sz="1200" dirty="0" smtClean="0">
                <a:solidFill>
                  <a:schemeClr val="bg1"/>
                </a:solidFill>
              </a:rPr>
              <a:t>Client Contract for Service*</a:t>
            </a:r>
            <a:r>
              <a:rPr lang="en-US" sz="1200" u="sng" dirty="0" smtClean="0">
                <a:solidFill>
                  <a:schemeClr val="bg1"/>
                </a:solidFill>
              </a:rPr>
              <a:t>				</a:t>
            </a:r>
            <a:r>
              <a:rPr lang="en-US" sz="1200" dirty="0" smtClean="0">
                <a:solidFill>
                  <a:schemeClr val="bg1"/>
                </a:solidFill>
              </a:rPr>
              <a:t>64</a:t>
            </a:r>
          </a:p>
          <a:p>
            <a:pPr lvl="0"/>
            <a:r>
              <a:rPr lang="en-US" sz="1200" dirty="0" smtClean="0">
                <a:solidFill>
                  <a:schemeClr val="bg1"/>
                </a:solidFill>
              </a:rPr>
              <a:t>Meeting Log*</a:t>
            </a:r>
            <a:r>
              <a:rPr lang="en-US" sz="1200" u="sng" dirty="0" smtClean="0">
                <a:solidFill>
                  <a:schemeClr val="bg1"/>
                </a:solidFill>
              </a:rPr>
              <a:t>					</a:t>
            </a:r>
            <a:r>
              <a:rPr lang="en-US" sz="1200" dirty="0" smtClean="0">
                <a:solidFill>
                  <a:schemeClr val="bg1"/>
                </a:solidFill>
              </a:rPr>
              <a:t>65</a:t>
            </a:r>
          </a:p>
          <a:p>
            <a:pPr lvl="0"/>
            <a:r>
              <a:rPr lang="en-US" sz="1200" dirty="0" smtClean="0">
                <a:solidFill>
                  <a:schemeClr val="bg1"/>
                </a:solidFill>
              </a:rPr>
              <a:t>Repository</a:t>
            </a:r>
            <a:r>
              <a:rPr lang="en-US" sz="1200" u="sng" dirty="0" smtClean="0">
                <a:solidFill>
                  <a:schemeClr val="bg1"/>
                </a:solidFill>
              </a:rPr>
              <a:t>						</a:t>
            </a:r>
            <a:r>
              <a:rPr lang="en-US" sz="1200" dirty="0" smtClean="0">
                <a:solidFill>
                  <a:schemeClr val="bg1"/>
                </a:solidFill>
              </a:rPr>
              <a:t>66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Service VC</a:t>
            </a:r>
          </a:p>
          <a:p>
            <a:pPr algn="ct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1020725" y="1967553"/>
            <a:ext cx="4508204" cy="52322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Research:  Feedback from computer manufacturer</a:t>
            </a:r>
            <a:endParaRPr lang="en-US" sz="1400" dirty="0">
              <a:solidFill>
                <a:schemeClr val="bg1"/>
              </a:solidFill>
            </a:endParaRPr>
          </a:p>
        </p:txBody>
      </p:sp>
      <p:sp>
        <p:nvSpPr>
          <p:cNvPr id="5" name="TextBox 4"/>
          <p:cNvSpPr txBox="1"/>
          <p:nvPr/>
        </p:nvSpPr>
        <p:spPr>
          <a:xfrm>
            <a:off x="1589941" y="2902045"/>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Produce:  Adjust design</a:t>
            </a:r>
            <a:endParaRPr lang="en-US" sz="1400" dirty="0">
              <a:solidFill>
                <a:schemeClr val="bg1"/>
              </a:solidFill>
            </a:endParaRPr>
          </a:p>
        </p:txBody>
      </p:sp>
      <p:sp>
        <p:nvSpPr>
          <p:cNvPr id="6" name="TextBox 5"/>
          <p:cNvSpPr txBox="1"/>
          <p:nvPr/>
        </p:nvSpPr>
        <p:spPr>
          <a:xfrm>
            <a:off x="1010093" y="3920112"/>
            <a:ext cx="4561367"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Sell:  Inspect changes</a:t>
            </a:r>
            <a:endParaRPr lang="en-US" sz="1400" dirty="0">
              <a:solidFill>
                <a:schemeClr val="bg1"/>
              </a:solidFill>
            </a:endParaRPr>
          </a:p>
        </p:txBody>
      </p:sp>
      <p:sp>
        <p:nvSpPr>
          <p:cNvPr id="7" name="TextBox 6"/>
          <p:cNvSpPr txBox="1"/>
          <p:nvPr/>
        </p:nvSpPr>
        <p:spPr>
          <a:xfrm>
            <a:off x="1063256" y="4950880"/>
            <a:ext cx="4380614"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Deliver:  Ship amended design</a:t>
            </a:r>
            <a:endParaRPr lang="en-US" sz="1400" dirty="0">
              <a:solidFill>
                <a:schemeClr val="bg1"/>
              </a:solidFill>
            </a:endParaRPr>
          </a:p>
        </p:txBody>
      </p:sp>
      <p:sp>
        <p:nvSpPr>
          <p:cNvPr id="9" name="TextBox 8"/>
          <p:cNvSpPr txBox="1"/>
          <p:nvPr/>
        </p:nvSpPr>
        <p:spPr>
          <a:xfrm>
            <a:off x="988828" y="5926712"/>
            <a:ext cx="4614529"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Service:  Feedback from computer manufacturer</a:t>
            </a:r>
            <a:endParaRPr lang="en-US" sz="1400" dirty="0">
              <a:solidFill>
                <a:schemeClr val="bg1"/>
              </a:solidFill>
            </a:endParaRPr>
          </a:p>
        </p:txBody>
      </p:sp>
      <p:sp>
        <p:nvSpPr>
          <p:cNvPr id="10" name="TextBox 9"/>
          <p:cNvSpPr txBox="1"/>
          <p:nvPr/>
        </p:nvSpPr>
        <p:spPr>
          <a:xfrm>
            <a:off x="952500" y="6858570"/>
            <a:ext cx="4838700" cy="1600438"/>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Value Added:  By reconfiguring the design, KJM Development is able to make the process more streamlined for the computer manufacturer.  This also helps in gaining a long term relationship with the manufacturer by showing them KJM Development is willing to work with them to make products better, faster, and cheaper.</a:t>
            </a:r>
            <a:endParaRPr lang="en-US" sz="1400" dirty="0">
              <a:solidFill>
                <a:schemeClr val="bg1"/>
              </a:solidFill>
            </a:endParaRPr>
          </a:p>
        </p:txBody>
      </p:sp>
      <p:sp>
        <p:nvSpPr>
          <p:cNvPr id="11" name="Down Arrow 10"/>
          <p:cNvSpPr/>
          <p:nvPr/>
        </p:nvSpPr>
        <p:spPr>
          <a:xfrm>
            <a:off x="3050441" y="24321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 name="Down Arrow 11"/>
          <p:cNvSpPr/>
          <p:nvPr/>
        </p:nvSpPr>
        <p:spPr>
          <a:xfrm>
            <a:off x="3050441" y="34735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3050441" y="44387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3063141" y="54420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Down Arrow 14"/>
          <p:cNvSpPr/>
          <p:nvPr/>
        </p:nvSpPr>
        <p:spPr>
          <a:xfrm>
            <a:off x="3050441" y="634071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7" name="Slide Number Placeholder 16"/>
          <p:cNvSpPr>
            <a:spLocks noGrp="1"/>
          </p:cNvSpPr>
          <p:nvPr>
            <p:ph type="sldNum" sz="quarter" idx="12"/>
          </p:nvPr>
        </p:nvSpPr>
        <p:spPr/>
        <p:txBody>
          <a:bodyPr/>
          <a:lstStyle/>
          <a:p>
            <a:fld id="{192D5976-955E-469C-9B7E-B85601C25DBB}" type="slidenum">
              <a:rPr lang="en-US" smtClean="0"/>
              <a:pPr/>
              <a:t>40</a:t>
            </a:fld>
            <a:endParaRPr lang="en-US"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Service VC Narrative for Produce</a:t>
            </a:r>
          </a:p>
        </p:txBody>
      </p:sp>
      <p:sp>
        <p:nvSpPr>
          <p:cNvPr id="3" name="TextBox 2"/>
          <p:cNvSpPr txBox="1"/>
          <p:nvPr/>
        </p:nvSpPr>
        <p:spPr>
          <a:xfrm>
            <a:off x="429880" y="1960540"/>
            <a:ext cx="6021719" cy="624786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1"/>
                </a:solidFill>
              </a:rPr>
              <a:t>Research:  </a:t>
            </a:r>
            <a:r>
              <a:rPr lang="en-US" sz="1600" dirty="0" smtClean="0">
                <a:solidFill>
                  <a:schemeClr val="bg1"/>
                </a:solidFill>
              </a:rPr>
              <a:t>Communicate with the computer manufacturer to ensure the original design is working properly.</a:t>
            </a:r>
          </a:p>
          <a:p>
            <a:endParaRPr lang="en-US" sz="1600" dirty="0" smtClean="0">
              <a:solidFill>
                <a:schemeClr val="bg1"/>
              </a:solidFill>
            </a:endParaRPr>
          </a:p>
          <a:p>
            <a:r>
              <a:rPr lang="en-US" sz="1600" b="1" dirty="0" smtClean="0">
                <a:solidFill>
                  <a:schemeClr val="bg1"/>
                </a:solidFill>
              </a:rPr>
              <a:t>Produce:  </a:t>
            </a:r>
            <a:r>
              <a:rPr lang="en-US" sz="1600" dirty="0" smtClean="0">
                <a:solidFill>
                  <a:schemeClr val="bg1"/>
                </a:solidFill>
              </a:rPr>
              <a:t>Make adjustments to the design to remedy any problems the original design maybe causing.</a:t>
            </a:r>
          </a:p>
          <a:p>
            <a:endParaRPr lang="en-US" sz="1600" dirty="0" smtClean="0">
              <a:solidFill>
                <a:schemeClr val="bg1"/>
              </a:solidFill>
            </a:endParaRPr>
          </a:p>
          <a:p>
            <a:r>
              <a:rPr lang="en-US" sz="1600" b="1" dirty="0" smtClean="0">
                <a:solidFill>
                  <a:schemeClr val="bg1"/>
                </a:solidFill>
              </a:rPr>
              <a:t>Sell:  </a:t>
            </a:r>
            <a:r>
              <a:rPr lang="en-US" sz="1600" dirty="0" smtClean="0">
                <a:solidFill>
                  <a:schemeClr val="bg1"/>
                </a:solidFill>
              </a:rPr>
              <a:t>Inspect the changes in the design to ensure they solve the correct problems and do not create other issues.</a:t>
            </a:r>
          </a:p>
          <a:p>
            <a:endParaRPr lang="en-US" sz="1600" dirty="0" smtClean="0">
              <a:solidFill>
                <a:schemeClr val="bg1"/>
              </a:solidFill>
            </a:endParaRPr>
          </a:p>
          <a:p>
            <a:r>
              <a:rPr lang="en-US" sz="1600" b="1" dirty="0" smtClean="0">
                <a:solidFill>
                  <a:schemeClr val="bg1"/>
                </a:solidFill>
              </a:rPr>
              <a:t>Deliver:  </a:t>
            </a:r>
            <a:r>
              <a:rPr lang="en-US" sz="1600" dirty="0" smtClean="0">
                <a:solidFill>
                  <a:schemeClr val="bg1"/>
                </a:solidFill>
              </a:rPr>
              <a:t>Ship the amended design to the computer manufacturer.</a:t>
            </a:r>
          </a:p>
          <a:p>
            <a:endParaRPr lang="en-US" sz="1600" dirty="0" smtClean="0">
              <a:solidFill>
                <a:schemeClr val="bg1"/>
              </a:solidFill>
            </a:endParaRPr>
          </a:p>
          <a:p>
            <a:r>
              <a:rPr lang="en-US" sz="1600" b="1" dirty="0" smtClean="0">
                <a:solidFill>
                  <a:schemeClr val="bg1"/>
                </a:solidFill>
              </a:rPr>
              <a:t>Service:  </a:t>
            </a:r>
            <a:r>
              <a:rPr lang="en-US" sz="1600" dirty="0" smtClean="0">
                <a:solidFill>
                  <a:schemeClr val="bg1"/>
                </a:solidFill>
              </a:rPr>
              <a:t>Communicate with the computer manufacturer to ensure the amended design is working more efficiently than the previous design.</a:t>
            </a:r>
          </a:p>
          <a:p>
            <a:endParaRPr lang="en-US" sz="1600" dirty="0" smtClean="0">
              <a:solidFill>
                <a:schemeClr val="bg1"/>
              </a:solidFill>
            </a:endParaRPr>
          </a:p>
          <a:p>
            <a:r>
              <a:rPr lang="en-US" sz="1600" b="1" dirty="0" smtClean="0">
                <a:solidFill>
                  <a:schemeClr val="bg1"/>
                </a:solidFill>
              </a:rPr>
              <a:t>Value Added:  </a:t>
            </a:r>
            <a:r>
              <a:rPr lang="en-US" sz="1600" dirty="0" smtClean="0">
                <a:solidFill>
                  <a:schemeClr val="bg1"/>
                </a:solidFill>
              </a:rPr>
              <a:t>By reconfiguring the design, KJM Development is able to make the process more streamlined for the computer manufacturer.  This also helps in gaining a long term relationship with the manufacturer by showing them KJM Development is willing to work with them to make products better, faster, and cheaper.</a:t>
            </a: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41</a:t>
            </a:fld>
            <a:endParaRPr lang="en-US"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Analysis for Deliver</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254000" y="3698240"/>
            <a:ext cx="6324600" cy="230832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r>
              <a:rPr lang="en-US" sz="1200" b="1" dirty="0" smtClean="0">
                <a:solidFill>
                  <a:schemeClr val="bg1"/>
                </a:solidFill>
              </a:rPr>
              <a:t>Research: </a:t>
            </a:r>
            <a:r>
              <a:rPr lang="en-US" sz="1200" dirty="0" smtClean="0">
                <a:solidFill>
                  <a:schemeClr val="bg1"/>
                </a:solidFill>
              </a:rPr>
              <a:t>Contact different delivery companies and determine which will provide the most economical delivery method and can ensure that the product will arrive in time for installation.</a:t>
            </a:r>
            <a:endParaRPr lang="en-US" sz="1200" b="1" dirty="0" smtClean="0">
              <a:solidFill>
                <a:schemeClr val="bg1"/>
              </a:solidFill>
            </a:endParaRPr>
          </a:p>
          <a:p>
            <a:r>
              <a:rPr lang="en-US" sz="1200" b="1" dirty="0" smtClean="0">
                <a:solidFill>
                  <a:schemeClr val="bg1"/>
                </a:solidFill>
              </a:rPr>
              <a:t>Sell: </a:t>
            </a:r>
            <a:r>
              <a:rPr lang="en-US" sz="1200" dirty="0" smtClean="0">
                <a:solidFill>
                  <a:schemeClr val="bg1"/>
                </a:solidFill>
              </a:rPr>
              <a:t>Contract the courier to provide the delivery of the final product.</a:t>
            </a:r>
          </a:p>
          <a:p>
            <a:r>
              <a:rPr lang="en-US" sz="1200" b="1" dirty="0" smtClean="0">
                <a:solidFill>
                  <a:schemeClr val="bg1"/>
                </a:solidFill>
              </a:rPr>
              <a:t>Produce: </a:t>
            </a:r>
            <a:r>
              <a:rPr lang="en-US" sz="1200" dirty="0" smtClean="0">
                <a:solidFill>
                  <a:schemeClr val="bg1"/>
                </a:solidFill>
              </a:rPr>
              <a:t>Package the product in a manner in which the least amount of damage is likely to occur during shipment.</a:t>
            </a:r>
            <a:endParaRPr lang="en-US" sz="1200" b="1" dirty="0" smtClean="0">
              <a:solidFill>
                <a:schemeClr val="bg1"/>
              </a:solidFill>
            </a:endParaRPr>
          </a:p>
          <a:p>
            <a:r>
              <a:rPr lang="en-US" sz="1200" b="1" dirty="0" smtClean="0">
                <a:solidFill>
                  <a:schemeClr val="bg1"/>
                </a:solidFill>
              </a:rPr>
              <a:t>Deliver: </a:t>
            </a:r>
            <a:r>
              <a:rPr lang="en-US" sz="1200" dirty="0" smtClean="0">
                <a:solidFill>
                  <a:schemeClr val="bg1"/>
                </a:solidFill>
              </a:rPr>
              <a:t>Provide the product to the courier in order for the courier to deliver the product to the computer manufacturer.</a:t>
            </a:r>
            <a:endParaRPr lang="en-US" sz="1200" b="1" dirty="0" smtClean="0">
              <a:solidFill>
                <a:schemeClr val="bg1"/>
              </a:solidFill>
            </a:endParaRPr>
          </a:p>
          <a:p>
            <a:r>
              <a:rPr lang="en-US" sz="1200" b="1" dirty="0" smtClean="0">
                <a:solidFill>
                  <a:schemeClr val="bg1"/>
                </a:solidFill>
              </a:rPr>
              <a:t>Service: </a:t>
            </a:r>
            <a:r>
              <a:rPr lang="en-US" sz="1200" dirty="0" smtClean="0">
                <a:solidFill>
                  <a:schemeClr val="bg1"/>
                </a:solidFill>
              </a:rPr>
              <a:t>Replace any product that is damaged during the deliver process. Determine why it was damaged and implement new strategies to avoid damaging products in the future.</a:t>
            </a:r>
          </a:p>
        </p:txBody>
      </p:sp>
      <p:sp>
        <p:nvSpPr>
          <p:cNvPr id="5" name="TextBox 4"/>
          <p:cNvSpPr txBox="1"/>
          <p:nvPr/>
        </p:nvSpPr>
        <p:spPr>
          <a:xfrm>
            <a:off x="521081" y="2033925"/>
            <a:ext cx="175564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Packaging Team</a:t>
            </a:r>
          </a:p>
          <a:p>
            <a:pPr>
              <a:buFont typeface="Arial" pitchFamily="34" charset="0"/>
              <a:buChar char="•"/>
            </a:pPr>
            <a:r>
              <a:rPr lang="en-US" sz="1200" dirty="0" smtClean="0">
                <a:solidFill>
                  <a:schemeClr val="bg1"/>
                </a:solidFill>
              </a:rPr>
              <a:t>Courier</a:t>
            </a:r>
          </a:p>
          <a:p>
            <a:pPr>
              <a:buFont typeface="Arial" pitchFamily="34" charset="0"/>
              <a:buChar char="•"/>
            </a:pPr>
            <a:r>
              <a:rPr lang="en-US" sz="1200" dirty="0" smtClean="0">
                <a:solidFill>
                  <a:schemeClr val="bg1"/>
                </a:solidFill>
              </a:rPr>
              <a:t>Computer Manufacturing</a:t>
            </a:r>
            <a:endParaRPr lang="en-US" sz="1200" dirty="0">
              <a:solidFill>
                <a:schemeClr val="bg1"/>
              </a:solidFill>
            </a:endParaRPr>
          </a:p>
        </p:txBody>
      </p:sp>
      <p:sp>
        <p:nvSpPr>
          <p:cNvPr id="6" name="TextBox 5"/>
          <p:cNvSpPr txBox="1"/>
          <p:nvPr/>
        </p:nvSpPr>
        <p:spPr>
          <a:xfrm>
            <a:off x="2599944" y="2587923"/>
            <a:ext cx="167640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Courier</a:t>
            </a:r>
            <a:endParaRPr lang="en-US" sz="1200" dirty="0">
              <a:solidFill>
                <a:schemeClr val="bg1"/>
              </a:solidFill>
            </a:endParaRPr>
          </a:p>
        </p:txBody>
      </p:sp>
      <p:sp>
        <p:nvSpPr>
          <p:cNvPr id="7" name="TextBox 6"/>
          <p:cNvSpPr txBox="1"/>
          <p:nvPr/>
        </p:nvSpPr>
        <p:spPr>
          <a:xfrm>
            <a:off x="4690872" y="1664593"/>
            <a:ext cx="1828800"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Information received from courier</a:t>
            </a:r>
          </a:p>
          <a:p>
            <a:pPr>
              <a:buFont typeface="Arial" pitchFamily="34" charset="0"/>
              <a:buChar char="•"/>
            </a:pPr>
            <a:r>
              <a:rPr lang="en-US" sz="1200" dirty="0" smtClean="0">
                <a:solidFill>
                  <a:schemeClr val="bg1"/>
                </a:solidFill>
              </a:rPr>
              <a:t>Contract with courier</a:t>
            </a:r>
          </a:p>
          <a:p>
            <a:pPr>
              <a:buFont typeface="Arial" pitchFamily="34" charset="0"/>
              <a:buChar char="•"/>
            </a:pPr>
            <a:r>
              <a:rPr lang="en-US" sz="1200" dirty="0" smtClean="0">
                <a:solidFill>
                  <a:schemeClr val="bg1"/>
                </a:solidFill>
              </a:rPr>
              <a:t>Time needed for shipment</a:t>
            </a:r>
            <a:endParaRPr lang="en-US" sz="1200" dirty="0">
              <a:solidFill>
                <a:schemeClr val="bg1"/>
              </a:solidFill>
            </a:endParaRPr>
          </a:p>
        </p:txBody>
      </p:sp>
      <p:sp>
        <p:nvSpPr>
          <p:cNvPr id="13" name="TextBox 12"/>
          <p:cNvSpPr txBox="1"/>
          <p:nvPr/>
        </p:nvSpPr>
        <p:spPr>
          <a:xfrm>
            <a:off x="393700" y="7384288"/>
            <a:ext cx="2921000"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Deliver the final product to the computer manufacturer in a time frame that does not hinder the computer manufacturer’s laptop manufacturing time.</a:t>
            </a:r>
            <a:endParaRPr lang="en-US" sz="1200" dirty="0">
              <a:solidFill>
                <a:schemeClr val="bg1"/>
              </a:solidFill>
            </a:endParaRPr>
          </a:p>
        </p:txBody>
      </p:sp>
      <p:sp>
        <p:nvSpPr>
          <p:cNvPr id="15" name="TextBox 14"/>
          <p:cNvSpPr txBox="1"/>
          <p:nvPr/>
        </p:nvSpPr>
        <p:spPr>
          <a:xfrm>
            <a:off x="3721100" y="7371588"/>
            <a:ext cx="2743200"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The computer company does not have to change their system of manufacturing laptops in order to incorporate this technology.</a:t>
            </a:r>
            <a:endParaRPr lang="en-US" sz="1200" dirty="0">
              <a:solidFill>
                <a:schemeClr val="bg1"/>
              </a:solidFill>
            </a:endParaRPr>
          </a:p>
        </p:txBody>
      </p:sp>
      <p:sp>
        <p:nvSpPr>
          <p:cNvPr id="16" name="TextBox 15"/>
          <p:cNvSpPr txBox="1"/>
          <p:nvPr/>
        </p:nvSpPr>
        <p:spPr>
          <a:xfrm>
            <a:off x="2536444" y="6693166"/>
            <a:ext cx="176784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Computer Manufacturer</a:t>
            </a:r>
            <a:endParaRPr lang="en-US" sz="1200" dirty="0">
              <a:solidFill>
                <a:schemeClr val="bg1"/>
              </a:solidFill>
            </a:endParaRPr>
          </a:p>
        </p:txBody>
      </p:sp>
      <p:sp>
        <p:nvSpPr>
          <p:cNvPr id="19" name="Left Arrow 18"/>
          <p:cNvSpPr/>
          <p:nvPr/>
        </p:nvSpPr>
        <p:spPr>
          <a:xfrm rot="16200000">
            <a:off x="1237837" y="3095975"/>
            <a:ext cx="372174"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3191472" y="6099340"/>
            <a:ext cx="46388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Slide Number Placeholder 17"/>
          <p:cNvSpPr>
            <a:spLocks noGrp="1"/>
          </p:cNvSpPr>
          <p:nvPr>
            <p:ph type="sldNum" sz="quarter" idx="12"/>
          </p:nvPr>
        </p:nvSpPr>
        <p:spPr/>
        <p:txBody>
          <a:bodyPr/>
          <a:lstStyle/>
          <a:p>
            <a:fld id="{192D5976-955E-469C-9B7E-B85601C25DBB}" type="slidenum">
              <a:rPr lang="en-US" smtClean="0"/>
              <a:pPr/>
              <a:t>42</a:t>
            </a:fld>
            <a:endParaRPr lang="en-US" smtClean="0"/>
          </a:p>
          <a:p>
            <a:endParaRPr lang="en-US" dirty="0"/>
          </a:p>
        </p:txBody>
      </p:sp>
      <p:sp>
        <p:nvSpPr>
          <p:cNvPr id="23" name="Left Arrow 22"/>
          <p:cNvSpPr/>
          <p:nvPr/>
        </p:nvSpPr>
        <p:spPr>
          <a:xfrm rot="16200000">
            <a:off x="3257137" y="3095975"/>
            <a:ext cx="372174"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Left Arrow 23"/>
          <p:cNvSpPr/>
          <p:nvPr/>
        </p:nvSpPr>
        <p:spPr>
          <a:xfrm rot="16200000">
            <a:off x="5454237" y="3095975"/>
            <a:ext cx="372174"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a:t>
            </a:r>
          </a:p>
          <a:p>
            <a:pPr algn="ctr"/>
            <a:r>
              <a:rPr lang="en-US" sz="4000" dirty="0" smtClean="0">
                <a:effectLst>
                  <a:outerShdw blurRad="50800" dist="38100" dir="2700000" algn="tl" rotWithShape="0">
                    <a:prstClr val="black">
                      <a:alpha val="40000"/>
                    </a:prstClr>
                  </a:outerShdw>
                </a:effectLst>
              </a:rPr>
              <a:t>for Deliver</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30200" y="1766437"/>
            <a:ext cx="6159500" cy="686341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100" b="1" dirty="0" smtClean="0">
                <a:solidFill>
                  <a:schemeClr val="bg1"/>
                </a:solidFill>
              </a:rPr>
              <a:t>Goal: </a:t>
            </a:r>
            <a:r>
              <a:rPr lang="en-US" sz="1100" dirty="0" smtClean="0">
                <a:solidFill>
                  <a:schemeClr val="bg1"/>
                </a:solidFill>
              </a:rPr>
              <a:t>The goal of this process is to deliver the product in time for it to be installed into the computer without causing interference in the laptop manufacturing process.</a:t>
            </a:r>
          </a:p>
          <a:p>
            <a:r>
              <a:rPr lang="en-US" sz="1100" b="1" dirty="0" smtClean="0">
                <a:solidFill>
                  <a:schemeClr val="bg1"/>
                </a:solidFill>
              </a:rPr>
              <a:t>Product: </a:t>
            </a:r>
            <a:r>
              <a:rPr lang="en-US" sz="1100" dirty="0" smtClean="0">
                <a:solidFill>
                  <a:schemeClr val="bg1"/>
                </a:solidFill>
              </a:rPr>
              <a:t>Delivery of the product will occur in time for the installation of the product without slowing down the manufacturing process, which will allow the computer manufacturer to maintain its delivery time of the laptop to their customer, without losing any value in the process.</a:t>
            </a:r>
          </a:p>
          <a:p>
            <a:r>
              <a:rPr lang="en-US" sz="1100" b="1" dirty="0" smtClean="0">
                <a:solidFill>
                  <a:schemeClr val="bg1"/>
                </a:solidFill>
              </a:rPr>
              <a:t>Customer: </a:t>
            </a:r>
            <a:r>
              <a:rPr lang="en-US" sz="1100" dirty="0" smtClean="0">
                <a:solidFill>
                  <a:schemeClr val="bg1"/>
                </a:solidFill>
              </a:rPr>
              <a:t> Computer Manufacturer</a:t>
            </a:r>
          </a:p>
          <a:p>
            <a:pPr algn="ctr"/>
            <a:endParaRPr lang="en-US" sz="1100" dirty="0" smtClean="0">
              <a:solidFill>
                <a:schemeClr val="bg1"/>
              </a:solidFill>
            </a:endParaRPr>
          </a:p>
          <a:p>
            <a:r>
              <a:rPr lang="en-US" sz="1100" b="1" u="sng" dirty="0" smtClean="0">
                <a:solidFill>
                  <a:schemeClr val="bg1"/>
                </a:solidFill>
              </a:rPr>
              <a:t>Work Practices</a:t>
            </a:r>
          </a:p>
          <a:p>
            <a:r>
              <a:rPr lang="en-US" sz="1100" b="1" dirty="0" smtClean="0">
                <a:solidFill>
                  <a:schemeClr val="bg1"/>
                </a:solidFill>
              </a:rPr>
              <a:t>Research: </a:t>
            </a:r>
            <a:r>
              <a:rPr lang="en-US" sz="1100" dirty="0" smtClean="0">
                <a:solidFill>
                  <a:schemeClr val="bg1"/>
                </a:solidFill>
              </a:rPr>
              <a:t>Contact different delivery companies and determine which will provide the most economical delivery method and can ensure that the product will arrive in time for installation.</a:t>
            </a:r>
            <a:endParaRPr lang="en-US" sz="1100" b="1" dirty="0" smtClean="0">
              <a:solidFill>
                <a:schemeClr val="bg1"/>
              </a:solidFill>
            </a:endParaRPr>
          </a:p>
          <a:p>
            <a:r>
              <a:rPr lang="en-US" sz="1100" b="1" dirty="0" smtClean="0">
                <a:solidFill>
                  <a:schemeClr val="bg1"/>
                </a:solidFill>
              </a:rPr>
              <a:t>Sell: </a:t>
            </a:r>
            <a:r>
              <a:rPr lang="en-US" sz="1100" dirty="0" smtClean="0">
                <a:solidFill>
                  <a:schemeClr val="bg1"/>
                </a:solidFill>
              </a:rPr>
              <a:t>Contract the courier to provide the delivery of the final product.</a:t>
            </a:r>
          </a:p>
          <a:p>
            <a:r>
              <a:rPr lang="en-US" sz="1100" b="1" dirty="0" smtClean="0">
                <a:solidFill>
                  <a:schemeClr val="bg1"/>
                </a:solidFill>
              </a:rPr>
              <a:t>Produce: </a:t>
            </a:r>
            <a:r>
              <a:rPr lang="en-US" sz="1100" dirty="0" smtClean="0">
                <a:solidFill>
                  <a:schemeClr val="bg1"/>
                </a:solidFill>
              </a:rPr>
              <a:t>Package the product in a manner in which the least amount of damage is likely to occur during shipment.</a:t>
            </a:r>
            <a:endParaRPr lang="en-US" sz="1100" b="1" dirty="0" smtClean="0">
              <a:solidFill>
                <a:schemeClr val="bg1"/>
              </a:solidFill>
            </a:endParaRPr>
          </a:p>
          <a:p>
            <a:r>
              <a:rPr lang="en-US" sz="1100" b="1" dirty="0" smtClean="0">
                <a:solidFill>
                  <a:schemeClr val="bg1"/>
                </a:solidFill>
              </a:rPr>
              <a:t>Deliver: </a:t>
            </a:r>
            <a:r>
              <a:rPr lang="en-US" sz="1100" dirty="0" smtClean="0">
                <a:solidFill>
                  <a:schemeClr val="bg1"/>
                </a:solidFill>
              </a:rPr>
              <a:t>Provide the product to the courier in order for the courier to deliver the product to the computer manufacturer.</a:t>
            </a:r>
            <a:endParaRPr lang="en-US" sz="1100" b="1" dirty="0" smtClean="0">
              <a:solidFill>
                <a:schemeClr val="bg1"/>
              </a:solidFill>
            </a:endParaRPr>
          </a:p>
          <a:p>
            <a:r>
              <a:rPr lang="en-US" sz="1100" b="1" dirty="0" smtClean="0">
                <a:solidFill>
                  <a:schemeClr val="bg1"/>
                </a:solidFill>
              </a:rPr>
              <a:t>Service: </a:t>
            </a:r>
            <a:r>
              <a:rPr lang="en-US" sz="1100" dirty="0" smtClean="0">
                <a:solidFill>
                  <a:schemeClr val="bg1"/>
                </a:solidFill>
              </a:rPr>
              <a:t>Replace any product that is damaged during the deliver process. Determine why it was damaged and implement new strategies to avoid damaging products in the future.</a:t>
            </a:r>
          </a:p>
          <a:p>
            <a:endParaRPr lang="en-US" sz="1100" dirty="0" smtClean="0">
              <a:solidFill>
                <a:schemeClr val="bg1"/>
              </a:solidFill>
            </a:endParaRPr>
          </a:p>
          <a:p>
            <a:r>
              <a:rPr lang="en-US" sz="1100" b="1" u="sng" dirty="0" smtClean="0">
                <a:solidFill>
                  <a:schemeClr val="bg1"/>
                </a:solidFill>
              </a:rPr>
              <a:t>Role of People in the Delivery Process</a:t>
            </a:r>
          </a:p>
          <a:p>
            <a:r>
              <a:rPr lang="en-US" sz="1100" dirty="0" smtClean="0">
                <a:solidFill>
                  <a:schemeClr val="bg1"/>
                </a:solidFill>
              </a:rPr>
              <a:t>KJM Development’s Packaging Team will ensure that the product is properly packed in order to ship the product without any damage occurring to the product.  The courier will provide the shipment of the product from KJM Development to the computer manufacturer.  The computer manufacturer will receive the product from the courier and report any damages to KJM Development in order to provide replacement products.</a:t>
            </a:r>
          </a:p>
          <a:p>
            <a:endParaRPr lang="en-US" sz="1100" b="1" u="sng" dirty="0" smtClean="0">
              <a:solidFill>
                <a:schemeClr val="bg1"/>
              </a:solidFill>
            </a:endParaRPr>
          </a:p>
          <a:p>
            <a:r>
              <a:rPr lang="en-US" sz="1100" b="1" u="sng" dirty="0" smtClean="0">
                <a:solidFill>
                  <a:schemeClr val="bg1"/>
                </a:solidFill>
              </a:rPr>
              <a:t>Role of Technology in the Delivery Process</a:t>
            </a:r>
            <a:endParaRPr lang="en-US" sz="1100" dirty="0" smtClean="0">
              <a:solidFill>
                <a:schemeClr val="bg1"/>
              </a:solidFill>
            </a:endParaRPr>
          </a:p>
          <a:p>
            <a:r>
              <a:rPr lang="en-US" sz="1100" dirty="0" smtClean="0">
                <a:solidFill>
                  <a:schemeClr val="bg1"/>
                </a:solidFill>
              </a:rPr>
              <a:t>The courier will use their distribution process in order to provide fast and efficient delivery of the projector to the computer manufacturer.</a:t>
            </a:r>
          </a:p>
          <a:p>
            <a:endParaRPr lang="en-US" sz="1100" dirty="0" smtClean="0">
              <a:solidFill>
                <a:schemeClr val="bg1"/>
              </a:solidFill>
            </a:endParaRPr>
          </a:p>
          <a:p>
            <a:r>
              <a:rPr lang="en-US" sz="1100" b="1" u="sng" dirty="0" smtClean="0">
                <a:solidFill>
                  <a:schemeClr val="bg1"/>
                </a:solidFill>
              </a:rPr>
              <a:t>Role of Data in the Delivery Process</a:t>
            </a:r>
            <a:endParaRPr lang="en-US" sz="1100" dirty="0" smtClean="0">
              <a:solidFill>
                <a:schemeClr val="bg1"/>
              </a:solidFill>
            </a:endParaRPr>
          </a:p>
          <a:p>
            <a:r>
              <a:rPr lang="en-US" sz="1100" dirty="0" smtClean="0">
                <a:solidFill>
                  <a:schemeClr val="bg1"/>
                </a:solidFill>
              </a:rPr>
              <a:t>The information that is received from the delivery companies will be analyzed to determine which courier can provide the best shipping method possible. The courier contract will be used to ensure that the product is delivered on time and at a cost that is affordable to KJM Development. The time needed for shipment is critical to the computer manufacturer so that their manufacturing process is not hindered by the product delivered by KJM Development.</a:t>
            </a:r>
            <a:endParaRPr lang="en-US" sz="1100" b="1" dirty="0" smtClean="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43</a:t>
            </a:fld>
            <a:endParaRPr lang="en-US"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a:t>
            </a:r>
          </a:p>
          <a:p>
            <a:pPr algn="ctr"/>
            <a:r>
              <a:rPr lang="en-US" sz="4000" dirty="0" smtClean="0">
                <a:effectLst>
                  <a:outerShdw blurRad="50800" dist="38100" dir="2700000" algn="tl" rotWithShape="0">
                    <a:prstClr val="black">
                      <a:alpha val="40000"/>
                    </a:prstClr>
                  </a:outerShdw>
                </a:effectLst>
              </a:rPr>
              <a:t>for Deliver</a:t>
            </a:r>
          </a:p>
        </p:txBody>
      </p:sp>
      <p:sp>
        <p:nvSpPr>
          <p:cNvPr id="3" name="TextBox 2"/>
          <p:cNvSpPr txBox="1"/>
          <p:nvPr/>
        </p:nvSpPr>
        <p:spPr>
          <a:xfrm>
            <a:off x="1589941" y="1967553"/>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Research</a:t>
            </a:r>
            <a:r>
              <a:rPr lang="en-US" sz="1600" dirty="0" smtClean="0">
                <a:solidFill>
                  <a:schemeClr val="bg1"/>
                </a:solidFill>
              </a:rPr>
              <a:t> couriers.</a:t>
            </a:r>
            <a:endParaRPr lang="en-US" sz="1600" dirty="0">
              <a:solidFill>
                <a:schemeClr val="bg1"/>
              </a:solidFill>
            </a:endParaRPr>
          </a:p>
        </p:txBody>
      </p:sp>
      <p:sp>
        <p:nvSpPr>
          <p:cNvPr id="5" name="TextBox 4"/>
          <p:cNvSpPr txBox="1"/>
          <p:nvPr/>
        </p:nvSpPr>
        <p:spPr>
          <a:xfrm>
            <a:off x="1589941" y="2902045"/>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Sell </a:t>
            </a:r>
            <a:r>
              <a:rPr lang="en-US" sz="1600" dirty="0" smtClean="0">
                <a:solidFill>
                  <a:schemeClr val="bg1"/>
                </a:solidFill>
              </a:rPr>
              <a:t>the contract.</a:t>
            </a:r>
            <a:endParaRPr lang="en-US" sz="1600" dirty="0">
              <a:solidFill>
                <a:schemeClr val="bg1"/>
              </a:solidFill>
            </a:endParaRPr>
          </a:p>
        </p:txBody>
      </p:sp>
      <p:sp>
        <p:nvSpPr>
          <p:cNvPr id="6" name="TextBox 5"/>
          <p:cNvSpPr txBox="1"/>
          <p:nvPr/>
        </p:nvSpPr>
        <p:spPr>
          <a:xfrm>
            <a:off x="1589941" y="3930745"/>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Produce</a:t>
            </a:r>
            <a:r>
              <a:rPr lang="en-US" sz="1600" dirty="0" smtClean="0">
                <a:solidFill>
                  <a:schemeClr val="bg1"/>
                </a:solidFill>
              </a:rPr>
              <a:t> the package.</a:t>
            </a:r>
            <a:endParaRPr lang="en-US" sz="1600" dirty="0">
              <a:solidFill>
                <a:schemeClr val="bg1"/>
              </a:solidFill>
            </a:endParaRPr>
          </a:p>
        </p:txBody>
      </p:sp>
      <p:sp>
        <p:nvSpPr>
          <p:cNvPr id="7" name="TextBox 6"/>
          <p:cNvSpPr txBox="1"/>
          <p:nvPr/>
        </p:nvSpPr>
        <p:spPr>
          <a:xfrm>
            <a:off x="1589941" y="4972145"/>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Deliver</a:t>
            </a:r>
            <a:r>
              <a:rPr lang="en-US" sz="1600" dirty="0" smtClean="0">
                <a:solidFill>
                  <a:schemeClr val="bg1"/>
                </a:solidFill>
              </a:rPr>
              <a:t> the product.</a:t>
            </a:r>
            <a:endParaRPr lang="en-US" sz="1600" dirty="0">
              <a:solidFill>
                <a:schemeClr val="bg1"/>
              </a:solidFill>
            </a:endParaRPr>
          </a:p>
        </p:txBody>
      </p:sp>
      <p:sp>
        <p:nvSpPr>
          <p:cNvPr id="9" name="TextBox 8"/>
          <p:cNvSpPr txBox="1"/>
          <p:nvPr/>
        </p:nvSpPr>
        <p:spPr>
          <a:xfrm>
            <a:off x="1589941" y="5937345"/>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Service</a:t>
            </a:r>
            <a:r>
              <a:rPr lang="en-US" sz="1600" dirty="0" smtClean="0">
                <a:solidFill>
                  <a:schemeClr val="bg1"/>
                </a:solidFill>
              </a:rPr>
              <a:t> damaged parts.</a:t>
            </a:r>
            <a:endParaRPr lang="en-US" sz="1600" dirty="0">
              <a:solidFill>
                <a:schemeClr val="bg1"/>
              </a:solidFill>
            </a:endParaRPr>
          </a:p>
        </p:txBody>
      </p:sp>
      <p:sp>
        <p:nvSpPr>
          <p:cNvPr id="10" name="TextBox 9"/>
          <p:cNvSpPr txBox="1"/>
          <p:nvPr/>
        </p:nvSpPr>
        <p:spPr>
          <a:xfrm>
            <a:off x="952500" y="6858570"/>
            <a:ext cx="4838700" cy="132343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Value Added:</a:t>
            </a:r>
            <a:r>
              <a:rPr lang="en-US" sz="1600" dirty="0" smtClean="0">
                <a:solidFill>
                  <a:schemeClr val="bg1"/>
                </a:solidFill>
              </a:rPr>
              <a:t> Product arrives in a time frame that is appropriate for manufacturing the laptop without delaying the shipment of the laptop to the computer company’s customer.</a:t>
            </a:r>
            <a:endParaRPr lang="en-US" sz="1600" dirty="0">
              <a:solidFill>
                <a:schemeClr val="bg1"/>
              </a:solidFill>
            </a:endParaRPr>
          </a:p>
        </p:txBody>
      </p:sp>
      <p:sp>
        <p:nvSpPr>
          <p:cNvPr id="11" name="Down Arrow 10"/>
          <p:cNvSpPr/>
          <p:nvPr/>
        </p:nvSpPr>
        <p:spPr>
          <a:xfrm>
            <a:off x="3050441" y="24321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Down Arrow 11"/>
          <p:cNvSpPr/>
          <p:nvPr/>
        </p:nvSpPr>
        <p:spPr>
          <a:xfrm>
            <a:off x="3050441" y="34735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Down Arrow 12"/>
          <p:cNvSpPr/>
          <p:nvPr/>
        </p:nvSpPr>
        <p:spPr>
          <a:xfrm>
            <a:off x="3050441" y="44387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Down Arrow 13"/>
          <p:cNvSpPr/>
          <p:nvPr/>
        </p:nvSpPr>
        <p:spPr>
          <a:xfrm>
            <a:off x="3063141" y="54420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Down Arrow 14"/>
          <p:cNvSpPr/>
          <p:nvPr/>
        </p:nvSpPr>
        <p:spPr>
          <a:xfrm>
            <a:off x="3050441" y="634071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Slide Number Placeholder 16"/>
          <p:cNvSpPr>
            <a:spLocks noGrp="1"/>
          </p:cNvSpPr>
          <p:nvPr>
            <p:ph type="sldNum" sz="quarter" idx="12"/>
          </p:nvPr>
        </p:nvSpPr>
        <p:spPr/>
        <p:txBody>
          <a:bodyPr/>
          <a:lstStyle/>
          <a:p>
            <a:fld id="{192D5976-955E-469C-9B7E-B85601C25DBB}" type="slidenum">
              <a:rPr lang="en-US" smtClean="0"/>
              <a:pPr/>
              <a:t>44</a:t>
            </a:fld>
            <a:endParaRPr lang="en-US"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Deliver</a:t>
            </a:r>
          </a:p>
        </p:txBody>
      </p:sp>
      <p:sp>
        <p:nvSpPr>
          <p:cNvPr id="3" name="TextBox 2"/>
          <p:cNvSpPr txBox="1"/>
          <p:nvPr/>
        </p:nvSpPr>
        <p:spPr>
          <a:xfrm>
            <a:off x="429880" y="1960540"/>
            <a:ext cx="6021719" cy="375487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Research</a:t>
            </a:r>
            <a:r>
              <a:rPr lang="en-US" sz="1400" dirty="0" smtClean="0">
                <a:solidFill>
                  <a:schemeClr val="bg1"/>
                </a:solidFill>
              </a:rPr>
              <a:t> determines which courier will provide the most economical and timely delivery method.</a:t>
            </a:r>
          </a:p>
          <a:p>
            <a:pPr algn="ctr"/>
            <a:endParaRPr lang="en-US" sz="1400" b="1" dirty="0" smtClean="0">
              <a:solidFill>
                <a:schemeClr val="bg1"/>
              </a:solidFill>
            </a:endParaRPr>
          </a:p>
          <a:p>
            <a:pPr algn="ctr"/>
            <a:r>
              <a:rPr lang="en-US" sz="1400" b="1" dirty="0" smtClean="0">
                <a:solidFill>
                  <a:schemeClr val="bg1"/>
                </a:solidFill>
              </a:rPr>
              <a:t>Sell </a:t>
            </a:r>
            <a:r>
              <a:rPr lang="en-US" sz="1400" dirty="0" smtClean="0">
                <a:solidFill>
                  <a:schemeClr val="bg1"/>
                </a:solidFill>
              </a:rPr>
              <a:t>the contract to the courier to provide the delivery service.</a:t>
            </a:r>
          </a:p>
          <a:p>
            <a:pPr algn="ctr"/>
            <a:endParaRPr lang="en-US" sz="1400" dirty="0" smtClean="0">
              <a:solidFill>
                <a:schemeClr val="bg1"/>
              </a:solidFill>
            </a:endParaRPr>
          </a:p>
          <a:p>
            <a:pPr algn="ctr"/>
            <a:r>
              <a:rPr lang="en-US" sz="1400" b="1" dirty="0" smtClean="0">
                <a:solidFill>
                  <a:schemeClr val="bg1"/>
                </a:solidFill>
              </a:rPr>
              <a:t>Produce</a:t>
            </a:r>
            <a:r>
              <a:rPr lang="en-US" sz="1400" dirty="0" smtClean="0">
                <a:solidFill>
                  <a:schemeClr val="bg1"/>
                </a:solidFill>
              </a:rPr>
              <a:t> the package for the product for shipment.</a:t>
            </a:r>
          </a:p>
          <a:p>
            <a:pPr algn="ctr"/>
            <a:endParaRPr lang="en-US" sz="1400" dirty="0" smtClean="0">
              <a:solidFill>
                <a:schemeClr val="bg1"/>
              </a:solidFill>
            </a:endParaRPr>
          </a:p>
          <a:p>
            <a:pPr algn="ctr"/>
            <a:r>
              <a:rPr lang="en-US" sz="1400" b="1" dirty="0" smtClean="0">
                <a:solidFill>
                  <a:schemeClr val="bg1"/>
                </a:solidFill>
              </a:rPr>
              <a:t>Deliver</a:t>
            </a:r>
            <a:r>
              <a:rPr lang="en-US" sz="1400" dirty="0" smtClean="0">
                <a:solidFill>
                  <a:schemeClr val="bg1"/>
                </a:solidFill>
              </a:rPr>
              <a:t> the product to the computer company using the delivery company.</a:t>
            </a:r>
          </a:p>
          <a:p>
            <a:pPr algn="ctr"/>
            <a:endParaRPr lang="en-US" sz="1400" dirty="0" smtClean="0">
              <a:solidFill>
                <a:schemeClr val="bg1"/>
              </a:solidFill>
            </a:endParaRPr>
          </a:p>
          <a:p>
            <a:pPr algn="ctr"/>
            <a:r>
              <a:rPr lang="en-US" sz="1400" b="1" dirty="0" smtClean="0">
                <a:solidFill>
                  <a:schemeClr val="bg1"/>
                </a:solidFill>
              </a:rPr>
              <a:t>Service</a:t>
            </a:r>
            <a:r>
              <a:rPr lang="en-US" sz="1400" dirty="0" smtClean="0">
                <a:solidFill>
                  <a:schemeClr val="bg1"/>
                </a:solidFill>
              </a:rPr>
              <a:t> and/or replace any parts or products that were damaged in the shipping process.</a:t>
            </a:r>
          </a:p>
          <a:p>
            <a:pPr algn="ctr"/>
            <a:endParaRPr lang="en-US" sz="1400" dirty="0" smtClean="0">
              <a:solidFill>
                <a:schemeClr val="bg1"/>
              </a:solidFill>
            </a:endParaRPr>
          </a:p>
          <a:p>
            <a:pPr algn="ctr"/>
            <a:r>
              <a:rPr lang="en-US" sz="1400" b="1" dirty="0" smtClean="0">
                <a:solidFill>
                  <a:schemeClr val="bg1"/>
                </a:solidFill>
              </a:rPr>
              <a:t>Value Added:</a:t>
            </a:r>
            <a:r>
              <a:rPr lang="en-US" sz="1400" dirty="0" smtClean="0">
                <a:solidFill>
                  <a:schemeClr val="bg1"/>
                </a:solidFill>
              </a:rPr>
              <a:t> Product arrives in a time frame that is appropriate for manufacturing the laptop without delaying the shipment of the laptop to the computer company’s customer.</a:t>
            </a:r>
          </a:p>
          <a:p>
            <a:pPr algn="ctr"/>
            <a:endParaRPr lang="en-US" sz="14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45</a:t>
            </a:fld>
            <a:endParaRPr lang="en-US"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a:t>
            </a:r>
          </a:p>
          <a:p>
            <a:pPr algn="ctr"/>
            <a:r>
              <a:rPr lang="en-US" sz="4000" dirty="0" smtClean="0">
                <a:effectLst>
                  <a:outerShdw blurRad="50800" dist="38100" dir="2700000" algn="tl" rotWithShape="0">
                    <a:prstClr val="black">
                      <a:alpha val="40000"/>
                    </a:prstClr>
                  </a:outerShdw>
                </a:effectLst>
              </a:rPr>
              <a:t>Analysis for Service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562364" y="3500917"/>
            <a:ext cx="5594672"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dirty="0" smtClean="0">
                <a:solidFill>
                  <a:schemeClr val="bg1"/>
                </a:solidFill>
              </a:rPr>
              <a:t>To ease the ability of delivering presentations by combining multiple necessary products into one product.</a:t>
            </a:r>
          </a:p>
          <a:p>
            <a:pPr>
              <a:buFont typeface="Arial" pitchFamily="34" charset="0"/>
              <a:buChar char="•"/>
            </a:pPr>
            <a:r>
              <a:rPr lang="en-US" sz="1200" dirty="0" smtClean="0">
                <a:solidFill>
                  <a:schemeClr val="bg1"/>
                </a:solidFill>
              </a:rPr>
              <a:t>Setup for each product is not required.</a:t>
            </a:r>
          </a:p>
          <a:p>
            <a:pPr>
              <a:buFont typeface="Arial" pitchFamily="34" charset="0"/>
              <a:buChar char="•"/>
            </a:pPr>
            <a:r>
              <a:rPr lang="en-US" sz="1200" dirty="0" smtClean="0">
                <a:solidFill>
                  <a:schemeClr val="bg1"/>
                </a:solidFill>
              </a:rPr>
              <a:t>Software updates will automatically be provided as they become available.</a:t>
            </a:r>
            <a:endParaRPr lang="en-US" sz="1200" dirty="0">
              <a:solidFill>
                <a:schemeClr val="bg1"/>
              </a:solidFill>
            </a:endParaRPr>
          </a:p>
        </p:txBody>
      </p:sp>
      <p:sp>
        <p:nvSpPr>
          <p:cNvPr id="5" name="TextBox 4"/>
          <p:cNvSpPr txBox="1"/>
          <p:nvPr/>
        </p:nvSpPr>
        <p:spPr>
          <a:xfrm>
            <a:off x="323537" y="1953350"/>
            <a:ext cx="175564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Presenters</a:t>
            </a:r>
          </a:p>
          <a:p>
            <a:pPr>
              <a:buFont typeface="Arial" pitchFamily="34" charset="0"/>
              <a:buChar char="•"/>
            </a:pPr>
            <a:r>
              <a:rPr lang="en-US" sz="1200" dirty="0" smtClean="0">
                <a:solidFill>
                  <a:schemeClr val="bg1"/>
                </a:solidFill>
              </a:rPr>
              <a:t>KJM Development</a:t>
            </a:r>
          </a:p>
          <a:p>
            <a:pPr>
              <a:buFont typeface="Arial" pitchFamily="34" charset="0"/>
              <a:buChar char="•"/>
            </a:pPr>
            <a:r>
              <a:rPr lang="en-US" sz="1200" dirty="0" smtClean="0">
                <a:solidFill>
                  <a:schemeClr val="bg1"/>
                </a:solidFill>
              </a:rPr>
              <a:t>Computer manufacturers</a:t>
            </a:r>
            <a:endParaRPr lang="en-US" sz="1200" dirty="0">
              <a:solidFill>
                <a:schemeClr val="bg1"/>
              </a:solidFill>
            </a:endParaRPr>
          </a:p>
        </p:txBody>
      </p:sp>
      <p:sp>
        <p:nvSpPr>
          <p:cNvPr id="6" name="TextBox 5"/>
          <p:cNvSpPr txBox="1"/>
          <p:nvPr/>
        </p:nvSpPr>
        <p:spPr>
          <a:xfrm>
            <a:off x="2379472" y="2128791"/>
            <a:ext cx="1972056"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Laptop equipped with Pico Projector</a:t>
            </a:r>
          </a:p>
          <a:p>
            <a:pPr>
              <a:buFont typeface="Arial" pitchFamily="34" charset="0"/>
              <a:buChar char="•"/>
            </a:pPr>
            <a:r>
              <a:rPr lang="en-US" sz="1200" dirty="0" smtClean="0">
                <a:solidFill>
                  <a:schemeClr val="bg1"/>
                </a:solidFill>
              </a:rPr>
              <a:t>Microsoft Office Suite</a:t>
            </a:r>
          </a:p>
        </p:txBody>
      </p:sp>
      <p:sp>
        <p:nvSpPr>
          <p:cNvPr id="7" name="TextBox 6"/>
          <p:cNvSpPr txBox="1"/>
          <p:nvPr/>
        </p:nvSpPr>
        <p:spPr>
          <a:xfrm>
            <a:off x="4592320" y="2101496"/>
            <a:ext cx="1828800"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Presentation information</a:t>
            </a:r>
          </a:p>
          <a:p>
            <a:pPr>
              <a:buFont typeface="Arial" pitchFamily="34" charset="0"/>
              <a:buChar char="•"/>
            </a:pPr>
            <a:r>
              <a:rPr lang="en-US" sz="1200" dirty="0" smtClean="0">
                <a:solidFill>
                  <a:schemeClr val="bg1"/>
                </a:solidFill>
              </a:rPr>
              <a:t>Software updates</a:t>
            </a:r>
            <a:endParaRPr lang="en-US" sz="1200" dirty="0">
              <a:solidFill>
                <a:schemeClr val="bg1"/>
              </a:solidFill>
            </a:endParaRPr>
          </a:p>
        </p:txBody>
      </p:sp>
      <p:sp>
        <p:nvSpPr>
          <p:cNvPr id="13" name="TextBox 12"/>
          <p:cNvSpPr txBox="1"/>
          <p:nvPr/>
        </p:nvSpPr>
        <p:spPr>
          <a:xfrm>
            <a:off x="533400" y="7298230"/>
            <a:ext cx="2590800"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To reduce the amount of time to setup and remove all items for a presentation.</a:t>
            </a:r>
          </a:p>
          <a:p>
            <a:pPr>
              <a:buFont typeface="Arial" pitchFamily="34" charset="0"/>
              <a:buChar char="•"/>
            </a:pPr>
            <a:r>
              <a:rPr lang="en-US" sz="1200" dirty="0" smtClean="0">
                <a:solidFill>
                  <a:schemeClr val="bg1"/>
                </a:solidFill>
              </a:rPr>
              <a:t>To eliminate, or reduce, conflicts between combining the products.</a:t>
            </a:r>
          </a:p>
        </p:txBody>
      </p:sp>
      <p:sp>
        <p:nvSpPr>
          <p:cNvPr id="15" name="TextBox 14"/>
          <p:cNvSpPr txBox="1"/>
          <p:nvPr/>
        </p:nvSpPr>
        <p:spPr>
          <a:xfrm>
            <a:off x="3657600" y="7243639"/>
            <a:ext cx="2743200"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Presenters have fewer items to keep track of when traveling between locations.</a:t>
            </a:r>
          </a:p>
          <a:p>
            <a:pPr>
              <a:buFont typeface="Arial" pitchFamily="34" charset="0"/>
              <a:buChar char="•"/>
            </a:pPr>
            <a:r>
              <a:rPr lang="en-US" sz="1200" dirty="0" smtClean="0">
                <a:solidFill>
                  <a:schemeClr val="bg1"/>
                </a:solidFill>
              </a:rPr>
              <a:t>Presenters do not have to reserve or carry a projector.</a:t>
            </a:r>
          </a:p>
        </p:txBody>
      </p:sp>
      <p:sp>
        <p:nvSpPr>
          <p:cNvPr id="16" name="TextBox 15"/>
          <p:cNvSpPr txBox="1"/>
          <p:nvPr/>
        </p:nvSpPr>
        <p:spPr>
          <a:xfrm>
            <a:off x="1716163" y="6460304"/>
            <a:ext cx="3279648"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Individuals viewing the presentation given by the to the targeted audience</a:t>
            </a:r>
            <a:endParaRPr lang="en-US" sz="1200" dirty="0">
              <a:solidFill>
                <a:schemeClr val="bg1"/>
              </a:solidFill>
            </a:endParaRPr>
          </a:p>
        </p:txBody>
      </p:sp>
      <p:sp>
        <p:nvSpPr>
          <p:cNvPr id="17" name="Left Arrow 16"/>
          <p:cNvSpPr/>
          <p:nvPr/>
        </p:nvSpPr>
        <p:spPr>
          <a:xfrm rot="16200000">
            <a:off x="3100059" y="2967660"/>
            <a:ext cx="33885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Left Arrow 18"/>
          <p:cNvSpPr/>
          <p:nvPr/>
        </p:nvSpPr>
        <p:spPr>
          <a:xfrm rot="16200000">
            <a:off x="1143243" y="2967660"/>
            <a:ext cx="33885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Left Arrow 19"/>
          <p:cNvSpPr/>
          <p:nvPr/>
        </p:nvSpPr>
        <p:spPr>
          <a:xfrm rot="16200000">
            <a:off x="5270235" y="2967660"/>
            <a:ext cx="33885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3196818" y="4700043"/>
            <a:ext cx="281487"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TextBox 13"/>
          <p:cNvSpPr txBox="1"/>
          <p:nvPr/>
        </p:nvSpPr>
        <p:spPr>
          <a:xfrm>
            <a:off x="1745733" y="5221580"/>
            <a:ext cx="3279648"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buFont typeface="Arial" pitchFamily="34" charset="0"/>
              <a:buChar char="•"/>
            </a:pPr>
            <a:r>
              <a:rPr lang="en-US" sz="1200" dirty="0" smtClean="0">
                <a:solidFill>
                  <a:schemeClr val="bg1"/>
                </a:solidFill>
              </a:rPr>
              <a:t>Customer satisfaction for meeting or exceeding demands.</a:t>
            </a:r>
            <a:endParaRPr lang="en-US" sz="1200" dirty="0">
              <a:solidFill>
                <a:schemeClr val="bg1"/>
              </a:solidFill>
            </a:endParaRPr>
          </a:p>
        </p:txBody>
      </p:sp>
      <p:sp>
        <p:nvSpPr>
          <p:cNvPr id="18" name="Left Arrow 17"/>
          <p:cNvSpPr/>
          <p:nvPr/>
        </p:nvSpPr>
        <p:spPr>
          <a:xfrm rot="16200000">
            <a:off x="3140239" y="5939052"/>
            <a:ext cx="371903"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Slide Number Placeholder 22"/>
          <p:cNvSpPr>
            <a:spLocks noGrp="1"/>
          </p:cNvSpPr>
          <p:nvPr>
            <p:ph type="sldNum" sz="quarter" idx="12"/>
          </p:nvPr>
        </p:nvSpPr>
        <p:spPr/>
        <p:txBody>
          <a:bodyPr/>
          <a:lstStyle/>
          <a:p>
            <a:fld id="{192D5976-955E-469C-9B7E-B85601C25DBB}" type="slidenum">
              <a:rPr lang="en-US" smtClean="0"/>
              <a:pPr/>
              <a:t>46</a:t>
            </a:fld>
            <a:endParaRPr lang="en-US"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for Service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287551" y="1930783"/>
            <a:ext cx="6237027" cy="618630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100" b="1" dirty="0" smtClean="0">
                <a:solidFill>
                  <a:schemeClr val="bg1"/>
                </a:solidFill>
              </a:rPr>
              <a:t>Goal:</a:t>
            </a:r>
            <a:r>
              <a:rPr lang="en-US" sz="1100" dirty="0" smtClean="0">
                <a:solidFill>
                  <a:schemeClr val="bg1"/>
                </a:solidFill>
              </a:rPr>
              <a:t> To reduce the necessary setup and conflicts with setting up traditional projectors.  This will make the product faster.</a:t>
            </a:r>
            <a:endParaRPr lang="en-US" sz="1100" b="1" dirty="0" smtClean="0">
              <a:solidFill>
                <a:schemeClr val="bg1"/>
              </a:solidFill>
            </a:endParaRPr>
          </a:p>
          <a:p>
            <a:r>
              <a:rPr lang="en-US" sz="1100" b="1" dirty="0" smtClean="0">
                <a:solidFill>
                  <a:schemeClr val="bg1"/>
                </a:solidFill>
              </a:rPr>
              <a:t>Product: </a:t>
            </a:r>
            <a:r>
              <a:rPr lang="en-US" sz="1100" dirty="0" smtClean="0">
                <a:solidFill>
                  <a:schemeClr val="bg1"/>
                </a:solidFill>
              </a:rPr>
              <a:t>The final product will need continued assistance from KJM Development in case problems occur, whether by the user or defect, after it has left the factory.</a:t>
            </a:r>
          </a:p>
          <a:p>
            <a:r>
              <a:rPr lang="en-US" sz="1100" b="1" dirty="0" smtClean="0">
                <a:solidFill>
                  <a:schemeClr val="bg1"/>
                </a:solidFill>
              </a:rPr>
              <a:t>Customer:</a:t>
            </a:r>
            <a:r>
              <a:rPr lang="en-US" sz="1100" dirty="0" smtClean="0">
                <a:solidFill>
                  <a:schemeClr val="bg1"/>
                </a:solidFill>
              </a:rPr>
              <a:t> Those seeing the product in action may be amazed by the advancement in technology.</a:t>
            </a:r>
            <a:endParaRPr lang="en-US" sz="1100" b="1" dirty="0" smtClean="0">
              <a:solidFill>
                <a:schemeClr val="bg1"/>
              </a:solidFill>
            </a:endParaRPr>
          </a:p>
          <a:p>
            <a:endParaRPr lang="en-US" sz="1100" b="1" u="sng" dirty="0" smtClean="0">
              <a:solidFill>
                <a:schemeClr val="bg1"/>
              </a:solidFill>
            </a:endParaRPr>
          </a:p>
          <a:p>
            <a:r>
              <a:rPr lang="en-US" sz="1100" b="1" u="sng" dirty="0" smtClean="0">
                <a:solidFill>
                  <a:schemeClr val="bg1"/>
                </a:solidFill>
              </a:rPr>
              <a:t>Work Practices</a:t>
            </a:r>
          </a:p>
          <a:p>
            <a:r>
              <a:rPr lang="en-US" sz="1100" b="1" dirty="0" smtClean="0">
                <a:solidFill>
                  <a:schemeClr val="bg1"/>
                </a:solidFill>
              </a:rPr>
              <a:t>Research:</a:t>
            </a:r>
            <a:r>
              <a:rPr lang="en-US" sz="1100" dirty="0" smtClean="0">
                <a:solidFill>
                  <a:schemeClr val="bg1"/>
                </a:solidFill>
              </a:rPr>
              <a:t>  Studying and surveying the demand for Pico Projector and laptop combinations and their intended usage.  Each laptop can be modified to meet or exceed the user’s needs.</a:t>
            </a:r>
            <a:endParaRPr lang="en-US" sz="1100" b="1" dirty="0" smtClean="0">
              <a:solidFill>
                <a:schemeClr val="bg1"/>
              </a:solidFill>
            </a:endParaRPr>
          </a:p>
          <a:p>
            <a:r>
              <a:rPr lang="en-US" sz="1100" b="1" dirty="0" smtClean="0">
                <a:solidFill>
                  <a:schemeClr val="bg1"/>
                </a:solidFill>
              </a:rPr>
              <a:t>Sell:</a:t>
            </a:r>
            <a:r>
              <a:rPr lang="en-US" sz="1100" dirty="0" smtClean="0">
                <a:solidFill>
                  <a:schemeClr val="bg1"/>
                </a:solidFill>
              </a:rPr>
              <a:t> Individuals and businesses that frequently have a need to do presentations and slide shows.</a:t>
            </a:r>
            <a:endParaRPr lang="en-US" sz="1100" b="1" dirty="0" smtClean="0">
              <a:solidFill>
                <a:schemeClr val="bg1"/>
              </a:solidFill>
            </a:endParaRPr>
          </a:p>
          <a:p>
            <a:r>
              <a:rPr lang="en-US" sz="1100" b="1" dirty="0" smtClean="0">
                <a:solidFill>
                  <a:schemeClr val="bg1"/>
                </a:solidFill>
              </a:rPr>
              <a:t>Produce: </a:t>
            </a:r>
            <a:r>
              <a:rPr lang="en-US" sz="1100" dirty="0" smtClean="0">
                <a:solidFill>
                  <a:schemeClr val="bg1"/>
                </a:solidFill>
              </a:rPr>
              <a:t> The result of the final product seen by the presenter or the presentation viewer should give a “WOW Factor”.</a:t>
            </a:r>
            <a:endParaRPr lang="en-US" sz="1100" b="1" dirty="0" smtClean="0">
              <a:solidFill>
                <a:schemeClr val="bg1"/>
              </a:solidFill>
            </a:endParaRPr>
          </a:p>
          <a:p>
            <a:r>
              <a:rPr lang="en-US" sz="1100" b="1" dirty="0" smtClean="0">
                <a:solidFill>
                  <a:schemeClr val="bg1"/>
                </a:solidFill>
              </a:rPr>
              <a:t>Deliver:</a:t>
            </a:r>
            <a:r>
              <a:rPr lang="en-US" sz="1100" dirty="0" smtClean="0">
                <a:solidFill>
                  <a:schemeClr val="bg1"/>
                </a:solidFill>
              </a:rPr>
              <a:t> Meet the demands of what is requested by the computer manufacturer.</a:t>
            </a:r>
            <a:endParaRPr lang="en-US" sz="1100" b="1" dirty="0" smtClean="0">
              <a:solidFill>
                <a:schemeClr val="bg1"/>
              </a:solidFill>
            </a:endParaRPr>
          </a:p>
          <a:p>
            <a:r>
              <a:rPr lang="en-US" sz="1100" b="1" dirty="0" smtClean="0">
                <a:solidFill>
                  <a:schemeClr val="bg1"/>
                </a:solidFill>
              </a:rPr>
              <a:t>Service:</a:t>
            </a:r>
            <a:r>
              <a:rPr lang="en-US" sz="1100" dirty="0" smtClean="0">
                <a:solidFill>
                  <a:schemeClr val="bg1"/>
                </a:solidFill>
              </a:rPr>
              <a:t> Used by individual and business presenters where needed.</a:t>
            </a:r>
          </a:p>
          <a:p>
            <a:endParaRPr lang="en-US" sz="1100" dirty="0" smtClean="0">
              <a:solidFill>
                <a:schemeClr val="bg1"/>
              </a:solidFill>
            </a:endParaRPr>
          </a:p>
          <a:p>
            <a:r>
              <a:rPr lang="en-US" sz="1100" b="1" u="sng" dirty="0" smtClean="0">
                <a:solidFill>
                  <a:schemeClr val="bg1"/>
                </a:solidFill>
              </a:rPr>
              <a:t>Role of People in Service</a:t>
            </a:r>
          </a:p>
          <a:p>
            <a:r>
              <a:rPr lang="en-US" sz="1100" b="1" dirty="0" smtClean="0">
                <a:solidFill>
                  <a:schemeClr val="bg1"/>
                </a:solidFill>
              </a:rPr>
              <a:t>Presenters</a:t>
            </a:r>
            <a:r>
              <a:rPr lang="en-US" sz="1100" dirty="0" smtClean="0">
                <a:solidFill>
                  <a:schemeClr val="bg1"/>
                </a:solidFill>
              </a:rPr>
              <a:t> are the targeted audience for the Pico Projector and laptop combination. </a:t>
            </a:r>
          </a:p>
          <a:p>
            <a:r>
              <a:rPr lang="en-US" sz="1100" b="1" dirty="0" smtClean="0">
                <a:solidFill>
                  <a:schemeClr val="bg1"/>
                </a:solidFill>
              </a:rPr>
              <a:t>KJM Development</a:t>
            </a:r>
            <a:r>
              <a:rPr lang="en-US" sz="1100" dirty="0" smtClean="0">
                <a:solidFill>
                  <a:schemeClr val="bg1"/>
                </a:solidFill>
              </a:rPr>
              <a:t> will provide ongoing product support and updates.</a:t>
            </a:r>
            <a:endParaRPr lang="en-US" sz="1100" b="1" dirty="0" smtClean="0">
              <a:solidFill>
                <a:schemeClr val="bg1"/>
              </a:solidFill>
            </a:endParaRPr>
          </a:p>
          <a:p>
            <a:r>
              <a:rPr lang="en-US" sz="1100" b="1" dirty="0" smtClean="0">
                <a:solidFill>
                  <a:schemeClr val="bg1"/>
                </a:solidFill>
              </a:rPr>
              <a:t>Computer Manufacturers</a:t>
            </a:r>
            <a:r>
              <a:rPr lang="en-US" sz="1100" dirty="0" smtClean="0">
                <a:solidFill>
                  <a:schemeClr val="bg1"/>
                </a:solidFill>
              </a:rPr>
              <a:t> provide the laptops and the laptop’s specifications so that the user knows what kind of product that they are purchasing.</a:t>
            </a:r>
          </a:p>
          <a:p>
            <a:endParaRPr lang="en-US" sz="1100" b="1" u="sng" dirty="0" smtClean="0">
              <a:solidFill>
                <a:schemeClr val="bg1"/>
              </a:solidFill>
            </a:endParaRPr>
          </a:p>
          <a:p>
            <a:r>
              <a:rPr lang="en-US" sz="1100" b="1" u="sng" dirty="0" smtClean="0">
                <a:solidFill>
                  <a:schemeClr val="bg1"/>
                </a:solidFill>
              </a:rPr>
              <a:t>Role of Technology in Service</a:t>
            </a:r>
          </a:p>
          <a:p>
            <a:r>
              <a:rPr lang="en-US" sz="1100" b="1" dirty="0" smtClean="0">
                <a:solidFill>
                  <a:schemeClr val="bg1"/>
                </a:solidFill>
              </a:rPr>
              <a:t>Laptop Equipped with Pico Projector</a:t>
            </a:r>
            <a:r>
              <a:rPr lang="en-US" sz="1100" dirty="0" smtClean="0">
                <a:solidFill>
                  <a:schemeClr val="bg1"/>
                </a:solidFill>
              </a:rPr>
              <a:t> is the all-in-one product designed for simplicity for businesses and individuals that give frequent presentations.</a:t>
            </a:r>
            <a:endParaRPr lang="en-US" sz="1100" b="1" dirty="0" smtClean="0">
              <a:solidFill>
                <a:schemeClr val="bg1"/>
              </a:solidFill>
            </a:endParaRPr>
          </a:p>
          <a:p>
            <a:r>
              <a:rPr lang="en-US" sz="1100" b="1" dirty="0" smtClean="0">
                <a:solidFill>
                  <a:schemeClr val="bg1"/>
                </a:solidFill>
              </a:rPr>
              <a:t>Microsoft Office Suite</a:t>
            </a:r>
            <a:r>
              <a:rPr lang="en-US" sz="1100" dirty="0" smtClean="0">
                <a:solidFill>
                  <a:schemeClr val="bg1"/>
                </a:solidFill>
              </a:rPr>
              <a:t> is essential because will provide the necessary tools for the user to create and develop the presentation.</a:t>
            </a:r>
            <a:endParaRPr lang="en-US" sz="1100" b="1" dirty="0" smtClean="0">
              <a:solidFill>
                <a:schemeClr val="bg1"/>
              </a:solidFill>
            </a:endParaRPr>
          </a:p>
          <a:p>
            <a:r>
              <a:rPr lang="en-US" sz="1100" b="1" u="sng" dirty="0" smtClean="0">
                <a:solidFill>
                  <a:schemeClr val="bg1"/>
                </a:solidFill>
              </a:rPr>
              <a:t/>
            </a:r>
            <a:br>
              <a:rPr lang="en-US" sz="1100" b="1" u="sng" dirty="0" smtClean="0">
                <a:solidFill>
                  <a:schemeClr val="bg1"/>
                </a:solidFill>
              </a:rPr>
            </a:br>
            <a:r>
              <a:rPr lang="en-US" sz="1100" b="1" u="sng" dirty="0" smtClean="0">
                <a:solidFill>
                  <a:schemeClr val="bg1"/>
                </a:solidFill>
              </a:rPr>
              <a:t>Role of Data in Service</a:t>
            </a:r>
          </a:p>
          <a:p>
            <a:r>
              <a:rPr lang="en-US" sz="1100" b="1" dirty="0" smtClean="0">
                <a:solidFill>
                  <a:schemeClr val="bg1"/>
                </a:solidFill>
              </a:rPr>
              <a:t>Presentation Information</a:t>
            </a:r>
            <a:r>
              <a:rPr lang="en-US" sz="1100" dirty="0" smtClean="0">
                <a:solidFill>
                  <a:schemeClr val="bg1"/>
                </a:solidFill>
              </a:rPr>
              <a:t> will be entered and setup by the user according to their needs.</a:t>
            </a:r>
            <a:endParaRPr lang="en-US" sz="1100" b="1" dirty="0" smtClean="0">
              <a:solidFill>
                <a:schemeClr val="bg1"/>
              </a:solidFill>
            </a:endParaRPr>
          </a:p>
          <a:p>
            <a:r>
              <a:rPr lang="en-US" sz="1100" b="1" dirty="0" smtClean="0">
                <a:solidFill>
                  <a:schemeClr val="bg1"/>
                </a:solidFill>
              </a:rPr>
              <a:t>Software Updates</a:t>
            </a:r>
            <a:r>
              <a:rPr lang="en-US" sz="1100" dirty="0" smtClean="0">
                <a:solidFill>
                  <a:schemeClr val="bg1"/>
                </a:solidFill>
              </a:rPr>
              <a:t> are necessary because of continuous testing and new developments with the Pico Projector.  Also, past problems that were not found before the previous update release, will be fixed.</a:t>
            </a:r>
            <a:endParaRPr lang="en-US" sz="1100" b="1" dirty="0" smtClean="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47</a:t>
            </a:fld>
            <a:endParaRPr lang="en-US"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a:t>
            </a:r>
          </a:p>
          <a:p>
            <a:pPr algn="ctr"/>
            <a:r>
              <a:rPr lang="en-US" sz="4000" dirty="0" smtClean="0">
                <a:effectLst>
                  <a:outerShdw blurRad="50800" dist="38100" dir="2700000" algn="tl" rotWithShape="0">
                    <a:prstClr val="black">
                      <a:alpha val="40000"/>
                    </a:prstClr>
                  </a:outerShdw>
                </a:effectLst>
              </a:rPr>
              <a:t>for Service</a:t>
            </a:r>
          </a:p>
        </p:txBody>
      </p:sp>
      <p:sp>
        <p:nvSpPr>
          <p:cNvPr id="3" name="TextBox 2"/>
          <p:cNvSpPr txBox="1"/>
          <p:nvPr/>
        </p:nvSpPr>
        <p:spPr>
          <a:xfrm>
            <a:off x="1589941" y="1878653"/>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Research</a:t>
            </a:r>
            <a:r>
              <a:rPr lang="en-US" sz="1600" dirty="0" smtClean="0">
                <a:solidFill>
                  <a:schemeClr val="bg1"/>
                </a:solidFill>
              </a:rPr>
              <a:t> the product.</a:t>
            </a:r>
            <a:endParaRPr lang="en-US" sz="1600" dirty="0">
              <a:solidFill>
                <a:schemeClr val="bg1"/>
              </a:solidFill>
            </a:endParaRPr>
          </a:p>
        </p:txBody>
      </p:sp>
      <p:sp>
        <p:nvSpPr>
          <p:cNvPr id="5" name="TextBox 4"/>
          <p:cNvSpPr txBox="1"/>
          <p:nvPr/>
        </p:nvSpPr>
        <p:spPr>
          <a:xfrm>
            <a:off x="1589941" y="3072453"/>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Sell </a:t>
            </a:r>
            <a:r>
              <a:rPr lang="en-US" sz="1600" dirty="0" smtClean="0">
                <a:solidFill>
                  <a:schemeClr val="bg1"/>
                </a:solidFill>
              </a:rPr>
              <a:t>the product.</a:t>
            </a:r>
            <a:endParaRPr lang="en-US" sz="1600" dirty="0">
              <a:solidFill>
                <a:schemeClr val="bg1"/>
              </a:solidFill>
            </a:endParaRPr>
          </a:p>
        </p:txBody>
      </p:sp>
      <p:sp>
        <p:nvSpPr>
          <p:cNvPr id="6" name="TextBox 5"/>
          <p:cNvSpPr txBox="1"/>
          <p:nvPr/>
        </p:nvSpPr>
        <p:spPr>
          <a:xfrm>
            <a:off x="1577241" y="4240853"/>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Produce</a:t>
            </a:r>
            <a:r>
              <a:rPr lang="en-US" sz="1600" dirty="0" smtClean="0">
                <a:solidFill>
                  <a:schemeClr val="bg1"/>
                </a:solidFill>
              </a:rPr>
              <a:t> the product.</a:t>
            </a:r>
            <a:endParaRPr lang="en-US" sz="1600" dirty="0">
              <a:solidFill>
                <a:schemeClr val="bg1"/>
              </a:solidFill>
            </a:endParaRPr>
          </a:p>
        </p:txBody>
      </p:sp>
      <p:sp>
        <p:nvSpPr>
          <p:cNvPr id="7" name="TextBox 6"/>
          <p:cNvSpPr txBox="1"/>
          <p:nvPr/>
        </p:nvSpPr>
        <p:spPr>
          <a:xfrm>
            <a:off x="1576294" y="5409632"/>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Deliver</a:t>
            </a:r>
            <a:r>
              <a:rPr lang="en-US" sz="1600" dirty="0" smtClean="0">
                <a:solidFill>
                  <a:schemeClr val="bg1"/>
                </a:solidFill>
              </a:rPr>
              <a:t> the product</a:t>
            </a:r>
            <a:endParaRPr lang="en-US" sz="1600" dirty="0">
              <a:solidFill>
                <a:schemeClr val="bg1"/>
              </a:solidFill>
            </a:endParaRPr>
          </a:p>
        </p:txBody>
      </p:sp>
      <p:sp>
        <p:nvSpPr>
          <p:cNvPr id="9" name="TextBox 8"/>
          <p:cNvSpPr txBox="1"/>
          <p:nvPr/>
        </p:nvSpPr>
        <p:spPr>
          <a:xfrm>
            <a:off x="1576294" y="6609498"/>
            <a:ext cx="3479800" cy="33855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Service</a:t>
            </a:r>
            <a:r>
              <a:rPr lang="en-US" sz="1600" dirty="0" smtClean="0">
                <a:solidFill>
                  <a:schemeClr val="bg1"/>
                </a:solidFill>
              </a:rPr>
              <a:t> components</a:t>
            </a:r>
            <a:endParaRPr lang="en-US" sz="1600" dirty="0">
              <a:solidFill>
                <a:schemeClr val="bg1"/>
              </a:solidFill>
            </a:endParaRPr>
          </a:p>
        </p:txBody>
      </p:sp>
      <p:sp>
        <p:nvSpPr>
          <p:cNvPr id="10" name="TextBox 9"/>
          <p:cNvSpPr txBox="1"/>
          <p:nvPr/>
        </p:nvSpPr>
        <p:spPr>
          <a:xfrm>
            <a:off x="1550894" y="7871347"/>
            <a:ext cx="3479800"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Value Added:</a:t>
            </a:r>
            <a:r>
              <a:rPr lang="en-US" sz="1600" dirty="0" smtClean="0">
                <a:solidFill>
                  <a:schemeClr val="bg1"/>
                </a:solidFill>
              </a:rPr>
              <a:t> The final product.</a:t>
            </a:r>
            <a:endParaRPr lang="en-US" sz="1600" dirty="0">
              <a:solidFill>
                <a:schemeClr val="bg1"/>
              </a:solidFill>
            </a:endParaRPr>
          </a:p>
        </p:txBody>
      </p:sp>
      <p:sp>
        <p:nvSpPr>
          <p:cNvPr id="11" name="Down Arrow 10"/>
          <p:cNvSpPr/>
          <p:nvPr/>
        </p:nvSpPr>
        <p:spPr>
          <a:xfrm>
            <a:off x="3063141" y="247555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Down Arrow 11"/>
          <p:cNvSpPr/>
          <p:nvPr/>
        </p:nvSpPr>
        <p:spPr>
          <a:xfrm>
            <a:off x="3037741" y="366935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Down Arrow 12"/>
          <p:cNvSpPr/>
          <p:nvPr/>
        </p:nvSpPr>
        <p:spPr>
          <a:xfrm>
            <a:off x="3036794" y="483813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Down Arrow 13"/>
          <p:cNvSpPr/>
          <p:nvPr/>
        </p:nvSpPr>
        <p:spPr>
          <a:xfrm>
            <a:off x="3036794" y="603799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Down Arrow 14"/>
          <p:cNvSpPr/>
          <p:nvPr/>
        </p:nvSpPr>
        <p:spPr>
          <a:xfrm>
            <a:off x="3024094" y="7261747"/>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Slide Number Placeholder 16"/>
          <p:cNvSpPr>
            <a:spLocks noGrp="1"/>
          </p:cNvSpPr>
          <p:nvPr>
            <p:ph type="sldNum" sz="quarter" idx="12"/>
          </p:nvPr>
        </p:nvSpPr>
        <p:spPr/>
        <p:txBody>
          <a:bodyPr/>
          <a:lstStyle/>
          <a:p>
            <a:fld id="{192D5976-955E-469C-9B7E-B85601C25DBB}" type="slidenum">
              <a:rPr lang="en-US" smtClean="0"/>
              <a:pPr/>
              <a:t>48</a:t>
            </a:fld>
            <a:endParaRPr lang="en-US"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Service</a:t>
            </a:r>
          </a:p>
        </p:txBody>
      </p:sp>
      <p:sp>
        <p:nvSpPr>
          <p:cNvPr id="3" name="TextBox 2"/>
          <p:cNvSpPr txBox="1"/>
          <p:nvPr/>
        </p:nvSpPr>
        <p:spPr>
          <a:xfrm>
            <a:off x="376238" y="2737514"/>
            <a:ext cx="6107396" cy="427809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Research</a:t>
            </a:r>
            <a:r>
              <a:rPr lang="en-US" sz="1600" dirty="0" smtClean="0">
                <a:solidFill>
                  <a:schemeClr val="bg1"/>
                </a:solidFill>
              </a:rPr>
              <a:t> studies the market and the demand for the product.</a:t>
            </a:r>
          </a:p>
          <a:p>
            <a:pPr algn="ctr"/>
            <a:endParaRPr lang="en-US" sz="1600" dirty="0" smtClean="0">
              <a:solidFill>
                <a:schemeClr val="bg1"/>
              </a:solidFill>
            </a:endParaRPr>
          </a:p>
          <a:p>
            <a:pPr algn="ctr"/>
            <a:r>
              <a:rPr lang="en-US" sz="1600" b="1" dirty="0" smtClean="0">
                <a:solidFill>
                  <a:schemeClr val="bg1"/>
                </a:solidFill>
              </a:rPr>
              <a:t>Sell </a:t>
            </a:r>
            <a:r>
              <a:rPr lang="en-US" sz="1600" dirty="0" smtClean="0">
                <a:solidFill>
                  <a:schemeClr val="bg1"/>
                </a:solidFill>
              </a:rPr>
              <a:t>the product to a targeted audience.</a:t>
            </a:r>
          </a:p>
          <a:p>
            <a:pPr algn="ctr"/>
            <a:endParaRPr lang="en-US" sz="1600" dirty="0" smtClean="0">
              <a:solidFill>
                <a:schemeClr val="bg1"/>
              </a:solidFill>
            </a:endParaRPr>
          </a:p>
          <a:p>
            <a:pPr algn="ctr"/>
            <a:r>
              <a:rPr lang="en-US" sz="1600" b="1" dirty="0" smtClean="0">
                <a:solidFill>
                  <a:schemeClr val="bg1"/>
                </a:solidFill>
              </a:rPr>
              <a:t>Produce</a:t>
            </a:r>
            <a:r>
              <a:rPr lang="en-US" sz="1600" dirty="0" smtClean="0">
                <a:solidFill>
                  <a:schemeClr val="bg1"/>
                </a:solidFill>
              </a:rPr>
              <a:t> the product for the targeted audience based upon their demands.</a:t>
            </a:r>
          </a:p>
          <a:p>
            <a:pPr algn="ctr"/>
            <a:endParaRPr lang="en-US" sz="1600" dirty="0" smtClean="0">
              <a:solidFill>
                <a:schemeClr val="bg1"/>
              </a:solidFill>
            </a:endParaRPr>
          </a:p>
          <a:p>
            <a:pPr algn="ctr"/>
            <a:r>
              <a:rPr lang="en-US" sz="1600" b="1" dirty="0" smtClean="0">
                <a:solidFill>
                  <a:schemeClr val="bg1"/>
                </a:solidFill>
              </a:rPr>
              <a:t>Deliver</a:t>
            </a:r>
            <a:r>
              <a:rPr lang="en-US" sz="1600" dirty="0" smtClean="0">
                <a:solidFill>
                  <a:schemeClr val="bg1"/>
                </a:solidFill>
              </a:rPr>
              <a:t> the product to a computer manufacturer for the targeted audience.</a:t>
            </a:r>
          </a:p>
          <a:p>
            <a:pPr algn="ctr"/>
            <a:endParaRPr lang="en-US" sz="1600" dirty="0" smtClean="0">
              <a:solidFill>
                <a:schemeClr val="bg1"/>
              </a:solidFill>
            </a:endParaRPr>
          </a:p>
          <a:p>
            <a:pPr algn="ctr"/>
            <a:r>
              <a:rPr lang="en-US" sz="1600" b="1" dirty="0" smtClean="0">
                <a:solidFill>
                  <a:schemeClr val="bg1"/>
                </a:solidFill>
              </a:rPr>
              <a:t>Service</a:t>
            </a:r>
            <a:r>
              <a:rPr lang="en-US" sz="1600" dirty="0" smtClean="0">
                <a:solidFill>
                  <a:schemeClr val="bg1"/>
                </a:solidFill>
              </a:rPr>
              <a:t>, replace, or update the components and software as needed.</a:t>
            </a:r>
          </a:p>
          <a:p>
            <a:pPr algn="ctr"/>
            <a:endParaRPr lang="en-US" sz="1600" dirty="0" smtClean="0">
              <a:solidFill>
                <a:schemeClr val="bg1"/>
              </a:solidFill>
            </a:endParaRPr>
          </a:p>
          <a:p>
            <a:pPr algn="ctr"/>
            <a:r>
              <a:rPr lang="en-US" sz="1600" b="1" dirty="0" smtClean="0">
                <a:solidFill>
                  <a:schemeClr val="bg1"/>
                </a:solidFill>
              </a:rPr>
              <a:t>Value Added:</a:t>
            </a:r>
            <a:r>
              <a:rPr lang="en-US" sz="1600" dirty="0" smtClean="0">
                <a:solidFill>
                  <a:schemeClr val="bg1"/>
                </a:solidFill>
              </a:rPr>
              <a:t> The final product serves its purpose and makes the work of an individual better, faster, and/or cheaper.</a:t>
            </a: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49</a:t>
            </a:fld>
            <a:endParaRPr lang="en-US"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Executive Summary</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432662" y="1705970"/>
            <a:ext cx="5981786" cy="63401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We recommend that a computer manufacturing company enter into a contract with KJM Development to directly integrate a Pico Projector into their laptops using KJM’s design. This added functionality will greatly increase the demand and market value of their laptops. Installed into the back of the laptop monitor, and having a swivel mount for versatility, these projectors will combine the functions of two pieces of hardware into one for the convenience of the customer.</a:t>
            </a:r>
          </a:p>
          <a:p>
            <a:pPr algn="ctr"/>
            <a:endParaRPr lang="en-US" sz="1400" dirty="0" smtClean="0">
              <a:solidFill>
                <a:schemeClr val="bg1"/>
              </a:solidFill>
            </a:endParaRPr>
          </a:p>
          <a:p>
            <a:pPr algn="ctr"/>
            <a:r>
              <a:rPr lang="en-US" sz="1400" dirty="0" smtClean="0">
                <a:solidFill>
                  <a:schemeClr val="bg1"/>
                </a:solidFill>
              </a:rPr>
              <a:t>There are no laptops currently in the market that have projectors built directly into them. The Pico projector uses technology that greatly reduces the size of the projector hardware, which is ideal for what we plan to use it for. We plan to come up with a design that takes the inner hardware of the Pico Projector and directly puts it into a laptop case. Specifically, the projector would be installed at the top of the monitor, facing away from the screen. The user would be able to swivel it in an arc so that it could be angled to wherever the user desired, making it ideal for any sort of presentation. When not in use, it could be folded down into the laptop case and out of sight.</a:t>
            </a:r>
          </a:p>
          <a:p>
            <a:pPr algn="ctr"/>
            <a:endParaRPr lang="en-US" sz="1400" dirty="0" smtClean="0">
              <a:solidFill>
                <a:schemeClr val="bg1"/>
              </a:solidFill>
            </a:endParaRPr>
          </a:p>
          <a:p>
            <a:pPr algn="ctr"/>
            <a:r>
              <a:rPr lang="en-US" sz="1400" dirty="0" smtClean="0">
                <a:solidFill>
                  <a:schemeClr val="bg1"/>
                </a:solidFill>
              </a:rPr>
              <a:t>KJM Development decided on this project plan by using Value Chains (VC) and Work Centered Analysis (WCA). VCs are used to determine the processes used in developing this project. WCA models are used to show the work practices, roles, and goal of the different stages of the project. By using these techniques, we feel we have been able to come up with a clear plan and direction for developing our design.</a:t>
            </a:r>
            <a:endParaRPr lang="en-US" sz="14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5</a:t>
            </a:fld>
            <a:endParaRPr lang="en-US" smtClean="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WCA</a:t>
            </a:r>
          </a:p>
          <a:p>
            <a:pPr algn="ctr"/>
            <a:r>
              <a:rPr lang="en-US" sz="4000" dirty="0" smtClean="0">
                <a:effectLst>
                  <a:outerShdw blurRad="50800" dist="38100" dir="2700000" algn="tl" rotWithShape="0">
                    <a:prstClr val="black">
                      <a:alpha val="40000"/>
                    </a:prstClr>
                  </a:outerShdw>
                </a:effectLst>
              </a:rPr>
              <a:t>for Overall</a:t>
            </a:r>
          </a:p>
        </p:txBody>
      </p:sp>
      <p:sp>
        <p:nvSpPr>
          <p:cNvPr id="3" name="TextBox 2"/>
          <p:cNvSpPr txBox="1"/>
          <p:nvPr/>
        </p:nvSpPr>
        <p:spPr>
          <a:xfrm>
            <a:off x="327546" y="3384647"/>
            <a:ext cx="6223379"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lvl="0">
              <a:buFont typeface="Arial" pitchFamily="34" charset="0"/>
              <a:buChar char="•"/>
            </a:pPr>
            <a:r>
              <a:rPr lang="en-US" sz="1200" b="1" dirty="0" smtClean="0">
                <a:solidFill>
                  <a:schemeClr val="bg1"/>
                </a:solidFill>
              </a:rPr>
              <a:t>Research </a:t>
            </a:r>
            <a:r>
              <a:rPr lang="en-US" sz="1200" dirty="0" smtClean="0">
                <a:solidFill>
                  <a:schemeClr val="bg1"/>
                </a:solidFill>
              </a:rPr>
              <a:t>information about the project including previous work, and set goals.</a:t>
            </a:r>
          </a:p>
          <a:p>
            <a:pPr lvl="0">
              <a:buFont typeface="Arial" pitchFamily="34" charset="0"/>
              <a:buChar char="•"/>
            </a:pPr>
            <a:r>
              <a:rPr lang="en-US" sz="1200" b="1" dirty="0" smtClean="0">
                <a:solidFill>
                  <a:schemeClr val="bg1"/>
                </a:solidFill>
              </a:rPr>
              <a:t>Produce</a:t>
            </a:r>
            <a:r>
              <a:rPr lang="en-US" sz="1200" dirty="0" smtClean="0">
                <a:solidFill>
                  <a:schemeClr val="bg1"/>
                </a:solidFill>
              </a:rPr>
              <a:t> a binder containing all necessary information for our proposal.</a:t>
            </a:r>
          </a:p>
          <a:p>
            <a:pPr lvl="0">
              <a:buFont typeface="Arial" pitchFamily="34" charset="0"/>
              <a:buChar char="•"/>
            </a:pPr>
            <a:r>
              <a:rPr lang="en-US" sz="1200" b="1" dirty="0" smtClean="0">
                <a:solidFill>
                  <a:schemeClr val="bg1"/>
                </a:solidFill>
              </a:rPr>
              <a:t>Sell</a:t>
            </a:r>
            <a:r>
              <a:rPr lang="en-US" sz="1200" dirty="0" smtClean="0">
                <a:solidFill>
                  <a:schemeClr val="bg1"/>
                </a:solidFill>
              </a:rPr>
              <a:t> our project to the graders by arranging a meeting with them.</a:t>
            </a:r>
          </a:p>
          <a:p>
            <a:pPr lvl="0">
              <a:buFont typeface="Arial" pitchFamily="34" charset="0"/>
              <a:buChar char="•"/>
            </a:pPr>
            <a:r>
              <a:rPr lang="en-US" sz="1200" b="1" dirty="0" smtClean="0">
                <a:solidFill>
                  <a:schemeClr val="bg1"/>
                </a:solidFill>
              </a:rPr>
              <a:t>Service</a:t>
            </a:r>
            <a:r>
              <a:rPr lang="en-US" sz="1200" dirty="0" smtClean="0">
                <a:solidFill>
                  <a:schemeClr val="bg1"/>
                </a:solidFill>
              </a:rPr>
              <a:t> and edit our project based on grader feedback.</a:t>
            </a:r>
          </a:p>
          <a:p>
            <a:pPr lvl="0">
              <a:buFont typeface="Arial" pitchFamily="34" charset="0"/>
              <a:buChar char="•"/>
            </a:pPr>
            <a:r>
              <a:rPr lang="en-US" sz="1200" b="1" dirty="0" smtClean="0">
                <a:solidFill>
                  <a:schemeClr val="bg1"/>
                </a:solidFill>
              </a:rPr>
              <a:t>Deliver</a:t>
            </a:r>
            <a:r>
              <a:rPr lang="en-US" sz="1200" dirty="0" smtClean="0">
                <a:solidFill>
                  <a:schemeClr val="bg1"/>
                </a:solidFill>
              </a:rPr>
              <a:t> the final project for grading.</a:t>
            </a:r>
          </a:p>
        </p:txBody>
      </p:sp>
      <p:sp>
        <p:nvSpPr>
          <p:cNvPr id="5" name="TextBox 4"/>
          <p:cNvSpPr txBox="1"/>
          <p:nvPr/>
        </p:nvSpPr>
        <p:spPr>
          <a:xfrm>
            <a:off x="2259841" y="1890336"/>
            <a:ext cx="2022143"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Technology</a:t>
            </a:r>
          </a:p>
          <a:p>
            <a:pPr>
              <a:buFont typeface="Arial" pitchFamily="34" charset="0"/>
              <a:buChar char="•"/>
            </a:pPr>
            <a:r>
              <a:rPr lang="en-US" sz="1300" dirty="0" smtClean="0">
                <a:solidFill>
                  <a:schemeClr val="bg1"/>
                </a:solidFill>
              </a:rPr>
              <a:t>Microsoft Office Suite</a:t>
            </a:r>
          </a:p>
          <a:p>
            <a:pPr>
              <a:buFont typeface="Arial" pitchFamily="34" charset="0"/>
              <a:buChar char="•"/>
            </a:pPr>
            <a:r>
              <a:rPr lang="en-US" sz="1300" dirty="0" smtClean="0">
                <a:solidFill>
                  <a:schemeClr val="bg1"/>
                </a:solidFill>
              </a:rPr>
              <a:t>Internet</a:t>
            </a:r>
          </a:p>
          <a:p>
            <a:pPr>
              <a:buFont typeface="Arial" pitchFamily="34" charset="0"/>
              <a:buChar char="•"/>
            </a:pPr>
            <a:r>
              <a:rPr lang="en-US" sz="1300" dirty="0" smtClean="0">
                <a:solidFill>
                  <a:schemeClr val="bg1"/>
                </a:solidFill>
              </a:rPr>
              <a:t>SharePoint</a:t>
            </a:r>
            <a:endParaRPr lang="en-US" sz="1300" dirty="0">
              <a:solidFill>
                <a:schemeClr val="bg1"/>
              </a:solidFill>
            </a:endParaRPr>
          </a:p>
        </p:txBody>
      </p:sp>
      <p:sp>
        <p:nvSpPr>
          <p:cNvPr id="6" name="TextBox 5"/>
          <p:cNvSpPr txBox="1"/>
          <p:nvPr/>
        </p:nvSpPr>
        <p:spPr>
          <a:xfrm>
            <a:off x="316174" y="2090391"/>
            <a:ext cx="1730990"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People</a:t>
            </a:r>
          </a:p>
          <a:p>
            <a:pPr>
              <a:buFont typeface="Arial" pitchFamily="34" charset="0"/>
              <a:buChar char="•"/>
            </a:pPr>
            <a:r>
              <a:rPr lang="en-US" sz="1300" dirty="0" smtClean="0">
                <a:solidFill>
                  <a:schemeClr val="bg1"/>
                </a:solidFill>
              </a:rPr>
              <a:t>MIS 295 Graders</a:t>
            </a:r>
          </a:p>
          <a:p>
            <a:pPr>
              <a:buFont typeface="Arial" pitchFamily="34" charset="0"/>
              <a:buChar char="•"/>
            </a:pPr>
            <a:r>
              <a:rPr lang="en-US" sz="1300" dirty="0" smtClean="0">
                <a:solidFill>
                  <a:schemeClr val="bg1"/>
                </a:solidFill>
              </a:rPr>
              <a:t>Team Members</a:t>
            </a:r>
            <a:endParaRPr lang="en-US" sz="1300" dirty="0">
              <a:solidFill>
                <a:schemeClr val="bg1"/>
              </a:solidFill>
            </a:endParaRPr>
          </a:p>
        </p:txBody>
      </p:sp>
      <p:sp>
        <p:nvSpPr>
          <p:cNvPr id="7" name="TextBox 6"/>
          <p:cNvSpPr txBox="1"/>
          <p:nvPr/>
        </p:nvSpPr>
        <p:spPr>
          <a:xfrm>
            <a:off x="4462819" y="1690281"/>
            <a:ext cx="2033515" cy="109260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Data</a:t>
            </a:r>
          </a:p>
          <a:p>
            <a:pPr>
              <a:buFont typeface="Arial" pitchFamily="34" charset="0"/>
              <a:buChar char="•"/>
            </a:pPr>
            <a:r>
              <a:rPr lang="en-US" sz="1300" dirty="0" smtClean="0">
                <a:solidFill>
                  <a:schemeClr val="bg1"/>
                </a:solidFill>
              </a:rPr>
              <a:t>Grade Sheet</a:t>
            </a:r>
          </a:p>
          <a:p>
            <a:pPr>
              <a:buFont typeface="Arial" pitchFamily="34" charset="0"/>
              <a:buChar char="•"/>
            </a:pPr>
            <a:r>
              <a:rPr lang="en-US" sz="1300" dirty="0" smtClean="0">
                <a:solidFill>
                  <a:schemeClr val="bg1"/>
                </a:solidFill>
              </a:rPr>
              <a:t>Previous Student’s Projects</a:t>
            </a:r>
          </a:p>
          <a:p>
            <a:pPr>
              <a:buFont typeface="Arial" pitchFamily="34" charset="0"/>
              <a:buChar char="•"/>
            </a:pPr>
            <a:r>
              <a:rPr lang="en-US" sz="1300" dirty="0" smtClean="0">
                <a:solidFill>
                  <a:schemeClr val="bg1"/>
                </a:solidFill>
              </a:rPr>
              <a:t>Our Research</a:t>
            </a:r>
            <a:endParaRPr lang="en-US" sz="1300" dirty="0">
              <a:solidFill>
                <a:schemeClr val="bg1"/>
              </a:solidFill>
            </a:endParaRPr>
          </a:p>
        </p:txBody>
      </p:sp>
      <p:sp>
        <p:nvSpPr>
          <p:cNvPr id="8" name="TextBox 7"/>
          <p:cNvSpPr txBox="1"/>
          <p:nvPr/>
        </p:nvSpPr>
        <p:spPr>
          <a:xfrm>
            <a:off x="2512514" y="5421387"/>
            <a:ext cx="2022143"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Product</a:t>
            </a:r>
          </a:p>
          <a:p>
            <a:pPr algn="ctr"/>
            <a:r>
              <a:rPr lang="en-US" sz="1300" dirty="0" smtClean="0">
                <a:solidFill>
                  <a:schemeClr val="bg1"/>
                </a:solidFill>
              </a:rPr>
              <a:t>Finished Project</a:t>
            </a:r>
            <a:endParaRPr lang="en-US" sz="1300" dirty="0">
              <a:solidFill>
                <a:schemeClr val="bg1"/>
              </a:solidFill>
            </a:endParaRPr>
          </a:p>
        </p:txBody>
      </p:sp>
      <p:sp>
        <p:nvSpPr>
          <p:cNvPr id="9" name="TextBox 8"/>
          <p:cNvSpPr txBox="1"/>
          <p:nvPr/>
        </p:nvSpPr>
        <p:spPr>
          <a:xfrm>
            <a:off x="2529385" y="6475865"/>
            <a:ext cx="2022143"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Customer</a:t>
            </a:r>
          </a:p>
          <a:p>
            <a:pPr algn="ctr"/>
            <a:r>
              <a:rPr lang="en-US" sz="1300" dirty="0" smtClean="0">
                <a:solidFill>
                  <a:schemeClr val="bg1"/>
                </a:solidFill>
              </a:rPr>
              <a:t>Graders</a:t>
            </a:r>
          </a:p>
        </p:txBody>
      </p:sp>
      <p:sp>
        <p:nvSpPr>
          <p:cNvPr id="10" name="TextBox 9"/>
          <p:cNvSpPr txBox="1"/>
          <p:nvPr/>
        </p:nvSpPr>
        <p:spPr>
          <a:xfrm>
            <a:off x="443553" y="7105936"/>
            <a:ext cx="2026691" cy="149271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Goal</a:t>
            </a:r>
          </a:p>
          <a:p>
            <a:pPr algn="ctr"/>
            <a:r>
              <a:rPr lang="en-US" sz="1300" dirty="0" smtClean="0">
                <a:solidFill>
                  <a:schemeClr val="bg1"/>
                </a:solidFill>
              </a:rPr>
              <a:t>Produce a finished project that meets and exceeds the guide lines and expectations set out for it.</a:t>
            </a:r>
          </a:p>
        </p:txBody>
      </p:sp>
      <p:sp>
        <p:nvSpPr>
          <p:cNvPr id="11" name="TextBox 10"/>
          <p:cNvSpPr txBox="1"/>
          <p:nvPr/>
        </p:nvSpPr>
        <p:spPr>
          <a:xfrm>
            <a:off x="3152634" y="7094564"/>
            <a:ext cx="3396018" cy="149271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a:t>
            </a:r>
          </a:p>
          <a:p>
            <a:pPr algn="ctr"/>
            <a:r>
              <a:rPr lang="en-US" sz="1300" dirty="0" smtClean="0">
                <a:solidFill>
                  <a:schemeClr val="bg1"/>
                </a:solidFill>
              </a:rPr>
              <a:t>Provides our group with experiences in working as a group, and using processes like WCAs and VCs to solve goals. Also provides the graders with a detailed, yet simple and easy to grade project.</a:t>
            </a:r>
          </a:p>
        </p:txBody>
      </p:sp>
      <p:sp>
        <p:nvSpPr>
          <p:cNvPr id="12" name="Down Arrow 11"/>
          <p:cNvSpPr/>
          <p:nvPr/>
        </p:nvSpPr>
        <p:spPr>
          <a:xfrm>
            <a:off x="3186918"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Down Arrow 12"/>
          <p:cNvSpPr/>
          <p:nvPr/>
        </p:nvSpPr>
        <p:spPr>
          <a:xfrm>
            <a:off x="5261378"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Down Arrow 13"/>
          <p:cNvSpPr/>
          <p:nvPr/>
        </p:nvSpPr>
        <p:spPr>
          <a:xfrm>
            <a:off x="989629"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Down Arrow 14"/>
          <p:cNvSpPr/>
          <p:nvPr/>
        </p:nvSpPr>
        <p:spPr>
          <a:xfrm>
            <a:off x="3295152" y="4912436"/>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Down Arrow 15"/>
          <p:cNvSpPr/>
          <p:nvPr/>
        </p:nvSpPr>
        <p:spPr>
          <a:xfrm>
            <a:off x="3268806" y="602112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Slide Number Placeholder 17"/>
          <p:cNvSpPr>
            <a:spLocks noGrp="1"/>
          </p:cNvSpPr>
          <p:nvPr>
            <p:ph type="sldNum" sz="quarter" idx="12"/>
          </p:nvPr>
        </p:nvSpPr>
        <p:spPr/>
        <p:txBody>
          <a:bodyPr/>
          <a:lstStyle/>
          <a:p>
            <a:fld id="{192D5976-955E-469C-9B7E-B85601C25DBB}" type="slidenum">
              <a:rPr lang="en-US" smtClean="0"/>
              <a:pPr/>
              <a:t>50</a:t>
            </a:fld>
            <a:endParaRPr lang="en-US"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WCA</a:t>
            </a:r>
          </a:p>
          <a:p>
            <a:pPr algn="ctr"/>
            <a:r>
              <a:rPr lang="en-US" sz="4000" dirty="0" smtClean="0">
                <a:effectLst>
                  <a:outerShdw blurRad="50800" dist="38100" dir="2700000" algn="tl" rotWithShape="0">
                    <a:prstClr val="black">
                      <a:alpha val="40000"/>
                    </a:prstClr>
                  </a:outerShdw>
                </a:effectLst>
              </a:rPr>
              <a:t>Narrative for Overall</a:t>
            </a:r>
          </a:p>
        </p:txBody>
      </p:sp>
      <p:sp>
        <p:nvSpPr>
          <p:cNvPr id="3" name="TextBox 2"/>
          <p:cNvSpPr txBox="1"/>
          <p:nvPr/>
        </p:nvSpPr>
        <p:spPr>
          <a:xfrm>
            <a:off x="300250" y="1815154"/>
            <a:ext cx="6223379" cy="669414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300" b="1" dirty="0" smtClean="0">
                <a:solidFill>
                  <a:schemeClr val="bg1"/>
                </a:solidFill>
              </a:rPr>
              <a:t>Goal:</a:t>
            </a:r>
            <a:r>
              <a:rPr lang="en-US" sz="1300" dirty="0" smtClean="0">
                <a:solidFill>
                  <a:schemeClr val="bg1"/>
                </a:solidFill>
              </a:rPr>
              <a:t> Produce a finished project that meets and exceeds the guide lines and expectations set out for it.</a:t>
            </a:r>
          </a:p>
          <a:p>
            <a:r>
              <a:rPr lang="en-US" sz="1300" dirty="0" smtClean="0">
                <a:solidFill>
                  <a:schemeClr val="bg1"/>
                </a:solidFill>
              </a:rPr>
              <a:t>V</a:t>
            </a:r>
            <a:r>
              <a:rPr lang="en-US" sz="1300" b="1" dirty="0" smtClean="0">
                <a:solidFill>
                  <a:schemeClr val="bg1"/>
                </a:solidFill>
              </a:rPr>
              <a:t>alue:</a:t>
            </a:r>
            <a:r>
              <a:rPr lang="en-US" sz="1300" dirty="0" smtClean="0">
                <a:solidFill>
                  <a:schemeClr val="bg1"/>
                </a:solidFill>
              </a:rPr>
              <a:t> Provides our group with experiences in working as a group, and using processes like WCAs and VCs to solve goals. Also provides the graders with a detailed, yet simple and easy to grade project.</a:t>
            </a:r>
          </a:p>
          <a:p>
            <a:r>
              <a:rPr lang="en-US" sz="1300" b="1" dirty="0" smtClean="0">
                <a:solidFill>
                  <a:schemeClr val="bg1"/>
                </a:solidFill>
              </a:rPr>
              <a:t>Product:</a:t>
            </a:r>
            <a:r>
              <a:rPr lang="en-US" sz="1300" dirty="0" smtClean="0">
                <a:solidFill>
                  <a:schemeClr val="bg1"/>
                </a:solidFill>
              </a:rPr>
              <a:t> Finished Project</a:t>
            </a:r>
          </a:p>
          <a:p>
            <a:r>
              <a:rPr lang="en-US" sz="1300" b="1" dirty="0" smtClean="0">
                <a:solidFill>
                  <a:schemeClr val="bg1"/>
                </a:solidFill>
              </a:rPr>
              <a:t>Customer:</a:t>
            </a:r>
            <a:r>
              <a:rPr lang="en-US" sz="1300" dirty="0" smtClean="0">
                <a:solidFill>
                  <a:schemeClr val="bg1"/>
                </a:solidFill>
              </a:rPr>
              <a:t> The Graders</a:t>
            </a:r>
          </a:p>
          <a:p>
            <a:r>
              <a:rPr lang="en-US" sz="1300" dirty="0" smtClean="0">
                <a:solidFill>
                  <a:schemeClr val="bg1"/>
                </a:solidFill>
              </a:rPr>
              <a:t> </a:t>
            </a:r>
          </a:p>
          <a:p>
            <a:r>
              <a:rPr lang="en-US" sz="1300" b="1" u="sng" dirty="0" smtClean="0">
                <a:solidFill>
                  <a:schemeClr val="bg1"/>
                </a:solidFill>
              </a:rPr>
              <a:t>Work Practices</a:t>
            </a:r>
            <a:endParaRPr lang="en-US" sz="1300" u="sng" dirty="0" smtClean="0">
              <a:solidFill>
                <a:schemeClr val="bg1"/>
              </a:solidFill>
            </a:endParaRPr>
          </a:p>
          <a:p>
            <a:pPr lvl="0"/>
            <a:r>
              <a:rPr lang="en-US" sz="1300" b="1" dirty="0" smtClean="0">
                <a:solidFill>
                  <a:schemeClr val="bg1"/>
                </a:solidFill>
              </a:rPr>
              <a:t>Research </a:t>
            </a:r>
            <a:r>
              <a:rPr lang="en-US" sz="1300" dirty="0" smtClean="0">
                <a:solidFill>
                  <a:schemeClr val="bg1"/>
                </a:solidFill>
              </a:rPr>
              <a:t>information about the project including previous work, and set goals.</a:t>
            </a:r>
          </a:p>
          <a:p>
            <a:pPr lvl="0"/>
            <a:r>
              <a:rPr lang="en-US" sz="1300" b="1" dirty="0" smtClean="0">
                <a:solidFill>
                  <a:schemeClr val="bg1"/>
                </a:solidFill>
              </a:rPr>
              <a:t>Produce</a:t>
            </a:r>
            <a:r>
              <a:rPr lang="en-US" sz="1300" dirty="0" smtClean="0">
                <a:solidFill>
                  <a:schemeClr val="bg1"/>
                </a:solidFill>
              </a:rPr>
              <a:t> a binder containing all necessary information for our proposal.</a:t>
            </a:r>
          </a:p>
          <a:p>
            <a:pPr lvl="0"/>
            <a:r>
              <a:rPr lang="en-US" sz="1300" b="1" dirty="0" smtClean="0">
                <a:solidFill>
                  <a:schemeClr val="bg1"/>
                </a:solidFill>
              </a:rPr>
              <a:t>Sell</a:t>
            </a:r>
            <a:r>
              <a:rPr lang="en-US" sz="1300" dirty="0" smtClean="0">
                <a:solidFill>
                  <a:schemeClr val="bg1"/>
                </a:solidFill>
              </a:rPr>
              <a:t> our project to the graders by arranging a meeting with them.</a:t>
            </a:r>
          </a:p>
          <a:p>
            <a:pPr lvl="0"/>
            <a:r>
              <a:rPr lang="en-US" sz="1300" b="1" dirty="0" smtClean="0">
                <a:solidFill>
                  <a:schemeClr val="bg1"/>
                </a:solidFill>
              </a:rPr>
              <a:t>Service</a:t>
            </a:r>
            <a:r>
              <a:rPr lang="en-US" sz="1300" dirty="0" smtClean="0">
                <a:solidFill>
                  <a:schemeClr val="bg1"/>
                </a:solidFill>
              </a:rPr>
              <a:t> and edit our project based on grader feedback.</a:t>
            </a:r>
          </a:p>
          <a:p>
            <a:pPr lvl="0"/>
            <a:r>
              <a:rPr lang="en-US" sz="1300" b="1" dirty="0" smtClean="0">
                <a:solidFill>
                  <a:schemeClr val="bg1"/>
                </a:solidFill>
              </a:rPr>
              <a:t>Deliver</a:t>
            </a:r>
            <a:r>
              <a:rPr lang="en-US" sz="1300" dirty="0" smtClean="0">
                <a:solidFill>
                  <a:schemeClr val="bg1"/>
                </a:solidFill>
              </a:rPr>
              <a:t> the final project for grading.</a:t>
            </a:r>
          </a:p>
          <a:p>
            <a:r>
              <a:rPr lang="en-US" sz="1300" dirty="0" smtClean="0">
                <a:solidFill>
                  <a:schemeClr val="bg1"/>
                </a:solidFill>
              </a:rPr>
              <a:t> </a:t>
            </a:r>
          </a:p>
          <a:p>
            <a:r>
              <a:rPr lang="en-US" sz="1300" b="1" u="sng" dirty="0" smtClean="0">
                <a:solidFill>
                  <a:schemeClr val="bg1"/>
                </a:solidFill>
              </a:rPr>
              <a:t>The Role of People in the Overall Process</a:t>
            </a:r>
            <a:endParaRPr lang="en-US" sz="1300" u="sng" dirty="0" smtClean="0">
              <a:solidFill>
                <a:schemeClr val="bg1"/>
              </a:solidFill>
            </a:endParaRPr>
          </a:p>
          <a:p>
            <a:r>
              <a:rPr lang="en-US" sz="1300" dirty="0" smtClean="0">
                <a:solidFill>
                  <a:schemeClr val="bg1"/>
                </a:solidFill>
              </a:rPr>
              <a:t>MIS 295 Graders – the people grading the project.</a:t>
            </a:r>
          </a:p>
          <a:p>
            <a:r>
              <a:rPr lang="en-US" sz="1300" dirty="0" smtClean="0">
                <a:solidFill>
                  <a:schemeClr val="bg1"/>
                </a:solidFill>
              </a:rPr>
              <a:t>Our Team Members (Matt Downs, Kenny Robinson, and Jason Hughes) – our project team that did the work</a:t>
            </a:r>
          </a:p>
          <a:p>
            <a:r>
              <a:rPr lang="en-US" sz="1300" dirty="0" smtClean="0">
                <a:solidFill>
                  <a:schemeClr val="bg1"/>
                </a:solidFill>
              </a:rPr>
              <a:t> </a:t>
            </a:r>
          </a:p>
          <a:p>
            <a:r>
              <a:rPr lang="en-US" sz="1300" b="1" u="sng" dirty="0" smtClean="0">
                <a:solidFill>
                  <a:schemeClr val="bg1"/>
                </a:solidFill>
              </a:rPr>
              <a:t>The Role of Data in the Overall Process</a:t>
            </a:r>
            <a:endParaRPr lang="en-US" sz="1300" u="sng" dirty="0" smtClean="0">
              <a:solidFill>
                <a:schemeClr val="bg1"/>
              </a:solidFill>
            </a:endParaRPr>
          </a:p>
          <a:p>
            <a:r>
              <a:rPr lang="en-US" sz="1300" dirty="0" smtClean="0">
                <a:solidFill>
                  <a:schemeClr val="bg1"/>
                </a:solidFill>
              </a:rPr>
              <a:t>Grade Sheet – established requirements and expectations for project</a:t>
            </a:r>
          </a:p>
          <a:p>
            <a:r>
              <a:rPr lang="en-US" sz="1300" dirty="0" smtClean="0">
                <a:solidFill>
                  <a:schemeClr val="bg1"/>
                </a:solidFill>
              </a:rPr>
              <a:t>Previous Student’s Projects – to give an idea on what our project should look like.</a:t>
            </a:r>
          </a:p>
          <a:p>
            <a:r>
              <a:rPr lang="en-US" sz="1300" dirty="0" smtClean="0">
                <a:solidFill>
                  <a:schemeClr val="bg1"/>
                </a:solidFill>
              </a:rPr>
              <a:t>Our Research – All the information about the Pico projector that we could find.</a:t>
            </a:r>
          </a:p>
          <a:p>
            <a:r>
              <a:rPr lang="en-US" sz="1300" b="1" dirty="0" smtClean="0">
                <a:solidFill>
                  <a:schemeClr val="bg1"/>
                </a:solidFill>
              </a:rPr>
              <a:t> </a:t>
            </a:r>
            <a:endParaRPr lang="en-US" sz="1300" dirty="0" smtClean="0">
              <a:solidFill>
                <a:schemeClr val="bg1"/>
              </a:solidFill>
            </a:endParaRPr>
          </a:p>
          <a:p>
            <a:r>
              <a:rPr lang="en-US" sz="1300" b="1" u="sng" dirty="0" smtClean="0">
                <a:solidFill>
                  <a:schemeClr val="bg1"/>
                </a:solidFill>
              </a:rPr>
              <a:t>The Role of Technology in the Overall Process</a:t>
            </a:r>
            <a:endParaRPr lang="en-US" sz="1300" u="sng" dirty="0" smtClean="0">
              <a:solidFill>
                <a:schemeClr val="bg1"/>
              </a:solidFill>
            </a:endParaRPr>
          </a:p>
          <a:p>
            <a:r>
              <a:rPr lang="en-US" sz="1300" dirty="0" smtClean="0">
                <a:solidFill>
                  <a:schemeClr val="bg1"/>
                </a:solidFill>
              </a:rPr>
              <a:t>MS Office Suite – the project was created in PowerPoint</a:t>
            </a:r>
          </a:p>
          <a:p>
            <a:r>
              <a:rPr lang="en-US" sz="1300" dirty="0" smtClean="0">
                <a:solidFill>
                  <a:schemeClr val="bg1"/>
                </a:solidFill>
              </a:rPr>
              <a:t>Internet – used for communication, research, and accessing SharePoint</a:t>
            </a:r>
          </a:p>
          <a:p>
            <a:r>
              <a:rPr lang="en-US" sz="1300" dirty="0" smtClean="0">
                <a:solidFill>
                  <a:schemeClr val="bg1"/>
                </a:solidFill>
              </a:rPr>
              <a:t>SharePoint – used to access previous projects and other information</a:t>
            </a:r>
            <a:endParaRPr lang="en-US" sz="1300" b="1"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51</a:t>
            </a:fld>
            <a:endParaRPr lang="en-US"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a:t>
            </a:r>
          </a:p>
          <a:p>
            <a:pPr algn="ctr"/>
            <a:r>
              <a:rPr lang="en-US" sz="4000" dirty="0" smtClean="0">
                <a:effectLst>
                  <a:outerShdw blurRad="50800" dist="38100" dir="2700000" algn="tl" rotWithShape="0">
                    <a:prstClr val="black">
                      <a:alpha val="40000"/>
                    </a:prstClr>
                  </a:outerShdw>
                </a:effectLst>
              </a:rPr>
              <a:t>VC for Overall</a:t>
            </a:r>
          </a:p>
        </p:txBody>
      </p:sp>
      <p:sp>
        <p:nvSpPr>
          <p:cNvPr id="3" name="TextBox 2"/>
          <p:cNvSpPr txBox="1"/>
          <p:nvPr/>
        </p:nvSpPr>
        <p:spPr>
          <a:xfrm>
            <a:off x="2164307" y="1733267"/>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Research</a:t>
            </a:r>
          </a:p>
          <a:p>
            <a:pPr algn="ctr"/>
            <a:endParaRPr lang="en-US" sz="1200" b="1" dirty="0" smtClean="0">
              <a:solidFill>
                <a:schemeClr val="bg1"/>
              </a:solidFill>
            </a:endParaRPr>
          </a:p>
          <a:p>
            <a:pPr algn="ctr"/>
            <a:r>
              <a:rPr lang="en-US" sz="1200" dirty="0" smtClean="0">
                <a:solidFill>
                  <a:schemeClr val="bg1"/>
                </a:solidFill>
              </a:rPr>
              <a:t>Project Ideas and Goals</a:t>
            </a:r>
            <a:endParaRPr lang="en-US" sz="1200" dirty="0">
              <a:solidFill>
                <a:schemeClr val="bg1"/>
              </a:solidFill>
            </a:endParaRPr>
          </a:p>
        </p:txBody>
      </p:sp>
      <p:sp>
        <p:nvSpPr>
          <p:cNvPr id="5" name="TextBox 4"/>
          <p:cNvSpPr txBox="1"/>
          <p:nvPr/>
        </p:nvSpPr>
        <p:spPr>
          <a:xfrm>
            <a:off x="2166581" y="2900341"/>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Produce</a:t>
            </a:r>
          </a:p>
          <a:p>
            <a:pPr algn="ctr"/>
            <a:endParaRPr lang="en-US" sz="1200" b="1" dirty="0" smtClean="0">
              <a:solidFill>
                <a:schemeClr val="bg1"/>
              </a:solidFill>
            </a:endParaRPr>
          </a:p>
          <a:p>
            <a:pPr algn="ctr"/>
            <a:r>
              <a:rPr lang="en-US" sz="1200" dirty="0" smtClean="0">
                <a:solidFill>
                  <a:schemeClr val="bg1"/>
                </a:solidFill>
              </a:rPr>
              <a:t>Project Binder</a:t>
            </a:r>
            <a:endParaRPr lang="en-US" sz="1200" dirty="0">
              <a:solidFill>
                <a:schemeClr val="bg1"/>
              </a:solidFill>
            </a:endParaRPr>
          </a:p>
        </p:txBody>
      </p:sp>
      <p:sp>
        <p:nvSpPr>
          <p:cNvPr id="6" name="TextBox 5"/>
          <p:cNvSpPr txBox="1"/>
          <p:nvPr/>
        </p:nvSpPr>
        <p:spPr>
          <a:xfrm>
            <a:off x="2181179" y="4104187"/>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Sell</a:t>
            </a:r>
          </a:p>
          <a:p>
            <a:pPr algn="ctr"/>
            <a:endParaRPr lang="en-US" sz="1200" b="1" dirty="0" smtClean="0">
              <a:solidFill>
                <a:schemeClr val="bg1"/>
              </a:solidFill>
            </a:endParaRPr>
          </a:p>
          <a:p>
            <a:pPr algn="ctr"/>
            <a:r>
              <a:rPr lang="en-US" sz="1200" dirty="0" smtClean="0">
                <a:solidFill>
                  <a:schemeClr val="bg1"/>
                </a:solidFill>
              </a:rPr>
              <a:t>Project Rough Draft</a:t>
            </a:r>
            <a:endParaRPr lang="en-US" sz="1200" dirty="0">
              <a:solidFill>
                <a:schemeClr val="bg1"/>
              </a:solidFill>
            </a:endParaRPr>
          </a:p>
        </p:txBody>
      </p:sp>
      <p:sp>
        <p:nvSpPr>
          <p:cNvPr id="7" name="TextBox 6"/>
          <p:cNvSpPr txBox="1"/>
          <p:nvPr/>
        </p:nvSpPr>
        <p:spPr>
          <a:xfrm>
            <a:off x="2168856" y="5314098"/>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Service</a:t>
            </a:r>
          </a:p>
          <a:p>
            <a:pPr algn="ctr"/>
            <a:endParaRPr lang="en-US" sz="1200" b="1" dirty="0" smtClean="0">
              <a:solidFill>
                <a:schemeClr val="bg1"/>
              </a:solidFill>
            </a:endParaRPr>
          </a:p>
          <a:p>
            <a:pPr algn="ctr"/>
            <a:r>
              <a:rPr lang="en-US" sz="1200" dirty="0" smtClean="0">
                <a:solidFill>
                  <a:schemeClr val="bg1"/>
                </a:solidFill>
              </a:rPr>
              <a:t>Edited Material</a:t>
            </a:r>
            <a:endParaRPr lang="en-US" sz="1200" dirty="0">
              <a:solidFill>
                <a:schemeClr val="bg1"/>
              </a:solidFill>
            </a:endParaRPr>
          </a:p>
        </p:txBody>
      </p:sp>
      <p:sp>
        <p:nvSpPr>
          <p:cNvPr id="8" name="TextBox 7"/>
          <p:cNvSpPr txBox="1"/>
          <p:nvPr/>
        </p:nvSpPr>
        <p:spPr>
          <a:xfrm>
            <a:off x="2156535" y="6542776"/>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Deliver</a:t>
            </a:r>
          </a:p>
          <a:p>
            <a:pPr algn="ctr"/>
            <a:endParaRPr lang="en-US" sz="1200" b="1" dirty="0" smtClean="0">
              <a:solidFill>
                <a:schemeClr val="bg1"/>
              </a:solidFill>
            </a:endParaRPr>
          </a:p>
          <a:p>
            <a:pPr algn="ctr"/>
            <a:r>
              <a:rPr lang="en-US" sz="1200" dirty="0" smtClean="0">
                <a:solidFill>
                  <a:schemeClr val="bg1"/>
                </a:solidFill>
              </a:rPr>
              <a:t>Final Project</a:t>
            </a:r>
            <a:endParaRPr lang="en-US" sz="1200" dirty="0">
              <a:solidFill>
                <a:schemeClr val="bg1"/>
              </a:solidFill>
            </a:endParaRPr>
          </a:p>
        </p:txBody>
      </p:sp>
      <p:sp>
        <p:nvSpPr>
          <p:cNvPr id="9" name="TextBox 8"/>
          <p:cNvSpPr txBox="1"/>
          <p:nvPr/>
        </p:nvSpPr>
        <p:spPr>
          <a:xfrm>
            <a:off x="648458" y="7801973"/>
            <a:ext cx="5336275"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 Added:</a:t>
            </a:r>
          </a:p>
          <a:p>
            <a:pPr algn="ctr"/>
            <a:endParaRPr lang="en-US" sz="1200" b="1" dirty="0" smtClean="0">
              <a:solidFill>
                <a:schemeClr val="bg1"/>
              </a:solidFill>
            </a:endParaRPr>
          </a:p>
          <a:p>
            <a:pPr algn="ctr"/>
            <a:r>
              <a:rPr lang="en-US" sz="1200" dirty="0" smtClean="0">
                <a:solidFill>
                  <a:schemeClr val="bg1"/>
                </a:solidFill>
              </a:rPr>
              <a:t>Valuable experiences with group work and processes for the project team and a clear and concise project for the graders.</a:t>
            </a:r>
            <a:endParaRPr lang="en-US" sz="1200" dirty="0">
              <a:solidFill>
                <a:schemeClr val="bg1"/>
              </a:solidFill>
            </a:endParaRPr>
          </a:p>
        </p:txBody>
      </p:sp>
      <p:sp>
        <p:nvSpPr>
          <p:cNvPr id="10" name="Down Arrow 9"/>
          <p:cNvSpPr/>
          <p:nvPr/>
        </p:nvSpPr>
        <p:spPr>
          <a:xfrm>
            <a:off x="3168531" y="245621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Down Arrow 10"/>
          <p:cNvSpPr/>
          <p:nvPr/>
        </p:nvSpPr>
        <p:spPr>
          <a:xfrm>
            <a:off x="3172701" y="366233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2" name="Down Arrow 11"/>
          <p:cNvSpPr/>
          <p:nvPr/>
        </p:nvSpPr>
        <p:spPr>
          <a:xfrm>
            <a:off x="3185401" y="4830929"/>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3" name="Down Arrow 12"/>
          <p:cNvSpPr/>
          <p:nvPr/>
        </p:nvSpPr>
        <p:spPr>
          <a:xfrm>
            <a:off x="3185401" y="603572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4" name="Down Arrow 13"/>
          <p:cNvSpPr/>
          <p:nvPr/>
        </p:nvSpPr>
        <p:spPr>
          <a:xfrm>
            <a:off x="3156210" y="7347234"/>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6" name="Slide Number Placeholder 15"/>
          <p:cNvSpPr>
            <a:spLocks noGrp="1"/>
          </p:cNvSpPr>
          <p:nvPr>
            <p:ph type="sldNum" sz="quarter" idx="12"/>
          </p:nvPr>
        </p:nvSpPr>
        <p:spPr/>
        <p:txBody>
          <a:bodyPr/>
          <a:lstStyle/>
          <a:p>
            <a:fld id="{192D5976-955E-469C-9B7E-B85601C25DBB}" type="slidenum">
              <a:rPr lang="en-US" smtClean="0"/>
              <a:pPr/>
              <a:t>52</a:t>
            </a:fld>
            <a:endParaRPr lang="en-US"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200329"/>
          </a:xfrm>
          <a:prstGeom prst="rect">
            <a:avLst/>
          </a:prstGeom>
          <a:noFill/>
        </p:spPr>
        <p:txBody>
          <a:bodyPr wrap="square" rtlCol="0">
            <a:spAutoFit/>
          </a:bodyPr>
          <a:lstStyle/>
          <a:p>
            <a:pPr algn="ctr"/>
            <a:r>
              <a:rPr lang="en-US" sz="3600" dirty="0" smtClean="0">
                <a:effectLst>
                  <a:outerShdw blurRad="50800" dist="38100" dir="2700000" algn="tl" rotWithShape="0">
                    <a:prstClr val="black">
                      <a:alpha val="40000"/>
                    </a:prstClr>
                  </a:outerShdw>
                </a:effectLst>
              </a:rPr>
              <a:t>Project Team VC Narrative for Overall</a:t>
            </a:r>
          </a:p>
        </p:txBody>
      </p:sp>
      <p:sp>
        <p:nvSpPr>
          <p:cNvPr id="6" name="Slide Number Placeholder 5"/>
          <p:cNvSpPr>
            <a:spLocks noGrp="1"/>
          </p:cNvSpPr>
          <p:nvPr>
            <p:ph type="sldNum" sz="quarter" idx="12"/>
          </p:nvPr>
        </p:nvSpPr>
        <p:spPr/>
        <p:txBody>
          <a:bodyPr/>
          <a:lstStyle/>
          <a:p>
            <a:fld id="{192D5976-955E-469C-9B7E-B85601C25DBB}" type="slidenum">
              <a:rPr lang="en-US" smtClean="0"/>
              <a:pPr/>
              <a:t>53</a:t>
            </a:fld>
            <a:endParaRPr lang="en-US" smtClean="0"/>
          </a:p>
          <a:p>
            <a:endParaRPr lang="en-US" dirty="0"/>
          </a:p>
        </p:txBody>
      </p:sp>
      <p:sp>
        <p:nvSpPr>
          <p:cNvPr id="5" name="TextBox 4"/>
          <p:cNvSpPr txBox="1"/>
          <p:nvPr/>
        </p:nvSpPr>
        <p:spPr>
          <a:xfrm>
            <a:off x="300250" y="1815154"/>
            <a:ext cx="6223379" cy="526297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1"/>
                </a:solidFill>
              </a:rPr>
              <a:t>Research: </a:t>
            </a:r>
            <a:r>
              <a:rPr lang="en-US" sz="1600" dirty="0" smtClean="0">
                <a:solidFill>
                  <a:schemeClr val="bg1"/>
                </a:solidFill>
              </a:rPr>
              <a:t>Research information about the project by looking at previous work and the grade sheet. Also set goals and plans.</a:t>
            </a:r>
          </a:p>
          <a:p>
            <a:endParaRPr lang="en-US" sz="1600" dirty="0" smtClean="0">
              <a:solidFill>
                <a:schemeClr val="bg1"/>
              </a:solidFill>
            </a:endParaRPr>
          </a:p>
          <a:p>
            <a:r>
              <a:rPr lang="en-US" sz="1600" b="1" dirty="0" smtClean="0">
                <a:solidFill>
                  <a:schemeClr val="bg1"/>
                </a:solidFill>
              </a:rPr>
              <a:t>Produce: </a:t>
            </a:r>
            <a:r>
              <a:rPr lang="en-US" sz="1600" dirty="0" smtClean="0">
                <a:solidFill>
                  <a:schemeClr val="bg1"/>
                </a:solidFill>
              </a:rPr>
              <a:t>Make a binder of the necessary work for our project.</a:t>
            </a:r>
          </a:p>
          <a:p>
            <a:endParaRPr lang="en-US" sz="1600" dirty="0" smtClean="0">
              <a:solidFill>
                <a:schemeClr val="bg1"/>
              </a:solidFill>
            </a:endParaRPr>
          </a:p>
          <a:p>
            <a:r>
              <a:rPr lang="en-US" sz="1600" b="1" dirty="0" smtClean="0">
                <a:solidFill>
                  <a:schemeClr val="bg1"/>
                </a:solidFill>
              </a:rPr>
              <a:t>Sell: </a:t>
            </a:r>
            <a:r>
              <a:rPr lang="en-US" sz="1600" dirty="0" smtClean="0">
                <a:solidFill>
                  <a:schemeClr val="bg1"/>
                </a:solidFill>
              </a:rPr>
              <a:t>Arrange a meeting with graders to see if project is up to standards of the graders.</a:t>
            </a:r>
            <a:br>
              <a:rPr lang="en-US" sz="1600" dirty="0" smtClean="0">
                <a:solidFill>
                  <a:schemeClr val="bg1"/>
                </a:solidFill>
              </a:rPr>
            </a:br>
            <a:endParaRPr lang="en-US" sz="1600" dirty="0" smtClean="0">
              <a:solidFill>
                <a:schemeClr val="bg1"/>
              </a:solidFill>
            </a:endParaRPr>
          </a:p>
          <a:p>
            <a:r>
              <a:rPr lang="en-US" sz="1600" b="1" dirty="0" smtClean="0">
                <a:solidFill>
                  <a:schemeClr val="bg1"/>
                </a:solidFill>
              </a:rPr>
              <a:t>Service: </a:t>
            </a:r>
            <a:r>
              <a:rPr lang="en-US" sz="1600" dirty="0" smtClean="0">
                <a:solidFill>
                  <a:schemeClr val="bg1"/>
                </a:solidFill>
              </a:rPr>
              <a:t>Edit the material in our project based on feedback from the graders.</a:t>
            </a:r>
          </a:p>
          <a:p>
            <a:endParaRPr lang="en-US" sz="1600" dirty="0" smtClean="0">
              <a:solidFill>
                <a:schemeClr val="bg1"/>
              </a:solidFill>
            </a:endParaRPr>
          </a:p>
          <a:p>
            <a:r>
              <a:rPr lang="en-US" sz="1600" b="1" dirty="0" smtClean="0">
                <a:solidFill>
                  <a:schemeClr val="bg1"/>
                </a:solidFill>
              </a:rPr>
              <a:t>Deliver:</a:t>
            </a:r>
            <a:r>
              <a:rPr lang="en-US" sz="1600" dirty="0" smtClean="0">
                <a:solidFill>
                  <a:schemeClr val="bg1"/>
                </a:solidFill>
              </a:rPr>
              <a:t> Deliver the final project to the graders to be graded.</a:t>
            </a:r>
          </a:p>
          <a:p>
            <a:endParaRPr lang="en-US" sz="1600" dirty="0" smtClean="0">
              <a:solidFill>
                <a:schemeClr val="bg1"/>
              </a:solidFill>
            </a:endParaRPr>
          </a:p>
          <a:p>
            <a:r>
              <a:rPr lang="en-US" sz="1600" b="1" dirty="0" smtClean="0">
                <a:solidFill>
                  <a:schemeClr val="bg1"/>
                </a:solidFill>
              </a:rPr>
              <a:t>Value Added:</a:t>
            </a:r>
            <a:r>
              <a:rPr lang="en-US" sz="1600" dirty="0" smtClean="0">
                <a:solidFill>
                  <a:schemeClr val="bg1"/>
                </a:solidFill>
              </a:rPr>
              <a:t> </a:t>
            </a:r>
          </a:p>
          <a:p>
            <a:r>
              <a:rPr lang="en-US" sz="1600" dirty="0" smtClean="0">
                <a:solidFill>
                  <a:schemeClr val="bg1"/>
                </a:solidFill>
              </a:rPr>
              <a:t>Our group learns how to work as a team, and learns how to work with processes by using the WCA and value chain models. The graders are delivered a complete but easy to grade project.</a:t>
            </a:r>
            <a:endParaRPr lang="en-US" sz="1600" dirty="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WCA</a:t>
            </a:r>
          </a:p>
          <a:p>
            <a:pPr algn="ctr"/>
            <a:r>
              <a:rPr lang="en-US" sz="4000" dirty="0" smtClean="0">
                <a:effectLst>
                  <a:outerShdw blurRad="50800" dist="38100" dir="2700000" algn="tl" rotWithShape="0">
                    <a:prstClr val="black">
                      <a:alpha val="40000"/>
                    </a:prstClr>
                  </a:outerShdw>
                </a:effectLst>
              </a:rPr>
              <a:t>for Research</a:t>
            </a:r>
          </a:p>
        </p:txBody>
      </p:sp>
      <p:sp>
        <p:nvSpPr>
          <p:cNvPr id="3" name="TextBox 2"/>
          <p:cNvSpPr txBox="1"/>
          <p:nvPr/>
        </p:nvSpPr>
        <p:spPr>
          <a:xfrm>
            <a:off x="327546" y="3384647"/>
            <a:ext cx="6223379"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Work Practices</a:t>
            </a:r>
          </a:p>
          <a:p>
            <a:pPr lvl="0">
              <a:buFont typeface="Arial" pitchFamily="34" charset="0"/>
              <a:buChar char="•"/>
            </a:pPr>
            <a:r>
              <a:rPr lang="en-US" sz="1400" b="1" dirty="0" smtClean="0">
                <a:solidFill>
                  <a:schemeClr val="bg1"/>
                </a:solidFill>
              </a:rPr>
              <a:t>Research</a:t>
            </a:r>
            <a:r>
              <a:rPr lang="en-US" sz="1400" dirty="0" smtClean="0">
                <a:solidFill>
                  <a:schemeClr val="bg1"/>
                </a:solidFill>
              </a:rPr>
              <a:t> the capabilities of the Pico Projector.</a:t>
            </a:r>
          </a:p>
          <a:p>
            <a:pPr lvl="0">
              <a:buFont typeface="Arial" pitchFamily="34" charset="0"/>
              <a:buChar char="•"/>
            </a:pPr>
            <a:r>
              <a:rPr lang="en-US" sz="1400" b="1" dirty="0" smtClean="0">
                <a:solidFill>
                  <a:schemeClr val="bg1"/>
                </a:solidFill>
              </a:rPr>
              <a:t>Sell</a:t>
            </a:r>
            <a:r>
              <a:rPr lang="en-US" sz="1400" dirty="0" smtClean="0">
                <a:solidFill>
                  <a:schemeClr val="bg1"/>
                </a:solidFill>
              </a:rPr>
              <a:t> ides for project to each other.</a:t>
            </a:r>
          </a:p>
          <a:p>
            <a:pPr lvl="0">
              <a:buFont typeface="Arial" pitchFamily="34" charset="0"/>
              <a:buChar char="•"/>
            </a:pPr>
            <a:r>
              <a:rPr lang="en-US" sz="1400" b="1" dirty="0" smtClean="0">
                <a:solidFill>
                  <a:schemeClr val="bg1"/>
                </a:solidFill>
              </a:rPr>
              <a:t>Service</a:t>
            </a:r>
            <a:r>
              <a:rPr lang="en-US" sz="1400" dirty="0" smtClean="0">
                <a:solidFill>
                  <a:schemeClr val="bg1"/>
                </a:solidFill>
              </a:rPr>
              <a:t> ideas based on feedback from other group members.</a:t>
            </a:r>
          </a:p>
          <a:p>
            <a:pPr lvl="0">
              <a:buFont typeface="Arial" pitchFamily="34" charset="0"/>
              <a:buChar char="•"/>
            </a:pPr>
            <a:r>
              <a:rPr lang="en-US" sz="1400" b="1" dirty="0" smtClean="0">
                <a:solidFill>
                  <a:schemeClr val="bg1"/>
                </a:solidFill>
              </a:rPr>
              <a:t>Deliver</a:t>
            </a:r>
            <a:r>
              <a:rPr lang="en-US" sz="1400" dirty="0" smtClean="0">
                <a:solidFill>
                  <a:schemeClr val="bg1"/>
                </a:solidFill>
              </a:rPr>
              <a:t> final project idea to team.</a:t>
            </a:r>
          </a:p>
          <a:p>
            <a:pPr lvl="0">
              <a:buFont typeface="Arial" pitchFamily="34" charset="0"/>
              <a:buChar char="•"/>
            </a:pPr>
            <a:r>
              <a:rPr lang="en-US" sz="1400" b="1" dirty="0" smtClean="0">
                <a:solidFill>
                  <a:schemeClr val="bg1"/>
                </a:solidFill>
              </a:rPr>
              <a:t>Produce</a:t>
            </a:r>
            <a:r>
              <a:rPr lang="en-US" sz="1400" dirty="0" smtClean="0">
                <a:solidFill>
                  <a:schemeClr val="bg1"/>
                </a:solidFill>
              </a:rPr>
              <a:t> a plan of action for making the project using our idea.</a:t>
            </a:r>
          </a:p>
        </p:txBody>
      </p:sp>
      <p:sp>
        <p:nvSpPr>
          <p:cNvPr id="5" name="TextBox 4"/>
          <p:cNvSpPr txBox="1"/>
          <p:nvPr/>
        </p:nvSpPr>
        <p:spPr>
          <a:xfrm>
            <a:off x="2259841" y="1890336"/>
            <a:ext cx="2022143"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Technology</a:t>
            </a:r>
          </a:p>
          <a:p>
            <a:pPr>
              <a:buFont typeface="Arial" pitchFamily="34" charset="0"/>
              <a:buChar char="•"/>
            </a:pPr>
            <a:r>
              <a:rPr lang="en-US" sz="1300" dirty="0" smtClean="0">
                <a:solidFill>
                  <a:schemeClr val="bg1"/>
                </a:solidFill>
              </a:rPr>
              <a:t>Microsoft Office Suite</a:t>
            </a:r>
          </a:p>
          <a:p>
            <a:pPr>
              <a:buFont typeface="Arial" pitchFamily="34" charset="0"/>
              <a:buChar char="•"/>
            </a:pPr>
            <a:r>
              <a:rPr lang="en-US" sz="1300" dirty="0" smtClean="0">
                <a:solidFill>
                  <a:schemeClr val="bg1"/>
                </a:solidFill>
              </a:rPr>
              <a:t>Internet</a:t>
            </a:r>
          </a:p>
          <a:p>
            <a:pPr>
              <a:buFont typeface="Arial" pitchFamily="34" charset="0"/>
              <a:buChar char="•"/>
            </a:pPr>
            <a:r>
              <a:rPr lang="en-US" sz="1300" dirty="0" smtClean="0">
                <a:solidFill>
                  <a:schemeClr val="bg1"/>
                </a:solidFill>
              </a:rPr>
              <a:t>SharePoint</a:t>
            </a:r>
            <a:endParaRPr lang="en-US" sz="1300" dirty="0">
              <a:solidFill>
                <a:schemeClr val="bg1"/>
              </a:solidFill>
            </a:endParaRPr>
          </a:p>
        </p:txBody>
      </p:sp>
      <p:sp>
        <p:nvSpPr>
          <p:cNvPr id="6" name="TextBox 5"/>
          <p:cNvSpPr txBox="1"/>
          <p:nvPr/>
        </p:nvSpPr>
        <p:spPr>
          <a:xfrm>
            <a:off x="326806" y="1760782"/>
            <a:ext cx="173099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Our Project Team (Matt Downs, Kenneth Robinson, Jason Hughes)</a:t>
            </a:r>
            <a:endParaRPr lang="en-US" sz="1200" dirty="0">
              <a:solidFill>
                <a:schemeClr val="bg1"/>
              </a:solidFill>
            </a:endParaRPr>
          </a:p>
        </p:txBody>
      </p:sp>
      <p:sp>
        <p:nvSpPr>
          <p:cNvPr id="7" name="TextBox 6"/>
          <p:cNvSpPr txBox="1"/>
          <p:nvPr/>
        </p:nvSpPr>
        <p:spPr>
          <a:xfrm>
            <a:off x="4462819" y="1775342"/>
            <a:ext cx="2033515"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MIS 295 Lecture Notes</a:t>
            </a:r>
          </a:p>
          <a:p>
            <a:pPr>
              <a:buFont typeface="Arial" pitchFamily="34" charset="0"/>
              <a:buChar char="•"/>
            </a:pPr>
            <a:r>
              <a:rPr lang="en-US" sz="1200" dirty="0" smtClean="0">
                <a:solidFill>
                  <a:schemeClr val="bg1"/>
                </a:solidFill>
              </a:rPr>
              <a:t>Previous Projects</a:t>
            </a:r>
          </a:p>
          <a:p>
            <a:pPr>
              <a:buFont typeface="Arial" pitchFamily="34" charset="0"/>
              <a:buChar char="•"/>
            </a:pPr>
            <a:r>
              <a:rPr lang="en-US" sz="1200" dirty="0" smtClean="0">
                <a:solidFill>
                  <a:schemeClr val="bg1"/>
                </a:solidFill>
              </a:rPr>
              <a:t>Pico Projector Information</a:t>
            </a:r>
            <a:endParaRPr lang="en-US" sz="1200" dirty="0">
              <a:solidFill>
                <a:schemeClr val="bg1"/>
              </a:solidFill>
            </a:endParaRPr>
          </a:p>
        </p:txBody>
      </p:sp>
      <p:sp>
        <p:nvSpPr>
          <p:cNvPr id="8" name="TextBox 7"/>
          <p:cNvSpPr txBox="1"/>
          <p:nvPr/>
        </p:nvSpPr>
        <p:spPr>
          <a:xfrm>
            <a:off x="2512514" y="5421387"/>
            <a:ext cx="2022143"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Product</a:t>
            </a:r>
          </a:p>
          <a:p>
            <a:pPr algn="ctr"/>
            <a:r>
              <a:rPr lang="en-US" sz="1300" dirty="0" smtClean="0">
                <a:solidFill>
                  <a:schemeClr val="bg1"/>
                </a:solidFill>
              </a:rPr>
              <a:t>Finished Project</a:t>
            </a:r>
            <a:endParaRPr lang="en-US" sz="1300" dirty="0">
              <a:solidFill>
                <a:schemeClr val="bg1"/>
              </a:solidFill>
            </a:endParaRPr>
          </a:p>
        </p:txBody>
      </p:sp>
      <p:sp>
        <p:nvSpPr>
          <p:cNvPr id="9" name="TextBox 8"/>
          <p:cNvSpPr txBox="1"/>
          <p:nvPr/>
        </p:nvSpPr>
        <p:spPr>
          <a:xfrm>
            <a:off x="2529385" y="6475865"/>
            <a:ext cx="2022143"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Customer</a:t>
            </a:r>
          </a:p>
          <a:p>
            <a:pPr algn="ctr"/>
            <a:r>
              <a:rPr lang="en-US" sz="1300" dirty="0" smtClean="0">
                <a:solidFill>
                  <a:schemeClr val="bg1"/>
                </a:solidFill>
              </a:rPr>
              <a:t>Project Team</a:t>
            </a:r>
          </a:p>
        </p:txBody>
      </p:sp>
      <p:sp>
        <p:nvSpPr>
          <p:cNvPr id="10" name="TextBox 9"/>
          <p:cNvSpPr txBox="1"/>
          <p:nvPr/>
        </p:nvSpPr>
        <p:spPr>
          <a:xfrm>
            <a:off x="443553" y="7105936"/>
            <a:ext cx="2374075" cy="129266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Goal</a:t>
            </a:r>
          </a:p>
          <a:p>
            <a:pPr algn="ctr"/>
            <a:r>
              <a:rPr lang="en-US" sz="1300" dirty="0" smtClean="0">
                <a:solidFill>
                  <a:schemeClr val="bg1"/>
                </a:solidFill>
              </a:rPr>
              <a:t>To understand project requirements, research necessary information, and come up with a plan for work on the project.</a:t>
            </a:r>
          </a:p>
        </p:txBody>
      </p:sp>
      <p:sp>
        <p:nvSpPr>
          <p:cNvPr id="11" name="TextBox 10"/>
          <p:cNvSpPr txBox="1"/>
          <p:nvPr/>
        </p:nvSpPr>
        <p:spPr>
          <a:xfrm>
            <a:off x="3152634" y="7094564"/>
            <a:ext cx="3396018" cy="129266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a:t>
            </a:r>
          </a:p>
          <a:p>
            <a:pPr algn="ctr"/>
            <a:r>
              <a:rPr lang="en-US" sz="1300" dirty="0" smtClean="0">
                <a:solidFill>
                  <a:schemeClr val="bg1"/>
                </a:solidFill>
              </a:rPr>
              <a:t>Our team learns information about the Pico Projector and its capabilities and creates a project plan in order to make a quality project in a short amount of time.</a:t>
            </a:r>
          </a:p>
        </p:txBody>
      </p:sp>
      <p:sp>
        <p:nvSpPr>
          <p:cNvPr id="12" name="Down Arrow 11"/>
          <p:cNvSpPr/>
          <p:nvPr/>
        </p:nvSpPr>
        <p:spPr>
          <a:xfrm>
            <a:off x="3186918"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Down Arrow 12"/>
          <p:cNvSpPr/>
          <p:nvPr/>
        </p:nvSpPr>
        <p:spPr>
          <a:xfrm>
            <a:off x="5261378"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Down Arrow 13"/>
          <p:cNvSpPr/>
          <p:nvPr/>
        </p:nvSpPr>
        <p:spPr>
          <a:xfrm>
            <a:off x="989629" y="292258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Down Arrow 14"/>
          <p:cNvSpPr/>
          <p:nvPr/>
        </p:nvSpPr>
        <p:spPr>
          <a:xfrm>
            <a:off x="3295152" y="4912436"/>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Down Arrow 15"/>
          <p:cNvSpPr/>
          <p:nvPr/>
        </p:nvSpPr>
        <p:spPr>
          <a:xfrm>
            <a:off x="3268806" y="602112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Slide Number Placeholder 17"/>
          <p:cNvSpPr>
            <a:spLocks noGrp="1"/>
          </p:cNvSpPr>
          <p:nvPr>
            <p:ph type="sldNum" sz="quarter" idx="12"/>
          </p:nvPr>
        </p:nvSpPr>
        <p:spPr/>
        <p:txBody>
          <a:bodyPr/>
          <a:lstStyle/>
          <a:p>
            <a:fld id="{192D5976-955E-469C-9B7E-B85601C25DBB}" type="slidenum">
              <a:rPr lang="en-US" smtClean="0"/>
              <a:pPr/>
              <a:t>54</a:t>
            </a:fld>
            <a:endParaRPr lang="en-US"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WCA</a:t>
            </a:r>
          </a:p>
          <a:p>
            <a:pPr algn="ctr"/>
            <a:r>
              <a:rPr lang="en-US" sz="4000" dirty="0" smtClean="0">
                <a:effectLst>
                  <a:outerShdw blurRad="50800" dist="38100" dir="2700000" algn="tl" rotWithShape="0">
                    <a:prstClr val="black">
                      <a:alpha val="40000"/>
                    </a:prstClr>
                  </a:outerShdw>
                </a:effectLst>
              </a:rPr>
              <a:t>Narrative for Research</a:t>
            </a:r>
          </a:p>
        </p:txBody>
      </p:sp>
      <p:sp>
        <p:nvSpPr>
          <p:cNvPr id="5" name="Slide Number Placeholder 4"/>
          <p:cNvSpPr>
            <a:spLocks noGrp="1"/>
          </p:cNvSpPr>
          <p:nvPr>
            <p:ph type="sldNum" sz="quarter" idx="12"/>
          </p:nvPr>
        </p:nvSpPr>
        <p:spPr/>
        <p:txBody>
          <a:bodyPr/>
          <a:lstStyle/>
          <a:p>
            <a:fld id="{192D5976-955E-469C-9B7E-B85601C25DBB}" type="slidenum">
              <a:rPr lang="en-US" smtClean="0"/>
              <a:pPr/>
              <a:t>55</a:t>
            </a:fld>
            <a:endParaRPr lang="en-US" smtClean="0"/>
          </a:p>
          <a:p>
            <a:endParaRPr lang="en-US" dirty="0"/>
          </a:p>
        </p:txBody>
      </p:sp>
      <p:sp>
        <p:nvSpPr>
          <p:cNvPr id="6" name="TextBox 5"/>
          <p:cNvSpPr txBox="1"/>
          <p:nvPr/>
        </p:nvSpPr>
        <p:spPr>
          <a:xfrm>
            <a:off x="491165" y="1744030"/>
            <a:ext cx="5918200" cy="649408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300" b="1" dirty="0" smtClean="0">
                <a:solidFill>
                  <a:schemeClr val="bg1"/>
                </a:solidFill>
              </a:rPr>
              <a:t>Goal:</a:t>
            </a:r>
            <a:r>
              <a:rPr lang="en-US" sz="1300" dirty="0" smtClean="0">
                <a:solidFill>
                  <a:schemeClr val="bg1"/>
                </a:solidFill>
              </a:rPr>
              <a:t> To understand project requirements, research necessary information, and come up with a plan for working on the project.</a:t>
            </a:r>
          </a:p>
          <a:p>
            <a:r>
              <a:rPr lang="en-US" sz="1300" dirty="0" smtClean="0">
                <a:solidFill>
                  <a:schemeClr val="bg1"/>
                </a:solidFill>
              </a:rPr>
              <a:t> </a:t>
            </a:r>
            <a:r>
              <a:rPr lang="en-US" sz="1300" b="1" dirty="0" smtClean="0">
                <a:solidFill>
                  <a:schemeClr val="bg1"/>
                </a:solidFill>
              </a:rPr>
              <a:t>Value:</a:t>
            </a:r>
            <a:r>
              <a:rPr lang="en-US" sz="1300" dirty="0" smtClean="0">
                <a:solidFill>
                  <a:schemeClr val="bg1"/>
                </a:solidFill>
              </a:rPr>
              <a:t> Our team learns information about the Pico projector and its capabilities, and creates a project plan in order to make a quality project in a short amount of time.</a:t>
            </a:r>
          </a:p>
          <a:p>
            <a:r>
              <a:rPr lang="en-US" sz="1300" b="1" dirty="0" smtClean="0">
                <a:solidFill>
                  <a:schemeClr val="bg1"/>
                </a:solidFill>
              </a:rPr>
              <a:t>Product:</a:t>
            </a:r>
            <a:r>
              <a:rPr lang="en-US" sz="1300" dirty="0" smtClean="0">
                <a:solidFill>
                  <a:schemeClr val="bg1"/>
                </a:solidFill>
              </a:rPr>
              <a:t> Project Idea, Plan of Action, and Knowledge of Technology Involved</a:t>
            </a:r>
          </a:p>
          <a:p>
            <a:r>
              <a:rPr lang="en-US" sz="1300" b="1" dirty="0" smtClean="0">
                <a:solidFill>
                  <a:schemeClr val="bg1"/>
                </a:solidFill>
              </a:rPr>
              <a:t>Customer:</a:t>
            </a:r>
            <a:r>
              <a:rPr lang="en-US" sz="1300" dirty="0" smtClean="0">
                <a:solidFill>
                  <a:schemeClr val="bg1"/>
                </a:solidFill>
              </a:rPr>
              <a:t> Project Team</a:t>
            </a:r>
          </a:p>
          <a:p>
            <a:r>
              <a:rPr lang="en-US" sz="1300" dirty="0" smtClean="0">
                <a:solidFill>
                  <a:schemeClr val="bg1"/>
                </a:solidFill>
              </a:rPr>
              <a:t> </a:t>
            </a:r>
          </a:p>
          <a:p>
            <a:r>
              <a:rPr lang="en-US" sz="1300" b="1" u="sng" dirty="0" smtClean="0">
                <a:solidFill>
                  <a:schemeClr val="bg1"/>
                </a:solidFill>
              </a:rPr>
              <a:t>Work Practices</a:t>
            </a:r>
            <a:endParaRPr lang="en-US" sz="1300" u="sng" dirty="0" smtClean="0">
              <a:solidFill>
                <a:schemeClr val="bg1"/>
              </a:solidFill>
            </a:endParaRPr>
          </a:p>
          <a:p>
            <a:pPr lvl="0"/>
            <a:r>
              <a:rPr lang="en-US" sz="1300" b="1" dirty="0" smtClean="0">
                <a:solidFill>
                  <a:schemeClr val="bg1"/>
                </a:solidFill>
              </a:rPr>
              <a:t>Research</a:t>
            </a:r>
            <a:r>
              <a:rPr lang="en-US" sz="1300" dirty="0" smtClean="0">
                <a:solidFill>
                  <a:schemeClr val="bg1"/>
                </a:solidFill>
              </a:rPr>
              <a:t> the capabilities of the Pico projector</a:t>
            </a:r>
          </a:p>
          <a:p>
            <a:pPr lvl="0"/>
            <a:r>
              <a:rPr lang="en-US" sz="1300" b="1" dirty="0" smtClean="0">
                <a:solidFill>
                  <a:schemeClr val="bg1"/>
                </a:solidFill>
              </a:rPr>
              <a:t>Sell</a:t>
            </a:r>
            <a:r>
              <a:rPr lang="en-US" sz="1300" dirty="0" smtClean="0">
                <a:solidFill>
                  <a:schemeClr val="bg1"/>
                </a:solidFill>
              </a:rPr>
              <a:t> ideas for the project to each other</a:t>
            </a:r>
          </a:p>
          <a:p>
            <a:pPr lvl="0"/>
            <a:r>
              <a:rPr lang="en-US" sz="1300" b="1" dirty="0" smtClean="0">
                <a:solidFill>
                  <a:schemeClr val="bg1"/>
                </a:solidFill>
              </a:rPr>
              <a:t>Service</a:t>
            </a:r>
            <a:r>
              <a:rPr lang="en-US" sz="1300" dirty="0" smtClean="0">
                <a:solidFill>
                  <a:schemeClr val="bg1"/>
                </a:solidFill>
              </a:rPr>
              <a:t> ideas based on feedback from other group members</a:t>
            </a:r>
          </a:p>
          <a:p>
            <a:pPr lvl="0"/>
            <a:r>
              <a:rPr lang="en-US" sz="1300" b="1" dirty="0" smtClean="0">
                <a:solidFill>
                  <a:schemeClr val="bg1"/>
                </a:solidFill>
              </a:rPr>
              <a:t>Deliver</a:t>
            </a:r>
            <a:r>
              <a:rPr lang="en-US" sz="1300" dirty="0" smtClean="0">
                <a:solidFill>
                  <a:schemeClr val="bg1"/>
                </a:solidFill>
              </a:rPr>
              <a:t> final idea to team</a:t>
            </a:r>
          </a:p>
          <a:p>
            <a:pPr lvl="0"/>
            <a:r>
              <a:rPr lang="en-US" sz="1300" b="1" dirty="0" smtClean="0">
                <a:solidFill>
                  <a:schemeClr val="bg1"/>
                </a:solidFill>
              </a:rPr>
              <a:t>Produce</a:t>
            </a:r>
            <a:r>
              <a:rPr lang="en-US" sz="1300" dirty="0" smtClean="0">
                <a:solidFill>
                  <a:schemeClr val="bg1"/>
                </a:solidFill>
              </a:rPr>
              <a:t> a plan of action for making the project using our idea</a:t>
            </a:r>
          </a:p>
          <a:p>
            <a:r>
              <a:rPr lang="en-US" sz="1300" dirty="0" smtClean="0">
                <a:solidFill>
                  <a:schemeClr val="bg1"/>
                </a:solidFill>
              </a:rPr>
              <a:t> </a:t>
            </a:r>
          </a:p>
          <a:p>
            <a:r>
              <a:rPr lang="en-US" sz="1300" b="1" u="sng" dirty="0" smtClean="0">
                <a:solidFill>
                  <a:schemeClr val="bg1"/>
                </a:solidFill>
              </a:rPr>
              <a:t>The Role of People in the Research Process</a:t>
            </a:r>
            <a:endParaRPr lang="en-US" sz="1300" u="sng" dirty="0" smtClean="0">
              <a:solidFill>
                <a:schemeClr val="bg1"/>
              </a:solidFill>
            </a:endParaRPr>
          </a:p>
          <a:p>
            <a:r>
              <a:rPr lang="en-US" sz="1300" dirty="0" smtClean="0">
                <a:solidFill>
                  <a:schemeClr val="bg1"/>
                </a:solidFill>
              </a:rPr>
              <a:t>Our Team Members (Matt Downs, Kenny Robinson, and Jason Hughes) – our project team that did the research</a:t>
            </a:r>
          </a:p>
          <a:p>
            <a:r>
              <a:rPr lang="en-US" sz="1300" dirty="0" smtClean="0">
                <a:solidFill>
                  <a:schemeClr val="bg1"/>
                </a:solidFill>
              </a:rPr>
              <a:t> </a:t>
            </a:r>
          </a:p>
          <a:p>
            <a:r>
              <a:rPr lang="en-US" sz="1300" b="1" u="sng" dirty="0" smtClean="0">
                <a:solidFill>
                  <a:schemeClr val="bg1"/>
                </a:solidFill>
              </a:rPr>
              <a:t>The Role of Data in the Research process:</a:t>
            </a:r>
            <a:endParaRPr lang="en-US" sz="1300" u="sng" dirty="0" smtClean="0">
              <a:solidFill>
                <a:schemeClr val="bg1"/>
              </a:solidFill>
            </a:endParaRPr>
          </a:p>
          <a:p>
            <a:r>
              <a:rPr lang="en-US" sz="1300" dirty="0" smtClean="0">
                <a:solidFill>
                  <a:schemeClr val="bg1"/>
                </a:solidFill>
              </a:rPr>
              <a:t>MIS-295 Lecture Notes – used for general concepts and ideas in the project</a:t>
            </a:r>
          </a:p>
          <a:p>
            <a:r>
              <a:rPr lang="en-US" sz="1300" dirty="0" smtClean="0">
                <a:solidFill>
                  <a:schemeClr val="bg1"/>
                </a:solidFill>
              </a:rPr>
              <a:t>Previous Student’s Projects – to give an idea on what our project should look like</a:t>
            </a:r>
          </a:p>
          <a:p>
            <a:r>
              <a:rPr lang="en-US" sz="1300" dirty="0" smtClean="0">
                <a:solidFill>
                  <a:schemeClr val="bg1"/>
                </a:solidFill>
              </a:rPr>
              <a:t>Pico projector information – information about the projector online that is researched by the Project Team</a:t>
            </a:r>
          </a:p>
          <a:p>
            <a:r>
              <a:rPr lang="en-US" sz="1300" b="1" dirty="0" smtClean="0">
                <a:solidFill>
                  <a:schemeClr val="bg1"/>
                </a:solidFill>
              </a:rPr>
              <a:t> </a:t>
            </a:r>
            <a:endParaRPr lang="en-US" sz="1300" dirty="0" smtClean="0">
              <a:solidFill>
                <a:schemeClr val="bg1"/>
              </a:solidFill>
            </a:endParaRPr>
          </a:p>
          <a:p>
            <a:r>
              <a:rPr lang="en-US" sz="1300" b="1" u="sng" dirty="0" smtClean="0">
                <a:solidFill>
                  <a:schemeClr val="bg1"/>
                </a:solidFill>
              </a:rPr>
              <a:t>The Role of Technology in the Research Process</a:t>
            </a:r>
          </a:p>
          <a:p>
            <a:r>
              <a:rPr lang="en-US" sz="1300" dirty="0" smtClean="0">
                <a:solidFill>
                  <a:schemeClr val="bg1"/>
                </a:solidFill>
              </a:rPr>
              <a:t>MS Office Suite – to come up with ideas and plans</a:t>
            </a:r>
          </a:p>
          <a:p>
            <a:r>
              <a:rPr lang="en-US" sz="1300" dirty="0" smtClean="0">
                <a:solidFill>
                  <a:schemeClr val="bg1"/>
                </a:solidFill>
              </a:rPr>
              <a:t>Internet – to access information about the project and the projector</a:t>
            </a:r>
          </a:p>
          <a:p>
            <a:r>
              <a:rPr lang="en-US" sz="1300" dirty="0" smtClean="0">
                <a:solidFill>
                  <a:schemeClr val="bg1"/>
                </a:solidFill>
              </a:rPr>
              <a:t>SharePoint – used to access previous projects and other information</a:t>
            </a:r>
            <a:endParaRPr lang="en-US" sz="1300" dirty="0">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a:t>
            </a:r>
          </a:p>
          <a:p>
            <a:pPr algn="ctr"/>
            <a:r>
              <a:rPr lang="en-US" sz="4000" dirty="0" smtClean="0">
                <a:effectLst>
                  <a:outerShdw blurRad="50800" dist="38100" dir="2700000" algn="tl" rotWithShape="0">
                    <a:prstClr val="black">
                      <a:alpha val="40000"/>
                    </a:prstClr>
                  </a:outerShdw>
                </a:effectLst>
              </a:rPr>
              <a:t>VC for Research</a:t>
            </a:r>
          </a:p>
        </p:txBody>
      </p:sp>
      <p:sp>
        <p:nvSpPr>
          <p:cNvPr id="3" name="TextBox 2"/>
          <p:cNvSpPr txBox="1"/>
          <p:nvPr/>
        </p:nvSpPr>
        <p:spPr>
          <a:xfrm>
            <a:off x="2164307" y="1733267"/>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Research</a:t>
            </a:r>
          </a:p>
          <a:p>
            <a:pPr algn="ctr"/>
            <a:endParaRPr lang="en-US" sz="1200" b="1" dirty="0" smtClean="0">
              <a:solidFill>
                <a:schemeClr val="bg1"/>
              </a:solidFill>
            </a:endParaRPr>
          </a:p>
          <a:p>
            <a:pPr algn="ctr"/>
            <a:r>
              <a:rPr lang="en-US" sz="1200" dirty="0" smtClean="0">
                <a:solidFill>
                  <a:schemeClr val="bg1"/>
                </a:solidFill>
              </a:rPr>
              <a:t>Pico Projector Capabilities</a:t>
            </a:r>
            <a:endParaRPr lang="en-US" sz="1200" dirty="0">
              <a:solidFill>
                <a:schemeClr val="bg1"/>
              </a:solidFill>
            </a:endParaRPr>
          </a:p>
        </p:txBody>
      </p:sp>
      <p:sp>
        <p:nvSpPr>
          <p:cNvPr id="5" name="TextBox 4"/>
          <p:cNvSpPr txBox="1"/>
          <p:nvPr/>
        </p:nvSpPr>
        <p:spPr>
          <a:xfrm>
            <a:off x="2166581" y="2900341"/>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Sell</a:t>
            </a:r>
          </a:p>
          <a:p>
            <a:pPr algn="ctr"/>
            <a:endParaRPr lang="en-US" sz="1200" b="1" dirty="0" smtClean="0">
              <a:solidFill>
                <a:schemeClr val="bg1"/>
              </a:solidFill>
            </a:endParaRPr>
          </a:p>
          <a:p>
            <a:pPr algn="ctr"/>
            <a:r>
              <a:rPr lang="en-US" sz="1200" dirty="0" smtClean="0">
                <a:solidFill>
                  <a:schemeClr val="bg1"/>
                </a:solidFill>
              </a:rPr>
              <a:t>Project Ideas</a:t>
            </a:r>
            <a:endParaRPr lang="en-US" sz="1200" dirty="0">
              <a:solidFill>
                <a:schemeClr val="bg1"/>
              </a:solidFill>
            </a:endParaRPr>
          </a:p>
        </p:txBody>
      </p:sp>
      <p:sp>
        <p:nvSpPr>
          <p:cNvPr id="6" name="TextBox 5"/>
          <p:cNvSpPr txBox="1"/>
          <p:nvPr/>
        </p:nvSpPr>
        <p:spPr>
          <a:xfrm>
            <a:off x="2181179" y="4104187"/>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Service</a:t>
            </a:r>
          </a:p>
          <a:p>
            <a:pPr algn="ctr"/>
            <a:endParaRPr lang="en-US" sz="1200" b="1" dirty="0" smtClean="0">
              <a:solidFill>
                <a:schemeClr val="bg1"/>
              </a:solidFill>
            </a:endParaRPr>
          </a:p>
          <a:p>
            <a:pPr algn="ctr"/>
            <a:r>
              <a:rPr lang="en-US" sz="1200" dirty="0" smtClean="0">
                <a:solidFill>
                  <a:schemeClr val="bg1"/>
                </a:solidFill>
              </a:rPr>
              <a:t>Edited Idea Proposals</a:t>
            </a:r>
            <a:endParaRPr lang="en-US" sz="1200" dirty="0">
              <a:solidFill>
                <a:schemeClr val="bg1"/>
              </a:solidFill>
            </a:endParaRPr>
          </a:p>
        </p:txBody>
      </p:sp>
      <p:sp>
        <p:nvSpPr>
          <p:cNvPr id="7" name="TextBox 6"/>
          <p:cNvSpPr txBox="1"/>
          <p:nvPr/>
        </p:nvSpPr>
        <p:spPr>
          <a:xfrm>
            <a:off x="2168856" y="5314098"/>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Deliver</a:t>
            </a:r>
          </a:p>
          <a:p>
            <a:pPr algn="ctr"/>
            <a:endParaRPr lang="en-US" sz="1200" b="1" dirty="0" smtClean="0">
              <a:solidFill>
                <a:schemeClr val="bg1"/>
              </a:solidFill>
            </a:endParaRPr>
          </a:p>
          <a:p>
            <a:pPr algn="ctr"/>
            <a:r>
              <a:rPr lang="en-US" sz="1200" dirty="0" smtClean="0">
                <a:solidFill>
                  <a:schemeClr val="bg1"/>
                </a:solidFill>
              </a:rPr>
              <a:t>Final Project Idea</a:t>
            </a:r>
            <a:endParaRPr lang="en-US" sz="1200" dirty="0">
              <a:solidFill>
                <a:schemeClr val="bg1"/>
              </a:solidFill>
            </a:endParaRPr>
          </a:p>
        </p:txBody>
      </p:sp>
      <p:sp>
        <p:nvSpPr>
          <p:cNvPr id="8" name="TextBox 7"/>
          <p:cNvSpPr txBox="1"/>
          <p:nvPr/>
        </p:nvSpPr>
        <p:spPr>
          <a:xfrm>
            <a:off x="2156535" y="6542776"/>
            <a:ext cx="2347415"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Produce</a:t>
            </a:r>
          </a:p>
          <a:p>
            <a:pPr algn="ctr"/>
            <a:endParaRPr lang="en-US" sz="1200" b="1" dirty="0" smtClean="0">
              <a:solidFill>
                <a:schemeClr val="bg1"/>
              </a:solidFill>
            </a:endParaRPr>
          </a:p>
          <a:p>
            <a:pPr algn="ctr"/>
            <a:r>
              <a:rPr lang="en-US" sz="1200" dirty="0" smtClean="0">
                <a:solidFill>
                  <a:schemeClr val="bg1"/>
                </a:solidFill>
              </a:rPr>
              <a:t>Project Plan</a:t>
            </a:r>
            <a:endParaRPr lang="en-US" sz="1200" dirty="0">
              <a:solidFill>
                <a:schemeClr val="bg1"/>
              </a:solidFill>
            </a:endParaRPr>
          </a:p>
        </p:txBody>
      </p:sp>
      <p:sp>
        <p:nvSpPr>
          <p:cNvPr id="9" name="TextBox 8"/>
          <p:cNvSpPr txBox="1"/>
          <p:nvPr/>
        </p:nvSpPr>
        <p:spPr>
          <a:xfrm>
            <a:off x="648458" y="7801973"/>
            <a:ext cx="5336275"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 Added:</a:t>
            </a:r>
          </a:p>
          <a:p>
            <a:pPr algn="ctr"/>
            <a:endParaRPr lang="en-US" sz="1200" b="1" dirty="0" smtClean="0">
              <a:solidFill>
                <a:schemeClr val="bg1"/>
              </a:solidFill>
            </a:endParaRPr>
          </a:p>
          <a:p>
            <a:pPr algn="ctr"/>
            <a:r>
              <a:rPr lang="en-US" sz="1200" dirty="0" smtClean="0">
                <a:solidFill>
                  <a:schemeClr val="bg1"/>
                </a:solidFill>
              </a:rPr>
              <a:t>Information about the Pico projector, and a project plan to make a quality project in as short of time as possible.</a:t>
            </a:r>
            <a:endParaRPr lang="en-US" sz="1200" dirty="0">
              <a:solidFill>
                <a:schemeClr val="bg1"/>
              </a:solidFill>
            </a:endParaRPr>
          </a:p>
        </p:txBody>
      </p:sp>
      <p:sp>
        <p:nvSpPr>
          <p:cNvPr id="10" name="Down Arrow 9"/>
          <p:cNvSpPr/>
          <p:nvPr/>
        </p:nvSpPr>
        <p:spPr>
          <a:xfrm>
            <a:off x="3168531" y="245621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Down Arrow 10"/>
          <p:cNvSpPr/>
          <p:nvPr/>
        </p:nvSpPr>
        <p:spPr>
          <a:xfrm>
            <a:off x="3172701" y="366233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2" name="Down Arrow 11"/>
          <p:cNvSpPr/>
          <p:nvPr/>
        </p:nvSpPr>
        <p:spPr>
          <a:xfrm>
            <a:off x="3185401" y="4830929"/>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3" name="Down Arrow 12"/>
          <p:cNvSpPr/>
          <p:nvPr/>
        </p:nvSpPr>
        <p:spPr>
          <a:xfrm>
            <a:off x="3185401" y="603572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4" name="Down Arrow 13"/>
          <p:cNvSpPr/>
          <p:nvPr/>
        </p:nvSpPr>
        <p:spPr>
          <a:xfrm>
            <a:off x="3156210" y="7347234"/>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6" name="Slide Number Placeholder 15"/>
          <p:cNvSpPr>
            <a:spLocks noGrp="1"/>
          </p:cNvSpPr>
          <p:nvPr>
            <p:ph type="sldNum" sz="quarter" idx="12"/>
          </p:nvPr>
        </p:nvSpPr>
        <p:spPr/>
        <p:txBody>
          <a:bodyPr/>
          <a:lstStyle/>
          <a:p>
            <a:fld id="{192D5976-955E-469C-9B7E-B85601C25DBB}" type="slidenum">
              <a:rPr lang="en-US" smtClean="0"/>
              <a:pPr/>
              <a:t>56</a:t>
            </a:fld>
            <a:endParaRPr lang="en-US"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200329"/>
          </a:xfrm>
          <a:prstGeom prst="rect">
            <a:avLst/>
          </a:prstGeom>
          <a:noFill/>
        </p:spPr>
        <p:txBody>
          <a:bodyPr wrap="square" rtlCol="0">
            <a:spAutoFit/>
          </a:bodyPr>
          <a:lstStyle/>
          <a:p>
            <a:pPr algn="ctr"/>
            <a:r>
              <a:rPr lang="en-US" sz="3600" dirty="0" smtClean="0">
                <a:effectLst>
                  <a:outerShdw blurRad="50800" dist="38100" dir="2700000" algn="tl" rotWithShape="0">
                    <a:prstClr val="black">
                      <a:alpha val="40000"/>
                    </a:prstClr>
                  </a:outerShdw>
                </a:effectLst>
              </a:rPr>
              <a:t>Project Team VC Narrative for Research</a:t>
            </a:r>
          </a:p>
        </p:txBody>
      </p:sp>
      <p:sp>
        <p:nvSpPr>
          <p:cNvPr id="5" name="Slide Number Placeholder 4"/>
          <p:cNvSpPr>
            <a:spLocks noGrp="1"/>
          </p:cNvSpPr>
          <p:nvPr>
            <p:ph type="sldNum" sz="quarter" idx="12"/>
          </p:nvPr>
        </p:nvSpPr>
        <p:spPr/>
        <p:txBody>
          <a:bodyPr/>
          <a:lstStyle/>
          <a:p>
            <a:fld id="{192D5976-955E-469C-9B7E-B85601C25DBB}" type="slidenum">
              <a:rPr lang="en-US" smtClean="0"/>
              <a:pPr/>
              <a:t>57</a:t>
            </a:fld>
            <a:endParaRPr lang="en-US" smtClean="0"/>
          </a:p>
          <a:p>
            <a:endParaRPr lang="en-US" dirty="0"/>
          </a:p>
        </p:txBody>
      </p:sp>
      <p:sp>
        <p:nvSpPr>
          <p:cNvPr id="6" name="TextBox 5"/>
          <p:cNvSpPr txBox="1"/>
          <p:nvPr/>
        </p:nvSpPr>
        <p:spPr>
          <a:xfrm>
            <a:off x="648458" y="1648047"/>
            <a:ext cx="5336275" cy="427809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1"/>
                </a:solidFill>
              </a:rPr>
              <a:t>Research: </a:t>
            </a:r>
            <a:r>
              <a:rPr lang="en-US" sz="1600" dirty="0" smtClean="0">
                <a:solidFill>
                  <a:schemeClr val="bg1"/>
                </a:solidFill>
              </a:rPr>
              <a:t>Research the capabilities of the Pico projector.</a:t>
            </a:r>
          </a:p>
          <a:p>
            <a:endParaRPr lang="en-US" sz="1600" dirty="0" smtClean="0">
              <a:solidFill>
                <a:schemeClr val="bg1"/>
              </a:solidFill>
            </a:endParaRPr>
          </a:p>
          <a:p>
            <a:r>
              <a:rPr lang="en-US" sz="1600" b="1" dirty="0" smtClean="0">
                <a:solidFill>
                  <a:schemeClr val="bg1"/>
                </a:solidFill>
              </a:rPr>
              <a:t>Sell: </a:t>
            </a:r>
            <a:r>
              <a:rPr lang="en-US" sz="1600" dirty="0" smtClean="0">
                <a:solidFill>
                  <a:schemeClr val="bg1"/>
                </a:solidFill>
              </a:rPr>
              <a:t>Sell ideas for project to each other.</a:t>
            </a:r>
          </a:p>
          <a:p>
            <a:endParaRPr lang="en-US" sz="1600" dirty="0" smtClean="0">
              <a:solidFill>
                <a:schemeClr val="bg1"/>
              </a:solidFill>
            </a:endParaRPr>
          </a:p>
          <a:p>
            <a:r>
              <a:rPr lang="en-US" sz="1600" b="1" dirty="0" smtClean="0">
                <a:solidFill>
                  <a:schemeClr val="bg1"/>
                </a:solidFill>
              </a:rPr>
              <a:t>Service: </a:t>
            </a:r>
            <a:r>
              <a:rPr lang="en-US" sz="1600" dirty="0" smtClean="0">
                <a:solidFill>
                  <a:schemeClr val="bg1"/>
                </a:solidFill>
              </a:rPr>
              <a:t>Service ideas based on feedback from other group members.</a:t>
            </a:r>
          </a:p>
          <a:p>
            <a:endParaRPr lang="en-US" sz="1600" dirty="0" smtClean="0">
              <a:solidFill>
                <a:schemeClr val="bg1"/>
              </a:solidFill>
            </a:endParaRPr>
          </a:p>
          <a:p>
            <a:r>
              <a:rPr lang="en-US" sz="1600" b="1" dirty="0" smtClean="0">
                <a:solidFill>
                  <a:schemeClr val="bg1"/>
                </a:solidFill>
              </a:rPr>
              <a:t>Deliver: </a:t>
            </a:r>
            <a:r>
              <a:rPr lang="en-US" sz="1600" dirty="0" smtClean="0">
                <a:solidFill>
                  <a:schemeClr val="bg1"/>
                </a:solidFill>
              </a:rPr>
              <a:t>Deliver final project idea to team.</a:t>
            </a:r>
          </a:p>
          <a:p>
            <a:endParaRPr lang="en-US" sz="1600" dirty="0" smtClean="0">
              <a:solidFill>
                <a:schemeClr val="bg1"/>
              </a:solidFill>
            </a:endParaRPr>
          </a:p>
          <a:p>
            <a:r>
              <a:rPr lang="en-US" sz="1600" b="1" dirty="0" smtClean="0">
                <a:solidFill>
                  <a:schemeClr val="bg1"/>
                </a:solidFill>
              </a:rPr>
              <a:t>Produce:</a:t>
            </a:r>
            <a:r>
              <a:rPr lang="en-US" sz="1600" dirty="0" smtClean="0">
                <a:solidFill>
                  <a:schemeClr val="bg1"/>
                </a:solidFill>
              </a:rPr>
              <a:t> Produce a plan of action for making the project using our idea.</a:t>
            </a:r>
          </a:p>
          <a:p>
            <a:endParaRPr lang="en-US" sz="1600" dirty="0" smtClean="0">
              <a:solidFill>
                <a:schemeClr val="bg1"/>
              </a:solidFill>
            </a:endParaRPr>
          </a:p>
          <a:p>
            <a:r>
              <a:rPr lang="en-US" sz="1600" b="1" dirty="0" smtClean="0">
                <a:solidFill>
                  <a:schemeClr val="bg1"/>
                </a:solidFill>
              </a:rPr>
              <a:t>Value Added:</a:t>
            </a:r>
            <a:r>
              <a:rPr lang="en-US" sz="1600" dirty="0" smtClean="0">
                <a:solidFill>
                  <a:schemeClr val="bg1"/>
                </a:solidFill>
              </a:rPr>
              <a:t> Our team learns information about the Pico projector and its capabilities, and creates a project plan in order to make a quality project in as short of time as possible.</a:t>
            </a:r>
            <a:endParaRPr lang="en-US" sz="1600" dirty="0">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Work Breakdown for Produce</a:t>
            </a:r>
          </a:p>
        </p:txBody>
      </p:sp>
      <p:sp>
        <p:nvSpPr>
          <p:cNvPr id="3" name="TextBox 2"/>
          <p:cNvSpPr txBox="1"/>
          <p:nvPr/>
        </p:nvSpPr>
        <p:spPr>
          <a:xfrm>
            <a:off x="573206" y="2148385"/>
            <a:ext cx="5650174" cy="1077218"/>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buFont typeface="Arial" pitchFamily="34" charset="0"/>
              <a:buChar char="•"/>
            </a:pPr>
            <a:r>
              <a:rPr lang="en-US" sz="1600" dirty="0" smtClean="0">
                <a:solidFill>
                  <a:schemeClr val="bg1"/>
                </a:solidFill>
              </a:rPr>
              <a:t>Create draft documents.</a:t>
            </a:r>
          </a:p>
          <a:p>
            <a:pPr>
              <a:buFont typeface="Arial" pitchFamily="34" charset="0"/>
              <a:buChar char="•"/>
            </a:pPr>
            <a:r>
              <a:rPr lang="en-US" sz="1600" dirty="0" smtClean="0">
                <a:solidFill>
                  <a:schemeClr val="bg1"/>
                </a:solidFill>
              </a:rPr>
              <a:t>Organizing the documents in the correct order as determined by the grade sheet.</a:t>
            </a:r>
          </a:p>
          <a:p>
            <a:pPr>
              <a:buFont typeface="Arial" pitchFamily="34" charset="0"/>
              <a:buChar char="•"/>
            </a:pPr>
            <a:r>
              <a:rPr lang="en-US" sz="1600" dirty="0" smtClean="0">
                <a:solidFill>
                  <a:schemeClr val="bg1"/>
                </a:solidFill>
              </a:rPr>
              <a:t>Purchase a 3-ring binder for holding all documents.</a:t>
            </a: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58</a:t>
            </a:fld>
            <a:endParaRPr lang="en-US"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Work Breakdown for Sell</a:t>
            </a:r>
          </a:p>
        </p:txBody>
      </p:sp>
      <p:sp>
        <p:nvSpPr>
          <p:cNvPr id="3" name="TextBox 2"/>
          <p:cNvSpPr txBox="1"/>
          <p:nvPr/>
        </p:nvSpPr>
        <p:spPr>
          <a:xfrm>
            <a:off x="573206" y="2148385"/>
            <a:ext cx="5650174"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buFont typeface="Arial" pitchFamily="34" charset="0"/>
              <a:buChar char="•"/>
            </a:pPr>
            <a:r>
              <a:rPr lang="en-US" sz="1600" dirty="0" smtClean="0">
                <a:solidFill>
                  <a:schemeClr val="bg1"/>
                </a:solidFill>
              </a:rPr>
              <a:t>Met with graders.</a:t>
            </a:r>
          </a:p>
          <a:p>
            <a:pPr>
              <a:buFont typeface="Arial" pitchFamily="34" charset="0"/>
              <a:buChar char="•"/>
            </a:pPr>
            <a:r>
              <a:rPr lang="en-US" sz="1600" dirty="0" smtClean="0">
                <a:solidFill>
                  <a:schemeClr val="bg1"/>
                </a:solidFill>
              </a:rPr>
              <a:t>Got grader’s approval or denial current project content and necessary changes.</a:t>
            </a: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59</a:t>
            </a:fld>
            <a:endParaRPr lang="en-US"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t>
            </a:r>
          </a:p>
          <a:p>
            <a:pPr algn="ctr"/>
            <a:r>
              <a:rPr lang="en-US" sz="4000" dirty="0" smtClean="0">
                <a:effectLst>
                  <a:outerShdw blurRad="50800" dist="38100" dir="2700000" algn="tl" rotWithShape="0">
                    <a:prstClr val="black">
                      <a:alpha val="40000"/>
                    </a:prstClr>
                  </a:outerShdw>
                </a:effectLst>
              </a:rPr>
              <a:t>Analysis for Overall</a:t>
            </a:r>
          </a:p>
        </p:txBody>
      </p:sp>
      <p:sp>
        <p:nvSpPr>
          <p:cNvPr id="3" name="TextBox 2"/>
          <p:cNvSpPr txBox="1"/>
          <p:nvPr/>
        </p:nvSpPr>
        <p:spPr>
          <a:xfrm>
            <a:off x="839284" y="3725915"/>
            <a:ext cx="5205984" cy="175432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b="1" dirty="0" smtClean="0">
                <a:solidFill>
                  <a:schemeClr val="bg1"/>
                </a:solidFill>
              </a:rPr>
              <a:t>Research</a:t>
            </a:r>
            <a:r>
              <a:rPr lang="en-US" sz="1200" dirty="0" smtClean="0">
                <a:solidFill>
                  <a:schemeClr val="bg1"/>
                </a:solidFill>
              </a:rPr>
              <a:t> ideas about integrating Pico Projectors into the laptops.</a:t>
            </a:r>
          </a:p>
          <a:p>
            <a:pPr>
              <a:buFont typeface="Arial" pitchFamily="34" charset="0"/>
              <a:buChar char="•"/>
            </a:pPr>
            <a:r>
              <a:rPr lang="en-US" sz="1200" b="1" dirty="0" smtClean="0">
                <a:solidFill>
                  <a:schemeClr val="bg1"/>
                </a:solidFill>
              </a:rPr>
              <a:t>Sell</a:t>
            </a:r>
            <a:r>
              <a:rPr lang="en-US" sz="1200" dirty="0" smtClean="0">
                <a:solidFill>
                  <a:schemeClr val="bg1"/>
                </a:solidFill>
              </a:rPr>
              <a:t> the idea to a computer manufacturer and to work with them to design this project for their laptops.</a:t>
            </a:r>
          </a:p>
          <a:p>
            <a:pPr>
              <a:buFont typeface="Arial" pitchFamily="34" charset="0"/>
              <a:buChar char="•"/>
            </a:pPr>
            <a:r>
              <a:rPr lang="en-US" sz="1200" b="1" dirty="0" smtClean="0">
                <a:solidFill>
                  <a:schemeClr val="bg1"/>
                </a:solidFill>
              </a:rPr>
              <a:t>Produce</a:t>
            </a:r>
            <a:r>
              <a:rPr lang="en-US" sz="1200" dirty="0" smtClean="0">
                <a:solidFill>
                  <a:schemeClr val="bg1"/>
                </a:solidFill>
              </a:rPr>
              <a:t> a design.</a:t>
            </a:r>
          </a:p>
          <a:p>
            <a:pPr>
              <a:buFont typeface="Arial" pitchFamily="34" charset="0"/>
              <a:buChar char="•"/>
            </a:pPr>
            <a:r>
              <a:rPr lang="en-US" sz="1200" b="1" dirty="0" smtClean="0">
                <a:solidFill>
                  <a:schemeClr val="bg1"/>
                </a:solidFill>
              </a:rPr>
              <a:t>Deliver </a:t>
            </a:r>
            <a:r>
              <a:rPr lang="en-US" sz="1200" dirty="0" smtClean="0">
                <a:solidFill>
                  <a:schemeClr val="bg1"/>
                </a:solidFill>
              </a:rPr>
              <a:t>design specifics to the computer manufacturer’s</a:t>
            </a:r>
          </a:p>
          <a:p>
            <a:pPr>
              <a:buFont typeface="Arial" pitchFamily="34" charset="0"/>
              <a:buChar char="•"/>
            </a:pPr>
            <a:r>
              <a:rPr lang="en-US" sz="1200" b="1" dirty="0" smtClean="0">
                <a:solidFill>
                  <a:schemeClr val="bg1"/>
                </a:solidFill>
              </a:rPr>
              <a:t>Service</a:t>
            </a:r>
            <a:r>
              <a:rPr lang="en-US" sz="1200" dirty="0" smtClean="0">
                <a:solidFill>
                  <a:schemeClr val="bg1"/>
                </a:solidFill>
              </a:rPr>
              <a:t> the computer manufacturer’s by improving or tweaking design by request.</a:t>
            </a:r>
            <a:endParaRPr lang="en-US" sz="1200" b="1" dirty="0">
              <a:solidFill>
                <a:schemeClr val="bg1"/>
              </a:solidFill>
            </a:endParaRPr>
          </a:p>
        </p:txBody>
      </p:sp>
      <p:sp>
        <p:nvSpPr>
          <p:cNvPr id="5" name="TextBox 4"/>
          <p:cNvSpPr txBox="1"/>
          <p:nvPr/>
        </p:nvSpPr>
        <p:spPr>
          <a:xfrm>
            <a:off x="494733" y="2298393"/>
            <a:ext cx="1755648"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KJM Development Computer Manufacturer</a:t>
            </a:r>
            <a:endParaRPr lang="en-US" sz="1200" dirty="0">
              <a:solidFill>
                <a:schemeClr val="bg1"/>
              </a:solidFill>
            </a:endParaRPr>
          </a:p>
        </p:txBody>
      </p:sp>
      <p:sp>
        <p:nvSpPr>
          <p:cNvPr id="6" name="TextBox 5"/>
          <p:cNvSpPr txBox="1"/>
          <p:nvPr/>
        </p:nvSpPr>
        <p:spPr>
          <a:xfrm>
            <a:off x="2505356" y="1929061"/>
            <a:ext cx="1944761"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Pico Projector</a:t>
            </a:r>
          </a:p>
          <a:p>
            <a:pPr>
              <a:buFont typeface="Arial" pitchFamily="34" charset="0"/>
              <a:buChar char="•"/>
            </a:pPr>
            <a:r>
              <a:rPr lang="en-US" sz="1200" dirty="0" smtClean="0">
                <a:solidFill>
                  <a:schemeClr val="bg1"/>
                </a:solidFill>
              </a:rPr>
              <a:t>Microsoft Office Suite</a:t>
            </a:r>
          </a:p>
          <a:p>
            <a:pPr>
              <a:buFont typeface="Arial" pitchFamily="34" charset="0"/>
              <a:buChar char="•"/>
            </a:pPr>
            <a:r>
              <a:rPr lang="en-US" sz="1200" dirty="0" smtClean="0">
                <a:solidFill>
                  <a:schemeClr val="bg1"/>
                </a:solidFill>
              </a:rPr>
              <a:t>Laptop from Computer Manufacturer</a:t>
            </a:r>
            <a:endParaRPr lang="en-US" sz="1200" dirty="0">
              <a:solidFill>
                <a:schemeClr val="bg1"/>
              </a:solidFill>
            </a:endParaRPr>
          </a:p>
        </p:txBody>
      </p:sp>
      <p:sp>
        <p:nvSpPr>
          <p:cNvPr id="7" name="TextBox 6"/>
          <p:cNvSpPr txBox="1"/>
          <p:nvPr/>
        </p:nvSpPr>
        <p:spPr>
          <a:xfrm>
            <a:off x="4705467" y="1744395"/>
            <a:ext cx="1828800"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Plans for Specifications</a:t>
            </a:r>
          </a:p>
          <a:p>
            <a:pPr>
              <a:buFont typeface="Arial" pitchFamily="34" charset="0"/>
              <a:buChar char="•"/>
            </a:pPr>
            <a:r>
              <a:rPr lang="en-US" sz="1200" dirty="0" smtClean="0">
                <a:solidFill>
                  <a:schemeClr val="bg1"/>
                </a:solidFill>
              </a:rPr>
              <a:t>Computer Manufacturers Laptop Design and Specifications</a:t>
            </a:r>
            <a:endParaRPr lang="en-US" sz="1200" dirty="0">
              <a:solidFill>
                <a:schemeClr val="bg1"/>
              </a:solidFill>
            </a:endParaRPr>
          </a:p>
        </p:txBody>
      </p:sp>
      <p:sp>
        <p:nvSpPr>
          <p:cNvPr id="13" name="TextBox 12"/>
          <p:cNvSpPr txBox="1"/>
          <p:nvPr/>
        </p:nvSpPr>
        <p:spPr>
          <a:xfrm>
            <a:off x="533400" y="7602274"/>
            <a:ext cx="25908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Come up with a design for a computer manufacturer to directly build a Pico Projector in their laptops.</a:t>
            </a:r>
            <a:endParaRPr lang="en-US" sz="1200" dirty="0">
              <a:solidFill>
                <a:schemeClr val="bg1"/>
              </a:solidFill>
            </a:endParaRPr>
          </a:p>
        </p:txBody>
      </p:sp>
      <p:sp>
        <p:nvSpPr>
          <p:cNvPr id="15" name="TextBox 14"/>
          <p:cNvSpPr txBox="1"/>
          <p:nvPr/>
        </p:nvSpPr>
        <p:spPr>
          <a:xfrm>
            <a:off x="3657600" y="7602274"/>
            <a:ext cx="27432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Creating a design for a computer manufacturer in order to increase the value of their laptops.</a:t>
            </a:r>
            <a:endParaRPr lang="en-US" sz="1200" dirty="0">
              <a:solidFill>
                <a:schemeClr val="bg1"/>
              </a:solidFill>
            </a:endParaRPr>
          </a:p>
        </p:txBody>
      </p:sp>
      <p:sp>
        <p:nvSpPr>
          <p:cNvPr id="16" name="TextBox 15"/>
          <p:cNvSpPr txBox="1"/>
          <p:nvPr/>
        </p:nvSpPr>
        <p:spPr>
          <a:xfrm>
            <a:off x="2497396" y="6904614"/>
            <a:ext cx="176784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Computer Manufacturer</a:t>
            </a:r>
            <a:endParaRPr lang="en-US" sz="1200" dirty="0">
              <a:solidFill>
                <a:schemeClr val="bg1"/>
              </a:solidFill>
            </a:endParaRPr>
          </a:p>
        </p:txBody>
      </p:sp>
      <p:sp>
        <p:nvSpPr>
          <p:cNvPr id="19" name="Left Arrow 18"/>
          <p:cNvSpPr/>
          <p:nvPr/>
        </p:nvSpPr>
        <p:spPr>
          <a:xfrm rot="16200000">
            <a:off x="1176801" y="3167531"/>
            <a:ext cx="41615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Left Arrow 13"/>
          <p:cNvSpPr/>
          <p:nvPr/>
        </p:nvSpPr>
        <p:spPr>
          <a:xfrm rot="16200000">
            <a:off x="3280831" y="3167531"/>
            <a:ext cx="41615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Left Arrow 17"/>
          <p:cNvSpPr/>
          <p:nvPr/>
        </p:nvSpPr>
        <p:spPr>
          <a:xfrm rot="16200000">
            <a:off x="5341643" y="3167531"/>
            <a:ext cx="41615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Left Arrow 21"/>
          <p:cNvSpPr/>
          <p:nvPr/>
        </p:nvSpPr>
        <p:spPr>
          <a:xfrm rot="16200000">
            <a:off x="3197997" y="5529920"/>
            <a:ext cx="41615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TextBox 22"/>
          <p:cNvSpPr txBox="1"/>
          <p:nvPr/>
        </p:nvSpPr>
        <p:spPr>
          <a:xfrm>
            <a:off x="2212118" y="6053145"/>
            <a:ext cx="237353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buFont typeface="Arial" pitchFamily="34" charset="0"/>
              <a:buChar char="•"/>
            </a:pPr>
            <a:r>
              <a:rPr lang="en-US" sz="1200" dirty="0" smtClean="0">
                <a:solidFill>
                  <a:schemeClr val="bg1"/>
                </a:solidFill>
              </a:rPr>
              <a:t>Design for Product Overall</a:t>
            </a:r>
            <a:endParaRPr lang="en-US" sz="1200" dirty="0">
              <a:solidFill>
                <a:schemeClr val="bg1"/>
              </a:solidFill>
            </a:endParaRPr>
          </a:p>
        </p:txBody>
      </p:sp>
      <p:sp>
        <p:nvSpPr>
          <p:cNvPr id="24" name="Left Arrow 23"/>
          <p:cNvSpPr/>
          <p:nvPr/>
        </p:nvSpPr>
        <p:spPr>
          <a:xfrm rot="16200000">
            <a:off x="3250799" y="6444047"/>
            <a:ext cx="315095"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Slide Number Placeholder 19"/>
          <p:cNvSpPr>
            <a:spLocks noGrp="1"/>
          </p:cNvSpPr>
          <p:nvPr>
            <p:ph type="sldNum" sz="quarter" idx="12"/>
          </p:nvPr>
        </p:nvSpPr>
        <p:spPr/>
        <p:txBody>
          <a:bodyPr/>
          <a:lstStyle/>
          <a:p>
            <a:fld id="{192D5976-955E-469C-9B7E-B85601C25DBB}" type="slidenum">
              <a:rPr lang="en-US" smtClean="0"/>
              <a:pPr/>
              <a:t>6</a:t>
            </a:fld>
            <a:endParaRPr lang="en-US"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Work Breakdown for Deliver</a:t>
            </a:r>
          </a:p>
        </p:txBody>
      </p:sp>
      <p:sp>
        <p:nvSpPr>
          <p:cNvPr id="5" name="Slide Number Placeholder 4"/>
          <p:cNvSpPr>
            <a:spLocks noGrp="1"/>
          </p:cNvSpPr>
          <p:nvPr>
            <p:ph type="sldNum" sz="quarter" idx="12"/>
          </p:nvPr>
        </p:nvSpPr>
        <p:spPr/>
        <p:txBody>
          <a:bodyPr/>
          <a:lstStyle/>
          <a:p>
            <a:fld id="{192D5976-955E-469C-9B7E-B85601C25DBB}" type="slidenum">
              <a:rPr lang="en-US" smtClean="0"/>
              <a:pPr/>
              <a:t>60</a:t>
            </a:fld>
            <a:endParaRPr lang="en-US" smtClean="0"/>
          </a:p>
          <a:p>
            <a:endParaRPr lang="en-US" dirty="0"/>
          </a:p>
        </p:txBody>
      </p:sp>
      <p:sp>
        <p:nvSpPr>
          <p:cNvPr id="6" name="TextBox 5"/>
          <p:cNvSpPr txBox="1"/>
          <p:nvPr/>
        </p:nvSpPr>
        <p:spPr>
          <a:xfrm>
            <a:off x="573206" y="2148385"/>
            <a:ext cx="5650174" cy="132343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lvl="0">
              <a:buFont typeface="Arial" pitchFamily="34" charset="0"/>
              <a:buChar char="•"/>
            </a:pPr>
            <a:r>
              <a:rPr lang="en-US" sz="1600" dirty="0" smtClean="0">
                <a:solidFill>
                  <a:schemeClr val="bg1"/>
                </a:solidFill>
              </a:rPr>
              <a:t>Determine the most efficient solution to printing the report.</a:t>
            </a:r>
          </a:p>
          <a:p>
            <a:pPr lvl="0">
              <a:buFont typeface="Arial" pitchFamily="34" charset="0"/>
              <a:buChar char="•"/>
            </a:pPr>
            <a:r>
              <a:rPr lang="en-US" sz="1600" dirty="0" smtClean="0">
                <a:solidFill>
                  <a:schemeClr val="bg1"/>
                </a:solidFill>
              </a:rPr>
              <a:t>Print the report and place in a three ring binder</a:t>
            </a:r>
          </a:p>
          <a:p>
            <a:pPr lvl="0">
              <a:buFont typeface="Arial" pitchFamily="34" charset="0"/>
              <a:buChar char="•"/>
            </a:pPr>
            <a:r>
              <a:rPr lang="en-US" sz="1600" dirty="0" smtClean="0">
                <a:solidFill>
                  <a:schemeClr val="bg1"/>
                </a:solidFill>
              </a:rPr>
              <a:t>Deliver the report to Bevill 106 by 4:00 p.m. on Friday, February 27, 2009.</a:t>
            </a:r>
            <a:endParaRPr lang="en-US" sz="1600" dirty="0">
              <a:solidFill>
                <a:schemeClr val="bg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Work Breakdown for Service</a:t>
            </a:r>
          </a:p>
        </p:txBody>
      </p:sp>
      <p:sp>
        <p:nvSpPr>
          <p:cNvPr id="5" name="Slide Number Placeholder 4"/>
          <p:cNvSpPr>
            <a:spLocks noGrp="1"/>
          </p:cNvSpPr>
          <p:nvPr>
            <p:ph type="sldNum" sz="quarter" idx="12"/>
          </p:nvPr>
        </p:nvSpPr>
        <p:spPr/>
        <p:txBody>
          <a:bodyPr/>
          <a:lstStyle/>
          <a:p>
            <a:fld id="{192D5976-955E-469C-9B7E-B85601C25DBB}" type="slidenum">
              <a:rPr lang="en-US" smtClean="0"/>
              <a:pPr/>
              <a:t>61</a:t>
            </a:fld>
            <a:endParaRPr lang="en-US" smtClean="0"/>
          </a:p>
          <a:p>
            <a:endParaRPr lang="en-US" dirty="0"/>
          </a:p>
        </p:txBody>
      </p:sp>
      <p:sp>
        <p:nvSpPr>
          <p:cNvPr id="6" name="TextBox 5"/>
          <p:cNvSpPr txBox="1"/>
          <p:nvPr/>
        </p:nvSpPr>
        <p:spPr>
          <a:xfrm>
            <a:off x="573206" y="2148385"/>
            <a:ext cx="5650174" cy="230832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lvl="0">
              <a:buFont typeface="Arial" pitchFamily="34" charset="0"/>
              <a:buChar char="•"/>
            </a:pPr>
            <a:r>
              <a:rPr lang="en-US" sz="1600" dirty="0" smtClean="0">
                <a:solidFill>
                  <a:schemeClr val="bg1"/>
                </a:solidFill>
              </a:rPr>
              <a:t>Meet with graders in order to gain feedback on the progress and direction of our project.</a:t>
            </a:r>
          </a:p>
          <a:p>
            <a:pPr lvl="0">
              <a:buFont typeface="Arial" pitchFamily="34" charset="0"/>
              <a:buChar char="•"/>
            </a:pPr>
            <a:r>
              <a:rPr lang="en-US" sz="1600" dirty="0" smtClean="0">
                <a:solidFill>
                  <a:schemeClr val="bg1"/>
                </a:solidFill>
              </a:rPr>
              <a:t>Using the feedback, work together to determine a solution to correct any problems.</a:t>
            </a:r>
          </a:p>
          <a:p>
            <a:pPr lvl="0">
              <a:buFont typeface="Arial" pitchFamily="34" charset="0"/>
              <a:buChar char="•"/>
            </a:pPr>
            <a:r>
              <a:rPr lang="en-US" sz="1600" dirty="0" smtClean="0">
                <a:solidFill>
                  <a:schemeClr val="bg1"/>
                </a:solidFill>
              </a:rPr>
              <a:t>Break the work load up amongst the group members for editing any issues that have come up with the project.</a:t>
            </a:r>
          </a:p>
          <a:p>
            <a:pPr lvl="0">
              <a:buFont typeface="Arial" pitchFamily="34" charset="0"/>
              <a:buChar char="•"/>
            </a:pPr>
            <a:r>
              <a:rPr lang="en-US" sz="1600" dirty="0" smtClean="0">
                <a:solidFill>
                  <a:schemeClr val="bg1"/>
                </a:solidFill>
              </a:rPr>
              <a:t>Put the edited work together to form a new draft for the project.</a:t>
            </a:r>
            <a:endParaRPr lang="en-US" sz="1600" dirty="0">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Extended Enterprise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23565" y="2943556"/>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Develop</a:t>
            </a:r>
            <a:endParaRPr lang="en-US" dirty="0">
              <a:solidFill>
                <a:schemeClr val="bg1"/>
              </a:solidFill>
            </a:endParaRPr>
          </a:p>
        </p:txBody>
      </p:sp>
      <p:sp>
        <p:nvSpPr>
          <p:cNvPr id="5" name="TextBox 4"/>
          <p:cNvSpPr txBox="1"/>
          <p:nvPr/>
        </p:nvSpPr>
        <p:spPr>
          <a:xfrm>
            <a:off x="347070" y="4853863"/>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Sell</a:t>
            </a:r>
            <a:endParaRPr lang="en-US" dirty="0">
              <a:solidFill>
                <a:schemeClr val="bg1"/>
              </a:solidFill>
            </a:endParaRPr>
          </a:p>
        </p:txBody>
      </p:sp>
      <p:sp>
        <p:nvSpPr>
          <p:cNvPr id="6" name="TextBox 5"/>
          <p:cNvSpPr txBox="1"/>
          <p:nvPr/>
        </p:nvSpPr>
        <p:spPr>
          <a:xfrm>
            <a:off x="348965" y="3891886"/>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Produce</a:t>
            </a:r>
          </a:p>
        </p:txBody>
      </p:sp>
      <p:sp>
        <p:nvSpPr>
          <p:cNvPr id="7" name="TextBox 6"/>
          <p:cNvSpPr txBox="1"/>
          <p:nvPr/>
        </p:nvSpPr>
        <p:spPr>
          <a:xfrm>
            <a:off x="397870" y="5782290"/>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Deliver</a:t>
            </a:r>
            <a:endParaRPr lang="en-US" dirty="0">
              <a:solidFill>
                <a:schemeClr val="bg1"/>
              </a:solidFill>
            </a:endParaRPr>
          </a:p>
        </p:txBody>
      </p:sp>
      <p:sp>
        <p:nvSpPr>
          <p:cNvPr id="8" name="TextBox 7"/>
          <p:cNvSpPr txBox="1"/>
          <p:nvPr/>
        </p:nvSpPr>
        <p:spPr>
          <a:xfrm>
            <a:off x="358823" y="6811180"/>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Service</a:t>
            </a:r>
          </a:p>
        </p:txBody>
      </p:sp>
      <p:sp>
        <p:nvSpPr>
          <p:cNvPr id="19" name="TextBox 18"/>
          <p:cNvSpPr txBox="1"/>
          <p:nvPr/>
        </p:nvSpPr>
        <p:spPr>
          <a:xfrm>
            <a:off x="2329217" y="2148385"/>
            <a:ext cx="1942532"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b="1" dirty="0" smtClean="0">
                <a:solidFill>
                  <a:schemeClr val="bg1"/>
                </a:solidFill>
              </a:rPr>
              <a:t>KJM Development</a:t>
            </a:r>
            <a:endParaRPr lang="en-US" b="1" dirty="0">
              <a:solidFill>
                <a:schemeClr val="bg1"/>
              </a:solidFill>
            </a:endParaRPr>
          </a:p>
        </p:txBody>
      </p:sp>
      <p:sp>
        <p:nvSpPr>
          <p:cNvPr id="20" name="TextBox 19"/>
          <p:cNvSpPr txBox="1"/>
          <p:nvPr/>
        </p:nvSpPr>
        <p:spPr>
          <a:xfrm>
            <a:off x="4708478" y="2163928"/>
            <a:ext cx="1913908"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b="1" dirty="0" smtClean="0">
                <a:solidFill>
                  <a:schemeClr val="bg1"/>
                </a:solidFill>
              </a:rPr>
              <a:t>Computer Manufacturer</a:t>
            </a:r>
            <a:endParaRPr lang="en-US" b="1" dirty="0">
              <a:solidFill>
                <a:schemeClr val="bg1"/>
              </a:solidFill>
            </a:endParaRPr>
          </a:p>
        </p:txBody>
      </p:sp>
      <p:sp>
        <p:nvSpPr>
          <p:cNvPr id="21" name="TextBox 20"/>
          <p:cNvSpPr txBox="1"/>
          <p:nvPr/>
        </p:nvSpPr>
        <p:spPr>
          <a:xfrm>
            <a:off x="280347" y="1807190"/>
            <a:ext cx="1435100" cy="92333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b="1" dirty="0" smtClean="0">
                <a:solidFill>
                  <a:schemeClr val="bg1"/>
                </a:solidFill>
              </a:rPr>
              <a:t>Pico Projector</a:t>
            </a:r>
          </a:p>
          <a:p>
            <a:pPr algn="ctr"/>
            <a:r>
              <a:rPr lang="en-US" b="1" dirty="0" smtClean="0">
                <a:solidFill>
                  <a:schemeClr val="bg1"/>
                </a:solidFill>
              </a:rPr>
              <a:t>Supplier</a:t>
            </a:r>
            <a:endParaRPr lang="en-US" b="1" dirty="0">
              <a:solidFill>
                <a:schemeClr val="bg1"/>
              </a:solidFill>
            </a:endParaRPr>
          </a:p>
        </p:txBody>
      </p:sp>
      <p:sp>
        <p:nvSpPr>
          <p:cNvPr id="23" name="Down Arrow 22"/>
          <p:cNvSpPr/>
          <p:nvPr/>
        </p:nvSpPr>
        <p:spPr>
          <a:xfrm>
            <a:off x="703026" y="3399430"/>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own Arrow 23"/>
          <p:cNvSpPr/>
          <p:nvPr/>
        </p:nvSpPr>
        <p:spPr>
          <a:xfrm>
            <a:off x="718948" y="4370696"/>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own Arrow 24"/>
          <p:cNvSpPr/>
          <p:nvPr/>
        </p:nvSpPr>
        <p:spPr>
          <a:xfrm>
            <a:off x="705301" y="535333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wn Arrow 25"/>
          <p:cNvSpPr/>
          <p:nvPr/>
        </p:nvSpPr>
        <p:spPr>
          <a:xfrm>
            <a:off x="718949" y="6308677"/>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2673254" y="3014070"/>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Develop</a:t>
            </a:r>
            <a:endParaRPr lang="en-US" dirty="0">
              <a:solidFill>
                <a:schemeClr val="bg1"/>
              </a:solidFill>
            </a:endParaRPr>
          </a:p>
        </p:txBody>
      </p:sp>
      <p:sp>
        <p:nvSpPr>
          <p:cNvPr id="28" name="TextBox 27"/>
          <p:cNvSpPr txBox="1"/>
          <p:nvPr/>
        </p:nvSpPr>
        <p:spPr>
          <a:xfrm>
            <a:off x="2669464" y="3969034"/>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Sell</a:t>
            </a:r>
            <a:endParaRPr lang="en-US" dirty="0">
              <a:solidFill>
                <a:schemeClr val="bg1"/>
              </a:solidFill>
            </a:endParaRPr>
          </a:p>
        </p:txBody>
      </p:sp>
      <p:sp>
        <p:nvSpPr>
          <p:cNvPr id="29" name="TextBox 28"/>
          <p:cNvSpPr txBox="1"/>
          <p:nvPr/>
        </p:nvSpPr>
        <p:spPr>
          <a:xfrm>
            <a:off x="2671359" y="4958687"/>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Produce</a:t>
            </a:r>
          </a:p>
        </p:txBody>
      </p:sp>
      <p:sp>
        <p:nvSpPr>
          <p:cNvPr id="30" name="TextBox 29"/>
          <p:cNvSpPr txBox="1"/>
          <p:nvPr/>
        </p:nvSpPr>
        <p:spPr>
          <a:xfrm>
            <a:off x="2706616" y="5893747"/>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Deliver</a:t>
            </a:r>
            <a:endParaRPr lang="en-US" dirty="0">
              <a:solidFill>
                <a:schemeClr val="bg1"/>
              </a:solidFill>
            </a:endParaRPr>
          </a:p>
        </p:txBody>
      </p:sp>
      <p:sp>
        <p:nvSpPr>
          <p:cNvPr id="31" name="TextBox 30"/>
          <p:cNvSpPr txBox="1"/>
          <p:nvPr/>
        </p:nvSpPr>
        <p:spPr>
          <a:xfrm>
            <a:off x="2708512" y="6881694"/>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Service</a:t>
            </a:r>
          </a:p>
        </p:txBody>
      </p:sp>
      <p:sp>
        <p:nvSpPr>
          <p:cNvPr id="33" name="Down Arrow 32"/>
          <p:cNvSpPr/>
          <p:nvPr/>
        </p:nvSpPr>
        <p:spPr>
          <a:xfrm>
            <a:off x="3052715" y="3469944"/>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Down Arrow 33"/>
          <p:cNvSpPr/>
          <p:nvPr/>
        </p:nvSpPr>
        <p:spPr>
          <a:xfrm>
            <a:off x="3068637" y="4441210"/>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Down Arrow 34"/>
          <p:cNvSpPr/>
          <p:nvPr/>
        </p:nvSpPr>
        <p:spPr>
          <a:xfrm>
            <a:off x="3054990" y="5423849"/>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Down Arrow 35"/>
          <p:cNvSpPr/>
          <p:nvPr/>
        </p:nvSpPr>
        <p:spPr>
          <a:xfrm>
            <a:off x="3068638" y="6379191"/>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5075260" y="3014070"/>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Develop</a:t>
            </a:r>
            <a:endParaRPr lang="en-US" dirty="0">
              <a:solidFill>
                <a:schemeClr val="bg1"/>
              </a:solidFill>
            </a:endParaRPr>
          </a:p>
        </p:txBody>
      </p:sp>
      <p:sp>
        <p:nvSpPr>
          <p:cNvPr id="38" name="TextBox 37"/>
          <p:cNvSpPr txBox="1"/>
          <p:nvPr/>
        </p:nvSpPr>
        <p:spPr>
          <a:xfrm>
            <a:off x="5139709" y="4910729"/>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Sell</a:t>
            </a:r>
            <a:endParaRPr lang="en-US" dirty="0">
              <a:solidFill>
                <a:schemeClr val="bg1"/>
              </a:solidFill>
            </a:endParaRPr>
          </a:p>
        </p:txBody>
      </p:sp>
      <p:sp>
        <p:nvSpPr>
          <p:cNvPr id="39" name="TextBox 38"/>
          <p:cNvSpPr txBox="1"/>
          <p:nvPr/>
        </p:nvSpPr>
        <p:spPr>
          <a:xfrm>
            <a:off x="5100661" y="3989696"/>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Produce</a:t>
            </a:r>
          </a:p>
        </p:txBody>
      </p:sp>
      <p:sp>
        <p:nvSpPr>
          <p:cNvPr id="40" name="TextBox 39"/>
          <p:cNvSpPr txBox="1"/>
          <p:nvPr/>
        </p:nvSpPr>
        <p:spPr>
          <a:xfrm>
            <a:off x="5108622" y="5893747"/>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Deliver</a:t>
            </a:r>
            <a:endParaRPr lang="en-US" dirty="0">
              <a:solidFill>
                <a:schemeClr val="bg1"/>
              </a:solidFill>
            </a:endParaRPr>
          </a:p>
        </p:txBody>
      </p:sp>
      <p:sp>
        <p:nvSpPr>
          <p:cNvPr id="41" name="TextBox 40"/>
          <p:cNvSpPr txBox="1"/>
          <p:nvPr/>
        </p:nvSpPr>
        <p:spPr>
          <a:xfrm>
            <a:off x="5110518" y="6881694"/>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Service</a:t>
            </a:r>
          </a:p>
        </p:txBody>
      </p:sp>
      <p:sp>
        <p:nvSpPr>
          <p:cNvPr id="43" name="Down Arrow 42"/>
          <p:cNvSpPr/>
          <p:nvPr/>
        </p:nvSpPr>
        <p:spPr>
          <a:xfrm>
            <a:off x="5454721" y="3469944"/>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Down Arrow 43"/>
          <p:cNvSpPr/>
          <p:nvPr/>
        </p:nvSpPr>
        <p:spPr>
          <a:xfrm>
            <a:off x="5470643" y="4441210"/>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own Arrow 44"/>
          <p:cNvSpPr/>
          <p:nvPr/>
        </p:nvSpPr>
        <p:spPr>
          <a:xfrm>
            <a:off x="5456996" y="5423849"/>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Down Arrow 45"/>
          <p:cNvSpPr/>
          <p:nvPr/>
        </p:nvSpPr>
        <p:spPr>
          <a:xfrm>
            <a:off x="5470644" y="6379191"/>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Bent-Up Arrow 46"/>
          <p:cNvSpPr/>
          <p:nvPr/>
        </p:nvSpPr>
        <p:spPr>
          <a:xfrm>
            <a:off x="1678676" y="4544704"/>
            <a:ext cx="518614" cy="1555845"/>
          </a:xfrm>
          <a:prstGeom prst="bentUp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Bent-Up Arrow 48"/>
          <p:cNvSpPr/>
          <p:nvPr/>
        </p:nvSpPr>
        <p:spPr>
          <a:xfrm rot="5400000" flipH="1">
            <a:off x="1562670" y="3527943"/>
            <a:ext cx="1337477" cy="504969"/>
          </a:xfrm>
          <a:prstGeom prst="bentUp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Bent-Up Arrow 49"/>
          <p:cNvSpPr/>
          <p:nvPr/>
        </p:nvSpPr>
        <p:spPr>
          <a:xfrm>
            <a:off x="3987422" y="4574275"/>
            <a:ext cx="518614" cy="1594514"/>
          </a:xfrm>
          <a:prstGeom prst="bentUp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Bent-Up Arrow 50"/>
          <p:cNvSpPr/>
          <p:nvPr/>
        </p:nvSpPr>
        <p:spPr>
          <a:xfrm rot="5400000" flipH="1">
            <a:off x="3836159" y="3522256"/>
            <a:ext cx="1407991" cy="504969"/>
          </a:xfrm>
          <a:prstGeom prst="bentUp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Slide Number Placeholder 47"/>
          <p:cNvSpPr>
            <a:spLocks noGrp="1"/>
          </p:cNvSpPr>
          <p:nvPr>
            <p:ph type="sldNum" sz="quarter" idx="12"/>
          </p:nvPr>
        </p:nvSpPr>
        <p:spPr/>
        <p:txBody>
          <a:bodyPr/>
          <a:lstStyle/>
          <a:p>
            <a:fld id="{192D5976-955E-469C-9B7E-B85601C25DBB}" type="slidenum">
              <a:rPr lang="en-US" smtClean="0"/>
              <a:pPr/>
              <a:t>62</a:t>
            </a:fld>
            <a:endParaRPr lang="en-US"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Extended Enterprise</a:t>
            </a:r>
          </a:p>
          <a:p>
            <a:pPr algn="ctr"/>
            <a:r>
              <a:rPr lang="en-US" sz="4000" dirty="0" smtClean="0">
                <a:effectLst>
                  <a:outerShdw blurRad="50800" dist="38100" dir="2700000" algn="tl" rotWithShape="0">
                    <a:prstClr val="black">
                      <a:alpha val="40000"/>
                    </a:prstClr>
                  </a:outerShdw>
                </a:effectLst>
              </a:rPr>
              <a:t>Narrative</a:t>
            </a:r>
            <a:endParaRPr lang="en-US" sz="4000" dirty="0">
              <a:effectLst>
                <a:outerShdw blurRad="50800" dist="38100" dir="2700000" algn="tl" rotWithShape="0">
                  <a:prstClr val="black">
                    <a:alpha val="40000"/>
                  </a:prstClr>
                </a:outerShdw>
              </a:effectLst>
            </a:endParaRPr>
          </a:p>
        </p:txBody>
      </p:sp>
      <p:sp>
        <p:nvSpPr>
          <p:cNvPr id="21" name="TextBox 20"/>
          <p:cNvSpPr txBox="1"/>
          <p:nvPr/>
        </p:nvSpPr>
        <p:spPr>
          <a:xfrm>
            <a:off x="558439" y="3504922"/>
            <a:ext cx="5650174" cy="181588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dirty="0" smtClean="0">
                <a:solidFill>
                  <a:schemeClr val="bg1"/>
                </a:solidFill>
              </a:rPr>
              <a:t>Our company, KJM Development, is a Pico Projector design and modification company for computer manufacturers. Pico Projectors are supplied to us via our supplier. After receiving the Pico Projector, the product is modified according to the computer manufacturer’s request and/or demands and then shipped to them for installation in their product(s).</a:t>
            </a:r>
            <a:endParaRPr lang="en-US" sz="16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63</a:t>
            </a:fld>
            <a:endParaRPr lang="en-US"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Contract</a:t>
            </a:r>
          </a:p>
          <a:p>
            <a:pPr algn="ctr"/>
            <a:r>
              <a:rPr lang="en-US" sz="4000" dirty="0" smtClean="0">
                <a:effectLst>
                  <a:outerShdw blurRad="50800" dist="38100" dir="2700000" algn="tl" rotWithShape="0">
                    <a:prstClr val="black">
                      <a:alpha val="40000"/>
                    </a:prstClr>
                  </a:outerShdw>
                </a:effectLst>
              </a:rPr>
              <a:t>for Service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532262" y="1937414"/>
            <a:ext cx="5800299" cy="63709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dirty="0" smtClean="0">
                <a:solidFill>
                  <a:schemeClr val="bg1"/>
                </a:solidFill>
              </a:rPr>
              <a:t>KJM Development </a:t>
            </a:r>
          </a:p>
          <a:p>
            <a:r>
              <a:rPr lang="en-US" sz="1200" dirty="0" smtClean="0">
                <a:solidFill>
                  <a:schemeClr val="bg1"/>
                </a:solidFill>
              </a:rPr>
              <a:t> </a:t>
            </a:r>
          </a:p>
          <a:p>
            <a:r>
              <a:rPr lang="en-US" sz="1200" u="sng" dirty="0" smtClean="0">
                <a:solidFill>
                  <a:schemeClr val="bg1"/>
                </a:solidFill>
              </a:rPr>
              <a:t>				</a:t>
            </a:r>
            <a:r>
              <a:rPr lang="en-US" sz="1200" dirty="0" smtClean="0">
                <a:solidFill>
                  <a:schemeClr val="bg1"/>
                </a:solidFill>
              </a:rPr>
              <a:t> </a:t>
            </a:r>
          </a:p>
          <a:p>
            <a:r>
              <a:rPr lang="en-US" sz="1200" dirty="0" smtClean="0">
                <a:solidFill>
                  <a:schemeClr val="bg1"/>
                </a:solidFill>
              </a:rPr>
              <a:t>Computer Manufacturer </a:t>
            </a:r>
          </a:p>
          <a:p>
            <a:r>
              <a:rPr lang="en-US" sz="1200" u="sng" dirty="0" smtClean="0">
                <a:solidFill>
                  <a:schemeClr val="bg1"/>
                </a:solidFill>
              </a:rPr>
              <a:t>				</a:t>
            </a:r>
            <a:endParaRPr lang="en-US" sz="1200" dirty="0" smtClean="0">
              <a:solidFill>
                <a:schemeClr val="bg1"/>
              </a:solidFill>
            </a:endParaRPr>
          </a:p>
          <a:p>
            <a:r>
              <a:rPr lang="en-US" sz="1200" dirty="0" smtClean="0">
                <a:solidFill>
                  <a:schemeClr val="bg1"/>
                </a:solidFill>
              </a:rPr>
              <a:t>Number of Computers for Modification</a:t>
            </a:r>
          </a:p>
          <a:p>
            <a:r>
              <a:rPr lang="en-US" sz="1200" u="sng" dirty="0" smtClean="0">
                <a:solidFill>
                  <a:schemeClr val="bg1"/>
                </a:solidFill>
              </a:rPr>
              <a:t>				</a:t>
            </a:r>
            <a:endParaRPr lang="en-US" sz="1200" dirty="0" smtClean="0">
              <a:solidFill>
                <a:schemeClr val="bg1"/>
              </a:solidFill>
            </a:endParaRPr>
          </a:p>
          <a:p>
            <a:r>
              <a:rPr lang="en-US" sz="1200" dirty="0" smtClean="0">
                <a:solidFill>
                  <a:schemeClr val="bg1"/>
                </a:solidFill>
              </a:rPr>
              <a:t>Model of Computers for Modification/Design</a:t>
            </a:r>
          </a:p>
          <a:p>
            <a:r>
              <a:rPr lang="en-US" sz="1200" dirty="0" smtClean="0">
                <a:solidFill>
                  <a:schemeClr val="bg1"/>
                </a:solidFill>
              </a:rPr>
              <a:t> </a:t>
            </a:r>
          </a:p>
          <a:p>
            <a:r>
              <a:rPr lang="en-US" sz="1200" dirty="0" smtClean="0">
                <a:solidFill>
                  <a:schemeClr val="bg1"/>
                </a:solidFill>
              </a:rPr>
              <a:t> </a:t>
            </a:r>
          </a:p>
          <a:p>
            <a:pPr algn="just"/>
            <a:r>
              <a:rPr lang="en-US" sz="1200" dirty="0" smtClean="0">
                <a:solidFill>
                  <a:schemeClr val="bg1"/>
                </a:solidFill>
              </a:rPr>
              <a:t>The computer manufacturer listed above, agrees to have the following services provided by KJM Development, as defined in this contract.:</a:t>
            </a:r>
          </a:p>
          <a:p>
            <a:r>
              <a:rPr lang="en-US" sz="1200" dirty="0" smtClean="0">
                <a:solidFill>
                  <a:schemeClr val="bg1"/>
                </a:solidFill>
              </a:rPr>
              <a:t> </a:t>
            </a:r>
          </a:p>
          <a:p>
            <a:pPr lvl="0">
              <a:buFont typeface="Arial" pitchFamily="34" charset="0"/>
              <a:buChar char="•"/>
            </a:pPr>
            <a:r>
              <a:rPr lang="en-US" sz="1200" dirty="0" smtClean="0">
                <a:solidFill>
                  <a:schemeClr val="bg1"/>
                </a:solidFill>
              </a:rPr>
              <a:t>Design Modification for laptop to accommodate Pico Projector addition</a:t>
            </a:r>
          </a:p>
          <a:p>
            <a:pPr>
              <a:buFont typeface="Arial" pitchFamily="34" charset="0"/>
              <a:buChar char="•"/>
            </a:pPr>
            <a:r>
              <a:rPr lang="en-US" sz="1200" dirty="0" smtClean="0">
                <a:solidFill>
                  <a:schemeClr val="bg1"/>
                </a:solidFill>
              </a:rPr>
              <a:t> </a:t>
            </a:r>
            <a:r>
              <a:rPr lang="en-US" sz="1200" u="sng" dirty="0" smtClean="0">
                <a:solidFill>
                  <a:schemeClr val="bg1"/>
                </a:solidFill>
              </a:rPr>
              <a:t>					</a:t>
            </a:r>
            <a:endParaRPr lang="en-US" sz="1200" dirty="0" smtClean="0">
              <a:solidFill>
                <a:schemeClr val="bg1"/>
              </a:solidFill>
            </a:endParaRPr>
          </a:p>
          <a:p>
            <a:pPr lvl="0">
              <a:buFont typeface="Arial" pitchFamily="34" charset="0"/>
              <a:buChar char="•"/>
            </a:pPr>
            <a:r>
              <a:rPr lang="en-US" sz="1200" u="sng" dirty="0" smtClean="0">
                <a:solidFill>
                  <a:schemeClr val="bg1"/>
                </a:solidFill>
              </a:rPr>
              <a:t>					</a:t>
            </a:r>
            <a:endParaRPr lang="en-US" sz="1200" dirty="0" smtClean="0">
              <a:solidFill>
                <a:schemeClr val="bg1"/>
              </a:solidFill>
            </a:endParaRPr>
          </a:p>
          <a:p>
            <a:pPr>
              <a:buFont typeface="Arial" pitchFamily="34" charset="0"/>
              <a:buChar char="•"/>
            </a:pPr>
            <a:r>
              <a:rPr lang="en-US" sz="1200" dirty="0" smtClean="0">
                <a:solidFill>
                  <a:schemeClr val="bg1"/>
                </a:solidFill>
              </a:rPr>
              <a:t> </a:t>
            </a:r>
            <a:r>
              <a:rPr lang="en-US" sz="1200" u="sng" dirty="0" smtClean="0">
                <a:solidFill>
                  <a:schemeClr val="bg1"/>
                </a:solidFill>
              </a:rPr>
              <a:t>					</a:t>
            </a:r>
            <a:endParaRPr lang="en-US" sz="1200" dirty="0" smtClean="0">
              <a:solidFill>
                <a:schemeClr val="bg1"/>
              </a:solidFill>
            </a:endParaRPr>
          </a:p>
          <a:p>
            <a:r>
              <a:rPr lang="en-US" sz="1200" dirty="0" smtClean="0">
                <a:solidFill>
                  <a:schemeClr val="bg1"/>
                </a:solidFill>
              </a:rPr>
              <a:t> </a:t>
            </a:r>
          </a:p>
          <a:p>
            <a:r>
              <a:rPr lang="en-US" sz="1200" dirty="0" smtClean="0">
                <a:solidFill>
                  <a:schemeClr val="bg1"/>
                </a:solidFill>
              </a:rPr>
              <a:t>If additional services are requested after this contract has been agreed upon, a new contract must be created and agreed upon by both parties. All work is agreed to be completed and submitted to the computer manufacturer by the </a:t>
            </a:r>
            <a:r>
              <a:rPr lang="en-US" sz="1200" u="sng" dirty="0" smtClean="0">
                <a:solidFill>
                  <a:schemeClr val="bg1"/>
                </a:solidFill>
              </a:rPr>
              <a:t>           </a:t>
            </a:r>
            <a:r>
              <a:rPr lang="en-US" sz="1200" dirty="0" smtClean="0">
                <a:solidFill>
                  <a:schemeClr val="bg1"/>
                </a:solidFill>
              </a:rPr>
              <a:t>(day) of </a:t>
            </a:r>
            <a:r>
              <a:rPr lang="en-US" sz="1200" u="sng" dirty="0" smtClean="0">
                <a:solidFill>
                  <a:schemeClr val="bg1"/>
                </a:solidFill>
              </a:rPr>
              <a:t>           </a:t>
            </a:r>
            <a:r>
              <a:rPr lang="en-US" sz="1200" dirty="0" smtClean="0">
                <a:solidFill>
                  <a:schemeClr val="bg1"/>
                </a:solidFill>
              </a:rPr>
              <a:t>(month), </a:t>
            </a:r>
            <a:r>
              <a:rPr lang="en-US" sz="1200" u="sng" dirty="0" smtClean="0">
                <a:solidFill>
                  <a:schemeClr val="bg1"/>
                </a:solidFill>
              </a:rPr>
              <a:t>_______ </a:t>
            </a:r>
            <a:r>
              <a:rPr lang="en-US" sz="1200" dirty="0" smtClean="0">
                <a:solidFill>
                  <a:schemeClr val="bg1"/>
                </a:solidFill>
              </a:rPr>
              <a:t>(year).  If there is a disagreement between parties, the issue shall be resolved  in arbitration.</a:t>
            </a:r>
          </a:p>
          <a:p>
            <a:r>
              <a:rPr lang="en-US" sz="1200" dirty="0" smtClean="0">
                <a:solidFill>
                  <a:schemeClr val="bg1"/>
                </a:solidFill>
              </a:rPr>
              <a:t> </a:t>
            </a:r>
          </a:p>
          <a:p>
            <a:r>
              <a:rPr lang="en-US" sz="1200" dirty="0" smtClean="0">
                <a:solidFill>
                  <a:schemeClr val="bg1"/>
                </a:solidFill>
              </a:rPr>
              <a:t> </a:t>
            </a:r>
          </a:p>
          <a:p>
            <a:r>
              <a:rPr lang="en-US" sz="1200" dirty="0" smtClean="0">
                <a:solidFill>
                  <a:schemeClr val="bg1"/>
                </a:solidFill>
              </a:rPr>
              <a:t> </a:t>
            </a:r>
          </a:p>
          <a:p>
            <a:r>
              <a:rPr lang="en-US" sz="1200" u="sng" dirty="0" smtClean="0">
                <a:solidFill>
                  <a:schemeClr val="bg1"/>
                </a:solidFill>
              </a:rPr>
              <a:t>		</a:t>
            </a:r>
            <a:r>
              <a:rPr lang="en-US" sz="1200" dirty="0" smtClean="0">
                <a:solidFill>
                  <a:schemeClr val="bg1"/>
                </a:solidFill>
              </a:rPr>
              <a:t>			</a:t>
            </a:r>
            <a:r>
              <a:rPr lang="en-US" sz="1200" u="sng" dirty="0" smtClean="0">
                <a:solidFill>
                  <a:schemeClr val="bg1"/>
                </a:solidFill>
              </a:rPr>
              <a:t>	</a:t>
            </a:r>
            <a:endParaRPr lang="en-US" sz="1200" dirty="0" smtClean="0">
              <a:solidFill>
                <a:schemeClr val="bg1"/>
              </a:solidFill>
            </a:endParaRPr>
          </a:p>
          <a:p>
            <a:r>
              <a:rPr lang="en-US" sz="1200" dirty="0" smtClean="0">
                <a:solidFill>
                  <a:schemeClr val="bg1"/>
                </a:solidFill>
              </a:rPr>
              <a:t>KJM Development				Date</a:t>
            </a:r>
          </a:p>
          <a:p>
            <a:r>
              <a:rPr lang="en-US" sz="1200" dirty="0" smtClean="0">
                <a:solidFill>
                  <a:schemeClr val="bg1"/>
                </a:solidFill>
              </a:rPr>
              <a:t>Representative				 </a:t>
            </a:r>
          </a:p>
          <a:p>
            <a:r>
              <a:rPr lang="en-US" sz="1200" dirty="0" smtClean="0">
                <a:solidFill>
                  <a:schemeClr val="bg1"/>
                </a:solidFill>
              </a:rPr>
              <a:t> </a:t>
            </a:r>
          </a:p>
          <a:p>
            <a:r>
              <a:rPr lang="en-US" sz="1200" u="sng" dirty="0" smtClean="0">
                <a:solidFill>
                  <a:schemeClr val="bg1"/>
                </a:solidFill>
              </a:rPr>
              <a:t>		</a:t>
            </a:r>
            <a:r>
              <a:rPr lang="en-US" sz="1200" dirty="0" smtClean="0">
                <a:solidFill>
                  <a:schemeClr val="bg1"/>
                </a:solidFill>
              </a:rPr>
              <a:t>			</a:t>
            </a:r>
            <a:r>
              <a:rPr lang="en-US" sz="1200" u="sng" dirty="0" smtClean="0">
                <a:solidFill>
                  <a:schemeClr val="bg1"/>
                </a:solidFill>
              </a:rPr>
              <a:t>	</a:t>
            </a:r>
          </a:p>
          <a:p>
            <a:r>
              <a:rPr lang="en-US" sz="1200" dirty="0" smtClean="0">
                <a:solidFill>
                  <a:schemeClr val="bg1"/>
                </a:solidFill>
              </a:rPr>
              <a:t>Computer Manufacturer				Date</a:t>
            </a:r>
          </a:p>
          <a:p>
            <a:r>
              <a:rPr lang="en-US" sz="1200" dirty="0" smtClean="0">
                <a:solidFill>
                  <a:schemeClr val="bg1"/>
                </a:solidFill>
              </a:rPr>
              <a:t>Representative</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64</a:t>
            </a:fld>
            <a:endParaRPr lang="en-US"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Meeting Log</a:t>
            </a:r>
            <a:endParaRPr lang="en-US" sz="4000" dirty="0">
              <a:effectLst>
                <a:outerShdw blurRad="50800" dist="38100" dir="2700000" algn="tl" rotWithShape="0">
                  <a:prstClr val="black">
                    <a:alpha val="40000"/>
                  </a:prstClr>
                </a:outerShdw>
              </a:effectLst>
            </a:endParaRPr>
          </a:p>
        </p:txBody>
      </p:sp>
      <p:graphicFrame>
        <p:nvGraphicFramePr>
          <p:cNvPr id="5" name="Table 4"/>
          <p:cNvGraphicFramePr>
            <a:graphicFrameLocks noGrp="1"/>
          </p:cNvGraphicFramePr>
          <p:nvPr/>
        </p:nvGraphicFramePr>
        <p:xfrm>
          <a:off x="317497" y="1841500"/>
          <a:ext cx="6210302" cy="6413500"/>
        </p:xfrm>
        <a:graphic>
          <a:graphicData uri="http://schemas.openxmlformats.org/drawingml/2006/table">
            <a:tbl>
              <a:tblPr firstRow="1" bandRow="1">
                <a:tableStyleId>{21E4AEA4-8DFA-4A89-87EB-49C32662AFE0}</a:tableStyleId>
              </a:tblPr>
              <a:tblGrid>
                <a:gridCol w="887186"/>
                <a:gridCol w="887186"/>
                <a:gridCol w="887186"/>
                <a:gridCol w="887186"/>
                <a:gridCol w="887186"/>
                <a:gridCol w="887186"/>
                <a:gridCol w="887186"/>
              </a:tblGrid>
              <a:tr h="760924">
                <a:tc>
                  <a:txBody>
                    <a:bodyPr/>
                    <a:lstStyle/>
                    <a:p>
                      <a:pPr algn="ctr"/>
                      <a:r>
                        <a:rPr lang="en-US" dirty="0" smtClean="0"/>
                        <a:t>Sun</a:t>
                      </a:r>
                      <a:endParaRPr lang="en-US" dirty="0"/>
                    </a:p>
                  </a:txBody>
                  <a:tcPr/>
                </a:tc>
                <a:tc>
                  <a:txBody>
                    <a:bodyPr/>
                    <a:lstStyle/>
                    <a:p>
                      <a:pPr algn="ctr"/>
                      <a:r>
                        <a:rPr lang="en-US" dirty="0" smtClean="0"/>
                        <a:t>Mon</a:t>
                      </a:r>
                      <a:endParaRPr lang="en-US" dirty="0"/>
                    </a:p>
                  </a:txBody>
                  <a:tcPr/>
                </a:tc>
                <a:tc>
                  <a:txBody>
                    <a:bodyPr/>
                    <a:lstStyle/>
                    <a:p>
                      <a:pPr algn="ctr"/>
                      <a:r>
                        <a:rPr lang="en-US" dirty="0" smtClean="0"/>
                        <a:t>Tues</a:t>
                      </a:r>
                      <a:endParaRPr lang="en-US" dirty="0"/>
                    </a:p>
                  </a:txBody>
                  <a:tcPr/>
                </a:tc>
                <a:tc>
                  <a:txBody>
                    <a:bodyPr/>
                    <a:lstStyle/>
                    <a:p>
                      <a:pPr algn="ctr"/>
                      <a:r>
                        <a:rPr lang="en-US" dirty="0" smtClean="0"/>
                        <a:t>Wed</a:t>
                      </a:r>
                      <a:endParaRPr lang="en-US" dirty="0"/>
                    </a:p>
                  </a:txBody>
                  <a:tcPr/>
                </a:tc>
                <a:tc>
                  <a:txBody>
                    <a:bodyPr/>
                    <a:lstStyle/>
                    <a:p>
                      <a:pPr algn="ctr"/>
                      <a:r>
                        <a:rPr lang="en-US" dirty="0" smtClean="0"/>
                        <a:t>Thur</a:t>
                      </a:r>
                      <a:endParaRPr lang="en-US" dirty="0"/>
                    </a:p>
                  </a:txBody>
                  <a:tcPr/>
                </a:tc>
                <a:tc>
                  <a:txBody>
                    <a:bodyPr/>
                    <a:lstStyle/>
                    <a:p>
                      <a:pPr algn="ctr"/>
                      <a:r>
                        <a:rPr lang="en-US" dirty="0" smtClean="0"/>
                        <a:t>Fri</a:t>
                      </a:r>
                      <a:endParaRPr lang="en-US" dirty="0"/>
                    </a:p>
                  </a:txBody>
                  <a:tcPr/>
                </a:tc>
                <a:tc>
                  <a:txBody>
                    <a:bodyPr/>
                    <a:lstStyle/>
                    <a:p>
                      <a:pPr algn="ctr"/>
                      <a:r>
                        <a:rPr lang="en-US" dirty="0" smtClean="0"/>
                        <a:t>Sat</a:t>
                      </a:r>
                      <a:endParaRPr lang="en-US" dirty="0"/>
                    </a:p>
                  </a:txBody>
                  <a:tcPr/>
                </a:tc>
              </a:tr>
              <a:tr h="717442">
                <a:tc>
                  <a:txBody>
                    <a:bodyPr/>
                    <a:lstStyle/>
                    <a:p>
                      <a:pPr algn="l"/>
                      <a:r>
                        <a:rPr lang="en-US" dirty="0" smtClean="0"/>
                        <a:t>1</a:t>
                      </a:r>
                      <a:endParaRPr lang="en-US" dirty="0"/>
                    </a:p>
                  </a:txBody>
                  <a:tcPr/>
                </a:tc>
                <a:tc>
                  <a:txBody>
                    <a:bodyPr/>
                    <a:lstStyle/>
                    <a:p>
                      <a:pPr algn="l"/>
                      <a:r>
                        <a:rPr lang="en-US" dirty="0" smtClean="0"/>
                        <a:t>2</a:t>
                      </a:r>
                      <a:endParaRPr lang="en-US" dirty="0"/>
                    </a:p>
                  </a:txBody>
                  <a:tcPr/>
                </a:tc>
                <a:tc>
                  <a:txBody>
                    <a:bodyPr/>
                    <a:lstStyle/>
                    <a:p>
                      <a:pPr algn="l"/>
                      <a:r>
                        <a:rPr lang="en-US" dirty="0" smtClean="0"/>
                        <a:t>3</a:t>
                      </a:r>
                      <a:endParaRPr lang="en-US" dirty="0"/>
                    </a:p>
                  </a:txBody>
                  <a:tcPr/>
                </a:tc>
                <a:tc>
                  <a:txBody>
                    <a:bodyPr/>
                    <a:lstStyle/>
                    <a:p>
                      <a:pPr algn="l"/>
                      <a:r>
                        <a:rPr lang="en-US" dirty="0" smtClean="0"/>
                        <a:t>4</a:t>
                      </a:r>
                      <a:endParaRPr lang="en-US" dirty="0"/>
                    </a:p>
                  </a:txBody>
                  <a:tcPr/>
                </a:tc>
                <a:tc>
                  <a:txBody>
                    <a:bodyPr/>
                    <a:lstStyle/>
                    <a:p>
                      <a:pPr algn="l"/>
                      <a:r>
                        <a:rPr lang="en-US" dirty="0" smtClean="0"/>
                        <a:t>5</a:t>
                      </a:r>
                      <a:endParaRPr lang="en-US" dirty="0"/>
                    </a:p>
                  </a:txBody>
                  <a:tcPr/>
                </a:tc>
                <a:tc>
                  <a:txBody>
                    <a:bodyPr/>
                    <a:lstStyle/>
                    <a:p>
                      <a:pPr algn="l"/>
                      <a:r>
                        <a:rPr lang="en-US" dirty="0" smtClean="0"/>
                        <a:t>6</a:t>
                      </a:r>
                      <a:endParaRPr lang="en-US" dirty="0"/>
                    </a:p>
                  </a:txBody>
                  <a:tcPr/>
                </a:tc>
                <a:tc>
                  <a:txBody>
                    <a:bodyPr/>
                    <a:lstStyle/>
                    <a:p>
                      <a:pPr algn="l"/>
                      <a:r>
                        <a:rPr lang="en-US" dirty="0" smtClean="0"/>
                        <a:t>7</a:t>
                      </a:r>
                      <a:endParaRPr lang="en-US" dirty="0"/>
                    </a:p>
                  </a:txBody>
                  <a:tcPr/>
                </a:tc>
              </a:tr>
              <a:tr h="717442">
                <a:tc>
                  <a:txBody>
                    <a:bodyPr/>
                    <a:lstStyle/>
                    <a:p>
                      <a:pPr algn="l"/>
                      <a:r>
                        <a:rPr lang="en-US" dirty="0" smtClean="0"/>
                        <a:t>8</a:t>
                      </a:r>
                      <a:endParaRPr lang="en-US" dirty="0"/>
                    </a:p>
                  </a:txBody>
                  <a:tcPr/>
                </a:tc>
                <a:tc>
                  <a:txBody>
                    <a:bodyPr/>
                    <a:lstStyle/>
                    <a:p>
                      <a:pPr algn="l"/>
                      <a:r>
                        <a:rPr lang="en-US" dirty="0" smtClean="0"/>
                        <a:t>9</a:t>
                      </a:r>
                      <a:endParaRPr lang="en-US" dirty="0"/>
                    </a:p>
                  </a:txBody>
                  <a:tcPr/>
                </a:tc>
                <a:tc>
                  <a:txBody>
                    <a:bodyPr/>
                    <a:lstStyle/>
                    <a:p>
                      <a:pPr algn="l"/>
                      <a:r>
                        <a:rPr lang="en-US" dirty="0" smtClean="0"/>
                        <a:t>10</a:t>
                      </a:r>
                      <a:endParaRPr lang="en-US" dirty="0"/>
                    </a:p>
                  </a:txBody>
                  <a:tcPr/>
                </a:tc>
                <a:tc>
                  <a:txBody>
                    <a:bodyPr/>
                    <a:lstStyle/>
                    <a:p>
                      <a:pPr algn="l"/>
                      <a:r>
                        <a:rPr lang="en-US" dirty="0" smtClean="0"/>
                        <a:t>11</a:t>
                      </a:r>
                      <a:endParaRPr lang="en-US" dirty="0"/>
                    </a:p>
                  </a:txBody>
                  <a:tcPr/>
                </a:tc>
                <a:tc>
                  <a:txBody>
                    <a:bodyPr/>
                    <a:lstStyle/>
                    <a:p>
                      <a:pPr algn="l"/>
                      <a:r>
                        <a:rPr lang="en-US" dirty="0" smtClean="0"/>
                        <a:t>12</a:t>
                      </a:r>
                      <a:endParaRPr lang="en-US" dirty="0"/>
                    </a:p>
                  </a:txBody>
                  <a:tcPr/>
                </a:tc>
                <a:tc>
                  <a:txBody>
                    <a:bodyPr/>
                    <a:lstStyle/>
                    <a:p>
                      <a:pPr algn="l"/>
                      <a:r>
                        <a:rPr lang="en-US" dirty="0" smtClean="0"/>
                        <a:t>13</a:t>
                      </a:r>
                      <a:endParaRPr lang="en-US" dirty="0"/>
                    </a:p>
                  </a:txBody>
                  <a:tcPr/>
                </a:tc>
                <a:tc>
                  <a:txBody>
                    <a:bodyPr/>
                    <a:lstStyle/>
                    <a:p>
                      <a:pPr algn="l"/>
                      <a:r>
                        <a:rPr lang="en-US" dirty="0" smtClean="0"/>
                        <a:t>14</a:t>
                      </a:r>
                      <a:endParaRPr lang="en-US" dirty="0"/>
                    </a:p>
                  </a:txBody>
                  <a:tcPr/>
                </a:tc>
              </a:tr>
              <a:tr h="2108846">
                <a:tc>
                  <a:txBody>
                    <a:bodyPr/>
                    <a:lstStyle/>
                    <a:p>
                      <a:pPr algn="l"/>
                      <a:r>
                        <a:rPr lang="en-US" dirty="0" smtClean="0"/>
                        <a:t>15</a:t>
                      </a:r>
                      <a:endParaRPr lang="en-US" dirty="0"/>
                    </a:p>
                  </a:txBody>
                  <a:tcPr/>
                </a:tc>
                <a:tc>
                  <a:txBody>
                    <a:bodyPr/>
                    <a:lstStyle/>
                    <a:p>
                      <a:pPr algn="l"/>
                      <a:r>
                        <a:rPr lang="en-US" dirty="0" smtClean="0"/>
                        <a:t>16</a:t>
                      </a:r>
                    </a:p>
                    <a:p>
                      <a:pPr algn="l"/>
                      <a:r>
                        <a:rPr lang="en-US" sz="1100" dirty="0" smtClean="0"/>
                        <a:t>Formed Team</a:t>
                      </a:r>
                      <a:endParaRPr lang="en-US" sz="1100" dirty="0"/>
                    </a:p>
                  </a:txBody>
                  <a:tcPr/>
                </a:tc>
                <a:tc>
                  <a:txBody>
                    <a:bodyPr/>
                    <a:lstStyle/>
                    <a:p>
                      <a:pPr algn="l"/>
                      <a:r>
                        <a:rPr lang="en-US" dirty="0" smtClean="0"/>
                        <a:t>17</a:t>
                      </a:r>
                      <a:endParaRPr lang="en-US" dirty="0"/>
                    </a:p>
                  </a:txBody>
                  <a:tcPr/>
                </a:tc>
                <a:tc>
                  <a:txBody>
                    <a:bodyPr/>
                    <a:lstStyle/>
                    <a:p>
                      <a:pPr algn="l"/>
                      <a:r>
                        <a:rPr lang="en-US" dirty="0" smtClean="0"/>
                        <a:t>18</a:t>
                      </a:r>
                    </a:p>
                    <a:p>
                      <a:pPr algn="l"/>
                      <a:r>
                        <a:rPr lang="en-US" sz="1100" dirty="0" smtClean="0"/>
                        <a:t>Team Meeting, 5p, Houser</a:t>
                      </a:r>
                      <a:endParaRPr lang="en-US" sz="1100" dirty="0"/>
                    </a:p>
                  </a:txBody>
                  <a:tcPr/>
                </a:tc>
                <a:tc>
                  <a:txBody>
                    <a:bodyPr/>
                    <a:lstStyle/>
                    <a:p>
                      <a:pPr algn="l"/>
                      <a:r>
                        <a:rPr lang="en-US" dirty="0" smtClean="0"/>
                        <a:t>19</a:t>
                      </a:r>
                    </a:p>
                    <a:p>
                      <a:pPr algn="l"/>
                      <a:r>
                        <a:rPr lang="en-US" sz="1100" dirty="0" smtClean="0"/>
                        <a:t>Team Meeting, 5p, Houser</a:t>
                      </a:r>
                      <a:endParaRPr lang="en-US" sz="1100" dirty="0"/>
                    </a:p>
                  </a:txBody>
                  <a:tcPr/>
                </a:tc>
                <a:tc>
                  <a:txBody>
                    <a:bodyPr/>
                    <a:lstStyle/>
                    <a:p>
                      <a:pPr algn="l"/>
                      <a:r>
                        <a:rPr lang="en-US" dirty="0" smtClean="0"/>
                        <a:t>20</a:t>
                      </a:r>
                      <a:endParaRPr lang="en-US" dirty="0"/>
                    </a:p>
                  </a:txBody>
                  <a:tcPr/>
                </a:tc>
                <a:tc>
                  <a:txBody>
                    <a:bodyPr/>
                    <a:lstStyle/>
                    <a:p>
                      <a:pPr algn="l"/>
                      <a:r>
                        <a:rPr lang="en-US" dirty="0" smtClean="0"/>
                        <a:t>21</a:t>
                      </a:r>
                      <a:endParaRPr lang="en-US" dirty="0"/>
                    </a:p>
                  </a:txBody>
                  <a:tcPr/>
                </a:tc>
              </a:tr>
              <a:tr h="2108846">
                <a:tc>
                  <a:txBody>
                    <a:bodyPr/>
                    <a:lstStyle/>
                    <a:p>
                      <a:pPr algn="l"/>
                      <a:r>
                        <a:rPr lang="en-US" dirty="0" smtClean="0"/>
                        <a:t>22</a:t>
                      </a:r>
                    </a:p>
                    <a:p>
                      <a:pPr algn="l"/>
                      <a:r>
                        <a:rPr lang="en-US" sz="1100" dirty="0" smtClean="0"/>
                        <a:t>Team Meeting, 7p, Houser</a:t>
                      </a:r>
                    </a:p>
                    <a:p>
                      <a:pPr algn="l"/>
                      <a:endParaRPr lang="en-US" sz="1100" dirty="0" smtClean="0"/>
                    </a:p>
                    <a:p>
                      <a:pPr algn="l"/>
                      <a:r>
                        <a:rPr lang="en-US" sz="1100" dirty="0" smtClean="0"/>
                        <a:t>Grader’s Meeting, 9p, AIME</a:t>
                      </a:r>
                      <a:endParaRPr lang="en-US" sz="1100" dirty="0"/>
                    </a:p>
                  </a:txBody>
                  <a:tcPr/>
                </a:tc>
                <a:tc>
                  <a:txBody>
                    <a:bodyPr/>
                    <a:lstStyle/>
                    <a:p>
                      <a:pPr algn="l"/>
                      <a:r>
                        <a:rPr lang="en-US" dirty="0" smtClean="0"/>
                        <a:t>23</a:t>
                      </a:r>
                    </a:p>
                    <a:p>
                      <a:pPr algn="l"/>
                      <a:r>
                        <a:rPr lang="en-US" sz="1100" dirty="0" smtClean="0"/>
                        <a:t>Team Meeting, 5p, Houser</a:t>
                      </a:r>
                    </a:p>
                    <a:p>
                      <a:pPr algn="l"/>
                      <a:endParaRPr lang="en-US" sz="1100" dirty="0" smtClean="0"/>
                    </a:p>
                    <a:p>
                      <a:pPr algn="l"/>
                      <a:r>
                        <a:rPr lang="en-US" sz="1100" dirty="0" smtClean="0"/>
                        <a:t>Study</a:t>
                      </a:r>
                      <a:r>
                        <a:rPr lang="en-US" sz="1100" baseline="0" dirty="0" smtClean="0"/>
                        <a:t> Break,</a:t>
                      </a:r>
                      <a:r>
                        <a:rPr lang="en-US" sz="1100" dirty="0" smtClean="0"/>
                        <a:t> 8p, AIME</a:t>
                      </a:r>
                      <a:endParaRPr lang="en-US" sz="1100" dirty="0"/>
                    </a:p>
                  </a:txBody>
                  <a:tcPr/>
                </a:tc>
                <a:tc>
                  <a:txBody>
                    <a:bodyPr/>
                    <a:lstStyle/>
                    <a:p>
                      <a:pPr algn="l"/>
                      <a:r>
                        <a:rPr lang="en-US" dirty="0" smtClean="0"/>
                        <a:t>24</a:t>
                      </a:r>
                    </a:p>
                    <a:p>
                      <a:pPr algn="l"/>
                      <a:r>
                        <a:rPr lang="en-US" sz="1100" dirty="0" smtClean="0"/>
                        <a:t>Grader’s Meeting, 4p,</a:t>
                      </a:r>
                      <a:r>
                        <a:rPr lang="en-US" sz="1100" baseline="0" dirty="0" smtClean="0"/>
                        <a:t> Bevill 106</a:t>
                      </a:r>
                    </a:p>
                    <a:p>
                      <a:pPr algn="l"/>
                      <a:endParaRPr lang="en-US" sz="1100" baseline="0" dirty="0" smtClean="0"/>
                    </a:p>
                    <a:p>
                      <a:pPr algn="l"/>
                      <a:r>
                        <a:rPr lang="en-US" sz="1100" baseline="0" dirty="0" smtClean="0"/>
                        <a:t>Team Meeting, 6p, Houser</a:t>
                      </a:r>
                      <a:endParaRPr lang="en-US" sz="1100" dirty="0"/>
                    </a:p>
                  </a:txBody>
                  <a:tcPr/>
                </a:tc>
                <a:tc>
                  <a:txBody>
                    <a:bodyPr/>
                    <a:lstStyle/>
                    <a:p>
                      <a:pPr algn="l"/>
                      <a:r>
                        <a:rPr lang="en-US" dirty="0" smtClean="0"/>
                        <a:t>25</a:t>
                      </a:r>
                    </a:p>
                    <a:p>
                      <a:pPr algn="l"/>
                      <a:r>
                        <a:rPr lang="en-US" sz="1100" dirty="0" smtClean="0"/>
                        <a:t>Team</a:t>
                      </a:r>
                      <a:r>
                        <a:rPr lang="en-US" sz="1100" baseline="0" dirty="0" smtClean="0"/>
                        <a:t> Meeting, 5p, Houser</a:t>
                      </a:r>
                      <a:endParaRPr lang="en-US" sz="1100" dirty="0" smtClean="0"/>
                    </a:p>
                  </a:txBody>
                  <a:tcPr/>
                </a:tc>
                <a:tc>
                  <a:txBody>
                    <a:bodyPr/>
                    <a:lstStyle/>
                    <a:p>
                      <a:pPr algn="l"/>
                      <a:r>
                        <a:rPr lang="en-US" dirty="0" smtClean="0"/>
                        <a:t>26</a:t>
                      </a:r>
                    </a:p>
                    <a:p>
                      <a:pPr algn="l"/>
                      <a:r>
                        <a:rPr lang="en-US" sz="1100" dirty="0" smtClean="0"/>
                        <a:t>Grader’s Meeting, 7p, Bevill 106</a:t>
                      </a:r>
                    </a:p>
                    <a:p>
                      <a:pPr algn="l"/>
                      <a:endParaRPr lang="en-US" sz="1100" dirty="0" smtClean="0"/>
                    </a:p>
                    <a:p>
                      <a:pPr algn="l"/>
                      <a:r>
                        <a:rPr lang="en-US" sz="1100" dirty="0" smtClean="0"/>
                        <a:t>Team Meeting, 9:30p, Houser</a:t>
                      </a:r>
                      <a:endParaRPr lang="en-US" sz="1100" dirty="0"/>
                    </a:p>
                  </a:txBody>
                  <a:tcPr/>
                </a:tc>
                <a:tc>
                  <a:txBody>
                    <a:bodyPr/>
                    <a:lstStyle/>
                    <a:p>
                      <a:pPr algn="l"/>
                      <a:r>
                        <a:rPr lang="en-US" dirty="0" smtClean="0"/>
                        <a:t>27</a:t>
                      </a:r>
                    </a:p>
                    <a:p>
                      <a:pPr algn="l"/>
                      <a:r>
                        <a:rPr lang="en-US" sz="1100" dirty="0" smtClean="0"/>
                        <a:t>Project Due, 4p, Bevill</a:t>
                      </a:r>
                      <a:r>
                        <a:rPr lang="en-US" sz="1100" baseline="0" dirty="0" smtClean="0"/>
                        <a:t> 106</a:t>
                      </a:r>
                      <a:endParaRPr lang="en-US" sz="1100" dirty="0"/>
                    </a:p>
                  </a:txBody>
                  <a:tcPr/>
                </a:tc>
                <a:tc>
                  <a:txBody>
                    <a:bodyPr/>
                    <a:lstStyle/>
                    <a:p>
                      <a:pPr algn="l"/>
                      <a:r>
                        <a:rPr lang="en-US" dirty="0" smtClean="0"/>
                        <a:t>28</a:t>
                      </a:r>
                      <a:endParaRPr lang="en-US" dirty="0"/>
                    </a:p>
                  </a:txBody>
                  <a:tcPr/>
                </a:tc>
              </a:tr>
            </a:tbl>
          </a:graphicData>
        </a:graphic>
      </p:graphicFrame>
      <p:sp>
        <p:nvSpPr>
          <p:cNvPr id="6" name="TextBox 5"/>
          <p:cNvSpPr txBox="1"/>
          <p:nvPr/>
        </p:nvSpPr>
        <p:spPr>
          <a:xfrm>
            <a:off x="678218" y="1301279"/>
            <a:ext cx="533627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February 2009</a:t>
            </a:r>
            <a:endParaRPr lang="en-US" sz="1400" dirty="0">
              <a:solidFill>
                <a:schemeClr val="bg1"/>
              </a:solidFill>
            </a:endParaRPr>
          </a:p>
        </p:txBody>
      </p:sp>
      <p:sp>
        <p:nvSpPr>
          <p:cNvPr id="8" name="Slide Number Placeholder 7"/>
          <p:cNvSpPr>
            <a:spLocks noGrp="1"/>
          </p:cNvSpPr>
          <p:nvPr>
            <p:ph type="sldNum" sz="quarter" idx="12"/>
          </p:nvPr>
        </p:nvSpPr>
        <p:spPr/>
        <p:txBody>
          <a:bodyPr/>
          <a:lstStyle/>
          <a:p>
            <a:fld id="{192D5976-955E-469C-9B7E-B85601C25DBB}" type="slidenum">
              <a:rPr lang="en-US" smtClean="0"/>
              <a:pPr/>
              <a:t>65</a:t>
            </a:fld>
            <a:endParaRPr lang="en-US"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Repository</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630983" y="1460313"/>
            <a:ext cx="5594672" cy="95410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smtClean="0">
                <a:solidFill>
                  <a:schemeClr val="bg1"/>
                </a:solidFill>
              </a:rPr>
              <a:t>Team Member’s Contact Information</a:t>
            </a:r>
          </a:p>
          <a:p>
            <a:pPr>
              <a:buFont typeface="Arial" pitchFamily="34" charset="0"/>
              <a:buChar char="•"/>
            </a:pPr>
            <a:r>
              <a:rPr lang="en-US" sz="1400" b="1" dirty="0" smtClean="0">
                <a:solidFill>
                  <a:schemeClr val="bg1"/>
                </a:solidFill>
              </a:rPr>
              <a:t>Kenneth Robinson</a:t>
            </a:r>
            <a:r>
              <a:rPr lang="en-US" sz="1400" dirty="0" smtClean="0">
                <a:solidFill>
                  <a:schemeClr val="bg1"/>
                </a:solidFill>
              </a:rPr>
              <a:t> robin014@bama.ua.edu</a:t>
            </a:r>
          </a:p>
          <a:p>
            <a:pPr>
              <a:buFont typeface="Arial" pitchFamily="34" charset="0"/>
              <a:buChar char="•"/>
            </a:pPr>
            <a:r>
              <a:rPr lang="en-US" sz="1400" b="1" dirty="0" smtClean="0">
                <a:solidFill>
                  <a:schemeClr val="bg1"/>
                </a:solidFill>
              </a:rPr>
              <a:t>Jason Hughes  </a:t>
            </a:r>
            <a:r>
              <a:rPr lang="en-US" sz="1400" dirty="0" smtClean="0">
                <a:solidFill>
                  <a:schemeClr val="bg1"/>
                </a:solidFill>
              </a:rPr>
              <a:t>ajhughes@bama.ua.edu</a:t>
            </a:r>
            <a:endParaRPr lang="en-US" sz="1400" b="1" dirty="0" smtClean="0">
              <a:solidFill>
                <a:schemeClr val="bg1"/>
              </a:solidFill>
            </a:endParaRPr>
          </a:p>
          <a:p>
            <a:pPr>
              <a:buFont typeface="Arial" pitchFamily="34" charset="0"/>
              <a:buChar char="•"/>
            </a:pPr>
            <a:r>
              <a:rPr lang="en-US" sz="1400" b="1" dirty="0" smtClean="0">
                <a:solidFill>
                  <a:schemeClr val="bg1"/>
                </a:solidFill>
              </a:rPr>
              <a:t>Matt Downs</a:t>
            </a:r>
            <a:r>
              <a:rPr lang="en-US" sz="1400" dirty="0" smtClean="0">
                <a:solidFill>
                  <a:schemeClr val="bg1"/>
                </a:solidFill>
              </a:rPr>
              <a:t> mtdowns@bama.ua.edu</a:t>
            </a:r>
          </a:p>
        </p:txBody>
      </p:sp>
      <p:sp>
        <p:nvSpPr>
          <p:cNvPr id="6" name="Slide Number Placeholder 5"/>
          <p:cNvSpPr>
            <a:spLocks noGrp="1"/>
          </p:cNvSpPr>
          <p:nvPr>
            <p:ph type="sldNum" sz="quarter" idx="12"/>
          </p:nvPr>
        </p:nvSpPr>
        <p:spPr/>
        <p:txBody>
          <a:bodyPr/>
          <a:lstStyle/>
          <a:p>
            <a:fld id="{192D5976-955E-469C-9B7E-B85601C25DBB}" type="slidenum">
              <a:rPr lang="en-US" smtClean="0"/>
              <a:pPr/>
              <a:t>66</a:t>
            </a:fld>
            <a:endParaRPr lang="en-US"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for Overall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43280" y="1674392"/>
            <a:ext cx="6121020" cy="669414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300" b="1" dirty="0" smtClean="0">
                <a:solidFill>
                  <a:schemeClr val="bg1"/>
                </a:solidFill>
              </a:rPr>
              <a:t>Goal: </a:t>
            </a:r>
            <a:r>
              <a:rPr lang="en-US" sz="1300" dirty="0" smtClean="0">
                <a:solidFill>
                  <a:schemeClr val="bg1"/>
                </a:solidFill>
              </a:rPr>
              <a:t>is to create a design for a computer manufacturer to directly build a Pico Projector into their laptops.</a:t>
            </a:r>
          </a:p>
          <a:p>
            <a:r>
              <a:rPr lang="en-US" sz="1300" b="1" dirty="0" smtClean="0">
                <a:solidFill>
                  <a:schemeClr val="bg1"/>
                </a:solidFill>
              </a:rPr>
              <a:t>Value:</a:t>
            </a:r>
            <a:r>
              <a:rPr lang="en-US" sz="1300" dirty="0" smtClean="0">
                <a:solidFill>
                  <a:schemeClr val="bg1"/>
                </a:solidFill>
              </a:rPr>
              <a:t> Creating a design for a computer manufacturer in order to obtain a contract for increasing the value of the laptops.</a:t>
            </a:r>
          </a:p>
          <a:p>
            <a:r>
              <a:rPr lang="en-US" sz="1300" b="1" dirty="0" smtClean="0">
                <a:solidFill>
                  <a:schemeClr val="bg1"/>
                </a:solidFill>
              </a:rPr>
              <a:t>Product: </a:t>
            </a:r>
            <a:r>
              <a:rPr lang="en-US" sz="1300" dirty="0" smtClean="0">
                <a:solidFill>
                  <a:schemeClr val="bg1"/>
                </a:solidFill>
              </a:rPr>
              <a:t>Design for directing integrating Pico Projectors into laptops.</a:t>
            </a:r>
          </a:p>
          <a:p>
            <a:r>
              <a:rPr lang="en-US" sz="1300" b="1" dirty="0" smtClean="0">
                <a:solidFill>
                  <a:schemeClr val="bg1"/>
                </a:solidFill>
              </a:rPr>
              <a:t>Customer: </a:t>
            </a:r>
            <a:r>
              <a:rPr lang="en-US" sz="1300" dirty="0" smtClean="0">
                <a:solidFill>
                  <a:schemeClr val="bg1"/>
                </a:solidFill>
              </a:rPr>
              <a:t>Computer manufacturer.</a:t>
            </a:r>
          </a:p>
          <a:p>
            <a:endParaRPr lang="en-US" sz="1300" b="1" u="sng" dirty="0" smtClean="0">
              <a:solidFill>
                <a:schemeClr val="bg1"/>
              </a:solidFill>
            </a:endParaRPr>
          </a:p>
          <a:p>
            <a:r>
              <a:rPr lang="en-US" sz="1300" b="1" u="sng" dirty="0" smtClean="0">
                <a:solidFill>
                  <a:schemeClr val="bg1"/>
                </a:solidFill>
              </a:rPr>
              <a:t>Work Practices</a:t>
            </a:r>
          </a:p>
          <a:p>
            <a:r>
              <a:rPr lang="en-US" sz="1300" b="1" dirty="0" smtClean="0">
                <a:solidFill>
                  <a:schemeClr val="bg1"/>
                </a:solidFill>
              </a:rPr>
              <a:t>Research</a:t>
            </a:r>
            <a:r>
              <a:rPr lang="en-US" sz="1300" dirty="0" smtClean="0">
                <a:solidFill>
                  <a:schemeClr val="bg1"/>
                </a:solidFill>
              </a:rPr>
              <a:t> ideas about integrating Pico Projectors into laptops.</a:t>
            </a:r>
          </a:p>
          <a:p>
            <a:r>
              <a:rPr lang="en-US" sz="1300" b="1" dirty="0" smtClean="0">
                <a:solidFill>
                  <a:schemeClr val="bg1"/>
                </a:solidFill>
              </a:rPr>
              <a:t>Sell</a:t>
            </a:r>
            <a:r>
              <a:rPr lang="en-US" sz="1300" dirty="0" smtClean="0">
                <a:solidFill>
                  <a:schemeClr val="bg1"/>
                </a:solidFill>
              </a:rPr>
              <a:t> idea to the computer manufacturer.</a:t>
            </a:r>
          </a:p>
          <a:p>
            <a:r>
              <a:rPr lang="en-US" sz="1300" b="1" dirty="0" smtClean="0">
                <a:solidFill>
                  <a:schemeClr val="bg1"/>
                </a:solidFill>
              </a:rPr>
              <a:t>Produce</a:t>
            </a:r>
            <a:r>
              <a:rPr lang="en-US" sz="1300" dirty="0" smtClean="0">
                <a:solidFill>
                  <a:schemeClr val="bg1"/>
                </a:solidFill>
              </a:rPr>
              <a:t> a design using the computer manufacturer’s specifications.</a:t>
            </a:r>
          </a:p>
          <a:p>
            <a:r>
              <a:rPr lang="en-US" sz="1300" b="1" dirty="0" smtClean="0">
                <a:solidFill>
                  <a:schemeClr val="bg1"/>
                </a:solidFill>
              </a:rPr>
              <a:t>Deliver</a:t>
            </a:r>
            <a:r>
              <a:rPr lang="en-US" sz="1300" dirty="0" smtClean="0">
                <a:solidFill>
                  <a:schemeClr val="bg1"/>
                </a:solidFill>
              </a:rPr>
              <a:t> the design to the computer manufacturer.</a:t>
            </a:r>
          </a:p>
          <a:p>
            <a:r>
              <a:rPr lang="en-US" sz="1300" b="1" dirty="0" smtClean="0">
                <a:solidFill>
                  <a:schemeClr val="bg1"/>
                </a:solidFill>
              </a:rPr>
              <a:t>Service</a:t>
            </a:r>
            <a:r>
              <a:rPr lang="en-US" sz="1300" dirty="0" smtClean="0">
                <a:solidFill>
                  <a:schemeClr val="bg1"/>
                </a:solidFill>
              </a:rPr>
              <a:t> by working with the computer manufacturer and improving or changing the design if needed.</a:t>
            </a:r>
          </a:p>
          <a:p>
            <a:endParaRPr lang="en-US" sz="1300" b="1" dirty="0" smtClean="0">
              <a:solidFill>
                <a:schemeClr val="bg1"/>
              </a:solidFill>
            </a:endParaRPr>
          </a:p>
          <a:p>
            <a:r>
              <a:rPr lang="en-US" sz="1300" b="1" u="sng" dirty="0" smtClean="0">
                <a:solidFill>
                  <a:schemeClr val="bg1"/>
                </a:solidFill>
              </a:rPr>
              <a:t>Role of People in the Overall Process</a:t>
            </a:r>
          </a:p>
          <a:p>
            <a:r>
              <a:rPr lang="en-US" sz="1300" b="1" dirty="0" smtClean="0">
                <a:solidFill>
                  <a:schemeClr val="bg1"/>
                </a:solidFill>
              </a:rPr>
              <a:t>KJM Development: </a:t>
            </a:r>
            <a:r>
              <a:rPr lang="en-US" sz="1300" dirty="0" smtClean="0">
                <a:solidFill>
                  <a:schemeClr val="bg1"/>
                </a:solidFill>
              </a:rPr>
              <a:t>Our company designs the process of integrating the Pico Projectors into the laptops.</a:t>
            </a:r>
          </a:p>
          <a:p>
            <a:r>
              <a:rPr lang="en-US" sz="1300" b="1" dirty="0" smtClean="0">
                <a:solidFill>
                  <a:schemeClr val="bg1"/>
                </a:solidFill>
              </a:rPr>
              <a:t>Computer Manufacturer:</a:t>
            </a:r>
            <a:r>
              <a:rPr lang="en-US" sz="1300" dirty="0" smtClean="0">
                <a:solidFill>
                  <a:schemeClr val="bg1"/>
                </a:solidFill>
              </a:rPr>
              <a:t> The computer manufacturer who we enter a contract with and design for using their specifications.</a:t>
            </a:r>
            <a:endParaRPr lang="en-US" sz="1300" b="1" dirty="0" smtClean="0">
              <a:solidFill>
                <a:schemeClr val="bg1"/>
              </a:solidFill>
            </a:endParaRPr>
          </a:p>
          <a:p>
            <a:endParaRPr lang="en-US" sz="1300" b="1" u="sng" dirty="0" smtClean="0">
              <a:solidFill>
                <a:schemeClr val="bg1"/>
              </a:solidFill>
            </a:endParaRPr>
          </a:p>
          <a:p>
            <a:r>
              <a:rPr lang="en-US" sz="1300" b="1" u="sng" dirty="0" smtClean="0">
                <a:solidFill>
                  <a:schemeClr val="bg1"/>
                </a:solidFill>
              </a:rPr>
              <a:t>Role of Data in the Overall Process</a:t>
            </a:r>
          </a:p>
          <a:p>
            <a:r>
              <a:rPr lang="en-US" sz="1300" b="1" dirty="0" smtClean="0">
                <a:solidFill>
                  <a:schemeClr val="bg1"/>
                </a:solidFill>
              </a:rPr>
              <a:t>Computer Manufacturer’s Laptop Design and Specifications:</a:t>
            </a:r>
            <a:r>
              <a:rPr lang="en-US" sz="1300" dirty="0" smtClean="0">
                <a:solidFill>
                  <a:schemeClr val="bg1"/>
                </a:solidFill>
              </a:rPr>
              <a:t> The computer manufacturer’s laptop hardware and requests for design.</a:t>
            </a:r>
          </a:p>
          <a:p>
            <a:r>
              <a:rPr lang="en-US" sz="1300" b="1" dirty="0" smtClean="0">
                <a:solidFill>
                  <a:schemeClr val="bg1"/>
                </a:solidFill>
              </a:rPr>
              <a:t>Pico Projector’s Specifications:</a:t>
            </a:r>
            <a:r>
              <a:rPr lang="en-US" sz="1300" dirty="0" smtClean="0">
                <a:solidFill>
                  <a:schemeClr val="bg1"/>
                </a:solidFill>
              </a:rPr>
              <a:t> Used for designing the projector and laptop combination.</a:t>
            </a:r>
          </a:p>
          <a:p>
            <a:endParaRPr lang="en-US" sz="1300" b="1" dirty="0" smtClean="0">
              <a:solidFill>
                <a:schemeClr val="bg1"/>
              </a:solidFill>
            </a:endParaRPr>
          </a:p>
          <a:p>
            <a:r>
              <a:rPr lang="en-US" sz="1300" b="1" u="sng" dirty="0" smtClean="0">
                <a:solidFill>
                  <a:schemeClr val="bg1"/>
                </a:solidFill>
              </a:rPr>
              <a:t>Role of Technology in the Overall Process</a:t>
            </a:r>
          </a:p>
          <a:p>
            <a:r>
              <a:rPr lang="en-US" sz="1300" b="1" dirty="0" smtClean="0">
                <a:solidFill>
                  <a:schemeClr val="bg1"/>
                </a:solidFill>
              </a:rPr>
              <a:t>Pico Projector:</a:t>
            </a:r>
            <a:r>
              <a:rPr lang="en-US" sz="1300" dirty="0" smtClean="0">
                <a:solidFill>
                  <a:schemeClr val="bg1"/>
                </a:solidFill>
              </a:rPr>
              <a:t> Used to implement into laptops</a:t>
            </a:r>
          </a:p>
          <a:p>
            <a:r>
              <a:rPr lang="en-US" sz="1300" b="1" dirty="0" smtClean="0">
                <a:solidFill>
                  <a:schemeClr val="bg1"/>
                </a:solidFill>
              </a:rPr>
              <a:t>Software: </a:t>
            </a:r>
            <a:r>
              <a:rPr lang="en-US" sz="1300" dirty="0" smtClean="0">
                <a:solidFill>
                  <a:schemeClr val="bg1"/>
                </a:solidFill>
              </a:rPr>
              <a:t>Software will be preloaded onto the laptops to allow the user to work with and configure the projector.</a:t>
            </a:r>
          </a:p>
          <a:p>
            <a:r>
              <a:rPr lang="en-US" sz="1300" b="1" dirty="0" smtClean="0">
                <a:solidFill>
                  <a:schemeClr val="bg1"/>
                </a:solidFill>
              </a:rPr>
              <a:t>Computer Manufacturer’s Laptop:</a:t>
            </a:r>
            <a:r>
              <a:rPr lang="en-US" sz="1300" dirty="0" smtClean="0">
                <a:solidFill>
                  <a:schemeClr val="bg1"/>
                </a:solidFill>
              </a:rPr>
              <a:t> Used to design the projector for a specific laptop.</a:t>
            </a:r>
            <a:endParaRPr lang="en-US" sz="1300" b="1" dirty="0" smtClean="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7</a:t>
            </a:fld>
            <a:endParaRPr lang="en-US"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Value </a:t>
            </a:r>
          </a:p>
          <a:p>
            <a:pPr algn="ctr"/>
            <a:r>
              <a:rPr lang="en-US" sz="4000" dirty="0" smtClean="0">
                <a:effectLst>
                  <a:outerShdw blurRad="50800" dist="38100" dir="2700000" algn="tl" rotWithShape="0">
                    <a:prstClr val="black">
                      <a:alpha val="40000"/>
                    </a:prstClr>
                  </a:outerShdw>
                </a:effectLst>
              </a:rPr>
              <a:t>Chain for Overall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643530" y="2068281"/>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Research</a:t>
            </a:r>
            <a:r>
              <a:rPr lang="en-US" sz="1400" dirty="0" smtClean="0">
                <a:solidFill>
                  <a:schemeClr val="bg1"/>
                </a:solidFill>
              </a:rPr>
              <a:t> manufacturing processes</a:t>
            </a:r>
            <a:endParaRPr lang="en-US" sz="1400" b="1" dirty="0" smtClean="0">
              <a:solidFill>
                <a:schemeClr val="bg1"/>
              </a:solidFill>
            </a:endParaRPr>
          </a:p>
        </p:txBody>
      </p:sp>
      <p:sp>
        <p:nvSpPr>
          <p:cNvPr id="5" name="TextBox 4"/>
          <p:cNvSpPr txBox="1"/>
          <p:nvPr/>
        </p:nvSpPr>
        <p:spPr>
          <a:xfrm>
            <a:off x="632156" y="3203320"/>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Sell</a:t>
            </a:r>
            <a:r>
              <a:rPr lang="en-US" sz="1400" dirty="0" smtClean="0">
                <a:solidFill>
                  <a:schemeClr val="bg1"/>
                </a:solidFill>
              </a:rPr>
              <a:t> the idea</a:t>
            </a:r>
            <a:endParaRPr lang="en-US" sz="1400" b="1" dirty="0" smtClean="0">
              <a:solidFill>
                <a:schemeClr val="bg1"/>
              </a:solidFill>
            </a:endParaRPr>
          </a:p>
        </p:txBody>
      </p:sp>
      <p:sp>
        <p:nvSpPr>
          <p:cNvPr id="6" name="TextBox 5"/>
          <p:cNvSpPr txBox="1"/>
          <p:nvPr/>
        </p:nvSpPr>
        <p:spPr>
          <a:xfrm>
            <a:off x="634431" y="6672124"/>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Service</a:t>
            </a:r>
            <a:r>
              <a:rPr lang="en-US" sz="1400" dirty="0" smtClean="0">
                <a:solidFill>
                  <a:schemeClr val="bg1"/>
                </a:solidFill>
              </a:rPr>
              <a:t> the design</a:t>
            </a:r>
            <a:endParaRPr lang="en-US" sz="1400" b="1" dirty="0" smtClean="0">
              <a:solidFill>
                <a:schemeClr val="bg1"/>
              </a:solidFill>
            </a:endParaRPr>
          </a:p>
        </p:txBody>
      </p:sp>
      <p:sp>
        <p:nvSpPr>
          <p:cNvPr id="7" name="TextBox 6"/>
          <p:cNvSpPr txBox="1"/>
          <p:nvPr/>
        </p:nvSpPr>
        <p:spPr>
          <a:xfrm>
            <a:off x="677649" y="5541636"/>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Deliver</a:t>
            </a:r>
            <a:r>
              <a:rPr lang="en-US" sz="1400" dirty="0" smtClean="0">
                <a:solidFill>
                  <a:schemeClr val="bg1"/>
                </a:solidFill>
              </a:rPr>
              <a:t> the design</a:t>
            </a:r>
            <a:endParaRPr lang="en-US" sz="1400" b="1" dirty="0" smtClean="0">
              <a:solidFill>
                <a:schemeClr val="bg1"/>
              </a:solidFill>
            </a:endParaRPr>
          </a:p>
        </p:txBody>
      </p:sp>
      <p:sp>
        <p:nvSpPr>
          <p:cNvPr id="8" name="TextBox 7"/>
          <p:cNvSpPr txBox="1"/>
          <p:nvPr/>
        </p:nvSpPr>
        <p:spPr>
          <a:xfrm>
            <a:off x="652627" y="4329259"/>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Produce </a:t>
            </a:r>
            <a:r>
              <a:rPr lang="en-US" sz="1400" dirty="0" smtClean="0">
                <a:solidFill>
                  <a:schemeClr val="bg1"/>
                </a:solidFill>
              </a:rPr>
              <a:t>a design</a:t>
            </a:r>
            <a:endParaRPr lang="en-US" sz="1400" b="1" dirty="0" smtClean="0">
              <a:solidFill>
                <a:schemeClr val="bg1"/>
              </a:solidFill>
            </a:endParaRPr>
          </a:p>
        </p:txBody>
      </p:sp>
      <p:sp>
        <p:nvSpPr>
          <p:cNvPr id="9" name="Left Arrow 8"/>
          <p:cNvSpPr/>
          <p:nvPr/>
        </p:nvSpPr>
        <p:spPr>
          <a:xfrm rot="16200000">
            <a:off x="3076932" y="2510345"/>
            <a:ext cx="50441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Left Arrow 9"/>
          <p:cNvSpPr/>
          <p:nvPr/>
        </p:nvSpPr>
        <p:spPr>
          <a:xfrm rot="16200000">
            <a:off x="3104226" y="3643109"/>
            <a:ext cx="477124"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Left Arrow 10"/>
          <p:cNvSpPr/>
          <p:nvPr/>
        </p:nvSpPr>
        <p:spPr>
          <a:xfrm rot="16200000">
            <a:off x="3083757" y="4823640"/>
            <a:ext cx="572656"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Left Arrow 11"/>
          <p:cNvSpPr/>
          <p:nvPr/>
        </p:nvSpPr>
        <p:spPr>
          <a:xfrm rot="16200000">
            <a:off x="3104229" y="5976877"/>
            <a:ext cx="559009"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Left Arrow 12"/>
          <p:cNvSpPr/>
          <p:nvPr/>
        </p:nvSpPr>
        <p:spPr>
          <a:xfrm rot="16200000">
            <a:off x="3131249" y="7109914"/>
            <a:ext cx="55955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TextBox 13"/>
          <p:cNvSpPr txBox="1"/>
          <p:nvPr/>
        </p:nvSpPr>
        <p:spPr>
          <a:xfrm>
            <a:off x="623057" y="7807163"/>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Value Added: </a:t>
            </a:r>
            <a:r>
              <a:rPr lang="en-US" sz="1400" dirty="0" smtClean="0">
                <a:solidFill>
                  <a:schemeClr val="bg1"/>
                </a:solidFill>
              </a:rPr>
              <a:t>Provide the final product</a:t>
            </a:r>
            <a:endParaRPr lang="en-US" sz="1400" b="1" dirty="0" smtClean="0">
              <a:solidFill>
                <a:schemeClr val="bg1"/>
              </a:solidFill>
            </a:endParaRPr>
          </a:p>
        </p:txBody>
      </p:sp>
      <p:sp>
        <p:nvSpPr>
          <p:cNvPr id="16" name="Slide Number Placeholder 15"/>
          <p:cNvSpPr>
            <a:spLocks noGrp="1"/>
          </p:cNvSpPr>
          <p:nvPr>
            <p:ph type="sldNum" sz="quarter" idx="12"/>
          </p:nvPr>
        </p:nvSpPr>
        <p:spPr/>
        <p:txBody>
          <a:bodyPr/>
          <a:lstStyle/>
          <a:p>
            <a:fld id="{192D5976-955E-469C-9B7E-B85601C25DBB}" type="slidenum">
              <a:rPr lang="en-US" smtClean="0"/>
              <a:pPr/>
              <a:t>8</a:t>
            </a:fld>
            <a:endParaRPr lang="en-US"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Overall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55600" y="2672383"/>
            <a:ext cx="6121400" cy="427809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600" b="1" dirty="0" smtClean="0">
                <a:solidFill>
                  <a:schemeClr val="bg1"/>
                </a:solidFill>
              </a:rPr>
              <a:t>Research</a:t>
            </a:r>
            <a:r>
              <a:rPr lang="en-US" sz="1600" dirty="0" smtClean="0">
                <a:solidFill>
                  <a:schemeClr val="bg1"/>
                </a:solidFill>
              </a:rPr>
              <a:t> ways to manufacture laptops with built-in Pico Projectors.</a:t>
            </a:r>
          </a:p>
          <a:p>
            <a:pPr algn="ctr"/>
            <a:endParaRPr lang="en-US" sz="1600" b="1" dirty="0" smtClean="0">
              <a:solidFill>
                <a:schemeClr val="bg1"/>
              </a:solidFill>
            </a:endParaRPr>
          </a:p>
          <a:p>
            <a:pPr algn="ctr"/>
            <a:r>
              <a:rPr lang="en-US" sz="1600" b="1" dirty="0" smtClean="0">
                <a:solidFill>
                  <a:schemeClr val="bg1"/>
                </a:solidFill>
              </a:rPr>
              <a:t>Sell</a:t>
            </a:r>
            <a:r>
              <a:rPr lang="en-US" sz="1600" dirty="0" smtClean="0">
                <a:solidFill>
                  <a:schemeClr val="bg1"/>
                </a:solidFill>
              </a:rPr>
              <a:t> the idea of the built-in Pico Projector to a computer manufacturer.</a:t>
            </a:r>
          </a:p>
          <a:p>
            <a:pPr algn="ctr"/>
            <a:endParaRPr lang="en-US" sz="1600" dirty="0" smtClean="0">
              <a:solidFill>
                <a:schemeClr val="bg1"/>
              </a:solidFill>
            </a:endParaRPr>
          </a:p>
          <a:p>
            <a:pPr algn="ctr"/>
            <a:r>
              <a:rPr lang="en-US" sz="1600" b="1" dirty="0" smtClean="0">
                <a:solidFill>
                  <a:schemeClr val="bg1"/>
                </a:solidFill>
              </a:rPr>
              <a:t>Produce </a:t>
            </a:r>
            <a:r>
              <a:rPr lang="en-US" sz="1600" dirty="0" smtClean="0">
                <a:solidFill>
                  <a:schemeClr val="bg1"/>
                </a:solidFill>
              </a:rPr>
              <a:t>a design for how this process will work.</a:t>
            </a:r>
          </a:p>
          <a:p>
            <a:pPr algn="ctr"/>
            <a:endParaRPr lang="en-US" sz="1600" b="1" dirty="0" smtClean="0">
              <a:solidFill>
                <a:schemeClr val="bg1"/>
              </a:solidFill>
            </a:endParaRPr>
          </a:p>
          <a:p>
            <a:pPr algn="ctr"/>
            <a:r>
              <a:rPr lang="en-US" sz="1600" b="1" dirty="0" smtClean="0">
                <a:solidFill>
                  <a:schemeClr val="bg1"/>
                </a:solidFill>
              </a:rPr>
              <a:t>Deliver</a:t>
            </a:r>
            <a:r>
              <a:rPr lang="en-US" sz="1600" dirty="0" smtClean="0">
                <a:solidFill>
                  <a:schemeClr val="bg1"/>
                </a:solidFill>
              </a:rPr>
              <a:t> the proposed design to a computer manufacturer.</a:t>
            </a:r>
            <a:endParaRPr lang="en-US" sz="1600" b="1" dirty="0" smtClean="0">
              <a:solidFill>
                <a:schemeClr val="bg1"/>
              </a:solidFill>
            </a:endParaRPr>
          </a:p>
          <a:p>
            <a:pPr algn="ctr"/>
            <a:endParaRPr lang="en-US" sz="1600" b="1" dirty="0" smtClean="0">
              <a:solidFill>
                <a:schemeClr val="bg1"/>
              </a:solidFill>
            </a:endParaRPr>
          </a:p>
          <a:p>
            <a:pPr algn="ctr"/>
            <a:r>
              <a:rPr lang="en-US" sz="1600" b="1" dirty="0" smtClean="0">
                <a:solidFill>
                  <a:schemeClr val="bg1"/>
                </a:solidFill>
              </a:rPr>
              <a:t>Service</a:t>
            </a:r>
            <a:r>
              <a:rPr lang="en-US" sz="1600" dirty="0" smtClean="0">
                <a:solidFill>
                  <a:schemeClr val="bg1"/>
                </a:solidFill>
              </a:rPr>
              <a:t> and improve the design with feedback from the computer manufacturer.</a:t>
            </a:r>
            <a:endParaRPr lang="en-US" sz="1600" b="1" dirty="0" smtClean="0">
              <a:solidFill>
                <a:schemeClr val="bg1"/>
              </a:solidFill>
            </a:endParaRPr>
          </a:p>
          <a:p>
            <a:pPr algn="ctr"/>
            <a:endParaRPr lang="en-US" sz="1600" b="1" dirty="0" smtClean="0">
              <a:solidFill>
                <a:schemeClr val="bg1"/>
              </a:solidFill>
            </a:endParaRPr>
          </a:p>
          <a:p>
            <a:pPr algn="ctr"/>
            <a:r>
              <a:rPr lang="en-US" sz="1600" b="1" dirty="0" smtClean="0">
                <a:solidFill>
                  <a:schemeClr val="bg1"/>
                </a:solidFill>
              </a:rPr>
              <a:t>Value Added: </a:t>
            </a:r>
            <a:r>
              <a:rPr lang="en-US" sz="1600" dirty="0" smtClean="0">
                <a:solidFill>
                  <a:schemeClr val="bg1"/>
                </a:solidFill>
              </a:rPr>
              <a:t> Contract with the computer manufacturer to provide the laptop and Pico Projector combination.</a:t>
            </a:r>
            <a:endParaRPr lang="en-US" sz="1600" b="1" dirty="0" smtClean="0">
              <a:solidFill>
                <a:schemeClr val="bg1"/>
              </a:solidFill>
            </a:endParaRPr>
          </a:p>
          <a:p>
            <a:pPr algn="ctr"/>
            <a:endParaRPr lang="en-US" sz="1600" b="1" dirty="0" smtClean="0">
              <a:solidFill>
                <a:schemeClr val="bg1"/>
              </a:solidFill>
            </a:endParaRPr>
          </a:p>
        </p:txBody>
      </p:sp>
      <p:sp>
        <p:nvSpPr>
          <p:cNvPr id="6" name="Slide Number Placeholder 5"/>
          <p:cNvSpPr>
            <a:spLocks noGrp="1"/>
          </p:cNvSpPr>
          <p:nvPr>
            <p:ph type="sldNum" sz="quarter" idx="12"/>
          </p:nvPr>
        </p:nvSpPr>
        <p:spPr/>
        <p:txBody>
          <a:bodyPr/>
          <a:lstStyle/>
          <a:p>
            <a:fld id="{192D5976-955E-469C-9B7E-B85601C25DBB}" type="slidenum">
              <a:rPr lang="en-US" smtClean="0"/>
              <a:pPr/>
              <a:t>9</a:t>
            </a:fld>
            <a:endParaRPr lang="en-US"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1422</TotalTime>
  <Words>6685</Words>
  <Application>Microsoft Office PowerPoint</Application>
  <PresentationFormat>On-screen Show (4:3)</PresentationFormat>
  <Paragraphs>1206</Paragraphs>
  <Slides>66</Slides>
  <Notes>12</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Aspect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vector>
  </TitlesOfParts>
  <Company>College of Engineering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kr7353</dc:creator>
  <cp:lastModifiedBy>kr7353</cp:lastModifiedBy>
  <cp:revision>255</cp:revision>
  <dcterms:created xsi:type="dcterms:W3CDTF">2009-02-15T23:44:04Z</dcterms:created>
  <dcterms:modified xsi:type="dcterms:W3CDTF">2009-02-27T03:52:56Z</dcterms:modified>
</cp:coreProperties>
</file>