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customXml/itemProps2.xml" ContentType="application/vnd.openxmlformats-officedocument.customXmlProperties+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diagrams/colors1.xml" ContentType="application/vnd.openxmlformats-officedocument.drawingml.diagramColors+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104.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5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7.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67.xml" ContentType="application/vnd.openxmlformats-officedocument.presentationml.notesSlide+xml"/>
  <Override PartName="/customXml/itemProps1.xml" ContentType="application/vnd.openxmlformats-officedocument.customXmlProperties+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slides/slide89.xml" ContentType="application/vnd.openxmlformats-officedocument.presentationml.slide+xml"/>
  <Override PartName="/ppt/diagrams/data3.xml" ContentType="application/vnd.openxmlformats-officedocument.drawingml.diagramData+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notesSlides/notesSlide50.xml" ContentType="application/vnd.openxmlformats-officedocument.presentationml.notesSlide+xml"/>
  <Override PartName="/ppt/slides/slide97.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diagrams/colors2.xml" ContentType="application/vnd.openxmlformats-officedocument.drawingml.diagramColors+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53.xml" ContentType="application/vnd.openxmlformats-officedocument.presentationml.slide+xml"/>
  <Override PartName="/ppt/diagrams/quickStyle1.xml" ContentType="application/vnd.openxmlformats-officedocument.drawingml.diagramStyle+xml"/>
  <Override PartName="/ppt/notesSlides/notesSlide55.xml" ContentType="application/vnd.openxmlformats-officedocument.presentationml.notesSlide+xml"/>
  <Override PartName="/ppt/notesSlides/notesSlide100.xml" ContentType="application/vnd.openxmlformats-officedocument.presentationml.notes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handoutMasterIdLst>
    <p:handoutMasterId r:id="rId108"/>
  </p:handoutMasterIdLst>
  <p:sldIdLst>
    <p:sldId id="321" r:id="rId2"/>
    <p:sldId id="365" r:id="rId3"/>
    <p:sldId id="356" r:id="rId4"/>
    <p:sldId id="370" r:id="rId5"/>
    <p:sldId id="371" r:id="rId6"/>
    <p:sldId id="344" r:id="rId7"/>
    <p:sldId id="345" r:id="rId8"/>
    <p:sldId id="346" r:id="rId9"/>
    <p:sldId id="347" r:id="rId10"/>
    <p:sldId id="256" r:id="rId11"/>
    <p:sldId id="257" r:id="rId12"/>
    <p:sldId id="258" r:id="rId13"/>
    <p:sldId id="259" r:id="rId14"/>
    <p:sldId id="369" r:id="rId15"/>
    <p:sldId id="260" r:id="rId16"/>
    <p:sldId id="261" r:id="rId17"/>
    <p:sldId id="262" r:id="rId18"/>
    <p:sldId id="263" r:id="rId19"/>
    <p:sldId id="368" r:id="rId20"/>
    <p:sldId id="264" r:id="rId21"/>
    <p:sldId id="265" r:id="rId22"/>
    <p:sldId id="266" r:id="rId23"/>
    <p:sldId id="267" r:id="rId24"/>
    <p:sldId id="372" r:id="rId25"/>
    <p:sldId id="377" r:id="rId26"/>
    <p:sldId id="268" r:id="rId27"/>
    <p:sldId id="269" r:id="rId28"/>
    <p:sldId id="270" r:id="rId29"/>
    <p:sldId id="271" r:id="rId30"/>
    <p:sldId id="378" r:id="rId31"/>
    <p:sldId id="272" r:id="rId32"/>
    <p:sldId id="273" r:id="rId33"/>
    <p:sldId id="274" r:id="rId34"/>
    <p:sldId id="275" r:id="rId35"/>
    <p:sldId id="379" r:id="rId36"/>
    <p:sldId id="363" r:id="rId37"/>
    <p:sldId id="364" r:id="rId38"/>
    <p:sldId id="362" r:id="rId39"/>
    <p:sldId id="348" r:id="rId40"/>
    <p:sldId id="349" r:id="rId41"/>
    <p:sldId id="350" r:id="rId42"/>
    <p:sldId id="351" r:id="rId43"/>
    <p:sldId id="324" r:id="rId44"/>
    <p:sldId id="325" r:id="rId45"/>
    <p:sldId id="326" r:id="rId46"/>
    <p:sldId id="327" r:id="rId47"/>
    <p:sldId id="380" r:id="rId48"/>
    <p:sldId id="328" r:id="rId49"/>
    <p:sldId id="329" r:id="rId50"/>
    <p:sldId id="330" r:id="rId51"/>
    <p:sldId id="331" r:id="rId52"/>
    <p:sldId id="381" r:id="rId53"/>
    <p:sldId id="332" r:id="rId54"/>
    <p:sldId id="333" r:id="rId55"/>
    <p:sldId id="334" r:id="rId56"/>
    <p:sldId id="335" r:id="rId57"/>
    <p:sldId id="382" r:id="rId58"/>
    <p:sldId id="336" r:id="rId59"/>
    <p:sldId id="337" r:id="rId60"/>
    <p:sldId id="338" r:id="rId61"/>
    <p:sldId id="339" r:id="rId62"/>
    <p:sldId id="383" r:id="rId63"/>
    <p:sldId id="340" r:id="rId64"/>
    <p:sldId id="341" r:id="rId65"/>
    <p:sldId id="342" r:id="rId66"/>
    <p:sldId id="343" r:id="rId67"/>
    <p:sldId id="384" r:id="rId68"/>
    <p:sldId id="366" r:id="rId69"/>
    <p:sldId id="352" r:id="rId70"/>
    <p:sldId id="353" r:id="rId71"/>
    <p:sldId id="354" r:id="rId72"/>
    <p:sldId id="355" r:id="rId73"/>
    <p:sldId id="276" r:id="rId74"/>
    <p:sldId id="277" r:id="rId75"/>
    <p:sldId id="278" r:id="rId76"/>
    <p:sldId id="279" r:id="rId77"/>
    <p:sldId id="385" r:id="rId78"/>
    <p:sldId id="358" r:id="rId79"/>
    <p:sldId id="359" r:id="rId80"/>
    <p:sldId id="360" r:id="rId81"/>
    <p:sldId id="361" r:id="rId82"/>
    <p:sldId id="390" r:id="rId83"/>
    <p:sldId id="280" r:id="rId84"/>
    <p:sldId id="281" r:id="rId85"/>
    <p:sldId id="282" r:id="rId86"/>
    <p:sldId id="283" r:id="rId87"/>
    <p:sldId id="386" r:id="rId88"/>
    <p:sldId id="284" r:id="rId89"/>
    <p:sldId id="285" r:id="rId90"/>
    <p:sldId id="286" r:id="rId91"/>
    <p:sldId id="287" r:id="rId92"/>
    <p:sldId id="387" r:id="rId93"/>
    <p:sldId id="288" r:id="rId94"/>
    <p:sldId id="289" r:id="rId95"/>
    <p:sldId id="290" r:id="rId96"/>
    <p:sldId id="291" r:id="rId97"/>
    <p:sldId id="388" r:id="rId98"/>
    <p:sldId id="292" r:id="rId99"/>
    <p:sldId id="293" r:id="rId100"/>
    <p:sldId id="294" r:id="rId101"/>
    <p:sldId id="295" r:id="rId102"/>
    <p:sldId id="389" r:id="rId103"/>
    <p:sldId id="320" r:id="rId104"/>
    <p:sldId id="357" r:id="rId105"/>
    <p:sldId id="323" r:id="rId106"/>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410" y="22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customXml" Target="../customXml/item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115" Type="http://schemas.openxmlformats.org/officeDocument/2006/relationships/customXml" Target="../customXml/item3.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20591F-96F5-41FB-92DA-82A6302943F1}" type="doc">
      <dgm:prSet loTypeId="urn:microsoft.com/office/officeart/2005/8/layout/chevron1" loCatId="process" qsTypeId="urn:microsoft.com/office/officeart/2005/8/quickstyle/3d2" qsCatId="3D" csTypeId="urn:microsoft.com/office/officeart/2005/8/colors/accent1_2" csCatId="accent1" phldr="1"/>
      <dgm:spPr/>
    </dgm:pt>
    <dgm:pt modelId="{7B81DEDE-A012-4B12-BA18-DC5E824F1559}">
      <dgm:prSet phldrT="[Text]"/>
      <dgm:spPr/>
      <dgm:t>
        <a:bodyPr/>
        <a:lstStyle/>
        <a:p>
          <a:r>
            <a:rPr lang="en-US" b="1" dirty="0" smtClean="0">
              <a:solidFill>
                <a:schemeClr val="bg1"/>
              </a:solidFill>
            </a:rPr>
            <a:t>R&amp;D</a:t>
          </a:r>
          <a:endParaRPr lang="en-US" b="1" dirty="0">
            <a:solidFill>
              <a:schemeClr val="bg1"/>
            </a:solidFill>
          </a:endParaRPr>
        </a:p>
      </dgm:t>
    </dgm:pt>
    <dgm:pt modelId="{39186CE4-0BE6-436A-A526-5E831ACC3BB1}" type="parTrans" cxnId="{D97033A6-4F5E-4A5D-A406-5F1FAA69C3B4}">
      <dgm:prSet/>
      <dgm:spPr/>
      <dgm:t>
        <a:bodyPr/>
        <a:lstStyle/>
        <a:p>
          <a:endParaRPr lang="en-US" b="1">
            <a:solidFill>
              <a:schemeClr val="bg1"/>
            </a:solidFill>
          </a:endParaRPr>
        </a:p>
      </dgm:t>
    </dgm:pt>
    <dgm:pt modelId="{FF37564A-D333-4439-97A9-43CD48F79A5C}" type="sibTrans" cxnId="{D97033A6-4F5E-4A5D-A406-5F1FAA69C3B4}">
      <dgm:prSet/>
      <dgm:spPr/>
      <dgm:t>
        <a:bodyPr/>
        <a:lstStyle/>
        <a:p>
          <a:endParaRPr lang="en-US" b="1">
            <a:solidFill>
              <a:schemeClr val="bg1"/>
            </a:solidFill>
          </a:endParaRPr>
        </a:p>
      </dgm:t>
    </dgm:pt>
    <dgm:pt modelId="{7F91FF9C-B8F0-49D2-AC0A-37C587F8BA84}">
      <dgm:prSet phldrT="[Text]"/>
      <dgm:spPr/>
      <dgm:t>
        <a:bodyPr/>
        <a:lstStyle/>
        <a:p>
          <a:r>
            <a:rPr lang="en-US" b="1" dirty="0" smtClean="0">
              <a:solidFill>
                <a:schemeClr val="bg1"/>
              </a:solidFill>
            </a:rPr>
            <a:t>Produce</a:t>
          </a:r>
          <a:endParaRPr lang="en-US" b="1" dirty="0">
            <a:solidFill>
              <a:schemeClr val="bg1"/>
            </a:solidFill>
          </a:endParaRPr>
        </a:p>
      </dgm:t>
    </dgm:pt>
    <dgm:pt modelId="{28BAB055-9AE3-4CD6-AEC2-FA8C15ADE3CE}" type="parTrans" cxnId="{09108440-8702-4377-AF81-C68F649F9E99}">
      <dgm:prSet/>
      <dgm:spPr/>
      <dgm:t>
        <a:bodyPr/>
        <a:lstStyle/>
        <a:p>
          <a:endParaRPr lang="en-US" b="1">
            <a:solidFill>
              <a:schemeClr val="bg1"/>
            </a:solidFill>
          </a:endParaRPr>
        </a:p>
      </dgm:t>
    </dgm:pt>
    <dgm:pt modelId="{9402A8C8-36D1-4858-8106-D14AF2CE6175}" type="sibTrans" cxnId="{09108440-8702-4377-AF81-C68F649F9E99}">
      <dgm:prSet/>
      <dgm:spPr/>
      <dgm:t>
        <a:bodyPr/>
        <a:lstStyle/>
        <a:p>
          <a:endParaRPr lang="en-US" b="1">
            <a:solidFill>
              <a:schemeClr val="bg1"/>
            </a:solidFill>
          </a:endParaRPr>
        </a:p>
      </dgm:t>
    </dgm:pt>
    <dgm:pt modelId="{4D9C22BC-6AA2-414A-B8E3-790E020DF48F}">
      <dgm:prSet phldrT="[Text]"/>
      <dgm:spPr/>
      <dgm:t>
        <a:bodyPr/>
        <a:lstStyle/>
        <a:p>
          <a:r>
            <a:rPr lang="en-US" b="1" dirty="0" smtClean="0">
              <a:solidFill>
                <a:schemeClr val="bg1"/>
              </a:solidFill>
            </a:rPr>
            <a:t>Sell</a:t>
          </a:r>
          <a:endParaRPr lang="en-US" b="1" dirty="0">
            <a:solidFill>
              <a:schemeClr val="bg1"/>
            </a:solidFill>
          </a:endParaRPr>
        </a:p>
      </dgm:t>
    </dgm:pt>
    <dgm:pt modelId="{6999FC78-0281-404D-81DE-3D1D70A9B80A}" type="parTrans" cxnId="{65ACDE5C-D25B-4B4B-B6E7-F3B56E71C6BE}">
      <dgm:prSet/>
      <dgm:spPr/>
      <dgm:t>
        <a:bodyPr/>
        <a:lstStyle/>
        <a:p>
          <a:endParaRPr lang="en-US" b="1">
            <a:solidFill>
              <a:schemeClr val="bg1"/>
            </a:solidFill>
          </a:endParaRPr>
        </a:p>
      </dgm:t>
    </dgm:pt>
    <dgm:pt modelId="{E298DA19-6027-4CE7-BEA1-D0258BDC0B8B}" type="sibTrans" cxnId="{65ACDE5C-D25B-4B4B-B6E7-F3B56E71C6BE}">
      <dgm:prSet/>
      <dgm:spPr/>
      <dgm:t>
        <a:bodyPr/>
        <a:lstStyle/>
        <a:p>
          <a:endParaRPr lang="en-US" b="1">
            <a:solidFill>
              <a:schemeClr val="bg1"/>
            </a:solidFill>
          </a:endParaRPr>
        </a:p>
      </dgm:t>
    </dgm:pt>
    <dgm:pt modelId="{167B4402-0893-425E-A7C2-89D6EB2DE7DA}">
      <dgm:prSet phldrT="[Text]"/>
      <dgm:spPr/>
      <dgm:t>
        <a:bodyPr/>
        <a:lstStyle/>
        <a:p>
          <a:r>
            <a:rPr lang="en-US" b="1" dirty="0" smtClean="0">
              <a:solidFill>
                <a:schemeClr val="bg1"/>
              </a:solidFill>
            </a:rPr>
            <a:t>Deliver</a:t>
          </a:r>
          <a:endParaRPr lang="en-US" b="1" dirty="0">
            <a:solidFill>
              <a:schemeClr val="bg1"/>
            </a:solidFill>
          </a:endParaRPr>
        </a:p>
      </dgm:t>
    </dgm:pt>
    <dgm:pt modelId="{77F4C005-BC27-4AC9-8E6A-5763D0D372E7}" type="parTrans" cxnId="{8AA66BC9-47F8-4B9E-A73D-25B8A35A28BE}">
      <dgm:prSet/>
      <dgm:spPr/>
      <dgm:t>
        <a:bodyPr/>
        <a:lstStyle/>
        <a:p>
          <a:endParaRPr lang="en-US" b="1">
            <a:solidFill>
              <a:schemeClr val="bg1"/>
            </a:solidFill>
          </a:endParaRPr>
        </a:p>
      </dgm:t>
    </dgm:pt>
    <dgm:pt modelId="{DC198D64-1CAE-44C2-A72B-362BDFA78F1F}" type="sibTrans" cxnId="{8AA66BC9-47F8-4B9E-A73D-25B8A35A28BE}">
      <dgm:prSet/>
      <dgm:spPr/>
      <dgm:t>
        <a:bodyPr/>
        <a:lstStyle/>
        <a:p>
          <a:endParaRPr lang="en-US" b="1">
            <a:solidFill>
              <a:schemeClr val="bg1"/>
            </a:solidFill>
          </a:endParaRPr>
        </a:p>
      </dgm:t>
    </dgm:pt>
    <dgm:pt modelId="{2A493D40-204B-4877-AE7A-08021E9C2334}">
      <dgm:prSet phldrT="[Text]"/>
      <dgm:spPr/>
      <dgm:t>
        <a:bodyPr/>
        <a:lstStyle/>
        <a:p>
          <a:r>
            <a:rPr lang="en-US" b="1" dirty="0" smtClean="0">
              <a:solidFill>
                <a:schemeClr val="bg1"/>
              </a:solidFill>
            </a:rPr>
            <a:t>Service</a:t>
          </a:r>
          <a:endParaRPr lang="en-US" b="1" dirty="0">
            <a:solidFill>
              <a:schemeClr val="bg1"/>
            </a:solidFill>
          </a:endParaRPr>
        </a:p>
      </dgm:t>
    </dgm:pt>
    <dgm:pt modelId="{37510C36-E091-4040-A633-2EEE9C5ADB00}" type="parTrans" cxnId="{F4532CAC-A657-468F-A94D-296B7B100714}">
      <dgm:prSet/>
      <dgm:spPr/>
      <dgm:t>
        <a:bodyPr/>
        <a:lstStyle/>
        <a:p>
          <a:endParaRPr lang="en-US" b="1">
            <a:solidFill>
              <a:schemeClr val="bg1"/>
            </a:solidFill>
          </a:endParaRPr>
        </a:p>
      </dgm:t>
    </dgm:pt>
    <dgm:pt modelId="{394D1328-AB4E-4500-A81F-12CE2B0BA44F}" type="sibTrans" cxnId="{F4532CAC-A657-468F-A94D-296B7B100714}">
      <dgm:prSet/>
      <dgm:spPr/>
      <dgm:t>
        <a:bodyPr/>
        <a:lstStyle/>
        <a:p>
          <a:endParaRPr lang="en-US" b="1">
            <a:solidFill>
              <a:schemeClr val="bg1"/>
            </a:solidFill>
          </a:endParaRPr>
        </a:p>
      </dgm:t>
    </dgm:pt>
    <dgm:pt modelId="{64998CB4-5041-4DED-B391-C4FA5ECB3095}" type="pres">
      <dgm:prSet presAssocID="{BC20591F-96F5-41FB-92DA-82A6302943F1}" presName="Name0" presStyleCnt="0">
        <dgm:presLayoutVars>
          <dgm:dir/>
          <dgm:animLvl val="lvl"/>
          <dgm:resizeHandles val="exact"/>
        </dgm:presLayoutVars>
      </dgm:prSet>
      <dgm:spPr/>
    </dgm:pt>
    <dgm:pt modelId="{4DB0AB10-BD95-4FBE-9CD9-744E16BB1412}" type="pres">
      <dgm:prSet presAssocID="{7B81DEDE-A012-4B12-BA18-DC5E824F1559}" presName="parTxOnly" presStyleLbl="node1" presStyleIdx="0" presStyleCnt="5">
        <dgm:presLayoutVars>
          <dgm:chMax val="0"/>
          <dgm:chPref val="0"/>
          <dgm:bulletEnabled val="1"/>
        </dgm:presLayoutVars>
      </dgm:prSet>
      <dgm:spPr/>
      <dgm:t>
        <a:bodyPr/>
        <a:lstStyle/>
        <a:p>
          <a:endParaRPr lang="en-US"/>
        </a:p>
      </dgm:t>
    </dgm:pt>
    <dgm:pt modelId="{24835165-296C-4649-8DAF-A83261B02304}" type="pres">
      <dgm:prSet presAssocID="{FF37564A-D333-4439-97A9-43CD48F79A5C}" presName="parTxOnlySpace" presStyleCnt="0"/>
      <dgm:spPr/>
    </dgm:pt>
    <dgm:pt modelId="{7425EE0C-8070-4300-8D0C-C687DDDA2A1B}" type="pres">
      <dgm:prSet presAssocID="{7F91FF9C-B8F0-49D2-AC0A-37C587F8BA84}" presName="parTxOnly" presStyleLbl="node1" presStyleIdx="1" presStyleCnt="5">
        <dgm:presLayoutVars>
          <dgm:chMax val="0"/>
          <dgm:chPref val="0"/>
          <dgm:bulletEnabled val="1"/>
        </dgm:presLayoutVars>
      </dgm:prSet>
      <dgm:spPr/>
      <dgm:t>
        <a:bodyPr/>
        <a:lstStyle/>
        <a:p>
          <a:endParaRPr lang="en-US"/>
        </a:p>
      </dgm:t>
    </dgm:pt>
    <dgm:pt modelId="{BF7D9F34-D55A-4B0D-AF61-D78898CF48B0}" type="pres">
      <dgm:prSet presAssocID="{9402A8C8-36D1-4858-8106-D14AF2CE6175}" presName="parTxOnlySpace" presStyleCnt="0"/>
      <dgm:spPr/>
    </dgm:pt>
    <dgm:pt modelId="{1994DD74-CCF6-4A8C-833F-0D6F9752048B}" type="pres">
      <dgm:prSet presAssocID="{4D9C22BC-6AA2-414A-B8E3-790E020DF48F}" presName="parTxOnly" presStyleLbl="node1" presStyleIdx="2" presStyleCnt="5">
        <dgm:presLayoutVars>
          <dgm:chMax val="0"/>
          <dgm:chPref val="0"/>
          <dgm:bulletEnabled val="1"/>
        </dgm:presLayoutVars>
      </dgm:prSet>
      <dgm:spPr/>
      <dgm:t>
        <a:bodyPr/>
        <a:lstStyle/>
        <a:p>
          <a:endParaRPr lang="en-US"/>
        </a:p>
      </dgm:t>
    </dgm:pt>
    <dgm:pt modelId="{19A88C82-722B-4C95-A129-53B5A5B1FE08}" type="pres">
      <dgm:prSet presAssocID="{E298DA19-6027-4CE7-BEA1-D0258BDC0B8B}" presName="parTxOnlySpace" presStyleCnt="0"/>
      <dgm:spPr/>
    </dgm:pt>
    <dgm:pt modelId="{3C807425-7707-47B7-AA21-B96E151D189F}" type="pres">
      <dgm:prSet presAssocID="{167B4402-0893-425E-A7C2-89D6EB2DE7DA}" presName="parTxOnly" presStyleLbl="node1" presStyleIdx="3" presStyleCnt="5">
        <dgm:presLayoutVars>
          <dgm:chMax val="0"/>
          <dgm:chPref val="0"/>
          <dgm:bulletEnabled val="1"/>
        </dgm:presLayoutVars>
      </dgm:prSet>
      <dgm:spPr/>
      <dgm:t>
        <a:bodyPr/>
        <a:lstStyle/>
        <a:p>
          <a:endParaRPr lang="en-US"/>
        </a:p>
      </dgm:t>
    </dgm:pt>
    <dgm:pt modelId="{131B5195-F5F9-49DB-83BA-20E1D138C7B7}" type="pres">
      <dgm:prSet presAssocID="{DC198D64-1CAE-44C2-A72B-362BDFA78F1F}" presName="parTxOnlySpace" presStyleCnt="0"/>
      <dgm:spPr/>
    </dgm:pt>
    <dgm:pt modelId="{B735052A-7833-435D-A41D-19AC11DEB7AD}" type="pres">
      <dgm:prSet presAssocID="{2A493D40-204B-4877-AE7A-08021E9C2334}" presName="parTxOnly" presStyleLbl="node1" presStyleIdx="4" presStyleCnt="5">
        <dgm:presLayoutVars>
          <dgm:chMax val="0"/>
          <dgm:chPref val="0"/>
          <dgm:bulletEnabled val="1"/>
        </dgm:presLayoutVars>
      </dgm:prSet>
      <dgm:spPr/>
      <dgm:t>
        <a:bodyPr/>
        <a:lstStyle/>
        <a:p>
          <a:endParaRPr lang="en-US"/>
        </a:p>
      </dgm:t>
    </dgm:pt>
  </dgm:ptLst>
  <dgm:cxnLst>
    <dgm:cxn modelId="{F4532CAC-A657-468F-A94D-296B7B100714}" srcId="{BC20591F-96F5-41FB-92DA-82A6302943F1}" destId="{2A493D40-204B-4877-AE7A-08021E9C2334}" srcOrd="4" destOrd="0" parTransId="{37510C36-E091-4040-A633-2EEE9C5ADB00}" sibTransId="{394D1328-AB4E-4500-A81F-12CE2B0BA44F}"/>
    <dgm:cxn modelId="{3CE1D62A-DFF2-4338-BA94-6730AC01B03A}" type="presOf" srcId="{7B81DEDE-A012-4B12-BA18-DC5E824F1559}" destId="{4DB0AB10-BD95-4FBE-9CD9-744E16BB1412}" srcOrd="0" destOrd="0" presId="urn:microsoft.com/office/officeart/2005/8/layout/chevron1"/>
    <dgm:cxn modelId="{29308296-6A45-46D0-A608-43941AAFB041}" type="presOf" srcId="{167B4402-0893-425E-A7C2-89D6EB2DE7DA}" destId="{3C807425-7707-47B7-AA21-B96E151D189F}" srcOrd="0" destOrd="0" presId="urn:microsoft.com/office/officeart/2005/8/layout/chevron1"/>
    <dgm:cxn modelId="{D97033A6-4F5E-4A5D-A406-5F1FAA69C3B4}" srcId="{BC20591F-96F5-41FB-92DA-82A6302943F1}" destId="{7B81DEDE-A012-4B12-BA18-DC5E824F1559}" srcOrd="0" destOrd="0" parTransId="{39186CE4-0BE6-436A-A526-5E831ACC3BB1}" sibTransId="{FF37564A-D333-4439-97A9-43CD48F79A5C}"/>
    <dgm:cxn modelId="{5B024446-8EE8-4CEF-816B-A088249D7721}" type="presOf" srcId="{4D9C22BC-6AA2-414A-B8E3-790E020DF48F}" destId="{1994DD74-CCF6-4A8C-833F-0D6F9752048B}" srcOrd="0" destOrd="0" presId="urn:microsoft.com/office/officeart/2005/8/layout/chevron1"/>
    <dgm:cxn modelId="{2F3020C2-9995-45FA-95FE-034906B34747}" type="presOf" srcId="{2A493D40-204B-4877-AE7A-08021E9C2334}" destId="{B735052A-7833-435D-A41D-19AC11DEB7AD}" srcOrd="0" destOrd="0" presId="urn:microsoft.com/office/officeart/2005/8/layout/chevron1"/>
    <dgm:cxn modelId="{B080470F-D53C-4467-810B-1C14BC9ED861}" type="presOf" srcId="{7F91FF9C-B8F0-49D2-AC0A-37C587F8BA84}" destId="{7425EE0C-8070-4300-8D0C-C687DDDA2A1B}" srcOrd="0" destOrd="0" presId="urn:microsoft.com/office/officeart/2005/8/layout/chevron1"/>
    <dgm:cxn modelId="{8AA66BC9-47F8-4B9E-A73D-25B8A35A28BE}" srcId="{BC20591F-96F5-41FB-92DA-82A6302943F1}" destId="{167B4402-0893-425E-A7C2-89D6EB2DE7DA}" srcOrd="3" destOrd="0" parTransId="{77F4C005-BC27-4AC9-8E6A-5763D0D372E7}" sibTransId="{DC198D64-1CAE-44C2-A72B-362BDFA78F1F}"/>
    <dgm:cxn modelId="{83ACDAA4-2ADC-4209-9F8D-6D54D0FDEEBC}" type="presOf" srcId="{BC20591F-96F5-41FB-92DA-82A6302943F1}" destId="{64998CB4-5041-4DED-B391-C4FA5ECB3095}" srcOrd="0" destOrd="0" presId="urn:microsoft.com/office/officeart/2005/8/layout/chevron1"/>
    <dgm:cxn modelId="{09108440-8702-4377-AF81-C68F649F9E99}" srcId="{BC20591F-96F5-41FB-92DA-82A6302943F1}" destId="{7F91FF9C-B8F0-49D2-AC0A-37C587F8BA84}" srcOrd="1" destOrd="0" parTransId="{28BAB055-9AE3-4CD6-AEC2-FA8C15ADE3CE}" sibTransId="{9402A8C8-36D1-4858-8106-D14AF2CE6175}"/>
    <dgm:cxn modelId="{65ACDE5C-D25B-4B4B-B6E7-F3B56E71C6BE}" srcId="{BC20591F-96F5-41FB-92DA-82A6302943F1}" destId="{4D9C22BC-6AA2-414A-B8E3-790E020DF48F}" srcOrd="2" destOrd="0" parTransId="{6999FC78-0281-404D-81DE-3D1D70A9B80A}" sibTransId="{E298DA19-6027-4CE7-BEA1-D0258BDC0B8B}"/>
    <dgm:cxn modelId="{36EE7A9E-4C46-48F4-A8AE-580072BB0E61}" type="presParOf" srcId="{64998CB4-5041-4DED-B391-C4FA5ECB3095}" destId="{4DB0AB10-BD95-4FBE-9CD9-744E16BB1412}" srcOrd="0" destOrd="0" presId="urn:microsoft.com/office/officeart/2005/8/layout/chevron1"/>
    <dgm:cxn modelId="{E7568868-1E1F-416B-A0F0-96568D2645F6}" type="presParOf" srcId="{64998CB4-5041-4DED-B391-C4FA5ECB3095}" destId="{24835165-296C-4649-8DAF-A83261B02304}" srcOrd="1" destOrd="0" presId="urn:microsoft.com/office/officeart/2005/8/layout/chevron1"/>
    <dgm:cxn modelId="{A67F5CEA-963B-4307-94BC-4DDFAF1188F4}" type="presParOf" srcId="{64998CB4-5041-4DED-B391-C4FA5ECB3095}" destId="{7425EE0C-8070-4300-8D0C-C687DDDA2A1B}" srcOrd="2" destOrd="0" presId="urn:microsoft.com/office/officeart/2005/8/layout/chevron1"/>
    <dgm:cxn modelId="{A5E86121-652A-4CF9-9344-187617BAF0EA}" type="presParOf" srcId="{64998CB4-5041-4DED-B391-C4FA5ECB3095}" destId="{BF7D9F34-D55A-4B0D-AF61-D78898CF48B0}" srcOrd="3" destOrd="0" presId="urn:microsoft.com/office/officeart/2005/8/layout/chevron1"/>
    <dgm:cxn modelId="{05B36D72-0621-451A-8B88-DF2944E4F25C}" type="presParOf" srcId="{64998CB4-5041-4DED-B391-C4FA5ECB3095}" destId="{1994DD74-CCF6-4A8C-833F-0D6F9752048B}" srcOrd="4" destOrd="0" presId="urn:microsoft.com/office/officeart/2005/8/layout/chevron1"/>
    <dgm:cxn modelId="{B05054D6-065D-420B-9519-627F352EED13}" type="presParOf" srcId="{64998CB4-5041-4DED-B391-C4FA5ECB3095}" destId="{19A88C82-722B-4C95-A129-53B5A5B1FE08}" srcOrd="5" destOrd="0" presId="urn:microsoft.com/office/officeart/2005/8/layout/chevron1"/>
    <dgm:cxn modelId="{63169053-8C99-49C7-8B85-EDD6B58B7906}" type="presParOf" srcId="{64998CB4-5041-4DED-B391-C4FA5ECB3095}" destId="{3C807425-7707-47B7-AA21-B96E151D189F}" srcOrd="6" destOrd="0" presId="urn:microsoft.com/office/officeart/2005/8/layout/chevron1"/>
    <dgm:cxn modelId="{30B945E8-27FA-4860-9CAB-0083B198DAE0}" type="presParOf" srcId="{64998CB4-5041-4DED-B391-C4FA5ECB3095}" destId="{131B5195-F5F9-49DB-83BA-20E1D138C7B7}" srcOrd="7" destOrd="0" presId="urn:microsoft.com/office/officeart/2005/8/layout/chevron1"/>
    <dgm:cxn modelId="{41CBE7C9-AEA3-4CB8-A9D5-1F05B11DA151}" type="presParOf" srcId="{64998CB4-5041-4DED-B391-C4FA5ECB3095}" destId="{B735052A-7833-435D-A41D-19AC11DEB7AD}" srcOrd="8" destOrd="0" presId="urn:microsoft.com/office/officeart/2005/8/layout/chevron1"/>
  </dgm:cxnLst>
  <dgm:bg/>
  <dgm:whole/>
</dgm:dataModel>
</file>

<file path=ppt/diagrams/data2.xml><?xml version="1.0" encoding="utf-8"?>
<dgm:dataModel xmlns:dgm="http://schemas.openxmlformats.org/drawingml/2006/diagram" xmlns:a="http://schemas.openxmlformats.org/drawingml/2006/main">
  <dgm:ptLst>
    <dgm:pt modelId="{BC20591F-96F5-41FB-92DA-82A6302943F1}" type="doc">
      <dgm:prSet loTypeId="urn:microsoft.com/office/officeart/2005/8/layout/chevron1" loCatId="process" qsTypeId="urn:microsoft.com/office/officeart/2005/8/quickstyle/3d2" qsCatId="3D" csTypeId="urn:microsoft.com/office/officeart/2005/8/colors/accent1_2" csCatId="accent1" phldr="1"/>
      <dgm:spPr/>
    </dgm:pt>
    <dgm:pt modelId="{7B81DEDE-A012-4B12-BA18-DC5E824F1559}">
      <dgm:prSet phldrT="[Text]"/>
      <dgm:spPr/>
      <dgm:t>
        <a:bodyPr/>
        <a:lstStyle/>
        <a:p>
          <a:r>
            <a:rPr lang="en-US" b="1" dirty="0" smtClean="0">
              <a:solidFill>
                <a:schemeClr val="bg1"/>
              </a:solidFill>
            </a:rPr>
            <a:t>R&amp;D</a:t>
          </a:r>
          <a:endParaRPr lang="en-US" b="1" dirty="0">
            <a:solidFill>
              <a:schemeClr val="bg1"/>
            </a:solidFill>
          </a:endParaRPr>
        </a:p>
      </dgm:t>
    </dgm:pt>
    <dgm:pt modelId="{39186CE4-0BE6-436A-A526-5E831ACC3BB1}" type="parTrans" cxnId="{D97033A6-4F5E-4A5D-A406-5F1FAA69C3B4}">
      <dgm:prSet/>
      <dgm:spPr/>
      <dgm:t>
        <a:bodyPr/>
        <a:lstStyle/>
        <a:p>
          <a:endParaRPr lang="en-US" b="1">
            <a:solidFill>
              <a:schemeClr val="bg1"/>
            </a:solidFill>
          </a:endParaRPr>
        </a:p>
      </dgm:t>
    </dgm:pt>
    <dgm:pt modelId="{FF37564A-D333-4439-97A9-43CD48F79A5C}" type="sibTrans" cxnId="{D97033A6-4F5E-4A5D-A406-5F1FAA69C3B4}">
      <dgm:prSet/>
      <dgm:spPr/>
      <dgm:t>
        <a:bodyPr/>
        <a:lstStyle/>
        <a:p>
          <a:endParaRPr lang="en-US" b="1">
            <a:solidFill>
              <a:schemeClr val="bg1"/>
            </a:solidFill>
          </a:endParaRPr>
        </a:p>
      </dgm:t>
    </dgm:pt>
    <dgm:pt modelId="{7F91FF9C-B8F0-49D2-AC0A-37C587F8BA84}">
      <dgm:prSet phldrT="[Text]"/>
      <dgm:spPr/>
      <dgm:t>
        <a:bodyPr/>
        <a:lstStyle/>
        <a:p>
          <a:r>
            <a:rPr lang="en-US" b="1" dirty="0" smtClean="0">
              <a:solidFill>
                <a:schemeClr val="bg1"/>
              </a:solidFill>
            </a:rPr>
            <a:t>Produce</a:t>
          </a:r>
          <a:endParaRPr lang="en-US" b="1" dirty="0">
            <a:solidFill>
              <a:schemeClr val="bg1"/>
            </a:solidFill>
          </a:endParaRPr>
        </a:p>
      </dgm:t>
    </dgm:pt>
    <dgm:pt modelId="{28BAB055-9AE3-4CD6-AEC2-FA8C15ADE3CE}" type="parTrans" cxnId="{09108440-8702-4377-AF81-C68F649F9E99}">
      <dgm:prSet/>
      <dgm:spPr/>
      <dgm:t>
        <a:bodyPr/>
        <a:lstStyle/>
        <a:p>
          <a:endParaRPr lang="en-US" b="1">
            <a:solidFill>
              <a:schemeClr val="bg1"/>
            </a:solidFill>
          </a:endParaRPr>
        </a:p>
      </dgm:t>
    </dgm:pt>
    <dgm:pt modelId="{9402A8C8-36D1-4858-8106-D14AF2CE6175}" type="sibTrans" cxnId="{09108440-8702-4377-AF81-C68F649F9E99}">
      <dgm:prSet/>
      <dgm:spPr/>
      <dgm:t>
        <a:bodyPr/>
        <a:lstStyle/>
        <a:p>
          <a:endParaRPr lang="en-US" b="1">
            <a:solidFill>
              <a:schemeClr val="bg1"/>
            </a:solidFill>
          </a:endParaRPr>
        </a:p>
      </dgm:t>
    </dgm:pt>
    <dgm:pt modelId="{4D9C22BC-6AA2-414A-B8E3-790E020DF48F}">
      <dgm:prSet phldrT="[Text]"/>
      <dgm:spPr/>
      <dgm:t>
        <a:bodyPr/>
        <a:lstStyle/>
        <a:p>
          <a:r>
            <a:rPr lang="en-US" b="1" dirty="0" smtClean="0">
              <a:solidFill>
                <a:schemeClr val="bg1"/>
              </a:solidFill>
            </a:rPr>
            <a:t>Sell</a:t>
          </a:r>
          <a:endParaRPr lang="en-US" b="1" dirty="0">
            <a:solidFill>
              <a:schemeClr val="bg1"/>
            </a:solidFill>
          </a:endParaRPr>
        </a:p>
      </dgm:t>
    </dgm:pt>
    <dgm:pt modelId="{6999FC78-0281-404D-81DE-3D1D70A9B80A}" type="parTrans" cxnId="{65ACDE5C-D25B-4B4B-B6E7-F3B56E71C6BE}">
      <dgm:prSet/>
      <dgm:spPr/>
      <dgm:t>
        <a:bodyPr/>
        <a:lstStyle/>
        <a:p>
          <a:endParaRPr lang="en-US" b="1">
            <a:solidFill>
              <a:schemeClr val="bg1"/>
            </a:solidFill>
          </a:endParaRPr>
        </a:p>
      </dgm:t>
    </dgm:pt>
    <dgm:pt modelId="{E298DA19-6027-4CE7-BEA1-D0258BDC0B8B}" type="sibTrans" cxnId="{65ACDE5C-D25B-4B4B-B6E7-F3B56E71C6BE}">
      <dgm:prSet/>
      <dgm:spPr/>
      <dgm:t>
        <a:bodyPr/>
        <a:lstStyle/>
        <a:p>
          <a:endParaRPr lang="en-US" b="1">
            <a:solidFill>
              <a:schemeClr val="bg1"/>
            </a:solidFill>
          </a:endParaRPr>
        </a:p>
      </dgm:t>
    </dgm:pt>
    <dgm:pt modelId="{167B4402-0893-425E-A7C2-89D6EB2DE7DA}">
      <dgm:prSet phldrT="[Text]"/>
      <dgm:spPr/>
      <dgm:t>
        <a:bodyPr/>
        <a:lstStyle/>
        <a:p>
          <a:r>
            <a:rPr lang="en-US" b="1" dirty="0" smtClean="0">
              <a:solidFill>
                <a:schemeClr val="bg1"/>
              </a:solidFill>
            </a:rPr>
            <a:t>Deliver</a:t>
          </a:r>
          <a:endParaRPr lang="en-US" b="1" dirty="0">
            <a:solidFill>
              <a:schemeClr val="bg1"/>
            </a:solidFill>
          </a:endParaRPr>
        </a:p>
      </dgm:t>
    </dgm:pt>
    <dgm:pt modelId="{77F4C005-BC27-4AC9-8E6A-5763D0D372E7}" type="parTrans" cxnId="{8AA66BC9-47F8-4B9E-A73D-25B8A35A28BE}">
      <dgm:prSet/>
      <dgm:spPr/>
      <dgm:t>
        <a:bodyPr/>
        <a:lstStyle/>
        <a:p>
          <a:endParaRPr lang="en-US" b="1">
            <a:solidFill>
              <a:schemeClr val="bg1"/>
            </a:solidFill>
          </a:endParaRPr>
        </a:p>
      </dgm:t>
    </dgm:pt>
    <dgm:pt modelId="{DC198D64-1CAE-44C2-A72B-362BDFA78F1F}" type="sibTrans" cxnId="{8AA66BC9-47F8-4B9E-A73D-25B8A35A28BE}">
      <dgm:prSet/>
      <dgm:spPr/>
      <dgm:t>
        <a:bodyPr/>
        <a:lstStyle/>
        <a:p>
          <a:endParaRPr lang="en-US" b="1">
            <a:solidFill>
              <a:schemeClr val="bg1"/>
            </a:solidFill>
          </a:endParaRPr>
        </a:p>
      </dgm:t>
    </dgm:pt>
    <dgm:pt modelId="{2A493D40-204B-4877-AE7A-08021E9C2334}">
      <dgm:prSet phldrT="[Text]"/>
      <dgm:spPr/>
      <dgm:t>
        <a:bodyPr/>
        <a:lstStyle/>
        <a:p>
          <a:r>
            <a:rPr lang="en-US" b="1" dirty="0" smtClean="0">
              <a:solidFill>
                <a:schemeClr val="bg1"/>
              </a:solidFill>
            </a:rPr>
            <a:t>Service</a:t>
          </a:r>
          <a:endParaRPr lang="en-US" b="1" dirty="0">
            <a:solidFill>
              <a:schemeClr val="bg1"/>
            </a:solidFill>
          </a:endParaRPr>
        </a:p>
      </dgm:t>
    </dgm:pt>
    <dgm:pt modelId="{37510C36-E091-4040-A633-2EEE9C5ADB00}" type="parTrans" cxnId="{F4532CAC-A657-468F-A94D-296B7B100714}">
      <dgm:prSet/>
      <dgm:spPr/>
      <dgm:t>
        <a:bodyPr/>
        <a:lstStyle/>
        <a:p>
          <a:endParaRPr lang="en-US" b="1">
            <a:solidFill>
              <a:schemeClr val="bg1"/>
            </a:solidFill>
          </a:endParaRPr>
        </a:p>
      </dgm:t>
    </dgm:pt>
    <dgm:pt modelId="{394D1328-AB4E-4500-A81F-12CE2B0BA44F}" type="sibTrans" cxnId="{F4532CAC-A657-468F-A94D-296B7B100714}">
      <dgm:prSet/>
      <dgm:spPr/>
      <dgm:t>
        <a:bodyPr/>
        <a:lstStyle/>
        <a:p>
          <a:endParaRPr lang="en-US" b="1">
            <a:solidFill>
              <a:schemeClr val="bg1"/>
            </a:solidFill>
          </a:endParaRPr>
        </a:p>
      </dgm:t>
    </dgm:pt>
    <dgm:pt modelId="{64998CB4-5041-4DED-B391-C4FA5ECB3095}" type="pres">
      <dgm:prSet presAssocID="{BC20591F-96F5-41FB-92DA-82A6302943F1}" presName="Name0" presStyleCnt="0">
        <dgm:presLayoutVars>
          <dgm:dir/>
          <dgm:animLvl val="lvl"/>
          <dgm:resizeHandles val="exact"/>
        </dgm:presLayoutVars>
      </dgm:prSet>
      <dgm:spPr/>
    </dgm:pt>
    <dgm:pt modelId="{4DB0AB10-BD95-4FBE-9CD9-744E16BB1412}" type="pres">
      <dgm:prSet presAssocID="{7B81DEDE-A012-4B12-BA18-DC5E824F1559}" presName="parTxOnly" presStyleLbl="node1" presStyleIdx="0" presStyleCnt="5">
        <dgm:presLayoutVars>
          <dgm:chMax val="0"/>
          <dgm:chPref val="0"/>
          <dgm:bulletEnabled val="1"/>
        </dgm:presLayoutVars>
      </dgm:prSet>
      <dgm:spPr/>
      <dgm:t>
        <a:bodyPr/>
        <a:lstStyle/>
        <a:p>
          <a:endParaRPr lang="en-US"/>
        </a:p>
      </dgm:t>
    </dgm:pt>
    <dgm:pt modelId="{24835165-296C-4649-8DAF-A83261B02304}" type="pres">
      <dgm:prSet presAssocID="{FF37564A-D333-4439-97A9-43CD48F79A5C}" presName="parTxOnlySpace" presStyleCnt="0"/>
      <dgm:spPr/>
    </dgm:pt>
    <dgm:pt modelId="{7425EE0C-8070-4300-8D0C-C687DDDA2A1B}" type="pres">
      <dgm:prSet presAssocID="{7F91FF9C-B8F0-49D2-AC0A-37C587F8BA84}" presName="parTxOnly" presStyleLbl="node1" presStyleIdx="1" presStyleCnt="5">
        <dgm:presLayoutVars>
          <dgm:chMax val="0"/>
          <dgm:chPref val="0"/>
          <dgm:bulletEnabled val="1"/>
        </dgm:presLayoutVars>
      </dgm:prSet>
      <dgm:spPr/>
      <dgm:t>
        <a:bodyPr/>
        <a:lstStyle/>
        <a:p>
          <a:endParaRPr lang="en-US"/>
        </a:p>
      </dgm:t>
    </dgm:pt>
    <dgm:pt modelId="{BF7D9F34-D55A-4B0D-AF61-D78898CF48B0}" type="pres">
      <dgm:prSet presAssocID="{9402A8C8-36D1-4858-8106-D14AF2CE6175}" presName="parTxOnlySpace" presStyleCnt="0"/>
      <dgm:spPr/>
    </dgm:pt>
    <dgm:pt modelId="{1994DD74-CCF6-4A8C-833F-0D6F9752048B}" type="pres">
      <dgm:prSet presAssocID="{4D9C22BC-6AA2-414A-B8E3-790E020DF48F}" presName="parTxOnly" presStyleLbl="node1" presStyleIdx="2" presStyleCnt="5">
        <dgm:presLayoutVars>
          <dgm:chMax val="0"/>
          <dgm:chPref val="0"/>
          <dgm:bulletEnabled val="1"/>
        </dgm:presLayoutVars>
      </dgm:prSet>
      <dgm:spPr/>
      <dgm:t>
        <a:bodyPr/>
        <a:lstStyle/>
        <a:p>
          <a:endParaRPr lang="en-US"/>
        </a:p>
      </dgm:t>
    </dgm:pt>
    <dgm:pt modelId="{19A88C82-722B-4C95-A129-53B5A5B1FE08}" type="pres">
      <dgm:prSet presAssocID="{E298DA19-6027-4CE7-BEA1-D0258BDC0B8B}" presName="parTxOnlySpace" presStyleCnt="0"/>
      <dgm:spPr/>
    </dgm:pt>
    <dgm:pt modelId="{3C807425-7707-47B7-AA21-B96E151D189F}" type="pres">
      <dgm:prSet presAssocID="{167B4402-0893-425E-A7C2-89D6EB2DE7DA}" presName="parTxOnly" presStyleLbl="node1" presStyleIdx="3" presStyleCnt="5">
        <dgm:presLayoutVars>
          <dgm:chMax val="0"/>
          <dgm:chPref val="0"/>
          <dgm:bulletEnabled val="1"/>
        </dgm:presLayoutVars>
      </dgm:prSet>
      <dgm:spPr/>
      <dgm:t>
        <a:bodyPr/>
        <a:lstStyle/>
        <a:p>
          <a:endParaRPr lang="en-US"/>
        </a:p>
      </dgm:t>
    </dgm:pt>
    <dgm:pt modelId="{131B5195-F5F9-49DB-83BA-20E1D138C7B7}" type="pres">
      <dgm:prSet presAssocID="{DC198D64-1CAE-44C2-A72B-362BDFA78F1F}" presName="parTxOnlySpace" presStyleCnt="0"/>
      <dgm:spPr/>
    </dgm:pt>
    <dgm:pt modelId="{B735052A-7833-435D-A41D-19AC11DEB7AD}" type="pres">
      <dgm:prSet presAssocID="{2A493D40-204B-4877-AE7A-08021E9C2334}" presName="parTxOnly" presStyleLbl="node1" presStyleIdx="4" presStyleCnt="5">
        <dgm:presLayoutVars>
          <dgm:chMax val="0"/>
          <dgm:chPref val="0"/>
          <dgm:bulletEnabled val="1"/>
        </dgm:presLayoutVars>
      </dgm:prSet>
      <dgm:spPr/>
      <dgm:t>
        <a:bodyPr/>
        <a:lstStyle/>
        <a:p>
          <a:endParaRPr lang="en-US"/>
        </a:p>
      </dgm:t>
    </dgm:pt>
  </dgm:ptLst>
  <dgm:cxnLst>
    <dgm:cxn modelId="{F4532CAC-A657-468F-A94D-296B7B100714}" srcId="{BC20591F-96F5-41FB-92DA-82A6302943F1}" destId="{2A493D40-204B-4877-AE7A-08021E9C2334}" srcOrd="4" destOrd="0" parTransId="{37510C36-E091-4040-A633-2EEE9C5ADB00}" sibTransId="{394D1328-AB4E-4500-A81F-12CE2B0BA44F}"/>
    <dgm:cxn modelId="{93B29C12-E4E0-4920-A0AF-A2D97FB5DC29}" type="presOf" srcId="{2A493D40-204B-4877-AE7A-08021E9C2334}" destId="{B735052A-7833-435D-A41D-19AC11DEB7AD}" srcOrd="0" destOrd="0" presId="urn:microsoft.com/office/officeart/2005/8/layout/chevron1"/>
    <dgm:cxn modelId="{5F70E6BA-E39A-4354-B421-316A55E53B93}" type="presOf" srcId="{4D9C22BC-6AA2-414A-B8E3-790E020DF48F}" destId="{1994DD74-CCF6-4A8C-833F-0D6F9752048B}" srcOrd="0" destOrd="0" presId="urn:microsoft.com/office/officeart/2005/8/layout/chevron1"/>
    <dgm:cxn modelId="{D97033A6-4F5E-4A5D-A406-5F1FAA69C3B4}" srcId="{BC20591F-96F5-41FB-92DA-82A6302943F1}" destId="{7B81DEDE-A012-4B12-BA18-DC5E824F1559}" srcOrd="0" destOrd="0" parTransId="{39186CE4-0BE6-436A-A526-5E831ACC3BB1}" sibTransId="{FF37564A-D333-4439-97A9-43CD48F79A5C}"/>
    <dgm:cxn modelId="{EA54604E-B9B4-49F4-A271-320316B3BE15}" type="presOf" srcId="{167B4402-0893-425E-A7C2-89D6EB2DE7DA}" destId="{3C807425-7707-47B7-AA21-B96E151D189F}" srcOrd="0" destOrd="0" presId="urn:microsoft.com/office/officeart/2005/8/layout/chevron1"/>
    <dgm:cxn modelId="{8AA66BC9-47F8-4B9E-A73D-25B8A35A28BE}" srcId="{BC20591F-96F5-41FB-92DA-82A6302943F1}" destId="{167B4402-0893-425E-A7C2-89D6EB2DE7DA}" srcOrd="3" destOrd="0" parTransId="{77F4C005-BC27-4AC9-8E6A-5763D0D372E7}" sibTransId="{DC198D64-1CAE-44C2-A72B-362BDFA78F1F}"/>
    <dgm:cxn modelId="{0B3705AE-BB0A-45AC-9171-C0F1E6614D42}" type="presOf" srcId="{7F91FF9C-B8F0-49D2-AC0A-37C587F8BA84}" destId="{7425EE0C-8070-4300-8D0C-C687DDDA2A1B}" srcOrd="0" destOrd="0" presId="urn:microsoft.com/office/officeart/2005/8/layout/chevron1"/>
    <dgm:cxn modelId="{0D2FE982-B8B8-43F4-9F07-41F4DD38AC13}" type="presOf" srcId="{7B81DEDE-A012-4B12-BA18-DC5E824F1559}" destId="{4DB0AB10-BD95-4FBE-9CD9-744E16BB1412}" srcOrd="0" destOrd="0" presId="urn:microsoft.com/office/officeart/2005/8/layout/chevron1"/>
    <dgm:cxn modelId="{3522523A-977C-402C-BC7E-6E1F37688023}" type="presOf" srcId="{BC20591F-96F5-41FB-92DA-82A6302943F1}" destId="{64998CB4-5041-4DED-B391-C4FA5ECB3095}" srcOrd="0" destOrd="0" presId="urn:microsoft.com/office/officeart/2005/8/layout/chevron1"/>
    <dgm:cxn modelId="{09108440-8702-4377-AF81-C68F649F9E99}" srcId="{BC20591F-96F5-41FB-92DA-82A6302943F1}" destId="{7F91FF9C-B8F0-49D2-AC0A-37C587F8BA84}" srcOrd="1" destOrd="0" parTransId="{28BAB055-9AE3-4CD6-AEC2-FA8C15ADE3CE}" sibTransId="{9402A8C8-36D1-4858-8106-D14AF2CE6175}"/>
    <dgm:cxn modelId="{65ACDE5C-D25B-4B4B-B6E7-F3B56E71C6BE}" srcId="{BC20591F-96F5-41FB-92DA-82A6302943F1}" destId="{4D9C22BC-6AA2-414A-B8E3-790E020DF48F}" srcOrd="2" destOrd="0" parTransId="{6999FC78-0281-404D-81DE-3D1D70A9B80A}" sibTransId="{E298DA19-6027-4CE7-BEA1-D0258BDC0B8B}"/>
    <dgm:cxn modelId="{BF41B2B1-13B3-4E2B-B12C-F34B285CB981}" type="presParOf" srcId="{64998CB4-5041-4DED-B391-C4FA5ECB3095}" destId="{4DB0AB10-BD95-4FBE-9CD9-744E16BB1412}" srcOrd="0" destOrd="0" presId="urn:microsoft.com/office/officeart/2005/8/layout/chevron1"/>
    <dgm:cxn modelId="{3B5F8060-B919-45F1-9349-D9073C5887E1}" type="presParOf" srcId="{64998CB4-5041-4DED-B391-C4FA5ECB3095}" destId="{24835165-296C-4649-8DAF-A83261B02304}" srcOrd="1" destOrd="0" presId="urn:microsoft.com/office/officeart/2005/8/layout/chevron1"/>
    <dgm:cxn modelId="{698966A4-D6A3-45B6-8E10-48B6D0506B7B}" type="presParOf" srcId="{64998CB4-5041-4DED-B391-C4FA5ECB3095}" destId="{7425EE0C-8070-4300-8D0C-C687DDDA2A1B}" srcOrd="2" destOrd="0" presId="urn:microsoft.com/office/officeart/2005/8/layout/chevron1"/>
    <dgm:cxn modelId="{9045F760-89D5-4999-A3EA-593348D262A8}" type="presParOf" srcId="{64998CB4-5041-4DED-B391-C4FA5ECB3095}" destId="{BF7D9F34-D55A-4B0D-AF61-D78898CF48B0}" srcOrd="3" destOrd="0" presId="urn:microsoft.com/office/officeart/2005/8/layout/chevron1"/>
    <dgm:cxn modelId="{6F673836-8DD3-4E2B-B5E3-B9602B2A6176}" type="presParOf" srcId="{64998CB4-5041-4DED-B391-C4FA5ECB3095}" destId="{1994DD74-CCF6-4A8C-833F-0D6F9752048B}" srcOrd="4" destOrd="0" presId="urn:microsoft.com/office/officeart/2005/8/layout/chevron1"/>
    <dgm:cxn modelId="{AB3EAA01-1FD0-4540-BC20-EA4D4104999E}" type="presParOf" srcId="{64998CB4-5041-4DED-B391-C4FA5ECB3095}" destId="{19A88C82-722B-4C95-A129-53B5A5B1FE08}" srcOrd="5" destOrd="0" presId="urn:microsoft.com/office/officeart/2005/8/layout/chevron1"/>
    <dgm:cxn modelId="{931BC816-386D-4593-AC61-9E3DD5C2A48B}" type="presParOf" srcId="{64998CB4-5041-4DED-B391-C4FA5ECB3095}" destId="{3C807425-7707-47B7-AA21-B96E151D189F}" srcOrd="6" destOrd="0" presId="urn:microsoft.com/office/officeart/2005/8/layout/chevron1"/>
    <dgm:cxn modelId="{63ACF4EE-C3D0-4F61-965F-ACBE0E585DFB}" type="presParOf" srcId="{64998CB4-5041-4DED-B391-C4FA5ECB3095}" destId="{131B5195-F5F9-49DB-83BA-20E1D138C7B7}" srcOrd="7" destOrd="0" presId="urn:microsoft.com/office/officeart/2005/8/layout/chevron1"/>
    <dgm:cxn modelId="{7C79305C-18E5-4A6B-AEE4-2144B882769A}" type="presParOf" srcId="{64998CB4-5041-4DED-B391-C4FA5ECB3095}" destId="{B735052A-7833-435D-A41D-19AC11DEB7AD}" srcOrd="8" destOrd="0" presId="urn:microsoft.com/office/officeart/2005/8/layout/chevron1"/>
  </dgm:cxnLst>
  <dgm:bg/>
  <dgm:whole/>
</dgm:dataModel>
</file>

<file path=ppt/diagrams/data3.xml><?xml version="1.0" encoding="utf-8"?>
<dgm:dataModel xmlns:dgm="http://schemas.openxmlformats.org/drawingml/2006/diagram" xmlns:a="http://schemas.openxmlformats.org/drawingml/2006/main">
  <dgm:ptLst>
    <dgm:pt modelId="{BC20591F-96F5-41FB-92DA-82A6302943F1}" type="doc">
      <dgm:prSet loTypeId="urn:microsoft.com/office/officeart/2005/8/layout/chevron1" loCatId="process" qsTypeId="urn:microsoft.com/office/officeart/2005/8/quickstyle/3d2" qsCatId="3D" csTypeId="urn:microsoft.com/office/officeart/2005/8/colors/accent1_2" csCatId="accent1" phldr="1"/>
      <dgm:spPr/>
    </dgm:pt>
    <dgm:pt modelId="{7B81DEDE-A012-4B12-BA18-DC5E824F1559}">
      <dgm:prSet phldrT="[Text]"/>
      <dgm:spPr/>
      <dgm:t>
        <a:bodyPr/>
        <a:lstStyle/>
        <a:p>
          <a:r>
            <a:rPr lang="en-US" b="1" dirty="0" smtClean="0">
              <a:solidFill>
                <a:schemeClr val="bg1"/>
              </a:solidFill>
            </a:rPr>
            <a:t>R&amp;D</a:t>
          </a:r>
          <a:endParaRPr lang="en-US" b="1" dirty="0">
            <a:solidFill>
              <a:schemeClr val="bg1"/>
            </a:solidFill>
          </a:endParaRPr>
        </a:p>
      </dgm:t>
    </dgm:pt>
    <dgm:pt modelId="{39186CE4-0BE6-436A-A526-5E831ACC3BB1}" type="parTrans" cxnId="{D97033A6-4F5E-4A5D-A406-5F1FAA69C3B4}">
      <dgm:prSet/>
      <dgm:spPr/>
      <dgm:t>
        <a:bodyPr/>
        <a:lstStyle/>
        <a:p>
          <a:endParaRPr lang="en-US" b="1">
            <a:solidFill>
              <a:schemeClr val="bg1"/>
            </a:solidFill>
          </a:endParaRPr>
        </a:p>
      </dgm:t>
    </dgm:pt>
    <dgm:pt modelId="{FF37564A-D333-4439-97A9-43CD48F79A5C}" type="sibTrans" cxnId="{D97033A6-4F5E-4A5D-A406-5F1FAA69C3B4}">
      <dgm:prSet/>
      <dgm:spPr/>
      <dgm:t>
        <a:bodyPr/>
        <a:lstStyle/>
        <a:p>
          <a:endParaRPr lang="en-US" b="1">
            <a:solidFill>
              <a:schemeClr val="bg1"/>
            </a:solidFill>
          </a:endParaRPr>
        </a:p>
      </dgm:t>
    </dgm:pt>
    <dgm:pt modelId="{7F91FF9C-B8F0-49D2-AC0A-37C587F8BA84}">
      <dgm:prSet phldrT="[Text]"/>
      <dgm:spPr/>
      <dgm:t>
        <a:bodyPr/>
        <a:lstStyle/>
        <a:p>
          <a:r>
            <a:rPr lang="en-US" b="1" dirty="0" smtClean="0">
              <a:solidFill>
                <a:schemeClr val="bg1"/>
              </a:solidFill>
            </a:rPr>
            <a:t>Produce</a:t>
          </a:r>
          <a:endParaRPr lang="en-US" b="1" dirty="0">
            <a:solidFill>
              <a:schemeClr val="bg1"/>
            </a:solidFill>
          </a:endParaRPr>
        </a:p>
      </dgm:t>
    </dgm:pt>
    <dgm:pt modelId="{28BAB055-9AE3-4CD6-AEC2-FA8C15ADE3CE}" type="parTrans" cxnId="{09108440-8702-4377-AF81-C68F649F9E99}">
      <dgm:prSet/>
      <dgm:spPr/>
      <dgm:t>
        <a:bodyPr/>
        <a:lstStyle/>
        <a:p>
          <a:endParaRPr lang="en-US" b="1">
            <a:solidFill>
              <a:schemeClr val="bg1"/>
            </a:solidFill>
          </a:endParaRPr>
        </a:p>
      </dgm:t>
    </dgm:pt>
    <dgm:pt modelId="{9402A8C8-36D1-4858-8106-D14AF2CE6175}" type="sibTrans" cxnId="{09108440-8702-4377-AF81-C68F649F9E99}">
      <dgm:prSet/>
      <dgm:spPr/>
      <dgm:t>
        <a:bodyPr/>
        <a:lstStyle/>
        <a:p>
          <a:endParaRPr lang="en-US" b="1">
            <a:solidFill>
              <a:schemeClr val="bg1"/>
            </a:solidFill>
          </a:endParaRPr>
        </a:p>
      </dgm:t>
    </dgm:pt>
    <dgm:pt modelId="{4D9C22BC-6AA2-414A-B8E3-790E020DF48F}">
      <dgm:prSet phldrT="[Text]"/>
      <dgm:spPr/>
      <dgm:t>
        <a:bodyPr/>
        <a:lstStyle/>
        <a:p>
          <a:r>
            <a:rPr lang="en-US" b="1" dirty="0" smtClean="0">
              <a:solidFill>
                <a:schemeClr val="bg1"/>
              </a:solidFill>
            </a:rPr>
            <a:t>Sell</a:t>
          </a:r>
          <a:endParaRPr lang="en-US" b="1" dirty="0">
            <a:solidFill>
              <a:schemeClr val="bg1"/>
            </a:solidFill>
          </a:endParaRPr>
        </a:p>
      </dgm:t>
    </dgm:pt>
    <dgm:pt modelId="{6999FC78-0281-404D-81DE-3D1D70A9B80A}" type="parTrans" cxnId="{65ACDE5C-D25B-4B4B-B6E7-F3B56E71C6BE}">
      <dgm:prSet/>
      <dgm:spPr/>
      <dgm:t>
        <a:bodyPr/>
        <a:lstStyle/>
        <a:p>
          <a:endParaRPr lang="en-US" b="1">
            <a:solidFill>
              <a:schemeClr val="bg1"/>
            </a:solidFill>
          </a:endParaRPr>
        </a:p>
      </dgm:t>
    </dgm:pt>
    <dgm:pt modelId="{E298DA19-6027-4CE7-BEA1-D0258BDC0B8B}" type="sibTrans" cxnId="{65ACDE5C-D25B-4B4B-B6E7-F3B56E71C6BE}">
      <dgm:prSet/>
      <dgm:spPr/>
      <dgm:t>
        <a:bodyPr/>
        <a:lstStyle/>
        <a:p>
          <a:endParaRPr lang="en-US" b="1">
            <a:solidFill>
              <a:schemeClr val="bg1"/>
            </a:solidFill>
          </a:endParaRPr>
        </a:p>
      </dgm:t>
    </dgm:pt>
    <dgm:pt modelId="{167B4402-0893-425E-A7C2-89D6EB2DE7DA}">
      <dgm:prSet phldrT="[Text]"/>
      <dgm:spPr/>
      <dgm:t>
        <a:bodyPr/>
        <a:lstStyle/>
        <a:p>
          <a:r>
            <a:rPr lang="en-US" b="1" dirty="0" smtClean="0">
              <a:solidFill>
                <a:schemeClr val="bg1"/>
              </a:solidFill>
            </a:rPr>
            <a:t>Deliver</a:t>
          </a:r>
          <a:endParaRPr lang="en-US" b="1" dirty="0">
            <a:solidFill>
              <a:schemeClr val="bg1"/>
            </a:solidFill>
          </a:endParaRPr>
        </a:p>
      </dgm:t>
    </dgm:pt>
    <dgm:pt modelId="{77F4C005-BC27-4AC9-8E6A-5763D0D372E7}" type="parTrans" cxnId="{8AA66BC9-47F8-4B9E-A73D-25B8A35A28BE}">
      <dgm:prSet/>
      <dgm:spPr/>
      <dgm:t>
        <a:bodyPr/>
        <a:lstStyle/>
        <a:p>
          <a:endParaRPr lang="en-US" b="1">
            <a:solidFill>
              <a:schemeClr val="bg1"/>
            </a:solidFill>
          </a:endParaRPr>
        </a:p>
      </dgm:t>
    </dgm:pt>
    <dgm:pt modelId="{DC198D64-1CAE-44C2-A72B-362BDFA78F1F}" type="sibTrans" cxnId="{8AA66BC9-47F8-4B9E-A73D-25B8A35A28BE}">
      <dgm:prSet/>
      <dgm:spPr/>
      <dgm:t>
        <a:bodyPr/>
        <a:lstStyle/>
        <a:p>
          <a:endParaRPr lang="en-US" b="1">
            <a:solidFill>
              <a:schemeClr val="bg1"/>
            </a:solidFill>
          </a:endParaRPr>
        </a:p>
      </dgm:t>
    </dgm:pt>
    <dgm:pt modelId="{2A493D40-204B-4877-AE7A-08021E9C2334}">
      <dgm:prSet phldrT="[Text]"/>
      <dgm:spPr/>
      <dgm:t>
        <a:bodyPr/>
        <a:lstStyle/>
        <a:p>
          <a:r>
            <a:rPr lang="en-US" b="1" dirty="0" smtClean="0">
              <a:solidFill>
                <a:schemeClr val="bg1"/>
              </a:solidFill>
            </a:rPr>
            <a:t>Service</a:t>
          </a:r>
          <a:endParaRPr lang="en-US" b="1" dirty="0">
            <a:solidFill>
              <a:schemeClr val="bg1"/>
            </a:solidFill>
          </a:endParaRPr>
        </a:p>
      </dgm:t>
    </dgm:pt>
    <dgm:pt modelId="{37510C36-E091-4040-A633-2EEE9C5ADB00}" type="parTrans" cxnId="{F4532CAC-A657-468F-A94D-296B7B100714}">
      <dgm:prSet/>
      <dgm:spPr/>
      <dgm:t>
        <a:bodyPr/>
        <a:lstStyle/>
        <a:p>
          <a:endParaRPr lang="en-US" b="1">
            <a:solidFill>
              <a:schemeClr val="bg1"/>
            </a:solidFill>
          </a:endParaRPr>
        </a:p>
      </dgm:t>
    </dgm:pt>
    <dgm:pt modelId="{394D1328-AB4E-4500-A81F-12CE2B0BA44F}" type="sibTrans" cxnId="{F4532CAC-A657-468F-A94D-296B7B100714}">
      <dgm:prSet/>
      <dgm:spPr/>
      <dgm:t>
        <a:bodyPr/>
        <a:lstStyle/>
        <a:p>
          <a:endParaRPr lang="en-US" b="1">
            <a:solidFill>
              <a:schemeClr val="bg1"/>
            </a:solidFill>
          </a:endParaRPr>
        </a:p>
      </dgm:t>
    </dgm:pt>
    <dgm:pt modelId="{64998CB4-5041-4DED-B391-C4FA5ECB3095}" type="pres">
      <dgm:prSet presAssocID="{BC20591F-96F5-41FB-92DA-82A6302943F1}" presName="Name0" presStyleCnt="0">
        <dgm:presLayoutVars>
          <dgm:dir/>
          <dgm:animLvl val="lvl"/>
          <dgm:resizeHandles val="exact"/>
        </dgm:presLayoutVars>
      </dgm:prSet>
      <dgm:spPr/>
    </dgm:pt>
    <dgm:pt modelId="{4DB0AB10-BD95-4FBE-9CD9-744E16BB1412}" type="pres">
      <dgm:prSet presAssocID="{7B81DEDE-A012-4B12-BA18-DC5E824F1559}" presName="parTxOnly" presStyleLbl="node1" presStyleIdx="0" presStyleCnt="5">
        <dgm:presLayoutVars>
          <dgm:chMax val="0"/>
          <dgm:chPref val="0"/>
          <dgm:bulletEnabled val="1"/>
        </dgm:presLayoutVars>
      </dgm:prSet>
      <dgm:spPr/>
      <dgm:t>
        <a:bodyPr/>
        <a:lstStyle/>
        <a:p>
          <a:endParaRPr lang="en-US"/>
        </a:p>
      </dgm:t>
    </dgm:pt>
    <dgm:pt modelId="{24835165-296C-4649-8DAF-A83261B02304}" type="pres">
      <dgm:prSet presAssocID="{FF37564A-D333-4439-97A9-43CD48F79A5C}" presName="parTxOnlySpace" presStyleCnt="0"/>
      <dgm:spPr/>
    </dgm:pt>
    <dgm:pt modelId="{7425EE0C-8070-4300-8D0C-C687DDDA2A1B}" type="pres">
      <dgm:prSet presAssocID="{7F91FF9C-B8F0-49D2-AC0A-37C587F8BA84}" presName="parTxOnly" presStyleLbl="node1" presStyleIdx="1" presStyleCnt="5">
        <dgm:presLayoutVars>
          <dgm:chMax val="0"/>
          <dgm:chPref val="0"/>
          <dgm:bulletEnabled val="1"/>
        </dgm:presLayoutVars>
      </dgm:prSet>
      <dgm:spPr/>
      <dgm:t>
        <a:bodyPr/>
        <a:lstStyle/>
        <a:p>
          <a:endParaRPr lang="en-US"/>
        </a:p>
      </dgm:t>
    </dgm:pt>
    <dgm:pt modelId="{BF7D9F34-D55A-4B0D-AF61-D78898CF48B0}" type="pres">
      <dgm:prSet presAssocID="{9402A8C8-36D1-4858-8106-D14AF2CE6175}" presName="parTxOnlySpace" presStyleCnt="0"/>
      <dgm:spPr/>
    </dgm:pt>
    <dgm:pt modelId="{1994DD74-CCF6-4A8C-833F-0D6F9752048B}" type="pres">
      <dgm:prSet presAssocID="{4D9C22BC-6AA2-414A-B8E3-790E020DF48F}" presName="parTxOnly" presStyleLbl="node1" presStyleIdx="2" presStyleCnt="5">
        <dgm:presLayoutVars>
          <dgm:chMax val="0"/>
          <dgm:chPref val="0"/>
          <dgm:bulletEnabled val="1"/>
        </dgm:presLayoutVars>
      </dgm:prSet>
      <dgm:spPr/>
      <dgm:t>
        <a:bodyPr/>
        <a:lstStyle/>
        <a:p>
          <a:endParaRPr lang="en-US"/>
        </a:p>
      </dgm:t>
    </dgm:pt>
    <dgm:pt modelId="{19A88C82-722B-4C95-A129-53B5A5B1FE08}" type="pres">
      <dgm:prSet presAssocID="{E298DA19-6027-4CE7-BEA1-D0258BDC0B8B}" presName="parTxOnlySpace" presStyleCnt="0"/>
      <dgm:spPr/>
    </dgm:pt>
    <dgm:pt modelId="{3C807425-7707-47B7-AA21-B96E151D189F}" type="pres">
      <dgm:prSet presAssocID="{167B4402-0893-425E-A7C2-89D6EB2DE7DA}" presName="parTxOnly" presStyleLbl="node1" presStyleIdx="3" presStyleCnt="5">
        <dgm:presLayoutVars>
          <dgm:chMax val="0"/>
          <dgm:chPref val="0"/>
          <dgm:bulletEnabled val="1"/>
        </dgm:presLayoutVars>
      </dgm:prSet>
      <dgm:spPr/>
      <dgm:t>
        <a:bodyPr/>
        <a:lstStyle/>
        <a:p>
          <a:endParaRPr lang="en-US"/>
        </a:p>
      </dgm:t>
    </dgm:pt>
    <dgm:pt modelId="{131B5195-F5F9-49DB-83BA-20E1D138C7B7}" type="pres">
      <dgm:prSet presAssocID="{DC198D64-1CAE-44C2-A72B-362BDFA78F1F}" presName="parTxOnlySpace" presStyleCnt="0"/>
      <dgm:spPr/>
    </dgm:pt>
    <dgm:pt modelId="{B735052A-7833-435D-A41D-19AC11DEB7AD}" type="pres">
      <dgm:prSet presAssocID="{2A493D40-204B-4877-AE7A-08021E9C2334}" presName="parTxOnly" presStyleLbl="node1" presStyleIdx="4" presStyleCnt="5">
        <dgm:presLayoutVars>
          <dgm:chMax val="0"/>
          <dgm:chPref val="0"/>
          <dgm:bulletEnabled val="1"/>
        </dgm:presLayoutVars>
      </dgm:prSet>
      <dgm:spPr/>
      <dgm:t>
        <a:bodyPr/>
        <a:lstStyle/>
        <a:p>
          <a:endParaRPr lang="en-US"/>
        </a:p>
      </dgm:t>
    </dgm:pt>
  </dgm:ptLst>
  <dgm:cxnLst>
    <dgm:cxn modelId="{F4532CAC-A657-468F-A94D-296B7B100714}" srcId="{BC20591F-96F5-41FB-92DA-82A6302943F1}" destId="{2A493D40-204B-4877-AE7A-08021E9C2334}" srcOrd="4" destOrd="0" parTransId="{37510C36-E091-4040-A633-2EEE9C5ADB00}" sibTransId="{394D1328-AB4E-4500-A81F-12CE2B0BA44F}"/>
    <dgm:cxn modelId="{DE069193-0F5B-4177-A793-E48450CED143}" type="presOf" srcId="{BC20591F-96F5-41FB-92DA-82A6302943F1}" destId="{64998CB4-5041-4DED-B391-C4FA5ECB3095}" srcOrd="0" destOrd="0" presId="urn:microsoft.com/office/officeart/2005/8/layout/chevron1"/>
    <dgm:cxn modelId="{B9A8DDC8-E044-46D9-B73D-FEA20FB34973}" type="presOf" srcId="{7F91FF9C-B8F0-49D2-AC0A-37C587F8BA84}" destId="{7425EE0C-8070-4300-8D0C-C687DDDA2A1B}" srcOrd="0" destOrd="0" presId="urn:microsoft.com/office/officeart/2005/8/layout/chevron1"/>
    <dgm:cxn modelId="{D97033A6-4F5E-4A5D-A406-5F1FAA69C3B4}" srcId="{BC20591F-96F5-41FB-92DA-82A6302943F1}" destId="{7B81DEDE-A012-4B12-BA18-DC5E824F1559}" srcOrd="0" destOrd="0" parTransId="{39186CE4-0BE6-436A-A526-5E831ACC3BB1}" sibTransId="{FF37564A-D333-4439-97A9-43CD48F79A5C}"/>
    <dgm:cxn modelId="{654EF943-C631-4DC4-BCF1-3D8ACC999A61}" type="presOf" srcId="{7B81DEDE-A012-4B12-BA18-DC5E824F1559}" destId="{4DB0AB10-BD95-4FBE-9CD9-744E16BB1412}" srcOrd="0" destOrd="0" presId="urn:microsoft.com/office/officeart/2005/8/layout/chevron1"/>
    <dgm:cxn modelId="{80E3187B-21EF-417E-A1EB-DD6ED6066FEC}" type="presOf" srcId="{167B4402-0893-425E-A7C2-89D6EB2DE7DA}" destId="{3C807425-7707-47B7-AA21-B96E151D189F}" srcOrd="0" destOrd="0" presId="urn:microsoft.com/office/officeart/2005/8/layout/chevron1"/>
    <dgm:cxn modelId="{E5719C49-1A76-4B19-99EE-B973217E73BB}" type="presOf" srcId="{2A493D40-204B-4877-AE7A-08021E9C2334}" destId="{B735052A-7833-435D-A41D-19AC11DEB7AD}" srcOrd="0" destOrd="0" presId="urn:microsoft.com/office/officeart/2005/8/layout/chevron1"/>
    <dgm:cxn modelId="{8AA66BC9-47F8-4B9E-A73D-25B8A35A28BE}" srcId="{BC20591F-96F5-41FB-92DA-82A6302943F1}" destId="{167B4402-0893-425E-A7C2-89D6EB2DE7DA}" srcOrd="3" destOrd="0" parTransId="{77F4C005-BC27-4AC9-8E6A-5763D0D372E7}" sibTransId="{DC198D64-1CAE-44C2-A72B-362BDFA78F1F}"/>
    <dgm:cxn modelId="{09108440-8702-4377-AF81-C68F649F9E99}" srcId="{BC20591F-96F5-41FB-92DA-82A6302943F1}" destId="{7F91FF9C-B8F0-49D2-AC0A-37C587F8BA84}" srcOrd="1" destOrd="0" parTransId="{28BAB055-9AE3-4CD6-AEC2-FA8C15ADE3CE}" sibTransId="{9402A8C8-36D1-4858-8106-D14AF2CE6175}"/>
    <dgm:cxn modelId="{29494981-0718-4619-89F5-7628A302CBB0}" type="presOf" srcId="{4D9C22BC-6AA2-414A-B8E3-790E020DF48F}" destId="{1994DD74-CCF6-4A8C-833F-0D6F9752048B}" srcOrd="0" destOrd="0" presId="urn:microsoft.com/office/officeart/2005/8/layout/chevron1"/>
    <dgm:cxn modelId="{65ACDE5C-D25B-4B4B-B6E7-F3B56E71C6BE}" srcId="{BC20591F-96F5-41FB-92DA-82A6302943F1}" destId="{4D9C22BC-6AA2-414A-B8E3-790E020DF48F}" srcOrd="2" destOrd="0" parTransId="{6999FC78-0281-404D-81DE-3D1D70A9B80A}" sibTransId="{E298DA19-6027-4CE7-BEA1-D0258BDC0B8B}"/>
    <dgm:cxn modelId="{3799774C-B7A4-4682-BC28-EBCC35641C43}" type="presParOf" srcId="{64998CB4-5041-4DED-B391-C4FA5ECB3095}" destId="{4DB0AB10-BD95-4FBE-9CD9-744E16BB1412}" srcOrd="0" destOrd="0" presId="urn:microsoft.com/office/officeart/2005/8/layout/chevron1"/>
    <dgm:cxn modelId="{AC77A16F-FDBF-4EC9-B8E4-E1DA057D728E}" type="presParOf" srcId="{64998CB4-5041-4DED-B391-C4FA5ECB3095}" destId="{24835165-296C-4649-8DAF-A83261B02304}" srcOrd="1" destOrd="0" presId="urn:microsoft.com/office/officeart/2005/8/layout/chevron1"/>
    <dgm:cxn modelId="{B4839C8E-14B5-4FAF-828D-E1E31413AC42}" type="presParOf" srcId="{64998CB4-5041-4DED-B391-C4FA5ECB3095}" destId="{7425EE0C-8070-4300-8D0C-C687DDDA2A1B}" srcOrd="2" destOrd="0" presId="urn:microsoft.com/office/officeart/2005/8/layout/chevron1"/>
    <dgm:cxn modelId="{52416203-B330-4CA1-A5EB-E2C9EA13C238}" type="presParOf" srcId="{64998CB4-5041-4DED-B391-C4FA5ECB3095}" destId="{BF7D9F34-D55A-4B0D-AF61-D78898CF48B0}" srcOrd="3" destOrd="0" presId="urn:microsoft.com/office/officeart/2005/8/layout/chevron1"/>
    <dgm:cxn modelId="{236F9DBD-CFF8-430D-B179-5CA0BA0251CE}" type="presParOf" srcId="{64998CB4-5041-4DED-B391-C4FA5ECB3095}" destId="{1994DD74-CCF6-4A8C-833F-0D6F9752048B}" srcOrd="4" destOrd="0" presId="urn:microsoft.com/office/officeart/2005/8/layout/chevron1"/>
    <dgm:cxn modelId="{38DC6D56-FB35-4F9B-915D-2F12FD526F1A}" type="presParOf" srcId="{64998CB4-5041-4DED-B391-C4FA5ECB3095}" destId="{19A88C82-722B-4C95-A129-53B5A5B1FE08}" srcOrd="5" destOrd="0" presId="urn:microsoft.com/office/officeart/2005/8/layout/chevron1"/>
    <dgm:cxn modelId="{8D7A14F7-FBA5-48B8-9509-A88212719DC0}" type="presParOf" srcId="{64998CB4-5041-4DED-B391-C4FA5ECB3095}" destId="{3C807425-7707-47B7-AA21-B96E151D189F}" srcOrd="6" destOrd="0" presId="urn:microsoft.com/office/officeart/2005/8/layout/chevron1"/>
    <dgm:cxn modelId="{6E00CA9D-B1BB-413A-BDF9-3892A13F7A44}" type="presParOf" srcId="{64998CB4-5041-4DED-B391-C4FA5ECB3095}" destId="{131B5195-F5F9-49DB-83BA-20E1D138C7B7}" srcOrd="7" destOrd="0" presId="urn:microsoft.com/office/officeart/2005/8/layout/chevron1"/>
    <dgm:cxn modelId="{310AD4FC-A640-42B0-BA30-4E62E980DCCE}" type="presParOf" srcId="{64998CB4-5041-4DED-B391-C4FA5ECB3095}" destId="{B735052A-7833-435D-A41D-19AC11DEB7AD}" srcOrd="8" destOrd="0" presId="urn:microsoft.com/office/officeart/2005/8/layout/chevron1"/>
  </dgm:cxnLst>
  <dgm:bg/>
  <dgm:whole/>
</dgm:dataModel>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AD5286-6CB9-4923-8EB7-D6C4215EBFD4}" type="datetimeFigureOut">
              <a:rPr lang="en-US" smtClean="0"/>
              <a:pPr/>
              <a:t>12/3/2008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04273C-6065-4CC8-A7E6-61E5268799B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CA8CEE-5421-4193-BFA1-A0BF540E073A}" type="datetimeFigureOut">
              <a:rPr lang="en-US" smtClean="0"/>
              <a:pPr/>
              <a:t>12/3/2008</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C9711E-4D54-4434-A34E-1A0825EC7A7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10</a:t>
            </a:fld>
            <a:endParaRPr 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042019-A997-49CB-87B8-1F8123941CAE}" type="slidenum">
              <a:rPr lang="en-US" smtClean="0"/>
              <a:pPr/>
              <a:t>100</a:t>
            </a:fld>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042019-A997-49CB-87B8-1F8123941CAE}" type="slidenum">
              <a:rPr lang="en-US" smtClean="0"/>
              <a:pPr/>
              <a:t>101</a:t>
            </a:fld>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102</a:t>
            </a:fld>
            <a:endParaRPr 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103</a:t>
            </a:fld>
            <a:endParaRPr 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104</a:t>
            </a:fld>
            <a:endParaRPr 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105</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042019-A997-49CB-87B8-1F8123941CAE}"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67</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68</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042019-A997-49CB-87B8-1F8123941CAE}" type="slidenum">
              <a:rPr lang="en-US" smtClean="0"/>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042019-A997-49CB-87B8-1F8123941CAE}" type="slidenum">
              <a:rPr lang="en-US" smtClean="0"/>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042019-A997-49CB-87B8-1F8123941CAE}" type="slidenum">
              <a:rPr lang="en-US" smtClean="0"/>
              <a:pPr/>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042019-A997-49CB-87B8-1F8123941CAE}" type="slidenum">
              <a:rPr lang="en-US" smtClean="0"/>
              <a:pPr/>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73</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74</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75</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76</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77</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042019-A997-49CB-87B8-1F8123941CAE}" type="slidenum">
              <a:rPr lang="en-US" smtClean="0"/>
              <a:pPr/>
              <a:t>78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79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042019-A997-49CB-87B8-1F8123941CAE}" type="slidenum">
              <a:rPr lang="en-US" smtClean="0"/>
              <a:pPr/>
              <a:t>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042019-A997-49CB-87B8-1F8123941CAE}" type="slidenum">
              <a:rPr lang="en-US" smtClean="0"/>
              <a:pPr/>
              <a:t>80</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042019-A997-49CB-87B8-1F8123941CAE}" type="slidenum">
              <a:rPr lang="en-US" smtClean="0"/>
              <a:pPr/>
              <a:t>81</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82</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042019-A997-49CB-87B8-1F8123941CAE}" type="slidenum">
              <a:rPr lang="en-US" smtClean="0"/>
              <a:pPr/>
              <a:t>83</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84</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042019-A997-49CB-87B8-1F8123941CAE}" type="slidenum">
              <a:rPr lang="en-US" smtClean="0"/>
              <a:pPr/>
              <a:t>85</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042019-A997-49CB-87B8-1F8123941CAE}" type="slidenum">
              <a:rPr lang="en-US" smtClean="0"/>
              <a:pPr/>
              <a:t>86</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87</a:t>
            </a:fld>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042019-A997-49CB-87B8-1F8123941CAE}" type="slidenum">
              <a:rPr lang="en-US" smtClean="0"/>
              <a:pPr/>
              <a:t>88</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89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042019-A997-49CB-87B8-1F8123941CAE}" type="slidenum">
              <a:rPr lang="en-US" smtClean="0"/>
              <a:pPr/>
              <a:t>9</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042019-A997-49CB-87B8-1F8123941CAE}" type="slidenum">
              <a:rPr lang="en-US" smtClean="0"/>
              <a:pPr/>
              <a:t>90</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042019-A997-49CB-87B8-1F8123941CAE}" type="slidenum">
              <a:rPr lang="en-US" smtClean="0"/>
              <a:pPr/>
              <a:t>91</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92</a:t>
            </a:fld>
            <a:endParaRPr 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042019-A997-49CB-87B8-1F8123941CAE}" type="slidenum">
              <a:rPr lang="en-US" smtClean="0"/>
              <a:pPr/>
              <a:t>93</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94</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042019-A997-49CB-87B8-1F8123941CAE}" type="slidenum">
              <a:rPr lang="en-US" smtClean="0"/>
              <a:pPr/>
              <a:t>95</a:t>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042019-A997-49CB-87B8-1F8123941CAE}" type="slidenum">
              <a:rPr lang="en-US" smtClean="0"/>
              <a:pPr/>
              <a:t>96</a:t>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97</a:t>
            </a:fld>
            <a:endParaRPr 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042019-A997-49CB-87B8-1F8123941CAE}" type="slidenum">
              <a:rPr lang="en-US" smtClean="0"/>
              <a:pPr/>
              <a:t>98</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042019-A997-49CB-87B8-1F8123941CAE}" type="slidenum">
              <a:rPr lang="en-US" smtClean="0"/>
              <a:pPr/>
              <a:t>99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EC2929-8A28-49BC-9FB9-49C4B678C948}" type="datetime1">
              <a:rPr lang="en-US" smtClean="0"/>
              <a:pPr/>
              <a:t>12/3/2008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953000" y="8657167"/>
            <a:ext cx="1600200" cy="486833"/>
          </a:xfrm>
        </p:spPr>
        <p:txBody>
          <a:bodyPr/>
          <a:lstStyle>
            <a:lvl1pPr>
              <a:defRPr b="1" i="0" baseline="0">
                <a:solidFill>
                  <a:schemeClr val="tx1"/>
                </a:solidFill>
              </a:defRPr>
            </a:lvl1pPr>
          </a:lstStyle>
          <a:p>
            <a:fld id="{BFC7FD3E-F688-44E6-8889-AEFA5BAA7B8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EA1138-5E67-4C8C-9FD5-0FEE37520B78}" type="datetime1">
              <a:rPr lang="en-US" smtClean="0"/>
              <a:pPr/>
              <a:t>12/3/2008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7FD3E-F688-44E6-8889-AEFA5BAA7B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4552E8-F556-4F9D-BBAB-488E18B91315}" type="datetime1">
              <a:rPr lang="en-US" smtClean="0"/>
              <a:pPr/>
              <a:t>12/3/2008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7FD3E-F688-44E6-8889-AEFA5BAA7B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1DF1D3-3F1D-4FF9-9968-3B947BCA5B51}" type="datetime1">
              <a:rPr lang="en-US" smtClean="0"/>
              <a:pPr/>
              <a:t>12/3/2008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7FD3E-F688-44E6-8889-AEFA5BAA7B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23FF71-6856-4480-A913-A435E55431D8}" type="datetime1">
              <a:rPr lang="en-US" smtClean="0"/>
              <a:pPr/>
              <a:t>12/3/2008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7FD3E-F688-44E6-8889-AEFA5BAA7B8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5C6846-7BD7-43F0-93F0-5F2810B6168C}" type="datetime1">
              <a:rPr lang="en-US" smtClean="0"/>
              <a:pPr/>
              <a:t>12/3/2008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7FD3E-F688-44E6-8889-AEFA5BAA7B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DBA136-FE3F-478F-B2C2-2B47A171BB7E}" type="datetime1">
              <a:rPr lang="en-US" smtClean="0"/>
              <a:pPr/>
              <a:t>12/3/2008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C7FD3E-F688-44E6-8889-AEFA5BAA7B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28E238-5F4C-461B-B1FF-2042D8A6FEF9}" type="datetime1">
              <a:rPr lang="en-US" smtClean="0"/>
              <a:pPr/>
              <a:t>12/3/2008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C7FD3E-F688-44E6-8889-AEFA5BAA7B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B551B-ECC0-445A-8BF8-0C4BFCAC7755}" type="datetime1">
              <a:rPr lang="en-US" smtClean="0"/>
              <a:pPr/>
              <a:t>12/3/2008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C7FD3E-F688-44E6-8889-AEFA5BAA7B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E510C6-F09D-40E6-B083-B5D40207F500}" type="datetime1">
              <a:rPr lang="en-US" smtClean="0"/>
              <a:pPr/>
              <a:t>12/3/2008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7FD3E-F688-44E6-8889-AEFA5BAA7B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B30D4C-4BF3-4359-AE10-DD3ED073D339}" type="datetime1">
              <a:rPr lang="en-US" smtClean="0"/>
              <a:pPr/>
              <a:t>12/3/2008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7FD3E-F688-44E6-8889-AEFA5BAA7B8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24CDF4F2-D8A3-4329-A540-01B42800A637}" type="datetime1">
              <a:rPr lang="en-US" smtClean="0"/>
              <a:pPr/>
              <a:t>12/3/2008</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BFC7FD3E-F688-44E6-8889-AEFA5BAA7B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3" Type="http://schemas.openxmlformats.org/officeDocument/2006/relationships/diagramData" Target="../diagrams/data1.xml"/><Relationship Id="rId7" Type="http://schemas.openxmlformats.org/officeDocument/2006/relationships/diagramData" Target="../diagrams/data2.xml"/><Relationship Id="rId12" Type="http://schemas.openxmlformats.org/officeDocument/2006/relationships/diagramLayout" Target="../diagrams/layout3.xml"/><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hyperlink" Target="mailto:abmurphy@bama.ua.edu" TargetMode="External"/><Relationship Id="rId2" Type="http://schemas.openxmlformats.org/officeDocument/2006/relationships/notesSlide" Target="../notesSlides/notesSlide77.xml"/><Relationship Id="rId1" Type="http://schemas.openxmlformats.org/officeDocument/2006/relationships/slideLayout" Target="../slideLayouts/slideLayout1.xml"/><Relationship Id="rId5" Type="http://schemas.openxmlformats.org/officeDocument/2006/relationships/hyperlink" Target="mailto:edzabowski@cba.ua.edu" TargetMode="External"/><Relationship Id="rId4" Type="http://schemas.openxmlformats.org/officeDocument/2006/relationships/hyperlink" Target="mailto:katuggle@bama.ua.edu" TargetMode="Externa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09600" y="1600200"/>
            <a:ext cx="56388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endParaRPr lang="en-US" b="1" dirty="0" smtClean="0">
              <a:solidFill>
                <a:schemeClr val="tx1"/>
              </a:solidFill>
            </a:endParaRPr>
          </a:p>
          <a:p>
            <a:pPr>
              <a:buFont typeface="Arial" pitchFamily="34" charset="0"/>
              <a:buChar char="•"/>
            </a:pPr>
            <a:r>
              <a:rPr lang="en-US" b="1" dirty="0" smtClean="0">
                <a:solidFill>
                  <a:schemeClr val="tx1"/>
                </a:solidFill>
              </a:rPr>
              <a:t>Team Members: 	</a:t>
            </a:r>
            <a:r>
              <a:rPr lang="en-US" dirty="0" smtClean="0">
                <a:solidFill>
                  <a:schemeClr val="tx1"/>
                </a:solidFill>
              </a:rPr>
              <a:t>Karly Tuggle, Allison Murphy, and Eric 		Zabowski</a:t>
            </a:r>
          </a:p>
          <a:p>
            <a:endParaRPr lang="en-US" dirty="0" smtClean="0">
              <a:solidFill>
                <a:schemeClr val="tx1"/>
              </a:solidFill>
            </a:endParaRPr>
          </a:p>
          <a:p>
            <a:pPr>
              <a:buFont typeface="Arial" pitchFamily="34" charset="0"/>
              <a:buChar char="•"/>
            </a:pPr>
            <a:r>
              <a:rPr lang="en-US" b="1" dirty="0" smtClean="0">
                <a:solidFill>
                  <a:schemeClr val="tx1"/>
                </a:solidFill>
              </a:rPr>
              <a:t>Role Breakdown:	</a:t>
            </a:r>
          </a:p>
          <a:p>
            <a:pPr lvl="1"/>
            <a:r>
              <a:rPr lang="en-US" dirty="0" smtClean="0">
                <a:solidFill>
                  <a:schemeClr val="tx1"/>
                </a:solidFill>
              </a:rPr>
              <a:t>Karly Tuggle- Research Manager, Project Team 	               Specialist </a:t>
            </a:r>
          </a:p>
          <a:p>
            <a:pPr lvl="1"/>
            <a:r>
              <a:rPr lang="en-US" dirty="0" smtClean="0">
                <a:solidFill>
                  <a:schemeClr val="tx1"/>
                </a:solidFill>
              </a:rPr>
              <a:t>Allison Murphy- Task Manager, Client Specialist</a:t>
            </a:r>
          </a:p>
          <a:p>
            <a:pPr lvl="1"/>
            <a:r>
              <a:rPr lang="en-US" dirty="0" smtClean="0">
                <a:solidFill>
                  <a:schemeClr val="tx1"/>
                </a:solidFill>
              </a:rPr>
              <a:t>Eric Zabowski- Project Manager, Customer Specialist</a:t>
            </a:r>
          </a:p>
        </p:txBody>
      </p:sp>
      <p:sp>
        <p:nvSpPr>
          <p:cNvPr id="7" name="TextBox 6"/>
          <p:cNvSpPr txBox="1"/>
          <p:nvPr/>
        </p:nvSpPr>
        <p:spPr>
          <a:xfrm>
            <a:off x="1143000" y="762000"/>
            <a:ext cx="4572000" cy="523220"/>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800" dirty="0" smtClean="0">
                <a:solidFill>
                  <a:prstClr val="black"/>
                </a:solidFill>
              </a:rPr>
              <a:t>Company Profile</a:t>
            </a:r>
            <a:endParaRPr lang="en-US" sz="2800" dirty="0">
              <a:solidFill>
                <a:prstClr val="black"/>
              </a:solidFill>
            </a:endParaRPr>
          </a:p>
        </p:txBody>
      </p:sp>
      <p:sp>
        <p:nvSpPr>
          <p:cNvPr id="11" name="Slide Number Placeholder 10"/>
          <p:cNvSpPr>
            <a:spLocks noGrp="1"/>
          </p:cNvSpPr>
          <p:nvPr>
            <p:ph type="sldNum" sz="quarter" idx="12"/>
          </p:nvPr>
        </p:nvSpPr>
        <p:spPr/>
        <p:txBody>
          <a:bodyPr/>
          <a:lstStyle/>
          <a:p>
            <a:fld id="{BFC7FD3E-F688-44E6-8889-AEFA5BAA7B88}"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7818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Arrow Connector 23"/>
          <p:cNvCxnSpPr>
            <a:stCxn id="13" idx="0"/>
            <a:endCxn id="12" idx="2"/>
          </p:cNvCxnSpPr>
          <p:nvPr/>
        </p:nvCxnSpPr>
        <p:spPr>
          <a:xfrm rot="16200000" flipV="1">
            <a:off x="3124200" y="3848100"/>
            <a:ext cx="228600" cy="457200"/>
          </a:xfrm>
          <a:prstGeom prst="straightConnector1">
            <a:avLst/>
          </a:prstGeom>
          <a:ln w="44450">
            <a:solidFill>
              <a:schemeClr val="tx1"/>
            </a:solidFill>
            <a:tailEnd type="triangle" w="sm" len="med"/>
          </a:ln>
          <a:effectLst/>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0"/>
            <a:endCxn id="13" idx="2"/>
          </p:cNvCxnSpPr>
          <p:nvPr/>
        </p:nvCxnSpPr>
        <p:spPr>
          <a:xfrm rot="5400000" flipH="1" flipV="1">
            <a:off x="2457450" y="6153150"/>
            <a:ext cx="304800" cy="1714500"/>
          </a:xfrm>
          <a:prstGeom prst="bentConnector3">
            <a:avLst>
              <a:gd name="adj1" fmla="val 50000"/>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0"/>
            <a:endCxn id="13" idx="2"/>
          </p:cNvCxnSpPr>
          <p:nvPr/>
        </p:nvCxnSpPr>
        <p:spPr>
          <a:xfrm rot="5400000" flipH="1" flipV="1">
            <a:off x="3314700" y="7010400"/>
            <a:ext cx="304800" cy="1588"/>
          </a:xfrm>
          <a:prstGeom prst="line">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6" idx="0"/>
            <a:endCxn id="13" idx="2"/>
          </p:cNvCxnSpPr>
          <p:nvPr/>
        </p:nvCxnSpPr>
        <p:spPr>
          <a:xfrm rot="16200000" flipV="1">
            <a:off x="4171950" y="6153150"/>
            <a:ext cx="304800" cy="1714500"/>
          </a:xfrm>
          <a:prstGeom prst="bentConnector3">
            <a:avLst>
              <a:gd name="adj1" fmla="val 50000"/>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66800" y="762000"/>
            <a:ext cx="47244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Client R&amp;D WCA</a:t>
            </a:r>
            <a:endParaRPr lang="en-US" sz="2400" dirty="0"/>
          </a:p>
        </p:txBody>
      </p:sp>
      <p:sp>
        <p:nvSpPr>
          <p:cNvPr id="9" name="Rounded Rectangle 8"/>
          <p:cNvSpPr/>
          <p:nvPr/>
        </p:nvSpPr>
        <p:spPr>
          <a:xfrm>
            <a:off x="2362200" y="1981200"/>
            <a:ext cx="1295400" cy="7620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Customer</a:t>
            </a:r>
          </a:p>
          <a:p>
            <a:pPr algn="ctr"/>
            <a:r>
              <a:rPr lang="en-US" sz="1000" dirty="0" err="1" smtClean="0">
                <a:solidFill>
                  <a:schemeClr val="tx1"/>
                </a:solidFill>
              </a:rPr>
              <a:t>Wal</a:t>
            </a:r>
            <a:r>
              <a:rPr lang="en-US" sz="1000" dirty="0" smtClean="0">
                <a:solidFill>
                  <a:schemeClr val="tx1"/>
                </a:solidFill>
              </a:rPr>
              <a:t>-mart Pharmacy</a:t>
            </a:r>
          </a:p>
          <a:p>
            <a:pPr algn="ctr"/>
            <a:r>
              <a:rPr lang="en-US" sz="1000" dirty="0" smtClean="0">
                <a:solidFill>
                  <a:schemeClr val="tx1"/>
                </a:solidFill>
              </a:rPr>
              <a:t>KAZ Consulting</a:t>
            </a:r>
          </a:p>
        </p:txBody>
      </p:sp>
      <p:sp>
        <p:nvSpPr>
          <p:cNvPr id="12" name="Rounded Rectangle 11"/>
          <p:cNvSpPr/>
          <p:nvPr/>
        </p:nvSpPr>
        <p:spPr>
          <a:xfrm>
            <a:off x="2362200" y="2971800"/>
            <a:ext cx="12954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Product</a:t>
            </a:r>
          </a:p>
          <a:p>
            <a:pPr algn="ctr"/>
            <a:r>
              <a:rPr lang="en-US" sz="900" dirty="0" smtClean="0">
                <a:solidFill>
                  <a:schemeClr val="tx1"/>
                </a:solidFill>
              </a:rPr>
              <a:t>A finalized contract between KAZ and Wal-Mart</a:t>
            </a:r>
            <a:endParaRPr lang="en-US" sz="900" dirty="0">
              <a:solidFill>
                <a:schemeClr val="tx1"/>
              </a:solidFill>
            </a:endParaRPr>
          </a:p>
        </p:txBody>
      </p:sp>
      <p:sp>
        <p:nvSpPr>
          <p:cNvPr id="13" name="Rounded Rectangle 12"/>
          <p:cNvSpPr/>
          <p:nvPr/>
        </p:nvSpPr>
        <p:spPr>
          <a:xfrm>
            <a:off x="914400" y="4191000"/>
            <a:ext cx="5105400" cy="2667000"/>
          </a:xfrm>
          <a:prstGeom prst="roundRect">
            <a:avLst>
              <a:gd name="adj" fmla="val 0"/>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Work Practices</a:t>
            </a:r>
          </a:p>
          <a:p>
            <a:pPr>
              <a:buFont typeface="Arial" pitchFamily="34" charset="0"/>
              <a:buChar char="•"/>
            </a:pPr>
            <a:r>
              <a:rPr lang="en-US" sz="1400" b="1" u="sng" dirty="0" smtClean="0">
                <a:solidFill>
                  <a:schemeClr val="tx1"/>
                </a:solidFill>
              </a:rPr>
              <a:t>R&amp;D</a:t>
            </a:r>
            <a:r>
              <a:rPr lang="en-US" sz="1400" dirty="0" smtClean="0">
                <a:solidFill>
                  <a:schemeClr val="tx1"/>
                </a:solidFill>
              </a:rPr>
              <a:t>	 – Work practices and how they can be fulfilled by the 	    implementation of QR-2D bar-coding technology </a:t>
            </a:r>
          </a:p>
          <a:p>
            <a:pPr>
              <a:buFont typeface="Arial" pitchFamily="34" charset="0"/>
              <a:buChar char="•"/>
            </a:pPr>
            <a:r>
              <a:rPr lang="en-US" sz="1400" b="1" u="sng" dirty="0" smtClean="0">
                <a:solidFill>
                  <a:schemeClr val="tx1"/>
                </a:solidFill>
              </a:rPr>
              <a:t>Produce</a:t>
            </a:r>
            <a:r>
              <a:rPr lang="en-US" sz="1400" dirty="0" smtClean="0">
                <a:solidFill>
                  <a:schemeClr val="tx1"/>
                </a:solidFill>
              </a:rPr>
              <a:t>	 – Formulate ideas through which the QR-2D bar-</a:t>
            </a:r>
          </a:p>
          <a:p>
            <a:pPr lvl="2"/>
            <a:r>
              <a:rPr lang="en-US" sz="1400" dirty="0" smtClean="0">
                <a:solidFill>
                  <a:schemeClr val="tx1"/>
                </a:solidFill>
              </a:rPr>
              <a:t>    coding technology can best fulfill clients needs</a:t>
            </a:r>
          </a:p>
          <a:p>
            <a:pPr>
              <a:buFont typeface="Arial" pitchFamily="34" charset="0"/>
              <a:buChar char="•"/>
            </a:pPr>
            <a:r>
              <a:rPr lang="en-US" sz="1400" b="1" u="sng" dirty="0" smtClean="0">
                <a:solidFill>
                  <a:schemeClr val="tx1"/>
                </a:solidFill>
              </a:rPr>
              <a:t>Sell</a:t>
            </a:r>
            <a:r>
              <a:rPr lang="en-US" sz="1400" dirty="0" smtClean="0">
                <a:solidFill>
                  <a:schemeClr val="tx1"/>
                </a:solidFill>
              </a:rPr>
              <a:t> 	 – Submit preliminary ideas to Wal-Mart</a:t>
            </a:r>
          </a:p>
          <a:p>
            <a:pPr>
              <a:buFont typeface="Arial" pitchFamily="34" charset="0"/>
              <a:buChar char="•"/>
            </a:pPr>
            <a:r>
              <a:rPr lang="en-US" sz="1400" b="1" u="sng" dirty="0" smtClean="0">
                <a:solidFill>
                  <a:schemeClr val="tx1"/>
                </a:solidFill>
              </a:rPr>
              <a:t>Service</a:t>
            </a:r>
            <a:r>
              <a:rPr lang="en-US" sz="1400" dirty="0" smtClean="0">
                <a:solidFill>
                  <a:schemeClr val="tx1"/>
                </a:solidFill>
              </a:rPr>
              <a:t> 	 – Edit proposed business plan based on Wal-Mart’s 	    feedback </a:t>
            </a:r>
          </a:p>
          <a:p>
            <a:pPr>
              <a:buFont typeface="Arial" pitchFamily="34" charset="0"/>
              <a:buChar char="•"/>
            </a:pPr>
            <a:r>
              <a:rPr lang="en-US" sz="1400" b="1" u="sng" dirty="0" smtClean="0">
                <a:solidFill>
                  <a:schemeClr val="tx1"/>
                </a:solidFill>
              </a:rPr>
              <a:t>Deliver</a:t>
            </a:r>
            <a:r>
              <a:rPr lang="en-US" sz="1400" dirty="0" smtClean="0">
                <a:solidFill>
                  <a:schemeClr val="tx1"/>
                </a:solidFill>
              </a:rPr>
              <a:t>	 – Obtain signatures and finalize contract between KAZ 	    and Wal-Mart</a:t>
            </a:r>
          </a:p>
        </p:txBody>
      </p:sp>
      <p:sp>
        <p:nvSpPr>
          <p:cNvPr id="14" name="Rounded Rectangle 13"/>
          <p:cNvSpPr/>
          <p:nvPr/>
        </p:nvSpPr>
        <p:spPr>
          <a:xfrm>
            <a:off x="990600" y="7162800"/>
            <a:ext cx="1524000" cy="1295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Technology</a:t>
            </a:r>
          </a:p>
          <a:p>
            <a:pPr algn="ctr">
              <a:buFont typeface="Arial" pitchFamily="34" charset="0"/>
              <a:buChar char="•"/>
            </a:pPr>
            <a:r>
              <a:rPr lang="en-US" sz="900" dirty="0" smtClean="0">
                <a:solidFill>
                  <a:schemeClr val="tx1"/>
                </a:solidFill>
              </a:rPr>
              <a:t>Communication Resources</a:t>
            </a:r>
          </a:p>
          <a:p>
            <a:pPr algn="ctr">
              <a:buFont typeface="Arial" pitchFamily="34" charset="0"/>
              <a:buChar char="•"/>
            </a:pPr>
            <a:r>
              <a:rPr lang="en-US" sz="900" dirty="0" smtClean="0">
                <a:solidFill>
                  <a:schemeClr val="tx1"/>
                </a:solidFill>
              </a:rPr>
              <a:t>QR-2D bar-coding software and hardware</a:t>
            </a:r>
          </a:p>
          <a:p>
            <a:pPr algn="ctr">
              <a:buFont typeface="Arial" pitchFamily="34" charset="0"/>
              <a:buChar char="•"/>
            </a:pPr>
            <a:r>
              <a:rPr lang="en-US" sz="900" dirty="0" smtClean="0">
                <a:solidFill>
                  <a:schemeClr val="tx1"/>
                </a:solidFill>
              </a:rPr>
              <a:t>Internet</a:t>
            </a:r>
          </a:p>
          <a:p>
            <a:pPr algn="ctr">
              <a:buFont typeface="Arial" pitchFamily="34" charset="0"/>
              <a:buChar char="•"/>
            </a:pPr>
            <a:r>
              <a:rPr lang="en-US" sz="900" dirty="0" smtClean="0">
                <a:solidFill>
                  <a:schemeClr val="tx1"/>
                </a:solidFill>
              </a:rPr>
              <a:t>MS Office Suite</a:t>
            </a:r>
          </a:p>
        </p:txBody>
      </p:sp>
      <p:sp>
        <p:nvSpPr>
          <p:cNvPr id="15" name="Rounded Rectangle 14"/>
          <p:cNvSpPr/>
          <p:nvPr/>
        </p:nvSpPr>
        <p:spPr>
          <a:xfrm>
            <a:off x="2667000" y="7162800"/>
            <a:ext cx="1600200" cy="1295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Data</a:t>
            </a:r>
          </a:p>
          <a:p>
            <a:pPr algn="ctr">
              <a:buFont typeface="Arial" pitchFamily="34" charset="0"/>
              <a:buChar char="•"/>
            </a:pPr>
            <a:r>
              <a:rPr lang="en-US" sz="1000" dirty="0" smtClean="0">
                <a:solidFill>
                  <a:schemeClr val="tx1"/>
                </a:solidFill>
              </a:rPr>
              <a:t>Ideas</a:t>
            </a:r>
          </a:p>
          <a:p>
            <a:pPr algn="ctr">
              <a:buFont typeface="Arial" pitchFamily="34" charset="0"/>
              <a:buChar char="•"/>
            </a:pPr>
            <a:r>
              <a:rPr lang="en-US" sz="1000" dirty="0" smtClean="0">
                <a:solidFill>
                  <a:schemeClr val="tx1"/>
                </a:solidFill>
              </a:rPr>
              <a:t>Wal-Mart research</a:t>
            </a:r>
          </a:p>
          <a:p>
            <a:pPr algn="ctr">
              <a:buFont typeface="Arial" pitchFamily="34" charset="0"/>
              <a:buChar char="•"/>
            </a:pPr>
            <a:r>
              <a:rPr lang="en-US" sz="1000" dirty="0" smtClean="0">
                <a:solidFill>
                  <a:schemeClr val="tx1"/>
                </a:solidFill>
              </a:rPr>
              <a:t>Contract</a:t>
            </a:r>
          </a:p>
        </p:txBody>
      </p:sp>
      <p:sp>
        <p:nvSpPr>
          <p:cNvPr id="16" name="Rounded Rectangle 15"/>
          <p:cNvSpPr/>
          <p:nvPr/>
        </p:nvSpPr>
        <p:spPr>
          <a:xfrm>
            <a:off x="4419600" y="7162800"/>
            <a:ext cx="1524000" cy="1295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People</a:t>
            </a:r>
          </a:p>
          <a:p>
            <a:pPr algn="ctr">
              <a:buFont typeface="Arial" pitchFamily="34" charset="0"/>
              <a:buChar char="•"/>
            </a:pPr>
            <a:r>
              <a:rPr lang="en-US" sz="1000" dirty="0" smtClean="0">
                <a:solidFill>
                  <a:schemeClr val="tx1"/>
                </a:solidFill>
              </a:rPr>
              <a:t>Lawyer</a:t>
            </a:r>
          </a:p>
          <a:p>
            <a:pPr algn="ctr">
              <a:buFont typeface="Arial" pitchFamily="34" charset="0"/>
              <a:buChar char="•"/>
            </a:pPr>
            <a:r>
              <a:rPr lang="en-US" sz="1000" dirty="0" smtClean="0">
                <a:solidFill>
                  <a:schemeClr val="tx1"/>
                </a:solidFill>
              </a:rPr>
              <a:t>KAZ Consulting</a:t>
            </a:r>
          </a:p>
          <a:p>
            <a:pPr algn="ctr">
              <a:buFont typeface="Arial" pitchFamily="34" charset="0"/>
              <a:buChar char="•"/>
            </a:pPr>
            <a:r>
              <a:rPr lang="en-US" sz="1000" dirty="0" smtClean="0">
                <a:solidFill>
                  <a:schemeClr val="tx1"/>
                </a:solidFill>
              </a:rPr>
              <a:t>Wal-Mart Executives</a:t>
            </a:r>
          </a:p>
          <a:p>
            <a:pPr algn="ctr">
              <a:buFont typeface="Arial" pitchFamily="34" charset="0"/>
              <a:buChar char="•"/>
            </a:pPr>
            <a:r>
              <a:rPr lang="en-US" sz="1000" dirty="0" smtClean="0">
                <a:solidFill>
                  <a:schemeClr val="tx1"/>
                </a:solidFill>
              </a:rPr>
              <a:t>SME’s</a:t>
            </a:r>
          </a:p>
          <a:p>
            <a:pPr algn="ctr">
              <a:buFont typeface="Arial" pitchFamily="34" charset="0"/>
              <a:buChar char="•"/>
            </a:pPr>
            <a:endParaRPr lang="en-US" sz="1200" b="1" u="sng" dirty="0" smtClean="0">
              <a:solidFill>
                <a:schemeClr val="tx1"/>
              </a:solidFill>
            </a:endParaRPr>
          </a:p>
        </p:txBody>
      </p:sp>
      <p:sp>
        <p:nvSpPr>
          <p:cNvPr id="17" name="Rounded Rectangle 16"/>
          <p:cNvSpPr/>
          <p:nvPr/>
        </p:nvSpPr>
        <p:spPr>
          <a:xfrm>
            <a:off x="762000" y="1981200"/>
            <a:ext cx="1447800" cy="2057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Goal</a:t>
            </a:r>
          </a:p>
          <a:p>
            <a:r>
              <a:rPr lang="en-US" sz="1000" dirty="0" smtClean="0">
                <a:solidFill>
                  <a:schemeClr val="tx1"/>
                </a:solidFill>
              </a:rPr>
              <a:t>To research ideas for QR-2D bar-coding that meets Wal-Mart’s and their customer’s needs.</a:t>
            </a:r>
            <a:endParaRPr lang="en-US" sz="1000" dirty="0">
              <a:solidFill>
                <a:schemeClr val="tx1"/>
              </a:solidFill>
            </a:endParaRPr>
          </a:p>
        </p:txBody>
      </p:sp>
      <p:sp>
        <p:nvSpPr>
          <p:cNvPr id="19" name="Rounded Rectangle 18"/>
          <p:cNvSpPr/>
          <p:nvPr/>
        </p:nvSpPr>
        <p:spPr>
          <a:xfrm>
            <a:off x="3810000" y="1981200"/>
            <a:ext cx="2286000" cy="2057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Value Added</a:t>
            </a:r>
          </a:p>
          <a:p>
            <a:r>
              <a:rPr lang="en-US" sz="1000" dirty="0" smtClean="0">
                <a:solidFill>
                  <a:schemeClr val="tx1"/>
                </a:solidFill>
              </a:rPr>
              <a:t>By researching and determining the feasibility of the QR-2D bar-coding technology, KAZ Consulting can then establish an effective overall project strategy which will allow us to produce an effective QR-2D bar-coding process and obtain a signed contract between KAZ and Wal-Mart.</a:t>
            </a:r>
            <a:endParaRPr lang="en-US" sz="1000" dirty="0">
              <a:solidFill>
                <a:schemeClr val="tx1"/>
              </a:solidFill>
            </a:endParaRPr>
          </a:p>
        </p:txBody>
      </p:sp>
      <p:cxnSp>
        <p:nvCxnSpPr>
          <p:cNvPr id="21" name="Straight Connector 20"/>
          <p:cNvCxnSpPr/>
          <p:nvPr/>
        </p:nvCxnSpPr>
        <p:spPr>
          <a:xfrm rot="5400000">
            <a:off x="1296194" y="2971006"/>
            <a:ext cx="1980406" cy="794"/>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2743994" y="2971006"/>
            <a:ext cx="19812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0"/>
            <a:endCxn id="9" idx="2"/>
          </p:cNvCxnSpPr>
          <p:nvPr/>
        </p:nvCxnSpPr>
        <p:spPr>
          <a:xfrm rot="5400000" flipH="1" flipV="1">
            <a:off x="2895600" y="2857500"/>
            <a:ext cx="228600" cy="1588"/>
          </a:xfrm>
          <a:prstGeom prst="straightConnector1">
            <a:avLst/>
          </a:prstGeom>
          <a:ln w="44450">
            <a:solidFill>
              <a:schemeClr val="tx1"/>
            </a:solidFill>
            <a:tailEnd type="triangle" w="sm" len="med"/>
          </a:ln>
          <a:effectLst/>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BFC7FD3E-F688-44E6-8889-AEFA5BAA7B88}" type="slidenum">
              <a:rPr lang="en-US" smtClean="0"/>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19200" y="838200"/>
            <a:ext cx="4495800" cy="58477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3200" dirty="0" smtClean="0"/>
              <a:t>Project Team Deliver VC</a:t>
            </a:r>
            <a:endParaRPr lang="en-US" sz="3200" dirty="0"/>
          </a:p>
        </p:txBody>
      </p:sp>
      <p:cxnSp>
        <p:nvCxnSpPr>
          <p:cNvPr id="53" name="Straight Arrow Connector 52"/>
          <p:cNvCxnSpPr>
            <a:stCxn id="47" idx="2"/>
            <a:endCxn id="48" idx="0"/>
          </p:cNvCxnSpPr>
          <p:nvPr/>
        </p:nvCxnSpPr>
        <p:spPr>
          <a:xfrm rot="5400000">
            <a:off x="1333500" y="30480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2"/>
            <a:endCxn id="49" idx="0"/>
          </p:cNvCxnSpPr>
          <p:nvPr/>
        </p:nvCxnSpPr>
        <p:spPr>
          <a:xfrm rot="5400000">
            <a:off x="1333500" y="43434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2"/>
            <a:endCxn id="51" idx="0"/>
          </p:cNvCxnSpPr>
          <p:nvPr/>
        </p:nvCxnSpPr>
        <p:spPr>
          <a:xfrm rot="5400000">
            <a:off x="1333500" y="56388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1" idx="2"/>
            <a:endCxn id="50" idx="0"/>
          </p:cNvCxnSpPr>
          <p:nvPr/>
        </p:nvCxnSpPr>
        <p:spPr>
          <a:xfrm rot="5400000">
            <a:off x="1333500" y="69342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14400" y="19050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R&amp;D</a:t>
            </a:r>
            <a:endParaRPr lang="en-US" b="1" dirty="0">
              <a:solidFill>
                <a:schemeClr val="tx1"/>
              </a:solidFill>
            </a:endParaRPr>
          </a:p>
        </p:txBody>
      </p:sp>
      <p:sp>
        <p:nvSpPr>
          <p:cNvPr id="48" name="Rectangle 47"/>
          <p:cNvSpPr/>
          <p:nvPr/>
        </p:nvSpPr>
        <p:spPr>
          <a:xfrm>
            <a:off x="914400" y="32004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Produce</a:t>
            </a:r>
            <a:endParaRPr lang="en-US" b="1" dirty="0">
              <a:solidFill>
                <a:schemeClr val="tx1"/>
              </a:solidFill>
            </a:endParaRPr>
          </a:p>
        </p:txBody>
      </p:sp>
      <p:sp>
        <p:nvSpPr>
          <p:cNvPr id="49" name="Rectangle 48"/>
          <p:cNvSpPr/>
          <p:nvPr/>
        </p:nvSpPr>
        <p:spPr>
          <a:xfrm>
            <a:off x="914400" y="44958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Sell</a:t>
            </a:r>
            <a:endParaRPr lang="en-US" b="1" dirty="0">
              <a:solidFill>
                <a:schemeClr val="tx1"/>
              </a:solidFill>
            </a:endParaRPr>
          </a:p>
        </p:txBody>
      </p:sp>
      <p:sp>
        <p:nvSpPr>
          <p:cNvPr id="50" name="Rectangle 49"/>
          <p:cNvSpPr/>
          <p:nvPr/>
        </p:nvSpPr>
        <p:spPr>
          <a:xfrm>
            <a:off x="914400" y="70866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Deliver</a:t>
            </a:r>
            <a:endParaRPr lang="en-US" b="1" dirty="0">
              <a:solidFill>
                <a:schemeClr val="tx1"/>
              </a:solidFill>
            </a:endParaRPr>
          </a:p>
        </p:txBody>
      </p:sp>
      <p:sp>
        <p:nvSpPr>
          <p:cNvPr id="51" name="Rectangle 50"/>
          <p:cNvSpPr/>
          <p:nvPr/>
        </p:nvSpPr>
        <p:spPr>
          <a:xfrm>
            <a:off x="914400" y="57912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Service</a:t>
            </a:r>
            <a:endParaRPr lang="en-US" b="1" dirty="0">
              <a:solidFill>
                <a:schemeClr val="tx1"/>
              </a:solidFill>
            </a:endParaRPr>
          </a:p>
        </p:txBody>
      </p:sp>
      <p:sp>
        <p:nvSpPr>
          <p:cNvPr id="63" name="Left Arrow Callout 62"/>
          <p:cNvSpPr/>
          <p:nvPr/>
        </p:nvSpPr>
        <p:spPr>
          <a:xfrm>
            <a:off x="2133600" y="1828800"/>
            <a:ext cx="1752600" cy="12192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Printing location</a:t>
            </a:r>
            <a:endParaRPr lang="en-US" sz="1000" dirty="0">
              <a:solidFill>
                <a:schemeClr val="tx1"/>
              </a:solidFill>
            </a:endParaRPr>
          </a:p>
        </p:txBody>
      </p:sp>
      <p:sp>
        <p:nvSpPr>
          <p:cNvPr id="64" name="Left Arrow Callout 63"/>
          <p:cNvSpPr/>
          <p:nvPr/>
        </p:nvSpPr>
        <p:spPr>
          <a:xfrm>
            <a:off x="2133600" y="3200400"/>
            <a:ext cx="1752600" cy="10668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Bound final report and final presentation</a:t>
            </a:r>
            <a:endParaRPr lang="en-US" sz="1000" dirty="0">
              <a:solidFill>
                <a:schemeClr val="tx1"/>
              </a:solidFill>
            </a:endParaRPr>
          </a:p>
        </p:txBody>
      </p:sp>
      <p:sp>
        <p:nvSpPr>
          <p:cNvPr id="65" name="Left Arrow Callout 64"/>
          <p:cNvSpPr/>
          <p:nvPr/>
        </p:nvSpPr>
        <p:spPr>
          <a:xfrm>
            <a:off x="2133600" y="4495800"/>
            <a:ext cx="1752600" cy="10668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Report  submission</a:t>
            </a:r>
            <a:endParaRPr lang="en-US" sz="1000" dirty="0">
              <a:solidFill>
                <a:schemeClr val="tx1"/>
              </a:solidFill>
            </a:endParaRPr>
          </a:p>
        </p:txBody>
      </p:sp>
      <p:sp>
        <p:nvSpPr>
          <p:cNvPr id="66" name="Left Arrow Callout 65"/>
          <p:cNvSpPr/>
          <p:nvPr/>
        </p:nvSpPr>
        <p:spPr>
          <a:xfrm>
            <a:off x="2133600" y="5715000"/>
            <a:ext cx="1752600" cy="11430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Grader feedback</a:t>
            </a:r>
            <a:endParaRPr lang="en-US" sz="1000" dirty="0">
              <a:solidFill>
                <a:schemeClr val="tx1"/>
              </a:solidFill>
            </a:endParaRPr>
          </a:p>
        </p:txBody>
      </p:sp>
      <p:sp>
        <p:nvSpPr>
          <p:cNvPr id="67" name="Left Arrow Callout 66"/>
          <p:cNvSpPr/>
          <p:nvPr/>
        </p:nvSpPr>
        <p:spPr>
          <a:xfrm>
            <a:off x="2133600" y="7010400"/>
            <a:ext cx="1752600" cy="990600"/>
          </a:xfrm>
          <a:prstGeom prst="leftArrowCallout">
            <a:avLst>
              <a:gd name="adj1" fmla="val 18462"/>
              <a:gd name="adj2" fmla="val 1913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Revisions</a:t>
            </a:r>
            <a:endParaRPr lang="en-US" sz="1000" dirty="0">
              <a:solidFill>
                <a:schemeClr val="tx1"/>
              </a:solidFill>
            </a:endParaRPr>
          </a:p>
        </p:txBody>
      </p:sp>
      <p:cxnSp>
        <p:nvCxnSpPr>
          <p:cNvPr id="70" name="Straight Arrow Connector 69"/>
          <p:cNvCxnSpPr/>
          <p:nvPr/>
        </p:nvCxnSpPr>
        <p:spPr>
          <a:xfrm flipV="1">
            <a:off x="2133600" y="6400800"/>
            <a:ext cx="3124200" cy="1600200"/>
          </a:xfrm>
          <a:prstGeom prst="bentConnector3">
            <a:avLst>
              <a:gd name="adj1" fmla="val 100000"/>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191000" y="1981200"/>
            <a:ext cx="1676400" cy="400110"/>
          </a:xfrm>
          <a:prstGeom prst="rect">
            <a:avLst/>
          </a:prstGeom>
          <a:solidFill>
            <a:schemeClr val="accent1">
              <a:alpha val="66000"/>
            </a:schemeClr>
          </a:solidFill>
          <a:ln>
            <a:solidFill>
              <a:schemeClr val="tx1"/>
            </a:solidFill>
          </a:ln>
        </p:spPr>
        <p:txBody>
          <a:bodyPr wrap="square" rtlCol="0">
            <a:spAutoFit/>
          </a:bodyPr>
          <a:lstStyle/>
          <a:p>
            <a:pPr algn="ctr"/>
            <a:r>
              <a:rPr lang="en-US" sz="2000" b="1" u="sng" dirty="0" smtClean="0">
                <a:solidFill>
                  <a:srgbClr val="FFFF00"/>
                </a:solidFill>
              </a:rPr>
              <a:t>Value Added</a:t>
            </a:r>
            <a:endParaRPr lang="en-US" sz="2000" b="1" u="sng" dirty="0">
              <a:solidFill>
                <a:srgbClr val="FFFF00"/>
              </a:solidFill>
            </a:endParaRPr>
          </a:p>
        </p:txBody>
      </p:sp>
      <p:sp>
        <p:nvSpPr>
          <p:cNvPr id="82" name="Rectangle 81"/>
          <p:cNvSpPr/>
          <p:nvPr/>
        </p:nvSpPr>
        <p:spPr>
          <a:xfrm>
            <a:off x="4114800" y="2590800"/>
            <a:ext cx="1828800" cy="3810000"/>
          </a:xfrm>
          <a:prstGeom prst="rect">
            <a:avLst/>
          </a:prstGeom>
          <a:solidFill>
            <a:schemeClr val="bg2">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Through the submission and presentation of the project report, the team will exemplify superior work ethic and project and time management skills, which result in an exceptional project grade and the team’s establishment as high performers in this highly competitive and prestigious undergraduate program, which will help them compete for highly sough-after internships and jobs.</a:t>
            </a:r>
          </a:p>
        </p:txBody>
      </p:sp>
      <p:sp>
        <p:nvSpPr>
          <p:cNvPr id="24" name="Slide Number Placeholder 23"/>
          <p:cNvSpPr>
            <a:spLocks noGrp="1"/>
          </p:cNvSpPr>
          <p:nvPr>
            <p:ph type="sldNum" sz="quarter" idx="12"/>
          </p:nvPr>
        </p:nvSpPr>
        <p:spPr/>
        <p:txBody>
          <a:bodyPr/>
          <a:lstStyle/>
          <a:p>
            <a:fld id="{BFC7FD3E-F688-44E6-8889-AEFA5BAA7B88}" type="slidenum">
              <a:rPr lang="en-US" smtClean="0"/>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2057400"/>
            <a:ext cx="5486400" cy="61722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charset="0"/>
              <a:buChar char="•"/>
            </a:pPr>
            <a:r>
              <a:rPr lang="en-US" b="1" dirty="0" smtClean="0">
                <a:solidFill>
                  <a:schemeClr val="tx1"/>
                </a:solidFill>
              </a:rPr>
              <a:t> </a:t>
            </a:r>
            <a:r>
              <a:rPr lang="en-US" b="1" u="sng" dirty="0" smtClean="0">
                <a:solidFill>
                  <a:schemeClr val="tx1"/>
                </a:solidFill>
              </a:rPr>
              <a:t>R&amp;D:</a:t>
            </a:r>
            <a:r>
              <a:rPr lang="en-US" b="1" dirty="0" smtClean="0">
                <a:solidFill>
                  <a:schemeClr val="tx1"/>
                </a:solidFill>
              </a:rPr>
              <a:t> </a:t>
            </a:r>
            <a:r>
              <a:rPr lang="en-US" dirty="0" smtClean="0">
                <a:solidFill>
                  <a:schemeClr val="tx1"/>
                </a:solidFill>
              </a:rPr>
              <a:t>Potential printing locations and choose best location</a:t>
            </a:r>
          </a:p>
          <a:p>
            <a:pPr>
              <a:buFont typeface="Arial" charset="0"/>
              <a:buChar char="•"/>
            </a:pPr>
            <a:r>
              <a:rPr lang="en-US" dirty="0" smtClean="0">
                <a:solidFill>
                  <a:schemeClr val="tx1"/>
                </a:solidFill>
              </a:rPr>
              <a:t>   </a:t>
            </a:r>
            <a:r>
              <a:rPr lang="en-US" b="1" u="sng" dirty="0" smtClean="0">
                <a:solidFill>
                  <a:schemeClr val="tx1"/>
                </a:solidFill>
              </a:rPr>
              <a:t>Produce:</a:t>
            </a:r>
            <a:r>
              <a:rPr lang="en-US" dirty="0" smtClean="0">
                <a:solidFill>
                  <a:schemeClr val="tx1"/>
                </a:solidFill>
              </a:rPr>
              <a:t> Print final report and organize in 3-ring binder and prepare final presentation</a:t>
            </a:r>
          </a:p>
          <a:p>
            <a:pPr>
              <a:buFont typeface="Arial" charset="0"/>
              <a:buChar char="•"/>
            </a:pPr>
            <a:r>
              <a:rPr lang="en-US" dirty="0" smtClean="0">
                <a:solidFill>
                  <a:schemeClr val="tx1"/>
                </a:solidFill>
              </a:rPr>
              <a:t>   </a:t>
            </a:r>
            <a:r>
              <a:rPr lang="en-US" b="1" u="sng" dirty="0" smtClean="0">
                <a:solidFill>
                  <a:schemeClr val="tx1"/>
                </a:solidFill>
              </a:rPr>
              <a:t>Sell:</a:t>
            </a:r>
            <a:r>
              <a:rPr lang="en-US" b="1" dirty="0" smtClean="0">
                <a:solidFill>
                  <a:schemeClr val="tx1"/>
                </a:solidFill>
              </a:rPr>
              <a:t> </a:t>
            </a:r>
            <a:r>
              <a:rPr lang="en-US" dirty="0" smtClean="0">
                <a:solidFill>
                  <a:schemeClr val="tx1"/>
                </a:solidFill>
              </a:rPr>
              <a:t>Present final report and presentation to graders</a:t>
            </a:r>
          </a:p>
          <a:p>
            <a:pPr>
              <a:buFont typeface="Arial" charset="0"/>
              <a:buChar char="•"/>
            </a:pPr>
            <a:r>
              <a:rPr lang="en-US" dirty="0" smtClean="0">
                <a:solidFill>
                  <a:schemeClr val="tx1"/>
                </a:solidFill>
              </a:rPr>
              <a:t>   </a:t>
            </a:r>
            <a:r>
              <a:rPr lang="en-US" b="1" u="sng" dirty="0" smtClean="0">
                <a:solidFill>
                  <a:schemeClr val="tx1"/>
                </a:solidFill>
              </a:rPr>
              <a:t>Service:</a:t>
            </a:r>
            <a:r>
              <a:rPr lang="en-US" b="1" dirty="0" smtClean="0">
                <a:solidFill>
                  <a:schemeClr val="tx1"/>
                </a:solidFill>
              </a:rPr>
              <a:t>  </a:t>
            </a:r>
            <a:r>
              <a:rPr lang="en-US" dirty="0" smtClean="0">
                <a:solidFill>
                  <a:schemeClr val="tx1"/>
                </a:solidFill>
              </a:rPr>
              <a:t>If needed, make changes based on grade-sheet feedback</a:t>
            </a:r>
          </a:p>
          <a:p>
            <a:pPr>
              <a:buFont typeface="Arial" charset="0"/>
              <a:buChar char="•"/>
            </a:pPr>
            <a:r>
              <a:rPr lang="en-US" dirty="0" smtClean="0">
                <a:solidFill>
                  <a:schemeClr val="tx1"/>
                </a:solidFill>
              </a:rPr>
              <a:t>   </a:t>
            </a:r>
            <a:r>
              <a:rPr lang="en-US" b="1" u="sng" dirty="0" smtClean="0">
                <a:solidFill>
                  <a:schemeClr val="tx1"/>
                </a:solidFill>
              </a:rPr>
              <a:t>Deliver:</a:t>
            </a:r>
            <a:r>
              <a:rPr lang="en-US" b="1" dirty="0" smtClean="0">
                <a:solidFill>
                  <a:schemeClr val="tx1"/>
                </a:solidFill>
              </a:rPr>
              <a:t> </a:t>
            </a:r>
            <a:r>
              <a:rPr lang="en-US" dirty="0" smtClean="0">
                <a:solidFill>
                  <a:schemeClr val="tx1"/>
                </a:solidFill>
              </a:rPr>
              <a:t>If necessary, submit revisions for an improved grade</a:t>
            </a:r>
          </a:p>
          <a:p>
            <a:pPr>
              <a:buFont typeface="Arial" charset="0"/>
              <a:buChar char="•"/>
            </a:pPr>
            <a:r>
              <a:rPr lang="en-US" dirty="0" smtClean="0">
                <a:solidFill>
                  <a:schemeClr val="tx1"/>
                </a:solidFill>
              </a:rPr>
              <a:t>   </a:t>
            </a:r>
            <a:r>
              <a:rPr lang="en-US" b="1" u="sng" dirty="0" smtClean="0">
                <a:solidFill>
                  <a:schemeClr val="tx1"/>
                </a:solidFill>
              </a:rPr>
              <a:t>Value:</a:t>
            </a:r>
            <a:r>
              <a:rPr lang="en-US" b="1" dirty="0" smtClean="0">
                <a:solidFill>
                  <a:schemeClr val="tx1"/>
                </a:solidFill>
              </a:rPr>
              <a:t>   </a:t>
            </a:r>
            <a:r>
              <a:rPr lang="en-US" dirty="0" smtClean="0">
                <a:solidFill>
                  <a:schemeClr val="tx1"/>
                </a:solidFill>
              </a:rPr>
              <a:t>Through the submission and presentation of the project report, the team will exemplify superior work ethic and project and time management skills, which result in an exceptional project grade and the team’s establishment as high performers in this highly competitive and prestigious undergraduate program, which will help them compete for highly sough-after internships and jobs.</a:t>
            </a:r>
          </a:p>
          <a:p>
            <a:endParaRPr lang="en-US" dirty="0">
              <a:solidFill>
                <a:schemeClr val="tx1"/>
              </a:solidFill>
            </a:endParaRPr>
          </a:p>
        </p:txBody>
      </p:sp>
      <p:sp>
        <p:nvSpPr>
          <p:cNvPr id="7" name="TextBox 6"/>
          <p:cNvSpPr txBox="1"/>
          <p:nvPr/>
        </p:nvSpPr>
        <p:spPr>
          <a:xfrm>
            <a:off x="1371600" y="762000"/>
            <a:ext cx="4191000" cy="1077218"/>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3200" dirty="0" smtClean="0"/>
              <a:t>Project Team Deliver VC Narrative</a:t>
            </a:r>
            <a:endParaRPr lang="en-US" sz="32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solidFill>
                <a:schemeClr val="tx1"/>
              </a:solidFill>
            </a:endParaRPr>
          </a:p>
          <a:p>
            <a:pPr>
              <a:buFont typeface="Arial" charset="0"/>
              <a:buChar char="•"/>
            </a:pPr>
            <a:r>
              <a:rPr lang="en-US" sz="1400" dirty="0" smtClean="0">
                <a:solidFill>
                  <a:schemeClr val="tx1"/>
                </a:solidFill>
              </a:rPr>
              <a:t>   Determine printing location.</a:t>
            </a:r>
          </a:p>
          <a:p>
            <a:pPr>
              <a:buFont typeface="Arial" charset="0"/>
              <a:buChar char="•"/>
            </a:pPr>
            <a:r>
              <a:rPr lang="en-US" sz="1400" dirty="0" smtClean="0">
                <a:solidFill>
                  <a:schemeClr val="tx1"/>
                </a:solidFill>
              </a:rPr>
              <a:t>   Print final report.</a:t>
            </a:r>
          </a:p>
          <a:p>
            <a:pPr>
              <a:buFont typeface="Arial" charset="0"/>
              <a:buChar char="•"/>
            </a:pPr>
            <a:r>
              <a:rPr lang="en-US" sz="1400" dirty="0" smtClean="0">
                <a:solidFill>
                  <a:schemeClr val="tx1"/>
                </a:solidFill>
              </a:rPr>
              <a:t>   Organize final report into 3-ring binder. </a:t>
            </a:r>
          </a:p>
          <a:p>
            <a:pPr>
              <a:buFont typeface="Arial" charset="0"/>
              <a:buChar char="•"/>
            </a:pPr>
            <a:r>
              <a:rPr lang="en-US" sz="1400" dirty="0" smtClean="0">
                <a:solidFill>
                  <a:schemeClr val="tx1"/>
                </a:solidFill>
              </a:rPr>
              <a:t>  Deliver final report to graders in 106 </a:t>
            </a:r>
            <a:r>
              <a:rPr lang="en-US" sz="1400" dirty="0" err="1" smtClean="0">
                <a:solidFill>
                  <a:schemeClr val="tx1"/>
                </a:solidFill>
              </a:rPr>
              <a:t>Bevill</a:t>
            </a:r>
            <a:r>
              <a:rPr lang="en-US" sz="1400" dirty="0" smtClean="0">
                <a:solidFill>
                  <a:schemeClr val="tx1"/>
                </a:solidFill>
              </a:rPr>
              <a:t> by 4:30 pm on October 15, 2008.</a:t>
            </a:r>
          </a:p>
          <a:p>
            <a:pPr>
              <a:buFont typeface="Arial" charset="0"/>
              <a:buChar char="•"/>
            </a:pPr>
            <a:r>
              <a:rPr lang="en-US" sz="1400" dirty="0" smtClean="0">
                <a:solidFill>
                  <a:schemeClr val="tx1"/>
                </a:solidFill>
              </a:rPr>
              <a:t>  If graders indicate that a re-do is necessary, make revisions and re-submit for an improved grade.</a:t>
            </a:r>
          </a:p>
        </p:txBody>
      </p:sp>
      <p:sp>
        <p:nvSpPr>
          <p:cNvPr id="7" name="TextBox 6"/>
          <p:cNvSpPr txBox="1"/>
          <p:nvPr/>
        </p:nvSpPr>
        <p:spPr>
          <a:xfrm>
            <a:off x="1143000" y="762000"/>
            <a:ext cx="4572000" cy="523220"/>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800" dirty="0" smtClean="0">
                <a:solidFill>
                  <a:prstClr val="black"/>
                </a:solidFill>
              </a:rPr>
              <a:t>Project Team Deliver Task List</a:t>
            </a:r>
            <a:endParaRPr lang="en-US" sz="2800" dirty="0">
              <a:solidFill>
                <a:prstClr val="black"/>
              </a:solidFill>
            </a:endParaRPr>
          </a:p>
        </p:txBody>
      </p:sp>
      <p:sp>
        <p:nvSpPr>
          <p:cNvPr id="5" name="Slide Number Placeholder 4"/>
          <p:cNvSpPr>
            <a:spLocks noGrp="1"/>
          </p:cNvSpPr>
          <p:nvPr>
            <p:ph type="sldNum" sz="quarter" idx="12"/>
          </p:nvPr>
        </p:nvSpPr>
        <p:spPr/>
        <p:txBody>
          <a:bodyPr/>
          <a:lstStyle/>
          <a:p>
            <a:fld id="{BFC7FD3E-F688-44E6-8889-AEFA5BAA7B88}" type="slidenum">
              <a:rPr lang="en-US" smtClean="0"/>
              <a:pPr/>
              <a:t>102</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endParaRPr>
          </a:p>
        </p:txBody>
      </p:sp>
      <p:sp>
        <p:nvSpPr>
          <p:cNvPr id="7" name="TextBox 6"/>
          <p:cNvSpPr txBox="1"/>
          <p:nvPr/>
        </p:nvSpPr>
        <p:spPr>
          <a:xfrm>
            <a:off x="1295400" y="762000"/>
            <a:ext cx="42672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Project Schedule</a:t>
            </a:r>
            <a:endParaRPr lang="en-US" sz="2400" dirty="0"/>
          </a:p>
        </p:txBody>
      </p:sp>
      <p:graphicFrame>
        <p:nvGraphicFramePr>
          <p:cNvPr id="5" name="Group 65"/>
          <p:cNvGraphicFramePr>
            <a:graphicFrameLocks/>
          </p:cNvGraphicFramePr>
          <p:nvPr/>
        </p:nvGraphicFramePr>
        <p:xfrm>
          <a:off x="762000" y="2209800"/>
          <a:ext cx="5334003" cy="5715000"/>
        </p:xfrm>
        <a:graphic>
          <a:graphicData uri="http://schemas.openxmlformats.org/drawingml/2006/table">
            <a:tbl>
              <a:tblPr/>
              <a:tblGrid>
                <a:gridCol w="762442"/>
                <a:gridCol w="760383"/>
                <a:gridCol w="762442"/>
                <a:gridCol w="763470"/>
                <a:gridCol w="762441"/>
                <a:gridCol w="760384"/>
                <a:gridCol w="762441"/>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Sunday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Monday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Tuesday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Wednesday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Thursday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Friday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Saturday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r>
              <a:tr h="10747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28</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29</a:t>
                      </a:r>
                    </a:p>
                    <a:p>
                      <a:pPr marL="0" marR="0" lvl="0" indent="0" algn="l" defTabSz="914400" rtl="0" eaLnBrk="1" fontAlgn="base" latinLnBrk="0" hangingPunct="1">
                        <a:lnSpc>
                          <a:spcPct val="100000"/>
                        </a:lnSpc>
                        <a:spcBef>
                          <a:spcPct val="20000"/>
                        </a:spcBef>
                        <a:spcAft>
                          <a:spcPct val="0"/>
                        </a:spcAft>
                        <a:buClrTx/>
                        <a:buSzTx/>
                        <a:buFont typeface="Arial" pitchFamily="34" charset="0"/>
                        <a:buChar char="•"/>
                        <a:tabLst/>
                      </a:pPr>
                      <a:r>
                        <a:rPr kumimoji="0" lang="en-US" sz="800" b="0" i="0" u="none" strike="noStrike" cap="none" normalizeH="0" baseline="0" dirty="0" smtClean="0">
                          <a:ln>
                            <a:noFill/>
                          </a:ln>
                          <a:solidFill>
                            <a:schemeClr val="tx1"/>
                          </a:solidFill>
                          <a:effectLst/>
                          <a:latin typeface="Arial" charset="0"/>
                        </a:rPr>
                        <a:t>Discussed ideas.</a:t>
                      </a:r>
                    </a:p>
                    <a:p>
                      <a:pPr marL="0" marR="0" lvl="0" indent="0" algn="l" defTabSz="914400" rtl="0" eaLnBrk="1" fontAlgn="base" latinLnBrk="0" hangingPunct="1">
                        <a:lnSpc>
                          <a:spcPct val="100000"/>
                        </a:lnSpc>
                        <a:spcBef>
                          <a:spcPct val="20000"/>
                        </a:spcBef>
                        <a:spcAft>
                          <a:spcPct val="0"/>
                        </a:spcAft>
                        <a:buClrTx/>
                        <a:buSzTx/>
                        <a:buFont typeface="Arial" pitchFamily="34" charset="0"/>
                        <a:buChar char="•"/>
                        <a:tabLst/>
                      </a:pPr>
                      <a:r>
                        <a:rPr kumimoji="0" lang="en-US" sz="800" b="0" i="0" u="none" strike="noStrike" cap="none" normalizeH="0" baseline="0" dirty="0" smtClean="0">
                          <a:ln>
                            <a:noFill/>
                          </a:ln>
                          <a:solidFill>
                            <a:schemeClr val="tx1"/>
                          </a:solidFill>
                          <a:effectLst/>
                          <a:latin typeface="Arial" charset="0"/>
                        </a:rPr>
                        <a:t>Scheduled meeting with grader.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30</a:t>
                      </a:r>
                    </a:p>
                    <a:p>
                      <a:pPr marL="0" marR="0" lvl="0" indent="0" algn="l" defTabSz="914400" rtl="0" eaLnBrk="1" fontAlgn="base" latinLnBrk="0" hangingPunct="1">
                        <a:lnSpc>
                          <a:spcPct val="100000"/>
                        </a:lnSpc>
                        <a:spcBef>
                          <a:spcPct val="20000"/>
                        </a:spcBef>
                        <a:spcAft>
                          <a:spcPct val="0"/>
                        </a:spcAft>
                        <a:buClrTx/>
                        <a:buSzTx/>
                        <a:buFont typeface="Arial" pitchFamily="34" charset="0"/>
                        <a:buChar char="•"/>
                        <a:tabLst/>
                      </a:pPr>
                      <a:r>
                        <a:rPr kumimoji="0" lang="en-US" sz="800" b="0" i="0" u="none" strike="noStrike" cap="none" normalizeH="0" baseline="0" dirty="0" smtClean="0">
                          <a:ln>
                            <a:noFill/>
                          </a:ln>
                          <a:solidFill>
                            <a:schemeClr val="tx1"/>
                          </a:solidFill>
                          <a:effectLst/>
                          <a:latin typeface="Arial" charset="0"/>
                        </a:rPr>
                        <a:t>Designed PPT templates.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 typeface="Arial" pitchFamily="34" charset="0"/>
                        <a:buChar char="•"/>
                        <a:tabLst/>
                      </a:pPr>
                      <a:r>
                        <a:rPr kumimoji="0" lang="en-US" sz="800" b="0" i="0" u="none" strike="noStrike" cap="none" normalizeH="0" baseline="0" dirty="0" smtClean="0">
                          <a:ln>
                            <a:noFill/>
                          </a:ln>
                          <a:solidFill>
                            <a:schemeClr val="tx1"/>
                          </a:solidFill>
                          <a:effectLst/>
                          <a:latin typeface="Arial" charset="0"/>
                        </a:rPr>
                        <a:t>Met with grader.</a:t>
                      </a:r>
                    </a:p>
                    <a:p>
                      <a:pPr marL="0" marR="0" lvl="0" indent="0" algn="l" defTabSz="914400" rtl="0" eaLnBrk="1" fontAlgn="base" latinLnBrk="0" hangingPunct="1">
                        <a:lnSpc>
                          <a:spcPct val="100000"/>
                        </a:lnSpc>
                        <a:spcBef>
                          <a:spcPct val="20000"/>
                        </a:spcBef>
                        <a:spcAft>
                          <a:spcPct val="0"/>
                        </a:spcAft>
                        <a:buClrTx/>
                        <a:buSzTx/>
                        <a:buFont typeface="Arial" pitchFamily="34" charset="0"/>
                        <a:buChar char="•"/>
                        <a:tabLst/>
                      </a:pPr>
                      <a:r>
                        <a:rPr kumimoji="0" lang="en-US" sz="800" b="0" i="0" u="none" strike="noStrike" cap="none" normalizeH="0" baseline="0" dirty="0" smtClean="0">
                          <a:ln>
                            <a:noFill/>
                          </a:ln>
                          <a:solidFill>
                            <a:schemeClr val="tx1"/>
                          </a:solidFill>
                          <a:effectLst/>
                          <a:latin typeface="Arial" charset="0"/>
                        </a:rPr>
                        <a:t>Assigned WCAs and VCs.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a:t>
                      </a:r>
                    </a:p>
                    <a:p>
                      <a:pPr marL="0" marR="0" lvl="0" indent="0" algn="l" defTabSz="914400" rtl="0" eaLnBrk="1" fontAlgn="base" latinLnBrk="0" hangingPunct="1">
                        <a:lnSpc>
                          <a:spcPct val="100000"/>
                        </a:lnSpc>
                        <a:spcBef>
                          <a:spcPct val="20000"/>
                        </a:spcBef>
                        <a:spcAft>
                          <a:spcPct val="0"/>
                        </a:spcAft>
                        <a:buClrTx/>
                        <a:buSzTx/>
                        <a:buFont typeface="Arial" pitchFamily="34" charset="0"/>
                        <a:buChar char="•"/>
                        <a:tabLst/>
                      </a:pPr>
                      <a:r>
                        <a:rPr kumimoji="0" lang="en-US" sz="800" b="0" i="0" u="none" strike="noStrike" cap="none" normalizeH="0" baseline="0" dirty="0" smtClean="0">
                          <a:ln>
                            <a:noFill/>
                          </a:ln>
                          <a:solidFill>
                            <a:schemeClr val="tx1"/>
                          </a:solidFill>
                          <a:effectLst/>
                          <a:latin typeface="Arial" charset="0"/>
                        </a:rPr>
                        <a:t>Edited overall WCAs and VCs for graders.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r>
              <a:tr h="10829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5</a:t>
                      </a:r>
                    </a:p>
                    <a:p>
                      <a:pPr marL="0" marR="0" lvl="0" indent="0" algn="l" defTabSz="914400" rtl="0" eaLnBrk="1" fontAlgn="base" latinLnBrk="0" hangingPunct="1">
                        <a:lnSpc>
                          <a:spcPct val="100000"/>
                        </a:lnSpc>
                        <a:spcBef>
                          <a:spcPct val="20000"/>
                        </a:spcBef>
                        <a:spcAft>
                          <a:spcPct val="0"/>
                        </a:spcAft>
                        <a:buClrTx/>
                        <a:buSzTx/>
                        <a:buFont typeface="Arial" pitchFamily="34" charset="0"/>
                        <a:buChar char="•"/>
                        <a:tabLst/>
                      </a:pPr>
                      <a:r>
                        <a:rPr kumimoji="0" lang="en-US" sz="800" b="0" i="0" u="none" strike="noStrike" cap="none" normalizeH="0" baseline="0" dirty="0" smtClean="0">
                          <a:ln>
                            <a:noFill/>
                          </a:ln>
                          <a:solidFill>
                            <a:schemeClr val="tx1"/>
                          </a:solidFill>
                          <a:effectLst/>
                          <a:latin typeface="Arial" charset="0"/>
                        </a:rPr>
                        <a:t>Met with grader.</a:t>
                      </a:r>
                    </a:p>
                    <a:p>
                      <a:pPr marL="0" marR="0" lvl="0" indent="0" algn="l" defTabSz="914400" rtl="0" eaLnBrk="1" fontAlgn="base" latinLnBrk="0" hangingPunct="1">
                        <a:lnSpc>
                          <a:spcPct val="100000"/>
                        </a:lnSpc>
                        <a:spcBef>
                          <a:spcPct val="20000"/>
                        </a:spcBef>
                        <a:spcAft>
                          <a:spcPct val="0"/>
                        </a:spcAft>
                        <a:buClrTx/>
                        <a:buSzTx/>
                        <a:buFont typeface="Arial" pitchFamily="34" charset="0"/>
                        <a:buChar char="•"/>
                        <a:tabLst/>
                      </a:pPr>
                      <a:r>
                        <a:rPr kumimoji="0" lang="en-US" sz="800" b="0" i="0" u="none" strike="noStrike" cap="none" normalizeH="0" baseline="0" dirty="0" smtClean="0">
                          <a:ln>
                            <a:noFill/>
                          </a:ln>
                          <a:solidFill>
                            <a:schemeClr val="tx1"/>
                          </a:solidFill>
                          <a:effectLst/>
                          <a:latin typeface="Arial" charset="0"/>
                        </a:rPr>
                        <a:t>Worked on draft Overall WCAs/VCs.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6</a:t>
                      </a:r>
                    </a:p>
                    <a:p>
                      <a:pPr marL="0" marR="0" lvl="0" indent="0" algn="l" defTabSz="914400" rtl="0" eaLnBrk="1" fontAlgn="base" latinLnBrk="0" hangingPunct="1">
                        <a:lnSpc>
                          <a:spcPct val="100000"/>
                        </a:lnSpc>
                        <a:spcBef>
                          <a:spcPct val="20000"/>
                        </a:spcBef>
                        <a:spcAft>
                          <a:spcPct val="0"/>
                        </a:spcAft>
                        <a:buClrTx/>
                        <a:buSzTx/>
                        <a:buFont typeface="Arial" pitchFamily="34" charset="0"/>
                        <a:buChar char="•"/>
                        <a:tabLst/>
                      </a:pPr>
                      <a:r>
                        <a:rPr kumimoji="0" lang="en-US" sz="900" b="0" i="0" u="none" strike="noStrike" cap="none" normalizeH="0" baseline="0" dirty="0" smtClean="0">
                          <a:ln>
                            <a:noFill/>
                          </a:ln>
                          <a:solidFill>
                            <a:schemeClr val="tx1"/>
                          </a:solidFill>
                          <a:effectLst/>
                          <a:latin typeface="Arial" charset="0"/>
                        </a:rPr>
                        <a:t>Met for 6 hours to complete all WCAs / VCs.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7</a:t>
                      </a:r>
                    </a:p>
                    <a:p>
                      <a:pPr marL="0" marR="0" lvl="0" indent="0" algn="l" defTabSz="914400" rtl="0" eaLnBrk="1" fontAlgn="base" latinLnBrk="0" hangingPunct="1">
                        <a:lnSpc>
                          <a:spcPct val="100000"/>
                        </a:lnSpc>
                        <a:spcBef>
                          <a:spcPct val="20000"/>
                        </a:spcBef>
                        <a:spcAft>
                          <a:spcPct val="0"/>
                        </a:spcAft>
                        <a:buClrTx/>
                        <a:buSzTx/>
                        <a:buFont typeface="Arial" pitchFamily="34" charset="0"/>
                        <a:buChar char="•"/>
                        <a:tabLst/>
                      </a:pPr>
                      <a:r>
                        <a:rPr kumimoji="0" lang="en-US" sz="900" b="0" i="0" u="none" strike="noStrike" cap="none" normalizeH="0" baseline="0" dirty="0" smtClean="0">
                          <a:ln>
                            <a:noFill/>
                          </a:ln>
                          <a:solidFill>
                            <a:schemeClr val="tx1"/>
                          </a:solidFill>
                          <a:effectLst/>
                          <a:latin typeface="Arial" charset="0"/>
                        </a:rPr>
                        <a:t>Compiled new WCAs for graders.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r>
              <a:tr h="10870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12</a:t>
                      </a:r>
                    </a:p>
                    <a:p>
                      <a:pPr marL="0" marR="0" lvl="0" indent="0" algn="l" defTabSz="914400" rtl="0" eaLnBrk="1" fontAlgn="base" latinLnBrk="0" hangingPunct="1">
                        <a:lnSpc>
                          <a:spcPct val="100000"/>
                        </a:lnSpc>
                        <a:spcBef>
                          <a:spcPct val="20000"/>
                        </a:spcBef>
                        <a:spcAft>
                          <a:spcPct val="0"/>
                        </a:spcAft>
                        <a:buClrTx/>
                        <a:buSzTx/>
                        <a:buFont typeface="Arial" pitchFamily="34" charset="0"/>
                        <a:buChar char="•"/>
                        <a:tabLst/>
                      </a:pPr>
                      <a:r>
                        <a:rPr kumimoji="0" lang="en-US" sz="800" b="0" i="0" u="none" strike="noStrike" cap="none" normalizeH="0" baseline="0" dirty="0" smtClean="0">
                          <a:ln>
                            <a:noFill/>
                          </a:ln>
                          <a:solidFill>
                            <a:schemeClr val="tx1"/>
                          </a:solidFill>
                          <a:effectLst/>
                          <a:latin typeface="Arial" charset="0"/>
                        </a:rPr>
                        <a:t>Revised breakdown WCAs/VCs</a:t>
                      </a:r>
                    </a:p>
                    <a:p>
                      <a:pPr marL="0" marR="0" lvl="0" indent="0" algn="l" defTabSz="914400" rtl="0" eaLnBrk="1" fontAlgn="base" latinLnBrk="0" hangingPunct="1">
                        <a:lnSpc>
                          <a:spcPct val="100000"/>
                        </a:lnSpc>
                        <a:spcBef>
                          <a:spcPct val="20000"/>
                        </a:spcBef>
                        <a:spcAft>
                          <a:spcPct val="0"/>
                        </a:spcAft>
                        <a:buClrTx/>
                        <a:buSzTx/>
                        <a:buFont typeface="Arial" pitchFamily="34" charset="0"/>
                        <a:buChar char="•"/>
                        <a:tabLst/>
                      </a:pPr>
                      <a:r>
                        <a:rPr kumimoji="0" lang="en-US" sz="800" b="0" i="0" u="none" strike="noStrike" cap="none" normalizeH="0" baseline="0" dirty="0" smtClean="0">
                          <a:ln>
                            <a:noFill/>
                          </a:ln>
                          <a:solidFill>
                            <a:schemeClr val="tx1"/>
                          </a:solidFill>
                          <a:effectLst/>
                          <a:latin typeface="Arial" charset="0"/>
                        </a:rPr>
                        <a:t>Compiled Versions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r>
              <a:tr h="10788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r>
              <a:tr h="10864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31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9" name="TextBox 8"/>
          <p:cNvSpPr txBox="1"/>
          <p:nvPr/>
        </p:nvSpPr>
        <p:spPr>
          <a:xfrm>
            <a:off x="2590800" y="1828800"/>
            <a:ext cx="1752600" cy="307777"/>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1400" dirty="0" smtClean="0"/>
              <a:t>October/September</a:t>
            </a:r>
            <a:endParaRPr lang="en-US" sz="1400" dirty="0"/>
          </a:p>
        </p:txBody>
      </p:sp>
      <p:sp>
        <p:nvSpPr>
          <p:cNvPr id="12" name="Slide Number Placeholder 11"/>
          <p:cNvSpPr>
            <a:spLocks noGrp="1"/>
          </p:cNvSpPr>
          <p:nvPr>
            <p:ph type="sldNum" sz="quarter" idx="12"/>
          </p:nvPr>
        </p:nvSpPr>
        <p:spPr/>
        <p:txBody>
          <a:bodyPr/>
          <a:lstStyle/>
          <a:p>
            <a:fld id="{BFC7FD3E-F688-44E6-8889-AEFA5BAA7B88}" type="slidenum">
              <a:rPr lang="en-US" smtClean="0"/>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endParaRPr>
          </a:p>
        </p:txBody>
      </p:sp>
      <p:sp>
        <p:nvSpPr>
          <p:cNvPr id="7" name="TextBox 6"/>
          <p:cNvSpPr txBox="1"/>
          <p:nvPr/>
        </p:nvSpPr>
        <p:spPr>
          <a:xfrm>
            <a:off x="1295400" y="762000"/>
            <a:ext cx="42672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Time Log</a:t>
            </a:r>
            <a:endParaRPr lang="en-US" sz="2400" dirty="0"/>
          </a:p>
        </p:txBody>
      </p:sp>
      <p:graphicFrame>
        <p:nvGraphicFramePr>
          <p:cNvPr id="5" name="Group 65"/>
          <p:cNvGraphicFramePr>
            <a:graphicFrameLocks/>
          </p:cNvGraphicFramePr>
          <p:nvPr/>
        </p:nvGraphicFramePr>
        <p:xfrm>
          <a:off x="762000" y="2209800"/>
          <a:ext cx="5334003" cy="5715000"/>
        </p:xfrm>
        <a:graphic>
          <a:graphicData uri="http://schemas.openxmlformats.org/drawingml/2006/table">
            <a:tbl>
              <a:tblPr/>
              <a:tblGrid>
                <a:gridCol w="762442"/>
                <a:gridCol w="760383"/>
                <a:gridCol w="762442"/>
                <a:gridCol w="763470"/>
                <a:gridCol w="762441"/>
                <a:gridCol w="760384"/>
                <a:gridCol w="762441"/>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Sunday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Monday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Tuesday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Wednesday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Thursday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Friday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rPr>
                        <a:t>Saturday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r>
              <a:tr h="10747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28</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29</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5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50" b="1" i="0" u="none" strike="noStrike" cap="none" normalizeH="0" baseline="0" dirty="0" smtClean="0">
                          <a:ln>
                            <a:noFill/>
                          </a:ln>
                          <a:solidFill>
                            <a:schemeClr val="tx1"/>
                          </a:solidFill>
                          <a:effectLst/>
                          <a:latin typeface="Arial" charset="0"/>
                        </a:rPr>
                        <a:t>Meeting 1</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5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50" b="0" i="0" u="none" strike="noStrike" cap="none" normalizeH="0" baseline="0" dirty="0" smtClean="0">
                          <a:ln>
                            <a:noFill/>
                          </a:ln>
                          <a:solidFill>
                            <a:schemeClr val="tx1"/>
                          </a:solidFill>
                          <a:effectLst/>
                          <a:latin typeface="Arial" charset="0"/>
                        </a:rPr>
                        <a:t>8:00-10:30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30</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95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950" b="1" i="0" u="none" strike="noStrike" cap="none" normalizeH="0" baseline="0" dirty="0" smtClean="0">
                          <a:ln>
                            <a:noFill/>
                          </a:ln>
                          <a:solidFill>
                            <a:schemeClr val="tx1"/>
                          </a:solidFill>
                          <a:effectLst/>
                          <a:latin typeface="Arial" charset="0"/>
                        </a:rPr>
                        <a:t>Meeting 2</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95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950" b="0" i="0" u="none" strike="noStrike" cap="none" normalizeH="0" baseline="0" dirty="0" smtClean="0">
                          <a:ln>
                            <a:noFill/>
                          </a:ln>
                          <a:solidFill>
                            <a:schemeClr val="tx1"/>
                          </a:solidFill>
                          <a:effectLst/>
                          <a:latin typeface="Arial" charset="0"/>
                        </a:rPr>
                        <a:t>3:30-5:00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5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50" b="1" i="0" u="none" strike="noStrike" cap="none" normalizeH="0" baseline="0" dirty="0" smtClean="0">
                          <a:ln>
                            <a:noFill/>
                          </a:ln>
                          <a:solidFill>
                            <a:schemeClr val="tx1"/>
                          </a:solidFill>
                          <a:effectLst/>
                          <a:latin typeface="Arial" charset="0"/>
                        </a:rPr>
                        <a:t>Meeting 3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5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50" b="0" i="0" u="none" strike="noStrike" cap="none" normalizeH="0" baseline="0" dirty="0" smtClean="0">
                          <a:ln>
                            <a:noFill/>
                          </a:ln>
                          <a:solidFill>
                            <a:schemeClr val="tx1"/>
                          </a:solidFill>
                          <a:effectLst/>
                          <a:latin typeface="Arial" charset="0"/>
                        </a:rPr>
                        <a:t>11:00-2:00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r>
              <a:tr h="10829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5</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5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50" b="1" i="0" u="none" strike="noStrike" cap="none" normalizeH="0" baseline="0" dirty="0" smtClean="0">
                          <a:ln>
                            <a:noFill/>
                          </a:ln>
                          <a:solidFill>
                            <a:schemeClr val="tx1"/>
                          </a:solidFill>
                          <a:effectLst/>
                          <a:latin typeface="Arial" charset="0"/>
                        </a:rPr>
                        <a:t>Meeting 4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5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50" b="0" i="0" u="none" strike="noStrike" cap="none" normalizeH="0" baseline="0" dirty="0" smtClean="0">
                          <a:ln>
                            <a:noFill/>
                          </a:ln>
                          <a:solidFill>
                            <a:schemeClr val="tx1"/>
                          </a:solidFill>
                          <a:effectLst/>
                          <a:latin typeface="Arial" charset="0"/>
                        </a:rPr>
                        <a:t>5:30-8:30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6</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5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50" b="1" i="0" u="none" strike="noStrike" cap="none" normalizeH="0" baseline="0" dirty="0" smtClean="0">
                          <a:ln>
                            <a:noFill/>
                          </a:ln>
                          <a:solidFill>
                            <a:schemeClr val="tx1"/>
                          </a:solidFill>
                          <a:effectLst/>
                          <a:latin typeface="Arial" charset="0"/>
                        </a:rPr>
                        <a:t>Meeting 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50" b="0" i="0" u="none" strike="noStrike" cap="none" normalizeH="0" baseline="0" dirty="0" smtClean="0">
                          <a:ln>
                            <a:noFill/>
                          </a:ln>
                          <a:solidFill>
                            <a:schemeClr val="tx1"/>
                          </a:solidFill>
                          <a:effectLst/>
                          <a:latin typeface="Arial" charset="0"/>
                        </a:rPr>
                        <a:t>3:30-4:00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50" b="0" i="0" u="none" strike="noStrike" cap="none" normalizeH="0" baseline="0" dirty="0" smtClean="0">
                          <a:ln>
                            <a:noFill/>
                          </a:ln>
                          <a:solidFill>
                            <a:schemeClr val="tx1"/>
                          </a:solidFill>
                          <a:effectLst/>
                          <a:latin typeface="Arial" charset="0"/>
                        </a:rPr>
                        <a:t>7:00-1:00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8</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5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50" b="1" i="0" u="none" strike="noStrike" cap="none" normalizeH="0" baseline="0" dirty="0" smtClean="0">
                          <a:ln>
                            <a:noFill/>
                          </a:ln>
                          <a:solidFill>
                            <a:schemeClr val="tx1"/>
                          </a:solidFill>
                          <a:effectLst/>
                          <a:latin typeface="Arial" charset="0"/>
                        </a:rPr>
                        <a:t>Meeting 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50" b="0" i="0" u="none" strike="noStrike" cap="none" normalizeH="0" baseline="0" dirty="0" smtClean="0">
                          <a:ln>
                            <a:noFill/>
                          </a:ln>
                          <a:solidFill>
                            <a:schemeClr val="tx1"/>
                          </a:solidFill>
                          <a:effectLst/>
                          <a:latin typeface="Arial" charset="0"/>
                        </a:rPr>
                        <a:t/>
                      </a:r>
                      <a:br>
                        <a:rPr kumimoji="0" lang="en-US" sz="950" b="0" i="0" u="none" strike="noStrike" cap="none" normalizeH="0" baseline="0" dirty="0" smtClean="0">
                          <a:ln>
                            <a:noFill/>
                          </a:ln>
                          <a:solidFill>
                            <a:schemeClr val="tx1"/>
                          </a:solidFill>
                          <a:effectLst/>
                          <a:latin typeface="Arial" charset="0"/>
                        </a:rPr>
                      </a:br>
                      <a:r>
                        <a:rPr kumimoji="0" lang="en-US" sz="950" b="0" i="0" u="none" strike="noStrike" cap="none" normalizeH="0" baseline="0" dirty="0" smtClean="0">
                          <a:ln>
                            <a:noFill/>
                          </a:ln>
                          <a:solidFill>
                            <a:schemeClr val="tx1"/>
                          </a:solidFill>
                          <a:effectLst/>
                          <a:latin typeface="Arial" charset="0"/>
                        </a:rPr>
                        <a:t>3:15-4:30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r>
              <a:tr h="10870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12</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950" b="1" i="0" u="none" strike="noStrike" cap="none" normalizeH="0" baseline="0" dirty="0" smtClean="0">
                          <a:ln>
                            <a:noFill/>
                          </a:ln>
                          <a:solidFill>
                            <a:schemeClr val="tx1"/>
                          </a:solidFill>
                          <a:effectLst/>
                          <a:latin typeface="Arial" charset="0"/>
                        </a:rPr>
                        <a:t>Meeting 7</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95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950" b="0" i="0" u="none" strike="noStrike" cap="none" normalizeH="0" baseline="0" dirty="0" smtClean="0">
                          <a:ln>
                            <a:noFill/>
                          </a:ln>
                          <a:solidFill>
                            <a:schemeClr val="tx1"/>
                          </a:solidFill>
                          <a:effectLst/>
                          <a:latin typeface="Arial" charset="0"/>
                        </a:rPr>
                        <a:t>8:00-9:00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13</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5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50" b="1" i="0" u="none" strike="noStrike" cap="none" normalizeH="0" baseline="0" dirty="0" smtClean="0">
                          <a:ln>
                            <a:noFill/>
                          </a:ln>
                          <a:solidFill>
                            <a:schemeClr val="tx1"/>
                          </a:solidFill>
                          <a:effectLst/>
                          <a:latin typeface="Arial" charset="0"/>
                        </a:rPr>
                        <a:t>Meeting 8</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5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50" b="0" i="0" u="none" strike="noStrike" cap="none" normalizeH="0" baseline="0" dirty="0" smtClean="0">
                          <a:ln>
                            <a:noFill/>
                          </a:ln>
                          <a:solidFill>
                            <a:schemeClr val="tx1"/>
                          </a:solidFill>
                          <a:effectLst/>
                          <a:latin typeface="Arial" charset="0"/>
                        </a:rPr>
                        <a:t>8:00-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r>
              <a:tr h="10788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r>
              <a:tr h="10864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31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9" name="TextBox 8"/>
          <p:cNvSpPr txBox="1"/>
          <p:nvPr/>
        </p:nvSpPr>
        <p:spPr>
          <a:xfrm>
            <a:off x="2590800" y="1828800"/>
            <a:ext cx="1752600" cy="307777"/>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1400" dirty="0" smtClean="0"/>
              <a:t>October/September</a:t>
            </a:r>
            <a:endParaRPr lang="en-US" sz="14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smtClean="0">
              <a:solidFill>
                <a:schemeClr val="tx1"/>
              </a:solidFill>
            </a:endParaRPr>
          </a:p>
        </p:txBody>
      </p:sp>
      <p:sp>
        <p:nvSpPr>
          <p:cNvPr id="7" name="TextBox 6"/>
          <p:cNvSpPr txBox="1"/>
          <p:nvPr/>
        </p:nvSpPr>
        <p:spPr>
          <a:xfrm>
            <a:off x="1143000" y="762000"/>
            <a:ext cx="4572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400" dirty="0" smtClean="0">
                <a:solidFill>
                  <a:prstClr val="black"/>
                </a:solidFill>
              </a:rPr>
              <a:t>Repository</a:t>
            </a:r>
            <a:endParaRPr lang="en-US" sz="2400" dirty="0">
              <a:solidFill>
                <a:prstClr val="black"/>
              </a:solidFill>
            </a:endParaRPr>
          </a:p>
        </p:txBody>
      </p:sp>
      <p:sp>
        <p:nvSpPr>
          <p:cNvPr id="10" name="Slide Number Placeholder 9"/>
          <p:cNvSpPr>
            <a:spLocks noGrp="1"/>
          </p:cNvSpPr>
          <p:nvPr>
            <p:ph type="sldNum" sz="quarter" idx="12"/>
          </p:nvPr>
        </p:nvSpPr>
        <p:spPr/>
        <p:txBody>
          <a:bodyPr/>
          <a:lstStyle/>
          <a:p>
            <a:fld id="{BFC7FD3E-F688-44E6-8889-AEFA5BAA7B88}" type="slidenum">
              <a:rPr lang="en-US" smtClean="0"/>
              <a:pPr/>
              <a:t>105</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sz="1400" b="1" u="sng" dirty="0" smtClean="0">
                <a:solidFill>
                  <a:schemeClr val="tx1"/>
                </a:solidFill>
              </a:rPr>
              <a:t>Goal:</a:t>
            </a:r>
            <a:r>
              <a:rPr lang="en-US" sz="1400" dirty="0" smtClean="0">
                <a:solidFill>
                  <a:schemeClr val="tx1"/>
                </a:solidFill>
              </a:rPr>
              <a:t> To research ideas for QR-2D bar-coding that meets Wal-Mart’s and their customer’s needs.</a:t>
            </a:r>
          </a:p>
          <a:p>
            <a:pPr>
              <a:buFont typeface="Arial" pitchFamily="34" charset="0"/>
              <a:buChar char="•"/>
            </a:pPr>
            <a:r>
              <a:rPr lang="en-US" sz="1400" b="1" u="sng" dirty="0" smtClean="0">
                <a:solidFill>
                  <a:schemeClr val="tx1"/>
                </a:solidFill>
              </a:rPr>
              <a:t>Product:</a:t>
            </a:r>
            <a:r>
              <a:rPr lang="en-US" sz="1400" dirty="0" smtClean="0">
                <a:solidFill>
                  <a:schemeClr val="tx1"/>
                </a:solidFill>
              </a:rPr>
              <a:t> A finalized contract between KAZ and Wal-Mart</a:t>
            </a:r>
          </a:p>
          <a:p>
            <a:pPr>
              <a:buFont typeface="Arial" pitchFamily="34" charset="0"/>
              <a:buChar char="•"/>
            </a:pPr>
            <a:r>
              <a:rPr lang="en-US" sz="1400" b="1" u="sng" dirty="0" smtClean="0">
                <a:solidFill>
                  <a:schemeClr val="tx1"/>
                </a:solidFill>
              </a:rPr>
              <a:t>R&amp;D:</a:t>
            </a:r>
            <a:r>
              <a:rPr lang="en-US" sz="1400" dirty="0" smtClean="0">
                <a:solidFill>
                  <a:schemeClr val="tx1"/>
                </a:solidFill>
              </a:rPr>
              <a:t> Work practices and how they can be fulfilled by the implementation of QR-2D bar-coding technology </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Produce: </a:t>
            </a:r>
            <a:r>
              <a:rPr lang="en-US" sz="1400" dirty="0" smtClean="0">
                <a:solidFill>
                  <a:schemeClr val="tx1"/>
                </a:solidFill>
              </a:rPr>
              <a:t>Formulate ideas through which the QR-2D bar-coding technology can best fulfill clients needs</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Sell: </a:t>
            </a:r>
            <a:r>
              <a:rPr lang="en-US" sz="1400" dirty="0" smtClean="0">
                <a:solidFill>
                  <a:schemeClr val="tx1"/>
                </a:solidFill>
              </a:rPr>
              <a:t>Submit preliminary ideas to Wal-Mart</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Service:</a:t>
            </a:r>
            <a:r>
              <a:rPr lang="en-US" sz="1400" dirty="0" smtClean="0">
                <a:solidFill>
                  <a:schemeClr val="tx1"/>
                </a:solidFill>
              </a:rPr>
              <a:t> Edit proposed business plan based on Wal-Mart’s feedback </a:t>
            </a:r>
          </a:p>
          <a:p>
            <a:pPr>
              <a:buFont typeface="Arial" pitchFamily="34" charset="0"/>
              <a:buChar char="•"/>
            </a:pPr>
            <a:r>
              <a:rPr lang="en-US" sz="1400" b="1" u="sng" dirty="0" smtClean="0">
                <a:solidFill>
                  <a:schemeClr val="tx1"/>
                </a:solidFill>
              </a:rPr>
              <a:t>Deliver:</a:t>
            </a:r>
            <a:r>
              <a:rPr lang="en-US" sz="1400" dirty="0" smtClean="0">
                <a:solidFill>
                  <a:schemeClr val="tx1"/>
                </a:solidFill>
              </a:rPr>
              <a:t> Obtain signatures and finalize contract between KAZ and Wal-Mart</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Technology: </a:t>
            </a:r>
            <a:r>
              <a:rPr lang="en-US" sz="1400" dirty="0" smtClean="0">
                <a:solidFill>
                  <a:schemeClr val="tx1"/>
                </a:solidFill>
              </a:rPr>
              <a:t>Communication Resources, QR-2D bar-coding software and hardware, Internet, MS Office Suite</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Data:</a:t>
            </a:r>
            <a:r>
              <a:rPr lang="en-US" sz="1400" dirty="0" smtClean="0">
                <a:solidFill>
                  <a:schemeClr val="tx1"/>
                </a:solidFill>
              </a:rPr>
              <a:t> Ideas, Wal-Mart research, Contract</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People:</a:t>
            </a:r>
            <a:r>
              <a:rPr lang="en-US" sz="1400" dirty="0" smtClean="0">
                <a:solidFill>
                  <a:schemeClr val="tx1"/>
                </a:solidFill>
              </a:rPr>
              <a:t> Lawyer, KAZ Consulting, Wal-Mart Executives, SME’s</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Value Added:</a:t>
            </a:r>
          </a:p>
          <a:p>
            <a:pPr lvl="1"/>
            <a:r>
              <a:rPr lang="en-US" sz="1400" dirty="0" smtClean="0">
                <a:solidFill>
                  <a:schemeClr val="tx1"/>
                </a:solidFill>
              </a:rPr>
              <a:t>- By researching and determining the feasibility of the QR-2D bar-coding technology, KAZ Consulting can then establish an effective overall project strategy which will allow us to produce an effective QR-2D bar-coding process and obtain a signed contract between KAZ and Wal-Mart.</a:t>
            </a:r>
          </a:p>
          <a:p>
            <a:pPr lvl="1"/>
            <a:endParaRPr lang="en-US" sz="1400" dirty="0" smtClean="0">
              <a:solidFill>
                <a:schemeClr val="tx1"/>
              </a:solidFill>
            </a:endParaRPr>
          </a:p>
          <a:p>
            <a:pPr lvl="1"/>
            <a:endParaRPr lang="en-US" sz="1400" dirty="0" smtClean="0">
              <a:solidFill>
                <a:schemeClr val="tx1"/>
              </a:solidFill>
            </a:endParaRPr>
          </a:p>
          <a:p>
            <a:endParaRPr lang="en-US" sz="1400" dirty="0" smtClean="0">
              <a:solidFill>
                <a:schemeClr val="tx1"/>
              </a:solidFill>
            </a:endParaRPr>
          </a:p>
        </p:txBody>
      </p:sp>
      <p:sp>
        <p:nvSpPr>
          <p:cNvPr id="7" name="TextBox 6"/>
          <p:cNvSpPr txBox="1"/>
          <p:nvPr/>
        </p:nvSpPr>
        <p:spPr>
          <a:xfrm>
            <a:off x="1066800" y="762000"/>
            <a:ext cx="47244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Client R&amp;D WCA Narrative</a:t>
            </a:r>
            <a:endParaRPr lang="en-US" sz="24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371600" y="762000"/>
            <a:ext cx="4191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Client R&amp;D VC</a:t>
            </a:r>
            <a:endParaRPr lang="en-US" sz="2400" dirty="0"/>
          </a:p>
        </p:txBody>
      </p:sp>
      <p:cxnSp>
        <p:nvCxnSpPr>
          <p:cNvPr id="53" name="Straight Arrow Connector 52"/>
          <p:cNvCxnSpPr>
            <a:stCxn id="47" idx="2"/>
            <a:endCxn id="48" idx="0"/>
          </p:cNvCxnSpPr>
          <p:nvPr/>
        </p:nvCxnSpPr>
        <p:spPr>
          <a:xfrm rot="5400000">
            <a:off x="1257300" y="30480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2"/>
            <a:endCxn id="49" idx="0"/>
          </p:cNvCxnSpPr>
          <p:nvPr/>
        </p:nvCxnSpPr>
        <p:spPr>
          <a:xfrm rot="5400000">
            <a:off x="1257300" y="43434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2"/>
            <a:endCxn id="51" idx="0"/>
          </p:cNvCxnSpPr>
          <p:nvPr/>
        </p:nvCxnSpPr>
        <p:spPr>
          <a:xfrm rot="5400000">
            <a:off x="1257300" y="56388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1" idx="2"/>
            <a:endCxn id="50" idx="0"/>
          </p:cNvCxnSpPr>
          <p:nvPr/>
        </p:nvCxnSpPr>
        <p:spPr>
          <a:xfrm rot="5400000">
            <a:off x="1257300" y="69342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14400" y="19050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R&amp;D</a:t>
            </a:r>
            <a:endParaRPr lang="en-US" b="1" dirty="0">
              <a:solidFill>
                <a:schemeClr val="tx1"/>
              </a:solidFill>
            </a:endParaRPr>
          </a:p>
        </p:txBody>
      </p:sp>
      <p:sp>
        <p:nvSpPr>
          <p:cNvPr id="48" name="Rectangle 47"/>
          <p:cNvSpPr/>
          <p:nvPr/>
        </p:nvSpPr>
        <p:spPr>
          <a:xfrm>
            <a:off x="914400" y="32004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Produce</a:t>
            </a:r>
            <a:endParaRPr lang="en-US" b="1" dirty="0">
              <a:solidFill>
                <a:schemeClr val="tx1"/>
              </a:solidFill>
            </a:endParaRPr>
          </a:p>
        </p:txBody>
      </p:sp>
      <p:sp>
        <p:nvSpPr>
          <p:cNvPr id="49" name="Rectangle 48"/>
          <p:cNvSpPr/>
          <p:nvPr/>
        </p:nvSpPr>
        <p:spPr>
          <a:xfrm>
            <a:off x="914400" y="44958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Sell</a:t>
            </a:r>
            <a:endParaRPr lang="en-US" b="1" dirty="0">
              <a:solidFill>
                <a:schemeClr val="tx1"/>
              </a:solidFill>
            </a:endParaRPr>
          </a:p>
        </p:txBody>
      </p:sp>
      <p:sp>
        <p:nvSpPr>
          <p:cNvPr id="50" name="Rectangle 49"/>
          <p:cNvSpPr/>
          <p:nvPr/>
        </p:nvSpPr>
        <p:spPr>
          <a:xfrm>
            <a:off x="914400" y="70866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Deliver</a:t>
            </a:r>
            <a:endParaRPr lang="en-US" b="1" dirty="0">
              <a:solidFill>
                <a:schemeClr val="tx1"/>
              </a:solidFill>
            </a:endParaRPr>
          </a:p>
        </p:txBody>
      </p:sp>
      <p:sp>
        <p:nvSpPr>
          <p:cNvPr id="51" name="Rectangle 50"/>
          <p:cNvSpPr/>
          <p:nvPr/>
        </p:nvSpPr>
        <p:spPr>
          <a:xfrm>
            <a:off x="914400" y="57912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Service</a:t>
            </a:r>
            <a:endParaRPr lang="en-US" b="1" dirty="0">
              <a:solidFill>
                <a:schemeClr val="tx1"/>
              </a:solidFill>
            </a:endParaRPr>
          </a:p>
        </p:txBody>
      </p:sp>
      <p:sp>
        <p:nvSpPr>
          <p:cNvPr id="63" name="Left Arrow Callout 62"/>
          <p:cNvSpPr/>
          <p:nvPr/>
        </p:nvSpPr>
        <p:spPr>
          <a:xfrm>
            <a:off x="1981200" y="1905000"/>
            <a:ext cx="1676400" cy="990600"/>
          </a:xfrm>
          <a:prstGeom prst="leftArrowCallout">
            <a:avLst>
              <a:gd name="adj1" fmla="val 11539"/>
              <a:gd name="adj2" fmla="val 15385"/>
              <a:gd name="adj3" fmla="val 15385"/>
              <a:gd name="adj4" fmla="val 79675"/>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Client Needs</a:t>
            </a:r>
            <a:endParaRPr lang="en-US" sz="1400" dirty="0">
              <a:solidFill>
                <a:schemeClr val="tx1"/>
              </a:solidFill>
            </a:endParaRPr>
          </a:p>
        </p:txBody>
      </p:sp>
      <p:cxnSp>
        <p:nvCxnSpPr>
          <p:cNvPr id="70" name="Straight Arrow Connector 69"/>
          <p:cNvCxnSpPr>
            <a:endCxn id="82" idx="2"/>
          </p:cNvCxnSpPr>
          <p:nvPr/>
        </p:nvCxnSpPr>
        <p:spPr>
          <a:xfrm flipV="1">
            <a:off x="1905000" y="7696200"/>
            <a:ext cx="3009900" cy="228600"/>
          </a:xfrm>
          <a:prstGeom prst="bentConnector2">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191000" y="1905000"/>
            <a:ext cx="1447800" cy="369332"/>
          </a:xfrm>
          <a:prstGeom prst="rect">
            <a:avLst/>
          </a:prstGeom>
          <a:solidFill>
            <a:schemeClr val="accent1">
              <a:alpha val="66000"/>
            </a:schemeClr>
          </a:solidFill>
          <a:ln>
            <a:solidFill>
              <a:schemeClr val="tx1"/>
            </a:solidFill>
          </a:ln>
        </p:spPr>
        <p:txBody>
          <a:bodyPr wrap="square" rtlCol="0">
            <a:spAutoFit/>
          </a:bodyPr>
          <a:lstStyle/>
          <a:p>
            <a:pPr algn="ctr"/>
            <a:r>
              <a:rPr lang="en-US" b="1" u="sng" dirty="0" smtClean="0">
                <a:solidFill>
                  <a:srgbClr val="FFFF00"/>
                </a:solidFill>
              </a:rPr>
              <a:t>Value Added</a:t>
            </a:r>
            <a:endParaRPr lang="en-US" b="1" u="sng" dirty="0">
              <a:solidFill>
                <a:srgbClr val="FFFF00"/>
              </a:solidFill>
            </a:endParaRPr>
          </a:p>
        </p:txBody>
      </p:sp>
      <p:sp>
        <p:nvSpPr>
          <p:cNvPr id="82" name="Rectangle 81"/>
          <p:cNvSpPr/>
          <p:nvPr/>
        </p:nvSpPr>
        <p:spPr>
          <a:xfrm>
            <a:off x="3886200" y="2286000"/>
            <a:ext cx="2057400" cy="5410200"/>
          </a:xfrm>
          <a:prstGeom prst="rect">
            <a:avLst/>
          </a:prstGeom>
          <a:solidFill>
            <a:schemeClr val="bg2">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solidFill>
                  <a:schemeClr val="tx1"/>
                </a:solidFill>
              </a:rPr>
              <a:t>By researching and determining the feasibility of the QR-2D bar-coding technology, KAZ Consulting can then establish an effective overall project strategy which will allow us to produce an effective QR-2D bar-coding process and obtain a signed contract between KAZ and Wal-Mart.</a:t>
            </a:r>
            <a:endParaRPr lang="en-US" sz="1400" dirty="0">
              <a:solidFill>
                <a:schemeClr val="tx1"/>
              </a:solidFill>
            </a:endParaRPr>
          </a:p>
        </p:txBody>
      </p:sp>
      <p:sp>
        <p:nvSpPr>
          <p:cNvPr id="34" name="Left Arrow Callout 33"/>
          <p:cNvSpPr/>
          <p:nvPr/>
        </p:nvSpPr>
        <p:spPr>
          <a:xfrm>
            <a:off x="1981200" y="7086600"/>
            <a:ext cx="1676400" cy="762000"/>
          </a:xfrm>
          <a:prstGeom prst="leftArrowCallout">
            <a:avLst>
              <a:gd name="adj1" fmla="val 13462"/>
              <a:gd name="adj2" fmla="val 15385"/>
              <a:gd name="adj3" fmla="val 15385"/>
              <a:gd name="adj4" fmla="val 78540"/>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Signed Contract</a:t>
            </a:r>
            <a:endParaRPr lang="en-US" sz="1400" dirty="0">
              <a:solidFill>
                <a:schemeClr val="tx1"/>
              </a:solidFill>
            </a:endParaRPr>
          </a:p>
        </p:txBody>
      </p:sp>
      <p:sp>
        <p:nvSpPr>
          <p:cNvPr id="35" name="Left Arrow Callout 34"/>
          <p:cNvSpPr/>
          <p:nvPr/>
        </p:nvSpPr>
        <p:spPr>
          <a:xfrm>
            <a:off x="1981200" y="5791200"/>
            <a:ext cx="1676400" cy="990600"/>
          </a:xfrm>
          <a:prstGeom prst="leftArrowCallout">
            <a:avLst>
              <a:gd name="adj1" fmla="val 13462"/>
              <a:gd name="adj2" fmla="val 15385"/>
              <a:gd name="adj3" fmla="val 15385"/>
              <a:gd name="adj4" fmla="val 7910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Revised Idea</a:t>
            </a:r>
            <a:endParaRPr lang="en-US" sz="1400" dirty="0">
              <a:solidFill>
                <a:schemeClr val="tx1"/>
              </a:solidFill>
            </a:endParaRPr>
          </a:p>
        </p:txBody>
      </p:sp>
      <p:sp>
        <p:nvSpPr>
          <p:cNvPr id="36" name="Left Arrow Callout 35"/>
          <p:cNvSpPr/>
          <p:nvPr/>
        </p:nvSpPr>
        <p:spPr>
          <a:xfrm>
            <a:off x="1981200" y="4495800"/>
            <a:ext cx="1676400" cy="990600"/>
          </a:xfrm>
          <a:prstGeom prst="leftArrowCallout">
            <a:avLst>
              <a:gd name="adj1" fmla="val 13462"/>
              <a:gd name="adj2" fmla="val 15385"/>
              <a:gd name="adj3" fmla="val 15385"/>
              <a:gd name="adj4" fmla="val 7910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Preliminary Ideas</a:t>
            </a:r>
            <a:endParaRPr lang="en-US" sz="1400" dirty="0">
              <a:solidFill>
                <a:schemeClr val="tx1"/>
              </a:solidFill>
            </a:endParaRPr>
          </a:p>
        </p:txBody>
      </p:sp>
      <p:sp>
        <p:nvSpPr>
          <p:cNvPr id="37" name="Left Arrow Callout 36"/>
          <p:cNvSpPr/>
          <p:nvPr/>
        </p:nvSpPr>
        <p:spPr>
          <a:xfrm>
            <a:off x="1981200" y="3200400"/>
            <a:ext cx="1676400" cy="990600"/>
          </a:xfrm>
          <a:prstGeom prst="leftArrowCallout">
            <a:avLst>
              <a:gd name="adj1" fmla="val 13462"/>
              <a:gd name="adj2" fmla="val 15385"/>
              <a:gd name="adj3" fmla="val 15385"/>
              <a:gd name="adj4" fmla="val 7910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Ideas</a:t>
            </a:r>
            <a:endParaRPr lang="en-US" sz="1400" dirty="0">
              <a:solidFill>
                <a:schemeClr val="tx1"/>
              </a:solidFill>
            </a:endParaRPr>
          </a:p>
        </p:txBody>
      </p:sp>
      <p:sp>
        <p:nvSpPr>
          <p:cNvPr id="24" name="Slide Number Placeholder 23"/>
          <p:cNvSpPr>
            <a:spLocks noGrp="1"/>
          </p:cNvSpPr>
          <p:nvPr>
            <p:ph type="sldNum" sz="quarter" idx="12"/>
          </p:nvPr>
        </p:nvSpPr>
        <p:spPr/>
        <p:txBody>
          <a:bodyPr/>
          <a:lstStyle/>
          <a:p>
            <a:fld id="{BFC7FD3E-F688-44E6-8889-AEFA5BAA7B88}"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sz="1400" b="1" u="sng" dirty="0" smtClean="0">
                <a:solidFill>
                  <a:schemeClr val="tx1"/>
                </a:solidFill>
              </a:rPr>
              <a:t>R&amp;D:</a:t>
            </a:r>
            <a:r>
              <a:rPr lang="en-US" sz="1400" dirty="0" smtClean="0">
                <a:solidFill>
                  <a:schemeClr val="tx1"/>
                </a:solidFill>
              </a:rPr>
              <a:t> Client needs that can be fulfilled by the implementation of QR-2D bar-coding technology </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Produce:</a:t>
            </a:r>
            <a:r>
              <a:rPr lang="en-US" sz="1400" dirty="0" smtClean="0">
                <a:solidFill>
                  <a:schemeClr val="tx1"/>
                </a:solidFill>
              </a:rPr>
              <a:t> Formulate ideas through which the QR-2D bar-coding technology can best fulfill clients needs</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Sell:</a:t>
            </a:r>
            <a:r>
              <a:rPr lang="en-US" sz="1400" dirty="0" smtClean="0">
                <a:solidFill>
                  <a:schemeClr val="tx1"/>
                </a:solidFill>
              </a:rPr>
              <a:t> Submit preliminary ideas to Wal-Mart</a:t>
            </a:r>
          </a:p>
          <a:p>
            <a:pPr>
              <a:buFont typeface="Arial" pitchFamily="34" charset="0"/>
              <a:buChar char="•"/>
            </a:pPr>
            <a:r>
              <a:rPr lang="en-US" sz="1400" b="1" u="sng" dirty="0" smtClean="0">
                <a:solidFill>
                  <a:schemeClr val="tx1"/>
                </a:solidFill>
              </a:rPr>
              <a:t>Service:</a:t>
            </a:r>
            <a:r>
              <a:rPr lang="en-US" sz="1400" dirty="0" smtClean="0">
                <a:solidFill>
                  <a:schemeClr val="tx1"/>
                </a:solidFill>
              </a:rPr>
              <a:t> Edit proposed business plan based on Wal-Mart’s feedback</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Deliver:</a:t>
            </a:r>
            <a:r>
              <a:rPr lang="en-US" sz="1400" dirty="0" smtClean="0">
                <a:solidFill>
                  <a:schemeClr val="tx1"/>
                </a:solidFill>
              </a:rPr>
              <a:t> Obtain signatures and finalize contract between KAZ and Wal-Mart</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Value Added:</a:t>
            </a:r>
            <a:r>
              <a:rPr lang="en-US" sz="1400" dirty="0" smtClean="0">
                <a:solidFill>
                  <a:schemeClr val="tx1"/>
                </a:solidFill>
              </a:rPr>
              <a:t> </a:t>
            </a:r>
          </a:p>
          <a:p>
            <a:pPr lvl="1"/>
            <a:r>
              <a:rPr lang="en-US" sz="1400" dirty="0" smtClean="0">
                <a:solidFill>
                  <a:schemeClr val="tx1"/>
                </a:solidFill>
              </a:rPr>
              <a:t>- By researching and determining the feasibility of the QR-2D bar-coding technology, KAZ Consulting can then establish an effective overall project strategy which will allow us to produce an effective QR-2D bar-coding process and obtain a signed contract between KAZ and Wal-Mart.</a:t>
            </a:r>
          </a:p>
          <a:p>
            <a:pPr lvl="1"/>
            <a:endParaRPr lang="en-US" dirty="0" smtClean="0">
              <a:solidFill>
                <a:schemeClr val="tx1"/>
              </a:solidFill>
            </a:endParaRPr>
          </a:p>
        </p:txBody>
      </p:sp>
      <p:sp>
        <p:nvSpPr>
          <p:cNvPr id="7" name="TextBox 6"/>
          <p:cNvSpPr txBox="1"/>
          <p:nvPr/>
        </p:nvSpPr>
        <p:spPr>
          <a:xfrm>
            <a:off x="1143000" y="762000"/>
            <a:ext cx="4572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Client R&amp;D VC Narrative</a:t>
            </a:r>
            <a:endParaRPr lang="en-US" sz="24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Dear Sir or Madam,</a:t>
            </a:r>
          </a:p>
          <a:p>
            <a:r>
              <a:rPr lang="en-US" sz="1400" dirty="0" smtClean="0">
                <a:solidFill>
                  <a:schemeClr val="tx1"/>
                </a:solidFill>
              </a:rPr>
              <a:t> </a:t>
            </a:r>
          </a:p>
          <a:p>
            <a:r>
              <a:rPr lang="en-US" sz="1400" dirty="0" smtClean="0">
                <a:solidFill>
                  <a:schemeClr val="tx1"/>
                </a:solidFill>
              </a:rPr>
              <a:t>    KAZ Consulting has enclosed all of our research and recommendations regarding the need for accessible and mobile medical information.  Through KAZ Consulting’s expertise and facilitation, Wal-Mart Pharmacy can capitalize on this opportunity through the implementation of a QR-2D bar-coding system that will provide customers with convenient and secure personal medical information. You will attract new customers and retain current customers by your pharmacy’s exclusive offering of this system that could potentially save your customer’s life in the event of an emergency.  </a:t>
            </a:r>
          </a:p>
          <a:p>
            <a:r>
              <a:rPr lang="en-US" sz="1400" dirty="0" smtClean="0">
                <a:solidFill>
                  <a:schemeClr val="tx1"/>
                </a:solidFill>
              </a:rPr>
              <a:t> </a:t>
            </a:r>
          </a:p>
          <a:p>
            <a:r>
              <a:rPr lang="en-US" sz="1400" dirty="0" smtClean="0">
                <a:solidFill>
                  <a:schemeClr val="tx1"/>
                </a:solidFill>
              </a:rPr>
              <a:t>If you would like to hire KAZ Consulting to begin developing a system concept for your pharmaceutical department, please sign below.  </a:t>
            </a:r>
          </a:p>
          <a:p>
            <a:endParaRPr lang="en-US" sz="1400" dirty="0" smtClean="0">
              <a:solidFill>
                <a:schemeClr val="tx1"/>
              </a:solidFill>
            </a:endParaRPr>
          </a:p>
          <a:p>
            <a:endParaRPr lang="en-US" sz="1400" dirty="0" smtClean="0">
              <a:solidFill>
                <a:schemeClr val="tx1"/>
              </a:solidFill>
            </a:endParaRPr>
          </a:p>
          <a:p>
            <a:endParaRPr lang="en-US" sz="1400" dirty="0" smtClean="0">
              <a:solidFill>
                <a:schemeClr val="tx1"/>
              </a:solidFill>
            </a:endParaRPr>
          </a:p>
          <a:p>
            <a:r>
              <a:rPr lang="en-US" sz="1400" u="sng" dirty="0" smtClean="0">
                <a:solidFill>
                  <a:schemeClr val="tx1"/>
                </a:solidFill>
              </a:rPr>
              <a:t>_____________________________________</a:t>
            </a:r>
          </a:p>
          <a:p>
            <a:r>
              <a:rPr lang="en-US" sz="1200" dirty="0" smtClean="0">
                <a:solidFill>
                  <a:schemeClr val="tx1"/>
                </a:solidFill>
              </a:rPr>
              <a:t>Wal-Mart Representative</a:t>
            </a:r>
          </a:p>
          <a:p>
            <a:endParaRPr lang="en-US" sz="1200" dirty="0" smtClean="0">
              <a:solidFill>
                <a:schemeClr val="tx1"/>
              </a:solidFill>
            </a:endParaRPr>
          </a:p>
          <a:p>
            <a:endParaRPr lang="en-US" sz="1200" dirty="0" smtClean="0">
              <a:solidFill>
                <a:schemeClr val="tx1"/>
              </a:solidFill>
            </a:endParaRPr>
          </a:p>
          <a:p>
            <a:r>
              <a:rPr lang="en-US" sz="1200" u="sng" dirty="0" smtClean="0">
                <a:solidFill>
                  <a:schemeClr val="tx1"/>
                </a:solidFill>
              </a:rPr>
              <a:t>_____________________________________</a:t>
            </a:r>
          </a:p>
          <a:p>
            <a:r>
              <a:rPr lang="en-US" sz="1100" dirty="0" smtClean="0">
                <a:solidFill>
                  <a:schemeClr val="tx1"/>
                </a:solidFill>
              </a:rPr>
              <a:t>KAZ Consultant</a:t>
            </a:r>
          </a:p>
          <a:p>
            <a:endParaRPr lang="en-US" sz="1200" dirty="0" smtClean="0">
              <a:solidFill>
                <a:schemeClr val="tx1"/>
              </a:solidFill>
            </a:endParaRPr>
          </a:p>
          <a:p>
            <a:endParaRPr lang="en-US" sz="1200" dirty="0" smtClean="0">
              <a:solidFill>
                <a:schemeClr val="tx1"/>
              </a:solidFill>
            </a:endParaRPr>
          </a:p>
          <a:p>
            <a:r>
              <a:rPr lang="en-US" sz="1200" u="sng" dirty="0" smtClean="0">
                <a:solidFill>
                  <a:schemeClr val="tx1"/>
                </a:solidFill>
              </a:rPr>
              <a:t>_____________________________________</a:t>
            </a:r>
          </a:p>
          <a:p>
            <a:r>
              <a:rPr lang="en-US" sz="1100" dirty="0" smtClean="0">
                <a:solidFill>
                  <a:schemeClr val="tx1"/>
                </a:solidFill>
              </a:rPr>
              <a:t>KAZ Executive</a:t>
            </a:r>
          </a:p>
          <a:p>
            <a:endParaRPr lang="en-US" sz="1100" dirty="0" smtClean="0">
              <a:solidFill>
                <a:schemeClr val="tx1"/>
              </a:solidFill>
            </a:endParaRPr>
          </a:p>
          <a:p>
            <a:endParaRPr lang="en-US" sz="1100" dirty="0" smtClean="0">
              <a:solidFill>
                <a:schemeClr val="tx1"/>
              </a:solidFill>
            </a:endParaRPr>
          </a:p>
          <a:p>
            <a:endParaRPr lang="en-US" sz="1100" dirty="0" smtClean="0">
              <a:solidFill>
                <a:schemeClr val="tx1"/>
              </a:solidFill>
            </a:endParaRPr>
          </a:p>
          <a:p>
            <a:endParaRPr lang="en-US" sz="1100" dirty="0" smtClean="0">
              <a:solidFill>
                <a:schemeClr val="tx1"/>
              </a:solidFill>
            </a:endParaRPr>
          </a:p>
          <a:p>
            <a:r>
              <a:rPr lang="en-US" sz="1100" dirty="0" smtClean="0">
                <a:solidFill>
                  <a:schemeClr val="tx1"/>
                </a:solidFill>
              </a:rPr>
              <a:t>*Note:  This is a sample contract and was not signed, nor is it legally binding.  </a:t>
            </a:r>
          </a:p>
          <a:p>
            <a:endParaRPr lang="en-US" sz="1100" dirty="0" smtClean="0">
              <a:solidFill>
                <a:schemeClr val="tx1"/>
              </a:solidFill>
            </a:endParaRPr>
          </a:p>
          <a:p>
            <a:endParaRPr lang="en-US" sz="1100" dirty="0" smtClean="0">
              <a:solidFill>
                <a:schemeClr val="tx1"/>
              </a:solidFill>
            </a:endParaRPr>
          </a:p>
          <a:p>
            <a:endParaRPr lang="en-US" sz="1100" dirty="0" smtClean="0">
              <a:solidFill>
                <a:schemeClr val="tx1"/>
              </a:solidFill>
            </a:endParaRPr>
          </a:p>
          <a:p>
            <a:endParaRPr lang="en-US" sz="1100" dirty="0" smtClean="0">
              <a:solidFill>
                <a:schemeClr val="tx1"/>
              </a:solidFill>
            </a:endParaRPr>
          </a:p>
          <a:p>
            <a:endParaRPr lang="en-US" sz="11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sz="1400" u="sng" dirty="0" smtClean="0">
              <a:solidFill>
                <a:schemeClr val="tx1"/>
              </a:solidFill>
            </a:endParaRPr>
          </a:p>
          <a:p>
            <a:endParaRPr lang="en-US" sz="1400" u="sng" dirty="0" smtClean="0">
              <a:solidFill>
                <a:schemeClr val="tx1"/>
              </a:solidFill>
            </a:endParaRPr>
          </a:p>
          <a:p>
            <a:endParaRPr lang="en-US" sz="1400" u="sng" dirty="0" smtClean="0">
              <a:solidFill>
                <a:schemeClr val="tx1"/>
              </a:solidFill>
            </a:endParaRPr>
          </a:p>
          <a:p>
            <a:endParaRPr lang="en-US" sz="1400" u="sng" dirty="0" smtClean="0">
              <a:solidFill>
                <a:schemeClr val="tx1"/>
              </a:solidFill>
            </a:endParaRPr>
          </a:p>
          <a:p>
            <a:endParaRPr lang="en-US" sz="1400" u="sng" dirty="0" smtClean="0">
              <a:solidFill>
                <a:schemeClr val="tx1"/>
              </a:solidFill>
            </a:endParaRPr>
          </a:p>
          <a:p>
            <a:endParaRPr lang="en-US" sz="1400" u="sng" dirty="0" smtClean="0">
              <a:solidFill>
                <a:schemeClr val="tx1"/>
              </a:solidFill>
            </a:endParaRPr>
          </a:p>
        </p:txBody>
      </p:sp>
      <p:sp>
        <p:nvSpPr>
          <p:cNvPr id="7" name="TextBox 6"/>
          <p:cNvSpPr txBox="1"/>
          <p:nvPr/>
        </p:nvSpPr>
        <p:spPr>
          <a:xfrm>
            <a:off x="1143000" y="762000"/>
            <a:ext cx="4572000" cy="400110"/>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000" b="1" dirty="0" err="1" smtClean="0">
                <a:solidFill>
                  <a:prstClr val="black"/>
                </a:solidFill>
                <a:latin typeface="+mj-lt"/>
              </a:rPr>
              <a:t>PContract</a:t>
            </a:r>
            <a:endParaRPr lang="en-US" sz="2000" b="1" dirty="0">
              <a:solidFill>
                <a:prstClr val="black"/>
              </a:solidFill>
              <a:latin typeface="+mj-lt"/>
            </a:endParaRPr>
          </a:p>
        </p:txBody>
      </p:sp>
      <p:sp>
        <p:nvSpPr>
          <p:cNvPr id="5" name="Slide Number Placeholder 4"/>
          <p:cNvSpPr>
            <a:spLocks noGrp="1"/>
          </p:cNvSpPr>
          <p:nvPr>
            <p:ph type="sldNum" sz="quarter" idx="12"/>
          </p:nvPr>
        </p:nvSpPr>
        <p:spPr/>
        <p:txBody>
          <a:bodyPr/>
          <a:lstStyle/>
          <a:p>
            <a:fld id="{BFC7FD3E-F688-44E6-8889-AEFA5BAA7B88}" type="slidenum">
              <a:rPr lang="en-US" smtClean="0"/>
              <a:pPr/>
              <a:t>14</a:t>
            </a:fld>
            <a:endParaRPr lang="en-US"/>
          </a:p>
        </p:txBody>
      </p:sp>
      <p:sp>
        <p:nvSpPr>
          <p:cNvPr id="3073" name="Rectangle 1"/>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9" name="TextBox 8"/>
          <p:cNvSpPr txBox="1"/>
          <p:nvPr/>
        </p:nvSpPr>
        <p:spPr>
          <a:xfrm>
            <a:off x="1066800" y="762000"/>
            <a:ext cx="47244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Preliminary Contract Deliverable</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7818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Arrow Connector 23"/>
          <p:cNvCxnSpPr>
            <a:stCxn id="13" idx="0"/>
            <a:endCxn id="12" idx="2"/>
          </p:cNvCxnSpPr>
          <p:nvPr/>
        </p:nvCxnSpPr>
        <p:spPr>
          <a:xfrm rot="16200000" flipV="1">
            <a:off x="3124200" y="3848100"/>
            <a:ext cx="228600" cy="457200"/>
          </a:xfrm>
          <a:prstGeom prst="straightConnector1">
            <a:avLst/>
          </a:prstGeom>
          <a:ln w="44450">
            <a:solidFill>
              <a:schemeClr val="tx1"/>
            </a:solidFill>
            <a:tailEnd type="triangle" w="sm" len="med"/>
          </a:ln>
          <a:effectLst/>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0"/>
            <a:endCxn id="13" idx="2"/>
          </p:cNvCxnSpPr>
          <p:nvPr/>
        </p:nvCxnSpPr>
        <p:spPr>
          <a:xfrm rot="5400000" flipH="1" flipV="1">
            <a:off x="2457450" y="6153150"/>
            <a:ext cx="304800" cy="1714500"/>
          </a:xfrm>
          <a:prstGeom prst="bentConnector3">
            <a:avLst>
              <a:gd name="adj1" fmla="val 50000"/>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0"/>
            <a:endCxn id="13" idx="2"/>
          </p:cNvCxnSpPr>
          <p:nvPr/>
        </p:nvCxnSpPr>
        <p:spPr>
          <a:xfrm rot="5400000" flipH="1" flipV="1">
            <a:off x="3314700" y="7010400"/>
            <a:ext cx="304800" cy="1588"/>
          </a:xfrm>
          <a:prstGeom prst="line">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6" idx="0"/>
            <a:endCxn id="13" idx="2"/>
          </p:cNvCxnSpPr>
          <p:nvPr/>
        </p:nvCxnSpPr>
        <p:spPr>
          <a:xfrm rot="16200000" flipV="1">
            <a:off x="4171950" y="6153150"/>
            <a:ext cx="304800" cy="1714500"/>
          </a:xfrm>
          <a:prstGeom prst="bentConnector3">
            <a:avLst>
              <a:gd name="adj1" fmla="val 50000"/>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66800" y="762000"/>
            <a:ext cx="47244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Client Produce WCA</a:t>
            </a:r>
            <a:endParaRPr lang="en-US" sz="2400" dirty="0"/>
          </a:p>
        </p:txBody>
      </p:sp>
      <p:sp>
        <p:nvSpPr>
          <p:cNvPr id="9" name="Rounded Rectangle 8"/>
          <p:cNvSpPr/>
          <p:nvPr/>
        </p:nvSpPr>
        <p:spPr>
          <a:xfrm>
            <a:off x="2362200" y="1981200"/>
            <a:ext cx="1295400" cy="7620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Customer</a:t>
            </a:r>
          </a:p>
          <a:p>
            <a:pPr algn="ctr"/>
            <a:r>
              <a:rPr lang="en-US" sz="1000" dirty="0" smtClean="0">
                <a:solidFill>
                  <a:schemeClr val="tx1"/>
                </a:solidFill>
              </a:rPr>
              <a:t>KAZ Consulting</a:t>
            </a:r>
          </a:p>
        </p:txBody>
      </p:sp>
      <p:sp>
        <p:nvSpPr>
          <p:cNvPr id="12" name="Rounded Rectangle 11"/>
          <p:cNvSpPr/>
          <p:nvPr/>
        </p:nvSpPr>
        <p:spPr>
          <a:xfrm>
            <a:off x="2362200" y="2971800"/>
            <a:ext cx="12954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Product</a:t>
            </a:r>
          </a:p>
          <a:p>
            <a:pPr algn="ctr"/>
            <a:r>
              <a:rPr lang="en-US" sz="900" dirty="0" smtClean="0">
                <a:solidFill>
                  <a:schemeClr val="tx1"/>
                </a:solidFill>
              </a:rPr>
              <a:t>QR-2D bar-coding system concept proposal</a:t>
            </a:r>
            <a:endParaRPr lang="en-US" sz="900" dirty="0">
              <a:solidFill>
                <a:schemeClr val="tx1"/>
              </a:solidFill>
            </a:endParaRPr>
          </a:p>
        </p:txBody>
      </p:sp>
      <p:sp>
        <p:nvSpPr>
          <p:cNvPr id="13" name="Rounded Rectangle 12"/>
          <p:cNvSpPr/>
          <p:nvPr/>
        </p:nvSpPr>
        <p:spPr>
          <a:xfrm>
            <a:off x="914400" y="4191000"/>
            <a:ext cx="5105400" cy="2667000"/>
          </a:xfrm>
          <a:prstGeom prst="roundRect">
            <a:avLst>
              <a:gd name="adj" fmla="val 0"/>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Work Practices</a:t>
            </a:r>
          </a:p>
          <a:p>
            <a:pPr>
              <a:buFont typeface="Arial" pitchFamily="34" charset="0"/>
              <a:buChar char="•"/>
            </a:pPr>
            <a:r>
              <a:rPr lang="en-US" sz="1400" b="1" u="sng" dirty="0" smtClean="0">
                <a:solidFill>
                  <a:schemeClr val="tx1"/>
                </a:solidFill>
              </a:rPr>
              <a:t>R&amp;D</a:t>
            </a:r>
            <a:r>
              <a:rPr lang="en-US" sz="1400" dirty="0" smtClean="0">
                <a:solidFill>
                  <a:schemeClr val="tx1"/>
                </a:solidFill>
              </a:rPr>
              <a:t>	 – Determine how QR-2D bar-coding can improve	    	    Wal-Mart Pharmacy customer experience</a:t>
            </a:r>
          </a:p>
          <a:p>
            <a:pPr>
              <a:buFont typeface="Arial" pitchFamily="34" charset="0"/>
              <a:buChar char="•"/>
            </a:pPr>
            <a:r>
              <a:rPr lang="en-US" sz="1400" b="1" u="sng" dirty="0" smtClean="0">
                <a:solidFill>
                  <a:schemeClr val="tx1"/>
                </a:solidFill>
              </a:rPr>
              <a:t>Produce</a:t>
            </a:r>
            <a:r>
              <a:rPr lang="en-US" sz="1400" dirty="0" smtClean="0">
                <a:solidFill>
                  <a:schemeClr val="tx1"/>
                </a:solidFill>
              </a:rPr>
              <a:t>	 – Initial QR-2D bar-coding system concept</a:t>
            </a:r>
          </a:p>
          <a:p>
            <a:pPr>
              <a:buFont typeface="Arial" pitchFamily="34" charset="0"/>
              <a:buChar char="•"/>
            </a:pPr>
            <a:r>
              <a:rPr lang="en-US" sz="1400" b="1" u="sng" dirty="0" smtClean="0">
                <a:solidFill>
                  <a:schemeClr val="tx1"/>
                </a:solidFill>
              </a:rPr>
              <a:t>Sell</a:t>
            </a:r>
            <a:r>
              <a:rPr lang="en-US" sz="1400" dirty="0" smtClean="0">
                <a:solidFill>
                  <a:schemeClr val="tx1"/>
                </a:solidFill>
              </a:rPr>
              <a:t> 	 – Submit system concept to KAZ executives for 	    	    feedback</a:t>
            </a:r>
          </a:p>
          <a:p>
            <a:pPr>
              <a:buFont typeface="Arial" pitchFamily="34" charset="0"/>
              <a:buChar char="•"/>
            </a:pPr>
            <a:r>
              <a:rPr lang="en-US" sz="1400" b="1" u="sng" dirty="0" smtClean="0">
                <a:solidFill>
                  <a:schemeClr val="tx1"/>
                </a:solidFill>
              </a:rPr>
              <a:t>Service</a:t>
            </a:r>
            <a:r>
              <a:rPr lang="en-US" sz="1400" dirty="0" smtClean="0">
                <a:solidFill>
                  <a:schemeClr val="tx1"/>
                </a:solidFill>
              </a:rPr>
              <a:t> 	 – Revise as needed based on feedback</a:t>
            </a:r>
          </a:p>
          <a:p>
            <a:pPr>
              <a:buFont typeface="Arial" pitchFamily="34" charset="0"/>
              <a:buChar char="•"/>
            </a:pPr>
            <a:r>
              <a:rPr lang="en-US" sz="1400" b="1" u="sng" dirty="0" smtClean="0">
                <a:solidFill>
                  <a:schemeClr val="tx1"/>
                </a:solidFill>
              </a:rPr>
              <a:t>Deliver</a:t>
            </a:r>
            <a:r>
              <a:rPr lang="en-US" sz="1400" dirty="0" smtClean="0">
                <a:solidFill>
                  <a:schemeClr val="tx1"/>
                </a:solidFill>
              </a:rPr>
              <a:t>	 – Revised proposal submitted to KAZ executives for</a:t>
            </a:r>
          </a:p>
          <a:p>
            <a:r>
              <a:rPr lang="en-US" sz="1400" dirty="0" smtClean="0">
                <a:solidFill>
                  <a:schemeClr val="tx1"/>
                </a:solidFill>
              </a:rPr>
              <a:t>                           final sign-off for presentation to Wal-Mart</a:t>
            </a:r>
          </a:p>
        </p:txBody>
      </p:sp>
      <p:sp>
        <p:nvSpPr>
          <p:cNvPr id="14" name="Rounded Rectangle 13"/>
          <p:cNvSpPr/>
          <p:nvPr/>
        </p:nvSpPr>
        <p:spPr>
          <a:xfrm>
            <a:off x="990600" y="7162800"/>
            <a:ext cx="1524000" cy="1295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Technology</a:t>
            </a:r>
          </a:p>
          <a:p>
            <a:pPr algn="ctr">
              <a:buFont typeface="Arial" pitchFamily="34" charset="0"/>
              <a:buChar char="•"/>
            </a:pPr>
            <a:r>
              <a:rPr lang="en-US" sz="900" dirty="0" smtClean="0">
                <a:solidFill>
                  <a:schemeClr val="tx1"/>
                </a:solidFill>
              </a:rPr>
              <a:t>Communication Resources</a:t>
            </a:r>
          </a:p>
          <a:p>
            <a:pPr algn="ctr">
              <a:buFont typeface="Arial" pitchFamily="34" charset="0"/>
              <a:buChar char="•"/>
            </a:pPr>
            <a:r>
              <a:rPr lang="en-US" sz="900" dirty="0" smtClean="0">
                <a:solidFill>
                  <a:schemeClr val="tx1"/>
                </a:solidFill>
              </a:rPr>
              <a:t>QR-2D bar-coding software and hardware</a:t>
            </a:r>
          </a:p>
          <a:p>
            <a:pPr algn="ctr">
              <a:buFont typeface="Arial" pitchFamily="34" charset="0"/>
              <a:buChar char="•"/>
            </a:pPr>
            <a:r>
              <a:rPr lang="en-US" sz="900" dirty="0" smtClean="0">
                <a:solidFill>
                  <a:schemeClr val="tx1"/>
                </a:solidFill>
              </a:rPr>
              <a:t>Internet</a:t>
            </a:r>
          </a:p>
          <a:p>
            <a:pPr algn="ctr">
              <a:buFont typeface="Arial" pitchFamily="34" charset="0"/>
              <a:buChar char="•"/>
            </a:pPr>
            <a:r>
              <a:rPr lang="en-US" sz="900" dirty="0" smtClean="0">
                <a:solidFill>
                  <a:schemeClr val="tx1"/>
                </a:solidFill>
              </a:rPr>
              <a:t>MS Office Suite</a:t>
            </a:r>
          </a:p>
        </p:txBody>
      </p:sp>
      <p:sp>
        <p:nvSpPr>
          <p:cNvPr id="15" name="Rounded Rectangle 14"/>
          <p:cNvSpPr/>
          <p:nvPr/>
        </p:nvSpPr>
        <p:spPr>
          <a:xfrm>
            <a:off x="2667000" y="7162800"/>
            <a:ext cx="1600200" cy="1295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Data</a:t>
            </a:r>
          </a:p>
          <a:p>
            <a:pPr algn="ctr">
              <a:buFont typeface="Arial" pitchFamily="34" charset="0"/>
              <a:buChar char="•"/>
            </a:pPr>
            <a:r>
              <a:rPr lang="en-US" sz="1000" dirty="0" smtClean="0">
                <a:solidFill>
                  <a:schemeClr val="tx1"/>
                </a:solidFill>
              </a:rPr>
              <a:t>System Concept</a:t>
            </a:r>
          </a:p>
          <a:p>
            <a:pPr algn="ctr">
              <a:buFont typeface="Arial" pitchFamily="34" charset="0"/>
              <a:buChar char="•"/>
            </a:pPr>
            <a:r>
              <a:rPr lang="en-US" sz="1000" dirty="0" smtClean="0">
                <a:solidFill>
                  <a:schemeClr val="tx1"/>
                </a:solidFill>
              </a:rPr>
              <a:t>KAZ Executive Feedback</a:t>
            </a:r>
          </a:p>
          <a:p>
            <a:pPr algn="ctr">
              <a:buFont typeface="Arial" pitchFamily="34" charset="0"/>
              <a:buChar char="•"/>
            </a:pPr>
            <a:r>
              <a:rPr lang="en-US" sz="1000" dirty="0" smtClean="0">
                <a:solidFill>
                  <a:schemeClr val="tx1"/>
                </a:solidFill>
              </a:rPr>
              <a:t>Proposal</a:t>
            </a:r>
          </a:p>
        </p:txBody>
      </p:sp>
      <p:sp>
        <p:nvSpPr>
          <p:cNvPr id="16" name="Rounded Rectangle 15"/>
          <p:cNvSpPr/>
          <p:nvPr/>
        </p:nvSpPr>
        <p:spPr>
          <a:xfrm>
            <a:off x="4419600" y="7162800"/>
            <a:ext cx="1524000" cy="1295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People</a:t>
            </a:r>
          </a:p>
          <a:p>
            <a:pPr algn="ctr">
              <a:buFont typeface="Arial" pitchFamily="34" charset="0"/>
              <a:buChar char="•"/>
            </a:pPr>
            <a:r>
              <a:rPr lang="en-US" sz="1000" dirty="0" smtClean="0">
                <a:solidFill>
                  <a:schemeClr val="tx1"/>
                </a:solidFill>
              </a:rPr>
              <a:t>KAZ Consulting</a:t>
            </a:r>
          </a:p>
          <a:p>
            <a:pPr algn="ctr"/>
            <a:endParaRPr lang="en-US" sz="1200" b="1" u="sng" dirty="0" smtClean="0">
              <a:solidFill>
                <a:schemeClr val="tx1"/>
              </a:solidFill>
            </a:endParaRPr>
          </a:p>
        </p:txBody>
      </p:sp>
      <p:sp>
        <p:nvSpPr>
          <p:cNvPr id="17" name="Rounded Rectangle 16"/>
          <p:cNvSpPr/>
          <p:nvPr/>
        </p:nvSpPr>
        <p:spPr>
          <a:xfrm>
            <a:off x="762000" y="1981200"/>
            <a:ext cx="1447800" cy="2057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Goal</a:t>
            </a:r>
          </a:p>
          <a:p>
            <a:r>
              <a:rPr lang="en-US" sz="1000" dirty="0" smtClean="0">
                <a:solidFill>
                  <a:schemeClr val="tx1"/>
                </a:solidFill>
              </a:rPr>
              <a:t>To create useful QR-2D bar-coding process in Wal-Mart Pharmacy.</a:t>
            </a:r>
            <a:endParaRPr lang="en-US" sz="1000" dirty="0">
              <a:solidFill>
                <a:schemeClr val="tx1"/>
              </a:solidFill>
            </a:endParaRPr>
          </a:p>
        </p:txBody>
      </p:sp>
      <p:sp>
        <p:nvSpPr>
          <p:cNvPr id="19" name="Rounded Rectangle 18"/>
          <p:cNvSpPr/>
          <p:nvPr/>
        </p:nvSpPr>
        <p:spPr>
          <a:xfrm>
            <a:off x="3810000" y="1981200"/>
            <a:ext cx="2286000" cy="2057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Value Added</a:t>
            </a:r>
          </a:p>
          <a:p>
            <a:r>
              <a:rPr lang="en-US" sz="1000" dirty="0" smtClean="0">
                <a:solidFill>
                  <a:schemeClr val="tx1"/>
                </a:solidFill>
              </a:rPr>
              <a:t>By creating a QR-2D bar-coding system concept and receiving KAZ executives feedback, KAZ project team ensures management support and recommendations, thus improving the quality of the concept and increasing the marketability of the concept to Wal-Mart executives.</a:t>
            </a:r>
            <a:endParaRPr lang="en-US" sz="1000" dirty="0">
              <a:solidFill>
                <a:schemeClr val="tx1"/>
              </a:solidFill>
            </a:endParaRPr>
          </a:p>
        </p:txBody>
      </p:sp>
      <p:cxnSp>
        <p:nvCxnSpPr>
          <p:cNvPr id="21" name="Straight Connector 20"/>
          <p:cNvCxnSpPr/>
          <p:nvPr/>
        </p:nvCxnSpPr>
        <p:spPr>
          <a:xfrm rot="5400000">
            <a:off x="1296194" y="2971006"/>
            <a:ext cx="1980406" cy="794"/>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2743994" y="2971006"/>
            <a:ext cx="19812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0"/>
            <a:endCxn id="9" idx="2"/>
          </p:cNvCxnSpPr>
          <p:nvPr/>
        </p:nvCxnSpPr>
        <p:spPr>
          <a:xfrm rot="5400000" flipH="1" flipV="1">
            <a:off x="2895600" y="2857500"/>
            <a:ext cx="228600" cy="1588"/>
          </a:xfrm>
          <a:prstGeom prst="straightConnector1">
            <a:avLst/>
          </a:prstGeom>
          <a:ln w="44450">
            <a:solidFill>
              <a:schemeClr val="tx1"/>
            </a:solidFill>
            <a:tailEnd type="triangle" w="sm" len="med"/>
          </a:ln>
          <a:effectLst/>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BFC7FD3E-F688-44E6-8889-AEFA5BAA7B8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sz="1400" b="1" u="sng" dirty="0" smtClean="0">
                <a:solidFill>
                  <a:schemeClr val="tx1"/>
                </a:solidFill>
              </a:rPr>
              <a:t>Goal:</a:t>
            </a:r>
            <a:r>
              <a:rPr lang="en-US" sz="1400" dirty="0" smtClean="0">
                <a:solidFill>
                  <a:schemeClr val="tx1"/>
                </a:solidFill>
              </a:rPr>
              <a:t> To create useful QR-2D bar-coding process in Wal-Mart Pharmacy.</a:t>
            </a:r>
          </a:p>
          <a:p>
            <a:pPr>
              <a:buFont typeface="Arial" pitchFamily="34" charset="0"/>
              <a:buChar char="•"/>
            </a:pPr>
            <a:r>
              <a:rPr lang="en-US" sz="1400" b="1" u="sng" dirty="0" smtClean="0">
                <a:solidFill>
                  <a:schemeClr val="tx1"/>
                </a:solidFill>
              </a:rPr>
              <a:t>Product:</a:t>
            </a:r>
            <a:r>
              <a:rPr lang="en-US" sz="1400" dirty="0" smtClean="0">
                <a:solidFill>
                  <a:schemeClr val="tx1"/>
                </a:solidFill>
              </a:rPr>
              <a:t> QR-2D bar-coding system concept proposal</a:t>
            </a:r>
          </a:p>
          <a:p>
            <a:pPr>
              <a:buFont typeface="Arial" pitchFamily="34" charset="0"/>
              <a:buChar char="•"/>
            </a:pPr>
            <a:r>
              <a:rPr lang="en-US" sz="1400" b="1" u="sng" dirty="0" smtClean="0">
                <a:solidFill>
                  <a:schemeClr val="tx1"/>
                </a:solidFill>
              </a:rPr>
              <a:t>R&amp;D:</a:t>
            </a:r>
            <a:r>
              <a:rPr lang="en-US" sz="1400" dirty="0" smtClean="0">
                <a:solidFill>
                  <a:schemeClr val="tx1"/>
                </a:solidFill>
              </a:rPr>
              <a:t> Determine how QR-2D bar-coding can improve Wal-Mart Pharmacy customer experience</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Produce: </a:t>
            </a:r>
            <a:r>
              <a:rPr lang="en-US" sz="1400" dirty="0" smtClean="0">
                <a:solidFill>
                  <a:schemeClr val="tx1"/>
                </a:solidFill>
              </a:rPr>
              <a:t>Initial QR-2D bar-coding system concept</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Sell: </a:t>
            </a:r>
            <a:r>
              <a:rPr lang="en-US" sz="1400" dirty="0" smtClean="0">
                <a:solidFill>
                  <a:schemeClr val="tx1"/>
                </a:solidFill>
              </a:rPr>
              <a:t>Submit system concept to KAZ executives for feedback</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Service:</a:t>
            </a:r>
            <a:r>
              <a:rPr lang="en-US" sz="1400" dirty="0" smtClean="0">
                <a:solidFill>
                  <a:schemeClr val="tx1"/>
                </a:solidFill>
              </a:rPr>
              <a:t> Revise as needed based on feedback</a:t>
            </a:r>
          </a:p>
          <a:p>
            <a:pPr>
              <a:buFont typeface="Arial" pitchFamily="34" charset="0"/>
              <a:buChar char="•"/>
            </a:pPr>
            <a:r>
              <a:rPr lang="en-US" sz="1400" b="1" u="sng" dirty="0" smtClean="0">
                <a:solidFill>
                  <a:schemeClr val="tx1"/>
                </a:solidFill>
              </a:rPr>
              <a:t>Deliver:</a:t>
            </a:r>
            <a:r>
              <a:rPr lang="en-US" sz="1400" dirty="0" smtClean="0">
                <a:solidFill>
                  <a:schemeClr val="tx1"/>
                </a:solidFill>
              </a:rPr>
              <a:t> Revised proposal submitted to KAZ executives for final sign-off for presentation to Wal-Mart</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Technology: </a:t>
            </a:r>
            <a:r>
              <a:rPr lang="en-US" sz="1400" dirty="0" smtClean="0">
                <a:solidFill>
                  <a:schemeClr val="tx1"/>
                </a:solidFill>
              </a:rPr>
              <a:t>Communication Resources, QR-2D bar-coding software and hardware, Internet, MS Office Suite</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Data:</a:t>
            </a:r>
            <a:r>
              <a:rPr lang="en-US" sz="1400" dirty="0" smtClean="0">
                <a:solidFill>
                  <a:schemeClr val="tx1"/>
                </a:solidFill>
              </a:rPr>
              <a:t> System Concept, KAZ Executive Feedback, Proposal</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People:</a:t>
            </a:r>
            <a:r>
              <a:rPr lang="en-US" sz="1400" dirty="0" smtClean="0">
                <a:solidFill>
                  <a:schemeClr val="tx1"/>
                </a:solidFill>
              </a:rPr>
              <a:t> KAZ Consulting</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Value Added:</a:t>
            </a:r>
          </a:p>
          <a:p>
            <a:pPr lvl="1"/>
            <a:r>
              <a:rPr lang="en-US" sz="1400" dirty="0" smtClean="0">
                <a:solidFill>
                  <a:schemeClr val="tx1"/>
                </a:solidFill>
              </a:rPr>
              <a:t>- By creating a QR-2D bar-coding system concept and receiving KAZ executives feedback, KAZ project team ensures management support and recommendations, thus improving the quality of the concept and increasing the marketability of the concept to Wal-Mart executives.</a:t>
            </a:r>
          </a:p>
        </p:txBody>
      </p:sp>
      <p:sp>
        <p:nvSpPr>
          <p:cNvPr id="7" name="TextBox 6"/>
          <p:cNvSpPr txBox="1"/>
          <p:nvPr/>
        </p:nvSpPr>
        <p:spPr>
          <a:xfrm>
            <a:off x="1066800" y="762000"/>
            <a:ext cx="47244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Client Produce WCA Narrative</a:t>
            </a:r>
            <a:endParaRPr lang="en-US" sz="24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371600" y="762000"/>
            <a:ext cx="4191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Client Produce VC</a:t>
            </a:r>
            <a:endParaRPr lang="en-US" sz="2400" dirty="0"/>
          </a:p>
        </p:txBody>
      </p:sp>
      <p:cxnSp>
        <p:nvCxnSpPr>
          <p:cNvPr id="53" name="Straight Arrow Connector 52"/>
          <p:cNvCxnSpPr>
            <a:stCxn id="47" idx="2"/>
            <a:endCxn id="48" idx="0"/>
          </p:cNvCxnSpPr>
          <p:nvPr/>
        </p:nvCxnSpPr>
        <p:spPr>
          <a:xfrm rot="5400000">
            <a:off x="1257300" y="30480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2"/>
            <a:endCxn id="49" idx="0"/>
          </p:cNvCxnSpPr>
          <p:nvPr/>
        </p:nvCxnSpPr>
        <p:spPr>
          <a:xfrm rot="5400000">
            <a:off x="1257300" y="43434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2"/>
            <a:endCxn id="51" idx="0"/>
          </p:cNvCxnSpPr>
          <p:nvPr/>
        </p:nvCxnSpPr>
        <p:spPr>
          <a:xfrm rot="5400000">
            <a:off x="1257300" y="56388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1" idx="2"/>
            <a:endCxn id="50" idx="0"/>
          </p:cNvCxnSpPr>
          <p:nvPr/>
        </p:nvCxnSpPr>
        <p:spPr>
          <a:xfrm rot="5400000">
            <a:off x="1257300" y="69342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14400" y="19050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R&amp;D</a:t>
            </a:r>
            <a:endParaRPr lang="en-US" b="1" dirty="0">
              <a:solidFill>
                <a:schemeClr val="tx1"/>
              </a:solidFill>
            </a:endParaRPr>
          </a:p>
        </p:txBody>
      </p:sp>
      <p:sp>
        <p:nvSpPr>
          <p:cNvPr id="48" name="Rectangle 47"/>
          <p:cNvSpPr/>
          <p:nvPr/>
        </p:nvSpPr>
        <p:spPr>
          <a:xfrm>
            <a:off x="914400" y="32004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Produce</a:t>
            </a:r>
            <a:endParaRPr lang="en-US" b="1" dirty="0">
              <a:solidFill>
                <a:schemeClr val="tx1"/>
              </a:solidFill>
            </a:endParaRPr>
          </a:p>
        </p:txBody>
      </p:sp>
      <p:sp>
        <p:nvSpPr>
          <p:cNvPr id="49" name="Rectangle 48"/>
          <p:cNvSpPr/>
          <p:nvPr/>
        </p:nvSpPr>
        <p:spPr>
          <a:xfrm>
            <a:off x="914400" y="44958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Sell</a:t>
            </a:r>
            <a:endParaRPr lang="en-US" b="1" dirty="0">
              <a:solidFill>
                <a:schemeClr val="tx1"/>
              </a:solidFill>
            </a:endParaRPr>
          </a:p>
        </p:txBody>
      </p:sp>
      <p:sp>
        <p:nvSpPr>
          <p:cNvPr id="50" name="Rectangle 49"/>
          <p:cNvSpPr/>
          <p:nvPr/>
        </p:nvSpPr>
        <p:spPr>
          <a:xfrm>
            <a:off x="914400" y="70866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Deliver</a:t>
            </a:r>
            <a:endParaRPr lang="en-US" b="1" dirty="0">
              <a:solidFill>
                <a:schemeClr val="tx1"/>
              </a:solidFill>
            </a:endParaRPr>
          </a:p>
        </p:txBody>
      </p:sp>
      <p:sp>
        <p:nvSpPr>
          <p:cNvPr id="51" name="Rectangle 50"/>
          <p:cNvSpPr/>
          <p:nvPr/>
        </p:nvSpPr>
        <p:spPr>
          <a:xfrm>
            <a:off x="914400" y="57912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Service</a:t>
            </a:r>
            <a:endParaRPr lang="en-US" b="1" dirty="0">
              <a:solidFill>
                <a:schemeClr val="tx1"/>
              </a:solidFill>
            </a:endParaRPr>
          </a:p>
        </p:txBody>
      </p:sp>
      <p:sp>
        <p:nvSpPr>
          <p:cNvPr id="63" name="Left Arrow Callout 62"/>
          <p:cNvSpPr/>
          <p:nvPr/>
        </p:nvSpPr>
        <p:spPr>
          <a:xfrm>
            <a:off x="1981200" y="1905000"/>
            <a:ext cx="1676400" cy="990600"/>
          </a:xfrm>
          <a:prstGeom prst="leftArrowCallout">
            <a:avLst>
              <a:gd name="adj1" fmla="val 13462"/>
              <a:gd name="adj2" fmla="val 15385"/>
              <a:gd name="adj3" fmla="val 15385"/>
              <a:gd name="adj4" fmla="val 89334"/>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Improvement Ideas</a:t>
            </a:r>
            <a:endParaRPr lang="en-US" sz="1400" dirty="0">
              <a:solidFill>
                <a:schemeClr val="tx1"/>
              </a:solidFill>
            </a:endParaRPr>
          </a:p>
        </p:txBody>
      </p:sp>
      <p:cxnSp>
        <p:nvCxnSpPr>
          <p:cNvPr id="70" name="Straight Arrow Connector 69"/>
          <p:cNvCxnSpPr>
            <a:endCxn id="82" idx="2"/>
          </p:cNvCxnSpPr>
          <p:nvPr/>
        </p:nvCxnSpPr>
        <p:spPr>
          <a:xfrm flipV="1">
            <a:off x="1905000" y="7696200"/>
            <a:ext cx="2971800" cy="228600"/>
          </a:xfrm>
          <a:prstGeom prst="bentConnector2">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114800" y="1905000"/>
            <a:ext cx="1447800" cy="369332"/>
          </a:xfrm>
          <a:prstGeom prst="rect">
            <a:avLst/>
          </a:prstGeom>
          <a:solidFill>
            <a:schemeClr val="accent1">
              <a:alpha val="66000"/>
            </a:schemeClr>
          </a:solidFill>
          <a:ln>
            <a:solidFill>
              <a:schemeClr val="tx1"/>
            </a:solidFill>
          </a:ln>
        </p:spPr>
        <p:txBody>
          <a:bodyPr wrap="square" rtlCol="0">
            <a:spAutoFit/>
          </a:bodyPr>
          <a:lstStyle/>
          <a:p>
            <a:pPr algn="ctr"/>
            <a:r>
              <a:rPr lang="en-US" b="1" u="sng" dirty="0" smtClean="0">
                <a:solidFill>
                  <a:srgbClr val="FFFF00"/>
                </a:solidFill>
              </a:rPr>
              <a:t>Value Added</a:t>
            </a:r>
            <a:endParaRPr lang="en-US" b="1" u="sng" dirty="0">
              <a:solidFill>
                <a:srgbClr val="FFFF00"/>
              </a:solidFill>
            </a:endParaRPr>
          </a:p>
        </p:txBody>
      </p:sp>
      <p:sp>
        <p:nvSpPr>
          <p:cNvPr id="82" name="Rectangle 81"/>
          <p:cNvSpPr/>
          <p:nvPr/>
        </p:nvSpPr>
        <p:spPr>
          <a:xfrm>
            <a:off x="3810000" y="2286000"/>
            <a:ext cx="2133600" cy="5410200"/>
          </a:xfrm>
          <a:prstGeom prst="rect">
            <a:avLst/>
          </a:prstGeom>
          <a:solidFill>
            <a:schemeClr val="bg2">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solidFill>
                  <a:schemeClr val="tx1"/>
                </a:solidFill>
              </a:rPr>
              <a:t>By creating a QR-2D bar-coding system concept and receiving KAZ executives feedback, KAZ project team ensures management support and recommendations, thus improving the quality of the concept and increasing the marketability of the concept to Wal-Mart executives.</a:t>
            </a:r>
            <a:endParaRPr lang="en-US" sz="1400" dirty="0">
              <a:solidFill>
                <a:schemeClr val="tx1"/>
              </a:solidFill>
            </a:endParaRPr>
          </a:p>
        </p:txBody>
      </p:sp>
      <p:sp>
        <p:nvSpPr>
          <p:cNvPr id="34" name="Left Arrow Callout 33"/>
          <p:cNvSpPr/>
          <p:nvPr/>
        </p:nvSpPr>
        <p:spPr>
          <a:xfrm>
            <a:off x="1981200" y="7086600"/>
            <a:ext cx="1676400" cy="762000"/>
          </a:xfrm>
          <a:prstGeom prst="leftArrowCallout">
            <a:avLst>
              <a:gd name="adj1" fmla="val 13462"/>
              <a:gd name="adj2" fmla="val 15385"/>
              <a:gd name="adj3" fmla="val 15385"/>
              <a:gd name="adj4" fmla="val 89334"/>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Finalized Proposal</a:t>
            </a:r>
            <a:endParaRPr lang="en-US" sz="1400" dirty="0">
              <a:solidFill>
                <a:schemeClr val="tx1"/>
              </a:solidFill>
            </a:endParaRPr>
          </a:p>
        </p:txBody>
      </p:sp>
      <p:sp>
        <p:nvSpPr>
          <p:cNvPr id="35" name="Left Arrow Callout 34"/>
          <p:cNvSpPr/>
          <p:nvPr/>
        </p:nvSpPr>
        <p:spPr>
          <a:xfrm>
            <a:off x="1981200" y="5791200"/>
            <a:ext cx="1676400" cy="990600"/>
          </a:xfrm>
          <a:prstGeom prst="leftArrowCallout">
            <a:avLst>
              <a:gd name="adj1" fmla="val 13462"/>
              <a:gd name="adj2" fmla="val 15385"/>
              <a:gd name="adj3" fmla="val 15385"/>
              <a:gd name="adj4" fmla="val 89334"/>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Revisions</a:t>
            </a:r>
            <a:endParaRPr lang="en-US" sz="1400" dirty="0">
              <a:solidFill>
                <a:schemeClr val="tx1"/>
              </a:solidFill>
            </a:endParaRPr>
          </a:p>
        </p:txBody>
      </p:sp>
      <p:sp>
        <p:nvSpPr>
          <p:cNvPr id="36" name="Left Arrow Callout 35"/>
          <p:cNvSpPr/>
          <p:nvPr/>
        </p:nvSpPr>
        <p:spPr>
          <a:xfrm>
            <a:off x="1981200" y="4495800"/>
            <a:ext cx="1676400" cy="990600"/>
          </a:xfrm>
          <a:prstGeom prst="leftArrowCallout">
            <a:avLst>
              <a:gd name="adj1" fmla="val 13462"/>
              <a:gd name="adj2" fmla="val 15385"/>
              <a:gd name="adj3" fmla="val 15385"/>
              <a:gd name="adj4" fmla="val 89334"/>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KAZ Executive Feedback</a:t>
            </a:r>
            <a:endParaRPr lang="en-US" sz="1400" dirty="0">
              <a:solidFill>
                <a:schemeClr val="tx1"/>
              </a:solidFill>
            </a:endParaRPr>
          </a:p>
        </p:txBody>
      </p:sp>
      <p:sp>
        <p:nvSpPr>
          <p:cNvPr id="37" name="Left Arrow Callout 36"/>
          <p:cNvSpPr/>
          <p:nvPr/>
        </p:nvSpPr>
        <p:spPr>
          <a:xfrm>
            <a:off x="1981200" y="3200400"/>
            <a:ext cx="1676400" cy="990600"/>
          </a:xfrm>
          <a:prstGeom prst="leftArrowCallout">
            <a:avLst>
              <a:gd name="adj1" fmla="val 13462"/>
              <a:gd name="adj2" fmla="val 15385"/>
              <a:gd name="adj3" fmla="val 15385"/>
              <a:gd name="adj4" fmla="val 89334"/>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Initial QR-2D bar-coding system concept</a:t>
            </a:r>
            <a:endParaRPr lang="en-US" sz="1400" dirty="0">
              <a:solidFill>
                <a:schemeClr val="tx1"/>
              </a:solidFill>
            </a:endParaRPr>
          </a:p>
        </p:txBody>
      </p:sp>
      <p:sp>
        <p:nvSpPr>
          <p:cNvPr id="24" name="Slide Number Placeholder 23"/>
          <p:cNvSpPr>
            <a:spLocks noGrp="1"/>
          </p:cNvSpPr>
          <p:nvPr>
            <p:ph type="sldNum" sz="quarter" idx="12"/>
          </p:nvPr>
        </p:nvSpPr>
        <p:spPr/>
        <p:txBody>
          <a:bodyPr/>
          <a:lstStyle/>
          <a:p>
            <a:fld id="{BFC7FD3E-F688-44E6-8889-AEFA5BAA7B8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sz="1400" b="1" u="sng" dirty="0" smtClean="0">
                <a:solidFill>
                  <a:schemeClr val="tx1"/>
                </a:solidFill>
              </a:rPr>
              <a:t>R&amp;D:</a:t>
            </a:r>
            <a:r>
              <a:rPr lang="en-US" sz="1400" dirty="0" smtClean="0">
                <a:solidFill>
                  <a:schemeClr val="tx1"/>
                </a:solidFill>
              </a:rPr>
              <a:t> Determine how QR-2D bar-coding can improve Wal-Mart Pharmacy customer experience</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Produce:</a:t>
            </a:r>
            <a:r>
              <a:rPr lang="en-US" sz="1400" dirty="0" smtClean="0">
                <a:solidFill>
                  <a:schemeClr val="tx1"/>
                </a:solidFill>
              </a:rPr>
              <a:t> Initial QR-2D bar-coding system concept</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Sell:</a:t>
            </a:r>
            <a:r>
              <a:rPr lang="en-US" sz="1400" dirty="0" smtClean="0">
                <a:solidFill>
                  <a:schemeClr val="tx1"/>
                </a:solidFill>
              </a:rPr>
              <a:t> Submit system concept to KAZ executives for feedback</a:t>
            </a:r>
          </a:p>
          <a:p>
            <a:pPr>
              <a:buFont typeface="Arial" pitchFamily="34" charset="0"/>
              <a:buChar char="•"/>
            </a:pPr>
            <a:r>
              <a:rPr lang="en-US" sz="1400" b="1" u="sng" dirty="0" smtClean="0">
                <a:solidFill>
                  <a:schemeClr val="tx1"/>
                </a:solidFill>
              </a:rPr>
              <a:t>Service:</a:t>
            </a:r>
            <a:r>
              <a:rPr lang="en-US" sz="1400" dirty="0" smtClean="0">
                <a:solidFill>
                  <a:schemeClr val="tx1"/>
                </a:solidFill>
              </a:rPr>
              <a:t> Revise as needed based on feedback</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Deliver:</a:t>
            </a:r>
            <a:r>
              <a:rPr lang="en-US" sz="1400" dirty="0" smtClean="0">
                <a:solidFill>
                  <a:schemeClr val="tx1"/>
                </a:solidFill>
              </a:rPr>
              <a:t> Revised proposal submitted to KAZ executives for final sign-off for presentation to Wal-Mart</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Value Added:</a:t>
            </a:r>
            <a:r>
              <a:rPr lang="en-US" sz="1400" dirty="0" smtClean="0">
                <a:solidFill>
                  <a:schemeClr val="tx1"/>
                </a:solidFill>
              </a:rPr>
              <a:t> </a:t>
            </a:r>
          </a:p>
          <a:p>
            <a:pPr lvl="1"/>
            <a:r>
              <a:rPr lang="en-US" sz="1400" dirty="0" smtClean="0">
                <a:solidFill>
                  <a:schemeClr val="tx1"/>
                </a:solidFill>
              </a:rPr>
              <a:t>- By creating a QR-2D bar-coding system concept and receiving KAZ executives feedback, KAZ project team ensures management support and recommendations, thus improving the quality of the concept and increasing the marketability of the concept to Wal-Mart executives.</a:t>
            </a:r>
          </a:p>
          <a:p>
            <a:pPr lvl="1"/>
            <a:endParaRPr lang="en-US" sz="1400" dirty="0" smtClean="0">
              <a:solidFill>
                <a:schemeClr val="tx1"/>
              </a:solidFill>
            </a:endParaRPr>
          </a:p>
          <a:p>
            <a:pPr lvl="1"/>
            <a:endParaRPr lang="en-US" sz="1400" dirty="0" smtClean="0">
              <a:solidFill>
                <a:schemeClr val="tx1"/>
              </a:solidFill>
            </a:endParaRPr>
          </a:p>
        </p:txBody>
      </p:sp>
      <p:sp>
        <p:nvSpPr>
          <p:cNvPr id="7" name="TextBox 6"/>
          <p:cNvSpPr txBox="1"/>
          <p:nvPr/>
        </p:nvSpPr>
        <p:spPr>
          <a:xfrm>
            <a:off x="1143000" y="762000"/>
            <a:ext cx="4572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Client Produce VC Narrative</a:t>
            </a:r>
            <a:endParaRPr lang="en-US" sz="24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rPr>
              <a:t>For:</a:t>
            </a:r>
            <a:r>
              <a:rPr lang="en-US" sz="1400" dirty="0" smtClean="0">
                <a:solidFill>
                  <a:schemeClr val="tx1"/>
                </a:solidFill>
              </a:rPr>
              <a:t>	KAZ Consulting executives</a:t>
            </a:r>
          </a:p>
          <a:p>
            <a:r>
              <a:rPr lang="en-US" sz="1400" b="1" dirty="0" smtClean="0">
                <a:solidFill>
                  <a:schemeClr val="tx1"/>
                </a:solidFill>
              </a:rPr>
              <a:t>Regarding:</a:t>
            </a:r>
            <a:r>
              <a:rPr lang="en-US" sz="1400" dirty="0" smtClean="0">
                <a:solidFill>
                  <a:schemeClr val="tx1"/>
                </a:solidFill>
              </a:rPr>
              <a:t>	Wal-Mart QR-2D Customer Profiles</a:t>
            </a:r>
          </a:p>
          <a:p>
            <a:endParaRPr lang="en-US" sz="1400" dirty="0" smtClean="0">
              <a:solidFill>
                <a:schemeClr val="tx1"/>
              </a:solidFill>
            </a:endParaRPr>
          </a:p>
          <a:p>
            <a:r>
              <a:rPr lang="en-US" sz="1400" dirty="0" smtClean="0">
                <a:solidFill>
                  <a:schemeClr val="tx1"/>
                </a:solidFill>
              </a:rPr>
              <a:t>    Our project team would like to propose a solution to Wal-Mart that incorporates QR-2D bar-coding into their current pharmacy system. By doing so Wal-Mart will gain value by increasing its image through increased customer satisfaction and appreciation of our profiling system. The QR-2D Customer Profiles will allow Wal-Mart customers to feel secure when emergencies arise and important medical information must be provided to ensure their safety.</a:t>
            </a:r>
          </a:p>
          <a:p>
            <a:r>
              <a:rPr lang="en-US" sz="1400" dirty="0" smtClean="0">
                <a:solidFill>
                  <a:schemeClr val="tx1"/>
                </a:solidFill>
              </a:rPr>
              <a:t>    KAZ Consulting will benefit from the transaction with Wal-Mart by following through with the processes involved in completing, installing, and providing continuous service for Wal-Mart Pharmacy. Through this approval KAZ executives give our project team the resources necessary to complete this transaction.</a:t>
            </a:r>
          </a:p>
          <a:p>
            <a:endParaRPr lang="en-US" sz="1400" dirty="0" smtClean="0">
              <a:solidFill>
                <a:schemeClr val="tx1"/>
              </a:solidFill>
            </a:endParaRPr>
          </a:p>
          <a:p>
            <a:r>
              <a:rPr lang="en-US" sz="1400" dirty="0" smtClean="0">
                <a:solidFill>
                  <a:schemeClr val="tx1"/>
                </a:solidFill>
              </a:rPr>
              <a:t>			KAZ Project Team</a:t>
            </a:r>
          </a:p>
          <a:p>
            <a:endParaRPr lang="en-US" sz="1400" dirty="0" smtClean="0">
              <a:solidFill>
                <a:schemeClr val="tx1"/>
              </a:solidFill>
            </a:endParaRPr>
          </a:p>
          <a:p>
            <a:endParaRPr lang="en-US" sz="1400" dirty="0" smtClean="0">
              <a:solidFill>
                <a:schemeClr val="tx1"/>
              </a:solidFill>
            </a:endParaRPr>
          </a:p>
          <a:p>
            <a:endParaRPr lang="en-US" sz="1400" dirty="0" smtClean="0">
              <a:solidFill>
                <a:schemeClr val="tx1"/>
              </a:solidFill>
            </a:endParaRPr>
          </a:p>
          <a:p>
            <a:endParaRPr lang="en-US" sz="1400" dirty="0" smtClean="0">
              <a:solidFill>
                <a:schemeClr val="tx1"/>
              </a:solidFill>
            </a:endParaRPr>
          </a:p>
          <a:p>
            <a:endParaRPr lang="en-US" sz="1400" dirty="0" smtClean="0">
              <a:solidFill>
                <a:schemeClr val="tx1"/>
              </a:solidFill>
            </a:endParaRPr>
          </a:p>
          <a:p>
            <a:r>
              <a:rPr lang="en-US" sz="1400" dirty="0" smtClean="0">
                <a:solidFill>
                  <a:schemeClr val="tx1"/>
                </a:solidFill>
              </a:rPr>
              <a:t>Executive approval through signature provided:</a:t>
            </a:r>
          </a:p>
          <a:p>
            <a:endParaRPr lang="en-US" sz="1400" dirty="0" smtClean="0">
              <a:solidFill>
                <a:schemeClr val="tx1"/>
              </a:solidFill>
            </a:endParaRPr>
          </a:p>
          <a:p>
            <a:r>
              <a:rPr lang="en-US" sz="1400" u="sng" dirty="0" smtClean="0">
                <a:solidFill>
                  <a:schemeClr val="tx1"/>
                </a:solidFill>
              </a:rPr>
              <a:t>_____________________________________</a:t>
            </a:r>
          </a:p>
          <a:p>
            <a:pPr lvl="1"/>
            <a:endParaRPr lang="en-US" sz="1400" dirty="0" smtClean="0">
              <a:solidFill>
                <a:schemeClr val="tx1"/>
              </a:solidFill>
            </a:endParaRPr>
          </a:p>
          <a:p>
            <a:pPr lvl="1"/>
            <a:endParaRPr lang="en-US" sz="1400" dirty="0" smtClean="0">
              <a:solidFill>
                <a:schemeClr val="tx1"/>
              </a:solidFill>
            </a:endParaRPr>
          </a:p>
        </p:txBody>
      </p:sp>
      <p:sp>
        <p:nvSpPr>
          <p:cNvPr id="7" name="TextBox 6"/>
          <p:cNvSpPr txBox="1"/>
          <p:nvPr/>
        </p:nvSpPr>
        <p:spPr>
          <a:xfrm>
            <a:off x="685800" y="762000"/>
            <a:ext cx="5486400" cy="830997"/>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Project Team’s Proposal to KAZ Executives</a:t>
            </a:r>
          </a:p>
          <a:p>
            <a:pPr algn="ctr"/>
            <a:r>
              <a:rPr lang="en-US" sz="2400" dirty="0" smtClean="0"/>
              <a:t>Deliverable</a:t>
            </a:r>
            <a:endParaRPr lang="en-US" sz="24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smtClean="0">
              <a:solidFill>
                <a:schemeClr val="tx1"/>
              </a:solidFill>
            </a:endParaRPr>
          </a:p>
          <a:p>
            <a:r>
              <a:rPr lang="en-US" dirty="0" smtClean="0">
                <a:solidFill>
                  <a:schemeClr val="tx1"/>
                </a:solidFill>
              </a:rPr>
              <a:t>    KAZ Consulting is a consulting firm based out of Tuscaloosa, Alabama. We provide our clients with business solutions and advantageous innovations made possible by the implementation of efficient and effective information systems. Whether we are increasing our client’s branding, decreasing their costs, increasing their profits, or any combination of these three, KAZ Consulting will continually strive to exceed all client expectations. KAZ Consulting will enhance a client’s business by applying our motto of “Better. Faster. Cheaper.” to every facet of their company. Ultimately, KAZ Consulting will utilize cutting-edge technology to satisfy our client’s business goals, creating a competitive advantage for the client and sustaining their presence in today’s fast-paced business environment.</a:t>
            </a:r>
          </a:p>
        </p:txBody>
      </p:sp>
      <p:sp>
        <p:nvSpPr>
          <p:cNvPr id="7" name="TextBox 6"/>
          <p:cNvSpPr txBox="1"/>
          <p:nvPr/>
        </p:nvSpPr>
        <p:spPr>
          <a:xfrm>
            <a:off x="1143000" y="762000"/>
            <a:ext cx="4572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400" dirty="0" smtClean="0">
                <a:solidFill>
                  <a:prstClr val="black"/>
                </a:solidFill>
              </a:rPr>
              <a:t>KAZ Consulting Overview</a:t>
            </a:r>
            <a:endParaRPr lang="en-US" sz="2400" dirty="0">
              <a:solidFill>
                <a:prstClr val="black"/>
              </a:solidFill>
            </a:endParaRPr>
          </a:p>
        </p:txBody>
      </p:sp>
      <p:sp>
        <p:nvSpPr>
          <p:cNvPr id="11" name="Slide Number Placeholder 10"/>
          <p:cNvSpPr>
            <a:spLocks noGrp="1"/>
          </p:cNvSpPr>
          <p:nvPr>
            <p:ph type="sldNum" sz="quarter" idx="12"/>
          </p:nvPr>
        </p:nvSpPr>
        <p:spPr/>
        <p:txBody>
          <a:bodyPr/>
          <a:lstStyle/>
          <a:p>
            <a:fld id="{BFC7FD3E-F688-44E6-8889-AEFA5BAA7B88}"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7818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Arrow Connector 23"/>
          <p:cNvCxnSpPr>
            <a:stCxn id="13" idx="0"/>
            <a:endCxn id="12" idx="2"/>
          </p:cNvCxnSpPr>
          <p:nvPr/>
        </p:nvCxnSpPr>
        <p:spPr>
          <a:xfrm rot="16200000" flipV="1">
            <a:off x="3162300" y="3886200"/>
            <a:ext cx="152400" cy="457200"/>
          </a:xfrm>
          <a:prstGeom prst="straightConnector1">
            <a:avLst/>
          </a:prstGeom>
          <a:ln w="44450">
            <a:solidFill>
              <a:schemeClr val="tx1"/>
            </a:solidFill>
            <a:tailEnd type="triangle" w="sm" len="med"/>
          </a:ln>
          <a:effectLst/>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0"/>
            <a:endCxn id="13" idx="2"/>
          </p:cNvCxnSpPr>
          <p:nvPr/>
        </p:nvCxnSpPr>
        <p:spPr>
          <a:xfrm rot="5400000" flipH="1" flipV="1">
            <a:off x="2457450" y="6153150"/>
            <a:ext cx="304800" cy="1714500"/>
          </a:xfrm>
          <a:prstGeom prst="bentConnector3">
            <a:avLst>
              <a:gd name="adj1" fmla="val 50000"/>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0"/>
            <a:endCxn id="13" idx="2"/>
          </p:cNvCxnSpPr>
          <p:nvPr/>
        </p:nvCxnSpPr>
        <p:spPr>
          <a:xfrm rot="5400000" flipH="1" flipV="1">
            <a:off x="3314700" y="7010400"/>
            <a:ext cx="304800" cy="1588"/>
          </a:xfrm>
          <a:prstGeom prst="line">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6" idx="0"/>
            <a:endCxn id="13" idx="2"/>
          </p:cNvCxnSpPr>
          <p:nvPr/>
        </p:nvCxnSpPr>
        <p:spPr>
          <a:xfrm rot="16200000" flipV="1">
            <a:off x="4171950" y="6153150"/>
            <a:ext cx="304800" cy="1714500"/>
          </a:xfrm>
          <a:prstGeom prst="bentConnector3">
            <a:avLst>
              <a:gd name="adj1" fmla="val 50000"/>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66800" y="762000"/>
            <a:ext cx="47244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Client Sell WCA</a:t>
            </a:r>
            <a:endParaRPr lang="en-US" sz="2400" dirty="0"/>
          </a:p>
        </p:txBody>
      </p:sp>
      <p:sp>
        <p:nvSpPr>
          <p:cNvPr id="9" name="Rounded Rectangle 8"/>
          <p:cNvSpPr/>
          <p:nvPr/>
        </p:nvSpPr>
        <p:spPr>
          <a:xfrm>
            <a:off x="2362200" y="1981200"/>
            <a:ext cx="1295400" cy="7620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Customer</a:t>
            </a:r>
          </a:p>
          <a:p>
            <a:pPr algn="ctr"/>
            <a:r>
              <a:rPr lang="en-US" sz="1000" dirty="0" err="1" smtClean="0">
                <a:solidFill>
                  <a:schemeClr val="tx1"/>
                </a:solidFill>
              </a:rPr>
              <a:t>Wal</a:t>
            </a:r>
            <a:r>
              <a:rPr lang="en-US" sz="1000" dirty="0" smtClean="0">
                <a:solidFill>
                  <a:schemeClr val="tx1"/>
                </a:solidFill>
              </a:rPr>
              <a:t>-mart Pharmacy</a:t>
            </a:r>
          </a:p>
          <a:p>
            <a:pPr algn="ctr"/>
            <a:r>
              <a:rPr lang="en-US" sz="1000" dirty="0" smtClean="0">
                <a:solidFill>
                  <a:schemeClr val="tx1"/>
                </a:solidFill>
              </a:rPr>
              <a:t>KAZ Consulting</a:t>
            </a:r>
          </a:p>
        </p:txBody>
      </p:sp>
      <p:sp>
        <p:nvSpPr>
          <p:cNvPr id="12" name="Rounded Rectangle 11"/>
          <p:cNvSpPr/>
          <p:nvPr/>
        </p:nvSpPr>
        <p:spPr>
          <a:xfrm>
            <a:off x="2362200" y="2971800"/>
            <a:ext cx="1295400" cy="10668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Product</a:t>
            </a:r>
          </a:p>
          <a:p>
            <a:pPr algn="ctr"/>
            <a:r>
              <a:rPr lang="en-US" sz="800" dirty="0" smtClean="0">
                <a:solidFill>
                  <a:schemeClr val="tx1"/>
                </a:solidFill>
              </a:rPr>
              <a:t>A signed agreement to move onto development and deployment</a:t>
            </a:r>
            <a:endParaRPr lang="en-US" sz="800" dirty="0">
              <a:solidFill>
                <a:schemeClr val="tx1"/>
              </a:solidFill>
            </a:endParaRPr>
          </a:p>
        </p:txBody>
      </p:sp>
      <p:sp>
        <p:nvSpPr>
          <p:cNvPr id="13" name="Rounded Rectangle 12"/>
          <p:cNvSpPr/>
          <p:nvPr/>
        </p:nvSpPr>
        <p:spPr>
          <a:xfrm>
            <a:off x="914400" y="4191000"/>
            <a:ext cx="5105400" cy="2667000"/>
          </a:xfrm>
          <a:prstGeom prst="roundRect">
            <a:avLst>
              <a:gd name="adj" fmla="val 0"/>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Work Practices</a:t>
            </a:r>
          </a:p>
          <a:p>
            <a:pPr>
              <a:buFont typeface="Arial" pitchFamily="34" charset="0"/>
              <a:buChar char="•"/>
            </a:pPr>
            <a:r>
              <a:rPr lang="en-US" sz="1400" b="1" u="sng" dirty="0" smtClean="0">
                <a:solidFill>
                  <a:schemeClr val="tx1"/>
                </a:solidFill>
              </a:rPr>
              <a:t>R&amp;D</a:t>
            </a:r>
            <a:r>
              <a:rPr lang="en-US" sz="1400" dirty="0" smtClean="0">
                <a:solidFill>
                  <a:schemeClr val="tx1"/>
                </a:solidFill>
              </a:rPr>
              <a:t>	 – Determine meeting times with Wal-Mart Executives</a:t>
            </a:r>
          </a:p>
          <a:p>
            <a:pPr>
              <a:buFont typeface="Arial" pitchFamily="34" charset="0"/>
              <a:buChar char="•"/>
            </a:pPr>
            <a:r>
              <a:rPr lang="en-US" sz="1400" b="1" u="sng" dirty="0" smtClean="0">
                <a:solidFill>
                  <a:schemeClr val="tx1"/>
                </a:solidFill>
              </a:rPr>
              <a:t>Produce</a:t>
            </a:r>
            <a:r>
              <a:rPr lang="en-US" sz="1400" dirty="0" smtClean="0">
                <a:solidFill>
                  <a:schemeClr val="tx1"/>
                </a:solidFill>
              </a:rPr>
              <a:t>	 – Schedule of meeting time and location</a:t>
            </a:r>
          </a:p>
          <a:p>
            <a:pPr>
              <a:buFont typeface="Arial" pitchFamily="34" charset="0"/>
              <a:buChar char="•"/>
            </a:pPr>
            <a:r>
              <a:rPr lang="en-US" sz="1400" b="1" u="sng" dirty="0" smtClean="0">
                <a:solidFill>
                  <a:schemeClr val="tx1"/>
                </a:solidFill>
              </a:rPr>
              <a:t>Sell</a:t>
            </a:r>
            <a:r>
              <a:rPr lang="en-US" sz="1400" dirty="0" smtClean="0">
                <a:solidFill>
                  <a:schemeClr val="tx1"/>
                </a:solidFill>
              </a:rPr>
              <a:t> 	 – QR-2D bar-coding system concept proposal to </a:t>
            </a:r>
            <a:r>
              <a:rPr lang="en-US" sz="1400" dirty="0" err="1" smtClean="0">
                <a:solidFill>
                  <a:schemeClr val="tx1"/>
                </a:solidFill>
              </a:rPr>
              <a:t>Wal</a:t>
            </a:r>
            <a:r>
              <a:rPr lang="en-US" sz="1400" dirty="0" smtClean="0">
                <a:solidFill>
                  <a:schemeClr val="tx1"/>
                </a:solidFill>
              </a:rPr>
              <a:t>-	    Mart Executives for review</a:t>
            </a:r>
          </a:p>
          <a:p>
            <a:pPr>
              <a:buFont typeface="Arial" pitchFamily="34" charset="0"/>
              <a:buChar char="•"/>
            </a:pPr>
            <a:r>
              <a:rPr lang="en-US" sz="1400" b="1" u="sng" dirty="0" smtClean="0">
                <a:solidFill>
                  <a:schemeClr val="tx1"/>
                </a:solidFill>
              </a:rPr>
              <a:t>Service</a:t>
            </a:r>
            <a:r>
              <a:rPr lang="en-US" sz="1400" dirty="0" smtClean="0">
                <a:solidFill>
                  <a:schemeClr val="tx1"/>
                </a:solidFill>
              </a:rPr>
              <a:t> 	 – Revise QR-2D bar-coding system concept based on 	    feedback</a:t>
            </a:r>
          </a:p>
          <a:p>
            <a:pPr>
              <a:buFont typeface="Arial" pitchFamily="34" charset="0"/>
              <a:buChar char="•"/>
            </a:pPr>
            <a:r>
              <a:rPr lang="en-US" sz="1400" b="1" u="sng" dirty="0" smtClean="0">
                <a:solidFill>
                  <a:schemeClr val="tx1"/>
                </a:solidFill>
              </a:rPr>
              <a:t>Deliver</a:t>
            </a:r>
            <a:r>
              <a:rPr lang="en-US" sz="1400" dirty="0" smtClean="0">
                <a:solidFill>
                  <a:schemeClr val="tx1"/>
                </a:solidFill>
              </a:rPr>
              <a:t>	 – Present revised proposal to Wal-Mart to obtain 	  	    signed agreement to move onto development and 	    deployment</a:t>
            </a:r>
          </a:p>
        </p:txBody>
      </p:sp>
      <p:sp>
        <p:nvSpPr>
          <p:cNvPr id="14" name="Rounded Rectangle 13"/>
          <p:cNvSpPr/>
          <p:nvPr/>
        </p:nvSpPr>
        <p:spPr>
          <a:xfrm>
            <a:off x="990600" y="7162800"/>
            <a:ext cx="1524000" cy="1295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Technology</a:t>
            </a:r>
          </a:p>
          <a:p>
            <a:pPr algn="ctr">
              <a:buFont typeface="Arial" pitchFamily="34" charset="0"/>
              <a:buChar char="•"/>
            </a:pPr>
            <a:r>
              <a:rPr lang="en-US" sz="900" dirty="0" smtClean="0">
                <a:solidFill>
                  <a:schemeClr val="tx1"/>
                </a:solidFill>
              </a:rPr>
              <a:t>Communication Resources</a:t>
            </a:r>
          </a:p>
          <a:p>
            <a:pPr algn="ctr">
              <a:buFont typeface="Arial" pitchFamily="34" charset="0"/>
              <a:buChar char="•"/>
            </a:pPr>
            <a:r>
              <a:rPr lang="en-US" sz="900" dirty="0" smtClean="0">
                <a:solidFill>
                  <a:schemeClr val="tx1"/>
                </a:solidFill>
              </a:rPr>
              <a:t>QR-2D bar-coding software and hardware</a:t>
            </a:r>
          </a:p>
          <a:p>
            <a:pPr algn="ctr">
              <a:buFont typeface="Arial" pitchFamily="34" charset="0"/>
              <a:buChar char="•"/>
            </a:pPr>
            <a:r>
              <a:rPr lang="en-US" sz="900" dirty="0" smtClean="0">
                <a:solidFill>
                  <a:schemeClr val="tx1"/>
                </a:solidFill>
              </a:rPr>
              <a:t>Internet</a:t>
            </a:r>
          </a:p>
          <a:p>
            <a:pPr algn="ctr">
              <a:buFont typeface="Arial" pitchFamily="34" charset="0"/>
              <a:buChar char="•"/>
            </a:pPr>
            <a:r>
              <a:rPr lang="en-US" sz="900" dirty="0" smtClean="0">
                <a:solidFill>
                  <a:schemeClr val="tx1"/>
                </a:solidFill>
              </a:rPr>
              <a:t>MS Office Suite</a:t>
            </a:r>
          </a:p>
        </p:txBody>
      </p:sp>
      <p:sp>
        <p:nvSpPr>
          <p:cNvPr id="15" name="Rounded Rectangle 14"/>
          <p:cNvSpPr/>
          <p:nvPr/>
        </p:nvSpPr>
        <p:spPr>
          <a:xfrm>
            <a:off x="2667000" y="7162800"/>
            <a:ext cx="1600200" cy="1295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Data</a:t>
            </a:r>
          </a:p>
          <a:p>
            <a:pPr algn="ctr">
              <a:buFont typeface="Arial" pitchFamily="34" charset="0"/>
              <a:buChar char="•"/>
            </a:pPr>
            <a:r>
              <a:rPr lang="en-US" sz="1000" dirty="0" smtClean="0">
                <a:solidFill>
                  <a:schemeClr val="tx1"/>
                </a:solidFill>
              </a:rPr>
              <a:t>Presentation</a:t>
            </a:r>
          </a:p>
          <a:p>
            <a:pPr algn="ctr">
              <a:buFont typeface="Arial" pitchFamily="34" charset="0"/>
              <a:buChar char="•"/>
            </a:pPr>
            <a:r>
              <a:rPr lang="en-US" sz="1000" dirty="0" smtClean="0">
                <a:solidFill>
                  <a:schemeClr val="tx1"/>
                </a:solidFill>
              </a:rPr>
              <a:t>Client’s Schedule</a:t>
            </a:r>
          </a:p>
          <a:p>
            <a:pPr algn="ctr">
              <a:buFont typeface="Arial" pitchFamily="34" charset="0"/>
              <a:buChar char="•"/>
            </a:pPr>
            <a:r>
              <a:rPr lang="en-US" sz="1000" dirty="0" smtClean="0">
                <a:solidFill>
                  <a:schemeClr val="tx1"/>
                </a:solidFill>
              </a:rPr>
              <a:t>Proposal</a:t>
            </a:r>
          </a:p>
          <a:p>
            <a:pPr algn="ctr">
              <a:buFont typeface="Arial" pitchFamily="34" charset="0"/>
              <a:buChar char="•"/>
            </a:pPr>
            <a:r>
              <a:rPr lang="en-US" sz="1000" dirty="0" smtClean="0">
                <a:solidFill>
                  <a:schemeClr val="tx1"/>
                </a:solidFill>
              </a:rPr>
              <a:t>Signed Agreement</a:t>
            </a:r>
          </a:p>
        </p:txBody>
      </p:sp>
      <p:sp>
        <p:nvSpPr>
          <p:cNvPr id="16" name="Rounded Rectangle 15"/>
          <p:cNvSpPr/>
          <p:nvPr/>
        </p:nvSpPr>
        <p:spPr>
          <a:xfrm>
            <a:off x="4419600" y="7162800"/>
            <a:ext cx="1524000" cy="1295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People</a:t>
            </a:r>
          </a:p>
          <a:p>
            <a:pPr algn="ctr">
              <a:buFont typeface="Arial" pitchFamily="34" charset="0"/>
              <a:buChar char="•"/>
            </a:pPr>
            <a:r>
              <a:rPr lang="en-US" sz="1000" dirty="0" smtClean="0">
                <a:solidFill>
                  <a:schemeClr val="tx1"/>
                </a:solidFill>
              </a:rPr>
              <a:t>KAZ Consulting</a:t>
            </a:r>
          </a:p>
          <a:p>
            <a:pPr algn="ctr">
              <a:buFont typeface="Arial" pitchFamily="34" charset="0"/>
              <a:buChar char="•"/>
            </a:pPr>
            <a:r>
              <a:rPr lang="en-US" sz="1000" dirty="0" smtClean="0">
                <a:solidFill>
                  <a:schemeClr val="tx1"/>
                </a:solidFill>
              </a:rPr>
              <a:t>Wal-Mart Executives</a:t>
            </a:r>
          </a:p>
          <a:p>
            <a:pPr algn="ctr">
              <a:buFont typeface="Arial" pitchFamily="34" charset="0"/>
              <a:buChar char="•"/>
            </a:pPr>
            <a:endParaRPr lang="en-US" sz="1200" b="1" u="sng" dirty="0" smtClean="0">
              <a:solidFill>
                <a:schemeClr val="tx1"/>
              </a:solidFill>
            </a:endParaRPr>
          </a:p>
        </p:txBody>
      </p:sp>
      <p:sp>
        <p:nvSpPr>
          <p:cNvPr id="17" name="Rounded Rectangle 16"/>
          <p:cNvSpPr/>
          <p:nvPr/>
        </p:nvSpPr>
        <p:spPr>
          <a:xfrm>
            <a:off x="762000" y="1981200"/>
            <a:ext cx="1371600" cy="2057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Goal</a:t>
            </a:r>
          </a:p>
          <a:p>
            <a:r>
              <a:rPr lang="en-US" sz="1000" dirty="0" smtClean="0">
                <a:solidFill>
                  <a:schemeClr val="tx1"/>
                </a:solidFill>
              </a:rPr>
              <a:t>To sell research and proposal to Wal-Mart executives through presentation.</a:t>
            </a:r>
            <a:endParaRPr lang="en-US" sz="1000" dirty="0">
              <a:solidFill>
                <a:schemeClr val="tx1"/>
              </a:solidFill>
            </a:endParaRPr>
          </a:p>
        </p:txBody>
      </p:sp>
      <p:sp>
        <p:nvSpPr>
          <p:cNvPr id="19" name="Rounded Rectangle 18"/>
          <p:cNvSpPr/>
          <p:nvPr/>
        </p:nvSpPr>
        <p:spPr>
          <a:xfrm>
            <a:off x="3810000" y="1981200"/>
            <a:ext cx="2286000" cy="2057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Value Added</a:t>
            </a:r>
          </a:p>
          <a:p>
            <a:r>
              <a:rPr lang="en-US" sz="900" dirty="0" smtClean="0">
                <a:solidFill>
                  <a:schemeClr val="tx1"/>
                </a:solidFill>
              </a:rPr>
              <a:t>Continually receiving modifications and approvals from Wal-Mart, allows KAZ Consulting to be secure and confident in their project direction, which results in keeping KAZ’s goals and strategies in accordance with Wal-Mart’s needs, thus minimizing the chance for miscommunication and facilitating a successful business relationship with Wal-Mart, which will improve customer satisfaction thus allowing for repeat business and increased revenue.</a:t>
            </a:r>
            <a:endParaRPr lang="en-US" sz="900" dirty="0">
              <a:solidFill>
                <a:schemeClr val="tx1"/>
              </a:solidFill>
            </a:endParaRPr>
          </a:p>
        </p:txBody>
      </p:sp>
      <p:cxnSp>
        <p:nvCxnSpPr>
          <p:cNvPr id="21" name="Straight Connector 20"/>
          <p:cNvCxnSpPr/>
          <p:nvPr/>
        </p:nvCxnSpPr>
        <p:spPr>
          <a:xfrm rot="5400000">
            <a:off x="1219994" y="2971006"/>
            <a:ext cx="1980406" cy="794"/>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2743994" y="2971006"/>
            <a:ext cx="19812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0"/>
            <a:endCxn id="9" idx="2"/>
          </p:cNvCxnSpPr>
          <p:nvPr/>
        </p:nvCxnSpPr>
        <p:spPr>
          <a:xfrm rot="5400000" flipH="1" flipV="1">
            <a:off x="2895600" y="2857500"/>
            <a:ext cx="228600" cy="1588"/>
          </a:xfrm>
          <a:prstGeom prst="straightConnector1">
            <a:avLst/>
          </a:prstGeom>
          <a:ln w="44450">
            <a:solidFill>
              <a:schemeClr val="tx1"/>
            </a:solidFill>
            <a:tailEnd type="triangle" w="sm" len="med"/>
          </a:ln>
          <a:effectLst/>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BFC7FD3E-F688-44E6-8889-AEFA5BAA7B88}"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5532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sz="1400" b="1" u="sng" dirty="0" smtClean="0">
                <a:solidFill>
                  <a:schemeClr val="tx1"/>
                </a:solidFill>
              </a:rPr>
              <a:t>Goal:</a:t>
            </a:r>
            <a:r>
              <a:rPr lang="en-US" sz="1400" dirty="0" smtClean="0">
                <a:solidFill>
                  <a:schemeClr val="tx1"/>
                </a:solidFill>
              </a:rPr>
              <a:t> To sell research and proposal to Wal-Mart executives through presentation.</a:t>
            </a:r>
          </a:p>
          <a:p>
            <a:pPr>
              <a:buFont typeface="Arial" pitchFamily="34" charset="0"/>
              <a:buChar char="•"/>
            </a:pPr>
            <a:r>
              <a:rPr lang="en-US" sz="1400" b="1" u="sng" dirty="0" smtClean="0">
                <a:solidFill>
                  <a:schemeClr val="tx1"/>
                </a:solidFill>
              </a:rPr>
              <a:t>Product:</a:t>
            </a:r>
            <a:r>
              <a:rPr lang="en-US" sz="1400" dirty="0" smtClean="0">
                <a:solidFill>
                  <a:schemeClr val="tx1"/>
                </a:solidFill>
              </a:rPr>
              <a:t> A signed agreement to move onto development and deployment</a:t>
            </a:r>
          </a:p>
          <a:p>
            <a:pPr>
              <a:buFont typeface="Arial" pitchFamily="34" charset="0"/>
              <a:buChar char="•"/>
            </a:pPr>
            <a:r>
              <a:rPr lang="en-US" sz="1400" b="1" u="sng" dirty="0" smtClean="0">
                <a:solidFill>
                  <a:schemeClr val="tx1"/>
                </a:solidFill>
              </a:rPr>
              <a:t>R&amp;D:</a:t>
            </a:r>
            <a:r>
              <a:rPr lang="en-US" sz="1400" dirty="0" smtClean="0">
                <a:solidFill>
                  <a:schemeClr val="tx1"/>
                </a:solidFill>
              </a:rPr>
              <a:t> Determine meeting times with Wal-Mart Executives</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Produce: </a:t>
            </a:r>
            <a:r>
              <a:rPr lang="en-US" sz="1400" dirty="0" smtClean="0">
                <a:solidFill>
                  <a:schemeClr val="tx1"/>
                </a:solidFill>
              </a:rPr>
              <a:t>Schedule of meeting time and location</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Sell: </a:t>
            </a:r>
            <a:r>
              <a:rPr lang="en-US" sz="1400" dirty="0" smtClean="0">
                <a:solidFill>
                  <a:schemeClr val="tx1"/>
                </a:solidFill>
              </a:rPr>
              <a:t>QR-2D bar-coding system concept proposal to Wal-Mart Executives for review</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Service:</a:t>
            </a:r>
            <a:r>
              <a:rPr lang="en-US" sz="1400" dirty="0" smtClean="0">
                <a:solidFill>
                  <a:schemeClr val="tx1"/>
                </a:solidFill>
              </a:rPr>
              <a:t> Revise QR-2D bar-coding system concept based on feedback</a:t>
            </a:r>
          </a:p>
          <a:p>
            <a:pPr>
              <a:buFont typeface="Arial" pitchFamily="34" charset="0"/>
              <a:buChar char="•"/>
            </a:pPr>
            <a:r>
              <a:rPr lang="en-US" sz="1400" b="1" u="sng" dirty="0" smtClean="0">
                <a:solidFill>
                  <a:schemeClr val="tx1"/>
                </a:solidFill>
              </a:rPr>
              <a:t>Deliver:</a:t>
            </a:r>
            <a:r>
              <a:rPr lang="en-US" sz="1400" dirty="0" smtClean="0">
                <a:solidFill>
                  <a:schemeClr val="tx1"/>
                </a:solidFill>
              </a:rPr>
              <a:t> Present revised proposal to Wal-Mart to obtain signed agreement to move onto development and deployment</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Technology: </a:t>
            </a:r>
            <a:r>
              <a:rPr lang="en-US" sz="1400" dirty="0" smtClean="0">
                <a:solidFill>
                  <a:schemeClr val="tx1"/>
                </a:solidFill>
              </a:rPr>
              <a:t>Communication Resources, QR-2D bar-coding software and hardware, Internet, MS Office Suite</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Data:</a:t>
            </a:r>
            <a:r>
              <a:rPr lang="en-US" sz="1400" dirty="0" smtClean="0">
                <a:solidFill>
                  <a:schemeClr val="tx1"/>
                </a:solidFill>
              </a:rPr>
              <a:t> Presentation, Client’s Schedule, Proposal, Signed Agreement</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People:</a:t>
            </a:r>
            <a:r>
              <a:rPr lang="en-US" sz="1400" dirty="0" smtClean="0">
                <a:solidFill>
                  <a:schemeClr val="tx1"/>
                </a:solidFill>
              </a:rPr>
              <a:t> KAZ Consulting, Wal-Mart Executives</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Value Added:</a:t>
            </a:r>
          </a:p>
          <a:p>
            <a:pPr lvl="1"/>
            <a:r>
              <a:rPr lang="en-US" sz="1400" dirty="0" smtClean="0">
                <a:solidFill>
                  <a:schemeClr val="tx1"/>
                </a:solidFill>
              </a:rPr>
              <a:t>- Continually receiving modifications and approvals from Wal-Mart, allows KAZ Consulting to be secure and confident in their project direction, which results in keeping KAZ’s goals and strategies in accordance with Wal-Mart’s needs, thus minimizing the chance for miscommunication and facilitating a successful business relationship with Wal-Mart, which will improve customer satisfaction thus allowing for repeat business and increased revenue.</a:t>
            </a:r>
          </a:p>
        </p:txBody>
      </p:sp>
      <p:sp>
        <p:nvSpPr>
          <p:cNvPr id="7" name="TextBox 6"/>
          <p:cNvSpPr txBox="1"/>
          <p:nvPr/>
        </p:nvSpPr>
        <p:spPr>
          <a:xfrm>
            <a:off x="1066800" y="762000"/>
            <a:ext cx="47244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Client Sell WCA Narrative</a:t>
            </a:r>
            <a:endParaRPr lang="en-US" sz="24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371600" y="762000"/>
            <a:ext cx="4191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Client Sell VC</a:t>
            </a:r>
            <a:endParaRPr lang="en-US" sz="2400" dirty="0"/>
          </a:p>
        </p:txBody>
      </p:sp>
      <p:cxnSp>
        <p:nvCxnSpPr>
          <p:cNvPr id="53" name="Straight Arrow Connector 52"/>
          <p:cNvCxnSpPr>
            <a:stCxn id="47" idx="2"/>
            <a:endCxn id="48" idx="0"/>
          </p:cNvCxnSpPr>
          <p:nvPr/>
        </p:nvCxnSpPr>
        <p:spPr>
          <a:xfrm rot="5400000">
            <a:off x="1257300" y="30480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2"/>
            <a:endCxn id="49" idx="0"/>
          </p:cNvCxnSpPr>
          <p:nvPr/>
        </p:nvCxnSpPr>
        <p:spPr>
          <a:xfrm rot="5400000">
            <a:off x="1257300" y="43434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2"/>
            <a:endCxn id="51" idx="0"/>
          </p:cNvCxnSpPr>
          <p:nvPr/>
        </p:nvCxnSpPr>
        <p:spPr>
          <a:xfrm rot="5400000">
            <a:off x="1257300" y="56388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1" idx="2"/>
            <a:endCxn id="50" idx="0"/>
          </p:cNvCxnSpPr>
          <p:nvPr/>
        </p:nvCxnSpPr>
        <p:spPr>
          <a:xfrm rot="5400000">
            <a:off x="1257300" y="69342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14400" y="19050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R&amp;D</a:t>
            </a:r>
            <a:endParaRPr lang="en-US" b="1" dirty="0">
              <a:solidFill>
                <a:schemeClr val="tx1"/>
              </a:solidFill>
            </a:endParaRPr>
          </a:p>
        </p:txBody>
      </p:sp>
      <p:sp>
        <p:nvSpPr>
          <p:cNvPr id="48" name="Rectangle 47"/>
          <p:cNvSpPr/>
          <p:nvPr/>
        </p:nvSpPr>
        <p:spPr>
          <a:xfrm>
            <a:off x="914400" y="32004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Produce</a:t>
            </a:r>
            <a:endParaRPr lang="en-US" b="1" dirty="0">
              <a:solidFill>
                <a:schemeClr val="tx1"/>
              </a:solidFill>
            </a:endParaRPr>
          </a:p>
        </p:txBody>
      </p:sp>
      <p:sp>
        <p:nvSpPr>
          <p:cNvPr id="49" name="Rectangle 48"/>
          <p:cNvSpPr/>
          <p:nvPr/>
        </p:nvSpPr>
        <p:spPr>
          <a:xfrm>
            <a:off x="914400" y="44958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Sell</a:t>
            </a:r>
            <a:endParaRPr lang="en-US" b="1" dirty="0">
              <a:solidFill>
                <a:schemeClr val="tx1"/>
              </a:solidFill>
            </a:endParaRPr>
          </a:p>
        </p:txBody>
      </p:sp>
      <p:sp>
        <p:nvSpPr>
          <p:cNvPr id="50" name="Rectangle 49"/>
          <p:cNvSpPr/>
          <p:nvPr/>
        </p:nvSpPr>
        <p:spPr>
          <a:xfrm>
            <a:off x="914400" y="70866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Deliver</a:t>
            </a:r>
            <a:endParaRPr lang="en-US" b="1" dirty="0">
              <a:solidFill>
                <a:schemeClr val="tx1"/>
              </a:solidFill>
            </a:endParaRPr>
          </a:p>
        </p:txBody>
      </p:sp>
      <p:sp>
        <p:nvSpPr>
          <p:cNvPr id="51" name="Rectangle 50"/>
          <p:cNvSpPr/>
          <p:nvPr/>
        </p:nvSpPr>
        <p:spPr>
          <a:xfrm>
            <a:off x="914400" y="57912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Service</a:t>
            </a:r>
            <a:endParaRPr lang="en-US" b="1" dirty="0">
              <a:solidFill>
                <a:schemeClr val="tx1"/>
              </a:solidFill>
            </a:endParaRPr>
          </a:p>
        </p:txBody>
      </p:sp>
      <p:sp>
        <p:nvSpPr>
          <p:cNvPr id="63" name="Left Arrow Callout 62"/>
          <p:cNvSpPr/>
          <p:nvPr/>
        </p:nvSpPr>
        <p:spPr>
          <a:xfrm>
            <a:off x="1981200" y="1905000"/>
            <a:ext cx="1828800" cy="990600"/>
          </a:xfrm>
          <a:prstGeom prst="leftArrowCallout">
            <a:avLst>
              <a:gd name="adj1" fmla="val 13462"/>
              <a:gd name="adj2" fmla="val 15385"/>
              <a:gd name="adj3" fmla="val 15385"/>
              <a:gd name="adj4" fmla="val 89334"/>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Client’s Schedule</a:t>
            </a:r>
            <a:endParaRPr lang="en-US" sz="1400" dirty="0">
              <a:solidFill>
                <a:schemeClr val="tx1"/>
              </a:solidFill>
            </a:endParaRPr>
          </a:p>
        </p:txBody>
      </p:sp>
      <p:cxnSp>
        <p:nvCxnSpPr>
          <p:cNvPr id="70" name="Straight Arrow Connector 69"/>
          <p:cNvCxnSpPr>
            <a:endCxn id="82" idx="2"/>
          </p:cNvCxnSpPr>
          <p:nvPr/>
        </p:nvCxnSpPr>
        <p:spPr>
          <a:xfrm flipV="1">
            <a:off x="1905000" y="7696200"/>
            <a:ext cx="3048000" cy="228600"/>
          </a:xfrm>
          <a:prstGeom prst="bentConnector2">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191000" y="1905000"/>
            <a:ext cx="1447800" cy="369332"/>
          </a:xfrm>
          <a:prstGeom prst="rect">
            <a:avLst/>
          </a:prstGeom>
          <a:solidFill>
            <a:schemeClr val="accent1">
              <a:alpha val="66000"/>
            </a:schemeClr>
          </a:solidFill>
          <a:ln>
            <a:solidFill>
              <a:schemeClr val="tx1"/>
            </a:solidFill>
          </a:ln>
        </p:spPr>
        <p:txBody>
          <a:bodyPr wrap="square" rtlCol="0">
            <a:spAutoFit/>
          </a:bodyPr>
          <a:lstStyle/>
          <a:p>
            <a:pPr algn="ctr"/>
            <a:r>
              <a:rPr lang="en-US" b="1" u="sng" dirty="0" smtClean="0">
                <a:solidFill>
                  <a:srgbClr val="FFFF00"/>
                </a:solidFill>
              </a:rPr>
              <a:t>Value Added</a:t>
            </a:r>
            <a:endParaRPr lang="en-US" b="1" u="sng" dirty="0">
              <a:solidFill>
                <a:srgbClr val="FFFF00"/>
              </a:solidFill>
            </a:endParaRPr>
          </a:p>
        </p:txBody>
      </p:sp>
      <p:sp>
        <p:nvSpPr>
          <p:cNvPr id="82" name="Rectangle 81"/>
          <p:cNvSpPr/>
          <p:nvPr/>
        </p:nvSpPr>
        <p:spPr>
          <a:xfrm>
            <a:off x="3962400" y="2286000"/>
            <a:ext cx="1981200" cy="5410200"/>
          </a:xfrm>
          <a:prstGeom prst="rect">
            <a:avLst/>
          </a:prstGeom>
          <a:solidFill>
            <a:schemeClr val="bg2">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solidFill>
                  <a:schemeClr val="tx1"/>
                </a:solidFill>
              </a:rPr>
              <a:t>Continually receiving modifications and approvals from Wal-Mart, allows KAZ Consulting to be secure and confident in their project direction, which results in keeping KAZ’s goals and strategies in accordance with Wal-Mart’s needs, thus minimizing the chance for miscommunication and facilitating a successful business relationship with Wal-Mart, which will improve customer satisfaction thus allowing for repeat business and increased revenue.</a:t>
            </a:r>
            <a:endParaRPr lang="en-US" sz="1400" dirty="0">
              <a:solidFill>
                <a:schemeClr val="tx1"/>
              </a:solidFill>
            </a:endParaRPr>
          </a:p>
        </p:txBody>
      </p:sp>
      <p:sp>
        <p:nvSpPr>
          <p:cNvPr id="34" name="Left Arrow Callout 33"/>
          <p:cNvSpPr/>
          <p:nvPr/>
        </p:nvSpPr>
        <p:spPr>
          <a:xfrm>
            <a:off x="1981200" y="7086600"/>
            <a:ext cx="1828800" cy="762000"/>
          </a:xfrm>
          <a:prstGeom prst="leftArrowCallout">
            <a:avLst>
              <a:gd name="adj1" fmla="val 13462"/>
              <a:gd name="adj2" fmla="val 15385"/>
              <a:gd name="adj3" fmla="val 15385"/>
              <a:gd name="adj4" fmla="val 89334"/>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Signed Agreement</a:t>
            </a:r>
            <a:endParaRPr lang="en-US" sz="1400" dirty="0">
              <a:solidFill>
                <a:schemeClr val="tx1"/>
              </a:solidFill>
            </a:endParaRPr>
          </a:p>
        </p:txBody>
      </p:sp>
      <p:sp>
        <p:nvSpPr>
          <p:cNvPr id="35" name="Left Arrow Callout 34"/>
          <p:cNvSpPr/>
          <p:nvPr/>
        </p:nvSpPr>
        <p:spPr>
          <a:xfrm>
            <a:off x="1981200" y="5791200"/>
            <a:ext cx="1828800" cy="990600"/>
          </a:xfrm>
          <a:prstGeom prst="leftArrowCallout">
            <a:avLst>
              <a:gd name="adj1" fmla="val 13462"/>
              <a:gd name="adj2" fmla="val 15385"/>
              <a:gd name="adj3" fmla="val 15385"/>
              <a:gd name="adj4" fmla="val 89334"/>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Revised QR-2D Bar-coding System Concept</a:t>
            </a:r>
            <a:endParaRPr lang="en-US" sz="1400" dirty="0">
              <a:solidFill>
                <a:schemeClr val="tx1"/>
              </a:solidFill>
            </a:endParaRPr>
          </a:p>
        </p:txBody>
      </p:sp>
      <p:sp>
        <p:nvSpPr>
          <p:cNvPr id="36" name="Left Arrow Callout 35"/>
          <p:cNvSpPr/>
          <p:nvPr/>
        </p:nvSpPr>
        <p:spPr>
          <a:xfrm>
            <a:off x="1981200" y="4495800"/>
            <a:ext cx="1828800" cy="990600"/>
          </a:xfrm>
          <a:prstGeom prst="leftArrowCallout">
            <a:avLst>
              <a:gd name="adj1" fmla="val 13462"/>
              <a:gd name="adj2" fmla="val 15385"/>
              <a:gd name="adj3" fmla="val 15385"/>
              <a:gd name="adj4" fmla="val 89334"/>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Wal-Mart Executive Feedback</a:t>
            </a:r>
            <a:endParaRPr lang="en-US" sz="1400" dirty="0">
              <a:solidFill>
                <a:schemeClr val="tx1"/>
              </a:solidFill>
            </a:endParaRPr>
          </a:p>
        </p:txBody>
      </p:sp>
      <p:sp>
        <p:nvSpPr>
          <p:cNvPr id="37" name="Left Arrow Callout 36"/>
          <p:cNvSpPr/>
          <p:nvPr/>
        </p:nvSpPr>
        <p:spPr>
          <a:xfrm>
            <a:off x="1981200" y="3200400"/>
            <a:ext cx="1828800" cy="990600"/>
          </a:xfrm>
          <a:prstGeom prst="leftArrowCallout">
            <a:avLst>
              <a:gd name="adj1" fmla="val 13462"/>
              <a:gd name="adj2" fmla="val 15385"/>
              <a:gd name="adj3" fmla="val 15385"/>
              <a:gd name="adj4" fmla="val 89334"/>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Scheduled Meeting</a:t>
            </a:r>
            <a:endParaRPr lang="en-US" sz="1400" dirty="0">
              <a:solidFill>
                <a:schemeClr val="tx1"/>
              </a:solidFill>
            </a:endParaRPr>
          </a:p>
        </p:txBody>
      </p:sp>
      <p:sp>
        <p:nvSpPr>
          <p:cNvPr id="24" name="Slide Number Placeholder 23"/>
          <p:cNvSpPr>
            <a:spLocks noGrp="1"/>
          </p:cNvSpPr>
          <p:nvPr>
            <p:ph type="sldNum" sz="quarter" idx="12"/>
          </p:nvPr>
        </p:nvSpPr>
        <p:spPr/>
        <p:txBody>
          <a:bodyPr/>
          <a:lstStyle/>
          <a:p>
            <a:fld id="{BFC7FD3E-F688-44E6-8889-AEFA5BAA7B88}"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sz="1400" b="1" u="sng" dirty="0" smtClean="0">
                <a:solidFill>
                  <a:schemeClr val="tx1"/>
                </a:solidFill>
              </a:rPr>
              <a:t>R&amp;D:</a:t>
            </a:r>
            <a:r>
              <a:rPr lang="en-US" sz="1400" dirty="0" smtClean="0">
                <a:solidFill>
                  <a:schemeClr val="tx1"/>
                </a:solidFill>
              </a:rPr>
              <a:t> Determine meeting times with Wal-Mart Executives</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Produce:</a:t>
            </a:r>
            <a:r>
              <a:rPr lang="en-US" sz="1400" dirty="0" smtClean="0">
                <a:solidFill>
                  <a:schemeClr val="tx1"/>
                </a:solidFill>
              </a:rPr>
              <a:t> Schedule of meeting time and location</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Sell:</a:t>
            </a:r>
            <a:r>
              <a:rPr lang="en-US" sz="1400" dirty="0" smtClean="0">
                <a:solidFill>
                  <a:schemeClr val="tx1"/>
                </a:solidFill>
              </a:rPr>
              <a:t> QR-2D bar-coding system concept proposal to Wal-Mart Executives for review</a:t>
            </a:r>
          </a:p>
          <a:p>
            <a:pPr>
              <a:buFont typeface="Arial" pitchFamily="34" charset="0"/>
              <a:buChar char="•"/>
            </a:pPr>
            <a:r>
              <a:rPr lang="en-US" sz="1400" b="1" u="sng" dirty="0" smtClean="0">
                <a:solidFill>
                  <a:schemeClr val="tx1"/>
                </a:solidFill>
              </a:rPr>
              <a:t>Service:</a:t>
            </a:r>
            <a:r>
              <a:rPr lang="en-US" sz="1400" dirty="0" smtClean="0">
                <a:solidFill>
                  <a:schemeClr val="tx1"/>
                </a:solidFill>
              </a:rPr>
              <a:t> Revise QR-2D bar-coding system concept based on feedback</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Deliver:</a:t>
            </a:r>
            <a:r>
              <a:rPr lang="en-US" sz="1400" dirty="0" smtClean="0">
                <a:solidFill>
                  <a:schemeClr val="tx1"/>
                </a:solidFill>
              </a:rPr>
              <a:t> Present revised proposal to Wal-Mart to obtain signed agreement to move onto development and deployment</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Value Added:</a:t>
            </a:r>
            <a:r>
              <a:rPr lang="en-US" sz="1400" dirty="0" smtClean="0">
                <a:solidFill>
                  <a:schemeClr val="tx1"/>
                </a:solidFill>
              </a:rPr>
              <a:t> </a:t>
            </a:r>
          </a:p>
          <a:p>
            <a:pPr lvl="1"/>
            <a:r>
              <a:rPr lang="en-US" sz="1400" dirty="0" smtClean="0">
                <a:solidFill>
                  <a:schemeClr val="tx1"/>
                </a:solidFill>
              </a:rPr>
              <a:t>- Continually receiving modifications and approvals from Wal-Mart, allows KAZ Consulting to be secure and confident in their project direction, which results in keeping KAZ’s goals and strategies in accordance with Wal-Mart’s needs, thus minimizing the chance for miscommunication and facilitating a successful business relationship with Wal-Mart, which will improve customer satisfaction thus allowing for repeat business and increased revenue.</a:t>
            </a:r>
          </a:p>
          <a:p>
            <a:pPr lvl="1"/>
            <a:endParaRPr lang="en-US" sz="1400" dirty="0" smtClean="0">
              <a:solidFill>
                <a:schemeClr val="tx1"/>
              </a:solidFill>
            </a:endParaRPr>
          </a:p>
          <a:p>
            <a:pPr lvl="1"/>
            <a:endParaRPr lang="en-US" sz="1400" dirty="0" smtClean="0">
              <a:solidFill>
                <a:schemeClr val="tx1"/>
              </a:solidFill>
            </a:endParaRPr>
          </a:p>
        </p:txBody>
      </p:sp>
      <p:sp>
        <p:nvSpPr>
          <p:cNvPr id="7" name="TextBox 6"/>
          <p:cNvSpPr txBox="1"/>
          <p:nvPr/>
        </p:nvSpPr>
        <p:spPr>
          <a:xfrm>
            <a:off x="1143000" y="762000"/>
            <a:ext cx="4572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Client Sell VC Narrative</a:t>
            </a:r>
            <a:endParaRPr lang="en-US" sz="24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ct val="50000"/>
              </a:spcBef>
              <a:defRPr/>
            </a:pPr>
            <a:r>
              <a:rPr lang="en-US" dirty="0" smtClean="0">
                <a:solidFill>
                  <a:schemeClr val="tx1"/>
                </a:solidFill>
                <a:latin typeface="+mj-lt"/>
              </a:rPr>
              <a:t>KAZ Consulting’s presentation will be presented in class on Wednesday, October 22, 2008.	</a:t>
            </a:r>
          </a:p>
          <a:p>
            <a:pPr>
              <a:spcBef>
                <a:spcPct val="50000"/>
              </a:spcBef>
              <a:buFont typeface="Arial" pitchFamily="34" charset="0"/>
              <a:buChar char="•"/>
              <a:defRPr/>
            </a:pPr>
            <a:r>
              <a:rPr lang="en-US" dirty="0" smtClean="0">
                <a:solidFill>
                  <a:schemeClr val="tx1"/>
                </a:solidFill>
                <a:latin typeface="+mj-lt"/>
              </a:rPr>
              <a:t>  See repository for copy of presentation</a:t>
            </a:r>
          </a:p>
          <a:p>
            <a:pPr lvl="1"/>
            <a:endParaRPr lang="en-US" sz="1400" dirty="0" smtClean="0">
              <a:solidFill>
                <a:schemeClr val="tx1"/>
              </a:solidFill>
            </a:endParaRPr>
          </a:p>
          <a:p>
            <a:pPr lvl="1"/>
            <a:endParaRPr lang="en-US" sz="1400" dirty="0" smtClean="0">
              <a:solidFill>
                <a:schemeClr val="tx1"/>
              </a:solidFill>
            </a:endParaRPr>
          </a:p>
        </p:txBody>
      </p:sp>
      <p:sp>
        <p:nvSpPr>
          <p:cNvPr id="7" name="TextBox 6"/>
          <p:cNvSpPr txBox="1"/>
          <p:nvPr/>
        </p:nvSpPr>
        <p:spPr>
          <a:xfrm>
            <a:off x="1143000" y="762000"/>
            <a:ext cx="4572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Presentation</a:t>
            </a:r>
            <a:endParaRPr lang="en-US" sz="24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Dear Sir or Madam,</a:t>
            </a:r>
          </a:p>
          <a:p>
            <a:r>
              <a:rPr lang="en-US" sz="1400" dirty="0" smtClean="0">
                <a:solidFill>
                  <a:schemeClr val="tx1"/>
                </a:solidFill>
              </a:rPr>
              <a:t> </a:t>
            </a:r>
          </a:p>
          <a:p>
            <a:r>
              <a:rPr lang="en-US" sz="1400" dirty="0" smtClean="0">
                <a:solidFill>
                  <a:schemeClr val="tx1"/>
                </a:solidFill>
              </a:rPr>
              <a:t>	KAZ Consulting has fulfilled our preliminary contract obligations by developing a QR-2D bar-coding system concept for Wal-Mart Pharmacy.   KAZ Consulting suggests that customer-profiles in the form of QR-2D barcodes will be the best way to facilitate the secure and mobile access of customer medical information.  These customer profiles can be created and distributed through the pharmacy. </a:t>
            </a:r>
          </a:p>
          <a:p>
            <a:r>
              <a:rPr lang="en-US" sz="1400" dirty="0" smtClean="0">
                <a:solidFill>
                  <a:schemeClr val="tx1"/>
                </a:solidFill>
              </a:rPr>
              <a:t> </a:t>
            </a:r>
          </a:p>
          <a:p>
            <a:r>
              <a:rPr lang="en-US" sz="1400" dirty="0" smtClean="0">
                <a:solidFill>
                  <a:schemeClr val="tx1"/>
                </a:solidFill>
              </a:rPr>
              <a:t>	The specifications and costs for implementing this system are attached.  If you would like KAZ Consulting to implement this system for Wal-Mart Pharmacy, please sign below.</a:t>
            </a:r>
          </a:p>
          <a:p>
            <a:endParaRPr lang="en-US" sz="1400" dirty="0" smtClean="0">
              <a:solidFill>
                <a:schemeClr val="tx1"/>
              </a:solidFill>
            </a:endParaRPr>
          </a:p>
          <a:p>
            <a:endParaRPr lang="en-US" sz="1400" dirty="0" smtClean="0">
              <a:solidFill>
                <a:schemeClr val="tx1"/>
              </a:solidFill>
            </a:endParaRPr>
          </a:p>
          <a:p>
            <a:endParaRPr lang="en-US" sz="1400" dirty="0" smtClean="0">
              <a:solidFill>
                <a:schemeClr val="tx1"/>
              </a:solidFill>
            </a:endParaRPr>
          </a:p>
          <a:p>
            <a:r>
              <a:rPr lang="en-US" sz="1400" u="sng" dirty="0" smtClean="0">
                <a:solidFill>
                  <a:schemeClr val="tx1"/>
                </a:solidFill>
              </a:rPr>
              <a:t>_____________________________________</a:t>
            </a:r>
          </a:p>
          <a:p>
            <a:r>
              <a:rPr lang="en-US" sz="1200" dirty="0" smtClean="0">
                <a:solidFill>
                  <a:schemeClr val="tx1"/>
                </a:solidFill>
              </a:rPr>
              <a:t>Wal-Mart Representative</a:t>
            </a:r>
          </a:p>
          <a:p>
            <a:endParaRPr lang="en-US" sz="1200" dirty="0" smtClean="0">
              <a:solidFill>
                <a:schemeClr val="tx1"/>
              </a:solidFill>
            </a:endParaRPr>
          </a:p>
          <a:p>
            <a:endParaRPr lang="en-US" sz="1200" dirty="0" smtClean="0">
              <a:solidFill>
                <a:schemeClr val="tx1"/>
              </a:solidFill>
            </a:endParaRPr>
          </a:p>
          <a:p>
            <a:r>
              <a:rPr lang="en-US" sz="1200" u="sng" dirty="0" smtClean="0">
                <a:solidFill>
                  <a:schemeClr val="tx1"/>
                </a:solidFill>
              </a:rPr>
              <a:t>_____________________________________</a:t>
            </a:r>
          </a:p>
          <a:p>
            <a:r>
              <a:rPr lang="en-US" sz="1100" dirty="0" smtClean="0">
                <a:solidFill>
                  <a:schemeClr val="tx1"/>
                </a:solidFill>
              </a:rPr>
              <a:t>KAZ Consultant</a:t>
            </a:r>
          </a:p>
          <a:p>
            <a:endParaRPr lang="en-US" sz="1200" dirty="0" smtClean="0">
              <a:solidFill>
                <a:schemeClr val="tx1"/>
              </a:solidFill>
            </a:endParaRPr>
          </a:p>
          <a:p>
            <a:endParaRPr lang="en-US" sz="1200" dirty="0" smtClean="0">
              <a:solidFill>
                <a:schemeClr val="tx1"/>
              </a:solidFill>
            </a:endParaRPr>
          </a:p>
          <a:p>
            <a:r>
              <a:rPr lang="en-US" sz="1200" u="sng" dirty="0" smtClean="0">
                <a:solidFill>
                  <a:schemeClr val="tx1"/>
                </a:solidFill>
              </a:rPr>
              <a:t>_____________________________________</a:t>
            </a:r>
          </a:p>
          <a:p>
            <a:r>
              <a:rPr lang="en-US" sz="1100" dirty="0" smtClean="0">
                <a:solidFill>
                  <a:schemeClr val="tx1"/>
                </a:solidFill>
              </a:rPr>
              <a:t>KAZ Executive</a:t>
            </a:r>
          </a:p>
          <a:p>
            <a:endParaRPr lang="en-US" sz="1100" dirty="0" smtClean="0">
              <a:solidFill>
                <a:schemeClr val="tx1"/>
              </a:solidFill>
            </a:endParaRPr>
          </a:p>
          <a:p>
            <a:endParaRPr lang="en-US" sz="1100" dirty="0" smtClean="0">
              <a:solidFill>
                <a:schemeClr val="tx1"/>
              </a:solidFill>
            </a:endParaRPr>
          </a:p>
          <a:p>
            <a:endParaRPr lang="en-US" sz="1100" dirty="0" smtClean="0">
              <a:solidFill>
                <a:schemeClr val="tx1"/>
              </a:solidFill>
            </a:endParaRPr>
          </a:p>
          <a:p>
            <a:endParaRPr lang="en-US" sz="1100" dirty="0" smtClean="0">
              <a:solidFill>
                <a:schemeClr val="tx1"/>
              </a:solidFill>
            </a:endParaRPr>
          </a:p>
          <a:p>
            <a:r>
              <a:rPr lang="en-US" sz="1100" dirty="0" smtClean="0">
                <a:solidFill>
                  <a:schemeClr val="tx1"/>
                </a:solidFill>
              </a:rPr>
              <a:t>*Note:  This is a sample contract and was not signed, nor is it legally binding.  </a:t>
            </a:r>
          </a:p>
          <a:p>
            <a:endParaRPr lang="en-US" sz="1100" dirty="0" smtClean="0">
              <a:solidFill>
                <a:schemeClr val="tx1"/>
              </a:solidFill>
            </a:endParaRPr>
          </a:p>
          <a:p>
            <a:endParaRPr lang="en-US" sz="1100" dirty="0" smtClean="0">
              <a:solidFill>
                <a:schemeClr val="tx1"/>
              </a:solidFill>
            </a:endParaRPr>
          </a:p>
          <a:p>
            <a:endParaRPr lang="en-US" sz="1100" dirty="0" smtClean="0">
              <a:solidFill>
                <a:schemeClr val="tx1"/>
              </a:solidFill>
            </a:endParaRPr>
          </a:p>
          <a:p>
            <a:endParaRPr lang="en-US" sz="1100" dirty="0" smtClean="0">
              <a:solidFill>
                <a:schemeClr val="tx1"/>
              </a:solidFill>
            </a:endParaRPr>
          </a:p>
          <a:p>
            <a:endParaRPr lang="en-US" sz="11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sz="1200" dirty="0" smtClean="0">
              <a:solidFill>
                <a:schemeClr val="tx1"/>
              </a:solidFill>
            </a:endParaRPr>
          </a:p>
          <a:p>
            <a:endParaRPr lang="en-US" sz="1400" u="sng" dirty="0" smtClean="0">
              <a:solidFill>
                <a:schemeClr val="tx1"/>
              </a:solidFill>
            </a:endParaRPr>
          </a:p>
          <a:p>
            <a:endParaRPr lang="en-US" sz="1400" u="sng" dirty="0" smtClean="0">
              <a:solidFill>
                <a:schemeClr val="tx1"/>
              </a:solidFill>
            </a:endParaRPr>
          </a:p>
          <a:p>
            <a:endParaRPr lang="en-US" sz="1400" u="sng" dirty="0" smtClean="0">
              <a:solidFill>
                <a:schemeClr val="tx1"/>
              </a:solidFill>
            </a:endParaRPr>
          </a:p>
          <a:p>
            <a:endParaRPr lang="en-US" sz="1400" u="sng" dirty="0" smtClean="0">
              <a:solidFill>
                <a:schemeClr val="tx1"/>
              </a:solidFill>
            </a:endParaRPr>
          </a:p>
          <a:p>
            <a:endParaRPr lang="en-US" sz="1400" u="sng" dirty="0" smtClean="0">
              <a:solidFill>
                <a:schemeClr val="tx1"/>
              </a:solidFill>
            </a:endParaRPr>
          </a:p>
          <a:p>
            <a:endParaRPr lang="en-US" sz="1400" u="sng" dirty="0" smtClean="0">
              <a:solidFill>
                <a:schemeClr val="tx1"/>
              </a:solidFill>
            </a:endParaRPr>
          </a:p>
        </p:txBody>
      </p:sp>
      <p:sp>
        <p:nvSpPr>
          <p:cNvPr id="7" name="TextBox 6"/>
          <p:cNvSpPr txBox="1"/>
          <p:nvPr/>
        </p:nvSpPr>
        <p:spPr>
          <a:xfrm>
            <a:off x="1143000" y="762000"/>
            <a:ext cx="4572000" cy="400110"/>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000" dirty="0" smtClean="0">
                <a:solidFill>
                  <a:prstClr val="black"/>
                </a:solidFill>
              </a:rPr>
              <a:t>Phase 2 Contract Deliverable</a:t>
            </a:r>
            <a:endParaRPr lang="en-US" sz="2000" dirty="0">
              <a:solidFill>
                <a:prstClr val="black"/>
              </a:solidFill>
            </a:endParaRPr>
          </a:p>
        </p:txBody>
      </p:sp>
      <p:sp>
        <p:nvSpPr>
          <p:cNvPr id="5" name="Slide Number Placeholder 4"/>
          <p:cNvSpPr>
            <a:spLocks noGrp="1"/>
          </p:cNvSpPr>
          <p:nvPr>
            <p:ph type="sldNum" sz="quarter" idx="12"/>
          </p:nvPr>
        </p:nvSpPr>
        <p:spPr/>
        <p:txBody>
          <a:bodyPr/>
          <a:lstStyle/>
          <a:p>
            <a:fld id="{BFC7FD3E-F688-44E6-8889-AEFA5BAA7B88}"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7818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Arrow Connector 23"/>
          <p:cNvCxnSpPr>
            <a:stCxn id="13" idx="0"/>
            <a:endCxn id="12" idx="2"/>
          </p:cNvCxnSpPr>
          <p:nvPr/>
        </p:nvCxnSpPr>
        <p:spPr>
          <a:xfrm rot="16200000" flipV="1">
            <a:off x="3162300" y="3886200"/>
            <a:ext cx="152400" cy="457200"/>
          </a:xfrm>
          <a:prstGeom prst="straightConnector1">
            <a:avLst/>
          </a:prstGeom>
          <a:ln w="44450">
            <a:solidFill>
              <a:schemeClr val="tx1"/>
            </a:solidFill>
            <a:tailEnd type="triangle" w="sm" len="med"/>
          </a:ln>
          <a:effectLst/>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0"/>
            <a:endCxn id="13" idx="2"/>
          </p:cNvCxnSpPr>
          <p:nvPr/>
        </p:nvCxnSpPr>
        <p:spPr>
          <a:xfrm rot="5400000" flipH="1" flipV="1">
            <a:off x="2457450" y="6153150"/>
            <a:ext cx="304800" cy="1714500"/>
          </a:xfrm>
          <a:prstGeom prst="bentConnector3">
            <a:avLst>
              <a:gd name="adj1" fmla="val 50000"/>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0"/>
            <a:endCxn id="13" idx="2"/>
          </p:cNvCxnSpPr>
          <p:nvPr/>
        </p:nvCxnSpPr>
        <p:spPr>
          <a:xfrm rot="5400000" flipH="1" flipV="1">
            <a:off x="3314700" y="7010400"/>
            <a:ext cx="304800" cy="1588"/>
          </a:xfrm>
          <a:prstGeom prst="line">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6" idx="0"/>
            <a:endCxn id="13" idx="2"/>
          </p:cNvCxnSpPr>
          <p:nvPr/>
        </p:nvCxnSpPr>
        <p:spPr>
          <a:xfrm rot="16200000" flipV="1">
            <a:off x="4171950" y="6153150"/>
            <a:ext cx="304800" cy="1714500"/>
          </a:xfrm>
          <a:prstGeom prst="bentConnector3">
            <a:avLst>
              <a:gd name="adj1" fmla="val 50000"/>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66800" y="762000"/>
            <a:ext cx="47244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Client Deliver WCA</a:t>
            </a:r>
            <a:endParaRPr lang="en-US" sz="2400" dirty="0"/>
          </a:p>
        </p:txBody>
      </p:sp>
      <p:sp>
        <p:nvSpPr>
          <p:cNvPr id="9" name="Rounded Rectangle 8"/>
          <p:cNvSpPr/>
          <p:nvPr/>
        </p:nvSpPr>
        <p:spPr>
          <a:xfrm>
            <a:off x="2362200" y="1981200"/>
            <a:ext cx="1295400" cy="7620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Customer</a:t>
            </a:r>
          </a:p>
          <a:p>
            <a:pPr algn="ctr"/>
            <a:r>
              <a:rPr lang="en-US" sz="1000" dirty="0" err="1" smtClean="0">
                <a:solidFill>
                  <a:schemeClr val="tx1"/>
                </a:solidFill>
              </a:rPr>
              <a:t>Wal</a:t>
            </a:r>
            <a:r>
              <a:rPr lang="en-US" sz="1000" dirty="0" smtClean="0">
                <a:solidFill>
                  <a:schemeClr val="tx1"/>
                </a:solidFill>
              </a:rPr>
              <a:t>-mart Pharmacy</a:t>
            </a:r>
          </a:p>
          <a:p>
            <a:pPr algn="ctr"/>
            <a:r>
              <a:rPr lang="en-US" sz="1000" dirty="0" smtClean="0">
                <a:solidFill>
                  <a:schemeClr val="tx1"/>
                </a:solidFill>
              </a:rPr>
              <a:t>KAZ Consulting</a:t>
            </a:r>
          </a:p>
        </p:txBody>
      </p:sp>
      <p:sp>
        <p:nvSpPr>
          <p:cNvPr id="12" name="Rounded Rectangle 11"/>
          <p:cNvSpPr/>
          <p:nvPr/>
        </p:nvSpPr>
        <p:spPr>
          <a:xfrm>
            <a:off x="2362200" y="2971800"/>
            <a:ext cx="1295400" cy="10668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Product</a:t>
            </a:r>
          </a:p>
          <a:p>
            <a:pPr algn="ctr"/>
            <a:r>
              <a:rPr lang="en-US" sz="800" dirty="0" smtClean="0">
                <a:solidFill>
                  <a:schemeClr val="tx1"/>
                </a:solidFill>
              </a:rPr>
              <a:t>A functional QR-2D bar-coding system for customer profiles</a:t>
            </a:r>
            <a:endParaRPr lang="en-US" sz="800" dirty="0">
              <a:solidFill>
                <a:schemeClr val="tx1"/>
              </a:solidFill>
            </a:endParaRPr>
          </a:p>
        </p:txBody>
      </p:sp>
      <p:sp>
        <p:nvSpPr>
          <p:cNvPr id="13" name="Rounded Rectangle 12"/>
          <p:cNvSpPr/>
          <p:nvPr/>
        </p:nvSpPr>
        <p:spPr>
          <a:xfrm>
            <a:off x="914400" y="4191000"/>
            <a:ext cx="5105400" cy="2667000"/>
          </a:xfrm>
          <a:prstGeom prst="roundRect">
            <a:avLst>
              <a:gd name="adj" fmla="val 0"/>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Work Practices</a:t>
            </a:r>
          </a:p>
          <a:p>
            <a:pPr>
              <a:buFont typeface="Arial" pitchFamily="34" charset="0"/>
              <a:buChar char="•"/>
            </a:pPr>
            <a:r>
              <a:rPr lang="en-US" sz="1400" b="1" u="sng" dirty="0" smtClean="0">
                <a:solidFill>
                  <a:schemeClr val="tx1"/>
                </a:solidFill>
              </a:rPr>
              <a:t>R&amp;D</a:t>
            </a:r>
            <a:r>
              <a:rPr lang="en-US" sz="1400" dirty="0" smtClean="0">
                <a:solidFill>
                  <a:schemeClr val="tx1"/>
                </a:solidFill>
              </a:rPr>
              <a:t>	 – Most effective coding system and create system 	   	    design from concept</a:t>
            </a:r>
          </a:p>
          <a:p>
            <a:pPr>
              <a:buFont typeface="Arial" pitchFamily="34" charset="0"/>
              <a:buChar char="•"/>
            </a:pPr>
            <a:r>
              <a:rPr lang="en-US" sz="1400" b="1" u="sng" dirty="0" smtClean="0">
                <a:solidFill>
                  <a:schemeClr val="tx1"/>
                </a:solidFill>
              </a:rPr>
              <a:t>Produce</a:t>
            </a:r>
            <a:r>
              <a:rPr lang="en-US" sz="1400" dirty="0" smtClean="0">
                <a:solidFill>
                  <a:schemeClr val="tx1"/>
                </a:solidFill>
              </a:rPr>
              <a:t>	 – Develop QR-2D bar-coding system</a:t>
            </a:r>
          </a:p>
          <a:p>
            <a:pPr>
              <a:buFont typeface="Arial" pitchFamily="34" charset="0"/>
              <a:buChar char="•"/>
            </a:pPr>
            <a:r>
              <a:rPr lang="en-US" sz="1400" b="1" u="sng" dirty="0" smtClean="0">
                <a:solidFill>
                  <a:schemeClr val="tx1"/>
                </a:solidFill>
              </a:rPr>
              <a:t>Sell</a:t>
            </a:r>
            <a:r>
              <a:rPr lang="en-US" sz="1400" dirty="0" smtClean="0">
                <a:solidFill>
                  <a:schemeClr val="tx1"/>
                </a:solidFill>
              </a:rPr>
              <a:t> 	 – Test QR-2D bar-coding system</a:t>
            </a:r>
          </a:p>
          <a:p>
            <a:pPr>
              <a:buFont typeface="Arial" pitchFamily="34" charset="0"/>
              <a:buChar char="•"/>
            </a:pPr>
            <a:r>
              <a:rPr lang="en-US" sz="1400" b="1" u="sng" dirty="0" smtClean="0">
                <a:solidFill>
                  <a:schemeClr val="tx1"/>
                </a:solidFill>
              </a:rPr>
              <a:t>Service</a:t>
            </a:r>
            <a:r>
              <a:rPr lang="en-US" sz="1400" dirty="0" smtClean="0">
                <a:solidFill>
                  <a:schemeClr val="tx1"/>
                </a:solidFill>
              </a:rPr>
              <a:t> 	 – Change system to comply with quality measures</a:t>
            </a:r>
          </a:p>
          <a:p>
            <a:pPr>
              <a:buFont typeface="Arial" pitchFamily="34" charset="0"/>
              <a:buChar char="•"/>
            </a:pPr>
            <a:r>
              <a:rPr lang="en-US" sz="1400" b="1" u="sng" dirty="0" smtClean="0">
                <a:solidFill>
                  <a:schemeClr val="tx1"/>
                </a:solidFill>
              </a:rPr>
              <a:t>Deliver</a:t>
            </a:r>
            <a:r>
              <a:rPr lang="en-US" sz="1400" dirty="0" smtClean="0">
                <a:solidFill>
                  <a:schemeClr val="tx1"/>
                </a:solidFill>
              </a:rPr>
              <a:t>	 – Deploy final QR-2D bar-coding system to Wal-Mart</a:t>
            </a:r>
          </a:p>
        </p:txBody>
      </p:sp>
      <p:sp>
        <p:nvSpPr>
          <p:cNvPr id="14" name="Rounded Rectangle 13"/>
          <p:cNvSpPr/>
          <p:nvPr/>
        </p:nvSpPr>
        <p:spPr>
          <a:xfrm>
            <a:off x="990600" y="7162800"/>
            <a:ext cx="1524000" cy="1295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Technology</a:t>
            </a:r>
          </a:p>
          <a:p>
            <a:pPr algn="ctr">
              <a:buFont typeface="Arial" pitchFamily="34" charset="0"/>
              <a:buChar char="•"/>
            </a:pPr>
            <a:r>
              <a:rPr lang="en-US" sz="760" dirty="0" smtClean="0">
                <a:solidFill>
                  <a:schemeClr val="tx1"/>
                </a:solidFill>
              </a:rPr>
              <a:t>Program Development and Software</a:t>
            </a:r>
          </a:p>
          <a:p>
            <a:pPr algn="ctr">
              <a:buFont typeface="Arial" pitchFamily="34" charset="0"/>
              <a:buChar char="•"/>
            </a:pPr>
            <a:r>
              <a:rPr lang="en-US" sz="760" dirty="0" smtClean="0">
                <a:solidFill>
                  <a:schemeClr val="tx1"/>
                </a:solidFill>
              </a:rPr>
              <a:t>Communication Resources</a:t>
            </a:r>
          </a:p>
          <a:p>
            <a:pPr algn="ctr">
              <a:buFont typeface="Arial" pitchFamily="34" charset="0"/>
              <a:buChar char="•"/>
            </a:pPr>
            <a:r>
              <a:rPr lang="en-US" sz="760" dirty="0" smtClean="0">
                <a:solidFill>
                  <a:schemeClr val="tx1"/>
                </a:solidFill>
              </a:rPr>
              <a:t>QR-2D bar-coding software and hardware</a:t>
            </a:r>
          </a:p>
          <a:p>
            <a:pPr algn="ctr">
              <a:buFont typeface="Arial" pitchFamily="34" charset="0"/>
              <a:buChar char="•"/>
            </a:pPr>
            <a:r>
              <a:rPr lang="en-US" sz="760" dirty="0" smtClean="0">
                <a:solidFill>
                  <a:schemeClr val="tx1"/>
                </a:solidFill>
              </a:rPr>
              <a:t>Internet</a:t>
            </a:r>
          </a:p>
        </p:txBody>
      </p:sp>
      <p:sp>
        <p:nvSpPr>
          <p:cNvPr id="15" name="Rounded Rectangle 14"/>
          <p:cNvSpPr/>
          <p:nvPr/>
        </p:nvSpPr>
        <p:spPr>
          <a:xfrm>
            <a:off x="2657475" y="7162800"/>
            <a:ext cx="1619250" cy="1295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Data</a:t>
            </a:r>
          </a:p>
          <a:p>
            <a:pPr algn="ctr">
              <a:buFont typeface="Arial" pitchFamily="34" charset="0"/>
              <a:buChar char="•"/>
            </a:pPr>
            <a:r>
              <a:rPr lang="en-US" sz="1000" dirty="0" smtClean="0">
                <a:solidFill>
                  <a:schemeClr val="tx1"/>
                </a:solidFill>
              </a:rPr>
              <a:t>Coding System Research</a:t>
            </a:r>
          </a:p>
          <a:p>
            <a:pPr algn="ctr">
              <a:buFont typeface="Arial" pitchFamily="34" charset="0"/>
              <a:buChar char="•"/>
            </a:pPr>
            <a:r>
              <a:rPr lang="en-US" sz="1000" dirty="0" smtClean="0">
                <a:solidFill>
                  <a:schemeClr val="tx1"/>
                </a:solidFill>
              </a:rPr>
              <a:t>Research Design</a:t>
            </a:r>
          </a:p>
        </p:txBody>
      </p:sp>
      <p:sp>
        <p:nvSpPr>
          <p:cNvPr id="16" name="Rounded Rectangle 15"/>
          <p:cNvSpPr/>
          <p:nvPr/>
        </p:nvSpPr>
        <p:spPr>
          <a:xfrm>
            <a:off x="4419600" y="7162800"/>
            <a:ext cx="1524000" cy="1295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People</a:t>
            </a:r>
          </a:p>
          <a:p>
            <a:pPr algn="ctr">
              <a:buFont typeface="Arial" pitchFamily="34" charset="0"/>
              <a:buChar char="•"/>
            </a:pPr>
            <a:r>
              <a:rPr lang="en-US" sz="1000" dirty="0" smtClean="0">
                <a:solidFill>
                  <a:schemeClr val="tx1"/>
                </a:solidFill>
              </a:rPr>
              <a:t>KAZ Consulting and Technical Support Staff, Wal-Mart Executives</a:t>
            </a:r>
            <a:endParaRPr lang="en-US" sz="1200" b="1" u="sng" dirty="0" smtClean="0">
              <a:solidFill>
                <a:schemeClr val="tx1"/>
              </a:solidFill>
            </a:endParaRPr>
          </a:p>
        </p:txBody>
      </p:sp>
      <p:sp>
        <p:nvSpPr>
          <p:cNvPr id="17" name="Rounded Rectangle 16"/>
          <p:cNvSpPr/>
          <p:nvPr/>
        </p:nvSpPr>
        <p:spPr>
          <a:xfrm>
            <a:off x="762000" y="1981200"/>
            <a:ext cx="1447800" cy="2057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Goal</a:t>
            </a:r>
          </a:p>
          <a:p>
            <a:r>
              <a:rPr lang="en-US" sz="1000" dirty="0" smtClean="0">
                <a:solidFill>
                  <a:schemeClr val="tx1"/>
                </a:solidFill>
              </a:rPr>
              <a:t>To develop and deploy an innovative QR-2D bar-coding system for customer profiles.</a:t>
            </a:r>
            <a:endParaRPr lang="en-US" sz="1000" dirty="0">
              <a:solidFill>
                <a:schemeClr val="tx1"/>
              </a:solidFill>
            </a:endParaRPr>
          </a:p>
        </p:txBody>
      </p:sp>
      <p:sp>
        <p:nvSpPr>
          <p:cNvPr id="19" name="Rounded Rectangle 18"/>
          <p:cNvSpPr/>
          <p:nvPr/>
        </p:nvSpPr>
        <p:spPr>
          <a:xfrm>
            <a:off x="3810000" y="1981200"/>
            <a:ext cx="2286000" cy="2057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b="1" u="sng" dirty="0" smtClean="0">
                <a:solidFill>
                  <a:schemeClr val="tx1"/>
                </a:solidFill>
              </a:rPr>
              <a:t>Value Added</a:t>
            </a:r>
          </a:p>
          <a:p>
            <a:r>
              <a:rPr lang="en-US" sz="900" dirty="0" smtClean="0">
                <a:solidFill>
                  <a:schemeClr val="tx1"/>
                </a:solidFill>
              </a:rPr>
              <a:t>By developing and deploying a QR-2D bar-coding system to Wal0Mart that is of high quality and proven through testing, KAZ fulfils contractual obligations and receives payment for services. Wal-Mart is able to utilize system which increases customer experience and allows for return of current business and new business, thus increasing profit.</a:t>
            </a:r>
            <a:endParaRPr lang="en-US" sz="900" dirty="0">
              <a:solidFill>
                <a:schemeClr val="tx1"/>
              </a:solidFill>
            </a:endParaRPr>
          </a:p>
        </p:txBody>
      </p:sp>
      <p:cxnSp>
        <p:nvCxnSpPr>
          <p:cNvPr id="21" name="Straight Connector 20"/>
          <p:cNvCxnSpPr/>
          <p:nvPr/>
        </p:nvCxnSpPr>
        <p:spPr>
          <a:xfrm rot="5400000">
            <a:off x="1296194" y="2971006"/>
            <a:ext cx="1980406" cy="794"/>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2743994" y="2971006"/>
            <a:ext cx="19812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0"/>
            <a:endCxn id="9" idx="2"/>
          </p:cNvCxnSpPr>
          <p:nvPr/>
        </p:nvCxnSpPr>
        <p:spPr>
          <a:xfrm rot="5400000" flipH="1" flipV="1">
            <a:off x="2895600" y="2857500"/>
            <a:ext cx="228600" cy="1588"/>
          </a:xfrm>
          <a:prstGeom prst="straightConnector1">
            <a:avLst/>
          </a:prstGeom>
          <a:ln w="44450">
            <a:solidFill>
              <a:schemeClr val="tx1"/>
            </a:solidFill>
            <a:tailEnd type="triangle" w="sm" len="med"/>
          </a:ln>
          <a:effectLst/>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BFC7FD3E-F688-44E6-8889-AEFA5BAA7B88}"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6294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sz="1400" b="1" u="sng" dirty="0" smtClean="0">
                <a:solidFill>
                  <a:schemeClr val="tx1"/>
                </a:solidFill>
              </a:rPr>
              <a:t>Goal:</a:t>
            </a:r>
            <a:r>
              <a:rPr lang="en-US" sz="1400" dirty="0" smtClean="0">
                <a:solidFill>
                  <a:schemeClr val="tx1"/>
                </a:solidFill>
              </a:rPr>
              <a:t> To develop and deploy an innovative QR-2D bar-coding system for customer profiles.</a:t>
            </a:r>
          </a:p>
          <a:p>
            <a:pPr>
              <a:buFont typeface="Arial" pitchFamily="34" charset="0"/>
              <a:buChar char="•"/>
            </a:pPr>
            <a:r>
              <a:rPr lang="en-US" sz="1400" b="1" u="sng" dirty="0" smtClean="0">
                <a:solidFill>
                  <a:schemeClr val="tx1"/>
                </a:solidFill>
              </a:rPr>
              <a:t>Product:</a:t>
            </a:r>
            <a:r>
              <a:rPr lang="en-US" sz="1400" dirty="0" smtClean="0">
                <a:solidFill>
                  <a:schemeClr val="tx1"/>
                </a:solidFill>
              </a:rPr>
              <a:t> A functional QR-2D bar-coding system for customer profiles</a:t>
            </a:r>
          </a:p>
          <a:p>
            <a:pPr>
              <a:buFont typeface="Arial" pitchFamily="34" charset="0"/>
              <a:buChar char="•"/>
            </a:pPr>
            <a:r>
              <a:rPr lang="en-US" sz="1400" b="1" u="sng" dirty="0" smtClean="0">
                <a:solidFill>
                  <a:schemeClr val="tx1"/>
                </a:solidFill>
              </a:rPr>
              <a:t>R&amp;D:</a:t>
            </a:r>
            <a:r>
              <a:rPr lang="en-US" sz="1400" dirty="0" smtClean="0">
                <a:solidFill>
                  <a:schemeClr val="tx1"/>
                </a:solidFill>
              </a:rPr>
              <a:t> Most effective coding system and create system design from concept</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Produce:</a:t>
            </a:r>
            <a:r>
              <a:rPr lang="en-US" sz="1400" dirty="0" smtClean="0">
                <a:solidFill>
                  <a:schemeClr val="tx1"/>
                </a:solidFill>
              </a:rPr>
              <a:t> Develop QR-2D bar-coding system</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Sell: </a:t>
            </a:r>
            <a:r>
              <a:rPr lang="en-US" sz="1400" dirty="0" smtClean="0">
                <a:solidFill>
                  <a:schemeClr val="tx1"/>
                </a:solidFill>
              </a:rPr>
              <a:t>Test QR-2D bar-coding system</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Service:</a:t>
            </a:r>
            <a:r>
              <a:rPr lang="en-US" sz="1400" dirty="0" smtClean="0">
                <a:solidFill>
                  <a:schemeClr val="tx1"/>
                </a:solidFill>
              </a:rPr>
              <a:t> Change system to comply with quality measures</a:t>
            </a:r>
          </a:p>
          <a:p>
            <a:pPr>
              <a:buFont typeface="Arial" pitchFamily="34" charset="0"/>
              <a:buChar char="•"/>
            </a:pPr>
            <a:r>
              <a:rPr lang="en-US" sz="1400" b="1" u="sng" dirty="0" smtClean="0">
                <a:solidFill>
                  <a:schemeClr val="tx1"/>
                </a:solidFill>
              </a:rPr>
              <a:t>Deliver:</a:t>
            </a:r>
            <a:r>
              <a:rPr lang="en-US" sz="1400" dirty="0" smtClean="0">
                <a:solidFill>
                  <a:schemeClr val="tx1"/>
                </a:solidFill>
              </a:rPr>
              <a:t> Deploy final QR-2D bar-coding system to Wal-Mart</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Technology:</a:t>
            </a:r>
            <a:r>
              <a:rPr lang="en-US" sz="1400" dirty="0" smtClean="0">
                <a:solidFill>
                  <a:schemeClr val="tx1"/>
                </a:solidFill>
              </a:rPr>
              <a:t> Program Development and Software, Communication Resources, QR-2D Bar-coding Software and Hardware, Internet</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Data:</a:t>
            </a:r>
            <a:r>
              <a:rPr lang="en-US" sz="1400" dirty="0" smtClean="0">
                <a:solidFill>
                  <a:schemeClr val="tx1"/>
                </a:solidFill>
              </a:rPr>
              <a:t> Coding System Research, System Design</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People:</a:t>
            </a:r>
            <a:r>
              <a:rPr lang="en-US" sz="1400" dirty="0" smtClean="0">
                <a:solidFill>
                  <a:schemeClr val="tx1"/>
                </a:solidFill>
              </a:rPr>
              <a:t> KAZ Consulting and Technical Support Staff, Wal-Mart Executives</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Value Added:</a:t>
            </a:r>
          </a:p>
          <a:p>
            <a:pPr lvl="1"/>
            <a:r>
              <a:rPr lang="en-US" sz="1400" dirty="0" smtClean="0">
                <a:solidFill>
                  <a:schemeClr val="tx1"/>
                </a:solidFill>
              </a:rPr>
              <a:t>- By developing and deploying a QR-2D bar-coding system to Wal0Mart that is of high quality and proven through testing, KAZ fulfils contractual obligations and receives payment for services. Wal-Mart is able to utilize system which increases customer experience and allows for return of current business and new business, thus increasing profit.</a:t>
            </a:r>
          </a:p>
          <a:p>
            <a:pPr lvl="1"/>
            <a:endParaRPr lang="en-US" sz="2400" dirty="0" smtClean="0">
              <a:solidFill>
                <a:schemeClr val="tx1"/>
              </a:solidFill>
            </a:endParaRPr>
          </a:p>
          <a:p>
            <a:pPr lvl="1"/>
            <a:endParaRPr lang="en-US" sz="1500" dirty="0" smtClean="0">
              <a:solidFill>
                <a:schemeClr val="tx1"/>
              </a:solidFill>
            </a:endParaRPr>
          </a:p>
          <a:p>
            <a:pPr lvl="1"/>
            <a:endParaRPr lang="en-US" sz="1700" dirty="0" smtClean="0">
              <a:solidFill>
                <a:schemeClr val="tx1"/>
              </a:solidFill>
            </a:endParaRPr>
          </a:p>
          <a:p>
            <a:pPr lvl="1"/>
            <a:endParaRPr lang="en-US" dirty="0" smtClean="0">
              <a:solidFill>
                <a:schemeClr val="tx1"/>
              </a:solidFill>
            </a:endParaRPr>
          </a:p>
          <a:p>
            <a:pPr lvl="1"/>
            <a:endParaRPr lang="en-US" dirty="0" smtClean="0">
              <a:solidFill>
                <a:schemeClr val="tx1"/>
              </a:solidFill>
            </a:endParaRPr>
          </a:p>
          <a:p>
            <a:pPr lvl="1"/>
            <a:endParaRPr lang="en-US" sz="1600" dirty="0" smtClean="0">
              <a:solidFill>
                <a:schemeClr val="tx1"/>
              </a:solidFill>
            </a:endParaRPr>
          </a:p>
          <a:p>
            <a:endParaRPr lang="en-US" sz="1600" dirty="0" smtClean="0">
              <a:solidFill>
                <a:schemeClr val="tx1"/>
              </a:solidFill>
            </a:endParaRPr>
          </a:p>
        </p:txBody>
      </p:sp>
      <p:sp>
        <p:nvSpPr>
          <p:cNvPr id="7" name="TextBox 6"/>
          <p:cNvSpPr txBox="1"/>
          <p:nvPr/>
        </p:nvSpPr>
        <p:spPr>
          <a:xfrm>
            <a:off x="1066800" y="762000"/>
            <a:ext cx="47244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Client Deliver WCA Narrative</a:t>
            </a:r>
            <a:endParaRPr lang="en-US" sz="24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371600" y="762000"/>
            <a:ext cx="4191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Client Deliver VC</a:t>
            </a:r>
            <a:endParaRPr lang="en-US" sz="2400" dirty="0"/>
          </a:p>
        </p:txBody>
      </p:sp>
      <p:cxnSp>
        <p:nvCxnSpPr>
          <p:cNvPr id="53" name="Straight Arrow Connector 52"/>
          <p:cNvCxnSpPr>
            <a:stCxn id="47" idx="2"/>
            <a:endCxn id="48" idx="0"/>
          </p:cNvCxnSpPr>
          <p:nvPr/>
        </p:nvCxnSpPr>
        <p:spPr>
          <a:xfrm rot="5400000">
            <a:off x="1257300" y="30480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2"/>
            <a:endCxn id="49" idx="0"/>
          </p:cNvCxnSpPr>
          <p:nvPr/>
        </p:nvCxnSpPr>
        <p:spPr>
          <a:xfrm rot="5400000">
            <a:off x="1257300" y="43434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2"/>
            <a:endCxn id="51" idx="0"/>
          </p:cNvCxnSpPr>
          <p:nvPr/>
        </p:nvCxnSpPr>
        <p:spPr>
          <a:xfrm rot="5400000">
            <a:off x="1257300" y="56388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1" idx="2"/>
            <a:endCxn id="50" idx="0"/>
          </p:cNvCxnSpPr>
          <p:nvPr/>
        </p:nvCxnSpPr>
        <p:spPr>
          <a:xfrm rot="5400000">
            <a:off x="1257300" y="69342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14400" y="19050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R&amp;D</a:t>
            </a:r>
            <a:endParaRPr lang="en-US" b="1" dirty="0">
              <a:solidFill>
                <a:schemeClr val="tx1"/>
              </a:solidFill>
            </a:endParaRPr>
          </a:p>
        </p:txBody>
      </p:sp>
      <p:sp>
        <p:nvSpPr>
          <p:cNvPr id="48" name="Rectangle 47"/>
          <p:cNvSpPr/>
          <p:nvPr/>
        </p:nvSpPr>
        <p:spPr>
          <a:xfrm>
            <a:off x="914400" y="32004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Produce</a:t>
            </a:r>
            <a:endParaRPr lang="en-US" b="1" dirty="0">
              <a:solidFill>
                <a:schemeClr val="tx1"/>
              </a:solidFill>
            </a:endParaRPr>
          </a:p>
        </p:txBody>
      </p:sp>
      <p:sp>
        <p:nvSpPr>
          <p:cNvPr id="49" name="Rectangle 48"/>
          <p:cNvSpPr/>
          <p:nvPr/>
        </p:nvSpPr>
        <p:spPr>
          <a:xfrm>
            <a:off x="914400" y="44958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Sell</a:t>
            </a:r>
            <a:endParaRPr lang="en-US" b="1" dirty="0">
              <a:solidFill>
                <a:schemeClr val="tx1"/>
              </a:solidFill>
            </a:endParaRPr>
          </a:p>
        </p:txBody>
      </p:sp>
      <p:sp>
        <p:nvSpPr>
          <p:cNvPr id="50" name="Rectangle 49"/>
          <p:cNvSpPr/>
          <p:nvPr/>
        </p:nvSpPr>
        <p:spPr>
          <a:xfrm>
            <a:off x="914400" y="70866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Deliver</a:t>
            </a:r>
            <a:endParaRPr lang="en-US" b="1" dirty="0">
              <a:solidFill>
                <a:schemeClr val="tx1"/>
              </a:solidFill>
            </a:endParaRPr>
          </a:p>
        </p:txBody>
      </p:sp>
      <p:sp>
        <p:nvSpPr>
          <p:cNvPr id="51" name="Rectangle 50"/>
          <p:cNvSpPr/>
          <p:nvPr/>
        </p:nvSpPr>
        <p:spPr>
          <a:xfrm>
            <a:off x="914400" y="57912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Service</a:t>
            </a:r>
            <a:endParaRPr lang="en-US" b="1" dirty="0">
              <a:solidFill>
                <a:schemeClr val="tx1"/>
              </a:solidFill>
            </a:endParaRPr>
          </a:p>
        </p:txBody>
      </p:sp>
      <p:sp>
        <p:nvSpPr>
          <p:cNvPr id="63" name="Left Arrow Callout 62"/>
          <p:cNvSpPr/>
          <p:nvPr/>
        </p:nvSpPr>
        <p:spPr>
          <a:xfrm>
            <a:off x="1981200" y="1905000"/>
            <a:ext cx="1752600" cy="990600"/>
          </a:xfrm>
          <a:prstGeom prst="leftArrowCallout">
            <a:avLst>
              <a:gd name="adj1" fmla="val 13462"/>
              <a:gd name="adj2" fmla="val 15385"/>
              <a:gd name="adj3" fmla="val 15385"/>
              <a:gd name="adj4" fmla="val 89334"/>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Coding System Research and System  Design</a:t>
            </a:r>
            <a:endParaRPr lang="en-US" sz="1400" dirty="0">
              <a:solidFill>
                <a:schemeClr val="tx1"/>
              </a:solidFill>
            </a:endParaRPr>
          </a:p>
        </p:txBody>
      </p:sp>
      <p:cxnSp>
        <p:nvCxnSpPr>
          <p:cNvPr id="70" name="Straight Arrow Connector 69"/>
          <p:cNvCxnSpPr>
            <a:endCxn id="82" idx="2"/>
          </p:cNvCxnSpPr>
          <p:nvPr/>
        </p:nvCxnSpPr>
        <p:spPr>
          <a:xfrm flipV="1">
            <a:off x="1905000" y="7696200"/>
            <a:ext cx="3009900" cy="228600"/>
          </a:xfrm>
          <a:prstGeom prst="bentConnector2">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191000" y="1905000"/>
            <a:ext cx="1447800" cy="369332"/>
          </a:xfrm>
          <a:prstGeom prst="rect">
            <a:avLst/>
          </a:prstGeom>
          <a:solidFill>
            <a:schemeClr val="accent1">
              <a:alpha val="66000"/>
            </a:schemeClr>
          </a:solidFill>
          <a:ln>
            <a:solidFill>
              <a:schemeClr val="tx1"/>
            </a:solidFill>
          </a:ln>
        </p:spPr>
        <p:txBody>
          <a:bodyPr wrap="square" rtlCol="0">
            <a:spAutoFit/>
          </a:bodyPr>
          <a:lstStyle/>
          <a:p>
            <a:pPr algn="ctr"/>
            <a:r>
              <a:rPr lang="en-US" b="1" u="sng" dirty="0" smtClean="0">
                <a:solidFill>
                  <a:srgbClr val="FFFF00"/>
                </a:solidFill>
              </a:rPr>
              <a:t>Value Added</a:t>
            </a:r>
            <a:endParaRPr lang="en-US" b="1" u="sng" dirty="0">
              <a:solidFill>
                <a:srgbClr val="FFFF00"/>
              </a:solidFill>
            </a:endParaRPr>
          </a:p>
        </p:txBody>
      </p:sp>
      <p:sp>
        <p:nvSpPr>
          <p:cNvPr id="82" name="Rectangle 81"/>
          <p:cNvSpPr/>
          <p:nvPr/>
        </p:nvSpPr>
        <p:spPr>
          <a:xfrm>
            <a:off x="3886200" y="2286000"/>
            <a:ext cx="2057400" cy="5410200"/>
          </a:xfrm>
          <a:prstGeom prst="rect">
            <a:avLst/>
          </a:prstGeom>
          <a:solidFill>
            <a:schemeClr val="bg2">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solidFill>
                  <a:schemeClr val="tx1"/>
                </a:solidFill>
              </a:rPr>
              <a:t>By developing and deploying a QR-2D bar-coding system to Wal0Mart that is of high quality and proven through testing, KAZ fulfils contractual obligations and receives payment for services. Wal-Mart is able to utilize system which increases customer experience and allows for return of current business and new business, thus increasing profit.</a:t>
            </a:r>
            <a:endParaRPr lang="en-US" sz="1400" dirty="0">
              <a:solidFill>
                <a:schemeClr val="tx1"/>
              </a:solidFill>
            </a:endParaRPr>
          </a:p>
        </p:txBody>
      </p:sp>
      <p:sp>
        <p:nvSpPr>
          <p:cNvPr id="34" name="Left Arrow Callout 33"/>
          <p:cNvSpPr/>
          <p:nvPr/>
        </p:nvSpPr>
        <p:spPr>
          <a:xfrm>
            <a:off x="1981200" y="7086600"/>
            <a:ext cx="1752600" cy="762000"/>
          </a:xfrm>
          <a:prstGeom prst="leftArrowCallout">
            <a:avLst>
              <a:gd name="adj1" fmla="val 13462"/>
              <a:gd name="adj2" fmla="val 15385"/>
              <a:gd name="adj3" fmla="val 15385"/>
              <a:gd name="adj4" fmla="val 89334"/>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System Deployment</a:t>
            </a:r>
            <a:endParaRPr lang="en-US" sz="1400" dirty="0">
              <a:solidFill>
                <a:schemeClr val="tx1"/>
              </a:solidFill>
            </a:endParaRPr>
          </a:p>
        </p:txBody>
      </p:sp>
      <p:sp>
        <p:nvSpPr>
          <p:cNvPr id="35" name="Left Arrow Callout 34"/>
          <p:cNvSpPr/>
          <p:nvPr/>
        </p:nvSpPr>
        <p:spPr>
          <a:xfrm>
            <a:off x="1981200" y="5791200"/>
            <a:ext cx="1752600" cy="990600"/>
          </a:xfrm>
          <a:prstGeom prst="leftArrowCallout">
            <a:avLst>
              <a:gd name="adj1" fmla="val 13462"/>
              <a:gd name="adj2" fmla="val 15385"/>
              <a:gd name="adj3" fmla="val 15385"/>
              <a:gd name="adj4" fmla="val 89334"/>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System Revisions</a:t>
            </a:r>
            <a:endParaRPr lang="en-US" sz="1400" dirty="0">
              <a:solidFill>
                <a:schemeClr val="tx1"/>
              </a:solidFill>
            </a:endParaRPr>
          </a:p>
        </p:txBody>
      </p:sp>
      <p:sp>
        <p:nvSpPr>
          <p:cNvPr id="36" name="Left Arrow Callout 35"/>
          <p:cNvSpPr/>
          <p:nvPr/>
        </p:nvSpPr>
        <p:spPr>
          <a:xfrm>
            <a:off x="1981200" y="4495800"/>
            <a:ext cx="1752600" cy="990600"/>
          </a:xfrm>
          <a:prstGeom prst="leftArrowCallout">
            <a:avLst>
              <a:gd name="adj1" fmla="val 13462"/>
              <a:gd name="adj2" fmla="val 15385"/>
              <a:gd name="adj3" fmla="val 15385"/>
              <a:gd name="adj4" fmla="val 89334"/>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Testing Results</a:t>
            </a:r>
            <a:endParaRPr lang="en-US" sz="1400" dirty="0">
              <a:solidFill>
                <a:schemeClr val="tx1"/>
              </a:solidFill>
            </a:endParaRPr>
          </a:p>
        </p:txBody>
      </p:sp>
      <p:sp>
        <p:nvSpPr>
          <p:cNvPr id="37" name="Left Arrow Callout 36"/>
          <p:cNvSpPr/>
          <p:nvPr/>
        </p:nvSpPr>
        <p:spPr>
          <a:xfrm>
            <a:off x="1981200" y="3200400"/>
            <a:ext cx="1752600" cy="990600"/>
          </a:xfrm>
          <a:prstGeom prst="leftArrowCallout">
            <a:avLst>
              <a:gd name="adj1" fmla="val 13462"/>
              <a:gd name="adj2" fmla="val 15385"/>
              <a:gd name="adj3" fmla="val 15385"/>
              <a:gd name="adj4" fmla="val 89334"/>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Functional System</a:t>
            </a:r>
            <a:endParaRPr lang="en-US" sz="1400" dirty="0">
              <a:solidFill>
                <a:schemeClr val="tx1"/>
              </a:solidFill>
            </a:endParaRPr>
          </a:p>
        </p:txBody>
      </p:sp>
      <p:sp>
        <p:nvSpPr>
          <p:cNvPr id="24" name="Slide Number Placeholder 23"/>
          <p:cNvSpPr>
            <a:spLocks noGrp="1"/>
          </p:cNvSpPr>
          <p:nvPr>
            <p:ph type="sldNum" sz="quarter" idx="12"/>
          </p:nvPr>
        </p:nvSpPr>
        <p:spPr/>
        <p:txBody>
          <a:bodyPr/>
          <a:lstStyle/>
          <a:p>
            <a:fld id="{BFC7FD3E-F688-44E6-8889-AEFA5BAA7B88}"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sz="1400" b="1" u="sng" dirty="0" smtClean="0">
                <a:solidFill>
                  <a:schemeClr val="tx1"/>
                </a:solidFill>
              </a:rPr>
              <a:t>R&amp;D:</a:t>
            </a:r>
            <a:r>
              <a:rPr lang="en-US" sz="1400" dirty="0" smtClean="0">
                <a:solidFill>
                  <a:schemeClr val="tx1"/>
                </a:solidFill>
              </a:rPr>
              <a:t> Most effective coding system and create system design from concept</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Produce:</a:t>
            </a:r>
            <a:r>
              <a:rPr lang="en-US" sz="1400" dirty="0" smtClean="0">
                <a:solidFill>
                  <a:schemeClr val="tx1"/>
                </a:solidFill>
              </a:rPr>
              <a:t> Develop QR-2D bar-coding system</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Sell:</a:t>
            </a:r>
            <a:r>
              <a:rPr lang="en-US" sz="1400" dirty="0" smtClean="0">
                <a:solidFill>
                  <a:schemeClr val="tx1"/>
                </a:solidFill>
              </a:rPr>
              <a:t> Test QR-2D bar-coding system</a:t>
            </a:r>
          </a:p>
          <a:p>
            <a:pPr>
              <a:buFont typeface="Arial" pitchFamily="34" charset="0"/>
              <a:buChar char="•"/>
            </a:pPr>
            <a:r>
              <a:rPr lang="en-US" sz="1400" b="1" u="sng" dirty="0" smtClean="0">
                <a:solidFill>
                  <a:schemeClr val="tx1"/>
                </a:solidFill>
              </a:rPr>
              <a:t>Service:</a:t>
            </a:r>
            <a:r>
              <a:rPr lang="en-US" sz="1400" dirty="0" smtClean="0">
                <a:solidFill>
                  <a:schemeClr val="tx1"/>
                </a:solidFill>
              </a:rPr>
              <a:t> Change system to comply with quality measures</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Deliver:</a:t>
            </a:r>
            <a:r>
              <a:rPr lang="en-US" sz="1400" dirty="0" smtClean="0">
                <a:solidFill>
                  <a:schemeClr val="tx1"/>
                </a:solidFill>
              </a:rPr>
              <a:t> Deploy final QR-2D bar-coding system to Wal-Mart</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Value Added:</a:t>
            </a:r>
            <a:r>
              <a:rPr lang="en-US" sz="1400" dirty="0" smtClean="0">
                <a:solidFill>
                  <a:schemeClr val="tx1"/>
                </a:solidFill>
              </a:rPr>
              <a:t> </a:t>
            </a:r>
          </a:p>
          <a:p>
            <a:pPr lvl="1"/>
            <a:r>
              <a:rPr lang="en-US" sz="1400" dirty="0" smtClean="0">
                <a:solidFill>
                  <a:schemeClr val="tx1"/>
                </a:solidFill>
              </a:rPr>
              <a:t>- By developing and deploying a QR-2D bar-coding system to Wal0Mart that is of high quality and proven through testing, KAZ fulfils contractual obligations and receives payment for services. Wal-Mart is able to utilize system which increases customer experience and allows for return of current business and new business, thus increasing profit.</a:t>
            </a:r>
          </a:p>
          <a:p>
            <a:pPr lvl="1"/>
            <a:endParaRPr lang="en-US" dirty="0" smtClean="0">
              <a:solidFill>
                <a:schemeClr val="tx1"/>
              </a:solidFill>
            </a:endParaRPr>
          </a:p>
        </p:txBody>
      </p:sp>
      <p:sp>
        <p:nvSpPr>
          <p:cNvPr id="7" name="TextBox 6"/>
          <p:cNvSpPr txBox="1"/>
          <p:nvPr/>
        </p:nvSpPr>
        <p:spPr>
          <a:xfrm>
            <a:off x="1143000" y="762000"/>
            <a:ext cx="4572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Client Deliver VC Narrative</a:t>
            </a:r>
            <a:endParaRPr lang="en-US" sz="24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smtClean="0">
              <a:solidFill>
                <a:schemeClr val="tx1"/>
              </a:solidFill>
            </a:endParaRPr>
          </a:p>
        </p:txBody>
      </p:sp>
      <p:sp>
        <p:nvSpPr>
          <p:cNvPr id="7" name="TextBox 6"/>
          <p:cNvSpPr txBox="1"/>
          <p:nvPr/>
        </p:nvSpPr>
        <p:spPr>
          <a:xfrm>
            <a:off x="1143000" y="762000"/>
            <a:ext cx="4572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400" dirty="0" smtClean="0">
                <a:solidFill>
                  <a:prstClr val="black"/>
                </a:solidFill>
              </a:rPr>
              <a:t>Client Executive Summary</a:t>
            </a:r>
            <a:endParaRPr lang="en-US" sz="2400" dirty="0">
              <a:solidFill>
                <a:prstClr val="black"/>
              </a:solidFill>
            </a:endParaRPr>
          </a:p>
        </p:txBody>
      </p:sp>
      <p:sp>
        <p:nvSpPr>
          <p:cNvPr id="5" name="Slide Number Placeholder 4"/>
          <p:cNvSpPr>
            <a:spLocks noGrp="1"/>
          </p:cNvSpPr>
          <p:nvPr>
            <p:ph type="sldNum" sz="quarter" idx="12"/>
          </p:nvPr>
        </p:nvSpPr>
        <p:spPr/>
        <p:txBody>
          <a:bodyPr/>
          <a:lstStyle/>
          <a:p>
            <a:fld id="{BFC7FD3E-F688-44E6-8889-AEFA5BAA7B88}" type="slidenum">
              <a:rPr lang="en-US" smtClean="0"/>
              <a:pPr/>
              <a:t>3</a:t>
            </a:fld>
            <a:endParaRPr lang="en-US"/>
          </a:p>
        </p:txBody>
      </p:sp>
      <p:sp>
        <p:nvSpPr>
          <p:cNvPr id="10" name="Rectangle 9"/>
          <p:cNvSpPr/>
          <p:nvPr/>
        </p:nvSpPr>
        <p:spPr>
          <a:xfrm>
            <a:off x="685800" y="1752600"/>
            <a:ext cx="5486400" cy="6640279"/>
          </a:xfrm>
          <a:prstGeom prst="rect">
            <a:avLst/>
          </a:prstGeom>
        </p:spPr>
        <p:txBody>
          <a:bodyPr wrap="square">
            <a:spAutoFit/>
          </a:bodyPr>
          <a:lstStyle/>
          <a:p>
            <a:r>
              <a:rPr lang="en-US" sz="1450" dirty="0" smtClean="0">
                <a:cs typeface="Arial" pitchFamily="34" charset="0"/>
              </a:rPr>
              <a:t>    We recommend that Wal-Mart implements a customer profile system in their pharmacy using KAZ Consulting’s QR-2D bar-coding concept. The customer profiles will promote more secure and efficient customer medical information accessibility and mobility. By integrating this system, Wal-Mart Pharmacy will increase branding image by demonstrating exceptional customer care that results in the attraction of new customers and retention of current customer because of the pharmacy’s exclusive services made possible by the QR-2D bar-coding technology.</a:t>
            </a:r>
          </a:p>
          <a:p>
            <a:r>
              <a:rPr lang="en-US" sz="1450" dirty="0" smtClean="0">
                <a:cs typeface="Arial" pitchFamily="34" charset="0"/>
              </a:rPr>
              <a:t> </a:t>
            </a:r>
          </a:p>
          <a:p>
            <a:r>
              <a:rPr lang="en-US" sz="1450" dirty="0" smtClean="0">
                <a:cs typeface="Arial" pitchFamily="34" charset="0"/>
              </a:rPr>
              <a:t>    We suggest that Wal-Mart Pharmacy capitalize on the current lack of secure, mobile medical information. The use of QR-2D bar-coding customer profiles will provide vital and secure information about allergies, medications, and other personal information, which will decrease EMS treatment error and increase customer survival in the case of an emergency. After customer medical information has been verified, a pharmacy technician can utilize KAZ Consulting’s system to generate the QR-2D bar-coding customer profile. The customer profile will then be given to the customer in their selected medium.</a:t>
            </a:r>
          </a:p>
          <a:p>
            <a:endParaRPr lang="en-US" sz="1450" dirty="0" smtClean="0">
              <a:cs typeface="Arial" pitchFamily="34" charset="0"/>
            </a:endParaRPr>
          </a:p>
          <a:p>
            <a:r>
              <a:rPr lang="en-US" sz="1450" dirty="0" smtClean="0">
                <a:cs typeface="Arial" pitchFamily="34" charset="0"/>
              </a:rPr>
              <a:t> </a:t>
            </a:r>
            <a:r>
              <a:rPr lang="en-US" sz="1450" dirty="0" smtClean="0"/>
              <a:t>By means of research, work centered analysis, and value chains we have decided that KAZ Consulting’s QR-2D bar-coding customer profile system  will increase both sales and branding for Wal-Mart Pharmacy. The process which led to KAZ Consulting’s conclusion consisted of numerous work centered analysis’s and value chains.  Creating these models eventually guided us towards constructing and optimizing KAZ Consulting’s QR-2D bar-coding customer profile system for Wal-Mart.</a:t>
            </a:r>
          </a:p>
          <a:p>
            <a:endParaRPr lang="en-US" dirty="0" smtClean="0"/>
          </a:p>
          <a:p>
            <a:endParaRPr lang="en-US" sz="16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6002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tx1"/>
                </a:solidFill>
              </a:rPr>
              <a:t>	After the implementation of KAZ </a:t>
            </a:r>
            <a:r>
              <a:rPr lang="en-US" sz="1600" dirty="0" err="1" smtClean="0">
                <a:solidFill>
                  <a:schemeClr val="tx1"/>
                </a:solidFill>
              </a:rPr>
              <a:t>Consulting’s</a:t>
            </a:r>
            <a:r>
              <a:rPr lang="en-US" sz="1600" dirty="0" smtClean="0">
                <a:solidFill>
                  <a:schemeClr val="tx1"/>
                </a:solidFill>
              </a:rPr>
              <a:t> QR-2D bar-coding customer profile system for Wal-Mart Pharmacy, customers who register for the program will then complete medical information forms.  Once these forms have been received and verified by the pharmacy staff, the pharmacy technicians will then enter the information into the Customer Profile System which will generate the corresponding QR-2D barcode, printed on the medium previously selected by the customer.  </a:t>
            </a:r>
          </a:p>
        </p:txBody>
      </p:sp>
      <p:sp>
        <p:nvSpPr>
          <p:cNvPr id="7" name="TextBox 6"/>
          <p:cNvSpPr txBox="1"/>
          <p:nvPr/>
        </p:nvSpPr>
        <p:spPr>
          <a:xfrm>
            <a:off x="1143000" y="762000"/>
            <a:ext cx="4572000" cy="707886"/>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000" dirty="0" smtClean="0">
                <a:solidFill>
                  <a:prstClr val="black"/>
                </a:solidFill>
              </a:rPr>
              <a:t>Description of Functional System Deliverable </a:t>
            </a:r>
            <a:endParaRPr lang="en-US" sz="2000" dirty="0">
              <a:solidFill>
                <a:prstClr val="black"/>
              </a:solidFill>
            </a:endParaRPr>
          </a:p>
        </p:txBody>
      </p:sp>
      <p:sp>
        <p:nvSpPr>
          <p:cNvPr id="5" name="Slide Number Placeholder 4"/>
          <p:cNvSpPr>
            <a:spLocks noGrp="1"/>
          </p:cNvSpPr>
          <p:nvPr>
            <p:ph type="sldNum" sz="quarter" idx="12"/>
          </p:nvPr>
        </p:nvSpPr>
        <p:spPr/>
        <p:txBody>
          <a:bodyPr/>
          <a:lstStyle/>
          <a:p>
            <a:fld id="{BFC7FD3E-F688-44E6-8889-AEFA5BAA7B88}"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7818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Arrow Connector 23"/>
          <p:cNvCxnSpPr>
            <a:stCxn id="13" idx="0"/>
            <a:endCxn id="12" idx="2"/>
          </p:cNvCxnSpPr>
          <p:nvPr/>
        </p:nvCxnSpPr>
        <p:spPr>
          <a:xfrm rot="16200000" flipV="1">
            <a:off x="3200400" y="3924300"/>
            <a:ext cx="152400" cy="381000"/>
          </a:xfrm>
          <a:prstGeom prst="straightConnector1">
            <a:avLst/>
          </a:prstGeom>
          <a:ln w="44450">
            <a:solidFill>
              <a:schemeClr val="tx1"/>
            </a:solidFill>
            <a:tailEnd type="triangle" w="sm" len="med"/>
          </a:ln>
          <a:effectLst/>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0"/>
            <a:endCxn id="13" idx="2"/>
          </p:cNvCxnSpPr>
          <p:nvPr/>
        </p:nvCxnSpPr>
        <p:spPr>
          <a:xfrm rot="5400000" flipH="1" flipV="1">
            <a:off x="2457450" y="6153150"/>
            <a:ext cx="304800" cy="1714500"/>
          </a:xfrm>
          <a:prstGeom prst="bentConnector3">
            <a:avLst>
              <a:gd name="adj1" fmla="val 50000"/>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0"/>
            <a:endCxn id="13" idx="2"/>
          </p:cNvCxnSpPr>
          <p:nvPr/>
        </p:nvCxnSpPr>
        <p:spPr>
          <a:xfrm rot="5400000" flipH="1" flipV="1">
            <a:off x="3314700" y="7010400"/>
            <a:ext cx="304800" cy="1588"/>
          </a:xfrm>
          <a:prstGeom prst="line">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6" idx="0"/>
            <a:endCxn id="13" idx="2"/>
          </p:cNvCxnSpPr>
          <p:nvPr/>
        </p:nvCxnSpPr>
        <p:spPr>
          <a:xfrm rot="16200000" flipV="1">
            <a:off x="4171950" y="6153150"/>
            <a:ext cx="304800" cy="1714500"/>
          </a:xfrm>
          <a:prstGeom prst="bentConnector3">
            <a:avLst>
              <a:gd name="adj1" fmla="val 50000"/>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66800" y="762000"/>
            <a:ext cx="47244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Client Service WCA</a:t>
            </a:r>
            <a:endParaRPr lang="en-US" sz="2400" dirty="0"/>
          </a:p>
        </p:txBody>
      </p:sp>
      <p:sp>
        <p:nvSpPr>
          <p:cNvPr id="9" name="Rounded Rectangle 8"/>
          <p:cNvSpPr/>
          <p:nvPr/>
        </p:nvSpPr>
        <p:spPr>
          <a:xfrm>
            <a:off x="2438400" y="1981200"/>
            <a:ext cx="1295400" cy="6858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Customer</a:t>
            </a:r>
          </a:p>
          <a:p>
            <a:pPr algn="ctr"/>
            <a:r>
              <a:rPr lang="en-US" sz="1000" dirty="0" smtClean="0">
                <a:solidFill>
                  <a:schemeClr val="tx1"/>
                </a:solidFill>
              </a:rPr>
              <a:t>Wal-mart Pharmacy</a:t>
            </a:r>
          </a:p>
        </p:txBody>
      </p:sp>
      <p:sp>
        <p:nvSpPr>
          <p:cNvPr id="12" name="Rounded Rectangle 11"/>
          <p:cNvSpPr/>
          <p:nvPr/>
        </p:nvSpPr>
        <p:spPr>
          <a:xfrm>
            <a:off x="2438400" y="2895600"/>
            <a:ext cx="1295400" cy="11430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Product</a:t>
            </a:r>
          </a:p>
          <a:p>
            <a:pPr algn="ctr"/>
            <a:r>
              <a:rPr lang="en-US" sz="900" dirty="0" smtClean="0">
                <a:solidFill>
                  <a:schemeClr val="tx1"/>
                </a:solidFill>
              </a:rPr>
              <a:t>Technical support and consulting services for the QR-2D bar-coding hardware and software</a:t>
            </a:r>
            <a:endParaRPr lang="en-US" sz="900" dirty="0">
              <a:solidFill>
                <a:schemeClr val="tx1"/>
              </a:solidFill>
            </a:endParaRPr>
          </a:p>
        </p:txBody>
      </p:sp>
      <p:sp>
        <p:nvSpPr>
          <p:cNvPr id="13" name="Rounded Rectangle 12"/>
          <p:cNvSpPr/>
          <p:nvPr/>
        </p:nvSpPr>
        <p:spPr>
          <a:xfrm>
            <a:off x="914400" y="4191000"/>
            <a:ext cx="5105400" cy="2667000"/>
          </a:xfrm>
          <a:prstGeom prst="roundRect">
            <a:avLst>
              <a:gd name="adj" fmla="val 0"/>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Work Practices</a:t>
            </a:r>
          </a:p>
          <a:p>
            <a:pPr>
              <a:buFont typeface="Arial" pitchFamily="34" charset="0"/>
              <a:buChar char="•"/>
            </a:pPr>
            <a:r>
              <a:rPr lang="en-US" sz="1400" b="1" u="sng" dirty="0" smtClean="0">
                <a:solidFill>
                  <a:schemeClr val="tx1"/>
                </a:solidFill>
              </a:rPr>
              <a:t>R&amp;D</a:t>
            </a:r>
            <a:r>
              <a:rPr lang="en-US" sz="1400" dirty="0" smtClean="0">
                <a:solidFill>
                  <a:schemeClr val="tx1"/>
                </a:solidFill>
              </a:rPr>
              <a:t>	 – Research service contracts</a:t>
            </a:r>
          </a:p>
          <a:p>
            <a:pPr>
              <a:buFont typeface="Arial" pitchFamily="34" charset="0"/>
              <a:buChar char="•"/>
            </a:pPr>
            <a:r>
              <a:rPr lang="en-US" sz="1400" b="1" u="sng" dirty="0" smtClean="0">
                <a:solidFill>
                  <a:schemeClr val="tx1"/>
                </a:solidFill>
              </a:rPr>
              <a:t>Produce</a:t>
            </a:r>
            <a:r>
              <a:rPr lang="en-US" sz="1400" dirty="0" smtClean="0">
                <a:solidFill>
                  <a:schemeClr val="tx1"/>
                </a:solidFill>
              </a:rPr>
              <a:t>	 – Create service contract</a:t>
            </a:r>
          </a:p>
          <a:p>
            <a:pPr>
              <a:buFont typeface="Arial" pitchFamily="34" charset="0"/>
              <a:buChar char="•"/>
            </a:pPr>
            <a:r>
              <a:rPr lang="en-US" sz="1400" b="1" u="sng" dirty="0" smtClean="0">
                <a:solidFill>
                  <a:schemeClr val="tx1"/>
                </a:solidFill>
              </a:rPr>
              <a:t>Sell</a:t>
            </a:r>
            <a:r>
              <a:rPr lang="en-US" sz="1400" dirty="0" smtClean="0">
                <a:solidFill>
                  <a:schemeClr val="tx1"/>
                </a:solidFill>
              </a:rPr>
              <a:t> 	 – Service contract to Wal-Mart to obtain signature</a:t>
            </a:r>
          </a:p>
          <a:p>
            <a:pPr>
              <a:buFont typeface="Arial" pitchFamily="34" charset="0"/>
              <a:buChar char="•"/>
            </a:pPr>
            <a:r>
              <a:rPr lang="en-US" sz="1400" b="1" u="sng" dirty="0" smtClean="0">
                <a:solidFill>
                  <a:schemeClr val="tx1"/>
                </a:solidFill>
              </a:rPr>
              <a:t>Service</a:t>
            </a:r>
            <a:r>
              <a:rPr lang="en-US" sz="1400" dirty="0" smtClean="0">
                <a:solidFill>
                  <a:schemeClr val="tx1"/>
                </a:solidFill>
              </a:rPr>
              <a:t> 	 – Assign staff as needed to fulfill obligations</a:t>
            </a:r>
          </a:p>
          <a:p>
            <a:pPr>
              <a:buFont typeface="Arial" pitchFamily="34" charset="0"/>
              <a:buChar char="•"/>
            </a:pPr>
            <a:r>
              <a:rPr lang="en-US" sz="1400" b="1" u="sng" dirty="0" smtClean="0">
                <a:solidFill>
                  <a:schemeClr val="tx1"/>
                </a:solidFill>
              </a:rPr>
              <a:t>Deliver</a:t>
            </a:r>
            <a:r>
              <a:rPr lang="en-US" sz="1400" dirty="0" smtClean="0">
                <a:solidFill>
                  <a:schemeClr val="tx1"/>
                </a:solidFill>
              </a:rPr>
              <a:t>	 – Provide technical support and consulting services to 	    Wal-Mart as set forth in service agreement</a:t>
            </a:r>
          </a:p>
        </p:txBody>
      </p:sp>
      <p:sp>
        <p:nvSpPr>
          <p:cNvPr id="14" name="Rounded Rectangle 13"/>
          <p:cNvSpPr/>
          <p:nvPr/>
        </p:nvSpPr>
        <p:spPr>
          <a:xfrm>
            <a:off x="990600" y="7162800"/>
            <a:ext cx="1524000" cy="1295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Technology</a:t>
            </a:r>
          </a:p>
          <a:p>
            <a:pPr algn="ctr">
              <a:buFont typeface="Arial" pitchFamily="34" charset="0"/>
              <a:buChar char="•"/>
            </a:pPr>
            <a:r>
              <a:rPr lang="en-US" sz="760" dirty="0" smtClean="0">
                <a:solidFill>
                  <a:schemeClr val="tx1"/>
                </a:solidFill>
              </a:rPr>
              <a:t>Communication Resources</a:t>
            </a:r>
          </a:p>
          <a:p>
            <a:pPr algn="ctr">
              <a:buFont typeface="Arial" pitchFamily="34" charset="0"/>
              <a:buChar char="•"/>
            </a:pPr>
            <a:r>
              <a:rPr lang="en-US" sz="760" dirty="0" smtClean="0">
                <a:solidFill>
                  <a:schemeClr val="tx1"/>
                </a:solidFill>
              </a:rPr>
              <a:t>QR-2D Bar-coding System Software and Hardware</a:t>
            </a:r>
          </a:p>
        </p:txBody>
      </p:sp>
      <p:sp>
        <p:nvSpPr>
          <p:cNvPr id="15" name="Rounded Rectangle 14"/>
          <p:cNvSpPr/>
          <p:nvPr/>
        </p:nvSpPr>
        <p:spPr>
          <a:xfrm>
            <a:off x="2657475" y="7162800"/>
            <a:ext cx="1619250" cy="1295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Data</a:t>
            </a:r>
          </a:p>
          <a:p>
            <a:pPr algn="ctr">
              <a:buFont typeface="Arial" pitchFamily="34" charset="0"/>
              <a:buChar char="•"/>
            </a:pPr>
            <a:r>
              <a:rPr lang="en-US" sz="1000" dirty="0" smtClean="0">
                <a:solidFill>
                  <a:schemeClr val="tx1"/>
                </a:solidFill>
              </a:rPr>
              <a:t>Customer Profile</a:t>
            </a:r>
          </a:p>
          <a:p>
            <a:pPr algn="ctr">
              <a:buFont typeface="Arial" pitchFamily="34" charset="0"/>
              <a:buChar char="•"/>
            </a:pPr>
            <a:r>
              <a:rPr lang="en-US" sz="1000" dirty="0" smtClean="0">
                <a:solidFill>
                  <a:schemeClr val="tx1"/>
                </a:solidFill>
              </a:rPr>
              <a:t>Wal-Mart Feedback</a:t>
            </a:r>
          </a:p>
          <a:p>
            <a:pPr algn="ctr">
              <a:buFont typeface="Arial" pitchFamily="34" charset="0"/>
              <a:buChar char="•"/>
            </a:pPr>
            <a:r>
              <a:rPr lang="en-US" sz="1000" dirty="0" smtClean="0">
                <a:solidFill>
                  <a:schemeClr val="tx1"/>
                </a:solidFill>
              </a:rPr>
              <a:t>Service Contract</a:t>
            </a:r>
          </a:p>
        </p:txBody>
      </p:sp>
      <p:sp>
        <p:nvSpPr>
          <p:cNvPr id="16" name="Rounded Rectangle 15"/>
          <p:cNvSpPr/>
          <p:nvPr/>
        </p:nvSpPr>
        <p:spPr>
          <a:xfrm>
            <a:off x="4419600" y="7162800"/>
            <a:ext cx="1524000" cy="1295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People</a:t>
            </a:r>
          </a:p>
          <a:p>
            <a:pPr algn="ctr">
              <a:buFont typeface="Arial" pitchFamily="34" charset="0"/>
              <a:buChar char="•"/>
            </a:pPr>
            <a:r>
              <a:rPr lang="en-US" sz="1000" dirty="0" smtClean="0">
                <a:solidFill>
                  <a:schemeClr val="tx1"/>
                </a:solidFill>
              </a:rPr>
              <a:t>KAZ Consulting</a:t>
            </a:r>
          </a:p>
          <a:p>
            <a:pPr algn="ctr">
              <a:buFont typeface="Arial" pitchFamily="34" charset="0"/>
              <a:buChar char="•"/>
            </a:pPr>
            <a:r>
              <a:rPr lang="en-US" sz="1000" dirty="0" smtClean="0">
                <a:solidFill>
                  <a:schemeClr val="tx1"/>
                </a:solidFill>
              </a:rPr>
              <a:t>Wal-Mart Executives and Pharmacy Staff</a:t>
            </a:r>
          </a:p>
        </p:txBody>
      </p:sp>
      <p:sp>
        <p:nvSpPr>
          <p:cNvPr id="17" name="Rounded Rectangle 16"/>
          <p:cNvSpPr/>
          <p:nvPr/>
        </p:nvSpPr>
        <p:spPr>
          <a:xfrm>
            <a:off x="762000" y="1981200"/>
            <a:ext cx="1447800" cy="2057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Goal</a:t>
            </a:r>
          </a:p>
          <a:p>
            <a:r>
              <a:rPr lang="en-US" sz="1000" dirty="0" smtClean="0">
                <a:solidFill>
                  <a:schemeClr val="tx1"/>
                </a:solidFill>
              </a:rPr>
              <a:t>To provide technical support and consulting services by obtaining a signed service contract.</a:t>
            </a:r>
            <a:endParaRPr lang="en-US" sz="1000" dirty="0">
              <a:solidFill>
                <a:schemeClr val="tx1"/>
              </a:solidFill>
            </a:endParaRPr>
          </a:p>
        </p:txBody>
      </p:sp>
      <p:sp>
        <p:nvSpPr>
          <p:cNvPr id="19" name="Rounded Rectangle 18"/>
          <p:cNvSpPr/>
          <p:nvPr/>
        </p:nvSpPr>
        <p:spPr>
          <a:xfrm>
            <a:off x="3886200" y="1981200"/>
            <a:ext cx="2209800" cy="2057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Value Added</a:t>
            </a:r>
          </a:p>
          <a:p>
            <a:r>
              <a:rPr lang="en-US" sz="900" dirty="0" smtClean="0">
                <a:solidFill>
                  <a:schemeClr val="tx1"/>
                </a:solidFill>
              </a:rPr>
              <a:t>By KAZ Consulting providing technical support and systems update for the QR-2D bar-coding hardware and software, Wal-Mart does not have to exhaust internal resources, which results in better allocation of their Technical Resources, which will increase productivity and ultimate revenue. KAZ Consulting will gain additional revenue through extended service agreement.</a:t>
            </a:r>
            <a:endParaRPr lang="en-US" sz="900" dirty="0">
              <a:solidFill>
                <a:schemeClr val="tx1"/>
              </a:solidFill>
            </a:endParaRPr>
          </a:p>
        </p:txBody>
      </p:sp>
      <p:cxnSp>
        <p:nvCxnSpPr>
          <p:cNvPr id="21" name="Straight Connector 20"/>
          <p:cNvCxnSpPr/>
          <p:nvPr/>
        </p:nvCxnSpPr>
        <p:spPr>
          <a:xfrm rot="5400000">
            <a:off x="1296194" y="2971006"/>
            <a:ext cx="1980406" cy="794"/>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2820194" y="2971006"/>
            <a:ext cx="19812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0"/>
            <a:endCxn id="9" idx="2"/>
          </p:cNvCxnSpPr>
          <p:nvPr/>
        </p:nvCxnSpPr>
        <p:spPr>
          <a:xfrm rot="5400000" flipH="1" flipV="1">
            <a:off x="2971800" y="2781300"/>
            <a:ext cx="228600" cy="1588"/>
          </a:xfrm>
          <a:prstGeom prst="straightConnector1">
            <a:avLst/>
          </a:prstGeom>
          <a:ln w="44450">
            <a:solidFill>
              <a:schemeClr val="tx1"/>
            </a:solidFill>
            <a:tailEnd type="triangle" w="sm" len="med"/>
          </a:ln>
          <a:effectLst/>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BFC7FD3E-F688-44E6-8889-AEFA5BAA7B88}"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5532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sz="1400" b="1" u="sng" dirty="0" smtClean="0">
                <a:solidFill>
                  <a:schemeClr val="tx1"/>
                </a:solidFill>
              </a:rPr>
              <a:t>Goal:</a:t>
            </a:r>
            <a:r>
              <a:rPr lang="en-US" sz="1400" dirty="0" smtClean="0">
                <a:solidFill>
                  <a:schemeClr val="tx1"/>
                </a:solidFill>
              </a:rPr>
              <a:t> To provide technical support and consulting services by obtaining a signed service contract.</a:t>
            </a:r>
          </a:p>
          <a:p>
            <a:pPr>
              <a:buFont typeface="Arial" pitchFamily="34" charset="0"/>
              <a:buChar char="•"/>
            </a:pPr>
            <a:r>
              <a:rPr lang="en-US" sz="1400" b="1" u="sng" dirty="0" smtClean="0">
                <a:solidFill>
                  <a:schemeClr val="tx1"/>
                </a:solidFill>
              </a:rPr>
              <a:t>Product:</a:t>
            </a:r>
            <a:r>
              <a:rPr lang="en-US" sz="1400" dirty="0" smtClean="0">
                <a:solidFill>
                  <a:schemeClr val="tx1"/>
                </a:solidFill>
              </a:rPr>
              <a:t> Technical support and consulting services for the QR-2D bar-coding hardware and software</a:t>
            </a:r>
          </a:p>
          <a:p>
            <a:pPr>
              <a:buFont typeface="Arial" pitchFamily="34" charset="0"/>
              <a:buChar char="•"/>
            </a:pPr>
            <a:r>
              <a:rPr lang="en-US" sz="1400" b="1" u="sng" dirty="0" smtClean="0">
                <a:solidFill>
                  <a:schemeClr val="tx1"/>
                </a:solidFill>
              </a:rPr>
              <a:t>R&amp;D:</a:t>
            </a:r>
            <a:r>
              <a:rPr lang="en-US" sz="1400" dirty="0" smtClean="0">
                <a:solidFill>
                  <a:schemeClr val="tx1"/>
                </a:solidFill>
              </a:rPr>
              <a:t> Research service contracts</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Produce: </a:t>
            </a:r>
            <a:r>
              <a:rPr lang="en-US" sz="1400" dirty="0" smtClean="0">
                <a:solidFill>
                  <a:schemeClr val="tx1"/>
                </a:solidFill>
              </a:rPr>
              <a:t>Create service contract</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Sell: </a:t>
            </a:r>
            <a:r>
              <a:rPr lang="en-US" sz="1400" dirty="0" smtClean="0">
                <a:solidFill>
                  <a:schemeClr val="tx1"/>
                </a:solidFill>
              </a:rPr>
              <a:t>Service contract to Wal-Mart to obtain signature</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Service:</a:t>
            </a:r>
            <a:r>
              <a:rPr lang="en-US" sz="1400" dirty="0" smtClean="0">
                <a:solidFill>
                  <a:schemeClr val="tx1"/>
                </a:solidFill>
              </a:rPr>
              <a:t> Assign staff as needed to fulfill obligations</a:t>
            </a:r>
          </a:p>
          <a:p>
            <a:pPr>
              <a:buFont typeface="Arial" pitchFamily="34" charset="0"/>
              <a:buChar char="•"/>
            </a:pPr>
            <a:r>
              <a:rPr lang="en-US" sz="1400" b="1" u="sng" dirty="0" smtClean="0">
                <a:solidFill>
                  <a:schemeClr val="tx1"/>
                </a:solidFill>
              </a:rPr>
              <a:t>Deliver:</a:t>
            </a:r>
            <a:r>
              <a:rPr lang="en-US" sz="1400" dirty="0" smtClean="0">
                <a:solidFill>
                  <a:schemeClr val="tx1"/>
                </a:solidFill>
              </a:rPr>
              <a:t> Provide technical support and consulting services to Wal-Mart as set forth in service agreement</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Technology:</a:t>
            </a:r>
            <a:r>
              <a:rPr lang="en-US" sz="1400" dirty="0" smtClean="0">
                <a:solidFill>
                  <a:schemeClr val="tx1"/>
                </a:solidFill>
              </a:rPr>
              <a:t> Program Development and Software, Communication Resources, QR-2D bar-coding software and hardware, Internet</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Data:</a:t>
            </a:r>
            <a:r>
              <a:rPr lang="en-US" sz="1400" dirty="0" smtClean="0">
                <a:solidFill>
                  <a:schemeClr val="tx1"/>
                </a:solidFill>
              </a:rPr>
              <a:t> Customer Profile, Wal-Mart feedback, Service Contract</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People:</a:t>
            </a:r>
            <a:r>
              <a:rPr lang="en-US" sz="1400" dirty="0" smtClean="0">
                <a:solidFill>
                  <a:schemeClr val="tx1"/>
                </a:solidFill>
              </a:rPr>
              <a:t> KAZ Consulting and Technical Support Staff, Wal-Mart Executives</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Value Added:</a:t>
            </a:r>
          </a:p>
          <a:p>
            <a:pPr lvl="1"/>
            <a:r>
              <a:rPr lang="en-US" sz="1400" dirty="0" smtClean="0">
                <a:solidFill>
                  <a:schemeClr val="tx1"/>
                </a:solidFill>
              </a:rPr>
              <a:t>- By KAZ Consulting providing technical support and systems update for the QR-2D bar-coding hardware and software, Wal-Mart does not have to exhaust internal resources, which results in better allocation of their Technical Resources, which will increase productivity and ultimate revenue. KAZ Consulting will gain additional revenue through extended service agreement.</a:t>
            </a:r>
          </a:p>
        </p:txBody>
      </p:sp>
      <p:sp>
        <p:nvSpPr>
          <p:cNvPr id="7" name="TextBox 6"/>
          <p:cNvSpPr txBox="1"/>
          <p:nvPr/>
        </p:nvSpPr>
        <p:spPr>
          <a:xfrm>
            <a:off x="1066800" y="762000"/>
            <a:ext cx="47244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Client Service WCA Narrative</a:t>
            </a:r>
            <a:endParaRPr lang="en-US" sz="24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371600" y="762000"/>
            <a:ext cx="4191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Client Service VC</a:t>
            </a:r>
            <a:endParaRPr lang="en-US" sz="2400" dirty="0"/>
          </a:p>
        </p:txBody>
      </p:sp>
      <p:cxnSp>
        <p:nvCxnSpPr>
          <p:cNvPr id="53" name="Straight Arrow Connector 52"/>
          <p:cNvCxnSpPr>
            <a:stCxn id="47" idx="2"/>
            <a:endCxn id="48" idx="0"/>
          </p:cNvCxnSpPr>
          <p:nvPr/>
        </p:nvCxnSpPr>
        <p:spPr>
          <a:xfrm rot="5400000">
            <a:off x="1257300" y="30480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2"/>
            <a:endCxn id="49" idx="0"/>
          </p:cNvCxnSpPr>
          <p:nvPr/>
        </p:nvCxnSpPr>
        <p:spPr>
          <a:xfrm rot="5400000">
            <a:off x="1257300" y="43434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2"/>
            <a:endCxn id="51" idx="0"/>
          </p:cNvCxnSpPr>
          <p:nvPr/>
        </p:nvCxnSpPr>
        <p:spPr>
          <a:xfrm rot="5400000">
            <a:off x="1257300" y="56388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1" idx="2"/>
            <a:endCxn id="50" idx="0"/>
          </p:cNvCxnSpPr>
          <p:nvPr/>
        </p:nvCxnSpPr>
        <p:spPr>
          <a:xfrm rot="5400000">
            <a:off x="1257300" y="69342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14400" y="19050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R&amp;D</a:t>
            </a:r>
            <a:endParaRPr lang="en-US" b="1" dirty="0">
              <a:solidFill>
                <a:schemeClr val="tx1"/>
              </a:solidFill>
            </a:endParaRPr>
          </a:p>
        </p:txBody>
      </p:sp>
      <p:sp>
        <p:nvSpPr>
          <p:cNvPr id="48" name="Rectangle 47"/>
          <p:cNvSpPr/>
          <p:nvPr/>
        </p:nvSpPr>
        <p:spPr>
          <a:xfrm>
            <a:off x="914400" y="32004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Produce</a:t>
            </a:r>
            <a:endParaRPr lang="en-US" b="1" dirty="0">
              <a:solidFill>
                <a:schemeClr val="tx1"/>
              </a:solidFill>
            </a:endParaRPr>
          </a:p>
        </p:txBody>
      </p:sp>
      <p:sp>
        <p:nvSpPr>
          <p:cNvPr id="49" name="Rectangle 48"/>
          <p:cNvSpPr/>
          <p:nvPr/>
        </p:nvSpPr>
        <p:spPr>
          <a:xfrm>
            <a:off x="914400" y="44958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Sell</a:t>
            </a:r>
            <a:endParaRPr lang="en-US" b="1" dirty="0">
              <a:solidFill>
                <a:schemeClr val="tx1"/>
              </a:solidFill>
            </a:endParaRPr>
          </a:p>
        </p:txBody>
      </p:sp>
      <p:sp>
        <p:nvSpPr>
          <p:cNvPr id="50" name="Rectangle 49"/>
          <p:cNvSpPr/>
          <p:nvPr/>
        </p:nvSpPr>
        <p:spPr>
          <a:xfrm>
            <a:off x="914400" y="70866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Deliver</a:t>
            </a:r>
            <a:endParaRPr lang="en-US" b="1" dirty="0">
              <a:solidFill>
                <a:schemeClr val="tx1"/>
              </a:solidFill>
            </a:endParaRPr>
          </a:p>
        </p:txBody>
      </p:sp>
      <p:sp>
        <p:nvSpPr>
          <p:cNvPr id="51" name="Rectangle 50"/>
          <p:cNvSpPr/>
          <p:nvPr/>
        </p:nvSpPr>
        <p:spPr>
          <a:xfrm>
            <a:off x="914400" y="57912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Service</a:t>
            </a:r>
            <a:endParaRPr lang="en-US" b="1" dirty="0">
              <a:solidFill>
                <a:schemeClr val="tx1"/>
              </a:solidFill>
            </a:endParaRPr>
          </a:p>
        </p:txBody>
      </p:sp>
      <p:sp>
        <p:nvSpPr>
          <p:cNvPr id="63" name="Left Arrow Callout 62"/>
          <p:cNvSpPr/>
          <p:nvPr/>
        </p:nvSpPr>
        <p:spPr>
          <a:xfrm>
            <a:off x="1981200" y="1905000"/>
            <a:ext cx="1752600" cy="990600"/>
          </a:xfrm>
          <a:prstGeom prst="leftArrowCallout">
            <a:avLst>
              <a:gd name="adj1" fmla="val 13462"/>
              <a:gd name="adj2" fmla="val 15385"/>
              <a:gd name="adj3" fmla="val 15385"/>
              <a:gd name="adj4" fmla="val 89334"/>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Service Contract Research</a:t>
            </a:r>
            <a:endParaRPr lang="en-US" sz="1400" dirty="0">
              <a:solidFill>
                <a:schemeClr val="tx1"/>
              </a:solidFill>
            </a:endParaRPr>
          </a:p>
        </p:txBody>
      </p:sp>
      <p:cxnSp>
        <p:nvCxnSpPr>
          <p:cNvPr id="70" name="Straight Arrow Connector 69"/>
          <p:cNvCxnSpPr>
            <a:endCxn id="82" idx="2"/>
          </p:cNvCxnSpPr>
          <p:nvPr/>
        </p:nvCxnSpPr>
        <p:spPr>
          <a:xfrm flipV="1">
            <a:off x="1905000" y="7696200"/>
            <a:ext cx="3009900" cy="228600"/>
          </a:xfrm>
          <a:prstGeom prst="bentConnector2">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191000" y="1905000"/>
            <a:ext cx="1447800" cy="369332"/>
          </a:xfrm>
          <a:prstGeom prst="rect">
            <a:avLst/>
          </a:prstGeom>
          <a:solidFill>
            <a:schemeClr val="accent1">
              <a:alpha val="66000"/>
            </a:schemeClr>
          </a:solidFill>
          <a:ln>
            <a:solidFill>
              <a:schemeClr val="tx1"/>
            </a:solidFill>
          </a:ln>
        </p:spPr>
        <p:txBody>
          <a:bodyPr wrap="square" rtlCol="0">
            <a:spAutoFit/>
          </a:bodyPr>
          <a:lstStyle/>
          <a:p>
            <a:pPr algn="ctr"/>
            <a:r>
              <a:rPr lang="en-US" b="1" u="sng" dirty="0" smtClean="0">
                <a:solidFill>
                  <a:srgbClr val="FFFF00"/>
                </a:solidFill>
              </a:rPr>
              <a:t>Value Added</a:t>
            </a:r>
            <a:endParaRPr lang="en-US" b="1" u="sng" dirty="0">
              <a:solidFill>
                <a:srgbClr val="FFFF00"/>
              </a:solidFill>
            </a:endParaRPr>
          </a:p>
        </p:txBody>
      </p:sp>
      <p:sp>
        <p:nvSpPr>
          <p:cNvPr id="82" name="Rectangle 81"/>
          <p:cNvSpPr/>
          <p:nvPr/>
        </p:nvSpPr>
        <p:spPr>
          <a:xfrm>
            <a:off x="3886200" y="2286000"/>
            <a:ext cx="2057400" cy="5410200"/>
          </a:xfrm>
          <a:prstGeom prst="rect">
            <a:avLst/>
          </a:prstGeom>
          <a:solidFill>
            <a:schemeClr val="bg2">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solidFill>
                  <a:schemeClr val="tx1"/>
                </a:solidFill>
              </a:rPr>
              <a:t>By KAZ Consulting providing technical support and systems update for the QR-2D bar-coding hardware and software, Wal-Mart does not have to exhaust internal resources, which results in better allocation of their Technical Resources, which will increase productivity and ultimate revenue. KAZ Consulting will gain additional revenue through extended service agreement.</a:t>
            </a:r>
            <a:endParaRPr lang="en-US" sz="1400" dirty="0">
              <a:solidFill>
                <a:schemeClr val="tx1"/>
              </a:solidFill>
            </a:endParaRPr>
          </a:p>
        </p:txBody>
      </p:sp>
      <p:sp>
        <p:nvSpPr>
          <p:cNvPr id="34" name="Left Arrow Callout 33"/>
          <p:cNvSpPr/>
          <p:nvPr/>
        </p:nvSpPr>
        <p:spPr>
          <a:xfrm>
            <a:off x="1981200" y="7086600"/>
            <a:ext cx="1752600" cy="762000"/>
          </a:xfrm>
          <a:prstGeom prst="leftArrowCallout">
            <a:avLst>
              <a:gd name="adj1" fmla="val 13462"/>
              <a:gd name="adj2" fmla="val 15385"/>
              <a:gd name="adj3" fmla="val 15385"/>
              <a:gd name="adj4" fmla="val 89334"/>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Technical Support and Consulting Services</a:t>
            </a:r>
            <a:endParaRPr lang="en-US" sz="1400" dirty="0">
              <a:solidFill>
                <a:schemeClr val="tx1"/>
              </a:solidFill>
            </a:endParaRPr>
          </a:p>
        </p:txBody>
      </p:sp>
      <p:sp>
        <p:nvSpPr>
          <p:cNvPr id="35" name="Left Arrow Callout 34"/>
          <p:cNvSpPr/>
          <p:nvPr/>
        </p:nvSpPr>
        <p:spPr>
          <a:xfrm>
            <a:off x="1981200" y="5791200"/>
            <a:ext cx="1752600" cy="990600"/>
          </a:xfrm>
          <a:prstGeom prst="leftArrowCallout">
            <a:avLst>
              <a:gd name="adj1" fmla="val 13462"/>
              <a:gd name="adj2" fmla="val 15385"/>
              <a:gd name="adj3" fmla="val 15385"/>
              <a:gd name="adj4" fmla="val 89334"/>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Assigned Technical Staff</a:t>
            </a:r>
            <a:endParaRPr lang="en-US" sz="1400" dirty="0">
              <a:solidFill>
                <a:schemeClr val="tx1"/>
              </a:solidFill>
            </a:endParaRPr>
          </a:p>
        </p:txBody>
      </p:sp>
      <p:sp>
        <p:nvSpPr>
          <p:cNvPr id="36" name="Left Arrow Callout 35"/>
          <p:cNvSpPr/>
          <p:nvPr/>
        </p:nvSpPr>
        <p:spPr>
          <a:xfrm>
            <a:off x="1981200" y="4495800"/>
            <a:ext cx="1752600" cy="990600"/>
          </a:xfrm>
          <a:prstGeom prst="leftArrowCallout">
            <a:avLst>
              <a:gd name="adj1" fmla="val 13462"/>
              <a:gd name="adj2" fmla="val 15385"/>
              <a:gd name="adj3" fmla="val 15385"/>
              <a:gd name="adj4" fmla="val 89334"/>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Signed Service Agreement</a:t>
            </a:r>
            <a:endParaRPr lang="en-US" sz="1400" dirty="0">
              <a:solidFill>
                <a:schemeClr val="tx1"/>
              </a:solidFill>
            </a:endParaRPr>
          </a:p>
        </p:txBody>
      </p:sp>
      <p:sp>
        <p:nvSpPr>
          <p:cNvPr id="37" name="Left Arrow Callout 36"/>
          <p:cNvSpPr/>
          <p:nvPr/>
        </p:nvSpPr>
        <p:spPr>
          <a:xfrm>
            <a:off x="1981200" y="3200400"/>
            <a:ext cx="1752600" cy="990600"/>
          </a:xfrm>
          <a:prstGeom prst="leftArrowCallout">
            <a:avLst>
              <a:gd name="adj1" fmla="val 13462"/>
              <a:gd name="adj2" fmla="val 15385"/>
              <a:gd name="adj3" fmla="val 15385"/>
              <a:gd name="adj4" fmla="val 89334"/>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Service Agreement</a:t>
            </a:r>
            <a:endParaRPr lang="en-US" sz="1400" dirty="0">
              <a:solidFill>
                <a:schemeClr val="tx1"/>
              </a:solidFill>
            </a:endParaRPr>
          </a:p>
        </p:txBody>
      </p:sp>
      <p:sp>
        <p:nvSpPr>
          <p:cNvPr id="24" name="Slide Number Placeholder 23"/>
          <p:cNvSpPr>
            <a:spLocks noGrp="1"/>
          </p:cNvSpPr>
          <p:nvPr>
            <p:ph type="sldNum" sz="quarter" idx="12"/>
          </p:nvPr>
        </p:nvSpPr>
        <p:spPr/>
        <p:txBody>
          <a:bodyPr/>
          <a:lstStyle/>
          <a:p>
            <a:fld id="{BFC7FD3E-F688-44E6-8889-AEFA5BAA7B88}"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sz="1400" b="1" u="sng" dirty="0" smtClean="0">
                <a:solidFill>
                  <a:schemeClr val="tx1"/>
                </a:solidFill>
              </a:rPr>
              <a:t>R&amp;D:</a:t>
            </a:r>
            <a:r>
              <a:rPr lang="en-US" sz="1400" dirty="0" smtClean="0">
                <a:solidFill>
                  <a:schemeClr val="tx1"/>
                </a:solidFill>
              </a:rPr>
              <a:t> Research service contracts</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Produce:</a:t>
            </a:r>
            <a:r>
              <a:rPr lang="en-US" sz="1400" dirty="0" smtClean="0">
                <a:solidFill>
                  <a:schemeClr val="tx1"/>
                </a:solidFill>
              </a:rPr>
              <a:t> Create service contract</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Sell:</a:t>
            </a:r>
            <a:r>
              <a:rPr lang="en-US" sz="1400" dirty="0" smtClean="0">
                <a:solidFill>
                  <a:schemeClr val="tx1"/>
                </a:solidFill>
              </a:rPr>
              <a:t> Service contract to Wal-Mart to obtain signature</a:t>
            </a:r>
          </a:p>
          <a:p>
            <a:pPr>
              <a:buFont typeface="Arial" pitchFamily="34" charset="0"/>
              <a:buChar char="•"/>
            </a:pPr>
            <a:r>
              <a:rPr lang="en-US" sz="1400" b="1" u="sng" dirty="0" smtClean="0">
                <a:solidFill>
                  <a:schemeClr val="tx1"/>
                </a:solidFill>
              </a:rPr>
              <a:t>Service:</a:t>
            </a:r>
            <a:r>
              <a:rPr lang="en-US" sz="1400" dirty="0" smtClean="0">
                <a:solidFill>
                  <a:schemeClr val="tx1"/>
                </a:solidFill>
              </a:rPr>
              <a:t> Assign staff as needed to fulfill obligations</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Deliver:</a:t>
            </a:r>
            <a:r>
              <a:rPr lang="en-US" sz="1400" dirty="0" smtClean="0">
                <a:solidFill>
                  <a:schemeClr val="tx1"/>
                </a:solidFill>
              </a:rPr>
              <a:t> Provide technical support and consulting services to Wal-Mart as set forth in service agreement</a:t>
            </a:r>
            <a:endParaRPr lang="en-US" sz="1400" b="1" u="sng" dirty="0" smtClean="0">
              <a:solidFill>
                <a:schemeClr val="tx1"/>
              </a:solidFill>
            </a:endParaRPr>
          </a:p>
          <a:p>
            <a:pPr>
              <a:buFont typeface="Arial" pitchFamily="34" charset="0"/>
              <a:buChar char="•"/>
            </a:pPr>
            <a:r>
              <a:rPr lang="en-US" sz="1400" b="1" u="sng" dirty="0" smtClean="0">
                <a:solidFill>
                  <a:schemeClr val="tx1"/>
                </a:solidFill>
              </a:rPr>
              <a:t>Value Added:</a:t>
            </a:r>
            <a:r>
              <a:rPr lang="en-US" sz="1400" dirty="0" smtClean="0">
                <a:solidFill>
                  <a:schemeClr val="tx1"/>
                </a:solidFill>
              </a:rPr>
              <a:t> </a:t>
            </a:r>
          </a:p>
          <a:p>
            <a:pPr lvl="1"/>
            <a:r>
              <a:rPr lang="en-US" sz="1400" dirty="0" smtClean="0">
                <a:solidFill>
                  <a:schemeClr val="tx1"/>
                </a:solidFill>
              </a:rPr>
              <a:t>- By KAZ Consulting providing technical support and systems update for the QR-2D bar-coding hardware and software, Wal-Mart does not have to exhaust internal resources, which results in better allocation of their Technical Resources, which will increase productivity and ultimate revenue. KAZ Consulting will gain additional revenue through extended service agreement.</a:t>
            </a:r>
          </a:p>
          <a:p>
            <a:pPr lvl="1"/>
            <a:endParaRPr lang="en-US" dirty="0" smtClean="0">
              <a:solidFill>
                <a:schemeClr val="tx1"/>
              </a:solidFill>
            </a:endParaRPr>
          </a:p>
          <a:p>
            <a:pPr lvl="1"/>
            <a:endParaRPr lang="en-US" dirty="0" smtClean="0">
              <a:solidFill>
                <a:schemeClr val="tx1"/>
              </a:solidFill>
            </a:endParaRPr>
          </a:p>
        </p:txBody>
      </p:sp>
      <p:sp>
        <p:nvSpPr>
          <p:cNvPr id="7" name="TextBox 6"/>
          <p:cNvSpPr txBox="1"/>
          <p:nvPr/>
        </p:nvSpPr>
        <p:spPr>
          <a:xfrm>
            <a:off x="1143000" y="762000"/>
            <a:ext cx="4572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Client Service VC Narrative</a:t>
            </a:r>
            <a:endParaRPr lang="en-US" sz="24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tx1"/>
                </a:solidFill>
              </a:rPr>
              <a:t>	</a:t>
            </a:r>
            <a:r>
              <a:rPr lang="en-US" sz="1400" dirty="0" smtClean="0">
                <a:solidFill>
                  <a:schemeClr val="tx1"/>
                </a:solidFill>
              </a:rPr>
              <a:t>KAZ Consulting will provide exceptional technical support for Wal-Mart Pharmacy’s QR-2D bar-coding system. By KAZ Consulting providing technical support and systems update for the QR-2D bar-coding hardware and software, Wal-Mart does not have to exhaust internal resources, which results in better allocation of their Technical Resources, which will increase productivity and ultimately, revenue.  Because of our expertise in this system, KAZ Consulting can research, explore, and suggest new utilizations of the QR-2D bar-coding technology in other areas of Wal-Mart’s vast corporation.   </a:t>
            </a:r>
          </a:p>
          <a:p>
            <a:endParaRPr lang="en-US" sz="1100" dirty="0" smtClean="0">
              <a:solidFill>
                <a:schemeClr val="tx1"/>
              </a:solidFill>
            </a:endParaRPr>
          </a:p>
        </p:txBody>
      </p:sp>
      <p:sp>
        <p:nvSpPr>
          <p:cNvPr id="7" name="TextBox 6"/>
          <p:cNvSpPr txBox="1"/>
          <p:nvPr/>
        </p:nvSpPr>
        <p:spPr>
          <a:xfrm>
            <a:off x="1143000" y="762000"/>
            <a:ext cx="4572000" cy="707886"/>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000" dirty="0" smtClean="0">
                <a:solidFill>
                  <a:prstClr val="black"/>
                </a:solidFill>
              </a:rPr>
              <a:t>Description of Technical Support and Consulting Services to be provided by KAZ</a:t>
            </a:r>
            <a:endParaRPr lang="en-US" sz="2000" dirty="0">
              <a:solidFill>
                <a:prstClr val="black"/>
              </a:solidFill>
            </a:endParaRPr>
          </a:p>
        </p:txBody>
      </p:sp>
      <p:sp>
        <p:nvSpPr>
          <p:cNvPr id="5" name="Slide Number Placeholder 4"/>
          <p:cNvSpPr>
            <a:spLocks noGrp="1"/>
          </p:cNvSpPr>
          <p:nvPr>
            <p:ph type="sldNum" sz="quarter" idx="12"/>
          </p:nvPr>
        </p:nvSpPr>
        <p:spPr/>
        <p:txBody>
          <a:bodyPr/>
          <a:lstStyle/>
          <a:p>
            <a:fld id="{BFC7FD3E-F688-44E6-8889-AEFA5BAA7B88}"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u="sng" dirty="0" smtClean="0">
              <a:solidFill>
                <a:schemeClr val="tx1"/>
              </a:solidFill>
            </a:endParaRPr>
          </a:p>
          <a:p>
            <a:endParaRPr lang="en-US" b="1" u="sng" dirty="0" smtClean="0">
              <a:solidFill>
                <a:schemeClr val="tx1"/>
              </a:solidFill>
            </a:endParaRPr>
          </a:p>
          <a:p>
            <a:r>
              <a:rPr lang="en-US" b="1" dirty="0" smtClean="0">
                <a:solidFill>
                  <a:schemeClr val="tx1"/>
                </a:solidFill>
              </a:rPr>
              <a:t>KAZ </a:t>
            </a:r>
            <a:r>
              <a:rPr lang="en-US" b="1" dirty="0" err="1" smtClean="0">
                <a:solidFill>
                  <a:schemeClr val="tx1"/>
                </a:solidFill>
              </a:rPr>
              <a:t>Consulting’s</a:t>
            </a:r>
            <a:r>
              <a:rPr lang="en-US" b="1" dirty="0" smtClean="0">
                <a:solidFill>
                  <a:schemeClr val="tx1"/>
                </a:solidFill>
              </a:rPr>
              <a:t> Value Chain</a:t>
            </a:r>
          </a:p>
          <a:p>
            <a:endParaRPr lang="en-US" b="1" dirty="0" smtClean="0">
              <a:solidFill>
                <a:schemeClr val="tx1"/>
              </a:solidFill>
            </a:endParaRPr>
          </a:p>
          <a:p>
            <a:endParaRPr lang="en-US" b="1" dirty="0" smtClean="0">
              <a:solidFill>
                <a:schemeClr val="tx1"/>
              </a:solidFill>
            </a:endParaRPr>
          </a:p>
          <a:p>
            <a:endParaRPr lang="en-US" b="1" dirty="0" smtClean="0">
              <a:solidFill>
                <a:schemeClr val="tx1"/>
              </a:solidFill>
            </a:endParaRPr>
          </a:p>
          <a:p>
            <a:endParaRPr lang="en-US" b="1" dirty="0" smtClean="0">
              <a:solidFill>
                <a:schemeClr val="tx1"/>
              </a:solidFill>
            </a:endParaRPr>
          </a:p>
          <a:p>
            <a:endParaRPr lang="en-US" b="1" dirty="0" smtClean="0">
              <a:solidFill>
                <a:schemeClr val="tx1"/>
              </a:solidFill>
            </a:endParaRPr>
          </a:p>
          <a:p>
            <a:endParaRPr lang="en-US" b="1" dirty="0" smtClean="0">
              <a:solidFill>
                <a:schemeClr val="tx1"/>
              </a:solidFill>
            </a:endParaRPr>
          </a:p>
          <a:p>
            <a:endParaRPr lang="en-US" b="1" dirty="0" smtClean="0">
              <a:solidFill>
                <a:schemeClr val="tx1"/>
              </a:solidFill>
            </a:endParaRPr>
          </a:p>
          <a:p>
            <a:r>
              <a:rPr lang="en-US" b="1" dirty="0" smtClean="0">
                <a:solidFill>
                  <a:schemeClr val="tx1"/>
                </a:solidFill>
              </a:rPr>
              <a:t>Wal-Mart Pharmacy’s Value Chain</a:t>
            </a:r>
          </a:p>
          <a:p>
            <a:endParaRPr lang="en-US" b="1" dirty="0" smtClean="0">
              <a:solidFill>
                <a:schemeClr val="tx1"/>
              </a:solidFill>
            </a:endParaRPr>
          </a:p>
          <a:p>
            <a:endParaRPr lang="en-US" b="1" dirty="0" smtClean="0">
              <a:solidFill>
                <a:schemeClr val="tx1"/>
              </a:solidFill>
            </a:endParaRPr>
          </a:p>
          <a:p>
            <a:endParaRPr lang="en-US" b="1" dirty="0" smtClean="0">
              <a:solidFill>
                <a:schemeClr val="tx1"/>
              </a:solidFill>
            </a:endParaRPr>
          </a:p>
          <a:p>
            <a:endParaRPr lang="en-US" b="1" dirty="0" smtClean="0">
              <a:solidFill>
                <a:schemeClr val="tx1"/>
              </a:solidFill>
            </a:endParaRPr>
          </a:p>
          <a:p>
            <a:endParaRPr lang="en-US" b="1" dirty="0" smtClean="0">
              <a:solidFill>
                <a:schemeClr val="tx1"/>
              </a:solidFill>
            </a:endParaRPr>
          </a:p>
          <a:p>
            <a:endParaRPr lang="en-US" b="1" dirty="0" smtClean="0">
              <a:solidFill>
                <a:schemeClr val="tx1"/>
              </a:solidFill>
            </a:endParaRPr>
          </a:p>
          <a:p>
            <a:r>
              <a:rPr lang="en-US" b="1" dirty="0" smtClean="0">
                <a:solidFill>
                  <a:schemeClr val="tx1"/>
                </a:solidFill>
              </a:rPr>
              <a:t>                                     Wal-Mart Customer’s Value Chain</a:t>
            </a:r>
          </a:p>
        </p:txBody>
      </p:sp>
      <p:sp>
        <p:nvSpPr>
          <p:cNvPr id="7" name="TextBox 6"/>
          <p:cNvSpPr txBox="1"/>
          <p:nvPr/>
        </p:nvSpPr>
        <p:spPr>
          <a:xfrm>
            <a:off x="1143000" y="762000"/>
            <a:ext cx="4572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400" dirty="0" smtClean="0">
                <a:solidFill>
                  <a:prstClr val="black"/>
                </a:solidFill>
              </a:rPr>
              <a:t>Extended Enterprise</a:t>
            </a:r>
            <a:endParaRPr lang="en-US" sz="2400" dirty="0">
              <a:solidFill>
                <a:prstClr val="black"/>
              </a:solidFill>
            </a:endParaRPr>
          </a:p>
        </p:txBody>
      </p:sp>
      <p:sp>
        <p:nvSpPr>
          <p:cNvPr id="5" name="Slide Number Placeholder 4"/>
          <p:cNvSpPr>
            <a:spLocks noGrp="1"/>
          </p:cNvSpPr>
          <p:nvPr>
            <p:ph type="sldNum" sz="quarter" idx="12"/>
          </p:nvPr>
        </p:nvSpPr>
        <p:spPr/>
        <p:txBody>
          <a:bodyPr/>
          <a:lstStyle/>
          <a:p>
            <a:fld id="{BFC7FD3E-F688-44E6-8889-AEFA5BAA7B88}" type="slidenum">
              <a:rPr lang="en-US" smtClean="0"/>
              <a:pPr/>
              <a:t>36</a:t>
            </a:fld>
            <a:endParaRPr lang="en-US"/>
          </a:p>
        </p:txBody>
      </p:sp>
      <p:graphicFrame>
        <p:nvGraphicFramePr>
          <p:cNvPr id="9" name="Diagram 8"/>
          <p:cNvGraphicFramePr/>
          <p:nvPr/>
        </p:nvGraphicFramePr>
        <p:xfrm>
          <a:off x="762000" y="2590800"/>
          <a:ext cx="53340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nvGraphicFramePr>
        <p:xfrm>
          <a:off x="762000" y="4800600"/>
          <a:ext cx="5334000" cy="685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p:cNvGraphicFramePr/>
          <p:nvPr/>
        </p:nvGraphicFramePr>
        <p:xfrm>
          <a:off x="762000" y="6705600"/>
          <a:ext cx="5334000" cy="685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27" name="Elbow Connector 26"/>
          <p:cNvCxnSpPr/>
          <p:nvPr/>
        </p:nvCxnSpPr>
        <p:spPr>
          <a:xfrm rot="16200000" flipH="1">
            <a:off x="3048000" y="3505200"/>
            <a:ext cx="1676400" cy="1066800"/>
          </a:xfrm>
          <a:prstGeom prst="bentConnector3">
            <a:avLst>
              <a:gd name="adj1" fmla="val 50000"/>
            </a:avLst>
          </a:prstGeom>
          <a:ln w="44450">
            <a:headEnd type="arrow"/>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p:cNvCxnSpPr/>
          <p:nvPr/>
        </p:nvCxnSpPr>
        <p:spPr>
          <a:xfrm rot="5400000" flipH="1" flipV="1">
            <a:off x="4191000" y="5638800"/>
            <a:ext cx="457200" cy="1588"/>
          </a:xfrm>
          <a:prstGeom prst="straightConnector1">
            <a:avLst/>
          </a:prstGeom>
          <a:ln w="44450" cap="rnd">
            <a:headEnd type="none"/>
            <a:tailEnd type="arrow"/>
          </a:ln>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rot="10800000">
            <a:off x="2286000" y="5867400"/>
            <a:ext cx="2133600" cy="1588"/>
          </a:xfrm>
          <a:prstGeom prst="line">
            <a:avLst/>
          </a:prstGeom>
          <a:ln w="44450" cap="rnd">
            <a:headEnd type="none"/>
          </a:ln>
        </p:spPr>
        <p:style>
          <a:lnRef idx="2">
            <a:schemeClr val="dk1"/>
          </a:lnRef>
          <a:fillRef idx="0">
            <a:schemeClr val="dk1"/>
          </a:fillRef>
          <a:effectRef idx="1">
            <a:schemeClr val="dk1"/>
          </a:effectRef>
          <a:fontRef idx="minor">
            <a:schemeClr val="tx1"/>
          </a:fontRef>
        </p:style>
      </p:cxnSp>
      <p:cxnSp>
        <p:nvCxnSpPr>
          <p:cNvPr id="36" name="Straight Arrow Connector 35"/>
          <p:cNvCxnSpPr/>
          <p:nvPr/>
        </p:nvCxnSpPr>
        <p:spPr>
          <a:xfrm rot="5400000">
            <a:off x="1828800" y="6324600"/>
            <a:ext cx="914400" cy="1588"/>
          </a:xfrm>
          <a:prstGeom prst="straightConnector1">
            <a:avLst/>
          </a:prstGeom>
          <a:ln w="44450" cap="rnd">
            <a:headEnd type="none"/>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a:endParaRPr lang="en-US" dirty="0" smtClean="0">
              <a:solidFill>
                <a:schemeClr val="tx1"/>
              </a:solidFill>
            </a:endParaRPr>
          </a:p>
          <a:p>
            <a:pPr marL="0" lvl="1"/>
            <a:r>
              <a:rPr lang="en-US" dirty="0" smtClean="0">
                <a:solidFill>
                  <a:schemeClr val="tx1"/>
                </a:solidFill>
              </a:rPr>
              <a:t>    KAZ Consulting will market their QR-2D bar-coding customer profile to Wal-Mart Pharmacy, who will then deliver an informational brochure produced for Wal-Mart customers. KAZ Consulting will allow Wal-Mart to facilitate a better and faster secure medical customer profile for accessibility and mobility.</a:t>
            </a:r>
            <a:r>
              <a:rPr lang="en-US" dirty="0" smtClean="0">
                <a:latin typeface="Arial Black" pitchFamily="34" charset="0"/>
              </a:rPr>
              <a:t> </a:t>
            </a:r>
            <a:endParaRPr lang="en-US" dirty="0" smtClean="0">
              <a:solidFill>
                <a:schemeClr val="tx1"/>
              </a:solidFill>
            </a:endParaRPr>
          </a:p>
        </p:txBody>
      </p:sp>
      <p:sp>
        <p:nvSpPr>
          <p:cNvPr id="7" name="TextBox 6"/>
          <p:cNvSpPr txBox="1"/>
          <p:nvPr/>
        </p:nvSpPr>
        <p:spPr>
          <a:xfrm>
            <a:off x="1143000" y="762000"/>
            <a:ext cx="4572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Extended Enterprise Narrative</a:t>
            </a:r>
            <a:endParaRPr lang="en-US" sz="24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tx1"/>
                </a:solidFill>
              </a:rPr>
              <a:t>    We recommend that Wal-Mart, through the guidance of KAZ Consulting, implement the use of KAZ Consulting’s brochure demonstrating the reasons why a QR-2D customer profile is vital.  This brochure will inform Wal-Mart customers about personalized options with their QR-2D customer profile and show pharmacy customers how much Wal-Mart cares about their well-being.</a:t>
            </a:r>
          </a:p>
          <a:p>
            <a:endParaRPr lang="en-US" sz="1600" dirty="0" smtClean="0">
              <a:solidFill>
                <a:schemeClr val="tx1"/>
              </a:solidFill>
            </a:endParaRPr>
          </a:p>
          <a:p>
            <a:r>
              <a:rPr lang="en-US" sz="1600" dirty="0" smtClean="0">
                <a:solidFill>
                  <a:schemeClr val="tx1"/>
                </a:solidFill>
              </a:rPr>
              <a:t>    We suggest Wal-Mart Pharmacy use KAZ Consulting’s brochure to aid in the promotion of their QR-2D customer profiles. By reading KAZ Consulting’s brochure, Wal-Mart customers will be made aware of the need for this secure customer profile and their product options. Wal-Mart benefits from the brochure by its facilitation of sales, and the improvement of the customer’s perceived image of Wal-Mart..</a:t>
            </a:r>
          </a:p>
          <a:p>
            <a:endParaRPr lang="en-US" sz="1600" dirty="0" smtClean="0">
              <a:solidFill>
                <a:schemeClr val="tx1"/>
              </a:solidFill>
            </a:endParaRPr>
          </a:p>
          <a:p>
            <a:r>
              <a:rPr lang="en-US" sz="1600" dirty="0" smtClean="0">
                <a:solidFill>
                  <a:schemeClr val="tx1"/>
                </a:solidFill>
              </a:rPr>
              <a:t>    By means of research, work centered analysis, and value chains we have decided that KAZ Consulting’s brochure is the best marketing tool for advertising Wal-Mart’s customer profile system.  We suggest that Wal-Mart display KAZ Consulting’s brochure inside their pharmacies in order to effectively reach their target audience.  The process which led to KAZ Consulting’s conclusion consisted of numerous work centered analysis’s and value chains.  Creating these models eventually guided us towards constructing and optimizing KAZ Consulting’s brochure for Wal-Mart.</a:t>
            </a:r>
          </a:p>
          <a:p>
            <a:pPr lvl="1"/>
            <a:endParaRPr lang="en-US" dirty="0" smtClean="0">
              <a:solidFill>
                <a:schemeClr val="tx1"/>
              </a:solidFill>
            </a:endParaRPr>
          </a:p>
          <a:p>
            <a:pPr lvl="1"/>
            <a:endParaRPr lang="en-US" dirty="0" smtClean="0">
              <a:solidFill>
                <a:schemeClr val="tx1"/>
              </a:solidFill>
            </a:endParaRPr>
          </a:p>
        </p:txBody>
      </p:sp>
      <p:sp>
        <p:nvSpPr>
          <p:cNvPr id="7" name="TextBox 6"/>
          <p:cNvSpPr txBox="1"/>
          <p:nvPr/>
        </p:nvSpPr>
        <p:spPr>
          <a:xfrm>
            <a:off x="1143000" y="762000"/>
            <a:ext cx="4572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Customer Executive Summary</a:t>
            </a:r>
            <a:endParaRPr lang="en-US" sz="24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Arrow Connector 23"/>
          <p:cNvCxnSpPr>
            <a:stCxn id="13" idx="0"/>
            <a:endCxn id="12" idx="2"/>
          </p:cNvCxnSpPr>
          <p:nvPr/>
        </p:nvCxnSpPr>
        <p:spPr>
          <a:xfrm rot="5400000" flipH="1" flipV="1">
            <a:off x="3352800" y="4076700"/>
            <a:ext cx="228600" cy="1588"/>
          </a:xfrm>
          <a:prstGeom prst="straightConnector1">
            <a:avLst/>
          </a:prstGeom>
          <a:ln w="44450">
            <a:solidFill>
              <a:schemeClr val="tx1"/>
            </a:solidFill>
            <a:tailEnd type="triangle" w="sm" len="med"/>
          </a:ln>
          <a:effectLst/>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0"/>
            <a:endCxn id="13" idx="2"/>
          </p:cNvCxnSpPr>
          <p:nvPr/>
        </p:nvCxnSpPr>
        <p:spPr>
          <a:xfrm rot="5400000" flipH="1" flipV="1">
            <a:off x="2457450" y="6153150"/>
            <a:ext cx="304800" cy="1714500"/>
          </a:xfrm>
          <a:prstGeom prst="bentConnector3">
            <a:avLst>
              <a:gd name="adj1" fmla="val 50000"/>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0"/>
            <a:endCxn id="13" idx="2"/>
          </p:cNvCxnSpPr>
          <p:nvPr/>
        </p:nvCxnSpPr>
        <p:spPr>
          <a:xfrm rot="5400000" flipH="1" flipV="1">
            <a:off x="3314700" y="7010400"/>
            <a:ext cx="304800" cy="1588"/>
          </a:xfrm>
          <a:prstGeom prst="line">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6" idx="0"/>
            <a:endCxn id="13" idx="2"/>
          </p:cNvCxnSpPr>
          <p:nvPr/>
        </p:nvCxnSpPr>
        <p:spPr>
          <a:xfrm rot="16200000" flipV="1">
            <a:off x="4171950" y="6153150"/>
            <a:ext cx="304800" cy="1714500"/>
          </a:xfrm>
          <a:prstGeom prst="bentConnector3">
            <a:avLst>
              <a:gd name="adj1" fmla="val 50000"/>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66800" y="762000"/>
            <a:ext cx="47244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Overall WCA for Customer</a:t>
            </a:r>
            <a:endParaRPr lang="en-US" sz="2400" dirty="0"/>
          </a:p>
        </p:txBody>
      </p:sp>
      <p:sp>
        <p:nvSpPr>
          <p:cNvPr id="9" name="Rounded Rectangle 8"/>
          <p:cNvSpPr/>
          <p:nvPr/>
        </p:nvSpPr>
        <p:spPr>
          <a:xfrm>
            <a:off x="2819400" y="1981200"/>
            <a:ext cx="1295400" cy="6858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Customer</a:t>
            </a:r>
          </a:p>
          <a:p>
            <a:pPr algn="ctr"/>
            <a:r>
              <a:rPr lang="en-US" sz="1000" dirty="0" smtClean="0">
                <a:solidFill>
                  <a:schemeClr val="tx1"/>
                </a:solidFill>
              </a:rPr>
              <a:t>Wal-mart Customer</a:t>
            </a:r>
          </a:p>
        </p:txBody>
      </p:sp>
      <p:sp>
        <p:nvSpPr>
          <p:cNvPr id="12" name="Rounded Rectangle 11"/>
          <p:cNvSpPr/>
          <p:nvPr/>
        </p:nvSpPr>
        <p:spPr>
          <a:xfrm>
            <a:off x="2819400" y="2971800"/>
            <a:ext cx="12954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Product</a:t>
            </a:r>
          </a:p>
          <a:p>
            <a:pPr algn="ctr"/>
            <a:r>
              <a:rPr lang="en-US" sz="1000" dirty="0" smtClean="0">
                <a:solidFill>
                  <a:schemeClr val="tx1"/>
                </a:solidFill>
              </a:rPr>
              <a:t>QR-2D bar-coding informational brochure</a:t>
            </a:r>
            <a:endParaRPr lang="en-US" sz="1000" dirty="0">
              <a:solidFill>
                <a:schemeClr val="tx1"/>
              </a:solidFill>
            </a:endParaRPr>
          </a:p>
        </p:txBody>
      </p:sp>
      <p:sp>
        <p:nvSpPr>
          <p:cNvPr id="13" name="Rounded Rectangle 12"/>
          <p:cNvSpPr/>
          <p:nvPr/>
        </p:nvSpPr>
        <p:spPr>
          <a:xfrm>
            <a:off x="914400" y="4191000"/>
            <a:ext cx="5105400" cy="2667000"/>
          </a:xfrm>
          <a:prstGeom prst="roundRect">
            <a:avLst>
              <a:gd name="adj" fmla="val 0"/>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400" b="1" u="sng" dirty="0" smtClean="0">
                <a:solidFill>
                  <a:schemeClr val="tx1"/>
                </a:solidFill>
              </a:rPr>
              <a:t>R&amp;D</a:t>
            </a:r>
            <a:r>
              <a:rPr lang="en-US" sz="1400" dirty="0" smtClean="0">
                <a:solidFill>
                  <a:schemeClr val="tx1"/>
                </a:solidFill>
              </a:rPr>
              <a:t>	 – Research methods that ensure that QR-2D will be valuable at providing information effectively</a:t>
            </a:r>
          </a:p>
          <a:p>
            <a:pPr>
              <a:buFont typeface="Arial" pitchFamily="34" charset="0"/>
              <a:buChar char="•"/>
            </a:pPr>
            <a:r>
              <a:rPr lang="en-US" sz="1400" b="1" u="sng" dirty="0" smtClean="0">
                <a:solidFill>
                  <a:schemeClr val="tx1"/>
                </a:solidFill>
              </a:rPr>
              <a:t>Produce</a:t>
            </a:r>
            <a:r>
              <a:rPr lang="en-US" sz="1400" dirty="0" smtClean="0">
                <a:solidFill>
                  <a:schemeClr val="tx1"/>
                </a:solidFill>
              </a:rPr>
              <a:t>	 – Brochure that demonstrates statistics to promote the importance of having a QR-2D sticker and offers versatile options for personal use</a:t>
            </a:r>
          </a:p>
          <a:p>
            <a:pPr>
              <a:buFont typeface="Arial" pitchFamily="34" charset="0"/>
              <a:buChar char="•"/>
            </a:pPr>
            <a:r>
              <a:rPr lang="en-US" sz="1400" b="1" u="sng" dirty="0" smtClean="0">
                <a:solidFill>
                  <a:schemeClr val="tx1"/>
                </a:solidFill>
              </a:rPr>
              <a:t>Sell</a:t>
            </a:r>
            <a:r>
              <a:rPr lang="en-US" sz="1400" dirty="0" smtClean="0">
                <a:solidFill>
                  <a:schemeClr val="tx1"/>
                </a:solidFill>
              </a:rPr>
              <a:t> 	 – Marketing strategy to promote reasons why a QR-2D sticker is vital to preventing fatal emergency room errors</a:t>
            </a:r>
          </a:p>
          <a:p>
            <a:pPr>
              <a:buFont typeface="Arial" pitchFamily="34" charset="0"/>
              <a:buChar char="•"/>
            </a:pPr>
            <a:r>
              <a:rPr lang="en-US" sz="1400" b="1" u="sng" dirty="0" smtClean="0">
                <a:solidFill>
                  <a:schemeClr val="tx1"/>
                </a:solidFill>
              </a:rPr>
              <a:t>Deliver</a:t>
            </a:r>
            <a:r>
              <a:rPr lang="en-US" sz="1400" dirty="0" smtClean="0">
                <a:solidFill>
                  <a:schemeClr val="tx1"/>
                </a:solidFill>
              </a:rPr>
              <a:t> 	 – Deliver brochures to Wal-Mart for customer consideration</a:t>
            </a:r>
          </a:p>
          <a:p>
            <a:pPr>
              <a:buFont typeface="Arial" pitchFamily="34" charset="0"/>
              <a:buChar char="•"/>
            </a:pPr>
            <a:r>
              <a:rPr lang="en-US" sz="1400" b="1" u="sng" dirty="0" smtClean="0">
                <a:solidFill>
                  <a:schemeClr val="tx1"/>
                </a:solidFill>
              </a:rPr>
              <a:t>Service</a:t>
            </a:r>
            <a:r>
              <a:rPr lang="en-US" sz="1400" dirty="0" smtClean="0">
                <a:solidFill>
                  <a:schemeClr val="tx1"/>
                </a:solidFill>
              </a:rPr>
              <a:t>	 – Update brochures periodically</a:t>
            </a:r>
          </a:p>
        </p:txBody>
      </p:sp>
      <p:sp>
        <p:nvSpPr>
          <p:cNvPr id="14" name="Rounded Rectangle 13"/>
          <p:cNvSpPr/>
          <p:nvPr/>
        </p:nvSpPr>
        <p:spPr>
          <a:xfrm>
            <a:off x="1143000" y="7162800"/>
            <a:ext cx="12192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Technology</a:t>
            </a:r>
          </a:p>
          <a:p>
            <a:pPr algn="ctr">
              <a:buFont typeface="Arial" pitchFamily="34" charset="0"/>
              <a:buChar char="•"/>
            </a:pPr>
            <a:r>
              <a:rPr lang="en-US" sz="1000" dirty="0" smtClean="0">
                <a:solidFill>
                  <a:schemeClr val="tx1"/>
                </a:solidFill>
              </a:rPr>
              <a:t>Computers</a:t>
            </a:r>
          </a:p>
          <a:p>
            <a:pPr algn="ctr">
              <a:buFont typeface="Arial" pitchFamily="34" charset="0"/>
              <a:buChar char="•"/>
            </a:pPr>
            <a:r>
              <a:rPr lang="en-US" sz="1000" dirty="0" smtClean="0">
                <a:solidFill>
                  <a:schemeClr val="tx1"/>
                </a:solidFill>
              </a:rPr>
              <a:t>Internet</a:t>
            </a:r>
          </a:p>
          <a:p>
            <a:pPr algn="ctr">
              <a:buFont typeface="Arial" pitchFamily="34" charset="0"/>
              <a:buChar char="•"/>
            </a:pPr>
            <a:r>
              <a:rPr lang="en-US" sz="1000" dirty="0" smtClean="0">
                <a:solidFill>
                  <a:schemeClr val="tx1"/>
                </a:solidFill>
              </a:rPr>
              <a:t>Printing Services &amp; Applications</a:t>
            </a:r>
          </a:p>
        </p:txBody>
      </p:sp>
      <p:sp>
        <p:nvSpPr>
          <p:cNvPr id="15" name="Rounded Rectangle 14"/>
          <p:cNvSpPr/>
          <p:nvPr/>
        </p:nvSpPr>
        <p:spPr>
          <a:xfrm>
            <a:off x="2819400" y="7162800"/>
            <a:ext cx="12954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Data</a:t>
            </a:r>
          </a:p>
          <a:p>
            <a:pPr algn="ctr">
              <a:buFont typeface="Arial" pitchFamily="34" charset="0"/>
              <a:buChar char="•"/>
            </a:pPr>
            <a:r>
              <a:rPr lang="en-US" sz="1000" dirty="0" smtClean="0">
                <a:solidFill>
                  <a:schemeClr val="tx1"/>
                </a:solidFill>
              </a:rPr>
              <a:t>Research results</a:t>
            </a:r>
          </a:p>
          <a:p>
            <a:pPr algn="ctr">
              <a:buFont typeface="Arial" pitchFamily="34" charset="0"/>
              <a:buChar char="•"/>
            </a:pPr>
            <a:r>
              <a:rPr lang="en-US" sz="1000" dirty="0" smtClean="0">
                <a:solidFill>
                  <a:schemeClr val="tx1"/>
                </a:solidFill>
              </a:rPr>
              <a:t>Data surveys for potential customers.</a:t>
            </a:r>
          </a:p>
          <a:p>
            <a:pPr algn="ctr"/>
            <a:endParaRPr lang="en-US" sz="1000" dirty="0" smtClean="0">
              <a:solidFill>
                <a:schemeClr val="tx1"/>
              </a:solidFill>
            </a:endParaRPr>
          </a:p>
        </p:txBody>
      </p:sp>
      <p:sp>
        <p:nvSpPr>
          <p:cNvPr id="16" name="Rounded Rectangle 15"/>
          <p:cNvSpPr/>
          <p:nvPr/>
        </p:nvSpPr>
        <p:spPr>
          <a:xfrm>
            <a:off x="4572000" y="7162800"/>
            <a:ext cx="12192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People</a:t>
            </a:r>
          </a:p>
          <a:p>
            <a:pPr algn="ctr">
              <a:buFont typeface="Arial" pitchFamily="34" charset="0"/>
              <a:buChar char="•"/>
            </a:pPr>
            <a:r>
              <a:rPr lang="en-US" sz="1000" dirty="0" smtClean="0">
                <a:solidFill>
                  <a:schemeClr val="tx1"/>
                </a:solidFill>
              </a:rPr>
              <a:t>Wal-Mart Representatives</a:t>
            </a:r>
          </a:p>
          <a:p>
            <a:pPr algn="ctr">
              <a:buFont typeface="Arial" pitchFamily="34" charset="0"/>
              <a:buChar char="•"/>
            </a:pPr>
            <a:r>
              <a:rPr lang="en-US" sz="1000" dirty="0" smtClean="0">
                <a:solidFill>
                  <a:schemeClr val="tx1"/>
                </a:solidFill>
              </a:rPr>
              <a:t>Design Team</a:t>
            </a:r>
          </a:p>
          <a:p>
            <a:pPr algn="ctr">
              <a:buFont typeface="Arial" pitchFamily="34" charset="0"/>
              <a:buChar char="•"/>
            </a:pPr>
            <a:r>
              <a:rPr lang="en-US" sz="1000" dirty="0" smtClean="0">
                <a:solidFill>
                  <a:schemeClr val="tx1"/>
                </a:solidFill>
              </a:rPr>
              <a:t>Customers</a:t>
            </a:r>
            <a:endParaRPr lang="en-US" sz="1000" dirty="0">
              <a:solidFill>
                <a:schemeClr val="tx1"/>
              </a:solidFill>
            </a:endParaRPr>
          </a:p>
        </p:txBody>
      </p:sp>
      <p:sp>
        <p:nvSpPr>
          <p:cNvPr id="17" name="Rounded Rectangle 16"/>
          <p:cNvSpPr/>
          <p:nvPr/>
        </p:nvSpPr>
        <p:spPr>
          <a:xfrm>
            <a:off x="762000" y="1981200"/>
            <a:ext cx="1905000" cy="2057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Goal</a:t>
            </a:r>
          </a:p>
          <a:p>
            <a:r>
              <a:rPr lang="en-US" sz="1000" dirty="0" smtClean="0">
                <a:solidFill>
                  <a:schemeClr val="tx1"/>
                </a:solidFill>
              </a:rPr>
              <a:t>Offer QR-2D technology that will help emergency response teams act quickly and determine any problems with treatments before the problems occur.</a:t>
            </a:r>
            <a:endParaRPr lang="en-US" sz="1000" dirty="0">
              <a:solidFill>
                <a:schemeClr val="tx1"/>
              </a:solidFill>
            </a:endParaRPr>
          </a:p>
        </p:txBody>
      </p:sp>
      <p:sp>
        <p:nvSpPr>
          <p:cNvPr id="19" name="Rounded Rectangle 18"/>
          <p:cNvSpPr/>
          <p:nvPr/>
        </p:nvSpPr>
        <p:spPr>
          <a:xfrm>
            <a:off x="4267200" y="1981200"/>
            <a:ext cx="1828800" cy="2057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Value</a:t>
            </a:r>
          </a:p>
          <a:p>
            <a:r>
              <a:rPr lang="en-US" sz="1000" dirty="0" smtClean="0">
                <a:solidFill>
                  <a:schemeClr val="tx1"/>
                </a:solidFill>
              </a:rPr>
              <a:t>The informational brochure  will explain to customers how the QR-2D bar-code will provide vital and secure information about allergies, medications, and other personal information to decrease error in the case of an emergency, thus increasing customer satisfaction and experience.</a:t>
            </a:r>
            <a:endParaRPr lang="en-US" sz="1000" dirty="0">
              <a:solidFill>
                <a:schemeClr val="tx1"/>
              </a:solidFill>
            </a:endParaRPr>
          </a:p>
        </p:txBody>
      </p:sp>
      <p:cxnSp>
        <p:nvCxnSpPr>
          <p:cNvPr id="21" name="Straight Connector 20"/>
          <p:cNvCxnSpPr/>
          <p:nvPr/>
        </p:nvCxnSpPr>
        <p:spPr>
          <a:xfrm rot="5400000">
            <a:off x="1753394" y="2971006"/>
            <a:ext cx="1980406" cy="794"/>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3201194" y="2971006"/>
            <a:ext cx="19812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0"/>
            <a:endCxn id="9" idx="2"/>
          </p:cNvCxnSpPr>
          <p:nvPr/>
        </p:nvCxnSpPr>
        <p:spPr>
          <a:xfrm rot="5400000" flipH="1" flipV="1">
            <a:off x="3314700" y="2819400"/>
            <a:ext cx="304800" cy="1588"/>
          </a:xfrm>
          <a:prstGeom prst="straightConnector1">
            <a:avLst/>
          </a:prstGeom>
          <a:ln w="44450">
            <a:solidFill>
              <a:schemeClr val="tx1"/>
            </a:solidFill>
            <a:tailEnd type="triangle" w="sm" len="med"/>
          </a:ln>
          <a:effectLst/>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BFC7FD3E-F688-44E6-8889-AEFA5BAA7B88}"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smtClean="0">
              <a:solidFill>
                <a:schemeClr val="tx1"/>
              </a:solidFill>
            </a:endParaRPr>
          </a:p>
        </p:txBody>
      </p:sp>
      <p:sp>
        <p:nvSpPr>
          <p:cNvPr id="7" name="TextBox 6"/>
          <p:cNvSpPr txBox="1"/>
          <p:nvPr/>
        </p:nvSpPr>
        <p:spPr>
          <a:xfrm>
            <a:off x="1143000" y="762000"/>
            <a:ext cx="4572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400" dirty="0" smtClean="0">
                <a:solidFill>
                  <a:prstClr val="black"/>
                </a:solidFill>
              </a:rPr>
              <a:t>QR-2D Bar-coding Technology</a:t>
            </a:r>
            <a:endParaRPr lang="en-US" sz="2400" dirty="0">
              <a:solidFill>
                <a:prstClr val="black"/>
              </a:solidFill>
            </a:endParaRPr>
          </a:p>
        </p:txBody>
      </p:sp>
      <p:sp>
        <p:nvSpPr>
          <p:cNvPr id="11" name="Slide Number Placeholder 10"/>
          <p:cNvSpPr>
            <a:spLocks noGrp="1"/>
          </p:cNvSpPr>
          <p:nvPr>
            <p:ph type="sldNum" sz="quarter" idx="12"/>
          </p:nvPr>
        </p:nvSpPr>
        <p:spPr/>
        <p:txBody>
          <a:bodyPr/>
          <a:lstStyle/>
          <a:p>
            <a:fld id="{BFC7FD3E-F688-44E6-8889-AEFA5BAA7B88}" type="slidenum">
              <a:rPr lang="en-US" smtClean="0"/>
              <a:pPr/>
              <a:t>4</a:t>
            </a:fld>
            <a:endParaRPr lang="en-US"/>
          </a:p>
        </p:txBody>
      </p:sp>
      <p:pic>
        <p:nvPicPr>
          <p:cNvPr id="182274" name="Picture 2" descr="http://www.hyper-syntax.org/mis/ppt/szimszon.png"/>
          <p:cNvPicPr>
            <a:picLocks noChangeAspect="1" noChangeArrowheads="1"/>
          </p:cNvPicPr>
          <p:nvPr/>
        </p:nvPicPr>
        <p:blipFill>
          <a:blip r:embed="rId3"/>
          <a:srcRect/>
          <a:stretch>
            <a:fillRect/>
          </a:stretch>
        </p:blipFill>
        <p:spPr bwMode="auto">
          <a:xfrm>
            <a:off x="1828800" y="1981200"/>
            <a:ext cx="3048000" cy="2971800"/>
          </a:xfrm>
          <a:prstGeom prst="rect">
            <a:avLst/>
          </a:prstGeom>
          <a:noFill/>
        </p:spPr>
      </p:pic>
      <p:pic>
        <p:nvPicPr>
          <p:cNvPr id="182276" name="Picture 4" descr="http://www.aspose.com/documentation/visual-components/aspose.barcode-for-.net-and-java/How-to-create-a-QR-Barcode.003.png"/>
          <p:cNvPicPr>
            <a:picLocks noChangeAspect="1" noChangeArrowheads="1"/>
          </p:cNvPicPr>
          <p:nvPr/>
        </p:nvPicPr>
        <p:blipFill>
          <a:blip r:embed="rId4"/>
          <a:srcRect/>
          <a:stretch>
            <a:fillRect/>
          </a:stretch>
        </p:blipFill>
        <p:spPr bwMode="auto">
          <a:xfrm>
            <a:off x="914400" y="5181600"/>
            <a:ext cx="5143500" cy="28194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sz="1600" b="1" u="sng" dirty="0" smtClean="0">
                <a:solidFill>
                  <a:schemeClr val="tx1"/>
                </a:solidFill>
              </a:rPr>
              <a:t>Goal:</a:t>
            </a:r>
            <a:r>
              <a:rPr lang="en-US" sz="1600" dirty="0" smtClean="0">
                <a:solidFill>
                  <a:schemeClr val="tx1"/>
                </a:solidFill>
              </a:rPr>
              <a:t> Offer QR-2D technology that will help emergency response teams act quickly and determine any problems with treatments before the problems occur.</a:t>
            </a:r>
          </a:p>
          <a:p>
            <a:pPr>
              <a:buFont typeface="Arial" pitchFamily="34" charset="0"/>
              <a:buChar char="•"/>
            </a:pPr>
            <a:r>
              <a:rPr lang="en-US" sz="1600" b="1" u="sng" dirty="0" smtClean="0">
                <a:solidFill>
                  <a:schemeClr val="tx1"/>
                </a:solidFill>
              </a:rPr>
              <a:t>Product:</a:t>
            </a:r>
            <a:r>
              <a:rPr lang="en-US" sz="1600" dirty="0" smtClean="0">
                <a:solidFill>
                  <a:schemeClr val="tx1"/>
                </a:solidFill>
              </a:rPr>
              <a:t> QR-2D bar-coding informational brochure</a:t>
            </a:r>
          </a:p>
          <a:p>
            <a:pPr>
              <a:buFont typeface="Arial" pitchFamily="34" charset="0"/>
              <a:buChar char="•"/>
            </a:pPr>
            <a:r>
              <a:rPr lang="en-US" sz="1600" b="1" u="sng" dirty="0" smtClean="0">
                <a:solidFill>
                  <a:schemeClr val="tx1"/>
                </a:solidFill>
              </a:rPr>
              <a:t>R&amp;D:</a:t>
            </a:r>
            <a:r>
              <a:rPr lang="en-US" sz="1600" dirty="0" smtClean="0">
                <a:solidFill>
                  <a:schemeClr val="tx1"/>
                </a:solidFill>
              </a:rPr>
              <a:t> Research methods that ensure that QR-2D will be valuable at providing information effectively</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Produce:</a:t>
            </a:r>
            <a:r>
              <a:rPr lang="en-US" sz="1600" dirty="0" smtClean="0">
                <a:solidFill>
                  <a:schemeClr val="tx1"/>
                </a:solidFill>
              </a:rPr>
              <a:t> Brochure that demonstrates statistics to promote the importance of having a QR-2D sticker and offers versatile options for personal use</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Sell:</a:t>
            </a:r>
            <a:r>
              <a:rPr lang="en-US" sz="1600" dirty="0" smtClean="0">
                <a:solidFill>
                  <a:schemeClr val="tx1"/>
                </a:solidFill>
              </a:rPr>
              <a:t> Marketing strategy to promote reasons why a QR-2D sticker is vital to preventing fatal emergency room errors</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Deliver:</a:t>
            </a:r>
            <a:r>
              <a:rPr lang="en-US" sz="1600" dirty="0" smtClean="0">
                <a:solidFill>
                  <a:schemeClr val="tx1"/>
                </a:solidFill>
              </a:rPr>
              <a:t> Deliver brochures to Wal-Mart for customer consideration</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Service:</a:t>
            </a:r>
            <a:r>
              <a:rPr lang="en-US" sz="1600" dirty="0" smtClean="0">
                <a:solidFill>
                  <a:schemeClr val="tx1"/>
                </a:solidFill>
              </a:rPr>
              <a:t> Update brochures periodically</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Technology:</a:t>
            </a:r>
            <a:r>
              <a:rPr lang="en-US" sz="1600" dirty="0" smtClean="0">
                <a:solidFill>
                  <a:schemeClr val="tx1"/>
                </a:solidFill>
              </a:rPr>
              <a:t> Computers, Internet, Printing Services &amp; Applications</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Data:</a:t>
            </a:r>
            <a:r>
              <a:rPr lang="en-US" sz="1600" dirty="0" smtClean="0">
                <a:solidFill>
                  <a:schemeClr val="tx1"/>
                </a:solidFill>
              </a:rPr>
              <a:t> Research results and data surveys for potential customers</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People:</a:t>
            </a:r>
            <a:r>
              <a:rPr lang="en-US" sz="1600" dirty="0" smtClean="0">
                <a:solidFill>
                  <a:schemeClr val="tx1"/>
                </a:solidFill>
              </a:rPr>
              <a:t> Wal-Mart representative, Design team, and Customers.</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Value:</a:t>
            </a:r>
            <a:r>
              <a:rPr lang="en-US" sz="1600" dirty="0" smtClean="0">
                <a:solidFill>
                  <a:schemeClr val="tx1"/>
                </a:solidFill>
              </a:rPr>
              <a:t> The informational brochure  will explain to customers how the QR-2D bar-code will provide vital and secure information about allergies, medications, and other personal information to decrease error in the case of an emergency, thus increasing customer satisfaction and experience.</a:t>
            </a:r>
          </a:p>
          <a:p>
            <a:endParaRPr lang="en-US" sz="1600" dirty="0" smtClean="0">
              <a:solidFill>
                <a:schemeClr val="tx1"/>
              </a:solidFill>
            </a:endParaRPr>
          </a:p>
        </p:txBody>
      </p:sp>
      <p:sp>
        <p:nvSpPr>
          <p:cNvPr id="7" name="TextBox 6"/>
          <p:cNvSpPr txBox="1"/>
          <p:nvPr/>
        </p:nvSpPr>
        <p:spPr>
          <a:xfrm>
            <a:off x="1066800" y="762000"/>
            <a:ext cx="47244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Overall WCA Narrative for Customer</a:t>
            </a:r>
            <a:endParaRPr lang="en-US" sz="2400" dirty="0"/>
          </a:p>
        </p:txBody>
      </p:sp>
      <p:sp>
        <p:nvSpPr>
          <p:cNvPr id="5" name="Slide Number Placeholder 4"/>
          <p:cNvSpPr>
            <a:spLocks noGrp="1"/>
          </p:cNvSpPr>
          <p:nvPr>
            <p:ph type="sldNum" sz="quarter" idx="12"/>
          </p:nvPr>
        </p:nvSpPr>
        <p:spPr/>
        <p:txBody>
          <a:bodyPr/>
          <a:lstStyle/>
          <a:p>
            <a:fld id="{BFC7FD3E-F688-44E6-8889-AEFA5BAA7B88}"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371600" y="762000"/>
            <a:ext cx="4191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Overall VC for Customer</a:t>
            </a:r>
            <a:endParaRPr lang="en-US" sz="2400" dirty="0"/>
          </a:p>
        </p:txBody>
      </p:sp>
      <p:cxnSp>
        <p:nvCxnSpPr>
          <p:cNvPr id="53" name="Straight Arrow Connector 52"/>
          <p:cNvCxnSpPr>
            <a:stCxn id="47" idx="2"/>
            <a:endCxn id="48" idx="0"/>
          </p:cNvCxnSpPr>
          <p:nvPr/>
        </p:nvCxnSpPr>
        <p:spPr>
          <a:xfrm rot="5400000">
            <a:off x="1257300" y="30480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2"/>
            <a:endCxn id="49" idx="0"/>
          </p:cNvCxnSpPr>
          <p:nvPr/>
        </p:nvCxnSpPr>
        <p:spPr>
          <a:xfrm rot="5400000">
            <a:off x="1257300" y="43434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2"/>
            <a:endCxn id="51" idx="0"/>
          </p:cNvCxnSpPr>
          <p:nvPr/>
        </p:nvCxnSpPr>
        <p:spPr>
          <a:xfrm rot="5400000">
            <a:off x="1257300" y="56388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1" idx="2"/>
            <a:endCxn id="50" idx="0"/>
          </p:cNvCxnSpPr>
          <p:nvPr/>
        </p:nvCxnSpPr>
        <p:spPr>
          <a:xfrm rot="5400000">
            <a:off x="1257300" y="69342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14400" y="19050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R&amp;D</a:t>
            </a:r>
            <a:endParaRPr lang="en-US" b="1" dirty="0">
              <a:solidFill>
                <a:schemeClr val="tx1"/>
              </a:solidFill>
            </a:endParaRPr>
          </a:p>
        </p:txBody>
      </p:sp>
      <p:sp>
        <p:nvSpPr>
          <p:cNvPr id="48" name="Rectangle 47"/>
          <p:cNvSpPr/>
          <p:nvPr/>
        </p:nvSpPr>
        <p:spPr>
          <a:xfrm>
            <a:off x="914400" y="32004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Produce</a:t>
            </a:r>
            <a:endParaRPr lang="en-US" b="1" dirty="0">
              <a:solidFill>
                <a:schemeClr val="tx1"/>
              </a:solidFill>
            </a:endParaRPr>
          </a:p>
        </p:txBody>
      </p:sp>
      <p:sp>
        <p:nvSpPr>
          <p:cNvPr id="49" name="Rectangle 48"/>
          <p:cNvSpPr/>
          <p:nvPr/>
        </p:nvSpPr>
        <p:spPr>
          <a:xfrm>
            <a:off x="914400" y="44958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Sell</a:t>
            </a:r>
            <a:endParaRPr lang="en-US" b="1" dirty="0">
              <a:solidFill>
                <a:schemeClr val="tx1"/>
              </a:solidFill>
            </a:endParaRPr>
          </a:p>
        </p:txBody>
      </p:sp>
      <p:sp>
        <p:nvSpPr>
          <p:cNvPr id="50" name="Rectangle 49"/>
          <p:cNvSpPr/>
          <p:nvPr/>
        </p:nvSpPr>
        <p:spPr>
          <a:xfrm>
            <a:off x="914400" y="70866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Service</a:t>
            </a:r>
            <a:endParaRPr lang="en-US" b="1" dirty="0">
              <a:solidFill>
                <a:schemeClr val="tx1"/>
              </a:solidFill>
            </a:endParaRPr>
          </a:p>
        </p:txBody>
      </p:sp>
      <p:sp>
        <p:nvSpPr>
          <p:cNvPr id="51" name="Rectangle 50"/>
          <p:cNvSpPr/>
          <p:nvPr/>
        </p:nvSpPr>
        <p:spPr>
          <a:xfrm>
            <a:off x="914400" y="57912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Deliver</a:t>
            </a:r>
            <a:endParaRPr lang="en-US" b="1" dirty="0">
              <a:solidFill>
                <a:schemeClr val="tx1"/>
              </a:solidFill>
            </a:endParaRPr>
          </a:p>
        </p:txBody>
      </p:sp>
      <p:sp>
        <p:nvSpPr>
          <p:cNvPr id="63" name="Left Arrow Callout 62"/>
          <p:cNvSpPr/>
          <p:nvPr/>
        </p:nvSpPr>
        <p:spPr>
          <a:xfrm>
            <a:off x="1981200" y="1905000"/>
            <a:ext cx="2209800" cy="990600"/>
          </a:xfrm>
          <a:prstGeom prst="leftArrowCallout">
            <a:avLst>
              <a:gd name="adj1" fmla="val 13462"/>
              <a:gd name="adj2" fmla="val 15385"/>
              <a:gd name="adj3" fmla="val 15385"/>
              <a:gd name="adj4" fmla="val 89334"/>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Determine Customer Needs</a:t>
            </a:r>
            <a:endParaRPr lang="en-US" sz="1400" dirty="0">
              <a:solidFill>
                <a:schemeClr val="tx1"/>
              </a:solidFill>
            </a:endParaRPr>
          </a:p>
        </p:txBody>
      </p:sp>
      <p:cxnSp>
        <p:nvCxnSpPr>
          <p:cNvPr id="70" name="Straight Arrow Connector 69"/>
          <p:cNvCxnSpPr>
            <a:endCxn id="82" idx="2"/>
          </p:cNvCxnSpPr>
          <p:nvPr/>
        </p:nvCxnSpPr>
        <p:spPr>
          <a:xfrm flipV="1">
            <a:off x="1905000" y="7315200"/>
            <a:ext cx="3238500" cy="609600"/>
          </a:xfrm>
          <a:prstGeom prst="bentConnector2">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419600" y="1905000"/>
            <a:ext cx="1447800" cy="369332"/>
          </a:xfrm>
          <a:prstGeom prst="rect">
            <a:avLst/>
          </a:prstGeom>
          <a:solidFill>
            <a:schemeClr val="accent1">
              <a:alpha val="66000"/>
            </a:schemeClr>
          </a:solidFill>
          <a:ln>
            <a:solidFill>
              <a:schemeClr val="tx1"/>
            </a:solidFill>
          </a:ln>
        </p:spPr>
        <p:txBody>
          <a:bodyPr wrap="square" rtlCol="0">
            <a:spAutoFit/>
          </a:bodyPr>
          <a:lstStyle/>
          <a:p>
            <a:pPr algn="ctr"/>
            <a:r>
              <a:rPr lang="en-US" b="1" u="sng" dirty="0" smtClean="0">
                <a:solidFill>
                  <a:srgbClr val="FFFF00"/>
                </a:solidFill>
              </a:rPr>
              <a:t>Value Added</a:t>
            </a:r>
            <a:endParaRPr lang="en-US" b="1" u="sng" dirty="0">
              <a:solidFill>
                <a:srgbClr val="FFFF00"/>
              </a:solidFill>
            </a:endParaRPr>
          </a:p>
        </p:txBody>
      </p:sp>
      <p:sp>
        <p:nvSpPr>
          <p:cNvPr id="82" name="Rectangle 81"/>
          <p:cNvSpPr/>
          <p:nvPr/>
        </p:nvSpPr>
        <p:spPr>
          <a:xfrm>
            <a:off x="4343400" y="2286000"/>
            <a:ext cx="1600200" cy="5029200"/>
          </a:xfrm>
          <a:prstGeom prst="rect">
            <a:avLst/>
          </a:prstGeom>
          <a:solidFill>
            <a:schemeClr val="bg2">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tx1"/>
                </a:solidFill>
              </a:rPr>
              <a:t>The informational brochure  will explain to customers how the QR-2D bar-code will provide vital and secure information about allergies, medications, and other personal information to decrease error in the case of an emergency, thus increasing customer satisfaction and experience.</a:t>
            </a:r>
            <a:endParaRPr lang="en-US" sz="1600" dirty="0">
              <a:solidFill>
                <a:schemeClr val="tx1"/>
              </a:solidFill>
            </a:endParaRPr>
          </a:p>
        </p:txBody>
      </p:sp>
      <p:sp>
        <p:nvSpPr>
          <p:cNvPr id="34" name="Left Arrow Callout 33"/>
          <p:cNvSpPr/>
          <p:nvPr/>
        </p:nvSpPr>
        <p:spPr>
          <a:xfrm>
            <a:off x="1981200" y="7086600"/>
            <a:ext cx="2209800" cy="762000"/>
          </a:xfrm>
          <a:prstGeom prst="leftArrowCallout">
            <a:avLst>
              <a:gd name="adj1" fmla="val 13462"/>
              <a:gd name="adj2" fmla="val 15385"/>
              <a:gd name="adj3" fmla="val 15385"/>
              <a:gd name="adj4" fmla="val 89334"/>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Update brochures periodically</a:t>
            </a:r>
            <a:endParaRPr lang="en-US" sz="1400" dirty="0">
              <a:solidFill>
                <a:schemeClr val="tx1"/>
              </a:solidFill>
            </a:endParaRPr>
          </a:p>
        </p:txBody>
      </p:sp>
      <p:sp>
        <p:nvSpPr>
          <p:cNvPr id="35" name="Left Arrow Callout 34"/>
          <p:cNvSpPr/>
          <p:nvPr/>
        </p:nvSpPr>
        <p:spPr>
          <a:xfrm>
            <a:off x="1981200" y="5791200"/>
            <a:ext cx="2209800" cy="990600"/>
          </a:xfrm>
          <a:prstGeom prst="leftArrowCallout">
            <a:avLst>
              <a:gd name="adj1" fmla="val 13462"/>
              <a:gd name="adj2" fmla="val 15385"/>
              <a:gd name="adj3" fmla="val 15385"/>
              <a:gd name="adj4" fmla="val 89334"/>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Provide Brochures for Customers</a:t>
            </a:r>
            <a:endParaRPr lang="en-US" sz="1400" dirty="0">
              <a:solidFill>
                <a:schemeClr val="tx1"/>
              </a:solidFill>
            </a:endParaRPr>
          </a:p>
        </p:txBody>
      </p:sp>
      <p:sp>
        <p:nvSpPr>
          <p:cNvPr id="36" name="Left Arrow Callout 35"/>
          <p:cNvSpPr/>
          <p:nvPr/>
        </p:nvSpPr>
        <p:spPr>
          <a:xfrm>
            <a:off x="1981200" y="4495800"/>
            <a:ext cx="2209800" cy="990600"/>
          </a:xfrm>
          <a:prstGeom prst="leftArrowCallout">
            <a:avLst>
              <a:gd name="adj1" fmla="val 13462"/>
              <a:gd name="adj2" fmla="val 15385"/>
              <a:gd name="adj3" fmla="val 15385"/>
              <a:gd name="adj4" fmla="val 89334"/>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Promote Brochure</a:t>
            </a:r>
            <a:endParaRPr lang="en-US" sz="1400" dirty="0">
              <a:solidFill>
                <a:schemeClr val="tx1"/>
              </a:solidFill>
            </a:endParaRPr>
          </a:p>
        </p:txBody>
      </p:sp>
      <p:sp>
        <p:nvSpPr>
          <p:cNvPr id="37" name="Left Arrow Callout 36"/>
          <p:cNvSpPr/>
          <p:nvPr/>
        </p:nvSpPr>
        <p:spPr>
          <a:xfrm>
            <a:off x="1981200" y="3200400"/>
            <a:ext cx="2209800" cy="990600"/>
          </a:xfrm>
          <a:prstGeom prst="leftArrowCallout">
            <a:avLst>
              <a:gd name="adj1" fmla="val 13462"/>
              <a:gd name="adj2" fmla="val 15385"/>
              <a:gd name="adj3" fmla="val 15385"/>
              <a:gd name="adj4" fmla="val 89334"/>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Create Informational Brochure</a:t>
            </a:r>
            <a:endParaRPr lang="en-US" sz="1400" dirty="0">
              <a:solidFill>
                <a:schemeClr val="tx1"/>
              </a:solidFill>
            </a:endParaRPr>
          </a:p>
        </p:txBody>
      </p:sp>
      <p:sp>
        <p:nvSpPr>
          <p:cNvPr id="22" name="Slide Number Placeholder 21"/>
          <p:cNvSpPr>
            <a:spLocks noGrp="1"/>
          </p:cNvSpPr>
          <p:nvPr>
            <p:ph type="sldNum" sz="quarter" idx="12"/>
          </p:nvPr>
        </p:nvSpPr>
        <p:spPr/>
        <p:txBody>
          <a:bodyPr/>
          <a:lstStyle/>
          <a:p>
            <a:fld id="{BFC7FD3E-F688-44E6-8889-AEFA5BAA7B88}"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b="1" u="sng" dirty="0" smtClean="0">
                <a:solidFill>
                  <a:schemeClr val="tx1"/>
                </a:solidFill>
              </a:rPr>
              <a:t>R&amp;D:</a:t>
            </a:r>
            <a:r>
              <a:rPr lang="en-US" dirty="0" smtClean="0">
                <a:solidFill>
                  <a:schemeClr val="tx1"/>
                </a:solidFill>
              </a:rPr>
              <a:t> Research methods that ensure that QR-2D will be valuable at providing information effectively</a:t>
            </a:r>
            <a:endParaRPr lang="en-US" b="1" u="sng" dirty="0" smtClean="0">
              <a:solidFill>
                <a:schemeClr val="tx1"/>
              </a:solidFill>
            </a:endParaRPr>
          </a:p>
          <a:p>
            <a:pPr>
              <a:buFont typeface="Arial" pitchFamily="34" charset="0"/>
              <a:buChar char="•"/>
            </a:pPr>
            <a:r>
              <a:rPr lang="en-US" b="1" u="sng" dirty="0" smtClean="0">
                <a:solidFill>
                  <a:schemeClr val="tx1"/>
                </a:solidFill>
              </a:rPr>
              <a:t>Produce:</a:t>
            </a:r>
            <a:r>
              <a:rPr lang="en-US" dirty="0" smtClean="0">
                <a:solidFill>
                  <a:schemeClr val="tx1"/>
                </a:solidFill>
              </a:rPr>
              <a:t> Brochure that demonstrates statistics to promote the importance of having a QR-2D sticker and offers versatile options for personal use</a:t>
            </a:r>
            <a:endParaRPr lang="en-US" b="1" u="sng" dirty="0" smtClean="0">
              <a:solidFill>
                <a:schemeClr val="tx1"/>
              </a:solidFill>
            </a:endParaRPr>
          </a:p>
          <a:p>
            <a:pPr>
              <a:buFont typeface="Arial" pitchFamily="34" charset="0"/>
              <a:buChar char="•"/>
            </a:pPr>
            <a:r>
              <a:rPr lang="en-US" b="1" u="sng" dirty="0" smtClean="0">
                <a:solidFill>
                  <a:schemeClr val="tx1"/>
                </a:solidFill>
              </a:rPr>
              <a:t>Sell:</a:t>
            </a:r>
            <a:r>
              <a:rPr lang="en-US" dirty="0" smtClean="0">
                <a:solidFill>
                  <a:schemeClr val="tx1"/>
                </a:solidFill>
              </a:rPr>
              <a:t> Marketing strategy to promote reasons why a QR-2D sticker is vital to preventing fatal emergency room errors</a:t>
            </a:r>
            <a:endParaRPr lang="en-US" b="1" u="sng" dirty="0" smtClean="0">
              <a:solidFill>
                <a:schemeClr val="tx1"/>
              </a:solidFill>
            </a:endParaRPr>
          </a:p>
          <a:p>
            <a:pPr>
              <a:buFont typeface="Arial" pitchFamily="34" charset="0"/>
              <a:buChar char="•"/>
            </a:pPr>
            <a:r>
              <a:rPr lang="en-US" b="1" u="sng" dirty="0" smtClean="0">
                <a:solidFill>
                  <a:schemeClr val="tx1"/>
                </a:solidFill>
              </a:rPr>
              <a:t>Deliver:</a:t>
            </a:r>
            <a:r>
              <a:rPr lang="en-US" dirty="0" smtClean="0">
                <a:solidFill>
                  <a:schemeClr val="tx1"/>
                </a:solidFill>
              </a:rPr>
              <a:t> Deliver brochures to Wal-Mart for customer consideration</a:t>
            </a:r>
            <a:endParaRPr lang="en-US" b="1" u="sng" dirty="0" smtClean="0">
              <a:solidFill>
                <a:schemeClr val="tx1"/>
              </a:solidFill>
            </a:endParaRPr>
          </a:p>
          <a:p>
            <a:pPr>
              <a:buFont typeface="Arial" pitchFamily="34" charset="0"/>
              <a:buChar char="•"/>
            </a:pPr>
            <a:r>
              <a:rPr lang="en-US" b="1" u="sng" dirty="0" smtClean="0">
                <a:solidFill>
                  <a:schemeClr val="tx1"/>
                </a:solidFill>
              </a:rPr>
              <a:t>Service:</a:t>
            </a:r>
            <a:r>
              <a:rPr lang="en-US" dirty="0" smtClean="0">
                <a:solidFill>
                  <a:schemeClr val="tx1"/>
                </a:solidFill>
              </a:rPr>
              <a:t> Update brochures periodically</a:t>
            </a:r>
            <a:endParaRPr lang="en-US" b="1" u="sng" dirty="0" smtClean="0">
              <a:solidFill>
                <a:schemeClr val="tx1"/>
              </a:solidFill>
            </a:endParaRPr>
          </a:p>
          <a:p>
            <a:pPr>
              <a:buFont typeface="Arial" pitchFamily="34" charset="0"/>
              <a:buChar char="•"/>
            </a:pPr>
            <a:r>
              <a:rPr lang="en-US" b="1" u="sng" dirty="0" smtClean="0">
                <a:solidFill>
                  <a:schemeClr val="tx1"/>
                </a:solidFill>
              </a:rPr>
              <a:t>Value:</a:t>
            </a:r>
            <a:r>
              <a:rPr lang="en-US" dirty="0" smtClean="0">
                <a:solidFill>
                  <a:schemeClr val="tx1"/>
                </a:solidFill>
              </a:rPr>
              <a:t> </a:t>
            </a:r>
          </a:p>
          <a:p>
            <a:pPr lvl="1"/>
            <a:r>
              <a:rPr lang="en-US" dirty="0" smtClean="0">
                <a:solidFill>
                  <a:schemeClr val="tx1"/>
                </a:solidFill>
              </a:rPr>
              <a:t>- The informational brochure  will explain to customers how the QR-2D bar-code will provide vital and secure information about allergies, medications, and other personal information to decrease error in the case of an emergency, thus increasing customer satisfaction and experience.</a:t>
            </a:r>
          </a:p>
          <a:p>
            <a:pPr lvl="1"/>
            <a:endParaRPr lang="en-US" dirty="0" smtClean="0">
              <a:solidFill>
                <a:schemeClr val="tx1"/>
              </a:solidFill>
            </a:endParaRPr>
          </a:p>
        </p:txBody>
      </p:sp>
      <p:sp>
        <p:nvSpPr>
          <p:cNvPr id="7" name="TextBox 6"/>
          <p:cNvSpPr txBox="1"/>
          <p:nvPr/>
        </p:nvSpPr>
        <p:spPr>
          <a:xfrm>
            <a:off x="1143000" y="762000"/>
            <a:ext cx="4572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Overall VC Narrative for Customer</a:t>
            </a:r>
            <a:endParaRPr lang="en-US" sz="2400" dirty="0"/>
          </a:p>
        </p:txBody>
      </p:sp>
      <p:sp>
        <p:nvSpPr>
          <p:cNvPr id="5" name="Slide Number Placeholder 4"/>
          <p:cNvSpPr>
            <a:spLocks noGrp="1"/>
          </p:cNvSpPr>
          <p:nvPr>
            <p:ph type="sldNum" sz="quarter" idx="12"/>
          </p:nvPr>
        </p:nvSpPr>
        <p:spPr/>
        <p:txBody>
          <a:bodyPr/>
          <a:lstStyle/>
          <a:p>
            <a:fld id="{BFC7FD3E-F688-44E6-8889-AEFA5BAA7B88}"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Arrow Connector 23"/>
          <p:cNvCxnSpPr>
            <a:stCxn id="13" idx="0"/>
            <a:endCxn id="12" idx="2"/>
          </p:cNvCxnSpPr>
          <p:nvPr/>
        </p:nvCxnSpPr>
        <p:spPr>
          <a:xfrm rot="5400000" flipH="1" flipV="1">
            <a:off x="3352800" y="4076700"/>
            <a:ext cx="228600" cy="1588"/>
          </a:xfrm>
          <a:prstGeom prst="straightConnector1">
            <a:avLst/>
          </a:prstGeom>
          <a:ln w="44450">
            <a:solidFill>
              <a:schemeClr val="tx1"/>
            </a:solidFill>
            <a:tailEnd type="triangle" w="sm" len="med"/>
          </a:ln>
          <a:effectLst/>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0"/>
            <a:endCxn id="13" idx="2"/>
          </p:cNvCxnSpPr>
          <p:nvPr/>
        </p:nvCxnSpPr>
        <p:spPr>
          <a:xfrm rot="5400000" flipH="1" flipV="1">
            <a:off x="2457450" y="6153150"/>
            <a:ext cx="304800" cy="1714500"/>
          </a:xfrm>
          <a:prstGeom prst="bentConnector3">
            <a:avLst>
              <a:gd name="adj1" fmla="val 50000"/>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0"/>
            <a:endCxn id="13" idx="2"/>
          </p:cNvCxnSpPr>
          <p:nvPr/>
        </p:nvCxnSpPr>
        <p:spPr>
          <a:xfrm rot="5400000" flipH="1" flipV="1">
            <a:off x="3314700" y="7010400"/>
            <a:ext cx="304800" cy="1588"/>
          </a:xfrm>
          <a:prstGeom prst="line">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6" idx="0"/>
            <a:endCxn id="13" idx="2"/>
          </p:cNvCxnSpPr>
          <p:nvPr/>
        </p:nvCxnSpPr>
        <p:spPr>
          <a:xfrm rot="16200000" flipV="1">
            <a:off x="4171950" y="6153150"/>
            <a:ext cx="304800" cy="1714500"/>
          </a:xfrm>
          <a:prstGeom prst="bentConnector3">
            <a:avLst>
              <a:gd name="adj1" fmla="val 50000"/>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66800" y="762000"/>
            <a:ext cx="47244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Customer R&amp;D WCA</a:t>
            </a:r>
            <a:endParaRPr lang="en-US" sz="2400" dirty="0"/>
          </a:p>
        </p:txBody>
      </p:sp>
      <p:sp>
        <p:nvSpPr>
          <p:cNvPr id="9" name="Rounded Rectangle 8"/>
          <p:cNvSpPr/>
          <p:nvPr/>
        </p:nvSpPr>
        <p:spPr>
          <a:xfrm>
            <a:off x="2819400" y="1981200"/>
            <a:ext cx="1295400" cy="6858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Customer</a:t>
            </a:r>
          </a:p>
          <a:p>
            <a:pPr algn="ctr"/>
            <a:r>
              <a:rPr lang="en-US" sz="1000" dirty="0" smtClean="0">
                <a:solidFill>
                  <a:schemeClr val="tx1"/>
                </a:solidFill>
              </a:rPr>
              <a:t>KAZ</a:t>
            </a:r>
          </a:p>
        </p:txBody>
      </p:sp>
      <p:sp>
        <p:nvSpPr>
          <p:cNvPr id="12" name="Rounded Rectangle 11"/>
          <p:cNvSpPr/>
          <p:nvPr/>
        </p:nvSpPr>
        <p:spPr>
          <a:xfrm>
            <a:off x="2819400" y="2971800"/>
            <a:ext cx="12954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Product</a:t>
            </a:r>
          </a:p>
          <a:p>
            <a:pPr algn="ctr"/>
            <a:r>
              <a:rPr lang="en-US" sz="900" dirty="0" smtClean="0">
                <a:solidFill>
                  <a:schemeClr val="tx1"/>
                </a:solidFill>
              </a:rPr>
              <a:t>A feasible, functional idea for customer use of QR-2D bar-coding profiles</a:t>
            </a:r>
            <a:endParaRPr lang="en-US" sz="1000" dirty="0">
              <a:solidFill>
                <a:schemeClr val="tx1"/>
              </a:solidFill>
            </a:endParaRPr>
          </a:p>
        </p:txBody>
      </p:sp>
      <p:sp>
        <p:nvSpPr>
          <p:cNvPr id="13" name="Rounded Rectangle 12"/>
          <p:cNvSpPr/>
          <p:nvPr/>
        </p:nvSpPr>
        <p:spPr>
          <a:xfrm>
            <a:off x="914400" y="4191000"/>
            <a:ext cx="5105400" cy="2667000"/>
          </a:xfrm>
          <a:prstGeom prst="roundRect">
            <a:avLst>
              <a:gd name="adj" fmla="val 0"/>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smtClean="0">
                <a:solidFill>
                  <a:schemeClr val="tx1"/>
                </a:solidFill>
              </a:rPr>
              <a:t>Work Practices</a:t>
            </a:r>
          </a:p>
          <a:p>
            <a:pPr>
              <a:buFont typeface="Arial" pitchFamily="34" charset="0"/>
              <a:buChar char="•"/>
            </a:pPr>
            <a:r>
              <a:rPr lang="en-US" sz="1400" b="1" u="sng" dirty="0" smtClean="0">
                <a:solidFill>
                  <a:schemeClr val="tx1"/>
                </a:solidFill>
              </a:rPr>
              <a:t>R&amp;D</a:t>
            </a:r>
            <a:r>
              <a:rPr lang="en-US" sz="1400" dirty="0" smtClean="0">
                <a:solidFill>
                  <a:schemeClr val="tx1"/>
                </a:solidFill>
              </a:rPr>
              <a:t>	 – Access customer needs that can be fulfilled by the 	    utilization of QR-2D customer profiles</a:t>
            </a:r>
          </a:p>
          <a:p>
            <a:pPr>
              <a:buFont typeface="Arial" pitchFamily="34" charset="0"/>
              <a:buChar char="•"/>
            </a:pPr>
            <a:r>
              <a:rPr lang="en-US" sz="1400" b="1" u="sng" dirty="0" smtClean="0">
                <a:solidFill>
                  <a:schemeClr val="tx1"/>
                </a:solidFill>
              </a:rPr>
              <a:t>Produce</a:t>
            </a:r>
            <a:r>
              <a:rPr lang="en-US" sz="1400" dirty="0" smtClean="0">
                <a:solidFill>
                  <a:schemeClr val="tx1"/>
                </a:solidFill>
              </a:rPr>
              <a:t>	 – Formulate idea through which the QR-2D customer 	    profile can best fulfill customer needs</a:t>
            </a:r>
          </a:p>
          <a:p>
            <a:pPr>
              <a:buFont typeface="Arial" pitchFamily="34" charset="0"/>
              <a:buChar char="•"/>
            </a:pPr>
            <a:r>
              <a:rPr lang="en-US" sz="1400" b="1" u="sng" dirty="0" smtClean="0">
                <a:solidFill>
                  <a:schemeClr val="tx1"/>
                </a:solidFill>
              </a:rPr>
              <a:t>Sell</a:t>
            </a:r>
            <a:r>
              <a:rPr lang="en-US" sz="1400" dirty="0" smtClean="0">
                <a:solidFill>
                  <a:schemeClr val="tx1"/>
                </a:solidFill>
              </a:rPr>
              <a:t> 	 – Create preliminary customer profile brochure for 	    sample customer pool</a:t>
            </a:r>
          </a:p>
          <a:p>
            <a:pPr>
              <a:buFont typeface="Arial" pitchFamily="34" charset="0"/>
              <a:buChar char="•"/>
            </a:pPr>
            <a:r>
              <a:rPr lang="en-US" sz="1400" b="1" u="sng" dirty="0" smtClean="0">
                <a:solidFill>
                  <a:schemeClr val="tx1"/>
                </a:solidFill>
              </a:rPr>
              <a:t>Service</a:t>
            </a:r>
            <a:r>
              <a:rPr lang="en-US" sz="1400" dirty="0" smtClean="0">
                <a:solidFill>
                  <a:schemeClr val="tx1"/>
                </a:solidFill>
              </a:rPr>
              <a:t>	 – Revise based on feedback from sample customer 	    pool</a:t>
            </a:r>
          </a:p>
          <a:p>
            <a:pPr>
              <a:buFont typeface="Arial" pitchFamily="34" charset="0"/>
              <a:buChar char="•"/>
            </a:pPr>
            <a:r>
              <a:rPr lang="en-US" sz="1400" b="1" u="sng" dirty="0" smtClean="0">
                <a:solidFill>
                  <a:schemeClr val="tx1"/>
                </a:solidFill>
              </a:rPr>
              <a:t>Deliver</a:t>
            </a:r>
            <a:r>
              <a:rPr lang="en-US" sz="1400" dirty="0" smtClean="0">
                <a:solidFill>
                  <a:schemeClr val="tx1"/>
                </a:solidFill>
              </a:rPr>
              <a:t> 	 – Deliver revised idea to KAZ consulting team</a:t>
            </a:r>
          </a:p>
        </p:txBody>
      </p:sp>
      <p:sp>
        <p:nvSpPr>
          <p:cNvPr id="14" name="Rounded Rectangle 13"/>
          <p:cNvSpPr/>
          <p:nvPr/>
        </p:nvSpPr>
        <p:spPr>
          <a:xfrm>
            <a:off x="1143000" y="7162800"/>
            <a:ext cx="12192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Technology</a:t>
            </a:r>
          </a:p>
          <a:p>
            <a:pPr algn="ctr">
              <a:buFont typeface="Arial" pitchFamily="34" charset="0"/>
              <a:buChar char="•"/>
            </a:pPr>
            <a:r>
              <a:rPr lang="en-US" sz="900" dirty="0" smtClean="0">
                <a:solidFill>
                  <a:schemeClr val="tx1"/>
                </a:solidFill>
              </a:rPr>
              <a:t>Microsoft Office Suite</a:t>
            </a:r>
          </a:p>
          <a:p>
            <a:pPr algn="ctr">
              <a:buFont typeface="Arial" pitchFamily="34" charset="0"/>
              <a:buChar char="•"/>
            </a:pPr>
            <a:r>
              <a:rPr lang="en-US" sz="900" dirty="0" smtClean="0">
                <a:solidFill>
                  <a:schemeClr val="tx1"/>
                </a:solidFill>
              </a:rPr>
              <a:t>Internet</a:t>
            </a:r>
          </a:p>
          <a:p>
            <a:pPr algn="ctr">
              <a:buFont typeface="Arial" pitchFamily="34" charset="0"/>
              <a:buChar char="•"/>
            </a:pPr>
            <a:r>
              <a:rPr lang="en-US" sz="900" dirty="0" smtClean="0">
                <a:solidFill>
                  <a:schemeClr val="tx1"/>
                </a:solidFill>
              </a:rPr>
              <a:t>Communication Resources</a:t>
            </a:r>
          </a:p>
        </p:txBody>
      </p:sp>
      <p:sp>
        <p:nvSpPr>
          <p:cNvPr id="15" name="Rounded Rectangle 14"/>
          <p:cNvSpPr/>
          <p:nvPr/>
        </p:nvSpPr>
        <p:spPr>
          <a:xfrm>
            <a:off x="2819400" y="7162800"/>
            <a:ext cx="12954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People</a:t>
            </a:r>
          </a:p>
          <a:p>
            <a:pPr algn="ctr">
              <a:buFont typeface="Arial" pitchFamily="34" charset="0"/>
              <a:buChar char="•"/>
            </a:pPr>
            <a:r>
              <a:rPr lang="en-US" sz="1000" dirty="0" smtClean="0">
                <a:solidFill>
                  <a:schemeClr val="tx1"/>
                </a:solidFill>
              </a:rPr>
              <a:t>KAZ Consulting</a:t>
            </a:r>
          </a:p>
          <a:p>
            <a:pPr algn="ctr">
              <a:buFont typeface="Arial" pitchFamily="34" charset="0"/>
              <a:buChar char="•"/>
            </a:pPr>
            <a:r>
              <a:rPr lang="en-US" sz="1000" dirty="0" smtClean="0">
                <a:solidFill>
                  <a:schemeClr val="tx1"/>
                </a:solidFill>
              </a:rPr>
              <a:t>Sample customer pool</a:t>
            </a:r>
          </a:p>
          <a:p>
            <a:pPr algn="ctr"/>
            <a:endParaRPr lang="en-US" sz="1000" dirty="0" smtClean="0">
              <a:solidFill>
                <a:schemeClr val="tx1"/>
              </a:solidFill>
            </a:endParaRPr>
          </a:p>
        </p:txBody>
      </p:sp>
      <p:sp>
        <p:nvSpPr>
          <p:cNvPr id="16" name="Rounded Rectangle 15"/>
          <p:cNvSpPr/>
          <p:nvPr/>
        </p:nvSpPr>
        <p:spPr>
          <a:xfrm>
            <a:off x="4572000" y="7162800"/>
            <a:ext cx="12192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Data</a:t>
            </a:r>
          </a:p>
          <a:p>
            <a:pPr algn="ctr">
              <a:buFont typeface="Arial" pitchFamily="34" charset="0"/>
              <a:buChar char="•"/>
            </a:pPr>
            <a:r>
              <a:rPr lang="en-US" sz="1000" dirty="0" smtClean="0">
                <a:solidFill>
                  <a:schemeClr val="tx1"/>
                </a:solidFill>
              </a:rPr>
              <a:t>Sample customer feedback</a:t>
            </a:r>
          </a:p>
          <a:p>
            <a:pPr algn="ctr">
              <a:buFont typeface="Arial" pitchFamily="34" charset="0"/>
              <a:buChar char="•"/>
            </a:pPr>
            <a:r>
              <a:rPr lang="en-US" sz="1000" dirty="0" smtClean="0">
                <a:solidFill>
                  <a:schemeClr val="tx1"/>
                </a:solidFill>
              </a:rPr>
              <a:t>Sample brochure</a:t>
            </a:r>
            <a:endParaRPr lang="en-US" sz="1000" dirty="0">
              <a:solidFill>
                <a:schemeClr val="tx1"/>
              </a:solidFill>
            </a:endParaRPr>
          </a:p>
        </p:txBody>
      </p:sp>
      <p:sp>
        <p:nvSpPr>
          <p:cNvPr id="17" name="Rounded Rectangle 16"/>
          <p:cNvSpPr/>
          <p:nvPr/>
        </p:nvSpPr>
        <p:spPr>
          <a:xfrm>
            <a:off x="762000" y="1981200"/>
            <a:ext cx="1905000" cy="2057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Goal</a:t>
            </a:r>
          </a:p>
          <a:p>
            <a:r>
              <a:rPr lang="en-US" sz="1000" dirty="0" smtClean="0">
                <a:solidFill>
                  <a:schemeClr val="tx1"/>
                </a:solidFill>
              </a:rPr>
              <a:t>To research methods that ensure that QR-2D will be valuable at providing information effectively.</a:t>
            </a:r>
            <a:endParaRPr lang="en-US" sz="1000" dirty="0">
              <a:solidFill>
                <a:schemeClr val="tx1"/>
              </a:solidFill>
            </a:endParaRPr>
          </a:p>
        </p:txBody>
      </p:sp>
      <p:sp>
        <p:nvSpPr>
          <p:cNvPr id="19" name="Rounded Rectangle 18"/>
          <p:cNvSpPr/>
          <p:nvPr/>
        </p:nvSpPr>
        <p:spPr>
          <a:xfrm>
            <a:off x="4267200" y="1981200"/>
            <a:ext cx="1828800" cy="2057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Value Added</a:t>
            </a:r>
          </a:p>
          <a:p>
            <a:r>
              <a:rPr lang="en-US" sz="1000" dirty="0" smtClean="0">
                <a:solidFill>
                  <a:schemeClr val="tx1"/>
                </a:solidFill>
              </a:rPr>
              <a:t>By researching &amp; determining the feasibility of QR-2D customer profiles through sample customer pool feedback, KAZ can then establish an effective marketing strategy which will improve Wal-Mart Pharmacy’s customer experience and generate revenue for KAZ.</a:t>
            </a:r>
            <a:endParaRPr lang="en-US" sz="1000" dirty="0">
              <a:solidFill>
                <a:schemeClr val="tx1"/>
              </a:solidFill>
            </a:endParaRPr>
          </a:p>
        </p:txBody>
      </p:sp>
      <p:cxnSp>
        <p:nvCxnSpPr>
          <p:cNvPr id="21" name="Straight Connector 20"/>
          <p:cNvCxnSpPr/>
          <p:nvPr/>
        </p:nvCxnSpPr>
        <p:spPr>
          <a:xfrm rot="5400000">
            <a:off x="1753394" y="2971006"/>
            <a:ext cx="1980406" cy="794"/>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3201194" y="2971006"/>
            <a:ext cx="19812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0"/>
            <a:endCxn id="9" idx="2"/>
          </p:cNvCxnSpPr>
          <p:nvPr/>
        </p:nvCxnSpPr>
        <p:spPr>
          <a:xfrm rot="5400000" flipH="1" flipV="1">
            <a:off x="3314700" y="2819400"/>
            <a:ext cx="304800" cy="1588"/>
          </a:xfrm>
          <a:prstGeom prst="straightConnector1">
            <a:avLst/>
          </a:prstGeom>
          <a:ln w="44450">
            <a:solidFill>
              <a:schemeClr val="tx1"/>
            </a:solidFill>
            <a:tailEnd type="triangle" w="sm" len="med"/>
          </a:ln>
          <a:effectLst/>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BFC7FD3E-F688-44E6-8889-AEFA5BAA7B88}"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sz="1600" b="1" u="sng" dirty="0" smtClean="0">
                <a:solidFill>
                  <a:schemeClr val="tx1"/>
                </a:solidFill>
              </a:rPr>
              <a:t>Goal:</a:t>
            </a:r>
            <a:r>
              <a:rPr lang="en-US" sz="1600" dirty="0" smtClean="0">
                <a:solidFill>
                  <a:schemeClr val="tx1"/>
                </a:solidFill>
              </a:rPr>
              <a:t> To research methods that ensure that QR-2D will be valuable at providing information effectively.</a:t>
            </a:r>
          </a:p>
          <a:p>
            <a:pPr>
              <a:buFont typeface="Arial" pitchFamily="34" charset="0"/>
              <a:buChar char="•"/>
            </a:pPr>
            <a:r>
              <a:rPr lang="en-US" sz="1600" b="1" u="sng" dirty="0" smtClean="0">
                <a:solidFill>
                  <a:schemeClr val="tx1"/>
                </a:solidFill>
              </a:rPr>
              <a:t>Product:</a:t>
            </a:r>
            <a:r>
              <a:rPr lang="en-US" sz="1600" dirty="0" smtClean="0">
                <a:solidFill>
                  <a:schemeClr val="tx1"/>
                </a:solidFill>
              </a:rPr>
              <a:t> A feasible, functional idea for customer use of QR-2D bar-coding profiles</a:t>
            </a:r>
          </a:p>
          <a:p>
            <a:pPr>
              <a:buFont typeface="Arial" pitchFamily="34" charset="0"/>
              <a:buChar char="•"/>
            </a:pPr>
            <a:r>
              <a:rPr lang="en-US" sz="1600" b="1" u="sng" dirty="0" smtClean="0">
                <a:solidFill>
                  <a:schemeClr val="tx1"/>
                </a:solidFill>
              </a:rPr>
              <a:t>R&amp;D:</a:t>
            </a:r>
            <a:r>
              <a:rPr lang="en-US" sz="1600" dirty="0" smtClean="0">
                <a:solidFill>
                  <a:schemeClr val="tx1"/>
                </a:solidFill>
              </a:rPr>
              <a:t> Access customer needs that can be fulfilled by the utilization of QR-2D customer profiles</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Produce:</a:t>
            </a:r>
            <a:r>
              <a:rPr lang="en-US" sz="1600" dirty="0" smtClean="0">
                <a:solidFill>
                  <a:schemeClr val="tx1"/>
                </a:solidFill>
              </a:rPr>
              <a:t> Formulate idea through which the QR-2D customer profile can best fulfill customer needs</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Sell:</a:t>
            </a:r>
            <a:r>
              <a:rPr lang="en-US" sz="1600" dirty="0" smtClean="0">
                <a:solidFill>
                  <a:schemeClr val="tx1"/>
                </a:solidFill>
              </a:rPr>
              <a:t> Create preliminary customer profile brochure for sample customer pool</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Service:</a:t>
            </a:r>
            <a:r>
              <a:rPr lang="en-US" sz="1600" dirty="0" smtClean="0">
                <a:solidFill>
                  <a:schemeClr val="tx1"/>
                </a:solidFill>
              </a:rPr>
              <a:t> Revise based on feedback from sample customer pool</a:t>
            </a:r>
          </a:p>
          <a:p>
            <a:pPr>
              <a:buFont typeface="Arial" pitchFamily="34" charset="0"/>
              <a:buChar char="•"/>
            </a:pPr>
            <a:r>
              <a:rPr lang="en-US" sz="1600" b="1" u="sng" dirty="0" smtClean="0">
                <a:solidFill>
                  <a:schemeClr val="tx1"/>
                </a:solidFill>
              </a:rPr>
              <a:t>Deliver:</a:t>
            </a:r>
            <a:r>
              <a:rPr lang="en-US" sz="1600" dirty="0" smtClean="0">
                <a:solidFill>
                  <a:schemeClr val="tx1"/>
                </a:solidFill>
              </a:rPr>
              <a:t> Deliver revised idea to KAZ consulting team</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Technology:</a:t>
            </a:r>
            <a:r>
              <a:rPr lang="en-US" sz="1600" dirty="0" smtClean="0">
                <a:solidFill>
                  <a:schemeClr val="tx1"/>
                </a:solidFill>
              </a:rPr>
              <a:t> Microsoft Office Suite, Internet, Communication Resources</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People:</a:t>
            </a:r>
            <a:r>
              <a:rPr lang="en-US" sz="1600" dirty="0" smtClean="0">
                <a:solidFill>
                  <a:schemeClr val="tx1"/>
                </a:solidFill>
              </a:rPr>
              <a:t> KAZ Consulting, Sample customer pool</a:t>
            </a:r>
          </a:p>
          <a:p>
            <a:pPr>
              <a:buFont typeface="Arial" pitchFamily="34" charset="0"/>
              <a:buChar char="•"/>
            </a:pPr>
            <a:r>
              <a:rPr lang="en-US" sz="1600" b="1" u="sng" dirty="0" smtClean="0">
                <a:solidFill>
                  <a:schemeClr val="tx1"/>
                </a:solidFill>
              </a:rPr>
              <a:t>Data: </a:t>
            </a:r>
            <a:r>
              <a:rPr lang="en-US" sz="1600" dirty="0" smtClean="0">
                <a:solidFill>
                  <a:schemeClr val="tx1"/>
                </a:solidFill>
              </a:rPr>
              <a:t> Sample customer feedback,  Sample brochure</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Value Added:</a:t>
            </a:r>
            <a:r>
              <a:rPr lang="en-US" sz="1600" dirty="0" smtClean="0">
                <a:solidFill>
                  <a:schemeClr val="tx1"/>
                </a:solidFill>
              </a:rPr>
              <a:t> By researching &amp; determining the feasibility of QR-2D customer profiles, KAZ can then establish an effective marketing strategy.</a:t>
            </a:r>
          </a:p>
        </p:txBody>
      </p:sp>
      <p:sp>
        <p:nvSpPr>
          <p:cNvPr id="7" name="TextBox 6"/>
          <p:cNvSpPr txBox="1"/>
          <p:nvPr/>
        </p:nvSpPr>
        <p:spPr>
          <a:xfrm>
            <a:off x="1066800" y="762000"/>
            <a:ext cx="47244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Customer R&amp;D WCA Narrative</a:t>
            </a:r>
            <a:endParaRPr lang="en-US" sz="2400" dirty="0"/>
          </a:p>
        </p:txBody>
      </p:sp>
      <p:sp>
        <p:nvSpPr>
          <p:cNvPr id="5" name="Slide Number Placeholder 4"/>
          <p:cNvSpPr>
            <a:spLocks noGrp="1"/>
          </p:cNvSpPr>
          <p:nvPr>
            <p:ph type="sldNum" sz="quarter" idx="12"/>
          </p:nvPr>
        </p:nvSpPr>
        <p:spPr/>
        <p:txBody>
          <a:bodyPr/>
          <a:lstStyle/>
          <a:p>
            <a:fld id="{BFC7FD3E-F688-44E6-8889-AEFA5BAA7B88}"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371600" y="762000"/>
            <a:ext cx="4191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400" dirty="0" smtClean="0">
                <a:solidFill>
                  <a:prstClr val="black"/>
                </a:solidFill>
              </a:rPr>
              <a:t>Customer R&amp;D VC</a:t>
            </a:r>
            <a:endParaRPr lang="en-US" sz="2400" dirty="0">
              <a:solidFill>
                <a:prstClr val="black"/>
              </a:solidFill>
            </a:endParaRPr>
          </a:p>
        </p:txBody>
      </p:sp>
      <p:cxnSp>
        <p:nvCxnSpPr>
          <p:cNvPr id="53" name="Straight Arrow Connector 52"/>
          <p:cNvCxnSpPr>
            <a:stCxn id="47" idx="2"/>
            <a:endCxn id="48" idx="0"/>
          </p:cNvCxnSpPr>
          <p:nvPr/>
        </p:nvCxnSpPr>
        <p:spPr>
          <a:xfrm rot="5400000">
            <a:off x="1333500" y="30480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2"/>
            <a:endCxn id="49" idx="0"/>
          </p:cNvCxnSpPr>
          <p:nvPr/>
        </p:nvCxnSpPr>
        <p:spPr>
          <a:xfrm rot="5400000">
            <a:off x="1333500" y="43434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2"/>
            <a:endCxn id="51" idx="0"/>
          </p:cNvCxnSpPr>
          <p:nvPr/>
        </p:nvCxnSpPr>
        <p:spPr>
          <a:xfrm rot="5400000">
            <a:off x="1333500" y="56388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1" idx="2"/>
            <a:endCxn id="50" idx="0"/>
          </p:cNvCxnSpPr>
          <p:nvPr/>
        </p:nvCxnSpPr>
        <p:spPr>
          <a:xfrm rot="5400000">
            <a:off x="1333500" y="69342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14400" y="19050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R&amp;D</a:t>
            </a:r>
            <a:endParaRPr lang="en-US" b="1" dirty="0">
              <a:solidFill>
                <a:schemeClr val="tx1"/>
              </a:solidFill>
            </a:endParaRPr>
          </a:p>
        </p:txBody>
      </p:sp>
      <p:sp>
        <p:nvSpPr>
          <p:cNvPr id="48" name="Rectangle 47"/>
          <p:cNvSpPr/>
          <p:nvPr/>
        </p:nvSpPr>
        <p:spPr>
          <a:xfrm>
            <a:off x="914400" y="32004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Produce</a:t>
            </a:r>
            <a:endParaRPr lang="en-US" b="1" dirty="0">
              <a:solidFill>
                <a:schemeClr val="tx1"/>
              </a:solidFill>
            </a:endParaRPr>
          </a:p>
        </p:txBody>
      </p:sp>
      <p:sp>
        <p:nvSpPr>
          <p:cNvPr id="49" name="Rectangle 48"/>
          <p:cNvSpPr/>
          <p:nvPr/>
        </p:nvSpPr>
        <p:spPr>
          <a:xfrm>
            <a:off x="914400" y="44958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Sell</a:t>
            </a:r>
            <a:endParaRPr lang="en-US" b="1" dirty="0">
              <a:solidFill>
                <a:schemeClr val="tx1"/>
              </a:solidFill>
            </a:endParaRPr>
          </a:p>
        </p:txBody>
      </p:sp>
      <p:sp>
        <p:nvSpPr>
          <p:cNvPr id="50" name="Rectangle 49"/>
          <p:cNvSpPr/>
          <p:nvPr/>
        </p:nvSpPr>
        <p:spPr>
          <a:xfrm>
            <a:off x="914400" y="70866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Deliver</a:t>
            </a:r>
            <a:endParaRPr lang="en-US" b="1" dirty="0">
              <a:solidFill>
                <a:schemeClr val="tx1"/>
              </a:solidFill>
            </a:endParaRPr>
          </a:p>
        </p:txBody>
      </p:sp>
      <p:sp>
        <p:nvSpPr>
          <p:cNvPr id="51" name="Rectangle 50"/>
          <p:cNvSpPr/>
          <p:nvPr/>
        </p:nvSpPr>
        <p:spPr>
          <a:xfrm>
            <a:off x="914400" y="57912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Service</a:t>
            </a:r>
            <a:endParaRPr lang="en-US" b="1" dirty="0">
              <a:solidFill>
                <a:schemeClr val="tx1"/>
              </a:solidFill>
            </a:endParaRPr>
          </a:p>
        </p:txBody>
      </p:sp>
      <p:sp>
        <p:nvSpPr>
          <p:cNvPr id="63" name="Left Arrow Callout 62"/>
          <p:cNvSpPr/>
          <p:nvPr/>
        </p:nvSpPr>
        <p:spPr>
          <a:xfrm>
            <a:off x="2133600" y="1905000"/>
            <a:ext cx="1752600" cy="12192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Customer understanding</a:t>
            </a:r>
            <a:endParaRPr lang="en-US" sz="1400" dirty="0">
              <a:solidFill>
                <a:schemeClr val="tx1"/>
              </a:solidFill>
            </a:endParaRPr>
          </a:p>
        </p:txBody>
      </p:sp>
      <p:sp>
        <p:nvSpPr>
          <p:cNvPr id="64" name="Left Arrow Callout 63"/>
          <p:cNvSpPr/>
          <p:nvPr/>
        </p:nvSpPr>
        <p:spPr>
          <a:xfrm>
            <a:off x="2133600" y="3200400"/>
            <a:ext cx="1752600" cy="9906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QR-2D bar-coding idea</a:t>
            </a:r>
            <a:endParaRPr lang="en-US" sz="1400" dirty="0">
              <a:solidFill>
                <a:schemeClr val="tx1"/>
              </a:solidFill>
            </a:endParaRPr>
          </a:p>
        </p:txBody>
      </p:sp>
      <p:sp>
        <p:nvSpPr>
          <p:cNvPr id="65" name="Left Arrow Callout 64"/>
          <p:cNvSpPr/>
          <p:nvPr/>
        </p:nvSpPr>
        <p:spPr>
          <a:xfrm>
            <a:off x="2133600" y="4495800"/>
            <a:ext cx="1752600" cy="9906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Preliminary brochure</a:t>
            </a:r>
            <a:endParaRPr lang="en-US" sz="1400" dirty="0">
              <a:solidFill>
                <a:schemeClr val="tx1"/>
              </a:solidFill>
            </a:endParaRPr>
          </a:p>
        </p:txBody>
      </p:sp>
      <p:sp>
        <p:nvSpPr>
          <p:cNvPr id="66" name="Left Arrow Callout 65"/>
          <p:cNvSpPr/>
          <p:nvPr/>
        </p:nvSpPr>
        <p:spPr>
          <a:xfrm>
            <a:off x="2133600" y="5791200"/>
            <a:ext cx="1752600" cy="9906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Revisions</a:t>
            </a:r>
            <a:endParaRPr lang="en-US" sz="1400" dirty="0">
              <a:solidFill>
                <a:schemeClr val="tx1"/>
              </a:solidFill>
            </a:endParaRPr>
          </a:p>
        </p:txBody>
      </p:sp>
      <p:sp>
        <p:nvSpPr>
          <p:cNvPr id="67" name="Left Arrow Callout 66"/>
          <p:cNvSpPr/>
          <p:nvPr/>
        </p:nvSpPr>
        <p:spPr>
          <a:xfrm>
            <a:off x="2133600" y="7086600"/>
            <a:ext cx="1752600" cy="762000"/>
          </a:xfrm>
          <a:prstGeom prst="leftArrowCallout">
            <a:avLst>
              <a:gd name="adj1" fmla="val 18462"/>
              <a:gd name="adj2" fmla="val 1913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Revised Idea</a:t>
            </a:r>
            <a:endParaRPr lang="en-US" sz="1400" dirty="0">
              <a:solidFill>
                <a:schemeClr val="tx1"/>
              </a:solidFill>
            </a:endParaRPr>
          </a:p>
        </p:txBody>
      </p:sp>
      <p:cxnSp>
        <p:nvCxnSpPr>
          <p:cNvPr id="70" name="Straight Arrow Connector 69"/>
          <p:cNvCxnSpPr/>
          <p:nvPr/>
        </p:nvCxnSpPr>
        <p:spPr>
          <a:xfrm flipV="1">
            <a:off x="2057400" y="6324600"/>
            <a:ext cx="3124200" cy="1600200"/>
          </a:xfrm>
          <a:prstGeom prst="bentConnector3">
            <a:avLst>
              <a:gd name="adj1" fmla="val 100000"/>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191000" y="1905000"/>
            <a:ext cx="1676400" cy="400110"/>
          </a:xfrm>
          <a:prstGeom prst="rect">
            <a:avLst/>
          </a:prstGeom>
          <a:solidFill>
            <a:schemeClr val="accent1">
              <a:alpha val="66000"/>
            </a:schemeClr>
          </a:solidFill>
          <a:ln>
            <a:solidFill>
              <a:schemeClr val="tx1"/>
            </a:solidFill>
          </a:ln>
        </p:spPr>
        <p:txBody>
          <a:bodyPr wrap="square" rtlCol="0">
            <a:spAutoFit/>
          </a:bodyPr>
          <a:lstStyle/>
          <a:p>
            <a:pPr algn="ctr"/>
            <a:r>
              <a:rPr lang="en-US" sz="2000" b="1" u="sng" dirty="0" smtClean="0">
                <a:solidFill>
                  <a:srgbClr val="FFFF00"/>
                </a:solidFill>
              </a:rPr>
              <a:t>Value Added</a:t>
            </a:r>
            <a:endParaRPr lang="en-US" sz="2000" b="1" u="sng" dirty="0">
              <a:solidFill>
                <a:srgbClr val="FFFF00"/>
              </a:solidFill>
            </a:endParaRPr>
          </a:p>
        </p:txBody>
      </p:sp>
      <p:sp>
        <p:nvSpPr>
          <p:cNvPr id="82" name="Rectangle 81"/>
          <p:cNvSpPr/>
          <p:nvPr/>
        </p:nvSpPr>
        <p:spPr>
          <a:xfrm>
            <a:off x="4114800" y="2286000"/>
            <a:ext cx="1828800" cy="4495800"/>
          </a:xfrm>
          <a:prstGeom prst="rect">
            <a:avLst/>
          </a:prstGeom>
          <a:solidFill>
            <a:schemeClr val="bg2">
              <a:lumMod val="7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solidFill>
                  <a:schemeClr val="tx1"/>
                </a:solidFill>
              </a:rPr>
              <a:t>By researching &amp; determining the feasibility of QR-2D customer profiles through sample customer pool feedback, KAZ can then establish an effective marketing strategy which will improve Wal-Mart Pharmacy’s customer experience and generate revenue for KAZ.</a:t>
            </a:r>
            <a:endParaRPr lang="en-US" sz="1600" dirty="0">
              <a:solidFill>
                <a:schemeClr val="tx1"/>
              </a:solidFill>
            </a:endParaRPr>
          </a:p>
        </p:txBody>
      </p:sp>
      <p:sp>
        <p:nvSpPr>
          <p:cNvPr id="22" name="Slide Number Placeholder 21"/>
          <p:cNvSpPr>
            <a:spLocks noGrp="1"/>
          </p:cNvSpPr>
          <p:nvPr>
            <p:ph type="sldNum" sz="quarter" idx="12"/>
          </p:nvPr>
        </p:nvSpPr>
        <p:spPr/>
        <p:txBody>
          <a:bodyPr/>
          <a:lstStyle/>
          <a:p>
            <a:fld id="{BFC7FD3E-F688-44E6-8889-AEFA5BAA7B88}"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b="1" u="sng" dirty="0" smtClean="0">
                <a:solidFill>
                  <a:schemeClr val="tx1"/>
                </a:solidFill>
              </a:rPr>
              <a:t>R&amp;D:</a:t>
            </a:r>
            <a:r>
              <a:rPr lang="en-US" dirty="0" smtClean="0">
                <a:solidFill>
                  <a:schemeClr val="tx1"/>
                </a:solidFill>
              </a:rPr>
              <a:t> Customer understanding</a:t>
            </a:r>
            <a:endParaRPr lang="en-US" b="1" u="sng" dirty="0" smtClean="0">
              <a:solidFill>
                <a:schemeClr val="tx1"/>
              </a:solidFill>
            </a:endParaRPr>
          </a:p>
          <a:p>
            <a:pPr>
              <a:buFont typeface="Arial" pitchFamily="34" charset="0"/>
              <a:buChar char="•"/>
            </a:pPr>
            <a:r>
              <a:rPr lang="en-US" b="1" u="sng" dirty="0" smtClean="0">
                <a:solidFill>
                  <a:schemeClr val="tx1"/>
                </a:solidFill>
              </a:rPr>
              <a:t>Produce:</a:t>
            </a:r>
            <a:r>
              <a:rPr lang="en-US" dirty="0" smtClean="0">
                <a:solidFill>
                  <a:schemeClr val="tx1"/>
                </a:solidFill>
              </a:rPr>
              <a:t> QR-2D bar-coding idea</a:t>
            </a:r>
            <a:endParaRPr lang="en-US" b="1" u="sng" dirty="0" smtClean="0">
              <a:solidFill>
                <a:schemeClr val="tx1"/>
              </a:solidFill>
            </a:endParaRPr>
          </a:p>
          <a:p>
            <a:pPr>
              <a:buFont typeface="Arial" pitchFamily="34" charset="0"/>
              <a:buChar char="•"/>
            </a:pPr>
            <a:r>
              <a:rPr lang="en-US" b="1" u="sng" dirty="0" smtClean="0">
                <a:solidFill>
                  <a:schemeClr val="tx1"/>
                </a:solidFill>
              </a:rPr>
              <a:t>Sell:</a:t>
            </a:r>
            <a:r>
              <a:rPr lang="en-US" dirty="0" smtClean="0">
                <a:solidFill>
                  <a:schemeClr val="tx1"/>
                </a:solidFill>
              </a:rPr>
              <a:t> Preliminary brochure</a:t>
            </a:r>
            <a:endParaRPr lang="en-US" b="1" u="sng" dirty="0" smtClean="0">
              <a:solidFill>
                <a:schemeClr val="tx1"/>
              </a:solidFill>
            </a:endParaRPr>
          </a:p>
          <a:p>
            <a:pPr>
              <a:buFont typeface="Arial" pitchFamily="34" charset="0"/>
              <a:buChar char="•"/>
            </a:pPr>
            <a:r>
              <a:rPr lang="en-US" b="1" u="sng" dirty="0" smtClean="0">
                <a:solidFill>
                  <a:schemeClr val="tx1"/>
                </a:solidFill>
              </a:rPr>
              <a:t>Service:</a:t>
            </a:r>
            <a:r>
              <a:rPr lang="en-US" dirty="0" smtClean="0">
                <a:solidFill>
                  <a:schemeClr val="tx1"/>
                </a:solidFill>
              </a:rPr>
              <a:t> Revisions</a:t>
            </a:r>
          </a:p>
          <a:p>
            <a:pPr>
              <a:buFont typeface="Arial" pitchFamily="34" charset="0"/>
              <a:buChar char="•"/>
            </a:pPr>
            <a:r>
              <a:rPr lang="en-US" b="1" u="sng" dirty="0" smtClean="0">
                <a:solidFill>
                  <a:schemeClr val="tx1"/>
                </a:solidFill>
              </a:rPr>
              <a:t>Deliver:</a:t>
            </a:r>
            <a:r>
              <a:rPr lang="en-US" dirty="0" smtClean="0">
                <a:solidFill>
                  <a:schemeClr val="tx1"/>
                </a:solidFill>
              </a:rPr>
              <a:t> Revised Idea</a:t>
            </a:r>
            <a:endParaRPr lang="en-US" b="1" u="sng" dirty="0" smtClean="0">
              <a:solidFill>
                <a:schemeClr val="tx1"/>
              </a:solidFill>
            </a:endParaRPr>
          </a:p>
          <a:p>
            <a:pPr>
              <a:buFont typeface="Arial" pitchFamily="34" charset="0"/>
              <a:buChar char="•"/>
            </a:pPr>
            <a:r>
              <a:rPr lang="en-US" b="1" u="sng" dirty="0" smtClean="0">
                <a:solidFill>
                  <a:schemeClr val="tx1"/>
                </a:solidFill>
              </a:rPr>
              <a:t>Value Added:</a:t>
            </a:r>
            <a:r>
              <a:rPr lang="en-US" dirty="0" smtClean="0">
                <a:solidFill>
                  <a:schemeClr val="tx1"/>
                </a:solidFill>
              </a:rPr>
              <a:t> </a:t>
            </a:r>
          </a:p>
          <a:p>
            <a:pPr lvl="1"/>
            <a:r>
              <a:rPr lang="en-US" dirty="0" smtClean="0">
                <a:solidFill>
                  <a:schemeClr val="tx1"/>
                </a:solidFill>
              </a:rPr>
              <a:t>-By researching &amp; determining the feasibility of QR-2D customer profiles through sample customer pool feedback, KAZ can then establish an effective marketing strategy which will improve Wal-Mart Pharmacy’s customer experience and generate revenue for KAZ.</a:t>
            </a:r>
          </a:p>
        </p:txBody>
      </p:sp>
      <p:sp>
        <p:nvSpPr>
          <p:cNvPr id="7" name="TextBox 6"/>
          <p:cNvSpPr txBox="1"/>
          <p:nvPr/>
        </p:nvSpPr>
        <p:spPr>
          <a:xfrm>
            <a:off x="1143000" y="762000"/>
            <a:ext cx="4572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400" dirty="0" smtClean="0">
                <a:solidFill>
                  <a:prstClr val="black"/>
                </a:solidFill>
              </a:rPr>
              <a:t>Customer R&amp;D VC Narrative</a:t>
            </a:r>
            <a:endParaRPr lang="en-US" sz="2400" dirty="0">
              <a:solidFill>
                <a:prstClr val="black"/>
              </a:solidFill>
            </a:endParaRPr>
          </a:p>
        </p:txBody>
      </p:sp>
      <p:sp>
        <p:nvSpPr>
          <p:cNvPr id="5" name="Slide Number Placeholder 4"/>
          <p:cNvSpPr>
            <a:spLocks noGrp="1"/>
          </p:cNvSpPr>
          <p:nvPr>
            <p:ph type="sldNum" sz="quarter" idx="12"/>
          </p:nvPr>
        </p:nvSpPr>
        <p:spPr/>
        <p:txBody>
          <a:bodyPr/>
          <a:lstStyle/>
          <a:p>
            <a:fld id="{BFC7FD3E-F688-44E6-8889-AEFA5BAA7B88}"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solidFill>
                <a:schemeClr val="tx1"/>
              </a:solidFill>
            </a:endParaRPr>
          </a:p>
          <a:p>
            <a:r>
              <a:rPr lang="en-US" sz="1400" dirty="0" smtClean="0">
                <a:solidFill>
                  <a:schemeClr val="tx1"/>
                </a:solidFill>
              </a:rPr>
              <a:t>	When customers register for the QR-2D bar-coding customer profile system, they can choose which type of profile medium best fits their individual needs and lifestyle.  Examples of profile mediums include key-chains, shoe-inserts, and necklaces.  If the customer was to become physically incapacitated or unconscious in an emergency situation, EMS professionals can still care for them appropriately after scanning their customer profile barcode that contains all their pertinent medical information, such as blood-type, allergies, current medications, etc.  </a:t>
            </a:r>
          </a:p>
        </p:txBody>
      </p:sp>
      <p:sp>
        <p:nvSpPr>
          <p:cNvPr id="7" name="TextBox 6"/>
          <p:cNvSpPr txBox="1"/>
          <p:nvPr/>
        </p:nvSpPr>
        <p:spPr>
          <a:xfrm>
            <a:off x="1143000" y="762000"/>
            <a:ext cx="4572000" cy="707886"/>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000" dirty="0" smtClean="0">
                <a:solidFill>
                  <a:prstClr val="black"/>
                </a:solidFill>
              </a:rPr>
              <a:t>Description of Customer Use Concept Deliverable</a:t>
            </a:r>
            <a:endParaRPr lang="en-US" sz="2000" dirty="0">
              <a:solidFill>
                <a:prstClr val="black"/>
              </a:solidFill>
            </a:endParaRPr>
          </a:p>
        </p:txBody>
      </p:sp>
      <p:sp>
        <p:nvSpPr>
          <p:cNvPr id="5" name="Slide Number Placeholder 4"/>
          <p:cNvSpPr>
            <a:spLocks noGrp="1"/>
          </p:cNvSpPr>
          <p:nvPr>
            <p:ph type="sldNum" sz="quarter" idx="12"/>
          </p:nvPr>
        </p:nvSpPr>
        <p:spPr/>
        <p:txBody>
          <a:bodyPr/>
          <a:lstStyle/>
          <a:p>
            <a:fld id="{BFC7FD3E-F688-44E6-8889-AEFA5BAA7B88}"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Arrow Connector 23"/>
          <p:cNvCxnSpPr>
            <a:stCxn id="13" idx="0"/>
            <a:endCxn id="12" idx="2"/>
          </p:cNvCxnSpPr>
          <p:nvPr/>
        </p:nvCxnSpPr>
        <p:spPr>
          <a:xfrm rot="5400000" flipH="1" flipV="1">
            <a:off x="3352800" y="4076700"/>
            <a:ext cx="228600" cy="1588"/>
          </a:xfrm>
          <a:prstGeom prst="straightConnector1">
            <a:avLst/>
          </a:prstGeom>
          <a:ln w="44450">
            <a:solidFill>
              <a:schemeClr val="tx1"/>
            </a:solidFill>
            <a:tailEnd type="triangle" w="sm" len="med"/>
          </a:ln>
          <a:effectLst/>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0"/>
            <a:endCxn id="13" idx="2"/>
          </p:cNvCxnSpPr>
          <p:nvPr/>
        </p:nvCxnSpPr>
        <p:spPr>
          <a:xfrm rot="5400000" flipH="1" flipV="1">
            <a:off x="2455208" y="6150909"/>
            <a:ext cx="304800" cy="1718983"/>
          </a:xfrm>
          <a:prstGeom prst="bentConnector3">
            <a:avLst>
              <a:gd name="adj1" fmla="val 50000"/>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0"/>
            <a:endCxn id="13" idx="2"/>
          </p:cNvCxnSpPr>
          <p:nvPr/>
        </p:nvCxnSpPr>
        <p:spPr>
          <a:xfrm rot="5400000" flipH="1" flipV="1">
            <a:off x="3312319" y="7008019"/>
            <a:ext cx="304800" cy="4762"/>
          </a:xfrm>
          <a:prstGeom prst="line">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6" idx="0"/>
            <a:endCxn id="13" idx="2"/>
          </p:cNvCxnSpPr>
          <p:nvPr/>
        </p:nvCxnSpPr>
        <p:spPr>
          <a:xfrm rot="16200000" flipV="1">
            <a:off x="4169709" y="6155391"/>
            <a:ext cx="304800" cy="1710017"/>
          </a:xfrm>
          <a:prstGeom prst="bentConnector3">
            <a:avLst>
              <a:gd name="adj1" fmla="val 50000"/>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66800" y="762000"/>
            <a:ext cx="47244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Customer Produce WCA</a:t>
            </a:r>
            <a:endParaRPr lang="en-US" sz="2400" dirty="0"/>
          </a:p>
        </p:txBody>
      </p:sp>
      <p:sp>
        <p:nvSpPr>
          <p:cNvPr id="9" name="Rounded Rectangle 8"/>
          <p:cNvSpPr/>
          <p:nvPr/>
        </p:nvSpPr>
        <p:spPr>
          <a:xfrm>
            <a:off x="2819400" y="1981200"/>
            <a:ext cx="1295400" cy="6858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Customer</a:t>
            </a:r>
          </a:p>
          <a:p>
            <a:pPr algn="ctr"/>
            <a:r>
              <a:rPr lang="en-US" sz="1000" dirty="0" smtClean="0">
                <a:solidFill>
                  <a:schemeClr val="tx1"/>
                </a:solidFill>
              </a:rPr>
              <a:t>Wal-mart Customer</a:t>
            </a:r>
          </a:p>
        </p:txBody>
      </p:sp>
      <p:sp>
        <p:nvSpPr>
          <p:cNvPr id="12" name="Rounded Rectangle 11"/>
          <p:cNvSpPr/>
          <p:nvPr/>
        </p:nvSpPr>
        <p:spPr>
          <a:xfrm>
            <a:off x="2819400" y="2971800"/>
            <a:ext cx="12954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Product</a:t>
            </a:r>
          </a:p>
          <a:p>
            <a:pPr algn="ctr"/>
            <a:r>
              <a:rPr lang="en-US" sz="900" dirty="0" smtClean="0">
                <a:solidFill>
                  <a:schemeClr val="tx1"/>
                </a:solidFill>
              </a:rPr>
              <a:t>QR-2D bar-coding customer profile preliminary brochure</a:t>
            </a:r>
            <a:endParaRPr lang="en-US" sz="1000" dirty="0">
              <a:solidFill>
                <a:schemeClr val="tx1"/>
              </a:solidFill>
            </a:endParaRPr>
          </a:p>
        </p:txBody>
      </p:sp>
      <p:sp>
        <p:nvSpPr>
          <p:cNvPr id="13" name="Rounded Rectangle 12"/>
          <p:cNvSpPr/>
          <p:nvPr/>
        </p:nvSpPr>
        <p:spPr>
          <a:xfrm>
            <a:off x="914400" y="4191000"/>
            <a:ext cx="5105400" cy="2667000"/>
          </a:xfrm>
          <a:prstGeom prst="roundRect">
            <a:avLst>
              <a:gd name="adj" fmla="val 0"/>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smtClean="0">
                <a:solidFill>
                  <a:schemeClr val="tx1"/>
                </a:solidFill>
              </a:rPr>
              <a:t>Work Practices</a:t>
            </a:r>
          </a:p>
          <a:p>
            <a:pPr>
              <a:buFont typeface="Arial" pitchFamily="34" charset="0"/>
              <a:buChar char="•"/>
            </a:pPr>
            <a:r>
              <a:rPr lang="en-US" sz="1400" b="1" u="sng" dirty="0" smtClean="0">
                <a:solidFill>
                  <a:schemeClr val="tx1"/>
                </a:solidFill>
              </a:rPr>
              <a:t>R&amp;D</a:t>
            </a:r>
            <a:r>
              <a:rPr lang="en-US" sz="1400" dirty="0" smtClean="0">
                <a:solidFill>
                  <a:schemeClr val="tx1"/>
                </a:solidFill>
              </a:rPr>
              <a:t>	 – Statistical data on current customer satisfaction 	  	    ratings</a:t>
            </a:r>
          </a:p>
          <a:p>
            <a:pPr>
              <a:buFont typeface="Arial" pitchFamily="34" charset="0"/>
              <a:buChar char="•"/>
            </a:pPr>
            <a:r>
              <a:rPr lang="en-US" sz="1400" b="1" u="sng" dirty="0" smtClean="0">
                <a:solidFill>
                  <a:schemeClr val="tx1"/>
                </a:solidFill>
              </a:rPr>
              <a:t>Produce</a:t>
            </a:r>
            <a:r>
              <a:rPr lang="en-US" sz="1400" dirty="0" smtClean="0">
                <a:solidFill>
                  <a:schemeClr val="tx1"/>
                </a:solidFill>
              </a:rPr>
              <a:t>	 – Statistical data into finalized idea and update 	  	    customer brochure</a:t>
            </a:r>
          </a:p>
          <a:p>
            <a:pPr>
              <a:buFont typeface="Arial" pitchFamily="34" charset="0"/>
              <a:buChar char="•"/>
            </a:pPr>
            <a:r>
              <a:rPr lang="en-US" sz="1400" b="1" u="sng" dirty="0" smtClean="0">
                <a:solidFill>
                  <a:schemeClr val="tx1"/>
                </a:solidFill>
              </a:rPr>
              <a:t>Sell</a:t>
            </a:r>
            <a:r>
              <a:rPr lang="en-US" sz="1400" dirty="0" smtClean="0">
                <a:solidFill>
                  <a:schemeClr val="tx1"/>
                </a:solidFill>
              </a:rPr>
              <a:t> 	 – Submit brochure to KAZ executives for approval</a:t>
            </a:r>
          </a:p>
          <a:p>
            <a:pPr>
              <a:buFont typeface="Arial" pitchFamily="34" charset="0"/>
              <a:buChar char="•"/>
            </a:pPr>
            <a:r>
              <a:rPr lang="en-US" sz="1400" b="1" u="sng" dirty="0" smtClean="0">
                <a:solidFill>
                  <a:schemeClr val="tx1"/>
                </a:solidFill>
              </a:rPr>
              <a:t>Service</a:t>
            </a:r>
            <a:r>
              <a:rPr lang="en-US" sz="1400" dirty="0" smtClean="0">
                <a:solidFill>
                  <a:schemeClr val="tx1"/>
                </a:solidFill>
              </a:rPr>
              <a:t>	 – Revise based on feedback from KAZ executives</a:t>
            </a:r>
          </a:p>
          <a:p>
            <a:pPr>
              <a:buFont typeface="Arial" pitchFamily="34" charset="0"/>
              <a:buChar char="•"/>
            </a:pPr>
            <a:r>
              <a:rPr lang="en-US" sz="1400" b="1" u="sng" dirty="0" smtClean="0">
                <a:solidFill>
                  <a:schemeClr val="tx1"/>
                </a:solidFill>
              </a:rPr>
              <a:t>Deliver</a:t>
            </a:r>
            <a:r>
              <a:rPr lang="en-US" sz="1400" dirty="0" smtClean="0">
                <a:solidFill>
                  <a:schemeClr val="tx1"/>
                </a:solidFill>
              </a:rPr>
              <a:t> 	 – Revised brochure to KAZ team</a:t>
            </a:r>
          </a:p>
        </p:txBody>
      </p:sp>
      <p:sp>
        <p:nvSpPr>
          <p:cNvPr id="14" name="Rounded Rectangle 13"/>
          <p:cNvSpPr/>
          <p:nvPr/>
        </p:nvSpPr>
        <p:spPr>
          <a:xfrm>
            <a:off x="990599" y="7162800"/>
            <a:ext cx="1515035"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Technology</a:t>
            </a:r>
          </a:p>
          <a:p>
            <a:pPr algn="ctr">
              <a:buFont typeface="Arial" pitchFamily="34" charset="0"/>
              <a:buChar char="•"/>
            </a:pPr>
            <a:r>
              <a:rPr lang="en-US" sz="900" dirty="0" smtClean="0">
                <a:solidFill>
                  <a:schemeClr val="tx1"/>
                </a:solidFill>
              </a:rPr>
              <a:t>Microsoft Office Suite</a:t>
            </a:r>
          </a:p>
          <a:p>
            <a:pPr algn="ctr">
              <a:buFont typeface="Arial" pitchFamily="34" charset="0"/>
              <a:buChar char="•"/>
            </a:pPr>
            <a:r>
              <a:rPr lang="en-US" sz="900" dirty="0" smtClean="0">
                <a:solidFill>
                  <a:schemeClr val="tx1"/>
                </a:solidFill>
              </a:rPr>
              <a:t>Internet</a:t>
            </a:r>
          </a:p>
          <a:p>
            <a:pPr algn="ctr">
              <a:buFont typeface="Arial" pitchFamily="34" charset="0"/>
              <a:buChar char="•"/>
            </a:pPr>
            <a:r>
              <a:rPr lang="en-US" sz="900" dirty="0" smtClean="0">
                <a:solidFill>
                  <a:schemeClr val="tx1"/>
                </a:solidFill>
              </a:rPr>
              <a:t>Communication Resources</a:t>
            </a:r>
          </a:p>
        </p:txBody>
      </p:sp>
      <p:sp>
        <p:nvSpPr>
          <p:cNvPr id="15" name="Rounded Rectangle 14"/>
          <p:cNvSpPr/>
          <p:nvPr/>
        </p:nvSpPr>
        <p:spPr>
          <a:xfrm>
            <a:off x="2657475" y="7162800"/>
            <a:ext cx="1609725"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People</a:t>
            </a:r>
          </a:p>
          <a:p>
            <a:pPr algn="ctr">
              <a:buFont typeface="Arial" pitchFamily="34" charset="0"/>
              <a:buChar char="•"/>
            </a:pPr>
            <a:r>
              <a:rPr lang="en-US" sz="1000" dirty="0" smtClean="0">
                <a:solidFill>
                  <a:schemeClr val="tx1"/>
                </a:solidFill>
              </a:rPr>
              <a:t>KAZ Consulting &amp; executives</a:t>
            </a:r>
          </a:p>
          <a:p>
            <a:pPr algn="ctr">
              <a:buFont typeface="Arial" pitchFamily="34" charset="0"/>
              <a:buChar char="•"/>
            </a:pPr>
            <a:r>
              <a:rPr lang="en-US" sz="1000" dirty="0" smtClean="0">
                <a:solidFill>
                  <a:schemeClr val="tx1"/>
                </a:solidFill>
              </a:rPr>
              <a:t>Wal-Mart customers</a:t>
            </a:r>
          </a:p>
          <a:p>
            <a:pPr algn="ctr"/>
            <a:endParaRPr lang="en-US" sz="1000" dirty="0" smtClean="0">
              <a:solidFill>
                <a:schemeClr val="tx1"/>
              </a:solidFill>
            </a:endParaRPr>
          </a:p>
        </p:txBody>
      </p:sp>
      <p:sp>
        <p:nvSpPr>
          <p:cNvPr id="16" name="Rounded Rectangle 15"/>
          <p:cNvSpPr/>
          <p:nvPr/>
        </p:nvSpPr>
        <p:spPr>
          <a:xfrm>
            <a:off x="4419599" y="7162800"/>
            <a:ext cx="1515035"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Data</a:t>
            </a:r>
          </a:p>
          <a:p>
            <a:pPr algn="ctr">
              <a:buFont typeface="Arial" pitchFamily="34" charset="0"/>
              <a:buChar char="•"/>
            </a:pPr>
            <a:r>
              <a:rPr lang="en-US" sz="900" dirty="0" smtClean="0">
                <a:solidFill>
                  <a:schemeClr val="tx1"/>
                </a:solidFill>
              </a:rPr>
              <a:t>Statistical data</a:t>
            </a:r>
          </a:p>
          <a:p>
            <a:pPr algn="ctr">
              <a:buFont typeface="Arial" pitchFamily="34" charset="0"/>
              <a:buChar char="•"/>
            </a:pPr>
            <a:r>
              <a:rPr lang="en-US" sz="900" dirty="0" smtClean="0">
                <a:solidFill>
                  <a:schemeClr val="tx1"/>
                </a:solidFill>
              </a:rPr>
              <a:t>Customer brochure</a:t>
            </a:r>
          </a:p>
          <a:p>
            <a:pPr algn="ctr">
              <a:buFont typeface="Arial" pitchFamily="34" charset="0"/>
              <a:buChar char="•"/>
            </a:pPr>
            <a:r>
              <a:rPr lang="en-US" sz="900" dirty="0" smtClean="0">
                <a:solidFill>
                  <a:schemeClr val="tx1"/>
                </a:solidFill>
              </a:rPr>
              <a:t>KAZ Executive feedback</a:t>
            </a:r>
          </a:p>
          <a:p>
            <a:pPr algn="ctr">
              <a:buFont typeface="Arial" pitchFamily="34" charset="0"/>
              <a:buChar char="•"/>
            </a:pPr>
            <a:r>
              <a:rPr lang="en-US" sz="900" dirty="0" smtClean="0">
                <a:solidFill>
                  <a:schemeClr val="tx1"/>
                </a:solidFill>
              </a:rPr>
              <a:t>Revised customer brochure</a:t>
            </a:r>
            <a:endParaRPr lang="en-US" sz="900" dirty="0">
              <a:solidFill>
                <a:schemeClr val="tx1"/>
              </a:solidFill>
            </a:endParaRPr>
          </a:p>
        </p:txBody>
      </p:sp>
      <p:sp>
        <p:nvSpPr>
          <p:cNvPr id="17" name="Rounded Rectangle 16"/>
          <p:cNvSpPr/>
          <p:nvPr/>
        </p:nvSpPr>
        <p:spPr>
          <a:xfrm>
            <a:off x="762000" y="1981200"/>
            <a:ext cx="1905000" cy="2057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Goal</a:t>
            </a:r>
          </a:p>
          <a:p>
            <a:r>
              <a:rPr lang="en-US" sz="1000" dirty="0" smtClean="0">
                <a:solidFill>
                  <a:schemeClr val="tx1"/>
                </a:solidFill>
              </a:rPr>
              <a:t>To create a brochure that demonstrates statistics to promote the importance of having a QR-2D sticker and offers versatile options for personal use.</a:t>
            </a:r>
            <a:endParaRPr lang="en-US" sz="1000" dirty="0">
              <a:solidFill>
                <a:schemeClr val="tx1"/>
              </a:solidFill>
            </a:endParaRPr>
          </a:p>
        </p:txBody>
      </p:sp>
      <p:sp>
        <p:nvSpPr>
          <p:cNvPr id="19" name="Rounded Rectangle 18"/>
          <p:cNvSpPr/>
          <p:nvPr/>
        </p:nvSpPr>
        <p:spPr>
          <a:xfrm>
            <a:off x="4267200" y="1981200"/>
            <a:ext cx="1828800" cy="2057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Value Added</a:t>
            </a:r>
          </a:p>
          <a:p>
            <a:r>
              <a:rPr lang="en-US" sz="900" dirty="0" smtClean="0">
                <a:solidFill>
                  <a:schemeClr val="tx1"/>
                </a:solidFill>
              </a:rPr>
              <a:t>By creating a preliminary QR-2D customer profile concept that meets Wal-Mart customer needs, KAZ executives can consider the KAZ Consulting proposal and recommend changes which will increase the marketability of the brochure and allow KAZ to be better prepared to sell to Wal-Mart executives.</a:t>
            </a:r>
            <a:endParaRPr lang="en-US" sz="900" dirty="0">
              <a:solidFill>
                <a:schemeClr val="tx1"/>
              </a:solidFill>
            </a:endParaRPr>
          </a:p>
        </p:txBody>
      </p:sp>
      <p:cxnSp>
        <p:nvCxnSpPr>
          <p:cNvPr id="21" name="Straight Connector 20"/>
          <p:cNvCxnSpPr/>
          <p:nvPr/>
        </p:nvCxnSpPr>
        <p:spPr>
          <a:xfrm rot="5400000">
            <a:off x="1753394" y="2971006"/>
            <a:ext cx="1980406" cy="794"/>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3201194" y="2971006"/>
            <a:ext cx="19812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0"/>
            <a:endCxn id="9" idx="2"/>
          </p:cNvCxnSpPr>
          <p:nvPr/>
        </p:nvCxnSpPr>
        <p:spPr>
          <a:xfrm rot="5400000" flipH="1" flipV="1">
            <a:off x="3314700" y="2819400"/>
            <a:ext cx="304800" cy="1588"/>
          </a:xfrm>
          <a:prstGeom prst="straightConnector1">
            <a:avLst/>
          </a:prstGeom>
          <a:ln w="44450">
            <a:solidFill>
              <a:schemeClr val="tx1"/>
            </a:solidFill>
            <a:tailEnd type="triangle" w="sm" len="med"/>
          </a:ln>
          <a:effectLst/>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BFC7FD3E-F688-44E6-8889-AEFA5BAA7B88}"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sz="1600" b="1" u="sng" dirty="0" smtClean="0">
                <a:solidFill>
                  <a:schemeClr val="tx1"/>
                </a:solidFill>
              </a:rPr>
              <a:t>Goal:</a:t>
            </a:r>
            <a:r>
              <a:rPr lang="en-US" sz="1600" dirty="0" smtClean="0">
                <a:solidFill>
                  <a:schemeClr val="tx1"/>
                </a:solidFill>
              </a:rPr>
              <a:t> To create a brochure that demonstrates statistics to promote the importance of having a QR-2D sticker and offers versatile options for personal use.</a:t>
            </a:r>
          </a:p>
          <a:p>
            <a:pPr>
              <a:buFont typeface="Arial" pitchFamily="34" charset="0"/>
              <a:buChar char="•"/>
            </a:pPr>
            <a:r>
              <a:rPr lang="en-US" sz="1600" b="1" u="sng" dirty="0" smtClean="0">
                <a:solidFill>
                  <a:schemeClr val="tx1"/>
                </a:solidFill>
              </a:rPr>
              <a:t>Product:</a:t>
            </a:r>
            <a:r>
              <a:rPr lang="en-US" sz="1600" dirty="0" smtClean="0">
                <a:solidFill>
                  <a:schemeClr val="tx1"/>
                </a:solidFill>
              </a:rPr>
              <a:t> QR-2D bar-coding customer profile preliminary brochure</a:t>
            </a:r>
          </a:p>
          <a:p>
            <a:pPr>
              <a:buFont typeface="Arial" pitchFamily="34" charset="0"/>
              <a:buChar char="•"/>
            </a:pPr>
            <a:r>
              <a:rPr lang="en-US" sz="1600" b="1" u="sng" dirty="0" smtClean="0">
                <a:solidFill>
                  <a:schemeClr val="tx1"/>
                </a:solidFill>
              </a:rPr>
              <a:t>R&amp;D:</a:t>
            </a:r>
            <a:r>
              <a:rPr lang="en-US" sz="1600" dirty="0" smtClean="0">
                <a:solidFill>
                  <a:schemeClr val="tx1"/>
                </a:solidFill>
              </a:rPr>
              <a:t> Statistical data on current customer satisfaction ratings</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Produce:</a:t>
            </a:r>
            <a:r>
              <a:rPr lang="en-US" sz="1600" dirty="0" smtClean="0">
                <a:solidFill>
                  <a:schemeClr val="tx1"/>
                </a:solidFill>
              </a:rPr>
              <a:t> Statistical data into finalized idea and update customer brochure</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Sell:</a:t>
            </a:r>
            <a:r>
              <a:rPr lang="en-US" sz="1600" dirty="0" smtClean="0">
                <a:solidFill>
                  <a:schemeClr val="tx1"/>
                </a:solidFill>
              </a:rPr>
              <a:t> Submit brochure to KAZ executives for approval</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Service:</a:t>
            </a:r>
            <a:r>
              <a:rPr lang="en-US" sz="1600" dirty="0" smtClean="0">
                <a:solidFill>
                  <a:schemeClr val="tx1"/>
                </a:solidFill>
              </a:rPr>
              <a:t> Revise based on feedback from KAZ executives</a:t>
            </a:r>
          </a:p>
          <a:p>
            <a:pPr>
              <a:buFont typeface="Arial" pitchFamily="34" charset="0"/>
              <a:buChar char="•"/>
            </a:pPr>
            <a:r>
              <a:rPr lang="en-US" sz="1600" b="1" u="sng" dirty="0" smtClean="0">
                <a:solidFill>
                  <a:schemeClr val="tx1"/>
                </a:solidFill>
              </a:rPr>
              <a:t>Deliver:</a:t>
            </a:r>
            <a:r>
              <a:rPr lang="en-US" sz="1600" dirty="0" smtClean="0">
                <a:solidFill>
                  <a:schemeClr val="tx1"/>
                </a:solidFill>
              </a:rPr>
              <a:t> Revised brochure to KAZ team</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Technology:</a:t>
            </a:r>
            <a:r>
              <a:rPr lang="en-US" sz="1600" dirty="0" smtClean="0">
                <a:solidFill>
                  <a:schemeClr val="tx1"/>
                </a:solidFill>
              </a:rPr>
              <a:t> Microsoft Office Suite, Internet, Communication Resources</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People:</a:t>
            </a:r>
            <a:r>
              <a:rPr lang="en-US" sz="1600" dirty="0" smtClean="0">
                <a:solidFill>
                  <a:schemeClr val="tx1"/>
                </a:solidFill>
              </a:rPr>
              <a:t> KAZ Consulting &amp; executives, Wal-Mart customers</a:t>
            </a:r>
          </a:p>
          <a:p>
            <a:pPr>
              <a:buFont typeface="Arial" pitchFamily="34" charset="0"/>
              <a:buChar char="•"/>
            </a:pPr>
            <a:r>
              <a:rPr lang="en-US" sz="1600" b="1" u="sng" dirty="0" smtClean="0">
                <a:solidFill>
                  <a:schemeClr val="tx1"/>
                </a:solidFill>
              </a:rPr>
              <a:t>Data: </a:t>
            </a:r>
            <a:r>
              <a:rPr lang="en-US" sz="1600" dirty="0" smtClean="0">
                <a:solidFill>
                  <a:schemeClr val="tx1"/>
                </a:solidFill>
              </a:rPr>
              <a:t> Statistical data, Customer brochure, KAZ Executive feedback, Revised customer brochure</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Value Added:</a:t>
            </a:r>
            <a:r>
              <a:rPr lang="en-US" sz="1600" dirty="0" smtClean="0">
                <a:solidFill>
                  <a:schemeClr val="tx1"/>
                </a:solidFill>
              </a:rPr>
              <a:t> By creating a preliminary QR-2D customer profile concept that meets Wal-Mart customer needs, KAZ executives can consider the KAZ Consulting proposal and recommend changes which will increase the marketability of the brochure and allow KAZ to be better prepared to sell to Wal-Mart executives.</a:t>
            </a:r>
          </a:p>
        </p:txBody>
      </p:sp>
      <p:sp>
        <p:nvSpPr>
          <p:cNvPr id="7" name="TextBox 6"/>
          <p:cNvSpPr txBox="1"/>
          <p:nvPr/>
        </p:nvSpPr>
        <p:spPr>
          <a:xfrm>
            <a:off x="1066800" y="762000"/>
            <a:ext cx="47244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Customer Produce WCA Narrative</a:t>
            </a:r>
            <a:endParaRPr lang="en-US" sz="2400" dirty="0"/>
          </a:p>
        </p:txBody>
      </p:sp>
      <p:sp>
        <p:nvSpPr>
          <p:cNvPr id="5" name="Slide Number Placeholder 4"/>
          <p:cNvSpPr>
            <a:spLocks noGrp="1"/>
          </p:cNvSpPr>
          <p:nvPr>
            <p:ph type="sldNum" sz="quarter" idx="12"/>
          </p:nvPr>
        </p:nvSpPr>
        <p:spPr/>
        <p:txBody>
          <a:bodyPr/>
          <a:lstStyle/>
          <a:p>
            <a:fld id="{BFC7FD3E-F688-44E6-8889-AEFA5BAA7B88}"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    The QR-2D barcode can hold up to 4,296 alpha-numeric characters. QR-2D can be read by a variety of devices either specifically designed to read QR-2D barcodes or more regularly available through cellular phones. The QR code is derived through “quick response” because the Japanese creator intended the code to be decoded at a high speed.</a:t>
            </a:r>
          </a:p>
        </p:txBody>
      </p:sp>
      <p:sp>
        <p:nvSpPr>
          <p:cNvPr id="7" name="TextBox 6"/>
          <p:cNvSpPr txBox="1"/>
          <p:nvPr/>
        </p:nvSpPr>
        <p:spPr>
          <a:xfrm>
            <a:off x="914400" y="762000"/>
            <a:ext cx="51816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400" dirty="0" smtClean="0">
                <a:solidFill>
                  <a:prstClr val="black"/>
                </a:solidFill>
              </a:rPr>
              <a:t>QR-2D Bar-coding Technology Narrative</a:t>
            </a:r>
            <a:endParaRPr lang="en-US" sz="2400" dirty="0">
              <a:solidFill>
                <a:prstClr val="black"/>
              </a:solidFill>
            </a:endParaRPr>
          </a:p>
        </p:txBody>
      </p:sp>
      <p:sp>
        <p:nvSpPr>
          <p:cNvPr id="11" name="Slide Number Placeholder 10"/>
          <p:cNvSpPr>
            <a:spLocks noGrp="1"/>
          </p:cNvSpPr>
          <p:nvPr>
            <p:ph type="sldNum" sz="quarter" idx="12"/>
          </p:nvPr>
        </p:nvSpPr>
        <p:spPr/>
        <p:txBody>
          <a:bodyPr/>
          <a:lstStyle/>
          <a:p>
            <a:fld id="{BFC7FD3E-F688-44E6-8889-AEFA5BAA7B88}"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371600" y="762000"/>
            <a:ext cx="4191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400" dirty="0" smtClean="0">
                <a:solidFill>
                  <a:prstClr val="black"/>
                </a:solidFill>
              </a:rPr>
              <a:t>Customer Produce VC</a:t>
            </a:r>
            <a:endParaRPr lang="en-US" sz="2400" dirty="0">
              <a:solidFill>
                <a:prstClr val="black"/>
              </a:solidFill>
            </a:endParaRPr>
          </a:p>
        </p:txBody>
      </p:sp>
      <p:cxnSp>
        <p:nvCxnSpPr>
          <p:cNvPr id="53" name="Straight Arrow Connector 52"/>
          <p:cNvCxnSpPr>
            <a:stCxn id="47" idx="2"/>
            <a:endCxn id="48" idx="0"/>
          </p:cNvCxnSpPr>
          <p:nvPr/>
        </p:nvCxnSpPr>
        <p:spPr>
          <a:xfrm rot="5400000">
            <a:off x="1333500" y="30480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2"/>
            <a:endCxn id="49" idx="0"/>
          </p:cNvCxnSpPr>
          <p:nvPr/>
        </p:nvCxnSpPr>
        <p:spPr>
          <a:xfrm rot="5400000">
            <a:off x="1333500" y="43434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2"/>
            <a:endCxn id="51" idx="0"/>
          </p:cNvCxnSpPr>
          <p:nvPr/>
        </p:nvCxnSpPr>
        <p:spPr>
          <a:xfrm rot="5400000">
            <a:off x="1333500" y="56388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1" idx="2"/>
            <a:endCxn id="50" idx="0"/>
          </p:cNvCxnSpPr>
          <p:nvPr/>
        </p:nvCxnSpPr>
        <p:spPr>
          <a:xfrm rot="5400000">
            <a:off x="1333500" y="69342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14400" y="19050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R&amp;D</a:t>
            </a:r>
            <a:endParaRPr lang="en-US" b="1" dirty="0">
              <a:solidFill>
                <a:schemeClr val="tx1"/>
              </a:solidFill>
            </a:endParaRPr>
          </a:p>
        </p:txBody>
      </p:sp>
      <p:sp>
        <p:nvSpPr>
          <p:cNvPr id="48" name="Rectangle 47"/>
          <p:cNvSpPr/>
          <p:nvPr/>
        </p:nvSpPr>
        <p:spPr>
          <a:xfrm>
            <a:off x="914400" y="32004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Produce</a:t>
            </a:r>
            <a:endParaRPr lang="en-US" b="1" dirty="0">
              <a:solidFill>
                <a:schemeClr val="tx1"/>
              </a:solidFill>
            </a:endParaRPr>
          </a:p>
        </p:txBody>
      </p:sp>
      <p:sp>
        <p:nvSpPr>
          <p:cNvPr id="49" name="Rectangle 48"/>
          <p:cNvSpPr/>
          <p:nvPr/>
        </p:nvSpPr>
        <p:spPr>
          <a:xfrm>
            <a:off x="914400" y="44958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Sell</a:t>
            </a:r>
            <a:endParaRPr lang="en-US" b="1" dirty="0">
              <a:solidFill>
                <a:schemeClr val="tx1"/>
              </a:solidFill>
            </a:endParaRPr>
          </a:p>
        </p:txBody>
      </p:sp>
      <p:sp>
        <p:nvSpPr>
          <p:cNvPr id="50" name="Rectangle 49"/>
          <p:cNvSpPr/>
          <p:nvPr/>
        </p:nvSpPr>
        <p:spPr>
          <a:xfrm>
            <a:off x="914400" y="70866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Deliver</a:t>
            </a:r>
            <a:endParaRPr lang="en-US" b="1" dirty="0">
              <a:solidFill>
                <a:schemeClr val="tx1"/>
              </a:solidFill>
            </a:endParaRPr>
          </a:p>
        </p:txBody>
      </p:sp>
      <p:sp>
        <p:nvSpPr>
          <p:cNvPr id="51" name="Rectangle 50"/>
          <p:cNvSpPr/>
          <p:nvPr/>
        </p:nvSpPr>
        <p:spPr>
          <a:xfrm>
            <a:off x="914400" y="57912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Service</a:t>
            </a:r>
            <a:endParaRPr lang="en-US" b="1" dirty="0">
              <a:solidFill>
                <a:schemeClr val="tx1"/>
              </a:solidFill>
            </a:endParaRPr>
          </a:p>
        </p:txBody>
      </p:sp>
      <p:sp>
        <p:nvSpPr>
          <p:cNvPr id="63" name="Left Arrow Callout 62"/>
          <p:cNvSpPr/>
          <p:nvPr/>
        </p:nvSpPr>
        <p:spPr>
          <a:xfrm>
            <a:off x="2133600" y="1905000"/>
            <a:ext cx="1752600" cy="12192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Statistical Data</a:t>
            </a:r>
            <a:endParaRPr lang="en-US" sz="1400" dirty="0">
              <a:solidFill>
                <a:schemeClr val="tx1"/>
              </a:solidFill>
            </a:endParaRPr>
          </a:p>
        </p:txBody>
      </p:sp>
      <p:sp>
        <p:nvSpPr>
          <p:cNvPr id="64" name="Left Arrow Callout 63"/>
          <p:cNvSpPr/>
          <p:nvPr/>
        </p:nvSpPr>
        <p:spPr>
          <a:xfrm>
            <a:off x="2133600" y="3200400"/>
            <a:ext cx="1752600" cy="9906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Update Customer Brochure</a:t>
            </a:r>
            <a:endParaRPr lang="en-US" sz="1400" dirty="0">
              <a:solidFill>
                <a:schemeClr val="tx1"/>
              </a:solidFill>
            </a:endParaRPr>
          </a:p>
        </p:txBody>
      </p:sp>
      <p:sp>
        <p:nvSpPr>
          <p:cNvPr id="65" name="Left Arrow Callout 64"/>
          <p:cNvSpPr/>
          <p:nvPr/>
        </p:nvSpPr>
        <p:spPr>
          <a:xfrm>
            <a:off x="2133600" y="4495800"/>
            <a:ext cx="1752600" cy="9906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Customer Brochure Submission</a:t>
            </a:r>
            <a:endParaRPr lang="en-US" sz="1400" dirty="0">
              <a:solidFill>
                <a:schemeClr val="tx1"/>
              </a:solidFill>
            </a:endParaRPr>
          </a:p>
        </p:txBody>
      </p:sp>
      <p:sp>
        <p:nvSpPr>
          <p:cNvPr id="66" name="Left Arrow Callout 65"/>
          <p:cNvSpPr/>
          <p:nvPr/>
        </p:nvSpPr>
        <p:spPr>
          <a:xfrm>
            <a:off x="2133600" y="5791200"/>
            <a:ext cx="1752600" cy="9906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KAZ Executive feedback</a:t>
            </a:r>
            <a:endParaRPr lang="en-US" sz="1400" dirty="0">
              <a:solidFill>
                <a:schemeClr val="tx1"/>
              </a:solidFill>
            </a:endParaRPr>
          </a:p>
        </p:txBody>
      </p:sp>
      <p:sp>
        <p:nvSpPr>
          <p:cNvPr id="67" name="Left Arrow Callout 66"/>
          <p:cNvSpPr/>
          <p:nvPr/>
        </p:nvSpPr>
        <p:spPr>
          <a:xfrm>
            <a:off x="2133600" y="7086600"/>
            <a:ext cx="1752600" cy="762000"/>
          </a:xfrm>
          <a:prstGeom prst="leftArrowCallout">
            <a:avLst>
              <a:gd name="adj1" fmla="val 18462"/>
              <a:gd name="adj2" fmla="val 1913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Revised Customer Brochure</a:t>
            </a:r>
            <a:endParaRPr lang="en-US" sz="1400" dirty="0">
              <a:solidFill>
                <a:schemeClr val="tx1"/>
              </a:solidFill>
            </a:endParaRPr>
          </a:p>
        </p:txBody>
      </p:sp>
      <p:cxnSp>
        <p:nvCxnSpPr>
          <p:cNvPr id="70" name="Straight Arrow Connector 69"/>
          <p:cNvCxnSpPr/>
          <p:nvPr/>
        </p:nvCxnSpPr>
        <p:spPr>
          <a:xfrm flipV="1">
            <a:off x="2057400" y="6324600"/>
            <a:ext cx="3124200" cy="1600200"/>
          </a:xfrm>
          <a:prstGeom prst="bentConnector3">
            <a:avLst>
              <a:gd name="adj1" fmla="val 100000"/>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191000" y="1905000"/>
            <a:ext cx="1676400" cy="400110"/>
          </a:xfrm>
          <a:prstGeom prst="rect">
            <a:avLst/>
          </a:prstGeom>
          <a:solidFill>
            <a:schemeClr val="accent1">
              <a:alpha val="66000"/>
            </a:schemeClr>
          </a:solidFill>
          <a:ln>
            <a:solidFill>
              <a:schemeClr val="tx1"/>
            </a:solidFill>
          </a:ln>
        </p:spPr>
        <p:txBody>
          <a:bodyPr wrap="square" rtlCol="0">
            <a:spAutoFit/>
          </a:bodyPr>
          <a:lstStyle/>
          <a:p>
            <a:pPr algn="ctr"/>
            <a:r>
              <a:rPr lang="en-US" sz="2000" b="1" u="sng" dirty="0" smtClean="0">
                <a:solidFill>
                  <a:srgbClr val="FFFF00"/>
                </a:solidFill>
              </a:rPr>
              <a:t>Value Added</a:t>
            </a:r>
            <a:endParaRPr lang="en-US" sz="2000" b="1" u="sng" dirty="0">
              <a:solidFill>
                <a:srgbClr val="FFFF00"/>
              </a:solidFill>
            </a:endParaRPr>
          </a:p>
        </p:txBody>
      </p:sp>
      <p:sp>
        <p:nvSpPr>
          <p:cNvPr id="82" name="Rectangle 81"/>
          <p:cNvSpPr/>
          <p:nvPr/>
        </p:nvSpPr>
        <p:spPr>
          <a:xfrm>
            <a:off x="4114800" y="2286000"/>
            <a:ext cx="1828800" cy="4495800"/>
          </a:xfrm>
          <a:prstGeom prst="rect">
            <a:avLst/>
          </a:prstGeom>
          <a:solidFill>
            <a:schemeClr val="bg2">
              <a:lumMod val="7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solidFill>
                  <a:schemeClr val="tx1"/>
                </a:solidFill>
              </a:rPr>
              <a:t>By creating a preliminary QR-2D customer profile concept that meets Wal-Mart customer needs, KAZ executives can consider the KAZ Consulting proposal and recommend changes which will increase the marketability of the brochure and allow KAZ to be better prepared to sell to Wal-Mart executives.</a:t>
            </a:r>
            <a:endParaRPr lang="en-US" sz="1600" dirty="0">
              <a:solidFill>
                <a:schemeClr val="tx1"/>
              </a:solidFill>
            </a:endParaRPr>
          </a:p>
        </p:txBody>
      </p:sp>
      <p:sp>
        <p:nvSpPr>
          <p:cNvPr id="22" name="Slide Number Placeholder 21"/>
          <p:cNvSpPr>
            <a:spLocks noGrp="1"/>
          </p:cNvSpPr>
          <p:nvPr>
            <p:ph type="sldNum" sz="quarter" idx="12"/>
          </p:nvPr>
        </p:nvSpPr>
        <p:spPr/>
        <p:txBody>
          <a:bodyPr/>
          <a:lstStyle/>
          <a:p>
            <a:fld id="{BFC7FD3E-F688-44E6-8889-AEFA5BAA7B88}"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b="1" u="sng" dirty="0" smtClean="0">
                <a:solidFill>
                  <a:schemeClr val="tx1"/>
                </a:solidFill>
              </a:rPr>
              <a:t>R&amp;D:</a:t>
            </a:r>
            <a:r>
              <a:rPr lang="en-US" dirty="0" smtClean="0">
                <a:solidFill>
                  <a:schemeClr val="tx1"/>
                </a:solidFill>
              </a:rPr>
              <a:t> Statistical data</a:t>
            </a:r>
            <a:endParaRPr lang="en-US" b="1" u="sng" dirty="0" smtClean="0">
              <a:solidFill>
                <a:schemeClr val="tx1"/>
              </a:solidFill>
            </a:endParaRPr>
          </a:p>
          <a:p>
            <a:pPr>
              <a:buFont typeface="Arial" pitchFamily="34" charset="0"/>
              <a:buChar char="•"/>
            </a:pPr>
            <a:r>
              <a:rPr lang="en-US" b="1" u="sng" dirty="0" smtClean="0">
                <a:solidFill>
                  <a:schemeClr val="tx1"/>
                </a:solidFill>
              </a:rPr>
              <a:t>Produce:</a:t>
            </a:r>
            <a:r>
              <a:rPr lang="en-US" dirty="0" smtClean="0">
                <a:solidFill>
                  <a:schemeClr val="tx1"/>
                </a:solidFill>
              </a:rPr>
              <a:t> Update customer brochure</a:t>
            </a:r>
            <a:endParaRPr lang="en-US" b="1" u="sng" dirty="0" smtClean="0">
              <a:solidFill>
                <a:schemeClr val="tx1"/>
              </a:solidFill>
            </a:endParaRPr>
          </a:p>
          <a:p>
            <a:pPr>
              <a:buFont typeface="Arial" pitchFamily="34" charset="0"/>
              <a:buChar char="•"/>
            </a:pPr>
            <a:r>
              <a:rPr lang="en-US" b="1" u="sng" dirty="0" smtClean="0">
                <a:solidFill>
                  <a:schemeClr val="tx1"/>
                </a:solidFill>
              </a:rPr>
              <a:t>Sell:</a:t>
            </a:r>
            <a:r>
              <a:rPr lang="en-US" dirty="0" smtClean="0">
                <a:solidFill>
                  <a:schemeClr val="tx1"/>
                </a:solidFill>
              </a:rPr>
              <a:t> Customer brochure submission</a:t>
            </a:r>
            <a:endParaRPr lang="en-US" b="1" u="sng" dirty="0" smtClean="0">
              <a:solidFill>
                <a:schemeClr val="tx1"/>
              </a:solidFill>
            </a:endParaRPr>
          </a:p>
          <a:p>
            <a:pPr>
              <a:buFont typeface="Arial" pitchFamily="34" charset="0"/>
              <a:buChar char="•"/>
            </a:pPr>
            <a:r>
              <a:rPr lang="en-US" b="1" u="sng" dirty="0" smtClean="0">
                <a:solidFill>
                  <a:schemeClr val="tx1"/>
                </a:solidFill>
              </a:rPr>
              <a:t>Service:</a:t>
            </a:r>
            <a:r>
              <a:rPr lang="en-US" dirty="0" smtClean="0">
                <a:solidFill>
                  <a:schemeClr val="tx1"/>
                </a:solidFill>
              </a:rPr>
              <a:t> KAZ Executive feedback</a:t>
            </a:r>
          </a:p>
          <a:p>
            <a:pPr>
              <a:buFont typeface="Arial" pitchFamily="34" charset="0"/>
              <a:buChar char="•"/>
            </a:pPr>
            <a:r>
              <a:rPr lang="en-US" b="1" u="sng" dirty="0" smtClean="0">
                <a:solidFill>
                  <a:schemeClr val="tx1"/>
                </a:solidFill>
              </a:rPr>
              <a:t>Deliver:</a:t>
            </a:r>
            <a:r>
              <a:rPr lang="en-US" dirty="0" smtClean="0">
                <a:solidFill>
                  <a:schemeClr val="tx1"/>
                </a:solidFill>
              </a:rPr>
              <a:t> Revised customer brochure</a:t>
            </a:r>
            <a:endParaRPr lang="en-US" b="1" u="sng" dirty="0" smtClean="0">
              <a:solidFill>
                <a:schemeClr val="tx1"/>
              </a:solidFill>
            </a:endParaRPr>
          </a:p>
          <a:p>
            <a:pPr>
              <a:buFont typeface="Arial" pitchFamily="34" charset="0"/>
              <a:buChar char="•"/>
            </a:pPr>
            <a:r>
              <a:rPr lang="en-US" b="1" u="sng" smtClean="0">
                <a:solidFill>
                  <a:schemeClr val="tx1"/>
                </a:solidFill>
              </a:rPr>
              <a:t>Value Added:</a:t>
            </a:r>
            <a:r>
              <a:rPr lang="en-US" smtClean="0">
                <a:solidFill>
                  <a:schemeClr val="tx1"/>
                </a:solidFill>
              </a:rPr>
              <a:t> </a:t>
            </a:r>
            <a:endParaRPr lang="en-US" dirty="0" smtClean="0">
              <a:solidFill>
                <a:schemeClr val="tx1"/>
              </a:solidFill>
            </a:endParaRPr>
          </a:p>
          <a:p>
            <a:pPr lvl="1"/>
            <a:r>
              <a:rPr lang="en-US" dirty="0" smtClean="0">
                <a:solidFill>
                  <a:schemeClr val="tx1"/>
                </a:solidFill>
              </a:rPr>
              <a:t>-By creating a preliminary QR-2D customer profile concept that meets Wal-Mart customer needs, KAZ executives can consider the KAZ Consulting proposal and recommend changes which will increase the marketability of the brochure and allow KAZ to be better prepared to sell to Wal-Mart executives.</a:t>
            </a:r>
          </a:p>
        </p:txBody>
      </p:sp>
      <p:sp>
        <p:nvSpPr>
          <p:cNvPr id="7" name="TextBox 6"/>
          <p:cNvSpPr txBox="1"/>
          <p:nvPr/>
        </p:nvSpPr>
        <p:spPr>
          <a:xfrm>
            <a:off x="1143000" y="762000"/>
            <a:ext cx="4572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400" dirty="0" smtClean="0">
                <a:solidFill>
                  <a:prstClr val="black"/>
                </a:solidFill>
              </a:rPr>
              <a:t>Customer Produce VC Narrative</a:t>
            </a:r>
            <a:endParaRPr lang="en-US" sz="2400" dirty="0">
              <a:solidFill>
                <a:prstClr val="black"/>
              </a:solidFill>
            </a:endParaRPr>
          </a:p>
        </p:txBody>
      </p:sp>
      <p:sp>
        <p:nvSpPr>
          <p:cNvPr id="5" name="Slide Number Placeholder 4"/>
          <p:cNvSpPr>
            <a:spLocks noGrp="1"/>
          </p:cNvSpPr>
          <p:nvPr>
            <p:ph type="sldNum" sz="quarter" idx="12"/>
          </p:nvPr>
        </p:nvSpPr>
        <p:spPr/>
        <p:txBody>
          <a:bodyPr/>
          <a:lstStyle/>
          <a:p>
            <a:fld id="{BFC7FD3E-F688-44E6-8889-AEFA5BAA7B88}"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smtClean="0">
                <a:solidFill>
                  <a:schemeClr val="tx1"/>
                </a:solidFill>
              </a:rPr>
              <a:t>For:</a:t>
            </a:r>
            <a:r>
              <a:rPr lang="en-US" sz="1100" dirty="0" smtClean="0">
                <a:solidFill>
                  <a:schemeClr val="tx1"/>
                </a:solidFill>
              </a:rPr>
              <a:t>	KAZ Consulting executives</a:t>
            </a:r>
          </a:p>
          <a:p>
            <a:r>
              <a:rPr lang="en-US" sz="1100" b="1" dirty="0" smtClean="0">
                <a:solidFill>
                  <a:schemeClr val="tx1"/>
                </a:solidFill>
              </a:rPr>
              <a:t>Regarding:</a:t>
            </a:r>
            <a:r>
              <a:rPr lang="en-US" sz="1100" dirty="0" smtClean="0">
                <a:solidFill>
                  <a:schemeClr val="tx1"/>
                </a:solidFill>
              </a:rPr>
              <a:t>	Wal-Mart QR-2D Customer Profiles Brochure</a:t>
            </a:r>
          </a:p>
          <a:p>
            <a:endParaRPr lang="en-US" sz="1100" dirty="0" smtClean="0">
              <a:solidFill>
                <a:schemeClr val="tx1"/>
              </a:solidFill>
            </a:endParaRPr>
          </a:p>
          <a:p>
            <a:r>
              <a:rPr lang="en-US" sz="1100" dirty="0" smtClean="0">
                <a:solidFill>
                  <a:schemeClr val="tx1"/>
                </a:solidFill>
              </a:rPr>
              <a:t>    Our project team  has created a preliminary brochure for display at Wal-Mart Pharmacies.  This brochure explains the benefits of having a customer profile, ensures the security of the customer’s medical  information, and explains the profile medium options.  </a:t>
            </a:r>
          </a:p>
          <a:p>
            <a:r>
              <a:rPr lang="en-US" sz="1100" dirty="0" smtClean="0">
                <a:solidFill>
                  <a:schemeClr val="tx1"/>
                </a:solidFill>
              </a:rPr>
              <a:t>    KAZ Consulting will benefit from the transaction with Wal-Mart by following through with the processes involved in completing, installing, and providing continuous service for Wal-Mart Pharmacy.  We desire your feedback on the content and aesthetics of the preliminary brochure.  We will then revise the brochure based on your recommendations and re-submit for your final approval.</a:t>
            </a:r>
          </a:p>
          <a:p>
            <a:endParaRPr lang="en-US" sz="1100" dirty="0" smtClean="0">
              <a:solidFill>
                <a:schemeClr val="tx1"/>
              </a:solidFill>
            </a:endParaRPr>
          </a:p>
          <a:p>
            <a:r>
              <a:rPr lang="en-US" sz="1100" dirty="0" smtClean="0">
                <a:solidFill>
                  <a:schemeClr val="tx1"/>
                </a:solidFill>
              </a:rPr>
              <a:t>			KAZ Project Team</a:t>
            </a:r>
          </a:p>
          <a:p>
            <a:endParaRPr lang="en-US" sz="1100" dirty="0" smtClean="0">
              <a:solidFill>
                <a:schemeClr val="tx1"/>
              </a:solidFill>
            </a:endParaRPr>
          </a:p>
          <a:p>
            <a:endParaRPr lang="en-US" sz="1100" dirty="0" smtClean="0">
              <a:solidFill>
                <a:schemeClr val="tx1"/>
              </a:solidFill>
            </a:endParaRPr>
          </a:p>
          <a:p>
            <a:endParaRPr lang="en-US" sz="1100" dirty="0" smtClean="0">
              <a:solidFill>
                <a:schemeClr val="tx1"/>
              </a:solidFill>
            </a:endParaRPr>
          </a:p>
          <a:p>
            <a:endParaRPr lang="en-US" sz="1100" dirty="0" smtClean="0">
              <a:solidFill>
                <a:schemeClr val="tx1"/>
              </a:solidFill>
            </a:endParaRPr>
          </a:p>
          <a:p>
            <a:endParaRPr lang="en-US" sz="1100" dirty="0" smtClean="0">
              <a:solidFill>
                <a:schemeClr val="tx1"/>
              </a:solidFill>
            </a:endParaRPr>
          </a:p>
        </p:txBody>
      </p:sp>
      <p:sp>
        <p:nvSpPr>
          <p:cNvPr id="7" name="TextBox 6"/>
          <p:cNvSpPr txBox="1"/>
          <p:nvPr/>
        </p:nvSpPr>
        <p:spPr>
          <a:xfrm>
            <a:off x="1143000" y="762000"/>
            <a:ext cx="4572000" cy="707886"/>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000" dirty="0" smtClean="0">
                <a:solidFill>
                  <a:prstClr val="black"/>
                </a:solidFill>
              </a:rPr>
              <a:t>Preliminary Brochure Submission to KAZ Executives Deliverable</a:t>
            </a:r>
            <a:endParaRPr lang="en-US" sz="2000" dirty="0">
              <a:solidFill>
                <a:prstClr val="black"/>
              </a:solidFill>
            </a:endParaRPr>
          </a:p>
        </p:txBody>
      </p:sp>
      <p:sp>
        <p:nvSpPr>
          <p:cNvPr id="5" name="Slide Number Placeholder 4"/>
          <p:cNvSpPr>
            <a:spLocks noGrp="1"/>
          </p:cNvSpPr>
          <p:nvPr>
            <p:ph type="sldNum" sz="quarter" idx="12"/>
          </p:nvPr>
        </p:nvSpPr>
        <p:spPr/>
        <p:txBody>
          <a:bodyPr/>
          <a:lstStyle/>
          <a:p>
            <a:fld id="{BFC7FD3E-F688-44E6-8889-AEFA5BAA7B88}"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676400"/>
            <a:ext cx="5486400" cy="65532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Arrow Connector 23"/>
          <p:cNvCxnSpPr>
            <a:stCxn id="13" idx="0"/>
            <a:endCxn id="12" idx="2"/>
          </p:cNvCxnSpPr>
          <p:nvPr/>
        </p:nvCxnSpPr>
        <p:spPr>
          <a:xfrm rot="16200000" flipV="1">
            <a:off x="3162300" y="3886200"/>
            <a:ext cx="228600" cy="381000"/>
          </a:xfrm>
          <a:prstGeom prst="straightConnector1">
            <a:avLst/>
          </a:prstGeom>
          <a:ln w="44450">
            <a:solidFill>
              <a:schemeClr val="tx1"/>
            </a:solidFill>
            <a:tailEnd type="triangle" w="sm" len="med"/>
          </a:ln>
          <a:effectLst/>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0"/>
            <a:endCxn id="13" idx="2"/>
          </p:cNvCxnSpPr>
          <p:nvPr/>
        </p:nvCxnSpPr>
        <p:spPr>
          <a:xfrm rot="5400000" flipH="1" flipV="1">
            <a:off x="2457450" y="6153150"/>
            <a:ext cx="304800" cy="1714500"/>
          </a:xfrm>
          <a:prstGeom prst="bentConnector3">
            <a:avLst>
              <a:gd name="adj1" fmla="val 50000"/>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0"/>
            <a:endCxn id="13" idx="2"/>
          </p:cNvCxnSpPr>
          <p:nvPr/>
        </p:nvCxnSpPr>
        <p:spPr>
          <a:xfrm rot="5400000" flipH="1" flipV="1">
            <a:off x="3314700" y="7010400"/>
            <a:ext cx="304800" cy="1588"/>
          </a:xfrm>
          <a:prstGeom prst="line">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6" idx="0"/>
            <a:endCxn id="13" idx="2"/>
          </p:cNvCxnSpPr>
          <p:nvPr/>
        </p:nvCxnSpPr>
        <p:spPr>
          <a:xfrm rot="16200000" flipV="1">
            <a:off x="4171950" y="6153150"/>
            <a:ext cx="304800" cy="1714500"/>
          </a:xfrm>
          <a:prstGeom prst="bentConnector3">
            <a:avLst>
              <a:gd name="adj1" fmla="val 50000"/>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66800" y="762000"/>
            <a:ext cx="47244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Customer Sell WCA</a:t>
            </a:r>
            <a:endParaRPr lang="en-US" sz="2400" dirty="0"/>
          </a:p>
        </p:txBody>
      </p:sp>
      <p:sp>
        <p:nvSpPr>
          <p:cNvPr id="9" name="Rounded Rectangle 8"/>
          <p:cNvSpPr/>
          <p:nvPr/>
        </p:nvSpPr>
        <p:spPr>
          <a:xfrm>
            <a:off x="2438400" y="1905000"/>
            <a:ext cx="1295400" cy="7620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Customer</a:t>
            </a:r>
          </a:p>
          <a:p>
            <a:pPr algn="ctr"/>
            <a:r>
              <a:rPr lang="en-US" sz="1000" dirty="0" smtClean="0">
                <a:solidFill>
                  <a:schemeClr val="tx1"/>
                </a:solidFill>
              </a:rPr>
              <a:t>KAZ and Wal-Mart</a:t>
            </a:r>
          </a:p>
        </p:txBody>
      </p:sp>
      <p:sp>
        <p:nvSpPr>
          <p:cNvPr id="12" name="Rounded Rectangle 11"/>
          <p:cNvSpPr/>
          <p:nvPr/>
        </p:nvSpPr>
        <p:spPr>
          <a:xfrm>
            <a:off x="2438400" y="2971800"/>
            <a:ext cx="12954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Product</a:t>
            </a:r>
          </a:p>
          <a:p>
            <a:pPr algn="ctr"/>
            <a:r>
              <a:rPr lang="en-US" sz="900" dirty="0" smtClean="0">
                <a:solidFill>
                  <a:schemeClr val="tx1"/>
                </a:solidFill>
              </a:rPr>
              <a:t>Wal-Mart executive feedback</a:t>
            </a:r>
            <a:endParaRPr lang="en-US" sz="1000" dirty="0">
              <a:solidFill>
                <a:schemeClr val="tx1"/>
              </a:solidFill>
            </a:endParaRPr>
          </a:p>
        </p:txBody>
      </p:sp>
      <p:sp>
        <p:nvSpPr>
          <p:cNvPr id="13" name="Rounded Rectangle 12"/>
          <p:cNvSpPr/>
          <p:nvPr/>
        </p:nvSpPr>
        <p:spPr>
          <a:xfrm>
            <a:off x="914400" y="4191000"/>
            <a:ext cx="5105400" cy="2667000"/>
          </a:xfrm>
          <a:prstGeom prst="roundRect">
            <a:avLst>
              <a:gd name="adj" fmla="val 0"/>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smtClean="0">
                <a:solidFill>
                  <a:schemeClr val="tx1"/>
                </a:solidFill>
              </a:rPr>
              <a:t>Work Practices</a:t>
            </a:r>
          </a:p>
          <a:p>
            <a:pPr>
              <a:buFont typeface="Arial" pitchFamily="34" charset="0"/>
              <a:buChar char="•"/>
            </a:pPr>
            <a:r>
              <a:rPr lang="en-US" sz="1400" b="1" u="sng" dirty="0" smtClean="0">
                <a:solidFill>
                  <a:schemeClr val="tx1"/>
                </a:solidFill>
              </a:rPr>
              <a:t>R&amp;D</a:t>
            </a:r>
            <a:r>
              <a:rPr lang="en-US" sz="1400" dirty="0" smtClean="0">
                <a:solidFill>
                  <a:schemeClr val="tx1"/>
                </a:solidFill>
              </a:rPr>
              <a:t>	 – Determine flaws in current EMS practices and how 	    QR-2D customer profiles could be a solution</a:t>
            </a:r>
          </a:p>
          <a:p>
            <a:pPr>
              <a:buFont typeface="Arial" pitchFamily="34" charset="0"/>
              <a:buChar char="•"/>
            </a:pPr>
            <a:r>
              <a:rPr lang="en-US" sz="1400" b="1" u="sng" dirty="0" smtClean="0">
                <a:solidFill>
                  <a:schemeClr val="tx1"/>
                </a:solidFill>
              </a:rPr>
              <a:t>Produce</a:t>
            </a:r>
            <a:r>
              <a:rPr lang="en-US" sz="1400" dirty="0" smtClean="0">
                <a:solidFill>
                  <a:schemeClr val="tx1"/>
                </a:solidFill>
              </a:rPr>
              <a:t>	 – Create a list of reasons why QR-2D customer profile 	    is vital to preventing fatal emergency room errors</a:t>
            </a:r>
          </a:p>
          <a:p>
            <a:pPr>
              <a:buFont typeface="Arial" pitchFamily="34" charset="0"/>
              <a:buChar char="•"/>
            </a:pPr>
            <a:r>
              <a:rPr lang="en-US" sz="1400" b="1" u="sng" dirty="0" smtClean="0">
                <a:solidFill>
                  <a:schemeClr val="tx1"/>
                </a:solidFill>
              </a:rPr>
              <a:t>Service</a:t>
            </a:r>
            <a:r>
              <a:rPr lang="en-US" sz="1400" dirty="0" smtClean="0">
                <a:solidFill>
                  <a:schemeClr val="tx1"/>
                </a:solidFill>
              </a:rPr>
              <a:t>	 – Incorporate reasons into brochure</a:t>
            </a:r>
          </a:p>
          <a:p>
            <a:pPr>
              <a:buFont typeface="Arial" pitchFamily="34" charset="0"/>
              <a:buChar char="•"/>
            </a:pPr>
            <a:r>
              <a:rPr lang="en-US" sz="1400" b="1" u="sng" dirty="0" smtClean="0">
                <a:solidFill>
                  <a:schemeClr val="tx1"/>
                </a:solidFill>
              </a:rPr>
              <a:t>Sell</a:t>
            </a:r>
            <a:r>
              <a:rPr lang="en-US" sz="1400" dirty="0" smtClean="0">
                <a:solidFill>
                  <a:schemeClr val="tx1"/>
                </a:solidFill>
              </a:rPr>
              <a:t> 	 – Submit brochure to Wal-Mart executives for 		    feedback</a:t>
            </a:r>
          </a:p>
          <a:p>
            <a:pPr>
              <a:buFont typeface="Arial" pitchFamily="34" charset="0"/>
              <a:buChar char="•"/>
            </a:pPr>
            <a:r>
              <a:rPr lang="en-US" sz="1400" b="1" u="sng" dirty="0" smtClean="0">
                <a:solidFill>
                  <a:schemeClr val="tx1"/>
                </a:solidFill>
              </a:rPr>
              <a:t>Deliver</a:t>
            </a:r>
            <a:r>
              <a:rPr lang="en-US" sz="1400" dirty="0" smtClean="0">
                <a:solidFill>
                  <a:schemeClr val="tx1"/>
                </a:solidFill>
              </a:rPr>
              <a:t> 	 – Organize feedback and deliver to KAZ project team</a:t>
            </a:r>
          </a:p>
        </p:txBody>
      </p:sp>
      <p:sp>
        <p:nvSpPr>
          <p:cNvPr id="14" name="Rounded Rectangle 13"/>
          <p:cNvSpPr/>
          <p:nvPr/>
        </p:nvSpPr>
        <p:spPr>
          <a:xfrm>
            <a:off x="1143000" y="7162800"/>
            <a:ext cx="12192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Technology</a:t>
            </a:r>
          </a:p>
          <a:p>
            <a:pPr algn="ctr">
              <a:buFont typeface="Arial" pitchFamily="34" charset="0"/>
              <a:buChar char="•"/>
            </a:pPr>
            <a:r>
              <a:rPr lang="en-US" sz="900" dirty="0" smtClean="0">
                <a:solidFill>
                  <a:schemeClr val="tx1"/>
                </a:solidFill>
              </a:rPr>
              <a:t>Microsoft Office Suite</a:t>
            </a:r>
          </a:p>
          <a:p>
            <a:pPr algn="ctr">
              <a:buFont typeface="Arial" pitchFamily="34" charset="0"/>
              <a:buChar char="•"/>
            </a:pPr>
            <a:r>
              <a:rPr lang="en-US" sz="900" dirty="0" smtClean="0">
                <a:solidFill>
                  <a:schemeClr val="tx1"/>
                </a:solidFill>
              </a:rPr>
              <a:t>Internet</a:t>
            </a:r>
          </a:p>
          <a:p>
            <a:pPr algn="ctr">
              <a:buFont typeface="Arial" pitchFamily="34" charset="0"/>
              <a:buChar char="•"/>
            </a:pPr>
            <a:r>
              <a:rPr lang="en-US" sz="900" dirty="0" smtClean="0">
                <a:solidFill>
                  <a:schemeClr val="tx1"/>
                </a:solidFill>
              </a:rPr>
              <a:t>Communication Resources</a:t>
            </a:r>
          </a:p>
        </p:txBody>
      </p:sp>
      <p:sp>
        <p:nvSpPr>
          <p:cNvPr id="15" name="Rounded Rectangle 14"/>
          <p:cNvSpPr/>
          <p:nvPr/>
        </p:nvSpPr>
        <p:spPr>
          <a:xfrm>
            <a:off x="2819400" y="7162800"/>
            <a:ext cx="12954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People</a:t>
            </a:r>
          </a:p>
          <a:p>
            <a:pPr algn="ctr">
              <a:buFont typeface="Arial" pitchFamily="34" charset="0"/>
              <a:buChar char="•"/>
            </a:pPr>
            <a:r>
              <a:rPr lang="en-US" sz="1000" dirty="0" smtClean="0">
                <a:solidFill>
                  <a:schemeClr val="tx1"/>
                </a:solidFill>
              </a:rPr>
              <a:t>KAZ Consulting &amp; executives</a:t>
            </a:r>
          </a:p>
          <a:p>
            <a:pPr algn="ctr">
              <a:buFont typeface="Arial" pitchFamily="34" charset="0"/>
              <a:buChar char="•"/>
            </a:pPr>
            <a:r>
              <a:rPr lang="en-US" sz="1000" dirty="0" smtClean="0">
                <a:solidFill>
                  <a:schemeClr val="tx1"/>
                </a:solidFill>
              </a:rPr>
              <a:t>Wal-Mart customers</a:t>
            </a:r>
          </a:p>
          <a:p>
            <a:pPr algn="ctr"/>
            <a:endParaRPr lang="en-US" sz="1000" dirty="0" smtClean="0">
              <a:solidFill>
                <a:schemeClr val="tx1"/>
              </a:solidFill>
            </a:endParaRPr>
          </a:p>
        </p:txBody>
      </p:sp>
      <p:sp>
        <p:nvSpPr>
          <p:cNvPr id="16" name="Rounded Rectangle 15"/>
          <p:cNvSpPr/>
          <p:nvPr/>
        </p:nvSpPr>
        <p:spPr>
          <a:xfrm>
            <a:off x="4572000" y="7162800"/>
            <a:ext cx="12192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Data</a:t>
            </a:r>
          </a:p>
          <a:p>
            <a:pPr algn="ctr">
              <a:buFont typeface="Arial" pitchFamily="34" charset="0"/>
              <a:buChar char="•"/>
            </a:pPr>
            <a:r>
              <a:rPr lang="en-US" sz="900" dirty="0" smtClean="0">
                <a:solidFill>
                  <a:schemeClr val="tx1"/>
                </a:solidFill>
              </a:rPr>
              <a:t>Preliminary marketing strategy</a:t>
            </a:r>
          </a:p>
          <a:p>
            <a:pPr algn="ctr">
              <a:buFont typeface="Arial" pitchFamily="34" charset="0"/>
              <a:buChar char="•"/>
            </a:pPr>
            <a:r>
              <a:rPr lang="en-US" sz="900" dirty="0" smtClean="0">
                <a:solidFill>
                  <a:schemeClr val="tx1"/>
                </a:solidFill>
              </a:rPr>
              <a:t>KAZ Executive feedback</a:t>
            </a:r>
          </a:p>
          <a:p>
            <a:pPr algn="ctr">
              <a:buFont typeface="Arial" pitchFamily="34" charset="0"/>
              <a:buChar char="•"/>
            </a:pPr>
            <a:r>
              <a:rPr lang="en-US" sz="900" dirty="0" smtClean="0">
                <a:solidFill>
                  <a:schemeClr val="tx1"/>
                </a:solidFill>
              </a:rPr>
              <a:t>EMS research</a:t>
            </a:r>
            <a:endParaRPr lang="en-US" sz="900" dirty="0">
              <a:solidFill>
                <a:schemeClr val="tx1"/>
              </a:solidFill>
            </a:endParaRPr>
          </a:p>
        </p:txBody>
      </p:sp>
      <p:sp>
        <p:nvSpPr>
          <p:cNvPr id="17" name="Rounded Rectangle 16"/>
          <p:cNvSpPr/>
          <p:nvPr/>
        </p:nvSpPr>
        <p:spPr>
          <a:xfrm>
            <a:off x="762000" y="1752600"/>
            <a:ext cx="1524000" cy="22860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Goal</a:t>
            </a:r>
          </a:p>
          <a:p>
            <a:r>
              <a:rPr lang="en-US" sz="1000" dirty="0" smtClean="0">
                <a:solidFill>
                  <a:schemeClr val="tx1"/>
                </a:solidFill>
              </a:rPr>
              <a:t>To sell brochure to Wal-Mart executives.</a:t>
            </a:r>
            <a:endParaRPr lang="en-US" sz="1000" dirty="0">
              <a:solidFill>
                <a:schemeClr val="tx1"/>
              </a:solidFill>
            </a:endParaRPr>
          </a:p>
        </p:txBody>
      </p:sp>
      <p:sp>
        <p:nvSpPr>
          <p:cNvPr id="19" name="Rounded Rectangle 18"/>
          <p:cNvSpPr/>
          <p:nvPr/>
        </p:nvSpPr>
        <p:spPr>
          <a:xfrm>
            <a:off x="3886200" y="1752600"/>
            <a:ext cx="2209800" cy="22860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Value Added</a:t>
            </a:r>
          </a:p>
          <a:p>
            <a:r>
              <a:rPr lang="en-US" sz="900" dirty="0" smtClean="0">
                <a:solidFill>
                  <a:schemeClr val="tx1"/>
                </a:solidFill>
              </a:rPr>
              <a:t>By creating a brochure that promotes reasons why a QR-2D customer profile is vital to preventing fatal emergency room errors and selling the customer brochure to Wal-Mart executives, KAZ improves quality of work and demonstrates knowledge and understanding of subject matter which increases branding of KAZ Consulting. Additionally, Wal-Mart benefits by staying actively involved in creation process and can foresee and address issues before they become sunken costs thus saving time and money.</a:t>
            </a:r>
            <a:endParaRPr lang="en-US" sz="900" dirty="0">
              <a:solidFill>
                <a:schemeClr val="tx1"/>
              </a:solidFill>
            </a:endParaRPr>
          </a:p>
        </p:txBody>
      </p:sp>
      <p:cxnSp>
        <p:nvCxnSpPr>
          <p:cNvPr id="21" name="Straight Connector 20"/>
          <p:cNvCxnSpPr/>
          <p:nvPr/>
        </p:nvCxnSpPr>
        <p:spPr>
          <a:xfrm rot="5400000">
            <a:off x="1372394" y="2971006"/>
            <a:ext cx="1980406" cy="794"/>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2820194" y="2971006"/>
            <a:ext cx="19812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0"/>
            <a:endCxn id="9" idx="2"/>
          </p:cNvCxnSpPr>
          <p:nvPr/>
        </p:nvCxnSpPr>
        <p:spPr>
          <a:xfrm rot="5400000" flipH="1" flipV="1">
            <a:off x="2933700" y="2819400"/>
            <a:ext cx="304800" cy="1588"/>
          </a:xfrm>
          <a:prstGeom prst="straightConnector1">
            <a:avLst/>
          </a:prstGeom>
          <a:ln w="44450">
            <a:solidFill>
              <a:schemeClr val="tx1"/>
            </a:solidFill>
            <a:tailEnd type="triangle" w="sm" len="med"/>
          </a:ln>
          <a:effectLst/>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BFC7FD3E-F688-44E6-8889-AEFA5BAA7B88}"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sz="1600" b="1" u="sng" dirty="0" smtClean="0">
                <a:solidFill>
                  <a:schemeClr val="tx1"/>
                </a:solidFill>
              </a:rPr>
              <a:t>Goal:</a:t>
            </a:r>
            <a:r>
              <a:rPr lang="en-US" sz="1600" dirty="0" smtClean="0">
                <a:solidFill>
                  <a:schemeClr val="tx1"/>
                </a:solidFill>
              </a:rPr>
              <a:t> To sell brochure to Wal-Mart executives.</a:t>
            </a:r>
          </a:p>
          <a:p>
            <a:pPr>
              <a:buFont typeface="Arial" pitchFamily="34" charset="0"/>
              <a:buChar char="•"/>
            </a:pPr>
            <a:r>
              <a:rPr lang="en-US" sz="1600" b="1" u="sng" dirty="0" smtClean="0">
                <a:solidFill>
                  <a:schemeClr val="tx1"/>
                </a:solidFill>
              </a:rPr>
              <a:t>Product:</a:t>
            </a:r>
            <a:r>
              <a:rPr lang="en-US" sz="1600" dirty="0" smtClean="0">
                <a:solidFill>
                  <a:schemeClr val="tx1"/>
                </a:solidFill>
              </a:rPr>
              <a:t> Wal-Mart executive feedback</a:t>
            </a:r>
          </a:p>
          <a:p>
            <a:pPr>
              <a:buFont typeface="Arial" pitchFamily="34" charset="0"/>
              <a:buChar char="•"/>
            </a:pPr>
            <a:r>
              <a:rPr lang="en-US" sz="1600" b="1" u="sng" dirty="0" smtClean="0">
                <a:solidFill>
                  <a:schemeClr val="tx1"/>
                </a:solidFill>
              </a:rPr>
              <a:t>R&amp;D:</a:t>
            </a:r>
            <a:r>
              <a:rPr lang="en-US" sz="1600" dirty="0" smtClean="0">
                <a:solidFill>
                  <a:schemeClr val="tx1"/>
                </a:solidFill>
              </a:rPr>
              <a:t> Determine flaws in current EMS practices and how QR-2D customer profiles could be a solution</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Produce:</a:t>
            </a:r>
            <a:r>
              <a:rPr lang="en-US" sz="1600" dirty="0" smtClean="0">
                <a:solidFill>
                  <a:schemeClr val="tx1"/>
                </a:solidFill>
              </a:rPr>
              <a:t> Create a list of reasons why QR-2D customer profile is vital to preventing fatal emergency room errors</a:t>
            </a:r>
          </a:p>
          <a:p>
            <a:pPr>
              <a:buFont typeface="Arial" pitchFamily="34" charset="0"/>
              <a:buChar char="•"/>
            </a:pPr>
            <a:r>
              <a:rPr lang="en-US" sz="1600" b="1" u="sng" dirty="0" smtClean="0">
                <a:solidFill>
                  <a:schemeClr val="tx1"/>
                </a:solidFill>
              </a:rPr>
              <a:t>Service:</a:t>
            </a:r>
            <a:r>
              <a:rPr lang="en-US" sz="1600" dirty="0" smtClean="0">
                <a:solidFill>
                  <a:schemeClr val="tx1"/>
                </a:solidFill>
              </a:rPr>
              <a:t> Incorporate reasons into brochure</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Sell:</a:t>
            </a:r>
            <a:r>
              <a:rPr lang="en-US" sz="1600" dirty="0" smtClean="0">
                <a:solidFill>
                  <a:schemeClr val="tx1"/>
                </a:solidFill>
              </a:rPr>
              <a:t> Submit brochure to Wal-Mart executives for feedback</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Deliver:</a:t>
            </a:r>
            <a:r>
              <a:rPr lang="en-US" sz="1600" dirty="0" smtClean="0">
                <a:solidFill>
                  <a:schemeClr val="tx1"/>
                </a:solidFill>
              </a:rPr>
              <a:t> Organize feedback and deliver to KAZ project team</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Technology:</a:t>
            </a:r>
            <a:r>
              <a:rPr lang="en-US" sz="1600" dirty="0" smtClean="0">
                <a:solidFill>
                  <a:schemeClr val="tx1"/>
                </a:solidFill>
              </a:rPr>
              <a:t> Microsoft Office Suite, Internet, Communication Resources</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People:</a:t>
            </a:r>
            <a:r>
              <a:rPr lang="en-US" sz="1600" dirty="0" smtClean="0">
                <a:solidFill>
                  <a:schemeClr val="tx1"/>
                </a:solidFill>
              </a:rPr>
              <a:t> KAZ Consulting &amp; executives, Wal-Mart customers</a:t>
            </a:r>
          </a:p>
          <a:p>
            <a:pPr>
              <a:buFont typeface="Arial" pitchFamily="34" charset="0"/>
              <a:buChar char="•"/>
            </a:pPr>
            <a:r>
              <a:rPr lang="en-US" sz="1600" b="1" u="sng" dirty="0" smtClean="0">
                <a:solidFill>
                  <a:schemeClr val="tx1"/>
                </a:solidFill>
              </a:rPr>
              <a:t>Data: </a:t>
            </a:r>
            <a:r>
              <a:rPr lang="en-US" sz="1600" dirty="0" smtClean="0">
                <a:solidFill>
                  <a:schemeClr val="tx1"/>
                </a:solidFill>
              </a:rPr>
              <a:t> Preliminary marketing strategy, KAZ Executive feedback, EMS research</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Value Added:</a:t>
            </a:r>
            <a:r>
              <a:rPr lang="en-US" sz="1600" dirty="0" smtClean="0">
                <a:solidFill>
                  <a:schemeClr val="tx1"/>
                </a:solidFill>
              </a:rPr>
              <a:t> By creating a brochure that promotes reasons why a QR-2D customer profile is vital to preventing fatal emergency room errors and selling the customer brochure to Wal-Mart executives, KAZ improves quality of work and demonstrates knowledge and understanding of subject matter which increases branding of KAZ Consulting. Additionally, Wal-Mart benefits by staying actively involved in creation process and can foresee and address issues before they become sunken costs thus saving time and money.</a:t>
            </a:r>
          </a:p>
        </p:txBody>
      </p:sp>
      <p:sp>
        <p:nvSpPr>
          <p:cNvPr id="7" name="TextBox 6"/>
          <p:cNvSpPr txBox="1"/>
          <p:nvPr/>
        </p:nvSpPr>
        <p:spPr>
          <a:xfrm>
            <a:off x="1066800" y="762000"/>
            <a:ext cx="47244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Customer Sell WCA Narrative</a:t>
            </a:r>
            <a:endParaRPr lang="en-US" sz="2400" dirty="0"/>
          </a:p>
        </p:txBody>
      </p:sp>
      <p:sp>
        <p:nvSpPr>
          <p:cNvPr id="5" name="Slide Number Placeholder 4"/>
          <p:cNvSpPr>
            <a:spLocks noGrp="1"/>
          </p:cNvSpPr>
          <p:nvPr>
            <p:ph type="sldNum" sz="quarter" idx="12"/>
          </p:nvPr>
        </p:nvSpPr>
        <p:spPr/>
        <p:txBody>
          <a:bodyPr/>
          <a:lstStyle/>
          <a:p>
            <a:fld id="{BFC7FD3E-F688-44E6-8889-AEFA5BAA7B88}"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371600" y="762000"/>
            <a:ext cx="4191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400" dirty="0" smtClean="0">
                <a:solidFill>
                  <a:prstClr val="black"/>
                </a:solidFill>
              </a:rPr>
              <a:t>Customer Sell VC</a:t>
            </a:r>
            <a:endParaRPr lang="en-US" sz="2400" dirty="0">
              <a:solidFill>
                <a:prstClr val="black"/>
              </a:solidFill>
            </a:endParaRPr>
          </a:p>
        </p:txBody>
      </p:sp>
      <p:cxnSp>
        <p:nvCxnSpPr>
          <p:cNvPr id="53" name="Straight Arrow Connector 52"/>
          <p:cNvCxnSpPr>
            <a:stCxn id="47" idx="2"/>
            <a:endCxn id="48" idx="0"/>
          </p:cNvCxnSpPr>
          <p:nvPr/>
        </p:nvCxnSpPr>
        <p:spPr>
          <a:xfrm rot="5400000">
            <a:off x="1333500" y="30480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2"/>
            <a:endCxn id="49" idx="0"/>
          </p:cNvCxnSpPr>
          <p:nvPr/>
        </p:nvCxnSpPr>
        <p:spPr>
          <a:xfrm rot="5400000">
            <a:off x="1333500" y="43434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2"/>
            <a:endCxn id="51" idx="0"/>
          </p:cNvCxnSpPr>
          <p:nvPr/>
        </p:nvCxnSpPr>
        <p:spPr>
          <a:xfrm rot="5400000">
            <a:off x="1333500" y="56388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1" idx="2"/>
            <a:endCxn id="50" idx="0"/>
          </p:cNvCxnSpPr>
          <p:nvPr/>
        </p:nvCxnSpPr>
        <p:spPr>
          <a:xfrm rot="5400000">
            <a:off x="1333500" y="69342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14400" y="19050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R&amp;D</a:t>
            </a:r>
            <a:endParaRPr lang="en-US" b="1" dirty="0">
              <a:solidFill>
                <a:schemeClr val="tx1"/>
              </a:solidFill>
            </a:endParaRPr>
          </a:p>
        </p:txBody>
      </p:sp>
      <p:sp>
        <p:nvSpPr>
          <p:cNvPr id="48" name="Rectangle 47"/>
          <p:cNvSpPr/>
          <p:nvPr/>
        </p:nvSpPr>
        <p:spPr>
          <a:xfrm>
            <a:off x="914400" y="32004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Produce</a:t>
            </a:r>
            <a:endParaRPr lang="en-US" b="1" dirty="0">
              <a:solidFill>
                <a:schemeClr val="tx1"/>
              </a:solidFill>
            </a:endParaRPr>
          </a:p>
        </p:txBody>
      </p:sp>
      <p:sp>
        <p:nvSpPr>
          <p:cNvPr id="49" name="Rectangle 48"/>
          <p:cNvSpPr/>
          <p:nvPr/>
        </p:nvSpPr>
        <p:spPr>
          <a:xfrm>
            <a:off x="914400" y="44958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Service</a:t>
            </a:r>
            <a:endParaRPr lang="en-US" b="1" dirty="0">
              <a:solidFill>
                <a:schemeClr val="tx1"/>
              </a:solidFill>
            </a:endParaRPr>
          </a:p>
        </p:txBody>
      </p:sp>
      <p:sp>
        <p:nvSpPr>
          <p:cNvPr id="50" name="Rectangle 49"/>
          <p:cNvSpPr/>
          <p:nvPr/>
        </p:nvSpPr>
        <p:spPr>
          <a:xfrm>
            <a:off x="914400" y="70866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Deliver</a:t>
            </a:r>
            <a:endParaRPr lang="en-US" b="1" dirty="0">
              <a:solidFill>
                <a:schemeClr val="tx1"/>
              </a:solidFill>
            </a:endParaRPr>
          </a:p>
        </p:txBody>
      </p:sp>
      <p:sp>
        <p:nvSpPr>
          <p:cNvPr id="51" name="Rectangle 50"/>
          <p:cNvSpPr/>
          <p:nvPr/>
        </p:nvSpPr>
        <p:spPr>
          <a:xfrm>
            <a:off x="914400" y="57912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Sell</a:t>
            </a:r>
            <a:endParaRPr lang="en-US" b="1" dirty="0">
              <a:solidFill>
                <a:schemeClr val="tx1"/>
              </a:solidFill>
            </a:endParaRPr>
          </a:p>
        </p:txBody>
      </p:sp>
      <p:sp>
        <p:nvSpPr>
          <p:cNvPr id="63" name="Left Arrow Callout 62"/>
          <p:cNvSpPr/>
          <p:nvPr/>
        </p:nvSpPr>
        <p:spPr>
          <a:xfrm>
            <a:off x="2133600" y="1905000"/>
            <a:ext cx="1752600" cy="12192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Research EMS Practices</a:t>
            </a:r>
            <a:endParaRPr lang="en-US" sz="1400" dirty="0">
              <a:solidFill>
                <a:schemeClr val="tx1"/>
              </a:solidFill>
            </a:endParaRPr>
          </a:p>
        </p:txBody>
      </p:sp>
      <p:sp>
        <p:nvSpPr>
          <p:cNvPr id="64" name="Left Arrow Callout 63"/>
          <p:cNvSpPr/>
          <p:nvPr/>
        </p:nvSpPr>
        <p:spPr>
          <a:xfrm>
            <a:off x="2133600" y="3200400"/>
            <a:ext cx="1752600" cy="9906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List of Reasons</a:t>
            </a:r>
            <a:endParaRPr lang="en-US" sz="1400" dirty="0">
              <a:solidFill>
                <a:schemeClr val="tx1"/>
              </a:solidFill>
            </a:endParaRPr>
          </a:p>
        </p:txBody>
      </p:sp>
      <p:sp>
        <p:nvSpPr>
          <p:cNvPr id="65" name="Left Arrow Callout 64"/>
          <p:cNvSpPr/>
          <p:nvPr/>
        </p:nvSpPr>
        <p:spPr>
          <a:xfrm>
            <a:off x="2133600" y="4495800"/>
            <a:ext cx="1752600" cy="9906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Revised Brochure</a:t>
            </a:r>
            <a:endParaRPr lang="en-US" sz="1400" dirty="0">
              <a:solidFill>
                <a:schemeClr val="tx1"/>
              </a:solidFill>
            </a:endParaRPr>
          </a:p>
        </p:txBody>
      </p:sp>
      <p:sp>
        <p:nvSpPr>
          <p:cNvPr id="66" name="Left Arrow Callout 65"/>
          <p:cNvSpPr/>
          <p:nvPr/>
        </p:nvSpPr>
        <p:spPr>
          <a:xfrm>
            <a:off x="2133600" y="5791200"/>
            <a:ext cx="1752600" cy="9906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Wal-Mart Executive Feedback</a:t>
            </a:r>
            <a:endParaRPr lang="en-US" sz="1400" dirty="0">
              <a:solidFill>
                <a:schemeClr val="tx1"/>
              </a:solidFill>
            </a:endParaRPr>
          </a:p>
        </p:txBody>
      </p:sp>
      <p:sp>
        <p:nvSpPr>
          <p:cNvPr id="67" name="Left Arrow Callout 66"/>
          <p:cNvSpPr/>
          <p:nvPr/>
        </p:nvSpPr>
        <p:spPr>
          <a:xfrm>
            <a:off x="2133600" y="7086600"/>
            <a:ext cx="1752600" cy="762000"/>
          </a:xfrm>
          <a:prstGeom prst="leftArrowCallout">
            <a:avLst>
              <a:gd name="adj1" fmla="val 18462"/>
              <a:gd name="adj2" fmla="val 1913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Organized Wal-Mart Executive Feedback</a:t>
            </a:r>
            <a:endParaRPr lang="en-US" sz="1400" dirty="0">
              <a:solidFill>
                <a:schemeClr val="tx1"/>
              </a:solidFill>
            </a:endParaRPr>
          </a:p>
        </p:txBody>
      </p:sp>
      <p:cxnSp>
        <p:nvCxnSpPr>
          <p:cNvPr id="70" name="Straight Arrow Connector 69"/>
          <p:cNvCxnSpPr/>
          <p:nvPr/>
        </p:nvCxnSpPr>
        <p:spPr>
          <a:xfrm flipV="1">
            <a:off x="2057400" y="6324600"/>
            <a:ext cx="3124200" cy="1600200"/>
          </a:xfrm>
          <a:prstGeom prst="bentConnector3">
            <a:avLst>
              <a:gd name="adj1" fmla="val 100000"/>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191000" y="1905000"/>
            <a:ext cx="1676400" cy="400110"/>
          </a:xfrm>
          <a:prstGeom prst="rect">
            <a:avLst/>
          </a:prstGeom>
          <a:solidFill>
            <a:schemeClr val="accent1">
              <a:alpha val="66000"/>
            </a:schemeClr>
          </a:solidFill>
          <a:ln>
            <a:solidFill>
              <a:schemeClr val="tx1"/>
            </a:solidFill>
          </a:ln>
        </p:spPr>
        <p:txBody>
          <a:bodyPr wrap="square" rtlCol="0">
            <a:spAutoFit/>
          </a:bodyPr>
          <a:lstStyle/>
          <a:p>
            <a:pPr algn="ctr"/>
            <a:r>
              <a:rPr lang="en-US" sz="2000" b="1" u="sng" dirty="0" smtClean="0">
                <a:solidFill>
                  <a:srgbClr val="FFFF00"/>
                </a:solidFill>
              </a:rPr>
              <a:t>Value Added</a:t>
            </a:r>
            <a:endParaRPr lang="en-US" sz="2000" b="1" u="sng" dirty="0">
              <a:solidFill>
                <a:srgbClr val="FFFF00"/>
              </a:solidFill>
            </a:endParaRPr>
          </a:p>
        </p:txBody>
      </p:sp>
      <p:sp>
        <p:nvSpPr>
          <p:cNvPr id="82" name="Rectangle 81"/>
          <p:cNvSpPr/>
          <p:nvPr/>
        </p:nvSpPr>
        <p:spPr>
          <a:xfrm>
            <a:off x="4114800" y="2286000"/>
            <a:ext cx="1828800" cy="4495800"/>
          </a:xfrm>
          <a:prstGeom prst="rect">
            <a:avLst/>
          </a:prstGeom>
          <a:solidFill>
            <a:schemeClr val="bg2">
              <a:lumMod val="7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By creating a brochure that promotes reasons why a QR-2D customer profile is vital to preventing fatal emergency room errors and selling the customer brochure to Wal-Mart executives, KAZ improves quality of work and demonstrates knowledge and understanding of subject matter which increases branding of KAZ Consulting. Additionally, Wal-Mart benefits by staying actively involved in creation process and can foresee and address issues before they become sunken costs thus saving time and money.</a:t>
            </a:r>
            <a:endParaRPr lang="en-US" sz="1200" dirty="0">
              <a:solidFill>
                <a:schemeClr val="tx1"/>
              </a:solidFill>
            </a:endParaRPr>
          </a:p>
        </p:txBody>
      </p:sp>
      <p:sp>
        <p:nvSpPr>
          <p:cNvPr id="22" name="Slide Number Placeholder 21"/>
          <p:cNvSpPr>
            <a:spLocks noGrp="1"/>
          </p:cNvSpPr>
          <p:nvPr>
            <p:ph type="sldNum" sz="quarter" idx="12"/>
          </p:nvPr>
        </p:nvSpPr>
        <p:spPr/>
        <p:txBody>
          <a:bodyPr/>
          <a:lstStyle/>
          <a:p>
            <a:fld id="{BFC7FD3E-F688-44E6-8889-AEFA5BAA7B88}"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b="1" u="sng" dirty="0" smtClean="0">
                <a:solidFill>
                  <a:schemeClr val="tx1"/>
                </a:solidFill>
              </a:rPr>
              <a:t>R&amp;D:</a:t>
            </a:r>
            <a:r>
              <a:rPr lang="en-US" dirty="0" smtClean="0">
                <a:solidFill>
                  <a:schemeClr val="tx1"/>
                </a:solidFill>
              </a:rPr>
              <a:t> Research EMS practices</a:t>
            </a:r>
            <a:endParaRPr lang="en-US" b="1" u="sng" dirty="0" smtClean="0">
              <a:solidFill>
                <a:schemeClr val="tx1"/>
              </a:solidFill>
            </a:endParaRPr>
          </a:p>
          <a:p>
            <a:pPr>
              <a:buFont typeface="Arial" pitchFamily="34" charset="0"/>
              <a:buChar char="•"/>
            </a:pPr>
            <a:r>
              <a:rPr lang="en-US" b="1" u="sng" dirty="0" smtClean="0">
                <a:solidFill>
                  <a:schemeClr val="tx1"/>
                </a:solidFill>
              </a:rPr>
              <a:t>Produce:</a:t>
            </a:r>
            <a:r>
              <a:rPr lang="en-US" dirty="0" smtClean="0">
                <a:solidFill>
                  <a:schemeClr val="tx1"/>
                </a:solidFill>
              </a:rPr>
              <a:t> List of reasons</a:t>
            </a:r>
          </a:p>
          <a:p>
            <a:pPr>
              <a:buFont typeface="Arial" pitchFamily="34" charset="0"/>
              <a:buChar char="•"/>
            </a:pPr>
            <a:r>
              <a:rPr lang="en-US" b="1" u="sng" dirty="0" smtClean="0">
                <a:solidFill>
                  <a:schemeClr val="tx1"/>
                </a:solidFill>
              </a:rPr>
              <a:t>Service:</a:t>
            </a:r>
            <a:r>
              <a:rPr lang="en-US" dirty="0" smtClean="0">
                <a:solidFill>
                  <a:schemeClr val="tx1"/>
                </a:solidFill>
              </a:rPr>
              <a:t> Revised brochure</a:t>
            </a:r>
            <a:endParaRPr lang="en-US" b="1" u="sng" dirty="0" smtClean="0">
              <a:solidFill>
                <a:schemeClr val="tx1"/>
              </a:solidFill>
            </a:endParaRPr>
          </a:p>
          <a:p>
            <a:pPr>
              <a:buFont typeface="Arial" pitchFamily="34" charset="0"/>
              <a:buChar char="•"/>
            </a:pPr>
            <a:r>
              <a:rPr lang="en-US" b="1" u="sng" dirty="0" smtClean="0">
                <a:solidFill>
                  <a:schemeClr val="tx1"/>
                </a:solidFill>
              </a:rPr>
              <a:t>Sell:</a:t>
            </a:r>
            <a:r>
              <a:rPr lang="en-US" dirty="0" smtClean="0">
                <a:solidFill>
                  <a:schemeClr val="tx1"/>
                </a:solidFill>
              </a:rPr>
              <a:t> Wal-Mart executive feedback</a:t>
            </a:r>
            <a:endParaRPr lang="en-US" b="1" u="sng" dirty="0" smtClean="0">
              <a:solidFill>
                <a:schemeClr val="tx1"/>
              </a:solidFill>
            </a:endParaRPr>
          </a:p>
          <a:p>
            <a:pPr>
              <a:buFont typeface="Arial" pitchFamily="34" charset="0"/>
              <a:buChar char="•"/>
            </a:pPr>
            <a:r>
              <a:rPr lang="en-US" b="1" u="sng" dirty="0" smtClean="0">
                <a:solidFill>
                  <a:schemeClr val="tx1"/>
                </a:solidFill>
              </a:rPr>
              <a:t>Deliver:</a:t>
            </a:r>
            <a:r>
              <a:rPr lang="en-US" dirty="0" smtClean="0">
                <a:solidFill>
                  <a:schemeClr val="tx1"/>
                </a:solidFill>
              </a:rPr>
              <a:t> Organized Wal-Mart executive feedback</a:t>
            </a:r>
            <a:endParaRPr lang="en-US" b="1" u="sng" dirty="0" smtClean="0">
              <a:solidFill>
                <a:schemeClr val="tx1"/>
              </a:solidFill>
            </a:endParaRPr>
          </a:p>
          <a:p>
            <a:pPr>
              <a:buFont typeface="Arial" pitchFamily="34" charset="0"/>
              <a:buChar char="•"/>
            </a:pPr>
            <a:r>
              <a:rPr lang="en-US" b="1" u="sng" dirty="0" smtClean="0">
                <a:solidFill>
                  <a:schemeClr val="tx1"/>
                </a:solidFill>
              </a:rPr>
              <a:t>Value:</a:t>
            </a:r>
            <a:r>
              <a:rPr lang="en-US" dirty="0" smtClean="0">
                <a:solidFill>
                  <a:schemeClr val="tx1"/>
                </a:solidFill>
              </a:rPr>
              <a:t> </a:t>
            </a:r>
          </a:p>
          <a:p>
            <a:pPr lvl="1"/>
            <a:r>
              <a:rPr lang="en-US" dirty="0" smtClean="0">
                <a:solidFill>
                  <a:schemeClr val="tx1"/>
                </a:solidFill>
              </a:rPr>
              <a:t>-By creating a brochure that promotes reasons why a QR-2D customer profile is vital to preventing fatal emergency room errors and selling the customer brochure to Wal-Mart executives, KAZ improves quality of work and demonstrates knowledge and understanding of subject matter which increases branding of KAZ Consulting. Additionally, Wal-Mart benefits by staying actively involved in creation process and can foresee and address issues before they become sunken costs thus saving time and money.</a:t>
            </a:r>
          </a:p>
        </p:txBody>
      </p:sp>
      <p:sp>
        <p:nvSpPr>
          <p:cNvPr id="7" name="TextBox 6"/>
          <p:cNvSpPr txBox="1"/>
          <p:nvPr/>
        </p:nvSpPr>
        <p:spPr>
          <a:xfrm>
            <a:off x="1143000" y="762000"/>
            <a:ext cx="4572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400" dirty="0" smtClean="0">
                <a:solidFill>
                  <a:prstClr val="black"/>
                </a:solidFill>
              </a:rPr>
              <a:t>Customer Sell VC Narrative</a:t>
            </a:r>
            <a:endParaRPr lang="en-US" sz="2400" dirty="0">
              <a:solidFill>
                <a:prstClr val="black"/>
              </a:solidFill>
            </a:endParaRPr>
          </a:p>
        </p:txBody>
      </p:sp>
      <p:sp>
        <p:nvSpPr>
          <p:cNvPr id="5" name="Slide Number Placeholder 4"/>
          <p:cNvSpPr>
            <a:spLocks noGrp="1"/>
          </p:cNvSpPr>
          <p:nvPr>
            <p:ph type="sldNum" sz="quarter" idx="12"/>
          </p:nvPr>
        </p:nvSpPr>
        <p:spPr/>
        <p:txBody>
          <a:bodyPr/>
          <a:lstStyle/>
          <a:p>
            <a:fld id="{BFC7FD3E-F688-44E6-8889-AEFA5BAA7B88}"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solidFill>
                <a:schemeClr val="tx1"/>
              </a:solidFill>
            </a:endParaRPr>
          </a:p>
          <a:p>
            <a:r>
              <a:rPr lang="en-US" sz="1100" b="1" dirty="0" smtClean="0">
                <a:solidFill>
                  <a:schemeClr val="tx1"/>
                </a:solidFill>
              </a:rPr>
              <a:t>For:</a:t>
            </a:r>
            <a:r>
              <a:rPr lang="en-US" sz="1100" dirty="0" smtClean="0">
                <a:solidFill>
                  <a:schemeClr val="tx1"/>
                </a:solidFill>
              </a:rPr>
              <a:t>	KAZ Consulting project team</a:t>
            </a:r>
          </a:p>
          <a:p>
            <a:r>
              <a:rPr lang="en-US" sz="1100" b="1" dirty="0" smtClean="0">
                <a:solidFill>
                  <a:schemeClr val="tx1"/>
                </a:solidFill>
              </a:rPr>
              <a:t>Regarding:</a:t>
            </a:r>
            <a:r>
              <a:rPr lang="en-US" sz="1100" dirty="0" smtClean="0">
                <a:solidFill>
                  <a:schemeClr val="tx1"/>
                </a:solidFill>
              </a:rPr>
              <a:t>	Wal-Mart QR-2D Customer Profiles Brochure</a:t>
            </a:r>
          </a:p>
          <a:p>
            <a:endParaRPr lang="en-US" sz="1100" dirty="0" smtClean="0">
              <a:solidFill>
                <a:schemeClr val="tx1"/>
              </a:solidFill>
            </a:endParaRPr>
          </a:p>
          <a:p>
            <a:endParaRPr lang="en-US" sz="1100" dirty="0" smtClean="0">
              <a:solidFill>
                <a:schemeClr val="tx1"/>
              </a:solidFill>
            </a:endParaRPr>
          </a:p>
          <a:p>
            <a:r>
              <a:rPr lang="en-US" sz="1100" dirty="0" smtClean="0">
                <a:solidFill>
                  <a:schemeClr val="tx1"/>
                </a:solidFill>
              </a:rPr>
              <a:t>We, the KAZ Consulting Board of Directors, have received your  project team’s preliminary brochure for Wal-Mart Pharmacy Customer Profiles.  We have attached all of our comments and suggestions for improvement.  Please send us the finalized brochure for approval after you have made the appropriate modifications.</a:t>
            </a:r>
          </a:p>
          <a:p>
            <a:endParaRPr lang="en-US" sz="1100" dirty="0" smtClean="0">
              <a:solidFill>
                <a:schemeClr val="tx1"/>
              </a:solidFill>
            </a:endParaRPr>
          </a:p>
          <a:p>
            <a:r>
              <a:rPr lang="en-US" sz="1100" dirty="0" smtClean="0">
                <a:solidFill>
                  <a:schemeClr val="tx1"/>
                </a:solidFill>
              </a:rPr>
              <a:t>                                                                                                      KAZ Board of Directors</a:t>
            </a:r>
          </a:p>
        </p:txBody>
      </p:sp>
      <p:sp>
        <p:nvSpPr>
          <p:cNvPr id="7" name="TextBox 6"/>
          <p:cNvSpPr txBox="1"/>
          <p:nvPr/>
        </p:nvSpPr>
        <p:spPr>
          <a:xfrm>
            <a:off x="1143000" y="762000"/>
            <a:ext cx="4572000" cy="400110"/>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000" dirty="0" smtClean="0">
                <a:solidFill>
                  <a:prstClr val="black"/>
                </a:solidFill>
              </a:rPr>
              <a:t>Feedback from KAZ Executives Deliverable</a:t>
            </a:r>
            <a:endParaRPr lang="en-US" sz="2000" dirty="0">
              <a:solidFill>
                <a:prstClr val="black"/>
              </a:solidFill>
            </a:endParaRPr>
          </a:p>
        </p:txBody>
      </p:sp>
      <p:sp>
        <p:nvSpPr>
          <p:cNvPr id="5" name="Slide Number Placeholder 4"/>
          <p:cNvSpPr>
            <a:spLocks noGrp="1"/>
          </p:cNvSpPr>
          <p:nvPr>
            <p:ph type="sldNum" sz="quarter" idx="12"/>
          </p:nvPr>
        </p:nvSpPr>
        <p:spPr/>
        <p:txBody>
          <a:bodyPr/>
          <a:lstStyle/>
          <a:p>
            <a:fld id="{BFC7FD3E-F688-44E6-8889-AEFA5BAA7B88}"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Arrow Connector 23"/>
          <p:cNvCxnSpPr>
            <a:stCxn id="13" idx="0"/>
            <a:endCxn id="12" idx="2"/>
          </p:cNvCxnSpPr>
          <p:nvPr/>
        </p:nvCxnSpPr>
        <p:spPr>
          <a:xfrm rot="5400000" flipH="1" flipV="1">
            <a:off x="3352800" y="4076700"/>
            <a:ext cx="228600" cy="1588"/>
          </a:xfrm>
          <a:prstGeom prst="straightConnector1">
            <a:avLst/>
          </a:prstGeom>
          <a:ln w="44450">
            <a:solidFill>
              <a:schemeClr val="tx1"/>
            </a:solidFill>
            <a:tailEnd type="triangle" w="sm" len="med"/>
          </a:ln>
          <a:effectLst/>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0"/>
            <a:endCxn id="13" idx="2"/>
          </p:cNvCxnSpPr>
          <p:nvPr/>
        </p:nvCxnSpPr>
        <p:spPr>
          <a:xfrm rot="5400000" flipH="1" flipV="1">
            <a:off x="2457450" y="6153150"/>
            <a:ext cx="304800" cy="1714500"/>
          </a:xfrm>
          <a:prstGeom prst="bentConnector3">
            <a:avLst>
              <a:gd name="adj1" fmla="val 50000"/>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0"/>
            <a:endCxn id="13" idx="2"/>
          </p:cNvCxnSpPr>
          <p:nvPr/>
        </p:nvCxnSpPr>
        <p:spPr>
          <a:xfrm rot="5400000" flipH="1" flipV="1">
            <a:off x="3314700" y="7010400"/>
            <a:ext cx="304800" cy="1588"/>
          </a:xfrm>
          <a:prstGeom prst="line">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6" idx="0"/>
            <a:endCxn id="13" idx="2"/>
          </p:cNvCxnSpPr>
          <p:nvPr/>
        </p:nvCxnSpPr>
        <p:spPr>
          <a:xfrm rot="16200000" flipV="1">
            <a:off x="4171950" y="6153150"/>
            <a:ext cx="304800" cy="1714500"/>
          </a:xfrm>
          <a:prstGeom prst="bentConnector3">
            <a:avLst>
              <a:gd name="adj1" fmla="val 50000"/>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66800" y="762000"/>
            <a:ext cx="47244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Customer Service WCA</a:t>
            </a:r>
            <a:endParaRPr lang="en-US" sz="2400" dirty="0"/>
          </a:p>
        </p:txBody>
      </p:sp>
      <p:sp>
        <p:nvSpPr>
          <p:cNvPr id="9" name="Rounded Rectangle 8"/>
          <p:cNvSpPr/>
          <p:nvPr/>
        </p:nvSpPr>
        <p:spPr>
          <a:xfrm>
            <a:off x="2819400" y="1981200"/>
            <a:ext cx="1295400" cy="6858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Customer</a:t>
            </a:r>
          </a:p>
          <a:p>
            <a:pPr algn="ctr"/>
            <a:r>
              <a:rPr lang="en-US" sz="1000" dirty="0" smtClean="0">
                <a:solidFill>
                  <a:schemeClr val="tx1"/>
                </a:solidFill>
              </a:rPr>
              <a:t>KAZ</a:t>
            </a:r>
          </a:p>
        </p:txBody>
      </p:sp>
      <p:sp>
        <p:nvSpPr>
          <p:cNvPr id="12" name="Rounded Rectangle 11"/>
          <p:cNvSpPr/>
          <p:nvPr/>
        </p:nvSpPr>
        <p:spPr>
          <a:xfrm>
            <a:off x="2819400" y="2971800"/>
            <a:ext cx="12954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Product</a:t>
            </a:r>
          </a:p>
          <a:p>
            <a:pPr algn="ctr"/>
            <a:r>
              <a:rPr lang="en-US" sz="900" dirty="0" smtClean="0">
                <a:solidFill>
                  <a:schemeClr val="tx1"/>
                </a:solidFill>
              </a:rPr>
              <a:t>Revised QR-2D customer profile brochures</a:t>
            </a:r>
            <a:endParaRPr lang="en-US" sz="1000" dirty="0">
              <a:solidFill>
                <a:schemeClr val="tx1"/>
              </a:solidFill>
            </a:endParaRPr>
          </a:p>
        </p:txBody>
      </p:sp>
      <p:sp>
        <p:nvSpPr>
          <p:cNvPr id="13" name="Rounded Rectangle 12"/>
          <p:cNvSpPr/>
          <p:nvPr/>
        </p:nvSpPr>
        <p:spPr>
          <a:xfrm>
            <a:off x="914400" y="4191000"/>
            <a:ext cx="5105400" cy="2667000"/>
          </a:xfrm>
          <a:prstGeom prst="roundRect">
            <a:avLst>
              <a:gd name="adj" fmla="val 0"/>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smtClean="0">
                <a:solidFill>
                  <a:schemeClr val="tx1"/>
                </a:solidFill>
              </a:rPr>
              <a:t>Work Practices</a:t>
            </a:r>
          </a:p>
          <a:p>
            <a:pPr>
              <a:buFont typeface="Arial" pitchFamily="34" charset="0"/>
              <a:buChar char="•"/>
            </a:pPr>
            <a:r>
              <a:rPr lang="en-US" sz="1400" b="1" u="sng" dirty="0" smtClean="0">
                <a:solidFill>
                  <a:schemeClr val="tx1"/>
                </a:solidFill>
              </a:rPr>
              <a:t>R&amp;D</a:t>
            </a:r>
            <a:r>
              <a:rPr lang="en-US" sz="1400" dirty="0" smtClean="0">
                <a:solidFill>
                  <a:schemeClr val="tx1"/>
                </a:solidFill>
              </a:rPr>
              <a:t>	 – Research new sample customer pool</a:t>
            </a:r>
          </a:p>
          <a:p>
            <a:pPr>
              <a:buFont typeface="Arial" pitchFamily="34" charset="0"/>
              <a:buChar char="•"/>
            </a:pPr>
            <a:r>
              <a:rPr lang="en-US" sz="1400" b="1" u="sng" dirty="0" smtClean="0">
                <a:solidFill>
                  <a:schemeClr val="tx1"/>
                </a:solidFill>
              </a:rPr>
              <a:t>Produce</a:t>
            </a:r>
            <a:r>
              <a:rPr lang="en-US" sz="1400" dirty="0" smtClean="0">
                <a:solidFill>
                  <a:schemeClr val="tx1"/>
                </a:solidFill>
              </a:rPr>
              <a:t>	 – Create updated brochure</a:t>
            </a:r>
          </a:p>
          <a:p>
            <a:pPr>
              <a:buFont typeface="Arial" pitchFamily="34" charset="0"/>
              <a:buChar char="•"/>
            </a:pPr>
            <a:r>
              <a:rPr lang="en-US" sz="1400" b="1" u="sng" dirty="0" smtClean="0">
                <a:solidFill>
                  <a:schemeClr val="tx1"/>
                </a:solidFill>
              </a:rPr>
              <a:t>Sell</a:t>
            </a:r>
            <a:r>
              <a:rPr lang="en-US" sz="1400" dirty="0" smtClean="0">
                <a:solidFill>
                  <a:schemeClr val="tx1"/>
                </a:solidFill>
              </a:rPr>
              <a:t> 	 – Submit updated brochure to sample customer pool</a:t>
            </a:r>
          </a:p>
          <a:p>
            <a:pPr>
              <a:buFont typeface="Arial" pitchFamily="34" charset="0"/>
              <a:buChar char="•"/>
            </a:pPr>
            <a:r>
              <a:rPr lang="en-US" sz="1400" b="1" u="sng" dirty="0" smtClean="0">
                <a:solidFill>
                  <a:schemeClr val="tx1"/>
                </a:solidFill>
              </a:rPr>
              <a:t>Service</a:t>
            </a:r>
            <a:r>
              <a:rPr lang="en-US" sz="1400" dirty="0" smtClean="0">
                <a:solidFill>
                  <a:schemeClr val="tx1"/>
                </a:solidFill>
              </a:rPr>
              <a:t>	 – Revise, if needed, based on feedback from sample 	    customer pool</a:t>
            </a:r>
          </a:p>
          <a:p>
            <a:pPr>
              <a:buFont typeface="Arial" pitchFamily="34" charset="0"/>
              <a:buChar char="•"/>
            </a:pPr>
            <a:r>
              <a:rPr lang="en-US" sz="1400" b="1" u="sng" dirty="0" smtClean="0">
                <a:solidFill>
                  <a:schemeClr val="tx1"/>
                </a:solidFill>
              </a:rPr>
              <a:t>Deliver</a:t>
            </a:r>
            <a:r>
              <a:rPr lang="en-US" sz="1400" dirty="0" smtClean="0">
                <a:solidFill>
                  <a:schemeClr val="tx1"/>
                </a:solidFill>
              </a:rPr>
              <a:t> 	 – Deliver updated brochures for customer 	  	    consideration in purchasing QR-2D customer profile  	    to KAZ to prepare for deployment</a:t>
            </a:r>
          </a:p>
        </p:txBody>
      </p:sp>
      <p:sp>
        <p:nvSpPr>
          <p:cNvPr id="14" name="Rounded Rectangle 13"/>
          <p:cNvSpPr/>
          <p:nvPr/>
        </p:nvSpPr>
        <p:spPr>
          <a:xfrm>
            <a:off x="1143000" y="7162800"/>
            <a:ext cx="12192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Technology</a:t>
            </a:r>
          </a:p>
          <a:p>
            <a:pPr algn="ctr">
              <a:buFont typeface="Arial" pitchFamily="34" charset="0"/>
              <a:buChar char="•"/>
            </a:pPr>
            <a:r>
              <a:rPr lang="en-US" sz="900" dirty="0" smtClean="0">
                <a:solidFill>
                  <a:schemeClr val="tx1"/>
                </a:solidFill>
              </a:rPr>
              <a:t>Microsoft Office Suite</a:t>
            </a:r>
          </a:p>
          <a:p>
            <a:pPr algn="ctr">
              <a:buFont typeface="Arial" pitchFamily="34" charset="0"/>
              <a:buChar char="•"/>
            </a:pPr>
            <a:r>
              <a:rPr lang="en-US" sz="900" dirty="0" smtClean="0">
                <a:solidFill>
                  <a:schemeClr val="tx1"/>
                </a:solidFill>
              </a:rPr>
              <a:t>Internet</a:t>
            </a:r>
          </a:p>
          <a:p>
            <a:pPr algn="ctr">
              <a:buFont typeface="Arial" pitchFamily="34" charset="0"/>
              <a:buChar char="•"/>
            </a:pPr>
            <a:r>
              <a:rPr lang="en-US" sz="900" dirty="0" smtClean="0">
                <a:solidFill>
                  <a:schemeClr val="tx1"/>
                </a:solidFill>
              </a:rPr>
              <a:t>Communication Resources</a:t>
            </a:r>
          </a:p>
        </p:txBody>
      </p:sp>
      <p:sp>
        <p:nvSpPr>
          <p:cNvPr id="15" name="Rounded Rectangle 14"/>
          <p:cNvSpPr/>
          <p:nvPr/>
        </p:nvSpPr>
        <p:spPr>
          <a:xfrm>
            <a:off x="2819400" y="7162800"/>
            <a:ext cx="12954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People</a:t>
            </a:r>
          </a:p>
          <a:p>
            <a:pPr algn="ctr">
              <a:buFont typeface="Arial" pitchFamily="34" charset="0"/>
              <a:buChar char="•"/>
            </a:pPr>
            <a:r>
              <a:rPr lang="en-US" sz="1000" dirty="0" smtClean="0">
                <a:solidFill>
                  <a:schemeClr val="tx1"/>
                </a:solidFill>
              </a:rPr>
              <a:t>KAZ Consulting &amp; executives</a:t>
            </a:r>
          </a:p>
          <a:p>
            <a:pPr algn="ctr">
              <a:buFont typeface="Arial" pitchFamily="34" charset="0"/>
              <a:buChar char="•"/>
            </a:pPr>
            <a:r>
              <a:rPr lang="en-US" sz="1000" dirty="0" smtClean="0">
                <a:solidFill>
                  <a:schemeClr val="tx1"/>
                </a:solidFill>
              </a:rPr>
              <a:t>Wal-Mart customers</a:t>
            </a:r>
          </a:p>
          <a:p>
            <a:pPr algn="ctr"/>
            <a:endParaRPr lang="en-US" sz="1000" dirty="0" smtClean="0">
              <a:solidFill>
                <a:schemeClr val="tx1"/>
              </a:solidFill>
            </a:endParaRPr>
          </a:p>
        </p:txBody>
      </p:sp>
      <p:sp>
        <p:nvSpPr>
          <p:cNvPr id="16" name="Rounded Rectangle 15"/>
          <p:cNvSpPr/>
          <p:nvPr/>
        </p:nvSpPr>
        <p:spPr>
          <a:xfrm>
            <a:off x="4572000" y="7162800"/>
            <a:ext cx="12192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Data</a:t>
            </a:r>
          </a:p>
          <a:p>
            <a:pPr algn="ctr">
              <a:buFont typeface="Arial" pitchFamily="34" charset="0"/>
              <a:buChar char="•"/>
            </a:pPr>
            <a:r>
              <a:rPr lang="en-US" sz="900" dirty="0" smtClean="0">
                <a:solidFill>
                  <a:schemeClr val="tx1"/>
                </a:solidFill>
              </a:rPr>
              <a:t>Updated brochure</a:t>
            </a:r>
          </a:p>
          <a:p>
            <a:pPr algn="ctr">
              <a:buFont typeface="Arial" pitchFamily="34" charset="0"/>
              <a:buChar char="•"/>
            </a:pPr>
            <a:r>
              <a:rPr lang="en-US" sz="900" dirty="0" smtClean="0">
                <a:solidFill>
                  <a:schemeClr val="tx1"/>
                </a:solidFill>
              </a:rPr>
              <a:t>Executive feedback</a:t>
            </a:r>
            <a:endParaRPr lang="en-US" sz="900" dirty="0">
              <a:solidFill>
                <a:schemeClr val="tx1"/>
              </a:solidFill>
            </a:endParaRPr>
          </a:p>
        </p:txBody>
      </p:sp>
      <p:sp>
        <p:nvSpPr>
          <p:cNvPr id="17" name="Rounded Rectangle 16"/>
          <p:cNvSpPr/>
          <p:nvPr/>
        </p:nvSpPr>
        <p:spPr>
          <a:xfrm>
            <a:off x="762000" y="1981200"/>
            <a:ext cx="1905000" cy="2057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Goal</a:t>
            </a:r>
          </a:p>
          <a:p>
            <a:r>
              <a:rPr lang="en-US" sz="1000" dirty="0" smtClean="0">
                <a:solidFill>
                  <a:schemeClr val="tx1"/>
                </a:solidFill>
              </a:rPr>
              <a:t>To revise customer brochure based on executive feedback.</a:t>
            </a:r>
            <a:endParaRPr lang="en-US" sz="1000" dirty="0">
              <a:solidFill>
                <a:schemeClr val="tx1"/>
              </a:solidFill>
            </a:endParaRPr>
          </a:p>
        </p:txBody>
      </p:sp>
      <p:sp>
        <p:nvSpPr>
          <p:cNvPr id="19" name="Rounded Rectangle 18"/>
          <p:cNvSpPr/>
          <p:nvPr/>
        </p:nvSpPr>
        <p:spPr>
          <a:xfrm>
            <a:off x="4267200" y="1981200"/>
            <a:ext cx="1828800" cy="2057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b="1" u="sng" dirty="0" smtClean="0">
                <a:solidFill>
                  <a:schemeClr val="tx1"/>
                </a:solidFill>
              </a:rPr>
              <a:t>Value Added</a:t>
            </a:r>
          </a:p>
          <a:p>
            <a:r>
              <a:rPr lang="en-US" sz="900" dirty="0" smtClean="0">
                <a:solidFill>
                  <a:schemeClr val="tx1"/>
                </a:solidFill>
              </a:rPr>
              <a:t>By revising customer brochure based on executive feedback and then retesting with a customer pool sample, KAZ continually improves the customer brochure which increases their skill set as consults and increases the quality of the customer’s experience.</a:t>
            </a:r>
            <a:endParaRPr lang="en-US" sz="900" dirty="0">
              <a:solidFill>
                <a:schemeClr val="tx1"/>
              </a:solidFill>
            </a:endParaRPr>
          </a:p>
        </p:txBody>
      </p:sp>
      <p:cxnSp>
        <p:nvCxnSpPr>
          <p:cNvPr id="21" name="Straight Connector 20"/>
          <p:cNvCxnSpPr/>
          <p:nvPr/>
        </p:nvCxnSpPr>
        <p:spPr>
          <a:xfrm rot="5400000">
            <a:off x="1753394" y="2971006"/>
            <a:ext cx="1980406" cy="794"/>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3201194" y="2971006"/>
            <a:ext cx="19812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0"/>
            <a:endCxn id="9" idx="2"/>
          </p:cNvCxnSpPr>
          <p:nvPr/>
        </p:nvCxnSpPr>
        <p:spPr>
          <a:xfrm rot="5400000" flipH="1" flipV="1">
            <a:off x="3314700" y="2819400"/>
            <a:ext cx="304800" cy="1588"/>
          </a:xfrm>
          <a:prstGeom prst="straightConnector1">
            <a:avLst/>
          </a:prstGeom>
          <a:ln w="44450">
            <a:solidFill>
              <a:schemeClr val="tx1"/>
            </a:solidFill>
            <a:tailEnd type="triangle" w="sm" len="med"/>
          </a:ln>
          <a:effectLst/>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BFC7FD3E-F688-44E6-8889-AEFA5BAA7B88}"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sz="1600" b="1" u="sng" dirty="0" smtClean="0">
                <a:solidFill>
                  <a:schemeClr val="tx1"/>
                </a:solidFill>
              </a:rPr>
              <a:t>Goal:</a:t>
            </a:r>
            <a:r>
              <a:rPr lang="en-US" sz="1600" dirty="0" smtClean="0">
                <a:solidFill>
                  <a:schemeClr val="tx1"/>
                </a:solidFill>
              </a:rPr>
              <a:t> To revise customer brochure based on executive feedback.</a:t>
            </a:r>
          </a:p>
          <a:p>
            <a:pPr>
              <a:buFont typeface="Arial" pitchFamily="34" charset="0"/>
              <a:buChar char="•"/>
            </a:pPr>
            <a:r>
              <a:rPr lang="en-US" sz="1600" b="1" u="sng" dirty="0" smtClean="0">
                <a:solidFill>
                  <a:schemeClr val="tx1"/>
                </a:solidFill>
              </a:rPr>
              <a:t>Product:</a:t>
            </a:r>
            <a:r>
              <a:rPr lang="en-US" sz="1600" dirty="0" smtClean="0">
                <a:solidFill>
                  <a:schemeClr val="tx1"/>
                </a:solidFill>
              </a:rPr>
              <a:t> Revised QR-2D customer profile brochures</a:t>
            </a:r>
          </a:p>
          <a:p>
            <a:pPr>
              <a:buFont typeface="Arial" pitchFamily="34" charset="0"/>
              <a:buChar char="•"/>
            </a:pPr>
            <a:r>
              <a:rPr lang="en-US" sz="1600" b="1" u="sng" dirty="0" smtClean="0">
                <a:solidFill>
                  <a:schemeClr val="tx1"/>
                </a:solidFill>
              </a:rPr>
              <a:t>R&amp;D:</a:t>
            </a:r>
            <a:r>
              <a:rPr lang="en-US" sz="1600" dirty="0" smtClean="0">
                <a:solidFill>
                  <a:schemeClr val="tx1"/>
                </a:solidFill>
              </a:rPr>
              <a:t> Research new sample customer pool</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Produce:</a:t>
            </a:r>
            <a:r>
              <a:rPr lang="en-US" sz="1600" dirty="0" smtClean="0">
                <a:solidFill>
                  <a:schemeClr val="tx1"/>
                </a:solidFill>
              </a:rPr>
              <a:t> Create updated brochure</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Sell:</a:t>
            </a:r>
            <a:r>
              <a:rPr lang="en-US" sz="1600" dirty="0" smtClean="0">
                <a:solidFill>
                  <a:schemeClr val="tx1"/>
                </a:solidFill>
              </a:rPr>
              <a:t> Submit updated brochure to sample customer pool</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Service:</a:t>
            </a:r>
            <a:r>
              <a:rPr lang="en-US" sz="1600" dirty="0" smtClean="0">
                <a:solidFill>
                  <a:schemeClr val="tx1"/>
                </a:solidFill>
              </a:rPr>
              <a:t> Revise, if needed, based on feedback from sample customer pool</a:t>
            </a:r>
          </a:p>
          <a:p>
            <a:pPr>
              <a:buFont typeface="Arial" pitchFamily="34" charset="0"/>
              <a:buChar char="•"/>
            </a:pPr>
            <a:r>
              <a:rPr lang="en-US" sz="1600" b="1" u="sng" dirty="0" smtClean="0">
                <a:solidFill>
                  <a:schemeClr val="tx1"/>
                </a:solidFill>
              </a:rPr>
              <a:t>Deliver:</a:t>
            </a:r>
            <a:r>
              <a:rPr lang="en-US" sz="1600" dirty="0" smtClean="0">
                <a:solidFill>
                  <a:schemeClr val="tx1"/>
                </a:solidFill>
              </a:rPr>
              <a:t> Deliver updated brochures for customer consideration in purchasing QR-2D customer profile to KAZ to prepare for deployment</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Technology:</a:t>
            </a:r>
            <a:r>
              <a:rPr lang="en-US" sz="1600" dirty="0" smtClean="0">
                <a:solidFill>
                  <a:schemeClr val="tx1"/>
                </a:solidFill>
              </a:rPr>
              <a:t> Microsoft Office Suite, Internet, Communication Resources</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People:</a:t>
            </a:r>
            <a:r>
              <a:rPr lang="en-US" sz="1600" dirty="0" smtClean="0">
                <a:solidFill>
                  <a:schemeClr val="tx1"/>
                </a:solidFill>
              </a:rPr>
              <a:t> KAZ Consulting &amp; executives, Wal-Mart customers</a:t>
            </a:r>
          </a:p>
          <a:p>
            <a:pPr>
              <a:buFont typeface="Arial" pitchFamily="34" charset="0"/>
              <a:buChar char="•"/>
            </a:pPr>
            <a:r>
              <a:rPr lang="en-US" sz="1600" b="1" u="sng" dirty="0" smtClean="0">
                <a:solidFill>
                  <a:schemeClr val="tx1"/>
                </a:solidFill>
              </a:rPr>
              <a:t>Data: </a:t>
            </a:r>
            <a:r>
              <a:rPr lang="en-US" sz="1600" dirty="0" smtClean="0">
                <a:solidFill>
                  <a:schemeClr val="tx1"/>
                </a:solidFill>
              </a:rPr>
              <a:t> Updated brochure, Executive feedback</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Value Added:</a:t>
            </a:r>
            <a:r>
              <a:rPr lang="en-US" sz="1600" dirty="0" smtClean="0">
                <a:solidFill>
                  <a:schemeClr val="tx1"/>
                </a:solidFill>
              </a:rPr>
              <a:t> By revising customer brochure based on executive feedback and then retesting with a customer pool sample, KAZ continually improves the customer brochure which increases their skill set as consults and increases the quality of the customer’s experience.</a:t>
            </a:r>
          </a:p>
        </p:txBody>
      </p:sp>
      <p:sp>
        <p:nvSpPr>
          <p:cNvPr id="7" name="TextBox 6"/>
          <p:cNvSpPr txBox="1"/>
          <p:nvPr/>
        </p:nvSpPr>
        <p:spPr>
          <a:xfrm>
            <a:off x="1066800" y="762000"/>
            <a:ext cx="47244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Customer Service WCA Narrative</a:t>
            </a:r>
            <a:endParaRPr lang="en-US" sz="2400" dirty="0"/>
          </a:p>
        </p:txBody>
      </p:sp>
      <p:sp>
        <p:nvSpPr>
          <p:cNvPr id="5" name="Slide Number Placeholder 4"/>
          <p:cNvSpPr>
            <a:spLocks noGrp="1"/>
          </p:cNvSpPr>
          <p:nvPr>
            <p:ph type="sldNum" sz="quarter" idx="12"/>
          </p:nvPr>
        </p:nvSpPr>
        <p:spPr/>
        <p:txBody>
          <a:bodyPr/>
          <a:lstStyle/>
          <a:p>
            <a:fld id="{BFC7FD3E-F688-44E6-8889-AEFA5BAA7B88}"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a:stCxn id="13" idx="0"/>
            <a:endCxn id="12" idx="2"/>
          </p:cNvCxnSpPr>
          <p:nvPr/>
        </p:nvCxnSpPr>
        <p:spPr>
          <a:xfrm rot="5400000" flipH="1" flipV="1">
            <a:off x="3314700" y="3810000"/>
            <a:ext cx="304800" cy="1588"/>
          </a:xfrm>
          <a:prstGeom prst="straightConnector1">
            <a:avLst/>
          </a:prstGeom>
          <a:ln w="44450">
            <a:solidFill>
              <a:schemeClr val="tx1"/>
            </a:solidFill>
            <a:tailEnd type="stealth" w="lg" len="lg"/>
          </a:ln>
          <a:effectLst/>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0"/>
            <a:endCxn id="13" idx="2"/>
          </p:cNvCxnSpPr>
          <p:nvPr/>
        </p:nvCxnSpPr>
        <p:spPr>
          <a:xfrm rot="5400000" flipH="1" flipV="1">
            <a:off x="2343150" y="5886450"/>
            <a:ext cx="533400" cy="1714500"/>
          </a:xfrm>
          <a:prstGeom prst="bentConnector3">
            <a:avLst>
              <a:gd name="adj1" fmla="val 50000"/>
            </a:avLst>
          </a:prstGeom>
          <a:ln w="44450" cap="sq">
            <a:solidFill>
              <a:schemeClr val="tx1"/>
            </a:solidFill>
            <a:miter lim="800000"/>
            <a:tailEnd type="stealth" w="lg" len="lg"/>
          </a:ln>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0"/>
            <a:endCxn id="13" idx="2"/>
          </p:cNvCxnSpPr>
          <p:nvPr/>
        </p:nvCxnSpPr>
        <p:spPr>
          <a:xfrm rot="5400000" flipH="1" flipV="1">
            <a:off x="3200400" y="6743700"/>
            <a:ext cx="533400" cy="1588"/>
          </a:xfrm>
          <a:prstGeom prst="line">
            <a:avLst/>
          </a:prstGeom>
          <a:ln w="44450" cap="sq">
            <a:solidFill>
              <a:schemeClr val="tx1"/>
            </a:solidFill>
            <a:miter lim="800000"/>
            <a:tailEnd type="stealth" w="lg" len="lg"/>
          </a:ln>
          <a:effectLst/>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6" idx="0"/>
            <a:endCxn id="13" idx="2"/>
          </p:cNvCxnSpPr>
          <p:nvPr/>
        </p:nvCxnSpPr>
        <p:spPr>
          <a:xfrm rot="16200000" flipV="1">
            <a:off x="4057650" y="5886450"/>
            <a:ext cx="533400" cy="1714500"/>
          </a:xfrm>
          <a:prstGeom prst="bentConnector3">
            <a:avLst>
              <a:gd name="adj1" fmla="val 50000"/>
            </a:avLst>
          </a:prstGeom>
          <a:ln w="44450" cap="sq">
            <a:solidFill>
              <a:schemeClr val="tx1"/>
            </a:solidFill>
            <a:miter lim="800000"/>
            <a:tailEnd type="stealth" w="lg" len="lg"/>
          </a:ln>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71600" y="838200"/>
            <a:ext cx="4191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Overall WCA for Client</a:t>
            </a:r>
            <a:endParaRPr lang="en-US" sz="2400" dirty="0"/>
          </a:p>
        </p:txBody>
      </p:sp>
      <p:sp>
        <p:nvSpPr>
          <p:cNvPr id="9" name="Rounded Rectangle 8"/>
          <p:cNvSpPr/>
          <p:nvPr/>
        </p:nvSpPr>
        <p:spPr>
          <a:xfrm>
            <a:off x="2819400" y="1981200"/>
            <a:ext cx="1295400" cy="609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Customer</a:t>
            </a:r>
          </a:p>
          <a:p>
            <a:pPr algn="ctr"/>
            <a:r>
              <a:rPr lang="en-US" sz="1000" dirty="0" smtClean="0">
                <a:solidFill>
                  <a:schemeClr val="tx1"/>
                </a:solidFill>
              </a:rPr>
              <a:t>Wal-Mart Pharmacy</a:t>
            </a:r>
          </a:p>
        </p:txBody>
      </p:sp>
      <p:sp>
        <p:nvSpPr>
          <p:cNvPr id="12" name="Rounded Rectangle 11"/>
          <p:cNvSpPr/>
          <p:nvPr/>
        </p:nvSpPr>
        <p:spPr>
          <a:xfrm>
            <a:off x="2819400" y="2819400"/>
            <a:ext cx="1295400" cy="8382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Product</a:t>
            </a:r>
          </a:p>
          <a:p>
            <a:pPr algn="ctr"/>
            <a:r>
              <a:rPr lang="en-US" sz="800" dirty="0" smtClean="0">
                <a:solidFill>
                  <a:schemeClr val="tx1"/>
                </a:solidFill>
              </a:rPr>
              <a:t>Using QR-2D bar-coding to make a mobile source for customer’s medical profiles</a:t>
            </a:r>
            <a:endParaRPr lang="en-US" sz="800" dirty="0">
              <a:solidFill>
                <a:schemeClr val="tx1"/>
              </a:solidFill>
            </a:endParaRPr>
          </a:p>
        </p:txBody>
      </p:sp>
      <p:sp>
        <p:nvSpPr>
          <p:cNvPr id="13" name="Rounded Rectangle 12"/>
          <p:cNvSpPr/>
          <p:nvPr/>
        </p:nvSpPr>
        <p:spPr>
          <a:xfrm>
            <a:off x="1143000" y="3962400"/>
            <a:ext cx="4648200" cy="2514600"/>
          </a:xfrm>
          <a:prstGeom prst="roundRect">
            <a:avLst>
              <a:gd name="adj" fmla="val 17058"/>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400" b="1" u="sng" dirty="0" smtClean="0">
                <a:solidFill>
                  <a:schemeClr val="tx1"/>
                </a:solidFill>
              </a:rPr>
              <a:t>R&amp;D</a:t>
            </a:r>
            <a:r>
              <a:rPr lang="en-US" sz="1400" dirty="0" smtClean="0">
                <a:solidFill>
                  <a:schemeClr val="tx1"/>
                </a:solidFill>
              </a:rPr>
              <a:t>	 – Ideas for QR-2D bar-coding that meets 	    Wal-Mart’s and their customer’s needs</a:t>
            </a:r>
          </a:p>
          <a:p>
            <a:pPr>
              <a:buFont typeface="Arial" pitchFamily="34" charset="0"/>
              <a:buChar char="•"/>
            </a:pPr>
            <a:r>
              <a:rPr lang="en-US" sz="1400" b="1" u="sng" dirty="0" smtClean="0">
                <a:solidFill>
                  <a:schemeClr val="tx1"/>
                </a:solidFill>
              </a:rPr>
              <a:t>Produce</a:t>
            </a:r>
            <a:r>
              <a:rPr lang="en-US" sz="1400" dirty="0" smtClean="0">
                <a:solidFill>
                  <a:schemeClr val="tx1"/>
                </a:solidFill>
              </a:rPr>
              <a:t>	 – Useful QR-2D bar-coding process in </a:t>
            </a:r>
            <a:r>
              <a:rPr lang="en-US" sz="1400" dirty="0" err="1" smtClean="0">
                <a:solidFill>
                  <a:schemeClr val="tx1"/>
                </a:solidFill>
              </a:rPr>
              <a:t>Wal</a:t>
            </a:r>
            <a:r>
              <a:rPr lang="en-US" sz="1400" dirty="0" smtClean="0">
                <a:solidFill>
                  <a:schemeClr val="tx1"/>
                </a:solidFill>
              </a:rPr>
              <a:t>-	    Mart Pharmacy</a:t>
            </a:r>
          </a:p>
          <a:p>
            <a:pPr>
              <a:buFont typeface="Arial" pitchFamily="34" charset="0"/>
              <a:buChar char="•"/>
            </a:pPr>
            <a:r>
              <a:rPr lang="en-US" sz="1400" b="1" u="sng" dirty="0" smtClean="0">
                <a:solidFill>
                  <a:schemeClr val="tx1"/>
                </a:solidFill>
              </a:rPr>
              <a:t>Sell</a:t>
            </a:r>
            <a:r>
              <a:rPr lang="en-US" sz="1400" dirty="0" smtClean="0">
                <a:solidFill>
                  <a:schemeClr val="tx1"/>
                </a:solidFill>
              </a:rPr>
              <a:t> 	 – Research and Presentation to Wal-Mart 	    Executives</a:t>
            </a:r>
          </a:p>
          <a:p>
            <a:pPr>
              <a:buFont typeface="Arial" pitchFamily="34" charset="0"/>
              <a:buChar char="•"/>
            </a:pPr>
            <a:r>
              <a:rPr lang="en-US" sz="1400" b="1" u="sng" dirty="0" smtClean="0">
                <a:solidFill>
                  <a:schemeClr val="tx1"/>
                </a:solidFill>
              </a:rPr>
              <a:t>Deliver</a:t>
            </a:r>
            <a:r>
              <a:rPr lang="en-US" sz="1400" dirty="0" smtClean="0">
                <a:solidFill>
                  <a:schemeClr val="tx1"/>
                </a:solidFill>
              </a:rPr>
              <a:t> 	 – Innovative QR-2D bar-coding system for 	    customer profiles</a:t>
            </a:r>
          </a:p>
          <a:p>
            <a:pPr>
              <a:buFont typeface="Arial" pitchFamily="34" charset="0"/>
              <a:buChar char="•"/>
            </a:pPr>
            <a:r>
              <a:rPr lang="en-US" sz="1400" b="1" u="sng" dirty="0" smtClean="0">
                <a:solidFill>
                  <a:schemeClr val="tx1"/>
                </a:solidFill>
              </a:rPr>
              <a:t>Service</a:t>
            </a:r>
            <a:r>
              <a:rPr lang="en-US" sz="1400" dirty="0" smtClean="0">
                <a:solidFill>
                  <a:schemeClr val="tx1"/>
                </a:solidFill>
              </a:rPr>
              <a:t>	 – Technology support and consulting 	   	    regarding the expansion of this system into 	    other aspects of Wal-Mart’s business</a:t>
            </a:r>
          </a:p>
          <a:p>
            <a:r>
              <a:rPr lang="en-US" sz="1400" dirty="0" smtClean="0">
                <a:solidFill>
                  <a:schemeClr val="tx1"/>
                </a:solidFill>
              </a:rPr>
              <a:t> </a:t>
            </a:r>
          </a:p>
        </p:txBody>
      </p:sp>
      <p:sp>
        <p:nvSpPr>
          <p:cNvPr id="14" name="Rounded Rectangle 13"/>
          <p:cNvSpPr/>
          <p:nvPr/>
        </p:nvSpPr>
        <p:spPr>
          <a:xfrm>
            <a:off x="1143000" y="7010400"/>
            <a:ext cx="12192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Technology</a:t>
            </a:r>
          </a:p>
          <a:p>
            <a:pPr algn="ctr"/>
            <a:r>
              <a:rPr lang="en-US" sz="1000" dirty="0" smtClean="0">
                <a:solidFill>
                  <a:schemeClr val="tx1"/>
                </a:solidFill>
              </a:rPr>
              <a:t>Computers, Scanner, Printer, Software, MS Office Suite</a:t>
            </a:r>
            <a:endParaRPr lang="en-US" sz="1000" dirty="0">
              <a:solidFill>
                <a:schemeClr val="tx1"/>
              </a:solidFill>
            </a:endParaRPr>
          </a:p>
        </p:txBody>
      </p:sp>
      <p:sp>
        <p:nvSpPr>
          <p:cNvPr id="15" name="Rounded Rectangle 14"/>
          <p:cNvSpPr/>
          <p:nvPr/>
        </p:nvSpPr>
        <p:spPr>
          <a:xfrm>
            <a:off x="2819400" y="7010400"/>
            <a:ext cx="12954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Data</a:t>
            </a:r>
          </a:p>
          <a:p>
            <a:pPr algn="ctr"/>
            <a:r>
              <a:rPr lang="en-US" sz="1000" dirty="0" smtClean="0">
                <a:solidFill>
                  <a:schemeClr val="tx1"/>
                </a:solidFill>
              </a:rPr>
              <a:t>Research, surveys, current system, ideas, presentation</a:t>
            </a:r>
            <a:endParaRPr lang="en-US" sz="1000" dirty="0">
              <a:solidFill>
                <a:schemeClr val="tx1"/>
              </a:solidFill>
            </a:endParaRPr>
          </a:p>
        </p:txBody>
      </p:sp>
      <p:sp>
        <p:nvSpPr>
          <p:cNvPr id="16" name="Rounded Rectangle 15"/>
          <p:cNvSpPr/>
          <p:nvPr/>
        </p:nvSpPr>
        <p:spPr>
          <a:xfrm>
            <a:off x="4572000" y="7010400"/>
            <a:ext cx="12192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People</a:t>
            </a:r>
          </a:p>
          <a:p>
            <a:pPr algn="ctr"/>
            <a:r>
              <a:rPr lang="en-US" sz="1000" dirty="0" smtClean="0">
                <a:solidFill>
                  <a:schemeClr val="tx1"/>
                </a:solidFill>
              </a:rPr>
              <a:t>Wal-Mart, KAZ team members</a:t>
            </a:r>
            <a:endParaRPr lang="en-US" sz="1000" dirty="0">
              <a:solidFill>
                <a:schemeClr val="tx1"/>
              </a:solidFill>
            </a:endParaRPr>
          </a:p>
        </p:txBody>
      </p:sp>
      <p:sp>
        <p:nvSpPr>
          <p:cNvPr id="17" name="Rounded Rectangle 16"/>
          <p:cNvSpPr/>
          <p:nvPr/>
        </p:nvSpPr>
        <p:spPr>
          <a:xfrm>
            <a:off x="762000" y="1981200"/>
            <a:ext cx="1905000" cy="1676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Goal</a:t>
            </a:r>
          </a:p>
          <a:p>
            <a:r>
              <a:rPr lang="en-US" sz="1000" dirty="0" smtClean="0">
                <a:solidFill>
                  <a:schemeClr val="tx1"/>
                </a:solidFill>
              </a:rPr>
              <a:t>Our goal is to gain a competitive advantage in the pharmaceutical market by implementing QR-2D bar-coding to promote more secure and efficient customer information accessibility and mobility.</a:t>
            </a:r>
          </a:p>
        </p:txBody>
      </p:sp>
      <p:sp>
        <p:nvSpPr>
          <p:cNvPr id="19" name="Rounded Rectangle 18"/>
          <p:cNvSpPr/>
          <p:nvPr/>
        </p:nvSpPr>
        <p:spPr>
          <a:xfrm>
            <a:off x="4267200" y="1981200"/>
            <a:ext cx="1828800" cy="1676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Value</a:t>
            </a:r>
          </a:p>
          <a:p>
            <a:pPr algn="ctr"/>
            <a:r>
              <a:rPr lang="en-US" sz="850" dirty="0" smtClean="0">
                <a:solidFill>
                  <a:schemeClr val="tx1"/>
                </a:solidFill>
              </a:rPr>
              <a:t>Allows Wal-Mart Pharmacy to increase branding image by demonstrating exceptional customer care that results in the attraction of new customers and retention of current customer because of the pharmacy’s exclusive services made possible by the QR-2D bar-coding technology.</a:t>
            </a:r>
            <a:endParaRPr lang="en-US" sz="850" dirty="0">
              <a:solidFill>
                <a:schemeClr val="tx1"/>
              </a:solidFill>
            </a:endParaRPr>
          </a:p>
        </p:txBody>
      </p:sp>
      <p:cxnSp>
        <p:nvCxnSpPr>
          <p:cNvPr id="21" name="Straight Connector 20"/>
          <p:cNvCxnSpPr/>
          <p:nvPr/>
        </p:nvCxnSpPr>
        <p:spPr>
          <a:xfrm rot="5400000">
            <a:off x="1904206" y="2818606"/>
            <a:ext cx="16764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353594" y="2818606"/>
            <a:ext cx="16764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0"/>
            <a:endCxn id="9" idx="2"/>
          </p:cNvCxnSpPr>
          <p:nvPr/>
        </p:nvCxnSpPr>
        <p:spPr>
          <a:xfrm rot="5400000" flipH="1" flipV="1">
            <a:off x="3352800" y="2705100"/>
            <a:ext cx="228600" cy="1588"/>
          </a:xfrm>
          <a:prstGeom prst="straightConnector1">
            <a:avLst/>
          </a:prstGeom>
          <a:ln w="44450">
            <a:solidFill>
              <a:schemeClr val="tx1"/>
            </a:solidFill>
            <a:tailEnd type="stealth" w="lg" len="lg"/>
          </a:ln>
          <a:effectLst/>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BFC7FD3E-F688-44E6-8889-AEFA5BAA7B88}"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371600" y="762000"/>
            <a:ext cx="4191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400" dirty="0" smtClean="0">
                <a:solidFill>
                  <a:prstClr val="black"/>
                </a:solidFill>
              </a:rPr>
              <a:t>Customer Service VC</a:t>
            </a:r>
            <a:endParaRPr lang="en-US" sz="2400" dirty="0">
              <a:solidFill>
                <a:prstClr val="black"/>
              </a:solidFill>
            </a:endParaRPr>
          </a:p>
        </p:txBody>
      </p:sp>
      <p:cxnSp>
        <p:nvCxnSpPr>
          <p:cNvPr id="53" name="Straight Arrow Connector 52"/>
          <p:cNvCxnSpPr>
            <a:stCxn id="47" idx="2"/>
            <a:endCxn id="48" idx="0"/>
          </p:cNvCxnSpPr>
          <p:nvPr/>
        </p:nvCxnSpPr>
        <p:spPr>
          <a:xfrm rot="5400000">
            <a:off x="1333500" y="30480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2"/>
            <a:endCxn id="49" idx="0"/>
          </p:cNvCxnSpPr>
          <p:nvPr/>
        </p:nvCxnSpPr>
        <p:spPr>
          <a:xfrm rot="5400000">
            <a:off x="1333500" y="43434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2"/>
            <a:endCxn id="51" idx="0"/>
          </p:cNvCxnSpPr>
          <p:nvPr/>
        </p:nvCxnSpPr>
        <p:spPr>
          <a:xfrm rot="5400000">
            <a:off x="1333500" y="56388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1" idx="2"/>
            <a:endCxn id="50" idx="0"/>
          </p:cNvCxnSpPr>
          <p:nvPr/>
        </p:nvCxnSpPr>
        <p:spPr>
          <a:xfrm rot="5400000">
            <a:off x="1333500" y="69342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14400" y="19050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R&amp;D</a:t>
            </a:r>
            <a:endParaRPr lang="en-US" b="1" dirty="0">
              <a:solidFill>
                <a:schemeClr val="tx1"/>
              </a:solidFill>
            </a:endParaRPr>
          </a:p>
        </p:txBody>
      </p:sp>
      <p:sp>
        <p:nvSpPr>
          <p:cNvPr id="48" name="Rectangle 47"/>
          <p:cNvSpPr/>
          <p:nvPr/>
        </p:nvSpPr>
        <p:spPr>
          <a:xfrm>
            <a:off x="914400" y="32004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Produce</a:t>
            </a:r>
            <a:endParaRPr lang="en-US" b="1" dirty="0">
              <a:solidFill>
                <a:schemeClr val="tx1"/>
              </a:solidFill>
            </a:endParaRPr>
          </a:p>
        </p:txBody>
      </p:sp>
      <p:sp>
        <p:nvSpPr>
          <p:cNvPr id="49" name="Rectangle 48"/>
          <p:cNvSpPr/>
          <p:nvPr/>
        </p:nvSpPr>
        <p:spPr>
          <a:xfrm>
            <a:off x="914400" y="44958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Sell</a:t>
            </a:r>
            <a:endParaRPr lang="en-US" b="1" dirty="0">
              <a:solidFill>
                <a:schemeClr val="tx1"/>
              </a:solidFill>
            </a:endParaRPr>
          </a:p>
        </p:txBody>
      </p:sp>
      <p:sp>
        <p:nvSpPr>
          <p:cNvPr id="50" name="Rectangle 49"/>
          <p:cNvSpPr/>
          <p:nvPr/>
        </p:nvSpPr>
        <p:spPr>
          <a:xfrm>
            <a:off x="914400" y="70866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Deliver</a:t>
            </a:r>
            <a:endParaRPr lang="en-US" b="1" dirty="0">
              <a:solidFill>
                <a:schemeClr val="tx1"/>
              </a:solidFill>
            </a:endParaRPr>
          </a:p>
        </p:txBody>
      </p:sp>
      <p:sp>
        <p:nvSpPr>
          <p:cNvPr id="51" name="Rectangle 50"/>
          <p:cNvSpPr/>
          <p:nvPr/>
        </p:nvSpPr>
        <p:spPr>
          <a:xfrm>
            <a:off x="914400" y="57912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Service</a:t>
            </a:r>
            <a:endParaRPr lang="en-US" b="1" dirty="0">
              <a:solidFill>
                <a:schemeClr val="tx1"/>
              </a:solidFill>
            </a:endParaRPr>
          </a:p>
        </p:txBody>
      </p:sp>
      <p:sp>
        <p:nvSpPr>
          <p:cNvPr id="63" name="Left Arrow Callout 62"/>
          <p:cNvSpPr/>
          <p:nvPr/>
        </p:nvSpPr>
        <p:spPr>
          <a:xfrm>
            <a:off x="2133600" y="1905000"/>
            <a:ext cx="1752600" cy="12192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New Sample Customer Pool</a:t>
            </a:r>
            <a:endParaRPr lang="en-US" sz="1400" dirty="0">
              <a:solidFill>
                <a:schemeClr val="tx1"/>
              </a:solidFill>
            </a:endParaRPr>
          </a:p>
        </p:txBody>
      </p:sp>
      <p:sp>
        <p:nvSpPr>
          <p:cNvPr id="64" name="Left Arrow Callout 63"/>
          <p:cNvSpPr/>
          <p:nvPr/>
        </p:nvSpPr>
        <p:spPr>
          <a:xfrm>
            <a:off x="2133600" y="3200400"/>
            <a:ext cx="1752600" cy="9906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Updated Brochure</a:t>
            </a:r>
            <a:endParaRPr lang="en-US" sz="1400" dirty="0">
              <a:solidFill>
                <a:schemeClr val="tx1"/>
              </a:solidFill>
            </a:endParaRPr>
          </a:p>
        </p:txBody>
      </p:sp>
      <p:sp>
        <p:nvSpPr>
          <p:cNvPr id="65" name="Left Arrow Callout 64"/>
          <p:cNvSpPr/>
          <p:nvPr/>
        </p:nvSpPr>
        <p:spPr>
          <a:xfrm>
            <a:off x="2133600" y="4495800"/>
            <a:ext cx="1752600" cy="9906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Customer Pool Feedback</a:t>
            </a:r>
            <a:endParaRPr lang="en-US" sz="1400" dirty="0">
              <a:solidFill>
                <a:schemeClr val="tx1"/>
              </a:solidFill>
            </a:endParaRPr>
          </a:p>
        </p:txBody>
      </p:sp>
      <p:sp>
        <p:nvSpPr>
          <p:cNvPr id="66" name="Left Arrow Callout 65"/>
          <p:cNvSpPr/>
          <p:nvPr/>
        </p:nvSpPr>
        <p:spPr>
          <a:xfrm>
            <a:off x="2133600" y="5791200"/>
            <a:ext cx="1752600" cy="9906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Revisions</a:t>
            </a:r>
            <a:endParaRPr lang="en-US" sz="1400" dirty="0">
              <a:solidFill>
                <a:schemeClr val="tx1"/>
              </a:solidFill>
            </a:endParaRPr>
          </a:p>
        </p:txBody>
      </p:sp>
      <p:sp>
        <p:nvSpPr>
          <p:cNvPr id="67" name="Left Arrow Callout 66"/>
          <p:cNvSpPr/>
          <p:nvPr/>
        </p:nvSpPr>
        <p:spPr>
          <a:xfrm>
            <a:off x="2133600" y="7086600"/>
            <a:ext cx="1752600" cy="762000"/>
          </a:xfrm>
          <a:prstGeom prst="leftArrowCallout">
            <a:avLst>
              <a:gd name="adj1" fmla="val 18462"/>
              <a:gd name="adj2" fmla="val 1913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Updated Brochure</a:t>
            </a:r>
            <a:endParaRPr lang="en-US" sz="1400" dirty="0">
              <a:solidFill>
                <a:schemeClr val="tx1"/>
              </a:solidFill>
            </a:endParaRPr>
          </a:p>
        </p:txBody>
      </p:sp>
      <p:cxnSp>
        <p:nvCxnSpPr>
          <p:cNvPr id="70" name="Straight Arrow Connector 69"/>
          <p:cNvCxnSpPr/>
          <p:nvPr/>
        </p:nvCxnSpPr>
        <p:spPr>
          <a:xfrm flipV="1">
            <a:off x="2057400" y="6324600"/>
            <a:ext cx="3124200" cy="1600200"/>
          </a:xfrm>
          <a:prstGeom prst="bentConnector3">
            <a:avLst>
              <a:gd name="adj1" fmla="val 100000"/>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191000" y="1905000"/>
            <a:ext cx="1676400" cy="400110"/>
          </a:xfrm>
          <a:prstGeom prst="rect">
            <a:avLst/>
          </a:prstGeom>
          <a:solidFill>
            <a:schemeClr val="accent1">
              <a:alpha val="66000"/>
            </a:schemeClr>
          </a:solidFill>
          <a:ln>
            <a:solidFill>
              <a:schemeClr val="tx1"/>
            </a:solidFill>
          </a:ln>
        </p:spPr>
        <p:txBody>
          <a:bodyPr wrap="square" rtlCol="0">
            <a:spAutoFit/>
          </a:bodyPr>
          <a:lstStyle/>
          <a:p>
            <a:pPr algn="ctr"/>
            <a:r>
              <a:rPr lang="en-US" sz="2000" b="1" u="sng" dirty="0" smtClean="0">
                <a:solidFill>
                  <a:srgbClr val="FFFF00"/>
                </a:solidFill>
              </a:rPr>
              <a:t>Value Added</a:t>
            </a:r>
            <a:endParaRPr lang="en-US" sz="2000" b="1" u="sng" dirty="0">
              <a:solidFill>
                <a:srgbClr val="FFFF00"/>
              </a:solidFill>
            </a:endParaRPr>
          </a:p>
        </p:txBody>
      </p:sp>
      <p:sp>
        <p:nvSpPr>
          <p:cNvPr id="82" name="Rectangle 81"/>
          <p:cNvSpPr/>
          <p:nvPr/>
        </p:nvSpPr>
        <p:spPr>
          <a:xfrm>
            <a:off x="4114800" y="2286000"/>
            <a:ext cx="1828800" cy="4495800"/>
          </a:xfrm>
          <a:prstGeom prst="rect">
            <a:avLst/>
          </a:prstGeom>
          <a:solidFill>
            <a:schemeClr val="bg2">
              <a:lumMod val="7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solidFill>
                  <a:schemeClr val="tx1"/>
                </a:solidFill>
              </a:rPr>
              <a:t>By revising customer brochure based on executive feedback and then retesting with a customer pool sample, KAZ continually improves the customer brochure which increases their skill set as consults and increases the quality of the customer’s experience.</a:t>
            </a:r>
            <a:endParaRPr lang="en-US" sz="1400" dirty="0">
              <a:solidFill>
                <a:schemeClr val="tx1"/>
              </a:solidFill>
            </a:endParaRPr>
          </a:p>
        </p:txBody>
      </p:sp>
      <p:sp>
        <p:nvSpPr>
          <p:cNvPr id="22" name="Slide Number Placeholder 21"/>
          <p:cNvSpPr>
            <a:spLocks noGrp="1"/>
          </p:cNvSpPr>
          <p:nvPr>
            <p:ph type="sldNum" sz="quarter" idx="12"/>
          </p:nvPr>
        </p:nvSpPr>
        <p:spPr/>
        <p:txBody>
          <a:bodyPr/>
          <a:lstStyle/>
          <a:p>
            <a:fld id="{BFC7FD3E-F688-44E6-8889-AEFA5BAA7B88}"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b="1" u="sng" dirty="0" smtClean="0">
                <a:solidFill>
                  <a:schemeClr val="tx1"/>
                </a:solidFill>
              </a:rPr>
              <a:t>R&amp;D:</a:t>
            </a:r>
            <a:r>
              <a:rPr lang="en-US" dirty="0" smtClean="0">
                <a:solidFill>
                  <a:schemeClr val="tx1"/>
                </a:solidFill>
              </a:rPr>
              <a:t> New sample customer pool</a:t>
            </a:r>
            <a:endParaRPr lang="en-US" b="1" u="sng" dirty="0" smtClean="0">
              <a:solidFill>
                <a:schemeClr val="tx1"/>
              </a:solidFill>
            </a:endParaRPr>
          </a:p>
          <a:p>
            <a:pPr>
              <a:buFont typeface="Arial" pitchFamily="34" charset="0"/>
              <a:buChar char="•"/>
            </a:pPr>
            <a:r>
              <a:rPr lang="en-US" b="1" u="sng" dirty="0" smtClean="0">
                <a:solidFill>
                  <a:schemeClr val="tx1"/>
                </a:solidFill>
              </a:rPr>
              <a:t>Produce:</a:t>
            </a:r>
            <a:r>
              <a:rPr lang="en-US" dirty="0" smtClean="0">
                <a:solidFill>
                  <a:schemeClr val="tx1"/>
                </a:solidFill>
              </a:rPr>
              <a:t> Updated brochure</a:t>
            </a:r>
            <a:endParaRPr lang="en-US" b="1" u="sng" dirty="0" smtClean="0">
              <a:solidFill>
                <a:schemeClr val="tx1"/>
              </a:solidFill>
            </a:endParaRPr>
          </a:p>
          <a:p>
            <a:pPr>
              <a:buFont typeface="Arial" pitchFamily="34" charset="0"/>
              <a:buChar char="•"/>
            </a:pPr>
            <a:r>
              <a:rPr lang="en-US" b="1" u="sng" dirty="0" smtClean="0">
                <a:solidFill>
                  <a:schemeClr val="tx1"/>
                </a:solidFill>
              </a:rPr>
              <a:t>Sell:</a:t>
            </a:r>
            <a:r>
              <a:rPr lang="en-US" dirty="0" smtClean="0">
                <a:solidFill>
                  <a:schemeClr val="tx1"/>
                </a:solidFill>
              </a:rPr>
              <a:t> Customer pool feedback</a:t>
            </a:r>
            <a:endParaRPr lang="en-US" b="1" u="sng" dirty="0" smtClean="0">
              <a:solidFill>
                <a:schemeClr val="tx1"/>
              </a:solidFill>
            </a:endParaRPr>
          </a:p>
          <a:p>
            <a:pPr>
              <a:buFont typeface="Arial" pitchFamily="34" charset="0"/>
              <a:buChar char="•"/>
            </a:pPr>
            <a:r>
              <a:rPr lang="en-US" b="1" u="sng" dirty="0" smtClean="0">
                <a:solidFill>
                  <a:schemeClr val="tx1"/>
                </a:solidFill>
              </a:rPr>
              <a:t>Service:</a:t>
            </a:r>
            <a:r>
              <a:rPr lang="en-US" dirty="0" smtClean="0">
                <a:solidFill>
                  <a:schemeClr val="tx1"/>
                </a:solidFill>
              </a:rPr>
              <a:t> Revisions</a:t>
            </a:r>
          </a:p>
          <a:p>
            <a:pPr>
              <a:buFont typeface="Arial" pitchFamily="34" charset="0"/>
              <a:buChar char="•"/>
            </a:pPr>
            <a:r>
              <a:rPr lang="en-US" b="1" u="sng" dirty="0" smtClean="0">
                <a:solidFill>
                  <a:schemeClr val="tx1"/>
                </a:solidFill>
              </a:rPr>
              <a:t>Deliver:</a:t>
            </a:r>
            <a:r>
              <a:rPr lang="en-US" dirty="0" smtClean="0">
                <a:solidFill>
                  <a:schemeClr val="tx1"/>
                </a:solidFill>
              </a:rPr>
              <a:t> Updated brochure</a:t>
            </a:r>
            <a:endParaRPr lang="en-US" b="1" u="sng" dirty="0" smtClean="0">
              <a:solidFill>
                <a:schemeClr val="tx1"/>
              </a:solidFill>
            </a:endParaRPr>
          </a:p>
          <a:p>
            <a:pPr>
              <a:buFont typeface="Arial" pitchFamily="34" charset="0"/>
              <a:buChar char="•"/>
            </a:pPr>
            <a:r>
              <a:rPr lang="en-US" b="1" u="sng" dirty="0" smtClean="0">
                <a:solidFill>
                  <a:schemeClr val="tx1"/>
                </a:solidFill>
              </a:rPr>
              <a:t>Value Added:</a:t>
            </a:r>
            <a:r>
              <a:rPr lang="en-US" dirty="0" smtClean="0">
                <a:solidFill>
                  <a:schemeClr val="tx1"/>
                </a:solidFill>
              </a:rPr>
              <a:t> </a:t>
            </a:r>
          </a:p>
          <a:p>
            <a:pPr lvl="1"/>
            <a:r>
              <a:rPr lang="en-US" dirty="0" smtClean="0">
                <a:solidFill>
                  <a:schemeClr val="tx1"/>
                </a:solidFill>
              </a:rPr>
              <a:t>-By revising customer brochure based on executive feedback and then retesting with a customer pool sample, KAZ continually improves the customer brochure which increases their skill set as consults and increases the quality of the customer’s experience.</a:t>
            </a:r>
          </a:p>
        </p:txBody>
      </p:sp>
      <p:sp>
        <p:nvSpPr>
          <p:cNvPr id="7" name="TextBox 6"/>
          <p:cNvSpPr txBox="1"/>
          <p:nvPr/>
        </p:nvSpPr>
        <p:spPr>
          <a:xfrm>
            <a:off x="1143000" y="762000"/>
            <a:ext cx="4572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400" dirty="0" smtClean="0">
                <a:solidFill>
                  <a:prstClr val="black"/>
                </a:solidFill>
              </a:rPr>
              <a:t>Customer Service VC Narrative</a:t>
            </a:r>
            <a:endParaRPr lang="en-US" sz="2400" dirty="0">
              <a:solidFill>
                <a:prstClr val="black"/>
              </a:solidFill>
            </a:endParaRPr>
          </a:p>
        </p:txBody>
      </p:sp>
      <p:sp>
        <p:nvSpPr>
          <p:cNvPr id="5" name="Slide Number Placeholder 4"/>
          <p:cNvSpPr>
            <a:spLocks noGrp="1"/>
          </p:cNvSpPr>
          <p:nvPr>
            <p:ph type="sldNum" sz="quarter" idx="12"/>
          </p:nvPr>
        </p:nvSpPr>
        <p:spPr/>
        <p:txBody>
          <a:bodyPr/>
          <a:lstStyle/>
          <a:p>
            <a:fld id="{BFC7FD3E-F688-44E6-8889-AEFA5BAA7B88}"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smtClean="0">
                <a:solidFill>
                  <a:schemeClr val="tx1"/>
                </a:solidFill>
              </a:rPr>
              <a:t>For:</a:t>
            </a:r>
            <a:r>
              <a:rPr lang="en-US" sz="1100" dirty="0" smtClean="0">
                <a:solidFill>
                  <a:schemeClr val="tx1"/>
                </a:solidFill>
              </a:rPr>
              <a:t>	KAZ Consulting executives</a:t>
            </a:r>
          </a:p>
          <a:p>
            <a:r>
              <a:rPr lang="en-US" sz="1100" b="1" dirty="0" smtClean="0">
                <a:solidFill>
                  <a:schemeClr val="tx1"/>
                </a:solidFill>
              </a:rPr>
              <a:t>Regarding:</a:t>
            </a:r>
            <a:r>
              <a:rPr lang="en-US" sz="1100" dirty="0" smtClean="0">
                <a:solidFill>
                  <a:schemeClr val="tx1"/>
                </a:solidFill>
              </a:rPr>
              <a:t>	Wal-Mart QR-2D Customer Profiles Final Brochure</a:t>
            </a:r>
          </a:p>
          <a:p>
            <a:endParaRPr lang="en-US" sz="1100" dirty="0" smtClean="0">
              <a:solidFill>
                <a:schemeClr val="tx1"/>
              </a:solidFill>
            </a:endParaRPr>
          </a:p>
          <a:p>
            <a:r>
              <a:rPr lang="en-US" sz="1100" dirty="0" smtClean="0">
                <a:solidFill>
                  <a:schemeClr val="tx1"/>
                </a:solidFill>
              </a:rPr>
              <a:t>    Our project team  has finalized the customer profile brochure for display at Wal-Mart Pharmacies based on the Board’s recommendations.  </a:t>
            </a:r>
          </a:p>
          <a:p>
            <a:r>
              <a:rPr lang="en-US" sz="1100" dirty="0" smtClean="0">
                <a:solidFill>
                  <a:schemeClr val="tx1"/>
                </a:solidFill>
              </a:rPr>
              <a:t>    The project team feels that this brochure is ready for display in Wal-Mart pharmacies.  Please sign below if you approve of the final brochure and wish for us to deliver the brochures to Wal-Mart for display.</a:t>
            </a:r>
          </a:p>
          <a:p>
            <a:endParaRPr lang="en-US" sz="1100" dirty="0" smtClean="0">
              <a:solidFill>
                <a:schemeClr val="tx1"/>
              </a:solidFill>
            </a:endParaRPr>
          </a:p>
          <a:p>
            <a:r>
              <a:rPr lang="en-US" sz="1100" dirty="0" smtClean="0">
                <a:solidFill>
                  <a:schemeClr val="tx1"/>
                </a:solidFill>
              </a:rPr>
              <a:t>			KAZ Project Team</a:t>
            </a:r>
          </a:p>
          <a:p>
            <a:endParaRPr lang="en-US" sz="1100" dirty="0" smtClean="0">
              <a:solidFill>
                <a:schemeClr val="tx1"/>
              </a:solidFill>
            </a:endParaRPr>
          </a:p>
          <a:p>
            <a:endParaRPr lang="en-US" sz="1100" dirty="0" smtClean="0">
              <a:solidFill>
                <a:schemeClr val="tx1"/>
              </a:solidFill>
            </a:endParaRPr>
          </a:p>
          <a:p>
            <a:endParaRPr lang="en-US" sz="1100" dirty="0" smtClean="0">
              <a:solidFill>
                <a:schemeClr val="tx1"/>
              </a:solidFill>
            </a:endParaRPr>
          </a:p>
          <a:p>
            <a:r>
              <a:rPr lang="en-US" sz="1100" dirty="0" smtClean="0">
                <a:solidFill>
                  <a:schemeClr val="tx1"/>
                </a:solidFill>
              </a:rPr>
              <a:t>Executive approval through signature provided:</a:t>
            </a:r>
          </a:p>
          <a:p>
            <a:endParaRPr lang="en-US" sz="1100" dirty="0" smtClean="0">
              <a:solidFill>
                <a:schemeClr val="tx1"/>
              </a:solidFill>
            </a:endParaRPr>
          </a:p>
          <a:p>
            <a:r>
              <a:rPr lang="en-US" sz="1100" u="sng" dirty="0" smtClean="0">
                <a:solidFill>
                  <a:schemeClr val="tx1"/>
                </a:solidFill>
              </a:rPr>
              <a:t>_____________________________________</a:t>
            </a:r>
          </a:p>
          <a:p>
            <a:endParaRPr lang="en-US" sz="1100" dirty="0" smtClean="0">
              <a:solidFill>
                <a:schemeClr val="tx1"/>
              </a:solidFill>
            </a:endParaRPr>
          </a:p>
        </p:txBody>
      </p:sp>
      <p:sp>
        <p:nvSpPr>
          <p:cNvPr id="7" name="TextBox 6"/>
          <p:cNvSpPr txBox="1"/>
          <p:nvPr/>
        </p:nvSpPr>
        <p:spPr>
          <a:xfrm>
            <a:off x="1143000" y="762000"/>
            <a:ext cx="4572000" cy="707886"/>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000" dirty="0" smtClean="0">
                <a:solidFill>
                  <a:prstClr val="black"/>
                </a:solidFill>
              </a:rPr>
              <a:t>Final Brochure Submission to KAZ Executives Deliverable</a:t>
            </a:r>
            <a:endParaRPr lang="en-US" sz="2000" dirty="0">
              <a:solidFill>
                <a:prstClr val="black"/>
              </a:solidFill>
            </a:endParaRPr>
          </a:p>
        </p:txBody>
      </p:sp>
      <p:sp>
        <p:nvSpPr>
          <p:cNvPr id="5" name="Slide Number Placeholder 4"/>
          <p:cNvSpPr>
            <a:spLocks noGrp="1"/>
          </p:cNvSpPr>
          <p:nvPr>
            <p:ph type="sldNum" sz="quarter" idx="12"/>
          </p:nvPr>
        </p:nvSpPr>
        <p:spPr/>
        <p:txBody>
          <a:bodyPr/>
          <a:lstStyle/>
          <a:p>
            <a:fld id="{BFC7FD3E-F688-44E6-8889-AEFA5BAA7B88}"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Arrow Connector 23"/>
          <p:cNvCxnSpPr>
            <a:stCxn id="13" idx="0"/>
            <a:endCxn id="12" idx="2"/>
          </p:cNvCxnSpPr>
          <p:nvPr/>
        </p:nvCxnSpPr>
        <p:spPr>
          <a:xfrm rot="5400000" flipH="1" flipV="1">
            <a:off x="3352800" y="4076700"/>
            <a:ext cx="228600" cy="1588"/>
          </a:xfrm>
          <a:prstGeom prst="straightConnector1">
            <a:avLst/>
          </a:prstGeom>
          <a:ln w="44450">
            <a:solidFill>
              <a:schemeClr val="tx1"/>
            </a:solidFill>
            <a:tailEnd type="triangle" w="sm" len="med"/>
          </a:ln>
          <a:effectLst/>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0"/>
            <a:endCxn id="13" idx="2"/>
          </p:cNvCxnSpPr>
          <p:nvPr/>
        </p:nvCxnSpPr>
        <p:spPr>
          <a:xfrm rot="5400000" flipH="1" flipV="1">
            <a:off x="2457450" y="6153150"/>
            <a:ext cx="304800" cy="1714500"/>
          </a:xfrm>
          <a:prstGeom prst="bentConnector3">
            <a:avLst>
              <a:gd name="adj1" fmla="val 50000"/>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0"/>
            <a:endCxn id="13" idx="2"/>
          </p:cNvCxnSpPr>
          <p:nvPr/>
        </p:nvCxnSpPr>
        <p:spPr>
          <a:xfrm rot="5400000" flipH="1" flipV="1">
            <a:off x="3314700" y="7010400"/>
            <a:ext cx="304800" cy="1588"/>
          </a:xfrm>
          <a:prstGeom prst="line">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6" idx="0"/>
            <a:endCxn id="13" idx="2"/>
          </p:cNvCxnSpPr>
          <p:nvPr/>
        </p:nvCxnSpPr>
        <p:spPr>
          <a:xfrm rot="16200000" flipV="1">
            <a:off x="4171950" y="6153150"/>
            <a:ext cx="304800" cy="1714500"/>
          </a:xfrm>
          <a:prstGeom prst="bentConnector3">
            <a:avLst>
              <a:gd name="adj1" fmla="val 50000"/>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66800" y="762000"/>
            <a:ext cx="47244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Customer Deliver WCA</a:t>
            </a:r>
            <a:endParaRPr lang="en-US" sz="2400" dirty="0"/>
          </a:p>
        </p:txBody>
      </p:sp>
      <p:sp>
        <p:nvSpPr>
          <p:cNvPr id="9" name="Rounded Rectangle 8"/>
          <p:cNvSpPr/>
          <p:nvPr/>
        </p:nvSpPr>
        <p:spPr>
          <a:xfrm>
            <a:off x="2819400" y="1981200"/>
            <a:ext cx="1295400" cy="6858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Customer</a:t>
            </a:r>
          </a:p>
          <a:p>
            <a:pPr algn="ctr"/>
            <a:r>
              <a:rPr lang="en-US" sz="1000" dirty="0" smtClean="0">
                <a:solidFill>
                  <a:schemeClr val="tx1"/>
                </a:solidFill>
              </a:rPr>
              <a:t>Wal-mart Pharmacy Customer</a:t>
            </a:r>
          </a:p>
        </p:txBody>
      </p:sp>
      <p:sp>
        <p:nvSpPr>
          <p:cNvPr id="12" name="Rounded Rectangle 11"/>
          <p:cNvSpPr/>
          <p:nvPr/>
        </p:nvSpPr>
        <p:spPr>
          <a:xfrm>
            <a:off x="2819400" y="2971800"/>
            <a:ext cx="12954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Product</a:t>
            </a:r>
          </a:p>
          <a:p>
            <a:pPr algn="ctr"/>
            <a:r>
              <a:rPr lang="en-US" sz="900" dirty="0" smtClean="0">
                <a:solidFill>
                  <a:schemeClr val="tx1"/>
                </a:solidFill>
              </a:rPr>
              <a:t>A final QR-2D customer profile brochure to be displayed in </a:t>
            </a:r>
            <a:r>
              <a:rPr lang="en-US" sz="900" smtClean="0">
                <a:solidFill>
                  <a:schemeClr val="tx1"/>
                </a:solidFill>
              </a:rPr>
              <a:t>Wal-Mart pharmacies</a:t>
            </a:r>
            <a:endParaRPr lang="en-US" sz="1000" dirty="0">
              <a:solidFill>
                <a:schemeClr val="tx1"/>
              </a:solidFill>
            </a:endParaRPr>
          </a:p>
        </p:txBody>
      </p:sp>
      <p:sp>
        <p:nvSpPr>
          <p:cNvPr id="13" name="Rounded Rectangle 12"/>
          <p:cNvSpPr/>
          <p:nvPr/>
        </p:nvSpPr>
        <p:spPr>
          <a:xfrm>
            <a:off x="914400" y="4191000"/>
            <a:ext cx="5105400" cy="2667000"/>
          </a:xfrm>
          <a:prstGeom prst="roundRect">
            <a:avLst>
              <a:gd name="adj" fmla="val 0"/>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Work Practices</a:t>
            </a:r>
          </a:p>
          <a:p>
            <a:pPr>
              <a:buFont typeface="Arial" pitchFamily="34" charset="0"/>
              <a:buChar char="•"/>
            </a:pPr>
            <a:r>
              <a:rPr lang="en-US" sz="1400" b="1" u="sng" dirty="0" smtClean="0">
                <a:solidFill>
                  <a:schemeClr val="tx1"/>
                </a:solidFill>
              </a:rPr>
              <a:t>R&amp;D</a:t>
            </a:r>
            <a:r>
              <a:rPr lang="en-US" sz="1400" dirty="0" smtClean="0">
                <a:solidFill>
                  <a:schemeClr val="tx1"/>
                </a:solidFill>
              </a:rPr>
              <a:t>	 – Best day and time for brochure distribution</a:t>
            </a:r>
          </a:p>
          <a:p>
            <a:pPr>
              <a:buFont typeface="Arial" pitchFamily="34" charset="0"/>
              <a:buChar char="•"/>
            </a:pPr>
            <a:r>
              <a:rPr lang="en-US" sz="1400" b="1" u="sng" dirty="0" smtClean="0">
                <a:solidFill>
                  <a:schemeClr val="tx1"/>
                </a:solidFill>
              </a:rPr>
              <a:t>Produce</a:t>
            </a:r>
            <a:r>
              <a:rPr lang="en-US" sz="1400" dirty="0" smtClean="0">
                <a:solidFill>
                  <a:schemeClr val="tx1"/>
                </a:solidFill>
              </a:rPr>
              <a:t>	 – Set day and time for initial distribution</a:t>
            </a:r>
          </a:p>
          <a:p>
            <a:pPr>
              <a:buFont typeface="Arial" pitchFamily="34" charset="0"/>
              <a:buChar char="•"/>
            </a:pPr>
            <a:r>
              <a:rPr lang="en-US" sz="1400" b="1" u="sng" dirty="0" smtClean="0">
                <a:solidFill>
                  <a:schemeClr val="tx1"/>
                </a:solidFill>
              </a:rPr>
              <a:t>Sell</a:t>
            </a:r>
            <a:r>
              <a:rPr lang="en-US" sz="1400" dirty="0" smtClean="0">
                <a:solidFill>
                  <a:schemeClr val="tx1"/>
                </a:solidFill>
              </a:rPr>
              <a:t> 	 – Distribute brochures to customer</a:t>
            </a:r>
          </a:p>
          <a:p>
            <a:pPr>
              <a:buFont typeface="Arial" pitchFamily="34" charset="0"/>
              <a:buChar char="•"/>
            </a:pPr>
            <a:r>
              <a:rPr lang="en-US" sz="1400" b="1" u="sng" dirty="0" smtClean="0">
                <a:solidFill>
                  <a:schemeClr val="tx1"/>
                </a:solidFill>
              </a:rPr>
              <a:t>Service</a:t>
            </a:r>
            <a:r>
              <a:rPr lang="en-US" sz="1400" dirty="0" smtClean="0">
                <a:solidFill>
                  <a:schemeClr val="tx1"/>
                </a:solidFill>
              </a:rPr>
              <a:t>	 – Set additional distribution dates</a:t>
            </a:r>
          </a:p>
          <a:p>
            <a:pPr>
              <a:buFont typeface="Arial" pitchFamily="34" charset="0"/>
              <a:buChar char="•"/>
            </a:pPr>
            <a:r>
              <a:rPr lang="en-US" sz="1400" b="1" u="sng" dirty="0" smtClean="0">
                <a:solidFill>
                  <a:schemeClr val="tx1"/>
                </a:solidFill>
              </a:rPr>
              <a:t>Deliver</a:t>
            </a:r>
            <a:r>
              <a:rPr lang="en-US" sz="1400" dirty="0" smtClean="0">
                <a:solidFill>
                  <a:schemeClr val="tx1"/>
                </a:solidFill>
              </a:rPr>
              <a:t> 	 – Follow through and distribute additional brochures 	    to customer</a:t>
            </a:r>
          </a:p>
        </p:txBody>
      </p:sp>
      <p:sp>
        <p:nvSpPr>
          <p:cNvPr id="14" name="Rounded Rectangle 13"/>
          <p:cNvSpPr/>
          <p:nvPr/>
        </p:nvSpPr>
        <p:spPr>
          <a:xfrm>
            <a:off x="1143000" y="7162800"/>
            <a:ext cx="12192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Technology</a:t>
            </a:r>
          </a:p>
          <a:p>
            <a:pPr algn="ctr">
              <a:buFont typeface="Arial" pitchFamily="34" charset="0"/>
              <a:buChar char="•"/>
            </a:pPr>
            <a:r>
              <a:rPr lang="en-US" sz="900" dirty="0" smtClean="0">
                <a:solidFill>
                  <a:schemeClr val="tx1"/>
                </a:solidFill>
              </a:rPr>
              <a:t>Microsoft Office Suite</a:t>
            </a:r>
          </a:p>
          <a:p>
            <a:pPr algn="ctr">
              <a:buFont typeface="Arial" pitchFamily="34" charset="0"/>
              <a:buChar char="•"/>
            </a:pPr>
            <a:r>
              <a:rPr lang="en-US" sz="900" dirty="0" smtClean="0">
                <a:solidFill>
                  <a:schemeClr val="tx1"/>
                </a:solidFill>
              </a:rPr>
              <a:t>Communication Resources</a:t>
            </a:r>
          </a:p>
        </p:txBody>
      </p:sp>
      <p:sp>
        <p:nvSpPr>
          <p:cNvPr id="15" name="Rounded Rectangle 14"/>
          <p:cNvSpPr/>
          <p:nvPr/>
        </p:nvSpPr>
        <p:spPr>
          <a:xfrm>
            <a:off x="2819400" y="7162800"/>
            <a:ext cx="12954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People</a:t>
            </a:r>
          </a:p>
          <a:p>
            <a:pPr algn="ctr">
              <a:buFont typeface="Arial" pitchFamily="34" charset="0"/>
              <a:buChar char="•"/>
            </a:pPr>
            <a:r>
              <a:rPr lang="en-US" sz="1000" dirty="0" smtClean="0">
                <a:solidFill>
                  <a:schemeClr val="tx1"/>
                </a:solidFill>
              </a:rPr>
              <a:t>KAZ Consulting &amp; executives</a:t>
            </a:r>
          </a:p>
          <a:p>
            <a:pPr algn="ctr">
              <a:buFont typeface="Arial" pitchFamily="34" charset="0"/>
              <a:buChar char="•"/>
            </a:pPr>
            <a:r>
              <a:rPr lang="en-US" sz="1000" dirty="0" smtClean="0">
                <a:solidFill>
                  <a:schemeClr val="tx1"/>
                </a:solidFill>
              </a:rPr>
              <a:t>Wal-Mart customers</a:t>
            </a:r>
          </a:p>
          <a:p>
            <a:pPr algn="ctr"/>
            <a:endParaRPr lang="en-US" sz="1000" dirty="0" smtClean="0">
              <a:solidFill>
                <a:schemeClr val="tx1"/>
              </a:solidFill>
            </a:endParaRPr>
          </a:p>
        </p:txBody>
      </p:sp>
      <p:sp>
        <p:nvSpPr>
          <p:cNvPr id="16" name="Rounded Rectangle 15"/>
          <p:cNvSpPr/>
          <p:nvPr/>
        </p:nvSpPr>
        <p:spPr>
          <a:xfrm>
            <a:off x="4572000" y="7162800"/>
            <a:ext cx="12192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Data</a:t>
            </a:r>
          </a:p>
          <a:p>
            <a:pPr algn="ctr">
              <a:buFont typeface="Arial" pitchFamily="34" charset="0"/>
              <a:buChar char="•"/>
            </a:pPr>
            <a:r>
              <a:rPr lang="en-US" sz="900" dirty="0" smtClean="0">
                <a:solidFill>
                  <a:schemeClr val="tx1"/>
                </a:solidFill>
              </a:rPr>
              <a:t>Customer profile brochure</a:t>
            </a:r>
          </a:p>
          <a:p>
            <a:pPr algn="ctr">
              <a:buFont typeface="Arial" pitchFamily="34" charset="0"/>
              <a:buChar char="•"/>
            </a:pPr>
            <a:r>
              <a:rPr lang="en-US" sz="900" dirty="0" smtClean="0">
                <a:solidFill>
                  <a:schemeClr val="tx1"/>
                </a:solidFill>
              </a:rPr>
              <a:t>Executive feedback</a:t>
            </a:r>
            <a:endParaRPr lang="en-US" sz="900" dirty="0">
              <a:solidFill>
                <a:schemeClr val="tx1"/>
              </a:solidFill>
            </a:endParaRPr>
          </a:p>
        </p:txBody>
      </p:sp>
      <p:sp>
        <p:nvSpPr>
          <p:cNvPr id="17" name="Rounded Rectangle 16"/>
          <p:cNvSpPr/>
          <p:nvPr/>
        </p:nvSpPr>
        <p:spPr>
          <a:xfrm>
            <a:off x="762000" y="1981200"/>
            <a:ext cx="1905000" cy="2057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Goal</a:t>
            </a:r>
          </a:p>
          <a:p>
            <a:r>
              <a:rPr lang="en-US" sz="1000" dirty="0" smtClean="0">
                <a:solidFill>
                  <a:schemeClr val="tx1"/>
                </a:solidFill>
              </a:rPr>
              <a:t>To distribute brochures to Wal-Mart  Pharmacy customers.</a:t>
            </a:r>
            <a:endParaRPr lang="en-US" sz="1000" dirty="0">
              <a:solidFill>
                <a:schemeClr val="tx1"/>
              </a:solidFill>
            </a:endParaRPr>
          </a:p>
        </p:txBody>
      </p:sp>
      <p:sp>
        <p:nvSpPr>
          <p:cNvPr id="19" name="Rounded Rectangle 18"/>
          <p:cNvSpPr/>
          <p:nvPr/>
        </p:nvSpPr>
        <p:spPr>
          <a:xfrm>
            <a:off x="4267200" y="1981200"/>
            <a:ext cx="1828800" cy="2057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Value Added</a:t>
            </a:r>
          </a:p>
          <a:p>
            <a:r>
              <a:rPr lang="en-US" sz="900" dirty="0" smtClean="0">
                <a:solidFill>
                  <a:schemeClr val="tx1"/>
                </a:solidFill>
              </a:rPr>
              <a:t>By distributing brochures to Wal-Mart Pharmacy customers, KAZ ensures payment for their services. The customers become more informed of the advantages of using QR-2D customer profiles which enhances their customer experience. Increased customer satisfaction improves Wal-Marts branding image which will ultimately increase profitability.</a:t>
            </a:r>
            <a:endParaRPr lang="en-US" sz="900" dirty="0">
              <a:solidFill>
                <a:schemeClr val="tx1"/>
              </a:solidFill>
            </a:endParaRPr>
          </a:p>
        </p:txBody>
      </p:sp>
      <p:cxnSp>
        <p:nvCxnSpPr>
          <p:cNvPr id="21" name="Straight Connector 20"/>
          <p:cNvCxnSpPr/>
          <p:nvPr/>
        </p:nvCxnSpPr>
        <p:spPr>
          <a:xfrm rot="5400000">
            <a:off x="1753394" y="2971006"/>
            <a:ext cx="1980406" cy="794"/>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3201194" y="2971006"/>
            <a:ext cx="19812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0"/>
            <a:endCxn id="9" idx="2"/>
          </p:cNvCxnSpPr>
          <p:nvPr/>
        </p:nvCxnSpPr>
        <p:spPr>
          <a:xfrm rot="5400000" flipH="1" flipV="1">
            <a:off x="3314700" y="2819400"/>
            <a:ext cx="304800" cy="1588"/>
          </a:xfrm>
          <a:prstGeom prst="straightConnector1">
            <a:avLst/>
          </a:prstGeom>
          <a:ln w="44450">
            <a:solidFill>
              <a:schemeClr val="tx1"/>
            </a:solidFill>
            <a:tailEnd type="triangle" w="sm" len="med"/>
          </a:ln>
          <a:effectLst/>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BFC7FD3E-F688-44E6-8889-AEFA5BAA7B88}"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sz="1600" b="1" u="sng" dirty="0" smtClean="0">
                <a:solidFill>
                  <a:schemeClr val="tx1"/>
                </a:solidFill>
              </a:rPr>
              <a:t>Goal:</a:t>
            </a:r>
            <a:r>
              <a:rPr lang="en-US" sz="1600" dirty="0" smtClean="0">
                <a:solidFill>
                  <a:schemeClr val="tx1"/>
                </a:solidFill>
              </a:rPr>
              <a:t> To distribute brochures to Wal-Mart  Pharmacy customers.</a:t>
            </a:r>
          </a:p>
          <a:p>
            <a:pPr>
              <a:buFont typeface="Arial" pitchFamily="34" charset="0"/>
              <a:buChar char="•"/>
            </a:pPr>
            <a:r>
              <a:rPr lang="en-US" sz="1600" b="1" u="sng" dirty="0" smtClean="0">
                <a:solidFill>
                  <a:schemeClr val="tx1"/>
                </a:solidFill>
              </a:rPr>
              <a:t>Product:</a:t>
            </a:r>
            <a:r>
              <a:rPr lang="en-US" sz="1600" dirty="0" smtClean="0">
                <a:solidFill>
                  <a:schemeClr val="tx1"/>
                </a:solidFill>
              </a:rPr>
              <a:t> A final QR-2D customer profile brochure to be displayed in Wal-Mart pharmacies.</a:t>
            </a:r>
          </a:p>
          <a:p>
            <a:pPr>
              <a:buFont typeface="Arial" pitchFamily="34" charset="0"/>
              <a:buChar char="•"/>
            </a:pPr>
            <a:r>
              <a:rPr lang="en-US" sz="1600" b="1" u="sng" dirty="0" smtClean="0">
                <a:solidFill>
                  <a:schemeClr val="tx1"/>
                </a:solidFill>
              </a:rPr>
              <a:t>R&amp;D:</a:t>
            </a:r>
            <a:r>
              <a:rPr lang="en-US" sz="1600" dirty="0" smtClean="0">
                <a:solidFill>
                  <a:schemeClr val="tx1"/>
                </a:solidFill>
              </a:rPr>
              <a:t> Best day and time for brochure distribution</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Produce:</a:t>
            </a:r>
            <a:r>
              <a:rPr lang="en-US" sz="1600" dirty="0" smtClean="0">
                <a:solidFill>
                  <a:schemeClr val="tx1"/>
                </a:solidFill>
              </a:rPr>
              <a:t> Set day and time for initial distribution</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Sell:</a:t>
            </a:r>
            <a:r>
              <a:rPr lang="en-US" sz="1600" dirty="0" smtClean="0">
                <a:solidFill>
                  <a:schemeClr val="tx1"/>
                </a:solidFill>
              </a:rPr>
              <a:t> Distribute brochures to customer</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Service:</a:t>
            </a:r>
            <a:r>
              <a:rPr lang="en-US" sz="1600" dirty="0" smtClean="0">
                <a:solidFill>
                  <a:schemeClr val="tx1"/>
                </a:solidFill>
              </a:rPr>
              <a:t> Set additional distribution dates</a:t>
            </a:r>
          </a:p>
          <a:p>
            <a:pPr>
              <a:buFont typeface="Arial" pitchFamily="34" charset="0"/>
              <a:buChar char="•"/>
            </a:pPr>
            <a:r>
              <a:rPr lang="en-US" sz="1600" b="1" u="sng" dirty="0" smtClean="0">
                <a:solidFill>
                  <a:schemeClr val="tx1"/>
                </a:solidFill>
              </a:rPr>
              <a:t>Deliver:</a:t>
            </a:r>
            <a:r>
              <a:rPr lang="en-US" sz="1600" dirty="0" smtClean="0">
                <a:solidFill>
                  <a:schemeClr val="tx1"/>
                </a:solidFill>
              </a:rPr>
              <a:t> Follow through and distribute additional brochures to customer</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Technology:</a:t>
            </a:r>
            <a:r>
              <a:rPr lang="en-US" sz="1600" dirty="0" smtClean="0">
                <a:solidFill>
                  <a:schemeClr val="tx1"/>
                </a:solidFill>
              </a:rPr>
              <a:t> Microsoft Office Suite, Communication Resources</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People:</a:t>
            </a:r>
            <a:r>
              <a:rPr lang="en-US" sz="1600" dirty="0" smtClean="0">
                <a:solidFill>
                  <a:schemeClr val="tx1"/>
                </a:solidFill>
              </a:rPr>
              <a:t> KAZ Consulting &amp; executives, Wal-Mart customers</a:t>
            </a:r>
          </a:p>
          <a:p>
            <a:pPr>
              <a:buFont typeface="Arial" pitchFamily="34" charset="0"/>
              <a:buChar char="•"/>
            </a:pPr>
            <a:r>
              <a:rPr lang="en-US" sz="1600" b="1" u="sng" dirty="0" smtClean="0">
                <a:solidFill>
                  <a:schemeClr val="tx1"/>
                </a:solidFill>
              </a:rPr>
              <a:t>Data: </a:t>
            </a:r>
            <a:r>
              <a:rPr lang="en-US" sz="1600" dirty="0" smtClean="0">
                <a:solidFill>
                  <a:schemeClr val="tx1"/>
                </a:solidFill>
              </a:rPr>
              <a:t> Customer profile brochure, Executive feedback</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Value Added:</a:t>
            </a:r>
            <a:r>
              <a:rPr lang="en-US" sz="1600" dirty="0" smtClean="0">
                <a:solidFill>
                  <a:schemeClr val="tx1"/>
                </a:solidFill>
              </a:rPr>
              <a:t> By distributing brochures to Wal-Mart Pharmacy customers, KAZ ensures payment for their services. The customers become more informed of the advantages of using QR-2D customer profiles which enhances their customer experience. Increased customer satisfaction improves Wal-Marts branding image which will ultimately increase profitability.</a:t>
            </a:r>
          </a:p>
        </p:txBody>
      </p:sp>
      <p:sp>
        <p:nvSpPr>
          <p:cNvPr id="7" name="TextBox 6"/>
          <p:cNvSpPr txBox="1"/>
          <p:nvPr/>
        </p:nvSpPr>
        <p:spPr>
          <a:xfrm>
            <a:off x="1066800" y="762000"/>
            <a:ext cx="47244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Customer Deliver WCA Narrative</a:t>
            </a:r>
            <a:endParaRPr lang="en-US" sz="2400" dirty="0"/>
          </a:p>
        </p:txBody>
      </p:sp>
      <p:sp>
        <p:nvSpPr>
          <p:cNvPr id="5" name="Slide Number Placeholder 4"/>
          <p:cNvSpPr>
            <a:spLocks noGrp="1"/>
          </p:cNvSpPr>
          <p:nvPr>
            <p:ph type="sldNum" sz="quarter" idx="12"/>
          </p:nvPr>
        </p:nvSpPr>
        <p:spPr/>
        <p:txBody>
          <a:bodyPr/>
          <a:lstStyle/>
          <a:p>
            <a:fld id="{BFC7FD3E-F688-44E6-8889-AEFA5BAA7B88}"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371600" y="762000"/>
            <a:ext cx="4191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400" dirty="0" smtClean="0">
                <a:solidFill>
                  <a:prstClr val="black"/>
                </a:solidFill>
              </a:rPr>
              <a:t>Customer Deliver VC</a:t>
            </a:r>
            <a:endParaRPr lang="en-US" sz="2400" dirty="0">
              <a:solidFill>
                <a:prstClr val="black"/>
              </a:solidFill>
            </a:endParaRPr>
          </a:p>
        </p:txBody>
      </p:sp>
      <p:cxnSp>
        <p:nvCxnSpPr>
          <p:cNvPr id="53" name="Straight Arrow Connector 52"/>
          <p:cNvCxnSpPr>
            <a:stCxn id="47" idx="2"/>
            <a:endCxn id="48" idx="0"/>
          </p:cNvCxnSpPr>
          <p:nvPr/>
        </p:nvCxnSpPr>
        <p:spPr>
          <a:xfrm rot="5400000">
            <a:off x="1333500" y="30480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2"/>
            <a:endCxn id="49" idx="0"/>
          </p:cNvCxnSpPr>
          <p:nvPr/>
        </p:nvCxnSpPr>
        <p:spPr>
          <a:xfrm rot="5400000">
            <a:off x="1333500" y="43434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2"/>
            <a:endCxn id="51" idx="0"/>
          </p:cNvCxnSpPr>
          <p:nvPr/>
        </p:nvCxnSpPr>
        <p:spPr>
          <a:xfrm rot="5400000">
            <a:off x="1333500" y="56388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1" idx="2"/>
            <a:endCxn id="50" idx="0"/>
          </p:cNvCxnSpPr>
          <p:nvPr/>
        </p:nvCxnSpPr>
        <p:spPr>
          <a:xfrm rot="5400000">
            <a:off x="1333500" y="69342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14400" y="19050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R&amp;D</a:t>
            </a:r>
            <a:endParaRPr lang="en-US" b="1" dirty="0">
              <a:solidFill>
                <a:schemeClr val="tx1"/>
              </a:solidFill>
            </a:endParaRPr>
          </a:p>
        </p:txBody>
      </p:sp>
      <p:sp>
        <p:nvSpPr>
          <p:cNvPr id="48" name="Rectangle 47"/>
          <p:cNvSpPr/>
          <p:nvPr/>
        </p:nvSpPr>
        <p:spPr>
          <a:xfrm>
            <a:off x="914400" y="32004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Produce</a:t>
            </a:r>
            <a:endParaRPr lang="en-US" b="1" dirty="0">
              <a:solidFill>
                <a:schemeClr val="tx1"/>
              </a:solidFill>
            </a:endParaRPr>
          </a:p>
        </p:txBody>
      </p:sp>
      <p:sp>
        <p:nvSpPr>
          <p:cNvPr id="49" name="Rectangle 48"/>
          <p:cNvSpPr/>
          <p:nvPr/>
        </p:nvSpPr>
        <p:spPr>
          <a:xfrm>
            <a:off x="914400" y="44958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Sell</a:t>
            </a:r>
            <a:endParaRPr lang="en-US" b="1" dirty="0">
              <a:solidFill>
                <a:schemeClr val="tx1"/>
              </a:solidFill>
            </a:endParaRPr>
          </a:p>
        </p:txBody>
      </p:sp>
      <p:sp>
        <p:nvSpPr>
          <p:cNvPr id="50" name="Rectangle 49"/>
          <p:cNvSpPr/>
          <p:nvPr/>
        </p:nvSpPr>
        <p:spPr>
          <a:xfrm>
            <a:off x="914400" y="70866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Deliver</a:t>
            </a:r>
            <a:endParaRPr lang="en-US" b="1" dirty="0">
              <a:solidFill>
                <a:schemeClr val="tx1"/>
              </a:solidFill>
            </a:endParaRPr>
          </a:p>
        </p:txBody>
      </p:sp>
      <p:sp>
        <p:nvSpPr>
          <p:cNvPr id="51" name="Rectangle 50"/>
          <p:cNvSpPr/>
          <p:nvPr/>
        </p:nvSpPr>
        <p:spPr>
          <a:xfrm>
            <a:off x="914400" y="57912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Service</a:t>
            </a:r>
            <a:endParaRPr lang="en-US" b="1" dirty="0">
              <a:solidFill>
                <a:schemeClr val="tx1"/>
              </a:solidFill>
            </a:endParaRPr>
          </a:p>
        </p:txBody>
      </p:sp>
      <p:sp>
        <p:nvSpPr>
          <p:cNvPr id="63" name="Left Arrow Callout 62"/>
          <p:cNvSpPr/>
          <p:nvPr/>
        </p:nvSpPr>
        <p:spPr>
          <a:xfrm>
            <a:off x="2133600" y="1905000"/>
            <a:ext cx="1752600" cy="12192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Possible Dates</a:t>
            </a:r>
            <a:endParaRPr lang="en-US" sz="1400" dirty="0">
              <a:solidFill>
                <a:schemeClr val="tx1"/>
              </a:solidFill>
            </a:endParaRPr>
          </a:p>
        </p:txBody>
      </p:sp>
      <p:sp>
        <p:nvSpPr>
          <p:cNvPr id="64" name="Left Arrow Callout 63"/>
          <p:cNvSpPr/>
          <p:nvPr/>
        </p:nvSpPr>
        <p:spPr>
          <a:xfrm>
            <a:off x="2133600" y="3200400"/>
            <a:ext cx="1752600" cy="9906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Initial Distribution Date</a:t>
            </a:r>
            <a:endParaRPr lang="en-US" sz="1400" dirty="0">
              <a:solidFill>
                <a:schemeClr val="tx1"/>
              </a:solidFill>
            </a:endParaRPr>
          </a:p>
        </p:txBody>
      </p:sp>
      <p:sp>
        <p:nvSpPr>
          <p:cNvPr id="65" name="Left Arrow Callout 64"/>
          <p:cNvSpPr/>
          <p:nvPr/>
        </p:nvSpPr>
        <p:spPr>
          <a:xfrm>
            <a:off x="2133600" y="4495800"/>
            <a:ext cx="1752600" cy="9906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Brochure Distribution</a:t>
            </a:r>
            <a:endParaRPr lang="en-US" sz="1400" dirty="0">
              <a:solidFill>
                <a:schemeClr val="tx1"/>
              </a:solidFill>
            </a:endParaRPr>
          </a:p>
        </p:txBody>
      </p:sp>
      <p:sp>
        <p:nvSpPr>
          <p:cNvPr id="66" name="Left Arrow Callout 65"/>
          <p:cNvSpPr/>
          <p:nvPr/>
        </p:nvSpPr>
        <p:spPr>
          <a:xfrm>
            <a:off x="2133600" y="5791200"/>
            <a:ext cx="1752600" cy="9906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Additional Distribution Dates</a:t>
            </a:r>
            <a:endParaRPr lang="en-US" sz="1400" dirty="0">
              <a:solidFill>
                <a:schemeClr val="tx1"/>
              </a:solidFill>
            </a:endParaRPr>
          </a:p>
        </p:txBody>
      </p:sp>
      <p:sp>
        <p:nvSpPr>
          <p:cNvPr id="67" name="Left Arrow Callout 66"/>
          <p:cNvSpPr/>
          <p:nvPr/>
        </p:nvSpPr>
        <p:spPr>
          <a:xfrm>
            <a:off x="2133600" y="7086600"/>
            <a:ext cx="1752600" cy="762000"/>
          </a:xfrm>
          <a:prstGeom prst="leftArrowCallout">
            <a:avLst>
              <a:gd name="adj1" fmla="val 18462"/>
              <a:gd name="adj2" fmla="val 1913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Additional Distribution</a:t>
            </a:r>
            <a:endParaRPr lang="en-US" sz="1400" dirty="0">
              <a:solidFill>
                <a:schemeClr val="tx1"/>
              </a:solidFill>
            </a:endParaRPr>
          </a:p>
        </p:txBody>
      </p:sp>
      <p:cxnSp>
        <p:nvCxnSpPr>
          <p:cNvPr id="70" name="Straight Arrow Connector 69"/>
          <p:cNvCxnSpPr/>
          <p:nvPr/>
        </p:nvCxnSpPr>
        <p:spPr>
          <a:xfrm flipV="1">
            <a:off x="2057400" y="6324600"/>
            <a:ext cx="3124200" cy="1600200"/>
          </a:xfrm>
          <a:prstGeom prst="bentConnector3">
            <a:avLst>
              <a:gd name="adj1" fmla="val 100000"/>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191000" y="1905000"/>
            <a:ext cx="1676400" cy="400110"/>
          </a:xfrm>
          <a:prstGeom prst="rect">
            <a:avLst/>
          </a:prstGeom>
          <a:solidFill>
            <a:schemeClr val="accent1">
              <a:alpha val="66000"/>
            </a:schemeClr>
          </a:solidFill>
          <a:ln>
            <a:solidFill>
              <a:schemeClr val="tx1"/>
            </a:solidFill>
          </a:ln>
        </p:spPr>
        <p:txBody>
          <a:bodyPr wrap="square" rtlCol="0">
            <a:spAutoFit/>
          </a:bodyPr>
          <a:lstStyle/>
          <a:p>
            <a:pPr algn="ctr"/>
            <a:r>
              <a:rPr lang="en-US" sz="2000" b="1" u="sng" dirty="0" smtClean="0">
                <a:solidFill>
                  <a:srgbClr val="FFFF00"/>
                </a:solidFill>
              </a:rPr>
              <a:t>Value Added</a:t>
            </a:r>
            <a:endParaRPr lang="en-US" sz="2000" b="1" u="sng" dirty="0">
              <a:solidFill>
                <a:srgbClr val="FFFF00"/>
              </a:solidFill>
            </a:endParaRPr>
          </a:p>
        </p:txBody>
      </p:sp>
      <p:sp>
        <p:nvSpPr>
          <p:cNvPr id="82" name="Rectangle 81"/>
          <p:cNvSpPr/>
          <p:nvPr/>
        </p:nvSpPr>
        <p:spPr>
          <a:xfrm>
            <a:off x="4114800" y="2286000"/>
            <a:ext cx="1828800" cy="4495800"/>
          </a:xfrm>
          <a:prstGeom prst="rect">
            <a:avLst/>
          </a:prstGeom>
          <a:solidFill>
            <a:schemeClr val="bg2">
              <a:lumMod val="7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solidFill>
                  <a:schemeClr val="tx1"/>
                </a:solidFill>
              </a:rPr>
              <a:t>By distributing brochures to Wal-Mart Pharmacy customers, KAZ ensures payment for their services. The customers become more informed of the advantages of using QR-2D customer profiles which enhances their customer experience. Increased customer satisfaction improves Wal-Marts branding image which will ultimately increase profitability.</a:t>
            </a:r>
            <a:endParaRPr lang="en-US" sz="1400" dirty="0">
              <a:solidFill>
                <a:schemeClr val="tx1"/>
              </a:solidFill>
            </a:endParaRPr>
          </a:p>
        </p:txBody>
      </p:sp>
      <p:sp>
        <p:nvSpPr>
          <p:cNvPr id="22" name="Slide Number Placeholder 21"/>
          <p:cNvSpPr>
            <a:spLocks noGrp="1"/>
          </p:cNvSpPr>
          <p:nvPr>
            <p:ph type="sldNum" sz="quarter" idx="12"/>
          </p:nvPr>
        </p:nvSpPr>
        <p:spPr/>
        <p:txBody>
          <a:bodyPr/>
          <a:lstStyle/>
          <a:p>
            <a:fld id="{BFC7FD3E-F688-44E6-8889-AEFA5BAA7B88}"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b="1" u="sng" dirty="0" smtClean="0">
                <a:solidFill>
                  <a:schemeClr val="tx1"/>
                </a:solidFill>
              </a:rPr>
              <a:t>R&amp;D:</a:t>
            </a:r>
            <a:r>
              <a:rPr lang="en-US" dirty="0" smtClean="0">
                <a:solidFill>
                  <a:schemeClr val="tx1"/>
                </a:solidFill>
              </a:rPr>
              <a:t> Possible Dates</a:t>
            </a:r>
            <a:endParaRPr lang="en-US" b="1" u="sng" dirty="0" smtClean="0">
              <a:solidFill>
                <a:schemeClr val="tx1"/>
              </a:solidFill>
            </a:endParaRPr>
          </a:p>
          <a:p>
            <a:pPr>
              <a:buFont typeface="Arial" pitchFamily="34" charset="0"/>
              <a:buChar char="•"/>
            </a:pPr>
            <a:r>
              <a:rPr lang="en-US" b="1" u="sng" dirty="0" smtClean="0">
                <a:solidFill>
                  <a:schemeClr val="tx1"/>
                </a:solidFill>
              </a:rPr>
              <a:t>Produce:</a:t>
            </a:r>
            <a:r>
              <a:rPr lang="en-US" dirty="0" smtClean="0">
                <a:solidFill>
                  <a:schemeClr val="tx1"/>
                </a:solidFill>
              </a:rPr>
              <a:t> Initial distribution date</a:t>
            </a:r>
            <a:endParaRPr lang="en-US" b="1" u="sng" dirty="0" smtClean="0">
              <a:solidFill>
                <a:schemeClr val="tx1"/>
              </a:solidFill>
            </a:endParaRPr>
          </a:p>
          <a:p>
            <a:pPr>
              <a:buFont typeface="Arial" pitchFamily="34" charset="0"/>
              <a:buChar char="•"/>
            </a:pPr>
            <a:r>
              <a:rPr lang="en-US" b="1" u="sng" dirty="0" smtClean="0">
                <a:solidFill>
                  <a:schemeClr val="tx1"/>
                </a:solidFill>
              </a:rPr>
              <a:t>Sell:</a:t>
            </a:r>
            <a:r>
              <a:rPr lang="en-US" dirty="0" smtClean="0">
                <a:solidFill>
                  <a:schemeClr val="tx1"/>
                </a:solidFill>
              </a:rPr>
              <a:t> Brochure distribution</a:t>
            </a:r>
            <a:endParaRPr lang="en-US" b="1" u="sng" dirty="0" smtClean="0">
              <a:solidFill>
                <a:schemeClr val="tx1"/>
              </a:solidFill>
            </a:endParaRPr>
          </a:p>
          <a:p>
            <a:pPr>
              <a:buFont typeface="Arial" pitchFamily="34" charset="0"/>
              <a:buChar char="•"/>
            </a:pPr>
            <a:r>
              <a:rPr lang="en-US" b="1" u="sng" dirty="0" smtClean="0">
                <a:solidFill>
                  <a:schemeClr val="tx1"/>
                </a:solidFill>
              </a:rPr>
              <a:t>Service:</a:t>
            </a:r>
            <a:r>
              <a:rPr lang="en-US" dirty="0" smtClean="0">
                <a:solidFill>
                  <a:schemeClr val="tx1"/>
                </a:solidFill>
              </a:rPr>
              <a:t> Additional distribution dates</a:t>
            </a:r>
          </a:p>
          <a:p>
            <a:pPr>
              <a:buFont typeface="Arial" pitchFamily="34" charset="0"/>
              <a:buChar char="•"/>
            </a:pPr>
            <a:r>
              <a:rPr lang="en-US" b="1" u="sng" dirty="0" smtClean="0">
                <a:solidFill>
                  <a:schemeClr val="tx1"/>
                </a:solidFill>
              </a:rPr>
              <a:t>Deliver:</a:t>
            </a:r>
            <a:r>
              <a:rPr lang="en-US" dirty="0" smtClean="0">
                <a:solidFill>
                  <a:schemeClr val="tx1"/>
                </a:solidFill>
              </a:rPr>
              <a:t> Additional distribution</a:t>
            </a:r>
            <a:endParaRPr lang="en-US" b="1" u="sng" dirty="0" smtClean="0">
              <a:solidFill>
                <a:schemeClr val="tx1"/>
              </a:solidFill>
            </a:endParaRPr>
          </a:p>
          <a:p>
            <a:pPr>
              <a:buFont typeface="Arial" pitchFamily="34" charset="0"/>
              <a:buChar char="•"/>
            </a:pPr>
            <a:r>
              <a:rPr lang="en-US" b="1" u="sng" dirty="0" smtClean="0">
                <a:solidFill>
                  <a:schemeClr val="tx1"/>
                </a:solidFill>
              </a:rPr>
              <a:t>Value Added:</a:t>
            </a:r>
            <a:r>
              <a:rPr lang="en-US" dirty="0" smtClean="0">
                <a:solidFill>
                  <a:schemeClr val="tx1"/>
                </a:solidFill>
              </a:rPr>
              <a:t> </a:t>
            </a:r>
          </a:p>
          <a:p>
            <a:pPr lvl="1"/>
            <a:r>
              <a:rPr lang="en-US" dirty="0" smtClean="0">
                <a:solidFill>
                  <a:schemeClr val="tx1"/>
                </a:solidFill>
              </a:rPr>
              <a:t>-By distributing brochures to Wal-Mart Pharmacy customers, KAZ ensures payment for their services. The customers become more informed of the advantages of using QR-2D customer profiles which enhances their customer experience. Increased customer satisfaction improves Wal-Marts branding image which will ultimately increase profitability.</a:t>
            </a:r>
          </a:p>
        </p:txBody>
      </p:sp>
      <p:sp>
        <p:nvSpPr>
          <p:cNvPr id="7" name="TextBox 6"/>
          <p:cNvSpPr txBox="1"/>
          <p:nvPr/>
        </p:nvSpPr>
        <p:spPr>
          <a:xfrm>
            <a:off x="1143000" y="762000"/>
            <a:ext cx="4572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400" dirty="0" smtClean="0">
                <a:solidFill>
                  <a:prstClr val="black"/>
                </a:solidFill>
              </a:rPr>
              <a:t>Customer Deliver VC Narrative</a:t>
            </a:r>
            <a:endParaRPr lang="en-US" sz="2400" dirty="0">
              <a:solidFill>
                <a:prstClr val="black"/>
              </a:solidFill>
            </a:endParaRPr>
          </a:p>
        </p:txBody>
      </p:sp>
      <p:sp>
        <p:nvSpPr>
          <p:cNvPr id="5" name="Slide Number Placeholder 4"/>
          <p:cNvSpPr>
            <a:spLocks noGrp="1"/>
          </p:cNvSpPr>
          <p:nvPr>
            <p:ph type="sldNum" sz="quarter" idx="12"/>
          </p:nvPr>
        </p:nvSpPr>
        <p:spPr/>
        <p:txBody>
          <a:bodyPr/>
          <a:lstStyle/>
          <a:p>
            <a:fld id="{BFC7FD3E-F688-44E6-8889-AEFA5BAA7B88}"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solidFill>
                <a:schemeClr val="tx1"/>
              </a:solidFill>
            </a:endParaRPr>
          </a:p>
        </p:txBody>
      </p:sp>
      <p:sp>
        <p:nvSpPr>
          <p:cNvPr id="7" name="TextBox 6"/>
          <p:cNvSpPr txBox="1"/>
          <p:nvPr/>
        </p:nvSpPr>
        <p:spPr>
          <a:xfrm>
            <a:off x="1143000" y="762000"/>
            <a:ext cx="4572000" cy="400110"/>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000" dirty="0" smtClean="0">
                <a:solidFill>
                  <a:prstClr val="black"/>
                </a:solidFill>
              </a:rPr>
              <a:t>Brochure Deliverable</a:t>
            </a:r>
            <a:endParaRPr lang="en-US" sz="2000" dirty="0">
              <a:solidFill>
                <a:prstClr val="black"/>
              </a:solidFill>
            </a:endParaRPr>
          </a:p>
        </p:txBody>
      </p:sp>
      <p:sp>
        <p:nvSpPr>
          <p:cNvPr id="5" name="Slide Number Placeholder 4"/>
          <p:cNvSpPr>
            <a:spLocks noGrp="1"/>
          </p:cNvSpPr>
          <p:nvPr>
            <p:ph type="sldNum" sz="quarter" idx="12"/>
          </p:nvPr>
        </p:nvSpPr>
        <p:spPr/>
        <p:txBody>
          <a:bodyPr/>
          <a:lstStyle/>
          <a:p>
            <a:fld id="{BFC7FD3E-F688-44E6-8889-AEFA5BAA7B88}"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r>
              <a:rPr lang="en-US" dirty="0" smtClean="0">
                <a:solidFill>
                  <a:schemeClr val="tx1"/>
                </a:solidFill>
              </a:rPr>
              <a:t>    The MIS 295 graders recommend that our project team exceed all of their expectations by going beyond every requirement enumerated in the grade sheet. This will result in a superior project grade and our establishment in this highly competitive and prestigious undergraduate program.  </a:t>
            </a:r>
          </a:p>
          <a:p>
            <a:pPr marL="0" lvl="1"/>
            <a:endParaRPr lang="en-US" dirty="0" smtClean="0">
              <a:solidFill>
                <a:schemeClr val="tx1"/>
              </a:solidFill>
            </a:endParaRPr>
          </a:p>
          <a:p>
            <a:pPr marL="0" lvl="1"/>
            <a:r>
              <a:rPr lang="en-US" dirty="0" smtClean="0">
                <a:solidFill>
                  <a:schemeClr val="tx1"/>
                </a:solidFill>
              </a:rPr>
              <a:t>    The project team will succeed by delivering our final project report and presentation to the graders in a 3-ring binder. The project team will explain in detail the following work practices provided in the project report: research and development, sell, produce, service, and deliver.</a:t>
            </a:r>
          </a:p>
          <a:p>
            <a:pPr marL="0" lvl="1"/>
            <a:endParaRPr lang="en-US" dirty="0" smtClean="0">
              <a:solidFill>
                <a:schemeClr val="tx1"/>
              </a:solidFill>
            </a:endParaRPr>
          </a:p>
          <a:p>
            <a:pPr marL="0" lvl="1"/>
            <a:r>
              <a:rPr lang="en-US" dirty="0" smtClean="0">
                <a:solidFill>
                  <a:schemeClr val="tx1"/>
                </a:solidFill>
              </a:rPr>
              <a:t>    By means of research, work centered analysis, and value chains the project team is able to improve our research, communication, project and team management, and problem-solving skills. Through collaboration with our graders, instructors, peers, and SME’s, the project team will develop relationships that will undoubtedly contribute to our personal and professional development.</a:t>
            </a:r>
          </a:p>
          <a:p>
            <a:pPr marL="0" lvl="1"/>
            <a:endParaRPr lang="en-US" dirty="0" smtClean="0">
              <a:solidFill>
                <a:schemeClr val="tx1"/>
              </a:solidFill>
            </a:endParaRPr>
          </a:p>
          <a:p>
            <a:pPr marL="0" lvl="1"/>
            <a:endParaRPr lang="en-US" dirty="0" smtClean="0">
              <a:solidFill>
                <a:schemeClr val="tx1"/>
              </a:solidFill>
            </a:endParaRPr>
          </a:p>
          <a:p>
            <a:pPr lvl="1"/>
            <a:endParaRPr lang="en-US" dirty="0" smtClean="0">
              <a:solidFill>
                <a:schemeClr val="tx1"/>
              </a:solidFill>
            </a:endParaRPr>
          </a:p>
        </p:txBody>
      </p:sp>
      <p:sp>
        <p:nvSpPr>
          <p:cNvPr id="7" name="TextBox 6"/>
          <p:cNvSpPr txBox="1"/>
          <p:nvPr/>
        </p:nvSpPr>
        <p:spPr>
          <a:xfrm>
            <a:off x="1143000" y="762000"/>
            <a:ext cx="4572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Project Team Executive Summary</a:t>
            </a:r>
            <a:endParaRPr lang="en-US" sz="24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1524000"/>
            <a:ext cx="5486400" cy="69342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Elbow Connector 27"/>
          <p:cNvCxnSpPr>
            <a:stCxn id="14" idx="0"/>
            <a:endCxn id="13" idx="2"/>
          </p:cNvCxnSpPr>
          <p:nvPr/>
        </p:nvCxnSpPr>
        <p:spPr>
          <a:xfrm rot="5400000" flipH="1" flipV="1">
            <a:off x="2247900" y="6134100"/>
            <a:ext cx="609600" cy="1752600"/>
          </a:xfrm>
          <a:prstGeom prst="bentConnector3">
            <a:avLst>
              <a:gd name="adj1" fmla="val 50000"/>
            </a:avLst>
          </a:prstGeom>
          <a:ln w="44450" cap="sq">
            <a:solidFill>
              <a:schemeClr val="tx1"/>
            </a:solidFill>
            <a:miter lim="800000"/>
            <a:tailEnd type="stealth" w="lg" len="lg"/>
          </a:ln>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0"/>
            <a:endCxn id="13" idx="2"/>
          </p:cNvCxnSpPr>
          <p:nvPr/>
        </p:nvCxnSpPr>
        <p:spPr>
          <a:xfrm rot="5400000" flipH="1" flipV="1">
            <a:off x="3124200" y="7010400"/>
            <a:ext cx="609600" cy="1588"/>
          </a:xfrm>
          <a:prstGeom prst="line">
            <a:avLst/>
          </a:prstGeom>
          <a:ln w="44450" cap="sq">
            <a:solidFill>
              <a:schemeClr val="tx1"/>
            </a:solidFill>
            <a:miter lim="800000"/>
            <a:tailEnd type="stealth" w="lg" len="lg"/>
          </a:ln>
          <a:effectLst/>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6" idx="0"/>
            <a:endCxn id="13" idx="2"/>
          </p:cNvCxnSpPr>
          <p:nvPr/>
        </p:nvCxnSpPr>
        <p:spPr>
          <a:xfrm rot="16200000" flipV="1">
            <a:off x="4000500" y="6134100"/>
            <a:ext cx="609600" cy="1752600"/>
          </a:xfrm>
          <a:prstGeom prst="bentConnector3">
            <a:avLst>
              <a:gd name="adj1" fmla="val 50000"/>
            </a:avLst>
          </a:prstGeom>
          <a:ln w="44450" cap="sq">
            <a:solidFill>
              <a:schemeClr val="tx1"/>
            </a:solidFill>
            <a:miter lim="800000"/>
            <a:tailEnd type="stealth" w="lg" len="lg"/>
          </a:ln>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762000"/>
            <a:ext cx="5181600" cy="58477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3200" dirty="0" smtClean="0"/>
              <a:t>Overall WCA for Project Team</a:t>
            </a:r>
            <a:endParaRPr lang="en-US" sz="3200" dirty="0"/>
          </a:p>
        </p:txBody>
      </p:sp>
      <p:sp>
        <p:nvSpPr>
          <p:cNvPr id="9" name="Rounded Rectangle 8"/>
          <p:cNvSpPr/>
          <p:nvPr/>
        </p:nvSpPr>
        <p:spPr>
          <a:xfrm>
            <a:off x="2895600" y="1600200"/>
            <a:ext cx="1143000" cy="533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Customer</a:t>
            </a:r>
          </a:p>
          <a:p>
            <a:r>
              <a:rPr lang="en-US" sz="1000" dirty="0" smtClean="0">
                <a:solidFill>
                  <a:schemeClr val="tx1"/>
                </a:solidFill>
              </a:rPr>
              <a:t>MIS 295 Graders</a:t>
            </a:r>
          </a:p>
          <a:p>
            <a:endParaRPr lang="en-US" sz="1000" dirty="0" smtClean="0">
              <a:solidFill>
                <a:schemeClr val="tx1"/>
              </a:solidFill>
            </a:endParaRPr>
          </a:p>
        </p:txBody>
      </p:sp>
      <p:sp>
        <p:nvSpPr>
          <p:cNvPr id="12" name="Rounded Rectangle 11"/>
          <p:cNvSpPr/>
          <p:nvPr/>
        </p:nvSpPr>
        <p:spPr>
          <a:xfrm>
            <a:off x="2895600" y="2438400"/>
            <a:ext cx="1143000" cy="1752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u="sng" dirty="0" smtClean="0">
                <a:solidFill>
                  <a:schemeClr val="tx1"/>
                </a:solidFill>
              </a:rPr>
              <a:t>Product</a:t>
            </a:r>
          </a:p>
          <a:p>
            <a:r>
              <a:rPr lang="en-US" sz="1000" dirty="0" smtClean="0">
                <a:solidFill>
                  <a:schemeClr val="tx1"/>
                </a:solidFill>
              </a:rPr>
              <a:t>Report and presentation reflecting </a:t>
            </a:r>
            <a:r>
              <a:rPr lang="en-US" sz="1000" dirty="0" smtClean="0">
                <a:solidFill>
                  <a:schemeClr val="tx1"/>
                </a:solidFill>
              </a:rPr>
              <a:t>our proficiency in the utilization of </a:t>
            </a:r>
            <a:r>
              <a:rPr lang="en-US" sz="1000" dirty="0" smtClean="0">
                <a:solidFill>
                  <a:schemeClr val="tx1"/>
                </a:solidFill>
              </a:rPr>
              <a:t>WCA </a:t>
            </a:r>
            <a:r>
              <a:rPr lang="en-US" sz="1000" dirty="0" smtClean="0">
                <a:solidFill>
                  <a:schemeClr val="tx1"/>
                </a:solidFill>
              </a:rPr>
              <a:t>and VC models to increase business value</a:t>
            </a:r>
            <a:endParaRPr lang="en-US" sz="1000" dirty="0">
              <a:solidFill>
                <a:schemeClr val="tx1"/>
              </a:solidFill>
            </a:endParaRPr>
          </a:p>
        </p:txBody>
      </p:sp>
      <p:sp>
        <p:nvSpPr>
          <p:cNvPr id="13" name="Rounded Rectangle 12"/>
          <p:cNvSpPr/>
          <p:nvPr/>
        </p:nvSpPr>
        <p:spPr>
          <a:xfrm>
            <a:off x="1066800" y="4419600"/>
            <a:ext cx="4724400" cy="22860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400" b="1" u="sng" dirty="0" smtClean="0">
                <a:solidFill>
                  <a:schemeClr val="tx1"/>
                </a:solidFill>
              </a:rPr>
              <a:t>R&amp;D</a:t>
            </a:r>
            <a:r>
              <a:rPr lang="en-US" sz="1400" dirty="0" smtClean="0">
                <a:solidFill>
                  <a:schemeClr val="tx1"/>
                </a:solidFill>
              </a:rPr>
              <a:t>	 – </a:t>
            </a:r>
            <a:r>
              <a:rPr lang="en-US" sz="1000" dirty="0" smtClean="0">
                <a:solidFill>
                  <a:schemeClr val="tx1"/>
                </a:solidFill>
              </a:rPr>
              <a:t> </a:t>
            </a:r>
            <a:endParaRPr lang="en-US" sz="1400" dirty="0" smtClean="0">
              <a:solidFill>
                <a:schemeClr val="tx1"/>
              </a:solidFill>
            </a:endParaRPr>
          </a:p>
          <a:p>
            <a:endParaRPr lang="en-US" sz="1400" dirty="0" smtClean="0">
              <a:solidFill>
                <a:schemeClr val="tx1"/>
              </a:solidFill>
            </a:endParaRPr>
          </a:p>
          <a:p>
            <a:pPr>
              <a:buFont typeface="Arial" pitchFamily="34" charset="0"/>
              <a:buChar char="•"/>
            </a:pPr>
            <a:r>
              <a:rPr lang="en-US" sz="1400" b="1" u="sng" dirty="0" smtClean="0">
                <a:solidFill>
                  <a:schemeClr val="tx1"/>
                </a:solidFill>
              </a:rPr>
              <a:t>Sell</a:t>
            </a:r>
            <a:r>
              <a:rPr lang="en-US" sz="1400" dirty="0" smtClean="0">
                <a:solidFill>
                  <a:schemeClr val="tx1"/>
                </a:solidFill>
              </a:rPr>
              <a:t>	 –</a:t>
            </a:r>
          </a:p>
          <a:p>
            <a:endParaRPr lang="en-US" sz="1400" dirty="0" smtClean="0">
              <a:solidFill>
                <a:schemeClr val="tx1"/>
              </a:solidFill>
            </a:endParaRPr>
          </a:p>
          <a:p>
            <a:pPr>
              <a:buFont typeface="Arial" pitchFamily="34" charset="0"/>
              <a:buChar char="•"/>
            </a:pPr>
            <a:r>
              <a:rPr lang="en-US" sz="1400" b="1" u="sng" dirty="0" smtClean="0">
                <a:solidFill>
                  <a:schemeClr val="tx1"/>
                </a:solidFill>
              </a:rPr>
              <a:t>Produce</a:t>
            </a:r>
            <a:r>
              <a:rPr lang="en-US" sz="1400" dirty="0" smtClean="0">
                <a:solidFill>
                  <a:schemeClr val="tx1"/>
                </a:solidFill>
              </a:rPr>
              <a:t>	 –</a:t>
            </a:r>
          </a:p>
          <a:p>
            <a:endParaRPr lang="en-US" sz="1400" dirty="0" smtClean="0">
              <a:solidFill>
                <a:schemeClr val="tx1"/>
              </a:solidFill>
            </a:endParaRPr>
          </a:p>
          <a:p>
            <a:pPr>
              <a:buFont typeface="Arial" pitchFamily="34" charset="0"/>
              <a:buChar char="•"/>
            </a:pPr>
            <a:r>
              <a:rPr lang="en-US" sz="1400" b="1" u="sng" dirty="0" smtClean="0">
                <a:solidFill>
                  <a:schemeClr val="tx1"/>
                </a:solidFill>
              </a:rPr>
              <a:t>Service</a:t>
            </a:r>
            <a:r>
              <a:rPr lang="en-US" sz="1400" dirty="0" smtClean="0">
                <a:solidFill>
                  <a:schemeClr val="tx1"/>
                </a:solidFill>
              </a:rPr>
              <a:t>	 –</a:t>
            </a:r>
          </a:p>
          <a:p>
            <a:endParaRPr lang="en-US" sz="1400" dirty="0" smtClean="0">
              <a:solidFill>
                <a:schemeClr val="tx1"/>
              </a:solidFill>
            </a:endParaRPr>
          </a:p>
          <a:p>
            <a:pPr>
              <a:buFont typeface="Arial" pitchFamily="34" charset="0"/>
              <a:buChar char="•"/>
            </a:pPr>
            <a:r>
              <a:rPr lang="en-US" sz="1400" b="1" u="sng" dirty="0" smtClean="0">
                <a:solidFill>
                  <a:schemeClr val="tx1"/>
                </a:solidFill>
              </a:rPr>
              <a:t>Deliver</a:t>
            </a:r>
            <a:r>
              <a:rPr lang="en-US" sz="1400" dirty="0" smtClean="0">
                <a:solidFill>
                  <a:schemeClr val="tx1"/>
                </a:solidFill>
              </a:rPr>
              <a:t>	 –</a:t>
            </a:r>
          </a:p>
          <a:p>
            <a:endParaRPr lang="en-US" sz="1400" dirty="0" smtClean="0">
              <a:solidFill>
                <a:schemeClr val="tx1"/>
              </a:solidFill>
            </a:endParaRPr>
          </a:p>
        </p:txBody>
      </p:sp>
      <p:sp>
        <p:nvSpPr>
          <p:cNvPr id="14" name="Rounded Rectangle 13"/>
          <p:cNvSpPr/>
          <p:nvPr/>
        </p:nvSpPr>
        <p:spPr>
          <a:xfrm>
            <a:off x="914400" y="7315200"/>
            <a:ext cx="15240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Technology</a:t>
            </a:r>
          </a:p>
          <a:p>
            <a:r>
              <a:rPr lang="en-US" sz="1000" dirty="0" smtClean="0">
                <a:solidFill>
                  <a:schemeClr val="tx1"/>
                </a:solidFill>
              </a:rPr>
              <a:t>Computers, Microsoft Office Suite, Internet, SharePoint</a:t>
            </a:r>
            <a:endParaRPr lang="en-US" sz="1000" dirty="0">
              <a:solidFill>
                <a:schemeClr val="tx1"/>
              </a:solidFill>
            </a:endParaRPr>
          </a:p>
        </p:txBody>
      </p:sp>
      <p:sp>
        <p:nvSpPr>
          <p:cNvPr id="15" name="Rounded Rectangle 14"/>
          <p:cNvSpPr/>
          <p:nvPr/>
        </p:nvSpPr>
        <p:spPr>
          <a:xfrm>
            <a:off x="2667000" y="7315200"/>
            <a:ext cx="15240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Data</a:t>
            </a:r>
          </a:p>
          <a:p>
            <a:r>
              <a:rPr lang="en-US" sz="1000" dirty="0" smtClean="0">
                <a:solidFill>
                  <a:schemeClr val="tx1"/>
                </a:solidFill>
              </a:rPr>
              <a:t>Research, interviews, WCA and VC models, past MIS 295 projects, grade sheet  </a:t>
            </a:r>
            <a:endParaRPr lang="en-US" sz="1000" dirty="0">
              <a:solidFill>
                <a:schemeClr val="tx1"/>
              </a:solidFill>
            </a:endParaRPr>
          </a:p>
        </p:txBody>
      </p:sp>
      <p:sp>
        <p:nvSpPr>
          <p:cNvPr id="16" name="Rounded Rectangle 15"/>
          <p:cNvSpPr/>
          <p:nvPr/>
        </p:nvSpPr>
        <p:spPr>
          <a:xfrm>
            <a:off x="4419600" y="7315200"/>
            <a:ext cx="15240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People</a:t>
            </a:r>
          </a:p>
          <a:p>
            <a:r>
              <a:rPr lang="en-US" sz="1000" dirty="0" smtClean="0">
                <a:solidFill>
                  <a:schemeClr val="tx1"/>
                </a:solidFill>
              </a:rPr>
              <a:t>KAZ team members, subject matter experts, MIS upperclassmen, graders, instructors  </a:t>
            </a:r>
            <a:endParaRPr lang="en-US" sz="1000" dirty="0">
              <a:solidFill>
                <a:schemeClr val="tx1"/>
              </a:solidFill>
            </a:endParaRPr>
          </a:p>
        </p:txBody>
      </p:sp>
      <p:sp>
        <p:nvSpPr>
          <p:cNvPr id="17" name="Rounded Rectangle 16"/>
          <p:cNvSpPr/>
          <p:nvPr/>
        </p:nvSpPr>
        <p:spPr>
          <a:xfrm>
            <a:off x="762000" y="1676400"/>
            <a:ext cx="2057400" cy="26670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Goal</a:t>
            </a:r>
          </a:p>
          <a:p>
            <a:r>
              <a:rPr lang="en-US" sz="1000" dirty="0" smtClean="0">
                <a:solidFill>
                  <a:schemeClr val="tx1"/>
                </a:solidFill>
              </a:rPr>
              <a:t>Our goal is to exceed all of the graders’ expectations by going beyond every requirement enumerated in the grade sheet, resulting in a superior project grade and our establishment in this highly competitive and prestigious undergraduate program.</a:t>
            </a:r>
            <a:endParaRPr lang="en-US" sz="1000" dirty="0">
              <a:solidFill>
                <a:schemeClr val="tx1"/>
              </a:solidFill>
            </a:endParaRPr>
          </a:p>
        </p:txBody>
      </p:sp>
      <p:sp>
        <p:nvSpPr>
          <p:cNvPr id="19" name="Rounded Rectangle 18"/>
          <p:cNvSpPr/>
          <p:nvPr/>
        </p:nvSpPr>
        <p:spPr>
          <a:xfrm>
            <a:off x="4114800" y="1600200"/>
            <a:ext cx="1981200" cy="27432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Value</a:t>
            </a:r>
          </a:p>
          <a:p>
            <a:r>
              <a:rPr lang="en-US" sz="900" dirty="0" smtClean="0">
                <a:solidFill>
                  <a:schemeClr val="tx1"/>
                </a:solidFill>
              </a:rPr>
              <a:t>While working together to form WCA and VC models to asses potential business value, we will improve our research, communication, project and team management, and problem-solving skills – all of which will prove invaluable in the business world by enabling us to become successful project team members and leaders.  Through collaboration with our graders, instructors, peers, and SMEs, we will develop relationships that will undoubtedly contribute to our personal and professional development.  </a:t>
            </a:r>
          </a:p>
          <a:p>
            <a:pPr algn="ctr"/>
            <a:endParaRPr lang="en-US" sz="1000" b="1" u="sng" dirty="0">
              <a:solidFill>
                <a:schemeClr val="tx1"/>
              </a:solidFill>
            </a:endParaRPr>
          </a:p>
        </p:txBody>
      </p:sp>
      <p:cxnSp>
        <p:nvCxnSpPr>
          <p:cNvPr id="21" name="Straight Connector 20"/>
          <p:cNvCxnSpPr/>
          <p:nvPr/>
        </p:nvCxnSpPr>
        <p:spPr>
          <a:xfrm rot="5400000">
            <a:off x="1981994" y="2818606"/>
            <a:ext cx="16764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277394" y="2818606"/>
            <a:ext cx="16764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0"/>
            <a:endCxn id="9" idx="2"/>
          </p:cNvCxnSpPr>
          <p:nvPr/>
        </p:nvCxnSpPr>
        <p:spPr>
          <a:xfrm rot="5400000" flipH="1" flipV="1">
            <a:off x="3314700" y="2286000"/>
            <a:ext cx="304800" cy="1588"/>
          </a:xfrm>
          <a:prstGeom prst="straightConnector1">
            <a:avLst/>
          </a:prstGeom>
          <a:ln w="44450">
            <a:solidFill>
              <a:schemeClr val="tx1"/>
            </a:solidFill>
            <a:tailEnd type="stealth" w="lg" len="lg"/>
          </a:ln>
          <a:effectLst/>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5400000" flipH="1" flipV="1">
            <a:off x="3353594" y="4266406"/>
            <a:ext cx="304800" cy="1588"/>
          </a:xfrm>
          <a:prstGeom prst="straightConnector1">
            <a:avLst/>
          </a:prstGeom>
          <a:ln w="44450">
            <a:solidFill>
              <a:schemeClr val="tx1"/>
            </a:solidFill>
            <a:tailEnd type="stealth" w="lg" len="lg"/>
          </a:ln>
          <a:effectLst/>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2362200" y="4419600"/>
            <a:ext cx="3276600" cy="553998"/>
          </a:xfrm>
          <a:prstGeom prst="rect">
            <a:avLst/>
          </a:prstGeom>
          <a:noFill/>
        </p:spPr>
        <p:txBody>
          <a:bodyPr wrap="square" rtlCol="0">
            <a:spAutoFit/>
          </a:bodyPr>
          <a:lstStyle/>
          <a:p>
            <a:r>
              <a:rPr lang="en-US" sz="1000" dirty="0" smtClean="0"/>
              <a:t>Acquire specifics regarding project requirements, review past projects, and gather knowledge about QR-2D barcodes to formulate an innovative project idea</a:t>
            </a:r>
            <a:endParaRPr lang="en-US" sz="1000" dirty="0"/>
          </a:p>
        </p:txBody>
      </p:sp>
      <p:sp>
        <p:nvSpPr>
          <p:cNvPr id="123" name="TextBox 122"/>
          <p:cNvSpPr txBox="1"/>
          <p:nvPr/>
        </p:nvSpPr>
        <p:spPr>
          <a:xfrm>
            <a:off x="2362200" y="4953000"/>
            <a:ext cx="3276600" cy="400110"/>
          </a:xfrm>
          <a:prstGeom prst="rect">
            <a:avLst/>
          </a:prstGeom>
          <a:noFill/>
        </p:spPr>
        <p:txBody>
          <a:bodyPr wrap="square" rtlCol="0">
            <a:spAutoFit/>
          </a:bodyPr>
          <a:lstStyle/>
          <a:p>
            <a:r>
              <a:rPr lang="en-US" sz="1000" dirty="0" smtClean="0"/>
              <a:t>Obtain graders’ insights and approval of our project ideas, content, and progress</a:t>
            </a:r>
            <a:endParaRPr lang="en-US" sz="1000" dirty="0"/>
          </a:p>
        </p:txBody>
      </p:sp>
      <p:sp>
        <p:nvSpPr>
          <p:cNvPr id="124" name="TextBox 123"/>
          <p:cNvSpPr txBox="1"/>
          <p:nvPr/>
        </p:nvSpPr>
        <p:spPr>
          <a:xfrm>
            <a:off x="2362200" y="5334000"/>
            <a:ext cx="3276600" cy="246221"/>
          </a:xfrm>
          <a:prstGeom prst="rect">
            <a:avLst/>
          </a:prstGeom>
          <a:noFill/>
        </p:spPr>
        <p:txBody>
          <a:bodyPr wrap="square" rtlCol="0">
            <a:spAutoFit/>
          </a:bodyPr>
          <a:lstStyle/>
          <a:p>
            <a:r>
              <a:rPr lang="en-US" sz="1000" dirty="0" smtClean="0"/>
              <a:t>Submit rough drafts for critique by graders</a:t>
            </a:r>
            <a:endParaRPr lang="en-US" sz="1000" dirty="0"/>
          </a:p>
        </p:txBody>
      </p:sp>
      <p:sp>
        <p:nvSpPr>
          <p:cNvPr id="126" name="TextBox 125"/>
          <p:cNvSpPr txBox="1"/>
          <p:nvPr/>
        </p:nvSpPr>
        <p:spPr>
          <a:xfrm>
            <a:off x="2362200" y="5715000"/>
            <a:ext cx="3276600" cy="400110"/>
          </a:xfrm>
          <a:prstGeom prst="rect">
            <a:avLst/>
          </a:prstGeom>
          <a:noFill/>
        </p:spPr>
        <p:txBody>
          <a:bodyPr wrap="square" rtlCol="0">
            <a:spAutoFit/>
          </a:bodyPr>
          <a:lstStyle/>
          <a:p>
            <a:r>
              <a:rPr lang="en-US" sz="1000" dirty="0" smtClean="0"/>
              <a:t>Make revisions based on graders’ critique and create a final project report and presentation </a:t>
            </a:r>
            <a:endParaRPr lang="en-US" sz="1000" dirty="0"/>
          </a:p>
        </p:txBody>
      </p:sp>
      <p:sp>
        <p:nvSpPr>
          <p:cNvPr id="127" name="TextBox 126"/>
          <p:cNvSpPr txBox="1"/>
          <p:nvPr/>
        </p:nvSpPr>
        <p:spPr>
          <a:xfrm>
            <a:off x="2362200" y="6172200"/>
            <a:ext cx="3276600" cy="400110"/>
          </a:xfrm>
          <a:prstGeom prst="rect">
            <a:avLst/>
          </a:prstGeom>
          <a:noFill/>
        </p:spPr>
        <p:txBody>
          <a:bodyPr wrap="square" rtlCol="0">
            <a:spAutoFit/>
          </a:bodyPr>
          <a:lstStyle/>
          <a:p>
            <a:r>
              <a:rPr lang="en-US" sz="1000" dirty="0" smtClean="0"/>
              <a:t>Deliver our final project report to graders and present to our instructors, graders, and MIS 295 peers</a:t>
            </a:r>
            <a:endParaRPr lang="en-US" sz="1000" dirty="0"/>
          </a:p>
        </p:txBody>
      </p:sp>
      <p:sp>
        <p:nvSpPr>
          <p:cNvPr id="25" name="Slide Number Placeholder 24"/>
          <p:cNvSpPr>
            <a:spLocks noGrp="1"/>
          </p:cNvSpPr>
          <p:nvPr>
            <p:ph type="sldNum" sz="quarter" idx="12"/>
          </p:nvPr>
        </p:nvSpPr>
        <p:spPr/>
        <p:txBody>
          <a:bodyPr/>
          <a:lstStyle/>
          <a:p>
            <a:fld id="{BFC7FD3E-F688-44E6-8889-AEFA5BAA7B88}"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sz="1600" b="1" u="sng" dirty="0" smtClean="0">
                <a:solidFill>
                  <a:schemeClr val="tx1"/>
                </a:solidFill>
              </a:rPr>
              <a:t>Goal: </a:t>
            </a:r>
            <a:r>
              <a:rPr lang="en-US" sz="1600" dirty="0" smtClean="0">
                <a:solidFill>
                  <a:schemeClr val="tx1"/>
                </a:solidFill>
              </a:rPr>
              <a:t> Our goal is to gain a competitive advantage in the pharmaceutical market by implementing QR-2D bar-coding to promote more secure and efficient customer information accessibility and mobility.</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Customer:</a:t>
            </a:r>
            <a:r>
              <a:rPr lang="en-US" sz="1600" dirty="0" smtClean="0">
                <a:solidFill>
                  <a:schemeClr val="tx1"/>
                </a:solidFill>
              </a:rPr>
              <a:t> Wal-Mart Pharmacy</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Product: </a:t>
            </a:r>
            <a:r>
              <a:rPr lang="en-US" sz="1600" dirty="0" smtClean="0">
                <a:solidFill>
                  <a:schemeClr val="tx1"/>
                </a:solidFill>
              </a:rPr>
              <a:t>Using QR-2D bar-coding to make a mobile source for customer’s medical profiles</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R&amp;D:</a:t>
            </a:r>
            <a:r>
              <a:rPr lang="en-US" sz="1600" b="1" dirty="0" smtClean="0">
                <a:solidFill>
                  <a:schemeClr val="tx1"/>
                </a:solidFill>
              </a:rPr>
              <a:t> </a:t>
            </a:r>
            <a:r>
              <a:rPr lang="en-US" sz="1600" dirty="0" smtClean="0">
                <a:solidFill>
                  <a:schemeClr val="tx1"/>
                </a:solidFill>
              </a:rPr>
              <a:t>Ideas for QR-2D Bar-coding that  meets Wal-Mart and their customers needs</a:t>
            </a:r>
          </a:p>
          <a:p>
            <a:pPr>
              <a:buFont typeface="Arial" pitchFamily="34" charset="0"/>
              <a:buChar char="•"/>
            </a:pPr>
            <a:r>
              <a:rPr lang="en-US" sz="1600" b="1" u="sng" dirty="0" smtClean="0">
                <a:solidFill>
                  <a:schemeClr val="tx1"/>
                </a:solidFill>
              </a:rPr>
              <a:t>Produce:</a:t>
            </a:r>
            <a:r>
              <a:rPr lang="en-US" sz="1600" dirty="0" smtClean="0">
                <a:solidFill>
                  <a:schemeClr val="tx1"/>
                </a:solidFill>
              </a:rPr>
              <a:t> Useful QR-2D Bar-coding in Wal-Mart Pharmacy</a:t>
            </a:r>
          </a:p>
          <a:p>
            <a:pPr>
              <a:buFont typeface="Arial" pitchFamily="34" charset="0"/>
              <a:buChar char="•"/>
            </a:pPr>
            <a:r>
              <a:rPr lang="en-US" sz="1600" b="1" u="sng" dirty="0" smtClean="0">
                <a:solidFill>
                  <a:schemeClr val="tx1"/>
                </a:solidFill>
              </a:rPr>
              <a:t>Sell:</a:t>
            </a:r>
            <a:r>
              <a:rPr lang="en-US" sz="1600" dirty="0" smtClean="0">
                <a:solidFill>
                  <a:schemeClr val="tx1"/>
                </a:solidFill>
              </a:rPr>
              <a:t> Research and Presentation to Wal-Mart Executives</a:t>
            </a:r>
          </a:p>
          <a:p>
            <a:pPr>
              <a:buFont typeface="Arial" pitchFamily="34" charset="0"/>
              <a:buChar char="•"/>
            </a:pPr>
            <a:r>
              <a:rPr lang="en-US" sz="1600" b="1" u="sng" dirty="0" smtClean="0">
                <a:solidFill>
                  <a:schemeClr val="tx1"/>
                </a:solidFill>
              </a:rPr>
              <a:t>Deliver: </a:t>
            </a:r>
            <a:r>
              <a:rPr lang="en-US" sz="1600" dirty="0" smtClean="0">
                <a:solidFill>
                  <a:schemeClr val="tx1"/>
                </a:solidFill>
              </a:rPr>
              <a:t>Innovative QR-2D Bar-coding System for Customer Profiles</a:t>
            </a:r>
          </a:p>
          <a:p>
            <a:pPr>
              <a:buFont typeface="Arial" pitchFamily="34" charset="0"/>
              <a:buChar char="•"/>
            </a:pPr>
            <a:r>
              <a:rPr lang="en-US" sz="1600" b="1" u="sng" dirty="0" smtClean="0">
                <a:solidFill>
                  <a:schemeClr val="tx1"/>
                </a:solidFill>
              </a:rPr>
              <a:t>Service: </a:t>
            </a:r>
            <a:r>
              <a:rPr lang="en-US" sz="1600" dirty="0" smtClean="0">
                <a:solidFill>
                  <a:schemeClr val="tx1"/>
                </a:solidFill>
              </a:rPr>
              <a:t>Technology support and consulting regarding the expansion of the QR-2D system into other aspects of Wal-Mart’s business.</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Technology: </a:t>
            </a:r>
            <a:r>
              <a:rPr lang="en-US" sz="1600" dirty="0" smtClean="0">
                <a:solidFill>
                  <a:schemeClr val="tx1"/>
                </a:solidFill>
              </a:rPr>
              <a:t>Computers, Scanner, Printer, Software, MS Office Suite</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People:</a:t>
            </a:r>
            <a:r>
              <a:rPr lang="en-US" sz="1600" dirty="0" smtClean="0">
                <a:solidFill>
                  <a:schemeClr val="tx1"/>
                </a:solidFill>
              </a:rPr>
              <a:t> Wal-Mart, KAZ</a:t>
            </a:r>
            <a:endParaRPr lang="en-US" sz="1600" b="1" u="sng" dirty="0" smtClean="0">
              <a:solidFill>
                <a:schemeClr val="tx1"/>
              </a:solidFill>
            </a:endParaRPr>
          </a:p>
          <a:p>
            <a:pPr>
              <a:buFont typeface="Arial" pitchFamily="34" charset="0"/>
              <a:buChar char="•"/>
            </a:pPr>
            <a:r>
              <a:rPr lang="en-US" sz="1600" b="1" u="sng" dirty="0" smtClean="0">
                <a:solidFill>
                  <a:schemeClr val="tx1"/>
                </a:solidFill>
              </a:rPr>
              <a:t>Data:</a:t>
            </a:r>
            <a:r>
              <a:rPr lang="en-US" sz="1600" dirty="0" smtClean="0">
                <a:solidFill>
                  <a:schemeClr val="tx1"/>
                </a:solidFill>
              </a:rPr>
              <a:t> Research, surveys, current system, ideas, presentation</a:t>
            </a:r>
            <a:endParaRPr lang="en-US" sz="1600" u="sng" dirty="0" smtClean="0">
              <a:solidFill>
                <a:schemeClr val="tx1"/>
              </a:solidFill>
            </a:endParaRPr>
          </a:p>
          <a:p>
            <a:pPr>
              <a:buFont typeface="Arial" pitchFamily="34" charset="0"/>
              <a:buChar char="•"/>
            </a:pPr>
            <a:r>
              <a:rPr lang="en-US" sz="1600" b="1" u="sng" dirty="0" err="1" smtClean="0">
                <a:solidFill>
                  <a:schemeClr val="tx1"/>
                </a:solidFill>
              </a:rPr>
              <a:t>Vaule</a:t>
            </a:r>
            <a:r>
              <a:rPr lang="en-US" sz="1600" b="1" u="sng" dirty="0" smtClean="0">
                <a:solidFill>
                  <a:schemeClr val="tx1"/>
                </a:solidFill>
              </a:rPr>
              <a:t> Added:</a:t>
            </a:r>
            <a:endParaRPr lang="en-US" sz="1600" u="sng" dirty="0" smtClean="0">
              <a:solidFill>
                <a:schemeClr val="tx1"/>
              </a:solidFill>
            </a:endParaRPr>
          </a:p>
          <a:p>
            <a:pPr lvl="1"/>
            <a:r>
              <a:rPr lang="en-US" sz="1600" b="1" dirty="0" smtClean="0">
                <a:solidFill>
                  <a:schemeClr val="tx1"/>
                </a:solidFill>
              </a:rPr>
              <a:t>- </a:t>
            </a:r>
            <a:r>
              <a:rPr lang="en-US" sz="1600" dirty="0" smtClean="0">
                <a:solidFill>
                  <a:schemeClr val="tx1"/>
                </a:solidFill>
              </a:rPr>
              <a:t>Allows Wal-Mart Pharmacy to increase branding image by demonstrating exceptional customer care that results in the attraction of new customers and retention of current customer because of the pharmacy’s exclusive services made possible by the QR-2D Barcoding Technology.</a:t>
            </a:r>
          </a:p>
          <a:p>
            <a:pPr lvl="1"/>
            <a:endParaRPr lang="en-US" b="1" dirty="0" smtClean="0">
              <a:solidFill>
                <a:schemeClr val="tx1"/>
              </a:solidFill>
            </a:endParaRPr>
          </a:p>
        </p:txBody>
      </p:sp>
      <p:sp>
        <p:nvSpPr>
          <p:cNvPr id="7" name="TextBox 6"/>
          <p:cNvSpPr txBox="1"/>
          <p:nvPr/>
        </p:nvSpPr>
        <p:spPr>
          <a:xfrm>
            <a:off x="1371600" y="762000"/>
            <a:ext cx="4191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Overall WCA Narrative for Client</a:t>
            </a:r>
            <a:endParaRPr lang="en-US" sz="2400" dirty="0"/>
          </a:p>
        </p:txBody>
      </p:sp>
      <p:sp>
        <p:nvSpPr>
          <p:cNvPr id="5" name="Slide Number Placeholder 4"/>
          <p:cNvSpPr>
            <a:spLocks noGrp="1"/>
          </p:cNvSpPr>
          <p:nvPr>
            <p:ph type="sldNum" sz="quarter" idx="12"/>
          </p:nvPr>
        </p:nvSpPr>
        <p:spPr/>
        <p:txBody>
          <a:bodyPr/>
          <a:lstStyle/>
          <a:p>
            <a:fld id="{BFC7FD3E-F688-44E6-8889-AEFA5BAA7B88}"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1981200"/>
            <a:ext cx="5486400" cy="65532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charset="0"/>
              <a:buChar char="•"/>
            </a:pPr>
            <a:r>
              <a:rPr lang="en-US" sz="1400" dirty="0" smtClean="0">
                <a:solidFill>
                  <a:schemeClr val="tx1"/>
                </a:solidFill>
              </a:rPr>
              <a:t>   </a:t>
            </a:r>
            <a:r>
              <a:rPr lang="en-US" sz="1400" b="1" u="sng" dirty="0" smtClean="0">
                <a:solidFill>
                  <a:schemeClr val="tx1"/>
                </a:solidFill>
              </a:rPr>
              <a:t>Goal:</a:t>
            </a:r>
            <a:r>
              <a:rPr lang="en-US" sz="1400" b="1" dirty="0" smtClean="0">
                <a:solidFill>
                  <a:schemeClr val="tx1"/>
                </a:solidFill>
              </a:rPr>
              <a:t> </a:t>
            </a:r>
            <a:r>
              <a:rPr lang="en-US" sz="1400" dirty="0" smtClean="0">
                <a:solidFill>
                  <a:schemeClr val="tx1"/>
                </a:solidFill>
              </a:rPr>
              <a:t>Our goal is to exceed all of the graders’ expectations by going beyond every requirement enumerated in the grade sheet, resulting in a superior project grade and our establishment in this highly   competitive and prestigious undergraduate program.</a:t>
            </a:r>
          </a:p>
          <a:p>
            <a:pPr>
              <a:buFont typeface="Arial" charset="0"/>
              <a:buChar char="•"/>
            </a:pPr>
            <a:r>
              <a:rPr lang="en-US" sz="1400" dirty="0" smtClean="0">
                <a:solidFill>
                  <a:schemeClr val="tx1"/>
                </a:solidFill>
              </a:rPr>
              <a:t>   </a:t>
            </a:r>
            <a:r>
              <a:rPr lang="en-US" sz="1400" b="1" u="sng" dirty="0" smtClean="0">
                <a:solidFill>
                  <a:schemeClr val="tx1"/>
                </a:solidFill>
              </a:rPr>
              <a:t>Customer:</a:t>
            </a:r>
            <a:r>
              <a:rPr lang="en-US" sz="1400" b="1" dirty="0" smtClean="0">
                <a:solidFill>
                  <a:schemeClr val="tx1"/>
                </a:solidFill>
              </a:rPr>
              <a:t> </a:t>
            </a:r>
            <a:r>
              <a:rPr lang="en-US" sz="1400" dirty="0" smtClean="0">
                <a:solidFill>
                  <a:schemeClr val="tx1"/>
                </a:solidFill>
              </a:rPr>
              <a:t>MIS 295 graders</a:t>
            </a:r>
          </a:p>
          <a:p>
            <a:pPr>
              <a:buFont typeface="Arial" charset="0"/>
              <a:buChar char="•"/>
            </a:pPr>
            <a:r>
              <a:rPr lang="en-US" sz="1400" dirty="0" smtClean="0">
                <a:solidFill>
                  <a:schemeClr val="tx1"/>
                </a:solidFill>
              </a:rPr>
              <a:t>   </a:t>
            </a:r>
            <a:r>
              <a:rPr lang="en-US" sz="1400" b="1" u="sng" dirty="0" smtClean="0">
                <a:solidFill>
                  <a:schemeClr val="tx1"/>
                </a:solidFill>
              </a:rPr>
              <a:t>Product:</a:t>
            </a:r>
            <a:r>
              <a:rPr lang="en-US" sz="1400" b="1" dirty="0" smtClean="0">
                <a:solidFill>
                  <a:schemeClr val="tx1"/>
                </a:solidFill>
              </a:rPr>
              <a:t> </a:t>
            </a:r>
            <a:r>
              <a:rPr lang="en-US" sz="1400" dirty="0" smtClean="0">
                <a:solidFill>
                  <a:schemeClr val="tx1"/>
                </a:solidFill>
              </a:rPr>
              <a:t>Report and presentation reflecting our proficiency in the utilization of WCA and VC models to increase business value</a:t>
            </a:r>
            <a:endParaRPr lang="en-US" sz="1400" b="1" dirty="0" smtClean="0">
              <a:solidFill>
                <a:schemeClr val="tx1"/>
              </a:solidFill>
            </a:endParaRPr>
          </a:p>
          <a:p>
            <a:pPr>
              <a:buFont typeface="Arial" charset="0"/>
              <a:buChar char="•"/>
            </a:pPr>
            <a:r>
              <a:rPr lang="en-US" sz="1400" b="1" dirty="0" smtClean="0">
                <a:solidFill>
                  <a:schemeClr val="tx1"/>
                </a:solidFill>
              </a:rPr>
              <a:t>   </a:t>
            </a:r>
            <a:r>
              <a:rPr lang="en-US" sz="1400" b="1" u="sng" dirty="0" smtClean="0">
                <a:solidFill>
                  <a:schemeClr val="tx1"/>
                </a:solidFill>
              </a:rPr>
              <a:t>R&amp;D:</a:t>
            </a:r>
            <a:r>
              <a:rPr lang="en-US" sz="1400" b="1" dirty="0" smtClean="0">
                <a:solidFill>
                  <a:schemeClr val="tx1"/>
                </a:solidFill>
              </a:rPr>
              <a:t>  </a:t>
            </a:r>
            <a:r>
              <a:rPr lang="en-US" sz="1400" dirty="0" smtClean="0">
                <a:solidFill>
                  <a:schemeClr val="tx1"/>
                </a:solidFill>
              </a:rPr>
              <a:t>Acquire specifics regarding project requirements, review past projects, and gather knowledge about QR-2D barcodes to formulate an innovative project idea</a:t>
            </a:r>
          </a:p>
          <a:p>
            <a:pPr>
              <a:buFont typeface="Arial" charset="0"/>
              <a:buChar char="•"/>
            </a:pPr>
            <a:r>
              <a:rPr lang="en-US" sz="1400" dirty="0" smtClean="0">
                <a:solidFill>
                  <a:schemeClr val="tx1"/>
                </a:solidFill>
              </a:rPr>
              <a:t>   </a:t>
            </a:r>
            <a:r>
              <a:rPr lang="en-US" sz="1400" b="1" u="sng" dirty="0" smtClean="0">
                <a:solidFill>
                  <a:schemeClr val="tx1"/>
                </a:solidFill>
              </a:rPr>
              <a:t>Sell:</a:t>
            </a:r>
            <a:r>
              <a:rPr lang="en-US" sz="1400" dirty="0" smtClean="0">
                <a:solidFill>
                  <a:schemeClr val="tx1"/>
                </a:solidFill>
              </a:rPr>
              <a:t>  Gain graders’ approval on our project ideas, content, and progress</a:t>
            </a:r>
          </a:p>
          <a:p>
            <a:pPr>
              <a:buFont typeface="Arial" charset="0"/>
              <a:buChar char="•"/>
            </a:pPr>
            <a:r>
              <a:rPr lang="en-US" sz="1400" dirty="0" smtClean="0">
                <a:solidFill>
                  <a:schemeClr val="tx1"/>
                </a:solidFill>
              </a:rPr>
              <a:t>   </a:t>
            </a:r>
            <a:r>
              <a:rPr lang="en-US" sz="1400" b="1" u="sng" dirty="0" smtClean="0">
                <a:solidFill>
                  <a:schemeClr val="tx1"/>
                </a:solidFill>
              </a:rPr>
              <a:t>Produce:</a:t>
            </a:r>
            <a:r>
              <a:rPr lang="en-US" sz="1400" b="1" dirty="0" smtClean="0">
                <a:solidFill>
                  <a:schemeClr val="tx1"/>
                </a:solidFill>
              </a:rPr>
              <a:t>  </a:t>
            </a:r>
            <a:r>
              <a:rPr lang="en-US" sz="1400" dirty="0" smtClean="0">
                <a:solidFill>
                  <a:schemeClr val="tx1"/>
                </a:solidFill>
              </a:rPr>
              <a:t>Submit rough drafts for critique by graders</a:t>
            </a:r>
          </a:p>
          <a:p>
            <a:pPr>
              <a:buFont typeface="Arial" charset="0"/>
              <a:buChar char="•"/>
            </a:pPr>
            <a:r>
              <a:rPr lang="en-US" sz="1400" dirty="0" smtClean="0">
                <a:solidFill>
                  <a:schemeClr val="tx1"/>
                </a:solidFill>
              </a:rPr>
              <a:t>   </a:t>
            </a:r>
            <a:r>
              <a:rPr lang="en-US" sz="1400" b="1" u="sng" dirty="0" smtClean="0">
                <a:solidFill>
                  <a:schemeClr val="tx1"/>
                </a:solidFill>
              </a:rPr>
              <a:t>Service:</a:t>
            </a:r>
            <a:r>
              <a:rPr lang="en-US" sz="1400" b="1" dirty="0" smtClean="0">
                <a:solidFill>
                  <a:schemeClr val="tx1"/>
                </a:solidFill>
              </a:rPr>
              <a:t>  </a:t>
            </a:r>
            <a:r>
              <a:rPr lang="en-US" sz="1400" dirty="0" smtClean="0">
                <a:solidFill>
                  <a:schemeClr val="tx1"/>
                </a:solidFill>
              </a:rPr>
              <a:t>Make revisions based on graders’ critique and create a final project report and presentation</a:t>
            </a:r>
          </a:p>
          <a:p>
            <a:pPr>
              <a:buFont typeface="Arial" charset="0"/>
              <a:buChar char="•"/>
            </a:pPr>
            <a:r>
              <a:rPr lang="en-US" sz="1400" dirty="0" smtClean="0">
                <a:solidFill>
                  <a:schemeClr val="tx1"/>
                </a:solidFill>
              </a:rPr>
              <a:t>   </a:t>
            </a:r>
            <a:r>
              <a:rPr lang="en-US" sz="1400" b="1" u="sng" dirty="0" smtClean="0">
                <a:solidFill>
                  <a:schemeClr val="tx1"/>
                </a:solidFill>
              </a:rPr>
              <a:t>Deliver:</a:t>
            </a:r>
            <a:r>
              <a:rPr lang="en-US" sz="1400" b="1" dirty="0" smtClean="0">
                <a:solidFill>
                  <a:schemeClr val="tx1"/>
                </a:solidFill>
              </a:rPr>
              <a:t>   </a:t>
            </a:r>
            <a:r>
              <a:rPr lang="en-US" sz="1400" dirty="0" smtClean="0">
                <a:solidFill>
                  <a:schemeClr val="tx1"/>
                </a:solidFill>
              </a:rPr>
              <a:t>Deliver our final project report to graders and present to our instructors, graders, and MIS 295 peers</a:t>
            </a:r>
          </a:p>
          <a:p>
            <a:pPr>
              <a:buFont typeface="Arial" charset="0"/>
              <a:buChar char="•"/>
            </a:pPr>
            <a:r>
              <a:rPr lang="en-US" sz="1400" dirty="0" smtClean="0">
                <a:solidFill>
                  <a:schemeClr val="tx1"/>
                </a:solidFill>
              </a:rPr>
              <a:t>   </a:t>
            </a:r>
            <a:r>
              <a:rPr lang="en-US" sz="1400" b="1" u="sng" dirty="0" smtClean="0">
                <a:solidFill>
                  <a:schemeClr val="tx1"/>
                </a:solidFill>
              </a:rPr>
              <a:t>Technology:</a:t>
            </a:r>
            <a:r>
              <a:rPr lang="en-US" sz="1400" b="1" dirty="0" smtClean="0">
                <a:solidFill>
                  <a:schemeClr val="tx1"/>
                </a:solidFill>
              </a:rPr>
              <a:t>  </a:t>
            </a:r>
            <a:r>
              <a:rPr lang="en-US" sz="1400" dirty="0" smtClean="0">
                <a:solidFill>
                  <a:schemeClr val="tx1"/>
                </a:solidFill>
              </a:rPr>
              <a:t>Computers, Microsoft Office Suite, Internet, SharePoint</a:t>
            </a:r>
          </a:p>
          <a:p>
            <a:pPr>
              <a:buFont typeface="Arial" charset="0"/>
              <a:buChar char="•"/>
            </a:pPr>
            <a:r>
              <a:rPr lang="en-US" sz="1400" dirty="0" smtClean="0">
                <a:solidFill>
                  <a:schemeClr val="tx1"/>
                </a:solidFill>
              </a:rPr>
              <a:t>   </a:t>
            </a:r>
            <a:r>
              <a:rPr lang="en-US" sz="1400" b="1" u="sng" dirty="0" smtClean="0">
                <a:solidFill>
                  <a:schemeClr val="tx1"/>
                </a:solidFill>
              </a:rPr>
              <a:t>Data:</a:t>
            </a:r>
            <a:r>
              <a:rPr lang="en-US" sz="1400" b="1" dirty="0" smtClean="0">
                <a:solidFill>
                  <a:schemeClr val="tx1"/>
                </a:solidFill>
              </a:rPr>
              <a:t>  </a:t>
            </a:r>
            <a:r>
              <a:rPr lang="en-US" sz="1400" dirty="0" smtClean="0">
                <a:solidFill>
                  <a:schemeClr val="tx1"/>
                </a:solidFill>
              </a:rPr>
              <a:t>Research, interviews, WCA and VC models, past MIS 295 projects, grade sheet</a:t>
            </a:r>
            <a:endParaRPr lang="en-US" sz="1400" b="1" dirty="0" smtClean="0">
              <a:solidFill>
                <a:schemeClr val="tx1"/>
              </a:solidFill>
            </a:endParaRPr>
          </a:p>
          <a:p>
            <a:pPr>
              <a:buFont typeface="Arial" charset="0"/>
              <a:buChar char="•"/>
            </a:pPr>
            <a:r>
              <a:rPr lang="en-US" sz="1400" dirty="0" smtClean="0">
                <a:solidFill>
                  <a:schemeClr val="tx1"/>
                </a:solidFill>
              </a:rPr>
              <a:t>   </a:t>
            </a:r>
            <a:r>
              <a:rPr lang="en-US" sz="1400" b="1" u="sng" dirty="0" smtClean="0">
                <a:solidFill>
                  <a:schemeClr val="tx1"/>
                </a:solidFill>
              </a:rPr>
              <a:t>People:</a:t>
            </a:r>
            <a:r>
              <a:rPr lang="en-US" sz="1400" b="1" dirty="0" smtClean="0">
                <a:solidFill>
                  <a:schemeClr val="tx1"/>
                </a:solidFill>
              </a:rPr>
              <a:t>  </a:t>
            </a:r>
            <a:r>
              <a:rPr lang="en-US" sz="1400" dirty="0" smtClean="0">
                <a:solidFill>
                  <a:schemeClr val="tx1"/>
                </a:solidFill>
              </a:rPr>
              <a:t>KAZ team members, subject matter experts, MIS upperclassmen, graders, instructors</a:t>
            </a:r>
          </a:p>
          <a:p>
            <a:pPr>
              <a:buFont typeface="Arial" charset="0"/>
              <a:buChar char="•"/>
            </a:pPr>
            <a:r>
              <a:rPr lang="en-US" sz="1400" dirty="0" smtClean="0">
                <a:solidFill>
                  <a:schemeClr val="tx1"/>
                </a:solidFill>
              </a:rPr>
              <a:t>   </a:t>
            </a:r>
            <a:r>
              <a:rPr lang="en-US" sz="1400" b="1" u="sng" dirty="0" smtClean="0">
                <a:solidFill>
                  <a:schemeClr val="tx1"/>
                </a:solidFill>
              </a:rPr>
              <a:t>Value:</a:t>
            </a:r>
            <a:r>
              <a:rPr lang="en-US" sz="1400" b="1" dirty="0" smtClean="0">
                <a:solidFill>
                  <a:schemeClr val="tx1"/>
                </a:solidFill>
              </a:rPr>
              <a:t>   </a:t>
            </a:r>
            <a:r>
              <a:rPr lang="en-US" sz="1400" dirty="0" smtClean="0">
                <a:solidFill>
                  <a:schemeClr val="tx1"/>
                </a:solidFill>
              </a:rPr>
              <a:t>While working together to form WCA and VC models to asses potential business value, we will improve our research, communication, project and team management, and problem-solving skills – all of which will prove invaluable in the business world by enabling us to become successful project team members and leaders.  Through collaboration with our graders, instructors, peers, and SMEs, we will develop relationships that will undoubtedly contribute to our personal and professional development.  </a:t>
            </a:r>
          </a:p>
          <a:p>
            <a:pPr>
              <a:buFont typeface="Arial" charset="0"/>
              <a:buChar char="•"/>
            </a:pPr>
            <a:endParaRPr lang="en-US" sz="1400" dirty="0" smtClean="0">
              <a:solidFill>
                <a:schemeClr val="tx1"/>
              </a:solidFill>
            </a:endParaRPr>
          </a:p>
          <a:p>
            <a:pPr>
              <a:buFont typeface="Arial" charset="0"/>
              <a:buChar char="•"/>
            </a:pPr>
            <a:endParaRPr lang="en-US" sz="1400" b="1" dirty="0">
              <a:solidFill>
                <a:schemeClr val="tx1"/>
              </a:solidFill>
            </a:endParaRPr>
          </a:p>
        </p:txBody>
      </p:sp>
      <p:sp>
        <p:nvSpPr>
          <p:cNvPr id="7" name="TextBox 6"/>
          <p:cNvSpPr txBox="1"/>
          <p:nvPr/>
        </p:nvSpPr>
        <p:spPr>
          <a:xfrm>
            <a:off x="1371600" y="762000"/>
            <a:ext cx="4191000" cy="1077218"/>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3200" dirty="0" smtClean="0"/>
              <a:t>Overall WCA Narrative for Project Team</a:t>
            </a:r>
            <a:endParaRPr lang="en-US" sz="3200" dirty="0"/>
          </a:p>
        </p:txBody>
      </p:sp>
      <p:sp>
        <p:nvSpPr>
          <p:cNvPr id="5" name="Slide Number Placeholder 4"/>
          <p:cNvSpPr>
            <a:spLocks noGrp="1"/>
          </p:cNvSpPr>
          <p:nvPr>
            <p:ph type="sldNum" sz="quarter" idx="12"/>
          </p:nvPr>
        </p:nvSpPr>
        <p:spPr/>
        <p:txBody>
          <a:bodyPr/>
          <a:lstStyle/>
          <a:p>
            <a:fld id="{BFC7FD3E-F688-44E6-8889-AEFA5BAA7B88}"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371600" y="762000"/>
            <a:ext cx="4191000" cy="58477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3200" dirty="0" smtClean="0"/>
              <a:t>Project Team Overall VC</a:t>
            </a:r>
            <a:endParaRPr lang="en-US" sz="3200" dirty="0"/>
          </a:p>
        </p:txBody>
      </p:sp>
      <p:cxnSp>
        <p:nvCxnSpPr>
          <p:cNvPr id="53" name="Straight Arrow Connector 52"/>
          <p:cNvCxnSpPr>
            <a:stCxn id="47" idx="2"/>
            <a:endCxn id="48" idx="0"/>
          </p:cNvCxnSpPr>
          <p:nvPr/>
        </p:nvCxnSpPr>
        <p:spPr>
          <a:xfrm rot="5400000">
            <a:off x="1333500" y="30480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2"/>
            <a:endCxn id="49" idx="0"/>
          </p:cNvCxnSpPr>
          <p:nvPr/>
        </p:nvCxnSpPr>
        <p:spPr>
          <a:xfrm rot="5400000">
            <a:off x="1333500" y="43434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2"/>
            <a:endCxn id="51" idx="0"/>
          </p:cNvCxnSpPr>
          <p:nvPr/>
        </p:nvCxnSpPr>
        <p:spPr>
          <a:xfrm rot="5400000">
            <a:off x="1333500" y="56388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1" idx="2"/>
            <a:endCxn id="50" idx="0"/>
          </p:cNvCxnSpPr>
          <p:nvPr/>
        </p:nvCxnSpPr>
        <p:spPr>
          <a:xfrm rot="5400000">
            <a:off x="1333500" y="69342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14400" y="19050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R&amp;D</a:t>
            </a:r>
            <a:endParaRPr lang="en-US" b="1" dirty="0">
              <a:solidFill>
                <a:schemeClr val="tx1"/>
              </a:solidFill>
            </a:endParaRPr>
          </a:p>
        </p:txBody>
      </p:sp>
      <p:sp>
        <p:nvSpPr>
          <p:cNvPr id="48" name="Rectangle 47"/>
          <p:cNvSpPr/>
          <p:nvPr/>
        </p:nvSpPr>
        <p:spPr>
          <a:xfrm>
            <a:off x="914400" y="32004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Sell</a:t>
            </a:r>
            <a:endParaRPr lang="en-US" b="1" dirty="0">
              <a:solidFill>
                <a:schemeClr val="tx1"/>
              </a:solidFill>
            </a:endParaRPr>
          </a:p>
        </p:txBody>
      </p:sp>
      <p:sp>
        <p:nvSpPr>
          <p:cNvPr id="49" name="Rectangle 48"/>
          <p:cNvSpPr/>
          <p:nvPr/>
        </p:nvSpPr>
        <p:spPr>
          <a:xfrm>
            <a:off x="914400" y="44958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Produce</a:t>
            </a:r>
            <a:endParaRPr lang="en-US" b="1" dirty="0">
              <a:solidFill>
                <a:schemeClr val="tx1"/>
              </a:solidFill>
            </a:endParaRPr>
          </a:p>
        </p:txBody>
      </p:sp>
      <p:sp>
        <p:nvSpPr>
          <p:cNvPr id="50" name="Rectangle 49"/>
          <p:cNvSpPr/>
          <p:nvPr/>
        </p:nvSpPr>
        <p:spPr>
          <a:xfrm>
            <a:off x="914400" y="70866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Deliver</a:t>
            </a:r>
            <a:endParaRPr lang="en-US" b="1" dirty="0">
              <a:solidFill>
                <a:schemeClr val="tx1"/>
              </a:solidFill>
            </a:endParaRPr>
          </a:p>
        </p:txBody>
      </p:sp>
      <p:sp>
        <p:nvSpPr>
          <p:cNvPr id="51" name="Rectangle 50"/>
          <p:cNvSpPr/>
          <p:nvPr/>
        </p:nvSpPr>
        <p:spPr>
          <a:xfrm>
            <a:off x="914400" y="57912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Service</a:t>
            </a:r>
            <a:endParaRPr lang="en-US" b="1" dirty="0">
              <a:solidFill>
                <a:schemeClr val="tx1"/>
              </a:solidFill>
            </a:endParaRPr>
          </a:p>
        </p:txBody>
      </p:sp>
      <p:sp>
        <p:nvSpPr>
          <p:cNvPr id="63" name="Left Arrow Callout 62"/>
          <p:cNvSpPr/>
          <p:nvPr/>
        </p:nvSpPr>
        <p:spPr>
          <a:xfrm>
            <a:off x="2133600" y="1828800"/>
            <a:ext cx="1752600" cy="12192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Project Idea</a:t>
            </a:r>
            <a:endParaRPr lang="en-US" sz="1400" dirty="0">
              <a:solidFill>
                <a:schemeClr val="tx1"/>
              </a:solidFill>
            </a:endParaRPr>
          </a:p>
        </p:txBody>
      </p:sp>
      <p:sp>
        <p:nvSpPr>
          <p:cNvPr id="64" name="Left Arrow Callout 63"/>
          <p:cNvSpPr/>
          <p:nvPr/>
        </p:nvSpPr>
        <p:spPr>
          <a:xfrm>
            <a:off x="2133600" y="3200400"/>
            <a:ext cx="1752600" cy="10668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Graders’ Approval</a:t>
            </a:r>
            <a:endParaRPr lang="en-US" sz="1400" dirty="0">
              <a:solidFill>
                <a:schemeClr val="tx1"/>
              </a:solidFill>
            </a:endParaRPr>
          </a:p>
        </p:txBody>
      </p:sp>
      <p:sp>
        <p:nvSpPr>
          <p:cNvPr id="65" name="Left Arrow Callout 64"/>
          <p:cNvSpPr/>
          <p:nvPr/>
        </p:nvSpPr>
        <p:spPr>
          <a:xfrm>
            <a:off x="2133600" y="4495800"/>
            <a:ext cx="1752600" cy="10668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Critiqued Drafts</a:t>
            </a:r>
            <a:endParaRPr lang="en-US" sz="1400" dirty="0">
              <a:solidFill>
                <a:schemeClr val="tx1"/>
              </a:solidFill>
            </a:endParaRPr>
          </a:p>
        </p:txBody>
      </p:sp>
      <p:sp>
        <p:nvSpPr>
          <p:cNvPr id="66" name="Left Arrow Callout 65"/>
          <p:cNvSpPr/>
          <p:nvPr/>
        </p:nvSpPr>
        <p:spPr>
          <a:xfrm>
            <a:off x="2133600" y="5715000"/>
            <a:ext cx="1752600" cy="11430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Revisions</a:t>
            </a:r>
            <a:endParaRPr lang="en-US" sz="1400" dirty="0">
              <a:solidFill>
                <a:schemeClr val="tx1"/>
              </a:solidFill>
            </a:endParaRPr>
          </a:p>
        </p:txBody>
      </p:sp>
      <p:sp>
        <p:nvSpPr>
          <p:cNvPr id="67" name="Left Arrow Callout 66"/>
          <p:cNvSpPr/>
          <p:nvPr/>
        </p:nvSpPr>
        <p:spPr>
          <a:xfrm>
            <a:off x="2133600" y="7010400"/>
            <a:ext cx="1752600" cy="990600"/>
          </a:xfrm>
          <a:prstGeom prst="leftArrowCallout">
            <a:avLst>
              <a:gd name="adj1" fmla="val 18462"/>
              <a:gd name="adj2" fmla="val 1913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Project Report and Presentation</a:t>
            </a:r>
            <a:endParaRPr lang="en-US" sz="1400" dirty="0">
              <a:solidFill>
                <a:schemeClr val="tx1"/>
              </a:solidFill>
            </a:endParaRPr>
          </a:p>
        </p:txBody>
      </p:sp>
      <p:cxnSp>
        <p:nvCxnSpPr>
          <p:cNvPr id="70" name="Straight Arrow Connector 69"/>
          <p:cNvCxnSpPr/>
          <p:nvPr/>
        </p:nvCxnSpPr>
        <p:spPr>
          <a:xfrm flipV="1">
            <a:off x="2133600" y="6400800"/>
            <a:ext cx="3124200" cy="1600200"/>
          </a:xfrm>
          <a:prstGeom prst="bentConnector3">
            <a:avLst>
              <a:gd name="adj1" fmla="val 100000"/>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191000" y="1905000"/>
            <a:ext cx="1676400" cy="400110"/>
          </a:xfrm>
          <a:prstGeom prst="rect">
            <a:avLst/>
          </a:prstGeom>
          <a:solidFill>
            <a:schemeClr val="accent1">
              <a:alpha val="66000"/>
            </a:schemeClr>
          </a:solidFill>
          <a:ln>
            <a:solidFill>
              <a:schemeClr val="tx1"/>
            </a:solidFill>
          </a:ln>
        </p:spPr>
        <p:txBody>
          <a:bodyPr wrap="square" rtlCol="0">
            <a:spAutoFit/>
          </a:bodyPr>
          <a:lstStyle/>
          <a:p>
            <a:pPr algn="ctr"/>
            <a:r>
              <a:rPr lang="en-US" sz="2000" b="1" u="sng" dirty="0" smtClean="0">
                <a:solidFill>
                  <a:srgbClr val="FFFF00"/>
                </a:solidFill>
              </a:rPr>
              <a:t>Value Added</a:t>
            </a:r>
            <a:endParaRPr lang="en-US" sz="2000" b="1" u="sng" dirty="0">
              <a:solidFill>
                <a:srgbClr val="FFFF00"/>
              </a:solidFill>
            </a:endParaRPr>
          </a:p>
        </p:txBody>
      </p:sp>
      <p:sp>
        <p:nvSpPr>
          <p:cNvPr id="82" name="Rectangle 81"/>
          <p:cNvSpPr/>
          <p:nvPr/>
        </p:nvSpPr>
        <p:spPr>
          <a:xfrm>
            <a:off x="4114800" y="2438400"/>
            <a:ext cx="1828800" cy="4114800"/>
          </a:xfrm>
          <a:prstGeom prst="rect">
            <a:avLst/>
          </a:prstGeom>
          <a:solidFill>
            <a:schemeClr val="bg2">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While working together to form WCA and VC models to asses potential business value, we will improve our research, communication, project and team management, and problem-solving skills – all of which will prove invaluable in the business world by enabling us to become successful project team members and leaders.  Through collaboration with our graders, instructors, peers, and SMEs, we will develop relationships that will undoubtedly contribute to our personal and professional development. </a:t>
            </a:r>
            <a:endParaRPr lang="en-US" sz="1200" dirty="0"/>
          </a:p>
        </p:txBody>
      </p:sp>
      <p:sp>
        <p:nvSpPr>
          <p:cNvPr id="22" name="Slide Number Placeholder 21"/>
          <p:cNvSpPr>
            <a:spLocks noGrp="1"/>
          </p:cNvSpPr>
          <p:nvPr>
            <p:ph type="sldNum" sz="quarter" idx="12"/>
          </p:nvPr>
        </p:nvSpPr>
        <p:spPr/>
        <p:txBody>
          <a:bodyPr/>
          <a:lstStyle/>
          <a:p>
            <a:fld id="{BFC7FD3E-F688-44E6-8889-AEFA5BAA7B88}"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1981200"/>
            <a:ext cx="5486400" cy="62484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charset="0"/>
              <a:buChar char="•"/>
            </a:pPr>
            <a:r>
              <a:rPr lang="en-US" sz="1600" b="1" dirty="0" smtClean="0">
                <a:solidFill>
                  <a:schemeClr val="tx1"/>
                </a:solidFill>
              </a:rPr>
              <a:t>   </a:t>
            </a:r>
            <a:r>
              <a:rPr lang="en-US" sz="1600" b="1" u="sng" dirty="0" smtClean="0">
                <a:solidFill>
                  <a:schemeClr val="tx1"/>
                </a:solidFill>
              </a:rPr>
              <a:t>R&amp;D:</a:t>
            </a:r>
            <a:r>
              <a:rPr lang="en-US" sz="1600" b="1" dirty="0" smtClean="0">
                <a:solidFill>
                  <a:schemeClr val="tx1"/>
                </a:solidFill>
              </a:rPr>
              <a:t>  </a:t>
            </a:r>
            <a:r>
              <a:rPr lang="en-US" sz="1600" dirty="0" smtClean="0">
                <a:solidFill>
                  <a:schemeClr val="tx1"/>
                </a:solidFill>
              </a:rPr>
              <a:t>Acquire specifics regarding project requirements, review past projects, and gather knowledge about QR-2D barcodes to formulate an innovative project idea</a:t>
            </a:r>
          </a:p>
          <a:p>
            <a:pPr>
              <a:buFont typeface="Arial" charset="0"/>
              <a:buChar char="•"/>
            </a:pPr>
            <a:r>
              <a:rPr lang="en-US" sz="1600" dirty="0" smtClean="0">
                <a:solidFill>
                  <a:schemeClr val="tx1"/>
                </a:solidFill>
              </a:rPr>
              <a:t>   </a:t>
            </a:r>
            <a:r>
              <a:rPr lang="en-US" sz="1600" b="1" u="sng" dirty="0" smtClean="0">
                <a:solidFill>
                  <a:schemeClr val="tx1"/>
                </a:solidFill>
              </a:rPr>
              <a:t>Sell:</a:t>
            </a:r>
            <a:r>
              <a:rPr lang="en-US" sz="1600" dirty="0" smtClean="0">
                <a:solidFill>
                  <a:schemeClr val="tx1"/>
                </a:solidFill>
              </a:rPr>
              <a:t>  Gain graders’ approval on our project ideas, content, and progress</a:t>
            </a:r>
          </a:p>
          <a:p>
            <a:pPr>
              <a:buFont typeface="Arial" charset="0"/>
              <a:buChar char="•"/>
            </a:pPr>
            <a:r>
              <a:rPr lang="en-US" sz="1600" dirty="0" smtClean="0">
                <a:solidFill>
                  <a:schemeClr val="tx1"/>
                </a:solidFill>
              </a:rPr>
              <a:t>   </a:t>
            </a:r>
            <a:r>
              <a:rPr lang="en-US" sz="1600" b="1" u="sng" dirty="0" smtClean="0">
                <a:solidFill>
                  <a:schemeClr val="tx1"/>
                </a:solidFill>
              </a:rPr>
              <a:t>Produce:</a:t>
            </a:r>
            <a:r>
              <a:rPr lang="en-US" sz="1600" b="1" dirty="0" smtClean="0">
                <a:solidFill>
                  <a:schemeClr val="tx1"/>
                </a:solidFill>
              </a:rPr>
              <a:t>  </a:t>
            </a:r>
            <a:r>
              <a:rPr lang="en-US" sz="1600" dirty="0" smtClean="0">
                <a:solidFill>
                  <a:schemeClr val="tx1"/>
                </a:solidFill>
              </a:rPr>
              <a:t>Submit rough drafts for critique by graders</a:t>
            </a:r>
          </a:p>
          <a:p>
            <a:pPr>
              <a:buFont typeface="Arial" charset="0"/>
              <a:buChar char="•"/>
            </a:pPr>
            <a:r>
              <a:rPr lang="en-US" sz="1600" dirty="0" smtClean="0">
                <a:solidFill>
                  <a:schemeClr val="tx1"/>
                </a:solidFill>
              </a:rPr>
              <a:t>   </a:t>
            </a:r>
            <a:r>
              <a:rPr lang="en-US" sz="1600" b="1" u="sng" dirty="0" smtClean="0">
                <a:solidFill>
                  <a:schemeClr val="tx1"/>
                </a:solidFill>
              </a:rPr>
              <a:t>Service:</a:t>
            </a:r>
            <a:r>
              <a:rPr lang="en-US" sz="1600" b="1" dirty="0" smtClean="0">
                <a:solidFill>
                  <a:schemeClr val="tx1"/>
                </a:solidFill>
              </a:rPr>
              <a:t>  </a:t>
            </a:r>
            <a:r>
              <a:rPr lang="en-US" sz="1600" dirty="0" smtClean="0">
                <a:solidFill>
                  <a:schemeClr val="tx1"/>
                </a:solidFill>
              </a:rPr>
              <a:t>Make revisions based on graders’ critique and create a final project report and presentation</a:t>
            </a:r>
          </a:p>
          <a:p>
            <a:pPr>
              <a:buFont typeface="Arial" charset="0"/>
              <a:buChar char="•"/>
            </a:pPr>
            <a:r>
              <a:rPr lang="en-US" sz="1600" dirty="0" smtClean="0">
                <a:solidFill>
                  <a:schemeClr val="tx1"/>
                </a:solidFill>
              </a:rPr>
              <a:t>   </a:t>
            </a:r>
            <a:r>
              <a:rPr lang="en-US" sz="1600" b="1" u="sng" dirty="0" smtClean="0">
                <a:solidFill>
                  <a:schemeClr val="tx1"/>
                </a:solidFill>
              </a:rPr>
              <a:t>Deliver:</a:t>
            </a:r>
            <a:r>
              <a:rPr lang="en-US" sz="1600" b="1" dirty="0" smtClean="0">
                <a:solidFill>
                  <a:schemeClr val="tx1"/>
                </a:solidFill>
              </a:rPr>
              <a:t>   </a:t>
            </a:r>
            <a:r>
              <a:rPr lang="en-US" sz="1600" dirty="0" smtClean="0">
                <a:solidFill>
                  <a:schemeClr val="tx1"/>
                </a:solidFill>
              </a:rPr>
              <a:t>Deliver our final project report to graders and present to our instructors, graders, and MIS 295 peers</a:t>
            </a:r>
          </a:p>
          <a:p>
            <a:pPr>
              <a:buFont typeface="Arial" charset="0"/>
              <a:buChar char="•"/>
            </a:pPr>
            <a:r>
              <a:rPr lang="en-US" sz="1600" dirty="0" smtClean="0">
                <a:solidFill>
                  <a:schemeClr val="tx1"/>
                </a:solidFill>
              </a:rPr>
              <a:t>   </a:t>
            </a:r>
            <a:r>
              <a:rPr lang="en-US" sz="1600" b="1" u="sng" dirty="0" smtClean="0">
                <a:solidFill>
                  <a:schemeClr val="tx1"/>
                </a:solidFill>
              </a:rPr>
              <a:t>Value:</a:t>
            </a:r>
            <a:r>
              <a:rPr lang="en-US" sz="1600" b="1" dirty="0" smtClean="0">
                <a:solidFill>
                  <a:schemeClr val="tx1"/>
                </a:solidFill>
              </a:rPr>
              <a:t>   </a:t>
            </a:r>
          </a:p>
          <a:p>
            <a:pPr lvl="1"/>
            <a:r>
              <a:rPr lang="en-US" sz="1600" b="1" dirty="0" smtClean="0">
                <a:solidFill>
                  <a:schemeClr val="tx1"/>
                </a:solidFill>
              </a:rPr>
              <a:t>- </a:t>
            </a:r>
            <a:r>
              <a:rPr lang="en-US" sz="1600" dirty="0" smtClean="0">
                <a:solidFill>
                  <a:schemeClr val="tx1"/>
                </a:solidFill>
              </a:rPr>
              <a:t>While working together to form WCA and VC models to asses potential business value, we will improve our research, communication, project and team management, and problem-solving skills – all of which will prove invaluable in the business world by enabling us to become successful project team members and leaders.  Through collaboration with our graders, instructors, peers, and SMEs, we will develop relationships that will undoubtedly contribute to our personal and professional development.  </a:t>
            </a:r>
          </a:p>
          <a:p>
            <a:pPr lvl="1"/>
            <a:endParaRPr lang="en-US" sz="1600" b="1" dirty="0" smtClean="0">
              <a:solidFill>
                <a:schemeClr val="tx1"/>
              </a:solidFill>
            </a:endParaRPr>
          </a:p>
        </p:txBody>
      </p:sp>
      <p:sp>
        <p:nvSpPr>
          <p:cNvPr id="7" name="TextBox 6"/>
          <p:cNvSpPr txBox="1"/>
          <p:nvPr/>
        </p:nvSpPr>
        <p:spPr>
          <a:xfrm>
            <a:off x="1371600" y="762000"/>
            <a:ext cx="4191000" cy="1077218"/>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3200" dirty="0" smtClean="0"/>
              <a:t>Overall VC Narrative for Project Team</a:t>
            </a:r>
            <a:endParaRPr lang="en-US" sz="3200" dirty="0"/>
          </a:p>
        </p:txBody>
      </p:sp>
      <p:sp>
        <p:nvSpPr>
          <p:cNvPr id="5" name="Slide Number Placeholder 4"/>
          <p:cNvSpPr>
            <a:spLocks noGrp="1"/>
          </p:cNvSpPr>
          <p:nvPr>
            <p:ph type="sldNum" sz="quarter" idx="12"/>
          </p:nvPr>
        </p:nvSpPr>
        <p:spPr/>
        <p:txBody>
          <a:bodyPr/>
          <a:lstStyle/>
          <a:p>
            <a:fld id="{BFC7FD3E-F688-44E6-8889-AEFA5BAA7B88}"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7818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Arrow Connector 23"/>
          <p:cNvCxnSpPr>
            <a:stCxn id="13" idx="0"/>
            <a:endCxn id="12" idx="2"/>
          </p:cNvCxnSpPr>
          <p:nvPr/>
        </p:nvCxnSpPr>
        <p:spPr>
          <a:xfrm rot="16200000" flipV="1">
            <a:off x="3162300" y="3886200"/>
            <a:ext cx="228600" cy="381000"/>
          </a:xfrm>
          <a:prstGeom prst="straightConnector1">
            <a:avLst/>
          </a:prstGeom>
          <a:ln w="44450">
            <a:solidFill>
              <a:schemeClr val="tx1"/>
            </a:solidFill>
            <a:tailEnd type="triangle" w="sm" len="med"/>
          </a:ln>
          <a:effectLst/>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0"/>
            <a:endCxn id="13" idx="2"/>
          </p:cNvCxnSpPr>
          <p:nvPr/>
        </p:nvCxnSpPr>
        <p:spPr>
          <a:xfrm rot="5400000" flipH="1" flipV="1">
            <a:off x="2457450" y="6153150"/>
            <a:ext cx="304800" cy="1714500"/>
          </a:xfrm>
          <a:prstGeom prst="bentConnector3">
            <a:avLst>
              <a:gd name="adj1" fmla="val 50000"/>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0"/>
            <a:endCxn id="13" idx="2"/>
          </p:cNvCxnSpPr>
          <p:nvPr/>
        </p:nvCxnSpPr>
        <p:spPr>
          <a:xfrm rot="5400000" flipH="1" flipV="1">
            <a:off x="3314700" y="7010400"/>
            <a:ext cx="304800" cy="1588"/>
          </a:xfrm>
          <a:prstGeom prst="line">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6" idx="0"/>
            <a:endCxn id="13" idx="2"/>
          </p:cNvCxnSpPr>
          <p:nvPr/>
        </p:nvCxnSpPr>
        <p:spPr>
          <a:xfrm rot="16200000" flipV="1">
            <a:off x="4171950" y="6153150"/>
            <a:ext cx="304800" cy="1714500"/>
          </a:xfrm>
          <a:prstGeom prst="bentConnector3">
            <a:avLst>
              <a:gd name="adj1" fmla="val 50000"/>
            </a:avLst>
          </a:prstGeom>
          <a:ln w="44450" cap="sq">
            <a:solidFill>
              <a:schemeClr val="tx1"/>
            </a:solidFill>
            <a:miter lim="800000"/>
            <a:tailEnd type="triangle" w="sm" len="sm"/>
          </a:ln>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66800" y="762000"/>
            <a:ext cx="47244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Project Team Research WCA</a:t>
            </a:r>
            <a:endParaRPr lang="en-US" sz="2400" dirty="0"/>
          </a:p>
        </p:txBody>
      </p:sp>
      <p:sp>
        <p:nvSpPr>
          <p:cNvPr id="9" name="Rounded Rectangle 8"/>
          <p:cNvSpPr/>
          <p:nvPr/>
        </p:nvSpPr>
        <p:spPr>
          <a:xfrm>
            <a:off x="2362200" y="1981200"/>
            <a:ext cx="1447800" cy="609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Customer</a:t>
            </a:r>
          </a:p>
          <a:p>
            <a:pPr algn="ctr"/>
            <a:r>
              <a:rPr lang="en-US" sz="1000" dirty="0" smtClean="0">
                <a:solidFill>
                  <a:schemeClr val="tx1"/>
                </a:solidFill>
              </a:rPr>
              <a:t>Project Team</a:t>
            </a:r>
          </a:p>
        </p:txBody>
      </p:sp>
      <p:sp>
        <p:nvSpPr>
          <p:cNvPr id="12" name="Rounded Rectangle 11"/>
          <p:cNvSpPr/>
          <p:nvPr/>
        </p:nvSpPr>
        <p:spPr>
          <a:xfrm>
            <a:off x="2362200" y="2743200"/>
            <a:ext cx="1447800" cy="12192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Product</a:t>
            </a:r>
          </a:p>
          <a:p>
            <a:pPr algn="ctr"/>
            <a:r>
              <a:rPr lang="en-US" sz="800" dirty="0" smtClean="0">
                <a:solidFill>
                  <a:schemeClr val="tx1"/>
                </a:solidFill>
              </a:rPr>
              <a:t>General Knowledge of QR-2D bar-coding and overall project requirements, development of team goals, time management plan, and barcode implementation strategy</a:t>
            </a:r>
            <a:endParaRPr lang="en-US" sz="800" dirty="0">
              <a:solidFill>
                <a:schemeClr val="tx1"/>
              </a:solidFill>
            </a:endParaRPr>
          </a:p>
        </p:txBody>
      </p:sp>
      <p:sp>
        <p:nvSpPr>
          <p:cNvPr id="13" name="Rounded Rectangle 12"/>
          <p:cNvSpPr/>
          <p:nvPr/>
        </p:nvSpPr>
        <p:spPr>
          <a:xfrm>
            <a:off x="914400" y="4191000"/>
            <a:ext cx="5105400" cy="2667000"/>
          </a:xfrm>
          <a:prstGeom prst="roundRect">
            <a:avLst>
              <a:gd name="adj" fmla="val 0"/>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u="sng" dirty="0" smtClean="0">
                <a:solidFill>
                  <a:schemeClr val="tx1"/>
                </a:solidFill>
              </a:rPr>
              <a:t>Work Practices</a:t>
            </a:r>
          </a:p>
          <a:p>
            <a:pPr>
              <a:buFont typeface="Arial" pitchFamily="34" charset="0"/>
              <a:buChar char="•"/>
            </a:pPr>
            <a:r>
              <a:rPr lang="en-US" sz="1400" b="1" u="sng" dirty="0" smtClean="0">
                <a:solidFill>
                  <a:schemeClr val="tx1"/>
                </a:solidFill>
              </a:rPr>
              <a:t>Research</a:t>
            </a:r>
            <a:r>
              <a:rPr lang="en-US" sz="1400" dirty="0" smtClean="0">
                <a:solidFill>
                  <a:schemeClr val="tx1"/>
                </a:solidFill>
              </a:rPr>
              <a:t>	 – Analyze past MIS 295 projects and formulate project 	    ideas </a:t>
            </a:r>
          </a:p>
          <a:p>
            <a:pPr>
              <a:buFont typeface="Arial" pitchFamily="34" charset="0"/>
              <a:buChar char="•"/>
            </a:pPr>
            <a:r>
              <a:rPr lang="en-US" sz="1400" b="1" u="sng" dirty="0" smtClean="0">
                <a:solidFill>
                  <a:schemeClr val="tx1"/>
                </a:solidFill>
              </a:rPr>
              <a:t>Produce</a:t>
            </a:r>
            <a:r>
              <a:rPr lang="en-US" sz="1400" dirty="0" smtClean="0">
                <a:solidFill>
                  <a:schemeClr val="tx1"/>
                </a:solidFill>
              </a:rPr>
              <a:t>	 –  Generate and compile the best project ideas on 	    implementing an effective QR-2D bar-coding strategy</a:t>
            </a:r>
          </a:p>
          <a:p>
            <a:pPr>
              <a:buFont typeface="Arial" pitchFamily="34" charset="0"/>
              <a:buChar char="•"/>
            </a:pPr>
            <a:r>
              <a:rPr lang="en-US" sz="1400" b="1" u="sng" dirty="0" smtClean="0">
                <a:solidFill>
                  <a:schemeClr val="tx1"/>
                </a:solidFill>
              </a:rPr>
              <a:t>Sell</a:t>
            </a:r>
            <a:r>
              <a:rPr lang="en-US" sz="1400" dirty="0" smtClean="0">
                <a:solidFill>
                  <a:schemeClr val="tx1"/>
                </a:solidFill>
              </a:rPr>
              <a:t> 	 – Submit ideas to project team for approval</a:t>
            </a:r>
          </a:p>
          <a:p>
            <a:pPr>
              <a:buFont typeface="Arial" pitchFamily="34" charset="0"/>
              <a:buChar char="•"/>
            </a:pPr>
            <a:r>
              <a:rPr lang="en-US" sz="1400" b="1" u="sng" dirty="0" smtClean="0">
                <a:solidFill>
                  <a:schemeClr val="tx1"/>
                </a:solidFill>
              </a:rPr>
              <a:t>Service</a:t>
            </a:r>
            <a:r>
              <a:rPr lang="en-US" sz="1400" dirty="0" smtClean="0">
                <a:solidFill>
                  <a:schemeClr val="tx1"/>
                </a:solidFill>
              </a:rPr>
              <a:t> 	 – Modify project concepts based on team’s 	  	    suggestions and critique</a:t>
            </a:r>
          </a:p>
          <a:p>
            <a:pPr>
              <a:buFont typeface="Arial" pitchFamily="34" charset="0"/>
              <a:buChar char="•"/>
            </a:pPr>
            <a:r>
              <a:rPr lang="en-US" sz="1400" b="1" u="sng" dirty="0" smtClean="0">
                <a:solidFill>
                  <a:schemeClr val="tx1"/>
                </a:solidFill>
              </a:rPr>
              <a:t>Deliver</a:t>
            </a:r>
            <a:r>
              <a:rPr lang="en-US" sz="1400" dirty="0" smtClean="0">
                <a:solidFill>
                  <a:schemeClr val="tx1"/>
                </a:solidFill>
              </a:rPr>
              <a:t>	 – Present revised QR-2D bar-coding project idea to 	    team</a:t>
            </a:r>
          </a:p>
          <a:p>
            <a:endParaRPr lang="en-US" sz="1400" dirty="0" smtClean="0">
              <a:solidFill>
                <a:schemeClr val="tx1"/>
              </a:solidFill>
            </a:endParaRPr>
          </a:p>
        </p:txBody>
      </p:sp>
      <p:sp>
        <p:nvSpPr>
          <p:cNvPr id="14" name="Rounded Rectangle 13"/>
          <p:cNvSpPr/>
          <p:nvPr/>
        </p:nvSpPr>
        <p:spPr>
          <a:xfrm>
            <a:off x="990600" y="7162800"/>
            <a:ext cx="1524000" cy="1295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Technology</a:t>
            </a:r>
          </a:p>
          <a:p>
            <a:pPr algn="ctr">
              <a:buFont typeface="Arial" pitchFamily="34" charset="0"/>
              <a:buChar char="•"/>
            </a:pPr>
            <a:r>
              <a:rPr lang="en-US" sz="900" dirty="0" smtClean="0">
                <a:solidFill>
                  <a:schemeClr val="tx1"/>
                </a:solidFill>
              </a:rPr>
              <a:t>MS Office Suite</a:t>
            </a:r>
          </a:p>
          <a:p>
            <a:pPr algn="ctr">
              <a:buFont typeface="Arial" pitchFamily="34" charset="0"/>
              <a:buChar char="•"/>
            </a:pPr>
            <a:r>
              <a:rPr lang="en-US" sz="900" dirty="0" smtClean="0">
                <a:solidFill>
                  <a:schemeClr val="tx1"/>
                </a:solidFill>
              </a:rPr>
              <a:t>Internet</a:t>
            </a:r>
          </a:p>
          <a:p>
            <a:pPr algn="ctr">
              <a:buFont typeface="Arial" pitchFamily="34" charset="0"/>
              <a:buChar char="•"/>
            </a:pPr>
            <a:r>
              <a:rPr lang="en-US" sz="900" dirty="0" smtClean="0">
                <a:solidFill>
                  <a:schemeClr val="tx1"/>
                </a:solidFill>
              </a:rPr>
              <a:t>SharePoint</a:t>
            </a:r>
            <a:endParaRPr lang="en-US" sz="900" dirty="0">
              <a:solidFill>
                <a:schemeClr val="tx1"/>
              </a:solidFill>
            </a:endParaRPr>
          </a:p>
        </p:txBody>
      </p:sp>
      <p:sp>
        <p:nvSpPr>
          <p:cNvPr id="15" name="Rounded Rectangle 14"/>
          <p:cNvSpPr/>
          <p:nvPr/>
        </p:nvSpPr>
        <p:spPr>
          <a:xfrm>
            <a:off x="2667000" y="7162800"/>
            <a:ext cx="1600200" cy="1295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Data</a:t>
            </a:r>
          </a:p>
          <a:p>
            <a:pPr>
              <a:buFont typeface="Arial" pitchFamily="34" charset="0"/>
              <a:buChar char="•"/>
            </a:pPr>
            <a:r>
              <a:rPr lang="en-US" sz="900" dirty="0" smtClean="0">
                <a:solidFill>
                  <a:schemeClr val="tx1"/>
                </a:solidFill>
              </a:rPr>
              <a:t>Previous MIS 295 projects, class notes, WCA and VC models, interviews with graders, QR-2D barcode information, project team ideas, feedback</a:t>
            </a:r>
            <a:endParaRPr lang="en-US" sz="900" dirty="0">
              <a:solidFill>
                <a:schemeClr val="tx1"/>
              </a:solidFill>
            </a:endParaRPr>
          </a:p>
        </p:txBody>
      </p:sp>
      <p:sp>
        <p:nvSpPr>
          <p:cNvPr id="16" name="Rounded Rectangle 15"/>
          <p:cNvSpPr/>
          <p:nvPr/>
        </p:nvSpPr>
        <p:spPr>
          <a:xfrm>
            <a:off x="4419600" y="7162800"/>
            <a:ext cx="1524000" cy="1295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People</a:t>
            </a:r>
          </a:p>
          <a:p>
            <a:pPr algn="ctr">
              <a:buFont typeface="Arial" pitchFamily="34" charset="0"/>
              <a:buChar char="•"/>
            </a:pPr>
            <a:r>
              <a:rPr lang="en-US" sz="1000" dirty="0" smtClean="0">
                <a:solidFill>
                  <a:schemeClr val="tx1"/>
                </a:solidFill>
              </a:rPr>
              <a:t>Graders</a:t>
            </a:r>
          </a:p>
          <a:p>
            <a:pPr algn="ctr">
              <a:buFont typeface="Arial" pitchFamily="34" charset="0"/>
              <a:buChar char="•"/>
            </a:pPr>
            <a:r>
              <a:rPr lang="en-US" sz="1000" dirty="0" smtClean="0">
                <a:solidFill>
                  <a:schemeClr val="tx1"/>
                </a:solidFill>
              </a:rPr>
              <a:t>Previous MIS 295 students</a:t>
            </a:r>
          </a:p>
          <a:p>
            <a:pPr algn="ctr">
              <a:buFont typeface="Arial" pitchFamily="34" charset="0"/>
              <a:buChar char="•"/>
            </a:pPr>
            <a:r>
              <a:rPr lang="en-US" sz="1000" dirty="0" smtClean="0">
                <a:solidFill>
                  <a:schemeClr val="tx1"/>
                </a:solidFill>
              </a:rPr>
              <a:t>KAZ project team</a:t>
            </a:r>
          </a:p>
        </p:txBody>
      </p:sp>
      <p:sp>
        <p:nvSpPr>
          <p:cNvPr id="17" name="Rounded Rectangle 16"/>
          <p:cNvSpPr/>
          <p:nvPr/>
        </p:nvSpPr>
        <p:spPr>
          <a:xfrm>
            <a:off x="762000" y="1981200"/>
            <a:ext cx="1447800" cy="2057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Goal</a:t>
            </a:r>
          </a:p>
          <a:p>
            <a:r>
              <a:rPr lang="en-US" sz="1000" dirty="0" smtClean="0">
                <a:solidFill>
                  <a:schemeClr val="tx1"/>
                </a:solidFill>
              </a:rPr>
              <a:t>To acquire specifics regarding project requirements, review past projects, and gather knowledge about QR-2D bar-coding technology to formulate an innovative project idea.</a:t>
            </a:r>
            <a:endParaRPr lang="en-US" sz="1000" dirty="0">
              <a:solidFill>
                <a:schemeClr val="tx1"/>
              </a:solidFill>
            </a:endParaRPr>
          </a:p>
        </p:txBody>
      </p:sp>
      <p:sp>
        <p:nvSpPr>
          <p:cNvPr id="19" name="Rounded Rectangle 18"/>
          <p:cNvSpPr/>
          <p:nvPr/>
        </p:nvSpPr>
        <p:spPr>
          <a:xfrm>
            <a:off x="3962400" y="1981200"/>
            <a:ext cx="2133600" cy="2057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Value Added</a:t>
            </a:r>
          </a:p>
          <a:p>
            <a:r>
              <a:rPr lang="en-US" sz="1000" dirty="0" smtClean="0">
                <a:solidFill>
                  <a:schemeClr val="tx1"/>
                </a:solidFill>
              </a:rPr>
              <a:t>By learning about the functionality of QR-2D bar-coding, the project team can then establish an effective overall project strategy that will result in better preparation for graders’ meetings and increased grader satisfaction.</a:t>
            </a:r>
          </a:p>
        </p:txBody>
      </p:sp>
      <p:cxnSp>
        <p:nvCxnSpPr>
          <p:cNvPr id="21" name="Straight Connector 20"/>
          <p:cNvCxnSpPr/>
          <p:nvPr/>
        </p:nvCxnSpPr>
        <p:spPr>
          <a:xfrm rot="5400000">
            <a:off x="1296194" y="2971006"/>
            <a:ext cx="1980406" cy="794"/>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2896394" y="2971006"/>
            <a:ext cx="19812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0"/>
            <a:endCxn id="9" idx="2"/>
          </p:cNvCxnSpPr>
          <p:nvPr/>
        </p:nvCxnSpPr>
        <p:spPr>
          <a:xfrm rot="5400000" flipH="1" flipV="1">
            <a:off x="3009900" y="2667000"/>
            <a:ext cx="152400" cy="1588"/>
          </a:xfrm>
          <a:prstGeom prst="straightConnector1">
            <a:avLst/>
          </a:prstGeom>
          <a:ln w="44450">
            <a:solidFill>
              <a:schemeClr val="tx1"/>
            </a:solidFill>
            <a:tailEnd type="triangle" w="sm" len="med"/>
          </a:ln>
          <a:effectLst/>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BFC7FD3E-F688-44E6-8889-AEFA5BAA7B88}"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charset="0"/>
              <a:buChar char="•"/>
            </a:pPr>
            <a:r>
              <a:rPr lang="en-US" sz="1400" dirty="0" smtClean="0">
                <a:solidFill>
                  <a:schemeClr val="tx1"/>
                </a:solidFill>
              </a:rPr>
              <a:t> </a:t>
            </a:r>
            <a:r>
              <a:rPr lang="en-US" sz="1400" b="1" u="sng" dirty="0" smtClean="0">
                <a:solidFill>
                  <a:schemeClr val="tx1"/>
                </a:solidFill>
              </a:rPr>
              <a:t>Goal:</a:t>
            </a:r>
            <a:r>
              <a:rPr lang="en-US" sz="1400" b="1" dirty="0" smtClean="0">
                <a:solidFill>
                  <a:schemeClr val="tx1"/>
                </a:solidFill>
              </a:rPr>
              <a:t>  </a:t>
            </a:r>
            <a:r>
              <a:rPr lang="en-US" sz="1400" dirty="0" smtClean="0">
                <a:solidFill>
                  <a:schemeClr val="tx1"/>
                </a:solidFill>
              </a:rPr>
              <a:t>To acquire specifics regarding project requirements, review past projects, and gather knowledge about QR-2D bar-coding technology to formulate an innovative project idea.</a:t>
            </a:r>
          </a:p>
          <a:p>
            <a:pPr>
              <a:buFont typeface="Arial" charset="0"/>
              <a:buChar char="•"/>
            </a:pPr>
            <a:r>
              <a:rPr lang="en-US" sz="1400" dirty="0" smtClean="0">
                <a:solidFill>
                  <a:schemeClr val="tx1"/>
                </a:solidFill>
              </a:rPr>
              <a:t> </a:t>
            </a:r>
            <a:r>
              <a:rPr lang="en-US" sz="1400" b="1" u="sng" dirty="0" smtClean="0">
                <a:solidFill>
                  <a:schemeClr val="tx1"/>
                </a:solidFill>
              </a:rPr>
              <a:t>Customer:</a:t>
            </a:r>
            <a:r>
              <a:rPr lang="en-US" sz="1400" b="1" dirty="0" smtClean="0">
                <a:solidFill>
                  <a:schemeClr val="tx1"/>
                </a:solidFill>
              </a:rPr>
              <a:t>  </a:t>
            </a:r>
            <a:r>
              <a:rPr lang="en-US" sz="1400" dirty="0" smtClean="0">
                <a:solidFill>
                  <a:schemeClr val="tx1"/>
                </a:solidFill>
              </a:rPr>
              <a:t>Project team</a:t>
            </a:r>
          </a:p>
          <a:p>
            <a:pPr>
              <a:buFont typeface="Arial" charset="0"/>
              <a:buChar char="•"/>
            </a:pPr>
            <a:r>
              <a:rPr lang="en-US" sz="1400" dirty="0" smtClean="0">
                <a:solidFill>
                  <a:schemeClr val="tx1"/>
                </a:solidFill>
              </a:rPr>
              <a:t> </a:t>
            </a:r>
            <a:r>
              <a:rPr lang="en-US" sz="1400" b="1" u="sng" dirty="0" smtClean="0">
                <a:solidFill>
                  <a:schemeClr val="tx1"/>
                </a:solidFill>
              </a:rPr>
              <a:t>Product:</a:t>
            </a:r>
            <a:r>
              <a:rPr lang="en-US" sz="1400" b="1" dirty="0" smtClean="0">
                <a:solidFill>
                  <a:schemeClr val="tx1"/>
                </a:solidFill>
              </a:rPr>
              <a:t>  </a:t>
            </a:r>
            <a:r>
              <a:rPr lang="en-US" sz="1400" dirty="0" smtClean="0">
                <a:solidFill>
                  <a:schemeClr val="tx1"/>
                </a:solidFill>
              </a:rPr>
              <a:t>General Knowledge of QR-2D bar-coding and overall project requirements, development of team goals, time management plan, and barcode implementation strategy</a:t>
            </a:r>
            <a:endParaRPr lang="en-US" sz="1400" b="1" dirty="0" smtClean="0">
              <a:solidFill>
                <a:schemeClr val="tx1"/>
              </a:solidFill>
            </a:endParaRPr>
          </a:p>
          <a:p>
            <a:pPr>
              <a:buFont typeface="Arial" charset="0"/>
              <a:buChar char="•"/>
            </a:pPr>
            <a:r>
              <a:rPr lang="en-US" sz="1400" b="1" dirty="0" smtClean="0">
                <a:solidFill>
                  <a:schemeClr val="tx1"/>
                </a:solidFill>
              </a:rPr>
              <a:t> </a:t>
            </a:r>
            <a:r>
              <a:rPr lang="en-US" sz="1400" b="1" u="sng" dirty="0" smtClean="0">
                <a:solidFill>
                  <a:schemeClr val="tx1"/>
                </a:solidFill>
              </a:rPr>
              <a:t>R&amp;D:</a:t>
            </a:r>
            <a:r>
              <a:rPr lang="en-US" sz="1400" b="1" dirty="0" smtClean="0">
                <a:solidFill>
                  <a:schemeClr val="tx1"/>
                </a:solidFill>
              </a:rPr>
              <a:t>  </a:t>
            </a:r>
            <a:r>
              <a:rPr lang="en-US" sz="1400" dirty="0" smtClean="0">
                <a:solidFill>
                  <a:schemeClr val="tx1"/>
                </a:solidFill>
              </a:rPr>
              <a:t>Analyze past MIS 295 projects and formulate project ideas </a:t>
            </a:r>
          </a:p>
          <a:p>
            <a:pPr>
              <a:buFont typeface="Arial" charset="0"/>
              <a:buChar char="•"/>
            </a:pPr>
            <a:r>
              <a:rPr lang="en-US" sz="1400" dirty="0" smtClean="0">
                <a:solidFill>
                  <a:schemeClr val="tx1"/>
                </a:solidFill>
              </a:rPr>
              <a:t> </a:t>
            </a:r>
            <a:r>
              <a:rPr lang="en-US" sz="1400" b="1" u="sng" dirty="0" smtClean="0">
                <a:solidFill>
                  <a:schemeClr val="tx1"/>
                </a:solidFill>
              </a:rPr>
              <a:t>Produce:</a:t>
            </a:r>
            <a:r>
              <a:rPr lang="en-US" sz="1400" dirty="0" smtClean="0">
                <a:solidFill>
                  <a:schemeClr val="tx1"/>
                </a:solidFill>
              </a:rPr>
              <a:t>  Generate and compile the best project ideas on implementing an effective QR-2D bar-coding strategy</a:t>
            </a:r>
          </a:p>
          <a:p>
            <a:pPr>
              <a:buFont typeface="Arial" charset="0"/>
              <a:buChar char="•"/>
            </a:pPr>
            <a:r>
              <a:rPr lang="en-US" sz="1400" dirty="0" smtClean="0">
                <a:solidFill>
                  <a:schemeClr val="tx1"/>
                </a:solidFill>
              </a:rPr>
              <a:t> </a:t>
            </a:r>
            <a:r>
              <a:rPr lang="en-US" sz="1400" b="1" u="sng" dirty="0" smtClean="0">
                <a:solidFill>
                  <a:schemeClr val="tx1"/>
                </a:solidFill>
              </a:rPr>
              <a:t>Sell:</a:t>
            </a:r>
            <a:r>
              <a:rPr lang="en-US" sz="1400" b="1" dirty="0" smtClean="0">
                <a:solidFill>
                  <a:schemeClr val="tx1"/>
                </a:solidFill>
              </a:rPr>
              <a:t>  </a:t>
            </a:r>
            <a:r>
              <a:rPr lang="en-US" sz="1400" dirty="0" smtClean="0">
                <a:solidFill>
                  <a:schemeClr val="tx1"/>
                </a:solidFill>
              </a:rPr>
              <a:t>Submit ideas to project team for approval</a:t>
            </a:r>
          </a:p>
          <a:p>
            <a:pPr>
              <a:buFont typeface="Arial" charset="0"/>
              <a:buChar char="•"/>
            </a:pPr>
            <a:r>
              <a:rPr lang="en-US" sz="1400" dirty="0" smtClean="0">
                <a:solidFill>
                  <a:schemeClr val="tx1"/>
                </a:solidFill>
              </a:rPr>
              <a:t> </a:t>
            </a:r>
            <a:r>
              <a:rPr lang="en-US" sz="1400" b="1" u="sng" dirty="0" smtClean="0">
                <a:solidFill>
                  <a:schemeClr val="tx1"/>
                </a:solidFill>
              </a:rPr>
              <a:t>Service:</a:t>
            </a:r>
            <a:r>
              <a:rPr lang="en-US" sz="1400" b="1" dirty="0" smtClean="0">
                <a:solidFill>
                  <a:schemeClr val="tx1"/>
                </a:solidFill>
              </a:rPr>
              <a:t>  </a:t>
            </a:r>
            <a:r>
              <a:rPr lang="en-US" sz="1400" dirty="0" smtClean="0">
                <a:solidFill>
                  <a:schemeClr val="tx1"/>
                </a:solidFill>
              </a:rPr>
              <a:t>Modify project concepts based on team’s suggestions and critique</a:t>
            </a:r>
          </a:p>
          <a:p>
            <a:pPr>
              <a:buFont typeface="Arial" charset="0"/>
              <a:buChar char="•"/>
            </a:pPr>
            <a:r>
              <a:rPr lang="en-US" sz="1400" dirty="0" smtClean="0">
                <a:solidFill>
                  <a:schemeClr val="tx1"/>
                </a:solidFill>
              </a:rPr>
              <a:t> </a:t>
            </a:r>
            <a:r>
              <a:rPr lang="en-US" sz="1400" b="1" u="sng" dirty="0" smtClean="0">
                <a:solidFill>
                  <a:schemeClr val="tx1"/>
                </a:solidFill>
              </a:rPr>
              <a:t>Deliver:</a:t>
            </a:r>
            <a:r>
              <a:rPr lang="en-US" sz="1400" b="1" dirty="0" smtClean="0">
                <a:solidFill>
                  <a:schemeClr val="tx1"/>
                </a:solidFill>
              </a:rPr>
              <a:t> </a:t>
            </a:r>
            <a:r>
              <a:rPr lang="en-US" sz="1400" dirty="0" smtClean="0">
                <a:solidFill>
                  <a:schemeClr val="tx1"/>
                </a:solidFill>
              </a:rPr>
              <a:t>Present revised QR-2D bar-coding project idea to team</a:t>
            </a:r>
          </a:p>
          <a:p>
            <a:pPr>
              <a:buFont typeface="Arial" charset="0"/>
              <a:buChar char="•"/>
            </a:pPr>
            <a:r>
              <a:rPr lang="en-US" sz="1400" dirty="0" smtClean="0">
                <a:solidFill>
                  <a:schemeClr val="tx1"/>
                </a:solidFill>
              </a:rPr>
              <a:t> </a:t>
            </a:r>
            <a:r>
              <a:rPr lang="en-US" sz="1400" b="1" u="sng" dirty="0" smtClean="0">
                <a:solidFill>
                  <a:schemeClr val="tx1"/>
                </a:solidFill>
              </a:rPr>
              <a:t>Technology:</a:t>
            </a:r>
            <a:r>
              <a:rPr lang="en-US" sz="1400" b="1" dirty="0" smtClean="0">
                <a:solidFill>
                  <a:schemeClr val="tx1"/>
                </a:solidFill>
              </a:rPr>
              <a:t>  </a:t>
            </a:r>
            <a:r>
              <a:rPr lang="en-US" sz="1400" dirty="0" smtClean="0">
                <a:solidFill>
                  <a:schemeClr val="tx1"/>
                </a:solidFill>
              </a:rPr>
              <a:t>MS Office Suite,  Internet, SharePoint</a:t>
            </a:r>
          </a:p>
          <a:p>
            <a:pPr>
              <a:buFont typeface="Arial" charset="0"/>
              <a:buChar char="•"/>
            </a:pPr>
            <a:r>
              <a:rPr lang="en-US" sz="1400" dirty="0" smtClean="0">
                <a:solidFill>
                  <a:schemeClr val="tx1"/>
                </a:solidFill>
              </a:rPr>
              <a:t> </a:t>
            </a:r>
            <a:r>
              <a:rPr lang="en-US" sz="1400" b="1" u="sng" dirty="0" smtClean="0">
                <a:solidFill>
                  <a:schemeClr val="tx1"/>
                </a:solidFill>
              </a:rPr>
              <a:t>Data:</a:t>
            </a:r>
            <a:r>
              <a:rPr lang="en-US" sz="1400" b="1" dirty="0" smtClean="0">
                <a:solidFill>
                  <a:schemeClr val="tx1"/>
                </a:solidFill>
              </a:rPr>
              <a:t>  </a:t>
            </a:r>
            <a:r>
              <a:rPr lang="en-US" sz="1400" dirty="0" smtClean="0">
                <a:solidFill>
                  <a:schemeClr val="tx1"/>
                </a:solidFill>
              </a:rPr>
              <a:t>Previous MIS 295 projects, class notes, WCA and VC models, interviews with graders, QR-2D barcode information, project team ideas, feedback</a:t>
            </a:r>
            <a:endParaRPr lang="en-US" sz="1400" b="1" dirty="0" smtClean="0">
              <a:solidFill>
                <a:schemeClr val="tx1"/>
              </a:solidFill>
            </a:endParaRPr>
          </a:p>
          <a:p>
            <a:pPr>
              <a:buFont typeface="Arial" charset="0"/>
              <a:buChar char="•"/>
            </a:pPr>
            <a:r>
              <a:rPr lang="en-US" sz="1400" dirty="0" smtClean="0">
                <a:solidFill>
                  <a:schemeClr val="tx1"/>
                </a:solidFill>
              </a:rPr>
              <a:t> </a:t>
            </a:r>
            <a:r>
              <a:rPr lang="en-US" sz="1400" b="1" u="sng" dirty="0" smtClean="0">
                <a:solidFill>
                  <a:schemeClr val="tx1"/>
                </a:solidFill>
              </a:rPr>
              <a:t>People:</a:t>
            </a:r>
            <a:r>
              <a:rPr lang="en-US" sz="1400" b="1" dirty="0" smtClean="0">
                <a:solidFill>
                  <a:schemeClr val="tx1"/>
                </a:solidFill>
              </a:rPr>
              <a:t>  </a:t>
            </a:r>
            <a:r>
              <a:rPr lang="en-US" sz="1400" dirty="0" smtClean="0">
                <a:solidFill>
                  <a:schemeClr val="tx1"/>
                </a:solidFill>
              </a:rPr>
              <a:t>Graders, Previous MIS 295 students, KAZ project team</a:t>
            </a:r>
          </a:p>
          <a:p>
            <a:pPr>
              <a:buFont typeface="Arial" charset="0"/>
              <a:buChar char="•"/>
            </a:pPr>
            <a:r>
              <a:rPr lang="en-US" sz="1400" dirty="0" smtClean="0">
                <a:solidFill>
                  <a:schemeClr val="tx1"/>
                </a:solidFill>
              </a:rPr>
              <a:t> </a:t>
            </a:r>
            <a:r>
              <a:rPr lang="en-US" sz="1400" b="1" u="sng" dirty="0" smtClean="0">
                <a:solidFill>
                  <a:schemeClr val="tx1"/>
                </a:solidFill>
              </a:rPr>
              <a:t>Value Added:</a:t>
            </a:r>
            <a:r>
              <a:rPr lang="en-US" sz="1400" b="1" dirty="0" smtClean="0">
                <a:solidFill>
                  <a:schemeClr val="tx1"/>
                </a:solidFill>
              </a:rPr>
              <a:t>   </a:t>
            </a:r>
          </a:p>
          <a:p>
            <a:pPr lvl="1"/>
            <a:r>
              <a:rPr lang="en-US" sz="1400" b="1" dirty="0" smtClean="0">
                <a:solidFill>
                  <a:schemeClr val="tx1"/>
                </a:solidFill>
              </a:rPr>
              <a:t>-</a:t>
            </a:r>
            <a:r>
              <a:rPr lang="en-US" sz="1400" dirty="0" smtClean="0">
                <a:solidFill>
                  <a:schemeClr val="tx1"/>
                </a:solidFill>
              </a:rPr>
              <a:t>By learning about the functionality of QR-2D bar-coding, the project team can then establish an effective overall project strategy that will result in better preparation for graders’ meetings and increased grader satisfaction.</a:t>
            </a:r>
          </a:p>
          <a:p>
            <a:pPr lvl="1"/>
            <a:endParaRPr lang="en-US" sz="1400" dirty="0" smtClean="0">
              <a:solidFill>
                <a:schemeClr val="tx1"/>
              </a:solidFill>
            </a:endParaRPr>
          </a:p>
          <a:p>
            <a:endParaRPr lang="en-US" sz="1400" dirty="0" smtClean="0">
              <a:solidFill>
                <a:schemeClr val="tx1"/>
              </a:solidFill>
            </a:endParaRPr>
          </a:p>
        </p:txBody>
      </p:sp>
      <p:sp>
        <p:nvSpPr>
          <p:cNvPr id="7" name="TextBox 6"/>
          <p:cNvSpPr txBox="1"/>
          <p:nvPr/>
        </p:nvSpPr>
        <p:spPr>
          <a:xfrm>
            <a:off x="1066800" y="762000"/>
            <a:ext cx="4724400" cy="446276"/>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300" dirty="0" smtClean="0"/>
              <a:t>Project Team Research WCA Narrative</a:t>
            </a:r>
            <a:endParaRPr lang="en-US" sz="23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371600" y="762000"/>
            <a:ext cx="4191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Project Team Research VC</a:t>
            </a:r>
            <a:endParaRPr lang="en-US" sz="2400" dirty="0"/>
          </a:p>
        </p:txBody>
      </p:sp>
      <p:cxnSp>
        <p:nvCxnSpPr>
          <p:cNvPr id="53" name="Straight Arrow Connector 52"/>
          <p:cNvCxnSpPr>
            <a:stCxn id="47" idx="2"/>
            <a:endCxn id="48" idx="0"/>
          </p:cNvCxnSpPr>
          <p:nvPr/>
        </p:nvCxnSpPr>
        <p:spPr>
          <a:xfrm rot="5400000">
            <a:off x="1257300" y="30480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2"/>
            <a:endCxn id="49" idx="0"/>
          </p:cNvCxnSpPr>
          <p:nvPr/>
        </p:nvCxnSpPr>
        <p:spPr>
          <a:xfrm rot="5400000">
            <a:off x="1257300" y="43434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2"/>
            <a:endCxn id="51" idx="0"/>
          </p:cNvCxnSpPr>
          <p:nvPr/>
        </p:nvCxnSpPr>
        <p:spPr>
          <a:xfrm rot="5400000">
            <a:off x="1257300" y="56388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1" idx="2"/>
            <a:endCxn id="50" idx="0"/>
          </p:cNvCxnSpPr>
          <p:nvPr/>
        </p:nvCxnSpPr>
        <p:spPr>
          <a:xfrm rot="5400000">
            <a:off x="1257300" y="69342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14400" y="19050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R&amp;D</a:t>
            </a:r>
            <a:endParaRPr lang="en-US" b="1" dirty="0">
              <a:solidFill>
                <a:schemeClr val="tx1"/>
              </a:solidFill>
            </a:endParaRPr>
          </a:p>
        </p:txBody>
      </p:sp>
      <p:sp>
        <p:nvSpPr>
          <p:cNvPr id="48" name="Rectangle 47"/>
          <p:cNvSpPr/>
          <p:nvPr/>
        </p:nvSpPr>
        <p:spPr>
          <a:xfrm>
            <a:off x="914400" y="32004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Produce</a:t>
            </a:r>
            <a:endParaRPr lang="en-US" b="1" dirty="0">
              <a:solidFill>
                <a:schemeClr val="tx1"/>
              </a:solidFill>
            </a:endParaRPr>
          </a:p>
        </p:txBody>
      </p:sp>
      <p:sp>
        <p:nvSpPr>
          <p:cNvPr id="49" name="Rectangle 48"/>
          <p:cNvSpPr/>
          <p:nvPr/>
        </p:nvSpPr>
        <p:spPr>
          <a:xfrm>
            <a:off x="914400" y="44958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Sell</a:t>
            </a:r>
            <a:endParaRPr lang="en-US" b="1" dirty="0">
              <a:solidFill>
                <a:schemeClr val="tx1"/>
              </a:solidFill>
            </a:endParaRPr>
          </a:p>
        </p:txBody>
      </p:sp>
      <p:sp>
        <p:nvSpPr>
          <p:cNvPr id="50" name="Rectangle 49"/>
          <p:cNvSpPr/>
          <p:nvPr/>
        </p:nvSpPr>
        <p:spPr>
          <a:xfrm>
            <a:off x="914400" y="70866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Deliver</a:t>
            </a:r>
            <a:endParaRPr lang="en-US" b="1" dirty="0">
              <a:solidFill>
                <a:schemeClr val="tx1"/>
              </a:solidFill>
            </a:endParaRPr>
          </a:p>
        </p:txBody>
      </p:sp>
      <p:sp>
        <p:nvSpPr>
          <p:cNvPr id="51" name="Rectangle 50"/>
          <p:cNvSpPr/>
          <p:nvPr/>
        </p:nvSpPr>
        <p:spPr>
          <a:xfrm>
            <a:off x="914400" y="5791200"/>
            <a:ext cx="9906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Service</a:t>
            </a:r>
            <a:endParaRPr lang="en-US" b="1" dirty="0">
              <a:solidFill>
                <a:schemeClr val="tx1"/>
              </a:solidFill>
            </a:endParaRPr>
          </a:p>
        </p:txBody>
      </p:sp>
      <p:sp>
        <p:nvSpPr>
          <p:cNvPr id="63" name="Left Arrow Callout 62"/>
          <p:cNvSpPr/>
          <p:nvPr/>
        </p:nvSpPr>
        <p:spPr>
          <a:xfrm>
            <a:off x="1981200" y="1905000"/>
            <a:ext cx="1676400" cy="990600"/>
          </a:xfrm>
          <a:prstGeom prst="leftArrowCallout">
            <a:avLst>
              <a:gd name="adj1" fmla="val 11539"/>
              <a:gd name="adj2" fmla="val 15385"/>
              <a:gd name="adj3" fmla="val 15385"/>
              <a:gd name="adj4" fmla="val 79675"/>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Project Ideas</a:t>
            </a:r>
            <a:endParaRPr lang="en-US" sz="1400" dirty="0">
              <a:solidFill>
                <a:schemeClr val="tx1"/>
              </a:solidFill>
            </a:endParaRPr>
          </a:p>
        </p:txBody>
      </p:sp>
      <p:cxnSp>
        <p:nvCxnSpPr>
          <p:cNvPr id="70" name="Straight Arrow Connector 69"/>
          <p:cNvCxnSpPr>
            <a:endCxn id="82" idx="2"/>
          </p:cNvCxnSpPr>
          <p:nvPr/>
        </p:nvCxnSpPr>
        <p:spPr>
          <a:xfrm flipV="1">
            <a:off x="1905000" y="7696200"/>
            <a:ext cx="3009900" cy="228600"/>
          </a:xfrm>
          <a:prstGeom prst="bentConnector2">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191000" y="1905000"/>
            <a:ext cx="1447800" cy="369332"/>
          </a:xfrm>
          <a:prstGeom prst="rect">
            <a:avLst/>
          </a:prstGeom>
          <a:solidFill>
            <a:schemeClr val="accent1">
              <a:alpha val="66000"/>
            </a:schemeClr>
          </a:solidFill>
          <a:ln>
            <a:solidFill>
              <a:schemeClr val="tx1"/>
            </a:solidFill>
          </a:ln>
        </p:spPr>
        <p:txBody>
          <a:bodyPr wrap="square" rtlCol="0">
            <a:spAutoFit/>
          </a:bodyPr>
          <a:lstStyle/>
          <a:p>
            <a:pPr algn="ctr"/>
            <a:r>
              <a:rPr lang="en-US" b="1" u="sng" dirty="0" smtClean="0">
                <a:solidFill>
                  <a:srgbClr val="FFFF00"/>
                </a:solidFill>
              </a:rPr>
              <a:t>Value Added</a:t>
            </a:r>
            <a:endParaRPr lang="en-US" b="1" u="sng" dirty="0">
              <a:solidFill>
                <a:srgbClr val="FFFF00"/>
              </a:solidFill>
            </a:endParaRPr>
          </a:p>
        </p:txBody>
      </p:sp>
      <p:sp>
        <p:nvSpPr>
          <p:cNvPr id="82" name="Rectangle 81"/>
          <p:cNvSpPr/>
          <p:nvPr/>
        </p:nvSpPr>
        <p:spPr>
          <a:xfrm>
            <a:off x="3886200" y="2286000"/>
            <a:ext cx="2057400" cy="5410200"/>
          </a:xfrm>
          <a:prstGeom prst="rect">
            <a:avLst/>
          </a:prstGeom>
          <a:solidFill>
            <a:schemeClr val="bg2">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solidFill>
                  <a:schemeClr val="tx1"/>
                </a:solidFill>
              </a:rPr>
              <a:t>By learning about the functionality of QR-2D bar-coding, the project team can then establish an effective overall project strategy that will result in better preparation for graders’ meetings and increased grader satisfaction.</a:t>
            </a:r>
          </a:p>
        </p:txBody>
      </p:sp>
      <p:sp>
        <p:nvSpPr>
          <p:cNvPr id="34" name="Left Arrow Callout 33"/>
          <p:cNvSpPr/>
          <p:nvPr/>
        </p:nvSpPr>
        <p:spPr>
          <a:xfrm>
            <a:off x="1981200" y="7086600"/>
            <a:ext cx="1676400" cy="762000"/>
          </a:xfrm>
          <a:prstGeom prst="leftArrowCallout">
            <a:avLst>
              <a:gd name="adj1" fmla="val 13462"/>
              <a:gd name="adj2" fmla="val 15385"/>
              <a:gd name="adj3" fmla="val 15385"/>
              <a:gd name="adj4" fmla="val 78540"/>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Finalized Concept</a:t>
            </a:r>
            <a:endParaRPr lang="en-US" sz="1400" dirty="0">
              <a:solidFill>
                <a:schemeClr val="tx1"/>
              </a:solidFill>
            </a:endParaRPr>
          </a:p>
        </p:txBody>
      </p:sp>
      <p:sp>
        <p:nvSpPr>
          <p:cNvPr id="35" name="Left Arrow Callout 34"/>
          <p:cNvSpPr/>
          <p:nvPr/>
        </p:nvSpPr>
        <p:spPr>
          <a:xfrm>
            <a:off x="1981200" y="5791200"/>
            <a:ext cx="1676400" cy="990600"/>
          </a:xfrm>
          <a:prstGeom prst="leftArrowCallout">
            <a:avLst>
              <a:gd name="adj1" fmla="val 13462"/>
              <a:gd name="adj2" fmla="val 15385"/>
              <a:gd name="adj3" fmla="val 15385"/>
              <a:gd name="adj4" fmla="val 7910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Revised Concept</a:t>
            </a:r>
            <a:endParaRPr lang="en-US" sz="1400" dirty="0">
              <a:solidFill>
                <a:schemeClr val="tx1"/>
              </a:solidFill>
            </a:endParaRPr>
          </a:p>
        </p:txBody>
      </p:sp>
      <p:sp>
        <p:nvSpPr>
          <p:cNvPr id="36" name="Left Arrow Callout 35"/>
          <p:cNvSpPr/>
          <p:nvPr/>
        </p:nvSpPr>
        <p:spPr>
          <a:xfrm>
            <a:off x="1981200" y="4495800"/>
            <a:ext cx="1676400" cy="990600"/>
          </a:xfrm>
          <a:prstGeom prst="leftArrowCallout">
            <a:avLst>
              <a:gd name="adj1" fmla="val 13462"/>
              <a:gd name="adj2" fmla="val 15385"/>
              <a:gd name="adj3" fmla="val 15385"/>
              <a:gd name="adj4" fmla="val 7910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Project Team Feedback</a:t>
            </a:r>
            <a:endParaRPr lang="en-US" sz="1400" dirty="0">
              <a:solidFill>
                <a:schemeClr val="tx1"/>
              </a:solidFill>
            </a:endParaRPr>
          </a:p>
        </p:txBody>
      </p:sp>
      <p:sp>
        <p:nvSpPr>
          <p:cNvPr id="37" name="Left Arrow Callout 36"/>
          <p:cNvSpPr/>
          <p:nvPr/>
        </p:nvSpPr>
        <p:spPr>
          <a:xfrm>
            <a:off x="1981200" y="3200400"/>
            <a:ext cx="1676400" cy="990600"/>
          </a:xfrm>
          <a:prstGeom prst="leftArrowCallout">
            <a:avLst>
              <a:gd name="adj1" fmla="val 13462"/>
              <a:gd name="adj2" fmla="val 15385"/>
              <a:gd name="adj3" fmla="val 15385"/>
              <a:gd name="adj4" fmla="val 7910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Optimal Idea</a:t>
            </a:r>
            <a:endParaRPr lang="en-US" sz="1400" dirty="0">
              <a:solidFill>
                <a:schemeClr val="tx1"/>
              </a:solidFill>
            </a:endParaRPr>
          </a:p>
        </p:txBody>
      </p:sp>
      <p:sp>
        <p:nvSpPr>
          <p:cNvPr id="24" name="Slide Number Placeholder 23"/>
          <p:cNvSpPr>
            <a:spLocks noGrp="1"/>
          </p:cNvSpPr>
          <p:nvPr>
            <p:ph type="sldNum" sz="quarter" idx="12"/>
          </p:nvPr>
        </p:nvSpPr>
        <p:spPr/>
        <p:txBody>
          <a:bodyPr/>
          <a:lstStyle/>
          <a:p>
            <a:fld id="{BFC7FD3E-F688-44E6-8889-AEFA5BAA7B88}"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charset="0"/>
              <a:buChar char="•"/>
            </a:pPr>
            <a:r>
              <a:rPr lang="en-US" sz="1400" b="1" dirty="0" smtClean="0">
                <a:solidFill>
                  <a:schemeClr val="tx1"/>
                </a:solidFill>
              </a:rPr>
              <a:t> </a:t>
            </a:r>
            <a:r>
              <a:rPr lang="en-US" sz="1400" b="1" u="sng" dirty="0" smtClean="0">
                <a:solidFill>
                  <a:schemeClr val="tx1"/>
                </a:solidFill>
              </a:rPr>
              <a:t>R&amp;D:</a:t>
            </a:r>
            <a:r>
              <a:rPr lang="en-US" sz="1400" b="1" dirty="0" smtClean="0">
                <a:solidFill>
                  <a:schemeClr val="tx1"/>
                </a:solidFill>
              </a:rPr>
              <a:t>  </a:t>
            </a:r>
            <a:r>
              <a:rPr lang="en-US" sz="1400" dirty="0" smtClean="0">
                <a:solidFill>
                  <a:schemeClr val="tx1"/>
                </a:solidFill>
              </a:rPr>
              <a:t>Analyze past MIS 295 projects and formulate project ideas </a:t>
            </a:r>
          </a:p>
          <a:p>
            <a:pPr>
              <a:buFont typeface="Arial" charset="0"/>
              <a:buChar char="•"/>
            </a:pPr>
            <a:r>
              <a:rPr lang="en-US" sz="1400" dirty="0" smtClean="0">
                <a:solidFill>
                  <a:schemeClr val="tx1"/>
                </a:solidFill>
              </a:rPr>
              <a:t> </a:t>
            </a:r>
            <a:r>
              <a:rPr lang="en-US" sz="1400" b="1" u="sng" dirty="0" smtClean="0">
                <a:solidFill>
                  <a:schemeClr val="tx1"/>
                </a:solidFill>
              </a:rPr>
              <a:t>Produce:</a:t>
            </a:r>
            <a:r>
              <a:rPr lang="en-US" sz="1400" dirty="0" smtClean="0">
                <a:solidFill>
                  <a:schemeClr val="tx1"/>
                </a:solidFill>
              </a:rPr>
              <a:t>  Generate and compile the best project ideas on implementing an effective QR-2D bar-coding strategy</a:t>
            </a:r>
          </a:p>
          <a:p>
            <a:pPr>
              <a:buFont typeface="Arial" charset="0"/>
              <a:buChar char="•"/>
            </a:pPr>
            <a:r>
              <a:rPr lang="en-US" sz="1400" dirty="0" smtClean="0">
                <a:solidFill>
                  <a:schemeClr val="tx1"/>
                </a:solidFill>
              </a:rPr>
              <a:t> </a:t>
            </a:r>
            <a:r>
              <a:rPr lang="en-US" sz="1400" b="1" u="sng" dirty="0" smtClean="0">
                <a:solidFill>
                  <a:schemeClr val="tx1"/>
                </a:solidFill>
              </a:rPr>
              <a:t>Sell:</a:t>
            </a:r>
            <a:r>
              <a:rPr lang="en-US" sz="1400" b="1" dirty="0" smtClean="0">
                <a:solidFill>
                  <a:schemeClr val="tx1"/>
                </a:solidFill>
              </a:rPr>
              <a:t>  </a:t>
            </a:r>
            <a:r>
              <a:rPr lang="en-US" sz="1400" dirty="0" smtClean="0">
                <a:solidFill>
                  <a:schemeClr val="tx1"/>
                </a:solidFill>
              </a:rPr>
              <a:t>Submit ideas to project team for approval</a:t>
            </a:r>
          </a:p>
          <a:p>
            <a:pPr>
              <a:buFont typeface="Arial" charset="0"/>
              <a:buChar char="•"/>
            </a:pPr>
            <a:r>
              <a:rPr lang="en-US" sz="1400" dirty="0" smtClean="0">
                <a:solidFill>
                  <a:schemeClr val="tx1"/>
                </a:solidFill>
              </a:rPr>
              <a:t> </a:t>
            </a:r>
            <a:r>
              <a:rPr lang="en-US" sz="1400" b="1" u="sng" dirty="0" smtClean="0">
                <a:solidFill>
                  <a:schemeClr val="tx1"/>
                </a:solidFill>
              </a:rPr>
              <a:t>Service:</a:t>
            </a:r>
            <a:r>
              <a:rPr lang="en-US" sz="1400" b="1" dirty="0" smtClean="0">
                <a:solidFill>
                  <a:schemeClr val="tx1"/>
                </a:solidFill>
              </a:rPr>
              <a:t>  </a:t>
            </a:r>
            <a:r>
              <a:rPr lang="en-US" sz="1400" dirty="0" smtClean="0">
                <a:solidFill>
                  <a:schemeClr val="tx1"/>
                </a:solidFill>
              </a:rPr>
              <a:t>Modify project concepts based on team’s suggestions and critique</a:t>
            </a:r>
          </a:p>
          <a:p>
            <a:pPr>
              <a:buFont typeface="Arial" charset="0"/>
              <a:buChar char="•"/>
            </a:pPr>
            <a:r>
              <a:rPr lang="en-US" sz="1400" dirty="0" smtClean="0">
                <a:solidFill>
                  <a:schemeClr val="tx1"/>
                </a:solidFill>
              </a:rPr>
              <a:t> </a:t>
            </a:r>
            <a:r>
              <a:rPr lang="en-US" sz="1400" b="1" u="sng" dirty="0" smtClean="0">
                <a:solidFill>
                  <a:schemeClr val="tx1"/>
                </a:solidFill>
              </a:rPr>
              <a:t>Deliver:</a:t>
            </a:r>
            <a:r>
              <a:rPr lang="en-US" sz="1400" b="1" dirty="0" smtClean="0">
                <a:solidFill>
                  <a:schemeClr val="tx1"/>
                </a:solidFill>
              </a:rPr>
              <a:t> </a:t>
            </a:r>
            <a:r>
              <a:rPr lang="en-US" sz="1400" dirty="0" smtClean="0">
                <a:solidFill>
                  <a:schemeClr val="tx1"/>
                </a:solidFill>
              </a:rPr>
              <a:t>Present revised QR-2D bar-coding project idea to team</a:t>
            </a:r>
          </a:p>
          <a:p>
            <a:pPr>
              <a:buFont typeface="Arial" charset="0"/>
              <a:buChar char="•"/>
            </a:pPr>
            <a:r>
              <a:rPr lang="en-US" sz="1400" dirty="0" smtClean="0">
                <a:solidFill>
                  <a:schemeClr val="tx1"/>
                </a:solidFill>
              </a:rPr>
              <a:t> </a:t>
            </a:r>
            <a:r>
              <a:rPr lang="en-US" sz="1400" b="1" u="sng" dirty="0" smtClean="0">
                <a:solidFill>
                  <a:schemeClr val="tx1"/>
                </a:solidFill>
              </a:rPr>
              <a:t>Value Added:</a:t>
            </a:r>
            <a:r>
              <a:rPr lang="en-US" sz="1400" b="1" dirty="0" smtClean="0">
                <a:solidFill>
                  <a:schemeClr val="tx1"/>
                </a:solidFill>
              </a:rPr>
              <a:t>   </a:t>
            </a:r>
          </a:p>
          <a:p>
            <a:pPr lvl="1"/>
            <a:r>
              <a:rPr lang="en-US" sz="1400" b="1" dirty="0" smtClean="0">
                <a:solidFill>
                  <a:schemeClr val="tx1"/>
                </a:solidFill>
              </a:rPr>
              <a:t>-</a:t>
            </a:r>
            <a:r>
              <a:rPr lang="en-US" sz="1400" dirty="0" smtClean="0">
                <a:solidFill>
                  <a:schemeClr val="tx1"/>
                </a:solidFill>
              </a:rPr>
              <a:t>By learning about the functionality of QR-2D bar-coding, the project team can then establish an effective overall project strategy that will result in better preparation for graders’ meetings and increased grader satisfaction.</a:t>
            </a:r>
          </a:p>
          <a:p>
            <a:pPr lvl="1"/>
            <a:endParaRPr lang="en-US" dirty="0" smtClean="0">
              <a:solidFill>
                <a:schemeClr val="tx1"/>
              </a:solidFill>
            </a:endParaRPr>
          </a:p>
        </p:txBody>
      </p:sp>
      <p:sp>
        <p:nvSpPr>
          <p:cNvPr id="7" name="TextBox 6"/>
          <p:cNvSpPr txBox="1"/>
          <p:nvPr/>
        </p:nvSpPr>
        <p:spPr>
          <a:xfrm>
            <a:off x="1143000" y="762000"/>
            <a:ext cx="4572000" cy="446276"/>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300" dirty="0" smtClean="0"/>
              <a:t>Project Team Research VC Narrative</a:t>
            </a:r>
            <a:endParaRPr lang="en-US" sz="23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solidFill>
                <a:schemeClr val="tx1"/>
              </a:solidFill>
            </a:endParaRPr>
          </a:p>
          <a:p>
            <a:pPr>
              <a:buFont typeface="Arial" charset="0"/>
              <a:buChar char="•"/>
            </a:pPr>
            <a:r>
              <a:rPr lang="en-US" sz="1400" dirty="0" smtClean="0">
                <a:solidFill>
                  <a:schemeClr val="tx1"/>
                </a:solidFill>
              </a:rPr>
              <a:t>  Formation of project team</a:t>
            </a:r>
          </a:p>
          <a:p>
            <a:pPr lvl="1">
              <a:buFont typeface="Arial" charset="0"/>
              <a:buChar char="•"/>
            </a:pPr>
            <a:r>
              <a:rPr lang="en-US" sz="1400" dirty="0" smtClean="0">
                <a:solidFill>
                  <a:schemeClr val="tx1"/>
                </a:solidFill>
              </a:rPr>
              <a:t>  Finalized at AIMS meeting on 9/16</a:t>
            </a:r>
          </a:p>
          <a:p>
            <a:pPr>
              <a:buFont typeface="Arial" charset="0"/>
              <a:buChar char="•"/>
            </a:pPr>
            <a:r>
              <a:rPr lang="en-US" sz="1400" dirty="0" smtClean="0">
                <a:solidFill>
                  <a:schemeClr val="tx1"/>
                </a:solidFill>
              </a:rPr>
              <a:t>  Distribution of contact information</a:t>
            </a:r>
          </a:p>
          <a:p>
            <a:pPr lvl="1">
              <a:buFont typeface="Arial" charset="0"/>
              <a:buChar char="•"/>
            </a:pPr>
            <a:r>
              <a:rPr lang="en-US" sz="1400" dirty="0" smtClean="0">
                <a:solidFill>
                  <a:schemeClr val="tx1"/>
                </a:solidFill>
              </a:rPr>
              <a:t>  Allison Murphy: </a:t>
            </a:r>
            <a:r>
              <a:rPr lang="en-US" sz="1400" dirty="0" smtClean="0">
                <a:solidFill>
                  <a:schemeClr val="tx1"/>
                </a:solidFill>
                <a:hlinkClick r:id="rId3"/>
              </a:rPr>
              <a:t>abmurphy@bama.ua.edu</a:t>
            </a:r>
            <a:r>
              <a:rPr lang="en-US" sz="1400" dirty="0" smtClean="0">
                <a:solidFill>
                  <a:schemeClr val="tx1"/>
                </a:solidFill>
              </a:rPr>
              <a:t>        256-777-4147</a:t>
            </a:r>
          </a:p>
          <a:p>
            <a:pPr lvl="1">
              <a:buFont typeface="Arial" charset="0"/>
              <a:buChar char="•"/>
            </a:pPr>
            <a:r>
              <a:rPr lang="en-US" sz="1400" dirty="0" smtClean="0">
                <a:solidFill>
                  <a:schemeClr val="tx1"/>
                </a:solidFill>
              </a:rPr>
              <a:t>  Karly Tuggle:       </a:t>
            </a:r>
            <a:r>
              <a:rPr lang="en-US" sz="1400" dirty="0" smtClean="0">
                <a:solidFill>
                  <a:schemeClr val="tx1"/>
                </a:solidFill>
                <a:hlinkClick r:id="rId4"/>
              </a:rPr>
              <a:t>katuggle@bama.ua.edu</a:t>
            </a:r>
            <a:r>
              <a:rPr lang="en-US" sz="1400" dirty="0" smtClean="0">
                <a:solidFill>
                  <a:schemeClr val="tx1"/>
                </a:solidFill>
              </a:rPr>
              <a:t>           205-602-9652</a:t>
            </a:r>
          </a:p>
          <a:p>
            <a:pPr lvl="1">
              <a:buFont typeface="Arial" charset="0"/>
              <a:buChar char="•"/>
            </a:pPr>
            <a:r>
              <a:rPr lang="en-US" sz="1400" dirty="0" smtClean="0">
                <a:solidFill>
                  <a:schemeClr val="tx1"/>
                </a:solidFill>
              </a:rPr>
              <a:t>  Eric </a:t>
            </a:r>
            <a:r>
              <a:rPr lang="en-US" sz="1400" dirty="0" err="1" smtClean="0">
                <a:solidFill>
                  <a:schemeClr val="tx1"/>
                </a:solidFill>
              </a:rPr>
              <a:t>Zabowski</a:t>
            </a:r>
            <a:r>
              <a:rPr lang="en-US" sz="1400" dirty="0" smtClean="0">
                <a:solidFill>
                  <a:schemeClr val="tx1"/>
                </a:solidFill>
              </a:rPr>
              <a:t>:    </a:t>
            </a:r>
            <a:r>
              <a:rPr lang="en-US" sz="1400" dirty="0" smtClean="0">
                <a:solidFill>
                  <a:schemeClr val="tx1"/>
                </a:solidFill>
                <a:hlinkClick r:id="rId5"/>
              </a:rPr>
              <a:t>edzabowski@cba.ua.edu</a:t>
            </a:r>
            <a:r>
              <a:rPr lang="en-US" sz="1400" dirty="0" smtClean="0">
                <a:solidFill>
                  <a:schemeClr val="tx1"/>
                </a:solidFill>
              </a:rPr>
              <a:t>          205-873-3037</a:t>
            </a:r>
          </a:p>
          <a:p>
            <a:pPr>
              <a:buFont typeface="Arial" charset="0"/>
              <a:buChar char="•"/>
            </a:pPr>
            <a:r>
              <a:rPr lang="en-US" sz="1400" dirty="0" smtClean="0">
                <a:solidFill>
                  <a:schemeClr val="tx1"/>
                </a:solidFill>
              </a:rPr>
              <a:t>  Scheduled and attended team meetings</a:t>
            </a:r>
          </a:p>
          <a:p>
            <a:pPr lvl="1">
              <a:buFont typeface="Arial" charset="0"/>
              <a:buChar char="•"/>
            </a:pPr>
            <a:r>
              <a:rPr lang="en-US" sz="1400" dirty="0" smtClean="0">
                <a:solidFill>
                  <a:schemeClr val="tx1"/>
                </a:solidFill>
              </a:rPr>
              <a:t>  Refer to project calendar</a:t>
            </a:r>
          </a:p>
          <a:p>
            <a:pPr lvl="1">
              <a:buFont typeface="Arial" charset="0"/>
              <a:buChar char="•"/>
            </a:pPr>
            <a:r>
              <a:rPr lang="en-US" sz="1400" dirty="0" smtClean="0">
                <a:solidFill>
                  <a:schemeClr val="tx1"/>
                </a:solidFill>
              </a:rPr>
              <a:t>  Refer to team meeting minutes in repository</a:t>
            </a:r>
          </a:p>
          <a:p>
            <a:pPr>
              <a:buFont typeface="Arial" charset="0"/>
              <a:buChar char="•"/>
            </a:pPr>
            <a:r>
              <a:rPr lang="en-US" sz="1400" dirty="0" smtClean="0">
                <a:solidFill>
                  <a:schemeClr val="tx1"/>
                </a:solidFill>
              </a:rPr>
              <a:t>  Established project goals</a:t>
            </a:r>
          </a:p>
          <a:p>
            <a:pPr lvl="1">
              <a:buFont typeface="Arial" charset="0"/>
              <a:buChar char="•"/>
            </a:pPr>
            <a:r>
              <a:rPr lang="en-US" sz="1400" dirty="0" smtClean="0">
                <a:solidFill>
                  <a:schemeClr val="tx1"/>
                </a:solidFill>
              </a:rPr>
              <a:t>  To exceed all grader expectations</a:t>
            </a:r>
          </a:p>
          <a:p>
            <a:pPr lvl="1">
              <a:buFont typeface="Arial" charset="0"/>
              <a:buChar char="•"/>
            </a:pPr>
            <a:r>
              <a:rPr lang="en-US" sz="1400" dirty="0" smtClean="0">
                <a:solidFill>
                  <a:schemeClr val="tx1"/>
                </a:solidFill>
              </a:rPr>
              <a:t>  To exceed all instructor expectations</a:t>
            </a:r>
          </a:p>
          <a:p>
            <a:pPr lvl="1">
              <a:buFont typeface="Arial" charset="0"/>
              <a:buChar char="•"/>
            </a:pPr>
            <a:r>
              <a:rPr lang="en-US" sz="1400" dirty="0" smtClean="0">
                <a:solidFill>
                  <a:schemeClr val="tx1"/>
                </a:solidFill>
              </a:rPr>
              <a:t>  To fulfill project requirements and include numerous extra’s</a:t>
            </a:r>
          </a:p>
          <a:p>
            <a:pPr lvl="1">
              <a:buFont typeface="Arial" charset="0"/>
              <a:buChar char="•"/>
            </a:pPr>
            <a:r>
              <a:rPr lang="en-US" sz="1400" dirty="0" smtClean="0">
                <a:solidFill>
                  <a:schemeClr val="tx1"/>
                </a:solidFill>
              </a:rPr>
              <a:t>  To establish ourselves collectively and individually within the MIS department</a:t>
            </a:r>
          </a:p>
          <a:p>
            <a:pPr>
              <a:buFont typeface="Arial" charset="0"/>
              <a:buChar char="•"/>
            </a:pPr>
            <a:r>
              <a:rPr lang="en-US" sz="1400" dirty="0" smtClean="0">
                <a:solidFill>
                  <a:schemeClr val="tx1"/>
                </a:solidFill>
              </a:rPr>
              <a:t>  Establish individual roles and specifications</a:t>
            </a:r>
          </a:p>
          <a:p>
            <a:pPr lvl="1">
              <a:buFont typeface="Arial" charset="0"/>
              <a:buChar char="•"/>
            </a:pPr>
            <a:r>
              <a:rPr lang="en-US" sz="1400" dirty="0" smtClean="0">
                <a:solidFill>
                  <a:schemeClr val="tx1"/>
                </a:solidFill>
              </a:rPr>
              <a:t>  Allison Murphy – Task Manager, Client Specialist</a:t>
            </a:r>
          </a:p>
          <a:p>
            <a:pPr lvl="1">
              <a:buFont typeface="Arial" charset="0"/>
              <a:buChar char="•"/>
            </a:pPr>
            <a:r>
              <a:rPr lang="en-US" sz="1400" dirty="0" smtClean="0">
                <a:solidFill>
                  <a:schemeClr val="tx1"/>
                </a:solidFill>
              </a:rPr>
              <a:t>  Karly Tuggle – Research Manager, Project Team Specialist</a:t>
            </a:r>
          </a:p>
          <a:p>
            <a:pPr lvl="1">
              <a:buFont typeface="Arial" charset="0"/>
              <a:buChar char="•"/>
            </a:pPr>
            <a:r>
              <a:rPr lang="en-US" sz="1400" dirty="0" smtClean="0">
                <a:solidFill>
                  <a:schemeClr val="tx1"/>
                </a:solidFill>
              </a:rPr>
              <a:t>  Eric </a:t>
            </a:r>
            <a:r>
              <a:rPr lang="en-US" sz="1400" dirty="0" err="1" smtClean="0">
                <a:solidFill>
                  <a:schemeClr val="tx1"/>
                </a:solidFill>
              </a:rPr>
              <a:t>Zabowski</a:t>
            </a:r>
            <a:r>
              <a:rPr lang="en-US" sz="1400" dirty="0" smtClean="0">
                <a:solidFill>
                  <a:schemeClr val="tx1"/>
                </a:solidFill>
              </a:rPr>
              <a:t> – Project Manager, Customer Specialist</a:t>
            </a:r>
          </a:p>
          <a:p>
            <a:pPr>
              <a:buFont typeface="Arial" charset="0"/>
              <a:buChar char="•"/>
            </a:pPr>
            <a:r>
              <a:rPr lang="en-US" sz="1400" dirty="0" smtClean="0">
                <a:solidFill>
                  <a:schemeClr val="tx1"/>
                </a:solidFill>
              </a:rPr>
              <a:t>  Created task-list and dates for completion</a:t>
            </a:r>
          </a:p>
          <a:p>
            <a:pPr lvl="1">
              <a:buFont typeface="Arial" charset="0"/>
              <a:buChar char="•"/>
            </a:pPr>
            <a:r>
              <a:rPr lang="en-US" sz="1400" dirty="0" smtClean="0">
                <a:solidFill>
                  <a:schemeClr val="tx1"/>
                </a:solidFill>
              </a:rPr>
              <a:t>  Overall WCAs and VCs completed – 10/01/08</a:t>
            </a:r>
          </a:p>
          <a:p>
            <a:pPr lvl="1">
              <a:buFont typeface="Arial" charset="0"/>
              <a:buChar char="•"/>
            </a:pPr>
            <a:r>
              <a:rPr lang="en-US" sz="1400" dirty="0" smtClean="0">
                <a:solidFill>
                  <a:schemeClr val="tx1"/>
                </a:solidFill>
              </a:rPr>
              <a:t>  Grader approval of overall WCAs and VCs – 10/03/08</a:t>
            </a:r>
          </a:p>
          <a:p>
            <a:pPr lvl="1">
              <a:buFont typeface="Arial" charset="0"/>
              <a:buChar char="•"/>
            </a:pPr>
            <a:r>
              <a:rPr lang="en-US" sz="1400" dirty="0" smtClean="0">
                <a:solidFill>
                  <a:schemeClr val="tx1"/>
                </a:solidFill>
              </a:rPr>
              <a:t>  All other WCAs and VCs completed – 10/05/08</a:t>
            </a:r>
          </a:p>
          <a:p>
            <a:pPr lvl="1">
              <a:buFont typeface="Arial" charset="0"/>
              <a:buChar char="•"/>
            </a:pPr>
            <a:r>
              <a:rPr lang="en-US" sz="1400" dirty="0" smtClean="0">
                <a:solidFill>
                  <a:schemeClr val="tx1"/>
                </a:solidFill>
              </a:rPr>
              <a:t>  Grader approval of all other WCAs and VCs – 10/07/08</a:t>
            </a:r>
          </a:p>
          <a:p>
            <a:pPr lvl="1">
              <a:buFont typeface="Arial" charset="0"/>
              <a:buChar char="•"/>
            </a:pPr>
            <a:r>
              <a:rPr lang="en-US" sz="1400" dirty="0" smtClean="0">
                <a:solidFill>
                  <a:schemeClr val="tx1"/>
                </a:solidFill>
              </a:rPr>
              <a:t>  All other components and extras completed – 10/13/08</a:t>
            </a:r>
          </a:p>
          <a:p>
            <a:pPr lvl="1">
              <a:buFont typeface="Arial" charset="0"/>
              <a:buChar char="•"/>
            </a:pPr>
            <a:r>
              <a:rPr lang="en-US" sz="1400" dirty="0" smtClean="0">
                <a:solidFill>
                  <a:schemeClr val="tx1"/>
                </a:solidFill>
              </a:rPr>
              <a:t>  Final sign-offs – 10/14/08</a:t>
            </a:r>
          </a:p>
          <a:p>
            <a:pPr lvl="1">
              <a:buFont typeface="Arial" charset="0"/>
              <a:buChar char="•"/>
            </a:pPr>
            <a:r>
              <a:rPr lang="en-US" sz="1400" dirty="0" smtClean="0">
                <a:solidFill>
                  <a:schemeClr val="tx1"/>
                </a:solidFill>
              </a:rPr>
              <a:t>  Final report printed – 10/14/08</a:t>
            </a:r>
          </a:p>
        </p:txBody>
      </p:sp>
      <p:sp>
        <p:nvSpPr>
          <p:cNvPr id="7" name="TextBox 6"/>
          <p:cNvSpPr txBox="1"/>
          <p:nvPr/>
        </p:nvSpPr>
        <p:spPr>
          <a:xfrm>
            <a:off x="1143000" y="762000"/>
            <a:ext cx="4572000" cy="523220"/>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800" dirty="0" smtClean="0">
                <a:solidFill>
                  <a:prstClr val="black"/>
                </a:solidFill>
              </a:rPr>
              <a:t>Project Team R&amp;D Task List</a:t>
            </a:r>
            <a:endParaRPr lang="en-US" sz="2800" dirty="0">
              <a:solidFill>
                <a:prstClr val="black"/>
              </a:solidFill>
            </a:endParaRPr>
          </a:p>
        </p:txBody>
      </p:sp>
      <p:sp>
        <p:nvSpPr>
          <p:cNvPr id="5" name="Slide Number Placeholder 4"/>
          <p:cNvSpPr>
            <a:spLocks noGrp="1"/>
          </p:cNvSpPr>
          <p:nvPr>
            <p:ph type="sldNum" sz="quarter" idx="12"/>
          </p:nvPr>
        </p:nvSpPr>
        <p:spPr/>
        <p:txBody>
          <a:bodyPr/>
          <a:lstStyle/>
          <a:p>
            <a:fld id="{BFC7FD3E-F688-44E6-8889-AEFA5BAA7B88}"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a:stCxn id="13" idx="0"/>
            <a:endCxn id="12" idx="2"/>
          </p:cNvCxnSpPr>
          <p:nvPr/>
        </p:nvCxnSpPr>
        <p:spPr>
          <a:xfrm rot="5400000" flipH="1" flipV="1">
            <a:off x="3238500" y="4114800"/>
            <a:ext cx="457200" cy="1588"/>
          </a:xfrm>
          <a:prstGeom prst="straightConnector1">
            <a:avLst/>
          </a:prstGeom>
          <a:ln w="44450">
            <a:solidFill>
              <a:schemeClr val="tx1"/>
            </a:solidFill>
            <a:tailEnd type="stealth" w="lg" len="lg"/>
          </a:ln>
          <a:effectLst/>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0"/>
            <a:endCxn id="13" idx="2"/>
          </p:cNvCxnSpPr>
          <p:nvPr/>
        </p:nvCxnSpPr>
        <p:spPr>
          <a:xfrm rot="5400000" flipH="1" flipV="1">
            <a:off x="2343150" y="6038850"/>
            <a:ext cx="381000" cy="1866900"/>
          </a:xfrm>
          <a:prstGeom prst="bentConnector3">
            <a:avLst>
              <a:gd name="adj1" fmla="val 50000"/>
            </a:avLst>
          </a:prstGeom>
          <a:ln w="44450" cap="sq">
            <a:solidFill>
              <a:schemeClr val="tx1"/>
            </a:solidFill>
            <a:miter lim="800000"/>
            <a:tailEnd type="stealth" w="lg" len="lg"/>
          </a:ln>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0"/>
            <a:endCxn id="13" idx="2"/>
          </p:cNvCxnSpPr>
          <p:nvPr/>
        </p:nvCxnSpPr>
        <p:spPr>
          <a:xfrm rot="5400000" flipH="1" flipV="1">
            <a:off x="3276600" y="6972300"/>
            <a:ext cx="381000" cy="1588"/>
          </a:xfrm>
          <a:prstGeom prst="line">
            <a:avLst/>
          </a:prstGeom>
          <a:ln w="44450" cap="sq">
            <a:solidFill>
              <a:schemeClr val="tx1"/>
            </a:solidFill>
            <a:miter lim="800000"/>
            <a:tailEnd type="stealth" w="lg" len="lg"/>
          </a:ln>
          <a:effectLst/>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6" idx="0"/>
            <a:endCxn id="13" idx="2"/>
          </p:cNvCxnSpPr>
          <p:nvPr/>
        </p:nvCxnSpPr>
        <p:spPr>
          <a:xfrm rot="16200000" flipV="1">
            <a:off x="4210050" y="6038850"/>
            <a:ext cx="381000" cy="1866900"/>
          </a:xfrm>
          <a:prstGeom prst="bentConnector3">
            <a:avLst>
              <a:gd name="adj1" fmla="val 50000"/>
            </a:avLst>
          </a:prstGeom>
          <a:ln w="44450" cap="sq">
            <a:solidFill>
              <a:schemeClr val="tx1"/>
            </a:solidFill>
            <a:miter lim="800000"/>
            <a:tailEnd type="stealth" w="lg" len="lg"/>
          </a:ln>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66800" y="609600"/>
            <a:ext cx="4800600" cy="1015663"/>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3000" dirty="0" smtClean="0"/>
              <a:t>Project Team Research-Sell WCA </a:t>
            </a:r>
            <a:endParaRPr lang="en-US" sz="3000" dirty="0"/>
          </a:p>
        </p:txBody>
      </p:sp>
      <p:sp>
        <p:nvSpPr>
          <p:cNvPr id="9" name="Rounded Rectangle 8"/>
          <p:cNvSpPr/>
          <p:nvPr/>
        </p:nvSpPr>
        <p:spPr>
          <a:xfrm>
            <a:off x="2819400" y="1905000"/>
            <a:ext cx="1295400" cy="609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Customer</a:t>
            </a:r>
          </a:p>
          <a:p>
            <a:pPr algn="ctr"/>
            <a:r>
              <a:rPr lang="en-US" sz="1000" dirty="0" smtClean="0">
                <a:solidFill>
                  <a:schemeClr val="tx1"/>
                </a:solidFill>
              </a:rPr>
              <a:t>Project team</a:t>
            </a:r>
          </a:p>
        </p:txBody>
      </p:sp>
      <p:sp>
        <p:nvSpPr>
          <p:cNvPr id="12" name="Rounded Rectangle 11"/>
          <p:cNvSpPr/>
          <p:nvPr/>
        </p:nvSpPr>
        <p:spPr>
          <a:xfrm>
            <a:off x="2819400" y="3048000"/>
            <a:ext cx="1295400" cy="8382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Product</a:t>
            </a:r>
          </a:p>
          <a:p>
            <a:pPr algn="ctr"/>
            <a:r>
              <a:rPr lang="en-US" sz="900" dirty="0" smtClean="0">
                <a:solidFill>
                  <a:schemeClr val="tx1"/>
                </a:solidFill>
              </a:rPr>
              <a:t>Project team feedback</a:t>
            </a:r>
            <a:endParaRPr lang="en-US" sz="900" dirty="0">
              <a:solidFill>
                <a:schemeClr val="tx1"/>
              </a:solidFill>
            </a:endParaRPr>
          </a:p>
        </p:txBody>
      </p:sp>
      <p:sp>
        <p:nvSpPr>
          <p:cNvPr id="13" name="Rounded Rectangle 12"/>
          <p:cNvSpPr/>
          <p:nvPr/>
        </p:nvSpPr>
        <p:spPr>
          <a:xfrm>
            <a:off x="914400" y="4343400"/>
            <a:ext cx="5105400" cy="2438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400" b="1" u="sng" dirty="0" smtClean="0">
                <a:solidFill>
                  <a:schemeClr val="tx1"/>
                </a:solidFill>
              </a:rPr>
              <a:t>Research</a:t>
            </a:r>
            <a:r>
              <a:rPr lang="en-US" sz="1400" dirty="0" smtClean="0">
                <a:solidFill>
                  <a:schemeClr val="tx1"/>
                </a:solidFill>
              </a:rPr>
              <a:t>	 – </a:t>
            </a:r>
            <a:r>
              <a:rPr lang="en-US" sz="1000" dirty="0" smtClean="0">
                <a:solidFill>
                  <a:schemeClr val="tx1"/>
                </a:solidFill>
              </a:rPr>
              <a:t>Research team availability</a:t>
            </a:r>
          </a:p>
          <a:p>
            <a:endParaRPr lang="en-US" sz="1000" dirty="0" smtClean="0">
              <a:solidFill>
                <a:schemeClr val="tx1"/>
              </a:solidFill>
            </a:endParaRPr>
          </a:p>
          <a:p>
            <a:pPr>
              <a:buFont typeface="Arial" pitchFamily="34" charset="0"/>
              <a:buChar char="•"/>
            </a:pPr>
            <a:r>
              <a:rPr lang="en-US" sz="1400" b="1" u="sng" dirty="0" smtClean="0">
                <a:solidFill>
                  <a:schemeClr val="tx1"/>
                </a:solidFill>
              </a:rPr>
              <a:t>Produce</a:t>
            </a:r>
            <a:r>
              <a:rPr lang="en-US" sz="1400" dirty="0" smtClean="0">
                <a:solidFill>
                  <a:schemeClr val="tx1"/>
                </a:solidFill>
              </a:rPr>
              <a:t>	 –</a:t>
            </a:r>
            <a:r>
              <a:rPr lang="en-US" sz="1000" dirty="0" smtClean="0">
                <a:solidFill>
                  <a:schemeClr val="tx1"/>
                </a:solidFill>
              </a:rPr>
              <a:t>  Scheduled meeting time and location</a:t>
            </a:r>
          </a:p>
          <a:p>
            <a:endParaRPr lang="en-US" sz="1000" dirty="0" smtClean="0">
              <a:solidFill>
                <a:schemeClr val="tx1"/>
              </a:solidFill>
            </a:endParaRPr>
          </a:p>
          <a:p>
            <a:pPr>
              <a:buFont typeface="Arial" pitchFamily="34" charset="0"/>
              <a:buChar char="•"/>
            </a:pPr>
            <a:r>
              <a:rPr lang="en-US" sz="1400" b="1" u="sng" dirty="0" smtClean="0">
                <a:solidFill>
                  <a:schemeClr val="tx1"/>
                </a:solidFill>
              </a:rPr>
              <a:t>Sell</a:t>
            </a:r>
            <a:r>
              <a:rPr lang="en-US" sz="1400" dirty="0" smtClean="0">
                <a:solidFill>
                  <a:schemeClr val="tx1"/>
                </a:solidFill>
              </a:rPr>
              <a:t> 	 – </a:t>
            </a:r>
            <a:r>
              <a:rPr lang="en-US" sz="1000" dirty="0" smtClean="0">
                <a:solidFill>
                  <a:schemeClr val="tx1"/>
                </a:solidFill>
              </a:rPr>
              <a:t>Preliminary ideas to project team</a:t>
            </a:r>
            <a:endParaRPr lang="en-US" sz="1400" dirty="0" smtClean="0">
              <a:solidFill>
                <a:schemeClr val="tx1"/>
              </a:solidFill>
            </a:endParaRPr>
          </a:p>
          <a:p>
            <a:endParaRPr lang="en-US" sz="1400" dirty="0" smtClean="0">
              <a:solidFill>
                <a:schemeClr val="tx1"/>
              </a:solidFill>
            </a:endParaRPr>
          </a:p>
          <a:p>
            <a:pPr>
              <a:buFont typeface="Arial" pitchFamily="34" charset="0"/>
              <a:buChar char="•"/>
            </a:pPr>
            <a:r>
              <a:rPr lang="en-US" sz="1400" b="1" u="sng" dirty="0" smtClean="0">
                <a:solidFill>
                  <a:schemeClr val="tx1"/>
                </a:solidFill>
              </a:rPr>
              <a:t>Service</a:t>
            </a:r>
            <a:r>
              <a:rPr lang="en-US" sz="1400" dirty="0" smtClean="0">
                <a:solidFill>
                  <a:schemeClr val="tx1"/>
                </a:solidFill>
              </a:rPr>
              <a:t> 	 – </a:t>
            </a:r>
            <a:r>
              <a:rPr lang="en-US" sz="1000" dirty="0" smtClean="0">
                <a:solidFill>
                  <a:schemeClr val="tx1"/>
                </a:solidFill>
              </a:rPr>
              <a:t>Discuss ideas</a:t>
            </a:r>
            <a:endParaRPr lang="en-US" sz="1400" dirty="0" smtClean="0">
              <a:solidFill>
                <a:schemeClr val="tx1"/>
              </a:solidFill>
            </a:endParaRPr>
          </a:p>
          <a:p>
            <a:endParaRPr lang="en-US" sz="1400" dirty="0" smtClean="0">
              <a:solidFill>
                <a:schemeClr val="tx1"/>
              </a:solidFill>
            </a:endParaRPr>
          </a:p>
          <a:p>
            <a:pPr>
              <a:buFont typeface="Arial" pitchFamily="34" charset="0"/>
              <a:buChar char="•"/>
            </a:pPr>
            <a:r>
              <a:rPr lang="en-US" sz="1400" b="1" u="sng" dirty="0" smtClean="0">
                <a:solidFill>
                  <a:schemeClr val="tx1"/>
                </a:solidFill>
              </a:rPr>
              <a:t>Deliver</a:t>
            </a:r>
            <a:r>
              <a:rPr lang="en-US" sz="1400" dirty="0" smtClean="0">
                <a:solidFill>
                  <a:schemeClr val="tx1"/>
                </a:solidFill>
              </a:rPr>
              <a:t>	 – </a:t>
            </a:r>
            <a:r>
              <a:rPr lang="en-US" sz="1000" dirty="0" smtClean="0">
                <a:solidFill>
                  <a:schemeClr val="tx1"/>
                </a:solidFill>
              </a:rPr>
              <a:t>Project team feedback</a:t>
            </a:r>
          </a:p>
          <a:p>
            <a:endParaRPr lang="en-US" sz="1000" dirty="0" smtClean="0">
              <a:solidFill>
                <a:schemeClr val="tx1"/>
              </a:solidFill>
            </a:endParaRPr>
          </a:p>
        </p:txBody>
      </p:sp>
      <p:sp>
        <p:nvSpPr>
          <p:cNvPr id="14" name="Rounded Rectangle 13"/>
          <p:cNvSpPr/>
          <p:nvPr/>
        </p:nvSpPr>
        <p:spPr>
          <a:xfrm>
            <a:off x="914400" y="7162800"/>
            <a:ext cx="13716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Technology</a:t>
            </a:r>
          </a:p>
          <a:p>
            <a:r>
              <a:rPr lang="en-US" sz="1000" dirty="0" smtClean="0">
                <a:solidFill>
                  <a:schemeClr val="tx1"/>
                </a:solidFill>
              </a:rPr>
              <a:t>MS Office Suite,  Internet</a:t>
            </a:r>
            <a:endParaRPr lang="en-US" sz="1000" dirty="0">
              <a:solidFill>
                <a:schemeClr val="tx1"/>
              </a:solidFill>
            </a:endParaRPr>
          </a:p>
        </p:txBody>
      </p:sp>
      <p:sp>
        <p:nvSpPr>
          <p:cNvPr id="15" name="Rounded Rectangle 14"/>
          <p:cNvSpPr/>
          <p:nvPr/>
        </p:nvSpPr>
        <p:spPr>
          <a:xfrm>
            <a:off x="2590800" y="7162800"/>
            <a:ext cx="17526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Data</a:t>
            </a:r>
          </a:p>
          <a:p>
            <a:r>
              <a:rPr lang="en-US" sz="900" dirty="0" smtClean="0">
                <a:solidFill>
                  <a:schemeClr val="tx1"/>
                </a:solidFill>
              </a:rPr>
              <a:t>Previous MIS 295 projects, class notes, WCA and VC models, interviews with graders, ideas, feedback</a:t>
            </a:r>
            <a:endParaRPr lang="en-US" sz="900" dirty="0">
              <a:solidFill>
                <a:schemeClr val="tx1"/>
              </a:solidFill>
            </a:endParaRPr>
          </a:p>
        </p:txBody>
      </p:sp>
      <p:sp>
        <p:nvSpPr>
          <p:cNvPr id="16" name="Rounded Rectangle 15"/>
          <p:cNvSpPr/>
          <p:nvPr/>
        </p:nvSpPr>
        <p:spPr>
          <a:xfrm>
            <a:off x="4648200" y="7162800"/>
            <a:ext cx="13716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People</a:t>
            </a:r>
          </a:p>
          <a:p>
            <a:r>
              <a:rPr lang="en-US" sz="1000" dirty="0" smtClean="0">
                <a:solidFill>
                  <a:schemeClr val="tx1"/>
                </a:solidFill>
              </a:rPr>
              <a:t>Graders, Previous MIS 295 students, KAZ project team</a:t>
            </a:r>
            <a:endParaRPr lang="en-US" sz="1000" dirty="0">
              <a:solidFill>
                <a:schemeClr val="tx1"/>
              </a:solidFill>
            </a:endParaRPr>
          </a:p>
        </p:txBody>
      </p:sp>
      <p:sp>
        <p:nvSpPr>
          <p:cNvPr id="17" name="Rounded Rectangle 16"/>
          <p:cNvSpPr/>
          <p:nvPr/>
        </p:nvSpPr>
        <p:spPr>
          <a:xfrm>
            <a:off x="914400" y="1905000"/>
            <a:ext cx="1676400" cy="22098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Goal</a:t>
            </a:r>
          </a:p>
          <a:p>
            <a:r>
              <a:rPr lang="en-US" sz="1000" dirty="0" smtClean="0">
                <a:solidFill>
                  <a:schemeClr val="tx1"/>
                </a:solidFill>
              </a:rPr>
              <a:t>To submit preliminary ideas for critique by project team</a:t>
            </a:r>
            <a:endParaRPr lang="en-US" sz="1000" dirty="0">
              <a:solidFill>
                <a:schemeClr val="tx1"/>
              </a:solidFill>
            </a:endParaRPr>
          </a:p>
        </p:txBody>
      </p:sp>
      <p:sp>
        <p:nvSpPr>
          <p:cNvPr id="19" name="Rounded Rectangle 18"/>
          <p:cNvSpPr/>
          <p:nvPr/>
        </p:nvSpPr>
        <p:spPr>
          <a:xfrm>
            <a:off x="4343400" y="1905000"/>
            <a:ext cx="1676400" cy="22098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Value</a:t>
            </a:r>
          </a:p>
          <a:p>
            <a:r>
              <a:rPr lang="en-US" sz="900" dirty="0" smtClean="0">
                <a:solidFill>
                  <a:schemeClr val="tx1"/>
                </a:solidFill>
              </a:rPr>
              <a:t>By constantly keeping our project team’s goals and strategies aligned through the preparation of preliminary ideas for team’s critiques, the team will benefit from recommendations and additional directional security, thus consistently improving ideas and performance and increasing project chances of success.</a:t>
            </a:r>
          </a:p>
          <a:p>
            <a:pPr algn="ctr"/>
            <a:endParaRPr lang="en-US" sz="1000" dirty="0">
              <a:solidFill>
                <a:schemeClr val="tx1"/>
              </a:solidFill>
            </a:endParaRPr>
          </a:p>
        </p:txBody>
      </p:sp>
      <p:cxnSp>
        <p:nvCxnSpPr>
          <p:cNvPr id="21" name="Straight Connector 20"/>
          <p:cNvCxnSpPr/>
          <p:nvPr/>
        </p:nvCxnSpPr>
        <p:spPr>
          <a:xfrm rot="5400000">
            <a:off x="1829594" y="2742406"/>
            <a:ext cx="16764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29794" y="2742406"/>
            <a:ext cx="16764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0"/>
            <a:endCxn id="9" idx="2"/>
          </p:cNvCxnSpPr>
          <p:nvPr/>
        </p:nvCxnSpPr>
        <p:spPr>
          <a:xfrm rot="5400000" flipH="1" flipV="1">
            <a:off x="3200400" y="2781300"/>
            <a:ext cx="533400" cy="1588"/>
          </a:xfrm>
          <a:prstGeom prst="straightConnector1">
            <a:avLst/>
          </a:prstGeom>
          <a:ln w="44450">
            <a:solidFill>
              <a:schemeClr val="tx1"/>
            </a:solidFill>
            <a:tailEnd type="stealth" w="lg" len="lg"/>
          </a:ln>
          <a:effectLst/>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BFC7FD3E-F688-44E6-8889-AEFA5BAA7B88}"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2057400"/>
            <a:ext cx="5486400" cy="62484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charset="0"/>
              <a:buChar char="•"/>
            </a:pPr>
            <a:r>
              <a:rPr lang="en-US" sz="1600" dirty="0" smtClean="0">
                <a:solidFill>
                  <a:schemeClr val="tx1"/>
                </a:solidFill>
              </a:rPr>
              <a:t>   </a:t>
            </a:r>
            <a:r>
              <a:rPr lang="en-US" sz="1600" b="1" u="sng" dirty="0" smtClean="0">
                <a:solidFill>
                  <a:schemeClr val="tx1"/>
                </a:solidFill>
              </a:rPr>
              <a:t>Goal:</a:t>
            </a:r>
            <a:r>
              <a:rPr lang="en-US" sz="1600" b="1" dirty="0" smtClean="0">
                <a:solidFill>
                  <a:schemeClr val="tx1"/>
                </a:solidFill>
              </a:rPr>
              <a:t>  </a:t>
            </a:r>
            <a:r>
              <a:rPr lang="en-US" sz="1600" dirty="0" smtClean="0">
                <a:solidFill>
                  <a:schemeClr val="tx1"/>
                </a:solidFill>
              </a:rPr>
              <a:t>To submit preliminary ideas for critique by project team</a:t>
            </a:r>
          </a:p>
          <a:p>
            <a:pPr>
              <a:buFont typeface="Arial" charset="0"/>
              <a:buChar char="•"/>
            </a:pPr>
            <a:r>
              <a:rPr lang="en-US" sz="1600" dirty="0" smtClean="0">
                <a:solidFill>
                  <a:schemeClr val="tx1"/>
                </a:solidFill>
              </a:rPr>
              <a:t>   </a:t>
            </a:r>
            <a:r>
              <a:rPr lang="en-US" sz="1600" b="1" u="sng" dirty="0" smtClean="0">
                <a:solidFill>
                  <a:schemeClr val="tx1"/>
                </a:solidFill>
              </a:rPr>
              <a:t>Customer:</a:t>
            </a:r>
            <a:r>
              <a:rPr lang="en-US" sz="1600" b="1" dirty="0" smtClean="0">
                <a:solidFill>
                  <a:schemeClr val="tx1"/>
                </a:solidFill>
              </a:rPr>
              <a:t>  </a:t>
            </a:r>
            <a:r>
              <a:rPr lang="en-US" sz="1600" dirty="0" smtClean="0">
                <a:solidFill>
                  <a:schemeClr val="tx1"/>
                </a:solidFill>
              </a:rPr>
              <a:t>Project team</a:t>
            </a:r>
          </a:p>
          <a:p>
            <a:pPr>
              <a:buFont typeface="Arial" charset="0"/>
              <a:buChar char="•"/>
            </a:pPr>
            <a:r>
              <a:rPr lang="en-US" sz="1600" dirty="0" smtClean="0">
                <a:solidFill>
                  <a:schemeClr val="tx1"/>
                </a:solidFill>
              </a:rPr>
              <a:t>   </a:t>
            </a:r>
            <a:r>
              <a:rPr lang="en-US" sz="1600" b="1" u="sng" dirty="0" smtClean="0">
                <a:solidFill>
                  <a:schemeClr val="tx1"/>
                </a:solidFill>
              </a:rPr>
              <a:t>Product:</a:t>
            </a:r>
            <a:r>
              <a:rPr lang="en-US" sz="1600" b="1" dirty="0" smtClean="0">
                <a:solidFill>
                  <a:schemeClr val="tx1"/>
                </a:solidFill>
              </a:rPr>
              <a:t>  </a:t>
            </a:r>
            <a:r>
              <a:rPr lang="en-US" sz="1600" dirty="0" smtClean="0">
                <a:solidFill>
                  <a:schemeClr val="tx1"/>
                </a:solidFill>
              </a:rPr>
              <a:t>Project team feedback</a:t>
            </a:r>
            <a:endParaRPr lang="en-US" sz="1600" b="1" dirty="0" smtClean="0">
              <a:solidFill>
                <a:schemeClr val="tx1"/>
              </a:solidFill>
            </a:endParaRPr>
          </a:p>
          <a:p>
            <a:pPr>
              <a:buFont typeface="Arial" charset="0"/>
              <a:buChar char="•"/>
            </a:pPr>
            <a:r>
              <a:rPr lang="en-US" sz="1600" b="1" dirty="0" smtClean="0">
                <a:solidFill>
                  <a:schemeClr val="tx1"/>
                </a:solidFill>
              </a:rPr>
              <a:t>   </a:t>
            </a:r>
            <a:r>
              <a:rPr lang="en-US" sz="1600" b="1" u="sng" dirty="0" smtClean="0">
                <a:solidFill>
                  <a:schemeClr val="tx1"/>
                </a:solidFill>
              </a:rPr>
              <a:t>R&amp;D:</a:t>
            </a:r>
            <a:r>
              <a:rPr lang="en-US" sz="1600" b="1" dirty="0" smtClean="0">
                <a:solidFill>
                  <a:schemeClr val="tx1"/>
                </a:solidFill>
              </a:rPr>
              <a:t> </a:t>
            </a:r>
            <a:r>
              <a:rPr lang="en-US" sz="1600" dirty="0" smtClean="0">
                <a:solidFill>
                  <a:schemeClr val="tx1"/>
                </a:solidFill>
              </a:rPr>
              <a:t>Research team availability</a:t>
            </a:r>
          </a:p>
          <a:p>
            <a:pPr>
              <a:buFont typeface="Arial" charset="0"/>
              <a:buChar char="•"/>
            </a:pPr>
            <a:r>
              <a:rPr lang="en-US" sz="1600" dirty="0" smtClean="0">
                <a:solidFill>
                  <a:schemeClr val="tx1"/>
                </a:solidFill>
              </a:rPr>
              <a:t>   </a:t>
            </a:r>
            <a:r>
              <a:rPr lang="en-US" sz="1600" b="1" u="sng" dirty="0" smtClean="0">
                <a:solidFill>
                  <a:schemeClr val="tx1"/>
                </a:solidFill>
              </a:rPr>
              <a:t>Produce:</a:t>
            </a:r>
            <a:r>
              <a:rPr lang="en-US" sz="1600" dirty="0" smtClean="0">
                <a:solidFill>
                  <a:schemeClr val="tx1"/>
                </a:solidFill>
              </a:rPr>
              <a:t> Scheduled meeting time and location</a:t>
            </a:r>
          </a:p>
          <a:p>
            <a:pPr>
              <a:buFont typeface="Arial" charset="0"/>
              <a:buChar char="•"/>
            </a:pPr>
            <a:r>
              <a:rPr lang="en-US" sz="1600" dirty="0" smtClean="0">
                <a:solidFill>
                  <a:schemeClr val="tx1"/>
                </a:solidFill>
              </a:rPr>
              <a:t>   </a:t>
            </a:r>
            <a:r>
              <a:rPr lang="en-US" sz="1600" b="1" u="sng" dirty="0" smtClean="0">
                <a:solidFill>
                  <a:schemeClr val="tx1"/>
                </a:solidFill>
              </a:rPr>
              <a:t>Sell:</a:t>
            </a:r>
            <a:r>
              <a:rPr lang="en-US" sz="1600" b="1" dirty="0" smtClean="0">
                <a:solidFill>
                  <a:schemeClr val="tx1"/>
                </a:solidFill>
              </a:rPr>
              <a:t> </a:t>
            </a:r>
            <a:r>
              <a:rPr lang="en-US" sz="1600" dirty="0" smtClean="0">
                <a:solidFill>
                  <a:schemeClr val="tx1"/>
                </a:solidFill>
              </a:rPr>
              <a:t>Preliminary ideas to project team</a:t>
            </a:r>
          </a:p>
          <a:p>
            <a:pPr>
              <a:buFont typeface="Arial" charset="0"/>
              <a:buChar char="•"/>
            </a:pPr>
            <a:r>
              <a:rPr lang="en-US" sz="1600" dirty="0" smtClean="0">
                <a:solidFill>
                  <a:schemeClr val="tx1"/>
                </a:solidFill>
              </a:rPr>
              <a:t>   </a:t>
            </a:r>
            <a:r>
              <a:rPr lang="en-US" sz="1600" b="1" u="sng" dirty="0" smtClean="0">
                <a:solidFill>
                  <a:schemeClr val="tx1"/>
                </a:solidFill>
              </a:rPr>
              <a:t>Service:</a:t>
            </a:r>
            <a:r>
              <a:rPr lang="en-US" sz="1600" b="1" dirty="0" smtClean="0">
                <a:solidFill>
                  <a:schemeClr val="tx1"/>
                </a:solidFill>
              </a:rPr>
              <a:t>  </a:t>
            </a:r>
            <a:r>
              <a:rPr lang="en-US" sz="1600" dirty="0" smtClean="0">
                <a:solidFill>
                  <a:schemeClr val="tx1"/>
                </a:solidFill>
              </a:rPr>
              <a:t>Discuss ideas</a:t>
            </a:r>
          </a:p>
          <a:p>
            <a:pPr>
              <a:buFont typeface="Arial" charset="0"/>
              <a:buChar char="•"/>
            </a:pPr>
            <a:r>
              <a:rPr lang="en-US" sz="1600" dirty="0" smtClean="0">
                <a:solidFill>
                  <a:schemeClr val="tx1"/>
                </a:solidFill>
              </a:rPr>
              <a:t>   </a:t>
            </a:r>
            <a:r>
              <a:rPr lang="en-US" sz="1600" b="1" u="sng" dirty="0" smtClean="0">
                <a:solidFill>
                  <a:schemeClr val="tx1"/>
                </a:solidFill>
              </a:rPr>
              <a:t>Deliver:</a:t>
            </a:r>
            <a:r>
              <a:rPr lang="en-US" sz="1600" b="1" dirty="0" smtClean="0">
                <a:solidFill>
                  <a:schemeClr val="tx1"/>
                </a:solidFill>
              </a:rPr>
              <a:t> </a:t>
            </a:r>
            <a:r>
              <a:rPr lang="en-US" sz="1600" dirty="0" smtClean="0">
                <a:solidFill>
                  <a:schemeClr val="tx1"/>
                </a:solidFill>
              </a:rPr>
              <a:t>Project team feedback</a:t>
            </a:r>
          </a:p>
          <a:p>
            <a:pPr>
              <a:buFont typeface="Arial" charset="0"/>
              <a:buChar char="•"/>
            </a:pPr>
            <a:r>
              <a:rPr lang="en-US" sz="1600" dirty="0" smtClean="0">
                <a:solidFill>
                  <a:schemeClr val="tx1"/>
                </a:solidFill>
              </a:rPr>
              <a:t>   </a:t>
            </a:r>
            <a:r>
              <a:rPr lang="en-US" sz="1600" b="1" u="sng" dirty="0" smtClean="0">
                <a:solidFill>
                  <a:schemeClr val="tx1"/>
                </a:solidFill>
              </a:rPr>
              <a:t>Technology:</a:t>
            </a:r>
            <a:r>
              <a:rPr lang="en-US" sz="1600" b="1" dirty="0" smtClean="0">
                <a:solidFill>
                  <a:schemeClr val="tx1"/>
                </a:solidFill>
              </a:rPr>
              <a:t>  </a:t>
            </a:r>
            <a:r>
              <a:rPr lang="en-US" sz="1600" dirty="0" smtClean="0">
                <a:solidFill>
                  <a:schemeClr val="tx1"/>
                </a:solidFill>
              </a:rPr>
              <a:t>MS Office Suite,  Internet</a:t>
            </a:r>
          </a:p>
          <a:p>
            <a:pPr>
              <a:buFont typeface="Arial" charset="0"/>
              <a:buChar char="•"/>
            </a:pPr>
            <a:r>
              <a:rPr lang="en-US" sz="1600" dirty="0" smtClean="0">
                <a:solidFill>
                  <a:schemeClr val="tx1"/>
                </a:solidFill>
              </a:rPr>
              <a:t>   </a:t>
            </a:r>
            <a:r>
              <a:rPr lang="en-US" sz="1600" b="1" u="sng" dirty="0" smtClean="0">
                <a:solidFill>
                  <a:schemeClr val="tx1"/>
                </a:solidFill>
              </a:rPr>
              <a:t>Data:</a:t>
            </a:r>
            <a:r>
              <a:rPr lang="en-US" sz="1600" b="1" dirty="0" smtClean="0">
                <a:solidFill>
                  <a:schemeClr val="tx1"/>
                </a:solidFill>
              </a:rPr>
              <a:t>  </a:t>
            </a:r>
            <a:r>
              <a:rPr lang="en-US" sz="1600" dirty="0" smtClean="0">
                <a:solidFill>
                  <a:schemeClr val="tx1"/>
                </a:solidFill>
              </a:rPr>
              <a:t>Previous MIS 295 projects, class notes, WCA and VC models, interviews with graders, ideas, feedback</a:t>
            </a:r>
            <a:endParaRPr lang="en-US" sz="1600" b="1" dirty="0" smtClean="0">
              <a:solidFill>
                <a:schemeClr val="tx1"/>
              </a:solidFill>
            </a:endParaRPr>
          </a:p>
          <a:p>
            <a:pPr>
              <a:buFont typeface="Arial" charset="0"/>
              <a:buChar char="•"/>
            </a:pPr>
            <a:r>
              <a:rPr lang="en-US" sz="1600" dirty="0" smtClean="0">
                <a:solidFill>
                  <a:schemeClr val="tx1"/>
                </a:solidFill>
              </a:rPr>
              <a:t>   </a:t>
            </a:r>
            <a:r>
              <a:rPr lang="en-US" sz="1600" b="1" u="sng" dirty="0" smtClean="0">
                <a:solidFill>
                  <a:schemeClr val="tx1"/>
                </a:solidFill>
              </a:rPr>
              <a:t>People:</a:t>
            </a:r>
            <a:r>
              <a:rPr lang="en-US" sz="1600" b="1" dirty="0" smtClean="0">
                <a:solidFill>
                  <a:schemeClr val="tx1"/>
                </a:solidFill>
              </a:rPr>
              <a:t>  </a:t>
            </a:r>
            <a:r>
              <a:rPr lang="en-US" sz="1600" dirty="0" smtClean="0">
                <a:solidFill>
                  <a:schemeClr val="tx1"/>
                </a:solidFill>
              </a:rPr>
              <a:t>Graders, Previous MIS 295 students, KAZ project team</a:t>
            </a:r>
          </a:p>
          <a:p>
            <a:pPr>
              <a:buFont typeface="Arial" charset="0"/>
              <a:buChar char="•"/>
            </a:pPr>
            <a:r>
              <a:rPr lang="en-US" sz="1600" dirty="0" smtClean="0">
                <a:solidFill>
                  <a:schemeClr val="tx1"/>
                </a:solidFill>
              </a:rPr>
              <a:t>   </a:t>
            </a:r>
            <a:r>
              <a:rPr lang="en-US" sz="1600" b="1" u="sng" dirty="0" smtClean="0">
                <a:solidFill>
                  <a:schemeClr val="tx1"/>
                </a:solidFill>
              </a:rPr>
              <a:t>Value:</a:t>
            </a:r>
            <a:r>
              <a:rPr lang="en-US" sz="1600" b="1" dirty="0" smtClean="0">
                <a:solidFill>
                  <a:schemeClr val="tx1"/>
                </a:solidFill>
              </a:rPr>
              <a:t>   </a:t>
            </a:r>
            <a:r>
              <a:rPr lang="en-US" sz="1600" dirty="0" smtClean="0">
                <a:solidFill>
                  <a:schemeClr val="tx1"/>
                </a:solidFill>
              </a:rPr>
              <a:t>By constantly keeping our project team’s goals and strategies aligned through the preparation of preliminary ideas for team’s critiques, the team will benefit from recommendations and additional directional security, thus consistently improving ideas and performance and increasing project chances of success.</a:t>
            </a:r>
          </a:p>
          <a:p>
            <a:pPr>
              <a:buFont typeface="Arial" charset="0"/>
              <a:buChar char="•"/>
            </a:pPr>
            <a:endParaRPr lang="en-US" sz="1600" dirty="0" smtClean="0">
              <a:solidFill>
                <a:schemeClr val="tx1"/>
              </a:solidFill>
            </a:endParaRPr>
          </a:p>
          <a:p>
            <a:pPr>
              <a:buFont typeface="Arial" charset="0"/>
              <a:buChar char="•"/>
            </a:pPr>
            <a:endParaRPr lang="en-US" sz="1600" dirty="0" smtClean="0">
              <a:solidFill>
                <a:schemeClr val="tx1"/>
              </a:solidFill>
            </a:endParaRPr>
          </a:p>
          <a:p>
            <a:pPr>
              <a:buFont typeface="Arial" charset="0"/>
              <a:buChar char="•"/>
            </a:pPr>
            <a:endParaRPr lang="en-US" sz="1600" b="1" dirty="0">
              <a:solidFill>
                <a:schemeClr val="tx1"/>
              </a:solidFill>
            </a:endParaRPr>
          </a:p>
        </p:txBody>
      </p:sp>
      <p:sp>
        <p:nvSpPr>
          <p:cNvPr id="7" name="TextBox 6"/>
          <p:cNvSpPr txBox="1"/>
          <p:nvPr/>
        </p:nvSpPr>
        <p:spPr>
          <a:xfrm>
            <a:off x="1371600" y="762000"/>
            <a:ext cx="4191000" cy="1077218"/>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3200" dirty="0" smtClean="0"/>
              <a:t>Project Team Research-Sell WCA Narrative</a:t>
            </a:r>
            <a:endParaRPr lang="en-US" sz="32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371600" y="762000"/>
            <a:ext cx="4191000" cy="58477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3200" dirty="0" smtClean="0"/>
              <a:t>Overall VC for Client</a:t>
            </a:r>
            <a:endParaRPr lang="en-US" sz="3200" dirty="0"/>
          </a:p>
        </p:txBody>
      </p:sp>
      <p:cxnSp>
        <p:nvCxnSpPr>
          <p:cNvPr id="53" name="Straight Arrow Connector 52"/>
          <p:cNvCxnSpPr>
            <a:stCxn id="47" idx="2"/>
            <a:endCxn id="48" idx="0"/>
          </p:cNvCxnSpPr>
          <p:nvPr/>
        </p:nvCxnSpPr>
        <p:spPr>
          <a:xfrm rot="5400000">
            <a:off x="1333500" y="30480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2"/>
            <a:endCxn id="49" idx="0"/>
          </p:cNvCxnSpPr>
          <p:nvPr/>
        </p:nvCxnSpPr>
        <p:spPr>
          <a:xfrm rot="5400000">
            <a:off x="1333500" y="43434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2"/>
            <a:endCxn id="51" idx="0"/>
          </p:cNvCxnSpPr>
          <p:nvPr/>
        </p:nvCxnSpPr>
        <p:spPr>
          <a:xfrm rot="5400000">
            <a:off x="1333500" y="56388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1" idx="2"/>
            <a:endCxn id="50" idx="0"/>
          </p:cNvCxnSpPr>
          <p:nvPr/>
        </p:nvCxnSpPr>
        <p:spPr>
          <a:xfrm rot="5400000">
            <a:off x="1333500" y="69342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14400" y="19050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R&amp;D</a:t>
            </a:r>
            <a:endParaRPr lang="en-US" b="1" dirty="0">
              <a:solidFill>
                <a:schemeClr val="tx1"/>
              </a:solidFill>
            </a:endParaRPr>
          </a:p>
        </p:txBody>
      </p:sp>
      <p:sp>
        <p:nvSpPr>
          <p:cNvPr id="48" name="Rectangle 47"/>
          <p:cNvSpPr/>
          <p:nvPr/>
        </p:nvSpPr>
        <p:spPr>
          <a:xfrm>
            <a:off x="914400" y="32004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Produce</a:t>
            </a:r>
            <a:endParaRPr lang="en-US" b="1" dirty="0">
              <a:solidFill>
                <a:schemeClr val="tx1"/>
              </a:solidFill>
            </a:endParaRPr>
          </a:p>
        </p:txBody>
      </p:sp>
      <p:sp>
        <p:nvSpPr>
          <p:cNvPr id="49" name="Rectangle 48"/>
          <p:cNvSpPr/>
          <p:nvPr/>
        </p:nvSpPr>
        <p:spPr>
          <a:xfrm>
            <a:off x="914400" y="44958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Sell</a:t>
            </a:r>
            <a:endParaRPr lang="en-US" b="1" dirty="0">
              <a:solidFill>
                <a:schemeClr val="tx1"/>
              </a:solidFill>
            </a:endParaRPr>
          </a:p>
        </p:txBody>
      </p:sp>
      <p:sp>
        <p:nvSpPr>
          <p:cNvPr id="50" name="Rectangle 49"/>
          <p:cNvSpPr/>
          <p:nvPr/>
        </p:nvSpPr>
        <p:spPr>
          <a:xfrm>
            <a:off x="914400" y="70866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Service</a:t>
            </a:r>
            <a:endParaRPr lang="en-US" b="1" dirty="0">
              <a:solidFill>
                <a:schemeClr val="tx1"/>
              </a:solidFill>
            </a:endParaRPr>
          </a:p>
        </p:txBody>
      </p:sp>
      <p:sp>
        <p:nvSpPr>
          <p:cNvPr id="51" name="Rectangle 50"/>
          <p:cNvSpPr/>
          <p:nvPr/>
        </p:nvSpPr>
        <p:spPr>
          <a:xfrm>
            <a:off x="914400" y="57912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Deliver</a:t>
            </a:r>
            <a:endParaRPr lang="en-US" b="1" dirty="0">
              <a:solidFill>
                <a:schemeClr val="tx1"/>
              </a:solidFill>
            </a:endParaRPr>
          </a:p>
        </p:txBody>
      </p:sp>
      <p:sp>
        <p:nvSpPr>
          <p:cNvPr id="63" name="Left Arrow Callout 62"/>
          <p:cNvSpPr/>
          <p:nvPr/>
        </p:nvSpPr>
        <p:spPr>
          <a:xfrm>
            <a:off x="2133600" y="1905000"/>
            <a:ext cx="1752600" cy="12192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QR-2D Bar-coding Ideas</a:t>
            </a:r>
            <a:endParaRPr lang="en-US" sz="1400" dirty="0">
              <a:solidFill>
                <a:schemeClr val="tx1"/>
              </a:solidFill>
            </a:endParaRPr>
          </a:p>
        </p:txBody>
      </p:sp>
      <p:sp>
        <p:nvSpPr>
          <p:cNvPr id="64" name="Left Arrow Callout 63"/>
          <p:cNvSpPr/>
          <p:nvPr/>
        </p:nvSpPr>
        <p:spPr>
          <a:xfrm>
            <a:off x="2133600" y="3200400"/>
            <a:ext cx="1752600" cy="9906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QR-2d Bar-coding Process</a:t>
            </a:r>
            <a:endParaRPr lang="en-US" sz="1400" dirty="0">
              <a:solidFill>
                <a:schemeClr val="tx1"/>
              </a:solidFill>
            </a:endParaRPr>
          </a:p>
        </p:txBody>
      </p:sp>
      <p:sp>
        <p:nvSpPr>
          <p:cNvPr id="65" name="Left Arrow Callout 64"/>
          <p:cNvSpPr/>
          <p:nvPr/>
        </p:nvSpPr>
        <p:spPr>
          <a:xfrm>
            <a:off x="2133600" y="4495800"/>
            <a:ext cx="1752600" cy="9906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Research and Presentation</a:t>
            </a:r>
            <a:endParaRPr lang="en-US" sz="1400" dirty="0">
              <a:solidFill>
                <a:schemeClr val="tx1"/>
              </a:solidFill>
            </a:endParaRPr>
          </a:p>
        </p:txBody>
      </p:sp>
      <p:sp>
        <p:nvSpPr>
          <p:cNvPr id="66" name="Left Arrow Callout 65"/>
          <p:cNvSpPr/>
          <p:nvPr/>
        </p:nvSpPr>
        <p:spPr>
          <a:xfrm>
            <a:off x="2133600" y="5791200"/>
            <a:ext cx="1752600" cy="9906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Bar-coding System and Customer Brochures</a:t>
            </a:r>
            <a:endParaRPr lang="en-US" sz="1400" dirty="0">
              <a:solidFill>
                <a:schemeClr val="tx1"/>
              </a:solidFill>
            </a:endParaRPr>
          </a:p>
        </p:txBody>
      </p:sp>
      <p:sp>
        <p:nvSpPr>
          <p:cNvPr id="67" name="Left Arrow Callout 66"/>
          <p:cNvSpPr/>
          <p:nvPr/>
        </p:nvSpPr>
        <p:spPr>
          <a:xfrm>
            <a:off x="2133600" y="7086600"/>
            <a:ext cx="1752600" cy="762000"/>
          </a:xfrm>
          <a:prstGeom prst="leftArrowCallout">
            <a:avLst>
              <a:gd name="adj1" fmla="val 18462"/>
              <a:gd name="adj2" fmla="val 1913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Technology Support</a:t>
            </a:r>
            <a:endParaRPr lang="en-US" sz="1400" dirty="0">
              <a:solidFill>
                <a:schemeClr val="tx1"/>
              </a:solidFill>
            </a:endParaRPr>
          </a:p>
        </p:txBody>
      </p:sp>
      <p:cxnSp>
        <p:nvCxnSpPr>
          <p:cNvPr id="70" name="Straight Arrow Connector 69"/>
          <p:cNvCxnSpPr/>
          <p:nvPr/>
        </p:nvCxnSpPr>
        <p:spPr>
          <a:xfrm flipV="1">
            <a:off x="2057400" y="6324600"/>
            <a:ext cx="3124200" cy="1600200"/>
          </a:xfrm>
          <a:prstGeom prst="bentConnector3">
            <a:avLst>
              <a:gd name="adj1" fmla="val 100000"/>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191000" y="1905000"/>
            <a:ext cx="1676400" cy="400110"/>
          </a:xfrm>
          <a:prstGeom prst="rect">
            <a:avLst/>
          </a:prstGeom>
          <a:solidFill>
            <a:schemeClr val="accent1">
              <a:alpha val="66000"/>
            </a:schemeClr>
          </a:solidFill>
          <a:ln>
            <a:solidFill>
              <a:schemeClr val="tx1"/>
            </a:solidFill>
          </a:ln>
        </p:spPr>
        <p:txBody>
          <a:bodyPr wrap="square" rtlCol="0">
            <a:spAutoFit/>
          </a:bodyPr>
          <a:lstStyle/>
          <a:p>
            <a:pPr algn="ctr"/>
            <a:r>
              <a:rPr lang="en-US" sz="2000" b="1" u="sng" dirty="0" smtClean="0">
                <a:solidFill>
                  <a:srgbClr val="FFFF00"/>
                </a:solidFill>
              </a:rPr>
              <a:t>Value Added</a:t>
            </a:r>
            <a:endParaRPr lang="en-US" sz="2000" b="1" u="sng" dirty="0">
              <a:solidFill>
                <a:srgbClr val="FFFF00"/>
              </a:solidFill>
            </a:endParaRPr>
          </a:p>
        </p:txBody>
      </p:sp>
      <p:sp>
        <p:nvSpPr>
          <p:cNvPr id="82" name="Rectangle 81"/>
          <p:cNvSpPr/>
          <p:nvPr/>
        </p:nvSpPr>
        <p:spPr>
          <a:xfrm>
            <a:off x="4114800" y="2286000"/>
            <a:ext cx="1828800" cy="4495800"/>
          </a:xfrm>
          <a:prstGeom prst="rect">
            <a:avLst/>
          </a:prstGeom>
          <a:solidFill>
            <a:schemeClr val="bg2">
              <a:lumMod val="7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solidFill>
                  <a:schemeClr val="tx1"/>
                </a:solidFill>
              </a:rPr>
              <a:t>Allows Wal-Mart Pharmacy to increase branding image by demonstrating exceptional customer care that results in the attraction of new customers and retention of current customer because of the pharmacy’s exclusive services made possible by the QR-2D bar-coding technology.</a:t>
            </a:r>
          </a:p>
          <a:p>
            <a:pPr algn="ctr"/>
            <a:endParaRPr lang="en-US" sz="1600" dirty="0">
              <a:solidFill>
                <a:schemeClr val="tx1"/>
              </a:solidFill>
            </a:endParaRPr>
          </a:p>
        </p:txBody>
      </p:sp>
      <p:sp>
        <p:nvSpPr>
          <p:cNvPr id="22" name="Slide Number Placeholder 21"/>
          <p:cNvSpPr>
            <a:spLocks noGrp="1"/>
          </p:cNvSpPr>
          <p:nvPr>
            <p:ph type="sldNum" sz="quarter" idx="12"/>
          </p:nvPr>
        </p:nvSpPr>
        <p:spPr/>
        <p:txBody>
          <a:bodyPr/>
          <a:lstStyle/>
          <a:p>
            <a:fld id="{BFC7FD3E-F688-44E6-8889-AEFA5BAA7B88}"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19200" y="609600"/>
            <a:ext cx="4495800" cy="1077218"/>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3200" dirty="0" smtClean="0"/>
              <a:t>Project Team Research-Sell VC</a:t>
            </a:r>
            <a:endParaRPr lang="en-US" sz="3200" dirty="0"/>
          </a:p>
        </p:txBody>
      </p:sp>
      <p:cxnSp>
        <p:nvCxnSpPr>
          <p:cNvPr id="53" name="Straight Arrow Connector 52"/>
          <p:cNvCxnSpPr>
            <a:stCxn id="47" idx="2"/>
            <a:endCxn id="48" idx="0"/>
          </p:cNvCxnSpPr>
          <p:nvPr/>
        </p:nvCxnSpPr>
        <p:spPr>
          <a:xfrm rot="5400000">
            <a:off x="1333500" y="30480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2"/>
            <a:endCxn id="49" idx="0"/>
          </p:cNvCxnSpPr>
          <p:nvPr/>
        </p:nvCxnSpPr>
        <p:spPr>
          <a:xfrm rot="5400000">
            <a:off x="1333500" y="43434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2"/>
            <a:endCxn id="51" idx="0"/>
          </p:cNvCxnSpPr>
          <p:nvPr/>
        </p:nvCxnSpPr>
        <p:spPr>
          <a:xfrm rot="5400000">
            <a:off x="1333500" y="56388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1" idx="2"/>
            <a:endCxn id="50" idx="0"/>
          </p:cNvCxnSpPr>
          <p:nvPr/>
        </p:nvCxnSpPr>
        <p:spPr>
          <a:xfrm rot="5400000">
            <a:off x="1333500" y="69342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14400" y="19050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R&amp;D</a:t>
            </a:r>
            <a:endParaRPr lang="en-US" b="1" dirty="0">
              <a:solidFill>
                <a:schemeClr val="tx1"/>
              </a:solidFill>
            </a:endParaRPr>
          </a:p>
        </p:txBody>
      </p:sp>
      <p:sp>
        <p:nvSpPr>
          <p:cNvPr id="48" name="Rectangle 47"/>
          <p:cNvSpPr/>
          <p:nvPr/>
        </p:nvSpPr>
        <p:spPr>
          <a:xfrm>
            <a:off x="914400" y="32004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Produce</a:t>
            </a:r>
            <a:endParaRPr lang="en-US" b="1" dirty="0">
              <a:solidFill>
                <a:schemeClr val="tx1"/>
              </a:solidFill>
            </a:endParaRPr>
          </a:p>
        </p:txBody>
      </p:sp>
      <p:sp>
        <p:nvSpPr>
          <p:cNvPr id="49" name="Rectangle 48"/>
          <p:cNvSpPr/>
          <p:nvPr/>
        </p:nvSpPr>
        <p:spPr>
          <a:xfrm>
            <a:off x="914400" y="44958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Sell</a:t>
            </a:r>
            <a:endParaRPr lang="en-US" b="1" dirty="0">
              <a:solidFill>
                <a:schemeClr val="tx1"/>
              </a:solidFill>
            </a:endParaRPr>
          </a:p>
        </p:txBody>
      </p:sp>
      <p:sp>
        <p:nvSpPr>
          <p:cNvPr id="50" name="Rectangle 49"/>
          <p:cNvSpPr/>
          <p:nvPr/>
        </p:nvSpPr>
        <p:spPr>
          <a:xfrm>
            <a:off x="914400" y="70866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Deliver</a:t>
            </a:r>
            <a:endParaRPr lang="en-US" b="1" dirty="0">
              <a:solidFill>
                <a:schemeClr val="tx1"/>
              </a:solidFill>
            </a:endParaRPr>
          </a:p>
        </p:txBody>
      </p:sp>
      <p:sp>
        <p:nvSpPr>
          <p:cNvPr id="51" name="Rectangle 50"/>
          <p:cNvSpPr/>
          <p:nvPr/>
        </p:nvSpPr>
        <p:spPr>
          <a:xfrm>
            <a:off x="914400" y="57912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Service</a:t>
            </a:r>
            <a:endParaRPr lang="en-US" b="1" dirty="0">
              <a:solidFill>
                <a:schemeClr val="tx1"/>
              </a:solidFill>
            </a:endParaRPr>
          </a:p>
        </p:txBody>
      </p:sp>
      <p:sp>
        <p:nvSpPr>
          <p:cNvPr id="63" name="Left Arrow Callout 62"/>
          <p:cNvSpPr/>
          <p:nvPr/>
        </p:nvSpPr>
        <p:spPr>
          <a:xfrm>
            <a:off x="2133600" y="1828800"/>
            <a:ext cx="1752600" cy="12192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Team availability</a:t>
            </a:r>
            <a:endParaRPr lang="en-US" sz="1000" dirty="0">
              <a:solidFill>
                <a:schemeClr val="tx1"/>
              </a:solidFill>
            </a:endParaRPr>
          </a:p>
        </p:txBody>
      </p:sp>
      <p:sp>
        <p:nvSpPr>
          <p:cNvPr id="64" name="Left Arrow Callout 63"/>
          <p:cNvSpPr/>
          <p:nvPr/>
        </p:nvSpPr>
        <p:spPr>
          <a:xfrm>
            <a:off x="2133600" y="3200400"/>
            <a:ext cx="1752600" cy="10668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Scheduled meeting</a:t>
            </a:r>
            <a:endParaRPr lang="en-US" sz="1000" dirty="0">
              <a:solidFill>
                <a:schemeClr val="tx1"/>
              </a:solidFill>
            </a:endParaRPr>
          </a:p>
        </p:txBody>
      </p:sp>
      <p:sp>
        <p:nvSpPr>
          <p:cNvPr id="65" name="Left Arrow Callout 64"/>
          <p:cNvSpPr/>
          <p:nvPr/>
        </p:nvSpPr>
        <p:spPr>
          <a:xfrm>
            <a:off x="2133600" y="4495800"/>
            <a:ext cx="1752600" cy="10668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Discussion</a:t>
            </a:r>
            <a:endParaRPr lang="en-US" sz="1000" dirty="0">
              <a:solidFill>
                <a:schemeClr val="tx1"/>
              </a:solidFill>
            </a:endParaRPr>
          </a:p>
        </p:txBody>
      </p:sp>
      <p:sp>
        <p:nvSpPr>
          <p:cNvPr id="66" name="Left Arrow Callout 65"/>
          <p:cNvSpPr/>
          <p:nvPr/>
        </p:nvSpPr>
        <p:spPr>
          <a:xfrm>
            <a:off x="2133600" y="5715000"/>
            <a:ext cx="1752600" cy="11430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Ideas and Recommendations</a:t>
            </a:r>
            <a:endParaRPr lang="en-US" sz="1000" dirty="0">
              <a:solidFill>
                <a:schemeClr val="tx1"/>
              </a:solidFill>
            </a:endParaRPr>
          </a:p>
        </p:txBody>
      </p:sp>
      <p:sp>
        <p:nvSpPr>
          <p:cNvPr id="67" name="Left Arrow Callout 66"/>
          <p:cNvSpPr/>
          <p:nvPr/>
        </p:nvSpPr>
        <p:spPr>
          <a:xfrm>
            <a:off x="2133600" y="7010400"/>
            <a:ext cx="1752600" cy="990600"/>
          </a:xfrm>
          <a:prstGeom prst="leftArrowCallout">
            <a:avLst>
              <a:gd name="adj1" fmla="val 18462"/>
              <a:gd name="adj2" fmla="val 1913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Project team feedback</a:t>
            </a:r>
            <a:endParaRPr lang="en-US" sz="1000" dirty="0">
              <a:solidFill>
                <a:schemeClr val="tx1"/>
              </a:solidFill>
            </a:endParaRPr>
          </a:p>
        </p:txBody>
      </p:sp>
      <p:cxnSp>
        <p:nvCxnSpPr>
          <p:cNvPr id="70" name="Straight Arrow Connector 69"/>
          <p:cNvCxnSpPr/>
          <p:nvPr/>
        </p:nvCxnSpPr>
        <p:spPr>
          <a:xfrm flipV="1">
            <a:off x="2133600" y="6400800"/>
            <a:ext cx="3124200" cy="1600200"/>
          </a:xfrm>
          <a:prstGeom prst="bentConnector3">
            <a:avLst>
              <a:gd name="adj1" fmla="val 100000"/>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191000" y="1981200"/>
            <a:ext cx="1676400" cy="400110"/>
          </a:xfrm>
          <a:prstGeom prst="rect">
            <a:avLst/>
          </a:prstGeom>
          <a:solidFill>
            <a:schemeClr val="accent1">
              <a:alpha val="66000"/>
            </a:schemeClr>
          </a:solidFill>
          <a:ln>
            <a:solidFill>
              <a:schemeClr val="tx1"/>
            </a:solidFill>
          </a:ln>
        </p:spPr>
        <p:txBody>
          <a:bodyPr wrap="square" rtlCol="0">
            <a:spAutoFit/>
          </a:bodyPr>
          <a:lstStyle/>
          <a:p>
            <a:pPr algn="ctr"/>
            <a:r>
              <a:rPr lang="en-US" sz="2000" b="1" u="sng" dirty="0" smtClean="0">
                <a:solidFill>
                  <a:srgbClr val="FFFF00"/>
                </a:solidFill>
              </a:rPr>
              <a:t>Value Added</a:t>
            </a:r>
            <a:endParaRPr lang="en-US" sz="2000" b="1" u="sng" dirty="0">
              <a:solidFill>
                <a:srgbClr val="FFFF00"/>
              </a:solidFill>
            </a:endParaRPr>
          </a:p>
        </p:txBody>
      </p:sp>
      <p:sp>
        <p:nvSpPr>
          <p:cNvPr id="82" name="Rectangle 81"/>
          <p:cNvSpPr/>
          <p:nvPr/>
        </p:nvSpPr>
        <p:spPr>
          <a:xfrm>
            <a:off x="4114800" y="2590800"/>
            <a:ext cx="1828800" cy="3810000"/>
          </a:xfrm>
          <a:prstGeom prst="rect">
            <a:avLst/>
          </a:prstGeom>
          <a:solidFill>
            <a:schemeClr val="bg2">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By constantly keeping our project team’s goals and strategies aligned through the preparation of preliminary ideas for team’s critiques, the team will benefit from recommendations and additional directional security, thus consistently improving ideas and performance and increasing project chances of success.</a:t>
            </a:r>
          </a:p>
        </p:txBody>
      </p:sp>
      <p:sp>
        <p:nvSpPr>
          <p:cNvPr id="24" name="Slide Number Placeholder 23"/>
          <p:cNvSpPr>
            <a:spLocks noGrp="1"/>
          </p:cNvSpPr>
          <p:nvPr>
            <p:ph type="sldNum" sz="quarter" idx="12"/>
          </p:nvPr>
        </p:nvSpPr>
        <p:spPr/>
        <p:txBody>
          <a:bodyPr/>
          <a:lstStyle/>
          <a:p>
            <a:fld id="{BFC7FD3E-F688-44E6-8889-AEFA5BAA7B88}"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2057400"/>
            <a:ext cx="5486400" cy="61722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charset="0"/>
              <a:buChar char="•"/>
            </a:pPr>
            <a:r>
              <a:rPr lang="en-US" b="1" dirty="0" smtClean="0">
                <a:solidFill>
                  <a:schemeClr val="tx1"/>
                </a:solidFill>
              </a:rPr>
              <a:t>   </a:t>
            </a:r>
            <a:r>
              <a:rPr lang="en-US" b="1" u="sng" dirty="0" smtClean="0">
                <a:solidFill>
                  <a:schemeClr val="tx1"/>
                </a:solidFill>
              </a:rPr>
              <a:t>R&amp;D:</a:t>
            </a:r>
            <a:r>
              <a:rPr lang="en-US" b="1" dirty="0" smtClean="0">
                <a:solidFill>
                  <a:schemeClr val="tx1"/>
                </a:solidFill>
              </a:rPr>
              <a:t> </a:t>
            </a:r>
            <a:r>
              <a:rPr lang="en-US" dirty="0" smtClean="0">
                <a:solidFill>
                  <a:schemeClr val="tx1"/>
                </a:solidFill>
              </a:rPr>
              <a:t>Research team availability</a:t>
            </a:r>
          </a:p>
          <a:p>
            <a:pPr>
              <a:buFont typeface="Arial" charset="0"/>
              <a:buChar char="•"/>
            </a:pPr>
            <a:r>
              <a:rPr lang="en-US" dirty="0" smtClean="0">
                <a:solidFill>
                  <a:schemeClr val="tx1"/>
                </a:solidFill>
              </a:rPr>
              <a:t>   </a:t>
            </a:r>
            <a:r>
              <a:rPr lang="en-US" b="1" u="sng" dirty="0" smtClean="0">
                <a:solidFill>
                  <a:schemeClr val="tx1"/>
                </a:solidFill>
              </a:rPr>
              <a:t>Produce:</a:t>
            </a:r>
            <a:r>
              <a:rPr lang="en-US" dirty="0" smtClean="0">
                <a:solidFill>
                  <a:schemeClr val="tx1"/>
                </a:solidFill>
              </a:rPr>
              <a:t> Scheduled meeting time and location</a:t>
            </a:r>
          </a:p>
          <a:p>
            <a:pPr>
              <a:buFont typeface="Arial" charset="0"/>
              <a:buChar char="•"/>
            </a:pPr>
            <a:r>
              <a:rPr lang="en-US" dirty="0" smtClean="0">
                <a:solidFill>
                  <a:schemeClr val="tx1"/>
                </a:solidFill>
              </a:rPr>
              <a:t>   </a:t>
            </a:r>
            <a:r>
              <a:rPr lang="en-US" b="1" u="sng" dirty="0" smtClean="0">
                <a:solidFill>
                  <a:schemeClr val="tx1"/>
                </a:solidFill>
              </a:rPr>
              <a:t>Sell:</a:t>
            </a:r>
            <a:r>
              <a:rPr lang="en-US" b="1" dirty="0" smtClean="0">
                <a:solidFill>
                  <a:schemeClr val="tx1"/>
                </a:solidFill>
              </a:rPr>
              <a:t> </a:t>
            </a:r>
            <a:r>
              <a:rPr lang="en-US" dirty="0" smtClean="0">
                <a:solidFill>
                  <a:schemeClr val="tx1"/>
                </a:solidFill>
              </a:rPr>
              <a:t>Preliminary ideas to project team</a:t>
            </a:r>
          </a:p>
          <a:p>
            <a:pPr>
              <a:buFont typeface="Arial" charset="0"/>
              <a:buChar char="•"/>
            </a:pPr>
            <a:r>
              <a:rPr lang="en-US" dirty="0" smtClean="0">
                <a:solidFill>
                  <a:schemeClr val="tx1"/>
                </a:solidFill>
              </a:rPr>
              <a:t>   </a:t>
            </a:r>
            <a:r>
              <a:rPr lang="en-US" b="1" u="sng" dirty="0" smtClean="0">
                <a:solidFill>
                  <a:schemeClr val="tx1"/>
                </a:solidFill>
              </a:rPr>
              <a:t>Service:</a:t>
            </a:r>
            <a:r>
              <a:rPr lang="en-US" b="1" dirty="0" smtClean="0">
                <a:solidFill>
                  <a:schemeClr val="tx1"/>
                </a:solidFill>
              </a:rPr>
              <a:t>  </a:t>
            </a:r>
            <a:r>
              <a:rPr lang="en-US" dirty="0" smtClean="0">
                <a:solidFill>
                  <a:schemeClr val="tx1"/>
                </a:solidFill>
              </a:rPr>
              <a:t>Discuss ideas</a:t>
            </a:r>
          </a:p>
          <a:p>
            <a:pPr>
              <a:buFont typeface="Arial" charset="0"/>
              <a:buChar char="•"/>
            </a:pPr>
            <a:r>
              <a:rPr lang="en-US" dirty="0" smtClean="0">
                <a:solidFill>
                  <a:schemeClr val="tx1"/>
                </a:solidFill>
              </a:rPr>
              <a:t>   </a:t>
            </a:r>
            <a:r>
              <a:rPr lang="en-US" b="1" u="sng" dirty="0" smtClean="0">
                <a:solidFill>
                  <a:schemeClr val="tx1"/>
                </a:solidFill>
              </a:rPr>
              <a:t>Deliver:</a:t>
            </a:r>
            <a:r>
              <a:rPr lang="en-US" b="1" dirty="0" smtClean="0">
                <a:solidFill>
                  <a:schemeClr val="tx1"/>
                </a:solidFill>
              </a:rPr>
              <a:t> </a:t>
            </a:r>
            <a:r>
              <a:rPr lang="en-US" dirty="0" smtClean="0">
                <a:solidFill>
                  <a:schemeClr val="tx1"/>
                </a:solidFill>
              </a:rPr>
              <a:t>Project team feedback </a:t>
            </a:r>
          </a:p>
          <a:p>
            <a:pPr>
              <a:buFont typeface="Arial" charset="0"/>
              <a:buChar char="•"/>
            </a:pPr>
            <a:r>
              <a:rPr lang="en-US" dirty="0" smtClean="0">
                <a:solidFill>
                  <a:schemeClr val="tx1"/>
                </a:solidFill>
              </a:rPr>
              <a:t>   </a:t>
            </a:r>
            <a:r>
              <a:rPr lang="en-US" b="1" u="sng" dirty="0" smtClean="0">
                <a:solidFill>
                  <a:schemeClr val="tx1"/>
                </a:solidFill>
              </a:rPr>
              <a:t>Value:</a:t>
            </a:r>
            <a:r>
              <a:rPr lang="en-US" b="1" dirty="0" smtClean="0">
                <a:solidFill>
                  <a:schemeClr val="tx1"/>
                </a:solidFill>
              </a:rPr>
              <a:t>   </a:t>
            </a:r>
            <a:r>
              <a:rPr lang="en-US" dirty="0" smtClean="0">
                <a:solidFill>
                  <a:schemeClr val="tx1"/>
                </a:solidFill>
              </a:rPr>
              <a:t>By constantly keeping our project team’s goals and strategies aligned through the preparation of preliminary ideas for team’s critiques, the team will benefit from recommendations and additional directional security, thus consistently improving ideas and performance and increasing project chances of success.</a:t>
            </a:r>
          </a:p>
          <a:p>
            <a:endParaRPr lang="en-US" dirty="0">
              <a:solidFill>
                <a:schemeClr val="tx1"/>
              </a:solidFill>
            </a:endParaRPr>
          </a:p>
        </p:txBody>
      </p:sp>
      <p:sp>
        <p:nvSpPr>
          <p:cNvPr id="7" name="TextBox 6"/>
          <p:cNvSpPr txBox="1"/>
          <p:nvPr/>
        </p:nvSpPr>
        <p:spPr>
          <a:xfrm>
            <a:off x="1371600" y="762000"/>
            <a:ext cx="4191000" cy="1077218"/>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3200" dirty="0" smtClean="0"/>
              <a:t>Project </a:t>
            </a:r>
            <a:r>
              <a:rPr lang="en-US" sz="3200" smtClean="0"/>
              <a:t>Team Research-Sell </a:t>
            </a:r>
            <a:r>
              <a:rPr lang="en-US" sz="3200" dirty="0" smtClean="0"/>
              <a:t>VC Narrative</a:t>
            </a:r>
            <a:endParaRPr lang="en-US" sz="32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solidFill>
                <a:schemeClr val="tx1"/>
              </a:solidFill>
            </a:endParaRPr>
          </a:p>
          <a:p>
            <a:pPr>
              <a:buFont typeface="Arial" charset="0"/>
              <a:buChar char="•"/>
            </a:pPr>
            <a:r>
              <a:rPr lang="en-US" sz="1400" dirty="0" smtClean="0">
                <a:solidFill>
                  <a:schemeClr val="tx1"/>
                </a:solidFill>
              </a:rPr>
              <a:t>   Determine team availability</a:t>
            </a:r>
          </a:p>
          <a:p>
            <a:pPr lvl="1">
              <a:buFont typeface="Arial" charset="0"/>
              <a:buChar char="•"/>
            </a:pPr>
            <a:r>
              <a:rPr lang="en-US" sz="1400" dirty="0" smtClean="0">
                <a:solidFill>
                  <a:schemeClr val="tx1"/>
                </a:solidFill>
              </a:rPr>
              <a:t>  Monday after class, Monday nights, late Tuesday nights, Wednesday after class, and Wednesday nights proved to be best meeting times for everyone .</a:t>
            </a:r>
          </a:p>
          <a:p>
            <a:pPr>
              <a:buFont typeface="Arial" charset="0"/>
              <a:buChar char="•"/>
            </a:pPr>
            <a:r>
              <a:rPr lang="en-US" sz="1400" dirty="0" smtClean="0">
                <a:solidFill>
                  <a:schemeClr val="tx1"/>
                </a:solidFill>
              </a:rPr>
              <a:t>  Chose meeting times and locations</a:t>
            </a:r>
          </a:p>
          <a:p>
            <a:pPr lvl="1">
              <a:buFont typeface="Arial" charset="0"/>
              <a:buChar char="•"/>
            </a:pPr>
            <a:r>
              <a:rPr lang="en-US" sz="1400" dirty="0" smtClean="0">
                <a:solidFill>
                  <a:schemeClr val="tx1"/>
                </a:solidFill>
              </a:rPr>
              <a:t>  Refer to calendar and time-log for specifics.</a:t>
            </a:r>
          </a:p>
        </p:txBody>
      </p:sp>
      <p:sp>
        <p:nvSpPr>
          <p:cNvPr id="7" name="TextBox 6"/>
          <p:cNvSpPr txBox="1"/>
          <p:nvPr/>
        </p:nvSpPr>
        <p:spPr>
          <a:xfrm>
            <a:off x="1143000" y="685800"/>
            <a:ext cx="4648200" cy="954107"/>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800" dirty="0" smtClean="0">
                <a:solidFill>
                  <a:prstClr val="black"/>
                </a:solidFill>
              </a:rPr>
              <a:t>Project Team Research-Sell Task List</a:t>
            </a:r>
            <a:endParaRPr lang="en-US" sz="2800" dirty="0">
              <a:solidFill>
                <a:prstClr val="black"/>
              </a:solidFill>
            </a:endParaRPr>
          </a:p>
        </p:txBody>
      </p:sp>
      <p:sp>
        <p:nvSpPr>
          <p:cNvPr id="5" name="Slide Number Placeholder 4"/>
          <p:cNvSpPr>
            <a:spLocks noGrp="1"/>
          </p:cNvSpPr>
          <p:nvPr>
            <p:ph type="sldNum" sz="quarter" idx="12"/>
          </p:nvPr>
        </p:nvSpPr>
        <p:spPr/>
        <p:txBody>
          <a:bodyPr/>
          <a:lstStyle/>
          <a:p>
            <a:fld id="{BFC7FD3E-F688-44E6-8889-AEFA5BAA7B88}"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a:stCxn id="13" idx="0"/>
            <a:endCxn id="12" idx="2"/>
          </p:cNvCxnSpPr>
          <p:nvPr/>
        </p:nvCxnSpPr>
        <p:spPr>
          <a:xfrm rot="5400000" flipH="1" flipV="1">
            <a:off x="3276600" y="4152900"/>
            <a:ext cx="381000" cy="1588"/>
          </a:xfrm>
          <a:prstGeom prst="straightConnector1">
            <a:avLst/>
          </a:prstGeom>
          <a:ln w="44450">
            <a:solidFill>
              <a:schemeClr val="tx1"/>
            </a:solidFill>
            <a:tailEnd type="stealth" w="lg" len="lg"/>
          </a:ln>
          <a:effectLst/>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0"/>
            <a:endCxn id="13" idx="2"/>
          </p:cNvCxnSpPr>
          <p:nvPr/>
        </p:nvCxnSpPr>
        <p:spPr>
          <a:xfrm rot="5400000" flipH="1" flipV="1">
            <a:off x="2343150" y="6038850"/>
            <a:ext cx="381000" cy="1866900"/>
          </a:xfrm>
          <a:prstGeom prst="bentConnector3">
            <a:avLst>
              <a:gd name="adj1" fmla="val 50000"/>
            </a:avLst>
          </a:prstGeom>
          <a:ln w="44450" cap="sq">
            <a:solidFill>
              <a:schemeClr val="tx1"/>
            </a:solidFill>
            <a:miter lim="800000"/>
            <a:tailEnd type="stealth" w="lg" len="lg"/>
          </a:ln>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0"/>
            <a:endCxn id="13" idx="2"/>
          </p:cNvCxnSpPr>
          <p:nvPr/>
        </p:nvCxnSpPr>
        <p:spPr>
          <a:xfrm rot="5400000" flipH="1" flipV="1">
            <a:off x="3276600" y="6972300"/>
            <a:ext cx="381000" cy="1588"/>
          </a:xfrm>
          <a:prstGeom prst="line">
            <a:avLst/>
          </a:prstGeom>
          <a:ln w="44450" cap="sq">
            <a:solidFill>
              <a:schemeClr val="tx1"/>
            </a:solidFill>
            <a:miter lim="800000"/>
            <a:tailEnd type="stealth" w="lg" len="lg"/>
          </a:ln>
          <a:effectLst/>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6" idx="0"/>
            <a:endCxn id="13" idx="2"/>
          </p:cNvCxnSpPr>
          <p:nvPr/>
        </p:nvCxnSpPr>
        <p:spPr>
          <a:xfrm rot="16200000" flipV="1">
            <a:off x="4210050" y="6038850"/>
            <a:ext cx="381000" cy="1866900"/>
          </a:xfrm>
          <a:prstGeom prst="bentConnector3">
            <a:avLst>
              <a:gd name="adj1" fmla="val 50000"/>
            </a:avLst>
          </a:prstGeom>
          <a:ln w="44450" cap="sq">
            <a:solidFill>
              <a:schemeClr val="tx1"/>
            </a:solidFill>
            <a:miter lim="800000"/>
            <a:tailEnd type="stealth" w="lg" len="lg"/>
          </a:ln>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66800" y="914400"/>
            <a:ext cx="4800600" cy="553998"/>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3000" dirty="0" smtClean="0"/>
              <a:t>Project Team Sell WCA</a:t>
            </a:r>
            <a:endParaRPr lang="en-US" sz="3000" dirty="0"/>
          </a:p>
        </p:txBody>
      </p:sp>
      <p:sp>
        <p:nvSpPr>
          <p:cNvPr id="9" name="Rounded Rectangle 8"/>
          <p:cNvSpPr/>
          <p:nvPr/>
        </p:nvSpPr>
        <p:spPr>
          <a:xfrm>
            <a:off x="2819400" y="1905000"/>
            <a:ext cx="1295400" cy="609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Customer</a:t>
            </a:r>
          </a:p>
          <a:p>
            <a:pPr algn="ctr"/>
            <a:r>
              <a:rPr lang="en-US" sz="1000" dirty="0" smtClean="0">
                <a:solidFill>
                  <a:schemeClr val="tx1"/>
                </a:solidFill>
              </a:rPr>
              <a:t>Project team</a:t>
            </a:r>
          </a:p>
        </p:txBody>
      </p:sp>
      <p:sp>
        <p:nvSpPr>
          <p:cNvPr id="12" name="Rounded Rectangle 11"/>
          <p:cNvSpPr/>
          <p:nvPr/>
        </p:nvSpPr>
        <p:spPr>
          <a:xfrm>
            <a:off x="2743200" y="2971800"/>
            <a:ext cx="14478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Product</a:t>
            </a:r>
          </a:p>
          <a:p>
            <a:pPr algn="ctr"/>
            <a:r>
              <a:rPr lang="en-US" sz="900" dirty="0" smtClean="0">
                <a:solidFill>
                  <a:schemeClr val="tx1"/>
                </a:solidFill>
              </a:rPr>
              <a:t>A better understanding of project requirements and expectations based on graders’ critiques</a:t>
            </a:r>
            <a:endParaRPr lang="en-US" sz="900" dirty="0">
              <a:solidFill>
                <a:schemeClr val="tx1"/>
              </a:solidFill>
            </a:endParaRPr>
          </a:p>
        </p:txBody>
      </p:sp>
      <p:sp>
        <p:nvSpPr>
          <p:cNvPr id="13" name="Rounded Rectangle 12"/>
          <p:cNvSpPr/>
          <p:nvPr/>
        </p:nvSpPr>
        <p:spPr>
          <a:xfrm>
            <a:off x="914400" y="4343400"/>
            <a:ext cx="5105400" cy="2438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400" b="1" u="sng" dirty="0" smtClean="0">
                <a:solidFill>
                  <a:schemeClr val="tx1"/>
                </a:solidFill>
              </a:rPr>
              <a:t>Research</a:t>
            </a:r>
            <a:r>
              <a:rPr lang="en-US" sz="1400" dirty="0" smtClean="0">
                <a:solidFill>
                  <a:schemeClr val="tx1"/>
                </a:solidFill>
              </a:rPr>
              <a:t>	 – </a:t>
            </a:r>
            <a:r>
              <a:rPr lang="en-US" sz="1000" dirty="0" smtClean="0">
                <a:solidFill>
                  <a:schemeClr val="tx1"/>
                </a:solidFill>
              </a:rPr>
              <a:t>Gaining knowledge of graders’ expectations through grader meetings</a:t>
            </a:r>
          </a:p>
          <a:p>
            <a:endParaRPr lang="en-US" sz="1000" dirty="0" smtClean="0">
              <a:solidFill>
                <a:schemeClr val="tx1"/>
              </a:solidFill>
            </a:endParaRPr>
          </a:p>
          <a:p>
            <a:pPr>
              <a:buFont typeface="Arial" pitchFamily="34" charset="0"/>
              <a:buChar char="•"/>
            </a:pPr>
            <a:r>
              <a:rPr lang="en-US" sz="1400" b="1" u="sng" dirty="0" smtClean="0">
                <a:solidFill>
                  <a:schemeClr val="tx1"/>
                </a:solidFill>
              </a:rPr>
              <a:t>Produce</a:t>
            </a:r>
            <a:r>
              <a:rPr lang="en-US" sz="1400" dirty="0" smtClean="0">
                <a:solidFill>
                  <a:schemeClr val="tx1"/>
                </a:solidFill>
              </a:rPr>
              <a:t>	 –</a:t>
            </a:r>
            <a:r>
              <a:rPr lang="en-US" sz="1000" dirty="0" smtClean="0">
                <a:solidFill>
                  <a:schemeClr val="tx1"/>
                </a:solidFill>
              </a:rPr>
              <a:t>  Create preliminary set of ideas for approval </a:t>
            </a:r>
          </a:p>
          <a:p>
            <a:endParaRPr lang="en-US" sz="1000" dirty="0" smtClean="0">
              <a:solidFill>
                <a:schemeClr val="tx1"/>
              </a:solidFill>
            </a:endParaRPr>
          </a:p>
          <a:p>
            <a:pPr>
              <a:buFont typeface="Arial" pitchFamily="34" charset="0"/>
              <a:buChar char="•"/>
            </a:pPr>
            <a:r>
              <a:rPr lang="en-US" sz="1400" b="1" u="sng" dirty="0" smtClean="0">
                <a:solidFill>
                  <a:schemeClr val="tx1"/>
                </a:solidFill>
              </a:rPr>
              <a:t>Sell</a:t>
            </a:r>
            <a:r>
              <a:rPr lang="en-US" sz="1400" dirty="0" smtClean="0">
                <a:solidFill>
                  <a:schemeClr val="tx1"/>
                </a:solidFill>
              </a:rPr>
              <a:t> 	 – </a:t>
            </a:r>
            <a:r>
              <a:rPr lang="en-US" sz="1000" dirty="0" smtClean="0">
                <a:solidFill>
                  <a:schemeClr val="tx1"/>
                </a:solidFill>
              </a:rPr>
              <a:t>Present preliminary set of ideas to graders for approval</a:t>
            </a:r>
            <a:endParaRPr lang="en-US" sz="1400" dirty="0" smtClean="0">
              <a:solidFill>
                <a:schemeClr val="tx1"/>
              </a:solidFill>
            </a:endParaRPr>
          </a:p>
          <a:p>
            <a:endParaRPr lang="en-US" sz="1400" dirty="0" smtClean="0">
              <a:solidFill>
                <a:schemeClr val="tx1"/>
              </a:solidFill>
            </a:endParaRPr>
          </a:p>
          <a:p>
            <a:pPr>
              <a:buFont typeface="Arial" pitchFamily="34" charset="0"/>
              <a:buChar char="•"/>
            </a:pPr>
            <a:r>
              <a:rPr lang="en-US" sz="1400" b="1" u="sng" dirty="0" smtClean="0">
                <a:solidFill>
                  <a:schemeClr val="tx1"/>
                </a:solidFill>
              </a:rPr>
              <a:t>Service</a:t>
            </a:r>
            <a:r>
              <a:rPr lang="en-US" sz="1400" dirty="0" smtClean="0">
                <a:solidFill>
                  <a:schemeClr val="tx1"/>
                </a:solidFill>
              </a:rPr>
              <a:t> 	 – </a:t>
            </a:r>
            <a:r>
              <a:rPr lang="en-US" sz="1000" dirty="0" smtClean="0">
                <a:solidFill>
                  <a:schemeClr val="tx1"/>
                </a:solidFill>
              </a:rPr>
              <a:t>Conforming our ideas to graders’ critiques</a:t>
            </a:r>
            <a:endParaRPr lang="en-US" sz="1400" dirty="0" smtClean="0">
              <a:solidFill>
                <a:schemeClr val="tx1"/>
              </a:solidFill>
            </a:endParaRPr>
          </a:p>
          <a:p>
            <a:endParaRPr lang="en-US" sz="1400" dirty="0" smtClean="0">
              <a:solidFill>
                <a:schemeClr val="tx1"/>
              </a:solidFill>
            </a:endParaRPr>
          </a:p>
          <a:p>
            <a:pPr>
              <a:buFont typeface="Arial" pitchFamily="34" charset="0"/>
              <a:buChar char="•"/>
            </a:pPr>
            <a:r>
              <a:rPr lang="en-US" sz="1400" b="1" u="sng" dirty="0" smtClean="0">
                <a:solidFill>
                  <a:schemeClr val="tx1"/>
                </a:solidFill>
              </a:rPr>
              <a:t>Deliver</a:t>
            </a:r>
            <a:r>
              <a:rPr lang="en-US" sz="1400" dirty="0" smtClean="0">
                <a:solidFill>
                  <a:schemeClr val="tx1"/>
                </a:solidFill>
              </a:rPr>
              <a:t>	 – </a:t>
            </a:r>
            <a:r>
              <a:rPr lang="en-US" sz="1000" dirty="0" smtClean="0">
                <a:solidFill>
                  <a:schemeClr val="tx1"/>
                </a:solidFill>
              </a:rPr>
              <a:t>Merging all recommendations to obtain graders’ satisfaction regarding our project team’s idea</a:t>
            </a:r>
          </a:p>
          <a:p>
            <a:endParaRPr lang="en-US" sz="1000" dirty="0" smtClean="0">
              <a:solidFill>
                <a:schemeClr val="tx1"/>
              </a:solidFill>
            </a:endParaRPr>
          </a:p>
        </p:txBody>
      </p:sp>
      <p:sp>
        <p:nvSpPr>
          <p:cNvPr id="14" name="Rounded Rectangle 13"/>
          <p:cNvSpPr/>
          <p:nvPr/>
        </p:nvSpPr>
        <p:spPr>
          <a:xfrm>
            <a:off x="914400" y="7162800"/>
            <a:ext cx="13716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Technology</a:t>
            </a:r>
          </a:p>
          <a:p>
            <a:r>
              <a:rPr lang="en-US" sz="1000" dirty="0" smtClean="0">
                <a:solidFill>
                  <a:schemeClr val="tx1"/>
                </a:solidFill>
              </a:rPr>
              <a:t>MS Office Suite,  Internet</a:t>
            </a:r>
            <a:endParaRPr lang="en-US" sz="1000" dirty="0">
              <a:solidFill>
                <a:schemeClr val="tx1"/>
              </a:solidFill>
            </a:endParaRPr>
          </a:p>
        </p:txBody>
      </p:sp>
      <p:sp>
        <p:nvSpPr>
          <p:cNvPr id="15" name="Rounded Rectangle 14"/>
          <p:cNvSpPr/>
          <p:nvPr/>
        </p:nvSpPr>
        <p:spPr>
          <a:xfrm>
            <a:off x="2590800" y="7162800"/>
            <a:ext cx="17526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Data</a:t>
            </a:r>
          </a:p>
          <a:p>
            <a:r>
              <a:rPr lang="en-US" sz="900" dirty="0" smtClean="0">
                <a:solidFill>
                  <a:schemeClr val="tx1"/>
                </a:solidFill>
              </a:rPr>
              <a:t>Previous MIS 295 projects, class notes, WCA and VC models, interviews with graders</a:t>
            </a:r>
            <a:endParaRPr lang="en-US" sz="900" dirty="0">
              <a:solidFill>
                <a:schemeClr val="tx1"/>
              </a:solidFill>
            </a:endParaRPr>
          </a:p>
        </p:txBody>
      </p:sp>
      <p:sp>
        <p:nvSpPr>
          <p:cNvPr id="16" name="Rounded Rectangle 15"/>
          <p:cNvSpPr/>
          <p:nvPr/>
        </p:nvSpPr>
        <p:spPr>
          <a:xfrm>
            <a:off x="4648200" y="7162800"/>
            <a:ext cx="13716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People</a:t>
            </a:r>
          </a:p>
          <a:p>
            <a:r>
              <a:rPr lang="en-US" sz="1000" dirty="0" smtClean="0">
                <a:solidFill>
                  <a:schemeClr val="tx1"/>
                </a:solidFill>
              </a:rPr>
              <a:t>Graders, Previous MIS 295 students, KAZ project team</a:t>
            </a:r>
            <a:endParaRPr lang="en-US" sz="1000" dirty="0">
              <a:solidFill>
                <a:schemeClr val="tx1"/>
              </a:solidFill>
            </a:endParaRPr>
          </a:p>
        </p:txBody>
      </p:sp>
      <p:sp>
        <p:nvSpPr>
          <p:cNvPr id="17" name="Rounded Rectangle 16"/>
          <p:cNvSpPr/>
          <p:nvPr/>
        </p:nvSpPr>
        <p:spPr>
          <a:xfrm>
            <a:off x="914400" y="1905000"/>
            <a:ext cx="1676400" cy="19812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Goal</a:t>
            </a:r>
          </a:p>
          <a:p>
            <a:r>
              <a:rPr lang="en-US" sz="1000" dirty="0" smtClean="0">
                <a:solidFill>
                  <a:schemeClr val="tx1"/>
                </a:solidFill>
              </a:rPr>
              <a:t>To obtain graders’ insights and approval of our project ideas, contents, and progress</a:t>
            </a:r>
            <a:endParaRPr lang="en-US" sz="1000" dirty="0">
              <a:solidFill>
                <a:schemeClr val="tx1"/>
              </a:solidFill>
            </a:endParaRPr>
          </a:p>
        </p:txBody>
      </p:sp>
      <p:sp>
        <p:nvSpPr>
          <p:cNvPr id="19" name="Rounded Rectangle 18"/>
          <p:cNvSpPr/>
          <p:nvPr/>
        </p:nvSpPr>
        <p:spPr>
          <a:xfrm>
            <a:off x="4343400" y="1905000"/>
            <a:ext cx="1676400" cy="19812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Value</a:t>
            </a:r>
          </a:p>
          <a:p>
            <a:r>
              <a:rPr lang="en-US" sz="900" dirty="0" smtClean="0">
                <a:solidFill>
                  <a:schemeClr val="tx1"/>
                </a:solidFill>
              </a:rPr>
              <a:t>Continually receiving critiques and approval from the graders allows the project team to be secure and confident in our project direction, which facilitates progress and keeps our goals and strategies aligned, thus increasing the chance of successfully completing the project and receiving an excellent grade. </a:t>
            </a:r>
          </a:p>
          <a:p>
            <a:pPr algn="ctr"/>
            <a:endParaRPr lang="en-US" sz="1000" dirty="0">
              <a:solidFill>
                <a:schemeClr val="tx1"/>
              </a:solidFill>
            </a:endParaRPr>
          </a:p>
        </p:txBody>
      </p:sp>
      <p:cxnSp>
        <p:nvCxnSpPr>
          <p:cNvPr id="21" name="Straight Connector 20"/>
          <p:cNvCxnSpPr/>
          <p:nvPr/>
        </p:nvCxnSpPr>
        <p:spPr>
          <a:xfrm rot="5400000">
            <a:off x="1829594" y="2742406"/>
            <a:ext cx="16764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29794" y="2742406"/>
            <a:ext cx="16764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0"/>
            <a:endCxn id="9" idx="2"/>
          </p:cNvCxnSpPr>
          <p:nvPr/>
        </p:nvCxnSpPr>
        <p:spPr>
          <a:xfrm rot="5400000" flipH="1" flipV="1">
            <a:off x="3238500" y="2743200"/>
            <a:ext cx="457200" cy="1588"/>
          </a:xfrm>
          <a:prstGeom prst="straightConnector1">
            <a:avLst/>
          </a:prstGeom>
          <a:ln w="44450">
            <a:solidFill>
              <a:schemeClr val="tx1"/>
            </a:solidFill>
            <a:tailEnd type="stealth" w="lg" len="lg"/>
          </a:ln>
          <a:effectLst/>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BFC7FD3E-F688-44E6-8889-AEFA5BAA7B88}"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2057400"/>
            <a:ext cx="5486400" cy="62484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charset="0"/>
              <a:buChar char="•"/>
            </a:pPr>
            <a:r>
              <a:rPr lang="en-US" sz="1600" dirty="0" smtClean="0">
                <a:solidFill>
                  <a:schemeClr val="tx1"/>
                </a:solidFill>
              </a:rPr>
              <a:t>   </a:t>
            </a:r>
            <a:r>
              <a:rPr lang="en-US" sz="1600" b="1" u="sng" dirty="0" smtClean="0">
                <a:solidFill>
                  <a:schemeClr val="tx1"/>
                </a:solidFill>
              </a:rPr>
              <a:t>Goal:</a:t>
            </a:r>
            <a:r>
              <a:rPr lang="en-US" sz="1600" b="1" dirty="0" smtClean="0">
                <a:solidFill>
                  <a:schemeClr val="tx1"/>
                </a:solidFill>
              </a:rPr>
              <a:t>  </a:t>
            </a:r>
            <a:r>
              <a:rPr lang="en-US" sz="1600" dirty="0" smtClean="0">
                <a:solidFill>
                  <a:schemeClr val="tx1"/>
                </a:solidFill>
              </a:rPr>
              <a:t>To obtain graders’ insights and approval of our project ideas, contents, and progress</a:t>
            </a:r>
          </a:p>
          <a:p>
            <a:pPr>
              <a:buFont typeface="Arial" charset="0"/>
              <a:buChar char="•"/>
            </a:pPr>
            <a:r>
              <a:rPr lang="en-US" sz="1600" dirty="0" smtClean="0">
                <a:solidFill>
                  <a:schemeClr val="tx1"/>
                </a:solidFill>
              </a:rPr>
              <a:t>   </a:t>
            </a:r>
            <a:r>
              <a:rPr lang="en-US" sz="1600" b="1" u="sng" dirty="0" smtClean="0">
                <a:solidFill>
                  <a:schemeClr val="tx1"/>
                </a:solidFill>
              </a:rPr>
              <a:t>Customer:</a:t>
            </a:r>
            <a:r>
              <a:rPr lang="en-US" sz="1600" b="1" dirty="0" smtClean="0">
                <a:solidFill>
                  <a:schemeClr val="tx1"/>
                </a:solidFill>
              </a:rPr>
              <a:t>  </a:t>
            </a:r>
            <a:r>
              <a:rPr lang="en-US" sz="1600" dirty="0" smtClean="0">
                <a:solidFill>
                  <a:schemeClr val="tx1"/>
                </a:solidFill>
              </a:rPr>
              <a:t>Project team</a:t>
            </a:r>
          </a:p>
          <a:p>
            <a:pPr>
              <a:buFont typeface="Arial" charset="0"/>
              <a:buChar char="•"/>
            </a:pPr>
            <a:r>
              <a:rPr lang="en-US" sz="1600" dirty="0" smtClean="0">
                <a:solidFill>
                  <a:schemeClr val="tx1"/>
                </a:solidFill>
              </a:rPr>
              <a:t>   </a:t>
            </a:r>
            <a:r>
              <a:rPr lang="en-US" sz="1600" b="1" u="sng" dirty="0" smtClean="0">
                <a:solidFill>
                  <a:schemeClr val="tx1"/>
                </a:solidFill>
              </a:rPr>
              <a:t>Product:</a:t>
            </a:r>
            <a:r>
              <a:rPr lang="en-US" sz="1600" b="1" dirty="0" smtClean="0">
                <a:solidFill>
                  <a:schemeClr val="tx1"/>
                </a:solidFill>
              </a:rPr>
              <a:t>  </a:t>
            </a:r>
            <a:r>
              <a:rPr lang="en-US" sz="1600" dirty="0" smtClean="0">
                <a:solidFill>
                  <a:schemeClr val="tx1"/>
                </a:solidFill>
              </a:rPr>
              <a:t>A better understanding of project requirements and expectations based on graders’ critiques</a:t>
            </a:r>
            <a:endParaRPr lang="en-US" sz="1600" b="1" dirty="0" smtClean="0">
              <a:solidFill>
                <a:schemeClr val="tx1"/>
              </a:solidFill>
            </a:endParaRPr>
          </a:p>
          <a:p>
            <a:pPr>
              <a:buFont typeface="Arial" charset="0"/>
              <a:buChar char="•"/>
            </a:pPr>
            <a:r>
              <a:rPr lang="en-US" sz="1600" b="1" dirty="0" smtClean="0">
                <a:solidFill>
                  <a:schemeClr val="tx1"/>
                </a:solidFill>
              </a:rPr>
              <a:t>   </a:t>
            </a:r>
            <a:r>
              <a:rPr lang="en-US" sz="1600" b="1" u="sng" dirty="0" smtClean="0">
                <a:solidFill>
                  <a:schemeClr val="tx1"/>
                </a:solidFill>
              </a:rPr>
              <a:t>R&amp;D:</a:t>
            </a:r>
            <a:r>
              <a:rPr lang="en-US" sz="1600" b="1" dirty="0" smtClean="0">
                <a:solidFill>
                  <a:schemeClr val="tx1"/>
                </a:solidFill>
              </a:rPr>
              <a:t>  </a:t>
            </a:r>
            <a:r>
              <a:rPr lang="en-US" sz="1600" dirty="0" smtClean="0">
                <a:solidFill>
                  <a:schemeClr val="tx1"/>
                </a:solidFill>
              </a:rPr>
              <a:t>Gaining knowledge of graders’ expectations through grader meetings</a:t>
            </a:r>
          </a:p>
          <a:p>
            <a:pPr>
              <a:buFont typeface="Arial" charset="0"/>
              <a:buChar char="•"/>
            </a:pPr>
            <a:r>
              <a:rPr lang="en-US" sz="1600" dirty="0" smtClean="0">
                <a:solidFill>
                  <a:schemeClr val="tx1"/>
                </a:solidFill>
              </a:rPr>
              <a:t>   </a:t>
            </a:r>
            <a:r>
              <a:rPr lang="en-US" sz="1600" b="1" u="sng" dirty="0" smtClean="0">
                <a:solidFill>
                  <a:schemeClr val="tx1"/>
                </a:solidFill>
              </a:rPr>
              <a:t>Produce:</a:t>
            </a:r>
            <a:r>
              <a:rPr lang="en-US" sz="1600" dirty="0" smtClean="0">
                <a:solidFill>
                  <a:schemeClr val="tx1"/>
                </a:solidFill>
              </a:rPr>
              <a:t> Create preliminary set of ideas for approval </a:t>
            </a:r>
          </a:p>
          <a:p>
            <a:pPr>
              <a:buFont typeface="Arial" charset="0"/>
              <a:buChar char="•"/>
            </a:pPr>
            <a:r>
              <a:rPr lang="en-US" sz="1600" dirty="0" smtClean="0">
                <a:solidFill>
                  <a:schemeClr val="tx1"/>
                </a:solidFill>
              </a:rPr>
              <a:t>   </a:t>
            </a:r>
            <a:r>
              <a:rPr lang="en-US" sz="1600" b="1" u="sng" dirty="0" smtClean="0">
                <a:solidFill>
                  <a:schemeClr val="tx1"/>
                </a:solidFill>
              </a:rPr>
              <a:t>Sell:</a:t>
            </a:r>
            <a:r>
              <a:rPr lang="en-US" sz="1600" b="1" dirty="0" smtClean="0">
                <a:solidFill>
                  <a:schemeClr val="tx1"/>
                </a:solidFill>
              </a:rPr>
              <a:t> </a:t>
            </a:r>
            <a:r>
              <a:rPr lang="en-US" sz="1600" dirty="0" smtClean="0">
                <a:solidFill>
                  <a:schemeClr val="tx1"/>
                </a:solidFill>
              </a:rPr>
              <a:t>Present preliminary set of ideas to graders for approval</a:t>
            </a:r>
          </a:p>
          <a:p>
            <a:pPr>
              <a:buFont typeface="Arial" charset="0"/>
              <a:buChar char="•"/>
            </a:pPr>
            <a:r>
              <a:rPr lang="en-US" sz="1600" dirty="0" smtClean="0">
                <a:solidFill>
                  <a:schemeClr val="tx1"/>
                </a:solidFill>
              </a:rPr>
              <a:t>   </a:t>
            </a:r>
            <a:r>
              <a:rPr lang="en-US" sz="1600" b="1" u="sng" dirty="0" smtClean="0">
                <a:solidFill>
                  <a:schemeClr val="tx1"/>
                </a:solidFill>
              </a:rPr>
              <a:t>Service:</a:t>
            </a:r>
            <a:r>
              <a:rPr lang="en-US" sz="1600" b="1" dirty="0" smtClean="0">
                <a:solidFill>
                  <a:schemeClr val="tx1"/>
                </a:solidFill>
              </a:rPr>
              <a:t> </a:t>
            </a:r>
            <a:r>
              <a:rPr lang="en-US" sz="1600" dirty="0" smtClean="0">
                <a:solidFill>
                  <a:schemeClr val="tx1"/>
                </a:solidFill>
              </a:rPr>
              <a:t>Conforming our ideas to graders’ critiques</a:t>
            </a:r>
          </a:p>
          <a:p>
            <a:pPr>
              <a:buFont typeface="Arial" charset="0"/>
              <a:buChar char="•"/>
            </a:pPr>
            <a:r>
              <a:rPr lang="en-US" sz="1600" dirty="0" smtClean="0">
                <a:solidFill>
                  <a:schemeClr val="tx1"/>
                </a:solidFill>
              </a:rPr>
              <a:t>   </a:t>
            </a:r>
            <a:r>
              <a:rPr lang="en-US" sz="1600" b="1" u="sng" dirty="0" smtClean="0">
                <a:solidFill>
                  <a:schemeClr val="tx1"/>
                </a:solidFill>
              </a:rPr>
              <a:t>Deliver:</a:t>
            </a:r>
            <a:r>
              <a:rPr lang="en-US" sz="1600" b="1" dirty="0" smtClean="0">
                <a:solidFill>
                  <a:schemeClr val="tx1"/>
                </a:solidFill>
              </a:rPr>
              <a:t> </a:t>
            </a:r>
            <a:r>
              <a:rPr lang="en-US" sz="1600" dirty="0" smtClean="0">
                <a:solidFill>
                  <a:schemeClr val="tx1"/>
                </a:solidFill>
              </a:rPr>
              <a:t>Merging all recommendations to obtain graders’ satisfaction regarding our project team’s idea</a:t>
            </a:r>
          </a:p>
          <a:p>
            <a:pPr>
              <a:buFont typeface="Arial" charset="0"/>
              <a:buChar char="•"/>
            </a:pPr>
            <a:r>
              <a:rPr lang="en-US" sz="1600" dirty="0" smtClean="0">
                <a:solidFill>
                  <a:schemeClr val="tx1"/>
                </a:solidFill>
              </a:rPr>
              <a:t>   </a:t>
            </a:r>
            <a:r>
              <a:rPr lang="en-US" sz="1600" b="1" u="sng" dirty="0" smtClean="0">
                <a:solidFill>
                  <a:schemeClr val="tx1"/>
                </a:solidFill>
              </a:rPr>
              <a:t>Technology:</a:t>
            </a:r>
            <a:r>
              <a:rPr lang="en-US" sz="1600" b="1" dirty="0" smtClean="0">
                <a:solidFill>
                  <a:schemeClr val="tx1"/>
                </a:solidFill>
              </a:rPr>
              <a:t>  </a:t>
            </a:r>
            <a:r>
              <a:rPr lang="en-US" sz="1600" dirty="0" smtClean="0">
                <a:solidFill>
                  <a:schemeClr val="tx1"/>
                </a:solidFill>
              </a:rPr>
              <a:t>MS Office Suite,  Internet</a:t>
            </a:r>
          </a:p>
          <a:p>
            <a:pPr>
              <a:buFont typeface="Arial" charset="0"/>
              <a:buChar char="•"/>
            </a:pPr>
            <a:r>
              <a:rPr lang="en-US" sz="1600" dirty="0" smtClean="0">
                <a:solidFill>
                  <a:schemeClr val="tx1"/>
                </a:solidFill>
              </a:rPr>
              <a:t>   </a:t>
            </a:r>
            <a:r>
              <a:rPr lang="en-US" sz="1600" b="1" u="sng" dirty="0" smtClean="0">
                <a:solidFill>
                  <a:schemeClr val="tx1"/>
                </a:solidFill>
              </a:rPr>
              <a:t>Data:</a:t>
            </a:r>
            <a:r>
              <a:rPr lang="en-US" sz="1600" b="1" dirty="0" smtClean="0">
                <a:solidFill>
                  <a:schemeClr val="tx1"/>
                </a:solidFill>
              </a:rPr>
              <a:t>  </a:t>
            </a:r>
            <a:r>
              <a:rPr lang="en-US" sz="1600" dirty="0" smtClean="0">
                <a:solidFill>
                  <a:schemeClr val="tx1"/>
                </a:solidFill>
              </a:rPr>
              <a:t>Previous MIS 295 projects, class notes, WCA and VC models, interviews with graders</a:t>
            </a:r>
            <a:endParaRPr lang="en-US" sz="1600" b="1" dirty="0" smtClean="0">
              <a:solidFill>
                <a:schemeClr val="tx1"/>
              </a:solidFill>
            </a:endParaRPr>
          </a:p>
          <a:p>
            <a:pPr>
              <a:buFont typeface="Arial" charset="0"/>
              <a:buChar char="•"/>
            </a:pPr>
            <a:r>
              <a:rPr lang="en-US" sz="1600" dirty="0" smtClean="0">
                <a:solidFill>
                  <a:schemeClr val="tx1"/>
                </a:solidFill>
              </a:rPr>
              <a:t>   </a:t>
            </a:r>
            <a:r>
              <a:rPr lang="en-US" sz="1600" b="1" u="sng" dirty="0" smtClean="0">
                <a:solidFill>
                  <a:schemeClr val="tx1"/>
                </a:solidFill>
              </a:rPr>
              <a:t>People:</a:t>
            </a:r>
            <a:r>
              <a:rPr lang="en-US" sz="1600" b="1" dirty="0" smtClean="0">
                <a:solidFill>
                  <a:schemeClr val="tx1"/>
                </a:solidFill>
              </a:rPr>
              <a:t>  </a:t>
            </a:r>
            <a:r>
              <a:rPr lang="en-US" sz="1600" dirty="0" smtClean="0">
                <a:solidFill>
                  <a:schemeClr val="tx1"/>
                </a:solidFill>
              </a:rPr>
              <a:t>Graders, Previous MIS 295 students, KAZ project team</a:t>
            </a:r>
          </a:p>
          <a:p>
            <a:pPr>
              <a:buFont typeface="Arial" charset="0"/>
              <a:buChar char="•"/>
            </a:pPr>
            <a:r>
              <a:rPr lang="en-US" sz="1600" dirty="0" smtClean="0">
                <a:solidFill>
                  <a:schemeClr val="tx1"/>
                </a:solidFill>
              </a:rPr>
              <a:t>   </a:t>
            </a:r>
            <a:r>
              <a:rPr lang="en-US" sz="1600" b="1" u="sng" dirty="0" smtClean="0">
                <a:solidFill>
                  <a:schemeClr val="tx1"/>
                </a:solidFill>
              </a:rPr>
              <a:t>Value:</a:t>
            </a:r>
            <a:r>
              <a:rPr lang="en-US" sz="1600" b="1" dirty="0" smtClean="0">
                <a:solidFill>
                  <a:schemeClr val="tx1"/>
                </a:solidFill>
              </a:rPr>
              <a:t>   </a:t>
            </a:r>
            <a:r>
              <a:rPr lang="en-US" sz="1600" dirty="0" smtClean="0">
                <a:solidFill>
                  <a:schemeClr val="tx1"/>
                </a:solidFill>
              </a:rPr>
              <a:t>Continually receiving critiques and approval from the graders allows the project team to be secure and confident in our project direction, which facilitates progress and keeps our goals and strategies aligned, thus increasing the chance of successfully completing the project and receiving an excellent grade. </a:t>
            </a:r>
          </a:p>
          <a:p>
            <a:endParaRPr lang="en-US" sz="1600" dirty="0" smtClean="0">
              <a:solidFill>
                <a:schemeClr val="tx1"/>
              </a:solidFill>
            </a:endParaRPr>
          </a:p>
          <a:p>
            <a:pPr>
              <a:buFont typeface="Arial" charset="0"/>
              <a:buChar char="•"/>
            </a:pPr>
            <a:endParaRPr lang="en-US" sz="1600" dirty="0" smtClean="0">
              <a:solidFill>
                <a:schemeClr val="tx1"/>
              </a:solidFill>
            </a:endParaRPr>
          </a:p>
          <a:p>
            <a:pPr>
              <a:buFont typeface="Arial" charset="0"/>
              <a:buChar char="•"/>
            </a:pPr>
            <a:endParaRPr lang="en-US" sz="1600" b="1" dirty="0">
              <a:solidFill>
                <a:schemeClr val="tx1"/>
              </a:solidFill>
            </a:endParaRPr>
          </a:p>
        </p:txBody>
      </p:sp>
      <p:sp>
        <p:nvSpPr>
          <p:cNvPr id="7" name="TextBox 6"/>
          <p:cNvSpPr txBox="1"/>
          <p:nvPr/>
        </p:nvSpPr>
        <p:spPr>
          <a:xfrm>
            <a:off x="1371600" y="762000"/>
            <a:ext cx="4191000" cy="1077218"/>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3200" dirty="0" smtClean="0"/>
              <a:t>Project Team Sell WCA Narrative</a:t>
            </a:r>
            <a:endParaRPr lang="en-US" sz="32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19200" y="838200"/>
            <a:ext cx="4495800" cy="58477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3200" dirty="0" smtClean="0"/>
              <a:t>Project Team Sell VC</a:t>
            </a:r>
            <a:endParaRPr lang="en-US" sz="3200" dirty="0"/>
          </a:p>
        </p:txBody>
      </p:sp>
      <p:cxnSp>
        <p:nvCxnSpPr>
          <p:cNvPr id="53" name="Straight Arrow Connector 52"/>
          <p:cNvCxnSpPr>
            <a:stCxn id="47" idx="2"/>
            <a:endCxn id="48" idx="0"/>
          </p:cNvCxnSpPr>
          <p:nvPr/>
        </p:nvCxnSpPr>
        <p:spPr>
          <a:xfrm rot="5400000">
            <a:off x="1333500" y="30480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2"/>
            <a:endCxn id="49" idx="0"/>
          </p:cNvCxnSpPr>
          <p:nvPr/>
        </p:nvCxnSpPr>
        <p:spPr>
          <a:xfrm rot="5400000">
            <a:off x="1333500" y="43434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2"/>
            <a:endCxn id="51" idx="0"/>
          </p:cNvCxnSpPr>
          <p:nvPr/>
        </p:nvCxnSpPr>
        <p:spPr>
          <a:xfrm rot="5400000">
            <a:off x="1333500" y="56388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1" idx="2"/>
            <a:endCxn id="50" idx="0"/>
          </p:cNvCxnSpPr>
          <p:nvPr/>
        </p:nvCxnSpPr>
        <p:spPr>
          <a:xfrm rot="5400000">
            <a:off x="1333500" y="69342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14400" y="19050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R&amp;D</a:t>
            </a:r>
            <a:endParaRPr lang="en-US" b="1" dirty="0">
              <a:solidFill>
                <a:schemeClr val="tx1"/>
              </a:solidFill>
            </a:endParaRPr>
          </a:p>
        </p:txBody>
      </p:sp>
      <p:sp>
        <p:nvSpPr>
          <p:cNvPr id="48" name="Rectangle 47"/>
          <p:cNvSpPr/>
          <p:nvPr/>
        </p:nvSpPr>
        <p:spPr>
          <a:xfrm>
            <a:off x="914400" y="32004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Produce</a:t>
            </a:r>
            <a:endParaRPr lang="en-US" b="1" dirty="0">
              <a:solidFill>
                <a:schemeClr val="tx1"/>
              </a:solidFill>
            </a:endParaRPr>
          </a:p>
        </p:txBody>
      </p:sp>
      <p:sp>
        <p:nvSpPr>
          <p:cNvPr id="49" name="Rectangle 48"/>
          <p:cNvSpPr/>
          <p:nvPr/>
        </p:nvSpPr>
        <p:spPr>
          <a:xfrm>
            <a:off x="914400" y="44958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Sell</a:t>
            </a:r>
            <a:endParaRPr lang="en-US" b="1" dirty="0">
              <a:solidFill>
                <a:schemeClr val="tx1"/>
              </a:solidFill>
            </a:endParaRPr>
          </a:p>
        </p:txBody>
      </p:sp>
      <p:sp>
        <p:nvSpPr>
          <p:cNvPr id="50" name="Rectangle 49"/>
          <p:cNvSpPr/>
          <p:nvPr/>
        </p:nvSpPr>
        <p:spPr>
          <a:xfrm>
            <a:off x="914400" y="70866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Deliver</a:t>
            </a:r>
            <a:endParaRPr lang="en-US" b="1" dirty="0">
              <a:solidFill>
                <a:schemeClr val="tx1"/>
              </a:solidFill>
            </a:endParaRPr>
          </a:p>
        </p:txBody>
      </p:sp>
      <p:sp>
        <p:nvSpPr>
          <p:cNvPr id="51" name="Rectangle 50"/>
          <p:cNvSpPr/>
          <p:nvPr/>
        </p:nvSpPr>
        <p:spPr>
          <a:xfrm>
            <a:off x="914400" y="57912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Service</a:t>
            </a:r>
            <a:endParaRPr lang="en-US" b="1" dirty="0">
              <a:solidFill>
                <a:schemeClr val="tx1"/>
              </a:solidFill>
            </a:endParaRPr>
          </a:p>
        </p:txBody>
      </p:sp>
      <p:sp>
        <p:nvSpPr>
          <p:cNvPr id="63" name="Left Arrow Callout 62"/>
          <p:cNvSpPr/>
          <p:nvPr/>
        </p:nvSpPr>
        <p:spPr>
          <a:xfrm>
            <a:off x="2133600" y="1828800"/>
            <a:ext cx="1752600" cy="12192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Grader expectations</a:t>
            </a:r>
            <a:endParaRPr lang="en-US" sz="1000" dirty="0">
              <a:solidFill>
                <a:schemeClr val="tx1"/>
              </a:solidFill>
            </a:endParaRPr>
          </a:p>
        </p:txBody>
      </p:sp>
      <p:sp>
        <p:nvSpPr>
          <p:cNvPr id="64" name="Left Arrow Callout 63"/>
          <p:cNvSpPr/>
          <p:nvPr/>
        </p:nvSpPr>
        <p:spPr>
          <a:xfrm>
            <a:off x="2133600" y="3200400"/>
            <a:ext cx="1752600" cy="10668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Preliminary team set of ideas</a:t>
            </a:r>
            <a:endParaRPr lang="en-US" sz="1000" dirty="0">
              <a:solidFill>
                <a:schemeClr val="tx1"/>
              </a:solidFill>
            </a:endParaRPr>
          </a:p>
        </p:txBody>
      </p:sp>
      <p:sp>
        <p:nvSpPr>
          <p:cNvPr id="65" name="Left Arrow Callout 64"/>
          <p:cNvSpPr/>
          <p:nvPr/>
        </p:nvSpPr>
        <p:spPr>
          <a:xfrm>
            <a:off x="2133600" y="4495800"/>
            <a:ext cx="1752600" cy="10668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Graders’ critique</a:t>
            </a:r>
            <a:endParaRPr lang="en-US" sz="1000" dirty="0">
              <a:solidFill>
                <a:schemeClr val="tx1"/>
              </a:solidFill>
            </a:endParaRPr>
          </a:p>
        </p:txBody>
      </p:sp>
      <p:sp>
        <p:nvSpPr>
          <p:cNvPr id="66" name="Left Arrow Callout 65"/>
          <p:cNvSpPr/>
          <p:nvPr/>
        </p:nvSpPr>
        <p:spPr>
          <a:xfrm>
            <a:off x="2133600" y="5715000"/>
            <a:ext cx="1752600" cy="11430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Revisions</a:t>
            </a:r>
            <a:endParaRPr lang="en-US" sz="1000" dirty="0">
              <a:solidFill>
                <a:schemeClr val="tx1"/>
              </a:solidFill>
            </a:endParaRPr>
          </a:p>
        </p:txBody>
      </p:sp>
      <p:sp>
        <p:nvSpPr>
          <p:cNvPr id="67" name="Left Arrow Callout 66"/>
          <p:cNvSpPr/>
          <p:nvPr/>
        </p:nvSpPr>
        <p:spPr>
          <a:xfrm>
            <a:off x="2133600" y="7010400"/>
            <a:ext cx="1752600" cy="990600"/>
          </a:xfrm>
          <a:prstGeom prst="leftArrowCallout">
            <a:avLst>
              <a:gd name="adj1" fmla="val 18462"/>
              <a:gd name="adj2" fmla="val 1913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Finalized project team idea</a:t>
            </a:r>
            <a:endParaRPr lang="en-US" sz="1000" dirty="0">
              <a:solidFill>
                <a:schemeClr val="tx1"/>
              </a:solidFill>
            </a:endParaRPr>
          </a:p>
        </p:txBody>
      </p:sp>
      <p:cxnSp>
        <p:nvCxnSpPr>
          <p:cNvPr id="70" name="Straight Arrow Connector 69"/>
          <p:cNvCxnSpPr/>
          <p:nvPr/>
        </p:nvCxnSpPr>
        <p:spPr>
          <a:xfrm flipV="1">
            <a:off x="2133600" y="6400800"/>
            <a:ext cx="3124200" cy="1600200"/>
          </a:xfrm>
          <a:prstGeom prst="bentConnector3">
            <a:avLst>
              <a:gd name="adj1" fmla="val 100000"/>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191000" y="1981200"/>
            <a:ext cx="1676400" cy="400110"/>
          </a:xfrm>
          <a:prstGeom prst="rect">
            <a:avLst/>
          </a:prstGeom>
          <a:solidFill>
            <a:schemeClr val="accent1">
              <a:alpha val="66000"/>
            </a:schemeClr>
          </a:solidFill>
          <a:ln>
            <a:solidFill>
              <a:schemeClr val="tx1"/>
            </a:solidFill>
          </a:ln>
        </p:spPr>
        <p:txBody>
          <a:bodyPr wrap="square" rtlCol="0">
            <a:spAutoFit/>
          </a:bodyPr>
          <a:lstStyle/>
          <a:p>
            <a:pPr algn="ctr"/>
            <a:r>
              <a:rPr lang="en-US" sz="2000" b="1" u="sng" dirty="0" smtClean="0">
                <a:solidFill>
                  <a:srgbClr val="FFFF00"/>
                </a:solidFill>
              </a:rPr>
              <a:t>Value Added</a:t>
            </a:r>
            <a:endParaRPr lang="en-US" sz="2000" b="1" u="sng" dirty="0">
              <a:solidFill>
                <a:srgbClr val="FFFF00"/>
              </a:solidFill>
            </a:endParaRPr>
          </a:p>
        </p:txBody>
      </p:sp>
      <p:sp>
        <p:nvSpPr>
          <p:cNvPr id="82" name="Rectangle 81"/>
          <p:cNvSpPr/>
          <p:nvPr/>
        </p:nvSpPr>
        <p:spPr>
          <a:xfrm>
            <a:off x="4114800" y="2590800"/>
            <a:ext cx="1828800" cy="3810000"/>
          </a:xfrm>
          <a:prstGeom prst="rect">
            <a:avLst/>
          </a:prstGeom>
          <a:solidFill>
            <a:schemeClr val="bg2">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Continually receiving critiques and approval from the graders allows the project team to be secure and confident in our project direction, which facilitates progress and keeps our goals and strategies aligned, thus increasing the chance of successfully completing the project and receiving an excellent grade. </a:t>
            </a:r>
          </a:p>
        </p:txBody>
      </p:sp>
      <p:sp>
        <p:nvSpPr>
          <p:cNvPr id="24" name="Slide Number Placeholder 23"/>
          <p:cNvSpPr>
            <a:spLocks noGrp="1"/>
          </p:cNvSpPr>
          <p:nvPr>
            <p:ph type="sldNum" sz="quarter" idx="12"/>
          </p:nvPr>
        </p:nvSpPr>
        <p:spPr/>
        <p:txBody>
          <a:bodyPr/>
          <a:lstStyle/>
          <a:p>
            <a:fld id="{BFC7FD3E-F688-44E6-8889-AEFA5BAA7B88}" type="slidenum">
              <a:rPr lang="en-US" smtClean="0"/>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2057400"/>
            <a:ext cx="5486400" cy="61722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charset="0"/>
              <a:buChar char="•"/>
            </a:pPr>
            <a:r>
              <a:rPr lang="en-US" b="1" dirty="0" smtClean="0">
                <a:solidFill>
                  <a:schemeClr val="tx1"/>
                </a:solidFill>
              </a:rPr>
              <a:t>   </a:t>
            </a:r>
            <a:r>
              <a:rPr lang="en-US" b="1" u="sng" dirty="0" smtClean="0">
                <a:solidFill>
                  <a:schemeClr val="tx1"/>
                </a:solidFill>
              </a:rPr>
              <a:t>R&amp;D:</a:t>
            </a:r>
            <a:r>
              <a:rPr lang="en-US" b="1" dirty="0" smtClean="0">
                <a:solidFill>
                  <a:schemeClr val="tx1"/>
                </a:solidFill>
              </a:rPr>
              <a:t>  </a:t>
            </a:r>
            <a:r>
              <a:rPr lang="en-US" dirty="0" smtClean="0">
                <a:solidFill>
                  <a:schemeClr val="tx1"/>
                </a:solidFill>
              </a:rPr>
              <a:t>Gaining knowledge of graders’ expectations through grader meetings</a:t>
            </a:r>
          </a:p>
          <a:p>
            <a:pPr>
              <a:buFont typeface="Arial" charset="0"/>
              <a:buChar char="•"/>
            </a:pPr>
            <a:r>
              <a:rPr lang="en-US" dirty="0" smtClean="0">
                <a:solidFill>
                  <a:schemeClr val="tx1"/>
                </a:solidFill>
              </a:rPr>
              <a:t>   </a:t>
            </a:r>
            <a:r>
              <a:rPr lang="en-US" b="1" u="sng" dirty="0" smtClean="0">
                <a:solidFill>
                  <a:schemeClr val="tx1"/>
                </a:solidFill>
              </a:rPr>
              <a:t>Produce:</a:t>
            </a:r>
            <a:r>
              <a:rPr lang="en-US" dirty="0" smtClean="0">
                <a:solidFill>
                  <a:schemeClr val="tx1"/>
                </a:solidFill>
              </a:rPr>
              <a:t> Create preliminary set of ideas for approval </a:t>
            </a:r>
          </a:p>
          <a:p>
            <a:pPr>
              <a:buFont typeface="Arial" charset="0"/>
              <a:buChar char="•"/>
            </a:pPr>
            <a:r>
              <a:rPr lang="en-US" dirty="0" smtClean="0">
                <a:solidFill>
                  <a:schemeClr val="tx1"/>
                </a:solidFill>
              </a:rPr>
              <a:t>   </a:t>
            </a:r>
            <a:r>
              <a:rPr lang="en-US" b="1" u="sng" dirty="0" smtClean="0">
                <a:solidFill>
                  <a:schemeClr val="tx1"/>
                </a:solidFill>
              </a:rPr>
              <a:t>Sell:</a:t>
            </a:r>
            <a:r>
              <a:rPr lang="en-US" b="1" dirty="0" smtClean="0">
                <a:solidFill>
                  <a:schemeClr val="tx1"/>
                </a:solidFill>
              </a:rPr>
              <a:t> </a:t>
            </a:r>
            <a:r>
              <a:rPr lang="en-US" dirty="0" smtClean="0">
                <a:solidFill>
                  <a:schemeClr val="tx1"/>
                </a:solidFill>
              </a:rPr>
              <a:t>Present preliminary set of ideas to graders for approval</a:t>
            </a:r>
          </a:p>
          <a:p>
            <a:pPr>
              <a:buFont typeface="Arial" charset="0"/>
              <a:buChar char="•"/>
            </a:pPr>
            <a:r>
              <a:rPr lang="en-US" dirty="0" smtClean="0">
                <a:solidFill>
                  <a:schemeClr val="tx1"/>
                </a:solidFill>
              </a:rPr>
              <a:t>   </a:t>
            </a:r>
            <a:r>
              <a:rPr lang="en-US" b="1" u="sng" dirty="0" smtClean="0">
                <a:solidFill>
                  <a:schemeClr val="tx1"/>
                </a:solidFill>
              </a:rPr>
              <a:t>Service:</a:t>
            </a:r>
            <a:r>
              <a:rPr lang="en-US" b="1" dirty="0" smtClean="0">
                <a:solidFill>
                  <a:schemeClr val="tx1"/>
                </a:solidFill>
              </a:rPr>
              <a:t> </a:t>
            </a:r>
            <a:r>
              <a:rPr lang="en-US" dirty="0" smtClean="0">
                <a:solidFill>
                  <a:schemeClr val="tx1"/>
                </a:solidFill>
              </a:rPr>
              <a:t>Conforming our ideas to graders’ critiques</a:t>
            </a:r>
          </a:p>
          <a:p>
            <a:pPr>
              <a:buFont typeface="Arial" charset="0"/>
              <a:buChar char="•"/>
            </a:pPr>
            <a:r>
              <a:rPr lang="en-US" dirty="0" smtClean="0">
                <a:solidFill>
                  <a:schemeClr val="tx1"/>
                </a:solidFill>
              </a:rPr>
              <a:t>   </a:t>
            </a:r>
            <a:r>
              <a:rPr lang="en-US" b="1" u="sng" dirty="0" smtClean="0">
                <a:solidFill>
                  <a:schemeClr val="tx1"/>
                </a:solidFill>
              </a:rPr>
              <a:t>Deliver:</a:t>
            </a:r>
            <a:r>
              <a:rPr lang="en-US" b="1" dirty="0" smtClean="0">
                <a:solidFill>
                  <a:schemeClr val="tx1"/>
                </a:solidFill>
              </a:rPr>
              <a:t> </a:t>
            </a:r>
            <a:r>
              <a:rPr lang="en-US" dirty="0" smtClean="0">
                <a:solidFill>
                  <a:schemeClr val="tx1"/>
                </a:solidFill>
              </a:rPr>
              <a:t>Merging all recommendations to obtain graders’ satisfaction regarding our project team’s idea</a:t>
            </a:r>
          </a:p>
          <a:p>
            <a:pPr>
              <a:buFont typeface="Arial" charset="0"/>
              <a:buChar char="•"/>
            </a:pPr>
            <a:r>
              <a:rPr lang="en-US" dirty="0" smtClean="0">
                <a:solidFill>
                  <a:schemeClr val="tx1"/>
                </a:solidFill>
              </a:rPr>
              <a:t>   </a:t>
            </a:r>
            <a:r>
              <a:rPr lang="en-US" b="1" u="sng" dirty="0" smtClean="0">
                <a:solidFill>
                  <a:schemeClr val="tx1"/>
                </a:solidFill>
              </a:rPr>
              <a:t>Value:</a:t>
            </a:r>
            <a:r>
              <a:rPr lang="en-US" b="1" dirty="0" smtClean="0">
                <a:solidFill>
                  <a:schemeClr val="tx1"/>
                </a:solidFill>
              </a:rPr>
              <a:t>   </a:t>
            </a:r>
            <a:r>
              <a:rPr lang="en-US" dirty="0" smtClean="0">
                <a:solidFill>
                  <a:schemeClr val="tx1"/>
                </a:solidFill>
              </a:rPr>
              <a:t>Continually receiving critiques and approval from the graders allows the project team to be secure and confident in our project direction, which facilitates progress and keeps our goals and strategies aligned, thus increasing the chance of successfully completing the project and receiving an excellent grade. </a:t>
            </a:r>
          </a:p>
        </p:txBody>
      </p:sp>
      <p:sp>
        <p:nvSpPr>
          <p:cNvPr id="7" name="TextBox 6"/>
          <p:cNvSpPr txBox="1"/>
          <p:nvPr/>
        </p:nvSpPr>
        <p:spPr>
          <a:xfrm>
            <a:off x="1371600" y="762000"/>
            <a:ext cx="4191000" cy="1077218"/>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3200" dirty="0" smtClean="0"/>
              <a:t>Project Team Sell VC Narrative</a:t>
            </a:r>
            <a:endParaRPr lang="en-US" sz="32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solidFill>
                <a:schemeClr val="tx1"/>
              </a:solidFill>
            </a:endParaRPr>
          </a:p>
          <a:p>
            <a:pPr>
              <a:buFont typeface="Arial" charset="0"/>
              <a:buChar char="•"/>
            </a:pPr>
            <a:r>
              <a:rPr lang="en-US" sz="1400" dirty="0" smtClean="0">
                <a:solidFill>
                  <a:schemeClr val="tx1"/>
                </a:solidFill>
              </a:rPr>
              <a:t>Scheduled and attended grader’s meetings:</a:t>
            </a:r>
          </a:p>
          <a:p>
            <a:pPr lvl="1">
              <a:buFont typeface="Arial" charset="0"/>
              <a:buChar char="•"/>
            </a:pPr>
            <a:r>
              <a:rPr lang="en-US" sz="1400" dirty="0" smtClean="0">
                <a:solidFill>
                  <a:schemeClr val="tx1"/>
                </a:solidFill>
              </a:rPr>
              <a:t>  10-01-08    Individual group grader meeting</a:t>
            </a:r>
          </a:p>
          <a:p>
            <a:pPr lvl="1">
              <a:buFont typeface="Arial" charset="0"/>
              <a:buChar char="•"/>
            </a:pPr>
            <a:r>
              <a:rPr lang="en-US" sz="1400" dirty="0" smtClean="0">
                <a:solidFill>
                  <a:schemeClr val="tx1"/>
                </a:solidFill>
              </a:rPr>
              <a:t>  10-05-08    Individual group grader meeting</a:t>
            </a:r>
          </a:p>
          <a:p>
            <a:pPr lvl="1">
              <a:buFont typeface="Arial" charset="0"/>
              <a:buChar char="•"/>
            </a:pPr>
            <a:r>
              <a:rPr lang="en-US" sz="1400" dirty="0" smtClean="0">
                <a:solidFill>
                  <a:schemeClr val="tx1"/>
                </a:solidFill>
              </a:rPr>
              <a:t>  10-05-08    Entire class grader meeting</a:t>
            </a:r>
          </a:p>
          <a:p>
            <a:pPr lvl="1">
              <a:buFont typeface="Arial" charset="0"/>
              <a:buChar char="•"/>
            </a:pPr>
            <a:r>
              <a:rPr lang="en-US" sz="1400" dirty="0" smtClean="0">
                <a:solidFill>
                  <a:schemeClr val="tx1"/>
                </a:solidFill>
              </a:rPr>
              <a:t>  10-07-08    Individual group grader meeting</a:t>
            </a:r>
          </a:p>
          <a:p>
            <a:pPr lvl="1">
              <a:buFont typeface="Arial" charset="0"/>
              <a:buChar char="•"/>
            </a:pPr>
            <a:r>
              <a:rPr lang="en-US" sz="1400" dirty="0" smtClean="0">
                <a:solidFill>
                  <a:schemeClr val="tx1"/>
                </a:solidFill>
              </a:rPr>
              <a:t>  10-07-08     Entire class grader meeting</a:t>
            </a:r>
          </a:p>
          <a:p>
            <a:pPr lvl="1">
              <a:buFont typeface="Arial" charset="0"/>
              <a:buChar char="•"/>
            </a:pPr>
            <a:r>
              <a:rPr lang="en-US" sz="1400" dirty="0" smtClean="0">
                <a:solidFill>
                  <a:schemeClr val="tx1"/>
                </a:solidFill>
              </a:rPr>
              <a:t>  10-13-08    Individual group grader meeting</a:t>
            </a:r>
          </a:p>
          <a:p>
            <a:pPr lvl="1">
              <a:buFont typeface="Arial" charset="0"/>
              <a:buChar char="•"/>
            </a:pPr>
            <a:r>
              <a:rPr lang="en-US" sz="1400" dirty="0" smtClean="0">
                <a:solidFill>
                  <a:schemeClr val="tx1"/>
                </a:solidFill>
              </a:rPr>
              <a:t>  10-14-08    Individual group grader meeting</a:t>
            </a:r>
          </a:p>
          <a:p>
            <a:pPr lvl="1">
              <a:buFont typeface="Arial" charset="0"/>
              <a:buChar char="•"/>
            </a:pPr>
            <a:endParaRPr lang="en-US" sz="1400" dirty="0" smtClean="0">
              <a:solidFill>
                <a:schemeClr val="tx1"/>
              </a:solidFill>
            </a:endParaRPr>
          </a:p>
          <a:p>
            <a:pPr lvl="1">
              <a:buFont typeface="Arial" charset="0"/>
              <a:buChar char="•"/>
            </a:pPr>
            <a:r>
              <a:rPr lang="en-US" sz="1400" dirty="0" smtClean="0">
                <a:solidFill>
                  <a:schemeClr val="tx1"/>
                </a:solidFill>
              </a:rPr>
              <a:t>  Refer to repository for graders’ meeting minutes.</a:t>
            </a:r>
          </a:p>
        </p:txBody>
      </p:sp>
      <p:sp>
        <p:nvSpPr>
          <p:cNvPr id="7" name="TextBox 6"/>
          <p:cNvSpPr txBox="1"/>
          <p:nvPr/>
        </p:nvSpPr>
        <p:spPr>
          <a:xfrm>
            <a:off x="1143000" y="762000"/>
            <a:ext cx="4572000" cy="523220"/>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800" dirty="0" smtClean="0">
                <a:solidFill>
                  <a:prstClr val="black"/>
                </a:solidFill>
              </a:rPr>
              <a:t>Project Team Sell Task List</a:t>
            </a:r>
            <a:endParaRPr lang="en-US" sz="2800" dirty="0">
              <a:solidFill>
                <a:prstClr val="black"/>
              </a:solidFill>
            </a:endParaRPr>
          </a:p>
        </p:txBody>
      </p:sp>
      <p:sp>
        <p:nvSpPr>
          <p:cNvPr id="5" name="Slide Number Placeholder 4"/>
          <p:cNvSpPr>
            <a:spLocks noGrp="1"/>
          </p:cNvSpPr>
          <p:nvPr>
            <p:ph type="sldNum" sz="quarter" idx="12"/>
          </p:nvPr>
        </p:nvSpPr>
        <p:spPr/>
        <p:txBody>
          <a:bodyPr/>
          <a:lstStyle/>
          <a:p>
            <a:fld id="{BFC7FD3E-F688-44E6-8889-AEFA5BAA7B88}" type="slidenum">
              <a:rPr lang="en-US" smtClean="0"/>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a:stCxn id="13" idx="0"/>
            <a:endCxn id="12" idx="2"/>
          </p:cNvCxnSpPr>
          <p:nvPr/>
        </p:nvCxnSpPr>
        <p:spPr>
          <a:xfrm rot="5400000" flipH="1" flipV="1">
            <a:off x="3276600" y="4152900"/>
            <a:ext cx="381000" cy="1588"/>
          </a:xfrm>
          <a:prstGeom prst="straightConnector1">
            <a:avLst/>
          </a:prstGeom>
          <a:ln w="44450">
            <a:solidFill>
              <a:schemeClr val="tx1"/>
            </a:solidFill>
            <a:tailEnd type="stealth" w="lg" len="lg"/>
          </a:ln>
          <a:effectLst/>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0"/>
            <a:endCxn id="13" idx="2"/>
          </p:cNvCxnSpPr>
          <p:nvPr/>
        </p:nvCxnSpPr>
        <p:spPr>
          <a:xfrm rot="5400000" flipH="1" flipV="1">
            <a:off x="2343150" y="6038850"/>
            <a:ext cx="381000" cy="1866900"/>
          </a:xfrm>
          <a:prstGeom prst="bentConnector3">
            <a:avLst>
              <a:gd name="adj1" fmla="val 50000"/>
            </a:avLst>
          </a:prstGeom>
          <a:ln w="44450" cap="sq">
            <a:solidFill>
              <a:schemeClr val="tx1"/>
            </a:solidFill>
            <a:miter lim="800000"/>
            <a:tailEnd type="stealth" w="lg" len="lg"/>
          </a:ln>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0"/>
            <a:endCxn id="13" idx="2"/>
          </p:cNvCxnSpPr>
          <p:nvPr/>
        </p:nvCxnSpPr>
        <p:spPr>
          <a:xfrm rot="5400000" flipH="1" flipV="1">
            <a:off x="3276600" y="6972300"/>
            <a:ext cx="381000" cy="1588"/>
          </a:xfrm>
          <a:prstGeom prst="line">
            <a:avLst/>
          </a:prstGeom>
          <a:ln w="44450" cap="sq">
            <a:solidFill>
              <a:schemeClr val="tx1"/>
            </a:solidFill>
            <a:miter lim="800000"/>
            <a:tailEnd type="stealth" w="lg" len="lg"/>
          </a:ln>
          <a:effectLst/>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6" idx="0"/>
            <a:endCxn id="13" idx="2"/>
          </p:cNvCxnSpPr>
          <p:nvPr/>
        </p:nvCxnSpPr>
        <p:spPr>
          <a:xfrm rot="16200000" flipV="1">
            <a:off x="4210050" y="6038850"/>
            <a:ext cx="381000" cy="1866900"/>
          </a:xfrm>
          <a:prstGeom prst="bentConnector3">
            <a:avLst>
              <a:gd name="adj1" fmla="val 50000"/>
            </a:avLst>
          </a:prstGeom>
          <a:ln w="44450" cap="sq">
            <a:solidFill>
              <a:schemeClr val="tx1"/>
            </a:solidFill>
            <a:miter lim="800000"/>
            <a:tailEnd type="stealth" w="lg" len="lg"/>
          </a:ln>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66800" y="914400"/>
            <a:ext cx="4800600" cy="553998"/>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3000" dirty="0" smtClean="0"/>
              <a:t>Project Team Produce WCA</a:t>
            </a:r>
            <a:endParaRPr lang="en-US" sz="3000" dirty="0"/>
          </a:p>
        </p:txBody>
      </p:sp>
      <p:sp>
        <p:nvSpPr>
          <p:cNvPr id="9" name="Rounded Rectangle 8"/>
          <p:cNvSpPr/>
          <p:nvPr/>
        </p:nvSpPr>
        <p:spPr>
          <a:xfrm>
            <a:off x="2819400" y="1905000"/>
            <a:ext cx="1295400" cy="609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Customer</a:t>
            </a:r>
          </a:p>
          <a:p>
            <a:pPr algn="ctr"/>
            <a:r>
              <a:rPr lang="en-US" sz="1000" dirty="0" smtClean="0">
                <a:solidFill>
                  <a:schemeClr val="tx1"/>
                </a:solidFill>
              </a:rPr>
              <a:t>Project team</a:t>
            </a:r>
          </a:p>
        </p:txBody>
      </p:sp>
      <p:sp>
        <p:nvSpPr>
          <p:cNvPr id="12" name="Rounded Rectangle 11"/>
          <p:cNvSpPr/>
          <p:nvPr/>
        </p:nvSpPr>
        <p:spPr>
          <a:xfrm>
            <a:off x="2743200" y="2971800"/>
            <a:ext cx="14478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Product</a:t>
            </a:r>
          </a:p>
          <a:p>
            <a:pPr algn="ctr"/>
            <a:r>
              <a:rPr lang="en-US" sz="900" dirty="0" smtClean="0">
                <a:solidFill>
                  <a:schemeClr val="tx1"/>
                </a:solidFill>
              </a:rPr>
              <a:t>Grader feedback</a:t>
            </a:r>
            <a:endParaRPr lang="en-US" sz="900" dirty="0">
              <a:solidFill>
                <a:schemeClr val="tx1"/>
              </a:solidFill>
            </a:endParaRPr>
          </a:p>
        </p:txBody>
      </p:sp>
      <p:sp>
        <p:nvSpPr>
          <p:cNvPr id="13" name="Rounded Rectangle 12"/>
          <p:cNvSpPr/>
          <p:nvPr/>
        </p:nvSpPr>
        <p:spPr>
          <a:xfrm>
            <a:off x="914400" y="4343400"/>
            <a:ext cx="5105400" cy="2438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400" b="1" u="sng" dirty="0" smtClean="0">
                <a:solidFill>
                  <a:schemeClr val="tx1"/>
                </a:solidFill>
              </a:rPr>
              <a:t>Research</a:t>
            </a:r>
            <a:r>
              <a:rPr lang="en-US" sz="1400" dirty="0" smtClean="0">
                <a:solidFill>
                  <a:schemeClr val="tx1"/>
                </a:solidFill>
              </a:rPr>
              <a:t>	 –   </a:t>
            </a:r>
            <a:r>
              <a:rPr lang="en-US" sz="1000" dirty="0" smtClean="0">
                <a:solidFill>
                  <a:schemeClr val="tx1"/>
                </a:solidFill>
              </a:rPr>
              <a:t>Review past projects and graders’ meeting notes to better prepare ourselves for the creation of rough drafts for grader critique </a:t>
            </a:r>
          </a:p>
          <a:p>
            <a:endParaRPr lang="en-US" sz="1000" dirty="0" smtClean="0">
              <a:solidFill>
                <a:schemeClr val="tx1"/>
              </a:solidFill>
            </a:endParaRPr>
          </a:p>
          <a:p>
            <a:pPr>
              <a:buFont typeface="Arial" pitchFamily="34" charset="0"/>
              <a:buChar char="•"/>
            </a:pPr>
            <a:r>
              <a:rPr lang="en-US" sz="1400" b="1" u="sng" dirty="0" smtClean="0">
                <a:solidFill>
                  <a:schemeClr val="tx1"/>
                </a:solidFill>
              </a:rPr>
              <a:t>Produce</a:t>
            </a:r>
            <a:r>
              <a:rPr lang="en-US" sz="1400" dirty="0" smtClean="0">
                <a:solidFill>
                  <a:schemeClr val="tx1"/>
                </a:solidFill>
              </a:rPr>
              <a:t>	 –</a:t>
            </a:r>
            <a:r>
              <a:rPr lang="en-US" sz="1000" dirty="0" smtClean="0">
                <a:solidFill>
                  <a:schemeClr val="tx1"/>
                </a:solidFill>
              </a:rPr>
              <a:t>    Create preliminary rough draft</a:t>
            </a:r>
          </a:p>
          <a:p>
            <a:endParaRPr lang="en-US" sz="1000" dirty="0" smtClean="0">
              <a:solidFill>
                <a:schemeClr val="tx1"/>
              </a:solidFill>
            </a:endParaRPr>
          </a:p>
          <a:p>
            <a:pPr>
              <a:buFont typeface="Arial" pitchFamily="34" charset="0"/>
              <a:buChar char="•"/>
            </a:pPr>
            <a:r>
              <a:rPr lang="en-US" sz="1400" b="1" u="sng" dirty="0" smtClean="0">
                <a:solidFill>
                  <a:schemeClr val="tx1"/>
                </a:solidFill>
              </a:rPr>
              <a:t>Sell</a:t>
            </a:r>
            <a:r>
              <a:rPr lang="en-US" sz="1400" dirty="0" smtClean="0">
                <a:solidFill>
                  <a:schemeClr val="tx1"/>
                </a:solidFill>
              </a:rPr>
              <a:t> 	 –   </a:t>
            </a:r>
            <a:r>
              <a:rPr lang="en-US" sz="1000" dirty="0" smtClean="0">
                <a:solidFill>
                  <a:schemeClr val="tx1"/>
                </a:solidFill>
              </a:rPr>
              <a:t>Present rough draft to project team for approval</a:t>
            </a:r>
            <a:endParaRPr lang="en-US" sz="1400" dirty="0" smtClean="0">
              <a:solidFill>
                <a:schemeClr val="tx1"/>
              </a:solidFill>
            </a:endParaRPr>
          </a:p>
          <a:p>
            <a:endParaRPr lang="en-US" sz="1400" dirty="0" smtClean="0">
              <a:solidFill>
                <a:schemeClr val="tx1"/>
              </a:solidFill>
            </a:endParaRPr>
          </a:p>
          <a:p>
            <a:pPr>
              <a:buFont typeface="Arial" pitchFamily="34" charset="0"/>
              <a:buChar char="•"/>
            </a:pPr>
            <a:r>
              <a:rPr lang="en-US" sz="1400" b="1" u="sng" dirty="0" smtClean="0">
                <a:solidFill>
                  <a:schemeClr val="tx1"/>
                </a:solidFill>
              </a:rPr>
              <a:t>Service</a:t>
            </a:r>
            <a:r>
              <a:rPr lang="en-US" sz="1400" dirty="0" smtClean="0">
                <a:solidFill>
                  <a:schemeClr val="tx1"/>
                </a:solidFill>
              </a:rPr>
              <a:t> 	 –   </a:t>
            </a:r>
            <a:r>
              <a:rPr lang="en-US" sz="1000" dirty="0" smtClean="0">
                <a:solidFill>
                  <a:schemeClr val="tx1"/>
                </a:solidFill>
              </a:rPr>
              <a:t>Modify rough draft based on team’s recommendations</a:t>
            </a:r>
          </a:p>
          <a:p>
            <a:endParaRPr lang="en-US" sz="1400" dirty="0" smtClean="0">
              <a:solidFill>
                <a:schemeClr val="tx1"/>
              </a:solidFill>
            </a:endParaRPr>
          </a:p>
          <a:p>
            <a:pPr>
              <a:buFont typeface="Arial" pitchFamily="34" charset="0"/>
              <a:buChar char="•"/>
            </a:pPr>
            <a:r>
              <a:rPr lang="en-US" sz="1400" b="1" u="sng" dirty="0" smtClean="0">
                <a:solidFill>
                  <a:schemeClr val="tx1"/>
                </a:solidFill>
              </a:rPr>
              <a:t>Deliver</a:t>
            </a:r>
            <a:r>
              <a:rPr lang="en-US" sz="1400" dirty="0" smtClean="0">
                <a:solidFill>
                  <a:schemeClr val="tx1"/>
                </a:solidFill>
              </a:rPr>
              <a:t>	 –   </a:t>
            </a:r>
            <a:r>
              <a:rPr lang="en-US" sz="1000" dirty="0" smtClean="0">
                <a:solidFill>
                  <a:schemeClr val="tx1"/>
                </a:solidFill>
              </a:rPr>
              <a:t>Submit rough drafts of project to graders for critique</a:t>
            </a:r>
          </a:p>
          <a:p>
            <a:endParaRPr lang="en-US" sz="1000" dirty="0" smtClean="0">
              <a:solidFill>
                <a:schemeClr val="tx1"/>
              </a:solidFill>
            </a:endParaRPr>
          </a:p>
        </p:txBody>
      </p:sp>
      <p:sp>
        <p:nvSpPr>
          <p:cNvPr id="14" name="Rounded Rectangle 13"/>
          <p:cNvSpPr/>
          <p:nvPr/>
        </p:nvSpPr>
        <p:spPr>
          <a:xfrm>
            <a:off x="914400" y="7162800"/>
            <a:ext cx="13716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Technology</a:t>
            </a:r>
          </a:p>
          <a:p>
            <a:r>
              <a:rPr lang="en-US" sz="1000" dirty="0" smtClean="0">
                <a:solidFill>
                  <a:schemeClr val="tx1"/>
                </a:solidFill>
              </a:rPr>
              <a:t>MS Office Suite,  Internet</a:t>
            </a:r>
            <a:endParaRPr lang="en-US" sz="1000" dirty="0">
              <a:solidFill>
                <a:schemeClr val="tx1"/>
              </a:solidFill>
            </a:endParaRPr>
          </a:p>
        </p:txBody>
      </p:sp>
      <p:sp>
        <p:nvSpPr>
          <p:cNvPr id="15" name="Rounded Rectangle 14"/>
          <p:cNvSpPr/>
          <p:nvPr/>
        </p:nvSpPr>
        <p:spPr>
          <a:xfrm>
            <a:off x="2590800" y="7162800"/>
            <a:ext cx="17526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Data</a:t>
            </a:r>
          </a:p>
          <a:p>
            <a:r>
              <a:rPr lang="en-US" sz="900" dirty="0" smtClean="0">
                <a:solidFill>
                  <a:schemeClr val="tx1"/>
                </a:solidFill>
              </a:rPr>
              <a:t>Previous MIS 295 projects, class notes, WCA and VC models, interviews with graders</a:t>
            </a:r>
            <a:endParaRPr lang="en-US" sz="900" dirty="0">
              <a:solidFill>
                <a:schemeClr val="tx1"/>
              </a:solidFill>
            </a:endParaRPr>
          </a:p>
        </p:txBody>
      </p:sp>
      <p:sp>
        <p:nvSpPr>
          <p:cNvPr id="16" name="Rounded Rectangle 15"/>
          <p:cNvSpPr/>
          <p:nvPr/>
        </p:nvSpPr>
        <p:spPr>
          <a:xfrm>
            <a:off x="4648200" y="7162800"/>
            <a:ext cx="13716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People</a:t>
            </a:r>
          </a:p>
          <a:p>
            <a:r>
              <a:rPr lang="en-US" sz="1000" dirty="0" smtClean="0">
                <a:solidFill>
                  <a:schemeClr val="tx1"/>
                </a:solidFill>
              </a:rPr>
              <a:t>Graders, Previous MIS 295 students, KAZ project team</a:t>
            </a:r>
            <a:endParaRPr lang="en-US" sz="1000" dirty="0">
              <a:solidFill>
                <a:schemeClr val="tx1"/>
              </a:solidFill>
            </a:endParaRPr>
          </a:p>
        </p:txBody>
      </p:sp>
      <p:sp>
        <p:nvSpPr>
          <p:cNvPr id="17" name="Rounded Rectangle 16"/>
          <p:cNvSpPr/>
          <p:nvPr/>
        </p:nvSpPr>
        <p:spPr>
          <a:xfrm>
            <a:off x="914400" y="1905000"/>
            <a:ext cx="1676400" cy="22860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Goal</a:t>
            </a:r>
          </a:p>
          <a:p>
            <a:r>
              <a:rPr lang="en-US" sz="1000" dirty="0" smtClean="0">
                <a:solidFill>
                  <a:schemeClr val="tx1"/>
                </a:solidFill>
              </a:rPr>
              <a:t>To submit rough drafts of project to graders for critique</a:t>
            </a:r>
            <a:endParaRPr lang="en-US" sz="1000" dirty="0">
              <a:solidFill>
                <a:schemeClr val="tx1"/>
              </a:solidFill>
            </a:endParaRPr>
          </a:p>
        </p:txBody>
      </p:sp>
      <p:sp>
        <p:nvSpPr>
          <p:cNvPr id="19" name="Rounded Rectangle 18"/>
          <p:cNvSpPr/>
          <p:nvPr/>
        </p:nvSpPr>
        <p:spPr>
          <a:xfrm>
            <a:off x="4343400" y="1905000"/>
            <a:ext cx="1676400" cy="22860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Value</a:t>
            </a:r>
          </a:p>
          <a:p>
            <a:r>
              <a:rPr lang="en-US" sz="900" dirty="0" smtClean="0">
                <a:solidFill>
                  <a:schemeClr val="tx1"/>
                </a:solidFill>
              </a:rPr>
              <a:t>By submitting rough drafts of project to graders for critique, the project team continually improves upon initial work thus bettering their understanding of WCAs and VCs, which will improve their reasoning and critical thinking skills, thus contributing to their success in future projects and increasing their marketability to potential employers.</a:t>
            </a:r>
          </a:p>
          <a:p>
            <a:pPr algn="ctr"/>
            <a:endParaRPr lang="en-US" sz="1000" dirty="0">
              <a:solidFill>
                <a:schemeClr val="tx1"/>
              </a:solidFill>
            </a:endParaRPr>
          </a:p>
        </p:txBody>
      </p:sp>
      <p:cxnSp>
        <p:nvCxnSpPr>
          <p:cNvPr id="21" name="Straight Connector 20"/>
          <p:cNvCxnSpPr/>
          <p:nvPr/>
        </p:nvCxnSpPr>
        <p:spPr>
          <a:xfrm rot="5400000">
            <a:off x="1829594" y="2742406"/>
            <a:ext cx="16764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29794" y="2742406"/>
            <a:ext cx="16764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0"/>
            <a:endCxn id="9" idx="2"/>
          </p:cNvCxnSpPr>
          <p:nvPr/>
        </p:nvCxnSpPr>
        <p:spPr>
          <a:xfrm rot="5400000" flipH="1" flipV="1">
            <a:off x="3238500" y="2743200"/>
            <a:ext cx="457200" cy="1588"/>
          </a:xfrm>
          <a:prstGeom prst="straightConnector1">
            <a:avLst/>
          </a:prstGeom>
          <a:ln w="44450">
            <a:solidFill>
              <a:schemeClr val="tx1"/>
            </a:solidFill>
            <a:tailEnd type="stealth" w="lg" len="lg"/>
          </a:ln>
          <a:effectLst/>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BFC7FD3E-F688-44E6-8889-AEFA5BAA7B88}"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2057400"/>
            <a:ext cx="5486400" cy="62484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charset="0"/>
              <a:buChar char="•"/>
            </a:pPr>
            <a:r>
              <a:rPr lang="en-US" sz="1600" dirty="0" smtClean="0">
                <a:solidFill>
                  <a:schemeClr val="tx1"/>
                </a:solidFill>
              </a:rPr>
              <a:t>   </a:t>
            </a:r>
            <a:r>
              <a:rPr lang="en-US" sz="1600" b="1" u="sng" dirty="0" smtClean="0">
                <a:solidFill>
                  <a:schemeClr val="tx1"/>
                </a:solidFill>
              </a:rPr>
              <a:t>Goal:</a:t>
            </a:r>
            <a:r>
              <a:rPr lang="en-US" sz="1600" b="1" dirty="0" smtClean="0">
                <a:solidFill>
                  <a:schemeClr val="tx1"/>
                </a:solidFill>
              </a:rPr>
              <a:t>  </a:t>
            </a:r>
            <a:r>
              <a:rPr lang="en-US" sz="1600" dirty="0" smtClean="0">
                <a:solidFill>
                  <a:schemeClr val="tx1"/>
                </a:solidFill>
              </a:rPr>
              <a:t>To submit rough drafts of project to graders for critique</a:t>
            </a:r>
          </a:p>
          <a:p>
            <a:pPr>
              <a:buFont typeface="Arial" charset="0"/>
              <a:buChar char="•"/>
            </a:pPr>
            <a:r>
              <a:rPr lang="en-US" sz="1600" dirty="0" smtClean="0">
                <a:solidFill>
                  <a:schemeClr val="tx1"/>
                </a:solidFill>
              </a:rPr>
              <a:t>   </a:t>
            </a:r>
            <a:r>
              <a:rPr lang="en-US" sz="1600" b="1" u="sng" dirty="0" smtClean="0">
                <a:solidFill>
                  <a:schemeClr val="tx1"/>
                </a:solidFill>
              </a:rPr>
              <a:t>Customer:</a:t>
            </a:r>
            <a:r>
              <a:rPr lang="en-US" sz="1600" b="1" dirty="0" smtClean="0">
                <a:solidFill>
                  <a:schemeClr val="tx1"/>
                </a:solidFill>
              </a:rPr>
              <a:t>  </a:t>
            </a:r>
            <a:r>
              <a:rPr lang="en-US" sz="1600" dirty="0" smtClean="0">
                <a:solidFill>
                  <a:schemeClr val="tx1"/>
                </a:solidFill>
              </a:rPr>
              <a:t>MIS 295 graders</a:t>
            </a:r>
          </a:p>
          <a:p>
            <a:pPr>
              <a:buFont typeface="Arial" charset="0"/>
              <a:buChar char="•"/>
            </a:pPr>
            <a:r>
              <a:rPr lang="en-US" sz="1600" dirty="0" smtClean="0">
                <a:solidFill>
                  <a:schemeClr val="tx1"/>
                </a:solidFill>
              </a:rPr>
              <a:t>   </a:t>
            </a:r>
            <a:r>
              <a:rPr lang="en-US" sz="1600" b="1" u="sng" dirty="0" smtClean="0">
                <a:solidFill>
                  <a:schemeClr val="tx1"/>
                </a:solidFill>
              </a:rPr>
              <a:t>Product:</a:t>
            </a:r>
            <a:r>
              <a:rPr lang="en-US" sz="1600" b="1" dirty="0" smtClean="0">
                <a:solidFill>
                  <a:schemeClr val="tx1"/>
                </a:solidFill>
              </a:rPr>
              <a:t>  </a:t>
            </a:r>
            <a:r>
              <a:rPr lang="en-US" sz="1600" dirty="0" smtClean="0">
                <a:solidFill>
                  <a:schemeClr val="tx1"/>
                </a:solidFill>
              </a:rPr>
              <a:t>Preliminary draft for grader review</a:t>
            </a:r>
            <a:endParaRPr lang="en-US" sz="1600" b="1" dirty="0" smtClean="0">
              <a:solidFill>
                <a:schemeClr val="tx1"/>
              </a:solidFill>
            </a:endParaRPr>
          </a:p>
          <a:p>
            <a:pPr>
              <a:buFont typeface="Arial" charset="0"/>
              <a:buChar char="•"/>
            </a:pPr>
            <a:r>
              <a:rPr lang="en-US" sz="1600" b="1" dirty="0" smtClean="0">
                <a:solidFill>
                  <a:schemeClr val="tx1"/>
                </a:solidFill>
              </a:rPr>
              <a:t>   </a:t>
            </a:r>
            <a:r>
              <a:rPr lang="en-US" sz="1600" b="1" u="sng" dirty="0" smtClean="0">
                <a:solidFill>
                  <a:schemeClr val="tx1"/>
                </a:solidFill>
              </a:rPr>
              <a:t>R&amp;D:  </a:t>
            </a:r>
            <a:r>
              <a:rPr lang="en-US" sz="1600" dirty="0" smtClean="0">
                <a:solidFill>
                  <a:schemeClr val="tx1"/>
                </a:solidFill>
              </a:rPr>
              <a:t>Review past projects and graders’ meeting notes to better prepare ourselves for the creation of rough drafts for grader critique </a:t>
            </a:r>
          </a:p>
          <a:p>
            <a:pPr>
              <a:buFont typeface="Arial" charset="0"/>
              <a:buChar char="•"/>
            </a:pPr>
            <a:r>
              <a:rPr lang="en-US" sz="1600" dirty="0" smtClean="0">
                <a:solidFill>
                  <a:schemeClr val="tx1"/>
                </a:solidFill>
              </a:rPr>
              <a:t>   </a:t>
            </a:r>
            <a:r>
              <a:rPr lang="en-US" sz="1600" b="1" u="sng" dirty="0" smtClean="0">
                <a:solidFill>
                  <a:schemeClr val="tx1"/>
                </a:solidFill>
              </a:rPr>
              <a:t>Produce:</a:t>
            </a:r>
            <a:r>
              <a:rPr lang="en-US" sz="1600" b="1" dirty="0" smtClean="0">
                <a:solidFill>
                  <a:schemeClr val="tx1"/>
                </a:solidFill>
              </a:rPr>
              <a:t>   </a:t>
            </a:r>
            <a:r>
              <a:rPr lang="en-US" sz="1600" dirty="0" smtClean="0">
                <a:solidFill>
                  <a:schemeClr val="tx1"/>
                </a:solidFill>
              </a:rPr>
              <a:t>Create preliminary rough draft</a:t>
            </a:r>
          </a:p>
          <a:p>
            <a:pPr>
              <a:buFont typeface="Arial" charset="0"/>
              <a:buChar char="•"/>
            </a:pPr>
            <a:r>
              <a:rPr lang="en-US" sz="1600" dirty="0" smtClean="0">
                <a:solidFill>
                  <a:schemeClr val="tx1"/>
                </a:solidFill>
              </a:rPr>
              <a:t>   </a:t>
            </a:r>
            <a:r>
              <a:rPr lang="en-US" sz="1600" b="1" u="sng" dirty="0" smtClean="0">
                <a:solidFill>
                  <a:schemeClr val="tx1"/>
                </a:solidFill>
              </a:rPr>
              <a:t>Sell:</a:t>
            </a:r>
            <a:r>
              <a:rPr lang="en-US" sz="1600" b="1" dirty="0" smtClean="0">
                <a:solidFill>
                  <a:schemeClr val="tx1"/>
                </a:solidFill>
              </a:rPr>
              <a:t>   </a:t>
            </a:r>
            <a:r>
              <a:rPr lang="en-US" sz="1600" dirty="0" smtClean="0">
                <a:solidFill>
                  <a:schemeClr val="tx1"/>
                </a:solidFill>
              </a:rPr>
              <a:t>Present rough draft to project team for approval</a:t>
            </a:r>
          </a:p>
          <a:p>
            <a:pPr>
              <a:buFont typeface="Arial" charset="0"/>
              <a:buChar char="•"/>
            </a:pPr>
            <a:r>
              <a:rPr lang="en-US" sz="1600" dirty="0" smtClean="0">
                <a:solidFill>
                  <a:schemeClr val="tx1"/>
                </a:solidFill>
              </a:rPr>
              <a:t>   </a:t>
            </a:r>
            <a:r>
              <a:rPr lang="en-US" sz="1600" b="1" u="sng" dirty="0" smtClean="0">
                <a:solidFill>
                  <a:schemeClr val="tx1"/>
                </a:solidFill>
              </a:rPr>
              <a:t>Service:</a:t>
            </a:r>
            <a:r>
              <a:rPr lang="en-US" sz="1600" b="1" dirty="0" smtClean="0">
                <a:solidFill>
                  <a:schemeClr val="tx1"/>
                </a:solidFill>
              </a:rPr>
              <a:t>   </a:t>
            </a:r>
            <a:r>
              <a:rPr lang="en-US" sz="1600" dirty="0" smtClean="0">
                <a:solidFill>
                  <a:schemeClr val="tx1"/>
                </a:solidFill>
              </a:rPr>
              <a:t>Modify rough draft based on team’s recommendations</a:t>
            </a:r>
          </a:p>
          <a:p>
            <a:pPr>
              <a:buFont typeface="Arial" charset="0"/>
              <a:buChar char="•"/>
            </a:pPr>
            <a:r>
              <a:rPr lang="en-US" sz="1600" dirty="0" smtClean="0">
                <a:solidFill>
                  <a:schemeClr val="tx1"/>
                </a:solidFill>
              </a:rPr>
              <a:t>   </a:t>
            </a:r>
            <a:r>
              <a:rPr lang="en-US" sz="1600" b="1" u="sng" dirty="0" smtClean="0">
                <a:solidFill>
                  <a:schemeClr val="tx1"/>
                </a:solidFill>
              </a:rPr>
              <a:t>Deliver:</a:t>
            </a:r>
            <a:r>
              <a:rPr lang="en-US" sz="1600" b="1" dirty="0" smtClean="0">
                <a:solidFill>
                  <a:schemeClr val="tx1"/>
                </a:solidFill>
              </a:rPr>
              <a:t>   </a:t>
            </a:r>
            <a:r>
              <a:rPr lang="en-US" sz="1600" dirty="0" smtClean="0">
                <a:solidFill>
                  <a:schemeClr val="tx1"/>
                </a:solidFill>
              </a:rPr>
              <a:t>Submit rough drafts of project to graders for critique</a:t>
            </a:r>
          </a:p>
          <a:p>
            <a:pPr>
              <a:buFont typeface="Arial" charset="0"/>
              <a:buChar char="•"/>
            </a:pPr>
            <a:r>
              <a:rPr lang="en-US" sz="1600" dirty="0" smtClean="0">
                <a:solidFill>
                  <a:schemeClr val="tx1"/>
                </a:solidFill>
              </a:rPr>
              <a:t>   </a:t>
            </a:r>
            <a:r>
              <a:rPr lang="en-US" sz="1600" b="1" u="sng" dirty="0" smtClean="0">
                <a:solidFill>
                  <a:schemeClr val="tx1"/>
                </a:solidFill>
              </a:rPr>
              <a:t>Technology:</a:t>
            </a:r>
            <a:r>
              <a:rPr lang="en-US" sz="1600" b="1" dirty="0" smtClean="0">
                <a:solidFill>
                  <a:schemeClr val="tx1"/>
                </a:solidFill>
              </a:rPr>
              <a:t>  </a:t>
            </a:r>
            <a:r>
              <a:rPr lang="en-US" sz="1600" dirty="0" smtClean="0">
                <a:solidFill>
                  <a:schemeClr val="tx1"/>
                </a:solidFill>
              </a:rPr>
              <a:t>MS Office Suite,  Internet</a:t>
            </a:r>
          </a:p>
          <a:p>
            <a:pPr>
              <a:buFont typeface="Arial" charset="0"/>
              <a:buChar char="•"/>
            </a:pPr>
            <a:r>
              <a:rPr lang="en-US" sz="1600" dirty="0" smtClean="0">
                <a:solidFill>
                  <a:schemeClr val="tx1"/>
                </a:solidFill>
              </a:rPr>
              <a:t>   </a:t>
            </a:r>
            <a:r>
              <a:rPr lang="en-US" sz="1600" b="1" u="sng" dirty="0" smtClean="0">
                <a:solidFill>
                  <a:schemeClr val="tx1"/>
                </a:solidFill>
              </a:rPr>
              <a:t>Data:</a:t>
            </a:r>
            <a:r>
              <a:rPr lang="en-US" sz="1600" b="1" dirty="0" smtClean="0">
                <a:solidFill>
                  <a:schemeClr val="tx1"/>
                </a:solidFill>
              </a:rPr>
              <a:t>  </a:t>
            </a:r>
            <a:r>
              <a:rPr lang="en-US" sz="1600" dirty="0" smtClean="0">
                <a:solidFill>
                  <a:schemeClr val="tx1"/>
                </a:solidFill>
              </a:rPr>
              <a:t>Previous MIS 295 projects, class notes, WCA and VC models, interviews with graders</a:t>
            </a:r>
            <a:endParaRPr lang="en-US" sz="1600" b="1" dirty="0" smtClean="0">
              <a:solidFill>
                <a:schemeClr val="tx1"/>
              </a:solidFill>
            </a:endParaRPr>
          </a:p>
          <a:p>
            <a:pPr>
              <a:buFont typeface="Arial" charset="0"/>
              <a:buChar char="•"/>
            </a:pPr>
            <a:r>
              <a:rPr lang="en-US" sz="1600" dirty="0" smtClean="0">
                <a:solidFill>
                  <a:schemeClr val="tx1"/>
                </a:solidFill>
              </a:rPr>
              <a:t>   </a:t>
            </a:r>
            <a:r>
              <a:rPr lang="en-US" sz="1600" b="1" u="sng" dirty="0" smtClean="0">
                <a:solidFill>
                  <a:schemeClr val="tx1"/>
                </a:solidFill>
              </a:rPr>
              <a:t>People:</a:t>
            </a:r>
            <a:r>
              <a:rPr lang="en-US" sz="1600" b="1" dirty="0" smtClean="0">
                <a:solidFill>
                  <a:schemeClr val="tx1"/>
                </a:solidFill>
              </a:rPr>
              <a:t>  </a:t>
            </a:r>
            <a:r>
              <a:rPr lang="en-US" sz="1600" dirty="0" smtClean="0">
                <a:solidFill>
                  <a:schemeClr val="tx1"/>
                </a:solidFill>
              </a:rPr>
              <a:t>Graders, Previous MIS 295 students, KAZ project team</a:t>
            </a:r>
          </a:p>
          <a:p>
            <a:pPr>
              <a:buFont typeface="Arial" charset="0"/>
              <a:buChar char="•"/>
            </a:pPr>
            <a:r>
              <a:rPr lang="en-US" sz="1600" dirty="0" smtClean="0">
                <a:solidFill>
                  <a:schemeClr val="tx1"/>
                </a:solidFill>
              </a:rPr>
              <a:t>   </a:t>
            </a:r>
            <a:r>
              <a:rPr lang="en-US" sz="1600" b="1" u="sng" dirty="0" smtClean="0">
                <a:solidFill>
                  <a:schemeClr val="tx1"/>
                </a:solidFill>
              </a:rPr>
              <a:t>Value:</a:t>
            </a:r>
            <a:r>
              <a:rPr lang="en-US" sz="1600" b="1" dirty="0" smtClean="0">
                <a:solidFill>
                  <a:schemeClr val="tx1"/>
                </a:solidFill>
              </a:rPr>
              <a:t>   </a:t>
            </a:r>
            <a:r>
              <a:rPr lang="en-US" sz="1600" dirty="0" smtClean="0">
                <a:solidFill>
                  <a:schemeClr val="tx1"/>
                </a:solidFill>
              </a:rPr>
              <a:t>By submitting rough drafts of project to graders for critique, the project team continually improves upon initial work thus bettering their understanding of WCAs and VCs, which will improve their reasoning and critical thinking skills, thus contributing to their success in future projects and increasing their marketability to potential employers.</a:t>
            </a:r>
          </a:p>
          <a:p>
            <a:endParaRPr lang="en-US" sz="1600" dirty="0" smtClean="0">
              <a:solidFill>
                <a:schemeClr val="tx1"/>
              </a:solidFill>
            </a:endParaRPr>
          </a:p>
          <a:p>
            <a:pPr>
              <a:buFont typeface="Arial" charset="0"/>
              <a:buChar char="•"/>
            </a:pPr>
            <a:endParaRPr lang="en-US" sz="1600" dirty="0" smtClean="0">
              <a:solidFill>
                <a:schemeClr val="tx1"/>
              </a:solidFill>
            </a:endParaRPr>
          </a:p>
          <a:p>
            <a:pPr>
              <a:buFont typeface="Arial" charset="0"/>
              <a:buChar char="•"/>
            </a:pPr>
            <a:endParaRPr lang="en-US" sz="1600" b="1" dirty="0">
              <a:solidFill>
                <a:schemeClr val="tx1"/>
              </a:solidFill>
            </a:endParaRPr>
          </a:p>
        </p:txBody>
      </p:sp>
      <p:sp>
        <p:nvSpPr>
          <p:cNvPr id="7" name="TextBox 6"/>
          <p:cNvSpPr txBox="1"/>
          <p:nvPr/>
        </p:nvSpPr>
        <p:spPr>
          <a:xfrm>
            <a:off x="1371600" y="762000"/>
            <a:ext cx="4191000" cy="1077218"/>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3200" dirty="0" smtClean="0"/>
              <a:t>Project Team Produce WCA Narrative</a:t>
            </a:r>
            <a:endParaRPr lang="en-US" sz="32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b="1" u="sng" dirty="0" smtClean="0">
                <a:solidFill>
                  <a:schemeClr val="tx1"/>
                </a:solidFill>
              </a:rPr>
              <a:t>R&amp;D:</a:t>
            </a:r>
            <a:r>
              <a:rPr lang="en-US" b="1" dirty="0" smtClean="0">
                <a:solidFill>
                  <a:schemeClr val="tx1"/>
                </a:solidFill>
              </a:rPr>
              <a:t> </a:t>
            </a:r>
            <a:r>
              <a:rPr lang="en-US" dirty="0" smtClean="0">
                <a:solidFill>
                  <a:schemeClr val="tx1"/>
                </a:solidFill>
              </a:rPr>
              <a:t>Ideas for QR-2D bar-coding that meets Wal-Mart’s and their customer’s needs</a:t>
            </a:r>
          </a:p>
          <a:p>
            <a:pPr>
              <a:buFont typeface="Arial" pitchFamily="34" charset="0"/>
              <a:buChar char="•"/>
            </a:pPr>
            <a:r>
              <a:rPr lang="en-US" b="1" u="sng" dirty="0" smtClean="0">
                <a:solidFill>
                  <a:schemeClr val="tx1"/>
                </a:solidFill>
              </a:rPr>
              <a:t>Produce:</a:t>
            </a:r>
            <a:r>
              <a:rPr lang="en-US" dirty="0" smtClean="0">
                <a:solidFill>
                  <a:schemeClr val="tx1"/>
                </a:solidFill>
              </a:rPr>
              <a:t> Useful QR-2D bar-coding process in Wal-Mart Pharmacy</a:t>
            </a:r>
          </a:p>
          <a:p>
            <a:pPr>
              <a:buFont typeface="Arial" pitchFamily="34" charset="0"/>
              <a:buChar char="•"/>
            </a:pPr>
            <a:r>
              <a:rPr lang="en-US" b="1" u="sng" dirty="0" smtClean="0">
                <a:solidFill>
                  <a:schemeClr val="tx1"/>
                </a:solidFill>
              </a:rPr>
              <a:t>Sell:</a:t>
            </a:r>
            <a:r>
              <a:rPr lang="en-US" dirty="0" smtClean="0">
                <a:solidFill>
                  <a:schemeClr val="tx1"/>
                </a:solidFill>
              </a:rPr>
              <a:t> Research and Presentation to Wal-Mart Executives</a:t>
            </a:r>
          </a:p>
          <a:p>
            <a:pPr>
              <a:buFont typeface="Arial" pitchFamily="34" charset="0"/>
              <a:buChar char="•"/>
            </a:pPr>
            <a:r>
              <a:rPr lang="en-US" b="1" u="sng" dirty="0" smtClean="0">
                <a:solidFill>
                  <a:schemeClr val="tx1"/>
                </a:solidFill>
              </a:rPr>
              <a:t>Deliver: </a:t>
            </a:r>
            <a:r>
              <a:rPr lang="en-US" dirty="0" smtClean="0">
                <a:solidFill>
                  <a:schemeClr val="tx1"/>
                </a:solidFill>
              </a:rPr>
              <a:t>Innovative QR-2D bar-coding system for customer profiles and customer brochures</a:t>
            </a:r>
          </a:p>
          <a:p>
            <a:pPr>
              <a:buFont typeface="Arial" pitchFamily="34" charset="0"/>
              <a:buChar char="•"/>
            </a:pPr>
            <a:r>
              <a:rPr lang="en-US" b="1" u="sng" dirty="0" smtClean="0">
                <a:solidFill>
                  <a:schemeClr val="tx1"/>
                </a:solidFill>
              </a:rPr>
              <a:t>Service: </a:t>
            </a:r>
            <a:r>
              <a:rPr lang="en-US" dirty="0" smtClean="0">
                <a:solidFill>
                  <a:schemeClr val="tx1"/>
                </a:solidFill>
              </a:rPr>
              <a:t>Technology support and consulting regarding the expansion of this system into other aspects of Wal-Mart’s business</a:t>
            </a:r>
            <a:endParaRPr lang="en-US" u="sng" dirty="0" smtClean="0">
              <a:solidFill>
                <a:schemeClr val="tx1"/>
              </a:solidFill>
            </a:endParaRPr>
          </a:p>
          <a:p>
            <a:pPr>
              <a:buFont typeface="Arial" pitchFamily="34" charset="0"/>
              <a:buChar char="•"/>
            </a:pPr>
            <a:r>
              <a:rPr lang="en-US" b="1" u="sng" dirty="0" smtClean="0">
                <a:solidFill>
                  <a:schemeClr val="tx1"/>
                </a:solidFill>
              </a:rPr>
              <a:t>Value:</a:t>
            </a:r>
            <a:endParaRPr lang="en-US" u="sng" dirty="0" smtClean="0">
              <a:solidFill>
                <a:schemeClr val="tx1"/>
              </a:solidFill>
            </a:endParaRPr>
          </a:p>
          <a:p>
            <a:pPr lvl="1"/>
            <a:r>
              <a:rPr lang="en-US" b="1" dirty="0" smtClean="0">
                <a:solidFill>
                  <a:schemeClr val="tx1"/>
                </a:solidFill>
              </a:rPr>
              <a:t>-</a:t>
            </a:r>
            <a:r>
              <a:rPr lang="en-US" dirty="0" smtClean="0">
                <a:solidFill>
                  <a:schemeClr val="tx1"/>
                </a:solidFill>
              </a:rPr>
              <a:t>Allows Wal-Mart Pharmacy to increase branding image by demonstrating exceptional customer care that results in the attraction of new customers and retention of current customer because of the pharmacy’s exclusive services made possible by the QR-2D bar-coding technology.</a:t>
            </a:r>
          </a:p>
          <a:p>
            <a:pPr lvl="1"/>
            <a:endParaRPr lang="en-US" b="1" dirty="0" smtClean="0">
              <a:solidFill>
                <a:schemeClr val="tx1"/>
              </a:solidFill>
            </a:endParaRPr>
          </a:p>
          <a:p>
            <a:pPr>
              <a:buFont typeface="Arial" pitchFamily="34" charset="0"/>
              <a:buChar char="•"/>
            </a:pPr>
            <a:endParaRPr lang="en-US" b="1" u="sng" dirty="0" smtClean="0">
              <a:solidFill>
                <a:schemeClr val="tx1"/>
              </a:solidFill>
            </a:endParaRPr>
          </a:p>
          <a:p>
            <a:pPr>
              <a:buFont typeface="Arial" pitchFamily="34" charset="0"/>
              <a:buChar char="•"/>
            </a:pPr>
            <a:endParaRPr lang="en-US" b="1" u="sng" dirty="0">
              <a:solidFill>
                <a:schemeClr val="tx1"/>
              </a:solidFill>
            </a:endParaRPr>
          </a:p>
        </p:txBody>
      </p:sp>
      <p:sp>
        <p:nvSpPr>
          <p:cNvPr id="7" name="TextBox 6"/>
          <p:cNvSpPr txBox="1"/>
          <p:nvPr/>
        </p:nvSpPr>
        <p:spPr>
          <a:xfrm>
            <a:off x="1371600" y="762000"/>
            <a:ext cx="4191000" cy="46166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2400" dirty="0" smtClean="0"/>
              <a:t>Overall VC Narrative for Client</a:t>
            </a:r>
            <a:endParaRPr lang="en-US" sz="2400" dirty="0"/>
          </a:p>
        </p:txBody>
      </p:sp>
      <p:sp>
        <p:nvSpPr>
          <p:cNvPr id="5" name="Slide Number Placeholder 4"/>
          <p:cNvSpPr>
            <a:spLocks noGrp="1"/>
          </p:cNvSpPr>
          <p:nvPr>
            <p:ph type="sldNum" sz="quarter" idx="12"/>
          </p:nvPr>
        </p:nvSpPr>
        <p:spPr/>
        <p:txBody>
          <a:bodyPr/>
          <a:lstStyle/>
          <a:p>
            <a:fld id="{BFC7FD3E-F688-44E6-8889-AEFA5BAA7B88}"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19200" y="838200"/>
            <a:ext cx="4495800" cy="58477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3200" dirty="0" smtClean="0"/>
              <a:t>Project Team Produce VC</a:t>
            </a:r>
            <a:endParaRPr lang="en-US" sz="3200" dirty="0"/>
          </a:p>
        </p:txBody>
      </p:sp>
      <p:cxnSp>
        <p:nvCxnSpPr>
          <p:cNvPr id="53" name="Straight Arrow Connector 52"/>
          <p:cNvCxnSpPr>
            <a:stCxn id="47" idx="2"/>
            <a:endCxn id="48" idx="0"/>
          </p:cNvCxnSpPr>
          <p:nvPr/>
        </p:nvCxnSpPr>
        <p:spPr>
          <a:xfrm rot="5400000">
            <a:off x="1333500" y="30480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2"/>
            <a:endCxn id="49" idx="0"/>
          </p:cNvCxnSpPr>
          <p:nvPr/>
        </p:nvCxnSpPr>
        <p:spPr>
          <a:xfrm rot="5400000">
            <a:off x="1333500" y="43434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2"/>
            <a:endCxn id="51" idx="0"/>
          </p:cNvCxnSpPr>
          <p:nvPr/>
        </p:nvCxnSpPr>
        <p:spPr>
          <a:xfrm rot="5400000">
            <a:off x="1333500" y="56388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1" idx="2"/>
            <a:endCxn id="50" idx="0"/>
          </p:cNvCxnSpPr>
          <p:nvPr/>
        </p:nvCxnSpPr>
        <p:spPr>
          <a:xfrm rot="5400000">
            <a:off x="1333500" y="69342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14400" y="19050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R&amp;D</a:t>
            </a:r>
            <a:endParaRPr lang="en-US" b="1" dirty="0">
              <a:solidFill>
                <a:schemeClr val="tx1"/>
              </a:solidFill>
            </a:endParaRPr>
          </a:p>
        </p:txBody>
      </p:sp>
      <p:sp>
        <p:nvSpPr>
          <p:cNvPr id="48" name="Rectangle 47"/>
          <p:cNvSpPr/>
          <p:nvPr/>
        </p:nvSpPr>
        <p:spPr>
          <a:xfrm>
            <a:off x="914400" y="32004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Produce</a:t>
            </a:r>
            <a:endParaRPr lang="en-US" b="1" dirty="0">
              <a:solidFill>
                <a:schemeClr val="tx1"/>
              </a:solidFill>
            </a:endParaRPr>
          </a:p>
        </p:txBody>
      </p:sp>
      <p:sp>
        <p:nvSpPr>
          <p:cNvPr id="49" name="Rectangle 48"/>
          <p:cNvSpPr/>
          <p:nvPr/>
        </p:nvSpPr>
        <p:spPr>
          <a:xfrm>
            <a:off x="914400" y="44958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Sell</a:t>
            </a:r>
            <a:endParaRPr lang="en-US" b="1" dirty="0">
              <a:solidFill>
                <a:schemeClr val="tx1"/>
              </a:solidFill>
            </a:endParaRPr>
          </a:p>
        </p:txBody>
      </p:sp>
      <p:sp>
        <p:nvSpPr>
          <p:cNvPr id="50" name="Rectangle 49"/>
          <p:cNvSpPr/>
          <p:nvPr/>
        </p:nvSpPr>
        <p:spPr>
          <a:xfrm>
            <a:off x="914400" y="70866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Deliver</a:t>
            </a:r>
            <a:endParaRPr lang="en-US" b="1" dirty="0">
              <a:solidFill>
                <a:schemeClr val="tx1"/>
              </a:solidFill>
            </a:endParaRPr>
          </a:p>
        </p:txBody>
      </p:sp>
      <p:sp>
        <p:nvSpPr>
          <p:cNvPr id="51" name="Rectangle 50"/>
          <p:cNvSpPr/>
          <p:nvPr/>
        </p:nvSpPr>
        <p:spPr>
          <a:xfrm>
            <a:off x="914400" y="57912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Service</a:t>
            </a:r>
            <a:endParaRPr lang="en-US" b="1" dirty="0">
              <a:solidFill>
                <a:schemeClr val="tx1"/>
              </a:solidFill>
            </a:endParaRPr>
          </a:p>
        </p:txBody>
      </p:sp>
      <p:sp>
        <p:nvSpPr>
          <p:cNvPr id="63" name="Left Arrow Callout 62"/>
          <p:cNvSpPr/>
          <p:nvPr/>
        </p:nvSpPr>
        <p:spPr>
          <a:xfrm>
            <a:off x="2133600" y="1828800"/>
            <a:ext cx="1752600" cy="12192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Past projects</a:t>
            </a:r>
            <a:endParaRPr lang="en-US" sz="1000" dirty="0">
              <a:solidFill>
                <a:schemeClr val="tx1"/>
              </a:solidFill>
            </a:endParaRPr>
          </a:p>
        </p:txBody>
      </p:sp>
      <p:sp>
        <p:nvSpPr>
          <p:cNvPr id="64" name="Left Arrow Callout 63"/>
          <p:cNvSpPr/>
          <p:nvPr/>
        </p:nvSpPr>
        <p:spPr>
          <a:xfrm>
            <a:off x="2133600" y="3200400"/>
            <a:ext cx="1752600" cy="10668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Preliminary rough draft</a:t>
            </a:r>
            <a:endParaRPr lang="en-US" sz="1000" dirty="0">
              <a:solidFill>
                <a:schemeClr val="tx1"/>
              </a:solidFill>
            </a:endParaRPr>
          </a:p>
        </p:txBody>
      </p:sp>
      <p:sp>
        <p:nvSpPr>
          <p:cNvPr id="65" name="Left Arrow Callout 64"/>
          <p:cNvSpPr/>
          <p:nvPr/>
        </p:nvSpPr>
        <p:spPr>
          <a:xfrm>
            <a:off x="2133600" y="4495800"/>
            <a:ext cx="1752600" cy="10668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Project team critique</a:t>
            </a:r>
            <a:endParaRPr lang="en-US" sz="1000" dirty="0">
              <a:solidFill>
                <a:schemeClr val="tx1"/>
              </a:solidFill>
            </a:endParaRPr>
          </a:p>
        </p:txBody>
      </p:sp>
      <p:sp>
        <p:nvSpPr>
          <p:cNvPr id="66" name="Left Arrow Callout 65"/>
          <p:cNvSpPr/>
          <p:nvPr/>
        </p:nvSpPr>
        <p:spPr>
          <a:xfrm>
            <a:off x="2133600" y="5715000"/>
            <a:ext cx="1752600" cy="11430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Revisions</a:t>
            </a:r>
            <a:endParaRPr lang="en-US" sz="1000" dirty="0">
              <a:solidFill>
                <a:schemeClr val="tx1"/>
              </a:solidFill>
            </a:endParaRPr>
          </a:p>
        </p:txBody>
      </p:sp>
      <p:sp>
        <p:nvSpPr>
          <p:cNvPr id="67" name="Left Arrow Callout 66"/>
          <p:cNvSpPr/>
          <p:nvPr/>
        </p:nvSpPr>
        <p:spPr>
          <a:xfrm>
            <a:off x="2133600" y="7010400"/>
            <a:ext cx="1752600" cy="990600"/>
          </a:xfrm>
          <a:prstGeom prst="leftArrowCallout">
            <a:avLst>
              <a:gd name="adj1" fmla="val 18462"/>
              <a:gd name="adj2" fmla="val 1913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Submission for grader critique</a:t>
            </a:r>
            <a:endParaRPr lang="en-US" sz="1000" dirty="0">
              <a:solidFill>
                <a:schemeClr val="tx1"/>
              </a:solidFill>
            </a:endParaRPr>
          </a:p>
        </p:txBody>
      </p:sp>
      <p:cxnSp>
        <p:nvCxnSpPr>
          <p:cNvPr id="70" name="Straight Arrow Connector 69"/>
          <p:cNvCxnSpPr/>
          <p:nvPr/>
        </p:nvCxnSpPr>
        <p:spPr>
          <a:xfrm flipV="1">
            <a:off x="2133600" y="6400800"/>
            <a:ext cx="3124200" cy="1600200"/>
          </a:xfrm>
          <a:prstGeom prst="bentConnector3">
            <a:avLst>
              <a:gd name="adj1" fmla="val 100000"/>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191000" y="1981200"/>
            <a:ext cx="1676400" cy="400110"/>
          </a:xfrm>
          <a:prstGeom prst="rect">
            <a:avLst/>
          </a:prstGeom>
          <a:solidFill>
            <a:schemeClr val="accent1">
              <a:alpha val="66000"/>
            </a:schemeClr>
          </a:solidFill>
          <a:ln>
            <a:solidFill>
              <a:schemeClr val="tx1"/>
            </a:solidFill>
          </a:ln>
        </p:spPr>
        <p:txBody>
          <a:bodyPr wrap="square" rtlCol="0">
            <a:spAutoFit/>
          </a:bodyPr>
          <a:lstStyle/>
          <a:p>
            <a:pPr algn="ctr"/>
            <a:r>
              <a:rPr lang="en-US" sz="2000" b="1" u="sng" dirty="0" smtClean="0">
                <a:solidFill>
                  <a:srgbClr val="FFFF00"/>
                </a:solidFill>
              </a:rPr>
              <a:t>Value Added</a:t>
            </a:r>
            <a:endParaRPr lang="en-US" sz="2000" b="1" u="sng" dirty="0">
              <a:solidFill>
                <a:srgbClr val="FFFF00"/>
              </a:solidFill>
            </a:endParaRPr>
          </a:p>
        </p:txBody>
      </p:sp>
      <p:sp>
        <p:nvSpPr>
          <p:cNvPr id="82" name="Rectangle 81"/>
          <p:cNvSpPr/>
          <p:nvPr/>
        </p:nvSpPr>
        <p:spPr>
          <a:xfrm>
            <a:off x="4114800" y="2438400"/>
            <a:ext cx="1828800" cy="3962400"/>
          </a:xfrm>
          <a:prstGeom prst="rect">
            <a:avLst/>
          </a:prstGeom>
          <a:solidFill>
            <a:schemeClr val="bg2">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By submitting rough drafts of project to graders for critique, the project team continually improves upon initial work thus bettering their understanding of WCAs and VCs, which will improve their reasoning and critical thinking skills, thus contributing to their success in future projects and increasing their marketability to potential employers.</a:t>
            </a:r>
          </a:p>
        </p:txBody>
      </p:sp>
      <p:sp>
        <p:nvSpPr>
          <p:cNvPr id="24" name="Slide Number Placeholder 23"/>
          <p:cNvSpPr>
            <a:spLocks noGrp="1"/>
          </p:cNvSpPr>
          <p:nvPr>
            <p:ph type="sldNum" sz="quarter" idx="12"/>
          </p:nvPr>
        </p:nvSpPr>
        <p:spPr/>
        <p:txBody>
          <a:bodyPr/>
          <a:lstStyle/>
          <a:p>
            <a:fld id="{BFC7FD3E-F688-44E6-8889-AEFA5BAA7B88}" type="slidenum">
              <a:rPr lang="en-US" smtClean="0"/>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2057400"/>
            <a:ext cx="5486400" cy="61722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charset="0"/>
              <a:buChar char="•"/>
            </a:pPr>
            <a:r>
              <a:rPr lang="en-US" b="1" dirty="0" smtClean="0">
                <a:solidFill>
                  <a:schemeClr val="tx1"/>
                </a:solidFill>
              </a:rPr>
              <a:t> </a:t>
            </a:r>
            <a:r>
              <a:rPr lang="en-US" b="1" u="sng" dirty="0" smtClean="0">
                <a:solidFill>
                  <a:schemeClr val="tx1"/>
                </a:solidFill>
              </a:rPr>
              <a:t>R&amp;D:  </a:t>
            </a:r>
            <a:r>
              <a:rPr lang="en-US" dirty="0" smtClean="0">
                <a:solidFill>
                  <a:schemeClr val="tx1"/>
                </a:solidFill>
              </a:rPr>
              <a:t>Review past projects and graders’ meeting notes to better prepare ourselves for the creation of rough drafts for grader critique </a:t>
            </a:r>
          </a:p>
          <a:p>
            <a:pPr>
              <a:buFont typeface="Arial" charset="0"/>
              <a:buChar char="•"/>
            </a:pPr>
            <a:r>
              <a:rPr lang="en-US" dirty="0" smtClean="0">
                <a:solidFill>
                  <a:schemeClr val="tx1"/>
                </a:solidFill>
              </a:rPr>
              <a:t>   </a:t>
            </a:r>
            <a:r>
              <a:rPr lang="en-US" b="1" u="sng" dirty="0" smtClean="0">
                <a:solidFill>
                  <a:schemeClr val="tx1"/>
                </a:solidFill>
              </a:rPr>
              <a:t>Produce:</a:t>
            </a:r>
            <a:r>
              <a:rPr lang="en-US" b="1" dirty="0" smtClean="0">
                <a:solidFill>
                  <a:schemeClr val="tx1"/>
                </a:solidFill>
              </a:rPr>
              <a:t>   </a:t>
            </a:r>
            <a:r>
              <a:rPr lang="en-US" dirty="0" smtClean="0">
                <a:solidFill>
                  <a:schemeClr val="tx1"/>
                </a:solidFill>
              </a:rPr>
              <a:t>Create preliminary rough draft</a:t>
            </a:r>
          </a:p>
          <a:p>
            <a:pPr>
              <a:buFont typeface="Arial" charset="0"/>
              <a:buChar char="•"/>
            </a:pPr>
            <a:r>
              <a:rPr lang="en-US" dirty="0" smtClean="0">
                <a:solidFill>
                  <a:schemeClr val="tx1"/>
                </a:solidFill>
              </a:rPr>
              <a:t>   </a:t>
            </a:r>
            <a:r>
              <a:rPr lang="en-US" b="1" u="sng" dirty="0" smtClean="0">
                <a:solidFill>
                  <a:schemeClr val="tx1"/>
                </a:solidFill>
              </a:rPr>
              <a:t>Sell:</a:t>
            </a:r>
            <a:r>
              <a:rPr lang="en-US" b="1" dirty="0" smtClean="0">
                <a:solidFill>
                  <a:schemeClr val="tx1"/>
                </a:solidFill>
              </a:rPr>
              <a:t>   </a:t>
            </a:r>
            <a:r>
              <a:rPr lang="en-US" dirty="0" smtClean="0">
                <a:solidFill>
                  <a:schemeClr val="tx1"/>
                </a:solidFill>
              </a:rPr>
              <a:t>Present rough draft to project team for approval</a:t>
            </a:r>
          </a:p>
          <a:p>
            <a:pPr>
              <a:buFont typeface="Arial" charset="0"/>
              <a:buChar char="•"/>
            </a:pPr>
            <a:r>
              <a:rPr lang="en-US" dirty="0" smtClean="0">
                <a:solidFill>
                  <a:schemeClr val="tx1"/>
                </a:solidFill>
              </a:rPr>
              <a:t>   </a:t>
            </a:r>
            <a:r>
              <a:rPr lang="en-US" b="1" u="sng" dirty="0" smtClean="0">
                <a:solidFill>
                  <a:schemeClr val="tx1"/>
                </a:solidFill>
              </a:rPr>
              <a:t>Service:</a:t>
            </a:r>
            <a:r>
              <a:rPr lang="en-US" b="1" dirty="0" smtClean="0">
                <a:solidFill>
                  <a:schemeClr val="tx1"/>
                </a:solidFill>
              </a:rPr>
              <a:t>   </a:t>
            </a:r>
            <a:r>
              <a:rPr lang="en-US" dirty="0" smtClean="0">
                <a:solidFill>
                  <a:schemeClr val="tx1"/>
                </a:solidFill>
              </a:rPr>
              <a:t>Modify rough draft based on team’s recommendations</a:t>
            </a:r>
          </a:p>
          <a:p>
            <a:pPr>
              <a:buFont typeface="Arial" charset="0"/>
              <a:buChar char="•"/>
            </a:pPr>
            <a:r>
              <a:rPr lang="en-US" dirty="0" smtClean="0">
                <a:solidFill>
                  <a:schemeClr val="tx1"/>
                </a:solidFill>
              </a:rPr>
              <a:t>   </a:t>
            </a:r>
            <a:r>
              <a:rPr lang="en-US" b="1" u="sng" dirty="0" smtClean="0">
                <a:solidFill>
                  <a:schemeClr val="tx1"/>
                </a:solidFill>
              </a:rPr>
              <a:t>Deliver:</a:t>
            </a:r>
            <a:r>
              <a:rPr lang="en-US" b="1" dirty="0" smtClean="0">
                <a:solidFill>
                  <a:schemeClr val="tx1"/>
                </a:solidFill>
              </a:rPr>
              <a:t>   </a:t>
            </a:r>
            <a:r>
              <a:rPr lang="en-US" dirty="0" smtClean="0">
                <a:solidFill>
                  <a:schemeClr val="tx1"/>
                </a:solidFill>
              </a:rPr>
              <a:t>Submit rough drafts of project to graders for critique</a:t>
            </a:r>
          </a:p>
          <a:p>
            <a:pPr>
              <a:buFont typeface="Arial" charset="0"/>
              <a:buChar char="•"/>
            </a:pPr>
            <a:r>
              <a:rPr lang="en-US" dirty="0" smtClean="0">
                <a:solidFill>
                  <a:schemeClr val="tx1"/>
                </a:solidFill>
              </a:rPr>
              <a:t>   </a:t>
            </a:r>
            <a:r>
              <a:rPr lang="en-US" b="1" u="sng" dirty="0" smtClean="0">
                <a:solidFill>
                  <a:schemeClr val="tx1"/>
                </a:solidFill>
              </a:rPr>
              <a:t>Value:</a:t>
            </a:r>
            <a:r>
              <a:rPr lang="en-US" b="1" dirty="0" smtClean="0">
                <a:solidFill>
                  <a:schemeClr val="tx1"/>
                </a:solidFill>
              </a:rPr>
              <a:t>   </a:t>
            </a:r>
            <a:r>
              <a:rPr lang="en-US" dirty="0" smtClean="0">
                <a:solidFill>
                  <a:schemeClr val="tx1"/>
                </a:solidFill>
              </a:rPr>
              <a:t>By submitting rough drafts of project to graders for critique, the project team continually improves upon initial work thus bettering their understanding of WCAs and VCs, which will improve their reasoning and critical thinking skills, thus contributing to their success in future projects and increasing their marketability to potential employers.</a:t>
            </a:r>
          </a:p>
          <a:p>
            <a:endParaRPr lang="en-US" dirty="0" smtClean="0"/>
          </a:p>
        </p:txBody>
      </p:sp>
      <p:sp>
        <p:nvSpPr>
          <p:cNvPr id="7" name="TextBox 6"/>
          <p:cNvSpPr txBox="1"/>
          <p:nvPr/>
        </p:nvSpPr>
        <p:spPr>
          <a:xfrm>
            <a:off x="1371600" y="762000"/>
            <a:ext cx="4191000" cy="1077218"/>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3200" dirty="0" smtClean="0"/>
              <a:t>Project Team Produce VC Narrative</a:t>
            </a:r>
            <a:endParaRPr lang="en-US" sz="32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solidFill>
                <a:schemeClr val="tx1"/>
              </a:solidFill>
            </a:endParaRPr>
          </a:p>
          <a:p>
            <a:pPr>
              <a:buFont typeface="Arial" charset="0"/>
              <a:buChar char="•"/>
            </a:pPr>
            <a:r>
              <a:rPr lang="en-US" sz="1400" dirty="0" smtClean="0">
                <a:solidFill>
                  <a:schemeClr val="tx1"/>
                </a:solidFill>
              </a:rPr>
              <a:t>   Preliminary draft submitted to project team for critique.</a:t>
            </a:r>
          </a:p>
          <a:p>
            <a:pPr>
              <a:buFont typeface="Arial" charset="0"/>
              <a:buChar char="•"/>
            </a:pPr>
            <a:r>
              <a:rPr lang="en-US" sz="1400" dirty="0" smtClean="0">
                <a:solidFill>
                  <a:schemeClr val="tx1"/>
                </a:solidFill>
              </a:rPr>
              <a:t>   Revise draft based on team’s critique.</a:t>
            </a:r>
          </a:p>
          <a:p>
            <a:pPr>
              <a:buFont typeface="Arial" charset="0"/>
              <a:buChar char="•"/>
            </a:pPr>
            <a:r>
              <a:rPr lang="en-US" sz="1400" dirty="0" smtClean="0">
                <a:solidFill>
                  <a:schemeClr val="tx1"/>
                </a:solidFill>
              </a:rPr>
              <a:t>   Submit revised draft to graders for critique.  </a:t>
            </a:r>
          </a:p>
          <a:p>
            <a:pPr lvl="1">
              <a:buFont typeface="Arial" charset="0"/>
              <a:buChar char="•"/>
            </a:pPr>
            <a:r>
              <a:rPr lang="en-US" sz="1400" dirty="0" smtClean="0">
                <a:solidFill>
                  <a:schemeClr val="tx1"/>
                </a:solidFill>
              </a:rPr>
              <a:t>  Refer to repository for copy of draft.  </a:t>
            </a:r>
          </a:p>
        </p:txBody>
      </p:sp>
      <p:sp>
        <p:nvSpPr>
          <p:cNvPr id="7" name="TextBox 6"/>
          <p:cNvSpPr txBox="1"/>
          <p:nvPr/>
        </p:nvSpPr>
        <p:spPr>
          <a:xfrm>
            <a:off x="1143000" y="762000"/>
            <a:ext cx="4648200" cy="523220"/>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800" dirty="0" smtClean="0">
                <a:solidFill>
                  <a:prstClr val="black"/>
                </a:solidFill>
              </a:rPr>
              <a:t>Project Team Produce Task List</a:t>
            </a:r>
            <a:endParaRPr lang="en-US" sz="2800" dirty="0">
              <a:solidFill>
                <a:prstClr val="black"/>
              </a:solidFill>
            </a:endParaRPr>
          </a:p>
        </p:txBody>
      </p:sp>
      <p:sp>
        <p:nvSpPr>
          <p:cNvPr id="5" name="Slide Number Placeholder 4"/>
          <p:cNvSpPr>
            <a:spLocks noGrp="1"/>
          </p:cNvSpPr>
          <p:nvPr>
            <p:ph type="sldNum" sz="quarter" idx="12"/>
          </p:nvPr>
        </p:nvSpPr>
        <p:spPr/>
        <p:txBody>
          <a:bodyPr/>
          <a:lstStyle/>
          <a:p>
            <a:fld id="{BFC7FD3E-F688-44E6-8889-AEFA5BAA7B88}" type="slidenum">
              <a:rPr lang="en-US" smtClean="0"/>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a:stCxn id="13" idx="0"/>
            <a:endCxn id="12" idx="2"/>
          </p:cNvCxnSpPr>
          <p:nvPr/>
        </p:nvCxnSpPr>
        <p:spPr>
          <a:xfrm rot="5400000" flipH="1" flipV="1">
            <a:off x="3238500" y="4267200"/>
            <a:ext cx="457200" cy="1588"/>
          </a:xfrm>
          <a:prstGeom prst="straightConnector1">
            <a:avLst/>
          </a:prstGeom>
          <a:ln w="44450">
            <a:solidFill>
              <a:schemeClr val="tx1"/>
            </a:solidFill>
            <a:tailEnd type="stealth" w="lg" len="lg"/>
          </a:ln>
          <a:effectLst/>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0"/>
            <a:endCxn id="13" idx="2"/>
          </p:cNvCxnSpPr>
          <p:nvPr/>
        </p:nvCxnSpPr>
        <p:spPr>
          <a:xfrm rot="5400000" flipH="1" flipV="1">
            <a:off x="2381250" y="6076950"/>
            <a:ext cx="304800" cy="1866900"/>
          </a:xfrm>
          <a:prstGeom prst="bentConnector3">
            <a:avLst>
              <a:gd name="adj1" fmla="val 50000"/>
            </a:avLst>
          </a:prstGeom>
          <a:ln w="44450" cap="sq">
            <a:solidFill>
              <a:schemeClr val="tx1"/>
            </a:solidFill>
            <a:miter lim="800000"/>
            <a:tailEnd type="stealth" w="lg" len="lg"/>
          </a:ln>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0"/>
            <a:endCxn id="13" idx="2"/>
          </p:cNvCxnSpPr>
          <p:nvPr/>
        </p:nvCxnSpPr>
        <p:spPr>
          <a:xfrm rot="5400000" flipH="1" flipV="1">
            <a:off x="3314700" y="7010400"/>
            <a:ext cx="304800" cy="1588"/>
          </a:xfrm>
          <a:prstGeom prst="line">
            <a:avLst/>
          </a:prstGeom>
          <a:ln w="44450" cap="sq">
            <a:solidFill>
              <a:schemeClr val="tx1"/>
            </a:solidFill>
            <a:miter lim="800000"/>
            <a:tailEnd type="stealth" w="lg" len="lg"/>
          </a:ln>
          <a:effectLst/>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6" idx="0"/>
            <a:endCxn id="13" idx="2"/>
          </p:cNvCxnSpPr>
          <p:nvPr/>
        </p:nvCxnSpPr>
        <p:spPr>
          <a:xfrm rot="16200000" flipV="1">
            <a:off x="4248150" y="6076950"/>
            <a:ext cx="304800" cy="1866900"/>
          </a:xfrm>
          <a:prstGeom prst="bentConnector3">
            <a:avLst>
              <a:gd name="adj1" fmla="val 50000"/>
            </a:avLst>
          </a:prstGeom>
          <a:ln w="44450" cap="sq">
            <a:solidFill>
              <a:schemeClr val="tx1"/>
            </a:solidFill>
            <a:miter lim="800000"/>
            <a:tailEnd type="stealth" w="lg" len="lg"/>
          </a:ln>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66800" y="914400"/>
            <a:ext cx="4800600" cy="553998"/>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3000" dirty="0" smtClean="0"/>
              <a:t>Project Team Service WCA</a:t>
            </a:r>
            <a:endParaRPr lang="en-US" sz="3000" dirty="0"/>
          </a:p>
        </p:txBody>
      </p:sp>
      <p:sp>
        <p:nvSpPr>
          <p:cNvPr id="9" name="Rounded Rectangle 8"/>
          <p:cNvSpPr/>
          <p:nvPr/>
        </p:nvSpPr>
        <p:spPr>
          <a:xfrm>
            <a:off x="2819400" y="1905000"/>
            <a:ext cx="1295400" cy="609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Customer</a:t>
            </a:r>
          </a:p>
          <a:p>
            <a:pPr algn="ctr"/>
            <a:r>
              <a:rPr lang="en-US" sz="1000" dirty="0" smtClean="0">
                <a:solidFill>
                  <a:schemeClr val="tx1"/>
                </a:solidFill>
              </a:rPr>
              <a:t>Project Team</a:t>
            </a:r>
          </a:p>
        </p:txBody>
      </p:sp>
      <p:sp>
        <p:nvSpPr>
          <p:cNvPr id="12" name="Rounded Rectangle 11"/>
          <p:cNvSpPr/>
          <p:nvPr/>
        </p:nvSpPr>
        <p:spPr>
          <a:xfrm>
            <a:off x="2667000" y="2895600"/>
            <a:ext cx="1600200" cy="11430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Product</a:t>
            </a:r>
          </a:p>
          <a:p>
            <a:pPr algn="ctr"/>
            <a:r>
              <a:rPr lang="en-US" sz="900" dirty="0" smtClean="0">
                <a:solidFill>
                  <a:schemeClr val="tx1"/>
                </a:solidFill>
              </a:rPr>
              <a:t>Grader sign-offs and final project report</a:t>
            </a:r>
            <a:endParaRPr lang="en-US" sz="900" dirty="0">
              <a:solidFill>
                <a:schemeClr val="tx1"/>
              </a:solidFill>
            </a:endParaRPr>
          </a:p>
        </p:txBody>
      </p:sp>
      <p:sp>
        <p:nvSpPr>
          <p:cNvPr id="13" name="Rounded Rectangle 12"/>
          <p:cNvSpPr/>
          <p:nvPr/>
        </p:nvSpPr>
        <p:spPr>
          <a:xfrm>
            <a:off x="914400" y="4495800"/>
            <a:ext cx="5105400" cy="23622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400" b="1" u="sng" dirty="0" smtClean="0">
                <a:solidFill>
                  <a:schemeClr val="tx1"/>
                </a:solidFill>
              </a:rPr>
              <a:t>Research</a:t>
            </a:r>
            <a:r>
              <a:rPr lang="en-US" sz="1400" dirty="0" smtClean="0">
                <a:solidFill>
                  <a:schemeClr val="tx1"/>
                </a:solidFill>
              </a:rPr>
              <a:t>	 – </a:t>
            </a:r>
            <a:r>
              <a:rPr lang="en-US" sz="1000" dirty="0" smtClean="0">
                <a:solidFill>
                  <a:schemeClr val="tx1"/>
                </a:solidFill>
              </a:rPr>
              <a:t>Review graders’ recommendations</a:t>
            </a:r>
          </a:p>
          <a:p>
            <a:endParaRPr lang="en-US" sz="1000" dirty="0" smtClean="0">
              <a:solidFill>
                <a:schemeClr val="tx1"/>
              </a:solidFill>
            </a:endParaRPr>
          </a:p>
          <a:p>
            <a:pPr>
              <a:buFont typeface="Arial" pitchFamily="34" charset="0"/>
              <a:buChar char="•"/>
            </a:pPr>
            <a:r>
              <a:rPr lang="en-US" sz="1400" b="1" u="sng" dirty="0" smtClean="0">
                <a:solidFill>
                  <a:schemeClr val="tx1"/>
                </a:solidFill>
              </a:rPr>
              <a:t>Produce</a:t>
            </a:r>
            <a:r>
              <a:rPr lang="en-US" sz="1400" dirty="0" smtClean="0">
                <a:solidFill>
                  <a:schemeClr val="tx1"/>
                </a:solidFill>
              </a:rPr>
              <a:t>	 –</a:t>
            </a:r>
            <a:r>
              <a:rPr lang="en-US" sz="1000" dirty="0" smtClean="0">
                <a:solidFill>
                  <a:schemeClr val="tx1"/>
                </a:solidFill>
              </a:rPr>
              <a:t>  Revise draft based on recommendations</a:t>
            </a:r>
          </a:p>
          <a:p>
            <a:endParaRPr lang="en-US" sz="1000" dirty="0" smtClean="0">
              <a:solidFill>
                <a:schemeClr val="tx1"/>
              </a:solidFill>
            </a:endParaRPr>
          </a:p>
          <a:p>
            <a:pPr>
              <a:buFont typeface="Arial" pitchFamily="34" charset="0"/>
              <a:buChar char="•"/>
            </a:pPr>
            <a:r>
              <a:rPr lang="en-US" sz="1400" b="1" u="sng" dirty="0" smtClean="0">
                <a:solidFill>
                  <a:schemeClr val="tx1"/>
                </a:solidFill>
              </a:rPr>
              <a:t>Sell</a:t>
            </a:r>
            <a:r>
              <a:rPr lang="en-US" sz="1400" dirty="0" smtClean="0">
                <a:solidFill>
                  <a:schemeClr val="tx1"/>
                </a:solidFill>
              </a:rPr>
              <a:t> 	 – </a:t>
            </a:r>
            <a:r>
              <a:rPr lang="en-US" sz="1000" dirty="0" smtClean="0">
                <a:solidFill>
                  <a:schemeClr val="tx1"/>
                </a:solidFill>
              </a:rPr>
              <a:t>Show final revisions to graders</a:t>
            </a:r>
            <a:endParaRPr lang="en-US" sz="1400" dirty="0" smtClean="0">
              <a:solidFill>
                <a:schemeClr val="tx1"/>
              </a:solidFill>
            </a:endParaRPr>
          </a:p>
          <a:p>
            <a:endParaRPr lang="en-US" sz="1400" dirty="0" smtClean="0">
              <a:solidFill>
                <a:schemeClr val="tx1"/>
              </a:solidFill>
            </a:endParaRPr>
          </a:p>
          <a:p>
            <a:pPr>
              <a:buFont typeface="Arial" pitchFamily="34" charset="0"/>
              <a:buChar char="•"/>
            </a:pPr>
            <a:r>
              <a:rPr lang="en-US" sz="1400" b="1" u="sng" dirty="0" smtClean="0">
                <a:solidFill>
                  <a:schemeClr val="tx1"/>
                </a:solidFill>
              </a:rPr>
              <a:t>Service</a:t>
            </a:r>
            <a:r>
              <a:rPr lang="en-US" sz="1400" dirty="0" smtClean="0">
                <a:solidFill>
                  <a:schemeClr val="tx1"/>
                </a:solidFill>
              </a:rPr>
              <a:t> 	 – </a:t>
            </a:r>
            <a:r>
              <a:rPr lang="en-US" sz="1000" dirty="0" smtClean="0">
                <a:solidFill>
                  <a:schemeClr val="tx1"/>
                </a:solidFill>
              </a:rPr>
              <a:t>Obtain graders’ approval in form of sign-offs</a:t>
            </a:r>
            <a:endParaRPr lang="en-US" sz="1400" dirty="0" smtClean="0">
              <a:solidFill>
                <a:schemeClr val="tx1"/>
              </a:solidFill>
            </a:endParaRPr>
          </a:p>
          <a:p>
            <a:endParaRPr lang="en-US" sz="1400" dirty="0" smtClean="0">
              <a:solidFill>
                <a:schemeClr val="tx1"/>
              </a:solidFill>
            </a:endParaRPr>
          </a:p>
          <a:p>
            <a:pPr>
              <a:buFont typeface="Arial" pitchFamily="34" charset="0"/>
              <a:buChar char="•"/>
            </a:pPr>
            <a:r>
              <a:rPr lang="en-US" sz="1400" b="1" u="sng" dirty="0" smtClean="0">
                <a:solidFill>
                  <a:schemeClr val="tx1"/>
                </a:solidFill>
              </a:rPr>
              <a:t>Deliver</a:t>
            </a:r>
            <a:r>
              <a:rPr lang="en-US" sz="1400" dirty="0" smtClean="0">
                <a:solidFill>
                  <a:schemeClr val="tx1"/>
                </a:solidFill>
              </a:rPr>
              <a:t>	 – </a:t>
            </a:r>
            <a:r>
              <a:rPr lang="en-US" sz="1000" dirty="0" smtClean="0">
                <a:solidFill>
                  <a:schemeClr val="tx1"/>
                </a:solidFill>
              </a:rPr>
              <a:t>Prepare final report for printing</a:t>
            </a:r>
            <a:endParaRPr lang="en-US" sz="1400" dirty="0" smtClean="0">
              <a:solidFill>
                <a:schemeClr val="tx1"/>
              </a:solidFill>
            </a:endParaRPr>
          </a:p>
          <a:p>
            <a:endParaRPr lang="en-US" sz="1400" dirty="0" smtClean="0">
              <a:solidFill>
                <a:schemeClr val="tx1"/>
              </a:solidFill>
            </a:endParaRPr>
          </a:p>
        </p:txBody>
      </p:sp>
      <p:sp>
        <p:nvSpPr>
          <p:cNvPr id="14" name="Rounded Rectangle 13"/>
          <p:cNvSpPr/>
          <p:nvPr/>
        </p:nvSpPr>
        <p:spPr>
          <a:xfrm>
            <a:off x="914400" y="7162800"/>
            <a:ext cx="13716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Technology</a:t>
            </a:r>
          </a:p>
          <a:p>
            <a:r>
              <a:rPr lang="en-US" sz="1000" dirty="0" smtClean="0">
                <a:solidFill>
                  <a:schemeClr val="tx1"/>
                </a:solidFill>
              </a:rPr>
              <a:t>MS Office Suite,  Internet</a:t>
            </a:r>
            <a:endParaRPr lang="en-US" sz="1000" dirty="0">
              <a:solidFill>
                <a:schemeClr val="tx1"/>
              </a:solidFill>
            </a:endParaRPr>
          </a:p>
        </p:txBody>
      </p:sp>
      <p:sp>
        <p:nvSpPr>
          <p:cNvPr id="15" name="Rounded Rectangle 14"/>
          <p:cNvSpPr/>
          <p:nvPr/>
        </p:nvSpPr>
        <p:spPr>
          <a:xfrm>
            <a:off x="2514600" y="7162800"/>
            <a:ext cx="19050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Data</a:t>
            </a:r>
          </a:p>
          <a:p>
            <a:r>
              <a:rPr lang="en-US" sz="900" dirty="0" smtClean="0">
                <a:solidFill>
                  <a:schemeClr val="tx1"/>
                </a:solidFill>
              </a:rPr>
              <a:t>Previous MIS 295 projects, class notes, WCA and VC models, interviews with graders, graders’ recommendations, revisions, sign-offs, final report</a:t>
            </a:r>
            <a:endParaRPr lang="en-US" sz="900" dirty="0">
              <a:solidFill>
                <a:schemeClr val="tx1"/>
              </a:solidFill>
            </a:endParaRPr>
          </a:p>
        </p:txBody>
      </p:sp>
      <p:sp>
        <p:nvSpPr>
          <p:cNvPr id="16" name="Rounded Rectangle 15"/>
          <p:cNvSpPr/>
          <p:nvPr/>
        </p:nvSpPr>
        <p:spPr>
          <a:xfrm>
            <a:off x="4648200" y="7162800"/>
            <a:ext cx="13716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People</a:t>
            </a:r>
          </a:p>
          <a:p>
            <a:r>
              <a:rPr lang="en-US" sz="1000" dirty="0" smtClean="0">
                <a:solidFill>
                  <a:schemeClr val="tx1"/>
                </a:solidFill>
              </a:rPr>
              <a:t>Graders, Previous MIS 295 students, KAZ project team</a:t>
            </a:r>
            <a:endParaRPr lang="en-US" sz="1000" dirty="0">
              <a:solidFill>
                <a:schemeClr val="tx1"/>
              </a:solidFill>
            </a:endParaRPr>
          </a:p>
        </p:txBody>
      </p:sp>
      <p:sp>
        <p:nvSpPr>
          <p:cNvPr id="17" name="Rounded Rectangle 16"/>
          <p:cNvSpPr/>
          <p:nvPr/>
        </p:nvSpPr>
        <p:spPr>
          <a:xfrm>
            <a:off x="914400" y="1905000"/>
            <a:ext cx="1676400" cy="2438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Goal</a:t>
            </a:r>
          </a:p>
          <a:p>
            <a:r>
              <a:rPr lang="en-US" sz="1000" dirty="0" smtClean="0">
                <a:solidFill>
                  <a:schemeClr val="tx1"/>
                </a:solidFill>
              </a:rPr>
              <a:t>To make revisions based on graders’ critique and assemble a final project report</a:t>
            </a:r>
            <a:endParaRPr lang="en-US" sz="1000" dirty="0">
              <a:solidFill>
                <a:schemeClr val="tx1"/>
              </a:solidFill>
            </a:endParaRPr>
          </a:p>
        </p:txBody>
      </p:sp>
      <p:sp>
        <p:nvSpPr>
          <p:cNvPr id="19" name="Rounded Rectangle 18"/>
          <p:cNvSpPr/>
          <p:nvPr/>
        </p:nvSpPr>
        <p:spPr>
          <a:xfrm>
            <a:off x="4343400" y="1905000"/>
            <a:ext cx="1600200" cy="24384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Value</a:t>
            </a:r>
          </a:p>
          <a:p>
            <a:r>
              <a:rPr lang="en-US" sz="900" dirty="0" smtClean="0">
                <a:solidFill>
                  <a:schemeClr val="tx1"/>
                </a:solidFill>
              </a:rPr>
              <a:t>By obtaining sign-offs, the project team ensures  consistent grading of project report, independent of individual grader, which increases grading score outcome.  The project report will be indicative of the project team’s collaborative effort to accept grader critiques and exceed their expectations which will later be reflected in an exceptional project grade.  </a:t>
            </a:r>
          </a:p>
          <a:p>
            <a:pPr algn="ctr"/>
            <a:endParaRPr lang="en-US" sz="1000" dirty="0">
              <a:solidFill>
                <a:schemeClr val="tx1"/>
              </a:solidFill>
            </a:endParaRPr>
          </a:p>
        </p:txBody>
      </p:sp>
      <p:cxnSp>
        <p:nvCxnSpPr>
          <p:cNvPr id="21" name="Straight Connector 20"/>
          <p:cNvCxnSpPr/>
          <p:nvPr/>
        </p:nvCxnSpPr>
        <p:spPr>
          <a:xfrm rot="5400000">
            <a:off x="1829594" y="2742406"/>
            <a:ext cx="16764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29794" y="2742406"/>
            <a:ext cx="16764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0"/>
            <a:endCxn id="9" idx="2"/>
          </p:cNvCxnSpPr>
          <p:nvPr/>
        </p:nvCxnSpPr>
        <p:spPr>
          <a:xfrm rot="5400000" flipH="1" flipV="1">
            <a:off x="3276600" y="2705100"/>
            <a:ext cx="381000" cy="1588"/>
          </a:xfrm>
          <a:prstGeom prst="straightConnector1">
            <a:avLst/>
          </a:prstGeom>
          <a:ln w="44450">
            <a:solidFill>
              <a:schemeClr val="tx1"/>
            </a:solidFill>
            <a:tailEnd type="stealth" w="lg" len="lg"/>
          </a:ln>
          <a:effectLst/>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BFC7FD3E-F688-44E6-8889-AEFA5BAA7B88}" type="slidenum">
              <a:rPr lang="en-US" smtClean="0"/>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2057400"/>
            <a:ext cx="5486400" cy="62484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charset="0"/>
              <a:buChar char="•"/>
            </a:pPr>
            <a:r>
              <a:rPr lang="en-US" sz="1600" dirty="0" smtClean="0">
                <a:solidFill>
                  <a:schemeClr val="tx1"/>
                </a:solidFill>
              </a:rPr>
              <a:t>   </a:t>
            </a:r>
            <a:r>
              <a:rPr lang="en-US" sz="1600" b="1" u="sng" dirty="0" smtClean="0">
                <a:solidFill>
                  <a:schemeClr val="tx1"/>
                </a:solidFill>
              </a:rPr>
              <a:t>Goal:</a:t>
            </a:r>
            <a:r>
              <a:rPr lang="en-US" sz="1600" b="1" dirty="0" smtClean="0">
                <a:solidFill>
                  <a:schemeClr val="tx1"/>
                </a:solidFill>
              </a:rPr>
              <a:t>  </a:t>
            </a:r>
            <a:r>
              <a:rPr lang="en-US" sz="1600" dirty="0" smtClean="0">
                <a:solidFill>
                  <a:schemeClr val="tx1"/>
                </a:solidFill>
              </a:rPr>
              <a:t>To make revisions based on graders’ critique and assemble a final project report</a:t>
            </a:r>
          </a:p>
          <a:p>
            <a:pPr>
              <a:buFont typeface="Arial" charset="0"/>
              <a:buChar char="•"/>
            </a:pPr>
            <a:r>
              <a:rPr lang="en-US" sz="1600" dirty="0" smtClean="0">
                <a:solidFill>
                  <a:schemeClr val="tx1"/>
                </a:solidFill>
              </a:rPr>
              <a:t>   </a:t>
            </a:r>
            <a:r>
              <a:rPr lang="en-US" sz="1600" b="1" u="sng" dirty="0" smtClean="0">
                <a:solidFill>
                  <a:schemeClr val="tx1"/>
                </a:solidFill>
              </a:rPr>
              <a:t>Customer:</a:t>
            </a:r>
            <a:r>
              <a:rPr lang="en-US" sz="1600" b="1" dirty="0" smtClean="0">
                <a:solidFill>
                  <a:schemeClr val="tx1"/>
                </a:solidFill>
              </a:rPr>
              <a:t>  </a:t>
            </a:r>
            <a:r>
              <a:rPr lang="en-US" sz="1600" dirty="0" smtClean="0">
                <a:solidFill>
                  <a:schemeClr val="tx1"/>
                </a:solidFill>
              </a:rPr>
              <a:t>Project team</a:t>
            </a:r>
          </a:p>
          <a:p>
            <a:pPr>
              <a:buFont typeface="Arial" charset="0"/>
              <a:buChar char="•"/>
            </a:pPr>
            <a:r>
              <a:rPr lang="en-US" sz="1600" dirty="0" smtClean="0">
                <a:solidFill>
                  <a:schemeClr val="tx1"/>
                </a:solidFill>
              </a:rPr>
              <a:t>   </a:t>
            </a:r>
            <a:r>
              <a:rPr lang="en-US" sz="1600" b="1" u="sng" dirty="0" smtClean="0">
                <a:solidFill>
                  <a:schemeClr val="tx1"/>
                </a:solidFill>
              </a:rPr>
              <a:t>Product:</a:t>
            </a:r>
            <a:r>
              <a:rPr lang="en-US" sz="1600" b="1" dirty="0" smtClean="0">
                <a:solidFill>
                  <a:schemeClr val="tx1"/>
                </a:solidFill>
              </a:rPr>
              <a:t>  </a:t>
            </a:r>
            <a:r>
              <a:rPr lang="en-US" sz="1600" dirty="0" smtClean="0">
                <a:solidFill>
                  <a:schemeClr val="tx1"/>
                </a:solidFill>
              </a:rPr>
              <a:t>Grader sign-offs and final project report</a:t>
            </a:r>
            <a:endParaRPr lang="en-US" sz="1600" b="1" dirty="0" smtClean="0">
              <a:solidFill>
                <a:schemeClr val="tx1"/>
              </a:solidFill>
            </a:endParaRPr>
          </a:p>
          <a:p>
            <a:pPr>
              <a:buFont typeface="Arial" charset="0"/>
              <a:buChar char="•"/>
            </a:pPr>
            <a:r>
              <a:rPr lang="en-US" sz="1600" b="1" dirty="0" smtClean="0">
                <a:solidFill>
                  <a:schemeClr val="tx1"/>
                </a:solidFill>
              </a:rPr>
              <a:t>   </a:t>
            </a:r>
            <a:r>
              <a:rPr lang="en-US" sz="1600" b="1" u="sng" dirty="0" smtClean="0">
                <a:solidFill>
                  <a:schemeClr val="tx1"/>
                </a:solidFill>
              </a:rPr>
              <a:t>R&amp;D:</a:t>
            </a:r>
            <a:r>
              <a:rPr lang="en-US" sz="1600" b="1" dirty="0" smtClean="0">
                <a:solidFill>
                  <a:schemeClr val="tx1"/>
                </a:solidFill>
              </a:rPr>
              <a:t> </a:t>
            </a:r>
            <a:r>
              <a:rPr lang="en-US" sz="1600" dirty="0" smtClean="0">
                <a:solidFill>
                  <a:schemeClr val="tx1"/>
                </a:solidFill>
              </a:rPr>
              <a:t>Review graders’ recommendations</a:t>
            </a:r>
          </a:p>
          <a:p>
            <a:pPr>
              <a:buFont typeface="Arial" charset="0"/>
              <a:buChar char="•"/>
            </a:pPr>
            <a:r>
              <a:rPr lang="en-US" sz="1600" dirty="0" smtClean="0">
                <a:solidFill>
                  <a:schemeClr val="tx1"/>
                </a:solidFill>
              </a:rPr>
              <a:t>   </a:t>
            </a:r>
            <a:r>
              <a:rPr lang="en-US" sz="1600" b="1" u="sng" dirty="0" smtClean="0">
                <a:solidFill>
                  <a:schemeClr val="tx1"/>
                </a:solidFill>
              </a:rPr>
              <a:t>Produce:</a:t>
            </a:r>
            <a:r>
              <a:rPr lang="en-US" sz="1600" dirty="0" smtClean="0">
                <a:solidFill>
                  <a:schemeClr val="tx1"/>
                </a:solidFill>
              </a:rPr>
              <a:t> Revise draft based on recommendations</a:t>
            </a:r>
          </a:p>
          <a:p>
            <a:pPr>
              <a:buFont typeface="Arial" charset="0"/>
              <a:buChar char="•"/>
            </a:pPr>
            <a:r>
              <a:rPr lang="en-US" sz="1600" dirty="0" smtClean="0">
                <a:solidFill>
                  <a:schemeClr val="tx1"/>
                </a:solidFill>
              </a:rPr>
              <a:t>   </a:t>
            </a:r>
            <a:r>
              <a:rPr lang="en-US" sz="1600" b="1" u="sng" dirty="0" smtClean="0">
                <a:solidFill>
                  <a:schemeClr val="tx1"/>
                </a:solidFill>
              </a:rPr>
              <a:t>Sell:</a:t>
            </a:r>
            <a:r>
              <a:rPr lang="en-US" sz="1600" b="1" dirty="0" smtClean="0">
                <a:solidFill>
                  <a:schemeClr val="tx1"/>
                </a:solidFill>
              </a:rPr>
              <a:t> </a:t>
            </a:r>
            <a:r>
              <a:rPr lang="en-US" sz="1600" dirty="0" smtClean="0">
                <a:solidFill>
                  <a:schemeClr val="tx1"/>
                </a:solidFill>
              </a:rPr>
              <a:t>Show final revisions to graders</a:t>
            </a:r>
          </a:p>
          <a:p>
            <a:pPr>
              <a:buFont typeface="Arial" charset="0"/>
              <a:buChar char="•"/>
            </a:pPr>
            <a:r>
              <a:rPr lang="en-US" sz="1600" dirty="0" smtClean="0">
                <a:solidFill>
                  <a:schemeClr val="tx1"/>
                </a:solidFill>
              </a:rPr>
              <a:t>   </a:t>
            </a:r>
            <a:r>
              <a:rPr lang="en-US" sz="1600" b="1" u="sng" dirty="0" smtClean="0">
                <a:solidFill>
                  <a:schemeClr val="tx1"/>
                </a:solidFill>
              </a:rPr>
              <a:t>Service:</a:t>
            </a:r>
            <a:r>
              <a:rPr lang="en-US" sz="1600" b="1" dirty="0" smtClean="0">
                <a:solidFill>
                  <a:schemeClr val="tx1"/>
                </a:solidFill>
              </a:rPr>
              <a:t> </a:t>
            </a:r>
            <a:r>
              <a:rPr lang="en-US" sz="1600" dirty="0" smtClean="0">
                <a:solidFill>
                  <a:schemeClr val="tx1"/>
                </a:solidFill>
              </a:rPr>
              <a:t>Obtain graders’ approval in form of sign-offs</a:t>
            </a:r>
          </a:p>
          <a:p>
            <a:pPr>
              <a:buFont typeface="Arial" charset="0"/>
              <a:buChar char="•"/>
            </a:pPr>
            <a:r>
              <a:rPr lang="en-US" sz="1600" dirty="0" smtClean="0">
                <a:solidFill>
                  <a:schemeClr val="tx1"/>
                </a:solidFill>
              </a:rPr>
              <a:t>   </a:t>
            </a:r>
            <a:r>
              <a:rPr lang="en-US" sz="1600" b="1" u="sng" dirty="0" smtClean="0">
                <a:solidFill>
                  <a:schemeClr val="tx1"/>
                </a:solidFill>
              </a:rPr>
              <a:t>Deliver:</a:t>
            </a:r>
            <a:r>
              <a:rPr lang="en-US" sz="1600" b="1" dirty="0" smtClean="0">
                <a:solidFill>
                  <a:schemeClr val="tx1"/>
                </a:solidFill>
              </a:rPr>
              <a:t> </a:t>
            </a:r>
            <a:r>
              <a:rPr lang="en-US" sz="1600" dirty="0" smtClean="0">
                <a:solidFill>
                  <a:schemeClr val="tx1"/>
                </a:solidFill>
              </a:rPr>
              <a:t>Prepare final report for printing</a:t>
            </a:r>
          </a:p>
          <a:p>
            <a:pPr>
              <a:buFont typeface="Arial" charset="0"/>
              <a:buChar char="•"/>
            </a:pPr>
            <a:r>
              <a:rPr lang="en-US" sz="1600" dirty="0" smtClean="0">
                <a:solidFill>
                  <a:schemeClr val="tx1"/>
                </a:solidFill>
              </a:rPr>
              <a:t>   </a:t>
            </a:r>
            <a:r>
              <a:rPr lang="en-US" sz="1600" b="1" u="sng" dirty="0" smtClean="0">
                <a:solidFill>
                  <a:schemeClr val="tx1"/>
                </a:solidFill>
              </a:rPr>
              <a:t>Technology:</a:t>
            </a:r>
            <a:r>
              <a:rPr lang="en-US" sz="1600" b="1" dirty="0" smtClean="0">
                <a:solidFill>
                  <a:schemeClr val="tx1"/>
                </a:solidFill>
              </a:rPr>
              <a:t>  </a:t>
            </a:r>
            <a:r>
              <a:rPr lang="en-US" sz="1600" dirty="0" smtClean="0">
                <a:solidFill>
                  <a:schemeClr val="tx1"/>
                </a:solidFill>
              </a:rPr>
              <a:t>MS Office Suite,  Internet</a:t>
            </a:r>
          </a:p>
          <a:p>
            <a:pPr>
              <a:buFont typeface="Arial" charset="0"/>
              <a:buChar char="•"/>
            </a:pPr>
            <a:r>
              <a:rPr lang="en-US" sz="1600" dirty="0" smtClean="0">
                <a:solidFill>
                  <a:schemeClr val="tx1"/>
                </a:solidFill>
              </a:rPr>
              <a:t>   </a:t>
            </a:r>
            <a:r>
              <a:rPr lang="en-US" sz="1600" b="1" u="sng" dirty="0" smtClean="0">
                <a:solidFill>
                  <a:schemeClr val="tx1"/>
                </a:solidFill>
              </a:rPr>
              <a:t>Data:</a:t>
            </a:r>
            <a:r>
              <a:rPr lang="en-US" sz="1600" b="1" dirty="0" smtClean="0">
                <a:solidFill>
                  <a:schemeClr val="tx1"/>
                </a:solidFill>
              </a:rPr>
              <a:t>  </a:t>
            </a:r>
            <a:r>
              <a:rPr lang="en-US" sz="1600" dirty="0" smtClean="0">
                <a:solidFill>
                  <a:schemeClr val="tx1"/>
                </a:solidFill>
              </a:rPr>
              <a:t>Previous MIS 295 projects, class notes, WCA and VC models, interviews with graders, graders’ recommendations, revisions, sign-offs, final report</a:t>
            </a:r>
            <a:endParaRPr lang="en-US" sz="1600" b="1" dirty="0" smtClean="0">
              <a:solidFill>
                <a:schemeClr val="tx1"/>
              </a:solidFill>
            </a:endParaRPr>
          </a:p>
          <a:p>
            <a:pPr>
              <a:buFont typeface="Arial" charset="0"/>
              <a:buChar char="•"/>
            </a:pPr>
            <a:r>
              <a:rPr lang="en-US" sz="1600" dirty="0" smtClean="0">
                <a:solidFill>
                  <a:schemeClr val="tx1"/>
                </a:solidFill>
              </a:rPr>
              <a:t>   </a:t>
            </a:r>
            <a:r>
              <a:rPr lang="en-US" sz="1600" b="1" u="sng" dirty="0" smtClean="0">
                <a:solidFill>
                  <a:schemeClr val="tx1"/>
                </a:solidFill>
              </a:rPr>
              <a:t>People:</a:t>
            </a:r>
            <a:r>
              <a:rPr lang="en-US" sz="1600" b="1" dirty="0" smtClean="0">
                <a:solidFill>
                  <a:schemeClr val="tx1"/>
                </a:solidFill>
              </a:rPr>
              <a:t>  </a:t>
            </a:r>
            <a:r>
              <a:rPr lang="en-US" sz="1600" dirty="0" smtClean="0">
                <a:solidFill>
                  <a:schemeClr val="tx1"/>
                </a:solidFill>
              </a:rPr>
              <a:t>Graders, Previous MIS 295 students, KAZ project team</a:t>
            </a:r>
          </a:p>
          <a:p>
            <a:pPr>
              <a:buFont typeface="Arial" charset="0"/>
              <a:buChar char="•"/>
            </a:pPr>
            <a:r>
              <a:rPr lang="en-US" sz="1600" dirty="0" smtClean="0">
                <a:solidFill>
                  <a:schemeClr val="tx1"/>
                </a:solidFill>
              </a:rPr>
              <a:t>   </a:t>
            </a:r>
            <a:r>
              <a:rPr lang="en-US" sz="1600" b="1" u="sng" dirty="0" smtClean="0">
                <a:solidFill>
                  <a:schemeClr val="tx1"/>
                </a:solidFill>
              </a:rPr>
              <a:t>Value:</a:t>
            </a:r>
            <a:r>
              <a:rPr lang="en-US" sz="1600" b="1" dirty="0" smtClean="0">
                <a:solidFill>
                  <a:schemeClr val="tx1"/>
                </a:solidFill>
              </a:rPr>
              <a:t>   </a:t>
            </a:r>
            <a:r>
              <a:rPr lang="en-US" sz="1600" dirty="0" smtClean="0">
                <a:solidFill>
                  <a:schemeClr val="tx1"/>
                </a:solidFill>
              </a:rPr>
              <a:t>By obtaining sign-offs, the project team ensures  consistent grading of project report, independent of individual grader, which increases grading score outcome.  The project report will be indicative of the project team’s collaborative effort to accept grader critiques and exceed their expectations which will later be reflected in an exceptional project grade.  </a:t>
            </a:r>
          </a:p>
          <a:p>
            <a:pPr>
              <a:buFont typeface="Arial" charset="0"/>
              <a:buChar char="•"/>
            </a:pPr>
            <a:endParaRPr lang="en-US" sz="1600" dirty="0" smtClean="0">
              <a:solidFill>
                <a:schemeClr val="tx1"/>
              </a:solidFill>
            </a:endParaRPr>
          </a:p>
          <a:p>
            <a:pPr>
              <a:buFont typeface="Arial" charset="0"/>
              <a:buChar char="•"/>
            </a:pPr>
            <a:endParaRPr lang="en-US" sz="1600" dirty="0" smtClean="0">
              <a:solidFill>
                <a:schemeClr val="tx1"/>
              </a:solidFill>
            </a:endParaRPr>
          </a:p>
          <a:p>
            <a:pPr>
              <a:buFont typeface="Arial" charset="0"/>
              <a:buChar char="•"/>
            </a:pPr>
            <a:endParaRPr lang="en-US" sz="1600" b="1" dirty="0">
              <a:solidFill>
                <a:schemeClr val="tx1"/>
              </a:solidFill>
            </a:endParaRPr>
          </a:p>
        </p:txBody>
      </p:sp>
      <p:sp>
        <p:nvSpPr>
          <p:cNvPr id="7" name="TextBox 6"/>
          <p:cNvSpPr txBox="1"/>
          <p:nvPr/>
        </p:nvSpPr>
        <p:spPr>
          <a:xfrm>
            <a:off x="1371600" y="762000"/>
            <a:ext cx="4191000" cy="1077218"/>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3200" dirty="0" smtClean="0"/>
              <a:t>Project Team Service WCA Narrative</a:t>
            </a:r>
            <a:endParaRPr lang="en-US" sz="32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19200" y="838200"/>
            <a:ext cx="4495800" cy="584775"/>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3200" dirty="0" smtClean="0"/>
              <a:t>Project Team Service VC</a:t>
            </a:r>
            <a:endParaRPr lang="en-US" sz="3200" dirty="0"/>
          </a:p>
        </p:txBody>
      </p:sp>
      <p:cxnSp>
        <p:nvCxnSpPr>
          <p:cNvPr id="53" name="Straight Arrow Connector 52"/>
          <p:cNvCxnSpPr>
            <a:stCxn id="47" idx="2"/>
            <a:endCxn id="48" idx="0"/>
          </p:cNvCxnSpPr>
          <p:nvPr/>
        </p:nvCxnSpPr>
        <p:spPr>
          <a:xfrm rot="5400000">
            <a:off x="1333500" y="30480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2"/>
            <a:endCxn id="49" idx="0"/>
          </p:cNvCxnSpPr>
          <p:nvPr/>
        </p:nvCxnSpPr>
        <p:spPr>
          <a:xfrm rot="5400000">
            <a:off x="1333500" y="43434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2"/>
            <a:endCxn id="51" idx="0"/>
          </p:cNvCxnSpPr>
          <p:nvPr/>
        </p:nvCxnSpPr>
        <p:spPr>
          <a:xfrm rot="5400000">
            <a:off x="1333500" y="56388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1" idx="2"/>
            <a:endCxn id="50" idx="0"/>
          </p:cNvCxnSpPr>
          <p:nvPr/>
        </p:nvCxnSpPr>
        <p:spPr>
          <a:xfrm rot="5400000">
            <a:off x="1333500" y="6934200"/>
            <a:ext cx="304800" cy="1588"/>
          </a:xfrm>
          <a:prstGeom prst="straightConnector1">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14400" y="19050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R&amp;D</a:t>
            </a:r>
            <a:endParaRPr lang="en-US" b="1" dirty="0">
              <a:solidFill>
                <a:schemeClr val="tx1"/>
              </a:solidFill>
            </a:endParaRPr>
          </a:p>
        </p:txBody>
      </p:sp>
      <p:sp>
        <p:nvSpPr>
          <p:cNvPr id="48" name="Rectangle 47"/>
          <p:cNvSpPr/>
          <p:nvPr/>
        </p:nvSpPr>
        <p:spPr>
          <a:xfrm>
            <a:off x="914400" y="32004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Produce</a:t>
            </a:r>
            <a:endParaRPr lang="en-US" b="1" dirty="0">
              <a:solidFill>
                <a:schemeClr val="tx1"/>
              </a:solidFill>
            </a:endParaRPr>
          </a:p>
        </p:txBody>
      </p:sp>
      <p:sp>
        <p:nvSpPr>
          <p:cNvPr id="49" name="Rectangle 48"/>
          <p:cNvSpPr/>
          <p:nvPr/>
        </p:nvSpPr>
        <p:spPr>
          <a:xfrm>
            <a:off x="914400" y="44958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Sell</a:t>
            </a:r>
            <a:endParaRPr lang="en-US" b="1" dirty="0">
              <a:solidFill>
                <a:schemeClr val="tx1"/>
              </a:solidFill>
            </a:endParaRPr>
          </a:p>
        </p:txBody>
      </p:sp>
      <p:sp>
        <p:nvSpPr>
          <p:cNvPr id="50" name="Rectangle 49"/>
          <p:cNvSpPr/>
          <p:nvPr/>
        </p:nvSpPr>
        <p:spPr>
          <a:xfrm>
            <a:off x="914400" y="70866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Deliver</a:t>
            </a:r>
            <a:endParaRPr lang="en-US" b="1" dirty="0">
              <a:solidFill>
                <a:schemeClr val="tx1"/>
              </a:solidFill>
            </a:endParaRPr>
          </a:p>
        </p:txBody>
      </p:sp>
      <p:sp>
        <p:nvSpPr>
          <p:cNvPr id="51" name="Rectangle 50"/>
          <p:cNvSpPr/>
          <p:nvPr/>
        </p:nvSpPr>
        <p:spPr>
          <a:xfrm>
            <a:off x="914400" y="5791200"/>
            <a:ext cx="1143000" cy="990600"/>
          </a:xfrm>
          <a:prstGeom prst="rect">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prstMaterial="soft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Service</a:t>
            </a:r>
            <a:endParaRPr lang="en-US" b="1" dirty="0">
              <a:solidFill>
                <a:schemeClr val="tx1"/>
              </a:solidFill>
            </a:endParaRPr>
          </a:p>
        </p:txBody>
      </p:sp>
      <p:sp>
        <p:nvSpPr>
          <p:cNvPr id="63" name="Left Arrow Callout 62"/>
          <p:cNvSpPr/>
          <p:nvPr/>
        </p:nvSpPr>
        <p:spPr>
          <a:xfrm>
            <a:off x="2133600" y="1828800"/>
            <a:ext cx="1752600" cy="12192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Reviewed recommendations</a:t>
            </a:r>
            <a:endParaRPr lang="en-US" sz="1000" dirty="0">
              <a:solidFill>
                <a:schemeClr val="tx1"/>
              </a:solidFill>
            </a:endParaRPr>
          </a:p>
        </p:txBody>
      </p:sp>
      <p:sp>
        <p:nvSpPr>
          <p:cNvPr id="64" name="Left Arrow Callout 63"/>
          <p:cNvSpPr/>
          <p:nvPr/>
        </p:nvSpPr>
        <p:spPr>
          <a:xfrm>
            <a:off x="2133600" y="3200400"/>
            <a:ext cx="1752600" cy="10668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Revised draft</a:t>
            </a:r>
            <a:endParaRPr lang="en-US" sz="1000" dirty="0">
              <a:solidFill>
                <a:schemeClr val="tx1"/>
              </a:solidFill>
            </a:endParaRPr>
          </a:p>
        </p:txBody>
      </p:sp>
      <p:sp>
        <p:nvSpPr>
          <p:cNvPr id="65" name="Left Arrow Callout 64"/>
          <p:cNvSpPr/>
          <p:nvPr/>
        </p:nvSpPr>
        <p:spPr>
          <a:xfrm>
            <a:off x="2133600" y="4495800"/>
            <a:ext cx="1752600" cy="10668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Grader review</a:t>
            </a:r>
            <a:endParaRPr lang="en-US" sz="1000" dirty="0">
              <a:solidFill>
                <a:schemeClr val="tx1"/>
              </a:solidFill>
            </a:endParaRPr>
          </a:p>
        </p:txBody>
      </p:sp>
      <p:sp>
        <p:nvSpPr>
          <p:cNvPr id="66" name="Left Arrow Callout 65"/>
          <p:cNvSpPr/>
          <p:nvPr/>
        </p:nvSpPr>
        <p:spPr>
          <a:xfrm>
            <a:off x="2133600" y="5715000"/>
            <a:ext cx="1752600" cy="1143000"/>
          </a:xfrm>
          <a:prstGeom prst="leftArrowCallout">
            <a:avLst>
              <a:gd name="adj1" fmla="val 13462"/>
              <a:gd name="adj2" fmla="val 1538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Sign-offs</a:t>
            </a:r>
            <a:endParaRPr lang="en-US" sz="1000" dirty="0">
              <a:solidFill>
                <a:schemeClr val="tx1"/>
              </a:solidFill>
            </a:endParaRPr>
          </a:p>
        </p:txBody>
      </p:sp>
      <p:sp>
        <p:nvSpPr>
          <p:cNvPr id="67" name="Left Arrow Callout 66"/>
          <p:cNvSpPr/>
          <p:nvPr/>
        </p:nvSpPr>
        <p:spPr>
          <a:xfrm>
            <a:off x="2133600" y="7010400"/>
            <a:ext cx="1752600" cy="990600"/>
          </a:xfrm>
          <a:prstGeom prst="leftArrowCallout">
            <a:avLst>
              <a:gd name="adj1" fmla="val 18462"/>
              <a:gd name="adj2" fmla="val 19135"/>
              <a:gd name="adj3" fmla="val 15385"/>
              <a:gd name="adj4" fmla="val 78477"/>
            </a:avLst>
          </a:prstGeom>
          <a:solidFill>
            <a:schemeClr val="bg1">
              <a:lumMod val="7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Final report</a:t>
            </a:r>
            <a:endParaRPr lang="en-US" sz="1000" dirty="0">
              <a:solidFill>
                <a:schemeClr val="tx1"/>
              </a:solidFill>
            </a:endParaRPr>
          </a:p>
        </p:txBody>
      </p:sp>
      <p:cxnSp>
        <p:nvCxnSpPr>
          <p:cNvPr id="70" name="Straight Arrow Connector 69"/>
          <p:cNvCxnSpPr/>
          <p:nvPr/>
        </p:nvCxnSpPr>
        <p:spPr>
          <a:xfrm flipV="1">
            <a:off x="2133600" y="6400800"/>
            <a:ext cx="3124200" cy="1600200"/>
          </a:xfrm>
          <a:prstGeom prst="bentConnector3">
            <a:avLst>
              <a:gd name="adj1" fmla="val 100000"/>
            </a:avLst>
          </a:prstGeom>
          <a:ln w="44450" cap="flat">
            <a:solidFill>
              <a:srgbClr val="FFFF00"/>
            </a:solidFill>
            <a:tailEnd type="triangle" w="lg"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191000" y="1981200"/>
            <a:ext cx="1676400" cy="400110"/>
          </a:xfrm>
          <a:prstGeom prst="rect">
            <a:avLst/>
          </a:prstGeom>
          <a:solidFill>
            <a:schemeClr val="accent1">
              <a:alpha val="66000"/>
            </a:schemeClr>
          </a:solidFill>
          <a:ln>
            <a:solidFill>
              <a:schemeClr val="tx1"/>
            </a:solidFill>
          </a:ln>
        </p:spPr>
        <p:txBody>
          <a:bodyPr wrap="square" rtlCol="0">
            <a:spAutoFit/>
          </a:bodyPr>
          <a:lstStyle/>
          <a:p>
            <a:pPr algn="ctr"/>
            <a:r>
              <a:rPr lang="en-US" sz="2000" b="1" u="sng" dirty="0" smtClean="0">
                <a:solidFill>
                  <a:srgbClr val="FFFF00"/>
                </a:solidFill>
              </a:rPr>
              <a:t>Value Added</a:t>
            </a:r>
            <a:endParaRPr lang="en-US" sz="2000" b="1" u="sng" dirty="0">
              <a:solidFill>
                <a:srgbClr val="FFFF00"/>
              </a:solidFill>
            </a:endParaRPr>
          </a:p>
        </p:txBody>
      </p:sp>
      <p:sp>
        <p:nvSpPr>
          <p:cNvPr id="82" name="Rectangle 81"/>
          <p:cNvSpPr/>
          <p:nvPr/>
        </p:nvSpPr>
        <p:spPr>
          <a:xfrm>
            <a:off x="4114800" y="2590800"/>
            <a:ext cx="1828800" cy="3810000"/>
          </a:xfrm>
          <a:prstGeom prst="rect">
            <a:avLst/>
          </a:prstGeom>
          <a:solidFill>
            <a:schemeClr val="bg2">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By obtaining sign-offs, the project team ensures  consistent grading of project report, independent of individual grader, which increases grading score outcome.  The project report will be indicative of the project team’s collaborative effort to accept grader critiques and exceed their expectations which will later be reflected in an exceptional project grade.</a:t>
            </a:r>
          </a:p>
        </p:txBody>
      </p:sp>
      <p:sp>
        <p:nvSpPr>
          <p:cNvPr id="24" name="Slide Number Placeholder 23"/>
          <p:cNvSpPr>
            <a:spLocks noGrp="1"/>
          </p:cNvSpPr>
          <p:nvPr>
            <p:ph type="sldNum" sz="quarter" idx="12"/>
          </p:nvPr>
        </p:nvSpPr>
        <p:spPr/>
        <p:txBody>
          <a:bodyPr/>
          <a:lstStyle/>
          <a:p>
            <a:fld id="{BFC7FD3E-F688-44E6-8889-AEFA5BAA7B88}" type="slidenum">
              <a:rPr lang="en-US" smtClean="0"/>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2057400"/>
            <a:ext cx="5486400" cy="61722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charset="0"/>
              <a:buChar char="•"/>
            </a:pPr>
            <a:r>
              <a:rPr lang="en-US" b="1" dirty="0" smtClean="0">
                <a:solidFill>
                  <a:schemeClr val="tx1"/>
                </a:solidFill>
              </a:rPr>
              <a:t>   </a:t>
            </a:r>
            <a:r>
              <a:rPr lang="en-US" b="1" u="sng" dirty="0" smtClean="0">
                <a:solidFill>
                  <a:schemeClr val="tx1"/>
                </a:solidFill>
              </a:rPr>
              <a:t>R&amp;D:</a:t>
            </a:r>
            <a:r>
              <a:rPr lang="en-US" b="1" dirty="0" smtClean="0">
                <a:solidFill>
                  <a:schemeClr val="tx1"/>
                </a:solidFill>
              </a:rPr>
              <a:t> </a:t>
            </a:r>
            <a:r>
              <a:rPr lang="en-US" dirty="0" smtClean="0">
                <a:solidFill>
                  <a:schemeClr val="tx1"/>
                </a:solidFill>
              </a:rPr>
              <a:t>Review graders’ recommendations</a:t>
            </a:r>
          </a:p>
          <a:p>
            <a:pPr>
              <a:buFont typeface="Arial" charset="0"/>
              <a:buChar char="•"/>
            </a:pPr>
            <a:r>
              <a:rPr lang="en-US" dirty="0" smtClean="0">
                <a:solidFill>
                  <a:schemeClr val="tx1"/>
                </a:solidFill>
              </a:rPr>
              <a:t>   </a:t>
            </a:r>
            <a:r>
              <a:rPr lang="en-US" b="1" u="sng" dirty="0" smtClean="0">
                <a:solidFill>
                  <a:schemeClr val="tx1"/>
                </a:solidFill>
              </a:rPr>
              <a:t>Produce:</a:t>
            </a:r>
            <a:r>
              <a:rPr lang="en-US" dirty="0" smtClean="0">
                <a:solidFill>
                  <a:schemeClr val="tx1"/>
                </a:solidFill>
              </a:rPr>
              <a:t> Revise draft based on recommendations</a:t>
            </a:r>
          </a:p>
          <a:p>
            <a:pPr>
              <a:buFont typeface="Arial" charset="0"/>
              <a:buChar char="•"/>
            </a:pPr>
            <a:r>
              <a:rPr lang="en-US" dirty="0" smtClean="0">
                <a:solidFill>
                  <a:schemeClr val="tx1"/>
                </a:solidFill>
              </a:rPr>
              <a:t>   </a:t>
            </a:r>
            <a:r>
              <a:rPr lang="en-US" b="1" u="sng" dirty="0" smtClean="0">
                <a:solidFill>
                  <a:schemeClr val="tx1"/>
                </a:solidFill>
              </a:rPr>
              <a:t>Sell:</a:t>
            </a:r>
            <a:r>
              <a:rPr lang="en-US" b="1" dirty="0" smtClean="0">
                <a:solidFill>
                  <a:schemeClr val="tx1"/>
                </a:solidFill>
              </a:rPr>
              <a:t> </a:t>
            </a:r>
            <a:r>
              <a:rPr lang="en-US" dirty="0" smtClean="0">
                <a:solidFill>
                  <a:schemeClr val="tx1"/>
                </a:solidFill>
              </a:rPr>
              <a:t>Show final revisions to graders</a:t>
            </a:r>
          </a:p>
          <a:p>
            <a:pPr>
              <a:buFont typeface="Arial" charset="0"/>
              <a:buChar char="•"/>
            </a:pPr>
            <a:r>
              <a:rPr lang="en-US" dirty="0" smtClean="0">
                <a:solidFill>
                  <a:schemeClr val="tx1"/>
                </a:solidFill>
              </a:rPr>
              <a:t>   </a:t>
            </a:r>
            <a:r>
              <a:rPr lang="en-US" b="1" u="sng" dirty="0" smtClean="0">
                <a:solidFill>
                  <a:schemeClr val="tx1"/>
                </a:solidFill>
              </a:rPr>
              <a:t>Service:</a:t>
            </a:r>
            <a:r>
              <a:rPr lang="en-US" b="1" dirty="0" smtClean="0">
                <a:solidFill>
                  <a:schemeClr val="tx1"/>
                </a:solidFill>
              </a:rPr>
              <a:t> </a:t>
            </a:r>
            <a:r>
              <a:rPr lang="en-US" dirty="0" smtClean="0">
                <a:solidFill>
                  <a:schemeClr val="tx1"/>
                </a:solidFill>
              </a:rPr>
              <a:t>Obtain graders’ approval in form of sign-offs</a:t>
            </a:r>
          </a:p>
          <a:p>
            <a:pPr>
              <a:buFont typeface="Arial" charset="0"/>
              <a:buChar char="•"/>
            </a:pPr>
            <a:r>
              <a:rPr lang="en-US" dirty="0" smtClean="0">
                <a:solidFill>
                  <a:schemeClr val="tx1"/>
                </a:solidFill>
              </a:rPr>
              <a:t>   </a:t>
            </a:r>
            <a:r>
              <a:rPr lang="en-US" b="1" u="sng" dirty="0" smtClean="0">
                <a:solidFill>
                  <a:schemeClr val="tx1"/>
                </a:solidFill>
              </a:rPr>
              <a:t>Deliver:</a:t>
            </a:r>
            <a:r>
              <a:rPr lang="en-US" b="1" dirty="0" smtClean="0">
                <a:solidFill>
                  <a:schemeClr val="tx1"/>
                </a:solidFill>
              </a:rPr>
              <a:t> </a:t>
            </a:r>
            <a:r>
              <a:rPr lang="en-US" dirty="0" smtClean="0">
                <a:solidFill>
                  <a:schemeClr val="tx1"/>
                </a:solidFill>
              </a:rPr>
              <a:t>Prepare final report for printing</a:t>
            </a:r>
          </a:p>
          <a:p>
            <a:pPr>
              <a:buFont typeface="Arial" charset="0"/>
              <a:buChar char="•"/>
            </a:pPr>
            <a:r>
              <a:rPr lang="en-US" dirty="0" smtClean="0">
                <a:solidFill>
                  <a:schemeClr val="tx1"/>
                </a:solidFill>
              </a:rPr>
              <a:t>   </a:t>
            </a:r>
            <a:r>
              <a:rPr lang="en-US" b="1" u="sng" dirty="0" smtClean="0">
                <a:solidFill>
                  <a:schemeClr val="tx1"/>
                </a:solidFill>
              </a:rPr>
              <a:t>Value:</a:t>
            </a:r>
            <a:r>
              <a:rPr lang="en-US" b="1" dirty="0" smtClean="0">
                <a:solidFill>
                  <a:schemeClr val="tx1"/>
                </a:solidFill>
              </a:rPr>
              <a:t>   </a:t>
            </a:r>
            <a:r>
              <a:rPr lang="en-US" dirty="0" smtClean="0">
                <a:solidFill>
                  <a:schemeClr val="tx1"/>
                </a:solidFill>
              </a:rPr>
              <a:t>By obtaining sign-offs, the project team ensures  consistent grading of project report, independent of individual grader, which increases grading score outcome.  The project report will be indicative of the project team’s collaborative effort to accept grader critiques and exceed their expectations which will later be reflected in an exceptional project grade.</a:t>
            </a:r>
          </a:p>
          <a:p>
            <a:endParaRPr lang="en-US" dirty="0">
              <a:solidFill>
                <a:schemeClr val="tx1"/>
              </a:solidFill>
            </a:endParaRPr>
          </a:p>
        </p:txBody>
      </p:sp>
      <p:sp>
        <p:nvSpPr>
          <p:cNvPr id="7" name="TextBox 6"/>
          <p:cNvSpPr txBox="1"/>
          <p:nvPr/>
        </p:nvSpPr>
        <p:spPr>
          <a:xfrm>
            <a:off x="1371600" y="762000"/>
            <a:ext cx="4191000" cy="1077218"/>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3200" dirty="0" smtClean="0"/>
              <a:t>Project Team Service VC Narrative</a:t>
            </a:r>
            <a:endParaRPr lang="en-US" sz="32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dirty="0" smtClean="0">
              <a:solidFill>
                <a:schemeClr val="tx1"/>
              </a:solidFill>
            </a:endParaRPr>
          </a:p>
          <a:p>
            <a:pPr>
              <a:buFont typeface="Arial" charset="0"/>
              <a:buChar char="•"/>
            </a:pPr>
            <a:r>
              <a:rPr lang="en-US" sz="1400" dirty="0" smtClean="0">
                <a:solidFill>
                  <a:schemeClr val="tx1"/>
                </a:solidFill>
              </a:rPr>
              <a:t>  Prepare final draft with modifications based on grader recommendations to receive sign-offs</a:t>
            </a:r>
          </a:p>
          <a:p>
            <a:pPr>
              <a:buFont typeface="Arial" charset="0"/>
              <a:buChar char="•"/>
            </a:pPr>
            <a:r>
              <a:rPr lang="en-US" sz="1400" dirty="0" smtClean="0">
                <a:solidFill>
                  <a:schemeClr val="tx1"/>
                </a:solidFill>
              </a:rPr>
              <a:t>  Submit final draft to graders.</a:t>
            </a:r>
          </a:p>
          <a:p>
            <a:pPr>
              <a:buFont typeface="Arial" charset="0"/>
              <a:buChar char="•"/>
            </a:pPr>
            <a:r>
              <a:rPr lang="en-US" sz="1400" dirty="0" smtClean="0">
                <a:solidFill>
                  <a:schemeClr val="tx1"/>
                </a:solidFill>
              </a:rPr>
              <a:t>  Receive sign-offs from graders.</a:t>
            </a:r>
          </a:p>
          <a:p>
            <a:pPr lvl="1">
              <a:buFont typeface="Arial" charset="0"/>
              <a:buChar char="•"/>
            </a:pPr>
            <a:r>
              <a:rPr lang="en-US" sz="1400" dirty="0" smtClean="0">
                <a:solidFill>
                  <a:schemeClr val="tx1"/>
                </a:solidFill>
              </a:rPr>
              <a:t>  Sign-offs are included throughout the project report, directly after the pages that were signed-off on.</a:t>
            </a:r>
          </a:p>
          <a:p>
            <a:pPr>
              <a:buFont typeface="Arial" charset="0"/>
              <a:buChar char="•"/>
            </a:pPr>
            <a:r>
              <a:rPr lang="en-US" sz="1400" dirty="0" smtClean="0">
                <a:solidFill>
                  <a:schemeClr val="tx1"/>
                </a:solidFill>
              </a:rPr>
              <a:t>  Ensure that final report is ready for printing.  </a:t>
            </a:r>
          </a:p>
        </p:txBody>
      </p:sp>
      <p:sp>
        <p:nvSpPr>
          <p:cNvPr id="7" name="TextBox 6"/>
          <p:cNvSpPr txBox="1"/>
          <p:nvPr/>
        </p:nvSpPr>
        <p:spPr>
          <a:xfrm>
            <a:off x="1143000" y="762000"/>
            <a:ext cx="4572000" cy="523220"/>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lvl="0" algn="ctr"/>
            <a:r>
              <a:rPr lang="en-US" sz="2800" dirty="0" smtClean="0">
                <a:solidFill>
                  <a:prstClr val="black"/>
                </a:solidFill>
              </a:rPr>
              <a:t>Project Team Service Task List</a:t>
            </a:r>
            <a:endParaRPr lang="en-US" sz="2800" dirty="0">
              <a:solidFill>
                <a:prstClr val="black"/>
              </a:solidFill>
            </a:endParaRPr>
          </a:p>
        </p:txBody>
      </p:sp>
      <p:sp>
        <p:nvSpPr>
          <p:cNvPr id="5" name="Slide Number Placeholder 4"/>
          <p:cNvSpPr>
            <a:spLocks noGrp="1"/>
          </p:cNvSpPr>
          <p:nvPr>
            <p:ph type="sldNum" sz="quarter" idx="12"/>
          </p:nvPr>
        </p:nvSpPr>
        <p:spPr/>
        <p:txBody>
          <a:bodyPr/>
          <a:lstStyle/>
          <a:p>
            <a:fld id="{BFC7FD3E-F688-44E6-8889-AEFA5BAA7B88}" type="slidenum">
              <a:rPr lang="en-US" smtClean="0"/>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1752600"/>
            <a:ext cx="5486400" cy="64770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a:stCxn id="13" idx="0"/>
            <a:endCxn id="12" idx="2"/>
          </p:cNvCxnSpPr>
          <p:nvPr/>
        </p:nvCxnSpPr>
        <p:spPr>
          <a:xfrm rot="5400000" flipH="1" flipV="1">
            <a:off x="3200400" y="4305300"/>
            <a:ext cx="533400" cy="1588"/>
          </a:xfrm>
          <a:prstGeom prst="straightConnector1">
            <a:avLst/>
          </a:prstGeom>
          <a:ln w="44450">
            <a:solidFill>
              <a:schemeClr val="tx1"/>
            </a:solidFill>
            <a:tailEnd type="stealth" w="lg" len="lg"/>
          </a:ln>
          <a:effectLst/>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0"/>
            <a:endCxn id="13" idx="2"/>
          </p:cNvCxnSpPr>
          <p:nvPr/>
        </p:nvCxnSpPr>
        <p:spPr>
          <a:xfrm rot="5400000" flipH="1" flipV="1">
            <a:off x="2381250" y="6076950"/>
            <a:ext cx="304800" cy="1866900"/>
          </a:xfrm>
          <a:prstGeom prst="bentConnector3">
            <a:avLst>
              <a:gd name="adj1" fmla="val 50000"/>
            </a:avLst>
          </a:prstGeom>
          <a:ln w="44450" cap="sq">
            <a:solidFill>
              <a:schemeClr val="tx1"/>
            </a:solidFill>
            <a:miter lim="800000"/>
            <a:tailEnd type="stealth" w="lg" len="lg"/>
          </a:ln>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0"/>
            <a:endCxn id="13" idx="2"/>
          </p:cNvCxnSpPr>
          <p:nvPr/>
        </p:nvCxnSpPr>
        <p:spPr>
          <a:xfrm rot="5400000" flipH="1" flipV="1">
            <a:off x="3314700" y="7010400"/>
            <a:ext cx="304800" cy="1588"/>
          </a:xfrm>
          <a:prstGeom prst="line">
            <a:avLst/>
          </a:prstGeom>
          <a:ln w="44450" cap="sq">
            <a:solidFill>
              <a:schemeClr val="tx1"/>
            </a:solidFill>
            <a:miter lim="800000"/>
            <a:tailEnd type="stealth" w="lg" len="lg"/>
          </a:ln>
          <a:effectLst/>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6" idx="0"/>
            <a:endCxn id="13" idx="2"/>
          </p:cNvCxnSpPr>
          <p:nvPr/>
        </p:nvCxnSpPr>
        <p:spPr>
          <a:xfrm rot="16200000" flipV="1">
            <a:off x="4248150" y="6076950"/>
            <a:ext cx="304800" cy="1866900"/>
          </a:xfrm>
          <a:prstGeom prst="bentConnector3">
            <a:avLst>
              <a:gd name="adj1" fmla="val 50000"/>
            </a:avLst>
          </a:prstGeom>
          <a:ln w="44450" cap="sq">
            <a:solidFill>
              <a:schemeClr val="tx1"/>
            </a:solidFill>
            <a:miter lim="800000"/>
            <a:tailEnd type="stealth" w="lg" len="lg"/>
          </a:ln>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66800" y="914400"/>
            <a:ext cx="4800600" cy="553998"/>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3000" dirty="0" smtClean="0"/>
              <a:t>Project Team Deliver WCA</a:t>
            </a:r>
            <a:endParaRPr lang="en-US" sz="3000" dirty="0"/>
          </a:p>
        </p:txBody>
      </p:sp>
      <p:sp>
        <p:nvSpPr>
          <p:cNvPr id="9" name="Rounded Rectangle 8"/>
          <p:cNvSpPr/>
          <p:nvPr/>
        </p:nvSpPr>
        <p:spPr>
          <a:xfrm>
            <a:off x="2819400" y="1905000"/>
            <a:ext cx="1295400" cy="609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Customer</a:t>
            </a:r>
          </a:p>
          <a:p>
            <a:pPr algn="ctr"/>
            <a:r>
              <a:rPr lang="en-US" sz="1000" dirty="0" smtClean="0">
                <a:solidFill>
                  <a:schemeClr val="tx1"/>
                </a:solidFill>
              </a:rPr>
              <a:t>Project Team</a:t>
            </a:r>
          </a:p>
        </p:txBody>
      </p:sp>
      <p:sp>
        <p:nvSpPr>
          <p:cNvPr id="12" name="Rounded Rectangle 11"/>
          <p:cNvSpPr/>
          <p:nvPr/>
        </p:nvSpPr>
        <p:spPr>
          <a:xfrm>
            <a:off x="2667000" y="2895600"/>
            <a:ext cx="1600200" cy="11430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Product</a:t>
            </a:r>
          </a:p>
          <a:p>
            <a:pPr algn="ctr"/>
            <a:r>
              <a:rPr lang="en-US" sz="900" dirty="0" smtClean="0">
                <a:solidFill>
                  <a:schemeClr val="tx1"/>
                </a:solidFill>
              </a:rPr>
              <a:t>An exceptional project grade</a:t>
            </a:r>
            <a:endParaRPr lang="en-US" sz="900" dirty="0">
              <a:solidFill>
                <a:schemeClr val="tx1"/>
              </a:solidFill>
            </a:endParaRPr>
          </a:p>
        </p:txBody>
      </p:sp>
      <p:sp>
        <p:nvSpPr>
          <p:cNvPr id="13" name="Rounded Rectangle 12"/>
          <p:cNvSpPr/>
          <p:nvPr/>
        </p:nvSpPr>
        <p:spPr>
          <a:xfrm>
            <a:off x="914400" y="4572000"/>
            <a:ext cx="5105400" cy="22860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400" b="1" u="sng" dirty="0" smtClean="0">
                <a:solidFill>
                  <a:schemeClr val="tx1"/>
                </a:solidFill>
              </a:rPr>
              <a:t>Research</a:t>
            </a:r>
            <a:r>
              <a:rPr lang="en-US" sz="1400" dirty="0" smtClean="0">
                <a:solidFill>
                  <a:schemeClr val="tx1"/>
                </a:solidFill>
              </a:rPr>
              <a:t>	 – </a:t>
            </a:r>
            <a:r>
              <a:rPr lang="en-US" sz="1000" dirty="0" smtClean="0">
                <a:solidFill>
                  <a:schemeClr val="tx1"/>
                </a:solidFill>
              </a:rPr>
              <a:t>Potential printing locations and choose best location</a:t>
            </a:r>
          </a:p>
          <a:p>
            <a:endParaRPr lang="en-US" sz="1000" dirty="0" smtClean="0">
              <a:solidFill>
                <a:schemeClr val="tx1"/>
              </a:solidFill>
            </a:endParaRPr>
          </a:p>
          <a:p>
            <a:pPr>
              <a:buFont typeface="Arial" pitchFamily="34" charset="0"/>
              <a:buChar char="•"/>
            </a:pPr>
            <a:r>
              <a:rPr lang="en-US" sz="1400" b="1" u="sng" dirty="0" smtClean="0">
                <a:solidFill>
                  <a:schemeClr val="tx1"/>
                </a:solidFill>
              </a:rPr>
              <a:t>Produce</a:t>
            </a:r>
            <a:r>
              <a:rPr lang="en-US" sz="1400" dirty="0" smtClean="0">
                <a:solidFill>
                  <a:schemeClr val="tx1"/>
                </a:solidFill>
              </a:rPr>
              <a:t>	 –</a:t>
            </a:r>
            <a:r>
              <a:rPr lang="en-US" sz="1000" dirty="0" smtClean="0">
                <a:solidFill>
                  <a:schemeClr val="tx1"/>
                </a:solidFill>
              </a:rPr>
              <a:t>  Print final report and organize in 3-ring binder and prepare final presentation</a:t>
            </a:r>
          </a:p>
          <a:p>
            <a:endParaRPr lang="en-US" sz="1000" dirty="0" smtClean="0">
              <a:solidFill>
                <a:schemeClr val="tx1"/>
              </a:solidFill>
            </a:endParaRPr>
          </a:p>
          <a:p>
            <a:pPr>
              <a:buFont typeface="Arial" pitchFamily="34" charset="0"/>
              <a:buChar char="•"/>
            </a:pPr>
            <a:r>
              <a:rPr lang="en-US" sz="1400" b="1" u="sng" dirty="0" smtClean="0">
                <a:solidFill>
                  <a:schemeClr val="tx1"/>
                </a:solidFill>
              </a:rPr>
              <a:t>Sell</a:t>
            </a:r>
            <a:r>
              <a:rPr lang="en-US" sz="1400" dirty="0" smtClean="0">
                <a:solidFill>
                  <a:schemeClr val="tx1"/>
                </a:solidFill>
              </a:rPr>
              <a:t> 	 – </a:t>
            </a:r>
            <a:r>
              <a:rPr lang="en-US" sz="1000" dirty="0" smtClean="0">
                <a:solidFill>
                  <a:schemeClr val="tx1"/>
                </a:solidFill>
              </a:rPr>
              <a:t>Present final report and presentation to graders</a:t>
            </a:r>
            <a:endParaRPr lang="en-US" sz="1400" dirty="0" smtClean="0">
              <a:solidFill>
                <a:schemeClr val="tx1"/>
              </a:solidFill>
            </a:endParaRPr>
          </a:p>
          <a:p>
            <a:endParaRPr lang="en-US" sz="1400" dirty="0" smtClean="0">
              <a:solidFill>
                <a:schemeClr val="tx1"/>
              </a:solidFill>
            </a:endParaRPr>
          </a:p>
          <a:p>
            <a:pPr>
              <a:buFont typeface="Arial" pitchFamily="34" charset="0"/>
              <a:buChar char="•"/>
            </a:pPr>
            <a:r>
              <a:rPr lang="en-US" sz="1400" b="1" u="sng" dirty="0" smtClean="0">
                <a:solidFill>
                  <a:schemeClr val="tx1"/>
                </a:solidFill>
              </a:rPr>
              <a:t>Service</a:t>
            </a:r>
            <a:r>
              <a:rPr lang="en-US" sz="1400" dirty="0" smtClean="0">
                <a:solidFill>
                  <a:schemeClr val="tx1"/>
                </a:solidFill>
              </a:rPr>
              <a:t> 	 – </a:t>
            </a:r>
            <a:r>
              <a:rPr lang="en-US" sz="1000" dirty="0" smtClean="0">
                <a:solidFill>
                  <a:schemeClr val="tx1"/>
                </a:solidFill>
              </a:rPr>
              <a:t>If needed, make changes based on grade-sheet feedback</a:t>
            </a:r>
            <a:endParaRPr lang="en-US" sz="1400" dirty="0" smtClean="0">
              <a:solidFill>
                <a:schemeClr val="tx1"/>
              </a:solidFill>
            </a:endParaRPr>
          </a:p>
          <a:p>
            <a:endParaRPr lang="en-US" sz="1400" dirty="0" smtClean="0">
              <a:solidFill>
                <a:schemeClr val="tx1"/>
              </a:solidFill>
            </a:endParaRPr>
          </a:p>
          <a:p>
            <a:pPr>
              <a:buFont typeface="Arial" pitchFamily="34" charset="0"/>
              <a:buChar char="•"/>
            </a:pPr>
            <a:r>
              <a:rPr lang="en-US" sz="1400" b="1" u="sng" dirty="0" smtClean="0">
                <a:solidFill>
                  <a:schemeClr val="tx1"/>
                </a:solidFill>
              </a:rPr>
              <a:t>Deliver</a:t>
            </a:r>
            <a:r>
              <a:rPr lang="en-US" sz="1400" dirty="0" smtClean="0">
                <a:solidFill>
                  <a:schemeClr val="tx1"/>
                </a:solidFill>
              </a:rPr>
              <a:t>	 – </a:t>
            </a:r>
            <a:r>
              <a:rPr lang="en-US" sz="1000" dirty="0" smtClean="0">
                <a:solidFill>
                  <a:schemeClr val="tx1"/>
                </a:solidFill>
              </a:rPr>
              <a:t>If necessary, submit revisions for an improved grade</a:t>
            </a:r>
            <a:endParaRPr lang="en-US" sz="1400" dirty="0" smtClean="0">
              <a:solidFill>
                <a:schemeClr val="tx1"/>
              </a:solidFill>
            </a:endParaRPr>
          </a:p>
          <a:p>
            <a:endParaRPr lang="en-US" sz="1400" dirty="0" smtClean="0">
              <a:solidFill>
                <a:schemeClr val="tx1"/>
              </a:solidFill>
            </a:endParaRPr>
          </a:p>
        </p:txBody>
      </p:sp>
      <p:sp>
        <p:nvSpPr>
          <p:cNvPr id="14" name="Rounded Rectangle 13"/>
          <p:cNvSpPr/>
          <p:nvPr/>
        </p:nvSpPr>
        <p:spPr>
          <a:xfrm>
            <a:off x="914400" y="7162800"/>
            <a:ext cx="13716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Technology</a:t>
            </a:r>
          </a:p>
          <a:p>
            <a:r>
              <a:rPr lang="en-US" sz="1000" dirty="0" smtClean="0">
                <a:solidFill>
                  <a:schemeClr val="tx1"/>
                </a:solidFill>
              </a:rPr>
              <a:t>MS Office Suite,  Internet</a:t>
            </a:r>
            <a:endParaRPr lang="en-US" sz="1000" dirty="0">
              <a:solidFill>
                <a:schemeClr val="tx1"/>
              </a:solidFill>
            </a:endParaRPr>
          </a:p>
        </p:txBody>
      </p:sp>
      <p:sp>
        <p:nvSpPr>
          <p:cNvPr id="15" name="Rounded Rectangle 14"/>
          <p:cNvSpPr/>
          <p:nvPr/>
        </p:nvSpPr>
        <p:spPr>
          <a:xfrm>
            <a:off x="2514600" y="7162800"/>
            <a:ext cx="19050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Data</a:t>
            </a:r>
          </a:p>
          <a:p>
            <a:r>
              <a:rPr lang="en-US" sz="900" dirty="0" smtClean="0">
                <a:solidFill>
                  <a:schemeClr val="tx1"/>
                </a:solidFill>
              </a:rPr>
              <a:t>Previous MIS 295 projects, class notes, WCA and VC models, interviews with graders, 3-ring bound report, presentation</a:t>
            </a:r>
            <a:endParaRPr lang="en-US" sz="900" dirty="0">
              <a:solidFill>
                <a:schemeClr val="tx1"/>
              </a:solidFill>
            </a:endParaRPr>
          </a:p>
        </p:txBody>
      </p:sp>
      <p:sp>
        <p:nvSpPr>
          <p:cNvPr id="16" name="Rounded Rectangle 15"/>
          <p:cNvSpPr/>
          <p:nvPr/>
        </p:nvSpPr>
        <p:spPr>
          <a:xfrm>
            <a:off x="4648200" y="7162800"/>
            <a:ext cx="1371600" cy="9906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People</a:t>
            </a:r>
          </a:p>
          <a:p>
            <a:r>
              <a:rPr lang="en-US" sz="1000" dirty="0" smtClean="0">
                <a:solidFill>
                  <a:schemeClr val="tx1"/>
                </a:solidFill>
              </a:rPr>
              <a:t>Graders, Previous MIS 295 students, KAZ project team</a:t>
            </a:r>
            <a:endParaRPr lang="en-US" sz="1000" dirty="0">
              <a:solidFill>
                <a:schemeClr val="tx1"/>
              </a:solidFill>
            </a:endParaRPr>
          </a:p>
        </p:txBody>
      </p:sp>
      <p:sp>
        <p:nvSpPr>
          <p:cNvPr id="17" name="Rounded Rectangle 16"/>
          <p:cNvSpPr/>
          <p:nvPr/>
        </p:nvSpPr>
        <p:spPr>
          <a:xfrm>
            <a:off x="914400" y="1905000"/>
            <a:ext cx="1676400" cy="26670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Goal</a:t>
            </a:r>
          </a:p>
          <a:p>
            <a:r>
              <a:rPr lang="en-US" sz="1000" dirty="0" smtClean="0">
                <a:solidFill>
                  <a:schemeClr val="tx1"/>
                </a:solidFill>
              </a:rPr>
              <a:t>To deliver our final project report to graders and present to our instructors, graders, and MIS 295 peers</a:t>
            </a:r>
            <a:endParaRPr lang="en-US" sz="1000" dirty="0">
              <a:solidFill>
                <a:schemeClr val="tx1"/>
              </a:solidFill>
            </a:endParaRPr>
          </a:p>
        </p:txBody>
      </p:sp>
      <p:sp>
        <p:nvSpPr>
          <p:cNvPr id="19" name="Rounded Rectangle 18"/>
          <p:cNvSpPr/>
          <p:nvPr/>
        </p:nvSpPr>
        <p:spPr>
          <a:xfrm>
            <a:off x="4343400" y="1905000"/>
            <a:ext cx="1600200" cy="2667000"/>
          </a:xfrm>
          <a:prstGeom prst="roundRect">
            <a:avLst/>
          </a:prstGeom>
          <a:solidFill>
            <a:schemeClr val="bg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Value</a:t>
            </a:r>
          </a:p>
          <a:p>
            <a:r>
              <a:rPr lang="en-US" sz="900" dirty="0" smtClean="0">
                <a:solidFill>
                  <a:schemeClr val="tx1"/>
                </a:solidFill>
              </a:rPr>
              <a:t>Through the submission and presentation of the project report, the team will exemplify superior work ethic and project and time management skills, which result in an exceptional project grade and the team’s establishment as high performers in this highly competitive and prestigious undergraduate program, which will help them compete for highly sough-after internships and jobs.</a:t>
            </a:r>
          </a:p>
          <a:p>
            <a:pPr algn="ctr"/>
            <a:endParaRPr lang="en-US" sz="1000" dirty="0">
              <a:solidFill>
                <a:schemeClr val="tx1"/>
              </a:solidFill>
            </a:endParaRPr>
          </a:p>
        </p:txBody>
      </p:sp>
      <p:cxnSp>
        <p:nvCxnSpPr>
          <p:cNvPr id="21" name="Straight Connector 20"/>
          <p:cNvCxnSpPr/>
          <p:nvPr/>
        </p:nvCxnSpPr>
        <p:spPr>
          <a:xfrm rot="5400000">
            <a:off x="1829594" y="2742406"/>
            <a:ext cx="16764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29794" y="2742406"/>
            <a:ext cx="1676400" cy="1588"/>
          </a:xfrm>
          <a:prstGeom prst="line">
            <a:avLst/>
          </a:prstGeom>
          <a:ln w="38100" cap="rnd" cmpd="thinThick"/>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0"/>
            <a:endCxn id="9" idx="2"/>
          </p:cNvCxnSpPr>
          <p:nvPr/>
        </p:nvCxnSpPr>
        <p:spPr>
          <a:xfrm rot="5400000" flipH="1" flipV="1">
            <a:off x="3276600" y="2705100"/>
            <a:ext cx="381000" cy="1588"/>
          </a:xfrm>
          <a:prstGeom prst="straightConnector1">
            <a:avLst/>
          </a:prstGeom>
          <a:ln w="44450">
            <a:solidFill>
              <a:schemeClr val="tx1"/>
            </a:solidFill>
            <a:tailEnd type="stealth" w="lg" len="lg"/>
          </a:ln>
          <a:effectLst/>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BFC7FD3E-F688-44E6-8889-AEFA5BAA7B88}" type="slidenum">
              <a:rPr lang="en-US" smtClean="0"/>
              <a:pPr/>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457200"/>
            <a:ext cx="5943600" cy="8229600"/>
          </a:xfrm>
          <a:prstGeom prst="rect">
            <a:avLst/>
          </a:prstGeom>
          <a:ln w="47625" cap="flat" cmpd="dbl">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2057400"/>
            <a:ext cx="5486400" cy="6248400"/>
          </a:xfrm>
          <a:prstGeom prst="rect">
            <a:avLst/>
          </a:prstGeom>
          <a:solidFill>
            <a:schemeClr val="tx2">
              <a:lumMod val="40000"/>
              <a:lumOff val="60000"/>
            </a:schemeClr>
          </a:solidFill>
          <a:ln w="38100">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charset="0"/>
              <a:buChar char="•"/>
            </a:pPr>
            <a:r>
              <a:rPr lang="en-US" sz="1600" dirty="0" smtClean="0">
                <a:solidFill>
                  <a:schemeClr val="tx1"/>
                </a:solidFill>
              </a:rPr>
              <a:t>   </a:t>
            </a:r>
            <a:r>
              <a:rPr lang="en-US" sz="1600" b="1" u="sng" dirty="0" smtClean="0">
                <a:solidFill>
                  <a:schemeClr val="tx1"/>
                </a:solidFill>
              </a:rPr>
              <a:t>Goal:</a:t>
            </a:r>
            <a:r>
              <a:rPr lang="en-US" sz="1600" b="1" dirty="0" smtClean="0">
                <a:solidFill>
                  <a:schemeClr val="tx1"/>
                </a:solidFill>
              </a:rPr>
              <a:t>  </a:t>
            </a:r>
            <a:r>
              <a:rPr lang="en-US" sz="1600" dirty="0" smtClean="0">
                <a:solidFill>
                  <a:schemeClr val="tx1"/>
                </a:solidFill>
              </a:rPr>
              <a:t>To deliver our final project report to graders and present to our instructors, graders, and MIS 295 peers</a:t>
            </a:r>
          </a:p>
          <a:p>
            <a:pPr>
              <a:buFont typeface="Arial" charset="0"/>
              <a:buChar char="•"/>
            </a:pPr>
            <a:r>
              <a:rPr lang="en-US" sz="1600" dirty="0" smtClean="0">
                <a:solidFill>
                  <a:schemeClr val="tx1"/>
                </a:solidFill>
              </a:rPr>
              <a:t>   </a:t>
            </a:r>
            <a:r>
              <a:rPr lang="en-US" sz="1600" b="1" u="sng" dirty="0" smtClean="0">
                <a:solidFill>
                  <a:schemeClr val="tx1"/>
                </a:solidFill>
              </a:rPr>
              <a:t>Customer:</a:t>
            </a:r>
            <a:r>
              <a:rPr lang="en-US" sz="1600" b="1" dirty="0" smtClean="0">
                <a:solidFill>
                  <a:schemeClr val="tx1"/>
                </a:solidFill>
              </a:rPr>
              <a:t>  </a:t>
            </a:r>
            <a:r>
              <a:rPr lang="en-US" sz="1600" dirty="0" smtClean="0">
                <a:solidFill>
                  <a:schemeClr val="tx1"/>
                </a:solidFill>
              </a:rPr>
              <a:t>Project team</a:t>
            </a:r>
          </a:p>
          <a:p>
            <a:pPr>
              <a:buFont typeface="Arial" charset="0"/>
              <a:buChar char="•"/>
            </a:pPr>
            <a:r>
              <a:rPr lang="en-US" sz="1600" dirty="0" smtClean="0">
                <a:solidFill>
                  <a:schemeClr val="tx1"/>
                </a:solidFill>
              </a:rPr>
              <a:t>   </a:t>
            </a:r>
            <a:r>
              <a:rPr lang="en-US" sz="1600" b="1" u="sng" dirty="0" smtClean="0">
                <a:solidFill>
                  <a:schemeClr val="tx1"/>
                </a:solidFill>
              </a:rPr>
              <a:t>Product:</a:t>
            </a:r>
            <a:r>
              <a:rPr lang="en-US" sz="1600" b="1" dirty="0" smtClean="0">
                <a:solidFill>
                  <a:schemeClr val="tx1"/>
                </a:solidFill>
              </a:rPr>
              <a:t>  </a:t>
            </a:r>
            <a:r>
              <a:rPr lang="en-US" sz="1600" dirty="0" smtClean="0">
                <a:solidFill>
                  <a:schemeClr val="tx1"/>
                </a:solidFill>
              </a:rPr>
              <a:t>An exceptional project grade</a:t>
            </a:r>
            <a:endParaRPr lang="en-US" sz="1600" b="1" dirty="0" smtClean="0">
              <a:solidFill>
                <a:schemeClr val="tx1"/>
              </a:solidFill>
            </a:endParaRPr>
          </a:p>
          <a:p>
            <a:pPr>
              <a:buFont typeface="Arial" charset="0"/>
              <a:buChar char="•"/>
            </a:pPr>
            <a:r>
              <a:rPr lang="en-US" sz="1600" b="1" dirty="0" smtClean="0">
                <a:solidFill>
                  <a:schemeClr val="tx1"/>
                </a:solidFill>
              </a:rPr>
              <a:t>   </a:t>
            </a:r>
            <a:r>
              <a:rPr lang="en-US" sz="1600" b="1" u="sng" dirty="0" smtClean="0">
                <a:solidFill>
                  <a:schemeClr val="tx1"/>
                </a:solidFill>
              </a:rPr>
              <a:t>R&amp;D:</a:t>
            </a:r>
            <a:r>
              <a:rPr lang="en-US" sz="1600" b="1" dirty="0" smtClean="0">
                <a:solidFill>
                  <a:schemeClr val="tx1"/>
                </a:solidFill>
              </a:rPr>
              <a:t> </a:t>
            </a:r>
            <a:r>
              <a:rPr lang="en-US" sz="1600" dirty="0" smtClean="0">
                <a:solidFill>
                  <a:schemeClr val="tx1"/>
                </a:solidFill>
              </a:rPr>
              <a:t>Potential printing locations and choose best location</a:t>
            </a:r>
          </a:p>
          <a:p>
            <a:pPr>
              <a:buFont typeface="Arial" charset="0"/>
              <a:buChar char="•"/>
            </a:pPr>
            <a:r>
              <a:rPr lang="en-US" sz="1600" dirty="0" smtClean="0">
                <a:solidFill>
                  <a:schemeClr val="tx1"/>
                </a:solidFill>
              </a:rPr>
              <a:t>   </a:t>
            </a:r>
            <a:r>
              <a:rPr lang="en-US" sz="1600" b="1" u="sng" dirty="0" smtClean="0">
                <a:solidFill>
                  <a:schemeClr val="tx1"/>
                </a:solidFill>
              </a:rPr>
              <a:t>Produce:</a:t>
            </a:r>
            <a:r>
              <a:rPr lang="en-US" sz="1600" dirty="0" smtClean="0">
                <a:solidFill>
                  <a:schemeClr val="tx1"/>
                </a:solidFill>
              </a:rPr>
              <a:t> Print final report and organize in 3-ring binder and prepare final presentation</a:t>
            </a:r>
          </a:p>
          <a:p>
            <a:pPr>
              <a:buFont typeface="Arial" charset="0"/>
              <a:buChar char="•"/>
            </a:pPr>
            <a:r>
              <a:rPr lang="en-US" sz="1600" dirty="0" smtClean="0">
                <a:solidFill>
                  <a:schemeClr val="tx1"/>
                </a:solidFill>
              </a:rPr>
              <a:t>   </a:t>
            </a:r>
            <a:r>
              <a:rPr lang="en-US" sz="1600" b="1" u="sng" dirty="0" smtClean="0">
                <a:solidFill>
                  <a:schemeClr val="tx1"/>
                </a:solidFill>
              </a:rPr>
              <a:t>Sell:</a:t>
            </a:r>
            <a:r>
              <a:rPr lang="en-US" sz="1600" b="1" dirty="0" smtClean="0">
                <a:solidFill>
                  <a:schemeClr val="tx1"/>
                </a:solidFill>
              </a:rPr>
              <a:t> </a:t>
            </a:r>
            <a:r>
              <a:rPr lang="en-US" sz="1600" dirty="0" smtClean="0">
                <a:solidFill>
                  <a:schemeClr val="tx1"/>
                </a:solidFill>
              </a:rPr>
              <a:t>Present final report and presentation to graders</a:t>
            </a:r>
          </a:p>
          <a:p>
            <a:pPr>
              <a:buFont typeface="Arial" charset="0"/>
              <a:buChar char="•"/>
            </a:pPr>
            <a:r>
              <a:rPr lang="en-US" sz="1600" dirty="0" smtClean="0">
                <a:solidFill>
                  <a:schemeClr val="tx1"/>
                </a:solidFill>
              </a:rPr>
              <a:t>   </a:t>
            </a:r>
            <a:r>
              <a:rPr lang="en-US" sz="1600" b="1" u="sng" dirty="0" smtClean="0">
                <a:solidFill>
                  <a:schemeClr val="tx1"/>
                </a:solidFill>
              </a:rPr>
              <a:t>Service:</a:t>
            </a:r>
            <a:r>
              <a:rPr lang="en-US" sz="1600" b="1" dirty="0" smtClean="0">
                <a:solidFill>
                  <a:schemeClr val="tx1"/>
                </a:solidFill>
              </a:rPr>
              <a:t>  </a:t>
            </a:r>
            <a:r>
              <a:rPr lang="en-US" sz="1600" dirty="0" smtClean="0">
                <a:solidFill>
                  <a:schemeClr val="tx1"/>
                </a:solidFill>
              </a:rPr>
              <a:t>If needed, make changes based on grade-sheet feedback</a:t>
            </a:r>
          </a:p>
          <a:p>
            <a:pPr>
              <a:buFont typeface="Arial" charset="0"/>
              <a:buChar char="•"/>
            </a:pPr>
            <a:r>
              <a:rPr lang="en-US" sz="1600" dirty="0" smtClean="0">
                <a:solidFill>
                  <a:schemeClr val="tx1"/>
                </a:solidFill>
              </a:rPr>
              <a:t>   </a:t>
            </a:r>
            <a:r>
              <a:rPr lang="en-US" sz="1600" b="1" u="sng" dirty="0" smtClean="0">
                <a:solidFill>
                  <a:schemeClr val="tx1"/>
                </a:solidFill>
              </a:rPr>
              <a:t>Deliver:</a:t>
            </a:r>
            <a:r>
              <a:rPr lang="en-US" sz="1600" b="1" dirty="0" smtClean="0">
                <a:solidFill>
                  <a:schemeClr val="tx1"/>
                </a:solidFill>
              </a:rPr>
              <a:t> </a:t>
            </a:r>
            <a:r>
              <a:rPr lang="en-US" sz="1600" dirty="0" smtClean="0">
                <a:solidFill>
                  <a:schemeClr val="tx1"/>
                </a:solidFill>
              </a:rPr>
              <a:t>If necessary, submit revisions for an improved grade</a:t>
            </a:r>
          </a:p>
          <a:p>
            <a:pPr>
              <a:buFont typeface="Arial" charset="0"/>
              <a:buChar char="•"/>
            </a:pPr>
            <a:r>
              <a:rPr lang="en-US" sz="1600" dirty="0" smtClean="0">
                <a:solidFill>
                  <a:schemeClr val="tx1"/>
                </a:solidFill>
              </a:rPr>
              <a:t>   </a:t>
            </a:r>
            <a:r>
              <a:rPr lang="en-US" sz="1600" b="1" u="sng" dirty="0" smtClean="0">
                <a:solidFill>
                  <a:schemeClr val="tx1"/>
                </a:solidFill>
              </a:rPr>
              <a:t>Technology:</a:t>
            </a:r>
            <a:r>
              <a:rPr lang="en-US" sz="1600" b="1" dirty="0" smtClean="0">
                <a:solidFill>
                  <a:schemeClr val="tx1"/>
                </a:solidFill>
              </a:rPr>
              <a:t>  </a:t>
            </a:r>
            <a:r>
              <a:rPr lang="en-US" sz="1600" dirty="0" smtClean="0">
                <a:solidFill>
                  <a:schemeClr val="tx1"/>
                </a:solidFill>
              </a:rPr>
              <a:t>MS Office Suite,  Internet</a:t>
            </a:r>
          </a:p>
          <a:p>
            <a:pPr>
              <a:buFont typeface="Arial" charset="0"/>
              <a:buChar char="•"/>
            </a:pPr>
            <a:r>
              <a:rPr lang="en-US" sz="1600" dirty="0" smtClean="0">
                <a:solidFill>
                  <a:schemeClr val="tx1"/>
                </a:solidFill>
              </a:rPr>
              <a:t>   </a:t>
            </a:r>
            <a:r>
              <a:rPr lang="en-US" sz="1600" b="1" u="sng" dirty="0" smtClean="0">
                <a:solidFill>
                  <a:schemeClr val="tx1"/>
                </a:solidFill>
              </a:rPr>
              <a:t>Data:</a:t>
            </a:r>
            <a:r>
              <a:rPr lang="en-US" sz="1600" b="1" dirty="0" smtClean="0">
                <a:solidFill>
                  <a:schemeClr val="tx1"/>
                </a:solidFill>
              </a:rPr>
              <a:t>  </a:t>
            </a:r>
            <a:r>
              <a:rPr lang="en-US" sz="1600" dirty="0" smtClean="0">
                <a:solidFill>
                  <a:schemeClr val="tx1"/>
                </a:solidFill>
              </a:rPr>
              <a:t>Previous MIS 295 projects, class notes, WCA and VC models, interviews with graders, 3-ring bound report, presentation</a:t>
            </a:r>
            <a:endParaRPr lang="en-US" sz="1600" b="1" dirty="0" smtClean="0">
              <a:solidFill>
                <a:schemeClr val="tx1"/>
              </a:solidFill>
            </a:endParaRPr>
          </a:p>
          <a:p>
            <a:pPr>
              <a:buFont typeface="Arial" charset="0"/>
              <a:buChar char="•"/>
            </a:pPr>
            <a:r>
              <a:rPr lang="en-US" sz="1600" dirty="0" smtClean="0">
                <a:solidFill>
                  <a:schemeClr val="tx1"/>
                </a:solidFill>
              </a:rPr>
              <a:t>   </a:t>
            </a:r>
            <a:r>
              <a:rPr lang="en-US" sz="1600" b="1" u="sng" dirty="0" smtClean="0">
                <a:solidFill>
                  <a:schemeClr val="tx1"/>
                </a:solidFill>
              </a:rPr>
              <a:t>People:</a:t>
            </a:r>
            <a:r>
              <a:rPr lang="en-US" sz="1600" b="1" dirty="0" smtClean="0">
                <a:solidFill>
                  <a:schemeClr val="tx1"/>
                </a:solidFill>
              </a:rPr>
              <a:t>  </a:t>
            </a:r>
            <a:r>
              <a:rPr lang="en-US" sz="1600" dirty="0" smtClean="0">
                <a:solidFill>
                  <a:schemeClr val="tx1"/>
                </a:solidFill>
              </a:rPr>
              <a:t>Graders, Previous MIS 295 students, KAZ project team</a:t>
            </a:r>
          </a:p>
          <a:p>
            <a:pPr>
              <a:buFont typeface="Arial" charset="0"/>
              <a:buChar char="•"/>
            </a:pPr>
            <a:r>
              <a:rPr lang="en-US" sz="1600" dirty="0" smtClean="0">
                <a:solidFill>
                  <a:schemeClr val="tx1"/>
                </a:solidFill>
              </a:rPr>
              <a:t>   </a:t>
            </a:r>
            <a:r>
              <a:rPr lang="en-US" sz="1600" b="1" u="sng" dirty="0" smtClean="0">
                <a:solidFill>
                  <a:schemeClr val="tx1"/>
                </a:solidFill>
              </a:rPr>
              <a:t>Value:</a:t>
            </a:r>
            <a:r>
              <a:rPr lang="en-US" sz="1600" b="1" dirty="0" smtClean="0">
                <a:solidFill>
                  <a:schemeClr val="tx1"/>
                </a:solidFill>
              </a:rPr>
              <a:t>   </a:t>
            </a:r>
            <a:r>
              <a:rPr lang="en-US" sz="1600" dirty="0" smtClean="0">
                <a:solidFill>
                  <a:schemeClr val="tx1"/>
                </a:solidFill>
              </a:rPr>
              <a:t>Through the submission and presentation of the project report, the team will exemplify superior work ethic and project and time management skills, which result in an exceptional project grade and the team’s establishment as high performers in this highly competitive and prestigious undergraduate program, which will help them compete for highly sough-after internships and jobs.</a:t>
            </a:r>
          </a:p>
          <a:p>
            <a:pPr>
              <a:buFont typeface="Arial" charset="0"/>
              <a:buChar char="•"/>
            </a:pPr>
            <a:endParaRPr lang="en-US" sz="1600" dirty="0" smtClean="0">
              <a:solidFill>
                <a:schemeClr val="tx1"/>
              </a:solidFill>
            </a:endParaRPr>
          </a:p>
          <a:p>
            <a:pPr>
              <a:buFont typeface="Arial" charset="0"/>
              <a:buChar char="•"/>
            </a:pPr>
            <a:endParaRPr lang="en-US" sz="1600" dirty="0" smtClean="0">
              <a:solidFill>
                <a:schemeClr val="tx1"/>
              </a:solidFill>
            </a:endParaRPr>
          </a:p>
          <a:p>
            <a:pPr>
              <a:buFont typeface="Arial" charset="0"/>
              <a:buChar char="•"/>
            </a:pPr>
            <a:endParaRPr lang="en-US" sz="1600" b="1" dirty="0">
              <a:solidFill>
                <a:schemeClr val="tx1"/>
              </a:solidFill>
            </a:endParaRPr>
          </a:p>
        </p:txBody>
      </p:sp>
      <p:sp>
        <p:nvSpPr>
          <p:cNvPr id="7" name="TextBox 6"/>
          <p:cNvSpPr txBox="1"/>
          <p:nvPr/>
        </p:nvSpPr>
        <p:spPr>
          <a:xfrm>
            <a:off x="1371600" y="762000"/>
            <a:ext cx="4191000" cy="1077218"/>
          </a:xfrm>
          <a:prstGeom prst="rect">
            <a:avLst/>
          </a:prstGeom>
          <a:solidFill>
            <a:schemeClr val="accent1">
              <a:lumMod val="60000"/>
              <a:lumOff val="40000"/>
            </a:schemeClr>
          </a:solidFill>
          <a:ln w="19050" cap="flat" cmpd="sng">
            <a:solidFill>
              <a:schemeClr val="tx2">
                <a:lumMod val="75000"/>
              </a:schemeClr>
            </a:solidFill>
            <a:round/>
          </a:ln>
          <a:effectLst>
            <a:outerShdw blurRad="50800" dist="38100" dir="2700000" algn="tl" rotWithShape="0">
              <a:prstClr val="black">
                <a:alpha val="40000"/>
              </a:prstClr>
            </a:outerShdw>
          </a:effectLst>
        </p:spPr>
        <p:txBody>
          <a:bodyPr wrap="square" rtlCol="0">
            <a:spAutoFit/>
          </a:bodyPr>
          <a:lstStyle/>
          <a:p>
            <a:pPr algn="ctr"/>
            <a:r>
              <a:rPr lang="en-US" sz="3200" dirty="0" smtClean="0"/>
              <a:t>Project Team Deliver WCA Narrative</a:t>
            </a:r>
            <a:endParaRPr lang="en-US" sz="3200" dirty="0"/>
          </a:p>
        </p:txBody>
      </p:sp>
      <p:sp>
        <p:nvSpPr>
          <p:cNvPr id="10" name="Slide Number Placeholder 9"/>
          <p:cNvSpPr>
            <a:spLocks noGrp="1"/>
          </p:cNvSpPr>
          <p:nvPr>
            <p:ph type="sldNum" sz="quarter" idx="12"/>
          </p:nvPr>
        </p:nvSpPr>
        <p:spPr/>
        <p:txBody>
          <a:bodyPr/>
          <a:lstStyle/>
          <a:p>
            <a:fld id="{BFC7FD3E-F688-44E6-8889-AEFA5BAA7B88}" type="slidenum">
              <a:rPr lang="en-US" smtClean="0"/>
              <a:pPr/>
              <a:t>99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BDCAE1976E31478A8ABF6A048F8ECF" ma:contentTypeVersion="0" ma:contentTypeDescription="Create a new document." ma:contentTypeScope="" ma:versionID="eec94e7ea5ae7f6ed3beef4f33cac35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D199FD3-CC16-45C8-81DB-FDE55BD76C0F}"/>
</file>

<file path=customXml/itemProps2.xml><?xml version="1.0" encoding="utf-8"?>
<ds:datastoreItem xmlns:ds="http://schemas.openxmlformats.org/officeDocument/2006/customXml" ds:itemID="{5BB28060-322E-4668-ACF0-CB76CF17C8AA}"/>
</file>

<file path=customXml/itemProps3.xml><?xml version="1.0" encoding="utf-8"?>
<ds:datastoreItem xmlns:ds="http://schemas.openxmlformats.org/officeDocument/2006/customXml" ds:itemID="{4B93AC70-86B9-400C-BEA9-E3950947C7A0}"/>
</file>

<file path=docProps/app.xml><?xml version="1.0" encoding="utf-8"?>
<Properties xmlns="http://schemas.openxmlformats.org/officeDocument/2006/extended-properties" xmlns:vt="http://schemas.openxmlformats.org/officeDocument/2006/docPropsVTypes">
  <TotalTime>463</TotalTime>
  <Words>11052</Words>
  <Application>Microsoft Office PowerPoint</Application>
  <PresentationFormat>On-screen Show (4:3)</PresentationFormat>
  <Paragraphs>1745</Paragraphs>
  <Slides>105</Slides>
  <Notes>105</Notes>
  <HiddenSlides>0</HiddenSlides>
  <MMClips>0</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vector>
  </TitlesOfParts>
  <Company>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 Zabowski</dc:creator>
  <cp:lastModifiedBy>Tim Tuddle</cp:lastModifiedBy>
  <cp:revision>118</cp:revision>
  <dcterms:created xsi:type="dcterms:W3CDTF">2008-10-13T02:15:36Z</dcterms:created>
  <dcterms:modified xsi:type="dcterms:W3CDTF">2008-12-03T22:46:29Z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0x0101000EBDCAE1976E31478A8ABF6A048F8ECF</vt:lpwstr>
  </property>
</Properties>
</file>