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60"/>
  </p:notesMasterIdLst>
  <p:handoutMasterIdLst>
    <p:handoutMasterId r:id="rId61"/>
  </p:handoutMasterIdLst>
  <p:sldIdLst>
    <p:sldId id="292" r:id="rId2"/>
    <p:sldId id="301" r:id="rId3"/>
    <p:sldId id="294" r:id="rId4"/>
    <p:sldId id="316" r:id="rId5"/>
    <p:sldId id="332" r:id="rId6"/>
    <p:sldId id="336" r:id="rId7"/>
    <p:sldId id="279" r:id="rId8"/>
    <p:sldId id="280" r:id="rId9"/>
    <p:sldId id="299" r:id="rId10"/>
    <p:sldId id="337" r:id="rId11"/>
    <p:sldId id="302" r:id="rId12"/>
    <p:sldId id="303" r:id="rId13"/>
    <p:sldId id="275" r:id="rId14"/>
    <p:sldId id="317" r:id="rId15"/>
    <p:sldId id="296" r:id="rId16"/>
    <p:sldId id="331" r:id="rId17"/>
    <p:sldId id="283" r:id="rId18"/>
    <p:sldId id="318" r:id="rId19"/>
    <p:sldId id="277" r:id="rId20"/>
    <p:sldId id="319" r:id="rId21"/>
    <p:sldId id="284" r:id="rId22"/>
    <p:sldId id="320" r:id="rId23"/>
    <p:sldId id="286" r:id="rId24"/>
    <p:sldId id="321" r:id="rId25"/>
    <p:sldId id="285" r:id="rId26"/>
    <p:sldId id="322" r:id="rId27"/>
    <p:sldId id="281" r:id="rId28"/>
    <p:sldId id="262" r:id="rId29"/>
    <p:sldId id="323" r:id="rId30"/>
    <p:sldId id="297" r:id="rId31"/>
    <p:sldId id="324" r:id="rId32"/>
    <p:sldId id="259" r:id="rId33"/>
    <p:sldId id="325" r:id="rId34"/>
    <p:sldId id="258" r:id="rId35"/>
    <p:sldId id="326" r:id="rId36"/>
    <p:sldId id="260" r:id="rId37"/>
    <p:sldId id="327" r:id="rId38"/>
    <p:sldId id="261" r:id="rId39"/>
    <p:sldId id="328" r:id="rId40"/>
    <p:sldId id="263" r:id="rId41"/>
    <p:sldId id="329" r:id="rId42"/>
    <p:sldId id="289" r:id="rId43"/>
    <p:sldId id="298" r:id="rId44"/>
    <p:sldId id="291" r:id="rId45"/>
    <p:sldId id="304" r:id="rId46"/>
    <p:sldId id="305" r:id="rId47"/>
    <p:sldId id="306" r:id="rId48"/>
    <p:sldId id="307" r:id="rId49"/>
    <p:sldId id="308" r:id="rId50"/>
    <p:sldId id="309" r:id="rId51"/>
    <p:sldId id="310" r:id="rId52"/>
    <p:sldId id="311" r:id="rId53"/>
    <p:sldId id="312" r:id="rId54"/>
    <p:sldId id="313" r:id="rId55"/>
    <p:sldId id="314" r:id="rId56"/>
    <p:sldId id="335" r:id="rId57"/>
    <p:sldId id="315" r:id="rId58"/>
    <p:sldId id="338" r:id="rId59"/>
  </p:sldIdLst>
  <p:sldSz cx="6858000" cy="9144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4B"/>
    <a:srgbClr val="FF9900"/>
    <a:srgbClr val="000048"/>
    <a:srgbClr val="000066"/>
    <a:srgbClr val="FFFFA3"/>
    <a:srgbClr val="FFFFBD"/>
    <a:srgbClr val="FFFFD9"/>
    <a:srgbClr val="ABEA5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9963" autoAdjust="0"/>
    <p:restoredTop sz="94667" autoAdjust="0"/>
  </p:normalViewPr>
  <p:slideViewPr>
    <p:cSldViewPr>
      <p:cViewPr varScale="1">
        <p:scale>
          <a:sx n="82" d="100"/>
          <a:sy n="82" d="100"/>
        </p:scale>
        <p:origin x="-1308"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97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43D03EA-93DD-4DC0-BB83-FC5674BFC283}" type="datetimeFigureOut">
              <a:rPr lang="en-US" smtClean="0"/>
              <a:pPr/>
              <a:t>2/23/2009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0C166E6-F6BD-4187-8946-A56DBB69A46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654E7AE-39A6-49F9-8334-F6D6DD9D1B09}" type="datetimeFigureOut">
              <a:rPr lang="en-US" smtClean="0"/>
              <a:pPr/>
              <a:t>2/23/2009</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FE074EE-DDD5-4E68-9D6E-033F1A7344FE}"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E074EE-DDD5-4E68-9D6E-033F1A7344F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E074EE-DDD5-4E68-9D6E-033F1A7344F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385762" y="7133203"/>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285750" y="6471216"/>
            <a:ext cx="6343650" cy="1629833"/>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285750" y="5181600"/>
            <a:ext cx="6343650" cy="12192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endParaRPr lang="en-US"/>
          </a:p>
        </p:txBody>
      </p:sp>
      <p:sp>
        <p:nvSpPr>
          <p:cNvPr id="15" name="Slide Number Placeholder 14"/>
          <p:cNvSpPr>
            <a:spLocks noGrp="1"/>
          </p:cNvSpPr>
          <p:nvPr>
            <p:ph type="sldNum" sz="quarter" idx="12"/>
          </p:nvPr>
        </p:nvSpPr>
        <p:spPr>
          <a:xfrm>
            <a:off x="6172200" y="8631936"/>
            <a:ext cx="569214" cy="329184"/>
          </a:xfrm>
        </p:spPr>
        <p:txBody>
          <a:bodyPr/>
          <a:lstStyle/>
          <a:p>
            <a:pPr>
              <a:defRPr/>
            </a:pPr>
            <a:fld id="{0B02C199-AEEF-4BAD-8813-42877F90105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C3BED0-B26D-4053-9D70-67F60F5532C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732369"/>
            <a:ext cx="1371600"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732369"/>
            <a:ext cx="468630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DDA424-CD7E-474C-8269-F2EF62AB2A8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a:xfrm>
            <a:off x="2686050" y="101601"/>
            <a:ext cx="2171700" cy="385233"/>
          </a:xfrm>
        </p:spPr>
        <p:txBody>
          <a:bodyPr/>
          <a:lstStyle/>
          <a:p>
            <a:pPr>
              <a:defRPr/>
            </a:pPr>
            <a:endParaRPr lang="en-US"/>
          </a:p>
        </p:txBody>
      </p:sp>
      <p:sp>
        <p:nvSpPr>
          <p:cNvPr id="16" name="Slide Number Placeholder 15"/>
          <p:cNvSpPr>
            <a:spLocks noGrp="1"/>
          </p:cNvSpPr>
          <p:nvPr>
            <p:ph type="sldNum" sz="quarter" idx="12"/>
          </p:nvPr>
        </p:nvSpPr>
        <p:spPr>
          <a:xfrm>
            <a:off x="6172200" y="8631936"/>
            <a:ext cx="569214" cy="329184"/>
          </a:xfrm>
        </p:spPr>
        <p:txBody>
          <a:bodyPr/>
          <a:lstStyle/>
          <a:p>
            <a:pPr>
              <a:defRPr/>
            </a:pPr>
            <a:fld id="{BBACAD26-0BBD-48C9-A3B3-6AAED54B31D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385762" y="4593203"/>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285750" y="2235200"/>
            <a:ext cx="6343650" cy="16256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a:defRPr/>
            </a:pPr>
            <a:endParaRPr lang="en-US"/>
          </a:p>
        </p:txBody>
      </p:sp>
      <p:sp>
        <p:nvSpPr>
          <p:cNvPr id="11" name="Footer Placeholder 10"/>
          <p:cNvSpPr>
            <a:spLocks noGrp="1"/>
          </p:cNvSpPr>
          <p:nvPr>
            <p:ph type="ftr" sz="quarter" idx="11"/>
          </p:nvPr>
        </p:nvSpPr>
        <p:spPr/>
        <p:txBody>
          <a:bodyPr/>
          <a:lstStyle/>
          <a:p>
            <a:pPr>
              <a:defRPr/>
            </a:pPr>
            <a:endParaRPr lang="en-US"/>
          </a:p>
        </p:txBody>
      </p:sp>
      <p:sp>
        <p:nvSpPr>
          <p:cNvPr id="16" name="Slide Number Placeholder 15"/>
          <p:cNvSpPr>
            <a:spLocks noGrp="1"/>
          </p:cNvSpPr>
          <p:nvPr>
            <p:ph type="sldNum" sz="quarter" idx="12"/>
          </p:nvPr>
        </p:nvSpPr>
        <p:spPr/>
        <p:txBody>
          <a:bodyPr/>
          <a:lstStyle/>
          <a:p>
            <a:pPr>
              <a:defRPr/>
            </a:pPr>
            <a:fld id="{F5F3A64D-889A-473C-8F9B-EAF950CD44ED}" type="slidenum">
              <a:rPr lang="en-US" smtClean="0"/>
              <a:pPr>
                <a:defRPr/>
              </a:pPr>
              <a:t>‹#›</a:t>
            </a:fld>
            <a:endParaRPr lang="en-US"/>
          </a:p>
        </p:txBody>
      </p:sp>
      <p:sp>
        <p:nvSpPr>
          <p:cNvPr id="8" name="Title 7"/>
          <p:cNvSpPr>
            <a:spLocks noGrp="1"/>
          </p:cNvSpPr>
          <p:nvPr>
            <p:ph type="title"/>
          </p:nvPr>
        </p:nvSpPr>
        <p:spPr>
          <a:xfrm>
            <a:off x="135356" y="3929447"/>
            <a:ext cx="6515100" cy="1579767"/>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226314" y="609600"/>
            <a:ext cx="6515100" cy="1121664"/>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228600" y="2133600"/>
            <a:ext cx="3143250" cy="62992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3486150" y="2133600"/>
            <a:ext cx="3257550" cy="62992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31" name="Slide Number Placeholder 30"/>
          <p:cNvSpPr>
            <a:spLocks noGrp="1"/>
          </p:cNvSpPr>
          <p:nvPr>
            <p:ph type="sldNum" sz="quarter" idx="12"/>
          </p:nvPr>
        </p:nvSpPr>
        <p:spPr/>
        <p:txBody>
          <a:bodyPr/>
          <a:lstStyle/>
          <a:p>
            <a:pPr>
              <a:defRPr/>
            </a:pPr>
            <a:fld id="{5D7E70E7-B166-44FF-88DA-4EB20435900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228600" y="7213600"/>
            <a:ext cx="6457950" cy="1176867"/>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11083" y="889000"/>
            <a:ext cx="3217917" cy="853016"/>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3483769" y="889000"/>
            <a:ext cx="3219181" cy="853016"/>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11083" y="1754717"/>
            <a:ext cx="3217917" cy="5255684"/>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3486548" y="1754717"/>
            <a:ext cx="3216402" cy="5255684"/>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6172200" y="8636000"/>
            <a:ext cx="571500" cy="329184"/>
          </a:xfrm>
        </p:spPr>
        <p:txBody>
          <a:bodyPr/>
          <a:lstStyle/>
          <a:p>
            <a:pPr>
              <a:defRPr/>
            </a:pPr>
            <a:fld id="{80116951-6148-4120-BCE3-6F5DB5AE0086}" type="slidenum">
              <a:rPr lang="en-US" smtClean="0"/>
              <a:pPr>
                <a:defRPr/>
              </a:pPr>
              <a:t>‹#›</a:t>
            </a:fld>
            <a:endParaRPr lang="en-US"/>
          </a:p>
        </p:txBody>
      </p:sp>
      <p:sp>
        <p:nvSpPr>
          <p:cNvPr id="11" name="Straight Connector 10"/>
          <p:cNvSpPr>
            <a:spLocks noChangeShapeType="1"/>
          </p:cNvSpPr>
          <p:nvPr/>
        </p:nvSpPr>
        <p:spPr bwMode="auto">
          <a:xfrm>
            <a:off x="385762" y="8026401"/>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226314" y="609600"/>
            <a:ext cx="6515100" cy="1121664"/>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a:p>
        </p:txBody>
      </p:sp>
      <p:sp>
        <p:nvSpPr>
          <p:cNvPr id="21" name="Footer Placeholder 20"/>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40AA3C-F2E5-491B-B747-EDFC1154BC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24" name="Footer Placeholder 23"/>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9B08178-1B78-47F0-A214-69921C110E5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385762" y="7798823"/>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342900" y="7315200"/>
            <a:ext cx="6343650" cy="694267"/>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342900" y="812800"/>
            <a:ext cx="2256235" cy="64008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2681287" y="812800"/>
            <a:ext cx="4005263" cy="64008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en-US"/>
          </a:p>
        </p:txBody>
      </p:sp>
      <p:sp>
        <p:nvSpPr>
          <p:cNvPr id="29" name="Footer Placeholder 28"/>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020A6D-8D95-49B1-A2F8-DB73B118BF14}"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2628900" y="822179"/>
            <a:ext cx="3771900" cy="48768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31" name="Slide Number Placeholder 30"/>
          <p:cNvSpPr>
            <a:spLocks noGrp="1"/>
          </p:cNvSpPr>
          <p:nvPr>
            <p:ph type="sldNum" sz="quarter" idx="12"/>
          </p:nvPr>
        </p:nvSpPr>
        <p:spPr/>
        <p:txBody>
          <a:bodyPr/>
          <a:lstStyle/>
          <a:p>
            <a:pPr>
              <a:defRPr/>
            </a:pPr>
            <a:fld id="{D2846791-4327-4B6B-97ED-DD74ADECBAF2}" type="slidenum">
              <a:rPr lang="en-US" smtClean="0"/>
              <a:pPr>
                <a:defRPr/>
              </a:pPr>
              <a:t>‹#›</a:t>
            </a:fld>
            <a:endParaRPr lang="en-US"/>
          </a:p>
        </p:txBody>
      </p:sp>
      <p:sp>
        <p:nvSpPr>
          <p:cNvPr id="17" name="Title 16"/>
          <p:cNvSpPr>
            <a:spLocks noGrp="1"/>
          </p:cNvSpPr>
          <p:nvPr>
            <p:ph type="title"/>
          </p:nvPr>
        </p:nvSpPr>
        <p:spPr>
          <a:xfrm>
            <a:off x="285750" y="6658347"/>
            <a:ext cx="4400550" cy="696384"/>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285750" y="7377624"/>
            <a:ext cx="4400550" cy="1024467"/>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385762" y="1401198"/>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228600" y="2072217"/>
            <a:ext cx="6515100" cy="6034617"/>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4857750" y="101601"/>
            <a:ext cx="1885950" cy="385233"/>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p>
        </p:txBody>
      </p:sp>
      <p:sp>
        <p:nvSpPr>
          <p:cNvPr id="28" name="Footer Placeholder 27"/>
          <p:cNvSpPr>
            <a:spLocks noGrp="1"/>
          </p:cNvSpPr>
          <p:nvPr>
            <p:ph type="ftr" sz="quarter" idx="3"/>
          </p:nvPr>
        </p:nvSpPr>
        <p:spPr>
          <a:xfrm>
            <a:off x="2343150" y="101601"/>
            <a:ext cx="2514600" cy="385233"/>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p>
        </p:txBody>
      </p:sp>
      <p:sp>
        <p:nvSpPr>
          <p:cNvPr id="5" name="Slide Number Placeholder 4"/>
          <p:cNvSpPr>
            <a:spLocks noGrp="1"/>
          </p:cNvSpPr>
          <p:nvPr>
            <p:ph type="sldNum" sz="quarter" idx="4"/>
          </p:nvPr>
        </p:nvSpPr>
        <p:spPr>
          <a:xfrm>
            <a:off x="6172200" y="8636001"/>
            <a:ext cx="571500" cy="325967"/>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D2ECB8F2-83F0-43DD-8794-39A0DE049CA4}" type="slidenum">
              <a:rPr lang="en-US" smtClean="0"/>
              <a:pPr>
                <a:defRPr/>
              </a:pPr>
              <a:t>‹#›</a:t>
            </a:fld>
            <a:endParaRPr lang="en-US"/>
          </a:p>
        </p:txBody>
      </p:sp>
      <p:sp>
        <p:nvSpPr>
          <p:cNvPr id="10" name="Title Placeholder 9"/>
          <p:cNvSpPr>
            <a:spLocks noGrp="1"/>
          </p:cNvSpPr>
          <p:nvPr>
            <p:ph type="title"/>
          </p:nvPr>
        </p:nvSpPr>
        <p:spPr>
          <a:xfrm>
            <a:off x="228600" y="609600"/>
            <a:ext cx="6515100" cy="11176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385762" y="1401198"/>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385762" y="1410649"/>
            <a:ext cx="6472238" cy="3175"/>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4"/>
          <p:cNvSpPr txBox="1">
            <a:spLocks noChangeArrowheads="1"/>
          </p:cNvSpPr>
          <p:nvPr/>
        </p:nvSpPr>
        <p:spPr bwMode="auto">
          <a:xfrm>
            <a:off x="533400" y="685801"/>
            <a:ext cx="5638800" cy="461665"/>
          </a:xfrm>
          <a:prstGeom prst="rect">
            <a:avLst/>
          </a:prstGeom>
          <a:noFill/>
          <a:ln w="9525">
            <a:noFill/>
            <a:miter lim="800000"/>
            <a:headEnd/>
            <a:tailEnd/>
          </a:ln>
          <a:effectLst/>
        </p:spPr>
        <p:txBody>
          <a:bodyPr>
            <a:spAutoFit/>
          </a:bodyPr>
          <a:lstStyle/>
          <a:p>
            <a:pPr algn="ctr">
              <a:spcBef>
                <a:spcPct val="50000"/>
              </a:spcBef>
              <a:defRPr/>
            </a:pPr>
            <a:r>
              <a:rPr lang="en-US" sz="2400" b="1" dirty="0">
                <a:effectLst>
                  <a:outerShdw blurRad="38100" dist="38100" dir="2700000" algn="tl">
                    <a:srgbClr val="C0C0C0"/>
                  </a:outerShdw>
                </a:effectLst>
              </a:rPr>
              <a:t>Note to Graders</a:t>
            </a:r>
          </a:p>
        </p:txBody>
      </p:sp>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a:t>
            </a:fld>
            <a:endParaRPr lang="en-US"/>
          </a:p>
        </p:txBody>
      </p:sp>
      <p:sp>
        <p:nvSpPr>
          <p:cNvPr id="5" name="TextBox 4"/>
          <p:cNvSpPr txBox="1"/>
          <p:nvPr/>
        </p:nvSpPr>
        <p:spPr>
          <a:xfrm>
            <a:off x="457200" y="1828800"/>
            <a:ext cx="5943600" cy="7417415"/>
          </a:xfrm>
          <a:prstGeom prst="rect">
            <a:avLst/>
          </a:prstGeom>
          <a:noFill/>
        </p:spPr>
        <p:txBody>
          <a:bodyPr wrap="square" rtlCol="0">
            <a:spAutoFit/>
          </a:bodyPr>
          <a:lstStyle/>
          <a:p>
            <a:pPr algn="just"/>
            <a:r>
              <a:rPr lang="en-US" sz="1400" b="1" dirty="0" smtClean="0"/>
              <a:t>Dr. Hale commented on the layout of our WCA’s.  We know they are not in the format you prefer, but he told us that they were alright and we could leave them as they were and not be counted off for them.</a:t>
            </a:r>
          </a:p>
          <a:p>
            <a:pPr algn="just"/>
            <a:r>
              <a:rPr lang="en-US" sz="1400" b="1" dirty="0" smtClean="0"/>
              <a:t>The surveys took up a considerable chunk of time(over 10 hours just on follow ups with the Board of Education) and we have very few completed surveys to show for it, thanks to the Tuscaloosa County Board of Education.  We would just like you to keep that in mind while grading our project</a:t>
            </a:r>
          </a:p>
          <a:p>
            <a:pPr algn="just"/>
            <a:r>
              <a:rPr lang="en-US" sz="1400" b="1" dirty="0" smtClean="0"/>
              <a:t>We did not include the research part of the overall project team work breakdown because the grade sheet says specifically to exclude it.</a:t>
            </a:r>
          </a:p>
          <a:p>
            <a:pPr algn="just"/>
            <a:r>
              <a:rPr lang="en-US" sz="1400" b="1" dirty="0" smtClean="0"/>
              <a:t>We took Second Life, and while not finding a use for it in the way the project asked for, found an alternative use for it, and an alternative way to accomplish what the project asked for.</a:t>
            </a:r>
          </a:p>
          <a:p>
            <a:pPr algn="just"/>
            <a:r>
              <a:rPr lang="en-US" sz="1400" b="1" dirty="0" smtClean="0"/>
              <a:t>We would like to thank you in advance for all your patience in grading all of these projects.  I am sure it is not an easy job and we appreciate you being as fair and generous with your time as you can be.</a:t>
            </a:r>
          </a:p>
          <a:p>
            <a:endParaRPr lang="en-US" sz="1400" b="1" dirty="0" smtClean="0"/>
          </a:p>
          <a:p>
            <a:endParaRPr lang="en-US" sz="1400" b="1" dirty="0" smtClean="0"/>
          </a:p>
          <a:p>
            <a:endParaRPr lang="en-US" sz="1400" b="1" dirty="0" smtClean="0"/>
          </a:p>
          <a:p>
            <a:endParaRPr lang="en-US" sz="1400" b="1" dirty="0" smtClean="0"/>
          </a:p>
          <a:p>
            <a:endParaRPr lang="en-US" sz="1400" b="1" dirty="0" smtClean="0"/>
          </a:p>
          <a:p>
            <a:endParaRPr lang="en-US" sz="1400" b="1" dirty="0" smtClean="0"/>
          </a:p>
          <a:p>
            <a:endParaRPr lang="en-US" sz="1400" b="1" dirty="0" smtClean="0"/>
          </a:p>
          <a:p>
            <a:endParaRPr lang="en-US" sz="1400" b="1" dirty="0" smtClean="0"/>
          </a:p>
          <a:p>
            <a:endParaRPr lang="en-US" sz="1400" b="1" dirty="0" smtClean="0"/>
          </a:p>
          <a:p>
            <a:endParaRPr lang="en-US" sz="1400" b="1" dirty="0" smtClean="0"/>
          </a:p>
          <a:p>
            <a:r>
              <a:rPr lang="en-US" sz="1400" b="1" dirty="0" smtClean="0"/>
              <a:t>	                                                                                                    Sincerely,</a:t>
            </a:r>
          </a:p>
          <a:p>
            <a:r>
              <a:rPr lang="en-US" sz="1400" dirty="0" smtClean="0"/>
              <a:t>                  </a:t>
            </a:r>
            <a:r>
              <a:rPr lang="en-US" sz="1400" dirty="0" smtClean="0">
                <a:latin typeface="Lucida Calligraphy" pitchFamily="66" charset="0"/>
              </a:rPr>
              <a:t>Benjamin C. Miller, </a:t>
            </a:r>
            <a:r>
              <a:rPr lang="en-US" sz="1400" dirty="0" err="1" smtClean="0">
                <a:latin typeface="Lucida Calligraphy" pitchFamily="66" charset="0"/>
              </a:rPr>
              <a:t>Turki</a:t>
            </a:r>
            <a:r>
              <a:rPr lang="en-US" sz="1400" dirty="0" smtClean="0">
                <a:latin typeface="Lucida Calligraphy" pitchFamily="66" charset="0"/>
              </a:rPr>
              <a:t> F. </a:t>
            </a:r>
            <a:r>
              <a:rPr lang="en-US" sz="1400" dirty="0" err="1" smtClean="0">
                <a:latin typeface="Lucida Calligraphy" pitchFamily="66" charset="0"/>
              </a:rPr>
              <a:t>Almutlaq</a:t>
            </a:r>
            <a:r>
              <a:rPr lang="en-US" sz="1400" dirty="0" smtClean="0">
                <a:latin typeface="Lucida Calligraphy" pitchFamily="66" charset="0"/>
              </a:rPr>
              <a:t>, Michael J. C. Henderson</a:t>
            </a:r>
          </a:p>
          <a:p>
            <a:endParaRPr lang="en-US" sz="1400" b="1" dirty="0" smtClean="0"/>
          </a:p>
          <a:p>
            <a:endParaRPr lang="en-US" sz="1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9B08178-1B78-47F0-A214-69921C110E50}" type="slidenum">
              <a:rPr lang="en-US" smtClean="0"/>
              <a:pPr>
                <a:defRPr/>
              </a:pPr>
              <a:t>10</a:t>
            </a:fld>
            <a:endParaRPr lang="en-US"/>
          </a:p>
        </p:txBody>
      </p:sp>
      <p:sp>
        <p:nvSpPr>
          <p:cNvPr id="3" name="TextBox 2"/>
          <p:cNvSpPr txBox="1"/>
          <p:nvPr/>
        </p:nvSpPr>
        <p:spPr>
          <a:xfrm>
            <a:off x="381000" y="228600"/>
            <a:ext cx="6172200" cy="461665"/>
          </a:xfrm>
          <a:prstGeom prst="rect">
            <a:avLst/>
          </a:prstGeom>
          <a:noFill/>
        </p:spPr>
        <p:txBody>
          <a:bodyPr wrap="square" rtlCol="0">
            <a:spAutoFit/>
          </a:bodyPr>
          <a:lstStyle/>
          <a:p>
            <a:pPr algn="ctr"/>
            <a:r>
              <a:rPr lang="en-US" sz="2400" b="1" dirty="0" smtClean="0"/>
              <a:t>Explanation of Extended Enterprise View</a:t>
            </a:r>
            <a:endParaRPr lang="en-US" sz="2400" b="1" dirty="0"/>
          </a:p>
        </p:txBody>
      </p:sp>
      <p:cxnSp>
        <p:nvCxnSpPr>
          <p:cNvPr id="5" name="Straight Connector 4"/>
          <p:cNvCxnSpPr/>
          <p:nvPr/>
        </p:nvCxnSpPr>
        <p:spPr>
          <a:xfrm>
            <a:off x="0" y="1143000"/>
            <a:ext cx="6858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1676400"/>
            <a:ext cx="6096000" cy="2893100"/>
          </a:xfrm>
          <a:prstGeom prst="rect">
            <a:avLst/>
          </a:prstGeom>
          <a:noFill/>
        </p:spPr>
        <p:txBody>
          <a:bodyPr wrap="square" rtlCol="0">
            <a:spAutoFit/>
          </a:bodyPr>
          <a:lstStyle/>
          <a:p>
            <a:r>
              <a:rPr lang="en-US" sz="1400" b="1" dirty="0" smtClean="0"/>
              <a:t>	In the Extended Enterprise View, we list the MIS Department as the company we are working for, the High School students as their vendor providing them with raw materials, and the companies recruiting from UA MIS as the clients of our clients, buying the finished products.</a:t>
            </a:r>
          </a:p>
          <a:p>
            <a:endParaRPr lang="en-US" sz="1400" b="1" dirty="0" smtClean="0"/>
          </a:p>
          <a:p>
            <a:r>
              <a:rPr lang="en-US" sz="1400" b="1" dirty="0" smtClean="0"/>
              <a:t>	We have labeled the main connections between the Enterprises on the slide with the arrows.  The connection with the vendors will be described in our project, however, the one with our client’s client will not be.  This is because it does not pertain to the actual effectiveness of Second Life as a recruiting tool, however, we feel it is good to always keep in mind the goal that your client is working for.  This is why we have included this.</a:t>
            </a:r>
            <a:endParaRPr lang="en-US" sz="1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172200" y="9245601"/>
            <a:ext cx="571500" cy="325967"/>
          </a:xfrm>
        </p:spPr>
        <p:txBody>
          <a:bodyPr/>
          <a:lstStyle/>
          <a:p>
            <a:pPr>
              <a:defRPr/>
            </a:pPr>
            <a:fld id="{3B504774-82A3-40CC-AFBB-E32E9A884FB5}" type="slidenum">
              <a:rPr lang="en-US" smtClean="0"/>
              <a:pPr>
                <a:defRPr/>
              </a:pPr>
              <a:t>11</a:t>
            </a:fld>
            <a:endParaRPr lang="en-US"/>
          </a:p>
        </p:txBody>
      </p:sp>
      <p:sp>
        <p:nvSpPr>
          <p:cNvPr id="5" name="Rectangle 4"/>
          <p:cNvSpPr/>
          <p:nvPr/>
        </p:nvSpPr>
        <p:spPr>
          <a:xfrm>
            <a:off x="76200" y="1143000"/>
            <a:ext cx="1143000" cy="533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MIS WCA</a:t>
            </a:r>
            <a:endParaRPr lang="en-US" sz="1400" dirty="0"/>
          </a:p>
        </p:txBody>
      </p:sp>
      <p:sp>
        <p:nvSpPr>
          <p:cNvPr id="7" name="TextBox 6"/>
          <p:cNvSpPr txBox="1"/>
          <p:nvPr/>
        </p:nvSpPr>
        <p:spPr>
          <a:xfrm>
            <a:off x="0" y="304800"/>
            <a:ext cx="6858000" cy="400110"/>
          </a:xfrm>
          <a:prstGeom prst="rect">
            <a:avLst/>
          </a:prstGeom>
          <a:noFill/>
        </p:spPr>
        <p:txBody>
          <a:bodyPr wrap="square" rtlCol="0">
            <a:spAutoFit/>
          </a:bodyPr>
          <a:lstStyle/>
          <a:p>
            <a:pPr algn="ctr"/>
            <a:r>
              <a:rPr lang="en-US" b="1" dirty="0" smtClean="0">
                <a:effectLst>
                  <a:outerShdw blurRad="38100" dist="38100" dir="2700000" algn="tl">
                    <a:srgbClr val="C0C0C0"/>
                  </a:outerShdw>
                </a:effectLst>
              </a:rPr>
              <a:t>Client Flow Chart</a:t>
            </a:r>
          </a:p>
        </p:txBody>
      </p:sp>
      <p:cxnSp>
        <p:nvCxnSpPr>
          <p:cNvPr id="9" name="Straight Connector 8"/>
          <p:cNvCxnSpPr/>
          <p:nvPr/>
        </p:nvCxnSpPr>
        <p:spPr>
          <a:xfrm>
            <a:off x="0" y="838200"/>
            <a:ext cx="6858000"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440708" y="1485900"/>
            <a:ext cx="381000" cy="76200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le 10"/>
          <p:cNvSpPr/>
          <p:nvPr/>
        </p:nvSpPr>
        <p:spPr>
          <a:xfrm>
            <a:off x="304800" y="22098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a:t>
            </a:r>
            <a:endParaRPr lang="en-US" sz="1050" dirty="0"/>
          </a:p>
        </p:txBody>
      </p:sp>
      <p:sp>
        <p:nvSpPr>
          <p:cNvPr id="12" name="Rounded Rectangle 11"/>
          <p:cNvSpPr/>
          <p:nvPr/>
        </p:nvSpPr>
        <p:spPr>
          <a:xfrm>
            <a:off x="318448" y="3108280"/>
            <a:ext cx="672152" cy="381000"/>
          </a:xfrm>
          <a:prstGeom prst="roundRect">
            <a:avLst/>
          </a:prstGeom>
          <a:solidFill>
            <a:srgbClr val="B0DD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a:t>
            </a:r>
            <a:endParaRPr lang="en-US" sz="1050" dirty="0"/>
          </a:p>
        </p:txBody>
      </p:sp>
      <p:sp>
        <p:nvSpPr>
          <p:cNvPr id="13" name="Rounded Rectangle 12"/>
          <p:cNvSpPr/>
          <p:nvPr/>
        </p:nvSpPr>
        <p:spPr>
          <a:xfrm>
            <a:off x="304800" y="39624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Produce</a:t>
            </a:r>
            <a:endParaRPr lang="en-US" sz="1050" dirty="0"/>
          </a:p>
        </p:txBody>
      </p:sp>
      <p:sp>
        <p:nvSpPr>
          <p:cNvPr id="14" name="Rounded Rectangle 13"/>
          <p:cNvSpPr/>
          <p:nvPr/>
        </p:nvSpPr>
        <p:spPr>
          <a:xfrm>
            <a:off x="318448" y="4705064"/>
            <a:ext cx="67215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Deliver</a:t>
            </a:r>
            <a:endParaRPr lang="en-US" sz="1050" dirty="0"/>
          </a:p>
        </p:txBody>
      </p:sp>
      <p:sp>
        <p:nvSpPr>
          <p:cNvPr id="15" name="Rounded Rectangle 14"/>
          <p:cNvSpPr/>
          <p:nvPr/>
        </p:nvSpPr>
        <p:spPr>
          <a:xfrm>
            <a:off x="326408" y="5464792"/>
            <a:ext cx="66419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Service</a:t>
            </a:r>
            <a:endParaRPr lang="en-US" sz="1050" dirty="0"/>
          </a:p>
        </p:txBody>
      </p:sp>
      <p:sp>
        <p:nvSpPr>
          <p:cNvPr id="16" name="Rectangle 15"/>
          <p:cNvSpPr/>
          <p:nvPr/>
        </p:nvSpPr>
        <p:spPr>
          <a:xfrm>
            <a:off x="1371600" y="2174544"/>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 WCA</a:t>
            </a:r>
            <a:endParaRPr lang="en-US" sz="1050" dirty="0"/>
          </a:p>
        </p:txBody>
      </p:sp>
      <p:sp>
        <p:nvSpPr>
          <p:cNvPr id="20" name="Rectangle 19"/>
          <p:cNvSpPr/>
          <p:nvPr/>
        </p:nvSpPr>
        <p:spPr>
          <a:xfrm>
            <a:off x="1371600" y="3075296"/>
            <a:ext cx="533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 WCA</a:t>
            </a:r>
            <a:endParaRPr lang="en-US" sz="1050" dirty="0"/>
          </a:p>
        </p:txBody>
      </p:sp>
      <p:sp>
        <p:nvSpPr>
          <p:cNvPr id="21" name="Rectangle 20"/>
          <p:cNvSpPr/>
          <p:nvPr/>
        </p:nvSpPr>
        <p:spPr>
          <a:xfrm>
            <a:off x="1371600" y="3927144"/>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a:t>
            </a:r>
          </a:p>
          <a:p>
            <a:pPr algn="ctr"/>
            <a:r>
              <a:rPr lang="en-US" sz="1050" dirty="0" smtClean="0"/>
              <a:t>WCA</a:t>
            </a:r>
            <a:endParaRPr lang="en-US" sz="1050" dirty="0"/>
          </a:p>
        </p:txBody>
      </p:sp>
      <p:sp>
        <p:nvSpPr>
          <p:cNvPr id="22" name="Rectangle 21"/>
          <p:cNvSpPr/>
          <p:nvPr/>
        </p:nvSpPr>
        <p:spPr>
          <a:xfrm>
            <a:off x="1385248" y="4675496"/>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a:t>
            </a:r>
          </a:p>
          <a:p>
            <a:pPr algn="ctr"/>
            <a:r>
              <a:rPr lang="en-US" sz="1050" dirty="0" smtClean="0"/>
              <a:t>WCA</a:t>
            </a:r>
            <a:endParaRPr lang="en-US" sz="1050" dirty="0"/>
          </a:p>
        </p:txBody>
      </p:sp>
      <p:sp>
        <p:nvSpPr>
          <p:cNvPr id="23" name="Rectangle 22"/>
          <p:cNvSpPr/>
          <p:nvPr/>
        </p:nvSpPr>
        <p:spPr>
          <a:xfrm>
            <a:off x="1398896" y="5423848"/>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a:t>
            </a:r>
          </a:p>
          <a:p>
            <a:pPr algn="ctr"/>
            <a:r>
              <a:rPr lang="en-US" sz="1050" dirty="0" smtClean="0"/>
              <a:t>WCA</a:t>
            </a:r>
            <a:endParaRPr lang="en-US" sz="1050" dirty="0"/>
          </a:p>
        </p:txBody>
      </p:sp>
      <p:sp>
        <p:nvSpPr>
          <p:cNvPr id="24" name="Rectangle 23"/>
          <p:cNvSpPr/>
          <p:nvPr/>
        </p:nvSpPr>
        <p:spPr>
          <a:xfrm>
            <a:off x="2424752" y="3810000"/>
            <a:ext cx="533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 WCA</a:t>
            </a:r>
            <a:endParaRPr lang="en-US" sz="1050" dirty="0"/>
          </a:p>
        </p:txBody>
      </p:sp>
      <p:sp>
        <p:nvSpPr>
          <p:cNvPr id="25" name="Left Brace 24"/>
          <p:cNvSpPr/>
          <p:nvPr/>
        </p:nvSpPr>
        <p:spPr>
          <a:xfrm>
            <a:off x="1905000" y="3110552"/>
            <a:ext cx="304800" cy="38100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ounded Rectangle 25"/>
          <p:cNvSpPr/>
          <p:nvPr/>
        </p:nvSpPr>
        <p:spPr>
          <a:xfrm>
            <a:off x="6098272" y="31242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Service</a:t>
            </a:r>
            <a:endParaRPr lang="en-US" sz="1050" dirty="0"/>
          </a:p>
        </p:txBody>
      </p:sp>
      <p:sp>
        <p:nvSpPr>
          <p:cNvPr id="27" name="Rounded Rectangle 26"/>
          <p:cNvSpPr/>
          <p:nvPr/>
        </p:nvSpPr>
        <p:spPr>
          <a:xfrm>
            <a:off x="5167952" y="31242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Deliver</a:t>
            </a:r>
            <a:endParaRPr lang="en-US" sz="1050" dirty="0"/>
          </a:p>
        </p:txBody>
      </p:sp>
      <p:sp>
        <p:nvSpPr>
          <p:cNvPr id="28" name="Rounded Rectangle 27"/>
          <p:cNvSpPr/>
          <p:nvPr/>
        </p:nvSpPr>
        <p:spPr>
          <a:xfrm>
            <a:off x="4237632" y="31242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Produce</a:t>
            </a:r>
            <a:endParaRPr lang="en-US" sz="1050" dirty="0"/>
          </a:p>
        </p:txBody>
      </p:sp>
      <p:sp>
        <p:nvSpPr>
          <p:cNvPr id="29" name="Rounded Rectangle 28"/>
          <p:cNvSpPr/>
          <p:nvPr/>
        </p:nvSpPr>
        <p:spPr>
          <a:xfrm>
            <a:off x="3303896" y="31242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a:t>
            </a:r>
            <a:endParaRPr lang="en-US" sz="1050" dirty="0"/>
          </a:p>
        </p:txBody>
      </p:sp>
      <p:sp>
        <p:nvSpPr>
          <p:cNvPr id="30" name="Rounded Rectangle 29"/>
          <p:cNvSpPr/>
          <p:nvPr/>
        </p:nvSpPr>
        <p:spPr>
          <a:xfrm>
            <a:off x="2340592" y="3124200"/>
            <a:ext cx="685800" cy="381000"/>
          </a:xfrm>
          <a:prstGeom prst="roundRect">
            <a:avLst/>
          </a:prstGeom>
          <a:solidFill>
            <a:srgbClr val="B0DD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a:t>
            </a:r>
            <a:endParaRPr lang="en-US" sz="1050" dirty="0"/>
          </a:p>
        </p:txBody>
      </p:sp>
      <p:sp>
        <p:nvSpPr>
          <p:cNvPr id="31" name="Left Brace 30"/>
          <p:cNvSpPr/>
          <p:nvPr/>
        </p:nvSpPr>
        <p:spPr>
          <a:xfrm rot="5400000">
            <a:off x="2594780" y="4146077"/>
            <a:ext cx="228599" cy="470848"/>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a:stCxn id="11" idx="2"/>
            <a:endCxn id="12" idx="0"/>
          </p:cNvCxnSpPr>
          <p:nvPr/>
        </p:nvCxnSpPr>
        <p:spPr>
          <a:xfrm rot="16200000" flipH="1">
            <a:off x="392372" y="2846128"/>
            <a:ext cx="51748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3" idx="0"/>
          </p:cNvCxnSpPr>
          <p:nvPr/>
        </p:nvCxnSpPr>
        <p:spPr>
          <a:xfrm rot="5400000">
            <a:off x="414552" y="3722428"/>
            <a:ext cx="47312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2"/>
            <a:endCxn id="14" idx="0"/>
          </p:cNvCxnSpPr>
          <p:nvPr/>
        </p:nvCxnSpPr>
        <p:spPr>
          <a:xfrm rot="16200000" flipH="1">
            <a:off x="470280" y="4520820"/>
            <a:ext cx="361664"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2"/>
            <a:endCxn id="15" idx="0"/>
          </p:cNvCxnSpPr>
          <p:nvPr/>
        </p:nvCxnSpPr>
        <p:spPr>
          <a:xfrm rot="16200000" flipH="1">
            <a:off x="467150" y="5273438"/>
            <a:ext cx="378728" cy="398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2370160" y="466412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a:t>
            </a:r>
            <a:endParaRPr lang="en-US" sz="1050" dirty="0"/>
          </a:p>
        </p:txBody>
      </p:sp>
      <p:sp>
        <p:nvSpPr>
          <p:cNvPr id="43" name="Rounded Rectangle 42"/>
          <p:cNvSpPr/>
          <p:nvPr/>
        </p:nvSpPr>
        <p:spPr>
          <a:xfrm>
            <a:off x="2383808" y="5334000"/>
            <a:ext cx="67215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a:t>
            </a:r>
            <a:endParaRPr lang="en-US" sz="1050" dirty="0"/>
          </a:p>
        </p:txBody>
      </p:sp>
      <p:sp>
        <p:nvSpPr>
          <p:cNvPr id="44" name="Rounded Rectangle 43"/>
          <p:cNvSpPr/>
          <p:nvPr/>
        </p:nvSpPr>
        <p:spPr>
          <a:xfrm>
            <a:off x="2370160" y="60198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Produce</a:t>
            </a:r>
            <a:endParaRPr lang="en-US" sz="1050" dirty="0"/>
          </a:p>
        </p:txBody>
      </p:sp>
      <p:sp>
        <p:nvSpPr>
          <p:cNvPr id="45" name="Rounded Rectangle 44"/>
          <p:cNvSpPr/>
          <p:nvPr/>
        </p:nvSpPr>
        <p:spPr>
          <a:xfrm>
            <a:off x="2383808" y="6705600"/>
            <a:ext cx="67215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Deliver</a:t>
            </a:r>
            <a:endParaRPr lang="en-US" sz="1050" dirty="0"/>
          </a:p>
        </p:txBody>
      </p:sp>
      <p:sp>
        <p:nvSpPr>
          <p:cNvPr id="46" name="Rounded Rectangle 45"/>
          <p:cNvSpPr/>
          <p:nvPr/>
        </p:nvSpPr>
        <p:spPr>
          <a:xfrm>
            <a:off x="2391768" y="7391400"/>
            <a:ext cx="66419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Service</a:t>
            </a:r>
            <a:endParaRPr lang="en-US" sz="1050" dirty="0"/>
          </a:p>
        </p:txBody>
      </p:sp>
      <p:cxnSp>
        <p:nvCxnSpPr>
          <p:cNvPr id="47" name="Straight Arrow Connector 46"/>
          <p:cNvCxnSpPr>
            <a:stCxn id="42" idx="2"/>
            <a:endCxn id="43" idx="0"/>
          </p:cNvCxnSpPr>
          <p:nvPr/>
        </p:nvCxnSpPr>
        <p:spPr>
          <a:xfrm rot="16200000" flipH="1">
            <a:off x="2572032" y="5186148"/>
            <a:ext cx="28888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2"/>
            <a:endCxn id="44" idx="0"/>
          </p:cNvCxnSpPr>
          <p:nvPr/>
        </p:nvCxnSpPr>
        <p:spPr>
          <a:xfrm rot="5400000">
            <a:off x="2564072" y="5863988"/>
            <a:ext cx="30480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2"/>
            <a:endCxn id="45" idx="0"/>
          </p:cNvCxnSpPr>
          <p:nvPr/>
        </p:nvCxnSpPr>
        <p:spPr>
          <a:xfrm rot="16200000" flipH="1">
            <a:off x="2564072" y="6549788"/>
            <a:ext cx="30480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5" idx="2"/>
            <a:endCxn id="46" idx="0"/>
          </p:cNvCxnSpPr>
          <p:nvPr/>
        </p:nvCxnSpPr>
        <p:spPr>
          <a:xfrm rot="16200000" flipH="1">
            <a:off x="2569474" y="7237010"/>
            <a:ext cx="304800" cy="398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0" idx="2"/>
            <a:endCxn id="24" idx="0"/>
          </p:cNvCxnSpPr>
          <p:nvPr/>
        </p:nvCxnSpPr>
        <p:spPr>
          <a:xfrm rot="16200000" flipH="1">
            <a:off x="2535072" y="3653620"/>
            <a:ext cx="304800" cy="796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3"/>
            <a:endCxn id="29" idx="1"/>
          </p:cNvCxnSpPr>
          <p:nvPr/>
        </p:nvCxnSpPr>
        <p:spPr>
          <a:xfrm>
            <a:off x="3026392" y="3314700"/>
            <a:ext cx="277504"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a:endCxn id="28" idx="1"/>
          </p:cNvCxnSpPr>
          <p:nvPr/>
        </p:nvCxnSpPr>
        <p:spPr>
          <a:xfrm>
            <a:off x="3989696" y="3314700"/>
            <a:ext cx="247936"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8" idx="3"/>
            <a:endCxn id="27" idx="1"/>
          </p:cNvCxnSpPr>
          <p:nvPr/>
        </p:nvCxnSpPr>
        <p:spPr>
          <a:xfrm>
            <a:off x="4923432" y="3314700"/>
            <a:ext cx="24452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7" idx="3"/>
            <a:endCxn id="26" idx="1"/>
          </p:cNvCxnSpPr>
          <p:nvPr/>
        </p:nvCxnSpPr>
        <p:spPr>
          <a:xfrm>
            <a:off x="5853752" y="3314700"/>
            <a:ext cx="24452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1" idx="3"/>
            <a:endCxn id="16" idx="1"/>
          </p:cNvCxnSpPr>
          <p:nvPr/>
        </p:nvCxnSpPr>
        <p:spPr>
          <a:xfrm>
            <a:off x="990600" y="2400300"/>
            <a:ext cx="381000" cy="284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2" idx="3"/>
            <a:endCxn id="20" idx="1"/>
          </p:cNvCxnSpPr>
          <p:nvPr/>
        </p:nvCxnSpPr>
        <p:spPr>
          <a:xfrm>
            <a:off x="990600" y="3298780"/>
            <a:ext cx="381000" cy="51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3" idx="3"/>
            <a:endCxn id="21" idx="1"/>
          </p:cNvCxnSpPr>
          <p:nvPr/>
        </p:nvCxnSpPr>
        <p:spPr>
          <a:xfrm>
            <a:off x="990600" y="4152900"/>
            <a:ext cx="381000" cy="284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3"/>
            <a:endCxn id="22" idx="1"/>
          </p:cNvCxnSpPr>
          <p:nvPr/>
        </p:nvCxnSpPr>
        <p:spPr>
          <a:xfrm>
            <a:off x="990600" y="4895564"/>
            <a:ext cx="394648" cy="853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5" idx="3"/>
            <a:endCxn id="23" idx="1"/>
          </p:cNvCxnSpPr>
          <p:nvPr/>
        </p:nvCxnSpPr>
        <p:spPr>
          <a:xfrm flipV="1">
            <a:off x="990600" y="5652448"/>
            <a:ext cx="408296" cy="284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172200" y="3810000"/>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a:t>
            </a:r>
          </a:p>
          <a:p>
            <a:pPr algn="ctr"/>
            <a:r>
              <a:rPr lang="en-US" sz="1050" dirty="0" smtClean="0"/>
              <a:t>WCA</a:t>
            </a:r>
            <a:endParaRPr lang="en-US" sz="1050" dirty="0"/>
          </a:p>
        </p:txBody>
      </p:sp>
      <p:sp>
        <p:nvSpPr>
          <p:cNvPr id="61" name="Rectangle 60"/>
          <p:cNvSpPr/>
          <p:nvPr/>
        </p:nvSpPr>
        <p:spPr>
          <a:xfrm>
            <a:off x="5245925" y="3810000"/>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a:t>
            </a:r>
          </a:p>
          <a:p>
            <a:pPr algn="ctr"/>
            <a:r>
              <a:rPr lang="en-US" sz="1050" dirty="0" smtClean="0"/>
              <a:t>WCA</a:t>
            </a:r>
            <a:endParaRPr lang="en-US" sz="1050" dirty="0"/>
          </a:p>
        </p:txBody>
      </p:sp>
      <p:sp>
        <p:nvSpPr>
          <p:cNvPr id="63" name="Rectangle 62"/>
          <p:cNvSpPr/>
          <p:nvPr/>
        </p:nvSpPr>
        <p:spPr>
          <a:xfrm>
            <a:off x="4319650" y="3810000"/>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a:t>
            </a:r>
          </a:p>
          <a:p>
            <a:pPr algn="ctr"/>
            <a:r>
              <a:rPr lang="en-US" sz="1050" dirty="0" smtClean="0"/>
              <a:t>WCA</a:t>
            </a:r>
            <a:endParaRPr lang="en-US" sz="1050" dirty="0"/>
          </a:p>
        </p:txBody>
      </p:sp>
      <p:sp>
        <p:nvSpPr>
          <p:cNvPr id="65" name="Rectangle 64"/>
          <p:cNvSpPr/>
          <p:nvPr/>
        </p:nvSpPr>
        <p:spPr>
          <a:xfrm>
            <a:off x="3388425" y="3810000"/>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 WCA</a:t>
            </a:r>
            <a:endParaRPr lang="en-US" sz="1050" dirty="0"/>
          </a:p>
        </p:txBody>
      </p:sp>
      <p:cxnSp>
        <p:nvCxnSpPr>
          <p:cNvPr id="69" name="Straight Arrow Connector 68"/>
          <p:cNvCxnSpPr>
            <a:stCxn id="29" idx="2"/>
            <a:endCxn id="65" idx="0"/>
          </p:cNvCxnSpPr>
          <p:nvPr/>
        </p:nvCxnSpPr>
        <p:spPr>
          <a:xfrm rot="16200000" flipH="1">
            <a:off x="3498560" y="3653435"/>
            <a:ext cx="304800" cy="8329"/>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8" idx="2"/>
            <a:endCxn id="63" idx="0"/>
          </p:cNvCxnSpPr>
          <p:nvPr/>
        </p:nvCxnSpPr>
        <p:spPr>
          <a:xfrm rot="16200000" flipH="1">
            <a:off x="4431041" y="3654691"/>
            <a:ext cx="304800" cy="581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7" idx="2"/>
            <a:endCxn id="61" idx="0"/>
          </p:cNvCxnSpPr>
          <p:nvPr/>
        </p:nvCxnSpPr>
        <p:spPr>
          <a:xfrm rot="16200000" flipH="1">
            <a:off x="5359338" y="3656713"/>
            <a:ext cx="304800" cy="1773"/>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6" idx="2"/>
            <a:endCxn id="59" idx="0"/>
          </p:cNvCxnSpPr>
          <p:nvPr/>
        </p:nvCxnSpPr>
        <p:spPr>
          <a:xfrm rot="5400000">
            <a:off x="6287636" y="3656464"/>
            <a:ext cx="304800" cy="22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1143000" y="742890"/>
            <a:ext cx="4724400" cy="400110"/>
          </a:xfrm>
          <a:prstGeom prst="rect">
            <a:avLst/>
          </a:prstGeom>
          <a:noFill/>
          <a:ln w="9525">
            <a:noFill/>
            <a:miter lim="800000"/>
            <a:headEnd/>
            <a:tailEnd/>
          </a:ln>
          <a:effectLst/>
        </p:spPr>
        <p:txBody>
          <a:bodyPr>
            <a:spAutoFit/>
          </a:bodyPr>
          <a:lstStyle/>
          <a:p>
            <a:pPr algn="ctr">
              <a:spcBef>
                <a:spcPct val="50000"/>
              </a:spcBef>
            </a:pPr>
            <a:r>
              <a:rPr lang="en-US" b="1" dirty="0" smtClean="0">
                <a:effectLst>
                  <a:outerShdw blurRad="38100" dist="38100" dir="2700000" algn="tl">
                    <a:srgbClr val="C0C0C0"/>
                  </a:outerShdw>
                </a:effectLst>
              </a:rPr>
              <a:t>Client Flow Chart Description</a:t>
            </a:r>
            <a:endParaRPr lang="en-US" b="1" dirty="0">
              <a:effectLst>
                <a:outerShdw blurRad="38100" dist="38100" dir="2700000" algn="tl">
                  <a:srgbClr val="C0C0C0"/>
                </a:outerShdw>
              </a:effectLst>
            </a:endParaRPr>
          </a:p>
        </p:txBody>
      </p:sp>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12</a:t>
            </a:fld>
            <a:endParaRPr lang="en-US"/>
          </a:p>
        </p:txBody>
      </p:sp>
      <p:sp>
        <p:nvSpPr>
          <p:cNvPr id="5" name="TextBox 4"/>
          <p:cNvSpPr txBox="1"/>
          <p:nvPr/>
        </p:nvSpPr>
        <p:spPr>
          <a:xfrm>
            <a:off x="457200" y="1752600"/>
            <a:ext cx="5943600" cy="2893100"/>
          </a:xfrm>
          <a:prstGeom prst="rect">
            <a:avLst/>
          </a:prstGeom>
          <a:noFill/>
        </p:spPr>
        <p:txBody>
          <a:bodyPr wrap="square" rtlCol="0">
            <a:spAutoFit/>
          </a:bodyPr>
          <a:lstStyle/>
          <a:p>
            <a:pPr algn="just"/>
            <a:r>
              <a:rPr lang="en-US" sz="1400" b="1" dirty="0" smtClean="0"/>
              <a:t>	This chart is here to describe the flow of the WCA’s and Value Chains for our project.  We start with the overall MIS WCA and its value chain.  From there, we break down each step of the value chain into its own WCA. After this we have a narrative describing how we move from the MIS side to the vendor, or High School student side(see pg. 9). From here we have the overall High School student WCA and Value chain, and corresponding WCA’s for each step in the student’s Value Chain. Afterwards was a narrative describing why the Research sub phase connects with the client.  We then added a value chain for the Research sub phase and included how Second Life would theoretically improve the value of the UA MIS department through its vendor. Afterwards was a narrative on its actual effectiveness in the Value Chain.</a:t>
            </a:r>
            <a:endParaRPr lang="en-US" sz="1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IT</a:t>
            </a:r>
          </a:p>
          <a:p>
            <a:pPr algn="ctr">
              <a:defRPr/>
            </a:pPr>
            <a:r>
              <a:rPr lang="en-US" sz="1200" b="1" dirty="0" smtClean="0">
                <a:cs typeface="+mn-cs"/>
              </a:rPr>
              <a:t>SharePoint</a:t>
            </a:r>
          </a:p>
          <a:p>
            <a:pPr algn="ctr">
              <a:defRPr/>
            </a:pPr>
            <a:r>
              <a:rPr lang="en-US" sz="1200" b="1" dirty="0" smtClean="0">
                <a:cs typeface="+mn-cs"/>
              </a:rPr>
              <a:t>Internet</a:t>
            </a:r>
          </a:p>
          <a:p>
            <a:pPr algn="ctr">
              <a:defRPr/>
            </a:pPr>
            <a:endParaRPr lang="en-US" sz="1200" b="1" dirty="0" smtClean="0">
              <a:cs typeface="+mn-cs"/>
            </a:endParaRPr>
          </a:p>
          <a:p>
            <a:pPr algn="ctr">
              <a:defRPr/>
            </a:pPr>
            <a:endParaRPr lang="en-US" sz="1200" b="1" dirty="0">
              <a:cs typeface="+mn-cs"/>
            </a:endParaRPr>
          </a:p>
        </p:txBody>
      </p:sp>
      <p:sp>
        <p:nvSpPr>
          <p:cNvPr id="5125"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People</a:t>
            </a:r>
            <a:endParaRPr lang="en-US" sz="1400" b="1" dirty="0">
              <a:effectLst>
                <a:outerShdw blurRad="38100" dist="38100" dir="2700000" algn="tl">
                  <a:srgbClr val="FFFFFF"/>
                </a:outerShdw>
              </a:effectLst>
              <a:cs typeface="+mn-cs"/>
            </a:endParaRPr>
          </a:p>
          <a:p>
            <a:pPr algn="ctr">
              <a:defRPr/>
            </a:pPr>
            <a:r>
              <a:rPr lang="en-US" sz="1200" b="1" dirty="0" smtClean="0">
                <a:cs typeface="+mn-cs"/>
              </a:rPr>
              <a:t>MIS Faculty</a:t>
            </a:r>
          </a:p>
          <a:p>
            <a:pPr algn="ctr">
              <a:defRPr/>
            </a:pPr>
            <a:r>
              <a:rPr lang="en-US" sz="1200" b="1" dirty="0" smtClean="0">
                <a:cs typeface="+mn-cs"/>
              </a:rPr>
              <a:t>MIS majors</a:t>
            </a:r>
          </a:p>
          <a:p>
            <a:pPr algn="ctr">
              <a:defRPr/>
            </a:pPr>
            <a:endParaRPr lang="en-US" sz="1200" b="1" dirty="0" smtClean="0">
              <a:cs typeface="+mn-cs"/>
            </a:endParaRPr>
          </a:p>
          <a:p>
            <a:pPr algn="ctr">
              <a:defRPr/>
            </a:pPr>
            <a:endParaRPr lang="en-US" sz="1200" b="1" dirty="0">
              <a:cs typeface="+mn-cs"/>
            </a:endParaRPr>
          </a:p>
        </p:txBody>
      </p:sp>
      <p:sp>
        <p:nvSpPr>
          <p:cNvPr id="5126"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rPr>
              <a:t>Data</a:t>
            </a:r>
            <a:endParaRPr lang="en-US" sz="1400" b="1" dirty="0">
              <a:effectLst>
                <a:outerShdw blurRad="38100" dist="38100" dir="2700000" algn="tl">
                  <a:srgbClr val="FFFFFF"/>
                </a:outerShdw>
              </a:effectLst>
            </a:endParaRPr>
          </a:p>
          <a:p>
            <a:pPr algn="ctr">
              <a:defRPr/>
            </a:pPr>
            <a:r>
              <a:rPr lang="en-US" sz="1200" b="1" dirty="0" smtClean="0"/>
              <a:t>College Admission statistics</a:t>
            </a:r>
          </a:p>
          <a:p>
            <a:pPr algn="ctr">
              <a:defRPr/>
            </a:pPr>
            <a:r>
              <a:rPr lang="en-US" sz="1200" b="1" dirty="0" smtClean="0"/>
              <a:t>Class information</a:t>
            </a:r>
          </a:p>
          <a:p>
            <a:pPr algn="ctr">
              <a:defRPr/>
            </a:pPr>
            <a:endParaRPr lang="en-US" sz="1200" b="1" dirty="0"/>
          </a:p>
        </p:txBody>
      </p:sp>
      <p:sp>
        <p:nvSpPr>
          <p:cNvPr id="5127"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dirty="0">
                <a:effectLst>
                  <a:outerShdw blurRad="38100" dist="38100" dir="2700000" algn="tl">
                    <a:srgbClr val="FFFFFF"/>
                  </a:outerShdw>
                </a:effectLst>
              </a:rPr>
              <a:t>(Work Practices)</a:t>
            </a:r>
            <a:endParaRPr lang="en-US" sz="1400" b="1" dirty="0">
              <a:effectLst>
                <a:outerShdw blurRad="38100" dist="38100" dir="2700000" algn="tl">
                  <a:srgbClr val="FFFFFF"/>
                </a:outerShdw>
              </a:effectLst>
            </a:endParaRPr>
          </a:p>
          <a:p>
            <a:pPr algn="ctr">
              <a:defRPr/>
            </a:pPr>
            <a:r>
              <a:rPr lang="en-US" sz="1400" b="1" u="sng" dirty="0">
                <a:effectLst>
                  <a:outerShdw blurRad="38100" dist="38100" dir="2700000" algn="tl">
                    <a:srgbClr val="FFFFFF"/>
                  </a:outerShdw>
                </a:effectLst>
              </a:rPr>
              <a:t>Research</a:t>
            </a:r>
          </a:p>
          <a:p>
            <a:pPr algn="ctr">
              <a:defRPr/>
            </a:pPr>
            <a:r>
              <a:rPr lang="en-US" sz="1200" b="1" dirty="0" smtClean="0"/>
              <a:t>How students choose a college and major</a:t>
            </a:r>
            <a:endParaRPr lang="en-US" sz="1200" b="1" u="sng" dirty="0"/>
          </a:p>
          <a:p>
            <a:pPr algn="ctr">
              <a:defRPr/>
            </a:pPr>
            <a:r>
              <a:rPr lang="en-US" sz="1400" b="1" u="sng" dirty="0" smtClean="0">
                <a:effectLst>
                  <a:outerShdw blurRad="38100" dist="38100" dir="2700000" algn="tl">
                    <a:srgbClr val="FFFFFF"/>
                  </a:outerShdw>
                </a:effectLst>
              </a:rPr>
              <a:t>Sell</a:t>
            </a:r>
            <a:endParaRPr lang="en-US" sz="1200" b="1" dirty="0" smtClean="0">
              <a:effectLst>
                <a:outerShdw blurRad="38100" dist="38100" dir="2700000" algn="tl">
                  <a:srgbClr val="FFFFFF"/>
                </a:outerShdw>
              </a:effectLst>
            </a:endParaRPr>
          </a:p>
          <a:p>
            <a:pPr algn="ctr">
              <a:defRPr/>
            </a:pPr>
            <a:r>
              <a:rPr lang="en-US" sz="1200" b="1" dirty="0" smtClean="0"/>
              <a:t>UA MIS to High School Students and getting them to enter the program</a:t>
            </a:r>
            <a:endParaRPr lang="en-US" sz="1400" b="1" dirty="0"/>
          </a:p>
          <a:p>
            <a:pPr algn="ctr">
              <a:defRPr/>
            </a:pPr>
            <a:r>
              <a:rPr lang="en-US" sz="1400" b="1" u="sng" dirty="0" smtClean="0">
                <a:effectLst>
                  <a:outerShdw blurRad="38100" dist="38100" dir="2700000" algn="tl">
                    <a:srgbClr val="FFFFFF"/>
                  </a:outerShdw>
                </a:effectLst>
              </a:rPr>
              <a:t>Produce</a:t>
            </a:r>
          </a:p>
          <a:p>
            <a:pPr algn="ctr">
              <a:defRPr/>
            </a:pPr>
            <a:r>
              <a:rPr lang="en-US" sz="1200" b="1" dirty="0" smtClean="0"/>
              <a:t>Converting the raw High School student into a value-adding professional</a:t>
            </a:r>
          </a:p>
          <a:p>
            <a:pPr algn="ctr">
              <a:defRPr/>
            </a:pPr>
            <a:r>
              <a:rPr lang="en-US" sz="1400" b="1" u="sng" dirty="0" smtClean="0">
                <a:effectLst>
                  <a:outerShdw blurRad="38100" dist="38100" dir="2700000" algn="tl">
                    <a:srgbClr val="FFFFFF"/>
                  </a:outerShdw>
                </a:effectLst>
              </a:rPr>
              <a:t>Deliver</a:t>
            </a:r>
            <a:endParaRPr lang="en-US" sz="1400" b="1" u="sng" dirty="0">
              <a:effectLst>
                <a:outerShdw blurRad="38100" dist="38100" dir="2700000" algn="tl">
                  <a:srgbClr val="FFFFFF"/>
                </a:outerShdw>
              </a:effectLst>
            </a:endParaRPr>
          </a:p>
          <a:p>
            <a:pPr algn="ctr">
              <a:defRPr/>
            </a:pPr>
            <a:r>
              <a:rPr lang="en-US" sz="1200" b="1" dirty="0" smtClean="0"/>
              <a:t>Deliver student to the companies</a:t>
            </a:r>
            <a:endParaRPr lang="en-US" sz="1200" b="1" dirty="0"/>
          </a:p>
          <a:p>
            <a:pPr algn="ctr">
              <a:defRPr/>
            </a:pPr>
            <a:r>
              <a:rPr lang="en-US" sz="1400" b="1" u="sng" dirty="0" smtClean="0">
                <a:effectLst>
                  <a:outerShdw blurRad="50800" dist="50800" dir="5400000" algn="ctr" rotWithShape="0">
                    <a:schemeClr val="bg1">
                      <a:alpha val="88000"/>
                    </a:schemeClr>
                  </a:outerShdw>
                </a:effectLst>
              </a:rPr>
              <a:t>Service</a:t>
            </a:r>
          </a:p>
          <a:p>
            <a:pPr algn="ctr">
              <a:defRPr/>
            </a:pPr>
            <a:r>
              <a:rPr lang="en-US" sz="1200" b="1" dirty="0" smtClean="0"/>
              <a:t>Increase the reputation of UA MIS by continuing to turn out star performers and increase its notoriety</a:t>
            </a:r>
            <a:endParaRPr lang="en-US" sz="1200" b="1" dirty="0"/>
          </a:p>
        </p:txBody>
      </p:sp>
      <p:sp>
        <p:nvSpPr>
          <p:cNvPr id="5128"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smtClean="0">
                <a:effectLst>
                  <a:outerShdw blurRad="38100" dist="38100" dir="2700000" algn="tl">
                    <a:srgbClr val="FFFFFF"/>
                  </a:outerShdw>
                </a:effectLst>
              </a:rPr>
              <a:t>Goal</a:t>
            </a:r>
            <a:endParaRPr lang="en-US" sz="1400" b="1" u="sng" dirty="0">
              <a:effectLst>
                <a:outerShdw blurRad="38100" dist="38100" dir="2700000" algn="tl">
                  <a:srgbClr val="FFFFFF"/>
                </a:outerShdw>
              </a:effectLst>
            </a:endParaRPr>
          </a:p>
          <a:p>
            <a:pPr algn="ctr">
              <a:defRPr/>
            </a:pPr>
            <a:endParaRPr lang="en-US" sz="1400" b="1" u="sng" dirty="0">
              <a:effectLst>
                <a:outerShdw blurRad="38100" dist="38100" dir="2700000" algn="tl">
                  <a:srgbClr val="FFFFFF"/>
                </a:outerShdw>
              </a:effectLst>
            </a:endParaRPr>
          </a:p>
          <a:p>
            <a:pPr algn="ctr">
              <a:defRPr/>
            </a:pPr>
            <a:r>
              <a:rPr lang="en-US" sz="1200" b="1" dirty="0" smtClean="0"/>
              <a:t>To increase the number of productive MIS professionals developed by UA MIS</a:t>
            </a:r>
          </a:p>
          <a:p>
            <a:pPr algn="ctr">
              <a:defRPr/>
            </a:pPr>
            <a:endParaRPr lang="en-US" sz="1200" b="1" dirty="0" smtClean="0"/>
          </a:p>
          <a:p>
            <a:pPr algn="ctr">
              <a:defRPr/>
            </a:pPr>
            <a:endParaRPr lang="en-US" sz="1200" b="1" dirty="0"/>
          </a:p>
          <a:p>
            <a:pPr algn="ctr">
              <a:defRPr/>
            </a:pPr>
            <a:endParaRPr lang="en-US" sz="1400" dirty="0"/>
          </a:p>
        </p:txBody>
      </p:sp>
      <p:sp>
        <p:nvSpPr>
          <p:cNvPr id="5129"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smtClean="0">
                <a:effectLst>
                  <a:outerShdw blurRad="38100" dist="38100" dir="2700000" algn="tl">
                    <a:srgbClr val="FFFFFF"/>
                  </a:outerShdw>
                </a:effectLst>
              </a:rPr>
              <a:t>Value</a:t>
            </a:r>
          </a:p>
          <a:p>
            <a:pPr algn="ctr">
              <a:defRPr/>
            </a:pPr>
            <a:endParaRPr lang="en-US" sz="1200" b="1" dirty="0" smtClean="0">
              <a:effectLst>
                <a:outerShdw blurRad="38100" dist="38100" dir="2700000" algn="tl">
                  <a:srgbClr val="FFFFFF"/>
                </a:outerShdw>
              </a:effectLst>
            </a:endParaRPr>
          </a:p>
          <a:p>
            <a:pPr algn="ctr">
              <a:defRPr/>
            </a:pPr>
            <a:r>
              <a:rPr lang="en-US" sz="1200" b="1" dirty="0" smtClean="0"/>
              <a:t>By recruiting from UA MIS, the companies will receive better workers who can come in doing the same work as their peers better and faster for the same price</a:t>
            </a:r>
            <a:endParaRPr lang="en-US" sz="1200" b="1" dirty="0"/>
          </a:p>
        </p:txBody>
      </p:sp>
      <p:sp>
        <p:nvSpPr>
          <p:cNvPr id="5130"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smtClean="0">
                <a:effectLst>
                  <a:outerShdw blurRad="38100" dist="38100" dir="2700000" algn="tl">
                    <a:srgbClr val="FFFFFF"/>
                  </a:outerShdw>
                </a:effectLst>
              </a:rPr>
              <a:t>Product</a:t>
            </a:r>
          </a:p>
          <a:p>
            <a:pPr algn="ctr">
              <a:defRPr/>
            </a:pPr>
            <a:r>
              <a:rPr lang="en-US" sz="1200" b="1" dirty="0" smtClean="0"/>
              <a:t>UA MIS graduates</a:t>
            </a:r>
            <a:endParaRPr lang="en-US" sz="1200" b="1" dirty="0"/>
          </a:p>
        </p:txBody>
      </p:sp>
      <p:sp>
        <p:nvSpPr>
          <p:cNvPr id="5131"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square" anchor="ctr">
            <a:flatTx/>
          </a:bodyPr>
          <a:lstStyle/>
          <a:p>
            <a:pPr algn="ctr">
              <a:defRPr/>
            </a:pPr>
            <a:r>
              <a:rPr lang="en-US" sz="1400" b="1" u="sng" dirty="0" smtClean="0">
                <a:effectLst>
                  <a:outerShdw blurRad="38100" dist="38100" dir="2700000" algn="tl">
                    <a:srgbClr val="FFFFFF"/>
                  </a:outerShdw>
                </a:effectLst>
              </a:rPr>
              <a:t>Customer</a:t>
            </a:r>
          </a:p>
          <a:p>
            <a:pPr algn="ctr">
              <a:defRPr/>
            </a:pPr>
            <a:r>
              <a:rPr lang="en-US" sz="1200" b="1" dirty="0" smtClean="0"/>
              <a:t>Companies who recruit from UA MIS</a:t>
            </a:r>
            <a:endParaRPr lang="en-US" sz="1200" b="1" dirty="0"/>
          </a:p>
          <a:p>
            <a:pPr algn="ctr">
              <a:defRPr/>
            </a:pPr>
            <a:endParaRPr lang="en-US" sz="1200" b="1" dirty="0"/>
          </a:p>
        </p:txBody>
      </p:sp>
      <p:sp>
        <p:nvSpPr>
          <p:cNvPr id="18441"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8442"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8443"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8444"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18445"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18446"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18447"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a:t>MIS Department </a:t>
            </a:r>
            <a:r>
              <a:rPr lang="en-US" sz="2400" b="1" dirty="0" smtClean="0"/>
              <a:t>WCA</a:t>
            </a:r>
            <a:endParaRPr lang="en-US" dirty="0"/>
          </a:p>
        </p:txBody>
      </p:sp>
      <p:sp>
        <p:nvSpPr>
          <p:cNvPr id="24" name="Slide Number Placeholder 23"/>
          <p:cNvSpPr>
            <a:spLocks noGrp="1"/>
          </p:cNvSpPr>
          <p:nvPr>
            <p:ph type="sldNum" sz="quarter" idx="12"/>
          </p:nvPr>
        </p:nvSpPr>
        <p:spPr/>
        <p:txBody>
          <a:bodyPr/>
          <a:lstStyle/>
          <a:p>
            <a:pPr>
              <a:defRPr/>
            </a:pPr>
            <a:fld id="{E9B08178-1B78-47F0-A214-69921C110E5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914400" y="421575"/>
            <a:ext cx="5334000" cy="830997"/>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MIS Department Value Chain Narrative</a:t>
            </a:r>
            <a:endParaRPr lang="en-US" sz="2400" b="1" dirty="0">
              <a:effectLst>
                <a:outerShdw blurRad="50800" dist="50800" dir="5400000" algn="ctr" rotWithShape="0">
                  <a:schemeClr val="bg1"/>
                </a:outerShdw>
              </a:effectLst>
            </a:endParaRPr>
          </a:p>
        </p:txBody>
      </p:sp>
      <p:sp>
        <p:nvSpPr>
          <p:cNvPr id="3" name="TextBox 2"/>
          <p:cNvSpPr txBox="1"/>
          <p:nvPr/>
        </p:nvSpPr>
        <p:spPr>
          <a:xfrm>
            <a:off x="685800" y="1524000"/>
            <a:ext cx="5410200" cy="6555641"/>
          </a:xfrm>
          <a:prstGeom prst="rect">
            <a:avLst/>
          </a:prstGeom>
          <a:noFill/>
        </p:spPr>
        <p:txBody>
          <a:bodyPr wrap="square" rtlCol="0">
            <a:spAutoFit/>
          </a:bodyPr>
          <a:lstStyle/>
          <a:p>
            <a:pPr lvl="0" algn="just"/>
            <a:r>
              <a:rPr lang="en-US" sz="1400" dirty="0" smtClean="0">
                <a:solidFill>
                  <a:prstClr val="black"/>
                </a:solidFill>
              </a:rPr>
              <a:t> </a:t>
            </a:r>
          </a:p>
          <a:p>
            <a:pPr lvl="0" algn="just">
              <a:defRPr/>
            </a:pPr>
            <a:r>
              <a:rPr lang="en-US" sz="1400" dirty="0" smtClean="0">
                <a:solidFill>
                  <a:prstClr val="black"/>
                </a:solidFill>
              </a:rPr>
              <a:t>	</a:t>
            </a:r>
            <a:r>
              <a:rPr lang="en-US" sz="1400" b="1" dirty="0" smtClean="0">
                <a:solidFill>
                  <a:prstClr val="black"/>
                </a:solidFill>
              </a:rPr>
              <a:t>Using the </a:t>
            </a:r>
            <a:r>
              <a:rPr lang="en-US" sz="1400" b="1" u="sng" dirty="0" smtClean="0">
                <a:solidFill>
                  <a:prstClr val="black"/>
                </a:solidFill>
              </a:rPr>
              <a:t>DATA</a:t>
            </a:r>
            <a:r>
              <a:rPr lang="en-US" sz="1400" b="1" dirty="0" smtClean="0">
                <a:solidFill>
                  <a:prstClr val="black"/>
                </a:solidFill>
              </a:rPr>
              <a:t> of College Admission statistics and class information, the </a:t>
            </a:r>
            <a:r>
              <a:rPr lang="en-US" sz="1400" b="1" u="sng" dirty="0" smtClean="0">
                <a:solidFill>
                  <a:prstClr val="black"/>
                </a:solidFill>
              </a:rPr>
              <a:t>PEOPLE</a:t>
            </a:r>
            <a:r>
              <a:rPr lang="en-US" sz="1400" b="1" dirty="0" smtClean="0">
                <a:solidFill>
                  <a:prstClr val="black"/>
                </a:solidFill>
              </a:rPr>
              <a:t> of MIS faculty and majors, and the </a:t>
            </a:r>
            <a:r>
              <a:rPr lang="en-US" sz="1400" b="1" u="sng" dirty="0" smtClean="0">
                <a:solidFill>
                  <a:prstClr val="black"/>
                </a:solidFill>
              </a:rPr>
              <a:t>TECHNOLOGIES</a:t>
            </a:r>
            <a:r>
              <a:rPr lang="en-US" sz="1400" b="1" dirty="0" smtClean="0">
                <a:solidFill>
                  <a:prstClr val="black"/>
                </a:solidFill>
              </a:rPr>
              <a:t> of SharePoint and the internet, we used the following </a:t>
            </a:r>
            <a:r>
              <a:rPr lang="en-US" sz="1400" b="1" u="sng" dirty="0" smtClean="0">
                <a:solidFill>
                  <a:prstClr val="black"/>
                </a:solidFill>
              </a:rPr>
              <a:t>WORK PRACTICES</a:t>
            </a:r>
            <a:r>
              <a:rPr lang="en-US" sz="1400" b="1" dirty="0" smtClean="0">
                <a:solidFill>
                  <a:prstClr val="black"/>
                </a:solidFill>
              </a:rPr>
              <a:t> to achieve our </a:t>
            </a:r>
            <a:r>
              <a:rPr lang="en-US" sz="1400" b="1" u="sng" dirty="0" smtClean="0">
                <a:solidFill>
                  <a:prstClr val="black"/>
                </a:solidFill>
              </a:rPr>
              <a:t>GOAL</a:t>
            </a:r>
            <a:r>
              <a:rPr lang="en-US" sz="1400" b="1" dirty="0" smtClean="0">
                <a:solidFill>
                  <a:prstClr val="black"/>
                </a:solidFill>
              </a:rPr>
              <a:t> and create real business </a:t>
            </a:r>
            <a:r>
              <a:rPr lang="en-US" sz="1400" b="1" u="sng" dirty="0" smtClean="0">
                <a:solidFill>
                  <a:prstClr val="black"/>
                </a:solidFill>
              </a:rPr>
              <a:t>VALUE</a:t>
            </a:r>
            <a:r>
              <a:rPr lang="en-US" sz="1400" b="1" dirty="0" smtClean="0">
                <a:solidFill>
                  <a:prstClr val="black"/>
                </a:solidFill>
              </a:rPr>
              <a:t>.</a:t>
            </a:r>
          </a:p>
          <a:p>
            <a:pPr lvl="0" algn="just">
              <a:defRPr/>
            </a:pPr>
            <a:endParaRPr lang="en-US" sz="1400" b="1" dirty="0" smtClean="0">
              <a:solidFill>
                <a:prstClr val="black"/>
              </a:solidFill>
            </a:endParaRPr>
          </a:p>
          <a:p>
            <a:pPr lvl="0" algn="just">
              <a:defRPr/>
            </a:pPr>
            <a:r>
              <a:rPr lang="en-US" sz="1400" b="1" dirty="0" smtClean="0">
                <a:solidFill>
                  <a:prstClr val="black"/>
                </a:solidFill>
              </a:rPr>
              <a:t>	The following </a:t>
            </a:r>
            <a:r>
              <a:rPr lang="en-US" sz="1400" b="1" u="sng" dirty="0" smtClean="0">
                <a:solidFill>
                  <a:prstClr val="black"/>
                </a:solidFill>
              </a:rPr>
              <a:t>WORK PRACTICES</a:t>
            </a:r>
            <a:r>
              <a:rPr lang="en-US" sz="1400" b="1" dirty="0" smtClean="0">
                <a:solidFill>
                  <a:prstClr val="black"/>
                </a:solidFill>
              </a:rPr>
              <a:t> were used:  </a:t>
            </a:r>
            <a:r>
              <a:rPr lang="en-US" sz="1400" b="1" u="sng" dirty="0" smtClean="0">
                <a:solidFill>
                  <a:prstClr val="black"/>
                </a:solidFill>
              </a:rPr>
              <a:t>RESEARCHING</a:t>
            </a:r>
            <a:r>
              <a:rPr lang="en-US" sz="1400" b="1" dirty="0" smtClean="0">
                <a:solidFill>
                  <a:prstClr val="black"/>
                </a:solidFill>
              </a:rPr>
              <a:t> how students choose a college and major, </a:t>
            </a:r>
            <a:r>
              <a:rPr lang="en-US" sz="1400" b="1" u="sng" dirty="0" smtClean="0">
                <a:solidFill>
                  <a:prstClr val="black"/>
                </a:solidFill>
              </a:rPr>
              <a:t>SELLING</a:t>
            </a:r>
            <a:r>
              <a:rPr lang="en-US" sz="1400" b="1" dirty="0" smtClean="0">
                <a:solidFill>
                  <a:prstClr val="black"/>
                </a:solidFill>
              </a:rPr>
              <a:t> UA MIS to High School Students and getting them to enter the program, </a:t>
            </a:r>
            <a:r>
              <a:rPr lang="en-US" sz="1400" b="1" u="sng" dirty="0" smtClean="0">
                <a:solidFill>
                  <a:prstClr val="black"/>
                </a:solidFill>
              </a:rPr>
              <a:t>PRODUCING</a:t>
            </a:r>
            <a:r>
              <a:rPr lang="en-US" sz="1400" b="1" dirty="0" smtClean="0">
                <a:solidFill>
                  <a:prstClr val="black"/>
                </a:solidFill>
              </a:rPr>
              <a:t> the raw High School student into a value-adding professional, </a:t>
            </a:r>
            <a:r>
              <a:rPr lang="en-US" sz="1400" b="1" u="sng" dirty="0" smtClean="0">
                <a:solidFill>
                  <a:prstClr val="black"/>
                </a:solidFill>
              </a:rPr>
              <a:t>DELIVERING</a:t>
            </a:r>
            <a:r>
              <a:rPr lang="en-US" sz="1400" b="1" dirty="0" smtClean="0">
                <a:solidFill>
                  <a:prstClr val="black"/>
                </a:solidFill>
              </a:rPr>
              <a:t> the student to the companies, and </a:t>
            </a:r>
            <a:r>
              <a:rPr lang="en-US" sz="1400" b="1" u="sng" dirty="0" smtClean="0">
                <a:solidFill>
                  <a:prstClr val="black"/>
                </a:solidFill>
              </a:rPr>
              <a:t>SERVICING</a:t>
            </a:r>
            <a:r>
              <a:rPr lang="en-US" sz="1400" b="1" dirty="0" smtClean="0">
                <a:solidFill>
                  <a:prstClr val="black"/>
                </a:solidFill>
              </a:rPr>
              <a:t> the major by increasing the reputation of UA MIS by continuing to turn out star performers and increase its notoriety.</a:t>
            </a:r>
          </a:p>
          <a:p>
            <a:pPr lvl="0" algn="just">
              <a:defRPr/>
            </a:pPr>
            <a:endParaRPr lang="en-US" sz="1400" b="1" dirty="0" smtClean="0">
              <a:solidFill>
                <a:prstClr val="black"/>
              </a:solidFill>
            </a:endParaRPr>
          </a:p>
          <a:p>
            <a:pPr lvl="0" algn="just">
              <a:defRPr/>
            </a:pPr>
            <a:r>
              <a:rPr lang="en-US" sz="1400" b="1" dirty="0" smtClean="0">
                <a:solidFill>
                  <a:prstClr val="black"/>
                </a:solidFill>
              </a:rPr>
              <a:t>	This was to create the </a:t>
            </a:r>
            <a:r>
              <a:rPr lang="en-US" sz="1400" b="1" u="sng" dirty="0" smtClean="0">
                <a:solidFill>
                  <a:prstClr val="black"/>
                </a:solidFill>
              </a:rPr>
              <a:t>PRODUCT</a:t>
            </a:r>
            <a:r>
              <a:rPr lang="en-US" sz="1400" b="1" dirty="0" smtClean="0">
                <a:solidFill>
                  <a:prstClr val="black"/>
                </a:solidFill>
              </a:rPr>
              <a:t> of UA MIS graduates for the </a:t>
            </a:r>
            <a:r>
              <a:rPr lang="en-US" sz="1400" b="1" u="sng" dirty="0" smtClean="0">
                <a:solidFill>
                  <a:prstClr val="black"/>
                </a:solidFill>
              </a:rPr>
              <a:t>CUSTOMERS</a:t>
            </a:r>
            <a:r>
              <a:rPr lang="en-US" sz="1400" b="1" dirty="0" smtClean="0">
                <a:solidFill>
                  <a:prstClr val="black"/>
                </a:solidFill>
              </a:rPr>
              <a:t> of companies who recruit from UA MIS.</a:t>
            </a:r>
          </a:p>
          <a:p>
            <a:pPr lvl="0" algn="just">
              <a:defRPr/>
            </a:pPr>
            <a:endParaRPr lang="en-US" sz="1400" b="1" dirty="0" smtClean="0">
              <a:solidFill>
                <a:prstClr val="black"/>
              </a:solidFill>
            </a:endParaRPr>
          </a:p>
          <a:p>
            <a:pPr lvl="0" algn="just">
              <a:defRPr/>
            </a:pPr>
            <a:r>
              <a:rPr lang="en-US" sz="1400" b="1" dirty="0" smtClean="0">
                <a:solidFill>
                  <a:prstClr val="black"/>
                </a:solidFill>
              </a:rPr>
              <a:t>	The </a:t>
            </a:r>
            <a:r>
              <a:rPr lang="en-US" sz="1400" b="1" u="sng" dirty="0" smtClean="0">
                <a:solidFill>
                  <a:prstClr val="black"/>
                </a:solidFill>
              </a:rPr>
              <a:t>GOAL</a:t>
            </a:r>
            <a:r>
              <a:rPr lang="en-US" sz="1400" b="1" dirty="0" smtClean="0">
                <a:solidFill>
                  <a:prstClr val="black"/>
                </a:solidFill>
              </a:rPr>
              <a:t> was to increase the number of productive MIS professionals developed by UA MIS.</a:t>
            </a:r>
          </a:p>
          <a:p>
            <a:pPr lvl="0" algn="just">
              <a:defRPr/>
            </a:pPr>
            <a:endParaRPr lang="en-US" sz="1400" b="1" dirty="0" smtClean="0">
              <a:solidFill>
                <a:prstClr val="black"/>
              </a:solidFill>
            </a:endParaRPr>
          </a:p>
          <a:p>
            <a:pPr lvl="0" algn="just">
              <a:defRPr/>
            </a:pPr>
            <a:r>
              <a:rPr lang="en-US" sz="1400" b="1" dirty="0" smtClean="0">
                <a:solidFill>
                  <a:prstClr val="black"/>
                </a:solidFill>
              </a:rPr>
              <a:t>	The </a:t>
            </a:r>
            <a:r>
              <a:rPr lang="en-US" sz="1400" b="1" u="sng" dirty="0" smtClean="0">
                <a:solidFill>
                  <a:prstClr val="black"/>
                </a:solidFill>
              </a:rPr>
              <a:t>VALUE</a:t>
            </a:r>
            <a:r>
              <a:rPr lang="en-US" sz="1400" b="1" dirty="0" smtClean="0">
                <a:solidFill>
                  <a:prstClr val="black"/>
                </a:solidFill>
              </a:rPr>
              <a:t> was by recruiting from UA MIS, the companies will receive better workers who can come in doing the same work as their peers better and faster for the same price.</a:t>
            </a:r>
          </a:p>
          <a:p>
            <a:pPr lvl="0" algn="just">
              <a:defRPr/>
            </a:pPr>
            <a:endParaRPr lang="en-US" sz="1400" b="1" dirty="0" smtClean="0">
              <a:solidFill>
                <a:prstClr val="black"/>
              </a:solidFill>
            </a:endParaRPr>
          </a:p>
          <a:p>
            <a:pPr lvl="0" algn="just">
              <a:defRPr/>
            </a:pPr>
            <a:endParaRPr lang="en-US" sz="1400" b="1" dirty="0" smtClean="0">
              <a:solidFill>
                <a:prstClr val="black"/>
              </a:solidFill>
            </a:endParaRPr>
          </a:p>
          <a:p>
            <a:pPr lvl="0" algn="just"/>
            <a:r>
              <a:rPr lang="en-US" sz="1400" b="1" dirty="0" smtClean="0">
                <a:solidFill>
                  <a:prstClr val="black"/>
                </a:solidFill>
              </a:rPr>
              <a:t> </a:t>
            </a:r>
            <a:endParaRPr lang="en-US" sz="1400" dirty="0">
              <a:solidFill>
                <a:prstClr val="blac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9"/>
          <p:cNvSpPr>
            <a:spLocks noChangeArrowheads="1"/>
          </p:cNvSpPr>
          <p:nvPr/>
        </p:nvSpPr>
        <p:spPr bwMode="auto">
          <a:xfrm>
            <a:off x="193675" y="8382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Research</a:t>
            </a:r>
            <a:endParaRPr lang="en-US" sz="1400" b="1"/>
          </a:p>
        </p:txBody>
      </p:sp>
      <p:sp>
        <p:nvSpPr>
          <p:cNvPr id="40967" name="Rectangle 15"/>
          <p:cNvSpPr>
            <a:spLocks noChangeArrowheads="1"/>
          </p:cNvSpPr>
          <p:nvPr/>
        </p:nvSpPr>
        <p:spPr bwMode="auto">
          <a:xfrm>
            <a:off x="4887913" y="3810000"/>
            <a:ext cx="1828800" cy="2667000"/>
          </a:xfrm>
          <a:prstGeom prst="rect">
            <a:avLst/>
          </a:prstGeom>
          <a:solidFill>
            <a:schemeClr val="accent1">
              <a:alpha val="30196"/>
            </a:schemeClr>
          </a:solidFill>
          <a:ln w="9525">
            <a:miter lim="800000"/>
            <a:headEnd/>
            <a:tailEnd/>
          </a:ln>
          <a:scene3d>
            <a:camera prst="legacyObliqueBottomLeft"/>
            <a:lightRig rig="legacyFlat1" dir="t"/>
          </a:scene3d>
          <a:sp3d extrusionH="125400" prstMaterial="legacyMatte">
            <a:bevelT w="13500" h="13500" prst="angle"/>
            <a:bevelB w="13500" h="13500" prst="angle"/>
            <a:extrusionClr>
              <a:srgbClr val="FD6363"/>
            </a:extrusionClr>
          </a:sp3d>
        </p:spPr>
        <p:txBody>
          <a:bodyPr anchor="ctr">
            <a:flatTx/>
          </a:bodyPr>
          <a:lstStyle/>
          <a:p>
            <a:pPr algn="ctr">
              <a:defRPr/>
            </a:pPr>
            <a:r>
              <a:rPr lang="en-US" sz="1200" b="1" dirty="0" smtClean="0"/>
              <a:t>By recruiting from UA MIS, the companies will receive better workers who can come in doing the same work as their peers better and faster for the same price</a:t>
            </a:r>
          </a:p>
          <a:p>
            <a:pPr algn="ctr"/>
            <a:endParaRPr lang="en-US" sz="1200" b="1" dirty="0"/>
          </a:p>
        </p:txBody>
      </p:sp>
      <p:sp>
        <p:nvSpPr>
          <p:cNvPr id="40968" name="Line 20"/>
          <p:cNvSpPr>
            <a:spLocks noChangeShapeType="1"/>
          </p:cNvSpPr>
          <p:nvPr/>
        </p:nvSpPr>
        <p:spPr bwMode="auto">
          <a:xfrm flipV="1">
            <a:off x="5791200" y="6553200"/>
            <a:ext cx="17463" cy="2362200"/>
          </a:xfrm>
          <a:prstGeom prst="line">
            <a:avLst/>
          </a:prstGeom>
          <a:noFill/>
          <a:ln w="57150">
            <a:solidFill>
              <a:srgbClr val="800000"/>
            </a:solidFill>
            <a:round/>
            <a:headEnd/>
            <a:tailEnd type="stealth" w="lg" len="med"/>
          </a:ln>
        </p:spPr>
        <p:txBody>
          <a:bodyPr wrap="none" anchor="ctr"/>
          <a:lstStyle/>
          <a:p>
            <a:endParaRPr lang="en-US"/>
          </a:p>
        </p:txBody>
      </p:sp>
      <p:sp>
        <p:nvSpPr>
          <p:cNvPr id="40969" name="Line 29"/>
          <p:cNvSpPr>
            <a:spLocks noChangeShapeType="1"/>
          </p:cNvSpPr>
          <p:nvPr/>
        </p:nvSpPr>
        <p:spPr bwMode="auto">
          <a:xfrm flipH="1" flipV="1">
            <a:off x="820738" y="8915400"/>
            <a:ext cx="4987925" cy="0"/>
          </a:xfrm>
          <a:prstGeom prst="line">
            <a:avLst/>
          </a:prstGeom>
          <a:noFill/>
          <a:ln w="57150">
            <a:solidFill>
              <a:srgbClr val="800000"/>
            </a:solidFill>
            <a:round/>
            <a:headEnd/>
            <a:tailEnd/>
          </a:ln>
        </p:spPr>
        <p:txBody>
          <a:bodyPr wrap="none" anchor="ctr"/>
          <a:lstStyle/>
          <a:p>
            <a:endParaRPr lang="en-US"/>
          </a:p>
        </p:txBody>
      </p:sp>
      <p:sp>
        <p:nvSpPr>
          <p:cNvPr id="40970" name="TextBox 13"/>
          <p:cNvSpPr txBox="1">
            <a:spLocks noChangeArrowheads="1"/>
          </p:cNvSpPr>
          <p:nvPr/>
        </p:nvSpPr>
        <p:spPr bwMode="auto">
          <a:xfrm>
            <a:off x="457200" y="152400"/>
            <a:ext cx="6019800" cy="461665"/>
          </a:xfrm>
          <a:prstGeom prst="rect">
            <a:avLst/>
          </a:prstGeom>
          <a:noFill/>
          <a:ln w="9525">
            <a:noFill/>
            <a:miter lim="800000"/>
            <a:headEnd/>
            <a:tailEnd/>
          </a:ln>
        </p:spPr>
        <p:txBody>
          <a:bodyPr>
            <a:spAutoFit/>
          </a:bodyPr>
          <a:lstStyle/>
          <a:p>
            <a:pPr algn="ctr" eaLnBrk="0" hangingPunct="0"/>
            <a:r>
              <a:rPr lang="en-US" sz="2400" b="1" dirty="0" smtClean="0">
                <a:solidFill>
                  <a:schemeClr val="accent2"/>
                </a:solidFill>
              </a:rPr>
              <a:t>MIS Overall Value Chain</a:t>
            </a:r>
            <a:endParaRPr lang="en-US" sz="2400" b="1" dirty="0">
              <a:solidFill>
                <a:schemeClr val="accent2"/>
              </a:solidFill>
            </a:endParaRPr>
          </a:p>
        </p:txBody>
      </p:sp>
      <p:cxnSp>
        <p:nvCxnSpPr>
          <p:cNvPr id="40971" name="Straight Connector 15"/>
          <p:cNvCxnSpPr>
            <a:cxnSpLocks noChangeShapeType="1"/>
          </p:cNvCxnSpPr>
          <p:nvPr/>
        </p:nvCxnSpPr>
        <p:spPr bwMode="auto">
          <a:xfrm>
            <a:off x="0" y="684213"/>
            <a:ext cx="6858000" cy="1587"/>
          </a:xfrm>
          <a:prstGeom prst="line">
            <a:avLst/>
          </a:prstGeom>
          <a:noFill/>
          <a:ln w="9525" algn="ctr">
            <a:solidFill>
              <a:srgbClr val="000000"/>
            </a:solidFill>
            <a:round/>
            <a:headEnd/>
            <a:tailEnd/>
          </a:ln>
        </p:spPr>
      </p:cxnSp>
      <p:sp>
        <p:nvSpPr>
          <p:cNvPr id="3" name="Rectangle 9"/>
          <p:cNvSpPr>
            <a:spLocks noChangeArrowheads="1"/>
          </p:cNvSpPr>
          <p:nvPr/>
        </p:nvSpPr>
        <p:spPr bwMode="auto">
          <a:xfrm>
            <a:off x="187325" y="75438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r>
              <a:rPr lang="en-US" sz="1400" b="1" dirty="0" smtClean="0">
                <a:effectLst>
                  <a:outerShdw blurRad="38100" dist="38100" dir="2700000" algn="tl">
                    <a:srgbClr val="FFFFFF"/>
                  </a:outerShdw>
                </a:effectLst>
              </a:rPr>
              <a:t>Service</a:t>
            </a:r>
            <a:endParaRPr lang="en-US" sz="1400" b="1" dirty="0">
              <a:effectLst>
                <a:outerShdw blurRad="38100" dist="38100" dir="2700000" algn="tl">
                  <a:srgbClr val="FFFFFF"/>
                </a:outerShdw>
              </a:effectLst>
            </a:endParaRPr>
          </a:p>
        </p:txBody>
      </p:sp>
      <p:sp>
        <p:nvSpPr>
          <p:cNvPr id="4" name="Rectangle 9"/>
          <p:cNvSpPr>
            <a:spLocks noChangeArrowheads="1"/>
          </p:cNvSpPr>
          <p:nvPr/>
        </p:nvSpPr>
        <p:spPr bwMode="auto">
          <a:xfrm>
            <a:off x="187325" y="58674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r>
              <a:rPr lang="en-US" sz="1400" b="1" dirty="0" smtClean="0">
                <a:effectLst>
                  <a:outerShdw blurRad="38100" dist="38100" dir="2700000" algn="tl">
                    <a:srgbClr val="FFFFFF"/>
                  </a:outerShdw>
                </a:effectLst>
              </a:rPr>
              <a:t>Deliver</a:t>
            </a:r>
            <a:endParaRPr lang="en-US" sz="1400" b="1" dirty="0">
              <a:effectLst>
                <a:outerShdw blurRad="38100" dist="38100" dir="2700000" algn="tl">
                  <a:srgbClr val="FFFFFF"/>
                </a:outerShdw>
              </a:effectLst>
            </a:endParaRPr>
          </a:p>
        </p:txBody>
      </p:sp>
      <p:sp>
        <p:nvSpPr>
          <p:cNvPr id="5" name="Rectangle 9"/>
          <p:cNvSpPr>
            <a:spLocks noChangeArrowheads="1"/>
          </p:cNvSpPr>
          <p:nvPr/>
        </p:nvSpPr>
        <p:spPr bwMode="auto">
          <a:xfrm>
            <a:off x="187325" y="41910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dirty="0" smtClean="0">
                <a:effectLst>
                  <a:outerShdw blurRad="38100" dist="38100" dir="2700000" algn="tl">
                    <a:srgbClr val="FFFFFF"/>
                  </a:outerShdw>
                </a:effectLst>
              </a:rPr>
              <a:t>Produce</a:t>
            </a:r>
            <a:endParaRPr lang="en-US" sz="1400" b="1" dirty="0">
              <a:effectLst>
                <a:outerShdw blurRad="38100" dist="38100" dir="2700000" algn="tl">
                  <a:srgbClr val="FFFFFF"/>
                </a:outerShdw>
              </a:effectLst>
            </a:endParaRPr>
          </a:p>
        </p:txBody>
      </p:sp>
      <p:sp>
        <p:nvSpPr>
          <p:cNvPr id="6" name="Rectangle 9"/>
          <p:cNvSpPr>
            <a:spLocks noChangeArrowheads="1"/>
          </p:cNvSpPr>
          <p:nvPr/>
        </p:nvSpPr>
        <p:spPr bwMode="auto">
          <a:xfrm>
            <a:off x="187325" y="25146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Sell</a:t>
            </a:r>
          </a:p>
        </p:txBody>
      </p:sp>
      <p:sp>
        <p:nvSpPr>
          <p:cNvPr id="32786" name="Text Box 18"/>
          <p:cNvSpPr txBox="1">
            <a:spLocks noChangeArrowheads="1"/>
          </p:cNvSpPr>
          <p:nvPr/>
        </p:nvSpPr>
        <p:spPr bwMode="auto">
          <a:xfrm>
            <a:off x="5105400" y="3200400"/>
            <a:ext cx="1447800" cy="336550"/>
          </a:xfrm>
          <a:prstGeom prst="rect">
            <a:avLst/>
          </a:prstGeom>
          <a:noFill/>
          <a:ln w="9525">
            <a:noFill/>
            <a:miter lim="800000"/>
            <a:headEnd/>
            <a:tailEnd/>
          </a:ln>
          <a:effectLst/>
        </p:spPr>
        <p:txBody>
          <a:bodyPr>
            <a:spAutoFit/>
          </a:bodyPr>
          <a:lstStyle/>
          <a:p>
            <a:pPr algn="ctr" eaLnBrk="0" hangingPunct="0">
              <a:defRPr/>
            </a:pPr>
            <a:r>
              <a:rPr lang="en-US" sz="1600" b="1" u="sng">
                <a:effectLst>
                  <a:outerShdw blurRad="38100" dist="38100" dir="2700000" algn="tl">
                    <a:srgbClr val="C0C0C0"/>
                  </a:outerShdw>
                </a:effectLst>
              </a:rPr>
              <a:t>Value</a:t>
            </a:r>
          </a:p>
        </p:txBody>
      </p:sp>
      <p:sp>
        <p:nvSpPr>
          <p:cNvPr id="40977" name="Line 17"/>
          <p:cNvSpPr>
            <a:spLocks noChangeShapeType="1"/>
          </p:cNvSpPr>
          <p:nvPr/>
        </p:nvSpPr>
        <p:spPr bwMode="auto">
          <a:xfrm>
            <a:off x="762000" y="20161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78" name="Line 17"/>
          <p:cNvSpPr>
            <a:spLocks noChangeShapeType="1"/>
          </p:cNvSpPr>
          <p:nvPr/>
        </p:nvSpPr>
        <p:spPr bwMode="auto">
          <a:xfrm>
            <a:off x="762000" y="70453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79" name="Line 17"/>
          <p:cNvSpPr>
            <a:spLocks noChangeShapeType="1"/>
          </p:cNvSpPr>
          <p:nvPr/>
        </p:nvSpPr>
        <p:spPr bwMode="auto">
          <a:xfrm>
            <a:off x="762000" y="53689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80" name="Line 17"/>
          <p:cNvSpPr>
            <a:spLocks noChangeShapeType="1"/>
          </p:cNvSpPr>
          <p:nvPr/>
        </p:nvSpPr>
        <p:spPr bwMode="auto">
          <a:xfrm>
            <a:off x="762000" y="36925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81" name="AutoShape 30"/>
          <p:cNvSpPr>
            <a:spLocks noChangeArrowheads="1"/>
          </p:cNvSpPr>
          <p:nvPr/>
        </p:nvSpPr>
        <p:spPr bwMode="auto">
          <a:xfrm>
            <a:off x="1905000" y="11779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r>
              <a:rPr lang="en-US" sz="1200" b="1" dirty="0" smtClean="0"/>
              <a:t>Discover how students choose a college and major</a:t>
            </a:r>
            <a:endParaRPr lang="en-US" sz="1200" b="1" dirty="0"/>
          </a:p>
        </p:txBody>
      </p:sp>
      <p:sp>
        <p:nvSpPr>
          <p:cNvPr id="40982" name="AutoShape 31"/>
          <p:cNvSpPr>
            <a:spLocks noChangeArrowheads="1"/>
          </p:cNvSpPr>
          <p:nvPr/>
        </p:nvSpPr>
        <p:spPr bwMode="auto">
          <a:xfrm>
            <a:off x="1905000" y="28606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500" b="1" dirty="0" smtClean="0"/>
          </a:p>
          <a:p>
            <a:pPr algn="ctr"/>
            <a:r>
              <a:rPr lang="en-US" sz="1200" b="1" dirty="0" smtClean="0"/>
              <a:t>Student in UA MIS Department</a:t>
            </a:r>
          </a:p>
        </p:txBody>
      </p:sp>
      <p:sp>
        <p:nvSpPr>
          <p:cNvPr id="40983" name="AutoShape 32"/>
          <p:cNvSpPr>
            <a:spLocks noChangeArrowheads="1"/>
          </p:cNvSpPr>
          <p:nvPr/>
        </p:nvSpPr>
        <p:spPr bwMode="auto">
          <a:xfrm>
            <a:off x="1905000" y="45370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800" b="1" dirty="0" smtClean="0"/>
          </a:p>
          <a:p>
            <a:pPr algn="ctr"/>
            <a:r>
              <a:rPr lang="en-US" sz="1200" b="1" dirty="0" smtClean="0"/>
              <a:t>MIS Professional</a:t>
            </a:r>
            <a:endParaRPr lang="en-US" sz="900" b="1" dirty="0"/>
          </a:p>
        </p:txBody>
      </p:sp>
      <p:sp>
        <p:nvSpPr>
          <p:cNvPr id="40984" name="AutoShape 33"/>
          <p:cNvSpPr>
            <a:spLocks noChangeArrowheads="1"/>
          </p:cNvSpPr>
          <p:nvPr/>
        </p:nvSpPr>
        <p:spPr bwMode="auto">
          <a:xfrm>
            <a:off x="1893888" y="62071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500" b="1" dirty="0"/>
          </a:p>
          <a:p>
            <a:pPr algn="ctr"/>
            <a:r>
              <a:rPr lang="en-US" sz="1200" b="1" dirty="0" smtClean="0"/>
              <a:t>Highly qualified employee at a company</a:t>
            </a:r>
            <a:endParaRPr lang="en-US" sz="1200" b="1" dirty="0"/>
          </a:p>
        </p:txBody>
      </p:sp>
      <p:sp>
        <p:nvSpPr>
          <p:cNvPr id="40985" name="Line 25"/>
          <p:cNvSpPr>
            <a:spLocks noChangeShapeType="1"/>
          </p:cNvSpPr>
          <p:nvPr/>
        </p:nvSpPr>
        <p:spPr bwMode="auto">
          <a:xfrm flipV="1">
            <a:off x="838200" y="8686800"/>
            <a:ext cx="0" cy="228600"/>
          </a:xfrm>
          <a:prstGeom prst="line">
            <a:avLst/>
          </a:prstGeom>
          <a:noFill/>
          <a:ln w="57150">
            <a:solidFill>
              <a:srgbClr val="800000"/>
            </a:solidFill>
            <a:round/>
            <a:headEnd/>
            <a:tailEnd/>
          </a:ln>
          <a:effectLst/>
        </p:spPr>
        <p:txBody>
          <a:bodyPr/>
          <a:lstStyle/>
          <a:p>
            <a:endParaRPr lang="en-US"/>
          </a:p>
        </p:txBody>
      </p:sp>
      <p:sp>
        <p:nvSpPr>
          <p:cNvPr id="40987" name="AutoShape 33"/>
          <p:cNvSpPr>
            <a:spLocks noChangeArrowheads="1"/>
          </p:cNvSpPr>
          <p:nvPr/>
        </p:nvSpPr>
        <p:spPr bwMode="auto">
          <a:xfrm>
            <a:off x="1887538" y="7620000"/>
            <a:ext cx="2362200" cy="1066800"/>
          </a:xfrm>
          <a:prstGeom prst="wedgeRoundRectCallout">
            <a:avLst>
              <a:gd name="adj1" fmla="val -81046"/>
              <a:gd name="adj2" fmla="val 65028"/>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500" b="1" dirty="0" smtClean="0"/>
          </a:p>
          <a:p>
            <a:pPr algn="ctr"/>
            <a:r>
              <a:rPr lang="en-US" sz="1200" b="1" dirty="0" smtClean="0"/>
              <a:t>Improved value of an UA MIS degree</a:t>
            </a:r>
            <a:endParaRPr lang="en-US" sz="12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9B08178-1B78-47F0-A214-69921C110E50}" type="slidenum">
              <a:rPr lang="en-US" smtClean="0"/>
              <a:pPr>
                <a:defRPr/>
              </a:pPr>
              <a:t>16</a:t>
            </a:fld>
            <a:endParaRPr lang="en-US"/>
          </a:p>
        </p:txBody>
      </p:sp>
      <p:sp>
        <p:nvSpPr>
          <p:cNvPr id="4" name="TextBox 3"/>
          <p:cNvSpPr txBox="1"/>
          <p:nvPr/>
        </p:nvSpPr>
        <p:spPr>
          <a:xfrm>
            <a:off x="609600" y="304800"/>
            <a:ext cx="5715000" cy="1138773"/>
          </a:xfrm>
          <a:prstGeom prst="rect">
            <a:avLst/>
          </a:prstGeom>
          <a:noFill/>
        </p:spPr>
        <p:txBody>
          <a:bodyPr wrap="square" rtlCol="0">
            <a:spAutoFit/>
          </a:bodyPr>
          <a:lstStyle/>
          <a:p>
            <a:pPr algn="ctr"/>
            <a:r>
              <a:rPr lang="en-US" sz="2400" b="1" dirty="0" smtClean="0">
                <a:effectLst>
                  <a:outerShdw blurRad="50800" dist="50800" dir="5400000" algn="ctr" rotWithShape="0">
                    <a:schemeClr val="bg1"/>
                  </a:outerShdw>
                </a:effectLst>
              </a:rPr>
              <a:t>MIS Department Value Chain Narrative</a:t>
            </a:r>
          </a:p>
          <a:p>
            <a:endParaRPr lang="en-US" dirty="0"/>
          </a:p>
        </p:txBody>
      </p:sp>
      <p:sp>
        <p:nvSpPr>
          <p:cNvPr id="5" name="TextBox 4"/>
          <p:cNvSpPr txBox="1"/>
          <p:nvPr/>
        </p:nvSpPr>
        <p:spPr>
          <a:xfrm>
            <a:off x="914400" y="1676400"/>
            <a:ext cx="5105400" cy="4708981"/>
          </a:xfrm>
          <a:prstGeom prst="rect">
            <a:avLst/>
          </a:prstGeom>
          <a:noFill/>
        </p:spPr>
        <p:txBody>
          <a:bodyPr wrap="square" rtlCol="0">
            <a:spAutoFit/>
          </a:bodyPr>
          <a:lstStyle/>
          <a:p>
            <a:r>
              <a:rPr lang="en-US" dirty="0" smtClean="0"/>
              <a:t>	</a:t>
            </a:r>
            <a:r>
              <a:rPr lang="en-US" sz="1400" b="1" dirty="0" smtClean="0"/>
              <a:t>This Value Chain was for the purpose of showing how the MIS program can add value to its customers, the companies that recruit from it. </a:t>
            </a:r>
          </a:p>
          <a:p>
            <a:endParaRPr lang="en-US" sz="1400" b="1" dirty="0" smtClean="0"/>
          </a:p>
          <a:p>
            <a:pPr lvl="2">
              <a:buFont typeface="Arial" pitchFamily="34" charset="0"/>
              <a:buChar char="•"/>
            </a:pPr>
            <a:r>
              <a:rPr lang="en-US" sz="1400" b="1" u="sng" dirty="0" smtClean="0"/>
              <a:t>Research</a:t>
            </a:r>
            <a:r>
              <a:rPr lang="en-US" sz="1400" b="1" dirty="0" smtClean="0"/>
              <a:t>- Discover how students choose a college and major</a:t>
            </a:r>
          </a:p>
          <a:p>
            <a:pPr lvl="2">
              <a:buFont typeface="Arial" pitchFamily="34" charset="0"/>
              <a:buChar char="•"/>
            </a:pPr>
            <a:endParaRPr lang="en-US" sz="1400" b="1" u="sng" dirty="0" smtClean="0"/>
          </a:p>
          <a:p>
            <a:pPr lvl="2">
              <a:buFont typeface="Arial" pitchFamily="34" charset="0"/>
              <a:buChar char="•"/>
            </a:pPr>
            <a:r>
              <a:rPr lang="en-US" sz="1400" b="1" u="sng" dirty="0" smtClean="0"/>
              <a:t>Sell</a:t>
            </a:r>
            <a:r>
              <a:rPr lang="en-US" sz="1400" b="1" dirty="0" smtClean="0"/>
              <a:t>- Student in UA MIS Department</a:t>
            </a:r>
          </a:p>
          <a:p>
            <a:pPr lvl="2">
              <a:buFont typeface="Arial" pitchFamily="34" charset="0"/>
              <a:buChar char="•"/>
            </a:pPr>
            <a:endParaRPr lang="en-US" sz="1400" b="1" u="sng" dirty="0" smtClean="0"/>
          </a:p>
          <a:p>
            <a:pPr lvl="2">
              <a:buFont typeface="Arial" pitchFamily="34" charset="0"/>
              <a:buChar char="•"/>
            </a:pPr>
            <a:r>
              <a:rPr lang="en-US" sz="1400" b="1" u="sng" dirty="0" smtClean="0"/>
              <a:t>Produce</a:t>
            </a:r>
            <a:r>
              <a:rPr lang="en-US" sz="1400" b="1" dirty="0" smtClean="0"/>
              <a:t>- MIS Professional</a:t>
            </a:r>
            <a:endParaRPr lang="en-US" sz="1000" b="1" dirty="0" smtClean="0"/>
          </a:p>
          <a:p>
            <a:pPr lvl="2">
              <a:buFont typeface="Arial" pitchFamily="34" charset="0"/>
              <a:buChar char="•"/>
            </a:pPr>
            <a:endParaRPr lang="en-US" sz="1400" b="1" u="sng" dirty="0" smtClean="0"/>
          </a:p>
          <a:p>
            <a:pPr lvl="2">
              <a:buFont typeface="Arial" pitchFamily="34" charset="0"/>
              <a:buChar char="•"/>
            </a:pPr>
            <a:r>
              <a:rPr lang="en-US" sz="1400" b="1" u="sng" dirty="0" smtClean="0"/>
              <a:t>Deliver</a:t>
            </a:r>
            <a:r>
              <a:rPr lang="en-US" sz="1400" b="1" dirty="0" smtClean="0"/>
              <a:t>- Highly qualified employee at a company</a:t>
            </a:r>
          </a:p>
          <a:p>
            <a:pPr lvl="2">
              <a:buFont typeface="Arial" pitchFamily="34" charset="0"/>
              <a:buChar char="•"/>
            </a:pPr>
            <a:endParaRPr lang="en-US" sz="1400" b="1" u="sng" dirty="0" smtClean="0"/>
          </a:p>
          <a:p>
            <a:pPr lvl="2">
              <a:buFont typeface="Arial" pitchFamily="34" charset="0"/>
              <a:buChar char="•"/>
            </a:pPr>
            <a:r>
              <a:rPr lang="en-US" sz="1400" b="1" u="sng" dirty="0" smtClean="0"/>
              <a:t>Service</a:t>
            </a:r>
            <a:r>
              <a:rPr lang="en-US" sz="1400" b="1" dirty="0" smtClean="0"/>
              <a:t>- Improved value of an UA MIS degree</a:t>
            </a:r>
          </a:p>
          <a:p>
            <a:endParaRPr lang="en-US" sz="1400" b="1" u="sng" dirty="0" smtClean="0"/>
          </a:p>
          <a:p>
            <a:pPr marL="0" lvl="2"/>
            <a:r>
              <a:rPr lang="en-US" sz="1400" b="1" dirty="0" smtClean="0"/>
              <a:t>	The total </a:t>
            </a:r>
            <a:r>
              <a:rPr lang="en-US" sz="1400" b="1" u="sng" dirty="0" smtClean="0"/>
              <a:t>VALUE</a:t>
            </a:r>
            <a:r>
              <a:rPr lang="en-US" sz="1400" b="1" dirty="0" smtClean="0"/>
              <a:t> of this is by recruiting from UA MIS, the companies will receive better workers who can come in doing the same work as their peers better and faster for the same price.</a:t>
            </a:r>
          </a:p>
          <a:p>
            <a:endParaRPr lang="en-US" sz="1400"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IT</a:t>
            </a:r>
            <a:endParaRPr lang="en-US" sz="1200" b="1" dirty="0"/>
          </a:p>
          <a:p>
            <a:pPr algn="ctr">
              <a:defRPr/>
            </a:pPr>
            <a:r>
              <a:rPr lang="en-US" sz="1200" b="1" dirty="0" smtClean="0"/>
              <a:t>Internet</a:t>
            </a:r>
          </a:p>
          <a:p>
            <a:pPr algn="ctr">
              <a:defRPr/>
            </a:pPr>
            <a:endParaRPr lang="en-US" sz="1200" b="1" dirty="0" smtClean="0"/>
          </a:p>
          <a:p>
            <a:pPr algn="ctr">
              <a:defRPr/>
            </a:pPr>
            <a:endParaRPr lang="en-US" sz="1200" b="1" dirty="0" smtClean="0"/>
          </a:p>
          <a:p>
            <a:pPr algn="ctr">
              <a:defRPr/>
            </a:pPr>
            <a:endParaRPr lang="en-US" sz="1200" b="1" dirty="0" smtClean="0"/>
          </a:p>
        </p:txBody>
      </p:sp>
      <p:sp>
        <p:nvSpPr>
          <p:cNvPr id="5125"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square" anchor="ctr">
            <a:flatTx/>
          </a:bodyPr>
          <a:lstStyle/>
          <a:p>
            <a:pPr algn="ctr">
              <a:defRPr/>
            </a:pPr>
            <a:r>
              <a:rPr lang="en-US" sz="1400" b="1" u="sng" dirty="0">
                <a:effectLst>
                  <a:outerShdw blurRad="38100" dist="38100" dir="2700000" algn="tl">
                    <a:srgbClr val="FFFFFF"/>
                  </a:outerShdw>
                </a:effectLst>
              </a:rPr>
              <a:t>People</a:t>
            </a:r>
            <a:endParaRPr lang="en-US" sz="1400" b="1" dirty="0">
              <a:effectLst>
                <a:outerShdw blurRad="38100" dist="38100" dir="2700000" algn="tl">
                  <a:srgbClr val="FFFFFF"/>
                </a:outerShdw>
              </a:effectLst>
            </a:endParaRPr>
          </a:p>
          <a:p>
            <a:pPr algn="ctr">
              <a:defRPr/>
            </a:pPr>
            <a:r>
              <a:rPr lang="en-US" sz="1200" b="1" dirty="0" smtClean="0"/>
              <a:t>High School Students</a:t>
            </a:r>
          </a:p>
          <a:p>
            <a:pPr algn="ctr">
              <a:defRPr/>
            </a:pPr>
            <a:r>
              <a:rPr lang="en-US" sz="1200" b="1" dirty="0" smtClean="0"/>
              <a:t>MIS High School Recruiters</a:t>
            </a:r>
          </a:p>
          <a:p>
            <a:pPr algn="ctr">
              <a:defRPr/>
            </a:pPr>
            <a:endParaRPr lang="en-US" sz="1200" b="1" dirty="0"/>
          </a:p>
        </p:txBody>
      </p:sp>
      <p:sp>
        <p:nvSpPr>
          <p:cNvPr id="5126"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rPr>
              <a:t>Data</a:t>
            </a:r>
            <a:endParaRPr lang="en-US" sz="1400" b="1" dirty="0">
              <a:effectLst>
                <a:outerShdw blurRad="38100" dist="38100" dir="2700000" algn="tl">
                  <a:srgbClr val="FFFFFF"/>
                </a:outerShdw>
              </a:effectLst>
            </a:endParaRPr>
          </a:p>
          <a:p>
            <a:pPr algn="ctr">
              <a:defRPr/>
            </a:pPr>
            <a:r>
              <a:rPr lang="en-US" sz="1200" b="1" dirty="0" smtClean="0"/>
              <a:t>College Admission Reports</a:t>
            </a:r>
          </a:p>
          <a:p>
            <a:pPr algn="ctr">
              <a:defRPr/>
            </a:pPr>
            <a:endParaRPr lang="en-US" sz="1200" b="1" dirty="0" smtClean="0"/>
          </a:p>
          <a:p>
            <a:pPr algn="ctr">
              <a:defRPr/>
            </a:pPr>
            <a:endParaRPr lang="en-US" sz="1200" b="1" dirty="0" smtClean="0"/>
          </a:p>
        </p:txBody>
      </p:sp>
      <p:sp>
        <p:nvSpPr>
          <p:cNvPr id="5127"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dirty="0">
                <a:effectLst>
                  <a:outerShdw blurRad="38100" dist="38100" dir="2700000" algn="tl">
                    <a:srgbClr val="FFFFFF"/>
                  </a:outerShdw>
                </a:effectLst>
              </a:rPr>
              <a:t>(Work Practices)</a:t>
            </a:r>
            <a:endParaRPr lang="en-US" sz="1400" b="1" dirty="0">
              <a:effectLst>
                <a:outerShdw blurRad="38100" dist="38100" dir="2700000" algn="tl">
                  <a:srgbClr val="FFFFFF"/>
                </a:outerShdw>
              </a:effectLst>
            </a:endParaRPr>
          </a:p>
          <a:p>
            <a:pPr algn="ctr">
              <a:defRPr/>
            </a:pPr>
            <a:r>
              <a:rPr lang="en-US" sz="1400" b="1" u="sng" dirty="0">
                <a:effectLst>
                  <a:outerShdw blurRad="38100" dist="38100" dir="2700000" algn="tl">
                    <a:srgbClr val="FFFFFF"/>
                  </a:outerShdw>
                </a:effectLst>
              </a:rPr>
              <a:t>Research</a:t>
            </a:r>
          </a:p>
          <a:p>
            <a:pPr algn="ctr">
              <a:defRPr/>
            </a:pPr>
            <a:r>
              <a:rPr lang="en-US" sz="1200" b="1" dirty="0" smtClean="0"/>
              <a:t>Compile a complete list of all the things students are looking for in a school based off internet research and college admission reports</a:t>
            </a:r>
            <a:endParaRPr lang="en-US" sz="1200" b="1" dirty="0"/>
          </a:p>
          <a:p>
            <a:pPr algn="ctr">
              <a:defRPr/>
            </a:pPr>
            <a:r>
              <a:rPr lang="en-US" sz="1400" b="1" u="sng" dirty="0">
                <a:effectLst>
                  <a:outerShdw blurRad="38100" dist="38100" dir="2700000" algn="tl">
                    <a:srgbClr val="FFFFFF"/>
                  </a:outerShdw>
                </a:effectLst>
              </a:rPr>
              <a:t>Sell</a:t>
            </a:r>
          </a:p>
          <a:p>
            <a:pPr algn="ctr">
              <a:defRPr/>
            </a:pPr>
            <a:r>
              <a:rPr lang="en-US" sz="1200" b="1" dirty="0" smtClean="0"/>
              <a:t>Decide which things most influence a students decision</a:t>
            </a:r>
            <a:endParaRPr lang="en-US" sz="1200" b="1" dirty="0"/>
          </a:p>
          <a:p>
            <a:pPr algn="ctr">
              <a:defRPr/>
            </a:pPr>
            <a:r>
              <a:rPr lang="en-US" sz="1400" b="1" u="sng" dirty="0">
                <a:effectLst>
                  <a:outerShdw blurRad="38100" dist="38100" dir="2700000" algn="tl">
                    <a:srgbClr val="FFFFFF"/>
                  </a:outerShdw>
                </a:effectLst>
              </a:rPr>
              <a:t>Produce</a:t>
            </a:r>
          </a:p>
          <a:p>
            <a:pPr algn="ctr">
              <a:defRPr/>
            </a:pPr>
            <a:r>
              <a:rPr lang="en-US" sz="1200" b="1" dirty="0" smtClean="0"/>
              <a:t>List of ways to attract students based off what students look for most in a college</a:t>
            </a:r>
            <a:endParaRPr lang="en-US" sz="1200" b="1" dirty="0"/>
          </a:p>
          <a:p>
            <a:pPr algn="ctr">
              <a:defRPr/>
            </a:pPr>
            <a:r>
              <a:rPr lang="en-US" sz="1400" b="1" u="sng" dirty="0">
                <a:effectLst>
                  <a:outerShdw blurRad="38100" dist="38100" dir="2700000" algn="tl">
                    <a:srgbClr val="FFFFFF"/>
                  </a:outerShdw>
                </a:effectLst>
              </a:rPr>
              <a:t>Service</a:t>
            </a:r>
          </a:p>
          <a:p>
            <a:pPr algn="ctr">
              <a:defRPr/>
            </a:pPr>
            <a:r>
              <a:rPr lang="en-US" sz="1200" b="1" dirty="0" smtClean="0"/>
              <a:t>Maintain and update the list with continuing research</a:t>
            </a:r>
            <a:endParaRPr lang="en-US" sz="1400" b="1" dirty="0"/>
          </a:p>
          <a:p>
            <a:pPr algn="ctr">
              <a:defRPr/>
            </a:pPr>
            <a:r>
              <a:rPr lang="en-US" sz="1400" b="1" u="sng" dirty="0">
                <a:effectLst>
                  <a:outerShdw blurRad="38100" dist="38100" dir="2700000" algn="tl">
                    <a:srgbClr val="FFFFFF"/>
                  </a:outerShdw>
                </a:effectLst>
              </a:rPr>
              <a:t>Deliver</a:t>
            </a:r>
          </a:p>
          <a:p>
            <a:pPr algn="ctr">
              <a:defRPr/>
            </a:pPr>
            <a:r>
              <a:rPr lang="en-US" sz="1200" b="1" dirty="0" smtClean="0"/>
              <a:t>Deliver this research to the rest of the report</a:t>
            </a:r>
            <a:endParaRPr lang="en-US" sz="1200" b="1" dirty="0"/>
          </a:p>
          <a:p>
            <a:pPr algn="ctr">
              <a:defRPr/>
            </a:pPr>
            <a:endParaRPr lang="en-US" sz="1200" b="1" dirty="0"/>
          </a:p>
        </p:txBody>
      </p:sp>
      <p:sp>
        <p:nvSpPr>
          <p:cNvPr id="5128"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a:effectLst>
                  <a:outerShdw blurRad="38100" dist="38100" dir="2700000" algn="tl">
                    <a:srgbClr val="FFFFFF"/>
                  </a:outerShdw>
                </a:effectLst>
              </a:rPr>
              <a:t>Research Goal</a:t>
            </a:r>
          </a:p>
          <a:p>
            <a:pPr algn="ctr">
              <a:defRPr/>
            </a:pPr>
            <a:endParaRPr lang="en-US" sz="1200" b="1" dirty="0" smtClean="0"/>
          </a:p>
          <a:p>
            <a:pPr algn="ctr">
              <a:defRPr/>
            </a:pPr>
            <a:r>
              <a:rPr lang="en-US" sz="1200" b="1" dirty="0" smtClean="0"/>
              <a:t>Discover how students choose a college and major</a:t>
            </a:r>
            <a:endParaRPr lang="en-US" sz="1200" b="1" u="sng" dirty="0" smtClean="0"/>
          </a:p>
          <a:p>
            <a:pPr algn="ctr">
              <a:defRPr/>
            </a:pPr>
            <a:endParaRPr lang="en-US" sz="1200" b="1" u="sng" dirty="0" smtClean="0"/>
          </a:p>
          <a:p>
            <a:pPr algn="ctr">
              <a:defRPr/>
            </a:pPr>
            <a:endParaRPr lang="en-US" sz="1200" b="1" u="sng" dirty="0" smtClean="0"/>
          </a:p>
          <a:p>
            <a:pPr algn="ctr">
              <a:defRPr/>
            </a:pPr>
            <a:endParaRPr lang="en-US" sz="1200" b="1" u="sng" dirty="0" smtClean="0"/>
          </a:p>
          <a:p>
            <a:pPr algn="ctr">
              <a:defRPr/>
            </a:pPr>
            <a:endParaRPr lang="en-US" sz="1200" b="1" u="sng" dirty="0" smtClean="0"/>
          </a:p>
          <a:p>
            <a:pPr algn="ctr">
              <a:defRPr/>
            </a:pPr>
            <a:endParaRPr lang="en-US" sz="1400" b="1" u="sng" dirty="0">
              <a:effectLst>
                <a:outerShdw blurRad="38100" dist="38100" dir="2700000" algn="tl">
                  <a:srgbClr val="FFFFFF"/>
                </a:outerShdw>
              </a:effectLst>
            </a:endParaRPr>
          </a:p>
          <a:p>
            <a:pPr algn="ctr">
              <a:defRPr/>
            </a:pPr>
            <a:endParaRPr lang="en-US" sz="1400" dirty="0"/>
          </a:p>
        </p:txBody>
      </p:sp>
      <p:sp>
        <p:nvSpPr>
          <p:cNvPr id="5129"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rPr>
              <a:t>Value</a:t>
            </a:r>
          </a:p>
          <a:p>
            <a:pPr algn="ctr">
              <a:defRPr/>
            </a:pPr>
            <a:endParaRPr lang="en-US" sz="1200" b="1" dirty="0" smtClean="0"/>
          </a:p>
          <a:p>
            <a:pPr algn="ctr">
              <a:defRPr/>
            </a:pPr>
            <a:r>
              <a:rPr lang="en-US" sz="1200" b="1" dirty="0" smtClean="0"/>
              <a:t>By discovering how students choose a college and major, we will better understand how to make them come to the UA MIS program</a:t>
            </a:r>
            <a:endParaRPr lang="en-US" sz="1200" b="1" dirty="0"/>
          </a:p>
          <a:p>
            <a:pPr algn="ctr">
              <a:defRPr/>
            </a:pPr>
            <a:endParaRPr lang="en-US" sz="1400" dirty="0"/>
          </a:p>
        </p:txBody>
      </p:sp>
      <p:sp>
        <p:nvSpPr>
          <p:cNvPr id="5130"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smtClean="0">
                <a:effectLst>
                  <a:outerShdw blurRad="38100" dist="38100" dir="2700000" algn="tl">
                    <a:srgbClr val="FFFFFF"/>
                  </a:outerShdw>
                </a:effectLst>
              </a:rPr>
              <a:t>Product</a:t>
            </a:r>
            <a:endParaRPr lang="en-US" sz="1200" b="1" dirty="0" smtClean="0">
              <a:effectLst>
                <a:outerShdw blurRad="38100" dist="38100" dir="2700000" algn="tl">
                  <a:srgbClr val="FFFFFF"/>
                </a:outerShdw>
              </a:effectLst>
            </a:endParaRPr>
          </a:p>
          <a:p>
            <a:pPr algn="ctr"/>
            <a:r>
              <a:rPr lang="en-US" sz="1200" b="1" dirty="0" smtClean="0"/>
              <a:t>How students choose a college and major</a:t>
            </a:r>
            <a:endParaRPr lang="en-US" sz="1200" b="1" dirty="0"/>
          </a:p>
        </p:txBody>
      </p:sp>
      <p:sp>
        <p:nvSpPr>
          <p:cNvPr id="5131"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Customer</a:t>
            </a:r>
            <a:endParaRPr lang="en-US" sz="1400" b="1" dirty="0">
              <a:effectLst>
                <a:outerShdw blurRad="38100" dist="38100" dir="2700000" algn="tl">
                  <a:srgbClr val="FFFFFF"/>
                </a:outerShdw>
              </a:effectLst>
            </a:endParaRPr>
          </a:p>
          <a:p>
            <a:pPr algn="ctr">
              <a:defRPr/>
            </a:pPr>
            <a:r>
              <a:rPr lang="en-US" sz="1200" b="1" dirty="0" smtClean="0"/>
              <a:t>Sell phase</a:t>
            </a:r>
            <a:endParaRPr lang="en-US" sz="1200" b="1" dirty="0"/>
          </a:p>
        </p:txBody>
      </p:sp>
      <p:sp>
        <p:nvSpPr>
          <p:cNvPr id="20489"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0490"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0491"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0492"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20493"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20494"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20495"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a:t>MIS Research 2</a:t>
            </a:r>
            <a:r>
              <a:rPr lang="en-US" sz="2400" b="1" baseline="30000"/>
              <a:t>nd</a:t>
            </a:r>
            <a:r>
              <a:rPr lang="en-US" sz="2400" b="1"/>
              <a:t> level WCA</a:t>
            </a:r>
            <a:endParaRPr lang="en-US"/>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533400"/>
            <a:ext cx="57912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MIS Research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6986528"/>
          </a:xfrm>
          <a:prstGeom prst="rect">
            <a:avLst/>
          </a:prstGeom>
          <a:noFill/>
        </p:spPr>
        <p:txBody>
          <a:bodyPr wrap="square" rtlCol="0">
            <a:spAutoFit/>
          </a:bodyPr>
          <a:lstStyle/>
          <a:p>
            <a:pPr algn="just"/>
            <a:r>
              <a:rPr lang="en-US" sz="1400" dirty="0" smtClean="0"/>
              <a:t> </a:t>
            </a:r>
          </a:p>
          <a:p>
            <a:pPr algn="just">
              <a:defRPr/>
            </a:pPr>
            <a:r>
              <a:rPr lang="en-US" sz="1400" dirty="0" smtClean="0"/>
              <a:t>	</a:t>
            </a:r>
            <a:r>
              <a:rPr lang="en-US" sz="1400" b="1" dirty="0" smtClean="0"/>
              <a:t>Using the </a:t>
            </a:r>
            <a:r>
              <a:rPr lang="en-US" sz="1400" b="1" u="sng" dirty="0" smtClean="0"/>
              <a:t>DATA</a:t>
            </a:r>
            <a:r>
              <a:rPr lang="en-US" sz="1400" b="1" dirty="0" smtClean="0"/>
              <a:t> of College Admission reports, the </a:t>
            </a:r>
            <a:r>
              <a:rPr lang="en-US" sz="1400" b="1" u="sng" dirty="0" smtClean="0"/>
              <a:t>PEOPLE</a:t>
            </a:r>
            <a:r>
              <a:rPr lang="en-US" sz="1400" b="1" dirty="0" smtClean="0"/>
              <a:t> of  High School Students and MIS High School Recruiters, and the </a:t>
            </a:r>
            <a:r>
              <a:rPr lang="en-US" sz="1400" b="1" u="sng" dirty="0" smtClean="0"/>
              <a:t>TECHNOLOGIES</a:t>
            </a:r>
            <a:r>
              <a:rPr lang="en-US" sz="1400" b="1" dirty="0" smtClean="0"/>
              <a:t> of the internet, we used the following </a:t>
            </a:r>
            <a:r>
              <a:rPr lang="en-US" sz="1400" b="1" u="sng" dirty="0" smtClean="0"/>
              <a:t>WORK PRACTICES</a:t>
            </a:r>
            <a:r>
              <a:rPr lang="en-US" sz="1400" b="1" dirty="0" smtClean="0"/>
              <a:t> to achieve our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defRPr/>
            </a:pPr>
            <a:endParaRPr lang="en-US" sz="1400" b="1" dirty="0" smtClean="0"/>
          </a:p>
          <a:p>
            <a:pPr algn="just">
              <a:defRPr/>
            </a:pPr>
            <a:r>
              <a:rPr lang="en-US" sz="1400" b="1" dirty="0" smtClean="0"/>
              <a:t>	Our </a:t>
            </a:r>
            <a:r>
              <a:rPr lang="en-US" sz="1400" b="1" u="sng" dirty="0" smtClean="0"/>
              <a:t>WORK PRACTICES</a:t>
            </a:r>
            <a:r>
              <a:rPr lang="en-US" sz="1400" b="1" dirty="0" smtClean="0"/>
              <a:t> included </a:t>
            </a:r>
            <a:r>
              <a:rPr lang="en-US" sz="1400" b="1" u="sng" dirty="0" smtClean="0"/>
              <a:t>RESEARCHING</a:t>
            </a:r>
            <a:r>
              <a:rPr lang="en-US" sz="1400" b="1" dirty="0" smtClean="0"/>
              <a:t> a complete list of all the things students are looking for in a school based off internet research and college admission reports, </a:t>
            </a:r>
            <a:r>
              <a:rPr lang="en-US" sz="1400" b="1" u="sng" dirty="0" smtClean="0"/>
              <a:t>SELLING</a:t>
            </a:r>
            <a:r>
              <a:rPr lang="en-US" sz="1400" b="1" dirty="0" smtClean="0"/>
              <a:t> which things most influence a students decision, </a:t>
            </a:r>
            <a:r>
              <a:rPr lang="en-US" sz="1400" b="1" u="sng" dirty="0" smtClean="0"/>
              <a:t>PRODUCING</a:t>
            </a:r>
            <a:r>
              <a:rPr lang="en-US" sz="1400" b="1" dirty="0" smtClean="0"/>
              <a:t> a list of ways to attract students based off what students look for most in a college, </a:t>
            </a:r>
            <a:r>
              <a:rPr lang="en-US" sz="1400" b="1" u="sng" dirty="0" smtClean="0"/>
              <a:t>SERVICING</a:t>
            </a:r>
            <a:r>
              <a:rPr lang="en-US" sz="1400" b="1" dirty="0" smtClean="0"/>
              <a:t> by maintaining and updating the list with continued research, and </a:t>
            </a:r>
            <a:r>
              <a:rPr lang="en-US" sz="1400" b="1" u="sng" dirty="0" smtClean="0"/>
              <a:t>DELIVERING</a:t>
            </a:r>
            <a:r>
              <a:rPr lang="en-US" sz="1400" b="1" dirty="0" smtClean="0"/>
              <a:t> this research to the rest of the report.</a:t>
            </a:r>
          </a:p>
          <a:p>
            <a:pPr algn="just">
              <a:defRPr/>
            </a:pPr>
            <a:endParaRPr lang="en-US" sz="1400" b="1" dirty="0" smtClean="0"/>
          </a:p>
          <a:p>
            <a:pPr algn="just">
              <a:defRPr/>
            </a:pPr>
            <a:r>
              <a:rPr lang="en-US" sz="1400" b="1" dirty="0" smtClean="0"/>
              <a:t>	The </a:t>
            </a:r>
            <a:r>
              <a:rPr lang="en-US" sz="1400" b="1" u="sng" dirty="0" smtClean="0"/>
              <a:t>PRODUCT</a:t>
            </a:r>
            <a:r>
              <a:rPr lang="en-US" sz="1400" b="1" dirty="0" smtClean="0"/>
              <a:t> was understanding how students choose a college and major for our </a:t>
            </a:r>
            <a:r>
              <a:rPr lang="en-US" sz="1400" b="1" u="sng" dirty="0" smtClean="0"/>
              <a:t>CUSTOMER</a:t>
            </a:r>
            <a:r>
              <a:rPr lang="en-US" sz="1400" b="1" dirty="0" smtClean="0"/>
              <a:t>, which was the rest of the project.</a:t>
            </a:r>
          </a:p>
          <a:p>
            <a:pPr algn="just">
              <a:defRPr/>
            </a:pPr>
            <a:endParaRPr lang="en-US" sz="1400" b="1" dirty="0" smtClean="0"/>
          </a:p>
          <a:p>
            <a:pPr algn="just">
              <a:defRPr/>
            </a:pPr>
            <a:r>
              <a:rPr lang="en-US" sz="1400" b="1" dirty="0" smtClean="0"/>
              <a:t>	The </a:t>
            </a:r>
            <a:r>
              <a:rPr lang="en-US" sz="1400" b="1" u="sng" dirty="0" smtClean="0"/>
              <a:t>GOAL</a:t>
            </a:r>
            <a:r>
              <a:rPr lang="en-US" sz="1400" b="1" dirty="0" smtClean="0"/>
              <a:t> was to discover how students choose a college and major.</a:t>
            </a:r>
          </a:p>
          <a:p>
            <a:pPr algn="just">
              <a:defRPr/>
            </a:pPr>
            <a:endParaRPr lang="en-US" sz="1400" b="1" dirty="0" smtClean="0"/>
          </a:p>
          <a:p>
            <a:pPr algn="just">
              <a:defRPr/>
            </a:pPr>
            <a:r>
              <a:rPr lang="en-US" sz="1400" b="1" dirty="0" smtClean="0"/>
              <a:t>	The </a:t>
            </a:r>
            <a:r>
              <a:rPr lang="en-US" sz="1400" b="1" u="sng" dirty="0" smtClean="0"/>
              <a:t>VALUE</a:t>
            </a:r>
            <a:r>
              <a:rPr lang="en-US" sz="1400" b="1" dirty="0" smtClean="0"/>
              <a:t> was by discovering how students choose a college and major, we will better understand how to make them come to the UA MIS program.</a:t>
            </a:r>
          </a:p>
          <a:p>
            <a:pPr algn="just">
              <a:defRPr/>
            </a:pPr>
            <a:endParaRPr lang="en-US" sz="1400" b="1" dirty="0" smtClean="0"/>
          </a:p>
          <a:p>
            <a:pPr algn="just">
              <a:defRPr/>
            </a:pPr>
            <a:endParaRPr lang="en-US" sz="1400" b="1" dirty="0" smtClean="0"/>
          </a:p>
          <a:p>
            <a:pPr algn="just">
              <a:defRPr/>
            </a:pPr>
            <a:endParaRPr lang="en-US" sz="1400" b="1" dirty="0" smtClean="0"/>
          </a:p>
          <a:p>
            <a:pPr algn="just">
              <a:defRPr/>
            </a:pPr>
            <a:endParaRPr lang="en-US" sz="1400" b="1" dirty="0" smtClean="0"/>
          </a:p>
          <a:p>
            <a:pPr algn="just">
              <a:defRPr/>
            </a:pPr>
            <a:endParaRPr lang="en-US" sz="1400" b="1" dirty="0" smtClean="0"/>
          </a:p>
          <a:p>
            <a:pPr algn="just"/>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IT</a:t>
            </a:r>
            <a:endParaRPr lang="en-US" sz="1200" b="1" dirty="0"/>
          </a:p>
          <a:p>
            <a:pPr algn="ctr">
              <a:defRPr/>
            </a:pPr>
            <a:r>
              <a:rPr lang="en-US" sz="1200" b="1" dirty="0" smtClean="0"/>
              <a:t>Internet</a:t>
            </a:r>
          </a:p>
          <a:p>
            <a:pPr algn="ctr">
              <a:defRPr/>
            </a:pPr>
            <a:endParaRPr lang="en-US" sz="1200" b="1" dirty="0" smtClean="0"/>
          </a:p>
          <a:p>
            <a:pPr algn="ctr">
              <a:defRPr/>
            </a:pPr>
            <a:endParaRPr lang="en-US" sz="1200" b="1" dirty="0" smtClean="0"/>
          </a:p>
          <a:p>
            <a:pPr algn="ctr">
              <a:defRPr/>
            </a:pPr>
            <a:endParaRPr lang="en-US" sz="1200" b="1" dirty="0"/>
          </a:p>
        </p:txBody>
      </p:sp>
      <p:sp>
        <p:nvSpPr>
          <p:cNvPr id="5125"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People</a:t>
            </a:r>
            <a:endParaRPr lang="en-US" sz="1400" b="1" dirty="0">
              <a:effectLst>
                <a:outerShdw blurRad="38100" dist="38100" dir="2700000" algn="tl">
                  <a:srgbClr val="FFFFFF"/>
                </a:outerShdw>
              </a:effectLst>
            </a:endParaRPr>
          </a:p>
          <a:p>
            <a:pPr algn="ctr">
              <a:defRPr/>
            </a:pPr>
            <a:r>
              <a:rPr lang="en-US" sz="1200" b="1" dirty="0" smtClean="0"/>
              <a:t>High School Students</a:t>
            </a:r>
          </a:p>
          <a:p>
            <a:pPr algn="ctr">
              <a:defRPr/>
            </a:pPr>
            <a:endParaRPr lang="en-US" sz="1200" b="1" dirty="0" smtClean="0"/>
          </a:p>
          <a:p>
            <a:pPr algn="ctr">
              <a:defRPr/>
            </a:pPr>
            <a:endParaRPr lang="en-US" sz="1200" b="1" dirty="0" smtClean="0"/>
          </a:p>
          <a:p>
            <a:pPr algn="ctr">
              <a:defRPr/>
            </a:pPr>
            <a:endParaRPr lang="en-US" sz="1200" b="1" dirty="0"/>
          </a:p>
        </p:txBody>
      </p:sp>
      <p:sp>
        <p:nvSpPr>
          <p:cNvPr id="5126"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rPr>
              <a:t>Data</a:t>
            </a:r>
            <a:endParaRPr lang="en-US" sz="1400" b="1" dirty="0">
              <a:effectLst>
                <a:outerShdw blurRad="38100" dist="38100" dir="2700000" algn="tl">
                  <a:srgbClr val="FFFFFF"/>
                </a:outerShdw>
              </a:effectLst>
            </a:endParaRPr>
          </a:p>
          <a:p>
            <a:pPr algn="ctr">
              <a:defRPr/>
            </a:pPr>
            <a:r>
              <a:rPr lang="en-US" sz="1200" b="1" dirty="0" smtClean="0"/>
              <a:t>Data from Research phase</a:t>
            </a:r>
          </a:p>
          <a:p>
            <a:pPr algn="ctr">
              <a:defRPr/>
            </a:pPr>
            <a:r>
              <a:rPr lang="en-US" sz="1200" b="1" dirty="0" smtClean="0"/>
              <a:t>MIS Statistics</a:t>
            </a:r>
          </a:p>
          <a:p>
            <a:pPr algn="ctr">
              <a:defRPr/>
            </a:pPr>
            <a:endParaRPr lang="en-US" sz="1200" b="1" dirty="0"/>
          </a:p>
        </p:txBody>
      </p:sp>
      <p:sp>
        <p:nvSpPr>
          <p:cNvPr id="5127"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dirty="0">
                <a:effectLst>
                  <a:outerShdw blurRad="38100" dist="38100" dir="2700000" algn="tl">
                    <a:srgbClr val="FFFFFF"/>
                  </a:outerShdw>
                </a:effectLst>
              </a:rPr>
              <a:t>(Work Practices)</a:t>
            </a:r>
            <a:endParaRPr lang="en-US" sz="1400" b="1" dirty="0">
              <a:effectLst>
                <a:outerShdw blurRad="38100" dist="38100" dir="2700000" algn="tl">
                  <a:srgbClr val="FFFFFF"/>
                </a:outerShdw>
              </a:effectLst>
            </a:endParaRPr>
          </a:p>
          <a:p>
            <a:pPr algn="ctr">
              <a:defRPr/>
            </a:pPr>
            <a:r>
              <a:rPr lang="en-US" sz="1400" b="1" u="sng" dirty="0">
                <a:effectLst>
                  <a:outerShdw blurRad="50800" dist="50800" dir="5400000" algn="ctr" rotWithShape="0">
                    <a:schemeClr val="bg1"/>
                  </a:outerShdw>
                </a:effectLst>
              </a:rPr>
              <a:t>Research</a:t>
            </a:r>
          </a:p>
          <a:p>
            <a:pPr algn="ctr">
              <a:defRPr/>
            </a:pPr>
            <a:r>
              <a:rPr lang="en-US" sz="1200" b="1" dirty="0" smtClean="0"/>
              <a:t>Search for High Schools to send recruiters to and look for other methods to increase the number of students in the UA MIS department</a:t>
            </a:r>
            <a:endParaRPr lang="en-US" sz="1200" b="1" dirty="0"/>
          </a:p>
          <a:p>
            <a:pPr algn="ctr">
              <a:defRPr/>
            </a:pPr>
            <a:r>
              <a:rPr lang="en-US" sz="1400" b="1" u="sng" dirty="0">
                <a:effectLst>
                  <a:outerShdw blurRad="50800" dist="50800" dir="5400000" algn="ctr" rotWithShape="0">
                    <a:schemeClr val="bg1"/>
                  </a:outerShdw>
                </a:effectLst>
              </a:rPr>
              <a:t>Sell</a:t>
            </a:r>
          </a:p>
          <a:p>
            <a:pPr algn="ctr">
              <a:defRPr/>
            </a:pPr>
            <a:r>
              <a:rPr lang="en-US" sz="1200" b="1" dirty="0" smtClean="0"/>
              <a:t>Sell idea for a way to increase enrollment in UA MIS department to group</a:t>
            </a:r>
            <a:endParaRPr lang="en-US" sz="1200" b="1" dirty="0"/>
          </a:p>
          <a:p>
            <a:pPr algn="ctr">
              <a:defRPr/>
            </a:pPr>
            <a:r>
              <a:rPr lang="en-US" sz="1400" b="1" u="sng" dirty="0">
                <a:effectLst>
                  <a:outerShdw blurRad="50800" dist="50800" dir="5400000" algn="ctr" rotWithShape="0">
                    <a:schemeClr val="bg1"/>
                  </a:outerShdw>
                </a:effectLst>
              </a:rPr>
              <a:t>Produce</a:t>
            </a:r>
          </a:p>
          <a:p>
            <a:pPr algn="ctr">
              <a:defRPr/>
            </a:pPr>
            <a:r>
              <a:rPr lang="en-US" sz="1200" b="1" dirty="0" smtClean="0"/>
              <a:t>Method to increase UA MIS enrollment and put into action to increase interest in the UA MIS program</a:t>
            </a:r>
            <a:endParaRPr lang="en-US" sz="1200" b="1" dirty="0"/>
          </a:p>
          <a:p>
            <a:pPr algn="ctr">
              <a:defRPr/>
            </a:pPr>
            <a:r>
              <a:rPr lang="en-US" sz="1400" b="1" u="sng" dirty="0">
                <a:effectLst>
                  <a:outerShdw blurRad="50800" dist="50800" dir="5400000" algn="ctr" rotWithShape="0">
                    <a:schemeClr val="bg1"/>
                  </a:outerShdw>
                </a:effectLst>
              </a:rPr>
              <a:t>Service</a:t>
            </a:r>
          </a:p>
          <a:p>
            <a:pPr algn="ctr">
              <a:defRPr/>
            </a:pPr>
            <a:r>
              <a:rPr lang="en-US" sz="1200" b="1" dirty="0" smtClean="0"/>
              <a:t>Keep students interested with follow up emails and events</a:t>
            </a:r>
            <a:endParaRPr lang="en-US" sz="1200" b="1" dirty="0"/>
          </a:p>
          <a:p>
            <a:pPr algn="ctr">
              <a:defRPr/>
            </a:pPr>
            <a:r>
              <a:rPr lang="en-US" sz="1400" b="1" u="sng" dirty="0">
                <a:effectLst>
                  <a:outerShdw blurRad="50800" dist="50800" dir="5400000" algn="ctr" rotWithShape="0">
                    <a:schemeClr val="bg1"/>
                  </a:outerShdw>
                </a:effectLst>
              </a:rPr>
              <a:t>Deliver</a:t>
            </a:r>
          </a:p>
          <a:p>
            <a:pPr algn="ctr">
              <a:defRPr/>
            </a:pPr>
            <a:r>
              <a:rPr lang="en-US" sz="1200" b="1" dirty="0" smtClean="0"/>
              <a:t>MIS majors</a:t>
            </a:r>
            <a:endParaRPr lang="en-US" sz="1200" b="1" dirty="0"/>
          </a:p>
          <a:p>
            <a:pPr algn="ctr">
              <a:defRPr/>
            </a:pPr>
            <a:endParaRPr lang="en-US" sz="1200" b="1" dirty="0"/>
          </a:p>
        </p:txBody>
      </p:sp>
      <p:sp>
        <p:nvSpPr>
          <p:cNvPr id="5128"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smtClean="0">
                <a:effectLst>
                  <a:outerShdw blurRad="50800" dist="50800" dir="5400000" algn="ctr" rotWithShape="0">
                    <a:schemeClr val="bg1">
                      <a:alpha val="95000"/>
                    </a:schemeClr>
                  </a:outerShdw>
                </a:effectLst>
              </a:rPr>
              <a:t>Sell </a:t>
            </a:r>
            <a:r>
              <a:rPr lang="en-US" sz="1400" b="1" u="sng" dirty="0">
                <a:effectLst>
                  <a:outerShdw blurRad="50800" dist="50800" dir="5400000" algn="ctr" rotWithShape="0">
                    <a:schemeClr val="bg1">
                      <a:alpha val="95000"/>
                    </a:schemeClr>
                  </a:outerShdw>
                </a:effectLst>
              </a:rPr>
              <a:t>Goal</a:t>
            </a:r>
          </a:p>
          <a:p>
            <a:pPr algn="ctr"/>
            <a:endParaRPr lang="en-US" sz="1200" b="1" dirty="0" smtClean="0"/>
          </a:p>
          <a:p>
            <a:pPr algn="ctr"/>
            <a:r>
              <a:rPr lang="en-US" sz="1200" b="1" dirty="0" smtClean="0"/>
              <a:t>Create more students in UA MIS Department</a:t>
            </a:r>
          </a:p>
          <a:p>
            <a:pPr algn="ctr">
              <a:defRPr/>
            </a:pPr>
            <a:endParaRPr lang="en-US" sz="1200" b="1" dirty="0" smtClean="0">
              <a:effectLst>
                <a:outerShdw blurRad="38100" dist="38100" dir="2700000" algn="tl">
                  <a:srgbClr val="FFFFFF"/>
                </a:outerShdw>
              </a:effectLst>
            </a:endParaRPr>
          </a:p>
          <a:p>
            <a:pPr algn="ctr">
              <a:defRPr/>
            </a:pPr>
            <a:endParaRPr lang="en-US" sz="1200" b="1" dirty="0" smtClean="0">
              <a:effectLst>
                <a:outerShdw blurRad="38100" dist="38100" dir="2700000" algn="tl">
                  <a:srgbClr val="FFFFFF"/>
                </a:outerShdw>
              </a:effectLst>
            </a:endParaRPr>
          </a:p>
          <a:p>
            <a:pPr algn="ctr">
              <a:defRPr/>
            </a:pPr>
            <a:endParaRPr lang="en-US" sz="1200" b="1" dirty="0" smtClean="0">
              <a:effectLst>
                <a:outerShdw blurRad="38100" dist="38100" dir="2700000" algn="tl">
                  <a:srgbClr val="FFFFFF"/>
                </a:outerShdw>
              </a:effectLst>
            </a:endParaRPr>
          </a:p>
          <a:p>
            <a:pPr algn="ctr">
              <a:defRPr/>
            </a:pPr>
            <a:endParaRPr lang="en-US" sz="1200" b="1" dirty="0" smtClean="0">
              <a:effectLst>
                <a:outerShdw blurRad="38100" dist="38100" dir="2700000" algn="tl">
                  <a:srgbClr val="FFFFFF"/>
                </a:outerShdw>
              </a:effectLst>
            </a:endParaRPr>
          </a:p>
          <a:p>
            <a:pPr algn="ctr">
              <a:defRPr/>
            </a:pPr>
            <a:endParaRPr lang="en-US" sz="1200" b="1" dirty="0">
              <a:effectLst>
                <a:outerShdw blurRad="38100" dist="38100" dir="2700000" algn="tl">
                  <a:srgbClr val="FFFFFF"/>
                </a:outerShdw>
              </a:effectLst>
            </a:endParaRPr>
          </a:p>
          <a:p>
            <a:pPr algn="ctr">
              <a:defRPr/>
            </a:pPr>
            <a:endParaRPr lang="en-US" sz="1400" dirty="0"/>
          </a:p>
        </p:txBody>
      </p:sp>
      <p:sp>
        <p:nvSpPr>
          <p:cNvPr id="5129"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50800" dist="50800" dir="5400000" algn="ctr" rotWithShape="0">
                    <a:schemeClr val="bg1">
                      <a:alpha val="95000"/>
                    </a:schemeClr>
                  </a:outerShdw>
                </a:effectLst>
              </a:rPr>
              <a:t>Value</a:t>
            </a:r>
          </a:p>
          <a:p>
            <a:pPr algn="ctr">
              <a:defRPr/>
            </a:pPr>
            <a:endParaRPr lang="en-US" sz="1200" b="1" dirty="0" smtClean="0"/>
          </a:p>
          <a:p>
            <a:pPr algn="ctr">
              <a:defRPr/>
            </a:pPr>
            <a:r>
              <a:rPr lang="en-US" sz="1200" b="1" dirty="0" smtClean="0"/>
              <a:t>By increasing the enrollment in UA MIS, we can ensure that the corporations currently recruiting here will remain, making the value of an UA MIS degree better</a:t>
            </a:r>
            <a:endParaRPr lang="en-US" sz="1400" dirty="0"/>
          </a:p>
        </p:txBody>
      </p:sp>
      <p:sp>
        <p:nvSpPr>
          <p:cNvPr id="5130"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smtClean="0">
                <a:effectLst>
                  <a:outerShdw blurRad="50800" dist="50800" dir="5400000" algn="ctr" rotWithShape="0">
                    <a:schemeClr val="bg1">
                      <a:alpha val="95000"/>
                    </a:schemeClr>
                  </a:outerShdw>
                </a:effectLst>
              </a:rPr>
              <a:t>Product</a:t>
            </a:r>
          </a:p>
          <a:p>
            <a:pPr lvl="0" algn="ctr"/>
            <a:r>
              <a:rPr lang="en-US" sz="1200" b="1" dirty="0" smtClean="0">
                <a:solidFill>
                  <a:prstClr val="black"/>
                </a:solidFill>
              </a:rPr>
              <a:t>Students in UA MIS</a:t>
            </a:r>
          </a:p>
          <a:p>
            <a:pPr lvl="0" algn="ctr"/>
            <a:endParaRPr lang="en-US" sz="1400" b="1" dirty="0"/>
          </a:p>
        </p:txBody>
      </p:sp>
      <p:sp>
        <p:nvSpPr>
          <p:cNvPr id="5131"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50800" dist="50800" dir="5400000" algn="ctr" rotWithShape="0">
                    <a:schemeClr val="bg1">
                      <a:alpha val="95000"/>
                    </a:schemeClr>
                  </a:outerShdw>
                </a:effectLst>
              </a:rPr>
              <a:t>Customer</a:t>
            </a:r>
            <a:endParaRPr lang="en-US" sz="1400" b="1" dirty="0">
              <a:effectLst>
                <a:outerShdw blurRad="50800" dist="50800" dir="5400000" algn="ctr" rotWithShape="0">
                  <a:schemeClr val="bg1">
                    <a:alpha val="95000"/>
                  </a:schemeClr>
                </a:outerShdw>
              </a:effectLst>
            </a:endParaRPr>
          </a:p>
          <a:p>
            <a:pPr algn="ctr">
              <a:defRPr/>
            </a:pPr>
            <a:r>
              <a:rPr lang="en-US" sz="1200" b="1" dirty="0" smtClean="0"/>
              <a:t>Produce phase</a:t>
            </a:r>
            <a:endParaRPr lang="en-US" sz="1200" b="1" dirty="0"/>
          </a:p>
        </p:txBody>
      </p:sp>
      <p:sp>
        <p:nvSpPr>
          <p:cNvPr id="21513"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1514"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1515"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1516"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21517"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21518"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21519"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a:t>MIS Sell 2</a:t>
            </a:r>
            <a:r>
              <a:rPr lang="en-US" sz="2400" b="1" baseline="30000"/>
              <a:t>nd</a:t>
            </a:r>
            <a:r>
              <a:rPr lang="en-US" sz="2400" b="1"/>
              <a:t> level WCA</a:t>
            </a:r>
            <a:endParaRPr lang="en-US"/>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172200" y="9294343"/>
            <a:ext cx="571500" cy="325967"/>
          </a:xfrm>
        </p:spPr>
        <p:txBody>
          <a:bodyPr/>
          <a:lstStyle/>
          <a:p>
            <a:pPr>
              <a:defRPr/>
            </a:pPr>
            <a:fld id="{3B504774-82A3-40CC-AFBB-E32E9A884FB5}" type="slidenum">
              <a:rPr lang="en-US" smtClean="0"/>
              <a:pPr>
                <a:defRPr/>
              </a:pPr>
              <a:t>2</a:t>
            </a:fld>
            <a:endParaRPr lang="en-US"/>
          </a:p>
        </p:txBody>
      </p:sp>
      <p:sp>
        <p:nvSpPr>
          <p:cNvPr id="5" name="Rectangle 4"/>
          <p:cNvSpPr/>
          <p:nvPr/>
        </p:nvSpPr>
        <p:spPr>
          <a:xfrm>
            <a:off x="76200" y="1191742"/>
            <a:ext cx="1143000" cy="533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MIS WCA</a:t>
            </a:r>
            <a:endParaRPr lang="en-US" sz="1400" dirty="0"/>
          </a:p>
        </p:txBody>
      </p:sp>
      <p:sp>
        <p:nvSpPr>
          <p:cNvPr id="7" name="TextBox 6"/>
          <p:cNvSpPr txBox="1"/>
          <p:nvPr/>
        </p:nvSpPr>
        <p:spPr>
          <a:xfrm>
            <a:off x="0" y="304800"/>
            <a:ext cx="6858000" cy="400110"/>
          </a:xfrm>
          <a:prstGeom prst="rect">
            <a:avLst/>
          </a:prstGeom>
          <a:noFill/>
        </p:spPr>
        <p:txBody>
          <a:bodyPr wrap="square" rtlCol="0">
            <a:spAutoFit/>
          </a:bodyPr>
          <a:lstStyle/>
          <a:p>
            <a:pPr algn="ctr"/>
            <a:r>
              <a:rPr lang="en-US" b="1" dirty="0" smtClean="0">
                <a:effectLst>
                  <a:outerShdw blurRad="38100" dist="38100" dir="2700000" algn="tl">
                    <a:srgbClr val="C0C0C0"/>
                  </a:outerShdw>
                </a:effectLst>
              </a:rPr>
              <a:t>Client Flow Chart</a:t>
            </a:r>
          </a:p>
        </p:txBody>
      </p:sp>
      <p:cxnSp>
        <p:nvCxnSpPr>
          <p:cNvPr id="9" name="Straight Connector 8"/>
          <p:cNvCxnSpPr/>
          <p:nvPr/>
        </p:nvCxnSpPr>
        <p:spPr>
          <a:xfrm>
            <a:off x="0" y="838200"/>
            <a:ext cx="6858000"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440708" y="1534642"/>
            <a:ext cx="381000" cy="76200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le 10"/>
          <p:cNvSpPr/>
          <p:nvPr/>
        </p:nvSpPr>
        <p:spPr>
          <a:xfrm>
            <a:off x="304800" y="2258542"/>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a:t>
            </a:r>
            <a:endParaRPr lang="en-US" sz="1050" dirty="0"/>
          </a:p>
        </p:txBody>
      </p:sp>
      <p:sp>
        <p:nvSpPr>
          <p:cNvPr id="12" name="Rounded Rectangle 11"/>
          <p:cNvSpPr/>
          <p:nvPr/>
        </p:nvSpPr>
        <p:spPr>
          <a:xfrm>
            <a:off x="318448" y="3157022"/>
            <a:ext cx="672152" cy="381000"/>
          </a:xfrm>
          <a:prstGeom prst="roundRect">
            <a:avLst/>
          </a:prstGeom>
          <a:solidFill>
            <a:srgbClr val="B0DD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a:t>
            </a:r>
            <a:endParaRPr lang="en-US" sz="1050" dirty="0"/>
          </a:p>
        </p:txBody>
      </p:sp>
      <p:sp>
        <p:nvSpPr>
          <p:cNvPr id="13" name="Rounded Rectangle 12"/>
          <p:cNvSpPr/>
          <p:nvPr/>
        </p:nvSpPr>
        <p:spPr>
          <a:xfrm>
            <a:off x="304800" y="4011142"/>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Produce</a:t>
            </a:r>
            <a:endParaRPr lang="en-US" sz="1050" dirty="0"/>
          </a:p>
        </p:txBody>
      </p:sp>
      <p:sp>
        <p:nvSpPr>
          <p:cNvPr id="14" name="Rounded Rectangle 13"/>
          <p:cNvSpPr/>
          <p:nvPr/>
        </p:nvSpPr>
        <p:spPr>
          <a:xfrm>
            <a:off x="318448" y="4753806"/>
            <a:ext cx="67215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Deliver</a:t>
            </a:r>
            <a:endParaRPr lang="en-US" sz="1050" dirty="0"/>
          </a:p>
        </p:txBody>
      </p:sp>
      <p:sp>
        <p:nvSpPr>
          <p:cNvPr id="15" name="Rounded Rectangle 14"/>
          <p:cNvSpPr/>
          <p:nvPr/>
        </p:nvSpPr>
        <p:spPr>
          <a:xfrm>
            <a:off x="326408" y="5513534"/>
            <a:ext cx="66419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Service</a:t>
            </a:r>
            <a:endParaRPr lang="en-US" sz="1050" dirty="0"/>
          </a:p>
        </p:txBody>
      </p:sp>
      <p:sp>
        <p:nvSpPr>
          <p:cNvPr id="16" name="Rectangle 15"/>
          <p:cNvSpPr/>
          <p:nvPr/>
        </p:nvSpPr>
        <p:spPr>
          <a:xfrm>
            <a:off x="1371600" y="2223286"/>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 WCA</a:t>
            </a:r>
            <a:endParaRPr lang="en-US" sz="1050" dirty="0"/>
          </a:p>
        </p:txBody>
      </p:sp>
      <p:sp>
        <p:nvSpPr>
          <p:cNvPr id="20" name="Rectangle 19"/>
          <p:cNvSpPr/>
          <p:nvPr/>
        </p:nvSpPr>
        <p:spPr>
          <a:xfrm>
            <a:off x="1371600" y="3124038"/>
            <a:ext cx="533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 WCA</a:t>
            </a:r>
            <a:endParaRPr lang="en-US" sz="1050" dirty="0"/>
          </a:p>
        </p:txBody>
      </p:sp>
      <p:sp>
        <p:nvSpPr>
          <p:cNvPr id="21" name="Rectangle 20"/>
          <p:cNvSpPr/>
          <p:nvPr/>
        </p:nvSpPr>
        <p:spPr>
          <a:xfrm>
            <a:off x="1371600" y="3975886"/>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a:t>
            </a:r>
          </a:p>
          <a:p>
            <a:pPr algn="ctr"/>
            <a:r>
              <a:rPr lang="en-US" sz="1050" dirty="0" smtClean="0"/>
              <a:t>WCA</a:t>
            </a:r>
            <a:endParaRPr lang="en-US" sz="1050" dirty="0"/>
          </a:p>
        </p:txBody>
      </p:sp>
      <p:sp>
        <p:nvSpPr>
          <p:cNvPr id="22" name="Rectangle 21"/>
          <p:cNvSpPr/>
          <p:nvPr/>
        </p:nvSpPr>
        <p:spPr>
          <a:xfrm>
            <a:off x="1385248" y="4724238"/>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a:t>
            </a:r>
          </a:p>
          <a:p>
            <a:pPr algn="ctr"/>
            <a:r>
              <a:rPr lang="en-US" sz="1050" dirty="0" smtClean="0"/>
              <a:t>WCA</a:t>
            </a:r>
            <a:endParaRPr lang="en-US" sz="1050" dirty="0"/>
          </a:p>
        </p:txBody>
      </p:sp>
      <p:sp>
        <p:nvSpPr>
          <p:cNvPr id="23" name="Rectangle 22"/>
          <p:cNvSpPr/>
          <p:nvPr/>
        </p:nvSpPr>
        <p:spPr>
          <a:xfrm>
            <a:off x="1398896" y="5472590"/>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a:t>
            </a:r>
          </a:p>
          <a:p>
            <a:pPr algn="ctr"/>
            <a:r>
              <a:rPr lang="en-US" sz="1050" dirty="0" smtClean="0"/>
              <a:t>WCA</a:t>
            </a:r>
            <a:endParaRPr lang="en-US" sz="1050" dirty="0"/>
          </a:p>
        </p:txBody>
      </p:sp>
      <p:sp>
        <p:nvSpPr>
          <p:cNvPr id="24" name="Rectangle 23"/>
          <p:cNvSpPr/>
          <p:nvPr/>
        </p:nvSpPr>
        <p:spPr>
          <a:xfrm>
            <a:off x="2424752" y="3858742"/>
            <a:ext cx="533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 WCA</a:t>
            </a:r>
            <a:endParaRPr lang="en-US" sz="1050" dirty="0"/>
          </a:p>
        </p:txBody>
      </p:sp>
      <p:sp>
        <p:nvSpPr>
          <p:cNvPr id="25" name="Left Brace 24"/>
          <p:cNvSpPr/>
          <p:nvPr/>
        </p:nvSpPr>
        <p:spPr>
          <a:xfrm>
            <a:off x="1905000" y="3159294"/>
            <a:ext cx="304800" cy="38100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ounded Rectangle 25"/>
          <p:cNvSpPr/>
          <p:nvPr/>
        </p:nvSpPr>
        <p:spPr>
          <a:xfrm>
            <a:off x="6098272" y="3172942"/>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Service</a:t>
            </a:r>
            <a:endParaRPr lang="en-US" sz="1050" dirty="0"/>
          </a:p>
        </p:txBody>
      </p:sp>
      <p:sp>
        <p:nvSpPr>
          <p:cNvPr id="27" name="Rounded Rectangle 26"/>
          <p:cNvSpPr/>
          <p:nvPr/>
        </p:nvSpPr>
        <p:spPr>
          <a:xfrm>
            <a:off x="5167952" y="3172942"/>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Deliver</a:t>
            </a:r>
            <a:endParaRPr lang="en-US" sz="1050" dirty="0"/>
          </a:p>
        </p:txBody>
      </p:sp>
      <p:sp>
        <p:nvSpPr>
          <p:cNvPr id="28" name="Rounded Rectangle 27"/>
          <p:cNvSpPr/>
          <p:nvPr/>
        </p:nvSpPr>
        <p:spPr>
          <a:xfrm>
            <a:off x="4237632" y="3172942"/>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Produce</a:t>
            </a:r>
            <a:endParaRPr lang="en-US" sz="1050" dirty="0"/>
          </a:p>
        </p:txBody>
      </p:sp>
      <p:sp>
        <p:nvSpPr>
          <p:cNvPr id="29" name="Rounded Rectangle 28"/>
          <p:cNvSpPr/>
          <p:nvPr/>
        </p:nvSpPr>
        <p:spPr>
          <a:xfrm>
            <a:off x="3303896" y="3172942"/>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a:t>
            </a:r>
            <a:endParaRPr lang="en-US" sz="1050" dirty="0"/>
          </a:p>
        </p:txBody>
      </p:sp>
      <p:sp>
        <p:nvSpPr>
          <p:cNvPr id="30" name="Rounded Rectangle 29"/>
          <p:cNvSpPr/>
          <p:nvPr/>
        </p:nvSpPr>
        <p:spPr>
          <a:xfrm>
            <a:off x="2340592" y="3172942"/>
            <a:ext cx="685800" cy="381000"/>
          </a:xfrm>
          <a:prstGeom prst="roundRect">
            <a:avLst/>
          </a:prstGeom>
          <a:solidFill>
            <a:srgbClr val="B0DD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a:t>
            </a:r>
            <a:endParaRPr lang="en-US" sz="1050" dirty="0"/>
          </a:p>
        </p:txBody>
      </p:sp>
      <p:sp>
        <p:nvSpPr>
          <p:cNvPr id="31" name="Left Brace 30"/>
          <p:cNvSpPr/>
          <p:nvPr/>
        </p:nvSpPr>
        <p:spPr>
          <a:xfrm rot="5400000">
            <a:off x="2594780" y="4194819"/>
            <a:ext cx="228599" cy="470848"/>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a:stCxn id="11" idx="2"/>
            <a:endCxn id="12" idx="0"/>
          </p:cNvCxnSpPr>
          <p:nvPr/>
        </p:nvCxnSpPr>
        <p:spPr>
          <a:xfrm rot="16200000" flipH="1">
            <a:off x="392372" y="2894870"/>
            <a:ext cx="51748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3" idx="0"/>
          </p:cNvCxnSpPr>
          <p:nvPr/>
        </p:nvCxnSpPr>
        <p:spPr>
          <a:xfrm rot="5400000">
            <a:off x="414552" y="3771170"/>
            <a:ext cx="47312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2"/>
            <a:endCxn id="14" idx="0"/>
          </p:cNvCxnSpPr>
          <p:nvPr/>
        </p:nvCxnSpPr>
        <p:spPr>
          <a:xfrm rot="16200000" flipH="1">
            <a:off x="470280" y="4569562"/>
            <a:ext cx="361664"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2"/>
            <a:endCxn id="15" idx="0"/>
          </p:cNvCxnSpPr>
          <p:nvPr/>
        </p:nvCxnSpPr>
        <p:spPr>
          <a:xfrm rot="16200000" flipH="1">
            <a:off x="467150" y="5322180"/>
            <a:ext cx="378728" cy="398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2370160" y="4712862"/>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R&amp;D</a:t>
            </a:r>
            <a:endParaRPr lang="en-US" sz="1050" dirty="0"/>
          </a:p>
        </p:txBody>
      </p:sp>
      <p:sp>
        <p:nvSpPr>
          <p:cNvPr id="43" name="Rounded Rectangle 42"/>
          <p:cNvSpPr/>
          <p:nvPr/>
        </p:nvSpPr>
        <p:spPr>
          <a:xfrm>
            <a:off x="2383808" y="5382742"/>
            <a:ext cx="67215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a:t>
            </a:r>
            <a:endParaRPr lang="en-US" sz="1050" dirty="0"/>
          </a:p>
        </p:txBody>
      </p:sp>
      <p:sp>
        <p:nvSpPr>
          <p:cNvPr id="44" name="Rounded Rectangle 43"/>
          <p:cNvSpPr/>
          <p:nvPr/>
        </p:nvSpPr>
        <p:spPr>
          <a:xfrm>
            <a:off x="2370160" y="6068542"/>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Produce</a:t>
            </a:r>
            <a:endParaRPr lang="en-US" sz="1050" dirty="0"/>
          </a:p>
        </p:txBody>
      </p:sp>
      <p:sp>
        <p:nvSpPr>
          <p:cNvPr id="45" name="Rounded Rectangle 44"/>
          <p:cNvSpPr/>
          <p:nvPr/>
        </p:nvSpPr>
        <p:spPr>
          <a:xfrm>
            <a:off x="2383808" y="6754342"/>
            <a:ext cx="67215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Deliver</a:t>
            </a:r>
            <a:endParaRPr lang="en-US" sz="1050" dirty="0"/>
          </a:p>
        </p:txBody>
      </p:sp>
      <p:sp>
        <p:nvSpPr>
          <p:cNvPr id="46" name="Rounded Rectangle 45"/>
          <p:cNvSpPr/>
          <p:nvPr/>
        </p:nvSpPr>
        <p:spPr>
          <a:xfrm>
            <a:off x="2391768" y="7440142"/>
            <a:ext cx="66419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Service</a:t>
            </a:r>
            <a:endParaRPr lang="en-US" sz="1050" dirty="0"/>
          </a:p>
        </p:txBody>
      </p:sp>
      <p:cxnSp>
        <p:nvCxnSpPr>
          <p:cNvPr id="47" name="Straight Arrow Connector 46"/>
          <p:cNvCxnSpPr>
            <a:stCxn id="42" idx="2"/>
            <a:endCxn id="43" idx="0"/>
          </p:cNvCxnSpPr>
          <p:nvPr/>
        </p:nvCxnSpPr>
        <p:spPr>
          <a:xfrm rot="16200000" flipH="1">
            <a:off x="2572032" y="5234890"/>
            <a:ext cx="28888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2"/>
            <a:endCxn id="44" idx="0"/>
          </p:cNvCxnSpPr>
          <p:nvPr/>
        </p:nvCxnSpPr>
        <p:spPr>
          <a:xfrm rot="5400000">
            <a:off x="2564072" y="5912730"/>
            <a:ext cx="30480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2"/>
            <a:endCxn id="45" idx="0"/>
          </p:cNvCxnSpPr>
          <p:nvPr/>
        </p:nvCxnSpPr>
        <p:spPr>
          <a:xfrm rot="16200000" flipH="1">
            <a:off x="2564072" y="6598530"/>
            <a:ext cx="304800" cy="682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5" idx="2"/>
            <a:endCxn id="46" idx="0"/>
          </p:cNvCxnSpPr>
          <p:nvPr/>
        </p:nvCxnSpPr>
        <p:spPr>
          <a:xfrm rot="16200000" flipH="1">
            <a:off x="2569474" y="7285752"/>
            <a:ext cx="304800" cy="398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0" idx="2"/>
            <a:endCxn id="24" idx="0"/>
          </p:cNvCxnSpPr>
          <p:nvPr/>
        </p:nvCxnSpPr>
        <p:spPr>
          <a:xfrm rot="16200000" flipH="1">
            <a:off x="2535072" y="3702362"/>
            <a:ext cx="304800" cy="796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3"/>
            <a:endCxn id="29" idx="1"/>
          </p:cNvCxnSpPr>
          <p:nvPr/>
        </p:nvCxnSpPr>
        <p:spPr>
          <a:xfrm>
            <a:off x="3026392" y="3363442"/>
            <a:ext cx="277504"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a:endCxn id="28" idx="1"/>
          </p:cNvCxnSpPr>
          <p:nvPr/>
        </p:nvCxnSpPr>
        <p:spPr>
          <a:xfrm>
            <a:off x="3989696" y="3363442"/>
            <a:ext cx="247936"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8" idx="3"/>
            <a:endCxn id="27" idx="1"/>
          </p:cNvCxnSpPr>
          <p:nvPr/>
        </p:nvCxnSpPr>
        <p:spPr>
          <a:xfrm>
            <a:off x="4923432" y="3363442"/>
            <a:ext cx="24452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7" idx="3"/>
            <a:endCxn id="26" idx="1"/>
          </p:cNvCxnSpPr>
          <p:nvPr/>
        </p:nvCxnSpPr>
        <p:spPr>
          <a:xfrm>
            <a:off x="5853752" y="3363442"/>
            <a:ext cx="24452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1" idx="3"/>
            <a:endCxn id="16" idx="1"/>
          </p:cNvCxnSpPr>
          <p:nvPr/>
        </p:nvCxnSpPr>
        <p:spPr>
          <a:xfrm>
            <a:off x="990600" y="2449042"/>
            <a:ext cx="381000" cy="284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2" idx="3"/>
            <a:endCxn id="20" idx="1"/>
          </p:cNvCxnSpPr>
          <p:nvPr/>
        </p:nvCxnSpPr>
        <p:spPr>
          <a:xfrm>
            <a:off x="990600" y="3347522"/>
            <a:ext cx="381000" cy="51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3" idx="3"/>
            <a:endCxn id="21" idx="1"/>
          </p:cNvCxnSpPr>
          <p:nvPr/>
        </p:nvCxnSpPr>
        <p:spPr>
          <a:xfrm>
            <a:off x="990600" y="4201642"/>
            <a:ext cx="381000" cy="284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3"/>
            <a:endCxn id="22" idx="1"/>
          </p:cNvCxnSpPr>
          <p:nvPr/>
        </p:nvCxnSpPr>
        <p:spPr>
          <a:xfrm>
            <a:off x="990600" y="4944306"/>
            <a:ext cx="394648" cy="853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5" idx="3"/>
            <a:endCxn id="23" idx="1"/>
          </p:cNvCxnSpPr>
          <p:nvPr/>
        </p:nvCxnSpPr>
        <p:spPr>
          <a:xfrm flipV="1">
            <a:off x="990600" y="5701190"/>
            <a:ext cx="408296" cy="284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172200" y="3858742"/>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a:t>
            </a:r>
          </a:p>
          <a:p>
            <a:pPr algn="ctr"/>
            <a:r>
              <a:rPr lang="en-US" sz="1050" dirty="0" smtClean="0"/>
              <a:t>WCA</a:t>
            </a:r>
            <a:endParaRPr lang="en-US" sz="1050" dirty="0"/>
          </a:p>
        </p:txBody>
      </p:sp>
      <p:sp>
        <p:nvSpPr>
          <p:cNvPr id="61" name="Rectangle 60"/>
          <p:cNvSpPr/>
          <p:nvPr/>
        </p:nvSpPr>
        <p:spPr>
          <a:xfrm>
            <a:off x="5245925" y="3858742"/>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a:t>
            </a:r>
          </a:p>
          <a:p>
            <a:pPr algn="ctr"/>
            <a:r>
              <a:rPr lang="en-US" sz="1050" dirty="0" smtClean="0"/>
              <a:t>WCA</a:t>
            </a:r>
            <a:endParaRPr lang="en-US" sz="1050" dirty="0"/>
          </a:p>
        </p:txBody>
      </p:sp>
      <p:sp>
        <p:nvSpPr>
          <p:cNvPr id="63" name="Rectangle 62"/>
          <p:cNvSpPr/>
          <p:nvPr/>
        </p:nvSpPr>
        <p:spPr>
          <a:xfrm>
            <a:off x="4319650" y="3858742"/>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a:t>
            </a:r>
          </a:p>
          <a:p>
            <a:pPr algn="ctr"/>
            <a:r>
              <a:rPr lang="en-US" sz="1050" dirty="0" smtClean="0"/>
              <a:t>WCA</a:t>
            </a:r>
            <a:endParaRPr lang="en-US" sz="1050" dirty="0"/>
          </a:p>
        </p:txBody>
      </p:sp>
      <p:sp>
        <p:nvSpPr>
          <p:cNvPr id="65" name="Rectangle 64"/>
          <p:cNvSpPr/>
          <p:nvPr/>
        </p:nvSpPr>
        <p:spPr>
          <a:xfrm>
            <a:off x="3388425" y="3858742"/>
            <a:ext cx="5334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Sell WCA</a:t>
            </a:r>
            <a:endParaRPr lang="en-US" sz="1050" dirty="0"/>
          </a:p>
        </p:txBody>
      </p:sp>
      <p:cxnSp>
        <p:nvCxnSpPr>
          <p:cNvPr id="69" name="Straight Arrow Connector 68"/>
          <p:cNvCxnSpPr>
            <a:stCxn id="29" idx="2"/>
            <a:endCxn id="65" idx="0"/>
          </p:cNvCxnSpPr>
          <p:nvPr/>
        </p:nvCxnSpPr>
        <p:spPr>
          <a:xfrm rot="16200000" flipH="1">
            <a:off x="3498560" y="3702177"/>
            <a:ext cx="304800" cy="8329"/>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8" idx="2"/>
            <a:endCxn id="63" idx="0"/>
          </p:cNvCxnSpPr>
          <p:nvPr/>
        </p:nvCxnSpPr>
        <p:spPr>
          <a:xfrm rot="16200000" flipH="1">
            <a:off x="4431041" y="3703433"/>
            <a:ext cx="304800" cy="581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7" idx="2"/>
            <a:endCxn id="61" idx="0"/>
          </p:cNvCxnSpPr>
          <p:nvPr/>
        </p:nvCxnSpPr>
        <p:spPr>
          <a:xfrm rot="16200000" flipH="1">
            <a:off x="5359338" y="3705455"/>
            <a:ext cx="304800" cy="1773"/>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6" idx="2"/>
            <a:endCxn id="59" idx="0"/>
          </p:cNvCxnSpPr>
          <p:nvPr/>
        </p:nvCxnSpPr>
        <p:spPr>
          <a:xfrm rot="5400000">
            <a:off x="6287636" y="3705206"/>
            <a:ext cx="304800" cy="22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533400"/>
            <a:ext cx="57912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MIS Sell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6124754"/>
          </a:xfrm>
          <a:prstGeom prst="rect">
            <a:avLst/>
          </a:prstGeom>
          <a:noFill/>
        </p:spPr>
        <p:txBody>
          <a:bodyPr wrap="square" rtlCol="0">
            <a:spAutoFit/>
          </a:bodyPr>
          <a:lstStyle/>
          <a:p>
            <a:pPr algn="just"/>
            <a:r>
              <a:rPr lang="en-US" sz="1400" b="1" dirty="0" smtClean="0"/>
              <a:t> </a:t>
            </a:r>
          </a:p>
          <a:p>
            <a:pPr algn="just"/>
            <a:r>
              <a:rPr lang="en-US" sz="1400" b="1" dirty="0" smtClean="0"/>
              <a:t>	Using the </a:t>
            </a:r>
            <a:r>
              <a:rPr lang="en-US" sz="1400" b="1" u="sng" dirty="0" smtClean="0"/>
              <a:t>DATA</a:t>
            </a:r>
            <a:r>
              <a:rPr lang="en-US" sz="1400" b="1" dirty="0" smtClean="0"/>
              <a:t> of the Research phase and MIS statistics, with the </a:t>
            </a:r>
            <a:r>
              <a:rPr lang="en-US" sz="1400" b="1" u="sng" dirty="0" smtClean="0"/>
              <a:t>PEOPLE</a:t>
            </a:r>
            <a:r>
              <a:rPr lang="en-US" sz="1400" b="1" dirty="0" smtClean="0"/>
              <a:t> of High School students, and the </a:t>
            </a:r>
            <a:r>
              <a:rPr lang="en-US" sz="1400" b="1" u="sng" dirty="0" smtClean="0"/>
              <a:t>TECHNOLOGIES</a:t>
            </a:r>
            <a:r>
              <a:rPr lang="en-US" sz="1400" b="1" dirty="0" smtClean="0"/>
              <a:t> of the internet, we used the </a:t>
            </a:r>
            <a:r>
              <a:rPr lang="en-US" sz="1400" b="1" u="sng" dirty="0" smtClean="0"/>
              <a:t>WORK PRACTICES</a:t>
            </a:r>
            <a:r>
              <a:rPr lang="en-US" sz="1400" b="1" dirty="0" smtClean="0"/>
              <a:t> to achieve a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included </a:t>
            </a:r>
            <a:r>
              <a:rPr lang="en-US" sz="1400" b="1" u="sng" dirty="0" smtClean="0"/>
              <a:t>RESEARCHING</a:t>
            </a:r>
            <a:r>
              <a:rPr lang="en-US" sz="1400" b="1" dirty="0" smtClean="0"/>
              <a:t> for High Schools to send recruiters to and look for other methods to increase the number of students in the UA MIS department, </a:t>
            </a:r>
            <a:r>
              <a:rPr lang="en-US" sz="1400" b="1" u="sng" dirty="0" smtClean="0"/>
              <a:t>SELLING</a:t>
            </a:r>
            <a:r>
              <a:rPr lang="en-US" sz="1400" b="1" dirty="0" smtClean="0"/>
              <a:t> an idea for a way to increase enrollment in UA MIS department to group, </a:t>
            </a:r>
            <a:r>
              <a:rPr lang="en-US" sz="1400" b="1" u="sng" dirty="0" smtClean="0"/>
              <a:t>PRODUCING</a:t>
            </a:r>
            <a:r>
              <a:rPr lang="en-US" sz="1400" b="1" dirty="0" smtClean="0"/>
              <a:t> a method to increase UA MIS enrollment and put it into action to increase interest in the UA MIS program, </a:t>
            </a:r>
            <a:r>
              <a:rPr lang="en-US" sz="1400" b="1" u="sng" dirty="0" smtClean="0"/>
              <a:t>SERVICING</a:t>
            </a:r>
            <a:r>
              <a:rPr lang="en-US" sz="1400" b="1" dirty="0" smtClean="0"/>
              <a:t> by keeping the students interested with follow up emails and events, and </a:t>
            </a:r>
            <a:r>
              <a:rPr lang="en-US" sz="1400" b="1" u="sng" dirty="0" smtClean="0"/>
              <a:t>DELIVERING</a:t>
            </a:r>
            <a:r>
              <a:rPr lang="en-US" sz="1400" b="1" dirty="0" smtClean="0"/>
              <a:t> MIS majors.</a:t>
            </a:r>
          </a:p>
          <a:p>
            <a:pPr algn="just"/>
            <a:endParaRPr lang="en-US" sz="1400" b="1" dirty="0" smtClean="0"/>
          </a:p>
          <a:p>
            <a:pPr algn="just"/>
            <a:r>
              <a:rPr lang="en-US" sz="1400" b="1" dirty="0" smtClean="0"/>
              <a:t>	Our </a:t>
            </a:r>
            <a:r>
              <a:rPr lang="en-US" sz="1400" b="1" u="sng" dirty="0" smtClean="0"/>
              <a:t>PRODUCT</a:t>
            </a:r>
            <a:r>
              <a:rPr lang="en-US" sz="1400" b="1" dirty="0" smtClean="0"/>
              <a:t> was students in UA MIS and our </a:t>
            </a:r>
            <a:r>
              <a:rPr lang="en-US" sz="1400" b="1" u="sng" dirty="0" smtClean="0"/>
              <a:t>CUSTOMER</a:t>
            </a:r>
            <a:r>
              <a:rPr lang="en-US" sz="1400" b="1" dirty="0" smtClean="0"/>
              <a:t> was the rest of the project.</a:t>
            </a:r>
          </a:p>
          <a:p>
            <a:pPr algn="just"/>
            <a:endParaRPr lang="en-US" sz="1400" b="1" dirty="0" smtClean="0"/>
          </a:p>
          <a:p>
            <a:pPr algn="just"/>
            <a:r>
              <a:rPr lang="en-US" sz="1400" b="1" dirty="0" smtClean="0"/>
              <a:t>	Our </a:t>
            </a:r>
            <a:r>
              <a:rPr lang="en-US" sz="1400" b="1" u="sng" dirty="0" smtClean="0"/>
              <a:t>GOAL</a:t>
            </a:r>
            <a:r>
              <a:rPr lang="en-US" sz="1400" b="1" dirty="0" smtClean="0"/>
              <a:t> create more students in UA MIS Department.</a:t>
            </a:r>
          </a:p>
          <a:p>
            <a:pPr algn="just"/>
            <a:endParaRPr lang="en-US" sz="1400" b="1" dirty="0" smtClean="0"/>
          </a:p>
          <a:p>
            <a:pPr algn="just"/>
            <a:r>
              <a:rPr lang="en-US" sz="1400" b="1" dirty="0" smtClean="0"/>
              <a:t>	Our </a:t>
            </a:r>
            <a:r>
              <a:rPr lang="en-US" sz="1400" b="1" u="sng" dirty="0" smtClean="0"/>
              <a:t>VALUE</a:t>
            </a:r>
            <a:r>
              <a:rPr lang="en-US" sz="1400" b="1" dirty="0" smtClean="0"/>
              <a:t> by increasing the enrollment in UA MIS, we can ensure that the corporations currently recruiting here will remain, making the value of an UA MIS degree better.</a:t>
            </a:r>
            <a:endParaRPr lang="en-US" sz="1600" dirty="0" smtClean="0"/>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endParaRPr lang="en-US" sz="1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smtClean="0">
                <a:effectLst>
                  <a:outerShdw blurRad="38100" dist="38100" dir="2700000" algn="tl">
                    <a:srgbClr val="FFFFFF"/>
                  </a:outerShdw>
                </a:effectLst>
              </a:rPr>
              <a:t>IT</a:t>
            </a:r>
          </a:p>
          <a:p>
            <a:pPr algn="ctr">
              <a:defRPr/>
            </a:pPr>
            <a:r>
              <a:rPr lang="en-US" sz="1200" b="1" dirty="0" smtClean="0">
                <a:effectLst>
                  <a:outerShdw blurRad="38100" dist="38100" dir="2700000" algn="tl">
                    <a:srgbClr val="FFFFFF"/>
                  </a:outerShdw>
                </a:effectLst>
              </a:rPr>
              <a:t>SharePoint</a:t>
            </a:r>
          </a:p>
          <a:p>
            <a:pPr algn="ctr">
              <a:defRPr/>
            </a:pPr>
            <a:r>
              <a:rPr lang="en-US" sz="1200" b="1" dirty="0" smtClean="0"/>
              <a:t>Internet</a:t>
            </a:r>
          </a:p>
          <a:p>
            <a:pPr algn="ctr">
              <a:defRPr/>
            </a:pPr>
            <a:r>
              <a:rPr lang="en-US" sz="1200" b="1" dirty="0" smtClean="0"/>
              <a:t>Microsoft Office</a:t>
            </a:r>
          </a:p>
          <a:p>
            <a:pPr algn="ctr">
              <a:defRPr/>
            </a:pPr>
            <a:endParaRPr lang="en-US" sz="1200" b="1" dirty="0"/>
          </a:p>
        </p:txBody>
      </p:sp>
      <p:sp>
        <p:nvSpPr>
          <p:cNvPr id="5125"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smtClean="0">
                <a:effectLst>
                  <a:outerShdw blurRad="38100" dist="38100" dir="2700000" algn="tl">
                    <a:srgbClr val="FFFFFF"/>
                  </a:outerShdw>
                </a:effectLst>
              </a:rPr>
              <a:t>People</a:t>
            </a:r>
          </a:p>
          <a:p>
            <a:pPr algn="ctr">
              <a:defRPr/>
            </a:pPr>
            <a:r>
              <a:rPr lang="en-US" sz="1200" b="1" dirty="0" smtClean="0"/>
              <a:t>MIS faculty</a:t>
            </a:r>
          </a:p>
          <a:p>
            <a:pPr algn="ctr">
              <a:defRPr/>
            </a:pPr>
            <a:r>
              <a:rPr lang="en-US" sz="1200" b="1" dirty="0" smtClean="0"/>
              <a:t>MIS alumni</a:t>
            </a:r>
          </a:p>
          <a:p>
            <a:pPr algn="ctr">
              <a:defRPr/>
            </a:pPr>
            <a:r>
              <a:rPr lang="en-US" sz="1200" b="1" dirty="0" smtClean="0"/>
              <a:t>High School student</a:t>
            </a:r>
          </a:p>
          <a:p>
            <a:pPr algn="ctr">
              <a:defRPr/>
            </a:pPr>
            <a:endParaRPr lang="en-US" sz="1200" b="1" dirty="0"/>
          </a:p>
        </p:txBody>
      </p:sp>
      <p:sp>
        <p:nvSpPr>
          <p:cNvPr id="5126"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rPr>
              <a:t>Data</a:t>
            </a:r>
            <a:endParaRPr lang="en-US" sz="1400" b="1" dirty="0">
              <a:effectLst>
                <a:outerShdw blurRad="38100" dist="38100" dir="2700000" algn="tl">
                  <a:srgbClr val="FFFFFF"/>
                </a:outerShdw>
              </a:effectLst>
            </a:endParaRPr>
          </a:p>
          <a:p>
            <a:pPr algn="ctr">
              <a:defRPr/>
            </a:pPr>
            <a:r>
              <a:rPr lang="en-US" sz="1200" b="1" dirty="0" smtClean="0"/>
              <a:t>Course Textbooks</a:t>
            </a:r>
          </a:p>
          <a:p>
            <a:pPr algn="ctr">
              <a:defRPr/>
            </a:pPr>
            <a:r>
              <a:rPr lang="en-US" sz="1200" b="1" dirty="0" smtClean="0"/>
              <a:t>Faculty Experience</a:t>
            </a:r>
          </a:p>
          <a:p>
            <a:pPr algn="ctr">
              <a:defRPr/>
            </a:pPr>
            <a:endParaRPr lang="en-US" sz="1200" b="1" dirty="0" smtClean="0"/>
          </a:p>
          <a:p>
            <a:pPr algn="ctr">
              <a:defRPr/>
            </a:pPr>
            <a:endParaRPr lang="en-US" sz="1200" b="1" dirty="0"/>
          </a:p>
        </p:txBody>
      </p:sp>
      <p:sp>
        <p:nvSpPr>
          <p:cNvPr id="5127"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normAutofit lnSpcReduction="10000"/>
            <a:flatTx/>
          </a:bodyPr>
          <a:lstStyle/>
          <a:p>
            <a:pPr algn="ctr">
              <a:defRPr/>
            </a:pPr>
            <a:r>
              <a:rPr lang="en-US" b="1" dirty="0">
                <a:effectLst>
                  <a:outerShdw blurRad="38100" dist="38100" dir="2700000" algn="tl">
                    <a:srgbClr val="FFFFFF"/>
                  </a:outerShdw>
                </a:effectLst>
              </a:rPr>
              <a:t>(Work Practices)</a:t>
            </a:r>
            <a:endParaRPr lang="en-US" sz="1400" b="1" dirty="0">
              <a:effectLst>
                <a:outerShdw blurRad="38100" dist="38100" dir="2700000" algn="tl">
                  <a:srgbClr val="FFFFFF"/>
                </a:outerShdw>
              </a:effectLst>
            </a:endParaRPr>
          </a:p>
          <a:p>
            <a:pPr algn="ctr">
              <a:defRPr/>
            </a:pPr>
            <a:r>
              <a:rPr lang="en-US" sz="1400" b="1" u="sng" dirty="0">
                <a:effectLst>
                  <a:outerShdw blurRad="38100" dist="38100" dir="2700000" algn="tl">
                    <a:srgbClr val="FFFFFF"/>
                  </a:outerShdw>
                </a:effectLst>
              </a:rPr>
              <a:t>Research</a:t>
            </a:r>
          </a:p>
          <a:p>
            <a:pPr algn="ctr">
              <a:defRPr/>
            </a:pPr>
            <a:r>
              <a:rPr lang="en-US" sz="1200" b="1" dirty="0" smtClean="0"/>
              <a:t>What companies are looking for in prospective employees</a:t>
            </a:r>
          </a:p>
          <a:p>
            <a:pPr algn="ctr">
              <a:defRPr/>
            </a:pPr>
            <a:r>
              <a:rPr lang="en-US" sz="1400" b="1" u="sng" dirty="0" smtClean="0">
                <a:effectLst>
                  <a:outerShdw blurRad="38100" dist="38100" dir="2700000" algn="tl">
                    <a:srgbClr val="FFFFFF"/>
                  </a:outerShdw>
                </a:effectLst>
              </a:rPr>
              <a:t>Sell</a:t>
            </a:r>
            <a:endParaRPr lang="en-US" sz="1400" b="1" u="sng" dirty="0">
              <a:effectLst>
                <a:outerShdw blurRad="38100" dist="38100" dir="2700000" algn="tl">
                  <a:srgbClr val="FFFFFF"/>
                </a:outerShdw>
              </a:effectLst>
            </a:endParaRPr>
          </a:p>
          <a:p>
            <a:pPr algn="ctr">
              <a:defRPr/>
            </a:pPr>
            <a:r>
              <a:rPr lang="en-US" sz="1200" b="1" dirty="0" smtClean="0"/>
              <a:t>Convince faculty and alumni that these methods will produce better graduates</a:t>
            </a:r>
            <a:endParaRPr lang="en-US" sz="1200" b="1" dirty="0"/>
          </a:p>
          <a:p>
            <a:pPr algn="ctr">
              <a:defRPr/>
            </a:pPr>
            <a:r>
              <a:rPr lang="en-US" sz="1400" b="1" u="sng" dirty="0">
                <a:effectLst>
                  <a:outerShdw blurRad="38100" dist="38100" dir="2700000" algn="tl">
                    <a:srgbClr val="FFFFFF"/>
                  </a:outerShdw>
                </a:effectLst>
              </a:rPr>
              <a:t>Produce</a:t>
            </a:r>
          </a:p>
          <a:p>
            <a:pPr algn="ctr">
              <a:defRPr/>
            </a:pPr>
            <a:r>
              <a:rPr lang="en-US" sz="1200" b="1" dirty="0" smtClean="0"/>
              <a:t>The methods to make the student into the employee that the companies will want to hire</a:t>
            </a:r>
          </a:p>
          <a:p>
            <a:pPr algn="ctr">
              <a:defRPr/>
            </a:pPr>
            <a:r>
              <a:rPr lang="en-US" sz="1400" b="1" u="sng" dirty="0" smtClean="0">
                <a:effectLst>
                  <a:outerShdw blurRad="38100" dist="38100" dir="2700000" algn="tl">
                    <a:srgbClr val="FFFFFF"/>
                  </a:outerShdw>
                </a:effectLst>
              </a:rPr>
              <a:t>Service</a:t>
            </a:r>
            <a:endParaRPr lang="en-US" sz="1400" b="1" u="sng" dirty="0">
              <a:effectLst>
                <a:outerShdw blurRad="38100" dist="38100" dir="2700000" algn="tl">
                  <a:srgbClr val="FFFFFF"/>
                </a:outerShdw>
              </a:effectLst>
            </a:endParaRPr>
          </a:p>
          <a:p>
            <a:pPr algn="ctr">
              <a:defRPr/>
            </a:pPr>
            <a:r>
              <a:rPr lang="en-US" sz="1200" b="1" dirty="0" smtClean="0"/>
              <a:t>Use the methods to turn the raw High School student into a value-adding MIS professional</a:t>
            </a:r>
            <a:endParaRPr lang="en-US" sz="1200" b="1" dirty="0"/>
          </a:p>
          <a:p>
            <a:pPr algn="ctr">
              <a:defRPr/>
            </a:pPr>
            <a:r>
              <a:rPr lang="en-US" sz="1400" b="1" u="sng" dirty="0">
                <a:effectLst>
                  <a:outerShdw blurRad="38100" dist="38100" dir="2700000" algn="tl">
                    <a:srgbClr val="FFFFFF"/>
                  </a:outerShdw>
                </a:effectLst>
              </a:rPr>
              <a:t>Deliver</a:t>
            </a:r>
          </a:p>
          <a:p>
            <a:pPr algn="ctr">
              <a:defRPr/>
            </a:pPr>
            <a:r>
              <a:rPr lang="en-US" sz="1200" b="1" dirty="0" smtClean="0"/>
              <a:t>Continue delivering students to the next step of the program until graduation</a:t>
            </a:r>
          </a:p>
          <a:p>
            <a:pPr algn="ctr">
              <a:defRPr/>
            </a:pPr>
            <a:endParaRPr lang="en-US" sz="1200" b="1" dirty="0"/>
          </a:p>
          <a:p>
            <a:pPr algn="ctr">
              <a:defRPr/>
            </a:pPr>
            <a:endParaRPr lang="en-US" sz="1200" b="1" dirty="0"/>
          </a:p>
        </p:txBody>
      </p:sp>
      <p:sp>
        <p:nvSpPr>
          <p:cNvPr id="5128"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smtClean="0">
                <a:effectLst>
                  <a:outerShdw blurRad="38100" dist="38100" dir="2700000" algn="tl">
                    <a:srgbClr val="FFFFFF"/>
                  </a:outerShdw>
                </a:effectLst>
              </a:rPr>
              <a:t>Produce </a:t>
            </a:r>
            <a:r>
              <a:rPr lang="en-US" sz="1400" b="1" u="sng" dirty="0">
                <a:effectLst>
                  <a:outerShdw blurRad="38100" dist="38100" dir="2700000" algn="tl">
                    <a:srgbClr val="FFFFFF"/>
                  </a:outerShdw>
                </a:effectLst>
              </a:rPr>
              <a:t>Goal</a:t>
            </a:r>
          </a:p>
          <a:p>
            <a:pPr algn="ctr">
              <a:defRPr/>
            </a:pPr>
            <a:endParaRPr lang="en-US" sz="1200" b="1" dirty="0" smtClean="0"/>
          </a:p>
          <a:p>
            <a:pPr algn="ctr">
              <a:defRPr/>
            </a:pPr>
            <a:r>
              <a:rPr lang="en-US" sz="1200" b="1" dirty="0" smtClean="0"/>
              <a:t>Converting the raw High School student into a value-adding professional</a:t>
            </a:r>
          </a:p>
          <a:p>
            <a:pPr algn="ctr">
              <a:defRPr/>
            </a:pPr>
            <a:endParaRPr lang="en-US" sz="1200" b="1" dirty="0" smtClean="0"/>
          </a:p>
          <a:p>
            <a:pPr algn="ctr">
              <a:defRPr/>
            </a:pPr>
            <a:endParaRPr lang="en-US" sz="1200" b="1" dirty="0" smtClean="0"/>
          </a:p>
          <a:p>
            <a:pPr algn="ctr">
              <a:defRPr/>
            </a:pPr>
            <a:endParaRPr lang="en-US" sz="1200" b="1" dirty="0"/>
          </a:p>
          <a:p>
            <a:pPr algn="ctr">
              <a:defRPr/>
            </a:pPr>
            <a:endParaRPr lang="en-US" sz="1400" dirty="0"/>
          </a:p>
        </p:txBody>
      </p:sp>
      <p:sp>
        <p:nvSpPr>
          <p:cNvPr id="5129"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smtClean="0">
                <a:effectLst>
                  <a:outerShdw blurRad="38100" dist="38100" dir="2700000" algn="tl">
                    <a:srgbClr val="FFFFFF"/>
                  </a:outerShdw>
                </a:effectLst>
              </a:rPr>
              <a:t>Value</a:t>
            </a:r>
          </a:p>
          <a:p>
            <a:pPr algn="ctr">
              <a:defRPr/>
            </a:pPr>
            <a:endParaRPr lang="en-US" sz="1200" b="1" dirty="0" smtClean="0"/>
          </a:p>
          <a:p>
            <a:pPr algn="ctr">
              <a:defRPr/>
            </a:pPr>
            <a:r>
              <a:rPr lang="en-US" sz="1200" b="1" dirty="0" smtClean="0"/>
              <a:t>By creating value-adding MIS professionals, the UA MIS program will garner a better name, there by increasing the value of an UA MIS degree</a:t>
            </a:r>
            <a:endParaRPr lang="en-US" sz="1200" b="1" dirty="0"/>
          </a:p>
        </p:txBody>
      </p:sp>
      <p:sp>
        <p:nvSpPr>
          <p:cNvPr id="5130"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smtClean="0">
                <a:effectLst>
                  <a:outerShdw blurRad="38100" dist="38100" dir="2700000" algn="tl">
                    <a:srgbClr val="FFFFFF"/>
                  </a:outerShdw>
                </a:effectLst>
              </a:rPr>
              <a:t>Product</a:t>
            </a:r>
            <a:endParaRPr lang="en-US" sz="1200" b="1" dirty="0"/>
          </a:p>
          <a:p>
            <a:pPr algn="ctr"/>
            <a:r>
              <a:rPr lang="en-US" sz="1200" b="1" dirty="0" smtClean="0"/>
              <a:t>MIS Professional</a:t>
            </a:r>
            <a:endParaRPr lang="en-US" sz="900" b="1" dirty="0"/>
          </a:p>
        </p:txBody>
      </p:sp>
      <p:sp>
        <p:nvSpPr>
          <p:cNvPr id="5131"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Customer</a:t>
            </a:r>
            <a:endParaRPr lang="en-US" sz="1400" b="1" dirty="0">
              <a:effectLst>
                <a:outerShdw blurRad="38100" dist="38100" dir="2700000" algn="tl">
                  <a:srgbClr val="FFFFFF"/>
                </a:outerShdw>
              </a:effectLst>
            </a:endParaRPr>
          </a:p>
          <a:p>
            <a:pPr algn="ctr">
              <a:defRPr/>
            </a:pPr>
            <a:r>
              <a:rPr lang="en-US" sz="1200" b="1" dirty="0" smtClean="0"/>
              <a:t>Deliver Phase</a:t>
            </a:r>
            <a:endParaRPr lang="en-US" sz="1200" b="1" dirty="0"/>
          </a:p>
        </p:txBody>
      </p:sp>
      <p:sp>
        <p:nvSpPr>
          <p:cNvPr id="22537"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2538"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2539"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2540"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22541"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22542"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22543"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a:t>MIS Produce 2</a:t>
            </a:r>
            <a:r>
              <a:rPr lang="en-US" sz="2400" b="1" baseline="30000"/>
              <a:t>nd</a:t>
            </a:r>
            <a:r>
              <a:rPr lang="en-US" sz="2400" b="1"/>
              <a:t> level WCA</a:t>
            </a:r>
            <a:endParaRPr lang="en-US"/>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533400"/>
            <a:ext cx="57912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MIS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Produce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6986528"/>
          </a:xfrm>
          <a:prstGeom prst="rect">
            <a:avLst/>
          </a:prstGeom>
          <a:noFill/>
        </p:spPr>
        <p:txBody>
          <a:bodyPr wrap="square" rtlCol="0">
            <a:spAutoFit/>
          </a:bodyPr>
          <a:lstStyle/>
          <a:p>
            <a:pPr algn="just"/>
            <a:r>
              <a:rPr lang="en-US" sz="1400" b="1" dirty="0" smtClean="0"/>
              <a:t> </a:t>
            </a:r>
          </a:p>
          <a:p>
            <a:pPr algn="just"/>
            <a:r>
              <a:rPr lang="en-US" sz="1400" b="1" dirty="0" smtClean="0"/>
              <a:t>	Using the </a:t>
            </a:r>
            <a:r>
              <a:rPr lang="en-US" sz="1400" b="1" u="sng" dirty="0" smtClean="0"/>
              <a:t>DATA</a:t>
            </a:r>
            <a:r>
              <a:rPr lang="en-US" sz="1400" b="1" dirty="0" smtClean="0"/>
              <a:t> of Course Textbooks and Faculty experiences, the </a:t>
            </a:r>
            <a:r>
              <a:rPr lang="en-US" sz="1400" b="1" u="sng" dirty="0" smtClean="0"/>
              <a:t>PEOPLE</a:t>
            </a:r>
            <a:r>
              <a:rPr lang="en-US" sz="1400" b="1" dirty="0" smtClean="0"/>
              <a:t> of the MIS faculty, alumni, and students, and the </a:t>
            </a:r>
            <a:r>
              <a:rPr lang="en-US" sz="1400" b="1" u="sng" dirty="0" smtClean="0"/>
              <a:t>TECHNOLOGIES</a:t>
            </a:r>
            <a:r>
              <a:rPr lang="en-US" sz="1400" b="1" dirty="0" smtClean="0"/>
              <a:t> of the internet, SharePoint, and Microsoft Office, we used the </a:t>
            </a:r>
            <a:r>
              <a:rPr lang="en-US" sz="1400" b="1" u="sng" dirty="0" smtClean="0"/>
              <a:t>WORK PRACTICES</a:t>
            </a:r>
            <a:r>
              <a:rPr lang="en-US" sz="1400" b="1" dirty="0" smtClean="0"/>
              <a:t> to achieve our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 </a:t>
            </a:r>
            <a:r>
              <a:rPr lang="en-US" sz="1400" b="1" u="sng" dirty="0" smtClean="0"/>
              <a:t>RESEARCHING</a:t>
            </a:r>
            <a:r>
              <a:rPr lang="en-US" sz="1400" b="1" dirty="0" smtClean="0"/>
              <a:t> what companies are looking for in prospective employees, </a:t>
            </a:r>
            <a:r>
              <a:rPr lang="en-US" sz="1400" b="1" u="sng" dirty="0" smtClean="0"/>
              <a:t>SELLING</a:t>
            </a:r>
            <a:r>
              <a:rPr lang="en-US" sz="1400" b="1" dirty="0" smtClean="0"/>
              <a:t> to faculty and alumni that these methods will produce better graduates, </a:t>
            </a:r>
            <a:r>
              <a:rPr lang="en-US" sz="1400" b="1" u="sng" dirty="0" smtClean="0"/>
              <a:t>PRODUCING</a:t>
            </a:r>
            <a:r>
              <a:rPr lang="en-US" sz="1400" b="1" dirty="0" smtClean="0"/>
              <a:t> the methods to make the student into the employee that the companies will want to hire, </a:t>
            </a:r>
            <a:r>
              <a:rPr lang="en-US" sz="1400" b="1" u="sng" dirty="0" smtClean="0"/>
              <a:t>SERVICING</a:t>
            </a:r>
            <a:r>
              <a:rPr lang="en-US" sz="1400" b="1" dirty="0" smtClean="0"/>
              <a:t> by using the methods to turn the raw High School student into a value-adding MIS professional, and </a:t>
            </a:r>
            <a:r>
              <a:rPr lang="en-US" sz="1400" b="1" u="sng" dirty="0" smtClean="0"/>
              <a:t>DELIVERING</a:t>
            </a:r>
            <a:r>
              <a:rPr lang="en-US" sz="1400" b="1" dirty="0" smtClean="0"/>
              <a:t> continue delivering students to the next step of the program until graduation.</a:t>
            </a:r>
          </a:p>
          <a:p>
            <a:pPr algn="just"/>
            <a:endParaRPr lang="en-US" sz="1400" b="1" dirty="0" smtClean="0"/>
          </a:p>
          <a:p>
            <a:pPr algn="just"/>
            <a:r>
              <a:rPr lang="en-US" sz="1400" b="1" dirty="0" smtClean="0"/>
              <a:t>	Our </a:t>
            </a:r>
            <a:r>
              <a:rPr lang="en-US" sz="1400" b="1" u="sng" dirty="0" smtClean="0"/>
              <a:t>PRODUCT</a:t>
            </a:r>
            <a:r>
              <a:rPr lang="en-US" sz="1400" b="1" dirty="0" smtClean="0"/>
              <a:t> is a MIS professional and our </a:t>
            </a:r>
            <a:r>
              <a:rPr lang="en-US" sz="1400" b="1" u="sng" dirty="0" smtClean="0"/>
              <a:t>CUSTOMER</a:t>
            </a:r>
            <a:r>
              <a:rPr lang="en-US" sz="1400" b="1" dirty="0" smtClean="0"/>
              <a:t> is the Deliver phase, or the rest of the project.</a:t>
            </a:r>
          </a:p>
          <a:p>
            <a:pPr algn="just"/>
            <a:endParaRPr lang="en-US" sz="1400" b="1" dirty="0" smtClean="0"/>
          </a:p>
          <a:p>
            <a:pPr algn="just"/>
            <a:r>
              <a:rPr lang="en-US" sz="1400" b="1" dirty="0" smtClean="0"/>
              <a:t>	Our </a:t>
            </a:r>
            <a:r>
              <a:rPr lang="en-US" sz="1400" b="1" u="sng" dirty="0" smtClean="0"/>
              <a:t>GOAL</a:t>
            </a:r>
            <a:r>
              <a:rPr lang="en-US" sz="1400" b="1" dirty="0" smtClean="0"/>
              <a:t> was converting the raw High School student into a value-adding professional.</a:t>
            </a:r>
          </a:p>
          <a:p>
            <a:pPr algn="just"/>
            <a:endParaRPr lang="en-US" sz="1400" b="1" dirty="0" smtClean="0"/>
          </a:p>
          <a:p>
            <a:pPr algn="just"/>
            <a:r>
              <a:rPr lang="en-US" sz="1400" b="1" dirty="0" smtClean="0"/>
              <a:t>	Our </a:t>
            </a:r>
            <a:r>
              <a:rPr lang="en-US" sz="1400" b="1" u="sng" dirty="0" smtClean="0"/>
              <a:t>VALUE</a:t>
            </a:r>
            <a:r>
              <a:rPr lang="en-US" sz="1400" b="1" dirty="0" smtClean="0"/>
              <a:t> was by creating value-adding MIS professionals, the UA MIS program will garner a better name, there by increasing the value of an UA MIS degree.</a:t>
            </a:r>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r>
              <a:rPr lang="en-US" sz="1400" b="1" dirty="0" smtClean="0"/>
              <a:t> </a:t>
            </a:r>
            <a:endParaRPr lang="en-US" sz="1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IT</a:t>
            </a:r>
            <a:endParaRPr lang="en-US" sz="1200" b="1" dirty="0"/>
          </a:p>
          <a:p>
            <a:pPr algn="ctr">
              <a:defRPr/>
            </a:pPr>
            <a:r>
              <a:rPr lang="en-US" sz="1200" b="1" dirty="0" smtClean="0"/>
              <a:t>Internet</a:t>
            </a:r>
          </a:p>
          <a:p>
            <a:pPr algn="ctr">
              <a:defRPr/>
            </a:pPr>
            <a:endParaRPr lang="en-US" sz="1200" b="1" dirty="0" smtClean="0"/>
          </a:p>
          <a:p>
            <a:pPr algn="ctr">
              <a:defRPr/>
            </a:pPr>
            <a:endParaRPr lang="en-US" sz="1200" b="1" dirty="0"/>
          </a:p>
        </p:txBody>
      </p:sp>
      <p:sp>
        <p:nvSpPr>
          <p:cNvPr id="5125"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People</a:t>
            </a:r>
            <a:endParaRPr lang="en-US" sz="1400" b="1" dirty="0">
              <a:effectLst>
                <a:outerShdw blurRad="38100" dist="38100" dir="2700000" algn="tl">
                  <a:srgbClr val="FFFFFF"/>
                </a:outerShdw>
              </a:effectLst>
            </a:endParaRPr>
          </a:p>
          <a:p>
            <a:pPr algn="ctr">
              <a:defRPr/>
            </a:pPr>
            <a:r>
              <a:rPr lang="en-US" sz="1200" b="1" dirty="0" smtClean="0"/>
              <a:t>MIS graduates</a:t>
            </a:r>
          </a:p>
          <a:p>
            <a:pPr algn="ctr">
              <a:defRPr/>
            </a:pPr>
            <a:endParaRPr lang="en-US" sz="1200" b="1" dirty="0" smtClean="0"/>
          </a:p>
          <a:p>
            <a:pPr algn="ctr">
              <a:defRPr/>
            </a:pPr>
            <a:endParaRPr lang="en-US" sz="1200" b="1" dirty="0"/>
          </a:p>
        </p:txBody>
      </p:sp>
      <p:sp>
        <p:nvSpPr>
          <p:cNvPr id="5126"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rPr>
              <a:t>Data</a:t>
            </a:r>
            <a:endParaRPr lang="en-US" sz="1400" b="1" dirty="0">
              <a:effectLst>
                <a:outerShdw blurRad="38100" dist="38100" dir="2700000" algn="tl">
                  <a:srgbClr val="FFFFFF"/>
                </a:outerShdw>
              </a:effectLst>
            </a:endParaRPr>
          </a:p>
          <a:p>
            <a:pPr algn="ctr">
              <a:defRPr/>
            </a:pPr>
            <a:r>
              <a:rPr lang="en-US" sz="1200" b="1" dirty="0" smtClean="0"/>
              <a:t>List of Graduating students</a:t>
            </a:r>
          </a:p>
          <a:p>
            <a:pPr algn="ctr">
              <a:defRPr/>
            </a:pPr>
            <a:endParaRPr lang="en-US" sz="1200" b="1" dirty="0"/>
          </a:p>
        </p:txBody>
      </p:sp>
      <p:sp>
        <p:nvSpPr>
          <p:cNvPr id="5127"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dirty="0">
                <a:effectLst>
                  <a:outerShdw blurRad="38100" dist="38100" dir="2700000" algn="tl">
                    <a:srgbClr val="FFFFFF"/>
                  </a:outerShdw>
                </a:effectLst>
              </a:rPr>
              <a:t>(Work Practices)</a:t>
            </a:r>
            <a:endParaRPr lang="en-US" sz="1400" b="1" dirty="0">
              <a:effectLst>
                <a:outerShdw blurRad="38100" dist="38100" dir="2700000" algn="tl">
                  <a:srgbClr val="FFFFFF"/>
                </a:outerShdw>
              </a:effectLst>
            </a:endParaRPr>
          </a:p>
          <a:p>
            <a:pPr algn="ctr">
              <a:defRPr/>
            </a:pPr>
            <a:r>
              <a:rPr lang="en-US" sz="1400" b="1" u="sng" dirty="0">
                <a:effectLst>
                  <a:outerShdw blurRad="38100" dist="38100" dir="2700000" algn="tl">
                    <a:srgbClr val="FFFFFF"/>
                  </a:outerShdw>
                </a:effectLst>
              </a:rPr>
              <a:t>Research</a:t>
            </a:r>
          </a:p>
          <a:p>
            <a:pPr algn="ctr">
              <a:defRPr/>
            </a:pPr>
            <a:r>
              <a:rPr lang="en-US" sz="1200" b="1" dirty="0" smtClean="0"/>
              <a:t>Find companies you are interested in and look up due dates for resumes and interviews</a:t>
            </a:r>
            <a:endParaRPr lang="en-US" sz="1200" b="1" dirty="0"/>
          </a:p>
          <a:p>
            <a:pPr algn="ctr">
              <a:defRPr/>
            </a:pPr>
            <a:r>
              <a:rPr lang="en-US" sz="1400" b="1" u="sng" dirty="0">
                <a:effectLst>
                  <a:outerShdw blurRad="38100" dist="38100" dir="2700000" algn="tl">
                    <a:srgbClr val="FFFFFF"/>
                  </a:outerShdw>
                </a:effectLst>
              </a:rPr>
              <a:t>Sell</a:t>
            </a:r>
          </a:p>
          <a:p>
            <a:pPr algn="ctr">
              <a:defRPr/>
            </a:pPr>
            <a:r>
              <a:rPr lang="en-US" sz="1200" b="1" dirty="0" smtClean="0"/>
              <a:t>Sell yourself to a company, proving you are the best applicant for the job</a:t>
            </a:r>
            <a:endParaRPr lang="en-US" sz="1200" b="1" dirty="0"/>
          </a:p>
          <a:p>
            <a:pPr algn="ctr">
              <a:defRPr/>
            </a:pPr>
            <a:r>
              <a:rPr lang="en-US" sz="1400" b="1" u="sng" dirty="0" smtClean="0">
                <a:effectLst>
                  <a:outerShdw blurRad="38100" dist="38100" dir="2700000" algn="tl">
                    <a:srgbClr val="FFFFFF"/>
                  </a:outerShdw>
                </a:effectLst>
              </a:rPr>
              <a:t>Produce</a:t>
            </a:r>
          </a:p>
          <a:p>
            <a:pPr algn="ctr">
              <a:defRPr/>
            </a:pPr>
            <a:r>
              <a:rPr lang="en-US" sz="1200" b="1" dirty="0" smtClean="0"/>
              <a:t>Receive job offer(s)</a:t>
            </a:r>
            <a:endParaRPr lang="en-US" sz="1200" b="1" dirty="0"/>
          </a:p>
          <a:p>
            <a:pPr algn="ctr">
              <a:defRPr/>
            </a:pPr>
            <a:r>
              <a:rPr lang="en-US" sz="1400" b="1" u="sng" dirty="0">
                <a:effectLst>
                  <a:outerShdw blurRad="38100" dist="38100" dir="2700000" algn="tl">
                    <a:srgbClr val="FFFFFF"/>
                  </a:outerShdw>
                </a:effectLst>
              </a:rPr>
              <a:t>Service</a:t>
            </a:r>
          </a:p>
          <a:p>
            <a:pPr algn="ctr">
              <a:defRPr/>
            </a:pPr>
            <a:r>
              <a:rPr lang="en-US" sz="1200" b="1" dirty="0" smtClean="0"/>
              <a:t>Determine which offer is best for you</a:t>
            </a:r>
            <a:endParaRPr lang="en-US" sz="1200" b="1" dirty="0"/>
          </a:p>
          <a:p>
            <a:pPr algn="ctr">
              <a:defRPr/>
            </a:pPr>
            <a:r>
              <a:rPr lang="en-US" sz="1400" b="1" u="sng" dirty="0">
                <a:effectLst>
                  <a:outerShdw blurRad="38100" dist="38100" dir="2700000" algn="tl">
                    <a:srgbClr val="FFFFFF"/>
                  </a:outerShdw>
                </a:effectLst>
              </a:rPr>
              <a:t>Deliver</a:t>
            </a:r>
          </a:p>
          <a:p>
            <a:pPr algn="ctr">
              <a:defRPr/>
            </a:pPr>
            <a:r>
              <a:rPr lang="en-US" sz="1200" b="1" dirty="0" smtClean="0"/>
              <a:t>Accept a job offer and begin working</a:t>
            </a:r>
            <a:endParaRPr lang="en-US" sz="1200" b="1" dirty="0"/>
          </a:p>
          <a:p>
            <a:pPr algn="ctr">
              <a:defRPr/>
            </a:pPr>
            <a:endParaRPr lang="en-US" sz="1200" b="1" dirty="0"/>
          </a:p>
        </p:txBody>
      </p:sp>
      <p:sp>
        <p:nvSpPr>
          <p:cNvPr id="5128"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smtClean="0">
                <a:effectLst>
                  <a:outerShdw blurRad="38100" dist="38100" dir="2700000" algn="tl">
                    <a:srgbClr val="FFFFFF"/>
                  </a:outerShdw>
                </a:effectLst>
              </a:rPr>
              <a:t>Deliver </a:t>
            </a:r>
            <a:r>
              <a:rPr lang="en-US" sz="1400" b="1" u="sng" dirty="0">
                <a:effectLst>
                  <a:outerShdw blurRad="38100" dist="38100" dir="2700000" algn="tl">
                    <a:srgbClr val="FFFFFF"/>
                  </a:outerShdw>
                </a:effectLst>
              </a:rPr>
              <a:t>Goal</a:t>
            </a:r>
          </a:p>
          <a:p>
            <a:pPr algn="ctr">
              <a:defRPr/>
            </a:pPr>
            <a:endParaRPr lang="en-US" sz="500" b="1" dirty="0" smtClean="0"/>
          </a:p>
          <a:p>
            <a:pPr algn="ctr">
              <a:defRPr/>
            </a:pPr>
            <a:r>
              <a:rPr lang="en-US" sz="1200" b="1" dirty="0" smtClean="0"/>
              <a:t>Deliver MIS professional to the companies</a:t>
            </a:r>
          </a:p>
          <a:p>
            <a:pPr algn="ctr">
              <a:defRPr/>
            </a:pPr>
            <a:endParaRPr lang="en-US" sz="1200" b="1" dirty="0" smtClean="0"/>
          </a:p>
          <a:p>
            <a:pPr algn="ctr">
              <a:defRPr/>
            </a:pPr>
            <a:endParaRPr lang="en-US" sz="1200" b="1" dirty="0" smtClean="0"/>
          </a:p>
          <a:p>
            <a:pPr algn="ctr">
              <a:defRPr/>
            </a:pPr>
            <a:endParaRPr lang="en-US" sz="1200" b="1" dirty="0" smtClean="0"/>
          </a:p>
          <a:p>
            <a:pPr algn="ctr">
              <a:defRPr/>
            </a:pPr>
            <a:endParaRPr lang="en-US" sz="1200" b="1" dirty="0" smtClean="0"/>
          </a:p>
          <a:p>
            <a:pPr algn="ctr">
              <a:defRPr/>
            </a:pPr>
            <a:endParaRPr lang="en-US" sz="1200" b="1" dirty="0"/>
          </a:p>
          <a:p>
            <a:pPr algn="ctr">
              <a:defRPr/>
            </a:pPr>
            <a:endParaRPr lang="en-US" sz="1400" dirty="0"/>
          </a:p>
        </p:txBody>
      </p:sp>
      <p:sp>
        <p:nvSpPr>
          <p:cNvPr id="5129"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rPr>
              <a:t>Value</a:t>
            </a:r>
          </a:p>
          <a:p>
            <a:pPr algn="ctr">
              <a:defRPr/>
            </a:pPr>
            <a:endParaRPr lang="en-US" sz="500" b="1" dirty="0" smtClean="0"/>
          </a:p>
          <a:p>
            <a:pPr algn="ctr">
              <a:defRPr/>
            </a:pPr>
            <a:r>
              <a:rPr lang="en-US" sz="1200" b="1" dirty="0" smtClean="0"/>
              <a:t>By accepting the right job offer for you, you will be able to work better and faster, for a cheaper price, and there by improve the recognition of the UA MIS program as much as possible</a:t>
            </a:r>
            <a:endParaRPr lang="en-US" sz="1400" b="1" dirty="0"/>
          </a:p>
        </p:txBody>
      </p:sp>
      <p:sp>
        <p:nvSpPr>
          <p:cNvPr id="5130"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smtClean="0">
                <a:effectLst>
                  <a:outerShdw blurRad="38100" dist="38100" dir="2700000" algn="tl">
                    <a:srgbClr val="FFFFFF"/>
                  </a:outerShdw>
                </a:effectLst>
              </a:rPr>
              <a:t>Product</a:t>
            </a:r>
            <a:endParaRPr lang="en-US" sz="1200" b="1" dirty="0" smtClean="0"/>
          </a:p>
          <a:p>
            <a:pPr algn="ctr"/>
            <a:r>
              <a:rPr lang="en-US" sz="1200" b="1" dirty="0" smtClean="0"/>
              <a:t>Highly qualified employee at a company</a:t>
            </a:r>
            <a:endParaRPr lang="en-US" sz="1200" b="1" dirty="0"/>
          </a:p>
        </p:txBody>
      </p:sp>
      <p:sp>
        <p:nvSpPr>
          <p:cNvPr id="5131"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Customer</a:t>
            </a:r>
            <a:endParaRPr lang="en-US" sz="1400" b="1" dirty="0">
              <a:effectLst>
                <a:outerShdw blurRad="38100" dist="38100" dir="2700000" algn="tl">
                  <a:srgbClr val="FFFFFF"/>
                </a:outerShdw>
              </a:effectLst>
            </a:endParaRPr>
          </a:p>
          <a:p>
            <a:pPr algn="ctr">
              <a:defRPr/>
            </a:pPr>
            <a:r>
              <a:rPr lang="en-US" sz="1200" b="1" dirty="0" smtClean="0"/>
              <a:t>Companies</a:t>
            </a:r>
            <a:endParaRPr lang="en-US" sz="1200" b="1" dirty="0"/>
          </a:p>
        </p:txBody>
      </p:sp>
      <p:sp>
        <p:nvSpPr>
          <p:cNvPr id="24585"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4586"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4587"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4588"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24589"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24590"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24591"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a:t>MIS </a:t>
            </a:r>
            <a:r>
              <a:rPr lang="en-US" sz="2400" b="1" dirty="0" smtClean="0"/>
              <a:t>Deliver </a:t>
            </a:r>
            <a:r>
              <a:rPr lang="en-US" sz="2400" b="1" dirty="0"/>
              <a:t>2</a:t>
            </a:r>
            <a:r>
              <a:rPr lang="en-US" sz="2400" b="1" baseline="30000" dirty="0"/>
              <a:t>nd</a:t>
            </a:r>
            <a:r>
              <a:rPr lang="en-US" sz="2400" b="1" dirty="0"/>
              <a:t> level WCA</a:t>
            </a:r>
            <a:endParaRPr lang="en-US" dirty="0"/>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533400"/>
            <a:ext cx="57912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MIS Deliver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609600" y="1524000"/>
            <a:ext cx="5562600" cy="6986528"/>
          </a:xfrm>
          <a:prstGeom prst="rect">
            <a:avLst/>
          </a:prstGeom>
          <a:noFill/>
        </p:spPr>
        <p:txBody>
          <a:bodyPr wrap="square" rtlCol="0">
            <a:spAutoFit/>
          </a:bodyPr>
          <a:lstStyle/>
          <a:p>
            <a:pPr algn="just"/>
            <a:r>
              <a:rPr lang="en-US" sz="1400" b="1" dirty="0" smtClean="0"/>
              <a:t> </a:t>
            </a:r>
          </a:p>
          <a:p>
            <a:pPr algn="just"/>
            <a:r>
              <a:rPr lang="en-US" sz="1400" b="1" dirty="0" smtClean="0"/>
              <a:t>	Using the </a:t>
            </a:r>
            <a:r>
              <a:rPr lang="en-US" sz="1400" b="1" u="sng" dirty="0" smtClean="0"/>
              <a:t>DATA</a:t>
            </a:r>
            <a:r>
              <a:rPr lang="en-US" sz="1400" b="1" dirty="0" smtClean="0"/>
              <a:t> of the list of graduating students, the PEOPLE of MIS graduates, and the </a:t>
            </a:r>
            <a:r>
              <a:rPr lang="en-US" sz="1400" b="1" u="sng" dirty="0" smtClean="0"/>
              <a:t>TECHNOLOGIES</a:t>
            </a:r>
            <a:r>
              <a:rPr lang="en-US" sz="1400" b="1" dirty="0" smtClean="0"/>
              <a:t>  of the internet, we used our </a:t>
            </a:r>
            <a:r>
              <a:rPr lang="en-US" sz="1400" b="1" u="sng" dirty="0" smtClean="0"/>
              <a:t>WORK PRACTICES </a:t>
            </a:r>
            <a:r>
              <a:rPr lang="en-US" sz="1400" b="1" dirty="0" smtClean="0"/>
              <a:t>to achieve our GOAL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Our </a:t>
            </a:r>
            <a:r>
              <a:rPr lang="en-US" sz="1400" b="1" u="sng" dirty="0" smtClean="0"/>
              <a:t>WORK PRACTICES </a:t>
            </a:r>
            <a:r>
              <a:rPr lang="en-US" sz="1400" b="1" dirty="0" smtClean="0"/>
              <a:t>included </a:t>
            </a:r>
            <a:r>
              <a:rPr lang="en-US" sz="1400" b="1" u="sng" dirty="0" smtClean="0"/>
              <a:t>RESEARCHING</a:t>
            </a:r>
            <a:r>
              <a:rPr lang="en-US" sz="1400" b="1" dirty="0" smtClean="0"/>
              <a:t> find companies you are interested in and look up due dates for resumes and interviews, </a:t>
            </a:r>
            <a:r>
              <a:rPr lang="en-US" sz="1400" b="1" u="sng" dirty="0" smtClean="0"/>
              <a:t>SELLING</a:t>
            </a:r>
            <a:r>
              <a:rPr lang="en-US" sz="1400" b="1" dirty="0" smtClean="0"/>
              <a:t> yourself to a company, proving you are the best applicant for the job, </a:t>
            </a:r>
            <a:r>
              <a:rPr lang="en-US" sz="1400" b="1" u="sng" dirty="0" smtClean="0"/>
              <a:t>PRODUCING</a:t>
            </a:r>
            <a:r>
              <a:rPr lang="en-US" sz="1400" b="1" dirty="0" smtClean="0"/>
              <a:t> job offer(s), </a:t>
            </a:r>
            <a:r>
              <a:rPr lang="en-US" sz="1400" b="1" u="sng" dirty="0" smtClean="0"/>
              <a:t>SERVICING</a:t>
            </a:r>
            <a:r>
              <a:rPr lang="en-US" sz="1400" b="1" dirty="0" smtClean="0"/>
              <a:t> by determining which offer is best for you, and </a:t>
            </a:r>
            <a:r>
              <a:rPr lang="en-US" sz="1400" b="1" u="sng" dirty="0" smtClean="0"/>
              <a:t>DELIVERING</a:t>
            </a:r>
            <a:r>
              <a:rPr lang="en-US" sz="1400" b="1" dirty="0" smtClean="0"/>
              <a:t> yourself to a job and begin working.</a:t>
            </a:r>
          </a:p>
          <a:p>
            <a:pPr algn="just"/>
            <a:endParaRPr lang="en-US" sz="1400" b="1" dirty="0" smtClean="0"/>
          </a:p>
          <a:p>
            <a:pPr algn="just"/>
            <a:r>
              <a:rPr lang="en-US" sz="1400" b="1" dirty="0" smtClean="0"/>
              <a:t>	Our </a:t>
            </a:r>
            <a:r>
              <a:rPr lang="en-US" sz="1400" b="1" u="sng" dirty="0" smtClean="0"/>
              <a:t>PRODUCT</a:t>
            </a:r>
            <a:r>
              <a:rPr lang="en-US" sz="1400" b="1" dirty="0" smtClean="0"/>
              <a:t> is a highly qualified employee at a company and our </a:t>
            </a:r>
            <a:r>
              <a:rPr lang="en-US" sz="1400" b="1" u="sng" dirty="0" smtClean="0"/>
              <a:t>CUSTOMER</a:t>
            </a:r>
            <a:r>
              <a:rPr lang="en-US" sz="1400" b="1" dirty="0" smtClean="0"/>
              <a:t> is companies that recruit from us.</a:t>
            </a:r>
          </a:p>
          <a:p>
            <a:pPr algn="just"/>
            <a:endParaRPr lang="en-US" sz="1400" b="1" dirty="0" smtClean="0"/>
          </a:p>
          <a:p>
            <a:pPr algn="just"/>
            <a:r>
              <a:rPr lang="en-US" sz="1400" b="1" dirty="0" smtClean="0"/>
              <a:t>	Our </a:t>
            </a:r>
            <a:r>
              <a:rPr lang="en-US" sz="1400" b="1" u="sng" dirty="0" smtClean="0"/>
              <a:t>GOAL</a:t>
            </a:r>
            <a:r>
              <a:rPr lang="en-US" sz="1400" b="1" dirty="0" smtClean="0"/>
              <a:t> is to deliver MIS professional to the companies.</a:t>
            </a:r>
          </a:p>
          <a:p>
            <a:pPr algn="just"/>
            <a:endParaRPr lang="en-US" sz="1400" b="1" dirty="0" smtClean="0"/>
          </a:p>
          <a:p>
            <a:pPr algn="just"/>
            <a:r>
              <a:rPr lang="en-US" sz="1400" b="1" dirty="0" smtClean="0"/>
              <a:t>	Our </a:t>
            </a:r>
            <a:r>
              <a:rPr lang="en-US" sz="1400" b="1" u="sng" dirty="0" smtClean="0"/>
              <a:t>VALUE</a:t>
            </a:r>
            <a:r>
              <a:rPr lang="en-US" sz="1400" b="1" dirty="0" smtClean="0"/>
              <a:t> is by accepting the right job offer for you, you will be able to work better and faster, for a cheaper price, and there by improve the recognition of the UA MIS program as much as possible.</a:t>
            </a:r>
          </a:p>
          <a:p>
            <a:pPr algn="just"/>
            <a:endParaRPr lang="en-US" sz="1400" b="1" dirty="0" smtClean="0"/>
          </a:p>
          <a:p>
            <a:pPr algn="just"/>
            <a:r>
              <a:rPr lang="en-US" sz="1400" b="1" dirty="0" smtClean="0"/>
              <a:t>	</a:t>
            </a:r>
          </a:p>
          <a:p>
            <a:pPr algn="just"/>
            <a:r>
              <a:rPr lang="en-US" sz="1400" b="1" dirty="0" smtClean="0"/>
              <a:t> </a:t>
            </a:r>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endParaRPr lang="en-US" sz="1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IT</a:t>
            </a:r>
            <a:endParaRPr lang="en-US" sz="1200" b="1" dirty="0"/>
          </a:p>
          <a:p>
            <a:pPr algn="ctr">
              <a:defRPr/>
            </a:pPr>
            <a:r>
              <a:rPr lang="en-US" sz="1200" b="1" dirty="0" smtClean="0"/>
              <a:t>Internet</a:t>
            </a:r>
          </a:p>
          <a:p>
            <a:pPr algn="ctr">
              <a:defRPr/>
            </a:pPr>
            <a:endParaRPr lang="en-US" sz="1200" b="1" dirty="0" smtClean="0"/>
          </a:p>
          <a:p>
            <a:pPr algn="ctr">
              <a:defRPr/>
            </a:pPr>
            <a:endParaRPr lang="en-US" sz="1200" b="1" dirty="0" smtClean="0"/>
          </a:p>
        </p:txBody>
      </p:sp>
      <p:sp>
        <p:nvSpPr>
          <p:cNvPr id="5125"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rPr>
              <a:t>People</a:t>
            </a:r>
            <a:endParaRPr lang="en-US" sz="1400" b="1" dirty="0">
              <a:effectLst>
                <a:outerShdw blurRad="38100" dist="38100" dir="2700000" algn="tl">
                  <a:srgbClr val="FFFFFF"/>
                </a:outerShdw>
              </a:effectLst>
            </a:endParaRPr>
          </a:p>
          <a:p>
            <a:pPr algn="ctr">
              <a:defRPr/>
            </a:pPr>
            <a:r>
              <a:rPr lang="en-US" sz="1200" b="1" dirty="0" smtClean="0"/>
              <a:t>MIS faculty</a:t>
            </a:r>
          </a:p>
          <a:p>
            <a:pPr algn="ctr">
              <a:defRPr/>
            </a:pPr>
            <a:r>
              <a:rPr lang="en-US" sz="1200" b="1" dirty="0" smtClean="0"/>
              <a:t>MIS Alumni</a:t>
            </a:r>
          </a:p>
          <a:p>
            <a:pPr algn="ctr">
              <a:defRPr/>
            </a:pPr>
            <a:endParaRPr lang="en-US" sz="1200" b="1" dirty="0" smtClean="0"/>
          </a:p>
        </p:txBody>
      </p:sp>
      <p:sp>
        <p:nvSpPr>
          <p:cNvPr id="5126"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rPr>
              <a:t>Data</a:t>
            </a:r>
            <a:endParaRPr lang="en-US" sz="1400" b="1" dirty="0">
              <a:effectLst>
                <a:outerShdw blurRad="38100" dist="38100" dir="2700000" algn="tl">
                  <a:srgbClr val="FFFFFF"/>
                </a:outerShdw>
              </a:effectLst>
            </a:endParaRPr>
          </a:p>
          <a:p>
            <a:pPr algn="ctr">
              <a:defRPr/>
            </a:pPr>
            <a:r>
              <a:rPr lang="en-US" sz="1200" b="1" dirty="0" smtClean="0"/>
              <a:t>Research on what corporations look for in employees</a:t>
            </a:r>
            <a:endParaRPr lang="en-US" sz="1200" b="1" dirty="0"/>
          </a:p>
        </p:txBody>
      </p:sp>
      <p:sp>
        <p:nvSpPr>
          <p:cNvPr id="5127"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dirty="0">
                <a:effectLst>
                  <a:outerShdw blurRad="38100" dist="38100" dir="2700000" algn="tl">
                    <a:srgbClr val="FFFFFF"/>
                  </a:outerShdw>
                </a:effectLst>
              </a:rPr>
              <a:t>(Work Practices)</a:t>
            </a:r>
            <a:endParaRPr lang="en-US" sz="1400" b="1" dirty="0">
              <a:effectLst>
                <a:outerShdw blurRad="38100" dist="38100" dir="2700000" algn="tl">
                  <a:srgbClr val="FFFFFF"/>
                </a:outerShdw>
              </a:effectLst>
            </a:endParaRPr>
          </a:p>
          <a:p>
            <a:pPr algn="ctr">
              <a:defRPr/>
            </a:pPr>
            <a:r>
              <a:rPr lang="en-US" sz="1400" b="1" u="sng" dirty="0">
                <a:effectLst>
                  <a:outerShdw blurRad="38100" dist="38100" dir="2700000" algn="tl">
                    <a:srgbClr val="FFFFFF"/>
                  </a:outerShdw>
                </a:effectLst>
              </a:rPr>
              <a:t>Research</a:t>
            </a:r>
          </a:p>
          <a:p>
            <a:pPr algn="ctr">
              <a:defRPr/>
            </a:pPr>
            <a:r>
              <a:rPr lang="en-US" sz="1200" b="1" dirty="0" smtClean="0"/>
              <a:t>What qualities improves having MIS degree</a:t>
            </a:r>
            <a:endParaRPr lang="en-US" sz="1200" b="1" dirty="0"/>
          </a:p>
          <a:p>
            <a:pPr algn="ctr">
              <a:defRPr/>
            </a:pPr>
            <a:r>
              <a:rPr lang="en-US" sz="1400" b="1" u="sng" dirty="0">
                <a:effectLst>
                  <a:outerShdw blurRad="38100" dist="38100" dir="2700000" algn="tl">
                    <a:srgbClr val="FFFFFF"/>
                  </a:outerShdw>
                </a:effectLst>
              </a:rPr>
              <a:t>Sell</a:t>
            </a:r>
          </a:p>
          <a:p>
            <a:pPr algn="ctr">
              <a:defRPr/>
            </a:pPr>
            <a:r>
              <a:rPr lang="en-US" sz="1200" b="1" dirty="0" smtClean="0"/>
              <a:t>Sell these things to the UA MIS department</a:t>
            </a:r>
            <a:endParaRPr lang="en-US" sz="1200" b="1" dirty="0"/>
          </a:p>
          <a:p>
            <a:pPr algn="ctr">
              <a:defRPr/>
            </a:pPr>
            <a:r>
              <a:rPr lang="en-US" sz="1400" b="1" u="sng" dirty="0">
                <a:effectLst>
                  <a:outerShdw blurRad="38100" dist="38100" dir="2700000" algn="tl">
                    <a:srgbClr val="FFFFFF"/>
                  </a:outerShdw>
                </a:effectLst>
              </a:rPr>
              <a:t>Produce</a:t>
            </a:r>
          </a:p>
          <a:p>
            <a:pPr algn="ctr">
              <a:defRPr/>
            </a:pPr>
            <a:r>
              <a:rPr lang="en-US" sz="1200" b="1" dirty="0" smtClean="0"/>
              <a:t>Different methods to impart these qualities on MIS department</a:t>
            </a:r>
          </a:p>
          <a:p>
            <a:pPr algn="ctr">
              <a:defRPr/>
            </a:pPr>
            <a:r>
              <a:rPr lang="en-US" sz="1400" b="1" u="sng" dirty="0" smtClean="0">
                <a:effectLst>
                  <a:outerShdw blurRad="38100" dist="38100" dir="2700000" algn="tl">
                    <a:srgbClr val="FFFFFF"/>
                  </a:outerShdw>
                </a:effectLst>
              </a:rPr>
              <a:t>Deliver</a:t>
            </a:r>
            <a:endParaRPr lang="en-US" sz="1400" b="1" u="sng" dirty="0">
              <a:effectLst>
                <a:outerShdw blurRad="38100" dist="38100" dir="2700000" algn="tl">
                  <a:srgbClr val="FFFFFF"/>
                </a:outerShdw>
              </a:effectLst>
            </a:endParaRPr>
          </a:p>
          <a:p>
            <a:pPr algn="ctr">
              <a:defRPr/>
            </a:pPr>
            <a:r>
              <a:rPr lang="en-US" sz="1200" b="1" dirty="0" smtClean="0"/>
              <a:t>These methods to the MIS department</a:t>
            </a:r>
          </a:p>
          <a:p>
            <a:pPr algn="ctr">
              <a:defRPr/>
            </a:pPr>
            <a:r>
              <a:rPr lang="en-US" sz="1400" b="1" u="sng" dirty="0" smtClean="0">
                <a:effectLst>
                  <a:outerShdw blurRad="38100" dist="38100" dir="2700000" algn="tl">
                    <a:schemeClr val="bg1"/>
                  </a:outerShdw>
                </a:effectLst>
              </a:rPr>
              <a:t>Service</a:t>
            </a:r>
          </a:p>
          <a:p>
            <a:pPr algn="ctr">
              <a:defRPr/>
            </a:pPr>
            <a:r>
              <a:rPr lang="en-US" sz="1200" b="1" dirty="0" smtClean="0"/>
              <a:t>Maintaining the high standard of the UA MIS program and continually researching to better improve the name of an UA MIS degree</a:t>
            </a:r>
            <a:endParaRPr lang="en-US" sz="1200" b="1" dirty="0"/>
          </a:p>
        </p:txBody>
      </p:sp>
      <p:sp>
        <p:nvSpPr>
          <p:cNvPr id="5128"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smtClean="0">
                <a:effectLst>
                  <a:outerShdw blurRad="38100" dist="38100" dir="2700000" algn="tl">
                    <a:srgbClr val="FFFFFF"/>
                  </a:outerShdw>
                </a:effectLst>
              </a:rPr>
              <a:t>Service Goal</a:t>
            </a:r>
          </a:p>
          <a:p>
            <a:pPr algn="ctr">
              <a:defRPr/>
            </a:pPr>
            <a:endParaRPr lang="en-US" sz="1200" b="1" dirty="0" smtClean="0"/>
          </a:p>
          <a:p>
            <a:pPr algn="ctr">
              <a:defRPr/>
            </a:pPr>
            <a:r>
              <a:rPr lang="en-US" sz="1200" b="1" dirty="0" smtClean="0"/>
              <a:t>Increase the reputation of UA MIS by continuing to turn out star performers and increase its notoriety</a:t>
            </a:r>
            <a:endParaRPr lang="en-US" sz="1200" b="1" dirty="0"/>
          </a:p>
          <a:p>
            <a:pPr algn="ctr">
              <a:defRPr/>
            </a:pPr>
            <a:endParaRPr lang="en-US" sz="1400" b="1" u="sng" dirty="0">
              <a:effectLst>
                <a:outerShdw blurRad="38100" dist="38100" dir="2700000" algn="tl">
                  <a:srgbClr val="FFFFFF"/>
                </a:outerShdw>
              </a:effectLst>
            </a:endParaRPr>
          </a:p>
          <a:p>
            <a:pPr algn="ctr">
              <a:defRPr/>
            </a:pPr>
            <a:endParaRPr lang="en-US" sz="1400" dirty="0"/>
          </a:p>
        </p:txBody>
      </p:sp>
      <p:sp>
        <p:nvSpPr>
          <p:cNvPr id="5129"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rPr>
              <a:t>Value</a:t>
            </a:r>
          </a:p>
          <a:p>
            <a:pPr algn="ctr">
              <a:defRPr/>
            </a:pPr>
            <a:endParaRPr lang="en-US" sz="1200" b="1" dirty="0" smtClean="0"/>
          </a:p>
          <a:p>
            <a:pPr algn="ctr">
              <a:defRPr/>
            </a:pPr>
            <a:r>
              <a:rPr lang="en-US" sz="1200" b="1" dirty="0" smtClean="0"/>
              <a:t>By improving the recognition of an UA MIS degree, we will constantly make our graduates better qualified candidates for whatever job they choose to apply for</a:t>
            </a:r>
            <a:endParaRPr lang="en-US" sz="1200" b="1" dirty="0"/>
          </a:p>
        </p:txBody>
      </p:sp>
      <p:sp>
        <p:nvSpPr>
          <p:cNvPr id="5130"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smtClean="0">
                <a:effectLst>
                  <a:outerShdw blurRad="38100" dist="38100" dir="2700000" algn="tl">
                    <a:srgbClr val="FFFFFF"/>
                  </a:outerShdw>
                </a:effectLst>
              </a:rPr>
              <a:t>Product</a:t>
            </a:r>
            <a:endParaRPr lang="en-US" sz="1200" b="1" dirty="0" smtClean="0"/>
          </a:p>
          <a:p>
            <a:pPr algn="ctr">
              <a:defRPr/>
            </a:pPr>
            <a:r>
              <a:rPr lang="en-US" sz="1200" b="1" dirty="0" smtClean="0"/>
              <a:t>Improved value of an UA MIS degree</a:t>
            </a:r>
          </a:p>
          <a:p>
            <a:pPr algn="ctr">
              <a:defRPr/>
            </a:pPr>
            <a:endParaRPr lang="en-US" sz="1400" b="1" u="sng" dirty="0">
              <a:effectLst>
                <a:outerShdw blurRad="38100" dist="38100" dir="2700000" algn="tl">
                  <a:srgbClr val="FFFFFF"/>
                </a:outerShdw>
              </a:effectLst>
            </a:endParaRPr>
          </a:p>
        </p:txBody>
      </p:sp>
      <p:sp>
        <p:nvSpPr>
          <p:cNvPr id="5131"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smtClean="0">
                <a:effectLst>
                  <a:outerShdw blurRad="38100" dist="38100" dir="2700000" algn="tl">
                    <a:srgbClr val="FFFFFF"/>
                  </a:outerShdw>
                </a:effectLst>
              </a:rPr>
              <a:t>Customer</a:t>
            </a:r>
          </a:p>
          <a:p>
            <a:pPr algn="ctr">
              <a:defRPr/>
            </a:pPr>
            <a:r>
              <a:rPr lang="en-US" sz="1200" b="1" dirty="0" smtClean="0"/>
              <a:t>All MIS graduates and faculty</a:t>
            </a:r>
            <a:endParaRPr lang="en-US" sz="1200" b="1" dirty="0"/>
          </a:p>
        </p:txBody>
      </p:sp>
      <p:sp>
        <p:nvSpPr>
          <p:cNvPr id="23561"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3562"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3563"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23564"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23565"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23566"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23567"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a:t>MIS </a:t>
            </a:r>
            <a:r>
              <a:rPr lang="en-US" sz="2400" b="1" dirty="0" smtClean="0"/>
              <a:t>Service </a:t>
            </a:r>
            <a:r>
              <a:rPr lang="en-US" sz="2400" b="1" dirty="0"/>
              <a:t>2</a:t>
            </a:r>
            <a:r>
              <a:rPr lang="en-US" sz="2400" b="1" baseline="30000" dirty="0"/>
              <a:t>nd</a:t>
            </a:r>
            <a:r>
              <a:rPr lang="en-US" sz="2400" b="1" dirty="0"/>
              <a:t> level WCA</a:t>
            </a:r>
            <a:endParaRPr lang="en-US" dirty="0"/>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533400"/>
            <a:ext cx="57912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MIS Service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6124754"/>
          </a:xfrm>
          <a:prstGeom prst="rect">
            <a:avLst/>
          </a:prstGeom>
          <a:noFill/>
        </p:spPr>
        <p:txBody>
          <a:bodyPr wrap="square" rtlCol="0">
            <a:spAutoFit/>
          </a:bodyPr>
          <a:lstStyle/>
          <a:p>
            <a:pPr algn="just"/>
            <a:r>
              <a:rPr lang="en-US" sz="1400" b="1" dirty="0" smtClean="0"/>
              <a:t> </a:t>
            </a:r>
          </a:p>
          <a:p>
            <a:pPr algn="just"/>
            <a:r>
              <a:rPr lang="en-US" sz="1400" b="1" dirty="0" smtClean="0"/>
              <a:t>	Using the </a:t>
            </a:r>
            <a:r>
              <a:rPr lang="en-US" sz="1400" b="1" u="sng" dirty="0" smtClean="0"/>
              <a:t>DATA</a:t>
            </a:r>
            <a:r>
              <a:rPr lang="en-US" sz="1400" b="1" dirty="0" smtClean="0"/>
              <a:t> of research on what corporations look for in employees, the </a:t>
            </a:r>
            <a:r>
              <a:rPr lang="en-US" sz="1400" b="1" u="sng" dirty="0" smtClean="0"/>
              <a:t>PEOPLE</a:t>
            </a:r>
            <a:r>
              <a:rPr lang="en-US" sz="1400" b="1" dirty="0" smtClean="0"/>
              <a:t> of MIS faculty and alumni, and the </a:t>
            </a:r>
            <a:r>
              <a:rPr lang="en-US" sz="1400" b="1" u="sng" dirty="0" smtClean="0"/>
              <a:t>TECHNOLOGIES</a:t>
            </a:r>
            <a:r>
              <a:rPr lang="en-US" sz="1400" b="1" dirty="0" smtClean="0"/>
              <a:t> of the internet, we used our </a:t>
            </a:r>
            <a:r>
              <a:rPr lang="en-US" sz="1400" b="1" u="sng" dirty="0" smtClean="0"/>
              <a:t>WORK PRACTICES</a:t>
            </a:r>
            <a:r>
              <a:rPr lang="en-US" sz="1400" b="1" dirty="0" smtClean="0"/>
              <a:t> to achieve a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included </a:t>
            </a:r>
            <a:r>
              <a:rPr lang="en-US" sz="1400" b="1" u="sng" dirty="0" smtClean="0"/>
              <a:t>RESEARCHING</a:t>
            </a:r>
            <a:r>
              <a:rPr lang="en-US" sz="1400" b="1" dirty="0" smtClean="0"/>
              <a:t> what qualities improves having MIS degree, </a:t>
            </a:r>
            <a:r>
              <a:rPr lang="en-US" sz="1400" b="1" u="sng" dirty="0" smtClean="0"/>
              <a:t>SELLING</a:t>
            </a:r>
            <a:r>
              <a:rPr lang="en-US" sz="1400" b="1" dirty="0" smtClean="0"/>
              <a:t> these things to the UA MIS department, </a:t>
            </a:r>
            <a:r>
              <a:rPr lang="en-US" sz="1400" b="1" u="sng" dirty="0" smtClean="0"/>
              <a:t>PRODUCING</a:t>
            </a:r>
            <a:r>
              <a:rPr lang="en-US" sz="1400" b="1" dirty="0" smtClean="0"/>
              <a:t> different methods to impart these qualities on MIS department, </a:t>
            </a:r>
            <a:r>
              <a:rPr lang="en-US" sz="1400" b="1" u="sng" dirty="0" smtClean="0"/>
              <a:t>DELIVERING</a:t>
            </a:r>
            <a:r>
              <a:rPr lang="en-US" sz="1400" b="1" dirty="0" smtClean="0"/>
              <a:t> these methods to the MIS department, and </a:t>
            </a:r>
            <a:r>
              <a:rPr lang="en-US" sz="1400" b="1" u="sng" dirty="0" smtClean="0"/>
              <a:t>SERVICING</a:t>
            </a:r>
            <a:r>
              <a:rPr lang="en-US" sz="1400" b="1" dirty="0" smtClean="0"/>
              <a:t> by maintaining the high standard of the UA MIS program and continually researching to better improve the name of an UA MIS degree.</a:t>
            </a:r>
          </a:p>
          <a:p>
            <a:pPr algn="just"/>
            <a:endParaRPr lang="en-US" sz="1400" b="1" dirty="0" smtClean="0"/>
          </a:p>
          <a:p>
            <a:pPr algn="just"/>
            <a:r>
              <a:rPr lang="en-US" sz="1400" b="1" dirty="0" smtClean="0"/>
              <a:t>	Our </a:t>
            </a:r>
            <a:r>
              <a:rPr lang="en-US" sz="1400" b="1" u="sng" dirty="0" smtClean="0"/>
              <a:t>PRODUCT</a:t>
            </a:r>
            <a:r>
              <a:rPr lang="en-US" sz="1400" b="1" dirty="0" smtClean="0"/>
              <a:t> was the improved value of an UA MIS degree with our </a:t>
            </a:r>
            <a:r>
              <a:rPr lang="en-US" sz="1400" b="1" u="sng" dirty="0" smtClean="0"/>
              <a:t>CUSTOMER</a:t>
            </a:r>
            <a:r>
              <a:rPr lang="en-US" sz="1400" b="1" dirty="0" smtClean="0"/>
              <a:t> being all MIS graduates and faculty.</a:t>
            </a:r>
          </a:p>
          <a:p>
            <a:pPr algn="just"/>
            <a:endParaRPr lang="en-US" sz="1400" b="1" dirty="0" smtClean="0"/>
          </a:p>
          <a:p>
            <a:pPr algn="just"/>
            <a:r>
              <a:rPr lang="en-US" sz="1400" b="1" dirty="0" smtClean="0"/>
              <a:t>	Our </a:t>
            </a:r>
            <a:r>
              <a:rPr lang="en-US" sz="1400" b="1" u="sng" dirty="0" smtClean="0"/>
              <a:t>GOAL</a:t>
            </a:r>
            <a:r>
              <a:rPr lang="en-US" sz="1400" b="1" dirty="0" smtClean="0"/>
              <a:t> is to increase the reputation of UA MIS by continuing to turn out star performers and increase its notoriety.</a:t>
            </a:r>
          </a:p>
          <a:p>
            <a:pPr algn="just"/>
            <a:endParaRPr lang="en-US" sz="1400" b="1" dirty="0" smtClean="0"/>
          </a:p>
          <a:p>
            <a:pPr algn="just"/>
            <a:r>
              <a:rPr lang="en-US" sz="1400" b="1" dirty="0" smtClean="0"/>
              <a:t>	Our </a:t>
            </a:r>
            <a:r>
              <a:rPr lang="en-US" sz="1400" b="1" u="sng" dirty="0" smtClean="0"/>
              <a:t>VALUE</a:t>
            </a:r>
            <a:r>
              <a:rPr lang="en-US" sz="1400" b="1" dirty="0" smtClean="0"/>
              <a:t> is by improving the recognition of an UA MIS degree, we will constantly make our graduates better qualified candidates for whatever job they choose to apply for. </a:t>
            </a:r>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r>
              <a:rPr lang="en-US" sz="1400" b="1" dirty="0" smtClean="0"/>
              <a:t> </a:t>
            </a:r>
            <a:endParaRPr lang="en-US" sz="1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457200" y="528935"/>
            <a:ext cx="60198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38100" dist="38100" dir="2700000" algn="tl">
                    <a:srgbClr val="C0C0C0"/>
                  </a:outerShdw>
                </a:effectLst>
              </a:rPr>
              <a:t>Narrative: Why Breakdown Sell Phase?</a:t>
            </a:r>
            <a:endParaRPr lang="en-US" sz="2400" b="1" dirty="0">
              <a:effectLst>
                <a:outerShdw blurRad="38100" dist="38100" dir="2700000" algn="tl">
                  <a:srgbClr val="C0C0C0"/>
                </a:outerShdw>
              </a:effectLst>
            </a:endParaRPr>
          </a:p>
        </p:txBody>
      </p:sp>
      <p:sp>
        <p:nvSpPr>
          <p:cNvPr id="3" name="Slide Number Placeholder 2"/>
          <p:cNvSpPr>
            <a:spLocks noGrp="1"/>
          </p:cNvSpPr>
          <p:nvPr>
            <p:ph type="sldNum" sz="quarter" idx="12"/>
          </p:nvPr>
        </p:nvSpPr>
        <p:spPr/>
        <p:txBody>
          <a:bodyPr/>
          <a:lstStyle/>
          <a:p>
            <a:pPr>
              <a:defRPr/>
            </a:pPr>
            <a:fld id="{BBACAD26-0BBD-48C9-A3B3-6AAED54B31DB}" type="slidenum">
              <a:rPr lang="en-US" smtClean="0"/>
              <a:pPr>
                <a:defRPr/>
              </a:pPr>
              <a:t>27</a:t>
            </a:fld>
            <a:endParaRPr lang="en-US"/>
          </a:p>
        </p:txBody>
      </p:sp>
      <p:sp>
        <p:nvSpPr>
          <p:cNvPr id="4" name="TextBox 3"/>
          <p:cNvSpPr txBox="1"/>
          <p:nvPr/>
        </p:nvSpPr>
        <p:spPr>
          <a:xfrm>
            <a:off x="457200" y="1752600"/>
            <a:ext cx="6019800" cy="6340197"/>
          </a:xfrm>
          <a:prstGeom prst="rect">
            <a:avLst/>
          </a:prstGeom>
          <a:noFill/>
        </p:spPr>
        <p:txBody>
          <a:bodyPr wrap="square" rtlCol="0">
            <a:spAutoFit/>
          </a:bodyPr>
          <a:lstStyle/>
          <a:p>
            <a:pPr algn="just"/>
            <a:r>
              <a:rPr lang="en-US" sz="1200" b="1" dirty="0" smtClean="0"/>
              <a:t>	</a:t>
            </a:r>
            <a:r>
              <a:rPr lang="en-US" sz="1400" b="1" dirty="0" smtClean="0"/>
              <a:t>In our development of this project, we determined that the place where Second Life, or some other online virtual world/Massively Multiplayer Online game(MMO), can most improve the actual enrollment of the UA MIS program is in the Sell phase.</a:t>
            </a:r>
          </a:p>
          <a:p>
            <a:pPr algn="just"/>
            <a:endParaRPr lang="en-US" sz="1400" b="1" dirty="0" smtClean="0"/>
          </a:p>
          <a:p>
            <a:pPr algn="just"/>
            <a:r>
              <a:rPr lang="en-US" sz="1400" b="1" dirty="0" smtClean="0"/>
              <a:t>	Under the Sell phase of the Work Centered Analysis(WCA), our goal was to recruit more students to the UA MIS program. It is in this stage that whatever tool/method we created would add value to our company.  The tool/method would bridge the gap between the client, the MIS Department, and the vendor, the High School students, by showing the students the benefits of a UA MIS degree. This would impact the High School students’ research of which colleges are right for him/her, since he/she would now be interested in MIS as a possible career path. By grabbing the student’s attention at the beginning of the process, we could also give our message lots of time to sink in, and show them how important having a job straight out of school and starting out at $60,000 a year really is, not to mention all the other benefits of being an MIS major. We would have time to show them through open houses and study breaks just how close knit of a community MIS majors are, and how unique it is on campus. All these things would be selling our program to them, which is why the Sell phase is what we broke down.</a:t>
            </a:r>
          </a:p>
          <a:p>
            <a:pPr algn="just"/>
            <a:endParaRPr lang="en-US" sz="1400" b="1" dirty="0" smtClean="0"/>
          </a:p>
          <a:p>
            <a:pPr algn="just"/>
            <a:r>
              <a:rPr lang="en-US" sz="1400" b="1" dirty="0" smtClean="0"/>
              <a:t>	As shown in the Extended Enterprise View(pg. 9), the MIS Sell phase interacts with the Vendor’s(High School student’s) Research phase.  It is this reason why we broke down the vendor’s WCA and Value Chain into its individual parts.  We also show the Second Life Value Chain in this section.</a:t>
            </a:r>
            <a:endParaRPr lang="en-US" sz="14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IT</a:t>
            </a:r>
          </a:p>
          <a:p>
            <a:pPr algn="ctr">
              <a:defRPr/>
            </a:pPr>
            <a:r>
              <a:rPr lang="en-US" sz="1200" b="1" dirty="0">
                <a:cs typeface="+mn-cs"/>
              </a:rPr>
              <a:t>MS Office</a:t>
            </a:r>
          </a:p>
          <a:p>
            <a:pPr algn="ctr">
              <a:defRPr/>
            </a:pPr>
            <a:r>
              <a:rPr lang="en-US" sz="1200" b="1" dirty="0">
                <a:cs typeface="+mn-cs"/>
              </a:rPr>
              <a:t>Internet</a:t>
            </a:r>
          </a:p>
          <a:p>
            <a:pPr algn="ctr">
              <a:defRPr/>
            </a:pPr>
            <a:endParaRPr lang="en-US" sz="500" b="1" dirty="0">
              <a:cs typeface="+mn-cs"/>
            </a:endParaRPr>
          </a:p>
          <a:p>
            <a:pPr algn="ctr">
              <a:defRPr/>
            </a:pPr>
            <a:endParaRPr lang="en-US" sz="800" b="1" dirty="0">
              <a:cs typeface="+mn-cs"/>
            </a:endParaRPr>
          </a:p>
        </p:txBody>
      </p:sp>
      <p:sp>
        <p:nvSpPr>
          <p:cNvPr id="11269"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People</a:t>
            </a:r>
            <a:endParaRPr lang="en-US" sz="1400" b="1">
              <a:effectLst>
                <a:outerShdw blurRad="38100" dist="38100" dir="2700000" algn="tl">
                  <a:srgbClr val="FFFFFF"/>
                </a:outerShdw>
              </a:effectLst>
              <a:cs typeface="+mn-cs"/>
            </a:endParaRPr>
          </a:p>
          <a:p>
            <a:pPr algn="ctr">
              <a:defRPr/>
            </a:pPr>
            <a:r>
              <a:rPr lang="en-US" sz="1200" b="1">
                <a:cs typeface="+mn-cs"/>
              </a:rPr>
              <a:t> Guidance Counselors</a:t>
            </a:r>
          </a:p>
          <a:p>
            <a:pPr algn="ctr">
              <a:defRPr/>
            </a:pPr>
            <a:r>
              <a:rPr lang="en-US" sz="1200" b="1">
                <a:cs typeface="+mn-cs"/>
              </a:rPr>
              <a:t>Parents</a:t>
            </a:r>
          </a:p>
          <a:p>
            <a:pPr algn="ctr">
              <a:defRPr/>
            </a:pPr>
            <a:r>
              <a:rPr lang="en-US" sz="1200" b="1">
                <a:cs typeface="+mn-cs"/>
              </a:rPr>
              <a:t>Students </a:t>
            </a:r>
          </a:p>
        </p:txBody>
      </p:sp>
      <p:sp>
        <p:nvSpPr>
          <p:cNvPr id="11270"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cs typeface="+mn-cs"/>
              </a:rPr>
              <a:t>Data</a:t>
            </a:r>
            <a:endParaRPr lang="en-US" sz="1400" b="1" dirty="0">
              <a:effectLst>
                <a:outerShdw blurRad="38100" dist="38100" dir="2700000" algn="tl">
                  <a:srgbClr val="FFFFFF"/>
                </a:outerShdw>
              </a:effectLst>
              <a:cs typeface="+mn-cs"/>
            </a:endParaRPr>
          </a:p>
          <a:p>
            <a:pPr algn="ctr">
              <a:defRPr/>
            </a:pPr>
            <a:r>
              <a:rPr lang="en-US" sz="1200" b="1" dirty="0">
                <a:solidFill>
                  <a:srgbClr val="000000"/>
                </a:solidFill>
                <a:cs typeface="+mn-cs"/>
              </a:rPr>
              <a:t>College </a:t>
            </a:r>
            <a:r>
              <a:rPr lang="en-US" sz="1200" b="1" dirty="0" smtClean="0">
                <a:solidFill>
                  <a:srgbClr val="000000"/>
                </a:solidFill>
                <a:cs typeface="+mn-cs"/>
              </a:rPr>
              <a:t>Statistics</a:t>
            </a:r>
          </a:p>
          <a:p>
            <a:pPr algn="ctr">
              <a:defRPr/>
            </a:pPr>
            <a:endParaRPr lang="en-US" sz="800" b="1" dirty="0">
              <a:cs typeface="+mn-cs"/>
            </a:endParaRPr>
          </a:p>
          <a:p>
            <a:pPr algn="ctr">
              <a:defRPr/>
            </a:pPr>
            <a:endParaRPr lang="en-US" sz="1200" b="1" dirty="0">
              <a:cs typeface="+mn-cs"/>
            </a:endParaRPr>
          </a:p>
        </p:txBody>
      </p:sp>
      <p:sp>
        <p:nvSpPr>
          <p:cNvPr id="11271"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dirty="0">
                <a:effectLst>
                  <a:outerShdw blurRad="38100" dist="38100" dir="2700000" algn="tl">
                    <a:srgbClr val="FFFFFF"/>
                  </a:outerShdw>
                </a:effectLst>
                <a:cs typeface="+mn-cs"/>
              </a:rPr>
              <a:t>(Work Practices)</a:t>
            </a:r>
            <a:endParaRPr lang="en-US" sz="1400" b="1" dirty="0">
              <a:effectLst>
                <a:outerShdw blurRad="38100" dist="38100" dir="2700000" algn="tl">
                  <a:srgbClr val="FFFFFF"/>
                </a:outerShdw>
              </a:effectLst>
              <a:cs typeface="+mn-cs"/>
            </a:endParaRPr>
          </a:p>
          <a:p>
            <a:pPr algn="ctr">
              <a:defRPr/>
            </a:pPr>
            <a:r>
              <a:rPr lang="en-US" sz="1400" b="1" u="sng" dirty="0">
                <a:effectLst>
                  <a:outerShdw blurRad="38100" dist="38100" dir="2700000" algn="tl">
                    <a:srgbClr val="FFFFFF"/>
                  </a:outerShdw>
                </a:effectLst>
                <a:cs typeface="+mn-cs"/>
              </a:rPr>
              <a:t>Research</a:t>
            </a:r>
          </a:p>
          <a:p>
            <a:pPr algn="ctr">
              <a:defRPr/>
            </a:pPr>
            <a:r>
              <a:rPr lang="en-US" sz="1200" b="1" dirty="0" smtClean="0">
                <a:solidFill>
                  <a:srgbClr val="000000"/>
                </a:solidFill>
                <a:cs typeface="+mn-cs"/>
              </a:rPr>
              <a:t>Student decides what he/she is looking for in a college</a:t>
            </a:r>
            <a:endParaRPr lang="en-US" sz="1200" b="1" u="sng" dirty="0">
              <a:cs typeface="+mn-cs"/>
            </a:endParaRPr>
          </a:p>
          <a:p>
            <a:pPr algn="ctr">
              <a:defRPr/>
            </a:pPr>
            <a:r>
              <a:rPr lang="en-US" sz="1400" b="1" u="sng" dirty="0">
                <a:effectLst>
                  <a:outerShdw blurRad="38100" dist="38100" dir="2700000" algn="tl">
                    <a:srgbClr val="FFFFFF"/>
                  </a:outerShdw>
                </a:effectLst>
                <a:cs typeface="+mn-cs"/>
              </a:rPr>
              <a:t>Produce</a:t>
            </a:r>
          </a:p>
          <a:p>
            <a:pPr algn="ctr">
              <a:defRPr/>
            </a:pPr>
            <a:r>
              <a:rPr lang="en-US" sz="1200" b="1" dirty="0">
                <a:solidFill>
                  <a:srgbClr val="000000"/>
                </a:solidFill>
                <a:cs typeface="+mn-cs"/>
              </a:rPr>
              <a:t>Decision on which college and major</a:t>
            </a:r>
            <a:endParaRPr lang="en-US" sz="1200" b="1" u="sng" dirty="0">
              <a:cs typeface="+mn-cs"/>
            </a:endParaRPr>
          </a:p>
          <a:p>
            <a:pPr algn="ctr">
              <a:defRPr/>
            </a:pPr>
            <a:r>
              <a:rPr lang="en-US" sz="1400" b="1" u="sng" dirty="0">
                <a:effectLst>
                  <a:outerShdw blurRad="38100" dist="38100" dir="2700000" algn="tl">
                    <a:srgbClr val="FFFFFF"/>
                  </a:outerShdw>
                </a:effectLst>
                <a:cs typeface="+mn-cs"/>
              </a:rPr>
              <a:t>Sell</a:t>
            </a:r>
          </a:p>
          <a:p>
            <a:pPr algn="ctr">
              <a:defRPr/>
            </a:pPr>
            <a:r>
              <a:rPr lang="en-US" sz="1200" b="1" dirty="0">
                <a:solidFill>
                  <a:srgbClr val="000000"/>
                </a:solidFill>
                <a:cs typeface="+mn-cs"/>
              </a:rPr>
              <a:t>Convince parents that this school will give them the best combination of both a  college experience and scholastics</a:t>
            </a:r>
            <a:endParaRPr lang="en-US" sz="1200" b="1" u="sng" dirty="0">
              <a:cs typeface="+mn-cs"/>
            </a:endParaRPr>
          </a:p>
          <a:p>
            <a:pPr algn="ctr">
              <a:defRPr/>
            </a:pPr>
            <a:r>
              <a:rPr lang="en-US" sz="1400" b="1" u="sng" dirty="0">
                <a:effectLst>
                  <a:outerShdw blurRad="38100" dist="38100" dir="2700000" algn="tl">
                    <a:srgbClr val="FFFFFF"/>
                  </a:outerShdw>
                </a:effectLst>
                <a:cs typeface="+mn-cs"/>
              </a:rPr>
              <a:t>Deliver</a:t>
            </a:r>
          </a:p>
          <a:p>
            <a:pPr algn="ctr">
              <a:defRPr/>
            </a:pPr>
            <a:r>
              <a:rPr lang="en-US" sz="1200" b="1" dirty="0">
                <a:solidFill>
                  <a:srgbClr val="000000"/>
                </a:solidFill>
                <a:cs typeface="+mn-cs"/>
              </a:rPr>
              <a:t>Attend the college</a:t>
            </a:r>
            <a:endParaRPr lang="en-US" sz="1200" b="1" u="sng" dirty="0">
              <a:cs typeface="+mn-cs"/>
            </a:endParaRPr>
          </a:p>
          <a:p>
            <a:pPr algn="ctr">
              <a:defRPr/>
            </a:pPr>
            <a:r>
              <a:rPr lang="en-US" sz="1400" b="1" u="sng" dirty="0">
                <a:effectLst>
                  <a:outerShdw blurRad="38100" dist="38100" dir="2700000" algn="tl">
                    <a:srgbClr val="FFFFFF"/>
                  </a:outerShdw>
                </a:effectLst>
                <a:cs typeface="+mn-cs"/>
              </a:rPr>
              <a:t>Service</a:t>
            </a:r>
          </a:p>
          <a:p>
            <a:pPr algn="ctr">
              <a:defRPr/>
            </a:pPr>
            <a:r>
              <a:rPr lang="en-US" sz="1200" b="1" dirty="0">
                <a:solidFill>
                  <a:srgbClr val="000000"/>
                </a:solidFill>
                <a:cs typeface="+mn-cs"/>
              </a:rPr>
              <a:t>Ensuring that you made the right choice for your college and </a:t>
            </a:r>
            <a:r>
              <a:rPr lang="en-US" sz="1200" b="1" dirty="0" smtClean="0">
                <a:solidFill>
                  <a:srgbClr val="000000"/>
                </a:solidFill>
                <a:cs typeface="+mn-cs"/>
              </a:rPr>
              <a:t>major while maintaining </a:t>
            </a:r>
            <a:r>
              <a:rPr lang="en-US" sz="1200" b="1" dirty="0">
                <a:solidFill>
                  <a:srgbClr val="000000"/>
                </a:solidFill>
                <a:cs typeface="+mn-cs"/>
              </a:rPr>
              <a:t>your academic and social life</a:t>
            </a:r>
            <a:r>
              <a:rPr lang="en-US" sz="1200" b="1" dirty="0">
                <a:cs typeface="+mn-cs"/>
              </a:rPr>
              <a:t> </a:t>
            </a:r>
            <a:endParaRPr lang="en-US" sz="1200" b="1" dirty="0" smtClean="0">
              <a:cs typeface="+mn-cs"/>
            </a:endParaRPr>
          </a:p>
          <a:p>
            <a:pPr algn="ctr">
              <a:defRPr/>
            </a:pPr>
            <a:endParaRPr lang="en-US" sz="1200" b="1" dirty="0">
              <a:cs typeface="+mn-cs"/>
            </a:endParaRPr>
          </a:p>
        </p:txBody>
      </p:sp>
      <p:sp>
        <p:nvSpPr>
          <p:cNvPr id="11272"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wrap="none" anchor="ctr">
            <a:flatTx/>
          </a:bodyPr>
          <a:lstStyle/>
          <a:p>
            <a:pPr algn="ctr">
              <a:defRPr/>
            </a:pPr>
            <a:r>
              <a:rPr lang="en-US" sz="1400" b="1" u="sng" dirty="0">
                <a:effectLst>
                  <a:outerShdw blurRad="38100" dist="38100" dir="2700000" algn="tl">
                    <a:srgbClr val="FFFFFF"/>
                  </a:outerShdw>
                </a:effectLst>
                <a:cs typeface="+mn-cs"/>
              </a:rPr>
              <a:t>Research Goal</a:t>
            </a:r>
          </a:p>
          <a:p>
            <a:pPr algn="ctr">
              <a:defRPr/>
            </a:pPr>
            <a:endParaRPr lang="en-US" sz="1400" b="1" u="sng" dirty="0">
              <a:effectLst>
                <a:outerShdw blurRad="38100" dist="38100" dir="2700000" algn="tl">
                  <a:srgbClr val="FFFFFF"/>
                </a:outerShdw>
              </a:effectLst>
              <a:cs typeface="+mn-cs"/>
            </a:endParaRPr>
          </a:p>
          <a:p>
            <a:pPr algn="ctr">
              <a:defRPr/>
            </a:pPr>
            <a:r>
              <a:rPr lang="en-US" sz="1200" b="1" dirty="0">
                <a:solidFill>
                  <a:srgbClr val="000000"/>
                </a:solidFill>
              </a:rPr>
              <a:t>Finding the right </a:t>
            </a:r>
          </a:p>
          <a:p>
            <a:pPr algn="ctr">
              <a:defRPr/>
            </a:pPr>
            <a:r>
              <a:rPr lang="en-US" sz="1200" b="1" dirty="0">
                <a:solidFill>
                  <a:srgbClr val="000000"/>
                </a:solidFill>
              </a:rPr>
              <a:t>College and major </a:t>
            </a:r>
          </a:p>
          <a:p>
            <a:pPr algn="ctr">
              <a:defRPr/>
            </a:pPr>
            <a:r>
              <a:rPr lang="en-US" sz="1200" b="1" dirty="0">
                <a:solidFill>
                  <a:srgbClr val="000000"/>
                </a:solidFill>
              </a:rPr>
              <a:t>To fit the </a:t>
            </a:r>
            <a:r>
              <a:rPr lang="en-US" sz="1200" b="1" dirty="0" smtClean="0">
                <a:solidFill>
                  <a:srgbClr val="000000"/>
                </a:solidFill>
              </a:rPr>
              <a:t>student</a:t>
            </a:r>
          </a:p>
          <a:p>
            <a:pPr algn="ctr">
              <a:defRPr/>
            </a:pPr>
            <a:endParaRPr lang="en-US" sz="1200" b="1" dirty="0" smtClean="0">
              <a:solidFill>
                <a:srgbClr val="000000"/>
              </a:solidFill>
            </a:endParaRPr>
          </a:p>
          <a:p>
            <a:pPr algn="ctr">
              <a:defRPr/>
            </a:pPr>
            <a:endParaRPr lang="en-US" sz="1200" b="1" dirty="0" smtClean="0">
              <a:solidFill>
                <a:srgbClr val="000000"/>
              </a:solidFill>
            </a:endParaRPr>
          </a:p>
          <a:p>
            <a:pPr algn="ctr">
              <a:defRPr/>
            </a:pPr>
            <a:endParaRPr lang="en-US" sz="1200" b="1" dirty="0" smtClean="0">
              <a:solidFill>
                <a:srgbClr val="000000"/>
              </a:solidFill>
            </a:endParaRPr>
          </a:p>
          <a:p>
            <a:pPr algn="ctr">
              <a:defRPr/>
            </a:pPr>
            <a:endParaRPr lang="en-US" sz="1200" b="1" dirty="0"/>
          </a:p>
          <a:p>
            <a:pPr algn="ctr">
              <a:defRPr/>
            </a:pPr>
            <a:endParaRPr lang="en-US" sz="1400" dirty="0">
              <a:cs typeface="+mn-cs"/>
            </a:endParaRPr>
          </a:p>
        </p:txBody>
      </p:sp>
      <p:sp>
        <p:nvSpPr>
          <p:cNvPr id="11273"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cs typeface="+mn-cs"/>
              </a:rPr>
              <a:t>Value</a:t>
            </a:r>
          </a:p>
          <a:p>
            <a:pPr algn="ctr">
              <a:defRPr/>
            </a:pPr>
            <a:endParaRPr lang="en-US" sz="1400" b="1" u="sng" dirty="0">
              <a:effectLst>
                <a:outerShdw blurRad="38100" dist="38100" dir="2700000" algn="tl">
                  <a:srgbClr val="FFFFFF"/>
                </a:outerShdw>
              </a:effectLst>
              <a:cs typeface="+mn-cs"/>
            </a:endParaRPr>
          </a:p>
          <a:p>
            <a:pPr algn="ctr">
              <a:defRPr/>
            </a:pPr>
            <a:r>
              <a:rPr lang="en-US" sz="1200" b="1" dirty="0">
                <a:solidFill>
                  <a:srgbClr val="000000"/>
                </a:solidFill>
                <a:cs typeface="+mn-cs"/>
              </a:rPr>
              <a:t>By choosing the correct college they will maximize the positive effect college has on themselves both academically and socially</a:t>
            </a:r>
            <a:endParaRPr lang="en-US" sz="1200" b="1" dirty="0">
              <a:cs typeface="+mn-cs"/>
            </a:endParaRPr>
          </a:p>
          <a:p>
            <a:pPr algn="ctr">
              <a:defRPr/>
            </a:pPr>
            <a:endParaRPr lang="en-US" sz="1400" dirty="0">
              <a:cs typeface="+mn-cs"/>
            </a:endParaRPr>
          </a:p>
        </p:txBody>
      </p:sp>
      <p:sp>
        <p:nvSpPr>
          <p:cNvPr id="11274"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Product</a:t>
            </a:r>
          </a:p>
          <a:p>
            <a:pPr algn="ctr">
              <a:defRPr/>
            </a:pPr>
            <a:r>
              <a:rPr lang="en-US" sz="1200" b="1">
                <a:solidFill>
                  <a:srgbClr val="000000"/>
                </a:solidFill>
                <a:cs typeface="+mn-cs"/>
              </a:rPr>
              <a:t>A college to attend and a major to go with it</a:t>
            </a:r>
            <a:endParaRPr lang="en-US" sz="1200" b="1">
              <a:cs typeface="+mn-cs"/>
            </a:endParaRPr>
          </a:p>
        </p:txBody>
      </p:sp>
      <p:sp>
        <p:nvSpPr>
          <p:cNvPr id="11275"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Customer</a:t>
            </a:r>
            <a:endParaRPr lang="en-US" sz="1400" b="1">
              <a:effectLst>
                <a:outerShdw blurRad="38100" dist="38100" dir="2700000" algn="tl">
                  <a:srgbClr val="FFFFFF"/>
                </a:outerShdw>
              </a:effectLst>
              <a:cs typeface="+mn-cs"/>
            </a:endParaRPr>
          </a:p>
          <a:p>
            <a:pPr algn="ctr">
              <a:defRPr/>
            </a:pPr>
            <a:r>
              <a:rPr lang="en-US" sz="1200" b="1">
                <a:solidFill>
                  <a:srgbClr val="000000"/>
                </a:solidFill>
                <a:cs typeface="+mn-cs"/>
              </a:rPr>
              <a:t>High school students</a:t>
            </a:r>
            <a:endParaRPr lang="en-US" sz="1200" b="1">
              <a:cs typeface="+mn-cs"/>
            </a:endParaRPr>
          </a:p>
        </p:txBody>
      </p:sp>
      <p:sp>
        <p:nvSpPr>
          <p:cNvPr id="33801"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3802"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3803"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3804"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33805"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33806"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33807"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smtClean="0"/>
              <a:t>High School Student WCA </a:t>
            </a:r>
            <a:endParaRPr lang="en-US" sz="2400" b="1" dirty="0"/>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914400" y="609600"/>
            <a:ext cx="53340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H.S. Student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685800" y="1681639"/>
            <a:ext cx="5562600" cy="5262979"/>
          </a:xfrm>
          <a:prstGeom prst="rect">
            <a:avLst/>
          </a:prstGeom>
          <a:noFill/>
        </p:spPr>
        <p:txBody>
          <a:bodyPr wrap="square" rtlCol="0">
            <a:spAutoFit/>
          </a:bodyPr>
          <a:lstStyle/>
          <a:p>
            <a:pPr algn="just">
              <a:defRPr/>
            </a:pPr>
            <a:r>
              <a:rPr lang="en-US" sz="1400" b="1" dirty="0" smtClean="0"/>
              <a:t>	Using the </a:t>
            </a:r>
            <a:r>
              <a:rPr lang="en-US" sz="1400" b="1" u="sng" dirty="0" smtClean="0"/>
              <a:t>DATA</a:t>
            </a:r>
            <a:r>
              <a:rPr lang="en-US" sz="1400" b="1" dirty="0" smtClean="0"/>
              <a:t> </a:t>
            </a:r>
            <a:r>
              <a:rPr lang="en-US" sz="1400" b="1" dirty="0" smtClean="0">
                <a:solidFill>
                  <a:srgbClr val="000000"/>
                </a:solidFill>
              </a:rPr>
              <a:t>college statistics</a:t>
            </a:r>
            <a:r>
              <a:rPr lang="en-US" sz="1400" b="1" dirty="0" smtClean="0"/>
              <a:t>, the </a:t>
            </a:r>
            <a:r>
              <a:rPr lang="en-US" sz="1400" b="1" u="sng" dirty="0" smtClean="0"/>
              <a:t>PEOPLE </a:t>
            </a:r>
            <a:r>
              <a:rPr lang="en-US" sz="1400" b="1" dirty="0" smtClean="0"/>
              <a:t>guidance counselors, parents, and students, and the </a:t>
            </a:r>
            <a:r>
              <a:rPr lang="en-US" sz="1400" b="1" u="sng" dirty="0" smtClean="0"/>
              <a:t>TECHNOLOGIES</a:t>
            </a:r>
            <a:r>
              <a:rPr lang="en-US" sz="1400" b="1" dirty="0" smtClean="0"/>
              <a:t> MS Office and Internet, </a:t>
            </a:r>
            <a:r>
              <a:rPr lang="en-US" sz="1400" b="1" u="sng" dirty="0" smtClean="0"/>
              <a:t>WORK PRACTICES</a:t>
            </a:r>
            <a:r>
              <a:rPr lang="en-US" sz="1400" b="1" dirty="0" smtClean="0"/>
              <a:t> to achieve a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included </a:t>
            </a:r>
            <a:r>
              <a:rPr lang="en-US" sz="1400" b="1" u="sng" dirty="0" smtClean="0"/>
              <a:t>RESEARCHING </a:t>
            </a:r>
            <a:r>
              <a:rPr lang="en-US" sz="1400" b="1" dirty="0" smtClean="0">
                <a:solidFill>
                  <a:srgbClr val="000000"/>
                </a:solidFill>
              </a:rPr>
              <a:t>student decides what he/she is looking for in a college</a:t>
            </a:r>
            <a:r>
              <a:rPr lang="en-US" sz="1400" b="1" dirty="0" smtClean="0"/>
              <a:t>, </a:t>
            </a:r>
            <a:r>
              <a:rPr lang="en-US" sz="1400" b="1" u="sng" dirty="0" smtClean="0"/>
              <a:t>PRODUCING</a:t>
            </a:r>
            <a:r>
              <a:rPr lang="en-US" sz="1400" b="1" dirty="0" smtClean="0"/>
              <a:t> </a:t>
            </a:r>
            <a:r>
              <a:rPr lang="en-US" sz="1400" b="1" dirty="0" smtClean="0">
                <a:solidFill>
                  <a:srgbClr val="000000"/>
                </a:solidFill>
              </a:rPr>
              <a:t>Decision on which college and major</a:t>
            </a:r>
            <a:r>
              <a:rPr lang="en-US" sz="1400" b="1" dirty="0" smtClean="0"/>
              <a:t>, </a:t>
            </a:r>
            <a:r>
              <a:rPr lang="en-US" sz="1400" b="1" u="sng" dirty="0" smtClean="0"/>
              <a:t>SELLING</a:t>
            </a:r>
            <a:r>
              <a:rPr lang="en-US" sz="1400" b="1" dirty="0" smtClean="0"/>
              <a:t> </a:t>
            </a:r>
            <a:r>
              <a:rPr lang="en-US" sz="1400" b="1" dirty="0" smtClean="0">
                <a:solidFill>
                  <a:srgbClr val="000000"/>
                </a:solidFill>
              </a:rPr>
              <a:t>Convince parents that this school will give them the best combination of both a  college experience and scholastics</a:t>
            </a:r>
            <a:r>
              <a:rPr lang="en-US" sz="1400" b="1" dirty="0" smtClean="0"/>
              <a:t>, </a:t>
            </a:r>
            <a:r>
              <a:rPr lang="en-US" sz="1400" b="1" u="sng" dirty="0" smtClean="0"/>
              <a:t>DELIVERING</a:t>
            </a:r>
            <a:r>
              <a:rPr lang="en-US" sz="1400" b="1" dirty="0" smtClean="0"/>
              <a:t> </a:t>
            </a:r>
            <a:r>
              <a:rPr lang="en-US" sz="1400" b="1" dirty="0" smtClean="0">
                <a:solidFill>
                  <a:srgbClr val="000000"/>
                </a:solidFill>
              </a:rPr>
              <a:t>Attend the college</a:t>
            </a:r>
            <a:r>
              <a:rPr lang="en-US" sz="1400" b="1" dirty="0" smtClean="0"/>
              <a:t>, and </a:t>
            </a:r>
            <a:r>
              <a:rPr lang="en-US" sz="1400" b="1" u="sng" dirty="0" smtClean="0"/>
              <a:t>SERVICING</a:t>
            </a:r>
            <a:r>
              <a:rPr lang="en-US" sz="1400" b="1" dirty="0" smtClean="0"/>
              <a:t> </a:t>
            </a:r>
            <a:r>
              <a:rPr lang="en-US" sz="1400" b="1" dirty="0" smtClean="0">
                <a:solidFill>
                  <a:srgbClr val="000000"/>
                </a:solidFill>
              </a:rPr>
              <a:t>Ensuring that you made the right choice for your college and major while maintaining your academic and social life</a:t>
            </a:r>
            <a:r>
              <a:rPr lang="en-US" sz="1400" b="1" dirty="0" smtClean="0"/>
              <a:t>.</a:t>
            </a:r>
          </a:p>
          <a:p>
            <a:pPr algn="just"/>
            <a:endParaRPr lang="en-US" sz="1400" b="1" dirty="0" smtClean="0"/>
          </a:p>
          <a:p>
            <a:pPr algn="just"/>
            <a:r>
              <a:rPr lang="en-US" sz="1400" b="1" dirty="0" smtClean="0"/>
              <a:t>	Our </a:t>
            </a:r>
            <a:r>
              <a:rPr lang="en-US" sz="1400" b="1" u="sng" dirty="0" smtClean="0"/>
              <a:t>PRODUCT</a:t>
            </a:r>
            <a:r>
              <a:rPr lang="en-US" sz="1400" b="1" dirty="0" smtClean="0"/>
              <a:t> </a:t>
            </a:r>
            <a:r>
              <a:rPr lang="en-US" sz="1400" b="1" dirty="0" smtClean="0">
                <a:solidFill>
                  <a:srgbClr val="000000"/>
                </a:solidFill>
              </a:rPr>
              <a:t>A college to attend and a major to go with it,</a:t>
            </a:r>
            <a:r>
              <a:rPr lang="en-US" sz="1400" b="1" dirty="0" smtClean="0"/>
              <a:t> </a:t>
            </a:r>
            <a:r>
              <a:rPr lang="en-US" sz="1400" b="1" u="sng" dirty="0" smtClean="0"/>
              <a:t>CUSTOMER</a:t>
            </a:r>
            <a:r>
              <a:rPr lang="en-US" sz="1400" b="1" dirty="0" smtClean="0"/>
              <a:t> </a:t>
            </a:r>
            <a:r>
              <a:rPr lang="en-US" sz="1400" b="1" dirty="0" smtClean="0">
                <a:solidFill>
                  <a:srgbClr val="000000"/>
                </a:solidFill>
              </a:rPr>
              <a:t>High school students</a:t>
            </a:r>
            <a:r>
              <a:rPr lang="en-US" sz="1400" b="1" dirty="0" smtClean="0"/>
              <a:t>.</a:t>
            </a:r>
          </a:p>
          <a:p>
            <a:pPr algn="just"/>
            <a:endParaRPr lang="en-US" sz="1400" b="1" dirty="0" smtClean="0"/>
          </a:p>
          <a:p>
            <a:pPr algn="just">
              <a:defRPr/>
            </a:pPr>
            <a:r>
              <a:rPr lang="en-US" sz="1400" b="1" dirty="0" smtClean="0"/>
              <a:t>	Our </a:t>
            </a:r>
            <a:r>
              <a:rPr lang="en-US" sz="1400" b="1" u="sng" dirty="0" smtClean="0"/>
              <a:t>GOAL</a:t>
            </a:r>
            <a:r>
              <a:rPr lang="en-US" sz="1400" b="1" dirty="0" smtClean="0"/>
              <a:t> </a:t>
            </a:r>
            <a:r>
              <a:rPr lang="en-US" sz="1400" b="1" dirty="0" smtClean="0">
                <a:solidFill>
                  <a:srgbClr val="000000"/>
                </a:solidFill>
              </a:rPr>
              <a:t>Finding the right College and major to fit the student</a:t>
            </a:r>
            <a:r>
              <a:rPr lang="en-US" sz="1400" b="1" dirty="0" smtClean="0"/>
              <a:t>.</a:t>
            </a:r>
          </a:p>
          <a:p>
            <a:pPr algn="just"/>
            <a:endParaRPr lang="en-US" sz="1400" b="1" dirty="0" smtClean="0"/>
          </a:p>
          <a:p>
            <a:pPr algn="just"/>
            <a:r>
              <a:rPr lang="en-US" sz="1400" b="1" dirty="0" smtClean="0"/>
              <a:t>	Our </a:t>
            </a:r>
            <a:r>
              <a:rPr lang="en-US" sz="1400" b="1" u="sng" dirty="0" smtClean="0"/>
              <a:t>VALUE</a:t>
            </a:r>
            <a:r>
              <a:rPr lang="en-US" sz="1400" b="1" dirty="0" smtClean="0"/>
              <a:t> </a:t>
            </a:r>
            <a:r>
              <a:rPr lang="en-US" sz="1400" b="1" dirty="0" smtClean="0">
                <a:solidFill>
                  <a:srgbClr val="000000"/>
                </a:solidFill>
              </a:rPr>
              <a:t>By choosing the correct college they will maximize the positive effect college has on themselves both academically and socially</a:t>
            </a:r>
            <a:r>
              <a:rPr lang="en-US" sz="1400" b="1" dirty="0" smtClean="0"/>
              <a:t>. </a:t>
            </a:r>
          </a:p>
          <a:p>
            <a:pPr algn="just"/>
            <a:endParaRPr lang="en-US" sz="1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1143000" y="742890"/>
            <a:ext cx="4724400" cy="400110"/>
          </a:xfrm>
          <a:prstGeom prst="rect">
            <a:avLst/>
          </a:prstGeom>
          <a:noFill/>
          <a:ln w="9525">
            <a:noFill/>
            <a:miter lim="800000"/>
            <a:headEnd/>
            <a:tailEnd/>
          </a:ln>
          <a:effectLst/>
        </p:spPr>
        <p:txBody>
          <a:bodyPr>
            <a:spAutoFit/>
          </a:bodyPr>
          <a:lstStyle/>
          <a:p>
            <a:pPr algn="ctr">
              <a:spcBef>
                <a:spcPct val="50000"/>
              </a:spcBef>
            </a:pPr>
            <a:r>
              <a:rPr lang="en-US" b="1" dirty="0" smtClean="0">
                <a:effectLst>
                  <a:outerShdw blurRad="38100" dist="38100" dir="2700000" algn="tl">
                    <a:srgbClr val="C0C0C0"/>
                  </a:outerShdw>
                </a:effectLst>
              </a:rPr>
              <a:t>Client Flow Chart Description</a:t>
            </a:r>
            <a:endParaRPr lang="en-US" b="1" dirty="0">
              <a:effectLst>
                <a:outerShdw blurRad="38100" dist="38100" dir="2700000" algn="tl">
                  <a:srgbClr val="C0C0C0"/>
                </a:outerShdw>
              </a:effectLst>
            </a:endParaRPr>
          </a:p>
        </p:txBody>
      </p:sp>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3</a:t>
            </a:fld>
            <a:endParaRPr lang="en-US"/>
          </a:p>
        </p:txBody>
      </p:sp>
      <p:sp>
        <p:nvSpPr>
          <p:cNvPr id="5" name="TextBox 4"/>
          <p:cNvSpPr txBox="1"/>
          <p:nvPr/>
        </p:nvSpPr>
        <p:spPr>
          <a:xfrm>
            <a:off x="457200" y="1752600"/>
            <a:ext cx="5943600" cy="3970318"/>
          </a:xfrm>
          <a:prstGeom prst="rect">
            <a:avLst/>
          </a:prstGeom>
          <a:noFill/>
        </p:spPr>
        <p:txBody>
          <a:bodyPr wrap="square" rtlCol="0">
            <a:spAutoFit/>
          </a:bodyPr>
          <a:lstStyle/>
          <a:p>
            <a:pPr algn="just"/>
            <a:r>
              <a:rPr lang="en-US" sz="1400" b="1" dirty="0" smtClean="0"/>
              <a:t>	This chart is here to describe the flow of the WCA’s and Value Chains for our project.  We start with the overall MIS WCA and its value chain.  From there, we break down each step of the value chain into its own WCA. After this we have a narrative describing how we move from the MIS side to the vendor, or High School student side(see pg. </a:t>
            </a:r>
            <a:r>
              <a:rPr lang="en-US" sz="1400" b="1" smtClean="0"/>
              <a:t>9).  </a:t>
            </a:r>
            <a:r>
              <a:rPr lang="en-US" sz="1400" b="1" dirty="0" smtClean="0"/>
              <a:t>From here we have the overall High School student WCA and Value chain, and corresponding WCA’s for each step in the student’s Value Chain. Afterwards was a narrative describing why the Research sub phase connects with the client.  We then added a value chain for the Research sub phase and included how Second Life would theoretically improve the value of the UA MIS department through its vendor. Afterwards was a narrative on its actual effectiveness in the Value Chain.</a:t>
            </a:r>
          </a:p>
          <a:p>
            <a:pPr algn="just"/>
            <a:endParaRPr lang="en-US" sz="1400" b="1" dirty="0" smtClean="0"/>
          </a:p>
          <a:p>
            <a:pPr algn="just"/>
            <a:r>
              <a:rPr lang="en-US" sz="1400" b="1" dirty="0" smtClean="0"/>
              <a:t>	We added a second example of this chart and its explanation within the actual project to show where we would put this for the actual presentation, instead as just a note to the graders.</a:t>
            </a:r>
            <a:endParaRPr lang="en-US" sz="1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9"/>
          <p:cNvSpPr>
            <a:spLocks noChangeArrowheads="1"/>
          </p:cNvSpPr>
          <p:nvPr/>
        </p:nvSpPr>
        <p:spPr bwMode="auto">
          <a:xfrm>
            <a:off x="193675" y="8382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Research</a:t>
            </a:r>
            <a:endParaRPr lang="en-US" sz="1400" b="1"/>
          </a:p>
        </p:txBody>
      </p:sp>
      <p:sp>
        <p:nvSpPr>
          <p:cNvPr id="40967" name="Rectangle 15"/>
          <p:cNvSpPr>
            <a:spLocks noChangeArrowheads="1"/>
          </p:cNvSpPr>
          <p:nvPr/>
        </p:nvSpPr>
        <p:spPr bwMode="auto">
          <a:xfrm>
            <a:off x="4887913" y="3810000"/>
            <a:ext cx="1828800" cy="2667000"/>
          </a:xfrm>
          <a:prstGeom prst="rect">
            <a:avLst/>
          </a:prstGeom>
          <a:solidFill>
            <a:schemeClr val="accent1">
              <a:alpha val="30196"/>
            </a:schemeClr>
          </a:solidFill>
          <a:ln w="9525">
            <a:miter lim="800000"/>
            <a:headEnd/>
            <a:tailEnd/>
          </a:ln>
          <a:scene3d>
            <a:camera prst="legacyObliqueBottomLeft"/>
            <a:lightRig rig="legacyFlat1" dir="t"/>
          </a:scene3d>
          <a:sp3d extrusionH="125400" prstMaterial="legacyMatte">
            <a:bevelT w="13500" h="13500" prst="angle"/>
            <a:bevelB w="13500" h="13500" prst="angle"/>
            <a:extrusionClr>
              <a:srgbClr val="FD6363"/>
            </a:extrusionClr>
          </a:sp3d>
        </p:spPr>
        <p:txBody>
          <a:bodyPr anchor="ctr">
            <a:flatTx/>
          </a:bodyPr>
          <a:lstStyle/>
          <a:p>
            <a:pPr algn="ctr"/>
            <a:r>
              <a:rPr lang="en-US" sz="1200" b="1" dirty="0" smtClean="0"/>
              <a:t>By choosing the proper college, the student will be able to make him/herself the best and faster worker he/she could be</a:t>
            </a:r>
            <a:endParaRPr lang="en-US" sz="1200" b="1" dirty="0"/>
          </a:p>
        </p:txBody>
      </p:sp>
      <p:sp>
        <p:nvSpPr>
          <p:cNvPr id="40968" name="Line 20"/>
          <p:cNvSpPr>
            <a:spLocks noChangeShapeType="1"/>
          </p:cNvSpPr>
          <p:nvPr/>
        </p:nvSpPr>
        <p:spPr bwMode="auto">
          <a:xfrm flipV="1">
            <a:off x="5791200" y="6553200"/>
            <a:ext cx="17463" cy="2362200"/>
          </a:xfrm>
          <a:prstGeom prst="line">
            <a:avLst/>
          </a:prstGeom>
          <a:noFill/>
          <a:ln w="57150">
            <a:solidFill>
              <a:srgbClr val="800000"/>
            </a:solidFill>
            <a:round/>
            <a:headEnd/>
            <a:tailEnd type="stealth" w="lg" len="med"/>
          </a:ln>
        </p:spPr>
        <p:txBody>
          <a:bodyPr wrap="none" anchor="ctr"/>
          <a:lstStyle/>
          <a:p>
            <a:endParaRPr lang="en-US"/>
          </a:p>
        </p:txBody>
      </p:sp>
      <p:sp>
        <p:nvSpPr>
          <p:cNvPr id="40969" name="Line 29"/>
          <p:cNvSpPr>
            <a:spLocks noChangeShapeType="1"/>
          </p:cNvSpPr>
          <p:nvPr/>
        </p:nvSpPr>
        <p:spPr bwMode="auto">
          <a:xfrm flipH="1" flipV="1">
            <a:off x="820738" y="8915400"/>
            <a:ext cx="4987925" cy="0"/>
          </a:xfrm>
          <a:prstGeom prst="line">
            <a:avLst/>
          </a:prstGeom>
          <a:noFill/>
          <a:ln w="57150">
            <a:solidFill>
              <a:srgbClr val="800000"/>
            </a:solidFill>
            <a:round/>
            <a:headEnd/>
            <a:tailEnd/>
          </a:ln>
        </p:spPr>
        <p:txBody>
          <a:bodyPr wrap="none" anchor="ctr"/>
          <a:lstStyle/>
          <a:p>
            <a:endParaRPr lang="en-US"/>
          </a:p>
        </p:txBody>
      </p:sp>
      <p:sp>
        <p:nvSpPr>
          <p:cNvPr id="40970" name="TextBox 13"/>
          <p:cNvSpPr txBox="1">
            <a:spLocks noChangeArrowheads="1"/>
          </p:cNvSpPr>
          <p:nvPr/>
        </p:nvSpPr>
        <p:spPr bwMode="auto">
          <a:xfrm>
            <a:off x="457200" y="152400"/>
            <a:ext cx="6019800" cy="461665"/>
          </a:xfrm>
          <a:prstGeom prst="rect">
            <a:avLst/>
          </a:prstGeom>
          <a:noFill/>
          <a:ln w="9525">
            <a:noFill/>
            <a:miter lim="800000"/>
            <a:headEnd/>
            <a:tailEnd/>
          </a:ln>
        </p:spPr>
        <p:txBody>
          <a:bodyPr>
            <a:spAutoFit/>
          </a:bodyPr>
          <a:lstStyle/>
          <a:p>
            <a:pPr algn="ctr" eaLnBrk="0" hangingPunct="0"/>
            <a:r>
              <a:rPr lang="en-US" sz="2400" b="1" dirty="0" smtClean="0">
                <a:solidFill>
                  <a:schemeClr val="accent2"/>
                </a:solidFill>
              </a:rPr>
              <a:t>High School Student Value Chain</a:t>
            </a:r>
            <a:endParaRPr lang="en-US" sz="2400" b="1" dirty="0">
              <a:solidFill>
                <a:schemeClr val="accent2"/>
              </a:solidFill>
            </a:endParaRPr>
          </a:p>
        </p:txBody>
      </p:sp>
      <p:cxnSp>
        <p:nvCxnSpPr>
          <p:cNvPr id="40971" name="Straight Connector 15"/>
          <p:cNvCxnSpPr>
            <a:cxnSpLocks noChangeShapeType="1"/>
          </p:cNvCxnSpPr>
          <p:nvPr/>
        </p:nvCxnSpPr>
        <p:spPr bwMode="auto">
          <a:xfrm>
            <a:off x="0" y="684213"/>
            <a:ext cx="6858000" cy="1587"/>
          </a:xfrm>
          <a:prstGeom prst="line">
            <a:avLst/>
          </a:prstGeom>
          <a:noFill/>
          <a:ln w="9525" algn="ctr">
            <a:solidFill>
              <a:srgbClr val="000000"/>
            </a:solidFill>
            <a:round/>
            <a:headEnd/>
            <a:tailEnd/>
          </a:ln>
        </p:spPr>
      </p:cxnSp>
      <p:sp>
        <p:nvSpPr>
          <p:cNvPr id="3" name="Rectangle 9"/>
          <p:cNvSpPr>
            <a:spLocks noChangeArrowheads="1"/>
          </p:cNvSpPr>
          <p:nvPr/>
        </p:nvSpPr>
        <p:spPr bwMode="auto">
          <a:xfrm>
            <a:off x="187325" y="75438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r>
              <a:rPr lang="en-US" sz="1400" b="1" dirty="0" smtClean="0">
                <a:effectLst>
                  <a:outerShdw blurRad="38100" dist="38100" dir="2700000" algn="tl">
                    <a:srgbClr val="FFFFFF"/>
                  </a:outerShdw>
                </a:effectLst>
              </a:rPr>
              <a:t>Service</a:t>
            </a:r>
            <a:endParaRPr lang="en-US" sz="1400" b="1" dirty="0">
              <a:effectLst>
                <a:outerShdw blurRad="38100" dist="38100" dir="2700000" algn="tl">
                  <a:srgbClr val="FFFFFF"/>
                </a:outerShdw>
              </a:effectLst>
            </a:endParaRPr>
          </a:p>
        </p:txBody>
      </p:sp>
      <p:sp>
        <p:nvSpPr>
          <p:cNvPr id="4" name="Rectangle 9"/>
          <p:cNvSpPr>
            <a:spLocks noChangeArrowheads="1"/>
          </p:cNvSpPr>
          <p:nvPr/>
        </p:nvSpPr>
        <p:spPr bwMode="auto">
          <a:xfrm>
            <a:off x="187325" y="58674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r>
              <a:rPr lang="en-US" sz="1400" b="1" dirty="0" smtClean="0">
                <a:effectLst>
                  <a:outerShdw blurRad="38100" dist="38100" dir="2700000" algn="tl">
                    <a:srgbClr val="FFFFFF"/>
                  </a:outerShdw>
                </a:effectLst>
              </a:rPr>
              <a:t>Deliver</a:t>
            </a:r>
            <a:endParaRPr lang="en-US" sz="1400" b="1" dirty="0">
              <a:effectLst>
                <a:outerShdw blurRad="38100" dist="38100" dir="2700000" algn="tl">
                  <a:srgbClr val="FFFFFF"/>
                </a:outerShdw>
              </a:effectLst>
            </a:endParaRPr>
          </a:p>
        </p:txBody>
      </p:sp>
      <p:sp>
        <p:nvSpPr>
          <p:cNvPr id="5" name="Rectangle 9"/>
          <p:cNvSpPr>
            <a:spLocks noChangeArrowheads="1"/>
          </p:cNvSpPr>
          <p:nvPr/>
        </p:nvSpPr>
        <p:spPr bwMode="auto">
          <a:xfrm>
            <a:off x="187325" y="41910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dirty="0" smtClean="0">
                <a:effectLst>
                  <a:outerShdw blurRad="38100" dist="38100" dir="2700000" algn="tl">
                    <a:srgbClr val="FFFFFF"/>
                  </a:outerShdw>
                </a:effectLst>
              </a:rPr>
              <a:t>Sell</a:t>
            </a:r>
            <a:endParaRPr lang="en-US" sz="1400" b="1" dirty="0">
              <a:effectLst>
                <a:outerShdw blurRad="38100" dist="38100" dir="2700000" algn="tl">
                  <a:srgbClr val="FFFFFF"/>
                </a:outerShdw>
              </a:effectLst>
            </a:endParaRPr>
          </a:p>
        </p:txBody>
      </p:sp>
      <p:sp>
        <p:nvSpPr>
          <p:cNvPr id="6" name="Rectangle 9"/>
          <p:cNvSpPr>
            <a:spLocks noChangeArrowheads="1"/>
          </p:cNvSpPr>
          <p:nvPr/>
        </p:nvSpPr>
        <p:spPr bwMode="auto">
          <a:xfrm>
            <a:off x="187325" y="25146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dirty="0" smtClean="0">
                <a:effectLst>
                  <a:outerShdw blurRad="38100" dist="38100" dir="2700000" algn="tl">
                    <a:srgbClr val="FFFFFF"/>
                  </a:outerShdw>
                </a:effectLst>
              </a:rPr>
              <a:t>Produce</a:t>
            </a:r>
            <a:endParaRPr lang="en-US" sz="1400" b="1" dirty="0">
              <a:effectLst>
                <a:outerShdw blurRad="38100" dist="38100" dir="2700000" algn="tl">
                  <a:srgbClr val="FFFFFF"/>
                </a:outerShdw>
              </a:effectLst>
            </a:endParaRPr>
          </a:p>
        </p:txBody>
      </p:sp>
      <p:sp>
        <p:nvSpPr>
          <p:cNvPr id="32786" name="Text Box 18"/>
          <p:cNvSpPr txBox="1">
            <a:spLocks noChangeArrowheads="1"/>
          </p:cNvSpPr>
          <p:nvPr/>
        </p:nvSpPr>
        <p:spPr bwMode="auto">
          <a:xfrm>
            <a:off x="5105400" y="3200400"/>
            <a:ext cx="1447800" cy="336550"/>
          </a:xfrm>
          <a:prstGeom prst="rect">
            <a:avLst/>
          </a:prstGeom>
          <a:noFill/>
          <a:ln w="9525">
            <a:noFill/>
            <a:miter lim="800000"/>
            <a:headEnd/>
            <a:tailEnd/>
          </a:ln>
          <a:effectLst/>
        </p:spPr>
        <p:txBody>
          <a:bodyPr>
            <a:spAutoFit/>
          </a:bodyPr>
          <a:lstStyle/>
          <a:p>
            <a:pPr algn="ctr" eaLnBrk="0" hangingPunct="0">
              <a:defRPr/>
            </a:pPr>
            <a:r>
              <a:rPr lang="en-US" sz="1600" b="1" u="sng">
                <a:effectLst>
                  <a:outerShdw blurRad="38100" dist="38100" dir="2700000" algn="tl">
                    <a:srgbClr val="C0C0C0"/>
                  </a:outerShdw>
                </a:effectLst>
              </a:rPr>
              <a:t>Value</a:t>
            </a:r>
          </a:p>
        </p:txBody>
      </p:sp>
      <p:sp>
        <p:nvSpPr>
          <p:cNvPr id="40977" name="Line 17"/>
          <p:cNvSpPr>
            <a:spLocks noChangeShapeType="1"/>
          </p:cNvSpPr>
          <p:nvPr/>
        </p:nvSpPr>
        <p:spPr bwMode="auto">
          <a:xfrm>
            <a:off x="762000" y="20161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78" name="Line 17"/>
          <p:cNvSpPr>
            <a:spLocks noChangeShapeType="1"/>
          </p:cNvSpPr>
          <p:nvPr/>
        </p:nvSpPr>
        <p:spPr bwMode="auto">
          <a:xfrm>
            <a:off x="762000" y="70453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79" name="Line 17"/>
          <p:cNvSpPr>
            <a:spLocks noChangeShapeType="1"/>
          </p:cNvSpPr>
          <p:nvPr/>
        </p:nvSpPr>
        <p:spPr bwMode="auto">
          <a:xfrm>
            <a:off x="762000" y="53689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80" name="Line 17"/>
          <p:cNvSpPr>
            <a:spLocks noChangeShapeType="1"/>
          </p:cNvSpPr>
          <p:nvPr/>
        </p:nvSpPr>
        <p:spPr bwMode="auto">
          <a:xfrm>
            <a:off x="762000" y="36925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81" name="AutoShape 30"/>
          <p:cNvSpPr>
            <a:spLocks noChangeArrowheads="1"/>
          </p:cNvSpPr>
          <p:nvPr/>
        </p:nvSpPr>
        <p:spPr bwMode="auto">
          <a:xfrm>
            <a:off x="1905000" y="11779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eaLnBrk="0" hangingPunct="0">
              <a:defRPr/>
            </a:pPr>
            <a:endParaRPr lang="en-US" sz="1200" b="1" dirty="0" smtClean="0"/>
          </a:p>
          <a:p>
            <a:pPr algn="ctr" eaLnBrk="0" hangingPunct="0">
              <a:defRPr/>
            </a:pPr>
            <a:r>
              <a:rPr lang="en-US" sz="1200" b="1" dirty="0" smtClean="0"/>
              <a:t>What the student is looking for in a college</a:t>
            </a:r>
            <a:endParaRPr lang="en-US" sz="1200" b="1" dirty="0"/>
          </a:p>
        </p:txBody>
      </p:sp>
      <p:sp>
        <p:nvSpPr>
          <p:cNvPr id="40982" name="AutoShape 31"/>
          <p:cNvSpPr>
            <a:spLocks noChangeArrowheads="1"/>
          </p:cNvSpPr>
          <p:nvPr/>
        </p:nvSpPr>
        <p:spPr bwMode="auto">
          <a:xfrm>
            <a:off x="1905000" y="28606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defRPr/>
            </a:pPr>
            <a:endParaRPr lang="en-US" sz="1200" b="1" dirty="0" smtClean="0">
              <a:solidFill>
                <a:srgbClr val="000000"/>
              </a:solidFill>
            </a:endParaRPr>
          </a:p>
          <a:p>
            <a:pPr algn="ctr">
              <a:defRPr/>
            </a:pPr>
            <a:endParaRPr lang="en-US" sz="500" b="1" dirty="0" smtClean="0">
              <a:solidFill>
                <a:srgbClr val="000000"/>
              </a:solidFill>
            </a:endParaRPr>
          </a:p>
          <a:p>
            <a:pPr algn="ctr">
              <a:defRPr/>
            </a:pPr>
            <a:r>
              <a:rPr lang="en-US" sz="1200" b="1" dirty="0" smtClean="0">
                <a:solidFill>
                  <a:srgbClr val="000000"/>
                </a:solidFill>
              </a:rPr>
              <a:t>Decision on which college and major</a:t>
            </a:r>
            <a:endParaRPr lang="en-US" sz="1200" b="1" dirty="0"/>
          </a:p>
        </p:txBody>
      </p:sp>
      <p:sp>
        <p:nvSpPr>
          <p:cNvPr id="40983" name="AutoShape 32"/>
          <p:cNvSpPr>
            <a:spLocks noChangeArrowheads="1"/>
          </p:cNvSpPr>
          <p:nvPr/>
        </p:nvSpPr>
        <p:spPr bwMode="auto">
          <a:xfrm>
            <a:off x="1905000" y="45370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200" b="1" dirty="0" smtClean="0"/>
          </a:p>
          <a:p>
            <a:pPr algn="ctr"/>
            <a:r>
              <a:rPr lang="en-US" sz="1200" b="1" dirty="0" smtClean="0"/>
              <a:t>Permission to go to the school of your choice</a:t>
            </a:r>
          </a:p>
        </p:txBody>
      </p:sp>
      <p:sp>
        <p:nvSpPr>
          <p:cNvPr id="40984" name="AutoShape 33"/>
          <p:cNvSpPr>
            <a:spLocks noChangeArrowheads="1"/>
          </p:cNvSpPr>
          <p:nvPr/>
        </p:nvSpPr>
        <p:spPr bwMode="auto">
          <a:xfrm>
            <a:off x="1893888" y="62071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defRPr/>
            </a:pPr>
            <a:endParaRPr lang="en-US" sz="1200" b="1" dirty="0" smtClean="0">
              <a:solidFill>
                <a:srgbClr val="000000"/>
              </a:solidFill>
            </a:endParaRPr>
          </a:p>
          <a:p>
            <a:pPr algn="ctr">
              <a:defRPr/>
            </a:pPr>
            <a:endParaRPr lang="en-US" sz="500" b="1" dirty="0" smtClean="0">
              <a:solidFill>
                <a:srgbClr val="000000"/>
              </a:solidFill>
            </a:endParaRPr>
          </a:p>
          <a:p>
            <a:pPr algn="ctr">
              <a:defRPr/>
            </a:pPr>
            <a:r>
              <a:rPr lang="en-US" sz="1200" b="1" dirty="0" smtClean="0">
                <a:solidFill>
                  <a:srgbClr val="000000"/>
                </a:solidFill>
              </a:rPr>
              <a:t>Attending the college</a:t>
            </a:r>
            <a:endParaRPr lang="en-US" sz="1200" b="1" dirty="0">
              <a:solidFill>
                <a:srgbClr val="000000"/>
              </a:solidFill>
            </a:endParaRPr>
          </a:p>
        </p:txBody>
      </p:sp>
      <p:sp>
        <p:nvSpPr>
          <p:cNvPr id="40985" name="Line 25"/>
          <p:cNvSpPr>
            <a:spLocks noChangeShapeType="1"/>
          </p:cNvSpPr>
          <p:nvPr/>
        </p:nvSpPr>
        <p:spPr bwMode="auto">
          <a:xfrm flipV="1">
            <a:off x="838200" y="8686800"/>
            <a:ext cx="0" cy="228600"/>
          </a:xfrm>
          <a:prstGeom prst="line">
            <a:avLst/>
          </a:prstGeom>
          <a:noFill/>
          <a:ln w="57150">
            <a:solidFill>
              <a:srgbClr val="800000"/>
            </a:solidFill>
            <a:round/>
            <a:headEnd/>
            <a:tailEnd/>
          </a:ln>
          <a:effectLst/>
        </p:spPr>
        <p:txBody>
          <a:bodyPr/>
          <a:lstStyle/>
          <a:p>
            <a:endParaRPr lang="en-US"/>
          </a:p>
        </p:txBody>
      </p:sp>
      <p:sp>
        <p:nvSpPr>
          <p:cNvPr id="40987" name="AutoShape 33"/>
          <p:cNvSpPr>
            <a:spLocks noChangeArrowheads="1"/>
          </p:cNvSpPr>
          <p:nvPr/>
        </p:nvSpPr>
        <p:spPr bwMode="auto">
          <a:xfrm>
            <a:off x="1887538" y="7620000"/>
            <a:ext cx="2362200" cy="1066800"/>
          </a:xfrm>
          <a:prstGeom prst="wedgeRoundRectCallout">
            <a:avLst>
              <a:gd name="adj1" fmla="val -81046"/>
              <a:gd name="adj2" fmla="val 65028"/>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500" b="1" dirty="0" smtClean="0"/>
          </a:p>
          <a:p>
            <a:pPr algn="ctr"/>
            <a:r>
              <a:rPr lang="en-US" sz="1200" b="1" dirty="0" smtClean="0"/>
              <a:t>Maintaining academic and social life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914400" y="609600"/>
            <a:ext cx="53340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H.S. Student Value Chain Narrative</a:t>
            </a:r>
            <a:endParaRPr lang="en-US" sz="2400" b="1" dirty="0">
              <a:effectLst>
                <a:outerShdw blurRad="50800" dist="50800" dir="5400000" algn="ctr" rotWithShape="0">
                  <a:schemeClr val="bg1"/>
                </a:outerShdw>
              </a:effectLst>
            </a:endParaRPr>
          </a:p>
        </p:txBody>
      </p:sp>
      <p:sp>
        <p:nvSpPr>
          <p:cNvPr id="3" name="TextBox 2"/>
          <p:cNvSpPr txBox="1"/>
          <p:nvPr/>
        </p:nvSpPr>
        <p:spPr>
          <a:xfrm>
            <a:off x="685800" y="1770995"/>
            <a:ext cx="5410200" cy="4401205"/>
          </a:xfrm>
          <a:prstGeom prst="rect">
            <a:avLst/>
          </a:prstGeom>
          <a:noFill/>
        </p:spPr>
        <p:txBody>
          <a:bodyPr wrap="square" rtlCol="0">
            <a:spAutoFit/>
          </a:bodyPr>
          <a:lstStyle/>
          <a:p>
            <a:r>
              <a:rPr lang="en-US" sz="1400" b="1" dirty="0" smtClean="0"/>
              <a:t>	This Value Chain was for the purpose of showing how the High School student can add value to him or herself by making the proper college decision.</a:t>
            </a:r>
          </a:p>
          <a:p>
            <a:endParaRPr lang="en-US" sz="1400" b="1" dirty="0" smtClean="0"/>
          </a:p>
          <a:p>
            <a:pPr lvl="2">
              <a:buFont typeface="Arial" pitchFamily="34" charset="0"/>
              <a:buChar char="•"/>
            </a:pPr>
            <a:r>
              <a:rPr lang="en-US" sz="1400" b="1" u="sng" dirty="0" smtClean="0"/>
              <a:t>Research</a:t>
            </a:r>
            <a:r>
              <a:rPr lang="en-US" sz="1400" b="1" dirty="0" smtClean="0"/>
              <a:t>- What the student is looking for in a college</a:t>
            </a:r>
          </a:p>
          <a:p>
            <a:pPr lvl="2">
              <a:buFont typeface="Arial" pitchFamily="34" charset="0"/>
              <a:buChar char="•"/>
            </a:pPr>
            <a:endParaRPr lang="en-US" sz="1400" b="1" u="sng" dirty="0" smtClean="0"/>
          </a:p>
          <a:p>
            <a:pPr lvl="2">
              <a:buFont typeface="Arial" pitchFamily="34" charset="0"/>
              <a:buChar char="•"/>
            </a:pPr>
            <a:r>
              <a:rPr lang="en-US" sz="1400" b="1" u="sng" dirty="0" smtClean="0"/>
              <a:t>Produce</a:t>
            </a:r>
            <a:r>
              <a:rPr lang="en-US" sz="1400" b="1" dirty="0" smtClean="0"/>
              <a:t>- </a:t>
            </a:r>
            <a:r>
              <a:rPr lang="en-US" sz="1400" b="1" dirty="0" smtClean="0">
                <a:solidFill>
                  <a:srgbClr val="000000"/>
                </a:solidFill>
              </a:rPr>
              <a:t>Decision on which college and major</a:t>
            </a:r>
            <a:endParaRPr lang="en-US" sz="1400" b="1" dirty="0" smtClean="0"/>
          </a:p>
          <a:p>
            <a:pPr lvl="2">
              <a:buFont typeface="Arial" pitchFamily="34" charset="0"/>
              <a:buChar char="•"/>
            </a:pPr>
            <a:endParaRPr lang="en-US" sz="1400" b="1" u="sng" dirty="0" smtClean="0"/>
          </a:p>
          <a:p>
            <a:pPr lvl="2">
              <a:buFont typeface="Arial" pitchFamily="34" charset="0"/>
              <a:buChar char="•"/>
            </a:pPr>
            <a:r>
              <a:rPr lang="en-US" sz="1400" b="1" u="sng" dirty="0" smtClean="0"/>
              <a:t>Sell</a:t>
            </a:r>
            <a:r>
              <a:rPr lang="en-US" sz="1400" b="1" dirty="0" smtClean="0"/>
              <a:t>- Permission to go to the school of your choice</a:t>
            </a:r>
            <a:endParaRPr lang="en-US" sz="1000" b="1" dirty="0" smtClean="0"/>
          </a:p>
          <a:p>
            <a:pPr lvl="2">
              <a:buFont typeface="Arial" pitchFamily="34" charset="0"/>
              <a:buChar char="•"/>
            </a:pPr>
            <a:endParaRPr lang="en-US" sz="1400" b="1" u="sng" dirty="0" smtClean="0"/>
          </a:p>
          <a:p>
            <a:pPr lvl="2">
              <a:buFont typeface="Arial" pitchFamily="34" charset="0"/>
              <a:buChar char="•"/>
            </a:pPr>
            <a:r>
              <a:rPr lang="en-US" sz="1400" b="1" u="sng" dirty="0" smtClean="0"/>
              <a:t>Deliver</a:t>
            </a:r>
            <a:r>
              <a:rPr lang="en-US" sz="1400" b="1" dirty="0" smtClean="0"/>
              <a:t>- </a:t>
            </a:r>
            <a:r>
              <a:rPr lang="en-US" sz="1400" b="1" dirty="0" smtClean="0">
                <a:solidFill>
                  <a:srgbClr val="000000"/>
                </a:solidFill>
              </a:rPr>
              <a:t>Attending the college</a:t>
            </a:r>
            <a:endParaRPr lang="en-US" sz="1400" b="1" dirty="0" smtClean="0"/>
          </a:p>
          <a:p>
            <a:pPr lvl="2">
              <a:buFont typeface="Arial" pitchFamily="34" charset="0"/>
              <a:buChar char="•"/>
            </a:pPr>
            <a:endParaRPr lang="en-US" sz="1400" b="1" u="sng" dirty="0" smtClean="0"/>
          </a:p>
          <a:p>
            <a:pPr lvl="2">
              <a:buFont typeface="Arial" pitchFamily="34" charset="0"/>
              <a:buChar char="•"/>
            </a:pPr>
            <a:r>
              <a:rPr lang="en-US" sz="1400" b="1" u="sng" dirty="0" smtClean="0"/>
              <a:t>Service</a:t>
            </a:r>
            <a:r>
              <a:rPr lang="en-US" sz="1400" b="1" dirty="0" smtClean="0"/>
              <a:t>- Maintaining academic and social life</a:t>
            </a:r>
          </a:p>
          <a:p>
            <a:endParaRPr lang="en-US" sz="1400" b="1" u="sng" dirty="0" smtClean="0"/>
          </a:p>
          <a:p>
            <a:pPr marL="0" lvl="2"/>
            <a:r>
              <a:rPr lang="en-US" sz="1400" b="1" dirty="0" smtClean="0"/>
              <a:t>	The total </a:t>
            </a:r>
            <a:r>
              <a:rPr lang="en-US" sz="1400" b="1" u="sng" dirty="0" smtClean="0"/>
              <a:t>VALUE</a:t>
            </a:r>
            <a:r>
              <a:rPr lang="en-US" sz="1400" b="1" dirty="0" smtClean="0"/>
              <a:t> of this is by choosing the proper college, the student will be able to make him/herself the best and faster worker he/she could be.</a:t>
            </a:r>
          </a:p>
          <a:p>
            <a:pPr marL="0" lvl="2"/>
            <a:endParaRPr lang="en-US" sz="1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IT</a:t>
            </a:r>
          </a:p>
          <a:p>
            <a:pPr algn="ctr">
              <a:defRPr/>
            </a:pPr>
            <a:r>
              <a:rPr lang="en-US" sz="1200" b="1">
                <a:cs typeface="+mn-cs"/>
              </a:rPr>
              <a:t>Internet</a:t>
            </a:r>
          </a:p>
          <a:p>
            <a:pPr algn="ctr">
              <a:defRPr/>
            </a:pPr>
            <a:endParaRPr lang="en-US" sz="1200" b="1">
              <a:cs typeface="+mn-cs"/>
            </a:endParaRPr>
          </a:p>
          <a:p>
            <a:pPr algn="ctr">
              <a:defRPr/>
            </a:pPr>
            <a:endParaRPr lang="en-US" sz="1200" b="1">
              <a:cs typeface="+mn-cs"/>
            </a:endParaRPr>
          </a:p>
        </p:txBody>
      </p:sp>
      <p:sp>
        <p:nvSpPr>
          <p:cNvPr id="8197"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People</a:t>
            </a:r>
            <a:endParaRPr lang="en-US" sz="1400" b="1">
              <a:effectLst>
                <a:outerShdw blurRad="38100" dist="38100" dir="2700000" algn="tl">
                  <a:srgbClr val="FFFFFF"/>
                </a:outerShdw>
              </a:effectLst>
              <a:cs typeface="+mn-cs"/>
            </a:endParaRPr>
          </a:p>
          <a:p>
            <a:pPr algn="ctr">
              <a:defRPr/>
            </a:pPr>
            <a:r>
              <a:rPr lang="en-US" sz="1200" b="1">
                <a:solidFill>
                  <a:srgbClr val="000000"/>
                </a:solidFill>
                <a:cs typeface="Times New Roman" pitchFamily="18" charset="0"/>
              </a:rPr>
              <a:t>High School student </a:t>
            </a:r>
          </a:p>
          <a:p>
            <a:pPr algn="ctr">
              <a:defRPr/>
            </a:pPr>
            <a:r>
              <a:rPr lang="en-US" sz="1200" b="1">
                <a:solidFill>
                  <a:srgbClr val="000000"/>
                </a:solidFill>
                <a:cs typeface="Times New Roman" pitchFamily="18" charset="0"/>
              </a:rPr>
              <a:t>College recruiters</a:t>
            </a:r>
          </a:p>
          <a:p>
            <a:pPr algn="ctr">
              <a:defRPr/>
            </a:pPr>
            <a:r>
              <a:rPr lang="en-US" sz="1200" b="1">
                <a:solidFill>
                  <a:srgbClr val="000000"/>
                </a:solidFill>
                <a:cs typeface="Times New Roman" pitchFamily="18" charset="0"/>
              </a:rPr>
              <a:t>Whoever is paying for their college</a:t>
            </a:r>
            <a:endParaRPr lang="en-US" sz="1200" b="1">
              <a:cs typeface="+mn-cs"/>
            </a:endParaRPr>
          </a:p>
        </p:txBody>
      </p:sp>
      <p:sp>
        <p:nvSpPr>
          <p:cNvPr id="8198"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cs typeface="+mn-cs"/>
              </a:rPr>
              <a:t>Data</a:t>
            </a:r>
            <a:endParaRPr lang="en-US" sz="1400" b="1" dirty="0">
              <a:effectLst>
                <a:outerShdw blurRad="38100" dist="38100" dir="2700000" algn="tl">
                  <a:srgbClr val="FFFFFF"/>
                </a:outerShdw>
              </a:effectLst>
              <a:cs typeface="+mn-cs"/>
            </a:endParaRPr>
          </a:p>
          <a:p>
            <a:pPr algn="ctr">
              <a:defRPr/>
            </a:pPr>
            <a:r>
              <a:rPr lang="en-US" sz="1200" b="1" dirty="0">
                <a:solidFill>
                  <a:srgbClr val="000000"/>
                </a:solidFill>
                <a:cs typeface="Times New Roman" pitchFamily="18" charset="0"/>
              </a:rPr>
              <a:t>College Statistics</a:t>
            </a:r>
            <a:endParaRPr lang="en-US" sz="1200" b="1" dirty="0">
              <a:cs typeface="+mn-cs"/>
            </a:endParaRPr>
          </a:p>
          <a:p>
            <a:pPr algn="ctr">
              <a:defRPr/>
            </a:pPr>
            <a:r>
              <a:rPr lang="en-US" sz="1200" b="1" dirty="0" smtClean="0">
                <a:cs typeface="+mn-cs"/>
              </a:rPr>
              <a:t>College pamphlets</a:t>
            </a:r>
            <a:endParaRPr lang="en-US" sz="1200" b="1" dirty="0">
              <a:cs typeface="+mn-cs"/>
            </a:endParaRPr>
          </a:p>
          <a:p>
            <a:pPr algn="ctr">
              <a:defRPr/>
            </a:pPr>
            <a:endParaRPr lang="en-US" sz="1200" b="1" dirty="0">
              <a:cs typeface="+mn-cs"/>
            </a:endParaRPr>
          </a:p>
        </p:txBody>
      </p:sp>
      <p:sp>
        <p:nvSpPr>
          <p:cNvPr id="8199"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lnSpc>
                <a:spcPct val="90000"/>
              </a:lnSpc>
              <a:defRPr/>
            </a:pPr>
            <a:r>
              <a:rPr lang="en-US" b="1" dirty="0">
                <a:effectLst>
                  <a:outerShdw blurRad="38100" dist="38100" dir="2700000" algn="tl">
                    <a:srgbClr val="FFFFFF"/>
                  </a:outerShdw>
                </a:effectLst>
                <a:cs typeface="+mn-cs"/>
              </a:rPr>
              <a:t>(Work Practices)</a:t>
            </a:r>
            <a:endParaRPr lang="en-US" sz="1400" b="1" dirty="0">
              <a:effectLst>
                <a:outerShdw blurRad="38100" dist="38100" dir="2700000" algn="tl">
                  <a:srgbClr val="FFFFFF"/>
                </a:outerShdw>
              </a:effectLst>
              <a:cs typeface="+mn-cs"/>
            </a:endParaRPr>
          </a:p>
          <a:p>
            <a:pPr algn="ctr">
              <a:lnSpc>
                <a:spcPct val="90000"/>
              </a:lnSpc>
              <a:defRPr/>
            </a:pPr>
            <a:r>
              <a:rPr lang="en-US" sz="1400" b="1" u="sng" dirty="0">
                <a:effectLst>
                  <a:outerShdw blurRad="38100" dist="38100" dir="2700000" algn="tl">
                    <a:srgbClr val="FFFFFF"/>
                  </a:outerShdw>
                </a:effectLst>
                <a:cs typeface="+mn-cs"/>
              </a:rPr>
              <a:t>Research</a:t>
            </a:r>
          </a:p>
          <a:p>
            <a:pPr algn="ctr">
              <a:lnSpc>
                <a:spcPct val="90000"/>
              </a:lnSpc>
              <a:defRPr/>
            </a:pPr>
            <a:r>
              <a:rPr lang="en-US" sz="1200" b="1" dirty="0" smtClean="0">
                <a:solidFill>
                  <a:srgbClr val="000000"/>
                </a:solidFill>
                <a:cs typeface="Times New Roman" pitchFamily="18" charset="0"/>
              </a:rPr>
              <a:t>Who has </a:t>
            </a:r>
            <a:r>
              <a:rPr lang="en-US" sz="1200" b="1" dirty="0">
                <a:solidFill>
                  <a:srgbClr val="000000"/>
                </a:solidFill>
                <a:cs typeface="Times New Roman" pitchFamily="18" charset="0"/>
              </a:rPr>
              <a:t>recently made a decision on where to go to </a:t>
            </a:r>
            <a:r>
              <a:rPr lang="en-US" sz="1200" b="1" dirty="0" smtClean="0">
                <a:solidFill>
                  <a:srgbClr val="000000"/>
                </a:solidFill>
                <a:cs typeface="Times New Roman" pitchFamily="18" charset="0"/>
              </a:rPr>
              <a:t>school and find </a:t>
            </a:r>
            <a:r>
              <a:rPr lang="en-US" sz="1200" b="1" dirty="0">
                <a:solidFill>
                  <a:srgbClr val="000000"/>
                </a:solidFill>
                <a:cs typeface="Times New Roman" pitchFamily="18" charset="0"/>
              </a:rPr>
              <a:t>out what you are looking for in a college</a:t>
            </a:r>
            <a:r>
              <a:rPr lang="en-US" sz="1200" b="1" dirty="0">
                <a:cs typeface="+mn-cs"/>
              </a:rPr>
              <a:t> </a:t>
            </a:r>
            <a:r>
              <a:rPr lang="en-US" sz="1200" b="1" dirty="0" smtClean="0">
                <a:cs typeface="+mn-cs"/>
              </a:rPr>
              <a:t>by using the data and the internet</a:t>
            </a:r>
            <a:endParaRPr lang="en-US" sz="1200" b="1" u="sng" dirty="0">
              <a:cs typeface="+mn-cs"/>
            </a:endParaRPr>
          </a:p>
          <a:p>
            <a:pPr algn="ctr">
              <a:lnSpc>
                <a:spcPct val="90000"/>
              </a:lnSpc>
              <a:defRPr/>
            </a:pPr>
            <a:r>
              <a:rPr lang="en-US" sz="1400" b="1" u="sng" dirty="0">
                <a:effectLst>
                  <a:outerShdw blurRad="38100" dist="38100" dir="2700000" algn="tl">
                    <a:srgbClr val="FFFFFF"/>
                  </a:outerShdw>
                </a:effectLst>
                <a:cs typeface="+mn-cs"/>
              </a:rPr>
              <a:t>Sell</a:t>
            </a:r>
          </a:p>
          <a:p>
            <a:pPr algn="ctr">
              <a:lnSpc>
                <a:spcPct val="90000"/>
              </a:lnSpc>
              <a:defRPr/>
            </a:pPr>
            <a:r>
              <a:rPr lang="en-US" sz="1200" b="1" dirty="0">
                <a:solidFill>
                  <a:srgbClr val="000000"/>
                </a:solidFill>
                <a:cs typeface="Times New Roman" pitchFamily="18" charset="0"/>
              </a:rPr>
              <a:t>Convince whoever is paying for your college that you need these things in a school</a:t>
            </a:r>
            <a:r>
              <a:rPr lang="en-US" sz="1200" b="1" dirty="0">
                <a:cs typeface="+mn-cs"/>
              </a:rPr>
              <a:t> </a:t>
            </a:r>
            <a:endParaRPr lang="en-US" sz="1200" b="1" u="sng" dirty="0">
              <a:cs typeface="+mn-cs"/>
            </a:endParaRPr>
          </a:p>
          <a:p>
            <a:pPr algn="ctr">
              <a:lnSpc>
                <a:spcPct val="90000"/>
              </a:lnSpc>
              <a:defRPr/>
            </a:pPr>
            <a:r>
              <a:rPr lang="en-US" sz="1400" b="1" u="sng" dirty="0">
                <a:effectLst>
                  <a:outerShdw blurRad="38100" dist="38100" dir="2700000" algn="tl">
                    <a:srgbClr val="FFFFFF"/>
                  </a:outerShdw>
                </a:effectLst>
                <a:cs typeface="+mn-cs"/>
              </a:rPr>
              <a:t>Produce</a:t>
            </a:r>
          </a:p>
          <a:p>
            <a:pPr algn="ctr">
              <a:lnSpc>
                <a:spcPct val="90000"/>
              </a:lnSpc>
              <a:defRPr/>
            </a:pPr>
            <a:r>
              <a:rPr lang="en-US" sz="1200" b="1" dirty="0" smtClean="0">
                <a:cs typeface="+mn-cs"/>
              </a:rPr>
              <a:t>Using research obtained and data, create a list of possible schools</a:t>
            </a:r>
          </a:p>
          <a:p>
            <a:pPr algn="ctr">
              <a:lnSpc>
                <a:spcPct val="90000"/>
              </a:lnSpc>
              <a:defRPr/>
            </a:pPr>
            <a:r>
              <a:rPr lang="en-US" sz="1400" b="1" u="sng" dirty="0" smtClean="0">
                <a:effectLst>
                  <a:outerShdw blurRad="38100" dist="38100" dir="2700000" algn="tl">
                    <a:srgbClr val="FFFFFF"/>
                  </a:outerShdw>
                </a:effectLst>
              </a:rPr>
              <a:t>Service</a:t>
            </a:r>
          </a:p>
          <a:p>
            <a:pPr algn="ctr">
              <a:lnSpc>
                <a:spcPct val="90000"/>
              </a:lnSpc>
              <a:defRPr/>
            </a:pPr>
            <a:r>
              <a:rPr lang="en-US" sz="1200" b="1" dirty="0" smtClean="0">
                <a:solidFill>
                  <a:srgbClr val="000000"/>
                </a:solidFill>
                <a:cs typeface="Times New Roman" pitchFamily="18" charset="0"/>
              </a:rPr>
              <a:t>Continually research new schools and update the list</a:t>
            </a:r>
            <a:endParaRPr lang="en-US" sz="1400" b="1" u="sng" dirty="0" smtClean="0">
              <a:effectLst>
                <a:outerShdw blurRad="38100" dist="38100" dir="2700000" algn="tl">
                  <a:srgbClr val="FFFFFF"/>
                </a:outerShdw>
              </a:effectLst>
              <a:cs typeface="+mn-cs"/>
            </a:endParaRPr>
          </a:p>
          <a:p>
            <a:pPr algn="ctr">
              <a:lnSpc>
                <a:spcPct val="90000"/>
              </a:lnSpc>
              <a:defRPr/>
            </a:pPr>
            <a:r>
              <a:rPr lang="en-US" sz="1400" b="1" u="sng" dirty="0" smtClean="0">
                <a:effectLst>
                  <a:outerShdw blurRad="38100" dist="38100" dir="2700000" algn="tl">
                    <a:srgbClr val="FFFFFF"/>
                  </a:outerShdw>
                </a:effectLst>
                <a:cs typeface="+mn-cs"/>
              </a:rPr>
              <a:t>Deliver</a:t>
            </a:r>
            <a:endParaRPr lang="en-US" sz="1400" b="1" u="sng" dirty="0">
              <a:effectLst>
                <a:outerShdw blurRad="38100" dist="38100" dir="2700000" algn="tl">
                  <a:srgbClr val="FFFFFF"/>
                </a:outerShdw>
              </a:effectLst>
              <a:cs typeface="+mn-cs"/>
            </a:endParaRPr>
          </a:p>
          <a:p>
            <a:pPr algn="ctr">
              <a:lnSpc>
                <a:spcPct val="90000"/>
              </a:lnSpc>
              <a:defRPr/>
            </a:pPr>
            <a:r>
              <a:rPr lang="en-US" sz="1200" b="1" dirty="0" smtClean="0">
                <a:solidFill>
                  <a:srgbClr val="000000"/>
                </a:solidFill>
                <a:cs typeface="Times New Roman" pitchFamily="18" charset="0"/>
              </a:rPr>
              <a:t>Research to the rest of the WCA</a:t>
            </a:r>
          </a:p>
          <a:p>
            <a:pPr algn="ctr">
              <a:lnSpc>
                <a:spcPct val="90000"/>
              </a:lnSpc>
              <a:defRPr/>
            </a:pPr>
            <a:endParaRPr lang="en-US" sz="1200" b="1" u="sng" dirty="0">
              <a:cs typeface="+mn-cs"/>
            </a:endParaRPr>
          </a:p>
        </p:txBody>
      </p:sp>
      <p:sp>
        <p:nvSpPr>
          <p:cNvPr id="8200"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a:effectLst>
                  <a:outerShdw blurRad="38100" dist="38100" dir="2700000" algn="tl">
                    <a:srgbClr val="FFFFFF"/>
                  </a:outerShdw>
                </a:effectLst>
                <a:cs typeface="+mn-cs"/>
              </a:rPr>
              <a:t>Research Goal</a:t>
            </a:r>
          </a:p>
          <a:p>
            <a:pPr algn="ctr">
              <a:defRPr/>
            </a:pPr>
            <a:endParaRPr lang="en-US" sz="1400" b="1" u="sng" dirty="0">
              <a:effectLst>
                <a:outerShdw blurRad="38100" dist="38100" dir="2700000" algn="tl">
                  <a:srgbClr val="FFFFFF"/>
                </a:outerShdw>
              </a:effectLst>
              <a:cs typeface="+mn-cs"/>
            </a:endParaRPr>
          </a:p>
          <a:p>
            <a:pPr algn="ctr">
              <a:defRPr/>
            </a:pPr>
            <a:r>
              <a:rPr lang="en-US" sz="1200" b="1" dirty="0" smtClean="0">
                <a:solidFill>
                  <a:srgbClr val="000000"/>
                </a:solidFill>
              </a:rPr>
              <a:t>Student decides what he/she is looking for in a college</a:t>
            </a:r>
            <a:endParaRPr lang="en-US" sz="1200" b="1" u="sng" dirty="0" smtClean="0"/>
          </a:p>
          <a:p>
            <a:pPr algn="ctr">
              <a:defRPr/>
            </a:pPr>
            <a:endParaRPr lang="en-US" sz="1400" dirty="0" smtClean="0">
              <a:cs typeface="+mn-cs"/>
            </a:endParaRPr>
          </a:p>
          <a:p>
            <a:pPr algn="ctr">
              <a:defRPr/>
            </a:pPr>
            <a:endParaRPr lang="en-US" sz="1400" dirty="0" smtClean="0">
              <a:cs typeface="+mn-cs"/>
            </a:endParaRPr>
          </a:p>
          <a:p>
            <a:pPr algn="ctr">
              <a:defRPr/>
            </a:pPr>
            <a:endParaRPr lang="en-US" sz="1400" dirty="0">
              <a:cs typeface="+mn-cs"/>
            </a:endParaRPr>
          </a:p>
          <a:p>
            <a:pPr algn="ctr">
              <a:defRPr/>
            </a:pPr>
            <a:endParaRPr lang="en-US" sz="1400" dirty="0" smtClean="0">
              <a:cs typeface="+mn-cs"/>
            </a:endParaRPr>
          </a:p>
        </p:txBody>
      </p:sp>
      <p:sp>
        <p:nvSpPr>
          <p:cNvPr id="8201"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cs typeface="+mn-cs"/>
              </a:rPr>
              <a:t>Value</a:t>
            </a:r>
          </a:p>
          <a:p>
            <a:pPr lvl="0" algn="ctr"/>
            <a:endParaRPr lang="en-US" sz="1200" b="1" dirty="0" smtClean="0">
              <a:solidFill>
                <a:prstClr val="black"/>
              </a:solidFill>
            </a:endParaRPr>
          </a:p>
          <a:p>
            <a:pPr lvl="0" algn="ctr"/>
            <a:r>
              <a:rPr lang="en-US" sz="1200" b="1" dirty="0" smtClean="0">
                <a:solidFill>
                  <a:prstClr val="black"/>
                </a:solidFill>
              </a:rPr>
              <a:t>By figuring out what the student would like in a college, he/she can best choose the college that will make him/her into the best and fastest worker possible</a:t>
            </a:r>
            <a:endParaRPr lang="en-US" sz="1400" dirty="0">
              <a:cs typeface="+mn-cs"/>
            </a:endParaRPr>
          </a:p>
          <a:p>
            <a:pPr lvl="0" algn="ctr"/>
            <a:endParaRPr lang="en-US" sz="800" b="1" u="sng" dirty="0">
              <a:effectLst>
                <a:outerShdw blurRad="38100" dist="38100" dir="2700000" algn="tl">
                  <a:srgbClr val="FFFFFF"/>
                </a:outerShdw>
              </a:effectLst>
              <a:cs typeface="+mn-cs"/>
            </a:endParaRPr>
          </a:p>
        </p:txBody>
      </p:sp>
      <p:sp>
        <p:nvSpPr>
          <p:cNvPr id="8202"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Product</a:t>
            </a:r>
          </a:p>
          <a:p>
            <a:pPr algn="ctr">
              <a:defRPr/>
            </a:pPr>
            <a:r>
              <a:rPr lang="en-US" sz="1200" b="1">
                <a:solidFill>
                  <a:srgbClr val="000000"/>
                </a:solidFill>
                <a:cs typeface="Times New Roman" pitchFamily="18" charset="0"/>
              </a:rPr>
              <a:t>Research on schools and list of possible colleges</a:t>
            </a:r>
            <a:r>
              <a:rPr lang="en-US" sz="1200" b="1">
                <a:cs typeface="+mn-cs"/>
              </a:rPr>
              <a:t> </a:t>
            </a:r>
          </a:p>
        </p:txBody>
      </p:sp>
      <p:sp>
        <p:nvSpPr>
          <p:cNvPr id="8203"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Customer</a:t>
            </a:r>
            <a:endParaRPr lang="en-US" sz="1400" b="1" dirty="0">
              <a:effectLst>
                <a:outerShdw blurRad="38100" dist="38100" dir="2700000" algn="tl">
                  <a:srgbClr val="FFFFFF"/>
                </a:outerShdw>
              </a:effectLst>
              <a:cs typeface="+mn-cs"/>
            </a:endParaRPr>
          </a:p>
          <a:p>
            <a:pPr algn="ctr">
              <a:defRPr/>
            </a:pPr>
            <a:r>
              <a:rPr lang="en-US" sz="1200" b="1" dirty="0" smtClean="0">
                <a:solidFill>
                  <a:srgbClr val="000000"/>
                </a:solidFill>
                <a:cs typeface="Times New Roman" pitchFamily="18" charset="0"/>
              </a:rPr>
              <a:t>Produce phase</a:t>
            </a:r>
            <a:endParaRPr lang="en-US" sz="1200" b="1" dirty="0">
              <a:cs typeface="+mn-cs"/>
            </a:endParaRPr>
          </a:p>
        </p:txBody>
      </p:sp>
      <p:sp>
        <p:nvSpPr>
          <p:cNvPr id="35849"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5850"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5851"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5852"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35853"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35854"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35855"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smtClean="0"/>
              <a:t>High School Student Research </a:t>
            </a:r>
            <a:r>
              <a:rPr lang="en-US" sz="2400" b="1" dirty="0"/>
              <a:t>WCA</a:t>
            </a:r>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457200"/>
            <a:ext cx="5791200" cy="830997"/>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H.S. Student Research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5478423"/>
          </a:xfrm>
          <a:prstGeom prst="rect">
            <a:avLst/>
          </a:prstGeom>
          <a:noFill/>
        </p:spPr>
        <p:txBody>
          <a:bodyPr wrap="square" rtlCol="0">
            <a:spAutoFit/>
          </a:bodyPr>
          <a:lstStyle/>
          <a:p>
            <a:pPr algn="just">
              <a:defRPr/>
            </a:pPr>
            <a:r>
              <a:rPr lang="en-US" sz="1400" b="1" dirty="0" smtClean="0"/>
              <a:t>	Using the </a:t>
            </a:r>
            <a:r>
              <a:rPr lang="en-US" sz="1400" b="1" u="sng" dirty="0" smtClean="0"/>
              <a:t>DATA</a:t>
            </a:r>
            <a:r>
              <a:rPr lang="en-US" sz="1400" b="1" dirty="0" smtClean="0"/>
              <a:t> </a:t>
            </a:r>
            <a:r>
              <a:rPr lang="en-US" sz="1400" b="1" dirty="0" smtClean="0">
                <a:solidFill>
                  <a:srgbClr val="000000"/>
                </a:solidFill>
                <a:cs typeface="Times New Roman" pitchFamily="18" charset="0"/>
              </a:rPr>
              <a:t>college statistics and c</a:t>
            </a:r>
            <a:r>
              <a:rPr lang="en-US" sz="1400" b="1" dirty="0" smtClean="0"/>
              <a:t>ollege pamphlets, the </a:t>
            </a:r>
            <a:r>
              <a:rPr lang="en-US" sz="1400" b="1" u="sng" dirty="0" smtClean="0"/>
              <a:t>PEOPLE</a:t>
            </a:r>
            <a:r>
              <a:rPr lang="en-US" sz="1400" b="1" dirty="0" smtClean="0"/>
              <a:t> of </a:t>
            </a:r>
            <a:r>
              <a:rPr lang="en-US" sz="1400" b="1" dirty="0" smtClean="0">
                <a:solidFill>
                  <a:srgbClr val="000000"/>
                </a:solidFill>
                <a:cs typeface="Times New Roman" pitchFamily="18" charset="0"/>
              </a:rPr>
              <a:t>High School students, college recruiters, and whoever is paying for their college</a:t>
            </a:r>
            <a:r>
              <a:rPr lang="en-US" sz="1400" b="1" dirty="0" smtClean="0"/>
              <a:t>, and the </a:t>
            </a:r>
            <a:r>
              <a:rPr lang="en-US" sz="1400" b="1" u="sng" dirty="0" smtClean="0"/>
              <a:t>TECHNOLOGIES</a:t>
            </a:r>
            <a:r>
              <a:rPr lang="en-US" sz="1400" b="1" dirty="0" smtClean="0"/>
              <a:t> of the Internet, we used </a:t>
            </a:r>
            <a:r>
              <a:rPr lang="en-US" sz="1400" b="1" u="sng" dirty="0" smtClean="0"/>
              <a:t>WORK PRACTICES</a:t>
            </a:r>
            <a:r>
              <a:rPr lang="en-US" sz="1400" b="1" dirty="0" smtClean="0"/>
              <a:t> to achieve a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included </a:t>
            </a:r>
            <a:r>
              <a:rPr lang="en-US" sz="1400" b="1" u="sng" dirty="0" smtClean="0"/>
              <a:t>RESEARCHING</a:t>
            </a:r>
            <a:r>
              <a:rPr lang="en-US" sz="1400" b="1" dirty="0" smtClean="0"/>
              <a:t> </a:t>
            </a:r>
            <a:r>
              <a:rPr lang="en-US" sz="1400" b="1" dirty="0" smtClean="0">
                <a:solidFill>
                  <a:srgbClr val="000000"/>
                </a:solidFill>
                <a:cs typeface="Times New Roman" pitchFamily="18" charset="0"/>
              </a:rPr>
              <a:t>who has recently made a decision on where to go to school and find out what you are looking for in a college</a:t>
            </a:r>
            <a:r>
              <a:rPr lang="en-US" sz="1400" b="1" dirty="0" smtClean="0"/>
              <a:t> by using the data and the internet, </a:t>
            </a:r>
            <a:r>
              <a:rPr lang="en-US" sz="1400" b="1" u="sng" dirty="0" smtClean="0"/>
              <a:t>SELLING</a:t>
            </a:r>
            <a:r>
              <a:rPr lang="en-US" sz="1400" b="1" dirty="0" smtClean="0"/>
              <a:t> to</a:t>
            </a:r>
            <a:r>
              <a:rPr lang="en-US" sz="1400" b="1" dirty="0" smtClean="0">
                <a:solidFill>
                  <a:srgbClr val="000000"/>
                </a:solidFill>
                <a:cs typeface="Times New Roman" pitchFamily="18" charset="0"/>
              </a:rPr>
              <a:t> whoever is paying for your college that you need these things in a school</a:t>
            </a:r>
            <a:r>
              <a:rPr lang="en-US" sz="1400" b="1" dirty="0" smtClean="0"/>
              <a:t>, </a:t>
            </a:r>
            <a:r>
              <a:rPr lang="en-US" sz="1400" b="1" u="sng" dirty="0" smtClean="0"/>
              <a:t>PRODUCING</a:t>
            </a:r>
            <a:r>
              <a:rPr lang="en-US" sz="1400" b="1" dirty="0" smtClean="0"/>
              <a:t> using research obtained and data, create a list of possible schools, </a:t>
            </a:r>
            <a:r>
              <a:rPr lang="en-US" sz="1400" b="1" u="sng" dirty="0" smtClean="0"/>
              <a:t>SERVICING</a:t>
            </a:r>
            <a:r>
              <a:rPr lang="en-US" sz="1400" b="1" dirty="0" smtClean="0"/>
              <a:t> c</a:t>
            </a:r>
            <a:r>
              <a:rPr lang="en-US" sz="1400" b="1" dirty="0" smtClean="0">
                <a:solidFill>
                  <a:srgbClr val="000000"/>
                </a:solidFill>
                <a:cs typeface="Times New Roman" pitchFamily="18" charset="0"/>
              </a:rPr>
              <a:t>ontinually researching new schools and updating the list</a:t>
            </a:r>
            <a:r>
              <a:rPr lang="en-US" sz="1400" b="1" dirty="0" smtClean="0"/>
              <a:t>, and </a:t>
            </a:r>
            <a:r>
              <a:rPr lang="en-US" sz="1400" b="1" u="sng" dirty="0" smtClean="0"/>
              <a:t>DELIVERING</a:t>
            </a:r>
            <a:r>
              <a:rPr lang="en-US" sz="1400" b="1" dirty="0" smtClean="0"/>
              <a:t> the r</a:t>
            </a:r>
            <a:r>
              <a:rPr lang="en-US" sz="1400" b="1" dirty="0" smtClean="0">
                <a:solidFill>
                  <a:srgbClr val="000000"/>
                </a:solidFill>
                <a:cs typeface="Times New Roman" pitchFamily="18" charset="0"/>
              </a:rPr>
              <a:t>esearch to the rest of the WCA</a:t>
            </a:r>
            <a:r>
              <a:rPr lang="en-US" sz="1400" b="1" dirty="0" smtClean="0"/>
              <a:t>.</a:t>
            </a:r>
          </a:p>
          <a:p>
            <a:pPr algn="just"/>
            <a:endParaRPr lang="en-US" sz="1400" b="1" dirty="0" smtClean="0"/>
          </a:p>
          <a:p>
            <a:pPr algn="just"/>
            <a:r>
              <a:rPr lang="en-US" sz="1400" b="1" dirty="0" smtClean="0"/>
              <a:t>	Our </a:t>
            </a:r>
            <a:r>
              <a:rPr lang="en-US" sz="1400" b="1" u="sng" dirty="0" smtClean="0"/>
              <a:t>PRODUCT</a:t>
            </a:r>
            <a:r>
              <a:rPr lang="en-US" sz="1400" b="1" dirty="0" smtClean="0"/>
              <a:t> is r</a:t>
            </a:r>
            <a:r>
              <a:rPr lang="en-US" sz="1400" b="1" dirty="0" smtClean="0">
                <a:solidFill>
                  <a:srgbClr val="000000"/>
                </a:solidFill>
                <a:cs typeface="Times New Roman" pitchFamily="18" charset="0"/>
              </a:rPr>
              <a:t>esearch on colleges and list of possible colleges and our</a:t>
            </a:r>
            <a:r>
              <a:rPr lang="en-US" sz="1400" b="1" dirty="0" smtClean="0"/>
              <a:t> </a:t>
            </a:r>
            <a:r>
              <a:rPr lang="en-US" sz="1400" b="1" u="sng" dirty="0" smtClean="0"/>
              <a:t>CUSTOMER</a:t>
            </a:r>
            <a:r>
              <a:rPr lang="en-US" sz="1400" b="1" dirty="0" smtClean="0"/>
              <a:t> is the </a:t>
            </a:r>
            <a:r>
              <a:rPr lang="en-US" sz="1400" b="1" dirty="0" smtClean="0">
                <a:solidFill>
                  <a:srgbClr val="000000"/>
                </a:solidFill>
                <a:cs typeface="Times New Roman" pitchFamily="18" charset="0"/>
              </a:rPr>
              <a:t>Produce phase</a:t>
            </a:r>
            <a:r>
              <a:rPr lang="en-US" sz="1400" b="1" dirty="0" smtClean="0"/>
              <a:t>.</a:t>
            </a:r>
          </a:p>
          <a:p>
            <a:pPr algn="just"/>
            <a:endParaRPr lang="en-US" sz="1400" b="1" dirty="0" smtClean="0"/>
          </a:p>
          <a:p>
            <a:pPr algn="just">
              <a:defRPr/>
            </a:pPr>
            <a:r>
              <a:rPr lang="en-US" sz="1400" b="1" dirty="0" smtClean="0"/>
              <a:t>	Our </a:t>
            </a:r>
            <a:r>
              <a:rPr lang="en-US" sz="1400" b="1" u="sng" dirty="0" smtClean="0"/>
              <a:t>GOAL</a:t>
            </a:r>
            <a:r>
              <a:rPr lang="en-US" sz="1400" b="1" dirty="0" smtClean="0"/>
              <a:t> is for the s</a:t>
            </a:r>
            <a:r>
              <a:rPr lang="en-US" sz="1400" b="1" dirty="0" smtClean="0">
                <a:solidFill>
                  <a:srgbClr val="000000"/>
                </a:solidFill>
              </a:rPr>
              <a:t>tudent to decide what he/she is looking for in a college</a:t>
            </a:r>
            <a:r>
              <a:rPr lang="en-US" sz="1400" b="1" dirty="0" smtClean="0"/>
              <a:t>.</a:t>
            </a:r>
          </a:p>
          <a:p>
            <a:pPr algn="just"/>
            <a:endParaRPr lang="en-US" sz="1400" b="1" dirty="0" smtClean="0"/>
          </a:p>
          <a:p>
            <a:pPr lvl="0" algn="just"/>
            <a:r>
              <a:rPr lang="en-US" sz="1400" b="1" dirty="0" smtClean="0"/>
              <a:t>	Our </a:t>
            </a:r>
            <a:r>
              <a:rPr lang="en-US" sz="1400" b="1" u="sng" dirty="0" smtClean="0"/>
              <a:t>VALUE</a:t>
            </a:r>
            <a:r>
              <a:rPr lang="en-US" sz="1400" b="1" dirty="0" smtClean="0"/>
              <a:t> is b</a:t>
            </a:r>
            <a:r>
              <a:rPr lang="en-US" sz="1400" b="1" dirty="0" smtClean="0">
                <a:solidFill>
                  <a:prstClr val="black"/>
                </a:solidFill>
              </a:rPr>
              <a:t>y figuring out what the student would like in a college, he/she can best choose the college that will make him/her into the best and fastest worker possible.</a:t>
            </a:r>
            <a:endParaRPr lang="en-US" sz="1400" b="1" dirty="0" smtClean="0"/>
          </a:p>
          <a:p>
            <a:pPr algn="just"/>
            <a:endParaRPr lang="en-US" sz="14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IT</a:t>
            </a:r>
          </a:p>
          <a:p>
            <a:pPr algn="ctr">
              <a:defRPr/>
            </a:pPr>
            <a:r>
              <a:rPr lang="en-US" sz="1200" b="1">
                <a:cs typeface="+mn-cs"/>
              </a:rPr>
              <a:t>Internet</a:t>
            </a:r>
          </a:p>
          <a:p>
            <a:pPr algn="ctr">
              <a:defRPr/>
            </a:pPr>
            <a:endParaRPr lang="en-US" sz="1200" b="1">
              <a:cs typeface="+mn-cs"/>
            </a:endParaRPr>
          </a:p>
          <a:p>
            <a:pPr algn="ctr">
              <a:defRPr/>
            </a:pPr>
            <a:endParaRPr lang="en-US" sz="1200" b="1">
              <a:cs typeface="+mn-cs"/>
            </a:endParaRPr>
          </a:p>
        </p:txBody>
      </p:sp>
      <p:sp>
        <p:nvSpPr>
          <p:cNvPr id="7173"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People</a:t>
            </a:r>
            <a:endParaRPr lang="en-US" sz="1400" b="1">
              <a:effectLst>
                <a:outerShdw blurRad="38100" dist="38100" dir="2700000" algn="tl">
                  <a:srgbClr val="FFFFFF"/>
                </a:outerShdw>
              </a:effectLst>
              <a:cs typeface="+mn-cs"/>
            </a:endParaRPr>
          </a:p>
          <a:p>
            <a:pPr algn="ctr">
              <a:defRPr/>
            </a:pPr>
            <a:r>
              <a:rPr lang="en-US" sz="1200" b="1">
                <a:cs typeface="+mn-cs"/>
              </a:rPr>
              <a:t>High School Students</a:t>
            </a:r>
          </a:p>
          <a:p>
            <a:pPr algn="ctr">
              <a:defRPr/>
            </a:pPr>
            <a:r>
              <a:rPr lang="en-US" sz="1200" b="1">
                <a:cs typeface="+mn-cs"/>
              </a:rPr>
              <a:t>College recruiters</a:t>
            </a:r>
          </a:p>
          <a:p>
            <a:pPr algn="ctr">
              <a:defRPr/>
            </a:pPr>
            <a:r>
              <a:rPr lang="en-US" sz="1200" b="1">
                <a:cs typeface="+mn-cs"/>
              </a:rPr>
              <a:t>Guidance Counselors</a:t>
            </a:r>
          </a:p>
        </p:txBody>
      </p:sp>
      <p:sp>
        <p:nvSpPr>
          <p:cNvPr id="7174"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Data</a:t>
            </a:r>
            <a:endParaRPr lang="en-US" sz="1400" b="1">
              <a:effectLst>
                <a:outerShdw blurRad="38100" dist="38100" dir="2700000" algn="tl">
                  <a:srgbClr val="FFFFFF"/>
                </a:outerShdw>
              </a:effectLst>
              <a:cs typeface="+mn-cs"/>
            </a:endParaRPr>
          </a:p>
          <a:p>
            <a:pPr algn="ctr">
              <a:defRPr/>
            </a:pPr>
            <a:r>
              <a:rPr lang="en-US" sz="1200" b="1">
                <a:cs typeface="+mn-cs"/>
              </a:rPr>
              <a:t>College Research</a:t>
            </a:r>
          </a:p>
          <a:p>
            <a:pPr algn="ctr">
              <a:defRPr/>
            </a:pPr>
            <a:endParaRPr lang="en-US" sz="1200" b="1">
              <a:cs typeface="+mn-cs"/>
            </a:endParaRPr>
          </a:p>
          <a:p>
            <a:pPr algn="ctr">
              <a:defRPr/>
            </a:pPr>
            <a:endParaRPr lang="en-US" sz="1200" b="1">
              <a:cs typeface="+mn-cs"/>
            </a:endParaRPr>
          </a:p>
        </p:txBody>
      </p:sp>
      <p:sp>
        <p:nvSpPr>
          <p:cNvPr id="7175"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a:effectLst>
                  <a:outerShdw blurRad="38100" dist="38100" dir="2700000" algn="tl">
                    <a:srgbClr val="FFFFFF"/>
                  </a:outerShdw>
                </a:effectLst>
                <a:cs typeface="+mn-cs"/>
              </a:rPr>
              <a:t>(Work Practices)</a:t>
            </a:r>
            <a:endParaRPr lang="en-US" sz="1400" b="1">
              <a:effectLst>
                <a:outerShdw blurRad="38100" dist="38100" dir="2700000" algn="tl">
                  <a:srgbClr val="FFFFFF"/>
                </a:outerShdw>
              </a:effectLst>
              <a:cs typeface="+mn-cs"/>
            </a:endParaRPr>
          </a:p>
          <a:p>
            <a:pPr algn="ctr">
              <a:defRPr/>
            </a:pPr>
            <a:r>
              <a:rPr lang="en-US" sz="1400" b="1" u="sng">
                <a:effectLst>
                  <a:outerShdw blurRad="38100" dist="38100" dir="2700000" algn="tl">
                    <a:srgbClr val="FFFFFF"/>
                  </a:outerShdw>
                </a:effectLst>
                <a:cs typeface="+mn-cs"/>
              </a:rPr>
              <a:t>Research</a:t>
            </a:r>
          </a:p>
          <a:p>
            <a:pPr algn="ctr">
              <a:defRPr/>
            </a:pPr>
            <a:r>
              <a:rPr lang="en-US" sz="1200" b="1">
                <a:cs typeface="+mn-cs"/>
              </a:rPr>
              <a:t>Create  a list of your top school choices based on research done</a:t>
            </a:r>
            <a:endParaRPr lang="en-US" sz="1200" b="1" u="sng">
              <a:cs typeface="+mn-cs"/>
            </a:endParaRPr>
          </a:p>
          <a:p>
            <a:pPr algn="ctr">
              <a:defRPr/>
            </a:pPr>
            <a:r>
              <a:rPr lang="en-US" sz="1400" b="1" u="sng">
                <a:effectLst>
                  <a:outerShdw blurRad="38100" dist="38100" dir="2700000" algn="tl">
                    <a:srgbClr val="FFFFFF"/>
                  </a:outerShdw>
                </a:effectLst>
                <a:cs typeface="+mn-cs"/>
              </a:rPr>
              <a:t>Sell</a:t>
            </a:r>
          </a:p>
          <a:p>
            <a:pPr algn="ctr">
              <a:defRPr/>
            </a:pPr>
            <a:r>
              <a:rPr lang="en-US" sz="1200" b="1">
                <a:cs typeface="+mn-cs"/>
              </a:rPr>
              <a:t>Market yourself so as to gain acceptance to the these schools</a:t>
            </a:r>
            <a:endParaRPr lang="en-US" sz="1200" b="1" u="sng">
              <a:cs typeface="+mn-cs"/>
            </a:endParaRPr>
          </a:p>
          <a:p>
            <a:pPr algn="ctr">
              <a:defRPr/>
            </a:pPr>
            <a:r>
              <a:rPr lang="en-US" sz="1400" b="1" u="sng">
                <a:effectLst>
                  <a:outerShdw blurRad="38100" dist="38100" dir="2700000" algn="tl">
                    <a:srgbClr val="FFFFFF"/>
                  </a:outerShdw>
                </a:effectLst>
                <a:cs typeface="+mn-cs"/>
              </a:rPr>
              <a:t>Produce</a:t>
            </a:r>
          </a:p>
          <a:p>
            <a:pPr algn="ctr">
              <a:defRPr/>
            </a:pPr>
            <a:r>
              <a:rPr lang="en-US" sz="1200" b="1">
                <a:cs typeface="+mn-cs"/>
              </a:rPr>
              <a:t>Decide which school to attend</a:t>
            </a:r>
            <a:endParaRPr lang="en-US" sz="1200" b="1" u="sng">
              <a:cs typeface="+mn-cs"/>
            </a:endParaRPr>
          </a:p>
          <a:p>
            <a:pPr algn="ctr">
              <a:defRPr/>
            </a:pPr>
            <a:r>
              <a:rPr lang="en-US" sz="1400" b="1" u="sng">
                <a:effectLst>
                  <a:outerShdw blurRad="38100" dist="38100" dir="2700000" algn="tl">
                    <a:srgbClr val="FFFFFF"/>
                  </a:outerShdw>
                </a:effectLst>
                <a:cs typeface="+mn-cs"/>
              </a:rPr>
              <a:t>Deliver</a:t>
            </a:r>
          </a:p>
          <a:p>
            <a:pPr algn="ctr">
              <a:defRPr/>
            </a:pPr>
            <a:r>
              <a:rPr lang="en-US" sz="1200" b="1">
                <a:cs typeface="+mn-cs"/>
              </a:rPr>
              <a:t>Physically accept that schools offer</a:t>
            </a:r>
            <a:endParaRPr lang="en-US" sz="1200" b="1" u="sng">
              <a:cs typeface="+mn-cs"/>
            </a:endParaRPr>
          </a:p>
          <a:p>
            <a:pPr algn="ctr">
              <a:defRPr/>
            </a:pPr>
            <a:r>
              <a:rPr lang="en-US" sz="1400" b="1" u="sng">
                <a:effectLst>
                  <a:outerShdw blurRad="38100" dist="38100" dir="2700000" algn="tl">
                    <a:srgbClr val="FFFFFF"/>
                  </a:outerShdw>
                </a:effectLst>
                <a:cs typeface="+mn-cs"/>
              </a:rPr>
              <a:t>Service</a:t>
            </a:r>
          </a:p>
          <a:p>
            <a:pPr algn="ctr">
              <a:defRPr/>
            </a:pPr>
            <a:r>
              <a:rPr lang="en-US" sz="1200" b="1">
                <a:cs typeface="+mn-cs"/>
              </a:rPr>
              <a:t>Continue to ensure that you accepted the right offer</a:t>
            </a:r>
          </a:p>
          <a:p>
            <a:pPr algn="ctr">
              <a:defRPr/>
            </a:pPr>
            <a:endParaRPr lang="en-US" sz="1200" b="1">
              <a:cs typeface="+mn-cs"/>
            </a:endParaRPr>
          </a:p>
        </p:txBody>
      </p:sp>
      <p:sp>
        <p:nvSpPr>
          <p:cNvPr id="7176"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a:effectLst>
                  <a:outerShdw blurRad="38100" dist="38100" dir="2700000" algn="tl">
                    <a:srgbClr val="FFFFFF"/>
                  </a:outerShdw>
                </a:effectLst>
                <a:cs typeface="+mn-cs"/>
              </a:rPr>
              <a:t>Produce Goal</a:t>
            </a:r>
          </a:p>
          <a:p>
            <a:pPr algn="ctr">
              <a:defRPr/>
            </a:pPr>
            <a:endParaRPr lang="en-US" sz="1400" b="1" u="sng" dirty="0">
              <a:effectLst>
                <a:outerShdw blurRad="38100" dist="38100" dir="2700000" algn="tl">
                  <a:srgbClr val="FFFFFF"/>
                </a:outerShdw>
              </a:effectLst>
              <a:cs typeface="+mn-cs"/>
            </a:endParaRPr>
          </a:p>
          <a:p>
            <a:pPr algn="ctr">
              <a:defRPr/>
            </a:pPr>
            <a:r>
              <a:rPr lang="en-US" sz="1200" b="1" dirty="0">
                <a:solidFill>
                  <a:srgbClr val="000000"/>
                </a:solidFill>
                <a:cs typeface="+mn-cs"/>
              </a:rPr>
              <a:t>Decision on which college and </a:t>
            </a:r>
            <a:r>
              <a:rPr lang="en-US" sz="1200" b="1" dirty="0" smtClean="0">
                <a:solidFill>
                  <a:srgbClr val="000000"/>
                </a:solidFill>
                <a:cs typeface="+mn-cs"/>
              </a:rPr>
              <a:t>major</a:t>
            </a:r>
          </a:p>
          <a:p>
            <a:pPr algn="ctr">
              <a:defRPr/>
            </a:pPr>
            <a:endParaRPr lang="en-US" sz="1200" b="1" dirty="0" smtClean="0">
              <a:solidFill>
                <a:srgbClr val="000000"/>
              </a:solidFill>
              <a:cs typeface="+mn-cs"/>
            </a:endParaRPr>
          </a:p>
          <a:p>
            <a:pPr algn="ctr">
              <a:defRPr/>
            </a:pPr>
            <a:endParaRPr lang="en-US" sz="1200" b="1" dirty="0" smtClean="0">
              <a:solidFill>
                <a:srgbClr val="000000"/>
              </a:solidFill>
              <a:cs typeface="+mn-cs"/>
            </a:endParaRPr>
          </a:p>
          <a:p>
            <a:pPr algn="ctr">
              <a:defRPr/>
            </a:pPr>
            <a:endParaRPr lang="en-US" sz="1200" b="1" dirty="0" smtClean="0">
              <a:solidFill>
                <a:srgbClr val="000000"/>
              </a:solidFill>
              <a:cs typeface="+mn-cs"/>
            </a:endParaRPr>
          </a:p>
          <a:p>
            <a:pPr algn="ctr">
              <a:defRPr/>
            </a:pPr>
            <a:endParaRPr lang="en-US" sz="1200" b="1" dirty="0">
              <a:cs typeface="+mn-cs"/>
            </a:endParaRPr>
          </a:p>
          <a:p>
            <a:pPr algn="ctr">
              <a:defRPr/>
            </a:pPr>
            <a:endParaRPr lang="en-US" sz="1400" dirty="0">
              <a:cs typeface="+mn-cs"/>
            </a:endParaRPr>
          </a:p>
        </p:txBody>
      </p:sp>
      <p:sp>
        <p:nvSpPr>
          <p:cNvPr id="7177"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cs typeface="+mn-cs"/>
              </a:rPr>
              <a:t>Value</a:t>
            </a:r>
          </a:p>
          <a:p>
            <a:pPr algn="ctr">
              <a:defRPr/>
            </a:pPr>
            <a:endParaRPr lang="en-US" sz="1200" b="1" dirty="0" smtClean="0">
              <a:cs typeface="+mn-cs"/>
            </a:endParaRPr>
          </a:p>
          <a:p>
            <a:pPr algn="ctr">
              <a:defRPr/>
            </a:pPr>
            <a:r>
              <a:rPr lang="en-US" sz="1200" b="1" dirty="0" smtClean="0">
                <a:cs typeface="+mn-cs"/>
              </a:rPr>
              <a:t>By choosing the college that is right for him/her, the student will ensure he/she will become a better and faster employee</a:t>
            </a:r>
            <a:endParaRPr lang="en-US" sz="1400" dirty="0">
              <a:cs typeface="+mn-cs"/>
            </a:endParaRPr>
          </a:p>
          <a:p>
            <a:pPr algn="ctr">
              <a:defRPr/>
            </a:pPr>
            <a:endParaRPr lang="en-US" sz="1200" b="1" dirty="0">
              <a:cs typeface="+mn-cs"/>
            </a:endParaRPr>
          </a:p>
        </p:txBody>
      </p:sp>
      <p:sp>
        <p:nvSpPr>
          <p:cNvPr id="7178"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Product</a:t>
            </a:r>
          </a:p>
          <a:p>
            <a:pPr algn="ctr">
              <a:defRPr/>
            </a:pPr>
            <a:r>
              <a:rPr lang="en-US" sz="1200" b="1">
                <a:cs typeface="+mn-cs"/>
              </a:rPr>
              <a:t>College decision</a:t>
            </a:r>
          </a:p>
        </p:txBody>
      </p:sp>
      <p:sp>
        <p:nvSpPr>
          <p:cNvPr id="7179"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Customer</a:t>
            </a:r>
            <a:endParaRPr lang="en-US" sz="1400" b="1" dirty="0">
              <a:effectLst>
                <a:outerShdw blurRad="38100" dist="38100" dir="2700000" algn="tl">
                  <a:srgbClr val="FFFFFF"/>
                </a:outerShdw>
              </a:effectLst>
              <a:cs typeface="+mn-cs"/>
            </a:endParaRPr>
          </a:p>
          <a:p>
            <a:pPr algn="ctr">
              <a:defRPr/>
            </a:pPr>
            <a:r>
              <a:rPr lang="en-US" sz="1200" b="1" dirty="0" smtClean="0">
                <a:cs typeface="+mn-cs"/>
              </a:rPr>
              <a:t>Sell phase</a:t>
            </a:r>
            <a:endParaRPr lang="en-US" sz="1200" b="1" dirty="0">
              <a:cs typeface="+mn-cs"/>
            </a:endParaRPr>
          </a:p>
        </p:txBody>
      </p:sp>
      <p:sp>
        <p:nvSpPr>
          <p:cNvPr id="36873"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6874"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6875"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6876"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36877"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36878"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36879"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smtClean="0"/>
              <a:t>High School Student Produce </a:t>
            </a:r>
            <a:r>
              <a:rPr lang="en-US" sz="2400" b="1" dirty="0"/>
              <a:t>WCA</a:t>
            </a:r>
            <a:endParaRPr lang="en-US" dirty="0"/>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457200"/>
            <a:ext cx="5791200" cy="830997"/>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H.S. Student Produce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5693866"/>
          </a:xfrm>
          <a:prstGeom prst="rect">
            <a:avLst/>
          </a:prstGeom>
          <a:noFill/>
        </p:spPr>
        <p:txBody>
          <a:bodyPr wrap="square" rtlCol="0">
            <a:spAutoFit/>
          </a:bodyPr>
          <a:lstStyle/>
          <a:p>
            <a:pPr algn="just"/>
            <a:r>
              <a:rPr lang="en-US" sz="1400" b="1" dirty="0" smtClean="0"/>
              <a:t> </a:t>
            </a:r>
          </a:p>
          <a:p>
            <a:pPr algn="just">
              <a:defRPr/>
            </a:pPr>
            <a:r>
              <a:rPr lang="en-US" sz="1400" b="1" dirty="0" smtClean="0"/>
              <a:t>	Using the </a:t>
            </a:r>
            <a:r>
              <a:rPr lang="en-US" sz="1400" b="1" u="sng" dirty="0" smtClean="0"/>
              <a:t>DATA</a:t>
            </a:r>
            <a:r>
              <a:rPr lang="en-US" sz="1400" b="1" dirty="0" smtClean="0"/>
              <a:t> of College Research, the </a:t>
            </a:r>
            <a:r>
              <a:rPr lang="en-US" sz="1400" b="1" u="sng" dirty="0" smtClean="0"/>
              <a:t>PEOPLE</a:t>
            </a:r>
            <a:r>
              <a:rPr lang="en-US" sz="1400" b="1" dirty="0" smtClean="0"/>
              <a:t> of High School students, college recruiters, and guidance counselors, and the </a:t>
            </a:r>
            <a:r>
              <a:rPr lang="en-US" sz="1400" b="1" u="sng" dirty="0" smtClean="0"/>
              <a:t>TECHNOLOGIES</a:t>
            </a:r>
            <a:r>
              <a:rPr lang="en-US" sz="1400" b="1" dirty="0" smtClean="0"/>
              <a:t> of the internet, we used our </a:t>
            </a:r>
            <a:r>
              <a:rPr lang="en-US" sz="1400" b="1" u="sng" dirty="0" smtClean="0"/>
              <a:t>WORK PRACTICES</a:t>
            </a:r>
            <a:r>
              <a:rPr lang="en-US" sz="1400" b="1" dirty="0" smtClean="0"/>
              <a:t> to achieve a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included </a:t>
            </a:r>
            <a:r>
              <a:rPr lang="en-US" sz="1400" b="1" u="sng" dirty="0" smtClean="0"/>
              <a:t>RESEARCHING</a:t>
            </a:r>
            <a:r>
              <a:rPr lang="en-US" sz="1400" b="1" dirty="0" smtClean="0"/>
              <a:t> to create  a list of your top school choices based on research done, </a:t>
            </a:r>
            <a:r>
              <a:rPr lang="en-US" sz="1400" b="1" u="sng" dirty="0" smtClean="0"/>
              <a:t>SELLING</a:t>
            </a:r>
            <a:r>
              <a:rPr lang="en-US" sz="1400" b="1" dirty="0" smtClean="0"/>
              <a:t> yourself so as to gain acceptance to the these schools, </a:t>
            </a:r>
            <a:r>
              <a:rPr lang="en-US" sz="1400" b="1" u="sng" dirty="0" smtClean="0"/>
              <a:t>PRODUCING</a:t>
            </a:r>
            <a:r>
              <a:rPr lang="en-US" sz="1400" b="1" dirty="0" smtClean="0"/>
              <a:t> which school to attend, </a:t>
            </a:r>
            <a:r>
              <a:rPr lang="en-US" sz="1400" b="1" u="sng" dirty="0" smtClean="0"/>
              <a:t>DELIVERING</a:t>
            </a:r>
            <a:r>
              <a:rPr lang="en-US" sz="1400" b="1" dirty="0" smtClean="0"/>
              <a:t> by physically accepting that schools offer, and </a:t>
            </a:r>
            <a:r>
              <a:rPr lang="en-US" sz="1400" b="1" u="sng" dirty="0" smtClean="0"/>
              <a:t>SERVICING</a:t>
            </a:r>
            <a:r>
              <a:rPr lang="en-US" sz="1400" b="1" dirty="0" smtClean="0"/>
              <a:t> by continuing to ensure that you accepted the right offer.</a:t>
            </a:r>
          </a:p>
          <a:p>
            <a:pPr algn="just"/>
            <a:endParaRPr lang="en-US" sz="1400" b="1" dirty="0" smtClean="0"/>
          </a:p>
          <a:p>
            <a:pPr algn="just"/>
            <a:r>
              <a:rPr lang="en-US" sz="1400" b="1" dirty="0" smtClean="0"/>
              <a:t>	Our </a:t>
            </a:r>
            <a:r>
              <a:rPr lang="en-US" sz="1400" b="1" u="sng" dirty="0" smtClean="0"/>
              <a:t>PRODUCT</a:t>
            </a:r>
            <a:r>
              <a:rPr lang="en-US" sz="1400" b="1" dirty="0" smtClean="0"/>
              <a:t> was a college decision with our </a:t>
            </a:r>
            <a:r>
              <a:rPr lang="en-US" sz="1400" b="1" u="sng" dirty="0" smtClean="0"/>
              <a:t>CUSTOMER</a:t>
            </a:r>
            <a:r>
              <a:rPr lang="en-US" sz="1400" b="1" dirty="0" smtClean="0"/>
              <a:t> being the Sell phase.</a:t>
            </a:r>
          </a:p>
          <a:p>
            <a:pPr algn="just"/>
            <a:endParaRPr lang="en-US" sz="1400" b="1" dirty="0" smtClean="0"/>
          </a:p>
          <a:p>
            <a:pPr algn="just"/>
            <a:r>
              <a:rPr lang="en-US" sz="1400" b="1" dirty="0" smtClean="0"/>
              <a:t>	Our </a:t>
            </a:r>
            <a:r>
              <a:rPr lang="en-US" sz="1400" b="1" u="sng" dirty="0" smtClean="0"/>
              <a:t>GOAL</a:t>
            </a:r>
            <a:r>
              <a:rPr lang="en-US" sz="1400" b="1" dirty="0" smtClean="0"/>
              <a:t> was a d</a:t>
            </a:r>
            <a:r>
              <a:rPr lang="en-US" sz="1400" b="1" dirty="0" smtClean="0">
                <a:solidFill>
                  <a:srgbClr val="000000"/>
                </a:solidFill>
              </a:rPr>
              <a:t>ecision on which college and major</a:t>
            </a:r>
            <a:r>
              <a:rPr lang="en-US" sz="1400" b="1" dirty="0" smtClean="0"/>
              <a:t>.</a:t>
            </a:r>
          </a:p>
          <a:p>
            <a:pPr algn="just"/>
            <a:endParaRPr lang="en-US" sz="1400" b="1" dirty="0" smtClean="0"/>
          </a:p>
          <a:p>
            <a:pPr algn="just"/>
            <a:r>
              <a:rPr lang="en-US" sz="1400" b="1" dirty="0" smtClean="0"/>
              <a:t>	Our </a:t>
            </a:r>
            <a:r>
              <a:rPr lang="en-US" sz="1400" b="1" u="sng" dirty="0" smtClean="0"/>
              <a:t>VALUE</a:t>
            </a:r>
            <a:r>
              <a:rPr lang="en-US" sz="1400" b="1" dirty="0" smtClean="0"/>
              <a:t> is by choosing the college that is right for him/her, the student will ensure he/she will become a better and faster employee. </a:t>
            </a:r>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r>
              <a:rPr lang="en-US" sz="1400" b="1" dirty="0" smtClean="0"/>
              <a:t> </a:t>
            </a:r>
            <a:endParaRPr lang="en-US" sz="1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IT</a:t>
            </a:r>
          </a:p>
          <a:p>
            <a:pPr algn="ctr">
              <a:defRPr/>
            </a:pPr>
            <a:r>
              <a:rPr lang="en-US" sz="1200" b="1">
                <a:cs typeface="+mn-cs"/>
              </a:rPr>
              <a:t>Internet</a:t>
            </a:r>
          </a:p>
          <a:p>
            <a:pPr algn="ctr">
              <a:defRPr/>
            </a:pPr>
            <a:endParaRPr lang="en-US" sz="1200" b="1">
              <a:cs typeface="+mn-cs"/>
            </a:endParaRPr>
          </a:p>
          <a:p>
            <a:pPr algn="ctr">
              <a:defRPr/>
            </a:pPr>
            <a:endParaRPr lang="en-US" sz="1200" b="1">
              <a:cs typeface="+mn-cs"/>
            </a:endParaRPr>
          </a:p>
        </p:txBody>
      </p:sp>
      <p:sp>
        <p:nvSpPr>
          <p:cNvPr id="9221"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People</a:t>
            </a:r>
            <a:endParaRPr lang="en-US" sz="1400" b="1">
              <a:effectLst>
                <a:outerShdw blurRad="38100" dist="38100" dir="2700000" algn="tl">
                  <a:srgbClr val="FFFFFF"/>
                </a:outerShdw>
              </a:effectLst>
              <a:cs typeface="+mn-cs"/>
            </a:endParaRPr>
          </a:p>
          <a:p>
            <a:pPr algn="ctr">
              <a:defRPr/>
            </a:pPr>
            <a:r>
              <a:rPr lang="en-US" sz="1200" b="1">
                <a:cs typeface="+mn-cs"/>
              </a:rPr>
              <a:t>High School Students</a:t>
            </a:r>
          </a:p>
          <a:p>
            <a:pPr algn="ctr">
              <a:defRPr/>
            </a:pPr>
            <a:endParaRPr lang="en-US" sz="1200" b="1">
              <a:cs typeface="+mn-cs"/>
            </a:endParaRPr>
          </a:p>
          <a:p>
            <a:pPr algn="ctr">
              <a:defRPr/>
            </a:pPr>
            <a:endParaRPr lang="en-US" sz="1200" b="1">
              <a:cs typeface="+mn-cs"/>
            </a:endParaRPr>
          </a:p>
        </p:txBody>
      </p:sp>
      <p:sp>
        <p:nvSpPr>
          <p:cNvPr id="9222"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Data</a:t>
            </a:r>
            <a:endParaRPr lang="en-US" sz="1400" b="1">
              <a:effectLst>
                <a:outerShdw blurRad="38100" dist="38100" dir="2700000" algn="tl">
                  <a:srgbClr val="FFFFFF"/>
                </a:outerShdw>
              </a:effectLst>
              <a:cs typeface="+mn-cs"/>
            </a:endParaRPr>
          </a:p>
          <a:p>
            <a:pPr algn="ctr">
              <a:defRPr/>
            </a:pPr>
            <a:r>
              <a:rPr lang="en-US" sz="1200" b="1">
                <a:cs typeface="+mn-cs"/>
              </a:rPr>
              <a:t>College Research</a:t>
            </a:r>
          </a:p>
          <a:p>
            <a:pPr algn="ctr">
              <a:defRPr/>
            </a:pPr>
            <a:endParaRPr lang="en-US" sz="1200" b="1">
              <a:cs typeface="+mn-cs"/>
            </a:endParaRPr>
          </a:p>
          <a:p>
            <a:pPr algn="ctr">
              <a:defRPr/>
            </a:pPr>
            <a:endParaRPr lang="en-US" sz="1200" b="1">
              <a:cs typeface="+mn-cs"/>
            </a:endParaRPr>
          </a:p>
        </p:txBody>
      </p:sp>
      <p:sp>
        <p:nvSpPr>
          <p:cNvPr id="9223"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dirty="0">
                <a:effectLst>
                  <a:outerShdw blurRad="38100" dist="38100" dir="2700000" algn="tl">
                    <a:srgbClr val="FFFFFF"/>
                  </a:outerShdw>
                </a:effectLst>
                <a:cs typeface="+mn-cs"/>
              </a:rPr>
              <a:t>(Work Practices)</a:t>
            </a:r>
            <a:endParaRPr lang="en-US" sz="1400" b="1" dirty="0">
              <a:effectLst>
                <a:outerShdw blurRad="38100" dist="38100" dir="2700000" algn="tl">
                  <a:srgbClr val="FFFFFF"/>
                </a:outerShdw>
              </a:effectLst>
              <a:cs typeface="+mn-cs"/>
            </a:endParaRPr>
          </a:p>
          <a:p>
            <a:pPr algn="ctr">
              <a:defRPr/>
            </a:pPr>
            <a:r>
              <a:rPr lang="en-US" sz="1400" b="1" u="sng" dirty="0">
                <a:effectLst>
                  <a:outerShdw blurRad="38100" dist="38100" dir="2700000" algn="tl">
                    <a:srgbClr val="FFFFFF"/>
                  </a:outerShdw>
                </a:effectLst>
                <a:cs typeface="+mn-cs"/>
              </a:rPr>
              <a:t>Research</a:t>
            </a:r>
          </a:p>
          <a:p>
            <a:pPr algn="ctr">
              <a:defRPr/>
            </a:pPr>
            <a:r>
              <a:rPr lang="en-US" sz="1200" b="1" dirty="0">
                <a:solidFill>
                  <a:srgbClr val="000000"/>
                </a:solidFill>
                <a:cs typeface="Times New Roman" pitchFamily="18" charset="0"/>
              </a:rPr>
              <a:t>Find out what whoever is paying for your college wants most in a college and highlight that aspect in the college you wish to attend</a:t>
            </a:r>
            <a:r>
              <a:rPr lang="en-US" sz="1200" b="1" dirty="0">
                <a:cs typeface="+mn-cs"/>
              </a:rPr>
              <a:t> </a:t>
            </a:r>
            <a:endParaRPr lang="en-US" sz="1200" b="1" u="sng" dirty="0">
              <a:cs typeface="+mn-cs"/>
            </a:endParaRPr>
          </a:p>
          <a:p>
            <a:pPr algn="ctr">
              <a:defRPr/>
            </a:pPr>
            <a:r>
              <a:rPr lang="en-US" sz="1400" b="1" u="sng" dirty="0">
                <a:effectLst>
                  <a:outerShdw blurRad="38100" dist="38100" dir="2700000" algn="tl">
                    <a:srgbClr val="FFFFFF"/>
                  </a:outerShdw>
                </a:effectLst>
                <a:cs typeface="+mn-cs"/>
              </a:rPr>
              <a:t>Sell</a:t>
            </a:r>
          </a:p>
          <a:p>
            <a:pPr algn="ctr">
              <a:defRPr/>
            </a:pPr>
            <a:r>
              <a:rPr lang="en-US" sz="1200" b="1" dirty="0">
                <a:cs typeface="+mn-cs"/>
              </a:rPr>
              <a:t>Try to convince whoever is paying for your college to let you attend the school you want</a:t>
            </a:r>
            <a:endParaRPr lang="en-US" sz="1200" b="1" u="sng" dirty="0">
              <a:cs typeface="+mn-cs"/>
            </a:endParaRPr>
          </a:p>
          <a:p>
            <a:pPr algn="ctr">
              <a:defRPr/>
            </a:pPr>
            <a:r>
              <a:rPr lang="en-US" sz="1400" b="1" u="sng" dirty="0">
                <a:effectLst>
                  <a:outerShdw blurRad="38100" dist="38100" dir="2700000" algn="tl">
                    <a:srgbClr val="FFFFFF"/>
                  </a:outerShdw>
                </a:effectLst>
                <a:cs typeface="+mn-cs"/>
              </a:rPr>
              <a:t>Produce</a:t>
            </a:r>
          </a:p>
          <a:p>
            <a:pPr algn="ctr">
              <a:defRPr/>
            </a:pPr>
            <a:r>
              <a:rPr lang="en-US" sz="1200" b="1" dirty="0">
                <a:solidFill>
                  <a:srgbClr val="000000"/>
                </a:solidFill>
                <a:cs typeface="Times New Roman" pitchFamily="18" charset="0"/>
              </a:rPr>
              <a:t>Permission to go to the college you chose</a:t>
            </a:r>
            <a:endParaRPr lang="en-US" sz="1200" b="1" u="sng" dirty="0">
              <a:cs typeface="+mn-cs"/>
            </a:endParaRPr>
          </a:p>
          <a:p>
            <a:pPr algn="ctr">
              <a:defRPr/>
            </a:pPr>
            <a:r>
              <a:rPr lang="en-US" sz="1400" b="1" u="sng" dirty="0">
                <a:effectLst>
                  <a:outerShdw blurRad="38100" dist="38100" dir="2700000" algn="tl">
                    <a:srgbClr val="FFFFFF"/>
                  </a:outerShdw>
                </a:effectLst>
                <a:cs typeface="+mn-cs"/>
              </a:rPr>
              <a:t>Deliver</a:t>
            </a:r>
          </a:p>
          <a:p>
            <a:pPr algn="ctr">
              <a:defRPr/>
            </a:pPr>
            <a:r>
              <a:rPr lang="en-US" sz="1200" b="1" dirty="0">
                <a:solidFill>
                  <a:srgbClr val="000000"/>
                </a:solidFill>
                <a:cs typeface="Times New Roman" pitchFamily="18" charset="0"/>
              </a:rPr>
              <a:t>Letting the college know you can come</a:t>
            </a:r>
            <a:endParaRPr lang="en-US" sz="1200" b="1" u="sng" dirty="0">
              <a:cs typeface="+mn-cs"/>
            </a:endParaRPr>
          </a:p>
          <a:p>
            <a:pPr algn="ctr">
              <a:defRPr/>
            </a:pPr>
            <a:r>
              <a:rPr lang="en-US" sz="1400" b="1" u="sng" dirty="0">
                <a:effectLst>
                  <a:outerShdw blurRad="38100" dist="38100" dir="2700000" algn="tl">
                    <a:srgbClr val="FFFFFF"/>
                  </a:outerShdw>
                </a:effectLst>
                <a:cs typeface="+mn-cs"/>
              </a:rPr>
              <a:t>Service</a:t>
            </a:r>
          </a:p>
          <a:p>
            <a:pPr algn="ctr">
              <a:defRPr/>
            </a:pPr>
            <a:r>
              <a:rPr lang="en-US" sz="1200" b="1" dirty="0" smtClean="0">
                <a:solidFill>
                  <a:srgbClr val="000000"/>
                </a:solidFill>
                <a:cs typeface="Times New Roman" pitchFamily="18" charset="0"/>
              </a:rPr>
              <a:t>Keeping whoever is paying for your school happy with your decision</a:t>
            </a:r>
          </a:p>
          <a:p>
            <a:pPr algn="ctr">
              <a:defRPr/>
            </a:pPr>
            <a:endParaRPr lang="en-US" sz="1200" b="1" dirty="0">
              <a:cs typeface="+mn-cs"/>
            </a:endParaRPr>
          </a:p>
        </p:txBody>
      </p:sp>
      <p:sp>
        <p:nvSpPr>
          <p:cNvPr id="9224"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a:effectLst>
                  <a:outerShdw blurRad="38100" dist="38100" dir="2700000" algn="tl">
                    <a:srgbClr val="FFFFFF"/>
                  </a:outerShdw>
                </a:effectLst>
                <a:cs typeface="+mn-cs"/>
              </a:rPr>
              <a:t>Sell Goal</a:t>
            </a:r>
          </a:p>
          <a:p>
            <a:pPr algn="ctr">
              <a:defRPr/>
            </a:pPr>
            <a:endParaRPr lang="en-US" sz="1400" b="1" u="sng">
              <a:effectLst>
                <a:outerShdw blurRad="38100" dist="38100" dir="2700000" algn="tl">
                  <a:srgbClr val="FFFFFF"/>
                </a:outerShdw>
              </a:effectLst>
              <a:cs typeface="+mn-cs"/>
            </a:endParaRPr>
          </a:p>
          <a:p>
            <a:pPr algn="ctr">
              <a:defRPr/>
            </a:pPr>
            <a:r>
              <a:rPr lang="en-US" sz="1200" b="1">
                <a:solidFill>
                  <a:srgbClr val="000000"/>
                </a:solidFill>
                <a:cs typeface="+mn-cs"/>
              </a:rPr>
              <a:t>Convince parents that this school will give them the best combination of both a  college experience and scholastics</a:t>
            </a:r>
            <a:endParaRPr lang="en-US" sz="1200" b="1">
              <a:cs typeface="+mn-cs"/>
            </a:endParaRPr>
          </a:p>
          <a:p>
            <a:pPr algn="ctr">
              <a:defRPr/>
            </a:pPr>
            <a:endParaRPr lang="en-US" sz="1400">
              <a:cs typeface="+mn-cs"/>
            </a:endParaRPr>
          </a:p>
        </p:txBody>
      </p:sp>
      <p:sp>
        <p:nvSpPr>
          <p:cNvPr id="9225"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cs typeface="+mn-cs"/>
              </a:rPr>
              <a:t>Value</a:t>
            </a:r>
          </a:p>
          <a:p>
            <a:pPr algn="ctr">
              <a:defRPr/>
            </a:pPr>
            <a:endParaRPr lang="en-US" sz="1200" b="1" dirty="0" smtClean="0">
              <a:cs typeface="+mn-cs"/>
            </a:endParaRPr>
          </a:p>
          <a:p>
            <a:pPr algn="ctr">
              <a:defRPr/>
            </a:pPr>
            <a:r>
              <a:rPr lang="en-US" sz="1200" b="1" dirty="0" smtClean="0">
                <a:cs typeface="+mn-cs"/>
              </a:rPr>
              <a:t>By getting permission to go to the best school for him/her, the student</a:t>
            </a:r>
            <a:r>
              <a:rPr lang="en-US" sz="1200" b="1" dirty="0" smtClean="0"/>
              <a:t> will ensure he/she will become a better and faster employee</a:t>
            </a:r>
            <a:endParaRPr lang="en-US" sz="1200" b="1" dirty="0">
              <a:cs typeface="+mn-cs"/>
            </a:endParaRPr>
          </a:p>
          <a:p>
            <a:pPr algn="ctr">
              <a:defRPr/>
            </a:pPr>
            <a:endParaRPr lang="en-US" sz="1400" dirty="0">
              <a:cs typeface="+mn-cs"/>
            </a:endParaRPr>
          </a:p>
        </p:txBody>
      </p:sp>
      <p:sp>
        <p:nvSpPr>
          <p:cNvPr id="9226"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Product</a:t>
            </a:r>
          </a:p>
          <a:p>
            <a:pPr algn="ctr">
              <a:defRPr/>
            </a:pPr>
            <a:r>
              <a:rPr lang="en-US" sz="1200" b="1">
                <a:solidFill>
                  <a:srgbClr val="000000"/>
                </a:solidFill>
                <a:cs typeface="Times New Roman" pitchFamily="18" charset="0"/>
              </a:rPr>
              <a:t>Permission to go to the school of your choice</a:t>
            </a:r>
            <a:endParaRPr lang="en-US" sz="1200" b="1">
              <a:cs typeface="+mn-cs"/>
            </a:endParaRPr>
          </a:p>
        </p:txBody>
      </p:sp>
      <p:sp>
        <p:nvSpPr>
          <p:cNvPr id="9227"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Customer</a:t>
            </a:r>
            <a:endParaRPr lang="en-US" sz="1400" b="1" dirty="0">
              <a:effectLst>
                <a:outerShdw blurRad="38100" dist="38100" dir="2700000" algn="tl">
                  <a:srgbClr val="FFFFFF"/>
                </a:outerShdw>
              </a:effectLst>
              <a:cs typeface="+mn-cs"/>
            </a:endParaRPr>
          </a:p>
          <a:p>
            <a:pPr algn="ctr">
              <a:defRPr/>
            </a:pPr>
            <a:r>
              <a:rPr lang="en-US" sz="1200" b="1" dirty="0" smtClean="0">
                <a:solidFill>
                  <a:srgbClr val="000000"/>
                </a:solidFill>
                <a:cs typeface="Times New Roman" pitchFamily="18" charset="0"/>
              </a:rPr>
              <a:t>Deliver phase</a:t>
            </a:r>
            <a:endParaRPr lang="en-US" sz="1200" b="1" dirty="0">
              <a:cs typeface="+mn-cs"/>
            </a:endParaRPr>
          </a:p>
        </p:txBody>
      </p:sp>
      <p:sp>
        <p:nvSpPr>
          <p:cNvPr id="37897"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7898"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7899"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7900"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37901"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37902"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37903"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smtClean="0"/>
              <a:t>High School Student Sell </a:t>
            </a:r>
            <a:r>
              <a:rPr lang="en-US" sz="2400" b="1" dirty="0"/>
              <a:t>WCA</a:t>
            </a:r>
            <a:r>
              <a:rPr lang="en-US" sz="2400" dirty="0"/>
              <a:t> </a:t>
            </a:r>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457200"/>
            <a:ext cx="5791200" cy="830997"/>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H.S. Student Sell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6555641"/>
          </a:xfrm>
          <a:prstGeom prst="rect">
            <a:avLst/>
          </a:prstGeom>
          <a:noFill/>
        </p:spPr>
        <p:txBody>
          <a:bodyPr wrap="square" rtlCol="0">
            <a:spAutoFit/>
          </a:bodyPr>
          <a:lstStyle/>
          <a:p>
            <a:pPr algn="just"/>
            <a:r>
              <a:rPr lang="en-US" sz="1400" b="1" dirty="0" smtClean="0"/>
              <a:t> </a:t>
            </a:r>
          </a:p>
          <a:p>
            <a:pPr algn="just">
              <a:defRPr/>
            </a:pPr>
            <a:r>
              <a:rPr lang="en-US" sz="1400" b="1" dirty="0" smtClean="0"/>
              <a:t>	Using the </a:t>
            </a:r>
            <a:r>
              <a:rPr lang="en-US" sz="1400" b="1" u="sng" dirty="0" smtClean="0"/>
              <a:t>DATA</a:t>
            </a:r>
            <a:r>
              <a:rPr lang="en-US" sz="1400" b="1" dirty="0" smtClean="0"/>
              <a:t> of college research, the </a:t>
            </a:r>
            <a:r>
              <a:rPr lang="en-US" sz="1400" b="1" u="sng" dirty="0" smtClean="0"/>
              <a:t>PEOPLE</a:t>
            </a:r>
            <a:r>
              <a:rPr lang="en-US" sz="1400" b="1" dirty="0" smtClean="0"/>
              <a:t> of High School students, and the </a:t>
            </a:r>
            <a:r>
              <a:rPr lang="en-US" sz="1400" b="1" u="sng" dirty="0" smtClean="0"/>
              <a:t>TECHNOLOGIES</a:t>
            </a:r>
            <a:r>
              <a:rPr lang="en-US" sz="1400" b="1" dirty="0" smtClean="0"/>
              <a:t> of the internet, we used our </a:t>
            </a:r>
            <a:r>
              <a:rPr lang="en-US" sz="1400" b="1" u="sng" dirty="0" smtClean="0"/>
              <a:t>WORK PRACTICES</a:t>
            </a:r>
            <a:r>
              <a:rPr lang="en-US" sz="1400" b="1" dirty="0" smtClean="0"/>
              <a:t> to achieve a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included </a:t>
            </a:r>
            <a:r>
              <a:rPr lang="en-US" sz="1400" b="1" u="sng" dirty="0" smtClean="0"/>
              <a:t>RESEARCHING</a:t>
            </a:r>
            <a:r>
              <a:rPr lang="en-US" sz="1400" b="1" dirty="0" smtClean="0"/>
              <a:t> to f</a:t>
            </a:r>
            <a:r>
              <a:rPr lang="en-US" sz="1400" b="1" dirty="0" smtClean="0">
                <a:solidFill>
                  <a:srgbClr val="000000"/>
                </a:solidFill>
                <a:cs typeface="Times New Roman" pitchFamily="18" charset="0"/>
              </a:rPr>
              <a:t>ind out what whoever is paying for your college wants most in a college and highlight that aspect in the college you wish to attend</a:t>
            </a:r>
            <a:r>
              <a:rPr lang="en-US" sz="1400" b="1" dirty="0" smtClean="0"/>
              <a:t>, </a:t>
            </a:r>
            <a:r>
              <a:rPr lang="en-US" sz="1400" b="1" u="sng" dirty="0" smtClean="0"/>
              <a:t>SELLING</a:t>
            </a:r>
            <a:r>
              <a:rPr lang="en-US" sz="1400" b="1" dirty="0" smtClean="0"/>
              <a:t> to convince whoever is paying for your college to let you attend the school you want, </a:t>
            </a:r>
            <a:r>
              <a:rPr lang="en-US" sz="1400" b="1" u="sng" dirty="0" smtClean="0"/>
              <a:t>PRODUCING</a:t>
            </a:r>
            <a:r>
              <a:rPr lang="en-US" sz="1400" b="1" dirty="0" smtClean="0"/>
              <a:t> p</a:t>
            </a:r>
            <a:r>
              <a:rPr lang="en-US" sz="1400" b="1" dirty="0" smtClean="0">
                <a:solidFill>
                  <a:srgbClr val="000000"/>
                </a:solidFill>
                <a:cs typeface="Times New Roman" pitchFamily="18" charset="0"/>
              </a:rPr>
              <a:t>ermission to go to the college you chose</a:t>
            </a:r>
            <a:r>
              <a:rPr lang="en-US" sz="1400" b="1" dirty="0" smtClean="0"/>
              <a:t>, </a:t>
            </a:r>
            <a:r>
              <a:rPr lang="en-US" sz="1400" b="1" u="sng" dirty="0" smtClean="0"/>
              <a:t>DELIVERING</a:t>
            </a:r>
            <a:r>
              <a:rPr lang="en-US" sz="1400" b="1" dirty="0" smtClean="0"/>
              <a:t> by l</a:t>
            </a:r>
            <a:r>
              <a:rPr lang="en-US" sz="1400" b="1" dirty="0" smtClean="0">
                <a:solidFill>
                  <a:srgbClr val="000000"/>
                </a:solidFill>
                <a:cs typeface="Times New Roman" pitchFamily="18" charset="0"/>
              </a:rPr>
              <a:t>etting the college know you can come</a:t>
            </a:r>
            <a:r>
              <a:rPr lang="en-US" sz="1400" b="1" dirty="0" smtClean="0"/>
              <a:t>, and </a:t>
            </a:r>
            <a:r>
              <a:rPr lang="en-US" sz="1400" b="1" u="sng" dirty="0" smtClean="0"/>
              <a:t>SERVICING</a:t>
            </a:r>
            <a:r>
              <a:rPr lang="en-US" sz="1400" b="1" dirty="0" smtClean="0"/>
              <a:t> by k</a:t>
            </a:r>
            <a:r>
              <a:rPr lang="en-US" sz="1400" b="1" dirty="0" smtClean="0">
                <a:solidFill>
                  <a:srgbClr val="000000"/>
                </a:solidFill>
                <a:cs typeface="Times New Roman" pitchFamily="18" charset="0"/>
              </a:rPr>
              <a:t>eeping whoever is paying for your school happy with your decision.</a:t>
            </a:r>
            <a:endParaRPr lang="en-US" sz="1400" b="1" dirty="0" smtClean="0"/>
          </a:p>
          <a:p>
            <a:pPr algn="just"/>
            <a:endParaRPr lang="en-US" sz="1400" b="1" dirty="0" smtClean="0"/>
          </a:p>
          <a:p>
            <a:pPr algn="just"/>
            <a:r>
              <a:rPr lang="en-US" sz="1400" b="1" dirty="0" smtClean="0"/>
              <a:t>	Our </a:t>
            </a:r>
            <a:r>
              <a:rPr lang="en-US" sz="1400" b="1" u="sng" dirty="0" smtClean="0"/>
              <a:t>PRODUCT</a:t>
            </a:r>
            <a:r>
              <a:rPr lang="en-US" sz="1400" b="1" dirty="0" smtClean="0"/>
              <a:t> </a:t>
            </a:r>
            <a:r>
              <a:rPr lang="en-US" sz="1400" b="1" dirty="0" smtClean="0">
                <a:solidFill>
                  <a:srgbClr val="000000"/>
                </a:solidFill>
                <a:cs typeface="Times New Roman" pitchFamily="18" charset="0"/>
              </a:rPr>
              <a:t>is permission to go to the school of your choice </a:t>
            </a:r>
            <a:r>
              <a:rPr lang="en-US" sz="1400" b="1" dirty="0" smtClean="0"/>
              <a:t>with our </a:t>
            </a:r>
            <a:r>
              <a:rPr lang="en-US" sz="1400" b="1" u="sng" dirty="0" smtClean="0"/>
              <a:t>CUSTOMER</a:t>
            </a:r>
            <a:r>
              <a:rPr lang="en-US" sz="1400" b="1" dirty="0" smtClean="0"/>
              <a:t> being the </a:t>
            </a:r>
            <a:r>
              <a:rPr lang="en-US" sz="1400" b="1" dirty="0" smtClean="0">
                <a:solidFill>
                  <a:srgbClr val="000000"/>
                </a:solidFill>
                <a:cs typeface="Times New Roman" pitchFamily="18" charset="0"/>
              </a:rPr>
              <a:t>Deliver phase</a:t>
            </a:r>
            <a:r>
              <a:rPr lang="en-US" sz="1400" b="1" dirty="0" smtClean="0"/>
              <a:t>.</a:t>
            </a:r>
          </a:p>
          <a:p>
            <a:pPr algn="just"/>
            <a:endParaRPr lang="en-US" sz="1400" b="1" dirty="0" smtClean="0"/>
          </a:p>
          <a:p>
            <a:pPr algn="just"/>
            <a:r>
              <a:rPr lang="en-US" sz="1400" b="1" dirty="0" smtClean="0"/>
              <a:t>	Our </a:t>
            </a:r>
            <a:r>
              <a:rPr lang="en-US" sz="1400" b="1" u="sng" dirty="0" smtClean="0"/>
              <a:t>GOAL</a:t>
            </a:r>
            <a:r>
              <a:rPr lang="en-US" sz="1400" b="1" dirty="0" smtClean="0"/>
              <a:t> is to c</a:t>
            </a:r>
            <a:r>
              <a:rPr lang="en-US" sz="1400" b="1" dirty="0" smtClean="0">
                <a:solidFill>
                  <a:srgbClr val="000000"/>
                </a:solidFill>
              </a:rPr>
              <a:t>onvince parents that this school will give them the best combination of both a  college experience and scholastics</a:t>
            </a:r>
            <a:r>
              <a:rPr lang="en-US" sz="1400" b="1" dirty="0" smtClean="0"/>
              <a:t>.</a:t>
            </a:r>
          </a:p>
          <a:p>
            <a:pPr algn="just"/>
            <a:endParaRPr lang="en-US" sz="1400" b="1" dirty="0" smtClean="0"/>
          </a:p>
          <a:p>
            <a:pPr algn="just"/>
            <a:r>
              <a:rPr lang="en-US" sz="1400" b="1" dirty="0" smtClean="0"/>
              <a:t>	Our </a:t>
            </a:r>
            <a:r>
              <a:rPr lang="en-US" sz="1400" b="1" u="sng" dirty="0" smtClean="0"/>
              <a:t>VALUE</a:t>
            </a:r>
            <a:r>
              <a:rPr lang="en-US" sz="1400" b="1" dirty="0" smtClean="0"/>
              <a:t> is by getting permission to go to the best school for him/her, the student will ensure he/she will become a better and faster employee. </a:t>
            </a:r>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r>
              <a:rPr lang="en-US" sz="1400" b="1" dirty="0" smtClean="0"/>
              <a:t> </a:t>
            </a:r>
            <a:endParaRPr lang="en-US" sz="14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IT</a:t>
            </a:r>
          </a:p>
          <a:p>
            <a:pPr algn="ctr">
              <a:defRPr/>
            </a:pPr>
            <a:r>
              <a:rPr lang="en-US" sz="1200" b="1">
                <a:cs typeface="+mn-cs"/>
              </a:rPr>
              <a:t>Internet</a:t>
            </a:r>
          </a:p>
          <a:p>
            <a:pPr algn="ctr">
              <a:defRPr/>
            </a:pPr>
            <a:endParaRPr lang="en-US" sz="1200" b="1">
              <a:cs typeface="+mn-cs"/>
            </a:endParaRPr>
          </a:p>
          <a:p>
            <a:pPr algn="ctr">
              <a:defRPr/>
            </a:pPr>
            <a:endParaRPr lang="en-US" sz="1200" b="1">
              <a:cs typeface="+mn-cs"/>
            </a:endParaRPr>
          </a:p>
        </p:txBody>
      </p:sp>
      <p:sp>
        <p:nvSpPr>
          <p:cNvPr id="10245"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People</a:t>
            </a:r>
            <a:endParaRPr lang="en-US" sz="1400" b="1">
              <a:effectLst>
                <a:outerShdw blurRad="38100" dist="38100" dir="2700000" algn="tl">
                  <a:srgbClr val="FFFFFF"/>
                </a:outerShdw>
              </a:effectLst>
              <a:cs typeface="+mn-cs"/>
            </a:endParaRPr>
          </a:p>
          <a:p>
            <a:pPr algn="ctr">
              <a:defRPr/>
            </a:pPr>
            <a:r>
              <a:rPr lang="en-US" sz="1200" b="1">
                <a:solidFill>
                  <a:srgbClr val="000000"/>
                </a:solidFill>
                <a:cs typeface="Times New Roman" pitchFamily="18" charset="0"/>
              </a:rPr>
              <a:t>High School Student</a:t>
            </a:r>
          </a:p>
          <a:p>
            <a:pPr algn="ctr">
              <a:defRPr/>
            </a:pPr>
            <a:r>
              <a:rPr lang="en-US" sz="1200" b="1">
                <a:solidFill>
                  <a:srgbClr val="000000"/>
                </a:solidFill>
                <a:cs typeface="Times New Roman" pitchFamily="18" charset="0"/>
              </a:rPr>
              <a:t>Parents</a:t>
            </a:r>
          </a:p>
          <a:p>
            <a:pPr algn="ctr">
              <a:defRPr/>
            </a:pPr>
            <a:endParaRPr lang="en-US" sz="1200" b="1">
              <a:solidFill>
                <a:srgbClr val="000000"/>
              </a:solidFill>
              <a:cs typeface="Times New Roman" pitchFamily="18" charset="0"/>
            </a:endParaRPr>
          </a:p>
        </p:txBody>
      </p:sp>
      <p:sp>
        <p:nvSpPr>
          <p:cNvPr id="10246"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Data</a:t>
            </a:r>
            <a:endParaRPr lang="en-US" sz="1400" b="1">
              <a:effectLst>
                <a:outerShdw blurRad="38100" dist="38100" dir="2700000" algn="tl">
                  <a:srgbClr val="FFFFFF"/>
                </a:outerShdw>
              </a:effectLst>
              <a:cs typeface="+mn-cs"/>
            </a:endParaRPr>
          </a:p>
          <a:p>
            <a:pPr algn="ctr">
              <a:defRPr/>
            </a:pPr>
            <a:r>
              <a:rPr lang="en-US" sz="1200" b="1">
                <a:solidFill>
                  <a:srgbClr val="000000"/>
                </a:solidFill>
                <a:cs typeface="Times New Roman" pitchFamily="18" charset="0"/>
              </a:rPr>
              <a:t>College information (maps, etc.)</a:t>
            </a:r>
            <a:endParaRPr lang="en-US" sz="1200" b="1">
              <a:cs typeface="+mn-cs"/>
            </a:endParaRPr>
          </a:p>
          <a:p>
            <a:pPr algn="ctr">
              <a:defRPr/>
            </a:pPr>
            <a:endParaRPr lang="en-US" sz="1200" b="1">
              <a:cs typeface="+mn-cs"/>
            </a:endParaRPr>
          </a:p>
        </p:txBody>
      </p:sp>
      <p:sp>
        <p:nvSpPr>
          <p:cNvPr id="10247"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a:effectLst>
                  <a:outerShdw blurRad="38100" dist="38100" dir="2700000" algn="tl">
                    <a:srgbClr val="FFFFFF"/>
                  </a:outerShdw>
                </a:effectLst>
                <a:cs typeface="+mn-cs"/>
              </a:rPr>
              <a:t>(Work Practices)</a:t>
            </a:r>
            <a:endParaRPr lang="en-US" sz="1400" b="1">
              <a:effectLst>
                <a:outerShdw blurRad="38100" dist="38100" dir="2700000" algn="tl">
                  <a:srgbClr val="FFFFFF"/>
                </a:outerShdw>
              </a:effectLst>
              <a:cs typeface="+mn-cs"/>
            </a:endParaRPr>
          </a:p>
          <a:p>
            <a:pPr algn="ctr">
              <a:defRPr/>
            </a:pPr>
            <a:r>
              <a:rPr lang="en-US" sz="1400" b="1" u="sng">
                <a:effectLst>
                  <a:outerShdw blurRad="38100" dist="38100" dir="2700000" algn="tl">
                    <a:srgbClr val="FFFFFF"/>
                  </a:outerShdw>
                </a:effectLst>
                <a:cs typeface="+mn-cs"/>
              </a:rPr>
              <a:t>Research</a:t>
            </a:r>
          </a:p>
          <a:p>
            <a:pPr algn="ctr">
              <a:defRPr/>
            </a:pPr>
            <a:r>
              <a:rPr lang="en-US" sz="1200" b="1">
                <a:solidFill>
                  <a:srgbClr val="000000"/>
                </a:solidFill>
                <a:cs typeface="Times New Roman" pitchFamily="18" charset="0"/>
              </a:rPr>
              <a:t>Figure out how to physically get to the school and what you need to bring</a:t>
            </a:r>
            <a:endParaRPr lang="en-US" sz="1200" b="1" u="sng">
              <a:cs typeface="+mn-cs"/>
            </a:endParaRPr>
          </a:p>
          <a:p>
            <a:pPr algn="ctr">
              <a:defRPr/>
            </a:pPr>
            <a:r>
              <a:rPr lang="en-US" sz="1400" b="1" u="sng">
                <a:effectLst>
                  <a:outerShdw blurRad="38100" dist="38100" dir="2700000" algn="tl">
                    <a:srgbClr val="FFFFFF"/>
                  </a:outerShdw>
                </a:effectLst>
                <a:cs typeface="+mn-cs"/>
              </a:rPr>
              <a:t>Sell</a:t>
            </a:r>
          </a:p>
          <a:p>
            <a:pPr algn="ctr">
              <a:defRPr/>
            </a:pPr>
            <a:r>
              <a:rPr lang="en-US" sz="1200" b="1">
                <a:solidFill>
                  <a:srgbClr val="000000"/>
                </a:solidFill>
                <a:cs typeface="Times New Roman" pitchFamily="18" charset="0"/>
              </a:rPr>
              <a:t>Convince your parents to help you move and what day to move in on</a:t>
            </a:r>
            <a:endParaRPr lang="en-US" sz="1200" b="1" u="sng">
              <a:cs typeface="+mn-cs"/>
            </a:endParaRPr>
          </a:p>
          <a:p>
            <a:pPr algn="ctr">
              <a:defRPr/>
            </a:pPr>
            <a:r>
              <a:rPr lang="en-US" sz="1400" b="1" u="sng">
                <a:effectLst>
                  <a:outerShdw blurRad="38100" dist="38100" dir="2700000" algn="tl">
                    <a:srgbClr val="FFFFFF"/>
                  </a:outerShdw>
                </a:effectLst>
                <a:cs typeface="+mn-cs"/>
              </a:rPr>
              <a:t>Produce</a:t>
            </a:r>
          </a:p>
          <a:p>
            <a:pPr algn="ctr">
              <a:defRPr/>
            </a:pPr>
            <a:r>
              <a:rPr lang="en-US" sz="1200" b="1">
                <a:solidFill>
                  <a:srgbClr val="000000"/>
                </a:solidFill>
                <a:cs typeface="Times New Roman" pitchFamily="18" charset="0"/>
              </a:rPr>
              <a:t>Travel to the school</a:t>
            </a:r>
            <a:endParaRPr lang="en-US" sz="1200" b="1" u="sng">
              <a:cs typeface="+mn-cs"/>
            </a:endParaRPr>
          </a:p>
          <a:p>
            <a:pPr algn="ctr">
              <a:defRPr/>
            </a:pPr>
            <a:r>
              <a:rPr lang="en-US" sz="1400" b="1" u="sng">
                <a:effectLst>
                  <a:outerShdw blurRad="38100" dist="38100" dir="2700000" algn="tl">
                    <a:srgbClr val="FFFFFF"/>
                  </a:outerShdw>
                </a:effectLst>
                <a:cs typeface="+mn-cs"/>
              </a:rPr>
              <a:t>Deliver</a:t>
            </a:r>
          </a:p>
          <a:p>
            <a:pPr algn="ctr">
              <a:defRPr/>
            </a:pPr>
            <a:r>
              <a:rPr lang="en-US" sz="1200" b="1">
                <a:solidFill>
                  <a:srgbClr val="000000"/>
                </a:solidFill>
                <a:cs typeface="Times New Roman" pitchFamily="18" charset="0"/>
              </a:rPr>
              <a:t>Arrive at the school and start to attend classes</a:t>
            </a:r>
            <a:endParaRPr lang="en-US" sz="1200" b="1" u="sng">
              <a:cs typeface="+mn-cs"/>
            </a:endParaRPr>
          </a:p>
          <a:p>
            <a:pPr algn="ctr">
              <a:defRPr/>
            </a:pPr>
            <a:r>
              <a:rPr lang="en-US" sz="1400" b="1" u="sng">
                <a:effectLst>
                  <a:outerShdw blurRad="38100" dist="38100" dir="2700000" algn="tl">
                    <a:srgbClr val="FFFFFF"/>
                  </a:outerShdw>
                </a:effectLst>
                <a:cs typeface="+mn-cs"/>
              </a:rPr>
              <a:t>Service</a:t>
            </a:r>
          </a:p>
          <a:p>
            <a:pPr algn="ctr">
              <a:defRPr/>
            </a:pPr>
            <a:r>
              <a:rPr lang="en-US" sz="1200" b="1">
                <a:solidFill>
                  <a:srgbClr val="000000"/>
                </a:solidFill>
                <a:cs typeface="Times New Roman" pitchFamily="18" charset="0"/>
              </a:rPr>
              <a:t>All deadlines and requirements so as to remain at the school</a:t>
            </a:r>
            <a:endParaRPr lang="en-US" sz="1200" b="1">
              <a:cs typeface="+mn-cs"/>
            </a:endParaRPr>
          </a:p>
          <a:p>
            <a:pPr algn="ctr">
              <a:defRPr/>
            </a:pPr>
            <a:endParaRPr lang="en-US" sz="1200" b="1">
              <a:cs typeface="+mn-cs"/>
            </a:endParaRPr>
          </a:p>
        </p:txBody>
      </p:sp>
      <p:sp>
        <p:nvSpPr>
          <p:cNvPr id="10248"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a:effectLst>
                  <a:outerShdw blurRad="38100" dist="38100" dir="2700000" algn="tl">
                    <a:srgbClr val="FFFFFF"/>
                  </a:outerShdw>
                </a:effectLst>
                <a:cs typeface="+mn-cs"/>
              </a:rPr>
              <a:t>Deliver Goal</a:t>
            </a:r>
          </a:p>
          <a:p>
            <a:pPr algn="ctr">
              <a:defRPr/>
            </a:pPr>
            <a:endParaRPr lang="en-US" sz="1400" b="1" u="sng" dirty="0">
              <a:effectLst>
                <a:outerShdw blurRad="38100" dist="38100" dir="2700000" algn="tl">
                  <a:srgbClr val="FFFFFF"/>
                </a:outerShdw>
              </a:effectLst>
              <a:cs typeface="+mn-cs"/>
            </a:endParaRPr>
          </a:p>
          <a:p>
            <a:pPr algn="ctr">
              <a:defRPr/>
            </a:pPr>
            <a:r>
              <a:rPr lang="en-US" sz="1200" b="1" dirty="0">
                <a:solidFill>
                  <a:srgbClr val="000000"/>
                </a:solidFill>
                <a:cs typeface="+mn-cs"/>
              </a:rPr>
              <a:t>Attend the </a:t>
            </a:r>
            <a:r>
              <a:rPr lang="en-US" sz="1200" b="1" dirty="0" smtClean="0">
                <a:solidFill>
                  <a:srgbClr val="000000"/>
                </a:solidFill>
                <a:cs typeface="+mn-cs"/>
              </a:rPr>
              <a:t>college</a:t>
            </a:r>
          </a:p>
          <a:p>
            <a:pPr algn="ctr">
              <a:defRPr/>
            </a:pPr>
            <a:endParaRPr lang="en-US" sz="1200" b="1" dirty="0" smtClean="0">
              <a:solidFill>
                <a:srgbClr val="000000"/>
              </a:solidFill>
              <a:cs typeface="+mn-cs"/>
            </a:endParaRPr>
          </a:p>
          <a:p>
            <a:pPr algn="ctr">
              <a:defRPr/>
            </a:pPr>
            <a:endParaRPr lang="en-US" sz="1200" b="1" dirty="0" smtClean="0">
              <a:solidFill>
                <a:srgbClr val="000000"/>
              </a:solidFill>
              <a:cs typeface="+mn-cs"/>
            </a:endParaRPr>
          </a:p>
          <a:p>
            <a:pPr algn="ctr">
              <a:defRPr/>
            </a:pPr>
            <a:endParaRPr lang="en-US" sz="1200" b="1" dirty="0" smtClean="0">
              <a:solidFill>
                <a:srgbClr val="000000"/>
              </a:solidFill>
              <a:cs typeface="+mn-cs"/>
            </a:endParaRPr>
          </a:p>
          <a:p>
            <a:pPr algn="ctr">
              <a:defRPr/>
            </a:pPr>
            <a:endParaRPr lang="en-US" sz="1200" b="1" dirty="0" smtClean="0">
              <a:solidFill>
                <a:srgbClr val="000000"/>
              </a:solidFill>
              <a:cs typeface="+mn-cs"/>
            </a:endParaRPr>
          </a:p>
          <a:p>
            <a:pPr algn="ctr">
              <a:defRPr/>
            </a:pPr>
            <a:endParaRPr lang="en-US" sz="1200" b="1" dirty="0" smtClean="0">
              <a:solidFill>
                <a:srgbClr val="000000"/>
              </a:solidFill>
              <a:cs typeface="+mn-cs"/>
            </a:endParaRPr>
          </a:p>
          <a:p>
            <a:pPr algn="ctr">
              <a:defRPr/>
            </a:pPr>
            <a:endParaRPr lang="en-US" sz="1200" b="1" dirty="0" smtClean="0">
              <a:solidFill>
                <a:srgbClr val="000000"/>
              </a:solidFill>
              <a:cs typeface="+mn-cs"/>
            </a:endParaRPr>
          </a:p>
          <a:p>
            <a:pPr algn="ctr">
              <a:defRPr/>
            </a:pPr>
            <a:endParaRPr lang="en-US" sz="1200" b="1" dirty="0">
              <a:cs typeface="+mn-cs"/>
            </a:endParaRPr>
          </a:p>
          <a:p>
            <a:pPr algn="ctr">
              <a:defRPr/>
            </a:pPr>
            <a:endParaRPr lang="en-US" sz="1400" dirty="0">
              <a:cs typeface="+mn-cs"/>
            </a:endParaRPr>
          </a:p>
        </p:txBody>
      </p:sp>
      <p:sp>
        <p:nvSpPr>
          <p:cNvPr id="10249"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cs typeface="+mn-cs"/>
              </a:rPr>
              <a:t>Value</a:t>
            </a:r>
          </a:p>
          <a:p>
            <a:pPr algn="ctr">
              <a:defRPr/>
            </a:pPr>
            <a:r>
              <a:rPr lang="en-US" sz="1200" b="1" dirty="0" smtClean="0">
                <a:cs typeface="+mn-cs"/>
              </a:rPr>
              <a:t>By attending classes at the college he/she chose, the student will receive maximum benefit for his/her school to make them a better and faster employee</a:t>
            </a:r>
            <a:endParaRPr lang="en-US" sz="1200" b="1" dirty="0">
              <a:cs typeface="+mn-cs"/>
            </a:endParaRPr>
          </a:p>
          <a:p>
            <a:pPr algn="ctr">
              <a:defRPr/>
            </a:pPr>
            <a:endParaRPr lang="en-US" sz="1400" dirty="0">
              <a:cs typeface="+mn-cs"/>
            </a:endParaRPr>
          </a:p>
        </p:txBody>
      </p:sp>
      <p:sp>
        <p:nvSpPr>
          <p:cNvPr id="10250"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Product</a:t>
            </a:r>
          </a:p>
          <a:p>
            <a:pPr algn="ctr">
              <a:defRPr/>
            </a:pPr>
            <a:r>
              <a:rPr lang="en-US" sz="1200" b="1">
                <a:solidFill>
                  <a:srgbClr val="000000"/>
                </a:solidFill>
                <a:cs typeface="Times New Roman" pitchFamily="18" charset="0"/>
              </a:rPr>
              <a:t>High School student</a:t>
            </a:r>
          </a:p>
        </p:txBody>
      </p:sp>
      <p:sp>
        <p:nvSpPr>
          <p:cNvPr id="10251"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Customer</a:t>
            </a:r>
            <a:endParaRPr lang="en-US" sz="1400" b="1">
              <a:effectLst>
                <a:outerShdw blurRad="38100" dist="38100" dir="2700000" algn="tl">
                  <a:srgbClr val="FFFFFF"/>
                </a:outerShdw>
              </a:effectLst>
              <a:cs typeface="+mn-cs"/>
            </a:endParaRPr>
          </a:p>
          <a:p>
            <a:pPr algn="ctr">
              <a:defRPr/>
            </a:pPr>
            <a:r>
              <a:rPr lang="en-US" sz="1200" b="1">
                <a:solidFill>
                  <a:srgbClr val="000000"/>
                </a:solidFill>
                <a:cs typeface="Times New Roman" pitchFamily="18" charset="0"/>
              </a:rPr>
              <a:t>The College</a:t>
            </a:r>
          </a:p>
        </p:txBody>
      </p:sp>
      <p:sp>
        <p:nvSpPr>
          <p:cNvPr id="38921"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8922"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8923"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8924"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38925"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38926"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38927" name="Text Box 18"/>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smtClean="0"/>
              <a:t>High School Student Deliver </a:t>
            </a:r>
            <a:r>
              <a:rPr lang="en-US" sz="2400" b="1" dirty="0"/>
              <a:t>WCA </a:t>
            </a:r>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457200"/>
            <a:ext cx="5791200" cy="830997"/>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H.S. Student Deliver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5909310"/>
          </a:xfrm>
          <a:prstGeom prst="rect">
            <a:avLst/>
          </a:prstGeom>
          <a:noFill/>
        </p:spPr>
        <p:txBody>
          <a:bodyPr wrap="square" rtlCol="0">
            <a:spAutoFit/>
          </a:bodyPr>
          <a:lstStyle/>
          <a:p>
            <a:pPr algn="just"/>
            <a:r>
              <a:rPr lang="en-US" sz="1400" b="1" dirty="0" smtClean="0"/>
              <a:t> </a:t>
            </a:r>
          </a:p>
          <a:p>
            <a:pPr algn="just">
              <a:defRPr/>
            </a:pPr>
            <a:r>
              <a:rPr lang="en-US" sz="1400" b="1" dirty="0" smtClean="0"/>
              <a:t>	Using the </a:t>
            </a:r>
            <a:r>
              <a:rPr lang="en-US" sz="1400" b="1" u="sng" dirty="0" smtClean="0"/>
              <a:t>DATA</a:t>
            </a:r>
            <a:r>
              <a:rPr lang="en-US" sz="1400" b="1" dirty="0" smtClean="0"/>
              <a:t> of </a:t>
            </a:r>
            <a:r>
              <a:rPr lang="en-US" sz="1400" b="1" dirty="0" smtClean="0">
                <a:solidFill>
                  <a:srgbClr val="000000"/>
                </a:solidFill>
                <a:cs typeface="Times New Roman" pitchFamily="18" charset="0"/>
              </a:rPr>
              <a:t>college information (maps, etc.)</a:t>
            </a:r>
            <a:r>
              <a:rPr lang="en-US" sz="1400" b="1" dirty="0" smtClean="0"/>
              <a:t>, the </a:t>
            </a:r>
            <a:r>
              <a:rPr lang="en-US" sz="1400" b="1" u="sng" dirty="0" smtClean="0"/>
              <a:t>PEOPLE</a:t>
            </a:r>
            <a:r>
              <a:rPr lang="en-US" sz="1400" b="1" dirty="0" smtClean="0"/>
              <a:t> of </a:t>
            </a:r>
            <a:r>
              <a:rPr lang="en-US" sz="1400" b="1" dirty="0" smtClean="0">
                <a:solidFill>
                  <a:srgbClr val="000000"/>
                </a:solidFill>
                <a:cs typeface="Times New Roman" pitchFamily="18" charset="0"/>
              </a:rPr>
              <a:t>High School student and parents</a:t>
            </a:r>
            <a:r>
              <a:rPr lang="en-US" sz="1400" b="1" dirty="0" smtClean="0"/>
              <a:t>, and the </a:t>
            </a:r>
            <a:r>
              <a:rPr lang="en-US" sz="1400" b="1" u="sng" dirty="0" smtClean="0"/>
              <a:t>TECHNOLOGIES</a:t>
            </a:r>
            <a:r>
              <a:rPr lang="en-US" sz="1400" b="1" dirty="0" smtClean="0"/>
              <a:t> of the internet, we used our </a:t>
            </a:r>
            <a:r>
              <a:rPr lang="en-US" sz="1400" b="1" u="sng" dirty="0" smtClean="0"/>
              <a:t>WORK PRACTICES</a:t>
            </a:r>
            <a:r>
              <a:rPr lang="en-US" sz="1400" b="1" dirty="0" smtClean="0"/>
              <a:t> to achieve a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included </a:t>
            </a:r>
            <a:r>
              <a:rPr lang="en-US" sz="1400" b="1" u="sng" dirty="0" smtClean="0"/>
              <a:t>RESEARCHING</a:t>
            </a:r>
            <a:r>
              <a:rPr lang="en-US" sz="1400" b="1" dirty="0" smtClean="0"/>
              <a:t> to f</a:t>
            </a:r>
            <a:r>
              <a:rPr lang="en-US" sz="1400" b="1" dirty="0" smtClean="0">
                <a:solidFill>
                  <a:srgbClr val="000000"/>
                </a:solidFill>
                <a:cs typeface="Times New Roman" pitchFamily="18" charset="0"/>
              </a:rPr>
              <a:t>igure out how to physically get to the school and what you need to bring</a:t>
            </a:r>
            <a:r>
              <a:rPr lang="en-US" sz="1400" b="1" dirty="0" smtClean="0"/>
              <a:t>, </a:t>
            </a:r>
            <a:r>
              <a:rPr lang="en-US" sz="1400" b="1" u="sng" dirty="0" smtClean="0"/>
              <a:t>SELLING</a:t>
            </a:r>
            <a:r>
              <a:rPr lang="en-US" sz="1400" b="1" dirty="0" smtClean="0"/>
              <a:t> to c</a:t>
            </a:r>
            <a:r>
              <a:rPr lang="en-US" sz="1400" b="1" dirty="0" smtClean="0">
                <a:solidFill>
                  <a:srgbClr val="000000"/>
                </a:solidFill>
                <a:cs typeface="Times New Roman" pitchFamily="18" charset="0"/>
              </a:rPr>
              <a:t>onvince your parents to help you move and what day to move in on</a:t>
            </a:r>
            <a:r>
              <a:rPr lang="en-US" sz="1400" b="1" dirty="0" smtClean="0"/>
              <a:t>, </a:t>
            </a:r>
            <a:r>
              <a:rPr lang="en-US" sz="1400" b="1" u="sng" dirty="0" smtClean="0"/>
              <a:t>PRODUCING</a:t>
            </a:r>
            <a:r>
              <a:rPr lang="en-US" sz="1400" b="1" dirty="0" smtClean="0"/>
              <a:t> the t</a:t>
            </a:r>
            <a:r>
              <a:rPr lang="en-US" sz="1400" b="1" dirty="0" smtClean="0">
                <a:solidFill>
                  <a:srgbClr val="000000"/>
                </a:solidFill>
                <a:cs typeface="Times New Roman" pitchFamily="18" charset="0"/>
              </a:rPr>
              <a:t>raveling to the school</a:t>
            </a:r>
            <a:r>
              <a:rPr lang="en-US" sz="1400" b="1" dirty="0" smtClean="0"/>
              <a:t>, </a:t>
            </a:r>
            <a:r>
              <a:rPr lang="en-US" sz="1400" b="1" u="sng" dirty="0" smtClean="0"/>
              <a:t>DELIVERING</a:t>
            </a:r>
            <a:r>
              <a:rPr lang="en-US" sz="1400" b="1" dirty="0" smtClean="0"/>
              <a:t> by a</a:t>
            </a:r>
            <a:r>
              <a:rPr lang="en-US" sz="1400" b="1" dirty="0" smtClean="0">
                <a:solidFill>
                  <a:srgbClr val="000000"/>
                </a:solidFill>
                <a:cs typeface="Times New Roman" pitchFamily="18" charset="0"/>
              </a:rPr>
              <a:t>rriving at the school and starting to attend classes</a:t>
            </a:r>
            <a:r>
              <a:rPr lang="en-US" sz="1400" b="1" dirty="0" smtClean="0"/>
              <a:t>, and </a:t>
            </a:r>
            <a:r>
              <a:rPr lang="en-US" sz="1400" b="1" u="sng" dirty="0" smtClean="0"/>
              <a:t>SERVICING</a:t>
            </a:r>
            <a:r>
              <a:rPr lang="en-US" sz="1400" b="1" dirty="0" smtClean="0"/>
              <a:t> by meeting a</a:t>
            </a:r>
            <a:r>
              <a:rPr lang="en-US" sz="1400" b="1" dirty="0" smtClean="0">
                <a:solidFill>
                  <a:srgbClr val="000000"/>
                </a:solidFill>
                <a:cs typeface="Times New Roman" pitchFamily="18" charset="0"/>
              </a:rPr>
              <a:t>ll deadlines and requirements so as to remain at the school.</a:t>
            </a:r>
            <a:endParaRPr lang="en-US" sz="1400" b="1" dirty="0" smtClean="0"/>
          </a:p>
          <a:p>
            <a:pPr algn="just"/>
            <a:endParaRPr lang="en-US" sz="1400" b="1" dirty="0" smtClean="0"/>
          </a:p>
          <a:p>
            <a:pPr algn="just"/>
            <a:r>
              <a:rPr lang="en-US" sz="1400" b="1" dirty="0" smtClean="0"/>
              <a:t>	Our </a:t>
            </a:r>
            <a:r>
              <a:rPr lang="en-US" sz="1400" b="1" u="sng" dirty="0" smtClean="0"/>
              <a:t>PRODUCT</a:t>
            </a:r>
            <a:r>
              <a:rPr lang="en-US" sz="1400" b="1" dirty="0" smtClean="0"/>
              <a:t> is the </a:t>
            </a:r>
            <a:r>
              <a:rPr lang="en-US" sz="1400" b="1" dirty="0" smtClean="0">
                <a:solidFill>
                  <a:srgbClr val="000000"/>
                </a:solidFill>
                <a:cs typeface="Times New Roman" pitchFamily="18" charset="0"/>
              </a:rPr>
              <a:t>High School student and our </a:t>
            </a:r>
            <a:r>
              <a:rPr lang="en-US" sz="1400" b="1" u="sng" dirty="0" smtClean="0"/>
              <a:t>CUSTOMER</a:t>
            </a:r>
            <a:r>
              <a:rPr lang="en-US" sz="1400" b="1" dirty="0" smtClean="0"/>
              <a:t> is </a:t>
            </a:r>
            <a:r>
              <a:rPr lang="en-US" sz="1400" b="1" dirty="0" smtClean="0">
                <a:solidFill>
                  <a:srgbClr val="000000"/>
                </a:solidFill>
                <a:cs typeface="Times New Roman" pitchFamily="18" charset="0"/>
              </a:rPr>
              <a:t>the college</a:t>
            </a:r>
            <a:r>
              <a:rPr lang="en-US" sz="1400" b="1" dirty="0" smtClean="0"/>
              <a:t>.</a:t>
            </a:r>
          </a:p>
          <a:p>
            <a:pPr algn="just"/>
            <a:endParaRPr lang="en-US" sz="1400" b="1" dirty="0" smtClean="0"/>
          </a:p>
          <a:p>
            <a:pPr algn="just"/>
            <a:r>
              <a:rPr lang="en-US" sz="1400" b="1" dirty="0" smtClean="0"/>
              <a:t>	Our </a:t>
            </a:r>
            <a:r>
              <a:rPr lang="en-US" sz="1400" b="1" u="sng" dirty="0" smtClean="0"/>
              <a:t>GOAL</a:t>
            </a:r>
            <a:r>
              <a:rPr lang="en-US" sz="1400" b="1" dirty="0" smtClean="0"/>
              <a:t> was to a</a:t>
            </a:r>
            <a:r>
              <a:rPr lang="en-US" sz="1400" b="1" dirty="0" smtClean="0">
                <a:solidFill>
                  <a:srgbClr val="000000"/>
                </a:solidFill>
              </a:rPr>
              <a:t>ttend the college</a:t>
            </a:r>
            <a:r>
              <a:rPr lang="en-US" sz="1400" b="1" dirty="0" smtClean="0"/>
              <a:t>.</a:t>
            </a:r>
          </a:p>
          <a:p>
            <a:pPr algn="just"/>
            <a:endParaRPr lang="en-US" sz="1400" b="1" dirty="0" smtClean="0"/>
          </a:p>
          <a:p>
            <a:pPr algn="just"/>
            <a:r>
              <a:rPr lang="en-US" sz="1400" b="1" dirty="0" smtClean="0"/>
              <a:t>	Our </a:t>
            </a:r>
            <a:r>
              <a:rPr lang="en-US" sz="1400" b="1" u="sng" dirty="0" smtClean="0"/>
              <a:t>VALUE</a:t>
            </a:r>
            <a:r>
              <a:rPr lang="en-US" sz="1400" b="1" dirty="0" smtClean="0"/>
              <a:t> is by attending classes at the college he/she chose, the student will receive maximum benefit for his/her school to make them a better and faster employee. </a:t>
            </a:r>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r>
              <a:rPr lang="en-US" sz="1400" b="1" dirty="0" smtClean="0"/>
              <a:t> </a:t>
            </a:r>
            <a:endParaRPr lang="en-US" sz="1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AMH Consulting </a:t>
            </a:r>
            <a:endParaRPr lang="en-US" dirty="0"/>
          </a:p>
        </p:txBody>
      </p:sp>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4</a:t>
            </a:fld>
            <a:endParaRPr lang="en-US"/>
          </a:p>
        </p:txBody>
      </p:sp>
      <p:pic>
        <p:nvPicPr>
          <p:cNvPr id="8" name="Content Placeholder 4" descr="Picture1.jpg"/>
          <p:cNvPicPr>
            <a:picLocks noGrp="1" noChangeAspect="1"/>
          </p:cNvPicPr>
          <p:nvPr>
            <p:ph idx="1"/>
          </p:nvPr>
        </p:nvPicPr>
        <p:blipFill>
          <a:blip r:embed="rId3"/>
          <a:stretch>
            <a:fillRect/>
          </a:stretch>
        </p:blipFill>
        <p:spPr>
          <a:xfrm>
            <a:off x="404750" y="2083563"/>
            <a:ext cx="6035675" cy="6035675"/>
          </a:xfrm>
        </p:spPr>
      </p:pic>
      <p:sp>
        <p:nvSpPr>
          <p:cNvPr id="9" name="TextBox 8"/>
          <p:cNvSpPr txBox="1"/>
          <p:nvPr/>
        </p:nvSpPr>
        <p:spPr>
          <a:xfrm>
            <a:off x="622238" y="2297875"/>
            <a:ext cx="55626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b="1" dirty="0" smtClean="0">
                <a:effectLst>
                  <a:outerShdw blurRad="38100" dist="38100" dir="2700000" algn="tl">
                    <a:srgbClr val="000000">
                      <a:alpha val="43137"/>
                    </a:srgbClr>
                  </a:outerShdw>
                </a:effectLst>
                <a:latin typeface="Lucida Handwriting" pitchFamily="66" charset="0"/>
              </a:rPr>
              <a:t>We Will Take Your Business to the Top of the World</a:t>
            </a:r>
            <a:endParaRPr lang="en-US" b="1" dirty="0">
              <a:effectLst>
                <a:outerShdw blurRad="38100" dist="38100" dir="2700000" algn="tl">
                  <a:srgbClr val="000000">
                    <a:alpha val="43137"/>
                  </a:srgbClr>
                </a:outerShdw>
              </a:effectLst>
              <a:latin typeface="Lucida Handwriting" pitchFamily="6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IT</a:t>
            </a:r>
          </a:p>
          <a:p>
            <a:pPr algn="ctr">
              <a:defRPr/>
            </a:pPr>
            <a:r>
              <a:rPr lang="en-US" sz="1200" b="1">
                <a:cs typeface="+mn-cs"/>
              </a:rPr>
              <a:t>MS Office</a:t>
            </a:r>
          </a:p>
          <a:p>
            <a:pPr algn="ctr">
              <a:defRPr/>
            </a:pPr>
            <a:r>
              <a:rPr lang="en-US" sz="1200" b="1">
                <a:cs typeface="+mn-cs"/>
              </a:rPr>
              <a:t>Internet</a:t>
            </a:r>
          </a:p>
          <a:p>
            <a:pPr algn="ctr">
              <a:defRPr/>
            </a:pPr>
            <a:endParaRPr lang="en-US" sz="1200" b="1">
              <a:cs typeface="+mn-cs"/>
            </a:endParaRPr>
          </a:p>
          <a:p>
            <a:pPr algn="ctr">
              <a:defRPr/>
            </a:pPr>
            <a:endParaRPr lang="en-US" sz="1200" b="1">
              <a:cs typeface="+mn-cs"/>
            </a:endParaRPr>
          </a:p>
        </p:txBody>
      </p:sp>
      <p:sp>
        <p:nvSpPr>
          <p:cNvPr id="12295" name="Rectangle 7"/>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People</a:t>
            </a:r>
            <a:endParaRPr lang="en-US" sz="1400" b="1" dirty="0">
              <a:effectLst>
                <a:outerShdw blurRad="38100" dist="38100" dir="2700000" algn="tl">
                  <a:srgbClr val="FFFFFF"/>
                </a:outerShdw>
              </a:effectLst>
              <a:cs typeface="+mn-cs"/>
            </a:endParaRPr>
          </a:p>
          <a:p>
            <a:pPr algn="ctr">
              <a:defRPr/>
            </a:pPr>
            <a:r>
              <a:rPr lang="en-US" sz="1200" b="1" dirty="0">
                <a:solidFill>
                  <a:srgbClr val="000000"/>
                </a:solidFill>
                <a:cs typeface="Times New Roman" pitchFamily="18" charset="0"/>
              </a:rPr>
              <a:t>High School </a:t>
            </a:r>
            <a:r>
              <a:rPr lang="en-US" sz="1200" b="1" dirty="0" smtClean="0">
                <a:solidFill>
                  <a:srgbClr val="000000"/>
                </a:solidFill>
                <a:cs typeface="Times New Roman" pitchFamily="18" charset="0"/>
              </a:rPr>
              <a:t>Student</a:t>
            </a:r>
          </a:p>
          <a:p>
            <a:pPr algn="ctr">
              <a:defRPr/>
            </a:pPr>
            <a:endParaRPr lang="en-US" sz="1200" b="1" dirty="0">
              <a:cs typeface="+mn-cs"/>
            </a:endParaRPr>
          </a:p>
          <a:p>
            <a:pPr algn="ctr">
              <a:defRPr/>
            </a:pPr>
            <a:endParaRPr lang="en-US" sz="1200" b="1" dirty="0">
              <a:cs typeface="+mn-cs"/>
            </a:endParaRPr>
          </a:p>
        </p:txBody>
      </p:sp>
      <p:sp>
        <p:nvSpPr>
          <p:cNvPr id="12296" name="Rectangle 8"/>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cs typeface="+mn-cs"/>
              </a:rPr>
              <a:t>Data</a:t>
            </a:r>
            <a:endParaRPr lang="en-US" sz="1400" b="1" dirty="0">
              <a:effectLst>
                <a:outerShdw blurRad="38100" dist="38100" dir="2700000" algn="tl">
                  <a:srgbClr val="FFFFFF"/>
                </a:outerShdw>
              </a:effectLst>
              <a:cs typeface="+mn-cs"/>
            </a:endParaRPr>
          </a:p>
          <a:p>
            <a:pPr algn="ctr">
              <a:defRPr/>
            </a:pPr>
            <a:r>
              <a:rPr lang="en-US" sz="1200" b="1" dirty="0">
                <a:solidFill>
                  <a:srgbClr val="000000"/>
                </a:solidFill>
                <a:cs typeface="Times New Roman" pitchFamily="18" charset="0"/>
              </a:rPr>
              <a:t>College </a:t>
            </a:r>
            <a:r>
              <a:rPr lang="en-US" sz="1200" b="1" dirty="0" smtClean="0">
                <a:solidFill>
                  <a:srgbClr val="000000"/>
                </a:solidFill>
                <a:cs typeface="Times New Roman" pitchFamily="18" charset="0"/>
              </a:rPr>
              <a:t>Research</a:t>
            </a:r>
          </a:p>
          <a:p>
            <a:pPr algn="ctr">
              <a:defRPr/>
            </a:pPr>
            <a:endParaRPr lang="en-US" sz="1200" b="1" dirty="0">
              <a:solidFill>
                <a:srgbClr val="000000"/>
              </a:solidFill>
              <a:cs typeface="Times New Roman" pitchFamily="18" charset="0"/>
            </a:endParaRPr>
          </a:p>
          <a:p>
            <a:pPr algn="ctr">
              <a:defRPr/>
            </a:pPr>
            <a:endParaRPr lang="en-US" sz="1200" b="1" dirty="0">
              <a:solidFill>
                <a:srgbClr val="000000"/>
              </a:solidFill>
              <a:cs typeface="Times New Roman" pitchFamily="18" charset="0"/>
            </a:endParaRPr>
          </a:p>
        </p:txBody>
      </p:sp>
      <p:sp>
        <p:nvSpPr>
          <p:cNvPr id="12297" name="Rectangle 9"/>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a:effectLst>
                  <a:outerShdw blurRad="38100" dist="38100" dir="2700000" algn="tl">
                    <a:srgbClr val="FFFFFF"/>
                  </a:outerShdw>
                </a:effectLst>
                <a:cs typeface="+mn-cs"/>
              </a:rPr>
              <a:t>(Work Practices)</a:t>
            </a:r>
            <a:endParaRPr lang="en-US" sz="1400" b="1">
              <a:effectLst>
                <a:outerShdw blurRad="38100" dist="38100" dir="2700000" algn="tl">
                  <a:srgbClr val="FFFFFF"/>
                </a:outerShdw>
              </a:effectLst>
              <a:cs typeface="+mn-cs"/>
            </a:endParaRPr>
          </a:p>
          <a:p>
            <a:pPr algn="ctr">
              <a:defRPr/>
            </a:pPr>
            <a:r>
              <a:rPr lang="en-US" sz="1400" b="1" u="sng">
                <a:effectLst>
                  <a:outerShdw blurRad="38100" dist="38100" dir="2700000" algn="tl">
                    <a:srgbClr val="FFFFFF"/>
                  </a:outerShdw>
                </a:effectLst>
                <a:cs typeface="+mn-cs"/>
              </a:rPr>
              <a:t>Research</a:t>
            </a:r>
          </a:p>
          <a:p>
            <a:pPr algn="ctr">
              <a:defRPr/>
            </a:pPr>
            <a:r>
              <a:rPr lang="en-US" sz="1200" b="1">
                <a:solidFill>
                  <a:srgbClr val="000000"/>
                </a:solidFill>
                <a:cs typeface="Times New Roman" pitchFamily="18" charset="0"/>
              </a:rPr>
              <a:t>Find all requirements and deadlines to remain in school</a:t>
            </a:r>
            <a:endParaRPr lang="en-US" sz="1200" b="1" u="sng">
              <a:cs typeface="+mn-cs"/>
            </a:endParaRPr>
          </a:p>
          <a:p>
            <a:pPr algn="ctr">
              <a:defRPr/>
            </a:pPr>
            <a:r>
              <a:rPr lang="en-US" sz="1400" b="1" u="sng">
                <a:effectLst>
                  <a:outerShdw blurRad="38100" dist="38100" dir="2700000" algn="tl">
                    <a:srgbClr val="FFFFFF"/>
                  </a:outerShdw>
                </a:effectLst>
                <a:cs typeface="+mn-cs"/>
              </a:rPr>
              <a:t>Produce</a:t>
            </a:r>
          </a:p>
          <a:p>
            <a:pPr algn="ctr">
              <a:defRPr/>
            </a:pPr>
            <a:r>
              <a:rPr lang="en-US" sz="1200" b="1">
                <a:solidFill>
                  <a:srgbClr val="000000"/>
                </a:solidFill>
                <a:cs typeface="Times New Roman" pitchFamily="18" charset="0"/>
              </a:rPr>
              <a:t>Create an agenda of all the things you need/want to do</a:t>
            </a:r>
            <a:endParaRPr lang="en-US" sz="1200" b="1" u="sng">
              <a:cs typeface="+mn-cs"/>
            </a:endParaRPr>
          </a:p>
          <a:p>
            <a:pPr algn="ctr">
              <a:defRPr/>
            </a:pPr>
            <a:r>
              <a:rPr lang="en-US" sz="1400" b="1" u="sng">
                <a:effectLst>
                  <a:outerShdw blurRad="38100" dist="38100" dir="2700000" algn="tl">
                    <a:srgbClr val="FFFFFF"/>
                  </a:outerShdw>
                </a:effectLst>
                <a:cs typeface="+mn-cs"/>
              </a:rPr>
              <a:t>Sell</a:t>
            </a:r>
          </a:p>
          <a:p>
            <a:pPr algn="ctr">
              <a:defRPr/>
            </a:pPr>
            <a:r>
              <a:rPr lang="en-US" sz="1200" b="1">
                <a:solidFill>
                  <a:srgbClr val="000000"/>
                </a:solidFill>
                <a:cs typeface="Times New Roman" pitchFamily="18" charset="0"/>
              </a:rPr>
              <a:t>Convincing yourself on how best to manage your social and academic life on campus</a:t>
            </a:r>
            <a:endParaRPr lang="en-US" sz="1200" b="1" u="sng">
              <a:cs typeface="+mn-cs"/>
            </a:endParaRPr>
          </a:p>
          <a:p>
            <a:pPr algn="ctr">
              <a:defRPr/>
            </a:pPr>
            <a:r>
              <a:rPr lang="en-US" sz="1400" b="1" u="sng">
                <a:effectLst>
                  <a:outerShdw blurRad="38100" dist="38100" dir="2700000" algn="tl">
                    <a:srgbClr val="FFFFFF"/>
                  </a:outerShdw>
                </a:effectLst>
                <a:cs typeface="+mn-cs"/>
              </a:rPr>
              <a:t>Deliver</a:t>
            </a:r>
          </a:p>
          <a:p>
            <a:pPr algn="ctr">
              <a:defRPr/>
            </a:pPr>
            <a:r>
              <a:rPr lang="en-US" sz="1200" b="1">
                <a:solidFill>
                  <a:srgbClr val="000000"/>
                </a:solidFill>
                <a:cs typeface="Times New Roman" pitchFamily="18" charset="0"/>
              </a:rPr>
              <a:t>Meeting all requirements and deadlines</a:t>
            </a:r>
            <a:endParaRPr lang="en-US" sz="1200" b="1" u="sng">
              <a:cs typeface="+mn-cs"/>
            </a:endParaRPr>
          </a:p>
          <a:p>
            <a:pPr algn="ctr">
              <a:defRPr/>
            </a:pPr>
            <a:r>
              <a:rPr lang="en-US" sz="1400" b="1" u="sng">
                <a:effectLst>
                  <a:outerShdw blurRad="38100" dist="38100" dir="2700000" algn="tl">
                    <a:srgbClr val="FFFFFF"/>
                  </a:outerShdw>
                </a:effectLst>
                <a:cs typeface="+mn-cs"/>
              </a:rPr>
              <a:t>Service</a:t>
            </a:r>
          </a:p>
          <a:p>
            <a:pPr algn="ctr">
              <a:defRPr/>
            </a:pPr>
            <a:r>
              <a:rPr lang="en-US" sz="1200" b="1">
                <a:solidFill>
                  <a:srgbClr val="000000"/>
                </a:solidFill>
                <a:cs typeface="Times New Roman" pitchFamily="18" charset="0"/>
              </a:rPr>
              <a:t>Staying up to date on changes in requirements</a:t>
            </a:r>
            <a:endParaRPr lang="en-US" sz="1200" b="1">
              <a:cs typeface="+mn-cs"/>
            </a:endParaRPr>
          </a:p>
          <a:p>
            <a:pPr algn="ctr">
              <a:defRPr/>
            </a:pPr>
            <a:endParaRPr lang="en-US" sz="1200" b="1">
              <a:cs typeface="+mn-cs"/>
            </a:endParaRPr>
          </a:p>
        </p:txBody>
      </p:sp>
      <p:sp>
        <p:nvSpPr>
          <p:cNvPr id="12298" name="Rectangle 10"/>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a:effectLst>
                  <a:outerShdw blurRad="38100" dist="38100" dir="2700000" algn="tl">
                    <a:srgbClr val="FFFFFF"/>
                  </a:outerShdw>
                </a:effectLst>
                <a:cs typeface="+mn-cs"/>
              </a:rPr>
              <a:t>Service Goal</a:t>
            </a:r>
          </a:p>
          <a:p>
            <a:pPr algn="ctr">
              <a:defRPr/>
            </a:pPr>
            <a:endParaRPr lang="en-US" sz="1400" b="1" u="sng" dirty="0">
              <a:effectLst>
                <a:outerShdw blurRad="38100" dist="38100" dir="2700000" algn="tl">
                  <a:srgbClr val="FFFFFF"/>
                </a:outerShdw>
              </a:effectLst>
              <a:cs typeface="+mn-cs"/>
            </a:endParaRPr>
          </a:p>
          <a:p>
            <a:pPr algn="ctr">
              <a:defRPr/>
            </a:pPr>
            <a:r>
              <a:rPr lang="en-US" sz="1200" b="1" dirty="0">
                <a:solidFill>
                  <a:srgbClr val="000000"/>
                </a:solidFill>
                <a:cs typeface="+mn-cs"/>
              </a:rPr>
              <a:t>Ensuring that you made the right choice for your college and </a:t>
            </a:r>
            <a:r>
              <a:rPr lang="en-US" sz="1200" b="1" dirty="0" smtClean="0">
                <a:solidFill>
                  <a:srgbClr val="000000"/>
                </a:solidFill>
                <a:cs typeface="+mn-cs"/>
              </a:rPr>
              <a:t>major while maintaining </a:t>
            </a:r>
            <a:r>
              <a:rPr lang="en-US" sz="1200" b="1" dirty="0">
                <a:solidFill>
                  <a:srgbClr val="000000"/>
                </a:solidFill>
                <a:cs typeface="+mn-cs"/>
              </a:rPr>
              <a:t>your academic and social </a:t>
            </a:r>
            <a:r>
              <a:rPr lang="en-US" sz="1200" b="1" dirty="0" smtClean="0">
                <a:solidFill>
                  <a:srgbClr val="000000"/>
                </a:solidFill>
                <a:cs typeface="+mn-cs"/>
              </a:rPr>
              <a:t>life</a:t>
            </a:r>
          </a:p>
          <a:p>
            <a:pPr algn="ctr">
              <a:defRPr/>
            </a:pPr>
            <a:endParaRPr lang="en-US" sz="800" b="1" dirty="0">
              <a:cs typeface="+mn-cs"/>
            </a:endParaRPr>
          </a:p>
          <a:p>
            <a:pPr algn="ctr">
              <a:defRPr/>
            </a:pPr>
            <a:endParaRPr lang="en-US" sz="1400" dirty="0">
              <a:cs typeface="+mn-cs"/>
            </a:endParaRPr>
          </a:p>
        </p:txBody>
      </p:sp>
      <p:sp>
        <p:nvSpPr>
          <p:cNvPr id="12299" name="Rectangle 11"/>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smtClean="0">
                <a:effectLst>
                  <a:outerShdw blurRad="38100" dist="38100" dir="2700000" algn="tl">
                    <a:srgbClr val="FFFFFF"/>
                  </a:outerShdw>
                </a:effectLst>
                <a:cs typeface="+mn-cs"/>
              </a:rPr>
              <a:t>Value</a:t>
            </a:r>
          </a:p>
          <a:p>
            <a:pPr algn="ctr">
              <a:defRPr/>
            </a:pPr>
            <a:endParaRPr lang="en-US" sz="1200" b="1" dirty="0" smtClean="0">
              <a:cs typeface="+mn-cs"/>
            </a:endParaRPr>
          </a:p>
          <a:p>
            <a:pPr algn="ctr">
              <a:defRPr/>
            </a:pPr>
            <a:r>
              <a:rPr lang="en-US" sz="1200" b="1" dirty="0" smtClean="0">
                <a:cs typeface="+mn-cs"/>
              </a:rPr>
              <a:t>By ensuring they are at the right college and stay in college, the student</a:t>
            </a:r>
            <a:r>
              <a:rPr lang="en-US" sz="1200" b="1" dirty="0" smtClean="0">
                <a:solidFill>
                  <a:prstClr val="black"/>
                </a:solidFill>
              </a:rPr>
              <a:t> will receive maximum benefit for his/her school to make them a better and faster employee</a:t>
            </a:r>
            <a:endParaRPr lang="en-US" sz="1400" b="1" dirty="0">
              <a:cs typeface="+mn-cs"/>
            </a:endParaRPr>
          </a:p>
        </p:txBody>
      </p:sp>
      <p:sp>
        <p:nvSpPr>
          <p:cNvPr id="12300" name="Rectangle 12"/>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cs typeface="+mn-cs"/>
              </a:rPr>
              <a:t>Product</a:t>
            </a:r>
          </a:p>
          <a:p>
            <a:pPr algn="ctr">
              <a:defRPr/>
            </a:pPr>
            <a:r>
              <a:rPr lang="en-US" sz="1200" b="1" dirty="0">
                <a:solidFill>
                  <a:srgbClr val="000000"/>
                </a:solidFill>
                <a:cs typeface="Times New Roman" pitchFamily="18" charset="0"/>
              </a:rPr>
              <a:t>Agenda for life in </a:t>
            </a:r>
            <a:r>
              <a:rPr lang="en-US" sz="1200" b="1" dirty="0" smtClean="0">
                <a:solidFill>
                  <a:srgbClr val="000000"/>
                </a:solidFill>
                <a:cs typeface="Times New Roman" pitchFamily="18" charset="0"/>
              </a:rPr>
              <a:t>college</a:t>
            </a:r>
          </a:p>
          <a:p>
            <a:pPr algn="ctr">
              <a:defRPr/>
            </a:pPr>
            <a:endParaRPr lang="en-US" sz="1200" b="1" dirty="0">
              <a:solidFill>
                <a:srgbClr val="000000"/>
              </a:solidFill>
              <a:cs typeface="Times New Roman" pitchFamily="18" charset="0"/>
            </a:endParaRPr>
          </a:p>
        </p:txBody>
      </p:sp>
      <p:sp>
        <p:nvSpPr>
          <p:cNvPr id="12301" name="Rectangle 13"/>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Customer</a:t>
            </a:r>
            <a:endParaRPr lang="en-US" sz="1400" b="1">
              <a:effectLst>
                <a:outerShdw blurRad="38100" dist="38100" dir="2700000" algn="tl">
                  <a:srgbClr val="FFFFFF"/>
                </a:outerShdw>
              </a:effectLst>
              <a:cs typeface="+mn-cs"/>
            </a:endParaRPr>
          </a:p>
          <a:p>
            <a:pPr algn="ctr">
              <a:defRPr/>
            </a:pPr>
            <a:r>
              <a:rPr lang="en-US" sz="1200" b="1">
                <a:solidFill>
                  <a:srgbClr val="000000"/>
                </a:solidFill>
                <a:cs typeface="Times New Roman" pitchFamily="18" charset="0"/>
              </a:rPr>
              <a:t>High School student</a:t>
            </a:r>
          </a:p>
        </p:txBody>
      </p:sp>
      <p:sp>
        <p:nvSpPr>
          <p:cNvPr id="39945" name="Line 14"/>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9946" name="Line 15"/>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9947" name="Line 16"/>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39948" name="Line 17"/>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39949" name="Line 18"/>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39950" name="Line 19"/>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39951" name="Text Box 20"/>
          <p:cNvSpPr txBox="1">
            <a:spLocks noChangeArrowheads="1"/>
          </p:cNvSpPr>
          <p:nvPr/>
        </p:nvSpPr>
        <p:spPr bwMode="auto">
          <a:xfrm>
            <a:off x="228600" y="136526"/>
            <a:ext cx="6400800" cy="461665"/>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dirty="0" smtClean="0"/>
              <a:t>High School Student Service </a:t>
            </a:r>
            <a:r>
              <a:rPr lang="en-US" sz="2400" b="1" dirty="0"/>
              <a:t>WCA</a:t>
            </a:r>
            <a:r>
              <a:rPr lang="en-US" sz="2400" dirty="0"/>
              <a:t> </a:t>
            </a:r>
          </a:p>
        </p:txBody>
      </p:sp>
      <p:sp>
        <p:nvSpPr>
          <p:cNvPr id="17" name="Slide Number Placeholder 16"/>
          <p:cNvSpPr>
            <a:spLocks noGrp="1"/>
          </p:cNvSpPr>
          <p:nvPr>
            <p:ph type="sldNum" sz="quarter" idx="12"/>
          </p:nvPr>
        </p:nvSpPr>
        <p:spPr/>
        <p:txBody>
          <a:bodyPr/>
          <a:lstStyle/>
          <a:p>
            <a:pPr>
              <a:defRPr/>
            </a:pPr>
            <a:fld id="{BBACAD26-0BBD-48C9-A3B3-6AAED54B31DB}"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457200"/>
            <a:ext cx="5791200" cy="830997"/>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outerShdw>
                </a:effectLst>
              </a:rPr>
              <a:t>H.S. Student Service 2</a:t>
            </a:r>
            <a:r>
              <a:rPr lang="en-US" sz="2400" b="1" baseline="30000" dirty="0" smtClean="0">
                <a:effectLst>
                  <a:outerShdw blurRad="50800" dist="50800" dir="5400000" algn="ctr" rotWithShape="0">
                    <a:schemeClr val="bg1"/>
                  </a:outerShdw>
                </a:effectLst>
              </a:rPr>
              <a:t>nd</a:t>
            </a:r>
            <a:r>
              <a:rPr lang="en-US" sz="2400" b="1" dirty="0" smtClean="0">
                <a:effectLst>
                  <a:outerShdw blurRad="50800" dist="50800" dir="5400000" algn="ctr" rotWithShape="0">
                    <a:schemeClr val="bg1"/>
                  </a:outerShdw>
                </a:effectLst>
              </a:rPr>
              <a:t> Level WCA Narrative</a:t>
            </a:r>
            <a:endParaRPr lang="en-US" sz="2400" dirty="0" smtClean="0">
              <a:effectLst>
                <a:outerShdw blurRad="50800" dist="50800" dir="5400000" algn="ctr" rotWithShape="0">
                  <a:schemeClr val="bg1"/>
                </a:outerShdw>
              </a:effectLst>
            </a:endParaRPr>
          </a:p>
        </p:txBody>
      </p:sp>
      <p:sp>
        <p:nvSpPr>
          <p:cNvPr id="3" name="TextBox 2"/>
          <p:cNvSpPr txBox="1"/>
          <p:nvPr/>
        </p:nvSpPr>
        <p:spPr>
          <a:xfrm>
            <a:off x="457200" y="1447800"/>
            <a:ext cx="5867400" cy="6340197"/>
          </a:xfrm>
          <a:prstGeom prst="rect">
            <a:avLst/>
          </a:prstGeom>
          <a:noFill/>
        </p:spPr>
        <p:txBody>
          <a:bodyPr wrap="square" rtlCol="0">
            <a:spAutoFit/>
          </a:bodyPr>
          <a:lstStyle/>
          <a:p>
            <a:pPr algn="just"/>
            <a:r>
              <a:rPr lang="en-US" sz="1400" b="1" dirty="0" smtClean="0"/>
              <a:t> </a:t>
            </a:r>
          </a:p>
          <a:p>
            <a:pPr algn="just">
              <a:defRPr/>
            </a:pPr>
            <a:r>
              <a:rPr lang="en-US" sz="1400" b="1" dirty="0" smtClean="0"/>
              <a:t>	Using the </a:t>
            </a:r>
            <a:r>
              <a:rPr lang="en-US" sz="1400" b="1" u="sng" dirty="0" smtClean="0"/>
              <a:t>DATA</a:t>
            </a:r>
            <a:r>
              <a:rPr lang="en-US" sz="1400" b="1" dirty="0" smtClean="0"/>
              <a:t> of </a:t>
            </a:r>
            <a:r>
              <a:rPr lang="en-US" sz="1400" b="1" dirty="0" smtClean="0">
                <a:solidFill>
                  <a:srgbClr val="000000"/>
                </a:solidFill>
                <a:cs typeface="Times New Roman" pitchFamily="18" charset="0"/>
              </a:rPr>
              <a:t>college research, </a:t>
            </a:r>
            <a:r>
              <a:rPr lang="en-US" sz="1400" b="1" dirty="0" smtClean="0"/>
              <a:t>the </a:t>
            </a:r>
            <a:r>
              <a:rPr lang="en-US" sz="1400" b="1" u="sng" dirty="0" smtClean="0"/>
              <a:t>PEOPLE</a:t>
            </a:r>
            <a:r>
              <a:rPr lang="en-US" sz="1400" b="1" dirty="0" smtClean="0"/>
              <a:t> of </a:t>
            </a:r>
            <a:r>
              <a:rPr lang="en-US" sz="1400" b="1" dirty="0" smtClean="0">
                <a:solidFill>
                  <a:srgbClr val="000000"/>
                </a:solidFill>
                <a:cs typeface="Times New Roman" pitchFamily="18" charset="0"/>
              </a:rPr>
              <a:t>High School student</a:t>
            </a:r>
            <a:r>
              <a:rPr lang="en-US" sz="1400" b="1" dirty="0" smtClean="0"/>
              <a:t>, and the </a:t>
            </a:r>
            <a:r>
              <a:rPr lang="en-US" sz="1400" b="1" u="sng" dirty="0" smtClean="0"/>
              <a:t>TECHNOLOGIES</a:t>
            </a:r>
            <a:r>
              <a:rPr lang="en-US" sz="1400" b="1" dirty="0" smtClean="0"/>
              <a:t> of Microsoft Office and Internet, we used our </a:t>
            </a:r>
            <a:r>
              <a:rPr lang="en-US" sz="1400" b="1" u="sng" dirty="0" smtClean="0"/>
              <a:t>WORK PRACTICES</a:t>
            </a:r>
            <a:r>
              <a:rPr lang="en-US" sz="1400" b="1" dirty="0" smtClean="0"/>
              <a:t> to achieve a </a:t>
            </a:r>
            <a:r>
              <a:rPr lang="en-US" sz="1400" b="1" u="sng" dirty="0" smtClean="0"/>
              <a:t>GOAL</a:t>
            </a:r>
            <a:r>
              <a:rPr lang="en-US" sz="1400" b="1" dirty="0" smtClean="0"/>
              <a:t> and create real business </a:t>
            </a:r>
            <a:r>
              <a:rPr lang="en-US" sz="1400" b="1" u="sng" dirty="0" smtClean="0"/>
              <a:t>VALUE</a:t>
            </a:r>
            <a:r>
              <a:rPr lang="en-US" sz="1400" b="1" dirty="0" smtClean="0"/>
              <a:t>.</a:t>
            </a:r>
          </a:p>
          <a:p>
            <a:pPr algn="just"/>
            <a:endParaRPr lang="en-US" sz="1400" b="1" dirty="0" smtClean="0"/>
          </a:p>
          <a:p>
            <a:pPr algn="just"/>
            <a:r>
              <a:rPr lang="en-US" sz="1400" b="1" dirty="0" smtClean="0"/>
              <a:t>	The </a:t>
            </a:r>
            <a:r>
              <a:rPr lang="en-US" sz="1400" b="1" u="sng" dirty="0" smtClean="0"/>
              <a:t>WORK PRACTICES</a:t>
            </a:r>
            <a:r>
              <a:rPr lang="en-US" sz="1400" b="1" dirty="0" smtClean="0"/>
              <a:t> included </a:t>
            </a:r>
            <a:r>
              <a:rPr lang="en-US" sz="1400" b="1" u="sng" dirty="0" smtClean="0"/>
              <a:t>RESEARCHING</a:t>
            </a:r>
            <a:r>
              <a:rPr lang="en-US" sz="1400" b="1" dirty="0" smtClean="0"/>
              <a:t> to f</a:t>
            </a:r>
            <a:r>
              <a:rPr lang="en-US" sz="1400" b="1" dirty="0" smtClean="0">
                <a:solidFill>
                  <a:srgbClr val="000000"/>
                </a:solidFill>
                <a:cs typeface="Times New Roman" pitchFamily="18" charset="0"/>
              </a:rPr>
              <a:t>ind all requirements and deadlines to remain in school</a:t>
            </a:r>
            <a:r>
              <a:rPr lang="en-US" sz="1400" b="1" dirty="0" smtClean="0"/>
              <a:t>, </a:t>
            </a:r>
            <a:r>
              <a:rPr lang="en-US" sz="1400" b="1" u="sng" dirty="0" smtClean="0"/>
              <a:t>PRODUCING</a:t>
            </a:r>
            <a:r>
              <a:rPr lang="en-US" sz="1400" b="1" u="sng" dirty="0" smtClean="0">
                <a:solidFill>
                  <a:srgbClr val="000000"/>
                </a:solidFill>
                <a:cs typeface="Times New Roman" pitchFamily="18" charset="0"/>
              </a:rPr>
              <a:t> </a:t>
            </a:r>
            <a:r>
              <a:rPr lang="en-US" sz="1400" b="1" dirty="0" smtClean="0">
                <a:solidFill>
                  <a:srgbClr val="000000"/>
                </a:solidFill>
                <a:cs typeface="Times New Roman" pitchFamily="18" charset="0"/>
              </a:rPr>
              <a:t>an agenda of all the things you need/want to do</a:t>
            </a:r>
            <a:r>
              <a:rPr lang="en-US" sz="1400" b="1" dirty="0" smtClean="0"/>
              <a:t>, </a:t>
            </a:r>
            <a:r>
              <a:rPr lang="en-US" sz="1400" b="1" u="sng" dirty="0" smtClean="0"/>
              <a:t>SELLING</a:t>
            </a:r>
            <a:r>
              <a:rPr lang="en-US" sz="1400" b="1" dirty="0" smtClean="0"/>
              <a:t> by c</a:t>
            </a:r>
            <a:r>
              <a:rPr lang="en-US" sz="1400" b="1" dirty="0" smtClean="0">
                <a:solidFill>
                  <a:srgbClr val="000000"/>
                </a:solidFill>
                <a:cs typeface="Times New Roman" pitchFamily="18" charset="0"/>
              </a:rPr>
              <a:t>onvincing yourself on how best to manage your social and academic life on campus, </a:t>
            </a:r>
            <a:r>
              <a:rPr lang="en-US" sz="1400" b="1" u="sng" dirty="0" smtClean="0"/>
              <a:t>DELIVERING</a:t>
            </a:r>
            <a:r>
              <a:rPr lang="en-US" sz="1400" b="1" dirty="0" smtClean="0"/>
              <a:t> by m</a:t>
            </a:r>
            <a:r>
              <a:rPr lang="en-US" sz="1400" b="1" dirty="0" smtClean="0">
                <a:solidFill>
                  <a:srgbClr val="000000"/>
                </a:solidFill>
                <a:cs typeface="Times New Roman" pitchFamily="18" charset="0"/>
              </a:rPr>
              <a:t>eeting all requirements and deadlines</a:t>
            </a:r>
            <a:r>
              <a:rPr lang="en-US" sz="1400" b="1" dirty="0" smtClean="0"/>
              <a:t>, and </a:t>
            </a:r>
            <a:r>
              <a:rPr lang="en-US" sz="1400" b="1" u="sng" dirty="0" smtClean="0"/>
              <a:t>SERVICING</a:t>
            </a:r>
            <a:r>
              <a:rPr lang="en-US" sz="1400" b="1" dirty="0" smtClean="0"/>
              <a:t> by s</a:t>
            </a:r>
            <a:r>
              <a:rPr lang="en-US" sz="1400" b="1" dirty="0" smtClean="0">
                <a:solidFill>
                  <a:srgbClr val="000000"/>
                </a:solidFill>
                <a:cs typeface="Times New Roman" pitchFamily="18" charset="0"/>
              </a:rPr>
              <a:t>taying up to date on changes in requirements.</a:t>
            </a:r>
            <a:endParaRPr lang="en-US" sz="1400" b="1" dirty="0" smtClean="0"/>
          </a:p>
          <a:p>
            <a:pPr algn="just"/>
            <a:endParaRPr lang="en-US" sz="1400" b="1" dirty="0" smtClean="0"/>
          </a:p>
          <a:p>
            <a:pPr algn="just"/>
            <a:r>
              <a:rPr lang="en-US" sz="1400" b="1" dirty="0" smtClean="0"/>
              <a:t>	Our </a:t>
            </a:r>
            <a:r>
              <a:rPr lang="en-US" sz="1400" b="1" u="sng" dirty="0" smtClean="0"/>
              <a:t>PRODUCT</a:t>
            </a:r>
            <a:r>
              <a:rPr lang="en-US" sz="1400" b="1" dirty="0" smtClean="0"/>
              <a:t> was an </a:t>
            </a:r>
            <a:r>
              <a:rPr lang="en-US" sz="1400" b="1" dirty="0" smtClean="0">
                <a:solidFill>
                  <a:srgbClr val="000000"/>
                </a:solidFill>
                <a:cs typeface="Times New Roman" pitchFamily="18" charset="0"/>
              </a:rPr>
              <a:t>agenda for life in college and our </a:t>
            </a:r>
            <a:r>
              <a:rPr lang="en-US" sz="1400" b="1" u="sng" dirty="0" smtClean="0"/>
              <a:t>CUSTOMER</a:t>
            </a:r>
            <a:r>
              <a:rPr lang="en-US" sz="1400" b="1" dirty="0" smtClean="0"/>
              <a:t> was the </a:t>
            </a:r>
            <a:r>
              <a:rPr lang="en-US" sz="1400" b="1" dirty="0" smtClean="0">
                <a:solidFill>
                  <a:srgbClr val="000000"/>
                </a:solidFill>
                <a:cs typeface="Times New Roman" pitchFamily="18" charset="0"/>
              </a:rPr>
              <a:t>High School student</a:t>
            </a:r>
            <a:r>
              <a:rPr lang="en-US" sz="1400" b="1" dirty="0" smtClean="0"/>
              <a:t>.</a:t>
            </a:r>
          </a:p>
          <a:p>
            <a:pPr algn="just"/>
            <a:endParaRPr lang="en-US" sz="1400" b="1" dirty="0" smtClean="0"/>
          </a:p>
          <a:p>
            <a:pPr algn="just"/>
            <a:r>
              <a:rPr lang="en-US" sz="1400" b="1" dirty="0" smtClean="0"/>
              <a:t>	Our </a:t>
            </a:r>
            <a:r>
              <a:rPr lang="en-US" sz="1400" b="1" u="sng" dirty="0" smtClean="0"/>
              <a:t>GOAL</a:t>
            </a:r>
            <a:r>
              <a:rPr lang="en-US" sz="1400" b="1" dirty="0" smtClean="0"/>
              <a:t> was </a:t>
            </a:r>
            <a:r>
              <a:rPr lang="en-US" sz="1400" b="1" dirty="0" smtClean="0">
                <a:solidFill>
                  <a:srgbClr val="000000"/>
                </a:solidFill>
              </a:rPr>
              <a:t>ensuring that you made the right choice for your college and major while maintaining your academic and social life</a:t>
            </a:r>
            <a:r>
              <a:rPr lang="en-US" sz="1400" b="1" dirty="0" smtClean="0"/>
              <a:t>.</a:t>
            </a:r>
          </a:p>
          <a:p>
            <a:pPr algn="just"/>
            <a:endParaRPr lang="en-US" sz="1400" b="1" dirty="0" smtClean="0"/>
          </a:p>
          <a:p>
            <a:pPr algn="just"/>
            <a:r>
              <a:rPr lang="en-US" sz="1400" b="1" dirty="0" smtClean="0"/>
              <a:t>	Our </a:t>
            </a:r>
            <a:r>
              <a:rPr lang="en-US" sz="1400" b="1" u="sng" dirty="0" smtClean="0"/>
              <a:t>VALUE</a:t>
            </a:r>
            <a:r>
              <a:rPr lang="en-US" sz="1400" b="1" dirty="0" smtClean="0"/>
              <a:t> is by ensuring they are at the right college and stay in college, the student</a:t>
            </a:r>
            <a:r>
              <a:rPr lang="en-US" sz="1400" b="1" dirty="0" smtClean="0">
                <a:solidFill>
                  <a:prstClr val="black"/>
                </a:solidFill>
              </a:rPr>
              <a:t> will receive maximum benefit for his/her school to make them a better and faster employee</a:t>
            </a:r>
            <a:r>
              <a:rPr lang="en-US" sz="1400" b="1" dirty="0" smtClean="0"/>
              <a:t>. </a:t>
            </a:r>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r>
              <a:rPr lang="en-US" sz="1400" b="1" dirty="0" smtClean="0"/>
              <a:t> </a:t>
            </a:r>
            <a:endParaRPr lang="en-US" sz="14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457200" y="171271"/>
            <a:ext cx="6019800" cy="1200329"/>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38100" dist="38100" dir="2700000" algn="tl">
                    <a:srgbClr val="C0C0C0"/>
                  </a:outerShdw>
                </a:effectLst>
              </a:rPr>
              <a:t>Narrative:  How Second Life, Or Alternative, Would Connect With High School Student’s Research Phase?</a:t>
            </a:r>
            <a:endParaRPr lang="en-US" sz="2400" b="1" dirty="0">
              <a:effectLst>
                <a:outerShdw blurRad="38100" dist="38100" dir="2700000" algn="tl">
                  <a:srgbClr val="C0C0C0"/>
                </a:outerShdw>
              </a:effectLst>
            </a:endParaRPr>
          </a:p>
        </p:txBody>
      </p:sp>
      <p:sp>
        <p:nvSpPr>
          <p:cNvPr id="3" name="Slide Number Placeholder 2"/>
          <p:cNvSpPr>
            <a:spLocks noGrp="1"/>
          </p:cNvSpPr>
          <p:nvPr>
            <p:ph type="sldNum" sz="quarter" idx="12"/>
          </p:nvPr>
        </p:nvSpPr>
        <p:spPr/>
        <p:txBody>
          <a:bodyPr/>
          <a:lstStyle/>
          <a:p>
            <a:pPr>
              <a:defRPr/>
            </a:pPr>
            <a:fld id="{E9B08178-1B78-47F0-A214-69921C110E50}" type="slidenum">
              <a:rPr lang="en-US" smtClean="0"/>
              <a:pPr>
                <a:defRPr/>
              </a:pPr>
              <a:t>42</a:t>
            </a:fld>
            <a:endParaRPr lang="en-US"/>
          </a:p>
        </p:txBody>
      </p:sp>
      <p:cxnSp>
        <p:nvCxnSpPr>
          <p:cNvPr id="5" name="Straight Connector 4"/>
          <p:cNvCxnSpPr/>
          <p:nvPr/>
        </p:nvCxnSpPr>
        <p:spPr>
          <a:xfrm>
            <a:off x="0" y="1524000"/>
            <a:ext cx="68580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400" y="1828800"/>
            <a:ext cx="5791200" cy="5909310"/>
          </a:xfrm>
          <a:prstGeom prst="rect">
            <a:avLst/>
          </a:prstGeom>
          <a:noFill/>
        </p:spPr>
        <p:txBody>
          <a:bodyPr wrap="square" rtlCol="0">
            <a:spAutoFit/>
          </a:bodyPr>
          <a:lstStyle/>
          <a:p>
            <a:pPr algn="just"/>
            <a:r>
              <a:rPr lang="en-US" sz="1400" b="1" dirty="0" smtClean="0"/>
              <a:t>	We believe that whatever tool or method we would create using Second Life or some alternative would connect at the High School student’s Research phase to point the High School student’s ultimate decision towards the UA MIS program, there by adding value to the program itself.</a:t>
            </a:r>
          </a:p>
          <a:p>
            <a:pPr algn="just"/>
            <a:endParaRPr lang="en-US" sz="1400" b="1" dirty="0" smtClean="0"/>
          </a:p>
          <a:p>
            <a:pPr algn="just"/>
            <a:r>
              <a:rPr lang="en-US" sz="1400" b="1" dirty="0" smtClean="0"/>
              <a:t>	In the Research section of the overall High School student WCA, the goal is for the student to figure out what he/she is looking for in a college.  We feel like Second Life or some alternative could be used to inform the student during this stage about the UA MIS program and all the benefits it offers to its graduates.  If, for instance, this tool or method where to be on Second Life, it would probably be some sort of island, or piece of land, where MIS students would build a virtual representation of our school and include interactive billboards with examples of past capstone projects and explanations of what MIS really is.  More than likely there would also be some sort of entertainment to get the students to the island in the first place.  In doing this we would get High School students to start thinking about majoring in MIS before they are half way through with the College of Engineering's curriculum.  This would hopefully increase the number of students in the UA MIS program.</a:t>
            </a:r>
          </a:p>
          <a:p>
            <a:pPr algn="just"/>
            <a:endParaRPr lang="en-US" sz="1400" b="1" dirty="0" smtClean="0"/>
          </a:p>
          <a:p>
            <a:pPr algn="just"/>
            <a:r>
              <a:rPr lang="en-US" sz="1400" b="1" dirty="0" smtClean="0"/>
              <a:t>	Because of this, the Research phase of the High School student’s WCA connects back with the Sell phase of the MIS WCA(pg. 9), showing the Extended Enterprise View for the MIS client.</a:t>
            </a:r>
            <a:endParaRPr lang="en-US" sz="1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9"/>
          <p:cNvSpPr>
            <a:spLocks noChangeArrowheads="1"/>
          </p:cNvSpPr>
          <p:nvPr/>
        </p:nvSpPr>
        <p:spPr bwMode="auto">
          <a:xfrm>
            <a:off x="193675" y="8382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Research</a:t>
            </a:r>
            <a:endParaRPr lang="en-US" sz="1400" b="1"/>
          </a:p>
        </p:txBody>
      </p:sp>
      <p:sp>
        <p:nvSpPr>
          <p:cNvPr id="40967" name="Rectangle 15"/>
          <p:cNvSpPr>
            <a:spLocks noChangeArrowheads="1"/>
          </p:cNvSpPr>
          <p:nvPr/>
        </p:nvSpPr>
        <p:spPr bwMode="auto">
          <a:xfrm>
            <a:off x="4887913" y="3810000"/>
            <a:ext cx="1828800" cy="2667000"/>
          </a:xfrm>
          <a:prstGeom prst="rect">
            <a:avLst/>
          </a:prstGeom>
          <a:solidFill>
            <a:schemeClr val="accent1">
              <a:alpha val="30196"/>
            </a:schemeClr>
          </a:solidFill>
          <a:ln w="9525">
            <a:miter lim="800000"/>
            <a:headEnd/>
            <a:tailEnd/>
          </a:ln>
          <a:scene3d>
            <a:camera prst="legacyObliqueBottomLeft"/>
            <a:lightRig rig="legacyFlat1" dir="t"/>
          </a:scene3d>
          <a:sp3d extrusionH="125400" prstMaterial="legacyMatte">
            <a:bevelT w="13500" h="13500" prst="angle"/>
            <a:bevelB w="13500" h="13500" prst="angle"/>
            <a:extrusionClr>
              <a:srgbClr val="FD6363"/>
            </a:extrusionClr>
          </a:sp3d>
        </p:spPr>
        <p:txBody>
          <a:bodyPr anchor="ctr">
            <a:flatTx/>
          </a:bodyPr>
          <a:lstStyle/>
          <a:p>
            <a:pPr algn="ctr"/>
            <a:r>
              <a:rPr lang="en-US" sz="1200" b="1" dirty="0" smtClean="0"/>
              <a:t>By figuring out what the student would like in a college, he/she can best choose the college that will make him/her into the best and fastest worker possible</a:t>
            </a:r>
            <a:endParaRPr lang="en-US" sz="1200" b="1" dirty="0"/>
          </a:p>
        </p:txBody>
      </p:sp>
      <p:sp>
        <p:nvSpPr>
          <p:cNvPr id="40968" name="Line 20"/>
          <p:cNvSpPr>
            <a:spLocks noChangeShapeType="1"/>
          </p:cNvSpPr>
          <p:nvPr/>
        </p:nvSpPr>
        <p:spPr bwMode="auto">
          <a:xfrm flipV="1">
            <a:off x="5791200" y="6553200"/>
            <a:ext cx="17463" cy="2362200"/>
          </a:xfrm>
          <a:prstGeom prst="line">
            <a:avLst/>
          </a:prstGeom>
          <a:noFill/>
          <a:ln w="57150">
            <a:solidFill>
              <a:srgbClr val="800000"/>
            </a:solidFill>
            <a:round/>
            <a:headEnd/>
            <a:tailEnd type="stealth" w="lg" len="med"/>
          </a:ln>
        </p:spPr>
        <p:txBody>
          <a:bodyPr wrap="none" anchor="ctr"/>
          <a:lstStyle/>
          <a:p>
            <a:endParaRPr lang="en-US"/>
          </a:p>
        </p:txBody>
      </p:sp>
      <p:sp>
        <p:nvSpPr>
          <p:cNvPr id="40969" name="Line 29"/>
          <p:cNvSpPr>
            <a:spLocks noChangeShapeType="1"/>
          </p:cNvSpPr>
          <p:nvPr/>
        </p:nvSpPr>
        <p:spPr bwMode="auto">
          <a:xfrm flipH="1" flipV="1">
            <a:off x="820738" y="8915400"/>
            <a:ext cx="4987925" cy="0"/>
          </a:xfrm>
          <a:prstGeom prst="line">
            <a:avLst/>
          </a:prstGeom>
          <a:noFill/>
          <a:ln w="57150">
            <a:solidFill>
              <a:srgbClr val="800000"/>
            </a:solidFill>
            <a:round/>
            <a:headEnd/>
            <a:tailEnd/>
          </a:ln>
        </p:spPr>
        <p:txBody>
          <a:bodyPr wrap="none" anchor="ctr"/>
          <a:lstStyle/>
          <a:p>
            <a:endParaRPr lang="en-US"/>
          </a:p>
        </p:txBody>
      </p:sp>
      <p:sp>
        <p:nvSpPr>
          <p:cNvPr id="40970" name="TextBox 13"/>
          <p:cNvSpPr txBox="1">
            <a:spLocks noChangeArrowheads="1"/>
          </p:cNvSpPr>
          <p:nvPr/>
        </p:nvSpPr>
        <p:spPr bwMode="auto">
          <a:xfrm>
            <a:off x="0" y="-11875"/>
            <a:ext cx="6858000" cy="830997"/>
          </a:xfrm>
          <a:prstGeom prst="rect">
            <a:avLst/>
          </a:prstGeom>
          <a:noFill/>
          <a:ln w="9525">
            <a:noFill/>
            <a:miter lim="800000"/>
            <a:headEnd/>
            <a:tailEnd/>
          </a:ln>
        </p:spPr>
        <p:txBody>
          <a:bodyPr wrap="square">
            <a:spAutoFit/>
          </a:bodyPr>
          <a:lstStyle/>
          <a:p>
            <a:pPr algn="ctr" eaLnBrk="0" hangingPunct="0"/>
            <a:r>
              <a:rPr lang="en-US" sz="2400" b="1" dirty="0" smtClean="0">
                <a:solidFill>
                  <a:schemeClr val="accent2"/>
                </a:solidFill>
              </a:rPr>
              <a:t>High School Student Research Value Chain with Second Life Focus</a:t>
            </a:r>
            <a:endParaRPr lang="en-US" sz="2400" b="1" dirty="0">
              <a:solidFill>
                <a:schemeClr val="accent2"/>
              </a:solidFill>
            </a:endParaRPr>
          </a:p>
        </p:txBody>
      </p:sp>
      <p:cxnSp>
        <p:nvCxnSpPr>
          <p:cNvPr id="40971" name="Straight Connector 15"/>
          <p:cNvCxnSpPr>
            <a:cxnSpLocks noChangeShapeType="1"/>
          </p:cNvCxnSpPr>
          <p:nvPr/>
        </p:nvCxnSpPr>
        <p:spPr bwMode="auto">
          <a:xfrm>
            <a:off x="0" y="773875"/>
            <a:ext cx="6858000" cy="1587"/>
          </a:xfrm>
          <a:prstGeom prst="line">
            <a:avLst/>
          </a:prstGeom>
          <a:noFill/>
          <a:ln w="9525" algn="ctr">
            <a:solidFill>
              <a:srgbClr val="000000"/>
            </a:solidFill>
            <a:round/>
            <a:headEnd/>
            <a:tailEnd/>
          </a:ln>
        </p:spPr>
      </p:cxnSp>
      <p:sp>
        <p:nvSpPr>
          <p:cNvPr id="3" name="Rectangle 9"/>
          <p:cNvSpPr>
            <a:spLocks noChangeArrowheads="1"/>
          </p:cNvSpPr>
          <p:nvPr/>
        </p:nvSpPr>
        <p:spPr bwMode="auto">
          <a:xfrm>
            <a:off x="187325" y="75438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r>
              <a:rPr lang="en-US" sz="1400" b="1" dirty="0" smtClean="0">
                <a:effectLst>
                  <a:outerShdw blurRad="38100" dist="38100" dir="2700000" algn="tl">
                    <a:srgbClr val="FFFFFF"/>
                  </a:outerShdw>
                </a:effectLst>
              </a:rPr>
              <a:t>Deliver</a:t>
            </a:r>
            <a:endParaRPr lang="en-US" sz="1400" b="1" dirty="0">
              <a:effectLst>
                <a:outerShdw blurRad="38100" dist="38100" dir="2700000" algn="tl">
                  <a:srgbClr val="FFFFFF"/>
                </a:outerShdw>
              </a:effectLst>
            </a:endParaRPr>
          </a:p>
        </p:txBody>
      </p:sp>
      <p:sp>
        <p:nvSpPr>
          <p:cNvPr id="4" name="Rectangle 9"/>
          <p:cNvSpPr>
            <a:spLocks noChangeArrowheads="1"/>
          </p:cNvSpPr>
          <p:nvPr/>
        </p:nvSpPr>
        <p:spPr bwMode="auto">
          <a:xfrm>
            <a:off x="187325" y="58674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r>
              <a:rPr lang="en-US" sz="1400" b="1" dirty="0" smtClean="0">
                <a:effectLst>
                  <a:outerShdw blurRad="38100" dist="38100" dir="2700000" algn="tl">
                    <a:srgbClr val="FFFFFF"/>
                  </a:outerShdw>
                </a:effectLst>
              </a:rPr>
              <a:t>Service</a:t>
            </a:r>
            <a:endParaRPr lang="en-US" sz="1400" b="1" dirty="0">
              <a:effectLst>
                <a:outerShdw blurRad="38100" dist="38100" dir="2700000" algn="tl">
                  <a:srgbClr val="FFFFFF"/>
                </a:outerShdw>
              </a:effectLst>
            </a:endParaRPr>
          </a:p>
        </p:txBody>
      </p:sp>
      <p:sp>
        <p:nvSpPr>
          <p:cNvPr id="5" name="Rectangle 9"/>
          <p:cNvSpPr>
            <a:spLocks noChangeArrowheads="1"/>
          </p:cNvSpPr>
          <p:nvPr/>
        </p:nvSpPr>
        <p:spPr bwMode="auto">
          <a:xfrm>
            <a:off x="187325" y="41910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dirty="0" smtClean="0">
                <a:effectLst>
                  <a:outerShdw blurRad="38100" dist="38100" dir="2700000" algn="tl">
                    <a:srgbClr val="FFFFFF"/>
                  </a:outerShdw>
                </a:effectLst>
              </a:rPr>
              <a:t>Produce</a:t>
            </a:r>
            <a:endParaRPr lang="en-US" sz="1400" b="1" dirty="0">
              <a:effectLst>
                <a:outerShdw blurRad="38100" dist="38100" dir="2700000" algn="tl">
                  <a:srgbClr val="FFFFFF"/>
                </a:outerShdw>
              </a:effectLst>
            </a:endParaRPr>
          </a:p>
        </p:txBody>
      </p:sp>
      <p:sp>
        <p:nvSpPr>
          <p:cNvPr id="6" name="Rectangle 9"/>
          <p:cNvSpPr>
            <a:spLocks noChangeArrowheads="1"/>
          </p:cNvSpPr>
          <p:nvPr/>
        </p:nvSpPr>
        <p:spPr bwMode="auto">
          <a:xfrm>
            <a:off x="187325" y="25146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Sell</a:t>
            </a:r>
          </a:p>
        </p:txBody>
      </p:sp>
      <p:sp>
        <p:nvSpPr>
          <p:cNvPr id="32786" name="Text Box 18"/>
          <p:cNvSpPr txBox="1">
            <a:spLocks noChangeArrowheads="1"/>
          </p:cNvSpPr>
          <p:nvPr/>
        </p:nvSpPr>
        <p:spPr bwMode="auto">
          <a:xfrm>
            <a:off x="5105400" y="3200400"/>
            <a:ext cx="1447800" cy="336550"/>
          </a:xfrm>
          <a:prstGeom prst="rect">
            <a:avLst/>
          </a:prstGeom>
          <a:noFill/>
          <a:ln w="9525">
            <a:noFill/>
            <a:miter lim="800000"/>
            <a:headEnd/>
            <a:tailEnd/>
          </a:ln>
          <a:effectLst/>
        </p:spPr>
        <p:txBody>
          <a:bodyPr>
            <a:spAutoFit/>
          </a:bodyPr>
          <a:lstStyle/>
          <a:p>
            <a:pPr algn="ctr" eaLnBrk="0" hangingPunct="0">
              <a:defRPr/>
            </a:pPr>
            <a:r>
              <a:rPr lang="en-US" sz="1600" b="1" u="sng">
                <a:effectLst>
                  <a:outerShdw blurRad="38100" dist="38100" dir="2700000" algn="tl">
                    <a:srgbClr val="C0C0C0"/>
                  </a:outerShdw>
                </a:effectLst>
              </a:rPr>
              <a:t>Value</a:t>
            </a:r>
          </a:p>
        </p:txBody>
      </p:sp>
      <p:sp>
        <p:nvSpPr>
          <p:cNvPr id="40977" name="Line 17"/>
          <p:cNvSpPr>
            <a:spLocks noChangeShapeType="1"/>
          </p:cNvSpPr>
          <p:nvPr/>
        </p:nvSpPr>
        <p:spPr bwMode="auto">
          <a:xfrm>
            <a:off x="762000" y="20161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78" name="Line 17"/>
          <p:cNvSpPr>
            <a:spLocks noChangeShapeType="1"/>
          </p:cNvSpPr>
          <p:nvPr/>
        </p:nvSpPr>
        <p:spPr bwMode="auto">
          <a:xfrm>
            <a:off x="762000" y="70453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79" name="Line 17"/>
          <p:cNvSpPr>
            <a:spLocks noChangeShapeType="1"/>
          </p:cNvSpPr>
          <p:nvPr/>
        </p:nvSpPr>
        <p:spPr bwMode="auto">
          <a:xfrm>
            <a:off x="762000" y="53689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80" name="Line 17"/>
          <p:cNvSpPr>
            <a:spLocks noChangeShapeType="1"/>
          </p:cNvSpPr>
          <p:nvPr/>
        </p:nvSpPr>
        <p:spPr bwMode="auto">
          <a:xfrm>
            <a:off x="762000" y="36925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40981" name="AutoShape 30"/>
          <p:cNvSpPr>
            <a:spLocks noChangeArrowheads="1"/>
          </p:cNvSpPr>
          <p:nvPr/>
        </p:nvSpPr>
        <p:spPr bwMode="auto">
          <a:xfrm>
            <a:off x="1905000" y="11779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eaLnBrk="0" hangingPunct="0">
              <a:defRPr/>
            </a:pPr>
            <a:r>
              <a:rPr lang="en-US" sz="1200" b="1" dirty="0" smtClean="0"/>
              <a:t>What student is looking for in a college.  Second Life could help increase understand of MIS with High School students</a:t>
            </a:r>
          </a:p>
        </p:txBody>
      </p:sp>
      <p:sp>
        <p:nvSpPr>
          <p:cNvPr id="40982" name="AutoShape 31"/>
          <p:cNvSpPr>
            <a:spLocks noChangeArrowheads="1"/>
          </p:cNvSpPr>
          <p:nvPr/>
        </p:nvSpPr>
        <p:spPr bwMode="auto">
          <a:xfrm>
            <a:off x="1905000" y="28606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defRPr/>
            </a:pPr>
            <a:endParaRPr lang="en-US" sz="1200" b="1" dirty="0" smtClean="0">
              <a:solidFill>
                <a:srgbClr val="000000"/>
              </a:solidFill>
            </a:endParaRPr>
          </a:p>
          <a:p>
            <a:pPr algn="ctr">
              <a:defRPr/>
            </a:pPr>
            <a:r>
              <a:rPr lang="en-US" sz="1200" b="1" dirty="0" smtClean="0">
                <a:solidFill>
                  <a:srgbClr val="000000"/>
                </a:solidFill>
              </a:rPr>
              <a:t>Permission to go to a college with the qualities listed above</a:t>
            </a:r>
          </a:p>
        </p:txBody>
      </p:sp>
      <p:sp>
        <p:nvSpPr>
          <p:cNvPr id="40983" name="AutoShape 32"/>
          <p:cNvSpPr>
            <a:spLocks noChangeArrowheads="1"/>
          </p:cNvSpPr>
          <p:nvPr/>
        </p:nvSpPr>
        <p:spPr bwMode="auto">
          <a:xfrm>
            <a:off x="1905000" y="45370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800" b="1" dirty="0" smtClean="0"/>
          </a:p>
          <a:p>
            <a:pPr algn="ctr"/>
            <a:r>
              <a:rPr lang="en-US" sz="1200" b="1" dirty="0" smtClean="0"/>
              <a:t>List of possible schools</a:t>
            </a:r>
          </a:p>
        </p:txBody>
      </p:sp>
      <p:sp>
        <p:nvSpPr>
          <p:cNvPr id="40984" name="AutoShape 33"/>
          <p:cNvSpPr>
            <a:spLocks noChangeArrowheads="1"/>
          </p:cNvSpPr>
          <p:nvPr/>
        </p:nvSpPr>
        <p:spPr bwMode="auto">
          <a:xfrm>
            <a:off x="1893888" y="62071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defRPr/>
            </a:pPr>
            <a:endParaRPr lang="en-US" sz="1200" b="1" dirty="0" smtClean="0">
              <a:solidFill>
                <a:srgbClr val="000000"/>
              </a:solidFill>
            </a:endParaRPr>
          </a:p>
          <a:p>
            <a:pPr algn="ctr">
              <a:defRPr/>
            </a:pPr>
            <a:endParaRPr lang="en-US" sz="500" b="1" dirty="0" smtClean="0">
              <a:solidFill>
                <a:srgbClr val="000000"/>
              </a:solidFill>
            </a:endParaRPr>
          </a:p>
          <a:p>
            <a:pPr algn="ctr">
              <a:defRPr/>
            </a:pPr>
            <a:r>
              <a:rPr lang="en-US" sz="1200" b="1" dirty="0" smtClean="0">
                <a:solidFill>
                  <a:srgbClr val="000000"/>
                </a:solidFill>
              </a:rPr>
              <a:t>Continually updated list of colleges</a:t>
            </a:r>
          </a:p>
        </p:txBody>
      </p:sp>
      <p:sp>
        <p:nvSpPr>
          <p:cNvPr id="40985" name="Line 25"/>
          <p:cNvSpPr>
            <a:spLocks noChangeShapeType="1"/>
          </p:cNvSpPr>
          <p:nvPr/>
        </p:nvSpPr>
        <p:spPr bwMode="auto">
          <a:xfrm flipV="1">
            <a:off x="838200" y="8686800"/>
            <a:ext cx="0" cy="228600"/>
          </a:xfrm>
          <a:prstGeom prst="line">
            <a:avLst/>
          </a:prstGeom>
          <a:noFill/>
          <a:ln w="57150">
            <a:solidFill>
              <a:srgbClr val="800000"/>
            </a:solidFill>
            <a:round/>
            <a:headEnd/>
            <a:tailEnd/>
          </a:ln>
          <a:effectLst/>
        </p:spPr>
        <p:txBody>
          <a:bodyPr/>
          <a:lstStyle/>
          <a:p>
            <a:endParaRPr lang="en-US"/>
          </a:p>
        </p:txBody>
      </p:sp>
      <p:sp>
        <p:nvSpPr>
          <p:cNvPr id="40987" name="AutoShape 33"/>
          <p:cNvSpPr>
            <a:spLocks noChangeArrowheads="1"/>
          </p:cNvSpPr>
          <p:nvPr/>
        </p:nvSpPr>
        <p:spPr bwMode="auto">
          <a:xfrm>
            <a:off x="1887538" y="7620000"/>
            <a:ext cx="2362200" cy="1066800"/>
          </a:xfrm>
          <a:prstGeom prst="wedgeRoundRectCallout">
            <a:avLst>
              <a:gd name="adj1" fmla="val -81046"/>
              <a:gd name="adj2" fmla="val 65028"/>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500" b="1" dirty="0" smtClean="0"/>
          </a:p>
          <a:p>
            <a:pPr algn="ctr"/>
            <a:r>
              <a:rPr lang="en-US" sz="1200" b="1" dirty="0" smtClean="0"/>
              <a:t>Research as data for the rest of the WCA processes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457200" y="76200"/>
            <a:ext cx="6019800" cy="1200329"/>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38100" dist="38100" dir="2700000" algn="tl">
                    <a:srgbClr val="C0C0C0"/>
                  </a:outerShdw>
                </a:effectLst>
              </a:rPr>
              <a:t>Narrative:  Why Second Life Will Or Will Not Work And What Are The Alternatives For It?</a:t>
            </a:r>
            <a:endParaRPr lang="en-US" sz="2400" b="1" dirty="0">
              <a:effectLst>
                <a:outerShdw blurRad="38100" dist="38100" dir="2700000" algn="tl">
                  <a:srgbClr val="C0C0C0"/>
                </a:outerShdw>
              </a:effectLst>
            </a:endParaRPr>
          </a:p>
        </p:txBody>
      </p:sp>
      <p:sp>
        <p:nvSpPr>
          <p:cNvPr id="3" name="Slide Number Placeholder 2"/>
          <p:cNvSpPr>
            <a:spLocks noGrp="1"/>
          </p:cNvSpPr>
          <p:nvPr>
            <p:ph type="sldNum" sz="quarter" idx="12"/>
          </p:nvPr>
        </p:nvSpPr>
        <p:spPr/>
        <p:txBody>
          <a:bodyPr/>
          <a:lstStyle/>
          <a:p>
            <a:pPr>
              <a:defRPr/>
            </a:pPr>
            <a:fld id="{E9B08178-1B78-47F0-A214-69921C110E50}" type="slidenum">
              <a:rPr lang="en-US" smtClean="0"/>
              <a:pPr>
                <a:defRPr/>
              </a:pPr>
              <a:t>44</a:t>
            </a:fld>
            <a:endParaRPr lang="en-US"/>
          </a:p>
        </p:txBody>
      </p:sp>
      <p:cxnSp>
        <p:nvCxnSpPr>
          <p:cNvPr id="5" name="Straight Connector 4"/>
          <p:cNvCxnSpPr/>
          <p:nvPr/>
        </p:nvCxnSpPr>
        <p:spPr>
          <a:xfrm>
            <a:off x="0" y="1295400"/>
            <a:ext cx="6858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1447800"/>
            <a:ext cx="6019800" cy="7417415"/>
          </a:xfrm>
          <a:prstGeom prst="rect">
            <a:avLst/>
          </a:prstGeom>
          <a:noFill/>
        </p:spPr>
        <p:txBody>
          <a:bodyPr wrap="square" rtlCol="0">
            <a:spAutoFit/>
          </a:bodyPr>
          <a:lstStyle/>
          <a:p>
            <a:pPr algn="just"/>
            <a:r>
              <a:rPr lang="en-US" sz="1400" b="1" dirty="0" smtClean="0"/>
              <a:t>	Based on our analysis of the Second Life centered Value Chain and project research, we realized that Second Life would be of no use to us as we originally planned it.  However, through our research, we found an alternative to Second Life and an ancillary way of using Second Life.</a:t>
            </a:r>
          </a:p>
          <a:p>
            <a:pPr algn="just"/>
            <a:endParaRPr lang="en-US" sz="1400" b="1" dirty="0" smtClean="0"/>
          </a:p>
          <a:p>
            <a:pPr algn="just"/>
            <a:r>
              <a:rPr lang="en-US" sz="1400" b="1" dirty="0" smtClean="0"/>
              <a:t>	In our Second Life centered Value Chain, we noted that the best way for Second Life to impart value for the UA MIS program would be to increase the knowledge of the program among High School students.  This however would essentially be impossible, based on the fact that almost no High School students use, or are even allowed to use, Second Life.  In addition, the well documented incidents of abuse with in the “mature” content sections, and even “PG-13” content areas, are specifically designed to render an island or area of land completely useless.  Second Life could not and would not give us an efficient return on our investment if used in this way.  However, it could be very effective if used to increase the general populace’s understanding of what UA MIS is all about.  Over 75% of the people on Second Life are 25 or older, many of whom have children or are planning on have children very soon.  Letting the parents in on the secret of UA MIS could very well turn into future students for the program.  However, using our alternative, there.com, would be a much more direct way of recruiting students.  Over one third of “There” is between 13 and 17 years old, and they do not allow any content about PG-13 on the site.  Also, there.com has numerous different ways to get in “There”, including actual billboard advertisements in high traffic areas of the site.  There.com is still going through a few growing pains, like not being open 24 hours of everyday, however we feel like it will be a much more efficient expenditure of the MIS marketing budget.</a:t>
            </a:r>
          </a:p>
          <a:p>
            <a:pPr algn="just"/>
            <a:endParaRPr lang="en-US" sz="1400" b="1" dirty="0" smtClean="0"/>
          </a:p>
          <a:p>
            <a:pPr algn="just"/>
            <a:r>
              <a:rPr lang="en-US" sz="1400" b="1" dirty="0" smtClean="0"/>
              <a:t>	So while using Second Life is not completely out of the question, we feel that there.com offers a much better, faster, and cheaper alternative.</a:t>
            </a:r>
            <a:endParaRPr lang="en-US" sz="14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00314" y="2739570"/>
            <a:ext cx="89988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Research</a:t>
            </a:r>
            <a:endParaRPr lang="en-US" sz="1200" dirty="0"/>
          </a:p>
        </p:txBody>
      </p:sp>
      <p:sp>
        <p:nvSpPr>
          <p:cNvPr id="4" name="Rounded Rectangle 3"/>
          <p:cNvSpPr/>
          <p:nvPr/>
        </p:nvSpPr>
        <p:spPr>
          <a:xfrm>
            <a:off x="685800" y="3701142"/>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Sell</a:t>
            </a:r>
            <a:endParaRPr lang="en-US" sz="1200" dirty="0"/>
          </a:p>
        </p:txBody>
      </p:sp>
      <p:sp>
        <p:nvSpPr>
          <p:cNvPr id="5" name="Rounded Rectangle 4"/>
          <p:cNvSpPr/>
          <p:nvPr/>
        </p:nvSpPr>
        <p:spPr>
          <a:xfrm>
            <a:off x="685800" y="4615542"/>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Produce</a:t>
            </a:r>
            <a:endParaRPr lang="en-US" sz="1200" dirty="0"/>
          </a:p>
        </p:txBody>
      </p:sp>
      <p:sp>
        <p:nvSpPr>
          <p:cNvPr id="6" name="Rounded Rectangle 5"/>
          <p:cNvSpPr/>
          <p:nvPr/>
        </p:nvSpPr>
        <p:spPr>
          <a:xfrm>
            <a:off x="685800" y="5606142"/>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a:t>
            </a:r>
            <a:endParaRPr lang="en-US" sz="1200" dirty="0"/>
          </a:p>
        </p:txBody>
      </p:sp>
      <p:sp>
        <p:nvSpPr>
          <p:cNvPr id="7" name="Rounded Rectangle 6"/>
          <p:cNvSpPr/>
          <p:nvPr/>
        </p:nvSpPr>
        <p:spPr>
          <a:xfrm>
            <a:off x="685800" y="6564084"/>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Deliver</a:t>
            </a:r>
            <a:endParaRPr lang="en-US" sz="1200" dirty="0"/>
          </a:p>
        </p:txBody>
      </p:sp>
      <p:sp>
        <p:nvSpPr>
          <p:cNvPr id="8" name="Left Brace 7"/>
          <p:cNvSpPr/>
          <p:nvPr/>
        </p:nvSpPr>
        <p:spPr>
          <a:xfrm rot="5400000">
            <a:off x="905328" y="1758042"/>
            <a:ext cx="457200" cy="99060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439056" y="1215570"/>
            <a:ext cx="1371600" cy="762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Team WCA</a:t>
            </a:r>
            <a:endParaRPr lang="en-US" dirty="0"/>
          </a:p>
        </p:txBody>
      </p:sp>
      <p:sp>
        <p:nvSpPr>
          <p:cNvPr id="15" name="Rectangle 14"/>
          <p:cNvSpPr/>
          <p:nvPr/>
        </p:nvSpPr>
        <p:spPr>
          <a:xfrm>
            <a:off x="2819400" y="2710542"/>
            <a:ext cx="1066800" cy="609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Research WCA</a:t>
            </a:r>
            <a:endParaRPr lang="en-US" sz="1400" dirty="0"/>
          </a:p>
        </p:txBody>
      </p:sp>
      <p:cxnSp>
        <p:nvCxnSpPr>
          <p:cNvPr id="19" name="Straight Arrow Connector 18"/>
          <p:cNvCxnSpPr>
            <a:stCxn id="3" idx="2"/>
            <a:endCxn id="4" idx="0"/>
          </p:cNvCxnSpPr>
          <p:nvPr/>
        </p:nvCxnSpPr>
        <p:spPr>
          <a:xfrm rot="5400000">
            <a:off x="932543" y="3483428"/>
            <a:ext cx="428172" cy="72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5" idx="0"/>
          </p:cNvCxnSpPr>
          <p:nvPr/>
        </p:nvCxnSpPr>
        <p:spPr>
          <a:xfrm rot="5400000">
            <a:off x="952500" y="4425042"/>
            <a:ext cx="3810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6" idx="0"/>
          </p:cNvCxnSpPr>
          <p:nvPr/>
        </p:nvCxnSpPr>
        <p:spPr>
          <a:xfrm rot="5400000">
            <a:off x="914400" y="5377542"/>
            <a:ext cx="4572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2"/>
            <a:endCxn id="7" idx="0"/>
          </p:cNvCxnSpPr>
          <p:nvPr/>
        </p:nvCxnSpPr>
        <p:spPr>
          <a:xfrm rot="5400000">
            <a:off x="930729" y="6351813"/>
            <a:ext cx="424542"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 idx="3"/>
            <a:endCxn id="15" idx="1"/>
          </p:cNvCxnSpPr>
          <p:nvPr/>
        </p:nvCxnSpPr>
        <p:spPr>
          <a:xfrm>
            <a:off x="1600200" y="3006270"/>
            <a:ext cx="1219200" cy="9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910114" y="4680858"/>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Sell</a:t>
            </a:r>
            <a:endParaRPr lang="en-US" sz="1200" dirty="0"/>
          </a:p>
        </p:txBody>
      </p:sp>
      <p:sp>
        <p:nvSpPr>
          <p:cNvPr id="31" name="Rounded Rectangle 30"/>
          <p:cNvSpPr/>
          <p:nvPr/>
        </p:nvSpPr>
        <p:spPr>
          <a:xfrm>
            <a:off x="2910114" y="5595258"/>
            <a:ext cx="914400" cy="5334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Produce</a:t>
            </a:r>
            <a:endParaRPr lang="en-US" sz="1200" dirty="0"/>
          </a:p>
        </p:txBody>
      </p:sp>
      <p:sp>
        <p:nvSpPr>
          <p:cNvPr id="32" name="Rounded Rectangle 31"/>
          <p:cNvSpPr/>
          <p:nvPr/>
        </p:nvSpPr>
        <p:spPr>
          <a:xfrm>
            <a:off x="2910114" y="6571344"/>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a:t>
            </a:r>
            <a:endParaRPr lang="en-US" sz="1200" dirty="0"/>
          </a:p>
        </p:txBody>
      </p:sp>
      <p:sp>
        <p:nvSpPr>
          <p:cNvPr id="33" name="Rounded Rectangle 32"/>
          <p:cNvSpPr/>
          <p:nvPr/>
        </p:nvSpPr>
        <p:spPr>
          <a:xfrm>
            <a:off x="2910114" y="7543800"/>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Deliver</a:t>
            </a:r>
            <a:endParaRPr lang="en-US" sz="1200" dirty="0"/>
          </a:p>
        </p:txBody>
      </p:sp>
      <p:cxnSp>
        <p:nvCxnSpPr>
          <p:cNvPr id="34" name="Straight Arrow Connector 33"/>
          <p:cNvCxnSpPr>
            <a:endCxn id="30" idx="0"/>
          </p:cNvCxnSpPr>
          <p:nvPr/>
        </p:nvCxnSpPr>
        <p:spPr>
          <a:xfrm rot="5400000">
            <a:off x="3156857" y="4463144"/>
            <a:ext cx="428172" cy="72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2"/>
            <a:endCxn id="31" idx="0"/>
          </p:cNvCxnSpPr>
          <p:nvPr/>
        </p:nvCxnSpPr>
        <p:spPr>
          <a:xfrm rot="5400000">
            <a:off x="3176814" y="5404758"/>
            <a:ext cx="3810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rot="5400000">
            <a:off x="3145971" y="6350001"/>
            <a:ext cx="442686"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2"/>
            <a:endCxn id="33" idx="0"/>
          </p:cNvCxnSpPr>
          <p:nvPr/>
        </p:nvCxnSpPr>
        <p:spPr>
          <a:xfrm rot="5400000">
            <a:off x="3147786" y="7324272"/>
            <a:ext cx="439056"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910114" y="3733800"/>
            <a:ext cx="89988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Research</a:t>
            </a:r>
            <a:endParaRPr lang="en-US" sz="1200" dirty="0"/>
          </a:p>
        </p:txBody>
      </p:sp>
      <p:cxnSp>
        <p:nvCxnSpPr>
          <p:cNvPr id="48" name="Straight Arrow Connector 47"/>
          <p:cNvCxnSpPr>
            <a:stCxn id="15" idx="2"/>
            <a:endCxn id="38" idx="0"/>
          </p:cNvCxnSpPr>
          <p:nvPr/>
        </p:nvCxnSpPr>
        <p:spPr>
          <a:xfrm rot="16200000" flipH="1">
            <a:off x="3149599" y="3523342"/>
            <a:ext cx="413658" cy="72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0" y="304800"/>
            <a:ext cx="6858000" cy="461665"/>
          </a:xfrm>
          <a:prstGeom prst="rect">
            <a:avLst/>
          </a:prstGeom>
          <a:noFill/>
        </p:spPr>
        <p:txBody>
          <a:bodyPr wrap="square" rtlCol="0">
            <a:spAutoFit/>
          </a:bodyPr>
          <a:lstStyle/>
          <a:p>
            <a:pPr algn="ctr">
              <a:spcBef>
                <a:spcPct val="50000"/>
              </a:spcBef>
              <a:defRPr/>
            </a:pPr>
            <a:r>
              <a:rPr lang="en-US" sz="2400" b="1" dirty="0" smtClean="0">
                <a:effectLst>
                  <a:outerShdw blurRad="38100" dist="38100" dir="2700000" algn="tl">
                    <a:srgbClr val="C0C0C0"/>
                  </a:outerShdw>
                </a:effectLst>
              </a:rPr>
              <a:t>Project Team Flow Chart</a:t>
            </a:r>
            <a:endParaRPr lang="en-US" sz="2400" b="1" dirty="0">
              <a:effectLst>
                <a:outerShdw blurRad="38100" dist="38100" dir="2700000" algn="tl">
                  <a:srgbClr val="C0C0C0"/>
                </a:outerShdw>
              </a:effectLst>
            </a:endParaRPr>
          </a:p>
        </p:txBody>
      </p:sp>
      <p:cxnSp>
        <p:nvCxnSpPr>
          <p:cNvPr id="51" name="Straight Connector 50"/>
          <p:cNvCxnSpPr/>
          <p:nvPr/>
        </p:nvCxnSpPr>
        <p:spPr>
          <a:xfrm>
            <a:off x="0" y="900937"/>
            <a:ext cx="6858000"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Right Arrow Callout 27"/>
          <p:cNvSpPr/>
          <p:nvPr/>
        </p:nvSpPr>
        <p:spPr>
          <a:xfrm>
            <a:off x="4419600" y="5670884"/>
            <a:ext cx="1219200" cy="381000"/>
          </a:xfrm>
          <a:prstGeom prst="rightArrowCallout">
            <a:avLst>
              <a:gd name="adj1" fmla="val 26846"/>
              <a:gd name="adj2" fmla="val 34972"/>
              <a:gd name="adj3" fmla="val 15028"/>
              <a:gd name="adj4" fmla="val 79451"/>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 Sub-Phase</a:t>
            </a:r>
            <a:endParaRPr lang="en-US" sz="1200" dirty="0">
              <a:solidFill>
                <a:schemeClr val="bg1"/>
              </a:solidFill>
            </a:endParaRPr>
          </a:p>
        </p:txBody>
      </p:sp>
      <p:cxnSp>
        <p:nvCxnSpPr>
          <p:cNvPr id="39" name="Straight Arrow Connector 38"/>
          <p:cNvCxnSpPr>
            <a:stCxn id="31" idx="3"/>
            <a:endCxn id="28" idx="1"/>
          </p:cNvCxnSpPr>
          <p:nvPr/>
        </p:nvCxnSpPr>
        <p:spPr>
          <a:xfrm flipV="1">
            <a:off x="3824514" y="5861384"/>
            <a:ext cx="595086" cy="57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IT</a:t>
            </a:r>
            <a:endParaRPr lang="en-US" sz="1400" b="1" dirty="0">
              <a:effectLst>
                <a:outerShdw blurRad="38100" dist="38100" dir="2700000" algn="tl">
                  <a:srgbClr val="FFFFFF"/>
                </a:outerShdw>
              </a:effectLst>
              <a:cs typeface="+mn-cs"/>
            </a:endParaRPr>
          </a:p>
          <a:p>
            <a:pPr algn="ctr">
              <a:defRPr/>
            </a:pPr>
            <a:r>
              <a:rPr lang="en-US" sz="1200" b="1" dirty="0">
                <a:cs typeface="+mn-cs"/>
              </a:rPr>
              <a:t>MS Office</a:t>
            </a:r>
          </a:p>
          <a:p>
            <a:pPr algn="ctr">
              <a:defRPr/>
            </a:pPr>
            <a:r>
              <a:rPr lang="en-US" sz="1200" b="1" dirty="0">
                <a:cs typeface="+mn-cs"/>
              </a:rPr>
              <a:t>Internet</a:t>
            </a:r>
          </a:p>
          <a:p>
            <a:pPr algn="ctr">
              <a:defRPr/>
            </a:pPr>
            <a:r>
              <a:rPr lang="en-US" sz="1200" b="1" dirty="0" smtClean="0">
                <a:cs typeface="+mn-cs"/>
              </a:rPr>
              <a:t>SharePoint</a:t>
            </a:r>
            <a:endParaRPr lang="en-US" sz="1200" b="1" dirty="0">
              <a:cs typeface="+mn-cs"/>
            </a:endParaRPr>
          </a:p>
          <a:p>
            <a:pPr algn="ctr">
              <a:defRPr/>
            </a:pPr>
            <a:r>
              <a:rPr lang="en-US" sz="1200" b="1" dirty="0">
                <a:cs typeface="+mn-cs"/>
              </a:rPr>
              <a:t>Second Life</a:t>
            </a:r>
          </a:p>
        </p:txBody>
      </p:sp>
      <p:sp>
        <p:nvSpPr>
          <p:cNvPr id="2053"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People</a:t>
            </a:r>
            <a:endParaRPr lang="en-US" sz="1400" b="1">
              <a:effectLst>
                <a:outerShdw blurRad="38100" dist="38100" dir="2700000" algn="tl">
                  <a:srgbClr val="FFFFFF"/>
                </a:outerShdw>
              </a:effectLst>
              <a:cs typeface="+mn-cs"/>
            </a:endParaRPr>
          </a:p>
          <a:p>
            <a:pPr algn="ctr">
              <a:defRPr/>
            </a:pPr>
            <a:r>
              <a:rPr lang="en-US" sz="1200" b="1">
                <a:cs typeface="+mn-cs"/>
              </a:rPr>
              <a:t>D. Hale</a:t>
            </a:r>
          </a:p>
          <a:p>
            <a:pPr algn="ctr">
              <a:defRPr/>
            </a:pPr>
            <a:r>
              <a:rPr lang="en-US" sz="1200" b="1">
                <a:cs typeface="+mn-cs"/>
              </a:rPr>
              <a:t>Graders</a:t>
            </a:r>
          </a:p>
          <a:p>
            <a:pPr algn="ctr">
              <a:defRPr/>
            </a:pPr>
            <a:r>
              <a:rPr lang="en-US" sz="1200" b="1">
                <a:cs typeface="+mn-cs"/>
              </a:rPr>
              <a:t>Project Team Members</a:t>
            </a:r>
          </a:p>
          <a:p>
            <a:pPr algn="ctr">
              <a:defRPr/>
            </a:pPr>
            <a:endParaRPr lang="en-US" sz="1200" b="1">
              <a:cs typeface="+mn-cs"/>
            </a:endParaRPr>
          </a:p>
        </p:txBody>
      </p:sp>
      <p:sp>
        <p:nvSpPr>
          <p:cNvPr id="2054"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Data</a:t>
            </a:r>
            <a:endParaRPr lang="en-US" sz="1400" b="1">
              <a:effectLst>
                <a:outerShdw blurRad="38100" dist="38100" dir="2700000" algn="tl">
                  <a:srgbClr val="FFFFFF"/>
                </a:outerShdw>
              </a:effectLst>
              <a:cs typeface="+mn-cs"/>
            </a:endParaRPr>
          </a:p>
          <a:p>
            <a:pPr algn="ctr">
              <a:defRPr/>
            </a:pPr>
            <a:r>
              <a:rPr lang="en-US" sz="1200" b="1">
                <a:cs typeface="+mn-cs"/>
              </a:rPr>
              <a:t>Survey</a:t>
            </a:r>
          </a:p>
          <a:p>
            <a:pPr algn="ctr">
              <a:defRPr/>
            </a:pPr>
            <a:r>
              <a:rPr lang="en-US" sz="1200" b="1">
                <a:cs typeface="+mn-cs"/>
              </a:rPr>
              <a:t>Grade Sheet</a:t>
            </a:r>
          </a:p>
          <a:p>
            <a:pPr algn="ctr">
              <a:defRPr/>
            </a:pPr>
            <a:r>
              <a:rPr lang="en-US" sz="1200" b="1">
                <a:cs typeface="+mn-cs"/>
              </a:rPr>
              <a:t>Prior Projects</a:t>
            </a:r>
          </a:p>
          <a:p>
            <a:pPr algn="ctr">
              <a:defRPr/>
            </a:pPr>
            <a:endParaRPr lang="en-US" sz="1200" b="1">
              <a:cs typeface="+mn-cs"/>
            </a:endParaRPr>
          </a:p>
        </p:txBody>
      </p:sp>
      <p:sp>
        <p:nvSpPr>
          <p:cNvPr id="2055"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flatTx/>
          </a:bodyPr>
          <a:lstStyle/>
          <a:p>
            <a:pPr algn="ctr">
              <a:defRPr/>
            </a:pPr>
            <a:r>
              <a:rPr lang="en-US" b="1">
                <a:effectLst>
                  <a:outerShdw blurRad="38100" dist="38100" dir="2700000" algn="tl">
                    <a:srgbClr val="FFFFFF"/>
                  </a:outerShdw>
                </a:effectLst>
                <a:cs typeface="+mn-cs"/>
              </a:rPr>
              <a:t>(Work Practices)</a:t>
            </a:r>
            <a:endParaRPr lang="en-US" sz="1400" b="1">
              <a:effectLst>
                <a:outerShdw blurRad="38100" dist="38100" dir="2700000" algn="tl">
                  <a:srgbClr val="FFFFFF"/>
                </a:outerShdw>
              </a:effectLst>
              <a:cs typeface="+mn-cs"/>
            </a:endParaRPr>
          </a:p>
          <a:p>
            <a:pPr algn="ctr">
              <a:defRPr/>
            </a:pPr>
            <a:r>
              <a:rPr lang="en-US" sz="1400" b="1" u="sng">
                <a:effectLst>
                  <a:outerShdw blurRad="38100" dist="38100" dir="2700000" algn="tl">
                    <a:srgbClr val="FFFFFF"/>
                  </a:outerShdw>
                </a:effectLst>
                <a:cs typeface="+mn-cs"/>
              </a:rPr>
              <a:t>Research</a:t>
            </a:r>
            <a:endParaRPr lang="en-US" sz="1400" b="1">
              <a:effectLst>
                <a:outerShdw blurRad="38100" dist="38100" dir="2700000" algn="tl">
                  <a:srgbClr val="FFFFFF"/>
                </a:outerShdw>
              </a:effectLst>
              <a:cs typeface="+mn-cs"/>
            </a:endParaRPr>
          </a:p>
          <a:p>
            <a:pPr algn="ctr">
              <a:defRPr/>
            </a:pPr>
            <a:r>
              <a:rPr lang="en-US" sz="1200" b="1">
                <a:cs typeface="+mn-cs"/>
              </a:rPr>
              <a:t>Group organization, goals and deadlines, survey to determine Second Life effectiveness, basic project format</a:t>
            </a:r>
            <a:endParaRPr lang="en-US" sz="1200" b="1" u="sng">
              <a:cs typeface="+mn-cs"/>
            </a:endParaRPr>
          </a:p>
          <a:p>
            <a:pPr algn="ctr">
              <a:defRPr/>
            </a:pPr>
            <a:r>
              <a:rPr lang="en-US" sz="1400" b="1" u="sng">
                <a:effectLst>
                  <a:outerShdw blurRad="38100" dist="38100" dir="2700000" algn="tl">
                    <a:srgbClr val="FFFFFF"/>
                  </a:outerShdw>
                </a:effectLst>
                <a:cs typeface="+mn-cs"/>
              </a:rPr>
              <a:t>Sell</a:t>
            </a:r>
            <a:endParaRPr lang="en-US" sz="1400" b="1">
              <a:effectLst>
                <a:outerShdw blurRad="38100" dist="38100" dir="2700000" algn="tl">
                  <a:srgbClr val="FFFFFF"/>
                </a:outerShdw>
              </a:effectLst>
              <a:cs typeface="+mn-cs"/>
            </a:endParaRPr>
          </a:p>
          <a:p>
            <a:pPr algn="ctr">
              <a:defRPr/>
            </a:pPr>
            <a:r>
              <a:rPr lang="en-US" sz="1200" b="1">
                <a:cs typeface="+mn-cs"/>
              </a:rPr>
              <a:t>Organize project in unison with the grade sheet and work with graders throughout the process</a:t>
            </a:r>
            <a:endParaRPr lang="en-US" sz="1200" b="1" u="sng">
              <a:cs typeface="+mn-cs"/>
            </a:endParaRPr>
          </a:p>
          <a:p>
            <a:pPr algn="ctr">
              <a:defRPr/>
            </a:pPr>
            <a:r>
              <a:rPr lang="en-US" sz="1400" b="1" u="sng">
                <a:effectLst>
                  <a:outerShdw blurRad="38100" dist="38100" dir="2700000" algn="tl">
                    <a:srgbClr val="FFFFFF"/>
                  </a:outerShdw>
                </a:effectLst>
                <a:cs typeface="+mn-cs"/>
              </a:rPr>
              <a:t>Produce</a:t>
            </a:r>
            <a:endParaRPr lang="en-US" sz="1400" b="1">
              <a:effectLst>
                <a:outerShdw blurRad="38100" dist="38100" dir="2700000" algn="tl">
                  <a:srgbClr val="FFFFFF"/>
                </a:outerShdw>
              </a:effectLst>
              <a:cs typeface="+mn-cs"/>
            </a:endParaRPr>
          </a:p>
          <a:p>
            <a:pPr algn="ctr">
              <a:defRPr/>
            </a:pPr>
            <a:r>
              <a:rPr lang="en-US" sz="1200" b="1">
                <a:cs typeface="+mn-cs"/>
              </a:rPr>
              <a:t>A business solution based on real world data, the project binder</a:t>
            </a:r>
            <a:endParaRPr lang="en-US" sz="1200" b="1" u="sng">
              <a:cs typeface="+mn-cs"/>
            </a:endParaRPr>
          </a:p>
          <a:p>
            <a:pPr algn="ctr">
              <a:defRPr/>
            </a:pPr>
            <a:r>
              <a:rPr lang="en-US" sz="1400" b="1" u="sng">
                <a:effectLst>
                  <a:outerShdw blurRad="38100" dist="38100" dir="2700000" algn="tl">
                    <a:srgbClr val="FFFFFF"/>
                  </a:outerShdw>
                </a:effectLst>
                <a:cs typeface="+mn-cs"/>
              </a:rPr>
              <a:t>Service</a:t>
            </a:r>
            <a:endParaRPr lang="en-US" sz="1400" b="1">
              <a:effectLst>
                <a:outerShdw blurRad="38100" dist="38100" dir="2700000" algn="tl">
                  <a:srgbClr val="FFFFFF"/>
                </a:outerShdw>
              </a:effectLst>
              <a:cs typeface="+mn-cs"/>
            </a:endParaRPr>
          </a:p>
          <a:p>
            <a:pPr algn="ctr">
              <a:defRPr/>
            </a:pPr>
            <a:r>
              <a:rPr lang="en-US" sz="1200" b="1">
                <a:cs typeface="+mn-cs"/>
              </a:rPr>
              <a:t>Revise project based on graders suggestions</a:t>
            </a:r>
            <a:endParaRPr lang="en-US" sz="1200" b="1" u="sng">
              <a:cs typeface="+mn-cs"/>
            </a:endParaRPr>
          </a:p>
          <a:p>
            <a:pPr algn="ctr">
              <a:defRPr/>
            </a:pPr>
            <a:r>
              <a:rPr lang="en-US" sz="1400" b="1" u="sng">
                <a:effectLst>
                  <a:outerShdw blurRad="38100" dist="38100" dir="2700000" algn="tl">
                    <a:srgbClr val="FFFFFF"/>
                  </a:outerShdw>
                </a:effectLst>
                <a:cs typeface="+mn-cs"/>
              </a:rPr>
              <a:t>Deliver</a:t>
            </a:r>
            <a:endParaRPr lang="en-US" sz="1400" b="1">
              <a:effectLst>
                <a:outerShdw blurRad="38100" dist="38100" dir="2700000" algn="tl">
                  <a:srgbClr val="FFFFFF"/>
                </a:outerShdw>
              </a:effectLst>
              <a:cs typeface="+mn-cs"/>
            </a:endParaRPr>
          </a:p>
          <a:p>
            <a:pPr algn="ctr">
              <a:defRPr/>
            </a:pPr>
            <a:r>
              <a:rPr lang="en-US" sz="1200" b="1">
                <a:cs typeface="+mn-cs"/>
              </a:rPr>
              <a:t>Turn in the finished project</a:t>
            </a:r>
          </a:p>
          <a:p>
            <a:pPr algn="ctr">
              <a:defRPr/>
            </a:pPr>
            <a:endParaRPr lang="en-US" sz="1200" b="1">
              <a:cs typeface="+mn-cs"/>
            </a:endParaRPr>
          </a:p>
        </p:txBody>
      </p:sp>
      <p:sp>
        <p:nvSpPr>
          <p:cNvPr id="2056"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a:effectLst>
                  <a:outerShdw blurRad="38100" dist="38100" dir="2700000" algn="tl">
                    <a:srgbClr val="FFFFFF"/>
                  </a:outerShdw>
                </a:effectLst>
                <a:cs typeface="+mn-cs"/>
              </a:rPr>
              <a:t>Project Goal</a:t>
            </a:r>
          </a:p>
          <a:p>
            <a:pPr algn="ctr">
              <a:defRPr/>
            </a:pPr>
            <a:endParaRPr lang="en-US" sz="1400" b="1">
              <a:effectLst>
                <a:outerShdw blurRad="38100" dist="38100" dir="2700000" algn="tl">
                  <a:srgbClr val="FFFFFF"/>
                </a:outerShdw>
              </a:effectLst>
              <a:cs typeface="+mn-cs"/>
            </a:endParaRPr>
          </a:p>
          <a:p>
            <a:pPr algn="ctr">
              <a:defRPr/>
            </a:pPr>
            <a:r>
              <a:rPr lang="en-US" sz="1200" b="1">
                <a:cs typeface="+mn-cs"/>
              </a:rPr>
              <a:t>Create a business solution while learning how to show we have learned to positively influence graders and instructor and achieve the highest grade possible</a:t>
            </a:r>
          </a:p>
          <a:p>
            <a:pPr algn="ctr">
              <a:defRPr/>
            </a:pPr>
            <a:endParaRPr lang="en-US">
              <a:cs typeface="+mn-cs"/>
            </a:endParaRPr>
          </a:p>
        </p:txBody>
      </p:sp>
      <p:sp>
        <p:nvSpPr>
          <p:cNvPr id="2057"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endParaRPr lang="en-US" sz="900" b="1" u="sng" dirty="0">
              <a:effectLst>
                <a:outerShdw blurRad="38100" dist="38100" dir="2700000" algn="tl">
                  <a:srgbClr val="FFFFFF"/>
                </a:outerShdw>
              </a:effectLst>
              <a:cs typeface="+mn-cs"/>
            </a:endParaRPr>
          </a:p>
          <a:p>
            <a:pPr algn="ctr">
              <a:defRPr/>
            </a:pPr>
            <a:r>
              <a:rPr lang="en-US" sz="1400" b="1" u="sng" dirty="0">
                <a:effectLst>
                  <a:outerShdw blurRad="38100" dist="38100" dir="2700000" algn="tl">
                    <a:srgbClr val="FFFFFF"/>
                  </a:outerShdw>
                </a:effectLst>
                <a:cs typeface="+mn-cs"/>
              </a:rPr>
              <a:t>Value</a:t>
            </a:r>
          </a:p>
          <a:p>
            <a:pPr algn="ctr">
              <a:defRPr/>
            </a:pPr>
            <a:endParaRPr lang="en-US" sz="800" b="1" dirty="0">
              <a:effectLst>
                <a:outerShdw blurRad="38100" dist="38100" dir="2700000" algn="tl">
                  <a:srgbClr val="FFFFFF"/>
                </a:outerShdw>
              </a:effectLst>
              <a:cs typeface="+mn-cs"/>
            </a:endParaRPr>
          </a:p>
          <a:p>
            <a:pPr algn="ctr">
              <a:defRPr/>
            </a:pPr>
            <a:r>
              <a:rPr lang="en-US" sz="1200" b="1" dirty="0">
                <a:cs typeface="+mn-cs"/>
              </a:rPr>
              <a:t>Learning Project Management, team work, team building, IT for business value, analytical problem solving, and time management to make ourselves work better and faster in our future jobs</a:t>
            </a:r>
          </a:p>
        </p:txBody>
      </p:sp>
      <p:sp>
        <p:nvSpPr>
          <p:cNvPr id="2059" name="Rectangle 11"/>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cs typeface="+mn-cs"/>
              </a:rPr>
              <a:t>Product</a:t>
            </a:r>
          </a:p>
          <a:p>
            <a:pPr algn="ctr">
              <a:defRPr/>
            </a:pPr>
            <a:r>
              <a:rPr lang="en-US" sz="1200" b="1" dirty="0">
                <a:cs typeface="+mn-cs"/>
              </a:rPr>
              <a:t>Project binder and business </a:t>
            </a:r>
            <a:r>
              <a:rPr lang="en-US" sz="1200" b="1" dirty="0" smtClean="0">
                <a:cs typeface="+mn-cs"/>
              </a:rPr>
              <a:t>solution</a:t>
            </a:r>
          </a:p>
          <a:p>
            <a:pPr algn="ctr">
              <a:defRPr/>
            </a:pPr>
            <a:endParaRPr lang="en-US" sz="1200" b="1" dirty="0">
              <a:cs typeface="+mn-cs"/>
            </a:endParaRPr>
          </a:p>
        </p:txBody>
      </p:sp>
      <p:sp>
        <p:nvSpPr>
          <p:cNvPr id="2060" name="Rectangle 12"/>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Customer</a:t>
            </a:r>
            <a:endParaRPr lang="en-US" sz="1400" b="1">
              <a:effectLst>
                <a:outerShdw blurRad="38100" dist="38100" dir="2700000" algn="tl">
                  <a:srgbClr val="FFFFFF"/>
                </a:outerShdw>
              </a:effectLst>
              <a:cs typeface="+mn-cs"/>
            </a:endParaRPr>
          </a:p>
          <a:p>
            <a:pPr algn="ctr">
              <a:defRPr/>
            </a:pPr>
            <a:r>
              <a:rPr lang="en-US" sz="1200" b="1">
                <a:cs typeface="+mn-cs"/>
              </a:rPr>
              <a:t>Graders</a:t>
            </a:r>
          </a:p>
        </p:txBody>
      </p:sp>
      <p:sp>
        <p:nvSpPr>
          <p:cNvPr id="13321" name="Line 15"/>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3322" name="Line 16"/>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3323" name="Line 17"/>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3324" name="Line 18"/>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13325" name="Line 19"/>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13326" name="Line 21"/>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13327" name="Text Box 22"/>
          <p:cNvSpPr txBox="1">
            <a:spLocks noChangeArrowheads="1"/>
          </p:cNvSpPr>
          <p:nvPr/>
        </p:nvSpPr>
        <p:spPr bwMode="auto">
          <a:xfrm>
            <a:off x="228600" y="136525"/>
            <a:ext cx="6400800" cy="457200"/>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a:t>Project Team WCA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533400"/>
            <a:ext cx="57912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alpha val="99000"/>
                    </a:schemeClr>
                  </a:outerShdw>
                </a:effectLst>
              </a:rPr>
              <a:t>Project Team WCA Narrative</a:t>
            </a:r>
            <a:endParaRPr lang="en-US" sz="2400" dirty="0" smtClean="0">
              <a:effectLst>
                <a:outerShdw blurRad="50800" dist="50800" dir="5400000" algn="ctr" rotWithShape="0">
                  <a:schemeClr val="bg1">
                    <a:alpha val="99000"/>
                  </a:schemeClr>
                </a:outerShdw>
              </a:effectLst>
            </a:endParaRPr>
          </a:p>
        </p:txBody>
      </p:sp>
      <p:sp>
        <p:nvSpPr>
          <p:cNvPr id="3" name="TextBox 2"/>
          <p:cNvSpPr txBox="1"/>
          <p:nvPr/>
        </p:nvSpPr>
        <p:spPr>
          <a:xfrm>
            <a:off x="457200" y="1447800"/>
            <a:ext cx="5867400" cy="6986528"/>
          </a:xfrm>
          <a:prstGeom prst="rect">
            <a:avLst/>
          </a:prstGeom>
          <a:noFill/>
        </p:spPr>
        <p:txBody>
          <a:bodyPr wrap="square" rtlCol="0">
            <a:spAutoFit/>
          </a:bodyPr>
          <a:lstStyle/>
          <a:p>
            <a:pPr algn="just"/>
            <a:r>
              <a:rPr lang="en-US" sz="1400" dirty="0" smtClean="0"/>
              <a:t> </a:t>
            </a:r>
          </a:p>
          <a:p>
            <a:pPr algn="just"/>
            <a:r>
              <a:rPr lang="en-US" sz="1400" dirty="0" smtClean="0"/>
              <a:t>	Using the </a:t>
            </a:r>
            <a:r>
              <a:rPr lang="en-US" sz="1400" b="1" u="sng" dirty="0" smtClean="0"/>
              <a:t>DATA</a:t>
            </a:r>
            <a:r>
              <a:rPr lang="en-US" sz="1400" dirty="0" smtClean="0"/>
              <a:t> of our survey, the grade sheet, and prior projects, the </a:t>
            </a:r>
            <a:r>
              <a:rPr lang="en-US" sz="1400" b="1" u="sng" dirty="0" smtClean="0"/>
              <a:t>PEOPLE</a:t>
            </a:r>
            <a:r>
              <a:rPr lang="en-US" sz="1400" b="1" dirty="0" smtClean="0"/>
              <a:t>, </a:t>
            </a:r>
            <a:r>
              <a:rPr lang="en-US" sz="1400" dirty="0" smtClean="0"/>
              <a:t>our project team, Dr. Hale, and the graders, utilized the </a:t>
            </a:r>
            <a:r>
              <a:rPr lang="en-US" sz="1400" b="1" u="sng" dirty="0" smtClean="0"/>
              <a:t>TECHNOLOGIES</a:t>
            </a:r>
            <a:r>
              <a:rPr lang="en-US" sz="1400" b="1" dirty="0" smtClean="0"/>
              <a:t> </a:t>
            </a:r>
            <a:r>
              <a:rPr lang="en-US" sz="1400" dirty="0" smtClean="0"/>
              <a:t>Microsoft Office, the Internet, SharePoint, and second life, during the following work practices to achieve our goal and business value for our clients.</a:t>
            </a:r>
          </a:p>
          <a:p>
            <a:pPr algn="just"/>
            <a:r>
              <a:rPr lang="en-US" sz="1400" dirty="0" smtClean="0"/>
              <a:t> </a:t>
            </a:r>
          </a:p>
          <a:p>
            <a:pPr algn="just"/>
            <a:r>
              <a:rPr lang="en-US" sz="1400" dirty="0" smtClean="0"/>
              <a:t>          The </a:t>
            </a:r>
            <a:r>
              <a:rPr lang="en-US" sz="1400" b="1" u="sng" dirty="0" smtClean="0"/>
              <a:t>DATA</a:t>
            </a:r>
            <a:r>
              <a:rPr lang="en-US" sz="1400" dirty="0" smtClean="0"/>
              <a:t>, </a:t>
            </a:r>
            <a:r>
              <a:rPr lang="en-US" sz="1400" b="1" u="sng" dirty="0" smtClean="0"/>
              <a:t>PEOPLE</a:t>
            </a:r>
            <a:r>
              <a:rPr lang="en-US" sz="1400" dirty="0" smtClean="0"/>
              <a:t>, and </a:t>
            </a:r>
            <a:r>
              <a:rPr lang="en-US" sz="1400" b="1" u="sng" dirty="0" smtClean="0"/>
              <a:t>TECHNOLOGY</a:t>
            </a:r>
            <a:r>
              <a:rPr lang="en-US" sz="1400" dirty="0" smtClean="0"/>
              <a:t> aided us in our </a:t>
            </a:r>
            <a:r>
              <a:rPr lang="en-US" sz="1400" b="1" u="sng" dirty="0" smtClean="0"/>
              <a:t>WORK</a:t>
            </a:r>
            <a:r>
              <a:rPr lang="en-US" sz="1400" b="1" dirty="0" smtClean="0"/>
              <a:t> </a:t>
            </a:r>
            <a:r>
              <a:rPr lang="en-US" sz="1400" b="1" u="sng" dirty="0" smtClean="0"/>
              <a:t>PRACTICES</a:t>
            </a:r>
            <a:r>
              <a:rPr lang="en-US" sz="1400" dirty="0" smtClean="0"/>
              <a:t>, which consisted of 5 phases.  </a:t>
            </a:r>
            <a:r>
              <a:rPr lang="en-US" sz="1400" b="1" u="sng" dirty="0" smtClean="0"/>
              <a:t>RESEARCH</a:t>
            </a:r>
            <a:r>
              <a:rPr lang="en-US" sz="1400" dirty="0" smtClean="0"/>
              <a:t>, where we focused on group organization, setting goals and deadlines, decided on a survey to study second life's effectiveness, and laid out the basic format for our project.  The </a:t>
            </a:r>
            <a:r>
              <a:rPr lang="en-US" sz="1400" b="1" u="sng" dirty="0" smtClean="0"/>
              <a:t>SELL</a:t>
            </a:r>
            <a:r>
              <a:rPr lang="en-US" sz="1400" dirty="0" smtClean="0"/>
              <a:t> phase consisted of us organizing our project in unison with the graders and selling it to them throughout the </a:t>
            </a:r>
            <a:r>
              <a:rPr lang="en-US" sz="1400" smtClean="0"/>
              <a:t>process. </a:t>
            </a:r>
            <a:r>
              <a:rPr lang="en-US" sz="1400" dirty="0" smtClean="0"/>
              <a:t>In the </a:t>
            </a:r>
            <a:r>
              <a:rPr lang="en-US" sz="1400" b="1" u="sng" dirty="0" smtClean="0"/>
              <a:t>PRODUCE</a:t>
            </a:r>
            <a:r>
              <a:rPr lang="en-US" sz="1400" dirty="0" smtClean="0"/>
              <a:t> phase gave us a business solution based on real world data and our project binder. In the </a:t>
            </a:r>
            <a:r>
              <a:rPr lang="en-US" sz="1400" b="1" u="sng" dirty="0" smtClean="0"/>
              <a:t>SERVICE</a:t>
            </a:r>
            <a:r>
              <a:rPr lang="en-US" sz="1400" dirty="0" smtClean="0"/>
              <a:t> phase we revised our project based on the graders suggestions. In the </a:t>
            </a:r>
            <a:r>
              <a:rPr lang="en-US" sz="1400" b="1" u="sng" dirty="0" smtClean="0"/>
              <a:t>DELIVER</a:t>
            </a:r>
            <a:r>
              <a:rPr lang="en-US" sz="1400" dirty="0" smtClean="0"/>
              <a:t> phase we physically turned our project in.</a:t>
            </a:r>
          </a:p>
          <a:p>
            <a:pPr algn="just"/>
            <a:r>
              <a:rPr lang="en-US" sz="1400" dirty="0" smtClean="0"/>
              <a:t> </a:t>
            </a:r>
          </a:p>
          <a:p>
            <a:pPr algn="just"/>
            <a:r>
              <a:rPr lang="en-US" sz="1400" dirty="0" smtClean="0"/>
              <a:t>          Those </a:t>
            </a:r>
            <a:r>
              <a:rPr lang="en-US" sz="1400" b="1" u="sng" dirty="0" smtClean="0"/>
              <a:t>WORK PRACTICES</a:t>
            </a:r>
            <a:r>
              <a:rPr lang="en-US" sz="1400" u="sng" dirty="0" smtClean="0"/>
              <a:t> </a:t>
            </a:r>
            <a:r>
              <a:rPr lang="en-US" sz="1400" dirty="0" smtClean="0"/>
              <a:t>produce our </a:t>
            </a:r>
            <a:r>
              <a:rPr lang="en-US" sz="1400" b="1" u="sng" dirty="0" smtClean="0"/>
              <a:t>PRODUCT</a:t>
            </a:r>
            <a:r>
              <a:rPr lang="en-US" sz="1400" dirty="0" smtClean="0"/>
              <a:t> which was the project binder that contained our business solution.  Our </a:t>
            </a:r>
            <a:r>
              <a:rPr lang="en-US" sz="1400" b="1" u="sng" dirty="0" smtClean="0"/>
              <a:t>CUSTOMER</a:t>
            </a:r>
            <a:r>
              <a:rPr lang="en-US" sz="1400" dirty="0" smtClean="0"/>
              <a:t> for all of this was the graders.</a:t>
            </a:r>
          </a:p>
          <a:p>
            <a:pPr algn="just"/>
            <a:r>
              <a:rPr lang="en-US" sz="1400" dirty="0" smtClean="0"/>
              <a:t> </a:t>
            </a:r>
          </a:p>
          <a:p>
            <a:pPr algn="just"/>
            <a:r>
              <a:rPr lang="en-US" sz="1400" dirty="0" smtClean="0"/>
              <a:t>          The </a:t>
            </a:r>
            <a:r>
              <a:rPr lang="en-US" sz="1400" b="1" u="sng" dirty="0" smtClean="0"/>
              <a:t>GOAL</a:t>
            </a:r>
            <a:r>
              <a:rPr lang="en-US" sz="1400" dirty="0" smtClean="0"/>
              <a:t> we worked for was to create a business solution while showing that we have learned, there by positively influencing the graders.</a:t>
            </a:r>
          </a:p>
          <a:p>
            <a:pPr algn="just"/>
            <a:r>
              <a:rPr lang="en-US" sz="1400" dirty="0" smtClean="0"/>
              <a:t> </a:t>
            </a:r>
          </a:p>
          <a:p>
            <a:pPr algn="just"/>
            <a:r>
              <a:rPr lang="en-US" sz="1400" dirty="0" smtClean="0"/>
              <a:t>          The </a:t>
            </a:r>
            <a:r>
              <a:rPr lang="en-US" sz="1400" b="1" u="sng" dirty="0" smtClean="0"/>
              <a:t>VALUE</a:t>
            </a:r>
            <a:r>
              <a:rPr lang="en-US" sz="1400" dirty="0" smtClean="0"/>
              <a:t> for our customers was that by creating a good project binder and business solution, we would become better MIS majors, which would therefore make their degrees even more valuable later on in their careers.</a:t>
            </a:r>
          </a:p>
          <a:p>
            <a:pPr algn="just"/>
            <a:endParaRPr 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9"/>
          <p:cNvSpPr>
            <a:spLocks noChangeArrowheads="1"/>
          </p:cNvSpPr>
          <p:nvPr/>
        </p:nvSpPr>
        <p:spPr bwMode="auto">
          <a:xfrm>
            <a:off x="193675" y="8382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Research</a:t>
            </a:r>
            <a:endParaRPr lang="en-US" sz="1400" b="1"/>
          </a:p>
        </p:txBody>
      </p:sp>
      <p:sp>
        <p:nvSpPr>
          <p:cNvPr id="14338" name="Rectangle 15"/>
          <p:cNvSpPr>
            <a:spLocks noChangeArrowheads="1"/>
          </p:cNvSpPr>
          <p:nvPr/>
        </p:nvSpPr>
        <p:spPr bwMode="auto">
          <a:xfrm>
            <a:off x="4887913" y="3810000"/>
            <a:ext cx="1828800" cy="2667000"/>
          </a:xfrm>
          <a:prstGeom prst="rect">
            <a:avLst/>
          </a:prstGeom>
          <a:solidFill>
            <a:schemeClr val="accent1">
              <a:alpha val="30196"/>
            </a:schemeClr>
          </a:solidFill>
          <a:ln w="9525">
            <a:miter lim="800000"/>
            <a:headEnd/>
            <a:tailEnd/>
          </a:ln>
          <a:scene3d>
            <a:camera prst="legacyObliqueBottomLeft"/>
            <a:lightRig rig="legacyFlat1" dir="t"/>
          </a:scene3d>
          <a:sp3d extrusionH="125400" prstMaterial="legacyMatte">
            <a:bevelT w="13500" h="13500" prst="angle"/>
            <a:bevelB w="13500" h="13500" prst="angle"/>
            <a:extrusionClr>
              <a:srgbClr val="FD6363"/>
            </a:extrusionClr>
          </a:sp3d>
        </p:spPr>
        <p:txBody>
          <a:bodyPr anchor="ctr">
            <a:flatTx/>
          </a:bodyPr>
          <a:lstStyle/>
          <a:p>
            <a:pPr algn="ctr"/>
            <a:r>
              <a:rPr lang="en-US" sz="1200" b="1"/>
              <a:t>Learning Project Management, team work, team building, IT for business value, analytical problem solving, and time management to make ourselves work better and faster in our future jobs</a:t>
            </a:r>
          </a:p>
          <a:p>
            <a:pPr algn="ctr"/>
            <a:endParaRPr lang="en-US" sz="1200" b="1"/>
          </a:p>
        </p:txBody>
      </p:sp>
      <p:sp>
        <p:nvSpPr>
          <p:cNvPr id="14339" name="Line 20"/>
          <p:cNvSpPr>
            <a:spLocks noChangeShapeType="1"/>
          </p:cNvSpPr>
          <p:nvPr/>
        </p:nvSpPr>
        <p:spPr bwMode="auto">
          <a:xfrm flipV="1">
            <a:off x="5791200" y="6553200"/>
            <a:ext cx="17463" cy="2362200"/>
          </a:xfrm>
          <a:prstGeom prst="line">
            <a:avLst/>
          </a:prstGeom>
          <a:noFill/>
          <a:ln w="57150">
            <a:solidFill>
              <a:srgbClr val="800000"/>
            </a:solidFill>
            <a:round/>
            <a:headEnd/>
            <a:tailEnd type="stealth" w="lg" len="med"/>
          </a:ln>
        </p:spPr>
        <p:txBody>
          <a:bodyPr wrap="none" anchor="ctr"/>
          <a:lstStyle/>
          <a:p>
            <a:endParaRPr lang="en-US"/>
          </a:p>
        </p:txBody>
      </p:sp>
      <p:sp>
        <p:nvSpPr>
          <p:cNvPr id="14340" name="Line 29"/>
          <p:cNvSpPr>
            <a:spLocks noChangeShapeType="1"/>
          </p:cNvSpPr>
          <p:nvPr/>
        </p:nvSpPr>
        <p:spPr bwMode="auto">
          <a:xfrm flipH="1" flipV="1">
            <a:off x="820738" y="8915400"/>
            <a:ext cx="4987925" cy="0"/>
          </a:xfrm>
          <a:prstGeom prst="line">
            <a:avLst/>
          </a:prstGeom>
          <a:noFill/>
          <a:ln w="57150">
            <a:solidFill>
              <a:srgbClr val="800000"/>
            </a:solidFill>
            <a:round/>
            <a:headEnd/>
            <a:tailEnd/>
          </a:ln>
        </p:spPr>
        <p:txBody>
          <a:bodyPr wrap="none" anchor="ctr"/>
          <a:lstStyle/>
          <a:p>
            <a:endParaRPr lang="en-US"/>
          </a:p>
        </p:txBody>
      </p:sp>
      <p:sp>
        <p:nvSpPr>
          <p:cNvPr id="14341" name="TextBox 13"/>
          <p:cNvSpPr txBox="1">
            <a:spLocks noChangeArrowheads="1"/>
          </p:cNvSpPr>
          <p:nvPr/>
        </p:nvSpPr>
        <p:spPr bwMode="auto">
          <a:xfrm>
            <a:off x="457200" y="152400"/>
            <a:ext cx="6019800" cy="457200"/>
          </a:xfrm>
          <a:prstGeom prst="rect">
            <a:avLst/>
          </a:prstGeom>
          <a:noFill/>
          <a:ln w="9525">
            <a:noFill/>
            <a:miter lim="800000"/>
            <a:headEnd/>
            <a:tailEnd/>
          </a:ln>
        </p:spPr>
        <p:txBody>
          <a:bodyPr>
            <a:spAutoFit/>
          </a:bodyPr>
          <a:lstStyle/>
          <a:p>
            <a:pPr algn="ctr" eaLnBrk="0" hangingPunct="0"/>
            <a:r>
              <a:rPr lang="en-US" sz="2400" b="1">
                <a:solidFill>
                  <a:schemeClr val="accent2"/>
                </a:solidFill>
              </a:rPr>
              <a:t>P</a:t>
            </a:r>
            <a:r>
              <a:rPr lang="en-US" b="1">
                <a:solidFill>
                  <a:schemeClr val="accent2"/>
                </a:solidFill>
              </a:rPr>
              <a:t>ROJECT</a:t>
            </a:r>
            <a:r>
              <a:rPr lang="en-US" sz="2400" b="1">
                <a:solidFill>
                  <a:schemeClr val="accent2"/>
                </a:solidFill>
              </a:rPr>
              <a:t> T</a:t>
            </a:r>
            <a:r>
              <a:rPr lang="en-US" b="1">
                <a:solidFill>
                  <a:schemeClr val="accent2"/>
                </a:solidFill>
              </a:rPr>
              <a:t>EAM</a:t>
            </a:r>
            <a:r>
              <a:rPr lang="en-US" sz="2400" b="1">
                <a:solidFill>
                  <a:schemeClr val="accent2"/>
                </a:solidFill>
              </a:rPr>
              <a:t> V</a:t>
            </a:r>
            <a:r>
              <a:rPr lang="en-US" b="1">
                <a:solidFill>
                  <a:schemeClr val="accent2"/>
                </a:solidFill>
              </a:rPr>
              <a:t>ALUE</a:t>
            </a:r>
            <a:r>
              <a:rPr lang="en-US" sz="2400" b="1">
                <a:solidFill>
                  <a:schemeClr val="accent2"/>
                </a:solidFill>
              </a:rPr>
              <a:t> C</a:t>
            </a:r>
            <a:r>
              <a:rPr lang="en-US" b="1">
                <a:solidFill>
                  <a:schemeClr val="accent2"/>
                </a:solidFill>
              </a:rPr>
              <a:t>HAIN</a:t>
            </a:r>
          </a:p>
        </p:txBody>
      </p:sp>
      <p:cxnSp>
        <p:nvCxnSpPr>
          <p:cNvPr id="14342" name="Straight Connector 15"/>
          <p:cNvCxnSpPr>
            <a:cxnSpLocks noChangeShapeType="1"/>
          </p:cNvCxnSpPr>
          <p:nvPr/>
        </p:nvCxnSpPr>
        <p:spPr bwMode="auto">
          <a:xfrm>
            <a:off x="0" y="684213"/>
            <a:ext cx="6858000" cy="1587"/>
          </a:xfrm>
          <a:prstGeom prst="line">
            <a:avLst/>
          </a:prstGeom>
          <a:noFill/>
          <a:ln w="9525" algn="ctr">
            <a:solidFill>
              <a:srgbClr val="000000"/>
            </a:solidFill>
            <a:round/>
            <a:headEnd/>
            <a:tailEnd/>
          </a:ln>
        </p:spPr>
      </p:cxnSp>
      <p:sp>
        <p:nvSpPr>
          <p:cNvPr id="3" name="Rectangle 9"/>
          <p:cNvSpPr>
            <a:spLocks noChangeArrowheads="1"/>
          </p:cNvSpPr>
          <p:nvPr/>
        </p:nvSpPr>
        <p:spPr bwMode="auto">
          <a:xfrm>
            <a:off x="187325" y="75438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Deliver</a:t>
            </a:r>
          </a:p>
        </p:txBody>
      </p:sp>
      <p:sp>
        <p:nvSpPr>
          <p:cNvPr id="4" name="Rectangle 9"/>
          <p:cNvSpPr>
            <a:spLocks noChangeArrowheads="1"/>
          </p:cNvSpPr>
          <p:nvPr/>
        </p:nvSpPr>
        <p:spPr bwMode="auto">
          <a:xfrm>
            <a:off x="187325" y="58674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Service</a:t>
            </a:r>
          </a:p>
        </p:txBody>
      </p:sp>
      <p:sp>
        <p:nvSpPr>
          <p:cNvPr id="5" name="Rectangle 9"/>
          <p:cNvSpPr>
            <a:spLocks noChangeArrowheads="1"/>
          </p:cNvSpPr>
          <p:nvPr/>
        </p:nvSpPr>
        <p:spPr bwMode="auto">
          <a:xfrm>
            <a:off x="187325" y="41910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Produce</a:t>
            </a:r>
          </a:p>
        </p:txBody>
      </p:sp>
      <p:sp>
        <p:nvSpPr>
          <p:cNvPr id="6" name="Rectangle 9"/>
          <p:cNvSpPr>
            <a:spLocks noChangeArrowheads="1"/>
          </p:cNvSpPr>
          <p:nvPr/>
        </p:nvSpPr>
        <p:spPr bwMode="auto">
          <a:xfrm>
            <a:off x="187325" y="25146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Sell</a:t>
            </a:r>
          </a:p>
        </p:txBody>
      </p:sp>
      <p:sp>
        <p:nvSpPr>
          <p:cNvPr id="32786" name="Text Box 18"/>
          <p:cNvSpPr txBox="1">
            <a:spLocks noChangeArrowheads="1"/>
          </p:cNvSpPr>
          <p:nvPr/>
        </p:nvSpPr>
        <p:spPr bwMode="auto">
          <a:xfrm>
            <a:off x="5105400" y="3200400"/>
            <a:ext cx="1447800" cy="336550"/>
          </a:xfrm>
          <a:prstGeom prst="rect">
            <a:avLst/>
          </a:prstGeom>
          <a:noFill/>
          <a:ln w="9525">
            <a:noFill/>
            <a:miter lim="800000"/>
            <a:headEnd/>
            <a:tailEnd/>
          </a:ln>
          <a:effectLst/>
        </p:spPr>
        <p:txBody>
          <a:bodyPr>
            <a:spAutoFit/>
          </a:bodyPr>
          <a:lstStyle/>
          <a:p>
            <a:pPr algn="ctr" eaLnBrk="0" hangingPunct="0">
              <a:defRPr/>
            </a:pPr>
            <a:r>
              <a:rPr lang="en-US" sz="1600" b="1" u="sng">
                <a:effectLst>
                  <a:outerShdw blurRad="38100" dist="38100" dir="2700000" algn="tl">
                    <a:srgbClr val="C0C0C0"/>
                  </a:outerShdw>
                </a:effectLst>
              </a:rPr>
              <a:t>Value</a:t>
            </a:r>
          </a:p>
        </p:txBody>
      </p:sp>
      <p:sp>
        <p:nvSpPr>
          <p:cNvPr id="14348" name="Line 17"/>
          <p:cNvSpPr>
            <a:spLocks noChangeShapeType="1"/>
          </p:cNvSpPr>
          <p:nvPr/>
        </p:nvSpPr>
        <p:spPr bwMode="auto">
          <a:xfrm>
            <a:off x="762000" y="20161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14349" name="Line 17"/>
          <p:cNvSpPr>
            <a:spLocks noChangeShapeType="1"/>
          </p:cNvSpPr>
          <p:nvPr/>
        </p:nvSpPr>
        <p:spPr bwMode="auto">
          <a:xfrm>
            <a:off x="762000" y="70453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14350" name="Line 17"/>
          <p:cNvSpPr>
            <a:spLocks noChangeShapeType="1"/>
          </p:cNvSpPr>
          <p:nvPr/>
        </p:nvSpPr>
        <p:spPr bwMode="auto">
          <a:xfrm>
            <a:off x="762000" y="53689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14351" name="Line 17"/>
          <p:cNvSpPr>
            <a:spLocks noChangeShapeType="1"/>
          </p:cNvSpPr>
          <p:nvPr/>
        </p:nvSpPr>
        <p:spPr bwMode="auto">
          <a:xfrm>
            <a:off x="762000" y="36925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14352" name="AutoShape 30"/>
          <p:cNvSpPr>
            <a:spLocks noChangeArrowheads="1"/>
          </p:cNvSpPr>
          <p:nvPr/>
        </p:nvSpPr>
        <p:spPr bwMode="auto">
          <a:xfrm>
            <a:off x="1905000" y="11779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a:p>
          <a:p>
            <a:pPr algn="ctr"/>
            <a:endParaRPr lang="en-US" sz="800" b="1"/>
          </a:p>
          <a:p>
            <a:pPr algn="ctr"/>
            <a:r>
              <a:rPr lang="en-US" sz="1200" b="1"/>
              <a:t>Second Life effectiveness</a:t>
            </a:r>
          </a:p>
        </p:txBody>
      </p:sp>
      <p:sp>
        <p:nvSpPr>
          <p:cNvPr id="14353" name="AutoShape 31"/>
          <p:cNvSpPr>
            <a:spLocks noChangeArrowheads="1"/>
          </p:cNvSpPr>
          <p:nvPr/>
        </p:nvSpPr>
        <p:spPr bwMode="auto">
          <a:xfrm>
            <a:off x="1905000" y="28606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a:p>
          <a:p>
            <a:pPr algn="ctr"/>
            <a:endParaRPr lang="en-US" sz="800" b="1"/>
          </a:p>
          <a:p>
            <a:pPr algn="ctr"/>
            <a:r>
              <a:rPr lang="en-US" sz="1200" b="1"/>
              <a:t>Graders feedback and approval</a:t>
            </a:r>
          </a:p>
        </p:txBody>
      </p:sp>
      <p:sp>
        <p:nvSpPr>
          <p:cNvPr id="14354" name="AutoShape 32"/>
          <p:cNvSpPr>
            <a:spLocks noChangeArrowheads="1"/>
          </p:cNvSpPr>
          <p:nvPr/>
        </p:nvSpPr>
        <p:spPr bwMode="auto">
          <a:xfrm>
            <a:off x="1905000" y="45370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a:p>
          <a:p>
            <a:pPr algn="ctr"/>
            <a:endParaRPr lang="en-US" sz="800" b="1"/>
          </a:p>
          <a:p>
            <a:pPr algn="ctr"/>
            <a:r>
              <a:rPr lang="en-US" sz="1200" b="1"/>
              <a:t>A business solution</a:t>
            </a:r>
          </a:p>
        </p:txBody>
      </p:sp>
      <p:sp>
        <p:nvSpPr>
          <p:cNvPr id="14355" name="AutoShape 33"/>
          <p:cNvSpPr>
            <a:spLocks noChangeArrowheads="1"/>
          </p:cNvSpPr>
          <p:nvPr/>
        </p:nvSpPr>
        <p:spPr bwMode="auto">
          <a:xfrm>
            <a:off x="1893888" y="62071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eaLnBrk="0" hangingPunct="0"/>
            <a:endParaRPr lang="en-US" sz="1200" b="1"/>
          </a:p>
          <a:p>
            <a:pPr algn="ctr" eaLnBrk="0" hangingPunct="0"/>
            <a:endParaRPr lang="en-US" sz="800" b="1"/>
          </a:p>
          <a:p>
            <a:pPr algn="ctr" eaLnBrk="0" hangingPunct="0"/>
            <a:r>
              <a:rPr lang="en-US" sz="1200" b="1"/>
              <a:t>Graders suggestions</a:t>
            </a:r>
          </a:p>
          <a:p>
            <a:pPr algn="ctr"/>
            <a:endParaRPr lang="en-US"/>
          </a:p>
        </p:txBody>
      </p:sp>
      <p:sp>
        <p:nvSpPr>
          <p:cNvPr id="14356" name="Line 25"/>
          <p:cNvSpPr>
            <a:spLocks noChangeShapeType="1"/>
          </p:cNvSpPr>
          <p:nvPr/>
        </p:nvSpPr>
        <p:spPr bwMode="auto">
          <a:xfrm flipV="1">
            <a:off x="838200" y="8686800"/>
            <a:ext cx="0" cy="228600"/>
          </a:xfrm>
          <a:prstGeom prst="line">
            <a:avLst/>
          </a:prstGeom>
          <a:noFill/>
          <a:ln w="57150">
            <a:solidFill>
              <a:srgbClr val="800000"/>
            </a:solidFill>
            <a:round/>
            <a:headEnd/>
            <a:tailEnd/>
          </a:ln>
        </p:spPr>
        <p:txBody>
          <a:bodyPr/>
          <a:lstStyle/>
          <a:p>
            <a:endParaRPr lang="en-US"/>
          </a:p>
        </p:txBody>
      </p:sp>
      <p:sp>
        <p:nvSpPr>
          <p:cNvPr id="14357" name="AutoShape 33"/>
          <p:cNvSpPr>
            <a:spLocks noChangeArrowheads="1"/>
          </p:cNvSpPr>
          <p:nvPr/>
        </p:nvSpPr>
        <p:spPr bwMode="auto">
          <a:xfrm>
            <a:off x="1887538" y="7620000"/>
            <a:ext cx="2362200" cy="1066800"/>
          </a:xfrm>
          <a:prstGeom prst="wedgeRoundRectCallout">
            <a:avLst>
              <a:gd name="adj1" fmla="val -81046"/>
              <a:gd name="adj2" fmla="val 65028"/>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a:p>
          <a:p>
            <a:pPr algn="ctr"/>
            <a:endParaRPr lang="en-US" sz="800" b="1"/>
          </a:p>
          <a:p>
            <a:pPr algn="ctr"/>
            <a:r>
              <a:rPr lang="en-US" sz="1200" b="1"/>
              <a:t>Finished project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914400" y="609600"/>
            <a:ext cx="53340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25400" dir="600000" algn="ctr" rotWithShape="0">
                    <a:schemeClr val="bg1">
                      <a:alpha val="99000"/>
                    </a:schemeClr>
                  </a:outerShdw>
                </a:effectLst>
              </a:rPr>
              <a:t>Project Team Value Chain Narrative</a:t>
            </a:r>
            <a:endParaRPr lang="en-US" sz="2400" b="1" dirty="0">
              <a:effectLst>
                <a:outerShdw blurRad="50800" dist="25400" dir="600000" algn="ctr" rotWithShape="0">
                  <a:schemeClr val="bg1">
                    <a:alpha val="99000"/>
                  </a:schemeClr>
                </a:outerShdw>
              </a:effectLst>
            </a:endParaRPr>
          </a:p>
        </p:txBody>
      </p:sp>
      <p:sp>
        <p:nvSpPr>
          <p:cNvPr id="3" name="TextBox 2"/>
          <p:cNvSpPr txBox="1"/>
          <p:nvPr/>
        </p:nvSpPr>
        <p:spPr>
          <a:xfrm>
            <a:off x="685800" y="1524000"/>
            <a:ext cx="5410200" cy="5232202"/>
          </a:xfrm>
          <a:prstGeom prst="rect">
            <a:avLst/>
          </a:prstGeom>
          <a:noFill/>
        </p:spPr>
        <p:txBody>
          <a:bodyPr wrap="square" rtlCol="0">
            <a:spAutoFit/>
          </a:bodyPr>
          <a:lstStyle/>
          <a:p>
            <a:pPr algn="just"/>
            <a:r>
              <a:rPr lang="en-US" dirty="0" smtClean="0"/>
              <a:t>	</a:t>
            </a:r>
            <a:r>
              <a:rPr lang="en-US" sz="1400" dirty="0" smtClean="0"/>
              <a:t>The purpose of this Value Chain was to show how we can add value to our customers, the graders, through each of the work practices shown on the WCA.</a:t>
            </a:r>
          </a:p>
          <a:p>
            <a:pPr algn="just"/>
            <a:r>
              <a:rPr lang="en-US" sz="1400" dirty="0" smtClean="0"/>
              <a:t> </a:t>
            </a:r>
          </a:p>
          <a:p>
            <a:pPr lvl="2" algn="just">
              <a:buFont typeface="Arial" pitchFamily="34" charset="0"/>
              <a:buChar char="•"/>
            </a:pPr>
            <a:r>
              <a:rPr lang="en-US" sz="1400" b="1" u="sng" dirty="0" smtClean="0"/>
              <a:t>RESEARCH</a:t>
            </a:r>
            <a:r>
              <a:rPr lang="en-US" sz="1400" dirty="0" smtClean="0"/>
              <a:t>- Second Life effectiveness and project 	      format</a:t>
            </a:r>
          </a:p>
          <a:p>
            <a:pPr lvl="2" algn="just"/>
            <a:endParaRPr lang="en-US" sz="1400" dirty="0" smtClean="0"/>
          </a:p>
          <a:p>
            <a:pPr lvl="2" algn="just">
              <a:buFont typeface="Arial" pitchFamily="34" charset="0"/>
              <a:buChar char="•"/>
            </a:pPr>
            <a:r>
              <a:rPr lang="en-US" sz="1400" b="1" u="sng" dirty="0" smtClean="0"/>
              <a:t>SELL</a:t>
            </a:r>
            <a:r>
              <a:rPr lang="en-US" sz="1400" dirty="0" smtClean="0"/>
              <a:t>- Graders feedback and/or approval</a:t>
            </a:r>
          </a:p>
          <a:p>
            <a:pPr lvl="2" algn="just"/>
            <a:endParaRPr lang="en-US" sz="1400" dirty="0" smtClean="0"/>
          </a:p>
          <a:p>
            <a:pPr lvl="2" algn="just"/>
            <a:endParaRPr lang="en-US" sz="1400" dirty="0" smtClean="0"/>
          </a:p>
          <a:p>
            <a:pPr lvl="2" algn="just">
              <a:buFont typeface="Arial" pitchFamily="34" charset="0"/>
              <a:buChar char="•"/>
            </a:pPr>
            <a:r>
              <a:rPr lang="en-US" sz="1400" b="1" u="sng" dirty="0" smtClean="0"/>
              <a:t>PRODUCE</a:t>
            </a:r>
            <a:r>
              <a:rPr lang="en-US" sz="1400" dirty="0" smtClean="0"/>
              <a:t>- A business solution within our project 	   binder</a:t>
            </a:r>
          </a:p>
          <a:p>
            <a:pPr lvl="2" algn="just">
              <a:buFont typeface="Arial" pitchFamily="34" charset="0"/>
              <a:buChar char="•"/>
            </a:pPr>
            <a:endParaRPr lang="en-US" sz="1400" dirty="0" smtClean="0"/>
          </a:p>
          <a:p>
            <a:pPr lvl="2" algn="just"/>
            <a:r>
              <a:rPr lang="en-US" sz="1400" b="1" u="sng" dirty="0" smtClean="0"/>
              <a:t>SERVICE</a:t>
            </a:r>
            <a:r>
              <a:rPr lang="en-US" sz="1400" dirty="0" smtClean="0"/>
              <a:t>- Fix project based on graders suggestions</a:t>
            </a:r>
          </a:p>
          <a:p>
            <a:pPr lvl="2" algn="just"/>
            <a:endParaRPr lang="en-US" sz="1400" dirty="0" smtClean="0"/>
          </a:p>
          <a:p>
            <a:pPr lvl="2" algn="just"/>
            <a:endParaRPr lang="en-US" sz="1400" dirty="0" smtClean="0"/>
          </a:p>
          <a:p>
            <a:pPr lvl="2" algn="just">
              <a:buFont typeface="Arial" pitchFamily="34" charset="0"/>
              <a:buChar char="•"/>
            </a:pPr>
            <a:r>
              <a:rPr lang="en-US" sz="1400" b="1" u="sng" dirty="0" smtClean="0"/>
              <a:t>DELIVER</a:t>
            </a:r>
            <a:r>
              <a:rPr lang="en-US" sz="1400" dirty="0" smtClean="0"/>
              <a:t>- The project to the graders</a:t>
            </a:r>
          </a:p>
          <a:p>
            <a:pPr algn="just"/>
            <a:r>
              <a:rPr lang="en-US" sz="1400" dirty="0" smtClean="0"/>
              <a:t> </a:t>
            </a:r>
          </a:p>
          <a:p>
            <a:pPr algn="just"/>
            <a:r>
              <a:rPr lang="en-US" sz="1400" dirty="0" smtClean="0"/>
              <a:t>	The end </a:t>
            </a:r>
            <a:r>
              <a:rPr lang="en-US" sz="1400" b="1" u="sng" dirty="0" smtClean="0"/>
              <a:t>VALUE</a:t>
            </a:r>
            <a:r>
              <a:rPr lang="en-US" sz="1400" dirty="0" smtClean="0"/>
              <a:t> our customers was that by creating a good project binder and business solution, we would become better MIS majors, which would therefore make their degrees even more valuable later on in their careers.</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0" y="152401"/>
            <a:ext cx="6858000" cy="461665"/>
          </a:xfrm>
          <a:prstGeom prst="rect">
            <a:avLst/>
          </a:prstGeom>
          <a:solidFill>
            <a:schemeClr val="accent1">
              <a:lumMod val="60000"/>
              <a:lumOff val="40000"/>
            </a:schemeClr>
          </a:solidFill>
          <a:ln w="9525">
            <a:noFill/>
            <a:miter lim="800000"/>
            <a:headEnd/>
            <a:tailEnd/>
          </a:ln>
          <a:effectLst/>
        </p:spPr>
        <p:txBody>
          <a:bodyPr>
            <a:spAutoFit/>
          </a:bodyPr>
          <a:lstStyle/>
          <a:p>
            <a:pPr algn="ctr">
              <a:spcBef>
                <a:spcPct val="50000"/>
              </a:spcBef>
              <a:defRPr/>
            </a:pPr>
            <a:r>
              <a:rPr lang="en-US" sz="2400" b="1" dirty="0">
                <a:effectLst>
                  <a:outerShdw blurRad="38100" dist="38100" dir="2700000" algn="tl">
                    <a:srgbClr val="FFFFFF"/>
                  </a:outerShdw>
                </a:effectLst>
              </a:rPr>
              <a:t>Table of </a:t>
            </a:r>
            <a:r>
              <a:rPr lang="en-US" sz="2400" b="1" dirty="0" smtClean="0">
                <a:effectLst>
                  <a:outerShdw blurRad="38100" dist="38100" dir="2700000" algn="tl">
                    <a:srgbClr val="FFFFFF"/>
                  </a:outerShdw>
                </a:effectLst>
              </a:rPr>
              <a:t>Contents </a:t>
            </a:r>
            <a:endParaRPr lang="en-US" sz="2400" b="1" dirty="0">
              <a:effectLst>
                <a:outerShdw blurRad="38100" dist="38100" dir="2700000" algn="tl">
                  <a:srgbClr val="FFFFFF"/>
                </a:outerShdw>
              </a:effectLst>
            </a:endParaRPr>
          </a:p>
        </p:txBody>
      </p:sp>
      <p:sp>
        <p:nvSpPr>
          <p:cNvPr id="15362" name="Line 5"/>
          <p:cNvSpPr>
            <a:spLocks noChangeShapeType="1"/>
          </p:cNvSpPr>
          <p:nvPr/>
        </p:nvSpPr>
        <p:spPr bwMode="auto">
          <a:xfrm>
            <a:off x="0" y="685800"/>
            <a:ext cx="6858000" cy="0"/>
          </a:xfrm>
          <a:prstGeom prst="line">
            <a:avLst/>
          </a:prstGeom>
          <a:noFill/>
          <a:ln w="9525">
            <a:solidFill>
              <a:schemeClr val="tx1"/>
            </a:solidFill>
            <a:round/>
            <a:headEnd/>
            <a:tailEnd/>
          </a:ln>
        </p:spPr>
        <p:txBody>
          <a:bodyPr/>
          <a:lstStyle/>
          <a:p>
            <a:endParaRPr lang="en-US"/>
          </a:p>
        </p:txBody>
      </p:sp>
      <p:sp>
        <p:nvSpPr>
          <p:cNvPr id="5" name="Slide Number Placeholder 4"/>
          <p:cNvSpPr>
            <a:spLocks noGrp="1"/>
          </p:cNvSpPr>
          <p:nvPr>
            <p:ph type="sldNum" sz="quarter" idx="12"/>
          </p:nvPr>
        </p:nvSpPr>
        <p:spPr/>
        <p:txBody>
          <a:bodyPr/>
          <a:lstStyle/>
          <a:p>
            <a:pPr>
              <a:defRPr/>
            </a:pPr>
            <a:fld id="{BBACAD26-0BBD-48C9-A3B3-6AAED54B31DB}" type="slidenum">
              <a:rPr lang="en-US" smtClean="0"/>
              <a:pPr>
                <a:defRPr/>
              </a:pPr>
              <a:t>5</a:t>
            </a:fld>
            <a:endParaRPr lang="en-US"/>
          </a:p>
        </p:txBody>
      </p:sp>
      <p:sp>
        <p:nvSpPr>
          <p:cNvPr id="6" name="Text Box 7"/>
          <p:cNvSpPr txBox="1">
            <a:spLocks noChangeArrowheads="1"/>
          </p:cNvSpPr>
          <p:nvPr/>
        </p:nvSpPr>
        <p:spPr bwMode="auto">
          <a:xfrm>
            <a:off x="0" y="685800"/>
            <a:ext cx="6858000" cy="8463855"/>
          </a:xfrm>
          <a:prstGeom prst="rect">
            <a:avLst/>
          </a:prstGeom>
          <a:noFill/>
          <a:ln w="9525">
            <a:noFill/>
            <a:miter lim="800000"/>
            <a:headEnd/>
            <a:tailEnd/>
          </a:ln>
        </p:spPr>
        <p:txBody>
          <a:bodyPr wrap="square">
            <a:spAutoFit/>
          </a:bodyPr>
          <a:lstStyle/>
          <a:p>
            <a:pPr marL="609600" indent="-609600" eaLnBrk="1" hangingPunct="1">
              <a:buBlip>
                <a:blip r:embed="rId3"/>
              </a:buBlip>
            </a:pPr>
            <a:r>
              <a:rPr lang="en-US" sz="1200" b="1" dirty="0" smtClean="0">
                <a:latin typeface="Rockwell" pitchFamily="18" charset="0"/>
              </a:rPr>
              <a:t>Extras</a:t>
            </a:r>
          </a:p>
          <a:p>
            <a:pPr marL="457200" indent="-457200" fontAlgn="ctr">
              <a:buBlip>
                <a:blip r:embed="rId3"/>
              </a:buBlip>
            </a:pPr>
            <a:r>
              <a:rPr lang="en-US" sz="1400" b="1" dirty="0" smtClean="0"/>
              <a:t>About the company</a:t>
            </a:r>
            <a:r>
              <a:rPr lang="en-US" sz="1400" dirty="0" smtClean="0">
                <a:latin typeface="Rockwell" pitchFamily="18" charset="0"/>
              </a:rPr>
              <a:t> </a:t>
            </a:r>
            <a:r>
              <a:rPr lang="en-US" sz="1400" dirty="0" smtClean="0">
                <a:latin typeface="Arial" pitchFamily="34" charset="0"/>
                <a:cs typeface="Arial" pitchFamily="34" charset="0"/>
              </a:rPr>
              <a:t>………………………………………………..….……….</a:t>
            </a:r>
            <a:r>
              <a:rPr lang="en-US" sz="1400" dirty="0" smtClean="0">
                <a:latin typeface="Rockwell" pitchFamily="18" charset="0"/>
              </a:rPr>
              <a:t> 7</a:t>
            </a:r>
            <a:endParaRPr lang="en-US" sz="1400" b="1" dirty="0" smtClean="0"/>
          </a:p>
          <a:p>
            <a:pPr marL="457200" indent="-457200" fontAlgn="ctr">
              <a:buBlip>
                <a:blip r:embed="rId3"/>
              </a:buBlip>
            </a:pPr>
            <a:r>
              <a:rPr lang="en-US" sz="1400" b="1" dirty="0" smtClean="0"/>
              <a:t>Executive Summary</a:t>
            </a:r>
            <a:r>
              <a:rPr lang="en-US" sz="1400" dirty="0" smtClean="0">
                <a:latin typeface="Rockwell" pitchFamily="18" charset="0"/>
              </a:rPr>
              <a:t> </a:t>
            </a:r>
            <a:r>
              <a:rPr lang="en-US" sz="1400" dirty="0" smtClean="0">
                <a:latin typeface="Arial" pitchFamily="34" charset="0"/>
                <a:cs typeface="Arial" pitchFamily="34" charset="0"/>
              </a:rPr>
              <a:t>………………………………………………..…………..</a:t>
            </a:r>
            <a:r>
              <a:rPr lang="en-US" sz="1400" dirty="0" smtClean="0">
                <a:latin typeface="Rockwell" pitchFamily="18" charset="0"/>
              </a:rPr>
              <a:t>8</a:t>
            </a:r>
            <a:endParaRPr lang="en-US" sz="1400" b="1" dirty="0" smtClean="0"/>
          </a:p>
          <a:p>
            <a:pPr marL="457200" indent="-457200" fontAlgn="ctr">
              <a:buBlip>
                <a:blip r:embed="rId3"/>
              </a:buBlip>
            </a:pPr>
            <a:r>
              <a:rPr lang="en-US" sz="1400" b="1" dirty="0" smtClean="0"/>
              <a:t>Extended Enterprise View of Project </a:t>
            </a:r>
            <a:r>
              <a:rPr lang="en-US" sz="1400" dirty="0" smtClean="0"/>
              <a:t>.........................................................9</a:t>
            </a:r>
            <a:endParaRPr lang="en-US" sz="1400" b="1" dirty="0" smtClean="0"/>
          </a:p>
          <a:p>
            <a:pPr marL="457200" indent="-457200" fontAlgn="ctr">
              <a:buBlip>
                <a:blip r:embed="rId3"/>
              </a:buBlip>
            </a:pPr>
            <a:r>
              <a:rPr lang="en-US" sz="1400" b="1" dirty="0" smtClean="0"/>
              <a:t>Extended Enterprise Explanation </a:t>
            </a:r>
            <a:r>
              <a:rPr lang="en-US" sz="1400" dirty="0" smtClean="0"/>
              <a:t>……………………………………………10</a:t>
            </a:r>
            <a:endParaRPr lang="en-US" sz="1400" b="1" dirty="0" smtClean="0"/>
          </a:p>
          <a:p>
            <a:pPr marL="457200" indent="-457200" fontAlgn="ctr">
              <a:buBlip>
                <a:blip r:embed="rId3"/>
              </a:buBlip>
            </a:pPr>
            <a:r>
              <a:rPr lang="en-US" sz="1400" b="1" dirty="0" smtClean="0"/>
              <a:t>Client Flow Chart </a:t>
            </a:r>
            <a:r>
              <a:rPr lang="en-US" sz="1400" dirty="0" smtClean="0"/>
              <a:t>.........................................................................................11</a:t>
            </a:r>
            <a:endParaRPr lang="en-US" sz="1400" b="1" dirty="0" smtClean="0"/>
          </a:p>
          <a:p>
            <a:pPr marL="457200" indent="-457200" fontAlgn="ctr">
              <a:buBlip>
                <a:blip r:embed="rId3"/>
              </a:buBlip>
            </a:pPr>
            <a:r>
              <a:rPr lang="en-US" sz="1400" b="1" dirty="0" smtClean="0"/>
              <a:t>Client Flow Chart Description</a:t>
            </a:r>
            <a:r>
              <a:rPr lang="en-US" sz="1400" dirty="0" smtClean="0"/>
              <a:t>…………………………………..…………….12</a:t>
            </a:r>
          </a:p>
          <a:p>
            <a:pPr marL="457200" indent="-457200" fontAlgn="ctr">
              <a:buBlip>
                <a:blip r:embed="rId3"/>
              </a:buBlip>
            </a:pPr>
            <a:r>
              <a:rPr lang="en-US" sz="1400" b="1" dirty="0" smtClean="0"/>
              <a:t>MIS Department</a:t>
            </a:r>
          </a:p>
          <a:p>
            <a:pPr marL="914400" lvl="1" indent="-457200" fontAlgn="ctr">
              <a:buBlip>
                <a:blip r:embed="rId3"/>
              </a:buBlip>
            </a:pPr>
            <a:r>
              <a:rPr lang="en-US" sz="1400" b="1" dirty="0" smtClean="0"/>
              <a:t>WCA  </a:t>
            </a:r>
            <a:r>
              <a:rPr lang="en-US" sz="1400" dirty="0" smtClean="0"/>
              <a:t>...…………………………………………………………….………13</a:t>
            </a:r>
            <a:endParaRPr lang="en-US" sz="1400" b="1" dirty="0" smtClean="0"/>
          </a:p>
          <a:p>
            <a:pPr marL="914400" lvl="1" indent="-457200" fontAlgn="ctr">
              <a:buBlip>
                <a:blip r:embed="rId3"/>
              </a:buBlip>
            </a:pPr>
            <a:r>
              <a:rPr lang="en-US" sz="1400" b="1" dirty="0" smtClean="0"/>
              <a:t>WCA Narrative </a:t>
            </a:r>
            <a:r>
              <a:rPr lang="en-US" sz="1400" dirty="0" smtClean="0"/>
              <a:t>……………………………………………………….......14</a:t>
            </a:r>
            <a:endParaRPr lang="en-US" sz="1400" b="1" dirty="0" smtClean="0"/>
          </a:p>
          <a:p>
            <a:pPr marL="914400" lvl="1" indent="-457200" fontAlgn="ctr">
              <a:buBlip>
                <a:blip r:embed="rId3"/>
              </a:buBlip>
            </a:pPr>
            <a:r>
              <a:rPr lang="en-US" sz="1400" b="1" dirty="0" smtClean="0"/>
              <a:t>Value Chain </a:t>
            </a:r>
            <a:r>
              <a:rPr lang="en-US" sz="1400" dirty="0" smtClean="0"/>
              <a:t>…………………………………………….………………...15</a:t>
            </a:r>
            <a:endParaRPr lang="en-US" sz="1400" b="1" dirty="0" smtClean="0"/>
          </a:p>
          <a:p>
            <a:pPr marL="914400" lvl="1" indent="-457200" fontAlgn="ctr">
              <a:buBlip>
                <a:blip r:embed="rId3"/>
              </a:buBlip>
            </a:pPr>
            <a:r>
              <a:rPr lang="en-US" sz="1400" b="1" dirty="0" smtClean="0"/>
              <a:t>Value Chain Narrative </a:t>
            </a:r>
            <a:r>
              <a:rPr lang="en-US" sz="1400" dirty="0" smtClean="0"/>
              <a:t>……………………………….………………….16</a:t>
            </a:r>
            <a:endParaRPr lang="en-US" sz="1400" b="1" dirty="0" smtClean="0"/>
          </a:p>
          <a:p>
            <a:pPr marL="457200" indent="-457200">
              <a:buBlip>
                <a:blip r:embed="rId3"/>
              </a:buBlip>
            </a:pPr>
            <a:r>
              <a:rPr lang="en-US" sz="1400" b="1" dirty="0" smtClean="0"/>
              <a:t>MIS 2</a:t>
            </a:r>
            <a:r>
              <a:rPr lang="en-US" sz="1400" b="1" baseline="30000" dirty="0" smtClean="0"/>
              <a:t>nd</a:t>
            </a:r>
            <a:r>
              <a:rPr lang="en-US" sz="1400" b="1" dirty="0" smtClean="0"/>
              <a:t> level </a:t>
            </a:r>
          </a:p>
          <a:p>
            <a:pPr marL="914400" lvl="1" indent="-457200">
              <a:buBlip>
                <a:blip r:embed="rId3"/>
              </a:buBlip>
            </a:pPr>
            <a:r>
              <a:rPr lang="en-US" sz="1400" b="1" dirty="0" smtClean="0"/>
              <a:t>Research WCA </a:t>
            </a:r>
            <a:r>
              <a:rPr lang="en-US" sz="1400" dirty="0" smtClean="0"/>
              <a:t>………………………………………….……………….17</a:t>
            </a:r>
          </a:p>
          <a:p>
            <a:pPr marL="914400" lvl="1" indent="-457200" fontAlgn="ctr">
              <a:buBlip>
                <a:blip r:embed="rId3"/>
              </a:buBlip>
            </a:pPr>
            <a:r>
              <a:rPr lang="en-US" sz="1400" b="1" dirty="0" smtClean="0"/>
              <a:t>Research WCA Narrative </a:t>
            </a:r>
            <a:r>
              <a:rPr lang="en-US" sz="1400" dirty="0" smtClean="0"/>
              <a:t>……………………………………………...18</a:t>
            </a:r>
            <a:endParaRPr lang="en-US" sz="1400" b="1" dirty="0" smtClean="0"/>
          </a:p>
          <a:p>
            <a:pPr marL="914400" lvl="1" indent="-457200" fontAlgn="ctr">
              <a:buBlip>
                <a:blip r:embed="rId3"/>
              </a:buBlip>
            </a:pPr>
            <a:r>
              <a:rPr lang="en-US" sz="1400" b="1" dirty="0" smtClean="0"/>
              <a:t>Sell WCA </a:t>
            </a:r>
            <a:r>
              <a:rPr lang="en-US" sz="1400" dirty="0" smtClean="0"/>
              <a:t>………………………………………………………………….19</a:t>
            </a:r>
            <a:endParaRPr lang="en-US" sz="1400" b="1" dirty="0" smtClean="0"/>
          </a:p>
          <a:p>
            <a:pPr marL="914400" lvl="1" indent="-457200" fontAlgn="ctr">
              <a:buBlip>
                <a:blip r:embed="rId3"/>
              </a:buBlip>
            </a:pPr>
            <a:r>
              <a:rPr lang="en-US" sz="1400" b="1" dirty="0" smtClean="0"/>
              <a:t>Sell WCA Narrative </a:t>
            </a:r>
            <a:r>
              <a:rPr lang="en-US" sz="1400" dirty="0" smtClean="0"/>
              <a:t>……………………………………………………..20</a:t>
            </a:r>
            <a:endParaRPr lang="en-US" sz="1400" b="1" dirty="0" smtClean="0"/>
          </a:p>
          <a:p>
            <a:pPr marL="914400" lvl="1" indent="-457200" fontAlgn="ctr">
              <a:buBlip>
                <a:blip r:embed="rId3"/>
              </a:buBlip>
            </a:pPr>
            <a:r>
              <a:rPr lang="en-US" sz="1400" b="1" dirty="0" smtClean="0"/>
              <a:t>Produce WCA </a:t>
            </a:r>
            <a:r>
              <a:rPr lang="en-US" sz="1400" dirty="0" smtClean="0"/>
              <a:t>……………………………………………………………21</a:t>
            </a:r>
            <a:endParaRPr lang="en-US" sz="1400" b="1" dirty="0" smtClean="0"/>
          </a:p>
          <a:p>
            <a:pPr marL="914400" lvl="1" indent="-457200" fontAlgn="ctr">
              <a:buBlip>
                <a:blip r:embed="rId3"/>
              </a:buBlip>
            </a:pPr>
            <a:r>
              <a:rPr lang="en-US" sz="1400" b="1" dirty="0" smtClean="0"/>
              <a:t>Produce WCA Narrative</a:t>
            </a:r>
            <a:r>
              <a:rPr lang="en-US" sz="1400" dirty="0" smtClean="0"/>
              <a:t> ………………………………………...……..22</a:t>
            </a:r>
            <a:endParaRPr lang="en-US" sz="1400" b="1" dirty="0" smtClean="0"/>
          </a:p>
          <a:p>
            <a:pPr marL="914400" lvl="1" indent="-457200" fontAlgn="ctr">
              <a:buBlip>
                <a:blip r:embed="rId3"/>
              </a:buBlip>
            </a:pPr>
            <a:r>
              <a:rPr lang="en-US" sz="1400" b="1" dirty="0" smtClean="0"/>
              <a:t>Deliver WCA </a:t>
            </a:r>
            <a:r>
              <a:rPr lang="en-US" sz="1400" dirty="0" smtClean="0"/>
              <a:t>……………………………………………………………...23</a:t>
            </a:r>
            <a:endParaRPr lang="en-US" sz="1400" b="1" dirty="0" smtClean="0"/>
          </a:p>
          <a:p>
            <a:pPr marL="914400" lvl="1" indent="-457200" fontAlgn="ctr">
              <a:buBlip>
                <a:blip r:embed="rId3"/>
              </a:buBlip>
            </a:pPr>
            <a:r>
              <a:rPr lang="en-US" sz="1400" b="1" dirty="0" smtClean="0"/>
              <a:t>Deliver WCA Narrative </a:t>
            </a:r>
            <a:r>
              <a:rPr lang="en-US" sz="1400" dirty="0" smtClean="0"/>
              <a:t>………………………………………………….24</a:t>
            </a:r>
            <a:endParaRPr lang="en-US" sz="1400" b="1" dirty="0" smtClean="0"/>
          </a:p>
          <a:p>
            <a:pPr marL="914400" lvl="1" indent="-457200" fontAlgn="ctr">
              <a:buBlip>
                <a:blip r:embed="rId3"/>
              </a:buBlip>
            </a:pPr>
            <a:r>
              <a:rPr lang="en-US" sz="1400" b="1" dirty="0" smtClean="0"/>
              <a:t>Service WCA </a:t>
            </a:r>
            <a:r>
              <a:rPr lang="en-US" sz="1400" dirty="0" smtClean="0"/>
              <a:t>……………………………………………………………..25</a:t>
            </a:r>
            <a:endParaRPr lang="en-US" sz="1400" b="1" dirty="0" smtClean="0"/>
          </a:p>
          <a:p>
            <a:pPr marL="914400" lvl="1" indent="-457200" fontAlgn="ctr">
              <a:buBlip>
                <a:blip r:embed="rId3"/>
              </a:buBlip>
            </a:pPr>
            <a:r>
              <a:rPr lang="en-US" sz="1400" b="1" dirty="0" smtClean="0"/>
              <a:t>Service WCA Narrative </a:t>
            </a:r>
            <a:r>
              <a:rPr lang="en-US" sz="1400" dirty="0" smtClean="0"/>
              <a:t>……..............................................................26</a:t>
            </a:r>
            <a:endParaRPr lang="en-US" sz="1400" b="1" dirty="0" smtClean="0"/>
          </a:p>
          <a:p>
            <a:pPr marL="914400" lvl="1" indent="-457200">
              <a:buBlip>
                <a:blip r:embed="rId3"/>
              </a:buBlip>
            </a:pPr>
            <a:r>
              <a:rPr lang="en-US" sz="1400" b="1" dirty="0" smtClean="0"/>
              <a:t>Narrative: Why Breakdown Sell Phase? </a:t>
            </a:r>
            <a:r>
              <a:rPr lang="en-US" sz="1400" dirty="0" smtClean="0"/>
              <a:t>………………...……….….27</a:t>
            </a:r>
            <a:endParaRPr lang="en-US" sz="1400" b="1" dirty="0" smtClean="0"/>
          </a:p>
          <a:p>
            <a:pPr marL="457200" indent="-457200">
              <a:buBlip>
                <a:blip r:embed="rId3"/>
              </a:buBlip>
            </a:pPr>
            <a:r>
              <a:rPr lang="en-US" sz="1400" b="1" dirty="0" smtClean="0"/>
              <a:t>High School Student</a:t>
            </a:r>
          </a:p>
          <a:p>
            <a:pPr marL="914400" lvl="1" indent="-457200">
              <a:buBlip>
                <a:blip r:embed="rId3"/>
              </a:buBlip>
            </a:pPr>
            <a:r>
              <a:rPr lang="en-US" sz="1400" b="1" dirty="0" smtClean="0"/>
              <a:t>WCA  </a:t>
            </a:r>
            <a:r>
              <a:rPr lang="en-US" sz="1400" dirty="0" smtClean="0"/>
              <a:t>………………………………………………………..……............28</a:t>
            </a:r>
            <a:endParaRPr lang="en-US" sz="1400" b="1" dirty="0" smtClean="0"/>
          </a:p>
          <a:p>
            <a:pPr marL="914400" lvl="1" indent="-457200">
              <a:buBlip>
                <a:blip r:embed="rId3"/>
              </a:buBlip>
            </a:pPr>
            <a:r>
              <a:rPr lang="en-US" sz="1400" b="1" dirty="0" smtClean="0"/>
              <a:t>WCA Narrative </a:t>
            </a:r>
            <a:r>
              <a:rPr lang="en-US" sz="1400" dirty="0" smtClean="0"/>
              <a:t>…………………………………………………..………29</a:t>
            </a:r>
            <a:endParaRPr lang="en-US" sz="1400" b="1" dirty="0" smtClean="0"/>
          </a:p>
          <a:p>
            <a:pPr marL="914400" lvl="1" indent="-457200">
              <a:buBlip>
                <a:blip r:embed="rId3"/>
              </a:buBlip>
            </a:pPr>
            <a:r>
              <a:rPr lang="en-US" sz="1400" b="1" dirty="0" smtClean="0"/>
              <a:t>Value Chain </a:t>
            </a:r>
            <a:r>
              <a:rPr lang="en-US" sz="1400" dirty="0" smtClean="0"/>
              <a:t>………………………………………………………..…….30</a:t>
            </a:r>
            <a:endParaRPr lang="en-US" sz="1400" b="1" dirty="0" smtClean="0"/>
          </a:p>
          <a:p>
            <a:pPr marL="914400" lvl="1" indent="-457200">
              <a:buBlip>
                <a:blip r:embed="rId3"/>
              </a:buBlip>
            </a:pPr>
            <a:r>
              <a:rPr lang="en-US" sz="1400" b="1" dirty="0" smtClean="0"/>
              <a:t>Value Chain Narrative </a:t>
            </a:r>
            <a:r>
              <a:rPr lang="en-US" sz="1400" dirty="0" smtClean="0"/>
              <a:t>…………………………………………….…...31</a:t>
            </a:r>
            <a:endParaRPr lang="en-US" sz="1400" b="1" dirty="0" smtClean="0"/>
          </a:p>
          <a:p>
            <a:pPr marL="914400" lvl="1" indent="-457200">
              <a:buBlip>
                <a:blip r:embed="rId3"/>
              </a:buBlip>
            </a:pPr>
            <a:r>
              <a:rPr lang="en-US" sz="1400" b="1" dirty="0" smtClean="0"/>
              <a:t>Research WCA</a:t>
            </a:r>
            <a:r>
              <a:rPr lang="en-US" sz="1400" dirty="0" smtClean="0"/>
              <a:t> ……………………………………………………..…...32</a:t>
            </a:r>
            <a:endParaRPr lang="en-US" sz="1400" b="1" dirty="0" smtClean="0"/>
          </a:p>
          <a:p>
            <a:pPr marL="914400" lvl="1" indent="-457200">
              <a:buBlip>
                <a:blip r:embed="rId3"/>
              </a:buBlip>
            </a:pPr>
            <a:r>
              <a:rPr lang="en-US" sz="1400" b="1" dirty="0" smtClean="0"/>
              <a:t>Research WCA Narrative </a:t>
            </a:r>
            <a:r>
              <a:rPr lang="en-US" sz="1400" dirty="0" smtClean="0"/>
              <a:t>………………………………………….….33</a:t>
            </a:r>
            <a:endParaRPr lang="en-US" sz="1400" b="1" dirty="0" smtClean="0"/>
          </a:p>
          <a:p>
            <a:pPr marL="914400" lvl="1" indent="-457200">
              <a:buBlip>
                <a:blip r:embed="rId3"/>
              </a:buBlip>
            </a:pPr>
            <a:r>
              <a:rPr lang="en-US" sz="1400" b="1" dirty="0" smtClean="0"/>
              <a:t>Produce WCA </a:t>
            </a:r>
            <a:r>
              <a:rPr lang="en-US" sz="1400" dirty="0" smtClean="0"/>
              <a:t>……………………………………………………….…..34</a:t>
            </a:r>
            <a:endParaRPr lang="en-US" sz="1400" b="1" dirty="0" smtClean="0"/>
          </a:p>
          <a:p>
            <a:pPr marL="914400" lvl="1" indent="-457200">
              <a:buBlip>
                <a:blip r:embed="rId3"/>
              </a:buBlip>
            </a:pPr>
            <a:r>
              <a:rPr lang="en-US" sz="1400" b="1" dirty="0" smtClean="0"/>
              <a:t>Produce WCA Narrative </a:t>
            </a:r>
            <a:r>
              <a:rPr lang="en-US" sz="1400" dirty="0" smtClean="0"/>
              <a:t>…………………………………………….…35</a:t>
            </a:r>
            <a:endParaRPr lang="en-US" sz="1400" b="1" dirty="0" smtClean="0"/>
          </a:p>
          <a:p>
            <a:pPr marL="914400" lvl="1" indent="-457200">
              <a:buBlip>
                <a:blip r:embed="rId3"/>
              </a:buBlip>
            </a:pPr>
            <a:r>
              <a:rPr lang="en-US" sz="1400" b="1" dirty="0" smtClean="0"/>
              <a:t>Sell WCA  </a:t>
            </a:r>
            <a:r>
              <a:rPr lang="en-US" sz="1400" dirty="0" smtClean="0"/>
              <a:t>………………………………………………………………...36</a:t>
            </a:r>
            <a:endParaRPr lang="en-US" sz="1400" b="1" dirty="0" smtClean="0"/>
          </a:p>
          <a:p>
            <a:pPr marL="914400" lvl="1" indent="-457200">
              <a:buBlip>
                <a:blip r:embed="rId3"/>
              </a:buBlip>
            </a:pPr>
            <a:r>
              <a:rPr lang="en-US" sz="1400" b="1" dirty="0" smtClean="0"/>
              <a:t>Sell WCA Narrative </a:t>
            </a:r>
            <a:r>
              <a:rPr lang="en-US" sz="1400" dirty="0" smtClean="0"/>
              <a:t>……………………………………………………..37</a:t>
            </a:r>
            <a:endParaRPr lang="en-US" sz="1400" b="1" dirty="0" smtClean="0"/>
          </a:p>
          <a:p>
            <a:pPr marL="914400" lvl="1" indent="-457200">
              <a:buBlip>
                <a:blip r:embed="rId3"/>
              </a:buBlip>
            </a:pPr>
            <a:r>
              <a:rPr lang="en-US" sz="1400" b="1" dirty="0" smtClean="0"/>
              <a:t>Deliver WCA  </a:t>
            </a:r>
            <a:r>
              <a:rPr lang="en-US" sz="1400" dirty="0" smtClean="0"/>
              <a:t>…………………………………………………………….38</a:t>
            </a:r>
            <a:endParaRPr lang="en-US" sz="1400" b="1" dirty="0" smtClean="0"/>
          </a:p>
          <a:p>
            <a:pPr marL="914400" lvl="1" indent="-457200">
              <a:buBlip>
                <a:blip r:embed="rId3"/>
              </a:buBlip>
            </a:pPr>
            <a:r>
              <a:rPr lang="en-US" sz="1400" b="1" dirty="0" smtClean="0"/>
              <a:t>Deliver WCA Narrative </a:t>
            </a:r>
            <a:r>
              <a:rPr lang="en-US" sz="1400" dirty="0" smtClean="0"/>
              <a:t>………………………………………………....39</a:t>
            </a:r>
            <a:endParaRPr lang="en-US" sz="1400" b="1" dirty="0" smtClean="0"/>
          </a:p>
          <a:p>
            <a:pPr marL="914400" lvl="1" indent="-457200">
              <a:buBlip>
                <a:blip r:embed="rId3"/>
              </a:buBlip>
            </a:pPr>
            <a:r>
              <a:rPr lang="en-US" sz="1400" b="1" dirty="0" smtClean="0"/>
              <a:t>Service WCA  </a:t>
            </a:r>
            <a:r>
              <a:rPr lang="en-US" sz="1400" dirty="0" smtClean="0"/>
              <a:t>…………………………………………………………....40</a:t>
            </a:r>
            <a:endParaRPr lang="en-US" sz="1400" b="1" dirty="0" smtClean="0"/>
          </a:p>
          <a:p>
            <a:pPr marL="914400" lvl="1" indent="-457200">
              <a:buBlip>
                <a:blip r:embed="rId3"/>
              </a:buBlip>
            </a:pPr>
            <a:r>
              <a:rPr lang="en-US" sz="1400" b="1" dirty="0" smtClean="0"/>
              <a:t>Service WCA Narrative </a:t>
            </a:r>
            <a:r>
              <a:rPr lang="en-US" sz="1400" dirty="0" smtClean="0"/>
              <a:t>………………………………………………...41</a:t>
            </a:r>
            <a:endParaRPr lang="en-US" sz="14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ChangeArrowheads="1"/>
          </p:cNvSpPr>
          <p:nvPr/>
        </p:nvSpPr>
        <p:spPr bwMode="auto">
          <a:xfrm>
            <a:off x="423862" y="8128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Sell</a:t>
            </a:r>
          </a:p>
        </p:txBody>
      </p:sp>
      <p:sp>
        <p:nvSpPr>
          <p:cNvPr id="16387" name="Rectangle 10"/>
          <p:cNvSpPr>
            <a:spLocks noChangeArrowheads="1"/>
          </p:cNvSpPr>
          <p:nvPr/>
        </p:nvSpPr>
        <p:spPr bwMode="auto">
          <a:xfrm>
            <a:off x="2176462" y="8128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Produce</a:t>
            </a:r>
          </a:p>
        </p:txBody>
      </p:sp>
      <p:sp>
        <p:nvSpPr>
          <p:cNvPr id="16388" name="Rectangle 11"/>
          <p:cNvSpPr>
            <a:spLocks noChangeArrowheads="1"/>
          </p:cNvSpPr>
          <p:nvPr/>
        </p:nvSpPr>
        <p:spPr bwMode="auto">
          <a:xfrm>
            <a:off x="3925760" y="8128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Service</a:t>
            </a:r>
          </a:p>
        </p:txBody>
      </p:sp>
      <p:sp>
        <p:nvSpPr>
          <p:cNvPr id="16389" name="Rectangle 12"/>
          <p:cNvSpPr>
            <a:spLocks noChangeArrowheads="1"/>
          </p:cNvSpPr>
          <p:nvPr/>
        </p:nvSpPr>
        <p:spPr bwMode="auto">
          <a:xfrm>
            <a:off x="5605462" y="8128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Deliver</a:t>
            </a:r>
          </a:p>
        </p:txBody>
      </p:sp>
      <p:sp>
        <p:nvSpPr>
          <p:cNvPr id="16390" name="Line 13"/>
          <p:cNvSpPr>
            <a:spLocks noChangeShapeType="1"/>
          </p:cNvSpPr>
          <p:nvPr/>
        </p:nvSpPr>
        <p:spPr bwMode="auto">
          <a:xfrm>
            <a:off x="0" y="609600"/>
            <a:ext cx="6858000" cy="0"/>
          </a:xfrm>
          <a:prstGeom prst="line">
            <a:avLst/>
          </a:prstGeom>
          <a:noFill/>
          <a:ln w="9525">
            <a:solidFill>
              <a:schemeClr val="tx1"/>
            </a:solidFill>
            <a:round/>
            <a:headEnd/>
            <a:tailEnd/>
          </a:ln>
        </p:spPr>
        <p:txBody>
          <a:bodyPr/>
          <a:lstStyle/>
          <a:p>
            <a:endParaRPr lang="en-US"/>
          </a:p>
        </p:txBody>
      </p:sp>
      <p:sp>
        <p:nvSpPr>
          <p:cNvPr id="43018" name="Text Box 14"/>
          <p:cNvSpPr txBox="1">
            <a:spLocks noChangeArrowheads="1"/>
          </p:cNvSpPr>
          <p:nvPr/>
        </p:nvSpPr>
        <p:spPr bwMode="auto">
          <a:xfrm>
            <a:off x="228600" y="76200"/>
            <a:ext cx="6515100" cy="457200"/>
          </a:xfrm>
          <a:prstGeom prst="rect">
            <a:avLst/>
          </a:prstGeom>
          <a:noFill/>
          <a:ln w="9525">
            <a:noFill/>
            <a:miter lim="800000"/>
            <a:headEnd/>
            <a:tailEnd/>
          </a:ln>
        </p:spPr>
        <p:txBody>
          <a:bodyPr>
            <a:spAutoFit/>
          </a:bodyPr>
          <a:lstStyle/>
          <a:p>
            <a:pPr algn="ctr">
              <a:spcBef>
                <a:spcPct val="50000"/>
              </a:spcBef>
              <a:defRPr/>
            </a:pPr>
            <a:r>
              <a:rPr lang="en-US" sz="2400" b="1" dirty="0">
                <a:solidFill>
                  <a:srgbClr val="FF9900"/>
                </a:solidFill>
                <a:effectLst>
                  <a:outerShdw blurRad="50800" dist="50800" dir="5400000" algn="ctr" rotWithShape="0">
                    <a:srgbClr val="000000">
                      <a:alpha val="96000"/>
                    </a:srgbClr>
                  </a:outerShdw>
                </a:effectLst>
              </a:rPr>
              <a:t>Project Team Value Chain Work Breakdown</a:t>
            </a:r>
          </a:p>
        </p:txBody>
      </p:sp>
      <p:sp>
        <p:nvSpPr>
          <p:cNvPr id="16393" name="Rectangle 23"/>
          <p:cNvSpPr>
            <a:spLocks noChangeArrowheads="1"/>
          </p:cNvSpPr>
          <p:nvPr/>
        </p:nvSpPr>
        <p:spPr bwMode="auto">
          <a:xfrm>
            <a:off x="381000" y="1870075"/>
            <a:ext cx="1073150" cy="70104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r>
              <a:rPr lang="en-US" sz="1200" u="sng" dirty="0"/>
              <a:t>Research</a:t>
            </a:r>
            <a:r>
              <a:rPr lang="en-US" sz="1200" dirty="0"/>
              <a:t>- Figure out the best way to make the project binder flow in unison with the grade </a:t>
            </a:r>
            <a:r>
              <a:rPr lang="en-US" sz="1200" dirty="0" smtClean="0"/>
              <a:t>sheet</a:t>
            </a:r>
            <a:endParaRPr lang="en-US" sz="1200" dirty="0"/>
          </a:p>
          <a:p>
            <a:r>
              <a:rPr lang="en-US" sz="1200" u="sng" dirty="0"/>
              <a:t>Sell</a:t>
            </a:r>
            <a:r>
              <a:rPr lang="en-US" sz="1200" dirty="0"/>
              <a:t>- Our ideas to the rest of the project team and ask the graders if that is how they would like </a:t>
            </a:r>
            <a:r>
              <a:rPr lang="en-US" sz="1200" dirty="0" smtClean="0"/>
              <a:t>it</a:t>
            </a:r>
            <a:endParaRPr lang="en-US" sz="1200" dirty="0"/>
          </a:p>
          <a:p>
            <a:r>
              <a:rPr lang="en-US" sz="1200" u="sng" dirty="0"/>
              <a:t>Service</a:t>
            </a:r>
            <a:r>
              <a:rPr lang="en-US" sz="1200" dirty="0"/>
              <a:t>- Modify the layout of our project binder based on graders’ </a:t>
            </a:r>
            <a:r>
              <a:rPr lang="en-US" sz="1200" dirty="0" smtClean="0"/>
              <a:t>suggestions</a:t>
            </a:r>
            <a:endParaRPr lang="en-US" sz="1200" dirty="0"/>
          </a:p>
          <a:p>
            <a:r>
              <a:rPr lang="en-US" sz="1200" u="sng" dirty="0"/>
              <a:t>Produce</a:t>
            </a:r>
            <a:r>
              <a:rPr lang="en-US" sz="1200" dirty="0"/>
              <a:t>- Layout and basic table of contents for the project </a:t>
            </a:r>
            <a:r>
              <a:rPr lang="en-US" sz="1200" dirty="0" smtClean="0"/>
              <a:t>binder</a:t>
            </a:r>
            <a:endParaRPr lang="en-US" sz="1200" dirty="0"/>
          </a:p>
          <a:p>
            <a:r>
              <a:rPr lang="en-US" sz="1200" u="sng" dirty="0"/>
              <a:t>Deliver</a:t>
            </a:r>
            <a:r>
              <a:rPr lang="en-US" sz="1200" dirty="0"/>
              <a:t>- Outline to the rest of the project</a:t>
            </a:r>
            <a:endParaRPr lang="en-US" sz="1200" u="sng" dirty="0"/>
          </a:p>
        </p:txBody>
      </p:sp>
      <p:sp>
        <p:nvSpPr>
          <p:cNvPr id="16394" name="Rectangle 24"/>
          <p:cNvSpPr>
            <a:spLocks noChangeArrowheads="1"/>
          </p:cNvSpPr>
          <p:nvPr/>
        </p:nvSpPr>
        <p:spPr bwMode="auto">
          <a:xfrm>
            <a:off x="2133600" y="1870075"/>
            <a:ext cx="1073150" cy="70104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r>
              <a:rPr lang="en-US" sz="1200" u="sng" dirty="0"/>
              <a:t>Research</a:t>
            </a:r>
            <a:r>
              <a:rPr lang="en-US" sz="1200" dirty="0"/>
              <a:t>- What to do with regards to the project binder and Second Life’s effectiveness as a recruiting </a:t>
            </a:r>
            <a:r>
              <a:rPr lang="en-US" sz="1200" dirty="0" smtClean="0"/>
              <a:t>tool</a:t>
            </a:r>
            <a:endParaRPr lang="en-US" sz="1200" dirty="0"/>
          </a:p>
          <a:p>
            <a:r>
              <a:rPr lang="en-US" sz="1200" u="sng" dirty="0"/>
              <a:t>Sell</a:t>
            </a:r>
            <a:r>
              <a:rPr lang="en-US" sz="1200" dirty="0"/>
              <a:t>- Our ideas about Second Life and its usefulness to the Project </a:t>
            </a:r>
            <a:r>
              <a:rPr lang="en-US" sz="1200" dirty="0" smtClean="0"/>
              <a:t>Team</a:t>
            </a:r>
            <a:endParaRPr lang="en-US" sz="1200" dirty="0"/>
          </a:p>
          <a:p>
            <a:r>
              <a:rPr lang="en-US" sz="1200" u="sng" dirty="0"/>
              <a:t>Service</a:t>
            </a:r>
            <a:r>
              <a:rPr lang="en-US" sz="1200" dirty="0"/>
              <a:t>- Change solution based on others research to reflect the team’s overall </a:t>
            </a:r>
            <a:r>
              <a:rPr lang="en-US" sz="1200" dirty="0" smtClean="0"/>
              <a:t>view</a:t>
            </a:r>
            <a:endParaRPr lang="en-US" sz="1200" dirty="0"/>
          </a:p>
          <a:p>
            <a:r>
              <a:rPr lang="en-US" sz="1200" u="sng" dirty="0"/>
              <a:t>Produce</a:t>
            </a:r>
            <a:r>
              <a:rPr lang="en-US" sz="1200" dirty="0"/>
              <a:t>- The project binder with the business </a:t>
            </a:r>
            <a:r>
              <a:rPr lang="en-US" sz="1200" dirty="0" smtClean="0"/>
              <a:t>solution</a:t>
            </a:r>
            <a:endParaRPr lang="en-US" sz="1200" dirty="0"/>
          </a:p>
          <a:p>
            <a:r>
              <a:rPr lang="en-US" sz="1200" u="sng" dirty="0"/>
              <a:t>Deliver</a:t>
            </a:r>
            <a:r>
              <a:rPr lang="en-US" sz="1200" dirty="0"/>
              <a:t>- Project to be </a:t>
            </a:r>
            <a:r>
              <a:rPr lang="en-US" sz="1200" dirty="0" smtClean="0"/>
              <a:t>finalized</a:t>
            </a:r>
          </a:p>
          <a:p>
            <a:endParaRPr lang="en-US" sz="1200" u="sng" dirty="0"/>
          </a:p>
        </p:txBody>
      </p:sp>
      <p:sp>
        <p:nvSpPr>
          <p:cNvPr id="16395" name="Rectangle 25"/>
          <p:cNvSpPr>
            <a:spLocks noChangeArrowheads="1"/>
          </p:cNvSpPr>
          <p:nvPr/>
        </p:nvSpPr>
        <p:spPr bwMode="auto">
          <a:xfrm>
            <a:off x="3882898" y="1870075"/>
            <a:ext cx="1073150" cy="70104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r>
              <a:rPr lang="en-US" sz="1200" u="sng" dirty="0"/>
              <a:t>Sell</a:t>
            </a:r>
            <a:r>
              <a:rPr lang="en-US" sz="1200" dirty="0"/>
              <a:t>- Our completed project binder and solution to the </a:t>
            </a:r>
            <a:r>
              <a:rPr lang="en-US" sz="1200" dirty="0" smtClean="0"/>
              <a:t>graders</a:t>
            </a:r>
            <a:endParaRPr lang="en-US" sz="1200" u="sng" dirty="0"/>
          </a:p>
          <a:p>
            <a:r>
              <a:rPr lang="en-US" sz="1200" u="sng" dirty="0"/>
              <a:t>Research</a:t>
            </a:r>
            <a:r>
              <a:rPr lang="en-US" sz="1200" dirty="0"/>
              <a:t>-Speak with graders about how our actual project should be </a:t>
            </a:r>
            <a:r>
              <a:rPr lang="en-US" sz="1200" dirty="0" smtClean="0"/>
              <a:t>revised</a:t>
            </a:r>
            <a:endParaRPr lang="en-US" sz="1200" dirty="0"/>
          </a:p>
          <a:p>
            <a:r>
              <a:rPr lang="en-US" sz="1200" dirty="0"/>
              <a:t> </a:t>
            </a:r>
            <a:r>
              <a:rPr lang="en-US" sz="1200" u="sng" dirty="0"/>
              <a:t>Service</a:t>
            </a:r>
            <a:r>
              <a:rPr lang="en-US" sz="1200" dirty="0"/>
              <a:t>- Revise our binder to reflect the graders’ </a:t>
            </a:r>
            <a:r>
              <a:rPr lang="en-US" sz="1200" dirty="0" smtClean="0"/>
              <a:t>suggestions</a:t>
            </a:r>
            <a:endParaRPr lang="en-US" sz="1200" dirty="0"/>
          </a:p>
          <a:p>
            <a:r>
              <a:rPr lang="en-US" sz="1200" u="sng" dirty="0"/>
              <a:t>Produce</a:t>
            </a:r>
            <a:r>
              <a:rPr lang="en-US" sz="1200" dirty="0"/>
              <a:t>- Finalized </a:t>
            </a:r>
            <a:r>
              <a:rPr lang="en-US" sz="1200" dirty="0" smtClean="0"/>
              <a:t>project</a:t>
            </a:r>
            <a:endParaRPr lang="en-US" sz="1200" u="sng" dirty="0"/>
          </a:p>
          <a:p>
            <a:r>
              <a:rPr lang="en-US" sz="1200" u="sng" dirty="0"/>
              <a:t>Deliver</a:t>
            </a:r>
            <a:r>
              <a:rPr lang="en-US" sz="1200" dirty="0"/>
              <a:t>- Project to be printed</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u="sng" dirty="0"/>
          </a:p>
        </p:txBody>
      </p:sp>
      <p:sp>
        <p:nvSpPr>
          <p:cNvPr id="16396" name="Rectangle 26"/>
          <p:cNvSpPr>
            <a:spLocks noChangeArrowheads="1"/>
          </p:cNvSpPr>
          <p:nvPr/>
        </p:nvSpPr>
        <p:spPr bwMode="auto">
          <a:xfrm>
            <a:off x="5562600" y="1870075"/>
            <a:ext cx="1073150" cy="70104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r>
              <a:rPr lang="en-US" sz="1200" u="sng" dirty="0"/>
              <a:t>Research</a:t>
            </a:r>
            <a:r>
              <a:rPr lang="en-US" sz="1200" dirty="0"/>
              <a:t>- Different places in Tuscaloosa where we could print out our </a:t>
            </a:r>
            <a:r>
              <a:rPr lang="en-US" sz="1200" dirty="0" smtClean="0"/>
              <a:t>project</a:t>
            </a:r>
            <a:endParaRPr lang="en-US" sz="1200" dirty="0"/>
          </a:p>
          <a:p>
            <a:r>
              <a:rPr lang="en-US" sz="1200" u="sng" dirty="0"/>
              <a:t>Sell</a:t>
            </a:r>
            <a:r>
              <a:rPr lang="en-US" sz="1200" dirty="0"/>
              <a:t>- The project team on which place would be the most cost </a:t>
            </a:r>
            <a:r>
              <a:rPr lang="en-US" sz="1200" dirty="0" smtClean="0"/>
              <a:t>effective</a:t>
            </a:r>
            <a:endParaRPr lang="en-US" sz="1200" dirty="0"/>
          </a:p>
          <a:p>
            <a:r>
              <a:rPr lang="en-US" sz="1200" u="sng" dirty="0"/>
              <a:t>Service</a:t>
            </a:r>
            <a:r>
              <a:rPr lang="en-US" sz="1200" dirty="0"/>
              <a:t>- Double check the project for any grammar or logic </a:t>
            </a:r>
            <a:r>
              <a:rPr lang="en-US" sz="1200" dirty="0" smtClean="0"/>
              <a:t>mistakes</a:t>
            </a:r>
            <a:endParaRPr lang="en-US" sz="1200" u="sng" dirty="0"/>
          </a:p>
          <a:p>
            <a:r>
              <a:rPr lang="en-US" sz="1200" u="sng" dirty="0"/>
              <a:t>Produce</a:t>
            </a:r>
            <a:r>
              <a:rPr lang="en-US" sz="1200" dirty="0"/>
              <a:t>- The actual final project binder.</a:t>
            </a:r>
          </a:p>
          <a:p>
            <a:r>
              <a:rPr lang="en-US" sz="1200" u="sng" dirty="0"/>
              <a:t>Deliver</a:t>
            </a:r>
            <a:r>
              <a:rPr lang="en-US" sz="1200" dirty="0"/>
              <a:t>- Actually turn the project </a:t>
            </a:r>
            <a:r>
              <a:rPr lang="en-US" sz="1200" dirty="0" smtClean="0"/>
              <a:t>in</a:t>
            </a:r>
          </a:p>
          <a:p>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u="sng" dirty="0"/>
          </a:p>
        </p:txBody>
      </p:sp>
      <p:cxnSp>
        <p:nvCxnSpPr>
          <p:cNvPr id="16398" name="AutoShape 17"/>
          <p:cNvCxnSpPr>
            <a:cxnSpLocks noChangeShapeType="1"/>
            <a:stCxn id="16386" idx="3"/>
            <a:endCxn id="16387" idx="1"/>
          </p:cNvCxnSpPr>
          <p:nvPr/>
        </p:nvCxnSpPr>
        <p:spPr bwMode="auto">
          <a:xfrm>
            <a:off x="1395412" y="1168400"/>
            <a:ext cx="781050" cy="1588"/>
          </a:xfrm>
          <a:prstGeom prst="straightConnector1">
            <a:avLst/>
          </a:prstGeom>
          <a:noFill/>
          <a:ln w="9525">
            <a:solidFill>
              <a:schemeClr val="tx1"/>
            </a:solidFill>
            <a:round/>
            <a:headEnd/>
            <a:tailEnd type="triangle" w="med" len="med"/>
          </a:ln>
        </p:spPr>
      </p:cxnSp>
      <p:cxnSp>
        <p:nvCxnSpPr>
          <p:cNvPr id="16399" name="AutoShape 18"/>
          <p:cNvCxnSpPr>
            <a:cxnSpLocks noChangeShapeType="1"/>
            <a:stCxn id="16387" idx="3"/>
            <a:endCxn id="16388" idx="1"/>
          </p:cNvCxnSpPr>
          <p:nvPr/>
        </p:nvCxnSpPr>
        <p:spPr bwMode="auto">
          <a:xfrm>
            <a:off x="3148012" y="1168400"/>
            <a:ext cx="777748" cy="1588"/>
          </a:xfrm>
          <a:prstGeom prst="straightConnector1">
            <a:avLst/>
          </a:prstGeom>
          <a:noFill/>
          <a:ln w="9525">
            <a:solidFill>
              <a:schemeClr val="tx1"/>
            </a:solidFill>
            <a:round/>
            <a:headEnd/>
            <a:tailEnd type="triangle" w="med" len="med"/>
          </a:ln>
        </p:spPr>
      </p:cxnSp>
      <p:cxnSp>
        <p:nvCxnSpPr>
          <p:cNvPr id="16400" name="AutoShape 19"/>
          <p:cNvCxnSpPr>
            <a:cxnSpLocks noChangeShapeType="1"/>
            <a:stCxn id="16388" idx="3"/>
            <a:endCxn id="16389" idx="1"/>
          </p:cNvCxnSpPr>
          <p:nvPr/>
        </p:nvCxnSpPr>
        <p:spPr bwMode="auto">
          <a:xfrm>
            <a:off x="4897310" y="1168400"/>
            <a:ext cx="708152" cy="1588"/>
          </a:xfrm>
          <a:prstGeom prst="straightConnector1">
            <a:avLst/>
          </a:prstGeom>
          <a:noFill/>
          <a:ln w="9525">
            <a:solidFill>
              <a:schemeClr val="tx1"/>
            </a:solidFill>
            <a:round/>
            <a:headEnd/>
            <a:tailEnd type="triangle" w="med" len="med"/>
          </a:ln>
        </p:spPr>
      </p:cxnSp>
      <p:cxnSp>
        <p:nvCxnSpPr>
          <p:cNvPr id="16402" name="AutoShape 21"/>
          <p:cNvCxnSpPr>
            <a:cxnSpLocks noChangeShapeType="1"/>
            <a:stCxn id="16386" idx="2"/>
            <a:endCxn id="16393" idx="0"/>
          </p:cNvCxnSpPr>
          <p:nvPr/>
        </p:nvCxnSpPr>
        <p:spPr bwMode="auto">
          <a:xfrm>
            <a:off x="909637" y="1524000"/>
            <a:ext cx="7938" cy="346075"/>
          </a:xfrm>
          <a:prstGeom prst="straightConnector1">
            <a:avLst/>
          </a:prstGeom>
          <a:noFill/>
          <a:ln w="9525">
            <a:solidFill>
              <a:schemeClr val="tx1"/>
            </a:solidFill>
            <a:round/>
            <a:headEnd/>
            <a:tailEnd type="triangle" w="med" len="med"/>
          </a:ln>
        </p:spPr>
      </p:cxnSp>
      <p:cxnSp>
        <p:nvCxnSpPr>
          <p:cNvPr id="16403" name="AutoShape 22"/>
          <p:cNvCxnSpPr>
            <a:cxnSpLocks noChangeShapeType="1"/>
            <a:stCxn id="16387" idx="2"/>
            <a:endCxn id="16394" idx="0"/>
          </p:cNvCxnSpPr>
          <p:nvPr/>
        </p:nvCxnSpPr>
        <p:spPr bwMode="auto">
          <a:xfrm>
            <a:off x="2662237" y="1524000"/>
            <a:ext cx="7938" cy="346075"/>
          </a:xfrm>
          <a:prstGeom prst="straightConnector1">
            <a:avLst/>
          </a:prstGeom>
          <a:noFill/>
          <a:ln w="9525">
            <a:solidFill>
              <a:schemeClr val="tx1"/>
            </a:solidFill>
            <a:round/>
            <a:headEnd/>
            <a:tailEnd type="triangle" w="med" len="med"/>
          </a:ln>
        </p:spPr>
      </p:cxnSp>
      <p:cxnSp>
        <p:nvCxnSpPr>
          <p:cNvPr id="16404" name="AutoShape 23"/>
          <p:cNvCxnSpPr>
            <a:cxnSpLocks noChangeShapeType="1"/>
            <a:stCxn id="16388" idx="2"/>
            <a:endCxn id="16395" idx="0"/>
          </p:cNvCxnSpPr>
          <p:nvPr/>
        </p:nvCxnSpPr>
        <p:spPr bwMode="auto">
          <a:xfrm>
            <a:off x="4411535" y="1524000"/>
            <a:ext cx="7938" cy="346075"/>
          </a:xfrm>
          <a:prstGeom prst="straightConnector1">
            <a:avLst/>
          </a:prstGeom>
          <a:noFill/>
          <a:ln w="9525">
            <a:solidFill>
              <a:schemeClr val="tx1"/>
            </a:solidFill>
            <a:round/>
            <a:headEnd/>
            <a:tailEnd type="triangle" w="med" len="med"/>
          </a:ln>
        </p:spPr>
      </p:cxnSp>
      <p:cxnSp>
        <p:nvCxnSpPr>
          <p:cNvPr id="16405" name="AutoShape 24"/>
          <p:cNvCxnSpPr>
            <a:cxnSpLocks noChangeShapeType="1"/>
            <a:stCxn id="16389" idx="2"/>
            <a:endCxn id="16396" idx="0"/>
          </p:cNvCxnSpPr>
          <p:nvPr/>
        </p:nvCxnSpPr>
        <p:spPr bwMode="auto">
          <a:xfrm>
            <a:off x="6091237" y="1524000"/>
            <a:ext cx="7938" cy="346075"/>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48200"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IT</a:t>
            </a:r>
          </a:p>
          <a:p>
            <a:pPr algn="ctr">
              <a:defRPr/>
            </a:pPr>
            <a:r>
              <a:rPr lang="en-US" sz="1200" b="1">
                <a:cs typeface="+mn-cs"/>
              </a:rPr>
              <a:t>MS Office</a:t>
            </a:r>
          </a:p>
          <a:p>
            <a:pPr algn="ctr">
              <a:defRPr/>
            </a:pPr>
            <a:r>
              <a:rPr lang="en-US" sz="1200" b="1">
                <a:cs typeface="+mn-cs"/>
              </a:rPr>
              <a:t>Internet</a:t>
            </a:r>
          </a:p>
          <a:p>
            <a:pPr algn="ctr">
              <a:defRPr/>
            </a:pPr>
            <a:endParaRPr lang="en-US" sz="1200" b="1">
              <a:cs typeface="+mn-cs"/>
            </a:endParaRPr>
          </a:p>
          <a:p>
            <a:pPr algn="ctr">
              <a:defRPr/>
            </a:pPr>
            <a:endParaRPr lang="en-US" sz="1200" b="1">
              <a:cs typeface="+mn-cs"/>
            </a:endParaRPr>
          </a:p>
        </p:txBody>
      </p:sp>
      <p:sp>
        <p:nvSpPr>
          <p:cNvPr id="5125" name="Rectangle 5"/>
          <p:cNvSpPr>
            <a:spLocks noChangeArrowheads="1"/>
          </p:cNvSpPr>
          <p:nvPr/>
        </p:nvSpPr>
        <p:spPr bwMode="auto">
          <a:xfrm>
            <a:off x="2433638" y="1143000"/>
            <a:ext cx="18288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a:effectLst>
                  <a:outerShdw blurRad="38100" dist="38100" dir="2700000" algn="tl">
                    <a:srgbClr val="FFFFFF"/>
                  </a:outerShdw>
                </a:effectLst>
                <a:cs typeface="+mn-cs"/>
              </a:rPr>
              <a:t>People</a:t>
            </a:r>
            <a:endParaRPr lang="en-US" sz="1400" b="1">
              <a:effectLst>
                <a:outerShdw blurRad="38100" dist="38100" dir="2700000" algn="tl">
                  <a:srgbClr val="FFFFFF"/>
                </a:outerShdw>
              </a:effectLst>
              <a:cs typeface="+mn-cs"/>
            </a:endParaRPr>
          </a:p>
          <a:p>
            <a:pPr algn="ctr">
              <a:defRPr/>
            </a:pPr>
            <a:r>
              <a:rPr lang="en-US" sz="1200" b="1">
                <a:cs typeface="+mn-cs"/>
              </a:rPr>
              <a:t>Project team</a:t>
            </a:r>
          </a:p>
          <a:p>
            <a:pPr algn="ctr">
              <a:defRPr/>
            </a:pPr>
            <a:r>
              <a:rPr lang="en-US" sz="1200" b="1">
                <a:cs typeface="+mn-cs"/>
              </a:rPr>
              <a:t>Graders</a:t>
            </a:r>
          </a:p>
          <a:p>
            <a:pPr algn="ctr">
              <a:defRPr/>
            </a:pPr>
            <a:r>
              <a:rPr lang="en-US" sz="1200" b="1">
                <a:cs typeface="+mn-cs"/>
              </a:rPr>
              <a:t>Instructor</a:t>
            </a:r>
          </a:p>
          <a:p>
            <a:pPr algn="ctr">
              <a:defRPr/>
            </a:pPr>
            <a:endParaRPr lang="en-US" sz="1200" b="1">
              <a:cs typeface="+mn-cs"/>
            </a:endParaRPr>
          </a:p>
        </p:txBody>
      </p:sp>
      <p:sp>
        <p:nvSpPr>
          <p:cNvPr id="5126" name="Rectangle 6"/>
          <p:cNvSpPr>
            <a:spLocks noChangeArrowheads="1"/>
          </p:cNvSpPr>
          <p:nvPr/>
        </p:nvSpPr>
        <p:spPr bwMode="auto">
          <a:xfrm>
            <a:off x="228600" y="1143000"/>
            <a:ext cx="1828800" cy="11430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a:effectLst>
                  <a:outerShdw blurRad="38100" dist="38100" dir="2700000" algn="tl">
                    <a:srgbClr val="FFFFFF"/>
                  </a:outerShdw>
                </a:effectLst>
                <a:cs typeface="+mn-cs"/>
              </a:rPr>
              <a:t>Data</a:t>
            </a:r>
            <a:endParaRPr lang="en-US" sz="1400" b="1">
              <a:effectLst>
                <a:outerShdw blurRad="38100" dist="38100" dir="2700000" algn="tl">
                  <a:srgbClr val="FFFFFF"/>
                </a:outerShdw>
              </a:effectLst>
              <a:cs typeface="+mn-cs"/>
            </a:endParaRPr>
          </a:p>
          <a:p>
            <a:pPr algn="ctr">
              <a:defRPr/>
            </a:pPr>
            <a:r>
              <a:rPr lang="en-US" sz="1200" b="1">
                <a:cs typeface="+mn-cs"/>
              </a:rPr>
              <a:t>Youtube</a:t>
            </a:r>
          </a:p>
          <a:p>
            <a:pPr algn="ctr">
              <a:defRPr/>
            </a:pPr>
            <a:r>
              <a:rPr lang="en-US" sz="1200" b="1">
                <a:cs typeface="+mn-cs"/>
              </a:rPr>
              <a:t>Websites</a:t>
            </a:r>
          </a:p>
          <a:p>
            <a:pPr algn="ctr">
              <a:defRPr/>
            </a:pPr>
            <a:r>
              <a:rPr lang="en-US" sz="1200" b="1">
                <a:cs typeface="+mn-cs"/>
              </a:rPr>
              <a:t>Graders perspective</a:t>
            </a:r>
          </a:p>
          <a:p>
            <a:pPr algn="ctr">
              <a:defRPr/>
            </a:pPr>
            <a:r>
              <a:rPr lang="en-US" sz="1200" b="1">
                <a:cs typeface="+mn-cs"/>
              </a:rPr>
              <a:t>Sharepoint</a:t>
            </a:r>
          </a:p>
        </p:txBody>
      </p:sp>
      <p:sp>
        <p:nvSpPr>
          <p:cNvPr id="5127" name="Rectangle 7"/>
          <p:cNvSpPr>
            <a:spLocks noChangeArrowheads="1"/>
          </p:cNvSpPr>
          <p:nvPr/>
        </p:nvSpPr>
        <p:spPr bwMode="auto">
          <a:xfrm>
            <a:off x="533400" y="2971800"/>
            <a:ext cx="5791200" cy="2895600"/>
          </a:xfrm>
          <a:prstGeom prst="rect">
            <a:avLst/>
          </a:prstGeom>
          <a:solidFill>
            <a:srgbClr val="FFFF99">
              <a:alpha val="34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nchor="ctr">
            <a:normAutofit lnSpcReduction="10000"/>
            <a:flatTx/>
          </a:bodyPr>
          <a:lstStyle/>
          <a:p>
            <a:pPr algn="ctr">
              <a:defRPr/>
            </a:pPr>
            <a:r>
              <a:rPr lang="en-US" b="1" dirty="0">
                <a:effectLst>
                  <a:outerShdw blurRad="38100" dist="38100" dir="2700000" algn="tl">
                    <a:srgbClr val="FFFFFF"/>
                  </a:outerShdw>
                </a:effectLst>
                <a:cs typeface="+mn-cs"/>
              </a:rPr>
              <a:t>(Work Practices)</a:t>
            </a:r>
            <a:endParaRPr lang="en-US" sz="1400" b="1" dirty="0">
              <a:effectLst>
                <a:outerShdw blurRad="38100" dist="38100" dir="2700000" algn="tl">
                  <a:srgbClr val="FFFFFF"/>
                </a:outerShdw>
              </a:effectLst>
              <a:cs typeface="+mn-cs"/>
            </a:endParaRPr>
          </a:p>
          <a:p>
            <a:pPr algn="ctr">
              <a:defRPr/>
            </a:pPr>
            <a:r>
              <a:rPr lang="en-US" sz="1400" b="1" u="sng" dirty="0">
                <a:effectLst>
                  <a:outerShdw blurRad="38100" dist="38100" dir="2700000" algn="tl">
                    <a:srgbClr val="FFFFFF"/>
                  </a:outerShdw>
                </a:effectLst>
                <a:cs typeface="+mn-cs"/>
              </a:rPr>
              <a:t>Research</a:t>
            </a:r>
          </a:p>
          <a:p>
            <a:pPr algn="ctr">
              <a:defRPr/>
            </a:pPr>
            <a:r>
              <a:rPr lang="en-US" sz="1200" b="1" dirty="0">
                <a:cs typeface="+mn-cs"/>
              </a:rPr>
              <a:t>Use </a:t>
            </a:r>
            <a:r>
              <a:rPr lang="en-US" sz="1200" b="1" dirty="0" smtClean="0">
                <a:cs typeface="+mn-cs"/>
              </a:rPr>
              <a:t>SharePoint </a:t>
            </a:r>
            <a:r>
              <a:rPr lang="en-US" sz="1200" b="1" dirty="0">
                <a:cs typeface="+mn-cs"/>
              </a:rPr>
              <a:t>to analyze past projects and meet with graders to discuss what they are looking for out of the </a:t>
            </a:r>
            <a:r>
              <a:rPr lang="en-US" sz="1200" b="1" dirty="0" smtClean="0">
                <a:cs typeface="+mn-cs"/>
              </a:rPr>
              <a:t>project</a:t>
            </a:r>
            <a:endParaRPr lang="en-US" sz="1200" b="1" u="sng" dirty="0">
              <a:cs typeface="+mn-cs"/>
            </a:endParaRPr>
          </a:p>
          <a:p>
            <a:pPr algn="ctr">
              <a:defRPr/>
            </a:pPr>
            <a:r>
              <a:rPr lang="en-US" sz="1400" b="1" u="sng" dirty="0">
                <a:effectLst>
                  <a:outerShdw blurRad="38100" dist="38100" dir="2700000" algn="tl">
                    <a:srgbClr val="FFFFFF"/>
                  </a:outerShdw>
                </a:effectLst>
                <a:cs typeface="+mn-cs"/>
              </a:rPr>
              <a:t>Sell</a:t>
            </a:r>
          </a:p>
          <a:p>
            <a:pPr algn="ctr">
              <a:defRPr/>
            </a:pPr>
            <a:r>
              <a:rPr lang="en-US" sz="1200" b="1" dirty="0">
                <a:cs typeface="+mn-cs"/>
              </a:rPr>
              <a:t>Convince team information is useful and use it to create project format and survey for high school </a:t>
            </a:r>
            <a:r>
              <a:rPr lang="en-US" sz="1200" b="1" dirty="0" smtClean="0">
                <a:cs typeface="+mn-cs"/>
              </a:rPr>
              <a:t>students</a:t>
            </a:r>
            <a:endParaRPr lang="en-US" sz="1400" b="1" u="sng" dirty="0">
              <a:effectLst>
                <a:outerShdw blurRad="38100" dist="38100" dir="2700000" algn="tl">
                  <a:srgbClr val="FFFFFF"/>
                </a:outerShdw>
              </a:effectLst>
              <a:cs typeface="+mn-cs"/>
            </a:endParaRPr>
          </a:p>
          <a:p>
            <a:pPr algn="ctr">
              <a:defRPr/>
            </a:pPr>
            <a:r>
              <a:rPr lang="en-US" sz="1400" b="1" u="sng" dirty="0">
                <a:effectLst>
                  <a:outerShdw blurRad="38100" dist="38100" dir="2700000" algn="tl">
                    <a:srgbClr val="FFFFFF"/>
                  </a:outerShdw>
                </a:effectLst>
                <a:cs typeface="+mn-cs"/>
              </a:rPr>
              <a:t>Produce</a:t>
            </a:r>
          </a:p>
          <a:p>
            <a:pPr algn="ctr">
              <a:defRPr/>
            </a:pPr>
            <a:r>
              <a:rPr lang="en-US" sz="1200" b="1" dirty="0">
                <a:cs typeface="+mn-cs"/>
              </a:rPr>
              <a:t>Create a survey for High School students, questions for the graders, project format, and group </a:t>
            </a:r>
            <a:r>
              <a:rPr lang="en-US" sz="1200" b="1" dirty="0" smtClean="0">
                <a:cs typeface="+mn-cs"/>
              </a:rPr>
              <a:t>deadlines</a:t>
            </a:r>
            <a:endParaRPr lang="en-US" sz="1200" b="1" u="sng" dirty="0">
              <a:cs typeface="+mn-cs"/>
            </a:endParaRPr>
          </a:p>
          <a:p>
            <a:pPr algn="ctr">
              <a:defRPr/>
            </a:pPr>
            <a:r>
              <a:rPr lang="en-US" sz="1400" b="1" u="sng" dirty="0">
                <a:effectLst>
                  <a:outerShdw blurRad="38100" dist="38100" dir="2700000" algn="tl">
                    <a:srgbClr val="FFFFFF"/>
                  </a:outerShdw>
                </a:effectLst>
                <a:cs typeface="+mn-cs"/>
              </a:rPr>
              <a:t>Service</a:t>
            </a:r>
          </a:p>
          <a:p>
            <a:pPr algn="ctr">
              <a:defRPr/>
            </a:pPr>
            <a:r>
              <a:rPr lang="en-US" sz="1200" b="1" dirty="0">
                <a:cs typeface="+mn-cs"/>
              </a:rPr>
              <a:t>Maintaining and updating the research </a:t>
            </a:r>
          </a:p>
          <a:p>
            <a:pPr algn="ctr">
              <a:defRPr/>
            </a:pPr>
            <a:r>
              <a:rPr lang="en-US" sz="1400" b="1" u="sng" dirty="0">
                <a:effectLst>
                  <a:outerShdw blurRad="38100" dist="38100" dir="2700000" algn="tl">
                    <a:srgbClr val="FFFFFF"/>
                  </a:outerShdw>
                </a:effectLst>
                <a:cs typeface="+mn-cs"/>
              </a:rPr>
              <a:t>Deliver</a:t>
            </a:r>
          </a:p>
          <a:p>
            <a:pPr algn="ctr">
              <a:defRPr/>
            </a:pPr>
            <a:r>
              <a:rPr lang="en-US" sz="1200" b="1" dirty="0">
                <a:cs typeface="+mn-cs"/>
              </a:rPr>
              <a:t>Deliver research to the rest of the </a:t>
            </a:r>
            <a:r>
              <a:rPr lang="en-US" sz="1200" b="1" dirty="0" smtClean="0">
                <a:cs typeface="+mn-cs"/>
              </a:rPr>
              <a:t>project</a:t>
            </a:r>
            <a:endParaRPr lang="en-US" sz="1200" b="1" u="sng" dirty="0">
              <a:cs typeface="+mn-cs"/>
            </a:endParaRPr>
          </a:p>
          <a:p>
            <a:pPr algn="ctr">
              <a:defRPr/>
            </a:pPr>
            <a:endParaRPr lang="en-US" sz="1200" b="1" dirty="0">
              <a:cs typeface="+mn-cs"/>
            </a:endParaRPr>
          </a:p>
        </p:txBody>
      </p:sp>
      <p:sp>
        <p:nvSpPr>
          <p:cNvPr id="5128" name="Rectangle 8"/>
          <p:cNvSpPr>
            <a:spLocks noChangeArrowheads="1"/>
          </p:cNvSpPr>
          <p:nvPr/>
        </p:nvSpPr>
        <p:spPr bwMode="auto">
          <a:xfrm rot="16200000">
            <a:off x="-457200" y="6858000"/>
            <a:ext cx="2819400" cy="1600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vert="eaVert" anchor="ctr">
            <a:flatTx/>
          </a:bodyPr>
          <a:lstStyle/>
          <a:p>
            <a:pPr algn="ctr">
              <a:defRPr/>
            </a:pPr>
            <a:r>
              <a:rPr lang="en-US" sz="1400" b="1" u="sng" dirty="0">
                <a:effectLst>
                  <a:outerShdw blurRad="38100" dist="38100" dir="2700000" algn="tl">
                    <a:srgbClr val="FFFFFF"/>
                  </a:outerShdw>
                </a:effectLst>
                <a:cs typeface="+mn-cs"/>
              </a:rPr>
              <a:t>Research Goal</a:t>
            </a:r>
          </a:p>
          <a:p>
            <a:pPr algn="ctr">
              <a:defRPr/>
            </a:pPr>
            <a:endParaRPr lang="en-US" sz="1400" b="1" u="sng" dirty="0">
              <a:effectLst>
                <a:outerShdw blurRad="38100" dist="38100" dir="2700000" algn="tl">
                  <a:srgbClr val="FFFFFF"/>
                </a:outerShdw>
              </a:effectLst>
              <a:cs typeface="+mn-cs"/>
            </a:endParaRPr>
          </a:p>
          <a:p>
            <a:pPr algn="ctr">
              <a:defRPr/>
            </a:pPr>
            <a:r>
              <a:rPr lang="en-US" sz="1200" b="1" dirty="0">
                <a:cs typeface="+mn-cs"/>
              </a:rPr>
              <a:t>Group organization, goals and deadlines, survey to determine Second Life effectiveness, basic project format</a:t>
            </a:r>
          </a:p>
          <a:p>
            <a:pPr algn="ctr">
              <a:defRPr/>
            </a:pPr>
            <a:endParaRPr lang="en-US" sz="1400" dirty="0">
              <a:cs typeface="+mn-cs"/>
            </a:endParaRPr>
          </a:p>
        </p:txBody>
      </p:sp>
      <p:sp>
        <p:nvSpPr>
          <p:cNvPr id="5129" name="Rectangle 9"/>
          <p:cNvSpPr>
            <a:spLocks noChangeArrowheads="1"/>
          </p:cNvSpPr>
          <p:nvPr/>
        </p:nvSpPr>
        <p:spPr bwMode="auto">
          <a:xfrm rot="5400000">
            <a:off x="4457700" y="6896100"/>
            <a:ext cx="2819400" cy="1524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rot="10800000" vert="eaVert" anchor="ctr">
            <a:flatTx/>
          </a:bodyPr>
          <a:lstStyle/>
          <a:p>
            <a:pPr algn="ctr">
              <a:defRPr/>
            </a:pPr>
            <a:r>
              <a:rPr lang="en-US" sz="1400" b="1" u="sng" dirty="0">
                <a:effectLst>
                  <a:outerShdw blurRad="38100" dist="38100" dir="2700000" algn="tl">
                    <a:srgbClr val="FFFFFF"/>
                  </a:outerShdw>
                </a:effectLst>
                <a:cs typeface="+mn-cs"/>
              </a:rPr>
              <a:t>Value</a:t>
            </a:r>
          </a:p>
          <a:p>
            <a:pPr algn="ctr">
              <a:defRPr/>
            </a:pPr>
            <a:endParaRPr lang="en-US" sz="1400" b="1" u="sng" dirty="0">
              <a:effectLst>
                <a:outerShdw blurRad="38100" dist="38100" dir="2700000" algn="tl">
                  <a:srgbClr val="FFFFFF"/>
                </a:outerShdw>
              </a:effectLst>
              <a:cs typeface="+mn-cs"/>
            </a:endParaRPr>
          </a:p>
          <a:p>
            <a:pPr algn="ctr">
              <a:defRPr/>
            </a:pPr>
            <a:r>
              <a:rPr lang="en-US" sz="1200" b="1" dirty="0">
                <a:cs typeface="+mn-cs"/>
              </a:rPr>
              <a:t>Create a more organized project binder so as to ease the graders </a:t>
            </a:r>
            <a:r>
              <a:rPr lang="en-US" sz="1200" b="1" dirty="0" smtClean="0">
                <a:cs typeface="+mn-cs"/>
              </a:rPr>
              <a:t>job by making it faster</a:t>
            </a:r>
            <a:endParaRPr lang="en-US" sz="1200" b="1" dirty="0">
              <a:cs typeface="+mn-cs"/>
            </a:endParaRPr>
          </a:p>
          <a:p>
            <a:pPr algn="ctr">
              <a:defRPr/>
            </a:pPr>
            <a:endParaRPr lang="en-US" sz="1400" dirty="0">
              <a:cs typeface="+mn-cs"/>
            </a:endParaRPr>
          </a:p>
        </p:txBody>
      </p:sp>
      <p:sp>
        <p:nvSpPr>
          <p:cNvPr id="5130" name="Rectangle 10"/>
          <p:cNvSpPr>
            <a:spLocks noChangeArrowheads="1"/>
          </p:cNvSpPr>
          <p:nvPr/>
        </p:nvSpPr>
        <p:spPr bwMode="auto">
          <a:xfrm>
            <a:off x="2209800" y="63246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anchor="ctr">
            <a:flatTx/>
          </a:bodyPr>
          <a:lstStyle/>
          <a:p>
            <a:pPr algn="ctr">
              <a:defRPr/>
            </a:pPr>
            <a:r>
              <a:rPr lang="en-US" sz="1400" b="1" u="sng" dirty="0">
                <a:effectLst>
                  <a:outerShdw blurRad="38100" dist="38100" dir="2700000" algn="tl">
                    <a:srgbClr val="FFFFFF"/>
                  </a:outerShdw>
                </a:effectLst>
                <a:cs typeface="+mn-cs"/>
              </a:rPr>
              <a:t>Product</a:t>
            </a:r>
          </a:p>
          <a:p>
            <a:pPr algn="ctr">
              <a:defRPr/>
            </a:pPr>
            <a:r>
              <a:rPr lang="en-US" sz="1200" b="1" dirty="0">
                <a:cs typeface="+mn-cs"/>
              </a:rPr>
              <a:t>Sufficient Research to create the business solution and project binder</a:t>
            </a:r>
          </a:p>
        </p:txBody>
      </p:sp>
      <p:sp>
        <p:nvSpPr>
          <p:cNvPr id="5131" name="Rectangle 11"/>
          <p:cNvSpPr>
            <a:spLocks noChangeArrowheads="1"/>
          </p:cNvSpPr>
          <p:nvPr/>
        </p:nvSpPr>
        <p:spPr bwMode="auto">
          <a:xfrm>
            <a:off x="2209800" y="7924800"/>
            <a:ext cx="2514600" cy="11430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BD"/>
            </a:extrusionClr>
          </a:sp3d>
        </p:spPr>
        <p:txBody>
          <a:bodyPr wrap="none" anchor="ctr">
            <a:flatTx/>
          </a:bodyPr>
          <a:lstStyle/>
          <a:p>
            <a:pPr algn="ctr">
              <a:defRPr/>
            </a:pPr>
            <a:r>
              <a:rPr lang="en-US" sz="1400" b="1" u="sng" dirty="0">
                <a:effectLst>
                  <a:outerShdw blurRad="38100" dist="38100" dir="2700000" algn="tl">
                    <a:srgbClr val="FFFFFF"/>
                  </a:outerShdw>
                </a:effectLst>
                <a:cs typeface="+mn-cs"/>
              </a:rPr>
              <a:t>Customer</a:t>
            </a:r>
            <a:endParaRPr lang="en-US" sz="1400" b="1" dirty="0">
              <a:effectLst>
                <a:outerShdw blurRad="38100" dist="38100" dir="2700000" algn="tl">
                  <a:srgbClr val="FFFFFF"/>
                </a:outerShdw>
              </a:effectLst>
              <a:cs typeface="+mn-cs"/>
            </a:endParaRPr>
          </a:p>
          <a:p>
            <a:pPr algn="ctr">
              <a:defRPr/>
            </a:pPr>
            <a:r>
              <a:rPr lang="en-US" sz="1200" b="1" dirty="0" smtClean="0">
                <a:cs typeface="+mn-cs"/>
              </a:rPr>
              <a:t>Sell phase of Project Team WCA</a:t>
            </a:r>
            <a:endParaRPr lang="en-US" sz="1200" b="1" dirty="0">
              <a:cs typeface="+mn-cs"/>
            </a:endParaRPr>
          </a:p>
        </p:txBody>
      </p:sp>
      <p:sp>
        <p:nvSpPr>
          <p:cNvPr id="17417" name="Line 12"/>
          <p:cNvSpPr>
            <a:spLocks noChangeShapeType="1"/>
          </p:cNvSpPr>
          <p:nvPr/>
        </p:nvSpPr>
        <p:spPr bwMode="auto">
          <a:xfrm>
            <a:off x="56388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7418" name="Line 13"/>
          <p:cNvSpPr>
            <a:spLocks noChangeShapeType="1"/>
          </p:cNvSpPr>
          <p:nvPr/>
        </p:nvSpPr>
        <p:spPr bwMode="auto">
          <a:xfrm>
            <a:off x="12954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7419" name="Line 14"/>
          <p:cNvSpPr>
            <a:spLocks noChangeShapeType="1"/>
          </p:cNvSpPr>
          <p:nvPr/>
        </p:nvSpPr>
        <p:spPr bwMode="auto">
          <a:xfrm>
            <a:off x="3505200" y="2286000"/>
            <a:ext cx="0" cy="685800"/>
          </a:xfrm>
          <a:prstGeom prst="line">
            <a:avLst/>
          </a:prstGeom>
          <a:noFill/>
          <a:ln w="57150">
            <a:solidFill>
              <a:schemeClr val="accent2"/>
            </a:solidFill>
            <a:round/>
            <a:headEnd type="triangle" w="lg" len="med"/>
            <a:tailEnd type="triangle" w="lg" len="med"/>
          </a:ln>
        </p:spPr>
        <p:txBody>
          <a:bodyPr/>
          <a:lstStyle/>
          <a:p>
            <a:endParaRPr lang="en-US"/>
          </a:p>
        </p:txBody>
      </p:sp>
      <p:sp>
        <p:nvSpPr>
          <p:cNvPr id="17420" name="Line 15"/>
          <p:cNvSpPr>
            <a:spLocks noChangeShapeType="1"/>
          </p:cNvSpPr>
          <p:nvPr/>
        </p:nvSpPr>
        <p:spPr bwMode="auto">
          <a:xfrm>
            <a:off x="3581400" y="5867400"/>
            <a:ext cx="0" cy="457200"/>
          </a:xfrm>
          <a:prstGeom prst="line">
            <a:avLst/>
          </a:prstGeom>
          <a:noFill/>
          <a:ln w="57150">
            <a:solidFill>
              <a:schemeClr val="accent2"/>
            </a:solidFill>
            <a:round/>
            <a:headEnd/>
            <a:tailEnd type="triangle" w="lg" len="med"/>
          </a:ln>
        </p:spPr>
        <p:txBody>
          <a:bodyPr/>
          <a:lstStyle/>
          <a:p>
            <a:endParaRPr lang="en-US"/>
          </a:p>
        </p:txBody>
      </p:sp>
      <p:sp>
        <p:nvSpPr>
          <p:cNvPr id="17421" name="Line 16"/>
          <p:cNvSpPr>
            <a:spLocks noChangeShapeType="1"/>
          </p:cNvSpPr>
          <p:nvPr/>
        </p:nvSpPr>
        <p:spPr bwMode="auto">
          <a:xfrm flipH="1">
            <a:off x="3581400" y="7467600"/>
            <a:ext cx="0" cy="457200"/>
          </a:xfrm>
          <a:prstGeom prst="line">
            <a:avLst/>
          </a:prstGeom>
          <a:noFill/>
          <a:ln w="57150">
            <a:solidFill>
              <a:schemeClr val="accent2"/>
            </a:solidFill>
            <a:round/>
            <a:headEnd/>
            <a:tailEnd type="triangle" w="lg" len="med"/>
          </a:ln>
        </p:spPr>
        <p:txBody>
          <a:bodyPr/>
          <a:lstStyle/>
          <a:p>
            <a:endParaRPr lang="en-US"/>
          </a:p>
        </p:txBody>
      </p:sp>
      <p:sp>
        <p:nvSpPr>
          <p:cNvPr id="17422" name="Line 17"/>
          <p:cNvSpPr>
            <a:spLocks noChangeShapeType="1"/>
          </p:cNvSpPr>
          <p:nvPr/>
        </p:nvSpPr>
        <p:spPr bwMode="auto">
          <a:xfrm>
            <a:off x="0" y="762000"/>
            <a:ext cx="6858000" cy="0"/>
          </a:xfrm>
          <a:prstGeom prst="line">
            <a:avLst/>
          </a:prstGeom>
          <a:noFill/>
          <a:ln w="9525">
            <a:solidFill>
              <a:schemeClr val="tx1"/>
            </a:solidFill>
            <a:round/>
            <a:headEnd/>
            <a:tailEnd/>
          </a:ln>
        </p:spPr>
        <p:txBody>
          <a:bodyPr/>
          <a:lstStyle/>
          <a:p>
            <a:endParaRPr lang="en-US"/>
          </a:p>
        </p:txBody>
      </p:sp>
      <p:sp>
        <p:nvSpPr>
          <p:cNvPr id="17423" name="Text Box 18"/>
          <p:cNvSpPr txBox="1">
            <a:spLocks noChangeArrowheads="1"/>
          </p:cNvSpPr>
          <p:nvPr/>
        </p:nvSpPr>
        <p:spPr bwMode="auto">
          <a:xfrm>
            <a:off x="228600" y="136525"/>
            <a:ext cx="6400800" cy="457200"/>
          </a:xfrm>
          <a:prstGeom prst="rect">
            <a:avLst/>
          </a:prstGeom>
          <a:solidFill>
            <a:srgbClr val="993300">
              <a:alpha val="34117"/>
            </a:srgbClr>
          </a:solidFill>
          <a:ln w="9525">
            <a:noFill/>
            <a:miter lim="800000"/>
            <a:headEnd/>
            <a:tailEnd/>
          </a:ln>
        </p:spPr>
        <p:txBody>
          <a:bodyPr>
            <a:spAutoFit/>
          </a:bodyPr>
          <a:lstStyle/>
          <a:p>
            <a:pPr algn="ctr">
              <a:spcBef>
                <a:spcPct val="50000"/>
              </a:spcBef>
            </a:pPr>
            <a:r>
              <a:rPr lang="en-US" sz="2400" b="1"/>
              <a:t>Project Team Research WCA</a:t>
            </a:r>
            <a:r>
              <a:rPr lang="en-US"/>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533400"/>
            <a:ext cx="5791200" cy="461665"/>
          </a:xfrm>
          <a:prstGeom prst="rect">
            <a:avLst/>
          </a:prstGeom>
          <a:noFill/>
          <a:ln w="9525">
            <a:noFill/>
            <a:miter lim="800000"/>
            <a:headEnd/>
            <a:tailEnd/>
          </a:ln>
          <a:effectLst/>
        </p:spPr>
        <p:txBody>
          <a:bodyPr>
            <a:spAutoFit/>
          </a:bodyPr>
          <a:lstStyle/>
          <a:p>
            <a:pPr algn="ctr">
              <a:spcBef>
                <a:spcPct val="50000"/>
              </a:spcBef>
              <a:defRPr/>
            </a:pPr>
            <a:r>
              <a:rPr lang="en-US" sz="2400" b="1" dirty="0" smtClean="0">
                <a:effectLst>
                  <a:outerShdw blurRad="50800" dist="50800" dir="5400000" algn="ctr" rotWithShape="0">
                    <a:schemeClr val="bg1">
                      <a:alpha val="98000"/>
                    </a:schemeClr>
                  </a:outerShdw>
                </a:effectLst>
              </a:rPr>
              <a:t>Project Team Research WCA Narrative</a:t>
            </a:r>
            <a:endParaRPr lang="en-US" sz="2400" dirty="0" smtClean="0">
              <a:effectLst>
                <a:outerShdw blurRad="50800" dist="50800" dir="5400000" algn="ctr" rotWithShape="0">
                  <a:schemeClr val="bg1">
                    <a:alpha val="98000"/>
                  </a:schemeClr>
                </a:outerShdw>
              </a:effectLst>
            </a:endParaRPr>
          </a:p>
        </p:txBody>
      </p:sp>
      <p:sp>
        <p:nvSpPr>
          <p:cNvPr id="3" name="TextBox 2"/>
          <p:cNvSpPr txBox="1"/>
          <p:nvPr/>
        </p:nvSpPr>
        <p:spPr>
          <a:xfrm>
            <a:off x="457200" y="1447800"/>
            <a:ext cx="5867400" cy="7201972"/>
          </a:xfrm>
          <a:prstGeom prst="rect">
            <a:avLst/>
          </a:prstGeom>
          <a:noFill/>
        </p:spPr>
        <p:txBody>
          <a:bodyPr wrap="square" rtlCol="0">
            <a:spAutoFit/>
          </a:bodyPr>
          <a:lstStyle/>
          <a:p>
            <a:pPr algn="just"/>
            <a:r>
              <a:rPr lang="en-US" sz="1400" dirty="0" smtClean="0"/>
              <a:t> 	</a:t>
            </a:r>
          </a:p>
          <a:p>
            <a:pPr algn="just"/>
            <a:r>
              <a:rPr lang="en-US" sz="1400" b="1" dirty="0" smtClean="0"/>
              <a:t>	Using  our </a:t>
            </a:r>
            <a:r>
              <a:rPr lang="en-US" sz="1400" b="1" u="sng" dirty="0" smtClean="0"/>
              <a:t>DATA</a:t>
            </a:r>
            <a:r>
              <a:rPr lang="en-US" sz="1400" b="1" dirty="0" smtClean="0"/>
              <a:t> of YouTube, SharePoint, grader’s perspective, and websites, our </a:t>
            </a:r>
            <a:r>
              <a:rPr lang="en-US" sz="1400" b="1" u="sng" dirty="0" smtClean="0"/>
              <a:t>PEOPLE</a:t>
            </a:r>
            <a:r>
              <a:rPr lang="en-US" sz="1400" b="1" dirty="0" smtClean="0"/>
              <a:t> of the project team, graders, and Dr. Hale, and our </a:t>
            </a:r>
            <a:r>
              <a:rPr lang="en-US" sz="1400" b="1" u="sng" dirty="0" smtClean="0"/>
              <a:t>TECHNOLOGIES</a:t>
            </a:r>
            <a:r>
              <a:rPr lang="en-US" sz="1400" b="1" dirty="0" smtClean="0"/>
              <a:t> of  Microsoft Office and the Internet, we used the following </a:t>
            </a:r>
            <a:r>
              <a:rPr lang="en-US" sz="1400" b="1" u="sng" dirty="0" smtClean="0"/>
              <a:t>WORK PRACTICES</a:t>
            </a:r>
            <a:r>
              <a:rPr lang="en-US" sz="1400" b="1" dirty="0" smtClean="0"/>
              <a:t> to create our </a:t>
            </a:r>
            <a:r>
              <a:rPr lang="en-US" sz="1400" b="1" u="sng" dirty="0" smtClean="0"/>
              <a:t>GOAL</a:t>
            </a:r>
            <a:r>
              <a:rPr lang="en-US" sz="1400" b="1" dirty="0" smtClean="0"/>
              <a:t> and real business </a:t>
            </a:r>
            <a:r>
              <a:rPr lang="en-US" sz="1400" b="1" u="sng" dirty="0" smtClean="0"/>
              <a:t>VALUE</a:t>
            </a:r>
            <a:r>
              <a:rPr lang="en-US" sz="1400" b="1" dirty="0" smtClean="0"/>
              <a:t>.</a:t>
            </a:r>
          </a:p>
          <a:p>
            <a:pPr algn="just"/>
            <a:endParaRPr lang="en-US" sz="1400" b="1" dirty="0" smtClean="0"/>
          </a:p>
          <a:p>
            <a:pPr algn="just"/>
            <a:r>
              <a:rPr lang="en-US" sz="1400" b="1" dirty="0" smtClean="0"/>
              <a:t>	Our </a:t>
            </a:r>
            <a:r>
              <a:rPr lang="en-US" sz="1400" b="1" u="sng" dirty="0" smtClean="0"/>
              <a:t>WORK PRACTICES</a:t>
            </a:r>
            <a:r>
              <a:rPr lang="en-US" sz="1400" b="1" dirty="0" smtClean="0"/>
              <a:t> included </a:t>
            </a:r>
            <a:r>
              <a:rPr lang="en-US" sz="1400" b="1" u="sng" dirty="0" smtClean="0"/>
              <a:t>RESEARCHING</a:t>
            </a:r>
            <a:r>
              <a:rPr lang="en-US" sz="1400" b="1" dirty="0" smtClean="0"/>
              <a:t> SharePoint to analyze past projects and meeting with graders to discuss what they are looking for out of the project, </a:t>
            </a:r>
            <a:r>
              <a:rPr lang="en-US" sz="1400" b="1" u="sng" dirty="0" smtClean="0"/>
              <a:t>SELLING</a:t>
            </a:r>
            <a:r>
              <a:rPr lang="en-US" sz="1400" b="1" dirty="0" smtClean="0"/>
              <a:t> to the team that the information is useful and use it to create project format and survey for high school students, </a:t>
            </a:r>
            <a:r>
              <a:rPr lang="en-US" sz="1400" b="1" u="sng" dirty="0" smtClean="0"/>
              <a:t>PRODUCING</a:t>
            </a:r>
            <a:r>
              <a:rPr lang="en-US" sz="1400" b="1" dirty="0" smtClean="0"/>
              <a:t> a survey for High School students, questions for the graders, project format, and group deadlines, </a:t>
            </a:r>
            <a:r>
              <a:rPr lang="en-US" sz="1400" b="1" u="sng" dirty="0" smtClean="0"/>
              <a:t>SERVICING</a:t>
            </a:r>
            <a:r>
              <a:rPr lang="en-US" sz="1400" b="1" dirty="0" smtClean="0"/>
              <a:t> by maintaining and updating the research, and </a:t>
            </a:r>
            <a:r>
              <a:rPr lang="en-US" sz="1400" b="1" u="sng" dirty="0" smtClean="0"/>
              <a:t>DELIVERING</a:t>
            </a:r>
            <a:r>
              <a:rPr lang="en-US" sz="1400" b="1" dirty="0" smtClean="0"/>
              <a:t> the research to the rest of the project.</a:t>
            </a:r>
          </a:p>
          <a:p>
            <a:pPr algn="just"/>
            <a:endParaRPr lang="en-US" sz="1400" b="1" u="sng" dirty="0" smtClean="0"/>
          </a:p>
          <a:p>
            <a:pPr algn="just"/>
            <a:r>
              <a:rPr lang="en-US" sz="1400" b="1" dirty="0" smtClean="0"/>
              <a:t>	The </a:t>
            </a:r>
            <a:r>
              <a:rPr lang="en-US" sz="1400" b="1" u="sng" dirty="0" smtClean="0"/>
              <a:t>PRODUCT</a:t>
            </a:r>
            <a:r>
              <a:rPr lang="en-US" sz="1400" b="1" dirty="0" smtClean="0"/>
              <a:t> was sufficient research to create the business solution and project binder for the </a:t>
            </a:r>
            <a:r>
              <a:rPr lang="en-US" sz="1400" b="1" u="sng" dirty="0" smtClean="0"/>
              <a:t>CUSTOMER</a:t>
            </a:r>
            <a:r>
              <a:rPr lang="en-US" sz="1400" b="1" dirty="0" smtClean="0"/>
              <a:t> of the Sell phase.</a:t>
            </a:r>
          </a:p>
          <a:p>
            <a:pPr algn="just"/>
            <a:endParaRPr lang="en-US" sz="1400" b="1" dirty="0" smtClean="0"/>
          </a:p>
          <a:p>
            <a:pPr algn="just"/>
            <a:r>
              <a:rPr lang="en-US" sz="1400" b="1" dirty="0" smtClean="0"/>
              <a:t>	The </a:t>
            </a:r>
            <a:r>
              <a:rPr lang="en-US" sz="1400" b="1" u="sng" dirty="0" smtClean="0"/>
              <a:t>GOAL</a:t>
            </a:r>
            <a:r>
              <a:rPr lang="en-US" sz="1400" b="1" dirty="0" smtClean="0"/>
              <a:t> was to create group organization, goals and deadlines, survey to determine Second Life effectiveness, basic project format.</a:t>
            </a:r>
          </a:p>
          <a:p>
            <a:pPr algn="just"/>
            <a:endParaRPr lang="en-US" sz="1400" b="1" dirty="0" smtClean="0"/>
          </a:p>
          <a:p>
            <a:pPr algn="just"/>
            <a:r>
              <a:rPr lang="en-US" sz="1400" b="1" dirty="0" smtClean="0"/>
              <a:t>	The </a:t>
            </a:r>
            <a:r>
              <a:rPr lang="en-US" sz="1400" b="1" u="sng" dirty="0" smtClean="0"/>
              <a:t>VALUE</a:t>
            </a:r>
            <a:r>
              <a:rPr lang="en-US" sz="1400" b="1" dirty="0" smtClean="0"/>
              <a:t> was to create a more organized project binder so as to ease the graders job by making it faster.</a:t>
            </a:r>
          </a:p>
          <a:p>
            <a:pPr algn="just"/>
            <a:endParaRPr lang="en-US" sz="1400" b="1" dirty="0" smtClean="0"/>
          </a:p>
          <a:p>
            <a:pPr algn="just"/>
            <a:endParaRPr lang="en-US" sz="1400" b="1" dirty="0" smtClean="0"/>
          </a:p>
          <a:p>
            <a:pPr algn="just"/>
            <a:endParaRPr lang="en-US" sz="1400" b="1" dirty="0" smtClean="0"/>
          </a:p>
          <a:p>
            <a:pPr algn="just"/>
            <a:endParaRPr lang="en-US" sz="1400" b="1" dirty="0" smtClean="0"/>
          </a:p>
          <a:p>
            <a:pPr algn="just"/>
            <a:endParaRPr lang="en-US" sz="1400" b="1" u="sng" dirty="0" smtClean="0">
              <a:effectLst>
                <a:outerShdw blurRad="38100" dist="38100" dir="2700000" algn="tl">
                  <a:srgbClr val="FFFFFF"/>
                </a:outerShdw>
              </a:effectLst>
            </a:endParaRPr>
          </a:p>
          <a:p>
            <a:pPr algn="just"/>
            <a:endParaRPr lang="en-US" sz="1400" b="1" u="sng" dirty="0" smtClean="0"/>
          </a:p>
          <a:p>
            <a:pPr algn="just"/>
            <a:endParaRPr lang="en-US" sz="14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9"/>
          <p:cNvSpPr>
            <a:spLocks noChangeArrowheads="1"/>
          </p:cNvSpPr>
          <p:nvPr/>
        </p:nvSpPr>
        <p:spPr bwMode="auto">
          <a:xfrm>
            <a:off x="193675" y="8382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Research</a:t>
            </a:r>
            <a:endParaRPr lang="en-US" sz="1400" b="1"/>
          </a:p>
        </p:txBody>
      </p:sp>
      <p:sp>
        <p:nvSpPr>
          <p:cNvPr id="18434" name="Rectangle 15"/>
          <p:cNvSpPr>
            <a:spLocks noChangeArrowheads="1"/>
          </p:cNvSpPr>
          <p:nvPr/>
        </p:nvSpPr>
        <p:spPr bwMode="auto">
          <a:xfrm>
            <a:off x="4887913" y="3810000"/>
            <a:ext cx="1828800" cy="2667000"/>
          </a:xfrm>
          <a:prstGeom prst="rect">
            <a:avLst/>
          </a:prstGeom>
          <a:solidFill>
            <a:schemeClr val="accent1">
              <a:alpha val="30196"/>
            </a:schemeClr>
          </a:solidFill>
          <a:ln w="9525">
            <a:miter lim="800000"/>
            <a:headEnd/>
            <a:tailEnd/>
          </a:ln>
          <a:scene3d>
            <a:camera prst="legacyObliqueBottomLeft"/>
            <a:lightRig rig="legacyFlat1" dir="t"/>
          </a:scene3d>
          <a:sp3d extrusionH="125400" prstMaterial="legacyMatte">
            <a:bevelT w="13500" h="13500" prst="angle"/>
            <a:bevelB w="13500" h="13500" prst="angle"/>
            <a:extrusionClr>
              <a:srgbClr val="FD6363"/>
            </a:extrusionClr>
          </a:sp3d>
        </p:spPr>
        <p:txBody>
          <a:bodyPr anchor="ctr">
            <a:flatTx/>
          </a:bodyPr>
          <a:lstStyle/>
          <a:p>
            <a:pPr algn="ctr"/>
            <a:r>
              <a:rPr lang="en-US" sz="1200" b="1" dirty="0"/>
              <a:t>Create a more organized project binder so as to ease the graders </a:t>
            </a:r>
            <a:r>
              <a:rPr lang="en-US" sz="1200" b="1" dirty="0" smtClean="0"/>
              <a:t>job by making it faster</a:t>
            </a:r>
            <a:endParaRPr lang="en-US" sz="1200" b="1" dirty="0"/>
          </a:p>
          <a:p>
            <a:pPr algn="ctr"/>
            <a:endParaRPr lang="en-US" sz="1200" b="1" dirty="0"/>
          </a:p>
        </p:txBody>
      </p:sp>
      <p:sp>
        <p:nvSpPr>
          <p:cNvPr id="18435" name="Line 20"/>
          <p:cNvSpPr>
            <a:spLocks noChangeShapeType="1"/>
          </p:cNvSpPr>
          <p:nvPr/>
        </p:nvSpPr>
        <p:spPr bwMode="auto">
          <a:xfrm flipV="1">
            <a:off x="5791200" y="6553200"/>
            <a:ext cx="17463" cy="2362200"/>
          </a:xfrm>
          <a:prstGeom prst="line">
            <a:avLst/>
          </a:prstGeom>
          <a:noFill/>
          <a:ln w="57150">
            <a:solidFill>
              <a:srgbClr val="800000"/>
            </a:solidFill>
            <a:round/>
            <a:headEnd/>
            <a:tailEnd type="stealth" w="lg" len="med"/>
          </a:ln>
        </p:spPr>
        <p:txBody>
          <a:bodyPr wrap="none" anchor="ctr"/>
          <a:lstStyle/>
          <a:p>
            <a:endParaRPr lang="en-US"/>
          </a:p>
        </p:txBody>
      </p:sp>
      <p:sp>
        <p:nvSpPr>
          <p:cNvPr id="18436" name="Line 29"/>
          <p:cNvSpPr>
            <a:spLocks noChangeShapeType="1"/>
          </p:cNvSpPr>
          <p:nvPr/>
        </p:nvSpPr>
        <p:spPr bwMode="auto">
          <a:xfrm flipH="1" flipV="1">
            <a:off x="820738" y="8915400"/>
            <a:ext cx="4987925" cy="0"/>
          </a:xfrm>
          <a:prstGeom prst="line">
            <a:avLst/>
          </a:prstGeom>
          <a:noFill/>
          <a:ln w="57150">
            <a:solidFill>
              <a:srgbClr val="800000"/>
            </a:solidFill>
            <a:round/>
            <a:headEnd/>
            <a:tailEnd/>
          </a:ln>
        </p:spPr>
        <p:txBody>
          <a:bodyPr wrap="none" anchor="ctr"/>
          <a:lstStyle/>
          <a:p>
            <a:endParaRPr lang="en-US"/>
          </a:p>
        </p:txBody>
      </p:sp>
      <p:sp>
        <p:nvSpPr>
          <p:cNvPr id="18437" name="TextBox 13"/>
          <p:cNvSpPr txBox="1">
            <a:spLocks noChangeArrowheads="1"/>
          </p:cNvSpPr>
          <p:nvPr/>
        </p:nvSpPr>
        <p:spPr bwMode="auto">
          <a:xfrm>
            <a:off x="457200" y="152400"/>
            <a:ext cx="6019800" cy="457200"/>
          </a:xfrm>
          <a:prstGeom prst="rect">
            <a:avLst/>
          </a:prstGeom>
          <a:noFill/>
          <a:ln w="9525">
            <a:noFill/>
            <a:miter lim="800000"/>
            <a:headEnd/>
            <a:tailEnd/>
          </a:ln>
        </p:spPr>
        <p:txBody>
          <a:bodyPr>
            <a:spAutoFit/>
          </a:bodyPr>
          <a:lstStyle/>
          <a:p>
            <a:pPr algn="ctr" eaLnBrk="0" hangingPunct="0"/>
            <a:r>
              <a:rPr lang="en-US" sz="2400" b="1" dirty="0">
                <a:solidFill>
                  <a:schemeClr val="accent2"/>
                </a:solidFill>
              </a:rPr>
              <a:t>P</a:t>
            </a:r>
            <a:r>
              <a:rPr lang="en-US" b="1" dirty="0">
                <a:solidFill>
                  <a:schemeClr val="accent2"/>
                </a:solidFill>
              </a:rPr>
              <a:t>ROJECT</a:t>
            </a:r>
            <a:r>
              <a:rPr lang="en-US" sz="2400" b="1" dirty="0">
                <a:solidFill>
                  <a:schemeClr val="accent2"/>
                </a:solidFill>
              </a:rPr>
              <a:t> </a:t>
            </a:r>
            <a:r>
              <a:rPr lang="en-US" sz="2400" b="1" dirty="0" smtClean="0">
                <a:solidFill>
                  <a:schemeClr val="accent2"/>
                </a:solidFill>
              </a:rPr>
              <a:t>T</a:t>
            </a:r>
            <a:r>
              <a:rPr lang="en-US" b="1" dirty="0" smtClean="0">
                <a:solidFill>
                  <a:schemeClr val="accent2"/>
                </a:solidFill>
              </a:rPr>
              <a:t>EAM </a:t>
            </a:r>
            <a:r>
              <a:rPr lang="en-US" sz="2400" b="1" dirty="0" smtClean="0">
                <a:solidFill>
                  <a:schemeClr val="accent2"/>
                </a:solidFill>
              </a:rPr>
              <a:t>R</a:t>
            </a:r>
            <a:r>
              <a:rPr lang="en-US" b="1" dirty="0" smtClean="0">
                <a:solidFill>
                  <a:schemeClr val="accent2"/>
                </a:solidFill>
              </a:rPr>
              <a:t>ESEARCH</a:t>
            </a:r>
            <a:r>
              <a:rPr lang="en-US" sz="2400" b="1" dirty="0" smtClean="0">
                <a:solidFill>
                  <a:schemeClr val="accent2"/>
                </a:solidFill>
              </a:rPr>
              <a:t> </a:t>
            </a:r>
            <a:r>
              <a:rPr lang="en-US" sz="2400" b="1" dirty="0">
                <a:solidFill>
                  <a:schemeClr val="accent2"/>
                </a:solidFill>
              </a:rPr>
              <a:t>V</a:t>
            </a:r>
            <a:r>
              <a:rPr lang="en-US" b="1" dirty="0">
                <a:solidFill>
                  <a:schemeClr val="accent2"/>
                </a:solidFill>
              </a:rPr>
              <a:t>ALUE</a:t>
            </a:r>
            <a:r>
              <a:rPr lang="en-US" sz="2400" b="1" dirty="0">
                <a:solidFill>
                  <a:schemeClr val="accent2"/>
                </a:solidFill>
              </a:rPr>
              <a:t> C</a:t>
            </a:r>
            <a:r>
              <a:rPr lang="en-US" b="1" dirty="0">
                <a:solidFill>
                  <a:schemeClr val="accent2"/>
                </a:solidFill>
              </a:rPr>
              <a:t>HAIN</a:t>
            </a:r>
          </a:p>
        </p:txBody>
      </p:sp>
      <p:cxnSp>
        <p:nvCxnSpPr>
          <p:cNvPr id="18438" name="Straight Connector 15"/>
          <p:cNvCxnSpPr>
            <a:cxnSpLocks noChangeShapeType="1"/>
          </p:cNvCxnSpPr>
          <p:nvPr/>
        </p:nvCxnSpPr>
        <p:spPr bwMode="auto">
          <a:xfrm>
            <a:off x="0" y="684213"/>
            <a:ext cx="6858000" cy="1587"/>
          </a:xfrm>
          <a:prstGeom prst="line">
            <a:avLst/>
          </a:prstGeom>
          <a:noFill/>
          <a:ln w="9525" algn="ctr">
            <a:solidFill>
              <a:srgbClr val="000000"/>
            </a:solidFill>
            <a:round/>
            <a:headEnd/>
            <a:tailEnd/>
          </a:ln>
        </p:spPr>
      </p:cxnSp>
      <p:sp>
        <p:nvSpPr>
          <p:cNvPr id="3" name="Rectangle 9"/>
          <p:cNvSpPr>
            <a:spLocks noChangeArrowheads="1"/>
          </p:cNvSpPr>
          <p:nvPr/>
        </p:nvSpPr>
        <p:spPr bwMode="auto">
          <a:xfrm>
            <a:off x="187325" y="75438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Deliver</a:t>
            </a:r>
          </a:p>
        </p:txBody>
      </p:sp>
      <p:sp>
        <p:nvSpPr>
          <p:cNvPr id="4" name="Rectangle 9"/>
          <p:cNvSpPr>
            <a:spLocks noChangeArrowheads="1"/>
          </p:cNvSpPr>
          <p:nvPr/>
        </p:nvSpPr>
        <p:spPr bwMode="auto">
          <a:xfrm>
            <a:off x="187325" y="58674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Service</a:t>
            </a:r>
          </a:p>
        </p:txBody>
      </p:sp>
      <p:sp>
        <p:nvSpPr>
          <p:cNvPr id="5" name="Rectangle 9"/>
          <p:cNvSpPr>
            <a:spLocks noChangeArrowheads="1"/>
          </p:cNvSpPr>
          <p:nvPr/>
        </p:nvSpPr>
        <p:spPr bwMode="auto">
          <a:xfrm>
            <a:off x="187325" y="41910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Produce</a:t>
            </a:r>
          </a:p>
        </p:txBody>
      </p:sp>
      <p:sp>
        <p:nvSpPr>
          <p:cNvPr id="6" name="Rectangle 9"/>
          <p:cNvSpPr>
            <a:spLocks noChangeArrowheads="1"/>
          </p:cNvSpPr>
          <p:nvPr/>
        </p:nvSpPr>
        <p:spPr bwMode="auto">
          <a:xfrm>
            <a:off x="187325" y="2514600"/>
            <a:ext cx="1143000" cy="1066800"/>
          </a:xfrm>
          <a:prstGeom prst="rect">
            <a:avLst/>
          </a:prstGeom>
          <a:solidFill>
            <a:srgbClr val="CCFFFF">
              <a:alpha val="30000"/>
            </a:srgbClr>
          </a:solidFill>
          <a:ln w="9525" algn="ctr">
            <a:miter lim="800000"/>
            <a:headEnd/>
            <a:tailEnd/>
          </a:ln>
          <a:effectLst/>
          <a:scene3d>
            <a:camera prst="legacyObliqueBottomLeft"/>
            <a:lightRig rig="legacyFlat1" dir="t"/>
          </a:scene3d>
          <a:sp3d extrusionH="125400" prstMaterial="legacyMatte">
            <a:bevelT w="13500" h="13500" prst="angle"/>
            <a:bevelB w="13500" h="13500" prst="angle"/>
            <a:extrusionClr>
              <a:schemeClr val="bg2"/>
            </a:extrusionClr>
          </a:sp3d>
        </p:spPr>
        <p:txBody>
          <a:bodyPr wrap="none" anchor="ctr">
            <a:flatTx/>
          </a:bodyPr>
          <a:lstStyle/>
          <a:p>
            <a:pPr algn="ctr" eaLnBrk="0" hangingPunct="0">
              <a:defRPr/>
            </a:pPr>
            <a:r>
              <a:rPr lang="en-US" sz="1400" b="1">
                <a:effectLst>
                  <a:outerShdw blurRad="38100" dist="38100" dir="2700000" algn="tl">
                    <a:srgbClr val="FFFFFF"/>
                  </a:outerShdw>
                </a:effectLst>
              </a:rPr>
              <a:t>Sell</a:t>
            </a:r>
          </a:p>
        </p:txBody>
      </p:sp>
      <p:sp>
        <p:nvSpPr>
          <p:cNvPr id="32786" name="Text Box 18"/>
          <p:cNvSpPr txBox="1">
            <a:spLocks noChangeArrowheads="1"/>
          </p:cNvSpPr>
          <p:nvPr/>
        </p:nvSpPr>
        <p:spPr bwMode="auto">
          <a:xfrm>
            <a:off x="5105400" y="3200400"/>
            <a:ext cx="1447800" cy="336550"/>
          </a:xfrm>
          <a:prstGeom prst="rect">
            <a:avLst/>
          </a:prstGeom>
          <a:noFill/>
          <a:ln w="9525">
            <a:noFill/>
            <a:miter lim="800000"/>
            <a:headEnd/>
            <a:tailEnd/>
          </a:ln>
          <a:effectLst/>
        </p:spPr>
        <p:txBody>
          <a:bodyPr>
            <a:spAutoFit/>
          </a:bodyPr>
          <a:lstStyle/>
          <a:p>
            <a:pPr algn="ctr" eaLnBrk="0" hangingPunct="0">
              <a:defRPr/>
            </a:pPr>
            <a:r>
              <a:rPr lang="en-US" sz="1600" b="1" u="sng">
                <a:effectLst>
                  <a:outerShdw blurRad="38100" dist="38100" dir="2700000" algn="tl">
                    <a:srgbClr val="C0C0C0"/>
                  </a:outerShdw>
                </a:effectLst>
              </a:rPr>
              <a:t>Value</a:t>
            </a:r>
          </a:p>
        </p:txBody>
      </p:sp>
      <p:sp>
        <p:nvSpPr>
          <p:cNvPr id="18444" name="Line 17"/>
          <p:cNvSpPr>
            <a:spLocks noChangeShapeType="1"/>
          </p:cNvSpPr>
          <p:nvPr/>
        </p:nvSpPr>
        <p:spPr bwMode="auto">
          <a:xfrm>
            <a:off x="762000" y="20161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18445" name="Line 17"/>
          <p:cNvSpPr>
            <a:spLocks noChangeShapeType="1"/>
          </p:cNvSpPr>
          <p:nvPr/>
        </p:nvSpPr>
        <p:spPr bwMode="auto">
          <a:xfrm>
            <a:off x="762000" y="70453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18446" name="Line 17"/>
          <p:cNvSpPr>
            <a:spLocks noChangeShapeType="1"/>
          </p:cNvSpPr>
          <p:nvPr/>
        </p:nvSpPr>
        <p:spPr bwMode="auto">
          <a:xfrm>
            <a:off x="762000" y="53689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18447" name="Line 17"/>
          <p:cNvSpPr>
            <a:spLocks noChangeShapeType="1"/>
          </p:cNvSpPr>
          <p:nvPr/>
        </p:nvSpPr>
        <p:spPr bwMode="auto">
          <a:xfrm>
            <a:off x="762000" y="3692525"/>
            <a:ext cx="0" cy="457200"/>
          </a:xfrm>
          <a:prstGeom prst="line">
            <a:avLst/>
          </a:prstGeom>
          <a:noFill/>
          <a:ln w="44450">
            <a:solidFill>
              <a:srgbClr val="800000"/>
            </a:solidFill>
            <a:round/>
            <a:headEnd/>
            <a:tailEnd type="triangle" w="lg" len="med"/>
          </a:ln>
        </p:spPr>
        <p:txBody>
          <a:bodyPr wrap="none" anchor="ctr"/>
          <a:lstStyle/>
          <a:p>
            <a:endParaRPr lang="en-US"/>
          </a:p>
        </p:txBody>
      </p:sp>
      <p:sp>
        <p:nvSpPr>
          <p:cNvPr id="18448" name="AutoShape 30"/>
          <p:cNvSpPr>
            <a:spLocks noChangeArrowheads="1"/>
          </p:cNvSpPr>
          <p:nvPr/>
        </p:nvSpPr>
        <p:spPr bwMode="auto">
          <a:xfrm>
            <a:off x="1905000" y="11779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600" b="1" dirty="0"/>
          </a:p>
          <a:p>
            <a:pPr algn="ctr"/>
            <a:r>
              <a:rPr lang="en-US" sz="1200" b="1" dirty="0"/>
              <a:t>Find out how graders want us to do the project</a:t>
            </a:r>
          </a:p>
        </p:txBody>
      </p:sp>
      <p:sp>
        <p:nvSpPr>
          <p:cNvPr id="18449" name="AutoShape 31"/>
          <p:cNvSpPr>
            <a:spLocks noChangeArrowheads="1"/>
          </p:cNvSpPr>
          <p:nvPr/>
        </p:nvSpPr>
        <p:spPr bwMode="auto">
          <a:xfrm>
            <a:off x="1905000" y="28606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200" b="1" dirty="0" smtClean="0"/>
          </a:p>
          <a:p>
            <a:pPr algn="ctr"/>
            <a:endParaRPr lang="en-US" sz="500" b="1" dirty="0"/>
          </a:p>
          <a:p>
            <a:pPr algn="ctr" eaLnBrk="0" hangingPunct="0"/>
            <a:r>
              <a:rPr lang="en-US" sz="1200" b="1" dirty="0"/>
              <a:t>Convince team information </a:t>
            </a:r>
            <a:r>
              <a:rPr lang="en-US" sz="1200" b="1" dirty="0" smtClean="0"/>
              <a:t>is useful</a:t>
            </a:r>
            <a:endParaRPr lang="en-US" sz="1200" b="1" dirty="0"/>
          </a:p>
        </p:txBody>
      </p:sp>
      <p:sp>
        <p:nvSpPr>
          <p:cNvPr id="18450" name="AutoShape 32"/>
          <p:cNvSpPr>
            <a:spLocks noChangeArrowheads="1"/>
          </p:cNvSpPr>
          <p:nvPr/>
        </p:nvSpPr>
        <p:spPr bwMode="auto">
          <a:xfrm>
            <a:off x="1905000" y="453707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400" b="1" dirty="0" smtClean="0"/>
          </a:p>
          <a:p>
            <a:pPr algn="ctr"/>
            <a:endParaRPr lang="en-US" sz="200" b="1" dirty="0"/>
          </a:p>
          <a:p>
            <a:pPr algn="ctr"/>
            <a:r>
              <a:rPr lang="en-US" sz="1200" b="1" dirty="0"/>
              <a:t>Create a survey, group deadlines, and basic format</a:t>
            </a:r>
          </a:p>
        </p:txBody>
      </p:sp>
      <p:sp>
        <p:nvSpPr>
          <p:cNvPr id="18451" name="AutoShape 33"/>
          <p:cNvSpPr>
            <a:spLocks noChangeArrowheads="1"/>
          </p:cNvSpPr>
          <p:nvPr/>
        </p:nvSpPr>
        <p:spPr bwMode="auto">
          <a:xfrm>
            <a:off x="1893888" y="6207125"/>
            <a:ext cx="2362200" cy="1066800"/>
          </a:xfrm>
          <a:prstGeom prst="wedgeRoundRectCallout">
            <a:avLst>
              <a:gd name="adj1" fmla="val -87500"/>
              <a:gd name="adj2" fmla="val 55505"/>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eaLnBrk="0" hangingPunct="0"/>
            <a:endParaRPr lang="en-US" sz="1400" b="1" dirty="0" smtClean="0"/>
          </a:p>
          <a:p>
            <a:pPr algn="ctr" eaLnBrk="0" hangingPunct="0"/>
            <a:endParaRPr lang="en-US" sz="200" b="1" dirty="0"/>
          </a:p>
          <a:p>
            <a:pPr algn="ctr" eaLnBrk="0" hangingPunct="0"/>
            <a:r>
              <a:rPr lang="en-US" sz="1200" b="1" dirty="0"/>
              <a:t>Maintaining and updating</a:t>
            </a:r>
          </a:p>
          <a:p>
            <a:pPr algn="ctr" eaLnBrk="0" hangingPunct="0"/>
            <a:r>
              <a:rPr lang="en-US" sz="1200" b="1" dirty="0"/>
              <a:t>the research</a:t>
            </a:r>
          </a:p>
          <a:p>
            <a:pPr algn="ctr"/>
            <a:endParaRPr lang="en-US" dirty="0"/>
          </a:p>
        </p:txBody>
      </p:sp>
      <p:sp>
        <p:nvSpPr>
          <p:cNvPr id="18452" name="Line 23"/>
          <p:cNvSpPr>
            <a:spLocks noChangeShapeType="1"/>
          </p:cNvSpPr>
          <p:nvPr/>
        </p:nvSpPr>
        <p:spPr bwMode="auto">
          <a:xfrm flipV="1">
            <a:off x="838200" y="8686800"/>
            <a:ext cx="0" cy="228600"/>
          </a:xfrm>
          <a:prstGeom prst="line">
            <a:avLst/>
          </a:prstGeom>
          <a:noFill/>
          <a:ln w="57150">
            <a:solidFill>
              <a:srgbClr val="800000"/>
            </a:solidFill>
            <a:round/>
            <a:headEnd/>
            <a:tailEnd/>
          </a:ln>
        </p:spPr>
        <p:txBody>
          <a:bodyPr/>
          <a:lstStyle/>
          <a:p>
            <a:endParaRPr lang="en-US"/>
          </a:p>
        </p:txBody>
      </p:sp>
      <p:sp>
        <p:nvSpPr>
          <p:cNvPr id="18453" name="AutoShape 33"/>
          <p:cNvSpPr>
            <a:spLocks noChangeArrowheads="1"/>
          </p:cNvSpPr>
          <p:nvPr/>
        </p:nvSpPr>
        <p:spPr bwMode="auto">
          <a:xfrm>
            <a:off x="1887538" y="7620000"/>
            <a:ext cx="2362200" cy="1066800"/>
          </a:xfrm>
          <a:prstGeom prst="wedgeRoundRectCallout">
            <a:avLst>
              <a:gd name="adj1" fmla="val -81046"/>
              <a:gd name="adj2" fmla="val 65028"/>
              <a:gd name="adj3" fmla="val 16667"/>
            </a:avLst>
          </a:prstGeom>
          <a:solidFill>
            <a:schemeClr val="accent1">
              <a:alpha val="16862"/>
            </a:schemeClr>
          </a:solidFill>
          <a:ln w="9525">
            <a:miter lim="800000"/>
            <a:headEnd/>
            <a:tailEnd/>
          </a:ln>
          <a:scene3d>
            <a:camera prst="legacyObliqueTopRight"/>
            <a:lightRig rig="legacyFlat3" dir="b"/>
          </a:scene3d>
          <a:sp3d extrusionH="125400" prstMaterial="legacyPlastic">
            <a:bevelT w="13500" h="13500" prst="angle"/>
            <a:bevelB w="13500" h="13500" prst="angle"/>
            <a:extrusionClr>
              <a:srgbClr val="FFFFA3"/>
            </a:extrusionClr>
          </a:sp3d>
        </p:spPr>
        <p:txBody>
          <a:bodyPr>
            <a:flatTx/>
          </a:bodyPr>
          <a:lstStyle/>
          <a:p>
            <a:pPr algn="ctr"/>
            <a:endParaRPr lang="en-US" sz="1400" b="1" dirty="0" smtClean="0"/>
          </a:p>
          <a:p>
            <a:pPr algn="ctr"/>
            <a:endParaRPr lang="en-US" sz="200" b="1" dirty="0"/>
          </a:p>
          <a:p>
            <a:pPr algn="ctr"/>
            <a:r>
              <a:rPr lang="en-US" sz="1200" b="1" dirty="0"/>
              <a:t>Deliver the research to the rest of the project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914400" y="381000"/>
            <a:ext cx="5334000" cy="830997"/>
          </a:xfrm>
          <a:prstGeom prst="rect">
            <a:avLst/>
          </a:prstGeom>
          <a:noFill/>
          <a:ln w="9525">
            <a:noFill/>
            <a:miter lim="800000"/>
            <a:headEnd/>
            <a:tailEnd/>
          </a:ln>
          <a:effectLst/>
        </p:spPr>
        <p:txBody>
          <a:bodyPr>
            <a:spAutoFit/>
          </a:bodyPr>
          <a:lstStyle/>
          <a:p>
            <a:pPr algn="ctr">
              <a:spcBef>
                <a:spcPct val="50000"/>
              </a:spcBef>
              <a:defRPr/>
            </a:pPr>
            <a:r>
              <a:rPr lang="en-US" sz="2400" b="1" dirty="0" smtClean="0"/>
              <a:t>Project Team Research Value Chain Narrative</a:t>
            </a:r>
            <a:endParaRPr lang="en-US" sz="2400" b="1" dirty="0">
              <a:effectLst>
                <a:outerShdw blurRad="38100" dist="38100" dir="2700000" algn="tl">
                  <a:srgbClr val="C0C0C0"/>
                </a:outerShdw>
              </a:effectLst>
            </a:endParaRPr>
          </a:p>
        </p:txBody>
      </p:sp>
      <p:sp>
        <p:nvSpPr>
          <p:cNvPr id="3" name="TextBox 2"/>
          <p:cNvSpPr txBox="1"/>
          <p:nvPr/>
        </p:nvSpPr>
        <p:spPr>
          <a:xfrm>
            <a:off x="685800" y="1524000"/>
            <a:ext cx="5410200" cy="5016758"/>
          </a:xfrm>
          <a:prstGeom prst="rect">
            <a:avLst/>
          </a:prstGeom>
          <a:noFill/>
        </p:spPr>
        <p:txBody>
          <a:bodyPr wrap="square" rtlCol="0">
            <a:spAutoFit/>
          </a:bodyPr>
          <a:lstStyle/>
          <a:p>
            <a:pPr algn="just"/>
            <a:r>
              <a:rPr lang="en-US" dirty="0" smtClean="0"/>
              <a:t>	</a:t>
            </a:r>
          </a:p>
          <a:p>
            <a:pPr algn="just"/>
            <a:r>
              <a:rPr lang="en-US" sz="1400" dirty="0" smtClean="0"/>
              <a:t>	The purpose of this Value Chain was to show how we can add value to our customers, the rest of the Project Team WCA, through each of the work practices shown on the WCA.</a:t>
            </a:r>
          </a:p>
          <a:p>
            <a:pPr algn="just"/>
            <a:r>
              <a:rPr lang="en-US" sz="1400" dirty="0" smtClean="0"/>
              <a:t> </a:t>
            </a:r>
          </a:p>
          <a:p>
            <a:pPr lvl="2" algn="just">
              <a:buFont typeface="Arial" pitchFamily="34" charset="0"/>
              <a:buChar char="•"/>
            </a:pPr>
            <a:r>
              <a:rPr lang="en-US" sz="1400" b="1" u="sng" dirty="0" smtClean="0"/>
              <a:t>RESEARCH</a:t>
            </a:r>
            <a:r>
              <a:rPr lang="en-US" sz="1400" dirty="0" smtClean="0"/>
              <a:t>- </a:t>
            </a:r>
            <a:r>
              <a:rPr lang="en-US" sz="1400" b="1" dirty="0" smtClean="0"/>
              <a:t>Find out how graders want us to do the project</a:t>
            </a:r>
            <a:endParaRPr lang="en-US" sz="1400" dirty="0" smtClean="0"/>
          </a:p>
          <a:p>
            <a:pPr lvl="2" algn="just"/>
            <a:endParaRPr lang="en-US" sz="1400" dirty="0" smtClean="0"/>
          </a:p>
          <a:p>
            <a:pPr lvl="2" algn="just">
              <a:buFont typeface="Arial" pitchFamily="34" charset="0"/>
              <a:buChar char="•"/>
            </a:pPr>
            <a:r>
              <a:rPr lang="en-US" sz="1400" b="1" u="sng" dirty="0" smtClean="0"/>
              <a:t>SELL</a:t>
            </a:r>
            <a:r>
              <a:rPr lang="en-US" sz="1400" dirty="0" smtClean="0"/>
              <a:t>- </a:t>
            </a:r>
            <a:r>
              <a:rPr lang="en-US" sz="1400" b="1" dirty="0" smtClean="0"/>
              <a:t>Convince team information is useful</a:t>
            </a:r>
            <a:endParaRPr lang="en-US" sz="1400" dirty="0" smtClean="0"/>
          </a:p>
          <a:p>
            <a:pPr lvl="2" algn="just"/>
            <a:endParaRPr lang="en-US" sz="1400" dirty="0" smtClean="0"/>
          </a:p>
          <a:p>
            <a:pPr lvl="2" algn="just">
              <a:buFont typeface="Arial" pitchFamily="34" charset="0"/>
              <a:buChar char="•"/>
            </a:pPr>
            <a:r>
              <a:rPr lang="en-US" sz="1400" b="1" u="sng" dirty="0" smtClean="0"/>
              <a:t>PRODUCE</a:t>
            </a:r>
            <a:r>
              <a:rPr lang="en-US" sz="1400" dirty="0" smtClean="0"/>
              <a:t>-</a:t>
            </a:r>
            <a:r>
              <a:rPr lang="en-US" sz="1400" b="1" dirty="0" smtClean="0"/>
              <a:t>Create a survey, group deadlines, and basic format</a:t>
            </a:r>
            <a:endParaRPr lang="en-US" sz="1400" dirty="0" smtClean="0"/>
          </a:p>
          <a:p>
            <a:pPr algn="just" eaLnBrk="0" hangingPunct="0"/>
            <a:endParaRPr lang="en-US" sz="1400" dirty="0" smtClean="0"/>
          </a:p>
          <a:p>
            <a:pPr lvl="2" algn="just" eaLnBrk="0" hangingPunct="0">
              <a:buFont typeface="Arial" pitchFamily="34" charset="0"/>
              <a:buChar char="•"/>
            </a:pPr>
            <a:r>
              <a:rPr lang="en-US" sz="1400" b="1" u="sng" dirty="0" smtClean="0"/>
              <a:t>SERVICE</a:t>
            </a:r>
            <a:r>
              <a:rPr lang="en-US" sz="1400" dirty="0" smtClean="0"/>
              <a:t>- </a:t>
            </a:r>
            <a:r>
              <a:rPr lang="en-US" sz="1400" b="1" dirty="0" smtClean="0"/>
              <a:t>Maintaining and updating the research</a:t>
            </a:r>
            <a:endParaRPr lang="en-US" sz="1400" dirty="0" smtClean="0"/>
          </a:p>
          <a:p>
            <a:pPr lvl="2" algn="just"/>
            <a:endParaRPr lang="en-US" sz="1400" dirty="0" smtClean="0"/>
          </a:p>
          <a:p>
            <a:pPr lvl="2" algn="just">
              <a:buFont typeface="Arial" pitchFamily="34" charset="0"/>
              <a:buChar char="•"/>
            </a:pPr>
            <a:r>
              <a:rPr lang="en-US" sz="1400" b="1" u="sng" dirty="0" smtClean="0"/>
              <a:t>DELIVER</a:t>
            </a:r>
            <a:r>
              <a:rPr lang="en-US" sz="1400" dirty="0" smtClean="0"/>
              <a:t>- </a:t>
            </a:r>
            <a:r>
              <a:rPr lang="en-US" sz="1400" b="1" dirty="0" smtClean="0"/>
              <a:t>Deliver the research to the rest of the project</a:t>
            </a:r>
            <a:endParaRPr lang="en-US" sz="1400" dirty="0" smtClean="0"/>
          </a:p>
          <a:p>
            <a:pPr lvl="2" algn="just"/>
            <a:endParaRPr lang="en-US" sz="1400" dirty="0" smtClean="0"/>
          </a:p>
          <a:p>
            <a:pPr algn="just"/>
            <a:r>
              <a:rPr lang="en-US" sz="1400" dirty="0" smtClean="0"/>
              <a:t>	The end </a:t>
            </a:r>
            <a:r>
              <a:rPr lang="en-US" sz="1400" b="1" u="sng" dirty="0" smtClean="0"/>
              <a:t>VALUE</a:t>
            </a:r>
            <a:r>
              <a:rPr lang="en-US" sz="1400" b="1" dirty="0" smtClean="0"/>
              <a:t> </a:t>
            </a:r>
            <a:r>
              <a:rPr lang="en-US" sz="1400" dirty="0" smtClean="0"/>
              <a:t>to our customers is</a:t>
            </a:r>
            <a:r>
              <a:rPr lang="en-US" sz="1400" b="1" dirty="0" smtClean="0"/>
              <a:t> </a:t>
            </a:r>
            <a:r>
              <a:rPr lang="en-US" sz="1400" dirty="0" smtClean="0"/>
              <a:t>to create a more organized project binder so as to ease the graders job by making it faster.</a:t>
            </a:r>
          </a:p>
          <a:p>
            <a:pPr algn="just"/>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ChangeArrowheads="1"/>
          </p:cNvSpPr>
          <p:nvPr/>
        </p:nvSpPr>
        <p:spPr bwMode="auto">
          <a:xfrm>
            <a:off x="247650" y="12192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Research</a:t>
            </a:r>
          </a:p>
        </p:txBody>
      </p:sp>
      <p:sp>
        <p:nvSpPr>
          <p:cNvPr id="20482" name="Rectangle 9"/>
          <p:cNvSpPr>
            <a:spLocks noChangeArrowheads="1"/>
          </p:cNvSpPr>
          <p:nvPr/>
        </p:nvSpPr>
        <p:spPr bwMode="auto">
          <a:xfrm>
            <a:off x="1619250" y="12192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Sell</a:t>
            </a:r>
          </a:p>
        </p:txBody>
      </p:sp>
      <p:sp>
        <p:nvSpPr>
          <p:cNvPr id="20483" name="Rectangle 10"/>
          <p:cNvSpPr>
            <a:spLocks noChangeArrowheads="1"/>
          </p:cNvSpPr>
          <p:nvPr/>
        </p:nvSpPr>
        <p:spPr bwMode="auto">
          <a:xfrm>
            <a:off x="2990850" y="12192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Produce</a:t>
            </a:r>
          </a:p>
        </p:txBody>
      </p:sp>
      <p:sp>
        <p:nvSpPr>
          <p:cNvPr id="20484" name="Rectangle 11"/>
          <p:cNvSpPr>
            <a:spLocks noChangeArrowheads="1"/>
          </p:cNvSpPr>
          <p:nvPr/>
        </p:nvSpPr>
        <p:spPr bwMode="auto">
          <a:xfrm>
            <a:off x="4362450" y="12192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Service</a:t>
            </a:r>
          </a:p>
        </p:txBody>
      </p:sp>
      <p:sp>
        <p:nvSpPr>
          <p:cNvPr id="20485" name="Rectangle 12"/>
          <p:cNvSpPr>
            <a:spLocks noChangeArrowheads="1"/>
          </p:cNvSpPr>
          <p:nvPr/>
        </p:nvSpPr>
        <p:spPr bwMode="auto">
          <a:xfrm>
            <a:off x="5734050" y="1219200"/>
            <a:ext cx="971550" cy="711200"/>
          </a:xfrm>
          <a:prstGeom prst="rect">
            <a:avLst/>
          </a:prstGeom>
          <a:solidFill>
            <a:schemeClr val="accent1"/>
          </a:solidFill>
          <a:ln w="9525">
            <a:miter lim="800000"/>
            <a:headEnd/>
            <a:tailEnd/>
          </a:ln>
          <a:scene3d>
            <a:camera prst="legacyObliqueTopLeft"/>
            <a:lightRig rig="legacyFlat3" dir="t"/>
          </a:scene3d>
          <a:sp3d extrusionH="201600" prstMaterial="legacyMatte">
            <a:bevelT w="13500" h="13500" prst="angle"/>
            <a:bevelB w="13500" h="13500" prst="angle"/>
            <a:extrusionClr>
              <a:srgbClr val="FFFFA3"/>
            </a:extrusionClr>
          </a:sp3d>
        </p:spPr>
        <p:txBody>
          <a:bodyPr wrap="none" anchor="ctr">
            <a:flatTx/>
          </a:bodyPr>
          <a:lstStyle/>
          <a:p>
            <a:pPr algn="ctr"/>
            <a:r>
              <a:rPr lang="en-US" sz="1200" b="1"/>
              <a:t>Deliver</a:t>
            </a:r>
          </a:p>
        </p:txBody>
      </p:sp>
      <p:sp>
        <p:nvSpPr>
          <p:cNvPr id="20486" name="Line 13"/>
          <p:cNvSpPr>
            <a:spLocks noChangeShapeType="1"/>
          </p:cNvSpPr>
          <p:nvPr/>
        </p:nvSpPr>
        <p:spPr bwMode="auto">
          <a:xfrm>
            <a:off x="0" y="990600"/>
            <a:ext cx="6858000" cy="0"/>
          </a:xfrm>
          <a:prstGeom prst="line">
            <a:avLst/>
          </a:prstGeom>
          <a:noFill/>
          <a:ln w="9525">
            <a:solidFill>
              <a:schemeClr val="tx1"/>
            </a:solidFill>
            <a:round/>
            <a:headEnd/>
            <a:tailEnd/>
          </a:ln>
        </p:spPr>
        <p:txBody>
          <a:bodyPr/>
          <a:lstStyle/>
          <a:p>
            <a:endParaRPr lang="en-US"/>
          </a:p>
        </p:txBody>
      </p:sp>
      <p:sp>
        <p:nvSpPr>
          <p:cNvPr id="34823" name="Text Box 14"/>
          <p:cNvSpPr txBox="1">
            <a:spLocks noChangeArrowheads="1"/>
          </p:cNvSpPr>
          <p:nvPr/>
        </p:nvSpPr>
        <p:spPr bwMode="auto">
          <a:xfrm>
            <a:off x="228600" y="76200"/>
            <a:ext cx="6515100" cy="830997"/>
          </a:xfrm>
          <a:prstGeom prst="rect">
            <a:avLst/>
          </a:prstGeom>
          <a:noFill/>
          <a:ln w="9525">
            <a:noFill/>
            <a:miter lim="800000"/>
            <a:headEnd/>
            <a:tailEnd/>
          </a:ln>
        </p:spPr>
        <p:txBody>
          <a:bodyPr>
            <a:spAutoFit/>
          </a:bodyPr>
          <a:lstStyle/>
          <a:p>
            <a:pPr algn="ctr">
              <a:spcBef>
                <a:spcPct val="50000"/>
              </a:spcBef>
              <a:defRPr/>
            </a:pPr>
            <a:r>
              <a:rPr lang="en-US" sz="2400" b="1" dirty="0">
                <a:solidFill>
                  <a:srgbClr val="FFB64B"/>
                </a:solidFill>
                <a:effectLst>
                  <a:outerShdw blurRad="50800" dist="50800" dir="5400000" algn="ctr" rotWithShape="0">
                    <a:srgbClr val="000000">
                      <a:alpha val="99000"/>
                    </a:srgbClr>
                  </a:outerShdw>
                </a:effectLst>
              </a:rPr>
              <a:t>Project Team Research Value Chain Work Breakdown</a:t>
            </a:r>
          </a:p>
        </p:txBody>
      </p:sp>
      <p:sp>
        <p:nvSpPr>
          <p:cNvPr id="20488" name="Rectangle 22"/>
          <p:cNvSpPr>
            <a:spLocks noChangeArrowheads="1"/>
          </p:cNvSpPr>
          <p:nvPr/>
        </p:nvSpPr>
        <p:spPr bwMode="auto">
          <a:xfrm>
            <a:off x="204788" y="2362200"/>
            <a:ext cx="1073150" cy="64770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r>
              <a:rPr lang="en-US" sz="1200" u="sng" dirty="0"/>
              <a:t>Research</a:t>
            </a:r>
            <a:r>
              <a:rPr lang="en-US" sz="1200" dirty="0"/>
              <a:t>- Find times when our team can meet with each other and graders to discuss the </a:t>
            </a:r>
            <a:r>
              <a:rPr lang="en-US" sz="1200" dirty="0" smtClean="0"/>
              <a:t>project</a:t>
            </a:r>
            <a:endParaRPr lang="en-US" sz="1200" dirty="0"/>
          </a:p>
          <a:p>
            <a:r>
              <a:rPr lang="en-US" sz="1200" u="sng" dirty="0"/>
              <a:t>Sell</a:t>
            </a:r>
            <a:r>
              <a:rPr lang="en-US" sz="1200" dirty="0"/>
              <a:t>-Our ideas about the project to the </a:t>
            </a:r>
            <a:r>
              <a:rPr lang="en-US" sz="1200" dirty="0" smtClean="0"/>
              <a:t>graders</a:t>
            </a:r>
            <a:endParaRPr lang="en-US" sz="1200" dirty="0"/>
          </a:p>
          <a:p>
            <a:r>
              <a:rPr lang="en-US" sz="1200" u="sng" dirty="0"/>
              <a:t>Service</a:t>
            </a:r>
            <a:r>
              <a:rPr lang="en-US" sz="1200" dirty="0"/>
              <a:t>- Change our project based on graders’ </a:t>
            </a:r>
            <a:r>
              <a:rPr lang="en-US" sz="1200" dirty="0" smtClean="0"/>
              <a:t>suggestion</a:t>
            </a:r>
            <a:endParaRPr lang="en-US" sz="1200" dirty="0"/>
          </a:p>
          <a:p>
            <a:r>
              <a:rPr lang="en-US" sz="1200" u="sng" dirty="0"/>
              <a:t>Produce</a:t>
            </a:r>
            <a:r>
              <a:rPr lang="en-US" sz="1200" dirty="0"/>
              <a:t>- A plan for organizing our project binder</a:t>
            </a:r>
          </a:p>
          <a:p>
            <a:r>
              <a:rPr lang="en-US" sz="1200" u="sng" dirty="0"/>
              <a:t>Deliver</a:t>
            </a:r>
            <a:r>
              <a:rPr lang="en-US" sz="1200" dirty="0"/>
              <a:t>- Research to the rest of the </a:t>
            </a:r>
            <a:r>
              <a:rPr lang="en-US" sz="1200" dirty="0" smtClean="0"/>
              <a:t>project</a:t>
            </a:r>
            <a:endParaRPr lang="en-US" sz="1200" b="1" dirty="0"/>
          </a:p>
          <a:p>
            <a:endParaRPr lang="en-US" sz="1200" b="1" dirty="0"/>
          </a:p>
          <a:p>
            <a:endParaRPr lang="en-US" sz="1200" b="1" dirty="0"/>
          </a:p>
          <a:p>
            <a:endParaRPr lang="en-US" sz="1200" b="1" dirty="0"/>
          </a:p>
          <a:p>
            <a:endParaRPr lang="en-US" sz="1200" b="1" u="sng" dirty="0"/>
          </a:p>
        </p:txBody>
      </p:sp>
      <p:sp>
        <p:nvSpPr>
          <p:cNvPr id="20489" name="Rectangle 23"/>
          <p:cNvSpPr>
            <a:spLocks noChangeArrowheads="1"/>
          </p:cNvSpPr>
          <p:nvPr/>
        </p:nvSpPr>
        <p:spPr bwMode="auto">
          <a:xfrm>
            <a:off x="1576388" y="2362200"/>
            <a:ext cx="1073150" cy="64770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r>
              <a:rPr lang="en-US" sz="1200" u="sng" dirty="0"/>
              <a:t>Research</a:t>
            </a:r>
            <a:r>
              <a:rPr lang="en-US" sz="1200" dirty="0"/>
              <a:t>- Find out how info you have found will be useful to the </a:t>
            </a:r>
            <a:r>
              <a:rPr lang="en-US" sz="1200" dirty="0" smtClean="0"/>
              <a:t>project</a:t>
            </a:r>
            <a:endParaRPr lang="en-US" sz="1200" dirty="0"/>
          </a:p>
          <a:p>
            <a:r>
              <a:rPr lang="en-US" sz="1200" u="sng" dirty="0"/>
              <a:t>Sell</a:t>
            </a:r>
            <a:r>
              <a:rPr lang="en-US" sz="1200" dirty="0"/>
              <a:t>- Use this to convince the rest of the team the research is </a:t>
            </a:r>
            <a:r>
              <a:rPr lang="en-US" sz="1200" dirty="0" smtClean="0"/>
              <a:t>useful</a:t>
            </a:r>
            <a:endParaRPr lang="en-US" sz="1200" dirty="0"/>
          </a:p>
          <a:p>
            <a:r>
              <a:rPr lang="en-US" sz="1200" u="sng" dirty="0"/>
              <a:t>Service</a:t>
            </a:r>
            <a:r>
              <a:rPr lang="en-US" sz="1200" dirty="0"/>
              <a:t>- Edit research based off what everyone has </a:t>
            </a:r>
            <a:r>
              <a:rPr lang="en-US" sz="1200" dirty="0" smtClean="0"/>
              <a:t>found</a:t>
            </a:r>
            <a:endParaRPr lang="en-US" sz="1200" dirty="0"/>
          </a:p>
          <a:p>
            <a:r>
              <a:rPr lang="en-US" sz="1200" u="sng" dirty="0"/>
              <a:t>Produce</a:t>
            </a:r>
            <a:r>
              <a:rPr lang="en-US" sz="1200" dirty="0"/>
              <a:t>- Final research to produce survey and project </a:t>
            </a:r>
            <a:r>
              <a:rPr lang="en-US" sz="1200" dirty="0" smtClean="0"/>
              <a:t>format</a:t>
            </a:r>
            <a:endParaRPr lang="en-US" sz="1200" dirty="0"/>
          </a:p>
          <a:p>
            <a:r>
              <a:rPr lang="en-US" sz="1200" u="sng" dirty="0"/>
              <a:t>Deliver</a:t>
            </a:r>
            <a:r>
              <a:rPr lang="en-US" sz="1200" dirty="0"/>
              <a:t>- Research to the rest of the project</a:t>
            </a:r>
          </a:p>
          <a:p>
            <a:endParaRPr lang="en-US" sz="1200" dirty="0"/>
          </a:p>
          <a:p>
            <a:endParaRPr lang="en-US" sz="1200" u="sng" dirty="0"/>
          </a:p>
        </p:txBody>
      </p:sp>
      <p:sp>
        <p:nvSpPr>
          <p:cNvPr id="20490" name="Rectangle 24"/>
          <p:cNvSpPr>
            <a:spLocks noChangeArrowheads="1"/>
          </p:cNvSpPr>
          <p:nvPr/>
        </p:nvSpPr>
        <p:spPr bwMode="auto">
          <a:xfrm>
            <a:off x="2947988" y="2362200"/>
            <a:ext cx="1073150" cy="64770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pPr algn="ctr"/>
            <a:r>
              <a:rPr lang="en-US" sz="1200" u="sng" dirty="0"/>
              <a:t>Research</a:t>
            </a:r>
            <a:r>
              <a:rPr lang="en-US" sz="1200" dirty="0"/>
              <a:t>- Proper question for a survey of High School </a:t>
            </a:r>
            <a:r>
              <a:rPr lang="en-US" sz="1200" dirty="0" smtClean="0"/>
              <a:t>students</a:t>
            </a:r>
            <a:endParaRPr lang="en-US" sz="1200" dirty="0"/>
          </a:p>
          <a:p>
            <a:pPr algn="ctr"/>
            <a:r>
              <a:rPr lang="en-US" sz="1200" u="sng" dirty="0"/>
              <a:t>Produce</a:t>
            </a:r>
            <a:r>
              <a:rPr lang="en-US" sz="1200" dirty="0"/>
              <a:t>- Survey and project binder </a:t>
            </a:r>
            <a:r>
              <a:rPr lang="en-US" sz="1200" dirty="0" smtClean="0"/>
              <a:t>format</a:t>
            </a:r>
            <a:endParaRPr lang="en-US" sz="1200" dirty="0"/>
          </a:p>
          <a:p>
            <a:pPr algn="ctr"/>
            <a:r>
              <a:rPr lang="en-US" sz="1200" u="sng" dirty="0"/>
              <a:t>Sell</a:t>
            </a:r>
            <a:r>
              <a:rPr lang="en-US" sz="1200" dirty="0"/>
              <a:t>- Survey’s use to schools so we can distribute it to their </a:t>
            </a:r>
            <a:r>
              <a:rPr lang="en-US" sz="1200" dirty="0" smtClean="0"/>
              <a:t>students</a:t>
            </a:r>
            <a:endParaRPr lang="en-US" sz="1200" dirty="0"/>
          </a:p>
          <a:p>
            <a:pPr algn="ctr"/>
            <a:r>
              <a:rPr lang="en-US" sz="1200" u="sng" dirty="0"/>
              <a:t>Deliver</a:t>
            </a:r>
            <a:r>
              <a:rPr lang="en-US" sz="1200" dirty="0"/>
              <a:t>- Send out and retrieve </a:t>
            </a:r>
            <a:r>
              <a:rPr lang="en-US" sz="1200" dirty="0" smtClean="0"/>
              <a:t>surveys</a:t>
            </a:r>
            <a:endParaRPr lang="en-US" sz="1200" dirty="0"/>
          </a:p>
          <a:p>
            <a:pPr algn="ctr"/>
            <a:r>
              <a:rPr lang="en-US" sz="1200" u="sng" dirty="0"/>
              <a:t>Service</a:t>
            </a:r>
            <a:r>
              <a:rPr lang="en-US" sz="1200" dirty="0"/>
              <a:t>- Continue to update project format based on new information</a:t>
            </a:r>
          </a:p>
          <a:p>
            <a:pPr algn="ctr"/>
            <a:endParaRPr lang="en-US" sz="1200" dirty="0"/>
          </a:p>
          <a:p>
            <a:pPr algn="ctr"/>
            <a:endParaRPr lang="en-US" sz="1200" dirty="0"/>
          </a:p>
          <a:p>
            <a:pPr algn="ctr"/>
            <a:endParaRPr lang="en-US" sz="1200" u="sng" dirty="0"/>
          </a:p>
        </p:txBody>
      </p:sp>
      <p:sp>
        <p:nvSpPr>
          <p:cNvPr id="20491" name="Rectangle 25"/>
          <p:cNvSpPr>
            <a:spLocks noChangeArrowheads="1"/>
          </p:cNvSpPr>
          <p:nvPr/>
        </p:nvSpPr>
        <p:spPr bwMode="auto">
          <a:xfrm>
            <a:off x="4319588" y="2362200"/>
            <a:ext cx="1073150" cy="64770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pPr algn="ctr"/>
            <a:r>
              <a:rPr lang="en-US" sz="1200" u="sng" dirty="0"/>
              <a:t>Research</a:t>
            </a:r>
            <a:r>
              <a:rPr lang="en-US" sz="1200" dirty="0"/>
              <a:t>- New ideas about project format or the project </a:t>
            </a:r>
            <a:r>
              <a:rPr lang="en-US" sz="1200" dirty="0" smtClean="0"/>
              <a:t>itself</a:t>
            </a:r>
            <a:endParaRPr lang="en-US" sz="1200" dirty="0"/>
          </a:p>
          <a:p>
            <a:pPr algn="ctr"/>
            <a:r>
              <a:rPr lang="en-US" sz="1200" u="sng" dirty="0"/>
              <a:t>Sell</a:t>
            </a:r>
            <a:r>
              <a:rPr lang="en-US" sz="1200" dirty="0"/>
              <a:t>- Any good ideas to the team and the </a:t>
            </a:r>
            <a:r>
              <a:rPr lang="en-US" sz="1200" dirty="0" smtClean="0"/>
              <a:t>graders</a:t>
            </a:r>
            <a:endParaRPr lang="en-US" sz="1200" dirty="0"/>
          </a:p>
          <a:p>
            <a:pPr algn="ctr"/>
            <a:r>
              <a:rPr lang="en-US" sz="1200" u="sng" dirty="0"/>
              <a:t>Produce</a:t>
            </a:r>
            <a:r>
              <a:rPr lang="en-US" sz="1200" dirty="0"/>
              <a:t>- Any changes to our project format or </a:t>
            </a:r>
            <a:r>
              <a:rPr lang="en-US" sz="1200" dirty="0" smtClean="0"/>
              <a:t>research</a:t>
            </a:r>
            <a:endParaRPr lang="en-US" sz="1200" dirty="0"/>
          </a:p>
          <a:p>
            <a:pPr algn="ctr"/>
            <a:r>
              <a:rPr lang="en-US" sz="1200" u="sng" dirty="0"/>
              <a:t>Service</a:t>
            </a:r>
            <a:r>
              <a:rPr lang="en-US" sz="1200" dirty="0"/>
              <a:t>- Update our actual project to the new </a:t>
            </a:r>
            <a:r>
              <a:rPr lang="en-US" sz="1200" dirty="0" smtClean="0"/>
              <a:t>format</a:t>
            </a:r>
            <a:endParaRPr lang="en-US" sz="1200" dirty="0"/>
          </a:p>
          <a:p>
            <a:pPr algn="ctr"/>
            <a:r>
              <a:rPr lang="en-US" sz="1200" u="sng" dirty="0"/>
              <a:t>Deliver</a:t>
            </a:r>
            <a:r>
              <a:rPr lang="en-US" sz="1200" dirty="0"/>
              <a:t>- The changes to the rest of the project</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u="sng" dirty="0"/>
          </a:p>
        </p:txBody>
      </p:sp>
      <p:sp>
        <p:nvSpPr>
          <p:cNvPr id="20492" name="Rectangle 26"/>
          <p:cNvSpPr>
            <a:spLocks noChangeArrowheads="1"/>
          </p:cNvSpPr>
          <p:nvPr/>
        </p:nvSpPr>
        <p:spPr bwMode="auto">
          <a:xfrm>
            <a:off x="5691188" y="2362200"/>
            <a:ext cx="1073150" cy="6477000"/>
          </a:xfrm>
          <a:prstGeom prst="rect">
            <a:avLst/>
          </a:prstGeom>
          <a:solidFill>
            <a:srgbClr val="339966">
              <a:alpha val="45000"/>
            </a:srgbClr>
          </a:solidFill>
          <a:ln w="9525">
            <a:miter lim="800000"/>
            <a:headEnd/>
            <a:tailEnd/>
          </a:ln>
          <a:scene3d>
            <a:camera prst="legacyObliqueTopLeft"/>
            <a:lightRig rig="legacyFlat3" dir="t"/>
          </a:scene3d>
          <a:sp3d extrusionH="125400" prstMaterial="legacyMatte">
            <a:bevelT w="13500" h="13500" prst="angle"/>
            <a:bevelB w="13500" h="13500" prst="angle"/>
            <a:extrusionClr>
              <a:srgbClr val="FFFFA3"/>
            </a:extrusionClr>
          </a:sp3d>
        </p:spPr>
        <p:txBody>
          <a:bodyPr anchor="ctr">
            <a:flatTx/>
          </a:bodyPr>
          <a:lstStyle/>
          <a:p>
            <a:pPr algn="ctr"/>
            <a:r>
              <a:rPr lang="en-US" sz="1200" u="sng" dirty="0"/>
              <a:t>Research</a:t>
            </a:r>
            <a:r>
              <a:rPr lang="en-US" sz="1200" dirty="0"/>
              <a:t>- How to incorporate our research into our project </a:t>
            </a:r>
            <a:r>
              <a:rPr lang="en-US" sz="1200" dirty="0" smtClean="0"/>
              <a:t>binder</a:t>
            </a:r>
            <a:endParaRPr lang="en-US" sz="1200" dirty="0"/>
          </a:p>
          <a:p>
            <a:pPr algn="ctr"/>
            <a:r>
              <a:rPr lang="en-US" sz="1200" u="sng" dirty="0"/>
              <a:t>Sell</a:t>
            </a:r>
            <a:r>
              <a:rPr lang="en-US" sz="1200" dirty="0"/>
              <a:t>- Ideas to the team and </a:t>
            </a:r>
            <a:r>
              <a:rPr lang="en-US" sz="1200" dirty="0" smtClean="0"/>
              <a:t>graders</a:t>
            </a:r>
            <a:endParaRPr lang="en-US" sz="1200" dirty="0"/>
          </a:p>
          <a:p>
            <a:pPr algn="ctr"/>
            <a:r>
              <a:rPr lang="en-US" sz="1200" u="sng" dirty="0"/>
              <a:t>Produce</a:t>
            </a:r>
            <a:r>
              <a:rPr lang="en-US" sz="1200" dirty="0"/>
              <a:t>- Research section of our project </a:t>
            </a:r>
            <a:r>
              <a:rPr lang="en-US" sz="1200" dirty="0" smtClean="0"/>
              <a:t>binder</a:t>
            </a:r>
            <a:endParaRPr lang="en-US" sz="1200" dirty="0"/>
          </a:p>
          <a:p>
            <a:pPr algn="ctr"/>
            <a:r>
              <a:rPr lang="en-US" sz="1200" u="sng" dirty="0"/>
              <a:t>Deliver</a:t>
            </a:r>
            <a:r>
              <a:rPr lang="en-US" sz="1200" dirty="0"/>
              <a:t>- This organized research to the rest of the </a:t>
            </a:r>
            <a:r>
              <a:rPr lang="en-US" sz="1200" dirty="0" smtClean="0"/>
              <a:t>project</a:t>
            </a:r>
            <a:endParaRPr lang="en-US" sz="1200" dirty="0"/>
          </a:p>
          <a:p>
            <a:pPr algn="ctr"/>
            <a:r>
              <a:rPr lang="en-US" sz="1200" u="sng" dirty="0"/>
              <a:t>Service</a:t>
            </a:r>
            <a:r>
              <a:rPr lang="en-US" sz="1200" dirty="0"/>
              <a:t>- Continue to update our research based on new </a:t>
            </a:r>
            <a:r>
              <a:rPr lang="en-US" sz="1200" dirty="0" smtClean="0"/>
              <a:t>information</a:t>
            </a:r>
          </a:p>
          <a:p>
            <a:pPr algn="ctr"/>
            <a:endParaRPr lang="en-US" sz="1200" dirty="0"/>
          </a:p>
          <a:p>
            <a:pPr algn="ctr"/>
            <a:endParaRPr lang="en-US" sz="1200" dirty="0"/>
          </a:p>
          <a:p>
            <a:pPr algn="ctr"/>
            <a:endParaRPr lang="en-US" sz="1200" dirty="0"/>
          </a:p>
          <a:p>
            <a:pPr algn="ctr"/>
            <a:endParaRPr lang="en-US" sz="1200" dirty="0"/>
          </a:p>
          <a:p>
            <a:pPr algn="ctr"/>
            <a:endParaRPr lang="en-US" sz="1200" u="sng" dirty="0"/>
          </a:p>
        </p:txBody>
      </p:sp>
      <p:cxnSp>
        <p:nvCxnSpPr>
          <p:cNvPr id="20493" name="AutoShape 18"/>
          <p:cNvCxnSpPr>
            <a:cxnSpLocks noChangeShapeType="1"/>
            <a:stCxn id="20481" idx="3"/>
            <a:endCxn id="20482" idx="1"/>
          </p:cNvCxnSpPr>
          <p:nvPr/>
        </p:nvCxnSpPr>
        <p:spPr bwMode="auto">
          <a:xfrm>
            <a:off x="1219200" y="1574800"/>
            <a:ext cx="400050" cy="0"/>
          </a:xfrm>
          <a:prstGeom prst="straightConnector1">
            <a:avLst/>
          </a:prstGeom>
          <a:noFill/>
          <a:ln w="9525">
            <a:solidFill>
              <a:schemeClr val="tx1"/>
            </a:solidFill>
            <a:round/>
            <a:headEnd/>
            <a:tailEnd type="triangle" w="med" len="med"/>
          </a:ln>
        </p:spPr>
      </p:cxnSp>
      <p:cxnSp>
        <p:nvCxnSpPr>
          <p:cNvPr id="20494" name="AutoShape 19"/>
          <p:cNvCxnSpPr>
            <a:cxnSpLocks noChangeShapeType="1"/>
            <a:stCxn id="20482" idx="3"/>
            <a:endCxn id="20483" idx="1"/>
          </p:cNvCxnSpPr>
          <p:nvPr/>
        </p:nvCxnSpPr>
        <p:spPr bwMode="auto">
          <a:xfrm>
            <a:off x="2590800" y="1574800"/>
            <a:ext cx="400050" cy="0"/>
          </a:xfrm>
          <a:prstGeom prst="straightConnector1">
            <a:avLst/>
          </a:prstGeom>
          <a:noFill/>
          <a:ln w="9525">
            <a:solidFill>
              <a:schemeClr val="tx1"/>
            </a:solidFill>
            <a:round/>
            <a:headEnd/>
            <a:tailEnd type="triangle" w="med" len="med"/>
          </a:ln>
        </p:spPr>
      </p:cxnSp>
      <p:cxnSp>
        <p:nvCxnSpPr>
          <p:cNvPr id="20495" name="AutoShape 20"/>
          <p:cNvCxnSpPr>
            <a:cxnSpLocks noChangeShapeType="1"/>
            <a:stCxn id="20483" idx="3"/>
            <a:endCxn id="20484" idx="1"/>
          </p:cNvCxnSpPr>
          <p:nvPr/>
        </p:nvCxnSpPr>
        <p:spPr bwMode="auto">
          <a:xfrm>
            <a:off x="3962400" y="1574800"/>
            <a:ext cx="400050" cy="0"/>
          </a:xfrm>
          <a:prstGeom prst="straightConnector1">
            <a:avLst/>
          </a:prstGeom>
          <a:noFill/>
          <a:ln w="9525">
            <a:solidFill>
              <a:schemeClr val="tx1"/>
            </a:solidFill>
            <a:round/>
            <a:headEnd/>
            <a:tailEnd type="triangle" w="med" len="med"/>
          </a:ln>
        </p:spPr>
      </p:cxnSp>
      <p:cxnSp>
        <p:nvCxnSpPr>
          <p:cNvPr id="20496" name="AutoShape 21"/>
          <p:cNvCxnSpPr>
            <a:cxnSpLocks noChangeShapeType="1"/>
            <a:stCxn id="20484" idx="3"/>
            <a:endCxn id="20485" idx="1"/>
          </p:cNvCxnSpPr>
          <p:nvPr/>
        </p:nvCxnSpPr>
        <p:spPr bwMode="auto">
          <a:xfrm>
            <a:off x="5334000" y="1574800"/>
            <a:ext cx="400050" cy="0"/>
          </a:xfrm>
          <a:prstGeom prst="straightConnector1">
            <a:avLst/>
          </a:prstGeom>
          <a:noFill/>
          <a:ln w="9525">
            <a:solidFill>
              <a:schemeClr val="tx1"/>
            </a:solidFill>
            <a:round/>
            <a:headEnd/>
            <a:tailEnd type="triangle" w="med" len="med"/>
          </a:ln>
        </p:spPr>
      </p:cxnSp>
      <p:cxnSp>
        <p:nvCxnSpPr>
          <p:cNvPr id="20497" name="AutoShape 22"/>
          <p:cNvCxnSpPr>
            <a:cxnSpLocks noChangeShapeType="1"/>
            <a:stCxn id="20481" idx="2"/>
            <a:endCxn id="20488" idx="0"/>
          </p:cNvCxnSpPr>
          <p:nvPr/>
        </p:nvCxnSpPr>
        <p:spPr bwMode="auto">
          <a:xfrm>
            <a:off x="733425" y="1930400"/>
            <a:ext cx="7938" cy="431800"/>
          </a:xfrm>
          <a:prstGeom prst="straightConnector1">
            <a:avLst/>
          </a:prstGeom>
          <a:noFill/>
          <a:ln w="9525">
            <a:solidFill>
              <a:schemeClr val="tx1"/>
            </a:solidFill>
            <a:round/>
            <a:headEnd/>
            <a:tailEnd type="triangle" w="med" len="med"/>
          </a:ln>
        </p:spPr>
      </p:cxnSp>
      <p:cxnSp>
        <p:nvCxnSpPr>
          <p:cNvPr id="20498" name="AutoShape 23"/>
          <p:cNvCxnSpPr>
            <a:cxnSpLocks noChangeShapeType="1"/>
            <a:stCxn id="20482" idx="2"/>
            <a:endCxn id="20489" idx="0"/>
          </p:cNvCxnSpPr>
          <p:nvPr/>
        </p:nvCxnSpPr>
        <p:spPr bwMode="auto">
          <a:xfrm>
            <a:off x="2105025" y="1930400"/>
            <a:ext cx="7938" cy="431800"/>
          </a:xfrm>
          <a:prstGeom prst="straightConnector1">
            <a:avLst/>
          </a:prstGeom>
          <a:noFill/>
          <a:ln w="9525">
            <a:solidFill>
              <a:schemeClr val="tx1"/>
            </a:solidFill>
            <a:round/>
            <a:headEnd/>
            <a:tailEnd type="triangle" w="med" len="med"/>
          </a:ln>
        </p:spPr>
      </p:cxnSp>
      <p:cxnSp>
        <p:nvCxnSpPr>
          <p:cNvPr id="20499" name="AutoShape 24"/>
          <p:cNvCxnSpPr>
            <a:cxnSpLocks noChangeShapeType="1"/>
            <a:stCxn id="20483" idx="2"/>
            <a:endCxn id="20490" idx="0"/>
          </p:cNvCxnSpPr>
          <p:nvPr/>
        </p:nvCxnSpPr>
        <p:spPr bwMode="auto">
          <a:xfrm>
            <a:off x="3476625" y="1930400"/>
            <a:ext cx="7938" cy="431800"/>
          </a:xfrm>
          <a:prstGeom prst="straightConnector1">
            <a:avLst/>
          </a:prstGeom>
          <a:noFill/>
          <a:ln w="9525">
            <a:solidFill>
              <a:schemeClr val="tx1"/>
            </a:solidFill>
            <a:round/>
            <a:headEnd/>
            <a:tailEnd type="triangle" w="med" len="med"/>
          </a:ln>
        </p:spPr>
      </p:cxnSp>
      <p:cxnSp>
        <p:nvCxnSpPr>
          <p:cNvPr id="20500" name="AutoShape 25"/>
          <p:cNvCxnSpPr>
            <a:cxnSpLocks noChangeShapeType="1"/>
            <a:stCxn id="20484" idx="2"/>
            <a:endCxn id="20491" idx="0"/>
          </p:cNvCxnSpPr>
          <p:nvPr/>
        </p:nvCxnSpPr>
        <p:spPr bwMode="auto">
          <a:xfrm>
            <a:off x="4848225" y="1930400"/>
            <a:ext cx="7938" cy="431800"/>
          </a:xfrm>
          <a:prstGeom prst="straightConnector1">
            <a:avLst/>
          </a:prstGeom>
          <a:noFill/>
          <a:ln w="9525">
            <a:solidFill>
              <a:schemeClr val="tx1"/>
            </a:solidFill>
            <a:round/>
            <a:headEnd/>
            <a:tailEnd type="triangle" w="med" len="med"/>
          </a:ln>
        </p:spPr>
      </p:cxnSp>
      <p:cxnSp>
        <p:nvCxnSpPr>
          <p:cNvPr id="20501" name="AutoShape 26"/>
          <p:cNvCxnSpPr>
            <a:cxnSpLocks noChangeShapeType="1"/>
            <a:stCxn id="20485" idx="2"/>
            <a:endCxn id="20492" idx="0"/>
          </p:cNvCxnSpPr>
          <p:nvPr/>
        </p:nvCxnSpPr>
        <p:spPr bwMode="auto">
          <a:xfrm>
            <a:off x="6219825" y="1930400"/>
            <a:ext cx="7938" cy="43180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9B08178-1B78-47F0-A214-69921C110E50}" type="slidenum">
              <a:rPr lang="en-US" smtClean="0"/>
              <a:pPr>
                <a:defRPr/>
              </a:pPr>
              <a:t>56</a:t>
            </a:fld>
            <a:endParaRPr lang="en-US"/>
          </a:p>
        </p:txBody>
      </p:sp>
      <p:sp>
        <p:nvSpPr>
          <p:cNvPr id="3" name="TextBox 2"/>
          <p:cNvSpPr txBox="1"/>
          <p:nvPr/>
        </p:nvSpPr>
        <p:spPr>
          <a:xfrm>
            <a:off x="381000" y="381000"/>
            <a:ext cx="6096000" cy="461665"/>
          </a:xfrm>
          <a:prstGeom prst="rect">
            <a:avLst/>
          </a:prstGeom>
          <a:noFill/>
        </p:spPr>
        <p:txBody>
          <a:bodyPr wrap="square" rtlCol="0">
            <a:spAutoFit/>
          </a:bodyPr>
          <a:lstStyle/>
          <a:p>
            <a:pPr algn="ctr"/>
            <a:r>
              <a:rPr lang="en-US" sz="2400" b="1" dirty="0" smtClean="0">
                <a:solidFill>
                  <a:schemeClr val="accent4"/>
                </a:solidFill>
              </a:rPr>
              <a:t>Research:  What We Found Out</a:t>
            </a:r>
            <a:endParaRPr lang="en-US" sz="2400" b="1" dirty="0">
              <a:solidFill>
                <a:schemeClr val="accent4"/>
              </a:solidFill>
            </a:endParaRPr>
          </a:p>
        </p:txBody>
      </p:sp>
      <p:cxnSp>
        <p:nvCxnSpPr>
          <p:cNvPr id="5" name="Straight Connector 4"/>
          <p:cNvCxnSpPr/>
          <p:nvPr/>
        </p:nvCxnSpPr>
        <p:spPr>
          <a:xfrm>
            <a:off x="0" y="1143000"/>
            <a:ext cx="7010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1524000"/>
            <a:ext cx="5867400" cy="7417415"/>
          </a:xfrm>
          <a:prstGeom prst="rect">
            <a:avLst/>
          </a:prstGeom>
          <a:noFill/>
        </p:spPr>
        <p:txBody>
          <a:bodyPr wrap="square" rtlCol="0">
            <a:spAutoFit/>
          </a:bodyPr>
          <a:lstStyle/>
          <a:p>
            <a:r>
              <a:rPr lang="en-US" sz="1400" b="1" dirty="0" smtClean="0"/>
              <a:t>	Through our research, we uncovered many different things about this project.  While we found little to support Second Life as our main recruiting tool, we found a great way to use it as a secondary tool.  Our demographics from Kzero.com showed that almost 75% of all the people on Second Life were over 25(pg.58), and there are no statistics for those under 18 since they are not allowed on Second Life.  It also got us started on researching a site called there.com.  “There”, according to the statistics, has about 34% population of children aged 13-17, the ideal target market for our tool(58).  It also has several other advantages we noted through our research.  For example, in the help section for there.com, it describes the behavioral policy, which limits all actions to PG-13, a definite advantage over Second Life, where people can do whatever lewd and/or obscene acts just about anywhere.  Also, upon further examination of how to advertize on “There” and Second Life, there.com has many more options.  In Second Life, you are basically limited to buying an island and getting people to script your buildings for you or learning to do it yourself.  On there.com, you can have your own island, or you can start with premade scripts to get you up and running, or you can sponsor an event or put up a billboard in a high traffic area, neither of which are options in Second Life.  This is an even more poignant fact when you consider that what we want in the MIS Department is more manpower, which is what it would take to run a Second Life Island.  Also you can get started a lot quicker on “There” than in Second Life, especially because of all the premade scripts.</a:t>
            </a:r>
          </a:p>
          <a:p>
            <a:endParaRPr lang="en-US" sz="1400" b="1" dirty="0" smtClean="0"/>
          </a:p>
          <a:p>
            <a:r>
              <a:rPr lang="en-US" sz="1400" b="1" dirty="0" smtClean="0"/>
              <a:t>	The Secondary way we found to use Second Life would be to use it to increase the awareness of MIS amongst the general populace.  Again from </a:t>
            </a:r>
            <a:r>
              <a:rPr lang="en-US" sz="1400" b="1" dirty="0" err="1" smtClean="0"/>
              <a:t>Kzero</a:t>
            </a:r>
            <a:r>
              <a:rPr lang="en-US" sz="1400" b="1" dirty="0" smtClean="0"/>
              <a:t>, over 75%(58) of the avatars on Second Life are of people who are more than 25 years old, which means that a large portion of them are parents.  If we could reach out to the parents first, that may bring in the students later.  There.com is still a far better immediate solution, however.</a:t>
            </a:r>
            <a:endParaRPr lang="en-US" sz="14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6515100" cy="1117600"/>
          </a:xfrm>
        </p:spPr>
        <p:txBody>
          <a:bodyPr>
            <a:normAutofit fontScale="90000"/>
          </a:bodyPr>
          <a:lstStyle/>
          <a:p>
            <a:pPr algn="ctr" fontAlgn="auto">
              <a:spcAft>
                <a:spcPts val="0"/>
              </a:spcAft>
              <a:defRPr/>
            </a:pPr>
            <a:r>
              <a:rPr lang="en-US" dirty="0" smtClean="0"/>
              <a:t>Getting surveys to the schools</a:t>
            </a:r>
            <a:endParaRPr lang="en-US" dirty="0"/>
          </a:p>
        </p:txBody>
      </p:sp>
      <p:pic>
        <p:nvPicPr>
          <p:cNvPr id="21506" name="Picture 3" descr="j0402545"/>
          <p:cNvPicPr>
            <a:picLocks noChangeAspect="1" noChangeArrowheads="1"/>
          </p:cNvPicPr>
          <p:nvPr/>
        </p:nvPicPr>
        <p:blipFill>
          <a:blip r:embed="rId2"/>
          <a:srcRect/>
          <a:stretch>
            <a:fillRect/>
          </a:stretch>
        </p:blipFill>
        <p:spPr bwMode="auto">
          <a:xfrm>
            <a:off x="0" y="1981200"/>
            <a:ext cx="6858000" cy="7162800"/>
          </a:xfrm>
          <a:prstGeom prst="rect">
            <a:avLst/>
          </a:prstGeom>
          <a:noFill/>
          <a:ln w="9525">
            <a:noFill/>
            <a:miter lim="800000"/>
            <a:headEnd/>
            <a:tailEnd/>
          </a:ln>
        </p:spPr>
      </p:pic>
      <p:sp>
        <p:nvSpPr>
          <p:cNvPr id="3" name="Content Placeholder 2"/>
          <p:cNvSpPr>
            <a:spLocks noGrp="1"/>
          </p:cNvSpPr>
          <p:nvPr>
            <p:ph idx="4294967295"/>
          </p:nvPr>
        </p:nvSpPr>
        <p:spPr>
          <a:xfrm>
            <a:off x="28074" y="2362200"/>
            <a:ext cx="6515100" cy="6019800"/>
          </a:xfrm>
        </p:spPr>
        <p:txBody>
          <a:bodyPr>
            <a:normAutofit fontScale="47500" lnSpcReduction="20000"/>
          </a:bodyPr>
          <a:lstStyle/>
          <a:p>
            <a:pPr algn="ctr" fontAlgn="auto">
              <a:spcAft>
                <a:spcPts val="0"/>
              </a:spcAft>
              <a:buNone/>
              <a:defRPr/>
            </a:pPr>
            <a:r>
              <a:rPr lang="en-US" sz="3400" b="1" dirty="0" smtClean="0">
                <a:solidFill>
                  <a:schemeClr val="bg1"/>
                </a:solidFill>
                <a:effectLst>
                  <a:outerShdw blurRad="127000" dist="50800" dir="5400000" algn="ctr" rotWithShape="0">
                    <a:schemeClr val="tx1"/>
                  </a:outerShdw>
                </a:effectLst>
              </a:rPr>
              <a:t>Surveys start to finish</a:t>
            </a:r>
          </a:p>
          <a:p>
            <a:pPr algn="ctr" fontAlgn="auto">
              <a:spcAft>
                <a:spcPts val="0"/>
              </a:spcAft>
              <a:buNone/>
              <a:defRPr/>
            </a:pPr>
            <a:endParaRPr lang="en-US" sz="2300" b="1" dirty="0" smtClean="0">
              <a:solidFill>
                <a:schemeClr val="bg1"/>
              </a:solidFill>
              <a:effectLst>
                <a:outerShdw blurRad="127000" dist="50800" dir="5400000" algn="ctr" rotWithShape="0">
                  <a:schemeClr val="tx1"/>
                </a:outerShdw>
              </a:effectLst>
            </a:endParaRPr>
          </a:p>
          <a:p>
            <a:pPr algn="just" fontAlgn="auto">
              <a:spcAft>
                <a:spcPts val="0"/>
              </a:spcAft>
              <a:buNone/>
              <a:defRPr/>
            </a:pPr>
            <a:r>
              <a:rPr lang="en-US" b="1" dirty="0" smtClean="0">
                <a:solidFill>
                  <a:schemeClr val="bg1"/>
                </a:solidFill>
                <a:effectLst>
                  <a:outerShdw blurRad="127000" dist="50800" dir="5400000" algn="ctr" rotWithShape="0">
                    <a:schemeClr val="tx1"/>
                  </a:outerShdw>
                </a:effectLst>
                <a:latin typeface="Arial"/>
                <a:ea typeface="Calibri"/>
              </a:rPr>
              <a:t>             Our Project team decided to attempt to create a survey and have it distributed to local area high schools in an attempt to uncover whether high school students even knew about Second Life.  In doing this, we ran into several obstacles, namely the Tuscaloosa County Board of Education.  After 5 meetings with multiple parties at the Board, we have still yet to hear a response from them as to whether or not our survey is permissible to go out to the county schools.  It has been over 10 days and all that was needed was for a letter to be taken downstairs and approved.  The letter was created especially for the Board by Dr. Hale, was signed and dated over a week ago, and we still have not heard back from them.  In order to bypass this obstacle, we also went around to city schools, only to run into the same problem with individual principals.  At Paul W. Bryant High School, we were unable to meet with the principal on 3 separate occasions.  At Central High School, the only school from which we had surveys returned, the vice principal of attendance passed out our surveys for us without the principal’s knowledge.  Even at Tuscaloosa Christian Academy, they would not return our phone calls for us and another project group to go out and present to them on what UA MIS is all about while conducting our survey.  We never expected the amount of bureaucratic red tape we would have to swim through to get a simple, unobtrusive, half-page survey approved and distributed amongst high school students, however, this is what it was.  All in all, we easily spent over 10 hours as a team attempting just to get the survey approved, not including development and production time, all for around 50 returned surveys.  This does not include the time that at least 3 other groups spent as well on this.</a:t>
            </a:r>
            <a:endParaRPr lang="en-US" dirty="0">
              <a:solidFill>
                <a:schemeClr val="bg1"/>
              </a:solidFill>
              <a:effectLst>
                <a:outerShdw blurRad="127000" dist="50800" dir="5400000" algn="ctr" rotWithShape="0">
                  <a:schemeClr val="tx1"/>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9B08178-1B78-47F0-A214-69921C110E50}" type="slidenum">
              <a:rPr lang="en-US" smtClean="0"/>
              <a:pPr>
                <a:defRPr/>
              </a:pPr>
              <a:t>58</a:t>
            </a:fld>
            <a:endParaRPr lang="en-US"/>
          </a:p>
        </p:txBody>
      </p:sp>
      <p:pic>
        <p:nvPicPr>
          <p:cNvPr id="1030" name="Picture 6" descr="C:\Users\Main User\Desktop\Project 1 Repository\Kzero » Blog Archive » There.com vs Second Life  demographics_files\second-life-demographics002.jpg"/>
          <p:cNvPicPr>
            <a:picLocks noChangeAspect="1" noChangeArrowheads="1"/>
          </p:cNvPicPr>
          <p:nvPr/>
        </p:nvPicPr>
        <p:blipFill>
          <a:blip r:embed="rId2"/>
          <a:srcRect/>
          <a:stretch>
            <a:fillRect/>
          </a:stretch>
        </p:blipFill>
        <p:spPr bwMode="auto">
          <a:xfrm>
            <a:off x="533400" y="609600"/>
            <a:ext cx="5791200" cy="3581400"/>
          </a:xfrm>
          <a:prstGeom prst="snip2DiagRect">
            <a:avLst/>
          </a:prstGeom>
          <a:solidFill>
            <a:srgbClr val="FFFFFF">
              <a:shade val="85000"/>
            </a:srgbClr>
          </a:solidFill>
          <a:ln w="88900" cap="sq">
            <a:solidFill>
              <a:schemeClr val="tx1"/>
            </a:solidFill>
            <a:prstDash val="solid"/>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31" name="Picture 7" descr="C:\Users\Main User\Desktop\Project 1 Repository\Kzero » Blog Archive » There.com vs Second Life  demographics_files\second-life-demographics001.jpg"/>
          <p:cNvPicPr>
            <a:picLocks noChangeAspect="1" noChangeArrowheads="1"/>
          </p:cNvPicPr>
          <p:nvPr/>
        </p:nvPicPr>
        <p:blipFill>
          <a:blip r:embed="rId3"/>
          <a:srcRect/>
          <a:stretch>
            <a:fillRect/>
          </a:stretch>
        </p:blipFill>
        <p:spPr bwMode="auto">
          <a:xfrm>
            <a:off x="533400" y="4419600"/>
            <a:ext cx="5791200" cy="4267200"/>
          </a:xfrm>
          <a:prstGeom prst="snip2DiagRect">
            <a:avLst>
              <a:gd name="adj1" fmla="val 0"/>
              <a:gd name="adj2" fmla="val 16667"/>
            </a:avLst>
          </a:prstGeom>
          <a:solidFill>
            <a:srgbClr val="FFFFFF">
              <a:shade val="85000"/>
            </a:srgbClr>
          </a:solidFill>
          <a:ln w="88900" cap="sq">
            <a:solidFill>
              <a:schemeClr val="tx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6</a:t>
            </a:fld>
            <a:endParaRPr lang="en-US"/>
          </a:p>
        </p:txBody>
      </p:sp>
      <p:sp>
        <p:nvSpPr>
          <p:cNvPr id="5" name="Text Box 4"/>
          <p:cNvSpPr txBox="1">
            <a:spLocks noChangeArrowheads="1"/>
          </p:cNvSpPr>
          <p:nvPr/>
        </p:nvSpPr>
        <p:spPr bwMode="auto">
          <a:xfrm>
            <a:off x="0" y="152401"/>
            <a:ext cx="6858000" cy="461665"/>
          </a:xfrm>
          <a:prstGeom prst="rect">
            <a:avLst/>
          </a:prstGeom>
          <a:solidFill>
            <a:schemeClr val="accent1">
              <a:lumMod val="60000"/>
              <a:lumOff val="40000"/>
            </a:schemeClr>
          </a:solidFill>
          <a:ln w="9525">
            <a:noFill/>
            <a:miter lim="800000"/>
            <a:headEnd/>
            <a:tailEnd/>
          </a:ln>
          <a:effectLst/>
        </p:spPr>
        <p:txBody>
          <a:bodyPr>
            <a:spAutoFit/>
          </a:bodyPr>
          <a:lstStyle/>
          <a:p>
            <a:pPr algn="ctr">
              <a:spcBef>
                <a:spcPct val="50000"/>
              </a:spcBef>
              <a:defRPr/>
            </a:pPr>
            <a:r>
              <a:rPr lang="en-US" sz="2400" b="1" dirty="0">
                <a:effectLst>
                  <a:outerShdw blurRad="38100" dist="38100" dir="2700000" algn="tl">
                    <a:srgbClr val="FFFFFF"/>
                  </a:outerShdw>
                </a:effectLst>
              </a:rPr>
              <a:t>Table of </a:t>
            </a:r>
            <a:r>
              <a:rPr lang="en-US" sz="2400" b="1" dirty="0" smtClean="0">
                <a:effectLst>
                  <a:outerShdw blurRad="38100" dist="38100" dir="2700000" algn="tl">
                    <a:srgbClr val="FFFFFF"/>
                  </a:outerShdw>
                </a:effectLst>
              </a:rPr>
              <a:t>Contents </a:t>
            </a:r>
            <a:r>
              <a:rPr lang="en-US" b="1" dirty="0" smtClean="0">
                <a:effectLst>
                  <a:outerShdw blurRad="38100" dist="38100" dir="2700000" algn="tl">
                    <a:srgbClr val="FFFFFF"/>
                  </a:outerShdw>
                </a:effectLst>
              </a:rPr>
              <a:t>cont.</a:t>
            </a:r>
            <a:r>
              <a:rPr lang="en-US" sz="2400" b="1" dirty="0" smtClean="0">
                <a:effectLst>
                  <a:outerShdw blurRad="38100" dist="38100" dir="2700000" algn="tl">
                    <a:srgbClr val="FFFFFF"/>
                  </a:outerShdw>
                </a:effectLst>
              </a:rPr>
              <a:t> </a:t>
            </a:r>
            <a:endParaRPr lang="en-US" sz="2400" b="1" dirty="0">
              <a:effectLst>
                <a:outerShdw blurRad="38100" dist="38100" dir="2700000" algn="tl">
                  <a:srgbClr val="FFFFFF"/>
                </a:outerShdw>
              </a:effectLst>
            </a:endParaRPr>
          </a:p>
        </p:txBody>
      </p:sp>
      <p:sp>
        <p:nvSpPr>
          <p:cNvPr id="7" name="Text Box 7"/>
          <p:cNvSpPr txBox="1">
            <a:spLocks noChangeArrowheads="1"/>
          </p:cNvSpPr>
          <p:nvPr/>
        </p:nvSpPr>
        <p:spPr bwMode="auto">
          <a:xfrm>
            <a:off x="0" y="685800"/>
            <a:ext cx="6858000" cy="5693866"/>
          </a:xfrm>
          <a:prstGeom prst="rect">
            <a:avLst/>
          </a:prstGeom>
          <a:noFill/>
          <a:ln w="9525">
            <a:noFill/>
            <a:miter lim="800000"/>
            <a:headEnd/>
            <a:tailEnd/>
          </a:ln>
        </p:spPr>
        <p:txBody>
          <a:bodyPr wrap="square">
            <a:spAutoFit/>
          </a:bodyPr>
          <a:lstStyle/>
          <a:p>
            <a:pPr marL="914400" lvl="1" indent="-457200" fontAlgn="ctr">
              <a:buBlip>
                <a:blip r:embed="rId3"/>
              </a:buBlip>
            </a:pPr>
            <a:r>
              <a:rPr lang="en-US" sz="1400" b="1" dirty="0" smtClean="0"/>
              <a:t>Narrative: How Second Life, Or Alternative, Would Connect With High School Student’s Research Phase? </a:t>
            </a:r>
            <a:r>
              <a:rPr lang="en-US" sz="1400" dirty="0" smtClean="0"/>
              <a:t>…………………………….42</a:t>
            </a:r>
            <a:endParaRPr lang="en-US" sz="1400" b="1" dirty="0" smtClean="0"/>
          </a:p>
          <a:p>
            <a:pPr marL="457200" indent="-457200" fontAlgn="ctr">
              <a:buBlip>
                <a:blip r:embed="rId3"/>
              </a:buBlip>
            </a:pPr>
            <a:r>
              <a:rPr lang="en-US" sz="1400" b="1" dirty="0" smtClean="0"/>
              <a:t>High School Student 2</a:t>
            </a:r>
            <a:r>
              <a:rPr lang="en-US" sz="1400" b="1" baseline="30000" dirty="0" smtClean="0"/>
              <a:t>nd</a:t>
            </a:r>
            <a:r>
              <a:rPr lang="en-US" sz="1400" b="1" dirty="0" smtClean="0"/>
              <a:t> level </a:t>
            </a:r>
          </a:p>
          <a:p>
            <a:pPr marL="914400" lvl="1" indent="-457200" fontAlgn="ctr">
              <a:buBlip>
                <a:blip r:embed="rId3"/>
              </a:buBlip>
            </a:pPr>
            <a:r>
              <a:rPr lang="en-US" sz="1400" b="1" dirty="0" smtClean="0"/>
              <a:t>Research Value Chain With Second Life Focus </a:t>
            </a:r>
            <a:r>
              <a:rPr lang="en-US" sz="1400" dirty="0" smtClean="0"/>
              <a:t>…………………….43</a:t>
            </a:r>
            <a:endParaRPr lang="en-US" sz="1400" b="1" dirty="0" smtClean="0"/>
          </a:p>
          <a:p>
            <a:pPr marL="914400" lvl="1" indent="-457200" fontAlgn="ctr">
              <a:buBlip>
                <a:blip r:embed="rId3"/>
              </a:buBlip>
            </a:pPr>
            <a:r>
              <a:rPr lang="en-US" sz="1400" b="1" dirty="0" smtClean="0"/>
              <a:t>Narrative: Why Second Life Will Or Will Not Work And What Are The Alternatives For It? </a:t>
            </a:r>
            <a:r>
              <a:rPr lang="en-US" sz="1400" dirty="0" smtClean="0"/>
              <a:t>……………………………………………………….44</a:t>
            </a:r>
            <a:endParaRPr lang="en-US" sz="1400" b="1" dirty="0" smtClean="0"/>
          </a:p>
          <a:p>
            <a:pPr marL="457200" indent="-457200" fontAlgn="ctr">
              <a:buBlip>
                <a:blip r:embed="rId3"/>
              </a:buBlip>
            </a:pPr>
            <a:r>
              <a:rPr lang="en-US" sz="1400" b="1" dirty="0" smtClean="0"/>
              <a:t>Project Team </a:t>
            </a:r>
          </a:p>
          <a:p>
            <a:pPr marL="914400" lvl="1" indent="-457200" fontAlgn="ctr">
              <a:buBlip>
                <a:blip r:embed="rId3"/>
              </a:buBlip>
            </a:pPr>
            <a:r>
              <a:rPr lang="en-US" sz="1400" b="1" dirty="0" smtClean="0"/>
              <a:t>Flow Chart</a:t>
            </a:r>
            <a:r>
              <a:rPr lang="en-US" sz="1400" dirty="0" smtClean="0"/>
              <a:t> ………………………………………………………………….45</a:t>
            </a:r>
            <a:endParaRPr lang="en-US" sz="1400" b="1" dirty="0" smtClean="0"/>
          </a:p>
          <a:p>
            <a:pPr marL="914400" lvl="1" indent="-457200" fontAlgn="ctr">
              <a:buBlip>
                <a:blip r:embed="rId3"/>
              </a:buBlip>
            </a:pPr>
            <a:r>
              <a:rPr lang="en-US" sz="1400" b="1" dirty="0" smtClean="0"/>
              <a:t>WCA </a:t>
            </a:r>
            <a:r>
              <a:rPr lang="en-US" sz="1400" dirty="0" smtClean="0"/>
              <a:t>…………………………………………………………………………46</a:t>
            </a:r>
            <a:endParaRPr lang="en-US" sz="1400" b="1" dirty="0" smtClean="0"/>
          </a:p>
          <a:p>
            <a:pPr marL="914400" lvl="1" indent="-457200" fontAlgn="ctr">
              <a:buBlip>
                <a:blip r:embed="rId3"/>
              </a:buBlip>
            </a:pPr>
            <a:r>
              <a:rPr lang="en-US" sz="1400" b="1" dirty="0" smtClean="0"/>
              <a:t>WCA Narrative </a:t>
            </a:r>
            <a:r>
              <a:rPr lang="en-US" sz="1400" dirty="0" smtClean="0"/>
              <a:t>…………………………………………………………….47</a:t>
            </a:r>
            <a:endParaRPr lang="en-US" sz="1400" b="1" dirty="0" smtClean="0"/>
          </a:p>
          <a:p>
            <a:pPr marL="914400" lvl="1" indent="-457200" fontAlgn="ctr">
              <a:buBlip>
                <a:blip r:embed="rId3"/>
              </a:buBlip>
            </a:pPr>
            <a:r>
              <a:rPr lang="en-US" sz="1400" b="1" dirty="0" smtClean="0"/>
              <a:t>VALUE CHAIN </a:t>
            </a:r>
            <a:r>
              <a:rPr lang="en-US" sz="1400" dirty="0" smtClean="0"/>
              <a:t>……………………………………………………………..48</a:t>
            </a:r>
            <a:endParaRPr lang="en-US" sz="1400" b="1" dirty="0" smtClean="0"/>
          </a:p>
          <a:p>
            <a:pPr marL="914400" lvl="1" indent="-457200" fontAlgn="ctr">
              <a:buBlip>
                <a:blip r:embed="rId3"/>
              </a:buBlip>
            </a:pPr>
            <a:r>
              <a:rPr lang="en-US" sz="1400" b="1" dirty="0" smtClean="0"/>
              <a:t>VALUE CHAIN Narrative </a:t>
            </a:r>
            <a:r>
              <a:rPr lang="en-US" sz="1400" dirty="0" smtClean="0"/>
              <a:t>…………………………………………………49</a:t>
            </a:r>
            <a:endParaRPr lang="en-US" sz="1400" b="1" dirty="0" smtClean="0"/>
          </a:p>
          <a:p>
            <a:pPr marL="914400" lvl="1" indent="-457200" fontAlgn="ctr">
              <a:buBlip>
                <a:blip r:embed="rId3"/>
              </a:buBlip>
            </a:pPr>
            <a:r>
              <a:rPr lang="en-US" sz="1400" b="1" dirty="0" smtClean="0"/>
              <a:t>Value Chain Work Breakdown </a:t>
            </a:r>
            <a:r>
              <a:rPr lang="en-US" sz="1400" dirty="0" smtClean="0"/>
              <a:t>………………………………………….50</a:t>
            </a:r>
            <a:endParaRPr lang="en-US" sz="1400" b="1" dirty="0" smtClean="0"/>
          </a:p>
          <a:p>
            <a:pPr marL="457200" indent="-457200" fontAlgn="ctr">
              <a:buBlip>
                <a:blip r:embed="rId3"/>
              </a:buBlip>
            </a:pPr>
            <a:r>
              <a:rPr lang="en-US" sz="1400" b="1" dirty="0" smtClean="0"/>
              <a:t>Project Team 2</a:t>
            </a:r>
            <a:r>
              <a:rPr lang="en-US" sz="1400" b="1" baseline="30000" dirty="0" smtClean="0"/>
              <a:t>nd</a:t>
            </a:r>
            <a:r>
              <a:rPr lang="en-US" sz="1400" b="1" dirty="0" smtClean="0"/>
              <a:t> level </a:t>
            </a:r>
          </a:p>
          <a:p>
            <a:pPr marL="914400" lvl="1" indent="-457200" fontAlgn="ctr">
              <a:buBlip>
                <a:blip r:embed="rId3"/>
              </a:buBlip>
            </a:pPr>
            <a:r>
              <a:rPr lang="en-US" sz="1400" b="1" dirty="0" smtClean="0"/>
              <a:t>Research WCA </a:t>
            </a:r>
            <a:r>
              <a:rPr lang="en-US" sz="1400" dirty="0" smtClean="0"/>
              <a:t>…………………………………………………………….51</a:t>
            </a:r>
            <a:endParaRPr lang="en-US" sz="1400" b="1" dirty="0" smtClean="0"/>
          </a:p>
          <a:p>
            <a:pPr marL="914400" lvl="1" indent="-457200" fontAlgn="ctr">
              <a:buBlip>
                <a:blip r:embed="rId3"/>
              </a:buBlip>
            </a:pPr>
            <a:r>
              <a:rPr lang="en-US" sz="1400" b="1" dirty="0" smtClean="0"/>
              <a:t>Research WCA Narrative </a:t>
            </a:r>
            <a:r>
              <a:rPr lang="en-US" sz="1400" dirty="0" smtClean="0"/>
              <a:t>………………………………………………..52</a:t>
            </a:r>
            <a:endParaRPr lang="en-US" sz="1400" b="1" dirty="0" smtClean="0"/>
          </a:p>
          <a:p>
            <a:pPr marL="914400" lvl="1" indent="-457200" fontAlgn="ctr">
              <a:buBlip>
                <a:blip r:embed="rId3"/>
              </a:buBlip>
            </a:pPr>
            <a:r>
              <a:rPr lang="en-US" sz="1400" b="1" dirty="0" smtClean="0"/>
              <a:t>RESEARCH VALUE CHAIN </a:t>
            </a:r>
            <a:r>
              <a:rPr lang="en-US" sz="1400" dirty="0" smtClean="0"/>
              <a:t>……………………………………………...53</a:t>
            </a:r>
            <a:endParaRPr lang="en-US" sz="1400" b="1" dirty="0" smtClean="0"/>
          </a:p>
          <a:p>
            <a:pPr marL="914400" lvl="1" indent="-457200" fontAlgn="ctr">
              <a:buBlip>
                <a:blip r:embed="rId3"/>
              </a:buBlip>
            </a:pPr>
            <a:r>
              <a:rPr lang="en-US" sz="1400" b="1" dirty="0" smtClean="0"/>
              <a:t>Research Value Chain Narrative </a:t>
            </a:r>
            <a:r>
              <a:rPr lang="en-US" sz="1400" dirty="0" smtClean="0"/>
              <a:t>……………………………………….54</a:t>
            </a:r>
            <a:endParaRPr lang="en-US" sz="1400" b="1" dirty="0" smtClean="0"/>
          </a:p>
          <a:p>
            <a:pPr marL="914400" lvl="1" indent="-457200" fontAlgn="ctr">
              <a:buBlip>
                <a:blip r:embed="rId3"/>
              </a:buBlip>
            </a:pPr>
            <a:r>
              <a:rPr lang="en-US" sz="1400" b="1" dirty="0" smtClean="0"/>
              <a:t>Research Value Chain Work Breakdown </a:t>
            </a:r>
            <a:r>
              <a:rPr lang="en-US" sz="1400" dirty="0" smtClean="0"/>
              <a:t>……………………………..55</a:t>
            </a:r>
            <a:endParaRPr lang="en-US" sz="1400" b="1" dirty="0" smtClean="0"/>
          </a:p>
          <a:p>
            <a:pPr marL="914400" lvl="1" indent="-457200" fontAlgn="ctr">
              <a:buBlip>
                <a:blip r:embed="rId3"/>
              </a:buBlip>
            </a:pPr>
            <a:r>
              <a:rPr lang="en-US" sz="1400" b="1" dirty="0" smtClean="0"/>
              <a:t>Research:  What We Found Out </a:t>
            </a:r>
            <a:r>
              <a:rPr lang="en-US" sz="1400" dirty="0" smtClean="0"/>
              <a:t>………………………………………..56</a:t>
            </a:r>
            <a:endParaRPr lang="en-US" sz="1400" b="1" dirty="0" smtClean="0"/>
          </a:p>
          <a:p>
            <a:pPr marL="914400" lvl="1" indent="-457200" fontAlgn="ctr">
              <a:buBlip>
                <a:blip r:embed="rId3"/>
              </a:buBlip>
            </a:pPr>
            <a:r>
              <a:rPr lang="en-US" sz="1400" b="1" dirty="0" smtClean="0"/>
              <a:t>Getting surveys to the schools </a:t>
            </a:r>
            <a:r>
              <a:rPr lang="en-US" sz="1400" dirty="0" smtClean="0"/>
              <a:t>………………………………………...57</a:t>
            </a:r>
          </a:p>
          <a:p>
            <a:pPr marL="914400" lvl="1" indent="-457200" fontAlgn="ctr">
              <a:buBlip>
                <a:blip r:embed="rId3"/>
              </a:buBlip>
            </a:pPr>
            <a:r>
              <a:rPr lang="en-US" sz="1400" b="1" dirty="0" smtClean="0"/>
              <a:t>Demographic Charts </a:t>
            </a:r>
            <a:r>
              <a:rPr lang="en-US" sz="1400" dirty="0" smtClean="0"/>
              <a:t>……………………………………………………..58</a:t>
            </a:r>
          </a:p>
          <a:p>
            <a:pPr marL="457200" indent="-457200" fontAlgn="ctr">
              <a:buBlip>
                <a:blip r:embed="rId3"/>
              </a:buBlip>
            </a:pPr>
            <a:r>
              <a:rPr lang="en-US" sz="1400" b="1" dirty="0" smtClean="0"/>
              <a:t>Repository</a:t>
            </a:r>
          </a:p>
          <a:p>
            <a:pPr marL="457200" indent="-457200" fontAlgn="ctr">
              <a:buBlip>
                <a:blip r:embed="rId3"/>
              </a:buBlip>
            </a:pPr>
            <a:endParaRPr lang="en-US" sz="1400" b="1" dirty="0" smtClean="0"/>
          </a:p>
          <a:p>
            <a:pPr marL="457200" indent="-457200" fontAlgn="ctr">
              <a:buBlip>
                <a:blip r:embed="rId3"/>
              </a:buBlip>
            </a:pPr>
            <a:endParaRPr lang="en-US" sz="1400" b="1" dirty="0" smtClean="0"/>
          </a:p>
          <a:p>
            <a:pPr marL="457200" indent="-457200" fontAlgn="ctr">
              <a:buBlip>
                <a:blip r:embed="rId3"/>
              </a:buBlip>
            </a:pPr>
            <a:endParaRPr lang="en-US" sz="14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0" y="685800"/>
            <a:ext cx="6858000" cy="461665"/>
          </a:xfrm>
          <a:prstGeom prst="rect">
            <a:avLst/>
          </a:prstGeom>
          <a:noFill/>
          <a:ln w="9525">
            <a:noFill/>
            <a:miter lim="800000"/>
            <a:headEnd/>
            <a:tailEnd/>
          </a:ln>
          <a:effectLst/>
        </p:spPr>
        <p:txBody>
          <a:bodyPr>
            <a:spAutoFit/>
          </a:bodyPr>
          <a:lstStyle/>
          <a:p>
            <a:pPr algn="ctr">
              <a:spcBef>
                <a:spcPct val="50000"/>
              </a:spcBef>
              <a:defRPr/>
            </a:pPr>
            <a:r>
              <a:rPr lang="en-US" sz="2400" b="1" dirty="0">
                <a:effectLst>
                  <a:outerShdw blurRad="38100" dist="38100" dir="2700000" algn="tl">
                    <a:srgbClr val="C0C0C0"/>
                  </a:outerShdw>
                </a:effectLst>
              </a:rPr>
              <a:t>About the company</a:t>
            </a:r>
          </a:p>
        </p:txBody>
      </p:sp>
      <p:sp>
        <p:nvSpPr>
          <p:cNvPr id="4" name="Slide Number Placeholder 3"/>
          <p:cNvSpPr>
            <a:spLocks noGrp="1"/>
          </p:cNvSpPr>
          <p:nvPr>
            <p:ph type="sldNum" sz="quarter" idx="12"/>
          </p:nvPr>
        </p:nvSpPr>
        <p:spPr/>
        <p:txBody>
          <a:bodyPr/>
          <a:lstStyle/>
          <a:p>
            <a:pPr>
              <a:defRPr/>
            </a:pPr>
            <a:fld id="{BBACAD26-0BBD-48C9-A3B3-6AAED54B31DB}" type="slidenum">
              <a:rPr lang="en-US" smtClean="0"/>
              <a:pPr>
                <a:defRPr/>
              </a:pPr>
              <a:t>7</a:t>
            </a:fld>
            <a:endParaRPr lang="en-US"/>
          </a:p>
        </p:txBody>
      </p:sp>
      <p:sp>
        <p:nvSpPr>
          <p:cNvPr id="5" name="TextBox 4"/>
          <p:cNvSpPr txBox="1"/>
          <p:nvPr/>
        </p:nvSpPr>
        <p:spPr>
          <a:xfrm>
            <a:off x="228601" y="1905000"/>
            <a:ext cx="6341424" cy="5372240"/>
          </a:xfrm>
          <a:prstGeom prst="rect">
            <a:avLst/>
          </a:prstGeom>
          <a:noFill/>
        </p:spPr>
        <p:txBody>
          <a:bodyPr wrap="square" rtlCol="0">
            <a:spAutoFit/>
          </a:bodyPr>
          <a:lstStyle/>
          <a:p>
            <a:r>
              <a:rPr lang="en-US" b="1" dirty="0" smtClean="0"/>
              <a:t>Chief Executive Officer- Benjamin C. Miller</a:t>
            </a:r>
          </a:p>
          <a:p>
            <a:pPr lvl="3">
              <a:buFont typeface="Arial" pitchFamily="34" charset="0"/>
              <a:buChar char="•"/>
            </a:pPr>
            <a:r>
              <a:rPr lang="en-US" sz="1400" b="1" dirty="0" smtClean="0">
                <a:latin typeface="Arial" pitchFamily="34" charset="0"/>
                <a:ea typeface="Calibri"/>
                <a:cs typeface="Arial" pitchFamily="34" charset="0"/>
              </a:rPr>
              <a:t>Maintained Project Team continuity</a:t>
            </a:r>
          </a:p>
          <a:p>
            <a:pPr lvl="3">
              <a:buFont typeface="Arial" pitchFamily="34" charset="0"/>
              <a:buChar char="•"/>
            </a:pPr>
            <a:r>
              <a:rPr lang="en-US" sz="1400" b="1" dirty="0" smtClean="0"/>
              <a:t>C</a:t>
            </a:r>
            <a:r>
              <a:rPr lang="en-US" sz="1400" b="1" dirty="0" smtClean="0">
                <a:latin typeface="Arial" pitchFamily="34" charset="0"/>
                <a:ea typeface="Calibri"/>
                <a:cs typeface="Arial" pitchFamily="34" charset="0"/>
              </a:rPr>
              <a:t>oordinated meeting times and locations</a:t>
            </a:r>
            <a:endParaRPr lang="en-US" sz="1400" dirty="0" smtClean="0">
              <a:latin typeface="Arial" pitchFamily="34" charset="0"/>
              <a:ea typeface="Calibri"/>
              <a:cs typeface="Arial" pitchFamily="34" charset="0"/>
            </a:endParaRPr>
          </a:p>
          <a:p>
            <a:pPr lvl="3">
              <a:buFont typeface="Arial" pitchFamily="34" charset="0"/>
              <a:buChar char="•"/>
            </a:pPr>
            <a:r>
              <a:rPr lang="en-US" sz="1400" b="1" dirty="0" smtClean="0">
                <a:latin typeface="Arial" pitchFamily="34" charset="0"/>
                <a:ea typeface="Calibri"/>
                <a:cs typeface="Arial" pitchFamily="34" charset="0"/>
              </a:rPr>
              <a:t>Final decision on formatting and WCA’s and VC’s</a:t>
            </a:r>
          </a:p>
          <a:p>
            <a:pPr lvl="3">
              <a:buFont typeface="Arial" pitchFamily="34" charset="0"/>
              <a:buChar char="•"/>
            </a:pPr>
            <a:r>
              <a:rPr lang="en-US" sz="1400" b="1" dirty="0" smtClean="0">
                <a:latin typeface="Arial" pitchFamily="34" charset="0"/>
                <a:ea typeface="Calibri"/>
                <a:cs typeface="Arial" pitchFamily="34" charset="0"/>
              </a:rPr>
              <a:t>Organized project binder and repository</a:t>
            </a:r>
            <a:endParaRPr lang="en-US" sz="1400" dirty="0" smtClean="0">
              <a:latin typeface="Arial" pitchFamily="34" charset="0"/>
              <a:ea typeface="Calibri"/>
              <a:cs typeface="Arial" pitchFamily="34" charset="0"/>
            </a:endParaRPr>
          </a:p>
          <a:p>
            <a:pPr lvl="3">
              <a:buFont typeface="Arial" pitchFamily="34" charset="0"/>
              <a:buChar char="•"/>
            </a:pPr>
            <a:r>
              <a:rPr lang="en-US" sz="1400" b="1" dirty="0" smtClean="0">
                <a:latin typeface="Arial" pitchFamily="34" charset="0"/>
                <a:ea typeface="Calibri"/>
                <a:cs typeface="Arial" pitchFamily="34" charset="0"/>
              </a:rPr>
              <a:t>Organized and combined all files </a:t>
            </a:r>
          </a:p>
          <a:p>
            <a:pPr lvl="3">
              <a:buFont typeface="Arial" pitchFamily="34" charset="0"/>
              <a:buChar char="•"/>
            </a:pPr>
            <a:endParaRPr lang="en-US" sz="1400" dirty="0" smtClean="0">
              <a:latin typeface="Arial" pitchFamily="34" charset="0"/>
              <a:ea typeface="Calibri"/>
              <a:cs typeface="Arial" pitchFamily="34" charset="0"/>
            </a:endParaRPr>
          </a:p>
          <a:p>
            <a:pPr marL="1714500" lvl="3" indent="-342900">
              <a:lnSpc>
                <a:spcPct val="115000"/>
              </a:lnSpc>
              <a:spcBef>
                <a:spcPts val="0"/>
              </a:spcBef>
              <a:spcAft>
                <a:spcPts val="0"/>
              </a:spcAft>
            </a:pPr>
            <a:endParaRPr lang="en-US" sz="1400" b="1" dirty="0" smtClean="0">
              <a:latin typeface="Arial" pitchFamily="34" charset="0"/>
              <a:ea typeface="Calibri"/>
              <a:cs typeface="Arial" pitchFamily="34" charset="0"/>
            </a:endParaRPr>
          </a:p>
          <a:p>
            <a:pPr marL="0" marR="0">
              <a:lnSpc>
                <a:spcPct val="115000"/>
              </a:lnSpc>
              <a:spcBef>
                <a:spcPts val="0"/>
              </a:spcBef>
              <a:spcAft>
                <a:spcPts val="0"/>
              </a:spcAft>
            </a:pPr>
            <a:r>
              <a:rPr lang="en-US" b="1" dirty="0" smtClean="0"/>
              <a:t>Chief Information Officer- </a:t>
            </a:r>
            <a:r>
              <a:rPr lang="en-US" b="1" dirty="0" err="1" smtClean="0"/>
              <a:t>Turki</a:t>
            </a:r>
            <a:r>
              <a:rPr lang="en-US" b="1" dirty="0" smtClean="0"/>
              <a:t> F. </a:t>
            </a:r>
            <a:r>
              <a:rPr lang="en-US" b="1" dirty="0" err="1" smtClean="0"/>
              <a:t>Almutlaq</a:t>
            </a:r>
            <a:endParaRPr lang="en-US" b="1" dirty="0" smtClean="0"/>
          </a:p>
          <a:p>
            <a:pPr lvl="3">
              <a:buFont typeface="Arial" pitchFamily="34" charset="0"/>
              <a:buChar char="•"/>
            </a:pPr>
            <a:r>
              <a:rPr lang="en-US" sz="1400" b="1" dirty="0" smtClean="0"/>
              <a:t>In charge of power point formatting</a:t>
            </a:r>
          </a:p>
          <a:p>
            <a:pPr lvl="3">
              <a:buFont typeface="Arial" pitchFamily="34" charset="0"/>
              <a:buChar char="•"/>
            </a:pPr>
            <a:r>
              <a:rPr lang="en-US" sz="1400" b="1" dirty="0" smtClean="0"/>
              <a:t>Created layout for all slides and oversaw there implementation</a:t>
            </a:r>
          </a:p>
          <a:p>
            <a:pPr lvl="3">
              <a:buFont typeface="Arial" pitchFamily="34" charset="0"/>
              <a:buChar char="•"/>
            </a:pPr>
            <a:r>
              <a:rPr lang="en-US" sz="1400" b="1" dirty="0" smtClean="0"/>
              <a:t>Created charts and graphs to display research</a:t>
            </a:r>
          </a:p>
          <a:p>
            <a:pPr lvl="3">
              <a:buFont typeface="Arial" pitchFamily="34" charset="0"/>
              <a:buChar char="•"/>
            </a:pPr>
            <a:r>
              <a:rPr lang="en-US" sz="1400" b="1" dirty="0" smtClean="0"/>
              <a:t>Primary researcher for the project team</a:t>
            </a:r>
            <a:endParaRPr lang="en-US" b="1" dirty="0" smtClean="0"/>
          </a:p>
          <a:p>
            <a:endParaRPr lang="en-US" b="1" dirty="0" smtClean="0"/>
          </a:p>
          <a:p>
            <a:endParaRPr lang="en-US" b="1" dirty="0" smtClean="0"/>
          </a:p>
          <a:p>
            <a:r>
              <a:rPr lang="en-US" b="1" dirty="0" smtClean="0"/>
              <a:t>Chief Operations Officer- Michael J. C. Henderson</a:t>
            </a:r>
          </a:p>
          <a:p>
            <a:pPr lvl="3">
              <a:buFont typeface="Arial" pitchFamily="34" charset="0"/>
              <a:buChar char="•"/>
            </a:pPr>
            <a:r>
              <a:rPr lang="en-US" sz="1400" b="1" dirty="0" smtClean="0"/>
              <a:t>Primary manufacturer of WCA’s and VC’s</a:t>
            </a:r>
          </a:p>
          <a:p>
            <a:pPr lvl="3">
              <a:buFont typeface="Arial" pitchFamily="34" charset="0"/>
              <a:buChar char="•"/>
            </a:pPr>
            <a:r>
              <a:rPr lang="en-US" sz="1400" b="1" dirty="0" smtClean="0"/>
              <a:t>Primary note taker at all meetings</a:t>
            </a:r>
          </a:p>
          <a:p>
            <a:pPr lvl="3">
              <a:buFont typeface="Arial" pitchFamily="34" charset="0"/>
              <a:buChar char="•"/>
            </a:pPr>
            <a:r>
              <a:rPr lang="en-US" sz="1400" b="1" dirty="0" smtClean="0"/>
              <a:t>Responsible for dictation and transferring paper copies to a computer</a:t>
            </a:r>
          </a:p>
          <a:p>
            <a:pPr lvl="3">
              <a:buFont typeface="Arial" pitchFamily="34" charset="0"/>
              <a:buChar char="•"/>
            </a:pPr>
            <a:r>
              <a:rPr lang="en-US" sz="1400" b="1" dirty="0" smtClean="0"/>
              <a:t>Primary speech writer for the presentation</a:t>
            </a:r>
          </a:p>
        </p:txBody>
      </p:sp>
      <p:pic>
        <p:nvPicPr>
          <p:cNvPr id="6" name="Picture 2" descr="E:\USE3.jpg"/>
          <p:cNvPicPr>
            <a:picLocks noChangeAspect="1" noChangeArrowheads="1"/>
          </p:cNvPicPr>
          <p:nvPr/>
        </p:nvPicPr>
        <p:blipFill>
          <a:blip r:embed="rId3" cstate="print"/>
          <a:srcRect/>
          <a:stretch>
            <a:fillRect/>
          </a:stretch>
        </p:blipFill>
        <p:spPr bwMode="auto">
          <a:xfrm>
            <a:off x="304800" y="2286000"/>
            <a:ext cx="1324767" cy="1524000"/>
          </a:xfrm>
          <a:prstGeom prst="rect">
            <a:avLst/>
          </a:prstGeom>
          <a:noFill/>
        </p:spPr>
      </p:pic>
      <p:pic>
        <p:nvPicPr>
          <p:cNvPr id="1027" name="Picture 3" descr="E:\DSC00661.JPG"/>
          <p:cNvPicPr>
            <a:picLocks noChangeAspect="1" noChangeArrowheads="1"/>
          </p:cNvPicPr>
          <p:nvPr/>
        </p:nvPicPr>
        <p:blipFill>
          <a:blip r:embed="rId4" cstate="print"/>
          <a:srcRect/>
          <a:stretch>
            <a:fillRect/>
          </a:stretch>
        </p:blipFill>
        <p:spPr bwMode="auto">
          <a:xfrm>
            <a:off x="304800" y="4114800"/>
            <a:ext cx="1219200" cy="1532531"/>
          </a:xfrm>
          <a:prstGeom prst="rect">
            <a:avLst/>
          </a:prstGeom>
          <a:noFill/>
        </p:spPr>
      </p:pic>
      <p:pic>
        <p:nvPicPr>
          <p:cNvPr id="1028" name="Picture 4" descr="E:\Michael's Picture 2.jpg"/>
          <p:cNvPicPr>
            <a:picLocks noChangeAspect="1" noChangeArrowheads="1"/>
          </p:cNvPicPr>
          <p:nvPr/>
        </p:nvPicPr>
        <p:blipFill>
          <a:blip r:embed="rId5"/>
          <a:srcRect/>
          <a:stretch>
            <a:fillRect/>
          </a:stretch>
        </p:blipFill>
        <p:spPr bwMode="auto">
          <a:xfrm>
            <a:off x="304800" y="6096000"/>
            <a:ext cx="1132412" cy="147335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838200" y="609600"/>
            <a:ext cx="5257800" cy="461665"/>
          </a:xfrm>
          <a:prstGeom prst="rect">
            <a:avLst/>
          </a:prstGeom>
          <a:noFill/>
          <a:ln w="9525">
            <a:noFill/>
            <a:miter lim="800000"/>
            <a:headEnd/>
            <a:tailEnd/>
          </a:ln>
          <a:effectLst/>
        </p:spPr>
        <p:txBody>
          <a:bodyPr>
            <a:spAutoFit/>
          </a:bodyPr>
          <a:lstStyle/>
          <a:p>
            <a:pPr algn="ctr">
              <a:spcBef>
                <a:spcPct val="50000"/>
              </a:spcBef>
              <a:defRPr/>
            </a:pPr>
            <a:r>
              <a:rPr lang="en-US" sz="2400" b="1" dirty="0">
                <a:effectLst>
                  <a:outerShdw blurRad="38100" dist="38100" dir="2700000" algn="tl">
                    <a:srgbClr val="C0C0C0"/>
                  </a:outerShdw>
                </a:effectLst>
              </a:rPr>
              <a:t>Executive Summary</a:t>
            </a:r>
          </a:p>
        </p:txBody>
      </p:sp>
      <p:sp>
        <p:nvSpPr>
          <p:cNvPr id="3" name="Slide Number Placeholder 2"/>
          <p:cNvSpPr>
            <a:spLocks noGrp="1"/>
          </p:cNvSpPr>
          <p:nvPr>
            <p:ph type="sldNum" sz="quarter" idx="12"/>
          </p:nvPr>
        </p:nvSpPr>
        <p:spPr/>
        <p:txBody>
          <a:bodyPr/>
          <a:lstStyle/>
          <a:p>
            <a:pPr>
              <a:defRPr/>
            </a:pPr>
            <a:fld id="{BBACAD26-0BBD-48C9-A3B3-6AAED54B31DB}" type="slidenum">
              <a:rPr lang="en-US" smtClean="0"/>
              <a:pPr>
                <a:defRPr/>
              </a:pPr>
              <a:t>8</a:t>
            </a:fld>
            <a:endParaRPr lang="en-US"/>
          </a:p>
        </p:txBody>
      </p:sp>
      <p:sp>
        <p:nvSpPr>
          <p:cNvPr id="5" name="TextBox 4"/>
          <p:cNvSpPr txBox="1"/>
          <p:nvPr/>
        </p:nvSpPr>
        <p:spPr>
          <a:xfrm>
            <a:off x="457200" y="1737003"/>
            <a:ext cx="5943600" cy="6986528"/>
          </a:xfrm>
          <a:prstGeom prst="rect">
            <a:avLst/>
          </a:prstGeom>
          <a:noFill/>
        </p:spPr>
        <p:txBody>
          <a:bodyPr wrap="square" rtlCol="0">
            <a:spAutoFit/>
          </a:bodyPr>
          <a:lstStyle/>
          <a:p>
            <a:pPr algn="just"/>
            <a:r>
              <a:rPr lang="en-US" sz="1400" b="1" dirty="0" smtClean="0"/>
              <a:t>	Through extensive research, our project team has found that Second Life would not be directly useful in increasing the enrollment in the UA MIS program.</a:t>
            </a:r>
          </a:p>
          <a:p>
            <a:pPr algn="just"/>
            <a:endParaRPr lang="en-US" sz="1400" b="1" dirty="0" smtClean="0"/>
          </a:p>
          <a:p>
            <a:pPr algn="just"/>
            <a:r>
              <a:rPr lang="en-US" sz="1400" b="1" dirty="0" smtClean="0"/>
              <a:t>	Our project team used numerous types of data and research, including surveys, demographics, blogs, and actual news reports, to come to our conclusion. What we found was that although Second Life could be useful in increasing the awareness of the UA MIS program, that it could in no way reliably increase the enrollment in the actual program. For one, over three quarters of Second Life’s population is 25 or older, and the remaining quarter is all over 18. It would be very inefficient to use a website where our main target group, 13-17 year olds, is not allowed.  Secondly, there have been many well documented problems with the “mature” content areas of Second Life, especially with groups of people maliciously and deliberately attacking certain places to render them useless. However, through our research, we came across several alternatives, one of them being there.com. In “There”, only PG-13 content is allowed, and around one third of the population is in our target 13-17 year old market. There also has numerous different ways to have a presence with in their world, including billboard advertisements in high traffic areas, compared with the necessity of buying and up keeping land in Second Life. There.com is not perfect, however, and they are still working out some growing pains, including not being open 24 hours a day, however we feel this would be a much better way to spend the program’s market dollars for a faster return.</a:t>
            </a:r>
          </a:p>
          <a:p>
            <a:pPr algn="just"/>
            <a:endParaRPr lang="en-US" sz="1400" b="1" dirty="0" smtClean="0"/>
          </a:p>
          <a:p>
            <a:pPr algn="just"/>
            <a:r>
              <a:rPr lang="en-US" sz="1400" b="1" dirty="0" smtClean="0"/>
              <a:t>	We reached this conclusion from following our outline in our Project Team WCA, including setting goals and deadlines, researching, selling our ideas to each other, producing a solution, and formatting and delivering it based on the graders desires.</a:t>
            </a:r>
            <a:endParaRPr lang="en-US" sz="1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B504774-82A3-40CC-AFBB-E32E9A884FB5}" type="slidenum">
              <a:rPr lang="en-US" smtClean="0"/>
              <a:pPr>
                <a:defRPr/>
              </a:pPr>
              <a:t>9</a:t>
            </a:fld>
            <a:endParaRPr lang="en-US"/>
          </a:p>
        </p:txBody>
      </p:sp>
      <p:sp>
        <p:nvSpPr>
          <p:cNvPr id="5" name="TextBox 4"/>
          <p:cNvSpPr txBox="1"/>
          <p:nvPr/>
        </p:nvSpPr>
        <p:spPr>
          <a:xfrm>
            <a:off x="76200" y="1673422"/>
            <a:ext cx="2667000"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Vendor : High School Students</a:t>
            </a:r>
            <a:endParaRPr lang="en-US" sz="1400" dirty="0"/>
          </a:p>
        </p:txBody>
      </p:sp>
      <p:sp>
        <p:nvSpPr>
          <p:cNvPr id="6" name="Rounded Rectangle 5"/>
          <p:cNvSpPr/>
          <p:nvPr/>
        </p:nvSpPr>
        <p:spPr>
          <a:xfrm>
            <a:off x="1240808" y="2286000"/>
            <a:ext cx="789296" cy="5334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R&amp;D</a:t>
            </a:r>
            <a:endParaRPr lang="en-US" sz="1200" dirty="0"/>
          </a:p>
        </p:txBody>
      </p:sp>
      <p:sp>
        <p:nvSpPr>
          <p:cNvPr id="16" name="TextBox 15"/>
          <p:cNvSpPr txBox="1"/>
          <p:nvPr/>
        </p:nvSpPr>
        <p:spPr>
          <a:xfrm>
            <a:off x="76200" y="3426022"/>
            <a:ext cx="1447800" cy="3048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MIS Department</a:t>
            </a:r>
            <a:endParaRPr lang="en-US" sz="1400" dirty="0"/>
          </a:p>
        </p:txBody>
      </p:sp>
      <p:sp>
        <p:nvSpPr>
          <p:cNvPr id="17" name="Rounded Rectangle 16"/>
          <p:cNvSpPr/>
          <p:nvPr/>
        </p:nvSpPr>
        <p:spPr>
          <a:xfrm>
            <a:off x="2383808" y="22860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Sell</a:t>
            </a:r>
            <a:endParaRPr lang="en-US" sz="1200" dirty="0"/>
          </a:p>
        </p:txBody>
      </p:sp>
      <p:sp>
        <p:nvSpPr>
          <p:cNvPr id="18" name="Rounded Rectangle 17"/>
          <p:cNvSpPr/>
          <p:nvPr/>
        </p:nvSpPr>
        <p:spPr>
          <a:xfrm>
            <a:off x="4669808" y="22860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Deliver</a:t>
            </a:r>
            <a:endParaRPr lang="en-US" sz="1200" dirty="0"/>
          </a:p>
        </p:txBody>
      </p:sp>
      <p:sp>
        <p:nvSpPr>
          <p:cNvPr id="19" name="Rounded Rectangle 18"/>
          <p:cNvSpPr/>
          <p:nvPr/>
        </p:nvSpPr>
        <p:spPr>
          <a:xfrm>
            <a:off x="5763904" y="22860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a:t>
            </a:r>
            <a:endParaRPr lang="en-US" sz="1200" dirty="0"/>
          </a:p>
        </p:txBody>
      </p:sp>
      <p:sp>
        <p:nvSpPr>
          <p:cNvPr id="20" name="Rounded Rectangle 19"/>
          <p:cNvSpPr/>
          <p:nvPr/>
        </p:nvSpPr>
        <p:spPr>
          <a:xfrm>
            <a:off x="3526808" y="22860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Produce</a:t>
            </a:r>
            <a:endParaRPr lang="en-US" sz="1200" dirty="0"/>
          </a:p>
        </p:txBody>
      </p:sp>
      <p:sp>
        <p:nvSpPr>
          <p:cNvPr id="21" name="Rounded Rectangle 20"/>
          <p:cNvSpPr/>
          <p:nvPr/>
        </p:nvSpPr>
        <p:spPr>
          <a:xfrm>
            <a:off x="1240808" y="40386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R&amp;D</a:t>
            </a:r>
            <a:endParaRPr lang="en-US" sz="1200" dirty="0"/>
          </a:p>
        </p:txBody>
      </p:sp>
      <p:sp>
        <p:nvSpPr>
          <p:cNvPr id="22" name="Rounded Rectangle 21"/>
          <p:cNvSpPr/>
          <p:nvPr/>
        </p:nvSpPr>
        <p:spPr>
          <a:xfrm>
            <a:off x="2383808" y="4038600"/>
            <a:ext cx="789296" cy="5334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Sell</a:t>
            </a:r>
            <a:endParaRPr lang="en-US" sz="1200" dirty="0"/>
          </a:p>
        </p:txBody>
      </p:sp>
      <p:sp>
        <p:nvSpPr>
          <p:cNvPr id="23" name="Rounded Rectangle 22"/>
          <p:cNvSpPr/>
          <p:nvPr/>
        </p:nvSpPr>
        <p:spPr>
          <a:xfrm>
            <a:off x="4669808" y="4038600"/>
            <a:ext cx="789296" cy="5334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Deliver</a:t>
            </a:r>
            <a:endParaRPr lang="en-US" sz="1200" dirty="0"/>
          </a:p>
        </p:txBody>
      </p:sp>
      <p:sp>
        <p:nvSpPr>
          <p:cNvPr id="24" name="Rounded Rectangle 23"/>
          <p:cNvSpPr/>
          <p:nvPr/>
        </p:nvSpPr>
        <p:spPr>
          <a:xfrm>
            <a:off x="1254456" y="58674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R&amp;D</a:t>
            </a:r>
            <a:endParaRPr lang="en-US" sz="1200" dirty="0"/>
          </a:p>
        </p:txBody>
      </p:sp>
      <p:sp>
        <p:nvSpPr>
          <p:cNvPr id="25" name="Rounded Rectangle 24"/>
          <p:cNvSpPr/>
          <p:nvPr/>
        </p:nvSpPr>
        <p:spPr>
          <a:xfrm>
            <a:off x="3526808" y="40386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Produce</a:t>
            </a:r>
            <a:endParaRPr lang="en-US" sz="1200" dirty="0"/>
          </a:p>
        </p:txBody>
      </p:sp>
      <p:sp>
        <p:nvSpPr>
          <p:cNvPr id="26" name="Rounded Rectangle 25"/>
          <p:cNvSpPr/>
          <p:nvPr/>
        </p:nvSpPr>
        <p:spPr>
          <a:xfrm>
            <a:off x="5763904" y="40386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a:t>
            </a:r>
            <a:endParaRPr lang="en-US" sz="1200" dirty="0"/>
          </a:p>
        </p:txBody>
      </p:sp>
      <p:sp>
        <p:nvSpPr>
          <p:cNvPr id="27" name="TextBox 26"/>
          <p:cNvSpPr txBox="1"/>
          <p:nvPr/>
        </p:nvSpPr>
        <p:spPr>
          <a:xfrm>
            <a:off x="76200" y="5245768"/>
            <a:ext cx="1828800"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smtClean="0"/>
              <a:t>Client : Companies</a:t>
            </a:r>
            <a:endParaRPr lang="en-US" sz="1400" dirty="0"/>
          </a:p>
        </p:txBody>
      </p:sp>
      <p:sp>
        <p:nvSpPr>
          <p:cNvPr id="28" name="Rounded Rectangle 27"/>
          <p:cNvSpPr/>
          <p:nvPr/>
        </p:nvSpPr>
        <p:spPr>
          <a:xfrm>
            <a:off x="2383808" y="58674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Sell</a:t>
            </a:r>
            <a:endParaRPr lang="en-US" sz="1200" dirty="0"/>
          </a:p>
        </p:txBody>
      </p:sp>
      <p:sp>
        <p:nvSpPr>
          <p:cNvPr id="29" name="Rounded Rectangle 28"/>
          <p:cNvSpPr/>
          <p:nvPr/>
        </p:nvSpPr>
        <p:spPr>
          <a:xfrm>
            <a:off x="3540456" y="5867400"/>
            <a:ext cx="789296" cy="5334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Produce</a:t>
            </a:r>
            <a:endParaRPr lang="en-US" sz="1200" dirty="0"/>
          </a:p>
        </p:txBody>
      </p:sp>
      <p:sp>
        <p:nvSpPr>
          <p:cNvPr id="30" name="Rounded Rectangle 29"/>
          <p:cNvSpPr/>
          <p:nvPr/>
        </p:nvSpPr>
        <p:spPr>
          <a:xfrm>
            <a:off x="5763904" y="58674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a:t>
            </a:r>
            <a:endParaRPr lang="en-US" sz="1200" dirty="0"/>
          </a:p>
        </p:txBody>
      </p:sp>
      <p:sp>
        <p:nvSpPr>
          <p:cNvPr id="31" name="Rounded Rectangle 30"/>
          <p:cNvSpPr/>
          <p:nvPr/>
        </p:nvSpPr>
        <p:spPr>
          <a:xfrm>
            <a:off x="4656160" y="5867400"/>
            <a:ext cx="78929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Deliver</a:t>
            </a:r>
            <a:endParaRPr lang="en-US" sz="1200" dirty="0"/>
          </a:p>
        </p:txBody>
      </p:sp>
      <p:sp>
        <p:nvSpPr>
          <p:cNvPr id="32" name="TextBox 31"/>
          <p:cNvSpPr txBox="1"/>
          <p:nvPr/>
        </p:nvSpPr>
        <p:spPr>
          <a:xfrm>
            <a:off x="0" y="361890"/>
            <a:ext cx="6858000" cy="400110"/>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Extended Enterprise View of Project</a:t>
            </a:r>
            <a:endParaRPr lang="en-US" b="1" dirty="0">
              <a:effectLst>
                <a:outerShdw blurRad="38100" dist="38100" dir="2700000" algn="tl">
                  <a:srgbClr val="000000">
                    <a:alpha val="43137"/>
                  </a:srgbClr>
                </a:outerShdw>
              </a:effectLst>
            </a:endParaRPr>
          </a:p>
        </p:txBody>
      </p:sp>
      <p:cxnSp>
        <p:nvCxnSpPr>
          <p:cNvPr id="34" name="Straight Connector 33"/>
          <p:cNvCxnSpPr/>
          <p:nvPr/>
        </p:nvCxnSpPr>
        <p:spPr>
          <a:xfrm>
            <a:off x="0" y="836612"/>
            <a:ext cx="6858000"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3"/>
            <a:endCxn id="17" idx="1"/>
          </p:cNvCxnSpPr>
          <p:nvPr/>
        </p:nvCxnSpPr>
        <p:spPr>
          <a:xfrm>
            <a:off x="2030104" y="2552700"/>
            <a:ext cx="353704"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3"/>
            <a:endCxn id="20" idx="1"/>
          </p:cNvCxnSpPr>
          <p:nvPr/>
        </p:nvCxnSpPr>
        <p:spPr>
          <a:xfrm>
            <a:off x="3173104" y="2552700"/>
            <a:ext cx="353704"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3"/>
            <a:endCxn id="18" idx="1"/>
          </p:cNvCxnSpPr>
          <p:nvPr/>
        </p:nvCxnSpPr>
        <p:spPr>
          <a:xfrm>
            <a:off x="4316104" y="2552700"/>
            <a:ext cx="353704"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8" idx="3"/>
            <a:endCxn id="19" idx="1"/>
          </p:cNvCxnSpPr>
          <p:nvPr/>
        </p:nvCxnSpPr>
        <p:spPr>
          <a:xfrm>
            <a:off x="5459104" y="2552700"/>
            <a:ext cx="3048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1" idx="3"/>
            <a:endCxn id="22" idx="1"/>
          </p:cNvCxnSpPr>
          <p:nvPr/>
        </p:nvCxnSpPr>
        <p:spPr>
          <a:xfrm>
            <a:off x="2030104" y="4305300"/>
            <a:ext cx="353704"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3"/>
            <a:endCxn id="25" idx="1"/>
          </p:cNvCxnSpPr>
          <p:nvPr/>
        </p:nvCxnSpPr>
        <p:spPr>
          <a:xfrm>
            <a:off x="3173104" y="4305300"/>
            <a:ext cx="353704"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5" idx="3"/>
            <a:endCxn id="23" idx="1"/>
          </p:cNvCxnSpPr>
          <p:nvPr/>
        </p:nvCxnSpPr>
        <p:spPr>
          <a:xfrm>
            <a:off x="4316104" y="4305300"/>
            <a:ext cx="353704"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3"/>
            <a:endCxn id="26" idx="1"/>
          </p:cNvCxnSpPr>
          <p:nvPr/>
        </p:nvCxnSpPr>
        <p:spPr>
          <a:xfrm>
            <a:off x="5459104" y="4305300"/>
            <a:ext cx="3048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3"/>
            <a:endCxn id="28" idx="1"/>
          </p:cNvCxnSpPr>
          <p:nvPr/>
        </p:nvCxnSpPr>
        <p:spPr>
          <a:xfrm>
            <a:off x="2043752" y="6134100"/>
            <a:ext cx="340056"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8" idx="3"/>
            <a:endCxn id="29" idx="1"/>
          </p:cNvCxnSpPr>
          <p:nvPr/>
        </p:nvCxnSpPr>
        <p:spPr>
          <a:xfrm>
            <a:off x="3173104" y="6134100"/>
            <a:ext cx="367352"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9" idx="3"/>
            <a:endCxn id="31" idx="1"/>
          </p:cNvCxnSpPr>
          <p:nvPr/>
        </p:nvCxnSpPr>
        <p:spPr>
          <a:xfrm>
            <a:off x="4329752" y="6134100"/>
            <a:ext cx="326408"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1" idx="3"/>
            <a:endCxn id="30" idx="1"/>
          </p:cNvCxnSpPr>
          <p:nvPr/>
        </p:nvCxnSpPr>
        <p:spPr>
          <a:xfrm>
            <a:off x="5445456" y="6134100"/>
            <a:ext cx="318448"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6" idx="2"/>
            <a:endCxn id="22" idx="0"/>
          </p:cNvCxnSpPr>
          <p:nvPr/>
        </p:nvCxnSpPr>
        <p:spPr>
          <a:xfrm rot="16200000" flipH="1">
            <a:off x="1597356" y="2857500"/>
            <a:ext cx="1219200" cy="1143000"/>
          </a:xfrm>
          <a:prstGeom prst="bentConnector3">
            <a:avLst>
              <a:gd name="adj1" fmla="val 50000"/>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3" idx="2"/>
            <a:endCxn id="29" idx="0"/>
          </p:cNvCxnSpPr>
          <p:nvPr/>
        </p:nvCxnSpPr>
        <p:spPr>
          <a:xfrm rot="5400000">
            <a:off x="3852080" y="4655024"/>
            <a:ext cx="1295400" cy="1129352"/>
          </a:xfrm>
          <a:prstGeom prst="bentConnector3">
            <a:avLst>
              <a:gd name="adj1" fmla="val 50000"/>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2626</TotalTime>
  <Words>4104</Words>
  <Application>Microsoft Office PowerPoint</Application>
  <PresentationFormat>On-screen Show (4:3)</PresentationFormat>
  <Paragraphs>1216</Paragraphs>
  <Slides>58</Slides>
  <Notes>27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Trek</vt:lpstr>
      <vt:lpstr>Slide 1</vt:lpstr>
      <vt:lpstr>Slide 2</vt:lpstr>
      <vt:lpstr>Slide 3</vt:lpstr>
      <vt:lpstr>AMH Consulting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Getting surveys to the schools</vt:lpstr>
      <vt:lpstr>Slide 58</vt:lpstr>
    </vt:vector>
  </TitlesOfParts>
  <Company>C&amp;BA Technology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 User</dc:creator>
  <cp:lastModifiedBy>kr7353</cp:lastModifiedBy>
  <cp:revision>328</cp:revision>
  <dcterms:created xsi:type="dcterms:W3CDTF">2008-02-23T03:21:12Z</dcterms:created>
  <dcterms:modified xsi:type="dcterms:W3CDTF">2009-02-24T01:34:18Z</dcterms:modified>
</cp:coreProperties>
</file>