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4"/>
  </p:sldMasterIdLst>
  <p:notesMasterIdLst>
    <p:notesMasterId r:id="rId38"/>
  </p:notesMasterIdLst>
  <p:sldIdLst>
    <p:sldId id="257" r:id="rId5"/>
    <p:sldId id="260" r:id="rId6"/>
    <p:sldId id="284" r:id="rId7"/>
    <p:sldId id="261" r:id="rId8"/>
    <p:sldId id="262" r:id="rId9"/>
    <p:sldId id="263" r:id="rId10"/>
    <p:sldId id="259" r:id="rId11"/>
    <p:sldId id="264" r:id="rId12"/>
    <p:sldId id="267" r:id="rId13"/>
    <p:sldId id="268" r:id="rId14"/>
    <p:sldId id="271" r:id="rId15"/>
    <p:sldId id="272" r:id="rId16"/>
    <p:sldId id="273" r:id="rId17"/>
    <p:sldId id="274" r:id="rId18"/>
    <p:sldId id="282"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265" r:id="rId35"/>
    <p:sldId id="301" r:id="rId36"/>
    <p:sldId id="302" r:id="rId37"/>
  </p:sldIdLst>
  <p:sldSz cx="7772400" cy="10058400"/>
  <p:notesSz cx="6858000" cy="9199563"/>
  <p:defaultTextStyle>
    <a:defPPr>
      <a:defRPr lang="en-US"/>
    </a:defPPr>
    <a:lvl1pPr algn="l" rtl="0" fontAlgn="base">
      <a:spcBef>
        <a:spcPct val="0"/>
      </a:spcBef>
      <a:spcAft>
        <a:spcPct val="0"/>
      </a:spcAft>
      <a:defRPr kern="1200">
        <a:solidFill>
          <a:schemeClr val="tx1"/>
        </a:solidFill>
        <a:latin typeface="Geneva" pitchFamily="1" charset="0"/>
        <a:ea typeface="Geneva" pitchFamily="1" charset="0"/>
        <a:cs typeface="Geneva" pitchFamily="1" charset="0"/>
      </a:defRPr>
    </a:lvl1pPr>
    <a:lvl2pPr marL="457200" algn="l" rtl="0" fontAlgn="base">
      <a:spcBef>
        <a:spcPct val="0"/>
      </a:spcBef>
      <a:spcAft>
        <a:spcPct val="0"/>
      </a:spcAft>
      <a:defRPr kern="1200">
        <a:solidFill>
          <a:schemeClr val="tx1"/>
        </a:solidFill>
        <a:latin typeface="Geneva" pitchFamily="1" charset="0"/>
        <a:ea typeface="Geneva" pitchFamily="1" charset="0"/>
        <a:cs typeface="Geneva" pitchFamily="1" charset="0"/>
      </a:defRPr>
    </a:lvl2pPr>
    <a:lvl3pPr marL="914400" algn="l" rtl="0" fontAlgn="base">
      <a:spcBef>
        <a:spcPct val="0"/>
      </a:spcBef>
      <a:spcAft>
        <a:spcPct val="0"/>
      </a:spcAft>
      <a:defRPr kern="1200">
        <a:solidFill>
          <a:schemeClr val="tx1"/>
        </a:solidFill>
        <a:latin typeface="Geneva" pitchFamily="1" charset="0"/>
        <a:ea typeface="Geneva" pitchFamily="1" charset="0"/>
        <a:cs typeface="Geneva" pitchFamily="1" charset="0"/>
      </a:defRPr>
    </a:lvl3pPr>
    <a:lvl4pPr marL="1371600" algn="l" rtl="0" fontAlgn="base">
      <a:spcBef>
        <a:spcPct val="0"/>
      </a:spcBef>
      <a:spcAft>
        <a:spcPct val="0"/>
      </a:spcAft>
      <a:defRPr kern="1200">
        <a:solidFill>
          <a:schemeClr val="tx1"/>
        </a:solidFill>
        <a:latin typeface="Geneva" pitchFamily="1" charset="0"/>
        <a:ea typeface="Geneva" pitchFamily="1" charset="0"/>
        <a:cs typeface="Geneva" pitchFamily="1" charset="0"/>
      </a:defRPr>
    </a:lvl4pPr>
    <a:lvl5pPr marL="1828800" algn="l" rtl="0" fontAlgn="base">
      <a:spcBef>
        <a:spcPct val="0"/>
      </a:spcBef>
      <a:spcAft>
        <a:spcPct val="0"/>
      </a:spcAft>
      <a:defRPr kern="1200">
        <a:solidFill>
          <a:schemeClr val="tx1"/>
        </a:solidFill>
        <a:latin typeface="Geneva" pitchFamily="1" charset="0"/>
        <a:ea typeface="Geneva" pitchFamily="1" charset="0"/>
        <a:cs typeface="Geneva" pitchFamily="1" charset="0"/>
      </a:defRPr>
    </a:lvl5pPr>
    <a:lvl6pPr marL="2286000" algn="l" defTabSz="914400" rtl="0" eaLnBrk="1" latinLnBrk="0" hangingPunct="1">
      <a:defRPr kern="1200">
        <a:solidFill>
          <a:schemeClr val="tx1"/>
        </a:solidFill>
        <a:latin typeface="Geneva" pitchFamily="1" charset="0"/>
        <a:ea typeface="Geneva" pitchFamily="1" charset="0"/>
        <a:cs typeface="Geneva" pitchFamily="1" charset="0"/>
      </a:defRPr>
    </a:lvl6pPr>
    <a:lvl7pPr marL="2743200" algn="l" defTabSz="914400" rtl="0" eaLnBrk="1" latinLnBrk="0" hangingPunct="1">
      <a:defRPr kern="1200">
        <a:solidFill>
          <a:schemeClr val="tx1"/>
        </a:solidFill>
        <a:latin typeface="Geneva" pitchFamily="1" charset="0"/>
        <a:ea typeface="Geneva" pitchFamily="1" charset="0"/>
        <a:cs typeface="Geneva" pitchFamily="1" charset="0"/>
      </a:defRPr>
    </a:lvl7pPr>
    <a:lvl8pPr marL="3200400" algn="l" defTabSz="914400" rtl="0" eaLnBrk="1" latinLnBrk="0" hangingPunct="1">
      <a:defRPr kern="1200">
        <a:solidFill>
          <a:schemeClr val="tx1"/>
        </a:solidFill>
        <a:latin typeface="Geneva" pitchFamily="1" charset="0"/>
        <a:ea typeface="Geneva" pitchFamily="1" charset="0"/>
        <a:cs typeface="Geneva" pitchFamily="1" charset="0"/>
      </a:defRPr>
    </a:lvl8pPr>
    <a:lvl9pPr marL="3657600" algn="l" defTabSz="914400" rtl="0" eaLnBrk="1" latinLnBrk="0" hangingPunct="1">
      <a:defRPr kern="1200">
        <a:solidFill>
          <a:schemeClr val="tx1"/>
        </a:solidFill>
        <a:latin typeface="Geneva" pitchFamily="1" charset="0"/>
        <a:ea typeface="Geneva" pitchFamily="1" charset="0"/>
        <a:cs typeface="Geneva"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995" autoAdjust="0"/>
    <p:restoredTop sz="94676" autoAdjust="0"/>
  </p:normalViewPr>
  <p:slideViewPr>
    <p:cSldViewPr>
      <p:cViewPr>
        <p:scale>
          <a:sx n="100" d="100"/>
          <a:sy n="100" d="100"/>
        </p:scale>
        <p:origin x="-552" y="1362"/>
      </p:cViewPr>
      <p:guideLst>
        <p:guide orient="horz" pos="3168"/>
        <p:guide pos="244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9978"/>
          </a:xfrm>
          <a:prstGeom prst="rect">
            <a:avLst/>
          </a:prstGeom>
        </p:spPr>
        <p:txBody>
          <a:bodyPr vert="horz" wrap="square" lIns="91750" tIns="45875" rIns="91750" bIns="45875"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1"/>
            <a:ext cx="2971800" cy="459978"/>
          </a:xfrm>
          <a:prstGeom prst="rect">
            <a:avLst/>
          </a:prstGeom>
        </p:spPr>
        <p:txBody>
          <a:bodyPr vert="horz" wrap="square" lIns="91750" tIns="45875" rIns="91750" bIns="45875" numCol="1" anchor="t" anchorCtr="0" compatLnSpc="1">
            <a:prstTxWarp prst="textNoShape">
              <a:avLst/>
            </a:prstTxWarp>
          </a:bodyPr>
          <a:lstStyle>
            <a:lvl1pPr algn="r">
              <a:defRPr sz="1200">
                <a:latin typeface="Calibri" pitchFamily="34" charset="0"/>
              </a:defRPr>
            </a:lvl1pPr>
          </a:lstStyle>
          <a:p>
            <a:fld id="{280C623A-EC49-4BBB-8FAF-7B21229A9A0D}" type="datetimeFigureOut">
              <a:rPr lang="en-US"/>
              <a:pPr/>
              <a:t>2/10/2009</a:t>
            </a:fld>
            <a:endParaRPr lang="en-US"/>
          </a:p>
        </p:txBody>
      </p:sp>
      <p:sp>
        <p:nvSpPr>
          <p:cNvPr id="4" name="Slide Image Placeholder 3"/>
          <p:cNvSpPr>
            <a:spLocks noGrp="1" noRot="1" noChangeAspect="1"/>
          </p:cNvSpPr>
          <p:nvPr>
            <p:ph type="sldImg" idx="2"/>
          </p:nvPr>
        </p:nvSpPr>
        <p:spPr>
          <a:xfrm>
            <a:off x="2097088" y="690563"/>
            <a:ext cx="2663825" cy="3449637"/>
          </a:xfrm>
          <a:prstGeom prst="rect">
            <a:avLst/>
          </a:prstGeom>
          <a:noFill/>
          <a:ln w="12700">
            <a:solidFill>
              <a:prstClr val="black"/>
            </a:solidFill>
          </a:ln>
        </p:spPr>
        <p:txBody>
          <a:bodyPr vert="horz" lIns="91750" tIns="45875" rIns="91750" bIns="45875" rtlCol="0" anchor="ctr"/>
          <a:lstStyle/>
          <a:p>
            <a:pPr lvl="0"/>
            <a:endParaRPr lang="x-none" noProof="0"/>
          </a:p>
        </p:txBody>
      </p:sp>
      <p:sp>
        <p:nvSpPr>
          <p:cNvPr id="5" name="Notes Placeholder 4"/>
          <p:cNvSpPr>
            <a:spLocks noGrp="1"/>
          </p:cNvSpPr>
          <p:nvPr>
            <p:ph type="body" sz="quarter" idx="3"/>
          </p:nvPr>
        </p:nvSpPr>
        <p:spPr>
          <a:xfrm>
            <a:off x="685800" y="4369794"/>
            <a:ext cx="5486400" cy="4139803"/>
          </a:xfrm>
          <a:prstGeom prst="rect">
            <a:avLst/>
          </a:prstGeom>
        </p:spPr>
        <p:txBody>
          <a:bodyPr vert="horz" wrap="square" lIns="91750" tIns="45875" rIns="91750" bIns="45875"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37989"/>
            <a:ext cx="2971800" cy="459978"/>
          </a:xfrm>
          <a:prstGeom prst="rect">
            <a:avLst/>
          </a:prstGeom>
        </p:spPr>
        <p:txBody>
          <a:bodyPr vert="horz" wrap="square" lIns="91750" tIns="45875" rIns="91750" bIns="45875"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737989"/>
            <a:ext cx="2971800" cy="459978"/>
          </a:xfrm>
          <a:prstGeom prst="rect">
            <a:avLst/>
          </a:prstGeom>
        </p:spPr>
        <p:txBody>
          <a:bodyPr vert="horz" wrap="square" lIns="91750" tIns="45875" rIns="91750" bIns="45875" numCol="1" anchor="b" anchorCtr="0" compatLnSpc="1">
            <a:prstTxWarp prst="textNoShape">
              <a:avLst/>
            </a:prstTxWarp>
          </a:bodyPr>
          <a:lstStyle>
            <a:lvl1pPr algn="r">
              <a:defRPr sz="1200">
                <a:latin typeface="Calibri" pitchFamily="34" charset="0"/>
              </a:defRPr>
            </a:lvl1pPr>
          </a:lstStyle>
          <a:p>
            <a:fld id="{5BA325E1-1315-47DE-8509-20D2252E9BA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eneva" pitchFamily="1" charset="0"/>
        <a:ea typeface="Geneva" pitchFamily="1" charset="0"/>
        <a:cs typeface="Geneva" pitchFamily="1" charset="0"/>
      </a:defRPr>
    </a:lvl1pPr>
    <a:lvl2pPr marL="457200" algn="l" rtl="0" eaLnBrk="0" fontAlgn="base" hangingPunct="0">
      <a:spcBef>
        <a:spcPct val="30000"/>
      </a:spcBef>
      <a:spcAft>
        <a:spcPct val="0"/>
      </a:spcAft>
      <a:defRPr sz="1200" kern="1200">
        <a:solidFill>
          <a:schemeClr val="tx1"/>
        </a:solidFill>
        <a:latin typeface="Geneva" pitchFamily="1" charset="0"/>
        <a:ea typeface="Geneva" pitchFamily="1" charset="0"/>
        <a:cs typeface="Geneva" pitchFamily="1" charset="0"/>
      </a:defRPr>
    </a:lvl2pPr>
    <a:lvl3pPr marL="914400" algn="l" rtl="0" eaLnBrk="0" fontAlgn="base" hangingPunct="0">
      <a:spcBef>
        <a:spcPct val="30000"/>
      </a:spcBef>
      <a:spcAft>
        <a:spcPct val="0"/>
      </a:spcAft>
      <a:defRPr sz="1200" kern="1200">
        <a:solidFill>
          <a:schemeClr val="tx1"/>
        </a:solidFill>
        <a:latin typeface="Geneva" pitchFamily="1" charset="0"/>
        <a:ea typeface="Geneva" pitchFamily="1" charset="0"/>
        <a:cs typeface="Geneva" pitchFamily="1" charset="0"/>
      </a:defRPr>
    </a:lvl3pPr>
    <a:lvl4pPr marL="1371600" algn="l" rtl="0" eaLnBrk="0" fontAlgn="base" hangingPunct="0">
      <a:spcBef>
        <a:spcPct val="30000"/>
      </a:spcBef>
      <a:spcAft>
        <a:spcPct val="0"/>
      </a:spcAft>
      <a:defRPr sz="1200" kern="1200">
        <a:solidFill>
          <a:schemeClr val="tx1"/>
        </a:solidFill>
        <a:latin typeface="Geneva" pitchFamily="1" charset="0"/>
        <a:ea typeface="Geneva" pitchFamily="1" charset="0"/>
        <a:cs typeface="Geneva" pitchFamily="1" charset="0"/>
      </a:defRPr>
    </a:lvl4pPr>
    <a:lvl5pPr marL="1828800" algn="l" rtl="0" eaLnBrk="0" fontAlgn="base" hangingPunct="0">
      <a:spcBef>
        <a:spcPct val="30000"/>
      </a:spcBef>
      <a:spcAft>
        <a:spcPct val="0"/>
      </a:spcAft>
      <a:defRPr sz="1200" kern="1200">
        <a:solidFill>
          <a:schemeClr val="tx1"/>
        </a:solidFill>
        <a:latin typeface="Geneva" pitchFamily="1" charset="0"/>
        <a:ea typeface="Geneva" pitchFamily="1" charset="0"/>
        <a:cs typeface="Geneva" pitchFamily="1"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a:lstStyle/>
          <a:p>
            <a:pPr eaLnBrk="1" hangingPunct="1">
              <a:spcBef>
                <a:spcPct val="0"/>
              </a:spcBef>
            </a:pPr>
            <a:endParaRPr lang="en-US" smtClean="0">
              <a:latin typeface="Calibri" pitchFamily="34" charset="0"/>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4BE8160C-F21E-48A9-9AC3-D8A8E437D5E7}"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23850" y="0"/>
            <a:ext cx="517525" cy="10058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5" name="Rectangle 4"/>
          <p:cNvSpPr/>
          <p:nvPr/>
        </p:nvSpPr>
        <p:spPr bwMode="auto">
          <a:xfrm>
            <a:off x="234950" y="0"/>
            <a:ext cx="88900" cy="10058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6" name="Rectangle 5"/>
          <p:cNvSpPr/>
          <p:nvPr/>
        </p:nvSpPr>
        <p:spPr bwMode="auto">
          <a:xfrm>
            <a:off x="841375" y="0"/>
            <a:ext cx="155575" cy="10058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7" name="Rectangle 6"/>
          <p:cNvSpPr/>
          <p:nvPr/>
        </p:nvSpPr>
        <p:spPr bwMode="auto">
          <a:xfrm>
            <a:off x="969963" y="0"/>
            <a:ext cx="195262" cy="10058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0" name="Straight Connector 9"/>
          <p:cNvSpPr>
            <a:spLocks noChangeShapeType="1"/>
          </p:cNvSpPr>
          <p:nvPr/>
        </p:nvSpPr>
        <p:spPr bwMode="auto">
          <a:xfrm>
            <a:off x="90488" y="0"/>
            <a:ext cx="0" cy="10058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1" name="Straight Connector 10"/>
          <p:cNvSpPr>
            <a:spLocks noChangeShapeType="1"/>
          </p:cNvSpPr>
          <p:nvPr/>
        </p:nvSpPr>
        <p:spPr bwMode="auto">
          <a:xfrm>
            <a:off x="777875" y="0"/>
            <a:ext cx="0" cy="10058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2" name="Straight Connector 11"/>
          <p:cNvSpPr>
            <a:spLocks noChangeShapeType="1"/>
          </p:cNvSpPr>
          <p:nvPr/>
        </p:nvSpPr>
        <p:spPr bwMode="auto">
          <a:xfrm>
            <a:off x="725488" y="0"/>
            <a:ext cx="0" cy="10058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3" name="Straight Connector 12"/>
          <p:cNvSpPr>
            <a:spLocks noChangeShapeType="1"/>
          </p:cNvSpPr>
          <p:nvPr/>
        </p:nvSpPr>
        <p:spPr bwMode="auto">
          <a:xfrm>
            <a:off x="1468438" y="0"/>
            <a:ext cx="0" cy="10058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4" name="Straight Connector 13"/>
          <p:cNvSpPr>
            <a:spLocks noChangeShapeType="1"/>
          </p:cNvSpPr>
          <p:nvPr/>
        </p:nvSpPr>
        <p:spPr bwMode="auto">
          <a:xfrm>
            <a:off x="906463" y="0"/>
            <a:ext cx="0" cy="10058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5" name="Straight Connector 14"/>
          <p:cNvSpPr>
            <a:spLocks noChangeShapeType="1"/>
          </p:cNvSpPr>
          <p:nvPr/>
        </p:nvSpPr>
        <p:spPr bwMode="auto">
          <a:xfrm>
            <a:off x="7747000" y="0"/>
            <a:ext cx="0" cy="10058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6" name="Rectangle 15"/>
          <p:cNvSpPr/>
          <p:nvPr/>
        </p:nvSpPr>
        <p:spPr bwMode="auto">
          <a:xfrm>
            <a:off x="1036638" y="0"/>
            <a:ext cx="65087" cy="10058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7" name="Oval 16"/>
          <p:cNvSpPr/>
          <p:nvPr/>
        </p:nvSpPr>
        <p:spPr bwMode="auto">
          <a:xfrm>
            <a:off x="517525" y="5029200"/>
            <a:ext cx="1101725" cy="1900238"/>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8" name="Oval 17"/>
          <p:cNvSpPr/>
          <p:nvPr/>
        </p:nvSpPr>
        <p:spPr bwMode="auto">
          <a:xfrm>
            <a:off x="1112838" y="7137400"/>
            <a:ext cx="546100" cy="94138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9" name="Oval 18"/>
          <p:cNvSpPr/>
          <p:nvPr/>
        </p:nvSpPr>
        <p:spPr bwMode="auto">
          <a:xfrm>
            <a:off x="927100" y="8067675"/>
            <a:ext cx="117475" cy="20161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20" name="Oval 19"/>
          <p:cNvSpPr/>
          <p:nvPr/>
        </p:nvSpPr>
        <p:spPr bwMode="auto">
          <a:xfrm>
            <a:off x="1414463" y="8489950"/>
            <a:ext cx="233362" cy="401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21" name="Oval 20"/>
          <p:cNvSpPr/>
          <p:nvPr/>
        </p:nvSpPr>
        <p:spPr>
          <a:xfrm>
            <a:off x="1619250" y="6594475"/>
            <a:ext cx="311150" cy="53657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8" name="Title 7"/>
          <p:cNvSpPr>
            <a:spLocks noGrp="1"/>
          </p:cNvSpPr>
          <p:nvPr>
            <p:ph type="ctrTitle"/>
          </p:nvPr>
        </p:nvSpPr>
        <p:spPr>
          <a:xfrm>
            <a:off x="1943100" y="4582160"/>
            <a:ext cx="5246370" cy="2778398"/>
          </a:xfrm>
        </p:spPr>
        <p:txBody>
          <a:bodyPr/>
          <a:lstStyle>
            <a:lvl1pPr>
              <a:defRPr b="1"/>
            </a:lvl1pPr>
          </a:lstStyle>
          <a:p>
            <a:r>
              <a:rPr lang="x-none" smtClean="0"/>
              <a:t>Click to edit Master title style</a:t>
            </a:r>
            <a:endParaRPr lang="x-none"/>
          </a:p>
        </p:txBody>
      </p:sp>
      <p:sp>
        <p:nvSpPr>
          <p:cNvPr id="9" name="Subtitle 8"/>
          <p:cNvSpPr>
            <a:spLocks noGrp="1"/>
          </p:cNvSpPr>
          <p:nvPr>
            <p:ph type="subTitle" idx="1"/>
          </p:nvPr>
        </p:nvSpPr>
        <p:spPr>
          <a:xfrm>
            <a:off x="1943100" y="7338206"/>
            <a:ext cx="5246370" cy="201168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x-none" smtClean="0"/>
              <a:t>Click to edit Master subtitle style</a:t>
            </a:r>
            <a:endParaRPr lang="x-none"/>
          </a:p>
        </p:txBody>
      </p:sp>
      <p:sp>
        <p:nvSpPr>
          <p:cNvPr id="22" name="Date Placeholder 27"/>
          <p:cNvSpPr>
            <a:spLocks noGrp="1"/>
          </p:cNvSpPr>
          <p:nvPr>
            <p:ph type="dt" sz="half" idx="10"/>
          </p:nvPr>
        </p:nvSpPr>
        <p:spPr bwMode="auto">
          <a:xfrm rot="5400000">
            <a:off x="5894388" y="1839913"/>
            <a:ext cx="3352800" cy="323850"/>
          </a:xfrm>
        </p:spPr>
        <p:txBody>
          <a:bodyPr/>
          <a:lstStyle>
            <a:lvl1pPr algn="ctr">
              <a:defRPr>
                <a:solidFill>
                  <a:srgbClr val="FFFFFF"/>
                </a:solidFill>
              </a:defRPr>
            </a:lvl1pPr>
          </a:lstStyle>
          <a:p>
            <a:fld id="{D542953E-BECD-4261-9D63-BB7E47339DAB}" type="datetime1">
              <a:rPr lang="en-US"/>
              <a:pPr/>
              <a:t>2/10/2009</a:t>
            </a:fld>
            <a:endParaRPr lang="en-US" sz="2000"/>
          </a:p>
        </p:txBody>
      </p:sp>
      <p:sp>
        <p:nvSpPr>
          <p:cNvPr id="23" name="Footer Placeholder 16"/>
          <p:cNvSpPr>
            <a:spLocks noGrp="1"/>
          </p:cNvSpPr>
          <p:nvPr>
            <p:ph type="ftr" sz="quarter" idx="11"/>
          </p:nvPr>
        </p:nvSpPr>
        <p:spPr bwMode="auto">
          <a:xfrm rot="5400000">
            <a:off x="4887913" y="6251575"/>
            <a:ext cx="5364162" cy="325438"/>
          </a:xfrm>
        </p:spPr>
        <p:txBody>
          <a:bodyPr/>
          <a:lstStyle>
            <a:lvl1pPr algn="r">
              <a:defRPr/>
            </a:lvl1pPr>
          </a:lstStyle>
          <a:p>
            <a:endParaRPr lang="en-US"/>
          </a:p>
        </p:txBody>
      </p:sp>
      <p:sp>
        <p:nvSpPr>
          <p:cNvPr id="24" name="Slide Number Placeholder 28"/>
          <p:cNvSpPr>
            <a:spLocks noGrp="1"/>
          </p:cNvSpPr>
          <p:nvPr>
            <p:ph type="sldNum" sz="quarter" idx="12"/>
          </p:nvPr>
        </p:nvSpPr>
        <p:spPr bwMode="auto">
          <a:xfrm>
            <a:off x="1127125" y="7229475"/>
            <a:ext cx="517525" cy="758825"/>
          </a:xfrm>
        </p:spPr>
        <p:txBody>
          <a:bodyPr/>
          <a:lstStyle>
            <a:lvl1pPr>
              <a:defRPr>
                <a:solidFill>
                  <a:schemeClr val="tx2"/>
                </a:solidFill>
              </a:defRPr>
            </a:lvl1pPr>
          </a:lstStyle>
          <a:p>
            <a:fld id="{E63E8F83-2764-4B05-A2BE-55A1DB4C407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x-none"/>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4" name="Date Placeholder 13"/>
          <p:cNvSpPr>
            <a:spLocks noGrp="1"/>
          </p:cNvSpPr>
          <p:nvPr>
            <p:ph type="dt" sz="half" idx="10"/>
          </p:nvPr>
        </p:nvSpPr>
        <p:spPr/>
        <p:txBody>
          <a:bodyPr/>
          <a:lstStyle>
            <a:lvl1pPr>
              <a:defRPr/>
            </a:lvl1pPr>
          </a:lstStyle>
          <a:p>
            <a:fld id="{ADC2A0E7-79A6-4C7F-A620-C4FFB4BEDB68}" type="datetime1">
              <a:rPr lang="en-US"/>
              <a:pPr/>
              <a:t>2/10/2009</a:t>
            </a:fld>
            <a:endParaRPr lang="en-US" sz="1400"/>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9DB443A6-5DFA-427E-B4CD-C413EE26DBB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4"/>
            <a:ext cx="1424940" cy="8582237"/>
          </a:xfrm>
        </p:spPr>
        <p:txBody>
          <a:bodyPr vert="eaVert"/>
          <a:lstStyle/>
          <a:p>
            <a:r>
              <a:rPr lang="x-none" smtClean="0"/>
              <a:t>Click to edit Master title style</a:t>
            </a:r>
            <a:endParaRPr lang="x-none"/>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4" name="Date Placeholder 13"/>
          <p:cNvSpPr>
            <a:spLocks noGrp="1"/>
          </p:cNvSpPr>
          <p:nvPr>
            <p:ph type="dt" sz="half" idx="10"/>
          </p:nvPr>
        </p:nvSpPr>
        <p:spPr/>
        <p:txBody>
          <a:bodyPr/>
          <a:lstStyle>
            <a:lvl1pPr>
              <a:defRPr/>
            </a:lvl1pPr>
          </a:lstStyle>
          <a:p>
            <a:fld id="{401D7A08-A841-42F7-8984-1CACA791AD4F}" type="datetime1">
              <a:rPr lang="en-US"/>
              <a:pPr/>
              <a:t>2/10/2009</a:t>
            </a:fld>
            <a:endParaRPr lang="en-US" sz="1400"/>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BB53D68-DA3D-4154-B5AA-80010843B23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x-none"/>
          </a:p>
        </p:txBody>
      </p:sp>
      <p:sp>
        <p:nvSpPr>
          <p:cNvPr id="8" name="Content Placeholder 7"/>
          <p:cNvSpPr>
            <a:spLocks noGrp="1"/>
          </p:cNvSpPr>
          <p:nvPr>
            <p:ph sz="quarter" idx="1"/>
          </p:nvPr>
        </p:nvSpPr>
        <p:spPr>
          <a:xfrm>
            <a:off x="388620" y="2346960"/>
            <a:ext cx="6347460" cy="714817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4" name="Date Placeholder 6"/>
          <p:cNvSpPr>
            <a:spLocks noGrp="1"/>
          </p:cNvSpPr>
          <p:nvPr>
            <p:ph type="dt" sz="half" idx="10"/>
          </p:nvPr>
        </p:nvSpPr>
        <p:spPr/>
        <p:txBody>
          <a:bodyPr/>
          <a:lstStyle>
            <a:lvl1pPr>
              <a:defRPr/>
            </a:lvl1pPr>
          </a:lstStyle>
          <a:p>
            <a:fld id="{17351221-4046-4E71-85E0-7B8424F54D38}" type="datetime1">
              <a:rPr lang="en-US"/>
              <a:pPr/>
              <a:t>2/10/2009</a:t>
            </a:fld>
            <a:endParaRPr lang="en-US" sz="1400"/>
          </a:p>
        </p:txBody>
      </p:sp>
      <p:sp>
        <p:nvSpPr>
          <p:cNvPr id="5" name="Slide Number Placeholder 8"/>
          <p:cNvSpPr>
            <a:spLocks noGrp="1"/>
          </p:cNvSpPr>
          <p:nvPr>
            <p:ph type="sldNum" sz="quarter" idx="11"/>
          </p:nvPr>
        </p:nvSpPr>
        <p:spPr/>
        <p:txBody>
          <a:bodyPr/>
          <a:lstStyle>
            <a:lvl1pPr>
              <a:defRPr/>
            </a:lvl1pPr>
          </a:lstStyle>
          <a:p>
            <a:fld id="{45F0F897-7A3C-4039-AEA3-3F607F13EF35}" type="slidenum">
              <a:rPr lang="en-US"/>
              <a:pPr/>
              <a:t>‹#›</a:t>
            </a:fld>
            <a:endParaRPr lang="en-US"/>
          </a:p>
        </p:txBody>
      </p:sp>
      <p:sp>
        <p:nvSpPr>
          <p:cNvPr id="6" name="Footer Placeholder 9"/>
          <p:cNvSpPr>
            <a:spLocks noGrp="1"/>
          </p:cNvSpPr>
          <p:nvPr>
            <p:ph type="ftr" sz="quarter" idx="12"/>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23850" y="0"/>
            <a:ext cx="517525" cy="10058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5" name="Rectangle 4"/>
          <p:cNvSpPr/>
          <p:nvPr/>
        </p:nvSpPr>
        <p:spPr bwMode="auto">
          <a:xfrm>
            <a:off x="234950" y="0"/>
            <a:ext cx="88900" cy="10058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6" name="Rectangle 5"/>
          <p:cNvSpPr/>
          <p:nvPr/>
        </p:nvSpPr>
        <p:spPr bwMode="auto">
          <a:xfrm>
            <a:off x="841375" y="0"/>
            <a:ext cx="155575" cy="10058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7" name="Rectangle 6"/>
          <p:cNvSpPr/>
          <p:nvPr/>
        </p:nvSpPr>
        <p:spPr bwMode="auto">
          <a:xfrm>
            <a:off x="969963" y="0"/>
            <a:ext cx="195262" cy="10058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8" name="Straight Connector 7"/>
          <p:cNvSpPr>
            <a:spLocks noChangeShapeType="1"/>
          </p:cNvSpPr>
          <p:nvPr/>
        </p:nvSpPr>
        <p:spPr bwMode="auto">
          <a:xfrm>
            <a:off x="90488" y="0"/>
            <a:ext cx="0" cy="10058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9" name="Straight Connector 8"/>
          <p:cNvSpPr>
            <a:spLocks noChangeShapeType="1"/>
          </p:cNvSpPr>
          <p:nvPr/>
        </p:nvSpPr>
        <p:spPr bwMode="auto">
          <a:xfrm>
            <a:off x="777875" y="0"/>
            <a:ext cx="0" cy="10058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0" name="Straight Connector 9"/>
          <p:cNvSpPr>
            <a:spLocks noChangeShapeType="1"/>
          </p:cNvSpPr>
          <p:nvPr/>
        </p:nvSpPr>
        <p:spPr bwMode="auto">
          <a:xfrm>
            <a:off x="725488" y="0"/>
            <a:ext cx="0" cy="10058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1" name="Straight Connector 10"/>
          <p:cNvSpPr>
            <a:spLocks noChangeShapeType="1"/>
          </p:cNvSpPr>
          <p:nvPr/>
        </p:nvSpPr>
        <p:spPr bwMode="auto">
          <a:xfrm>
            <a:off x="1468438" y="0"/>
            <a:ext cx="0" cy="10058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2" name="Straight Connector 11"/>
          <p:cNvSpPr>
            <a:spLocks noChangeShapeType="1"/>
          </p:cNvSpPr>
          <p:nvPr/>
        </p:nvSpPr>
        <p:spPr bwMode="auto">
          <a:xfrm>
            <a:off x="906463" y="0"/>
            <a:ext cx="0" cy="10058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3" name="Rectangle 12"/>
          <p:cNvSpPr/>
          <p:nvPr/>
        </p:nvSpPr>
        <p:spPr bwMode="auto">
          <a:xfrm>
            <a:off x="1036638" y="0"/>
            <a:ext cx="65087" cy="10058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4" name="Oval 13"/>
          <p:cNvSpPr/>
          <p:nvPr/>
        </p:nvSpPr>
        <p:spPr bwMode="auto">
          <a:xfrm>
            <a:off x="517525" y="5029200"/>
            <a:ext cx="1101725" cy="1900238"/>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5" name="Oval 14"/>
          <p:cNvSpPr/>
          <p:nvPr/>
        </p:nvSpPr>
        <p:spPr bwMode="auto">
          <a:xfrm>
            <a:off x="1125538" y="7137400"/>
            <a:ext cx="546100" cy="94138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6" name="Oval 15"/>
          <p:cNvSpPr/>
          <p:nvPr/>
        </p:nvSpPr>
        <p:spPr bwMode="auto">
          <a:xfrm>
            <a:off x="927100" y="8067675"/>
            <a:ext cx="117475" cy="20161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7" name="Oval 16"/>
          <p:cNvSpPr/>
          <p:nvPr/>
        </p:nvSpPr>
        <p:spPr bwMode="auto">
          <a:xfrm>
            <a:off x="1414463" y="8493125"/>
            <a:ext cx="233362" cy="4032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8" name="Oval 17"/>
          <p:cNvSpPr/>
          <p:nvPr/>
        </p:nvSpPr>
        <p:spPr bwMode="auto">
          <a:xfrm>
            <a:off x="1597025" y="6570663"/>
            <a:ext cx="311150" cy="53657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9" name="Straight Connector 18"/>
          <p:cNvSpPr>
            <a:spLocks noChangeShapeType="1"/>
          </p:cNvSpPr>
          <p:nvPr/>
        </p:nvSpPr>
        <p:spPr bwMode="auto">
          <a:xfrm>
            <a:off x="7732713" y="0"/>
            <a:ext cx="0" cy="10058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2" name="Title 1"/>
          <p:cNvSpPr>
            <a:spLocks noGrp="1"/>
          </p:cNvSpPr>
          <p:nvPr>
            <p:ph type="title"/>
          </p:nvPr>
        </p:nvSpPr>
        <p:spPr>
          <a:xfrm>
            <a:off x="1943100" y="4246880"/>
            <a:ext cx="5246370" cy="3011932"/>
          </a:xfrm>
        </p:spPr>
        <p:txBody>
          <a:bodyPr/>
          <a:lstStyle>
            <a:lvl1pPr algn="l">
              <a:buNone/>
              <a:defRPr sz="3000" b="1" cap="small" baseline="0"/>
            </a:lvl1pPr>
          </a:lstStyle>
          <a:p>
            <a:r>
              <a:rPr lang="x-none" smtClean="0"/>
              <a:t>Click to edit Master title style</a:t>
            </a:r>
            <a:endParaRPr lang="x-none"/>
          </a:p>
        </p:txBody>
      </p:sp>
      <p:sp>
        <p:nvSpPr>
          <p:cNvPr id="3" name="Text Placeholder 2"/>
          <p:cNvSpPr>
            <a:spLocks noGrp="1"/>
          </p:cNvSpPr>
          <p:nvPr>
            <p:ph type="body" idx="1"/>
          </p:nvPr>
        </p:nvSpPr>
        <p:spPr>
          <a:xfrm>
            <a:off x="1943100" y="7348220"/>
            <a:ext cx="5246370" cy="201168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x-none" smtClean="0"/>
              <a:t>Click to edit Master text styles</a:t>
            </a:r>
          </a:p>
        </p:txBody>
      </p:sp>
      <p:sp>
        <p:nvSpPr>
          <p:cNvPr id="20" name="Date Placeholder 3"/>
          <p:cNvSpPr>
            <a:spLocks noGrp="1"/>
          </p:cNvSpPr>
          <p:nvPr>
            <p:ph type="dt" sz="half" idx="10"/>
          </p:nvPr>
        </p:nvSpPr>
        <p:spPr bwMode="auto">
          <a:xfrm rot="5400000">
            <a:off x="5894388" y="1833563"/>
            <a:ext cx="3352800" cy="323850"/>
          </a:xfrm>
        </p:spPr>
        <p:txBody>
          <a:bodyPr/>
          <a:lstStyle>
            <a:lvl1pPr>
              <a:defRPr/>
            </a:lvl1pPr>
          </a:lstStyle>
          <a:p>
            <a:fld id="{D9BFAB6B-C216-4B94-9F1B-46F13B89A19F}" type="datetime1">
              <a:rPr lang="en-US"/>
              <a:pPr/>
              <a:t>2/10/2009</a:t>
            </a:fld>
            <a:endParaRPr lang="en-US"/>
          </a:p>
        </p:txBody>
      </p:sp>
      <p:sp>
        <p:nvSpPr>
          <p:cNvPr id="21" name="Footer Placeholder 4"/>
          <p:cNvSpPr>
            <a:spLocks noGrp="1"/>
          </p:cNvSpPr>
          <p:nvPr>
            <p:ph type="ftr" sz="quarter" idx="11"/>
          </p:nvPr>
        </p:nvSpPr>
        <p:spPr bwMode="auto">
          <a:xfrm rot="5400000">
            <a:off x="4888707" y="6247606"/>
            <a:ext cx="5364162" cy="327025"/>
          </a:xfrm>
        </p:spPr>
        <p:txBody>
          <a:bodyPr/>
          <a:lstStyle>
            <a:lvl1pPr>
              <a:defRPr/>
            </a:lvl1pPr>
          </a:lstStyle>
          <a:p>
            <a:endParaRPr lang="en-US"/>
          </a:p>
        </p:txBody>
      </p:sp>
      <p:sp>
        <p:nvSpPr>
          <p:cNvPr id="22" name="Slide Number Placeholder 5"/>
          <p:cNvSpPr>
            <a:spLocks noGrp="1"/>
          </p:cNvSpPr>
          <p:nvPr>
            <p:ph type="sldNum" sz="quarter" idx="12"/>
          </p:nvPr>
        </p:nvSpPr>
        <p:spPr bwMode="auto">
          <a:xfrm>
            <a:off x="1139825" y="7229475"/>
            <a:ext cx="517525" cy="758825"/>
          </a:xfrm>
        </p:spPr>
        <p:txBody>
          <a:bodyPr/>
          <a:lstStyle>
            <a:lvl1pPr>
              <a:defRPr/>
            </a:lvl1pPr>
          </a:lstStyle>
          <a:p>
            <a:fld id="{2D2BED15-960A-47C3-BEE1-6753DBF1517C}"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x-none"/>
          </a:p>
        </p:txBody>
      </p:sp>
      <p:sp>
        <p:nvSpPr>
          <p:cNvPr id="9" name="Content Placeholder 8"/>
          <p:cNvSpPr>
            <a:spLocks noGrp="1"/>
          </p:cNvSpPr>
          <p:nvPr>
            <p:ph sz="quarter" idx="1"/>
          </p:nvPr>
        </p:nvSpPr>
        <p:spPr>
          <a:xfrm>
            <a:off x="388620" y="2346960"/>
            <a:ext cx="3108960" cy="67056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11" name="Content Placeholder 10"/>
          <p:cNvSpPr>
            <a:spLocks noGrp="1"/>
          </p:cNvSpPr>
          <p:nvPr>
            <p:ph sz="quarter" idx="2"/>
          </p:nvPr>
        </p:nvSpPr>
        <p:spPr>
          <a:xfrm>
            <a:off x="3629711" y="2346960"/>
            <a:ext cx="3108960" cy="67056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5" name="Date Placeholder 4"/>
          <p:cNvSpPr>
            <a:spLocks noGrp="1"/>
          </p:cNvSpPr>
          <p:nvPr>
            <p:ph type="dt" sz="half" idx="10"/>
          </p:nvPr>
        </p:nvSpPr>
        <p:spPr/>
        <p:txBody>
          <a:bodyPr/>
          <a:lstStyle>
            <a:lvl1pPr>
              <a:defRPr/>
            </a:lvl1pPr>
          </a:lstStyle>
          <a:p>
            <a:fld id="{DE6B43C1-333F-41CF-99B8-FE37935CEFCD}" type="datetime1">
              <a:rPr lang="en-US"/>
              <a:pPr/>
              <a:t>2/10/2009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FB5929-8840-463F-839F-7918646D0B7C}" type="slidenum">
              <a:rPr lang="en-US"/>
              <a:pPr/>
              <a:t>‹#›</a:t>
            </a:fld>
            <a:endParaRPr lang="en-US"/>
          </a:p>
        </p:txBody>
      </p:sp>
    </p:spTree>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6412230" cy="1676400"/>
          </a:xfrm>
        </p:spPr>
        <p:txBody>
          <a:bodyPr/>
          <a:lstStyle>
            <a:lvl1pPr>
              <a:defRPr/>
            </a:lvl1pPr>
          </a:lstStyle>
          <a:p>
            <a:r>
              <a:rPr lang="x-none" smtClean="0"/>
              <a:t>Click to edit Master title style</a:t>
            </a:r>
            <a:endParaRPr lang="x-none"/>
          </a:p>
        </p:txBody>
      </p:sp>
      <p:sp>
        <p:nvSpPr>
          <p:cNvPr id="11" name="Content Placeholder 10"/>
          <p:cNvSpPr>
            <a:spLocks noGrp="1"/>
          </p:cNvSpPr>
          <p:nvPr>
            <p:ph sz="quarter" idx="2"/>
          </p:nvPr>
        </p:nvSpPr>
        <p:spPr>
          <a:xfrm>
            <a:off x="388620" y="3464560"/>
            <a:ext cx="3108960" cy="569976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13" name="Content Placeholder 12"/>
          <p:cNvSpPr>
            <a:spLocks noGrp="1"/>
          </p:cNvSpPr>
          <p:nvPr>
            <p:ph sz="quarter" idx="4"/>
          </p:nvPr>
        </p:nvSpPr>
        <p:spPr>
          <a:xfrm>
            <a:off x="3716179" y="3464560"/>
            <a:ext cx="3108960" cy="569976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12" name="Text Placeholder 11"/>
          <p:cNvSpPr>
            <a:spLocks noGrp="1"/>
          </p:cNvSpPr>
          <p:nvPr>
            <p:ph type="body" sz="quarter" idx="1"/>
          </p:nvPr>
        </p:nvSpPr>
        <p:spPr>
          <a:xfrm>
            <a:off x="388620" y="2302256"/>
            <a:ext cx="3108960" cy="96560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x-none" smtClean="0"/>
              <a:t>Click to edit Master text styles</a:t>
            </a:r>
          </a:p>
        </p:txBody>
      </p:sp>
      <p:sp>
        <p:nvSpPr>
          <p:cNvPr id="14" name="Text Placeholder 13"/>
          <p:cNvSpPr>
            <a:spLocks noGrp="1"/>
          </p:cNvSpPr>
          <p:nvPr>
            <p:ph type="body" sz="quarter" idx="3"/>
          </p:nvPr>
        </p:nvSpPr>
        <p:spPr>
          <a:xfrm>
            <a:off x="3691890" y="2302256"/>
            <a:ext cx="3108960" cy="96560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x-none" smtClean="0"/>
              <a:t>Click to edit Master text styles</a:t>
            </a:r>
          </a:p>
        </p:txBody>
      </p:sp>
      <p:sp>
        <p:nvSpPr>
          <p:cNvPr id="7" name="Date Placeholder 6"/>
          <p:cNvSpPr>
            <a:spLocks noGrp="1"/>
          </p:cNvSpPr>
          <p:nvPr>
            <p:ph type="dt" sz="half" idx="10"/>
          </p:nvPr>
        </p:nvSpPr>
        <p:spPr/>
        <p:txBody>
          <a:bodyPr/>
          <a:lstStyle>
            <a:lvl1pPr>
              <a:defRPr/>
            </a:lvl1pPr>
          </a:lstStyle>
          <a:p>
            <a:fld id="{C27AB703-1534-483A-A164-EB69F07B4332}" type="datetime1">
              <a:rPr lang="en-US"/>
              <a:pPr/>
              <a:t>2/10/2009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3F7AB01-904E-44E0-9D9F-9F90AAD49549}" type="slidenum">
              <a:rPr lang="en-US"/>
              <a:pPr/>
              <a:t>‹#›</a:t>
            </a:fld>
            <a:endParaRPr lang="en-US"/>
          </a:p>
        </p:txBody>
      </p:sp>
    </p:spTree>
  </p:cSld>
  <p:clrMapOvr>
    <a:masterClrMapping/>
  </p:clrMapOvr>
  <p:transition spd="slow">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x-none"/>
          </a:p>
        </p:txBody>
      </p:sp>
      <p:sp>
        <p:nvSpPr>
          <p:cNvPr id="3" name="Date Placeholder 5"/>
          <p:cNvSpPr>
            <a:spLocks noGrp="1"/>
          </p:cNvSpPr>
          <p:nvPr>
            <p:ph type="dt" sz="half" idx="10"/>
          </p:nvPr>
        </p:nvSpPr>
        <p:spPr/>
        <p:txBody>
          <a:bodyPr/>
          <a:lstStyle>
            <a:lvl1pPr>
              <a:defRPr/>
            </a:lvl1pPr>
          </a:lstStyle>
          <a:p>
            <a:fld id="{E971BD4E-ABE4-4B59-9E3C-44818847CFA8}" type="datetime1">
              <a:rPr lang="en-US"/>
              <a:pPr/>
              <a:t>2/10/2009</a:t>
            </a:fld>
            <a:endParaRPr lang="en-US"/>
          </a:p>
        </p:txBody>
      </p:sp>
      <p:sp>
        <p:nvSpPr>
          <p:cNvPr id="4" name="Slide Number Placeholder 6"/>
          <p:cNvSpPr>
            <a:spLocks noGrp="1"/>
          </p:cNvSpPr>
          <p:nvPr>
            <p:ph type="sldNum" sz="quarter" idx="11"/>
          </p:nvPr>
        </p:nvSpPr>
        <p:spPr/>
        <p:txBody>
          <a:bodyPr/>
          <a:lstStyle>
            <a:lvl1pPr>
              <a:defRPr/>
            </a:lvl1pPr>
          </a:lstStyle>
          <a:p>
            <a:fld id="{2BD6261A-050A-4471-92E2-E3FD1F7835A3}" type="slidenum">
              <a:rPr lang="en-US"/>
              <a:pPr/>
              <a:t>‹#›</a:t>
            </a:fld>
            <a:endParaRPr lang="en-US"/>
          </a:p>
        </p:txBody>
      </p:sp>
      <p:sp>
        <p:nvSpPr>
          <p:cNvPr id="5" name="Footer Placeholder 7"/>
          <p:cNvSpPr>
            <a:spLocks noGrp="1"/>
          </p:cNvSpPr>
          <p:nvPr>
            <p:ph type="ftr" sz="quarter" idx="12"/>
          </p:nvPr>
        </p:nvSpPr>
        <p:spPr/>
        <p:txBody>
          <a:bodyPr/>
          <a:lstStyle>
            <a:lvl1pPr>
              <a:defRPr/>
            </a:lvl1pPr>
          </a:lstStyle>
          <a:p>
            <a:endParaRPr lang="en-US"/>
          </a:p>
        </p:txBody>
      </p:sp>
    </p:spTree>
  </p:cSld>
  <p:clrMapOvr>
    <a:masterClrMapping/>
  </p:clrMapOvr>
  <p:transition spd="slow">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52A1FFD-FC80-4FD1-91B1-293676B0B9F6}" type="datetime1">
              <a:rPr lang="en-US"/>
              <a:pPr/>
              <a:t>2/10/2009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C5F373F-557F-42A7-9128-713B93B32402}" type="slidenum">
              <a:rPr lang="en-US"/>
              <a:pPr/>
              <a:t>‹#›</a:t>
            </a:fld>
            <a:endParaRPr lang="en-US"/>
          </a:p>
        </p:txBody>
      </p:sp>
    </p:spTree>
  </p:cSld>
  <p:clrMapOvr>
    <a:masterClrMapping/>
  </p:clrMapOvr>
  <p:transition spd="slow">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7448550" y="0"/>
            <a:ext cx="0" cy="10058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6" name="Straight Connector 5"/>
          <p:cNvSpPr>
            <a:spLocks noChangeShapeType="1"/>
          </p:cNvSpPr>
          <p:nvPr/>
        </p:nvSpPr>
        <p:spPr bwMode="auto">
          <a:xfrm>
            <a:off x="5311775" y="0"/>
            <a:ext cx="0" cy="10058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7" name="Straight Connector 6"/>
          <p:cNvSpPr>
            <a:spLocks noChangeShapeType="1"/>
          </p:cNvSpPr>
          <p:nvPr/>
        </p:nvSpPr>
        <p:spPr bwMode="auto">
          <a:xfrm>
            <a:off x="5264150" y="0"/>
            <a:ext cx="0" cy="100584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8" name="Straight Connector 7"/>
          <p:cNvSpPr>
            <a:spLocks noChangeShapeType="1"/>
          </p:cNvSpPr>
          <p:nvPr/>
        </p:nvSpPr>
        <p:spPr bwMode="auto">
          <a:xfrm>
            <a:off x="7642225" y="0"/>
            <a:ext cx="0" cy="100584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9" name="Rectangle 8"/>
          <p:cNvSpPr/>
          <p:nvPr/>
        </p:nvSpPr>
        <p:spPr bwMode="auto">
          <a:xfrm>
            <a:off x="7513638" y="0"/>
            <a:ext cx="258762" cy="10058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0" name="Straight Connector 9"/>
          <p:cNvSpPr>
            <a:spLocks noChangeShapeType="1"/>
          </p:cNvSpPr>
          <p:nvPr/>
        </p:nvSpPr>
        <p:spPr bwMode="auto">
          <a:xfrm>
            <a:off x="7578725" y="0"/>
            <a:ext cx="0" cy="100584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1" name="Oval 10"/>
          <p:cNvSpPr/>
          <p:nvPr/>
        </p:nvSpPr>
        <p:spPr>
          <a:xfrm>
            <a:off x="6932613" y="8382000"/>
            <a:ext cx="466725" cy="80486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2" name="Title 1"/>
          <p:cNvSpPr>
            <a:spLocks noGrp="1"/>
          </p:cNvSpPr>
          <p:nvPr>
            <p:ph type="title"/>
          </p:nvPr>
        </p:nvSpPr>
        <p:spPr>
          <a:xfrm rot="5400000">
            <a:off x="920687" y="4834890"/>
            <a:ext cx="9253728" cy="388620"/>
          </a:xfrm>
        </p:spPr>
        <p:txBody>
          <a:bodyPr/>
          <a:lstStyle>
            <a:lvl1pPr algn="l">
              <a:buNone/>
              <a:defRPr sz="2000" b="1" cap="small" baseline="0"/>
            </a:lvl1pPr>
          </a:lstStyle>
          <a:p>
            <a:r>
              <a:rPr lang="x-none" smtClean="0"/>
              <a:t>Click to edit Master title style</a:t>
            </a:r>
            <a:endParaRPr lang="x-none"/>
          </a:p>
        </p:txBody>
      </p:sp>
      <p:sp>
        <p:nvSpPr>
          <p:cNvPr id="3" name="Text Placeholder 2"/>
          <p:cNvSpPr>
            <a:spLocks noGrp="1"/>
          </p:cNvSpPr>
          <p:nvPr>
            <p:ph type="body" idx="2"/>
          </p:nvPr>
        </p:nvSpPr>
        <p:spPr>
          <a:xfrm>
            <a:off x="5790438" y="402336"/>
            <a:ext cx="1297991" cy="7309104"/>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x-none" smtClean="0"/>
              <a:t>Click to edit Master text styles</a:t>
            </a:r>
          </a:p>
        </p:txBody>
      </p:sp>
      <p:sp>
        <p:nvSpPr>
          <p:cNvPr id="18" name="Content Placeholder 17"/>
          <p:cNvSpPr>
            <a:spLocks noGrp="1"/>
          </p:cNvSpPr>
          <p:nvPr>
            <p:ph sz="quarter" idx="1"/>
          </p:nvPr>
        </p:nvSpPr>
        <p:spPr>
          <a:xfrm>
            <a:off x="259080" y="402336"/>
            <a:ext cx="4792980" cy="928055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x-none"/>
          </a:p>
        </p:txBody>
      </p:sp>
      <p:sp>
        <p:nvSpPr>
          <p:cNvPr id="12" name="Date Placeholder 20"/>
          <p:cNvSpPr>
            <a:spLocks noGrp="1"/>
          </p:cNvSpPr>
          <p:nvPr>
            <p:ph type="dt" sz="half" idx="10"/>
          </p:nvPr>
        </p:nvSpPr>
        <p:spPr/>
        <p:txBody>
          <a:bodyPr/>
          <a:lstStyle>
            <a:lvl1pPr>
              <a:defRPr/>
            </a:lvl1pPr>
          </a:lstStyle>
          <a:p>
            <a:fld id="{A2E86914-BED1-4A4F-A0B9-0468636DE319}" type="datetime1">
              <a:rPr lang="en-US"/>
              <a:pPr/>
              <a:t>2/10/2009</a:t>
            </a:fld>
            <a:endParaRPr lang="en-US"/>
          </a:p>
        </p:txBody>
      </p:sp>
      <p:sp>
        <p:nvSpPr>
          <p:cNvPr id="13" name="Slide Number Placeholder 21"/>
          <p:cNvSpPr>
            <a:spLocks noGrp="1"/>
          </p:cNvSpPr>
          <p:nvPr>
            <p:ph type="sldNum" sz="quarter" idx="11"/>
          </p:nvPr>
        </p:nvSpPr>
        <p:spPr/>
        <p:txBody>
          <a:bodyPr/>
          <a:lstStyle>
            <a:lvl1pPr>
              <a:defRPr/>
            </a:lvl1pPr>
          </a:lstStyle>
          <a:p>
            <a:fld id="{8814D66E-346A-4E5B-9576-DEF17C3FDE76}" type="slidenum">
              <a:rPr lang="en-US"/>
              <a:pPr/>
              <a:t>‹#›</a:t>
            </a:fld>
            <a:endParaRPr lang="en-US"/>
          </a:p>
        </p:txBody>
      </p:sp>
      <p:sp>
        <p:nvSpPr>
          <p:cNvPr id="14" name="Footer Placeholder 22"/>
          <p:cNvSpPr>
            <a:spLocks noGrp="1"/>
          </p:cNvSpPr>
          <p:nvPr>
            <p:ph type="ftr" sz="quarter" idx="12"/>
          </p:nvPr>
        </p:nvSpPr>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7448550" y="0"/>
            <a:ext cx="0" cy="10058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6" name="Oval 5"/>
          <p:cNvSpPr/>
          <p:nvPr/>
        </p:nvSpPr>
        <p:spPr>
          <a:xfrm>
            <a:off x="6932613" y="8382000"/>
            <a:ext cx="466725" cy="80486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7" name="Straight Connector 6"/>
          <p:cNvSpPr>
            <a:spLocks noChangeShapeType="1"/>
          </p:cNvSpPr>
          <p:nvPr/>
        </p:nvSpPr>
        <p:spPr bwMode="auto">
          <a:xfrm>
            <a:off x="7642225" y="0"/>
            <a:ext cx="0" cy="100584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8" name="Rectangle 7"/>
          <p:cNvSpPr/>
          <p:nvPr/>
        </p:nvSpPr>
        <p:spPr bwMode="auto">
          <a:xfrm>
            <a:off x="7513638" y="0"/>
            <a:ext cx="258762" cy="10058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9" name="Straight Connector 8"/>
          <p:cNvSpPr>
            <a:spLocks noChangeShapeType="1"/>
          </p:cNvSpPr>
          <p:nvPr/>
        </p:nvSpPr>
        <p:spPr bwMode="auto">
          <a:xfrm>
            <a:off x="7578725" y="0"/>
            <a:ext cx="0" cy="100584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0" name="Straight Connector 9"/>
          <p:cNvSpPr>
            <a:spLocks noChangeShapeType="1"/>
          </p:cNvSpPr>
          <p:nvPr/>
        </p:nvSpPr>
        <p:spPr bwMode="auto">
          <a:xfrm>
            <a:off x="5311775" y="0"/>
            <a:ext cx="0" cy="10058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11" name="Straight Connector 10"/>
          <p:cNvSpPr>
            <a:spLocks noChangeShapeType="1"/>
          </p:cNvSpPr>
          <p:nvPr/>
        </p:nvSpPr>
        <p:spPr bwMode="auto">
          <a:xfrm>
            <a:off x="5264150" y="0"/>
            <a:ext cx="0" cy="100584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2" name="Title 1"/>
          <p:cNvSpPr>
            <a:spLocks noGrp="1"/>
          </p:cNvSpPr>
          <p:nvPr>
            <p:ph type="title"/>
          </p:nvPr>
        </p:nvSpPr>
        <p:spPr>
          <a:xfrm rot="5400000">
            <a:off x="902227" y="4834890"/>
            <a:ext cx="9253728" cy="388620"/>
          </a:xfrm>
        </p:spPr>
        <p:txBody>
          <a:bodyPr/>
          <a:lstStyle>
            <a:lvl1pPr algn="l">
              <a:buNone/>
              <a:defRPr sz="2000" b="1"/>
            </a:lvl1pPr>
          </a:lstStyle>
          <a:p>
            <a:r>
              <a:rPr lang="x-none" smtClean="0"/>
              <a:t>Click to edit Master title style</a:t>
            </a:r>
            <a:endParaRPr lang="x-none"/>
          </a:p>
        </p:txBody>
      </p:sp>
      <p:sp>
        <p:nvSpPr>
          <p:cNvPr id="3" name="Picture Placeholder 2"/>
          <p:cNvSpPr>
            <a:spLocks noGrp="1"/>
          </p:cNvSpPr>
          <p:nvPr>
            <p:ph type="pic" idx="1"/>
          </p:nvPr>
        </p:nvSpPr>
        <p:spPr>
          <a:xfrm>
            <a:off x="0" y="0"/>
            <a:ext cx="5246370" cy="10058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x-none" noProof="0" smtClean="0"/>
              <a:t>Click icon to add picture</a:t>
            </a:r>
            <a:endParaRPr lang="x-none" noProof="0" dirty="0"/>
          </a:p>
        </p:txBody>
      </p:sp>
      <p:sp>
        <p:nvSpPr>
          <p:cNvPr id="4" name="Text Placeholder 3"/>
          <p:cNvSpPr>
            <a:spLocks noGrp="1"/>
          </p:cNvSpPr>
          <p:nvPr>
            <p:ph type="body" sz="half" idx="2"/>
          </p:nvPr>
        </p:nvSpPr>
        <p:spPr>
          <a:xfrm>
            <a:off x="5750928" y="388366"/>
            <a:ext cx="1295400" cy="7268870"/>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x-none" smtClean="0"/>
              <a:t>Click to edit Master text styles</a:t>
            </a:r>
          </a:p>
        </p:txBody>
      </p:sp>
      <p:sp>
        <p:nvSpPr>
          <p:cNvPr id="12" name="Date Placeholder 16"/>
          <p:cNvSpPr>
            <a:spLocks noGrp="1"/>
          </p:cNvSpPr>
          <p:nvPr>
            <p:ph type="dt" sz="half" idx="10"/>
          </p:nvPr>
        </p:nvSpPr>
        <p:spPr/>
        <p:txBody>
          <a:bodyPr/>
          <a:lstStyle>
            <a:lvl1pPr>
              <a:defRPr/>
            </a:lvl1pPr>
          </a:lstStyle>
          <a:p>
            <a:fld id="{3F462867-5AC6-48D2-98F2-B9FA35A3BD8F}" type="datetime1">
              <a:rPr lang="en-US"/>
              <a:pPr/>
              <a:t>2/10/2009</a:t>
            </a:fld>
            <a:endParaRPr lang="en-US"/>
          </a:p>
        </p:txBody>
      </p:sp>
      <p:sp>
        <p:nvSpPr>
          <p:cNvPr id="13" name="Slide Number Placeholder 17"/>
          <p:cNvSpPr>
            <a:spLocks noGrp="1"/>
          </p:cNvSpPr>
          <p:nvPr>
            <p:ph type="sldNum" sz="quarter" idx="11"/>
          </p:nvPr>
        </p:nvSpPr>
        <p:spPr/>
        <p:txBody>
          <a:bodyPr/>
          <a:lstStyle>
            <a:lvl1pPr>
              <a:defRPr/>
            </a:lvl1pPr>
          </a:lstStyle>
          <a:p>
            <a:fld id="{7DBAF917-E453-48E4-B552-C3568DEC68F6}" type="slidenum">
              <a:rPr lang="en-US"/>
              <a:pPr/>
              <a:t>‹#›</a:t>
            </a:fld>
            <a:endParaRPr lang="en-US"/>
          </a:p>
        </p:txBody>
      </p:sp>
      <p:sp>
        <p:nvSpPr>
          <p:cNvPr id="14" name="Footer Placeholder 20"/>
          <p:cNvSpPr>
            <a:spLocks noGrp="1"/>
          </p:cNvSpPr>
          <p:nvPr>
            <p:ph type="ftr" sz="quarter" idx="12"/>
          </p:nvPr>
        </p:nvSpPr>
        <p:spPr/>
        <p:txBody>
          <a:bodyPr/>
          <a:lstStyle>
            <a:lvl1pPr>
              <a:defRPr/>
            </a:lvl1pPr>
          </a:lstStyle>
          <a:p>
            <a:endParaRPr lang="en-US"/>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7448550" y="0"/>
            <a:ext cx="0" cy="10058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x-none" dirty="0">
              <a:latin typeface="+mn-lt"/>
              <a:ea typeface="+mn-ea"/>
              <a:cs typeface="+mn-cs"/>
            </a:endParaRPr>
          </a:p>
        </p:txBody>
      </p:sp>
      <p:sp>
        <p:nvSpPr>
          <p:cNvPr id="22" name="Title Placeholder 21"/>
          <p:cNvSpPr>
            <a:spLocks noGrp="1"/>
          </p:cNvSpPr>
          <p:nvPr>
            <p:ph type="title"/>
          </p:nvPr>
        </p:nvSpPr>
        <p:spPr>
          <a:xfrm>
            <a:off x="388938" y="403225"/>
            <a:ext cx="6346825" cy="1676400"/>
          </a:xfrm>
          <a:prstGeom prst="rect">
            <a:avLst/>
          </a:prstGeom>
        </p:spPr>
        <p:txBody>
          <a:bodyPr vert="horz" wrap="square" lIns="91440" tIns="45720" rIns="91440" bIns="45720" numCol="1" anchor="b" anchorCtr="0" compatLnSpc="1">
            <a:prstTxWarp prst="textNoShape">
              <a:avLst/>
            </a:prstTxWarp>
            <a:normAutofit/>
          </a:bodyPr>
          <a:lstStyle/>
          <a:p>
            <a:pPr lvl="0"/>
            <a:r>
              <a:rPr lang="en-US" smtClean="0"/>
              <a:t>Click to edit Master title style</a:t>
            </a:r>
          </a:p>
        </p:txBody>
      </p:sp>
      <p:sp>
        <p:nvSpPr>
          <p:cNvPr id="1028" name="Text Placeholder 12"/>
          <p:cNvSpPr>
            <a:spLocks noGrp="1"/>
          </p:cNvSpPr>
          <p:nvPr>
            <p:ph type="body" idx="1"/>
          </p:nvPr>
        </p:nvSpPr>
        <p:spPr bwMode="auto">
          <a:xfrm>
            <a:off x="388938" y="2346325"/>
            <a:ext cx="6346825" cy="714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5830888" y="1704975"/>
            <a:ext cx="2949575" cy="3270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Century Schoolbook" pitchFamily="18" charset="0"/>
              </a:defRPr>
            </a:lvl1pPr>
          </a:lstStyle>
          <a:p>
            <a:fld id="{91BC4364-A7B7-45E2-A423-58769EFFC4A2}" type="datetime1">
              <a:rPr lang="en-US"/>
              <a:pPr/>
              <a:t>2/10/2009</a:t>
            </a:fld>
            <a:endParaRPr lang="en-US" sz="1400"/>
          </a:p>
        </p:txBody>
      </p:sp>
      <p:sp>
        <p:nvSpPr>
          <p:cNvPr id="3" name="Footer Placeholder 2"/>
          <p:cNvSpPr>
            <a:spLocks noGrp="1"/>
          </p:cNvSpPr>
          <p:nvPr>
            <p:ph type="ftr" sz="quarter" idx="3"/>
          </p:nvPr>
        </p:nvSpPr>
        <p:spPr>
          <a:xfrm rot="5400000">
            <a:off x="4954588" y="5594350"/>
            <a:ext cx="4694237" cy="309563"/>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latin typeface="Century Schoolbook" pitchFamily="18" charset="0"/>
              </a:defRPr>
            </a:lvl1pPr>
          </a:lstStyle>
          <a:p>
            <a:endParaRPr lang="en-US"/>
          </a:p>
        </p:txBody>
      </p:sp>
      <p:sp>
        <p:nvSpPr>
          <p:cNvPr id="7" name="Straight Connector 6"/>
          <p:cNvSpPr>
            <a:spLocks noChangeShapeType="1"/>
          </p:cNvSpPr>
          <p:nvPr/>
        </p:nvSpPr>
        <p:spPr bwMode="auto">
          <a:xfrm>
            <a:off x="65088" y="0"/>
            <a:ext cx="0" cy="10058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9" name="Straight Connector 8"/>
          <p:cNvSpPr>
            <a:spLocks noChangeShapeType="1"/>
          </p:cNvSpPr>
          <p:nvPr/>
        </p:nvSpPr>
        <p:spPr bwMode="auto">
          <a:xfrm>
            <a:off x="7642225" y="0"/>
            <a:ext cx="0" cy="100584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0" name="Rectangle 9"/>
          <p:cNvSpPr/>
          <p:nvPr/>
        </p:nvSpPr>
        <p:spPr bwMode="auto">
          <a:xfrm>
            <a:off x="7513638" y="0"/>
            <a:ext cx="258762" cy="10058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11" name="Straight Connector 10"/>
          <p:cNvSpPr>
            <a:spLocks noChangeShapeType="1"/>
          </p:cNvSpPr>
          <p:nvPr/>
        </p:nvSpPr>
        <p:spPr bwMode="auto">
          <a:xfrm>
            <a:off x="7578725" y="0"/>
            <a:ext cx="0" cy="100584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x-none">
              <a:latin typeface="+mn-lt"/>
              <a:ea typeface="+mn-ea"/>
              <a:cs typeface="+mn-cs"/>
            </a:endParaRPr>
          </a:p>
        </p:txBody>
      </p:sp>
      <p:sp>
        <p:nvSpPr>
          <p:cNvPr id="12" name="Oval 11"/>
          <p:cNvSpPr/>
          <p:nvPr/>
        </p:nvSpPr>
        <p:spPr>
          <a:xfrm>
            <a:off x="6932613" y="8382000"/>
            <a:ext cx="466725" cy="80486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a typeface="Geneva" pitchFamily="1" charset="0"/>
              <a:cs typeface="Geneva" pitchFamily="1" charset="0"/>
            </a:endParaRPr>
          </a:p>
        </p:txBody>
      </p:sp>
      <p:sp>
        <p:nvSpPr>
          <p:cNvPr id="23" name="Slide Number Placeholder 22"/>
          <p:cNvSpPr>
            <a:spLocks noGrp="1"/>
          </p:cNvSpPr>
          <p:nvPr>
            <p:ph type="sldNum" sz="quarter" idx="4"/>
          </p:nvPr>
        </p:nvSpPr>
        <p:spPr>
          <a:xfrm>
            <a:off x="6910388" y="8410575"/>
            <a:ext cx="517525" cy="763588"/>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itchFamily="18" charset="0"/>
              </a:defRPr>
            </a:lvl1pPr>
          </a:lstStyle>
          <a:p>
            <a:fld id="{A1C35A0A-75D8-49D8-A164-29E6CBA84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35" r:id="rId10"/>
    <p:sldLayoutId id="2147483834" r:id="rId11"/>
  </p:sldLayoutIdLst>
  <p:transition spd="slow">
    <p:random/>
  </p:transition>
  <p:timing>
    <p:tnLst>
      <p:par>
        <p:cTn id="1" dur="indefinite" restart="never" nodeType="tmRoot"/>
      </p:par>
    </p:tnLst>
  </p:timing>
  <p:txStyles>
    <p:titleStyle>
      <a:lvl1pPr algn="ctr" rtl="0" eaLnBrk="0" fontAlgn="base" hangingPunct="0">
        <a:spcBef>
          <a:spcPct val="0"/>
        </a:spcBef>
        <a:spcAft>
          <a:spcPct val="0"/>
        </a:spcAft>
        <a:defRPr sz="4400" kern="1200" cap="small">
          <a:solidFill>
            <a:schemeClr val="tx2"/>
          </a:solidFill>
          <a:latin typeface="Geneva" pitchFamily="1" charset="0"/>
          <a:ea typeface="Geneva" pitchFamily="1" charset="0"/>
          <a:cs typeface="Geneva" pitchFamily="1" charset="0"/>
        </a:defRPr>
      </a:lvl1pPr>
      <a:lvl2pPr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2pPr>
      <a:lvl3pPr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3pPr>
      <a:lvl4pPr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4pPr>
      <a:lvl5pPr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5pPr>
      <a:lvl6pPr marL="457200"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6pPr>
      <a:lvl7pPr marL="914400"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7pPr>
      <a:lvl8pPr marL="1371600"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8pPr>
      <a:lvl9pPr marL="1828800" algn="ctr" rtl="0" eaLnBrk="0" fontAlgn="base" hangingPunct="0">
        <a:spcBef>
          <a:spcPct val="0"/>
        </a:spcBef>
        <a:spcAft>
          <a:spcPct val="0"/>
        </a:spcAft>
        <a:defRPr sz="4400">
          <a:solidFill>
            <a:schemeClr val="tx2"/>
          </a:solidFill>
          <a:latin typeface="Geneva" pitchFamily="1" charset="0"/>
          <a:ea typeface="Geneva" pitchFamily="1" charset="0"/>
          <a:cs typeface="Geneva" pitchFamily="1"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Geneva" pitchFamily="1" charset="0"/>
          <a:ea typeface="Geneva" pitchFamily="1" charset="0"/>
          <a:cs typeface="Geneva" pitchFamily="1" charset="0"/>
        </a:defRPr>
      </a:lvl1pPr>
      <a:lvl2pPr marL="742950" indent="-285750" algn="l" rtl="0" eaLnBrk="0" fontAlgn="base" hangingPunct="0">
        <a:spcBef>
          <a:spcPct val="20000"/>
        </a:spcBef>
        <a:spcAft>
          <a:spcPct val="0"/>
        </a:spcAft>
        <a:buChar char="–"/>
        <a:defRPr sz="2800" kern="1200">
          <a:solidFill>
            <a:schemeClr val="tx1"/>
          </a:solidFill>
          <a:latin typeface="Geneva" pitchFamily="1" charset="0"/>
          <a:ea typeface="Geneva" pitchFamily="1" charset="0"/>
          <a:cs typeface="Geneva" pitchFamily="1" charset="0"/>
        </a:defRPr>
      </a:lvl2pPr>
      <a:lvl3pPr marL="1143000" indent="-228600" algn="l" rtl="0" eaLnBrk="0" fontAlgn="base" hangingPunct="0">
        <a:spcBef>
          <a:spcPct val="20000"/>
        </a:spcBef>
        <a:spcAft>
          <a:spcPct val="0"/>
        </a:spcAft>
        <a:buChar char="•"/>
        <a:defRPr sz="2400" kern="1200">
          <a:solidFill>
            <a:schemeClr val="tx1"/>
          </a:solidFill>
          <a:latin typeface="Geneva" pitchFamily="1" charset="0"/>
          <a:ea typeface="Geneva" pitchFamily="1" charset="0"/>
          <a:cs typeface="Geneva" pitchFamily="1" charset="0"/>
        </a:defRPr>
      </a:lvl3pPr>
      <a:lvl4pPr marL="1600200" indent="-228600" algn="l" rtl="0" eaLnBrk="0" fontAlgn="base" hangingPunct="0">
        <a:spcBef>
          <a:spcPct val="20000"/>
        </a:spcBef>
        <a:spcAft>
          <a:spcPct val="0"/>
        </a:spcAft>
        <a:buChar char="–"/>
        <a:defRPr sz="2000" kern="1200">
          <a:solidFill>
            <a:schemeClr val="tx1"/>
          </a:solidFill>
          <a:latin typeface="Geneva" pitchFamily="1" charset="0"/>
          <a:ea typeface="Geneva" pitchFamily="1" charset="0"/>
          <a:cs typeface="Geneva" pitchFamily="1" charset="0"/>
        </a:defRPr>
      </a:lvl4pPr>
      <a:lvl5pPr marL="2057400" indent="-228600" algn="l" rtl="0" eaLnBrk="0" fontAlgn="base" hangingPunct="0">
        <a:spcBef>
          <a:spcPct val="20000"/>
        </a:spcBef>
        <a:spcAft>
          <a:spcPct val="0"/>
        </a:spcAft>
        <a:buChar char="»"/>
        <a:defRPr sz="2000" kern="1200">
          <a:solidFill>
            <a:schemeClr val="tx1"/>
          </a:solidFill>
          <a:latin typeface="Geneva" pitchFamily="1" charset="0"/>
          <a:ea typeface="Geneva" pitchFamily="1" charset="0"/>
          <a:cs typeface="Geneva" pitchFamily="1"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0" y="0"/>
            <a:ext cx="7189788" cy="1792288"/>
          </a:xfrm>
        </p:spPr>
        <p:txBody>
          <a:bodyPr/>
          <a:lstStyle/>
          <a:p>
            <a:pPr algn="l" eaLnBrk="1" hangingPunct="1"/>
            <a:r>
              <a:rPr lang="en-US" sz="3000" b="1" cap="none" smtClean="0">
                <a:latin typeface="Century Schoolbook" pitchFamily="18" charset="0"/>
              </a:rPr>
              <a:t>GWZ CONSULTING</a:t>
            </a:r>
          </a:p>
        </p:txBody>
      </p:sp>
      <p:sp>
        <p:nvSpPr>
          <p:cNvPr id="3" name="Subtitle 2"/>
          <p:cNvSpPr>
            <a:spLocks noGrp="1"/>
          </p:cNvSpPr>
          <p:nvPr>
            <p:ph type="subTitle" idx="4294967295"/>
          </p:nvPr>
        </p:nvSpPr>
        <p:spPr>
          <a:xfrm>
            <a:off x="1524000" y="1706563"/>
            <a:ext cx="7189788" cy="1341437"/>
          </a:xfrm>
        </p:spPr>
        <p:txBody>
          <a:bodyPr>
            <a:normAutofit/>
          </a:bodyPr>
          <a:lstStyle/>
          <a:p>
            <a:pPr marL="0" indent="0" eaLnBrk="1" hangingPunct="1">
              <a:spcBef>
                <a:spcPts val="600"/>
              </a:spcBef>
              <a:buClr>
                <a:schemeClr val="accent1"/>
              </a:buClr>
              <a:buSzPct val="70000"/>
              <a:buFont typeface="Wingdings" pitchFamily="2" charset="2"/>
              <a:buNone/>
            </a:pPr>
            <a:r>
              <a:rPr lang="en-US" sz="1000" b="1" smtClean="0">
                <a:solidFill>
                  <a:schemeClr val="tx2"/>
                </a:solidFill>
                <a:latin typeface="Century Schoolbook" pitchFamily="18" charset="0"/>
              </a:rPr>
              <a:t>Bring Technology to the World of Health Care</a:t>
            </a:r>
          </a:p>
        </p:txBody>
      </p:sp>
      <p:sp>
        <p:nvSpPr>
          <p:cNvPr id="14339" name="TextBox 4"/>
          <p:cNvSpPr txBox="1">
            <a:spLocks noChangeArrowheads="1"/>
          </p:cNvSpPr>
          <p:nvPr/>
        </p:nvSpPr>
        <p:spPr bwMode="auto">
          <a:xfrm>
            <a:off x="1447800" y="9307513"/>
            <a:ext cx="6781800" cy="366712"/>
          </a:xfrm>
          <a:prstGeom prst="rect">
            <a:avLst/>
          </a:prstGeom>
          <a:noFill/>
          <a:ln w="9525">
            <a:noFill/>
            <a:miter lim="800000"/>
            <a:headEnd/>
            <a:tailEnd/>
          </a:ln>
        </p:spPr>
        <p:txBody>
          <a:bodyPr>
            <a:spAutoFit/>
          </a:bodyPr>
          <a:lstStyle/>
          <a:p>
            <a:r>
              <a:rPr lang="en-US" b="1">
                <a:latin typeface="Century Schoolbook" pitchFamily="18" charset="0"/>
              </a:rPr>
              <a:t>G</a:t>
            </a:r>
            <a:r>
              <a:rPr lang="en-US">
                <a:latin typeface="Century Schoolbook" pitchFamily="18" charset="0"/>
              </a:rPr>
              <a:t>eno M. Dykes • </a:t>
            </a:r>
            <a:r>
              <a:rPr lang="en-US" b="1">
                <a:latin typeface="Century Schoolbook" pitchFamily="18" charset="0"/>
              </a:rPr>
              <a:t>W</a:t>
            </a:r>
            <a:r>
              <a:rPr lang="en-US">
                <a:latin typeface="Century Schoolbook" pitchFamily="18" charset="0"/>
              </a:rPr>
              <a:t>esley L. Eldridge • </a:t>
            </a:r>
            <a:r>
              <a:rPr lang="en-US" b="1">
                <a:latin typeface="Century Schoolbook" pitchFamily="18" charset="0"/>
              </a:rPr>
              <a:t>Z</a:t>
            </a:r>
            <a:r>
              <a:rPr lang="en-US">
                <a:latin typeface="Century Schoolbook" pitchFamily="18" charset="0"/>
              </a:rPr>
              <a:t>ach J. McKenzie</a:t>
            </a: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1986" name="TextBox 2"/>
          <p:cNvSpPr txBox="1">
            <a:spLocks noChangeArrowheads="1"/>
          </p:cNvSpPr>
          <p:nvPr/>
        </p:nvSpPr>
        <p:spPr bwMode="auto">
          <a:xfrm>
            <a:off x="381000" y="381000"/>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Overview Value Chain Narrative</a:t>
            </a:r>
          </a:p>
        </p:txBody>
      </p:sp>
      <p:sp>
        <p:nvSpPr>
          <p:cNvPr id="4" name="TextBox 3"/>
          <p:cNvSpPr txBox="1"/>
          <p:nvPr/>
        </p:nvSpPr>
        <p:spPr>
          <a:xfrm>
            <a:off x="500101" y="990600"/>
            <a:ext cx="4224298" cy="369332"/>
          </a:xfrm>
          <a:prstGeom prst="rect">
            <a:avLst/>
          </a:prstGeom>
          <a:noFill/>
        </p:spPr>
        <p:txBody>
          <a:bodyPr wrap="none" rtlCol="0">
            <a:spAutoFit/>
          </a:bodyPr>
          <a:lstStyle/>
          <a:p>
            <a:r>
              <a:rPr lang="en-US" b="1" dirty="0" smtClean="0">
                <a:latin typeface="Arial" pitchFamily="34" charset="0"/>
                <a:cs typeface="Arial" pitchFamily="34" charset="0"/>
              </a:rPr>
              <a:t>The Overall  Goal of the Value Chain:</a:t>
            </a:r>
            <a:endParaRPr lang="en-US" b="1" dirty="0">
              <a:latin typeface="Arial" pitchFamily="34" charset="0"/>
              <a:cs typeface="Arial" pitchFamily="34" charset="0"/>
            </a:endParaRPr>
          </a:p>
        </p:txBody>
      </p:sp>
      <p:sp>
        <p:nvSpPr>
          <p:cNvPr id="5" name="TextBox 4"/>
          <p:cNvSpPr txBox="1"/>
          <p:nvPr/>
        </p:nvSpPr>
        <p:spPr>
          <a:xfrm>
            <a:off x="457200" y="1307068"/>
            <a:ext cx="7162800" cy="923330"/>
          </a:xfrm>
          <a:prstGeom prst="rect">
            <a:avLst/>
          </a:prstGeom>
          <a:noFill/>
        </p:spPr>
        <p:txBody>
          <a:bodyPr wrap="square" rtlCol="0">
            <a:spAutoFit/>
          </a:bodyPr>
          <a:lstStyle/>
          <a:p>
            <a:r>
              <a:rPr lang="en-US" dirty="0" smtClean="0">
                <a:latin typeface="Arial" pitchFamily="34" charset="0"/>
                <a:cs typeface="Arial" pitchFamily="34" charset="0"/>
              </a:rPr>
              <a:t>The value chain breaks down the work practices involved in implementing GWZ E-Paper Enabled </a:t>
            </a:r>
            <a:r>
              <a:rPr lang="en-US" dirty="0">
                <a:latin typeface="Arial" pitchFamily="34" charset="0"/>
                <a:cs typeface="Arial" pitchFamily="34" charset="0"/>
              </a:rPr>
              <a:t>S</a:t>
            </a:r>
            <a:r>
              <a:rPr lang="en-US" dirty="0" smtClean="0">
                <a:latin typeface="Arial" pitchFamily="34" charset="0"/>
                <a:cs typeface="Arial" pitchFamily="34" charset="0"/>
              </a:rPr>
              <a:t>ystem into the client’s current system</a:t>
            </a:r>
            <a:endParaRPr lang="en-US" dirty="0">
              <a:latin typeface="Arial" pitchFamily="34" charset="0"/>
              <a:cs typeface="Arial" pitchFamily="34" charset="0"/>
            </a:endParaRPr>
          </a:p>
        </p:txBody>
      </p:sp>
      <p:sp>
        <p:nvSpPr>
          <p:cNvPr id="6" name="TextBox 5"/>
          <p:cNvSpPr txBox="1"/>
          <p:nvPr/>
        </p:nvSpPr>
        <p:spPr>
          <a:xfrm>
            <a:off x="762252" y="2286000"/>
            <a:ext cx="761747" cy="369332"/>
          </a:xfrm>
          <a:prstGeom prst="rect">
            <a:avLst/>
          </a:prstGeom>
          <a:noFill/>
        </p:spPr>
        <p:txBody>
          <a:bodyPr wrap="none" rtlCol="0">
            <a:spAutoFit/>
          </a:bodyPr>
          <a:lstStyle/>
          <a:p>
            <a:r>
              <a:rPr lang="en-US" b="1" dirty="0" smtClean="0">
                <a:latin typeface="Arial" pitchFamily="34" charset="0"/>
                <a:cs typeface="Arial" pitchFamily="34" charset="0"/>
              </a:rPr>
              <a:t>R&amp;D:</a:t>
            </a:r>
            <a:endParaRPr lang="en-US" b="1" dirty="0">
              <a:latin typeface="Arial" pitchFamily="34" charset="0"/>
              <a:cs typeface="Arial" pitchFamily="34" charset="0"/>
            </a:endParaRPr>
          </a:p>
        </p:txBody>
      </p:sp>
      <p:sp>
        <p:nvSpPr>
          <p:cNvPr id="7" name="TextBox 6"/>
          <p:cNvSpPr txBox="1"/>
          <p:nvPr/>
        </p:nvSpPr>
        <p:spPr>
          <a:xfrm>
            <a:off x="838199" y="2886670"/>
            <a:ext cx="671979" cy="369332"/>
          </a:xfrm>
          <a:prstGeom prst="rect">
            <a:avLst/>
          </a:prstGeom>
          <a:noFill/>
        </p:spPr>
        <p:txBody>
          <a:bodyPr wrap="none" rtlCol="0">
            <a:spAutoFit/>
          </a:bodyPr>
          <a:lstStyle/>
          <a:p>
            <a:r>
              <a:rPr lang="en-US" b="1" dirty="0" smtClean="0">
                <a:latin typeface="Arial" pitchFamily="34" charset="0"/>
                <a:cs typeface="Arial" pitchFamily="34" charset="0"/>
              </a:rPr>
              <a:t>Sell:</a:t>
            </a:r>
            <a:endParaRPr lang="en-US" b="1" dirty="0">
              <a:latin typeface="Arial" pitchFamily="34" charset="0"/>
              <a:cs typeface="Arial" pitchFamily="34" charset="0"/>
            </a:endParaRPr>
          </a:p>
        </p:txBody>
      </p:sp>
      <p:sp>
        <p:nvSpPr>
          <p:cNvPr id="8" name="TextBox 7"/>
          <p:cNvSpPr txBox="1"/>
          <p:nvPr/>
        </p:nvSpPr>
        <p:spPr>
          <a:xfrm>
            <a:off x="339059" y="3429000"/>
            <a:ext cx="1184940" cy="369332"/>
          </a:xfrm>
          <a:prstGeom prst="rect">
            <a:avLst/>
          </a:prstGeom>
          <a:noFill/>
        </p:spPr>
        <p:txBody>
          <a:bodyPr wrap="none" rtlCol="0">
            <a:spAutoFit/>
          </a:bodyPr>
          <a:lstStyle/>
          <a:p>
            <a:r>
              <a:rPr lang="en-US" b="1" dirty="0" smtClean="0">
                <a:latin typeface="Arial" pitchFamily="34" charset="0"/>
                <a:cs typeface="Arial" pitchFamily="34" charset="0"/>
              </a:rPr>
              <a:t>Produce:</a:t>
            </a:r>
            <a:endParaRPr lang="en-US" b="1" dirty="0">
              <a:latin typeface="Arial" pitchFamily="34" charset="0"/>
              <a:cs typeface="Arial" pitchFamily="34" charset="0"/>
            </a:endParaRPr>
          </a:p>
        </p:txBody>
      </p:sp>
      <p:sp>
        <p:nvSpPr>
          <p:cNvPr id="9" name="TextBox 8"/>
          <p:cNvSpPr txBox="1"/>
          <p:nvPr/>
        </p:nvSpPr>
        <p:spPr>
          <a:xfrm>
            <a:off x="533399" y="4050268"/>
            <a:ext cx="1031051" cy="369332"/>
          </a:xfrm>
          <a:prstGeom prst="rect">
            <a:avLst/>
          </a:prstGeom>
          <a:noFill/>
        </p:spPr>
        <p:txBody>
          <a:bodyPr wrap="none" rtlCol="0">
            <a:spAutoFit/>
          </a:bodyPr>
          <a:lstStyle/>
          <a:p>
            <a:r>
              <a:rPr lang="en-US" b="1" dirty="0" smtClean="0">
                <a:latin typeface="Arial" pitchFamily="34" charset="0"/>
                <a:cs typeface="Arial" pitchFamily="34" charset="0"/>
              </a:rPr>
              <a:t>Deliver:</a:t>
            </a:r>
            <a:endParaRPr lang="en-US" b="1" dirty="0">
              <a:latin typeface="Arial" pitchFamily="34" charset="0"/>
              <a:cs typeface="Arial" pitchFamily="34" charset="0"/>
            </a:endParaRPr>
          </a:p>
        </p:txBody>
      </p:sp>
      <p:sp>
        <p:nvSpPr>
          <p:cNvPr id="10" name="TextBox 9"/>
          <p:cNvSpPr txBox="1"/>
          <p:nvPr/>
        </p:nvSpPr>
        <p:spPr>
          <a:xfrm>
            <a:off x="457199" y="4419600"/>
            <a:ext cx="1082348" cy="369332"/>
          </a:xfrm>
          <a:prstGeom prst="rect">
            <a:avLst/>
          </a:prstGeom>
          <a:noFill/>
        </p:spPr>
        <p:txBody>
          <a:bodyPr wrap="none" rtlCol="0">
            <a:spAutoFit/>
          </a:bodyPr>
          <a:lstStyle/>
          <a:p>
            <a:r>
              <a:rPr lang="en-US" b="1" dirty="0" smtClean="0">
                <a:latin typeface="Arial" pitchFamily="34" charset="0"/>
                <a:cs typeface="Arial" pitchFamily="34" charset="0"/>
              </a:rPr>
              <a:t>Service:</a:t>
            </a:r>
            <a:endParaRPr lang="en-US" b="1" dirty="0">
              <a:latin typeface="Arial" pitchFamily="34" charset="0"/>
              <a:cs typeface="Arial" pitchFamily="34" charset="0"/>
            </a:endParaRPr>
          </a:p>
        </p:txBody>
      </p:sp>
      <p:sp>
        <p:nvSpPr>
          <p:cNvPr id="11" name="TextBox 10"/>
          <p:cNvSpPr txBox="1"/>
          <p:nvPr/>
        </p:nvSpPr>
        <p:spPr>
          <a:xfrm>
            <a:off x="457199" y="5105400"/>
            <a:ext cx="4467954" cy="369332"/>
          </a:xfrm>
          <a:prstGeom prst="rect">
            <a:avLst/>
          </a:prstGeom>
          <a:noFill/>
        </p:spPr>
        <p:txBody>
          <a:bodyPr wrap="none" rtlCol="0">
            <a:spAutoFit/>
          </a:bodyPr>
          <a:lstStyle/>
          <a:p>
            <a:r>
              <a:rPr lang="en-US" b="1" dirty="0" smtClean="0">
                <a:latin typeface="Arial" pitchFamily="34" charset="0"/>
                <a:cs typeface="Arial" pitchFamily="34" charset="0"/>
              </a:rPr>
              <a:t>Bottom Line Business Value Delivered:</a:t>
            </a:r>
            <a:endParaRPr lang="en-US" b="1" dirty="0">
              <a:latin typeface="Arial" pitchFamily="34" charset="0"/>
              <a:cs typeface="Arial" pitchFamily="34" charset="0"/>
            </a:endParaRPr>
          </a:p>
        </p:txBody>
      </p:sp>
      <p:sp>
        <p:nvSpPr>
          <p:cNvPr id="12" name="TextBox 11"/>
          <p:cNvSpPr txBox="1"/>
          <p:nvPr/>
        </p:nvSpPr>
        <p:spPr>
          <a:xfrm>
            <a:off x="457199" y="5410200"/>
            <a:ext cx="7162800" cy="646331"/>
          </a:xfrm>
          <a:prstGeom prst="rect">
            <a:avLst/>
          </a:prstGeom>
          <a:noFill/>
        </p:spPr>
        <p:txBody>
          <a:bodyPr wrap="square" rtlCol="0">
            <a:spAutoFit/>
          </a:bodyPr>
          <a:lstStyle/>
          <a:p>
            <a:r>
              <a:rPr lang="en-US" dirty="0" smtClean="0">
                <a:latin typeface="Arial" pitchFamily="34" charset="0"/>
                <a:cs typeface="Arial" pitchFamily="34" charset="0"/>
              </a:rPr>
              <a:t>By increase patient flow the hospital will increase revenue, and gain a better image in the comminute   </a:t>
            </a:r>
            <a:endParaRPr lang="en-US" dirty="0">
              <a:latin typeface="Arial" pitchFamily="34" charset="0"/>
              <a:cs typeface="Arial" pitchFamily="34" charset="0"/>
            </a:endParaRPr>
          </a:p>
        </p:txBody>
      </p:sp>
      <p:sp>
        <p:nvSpPr>
          <p:cNvPr id="13" name="TextBox 12"/>
          <p:cNvSpPr txBox="1"/>
          <p:nvPr/>
        </p:nvSpPr>
        <p:spPr>
          <a:xfrm>
            <a:off x="1371599" y="2286000"/>
            <a:ext cx="6248400" cy="923330"/>
          </a:xfrm>
          <a:prstGeom prst="rect">
            <a:avLst/>
          </a:prstGeom>
          <a:noFill/>
        </p:spPr>
        <p:txBody>
          <a:bodyPr wrap="square" rtlCol="0">
            <a:spAutoFit/>
          </a:bodyPr>
          <a:lstStyle/>
          <a:p>
            <a:r>
              <a:rPr lang="en-US" dirty="0" smtClean="0">
                <a:latin typeface="Arial" pitchFamily="34" charset="0"/>
                <a:cs typeface="Arial" pitchFamily="34" charset="0"/>
              </a:rPr>
              <a:t>Research how to develop a more efficient portal for hospital staff</a:t>
            </a:r>
          </a:p>
          <a:p>
            <a:endParaRPr lang="en-US" dirty="0"/>
          </a:p>
        </p:txBody>
      </p:sp>
      <p:sp>
        <p:nvSpPr>
          <p:cNvPr id="14" name="TextBox 13"/>
          <p:cNvSpPr txBox="1"/>
          <p:nvPr/>
        </p:nvSpPr>
        <p:spPr>
          <a:xfrm>
            <a:off x="1371599" y="2886670"/>
            <a:ext cx="6248400" cy="923330"/>
          </a:xfrm>
          <a:prstGeom prst="rect">
            <a:avLst/>
          </a:prstGeom>
          <a:noFill/>
        </p:spPr>
        <p:txBody>
          <a:bodyPr wrap="square" rtlCol="0">
            <a:spAutoFit/>
          </a:bodyPr>
          <a:lstStyle/>
          <a:p>
            <a:r>
              <a:rPr lang="en-US" dirty="0" smtClean="0">
                <a:latin typeface="Arial" pitchFamily="34" charset="0"/>
                <a:cs typeface="Arial" pitchFamily="34" charset="0"/>
              </a:rPr>
              <a:t>Sell the idea that GWZ’s system will enable the hospital to increase revenue and add value</a:t>
            </a:r>
          </a:p>
          <a:p>
            <a:endParaRPr lang="en-US" dirty="0"/>
          </a:p>
        </p:txBody>
      </p:sp>
      <p:sp>
        <p:nvSpPr>
          <p:cNvPr id="15" name="TextBox 14"/>
          <p:cNvSpPr txBox="1"/>
          <p:nvPr/>
        </p:nvSpPr>
        <p:spPr>
          <a:xfrm>
            <a:off x="1374208" y="3429000"/>
            <a:ext cx="6245791" cy="923330"/>
          </a:xfrm>
          <a:prstGeom prst="rect">
            <a:avLst/>
          </a:prstGeom>
          <a:noFill/>
        </p:spPr>
        <p:txBody>
          <a:bodyPr wrap="square" rtlCol="0">
            <a:spAutoFit/>
          </a:bodyPr>
          <a:lstStyle/>
          <a:p>
            <a:r>
              <a:rPr lang="en-US" dirty="0" smtClean="0">
                <a:latin typeface="Arial" pitchFamily="34" charset="0"/>
                <a:cs typeface="Arial" pitchFamily="34" charset="0"/>
              </a:rPr>
              <a:t>Produce a software backend for the hospital specific to the hospital</a:t>
            </a:r>
          </a:p>
          <a:p>
            <a:endParaRPr lang="en-US" dirty="0"/>
          </a:p>
        </p:txBody>
      </p:sp>
      <p:sp>
        <p:nvSpPr>
          <p:cNvPr id="16" name="TextBox 15"/>
          <p:cNvSpPr txBox="1"/>
          <p:nvPr/>
        </p:nvSpPr>
        <p:spPr>
          <a:xfrm>
            <a:off x="1371599" y="4078069"/>
            <a:ext cx="3480440" cy="646331"/>
          </a:xfrm>
          <a:prstGeom prst="rect">
            <a:avLst/>
          </a:prstGeom>
          <a:noFill/>
        </p:spPr>
        <p:txBody>
          <a:bodyPr wrap="none" rtlCol="0">
            <a:spAutoFit/>
          </a:bodyPr>
          <a:lstStyle/>
          <a:p>
            <a:r>
              <a:rPr lang="en-US" dirty="0" smtClean="0">
                <a:latin typeface="Arial" pitchFamily="34" charset="0"/>
                <a:cs typeface="Arial" pitchFamily="34" charset="0"/>
              </a:rPr>
              <a:t>Deliver the product to the client </a:t>
            </a:r>
          </a:p>
          <a:p>
            <a:endParaRPr lang="en-US" dirty="0"/>
          </a:p>
        </p:txBody>
      </p:sp>
      <p:sp>
        <p:nvSpPr>
          <p:cNvPr id="17" name="TextBox 16"/>
          <p:cNvSpPr txBox="1"/>
          <p:nvPr/>
        </p:nvSpPr>
        <p:spPr>
          <a:xfrm>
            <a:off x="1371599" y="4419600"/>
            <a:ext cx="6248400" cy="923330"/>
          </a:xfrm>
          <a:prstGeom prst="rect">
            <a:avLst/>
          </a:prstGeom>
          <a:noFill/>
        </p:spPr>
        <p:txBody>
          <a:bodyPr wrap="square" rtlCol="0">
            <a:spAutoFit/>
          </a:bodyPr>
          <a:lstStyle/>
          <a:p>
            <a:r>
              <a:rPr lang="en-US" dirty="0" smtClean="0">
                <a:latin typeface="Arial" pitchFamily="34" charset="0"/>
                <a:cs typeface="Arial" pitchFamily="34" charset="0"/>
              </a:rPr>
              <a:t>Service the product with updates and client requested updates</a:t>
            </a:r>
          </a:p>
          <a:p>
            <a:endParaRPr lang="en-US" dirty="0"/>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81" name="TextBox 2"/>
          <p:cNvSpPr txBox="1">
            <a:spLocks noChangeArrowheads="1"/>
          </p:cNvSpPr>
          <p:nvPr/>
        </p:nvSpPr>
        <p:spPr bwMode="auto">
          <a:xfrm>
            <a:off x="152400" y="376238"/>
            <a:ext cx="6934200" cy="457200"/>
          </a:xfrm>
          <a:prstGeom prst="rect">
            <a:avLst/>
          </a:prstGeom>
          <a:noFill/>
          <a:ln w="9525">
            <a:noFill/>
            <a:miter lim="800000"/>
            <a:headEnd/>
            <a:tailEnd/>
          </a:ln>
        </p:spPr>
        <p:txBody>
          <a:bodyPr>
            <a:spAutoFit/>
          </a:bodyPr>
          <a:lstStyle/>
          <a:p>
            <a:r>
              <a:rPr lang="en-US" sz="2400" b="1">
                <a:latin typeface="Century Schoolbook" pitchFamily="18" charset="0"/>
              </a:rPr>
              <a:t>Client Research and Development WCA</a:t>
            </a:r>
          </a:p>
        </p:txBody>
      </p:sp>
      <p:graphicFrame>
        <p:nvGraphicFramePr>
          <p:cNvPr id="24578" name="Object 2"/>
          <p:cNvGraphicFramePr>
            <a:graphicFrameLocks noChangeAspect="1"/>
          </p:cNvGraphicFramePr>
          <p:nvPr/>
        </p:nvGraphicFramePr>
        <p:xfrm>
          <a:off x="762000" y="990600"/>
          <a:ext cx="6096000" cy="8693150"/>
        </p:xfrm>
        <a:graphic>
          <a:graphicData uri="http://schemas.openxmlformats.org/presentationml/2006/ole">
            <p:oleObj spid="_x0000_s24578" name="Visio" r:id="rId4" imgW="5594223" imgH="7979283" progId="">
              <p:embed/>
            </p:oleObj>
          </a:graphicData>
        </a:graphic>
      </p:graphicFrame>
      <p:sp>
        <p:nvSpPr>
          <p:cNvPr id="24582" name="TextBox 4"/>
          <p:cNvSpPr txBox="1">
            <a:spLocks noChangeArrowheads="1"/>
          </p:cNvSpPr>
          <p:nvPr/>
        </p:nvSpPr>
        <p:spPr bwMode="auto">
          <a:xfrm>
            <a:off x="762000" y="8001000"/>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Computer</a:t>
            </a:r>
          </a:p>
          <a:p>
            <a:pPr>
              <a:buFont typeface="Arial" pitchFamily="34" charset="0"/>
              <a:buChar char="•"/>
            </a:pPr>
            <a:r>
              <a:rPr lang="en-US" sz="1600">
                <a:latin typeface="Arial" pitchFamily="34" charset="0"/>
                <a:cs typeface="Arial" pitchFamily="34" charset="0"/>
              </a:rPr>
              <a:t>MS Office</a:t>
            </a:r>
          </a:p>
          <a:p>
            <a:pPr>
              <a:buFont typeface="Arial" pitchFamily="34" charset="0"/>
              <a:buChar char="•"/>
            </a:pPr>
            <a:r>
              <a:rPr lang="en-US" sz="1600">
                <a:latin typeface="Arial" pitchFamily="34" charset="0"/>
                <a:cs typeface="Arial" pitchFamily="34" charset="0"/>
              </a:rPr>
              <a:t>Internet</a:t>
            </a:r>
          </a:p>
        </p:txBody>
      </p:sp>
      <p:sp>
        <p:nvSpPr>
          <p:cNvPr id="24583" name="TextBox 5"/>
          <p:cNvSpPr txBox="1">
            <a:spLocks noChangeArrowheads="1"/>
          </p:cNvSpPr>
          <p:nvPr/>
        </p:nvSpPr>
        <p:spPr bwMode="auto">
          <a:xfrm>
            <a:off x="2438400" y="1600200"/>
            <a:ext cx="2667000" cy="336550"/>
          </a:xfrm>
          <a:prstGeom prst="rect">
            <a:avLst/>
          </a:prstGeom>
          <a:noFill/>
          <a:ln w="9525">
            <a:noFill/>
            <a:miter lim="800000"/>
            <a:headEnd/>
            <a:tailEnd/>
          </a:ln>
        </p:spPr>
        <p:txBody>
          <a:bodyPr>
            <a:spAutoFit/>
          </a:bodyPr>
          <a:lstStyle/>
          <a:p>
            <a:pPr algn="ctr"/>
            <a:r>
              <a:rPr lang="en-US" sz="1600">
                <a:latin typeface="Arial" pitchFamily="34" charset="0"/>
                <a:cs typeface="Arial" pitchFamily="34" charset="0"/>
              </a:rPr>
              <a:t>Hospital </a:t>
            </a:r>
          </a:p>
        </p:txBody>
      </p:sp>
      <p:sp>
        <p:nvSpPr>
          <p:cNvPr id="24584" name="TextBox 6"/>
          <p:cNvSpPr txBox="1">
            <a:spLocks noChangeArrowheads="1"/>
          </p:cNvSpPr>
          <p:nvPr/>
        </p:nvSpPr>
        <p:spPr bwMode="auto">
          <a:xfrm>
            <a:off x="2362200" y="2971800"/>
            <a:ext cx="2743200" cy="581025"/>
          </a:xfrm>
          <a:prstGeom prst="rect">
            <a:avLst/>
          </a:prstGeom>
          <a:noFill/>
          <a:ln w="9525">
            <a:noFill/>
            <a:miter lim="800000"/>
            <a:headEnd/>
            <a:tailEnd/>
          </a:ln>
        </p:spPr>
        <p:txBody>
          <a:bodyPr>
            <a:spAutoFit/>
          </a:bodyPr>
          <a:lstStyle/>
          <a:p>
            <a:r>
              <a:rPr lang="en-US" sz="1600">
                <a:latin typeface="Arial" pitchFamily="34" charset="0"/>
                <a:cs typeface="Arial" pitchFamily="34" charset="0"/>
              </a:rPr>
              <a:t>Product details based on hospitals current systems</a:t>
            </a:r>
          </a:p>
        </p:txBody>
      </p:sp>
      <p:sp>
        <p:nvSpPr>
          <p:cNvPr id="24585" name="TextBox 7"/>
          <p:cNvSpPr txBox="1">
            <a:spLocks noChangeArrowheads="1"/>
          </p:cNvSpPr>
          <p:nvPr/>
        </p:nvSpPr>
        <p:spPr bwMode="auto">
          <a:xfrm>
            <a:off x="5334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Goals</a:t>
            </a:r>
          </a:p>
        </p:txBody>
      </p:sp>
      <p:sp>
        <p:nvSpPr>
          <p:cNvPr id="24586" name="TextBox 8"/>
          <p:cNvSpPr txBox="1">
            <a:spLocks noChangeArrowheads="1"/>
          </p:cNvSpPr>
          <p:nvPr/>
        </p:nvSpPr>
        <p:spPr bwMode="auto">
          <a:xfrm>
            <a:off x="55626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sp>
        <p:nvSpPr>
          <p:cNvPr id="24587" name="TextBox 9"/>
          <p:cNvSpPr txBox="1">
            <a:spLocks noChangeArrowheads="1"/>
          </p:cNvSpPr>
          <p:nvPr/>
        </p:nvSpPr>
        <p:spPr bwMode="auto">
          <a:xfrm>
            <a:off x="304800" y="1524000"/>
            <a:ext cx="1981200" cy="1323439"/>
          </a:xfrm>
          <a:prstGeom prst="rect">
            <a:avLst/>
          </a:prstGeom>
          <a:noFill/>
          <a:ln w="9525">
            <a:noFill/>
            <a:miter lim="800000"/>
            <a:headEnd/>
            <a:tailEnd/>
          </a:ln>
        </p:spPr>
        <p:txBody>
          <a:bodyPr>
            <a:spAutoFit/>
          </a:bodyPr>
          <a:lstStyle/>
          <a:p>
            <a:r>
              <a:rPr lang="en-US" sz="1600">
                <a:latin typeface="Arial" pitchFamily="34" charset="0"/>
                <a:cs typeface="Arial" pitchFamily="34" charset="0"/>
              </a:rPr>
              <a:t>Research and develop a system based on the hospital’s goals and current systems. </a:t>
            </a:r>
          </a:p>
        </p:txBody>
      </p:sp>
      <p:sp>
        <p:nvSpPr>
          <p:cNvPr id="24588" name="TextBox 10"/>
          <p:cNvSpPr txBox="1">
            <a:spLocks noChangeArrowheads="1"/>
          </p:cNvSpPr>
          <p:nvPr/>
        </p:nvSpPr>
        <p:spPr bwMode="auto">
          <a:xfrm>
            <a:off x="5410200" y="1447800"/>
            <a:ext cx="2057400" cy="1069975"/>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To provide future cost analysis and a bench mark for other systems  </a:t>
            </a:r>
          </a:p>
        </p:txBody>
      </p:sp>
      <p:sp>
        <p:nvSpPr>
          <p:cNvPr id="24589" name="TextBox 11"/>
          <p:cNvSpPr txBox="1">
            <a:spLocks noChangeArrowheads="1"/>
          </p:cNvSpPr>
          <p:nvPr/>
        </p:nvSpPr>
        <p:spPr bwMode="auto">
          <a:xfrm>
            <a:off x="2819400" y="8008938"/>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Hospital Staff</a:t>
            </a:r>
          </a:p>
          <a:p>
            <a:pPr>
              <a:buFont typeface="Arial" pitchFamily="34" charset="0"/>
              <a:buChar char="•"/>
            </a:pPr>
            <a:r>
              <a:rPr lang="en-US" sz="1600">
                <a:latin typeface="Arial" pitchFamily="34" charset="0"/>
                <a:cs typeface="Arial" pitchFamily="34" charset="0"/>
              </a:rPr>
              <a:t>GWZ Research Group</a:t>
            </a:r>
          </a:p>
        </p:txBody>
      </p:sp>
      <p:sp>
        <p:nvSpPr>
          <p:cNvPr id="24590" name="TextBox 12"/>
          <p:cNvSpPr txBox="1">
            <a:spLocks noChangeArrowheads="1"/>
          </p:cNvSpPr>
          <p:nvPr/>
        </p:nvSpPr>
        <p:spPr bwMode="auto">
          <a:xfrm>
            <a:off x="4876800" y="7954963"/>
            <a:ext cx="1905000" cy="15589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Hospital Documentation</a:t>
            </a:r>
          </a:p>
          <a:p>
            <a:pPr>
              <a:buFont typeface="Arial" pitchFamily="34" charset="0"/>
              <a:buChar char="•"/>
            </a:pPr>
            <a:r>
              <a:rPr lang="en-US" sz="1600">
                <a:latin typeface="Arial" pitchFamily="34" charset="0"/>
                <a:cs typeface="Arial" pitchFamily="34" charset="0"/>
              </a:rPr>
              <a:t>E-Paper Documentation</a:t>
            </a:r>
          </a:p>
          <a:p>
            <a:pPr>
              <a:buFont typeface="Arial" pitchFamily="34" charset="0"/>
              <a:buChar char="•"/>
            </a:pPr>
            <a:r>
              <a:rPr lang="en-US" sz="1600">
                <a:latin typeface="Arial" pitchFamily="34" charset="0"/>
                <a:cs typeface="Arial" pitchFamily="34" charset="0"/>
              </a:rPr>
              <a:t>Other Tech</a:t>
            </a:r>
          </a:p>
          <a:p>
            <a:r>
              <a:rPr lang="en-US" sz="1600">
                <a:latin typeface="Arial" pitchFamily="34" charset="0"/>
                <a:cs typeface="Arial" pitchFamily="34" charset="0"/>
              </a:rPr>
              <a:t>   Documentation</a:t>
            </a:r>
          </a:p>
        </p:txBody>
      </p:sp>
      <p:sp>
        <p:nvSpPr>
          <p:cNvPr id="24591" name="TextBox 13"/>
          <p:cNvSpPr txBox="1">
            <a:spLocks noChangeArrowheads="1"/>
          </p:cNvSpPr>
          <p:nvPr/>
        </p:nvSpPr>
        <p:spPr bwMode="auto">
          <a:xfrm>
            <a:off x="838200" y="4724400"/>
            <a:ext cx="5943600" cy="1558925"/>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a:t>
            </a:r>
            <a:r>
              <a:rPr lang="en-US" sz="1600" dirty="0">
                <a:latin typeface="Arial" pitchFamily="34" charset="0"/>
                <a:cs typeface="Arial" pitchFamily="34" charset="0"/>
              </a:rPr>
              <a:t> current system in place and integration techniques for GWZ system </a:t>
            </a:r>
          </a:p>
          <a:p>
            <a:r>
              <a:rPr lang="en-US" sz="1600" b="1" dirty="0">
                <a:latin typeface="Arial" pitchFamily="34" charset="0"/>
                <a:cs typeface="Arial" pitchFamily="34" charset="0"/>
              </a:rPr>
              <a:t>Produce</a:t>
            </a:r>
            <a:r>
              <a:rPr lang="en-US" sz="1600" dirty="0">
                <a:latin typeface="Arial" pitchFamily="34" charset="0"/>
                <a:cs typeface="Arial" pitchFamily="34" charset="0"/>
              </a:rPr>
              <a:t> a model of the new system</a:t>
            </a:r>
          </a:p>
          <a:p>
            <a:r>
              <a:rPr lang="en-US" sz="1600" b="1" dirty="0">
                <a:latin typeface="Arial" pitchFamily="34" charset="0"/>
                <a:cs typeface="Arial" pitchFamily="34" charset="0"/>
              </a:rPr>
              <a:t>Sell</a:t>
            </a:r>
            <a:r>
              <a:rPr lang="en-US" sz="1600" dirty="0">
                <a:latin typeface="Arial" pitchFamily="34" charset="0"/>
                <a:cs typeface="Arial" pitchFamily="34" charset="0"/>
              </a:rPr>
              <a:t> the idea and impanation approach for the new system</a:t>
            </a:r>
          </a:p>
          <a:p>
            <a:r>
              <a:rPr lang="en-US" sz="1600" b="1" dirty="0">
                <a:latin typeface="Arial" pitchFamily="34" charset="0"/>
                <a:cs typeface="Arial" pitchFamily="34" charset="0"/>
              </a:rPr>
              <a:t>Deliver</a:t>
            </a:r>
            <a:r>
              <a:rPr lang="en-US" sz="1600" dirty="0">
                <a:latin typeface="Arial" pitchFamily="34" charset="0"/>
                <a:cs typeface="Arial" pitchFamily="34" charset="0"/>
              </a:rPr>
              <a:t> the model to the client</a:t>
            </a:r>
          </a:p>
          <a:p>
            <a:r>
              <a:rPr lang="en-US" sz="1600" b="1" dirty="0">
                <a:latin typeface="Arial" pitchFamily="34" charset="0"/>
                <a:cs typeface="Arial" pitchFamily="34" charset="0"/>
              </a:rPr>
              <a:t>Server</a:t>
            </a:r>
            <a:r>
              <a:rPr lang="en-US" sz="1600" dirty="0">
                <a:latin typeface="Arial" pitchFamily="34" charset="0"/>
                <a:cs typeface="Arial" pitchFamily="34" charset="0"/>
              </a:rPr>
              <a:t> by a work flow for changes in the system</a:t>
            </a: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082" name="TextBox 2"/>
          <p:cNvSpPr txBox="1">
            <a:spLocks noChangeArrowheads="1"/>
          </p:cNvSpPr>
          <p:nvPr/>
        </p:nvSpPr>
        <p:spPr bwMode="auto">
          <a:xfrm>
            <a:off x="533400" y="76200"/>
            <a:ext cx="7391400" cy="822325"/>
          </a:xfrm>
          <a:prstGeom prst="rect">
            <a:avLst/>
          </a:prstGeom>
          <a:noFill/>
          <a:ln w="9525">
            <a:noFill/>
            <a:miter lim="800000"/>
            <a:headEnd/>
            <a:tailEnd/>
          </a:ln>
        </p:spPr>
        <p:txBody>
          <a:bodyPr>
            <a:spAutoFit/>
          </a:bodyPr>
          <a:lstStyle/>
          <a:p>
            <a:r>
              <a:rPr lang="en-US" sz="2400" b="1" dirty="0">
                <a:latin typeface="Century Schoolbook" pitchFamily="18" charset="0"/>
              </a:rPr>
              <a:t>Client Research and </a:t>
            </a:r>
          </a:p>
          <a:p>
            <a:r>
              <a:rPr lang="en-US" sz="2400" b="1" dirty="0">
                <a:latin typeface="Century Schoolbook" pitchFamily="18" charset="0"/>
              </a:rPr>
              <a:t>Development WCA Narrative</a:t>
            </a:r>
          </a:p>
        </p:txBody>
      </p:sp>
      <p:sp>
        <p:nvSpPr>
          <p:cNvPr id="46083" name="Text Box 3"/>
          <p:cNvSpPr txBox="1">
            <a:spLocks noChangeArrowheads="1"/>
          </p:cNvSpPr>
          <p:nvPr/>
        </p:nvSpPr>
        <p:spPr bwMode="auto">
          <a:xfrm>
            <a:off x="457200" y="960438"/>
            <a:ext cx="7102475" cy="7848302"/>
          </a:xfrm>
          <a:prstGeom prst="rect">
            <a:avLst/>
          </a:prstGeom>
          <a:noFill/>
          <a:ln w="9525">
            <a:noFill/>
            <a:miter lim="800000"/>
            <a:headEnd/>
            <a:tailEnd/>
          </a:ln>
        </p:spPr>
        <p:txBody>
          <a:bodyPr>
            <a:spAutoFit/>
          </a:bodyPr>
          <a:lstStyle/>
          <a:p>
            <a:r>
              <a:rPr lang="en-US" b="1" dirty="0">
                <a:latin typeface="Arial" pitchFamily="34" charset="0"/>
                <a:cs typeface="Arial" pitchFamily="34" charset="0"/>
              </a:rPr>
              <a:t>Research and develop a system based on the hospital’s goals and current systems.</a:t>
            </a:r>
          </a:p>
          <a:p>
            <a:pPr>
              <a:buFontTx/>
              <a:buChar char="•"/>
            </a:pPr>
            <a:r>
              <a:rPr lang="en-US" dirty="0">
                <a:latin typeface="Arial" pitchFamily="34" charset="0"/>
                <a:cs typeface="Arial" pitchFamily="34" charset="0"/>
              </a:rPr>
              <a:t>Research current systems in place and integration techniques for GWZ system</a:t>
            </a:r>
          </a:p>
          <a:p>
            <a:pPr>
              <a:buFontTx/>
              <a:buChar char="•"/>
            </a:pPr>
            <a:r>
              <a:rPr lang="en-US" dirty="0">
                <a:latin typeface="Arial" pitchFamily="34" charset="0"/>
                <a:cs typeface="Arial" pitchFamily="34" charset="0"/>
              </a:rPr>
              <a:t>Produce a model of the new system</a:t>
            </a:r>
          </a:p>
          <a:p>
            <a:pPr>
              <a:buFontTx/>
              <a:buChar char="•"/>
            </a:pPr>
            <a:r>
              <a:rPr lang="en-US" dirty="0">
                <a:latin typeface="Arial" pitchFamily="34" charset="0"/>
                <a:cs typeface="Arial" pitchFamily="34" charset="0"/>
              </a:rPr>
              <a:t>Sell the idea and implementation approach for the new system</a:t>
            </a:r>
          </a:p>
          <a:p>
            <a:pPr>
              <a:buFontTx/>
              <a:buChar char="•"/>
            </a:pPr>
            <a:r>
              <a:rPr lang="en-US" dirty="0">
                <a:latin typeface="Arial" pitchFamily="34" charset="0"/>
                <a:cs typeface="Arial" pitchFamily="34" charset="0"/>
              </a:rPr>
              <a:t>Deliver the new model to the client</a:t>
            </a:r>
          </a:p>
          <a:p>
            <a:pPr>
              <a:buFontTx/>
              <a:buChar char="•"/>
            </a:pPr>
            <a:r>
              <a:rPr lang="en-US" dirty="0">
                <a:latin typeface="Arial" pitchFamily="34" charset="0"/>
                <a:cs typeface="Arial" pitchFamily="34" charset="0"/>
              </a:rPr>
              <a:t>Service by a workflow for changes in the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Hospital Documentation: Will give insight into the hospital’s system and process</a:t>
            </a:r>
          </a:p>
          <a:p>
            <a:pPr>
              <a:buFontTx/>
              <a:buChar char="•"/>
            </a:pPr>
            <a:r>
              <a:rPr lang="en-US" dirty="0">
                <a:latin typeface="Arial" pitchFamily="34" charset="0"/>
                <a:cs typeface="Arial" pitchFamily="34" charset="0"/>
              </a:rPr>
              <a:t>E-Paper Documentation: Will allow the GWZ development team the knowledge needed to build the system</a:t>
            </a:r>
          </a:p>
          <a:p>
            <a:pPr>
              <a:buFontTx/>
              <a:buChar char="•"/>
            </a:pPr>
            <a:r>
              <a:rPr lang="en-US" dirty="0">
                <a:latin typeface="Arial" pitchFamily="34" charset="0"/>
                <a:cs typeface="Arial" pitchFamily="34" charset="0"/>
              </a:rPr>
              <a:t>Other Technical Documentation: Can give insight into other technology that may be useful in the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Hospital Staff: Can assist in developing a process for the system  </a:t>
            </a:r>
          </a:p>
          <a:p>
            <a:pPr>
              <a:buFontTx/>
              <a:buChar char="•"/>
            </a:pPr>
            <a:r>
              <a:rPr lang="en-US" dirty="0">
                <a:latin typeface="Arial" pitchFamily="34" charset="0"/>
                <a:cs typeface="Arial" pitchFamily="34" charset="0"/>
              </a:rPr>
              <a:t>GAZ Research Group: Will be the primary resource in research of the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Computer: Will acted as a portal to the data needed for the system</a:t>
            </a:r>
          </a:p>
          <a:p>
            <a:pPr>
              <a:buFontTx/>
              <a:buChar char="•"/>
            </a:pPr>
            <a:r>
              <a:rPr lang="en-US" dirty="0">
                <a:latin typeface="Arial" pitchFamily="34" charset="0"/>
                <a:cs typeface="Arial" pitchFamily="34" charset="0"/>
              </a:rPr>
              <a:t>Microsoft Office: Will be the primary technology in building documents </a:t>
            </a:r>
          </a:p>
          <a:p>
            <a:pPr>
              <a:buFontTx/>
              <a:buChar char="•"/>
            </a:pPr>
            <a:r>
              <a:rPr lang="en-US" dirty="0">
                <a:latin typeface="Arial" pitchFamily="34" charset="0"/>
                <a:cs typeface="Arial" pitchFamily="34" charset="0"/>
              </a:rPr>
              <a:t>Internet: Will be a gateway to information need for the project</a:t>
            </a:r>
          </a:p>
          <a:p>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181" name="TextBox 2"/>
          <p:cNvSpPr txBox="1">
            <a:spLocks noChangeArrowheads="1"/>
          </p:cNvSpPr>
          <p:nvPr/>
        </p:nvSpPr>
        <p:spPr bwMode="auto">
          <a:xfrm>
            <a:off x="381000" y="381000"/>
            <a:ext cx="7086600" cy="457200"/>
          </a:xfrm>
          <a:prstGeom prst="rect">
            <a:avLst/>
          </a:prstGeom>
          <a:noFill/>
          <a:ln w="9525">
            <a:noFill/>
            <a:miter lim="800000"/>
            <a:headEnd/>
            <a:tailEnd/>
          </a:ln>
        </p:spPr>
        <p:txBody>
          <a:bodyPr>
            <a:spAutoFit/>
          </a:bodyPr>
          <a:lstStyle/>
          <a:p>
            <a:r>
              <a:rPr lang="en-US" sz="2400" b="1" dirty="0">
                <a:latin typeface="Century Schoolbook" pitchFamily="18" charset="0"/>
              </a:rPr>
              <a:t>Client R &amp; D Value Chain</a:t>
            </a:r>
          </a:p>
        </p:txBody>
      </p:sp>
      <p:sp>
        <p:nvSpPr>
          <p:cNvPr id="25" name="Rectangle 24"/>
          <p:cNvSpPr/>
          <p:nvPr/>
        </p:nvSpPr>
        <p:spPr>
          <a:xfrm>
            <a:off x="50292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ounded Rectangle 25"/>
          <p:cNvSpPr/>
          <p:nvPr/>
        </p:nvSpPr>
        <p:spPr>
          <a:xfrm>
            <a:off x="50292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ardrop 26"/>
          <p:cNvSpPr/>
          <p:nvPr/>
        </p:nvSpPr>
        <p:spPr>
          <a:xfrm>
            <a:off x="5334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28" name="Teardrop 27"/>
          <p:cNvSpPr/>
          <p:nvPr/>
        </p:nvSpPr>
        <p:spPr>
          <a:xfrm>
            <a:off x="5334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29" name="Teardrop 28"/>
          <p:cNvSpPr/>
          <p:nvPr/>
        </p:nvSpPr>
        <p:spPr>
          <a:xfrm>
            <a:off x="5334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30" name="Teardrop 29"/>
          <p:cNvSpPr/>
          <p:nvPr/>
        </p:nvSpPr>
        <p:spPr>
          <a:xfrm>
            <a:off x="5334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31" name="Teardrop 30"/>
          <p:cNvSpPr/>
          <p:nvPr/>
        </p:nvSpPr>
        <p:spPr>
          <a:xfrm>
            <a:off x="5334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32" name="Curved Left Arrow 31"/>
          <p:cNvSpPr/>
          <p:nvPr/>
        </p:nvSpPr>
        <p:spPr>
          <a:xfrm>
            <a:off x="23622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33" name="Curved Left Arrow 32"/>
          <p:cNvSpPr/>
          <p:nvPr/>
        </p:nvSpPr>
        <p:spPr>
          <a:xfrm>
            <a:off x="23622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34" name="Curved Left Arrow 33"/>
          <p:cNvSpPr/>
          <p:nvPr/>
        </p:nvSpPr>
        <p:spPr>
          <a:xfrm>
            <a:off x="23622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35" name="Curved Left Arrow 34"/>
          <p:cNvSpPr/>
          <p:nvPr/>
        </p:nvSpPr>
        <p:spPr>
          <a:xfrm>
            <a:off x="23622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36" name="Bent-Up Arrow 35"/>
          <p:cNvSpPr/>
          <p:nvPr/>
        </p:nvSpPr>
        <p:spPr>
          <a:xfrm>
            <a:off x="24384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5"/>
          <p:cNvSpPr txBox="1">
            <a:spLocks noChangeArrowheads="1"/>
          </p:cNvSpPr>
          <p:nvPr/>
        </p:nvSpPr>
        <p:spPr bwMode="auto">
          <a:xfrm>
            <a:off x="50292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39" name="TextBox 10"/>
          <p:cNvSpPr txBox="1">
            <a:spLocks noChangeArrowheads="1"/>
          </p:cNvSpPr>
          <p:nvPr/>
        </p:nvSpPr>
        <p:spPr bwMode="auto">
          <a:xfrm>
            <a:off x="5029200" y="6400801"/>
            <a:ext cx="2514600" cy="830997"/>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To provide future cost analysis and a bench mark for other systems  </a:t>
            </a:r>
          </a:p>
        </p:txBody>
      </p:sp>
      <p:sp>
        <p:nvSpPr>
          <p:cNvPr id="40" name="TextBox 39"/>
          <p:cNvSpPr txBox="1"/>
          <p:nvPr/>
        </p:nvSpPr>
        <p:spPr>
          <a:xfrm>
            <a:off x="3124200" y="2057400"/>
            <a:ext cx="2667000" cy="923330"/>
          </a:xfrm>
          <a:prstGeom prst="rect">
            <a:avLst/>
          </a:prstGeom>
          <a:noFill/>
        </p:spPr>
        <p:txBody>
          <a:bodyPr wrap="square" rtlCol="0">
            <a:spAutoFit/>
          </a:bodyPr>
          <a:lstStyle/>
          <a:p>
            <a:r>
              <a:rPr lang="en-US" dirty="0" smtClean="0">
                <a:latin typeface="Arial" pitchFamily="34" charset="0"/>
                <a:cs typeface="Arial" pitchFamily="34" charset="0"/>
              </a:rPr>
              <a:t>Hospital system and how GWZ system will integrate</a:t>
            </a:r>
            <a:endParaRPr lang="en-US" dirty="0">
              <a:latin typeface="Arial" pitchFamily="34" charset="0"/>
              <a:cs typeface="Arial" pitchFamily="34" charset="0"/>
            </a:endParaRPr>
          </a:p>
        </p:txBody>
      </p:sp>
      <p:sp>
        <p:nvSpPr>
          <p:cNvPr id="41" name="TextBox 40"/>
          <p:cNvSpPr txBox="1"/>
          <p:nvPr/>
        </p:nvSpPr>
        <p:spPr>
          <a:xfrm>
            <a:off x="3124200" y="3962400"/>
            <a:ext cx="2667000" cy="646331"/>
          </a:xfrm>
          <a:prstGeom prst="rect">
            <a:avLst/>
          </a:prstGeom>
          <a:noFill/>
        </p:spPr>
        <p:txBody>
          <a:bodyPr wrap="square" rtlCol="0">
            <a:spAutoFit/>
          </a:bodyPr>
          <a:lstStyle/>
          <a:p>
            <a:r>
              <a:rPr lang="en-US" dirty="0" smtClean="0">
                <a:latin typeface="Arial" pitchFamily="34" charset="0"/>
                <a:cs typeface="Arial" pitchFamily="34" charset="0"/>
              </a:rPr>
              <a:t>Model of e-paper enabled system</a:t>
            </a:r>
            <a:endParaRPr lang="en-US" dirty="0">
              <a:latin typeface="Arial" pitchFamily="34" charset="0"/>
              <a:cs typeface="Arial" pitchFamily="34" charset="0"/>
            </a:endParaRPr>
          </a:p>
        </p:txBody>
      </p:sp>
      <p:sp>
        <p:nvSpPr>
          <p:cNvPr id="42" name="TextBox 41"/>
          <p:cNvSpPr txBox="1"/>
          <p:nvPr/>
        </p:nvSpPr>
        <p:spPr>
          <a:xfrm>
            <a:off x="3124200" y="5562600"/>
            <a:ext cx="2590800" cy="923330"/>
          </a:xfrm>
          <a:prstGeom prst="rect">
            <a:avLst/>
          </a:prstGeom>
          <a:noFill/>
        </p:spPr>
        <p:txBody>
          <a:bodyPr wrap="square" rtlCol="0">
            <a:spAutoFit/>
          </a:bodyPr>
          <a:lstStyle/>
          <a:p>
            <a:r>
              <a:rPr lang="en-US" dirty="0" smtClean="0">
                <a:latin typeface="Arial" pitchFamily="34" charset="0"/>
                <a:cs typeface="Arial" pitchFamily="34" charset="0"/>
              </a:rPr>
              <a:t>Idea and intergradations approaches</a:t>
            </a:r>
            <a:endParaRPr lang="en-US" dirty="0">
              <a:latin typeface="Arial" pitchFamily="34" charset="0"/>
              <a:cs typeface="Arial" pitchFamily="34" charset="0"/>
            </a:endParaRPr>
          </a:p>
        </p:txBody>
      </p:sp>
      <p:sp>
        <p:nvSpPr>
          <p:cNvPr id="43" name="TextBox 42"/>
          <p:cNvSpPr txBox="1"/>
          <p:nvPr/>
        </p:nvSpPr>
        <p:spPr>
          <a:xfrm>
            <a:off x="3124200" y="7543800"/>
            <a:ext cx="1981200" cy="646331"/>
          </a:xfrm>
          <a:prstGeom prst="rect">
            <a:avLst/>
          </a:prstGeom>
          <a:noFill/>
        </p:spPr>
        <p:txBody>
          <a:bodyPr wrap="square" rtlCol="0">
            <a:spAutoFit/>
          </a:bodyPr>
          <a:lstStyle/>
          <a:p>
            <a:r>
              <a:rPr lang="en-US" dirty="0" smtClean="0">
                <a:latin typeface="Arial" pitchFamily="34" charset="0"/>
                <a:cs typeface="Arial" pitchFamily="34" charset="0"/>
              </a:rPr>
              <a:t>Report &amp; model of system</a:t>
            </a:r>
            <a:endParaRPr lang="en-US" dirty="0">
              <a:latin typeface="Arial" pitchFamily="34" charset="0"/>
              <a:cs typeface="Arial" pitchFamily="34" charset="0"/>
            </a:endParaRPr>
          </a:p>
        </p:txBody>
      </p:sp>
      <p:sp>
        <p:nvSpPr>
          <p:cNvPr id="44" name="TextBox 43"/>
          <p:cNvSpPr txBox="1"/>
          <p:nvPr/>
        </p:nvSpPr>
        <p:spPr>
          <a:xfrm>
            <a:off x="3124200" y="8458200"/>
            <a:ext cx="2698175" cy="369332"/>
          </a:xfrm>
          <a:prstGeom prst="rect">
            <a:avLst/>
          </a:prstGeom>
          <a:noFill/>
        </p:spPr>
        <p:txBody>
          <a:bodyPr wrap="none" rtlCol="0">
            <a:spAutoFit/>
          </a:bodyPr>
          <a:lstStyle/>
          <a:p>
            <a:r>
              <a:rPr lang="en-US" dirty="0" smtClean="0">
                <a:latin typeface="Arial" pitchFamily="34" charset="0"/>
                <a:cs typeface="Arial" pitchFamily="34" charset="0"/>
              </a:rPr>
              <a:t>Changes made to model</a:t>
            </a:r>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202" name="TextBox 2"/>
          <p:cNvSpPr txBox="1">
            <a:spLocks noChangeArrowheads="1"/>
          </p:cNvSpPr>
          <p:nvPr/>
        </p:nvSpPr>
        <p:spPr bwMode="auto">
          <a:xfrm>
            <a:off x="381000" y="381000"/>
            <a:ext cx="7086600" cy="457200"/>
          </a:xfrm>
          <a:prstGeom prst="rect">
            <a:avLst/>
          </a:prstGeom>
          <a:noFill/>
          <a:ln w="9525">
            <a:noFill/>
            <a:miter lim="800000"/>
            <a:headEnd/>
            <a:tailEnd/>
          </a:ln>
        </p:spPr>
        <p:txBody>
          <a:bodyPr>
            <a:spAutoFit/>
          </a:bodyPr>
          <a:lstStyle/>
          <a:p>
            <a:r>
              <a:rPr lang="en-US" sz="2400" b="1" dirty="0">
                <a:latin typeface="Century Schoolbook" pitchFamily="18" charset="0"/>
              </a:rPr>
              <a:t>Client R &amp; D Value Chain Narrative</a:t>
            </a:r>
          </a:p>
        </p:txBody>
      </p:sp>
      <p:sp>
        <p:nvSpPr>
          <p:cNvPr id="4" name="TextBox 3"/>
          <p:cNvSpPr txBox="1"/>
          <p:nvPr/>
        </p:nvSpPr>
        <p:spPr>
          <a:xfrm>
            <a:off x="500102" y="990600"/>
            <a:ext cx="4224298" cy="369332"/>
          </a:xfrm>
          <a:prstGeom prst="rect">
            <a:avLst/>
          </a:prstGeom>
          <a:noFill/>
        </p:spPr>
        <p:txBody>
          <a:bodyPr wrap="none" rtlCol="0">
            <a:spAutoFit/>
          </a:bodyPr>
          <a:lstStyle/>
          <a:p>
            <a:r>
              <a:rPr lang="en-US" b="1" dirty="0" smtClean="0">
                <a:latin typeface="Arial" pitchFamily="34" charset="0"/>
                <a:cs typeface="Arial" pitchFamily="34" charset="0"/>
              </a:rPr>
              <a:t>The Overall  Goal of the Value Chain:</a:t>
            </a:r>
            <a:endParaRPr lang="en-US" b="1" dirty="0">
              <a:latin typeface="Arial" pitchFamily="34" charset="0"/>
              <a:cs typeface="Arial" pitchFamily="34" charset="0"/>
            </a:endParaRPr>
          </a:p>
        </p:txBody>
      </p:sp>
      <p:sp>
        <p:nvSpPr>
          <p:cNvPr id="5" name="TextBox 4"/>
          <p:cNvSpPr txBox="1"/>
          <p:nvPr/>
        </p:nvSpPr>
        <p:spPr>
          <a:xfrm>
            <a:off x="457200" y="1307068"/>
            <a:ext cx="7162800" cy="923330"/>
          </a:xfrm>
          <a:prstGeom prst="rect">
            <a:avLst/>
          </a:prstGeom>
          <a:noFill/>
        </p:spPr>
        <p:txBody>
          <a:bodyPr wrap="square" rtlCol="0">
            <a:spAutoFit/>
          </a:bodyPr>
          <a:lstStyle/>
          <a:p>
            <a:r>
              <a:rPr lang="en-US" dirty="0" smtClean="0">
                <a:latin typeface="Arial" pitchFamily="34" charset="0"/>
                <a:cs typeface="Arial" pitchFamily="34" charset="0"/>
              </a:rPr>
              <a:t>The value chain breaks down the work practices involved in the Research and Develop Phase by showing the client the many ways the system will add value to their practice</a:t>
            </a:r>
            <a:endParaRPr lang="en-US" dirty="0">
              <a:latin typeface="Arial" pitchFamily="34" charset="0"/>
              <a:cs typeface="Arial" pitchFamily="34" charset="0"/>
            </a:endParaRPr>
          </a:p>
        </p:txBody>
      </p:sp>
      <p:sp>
        <p:nvSpPr>
          <p:cNvPr id="6" name="TextBox 5"/>
          <p:cNvSpPr txBox="1"/>
          <p:nvPr/>
        </p:nvSpPr>
        <p:spPr>
          <a:xfrm>
            <a:off x="762253" y="2209800"/>
            <a:ext cx="761747" cy="369332"/>
          </a:xfrm>
          <a:prstGeom prst="rect">
            <a:avLst/>
          </a:prstGeom>
          <a:noFill/>
        </p:spPr>
        <p:txBody>
          <a:bodyPr wrap="none" rtlCol="0">
            <a:spAutoFit/>
          </a:bodyPr>
          <a:lstStyle/>
          <a:p>
            <a:r>
              <a:rPr lang="en-US" b="1" dirty="0" smtClean="0">
                <a:latin typeface="Arial" pitchFamily="34" charset="0"/>
                <a:cs typeface="Arial" pitchFamily="34" charset="0"/>
              </a:rPr>
              <a:t>R&amp;D:</a:t>
            </a:r>
            <a:endParaRPr lang="en-US" b="1" dirty="0">
              <a:latin typeface="Arial" pitchFamily="34" charset="0"/>
              <a:cs typeface="Arial" pitchFamily="34" charset="0"/>
            </a:endParaRPr>
          </a:p>
        </p:txBody>
      </p:sp>
      <p:sp>
        <p:nvSpPr>
          <p:cNvPr id="7" name="TextBox 6"/>
          <p:cNvSpPr txBox="1"/>
          <p:nvPr/>
        </p:nvSpPr>
        <p:spPr>
          <a:xfrm>
            <a:off x="852021" y="3163669"/>
            <a:ext cx="671979" cy="369332"/>
          </a:xfrm>
          <a:prstGeom prst="rect">
            <a:avLst/>
          </a:prstGeom>
          <a:noFill/>
        </p:spPr>
        <p:txBody>
          <a:bodyPr wrap="none" rtlCol="0">
            <a:spAutoFit/>
          </a:bodyPr>
          <a:lstStyle/>
          <a:p>
            <a:r>
              <a:rPr lang="en-US" b="1" dirty="0" smtClean="0">
                <a:latin typeface="Arial" pitchFamily="34" charset="0"/>
                <a:cs typeface="Arial" pitchFamily="34" charset="0"/>
              </a:rPr>
              <a:t>Sell:</a:t>
            </a:r>
            <a:endParaRPr lang="en-US" b="1" dirty="0">
              <a:latin typeface="Arial" pitchFamily="34" charset="0"/>
              <a:cs typeface="Arial" pitchFamily="34" charset="0"/>
            </a:endParaRPr>
          </a:p>
        </p:txBody>
      </p:sp>
      <p:sp>
        <p:nvSpPr>
          <p:cNvPr id="8" name="TextBox 7"/>
          <p:cNvSpPr txBox="1"/>
          <p:nvPr/>
        </p:nvSpPr>
        <p:spPr>
          <a:xfrm>
            <a:off x="339060" y="2819400"/>
            <a:ext cx="1184940" cy="369332"/>
          </a:xfrm>
          <a:prstGeom prst="rect">
            <a:avLst/>
          </a:prstGeom>
          <a:noFill/>
        </p:spPr>
        <p:txBody>
          <a:bodyPr wrap="none" rtlCol="0">
            <a:spAutoFit/>
          </a:bodyPr>
          <a:lstStyle/>
          <a:p>
            <a:r>
              <a:rPr lang="en-US" b="1" dirty="0" smtClean="0">
                <a:latin typeface="Arial" pitchFamily="34" charset="0"/>
                <a:cs typeface="Arial" pitchFamily="34" charset="0"/>
              </a:rPr>
              <a:t>Produce:</a:t>
            </a:r>
            <a:endParaRPr lang="en-US" b="1" dirty="0">
              <a:latin typeface="Arial" pitchFamily="34" charset="0"/>
              <a:cs typeface="Arial" pitchFamily="34" charset="0"/>
            </a:endParaRPr>
          </a:p>
        </p:txBody>
      </p:sp>
      <p:sp>
        <p:nvSpPr>
          <p:cNvPr id="9" name="TextBox 8"/>
          <p:cNvSpPr txBox="1"/>
          <p:nvPr/>
        </p:nvSpPr>
        <p:spPr>
          <a:xfrm>
            <a:off x="533400" y="3516868"/>
            <a:ext cx="1031051" cy="369332"/>
          </a:xfrm>
          <a:prstGeom prst="rect">
            <a:avLst/>
          </a:prstGeom>
          <a:noFill/>
        </p:spPr>
        <p:txBody>
          <a:bodyPr wrap="none" rtlCol="0">
            <a:spAutoFit/>
          </a:bodyPr>
          <a:lstStyle/>
          <a:p>
            <a:r>
              <a:rPr lang="en-US" b="1" dirty="0" smtClean="0">
                <a:latin typeface="Arial" pitchFamily="34" charset="0"/>
                <a:cs typeface="Arial" pitchFamily="34" charset="0"/>
              </a:rPr>
              <a:t>Deliver:</a:t>
            </a:r>
            <a:endParaRPr lang="en-US" b="1" dirty="0">
              <a:latin typeface="Arial" pitchFamily="34" charset="0"/>
              <a:cs typeface="Arial" pitchFamily="34" charset="0"/>
            </a:endParaRPr>
          </a:p>
        </p:txBody>
      </p:sp>
      <p:sp>
        <p:nvSpPr>
          <p:cNvPr id="10" name="TextBox 9"/>
          <p:cNvSpPr txBox="1"/>
          <p:nvPr/>
        </p:nvSpPr>
        <p:spPr>
          <a:xfrm>
            <a:off x="441652" y="3810000"/>
            <a:ext cx="1082348" cy="369332"/>
          </a:xfrm>
          <a:prstGeom prst="rect">
            <a:avLst/>
          </a:prstGeom>
          <a:noFill/>
        </p:spPr>
        <p:txBody>
          <a:bodyPr wrap="none" rtlCol="0">
            <a:spAutoFit/>
          </a:bodyPr>
          <a:lstStyle/>
          <a:p>
            <a:r>
              <a:rPr lang="en-US" b="1" dirty="0" smtClean="0">
                <a:latin typeface="Arial" pitchFamily="34" charset="0"/>
                <a:cs typeface="Arial" pitchFamily="34" charset="0"/>
              </a:rPr>
              <a:t>Service:</a:t>
            </a:r>
            <a:endParaRPr lang="en-US" b="1" dirty="0">
              <a:latin typeface="Arial" pitchFamily="34" charset="0"/>
              <a:cs typeface="Arial" pitchFamily="34" charset="0"/>
            </a:endParaRPr>
          </a:p>
        </p:txBody>
      </p:sp>
      <p:sp>
        <p:nvSpPr>
          <p:cNvPr id="11" name="TextBox 10"/>
          <p:cNvSpPr txBox="1"/>
          <p:nvPr/>
        </p:nvSpPr>
        <p:spPr>
          <a:xfrm>
            <a:off x="457200" y="4267200"/>
            <a:ext cx="4467954" cy="369332"/>
          </a:xfrm>
          <a:prstGeom prst="rect">
            <a:avLst/>
          </a:prstGeom>
          <a:noFill/>
        </p:spPr>
        <p:txBody>
          <a:bodyPr wrap="none" rtlCol="0">
            <a:spAutoFit/>
          </a:bodyPr>
          <a:lstStyle/>
          <a:p>
            <a:r>
              <a:rPr lang="en-US" b="1" dirty="0" smtClean="0">
                <a:latin typeface="Arial" pitchFamily="34" charset="0"/>
                <a:cs typeface="Arial" pitchFamily="34" charset="0"/>
              </a:rPr>
              <a:t>Bottom Line Business Value Delivered:</a:t>
            </a:r>
            <a:endParaRPr lang="en-US" b="1" dirty="0">
              <a:latin typeface="Arial" pitchFamily="34" charset="0"/>
              <a:cs typeface="Arial" pitchFamily="34" charset="0"/>
            </a:endParaRPr>
          </a:p>
        </p:txBody>
      </p:sp>
      <p:sp>
        <p:nvSpPr>
          <p:cNvPr id="12" name="TextBox 11"/>
          <p:cNvSpPr txBox="1"/>
          <p:nvPr/>
        </p:nvSpPr>
        <p:spPr>
          <a:xfrm>
            <a:off x="457200" y="4572000"/>
            <a:ext cx="7160999" cy="369332"/>
          </a:xfrm>
          <a:prstGeom prst="rect">
            <a:avLst/>
          </a:prstGeom>
          <a:noFill/>
        </p:spPr>
        <p:txBody>
          <a:bodyPr wrap="none" rtlCol="0">
            <a:spAutoFit/>
          </a:bodyPr>
          <a:lstStyle/>
          <a:p>
            <a:r>
              <a:rPr lang="en-US" dirty="0" smtClean="0">
                <a:latin typeface="Arial" pitchFamily="34" charset="0"/>
                <a:cs typeface="Arial" pitchFamily="34" charset="0"/>
              </a:rPr>
              <a:t>To provide future cost analysis and a bench mark for other systems  </a:t>
            </a:r>
            <a:endParaRPr lang="en-US" dirty="0">
              <a:latin typeface="Arial" pitchFamily="34" charset="0"/>
              <a:cs typeface="Arial" pitchFamily="34" charset="0"/>
            </a:endParaRPr>
          </a:p>
        </p:txBody>
      </p:sp>
      <p:sp>
        <p:nvSpPr>
          <p:cNvPr id="13" name="TextBox 12"/>
          <p:cNvSpPr txBox="1"/>
          <p:nvPr/>
        </p:nvSpPr>
        <p:spPr>
          <a:xfrm>
            <a:off x="1350967" y="2209800"/>
            <a:ext cx="6269033" cy="923330"/>
          </a:xfrm>
          <a:prstGeom prst="rect">
            <a:avLst/>
          </a:prstGeom>
          <a:noFill/>
        </p:spPr>
        <p:txBody>
          <a:bodyPr wrap="square" rtlCol="0">
            <a:spAutoFit/>
          </a:bodyPr>
          <a:lstStyle/>
          <a:p>
            <a:r>
              <a:rPr lang="en-US" dirty="0" smtClean="0">
                <a:latin typeface="Arial" pitchFamily="34" charset="0"/>
                <a:cs typeface="Arial" pitchFamily="34" charset="0"/>
              </a:rPr>
              <a:t>Research current system in place and integration techniques for GWZ system </a:t>
            </a:r>
          </a:p>
          <a:p>
            <a:endParaRPr lang="en-US" dirty="0"/>
          </a:p>
        </p:txBody>
      </p:sp>
      <p:sp>
        <p:nvSpPr>
          <p:cNvPr id="14" name="TextBox 13"/>
          <p:cNvSpPr txBox="1"/>
          <p:nvPr/>
        </p:nvSpPr>
        <p:spPr>
          <a:xfrm>
            <a:off x="1329263" y="2819400"/>
            <a:ext cx="3852337" cy="646331"/>
          </a:xfrm>
          <a:prstGeom prst="rect">
            <a:avLst/>
          </a:prstGeom>
          <a:noFill/>
        </p:spPr>
        <p:txBody>
          <a:bodyPr wrap="none" rtlCol="0">
            <a:spAutoFit/>
          </a:bodyPr>
          <a:lstStyle/>
          <a:p>
            <a:r>
              <a:rPr lang="en-US" dirty="0" smtClean="0">
                <a:latin typeface="Arial" pitchFamily="34" charset="0"/>
                <a:cs typeface="Arial" pitchFamily="34" charset="0"/>
              </a:rPr>
              <a:t>Produce a model of the new system</a:t>
            </a:r>
          </a:p>
          <a:p>
            <a:endParaRPr lang="en-US" dirty="0"/>
          </a:p>
        </p:txBody>
      </p:sp>
      <p:sp>
        <p:nvSpPr>
          <p:cNvPr id="15" name="TextBox 14"/>
          <p:cNvSpPr txBox="1"/>
          <p:nvPr/>
        </p:nvSpPr>
        <p:spPr>
          <a:xfrm>
            <a:off x="1345411" y="3163669"/>
            <a:ext cx="6122189" cy="646331"/>
          </a:xfrm>
          <a:prstGeom prst="rect">
            <a:avLst/>
          </a:prstGeom>
          <a:noFill/>
        </p:spPr>
        <p:txBody>
          <a:bodyPr wrap="none" rtlCol="0">
            <a:spAutoFit/>
          </a:bodyPr>
          <a:lstStyle/>
          <a:p>
            <a:r>
              <a:rPr lang="en-US" dirty="0" smtClean="0">
                <a:latin typeface="Arial" pitchFamily="34" charset="0"/>
                <a:cs typeface="Arial" pitchFamily="34" charset="0"/>
              </a:rPr>
              <a:t>Sell the idea and impanation approach for the new system</a:t>
            </a:r>
          </a:p>
          <a:p>
            <a:endParaRPr lang="en-US" dirty="0"/>
          </a:p>
        </p:txBody>
      </p:sp>
      <p:sp>
        <p:nvSpPr>
          <p:cNvPr id="17" name="TextBox 16"/>
          <p:cNvSpPr txBox="1"/>
          <p:nvPr/>
        </p:nvSpPr>
        <p:spPr>
          <a:xfrm>
            <a:off x="1348041" y="3505200"/>
            <a:ext cx="3223959" cy="646331"/>
          </a:xfrm>
          <a:prstGeom prst="rect">
            <a:avLst/>
          </a:prstGeom>
          <a:noFill/>
        </p:spPr>
        <p:txBody>
          <a:bodyPr wrap="none" rtlCol="0">
            <a:spAutoFit/>
          </a:bodyPr>
          <a:lstStyle/>
          <a:p>
            <a:r>
              <a:rPr lang="en-US" dirty="0" smtClean="0">
                <a:latin typeface="Arial" pitchFamily="34" charset="0"/>
                <a:cs typeface="Arial" pitchFamily="34" charset="0"/>
              </a:rPr>
              <a:t>Deliver the model to the client</a:t>
            </a:r>
          </a:p>
          <a:p>
            <a:endParaRPr lang="en-US" dirty="0"/>
          </a:p>
        </p:txBody>
      </p:sp>
      <p:sp>
        <p:nvSpPr>
          <p:cNvPr id="18" name="TextBox 17"/>
          <p:cNvSpPr txBox="1"/>
          <p:nvPr/>
        </p:nvSpPr>
        <p:spPr>
          <a:xfrm>
            <a:off x="1379989" y="3810000"/>
            <a:ext cx="5173211" cy="646331"/>
          </a:xfrm>
          <a:prstGeom prst="rect">
            <a:avLst/>
          </a:prstGeom>
          <a:noFill/>
        </p:spPr>
        <p:txBody>
          <a:bodyPr wrap="none" rtlCol="0">
            <a:spAutoFit/>
          </a:bodyPr>
          <a:lstStyle/>
          <a:p>
            <a:r>
              <a:rPr lang="en-US" dirty="0" smtClean="0">
                <a:latin typeface="Arial" pitchFamily="34" charset="0"/>
                <a:cs typeface="Arial" pitchFamily="34" charset="0"/>
              </a:rPr>
              <a:t>Service</a:t>
            </a:r>
            <a:r>
              <a:rPr lang="en-US" b="1" dirty="0" smtClean="0">
                <a:latin typeface="Arial" pitchFamily="34" charset="0"/>
                <a:cs typeface="Arial" pitchFamily="34" charset="0"/>
              </a:rPr>
              <a:t> </a:t>
            </a:r>
            <a:r>
              <a:rPr lang="en-US" dirty="0" smtClean="0">
                <a:latin typeface="Arial" pitchFamily="34" charset="0"/>
                <a:cs typeface="Arial" pitchFamily="34" charset="0"/>
              </a:rPr>
              <a:t>by a work flow for changes in the system</a:t>
            </a:r>
          </a:p>
          <a:p>
            <a:endParaRPr lang="en-US" dirty="0"/>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132" name="TextBox 2"/>
          <p:cNvSpPr txBox="1">
            <a:spLocks noChangeArrowheads="1"/>
          </p:cNvSpPr>
          <p:nvPr/>
        </p:nvSpPr>
        <p:spPr bwMode="auto">
          <a:xfrm>
            <a:off x="1524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Sell WCA</a:t>
            </a:r>
          </a:p>
        </p:txBody>
      </p:sp>
      <p:sp>
        <p:nvSpPr>
          <p:cNvPr id="48133" name="TextBox 3"/>
          <p:cNvSpPr txBox="1">
            <a:spLocks noChangeArrowheads="1"/>
          </p:cNvSpPr>
          <p:nvPr/>
        </p:nvSpPr>
        <p:spPr bwMode="auto">
          <a:xfrm>
            <a:off x="457200" y="1143000"/>
            <a:ext cx="1905000" cy="336550"/>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Goals</a:t>
            </a:r>
          </a:p>
        </p:txBody>
      </p:sp>
      <p:sp>
        <p:nvSpPr>
          <p:cNvPr id="48134" name="TextBox 4"/>
          <p:cNvSpPr txBox="1">
            <a:spLocks noChangeArrowheads="1"/>
          </p:cNvSpPr>
          <p:nvPr/>
        </p:nvSpPr>
        <p:spPr bwMode="auto">
          <a:xfrm>
            <a:off x="5562600" y="12192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graphicFrame>
        <p:nvGraphicFramePr>
          <p:cNvPr id="48129" name="Object 1"/>
          <p:cNvGraphicFramePr>
            <a:graphicFrameLocks noChangeAspect="1"/>
          </p:cNvGraphicFramePr>
          <p:nvPr/>
        </p:nvGraphicFramePr>
        <p:xfrm>
          <a:off x="762000" y="990600"/>
          <a:ext cx="6096000" cy="8693150"/>
        </p:xfrm>
        <a:graphic>
          <a:graphicData uri="http://schemas.openxmlformats.org/presentationml/2006/ole">
            <p:oleObj spid="_x0000_s48129" name="Visio" r:id="rId4" imgW="5594223" imgH="7979283" progId="">
              <p:embed/>
            </p:oleObj>
          </a:graphicData>
        </a:graphic>
      </p:graphicFrame>
      <p:sp>
        <p:nvSpPr>
          <p:cNvPr id="48135" name="TextBox 6"/>
          <p:cNvSpPr txBox="1">
            <a:spLocks noChangeArrowheads="1"/>
          </p:cNvSpPr>
          <p:nvPr/>
        </p:nvSpPr>
        <p:spPr bwMode="auto">
          <a:xfrm>
            <a:off x="2819400" y="7991475"/>
            <a:ext cx="19050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Client’s Decision Makers</a:t>
            </a:r>
          </a:p>
          <a:p>
            <a:pPr>
              <a:buFont typeface="Arial" pitchFamily="34" charset="0"/>
              <a:buChar char="•"/>
            </a:pPr>
            <a:r>
              <a:rPr lang="en-US" sz="1600">
                <a:latin typeface="Arial" pitchFamily="34" charset="0"/>
                <a:cs typeface="Arial" pitchFamily="34" charset="0"/>
              </a:rPr>
              <a:t>GWZ Sales Team</a:t>
            </a:r>
          </a:p>
        </p:txBody>
      </p:sp>
      <p:sp>
        <p:nvSpPr>
          <p:cNvPr id="48136" name="TextBox 7"/>
          <p:cNvSpPr txBox="1">
            <a:spLocks noChangeArrowheads="1"/>
          </p:cNvSpPr>
          <p:nvPr/>
        </p:nvSpPr>
        <p:spPr bwMode="auto">
          <a:xfrm>
            <a:off x="2438400" y="1524000"/>
            <a:ext cx="2667000" cy="336550"/>
          </a:xfrm>
          <a:prstGeom prst="rect">
            <a:avLst/>
          </a:prstGeom>
          <a:noFill/>
          <a:ln w="9525">
            <a:noFill/>
            <a:miter lim="800000"/>
            <a:headEnd/>
            <a:tailEnd/>
          </a:ln>
        </p:spPr>
        <p:txBody>
          <a:bodyPr>
            <a:spAutoFit/>
          </a:bodyPr>
          <a:lstStyle/>
          <a:p>
            <a:pPr algn="ctr"/>
            <a:r>
              <a:rPr lang="en-US" sz="1600">
                <a:latin typeface="Arial" pitchFamily="34" charset="0"/>
                <a:cs typeface="Arial" pitchFamily="34" charset="0"/>
              </a:rPr>
              <a:t>Hospital</a:t>
            </a:r>
          </a:p>
        </p:txBody>
      </p:sp>
      <p:sp>
        <p:nvSpPr>
          <p:cNvPr id="48137" name="TextBox 8"/>
          <p:cNvSpPr txBox="1">
            <a:spLocks noChangeArrowheads="1"/>
          </p:cNvSpPr>
          <p:nvPr/>
        </p:nvSpPr>
        <p:spPr bwMode="auto">
          <a:xfrm>
            <a:off x="2362200" y="3048000"/>
            <a:ext cx="2819400" cy="581025"/>
          </a:xfrm>
          <a:prstGeom prst="rect">
            <a:avLst/>
          </a:prstGeom>
          <a:noFill/>
          <a:ln w="9525">
            <a:noFill/>
            <a:miter lim="800000"/>
            <a:headEnd/>
            <a:tailEnd/>
          </a:ln>
        </p:spPr>
        <p:txBody>
          <a:bodyPr>
            <a:spAutoFit/>
          </a:bodyPr>
          <a:lstStyle/>
          <a:p>
            <a:pPr algn="ctr"/>
            <a:r>
              <a:rPr lang="en-US" sz="1600">
                <a:latin typeface="Arial" pitchFamily="34" charset="0"/>
                <a:cs typeface="Arial" pitchFamily="34" charset="0"/>
              </a:rPr>
              <a:t>E-Paper Enabled Hospital System Proposal</a:t>
            </a:r>
          </a:p>
        </p:txBody>
      </p:sp>
      <p:sp>
        <p:nvSpPr>
          <p:cNvPr id="48138" name="TextBox 9"/>
          <p:cNvSpPr txBox="1">
            <a:spLocks noChangeArrowheads="1"/>
          </p:cNvSpPr>
          <p:nvPr/>
        </p:nvSpPr>
        <p:spPr bwMode="auto">
          <a:xfrm>
            <a:off x="838200" y="4572000"/>
            <a:ext cx="5943600" cy="1569660"/>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 </a:t>
            </a:r>
            <a:r>
              <a:rPr lang="en-US" sz="1600" dirty="0">
                <a:latin typeface="Arial" pitchFamily="34" charset="0"/>
                <a:cs typeface="Arial" pitchFamily="34" charset="0"/>
              </a:rPr>
              <a:t> how the client spends its revenue on value adding project</a:t>
            </a:r>
          </a:p>
          <a:p>
            <a:r>
              <a:rPr lang="en-US" sz="1600" b="1" dirty="0">
                <a:latin typeface="Arial" pitchFamily="34" charset="0"/>
                <a:cs typeface="Arial" pitchFamily="34" charset="0"/>
              </a:rPr>
              <a:t>Produce</a:t>
            </a:r>
            <a:r>
              <a:rPr lang="en-US" sz="1600" dirty="0">
                <a:latin typeface="Arial" pitchFamily="34" charset="0"/>
                <a:cs typeface="Arial" pitchFamily="34" charset="0"/>
              </a:rPr>
              <a:t> a sells plan based on the spending habits of the client</a:t>
            </a:r>
          </a:p>
          <a:p>
            <a:r>
              <a:rPr lang="en-US" sz="1600" b="1" dirty="0">
                <a:latin typeface="Arial" pitchFamily="34" charset="0"/>
                <a:cs typeface="Arial" pitchFamily="34" charset="0"/>
              </a:rPr>
              <a:t>Deliver </a:t>
            </a:r>
            <a:r>
              <a:rPr lang="en-US" sz="1600" dirty="0">
                <a:latin typeface="Arial" pitchFamily="34" charset="0"/>
                <a:cs typeface="Arial" pitchFamily="34" charset="0"/>
              </a:rPr>
              <a:t>the sells plan to the client</a:t>
            </a:r>
          </a:p>
          <a:p>
            <a:r>
              <a:rPr lang="en-US" sz="1600" b="1" dirty="0">
                <a:latin typeface="Arial" pitchFamily="34" charset="0"/>
                <a:cs typeface="Arial" pitchFamily="34" charset="0"/>
              </a:rPr>
              <a:t>Sell </a:t>
            </a:r>
            <a:r>
              <a:rPr lang="en-US" sz="1600" dirty="0">
                <a:latin typeface="Arial" pitchFamily="34" charset="0"/>
                <a:cs typeface="Arial" pitchFamily="34" charset="0"/>
              </a:rPr>
              <a:t>the idea that GWZ’s system will add value</a:t>
            </a:r>
          </a:p>
          <a:p>
            <a:r>
              <a:rPr lang="en-US" sz="1600" b="1" dirty="0">
                <a:latin typeface="Arial" pitchFamily="34" charset="0"/>
                <a:cs typeface="Arial" pitchFamily="34" charset="0"/>
              </a:rPr>
              <a:t>Service</a:t>
            </a:r>
            <a:r>
              <a:rPr lang="en-US" sz="1600" dirty="0">
                <a:latin typeface="Arial" pitchFamily="34" charset="0"/>
                <a:cs typeface="Arial" pitchFamily="34" charset="0"/>
              </a:rPr>
              <a:t> by making any changes the client views necessary </a:t>
            </a:r>
            <a:endParaRPr lang="en-US" sz="1600" b="1" dirty="0">
              <a:latin typeface="Arial" pitchFamily="34" charset="0"/>
              <a:cs typeface="Arial" pitchFamily="34" charset="0"/>
            </a:endParaRPr>
          </a:p>
        </p:txBody>
      </p:sp>
      <p:sp>
        <p:nvSpPr>
          <p:cNvPr id="48140" name="TextBox 11"/>
          <p:cNvSpPr txBox="1">
            <a:spLocks noChangeArrowheads="1"/>
          </p:cNvSpPr>
          <p:nvPr/>
        </p:nvSpPr>
        <p:spPr bwMode="auto">
          <a:xfrm>
            <a:off x="4953000" y="7999413"/>
            <a:ext cx="1981200" cy="5810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Project Plan</a:t>
            </a:r>
          </a:p>
          <a:p>
            <a:pPr>
              <a:buFont typeface="Arial" pitchFamily="34" charset="0"/>
              <a:buChar char="•"/>
            </a:pPr>
            <a:r>
              <a:rPr lang="en-US" sz="1600">
                <a:latin typeface="Arial" pitchFamily="34" charset="0"/>
                <a:cs typeface="Arial" pitchFamily="34" charset="0"/>
              </a:rPr>
              <a:t>Cost Analysis </a:t>
            </a:r>
          </a:p>
        </p:txBody>
      </p:sp>
      <p:sp>
        <p:nvSpPr>
          <p:cNvPr id="48141" name="TextBox 12"/>
          <p:cNvSpPr txBox="1">
            <a:spLocks noChangeArrowheads="1"/>
          </p:cNvSpPr>
          <p:nvPr/>
        </p:nvSpPr>
        <p:spPr bwMode="auto">
          <a:xfrm>
            <a:off x="381000" y="1447800"/>
            <a:ext cx="2057400" cy="830997"/>
          </a:xfrm>
          <a:prstGeom prst="rect">
            <a:avLst/>
          </a:prstGeom>
          <a:noFill/>
          <a:ln w="9525">
            <a:noFill/>
            <a:miter lim="800000"/>
            <a:headEnd/>
            <a:tailEnd/>
          </a:ln>
        </p:spPr>
        <p:txBody>
          <a:bodyPr>
            <a:spAutoFit/>
          </a:bodyPr>
          <a:lstStyle/>
          <a:p>
            <a:r>
              <a:rPr lang="en-US" sz="1600">
                <a:latin typeface="Arial" pitchFamily="34" charset="0"/>
                <a:cs typeface="Arial" pitchFamily="34" charset="0"/>
              </a:rPr>
              <a:t>To Sell the idea that our system will add value to the hospital</a:t>
            </a:r>
          </a:p>
        </p:txBody>
      </p:sp>
      <p:sp>
        <p:nvSpPr>
          <p:cNvPr id="48142" name="TextBox 13"/>
          <p:cNvSpPr txBox="1">
            <a:spLocks noChangeArrowheads="1"/>
          </p:cNvSpPr>
          <p:nvPr/>
        </p:nvSpPr>
        <p:spPr bwMode="auto">
          <a:xfrm>
            <a:off x="5486400" y="1524000"/>
            <a:ext cx="1981200" cy="825500"/>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Build an image with the client to gain a contract.</a:t>
            </a:r>
          </a:p>
        </p:txBody>
      </p:sp>
      <p:sp>
        <p:nvSpPr>
          <p:cNvPr id="48143" name="TextBox 4"/>
          <p:cNvSpPr txBox="1">
            <a:spLocks noChangeArrowheads="1"/>
          </p:cNvSpPr>
          <p:nvPr/>
        </p:nvSpPr>
        <p:spPr bwMode="auto">
          <a:xfrm>
            <a:off x="762000" y="8001000"/>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Computer</a:t>
            </a:r>
          </a:p>
          <a:p>
            <a:pPr>
              <a:buFont typeface="Arial" pitchFamily="34" charset="0"/>
              <a:buChar char="•"/>
            </a:pPr>
            <a:r>
              <a:rPr lang="en-US" sz="1600">
                <a:latin typeface="Arial" pitchFamily="34" charset="0"/>
                <a:cs typeface="Arial" pitchFamily="34" charset="0"/>
              </a:rPr>
              <a:t>MS Office</a:t>
            </a:r>
          </a:p>
          <a:p>
            <a:pPr>
              <a:buFont typeface="Arial" pitchFamily="34" charset="0"/>
              <a:buChar char="•"/>
            </a:pPr>
            <a:r>
              <a:rPr lang="en-US" sz="1600">
                <a:latin typeface="Arial" pitchFamily="34" charset="0"/>
                <a:cs typeface="Arial" pitchFamily="34" charset="0"/>
              </a:rPr>
              <a:t>Internet</a:t>
            </a:r>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3250" name="TextBox 2"/>
          <p:cNvSpPr txBox="1">
            <a:spLocks noChangeArrowheads="1"/>
          </p:cNvSpPr>
          <p:nvPr/>
        </p:nvSpPr>
        <p:spPr bwMode="auto">
          <a:xfrm>
            <a:off x="5334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Sell WCA Narrative</a:t>
            </a:r>
          </a:p>
        </p:txBody>
      </p:sp>
      <p:sp>
        <p:nvSpPr>
          <p:cNvPr id="53251" name="Text Box 3"/>
          <p:cNvSpPr txBox="1">
            <a:spLocks noChangeArrowheads="1"/>
          </p:cNvSpPr>
          <p:nvPr/>
        </p:nvSpPr>
        <p:spPr bwMode="auto">
          <a:xfrm>
            <a:off x="609600" y="1036638"/>
            <a:ext cx="6934200" cy="7294305"/>
          </a:xfrm>
          <a:prstGeom prst="rect">
            <a:avLst/>
          </a:prstGeom>
          <a:noFill/>
          <a:ln w="9525">
            <a:noFill/>
            <a:miter lim="800000"/>
            <a:headEnd/>
            <a:tailEnd/>
          </a:ln>
        </p:spPr>
        <p:txBody>
          <a:bodyPr wrap="square">
            <a:spAutoFit/>
          </a:bodyPr>
          <a:lstStyle/>
          <a:p>
            <a:r>
              <a:rPr lang="en-US" b="1" dirty="0">
                <a:latin typeface="Arial" pitchFamily="34" charset="0"/>
                <a:cs typeface="Arial" pitchFamily="34" charset="0"/>
              </a:rPr>
              <a:t>To sell the idea that our system will add value to the </a:t>
            </a:r>
            <a:r>
              <a:rPr lang="en-US" b="1" dirty="0" smtClean="0">
                <a:latin typeface="Arial" pitchFamily="34" charset="0"/>
                <a:cs typeface="Arial" pitchFamily="34" charset="0"/>
              </a:rPr>
              <a:t>hospital:</a:t>
            </a:r>
            <a:endParaRPr lang="en-US" b="1" dirty="0">
              <a:latin typeface="Arial" pitchFamily="34" charset="0"/>
              <a:cs typeface="Arial" pitchFamily="34" charset="0"/>
            </a:endParaRPr>
          </a:p>
          <a:p>
            <a:pPr>
              <a:buFontTx/>
              <a:buChar char="•"/>
            </a:pPr>
            <a:r>
              <a:rPr lang="en-US" dirty="0">
                <a:latin typeface="Arial" pitchFamily="34" charset="0"/>
                <a:cs typeface="Arial" pitchFamily="34" charset="0"/>
              </a:rPr>
              <a:t>Research how the client spends its revenue on value adding project</a:t>
            </a:r>
          </a:p>
          <a:p>
            <a:pPr>
              <a:buFontTx/>
              <a:buChar char="•"/>
            </a:pPr>
            <a:r>
              <a:rPr lang="en-US" dirty="0">
                <a:latin typeface="Arial" pitchFamily="34" charset="0"/>
                <a:cs typeface="Arial" pitchFamily="34" charset="0"/>
              </a:rPr>
              <a:t>Produce a sales plan based on the spending habits of the client</a:t>
            </a:r>
          </a:p>
          <a:p>
            <a:pPr>
              <a:buFontTx/>
              <a:buChar char="•"/>
            </a:pPr>
            <a:r>
              <a:rPr lang="en-US" dirty="0">
                <a:latin typeface="Arial" pitchFamily="34" charset="0"/>
                <a:cs typeface="Arial" pitchFamily="34" charset="0"/>
              </a:rPr>
              <a:t>Deliver the sales plan to the client</a:t>
            </a:r>
          </a:p>
          <a:p>
            <a:pPr>
              <a:buFontTx/>
              <a:buChar char="•"/>
            </a:pPr>
            <a:r>
              <a:rPr lang="en-US" dirty="0">
                <a:latin typeface="Arial" pitchFamily="34" charset="0"/>
                <a:cs typeface="Arial" pitchFamily="34" charset="0"/>
              </a:rPr>
              <a:t>Sell the idea that GWZ’s system will add value</a:t>
            </a:r>
          </a:p>
          <a:p>
            <a:pPr>
              <a:buFontTx/>
              <a:buChar char="•"/>
            </a:pPr>
            <a:r>
              <a:rPr lang="en-US" dirty="0">
                <a:latin typeface="Arial" pitchFamily="34" charset="0"/>
                <a:cs typeface="Arial" pitchFamily="34" charset="0"/>
              </a:rPr>
              <a:t>Service by making any changes that client views necessary</a:t>
            </a:r>
          </a:p>
          <a:p>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Project Plan: Will provide GWZ with a process to follow</a:t>
            </a:r>
          </a:p>
          <a:p>
            <a:pPr>
              <a:buFontTx/>
              <a:buChar char="•"/>
            </a:pPr>
            <a:r>
              <a:rPr lang="en-US" dirty="0">
                <a:latin typeface="Arial" pitchFamily="34" charset="0"/>
                <a:cs typeface="Arial" pitchFamily="34" charset="0"/>
              </a:rPr>
              <a:t>Cost Analysis: Will provide GWZ with information on how much the client plans to spend and how much the system will cost</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Client’s Decision Makers: Purchase the system from GWZ to be implemented  </a:t>
            </a:r>
          </a:p>
          <a:p>
            <a:pPr>
              <a:buFontTx/>
              <a:buChar char="•"/>
            </a:pPr>
            <a:r>
              <a:rPr lang="en-US" dirty="0">
                <a:latin typeface="Arial" pitchFamily="34" charset="0"/>
                <a:cs typeface="Arial" pitchFamily="34" charset="0"/>
              </a:rPr>
              <a:t>GWZ Sales Team: Sell the idea of the system and implementation techniques </a:t>
            </a:r>
          </a:p>
          <a:p>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Computer: Will acted as a portal to the data needed for the system</a:t>
            </a:r>
          </a:p>
          <a:p>
            <a:pPr>
              <a:buFontTx/>
              <a:buChar char="•"/>
            </a:pPr>
            <a:r>
              <a:rPr lang="en-US" dirty="0">
                <a:latin typeface="Arial" pitchFamily="34" charset="0"/>
                <a:cs typeface="Arial" pitchFamily="34" charset="0"/>
              </a:rPr>
              <a:t>Microsoft Office: Will be the primary technology in building documents </a:t>
            </a:r>
          </a:p>
          <a:p>
            <a:pPr>
              <a:buFontTx/>
              <a:buChar char="•"/>
            </a:pPr>
            <a:r>
              <a:rPr lang="en-US" dirty="0">
                <a:latin typeface="Arial" pitchFamily="34" charset="0"/>
                <a:cs typeface="Arial" pitchFamily="34" charset="0"/>
              </a:rPr>
              <a:t>Internet: Will be a gateway to information need for the project</a:t>
            </a:r>
          </a:p>
          <a:p>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277" name="TextBox 2"/>
          <p:cNvSpPr txBox="1">
            <a:spLocks noChangeArrowheads="1"/>
          </p:cNvSpPr>
          <p:nvPr/>
        </p:nvSpPr>
        <p:spPr bwMode="auto">
          <a:xfrm>
            <a:off x="533400" y="376238"/>
            <a:ext cx="7315200" cy="461962"/>
          </a:xfrm>
          <a:prstGeom prst="rect">
            <a:avLst/>
          </a:prstGeom>
          <a:noFill/>
          <a:ln w="9525">
            <a:noFill/>
            <a:miter lim="800000"/>
            <a:headEnd/>
            <a:tailEnd/>
          </a:ln>
        </p:spPr>
        <p:txBody>
          <a:bodyPr>
            <a:spAutoFit/>
          </a:bodyPr>
          <a:lstStyle/>
          <a:p>
            <a:r>
              <a:rPr lang="en-US" sz="2400" b="1" dirty="0">
                <a:latin typeface="Century Schoolbook" pitchFamily="18" charset="0"/>
              </a:rPr>
              <a:t>Client Sell WCA Value Chain</a:t>
            </a:r>
          </a:p>
        </p:txBody>
      </p:sp>
      <p:sp>
        <p:nvSpPr>
          <p:cNvPr id="11" name="Rectangle 10"/>
          <p:cNvSpPr/>
          <p:nvPr/>
        </p:nvSpPr>
        <p:spPr>
          <a:xfrm>
            <a:off x="50292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ounded Rectangle 11"/>
          <p:cNvSpPr/>
          <p:nvPr/>
        </p:nvSpPr>
        <p:spPr>
          <a:xfrm>
            <a:off x="50292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eardrop 12"/>
          <p:cNvSpPr/>
          <p:nvPr/>
        </p:nvSpPr>
        <p:spPr>
          <a:xfrm>
            <a:off x="5334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14" name="Teardrop 13"/>
          <p:cNvSpPr/>
          <p:nvPr/>
        </p:nvSpPr>
        <p:spPr>
          <a:xfrm>
            <a:off x="5334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15" name="Teardrop 14"/>
          <p:cNvSpPr/>
          <p:nvPr/>
        </p:nvSpPr>
        <p:spPr>
          <a:xfrm>
            <a:off x="5334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16" name="Teardrop 15"/>
          <p:cNvSpPr/>
          <p:nvPr/>
        </p:nvSpPr>
        <p:spPr>
          <a:xfrm>
            <a:off x="5334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17" name="Teardrop 16"/>
          <p:cNvSpPr/>
          <p:nvPr/>
        </p:nvSpPr>
        <p:spPr>
          <a:xfrm>
            <a:off x="5334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18" name="Curved Left Arrow 17"/>
          <p:cNvSpPr/>
          <p:nvPr/>
        </p:nvSpPr>
        <p:spPr>
          <a:xfrm>
            <a:off x="23622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9" name="Curved Left Arrow 18"/>
          <p:cNvSpPr/>
          <p:nvPr/>
        </p:nvSpPr>
        <p:spPr>
          <a:xfrm>
            <a:off x="23622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0" name="Curved Left Arrow 19"/>
          <p:cNvSpPr/>
          <p:nvPr/>
        </p:nvSpPr>
        <p:spPr>
          <a:xfrm>
            <a:off x="23622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1" name="Curved Left Arrow 20"/>
          <p:cNvSpPr/>
          <p:nvPr/>
        </p:nvSpPr>
        <p:spPr>
          <a:xfrm>
            <a:off x="23622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2" name="Bent-Up Arrow 21"/>
          <p:cNvSpPr/>
          <p:nvPr/>
        </p:nvSpPr>
        <p:spPr>
          <a:xfrm>
            <a:off x="24384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5"/>
          <p:cNvSpPr txBox="1">
            <a:spLocks noChangeArrowheads="1"/>
          </p:cNvSpPr>
          <p:nvPr/>
        </p:nvSpPr>
        <p:spPr bwMode="auto">
          <a:xfrm>
            <a:off x="50292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24" name="TextBox 23"/>
          <p:cNvSpPr txBox="1"/>
          <p:nvPr/>
        </p:nvSpPr>
        <p:spPr>
          <a:xfrm>
            <a:off x="3124200" y="2209800"/>
            <a:ext cx="2133600" cy="646331"/>
          </a:xfrm>
          <a:prstGeom prst="rect">
            <a:avLst/>
          </a:prstGeom>
          <a:noFill/>
        </p:spPr>
        <p:txBody>
          <a:bodyPr wrap="square" rtlCol="0">
            <a:spAutoFit/>
          </a:bodyPr>
          <a:lstStyle/>
          <a:p>
            <a:r>
              <a:rPr lang="en-US" dirty="0" smtClean="0">
                <a:latin typeface="Arial" pitchFamily="34" charset="0"/>
                <a:cs typeface="Arial" pitchFamily="34" charset="0"/>
              </a:rPr>
              <a:t>Hospital spending habits</a:t>
            </a:r>
            <a:endParaRPr lang="en-US" dirty="0">
              <a:latin typeface="Arial" pitchFamily="34" charset="0"/>
              <a:cs typeface="Arial" pitchFamily="34" charset="0"/>
            </a:endParaRPr>
          </a:p>
        </p:txBody>
      </p:sp>
      <p:sp>
        <p:nvSpPr>
          <p:cNvPr id="25" name="TextBox 24"/>
          <p:cNvSpPr txBox="1"/>
          <p:nvPr/>
        </p:nvSpPr>
        <p:spPr>
          <a:xfrm>
            <a:off x="3124200" y="3925669"/>
            <a:ext cx="1828800" cy="646331"/>
          </a:xfrm>
          <a:prstGeom prst="rect">
            <a:avLst/>
          </a:prstGeom>
          <a:noFill/>
        </p:spPr>
        <p:txBody>
          <a:bodyPr wrap="square" rtlCol="0">
            <a:spAutoFit/>
          </a:bodyPr>
          <a:lstStyle/>
          <a:p>
            <a:r>
              <a:rPr lang="en-US" dirty="0" smtClean="0">
                <a:latin typeface="Arial" pitchFamily="34" charset="0"/>
                <a:cs typeface="Arial" pitchFamily="34" charset="0"/>
              </a:rPr>
              <a:t>A sales plan for hospital</a:t>
            </a:r>
            <a:endParaRPr lang="en-US" dirty="0">
              <a:latin typeface="Arial" pitchFamily="34" charset="0"/>
              <a:cs typeface="Arial" pitchFamily="34" charset="0"/>
            </a:endParaRPr>
          </a:p>
        </p:txBody>
      </p:sp>
      <p:sp>
        <p:nvSpPr>
          <p:cNvPr id="26" name="TextBox 25"/>
          <p:cNvSpPr txBox="1"/>
          <p:nvPr/>
        </p:nvSpPr>
        <p:spPr>
          <a:xfrm>
            <a:off x="3124200" y="5715000"/>
            <a:ext cx="1600200" cy="646331"/>
          </a:xfrm>
          <a:prstGeom prst="rect">
            <a:avLst/>
          </a:prstGeom>
          <a:noFill/>
        </p:spPr>
        <p:txBody>
          <a:bodyPr wrap="square" rtlCol="0">
            <a:spAutoFit/>
          </a:bodyPr>
          <a:lstStyle/>
          <a:p>
            <a:r>
              <a:rPr lang="en-US" dirty="0" smtClean="0">
                <a:latin typeface="Arial" pitchFamily="34" charset="0"/>
                <a:cs typeface="Arial" pitchFamily="34" charset="0"/>
              </a:rPr>
              <a:t>Sales plan to hospital </a:t>
            </a:r>
            <a:endParaRPr lang="en-US" dirty="0">
              <a:latin typeface="Arial" pitchFamily="34" charset="0"/>
              <a:cs typeface="Arial" pitchFamily="34" charset="0"/>
            </a:endParaRPr>
          </a:p>
        </p:txBody>
      </p:sp>
      <p:sp>
        <p:nvSpPr>
          <p:cNvPr id="27" name="TextBox 26"/>
          <p:cNvSpPr txBox="1"/>
          <p:nvPr/>
        </p:nvSpPr>
        <p:spPr>
          <a:xfrm>
            <a:off x="3124200" y="7458670"/>
            <a:ext cx="1981200" cy="923330"/>
          </a:xfrm>
          <a:prstGeom prst="rect">
            <a:avLst/>
          </a:prstGeom>
          <a:noFill/>
        </p:spPr>
        <p:txBody>
          <a:bodyPr wrap="square" rtlCol="0">
            <a:spAutoFit/>
          </a:bodyPr>
          <a:lstStyle/>
          <a:p>
            <a:r>
              <a:rPr lang="en-US" dirty="0" smtClean="0">
                <a:latin typeface="Arial" pitchFamily="34" charset="0"/>
                <a:cs typeface="Arial" pitchFamily="34" charset="0"/>
              </a:rPr>
              <a:t>Idea that GWZ system is value adding</a:t>
            </a:r>
            <a:endParaRPr lang="en-US" dirty="0">
              <a:latin typeface="Arial" pitchFamily="34" charset="0"/>
              <a:cs typeface="Arial" pitchFamily="34" charset="0"/>
            </a:endParaRPr>
          </a:p>
        </p:txBody>
      </p:sp>
      <p:sp>
        <p:nvSpPr>
          <p:cNvPr id="28" name="TextBox 27"/>
          <p:cNvSpPr txBox="1"/>
          <p:nvPr/>
        </p:nvSpPr>
        <p:spPr>
          <a:xfrm>
            <a:off x="2743200" y="8458200"/>
            <a:ext cx="3403496" cy="369332"/>
          </a:xfrm>
          <a:prstGeom prst="rect">
            <a:avLst/>
          </a:prstGeom>
          <a:noFill/>
        </p:spPr>
        <p:txBody>
          <a:bodyPr wrap="none" rtlCol="0">
            <a:spAutoFit/>
          </a:bodyPr>
          <a:lstStyle/>
          <a:p>
            <a:r>
              <a:rPr lang="en-US" dirty="0" smtClean="0">
                <a:latin typeface="Arial" pitchFamily="34" charset="0"/>
                <a:cs typeface="Arial" pitchFamily="34" charset="0"/>
              </a:rPr>
              <a:t>Changes made in selling phase</a:t>
            </a:r>
            <a:endParaRPr lang="en-US" dirty="0">
              <a:latin typeface="Arial" pitchFamily="34" charset="0"/>
              <a:cs typeface="Arial" pitchFamily="34" charset="0"/>
            </a:endParaRPr>
          </a:p>
        </p:txBody>
      </p:sp>
      <p:sp>
        <p:nvSpPr>
          <p:cNvPr id="29" name="TextBox 13"/>
          <p:cNvSpPr txBox="1">
            <a:spLocks noChangeArrowheads="1"/>
          </p:cNvSpPr>
          <p:nvPr/>
        </p:nvSpPr>
        <p:spPr bwMode="auto">
          <a:xfrm>
            <a:off x="5029200" y="6425625"/>
            <a:ext cx="2514600" cy="584775"/>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Build an image with the client to gain a contract.</a:t>
            </a:r>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5298" name="TextBox 2"/>
          <p:cNvSpPr txBox="1">
            <a:spLocks noChangeArrowheads="1"/>
          </p:cNvSpPr>
          <p:nvPr/>
        </p:nvSpPr>
        <p:spPr bwMode="auto">
          <a:xfrm>
            <a:off x="5334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Sell WCA Value Chain Narrative</a:t>
            </a:r>
          </a:p>
        </p:txBody>
      </p:sp>
      <p:sp>
        <p:nvSpPr>
          <p:cNvPr id="4" name="TextBox 3"/>
          <p:cNvSpPr txBox="1"/>
          <p:nvPr/>
        </p:nvSpPr>
        <p:spPr>
          <a:xfrm>
            <a:off x="576301" y="990600"/>
            <a:ext cx="4224298" cy="369332"/>
          </a:xfrm>
          <a:prstGeom prst="rect">
            <a:avLst/>
          </a:prstGeom>
          <a:noFill/>
        </p:spPr>
        <p:txBody>
          <a:bodyPr wrap="none" rtlCol="0">
            <a:spAutoFit/>
          </a:bodyPr>
          <a:lstStyle/>
          <a:p>
            <a:r>
              <a:rPr lang="en-US" b="1" dirty="0" smtClean="0"/>
              <a:t>The Overall  Goal of the Value Chain:</a:t>
            </a:r>
            <a:endParaRPr lang="en-US" b="1" dirty="0"/>
          </a:p>
        </p:txBody>
      </p:sp>
      <p:sp>
        <p:nvSpPr>
          <p:cNvPr id="5" name="TextBox 4"/>
          <p:cNvSpPr txBox="1"/>
          <p:nvPr/>
        </p:nvSpPr>
        <p:spPr>
          <a:xfrm>
            <a:off x="533400" y="1307068"/>
            <a:ext cx="7162800" cy="646331"/>
          </a:xfrm>
          <a:prstGeom prst="rect">
            <a:avLst/>
          </a:prstGeom>
          <a:noFill/>
        </p:spPr>
        <p:txBody>
          <a:bodyPr wrap="square" rtlCol="0">
            <a:spAutoFit/>
          </a:bodyPr>
          <a:lstStyle/>
          <a:p>
            <a:r>
              <a:rPr lang="en-US" dirty="0" smtClean="0"/>
              <a:t>The value chain breaks down the work practices involved in selling the E-Paper Enabled System to the client</a:t>
            </a:r>
            <a:endParaRPr lang="en-US" dirty="0"/>
          </a:p>
        </p:txBody>
      </p:sp>
      <p:sp>
        <p:nvSpPr>
          <p:cNvPr id="6" name="TextBox 5"/>
          <p:cNvSpPr txBox="1"/>
          <p:nvPr/>
        </p:nvSpPr>
        <p:spPr>
          <a:xfrm>
            <a:off x="838452" y="1981200"/>
            <a:ext cx="761747" cy="369332"/>
          </a:xfrm>
          <a:prstGeom prst="rect">
            <a:avLst/>
          </a:prstGeom>
          <a:noFill/>
        </p:spPr>
        <p:txBody>
          <a:bodyPr wrap="none" rtlCol="0">
            <a:spAutoFit/>
          </a:bodyPr>
          <a:lstStyle/>
          <a:p>
            <a:r>
              <a:rPr lang="en-US" b="1" dirty="0" smtClean="0"/>
              <a:t>R&amp;D:</a:t>
            </a:r>
            <a:endParaRPr lang="en-US" b="1" dirty="0"/>
          </a:p>
        </p:txBody>
      </p:sp>
      <p:sp>
        <p:nvSpPr>
          <p:cNvPr id="7" name="TextBox 6"/>
          <p:cNvSpPr txBox="1"/>
          <p:nvPr/>
        </p:nvSpPr>
        <p:spPr>
          <a:xfrm>
            <a:off x="928220" y="3364468"/>
            <a:ext cx="671979" cy="369332"/>
          </a:xfrm>
          <a:prstGeom prst="rect">
            <a:avLst/>
          </a:prstGeom>
          <a:noFill/>
        </p:spPr>
        <p:txBody>
          <a:bodyPr wrap="none" rtlCol="0">
            <a:spAutoFit/>
          </a:bodyPr>
          <a:lstStyle/>
          <a:p>
            <a:r>
              <a:rPr lang="en-US" b="1" dirty="0" smtClean="0"/>
              <a:t>Sell:</a:t>
            </a:r>
            <a:endParaRPr lang="en-US" b="1" dirty="0"/>
          </a:p>
        </p:txBody>
      </p:sp>
      <p:sp>
        <p:nvSpPr>
          <p:cNvPr id="8" name="TextBox 7"/>
          <p:cNvSpPr txBox="1"/>
          <p:nvPr/>
        </p:nvSpPr>
        <p:spPr>
          <a:xfrm>
            <a:off x="415259" y="2514600"/>
            <a:ext cx="1184940" cy="369332"/>
          </a:xfrm>
          <a:prstGeom prst="rect">
            <a:avLst/>
          </a:prstGeom>
          <a:noFill/>
        </p:spPr>
        <p:txBody>
          <a:bodyPr wrap="none" rtlCol="0">
            <a:spAutoFit/>
          </a:bodyPr>
          <a:lstStyle/>
          <a:p>
            <a:r>
              <a:rPr lang="en-US" b="1" dirty="0" smtClean="0"/>
              <a:t>Produce:</a:t>
            </a:r>
            <a:endParaRPr lang="en-US" b="1" dirty="0"/>
          </a:p>
        </p:txBody>
      </p:sp>
      <p:sp>
        <p:nvSpPr>
          <p:cNvPr id="9" name="TextBox 8"/>
          <p:cNvSpPr txBox="1"/>
          <p:nvPr/>
        </p:nvSpPr>
        <p:spPr>
          <a:xfrm>
            <a:off x="609599" y="3048000"/>
            <a:ext cx="1031051" cy="369332"/>
          </a:xfrm>
          <a:prstGeom prst="rect">
            <a:avLst/>
          </a:prstGeom>
          <a:noFill/>
        </p:spPr>
        <p:txBody>
          <a:bodyPr wrap="none" rtlCol="0">
            <a:spAutoFit/>
          </a:bodyPr>
          <a:lstStyle/>
          <a:p>
            <a:r>
              <a:rPr lang="en-US" b="1" dirty="0" smtClean="0"/>
              <a:t>Deliver:</a:t>
            </a:r>
            <a:endParaRPr lang="en-US" b="1" dirty="0"/>
          </a:p>
        </p:txBody>
      </p:sp>
      <p:sp>
        <p:nvSpPr>
          <p:cNvPr id="10" name="TextBox 9"/>
          <p:cNvSpPr txBox="1"/>
          <p:nvPr/>
        </p:nvSpPr>
        <p:spPr>
          <a:xfrm>
            <a:off x="533399" y="3669268"/>
            <a:ext cx="1082348" cy="369332"/>
          </a:xfrm>
          <a:prstGeom prst="rect">
            <a:avLst/>
          </a:prstGeom>
          <a:noFill/>
        </p:spPr>
        <p:txBody>
          <a:bodyPr wrap="none" rtlCol="0">
            <a:spAutoFit/>
          </a:bodyPr>
          <a:lstStyle/>
          <a:p>
            <a:r>
              <a:rPr lang="en-US" b="1" dirty="0" smtClean="0"/>
              <a:t>Service:</a:t>
            </a:r>
            <a:endParaRPr lang="en-US" b="1" dirty="0"/>
          </a:p>
        </p:txBody>
      </p:sp>
      <p:sp>
        <p:nvSpPr>
          <p:cNvPr id="11" name="TextBox 10"/>
          <p:cNvSpPr txBox="1"/>
          <p:nvPr/>
        </p:nvSpPr>
        <p:spPr>
          <a:xfrm>
            <a:off x="533399" y="4126468"/>
            <a:ext cx="4467954" cy="369332"/>
          </a:xfrm>
          <a:prstGeom prst="rect">
            <a:avLst/>
          </a:prstGeom>
          <a:noFill/>
        </p:spPr>
        <p:txBody>
          <a:bodyPr wrap="none" rtlCol="0">
            <a:spAutoFit/>
          </a:bodyPr>
          <a:lstStyle/>
          <a:p>
            <a:r>
              <a:rPr lang="en-US" b="1" dirty="0" smtClean="0"/>
              <a:t>Bottom Line Business Value Delivered:</a:t>
            </a:r>
            <a:endParaRPr lang="en-US" b="1" dirty="0"/>
          </a:p>
        </p:txBody>
      </p:sp>
      <p:sp>
        <p:nvSpPr>
          <p:cNvPr id="12" name="TextBox 11"/>
          <p:cNvSpPr txBox="1"/>
          <p:nvPr/>
        </p:nvSpPr>
        <p:spPr>
          <a:xfrm>
            <a:off x="533399" y="4431268"/>
            <a:ext cx="5070619" cy="369332"/>
          </a:xfrm>
          <a:prstGeom prst="rect">
            <a:avLst/>
          </a:prstGeom>
          <a:noFill/>
        </p:spPr>
        <p:txBody>
          <a:bodyPr wrap="none" rtlCol="0">
            <a:spAutoFit/>
          </a:bodyPr>
          <a:lstStyle/>
          <a:p>
            <a:r>
              <a:rPr lang="en-US" dirty="0" smtClean="0">
                <a:latin typeface="Arial" pitchFamily="34" charset="0"/>
                <a:cs typeface="Arial" pitchFamily="34" charset="0"/>
              </a:rPr>
              <a:t>Build an image with the client to gain a contract.</a:t>
            </a:r>
            <a:endParaRPr lang="en-US" dirty="0">
              <a:latin typeface="Arial" pitchFamily="34" charset="0"/>
              <a:cs typeface="Arial" pitchFamily="34" charset="0"/>
            </a:endParaRPr>
          </a:p>
        </p:txBody>
      </p:sp>
      <p:sp>
        <p:nvSpPr>
          <p:cNvPr id="13" name="TextBox 9"/>
          <p:cNvSpPr txBox="1">
            <a:spLocks noChangeArrowheads="1"/>
          </p:cNvSpPr>
          <p:nvPr/>
        </p:nvSpPr>
        <p:spPr bwMode="auto">
          <a:xfrm>
            <a:off x="1447799" y="2006025"/>
            <a:ext cx="5943600" cy="584775"/>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Research  how the client spends its revenue on value adding </a:t>
            </a:r>
            <a:r>
              <a:rPr lang="en-US" sz="1600" dirty="0" smtClean="0">
                <a:latin typeface="Arial" pitchFamily="34" charset="0"/>
                <a:cs typeface="Arial" pitchFamily="34" charset="0"/>
              </a:rPr>
              <a:t>project</a:t>
            </a:r>
            <a:endParaRPr lang="en-US" sz="1600" dirty="0">
              <a:latin typeface="Arial" pitchFamily="34" charset="0"/>
              <a:cs typeface="Arial" pitchFamily="34" charset="0"/>
            </a:endParaRPr>
          </a:p>
        </p:txBody>
      </p:sp>
      <p:sp>
        <p:nvSpPr>
          <p:cNvPr id="14" name="TextBox 13"/>
          <p:cNvSpPr txBox="1"/>
          <p:nvPr/>
        </p:nvSpPr>
        <p:spPr>
          <a:xfrm>
            <a:off x="1417145" y="2514600"/>
            <a:ext cx="6279054" cy="646331"/>
          </a:xfrm>
          <a:prstGeom prst="rect">
            <a:avLst/>
          </a:prstGeom>
          <a:noFill/>
        </p:spPr>
        <p:txBody>
          <a:bodyPr wrap="square" rtlCol="0">
            <a:spAutoFit/>
          </a:bodyPr>
          <a:lstStyle/>
          <a:p>
            <a:r>
              <a:rPr lang="en-US" dirty="0" smtClean="0">
                <a:latin typeface="Arial" pitchFamily="34" charset="0"/>
                <a:cs typeface="Arial" pitchFamily="34" charset="0"/>
              </a:rPr>
              <a:t>Produce a sells plan based on the spending habits of the client</a:t>
            </a:r>
          </a:p>
        </p:txBody>
      </p:sp>
      <p:sp>
        <p:nvSpPr>
          <p:cNvPr id="15" name="TextBox 14"/>
          <p:cNvSpPr txBox="1"/>
          <p:nvPr/>
        </p:nvSpPr>
        <p:spPr>
          <a:xfrm>
            <a:off x="1471815" y="3048000"/>
            <a:ext cx="3557384" cy="369332"/>
          </a:xfrm>
          <a:prstGeom prst="rect">
            <a:avLst/>
          </a:prstGeom>
          <a:noFill/>
        </p:spPr>
        <p:txBody>
          <a:bodyPr wrap="none" rtlCol="0">
            <a:spAutoFit/>
          </a:bodyPr>
          <a:lstStyle/>
          <a:p>
            <a:r>
              <a:rPr lang="en-US" dirty="0" smtClean="0">
                <a:latin typeface="Arial" pitchFamily="34" charset="0"/>
                <a:cs typeface="Arial" pitchFamily="34" charset="0"/>
              </a:rPr>
              <a:t>Deliver the sells plan to the client</a:t>
            </a:r>
          </a:p>
        </p:txBody>
      </p:sp>
      <p:sp>
        <p:nvSpPr>
          <p:cNvPr id="16" name="TextBox 15"/>
          <p:cNvSpPr txBox="1"/>
          <p:nvPr/>
        </p:nvSpPr>
        <p:spPr>
          <a:xfrm>
            <a:off x="1447799" y="3364468"/>
            <a:ext cx="4912563" cy="369332"/>
          </a:xfrm>
          <a:prstGeom prst="rect">
            <a:avLst/>
          </a:prstGeom>
          <a:noFill/>
        </p:spPr>
        <p:txBody>
          <a:bodyPr wrap="none" rtlCol="0">
            <a:spAutoFit/>
          </a:bodyPr>
          <a:lstStyle/>
          <a:p>
            <a:r>
              <a:rPr lang="en-US" dirty="0" smtClean="0">
                <a:latin typeface="Arial" pitchFamily="34" charset="0"/>
                <a:cs typeface="Arial" pitchFamily="34" charset="0"/>
              </a:rPr>
              <a:t>Sell the idea that GWZ’s system will add value</a:t>
            </a:r>
          </a:p>
        </p:txBody>
      </p:sp>
      <p:sp>
        <p:nvSpPr>
          <p:cNvPr id="17" name="TextBox 16"/>
          <p:cNvSpPr txBox="1"/>
          <p:nvPr/>
        </p:nvSpPr>
        <p:spPr>
          <a:xfrm>
            <a:off x="1445770" y="3657600"/>
            <a:ext cx="6250429" cy="369332"/>
          </a:xfrm>
          <a:prstGeom prst="rect">
            <a:avLst/>
          </a:prstGeom>
          <a:noFill/>
        </p:spPr>
        <p:txBody>
          <a:bodyPr wrap="none" rtlCol="0">
            <a:spAutoFit/>
          </a:bodyPr>
          <a:lstStyle/>
          <a:p>
            <a:r>
              <a:rPr lang="en-US" dirty="0" smtClean="0">
                <a:latin typeface="Arial" pitchFamily="34" charset="0"/>
                <a:cs typeface="Arial" pitchFamily="34" charset="0"/>
              </a:rPr>
              <a:t>Service by making any changes the client views necessary </a:t>
            </a: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2228" name="TextBox 2"/>
          <p:cNvSpPr txBox="1">
            <a:spLocks noChangeArrowheads="1"/>
          </p:cNvSpPr>
          <p:nvPr/>
        </p:nvSpPr>
        <p:spPr bwMode="auto">
          <a:xfrm>
            <a:off x="4572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Produce WCA</a:t>
            </a:r>
          </a:p>
        </p:txBody>
      </p:sp>
      <p:sp>
        <p:nvSpPr>
          <p:cNvPr id="52229" name="TextBox 3"/>
          <p:cNvSpPr txBox="1">
            <a:spLocks noChangeArrowheads="1"/>
          </p:cNvSpPr>
          <p:nvPr/>
        </p:nvSpPr>
        <p:spPr bwMode="auto">
          <a:xfrm>
            <a:off x="4572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Goals</a:t>
            </a:r>
          </a:p>
        </p:txBody>
      </p:sp>
      <p:sp>
        <p:nvSpPr>
          <p:cNvPr id="52230" name="TextBox 4"/>
          <p:cNvSpPr txBox="1">
            <a:spLocks noChangeArrowheads="1"/>
          </p:cNvSpPr>
          <p:nvPr/>
        </p:nvSpPr>
        <p:spPr bwMode="auto">
          <a:xfrm>
            <a:off x="5562600" y="12192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graphicFrame>
        <p:nvGraphicFramePr>
          <p:cNvPr id="52225" name="Object 1"/>
          <p:cNvGraphicFramePr>
            <a:graphicFrameLocks noChangeAspect="1"/>
          </p:cNvGraphicFramePr>
          <p:nvPr/>
        </p:nvGraphicFramePr>
        <p:xfrm>
          <a:off x="762000" y="990600"/>
          <a:ext cx="6096000" cy="8693150"/>
        </p:xfrm>
        <a:graphic>
          <a:graphicData uri="http://schemas.openxmlformats.org/presentationml/2006/ole">
            <p:oleObj spid="_x0000_s52225" name="Visio" r:id="rId4" imgW="5594223" imgH="7979283" progId="">
              <p:embed/>
            </p:oleObj>
          </a:graphicData>
        </a:graphic>
      </p:graphicFrame>
      <p:sp>
        <p:nvSpPr>
          <p:cNvPr id="52231" name="TextBox 6"/>
          <p:cNvSpPr txBox="1">
            <a:spLocks noChangeArrowheads="1"/>
          </p:cNvSpPr>
          <p:nvPr/>
        </p:nvSpPr>
        <p:spPr bwMode="auto">
          <a:xfrm>
            <a:off x="2819400" y="7991475"/>
            <a:ext cx="1905000" cy="830997"/>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GWZ Production Team</a:t>
            </a:r>
          </a:p>
          <a:p>
            <a:pPr>
              <a:buFont typeface="Arial" pitchFamily="34" charset="0"/>
              <a:buChar char="•"/>
            </a:pPr>
            <a:r>
              <a:rPr lang="en-US" sz="1600">
                <a:latin typeface="Arial" pitchFamily="34" charset="0"/>
                <a:cs typeface="Arial" pitchFamily="34" charset="0"/>
              </a:rPr>
              <a:t>Client Tech Group</a:t>
            </a:r>
          </a:p>
        </p:txBody>
      </p:sp>
      <p:sp>
        <p:nvSpPr>
          <p:cNvPr id="52232" name="TextBox 9"/>
          <p:cNvSpPr txBox="1">
            <a:spLocks noChangeArrowheads="1"/>
          </p:cNvSpPr>
          <p:nvPr/>
        </p:nvSpPr>
        <p:spPr bwMode="auto">
          <a:xfrm>
            <a:off x="838200" y="4572000"/>
            <a:ext cx="5943600" cy="2047875"/>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 </a:t>
            </a:r>
            <a:r>
              <a:rPr lang="en-US" sz="1600" dirty="0">
                <a:latin typeface="Arial" pitchFamily="34" charset="0"/>
                <a:cs typeface="Arial" pitchFamily="34" charset="0"/>
              </a:rPr>
              <a:t>the time needed to implement the system, software and specific client changes</a:t>
            </a:r>
          </a:p>
          <a:p>
            <a:r>
              <a:rPr lang="en-US" sz="1600" b="1" dirty="0">
                <a:latin typeface="Arial" pitchFamily="34" charset="0"/>
                <a:cs typeface="Arial" pitchFamily="34" charset="0"/>
              </a:rPr>
              <a:t>Sell</a:t>
            </a:r>
            <a:r>
              <a:rPr lang="en-US" sz="1600" dirty="0">
                <a:latin typeface="Arial" pitchFamily="34" charset="0"/>
                <a:cs typeface="Arial" pitchFamily="34" charset="0"/>
              </a:rPr>
              <a:t> the finalized idea to the client</a:t>
            </a:r>
          </a:p>
          <a:p>
            <a:r>
              <a:rPr lang="en-US" sz="1600" b="1" dirty="0">
                <a:latin typeface="Arial" pitchFamily="34" charset="0"/>
                <a:cs typeface="Arial" pitchFamily="34" charset="0"/>
              </a:rPr>
              <a:t>Produce</a:t>
            </a:r>
            <a:r>
              <a:rPr lang="en-US" sz="1600" dirty="0">
                <a:latin typeface="Arial" pitchFamily="34" charset="0"/>
                <a:cs typeface="Arial" pitchFamily="34" charset="0"/>
              </a:rPr>
              <a:t> the e-paper enabled system based on finalized client specifications</a:t>
            </a:r>
          </a:p>
          <a:p>
            <a:r>
              <a:rPr lang="en-US" sz="1600" b="1" dirty="0">
                <a:latin typeface="Arial" pitchFamily="34" charset="0"/>
                <a:cs typeface="Arial" pitchFamily="34" charset="0"/>
              </a:rPr>
              <a:t>Deliver </a:t>
            </a:r>
            <a:r>
              <a:rPr lang="en-US" sz="1600" dirty="0">
                <a:latin typeface="Arial" pitchFamily="34" charset="0"/>
                <a:cs typeface="Arial" pitchFamily="34" charset="0"/>
              </a:rPr>
              <a:t>the system to the client </a:t>
            </a:r>
          </a:p>
          <a:p>
            <a:r>
              <a:rPr lang="en-US" sz="1600" b="1" dirty="0">
                <a:latin typeface="Arial" pitchFamily="34" charset="0"/>
                <a:cs typeface="Arial" pitchFamily="34" charset="0"/>
              </a:rPr>
              <a:t>Service </a:t>
            </a:r>
            <a:r>
              <a:rPr lang="en-US" sz="1600" dirty="0">
                <a:latin typeface="Arial" pitchFamily="34" charset="0"/>
                <a:cs typeface="Arial" pitchFamily="34" charset="0"/>
              </a:rPr>
              <a:t>through providing a tech team to assist in later implantation </a:t>
            </a:r>
            <a:endParaRPr lang="en-US" sz="1600" b="1" dirty="0">
              <a:latin typeface="Arial" pitchFamily="34" charset="0"/>
              <a:cs typeface="Arial" pitchFamily="34" charset="0"/>
            </a:endParaRPr>
          </a:p>
        </p:txBody>
      </p:sp>
      <p:sp>
        <p:nvSpPr>
          <p:cNvPr id="52233" name="TextBox 10"/>
          <p:cNvSpPr txBox="1">
            <a:spLocks noChangeArrowheads="1"/>
          </p:cNvSpPr>
          <p:nvPr/>
        </p:nvSpPr>
        <p:spPr bwMode="auto">
          <a:xfrm>
            <a:off x="762000" y="8001000"/>
            <a:ext cx="1981200" cy="15589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E-paper</a:t>
            </a:r>
          </a:p>
          <a:p>
            <a:pPr>
              <a:buFont typeface="Arial" pitchFamily="34" charset="0"/>
              <a:buChar char="•"/>
            </a:pPr>
            <a:r>
              <a:rPr lang="en-US" sz="1600">
                <a:latin typeface="Arial" pitchFamily="34" charset="0"/>
                <a:cs typeface="Arial" pitchFamily="34" charset="0"/>
              </a:rPr>
              <a:t>Database</a:t>
            </a:r>
          </a:p>
          <a:p>
            <a:pPr>
              <a:buFont typeface="Arial" pitchFamily="34" charset="0"/>
              <a:buChar char="•"/>
            </a:pPr>
            <a:r>
              <a:rPr lang="en-US" sz="1600">
                <a:latin typeface="Arial" pitchFamily="34" charset="0"/>
                <a:cs typeface="Arial" pitchFamily="34" charset="0"/>
              </a:rPr>
              <a:t>Client System</a:t>
            </a:r>
          </a:p>
          <a:p>
            <a:pPr>
              <a:buFont typeface="Arial" pitchFamily="34" charset="0"/>
              <a:buChar char="•"/>
            </a:pPr>
            <a:r>
              <a:rPr lang="en-US" sz="1600">
                <a:latin typeface="Arial" pitchFamily="34" charset="0"/>
                <a:cs typeface="Arial" pitchFamily="34" charset="0"/>
              </a:rPr>
              <a:t>Software</a:t>
            </a:r>
          </a:p>
          <a:p>
            <a:pPr>
              <a:buFont typeface="Arial" pitchFamily="34" charset="0"/>
              <a:buChar char="•"/>
            </a:pPr>
            <a:r>
              <a:rPr lang="en-US" sz="1600">
                <a:latin typeface="Arial" pitchFamily="34" charset="0"/>
                <a:cs typeface="Arial" pitchFamily="34" charset="0"/>
              </a:rPr>
              <a:t>Hardware</a:t>
            </a:r>
          </a:p>
          <a:p>
            <a:endParaRPr lang="en-US" sz="1600">
              <a:latin typeface="Arial" pitchFamily="34" charset="0"/>
              <a:cs typeface="Arial" pitchFamily="34" charset="0"/>
            </a:endParaRPr>
          </a:p>
        </p:txBody>
      </p:sp>
      <p:sp>
        <p:nvSpPr>
          <p:cNvPr id="52234" name="TextBox 11"/>
          <p:cNvSpPr txBox="1">
            <a:spLocks noChangeArrowheads="1"/>
          </p:cNvSpPr>
          <p:nvPr/>
        </p:nvSpPr>
        <p:spPr bwMode="auto">
          <a:xfrm>
            <a:off x="4953000" y="7999413"/>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Software/Hardware Specs</a:t>
            </a:r>
          </a:p>
          <a:p>
            <a:pPr>
              <a:buFont typeface="Arial" pitchFamily="34" charset="0"/>
              <a:buChar char="•"/>
            </a:pPr>
            <a:r>
              <a:rPr lang="en-US" sz="1600">
                <a:latin typeface="Arial" pitchFamily="34" charset="0"/>
                <a:cs typeface="Arial" pitchFamily="34" charset="0"/>
              </a:rPr>
              <a:t>Client Specs</a:t>
            </a:r>
          </a:p>
        </p:txBody>
      </p:sp>
      <p:sp>
        <p:nvSpPr>
          <p:cNvPr id="52235" name="TextBox 12"/>
          <p:cNvSpPr txBox="1">
            <a:spLocks noChangeArrowheads="1"/>
          </p:cNvSpPr>
          <p:nvPr/>
        </p:nvSpPr>
        <p:spPr bwMode="auto">
          <a:xfrm>
            <a:off x="457200" y="1447800"/>
            <a:ext cx="2057400" cy="825500"/>
          </a:xfrm>
          <a:prstGeom prst="rect">
            <a:avLst/>
          </a:prstGeom>
          <a:noFill/>
          <a:ln w="9525">
            <a:noFill/>
            <a:miter lim="800000"/>
            <a:headEnd/>
            <a:tailEnd/>
          </a:ln>
        </p:spPr>
        <p:txBody>
          <a:bodyPr>
            <a:spAutoFit/>
          </a:bodyPr>
          <a:lstStyle/>
          <a:p>
            <a:r>
              <a:rPr lang="en-US" sz="1600">
                <a:latin typeface="Arial" pitchFamily="34" charset="0"/>
                <a:cs typeface="Arial" pitchFamily="34" charset="0"/>
              </a:rPr>
              <a:t>Use client’s goals to produce an e-paper enabled system</a:t>
            </a:r>
          </a:p>
        </p:txBody>
      </p:sp>
      <p:sp>
        <p:nvSpPr>
          <p:cNvPr id="52236" name="TextBox 13"/>
          <p:cNvSpPr txBox="1">
            <a:spLocks noChangeArrowheads="1"/>
          </p:cNvSpPr>
          <p:nvPr/>
        </p:nvSpPr>
        <p:spPr bwMode="auto">
          <a:xfrm>
            <a:off x="5486400" y="1524000"/>
            <a:ext cx="1981200" cy="1803400"/>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Increase Image through successfully producing an e-paper enabled system for the client</a:t>
            </a:r>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
          <p:cNvSpPr txBox="1">
            <a:spLocks noChangeArrowheads="1"/>
          </p:cNvSpPr>
          <p:nvPr/>
        </p:nvSpPr>
        <p:spPr bwMode="auto">
          <a:xfrm>
            <a:off x="152400" y="381000"/>
            <a:ext cx="6675438" cy="457200"/>
          </a:xfrm>
          <a:prstGeom prst="rect">
            <a:avLst/>
          </a:prstGeom>
          <a:noFill/>
          <a:ln w="9525">
            <a:noFill/>
            <a:miter lim="800000"/>
            <a:headEnd/>
            <a:tailEnd/>
          </a:ln>
        </p:spPr>
        <p:txBody>
          <a:bodyPr>
            <a:spAutoFit/>
          </a:bodyPr>
          <a:lstStyle/>
          <a:p>
            <a:r>
              <a:rPr lang="en-US" sz="2400" b="1">
                <a:latin typeface="Century Schoolbook" pitchFamily="18" charset="0"/>
              </a:rPr>
              <a:t>Table of Content</a:t>
            </a:r>
          </a:p>
        </p:txBody>
      </p:sp>
      <p:cxnSp>
        <p:nvCxnSpPr>
          <p:cNvPr id="4" name="Straight Connector 3"/>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363" name="TextBox 5"/>
          <p:cNvSpPr txBox="1">
            <a:spLocks noChangeArrowheads="1"/>
          </p:cNvSpPr>
          <p:nvPr/>
        </p:nvSpPr>
        <p:spPr bwMode="auto">
          <a:xfrm>
            <a:off x="152400" y="914400"/>
            <a:ext cx="7315200" cy="1077218"/>
          </a:xfrm>
          <a:prstGeom prst="rect">
            <a:avLst/>
          </a:prstGeom>
          <a:noFill/>
          <a:ln w="9525">
            <a:noFill/>
            <a:miter lim="800000"/>
            <a:headEnd/>
            <a:tailEnd/>
          </a:ln>
        </p:spPr>
        <p:txBody>
          <a:bodyPr>
            <a:spAutoFit/>
          </a:bodyPr>
          <a:lstStyle/>
          <a:p>
            <a:pPr lvl="1"/>
            <a:endParaRPr lang="en-US" sz="1600" dirty="0">
              <a:latin typeface="Arial" pitchFamily="34" charset="0"/>
              <a:cs typeface="Arial" pitchFamily="34" charset="0"/>
            </a:endParaRPr>
          </a:p>
          <a:p>
            <a:pPr lvl="1"/>
            <a:endParaRPr lang="en-US" sz="1600" dirty="0">
              <a:latin typeface="Arial" pitchFamily="34" charset="0"/>
              <a:cs typeface="Arial" pitchFamily="34" charset="0"/>
            </a:endParaRPr>
          </a:p>
          <a:p>
            <a:pPr lvl="1"/>
            <a:endParaRPr lang="en-US" sz="1600" dirty="0">
              <a:latin typeface="Arial" pitchFamily="34" charset="0"/>
              <a:cs typeface="Arial" pitchFamily="34" charset="0"/>
            </a:endParaRPr>
          </a:p>
          <a:p>
            <a:endParaRPr lang="en-US" sz="1600"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554" name="TextBox 2"/>
          <p:cNvSpPr txBox="1">
            <a:spLocks noChangeArrowheads="1"/>
          </p:cNvSpPr>
          <p:nvPr/>
        </p:nvSpPr>
        <p:spPr bwMode="auto">
          <a:xfrm>
            <a:off x="5334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Produce WCA Narrative</a:t>
            </a:r>
          </a:p>
        </p:txBody>
      </p:sp>
      <p:sp>
        <p:nvSpPr>
          <p:cNvPr id="23555" name="Text Box 3"/>
          <p:cNvSpPr txBox="1">
            <a:spLocks noChangeArrowheads="1"/>
          </p:cNvSpPr>
          <p:nvPr/>
        </p:nvSpPr>
        <p:spPr bwMode="auto">
          <a:xfrm>
            <a:off x="457200" y="963097"/>
            <a:ext cx="7162800" cy="7571303"/>
          </a:xfrm>
          <a:prstGeom prst="rect">
            <a:avLst/>
          </a:prstGeom>
          <a:noFill/>
          <a:ln w="9525">
            <a:noFill/>
            <a:miter lim="800000"/>
            <a:headEnd/>
            <a:tailEnd/>
          </a:ln>
        </p:spPr>
        <p:txBody>
          <a:bodyPr>
            <a:spAutoFit/>
          </a:bodyPr>
          <a:lstStyle/>
          <a:p>
            <a:r>
              <a:rPr lang="en-US" b="1" dirty="0">
                <a:latin typeface="Arial" pitchFamily="34" charset="0"/>
                <a:cs typeface="Arial" pitchFamily="34" charset="0"/>
              </a:rPr>
              <a:t>Use client’s goals to produce and e-paper enabled system:</a:t>
            </a:r>
          </a:p>
          <a:p>
            <a:pPr>
              <a:buFontTx/>
              <a:buChar char="•"/>
            </a:pPr>
            <a:r>
              <a:rPr lang="en-US" dirty="0">
                <a:latin typeface="Arial" pitchFamily="34" charset="0"/>
                <a:cs typeface="Arial" pitchFamily="34" charset="0"/>
              </a:rPr>
              <a:t>Research the time needed to implement the system, software, and specific client changes</a:t>
            </a:r>
          </a:p>
          <a:p>
            <a:pPr>
              <a:buFontTx/>
              <a:buChar char="•"/>
            </a:pPr>
            <a:r>
              <a:rPr lang="en-US" dirty="0">
                <a:latin typeface="Arial" pitchFamily="34" charset="0"/>
                <a:cs typeface="Arial" pitchFamily="34" charset="0"/>
              </a:rPr>
              <a:t>Sell the finalized idea to the client</a:t>
            </a:r>
          </a:p>
          <a:p>
            <a:pPr>
              <a:buFontTx/>
              <a:buChar char="•"/>
            </a:pPr>
            <a:r>
              <a:rPr lang="en-US" dirty="0">
                <a:latin typeface="Arial" pitchFamily="34" charset="0"/>
                <a:cs typeface="Arial" pitchFamily="34" charset="0"/>
              </a:rPr>
              <a:t>Produce the e-paper enabled system based on finalized client specifications</a:t>
            </a:r>
          </a:p>
          <a:p>
            <a:pPr>
              <a:buFontTx/>
              <a:buChar char="•"/>
            </a:pPr>
            <a:r>
              <a:rPr lang="en-US" dirty="0">
                <a:latin typeface="Arial" pitchFamily="34" charset="0"/>
                <a:cs typeface="Arial" pitchFamily="34" charset="0"/>
              </a:rPr>
              <a:t>Deliver the system to the client </a:t>
            </a:r>
          </a:p>
          <a:p>
            <a:pPr>
              <a:buFontTx/>
              <a:buChar char="•"/>
            </a:pPr>
            <a:r>
              <a:rPr lang="en-US" dirty="0">
                <a:latin typeface="Arial" pitchFamily="34" charset="0"/>
                <a:cs typeface="Arial" pitchFamily="34" charset="0"/>
              </a:rPr>
              <a:t>Service through providing a tech team to assist in later implantation</a:t>
            </a:r>
          </a:p>
          <a:p>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Software/Hardware Specs: GWZ will use this information to optimize the system</a:t>
            </a:r>
          </a:p>
          <a:p>
            <a:pPr>
              <a:buFontTx/>
              <a:buChar char="•"/>
            </a:pPr>
            <a:r>
              <a:rPr lang="en-US" dirty="0">
                <a:latin typeface="Arial" pitchFamily="34" charset="0"/>
                <a:cs typeface="Arial" pitchFamily="34" charset="0"/>
              </a:rPr>
              <a:t>Client Specs: GWZ will use this information to integrate GWZ system with the clients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GWZ Production Team: Will be producing the system </a:t>
            </a:r>
          </a:p>
          <a:p>
            <a:pPr>
              <a:buFontTx/>
              <a:buChar char="•"/>
            </a:pPr>
            <a:r>
              <a:rPr lang="en-US" dirty="0">
                <a:latin typeface="Arial" pitchFamily="34" charset="0"/>
                <a:cs typeface="Arial" pitchFamily="34" charset="0"/>
              </a:rPr>
              <a:t>Client Tech Group: GWZ will use the client’s tech group as a knowledge base</a:t>
            </a:r>
          </a:p>
          <a:p>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E-Paper: Primary technology used in the system</a:t>
            </a:r>
          </a:p>
          <a:p>
            <a:pPr>
              <a:buFontTx/>
              <a:buChar char="•"/>
            </a:pPr>
            <a:r>
              <a:rPr lang="en-US" dirty="0">
                <a:latin typeface="Arial" pitchFamily="34" charset="0"/>
                <a:cs typeface="Arial" pitchFamily="34" charset="0"/>
              </a:rPr>
              <a:t>Database: Data repository for the system</a:t>
            </a:r>
          </a:p>
          <a:p>
            <a:pPr>
              <a:buFontTx/>
              <a:buChar char="•"/>
            </a:pPr>
            <a:r>
              <a:rPr lang="en-US" dirty="0">
                <a:latin typeface="Arial" pitchFamily="34" charset="0"/>
                <a:cs typeface="Arial" pitchFamily="34" charset="0"/>
              </a:rPr>
              <a:t>Client System: An integrated part of the system</a:t>
            </a:r>
          </a:p>
          <a:p>
            <a:pPr>
              <a:buFontTx/>
              <a:buChar char="•"/>
            </a:pPr>
            <a:r>
              <a:rPr lang="en-US" dirty="0">
                <a:latin typeface="Arial" pitchFamily="34" charset="0"/>
                <a:cs typeface="Arial" pitchFamily="34" charset="0"/>
              </a:rPr>
              <a:t>Software: Used to build the back-end/front-end of the system</a:t>
            </a:r>
          </a:p>
          <a:p>
            <a:pPr>
              <a:buFontTx/>
              <a:buChar char="•"/>
            </a:pPr>
            <a:r>
              <a:rPr lang="en-US" dirty="0">
                <a:latin typeface="Arial" pitchFamily="34" charset="0"/>
                <a:cs typeface="Arial" pitchFamily="34" charset="0"/>
              </a:rPr>
              <a:t>Hardware: Used to support the system</a:t>
            </a:r>
          </a:p>
          <a:p>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350" name="TextBox 2"/>
          <p:cNvSpPr txBox="1">
            <a:spLocks noChangeArrowheads="1"/>
          </p:cNvSpPr>
          <p:nvPr/>
        </p:nvSpPr>
        <p:spPr bwMode="auto">
          <a:xfrm>
            <a:off x="152400" y="376238"/>
            <a:ext cx="7315200" cy="457200"/>
          </a:xfrm>
          <a:prstGeom prst="rect">
            <a:avLst/>
          </a:prstGeom>
          <a:noFill/>
          <a:ln w="9525">
            <a:noFill/>
            <a:miter lim="800000"/>
            <a:headEnd/>
            <a:tailEnd/>
          </a:ln>
        </p:spPr>
        <p:txBody>
          <a:bodyPr>
            <a:spAutoFit/>
          </a:bodyPr>
          <a:lstStyle/>
          <a:p>
            <a:r>
              <a:rPr lang="en-US" sz="2400" b="1">
                <a:latin typeface="Century Schoolbook" pitchFamily="18" charset="0"/>
              </a:rPr>
              <a:t>Client Produce Value Chain</a:t>
            </a:r>
          </a:p>
        </p:txBody>
      </p:sp>
      <p:sp>
        <p:nvSpPr>
          <p:cNvPr id="11" name="Rectangle 10"/>
          <p:cNvSpPr/>
          <p:nvPr/>
        </p:nvSpPr>
        <p:spPr>
          <a:xfrm>
            <a:off x="50292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ounded Rectangle 11"/>
          <p:cNvSpPr/>
          <p:nvPr/>
        </p:nvSpPr>
        <p:spPr>
          <a:xfrm>
            <a:off x="50292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eardrop 12"/>
          <p:cNvSpPr/>
          <p:nvPr/>
        </p:nvSpPr>
        <p:spPr>
          <a:xfrm>
            <a:off x="5334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14" name="Teardrop 13"/>
          <p:cNvSpPr/>
          <p:nvPr/>
        </p:nvSpPr>
        <p:spPr>
          <a:xfrm>
            <a:off x="5334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15" name="Teardrop 14"/>
          <p:cNvSpPr/>
          <p:nvPr/>
        </p:nvSpPr>
        <p:spPr>
          <a:xfrm>
            <a:off x="5334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16" name="Teardrop 15"/>
          <p:cNvSpPr/>
          <p:nvPr/>
        </p:nvSpPr>
        <p:spPr>
          <a:xfrm>
            <a:off x="5334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17" name="Teardrop 16"/>
          <p:cNvSpPr/>
          <p:nvPr/>
        </p:nvSpPr>
        <p:spPr>
          <a:xfrm>
            <a:off x="5334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18" name="Curved Left Arrow 17"/>
          <p:cNvSpPr/>
          <p:nvPr/>
        </p:nvSpPr>
        <p:spPr>
          <a:xfrm>
            <a:off x="23622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9" name="Curved Left Arrow 18"/>
          <p:cNvSpPr/>
          <p:nvPr/>
        </p:nvSpPr>
        <p:spPr>
          <a:xfrm>
            <a:off x="23622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0" name="Curved Left Arrow 19"/>
          <p:cNvSpPr/>
          <p:nvPr/>
        </p:nvSpPr>
        <p:spPr>
          <a:xfrm>
            <a:off x="23622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1" name="Curved Left Arrow 20"/>
          <p:cNvSpPr/>
          <p:nvPr/>
        </p:nvSpPr>
        <p:spPr>
          <a:xfrm>
            <a:off x="23622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2" name="Bent-Up Arrow 21"/>
          <p:cNvSpPr/>
          <p:nvPr/>
        </p:nvSpPr>
        <p:spPr>
          <a:xfrm>
            <a:off x="24384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5"/>
          <p:cNvSpPr txBox="1">
            <a:spLocks noChangeArrowheads="1"/>
          </p:cNvSpPr>
          <p:nvPr/>
        </p:nvSpPr>
        <p:spPr bwMode="auto">
          <a:xfrm>
            <a:off x="50292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24" name="TextBox 13"/>
          <p:cNvSpPr txBox="1">
            <a:spLocks noChangeArrowheads="1"/>
          </p:cNvSpPr>
          <p:nvPr/>
        </p:nvSpPr>
        <p:spPr bwMode="auto">
          <a:xfrm>
            <a:off x="5029200" y="6400800"/>
            <a:ext cx="2514600" cy="1077218"/>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Increase Image through successfully producing an e-paper enabled system for the client</a:t>
            </a:r>
          </a:p>
        </p:txBody>
      </p:sp>
      <p:sp>
        <p:nvSpPr>
          <p:cNvPr id="25" name="TextBox 24"/>
          <p:cNvSpPr txBox="1"/>
          <p:nvPr/>
        </p:nvSpPr>
        <p:spPr>
          <a:xfrm>
            <a:off x="3124200" y="2249269"/>
            <a:ext cx="2590800" cy="646331"/>
          </a:xfrm>
          <a:prstGeom prst="rect">
            <a:avLst/>
          </a:prstGeom>
          <a:noFill/>
        </p:spPr>
        <p:txBody>
          <a:bodyPr wrap="square" rtlCol="0">
            <a:spAutoFit/>
          </a:bodyPr>
          <a:lstStyle/>
          <a:p>
            <a:r>
              <a:rPr lang="en-US" dirty="0" smtClean="0">
                <a:latin typeface="Arial" pitchFamily="34" charset="0"/>
                <a:cs typeface="Arial" pitchFamily="34" charset="0"/>
              </a:rPr>
              <a:t>Time needed for implementation</a:t>
            </a:r>
            <a:endParaRPr lang="en-US" dirty="0">
              <a:latin typeface="Arial" pitchFamily="34" charset="0"/>
              <a:cs typeface="Arial" pitchFamily="34" charset="0"/>
            </a:endParaRPr>
          </a:p>
        </p:txBody>
      </p:sp>
      <p:sp>
        <p:nvSpPr>
          <p:cNvPr id="26" name="TextBox 25"/>
          <p:cNvSpPr txBox="1"/>
          <p:nvPr/>
        </p:nvSpPr>
        <p:spPr>
          <a:xfrm>
            <a:off x="3200400" y="4126468"/>
            <a:ext cx="1608133" cy="369332"/>
          </a:xfrm>
          <a:prstGeom prst="rect">
            <a:avLst/>
          </a:prstGeom>
          <a:noFill/>
        </p:spPr>
        <p:txBody>
          <a:bodyPr wrap="none" rtlCol="0">
            <a:spAutoFit/>
          </a:bodyPr>
          <a:lstStyle/>
          <a:p>
            <a:r>
              <a:rPr lang="en-US" dirty="0" smtClean="0">
                <a:latin typeface="Arial" pitchFamily="34" charset="0"/>
                <a:cs typeface="Arial" pitchFamily="34" charset="0"/>
              </a:rPr>
              <a:t>Finalized plan</a:t>
            </a:r>
            <a:endParaRPr lang="en-US" dirty="0">
              <a:latin typeface="Arial" pitchFamily="34" charset="0"/>
              <a:cs typeface="Arial" pitchFamily="34" charset="0"/>
            </a:endParaRPr>
          </a:p>
        </p:txBody>
      </p:sp>
      <p:sp>
        <p:nvSpPr>
          <p:cNvPr id="27" name="TextBox 26"/>
          <p:cNvSpPr txBox="1"/>
          <p:nvPr/>
        </p:nvSpPr>
        <p:spPr>
          <a:xfrm>
            <a:off x="3124200" y="5715000"/>
            <a:ext cx="2133600" cy="646331"/>
          </a:xfrm>
          <a:prstGeom prst="rect">
            <a:avLst/>
          </a:prstGeom>
          <a:noFill/>
        </p:spPr>
        <p:txBody>
          <a:bodyPr wrap="square" rtlCol="0">
            <a:spAutoFit/>
          </a:bodyPr>
          <a:lstStyle/>
          <a:p>
            <a:r>
              <a:rPr lang="en-US" dirty="0" smtClean="0">
                <a:latin typeface="Arial" pitchFamily="34" charset="0"/>
                <a:cs typeface="Arial" pitchFamily="34" charset="0"/>
              </a:rPr>
              <a:t>System for the hospital</a:t>
            </a:r>
            <a:endParaRPr lang="en-US" dirty="0">
              <a:latin typeface="Arial" pitchFamily="34" charset="0"/>
              <a:cs typeface="Arial" pitchFamily="34" charset="0"/>
            </a:endParaRPr>
          </a:p>
        </p:txBody>
      </p:sp>
      <p:sp>
        <p:nvSpPr>
          <p:cNvPr id="28" name="TextBox 27"/>
          <p:cNvSpPr txBox="1"/>
          <p:nvPr/>
        </p:nvSpPr>
        <p:spPr>
          <a:xfrm>
            <a:off x="3124200" y="7507069"/>
            <a:ext cx="1752600" cy="646331"/>
          </a:xfrm>
          <a:prstGeom prst="rect">
            <a:avLst/>
          </a:prstGeom>
          <a:noFill/>
        </p:spPr>
        <p:txBody>
          <a:bodyPr wrap="square" rtlCol="0">
            <a:spAutoFit/>
          </a:bodyPr>
          <a:lstStyle/>
          <a:p>
            <a:r>
              <a:rPr lang="en-US" dirty="0" smtClean="0">
                <a:latin typeface="Arial" pitchFamily="34" charset="0"/>
                <a:cs typeface="Arial" pitchFamily="34" charset="0"/>
              </a:rPr>
              <a:t>The system to the hospital</a:t>
            </a:r>
            <a:endParaRPr lang="en-US" dirty="0">
              <a:latin typeface="Arial" pitchFamily="34" charset="0"/>
              <a:cs typeface="Arial" pitchFamily="34" charset="0"/>
            </a:endParaRPr>
          </a:p>
        </p:txBody>
      </p:sp>
      <p:sp>
        <p:nvSpPr>
          <p:cNvPr id="29" name="TextBox 28"/>
          <p:cNvSpPr txBox="1"/>
          <p:nvPr/>
        </p:nvSpPr>
        <p:spPr>
          <a:xfrm>
            <a:off x="3124200" y="8458200"/>
            <a:ext cx="2723823" cy="369332"/>
          </a:xfrm>
          <a:prstGeom prst="rect">
            <a:avLst/>
          </a:prstGeom>
          <a:noFill/>
        </p:spPr>
        <p:txBody>
          <a:bodyPr wrap="none" rtlCol="0">
            <a:spAutoFit/>
          </a:bodyPr>
          <a:lstStyle/>
          <a:p>
            <a:r>
              <a:rPr lang="en-US" dirty="0" smtClean="0">
                <a:latin typeface="Arial" pitchFamily="34" charset="0"/>
                <a:cs typeface="Arial" pitchFamily="34" charset="0"/>
              </a:rPr>
              <a:t>By providing a tech team</a:t>
            </a:r>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602" name="TextBox 2"/>
          <p:cNvSpPr txBox="1">
            <a:spLocks noChangeArrowheads="1"/>
          </p:cNvSpPr>
          <p:nvPr/>
        </p:nvSpPr>
        <p:spPr bwMode="auto">
          <a:xfrm>
            <a:off x="3810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Produce Value Chain Narrative</a:t>
            </a:r>
          </a:p>
        </p:txBody>
      </p:sp>
      <p:sp>
        <p:nvSpPr>
          <p:cNvPr id="4" name="TextBox 3"/>
          <p:cNvSpPr txBox="1"/>
          <p:nvPr/>
        </p:nvSpPr>
        <p:spPr>
          <a:xfrm>
            <a:off x="500101" y="990600"/>
            <a:ext cx="4224298" cy="369332"/>
          </a:xfrm>
          <a:prstGeom prst="rect">
            <a:avLst/>
          </a:prstGeom>
          <a:noFill/>
        </p:spPr>
        <p:txBody>
          <a:bodyPr wrap="none" rtlCol="0">
            <a:spAutoFit/>
          </a:bodyPr>
          <a:lstStyle/>
          <a:p>
            <a:r>
              <a:rPr lang="en-US" b="1" dirty="0" smtClean="0">
                <a:latin typeface="Arial" pitchFamily="34" charset="0"/>
                <a:cs typeface="Arial" pitchFamily="34" charset="0"/>
              </a:rPr>
              <a:t>The Overall  Goal of the Value Chain:</a:t>
            </a:r>
            <a:endParaRPr lang="en-US" b="1" dirty="0">
              <a:latin typeface="Arial" pitchFamily="34" charset="0"/>
              <a:cs typeface="Arial" pitchFamily="34" charset="0"/>
            </a:endParaRPr>
          </a:p>
        </p:txBody>
      </p:sp>
      <p:sp>
        <p:nvSpPr>
          <p:cNvPr id="5" name="TextBox 4"/>
          <p:cNvSpPr txBox="1"/>
          <p:nvPr/>
        </p:nvSpPr>
        <p:spPr>
          <a:xfrm>
            <a:off x="457199" y="1258669"/>
            <a:ext cx="7162800" cy="646331"/>
          </a:xfrm>
          <a:prstGeom prst="rect">
            <a:avLst/>
          </a:prstGeom>
          <a:noFill/>
        </p:spPr>
        <p:txBody>
          <a:bodyPr wrap="square" rtlCol="0">
            <a:spAutoFit/>
          </a:bodyPr>
          <a:lstStyle/>
          <a:p>
            <a:r>
              <a:rPr lang="en-US" dirty="0" smtClean="0">
                <a:latin typeface="Arial" pitchFamily="34" charset="0"/>
                <a:cs typeface="Arial" pitchFamily="34" charset="0"/>
              </a:rPr>
              <a:t>The value chain breaks down the work practices involved in the production to the E-Paper Enabled System</a:t>
            </a:r>
            <a:endParaRPr lang="en-US" dirty="0">
              <a:latin typeface="Arial" pitchFamily="34" charset="0"/>
              <a:cs typeface="Arial" pitchFamily="34" charset="0"/>
            </a:endParaRPr>
          </a:p>
        </p:txBody>
      </p:sp>
      <p:sp>
        <p:nvSpPr>
          <p:cNvPr id="6" name="TextBox 5"/>
          <p:cNvSpPr txBox="1"/>
          <p:nvPr/>
        </p:nvSpPr>
        <p:spPr>
          <a:xfrm>
            <a:off x="762252" y="1868269"/>
            <a:ext cx="761747" cy="369332"/>
          </a:xfrm>
          <a:prstGeom prst="rect">
            <a:avLst/>
          </a:prstGeom>
          <a:noFill/>
        </p:spPr>
        <p:txBody>
          <a:bodyPr wrap="none" rtlCol="0">
            <a:spAutoFit/>
          </a:bodyPr>
          <a:lstStyle/>
          <a:p>
            <a:r>
              <a:rPr lang="en-US" b="1" dirty="0" smtClean="0">
                <a:latin typeface="Arial" pitchFamily="34" charset="0"/>
                <a:cs typeface="Arial" pitchFamily="34" charset="0"/>
              </a:rPr>
              <a:t>R&amp;D:</a:t>
            </a:r>
            <a:endParaRPr lang="en-US" b="1" dirty="0">
              <a:latin typeface="Arial" pitchFamily="34" charset="0"/>
              <a:cs typeface="Arial" pitchFamily="34" charset="0"/>
            </a:endParaRPr>
          </a:p>
        </p:txBody>
      </p:sp>
      <p:sp>
        <p:nvSpPr>
          <p:cNvPr id="7" name="TextBox 6"/>
          <p:cNvSpPr txBox="1"/>
          <p:nvPr/>
        </p:nvSpPr>
        <p:spPr>
          <a:xfrm>
            <a:off x="852020" y="2441138"/>
            <a:ext cx="671979" cy="369332"/>
          </a:xfrm>
          <a:prstGeom prst="rect">
            <a:avLst/>
          </a:prstGeom>
          <a:noFill/>
        </p:spPr>
        <p:txBody>
          <a:bodyPr wrap="none" rtlCol="0">
            <a:spAutoFit/>
          </a:bodyPr>
          <a:lstStyle/>
          <a:p>
            <a:r>
              <a:rPr lang="en-US" b="1" dirty="0" smtClean="0">
                <a:latin typeface="Arial" pitchFamily="34" charset="0"/>
                <a:cs typeface="Arial" pitchFamily="34" charset="0"/>
              </a:rPr>
              <a:t>Sell:</a:t>
            </a:r>
            <a:endParaRPr lang="en-US" b="1" dirty="0">
              <a:latin typeface="Arial" pitchFamily="34" charset="0"/>
              <a:cs typeface="Arial" pitchFamily="34" charset="0"/>
            </a:endParaRPr>
          </a:p>
        </p:txBody>
      </p:sp>
      <p:sp>
        <p:nvSpPr>
          <p:cNvPr id="8" name="TextBox 7"/>
          <p:cNvSpPr txBox="1"/>
          <p:nvPr/>
        </p:nvSpPr>
        <p:spPr>
          <a:xfrm>
            <a:off x="339059" y="2706469"/>
            <a:ext cx="1184940" cy="369332"/>
          </a:xfrm>
          <a:prstGeom prst="rect">
            <a:avLst/>
          </a:prstGeom>
          <a:noFill/>
        </p:spPr>
        <p:txBody>
          <a:bodyPr wrap="none" rtlCol="0">
            <a:spAutoFit/>
          </a:bodyPr>
          <a:lstStyle/>
          <a:p>
            <a:r>
              <a:rPr lang="en-US" b="1" dirty="0" smtClean="0">
                <a:latin typeface="Arial" pitchFamily="34" charset="0"/>
                <a:cs typeface="Arial" pitchFamily="34" charset="0"/>
              </a:rPr>
              <a:t>Produce:</a:t>
            </a:r>
            <a:endParaRPr lang="en-US" b="1" dirty="0">
              <a:latin typeface="Arial" pitchFamily="34" charset="0"/>
              <a:cs typeface="Arial" pitchFamily="34" charset="0"/>
            </a:endParaRPr>
          </a:p>
        </p:txBody>
      </p:sp>
      <p:sp>
        <p:nvSpPr>
          <p:cNvPr id="9" name="TextBox 8"/>
          <p:cNvSpPr txBox="1"/>
          <p:nvPr/>
        </p:nvSpPr>
        <p:spPr>
          <a:xfrm>
            <a:off x="457199" y="3251537"/>
            <a:ext cx="1031051" cy="369332"/>
          </a:xfrm>
          <a:prstGeom prst="rect">
            <a:avLst/>
          </a:prstGeom>
          <a:noFill/>
        </p:spPr>
        <p:txBody>
          <a:bodyPr wrap="none" rtlCol="0">
            <a:spAutoFit/>
          </a:bodyPr>
          <a:lstStyle/>
          <a:p>
            <a:r>
              <a:rPr lang="en-US" b="1" dirty="0" smtClean="0">
                <a:latin typeface="Arial" pitchFamily="34" charset="0"/>
                <a:cs typeface="Arial" pitchFamily="34" charset="0"/>
              </a:rPr>
              <a:t>Deliver:</a:t>
            </a:r>
            <a:endParaRPr lang="en-US" b="1" dirty="0">
              <a:latin typeface="Arial" pitchFamily="34" charset="0"/>
              <a:cs typeface="Arial" pitchFamily="34" charset="0"/>
            </a:endParaRPr>
          </a:p>
        </p:txBody>
      </p:sp>
      <p:sp>
        <p:nvSpPr>
          <p:cNvPr id="10" name="TextBox 9"/>
          <p:cNvSpPr txBox="1"/>
          <p:nvPr/>
        </p:nvSpPr>
        <p:spPr>
          <a:xfrm>
            <a:off x="441651" y="3556337"/>
            <a:ext cx="1082348" cy="369332"/>
          </a:xfrm>
          <a:prstGeom prst="rect">
            <a:avLst/>
          </a:prstGeom>
          <a:noFill/>
        </p:spPr>
        <p:txBody>
          <a:bodyPr wrap="none" rtlCol="0">
            <a:spAutoFit/>
          </a:bodyPr>
          <a:lstStyle/>
          <a:p>
            <a:r>
              <a:rPr lang="en-US" b="1" dirty="0" smtClean="0">
                <a:latin typeface="Arial" pitchFamily="34" charset="0"/>
                <a:cs typeface="Arial" pitchFamily="34" charset="0"/>
              </a:rPr>
              <a:t>Service:</a:t>
            </a:r>
            <a:endParaRPr lang="en-US" b="1" dirty="0">
              <a:latin typeface="Arial" pitchFamily="34" charset="0"/>
              <a:cs typeface="Arial" pitchFamily="34" charset="0"/>
            </a:endParaRPr>
          </a:p>
        </p:txBody>
      </p:sp>
      <p:sp>
        <p:nvSpPr>
          <p:cNvPr id="11" name="TextBox 10"/>
          <p:cNvSpPr txBox="1"/>
          <p:nvPr/>
        </p:nvSpPr>
        <p:spPr>
          <a:xfrm>
            <a:off x="457199" y="4230469"/>
            <a:ext cx="4467954" cy="369332"/>
          </a:xfrm>
          <a:prstGeom prst="rect">
            <a:avLst/>
          </a:prstGeom>
          <a:noFill/>
        </p:spPr>
        <p:txBody>
          <a:bodyPr wrap="none" rtlCol="0">
            <a:spAutoFit/>
          </a:bodyPr>
          <a:lstStyle/>
          <a:p>
            <a:r>
              <a:rPr lang="en-US" b="1" dirty="0" smtClean="0">
                <a:latin typeface="Arial" pitchFamily="34" charset="0"/>
                <a:cs typeface="Arial" pitchFamily="34" charset="0"/>
              </a:rPr>
              <a:t>Bottom Line Business Value Delivered:</a:t>
            </a:r>
            <a:endParaRPr lang="en-US" b="1" dirty="0">
              <a:latin typeface="Arial" pitchFamily="34" charset="0"/>
              <a:cs typeface="Arial" pitchFamily="34" charset="0"/>
            </a:endParaRPr>
          </a:p>
        </p:txBody>
      </p:sp>
      <p:sp>
        <p:nvSpPr>
          <p:cNvPr id="12" name="TextBox 11"/>
          <p:cNvSpPr txBox="1"/>
          <p:nvPr/>
        </p:nvSpPr>
        <p:spPr>
          <a:xfrm>
            <a:off x="457199" y="4535269"/>
            <a:ext cx="7162800" cy="646331"/>
          </a:xfrm>
          <a:prstGeom prst="rect">
            <a:avLst/>
          </a:prstGeom>
          <a:noFill/>
        </p:spPr>
        <p:txBody>
          <a:bodyPr wrap="square" rtlCol="0">
            <a:spAutoFit/>
          </a:bodyPr>
          <a:lstStyle/>
          <a:p>
            <a:r>
              <a:rPr lang="en-US" dirty="0" smtClean="0">
                <a:latin typeface="Arial" pitchFamily="34" charset="0"/>
                <a:cs typeface="Arial" pitchFamily="34" charset="0"/>
              </a:rPr>
              <a:t>Increase Image through successfully producing an e-paper enabled system for the client</a:t>
            </a:r>
            <a:endParaRPr lang="en-US" dirty="0">
              <a:latin typeface="Arial" pitchFamily="34" charset="0"/>
              <a:cs typeface="Arial" pitchFamily="34" charset="0"/>
            </a:endParaRPr>
          </a:p>
        </p:txBody>
      </p:sp>
      <p:sp>
        <p:nvSpPr>
          <p:cNvPr id="13" name="TextBox 9"/>
          <p:cNvSpPr txBox="1">
            <a:spLocks noChangeArrowheads="1"/>
          </p:cNvSpPr>
          <p:nvPr/>
        </p:nvSpPr>
        <p:spPr bwMode="auto">
          <a:xfrm>
            <a:off x="1371599" y="1868269"/>
            <a:ext cx="6172200" cy="646331"/>
          </a:xfrm>
          <a:prstGeom prst="rect">
            <a:avLst/>
          </a:prstGeom>
          <a:noFill/>
          <a:ln w="9525">
            <a:noFill/>
            <a:miter lim="800000"/>
            <a:headEnd/>
            <a:tailEnd/>
          </a:ln>
        </p:spPr>
        <p:txBody>
          <a:bodyPr wrap="square">
            <a:spAutoFit/>
          </a:bodyPr>
          <a:lstStyle/>
          <a:p>
            <a:r>
              <a:rPr lang="en-US" dirty="0">
                <a:latin typeface="Arial" pitchFamily="34" charset="0"/>
                <a:cs typeface="Arial" pitchFamily="34" charset="0"/>
              </a:rPr>
              <a:t>Research the time needed to implement the system, software and specific client </a:t>
            </a:r>
            <a:r>
              <a:rPr lang="en-US" dirty="0" smtClean="0">
                <a:latin typeface="Arial" pitchFamily="34" charset="0"/>
                <a:cs typeface="Arial" pitchFamily="34" charset="0"/>
              </a:rPr>
              <a:t>changes</a:t>
            </a:r>
            <a:endParaRPr lang="en-US" dirty="0">
              <a:latin typeface="Arial" pitchFamily="34" charset="0"/>
              <a:cs typeface="Arial" pitchFamily="34" charset="0"/>
            </a:endParaRPr>
          </a:p>
        </p:txBody>
      </p:sp>
      <p:sp>
        <p:nvSpPr>
          <p:cNvPr id="14" name="TextBox 13"/>
          <p:cNvSpPr txBox="1"/>
          <p:nvPr/>
        </p:nvSpPr>
        <p:spPr>
          <a:xfrm>
            <a:off x="1344319" y="2441138"/>
            <a:ext cx="3608680" cy="646331"/>
          </a:xfrm>
          <a:prstGeom prst="rect">
            <a:avLst/>
          </a:prstGeom>
          <a:noFill/>
        </p:spPr>
        <p:txBody>
          <a:bodyPr wrap="none" rtlCol="0">
            <a:spAutoFit/>
          </a:bodyPr>
          <a:lstStyle/>
          <a:p>
            <a:r>
              <a:rPr lang="en-US" dirty="0" smtClean="0">
                <a:latin typeface="Arial" pitchFamily="34" charset="0"/>
                <a:cs typeface="Arial" pitchFamily="34" charset="0"/>
              </a:rPr>
              <a:t>Sell the finalized idea to the client</a:t>
            </a:r>
          </a:p>
          <a:p>
            <a:endParaRPr lang="en-US" dirty="0"/>
          </a:p>
        </p:txBody>
      </p:sp>
      <p:sp>
        <p:nvSpPr>
          <p:cNvPr id="15" name="TextBox 14"/>
          <p:cNvSpPr txBox="1"/>
          <p:nvPr/>
        </p:nvSpPr>
        <p:spPr>
          <a:xfrm>
            <a:off x="1371599" y="2718137"/>
            <a:ext cx="6248400" cy="646331"/>
          </a:xfrm>
          <a:prstGeom prst="rect">
            <a:avLst/>
          </a:prstGeom>
          <a:noFill/>
        </p:spPr>
        <p:txBody>
          <a:bodyPr wrap="square" rtlCol="0">
            <a:spAutoFit/>
          </a:bodyPr>
          <a:lstStyle/>
          <a:p>
            <a:r>
              <a:rPr lang="en-US" dirty="0" smtClean="0">
                <a:latin typeface="Arial" pitchFamily="34" charset="0"/>
                <a:cs typeface="Arial" pitchFamily="34" charset="0"/>
              </a:rPr>
              <a:t>Produce the e-paper enabled system based on finalized client specifications</a:t>
            </a:r>
          </a:p>
        </p:txBody>
      </p:sp>
      <p:sp>
        <p:nvSpPr>
          <p:cNvPr id="16" name="TextBox 15"/>
          <p:cNvSpPr txBox="1"/>
          <p:nvPr/>
        </p:nvSpPr>
        <p:spPr>
          <a:xfrm>
            <a:off x="1371599" y="3251537"/>
            <a:ext cx="3390672" cy="369332"/>
          </a:xfrm>
          <a:prstGeom prst="rect">
            <a:avLst/>
          </a:prstGeom>
          <a:noFill/>
        </p:spPr>
        <p:txBody>
          <a:bodyPr wrap="none" rtlCol="0">
            <a:spAutoFit/>
          </a:bodyPr>
          <a:lstStyle/>
          <a:p>
            <a:r>
              <a:rPr lang="en-US" dirty="0" smtClean="0">
                <a:latin typeface="Arial" pitchFamily="34" charset="0"/>
                <a:cs typeface="Arial" pitchFamily="34" charset="0"/>
              </a:rPr>
              <a:t>Deliver the system to the client </a:t>
            </a:r>
          </a:p>
        </p:txBody>
      </p:sp>
      <p:sp>
        <p:nvSpPr>
          <p:cNvPr id="17" name="TextBox 16"/>
          <p:cNvSpPr txBox="1"/>
          <p:nvPr/>
        </p:nvSpPr>
        <p:spPr>
          <a:xfrm>
            <a:off x="1371600" y="3544669"/>
            <a:ext cx="6248400" cy="646331"/>
          </a:xfrm>
          <a:prstGeom prst="rect">
            <a:avLst/>
          </a:prstGeom>
          <a:noFill/>
        </p:spPr>
        <p:txBody>
          <a:bodyPr wrap="square" rtlCol="0">
            <a:spAutoFit/>
          </a:bodyPr>
          <a:lstStyle/>
          <a:p>
            <a:r>
              <a:rPr lang="en-US" dirty="0" smtClean="0">
                <a:latin typeface="Arial" pitchFamily="34" charset="0"/>
                <a:cs typeface="Arial" pitchFamily="34" charset="0"/>
              </a:rPr>
              <a:t>Service through providing a tech team to assist in later implantation </a:t>
            </a: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8373" name="TextBox 2"/>
          <p:cNvSpPr txBox="1">
            <a:spLocks noChangeArrowheads="1"/>
          </p:cNvSpPr>
          <p:nvPr/>
        </p:nvSpPr>
        <p:spPr bwMode="auto">
          <a:xfrm>
            <a:off x="152400" y="376238"/>
            <a:ext cx="7315200" cy="457200"/>
          </a:xfrm>
          <a:prstGeom prst="rect">
            <a:avLst/>
          </a:prstGeom>
          <a:noFill/>
          <a:ln w="9525">
            <a:noFill/>
            <a:miter lim="800000"/>
            <a:headEnd/>
            <a:tailEnd/>
          </a:ln>
        </p:spPr>
        <p:txBody>
          <a:bodyPr>
            <a:spAutoFit/>
          </a:bodyPr>
          <a:lstStyle/>
          <a:p>
            <a:r>
              <a:rPr lang="en-US" sz="2400" b="1">
                <a:latin typeface="Century Schoolbook" pitchFamily="18" charset="0"/>
              </a:rPr>
              <a:t>Client Deliver WCA</a:t>
            </a:r>
          </a:p>
        </p:txBody>
      </p:sp>
      <p:sp>
        <p:nvSpPr>
          <p:cNvPr id="58374" name="TextBox 3"/>
          <p:cNvSpPr txBox="1">
            <a:spLocks noChangeArrowheads="1"/>
          </p:cNvSpPr>
          <p:nvPr/>
        </p:nvSpPr>
        <p:spPr bwMode="auto">
          <a:xfrm>
            <a:off x="5334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Goals</a:t>
            </a:r>
          </a:p>
        </p:txBody>
      </p:sp>
      <p:sp>
        <p:nvSpPr>
          <p:cNvPr id="58375" name="TextBox 4"/>
          <p:cNvSpPr txBox="1">
            <a:spLocks noChangeArrowheads="1"/>
          </p:cNvSpPr>
          <p:nvPr/>
        </p:nvSpPr>
        <p:spPr bwMode="auto">
          <a:xfrm>
            <a:off x="5562600" y="12192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graphicFrame>
        <p:nvGraphicFramePr>
          <p:cNvPr id="58370" name="Object 2"/>
          <p:cNvGraphicFramePr>
            <a:graphicFrameLocks noChangeAspect="1"/>
          </p:cNvGraphicFramePr>
          <p:nvPr/>
        </p:nvGraphicFramePr>
        <p:xfrm>
          <a:off x="762000" y="990600"/>
          <a:ext cx="6096000" cy="8693150"/>
        </p:xfrm>
        <a:graphic>
          <a:graphicData uri="http://schemas.openxmlformats.org/presentationml/2006/ole">
            <p:oleObj spid="_x0000_s58370" name="Visio" r:id="rId4" imgW="5594223" imgH="7979283" progId="">
              <p:embed/>
            </p:oleObj>
          </a:graphicData>
        </a:graphic>
      </p:graphicFrame>
      <p:sp>
        <p:nvSpPr>
          <p:cNvPr id="58376" name="TextBox 6"/>
          <p:cNvSpPr txBox="1">
            <a:spLocks noChangeArrowheads="1"/>
          </p:cNvSpPr>
          <p:nvPr/>
        </p:nvSpPr>
        <p:spPr bwMode="auto">
          <a:xfrm>
            <a:off x="2819400" y="7991475"/>
            <a:ext cx="1905000" cy="1077218"/>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GWZ Implementation Team</a:t>
            </a:r>
          </a:p>
          <a:p>
            <a:pPr>
              <a:buFont typeface="Arial" pitchFamily="34" charset="0"/>
              <a:buChar char="•"/>
            </a:pPr>
            <a:r>
              <a:rPr lang="en-US" sz="1600">
                <a:latin typeface="Arial" pitchFamily="34" charset="0"/>
                <a:cs typeface="Arial" pitchFamily="34" charset="0"/>
              </a:rPr>
              <a:t>Client Tech Group</a:t>
            </a:r>
          </a:p>
        </p:txBody>
      </p:sp>
      <p:sp>
        <p:nvSpPr>
          <p:cNvPr id="58377" name="TextBox 7"/>
          <p:cNvSpPr txBox="1">
            <a:spLocks noChangeArrowheads="1"/>
          </p:cNvSpPr>
          <p:nvPr/>
        </p:nvSpPr>
        <p:spPr bwMode="auto">
          <a:xfrm>
            <a:off x="838200" y="4572000"/>
            <a:ext cx="5943600" cy="2292350"/>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a:t>
            </a:r>
            <a:r>
              <a:rPr lang="en-US" sz="1600" dirty="0">
                <a:latin typeface="Arial" pitchFamily="34" charset="0"/>
                <a:cs typeface="Arial" pitchFamily="34" charset="0"/>
              </a:rPr>
              <a:t> by compiling previously gathered information to insure the project is meeting goals and to finalize the implementation plan</a:t>
            </a:r>
          </a:p>
          <a:p>
            <a:r>
              <a:rPr lang="en-US" sz="1600" b="1" dirty="0">
                <a:latin typeface="Arial" pitchFamily="34" charset="0"/>
                <a:cs typeface="Arial" pitchFamily="34" charset="0"/>
              </a:rPr>
              <a:t>Sell </a:t>
            </a:r>
            <a:r>
              <a:rPr lang="en-US" sz="1600" dirty="0">
                <a:latin typeface="Arial" pitchFamily="34" charset="0"/>
                <a:cs typeface="Arial" pitchFamily="34" charset="0"/>
              </a:rPr>
              <a:t>any changes made in the research phase</a:t>
            </a:r>
          </a:p>
          <a:p>
            <a:r>
              <a:rPr lang="en-US" sz="1600" b="1" dirty="0">
                <a:latin typeface="Arial" pitchFamily="34" charset="0"/>
                <a:cs typeface="Arial" pitchFamily="34" charset="0"/>
              </a:rPr>
              <a:t>Produce </a:t>
            </a:r>
            <a:r>
              <a:rPr lang="en-US" sz="1600" dirty="0">
                <a:latin typeface="Arial" pitchFamily="34" charset="0"/>
                <a:cs typeface="Arial" pitchFamily="34" charset="0"/>
              </a:rPr>
              <a:t>any new technologies from the research and sales phase </a:t>
            </a:r>
          </a:p>
          <a:p>
            <a:r>
              <a:rPr lang="en-US" sz="1600" b="1" dirty="0">
                <a:latin typeface="Arial" pitchFamily="34" charset="0"/>
                <a:cs typeface="Arial" pitchFamily="34" charset="0"/>
              </a:rPr>
              <a:t>Deliver/Implement</a:t>
            </a:r>
            <a:r>
              <a:rPr lang="en-US" sz="1600" dirty="0">
                <a:latin typeface="Arial" pitchFamily="34" charset="0"/>
                <a:cs typeface="Arial" pitchFamily="34" charset="0"/>
              </a:rPr>
              <a:t> the system into clients hospital</a:t>
            </a:r>
          </a:p>
          <a:p>
            <a:r>
              <a:rPr lang="en-US" sz="1600" b="1" dirty="0">
                <a:latin typeface="Arial" pitchFamily="34" charset="0"/>
                <a:cs typeface="Arial" pitchFamily="34" charset="0"/>
              </a:rPr>
              <a:t>Service</a:t>
            </a:r>
            <a:r>
              <a:rPr lang="en-US" sz="1600" dirty="0">
                <a:latin typeface="Arial" pitchFamily="34" charset="0"/>
                <a:cs typeface="Arial" pitchFamily="34" charset="0"/>
              </a:rPr>
              <a:t> the new system by providing a knowledge base and technical support</a:t>
            </a:r>
            <a:endParaRPr lang="en-US" sz="1600" b="1" dirty="0">
              <a:latin typeface="Arial" pitchFamily="34" charset="0"/>
              <a:cs typeface="Arial" pitchFamily="34" charset="0"/>
            </a:endParaRPr>
          </a:p>
        </p:txBody>
      </p:sp>
      <p:sp>
        <p:nvSpPr>
          <p:cNvPr id="58378" name="TextBox 8"/>
          <p:cNvSpPr txBox="1">
            <a:spLocks noChangeArrowheads="1"/>
          </p:cNvSpPr>
          <p:nvPr/>
        </p:nvSpPr>
        <p:spPr bwMode="auto">
          <a:xfrm>
            <a:off x="762000" y="8001000"/>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Hardware</a:t>
            </a:r>
          </a:p>
          <a:p>
            <a:pPr>
              <a:buFont typeface="Arial" pitchFamily="34" charset="0"/>
              <a:buChar char="•"/>
            </a:pPr>
            <a:r>
              <a:rPr lang="en-US" sz="1600">
                <a:latin typeface="Arial" pitchFamily="34" charset="0"/>
                <a:cs typeface="Arial" pitchFamily="34" charset="0"/>
              </a:rPr>
              <a:t>Software</a:t>
            </a:r>
          </a:p>
          <a:p>
            <a:endParaRPr lang="en-US" sz="1600">
              <a:latin typeface="Arial" pitchFamily="34" charset="0"/>
              <a:cs typeface="Arial" pitchFamily="34" charset="0"/>
            </a:endParaRPr>
          </a:p>
        </p:txBody>
      </p:sp>
      <p:sp>
        <p:nvSpPr>
          <p:cNvPr id="58379" name="TextBox 9"/>
          <p:cNvSpPr txBox="1">
            <a:spLocks noChangeArrowheads="1"/>
          </p:cNvSpPr>
          <p:nvPr/>
        </p:nvSpPr>
        <p:spPr bwMode="auto">
          <a:xfrm>
            <a:off x="4953000" y="7999413"/>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Blue Prints</a:t>
            </a:r>
          </a:p>
          <a:p>
            <a:pPr>
              <a:buFont typeface="Arial" pitchFamily="34" charset="0"/>
              <a:buChar char="•"/>
            </a:pPr>
            <a:r>
              <a:rPr lang="en-US" sz="1600">
                <a:latin typeface="Arial" pitchFamily="34" charset="0"/>
                <a:cs typeface="Arial" pitchFamily="34" charset="0"/>
              </a:rPr>
              <a:t>Client System Specs</a:t>
            </a:r>
          </a:p>
        </p:txBody>
      </p:sp>
      <p:sp>
        <p:nvSpPr>
          <p:cNvPr id="58380" name="TextBox 10"/>
          <p:cNvSpPr txBox="1">
            <a:spLocks noChangeArrowheads="1"/>
          </p:cNvSpPr>
          <p:nvPr/>
        </p:nvSpPr>
        <p:spPr bwMode="auto">
          <a:xfrm>
            <a:off x="533400" y="1447800"/>
            <a:ext cx="2057400" cy="1069975"/>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Deliver/Implement the e-paper system for the client in a timely manner </a:t>
            </a:r>
          </a:p>
        </p:txBody>
      </p:sp>
      <p:sp>
        <p:nvSpPr>
          <p:cNvPr id="58381" name="TextBox 11"/>
          <p:cNvSpPr txBox="1">
            <a:spLocks noChangeArrowheads="1"/>
          </p:cNvSpPr>
          <p:nvPr/>
        </p:nvSpPr>
        <p:spPr bwMode="auto">
          <a:xfrm>
            <a:off x="5486400" y="1524000"/>
            <a:ext cx="1981200" cy="1569660"/>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By providing a timely service and receiving feed back from the client GWZ will be able to prefect its process </a:t>
            </a:r>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626" name="TextBox 2"/>
          <p:cNvSpPr txBox="1">
            <a:spLocks noChangeArrowheads="1"/>
          </p:cNvSpPr>
          <p:nvPr/>
        </p:nvSpPr>
        <p:spPr bwMode="auto">
          <a:xfrm>
            <a:off x="152400" y="376238"/>
            <a:ext cx="7315200" cy="457200"/>
          </a:xfrm>
          <a:prstGeom prst="rect">
            <a:avLst/>
          </a:prstGeom>
          <a:noFill/>
          <a:ln w="9525">
            <a:noFill/>
            <a:miter lim="800000"/>
            <a:headEnd/>
            <a:tailEnd/>
          </a:ln>
        </p:spPr>
        <p:txBody>
          <a:bodyPr>
            <a:spAutoFit/>
          </a:bodyPr>
          <a:lstStyle/>
          <a:p>
            <a:r>
              <a:rPr lang="en-US" sz="2400" b="1">
                <a:latin typeface="Century Schoolbook" pitchFamily="18" charset="0"/>
              </a:rPr>
              <a:t>Client Deliver WCA Narrative</a:t>
            </a:r>
          </a:p>
        </p:txBody>
      </p:sp>
      <p:sp>
        <p:nvSpPr>
          <p:cNvPr id="26627" name="Text Box 3"/>
          <p:cNvSpPr txBox="1">
            <a:spLocks noChangeArrowheads="1"/>
          </p:cNvSpPr>
          <p:nvPr/>
        </p:nvSpPr>
        <p:spPr bwMode="auto">
          <a:xfrm>
            <a:off x="152400" y="1014413"/>
            <a:ext cx="7239000" cy="7017306"/>
          </a:xfrm>
          <a:prstGeom prst="rect">
            <a:avLst/>
          </a:prstGeom>
          <a:noFill/>
          <a:ln w="9525">
            <a:noFill/>
            <a:miter lim="800000"/>
            <a:headEnd/>
            <a:tailEnd/>
          </a:ln>
        </p:spPr>
        <p:txBody>
          <a:bodyPr>
            <a:spAutoFit/>
          </a:bodyPr>
          <a:lstStyle/>
          <a:p>
            <a:r>
              <a:rPr lang="en-US" b="1" dirty="0">
                <a:latin typeface="Arial" pitchFamily="34" charset="0"/>
                <a:cs typeface="Arial" pitchFamily="34" charset="0"/>
              </a:rPr>
              <a:t>Deliver/Implement the e-paper system for the client in a timely manner:</a:t>
            </a:r>
          </a:p>
          <a:p>
            <a:pPr>
              <a:buFontTx/>
              <a:buChar char="•"/>
            </a:pPr>
            <a:r>
              <a:rPr lang="en-US" dirty="0">
                <a:latin typeface="Arial" pitchFamily="34" charset="0"/>
                <a:cs typeface="Arial" pitchFamily="34" charset="0"/>
              </a:rPr>
              <a:t>Research by compiling previously gathered information to insure the project is meeting goals and to finalize the implementation plan</a:t>
            </a:r>
          </a:p>
          <a:p>
            <a:pPr>
              <a:buFontTx/>
              <a:buChar char="•"/>
            </a:pPr>
            <a:r>
              <a:rPr lang="en-US" dirty="0">
                <a:latin typeface="Arial" pitchFamily="34" charset="0"/>
                <a:cs typeface="Arial" pitchFamily="34" charset="0"/>
              </a:rPr>
              <a:t>Sell any changes made in the research phase</a:t>
            </a:r>
          </a:p>
          <a:p>
            <a:pPr>
              <a:buFontTx/>
              <a:buChar char="•"/>
            </a:pPr>
            <a:r>
              <a:rPr lang="en-US" dirty="0">
                <a:latin typeface="Arial" pitchFamily="34" charset="0"/>
                <a:cs typeface="Arial" pitchFamily="34" charset="0"/>
              </a:rPr>
              <a:t>Produce any new technologies from the research and sales phase </a:t>
            </a:r>
          </a:p>
          <a:p>
            <a:pPr>
              <a:buFontTx/>
              <a:buChar char="•"/>
            </a:pPr>
            <a:r>
              <a:rPr lang="en-US" dirty="0">
                <a:latin typeface="Arial" pitchFamily="34" charset="0"/>
                <a:cs typeface="Arial" pitchFamily="34" charset="0"/>
              </a:rPr>
              <a:t>Deliver/Implement the system into client’s hospital</a:t>
            </a:r>
          </a:p>
          <a:p>
            <a:pPr>
              <a:buFontTx/>
              <a:buChar char="•"/>
            </a:pPr>
            <a:r>
              <a:rPr lang="en-US" dirty="0">
                <a:latin typeface="Arial" pitchFamily="34" charset="0"/>
                <a:cs typeface="Arial" pitchFamily="34" charset="0"/>
              </a:rPr>
              <a:t>Service the new system by providing a knowledge base and technical support</a:t>
            </a:r>
          </a:p>
          <a:p>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Blue Prints: GWZ will use the blue prints for placement of hardware</a:t>
            </a:r>
          </a:p>
          <a:p>
            <a:pPr>
              <a:buFontTx/>
              <a:buChar char="•"/>
            </a:pPr>
            <a:r>
              <a:rPr lang="en-US" dirty="0">
                <a:latin typeface="Arial" pitchFamily="34" charset="0"/>
                <a:cs typeface="Arial" pitchFamily="34" charset="0"/>
              </a:rPr>
              <a:t>Client Systems Specs: GWZ will use this information to integrate GWZ system with the clients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GWZ Implementation Team: Will play the primary role in implementation</a:t>
            </a:r>
          </a:p>
          <a:p>
            <a:pPr>
              <a:buFontTx/>
              <a:buChar char="•"/>
            </a:pPr>
            <a:r>
              <a:rPr lang="en-US" dirty="0">
                <a:latin typeface="Arial" pitchFamily="34" charset="0"/>
                <a:cs typeface="Arial" pitchFamily="34" charset="0"/>
              </a:rPr>
              <a:t>Client Tech Group: Will be a primary contact for implementation of the system</a:t>
            </a:r>
          </a:p>
          <a:p>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Hardware: GWZ will use hardware to host its back-end/front-end and database</a:t>
            </a:r>
          </a:p>
          <a:p>
            <a:pPr>
              <a:buFontTx/>
              <a:buChar char="•"/>
            </a:pPr>
            <a:r>
              <a:rPr lang="en-US" dirty="0">
                <a:latin typeface="Arial" pitchFamily="34" charset="0"/>
                <a:cs typeface="Arial" pitchFamily="34" charset="0"/>
              </a:rPr>
              <a:t>Software: GWZ will use the software the developed for the system</a:t>
            </a:r>
          </a:p>
        </p:txBody>
      </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397" name="TextBox 2"/>
          <p:cNvSpPr txBox="1">
            <a:spLocks noChangeArrowheads="1"/>
          </p:cNvSpPr>
          <p:nvPr/>
        </p:nvSpPr>
        <p:spPr bwMode="auto">
          <a:xfrm>
            <a:off x="3810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Deliver Value Chain</a:t>
            </a:r>
          </a:p>
        </p:txBody>
      </p:sp>
      <p:sp>
        <p:nvSpPr>
          <p:cNvPr id="10" name="Rectangle 9"/>
          <p:cNvSpPr/>
          <p:nvPr/>
        </p:nvSpPr>
        <p:spPr>
          <a:xfrm>
            <a:off x="50292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ounded Rectangle 10"/>
          <p:cNvSpPr/>
          <p:nvPr/>
        </p:nvSpPr>
        <p:spPr>
          <a:xfrm>
            <a:off x="50292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Teardrop 11"/>
          <p:cNvSpPr/>
          <p:nvPr/>
        </p:nvSpPr>
        <p:spPr>
          <a:xfrm>
            <a:off x="5334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13" name="Teardrop 12"/>
          <p:cNvSpPr/>
          <p:nvPr/>
        </p:nvSpPr>
        <p:spPr>
          <a:xfrm>
            <a:off x="5334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14" name="Teardrop 13"/>
          <p:cNvSpPr/>
          <p:nvPr/>
        </p:nvSpPr>
        <p:spPr>
          <a:xfrm>
            <a:off x="5334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15" name="Teardrop 14"/>
          <p:cNvSpPr/>
          <p:nvPr/>
        </p:nvSpPr>
        <p:spPr>
          <a:xfrm>
            <a:off x="5334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16" name="Teardrop 15"/>
          <p:cNvSpPr/>
          <p:nvPr/>
        </p:nvSpPr>
        <p:spPr>
          <a:xfrm>
            <a:off x="5334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17" name="Curved Left Arrow 16"/>
          <p:cNvSpPr/>
          <p:nvPr/>
        </p:nvSpPr>
        <p:spPr>
          <a:xfrm>
            <a:off x="23622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8" name="Curved Left Arrow 17"/>
          <p:cNvSpPr/>
          <p:nvPr/>
        </p:nvSpPr>
        <p:spPr>
          <a:xfrm>
            <a:off x="23622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9" name="Curved Left Arrow 18"/>
          <p:cNvSpPr/>
          <p:nvPr/>
        </p:nvSpPr>
        <p:spPr>
          <a:xfrm>
            <a:off x="23622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0" name="Curved Left Arrow 19"/>
          <p:cNvSpPr/>
          <p:nvPr/>
        </p:nvSpPr>
        <p:spPr>
          <a:xfrm>
            <a:off x="23622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1" name="Bent-Up Arrow 20"/>
          <p:cNvSpPr/>
          <p:nvPr/>
        </p:nvSpPr>
        <p:spPr>
          <a:xfrm>
            <a:off x="24384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5"/>
          <p:cNvSpPr txBox="1">
            <a:spLocks noChangeArrowheads="1"/>
          </p:cNvSpPr>
          <p:nvPr/>
        </p:nvSpPr>
        <p:spPr bwMode="auto">
          <a:xfrm>
            <a:off x="50292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23" name="TextBox 11"/>
          <p:cNvSpPr txBox="1">
            <a:spLocks noChangeArrowheads="1"/>
          </p:cNvSpPr>
          <p:nvPr/>
        </p:nvSpPr>
        <p:spPr bwMode="auto">
          <a:xfrm>
            <a:off x="5029200" y="6400800"/>
            <a:ext cx="2514600" cy="1323439"/>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By providing a timely service and receiving feed back from the client GWZ will be able to prefect its process </a:t>
            </a:r>
          </a:p>
        </p:txBody>
      </p:sp>
      <p:sp>
        <p:nvSpPr>
          <p:cNvPr id="24" name="TextBox 23"/>
          <p:cNvSpPr txBox="1"/>
          <p:nvPr/>
        </p:nvSpPr>
        <p:spPr>
          <a:xfrm>
            <a:off x="3124200" y="2057400"/>
            <a:ext cx="3048000" cy="923330"/>
          </a:xfrm>
          <a:prstGeom prst="rect">
            <a:avLst/>
          </a:prstGeom>
          <a:noFill/>
        </p:spPr>
        <p:txBody>
          <a:bodyPr wrap="square" rtlCol="0">
            <a:spAutoFit/>
          </a:bodyPr>
          <a:lstStyle/>
          <a:p>
            <a:r>
              <a:rPr lang="en-US" dirty="0" smtClean="0">
                <a:latin typeface="Arial" pitchFamily="34" charset="0"/>
                <a:cs typeface="Arial" pitchFamily="34" charset="0"/>
              </a:rPr>
              <a:t>Previously gathered information to insure goals are on track</a:t>
            </a:r>
            <a:endParaRPr lang="en-US" dirty="0">
              <a:latin typeface="Arial" pitchFamily="34" charset="0"/>
              <a:cs typeface="Arial" pitchFamily="34" charset="0"/>
            </a:endParaRPr>
          </a:p>
        </p:txBody>
      </p:sp>
      <p:sp>
        <p:nvSpPr>
          <p:cNvPr id="25" name="TextBox 24"/>
          <p:cNvSpPr txBox="1"/>
          <p:nvPr/>
        </p:nvSpPr>
        <p:spPr>
          <a:xfrm>
            <a:off x="3200400" y="3962400"/>
            <a:ext cx="2438400" cy="646331"/>
          </a:xfrm>
          <a:prstGeom prst="rect">
            <a:avLst/>
          </a:prstGeom>
          <a:noFill/>
        </p:spPr>
        <p:txBody>
          <a:bodyPr wrap="square" rtlCol="0">
            <a:spAutoFit/>
          </a:bodyPr>
          <a:lstStyle/>
          <a:p>
            <a:r>
              <a:rPr lang="en-US" dirty="0" smtClean="0">
                <a:latin typeface="Arial" pitchFamily="34" charset="0"/>
                <a:cs typeface="Arial" pitchFamily="34" charset="0"/>
              </a:rPr>
              <a:t>Any changes made in research phase</a:t>
            </a:r>
            <a:endParaRPr lang="en-US" dirty="0">
              <a:latin typeface="Arial" pitchFamily="34" charset="0"/>
              <a:cs typeface="Arial" pitchFamily="34" charset="0"/>
            </a:endParaRPr>
          </a:p>
        </p:txBody>
      </p:sp>
      <p:sp>
        <p:nvSpPr>
          <p:cNvPr id="26" name="TextBox 25"/>
          <p:cNvSpPr txBox="1"/>
          <p:nvPr/>
        </p:nvSpPr>
        <p:spPr>
          <a:xfrm>
            <a:off x="3124200" y="5334000"/>
            <a:ext cx="1905000" cy="1477328"/>
          </a:xfrm>
          <a:prstGeom prst="rect">
            <a:avLst/>
          </a:prstGeom>
          <a:noFill/>
        </p:spPr>
        <p:txBody>
          <a:bodyPr wrap="square" rtlCol="0">
            <a:spAutoFit/>
          </a:bodyPr>
          <a:lstStyle/>
          <a:p>
            <a:r>
              <a:rPr lang="en-US" dirty="0" smtClean="0">
                <a:latin typeface="Arial" pitchFamily="34" charset="0"/>
                <a:cs typeface="Arial" pitchFamily="34" charset="0"/>
              </a:rPr>
              <a:t>New software and technology incurred from research and sales phase</a:t>
            </a:r>
            <a:endParaRPr lang="en-US" dirty="0">
              <a:latin typeface="Arial" pitchFamily="34" charset="0"/>
              <a:cs typeface="Arial" pitchFamily="34" charset="0"/>
            </a:endParaRPr>
          </a:p>
        </p:txBody>
      </p:sp>
      <p:sp>
        <p:nvSpPr>
          <p:cNvPr id="27" name="TextBox 26"/>
          <p:cNvSpPr txBox="1"/>
          <p:nvPr/>
        </p:nvSpPr>
        <p:spPr>
          <a:xfrm>
            <a:off x="3124200" y="7467600"/>
            <a:ext cx="1981200" cy="646331"/>
          </a:xfrm>
          <a:prstGeom prst="rect">
            <a:avLst/>
          </a:prstGeom>
          <a:noFill/>
        </p:spPr>
        <p:txBody>
          <a:bodyPr wrap="square" rtlCol="0">
            <a:spAutoFit/>
          </a:bodyPr>
          <a:lstStyle/>
          <a:p>
            <a:r>
              <a:rPr lang="en-US" dirty="0" smtClean="0">
                <a:latin typeface="Arial" pitchFamily="34" charset="0"/>
                <a:cs typeface="Arial" pitchFamily="34" charset="0"/>
              </a:rPr>
              <a:t>Implement new system</a:t>
            </a:r>
            <a:endParaRPr lang="en-US" dirty="0">
              <a:latin typeface="Arial" pitchFamily="34" charset="0"/>
              <a:cs typeface="Arial" pitchFamily="34" charset="0"/>
            </a:endParaRPr>
          </a:p>
        </p:txBody>
      </p:sp>
      <p:sp>
        <p:nvSpPr>
          <p:cNvPr id="28" name="TextBox 27"/>
          <p:cNvSpPr txBox="1"/>
          <p:nvPr/>
        </p:nvSpPr>
        <p:spPr>
          <a:xfrm>
            <a:off x="2514600" y="8458200"/>
            <a:ext cx="3672800" cy="369332"/>
          </a:xfrm>
          <a:prstGeom prst="rect">
            <a:avLst/>
          </a:prstGeom>
          <a:noFill/>
        </p:spPr>
        <p:txBody>
          <a:bodyPr wrap="none" rtlCol="0">
            <a:spAutoFit/>
          </a:bodyPr>
          <a:lstStyle/>
          <a:p>
            <a:r>
              <a:rPr lang="en-US" dirty="0" smtClean="0">
                <a:latin typeface="Arial" pitchFamily="34" charset="0"/>
                <a:cs typeface="Arial" pitchFamily="34" charset="0"/>
              </a:rPr>
              <a:t>Knowledge base and tech support</a:t>
            </a:r>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3490" name="TextBox 2"/>
          <p:cNvSpPr txBox="1">
            <a:spLocks noChangeArrowheads="1"/>
          </p:cNvSpPr>
          <p:nvPr/>
        </p:nvSpPr>
        <p:spPr bwMode="auto">
          <a:xfrm>
            <a:off x="4572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Deliver Value Chain Narrative</a:t>
            </a:r>
          </a:p>
        </p:txBody>
      </p:sp>
      <p:sp>
        <p:nvSpPr>
          <p:cNvPr id="4" name="TextBox 3"/>
          <p:cNvSpPr txBox="1"/>
          <p:nvPr/>
        </p:nvSpPr>
        <p:spPr>
          <a:xfrm>
            <a:off x="500102" y="990600"/>
            <a:ext cx="4224298" cy="369332"/>
          </a:xfrm>
          <a:prstGeom prst="rect">
            <a:avLst/>
          </a:prstGeom>
          <a:noFill/>
        </p:spPr>
        <p:txBody>
          <a:bodyPr wrap="none" rtlCol="0">
            <a:spAutoFit/>
          </a:bodyPr>
          <a:lstStyle/>
          <a:p>
            <a:r>
              <a:rPr lang="en-US" b="1" dirty="0" smtClean="0">
                <a:latin typeface="Arial" pitchFamily="34" charset="0"/>
                <a:cs typeface="Arial" pitchFamily="34" charset="0"/>
              </a:rPr>
              <a:t>The Overall  Goal of the Value Chain:</a:t>
            </a:r>
            <a:endParaRPr lang="en-US" b="1" dirty="0">
              <a:latin typeface="Arial" pitchFamily="34" charset="0"/>
              <a:cs typeface="Arial" pitchFamily="34" charset="0"/>
            </a:endParaRPr>
          </a:p>
        </p:txBody>
      </p:sp>
      <p:sp>
        <p:nvSpPr>
          <p:cNvPr id="5" name="TextBox 4"/>
          <p:cNvSpPr txBox="1"/>
          <p:nvPr/>
        </p:nvSpPr>
        <p:spPr>
          <a:xfrm>
            <a:off x="457200" y="1307068"/>
            <a:ext cx="7162800" cy="646331"/>
          </a:xfrm>
          <a:prstGeom prst="rect">
            <a:avLst/>
          </a:prstGeom>
          <a:noFill/>
        </p:spPr>
        <p:txBody>
          <a:bodyPr wrap="square" rtlCol="0">
            <a:spAutoFit/>
          </a:bodyPr>
          <a:lstStyle/>
          <a:p>
            <a:r>
              <a:rPr lang="en-US" dirty="0" smtClean="0">
                <a:latin typeface="Arial" pitchFamily="34" charset="0"/>
                <a:cs typeface="Arial" pitchFamily="34" charset="0"/>
              </a:rPr>
              <a:t>The value chain breaks down the work practices involved in the deliver process of the E-Paper Enabled System to the client</a:t>
            </a:r>
            <a:endParaRPr lang="en-US" dirty="0">
              <a:latin typeface="Arial" pitchFamily="34" charset="0"/>
              <a:cs typeface="Arial" pitchFamily="34" charset="0"/>
            </a:endParaRPr>
          </a:p>
        </p:txBody>
      </p:sp>
      <p:sp>
        <p:nvSpPr>
          <p:cNvPr id="6" name="TextBox 5"/>
          <p:cNvSpPr txBox="1"/>
          <p:nvPr/>
        </p:nvSpPr>
        <p:spPr>
          <a:xfrm>
            <a:off x="762253" y="1916668"/>
            <a:ext cx="761747" cy="369332"/>
          </a:xfrm>
          <a:prstGeom prst="rect">
            <a:avLst/>
          </a:prstGeom>
          <a:noFill/>
        </p:spPr>
        <p:txBody>
          <a:bodyPr wrap="none" rtlCol="0">
            <a:spAutoFit/>
          </a:bodyPr>
          <a:lstStyle/>
          <a:p>
            <a:r>
              <a:rPr lang="en-US" b="1" dirty="0" smtClean="0">
                <a:latin typeface="Arial" pitchFamily="34" charset="0"/>
                <a:cs typeface="Arial" pitchFamily="34" charset="0"/>
              </a:rPr>
              <a:t>R&amp;D:</a:t>
            </a:r>
            <a:endParaRPr lang="en-US" b="1" dirty="0">
              <a:latin typeface="Arial" pitchFamily="34" charset="0"/>
              <a:cs typeface="Arial" pitchFamily="34" charset="0"/>
            </a:endParaRPr>
          </a:p>
        </p:txBody>
      </p:sp>
      <p:sp>
        <p:nvSpPr>
          <p:cNvPr id="7" name="TextBox 6"/>
          <p:cNvSpPr txBox="1"/>
          <p:nvPr/>
        </p:nvSpPr>
        <p:spPr>
          <a:xfrm>
            <a:off x="852021" y="2754868"/>
            <a:ext cx="671979" cy="369332"/>
          </a:xfrm>
          <a:prstGeom prst="rect">
            <a:avLst/>
          </a:prstGeom>
          <a:noFill/>
        </p:spPr>
        <p:txBody>
          <a:bodyPr wrap="none" rtlCol="0">
            <a:spAutoFit/>
          </a:bodyPr>
          <a:lstStyle/>
          <a:p>
            <a:r>
              <a:rPr lang="en-US" b="1" dirty="0" smtClean="0">
                <a:latin typeface="Arial" pitchFamily="34" charset="0"/>
                <a:cs typeface="Arial" pitchFamily="34" charset="0"/>
              </a:rPr>
              <a:t>Sell:</a:t>
            </a:r>
            <a:endParaRPr lang="en-US" b="1" dirty="0">
              <a:latin typeface="Arial" pitchFamily="34" charset="0"/>
              <a:cs typeface="Arial" pitchFamily="34" charset="0"/>
            </a:endParaRPr>
          </a:p>
        </p:txBody>
      </p:sp>
      <p:sp>
        <p:nvSpPr>
          <p:cNvPr id="8" name="TextBox 7"/>
          <p:cNvSpPr txBox="1"/>
          <p:nvPr/>
        </p:nvSpPr>
        <p:spPr>
          <a:xfrm>
            <a:off x="339060" y="3048000"/>
            <a:ext cx="1184940" cy="369332"/>
          </a:xfrm>
          <a:prstGeom prst="rect">
            <a:avLst/>
          </a:prstGeom>
          <a:noFill/>
        </p:spPr>
        <p:txBody>
          <a:bodyPr wrap="none" rtlCol="0">
            <a:spAutoFit/>
          </a:bodyPr>
          <a:lstStyle/>
          <a:p>
            <a:r>
              <a:rPr lang="en-US" b="1" dirty="0" smtClean="0">
                <a:latin typeface="Arial" pitchFamily="34" charset="0"/>
                <a:cs typeface="Arial" pitchFamily="34" charset="0"/>
              </a:rPr>
              <a:t>Produce:</a:t>
            </a:r>
            <a:endParaRPr lang="en-US" b="1" dirty="0">
              <a:latin typeface="Arial" pitchFamily="34" charset="0"/>
              <a:cs typeface="Arial" pitchFamily="34" charset="0"/>
            </a:endParaRPr>
          </a:p>
        </p:txBody>
      </p:sp>
      <p:sp>
        <p:nvSpPr>
          <p:cNvPr id="9" name="TextBox 8"/>
          <p:cNvSpPr txBox="1"/>
          <p:nvPr/>
        </p:nvSpPr>
        <p:spPr>
          <a:xfrm>
            <a:off x="492949" y="3581400"/>
            <a:ext cx="1031051" cy="369332"/>
          </a:xfrm>
          <a:prstGeom prst="rect">
            <a:avLst/>
          </a:prstGeom>
          <a:noFill/>
        </p:spPr>
        <p:txBody>
          <a:bodyPr wrap="none" rtlCol="0">
            <a:spAutoFit/>
          </a:bodyPr>
          <a:lstStyle/>
          <a:p>
            <a:r>
              <a:rPr lang="en-US" b="1" dirty="0" smtClean="0">
                <a:latin typeface="Arial" pitchFamily="34" charset="0"/>
                <a:cs typeface="Arial" pitchFamily="34" charset="0"/>
              </a:rPr>
              <a:t>Deliver:</a:t>
            </a:r>
            <a:endParaRPr lang="en-US" b="1" dirty="0">
              <a:latin typeface="Arial" pitchFamily="34" charset="0"/>
              <a:cs typeface="Arial" pitchFamily="34" charset="0"/>
            </a:endParaRPr>
          </a:p>
        </p:txBody>
      </p:sp>
      <p:sp>
        <p:nvSpPr>
          <p:cNvPr id="10" name="TextBox 9"/>
          <p:cNvSpPr txBox="1"/>
          <p:nvPr/>
        </p:nvSpPr>
        <p:spPr>
          <a:xfrm>
            <a:off x="457200" y="3897868"/>
            <a:ext cx="1082348" cy="369332"/>
          </a:xfrm>
          <a:prstGeom prst="rect">
            <a:avLst/>
          </a:prstGeom>
          <a:noFill/>
        </p:spPr>
        <p:txBody>
          <a:bodyPr wrap="none" rtlCol="0">
            <a:spAutoFit/>
          </a:bodyPr>
          <a:lstStyle/>
          <a:p>
            <a:r>
              <a:rPr lang="en-US" b="1" dirty="0" smtClean="0">
                <a:latin typeface="Arial" pitchFamily="34" charset="0"/>
                <a:cs typeface="Arial" pitchFamily="34" charset="0"/>
              </a:rPr>
              <a:t>Service:</a:t>
            </a:r>
            <a:endParaRPr lang="en-US" b="1" dirty="0">
              <a:latin typeface="Arial" pitchFamily="34" charset="0"/>
              <a:cs typeface="Arial" pitchFamily="34" charset="0"/>
            </a:endParaRPr>
          </a:p>
        </p:txBody>
      </p:sp>
      <p:sp>
        <p:nvSpPr>
          <p:cNvPr id="11" name="TextBox 10"/>
          <p:cNvSpPr txBox="1"/>
          <p:nvPr/>
        </p:nvSpPr>
        <p:spPr>
          <a:xfrm>
            <a:off x="457200" y="4535269"/>
            <a:ext cx="4467954" cy="369332"/>
          </a:xfrm>
          <a:prstGeom prst="rect">
            <a:avLst/>
          </a:prstGeom>
          <a:noFill/>
        </p:spPr>
        <p:txBody>
          <a:bodyPr wrap="none" rtlCol="0">
            <a:spAutoFit/>
          </a:bodyPr>
          <a:lstStyle/>
          <a:p>
            <a:r>
              <a:rPr lang="en-US" b="1" dirty="0" smtClean="0">
                <a:latin typeface="Arial" pitchFamily="34" charset="0"/>
                <a:cs typeface="Arial" pitchFamily="34" charset="0"/>
              </a:rPr>
              <a:t>Bottom Line Business Value Delivered:</a:t>
            </a:r>
            <a:endParaRPr lang="en-US" b="1" dirty="0">
              <a:latin typeface="Arial" pitchFamily="34" charset="0"/>
              <a:cs typeface="Arial" pitchFamily="34" charset="0"/>
            </a:endParaRPr>
          </a:p>
        </p:txBody>
      </p:sp>
      <p:sp>
        <p:nvSpPr>
          <p:cNvPr id="12" name="TextBox 11"/>
          <p:cNvSpPr txBox="1"/>
          <p:nvPr/>
        </p:nvSpPr>
        <p:spPr>
          <a:xfrm>
            <a:off x="457200" y="4916269"/>
            <a:ext cx="7162800" cy="646331"/>
          </a:xfrm>
          <a:prstGeom prst="rect">
            <a:avLst/>
          </a:prstGeom>
          <a:noFill/>
        </p:spPr>
        <p:txBody>
          <a:bodyPr wrap="square" rtlCol="0">
            <a:spAutoFit/>
          </a:bodyPr>
          <a:lstStyle/>
          <a:p>
            <a:r>
              <a:rPr lang="en-US" dirty="0" smtClean="0">
                <a:latin typeface="Arial" pitchFamily="34" charset="0"/>
                <a:cs typeface="Arial" pitchFamily="34" charset="0"/>
              </a:rPr>
              <a:t>By providing a timely service and receiving feed back from the client GWZ will be able to prefect its process </a:t>
            </a:r>
            <a:endParaRPr lang="en-US" dirty="0">
              <a:latin typeface="Arial" pitchFamily="34" charset="0"/>
              <a:cs typeface="Arial" pitchFamily="34" charset="0"/>
            </a:endParaRPr>
          </a:p>
        </p:txBody>
      </p:sp>
      <p:sp>
        <p:nvSpPr>
          <p:cNvPr id="14" name="TextBox 7"/>
          <p:cNvSpPr txBox="1">
            <a:spLocks noChangeArrowheads="1"/>
          </p:cNvSpPr>
          <p:nvPr/>
        </p:nvSpPr>
        <p:spPr bwMode="auto">
          <a:xfrm>
            <a:off x="1371600" y="1905000"/>
            <a:ext cx="6248400" cy="923330"/>
          </a:xfrm>
          <a:prstGeom prst="rect">
            <a:avLst/>
          </a:prstGeom>
          <a:noFill/>
          <a:ln w="9525">
            <a:noFill/>
            <a:miter lim="800000"/>
            <a:headEnd/>
            <a:tailEnd/>
          </a:ln>
        </p:spPr>
        <p:txBody>
          <a:bodyPr wrap="square">
            <a:spAutoFit/>
          </a:bodyPr>
          <a:lstStyle/>
          <a:p>
            <a:r>
              <a:rPr lang="en-US" dirty="0">
                <a:latin typeface="Arial" pitchFamily="34" charset="0"/>
                <a:cs typeface="Arial" pitchFamily="34" charset="0"/>
              </a:rPr>
              <a:t>Research by compiling previously gathered information to insure the project is meeting goals and to finalize the implementation </a:t>
            </a:r>
            <a:r>
              <a:rPr lang="en-US" dirty="0" smtClean="0">
                <a:latin typeface="Arial" pitchFamily="34" charset="0"/>
                <a:cs typeface="Arial" pitchFamily="34" charset="0"/>
              </a:rPr>
              <a:t>plan</a:t>
            </a:r>
            <a:endParaRPr lang="en-US" dirty="0">
              <a:latin typeface="Arial" pitchFamily="34" charset="0"/>
              <a:cs typeface="Arial" pitchFamily="34" charset="0"/>
            </a:endParaRPr>
          </a:p>
        </p:txBody>
      </p:sp>
      <p:sp>
        <p:nvSpPr>
          <p:cNvPr id="15" name="TextBox 14"/>
          <p:cNvSpPr txBox="1"/>
          <p:nvPr/>
        </p:nvSpPr>
        <p:spPr>
          <a:xfrm>
            <a:off x="1382966" y="2743200"/>
            <a:ext cx="4865434" cy="646331"/>
          </a:xfrm>
          <a:prstGeom prst="rect">
            <a:avLst/>
          </a:prstGeom>
          <a:noFill/>
        </p:spPr>
        <p:txBody>
          <a:bodyPr wrap="none" rtlCol="0">
            <a:spAutoFit/>
          </a:bodyPr>
          <a:lstStyle/>
          <a:p>
            <a:r>
              <a:rPr lang="en-US" dirty="0" smtClean="0">
                <a:latin typeface="Arial" pitchFamily="34" charset="0"/>
                <a:cs typeface="Arial" pitchFamily="34" charset="0"/>
              </a:rPr>
              <a:t>Sell any changes made in the research phase</a:t>
            </a:r>
          </a:p>
          <a:p>
            <a:endParaRPr lang="en-US" dirty="0"/>
          </a:p>
        </p:txBody>
      </p:sp>
      <p:sp>
        <p:nvSpPr>
          <p:cNvPr id="16" name="TextBox 15"/>
          <p:cNvSpPr txBox="1"/>
          <p:nvPr/>
        </p:nvSpPr>
        <p:spPr>
          <a:xfrm>
            <a:off x="1374954" y="3048000"/>
            <a:ext cx="6245046" cy="923330"/>
          </a:xfrm>
          <a:prstGeom prst="rect">
            <a:avLst/>
          </a:prstGeom>
          <a:noFill/>
        </p:spPr>
        <p:txBody>
          <a:bodyPr wrap="square" rtlCol="0">
            <a:spAutoFit/>
          </a:bodyPr>
          <a:lstStyle/>
          <a:p>
            <a:r>
              <a:rPr lang="en-US" dirty="0" smtClean="0">
                <a:latin typeface="Arial" pitchFamily="34" charset="0"/>
                <a:cs typeface="Arial" pitchFamily="34" charset="0"/>
              </a:rPr>
              <a:t>Produce any new technologies from the research and sales phase </a:t>
            </a:r>
          </a:p>
          <a:p>
            <a:endParaRPr lang="en-US" dirty="0"/>
          </a:p>
        </p:txBody>
      </p:sp>
      <p:sp>
        <p:nvSpPr>
          <p:cNvPr id="17" name="TextBox 16"/>
          <p:cNvSpPr txBox="1"/>
          <p:nvPr/>
        </p:nvSpPr>
        <p:spPr>
          <a:xfrm>
            <a:off x="1371600" y="3581400"/>
            <a:ext cx="5237331" cy="646331"/>
          </a:xfrm>
          <a:prstGeom prst="rect">
            <a:avLst/>
          </a:prstGeom>
          <a:noFill/>
        </p:spPr>
        <p:txBody>
          <a:bodyPr wrap="none" rtlCol="0">
            <a:spAutoFit/>
          </a:bodyPr>
          <a:lstStyle/>
          <a:p>
            <a:r>
              <a:rPr lang="en-US" dirty="0" smtClean="0">
                <a:latin typeface="Arial" pitchFamily="34" charset="0"/>
                <a:cs typeface="Arial" pitchFamily="34" charset="0"/>
              </a:rPr>
              <a:t>Deliver/Implement the system into clients hospital</a:t>
            </a:r>
          </a:p>
          <a:p>
            <a:endParaRPr lang="en-US" dirty="0"/>
          </a:p>
        </p:txBody>
      </p:sp>
      <p:sp>
        <p:nvSpPr>
          <p:cNvPr id="18" name="TextBox 17"/>
          <p:cNvSpPr txBox="1"/>
          <p:nvPr/>
        </p:nvSpPr>
        <p:spPr>
          <a:xfrm>
            <a:off x="1371600" y="3886200"/>
            <a:ext cx="6248400" cy="646331"/>
          </a:xfrm>
          <a:prstGeom prst="rect">
            <a:avLst/>
          </a:prstGeom>
          <a:noFill/>
        </p:spPr>
        <p:txBody>
          <a:bodyPr wrap="square" rtlCol="0">
            <a:spAutoFit/>
          </a:bodyPr>
          <a:lstStyle/>
          <a:p>
            <a:r>
              <a:rPr lang="en-US" dirty="0" smtClean="0">
                <a:latin typeface="Arial" pitchFamily="34" charset="0"/>
                <a:cs typeface="Arial" pitchFamily="34" charset="0"/>
              </a:rPr>
              <a:t>Service the new system by providing a knowledge base and technical support</a:t>
            </a:r>
            <a:endParaRPr lang="en-US" dirty="0"/>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421" name="TextBox 2"/>
          <p:cNvSpPr txBox="1">
            <a:spLocks noChangeArrowheads="1"/>
          </p:cNvSpPr>
          <p:nvPr/>
        </p:nvSpPr>
        <p:spPr bwMode="auto">
          <a:xfrm>
            <a:off x="381000" y="376238"/>
            <a:ext cx="7315200" cy="457200"/>
          </a:xfrm>
          <a:prstGeom prst="rect">
            <a:avLst/>
          </a:prstGeom>
          <a:noFill/>
          <a:ln w="9525">
            <a:noFill/>
            <a:miter lim="800000"/>
            <a:headEnd/>
            <a:tailEnd/>
          </a:ln>
        </p:spPr>
        <p:txBody>
          <a:bodyPr>
            <a:spAutoFit/>
          </a:bodyPr>
          <a:lstStyle/>
          <a:p>
            <a:r>
              <a:rPr lang="en-US" sz="2400" b="1" dirty="0">
                <a:latin typeface="Century Schoolbook" pitchFamily="18" charset="0"/>
              </a:rPr>
              <a:t>Client Service WCA</a:t>
            </a:r>
          </a:p>
        </p:txBody>
      </p:sp>
      <p:sp>
        <p:nvSpPr>
          <p:cNvPr id="60422" name="TextBox 3"/>
          <p:cNvSpPr txBox="1">
            <a:spLocks noChangeArrowheads="1"/>
          </p:cNvSpPr>
          <p:nvPr/>
        </p:nvSpPr>
        <p:spPr bwMode="auto">
          <a:xfrm>
            <a:off x="5334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Goals</a:t>
            </a:r>
          </a:p>
        </p:txBody>
      </p:sp>
      <p:sp>
        <p:nvSpPr>
          <p:cNvPr id="60423" name="TextBox 4"/>
          <p:cNvSpPr txBox="1">
            <a:spLocks noChangeArrowheads="1"/>
          </p:cNvSpPr>
          <p:nvPr/>
        </p:nvSpPr>
        <p:spPr bwMode="auto">
          <a:xfrm>
            <a:off x="5562600" y="12192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graphicFrame>
        <p:nvGraphicFramePr>
          <p:cNvPr id="60418" name="Object 2"/>
          <p:cNvGraphicFramePr>
            <a:graphicFrameLocks noChangeAspect="1"/>
          </p:cNvGraphicFramePr>
          <p:nvPr/>
        </p:nvGraphicFramePr>
        <p:xfrm>
          <a:off x="762000" y="990600"/>
          <a:ext cx="6096000" cy="8693150"/>
        </p:xfrm>
        <a:graphic>
          <a:graphicData uri="http://schemas.openxmlformats.org/presentationml/2006/ole">
            <p:oleObj spid="_x0000_s60418" name="Visio" r:id="rId4" imgW="5594223" imgH="7979283" progId="">
              <p:embed/>
            </p:oleObj>
          </a:graphicData>
        </a:graphic>
      </p:graphicFrame>
      <p:sp>
        <p:nvSpPr>
          <p:cNvPr id="60424" name="TextBox 6"/>
          <p:cNvSpPr txBox="1">
            <a:spLocks noChangeArrowheads="1"/>
          </p:cNvSpPr>
          <p:nvPr/>
        </p:nvSpPr>
        <p:spPr bwMode="auto">
          <a:xfrm>
            <a:off x="2819400" y="7991475"/>
            <a:ext cx="1905000" cy="5810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GWZ</a:t>
            </a:r>
          </a:p>
          <a:p>
            <a:pPr>
              <a:buFont typeface="Arial" pitchFamily="34" charset="0"/>
              <a:buChar char="•"/>
            </a:pPr>
            <a:r>
              <a:rPr lang="en-US" sz="1600">
                <a:latin typeface="Arial" pitchFamily="34" charset="0"/>
                <a:cs typeface="Arial" pitchFamily="34" charset="0"/>
              </a:rPr>
              <a:t>Client</a:t>
            </a:r>
          </a:p>
        </p:txBody>
      </p:sp>
      <p:sp>
        <p:nvSpPr>
          <p:cNvPr id="60425" name="TextBox 7"/>
          <p:cNvSpPr txBox="1">
            <a:spLocks noChangeArrowheads="1"/>
          </p:cNvSpPr>
          <p:nvPr/>
        </p:nvSpPr>
        <p:spPr bwMode="auto">
          <a:xfrm>
            <a:off x="838200" y="4602163"/>
            <a:ext cx="5943600" cy="1558925"/>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a:t>
            </a:r>
            <a:r>
              <a:rPr lang="en-US" sz="1600" dirty="0">
                <a:latin typeface="Arial" pitchFamily="34" charset="0"/>
                <a:cs typeface="Arial" pitchFamily="34" charset="0"/>
              </a:rPr>
              <a:t> possible updates for the system</a:t>
            </a:r>
          </a:p>
          <a:p>
            <a:r>
              <a:rPr lang="en-US" sz="1600" b="1" dirty="0">
                <a:latin typeface="Arial" pitchFamily="34" charset="0"/>
                <a:cs typeface="Arial" pitchFamily="34" charset="0"/>
              </a:rPr>
              <a:t>Sell </a:t>
            </a:r>
            <a:r>
              <a:rPr lang="en-US" sz="1600" dirty="0">
                <a:latin typeface="Arial" pitchFamily="34" charset="0"/>
                <a:cs typeface="Arial" pitchFamily="34" charset="0"/>
              </a:rPr>
              <a:t>the updates to the client</a:t>
            </a:r>
          </a:p>
          <a:p>
            <a:r>
              <a:rPr lang="en-US" sz="1600" b="1" dirty="0">
                <a:latin typeface="Arial" pitchFamily="34" charset="0"/>
                <a:cs typeface="Arial" pitchFamily="34" charset="0"/>
              </a:rPr>
              <a:t>Produce </a:t>
            </a:r>
            <a:r>
              <a:rPr lang="en-US" sz="1600" dirty="0">
                <a:latin typeface="Arial" pitchFamily="34" charset="0"/>
                <a:cs typeface="Arial" pitchFamily="34" charset="0"/>
              </a:rPr>
              <a:t>the updates for the client</a:t>
            </a:r>
          </a:p>
          <a:p>
            <a:r>
              <a:rPr lang="en-US" sz="1600" b="1" dirty="0">
                <a:latin typeface="Arial" pitchFamily="34" charset="0"/>
                <a:cs typeface="Arial" pitchFamily="34" charset="0"/>
              </a:rPr>
              <a:t>Deliver </a:t>
            </a:r>
            <a:r>
              <a:rPr lang="en-US" sz="1600" dirty="0">
                <a:latin typeface="Arial" pitchFamily="34" charset="0"/>
                <a:cs typeface="Arial" pitchFamily="34" charset="0"/>
              </a:rPr>
              <a:t>the updates to the client</a:t>
            </a:r>
          </a:p>
          <a:p>
            <a:r>
              <a:rPr lang="en-US" sz="1600" b="1" dirty="0">
                <a:latin typeface="Arial" pitchFamily="34" charset="0"/>
                <a:cs typeface="Arial" pitchFamily="34" charset="0"/>
              </a:rPr>
              <a:t>Service</a:t>
            </a:r>
            <a:r>
              <a:rPr lang="en-US" sz="1600" dirty="0">
                <a:latin typeface="Arial" pitchFamily="34" charset="0"/>
                <a:cs typeface="Arial" pitchFamily="34" charset="0"/>
              </a:rPr>
              <a:t> the client through providing support to ensure updates are properly implemented </a:t>
            </a:r>
            <a:endParaRPr lang="en-US" sz="1600" b="1" dirty="0">
              <a:latin typeface="Arial" pitchFamily="34" charset="0"/>
              <a:cs typeface="Arial" pitchFamily="34" charset="0"/>
            </a:endParaRPr>
          </a:p>
        </p:txBody>
      </p:sp>
      <p:sp>
        <p:nvSpPr>
          <p:cNvPr id="60426" name="TextBox 8"/>
          <p:cNvSpPr txBox="1">
            <a:spLocks noChangeArrowheads="1"/>
          </p:cNvSpPr>
          <p:nvPr/>
        </p:nvSpPr>
        <p:spPr bwMode="auto">
          <a:xfrm>
            <a:off x="762000" y="8001000"/>
            <a:ext cx="1981200" cy="106997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Interactive Portal</a:t>
            </a:r>
          </a:p>
          <a:p>
            <a:pPr>
              <a:buFont typeface="Arial" pitchFamily="34" charset="0"/>
              <a:buChar char="•"/>
            </a:pPr>
            <a:r>
              <a:rPr lang="en-US" sz="1600">
                <a:latin typeface="Arial" pitchFamily="34" charset="0"/>
                <a:cs typeface="Arial" pitchFamily="34" charset="0"/>
              </a:rPr>
              <a:t>Internet</a:t>
            </a:r>
          </a:p>
          <a:p>
            <a:pPr>
              <a:buFont typeface="Arial" pitchFamily="34" charset="0"/>
              <a:buChar char="•"/>
            </a:pPr>
            <a:r>
              <a:rPr lang="en-US" sz="1600">
                <a:latin typeface="Arial" pitchFamily="34" charset="0"/>
                <a:cs typeface="Arial" pitchFamily="34" charset="0"/>
              </a:rPr>
              <a:t>Computer</a:t>
            </a:r>
          </a:p>
          <a:p>
            <a:endParaRPr lang="en-US" sz="1600">
              <a:latin typeface="Arial" pitchFamily="34" charset="0"/>
              <a:cs typeface="Arial" pitchFamily="34" charset="0"/>
            </a:endParaRPr>
          </a:p>
        </p:txBody>
      </p:sp>
      <p:sp>
        <p:nvSpPr>
          <p:cNvPr id="60427" name="TextBox 9"/>
          <p:cNvSpPr txBox="1">
            <a:spLocks noChangeArrowheads="1"/>
          </p:cNvSpPr>
          <p:nvPr/>
        </p:nvSpPr>
        <p:spPr bwMode="auto">
          <a:xfrm>
            <a:off x="4953000" y="7999413"/>
            <a:ext cx="1981200" cy="82550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Portal Data</a:t>
            </a:r>
          </a:p>
          <a:p>
            <a:pPr>
              <a:buFont typeface="Arial" pitchFamily="34" charset="0"/>
              <a:buChar char="•"/>
            </a:pPr>
            <a:r>
              <a:rPr lang="en-US" sz="1600">
                <a:latin typeface="Arial" pitchFamily="34" charset="0"/>
                <a:cs typeface="Arial" pitchFamily="34" charset="0"/>
              </a:rPr>
              <a:t>Data Collected from the Client</a:t>
            </a:r>
          </a:p>
        </p:txBody>
      </p:sp>
      <p:sp>
        <p:nvSpPr>
          <p:cNvPr id="60428" name="TextBox 10"/>
          <p:cNvSpPr txBox="1">
            <a:spLocks noChangeArrowheads="1"/>
          </p:cNvSpPr>
          <p:nvPr/>
        </p:nvSpPr>
        <p:spPr bwMode="auto">
          <a:xfrm>
            <a:off x="457200" y="1447800"/>
            <a:ext cx="2057400" cy="1323439"/>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Provide technical support to the client and create a service contract to provide specific services</a:t>
            </a:r>
          </a:p>
        </p:txBody>
      </p:sp>
      <p:sp>
        <p:nvSpPr>
          <p:cNvPr id="60429" name="TextBox 11"/>
          <p:cNvSpPr txBox="1">
            <a:spLocks noChangeArrowheads="1"/>
          </p:cNvSpPr>
          <p:nvPr/>
        </p:nvSpPr>
        <p:spPr bwMode="auto">
          <a:xfrm>
            <a:off x="5486400" y="1524000"/>
            <a:ext cx="1981200" cy="1323439"/>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Ensure that the product is reliable and meets the original goals to ensure added value</a:t>
            </a:r>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5538" name="TextBox 2"/>
          <p:cNvSpPr txBox="1">
            <a:spLocks noChangeArrowheads="1"/>
          </p:cNvSpPr>
          <p:nvPr/>
        </p:nvSpPr>
        <p:spPr bwMode="auto">
          <a:xfrm>
            <a:off x="533400" y="376238"/>
            <a:ext cx="7315200" cy="461962"/>
          </a:xfrm>
          <a:prstGeom prst="rect">
            <a:avLst/>
          </a:prstGeom>
          <a:noFill/>
          <a:ln w="9525">
            <a:noFill/>
            <a:miter lim="800000"/>
            <a:headEnd/>
            <a:tailEnd/>
          </a:ln>
        </p:spPr>
        <p:txBody>
          <a:bodyPr>
            <a:spAutoFit/>
          </a:bodyPr>
          <a:lstStyle/>
          <a:p>
            <a:r>
              <a:rPr lang="en-US" sz="2400" b="1">
                <a:latin typeface="Century Schoolbook" pitchFamily="18" charset="0"/>
              </a:rPr>
              <a:t>Client Service WCA Narrative</a:t>
            </a:r>
          </a:p>
        </p:txBody>
      </p:sp>
      <p:sp>
        <p:nvSpPr>
          <p:cNvPr id="65539" name="Text Box 3"/>
          <p:cNvSpPr txBox="1">
            <a:spLocks noChangeArrowheads="1"/>
          </p:cNvSpPr>
          <p:nvPr/>
        </p:nvSpPr>
        <p:spPr bwMode="auto">
          <a:xfrm>
            <a:off x="533400" y="990600"/>
            <a:ext cx="7239000" cy="6134100"/>
          </a:xfrm>
          <a:prstGeom prst="rect">
            <a:avLst/>
          </a:prstGeom>
          <a:noFill/>
          <a:ln w="9525">
            <a:noFill/>
            <a:miter lim="800000"/>
            <a:headEnd/>
            <a:tailEnd/>
          </a:ln>
        </p:spPr>
        <p:txBody>
          <a:bodyPr>
            <a:spAutoFit/>
          </a:bodyPr>
          <a:lstStyle/>
          <a:p>
            <a:r>
              <a:rPr lang="en-US" b="1" dirty="0">
                <a:latin typeface="Arial" pitchFamily="34" charset="0"/>
                <a:cs typeface="Arial" pitchFamily="34" charset="0"/>
              </a:rPr>
              <a:t>Provide technical support to the client and create a service contract to provide specific services:</a:t>
            </a:r>
          </a:p>
          <a:p>
            <a:pPr>
              <a:buFontTx/>
              <a:buChar char="•"/>
            </a:pPr>
            <a:r>
              <a:rPr lang="en-US" dirty="0">
                <a:latin typeface="Arial" pitchFamily="34" charset="0"/>
                <a:cs typeface="Arial" pitchFamily="34" charset="0"/>
              </a:rPr>
              <a:t>Research possible updates for the system</a:t>
            </a:r>
          </a:p>
          <a:p>
            <a:pPr>
              <a:buFontTx/>
              <a:buChar char="•"/>
            </a:pPr>
            <a:r>
              <a:rPr lang="en-US" dirty="0">
                <a:latin typeface="Arial" pitchFamily="34" charset="0"/>
                <a:cs typeface="Arial" pitchFamily="34" charset="0"/>
              </a:rPr>
              <a:t>Sell the updates to the client</a:t>
            </a:r>
          </a:p>
          <a:p>
            <a:pPr>
              <a:buFontTx/>
              <a:buChar char="•"/>
            </a:pPr>
            <a:r>
              <a:rPr lang="en-US" dirty="0">
                <a:latin typeface="Arial" pitchFamily="34" charset="0"/>
                <a:cs typeface="Arial" pitchFamily="34" charset="0"/>
              </a:rPr>
              <a:t>Produce the updates for the client</a:t>
            </a:r>
          </a:p>
          <a:p>
            <a:pPr>
              <a:buFontTx/>
              <a:buChar char="•"/>
            </a:pPr>
            <a:r>
              <a:rPr lang="en-US" dirty="0">
                <a:latin typeface="Arial" pitchFamily="34" charset="0"/>
                <a:cs typeface="Arial" pitchFamily="34" charset="0"/>
              </a:rPr>
              <a:t>Deliver the updates to the client</a:t>
            </a:r>
          </a:p>
          <a:p>
            <a:pPr>
              <a:buFontTx/>
              <a:buChar char="•"/>
            </a:pPr>
            <a:r>
              <a:rPr lang="en-US" dirty="0">
                <a:latin typeface="Arial" pitchFamily="34" charset="0"/>
                <a:cs typeface="Arial" pitchFamily="34" charset="0"/>
              </a:rPr>
              <a:t>Service the client through providing support to ensure updates are properly implemented</a:t>
            </a:r>
          </a:p>
          <a:p>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Portal Data: GWZ will used the data submitted through the portal to develop updates</a:t>
            </a:r>
          </a:p>
          <a:p>
            <a:pPr>
              <a:buFontTx/>
              <a:buChar char="•"/>
            </a:pPr>
            <a:r>
              <a:rPr lang="en-US" dirty="0">
                <a:latin typeface="Arial" pitchFamily="34" charset="0"/>
                <a:cs typeface="Arial" pitchFamily="34" charset="0"/>
              </a:rPr>
              <a:t>Data Collected from the Client: GWZ will use information gathered from onsite visits to develop updates</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GWZ: Will be collecting the data</a:t>
            </a:r>
          </a:p>
          <a:p>
            <a:pPr>
              <a:buFontTx/>
              <a:buChar char="•"/>
            </a:pPr>
            <a:r>
              <a:rPr lang="en-US" dirty="0">
                <a:latin typeface="Arial" pitchFamily="34" charset="0"/>
                <a:cs typeface="Arial" pitchFamily="34" charset="0"/>
              </a:rPr>
              <a:t>Client: Will be the primary provider of the data</a:t>
            </a:r>
          </a:p>
          <a:p>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Interactive Portal: GWZ will use this to gain feedback from its clients</a:t>
            </a:r>
          </a:p>
          <a:p>
            <a:pPr>
              <a:buFontTx/>
              <a:buChar char="•"/>
            </a:pPr>
            <a:r>
              <a:rPr lang="en-US" dirty="0">
                <a:latin typeface="Arial" pitchFamily="34" charset="0"/>
                <a:cs typeface="Arial" pitchFamily="34" charset="0"/>
              </a:rPr>
              <a:t>Internet: Will be the used to access the interactive portal</a:t>
            </a:r>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445" name="TextBox 2"/>
          <p:cNvSpPr txBox="1">
            <a:spLocks noChangeArrowheads="1"/>
          </p:cNvSpPr>
          <p:nvPr/>
        </p:nvSpPr>
        <p:spPr bwMode="auto">
          <a:xfrm>
            <a:off x="152400" y="376238"/>
            <a:ext cx="7315200" cy="461962"/>
          </a:xfrm>
          <a:prstGeom prst="rect">
            <a:avLst/>
          </a:prstGeom>
          <a:noFill/>
          <a:ln w="9525">
            <a:noFill/>
            <a:miter lim="800000"/>
            <a:headEnd/>
            <a:tailEnd/>
          </a:ln>
        </p:spPr>
        <p:txBody>
          <a:bodyPr>
            <a:spAutoFit/>
          </a:bodyPr>
          <a:lstStyle/>
          <a:p>
            <a:r>
              <a:rPr lang="en-US" sz="2400" b="1">
                <a:latin typeface="Century Schoolbook" pitchFamily="18" charset="0"/>
              </a:rPr>
              <a:t>Client Service Value Chain</a:t>
            </a:r>
          </a:p>
        </p:txBody>
      </p:sp>
      <p:sp>
        <p:nvSpPr>
          <p:cNvPr id="10" name="Rectangle 9"/>
          <p:cNvSpPr/>
          <p:nvPr/>
        </p:nvSpPr>
        <p:spPr>
          <a:xfrm>
            <a:off x="50292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ounded Rectangle 10"/>
          <p:cNvSpPr/>
          <p:nvPr/>
        </p:nvSpPr>
        <p:spPr>
          <a:xfrm>
            <a:off x="50292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Teardrop 11"/>
          <p:cNvSpPr/>
          <p:nvPr/>
        </p:nvSpPr>
        <p:spPr>
          <a:xfrm>
            <a:off x="5334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13" name="Teardrop 12"/>
          <p:cNvSpPr/>
          <p:nvPr/>
        </p:nvSpPr>
        <p:spPr>
          <a:xfrm>
            <a:off x="5334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14" name="Teardrop 13"/>
          <p:cNvSpPr/>
          <p:nvPr/>
        </p:nvSpPr>
        <p:spPr>
          <a:xfrm>
            <a:off x="5334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15" name="Teardrop 14"/>
          <p:cNvSpPr/>
          <p:nvPr/>
        </p:nvSpPr>
        <p:spPr>
          <a:xfrm>
            <a:off x="5334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16" name="Teardrop 15"/>
          <p:cNvSpPr/>
          <p:nvPr/>
        </p:nvSpPr>
        <p:spPr>
          <a:xfrm>
            <a:off x="5334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17" name="Curved Left Arrow 16"/>
          <p:cNvSpPr/>
          <p:nvPr/>
        </p:nvSpPr>
        <p:spPr>
          <a:xfrm>
            <a:off x="23622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8" name="Curved Left Arrow 17"/>
          <p:cNvSpPr/>
          <p:nvPr/>
        </p:nvSpPr>
        <p:spPr>
          <a:xfrm>
            <a:off x="23622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19" name="Curved Left Arrow 18"/>
          <p:cNvSpPr/>
          <p:nvPr/>
        </p:nvSpPr>
        <p:spPr>
          <a:xfrm>
            <a:off x="23622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0" name="Curved Left Arrow 19"/>
          <p:cNvSpPr/>
          <p:nvPr/>
        </p:nvSpPr>
        <p:spPr>
          <a:xfrm>
            <a:off x="23622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1" name="Bent-Up Arrow 20"/>
          <p:cNvSpPr/>
          <p:nvPr/>
        </p:nvSpPr>
        <p:spPr>
          <a:xfrm>
            <a:off x="24384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5"/>
          <p:cNvSpPr txBox="1">
            <a:spLocks noChangeArrowheads="1"/>
          </p:cNvSpPr>
          <p:nvPr/>
        </p:nvSpPr>
        <p:spPr bwMode="auto">
          <a:xfrm>
            <a:off x="50292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28" name="TextBox 27"/>
          <p:cNvSpPr txBox="1"/>
          <p:nvPr/>
        </p:nvSpPr>
        <p:spPr>
          <a:xfrm>
            <a:off x="3124200" y="2373868"/>
            <a:ext cx="2210862" cy="369332"/>
          </a:xfrm>
          <a:prstGeom prst="rect">
            <a:avLst/>
          </a:prstGeom>
          <a:noFill/>
        </p:spPr>
        <p:txBody>
          <a:bodyPr wrap="none" rtlCol="0">
            <a:spAutoFit/>
          </a:bodyPr>
          <a:lstStyle/>
          <a:p>
            <a:r>
              <a:rPr lang="en-US" dirty="0" smtClean="0">
                <a:latin typeface="Arial" pitchFamily="34" charset="0"/>
                <a:cs typeface="Arial" pitchFamily="34" charset="0"/>
              </a:rPr>
              <a:t>Updates for product</a:t>
            </a:r>
            <a:endParaRPr lang="en-US" dirty="0">
              <a:latin typeface="Arial" pitchFamily="34" charset="0"/>
              <a:cs typeface="Arial" pitchFamily="34" charset="0"/>
            </a:endParaRPr>
          </a:p>
        </p:txBody>
      </p:sp>
      <p:sp>
        <p:nvSpPr>
          <p:cNvPr id="29" name="TextBox 28"/>
          <p:cNvSpPr txBox="1"/>
          <p:nvPr/>
        </p:nvSpPr>
        <p:spPr>
          <a:xfrm>
            <a:off x="3124200" y="3962400"/>
            <a:ext cx="2133600" cy="646331"/>
          </a:xfrm>
          <a:prstGeom prst="rect">
            <a:avLst/>
          </a:prstGeom>
          <a:noFill/>
        </p:spPr>
        <p:txBody>
          <a:bodyPr wrap="square" rtlCol="0">
            <a:spAutoFit/>
          </a:bodyPr>
          <a:lstStyle/>
          <a:p>
            <a:r>
              <a:rPr lang="en-US" dirty="0" smtClean="0">
                <a:latin typeface="Arial" pitchFamily="34" charset="0"/>
                <a:cs typeface="Arial" pitchFamily="34" charset="0"/>
              </a:rPr>
              <a:t>New update ideas to hospital</a:t>
            </a:r>
            <a:endParaRPr lang="en-US" dirty="0">
              <a:latin typeface="Arial" pitchFamily="34" charset="0"/>
              <a:cs typeface="Arial" pitchFamily="34" charset="0"/>
            </a:endParaRPr>
          </a:p>
        </p:txBody>
      </p:sp>
      <p:sp>
        <p:nvSpPr>
          <p:cNvPr id="30" name="TextBox 29"/>
          <p:cNvSpPr txBox="1"/>
          <p:nvPr/>
        </p:nvSpPr>
        <p:spPr>
          <a:xfrm>
            <a:off x="3124200" y="5562600"/>
            <a:ext cx="2133600" cy="923330"/>
          </a:xfrm>
          <a:prstGeom prst="rect">
            <a:avLst/>
          </a:prstGeom>
          <a:noFill/>
        </p:spPr>
        <p:txBody>
          <a:bodyPr wrap="square" rtlCol="0">
            <a:spAutoFit/>
          </a:bodyPr>
          <a:lstStyle/>
          <a:p>
            <a:r>
              <a:rPr lang="en-US" dirty="0" smtClean="0">
                <a:latin typeface="Arial" pitchFamily="34" charset="0"/>
                <a:cs typeface="Arial" pitchFamily="34" charset="0"/>
              </a:rPr>
              <a:t>The updates for the hospital’s system</a:t>
            </a:r>
            <a:endParaRPr lang="en-US" dirty="0">
              <a:latin typeface="Arial" pitchFamily="34" charset="0"/>
              <a:cs typeface="Arial" pitchFamily="34" charset="0"/>
            </a:endParaRPr>
          </a:p>
        </p:txBody>
      </p:sp>
      <p:sp>
        <p:nvSpPr>
          <p:cNvPr id="31" name="TextBox 30"/>
          <p:cNvSpPr txBox="1"/>
          <p:nvPr/>
        </p:nvSpPr>
        <p:spPr>
          <a:xfrm>
            <a:off x="3124200" y="7391400"/>
            <a:ext cx="1905000" cy="923330"/>
          </a:xfrm>
          <a:prstGeom prst="rect">
            <a:avLst/>
          </a:prstGeom>
          <a:noFill/>
        </p:spPr>
        <p:txBody>
          <a:bodyPr wrap="square" rtlCol="0">
            <a:spAutoFit/>
          </a:bodyPr>
          <a:lstStyle/>
          <a:p>
            <a:r>
              <a:rPr lang="en-US" dirty="0" smtClean="0">
                <a:latin typeface="Arial" pitchFamily="34" charset="0"/>
                <a:cs typeface="Arial" pitchFamily="34" charset="0"/>
              </a:rPr>
              <a:t>Implement new updates to hospital system</a:t>
            </a:r>
            <a:endParaRPr lang="en-US" dirty="0">
              <a:latin typeface="Arial" pitchFamily="34" charset="0"/>
              <a:cs typeface="Arial" pitchFamily="34" charset="0"/>
            </a:endParaRPr>
          </a:p>
        </p:txBody>
      </p:sp>
      <p:sp>
        <p:nvSpPr>
          <p:cNvPr id="32" name="TextBox 31"/>
          <p:cNvSpPr txBox="1"/>
          <p:nvPr/>
        </p:nvSpPr>
        <p:spPr>
          <a:xfrm>
            <a:off x="3506371" y="8469868"/>
            <a:ext cx="1980029" cy="369332"/>
          </a:xfrm>
          <a:prstGeom prst="rect">
            <a:avLst/>
          </a:prstGeom>
          <a:noFill/>
        </p:spPr>
        <p:txBody>
          <a:bodyPr wrap="none" rtlCol="0">
            <a:spAutoFit/>
          </a:bodyPr>
          <a:lstStyle/>
          <a:p>
            <a:r>
              <a:rPr lang="en-US" dirty="0" smtClean="0">
                <a:latin typeface="Arial" pitchFamily="34" charset="0"/>
                <a:cs typeface="Arial" pitchFamily="34" charset="0"/>
              </a:rPr>
              <a:t>Providing support</a:t>
            </a:r>
            <a:endParaRPr lang="en-US" dirty="0">
              <a:latin typeface="Arial" pitchFamily="34" charset="0"/>
              <a:cs typeface="Arial" pitchFamily="34" charset="0"/>
            </a:endParaRPr>
          </a:p>
        </p:txBody>
      </p:sp>
      <p:sp>
        <p:nvSpPr>
          <p:cNvPr id="33" name="TextBox 11"/>
          <p:cNvSpPr txBox="1">
            <a:spLocks noChangeArrowheads="1"/>
          </p:cNvSpPr>
          <p:nvPr/>
        </p:nvSpPr>
        <p:spPr bwMode="auto">
          <a:xfrm>
            <a:off x="5029200" y="6400800"/>
            <a:ext cx="2514600" cy="1077218"/>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Ensure that the product is reliable and meets the original goals to ensure added value</a:t>
            </a:r>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1"/>
          <p:cNvSpPr txBox="1">
            <a:spLocks noChangeArrowheads="1"/>
          </p:cNvSpPr>
          <p:nvPr/>
        </p:nvSpPr>
        <p:spPr bwMode="auto">
          <a:xfrm>
            <a:off x="152400" y="381000"/>
            <a:ext cx="6675438" cy="457200"/>
          </a:xfrm>
          <a:prstGeom prst="rect">
            <a:avLst/>
          </a:prstGeom>
          <a:noFill/>
          <a:ln w="9525">
            <a:noFill/>
            <a:miter lim="800000"/>
            <a:headEnd/>
            <a:tailEnd/>
          </a:ln>
        </p:spPr>
        <p:txBody>
          <a:bodyPr>
            <a:spAutoFit/>
          </a:bodyPr>
          <a:lstStyle/>
          <a:p>
            <a:r>
              <a:rPr lang="en-US" sz="2400" b="1">
                <a:latin typeface="Century Schoolbook" pitchFamily="18" charset="0"/>
              </a:rPr>
              <a:t>Table of Content</a:t>
            </a:r>
          </a:p>
        </p:txBody>
      </p:sp>
      <p:cxnSp>
        <p:nvCxnSpPr>
          <p:cNvPr id="3" name="Straight Connector 2"/>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7586" name="TextBox 2"/>
          <p:cNvSpPr txBox="1">
            <a:spLocks noChangeArrowheads="1"/>
          </p:cNvSpPr>
          <p:nvPr/>
        </p:nvSpPr>
        <p:spPr bwMode="auto">
          <a:xfrm>
            <a:off x="381000" y="376238"/>
            <a:ext cx="7315200" cy="461962"/>
          </a:xfrm>
          <a:prstGeom prst="rect">
            <a:avLst/>
          </a:prstGeom>
          <a:noFill/>
          <a:ln w="9525">
            <a:noFill/>
            <a:miter lim="800000"/>
            <a:headEnd/>
            <a:tailEnd/>
          </a:ln>
        </p:spPr>
        <p:txBody>
          <a:bodyPr>
            <a:spAutoFit/>
          </a:bodyPr>
          <a:lstStyle/>
          <a:p>
            <a:r>
              <a:rPr lang="en-US" sz="2400" b="1" dirty="0">
                <a:latin typeface="Century Schoolbook" pitchFamily="18" charset="0"/>
              </a:rPr>
              <a:t>Client Service Value Chain Narrative</a:t>
            </a:r>
          </a:p>
        </p:txBody>
      </p:sp>
      <p:sp>
        <p:nvSpPr>
          <p:cNvPr id="4" name="TextBox 3"/>
          <p:cNvSpPr txBox="1"/>
          <p:nvPr/>
        </p:nvSpPr>
        <p:spPr>
          <a:xfrm>
            <a:off x="500102" y="990600"/>
            <a:ext cx="4224298" cy="369332"/>
          </a:xfrm>
          <a:prstGeom prst="rect">
            <a:avLst/>
          </a:prstGeom>
          <a:noFill/>
        </p:spPr>
        <p:txBody>
          <a:bodyPr wrap="none" rtlCol="0">
            <a:spAutoFit/>
          </a:bodyPr>
          <a:lstStyle/>
          <a:p>
            <a:r>
              <a:rPr lang="en-US" b="1" dirty="0" smtClean="0">
                <a:latin typeface="Arial" pitchFamily="34" charset="0"/>
                <a:cs typeface="Arial" pitchFamily="34" charset="0"/>
              </a:rPr>
              <a:t>The Overall  Goal of the Value Chain:</a:t>
            </a:r>
            <a:endParaRPr lang="en-US" b="1" dirty="0">
              <a:latin typeface="Arial" pitchFamily="34" charset="0"/>
              <a:cs typeface="Arial" pitchFamily="34" charset="0"/>
            </a:endParaRPr>
          </a:p>
        </p:txBody>
      </p:sp>
      <p:sp>
        <p:nvSpPr>
          <p:cNvPr id="5" name="TextBox 4"/>
          <p:cNvSpPr txBox="1"/>
          <p:nvPr/>
        </p:nvSpPr>
        <p:spPr>
          <a:xfrm>
            <a:off x="457200" y="1307068"/>
            <a:ext cx="7239000" cy="923330"/>
          </a:xfrm>
          <a:prstGeom prst="rect">
            <a:avLst/>
          </a:prstGeom>
          <a:noFill/>
        </p:spPr>
        <p:txBody>
          <a:bodyPr wrap="square" rtlCol="0">
            <a:spAutoFit/>
          </a:bodyPr>
          <a:lstStyle/>
          <a:p>
            <a:r>
              <a:rPr lang="en-US" dirty="0" smtClean="0">
                <a:latin typeface="Arial" pitchFamily="34" charset="0"/>
                <a:cs typeface="Arial" pitchFamily="34" charset="0"/>
              </a:rPr>
              <a:t>The value chain breaks down the work practices involved in the Service Phase by providing technical support and updates for the client</a:t>
            </a:r>
            <a:endParaRPr lang="en-US" dirty="0">
              <a:latin typeface="Arial" pitchFamily="34" charset="0"/>
              <a:cs typeface="Arial" pitchFamily="34" charset="0"/>
            </a:endParaRPr>
          </a:p>
        </p:txBody>
      </p:sp>
      <p:sp>
        <p:nvSpPr>
          <p:cNvPr id="6" name="TextBox 5"/>
          <p:cNvSpPr txBox="1"/>
          <p:nvPr/>
        </p:nvSpPr>
        <p:spPr>
          <a:xfrm>
            <a:off x="762253" y="2173069"/>
            <a:ext cx="761747" cy="369332"/>
          </a:xfrm>
          <a:prstGeom prst="rect">
            <a:avLst/>
          </a:prstGeom>
          <a:noFill/>
        </p:spPr>
        <p:txBody>
          <a:bodyPr wrap="none" rtlCol="0">
            <a:spAutoFit/>
          </a:bodyPr>
          <a:lstStyle/>
          <a:p>
            <a:r>
              <a:rPr lang="en-US" b="1" dirty="0" smtClean="0">
                <a:latin typeface="Arial" pitchFamily="34" charset="0"/>
                <a:cs typeface="Arial" pitchFamily="34" charset="0"/>
              </a:rPr>
              <a:t>R&amp;D:</a:t>
            </a:r>
            <a:endParaRPr lang="en-US" b="1" dirty="0">
              <a:latin typeface="Arial" pitchFamily="34" charset="0"/>
              <a:cs typeface="Arial" pitchFamily="34" charset="0"/>
            </a:endParaRPr>
          </a:p>
        </p:txBody>
      </p:sp>
      <p:sp>
        <p:nvSpPr>
          <p:cNvPr id="7" name="TextBox 6"/>
          <p:cNvSpPr txBox="1"/>
          <p:nvPr/>
        </p:nvSpPr>
        <p:spPr>
          <a:xfrm>
            <a:off x="852021" y="2477869"/>
            <a:ext cx="671979" cy="369332"/>
          </a:xfrm>
          <a:prstGeom prst="rect">
            <a:avLst/>
          </a:prstGeom>
          <a:noFill/>
        </p:spPr>
        <p:txBody>
          <a:bodyPr wrap="none" rtlCol="0">
            <a:spAutoFit/>
          </a:bodyPr>
          <a:lstStyle/>
          <a:p>
            <a:r>
              <a:rPr lang="en-US" b="1" dirty="0" smtClean="0">
                <a:latin typeface="Arial" pitchFamily="34" charset="0"/>
                <a:cs typeface="Arial" pitchFamily="34" charset="0"/>
              </a:rPr>
              <a:t>Sell:</a:t>
            </a:r>
            <a:endParaRPr lang="en-US" b="1" dirty="0">
              <a:latin typeface="Arial" pitchFamily="34" charset="0"/>
              <a:cs typeface="Arial" pitchFamily="34" charset="0"/>
            </a:endParaRPr>
          </a:p>
        </p:txBody>
      </p:sp>
      <p:sp>
        <p:nvSpPr>
          <p:cNvPr id="8" name="TextBox 7"/>
          <p:cNvSpPr txBox="1"/>
          <p:nvPr/>
        </p:nvSpPr>
        <p:spPr>
          <a:xfrm>
            <a:off x="339060" y="2782669"/>
            <a:ext cx="1261140" cy="369332"/>
          </a:xfrm>
          <a:prstGeom prst="rect">
            <a:avLst/>
          </a:prstGeom>
          <a:noFill/>
        </p:spPr>
        <p:txBody>
          <a:bodyPr wrap="square" rtlCol="0">
            <a:spAutoFit/>
          </a:bodyPr>
          <a:lstStyle/>
          <a:p>
            <a:r>
              <a:rPr lang="en-US" b="1" dirty="0" smtClean="0">
                <a:latin typeface="Arial" pitchFamily="34" charset="0"/>
                <a:cs typeface="Arial" pitchFamily="34" charset="0"/>
              </a:rPr>
              <a:t>Produce:</a:t>
            </a:r>
            <a:endParaRPr lang="en-US" b="1" dirty="0">
              <a:latin typeface="Arial" pitchFamily="34" charset="0"/>
              <a:cs typeface="Arial" pitchFamily="34" charset="0"/>
            </a:endParaRPr>
          </a:p>
        </p:txBody>
      </p:sp>
      <p:sp>
        <p:nvSpPr>
          <p:cNvPr id="9" name="TextBox 8"/>
          <p:cNvSpPr txBox="1"/>
          <p:nvPr/>
        </p:nvSpPr>
        <p:spPr>
          <a:xfrm>
            <a:off x="492949" y="3087469"/>
            <a:ext cx="1031051" cy="369332"/>
          </a:xfrm>
          <a:prstGeom prst="rect">
            <a:avLst/>
          </a:prstGeom>
          <a:noFill/>
        </p:spPr>
        <p:txBody>
          <a:bodyPr wrap="none" rtlCol="0">
            <a:spAutoFit/>
          </a:bodyPr>
          <a:lstStyle/>
          <a:p>
            <a:r>
              <a:rPr lang="en-US" b="1" dirty="0" smtClean="0">
                <a:latin typeface="Arial" pitchFamily="34" charset="0"/>
                <a:cs typeface="Arial" pitchFamily="34" charset="0"/>
              </a:rPr>
              <a:t>Deliver:</a:t>
            </a:r>
            <a:endParaRPr lang="en-US" b="1" dirty="0">
              <a:latin typeface="Arial" pitchFamily="34" charset="0"/>
              <a:cs typeface="Arial" pitchFamily="34" charset="0"/>
            </a:endParaRPr>
          </a:p>
        </p:txBody>
      </p:sp>
      <p:sp>
        <p:nvSpPr>
          <p:cNvPr id="10" name="TextBox 9"/>
          <p:cNvSpPr txBox="1"/>
          <p:nvPr/>
        </p:nvSpPr>
        <p:spPr>
          <a:xfrm>
            <a:off x="441652" y="3392269"/>
            <a:ext cx="1082348" cy="369332"/>
          </a:xfrm>
          <a:prstGeom prst="rect">
            <a:avLst/>
          </a:prstGeom>
          <a:noFill/>
        </p:spPr>
        <p:txBody>
          <a:bodyPr wrap="none" rtlCol="0">
            <a:spAutoFit/>
          </a:bodyPr>
          <a:lstStyle/>
          <a:p>
            <a:r>
              <a:rPr lang="en-US" b="1" dirty="0" smtClean="0">
                <a:latin typeface="Arial" pitchFamily="34" charset="0"/>
                <a:cs typeface="Arial" pitchFamily="34" charset="0"/>
              </a:rPr>
              <a:t>Service:</a:t>
            </a:r>
            <a:endParaRPr lang="en-US" b="1" dirty="0">
              <a:latin typeface="Arial" pitchFamily="34" charset="0"/>
              <a:cs typeface="Arial" pitchFamily="34" charset="0"/>
            </a:endParaRPr>
          </a:p>
        </p:txBody>
      </p:sp>
      <p:sp>
        <p:nvSpPr>
          <p:cNvPr id="11" name="TextBox 10"/>
          <p:cNvSpPr txBox="1"/>
          <p:nvPr/>
        </p:nvSpPr>
        <p:spPr>
          <a:xfrm>
            <a:off x="457200" y="4001869"/>
            <a:ext cx="4467954" cy="369332"/>
          </a:xfrm>
          <a:prstGeom prst="rect">
            <a:avLst/>
          </a:prstGeom>
          <a:noFill/>
        </p:spPr>
        <p:txBody>
          <a:bodyPr wrap="none" rtlCol="0">
            <a:spAutoFit/>
          </a:bodyPr>
          <a:lstStyle/>
          <a:p>
            <a:r>
              <a:rPr lang="en-US" b="1" dirty="0" smtClean="0">
                <a:latin typeface="Arial" pitchFamily="34" charset="0"/>
                <a:cs typeface="Arial" pitchFamily="34" charset="0"/>
              </a:rPr>
              <a:t>Bottom Line Business Value Delivered:</a:t>
            </a:r>
            <a:endParaRPr lang="en-US" b="1" dirty="0">
              <a:latin typeface="Arial" pitchFamily="34" charset="0"/>
              <a:cs typeface="Arial" pitchFamily="34" charset="0"/>
            </a:endParaRPr>
          </a:p>
        </p:txBody>
      </p:sp>
      <p:sp>
        <p:nvSpPr>
          <p:cNvPr id="12" name="TextBox 11"/>
          <p:cNvSpPr txBox="1"/>
          <p:nvPr/>
        </p:nvSpPr>
        <p:spPr>
          <a:xfrm>
            <a:off x="457200" y="4343400"/>
            <a:ext cx="7162800" cy="646331"/>
          </a:xfrm>
          <a:prstGeom prst="rect">
            <a:avLst/>
          </a:prstGeom>
          <a:noFill/>
        </p:spPr>
        <p:txBody>
          <a:bodyPr wrap="square" rtlCol="0">
            <a:spAutoFit/>
          </a:bodyPr>
          <a:lstStyle/>
          <a:p>
            <a:r>
              <a:rPr lang="en-US" dirty="0" smtClean="0">
                <a:latin typeface="Arial" pitchFamily="34" charset="0"/>
                <a:cs typeface="Arial" pitchFamily="34" charset="0"/>
              </a:rPr>
              <a:t>Ensure that the product is reliable and meets the original goals to ensure added value</a:t>
            </a:r>
            <a:endParaRPr lang="en-US" dirty="0">
              <a:latin typeface="Arial" pitchFamily="34" charset="0"/>
              <a:cs typeface="Arial" pitchFamily="34" charset="0"/>
            </a:endParaRPr>
          </a:p>
        </p:txBody>
      </p:sp>
      <p:sp>
        <p:nvSpPr>
          <p:cNvPr id="14" name="TextBox 7"/>
          <p:cNvSpPr txBox="1">
            <a:spLocks noChangeArrowheads="1"/>
          </p:cNvSpPr>
          <p:nvPr/>
        </p:nvSpPr>
        <p:spPr bwMode="auto">
          <a:xfrm>
            <a:off x="1371600" y="2173069"/>
            <a:ext cx="5943600" cy="369332"/>
          </a:xfrm>
          <a:prstGeom prst="rect">
            <a:avLst/>
          </a:prstGeom>
          <a:noFill/>
          <a:ln w="9525">
            <a:noFill/>
            <a:miter lim="800000"/>
            <a:headEnd/>
            <a:tailEnd/>
          </a:ln>
        </p:spPr>
        <p:txBody>
          <a:bodyPr>
            <a:spAutoFit/>
          </a:bodyPr>
          <a:lstStyle/>
          <a:p>
            <a:r>
              <a:rPr lang="en-US" dirty="0">
                <a:latin typeface="Arial" pitchFamily="34" charset="0"/>
                <a:cs typeface="Arial" pitchFamily="34" charset="0"/>
              </a:rPr>
              <a:t>Research possible updates for the </a:t>
            </a:r>
            <a:r>
              <a:rPr lang="en-US" dirty="0" smtClean="0">
                <a:latin typeface="Arial" pitchFamily="34" charset="0"/>
                <a:cs typeface="Arial" pitchFamily="34" charset="0"/>
              </a:rPr>
              <a:t>system</a:t>
            </a:r>
            <a:endParaRPr lang="en-US" dirty="0">
              <a:latin typeface="Arial" pitchFamily="34" charset="0"/>
              <a:cs typeface="Arial" pitchFamily="34" charset="0"/>
            </a:endParaRPr>
          </a:p>
        </p:txBody>
      </p:sp>
      <p:sp>
        <p:nvSpPr>
          <p:cNvPr id="15" name="TextBox 14"/>
          <p:cNvSpPr txBox="1"/>
          <p:nvPr/>
        </p:nvSpPr>
        <p:spPr>
          <a:xfrm>
            <a:off x="1336705" y="2477869"/>
            <a:ext cx="3082895" cy="646331"/>
          </a:xfrm>
          <a:prstGeom prst="rect">
            <a:avLst/>
          </a:prstGeom>
          <a:noFill/>
        </p:spPr>
        <p:txBody>
          <a:bodyPr wrap="none" rtlCol="0">
            <a:spAutoFit/>
          </a:bodyPr>
          <a:lstStyle/>
          <a:p>
            <a:r>
              <a:rPr lang="en-US" dirty="0" smtClean="0">
                <a:latin typeface="Arial" pitchFamily="34" charset="0"/>
                <a:cs typeface="Arial" pitchFamily="34" charset="0"/>
              </a:rPr>
              <a:t>Sell the updates to the client</a:t>
            </a:r>
          </a:p>
          <a:p>
            <a:endParaRPr lang="en-US" dirty="0"/>
          </a:p>
        </p:txBody>
      </p:sp>
      <p:sp>
        <p:nvSpPr>
          <p:cNvPr id="16" name="TextBox 15"/>
          <p:cNvSpPr txBox="1"/>
          <p:nvPr/>
        </p:nvSpPr>
        <p:spPr>
          <a:xfrm>
            <a:off x="1371600" y="2782669"/>
            <a:ext cx="3634328" cy="646331"/>
          </a:xfrm>
          <a:prstGeom prst="rect">
            <a:avLst/>
          </a:prstGeom>
          <a:noFill/>
        </p:spPr>
        <p:txBody>
          <a:bodyPr wrap="none" rtlCol="0">
            <a:spAutoFit/>
          </a:bodyPr>
          <a:lstStyle/>
          <a:p>
            <a:r>
              <a:rPr lang="en-US" dirty="0" smtClean="0">
                <a:latin typeface="Arial" pitchFamily="34" charset="0"/>
                <a:cs typeface="Arial" pitchFamily="34" charset="0"/>
              </a:rPr>
              <a:t>Produce the updates for the client</a:t>
            </a:r>
          </a:p>
          <a:p>
            <a:endParaRPr lang="en-US" dirty="0"/>
          </a:p>
        </p:txBody>
      </p:sp>
      <p:sp>
        <p:nvSpPr>
          <p:cNvPr id="17" name="TextBox 16"/>
          <p:cNvSpPr txBox="1"/>
          <p:nvPr/>
        </p:nvSpPr>
        <p:spPr>
          <a:xfrm>
            <a:off x="1384280" y="3087469"/>
            <a:ext cx="3416320" cy="369332"/>
          </a:xfrm>
          <a:prstGeom prst="rect">
            <a:avLst/>
          </a:prstGeom>
          <a:noFill/>
        </p:spPr>
        <p:txBody>
          <a:bodyPr wrap="none" rtlCol="0">
            <a:spAutoFit/>
          </a:bodyPr>
          <a:lstStyle/>
          <a:p>
            <a:r>
              <a:rPr lang="en-US" dirty="0" smtClean="0">
                <a:latin typeface="Arial" pitchFamily="34" charset="0"/>
                <a:cs typeface="Arial" pitchFamily="34" charset="0"/>
              </a:rPr>
              <a:t>Deliver the updates to the client</a:t>
            </a:r>
          </a:p>
        </p:txBody>
      </p:sp>
      <p:sp>
        <p:nvSpPr>
          <p:cNvPr id="18" name="TextBox 17"/>
          <p:cNvSpPr txBox="1"/>
          <p:nvPr/>
        </p:nvSpPr>
        <p:spPr>
          <a:xfrm>
            <a:off x="1371601" y="3392269"/>
            <a:ext cx="6248400" cy="923330"/>
          </a:xfrm>
          <a:prstGeom prst="rect">
            <a:avLst/>
          </a:prstGeom>
          <a:noFill/>
        </p:spPr>
        <p:txBody>
          <a:bodyPr wrap="square" rtlCol="0">
            <a:spAutoFit/>
          </a:bodyPr>
          <a:lstStyle/>
          <a:p>
            <a:r>
              <a:rPr lang="en-US" dirty="0" smtClean="0">
                <a:latin typeface="Arial" pitchFamily="34" charset="0"/>
                <a:cs typeface="Arial" pitchFamily="34" charset="0"/>
              </a:rPr>
              <a:t>Service the client through providing support to ensure updates are properly implemented </a:t>
            </a:r>
          </a:p>
          <a:p>
            <a:endParaRPr lang="en-US" dirty="0"/>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838200" y="990600"/>
          <a:ext cx="6096000" cy="8693150"/>
        </p:xfrm>
        <a:graphic>
          <a:graphicData uri="http://schemas.openxmlformats.org/presentationml/2006/ole">
            <p:oleObj spid="_x0000_s16386" name="Visio" r:id="rId4" imgW="5594223" imgH="7979283" progId="">
              <p:embed/>
            </p:oleObj>
          </a:graphicData>
        </a:graphic>
      </p:graphicFrame>
      <p:cxnSp>
        <p:nvCxnSpPr>
          <p:cNvPr id="3" name="Straight Connector 2"/>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389" name="TextBox 3"/>
          <p:cNvSpPr txBox="1">
            <a:spLocks noChangeArrowheads="1"/>
          </p:cNvSpPr>
          <p:nvPr/>
        </p:nvSpPr>
        <p:spPr bwMode="auto">
          <a:xfrm>
            <a:off x="457200" y="381000"/>
            <a:ext cx="5486400" cy="461963"/>
          </a:xfrm>
          <a:prstGeom prst="rect">
            <a:avLst/>
          </a:prstGeom>
          <a:noFill/>
          <a:ln w="9525">
            <a:noFill/>
            <a:miter lim="800000"/>
            <a:headEnd/>
            <a:tailEnd/>
          </a:ln>
        </p:spPr>
        <p:txBody>
          <a:bodyPr>
            <a:spAutoFit/>
          </a:bodyPr>
          <a:lstStyle/>
          <a:p>
            <a:r>
              <a:rPr lang="en-US" sz="2400" b="1">
                <a:latin typeface="Century Schoolbook" pitchFamily="18" charset="0"/>
              </a:rPr>
              <a:t>Costumer WCA Look through and change</a:t>
            </a:r>
          </a:p>
        </p:txBody>
      </p:sp>
      <p:sp>
        <p:nvSpPr>
          <p:cNvPr id="16390" name="TextBox 4"/>
          <p:cNvSpPr txBox="1">
            <a:spLocks noChangeArrowheads="1"/>
          </p:cNvSpPr>
          <p:nvPr/>
        </p:nvSpPr>
        <p:spPr bwMode="auto">
          <a:xfrm>
            <a:off x="533400" y="1143000"/>
            <a:ext cx="1905000" cy="369888"/>
          </a:xfrm>
          <a:prstGeom prst="rect">
            <a:avLst/>
          </a:prstGeom>
          <a:noFill/>
          <a:ln w="9525">
            <a:noFill/>
            <a:miter lim="800000"/>
            <a:headEnd/>
            <a:tailEnd/>
          </a:ln>
        </p:spPr>
        <p:txBody>
          <a:bodyPr>
            <a:spAutoFit/>
          </a:bodyPr>
          <a:lstStyle/>
          <a:p>
            <a:r>
              <a:rPr lang="en-US" b="1">
                <a:latin typeface="Century Schoolbook" pitchFamily="18" charset="0"/>
              </a:rPr>
              <a:t>Goals</a:t>
            </a:r>
          </a:p>
        </p:txBody>
      </p:sp>
      <p:sp>
        <p:nvSpPr>
          <p:cNvPr id="16391" name="TextBox 5"/>
          <p:cNvSpPr txBox="1">
            <a:spLocks noChangeArrowheads="1"/>
          </p:cNvSpPr>
          <p:nvPr/>
        </p:nvSpPr>
        <p:spPr bwMode="auto">
          <a:xfrm>
            <a:off x="5562600" y="1219200"/>
            <a:ext cx="1905000" cy="369888"/>
          </a:xfrm>
          <a:prstGeom prst="rect">
            <a:avLst/>
          </a:prstGeom>
          <a:noFill/>
          <a:ln w="9525">
            <a:noFill/>
            <a:miter lim="800000"/>
            <a:headEnd/>
            <a:tailEnd/>
          </a:ln>
        </p:spPr>
        <p:txBody>
          <a:bodyPr>
            <a:spAutoFit/>
          </a:bodyPr>
          <a:lstStyle/>
          <a:p>
            <a:r>
              <a:rPr lang="en-US" b="1">
                <a:latin typeface="Century Schoolbook" pitchFamily="18" charset="0"/>
              </a:rPr>
              <a:t>Value</a:t>
            </a:r>
          </a:p>
        </p:txBody>
      </p:sp>
      <p:sp>
        <p:nvSpPr>
          <p:cNvPr id="16392" name="TextBox 6"/>
          <p:cNvSpPr txBox="1">
            <a:spLocks noChangeArrowheads="1"/>
          </p:cNvSpPr>
          <p:nvPr/>
        </p:nvSpPr>
        <p:spPr bwMode="auto">
          <a:xfrm>
            <a:off x="990600" y="8077200"/>
            <a:ext cx="1905000" cy="830263"/>
          </a:xfrm>
          <a:prstGeom prst="rect">
            <a:avLst/>
          </a:prstGeom>
          <a:noFill/>
          <a:ln w="9525">
            <a:noFill/>
            <a:miter lim="800000"/>
            <a:headEnd/>
            <a:tailEnd/>
          </a:ln>
        </p:spPr>
        <p:txBody>
          <a:bodyPr>
            <a:spAutoFit/>
          </a:bodyPr>
          <a:lstStyle/>
          <a:p>
            <a:pPr>
              <a:buFont typeface="Arial" pitchFamily="34" charset="0"/>
              <a:buChar char="•"/>
            </a:pPr>
            <a:r>
              <a:rPr lang="en-US" sz="1600">
                <a:latin typeface="Century Schoolbook" pitchFamily="18" charset="0"/>
              </a:rPr>
              <a:t>MS Office Suite</a:t>
            </a:r>
          </a:p>
          <a:p>
            <a:pPr>
              <a:buFont typeface="Arial" pitchFamily="34" charset="0"/>
              <a:buChar char="•"/>
            </a:pPr>
            <a:r>
              <a:rPr lang="en-US" sz="1600">
                <a:latin typeface="Century Schoolbook" pitchFamily="18" charset="0"/>
              </a:rPr>
              <a:t>Internet</a:t>
            </a:r>
          </a:p>
          <a:p>
            <a:pPr>
              <a:buFont typeface="Arial" pitchFamily="34" charset="0"/>
              <a:buChar char="•"/>
            </a:pPr>
            <a:r>
              <a:rPr lang="en-US" sz="1600">
                <a:latin typeface="Century Schoolbook" pitchFamily="18" charset="0"/>
              </a:rPr>
              <a:t>Computer</a:t>
            </a:r>
          </a:p>
        </p:txBody>
      </p:sp>
      <p:sp>
        <p:nvSpPr>
          <p:cNvPr id="16393" name="TextBox 7"/>
          <p:cNvSpPr txBox="1">
            <a:spLocks noChangeArrowheads="1"/>
          </p:cNvSpPr>
          <p:nvPr/>
        </p:nvSpPr>
        <p:spPr bwMode="auto">
          <a:xfrm>
            <a:off x="2971800" y="8066088"/>
            <a:ext cx="1905000" cy="1077912"/>
          </a:xfrm>
          <a:prstGeom prst="rect">
            <a:avLst/>
          </a:prstGeom>
          <a:noFill/>
          <a:ln w="9525">
            <a:noFill/>
            <a:miter lim="800000"/>
            <a:headEnd/>
            <a:tailEnd/>
          </a:ln>
        </p:spPr>
        <p:txBody>
          <a:bodyPr>
            <a:spAutoFit/>
          </a:bodyPr>
          <a:lstStyle/>
          <a:p>
            <a:pPr>
              <a:buFont typeface="Arial" pitchFamily="34" charset="0"/>
              <a:buChar char="•"/>
            </a:pPr>
            <a:r>
              <a:rPr lang="en-US" sz="1600">
                <a:latin typeface="Century Schoolbook" pitchFamily="18" charset="0"/>
              </a:rPr>
              <a:t>Group</a:t>
            </a:r>
          </a:p>
          <a:p>
            <a:pPr>
              <a:buFont typeface="Arial" pitchFamily="34" charset="0"/>
              <a:buChar char="•"/>
            </a:pPr>
            <a:r>
              <a:rPr lang="en-US" sz="1600">
                <a:latin typeface="Century Schoolbook" pitchFamily="18" charset="0"/>
              </a:rPr>
              <a:t>Reviewers</a:t>
            </a:r>
          </a:p>
          <a:p>
            <a:pPr>
              <a:buFont typeface="Arial" pitchFamily="34" charset="0"/>
              <a:buChar char="•"/>
            </a:pPr>
            <a:r>
              <a:rPr lang="en-US" sz="1600">
                <a:latin typeface="Century Schoolbook" pitchFamily="18" charset="0"/>
              </a:rPr>
              <a:t>Person’s Interviewed</a:t>
            </a:r>
          </a:p>
        </p:txBody>
      </p:sp>
      <p:sp>
        <p:nvSpPr>
          <p:cNvPr id="16394" name="TextBox 8"/>
          <p:cNvSpPr txBox="1">
            <a:spLocks noChangeArrowheads="1"/>
          </p:cNvSpPr>
          <p:nvPr/>
        </p:nvSpPr>
        <p:spPr bwMode="auto">
          <a:xfrm>
            <a:off x="5029200" y="8077200"/>
            <a:ext cx="1981200" cy="1816100"/>
          </a:xfrm>
          <a:prstGeom prst="rect">
            <a:avLst/>
          </a:prstGeom>
          <a:noFill/>
          <a:ln w="9525">
            <a:noFill/>
            <a:miter lim="800000"/>
            <a:headEnd/>
            <a:tailEnd/>
          </a:ln>
        </p:spPr>
        <p:txBody>
          <a:bodyPr>
            <a:spAutoFit/>
          </a:bodyPr>
          <a:lstStyle/>
          <a:p>
            <a:pPr>
              <a:buFont typeface="Arial" pitchFamily="34" charset="0"/>
              <a:buChar char="•"/>
            </a:pPr>
            <a:r>
              <a:rPr lang="en-US" sz="1600">
                <a:latin typeface="Century Schoolbook" pitchFamily="18" charset="0"/>
              </a:rPr>
              <a:t>WCA</a:t>
            </a:r>
          </a:p>
          <a:p>
            <a:pPr>
              <a:buFont typeface="Arial" pitchFamily="34" charset="0"/>
              <a:buChar char="•"/>
            </a:pPr>
            <a:r>
              <a:rPr lang="en-US" sz="1600">
                <a:latin typeface="Century Schoolbook" pitchFamily="18" charset="0"/>
              </a:rPr>
              <a:t>Value Chain</a:t>
            </a:r>
          </a:p>
          <a:p>
            <a:pPr>
              <a:buFont typeface="Arial" pitchFamily="34" charset="0"/>
              <a:buChar char="•"/>
            </a:pPr>
            <a:r>
              <a:rPr lang="en-US" sz="1600">
                <a:latin typeface="Century Schoolbook" pitchFamily="18" charset="0"/>
              </a:rPr>
              <a:t>Data Collected From Questionnaire</a:t>
            </a:r>
          </a:p>
          <a:p>
            <a:pPr>
              <a:buFont typeface="Arial" pitchFamily="34" charset="0"/>
              <a:buChar char="•"/>
            </a:pPr>
            <a:r>
              <a:rPr lang="en-US" sz="1600">
                <a:latin typeface="Century Schoolbook" pitchFamily="18" charset="0"/>
              </a:rPr>
              <a:t>Class Mineral</a:t>
            </a:r>
          </a:p>
          <a:p>
            <a:pPr>
              <a:buFont typeface="Arial" pitchFamily="34" charset="0"/>
              <a:buChar char="•"/>
            </a:pPr>
            <a:r>
              <a:rPr lang="en-US" sz="1600">
                <a:latin typeface="Century Schoolbook" pitchFamily="18" charset="0"/>
              </a:rPr>
              <a:t>Grade Sheet</a:t>
            </a:r>
          </a:p>
          <a:p>
            <a:r>
              <a:rPr lang="en-US" sz="1600">
                <a:latin typeface="Century Schoolbook" pitchFamily="18" charset="0"/>
              </a:rPr>
              <a:t>  </a:t>
            </a:r>
          </a:p>
        </p:txBody>
      </p:sp>
      <p:sp>
        <p:nvSpPr>
          <p:cNvPr id="16395" name="TextBox 10"/>
          <p:cNvSpPr txBox="1">
            <a:spLocks noChangeArrowheads="1"/>
          </p:cNvSpPr>
          <p:nvPr/>
        </p:nvSpPr>
        <p:spPr bwMode="auto">
          <a:xfrm>
            <a:off x="2590800" y="3124200"/>
            <a:ext cx="2514600" cy="369888"/>
          </a:xfrm>
          <a:prstGeom prst="rect">
            <a:avLst/>
          </a:prstGeom>
          <a:noFill/>
          <a:ln w="9525">
            <a:noFill/>
            <a:miter lim="800000"/>
            <a:headEnd/>
            <a:tailEnd/>
          </a:ln>
        </p:spPr>
        <p:txBody>
          <a:bodyPr>
            <a:spAutoFit/>
          </a:bodyPr>
          <a:lstStyle/>
          <a:p>
            <a:pPr>
              <a:buFont typeface="Arial" pitchFamily="34" charset="0"/>
              <a:buChar char="•"/>
            </a:pPr>
            <a:r>
              <a:rPr lang="en-US">
                <a:latin typeface="Century Schoolbook" pitchFamily="18" charset="0"/>
              </a:rPr>
              <a:t>Product Report</a:t>
            </a:r>
          </a:p>
        </p:txBody>
      </p:sp>
      <p:sp>
        <p:nvSpPr>
          <p:cNvPr id="16396" name="TextBox 11"/>
          <p:cNvSpPr txBox="1">
            <a:spLocks noChangeArrowheads="1"/>
          </p:cNvSpPr>
          <p:nvPr/>
        </p:nvSpPr>
        <p:spPr bwMode="auto">
          <a:xfrm>
            <a:off x="2590800" y="1447800"/>
            <a:ext cx="2590800" cy="923925"/>
          </a:xfrm>
          <a:prstGeom prst="rect">
            <a:avLst/>
          </a:prstGeom>
          <a:noFill/>
          <a:ln w="9525">
            <a:noFill/>
            <a:miter lim="800000"/>
            <a:headEnd/>
            <a:tailEnd/>
          </a:ln>
        </p:spPr>
        <p:txBody>
          <a:bodyPr>
            <a:spAutoFit/>
          </a:bodyPr>
          <a:lstStyle/>
          <a:p>
            <a:pPr>
              <a:buFont typeface="Arial" pitchFamily="34" charset="0"/>
              <a:buChar char="•"/>
            </a:pPr>
            <a:r>
              <a:rPr lang="en-US">
                <a:latin typeface="Century Schoolbook" pitchFamily="18" charset="0"/>
              </a:rPr>
              <a:t>David Talmadge Patterson, III</a:t>
            </a:r>
          </a:p>
          <a:p>
            <a:pPr>
              <a:buFont typeface="Arial" pitchFamily="34" charset="0"/>
              <a:buChar char="•"/>
            </a:pPr>
            <a:r>
              <a:rPr lang="en-US">
                <a:latin typeface="Century Schoolbook" pitchFamily="18" charset="0"/>
              </a:rPr>
              <a:t>Graders</a:t>
            </a:r>
          </a:p>
        </p:txBody>
      </p:sp>
      <p:sp>
        <p:nvSpPr>
          <p:cNvPr id="16397" name="TextBox 12"/>
          <p:cNvSpPr txBox="1">
            <a:spLocks noChangeArrowheads="1"/>
          </p:cNvSpPr>
          <p:nvPr/>
        </p:nvSpPr>
        <p:spPr bwMode="auto">
          <a:xfrm>
            <a:off x="990600" y="4724400"/>
            <a:ext cx="5791200" cy="2554288"/>
          </a:xfrm>
          <a:prstGeom prst="rect">
            <a:avLst/>
          </a:prstGeom>
          <a:noFill/>
          <a:ln w="9525">
            <a:noFill/>
            <a:miter lim="800000"/>
            <a:headEnd/>
            <a:tailEnd/>
          </a:ln>
        </p:spPr>
        <p:txBody>
          <a:bodyPr>
            <a:spAutoFit/>
          </a:bodyPr>
          <a:lstStyle/>
          <a:p>
            <a:r>
              <a:rPr lang="en-US" sz="1600" b="1">
                <a:latin typeface="Century Schoolbook" pitchFamily="18" charset="0"/>
              </a:rPr>
              <a:t>Research </a:t>
            </a:r>
            <a:r>
              <a:rPr lang="en-US" sz="1600">
                <a:latin typeface="Century Schoolbook" pitchFamily="18" charset="0"/>
              </a:rPr>
              <a:t>–</a:t>
            </a:r>
            <a:r>
              <a:rPr lang="en-US" sz="1600" b="1">
                <a:latin typeface="Century Schoolbook" pitchFamily="18" charset="0"/>
              </a:rPr>
              <a:t> </a:t>
            </a:r>
            <a:r>
              <a:rPr lang="en-US" sz="1600">
                <a:latin typeface="Century Schoolbook" pitchFamily="18" charset="0"/>
              </a:rPr>
              <a:t>communicate with Person’s Interviewed, consulted with upper classmen, &amp; review pervious projects </a:t>
            </a:r>
          </a:p>
          <a:p>
            <a:r>
              <a:rPr lang="en-US" sz="1600" b="1">
                <a:latin typeface="Century Schoolbook" pitchFamily="18" charset="0"/>
              </a:rPr>
              <a:t>Produce</a:t>
            </a:r>
            <a:r>
              <a:rPr lang="en-US" sz="1600">
                <a:latin typeface="Century Schoolbook" pitchFamily="18" charset="0"/>
              </a:rPr>
              <a:t> – create an informative and well organized product assemble in a binder</a:t>
            </a:r>
          </a:p>
          <a:p>
            <a:r>
              <a:rPr lang="en-US" sz="1600" b="1">
                <a:latin typeface="Century Schoolbook" pitchFamily="18" charset="0"/>
              </a:rPr>
              <a:t>Sell</a:t>
            </a:r>
            <a:r>
              <a:rPr lang="en-US" sz="1600">
                <a:latin typeface="Century Schoolbook" pitchFamily="18" charset="0"/>
              </a:rPr>
              <a:t> – Sell the report to the grader as a formal business report</a:t>
            </a:r>
          </a:p>
          <a:p>
            <a:r>
              <a:rPr lang="en-US" sz="1600" b="1">
                <a:latin typeface="Century Schoolbook" pitchFamily="18" charset="0"/>
              </a:rPr>
              <a:t>Deliver</a:t>
            </a:r>
            <a:r>
              <a:rPr lang="en-US" sz="1600">
                <a:latin typeface="Century Schoolbook" pitchFamily="18" charset="0"/>
              </a:rPr>
              <a:t> – turn in a hard copy of the report</a:t>
            </a:r>
          </a:p>
          <a:p>
            <a:r>
              <a:rPr lang="en-US" sz="1600" b="1">
                <a:latin typeface="Century Schoolbook" pitchFamily="18" charset="0"/>
              </a:rPr>
              <a:t>Service</a:t>
            </a:r>
            <a:r>
              <a:rPr lang="en-US" sz="1600">
                <a:latin typeface="Century Schoolbook" pitchFamily="18" charset="0"/>
              </a:rPr>
              <a:t> – talk with customer(reviewer) about improvements to the product  and implement those improvements</a:t>
            </a:r>
          </a:p>
          <a:p>
            <a:endParaRPr lang="en-US" sz="1600">
              <a:latin typeface="Century Schoolbook" pitchFamily="18" charset="0"/>
            </a:endParaRPr>
          </a:p>
          <a:p>
            <a:endParaRPr lang="en-US" sz="1600">
              <a:latin typeface="Century Schoolbook" pitchFamily="18" charset="0"/>
            </a:endParaRPr>
          </a:p>
        </p:txBody>
      </p:sp>
      <p:sp>
        <p:nvSpPr>
          <p:cNvPr id="16398" name="TextBox 13"/>
          <p:cNvSpPr txBox="1">
            <a:spLocks noChangeArrowheads="1"/>
          </p:cNvSpPr>
          <p:nvPr/>
        </p:nvSpPr>
        <p:spPr bwMode="auto">
          <a:xfrm>
            <a:off x="152400" y="1600200"/>
            <a:ext cx="2133600" cy="1754188"/>
          </a:xfrm>
          <a:prstGeom prst="rect">
            <a:avLst/>
          </a:prstGeom>
          <a:noFill/>
          <a:ln w="9525">
            <a:noFill/>
            <a:miter lim="800000"/>
            <a:headEnd/>
            <a:tailEnd/>
          </a:ln>
        </p:spPr>
        <p:txBody>
          <a:bodyPr>
            <a:spAutoFit/>
          </a:bodyPr>
          <a:lstStyle/>
          <a:p>
            <a:r>
              <a:rPr lang="en-US">
                <a:latin typeface="Century Schoolbook" pitchFamily="18" charset="0"/>
              </a:rPr>
              <a:t>To achieve a preferred grade and gain a better understanding of the business process.</a:t>
            </a:r>
          </a:p>
        </p:txBody>
      </p:sp>
      <p:sp>
        <p:nvSpPr>
          <p:cNvPr id="16399" name="TextBox 16"/>
          <p:cNvSpPr txBox="1">
            <a:spLocks noChangeArrowheads="1"/>
          </p:cNvSpPr>
          <p:nvPr/>
        </p:nvSpPr>
        <p:spPr bwMode="auto">
          <a:xfrm>
            <a:off x="5562600" y="1600200"/>
            <a:ext cx="1752600" cy="2308225"/>
          </a:xfrm>
          <a:prstGeom prst="rect">
            <a:avLst/>
          </a:prstGeom>
          <a:noFill/>
          <a:ln w="9525">
            <a:noFill/>
            <a:miter lim="800000"/>
            <a:headEnd/>
            <a:tailEnd/>
          </a:ln>
        </p:spPr>
        <p:txBody>
          <a:bodyPr>
            <a:spAutoFit/>
          </a:bodyPr>
          <a:lstStyle/>
          <a:p>
            <a:r>
              <a:rPr lang="en-US">
                <a:latin typeface="Century Schoolbook" pitchFamily="18" charset="0"/>
              </a:rPr>
              <a:t>Experience that can be applied in the future, through project management, team building, and time management</a:t>
            </a:r>
          </a:p>
        </p:txBody>
      </p:sp>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nvGraphicFramePr>
        <p:xfrm>
          <a:off x="609600" y="990600"/>
          <a:ext cx="6550025" cy="7921625"/>
        </p:xfrm>
        <a:graphic>
          <a:graphicData uri="http://schemas.openxmlformats.org/presentationml/2006/ole">
            <p:oleObj spid="_x0000_s89090" name="Visio" r:id="rId3" imgW="6549771" imgH="7921371" progId="">
              <p:embed/>
            </p:oleObj>
          </a:graphicData>
        </a:graphic>
      </p:graphicFrame>
      <p:sp>
        <p:nvSpPr>
          <p:cNvPr id="4" name="Bent-Up Arrow 3"/>
          <p:cNvSpPr/>
          <p:nvPr/>
        </p:nvSpPr>
        <p:spPr>
          <a:xfrm rot="10800000">
            <a:off x="2362200" y="3124200"/>
            <a:ext cx="2590800" cy="685800"/>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00600" y="2895600"/>
            <a:ext cx="152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4953000" y="5867400"/>
            <a:ext cx="304800" cy="914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4400" y="533400"/>
            <a:ext cx="2819400" cy="369332"/>
          </a:xfrm>
          <a:prstGeom prst="rect">
            <a:avLst/>
          </a:prstGeom>
          <a:noFill/>
        </p:spPr>
        <p:txBody>
          <a:bodyPr wrap="square" rtlCol="0">
            <a:spAutoFit/>
          </a:bodyPr>
          <a:lstStyle/>
          <a:p>
            <a:r>
              <a:rPr lang="en-US" dirty="0" smtClean="0"/>
              <a:t>Smart Paper Supplier</a:t>
            </a:r>
            <a:endParaRPr lang="en-US" dirty="0"/>
          </a:p>
        </p:txBody>
      </p:sp>
      <p:sp>
        <p:nvSpPr>
          <p:cNvPr id="11" name="TextBox 10"/>
          <p:cNvSpPr txBox="1"/>
          <p:nvPr/>
        </p:nvSpPr>
        <p:spPr>
          <a:xfrm>
            <a:off x="762000" y="3276600"/>
            <a:ext cx="1066800" cy="369332"/>
          </a:xfrm>
          <a:prstGeom prst="rect">
            <a:avLst/>
          </a:prstGeom>
          <a:noFill/>
        </p:spPr>
        <p:txBody>
          <a:bodyPr wrap="square" rtlCol="0">
            <a:spAutoFit/>
          </a:bodyPr>
          <a:lstStyle/>
          <a:p>
            <a:r>
              <a:rPr lang="en-US" dirty="0" smtClean="0"/>
              <a:t>GWZ</a:t>
            </a:r>
            <a:endParaRPr lang="en-US" dirty="0"/>
          </a:p>
        </p:txBody>
      </p:sp>
      <p:sp>
        <p:nvSpPr>
          <p:cNvPr id="12" name="TextBox 11"/>
          <p:cNvSpPr txBox="1"/>
          <p:nvPr/>
        </p:nvSpPr>
        <p:spPr>
          <a:xfrm>
            <a:off x="762000" y="6400800"/>
            <a:ext cx="3124200" cy="381000"/>
          </a:xfrm>
          <a:prstGeom prst="rect">
            <a:avLst/>
          </a:prstGeom>
          <a:noFill/>
        </p:spPr>
        <p:txBody>
          <a:bodyPr wrap="square" rtlCol="0">
            <a:spAutoFit/>
          </a:bodyPr>
          <a:lstStyle/>
          <a:p>
            <a:r>
              <a:rPr lang="en-US" dirty="0" smtClean="0"/>
              <a:t>Health Care Facility</a:t>
            </a:r>
            <a:endParaRPr lang="en-US" dirty="0"/>
          </a:p>
        </p:txBody>
      </p:sp>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6934200" cy="6894195"/>
          </a:xfrm>
          <a:prstGeom prst="rect">
            <a:avLst/>
          </a:prstGeom>
          <a:noFill/>
        </p:spPr>
        <p:txBody>
          <a:bodyPr wrap="square" rtlCol="0">
            <a:spAutoFit/>
          </a:bodyPr>
          <a:lstStyle/>
          <a:p>
            <a:r>
              <a:rPr lang="en-US" dirty="0" smtClean="0"/>
              <a:t>Extended Enterprise</a:t>
            </a:r>
          </a:p>
          <a:p>
            <a:r>
              <a:rPr lang="en-US" sz="1600" dirty="0" smtClean="0"/>
              <a:t>Supplier</a:t>
            </a:r>
          </a:p>
          <a:p>
            <a:r>
              <a:rPr lang="en-US" sz="1200" dirty="0" smtClean="0"/>
              <a:t>	</a:t>
            </a:r>
            <a:r>
              <a:rPr lang="en-US" sz="1400" dirty="0" smtClean="0"/>
              <a:t>The supplier researches and uses available technology to create E-Paper.  They create a design and approve the production of the E-Paper.  They mass produce it and deliver it to the clients, which is where GWZ is sent </a:t>
            </a:r>
            <a:r>
              <a:rPr lang="en-US" sz="1400" smtClean="0"/>
              <a:t>the product.  </a:t>
            </a:r>
            <a:r>
              <a:rPr lang="en-US" sz="1400" dirty="0" smtClean="0"/>
              <a:t>They service it by creating new upgrades and coming up with new software to use with it.</a:t>
            </a:r>
            <a:endParaRPr lang="en-US" sz="1200" dirty="0" smtClean="0"/>
          </a:p>
          <a:p>
            <a:endParaRPr lang="en-US" sz="1200" dirty="0" smtClean="0"/>
          </a:p>
          <a:p>
            <a:r>
              <a:rPr lang="en-US" sz="1600" dirty="0" smtClean="0"/>
              <a:t>GWZ</a:t>
            </a:r>
          </a:p>
          <a:p>
            <a:r>
              <a:rPr lang="en-US" sz="1400" b="1" dirty="0" smtClean="0"/>
              <a:t>Research:</a:t>
            </a:r>
            <a:r>
              <a:rPr lang="en-US" sz="1600" dirty="0" smtClean="0"/>
              <a:t>	 </a:t>
            </a:r>
            <a:r>
              <a:rPr lang="en-US" sz="1400" dirty="0" smtClean="0"/>
              <a:t>GWZ researches the many different applications of E-Paper.  We find the one that would best increase productivity in a health care facility.</a:t>
            </a:r>
          </a:p>
          <a:p>
            <a:endParaRPr lang="en-US" sz="1400" b="1" dirty="0" smtClean="0"/>
          </a:p>
          <a:p>
            <a:r>
              <a:rPr lang="en-US" sz="1400" b="1" dirty="0" smtClean="0"/>
              <a:t>Produce:</a:t>
            </a:r>
            <a:r>
              <a:rPr lang="en-US" sz="1400" dirty="0" smtClean="0"/>
              <a:t>  GWZ decides on a solid application for E-Paper and produces a way of implementing this product, by setting up a model.  This requires the product, therefore this is when GWZ receives the product.</a:t>
            </a:r>
          </a:p>
          <a:p>
            <a:endParaRPr lang="en-US" sz="1400" dirty="0" smtClean="0"/>
          </a:p>
          <a:p>
            <a:r>
              <a:rPr lang="en-US" sz="1400" b="1" dirty="0" smtClean="0"/>
              <a:t>Sale:</a:t>
            </a:r>
            <a:r>
              <a:rPr lang="en-US" sz="1400" dirty="0" smtClean="0"/>
              <a:t>  GWZ sales the application and the idea of achieving better productivity by using E-Paper.</a:t>
            </a:r>
          </a:p>
          <a:p>
            <a:endParaRPr lang="en-US" sz="1400" b="1" dirty="0" smtClean="0"/>
          </a:p>
          <a:p>
            <a:r>
              <a:rPr lang="en-US" sz="1400" b="1" dirty="0" smtClean="0"/>
              <a:t>Deliver:  </a:t>
            </a:r>
            <a:r>
              <a:rPr lang="en-US" sz="1400" dirty="0" smtClean="0"/>
              <a:t>GWZ delivers by installing E-Paper in the Health care facility.  This is the step when the GWZ service is sent to the health care facility.</a:t>
            </a:r>
          </a:p>
          <a:p>
            <a:endParaRPr lang="en-US" sz="1400" b="1" dirty="0" smtClean="0"/>
          </a:p>
          <a:p>
            <a:r>
              <a:rPr lang="en-US" sz="1400" b="1" dirty="0" smtClean="0"/>
              <a:t>Service:  </a:t>
            </a:r>
            <a:r>
              <a:rPr lang="en-US" sz="1400" dirty="0" smtClean="0"/>
              <a:t>GWZ services their product by adding new features and new ways to use E-Paper.  GWZ also services by installing new software and routine upgrades.</a:t>
            </a:r>
          </a:p>
          <a:p>
            <a:endParaRPr lang="en-US" sz="1400" b="1" dirty="0" smtClean="0"/>
          </a:p>
          <a:p>
            <a:r>
              <a:rPr lang="en-US" sz="1600" dirty="0" smtClean="0"/>
              <a:t>Health Care Facility</a:t>
            </a:r>
          </a:p>
          <a:p>
            <a:r>
              <a:rPr lang="en-US" sz="1600" dirty="0" smtClean="0"/>
              <a:t>	</a:t>
            </a:r>
            <a:r>
              <a:rPr lang="en-US" sz="1400" dirty="0" smtClean="0"/>
              <a:t>The Health care facilities goal is to receive sick clientele, and produce a service that will make the client well.  The health care facility will use the E-Paper solution in their deliver phase.  The E-Paper will speed up production of  turning patients and turning rooms.</a:t>
            </a:r>
            <a:endParaRPr lang="en-US" sz="1600" dirty="0" smtClean="0"/>
          </a:p>
          <a:p>
            <a:endParaRPr lang="en-US" sz="2400" dirty="0"/>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410" name="TextBox 2"/>
          <p:cNvSpPr txBox="1">
            <a:spLocks noChangeArrowheads="1"/>
          </p:cNvSpPr>
          <p:nvPr/>
        </p:nvSpPr>
        <p:spPr bwMode="auto">
          <a:xfrm>
            <a:off x="152400" y="381000"/>
            <a:ext cx="5486400" cy="457200"/>
          </a:xfrm>
          <a:prstGeom prst="rect">
            <a:avLst/>
          </a:prstGeom>
          <a:noFill/>
          <a:ln w="9525">
            <a:noFill/>
            <a:miter lim="800000"/>
            <a:headEnd/>
            <a:tailEnd/>
          </a:ln>
        </p:spPr>
        <p:txBody>
          <a:bodyPr>
            <a:spAutoFit/>
          </a:bodyPr>
          <a:lstStyle/>
          <a:p>
            <a:r>
              <a:rPr lang="en-US" sz="2400" b="1">
                <a:latin typeface="Century Schoolbook" pitchFamily="18" charset="0"/>
              </a:rPr>
              <a:t>Who is GWZ</a:t>
            </a:r>
          </a:p>
        </p:txBody>
      </p:sp>
      <p:sp>
        <p:nvSpPr>
          <p:cNvPr id="17411" name="TextBox 3"/>
          <p:cNvSpPr txBox="1">
            <a:spLocks noChangeArrowheads="1"/>
          </p:cNvSpPr>
          <p:nvPr/>
        </p:nvSpPr>
        <p:spPr bwMode="auto">
          <a:xfrm>
            <a:off x="457200" y="1295400"/>
            <a:ext cx="6629400" cy="369332"/>
          </a:xfrm>
          <a:prstGeom prst="rect">
            <a:avLst/>
          </a:prstGeom>
          <a:noFill/>
          <a:ln w="9525">
            <a:noFill/>
            <a:miter lim="800000"/>
            <a:headEnd/>
            <a:tailEnd/>
          </a:ln>
        </p:spPr>
        <p:txBody>
          <a:bodyPr>
            <a:spAutoFit/>
          </a:bodyPr>
          <a:lstStyle/>
          <a:p>
            <a:r>
              <a:rPr lang="en-US" dirty="0">
                <a:latin typeface="Arial" pitchFamily="34" charset="0"/>
                <a:cs typeface="Arial" pitchFamily="34" charset="0"/>
              </a:rPr>
              <a:t>	</a:t>
            </a:r>
          </a:p>
        </p:txBody>
      </p:sp>
      <p:sp>
        <p:nvSpPr>
          <p:cNvPr id="5" name="TextBox 4"/>
          <p:cNvSpPr txBox="1"/>
          <p:nvPr/>
        </p:nvSpPr>
        <p:spPr>
          <a:xfrm>
            <a:off x="457200" y="914400"/>
            <a:ext cx="7086600" cy="5355312"/>
          </a:xfrm>
          <a:prstGeom prst="rect">
            <a:avLst/>
          </a:prstGeom>
          <a:noFill/>
        </p:spPr>
        <p:txBody>
          <a:bodyPr wrap="square" rtlCol="0">
            <a:spAutoFit/>
          </a:bodyPr>
          <a:lstStyle/>
          <a:p>
            <a:r>
              <a:rPr lang="en-US" dirty="0" smtClean="0"/>
              <a:t>	GWZ </a:t>
            </a:r>
            <a:r>
              <a:rPr lang="en-US" dirty="0"/>
              <a:t>is a health care consulting company that provides its clients with a service that is second to none. We invented and perfected the system and processes that allow our clients </a:t>
            </a:r>
            <a:r>
              <a:rPr lang="en-US" dirty="0" smtClean="0"/>
              <a:t>to have the technology </a:t>
            </a:r>
            <a:r>
              <a:rPr lang="en-US" dirty="0"/>
              <a:t>to take advantage of </a:t>
            </a:r>
            <a:r>
              <a:rPr lang="en-US" dirty="0" smtClean="0"/>
              <a:t>revenue </a:t>
            </a:r>
            <a:r>
              <a:rPr lang="en-US" dirty="0"/>
              <a:t>cycle management and health care systems, based on our unmatched expertise. </a:t>
            </a:r>
            <a:r>
              <a:rPr lang="en-US" dirty="0" smtClean="0"/>
              <a:t>We also </a:t>
            </a:r>
            <a:r>
              <a:rPr lang="en-US" dirty="0"/>
              <a:t>bring the same analytical approach to patient flow and care delivery. </a:t>
            </a:r>
            <a:endParaRPr lang="en-US" dirty="0" smtClean="0"/>
          </a:p>
          <a:p>
            <a:endParaRPr lang="en-US" dirty="0"/>
          </a:p>
          <a:p>
            <a:r>
              <a:rPr lang="en-US" dirty="0" smtClean="0"/>
              <a:t>	Our </a:t>
            </a:r>
            <a:r>
              <a:rPr lang="en-US" dirty="0"/>
              <a:t>employees are unrivalled in their skills inside of the health care consulting field. They have implemented our solution in over 200 occasions, which allows us to take advantage of rapid and comprehensive deployment of our solutions to your complex business</a:t>
            </a:r>
            <a:r>
              <a:rPr lang="en-US" dirty="0" smtClean="0"/>
              <a:t>.</a:t>
            </a:r>
          </a:p>
          <a:p>
            <a:endParaRPr lang="en-US" dirty="0"/>
          </a:p>
          <a:p>
            <a:r>
              <a:rPr lang="en-US" dirty="0" smtClean="0"/>
              <a:t>	For </a:t>
            </a:r>
            <a:r>
              <a:rPr lang="en-US" dirty="0"/>
              <a:t>over 10 years, GWZ has provided solutions to the nation’s most successful hospitals. We have generated millions of dollars in value adding solutions. Even hospitals performing well, our systems deliver assured, rapid, and sustainable results.</a:t>
            </a:r>
          </a:p>
          <a:p>
            <a:endParaRPr lang="en-US" dirty="0"/>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434" name="TextBox 2"/>
          <p:cNvSpPr txBox="1">
            <a:spLocks noChangeArrowheads="1"/>
          </p:cNvSpPr>
          <p:nvPr/>
        </p:nvSpPr>
        <p:spPr bwMode="auto">
          <a:xfrm>
            <a:off x="609600" y="381000"/>
            <a:ext cx="5486400" cy="457200"/>
          </a:xfrm>
          <a:prstGeom prst="rect">
            <a:avLst/>
          </a:prstGeom>
          <a:noFill/>
          <a:ln w="9525">
            <a:noFill/>
            <a:miter lim="800000"/>
            <a:headEnd/>
            <a:tailEnd/>
          </a:ln>
        </p:spPr>
        <p:txBody>
          <a:bodyPr>
            <a:spAutoFit/>
          </a:bodyPr>
          <a:lstStyle/>
          <a:p>
            <a:r>
              <a:rPr lang="en-US" sz="2400" b="1" dirty="0">
                <a:latin typeface="Century Schoolbook" pitchFamily="18" charset="0"/>
              </a:rPr>
              <a:t>Executive Summary</a:t>
            </a:r>
          </a:p>
        </p:txBody>
      </p:sp>
      <p:sp>
        <p:nvSpPr>
          <p:cNvPr id="4" name="TextBox 3"/>
          <p:cNvSpPr txBox="1"/>
          <p:nvPr/>
        </p:nvSpPr>
        <p:spPr>
          <a:xfrm>
            <a:off x="609601" y="914400"/>
            <a:ext cx="6857999" cy="5632311"/>
          </a:xfrm>
          <a:prstGeom prst="rect">
            <a:avLst/>
          </a:prstGeom>
          <a:noFill/>
        </p:spPr>
        <p:txBody>
          <a:bodyPr wrap="square" rtlCol="0">
            <a:spAutoFit/>
          </a:bodyPr>
          <a:lstStyle/>
          <a:p>
            <a:r>
              <a:rPr lang="en-US" dirty="0" smtClean="0">
                <a:latin typeface="Arial" pitchFamily="34" charset="0"/>
                <a:cs typeface="Arial" pitchFamily="34" charset="0"/>
              </a:rPr>
              <a:t>	We </a:t>
            </a:r>
            <a:r>
              <a:rPr lang="en-US" dirty="0">
                <a:latin typeface="Arial" pitchFamily="34" charset="0"/>
                <a:cs typeface="Arial" pitchFamily="34" charset="0"/>
              </a:rPr>
              <a:t>recommend that hospitals implement our e-paper solutions. Our system will change the way hospitals function from the top, down. From making paper charts obsolete, to monitoring of staff instantaneous and allowing administration the ability to access records on their own accord. We propose that this technology will sustain hospital’s practices for substantial time</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dirty="0" smtClean="0">
                <a:latin typeface="Arial" pitchFamily="34" charset="0"/>
                <a:cs typeface="Arial" pitchFamily="34" charset="0"/>
              </a:rPr>
              <a:t>	Currently </a:t>
            </a:r>
            <a:r>
              <a:rPr lang="en-US" dirty="0">
                <a:latin typeface="Arial" pitchFamily="34" charset="0"/>
                <a:cs typeface="Arial" pitchFamily="34" charset="0"/>
              </a:rPr>
              <a:t>hospital’s doctors, staff, and administration have an inefficient way of collecting and retrieving data. Our solutions will virtually eliminate patient folders and files. Our system will also allow doctors and staff to access information that normally takes hours to research in a few seconds. This will increase patient flow and doctor and staff productivity</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dirty="0" smtClean="0">
                <a:latin typeface="Arial" pitchFamily="34" charset="0"/>
                <a:cs typeface="Arial" pitchFamily="34" charset="0"/>
              </a:rPr>
              <a:t>	Our solution </a:t>
            </a:r>
            <a:r>
              <a:rPr lang="en-US" dirty="0">
                <a:latin typeface="Arial" pitchFamily="34" charset="0"/>
                <a:cs typeface="Arial" pitchFamily="34" charset="0"/>
              </a:rPr>
              <a:t>was research and developed through work centered analysis (WCA) and value chain </a:t>
            </a:r>
            <a:r>
              <a:rPr lang="en-US" dirty="0" smtClean="0">
                <a:latin typeface="Arial" pitchFamily="34" charset="0"/>
                <a:cs typeface="Arial" pitchFamily="34" charset="0"/>
              </a:rPr>
              <a:t>(VC) break downs</a:t>
            </a:r>
            <a:r>
              <a:rPr lang="en-US" dirty="0">
                <a:latin typeface="Arial" pitchFamily="34" charset="0"/>
                <a:cs typeface="Arial" pitchFamily="34" charset="0"/>
              </a:rPr>
              <a:t>. By using these techniques, </a:t>
            </a:r>
            <a:r>
              <a:rPr lang="en-US" dirty="0" smtClean="0">
                <a:latin typeface="Arial" pitchFamily="34" charset="0"/>
                <a:cs typeface="Arial" pitchFamily="34" charset="0"/>
              </a:rPr>
              <a:t>we found </a:t>
            </a:r>
            <a:r>
              <a:rPr lang="en-US" dirty="0">
                <a:latin typeface="Arial" pitchFamily="34" charset="0"/>
                <a:cs typeface="Arial" pitchFamily="34" charset="0"/>
              </a:rPr>
              <a:t>an efficient way of implementing the system in a timely manner. This allows </a:t>
            </a:r>
            <a:r>
              <a:rPr lang="en-US" dirty="0" smtClean="0">
                <a:latin typeface="Arial" pitchFamily="34" charset="0"/>
                <a:cs typeface="Arial" pitchFamily="34" charset="0"/>
              </a:rPr>
              <a:t>us to </a:t>
            </a:r>
            <a:r>
              <a:rPr lang="en-US" dirty="0">
                <a:latin typeface="Arial" pitchFamily="34" charset="0"/>
                <a:cs typeface="Arial" pitchFamily="34" charset="0"/>
              </a:rPr>
              <a:t>reach out and improve hospitals world wide. </a:t>
            </a:r>
          </a:p>
          <a:p>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458" name="TextBox 2"/>
          <p:cNvSpPr txBox="1">
            <a:spLocks noChangeArrowheads="1"/>
          </p:cNvSpPr>
          <p:nvPr/>
        </p:nvSpPr>
        <p:spPr bwMode="auto">
          <a:xfrm>
            <a:off x="381000" y="381000"/>
            <a:ext cx="5486400" cy="457200"/>
          </a:xfrm>
          <a:prstGeom prst="rect">
            <a:avLst/>
          </a:prstGeom>
          <a:noFill/>
          <a:ln w="9525">
            <a:noFill/>
            <a:miter lim="800000"/>
            <a:headEnd/>
            <a:tailEnd/>
          </a:ln>
        </p:spPr>
        <p:txBody>
          <a:bodyPr>
            <a:spAutoFit/>
          </a:bodyPr>
          <a:lstStyle/>
          <a:p>
            <a:r>
              <a:rPr lang="en-US" sz="2400" b="1" dirty="0">
                <a:latin typeface="Century Schoolbook" pitchFamily="18" charset="0"/>
              </a:rPr>
              <a:t>GWZ Product &amp; Narrative</a:t>
            </a:r>
          </a:p>
        </p:txBody>
      </p:sp>
      <p:pic>
        <p:nvPicPr>
          <p:cNvPr id="4" name="Picture 3" descr="Epaper_visual300dpi.jpg"/>
          <p:cNvPicPr>
            <a:picLocks noChangeAspect="1"/>
          </p:cNvPicPr>
          <p:nvPr/>
        </p:nvPicPr>
        <p:blipFill>
          <a:blip r:embed="rId3" cstate="print"/>
          <a:stretch>
            <a:fillRect/>
          </a:stretch>
        </p:blipFill>
        <p:spPr>
          <a:xfrm>
            <a:off x="609600" y="914400"/>
            <a:ext cx="2743200" cy="3782568"/>
          </a:xfrm>
          <a:prstGeom prst="rect">
            <a:avLst/>
          </a:prstGeom>
        </p:spPr>
      </p:pic>
      <p:sp>
        <p:nvSpPr>
          <p:cNvPr id="5" name="TextBox 4"/>
          <p:cNvSpPr txBox="1"/>
          <p:nvPr/>
        </p:nvSpPr>
        <p:spPr>
          <a:xfrm>
            <a:off x="3352800" y="1002268"/>
            <a:ext cx="4267200" cy="4247317"/>
          </a:xfrm>
          <a:prstGeom prst="rect">
            <a:avLst/>
          </a:prstGeom>
          <a:noFill/>
        </p:spPr>
        <p:txBody>
          <a:bodyPr wrap="square" rtlCol="0">
            <a:spAutoFit/>
          </a:bodyPr>
          <a:lstStyle/>
          <a:p>
            <a:r>
              <a:rPr lang="en-US" dirty="0" smtClean="0"/>
              <a:t>	In </a:t>
            </a:r>
            <a:r>
              <a:rPr lang="en-US" dirty="0"/>
              <a:t>the long run GWZ’s system will lower supply cost through making charts and other paper goods obsolete. GWZ’s goal is to make the hospital as green as possible while improving functionality and reliability of the hospital’s systems.  GWZ will do this by implementing a system that takes advantage of e-paper, wireless networking, databases, and the current systems of the hospital. </a:t>
            </a:r>
            <a:r>
              <a:rPr lang="en-US" dirty="0" smtClean="0"/>
              <a:t>GWZ’s </a:t>
            </a:r>
            <a:r>
              <a:rPr lang="en-US" dirty="0"/>
              <a:t>E-Paper Enabled System will provide an interactive portal for doctors, staff and administration in the hospital. </a:t>
            </a:r>
          </a:p>
          <a:p>
            <a:endParaRPr lang="en-US" dirty="0"/>
          </a:p>
        </p:txBody>
      </p:sp>
      <p:sp>
        <p:nvSpPr>
          <p:cNvPr id="6" name="TextBox 5"/>
          <p:cNvSpPr txBox="1"/>
          <p:nvPr/>
        </p:nvSpPr>
        <p:spPr>
          <a:xfrm>
            <a:off x="685800" y="4953000"/>
            <a:ext cx="6781801" cy="2308324"/>
          </a:xfrm>
          <a:prstGeom prst="rect">
            <a:avLst/>
          </a:prstGeom>
          <a:noFill/>
        </p:spPr>
        <p:txBody>
          <a:bodyPr wrap="square" rtlCol="0">
            <a:spAutoFit/>
          </a:bodyPr>
          <a:lstStyle/>
          <a:p>
            <a:r>
              <a:rPr lang="en-US" dirty="0" smtClean="0"/>
              <a:t>	The paper will be the front-end where users will input data and retrieve it. E-paper will have a robust back-end that will tie into the hospital’s current systems, which will allow for greater workflow and data accessibility. Doctors will be able to access their patient’s information, diagnosis information and their private notes, staff will be granted permissions to access information on a need bases, and administration will be able to access records, accounts, and insurance information of a given patient.</a:t>
            </a:r>
            <a:endParaRPr lang="en-US" dirty="0"/>
          </a:p>
        </p:txBody>
      </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61" name="TextBox 3"/>
          <p:cNvSpPr txBox="1">
            <a:spLocks noChangeArrowheads="1"/>
          </p:cNvSpPr>
          <p:nvPr/>
        </p:nvSpPr>
        <p:spPr bwMode="auto">
          <a:xfrm>
            <a:off x="533400" y="381000"/>
            <a:ext cx="5486400" cy="457200"/>
          </a:xfrm>
          <a:prstGeom prst="rect">
            <a:avLst/>
          </a:prstGeom>
          <a:noFill/>
          <a:ln w="9525">
            <a:noFill/>
            <a:miter lim="800000"/>
            <a:headEnd/>
            <a:tailEnd/>
          </a:ln>
        </p:spPr>
        <p:txBody>
          <a:bodyPr>
            <a:spAutoFit/>
          </a:bodyPr>
          <a:lstStyle/>
          <a:p>
            <a:r>
              <a:rPr lang="en-US" sz="2400" b="1" dirty="0">
                <a:latin typeface="Century Schoolbook" pitchFamily="18" charset="0"/>
              </a:rPr>
              <a:t>Client Overview WCA</a:t>
            </a:r>
          </a:p>
        </p:txBody>
      </p:sp>
      <p:sp>
        <p:nvSpPr>
          <p:cNvPr id="2062" name="TextBox 4"/>
          <p:cNvSpPr txBox="1">
            <a:spLocks noChangeArrowheads="1"/>
          </p:cNvSpPr>
          <p:nvPr/>
        </p:nvSpPr>
        <p:spPr bwMode="auto">
          <a:xfrm>
            <a:off x="685800" y="11430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Goals</a:t>
            </a:r>
          </a:p>
        </p:txBody>
      </p:sp>
      <p:sp>
        <p:nvSpPr>
          <p:cNvPr id="2063" name="TextBox 5"/>
          <p:cNvSpPr txBox="1">
            <a:spLocks noChangeArrowheads="1"/>
          </p:cNvSpPr>
          <p:nvPr/>
        </p:nvSpPr>
        <p:spPr bwMode="auto">
          <a:xfrm>
            <a:off x="5562600" y="1219200"/>
            <a:ext cx="1905000" cy="336550"/>
          </a:xfrm>
          <a:prstGeom prst="rect">
            <a:avLst/>
          </a:prstGeom>
          <a:noFill/>
          <a:ln w="9525">
            <a:noFill/>
            <a:miter lim="800000"/>
            <a:headEnd/>
            <a:tailEnd/>
          </a:ln>
        </p:spPr>
        <p:txBody>
          <a:bodyPr>
            <a:spAutoFit/>
          </a:bodyPr>
          <a:lstStyle/>
          <a:p>
            <a:r>
              <a:rPr lang="en-US" sz="1600" b="1">
                <a:latin typeface="Arial" pitchFamily="34" charset="0"/>
                <a:cs typeface="Arial" pitchFamily="34" charset="0"/>
              </a:rPr>
              <a:t>Value</a:t>
            </a:r>
          </a:p>
        </p:txBody>
      </p:sp>
      <p:graphicFrame>
        <p:nvGraphicFramePr>
          <p:cNvPr id="2058" name="Object 10"/>
          <p:cNvGraphicFramePr>
            <a:graphicFrameLocks noChangeAspect="1"/>
          </p:cNvGraphicFramePr>
          <p:nvPr/>
        </p:nvGraphicFramePr>
        <p:xfrm>
          <a:off x="762000" y="990600"/>
          <a:ext cx="6096000" cy="8693150"/>
        </p:xfrm>
        <a:graphic>
          <a:graphicData uri="http://schemas.openxmlformats.org/presentationml/2006/ole">
            <p:oleObj spid="_x0000_s2058" name="Visio" r:id="rId4" imgW="5594223" imgH="7979283" progId="">
              <p:embed/>
            </p:oleObj>
          </a:graphicData>
        </a:graphic>
      </p:graphicFrame>
      <p:sp>
        <p:nvSpPr>
          <p:cNvPr id="2064" name="TextBox 10"/>
          <p:cNvSpPr txBox="1">
            <a:spLocks noChangeArrowheads="1"/>
          </p:cNvSpPr>
          <p:nvPr/>
        </p:nvSpPr>
        <p:spPr bwMode="auto">
          <a:xfrm>
            <a:off x="2819400" y="7991475"/>
            <a:ext cx="1905000" cy="5810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Hospital Staff</a:t>
            </a:r>
          </a:p>
          <a:p>
            <a:pPr>
              <a:buFont typeface="Arial" pitchFamily="34" charset="0"/>
              <a:buChar char="•"/>
            </a:pPr>
            <a:r>
              <a:rPr lang="en-US" sz="1600">
                <a:latin typeface="Arial" pitchFamily="34" charset="0"/>
                <a:cs typeface="Arial" pitchFamily="34" charset="0"/>
              </a:rPr>
              <a:t>GWZ</a:t>
            </a:r>
          </a:p>
        </p:txBody>
      </p:sp>
      <p:sp>
        <p:nvSpPr>
          <p:cNvPr id="2065" name="TextBox 11"/>
          <p:cNvSpPr txBox="1">
            <a:spLocks noChangeArrowheads="1"/>
          </p:cNvSpPr>
          <p:nvPr/>
        </p:nvSpPr>
        <p:spPr bwMode="auto">
          <a:xfrm>
            <a:off x="2438400" y="1524000"/>
            <a:ext cx="2667000" cy="336550"/>
          </a:xfrm>
          <a:prstGeom prst="rect">
            <a:avLst/>
          </a:prstGeom>
          <a:noFill/>
          <a:ln w="9525">
            <a:noFill/>
            <a:miter lim="800000"/>
            <a:headEnd/>
            <a:tailEnd/>
          </a:ln>
        </p:spPr>
        <p:txBody>
          <a:bodyPr>
            <a:spAutoFit/>
          </a:bodyPr>
          <a:lstStyle/>
          <a:p>
            <a:pPr algn="ctr"/>
            <a:r>
              <a:rPr lang="en-US" sz="1600">
                <a:latin typeface="Arial" pitchFamily="34" charset="0"/>
                <a:cs typeface="Arial" pitchFamily="34" charset="0"/>
              </a:rPr>
              <a:t>Hospital</a:t>
            </a:r>
          </a:p>
        </p:txBody>
      </p:sp>
      <p:sp>
        <p:nvSpPr>
          <p:cNvPr id="2066" name="TextBox 12"/>
          <p:cNvSpPr txBox="1">
            <a:spLocks noChangeArrowheads="1"/>
          </p:cNvSpPr>
          <p:nvPr/>
        </p:nvSpPr>
        <p:spPr bwMode="auto">
          <a:xfrm>
            <a:off x="2362200" y="3048000"/>
            <a:ext cx="2819400" cy="581025"/>
          </a:xfrm>
          <a:prstGeom prst="rect">
            <a:avLst/>
          </a:prstGeom>
          <a:noFill/>
          <a:ln w="9525">
            <a:noFill/>
            <a:miter lim="800000"/>
            <a:headEnd/>
            <a:tailEnd/>
          </a:ln>
        </p:spPr>
        <p:txBody>
          <a:bodyPr>
            <a:spAutoFit/>
          </a:bodyPr>
          <a:lstStyle/>
          <a:p>
            <a:pPr algn="ctr"/>
            <a:r>
              <a:rPr lang="en-US" sz="1600">
                <a:latin typeface="Arial" pitchFamily="34" charset="0"/>
                <a:cs typeface="Arial" pitchFamily="34" charset="0"/>
              </a:rPr>
              <a:t>E-Paper Enabled Hospital System</a:t>
            </a:r>
          </a:p>
        </p:txBody>
      </p:sp>
      <p:sp>
        <p:nvSpPr>
          <p:cNvPr id="2067" name="TextBox 13"/>
          <p:cNvSpPr txBox="1">
            <a:spLocks noChangeArrowheads="1"/>
          </p:cNvSpPr>
          <p:nvPr/>
        </p:nvSpPr>
        <p:spPr bwMode="auto">
          <a:xfrm>
            <a:off x="838200" y="4572000"/>
            <a:ext cx="5943600" cy="2062103"/>
          </a:xfrm>
          <a:prstGeom prst="rect">
            <a:avLst/>
          </a:prstGeom>
          <a:noFill/>
          <a:ln w="9525">
            <a:noFill/>
            <a:miter lim="800000"/>
            <a:headEnd/>
            <a:tailEnd/>
          </a:ln>
        </p:spPr>
        <p:txBody>
          <a:bodyPr>
            <a:spAutoFit/>
          </a:bodyPr>
          <a:lstStyle/>
          <a:p>
            <a:r>
              <a:rPr lang="en-US" sz="1600" b="1" dirty="0">
                <a:latin typeface="Arial" pitchFamily="34" charset="0"/>
                <a:cs typeface="Arial" pitchFamily="34" charset="0"/>
              </a:rPr>
              <a:t>Research</a:t>
            </a:r>
            <a:r>
              <a:rPr lang="en-US" sz="1600" dirty="0">
                <a:latin typeface="Arial" pitchFamily="34" charset="0"/>
                <a:cs typeface="Arial" pitchFamily="34" charset="0"/>
              </a:rPr>
              <a:t> how to develop a more efficient portal for hospital staff</a:t>
            </a:r>
          </a:p>
          <a:p>
            <a:r>
              <a:rPr lang="en-US" sz="1600" b="1" dirty="0">
                <a:latin typeface="Arial" pitchFamily="34" charset="0"/>
                <a:cs typeface="Arial" pitchFamily="34" charset="0"/>
              </a:rPr>
              <a:t>Sell</a:t>
            </a:r>
            <a:r>
              <a:rPr lang="en-US" sz="1600" dirty="0">
                <a:latin typeface="Arial" pitchFamily="34" charset="0"/>
                <a:cs typeface="Arial" pitchFamily="34" charset="0"/>
              </a:rPr>
              <a:t> the idea that GWZ’s system will enable the hospital to increase revenue and add value</a:t>
            </a:r>
          </a:p>
          <a:p>
            <a:r>
              <a:rPr lang="en-US" sz="1600" b="1" dirty="0">
                <a:latin typeface="Arial" pitchFamily="34" charset="0"/>
                <a:cs typeface="Arial" pitchFamily="34" charset="0"/>
              </a:rPr>
              <a:t>Produce</a:t>
            </a:r>
            <a:r>
              <a:rPr lang="en-US" sz="1600" dirty="0">
                <a:latin typeface="Arial" pitchFamily="34" charset="0"/>
                <a:cs typeface="Arial" pitchFamily="34" charset="0"/>
              </a:rPr>
              <a:t> a software backend for the hospital specific to the hospital</a:t>
            </a:r>
          </a:p>
          <a:p>
            <a:r>
              <a:rPr lang="en-US" sz="1600" b="1" dirty="0">
                <a:latin typeface="Arial" pitchFamily="34" charset="0"/>
                <a:cs typeface="Arial" pitchFamily="34" charset="0"/>
              </a:rPr>
              <a:t>Deliver</a:t>
            </a:r>
            <a:r>
              <a:rPr lang="en-US" sz="1600" dirty="0">
                <a:latin typeface="Arial" pitchFamily="34" charset="0"/>
                <a:cs typeface="Arial" pitchFamily="34" charset="0"/>
              </a:rPr>
              <a:t> the product to the client </a:t>
            </a:r>
          </a:p>
          <a:p>
            <a:r>
              <a:rPr lang="en-US" sz="1600" b="1" dirty="0">
                <a:latin typeface="Arial" pitchFamily="34" charset="0"/>
                <a:cs typeface="Arial" pitchFamily="34" charset="0"/>
              </a:rPr>
              <a:t>Service</a:t>
            </a:r>
            <a:r>
              <a:rPr lang="en-US" sz="1600" dirty="0">
                <a:latin typeface="Arial" pitchFamily="34" charset="0"/>
                <a:cs typeface="Arial" pitchFamily="34" charset="0"/>
              </a:rPr>
              <a:t> the product with updates and client requested updates</a:t>
            </a:r>
          </a:p>
        </p:txBody>
      </p:sp>
      <p:sp>
        <p:nvSpPr>
          <p:cNvPr id="2068" name="TextBox 14"/>
          <p:cNvSpPr txBox="1">
            <a:spLocks noChangeArrowheads="1"/>
          </p:cNvSpPr>
          <p:nvPr/>
        </p:nvSpPr>
        <p:spPr bwMode="auto">
          <a:xfrm>
            <a:off x="762000" y="8001000"/>
            <a:ext cx="1981200" cy="1314450"/>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E-Paper w/ Styli</a:t>
            </a:r>
          </a:p>
          <a:p>
            <a:pPr>
              <a:buFont typeface="Arial" pitchFamily="34" charset="0"/>
              <a:buChar char="•"/>
            </a:pPr>
            <a:r>
              <a:rPr lang="en-US" sz="1600">
                <a:latin typeface="Arial" pitchFamily="34" charset="0"/>
                <a:cs typeface="Arial" pitchFamily="34" charset="0"/>
              </a:rPr>
              <a:t>Database</a:t>
            </a:r>
          </a:p>
          <a:p>
            <a:pPr>
              <a:buFont typeface="Arial" pitchFamily="34" charset="0"/>
              <a:buChar char="•"/>
            </a:pPr>
            <a:r>
              <a:rPr lang="en-US" sz="1600">
                <a:latin typeface="Arial" pitchFamily="34" charset="0"/>
                <a:cs typeface="Arial" pitchFamily="34" charset="0"/>
              </a:rPr>
              <a:t>Wi-Fi</a:t>
            </a:r>
          </a:p>
          <a:p>
            <a:r>
              <a:rPr lang="en-US" sz="1600">
                <a:latin typeface="Arial" pitchFamily="34" charset="0"/>
                <a:cs typeface="Arial" pitchFamily="34" charset="0"/>
              </a:rPr>
              <a:t> </a:t>
            </a:r>
          </a:p>
          <a:p>
            <a:endParaRPr lang="en-US" sz="1600">
              <a:latin typeface="Arial" pitchFamily="34" charset="0"/>
              <a:cs typeface="Arial" pitchFamily="34" charset="0"/>
            </a:endParaRPr>
          </a:p>
        </p:txBody>
      </p:sp>
      <p:sp>
        <p:nvSpPr>
          <p:cNvPr id="2069" name="TextBox 15"/>
          <p:cNvSpPr txBox="1">
            <a:spLocks noChangeArrowheads="1"/>
          </p:cNvSpPr>
          <p:nvPr/>
        </p:nvSpPr>
        <p:spPr bwMode="auto">
          <a:xfrm>
            <a:off x="4953000" y="7999413"/>
            <a:ext cx="1981200" cy="1558925"/>
          </a:xfrm>
          <a:prstGeom prst="rect">
            <a:avLst/>
          </a:prstGeom>
          <a:noFill/>
          <a:ln w="9525">
            <a:noFill/>
            <a:miter lim="800000"/>
            <a:headEnd/>
            <a:tailEnd/>
          </a:ln>
        </p:spPr>
        <p:txBody>
          <a:bodyPr>
            <a:spAutoFit/>
          </a:bodyPr>
          <a:lstStyle/>
          <a:p>
            <a:pPr>
              <a:buFont typeface="Arial" pitchFamily="34" charset="0"/>
              <a:buChar char="•"/>
            </a:pPr>
            <a:r>
              <a:rPr lang="en-US" sz="1600">
                <a:latin typeface="Arial" pitchFamily="34" charset="0"/>
                <a:cs typeface="Arial" pitchFamily="34" charset="0"/>
              </a:rPr>
              <a:t>Patients Information</a:t>
            </a:r>
          </a:p>
          <a:p>
            <a:pPr>
              <a:buFont typeface="Arial" pitchFamily="34" charset="0"/>
              <a:buChar char="•"/>
            </a:pPr>
            <a:r>
              <a:rPr lang="en-US" sz="1600">
                <a:latin typeface="Arial" pitchFamily="34" charset="0"/>
                <a:cs typeface="Arial" pitchFamily="34" charset="0"/>
              </a:rPr>
              <a:t>Doctors Provide Info</a:t>
            </a:r>
          </a:p>
          <a:p>
            <a:pPr>
              <a:buFont typeface="Arial" pitchFamily="34" charset="0"/>
              <a:buChar char="•"/>
            </a:pPr>
            <a:r>
              <a:rPr lang="en-US" sz="1600">
                <a:latin typeface="Arial" pitchFamily="34" charset="0"/>
                <a:cs typeface="Arial" pitchFamily="34" charset="0"/>
              </a:rPr>
              <a:t>Hospital Data</a:t>
            </a:r>
          </a:p>
          <a:p>
            <a:pPr>
              <a:buFont typeface="Arial" pitchFamily="34" charset="0"/>
              <a:buChar char="•"/>
            </a:pPr>
            <a:r>
              <a:rPr lang="en-US" sz="1600">
                <a:latin typeface="Arial" pitchFamily="34" charset="0"/>
                <a:cs typeface="Arial" pitchFamily="34" charset="0"/>
              </a:rPr>
              <a:t>Diagnose Data</a:t>
            </a:r>
          </a:p>
        </p:txBody>
      </p:sp>
      <p:sp>
        <p:nvSpPr>
          <p:cNvPr id="2070" name="TextBox 16"/>
          <p:cNvSpPr txBox="1">
            <a:spLocks noChangeArrowheads="1"/>
          </p:cNvSpPr>
          <p:nvPr/>
        </p:nvSpPr>
        <p:spPr bwMode="auto">
          <a:xfrm>
            <a:off x="457200" y="1447800"/>
            <a:ext cx="2057400" cy="2308324"/>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To provide the hospital with a system that will enable administration the ability to track doctor’s productivity to increase patient flow</a:t>
            </a:r>
          </a:p>
        </p:txBody>
      </p:sp>
      <p:sp>
        <p:nvSpPr>
          <p:cNvPr id="2071" name="TextBox 17"/>
          <p:cNvSpPr txBox="1">
            <a:spLocks noChangeArrowheads="1"/>
          </p:cNvSpPr>
          <p:nvPr/>
        </p:nvSpPr>
        <p:spPr bwMode="auto">
          <a:xfrm>
            <a:off x="5486400" y="1524000"/>
            <a:ext cx="1981200" cy="1569660"/>
          </a:xfrm>
          <a:prstGeom prst="rect">
            <a:avLst/>
          </a:prstGeom>
          <a:noFill/>
          <a:ln w="9525">
            <a:noFill/>
            <a:miter lim="800000"/>
            <a:headEnd/>
            <a:tailEnd/>
          </a:ln>
        </p:spPr>
        <p:txBody>
          <a:bodyPr>
            <a:spAutoFit/>
          </a:bodyPr>
          <a:lstStyle/>
          <a:p>
            <a:r>
              <a:rPr lang="en-US" sz="1600" dirty="0">
                <a:latin typeface="Arial" pitchFamily="34" charset="0"/>
                <a:cs typeface="Arial" pitchFamily="34" charset="0"/>
              </a:rPr>
              <a:t>By increase patient flow the hospital will increase revenue, and gain a better image in the comminute   </a:t>
            </a: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530" name="TextBox 2"/>
          <p:cNvSpPr txBox="1">
            <a:spLocks noChangeArrowheads="1"/>
          </p:cNvSpPr>
          <p:nvPr/>
        </p:nvSpPr>
        <p:spPr bwMode="auto">
          <a:xfrm>
            <a:off x="533400" y="381000"/>
            <a:ext cx="5486400" cy="457200"/>
          </a:xfrm>
          <a:prstGeom prst="rect">
            <a:avLst/>
          </a:prstGeom>
          <a:noFill/>
          <a:ln w="9525">
            <a:noFill/>
            <a:miter lim="800000"/>
            <a:headEnd/>
            <a:tailEnd/>
          </a:ln>
        </p:spPr>
        <p:txBody>
          <a:bodyPr>
            <a:spAutoFit/>
          </a:bodyPr>
          <a:lstStyle/>
          <a:p>
            <a:r>
              <a:rPr lang="en-US" sz="2400" b="1" dirty="0">
                <a:latin typeface="Century Schoolbook" pitchFamily="18" charset="0"/>
              </a:rPr>
              <a:t>Client Overview WCA Narrative</a:t>
            </a:r>
          </a:p>
        </p:txBody>
      </p:sp>
      <p:sp>
        <p:nvSpPr>
          <p:cNvPr id="22531" name="Text Box 1027"/>
          <p:cNvSpPr txBox="1">
            <a:spLocks noChangeArrowheads="1"/>
          </p:cNvSpPr>
          <p:nvPr/>
        </p:nvSpPr>
        <p:spPr bwMode="auto">
          <a:xfrm>
            <a:off x="304800" y="838200"/>
            <a:ext cx="7239000" cy="9510296"/>
          </a:xfrm>
          <a:prstGeom prst="rect">
            <a:avLst/>
          </a:prstGeom>
          <a:noFill/>
          <a:ln w="9525">
            <a:noFill/>
            <a:miter lim="800000"/>
            <a:headEnd/>
            <a:tailEnd/>
          </a:ln>
        </p:spPr>
        <p:txBody>
          <a:bodyPr wrap="square">
            <a:spAutoFit/>
          </a:bodyPr>
          <a:lstStyle/>
          <a:p>
            <a:r>
              <a:rPr lang="en-US" b="1" dirty="0">
                <a:latin typeface="Arial" pitchFamily="34" charset="0"/>
                <a:cs typeface="Arial" pitchFamily="34" charset="0"/>
              </a:rPr>
              <a:t>To provide the hospital with a system that will enable administration the ability to track doctor’s productivity to increase patient flow:</a:t>
            </a:r>
          </a:p>
          <a:p>
            <a:pPr>
              <a:buFontTx/>
              <a:buChar char="•"/>
            </a:pPr>
            <a:r>
              <a:rPr lang="en-US" dirty="0">
                <a:latin typeface="Arial" pitchFamily="34" charset="0"/>
                <a:cs typeface="Arial" pitchFamily="34" charset="0"/>
              </a:rPr>
              <a:t>Research how to develop a more efficient portal for hospital staff</a:t>
            </a:r>
          </a:p>
          <a:p>
            <a:pPr>
              <a:buFontTx/>
              <a:buChar char="•"/>
            </a:pPr>
            <a:r>
              <a:rPr lang="en-US" dirty="0">
                <a:latin typeface="Arial" pitchFamily="34" charset="0"/>
                <a:cs typeface="Arial" pitchFamily="34" charset="0"/>
              </a:rPr>
              <a:t>Sell the idea that GWZ’s system will enable the hospital to increase revenue and add value</a:t>
            </a:r>
          </a:p>
          <a:p>
            <a:pPr>
              <a:buFontTx/>
              <a:buChar char="•"/>
            </a:pPr>
            <a:r>
              <a:rPr lang="en-US" dirty="0">
                <a:latin typeface="Arial" pitchFamily="34" charset="0"/>
                <a:cs typeface="Arial" pitchFamily="34" charset="0"/>
              </a:rPr>
              <a:t>Produce a software backend for the hospital specific to the hospital</a:t>
            </a:r>
          </a:p>
          <a:p>
            <a:pPr>
              <a:buFontTx/>
              <a:buChar char="•"/>
            </a:pPr>
            <a:r>
              <a:rPr lang="en-US" dirty="0">
                <a:latin typeface="Arial" pitchFamily="34" charset="0"/>
                <a:cs typeface="Arial" pitchFamily="34" charset="0"/>
              </a:rPr>
              <a:t>Deliver the product to the client </a:t>
            </a:r>
          </a:p>
          <a:p>
            <a:pPr>
              <a:buFontTx/>
              <a:buChar char="•"/>
            </a:pPr>
            <a:r>
              <a:rPr lang="en-US" dirty="0">
                <a:latin typeface="Arial" pitchFamily="34" charset="0"/>
                <a:cs typeface="Arial" pitchFamily="34" charset="0"/>
              </a:rPr>
              <a:t>Service the product with updates and client requested </a:t>
            </a:r>
            <a:r>
              <a:rPr lang="en-US" dirty="0" smtClean="0">
                <a:latin typeface="Arial" pitchFamily="34" charset="0"/>
                <a:cs typeface="Arial" pitchFamily="34" charset="0"/>
              </a:rPr>
              <a:t>updates</a:t>
            </a:r>
          </a:p>
          <a:p>
            <a:pPr>
              <a:buFontTx/>
              <a:buChar char="•"/>
            </a:pPr>
            <a:endParaRPr lang="en-US" dirty="0">
              <a:latin typeface="Arial" pitchFamily="34" charset="0"/>
              <a:cs typeface="Arial" pitchFamily="34" charset="0"/>
            </a:endParaRPr>
          </a:p>
          <a:p>
            <a:r>
              <a:rPr lang="en-US" b="1" dirty="0">
                <a:latin typeface="Arial" pitchFamily="34" charset="0"/>
                <a:cs typeface="Arial" pitchFamily="34" charset="0"/>
              </a:rPr>
              <a:t>The role of data in the overall goal:</a:t>
            </a:r>
          </a:p>
          <a:p>
            <a:pPr>
              <a:buFontTx/>
              <a:buChar char="•"/>
            </a:pPr>
            <a:r>
              <a:rPr lang="en-US" dirty="0">
                <a:latin typeface="Arial" pitchFamily="34" charset="0"/>
                <a:cs typeface="Arial" pitchFamily="34" charset="0"/>
              </a:rPr>
              <a:t>Patients Information: GWZ will use this information to incorporate into the system to all the doctors to carry the e-paper to access the patients information</a:t>
            </a:r>
          </a:p>
          <a:p>
            <a:pPr>
              <a:buFontTx/>
              <a:buChar char="•"/>
            </a:pPr>
            <a:r>
              <a:rPr lang="en-US" dirty="0">
                <a:latin typeface="Arial" pitchFamily="34" charset="0"/>
                <a:cs typeface="Arial" pitchFamily="34" charset="0"/>
              </a:rPr>
              <a:t>Doctor Provide Information: GWZ will use this information to allow the doctor to access his/her notes and other information that doctor needs</a:t>
            </a:r>
          </a:p>
          <a:p>
            <a:pPr>
              <a:buFontTx/>
              <a:buChar char="•"/>
            </a:pPr>
            <a:r>
              <a:rPr lang="en-US" dirty="0">
                <a:latin typeface="Arial" pitchFamily="34" charset="0"/>
                <a:cs typeface="Arial" pitchFamily="34" charset="0"/>
              </a:rPr>
              <a:t>Hospital Data: GWZ will use this data to allow the administration to view the patient’s account.</a:t>
            </a:r>
          </a:p>
          <a:p>
            <a:pPr>
              <a:buFontTx/>
              <a:buChar char="•"/>
            </a:pPr>
            <a:r>
              <a:rPr lang="en-US" dirty="0">
                <a:latin typeface="Arial" pitchFamily="34" charset="0"/>
                <a:cs typeface="Arial" pitchFamily="34" charset="0"/>
              </a:rPr>
              <a:t>Diagnose Data: GWZ will use this data to allow the doctor to access diagnose information to shorten the time researching problems.</a:t>
            </a:r>
          </a:p>
          <a:p>
            <a:endParaRPr lang="en-US" dirty="0">
              <a:latin typeface="Arial" pitchFamily="34" charset="0"/>
              <a:cs typeface="Arial" pitchFamily="34" charset="0"/>
            </a:endParaRPr>
          </a:p>
          <a:p>
            <a:r>
              <a:rPr lang="en-US" b="1" dirty="0">
                <a:latin typeface="Arial" pitchFamily="34" charset="0"/>
                <a:cs typeface="Arial" pitchFamily="34" charset="0"/>
              </a:rPr>
              <a:t>The role of people in the overall goal:</a:t>
            </a:r>
          </a:p>
          <a:p>
            <a:pPr>
              <a:buFontTx/>
              <a:buChar char="•"/>
            </a:pPr>
            <a:r>
              <a:rPr lang="en-US" dirty="0">
                <a:latin typeface="Arial" pitchFamily="34" charset="0"/>
                <a:cs typeface="Arial" pitchFamily="34" charset="0"/>
              </a:rPr>
              <a:t>Hospital Staff: Will be the primary user of the e-paper enabled system</a:t>
            </a:r>
          </a:p>
          <a:p>
            <a:pPr>
              <a:buFontTx/>
              <a:buChar char="•"/>
            </a:pPr>
            <a:r>
              <a:rPr lang="en-US" dirty="0">
                <a:latin typeface="Arial" pitchFamily="34" charset="0"/>
                <a:cs typeface="Arial" pitchFamily="34" charset="0"/>
              </a:rPr>
              <a:t>GWZ Staff: Will aide in incorporating the e-paper enabled system into the hospital</a:t>
            </a:r>
          </a:p>
          <a:p>
            <a:pPr>
              <a:buFontTx/>
              <a:buChar char="•"/>
            </a:pPr>
            <a:endParaRPr lang="en-US" dirty="0">
              <a:latin typeface="Arial" pitchFamily="34" charset="0"/>
              <a:cs typeface="Arial" pitchFamily="34" charset="0"/>
            </a:endParaRPr>
          </a:p>
          <a:p>
            <a:r>
              <a:rPr lang="en-US" b="1" dirty="0">
                <a:latin typeface="Arial" pitchFamily="34" charset="0"/>
                <a:cs typeface="Arial" pitchFamily="34" charset="0"/>
              </a:rPr>
              <a:t>The role of the technology in the overall goal:</a:t>
            </a:r>
          </a:p>
          <a:p>
            <a:pPr>
              <a:buFontTx/>
              <a:buChar char="•"/>
            </a:pPr>
            <a:r>
              <a:rPr lang="en-US" dirty="0">
                <a:latin typeface="Arial" pitchFamily="34" charset="0"/>
                <a:cs typeface="Arial" pitchFamily="34" charset="0"/>
              </a:rPr>
              <a:t>E-paper: The primary technology in the new system</a:t>
            </a:r>
          </a:p>
          <a:p>
            <a:pPr>
              <a:buFontTx/>
              <a:buChar char="•"/>
            </a:pPr>
            <a:r>
              <a:rPr lang="en-US" dirty="0">
                <a:latin typeface="Arial" pitchFamily="34" charset="0"/>
                <a:cs typeface="Arial" pitchFamily="34" charset="0"/>
              </a:rPr>
              <a:t>Database: Will act as a data repository for the new technology  </a:t>
            </a:r>
          </a:p>
          <a:p>
            <a:pPr>
              <a:buFontTx/>
              <a:buChar char="•"/>
            </a:pPr>
            <a:r>
              <a:rPr lang="en-US" dirty="0">
                <a:latin typeface="Arial" pitchFamily="34" charset="0"/>
                <a:cs typeface="Arial" pitchFamily="34" charset="0"/>
              </a:rPr>
              <a:t>Wi-Fi: Necessary hardware needed for the e-paper to communicate </a:t>
            </a:r>
            <a:r>
              <a:rPr lang="en-US" dirty="0" smtClean="0">
                <a:latin typeface="Arial" pitchFamily="34" charset="0"/>
                <a:cs typeface="Arial" pitchFamily="34" charset="0"/>
              </a:rPr>
              <a:t>with the </a:t>
            </a:r>
            <a:r>
              <a:rPr lang="en-US" dirty="0">
                <a:latin typeface="Arial" pitchFamily="34" charset="0"/>
                <a:cs typeface="Arial" pitchFamily="34" charset="0"/>
              </a:rPr>
              <a:t>database and backend of the system</a:t>
            </a:r>
            <a:endParaRPr lang="en-US" sz="1600"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76800" y="63246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2" name="Rounded Rectangle 31"/>
          <p:cNvSpPr/>
          <p:nvPr/>
        </p:nvSpPr>
        <p:spPr>
          <a:xfrm>
            <a:off x="4876800" y="6096001"/>
            <a:ext cx="2514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2" name="Straight Connector 1"/>
          <p:cNvCxnSpPr/>
          <p:nvPr/>
        </p:nvCxnSpPr>
        <p:spPr>
          <a:xfrm>
            <a:off x="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967" name="TextBox 2"/>
          <p:cNvSpPr txBox="1">
            <a:spLocks noChangeArrowheads="1"/>
          </p:cNvSpPr>
          <p:nvPr/>
        </p:nvSpPr>
        <p:spPr bwMode="auto">
          <a:xfrm>
            <a:off x="457200" y="381000"/>
            <a:ext cx="5486400" cy="457200"/>
          </a:xfrm>
          <a:prstGeom prst="rect">
            <a:avLst/>
          </a:prstGeom>
          <a:noFill/>
          <a:ln w="9525">
            <a:noFill/>
            <a:miter lim="800000"/>
            <a:headEnd/>
            <a:tailEnd/>
          </a:ln>
        </p:spPr>
        <p:txBody>
          <a:bodyPr>
            <a:spAutoFit/>
          </a:bodyPr>
          <a:lstStyle/>
          <a:p>
            <a:r>
              <a:rPr lang="en-US" sz="2400" b="1">
                <a:latin typeface="Century Schoolbook" pitchFamily="18" charset="0"/>
              </a:rPr>
              <a:t>Client Overview Value Chain</a:t>
            </a:r>
          </a:p>
        </p:txBody>
      </p:sp>
      <p:sp>
        <p:nvSpPr>
          <p:cNvPr id="12" name="Teardrop 11"/>
          <p:cNvSpPr/>
          <p:nvPr/>
        </p:nvSpPr>
        <p:spPr>
          <a:xfrm>
            <a:off x="381000" y="11430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Research</a:t>
            </a:r>
            <a:endParaRPr lang="en-US" sz="1600" b="1" dirty="0">
              <a:solidFill>
                <a:schemeClr val="tx1"/>
              </a:solidFill>
              <a:latin typeface="Arial" pitchFamily="34" charset="0"/>
              <a:cs typeface="Arial" pitchFamily="34" charset="0"/>
            </a:endParaRPr>
          </a:p>
        </p:txBody>
      </p:sp>
      <p:sp>
        <p:nvSpPr>
          <p:cNvPr id="13" name="Teardrop 12"/>
          <p:cNvSpPr/>
          <p:nvPr/>
        </p:nvSpPr>
        <p:spPr>
          <a:xfrm>
            <a:off x="381000" y="28194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Sell</a:t>
            </a:r>
            <a:endParaRPr lang="en-US" sz="1600" b="1" dirty="0">
              <a:solidFill>
                <a:schemeClr val="tx1"/>
              </a:solidFill>
              <a:latin typeface="Arial" pitchFamily="34" charset="0"/>
              <a:cs typeface="Arial" pitchFamily="34" charset="0"/>
            </a:endParaRPr>
          </a:p>
        </p:txBody>
      </p:sp>
      <p:sp>
        <p:nvSpPr>
          <p:cNvPr id="14" name="Teardrop 13"/>
          <p:cNvSpPr/>
          <p:nvPr/>
        </p:nvSpPr>
        <p:spPr>
          <a:xfrm>
            <a:off x="381000" y="44958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Produce</a:t>
            </a:r>
            <a:endParaRPr lang="en-US" sz="1600" b="1" dirty="0">
              <a:solidFill>
                <a:schemeClr val="tx1"/>
              </a:solidFill>
              <a:latin typeface="Arial" pitchFamily="34" charset="0"/>
              <a:cs typeface="Arial" pitchFamily="34" charset="0"/>
            </a:endParaRPr>
          </a:p>
        </p:txBody>
      </p:sp>
      <p:sp>
        <p:nvSpPr>
          <p:cNvPr id="15" name="Teardrop 14"/>
          <p:cNvSpPr/>
          <p:nvPr/>
        </p:nvSpPr>
        <p:spPr>
          <a:xfrm>
            <a:off x="381000" y="78486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Service</a:t>
            </a:r>
            <a:endParaRPr lang="en-US" sz="1600" b="1" dirty="0">
              <a:solidFill>
                <a:schemeClr val="tx1"/>
              </a:solidFill>
              <a:latin typeface="Arial" pitchFamily="34" charset="0"/>
              <a:cs typeface="Arial" pitchFamily="34" charset="0"/>
            </a:endParaRPr>
          </a:p>
        </p:txBody>
      </p:sp>
      <p:sp>
        <p:nvSpPr>
          <p:cNvPr id="16" name="Teardrop 15"/>
          <p:cNvSpPr/>
          <p:nvPr/>
        </p:nvSpPr>
        <p:spPr>
          <a:xfrm>
            <a:off x="381000" y="6172200"/>
            <a:ext cx="1676400" cy="15240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Deliver</a:t>
            </a:r>
            <a:endParaRPr lang="en-US" sz="1600" b="1" dirty="0">
              <a:solidFill>
                <a:schemeClr val="tx1"/>
              </a:solidFill>
              <a:latin typeface="Arial" pitchFamily="34" charset="0"/>
              <a:cs typeface="Arial" pitchFamily="34" charset="0"/>
            </a:endParaRPr>
          </a:p>
        </p:txBody>
      </p:sp>
      <p:sp>
        <p:nvSpPr>
          <p:cNvPr id="19" name="Curved Left Arrow 18"/>
          <p:cNvSpPr/>
          <p:nvPr/>
        </p:nvSpPr>
        <p:spPr>
          <a:xfrm>
            <a:off x="2209800" y="1984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0" name="Curved Left Arrow 19"/>
          <p:cNvSpPr/>
          <p:nvPr/>
        </p:nvSpPr>
        <p:spPr>
          <a:xfrm>
            <a:off x="2209800" y="37368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1" name="Curved Left Arrow 20"/>
          <p:cNvSpPr/>
          <p:nvPr/>
        </p:nvSpPr>
        <p:spPr>
          <a:xfrm>
            <a:off x="2209800" y="54894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2" name="Curved Left Arrow 21"/>
          <p:cNvSpPr/>
          <p:nvPr/>
        </p:nvSpPr>
        <p:spPr>
          <a:xfrm>
            <a:off x="2209800" y="7318248"/>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6" name="Bent-Up Arrow 25"/>
          <p:cNvSpPr/>
          <p:nvPr/>
        </p:nvSpPr>
        <p:spPr>
          <a:xfrm>
            <a:off x="2286000" y="8260080"/>
            <a:ext cx="4114800" cy="731520"/>
          </a:xfrm>
          <a:prstGeom prst="bentUpArrow">
            <a:avLst>
              <a:gd name="adj1" fmla="val 25000"/>
              <a:gd name="adj2" fmla="val 3173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17"/>
          <p:cNvSpPr txBox="1">
            <a:spLocks noChangeArrowheads="1"/>
          </p:cNvSpPr>
          <p:nvPr/>
        </p:nvSpPr>
        <p:spPr bwMode="auto">
          <a:xfrm>
            <a:off x="4876800" y="6400800"/>
            <a:ext cx="2438400" cy="1323439"/>
          </a:xfrm>
          <a:prstGeom prst="rect">
            <a:avLst/>
          </a:prstGeom>
          <a:noFill/>
          <a:ln w="9525">
            <a:noFill/>
            <a:miter lim="800000"/>
            <a:headEnd/>
            <a:tailEnd/>
          </a:ln>
        </p:spPr>
        <p:txBody>
          <a:bodyPr wrap="square">
            <a:spAutoFit/>
          </a:bodyPr>
          <a:lstStyle/>
          <a:p>
            <a:r>
              <a:rPr lang="en-US" sz="1600" dirty="0">
                <a:latin typeface="Arial" pitchFamily="34" charset="0"/>
                <a:cs typeface="Arial" pitchFamily="34" charset="0"/>
              </a:rPr>
              <a:t>By increase patient flow the hospital will increase revenue, and gain a better image in the comminute   </a:t>
            </a:r>
          </a:p>
        </p:txBody>
      </p:sp>
      <p:sp>
        <p:nvSpPr>
          <p:cNvPr id="27" name="TextBox 5"/>
          <p:cNvSpPr txBox="1">
            <a:spLocks noChangeArrowheads="1"/>
          </p:cNvSpPr>
          <p:nvPr/>
        </p:nvSpPr>
        <p:spPr bwMode="auto">
          <a:xfrm>
            <a:off x="4876800" y="6096000"/>
            <a:ext cx="2362200" cy="336550"/>
          </a:xfrm>
          <a:prstGeom prst="rect">
            <a:avLst/>
          </a:prstGeom>
          <a:noFill/>
          <a:ln w="9525">
            <a:noFill/>
            <a:miter lim="800000"/>
            <a:headEnd/>
            <a:tailEnd/>
          </a:ln>
        </p:spPr>
        <p:txBody>
          <a:bodyPr wrap="square">
            <a:spAutoFit/>
          </a:bodyPr>
          <a:lstStyle/>
          <a:p>
            <a:r>
              <a:rPr lang="en-US" sz="1600" b="1" dirty="0" smtClean="0">
                <a:latin typeface="Arial" pitchFamily="34" charset="0"/>
                <a:cs typeface="Arial" pitchFamily="34" charset="0"/>
              </a:rPr>
              <a:t>Value Added</a:t>
            </a:r>
            <a:endParaRPr lang="en-US" sz="1600" b="1" dirty="0">
              <a:latin typeface="Arial" pitchFamily="34" charset="0"/>
              <a:cs typeface="Arial" pitchFamily="34" charset="0"/>
            </a:endParaRPr>
          </a:p>
        </p:txBody>
      </p:sp>
      <p:sp>
        <p:nvSpPr>
          <p:cNvPr id="34" name="TextBox 33"/>
          <p:cNvSpPr txBox="1"/>
          <p:nvPr/>
        </p:nvSpPr>
        <p:spPr>
          <a:xfrm>
            <a:off x="2971800" y="2209800"/>
            <a:ext cx="2146742" cy="646331"/>
          </a:xfrm>
          <a:prstGeom prst="rect">
            <a:avLst/>
          </a:prstGeom>
          <a:noFill/>
        </p:spPr>
        <p:txBody>
          <a:bodyPr wrap="none" rtlCol="0">
            <a:spAutoFit/>
          </a:bodyPr>
          <a:lstStyle/>
          <a:p>
            <a:r>
              <a:rPr lang="en-US" dirty="0" smtClean="0">
                <a:latin typeface="Arial" pitchFamily="34" charset="0"/>
                <a:cs typeface="Arial" pitchFamily="34" charset="0"/>
              </a:rPr>
              <a:t>E-Paper enabled</a:t>
            </a:r>
          </a:p>
          <a:p>
            <a:r>
              <a:rPr lang="en-US" dirty="0" smtClean="0">
                <a:latin typeface="Arial" pitchFamily="34" charset="0"/>
                <a:cs typeface="Arial" pitchFamily="34" charset="0"/>
              </a:rPr>
              <a:t>system for hospital</a:t>
            </a:r>
            <a:endParaRPr lang="en-US" dirty="0">
              <a:latin typeface="Arial" pitchFamily="34" charset="0"/>
              <a:cs typeface="Arial" pitchFamily="34" charset="0"/>
            </a:endParaRPr>
          </a:p>
        </p:txBody>
      </p:sp>
      <p:sp>
        <p:nvSpPr>
          <p:cNvPr id="35" name="TextBox 34"/>
          <p:cNvSpPr txBox="1"/>
          <p:nvPr/>
        </p:nvSpPr>
        <p:spPr>
          <a:xfrm>
            <a:off x="3048000" y="3962400"/>
            <a:ext cx="2185214" cy="646331"/>
          </a:xfrm>
          <a:prstGeom prst="rect">
            <a:avLst/>
          </a:prstGeom>
          <a:noFill/>
        </p:spPr>
        <p:txBody>
          <a:bodyPr wrap="none" rtlCol="0">
            <a:spAutoFit/>
          </a:bodyPr>
          <a:lstStyle/>
          <a:p>
            <a:r>
              <a:rPr lang="en-US" dirty="0" smtClean="0">
                <a:latin typeface="Arial" pitchFamily="34" charset="0"/>
                <a:cs typeface="Arial" pitchFamily="34" charset="0"/>
              </a:rPr>
              <a:t>Sell e-paper idea to</a:t>
            </a:r>
          </a:p>
          <a:p>
            <a:r>
              <a:rPr lang="en-US" dirty="0">
                <a:latin typeface="Arial" pitchFamily="34" charset="0"/>
                <a:cs typeface="Arial" pitchFamily="34" charset="0"/>
              </a:rPr>
              <a:t>t</a:t>
            </a:r>
            <a:r>
              <a:rPr lang="en-US" dirty="0" smtClean="0">
                <a:latin typeface="Arial" pitchFamily="34" charset="0"/>
                <a:cs typeface="Arial" pitchFamily="34" charset="0"/>
              </a:rPr>
              <a:t>he hospital </a:t>
            </a:r>
            <a:endParaRPr lang="en-US" dirty="0">
              <a:latin typeface="Arial" pitchFamily="34" charset="0"/>
              <a:cs typeface="Arial" pitchFamily="34" charset="0"/>
            </a:endParaRPr>
          </a:p>
        </p:txBody>
      </p:sp>
      <p:sp>
        <p:nvSpPr>
          <p:cNvPr id="36" name="TextBox 35"/>
          <p:cNvSpPr txBox="1"/>
          <p:nvPr/>
        </p:nvSpPr>
        <p:spPr>
          <a:xfrm>
            <a:off x="2971800" y="5562600"/>
            <a:ext cx="1890261" cy="923330"/>
          </a:xfrm>
          <a:prstGeom prst="rect">
            <a:avLst/>
          </a:prstGeom>
          <a:noFill/>
        </p:spPr>
        <p:txBody>
          <a:bodyPr wrap="none" rtlCol="0">
            <a:spAutoFit/>
          </a:bodyPr>
          <a:lstStyle/>
          <a:p>
            <a:r>
              <a:rPr lang="en-US" dirty="0" smtClean="0">
                <a:latin typeface="Arial" pitchFamily="34" charset="0"/>
                <a:cs typeface="Arial" pitchFamily="34" charset="0"/>
              </a:rPr>
              <a:t>Produce new</a:t>
            </a:r>
          </a:p>
          <a:p>
            <a:r>
              <a:rPr lang="en-US" smtClean="0">
                <a:latin typeface="Arial" pitchFamily="34" charset="0"/>
                <a:cs typeface="Arial" pitchFamily="34" charset="0"/>
              </a:rPr>
              <a:t>e-paper </a:t>
            </a:r>
            <a:r>
              <a:rPr lang="en-US" dirty="0" smtClean="0">
                <a:latin typeface="Arial" pitchFamily="34" charset="0"/>
                <a:cs typeface="Arial" pitchFamily="34" charset="0"/>
              </a:rPr>
              <a:t>enabled</a:t>
            </a:r>
          </a:p>
          <a:p>
            <a:r>
              <a:rPr lang="en-US" dirty="0" smtClean="0">
                <a:latin typeface="Arial" pitchFamily="34" charset="0"/>
                <a:cs typeface="Arial" pitchFamily="34" charset="0"/>
              </a:rPr>
              <a:t>system</a:t>
            </a:r>
            <a:endParaRPr lang="en-US" dirty="0">
              <a:latin typeface="Arial" pitchFamily="34" charset="0"/>
              <a:cs typeface="Arial" pitchFamily="34" charset="0"/>
            </a:endParaRPr>
          </a:p>
        </p:txBody>
      </p:sp>
      <p:sp>
        <p:nvSpPr>
          <p:cNvPr id="37" name="TextBox 36"/>
          <p:cNvSpPr txBox="1"/>
          <p:nvPr/>
        </p:nvSpPr>
        <p:spPr>
          <a:xfrm>
            <a:off x="3029476" y="7543800"/>
            <a:ext cx="1390124" cy="646331"/>
          </a:xfrm>
          <a:prstGeom prst="rect">
            <a:avLst/>
          </a:prstGeom>
          <a:noFill/>
        </p:spPr>
        <p:txBody>
          <a:bodyPr wrap="none" rtlCol="0">
            <a:spAutoFit/>
          </a:bodyPr>
          <a:lstStyle/>
          <a:p>
            <a:r>
              <a:rPr lang="en-US" dirty="0" smtClean="0">
                <a:latin typeface="Arial" pitchFamily="34" charset="0"/>
                <a:cs typeface="Arial" pitchFamily="34" charset="0"/>
              </a:rPr>
              <a:t>Deliver new</a:t>
            </a:r>
          </a:p>
          <a:p>
            <a:r>
              <a:rPr lang="en-US" dirty="0" smtClean="0">
                <a:latin typeface="Arial" pitchFamily="34" charset="0"/>
                <a:cs typeface="Arial" pitchFamily="34" charset="0"/>
              </a:rPr>
              <a:t>technology</a:t>
            </a:r>
            <a:endParaRPr lang="en-US" dirty="0">
              <a:latin typeface="Arial" pitchFamily="34" charset="0"/>
              <a:cs typeface="Arial" pitchFamily="34" charset="0"/>
            </a:endParaRPr>
          </a:p>
        </p:txBody>
      </p:sp>
      <p:sp>
        <p:nvSpPr>
          <p:cNvPr id="38" name="TextBox 37"/>
          <p:cNvSpPr txBox="1"/>
          <p:nvPr/>
        </p:nvSpPr>
        <p:spPr>
          <a:xfrm>
            <a:off x="2895600" y="8458200"/>
            <a:ext cx="2954655" cy="369332"/>
          </a:xfrm>
          <a:prstGeom prst="rect">
            <a:avLst/>
          </a:prstGeom>
          <a:noFill/>
        </p:spPr>
        <p:txBody>
          <a:bodyPr wrap="none" rtlCol="0">
            <a:spAutoFit/>
          </a:bodyPr>
          <a:lstStyle/>
          <a:p>
            <a:r>
              <a:rPr lang="en-US" dirty="0" smtClean="0">
                <a:latin typeface="Arial" pitchFamily="34" charset="0"/>
                <a:cs typeface="Arial" pitchFamily="34" charset="0"/>
              </a:rPr>
              <a:t>Create updates for hospital</a:t>
            </a:r>
            <a:endParaRPr lang="en-US" dirty="0">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BDCAE1976E31478A8ABF6A048F8ECF" ma:contentTypeVersion="0" ma:contentTypeDescription="Create a new document." ma:contentTypeScope="" ma:versionID="eec94e7ea5ae7f6ed3beef4f33cac35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0DBA59-F721-4D65-BE85-F45FE4B4F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4F90944-3F4A-42EF-9A84-820628697792}">
  <ds:schemaRefs>
    <ds:schemaRef ds:uri="http://schemas.microsoft.com/sharepoint/v3/contenttype/forms"/>
  </ds:schemaRefs>
</ds:datastoreItem>
</file>

<file path=customXml/itemProps3.xml><?xml version="1.0" encoding="utf-8"?>
<ds:datastoreItem xmlns:ds="http://schemas.openxmlformats.org/officeDocument/2006/customXml" ds:itemID="{994E539B-478C-427D-8CC3-0287787A9BD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Oriel</Template>
  <TotalTime>2258</TotalTime>
  <Words>2940</Words>
  <Application>Microsoft Office PowerPoint</Application>
  <PresentationFormat>Custom</PresentationFormat>
  <Paragraphs>480</Paragraphs>
  <Slides>33</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Oriel</vt:lpstr>
      <vt:lpstr>Visio</vt:lpstr>
      <vt:lpstr>GWZ CONSULTING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The University of Alabama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MIS</dc:creator>
  <cp:lastModifiedBy>TR</cp:lastModifiedBy>
  <cp:revision>151</cp:revision>
  <dcterms:created xsi:type="dcterms:W3CDTF">2007-10-02T03:32:29Z</dcterms:created>
  <dcterms:modified xsi:type="dcterms:W3CDTF">2009-02-11T03:05:21Z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0x0101000EBDCAE1976E31478A8ABF6A048F8ECF</vt:lpwstr>
  </property>
</Properties>
</file>