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xlsx" ContentType="application/vnd.openxmlformats-officedocument.spreadsheetml.sheet"/>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93" r:id="rId2"/>
    <p:sldId id="312" r:id="rId3"/>
    <p:sldId id="257" r:id="rId4"/>
    <p:sldId id="310" r:id="rId5"/>
    <p:sldId id="311" r:id="rId6"/>
    <p:sldId id="259" r:id="rId7"/>
    <p:sldId id="260" r:id="rId8"/>
    <p:sldId id="261" r:id="rId9"/>
    <p:sldId id="262" r:id="rId10"/>
    <p:sldId id="263" r:id="rId11"/>
    <p:sldId id="258" r:id="rId12"/>
    <p:sldId id="264" r:id="rId13"/>
    <p:sldId id="265" r:id="rId14"/>
    <p:sldId id="266" r:id="rId15"/>
    <p:sldId id="267" r:id="rId16"/>
    <p:sldId id="268" r:id="rId17"/>
    <p:sldId id="301" r:id="rId18"/>
    <p:sldId id="269" r:id="rId19"/>
    <p:sldId id="308" r:id="rId20"/>
    <p:sldId id="270" r:id="rId21"/>
    <p:sldId id="271" r:id="rId22"/>
    <p:sldId id="272" r:id="rId23"/>
    <p:sldId id="273" r:id="rId24"/>
    <p:sldId id="274" r:id="rId25"/>
    <p:sldId id="313" r:id="rId26"/>
    <p:sldId id="275" r:id="rId27"/>
    <p:sldId id="276" r:id="rId28"/>
    <p:sldId id="277" r:id="rId29"/>
    <p:sldId id="278" r:id="rId30"/>
    <p:sldId id="302" r:id="rId31"/>
    <p:sldId id="279" r:id="rId32"/>
    <p:sldId id="280" r:id="rId33"/>
    <p:sldId id="281" r:id="rId34"/>
    <p:sldId id="282" r:id="rId35"/>
    <p:sldId id="303" r:id="rId36"/>
    <p:sldId id="294" r:id="rId37"/>
    <p:sldId id="296" r:id="rId38"/>
    <p:sldId id="283" r:id="rId39"/>
    <p:sldId id="284" r:id="rId40"/>
    <p:sldId id="285" r:id="rId41"/>
    <p:sldId id="286" r:id="rId42"/>
    <p:sldId id="287" r:id="rId43"/>
    <p:sldId id="304" r:id="rId44"/>
    <p:sldId id="295" r:id="rId45"/>
    <p:sldId id="297" r:id="rId46"/>
    <p:sldId id="298" r:id="rId47"/>
    <p:sldId id="299" r:id="rId48"/>
    <p:sldId id="288" r:id="rId49"/>
    <p:sldId id="289" r:id="rId50"/>
    <p:sldId id="290" r:id="rId51"/>
    <p:sldId id="291" r:id="rId52"/>
    <p:sldId id="292" r:id="rId53"/>
    <p:sldId id="305" r:id="rId54"/>
    <p:sldId id="309" r:id="rId55"/>
    <p:sldId id="307" r:id="rId5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autoAdjust="0"/>
    <p:restoredTop sz="94598" autoAdjust="0"/>
  </p:normalViewPr>
  <p:slideViewPr>
    <p:cSldViewPr>
      <p:cViewPr>
        <p:scale>
          <a:sx n="75" d="100"/>
          <a:sy n="75" d="100"/>
        </p:scale>
        <p:origin x="-1464" y="-17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374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1BA867-16CF-43D9-A815-144F1FC1F86C}" type="datetimeFigureOut">
              <a:rPr lang="en-US" smtClean="0"/>
              <a:pPr/>
              <a:t>4/29/2009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3B6382-9B02-4807-83C1-C4047484288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72B92-FAC1-4B7C-8345-F3435E1820EE}" type="datetimeFigureOut">
              <a:rPr lang="en-US" smtClean="0"/>
              <a:pPr/>
              <a:t>4/29/2009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76A74A-E568-4E96-929E-A47971A27DAF}"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76A74A-E568-4E96-929E-A47971A27DAF}"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under Produce</a:t>
            </a:r>
            <a:endParaRPr lang="en-US" dirty="0"/>
          </a:p>
        </p:txBody>
      </p:sp>
      <p:sp>
        <p:nvSpPr>
          <p:cNvPr id="4" name="Slide Number Placeholder 3"/>
          <p:cNvSpPr>
            <a:spLocks noGrp="1"/>
          </p:cNvSpPr>
          <p:nvPr>
            <p:ph type="sldNum" sz="quarter" idx="10"/>
          </p:nvPr>
        </p:nvSpPr>
        <p:spPr/>
        <p:txBody>
          <a:bodyPr/>
          <a:lstStyle/>
          <a:p>
            <a:fld id="{C73C54E1-B1F3-4998-A45F-95471538E2CC}" type="slidenum">
              <a:rPr lang="en-US" smtClean="0"/>
              <a:pPr/>
              <a:t>36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under Produce</a:t>
            </a:r>
            <a:endParaRPr lang="en-US" dirty="0"/>
          </a:p>
        </p:txBody>
      </p:sp>
      <p:sp>
        <p:nvSpPr>
          <p:cNvPr id="4" name="Slide Number Placeholder 3"/>
          <p:cNvSpPr>
            <a:spLocks noGrp="1"/>
          </p:cNvSpPr>
          <p:nvPr>
            <p:ph type="sldNum" sz="quarter" idx="10"/>
          </p:nvPr>
        </p:nvSpPr>
        <p:spPr/>
        <p:txBody>
          <a:bodyPr/>
          <a:lstStyle/>
          <a:p>
            <a:fld id="{C73C54E1-B1F3-4998-A45F-95471538E2CC}" type="slidenum">
              <a:rPr lang="en-US" smtClean="0"/>
              <a:pPr/>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MAIN">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152400"/>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9" name="Slide Number Placeholder 8"/>
          <p:cNvSpPr>
            <a:spLocks noGrp="1"/>
          </p:cNvSpPr>
          <p:nvPr>
            <p:ph type="sldNum" sz="quarter" idx="12"/>
          </p:nvPr>
        </p:nvSpPr>
        <p:spPr>
          <a:xfrm>
            <a:off x="4876800" y="8657167"/>
            <a:ext cx="1600200" cy="486833"/>
          </a:xfrm>
        </p:spPr>
        <p:txBody>
          <a:bodyPr/>
          <a:lstStyle/>
          <a:p>
            <a:fld id="{AA20AA77-70CE-49C9-AF39-6332F3B7D3E9}" type="slidenum">
              <a:rPr lang="en-US" smtClean="0"/>
              <a:pPr/>
              <a:t>‹#›</a:t>
            </a:fld>
            <a:endParaRPr lang="en-US" dirty="0"/>
          </a:p>
        </p:txBody>
      </p:sp>
      <p:sp>
        <p:nvSpPr>
          <p:cNvPr id="11" name="TextBox 10"/>
          <p:cNvSpPr txBox="1"/>
          <p:nvPr userDrawn="1"/>
        </p:nvSpPr>
        <p:spPr>
          <a:xfrm>
            <a:off x="0" y="12954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A20AA77-70CE-49C9-AF39-6332F3B7D3E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Excel_Worksheet3.xlsx"/><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Excel_Worksheet4.xlsx"/><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Excel_Worksheet5.xlsx"/><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Office_Excel_Worksheet6.xlsx"/><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Office_Excel_Worksheet7.xlsx"/><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Office_Excel_Worksheet8.xlsx"/><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JPG"/>
          <p:cNvPicPr>
            <a:picLocks noChangeAspect="1"/>
          </p:cNvPicPr>
          <p:nvPr/>
        </p:nvPicPr>
        <p:blipFill>
          <a:blip r:embed="rId2">
            <a:duotone>
              <a:schemeClr val="accent1">
                <a:shade val="45000"/>
                <a:satMod val="135000"/>
              </a:schemeClr>
              <a:prstClr val="white"/>
            </a:duotone>
          </a:blip>
          <a:stretch>
            <a:fillRect/>
          </a:stretch>
        </p:blipFill>
        <p:spPr>
          <a:xfrm>
            <a:off x="0" y="0"/>
            <a:ext cx="6858000" cy="9144000"/>
          </a:xfrm>
          <a:prstGeom prst="rect">
            <a:avLst/>
          </a:prstGeom>
        </p:spPr>
      </p:pic>
      <p:grpSp>
        <p:nvGrpSpPr>
          <p:cNvPr id="3" name="Group 2"/>
          <p:cNvGrpSpPr/>
          <p:nvPr/>
        </p:nvGrpSpPr>
        <p:grpSpPr>
          <a:xfrm>
            <a:off x="381000" y="1447800"/>
            <a:ext cx="6172200" cy="2895600"/>
            <a:chOff x="1371600" y="457200"/>
            <a:chExt cx="2362200" cy="1200150"/>
          </a:xfrm>
        </p:grpSpPr>
        <p:sp>
          <p:nvSpPr>
            <p:cNvPr id="4" name="WordArt 2"/>
            <p:cNvSpPr>
              <a:spLocks noChangeArrowheads="1" noChangeShapeType="1" noTextEdit="1"/>
            </p:cNvSpPr>
            <p:nvPr/>
          </p:nvSpPr>
          <p:spPr bwMode="auto">
            <a:xfrm>
              <a:off x="1371600" y="5334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5" name="Picture 4" descr="C:\Program Files\Microsoft Office\MEDIA\CAGCAT10\j0195812.wmf"/>
            <p:cNvPicPr/>
            <p:nvPr/>
          </p:nvPicPr>
          <p:blipFill>
            <a:blip r:embed="rId3"/>
            <a:srcRect/>
            <a:stretch>
              <a:fillRect/>
            </a:stretch>
          </p:blipFill>
          <p:spPr bwMode="auto">
            <a:xfrm>
              <a:off x="2971800" y="457200"/>
              <a:ext cx="762000" cy="790575"/>
            </a:xfrm>
            <a:prstGeom prst="rect">
              <a:avLst/>
            </a:prstGeom>
            <a:noFill/>
            <a:ln w="9525">
              <a:noFill/>
              <a:miter lim="800000"/>
              <a:headEnd/>
              <a:tailEnd/>
            </a:ln>
          </p:spPr>
        </p:pic>
        <p:sp>
          <p:nvSpPr>
            <p:cNvPr id="6" name="WordArt 3"/>
            <p:cNvSpPr>
              <a:spLocks noChangeArrowheads="1" noChangeShapeType="1" noTextEdit="1"/>
            </p:cNvSpPr>
            <p:nvPr/>
          </p:nvSpPr>
          <p:spPr bwMode="auto">
            <a:xfrm>
              <a:off x="1371600" y="13716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7" name="Rounded Rectangle 6"/>
          <p:cNvSpPr/>
          <p:nvPr/>
        </p:nvSpPr>
        <p:spPr>
          <a:xfrm>
            <a:off x="0" y="7467600"/>
            <a:ext cx="6858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Manager: </a:t>
            </a:r>
            <a:r>
              <a:rPr lang="en-US" dirty="0" smtClean="0"/>
              <a:t>Kenneth Robinson</a:t>
            </a:r>
          </a:p>
          <a:p>
            <a:pPr algn="ctr"/>
            <a:r>
              <a:rPr lang="en-US" b="1" dirty="0" smtClean="0"/>
              <a:t>Staff:</a:t>
            </a:r>
            <a:r>
              <a:rPr lang="en-US" dirty="0" smtClean="0"/>
              <a:t>  Megan Summerford</a:t>
            </a:r>
          </a:p>
          <a:p>
            <a:pPr algn="ctr"/>
            <a:r>
              <a:rPr lang="en-US" b="1" dirty="0" smtClean="0"/>
              <a:t>Client: </a:t>
            </a:r>
            <a:r>
              <a:rPr lang="en-US" dirty="0" smtClean="0"/>
              <a:t>Audrey Moore</a:t>
            </a:r>
          </a:p>
          <a:p>
            <a:pPr algn="ctr"/>
            <a:endParaRPr lang="en-US" dirty="0" smtClean="0"/>
          </a:p>
          <a:p>
            <a:pPr algn="ctr"/>
            <a:r>
              <a:rPr lang="en-US" b="1" dirty="0" smtClean="0"/>
              <a:t>URL: </a:t>
            </a:r>
            <a:r>
              <a:rPr lang="en-US" dirty="0" smtClean="0"/>
              <a:t>http://www.geocities.com/audreymoorenicole</a:t>
            </a:r>
            <a:endParaRPr lang="en-US" dirty="0"/>
          </a:p>
        </p:txBody>
      </p:sp>
      <p:sp>
        <p:nvSpPr>
          <p:cNvPr id="8" name="Slide Number Placeholder 7"/>
          <p:cNvSpPr>
            <a:spLocks noGrp="1"/>
          </p:cNvSpPr>
          <p:nvPr>
            <p:ph type="sldNum" sz="quarter" idx="12"/>
          </p:nvPr>
        </p:nvSpPr>
        <p:spPr/>
        <p:txBody>
          <a:bodyPr/>
          <a:lstStyle/>
          <a:p>
            <a:fld id="{AA20AA77-70CE-49C9-AF39-6332F3B7D3E9}"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VC Narrative</a:t>
            </a:r>
            <a:endParaRPr lang="en-US" sz="5400" dirty="0"/>
          </a:p>
        </p:txBody>
      </p:sp>
      <p:sp>
        <p:nvSpPr>
          <p:cNvPr id="4" name="TextBox 3"/>
          <p:cNvSpPr txBox="1"/>
          <p:nvPr/>
        </p:nvSpPr>
        <p:spPr>
          <a:xfrm>
            <a:off x="1524000" y="2438402"/>
            <a:ext cx="5105400" cy="4801314"/>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To design a website based on Ms. Moore’s criteria</a:t>
            </a:r>
          </a:p>
          <a:p>
            <a:endParaRPr lang="en-US" dirty="0" smtClean="0"/>
          </a:p>
          <a:p>
            <a:pPr>
              <a:buFont typeface="Arial" pitchFamily="34" charset="0"/>
              <a:buChar char="•"/>
            </a:pPr>
            <a:r>
              <a:rPr lang="en-US" b="1" dirty="0" smtClean="0"/>
              <a:t>Sell</a:t>
            </a:r>
            <a:r>
              <a:rPr lang="en-US" dirty="0" smtClean="0"/>
              <a:t> – set up an agreement between JNR consulting and Ms. Moore</a:t>
            </a:r>
          </a:p>
          <a:p>
            <a:pPr>
              <a:buFont typeface="Arial" pitchFamily="34" charset="0"/>
              <a:buChar char="•"/>
            </a:pPr>
            <a:r>
              <a:rPr lang="en-US" b="1" dirty="0" smtClean="0"/>
              <a:t>Research</a:t>
            </a:r>
            <a:r>
              <a:rPr lang="en-US" dirty="0" smtClean="0"/>
              <a:t>—research Ms. Moore’s specifications and need for her website</a:t>
            </a:r>
          </a:p>
          <a:p>
            <a:pPr>
              <a:buFont typeface="Arial" pitchFamily="34" charset="0"/>
              <a:buChar char="•"/>
            </a:pPr>
            <a:r>
              <a:rPr lang="en-US" b="1" dirty="0" smtClean="0"/>
              <a:t>Produce</a:t>
            </a:r>
            <a:r>
              <a:rPr lang="en-US" dirty="0" smtClean="0"/>
              <a:t>—a website based on specs and needs </a:t>
            </a:r>
          </a:p>
          <a:p>
            <a:pPr>
              <a:buFont typeface="Arial" pitchFamily="34" charset="0"/>
              <a:buChar char="•"/>
            </a:pPr>
            <a:r>
              <a:rPr lang="en-US" b="1" dirty="0" smtClean="0"/>
              <a:t>Deliver</a:t>
            </a:r>
            <a:r>
              <a:rPr lang="en-US" dirty="0" smtClean="0"/>
              <a:t>—publish it to a domain</a:t>
            </a:r>
          </a:p>
          <a:p>
            <a:pPr>
              <a:buFont typeface="Arial" pitchFamily="34" charset="0"/>
              <a:buChar char="•"/>
            </a:pPr>
            <a:r>
              <a:rPr lang="en-US" b="1" dirty="0" smtClean="0"/>
              <a:t>Service</a:t>
            </a:r>
            <a:r>
              <a:rPr lang="en-US" dirty="0" smtClean="0"/>
              <a:t>—Create a maintenance contract with Ms. Moore </a:t>
            </a:r>
          </a:p>
          <a:p>
            <a:endParaRPr lang="en-US" dirty="0" smtClean="0"/>
          </a:p>
          <a:p>
            <a:pPr>
              <a:buFont typeface="Arial" pitchFamily="34" charset="0"/>
              <a:buChar char="•"/>
            </a:pPr>
            <a:r>
              <a:rPr lang="en-US" b="1" dirty="0" smtClean="0"/>
              <a:t>Overall Value Added-</a:t>
            </a:r>
            <a:r>
              <a:rPr lang="en-US" dirty="0" smtClean="0"/>
              <a:t> Ms. Moore has another method to promote her business on a global level </a:t>
            </a:r>
            <a:r>
              <a:rPr lang="en-US" b="1" dirty="0" smtClean="0"/>
              <a:t>	</a:t>
            </a:r>
          </a:p>
          <a:p>
            <a:endParaRPr lang="en-US" dirty="0" smtClean="0"/>
          </a:p>
          <a:p>
            <a:r>
              <a:rPr lang="en-US" b="1" dirty="0" smtClean="0"/>
              <a:t>	</a:t>
            </a:r>
            <a:endParaRPr lang="en-US" b="1"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446550"/>
          </a:xfrm>
          <a:prstGeom prst="rect">
            <a:avLst/>
          </a:prstGeom>
          <a:noFill/>
        </p:spPr>
        <p:txBody>
          <a:bodyPr wrap="square" rtlCol="0">
            <a:spAutoFit/>
          </a:bodyPr>
          <a:lstStyle/>
          <a:p>
            <a:pPr algn="ctr"/>
            <a:r>
              <a:rPr lang="en-US" sz="4400" dirty="0" smtClean="0"/>
              <a:t>Overall Executive Summary</a:t>
            </a:r>
            <a:endParaRPr lang="en-US" sz="44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11</a:t>
            </a:fld>
            <a:endParaRPr lang="en-US" dirty="0"/>
          </a:p>
        </p:txBody>
      </p:sp>
      <p:sp>
        <p:nvSpPr>
          <p:cNvPr id="5" name="TextBox 4"/>
          <p:cNvSpPr txBox="1"/>
          <p:nvPr/>
        </p:nvSpPr>
        <p:spPr>
          <a:xfrm>
            <a:off x="457200" y="1981200"/>
            <a:ext cx="5943600" cy="6340197"/>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          We recommend that Ms. Moore use JNR Consulting, LLC as their overall website developer. By using  JNR Consulting, LLC web development services, the clients webpage will be created in a timely manner.  The methodology covers all aspects of the clients needs.</a:t>
            </a:r>
          </a:p>
          <a:p>
            <a:r>
              <a:rPr lang="en-US" sz="1600" dirty="0" smtClean="0"/>
              <a:t>       After effectively researching the clients overall needs we have discovered that JNR Consulting, LLC methodology of creating and maintaining the clients website. By creating a specifications and survey application we discover detailed needs for the client, which gives the client total control over the outcome of there webpage. This approach gets the client completely involved with there webpage, which results in an overall excellent outcome.</a:t>
            </a:r>
          </a:p>
          <a:p>
            <a:r>
              <a:rPr lang="en-US" sz="1600" dirty="0" smtClean="0"/>
              <a:t>        In this report the methodology of JNR Consulting, LLC used a specific table that help create the phases of the website development process. The table shows the steps taken to process and effective website.</a:t>
            </a:r>
          </a:p>
          <a:p>
            <a:endParaRPr lang="en-US" sz="1600" dirty="0" smtClean="0"/>
          </a:p>
          <a:p>
            <a:endParaRPr lang="en-US" sz="1600" dirty="0"/>
          </a:p>
          <a:p>
            <a:r>
              <a:rPr lang="en-US" sz="1600" dirty="0" smtClean="0"/>
              <a:t>_____________________                                 ____________________</a:t>
            </a:r>
          </a:p>
          <a:p>
            <a:r>
              <a:rPr lang="en-US" sz="1100" dirty="0" smtClean="0"/>
              <a:t>JNR Project manager                                                                               Client  </a:t>
            </a:r>
          </a:p>
          <a:p>
            <a:endParaRPr lang="en-US" sz="1600" dirty="0"/>
          </a:p>
          <a:p>
            <a:endParaRPr lang="en-US" sz="1600" dirty="0" smtClean="0"/>
          </a:p>
          <a:p>
            <a:r>
              <a:rPr lang="en-US" sz="1600" dirty="0" smtClean="0"/>
              <a:t>____________________                                 _____________________</a:t>
            </a:r>
          </a:p>
          <a:p>
            <a:r>
              <a:rPr lang="en-US" sz="1100" dirty="0" smtClean="0"/>
              <a:t>Date                                                                                                       </a:t>
            </a:r>
            <a:r>
              <a:rPr lang="en-US" sz="1100" dirty="0" err="1" smtClean="0"/>
              <a:t>Date</a:t>
            </a:r>
            <a:r>
              <a:rPr lang="en-US" sz="1100" dirty="0" smtClean="0"/>
              <a:t> </a:t>
            </a:r>
            <a:endParaRPr lang="en-US" sz="1100" dirty="0"/>
          </a:p>
          <a:p>
            <a:r>
              <a:rPr lang="en-US" sz="1100" dirty="0" smtClean="0"/>
              <a:t>	</a:t>
            </a:r>
          </a:p>
          <a:p>
            <a:endParaRPr lang="en-US" sz="1600" dirty="0"/>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Sell Phase</a:t>
            </a:r>
            <a:endParaRPr lang="en-US" sz="5400" dirty="0"/>
          </a:p>
        </p:txBody>
      </p:sp>
      <p:graphicFrame>
        <p:nvGraphicFramePr>
          <p:cNvPr id="6" name="Object 5"/>
          <p:cNvGraphicFramePr>
            <a:graphicFrameLocks noChangeAspect="1"/>
          </p:cNvGraphicFramePr>
          <p:nvPr/>
        </p:nvGraphicFramePr>
        <p:xfrm>
          <a:off x="2438400" y="1905000"/>
          <a:ext cx="3314700" cy="6451600"/>
        </p:xfrm>
        <a:graphic>
          <a:graphicData uri="http://schemas.openxmlformats.org/presentationml/2006/ole">
            <p:oleObj spid="_x0000_s13314" name="Worksheet" r:id="rId3" imgW="2990850" imgH="6419850"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28600"/>
            <a:ext cx="3962400" cy="923330"/>
          </a:xfrm>
          <a:prstGeom prst="rect">
            <a:avLst/>
          </a:prstGeom>
          <a:noFill/>
        </p:spPr>
        <p:txBody>
          <a:bodyPr wrap="square" rtlCol="0">
            <a:spAutoFit/>
          </a:bodyPr>
          <a:lstStyle/>
          <a:p>
            <a:pPr algn="ctr"/>
            <a:r>
              <a:rPr lang="en-US" sz="5400" dirty="0" smtClean="0"/>
              <a:t>Sell WCA</a:t>
            </a:r>
            <a:endParaRPr lang="en-US" sz="5400" dirty="0"/>
          </a:p>
        </p:txBody>
      </p:sp>
      <p:grpSp>
        <p:nvGrpSpPr>
          <p:cNvPr id="3" name="Group 2"/>
          <p:cNvGrpSpPr/>
          <p:nvPr/>
        </p:nvGrpSpPr>
        <p:grpSpPr>
          <a:xfrm>
            <a:off x="0" y="1371600"/>
            <a:ext cx="6858000" cy="7772400"/>
            <a:chOff x="0" y="1371600"/>
            <a:chExt cx="6858000" cy="77724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181600" y="13716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152400" y="2133600"/>
            <a:ext cx="175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set up an agreement contract between JNR consulting and </a:t>
            </a:r>
            <a:r>
              <a:rPr lang="en-US" dirty="0" smtClean="0"/>
              <a:t>Ms. Moore</a:t>
            </a:r>
            <a:r>
              <a:rPr lang="en-US" dirty="0" smtClean="0">
                <a:latin typeface="Calibri" pitchFamily="34" charset="0"/>
                <a:ea typeface="Calibri" pitchFamily="34" charset="0"/>
                <a:cs typeface="Times New Roman" pitchFamily="18" charset="0"/>
              </a:rPr>
              <a:t> </a:t>
            </a:r>
            <a:endParaRPr lang="en-US" sz="2400" dirty="0" smtClean="0">
              <a:latin typeface="Arial" pitchFamily="34" charset="0"/>
            </a:endParaRPr>
          </a:p>
          <a:p>
            <a:endParaRPr lang="en-US" dirty="0"/>
          </a:p>
        </p:txBody>
      </p:sp>
      <p:sp>
        <p:nvSpPr>
          <p:cNvPr id="26" name="TextBox 25"/>
          <p:cNvSpPr txBox="1"/>
          <p:nvPr/>
        </p:nvSpPr>
        <p:spPr>
          <a:xfrm>
            <a:off x="4876800" y="1828800"/>
            <a:ext cx="1828800" cy="24468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successfully negotiating a contract with Ms. Moore, the company earns revenue and is able to make a better name for itself.</a:t>
            </a:r>
            <a:endParaRPr lang="en-US" sz="1700" dirty="0"/>
          </a:p>
        </p:txBody>
      </p:sp>
      <p:sp>
        <p:nvSpPr>
          <p:cNvPr id="29" name="TextBox 28"/>
          <p:cNvSpPr txBox="1"/>
          <p:nvPr/>
        </p:nvSpPr>
        <p:spPr>
          <a:xfrm>
            <a:off x="0" y="4724401"/>
            <a:ext cx="6858000" cy="2308324"/>
          </a:xfrm>
          <a:prstGeom prst="rect">
            <a:avLst/>
          </a:prstGeom>
          <a:noFill/>
        </p:spPr>
        <p:txBody>
          <a:bodyPr wrap="square" rtlCol="0">
            <a:spAutoFit/>
          </a:bodyPr>
          <a:lstStyle/>
          <a:p>
            <a:pPr lvl="0" fontAlgn="base">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Research-</a:t>
            </a:r>
            <a:r>
              <a:rPr lang="en-US" dirty="0" smtClean="0">
                <a:latin typeface="Calibri" pitchFamily="34" charset="0"/>
                <a:ea typeface="Calibri" pitchFamily="34" charset="0"/>
                <a:cs typeface="Times New Roman" pitchFamily="18" charset="0"/>
              </a:rPr>
              <a:t> establish what are </a:t>
            </a:r>
            <a:r>
              <a:rPr lang="en-US" dirty="0" smtClean="0"/>
              <a:t>Ms. Moore </a:t>
            </a:r>
            <a:r>
              <a:rPr lang="en-US" dirty="0" smtClean="0">
                <a:latin typeface="Calibri" pitchFamily="34" charset="0"/>
                <a:ea typeface="Calibri" pitchFamily="34" charset="0"/>
                <a:cs typeface="Times New Roman" pitchFamily="18" charset="0"/>
              </a:rPr>
              <a:t>wants and needs for her website and what  he hope to get out of having a website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Produce-</a:t>
            </a:r>
            <a:r>
              <a:rPr lang="en-US" dirty="0" smtClean="0">
                <a:latin typeface="Calibri" pitchFamily="34" charset="0"/>
                <a:ea typeface="Calibri" pitchFamily="34" charset="0"/>
                <a:cs typeface="Times New Roman" pitchFamily="18" charset="0"/>
              </a:rPr>
              <a:t> create a proposal contract, time frame, and budget for </a:t>
            </a:r>
            <a:r>
              <a:rPr lang="en-US" dirty="0" smtClean="0"/>
              <a:t>Ms. Moore</a:t>
            </a:r>
            <a:endParaRPr lang="en-US"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Sell-</a:t>
            </a:r>
            <a:r>
              <a:rPr lang="en-US" dirty="0" smtClean="0">
                <a:latin typeface="Calibri" pitchFamily="34" charset="0"/>
                <a:ea typeface="Calibri" pitchFamily="34" charset="0"/>
                <a:cs typeface="Times New Roman" pitchFamily="18" charset="0"/>
              </a:rPr>
              <a:t> the proposals to </a:t>
            </a:r>
            <a:r>
              <a:rPr lang="en-US" dirty="0" smtClean="0"/>
              <a:t>Ms. Moore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Service-</a:t>
            </a:r>
            <a:r>
              <a:rPr lang="en-US" dirty="0" smtClean="0">
                <a:latin typeface="Calibri" pitchFamily="34" charset="0"/>
                <a:ea typeface="Calibri" pitchFamily="34" charset="0"/>
                <a:cs typeface="Times New Roman" pitchFamily="18" charset="0"/>
              </a:rPr>
              <a:t> Negotiate the contact with</a:t>
            </a:r>
            <a:r>
              <a:rPr lang="en-US" dirty="0" smtClean="0"/>
              <a:t> Ms. Moore</a:t>
            </a:r>
            <a:r>
              <a:rPr lang="en-US" dirty="0" smtClean="0">
                <a:latin typeface="Calibri" pitchFamily="34" charset="0"/>
                <a:ea typeface="Calibri" pitchFamily="34" charset="0"/>
                <a:cs typeface="Times New Roman" pitchFamily="18" charset="0"/>
              </a:rPr>
              <a:t> </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Deliver-</a:t>
            </a:r>
            <a:r>
              <a:rPr lang="en-US" dirty="0" smtClean="0">
                <a:latin typeface="Calibri" pitchFamily="34" charset="0"/>
                <a:ea typeface="Calibri" pitchFamily="34" charset="0"/>
                <a:cs typeface="Times New Roman" pitchFamily="18" charset="0"/>
              </a:rPr>
              <a:t> the final, signed contract to </a:t>
            </a:r>
            <a:r>
              <a:rPr lang="en-US" dirty="0" smtClean="0"/>
              <a:t>Ms. Moore</a:t>
            </a:r>
            <a:endParaRPr lang="en-US" dirty="0" smtClean="0">
              <a:latin typeface="Arial" pitchFamily="34" charset="0"/>
            </a:endParaRPr>
          </a:p>
          <a:p>
            <a:endParaRPr lang="en-US"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Ms. Moore</a:t>
            </a:r>
            <a:endParaRPr lang="en-US" dirty="0"/>
          </a:p>
        </p:txBody>
      </p:sp>
      <p:sp>
        <p:nvSpPr>
          <p:cNvPr id="28" name="TextBox 27"/>
          <p:cNvSpPr txBox="1"/>
          <p:nvPr/>
        </p:nvSpPr>
        <p:spPr>
          <a:xfrm>
            <a:off x="2133600" y="3429000"/>
            <a:ext cx="2438400" cy="369332"/>
          </a:xfrm>
          <a:prstGeom prst="rect">
            <a:avLst/>
          </a:prstGeom>
          <a:noFill/>
        </p:spPr>
        <p:txBody>
          <a:bodyPr wrap="square" rtlCol="0">
            <a:spAutoFit/>
          </a:bodyPr>
          <a:lstStyle/>
          <a:p>
            <a:pPr algn="ctr"/>
            <a:r>
              <a:rPr lang="en-US" dirty="0" smtClean="0"/>
              <a:t>Contract</a:t>
            </a:r>
            <a:endParaRPr lang="en-US" dirty="0"/>
          </a:p>
        </p:txBody>
      </p:sp>
      <p:sp>
        <p:nvSpPr>
          <p:cNvPr id="30" name="TextBox 29"/>
          <p:cNvSpPr txBox="1"/>
          <p:nvPr/>
        </p:nvSpPr>
        <p:spPr>
          <a:xfrm>
            <a:off x="5105400" y="7848602"/>
            <a:ext cx="1752600" cy="646331"/>
          </a:xfrm>
          <a:prstGeom prst="rect">
            <a:avLst/>
          </a:prstGeom>
          <a:noFill/>
        </p:spPr>
        <p:txBody>
          <a:bodyPr wrap="square" rtlCol="0">
            <a:spAutoFit/>
          </a:bodyPr>
          <a:lstStyle/>
          <a:p>
            <a:pPr>
              <a:buFont typeface="Arial" pitchFamily="34" charset="0"/>
              <a:buChar char="•"/>
            </a:pPr>
            <a:r>
              <a:rPr lang="en-US" dirty="0" smtClean="0"/>
              <a:t>Ms. Moore </a:t>
            </a:r>
          </a:p>
          <a:p>
            <a:r>
              <a:rPr lang="en-US" dirty="0" smtClean="0"/>
              <a:t>     specifications </a:t>
            </a:r>
            <a:endParaRPr lang="en-US" dirty="0"/>
          </a:p>
        </p:txBody>
      </p:sp>
      <p:sp>
        <p:nvSpPr>
          <p:cNvPr id="31" name="TextBox 30"/>
          <p:cNvSpPr txBox="1"/>
          <p:nvPr/>
        </p:nvSpPr>
        <p:spPr>
          <a:xfrm>
            <a:off x="2514600" y="8001000"/>
            <a:ext cx="16764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 Ms. Moore</a:t>
            </a:r>
            <a:endParaRPr lang="en-US" dirty="0"/>
          </a:p>
        </p:txBody>
      </p:sp>
      <p:sp>
        <p:nvSpPr>
          <p:cNvPr id="32" name="TextBox 31"/>
          <p:cNvSpPr txBox="1"/>
          <p:nvPr/>
        </p:nvSpPr>
        <p:spPr>
          <a:xfrm>
            <a:off x="0" y="7924800"/>
            <a:ext cx="17526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3" name="Slide Number Placeholder 32"/>
          <p:cNvSpPr>
            <a:spLocks noGrp="1"/>
          </p:cNvSpPr>
          <p:nvPr>
            <p:ph type="sldNum" sz="quarter" idx="12"/>
          </p:nvPr>
        </p:nvSpPr>
        <p:spPr/>
        <p:txBody>
          <a:bodyPr/>
          <a:lstStyle/>
          <a:p>
            <a:fld id="{AA20AA77-70CE-49C9-AF39-6332F3B7D3E9}"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WCA Narrative</a:t>
            </a:r>
            <a:endParaRPr lang="en-US" sz="5400" dirty="0"/>
          </a:p>
        </p:txBody>
      </p:sp>
      <p:sp>
        <p:nvSpPr>
          <p:cNvPr id="3" name="TextBox 2"/>
          <p:cNvSpPr txBox="1"/>
          <p:nvPr/>
        </p:nvSpPr>
        <p:spPr>
          <a:xfrm>
            <a:off x="228600" y="2209801"/>
            <a:ext cx="6400800"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set up an agreement contract between JNR consulting and Ms. Moore</a:t>
            </a:r>
          </a:p>
          <a:p>
            <a:pPr>
              <a:buFont typeface="Arial" pitchFamily="34" charset="0"/>
              <a:buChar char="•"/>
            </a:pPr>
            <a:r>
              <a:rPr lang="en-US" b="1" dirty="0" smtClean="0"/>
              <a:t>Customer</a:t>
            </a:r>
            <a:r>
              <a:rPr lang="en-US" dirty="0" smtClean="0"/>
              <a:t>- Project Team	</a:t>
            </a:r>
          </a:p>
          <a:p>
            <a:pPr>
              <a:buFont typeface="Arial" pitchFamily="34" charset="0"/>
              <a:buChar char="•"/>
            </a:pPr>
            <a:r>
              <a:rPr lang="en-US" b="1" dirty="0" smtClean="0"/>
              <a:t>Product</a:t>
            </a:r>
            <a:r>
              <a:rPr lang="en-US" dirty="0" smtClean="0"/>
              <a:t>- Contract</a:t>
            </a:r>
          </a:p>
          <a:p>
            <a:r>
              <a:rPr lang="en-US" b="1" dirty="0" smtClean="0"/>
              <a:t>Work Practices</a:t>
            </a:r>
          </a:p>
          <a:p>
            <a:pPr lvl="1">
              <a:buFont typeface="Arial" pitchFamily="34" charset="0"/>
              <a:buChar char="•"/>
            </a:pPr>
            <a:r>
              <a:rPr lang="en-US" b="1" dirty="0" smtClean="0"/>
              <a:t>Research</a:t>
            </a:r>
            <a:r>
              <a:rPr lang="en-US" dirty="0" smtClean="0"/>
              <a:t>- establish what are Ms. Moore wants and needs for her website and what does he hope to get out of having a website</a:t>
            </a:r>
          </a:p>
          <a:p>
            <a:pPr lvl="1">
              <a:buFont typeface="Arial" pitchFamily="34" charset="0"/>
              <a:buChar char="•"/>
            </a:pPr>
            <a:r>
              <a:rPr lang="en-US" b="1" dirty="0" smtClean="0"/>
              <a:t>Produce</a:t>
            </a:r>
            <a:r>
              <a:rPr lang="en-US" dirty="0" smtClean="0"/>
              <a:t>- create a proposal contract, time frame, and budget for Ms. Moore</a:t>
            </a:r>
          </a:p>
          <a:p>
            <a:pPr lvl="1">
              <a:buFont typeface="Arial" pitchFamily="34" charset="0"/>
              <a:buChar char="•"/>
            </a:pPr>
            <a:r>
              <a:rPr lang="en-US" b="1" dirty="0" smtClean="0"/>
              <a:t>Sell</a:t>
            </a:r>
            <a:r>
              <a:rPr lang="en-US" dirty="0" smtClean="0"/>
              <a:t>- the proposals to Ms. Moore</a:t>
            </a:r>
          </a:p>
          <a:p>
            <a:pPr lvl="1">
              <a:buFont typeface="Arial" pitchFamily="34" charset="0"/>
              <a:buChar char="•"/>
            </a:pPr>
            <a:r>
              <a:rPr lang="en-US" b="1" dirty="0" smtClean="0"/>
              <a:t>Service</a:t>
            </a:r>
            <a:r>
              <a:rPr lang="en-US" dirty="0" smtClean="0"/>
              <a:t>- Negotiate the contact with Ms. Moore</a:t>
            </a:r>
          </a:p>
          <a:p>
            <a:pPr lvl="1">
              <a:buFont typeface="Arial" pitchFamily="34" charset="0"/>
              <a:buChar char="•"/>
            </a:pPr>
            <a:r>
              <a:rPr lang="en-US" b="1" dirty="0" smtClean="0"/>
              <a:t>Deliver</a:t>
            </a:r>
            <a:r>
              <a:rPr lang="en-US" dirty="0" smtClean="0"/>
              <a:t>- the final, signed contract to Ms. Moore</a:t>
            </a:r>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a:t>
            </a:r>
            <a:r>
              <a:rPr lang="en-US" dirty="0" smtClean="0"/>
              <a:t> Ms. Moore specifications</a:t>
            </a:r>
            <a:endParaRPr lang="en-US" b="1" dirty="0" smtClean="0"/>
          </a:p>
          <a:p>
            <a:pPr>
              <a:buFont typeface="Arial" pitchFamily="34" charset="0"/>
              <a:buChar char="•"/>
            </a:pPr>
            <a:r>
              <a:rPr lang="en-US" b="1" dirty="0" smtClean="0"/>
              <a:t>Value</a:t>
            </a:r>
            <a:r>
              <a:rPr lang="en-US" dirty="0" smtClean="0"/>
              <a:t>- </a:t>
            </a:r>
            <a:r>
              <a:rPr lang="en-US" dirty="0" smtClean="0"/>
              <a:t>By successfully negotiating a contract with Ms. Moore, the company earns revenue and is able to make a better name for itself.</a:t>
            </a:r>
            <a:endParaRPr lang="en-US" dirty="0" smtClean="0"/>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0"/>
            <a:ext cx="4114800" cy="1754326"/>
          </a:xfrm>
          <a:prstGeom prst="rect">
            <a:avLst/>
          </a:prstGeom>
          <a:noFill/>
        </p:spPr>
        <p:txBody>
          <a:bodyPr wrap="square" rtlCol="0">
            <a:spAutoFit/>
          </a:bodyPr>
          <a:lstStyle/>
          <a:p>
            <a:pPr algn="ctr"/>
            <a:r>
              <a:rPr lang="en-US" sz="5400" dirty="0" smtClean="0"/>
              <a:t>Sell Value Chain</a:t>
            </a:r>
            <a:endParaRPr lang="en-US" sz="5400" dirty="0"/>
          </a:p>
        </p:txBody>
      </p:sp>
      <p:grpSp>
        <p:nvGrpSpPr>
          <p:cNvPr id="2" name="Group 26"/>
          <p:cNvGrpSpPr/>
          <p:nvPr/>
        </p:nvGrpSpPr>
        <p:grpSpPr>
          <a:xfrm>
            <a:off x="228600" y="1676400"/>
            <a:ext cx="6461760" cy="7391400"/>
            <a:chOff x="304800" y="1752600"/>
            <a:chExt cx="6461760" cy="7391400"/>
          </a:xfrm>
        </p:grpSpPr>
        <p:grpSp>
          <p:nvGrpSpPr>
            <p:cNvPr id="4" name="Group 3"/>
            <p:cNvGrpSpPr/>
            <p:nvPr/>
          </p:nvGrpSpPr>
          <p:grpSpPr>
            <a:xfrm>
              <a:off x="304800" y="1752600"/>
              <a:ext cx="6461760" cy="7391400"/>
              <a:chOff x="304800" y="1752600"/>
              <a:chExt cx="6461760" cy="7391400"/>
            </a:xfrm>
          </p:grpSpPr>
          <p:sp>
            <p:nvSpPr>
              <p:cNvPr id="5" name="Rectangle 4"/>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rved Left Arrow 9"/>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Curved Left Arrow 11"/>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3" name="Bent-Up Arrow 12"/>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4404360" y="5410200"/>
                <a:ext cx="2362200" cy="2514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rved Left Arrow 14"/>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7" name="TextBox 16"/>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9" name="TextBox 18"/>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304800" y="68580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2" name="TextBox 21"/>
            <p:cNvSpPr txBox="1"/>
            <p:nvPr/>
          </p:nvSpPr>
          <p:spPr>
            <a:xfrm>
              <a:off x="4419600" y="55626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3" name="TextBox 22"/>
            <p:cNvSpPr txBox="1"/>
            <p:nvPr/>
          </p:nvSpPr>
          <p:spPr>
            <a:xfrm>
              <a:off x="4495800" y="5867400"/>
              <a:ext cx="2209800" cy="2031325"/>
            </a:xfrm>
            <a:prstGeom prst="rect">
              <a:avLst/>
            </a:prstGeom>
            <a:noFill/>
          </p:spPr>
          <p:txBody>
            <a:bodyPr wrap="square" rtlCol="0">
              <a:spAutoFit/>
            </a:bodyPr>
            <a:lstStyle/>
            <a:p>
              <a:r>
                <a:rPr lang="en-US" dirty="0" smtClean="0"/>
                <a:t>By successfully negotiating a contract with Ms. Moore, the company earns revenue and is able to make a better name for itself.</a:t>
              </a:r>
              <a:endParaRPr lang="en-US" dirty="0"/>
            </a:p>
          </p:txBody>
        </p:sp>
        <p:sp>
          <p:nvSpPr>
            <p:cNvPr id="24" name="TextBox 23"/>
            <p:cNvSpPr txBox="1"/>
            <p:nvPr/>
          </p:nvSpPr>
          <p:spPr>
            <a:xfrm>
              <a:off x="2895600" y="2667000"/>
              <a:ext cx="2133600" cy="369332"/>
            </a:xfrm>
            <a:prstGeom prst="rect">
              <a:avLst/>
            </a:prstGeom>
            <a:noFill/>
          </p:spPr>
          <p:txBody>
            <a:bodyPr wrap="square" rtlCol="0">
              <a:spAutoFit/>
            </a:bodyPr>
            <a:lstStyle/>
            <a:p>
              <a:r>
                <a:rPr lang="en-US" dirty="0" smtClean="0"/>
                <a:t>Needs for website</a:t>
              </a:r>
              <a:endParaRPr lang="en-US" dirty="0"/>
            </a:p>
          </p:txBody>
        </p:sp>
        <p:sp>
          <p:nvSpPr>
            <p:cNvPr id="25" name="TextBox 24"/>
            <p:cNvSpPr txBox="1"/>
            <p:nvPr/>
          </p:nvSpPr>
          <p:spPr>
            <a:xfrm>
              <a:off x="2819400" y="4267200"/>
              <a:ext cx="1981200" cy="369332"/>
            </a:xfrm>
            <a:prstGeom prst="rect">
              <a:avLst/>
            </a:prstGeom>
            <a:noFill/>
          </p:spPr>
          <p:txBody>
            <a:bodyPr wrap="square" rtlCol="0">
              <a:spAutoFit/>
            </a:bodyPr>
            <a:lstStyle/>
            <a:p>
              <a:r>
                <a:rPr lang="en-US" dirty="0" smtClean="0"/>
                <a:t>Proposal contract</a:t>
              </a:r>
              <a:endParaRPr lang="en-US" dirty="0"/>
            </a:p>
          </p:txBody>
        </p:sp>
        <p:sp>
          <p:nvSpPr>
            <p:cNvPr id="26" name="TextBox 25"/>
            <p:cNvSpPr txBox="1"/>
            <p:nvPr/>
          </p:nvSpPr>
          <p:spPr>
            <a:xfrm>
              <a:off x="2895600" y="6019800"/>
              <a:ext cx="1447800" cy="369332"/>
            </a:xfrm>
            <a:prstGeom prst="rect">
              <a:avLst/>
            </a:prstGeom>
            <a:noFill/>
          </p:spPr>
          <p:txBody>
            <a:bodyPr wrap="square" rtlCol="0">
              <a:spAutoFit/>
            </a:bodyPr>
            <a:lstStyle/>
            <a:p>
              <a:r>
                <a:rPr lang="en-US" dirty="0" smtClean="0"/>
                <a:t>Proposal</a:t>
              </a:r>
              <a:endParaRPr lang="en-US" dirty="0"/>
            </a:p>
          </p:txBody>
        </p:sp>
        <p:sp>
          <p:nvSpPr>
            <p:cNvPr id="28" name="TextBox 27"/>
            <p:cNvSpPr txBox="1"/>
            <p:nvPr/>
          </p:nvSpPr>
          <p:spPr>
            <a:xfrm>
              <a:off x="2819400" y="7620000"/>
              <a:ext cx="1371600" cy="369332"/>
            </a:xfrm>
            <a:prstGeom prst="rect">
              <a:avLst/>
            </a:prstGeom>
            <a:noFill/>
          </p:spPr>
          <p:txBody>
            <a:bodyPr wrap="square" rtlCol="0">
              <a:spAutoFit/>
            </a:bodyPr>
            <a:lstStyle/>
            <a:p>
              <a:r>
                <a:rPr lang="en-US" dirty="0" smtClean="0"/>
                <a:t>Contract</a:t>
              </a:r>
              <a:endParaRPr lang="en-US" dirty="0"/>
            </a:p>
          </p:txBody>
        </p:sp>
        <p:sp>
          <p:nvSpPr>
            <p:cNvPr id="29" name="TextBox 28"/>
            <p:cNvSpPr txBox="1"/>
            <p:nvPr/>
          </p:nvSpPr>
          <p:spPr>
            <a:xfrm>
              <a:off x="2667000" y="8458200"/>
              <a:ext cx="2819400" cy="369332"/>
            </a:xfrm>
            <a:prstGeom prst="rect">
              <a:avLst/>
            </a:prstGeom>
            <a:noFill/>
          </p:spPr>
          <p:txBody>
            <a:bodyPr wrap="square" rtlCol="0">
              <a:spAutoFit/>
            </a:bodyPr>
            <a:lstStyle/>
            <a:p>
              <a:pPr algn="ctr"/>
              <a:r>
                <a:rPr lang="en-US" dirty="0" smtClean="0"/>
                <a:t>Final, signed contract</a:t>
              </a:r>
              <a:endParaRPr lang="en-US" dirty="0"/>
            </a:p>
          </p:txBody>
        </p:sp>
      </p:grpSp>
      <p:sp>
        <p:nvSpPr>
          <p:cNvPr id="30" name="Slide Number Placeholder 29"/>
          <p:cNvSpPr>
            <a:spLocks noGrp="1"/>
          </p:cNvSpPr>
          <p:nvPr>
            <p:ph type="sldNum" sz="quarter" idx="12"/>
          </p:nvPr>
        </p:nvSpPr>
        <p:spPr/>
        <p:txBody>
          <a:bodyPr/>
          <a:lstStyle/>
          <a:p>
            <a:fld id="{AA20AA77-70CE-49C9-AF39-6332F3B7D3E9}"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VC Narrative</a:t>
            </a:r>
            <a:endParaRPr lang="en-US" sz="5400" dirty="0"/>
          </a:p>
        </p:txBody>
      </p:sp>
      <p:sp>
        <p:nvSpPr>
          <p:cNvPr id="3" name="TextBox 2"/>
          <p:cNvSpPr txBox="1"/>
          <p:nvPr/>
        </p:nvSpPr>
        <p:spPr>
          <a:xfrm>
            <a:off x="304800" y="2514600"/>
            <a:ext cx="6324600" cy="4801314"/>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set up an agreement contract between JNR consulting and the client</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establish what are the clients wants and needs for her website and what do they hope to get out of having a website</a:t>
            </a:r>
          </a:p>
          <a:p>
            <a:pPr>
              <a:buFont typeface="Arial" pitchFamily="34" charset="0"/>
              <a:buChar char="•"/>
            </a:pPr>
            <a:r>
              <a:rPr lang="en-US" b="1" dirty="0" smtClean="0"/>
              <a:t>Produce</a:t>
            </a:r>
            <a:r>
              <a:rPr lang="en-US" dirty="0" smtClean="0"/>
              <a:t>- create a proposal contract, time frame, and budget for the client</a:t>
            </a:r>
          </a:p>
          <a:p>
            <a:pPr>
              <a:buFont typeface="Arial" pitchFamily="34" charset="0"/>
              <a:buChar char="•"/>
            </a:pPr>
            <a:r>
              <a:rPr lang="en-US" b="1" dirty="0" smtClean="0"/>
              <a:t>Sell</a:t>
            </a:r>
            <a:r>
              <a:rPr lang="en-US" dirty="0" smtClean="0"/>
              <a:t>- the proposals to the client </a:t>
            </a:r>
          </a:p>
          <a:p>
            <a:pPr>
              <a:buFont typeface="Arial" pitchFamily="34" charset="0"/>
              <a:buChar char="•"/>
            </a:pPr>
            <a:r>
              <a:rPr lang="en-US" b="1" dirty="0" smtClean="0"/>
              <a:t>Service</a:t>
            </a:r>
            <a:r>
              <a:rPr lang="en-US" dirty="0" smtClean="0"/>
              <a:t>- Negotiate the contact with the client</a:t>
            </a:r>
          </a:p>
          <a:p>
            <a:pPr>
              <a:buFont typeface="Arial" pitchFamily="34" charset="0"/>
              <a:buChar char="•"/>
            </a:pPr>
            <a:r>
              <a:rPr lang="en-US" b="1" dirty="0" smtClean="0"/>
              <a:t>Deliver</a:t>
            </a:r>
            <a:r>
              <a:rPr lang="en-US" dirty="0" smtClean="0"/>
              <a:t>- the final, signed contract to the client</a:t>
            </a:r>
          </a:p>
          <a:p>
            <a:pPr>
              <a:buFont typeface="Arial" pitchFamily="34" charset="0"/>
              <a:buChar char="•"/>
            </a:pPr>
            <a:endParaRPr lang="en-US" dirty="0" smtClean="0"/>
          </a:p>
          <a:p>
            <a:pPr>
              <a:buFont typeface="Arial" pitchFamily="34" charset="0"/>
              <a:buChar char="•"/>
            </a:pPr>
            <a:r>
              <a:rPr lang="en-US" b="1" dirty="0" smtClean="0"/>
              <a:t>Overall Value Added:</a:t>
            </a:r>
          </a:p>
          <a:p>
            <a:r>
              <a:rPr lang="en-US" b="1" dirty="0" smtClean="0"/>
              <a:t>	</a:t>
            </a:r>
            <a:r>
              <a:rPr lang="en-US" dirty="0" smtClean="0"/>
              <a:t> By providing our clients with a high quality service it will improve the image of JNR consulting, leading to an increase in business.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Sell Executive Summary</a:t>
            </a:r>
            <a:endParaRPr lang="en-US" sz="5400" dirty="0"/>
          </a:p>
        </p:txBody>
      </p:sp>
      <p:sp>
        <p:nvSpPr>
          <p:cNvPr id="3" name="TextBox 2"/>
          <p:cNvSpPr txBox="1"/>
          <p:nvPr/>
        </p:nvSpPr>
        <p:spPr>
          <a:xfrm>
            <a:off x="1600200" y="2133600"/>
            <a:ext cx="5029200" cy="701730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1500" dirty="0" smtClean="0">
                <a:latin typeface="Arial" pitchFamily="34" charset="0"/>
              </a:rPr>
              <a:t>	We recommend that Ms. Moore contract with JNR Consulting, LLC because I will ensure the level of the quality of our work is the highest possible. We are committed to meeting the needs of customers for the most reasonable price.</a:t>
            </a:r>
          </a:p>
          <a:p>
            <a:pPr lvl="0"/>
            <a:r>
              <a:rPr lang="en-US" sz="1500" dirty="0" smtClean="0">
                <a:latin typeface="Arial" pitchFamily="34" charset="0"/>
              </a:rPr>
              <a:t>	</a:t>
            </a:r>
          </a:p>
          <a:p>
            <a:pPr lvl="0"/>
            <a:r>
              <a:rPr lang="en-US" sz="1500" dirty="0" smtClean="0">
                <a:latin typeface="Arial" pitchFamily="34" charset="0"/>
              </a:rPr>
              <a:t>	Before finalizing a contract, Ms. Moore will know exactly what will be provided in her website.  By using pre-defined work practices, this provides a foundation make sure that all areas of the website are covered</a:t>
            </a:r>
            <a:r>
              <a:rPr lang="en-US" sz="1500" dirty="0" smtClean="0">
                <a:latin typeface="Arial" pitchFamily="34" charset="0"/>
              </a:rPr>
              <a:t>.</a:t>
            </a:r>
          </a:p>
          <a:p>
            <a:pPr lvl="0"/>
            <a:endParaRPr lang="en-US" sz="1500" dirty="0" smtClean="0">
              <a:latin typeface="Arial" pitchFamily="34" charset="0"/>
            </a:endParaRPr>
          </a:p>
          <a:p>
            <a:pPr lvl="0"/>
            <a:r>
              <a:rPr lang="en-US" sz="1500" dirty="0" smtClean="0">
                <a:latin typeface="Arial" pitchFamily="34" charset="0"/>
              </a:rPr>
              <a:t>	We recommend moving to the Research Phase and continuing on with the project.</a:t>
            </a:r>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r>
              <a:rPr lang="en-US" sz="1500" u="sng" dirty="0" smtClean="0">
                <a:latin typeface="Arial" pitchFamily="34" charset="0"/>
              </a:rPr>
              <a:t>			</a:t>
            </a:r>
            <a:r>
              <a:rPr lang="en-US" sz="1500" dirty="0" smtClean="0">
                <a:latin typeface="Arial" pitchFamily="34" charset="0"/>
              </a:rPr>
              <a:t>	</a:t>
            </a:r>
            <a:r>
              <a:rPr lang="en-US" sz="1500" u="sng" dirty="0" smtClean="0">
                <a:latin typeface="Arial" pitchFamily="34" charset="0"/>
              </a:rPr>
              <a:t>	</a:t>
            </a:r>
          </a:p>
          <a:p>
            <a:pPr lvl="0"/>
            <a:r>
              <a:rPr lang="en-US" sz="1500" dirty="0" smtClean="0">
                <a:latin typeface="Arial" pitchFamily="34" charset="0"/>
              </a:rPr>
              <a:t>JNR Consulting PM			Date</a:t>
            </a:r>
          </a:p>
          <a:p>
            <a:pPr lvl="0"/>
            <a:endParaRPr lang="en-US" sz="1500" dirty="0" smtClean="0">
              <a:latin typeface="Arial" pitchFamily="34" charset="0"/>
            </a:endParaRPr>
          </a:p>
          <a:p>
            <a:pPr lvl="0"/>
            <a:endParaRPr lang="en-US" sz="1500" dirty="0" smtClean="0">
              <a:latin typeface="Arial" pitchFamily="34" charset="0"/>
            </a:endParaRPr>
          </a:p>
          <a:p>
            <a:pPr lvl="0"/>
            <a:r>
              <a:rPr lang="en-US" sz="1500" u="sng" dirty="0" smtClean="0">
                <a:latin typeface="Arial" pitchFamily="34" charset="0"/>
              </a:rPr>
              <a:t>			</a:t>
            </a:r>
            <a:r>
              <a:rPr lang="en-US" sz="1500" dirty="0" smtClean="0">
                <a:latin typeface="Arial" pitchFamily="34" charset="0"/>
              </a:rPr>
              <a:t>	</a:t>
            </a:r>
            <a:r>
              <a:rPr lang="en-US" sz="1500" u="sng" dirty="0" smtClean="0">
                <a:latin typeface="Arial" pitchFamily="34" charset="0"/>
              </a:rPr>
              <a:t>	</a:t>
            </a:r>
          </a:p>
          <a:p>
            <a:pPr lvl="0"/>
            <a:r>
              <a:rPr lang="en-US" sz="1500" dirty="0" smtClean="0">
                <a:latin typeface="Arial" pitchFamily="34" charset="0"/>
              </a:rPr>
              <a:t>Client				Date</a:t>
            </a:r>
          </a:p>
        </p:txBody>
      </p:sp>
      <p:sp>
        <p:nvSpPr>
          <p:cNvPr id="5" name="Slide Number Placeholder 4"/>
          <p:cNvSpPr>
            <a:spLocks noGrp="1"/>
          </p:cNvSpPr>
          <p:nvPr>
            <p:ph type="sldNum" sz="quarter" idx="12"/>
          </p:nvPr>
        </p:nvSpPr>
        <p:spPr/>
        <p:txBody>
          <a:bodyPr/>
          <a:lstStyle/>
          <a:p>
            <a:fld id="{AA20AA77-70CE-49C9-AF39-6332F3B7D3E9}"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Client</a:t>
            </a:r>
          </a:p>
          <a:p>
            <a:pPr algn="ctr"/>
            <a:r>
              <a:rPr lang="en-US" sz="5400" dirty="0" smtClean="0"/>
              <a:t>Survey </a:t>
            </a:r>
            <a:endParaRPr lang="en-US" sz="5400" dirty="0"/>
          </a:p>
        </p:txBody>
      </p:sp>
      <p:sp>
        <p:nvSpPr>
          <p:cNvPr id="3" name="TextBox 2"/>
          <p:cNvSpPr txBox="1"/>
          <p:nvPr/>
        </p:nvSpPr>
        <p:spPr>
          <a:xfrm>
            <a:off x="228600" y="2271892"/>
            <a:ext cx="6477000" cy="6186309"/>
          </a:xfrm>
          <a:prstGeom prst="rect">
            <a:avLst/>
          </a:prstGeom>
          <a:solidFill>
            <a:schemeClr val="lt1">
              <a:alpha val="0"/>
            </a:schemeClr>
          </a:solidFill>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What is the desired time from do this project?</a:t>
            </a:r>
          </a:p>
          <a:p>
            <a:r>
              <a:rPr lang="en-US" dirty="0" smtClean="0"/>
              <a:t>_____________________________________________________</a:t>
            </a:r>
          </a:p>
          <a:p>
            <a:r>
              <a:rPr lang="en-US" dirty="0" smtClean="0"/>
              <a:t>What is your overall goal of your website?</a:t>
            </a:r>
          </a:p>
          <a:p>
            <a:r>
              <a:rPr lang="en-US" dirty="0" smtClean="0"/>
              <a:t>_______________________________________________________</a:t>
            </a:r>
          </a:p>
          <a:p>
            <a:r>
              <a:rPr lang="en-US" dirty="0" smtClean="0"/>
              <a:t>_______________________________________________________</a:t>
            </a:r>
          </a:p>
          <a:p>
            <a:r>
              <a:rPr lang="en-US" dirty="0" smtClean="0"/>
              <a:t>What do you hope to gain with this website?</a:t>
            </a:r>
          </a:p>
          <a:p>
            <a:r>
              <a:rPr lang="en-US" dirty="0" smtClean="0"/>
              <a:t>______________________________________________________________________________________________________________</a:t>
            </a:r>
          </a:p>
          <a:p>
            <a:r>
              <a:rPr lang="en-US" dirty="0" smtClean="0"/>
              <a:t>What are some things you would like to see on your website?</a:t>
            </a:r>
          </a:p>
          <a:p>
            <a:r>
              <a:rPr lang="en-US" dirty="0" smtClean="0"/>
              <a:t>______________________________________________________________________________________________________________</a:t>
            </a:r>
          </a:p>
          <a:p>
            <a:r>
              <a:rPr lang="en-US" dirty="0" smtClean="0"/>
              <a:t>How many pages do you expect your webpage to include?</a:t>
            </a:r>
          </a:p>
          <a:p>
            <a:r>
              <a:rPr lang="en-US" dirty="0" smtClean="0"/>
              <a:t>_____________________________________________________</a:t>
            </a:r>
          </a:p>
          <a:p>
            <a:r>
              <a:rPr lang="en-US" dirty="0" smtClean="0"/>
              <a:t>Who will be browsing/using your website?</a:t>
            </a:r>
          </a:p>
          <a:p>
            <a:r>
              <a:rPr lang="en-US" dirty="0" smtClean="0"/>
              <a:t>_____________________________________________________</a:t>
            </a:r>
          </a:p>
          <a:p>
            <a:r>
              <a:rPr lang="en-US" dirty="0" smtClean="0"/>
              <a:t>What do you want hope your intended viewers will gain from your website?</a:t>
            </a:r>
          </a:p>
          <a:p>
            <a:r>
              <a:rPr lang="en-US" dirty="0" smtClean="0"/>
              <a:t>_______________________________________________________</a:t>
            </a:r>
          </a:p>
          <a:p>
            <a:r>
              <a:rPr lang="en-US" dirty="0" smtClean="0"/>
              <a:t>_______________________________________________________</a:t>
            </a:r>
          </a:p>
          <a:p>
            <a:r>
              <a:rPr lang="en-US" dirty="0" smtClean="0"/>
              <a:t>Additional comments/preferences?</a:t>
            </a:r>
          </a:p>
          <a:p>
            <a:r>
              <a:rPr lang="en-US" dirty="0" smtClean="0"/>
              <a:t>______________________________________________________________________________________________________________</a:t>
            </a:r>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57401"/>
            <a:ext cx="6400800" cy="66325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smtClean="0"/>
          </a:p>
          <a:p>
            <a:r>
              <a:rPr lang="en-US" dirty="0" smtClean="0"/>
              <a:t>_________________(client) has hired JNR Consulting to construct a website that will be fully operational by _______________(date). For every day late, JNR Consulting will suffer a $200 penalty.__________________(client) agrees to pay JNR Consulting $_________ for the construction of their website. A $_______ deposit will be required upfront to start the project and the remaining portion will be required upon completion. The client has until ______________(date) to cancel the contract, however the deposit will be non-refundable. If canceled later than ______________(cancellation date) the client is legally responsible for the full amount of the project.</a:t>
            </a:r>
          </a:p>
          <a:p>
            <a:endParaRPr lang="en-US" sz="1100" dirty="0" smtClean="0"/>
          </a:p>
          <a:p>
            <a:r>
              <a:rPr lang="en-US" sz="1100" dirty="0" smtClean="0"/>
              <a:t> JNR Consulting will not be liable for any material given to them by the client, to be put on the website, which infringes any copyright or trademark agreements. When website is complete all web code will be the property of the client, unless they buy a maintenance and service plan, in which case the code will be transferred to the client at the end of the maintenance and service contract. </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___________________________________                                 ____________________________________</a:t>
            </a:r>
          </a:p>
          <a:p>
            <a:r>
              <a:rPr lang="en-US" sz="1100" dirty="0" smtClean="0"/>
              <a:t>JNR Consulting Project Manager  Signature                                  Client Signature</a:t>
            </a:r>
          </a:p>
          <a:p>
            <a:endParaRPr lang="en-US" sz="1100" dirty="0" smtClean="0"/>
          </a:p>
          <a:p>
            <a:r>
              <a:rPr lang="en-US" sz="1100" dirty="0" smtClean="0"/>
              <a:t>_____________________________                                               ________________________________</a:t>
            </a:r>
          </a:p>
          <a:p>
            <a:r>
              <a:rPr lang="en-US" sz="1100" dirty="0" smtClean="0"/>
              <a:t>Date			                           </a:t>
            </a:r>
            <a:r>
              <a:rPr lang="en-US" sz="1100" dirty="0" err="1" smtClean="0"/>
              <a:t>Date</a:t>
            </a:r>
            <a:endParaRPr lang="en-US" sz="1100" dirty="0" smtClean="0"/>
          </a:p>
          <a:p>
            <a:r>
              <a:rPr lang="en-US" sz="1100" dirty="0" smtClean="0"/>
              <a:t>	</a:t>
            </a:r>
            <a:endParaRPr lang="en-US" dirty="0"/>
          </a:p>
        </p:txBody>
      </p:sp>
      <p:sp>
        <p:nvSpPr>
          <p:cNvPr id="3" name="TextBox 2"/>
          <p:cNvSpPr txBox="1"/>
          <p:nvPr/>
        </p:nvSpPr>
        <p:spPr>
          <a:xfrm>
            <a:off x="2971800" y="0"/>
            <a:ext cx="3657600" cy="1754326"/>
          </a:xfrm>
          <a:prstGeom prst="rect">
            <a:avLst/>
          </a:prstGeom>
          <a:noFill/>
        </p:spPr>
        <p:txBody>
          <a:bodyPr wrap="square" rtlCol="0">
            <a:spAutoFit/>
          </a:bodyPr>
          <a:lstStyle/>
          <a:p>
            <a:pPr algn="ctr"/>
            <a:r>
              <a:rPr lang="en-US" sz="5400" dirty="0" smtClean="0"/>
              <a:t>Client Contract</a:t>
            </a:r>
            <a:endParaRPr lang="en-US" sz="5400" dirty="0"/>
          </a:p>
        </p:txBody>
      </p:sp>
      <p:sp>
        <p:nvSpPr>
          <p:cNvPr id="4" name="TextBox 3"/>
          <p:cNvSpPr txBox="1"/>
          <p:nvPr/>
        </p:nvSpPr>
        <p:spPr>
          <a:xfrm>
            <a:off x="0" y="14478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962400" cy="1754326"/>
          </a:xfrm>
          <a:prstGeom prst="rect">
            <a:avLst/>
          </a:prstGeom>
          <a:noFill/>
        </p:spPr>
        <p:txBody>
          <a:bodyPr wrap="square" rtlCol="0">
            <a:spAutoFit/>
          </a:bodyPr>
          <a:lstStyle/>
          <a:p>
            <a:pPr algn="ctr"/>
            <a:r>
              <a:rPr lang="en-US" sz="5400" dirty="0" smtClean="0"/>
              <a:t>Table of Contents</a:t>
            </a:r>
            <a:endParaRPr lang="en-US" sz="5400" dirty="0"/>
          </a:p>
        </p:txBody>
      </p:sp>
      <p:graphicFrame>
        <p:nvGraphicFramePr>
          <p:cNvPr id="5" name="Object 4"/>
          <p:cNvGraphicFramePr>
            <a:graphicFrameLocks noChangeAspect="1"/>
          </p:cNvGraphicFramePr>
          <p:nvPr/>
        </p:nvGraphicFramePr>
        <p:xfrm>
          <a:off x="1949450" y="2366963"/>
          <a:ext cx="4464050" cy="5392737"/>
        </p:xfrm>
        <a:graphic>
          <a:graphicData uri="http://schemas.openxmlformats.org/presentationml/2006/ole">
            <p:oleObj spid="_x0000_s114690" name="Worksheet" r:id="rId3" imgW="3952875" imgH="4772025" progId="Excel.Sheet.12">
              <p:embed/>
            </p:oleObj>
          </a:graphicData>
        </a:graphic>
      </p:graphicFrame>
      <p:sp>
        <p:nvSpPr>
          <p:cNvPr id="6" name="Slide Number Placeholder 5"/>
          <p:cNvSpPr>
            <a:spLocks noGrp="1"/>
          </p:cNvSpPr>
          <p:nvPr>
            <p:ph type="sldNum" sz="quarter" idx="12"/>
          </p:nvPr>
        </p:nvSpPr>
        <p:spPr/>
        <p:txBody>
          <a:bodyPr/>
          <a:lstStyle/>
          <a:p>
            <a:fld id="{AA20AA77-70CE-49C9-AF39-6332F3B7D3E9}"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
            <a:ext cx="4038600" cy="1538883"/>
          </a:xfrm>
          <a:prstGeom prst="rect">
            <a:avLst/>
          </a:prstGeom>
          <a:noFill/>
        </p:spPr>
        <p:txBody>
          <a:bodyPr wrap="square" rtlCol="0">
            <a:spAutoFit/>
          </a:bodyPr>
          <a:lstStyle/>
          <a:p>
            <a:pPr algn="ctr"/>
            <a:r>
              <a:rPr lang="en-US" sz="4700" dirty="0" smtClean="0"/>
              <a:t>Table for Research Phase</a:t>
            </a:r>
            <a:endParaRPr lang="en-US" sz="4700" dirty="0"/>
          </a:p>
        </p:txBody>
      </p:sp>
      <p:graphicFrame>
        <p:nvGraphicFramePr>
          <p:cNvPr id="4" name="Object 3"/>
          <p:cNvGraphicFramePr>
            <a:graphicFrameLocks noChangeAspect="1"/>
          </p:cNvGraphicFramePr>
          <p:nvPr/>
        </p:nvGraphicFramePr>
        <p:xfrm>
          <a:off x="2209800" y="1930400"/>
          <a:ext cx="3695700" cy="6794500"/>
        </p:xfrm>
        <a:graphic>
          <a:graphicData uri="http://schemas.openxmlformats.org/presentationml/2006/ole">
            <p:oleObj spid="_x0000_s7169" name="Worksheet" r:id="rId3" imgW="3143250" imgH="576262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Research</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95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295269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2672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Research Ms. Moore specifications and need for her website and relay them to the project team</a:t>
            </a:r>
            <a:endParaRPr lang="en-US" dirty="0"/>
          </a:p>
        </p:txBody>
      </p:sp>
      <p:sp>
        <p:nvSpPr>
          <p:cNvPr id="26" name="TextBox 25"/>
          <p:cNvSpPr txBox="1"/>
          <p:nvPr/>
        </p:nvSpPr>
        <p:spPr>
          <a:xfrm>
            <a:off x="76200" y="4495801"/>
            <a:ext cx="6858000" cy="2585323"/>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Ms. Moore’s goals, expectations, and requirements for her web site</a:t>
            </a:r>
          </a:p>
          <a:p>
            <a:pPr>
              <a:buFont typeface="Arial" pitchFamily="34" charset="0"/>
              <a:buChar char="•"/>
            </a:pPr>
            <a:r>
              <a:rPr lang="en-US" b="1" dirty="0" smtClean="0"/>
              <a:t>Sell</a:t>
            </a:r>
            <a:r>
              <a:rPr lang="en-US" dirty="0" smtClean="0"/>
              <a:t>- ideas to Ms. Moore that are in line with her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endParaRPr lang="en-US" dirty="0"/>
          </a:p>
        </p:txBody>
      </p:sp>
      <p:sp>
        <p:nvSpPr>
          <p:cNvPr id="25" name="TextBox 24"/>
          <p:cNvSpPr txBox="1"/>
          <p:nvPr/>
        </p:nvSpPr>
        <p:spPr>
          <a:xfrm>
            <a:off x="4876800" y="2133600"/>
            <a:ext cx="182880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t>To ensure that the requests that Ms. Moore has made for her website are met or exceeded. This will make things better for her as she looks for a job.</a:t>
            </a:r>
            <a:endParaRPr lang="en-US" sz="1400" dirty="0"/>
          </a:p>
        </p:txBody>
      </p:sp>
      <p:sp>
        <p:nvSpPr>
          <p:cNvPr id="27" name="TextBox 26"/>
          <p:cNvSpPr txBox="1"/>
          <p:nvPr/>
        </p:nvSpPr>
        <p:spPr>
          <a:xfrm>
            <a:off x="2133600" y="3200400"/>
            <a:ext cx="2514600" cy="646331"/>
          </a:xfrm>
          <a:prstGeom prst="rect">
            <a:avLst/>
          </a:prstGeom>
          <a:noFill/>
        </p:spPr>
        <p:txBody>
          <a:bodyPr wrap="square" rtlCol="0">
            <a:spAutoFit/>
          </a:bodyPr>
          <a:lstStyle/>
          <a:p>
            <a:pPr algn="ctr"/>
            <a:r>
              <a:rPr lang="en-US" dirty="0" smtClean="0"/>
              <a:t>Ms. Moore’s Specifications</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9" name="TextBox 28"/>
          <p:cNvSpPr txBox="1"/>
          <p:nvPr/>
        </p:nvSpPr>
        <p:spPr>
          <a:xfrm>
            <a:off x="0" y="8001000"/>
            <a:ext cx="18288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0" name="TextBox 29"/>
          <p:cNvSpPr txBox="1"/>
          <p:nvPr/>
        </p:nvSpPr>
        <p:spPr>
          <a:xfrm>
            <a:off x="2438400" y="8001002"/>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31" name="TextBox 30"/>
          <p:cNvSpPr txBox="1"/>
          <p:nvPr/>
        </p:nvSpPr>
        <p:spPr>
          <a:xfrm>
            <a:off x="5029200" y="7867473"/>
            <a:ext cx="1828800" cy="1200329"/>
          </a:xfrm>
          <a:prstGeom prst="rect">
            <a:avLst/>
          </a:prstGeom>
          <a:noFill/>
        </p:spPr>
        <p:txBody>
          <a:bodyPr wrap="square" rtlCol="0">
            <a:spAutoFit/>
          </a:bodyPr>
          <a:lstStyle/>
          <a:p>
            <a:pPr>
              <a:buFont typeface="Arial" pitchFamily="34" charset="0"/>
              <a:buChar char="•"/>
            </a:pPr>
            <a:r>
              <a:rPr lang="en-US" dirty="0" smtClean="0"/>
              <a:t>Expectations </a:t>
            </a:r>
          </a:p>
          <a:p>
            <a:r>
              <a:rPr lang="en-US" dirty="0" smtClean="0"/>
              <a:t>     based upon </a:t>
            </a:r>
          </a:p>
          <a:p>
            <a:r>
              <a:rPr lang="en-US" dirty="0" smtClean="0"/>
              <a:t>      contract</a:t>
            </a:r>
          </a:p>
          <a:p>
            <a:pPr>
              <a:buFont typeface="Arial" pitchFamily="34" charset="0"/>
              <a:buChar char="•"/>
            </a:pPr>
            <a:r>
              <a:rPr lang="en-US" dirty="0" smtClean="0"/>
              <a:t>Client Survey</a:t>
            </a:r>
            <a:endParaRPr lang="en-US" dirty="0"/>
          </a:p>
        </p:txBody>
      </p:sp>
      <p:sp>
        <p:nvSpPr>
          <p:cNvPr id="32" name="Slide Number Placeholder 31"/>
          <p:cNvSpPr>
            <a:spLocks noGrp="1"/>
          </p:cNvSpPr>
          <p:nvPr>
            <p:ph type="sldNum" sz="quarter" idx="12"/>
          </p:nvPr>
        </p:nvSpPr>
        <p:spPr/>
        <p:txBody>
          <a:bodyPr/>
          <a:lstStyle/>
          <a:p>
            <a:fld id="{AA20AA77-70CE-49C9-AF39-6332F3B7D3E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631216"/>
          </a:xfrm>
          <a:prstGeom prst="rect">
            <a:avLst/>
          </a:prstGeom>
          <a:noFill/>
        </p:spPr>
        <p:txBody>
          <a:bodyPr wrap="square" rtlCol="0">
            <a:spAutoFit/>
          </a:bodyPr>
          <a:lstStyle/>
          <a:p>
            <a:pPr algn="ctr"/>
            <a:r>
              <a:rPr lang="en-US" sz="5000" dirty="0" smtClean="0"/>
              <a:t>Research WCA Narrative</a:t>
            </a:r>
            <a:endParaRPr lang="en-US" sz="5000" dirty="0"/>
          </a:p>
        </p:txBody>
      </p:sp>
      <p:sp>
        <p:nvSpPr>
          <p:cNvPr id="3" name="TextBox 2"/>
          <p:cNvSpPr txBox="1"/>
          <p:nvPr/>
        </p:nvSpPr>
        <p:spPr>
          <a:xfrm>
            <a:off x="457200" y="2438401"/>
            <a:ext cx="6096000" cy="6186309"/>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research Ms. Moore’s specifications and need for her website and relay them to the project team</a:t>
            </a:r>
          </a:p>
          <a:p>
            <a:pPr>
              <a:buFont typeface="Arial" pitchFamily="34" charset="0"/>
              <a:buChar char="•"/>
            </a:pPr>
            <a:r>
              <a:rPr lang="en-US" b="1" dirty="0" smtClean="0"/>
              <a:t>Customer</a:t>
            </a:r>
            <a:r>
              <a:rPr lang="en-US" dirty="0" smtClean="0"/>
              <a:t>- Project team</a:t>
            </a:r>
          </a:p>
          <a:p>
            <a:pPr>
              <a:buFont typeface="Arial" pitchFamily="34" charset="0"/>
              <a:buChar char="•"/>
            </a:pPr>
            <a:r>
              <a:rPr lang="en-US" b="1" dirty="0" smtClean="0"/>
              <a:t>Product</a:t>
            </a:r>
            <a:r>
              <a:rPr lang="en-US" dirty="0" smtClean="0"/>
              <a:t> – Ms. Moore specifications for her website</a:t>
            </a:r>
          </a:p>
          <a:p>
            <a:r>
              <a:rPr lang="en-US" b="1" dirty="0" smtClean="0"/>
              <a:t>Work Practices</a:t>
            </a:r>
          </a:p>
          <a:p>
            <a:pPr lvl="1">
              <a:buFont typeface="Arial" pitchFamily="34" charset="0"/>
              <a:buChar char="•"/>
            </a:pPr>
            <a:r>
              <a:rPr lang="en-US" b="1" dirty="0" smtClean="0"/>
              <a:t>Research</a:t>
            </a:r>
            <a:r>
              <a:rPr lang="en-US" dirty="0" smtClean="0"/>
              <a:t>- Ms. Moore’s goals, expectations, and requirements for her web site</a:t>
            </a:r>
          </a:p>
          <a:p>
            <a:pPr lvl="1">
              <a:buFont typeface="Arial" pitchFamily="34" charset="0"/>
              <a:buChar char="•"/>
            </a:pPr>
            <a:r>
              <a:rPr lang="en-US" b="1" dirty="0" smtClean="0"/>
              <a:t>Sell</a:t>
            </a:r>
            <a:r>
              <a:rPr lang="en-US" dirty="0" smtClean="0"/>
              <a:t>- ideas to Ms. Moore that are in line with her goals and expectations </a:t>
            </a:r>
          </a:p>
          <a:p>
            <a:pPr lvl="1">
              <a:buFont typeface="Arial" pitchFamily="34" charset="0"/>
              <a:buChar char="•"/>
            </a:pPr>
            <a:r>
              <a:rPr lang="en-US" b="1" dirty="0" smtClean="0"/>
              <a:t>Service</a:t>
            </a:r>
            <a:r>
              <a:rPr lang="en-US" dirty="0" smtClean="0"/>
              <a:t>- Revise ideas and goals with what the project team is capable of doing</a:t>
            </a:r>
          </a:p>
          <a:p>
            <a:pPr lvl="1">
              <a:buFont typeface="Arial" pitchFamily="34" charset="0"/>
              <a:buChar char="•"/>
            </a:pPr>
            <a:r>
              <a:rPr lang="en-US" b="1" dirty="0" smtClean="0"/>
              <a:t>Produce</a:t>
            </a:r>
            <a:r>
              <a:rPr lang="en-US" dirty="0" smtClean="0"/>
              <a:t>- the final revised specifications, goals and ideas for the website</a:t>
            </a:r>
          </a:p>
          <a:p>
            <a:pPr lvl="1">
              <a:buFont typeface="Arial" pitchFamily="34" charset="0"/>
              <a:buChar char="•"/>
            </a:pPr>
            <a:r>
              <a:rPr lang="en-US" b="1" dirty="0" smtClean="0"/>
              <a:t>Deliver</a:t>
            </a:r>
            <a:r>
              <a:rPr lang="en-US" dirty="0" smtClean="0"/>
              <a:t>- the final specifications to the project team and web designer</a:t>
            </a:r>
            <a:endParaRPr lang="en-US" b="1" dirty="0" smtClean="0"/>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a:t>
            </a:r>
            <a:r>
              <a:rPr lang="en-US" dirty="0" smtClean="0"/>
              <a:t> Expectations based upon contract, Client Survey</a:t>
            </a:r>
            <a:endParaRPr lang="en-US" b="1" dirty="0" smtClean="0"/>
          </a:p>
          <a:p>
            <a:pPr>
              <a:buFont typeface="Arial" pitchFamily="34" charset="0"/>
              <a:buChar char="•"/>
            </a:pPr>
            <a:r>
              <a:rPr lang="en-US" b="1" dirty="0" smtClean="0"/>
              <a:t>Value-</a:t>
            </a:r>
            <a:r>
              <a:rPr lang="en-US" dirty="0" smtClean="0"/>
              <a:t>To ensure that the requests that Ms. Moore has made for her website are met or exceeded. This will make things better for her as she looks for a job.</a:t>
            </a:r>
            <a:endParaRPr lang="en-US" dirty="0" smtClean="0"/>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Research Value Chain</a:t>
            </a:r>
            <a:endParaRPr lang="en-US" sz="5400" dirty="0"/>
          </a:p>
        </p:txBody>
      </p:sp>
      <p:grpSp>
        <p:nvGrpSpPr>
          <p:cNvPr id="3" name="Group 26"/>
          <p:cNvGrpSpPr/>
          <p:nvPr/>
        </p:nvGrpSpPr>
        <p:grpSpPr>
          <a:xfrm>
            <a:off x="228600" y="1676401"/>
            <a:ext cx="6461760" cy="7391400"/>
            <a:chOff x="304800" y="1752600"/>
            <a:chExt cx="646176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209800"/>
              <a:ext cx="19812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81000" y="36576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81000" y="83058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8" name="TextBox 17"/>
            <p:cNvSpPr txBox="1"/>
            <p:nvPr/>
          </p:nvSpPr>
          <p:spPr>
            <a:xfrm>
              <a:off x="304800" y="52578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304800" y="6858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2895600" y="2667000"/>
              <a:ext cx="2971800" cy="923330"/>
            </a:xfrm>
            <a:prstGeom prst="rect">
              <a:avLst/>
            </a:prstGeom>
            <a:noFill/>
          </p:spPr>
          <p:txBody>
            <a:bodyPr wrap="square" rtlCol="0">
              <a:spAutoFit/>
            </a:bodyPr>
            <a:lstStyle/>
            <a:p>
              <a:r>
                <a:rPr lang="en-US" dirty="0" smtClean="0"/>
                <a:t>Ms. Moore’s goals, expectations, and requirements</a:t>
              </a:r>
              <a:endParaRPr lang="en-US" dirty="0"/>
            </a:p>
          </p:txBody>
        </p:sp>
        <p:sp>
          <p:nvSpPr>
            <p:cNvPr id="22" name="TextBox 21"/>
            <p:cNvSpPr txBox="1"/>
            <p:nvPr/>
          </p:nvSpPr>
          <p:spPr>
            <a:xfrm>
              <a:off x="2743200" y="4343400"/>
              <a:ext cx="1066800" cy="369332"/>
            </a:xfrm>
            <a:prstGeom prst="rect">
              <a:avLst/>
            </a:prstGeom>
            <a:noFill/>
          </p:spPr>
          <p:txBody>
            <a:bodyPr wrap="square" rtlCol="0">
              <a:spAutoFit/>
            </a:bodyPr>
            <a:lstStyle/>
            <a:p>
              <a:pPr algn="ctr"/>
              <a:r>
                <a:rPr lang="en-US" dirty="0" smtClean="0"/>
                <a:t>Ideas</a:t>
              </a:r>
              <a:endParaRPr lang="en-US" dirty="0"/>
            </a:p>
          </p:txBody>
        </p:sp>
        <p:sp>
          <p:nvSpPr>
            <p:cNvPr id="23" name="TextBox 22"/>
            <p:cNvSpPr txBox="1"/>
            <p:nvPr/>
          </p:nvSpPr>
          <p:spPr>
            <a:xfrm>
              <a:off x="2819400" y="6019800"/>
              <a:ext cx="1447800" cy="369332"/>
            </a:xfrm>
            <a:prstGeom prst="rect">
              <a:avLst/>
            </a:prstGeom>
            <a:noFill/>
          </p:spPr>
          <p:txBody>
            <a:bodyPr wrap="square" rtlCol="0">
              <a:spAutoFit/>
            </a:bodyPr>
            <a:lstStyle/>
            <a:p>
              <a:pPr algn="ctr"/>
              <a:r>
                <a:rPr lang="en-US" dirty="0" smtClean="0"/>
                <a:t>Revise ideas</a:t>
              </a:r>
              <a:endParaRPr lang="en-US" dirty="0"/>
            </a:p>
          </p:txBody>
        </p:sp>
        <p:sp>
          <p:nvSpPr>
            <p:cNvPr id="24" name="TextBox 23"/>
            <p:cNvSpPr txBox="1"/>
            <p:nvPr/>
          </p:nvSpPr>
          <p:spPr>
            <a:xfrm>
              <a:off x="2819400" y="7543800"/>
              <a:ext cx="1600200" cy="646331"/>
            </a:xfrm>
            <a:prstGeom prst="rect">
              <a:avLst/>
            </a:prstGeom>
            <a:noFill/>
          </p:spPr>
          <p:txBody>
            <a:bodyPr wrap="square" rtlCol="0">
              <a:spAutoFit/>
            </a:bodyPr>
            <a:lstStyle/>
            <a:p>
              <a:r>
                <a:rPr lang="en-US" dirty="0" smtClean="0"/>
                <a:t>Final revised specifications</a:t>
              </a:r>
              <a:endParaRPr lang="en-US" dirty="0"/>
            </a:p>
          </p:txBody>
        </p:sp>
        <p:sp>
          <p:nvSpPr>
            <p:cNvPr id="25" name="TextBox 24"/>
            <p:cNvSpPr txBox="1"/>
            <p:nvPr/>
          </p:nvSpPr>
          <p:spPr>
            <a:xfrm>
              <a:off x="2590800" y="8229599"/>
              <a:ext cx="2895600" cy="646331"/>
            </a:xfrm>
            <a:prstGeom prst="rect">
              <a:avLst/>
            </a:prstGeom>
            <a:noFill/>
          </p:spPr>
          <p:txBody>
            <a:bodyPr wrap="square" rtlCol="0">
              <a:spAutoFit/>
            </a:bodyPr>
            <a:lstStyle/>
            <a:p>
              <a:r>
                <a:rPr lang="en-US" dirty="0" smtClean="0"/>
                <a:t>The final specifications to the project team</a:t>
              </a:r>
              <a:endParaRPr lang="en-US" dirty="0"/>
            </a:p>
          </p:txBody>
        </p:sp>
        <p:sp>
          <p:nvSpPr>
            <p:cNvPr id="26" name="TextBox 25"/>
            <p:cNvSpPr txBox="1"/>
            <p:nvPr/>
          </p:nvSpPr>
          <p:spPr>
            <a:xfrm>
              <a:off x="4419600" y="6324600"/>
              <a:ext cx="2286000" cy="1477328"/>
            </a:xfrm>
            <a:prstGeom prst="rect">
              <a:avLst/>
            </a:prstGeom>
            <a:noFill/>
          </p:spPr>
          <p:txBody>
            <a:bodyPr wrap="square" rtlCol="0">
              <a:spAutoFit/>
            </a:bodyPr>
            <a:lstStyle/>
            <a:p>
              <a:pPr algn="ctr"/>
              <a:r>
                <a:rPr lang="en-US" dirty="0" smtClean="0"/>
                <a:t>To lay ground work for JNR consulting to produce a website specified by Ms. Moore’s request</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Research VC Narrative</a:t>
            </a:r>
            <a:endParaRPr lang="en-US" sz="5400" dirty="0"/>
          </a:p>
        </p:txBody>
      </p:sp>
      <p:sp>
        <p:nvSpPr>
          <p:cNvPr id="3" name="TextBox 2"/>
          <p:cNvSpPr txBox="1"/>
          <p:nvPr/>
        </p:nvSpPr>
        <p:spPr>
          <a:xfrm>
            <a:off x="685800" y="2362200"/>
            <a:ext cx="5638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research Ms Moore’s specifications and need for her website and relay them to the project team</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Ms. Moore’s goals, expectations, and requirements for her web site</a:t>
            </a:r>
          </a:p>
          <a:p>
            <a:pPr>
              <a:buFont typeface="Arial" pitchFamily="34" charset="0"/>
              <a:buChar char="•"/>
            </a:pPr>
            <a:r>
              <a:rPr lang="en-US" b="1" dirty="0" smtClean="0"/>
              <a:t>Sell</a:t>
            </a:r>
            <a:r>
              <a:rPr lang="en-US" dirty="0" smtClean="0"/>
              <a:t>- Ideas to Ms. Moore that are in line with her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p>
          <a:p>
            <a:pPr>
              <a:buFont typeface="Arial" pitchFamily="34" charset="0"/>
              <a:buChar char="•"/>
            </a:pPr>
            <a:endParaRPr lang="en-US" b="1" dirty="0" smtClean="0"/>
          </a:p>
          <a:p>
            <a:pPr>
              <a:buFont typeface="Arial" pitchFamily="34" charset="0"/>
              <a:buChar char="•"/>
            </a:pPr>
            <a:r>
              <a:rPr lang="en-US" b="1" dirty="0" smtClean="0"/>
              <a:t>Overall Value Added:</a:t>
            </a:r>
          </a:p>
          <a:p>
            <a:r>
              <a:rPr lang="en-US" b="1" dirty="0" smtClean="0"/>
              <a:t>	</a:t>
            </a:r>
            <a:r>
              <a:rPr lang="en-US" dirty="0" smtClean="0"/>
              <a:t>To lay ground work for JNR consulting to produce a website specified by Ms. Moore's request</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Research Executive Summary</a:t>
            </a:r>
            <a:endParaRPr lang="en-US" sz="40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25</a:t>
            </a:fld>
            <a:endParaRPr lang="en-US" dirty="0"/>
          </a:p>
        </p:txBody>
      </p:sp>
      <p:sp>
        <p:nvSpPr>
          <p:cNvPr id="5" name="TextBox 4"/>
          <p:cNvSpPr txBox="1"/>
          <p:nvPr/>
        </p:nvSpPr>
        <p:spPr>
          <a:xfrm>
            <a:off x="152400" y="1905000"/>
            <a:ext cx="6553200" cy="68172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700" dirty="0" smtClean="0"/>
              <a:t>We recommend that the website production proceed on to the Produce phase, continuing the process of creating and publishing the client’s website. . The methodology developed by JNR Consulting to execute the Delivery phase covers every aspect of the Produce phase process in a quick, efficient and effective manner.</a:t>
            </a:r>
          </a:p>
          <a:p>
            <a:r>
              <a:rPr lang="en-US" sz="1700" dirty="0" smtClean="0"/>
              <a:t>    Using this methodology, JNR Consulting is able to establish website specifications for the project. A discussion of the clients desires determine the client’s expectations. These expectations are modified to reflect what would be possible for the project team to accomplish with the resources they are given. These modifications are discussed with the client to ensure compliance with the client’s desires.</a:t>
            </a:r>
          </a:p>
          <a:p>
            <a:r>
              <a:rPr lang="en-US" sz="1700" dirty="0" smtClean="0"/>
              <a:t>    The methodology used by JNR Consulting  to execute the Research phase creates website specifications using a variety of methods outlined in the table for Research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700" dirty="0" smtClean="0"/>
          </a:p>
          <a:p>
            <a:r>
              <a:rPr lang="en-US" sz="1700" dirty="0" smtClean="0"/>
              <a:t>_____________________		_______________________</a:t>
            </a:r>
          </a:p>
          <a:p>
            <a:r>
              <a:rPr lang="en-US" sz="1100" dirty="0" smtClean="0"/>
              <a:t>JNR Project Manager			 Client</a:t>
            </a:r>
          </a:p>
          <a:p>
            <a:endParaRPr lang="en-US" sz="1100" dirty="0" smtClean="0"/>
          </a:p>
          <a:p>
            <a:r>
              <a:rPr lang="en-US" sz="1100" dirty="0" smtClean="0"/>
              <a:t>_______________________________		____________________________________</a:t>
            </a:r>
          </a:p>
          <a:p>
            <a:r>
              <a:rPr lang="en-US" sz="1100" dirty="0" smtClean="0"/>
              <a:t>Date				</a:t>
            </a:r>
            <a:r>
              <a:rPr lang="en-US" sz="1100" dirty="0" err="1" smtClean="0"/>
              <a:t>Date</a:t>
            </a:r>
            <a:endParaRPr lang="en-US" sz="1100"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43000" y="23622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5" name="Rectangle 7"/>
          <p:cNvSpPr>
            <a:spLocks noChangeArrowheads="1"/>
          </p:cNvSpPr>
          <p:nvPr/>
        </p:nvSpPr>
        <p:spPr bwMode="auto">
          <a:xfrm>
            <a:off x="1143000" y="44958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6" name="Rectangle 7"/>
          <p:cNvSpPr>
            <a:spLocks noChangeArrowheads="1"/>
          </p:cNvSpPr>
          <p:nvPr/>
        </p:nvSpPr>
        <p:spPr bwMode="auto">
          <a:xfrm>
            <a:off x="1143000" y="66294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7" name="Rectangle 4"/>
          <p:cNvSpPr>
            <a:spLocks noChangeArrowheads="1"/>
          </p:cNvSpPr>
          <p:nvPr/>
        </p:nvSpPr>
        <p:spPr bwMode="auto">
          <a:xfrm>
            <a:off x="1371600" y="44196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8" name="Line 5"/>
          <p:cNvSpPr>
            <a:spLocks noChangeShapeType="1"/>
          </p:cNvSpPr>
          <p:nvPr/>
        </p:nvSpPr>
        <p:spPr bwMode="auto">
          <a:xfrm>
            <a:off x="1371600" y="4648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9" name="Line 6"/>
          <p:cNvSpPr>
            <a:spLocks noChangeShapeType="1"/>
          </p:cNvSpPr>
          <p:nvPr/>
        </p:nvSpPr>
        <p:spPr bwMode="auto">
          <a:xfrm>
            <a:off x="1371600" y="58674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0" name="Line 7"/>
          <p:cNvSpPr>
            <a:spLocks noChangeShapeType="1"/>
          </p:cNvSpPr>
          <p:nvPr/>
        </p:nvSpPr>
        <p:spPr bwMode="auto">
          <a:xfrm flipV="1">
            <a:off x="16764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1" name="Line 8"/>
          <p:cNvSpPr>
            <a:spLocks noChangeShapeType="1"/>
          </p:cNvSpPr>
          <p:nvPr/>
        </p:nvSpPr>
        <p:spPr bwMode="auto">
          <a:xfrm flipV="1">
            <a:off x="23622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2" name="Rectangle 9"/>
          <p:cNvSpPr>
            <a:spLocks noChangeArrowheads="1"/>
          </p:cNvSpPr>
          <p:nvPr/>
        </p:nvSpPr>
        <p:spPr bwMode="auto">
          <a:xfrm>
            <a:off x="1371600" y="66294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13" name="Line 10"/>
          <p:cNvSpPr>
            <a:spLocks noChangeShapeType="1"/>
          </p:cNvSpPr>
          <p:nvPr/>
        </p:nvSpPr>
        <p:spPr bwMode="auto">
          <a:xfrm>
            <a:off x="1371600" y="6934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4" name="Line 11"/>
          <p:cNvSpPr>
            <a:spLocks noChangeShapeType="1"/>
          </p:cNvSpPr>
          <p:nvPr/>
        </p:nvSpPr>
        <p:spPr bwMode="auto">
          <a:xfrm>
            <a:off x="1371600" y="7162800"/>
            <a:ext cx="10668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5" name="Line 12"/>
          <p:cNvSpPr>
            <a:spLocks noChangeShapeType="1"/>
          </p:cNvSpPr>
          <p:nvPr/>
        </p:nvSpPr>
        <p:spPr bwMode="auto">
          <a:xfrm flipV="1">
            <a:off x="2438400" y="6934201"/>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6" name="TextBox 15"/>
          <p:cNvSpPr txBox="1"/>
          <p:nvPr/>
        </p:nvSpPr>
        <p:spPr>
          <a:xfrm>
            <a:off x="2743200" y="2667000"/>
            <a:ext cx="2667000" cy="1107996"/>
          </a:xfrm>
          <a:prstGeom prst="rect">
            <a:avLst/>
          </a:prstGeom>
          <a:noFill/>
        </p:spPr>
        <p:txBody>
          <a:bodyPr wrap="square" rtlCol="0">
            <a:spAutoFit/>
          </a:bodyPr>
          <a:lstStyle/>
          <a:p>
            <a:r>
              <a:rPr lang="en-US" sz="1200" i="1" dirty="0" smtClean="0"/>
              <a:t>Buyers Comments</a:t>
            </a:r>
            <a:r>
              <a:rPr lang="en-US" dirty="0" smtClean="0"/>
              <a:t>:_________________________________________________________</a:t>
            </a:r>
            <a:endParaRPr lang="en-US" dirty="0"/>
          </a:p>
        </p:txBody>
      </p:sp>
      <p:sp>
        <p:nvSpPr>
          <p:cNvPr id="17" name="Rectangle 16"/>
          <p:cNvSpPr/>
          <p:nvPr/>
        </p:nvSpPr>
        <p:spPr>
          <a:xfrm>
            <a:off x="2743200" y="4724400"/>
            <a:ext cx="26670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8" name="Rectangle 17"/>
          <p:cNvSpPr/>
          <p:nvPr/>
        </p:nvSpPr>
        <p:spPr>
          <a:xfrm>
            <a:off x="2743200" y="6781800"/>
            <a:ext cx="27432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9" name="Rectangle 4"/>
          <p:cNvSpPr>
            <a:spLocks noChangeArrowheads="1"/>
          </p:cNvSpPr>
          <p:nvPr/>
        </p:nvSpPr>
        <p:spPr bwMode="auto">
          <a:xfrm>
            <a:off x="1371600" y="23622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20" name="Line 5"/>
          <p:cNvSpPr>
            <a:spLocks noChangeShapeType="1"/>
          </p:cNvSpPr>
          <p:nvPr/>
        </p:nvSpPr>
        <p:spPr bwMode="auto">
          <a:xfrm>
            <a:off x="1371600" y="26670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1" name="Line 12"/>
          <p:cNvSpPr>
            <a:spLocks noChangeShapeType="1"/>
          </p:cNvSpPr>
          <p:nvPr/>
        </p:nvSpPr>
        <p:spPr bwMode="auto">
          <a:xfrm flipV="1">
            <a:off x="1676400" y="2668589"/>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 name="Rectangle 7"/>
          <p:cNvSpPr>
            <a:spLocks noChangeArrowheads="1"/>
          </p:cNvSpPr>
          <p:nvPr/>
        </p:nvSpPr>
        <p:spPr bwMode="auto">
          <a:xfrm>
            <a:off x="1219200" y="86868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3" name="TextBox 22"/>
          <p:cNvSpPr txBox="1"/>
          <p:nvPr/>
        </p:nvSpPr>
        <p:spPr>
          <a:xfrm>
            <a:off x="1371600" y="8610600"/>
            <a:ext cx="4343400" cy="369332"/>
          </a:xfrm>
          <a:prstGeom prst="rect">
            <a:avLst/>
          </a:prstGeom>
          <a:noFill/>
        </p:spPr>
        <p:txBody>
          <a:bodyPr wrap="square" rtlCol="0">
            <a:spAutoFit/>
          </a:bodyPr>
          <a:lstStyle/>
          <a:p>
            <a:r>
              <a:rPr lang="en-US" i="1" dirty="0" smtClean="0"/>
              <a:t> Or Create your own layout</a:t>
            </a:r>
            <a:endParaRPr lang="en-US" i="1" dirty="0"/>
          </a:p>
        </p:txBody>
      </p:sp>
      <p:sp>
        <p:nvSpPr>
          <p:cNvPr id="24" name="TextBox 23"/>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25" name="Slide Number Placeholder 24"/>
          <p:cNvSpPr>
            <a:spLocks noGrp="1"/>
          </p:cNvSpPr>
          <p:nvPr>
            <p:ph type="sldNum" sz="quarter" idx="12"/>
          </p:nvPr>
        </p:nvSpPr>
        <p:spPr/>
        <p:txBody>
          <a:bodyPr/>
          <a:lstStyle/>
          <a:p>
            <a:fld id="{AA20AA77-70CE-49C9-AF39-6332F3B7D3E9}"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86201"/>
            <a:ext cx="3429000" cy="307777"/>
          </a:xfrm>
          <a:prstGeom prst="rect">
            <a:avLst/>
          </a:prstGeom>
          <a:noFill/>
        </p:spPr>
        <p:txBody>
          <a:bodyPr wrap="square" rtlCol="0">
            <a:spAutoFit/>
          </a:bodyPr>
          <a:lstStyle/>
          <a:p>
            <a:endParaRPr lang="en-US" sz="1400" dirty="0"/>
          </a:p>
        </p:txBody>
      </p:sp>
      <p:sp>
        <p:nvSpPr>
          <p:cNvPr id="3" name="TextBox 2"/>
          <p:cNvSpPr txBox="1"/>
          <p:nvPr/>
        </p:nvSpPr>
        <p:spPr>
          <a:xfrm>
            <a:off x="1371600" y="1797057"/>
            <a:ext cx="5486400" cy="4070345"/>
          </a:xfrm>
          <a:prstGeom prst="rect">
            <a:avLst/>
          </a:prstGeom>
          <a:noFill/>
        </p:spPr>
        <p:txBody>
          <a:bodyPr wrap="square" rtlCol="0">
            <a:spAutoFit/>
          </a:bodyPr>
          <a:lstStyle/>
          <a:p>
            <a:pPr>
              <a:spcBef>
                <a:spcPct val="50000"/>
              </a:spcBef>
            </a:pPr>
            <a:endParaRPr lang="en-US" sz="1400" b="1" i="1" dirty="0" smtClean="0"/>
          </a:p>
          <a:p>
            <a:pPr>
              <a:spcBef>
                <a:spcPct val="50000"/>
              </a:spcBef>
            </a:pPr>
            <a:endParaRPr lang="en-US" sz="1400" b="1" i="1" dirty="0" smtClean="0"/>
          </a:p>
          <a:p>
            <a:pPr>
              <a:spcBef>
                <a:spcPct val="50000"/>
              </a:spcBef>
            </a:pPr>
            <a:r>
              <a:rPr lang="en-US" sz="1400" b="1" i="1" dirty="0" smtClean="0"/>
              <a:t>Font:</a:t>
            </a:r>
            <a:r>
              <a:rPr lang="en-US" sz="1400" dirty="0" smtClean="0"/>
              <a:t>	 </a:t>
            </a:r>
            <a:r>
              <a:rPr lang="en-US" sz="1400" dirty="0" smtClean="0">
                <a:latin typeface="Georgia" pitchFamily="18" charset="0"/>
              </a:rPr>
              <a:t>Georgia</a:t>
            </a:r>
            <a:r>
              <a:rPr lang="en-US" sz="1400" dirty="0" smtClean="0"/>
              <a:t>            </a:t>
            </a:r>
            <a:r>
              <a:rPr lang="en-US" sz="1400" dirty="0" smtClean="0">
                <a:latin typeface="Times New Roman" pitchFamily="18" charset="0"/>
                <a:cs typeface="Times New Roman" pitchFamily="18" charset="0"/>
              </a:rPr>
              <a:t>Times New Roman             </a:t>
            </a:r>
            <a:r>
              <a:rPr lang="en-US" sz="1400" dirty="0" smtClean="0">
                <a:latin typeface="Arial Black" pitchFamily="34" charset="0"/>
              </a:rPr>
              <a:t>Arial  Black</a:t>
            </a:r>
          </a:p>
          <a:p>
            <a:pPr>
              <a:spcBef>
                <a:spcPct val="50000"/>
              </a:spcBef>
            </a:pPr>
            <a:r>
              <a:rPr lang="en-US" sz="1400" b="1" i="1" dirty="0" smtClean="0"/>
              <a:t>Number of Pages desired:</a:t>
            </a:r>
            <a:r>
              <a:rPr lang="en-US" sz="1400" dirty="0" smtClean="0"/>
              <a:t>___________</a:t>
            </a:r>
            <a:endParaRPr lang="en-US" sz="1400" b="1" dirty="0" smtClean="0"/>
          </a:p>
          <a:p>
            <a:pPr>
              <a:spcBef>
                <a:spcPct val="50000"/>
              </a:spcBef>
            </a:pPr>
            <a:r>
              <a:rPr lang="en-US" sz="1400" b="1" i="1" dirty="0" smtClean="0"/>
              <a:t>Background Color: </a:t>
            </a:r>
            <a:r>
              <a:rPr lang="en-US" sz="1200" i="1" dirty="0" smtClean="0"/>
              <a:t> </a:t>
            </a:r>
            <a:r>
              <a:rPr lang="en-US" sz="900" i="1" dirty="0" smtClean="0"/>
              <a:t>Insert a least three color codes on the lines below </a:t>
            </a:r>
            <a:r>
              <a:rPr lang="en-US" sz="1000" i="1" dirty="0" smtClean="0"/>
              <a:t>( </a:t>
            </a:r>
            <a:r>
              <a:rPr lang="en-US" sz="900" i="1" dirty="0" smtClean="0"/>
              <a:t>See Chart on following page)</a:t>
            </a:r>
          </a:p>
          <a:p>
            <a:pPr>
              <a:spcBef>
                <a:spcPct val="50000"/>
              </a:spcBef>
            </a:pPr>
            <a:endParaRPr lang="en-US" sz="900" i="1" dirty="0" smtClean="0"/>
          </a:p>
          <a:p>
            <a:pPr>
              <a:spcBef>
                <a:spcPct val="50000"/>
              </a:spcBef>
            </a:pPr>
            <a:r>
              <a:rPr lang="en-US" sz="900" b="1" i="1" dirty="0" smtClean="0"/>
              <a:t>        </a:t>
            </a:r>
            <a:r>
              <a:rPr lang="en-US" sz="1200" b="1" i="1" dirty="0" smtClean="0"/>
              <a:t>_________________              ________________           ________________   </a:t>
            </a:r>
          </a:p>
          <a:p>
            <a:pPr>
              <a:spcBef>
                <a:spcPct val="50000"/>
              </a:spcBef>
            </a:pPr>
            <a:endParaRPr lang="en-US" sz="1200" b="1" i="1" dirty="0" smtClean="0"/>
          </a:p>
          <a:p>
            <a:pPr>
              <a:spcBef>
                <a:spcPct val="50000"/>
              </a:spcBef>
            </a:pPr>
            <a:endParaRPr lang="en-US" sz="1200" b="1" i="1" dirty="0" smtClean="0"/>
          </a:p>
          <a:p>
            <a:pPr>
              <a:spcBef>
                <a:spcPct val="50000"/>
              </a:spcBef>
            </a:pPr>
            <a:endParaRPr lang="en-US" sz="1200" b="1" i="1" dirty="0" smtClean="0"/>
          </a:p>
          <a:p>
            <a:pPr>
              <a:spcBef>
                <a:spcPct val="50000"/>
              </a:spcBef>
            </a:pPr>
            <a:r>
              <a:rPr lang="en-US" sz="1200" b="1" i="1" dirty="0" smtClean="0"/>
              <a:t>     </a:t>
            </a:r>
          </a:p>
          <a:p>
            <a:pPr>
              <a:spcBef>
                <a:spcPct val="50000"/>
              </a:spcBef>
            </a:pPr>
            <a:r>
              <a:rPr lang="en-US" sz="1200" b="1" i="1" dirty="0" smtClean="0"/>
              <a:t>                                   </a:t>
            </a:r>
            <a:endParaRPr lang="en-US" sz="1200" i="1" dirty="0" smtClean="0"/>
          </a:p>
          <a:p>
            <a:pPr>
              <a:spcBef>
                <a:spcPct val="50000"/>
              </a:spcBef>
            </a:pPr>
            <a:endParaRPr lang="en-US" sz="1200" i="1" dirty="0" smtClean="0"/>
          </a:p>
          <a:p>
            <a:pPr>
              <a:spcBef>
                <a:spcPct val="50000"/>
              </a:spcBef>
            </a:pPr>
            <a:endParaRPr lang="en-US" sz="1400" dirty="0" smtClean="0"/>
          </a:p>
        </p:txBody>
      </p:sp>
      <p:sp>
        <p:nvSpPr>
          <p:cNvPr id="4" name="TextBox 3"/>
          <p:cNvSpPr txBox="1"/>
          <p:nvPr/>
        </p:nvSpPr>
        <p:spPr>
          <a:xfrm>
            <a:off x="1371600" y="7772400"/>
            <a:ext cx="5486400" cy="1107996"/>
          </a:xfrm>
          <a:prstGeom prst="rect">
            <a:avLst/>
          </a:prstGeom>
          <a:noFill/>
        </p:spPr>
        <p:txBody>
          <a:bodyPr wrap="square" rtlCol="0">
            <a:spAutoFit/>
          </a:bodyPr>
          <a:lstStyle/>
          <a:p>
            <a:pPr>
              <a:spcBef>
                <a:spcPct val="50000"/>
              </a:spcBef>
            </a:pPr>
            <a:r>
              <a:rPr lang="en-US" sz="1200" b="1" i="1" dirty="0" smtClean="0"/>
              <a:t>Buyer’s Comments:</a:t>
            </a:r>
            <a:r>
              <a:rPr lang="en-US" sz="1200" i="1" dirty="0" smtClean="0"/>
              <a:t> </a:t>
            </a:r>
          </a:p>
          <a:p>
            <a:pPr>
              <a:spcBef>
                <a:spcPct val="50000"/>
              </a:spcBef>
            </a:pPr>
            <a:r>
              <a:rPr lang="en-US" sz="1200" dirty="0" smtClean="0"/>
              <a:t>_______________________________________________________________________________________________________________________________________________________________________________________________________________		</a:t>
            </a:r>
            <a:endParaRPr lang="en-US" sz="1200" dirty="0"/>
          </a:p>
        </p:txBody>
      </p:sp>
      <p:graphicFrame>
        <p:nvGraphicFramePr>
          <p:cNvPr id="5" name="Object 2"/>
          <p:cNvGraphicFramePr>
            <a:graphicFrameLocks noChangeAspect="1"/>
          </p:cNvGraphicFramePr>
          <p:nvPr/>
        </p:nvGraphicFramePr>
        <p:xfrm>
          <a:off x="1600201" y="4038601"/>
          <a:ext cx="4884737" cy="3984625"/>
        </p:xfrm>
        <a:graphic>
          <a:graphicData uri="http://schemas.openxmlformats.org/presentationml/2006/ole">
            <p:oleObj spid="_x0000_s1026" name="Document" r:id="rId3" imgW="5826129" imgH="4632632" progId="Word.Document.8">
              <p:embed/>
            </p:oleObj>
          </a:graphicData>
        </a:graphic>
      </p:graphicFrame>
      <p:sp>
        <p:nvSpPr>
          <p:cNvPr id="6" name="TextBox 5"/>
          <p:cNvSpPr txBox="1"/>
          <p:nvPr/>
        </p:nvSpPr>
        <p:spPr>
          <a:xfrm>
            <a:off x="1371600" y="1905000"/>
            <a:ext cx="5486400" cy="369332"/>
          </a:xfrm>
          <a:prstGeom prst="rect">
            <a:avLst/>
          </a:prstGeom>
          <a:noFill/>
        </p:spPr>
        <p:txBody>
          <a:bodyPr wrap="square" rtlCol="0">
            <a:spAutoFit/>
          </a:bodyPr>
          <a:lstStyle/>
          <a:p>
            <a:r>
              <a:rPr lang="en-US" i="1" dirty="0" smtClean="0">
                <a:latin typeface="Baskerville Old Face" pitchFamily="18" charset="0"/>
              </a:rPr>
              <a:t>Web site Specifications List :</a:t>
            </a:r>
            <a:endParaRPr lang="en-US" i="1" dirty="0">
              <a:latin typeface="Baskerville Old Face" pitchFamily="18" charset="0"/>
            </a:endParaRPr>
          </a:p>
        </p:txBody>
      </p:sp>
      <p:sp>
        <p:nvSpPr>
          <p:cNvPr id="7" name="TextBox 6"/>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8" name="Slide Number Placeholder 7"/>
          <p:cNvSpPr>
            <a:spLocks noGrp="1"/>
          </p:cNvSpPr>
          <p:nvPr>
            <p:ph type="sldNum" sz="quarter" idx="12"/>
          </p:nvPr>
        </p:nvSpPr>
        <p:spPr/>
        <p:txBody>
          <a:bodyPr/>
          <a:lstStyle/>
          <a:p>
            <a:fld id="{AA20AA77-70CE-49C9-AF39-6332F3B7D3E9}"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descr="untitled.bmp"/>
          <p:cNvPicPr>
            <a:picLocks noChangeAspect="1"/>
          </p:cNvPicPr>
          <p:nvPr/>
        </p:nvPicPr>
        <p:blipFill>
          <a:blip r:embed="rId2"/>
          <a:stretch>
            <a:fillRect/>
          </a:stretch>
        </p:blipFill>
        <p:spPr>
          <a:xfrm>
            <a:off x="1311122" y="2002394"/>
            <a:ext cx="5546879" cy="7141607"/>
          </a:xfrm>
          <a:prstGeom prst="rect">
            <a:avLst/>
          </a:prstGeom>
        </p:spPr>
      </p:pic>
      <p:sp>
        <p:nvSpPr>
          <p:cNvPr id="4" name="TextBox 3"/>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Table for Produce Phase</a:t>
            </a:r>
            <a:endParaRPr lang="en-US" sz="5000" dirty="0"/>
          </a:p>
        </p:txBody>
      </p:sp>
      <p:graphicFrame>
        <p:nvGraphicFramePr>
          <p:cNvPr id="4" name="Object 3"/>
          <p:cNvGraphicFramePr>
            <a:graphicFrameLocks noChangeAspect="1"/>
          </p:cNvGraphicFramePr>
          <p:nvPr/>
        </p:nvGraphicFramePr>
        <p:xfrm>
          <a:off x="2133600" y="1943100"/>
          <a:ext cx="3911600" cy="6972300"/>
        </p:xfrm>
        <a:graphic>
          <a:graphicData uri="http://schemas.openxmlformats.org/presentationml/2006/ole">
            <p:oleObj spid="_x0000_s73730" name="Worksheet" r:id="rId3" imgW="3343275" imgH="610552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962400" cy="1754326"/>
          </a:xfrm>
          <a:prstGeom prst="rect">
            <a:avLst/>
          </a:prstGeom>
          <a:noFill/>
        </p:spPr>
        <p:txBody>
          <a:bodyPr wrap="square" rtlCol="0">
            <a:spAutoFit/>
          </a:bodyPr>
          <a:lstStyle/>
          <a:p>
            <a:pPr algn="ctr"/>
            <a:r>
              <a:rPr lang="en-US" sz="5400" dirty="0" smtClean="0"/>
              <a:t>Table of Contents</a:t>
            </a:r>
            <a:endParaRPr lang="en-US" sz="5400" dirty="0"/>
          </a:p>
        </p:txBody>
      </p:sp>
      <p:graphicFrame>
        <p:nvGraphicFramePr>
          <p:cNvPr id="5" name="Object 4"/>
          <p:cNvGraphicFramePr>
            <a:graphicFrameLocks noChangeAspect="1"/>
          </p:cNvGraphicFramePr>
          <p:nvPr/>
        </p:nvGraphicFramePr>
        <p:xfrm>
          <a:off x="1828800" y="2286000"/>
          <a:ext cx="4611688" cy="5822950"/>
        </p:xfrm>
        <a:graphic>
          <a:graphicData uri="http://schemas.openxmlformats.org/presentationml/2006/ole">
            <p:oleObj spid="_x0000_s20481" name="Worksheet" r:id="rId3" imgW="4086225" imgH="5153025" progId="Excel.Sheet.12">
              <p:embed/>
            </p:oleObj>
          </a:graphicData>
        </a:graphic>
      </p:graphicFrame>
      <p:sp>
        <p:nvSpPr>
          <p:cNvPr id="6" name="Slide Number Placeholder 5"/>
          <p:cNvSpPr>
            <a:spLocks noGrp="1"/>
          </p:cNvSpPr>
          <p:nvPr>
            <p:ph type="sldNum" sz="quarter" idx="12"/>
          </p:nvPr>
        </p:nvSpPr>
        <p:spPr/>
        <p:txBody>
          <a:bodyPr/>
          <a:lstStyle/>
          <a:p>
            <a:fld id="{AA20AA77-70CE-49C9-AF39-6332F3B7D3E9}"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Sub-Table for Produce Phase</a:t>
            </a:r>
            <a:endParaRPr lang="en-US" sz="5000"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30</a:t>
            </a:fld>
            <a:endParaRPr lang="en-US" dirty="0"/>
          </a:p>
        </p:txBody>
      </p:sp>
      <p:graphicFrame>
        <p:nvGraphicFramePr>
          <p:cNvPr id="112645" name="Object 5"/>
          <p:cNvGraphicFramePr>
            <a:graphicFrameLocks noChangeAspect="1"/>
          </p:cNvGraphicFramePr>
          <p:nvPr/>
        </p:nvGraphicFramePr>
        <p:xfrm>
          <a:off x="2133600" y="1752600"/>
          <a:ext cx="3568700" cy="7188200"/>
        </p:xfrm>
        <a:graphic>
          <a:graphicData uri="http://schemas.openxmlformats.org/presentationml/2006/ole">
            <p:oleObj spid="_x0000_s112645" name="Worksheet" r:id="rId3" imgW="3343275" imgH="6705600" progId="Excel.Sheet.12">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5438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7526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Produce a website based on the Ms. Moore’s specifications</a:t>
            </a:r>
            <a:endParaRPr lang="en-US" dirty="0"/>
          </a:p>
        </p:txBody>
      </p:sp>
      <p:sp>
        <p:nvSpPr>
          <p:cNvPr id="24" name="TextBox 23"/>
          <p:cNvSpPr txBox="1"/>
          <p:nvPr/>
        </p:nvSpPr>
        <p:spPr>
          <a:xfrm>
            <a:off x="0" y="4724401"/>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What is the most appropriate web development software application to use for the Ms. Moore's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to Ms. Moore for approval</a:t>
            </a:r>
          </a:p>
          <a:p>
            <a:pPr>
              <a:buFont typeface="Arial" pitchFamily="34" charset="0"/>
              <a:buChar char="•"/>
            </a:pPr>
            <a:r>
              <a:rPr lang="en-US" b="1" dirty="0" smtClean="0"/>
              <a:t>Service-</a:t>
            </a:r>
            <a:r>
              <a:rPr lang="en-US" dirty="0" smtClean="0"/>
              <a:t> the template based on Ms. Moore’s feedback, likes and dislikes about the model</a:t>
            </a:r>
          </a:p>
          <a:p>
            <a:pPr>
              <a:buFont typeface="Arial" pitchFamily="34" charset="0"/>
              <a:buChar char="•"/>
            </a:pPr>
            <a:r>
              <a:rPr lang="en-US" b="1" dirty="0" smtClean="0"/>
              <a:t>Deliver-</a:t>
            </a:r>
            <a:r>
              <a:rPr lang="en-US" dirty="0" smtClean="0"/>
              <a:t> the final template website to Ms. Moore for acceptance </a:t>
            </a:r>
          </a:p>
          <a:p>
            <a:endParaRPr lang="en-US" dirty="0"/>
          </a:p>
        </p:txBody>
      </p:sp>
      <p:sp>
        <p:nvSpPr>
          <p:cNvPr id="26" name="TextBox 25"/>
          <p:cNvSpPr txBox="1"/>
          <p:nvPr/>
        </p:nvSpPr>
        <p:spPr>
          <a:xfrm>
            <a:off x="4876800" y="2209801"/>
            <a:ext cx="1828800" cy="18928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00" dirty="0" smtClean="0"/>
              <a:t>By using the same layout throughout the website, it maintains uniformity. This will benefit Ms. Moore because hiring companies will be able to find out information about Ms. Moore faster.</a:t>
            </a:r>
            <a:endParaRPr lang="en-US" sz="1300"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Ms. Moore</a:t>
            </a:r>
            <a:endParaRPr lang="en-US" dirty="0"/>
          </a:p>
        </p:txBody>
      </p:sp>
      <p:sp>
        <p:nvSpPr>
          <p:cNvPr id="28" name="TextBox 27"/>
          <p:cNvSpPr txBox="1"/>
          <p:nvPr/>
        </p:nvSpPr>
        <p:spPr>
          <a:xfrm>
            <a:off x="2133600" y="3429000"/>
            <a:ext cx="2514600" cy="369332"/>
          </a:xfrm>
          <a:prstGeom prst="rect">
            <a:avLst/>
          </a:prstGeom>
          <a:noFill/>
        </p:spPr>
        <p:txBody>
          <a:bodyPr wrap="square" rtlCol="0">
            <a:spAutoFit/>
          </a:bodyPr>
          <a:lstStyle/>
          <a:p>
            <a:pPr algn="ctr"/>
            <a:r>
              <a:rPr lang="en-US" dirty="0" smtClean="0"/>
              <a:t>Website template</a:t>
            </a:r>
            <a:endParaRPr lang="en-US" dirty="0"/>
          </a:p>
        </p:txBody>
      </p:sp>
      <p:sp>
        <p:nvSpPr>
          <p:cNvPr id="29" name="TextBox 28"/>
          <p:cNvSpPr txBox="1"/>
          <p:nvPr/>
        </p:nvSpPr>
        <p:spPr>
          <a:xfrm>
            <a:off x="0" y="7772402"/>
            <a:ext cx="1905000" cy="1400383"/>
          </a:xfrm>
          <a:prstGeom prst="rect">
            <a:avLst/>
          </a:prstGeom>
          <a:noFill/>
        </p:spPr>
        <p:txBody>
          <a:bodyPr wrap="square" rtlCol="0">
            <a:spAutoFit/>
          </a:bodyPr>
          <a:lstStyle/>
          <a:p>
            <a:pPr>
              <a:buFont typeface="Arial" pitchFamily="34" charset="0"/>
              <a:buChar char="•"/>
            </a:pPr>
            <a:r>
              <a:rPr lang="en-US" sz="1700" dirty="0" smtClean="0"/>
              <a:t>Microsoft Office </a:t>
            </a:r>
          </a:p>
          <a:p>
            <a:r>
              <a:rPr lang="en-US" sz="1700" dirty="0" smtClean="0"/>
              <a:t>     Suite</a:t>
            </a:r>
          </a:p>
          <a:p>
            <a:pPr>
              <a:buFont typeface="Arial" pitchFamily="34" charset="0"/>
              <a:buChar char="•"/>
            </a:pPr>
            <a:r>
              <a:rPr lang="en-US" sz="1700" dirty="0" smtClean="0"/>
              <a:t>Internet</a:t>
            </a:r>
          </a:p>
          <a:p>
            <a:pPr>
              <a:buFont typeface="Arial" pitchFamily="34" charset="0"/>
              <a:buChar char="•"/>
            </a:pPr>
            <a:r>
              <a:rPr lang="en-US" sz="1700" dirty="0" smtClean="0"/>
              <a:t>Web creating</a:t>
            </a:r>
          </a:p>
          <a:p>
            <a:r>
              <a:rPr lang="en-US" sz="1700" dirty="0" smtClean="0"/>
              <a:t>     software</a:t>
            </a:r>
            <a:endParaRPr lang="en-US" sz="1700" dirty="0"/>
          </a:p>
        </p:txBody>
      </p:sp>
      <p:sp>
        <p:nvSpPr>
          <p:cNvPr id="30" name="TextBox 29"/>
          <p:cNvSpPr txBox="1"/>
          <p:nvPr/>
        </p:nvSpPr>
        <p:spPr>
          <a:xfrm>
            <a:off x="2438400" y="8077200"/>
            <a:ext cx="18288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31" name="TextBox 30"/>
          <p:cNvSpPr txBox="1"/>
          <p:nvPr/>
        </p:nvSpPr>
        <p:spPr>
          <a:xfrm>
            <a:off x="5029200" y="7772402"/>
            <a:ext cx="1828800" cy="1400383"/>
          </a:xfrm>
          <a:prstGeom prst="rect">
            <a:avLst/>
          </a:prstGeom>
          <a:noFill/>
        </p:spPr>
        <p:txBody>
          <a:bodyPr wrap="square" rtlCol="0">
            <a:spAutoFit/>
          </a:bodyPr>
          <a:lstStyle/>
          <a:p>
            <a:pPr>
              <a:buFont typeface="Arial" pitchFamily="34" charset="0"/>
              <a:buChar char="•"/>
            </a:pPr>
            <a:r>
              <a:rPr lang="en-US" sz="1700" dirty="0" smtClean="0"/>
              <a:t>Specifications</a:t>
            </a:r>
          </a:p>
          <a:p>
            <a:r>
              <a:rPr lang="en-US" sz="1700" dirty="0" smtClean="0"/>
              <a:t>    web address </a:t>
            </a:r>
          </a:p>
          <a:p>
            <a:r>
              <a:rPr lang="en-US" sz="1700" dirty="0" smtClean="0"/>
              <a:t>      and host</a:t>
            </a:r>
          </a:p>
          <a:p>
            <a:pPr>
              <a:buFont typeface="Arial" pitchFamily="34" charset="0"/>
              <a:buChar char="•"/>
            </a:pPr>
            <a:r>
              <a:rPr lang="en-US" sz="1700" dirty="0" smtClean="0"/>
              <a:t>Status </a:t>
            </a:r>
          </a:p>
          <a:p>
            <a:r>
              <a:rPr lang="en-US" sz="1700" dirty="0" smtClean="0"/>
              <a:t>    completion</a:t>
            </a:r>
            <a:endParaRPr lang="en-US" sz="1700" dirty="0"/>
          </a:p>
        </p:txBody>
      </p:sp>
      <p:sp>
        <p:nvSpPr>
          <p:cNvPr id="32" name="Slide Number Placeholder 31"/>
          <p:cNvSpPr>
            <a:spLocks noGrp="1"/>
          </p:cNvSpPr>
          <p:nvPr>
            <p:ph type="sldNum" sz="quarter" idx="12"/>
          </p:nvPr>
        </p:nvSpPr>
        <p:spPr/>
        <p:txBody>
          <a:bodyPr/>
          <a:lstStyle/>
          <a:p>
            <a:fld id="{AA20AA77-70CE-49C9-AF39-6332F3B7D3E9}"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WCA Narrative</a:t>
            </a:r>
            <a:endParaRPr lang="en-US" sz="5400" dirty="0"/>
          </a:p>
        </p:txBody>
      </p:sp>
      <p:sp>
        <p:nvSpPr>
          <p:cNvPr id="3" name="TextBox 2"/>
          <p:cNvSpPr txBox="1"/>
          <p:nvPr/>
        </p:nvSpPr>
        <p:spPr>
          <a:xfrm>
            <a:off x="685800" y="2286000"/>
            <a:ext cx="5867400" cy="6463308"/>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Produce a website based on Ms. Moore's  specifications and needs</a:t>
            </a:r>
          </a:p>
          <a:p>
            <a:pPr>
              <a:buFont typeface="Arial" pitchFamily="34" charset="0"/>
              <a:buChar char="•"/>
            </a:pPr>
            <a:r>
              <a:rPr lang="en-US" b="1" dirty="0" smtClean="0"/>
              <a:t>Customer- </a:t>
            </a:r>
            <a:r>
              <a:rPr lang="en-US" dirty="0" smtClean="0"/>
              <a:t>Ms. Moore </a:t>
            </a:r>
          </a:p>
          <a:p>
            <a:pPr>
              <a:buFont typeface="Arial" pitchFamily="34" charset="0"/>
              <a:buChar char="•"/>
            </a:pPr>
            <a:r>
              <a:rPr lang="en-US" b="1" dirty="0" smtClean="0"/>
              <a:t>Product</a:t>
            </a:r>
            <a:r>
              <a:rPr lang="en-US" dirty="0" smtClean="0"/>
              <a:t>- Website Template</a:t>
            </a:r>
          </a:p>
          <a:p>
            <a:r>
              <a:rPr lang="en-US" b="1" dirty="0" smtClean="0"/>
              <a:t>Work Practices-</a:t>
            </a:r>
          </a:p>
          <a:p>
            <a:pPr lvl="1">
              <a:buFont typeface="Arial" pitchFamily="34" charset="0"/>
              <a:buChar char="•"/>
            </a:pPr>
            <a:r>
              <a:rPr lang="en-US" b="1" dirty="0" smtClean="0"/>
              <a:t>Research</a:t>
            </a:r>
            <a:r>
              <a:rPr lang="en-US" dirty="0" smtClean="0"/>
              <a:t>- What is the most appropriate web development software application to use for Ms. Moore's website</a:t>
            </a:r>
          </a:p>
          <a:p>
            <a:pPr lvl="1">
              <a:buFont typeface="Arial" pitchFamily="34" charset="0"/>
              <a:buChar char="•"/>
            </a:pPr>
            <a:r>
              <a:rPr lang="en-US" b="1" dirty="0" smtClean="0"/>
              <a:t>Produce</a:t>
            </a:r>
            <a:r>
              <a:rPr lang="en-US" dirty="0" smtClean="0"/>
              <a:t>- a template of the website based on all the research</a:t>
            </a:r>
          </a:p>
          <a:p>
            <a:pPr lvl="1">
              <a:buFont typeface="Arial" pitchFamily="34" charset="0"/>
              <a:buChar char="•"/>
            </a:pPr>
            <a:r>
              <a:rPr lang="en-US" b="1" dirty="0" smtClean="0"/>
              <a:t>Sell</a:t>
            </a:r>
            <a:r>
              <a:rPr lang="en-US" dirty="0" smtClean="0"/>
              <a:t>- the template website to Ms. Moore for approval</a:t>
            </a:r>
          </a:p>
          <a:p>
            <a:pPr lvl="1">
              <a:buFont typeface="Arial" pitchFamily="34" charset="0"/>
              <a:buChar char="•"/>
            </a:pPr>
            <a:r>
              <a:rPr lang="en-US" b="1" dirty="0" smtClean="0"/>
              <a:t>Service</a:t>
            </a:r>
            <a:r>
              <a:rPr lang="en-US" dirty="0" smtClean="0"/>
              <a:t>- the template based on Ms. Moore's feedback, likes and dislikes about the model</a:t>
            </a:r>
          </a:p>
          <a:p>
            <a:pPr lvl="1">
              <a:buFont typeface="Arial" pitchFamily="34" charset="0"/>
              <a:buChar char="•"/>
            </a:pPr>
            <a:r>
              <a:rPr lang="en-US" b="1" dirty="0" smtClean="0"/>
              <a:t>Deliver</a:t>
            </a:r>
            <a:r>
              <a:rPr lang="en-US" dirty="0" smtClean="0"/>
              <a:t>- the final website to Ms. Moore for acceptance </a:t>
            </a:r>
          </a:p>
          <a:p>
            <a:pPr>
              <a:buFont typeface="Arial" pitchFamily="34" charset="0"/>
              <a:buChar char="•"/>
            </a:pPr>
            <a:r>
              <a:rPr lang="en-US" b="1" dirty="0" smtClean="0"/>
              <a:t>Technology-</a:t>
            </a:r>
            <a:r>
              <a:rPr lang="en-US" dirty="0" smtClean="0"/>
              <a:t> Microsoft Office Suite, internet, Web creating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a:t>
            </a:r>
            <a:r>
              <a:rPr lang="en-US" dirty="0" smtClean="0"/>
              <a:t> Specifications, web address and host, status completion</a:t>
            </a:r>
            <a:endParaRPr lang="en-US" b="1" dirty="0" smtClean="0"/>
          </a:p>
          <a:p>
            <a:pPr>
              <a:buFont typeface="Arial" pitchFamily="34" charset="0"/>
              <a:buChar char="•"/>
            </a:pPr>
            <a:r>
              <a:rPr lang="en-US" b="1" dirty="0" smtClean="0"/>
              <a:t>Value- </a:t>
            </a:r>
            <a:r>
              <a:rPr lang="en-US" dirty="0" smtClean="0"/>
              <a:t>By using the same layout throughout the website, it maintains uniformity. This will benefit Ms. Moore because hiring companies will be able to find out information about Ms. Moore faster.</a:t>
            </a:r>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Produce Value Chain</a:t>
            </a:r>
            <a:endParaRPr lang="en-US" sz="5400" dirty="0"/>
          </a:p>
        </p:txBody>
      </p:sp>
      <p:grpSp>
        <p:nvGrpSpPr>
          <p:cNvPr id="3" name="Group 2"/>
          <p:cNvGrpSpPr/>
          <p:nvPr/>
        </p:nvGrpSpPr>
        <p:grpSpPr>
          <a:xfrm>
            <a:off x="228600" y="16002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4724400"/>
              <a:ext cx="2362200" cy="3200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228600" y="20574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228600" y="3429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228600" y="51054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228600" y="66294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228600" y="80772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4343400" y="4572000"/>
            <a:ext cx="22098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343400" y="4953001"/>
            <a:ext cx="2286000" cy="2862322"/>
          </a:xfrm>
          <a:prstGeom prst="rect">
            <a:avLst/>
          </a:prstGeom>
          <a:noFill/>
        </p:spPr>
        <p:txBody>
          <a:bodyPr wrap="square" rtlCol="0">
            <a:spAutoFit/>
          </a:bodyPr>
          <a:lstStyle/>
          <a:p>
            <a:r>
              <a:rPr lang="en-US" dirty="0" smtClean="0"/>
              <a:t>By using the same layout throughout the website, it maintains uniformity. This will benefit Ms. Moore because hiring companies will be able to find out information about Ms. Moore faster.</a:t>
            </a:r>
            <a:endParaRPr lang="en-US" dirty="0"/>
          </a:p>
        </p:txBody>
      </p:sp>
      <p:sp>
        <p:nvSpPr>
          <p:cNvPr id="23" name="TextBox 22"/>
          <p:cNvSpPr txBox="1"/>
          <p:nvPr/>
        </p:nvSpPr>
        <p:spPr>
          <a:xfrm>
            <a:off x="2819400" y="2514602"/>
            <a:ext cx="2590800" cy="646331"/>
          </a:xfrm>
          <a:prstGeom prst="rect">
            <a:avLst/>
          </a:prstGeom>
          <a:noFill/>
        </p:spPr>
        <p:txBody>
          <a:bodyPr wrap="square" rtlCol="0">
            <a:spAutoFit/>
          </a:bodyPr>
          <a:lstStyle/>
          <a:p>
            <a:r>
              <a:rPr lang="en-US" dirty="0" smtClean="0"/>
              <a:t>Appropriate web development software</a:t>
            </a:r>
            <a:endParaRPr lang="en-US" dirty="0"/>
          </a:p>
        </p:txBody>
      </p:sp>
      <p:sp>
        <p:nvSpPr>
          <p:cNvPr id="24" name="TextBox 23"/>
          <p:cNvSpPr txBox="1"/>
          <p:nvPr/>
        </p:nvSpPr>
        <p:spPr>
          <a:xfrm>
            <a:off x="2819400" y="4114800"/>
            <a:ext cx="2590800" cy="369332"/>
          </a:xfrm>
          <a:prstGeom prst="rect">
            <a:avLst/>
          </a:prstGeom>
          <a:noFill/>
        </p:spPr>
        <p:txBody>
          <a:bodyPr wrap="square" rtlCol="0">
            <a:spAutoFit/>
          </a:bodyPr>
          <a:lstStyle/>
          <a:p>
            <a:r>
              <a:rPr lang="en-US" dirty="0" smtClean="0"/>
              <a:t>Template of website</a:t>
            </a:r>
            <a:endParaRPr lang="en-US" dirty="0"/>
          </a:p>
        </p:txBody>
      </p:sp>
      <p:sp>
        <p:nvSpPr>
          <p:cNvPr id="25" name="TextBox 24"/>
          <p:cNvSpPr txBox="1"/>
          <p:nvPr/>
        </p:nvSpPr>
        <p:spPr>
          <a:xfrm>
            <a:off x="2743200" y="5638801"/>
            <a:ext cx="1524000" cy="369332"/>
          </a:xfrm>
          <a:prstGeom prst="rect">
            <a:avLst/>
          </a:prstGeom>
          <a:noFill/>
        </p:spPr>
        <p:txBody>
          <a:bodyPr wrap="square" rtlCol="0">
            <a:spAutoFit/>
          </a:bodyPr>
          <a:lstStyle/>
          <a:p>
            <a:r>
              <a:rPr lang="en-US" dirty="0" smtClean="0"/>
              <a:t>Contract</a:t>
            </a:r>
          </a:p>
        </p:txBody>
      </p:sp>
      <p:sp>
        <p:nvSpPr>
          <p:cNvPr id="26" name="TextBox 25"/>
          <p:cNvSpPr txBox="1"/>
          <p:nvPr/>
        </p:nvSpPr>
        <p:spPr>
          <a:xfrm>
            <a:off x="2743200" y="6934200"/>
            <a:ext cx="1524000" cy="1477328"/>
          </a:xfrm>
          <a:prstGeom prst="rect">
            <a:avLst/>
          </a:prstGeom>
          <a:noFill/>
        </p:spPr>
        <p:txBody>
          <a:bodyPr wrap="square" rtlCol="0">
            <a:spAutoFit/>
          </a:bodyPr>
          <a:lstStyle/>
          <a:p>
            <a:r>
              <a:rPr lang="en-US" dirty="0" smtClean="0"/>
              <a:t>Revised</a:t>
            </a:r>
          </a:p>
          <a:p>
            <a:r>
              <a:rPr lang="en-US" dirty="0" smtClean="0"/>
              <a:t>Template based on Ms. Moore feedback</a:t>
            </a:r>
            <a:endParaRPr lang="en-US" dirty="0"/>
          </a:p>
        </p:txBody>
      </p:sp>
      <p:sp>
        <p:nvSpPr>
          <p:cNvPr id="27" name="TextBox 26"/>
          <p:cNvSpPr txBox="1"/>
          <p:nvPr/>
        </p:nvSpPr>
        <p:spPr>
          <a:xfrm>
            <a:off x="2514600" y="8382000"/>
            <a:ext cx="2971800" cy="369332"/>
          </a:xfrm>
          <a:prstGeom prst="rect">
            <a:avLst/>
          </a:prstGeom>
          <a:noFill/>
        </p:spPr>
        <p:txBody>
          <a:bodyPr wrap="square" rtlCol="0">
            <a:spAutoFit/>
          </a:bodyPr>
          <a:lstStyle/>
          <a:p>
            <a:pPr algn="ctr"/>
            <a:r>
              <a:rPr lang="en-US" dirty="0" smtClean="0"/>
              <a:t>Final website to Ms. Moore </a:t>
            </a:r>
            <a:endParaRPr lang="en-US" dirty="0"/>
          </a:p>
        </p:txBody>
      </p:sp>
      <p:sp>
        <p:nvSpPr>
          <p:cNvPr id="28" name="Slide Number Placeholder 27"/>
          <p:cNvSpPr>
            <a:spLocks noGrp="1"/>
          </p:cNvSpPr>
          <p:nvPr>
            <p:ph type="sldNum" sz="quarter" idx="12"/>
          </p:nvPr>
        </p:nvSpPr>
        <p:spPr/>
        <p:txBody>
          <a:bodyPr/>
          <a:lstStyle/>
          <a:p>
            <a:fld id="{AA20AA77-70CE-49C9-AF39-6332F3B7D3E9}"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Produce VC Narrative</a:t>
            </a:r>
            <a:endParaRPr lang="en-US" sz="4900" dirty="0"/>
          </a:p>
        </p:txBody>
      </p:sp>
      <p:sp>
        <p:nvSpPr>
          <p:cNvPr id="3" name="TextBox 2"/>
          <p:cNvSpPr txBox="1"/>
          <p:nvPr/>
        </p:nvSpPr>
        <p:spPr>
          <a:xfrm>
            <a:off x="533400" y="2743202"/>
            <a:ext cx="5943600" cy="4247317"/>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Produce a website based on Ms. Moore's specifications</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What is the most appropriate web development software application to use for Ms. Moore's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website to Ms. Moore for approval</a:t>
            </a:r>
          </a:p>
          <a:p>
            <a:pPr>
              <a:buFont typeface="Arial" pitchFamily="34" charset="0"/>
              <a:buChar char="•"/>
            </a:pPr>
            <a:r>
              <a:rPr lang="en-US" b="1" dirty="0" smtClean="0"/>
              <a:t>Service</a:t>
            </a:r>
            <a:r>
              <a:rPr lang="en-US" dirty="0" smtClean="0"/>
              <a:t>- the template based on Ms. Moore's feedback, likes and dislikes about the model</a:t>
            </a:r>
          </a:p>
          <a:p>
            <a:pPr>
              <a:buFont typeface="Arial" pitchFamily="34" charset="0"/>
              <a:buChar char="•"/>
            </a:pPr>
            <a:r>
              <a:rPr lang="en-US" b="1" dirty="0" smtClean="0"/>
              <a:t>Deliver</a:t>
            </a:r>
            <a:r>
              <a:rPr lang="en-US" dirty="0" smtClean="0"/>
              <a:t>- the final website to Ms. Moore for acceptance </a:t>
            </a:r>
          </a:p>
          <a:p>
            <a:pPr>
              <a:buFont typeface="Arial" pitchFamily="34" charset="0"/>
              <a:buChar char="•"/>
            </a:pPr>
            <a:endParaRPr lang="en-US" dirty="0" smtClean="0"/>
          </a:p>
          <a:p>
            <a:pPr>
              <a:buFont typeface="Arial" pitchFamily="34" charset="0"/>
              <a:buChar char="•"/>
            </a:pPr>
            <a:r>
              <a:rPr lang="en-US" b="1" dirty="0" smtClean="0"/>
              <a:t>Overall Value: </a:t>
            </a:r>
            <a:r>
              <a:rPr lang="en-US" dirty="0" smtClean="0"/>
              <a:t>By creating a template it makes the website easier to navigate and find information the visitor was looking for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Produce Executive Summary</a:t>
            </a:r>
            <a:endParaRPr lang="en-US" sz="40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35</a:t>
            </a:fld>
            <a:endParaRPr lang="en-US" dirty="0"/>
          </a:p>
        </p:txBody>
      </p:sp>
      <p:sp>
        <p:nvSpPr>
          <p:cNvPr id="5" name="TextBox 4"/>
          <p:cNvSpPr txBox="1"/>
          <p:nvPr/>
        </p:nvSpPr>
        <p:spPr>
          <a:xfrm>
            <a:off x="152400" y="1828800"/>
            <a:ext cx="6477000" cy="704808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     We recommend that the website production proceed on to the Deliver phase, continuing the process creating and publishing the client’s website. The methodology developed by JNR Consulting to execute the Delivery phase covers every aspect of the delivery phase process in a quick, efficient and effective manner.</a:t>
            </a:r>
          </a:p>
          <a:p>
            <a:r>
              <a:rPr lang="en-US" sz="1700" dirty="0" smtClean="0"/>
              <a:t>    Using this methodology, JNR Consulting is able to create a website prototype that contains the specifications produced by the Research phase. A basic site design was constructed based on these specifications. This prototype was viewed and revised by the client to reflect improvements by the client and the JNR Consulting project team. These revisions were included to deliver a final website prototype, and prototype was confirmed to ensure compliance with original website specifications.</a:t>
            </a:r>
          </a:p>
          <a:p>
            <a:r>
              <a:rPr lang="en-US" sz="1700" dirty="0" smtClean="0"/>
              <a:t>     The methodology used by JNR Consulting to execute the Produce phase creates a prototype website using a variety of methods outlined in the table for Produce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700" dirty="0" smtClean="0"/>
          </a:p>
          <a:p>
            <a:r>
              <a:rPr lang="en-US" sz="1700" dirty="0" smtClean="0"/>
              <a:t>_____________________  		_______________________</a:t>
            </a:r>
          </a:p>
          <a:p>
            <a:r>
              <a:rPr lang="en-US" sz="1100" dirty="0" smtClean="0"/>
              <a:t>JNR Project Manager			Client</a:t>
            </a:r>
          </a:p>
          <a:p>
            <a:endParaRPr lang="en-US" sz="1100" dirty="0" smtClean="0"/>
          </a:p>
          <a:p>
            <a:r>
              <a:rPr lang="en-US" sz="1100" dirty="0" smtClean="0"/>
              <a:t>____________________________		______________________________</a:t>
            </a:r>
          </a:p>
          <a:p>
            <a:r>
              <a:rPr lang="en-US" sz="1100" dirty="0" smtClean="0"/>
              <a:t>Date				 </a:t>
            </a:r>
            <a:r>
              <a:rPr lang="en-US" sz="1100" dirty="0" err="1" smtClean="0"/>
              <a:t>Date</a:t>
            </a:r>
            <a:endParaRPr lang="en-US" sz="11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Navigation Map</a:t>
            </a:r>
            <a:endParaRPr lang="en-US" sz="5400" dirty="0"/>
          </a:p>
        </p:txBody>
      </p:sp>
      <p:sp>
        <p:nvSpPr>
          <p:cNvPr id="11" name="Rounded Rectangle 10"/>
          <p:cNvSpPr/>
          <p:nvPr/>
        </p:nvSpPr>
        <p:spPr>
          <a:xfrm>
            <a:off x="2971800" y="2819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Index.html</a:t>
            </a:r>
          </a:p>
        </p:txBody>
      </p:sp>
      <p:sp>
        <p:nvSpPr>
          <p:cNvPr id="32" name="Rounded Rectangle 31"/>
          <p:cNvSpPr/>
          <p:nvPr/>
        </p:nvSpPr>
        <p:spPr>
          <a:xfrm>
            <a:off x="1344396" y="45413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about.html</a:t>
            </a:r>
          </a:p>
        </p:txBody>
      </p:sp>
      <p:sp>
        <p:nvSpPr>
          <p:cNvPr id="33" name="Rounded Rectangle 32"/>
          <p:cNvSpPr/>
          <p:nvPr/>
        </p:nvSpPr>
        <p:spPr>
          <a:xfrm>
            <a:off x="2944596" y="62939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resume.doc</a:t>
            </a:r>
          </a:p>
        </p:txBody>
      </p:sp>
      <p:sp>
        <p:nvSpPr>
          <p:cNvPr id="34" name="Rounded Rectangle 33"/>
          <p:cNvSpPr/>
          <p:nvPr/>
        </p:nvSpPr>
        <p:spPr>
          <a:xfrm>
            <a:off x="4648200" y="44958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photos.html</a:t>
            </a:r>
          </a:p>
        </p:txBody>
      </p:sp>
      <p:sp>
        <p:nvSpPr>
          <p:cNvPr id="35" name="Down Arrow 34"/>
          <p:cNvSpPr/>
          <p:nvPr/>
        </p:nvSpPr>
        <p:spPr>
          <a:xfrm>
            <a:off x="1905000" y="5181600"/>
            <a:ext cx="4572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Up-Down Arrow 36"/>
          <p:cNvSpPr/>
          <p:nvPr/>
        </p:nvSpPr>
        <p:spPr>
          <a:xfrm rot="19080552">
            <a:off x="4473718" y="3247534"/>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Up-Down Arrow 38"/>
          <p:cNvSpPr/>
          <p:nvPr/>
        </p:nvSpPr>
        <p:spPr>
          <a:xfrm rot="2780303">
            <a:off x="2744225" y="3301879"/>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Up-Down Arrow 40"/>
          <p:cNvSpPr/>
          <p:nvPr/>
        </p:nvSpPr>
        <p:spPr>
          <a:xfrm rot="5400000">
            <a:off x="3657600" y="4038600"/>
            <a:ext cx="381000" cy="1447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1371600" y="7391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Email</a:t>
            </a:r>
          </a:p>
        </p:txBody>
      </p:sp>
      <p:sp>
        <p:nvSpPr>
          <p:cNvPr id="15" name="Down Arrow 14"/>
          <p:cNvSpPr/>
          <p:nvPr/>
        </p:nvSpPr>
        <p:spPr>
          <a:xfrm>
            <a:off x="3581400" y="3429000"/>
            <a:ext cx="457200" cy="274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p:cNvSpPr/>
          <p:nvPr/>
        </p:nvSpPr>
        <p:spPr>
          <a:xfrm rot="2837228">
            <a:off x="4624140" y="4877750"/>
            <a:ext cx="457200" cy="1586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rot="18968575">
            <a:off x="2724630" y="5022602"/>
            <a:ext cx="457200" cy="1357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2"/>
          </p:nvPr>
        </p:nvSpPr>
        <p:spPr/>
        <p:txBody>
          <a:bodyPr/>
          <a:lstStyle/>
          <a:p>
            <a:fld id="{AA20AA77-70CE-49C9-AF39-6332F3B7D3E9}"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Website Template</a:t>
            </a:r>
            <a:endParaRPr lang="en-US" sz="5400" dirty="0"/>
          </a:p>
        </p:txBody>
      </p:sp>
      <p:pic>
        <p:nvPicPr>
          <p:cNvPr id="15" name="Picture 14" descr="screenshot04.jpg"/>
          <p:cNvPicPr>
            <a:picLocks noChangeAspect="1"/>
          </p:cNvPicPr>
          <p:nvPr/>
        </p:nvPicPr>
        <p:blipFill>
          <a:blip r:embed="rId3"/>
          <a:stretch>
            <a:fillRect/>
          </a:stretch>
        </p:blipFill>
        <p:spPr>
          <a:xfrm>
            <a:off x="228600" y="2362200"/>
            <a:ext cx="6477000" cy="5050036"/>
          </a:xfrm>
          <a:prstGeom prst="rect">
            <a:avLst/>
          </a:prstGeom>
        </p:spPr>
      </p:pic>
      <p:sp>
        <p:nvSpPr>
          <p:cNvPr id="4" name="TextBox 3"/>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Website Template on Webpage Editor</a:t>
            </a:r>
            <a:endParaRPr lang="en-US"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Table for Deliver Phase</a:t>
            </a:r>
            <a:endParaRPr lang="en-US" sz="5400" dirty="0"/>
          </a:p>
        </p:txBody>
      </p:sp>
      <p:graphicFrame>
        <p:nvGraphicFramePr>
          <p:cNvPr id="6" name="Object 5"/>
          <p:cNvGraphicFramePr>
            <a:graphicFrameLocks noChangeAspect="1"/>
          </p:cNvGraphicFramePr>
          <p:nvPr/>
        </p:nvGraphicFramePr>
        <p:xfrm>
          <a:off x="2514600" y="1905000"/>
          <a:ext cx="3238500" cy="6819900"/>
        </p:xfrm>
        <a:graphic>
          <a:graphicData uri="http://schemas.openxmlformats.org/presentationml/2006/ole">
            <p:oleObj spid="_x0000_s83969" name="Worksheet" r:id="rId3" imgW="2867025" imgH="5991225"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Deliver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0" y="4724400"/>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cost and benefit of each domain, which is better for Ms. Moore, and how to publish to that domain</a:t>
            </a:r>
          </a:p>
          <a:p>
            <a:pPr>
              <a:buFont typeface="Arial" pitchFamily="34" charset="0"/>
              <a:buChar char="•"/>
            </a:pPr>
            <a:r>
              <a:rPr lang="en-US" b="1" dirty="0" smtClean="0"/>
              <a:t>Sell</a:t>
            </a:r>
            <a:r>
              <a:rPr lang="en-US" dirty="0" smtClean="0"/>
              <a:t>- your domain research to Ms. Moore </a:t>
            </a:r>
          </a:p>
          <a:p>
            <a:pPr>
              <a:buFont typeface="Arial" pitchFamily="34" charset="0"/>
              <a:buChar char="•"/>
            </a:pPr>
            <a:r>
              <a:rPr lang="en-US" b="1" dirty="0" smtClean="0"/>
              <a:t>Produce</a:t>
            </a:r>
            <a:r>
              <a:rPr lang="en-US" dirty="0" smtClean="0"/>
              <a:t>- with the input of the client and our research choose the best fitting domain for Ms. Moore's website</a:t>
            </a:r>
          </a:p>
          <a:p>
            <a:pPr>
              <a:buFont typeface="Arial" pitchFamily="34" charset="0"/>
              <a:buChar char="•"/>
            </a:pPr>
            <a:r>
              <a:rPr lang="en-US" b="1" dirty="0" smtClean="0"/>
              <a:t>Service</a:t>
            </a:r>
            <a:r>
              <a:rPr lang="en-US" dirty="0" smtClean="0"/>
              <a:t>- make corrections to coding to load chosen domain</a:t>
            </a:r>
          </a:p>
          <a:p>
            <a:pPr>
              <a:buFont typeface="Arial" pitchFamily="34" charset="0"/>
              <a:buChar char="•"/>
            </a:pPr>
            <a:r>
              <a:rPr lang="en-US" b="1" dirty="0" smtClean="0"/>
              <a:t>Deliver</a:t>
            </a:r>
            <a:r>
              <a:rPr lang="en-US" dirty="0" smtClean="0"/>
              <a:t>- the published website</a:t>
            </a:r>
          </a:p>
          <a:p>
            <a:endParaRPr lang="en-US" dirty="0"/>
          </a:p>
        </p:txBody>
      </p:sp>
      <p:sp>
        <p:nvSpPr>
          <p:cNvPr id="24" name="TextBox 23"/>
          <p:cNvSpPr txBox="1"/>
          <p:nvPr/>
        </p:nvSpPr>
        <p:spPr>
          <a:xfrm>
            <a:off x="0" y="2209800"/>
            <a:ext cx="1905000" cy="1231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Publish the created website to a domain on the web</a:t>
            </a:r>
            <a:endParaRPr lang="en-US" dirty="0"/>
          </a:p>
        </p:txBody>
      </p:sp>
      <p:sp>
        <p:nvSpPr>
          <p:cNvPr id="25" name="TextBox 24"/>
          <p:cNvSpPr txBox="1"/>
          <p:nvPr/>
        </p:nvSpPr>
        <p:spPr>
          <a:xfrm>
            <a:off x="4800600" y="2159675"/>
            <a:ext cx="19050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website promotes the companies services and/or products to any one with computer access </a:t>
            </a:r>
            <a:endParaRPr lang="en-US" dirty="0"/>
          </a:p>
        </p:txBody>
      </p:sp>
      <p:sp>
        <p:nvSpPr>
          <p:cNvPr id="26" name="TextBox 25"/>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7" name="TextBox 26"/>
          <p:cNvSpPr txBox="1"/>
          <p:nvPr/>
        </p:nvSpPr>
        <p:spPr>
          <a:xfrm>
            <a:off x="2133600" y="3429000"/>
            <a:ext cx="2438400" cy="369332"/>
          </a:xfrm>
          <a:prstGeom prst="rect">
            <a:avLst/>
          </a:prstGeom>
          <a:noFill/>
        </p:spPr>
        <p:txBody>
          <a:bodyPr wrap="square" rtlCol="0">
            <a:spAutoFit/>
          </a:bodyPr>
          <a:lstStyle/>
          <a:p>
            <a:pPr algn="ctr"/>
            <a:r>
              <a:rPr lang="en-US" dirty="0" smtClean="0"/>
              <a:t>Published Website</a:t>
            </a:r>
            <a:endParaRPr lang="en-US" dirty="0"/>
          </a:p>
        </p:txBody>
      </p:sp>
      <p:sp>
        <p:nvSpPr>
          <p:cNvPr id="28" name="TextBox 27"/>
          <p:cNvSpPr txBox="1"/>
          <p:nvPr/>
        </p:nvSpPr>
        <p:spPr>
          <a:xfrm>
            <a:off x="0" y="7742872"/>
            <a:ext cx="1828800" cy="1477328"/>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p>
          <a:p>
            <a:pPr>
              <a:buFont typeface="Arial" pitchFamily="34" charset="0"/>
              <a:buChar char="•"/>
            </a:pPr>
            <a:r>
              <a:rPr lang="en-US" dirty="0" smtClean="0"/>
              <a:t>File transfer </a:t>
            </a:r>
          </a:p>
          <a:p>
            <a:r>
              <a:rPr lang="en-US" dirty="0" smtClean="0"/>
              <a:t>    software</a:t>
            </a:r>
            <a:endParaRPr lang="en-US" dirty="0"/>
          </a:p>
        </p:txBody>
      </p:sp>
      <p:sp>
        <p:nvSpPr>
          <p:cNvPr id="29" name="TextBox 28"/>
          <p:cNvSpPr txBox="1"/>
          <p:nvPr/>
        </p:nvSpPr>
        <p:spPr>
          <a:xfrm>
            <a:off x="2438400" y="80010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0" name="TextBox 29"/>
          <p:cNvSpPr txBox="1"/>
          <p:nvPr/>
        </p:nvSpPr>
        <p:spPr>
          <a:xfrm>
            <a:off x="5029200" y="8001002"/>
            <a:ext cx="1828800" cy="646331"/>
          </a:xfrm>
          <a:prstGeom prst="rect">
            <a:avLst/>
          </a:prstGeom>
          <a:noFill/>
        </p:spPr>
        <p:txBody>
          <a:bodyPr wrap="square" rtlCol="0">
            <a:spAutoFit/>
          </a:bodyPr>
          <a:lstStyle/>
          <a:p>
            <a:pPr>
              <a:buFont typeface="Arial" pitchFamily="34" charset="0"/>
              <a:buChar char="•"/>
            </a:pPr>
            <a:r>
              <a:rPr lang="en-US" dirty="0" smtClean="0"/>
              <a:t>Webpage files </a:t>
            </a:r>
          </a:p>
          <a:p>
            <a:r>
              <a:rPr lang="en-US" dirty="0" smtClean="0"/>
              <a:t>     and Images</a:t>
            </a:r>
            <a:endParaRPr lang="en-US" dirty="0"/>
          </a:p>
        </p:txBody>
      </p:sp>
      <p:sp>
        <p:nvSpPr>
          <p:cNvPr id="31" name="Slide Number Placeholder 30"/>
          <p:cNvSpPr>
            <a:spLocks noGrp="1"/>
          </p:cNvSpPr>
          <p:nvPr>
            <p:ph type="sldNum" sz="quarter" idx="12"/>
          </p:nvPr>
        </p:nvSpPr>
        <p:spPr/>
        <p:txBody>
          <a:bodyPr/>
          <a:lstStyle/>
          <a:p>
            <a:fld id="{AA20AA77-70CE-49C9-AF39-6332F3B7D3E9}"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Extended Enterprise</a:t>
            </a:r>
          </a:p>
        </p:txBody>
      </p:sp>
      <p:sp>
        <p:nvSpPr>
          <p:cNvPr id="4" name="Slide Number Placeholder 3"/>
          <p:cNvSpPr>
            <a:spLocks noGrp="1"/>
          </p:cNvSpPr>
          <p:nvPr>
            <p:ph type="sldNum" sz="quarter" idx="12"/>
          </p:nvPr>
        </p:nvSpPr>
        <p:spPr/>
        <p:txBody>
          <a:bodyPr/>
          <a:lstStyle/>
          <a:p>
            <a:fld id="{AA20AA77-70CE-49C9-AF39-6332F3B7D3E9}" type="slidenum">
              <a:rPr lang="en-US" smtClean="0"/>
              <a:pPr/>
              <a:t>4</a:t>
            </a:fld>
            <a:endParaRPr lang="en-US" dirty="0"/>
          </a:p>
        </p:txBody>
      </p:sp>
      <p:sp>
        <p:nvSpPr>
          <p:cNvPr id="50" name="Rounded Rectangle 49"/>
          <p:cNvSpPr/>
          <p:nvPr/>
        </p:nvSpPr>
        <p:spPr>
          <a:xfrm>
            <a:off x="152400" y="1905000"/>
            <a:ext cx="65532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ounded Rectangle 4"/>
          <p:cNvSpPr/>
          <p:nvPr/>
        </p:nvSpPr>
        <p:spPr>
          <a:xfrm>
            <a:off x="228600" y="23622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6" name="Rounded Rectangle 5"/>
          <p:cNvSpPr/>
          <p:nvPr/>
        </p:nvSpPr>
        <p:spPr>
          <a:xfrm>
            <a:off x="1295400" y="23622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7" name="Right Arrow 6"/>
          <p:cNvSpPr/>
          <p:nvPr/>
        </p:nvSpPr>
        <p:spPr>
          <a:xfrm>
            <a:off x="9144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19400" y="23622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9" name="Right Arrow 8"/>
          <p:cNvSpPr/>
          <p:nvPr/>
        </p:nvSpPr>
        <p:spPr>
          <a:xfrm>
            <a:off x="24384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267200" y="23622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11" name="Right Arrow 10"/>
          <p:cNvSpPr/>
          <p:nvPr/>
        </p:nvSpPr>
        <p:spPr>
          <a:xfrm>
            <a:off x="38862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562600" y="23622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13" name="Right Arrow 12"/>
          <p:cNvSpPr/>
          <p:nvPr/>
        </p:nvSpPr>
        <p:spPr>
          <a:xfrm>
            <a:off x="51816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52400" y="4572000"/>
            <a:ext cx="6553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ounded Rectangle 13"/>
          <p:cNvSpPr/>
          <p:nvPr/>
        </p:nvSpPr>
        <p:spPr>
          <a:xfrm>
            <a:off x="228600" y="51054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15" name="Rounded Rectangle 14"/>
          <p:cNvSpPr/>
          <p:nvPr/>
        </p:nvSpPr>
        <p:spPr>
          <a:xfrm>
            <a:off x="1752600" y="51054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16" name="Right Arrow 15"/>
          <p:cNvSpPr/>
          <p:nvPr/>
        </p:nvSpPr>
        <p:spPr>
          <a:xfrm>
            <a:off x="137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8194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18" name="Right Arrow 17"/>
          <p:cNvSpPr/>
          <p:nvPr/>
        </p:nvSpPr>
        <p:spPr>
          <a:xfrm>
            <a:off x="24384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267200" y="51054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20" name="Right Arrow 19"/>
          <p:cNvSpPr/>
          <p:nvPr/>
        </p:nvSpPr>
        <p:spPr>
          <a:xfrm>
            <a:off x="38862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5626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22" name="Right Arrow 21"/>
          <p:cNvSpPr/>
          <p:nvPr/>
        </p:nvSpPr>
        <p:spPr>
          <a:xfrm>
            <a:off x="518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152400" y="7315200"/>
            <a:ext cx="6553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ounded Rectangle 43"/>
          <p:cNvSpPr/>
          <p:nvPr/>
        </p:nvSpPr>
        <p:spPr>
          <a:xfrm>
            <a:off x="1752600" y="7848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45" name="Right Arrow 44"/>
          <p:cNvSpPr/>
          <p:nvPr/>
        </p:nvSpPr>
        <p:spPr>
          <a:xfrm>
            <a:off x="13716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4267200" y="78486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47" name="Right Arrow 46"/>
          <p:cNvSpPr/>
          <p:nvPr/>
        </p:nvSpPr>
        <p:spPr>
          <a:xfrm>
            <a:off x="38862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5562600" y="7848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49" name="Right Arrow 48"/>
          <p:cNvSpPr/>
          <p:nvPr/>
        </p:nvSpPr>
        <p:spPr>
          <a:xfrm>
            <a:off x="51816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371600" y="1981200"/>
            <a:ext cx="4267200" cy="381000"/>
          </a:xfrm>
          <a:prstGeom prst="rect">
            <a:avLst/>
          </a:prstGeom>
          <a:noFill/>
        </p:spPr>
        <p:txBody>
          <a:bodyPr wrap="square" rtlCol="0">
            <a:spAutoFit/>
          </a:bodyPr>
          <a:lstStyle/>
          <a:p>
            <a:pPr algn="ctr"/>
            <a:r>
              <a:rPr lang="en-US" dirty="0" smtClean="0"/>
              <a:t>JNR Consulting, LLC (Company)</a:t>
            </a:r>
            <a:endParaRPr lang="en-US" dirty="0"/>
          </a:p>
        </p:txBody>
      </p:sp>
      <p:sp>
        <p:nvSpPr>
          <p:cNvPr id="59" name="TextBox 58"/>
          <p:cNvSpPr txBox="1"/>
          <p:nvPr/>
        </p:nvSpPr>
        <p:spPr>
          <a:xfrm>
            <a:off x="1371600" y="4648200"/>
            <a:ext cx="4267200" cy="381000"/>
          </a:xfrm>
          <a:prstGeom prst="rect">
            <a:avLst/>
          </a:prstGeom>
          <a:noFill/>
        </p:spPr>
        <p:txBody>
          <a:bodyPr wrap="square" rtlCol="0">
            <a:spAutoFit/>
          </a:bodyPr>
          <a:lstStyle/>
          <a:p>
            <a:pPr algn="ctr"/>
            <a:r>
              <a:rPr lang="en-US" dirty="0" smtClean="0"/>
              <a:t>Ms. Moore (Client)</a:t>
            </a:r>
            <a:endParaRPr lang="en-US" dirty="0"/>
          </a:p>
        </p:txBody>
      </p:sp>
      <p:sp>
        <p:nvSpPr>
          <p:cNvPr id="62" name="Right Arrow 61"/>
          <p:cNvSpPr/>
          <p:nvPr/>
        </p:nvSpPr>
        <p:spPr>
          <a:xfrm rot="8510104">
            <a:off x="1523144" y="3815208"/>
            <a:ext cx="33285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7573600">
            <a:off x="-4820" y="6601681"/>
            <a:ext cx="254179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371600" y="7391400"/>
            <a:ext cx="4267200" cy="381000"/>
          </a:xfrm>
          <a:prstGeom prst="rect">
            <a:avLst/>
          </a:prstGeom>
          <a:noFill/>
        </p:spPr>
        <p:txBody>
          <a:bodyPr wrap="square" rtlCol="0">
            <a:spAutoFit/>
          </a:bodyPr>
          <a:lstStyle/>
          <a:p>
            <a:pPr algn="ctr"/>
            <a:r>
              <a:rPr lang="en-US" dirty="0" smtClean="0"/>
              <a:t>Website Visitor</a:t>
            </a:r>
            <a:endParaRPr lang="en-US" dirty="0"/>
          </a:p>
        </p:txBody>
      </p:sp>
      <p:sp>
        <p:nvSpPr>
          <p:cNvPr id="65" name="Rounded Rectangle 64"/>
          <p:cNvSpPr/>
          <p:nvPr/>
        </p:nvSpPr>
        <p:spPr>
          <a:xfrm>
            <a:off x="228600" y="78486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66" name="Rounded Rectangle 65"/>
          <p:cNvSpPr/>
          <p:nvPr/>
        </p:nvSpPr>
        <p:spPr>
          <a:xfrm>
            <a:off x="3200400" y="78486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67" name="Right Arrow 66"/>
          <p:cNvSpPr/>
          <p:nvPr/>
        </p:nvSpPr>
        <p:spPr>
          <a:xfrm>
            <a:off x="28194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WCA Narrative</a:t>
            </a:r>
            <a:endParaRPr lang="en-US" sz="5400" dirty="0"/>
          </a:p>
        </p:txBody>
      </p:sp>
      <p:sp>
        <p:nvSpPr>
          <p:cNvPr id="3" name="TextBox 2"/>
          <p:cNvSpPr txBox="1"/>
          <p:nvPr/>
        </p:nvSpPr>
        <p:spPr>
          <a:xfrm>
            <a:off x="533400" y="2438400"/>
            <a:ext cx="59436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Publish the created website to a domain on the web</a:t>
            </a:r>
          </a:p>
          <a:p>
            <a:pPr>
              <a:buFont typeface="Arial" pitchFamily="34" charset="0"/>
              <a:buChar char="•"/>
            </a:pPr>
            <a:r>
              <a:rPr lang="en-US" b="1" dirty="0" smtClean="0"/>
              <a:t>Customer</a:t>
            </a:r>
            <a:r>
              <a:rPr lang="en-US" dirty="0" smtClean="0"/>
              <a:t>- Ms. Moore</a:t>
            </a:r>
          </a:p>
          <a:p>
            <a:pPr>
              <a:buFont typeface="Arial" pitchFamily="34" charset="0"/>
              <a:buChar char="•"/>
            </a:pPr>
            <a:r>
              <a:rPr lang="en-US" b="1" dirty="0" smtClean="0"/>
              <a:t>Product</a:t>
            </a:r>
            <a:r>
              <a:rPr lang="en-US" dirty="0" smtClean="0"/>
              <a:t>-Published Website</a:t>
            </a:r>
          </a:p>
          <a:p>
            <a:r>
              <a:rPr lang="en-US" b="1" dirty="0" smtClean="0"/>
              <a:t>Work</a:t>
            </a:r>
            <a:r>
              <a:rPr lang="en-US" dirty="0" smtClean="0"/>
              <a:t> </a:t>
            </a:r>
            <a:r>
              <a:rPr lang="en-US" b="1" dirty="0" smtClean="0"/>
              <a:t>Practices-</a:t>
            </a:r>
          </a:p>
          <a:p>
            <a:pPr lvl="1">
              <a:buFont typeface="Arial" pitchFamily="34" charset="0"/>
              <a:buChar char="•"/>
            </a:pPr>
            <a:r>
              <a:rPr lang="en-US" b="1" dirty="0" smtClean="0"/>
              <a:t>Research</a:t>
            </a:r>
            <a:r>
              <a:rPr lang="en-US" dirty="0" smtClean="0"/>
              <a:t>- the cost and benefit of each domain, which is better for Ms. Moore, and how to publish to that domain</a:t>
            </a:r>
          </a:p>
          <a:p>
            <a:pPr lvl="1">
              <a:buFont typeface="Arial" pitchFamily="34" charset="0"/>
              <a:buChar char="•"/>
            </a:pPr>
            <a:r>
              <a:rPr lang="en-US" b="1" dirty="0" smtClean="0"/>
              <a:t>Sell</a:t>
            </a:r>
            <a:r>
              <a:rPr lang="en-US" dirty="0" smtClean="0"/>
              <a:t>- your domain research to Ms. Moore</a:t>
            </a:r>
          </a:p>
          <a:p>
            <a:pPr lvl="1">
              <a:buFont typeface="Arial" pitchFamily="34" charset="0"/>
              <a:buChar char="•"/>
            </a:pPr>
            <a:r>
              <a:rPr lang="en-US" b="1" dirty="0" smtClean="0"/>
              <a:t>Produce</a:t>
            </a:r>
            <a:r>
              <a:rPr lang="en-US" dirty="0" smtClean="0"/>
              <a:t>- with the input of Ms. Moore and our research choose the best fitting domain for Ms. Moore's website</a:t>
            </a:r>
          </a:p>
          <a:p>
            <a:pPr lvl="1">
              <a:buFont typeface="Arial" pitchFamily="34" charset="0"/>
              <a:buChar char="•"/>
            </a:pPr>
            <a:r>
              <a:rPr lang="en-US" b="1" dirty="0" smtClean="0"/>
              <a:t>Service</a:t>
            </a:r>
            <a:r>
              <a:rPr lang="en-US" dirty="0" smtClean="0"/>
              <a:t>- make corrections to coding to load to chosen domain</a:t>
            </a:r>
          </a:p>
          <a:p>
            <a:pPr lvl="1">
              <a:buFont typeface="Arial" pitchFamily="34" charset="0"/>
              <a:buChar char="•"/>
            </a:pPr>
            <a:r>
              <a:rPr lang="en-US" b="1" dirty="0" smtClean="0"/>
              <a:t>Deliver</a:t>
            </a:r>
            <a:r>
              <a:rPr lang="en-US" dirty="0" smtClean="0"/>
              <a:t>- the published website</a:t>
            </a:r>
          </a:p>
          <a:p>
            <a:pPr>
              <a:buFont typeface="Arial" pitchFamily="34" charset="0"/>
              <a:buChar char="•"/>
            </a:pPr>
            <a:r>
              <a:rPr lang="en-US" b="1" dirty="0" smtClean="0"/>
              <a:t>Technology-</a:t>
            </a:r>
            <a:r>
              <a:rPr lang="en-US" dirty="0" smtClean="0"/>
              <a:t> Microsoft Office Suite, Internet, File transfer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 </a:t>
            </a:r>
            <a:r>
              <a:rPr lang="en-US" dirty="0" smtClean="0"/>
              <a:t>Webpage files and Images</a:t>
            </a:r>
            <a:endParaRPr lang="en-US" b="1" dirty="0" smtClean="0"/>
          </a:p>
          <a:p>
            <a:pPr>
              <a:buFont typeface="Arial" pitchFamily="34" charset="0"/>
              <a:buChar char="•"/>
            </a:pPr>
            <a:r>
              <a:rPr lang="en-US" b="1" dirty="0" smtClean="0"/>
              <a:t>Value</a:t>
            </a:r>
            <a:r>
              <a:rPr lang="en-US" dirty="0" smtClean="0"/>
              <a:t>-the website promotes the companies services and/or products to any one with computer access </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a:t>
            </a:r>
          </a:p>
          <a:p>
            <a:pPr algn="ctr"/>
            <a:r>
              <a:rPr lang="en-US" sz="5400" dirty="0" smtClean="0"/>
              <a:t>Value Chain</a:t>
            </a:r>
            <a:endParaRPr lang="en-US" sz="5400" dirty="0"/>
          </a:p>
        </p:txBody>
      </p:sp>
      <p:grpSp>
        <p:nvGrpSpPr>
          <p:cNvPr id="3" name="Group 27"/>
          <p:cNvGrpSpPr/>
          <p:nvPr/>
        </p:nvGrpSpPr>
        <p:grpSpPr>
          <a:xfrm>
            <a:off x="91440" y="1676400"/>
            <a:ext cx="6461760" cy="7391400"/>
            <a:chOff x="304800" y="1752600"/>
            <a:chExt cx="646176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1336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8" name="TextBox 17"/>
            <p:cNvSpPr txBox="1"/>
            <p:nvPr/>
          </p:nvSpPr>
          <p:spPr>
            <a:xfrm>
              <a:off x="304800" y="82296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81000" y="6781800"/>
              <a:ext cx="1828800" cy="369332"/>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6400800"/>
              <a:ext cx="2286000" cy="1477328"/>
            </a:xfrm>
            <a:prstGeom prst="rect">
              <a:avLst/>
            </a:prstGeom>
            <a:noFill/>
          </p:spPr>
          <p:txBody>
            <a:bodyPr wrap="square" rtlCol="0">
              <a:spAutoFit/>
            </a:bodyPr>
            <a:lstStyle/>
            <a:p>
              <a:r>
                <a:rPr lang="en-US" dirty="0" smtClean="0"/>
                <a:t>The website promotes the companies services and/or products to any one with computer access </a:t>
              </a:r>
              <a:endParaRPr lang="en-US" dirty="0"/>
            </a:p>
          </p:txBody>
        </p:sp>
        <p:sp>
          <p:nvSpPr>
            <p:cNvPr id="22" name="TextBox 21"/>
            <p:cNvSpPr txBox="1"/>
            <p:nvPr/>
          </p:nvSpPr>
          <p:spPr>
            <a:xfrm>
              <a:off x="2895600" y="2667000"/>
              <a:ext cx="3352800" cy="369332"/>
            </a:xfrm>
            <a:prstGeom prst="rect">
              <a:avLst/>
            </a:prstGeom>
            <a:noFill/>
          </p:spPr>
          <p:txBody>
            <a:bodyPr wrap="square" rtlCol="0">
              <a:spAutoFit/>
            </a:bodyPr>
            <a:lstStyle/>
            <a:p>
              <a:r>
                <a:rPr lang="en-US" dirty="0" smtClean="0"/>
                <a:t>Domain Research</a:t>
              </a:r>
              <a:endParaRPr lang="en-US" dirty="0"/>
            </a:p>
          </p:txBody>
        </p:sp>
        <p:sp>
          <p:nvSpPr>
            <p:cNvPr id="23" name="TextBox 22"/>
            <p:cNvSpPr txBox="1"/>
            <p:nvPr/>
          </p:nvSpPr>
          <p:spPr>
            <a:xfrm>
              <a:off x="2895600" y="4191000"/>
              <a:ext cx="1828800" cy="369332"/>
            </a:xfrm>
            <a:prstGeom prst="rect">
              <a:avLst/>
            </a:prstGeom>
            <a:noFill/>
          </p:spPr>
          <p:txBody>
            <a:bodyPr wrap="square" rtlCol="0">
              <a:spAutoFit/>
            </a:bodyPr>
            <a:lstStyle/>
            <a:p>
              <a:r>
                <a:rPr lang="en-US" dirty="0" smtClean="0"/>
                <a:t>Contract</a:t>
              </a:r>
              <a:endParaRPr lang="en-US" dirty="0"/>
            </a:p>
          </p:txBody>
        </p:sp>
        <p:sp>
          <p:nvSpPr>
            <p:cNvPr id="24" name="TextBox 23"/>
            <p:cNvSpPr txBox="1"/>
            <p:nvPr/>
          </p:nvSpPr>
          <p:spPr>
            <a:xfrm>
              <a:off x="2819400" y="5867400"/>
              <a:ext cx="1600200" cy="646331"/>
            </a:xfrm>
            <a:prstGeom prst="rect">
              <a:avLst/>
            </a:prstGeom>
            <a:noFill/>
          </p:spPr>
          <p:txBody>
            <a:bodyPr wrap="square" rtlCol="0">
              <a:spAutoFit/>
            </a:bodyPr>
            <a:lstStyle/>
            <a:p>
              <a:r>
                <a:rPr lang="en-US" dirty="0" smtClean="0"/>
                <a:t>Best fitting domain</a:t>
              </a:r>
              <a:endParaRPr lang="en-US" dirty="0"/>
            </a:p>
          </p:txBody>
        </p:sp>
        <p:sp>
          <p:nvSpPr>
            <p:cNvPr id="25" name="TextBox 24"/>
            <p:cNvSpPr txBox="1"/>
            <p:nvPr/>
          </p:nvSpPr>
          <p:spPr>
            <a:xfrm>
              <a:off x="2895600" y="7620000"/>
              <a:ext cx="1371600" cy="646331"/>
            </a:xfrm>
            <a:prstGeom prst="rect">
              <a:avLst/>
            </a:prstGeom>
            <a:noFill/>
          </p:spPr>
          <p:txBody>
            <a:bodyPr wrap="square" rtlCol="0">
              <a:spAutoFit/>
            </a:bodyPr>
            <a:lstStyle/>
            <a:p>
              <a:r>
                <a:rPr lang="en-US" dirty="0" smtClean="0"/>
                <a:t>Corrections to coding</a:t>
              </a:r>
              <a:endParaRPr lang="en-US" dirty="0"/>
            </a:p>
          </p:txBody>
        </p:sp>
        <p:sp>
          <p:nvSpPr>
            <p:cNvPr id="26" name="TextBox 25"/>
            <p:cNvSpPr txBox="1"/>
            <p:nvPr/>
          </p:nvSpPr>
          <p:spPr>
            <a:xfrm>
              <a:off x="2667000" y="8534400"/>
              <a:ext cx="2819400" cy="369332"/>
            </a:xfrm>
            <a:prstGeom prst="rect">
              <a:avLst/>
            </a:prstGeom>
            <a:noFill/>
          </p:spPr>
          <p:txBody>
            <a:bodyPr wrap="square" rtlCol="0">
              <a:spAutoFit/>
            </a:bodyPr>
            <a:lstStyle/>
            <a:p>
              <a:pPr algn="ctr"/>
              <a:r>
                <a:rPr lang="en-US" dirty="0" smtClean="0"/>
                <a:t>Published website</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VC Narrative</a:t>
            </a:r>
            <a:endParaRPr lang="en-US" sz="5400" dirty="0"/>
          </a:p>
        </p:txBody>
      </p:sp>
      <p:sp>
        <p:nvSpPr>
          <p:cNvPr id="3" name="TextBox 2"/>
          <p:cNvSpPr txBox="1"/>
          <p:nvPr/>
        </p:nvSpPr>
        <p:spPr>
          <a:xfrm>
            <a:off x="609600" y="2819402"/>
            <a:ext cx="5715000" cy="4524315"/>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 Publish the created website to a domain on the web</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the cost and benefit of each domain, which is better for Ms. Moore, and how to publish to that domain</a:t>
            </a:r>
          </a:p>
          <a:p>
            <a:pPr>
              <a:buFont typeface="Arial" pitchFamily="34" charset="0"/>
              <a:buChar char="•"/>
            </a:pPr>
            <a:r>
              <a:rPr lang="en-US" b="1" dirty="0" smtClean="0"/>
              <a:t>Sell</a:t>
            </a:r>
            <a:r>
              <a:rPr lang="en-US" dirty="0" smtClean="0"/>
              <a:t>- your domain research to Ms. Moore</a:t>
            </a:r>
          </a:p>
          <a:p>
            <a:pPr>
              <a:buFont typeface="Arial" pitchFamily="34" charset="0"/>
              <a:buChar char="•"/>
            </a:pPr>
            <a:r>
              <a:rPr lang="en-US" b="1" dirty="0" smtClean="0"/>
              <a:t>Produce</a:t>
            </a:r>
            <a:r>
              <a:rPr lang="en-US" dirty="0" smtClean="0"/>
              <a:t>- with the input of the client and our research choose the best fitting domain for Ms. Moore’s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pPr>
              <a:buFont typeface="Arial" pitchFamily="34" charset="0"/>
              <a:buChar char="•"/>
            </a:pPr>
            <a:endParaRPr lang="en-US" b="1" dirty="0" smtClean="0"/>
          </a:p>
          <a:p>
            <a:pPr>
              <a:buFont typeface="Arial" pitchFamily="34" charset="0"/>
              <a:buChar char="•"/>
            </a:pPr>
            <a:r>
              <a:rPr lang="en-US" b="1" dirty="0" smtClean="0"/>
              <a:t>Overall Value Added </a:t>
            </a:r>
            <a:r>
              <a:rPr lang="en-US" dirty="0" smtClean="0"/>
              <a:t>- The website promotes the companies services and/or products to any one with computer access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Deliver Executive Summary</a:t>
            </a:r>
            <a:endParaRPr lang="en-US" sz="4000" dirty="0"/>
          </a:p>
        </p:txBody>
      </p:sp>
      <p:sp>
        <p:nvSpPr>
          <p:cNvPr id="3" name="Slide Number Placeholder 2"/>
          <p:cNvSpPr>
            <a:spLocks noGrp="1"/>
          </p:cNvSpPr>
          <p:nvPr>
            <p:ph type="sldNum" sz="quarter" idx="12"/>
          </p:nvPr>
        </p:nvSpPr>
        <p:spPr/>
        <p:txBody>
          <a:bodyPr/>
          <a:lstStyle/>
          <a:p>
            <a:fld id="{AA20AA77-70CE-49C9-AF39-6332F3B7D3E9}" type="slidenum">
              <a:rPr lang="en-US" smtClean="0"/>
              <a:pPr/>
              <a:t>43</a:t>
            </a:fld>
            <a:endParaRPr lang="en-US" dirty="0"/>
          </a:p>
        </p:txBody>
      </p:sp>
      <p:sp>
        <p:nvSpPr>
          <p:cNvPr id="5" name="TextBox 4"/>
          <p:cNvSpPr txBox="1"/>
          <p:nvPr/>
        </p:nvSpPr>
        <p:spPr>
          <a:xfrm>
            <a:off x="381000" y="1828800"/>
            <a:ext cx="6248400" cy="69249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       We recommend that the website production proceed on to the service phase, continuing the process of creating and publishing the client’s website. The methodology developed by JNR Consulting to execute the Delivery phase covers every aspect of the delivery phase process in a quick, efficient and effective manner.</a:t>
            </a:r>
          </a:p>
          <a:p>
            <a:r>
              <a:rPr lang="en-US" sz="1600" dirty="0" smtClean="0"/>
              <a:t>     Using this methodology, JNR Consulting was able to insert the completed website into the internet and make it accessible to anyone with an internet connection. Research of the domain hosting solutions brings in the correct domain solution to be used by the website. The information is presented to the client for approval. Based on the choice of domain, the website is then formatted to comply with the specifications of the chosen domain, and this finalized website is published and validated to ensure compliance with the domain requirements and client’s desires. </a:t>
            </a:r>
          </a:p>
          <a:p>
            <a:r>
              <a:rPr lang="en-US" sz="1600" dirty="0" smtClean="0"/>
              <a:t>     The methodology used by JNR Consulting to execute the Delivery phase creates a completed website fully hosted on the website using a variety of methods outlines in the table and WCA for the delivery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600" dirty="0" smtClean="0"/>
          </a:p>
          <a:p>
            <a:r>
              <a:rPr lang="en-US" sz="1600" dirty="0" smtClean="0"/>
              <a:t>_____________________		______________________</a:t>
            </a:r>
          </a:p>
          <a:p>
            <a:r>
              <a:rPr lang="en-US" sz="1100" dirty="0" smtClean="0"/>
              <a:t>JNR Project Manager			 Client</a:t>
            </a:r>
          </a:p>
          <a:p>
            <a:endParaRPr lang="en-US" sz="1100" dirty="0" smtClean="0"/>
          </a:p>
          <a:p>
            <a:r>
              <a:rPr lang="en-US" sz="1100" dirty="0" smtClean="0"/>
              <a:t>____________________________		______________________________</a:t>
            </a:r>
          </a:p>
          <a:p>
            <a:r>
              <a:rPr lang="en-US" sz="1100" dirty="0" smtClean="0"/>
              <a:t>Date				</a:t>
            </a:r>
            <a:r>
              <a:rPr lang="en-US" sz="1100" dirty="0" err="1" smtClean="0"/>
              <a:t>Date</a:t>
            </a:r>
            <a:endParaRPr lang="en-US" sz="1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File Upload Screenshot</a:t>
            </a:r>
          </a:p>
        </p:txBody>
      </p:sp>
      <p:pic>
        <p:nvPicPr>
          <p:cNvPr id="4" name="Picture 3" descr="screenshot03.jpg"/>
          <p:cNvPicPr>
            <a:picLocks noChangeAspect="1"/>
          </p:cNvPicPr>
          <p:nvPr/>
        </p:nvPicPr>
        <p:blipFill>
          <a:blip r:embed="rId2"/>
          <a:stretch>
            <a:fillRect/>
          </a:stretch>
        </p:blipFill>
        <p:spPr>
          <a:xfrm>
            <a:off x="228600" y="2286000"/>
            <a:ext cx="6324601" cy="4931212"/>
          </a:xfrm>
          <a:prstGeom prst="rect">
            <a:avLst/>
          </a:prstGeom>
          <a:noFill/>
          <a:ln>
            <a:noFill/>
          </a:ln>
        </p:spPr>
      </p:pic>
      <p:sp>
        <p:nvSpPr>
          <p:cNvPr id="5" name="TextBox 4"/>
          <p:cNvSpPr txBox="1"/>
          <p:nvPr/>
        </p:nvSpPr>
        <p:spPr>
          <a:xfrm>
            <a:off x="1447800" y="7543800"/>
            <a:ext cx="5257800" cy="646331"/>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Screenshot of files being uploaded via FTP (File Transfer Protocol)</a:t>
            </a:r>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Screenshot</a:t>
            </a:r>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Website Homepage</a:t>
            </a:r>
            <a:endParaRPr lang="en-US" dirty="0"/>
          </a:p>
        </p:txBody>
      </p:sp>
      <p:pic>
        <p:nvPicPr>
          <p:cNvPr id="103426" name="Picture 2"/>
          <p:cNvPicPr>
            <a:picLocks noChangeAspect="1" noChangeArrowheads="1"/>
          </p:cNvPicPr>
          <p:nvPr/>
        </p:nvPicPr>
        <p:blipFill>
          <a:blip r:embed="rId2"/>
          <a:srcRect/>
          <a:stretch>
            <a:fillRect/>
          </a:stretch>
        </p:blipFill>
        <p:spPr bwMode="auto">
          <a:xfrm>
            <a:off x="228600" y="2286000"/>
            <a:ext cx="6450277" cy="5029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Screenshot</a:t>
            </a:r>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“About Me” page</a:t>
            </a:r>
            <a:endParaRPr lang="en-US" dirty="0"/>
          </a:p>
        </p:txBody>
      </p:sp>
      <p:pic>
        <p:nvPicPr>
          <p:cNvPr id="102401" name="Picture 1"/>
          <p:cNvPicPr>
            <a:picLocks noChangeAspect="1" noChangeArrowheads="1"/>
          </p:cNvPicPr>
          <p:nvPr/>
        </p:nvPicPr>
        <p:blipFill>
          <a:blip r:embed="rId2"/>
          <a:srcRect/>
          <a:stretch>
            <a:fillRect/>
          </a:stretch>
        </p:blipFill>
        <p:spPr bwMode="auto">
          <a:xfrm>
            <a:off x="152399" y="2209800"/>
            <a:ext cx="6574731" cy="512623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Screenshot</a:t>
            </a:r>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“Photos” page</a:t>
            </a:r>
            <a:endParaRPr lang="en-US" dirty="0"/>
          </a:p>
        </p:txBody>
      </p:sp>
      <p:pic>
        <p:nvPicPr>
          <p:cNvPr id="101377" name="Picture 1"/>
          <p:cNvPicPr>
            <a:picLocks noChangeAspect="1" noChangeArrowheads="1"/>
          </p:cNvPicPr>
          <p:nvPr/>
        </p:nvPicPr>
        <p:blipFill>
          <a:blip r:embed="rId2"/>
          <a:srcRect/>
          <a:stretch>
            <a:fillRect/>
          </a:stretch>
        </p:blipFill>
        <p:spPr bwMode="auto">
          <a:xfrm>
            <a:off x="228600" y="2133600"/>
            <a:ext cx="6352544"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Service Phase</a:t>
            </a:r>
            <a:endParaRPr lang="en-US" sz="5400" dirty="0"/>
          </a:p>
        </p:txBody>
      </p:sp>
      <p:graphicFrame>
        <p:nvGraphicFramePr>
          <p:cNvPr id="4" name="Object 3"/>
          <p:cNvGraphicFramePr>
            <a:graphicFrameLocks noChangeAspect="1"/>
          </p:cNvGraphicFramePr>
          <p:nvPr/>
        </p:nvGraphicFramePr>
        <p:xfrm>
          <a:off x="2514600" y="1981200"/>
          <a:ext cx="3314700" cy="6908800"/>
        </p:xfrm>
        <a:graphic>
          <a:graphicData uri="http://schemas.openxmlformats.org/presentationml/2006/ole">
            <p:oleObj spid="_x0000_s78849" name="Worksheet" r:id="rId3" imgW="3105150" imgH="644842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Service </a:t>
            </a:r>
          </a:p>
          <a:p>
            <a:pPr algn="ctr"/>
            <a:r>
              <a:rPr lang="en-US" sz="5400" dirty="0" smtClean="0"/>
              <a:t>WCA</a:t>
            </a:r>
            <a:endParaRPr lang="en-US" sz="5400" dirty="0"/>
          </a:p>
        </p:txBody>
      </p:sp>
      <p:sp>
        <p:nvSpPr>
          <p:cNvPr id="25" name="Title 3"/>
          <p:cNvSpPr txBox="1">
            <a:spLocks/>
          </p:cNvSpPr>
          <p:nvPr/>
        </p:nvSpPr>
        <p:spPr>
          <a:xfrm>
            <a:off x="914400" y="0"/>
            <a:ext cx="497205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42"/>
          <p:cNvGrpSpPr/>
          <p:nvPr/>
        </p:nvGrpSpPr>
        <p:grpSpPr>
          <a:xfrm>
            <a:off x="0" y="1447800"/>
            <a:ext cx="6858000" cy="7620000"/>
            <a:chOff x="0" y="1524000"/>
            <a:chExt cx="6858000" cy="7620000"/>
          </a:xfrm>
        </p:grpSpPr>
        <p:sp>
          <p:nvSpPr>
            <p:cNvPr id="23" name="Rounded Rectangle 22"/>
            <p:cNvSpPr/>
            <p:nvPr/>
          </p:nvSpPr>
          <p:spPr>
            <a:xfrm>
              <a:off x="4953000" y="7543800"/>
              <a:ext cx="1905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Rounded Rectangle 23"/>
            <p:cNvSpPr/>
            <p:nvPr/>
          </p:nvSpPr>
          <p:spPr>
            <a:xfrm>
              <a:off x="2743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Rounded Rectangle 2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Rounded Rectangle 26"/>
            <p:cNvSpPr/>
            <p:nvPr/>
          </p:nvSpPr>
          <p:spPr>
            <a:xfrm>
              <a:off x="0" y="7543800"/>
              <a:ext cx="2286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Up-Down Arrow 2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Down Arrow 2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Up-Down Arrow 2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ounded Rectangle 3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Up Arrow 3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Up Arrow 3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36" name="TextBox 3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37" name="TextBox 36"/>
            <p:cNvSpPr txBox="1"/>
            <p:nvPr/>
          </p:nvSpPr>
          <p:spPr>
            <a:xfrm>
              <a:off x="0" y="4419600"/>
              <a:ext cx="6858000" cy="369332"/>
            </a:xfrm>
            <a:prstGeom prst="rect">
              <a:avLst/>
            </a:prstGeom>
            <a:noFill/>
          </p:spPr>
          <p:txBody>
            <a:bodyPr wrap="square" rtlCol="0">
              <a:spAutoFit/>
            </a:bodyPr>
            <a:lstStyle/>
            <a:p>
              <a:pPr algn="ctr"/>
              <a:r>
                <a:rPr lang="en-US" b="1" dirty="0" smtClean="0"/>
                <a:t>Work Practices</a:t>
              </a:r>
            </a:p>
          </p:txBody>
        </p:sp>
        <p:sp>
          <p:nvSpPr>
            <p:cNvPr id="38" name="TextBox 37"/>
            <p:cNvSpPr txBox="1"/>
            <p:nvPr/>
          </p:nvSpPr>
          <p:spPr>
            <a:xfrm>
              <a:off x="0" y="7467600"/>
              <a:ext cx="2362200" cy="369332"/>
            </a:xfrm>
            <a:prstGeom prst="rect">
              <a:avLst/>
            </a:prstGeom>
            <a:noFill/>
          </p:spPr>
          <p:txBody>
            <a:bodyPr wrap="square" rtlCol="0">
              <a:spAutoFit/>
            </a:bodyPr>
            <a:lstStyle/>
            <a:p>
              <a:pPr algn="ctr"/>
              <a:r>
                <a:rPr lang="en-US" b="1" dirty="0" smtClean="0"/>
                <a:t>Technology</a:t>
              </a:r>
              <a:endParaRPr lang="en-US" sz="1600" dirty="0"/>
            </a:p>
          </p:txBody>
        </p:sp>
        <p:sp>
          <p:nvSpPr>
            <p:cNvPr id="39" name="TextBox 38"/>
            <p:cNvSpPr txBox="1"/>
            <p:nvPr/>
          </p:nvSpPr>
          <p:spPr>
            <a:xfrm>
              <a:off x="28194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40" name="TextBox 3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41" name="TextBox 40"/>
            <p:cNvSpPr txBox="1"/>
            <p:nvPr/>
          </p:nvSpPr>
          <p:spPr>
            <a:xfrm>
              <a:off x="5181600" y="16002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42" name="TextBox 41"/>
            <p:cNvSpPr txBox="1"/>
            <p:nvPr/>
          </p:nvSpPr>
          <p:spPr>
            <a:xfrm>
              <a:off x="304800" y="15240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44" name="TextBox 43"/>
          <p:cNvSpPr txBox="1"/>
          <p:nvPr/>
        </p:nvSpPr>
        <p:spPr>
          <a:xfrm>
            <a:off x="228600" y="1905000"/>
            <a:ext cx="17526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create a maintenance and service contract with Ms. Moore and provide continued support</a:t>
            </a:r>
            <a:endParaRPr lang="en-US" dirty="0"/>
          </a:p>
        </p:txBody>
      </p:sp>
      <p:sp>
        <p:nvSpPr>
          <p:cNvPr id="45" name="TextBox 44"/>
          <p:cNvSpPr txBox="1"/>
          <p:nvPr/>
        </p:nvSpPr>
        <p:spPr>
          <a:xfrm>
            <a:off x="4800600" y="1905000"/>
            <a:ext cx="205740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By </a:t>
            </a:r>
            <a:r>
              <a:rPr lang="en-US" sz="1600" dirty="0" smtClean="0"/>
              <a:t>continuously </a:t>
            </a:r>
            <a:r>
              <a:rPr lang="en-US" sz="1600" dirty="0" smtClean="0"/>
              <a:t>updating Ms. Moore's website, it will be cheaper instead of letting it become outdate and having it completely redone</a:t>
            </a:r>
            <a:r>
              <a:rPr lang="en-US" sz="1600" dirty="0" smtClean="0"/>
              <a:t>.</a:t>
            </a:r>
            <a:endParaRPr lang="en-US" sz="1600" dirty="0" smtClean="0"/>
          </a:p>
        </p:txBody>
      </p:sp>
      <p:sp>
        <p:nvSpPr>
          <p:cNvPr id="46" name="TextBox 45"/>
          <p:cNvSpPr txBox="1"/>
          <p:nvPr/>
        </p:nvSpPr>
        <p:spPr>
          <a:xfrm>
            <a:off x="0" y="4800600"/>
            <a:ext cx="6858000" cy="2031325"/>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normal cost of maintenance and service for a website</a:t>
            </a:r>
          </a:p>
          <a:p>
            <a:pPr>
              <a:buFont typeface="Arial" pitchFamily="34" charset="0"/>
              <a:buChar char="•"/>
            </a:pPr>
            <a:r>
              <a:rPr lang="en-US" b="1" dirty="0" smtClean="0"/>
              <a:t>Produce</a:t>
            </a:r>
            <a:r>
              <a:rPr lang="en-US" dirty="0" smtClean="0"/>
              <a:t>- based on the research findings create a maintenance and service contract</a:t>
            </a:r>
          </a:p>
          <a:p>
            <a:pPr>
              <a:buFont typeface="Arial" pitchFamily="34" charset="0"/>
              <a:buChar char="•"/>
            </a:pPr>
            <a:r>
              <a:rPr lang="en-US" b="1" dirty="0" smtClean="0"/>
              <a:t>Sell</a:t>
            </a:r>
            <a:r>
              <a:rPr lang="en-US" dirty="0" smtClean="0"/>
              <a:t>- the maintenance and service contract to Ms. Moore</a:t>
            </a:r>
          </a:p>
          <a:p>
            <a:pPr>
              <a:buFont typeface="Arial" pitchFamily="34" charset="0"/>
              <a:buChar char="•"/>
            </a:pPr>
            <a:r>
              <a:rPr lang="en-US" b="1" dirty="0" smtClean="0"/>
              <a:t>Deliver</a:t>
            </a:r>
            <a:r>
              <a:rPr lang="en-US" dirty="0" smtClean="0"/>
              <a:t>-receive a signed copy of the maintenance and service contract</a:t>
            </a:r>
          </a:p>
          <a:p>
            <a:pPr>
              <a:buFont typeface="Arial" pitchFamily="34" charset="0"/>
              <a:buChar char="•"/>
            </a:pPr>
            <a:r>
              <a:rPr lang="en-US" b="1" dirty="0" smtClean="0"/>
              <a:t>Service</a:t>
            </a:r>
            <a:r>
              <a:rPr lang="en-US" dirty="0" smtClean="0"/>
              <a:t>- follow up on all maintenance and services needed</a:t>
            </a:r>
          </a:p>
          <a:p>
            <a:endParaRPr lang="en-US" dirty="0"/>
          </a:p>
        </p:txBody>
      </p:sp>
      <p:sp>
        <p:nvSpPr>
          <p:cNvPr id="47" name="TextBox 46"/>
          <p:cNvSpPr txBox="1"/>
          <p:nvPr/>
        </p:nvSpPr>
        <p:spPr>
          <a:xfrm>
            <a:off x="2133600" y="2057400"/>
            <a:ext cx="2362200" cy="369332"/>
          </a:xfrm>
          <a:prstGeom prst="rect">
            <a:avLst/>
          </a:prstGeom>
          <a:noFill/>
        </p:spPr>
        <p:txBody>
          <a:bodyPr wrap="square" rtlCol="0">
            <a:spAutoFit/>
          </a:bodyPr>
          <a:lstStyle/>
          <a:p>
            <a:pPr algn="ctr"/>
            <a:r>
              <a:rPr lang="en-US" dirty="0" smtClean="0"/>
              <a:t>Ms. Moore</a:t>
            </a:r>
            <a:endParaRPr lang="en-US" dirty="0"/>
          </a:p>
        </p:txBody>
      </p:sp>
      <p:sp>
        <p:nvSpPr>
          <p:cNvPr id="48" name="TextBox 47"/>
          <p:cNvSpPr txBox="1"/>
          <p:nvPr/>
        </p:nvSpPr>
        <p:spPr>
          <a:xfrm>
            <a:off x="2209800" y="3276602"/>
            <a:ext cx="2438400" cy="646331"/>
          </a:xfrm>
          <a:prstGeom prst="rect">
            <a:avLst/>
          </a:prstGeom>
          <a:noFill/>
        </p:spPr>
        <p:txBody>
          <a:bodyPr wrap="square" rtlCol="0">
            <a:spAutoFit/>
          </a:bodyPr>
          <a:lstStyle/>
          <a:p>
            <a:pPr algn="ctr"/>
            <a:r>
              <a:rPr lang="en-US" dirty="0" smtClean="0"/>
              <a:t>Maintenance and service contract</a:t>
            </a:r>
            <a:endParaRPr lang="en-US" dirty="0"/>
          </a:p>
        </p:txBody>
      </p:sp>
      <p:sp>
        <p:nvSpPr>
          <p:cNvPr id="49" name="TextBox 48"/>
          <p:cNvSpPr txBox="1"/>
          <p:nvPr/>
        </p:nvSpPr>
        <p:spPr>
          <a:xfrm>
            <a:off x="0" y="7574340"/>
            <a:ext cx="2286000" cy="1569660"/>
          </a:xfrm>
          <a:prstGeom prst="rect">
            <a:avLst/>
          </a:prstGeom>
          <a:noFill/>
        </p:spPr>
        <p:txBody>
          <a:bodyPr wrap="square" rtlCol="0">
            <a:spAutoFit/>
          </a:bodyPr>
          <a:lstStyle/>
          <a:p>
            <a:pPr>
              <a:buFont typeface="Arial" pitchFamily="34" charset="0"/>
              <a:buChar char="•"/>
            </a:pPr>
            <a:r>
              <a:rPr lang="en-US" sz="1600" dirty="0" smtClean="0"/>
              <a:t>Microsoft Office </a:t>
            </a:r>
          </a:p>
          <a:p>
            <a:r>
              <a:rPr lang="en-US" sz="1600" dirty="0" smtClean="0"/>
              <a:t>     Suite</a:t>
            </a:r>
          </a:p>
          <a:p>
            <a:pPr>
              <a:buFont typeface="Arial" pitchFamily="34" charset="0"/>
              <a:buChar char="•"/>
            </a:pPr>
            <a:r>
              <a:rPr lang="en-US" sz="1600" dirty="0" smtClean="0"/>
              <a:t>Internet</a:t>
            </a:r>
          </a:p>
          <a:p>
            <a:pPr>
              <a:buFont typeface="Arial" pitchFamily="34" charset="0"/>
              <a:buChar char="•"/>
            </a:pPr>
            <a:r>
              <a:rPr lang="en-US" sz="1600" dirty="0" smtClean="0"/>
              <a:t>File transfer software</a:t>
            </a:r>
          </a:p>
          <a:p>
            <a:pPr>
              <a:buFont typeface="Arial" pitchFamily="34" charset="0"/>
              <a:buChar char="•"/>
            </a:pPr>
            <a:r>
              <a:rPr lang="en-US" sz="1600" dirty="0" smtClean="0"/>
              <a:t>Web creating</a:t>
            </a:r>
          </a:p>
          <a:p>
            <a:r>
              <a:rPr lang="en-US" sz="1600" dirty="0" smtClean="0"/>
              <a:t>       software</a:t>
            </a:r>
            <a:endParaRPr lang="en-US" sz="1600" dirty="0"/>
          </a:p>
        </p:txBody>
      </p:sp>
      <p:sp>
        <p:nvSpPr>
          <p:cNvPr id="50" name="TextBox 49"/>
          <p:cNvSpPr txBox="1"/>
          <p:nvPr/>
        </p:nvSpPr>
        <p:spPr>
          <a:xfrm>
            <a:off x="2819400" y="7924802"/>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51" name="TextBox 50"/>
          <p:cNvSpPr txBox="1"/>
          <p:nvPr/>
        </p:nvSpPr>
        <p:spPr>
          <a:xfrm>
            <a:off x="4876800" y="7772401"/>
            <a:ext cx="2133600" cy="1200329"/>
          </a:xfrm>
          <a:prstGeom prst="rect">
            <a:avLst/>
          </a:prstGeom>
          <a:noFill/>
        </p:spPr>
        <p:txBody>
          <a:bodyPr wrap="square" rtlCol="0">
            <a:spAutoFit/>
          </a:bodyPr>
          <a:lstStyle/>
          <a:p>
            <a:pPr>
              <a:buFont typeface="Arial" pitchFamily="34" charset="0"/>
              <a:buChar char="•"/>
            </a:pPr>
            <a:r>
              <a:rPr lang="en-US" dirty="0" smtClean="0"/>
              <a:t>Data to change </a:t>
            </a:r>
          </a:p>
          <a:p>
            <a:r>
              <a:rPr lang="en-US" dirty="0" smtClean="0"/>
              <a:t>     from client </a:t>
            </a:r>
          </a:p>
          <a:p>
            <a:pPr>
              <a:buFont typeface="Arial" pitchFamily="34" charset="0"/>
              <a:buChar char="•"/>
            </a:pPr>
            <a:r>
              <a:rPr lang="en-US" dirty="0" smtClean="0"/>
              <a:t>Contact for update </a:t>
            </a:r>
          </a:p>
          <a:p>
            <a:r>
              <a:rPr lang="en-US" dirty="0" smtClean="0"/>
              <a:t>   and maintenance</a:t>
            </a:r>
            <a:endParaRPr lang="en-US" dirty="0"/>
          </a:p>
        </p:txBody>
      </p:sp>
      <p:sp>
        <p:nvSpPr>
          <p:cNvPr id="43" name="Slide Number Placeholder 42"/>
          <p:cNvSpPr>
            <a:spLocks noGrp="1"/>
          </p:cNvSpPr>
          <p:nvPr>
            <p:ph type="sldNum" sz="quarter" idx="12"/>
          </p:nvPr>
        </p:nvSpPr>
        <p:spPr/>
        <p:txBody>
          <a:bodyPr/>
          <a:lstStyle/>
          <a:p>
            <a:fld id="{AA20AA77-70CE-49C9-AF39-6332F3B7D3E9}"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231106"/>
          </a:xfrm>
          <a:prstGeom prst="rect">
            <a:avLst/>
          </a:prstGeom>
          <a:noFill/>
        </p:spPr>
        <p:txBody>
          <a:bodyPr wrap="square" rtlCol="0">
            <a:spAutoFit/>
          </a:bodyPr>
          <a:lstStyle/>
          <a:p>
            <a:pPr algn="ctr"/>
            <a:r>
              <a:rPr lang="en-US" sz="3700" dirty="0" smtClean="0"/>
              <a:t>Extended Enterprise Narrative</a:t>
            </a:r>
          </a:p>
        </p:txBody>
      </p:sp>
      <p:sp>
        <p:nvSpPr>
          <p:cNvPr id="4" name="Slide Number Placeholder 3"/>
          <p:cNvSpPr>
            <a:spLocks noGrp="1"/>
          </p:cNvSpPr>
          <p:nvPr>
            <p:ph type="sldNum" sz="quarter" idx="12"/>
          </p:nvPr>
        </p:nvSpPr>
        <p:spPr/>
        <p:txBody>
          <a:bodyPr/>
          <a:lstStyle/>
          <a:p>
            <a:fld id="{AA20AA77-70CE-49C9-AF39-6332F3B7D3E9}" type="slidenum">
              <a:rPr lang="en-US" smtClean="0"/>
              <a:pPr/>
              <a:t>5</a:t>
            </a:fld>
            <a:endParaRPr lang="en-US" dirty="0"/>
          </a:p>
        </p:txBody>
      </p:sp>
      <p:sp>
        <p:nvSpPr>
          <p:cNvPr id="35" name="Rectangle 34"/>
          <p:cNvSpPr/>
          <p:nvPr/>
        </p:nvSpPr>
        <p:spPr>
          <a:xfrm>
            <a:off x="1371600" y="2438400"/>
            <a:ext cx="5334000" cy="31242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b="1" dirty="0" smtClean="0"/>
              <a:t>JNR Consulting (Company)</a:t>
            </a:r>
            <a:r>
              <a:rPr lang="en-US" dirty="0" smtClean="0"/>
              <a:t> will </a:t>
            </a:r>
            <a:r>
              <a:rPr lang="en-US" i="1" dirty="0" smtClean="0"/>
              <a:t>Deliver </a:t>
            </a:r>
            <a:r>
              <a:rPr lang="en-US" dirty="0" smtClean="0"/>
              <a:t>a website to the client, Ms. Moore, with support provided by the Project Manager, Kenneth Robinson.</a:t>
            </a:r>
            <a:endParaRPr lang="en-US" b="1" dirty="0" smtClean="0"/>
          </a:p>
          <a:p>
            <a:endParaRPr lang="en-US" b="1" dirty="0" smtClean="0"/>
          </a:p>
          <a:p>
            <a:r>
              <a:rPr lang="en-US" b="1" dirty="0" smtClean="0"/>
              <a:t>Ms. Moore (Client)</a:t>
            </a:r>
            <a:r>
              <a:rPr lang="en-US" dirty="0" smtClean="0"/>
              <a:t> can </a:t>
            </a:r>
            <a:r>
              <a:rPr lang="en-US" i="1" dirty="0" smtClean="0"/>
              <a:t>sell </a:t>
            </a:r>
            <a:r>
              <a:rPr lang="en-US" dirty="0" smtClean="0"/>
              <a:t>the website to others to better herself.</a:t>
            </a:r>
            <a:endParaRPr lang="en-US" b="1" dirty="0" smtClean="0"/>
          </a:p>
          <a:p>
            <a:endParaRPr lang="en-US" b="1" dirty="0" smtClean="0"/>
          </a:p>
          <a:p>
            <a:r>
              <a:rPr lang="en-US" b="1" dirty="0" smtClean="0"/>
              <a:t>Website Visitor </a:t>
            </a:r>
            <a:r>
              <a:rPr lang="en-US" dirty="0" smtClean="0"/>
              <a:t>will be able to visit the website and </a:t>
            </a:r>
            <a:r>
              <a:rPr lang="en-US" i="1" dirty="0" smtClean="0"/>
              <a:t>research </a:t>
            </a:r>
            <a:r>
              <a:rPr lang="en-US" dirty="0" smtClean="0"/>
              <a:t>information about Ms. Moore. This is essential for potential employers that recruiting for vacant positions. </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 WCA Narrative</a:t>
            </a:r>
            <a:endParaRPr lang="en-US" sz="5400" dirty="0"/>
          </a:p>
        </p:txBody>
      </p:sp>
      <p:sp>
        <p:nvSpPr>
          <p:cNvPr id="3" name="TextBox 2"/>
          <p:cNvSpPr txBox="1"/>
          <p:nvPr/>
        </p:nvSpPr>
        <p:spPr>
          <a:xfrm>
            <a:off x="304800" y="2057400"/>
            <a:ext cx="6096000" cy="61863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-To create a maintenance and service contract with Ms. Moore and provide continued support</a:t>
            </a:r>
          </a:p>
          <a:p>
            <a:pPr>
              <a:buFont typeface="Arial" pitchFamily="34" charset="0"/>
              <a:buChar char="•"/>
            </a:pPr>
            <a:r>
              <a:rPr lang="en-US" b="1" dirty="0" smtClean="0"/>
              <a:t>Customer</a:t>
            </a:r>
            <a:r>
              <a:rPr lang="en-US" dirty="0" smtClean="0"/>
              <a:t>- Ms. Moore</a:t>
            </a:r>
          </a:p>
          <a:p>
            <a:pPr>
              <a:buFont typeface="Arial" pitchFamily="34" charset="0"/>
              <a:buChar char="•"/>
            </a:pPr>
            <a:r>
              <a:rPr lang="en-US" b="1" dirty="0" smtClean="0"/>
              <a:t>Product</a:t>
            </a:r>
            <a:r>
              <a:rPr lang="en-US" dirty="0" smtClean="0"/>
              <a:t>- Maintenance and service contract</a:t>
            </a:r>
          </a:p>
          <a:p>
            <a:r>
              <a:rPr lang="en-US" b="1" dirty="0" smtClean="0"/>
              <a:t>Work</a:t>
            </a:r>
            <a:r>
              <a:rPr lang="en-US" dirty="0" smtClean="0"/>
              <a:t> </a:t>
            </a:r>
            <a:r>
              <a:rPr lang="en-US" b="1" dirty="0" smtClean="0"/>
              <a:t>Practices</a:t>
            </a:r>
            <a:r>
              <a:rPr lang="en-US" dirty="0" smtClean="0"/>
              <a:t>-</a:t>
            </a:r>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Ms. Moore</a:t>
            </a:r>
          </a:p>
          <a:p>
            <a:pPr lvl="1">
              <a:buFont typeface="Arial" pitchFamily="34" charset="0"/>
              <a:buChar char="•"/>
            </a:pPr>
            <a:r>
              <a:rPr lang="en-US" b="1" dirty="0" smtClean="0"/>
              <a:t>Deliver</a:t>
            </a:r>
            <a:r>
              <a:rPr lang="en-US" dirty="0" smtClean="0"/>
              <a:t>- 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pPr>
              <a:buFont typeface="Arial" pitchFamily="34" charset="0"/>
              <a:buChar char="•"/>
            </a:pPr>
            <a:r>
              <a:rPr lang="en-US" b="1" dirty="0" smtClean="0"/>
              <a:t>Technology-</a:t>
            </a:r>
            <a:r>
              <a:rPr lang="en-US" dirty="0" smtClean="0"/>
              <a:t> Microsoft Office Suite, Internet, File transfer software, Web creating software</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 </a:t>
            </a:r>
            <a:r>
              <a:rPr lang="en-US" dirty="0" smtClean="0"/>
              <a:t>Contact for update and maintenance, Data to change from Ms. Moore</a:t>
            </a:r>
          </a:p>
          <a:p>
            <a:pPr>
              <a:buFont typeface="Arial" pitchFamily="34" charset="0"/>
              <a:buChar char="•"/>
            </a:pPr>
            <a:r>
              <a:rPr lang="en-US" b="1" dirty="0" smtClean="0"/>
              <a:t>Value</a:t>
            </a:r>
            <a:r>
              <a:rPr lang="en-US" dirty="0" smtClean="0"/>
              <a:t>-By continuously updating Ms. Moore's website, it will be cheaper instead of letting it become outdate and having it completely redone</a:t>
            </a:r>
            <a:r>
              <a:rPr lang="en-US" dirty="0" smtClean="0"/>
              <a:t>.</a:t>
            </a:r>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a:t>
            </a:r>
          </a:p>
          <a:p>
            <a:pPr algn="ctr"/>
            <a:r>
              <a:rPr lang="en-US" sz="5400" dirty="0" smtClean="0"/>
              <a:t>Value Chain</a:t>
            </a:r>
            <a:endParaRPr lang="en-US" sz="5400" dirty="0"/>
          </a:p>
        </p:txBody>
      </p:sp>
      <p:grpSp>
        <p:nvGrpSpPr>
          <p:cNvPr id="3" name="Group 26"/>
          <p:cNvGrpSpPr/>
          <p:nvPr/>
        </p:nvGrpSpPr>
        <p:grpSpPr>
          <a:xfrm>
            <a:off x="228600" y="1676400"/>
            <a:ext cx="6477000" cy="7391400"/>
            <a:chOff x="304800" y="1752600"/>
            <a:chExt cx="647700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95800" y="5029200"/>
                <a:ext cx="2270760" cy="2895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04800" y="8305800"/>
              <a:ext cx="1828800" cy="369332"/>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343400" y="5181600"/>
              <a:ext cx="24384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648200" y="5638800"/>
              <a:ext cx="2057400" cy="2308324"/>
            </a:xfrm>
            <a:prstGeom prst="rect">
              <a:avLst/>
            </a:prstGeom>
            <a:noFill/>
          </p:spPr>
          <p:txBody>
            <a:bodyPr wrap="square" rtlCol="0">
              <a:spAutoFit/>
            </a:bodyPr>
            <a:lstStyle/>
            <a:p>
              <a:r>
                <a:rPr lang="en-US" dirty="0" smtClean="0"/>
                <a:t>By continuously updating Ms. Moore's website, it will be cheaper instead of letting it become outdate and having it completely redone.</a:t>
              </a:r>
              <a:endParaRPr lang="en-US" dirty="0" smtClean="0"/>
            </a:p>
          </p:txBody>
        </p:sp>
        <p:sp>
          <p:nvSpPr>
            <p:cNvPr id="22" name="TextBox 21"/>
            <p:cNvSpPr txBox="1"/>
            <p:nvPr/>
          </p:nvSpPr>
          <p:spPr>
            <a:xfrm>
              <a:off x="2895600" y="2743200"/>
              <a:ext cx="3429000" cy="369332"/>
            </a:xfrm>
            <a:prstGeom prst="rect">
              <a:avLst/>
            </a:prstGeom>
            <a:noFill/>
          </p:spPr>
          <p:txBody>
            <a:bodyPr wrap="square" rtlCol="0">
              <a:spAutoFit/>
            </a:bodyPr>
            <a:lstStyle/>
            <a:p>
              <a:r>
                <a:rPr lang="en-US" dirty="0" smtClean="0"/>
                <a:t>Maintenance Cost and Services</a:t>
              </a:r>
              <a:endParaRPr lang="en-US" dirty="0"/>
            </a:p>
          </p:txBody>
        </p:sp>
        <p:sp>
          <p:nvSpPr>
            <p:cNvPr id="23" name="TextBox 22"/>
            <p:cNvSpPr txBox="1"/>
            <p:nvPr/>
          </p:nvSpPr>
          <p:spPr>
            <a:xfrm>
              <a:off x="2895600" y="4191000"/>
              <a:ext cx="2819400" cy="646331"/>
            </a:xfrm>
            <a:prstGeom prst="rect">
              <a:avLst/>
            </a:prstGeom>
            <a:noFill/>
          </p:spPr>
          <p:txBody>
            <a:bodyPr wrap="square" rtlCol="0">
              <a:spAutoFit/>
            </a:bodyPr>
            <a:lstStyle/>
            <a:p>
              <a:r>
                <a:rPr lang="en-US" dirty="0" smtClean="0"/>
                <a:t>Maintenance and service contract</a:t>
              </a:r>
              <a:endParaRPr lang="en-US" dirty="0"/>
            </a:p>
          </p:txBody>
        </p:sp>
        <p:sp>
          <p:nvSpPr>
            <p:cNvPr id="24" name="TextBox 23"/>
            <p:cNvSpPr txBox="1"/>
            <p:nvPr/>
          </p:nvSpPr>
          <p:spPr>
            <a:xfrm>
              <a:off x="2819400" y="5715000"/>
              <a:ext cx="1600200" cy="646331"/>
            </a:xfrm>
            <a:prstGeom prst="rect">
              <a:avLst/>
            </a:prstGeom>
            <a:noFill/>
          </p:spPr>
          <p:txBody>
            <a:bodyPr wrap="square" rtlCol="0">
              <a:spAutoFit/>
            </a:bodyPr>
            <a:lstStyle/>
            <a:p>
              <a:r>
                <a:rPr lang="en-US" dirty="0" smtClean="0"/>
                <a:t>Signed</a:t>
              </a:r>
            </a:p>
            <a:p>
              <a:r>
                <a:rPr lang="en-US" dirty="0" smtClean="0"/>
                <a:t>Contract</a:t>
              </a:r>
              <a:endParaRPr lang="en-US" dirty="0"/>
            </a:p>
          </p:txBody>
        </p:sp>
        <p:sp>
          <p:nvSpPr>
            <p:cNvPr id="25" name="TextBox 24"/>
            <p:cNvSpPr txBox="1"/>
            <p:nvPr/>
          </p:nvSpPr>
          <p:spPr>
            <a:xfrm>
              <a:off x="2895600" y="7620000"/>
              <a:ext cx="1676400" cy="646331"/>
            </a:xfrm>
            <a:prstGeom prst="rect">
              <a:avLst/>
            </a:prstGeom>
            <a:noFill/>
          </p:spPr>
          <p:txBody>
            <a:bodyPr wrap="square" rtlCol="0">
              <a:spAutoFit/>
            </a:bodyPr>
            <a:lstStyle/>
            <a:p>
              <a:r>
                <a:rPr lang="en-US" dirty="0" smtClean="0"/>
                <a:t>Receive  signed </a:t>
              </a:r>
            </a:p>
            <a:p>
              <a:r>
                <a:rPr lang="en-US" dirty="0" smtClean="0"/>
                <a:t>contract</a:t>
              </a:r>
              <a:endParaRPr lang="en-US" dirty="0"/>
            </a:p>
          </p:txBody>
        </p:sp>
        <p:sp>
          <p:nvSpPr>
            <p:cNvPr id="26" name="TextBox 25"/>
            <p:cNvSpPr txBox="1"/>
            <p:nvPr/>
          </p:nvSpPr>
          <p:spPr>
            <a:xfrm>
              <a:off x="3048000" y="8458200"/>
              <a:ext cx="2438400" cy="369332"/>
            </a:xfrm>
            <a:prstGeom prst="rect">
              <a:avLst/>
            </a:prstGeom>
            <a:noFill/>
          </p:spPr>
          <p:txBody>
            <a:bodyPr wrap="square" rtlCol="0">
              <a:spAutoFit/>
            </a:bodyPr>
            <a:lstStyle/>
            <a:p>
              <a:r>
                <a:rPr lang="en-US" dirty="0" smtClean="0"/>
                <a:t>Follow  up  on needs</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Service VC Narrative</a:t>
            </a:r>
            <a:endParaRPr lang="en-US" sz="4900" dirty="0"/>
          </a:p>
        </p:txBody>
      </p:sp>
      <p:sp>
        <p:nvSpPr>
          <p:cNvPr id="3" name="TextBox 2"/>
          <p:cNvSpPr txBox="1"/>
          <p:nvPr/>
        </p:nvSpPr>
        <p:spPr>
          <a:xfrm>
            <a:off x="533400" y="2514601"/>
            <a:ext cx="6019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r>
              <a:rPr lang="en-US" dirty="0" smtClean="0"/>
              <a:t>-</a:t>
            </a:r>
          </a:p>
          <a:p>
            <a:r>
              <a:rPr lang="en-US" dirty="0" smtClean="0"/>
              <a:t>         To create a maintenance and service contract with Ms. Moore and provide continued support</a:t>
            </a:r>
          </a:p>
          <a:p>
            <a:endParaRPr lang="en-US" dirty="0" smtClean="0"/>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Ms. Moore</a:t>
            </a:r>
          </a:p>
          <a:p>
            <a:pPr lvl="1">
              <a:buFont typeface="Arial" pitchFamily="34" charset="0"/>
              <a:buChar char="•"/>
            </a:pPr>
            <a:r>
              <a:rPr lang="en-US" b="1" dirty="0" smtClean="0"/>
              <a:t>Deliver</a:t>
            </a:r>
            <a:r>
              <a:rPr lang="en-US" dirty="0" smtClean="0"/>
              <a:t>-receive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endParaRPr lang="en-US" b="1" dirty="0" smtClean="0"/>
          </a:p>
          <a:p>
            <a:pPr>
              <a:buFont typeface="Arial" pitchFamily="34" charset="0"/>
              <a:buChar char="•"/>
            </a:pPr>
            <a:r>
              <a:rPr lang="en-US" b="1" dirty="0" smtClean="0"/>
              <a:t>Overall Value Added</a:t>
            </a:r>
            <a:r>
              <a:rPr lang="en-US" dirty="0" smtClean="0"/>
              <a:t>-</a:t>
            </a:r>
          </a:p>
          <a:p>
            <a:r>
              <a:rPr lang="en-US" dirty="0" smtClean="0"/>
              <a:t>            By continuously updating Ms. Moore’s website visitors to the website will be able to see the most up-to-date regarding Ms. Moore’s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Service Executive Summary</a:t>
            </a:r>
            <a:endParaRPr lang="en-US" sz="4000" dirty="0"/>
          </a:p>
        </p:txBody>
      </p:sp>
      <p:sp>
        <p:nvSpPr>
          <p:cNvPr id="3" name="Slide Number Placeholder 2"/>
          <p:cNvSpPr>
            <a:spLocks noGrp="1"/>
          </p:cNvSpPr>
          <p:nvPr>
            <p:ph type="sldNum" sz="quarter" idx="12"/>
          </p:nvPr>
        </p:nvSpPr>
        <p:spPr/>
        <p:txBody>
          <a:bodyPr/>
          <a:lstStyle/>
          <a:p>
            <a:fld id="{AA20AA77-70CE-49C9-AF39-6332F3B7D3E9}" type="slidenum">
              <a:rPr lang="en-US" smtClean="0"/>
              <a:pPr/>
              <a:t>53</a:t>
            </a:fld>
            <a:endParaRPr lang="en-US" dirty="0"/>
          </a:p>
        </p:txBody>
      </p:sp>
      <p:sp>
        <p:nvSpPr>
          <p:cNvPr id="4" name="TextBox 3"/>
          <p:cNvSpPr txBox="1"/>
          <p:nvPr/>
        </p:nvSpPr>
        <p:spPr>
          <a:xfrm>
            <a:off x="152400" y="1828800"/>
            <a:ext cx="6477000" cy="6863417"/>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We recommend that the website construction project be considered complete.  The methodology developed by JNR Consulting to execute the Service phase covers every aspect of the Service phase process in a quick, efficient and effective manner.</a:t>
            </a:r>
          </a:p>
          <a:p>
            <a:r>
              <a:rPr lang="en-US" dirty="0" smtClean="0"/>
              <a:t>         Using this methodology, JNR Consulting is able to establish the foundation of a service contract. Through much research we are able to determine the expected cost of providing maintenance for the client’s website. The information found in our research is used to construct our Service and Maintenance contract. This contract is verified and signed by the client as well as the project manager.</a:t>
            </a:r>
          </a:p>
          <a:p>
            <a:r>
              <a:rPr lang="en-US" dirty="0" smtClean="0"/>
              <a:t>      The methodology used by JNR Consulting to perform the Service Phase creates a service contract using a variety of methods outlined in the table and the WCA for the Service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dirty="0" smtClean="0"/>
          </a:p>
          <a:p>
            <a:r>
              <a:rPr lang="en-US" dirty="0" smtClean="0"/>
              <a:t>______________________    		_____________________</a:t>
            </a:r>
          </a:p>
          <a:p>
            <a:r>
              <a:rPr lang="en-US" sz="1100" dirty="0" smtClean="0"/>
              <a:t>JNR Project Manager			Client</a:t>
            </a:r>
          </a:p>
          <a:p>
            <a:endParaRPr lang="en-US" sz="1100" dirty="0" smtClean="0"/>
          </a:p>
          <a:p>
            <a:r>
              <a:rPr lang="en-US" sz="1100" dirty="0" smtClean="0"/>
              <a:t>_______________________________		______________________________</a:t>
            </a:r>
          </a:p>
          <a:p>
            <a:r>
              <a:rPr lang="en-US" sz="1100" dirty="0" smtClean="0"/>
              <a:t>Date				 </a:t>
            </a:r>
            <a:r>
              <a:rPr lang="en-US" sz="1100" dirty="0" err="1" smtClean="0"/>
              <a:t>Date</a:t>
            </a:r>
            <a:endParaRPr lang="en-US" sz="1100" dirty="0" smtClean="0"/>
          </a:p>
          <a:p>
            <a:r>
              <a:rPr lang="en-US"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52600"/>
            <a:ext cx="6858000" cy="72390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The terms of the contract are as follows:</a:t>
            </a:r>
          </a:p>
          <a:p>
            <a:r>
              <a:rPr lang="en-US" sz="1600" dirty="0" smtClean="0"/>
              <a:t>The client has these options to a service and maintenance contract:</a:t>
            </a:r>
          </a:p>
          <a:p>
            <a:pPr lvl="1">
              <a:buFont typeface="Wingdings" pitchFamily="2" charset="2"/>
              <a:buChar char="q"/>
            </a:pPr>
            <a:r>
              <a:rPr lang="en-US" sz="1600" dirty="0" smtClean="0"/>
              <a:t>1 Year Service and Maintenance Contract		$250 </a:t>
            </a:r>
          </a:p>
          <a:p>
            <a:pPr lvl="1">
              <a:buFont typeface="Wingdings" pitchFamily="2" charset="2"/>
              <a:buChar char="q"/>
            </a:pPr>
            <a:r>
              <a:rPr lang="en-US" sz="1600" dirty="0" smtClean="0"/>
              <a:t>2 Year Service and Maintenance Contract		$450</a:t>
            </a:r>
          </a:p>
          <a:p>
            <a:pPr lvl="1">
              <a:buFont typeface="Wingdings" pitchFamily="2" charset="2"/>
              <a:buChar char="q"/>
            </a:pPr>
            <a:r>
              <a:rPr lang="en-US" sz="1600" dirty="0" smtClean="0"/>
              <a:t>10 Year Service and Maintenance Contract		$1,500</a:t>
            </a:r>
          </a:p>
          <a:p>
            <a:pPr lvl="1">
              <a:buFont typeface="Wingdings" pitchFamily="2" charset="2"/>
              <a:buChar char="q"/>
            </a:pPr>
            <a:r>
              <a:rPr lang="en-US" sz="1600" dirty="0" smtClean="0"/>
              <a:t>Lifetime Service and Maintenance Contract		$3,000</a:t>
            </a:r>
          </a:p>
          <a:p>
            <a:pPr lvl="1">
              <a:buFont typeface="Wingdings" pitchFamily="2" charset="2"/>
              <a:buChar char="q"/>
            </a:pPr>
            <a:r>
              <a:rPr lang="en-US" sz="1600" dirty="0" smtClean="0"/>
              <a:t>No Service Contract</a:t>
            </a:r>
          </a:p>
          <a:p>
            <a:pPr lvl="1"/>
            <a:r>
              <a:rPr lang="en-US" sz="1000" dirty="0" smtClean="0"/>
              <a:t>       As the client I understand that if I choose not to sign a service and maintenance contract JNR Consulting is not held liable for any damages, changes, viruses, </a:t>
            </a:r>
            <a:r>
              <a:rPr lang="en-US" sz="1000" dirty="0" err="1" smtClean="0"/>
              <a:t>ect</a:t>
            </a:r>
            <a:r>
              <a:rPr lang="en-US" sz="1000" dirty="0" smtClean="0"/>
              <a:t>. on the website. I understand that the code to the website will be given to me at the completion of the project and I am responsible for any fees the website may incur. </a:t>
            </a:r>
          </a:p>
          <a:p>
            <a:r>
              <a:rPr lang="en-US" sz="1600" dirty="0" smtClean="0"/>
              <a:t>All service contracts include minor changes to the website, 24 hour phone and e-mail technical support, cost associated with hosting the site, and weekly check-ups to the site to be sure everything is functioning properly. </a:t>
            </a:r>
          </a:p>
          <a:p>
            <a:r>
              <a:rPr lang="en-US" sz="1600" dirty="0" smtClean="0"/>
              <a:t>Minor changes include but are not limited to changes to site graphic, text, and links. In the event of any major changes that you wish to make to the website, such as changes to site structure and major redesign of the site, there will be a fee that will be decided upon by the staff of JNR Consulting. </a:t>
            </a:r>
          </a:p>
          <a:p>
            <a:r>
              <a:rPr lang="en-US" sz="1000" dirty="0" smtClean="0"/>
              <a:t>JNR Consulting reserves the right to make the final decision on what constitutes as a major or minor change to the site.</a:t>
            </a:r>
          </a:p>
          <a:p>
            <a:endParaRPr lang="en-US" sz="1400" dirty="0" smtClean="0"/>
          </a:p>
          <a:p>
            <a:r>
              <a:rPr lang="en-US" sz="1600" dirty="0" smtClean="0"/>
              <a:t>I have read the entire Service and Maintenance Contract and I understand and agree to the terms and conditions that are set forth in this contract:</a:t>
            </a:r>
          </a:p>
          <a:p>
            <a:endParaRPr lang="en-US" sz="1600" dirty="0" smtClean="0"/>
          </a:p>
          <a:p>
            <a:endParaRPr lang="en-US" sz="1600" dirty="0" smtClean="0"/>
          </a:p>
          <a:p>
            <a:r>
              <a:rPr lang="en-US" sz="1600" dirty="0" smtClean="0"/>
              <a:t>_________________________		   ___________________________</a:t>
            </a:r>
          </a:p>
          <a:p>
            <a:r>
              <a:rPr lang="en-US" sz="1400" dirty="0" smtClean="0"/>
              <a:t>JNR Project Manager			    Client</a:t>
            </a:r>
          </a:p>
          <a:p>
            <a:endParaRPr lang="en-US" sz="1400" dirty="0" smtClean="0"/>
          </a:p>
          <a:p>
            <a:r>
              <a:rPr lang="en-US" sz="1400" dirty="0" smtClean="0"/>
              <a:t>__________________________		    ______________________________</a:t>
            </a:r>
          </a:p>
          <a:p>
            <a:r>
              <a:rPr lang="en-US" sz="1400" dirty="0" smtClean="0"/>
              <a:t>Date				     </a:t>
            </a:r>
            <a:r>
              <a:rPr lang="en-US" sz="1400" dirty="0" err="1" smtClean="0"/>
              <a:t>Date</a:t>
            </a:r>
            <a:endParaRPr lang="en-US" sz="1400" dirty="0" smtClean="0"/>
          </a:p>
          <a:p>
            <a:endParaRPr lang="en-US" sz="1400" dirty="0" smtClean="0"/>
          </a:p>
          <a:p>
            <a:endParaRPr lang="en-US" dirty="0" smtClean="0"/>
          </a:p>
          <a:p>
            <a:endParaRPr lang="en-US" dirty="0"/>
          </a:p>
        </p:txBody>
      </p:sp>
      <p:sp>
        <p:nvSpPr>
          <p:cNvPr id="4" name="TextBox 3"/>
          <p:cNvSpPr txBox="1"/>
          <p:nvPr/>
        </p:nvSpPr>
        <p:spPr>
          <a:xfrm>
            <a:off x="2895600" y="0"/>
            <a:ext cx="3962400" cy="1754326"/>
          </a:xfrm>
          <a:prstGeom prst="rect">
            <a:avLst/>
          </a:prstGeom>
          <a:noFill/>
        </p:spPr>
        <p:txBody>
          <a:bodyPr wrap="square" rtlCol="0">
            <a:spAutoFit/>
          </a:bodyPr>
          <a:lstStyle/>
          <a:p>
            <a:pPr algn="ctr"/>
            <a:r>
              <a:rPr lang="en-US" sz="3600" dirty="0" smtClean="0"/>
              <a:t>Service and Maintenance Contract</a:t>
            </a:r>
            <a:endParaRPr lang="en-US"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846386"/>
          </a:xfrm>
          <a:prstGeom prst="rect">
            <a:avLst/>
          </a:prstGeom>
          <a:noFill/>
        </p:spPr>
        <p:txBody>
          <a:bodyPr wrap="square" rtlCol="0">
            <a:spAutoFit/>
          </a:bodyPr>
          <a:lstStyle/>
          <a:p>
            <a:pPr algn="ctr"/>
            <a:r>
              <a:rPr lang="en-US" sz="4900" dirty="0" smtClean="0"/>
              <a:t>Repository</a:t>
            </a:r>
          </a:p>
        </p:txBody>
      </p:sp>
      <p:sp>
        <p:nvSpPr>
          <p:cNvPr id="4" name="Slide Number Placeholder 3"/>
          <p:cNvSpPr>
            <a:spLocks noGrp="1"/>
          </p:cNvSpPr>
          <p:nvPr>
            <p:ph type="sldNum" sz="quarter" idx="12"/>
          </p:nvPr>
        </p:nvSpPr>
        <p:spPr/>
        <p:txBody>
          <a:bodyPr/>
          <a:lstStyle/>
          <a:p>
            <a:fld id="{AA20AA77-70CE-49C9-AF39-6332F3B7D3E9}" type="slidenum">
              <a:rPr lang="en-US" smtClean="0"/>
              <a:pPr/>
              <a:t>55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Overall </a:t>
            </a:r>
          </a:p>
          <a:p>
            <a:pPr algn="ctr"/>
            <a:r>
              <a:rPr lang="en-US" sz="5400" dirty="0" smtClean="0"/>
              <a:t>Table</a:t>
            </a:r>
            <a:endParaRPr lang="en-US" sz="5400" dirty="0"/>
          </a:p>
        </p:txBody>
      </p:sp>
      <p:pic>
        <p:nvPicPr>
          <p:cNvPr id="18434" name="Picture 2"/>
          <p:cNvPicPr>
            <a:picLocks noChangeAspect="1" noChangeArrowheads="1"/>
          </p:cNvPicPr>
          <p:nvPr/>
        </p:nvPicPr>
        <p:blipFill>
          <a:blip r:embed="rId2"/>
          <a:srcRect l="1931" t="18437" r="22500" b="11824"/>
          <a:stretch>
            <a:fillRect/>
          </a:stretch>
        </p:blipFill>
        <p:spPr bwMode="auto">
          <a:xfrm rot="16200000">
            <a:off x="437973" y="2753670"/>
            <a:ext cx="7201256" cy="518159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A20AA77-70CE-49C9-AF39-6332F3B7D3E9}"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3886200" cy="1754326"/>
          </a:xfrm>
          <a:prstGeom prst="rect">
            <a:avLst/>
          </a:prstGeom>
          <a:noFill/>
        </p:spPr>
        <p:txBody>
          <a:bodyPr wrap="square" rtlCol="0">
            <a:spAutoFit/>
          </a:bodyPr>
          <a:lstStyle/>
          <a:p>
            <a:pPr algn="ctr"/>
            <a:r>
              <a:rPr lang="en-US" sz="5400" dirty="0" smtClean="0"/>
              <a:t>Overall</a:t>
            </a:r>
          </a:p>
          <a:p>
            <a:pPr algn="ctr"/>
            <a:r>
              <a:rPr lang="en-US" sz="5400" dirty="0" smtClean="0"/>
              <a:t> 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228600" y="2133601"/>
            <a:ext cx="1600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design a website based on </a:t>
            </a:r>
            <a:r>
              <a:rPr lang="en-US" dirty="0" smtClean="0"/>
              <a:t>Ms. Moore’</a:t>
            </a:r>
            <a:r>
              <a:rPr lang="en-US" dirty="0" smtClean="0">
                <a:latin typeface="Calibri" pitchFamily="34" charset="0"/>
                <a:ea typeface="Calibri" pitchFamily="34" charset="0"/>
                <a:cs typeface="Times New Roman" pitchFamily="18" charset="0"/>
              </a:rPr>
              <a:t>s criteria</a:t>
            </a:r>
            <a:endParaRPr lang="en-US" sz="2400" dirty="0" smtClean="0">
              <a:latin typeface="Arial" pitchFamily="34" charset="0"/>
            </a:endParaRPr>
          </a:p>
          <a:p>
            <a:endParaRPr lang="en-US" dirty="0"/>
          </a:p>
        </p:txBody>
      </p:sp>
      <p:sp>
        <p:nvSpPr>
          <p:cNvPr id="26" name="TextBox 25"/>
          <p:cNvSpPr txBox="1"/>
          <p:nvPr/>
        </p:nvSpPr>
        <p:spPr>
          <a:xfrm>
            <a:off x="5029200" y="2133600"/>
            <a:ext cx="1600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Ms. Moore has another method to promote her business on a global level</a:t>
            </a:r>
            <a:endParaRPr lang="en-US" dirty="0"/>
          </a:p>
        </p:txBody>
      </p:sp>
      <p:sp>
        <p:nvSpPr>
          <p:cNvPr id="27" name="TextBox 26"/>
          <p:cNvSpPr txBox="1"/>
          <p:nvPr/>
        </p:nvSpPr>
        <p:spPr>
          <a:xfrm>
            <a:off x="0" y="4876800"/>
            <a:ext cx="6858000" cy="1754326"/>
          </a:xfrm>
          <a:prstGeom prst="rect">
            <a:avLst/>
          </a:prstGeom>
          <a:noFill/>
        </p:spPr>
        <p:txBody>
          <a:bodyPr wrap="square" rtlCol="0">
            <a:spAutoFit/>
          </a:bodyPr>
          <a:lstStyle/>
          <a:p>
            <a:pPr>
              <a:buFont typeface="Arial" pitchFamily="34" charset="0"/>
              <a:buChar char="•"/>
            </a:pPr>
            <a:r>
              <a:rPr lang="en-US" b="1" dirty="0" smtClean="0"/>
              <a:t>Sell</a:t>
            </a:r>
            <a:r>
              <a:rPr lang="en-US" dirty="0" smtClean="0"/>
              <a:t> - set up an agreement between JNR consulting and  Ms. Moore</a:t>
            </a:r>
          </a:p>
          <a:p>
            <a:pPr>
              <a:buFont typeface="Arial" pitchFamily="34" charset="0"/>
              <a:buChar char="•"/>
            </a:pPr>
            <a:r>
              <a:rPr lang="en-US" b="1" dirty="0" smtClean="0"/>
              <a:t>Research-</a:t>
            </a:r>
            <a:r>
              <a:rPr lang="en-US" dirty="0" smtClean="0"/>
              <a:t> research Ms. Moore’s specifications and need for her website</a:t>
            </a:r>
          </a:p>
          <a:p>
            <a:pPr>
              <a:buFont typeface="Arial" pitchFamily="34" charset="0"/>
              <a:buChar char="•"/>
            </a:pPr>
            <a:r>
              <a:rPr lang="en-US" b="1" dirty="0" smtClean="0"/>
              <a:t>Produce-</a:t>
            </a:r>
            <a:r>
              <a:rPr lang="en-US" dirty="0" smtClean="0"/>
              <a:t> a website based on Ms. Moore specifications and needs </a:t>
            </a:r>
          </a:p>
          <a:p>
            <a:pPr>
              <a:buFont typeface="Arial" pitchFamily="34" charset="0"/>
              <a:buChar char="•"/>
            </a:pPr>
            <a:r>
              <a:rPr lang="en-US" b="1" dirty="0" smtClean="0"/>
              <a:t>Deliver-</a:t>
            </a:r>
            <a:r>
              <a:rPr lang="en-US" dirty="0" smtClean="0"/>
              <a:t> publish it to a domain</a:t>
            </a:r>
          </a:p>
          <a:p>
            <a:pPr>
              <a:buFont typeface="Arial" pitchFamily="34" charset="0"/>
              <a:buChar char="•"/>
            </a:pPr>
            <a:r>
              <a:rPr lang="en-US" b="1" dirty="0" smtClean="0"/>
              <a:t>Service-</a:t>
            </a:r>
            <a:r>
              <a:rPr lang="en-US" dirty="0" smtClean="0"/>
              <a:t> create a maintenance contract with Ms. Moore </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9" name="TextBox 28"/>
          <p:cNvSpPr txBox="1"/>
          <p:nvPr/>
        </p:nvSpPr>
        <p:spPr>
          <a:xfrm>
            <a:off x="2133600" y="3429000"/>
            <a:ext cx="2514600" cy="369332"/>
          </a:xfrm>
          <a:prstGeom prst="rect">
            <a:avLst/>
          </a:prstGeom>
          <a:noFill/>
        </p:spPr>
        <p:txBody>
          <a:bodyPr wrap="square" rtlCol="0">
            <a:spAutoFit/>
          </a:bodyPr>
          <a:lstStyle/>
          <a:p>
            <a:pPr algn="ctr"/>
            <a:r>
              <a:rPr lang="en-US" dirty="0" smtClean="0"/>
              <a:t>Ms. Moore’s Website</a:t>
            </a:r>
            <a:endParaRPr lang="en-US" dirty="0"/>
          </a:p>
        </p:txBody>
      </p:sp>
      <p:sp>
        <p:nvSpPr>
          <p:cNvPr id="30" name="TextBox 29"/>
          <p:cNvSpPr txBox="1"/>
          <p:nvPr/>
        </p:nvSpPr>
        <p:spPr>
          <a:xfrm>
            <a:off x="5029200" y="7943673"/>
            <a:ext cx="1600200" cy="1477328"/>
          </a:xfrm>
          <a:prstGeom prst="rect">
            <a:avLst/>
          </a:prstGeom>
          <a:noFill/>
        </p:spPr>
        <p:txBody>
          <a:bodyPr wrap="square" rtlCol="0">
            <a:spAutoFit/>
          </a:bodyPr>
          <a:lstStyle/>
          <a:p>
            <a:pPr>
              <a:buFont typeface="Arial" pitchFamily="34" charset="0"/>
              <a:buChar char="•"/>
            </a:pPr>
            <a:r>
              <a:rPr lang="en-US" dirty="0" smtClean="0"/>
              <a:t>Ms. Moore </a:t>
            </a:r>
          </a:p>
          <a:p>
            <a:r>
              <a:rPr lang="en-US" dirty="0" smtClean="0"/>
              <a:t>   specifications</a:t>
            </a:r>
          </a:p>
          <a:p>
            <a:pPr>
              <a:buFont typeface="Arial" pitchFamily="34" charset="0"/>
              <a:buChar char="•"/>
            </a:pPr>
            <a:r>
              <a:rPr lang="en-US" dirty="0" smtClean="0"/>
              <a:t>Ms. Moore’s surveys</a:t>
            </a:r>
          </a:p>
          <a:p>
            <a:endParaRPr lang="en-US" dirty="0"/>
          </a:p>
        </p:txBody>
      </p:sp>
      <p:sp>
        <p:nvSpPr>
          <p:cNvPr id="31" name="TextBox 30"/>
          <p:cNvSpPr txBox="1"/>
          <p:nvPr/>
        </p:nvSpPr>
        <p:spPr>
          <a:xfrm>
            <a:off x="2438400" y="7943673"/>
            <a:ext cx="1828800" cy="1323439"/>
          </a:xfrm>
          <a:prstGeom prst="rect">
            <a:avLst/>
          </a:prstGeom>
          <a:noFill/>
        </p:spPr>
        <p:txBody>
          <a:bodyPr wrap="square" rtlCol="0">
            <a:spAutoFit/>
          </a:bodyPr>
          <a:lstStyle/>
          <a:p>
            <a:pPr>
              <a:buFont typeface="Arial" pitchFamily="34" charset="0"/>
              <a:buChar char="•"/>
            </a:pPr>
            <a:r>
              <a:rPr lang="en-US" sz="1600" dirty="0" smtClean="0"/>
              <a:t>Megan </a:t>
            </a:r>
            <a:r>
              <a:rPr lang="en-US" sz="1600" dirty="0" err="1" smtClean="0"/>
              <a:t>Summerford</a:t>
            </a:r>
            <a:endParaRPr lang="en-US" sz="1600" dirty="0" smtClean="0"/>
          </a:p>
          <a:p>
            <a:pPr>
              <a:buFont typeface="Arial" pitchFamily="34" charset="0"/>
              <a:buChar char="•"/>
            </a:pPr>
            <a:r>
              <a:rPr lang="en-US" sz="1600" dirty="0" smtClean="0"/>
              <a:t>Kenneth Robinson</a:t>
            </a:r>
          </a:p>
          <a:p>
            <a:pPr>
              <a:buFont typeface="Arial" pitchFamily="34" charset="0"/>
              <a:buChar char="•"/>
            </a:pPr>
            <a:r>
              <a:rPr lang="en-US" sz="1600" dirty="0" smtClean="0"/>
              <a:t>Audrey Moore</a:t>
            </a:r>
          </a:p>
          <a:p>
            <a:endParaRPr lang="en-US" sz="1600" dirty="0"/>
          </a:p>
        </p:txBody>
      </p:sp>
      <p:sp>
        <p:nvSpPr>
          <p:cNvPr id="32" name="TextBox 31"/>
          <p:cNvSpPr txBox="1"/>
          <p:nvPr/>
        </p:nvSpPr>
        <p:spPr>
          <a:xfrm>
            <a:off x="0" y="7848601"/>
            <a:ext cx="1828800" cy="1477328"/>
          </a:xfrm>
          <a:prstGeom prst="rect">
            <a:avLst/>
          </a:prstGeom>
          <a:noFill/>
        </p:spPr>
        <p:txBody>
          <a:bodyPr wrap="square" rtlCol="0">
            <a:spAutoFit/>
          </a:bodyPr>
          <a:lstStyle/>
          <a:p>
            <a:pPr>
              <a:buFont typeface="Arial" pitchFamily="34" charset="0"/>
              <a:buChar char="•"/>
            </a:pPr>
            <a:r>
              <a:rPr lang="en-US" dirty="0" smtClean="0"/>
              <a:t>Website</a:t>
            </a:r>
          </a:p>
          <a:p>
            <a:pPr>
              <a:buFont typeface="Arial" pitchFamily="34" charset="0"/>
              <a:buChar char="•"/>
            </a:pPr>
            <a:r>
              <a:rPr lang="en-US" dirty="0" smtClean="0"/>
              <a:t>Web browsers</a:t>
            </a:r>
          </a:p>
          <a:p>
            <a:pPr>
              <a:buFont typeface="Arial" pitchFamily="34" charset="0"/>
              <a:buChar char="•"/>
            </a:pPr>
            <a:r>
              <a:rPr lang="en-US" dirty="0" smtClean="0"/>
              <a:t>Visual webpage editor</a:t>
            </a:r>
          </a:p>
          <a:p>
            <a:endParaRPr lang="en-US" dirty="0"/>
          </a:p>
        </p:txBody>
      </p:sp>
      <p:sp>
        <p:nvSpPr>
          <p:cNvPr id="33" name="Slide Number Placeholder 32"/>
          <p:cNvSpPr>
            <a:spLocks noGrp="1"/>
          </p:cNvSpPr>
          <p:nvPr>
            <p:ph type="sldNum" sz="quarter" idx="12"/>
          </p:nvPr>
        </p:nvSpPr>
        <p:spPr/>
        <p:txBody>
          <a:bodyPr/>
          <a:lstStyle/>
          <a:p>
            <a:fld id="{AA20AA77-70CE-49C9-AF39-6332F3B7D3E9}"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WCA Narrative</a:t>
            </a:r>
            <a:endParaRPr lang="en-US" sz="5400" dirty="0"/>
          </a:p>
        </p:txBody>
      </p:sp>
      <p:sp>
        <p:nvSpPr>
          <p:cNvPr id="3" name="TextBox 2"/>
          <p:cNvSpPr txBox="1"/>
          <p:nvPr/>
        </p:nvSpPr>
        <p:spPr>
          <a:xfrm>
            <a:off x="381000" y="2209800"/>
            <a:ext cx="6172200" cy="5078313"/>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buFont typeface="Arial" pitchFamily="34" charset="0"/>
              <a:buChar char="•"/>
            </a:pPr>
            <a:r>
              <a:rPr lang="en-US" b="1" dirty="0" smtClean="0"/>
              <a:t>Goal</a:t>
            </a:r>
            <a:r>
              <a:rPr lang="en-US" dirty="0" smtClean="0"/>
              <a:t>- to design a website based on Ms. Moore’s criteria</a:t>
            </a:r>
          </a:p>
          <a:p>
            <a:pPr lvl="0">
              <a:buFont typeface="Arial" pitchFamily="34" charset="0"/>
              <a:buChar char="•"/>
            </a:pPr>
            <a:r>
              <a:rPr lang="en-US" b="1" dirty="0" smtClean="0"/>
              <a:t>Customer</a:t>
            </a:r>
            <a:r>
              <a:rPr lang="en-US" dirty="0" smtClean="0"/>
              <a:t>- Ms. Moore</a:t>
            </a:r>
          </a:p>
          <a:p>
            <a:pPr lvl="0">
              <a:buFont typeface="Arial" pitchFamily="34" charset="0"/>
              <a:buChar char="•"/>
            </a:pPr>
            <a:r>
              <a:rPr lang="en-US" b="1" dirty="0" smtClean="0"/>
              <a:t>Product</a:t>
            </a:r>
            <a:r>
              <a:rPr lang="en-US" dirty="0" smtClean="0"/>
              <a:t> – Website</a:t>
            </a:r>
          </a:p>
          <a:p>
            <a:pPr lvl="0"/>
            <a:r>
              <a:rPr lang="en-US" b="1" dirty="0" smtClean="0"/>
              <a:t>Work Practices</a:t>
            </a:r>
            <a:endParaRPr lang="en-US" dirty="0" smtClean="0"/>
          </a:p>
          <a:p>
            <a:pPr lvl="1">
              <a:buFont typeface="Arial" pitchFamily="34" charset="0"/>
              <a:buChar char="•"/>
            </a:pPr>
            <a:r>
              <a:rPr lang="en-US" b="1" dirty="0" smtClean="0"/>
              <a:t>Sell</a:t>
            </a:r>
            <a:r>
              <a:rPr lang="en-US" dirty="0" smtClean="0"/>
              <a:t> – set up an agreement between JNR consulting and  Ms. Moore</a:t>
            </a:r>
          </a:p>
          <a:p>
            <a:pPr lvl="1">
              <a:buFont typeface="Arial" pitchFamily="34" charset="0"/>
              <a:buChar char="•"/>
            </a:pPr>
            <a:r>
              <a:rPr lang="en-US" b="1" dirty="0" smtClean="0"/>
              <a:t>Research</a:t>
            </a:r>
            <a:r>
              <a:rPr lang="en-US" dirty="0" smtClean="0"/>
              <a:t>—research Ms. Moore’s specifications and need for her website</a:t>
            </a:r>
          </a:p>
          <a:p>
            <a:pPr lvl="1">
              <a:buFont typeface="Arial" pitchFamily="34" charset="0"/>
              <a:buChar char="•"/>
            </a:pPr>
            <a:r>
              <a:rPr lang="en-US" b="1" dirty="0" smtClean="0"/>
              <a:t>Produce</a:t>
            </a:r>
            <a:r>
              <a:rPr lang="en-US" dirty="0" smtClean="0"/>
              <a:t>—a website based in specs and needs </a:t>
            </a:r>
          </a:p>
          <a:p>
            <a:pPr lvl="1">
              <a:buFont typeface="Arial" pitchFamily="34" charset="0"/>
              <a:buChar char="•"/>
            </a:pPr>
            <a:r>
              <a:rPr lang="en-US" b="1" dirty="0" smtClean="0"/>
              <a:t>Deliver</a:t>
            </a:r>
            <a:r>
              <a:rPr lang="en-US" dirty="0" smtClean="0"/>
              <a:t>—publish it to a domain</a:t>
            </a:r>
          </a:p>
          <a:p>
            <a:pPr lvl="1">
              <a:buFont typeface="Arial" pitchFamily="34" charset="0"/>
              <a:buChar char="•"/>
            </a:pPr>
            <a:r>
              <a:rPr lang="en-US" b="1" dirty="0" smtClean="0"/>
              <a:t>Service</a:t>
            </a:r>
            <a:r>
              <a:rPr lang="en-US" dirty="0" smtClean="0"/>
              <a:t>—Create a maintenance contract with Ms. Moore </a:t>
            </a:r>
          </a:p>
          <a:p>
            <a:pPr lvl="0">
              <a:buFont typeface="Arial" pitchFamily="34" charset="0"/>
              <a:buChar char="•"/>
            </a:pPr>
            <a:r>
              <a:rPr lang="en-US" b="1" dirty="0" smtClean="0"/>
              <a:t>Data</a:t>
            </a:r>
            <a:r>
              <a:rPr lang="en-US" dirty="0" smtClean="0"/>
              <a:t>—Ms. Moore’s specifications, Ms. Moore’s surveys</a:t>
            </a:r>
          </a:p>
          <a:p>
            <a:pPr lvl="0">
              <a:buFont typeface="Arial" pitchFamily="34" charset="0"/>
              <a:buChar char="•"/>
            </a:pPr>
            <a:r>
              <a:rPr lang="en-US" b="1" dirty="0" smtClean="0"/>
              <a:t>People</a:t>
            </a:r>
            <a:r>
              <a:rPr lang="en-US" dirty="0" smtClean="0"/>
              <a:t> – Ms. Moore, project manager, staff</a:t>
            </a:r>
          </a:p>
          <a:p>
            <a:pPr lvl="0">
              <a:buFont typeface="Arial" pitchFamily="34" charset="0"/>
              <a:buChar char="•"/>
            </a:pPr>
            <a:r>
              <a:rPr lang="en-US" b="1" dirty="0" smtClean="0"/>
              <a:t>Technology</a:t>
            </a:r>
            <a:r>
              <a:rPr lang="en-US" dirty="0" smtClean="0"/>
              <a:t> – web browsers, website, visual webpage editor (FrontPage)</a:t>
            </a:r>
          </a:p>
          <a:p>
            <a:pPr>
              <a:buFont typeface="Arial" pitchFamily="34" charset="0"/>
              <a:buChar char="•"/>
            </a:pPr>
            <a:r>
              <a:rPr lang="en-US" b="1" dirty="0" smtClean="0"/>
              <a:t>Value</a:t>
            </a:r>
            <a:r>
              <a:rPr lang="en-US" dirty="0" smtClean="0"/>
              <a:t>— Ms. Moore has another method to promote her business on a global level </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Overall Value Chain</a:t>
            </a:r>
            <a:endParaRPr lang="en-US" sz="5400" dirty="0"/>
          </a:p>
        </p:txBody>
      </p:sp>
      <p:grpSp>
        <p:nvGrpSpPr>
          <p:cNvPr id="14" name="Group 27"/>
          <p:cNvGrpSpPr/>
          <p:nvPr/>
        </p:nvGrpSpPr>
        <p:grpSpPr>
          <a:xfrm>
            <a:off x="228600" y="1676400"/>
            <a:ext cx="6461760" cy="7391400"/>
            <a:chOff x="304800" y="1752600"/>
            <a:chExt cx="6461760" cy="7391400"/>
          </a:xfrm>
        </p:grpSpPr>
        <p:grpSp>
          <p:nvGrpSpPr>
            <p:cNvPr id="19" name="Group 18"/>
            <p:cNvGrpSpPr/>
            <p:nvPr/>
          </p:nvGrpSpPr>
          <p:grpSpPr>
            <a:xfrm>
              <a:off x="304800" y="1752600"/>
              <a:ext cx="6461760" cy="7391400"/>
              <a:chOff x="304800" y="1752600"/>
              <a:chExt cx="6461760" cy="7391400"/>
            </a:xfrm>
          </p:grpSpPr>
          <p:sp>
            <p:nvSpPr>
              <p:cNvPr id="3" name="Rectangle 2"/>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urved Left Arrow 7"/>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9" name="Curved Left Arrow 8"/>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Bent-Up Arrow 10"/>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404360" y="6172200"/>
                <a:ext cx="2362200" cy="1752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rved Left Arrow 12"/>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81000" y="22098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6" name="TextBox 15"/>
            <p:cNvSpPr txBox="1"/>
            <p:nvPr/>
          </p:nvSpPr>
          <p:spPr>
            <a:xfrm>
              <a:off x="381000" y="5257800"/>
              <a:ext cx="18288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81000" y="3581400"/>
              <a:ext cx="17526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1" name="TextBox 20"/>
            <p:cNvSpPr txBox="1"/>
            <p:nvPr/>
          </p:nvSpPr>
          <p:spPr>
            <a:xfrm>
              <a:off x="4419600" y="61722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419600" y="6477000"/>
              <a:ext cx="2286000" cy="1200329"/>
            </a:xfrm>
            <a:prstGeom prst="rect">
              <a:avLst/>
            </a:prstGeom>
            <a:noFill/>
          </p:spPr>
          <p:txBody>
            <a:bodyPr wrap="square" rtlCol="0">
              <a:spAutoFit/>
            </a:bodyPr>
            <a:lstStyle/>
            <a:p>
              <a:r>
                <a:rPr lang="en-US" dirty="0" smtClean="0"/>
                <a:t>Ms. Moore has another method to promote her business on a global level </a:t>
              </a:r>
              <a:endParaRPr lang="en-US" dirty="0"/>
            </a:p>
          </p:txBody>
        </p:sp>
        <p:sp>
          <p:nvSpPr>
            <p:cNvPr id="23" name="TextBox 22"/>
            <p:cNvSpPr txBox="1"/>
            <p:nvPr/>
          </p:nvSpPr>
          <p:spPr>
            <a:xfrm>
              <a:off x="2895600" y="2743200"/>
              <a:ext cx="1371600" cy="369332"/>
            </a:xfrm>
            <a:prstGeom prst="rect">
              <a:avLst/>
            </a:prstGeom>
            <a:noFill/>
          </p:spPr>
          <p:txBody>
            <a:bodyPr wrap="square" rtlCol="0">
              <a:spAutoFit/>
            </a:bodyPr>
            <a:lstStyle/>
            <a:p>
              <a:pPr algn="ctr"/>
              <a:r>
                <a:rPr lang="en-US" dirty="0" smtClean="0"/>
                <a:t> Agreement </a:t>
              </a:r>
              <a:endParaRPr lang="en-US" dirty="0"/>
            </a:p>
          </p:txBody>
        </p:sp>
        <p:sp>
          <p:nvSpPr>
            <p:cNvPr id="24" name="TextBox 23"/>
            <p:cNvSpPr txBox="1"/>
            <p:nvPr/>
          </p:nvSpPr>
          <p:spPr>
            <a:xfrm>
              <a:off x="2895600" y="4343400"/>
              <a:ext cx="3048000" cy="369332"/>
            </a:xfrm>
            <a:prstGeom prst="rect">
              <a:avLst/>
            </a:prstGeom>
            <a:noFill/>
          </p:spPr>
          <p:txBody>
            <a:bodyPr wrap="square" rtlCol="0">
              <a:spAutoFit/>
            </a:bodyPr>
            <a:lstStyle/>
            <a:p>
              <a:r>
                <a:rPr lang="en-US" dirty="0" smtClean="0"/>
                <a:t>Ms. Moore’s specifications</a:t>
              </a:r>
              <a:endParaRPr lang="en-US" dirty="0"/>
            </a:p>
          </p:txBody>
        </p:sp>
        <p:sp>
          <p:nvSpPr>
            <p:cNvPr id="25" name="TextBox 24"/>
            <p:cNvSpPr txBox="1"/>
            <p:nvPr/>
          </p:nvSpPr>
          <p:spPr>
            <a:xfrm>
              <a:off x="2895600" y="6019800"/>
              <a:ext cx="1219200" cy="369332"/>
            </a:xfrm>
            <a:prstGeom prst="rect">
              <a:avLst/>
            </a:prstGeom>
            <a:noFill/>
          </p:spPr>
          <p:txBody>
            <a:bodyPr wrap="square" rtlCol="0">
              <a:spAutoFit/>
            </a:bodyPr>
            <a:lstStyle/>
            <a:p>
              <a:pPr algn="ctr"/>
              <a:r>
                <a:rPr lang="en-US" dirty="0" smtClean="0"/>
                <a:t>Website</a:t>
              </a:r>
              <a:endParaRPr lang="en-US" dirty="0"/>
            </a:p>
          </p:txBody>
        </p:sp>
        <p:sp>
          <p:nvSpPr>
            <p:cNvPr id="26" name="TextBox 25"/>
            <p:cNvSpPr txBox="1"/>
            <p:nvPr/>
          </p:nvSpPr>
          <p:spPr>
            <a:xfrm>
              <a:off x="2895600" y="7772400"/>
              <a:ext cx="1143000" cy="646331"/>
            </a:xfrm>
            <a:prstGeom prst="rect">
              <a:avLst/>
            </a:prstGeom>
            <a:noFill/>
          </p:spPr>
          <p:txBody>
            <a:bodyPr wrap="square" rtlCol="0">
              <a:spAutoFit/>
            </a:bodyPr>
            <a:lstStyle/>
            <a:p>
              <a:pPr algn="ctr"/>
              <a:r>
                <a:rPr lang="en-US" dirty="0" smtClean="0"/>
                <a:t>Published Website</a:t>
              </a:r>
              <a:endParaRPr lang="en-US" dirty="0"/>
            </a:p>
          </p:txBody>
        </p:sp>
        <p:sp>
          <p:nvSpPr>
            <p:cNvPr id="27" name="TextBox 26"/>
            <p:cNvSpPr txBox="1"/>
            <p:nvPr/>
          </p:nvSpPr>
          <p:spPr>
            <a:xfrm>
              <a:off x="3048000" y="8458200"/>
              <a:ext cx="2438400" cy="369332"/>
            </a:xfrm>
            <a:prstGeom prst="rect">
              <a:avLst/>
            </a:prstGeom>
            <a:noFill/>
          </p:spPr>
          <p:txBody>
            <a:bodyPr wrap="square" rtlCol="0">
              <a:spAutoFit/>
            </a:bodyPr>
            <a:lstStyle/>
            <a:p>
              <a:r>
                <a:rPr lang="en-US" dirty="0" smtClean="0"/>
                <a:t>Maintenance contract</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3939</Words>
  <Application>Microsoft Office PowerPoint</Application>
  <PresentationFormat>On-screen Show (4:3)</PresentationFormat>
  <Paragraphs>691</Paragraphs>
  <Slides>55</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59" baseType="lpstr">
      <vt:lpstr>Office Theme</vt:lpstr>
      <vt:lpstr>Worksheet</vt:lpstr>
      <vt:lpstr>Microsoft Office Excel Worksheet</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Company>The University of Alabama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mitcadmin</dc:creator>
  <cp:lastModifiedBy>mitcadmin</cp:lastModifiedBy>
  <cp:revision>104</cp:revision>
  <dcterms:created xsi:type="dcterms:W3CDTF">2009-04-01T21:44:19Z</dcterms:created>
  <dcterms:modified xsi:type="dcterms:W3CDTF">2009-04-29T21:59:38Z</dcterms:modified>
</cp:coreProperties>
</file>