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4"/>
  </p:notesMasterIdLst>
  <p:sldIdLst>
    <p:sldId id="284" r:id="rId2"/>
    <p:sldId id="256" r:id="rId3"/>
    <p:sldId id="276" r:id="rId4"/>
    <p:sldId id="298" r:id="rId5"/>
    <p:sldId id="275" r:id="rId6"/>
    <p:sldId id="263" r:id="rId7"/>
    <p:sldId id="278" r:id="rId8"/>
    <p:sldId id="273" r:id="rId9"/>
    <p:sldId id="274" r:id="rId10"/>
    <p:sldId id="301" r:id="rId11"/>
    <p:sldId id="285" r:id="rId12"/>
    <p:sldId id="257" r:id="rId13"/>
    <p:sldId id="259" r:id="rId14"/>
    <p:sldId id="283" r:id="rId15"/>
    <p:sldId id="302" r:id="rId16"/>
    <p:sldId id="265" r:id="rId17"/>
    <p:sldId id="297" r:id="rId18"/>
    <p:sldId id="286" r:id="rId19"/>
    <p:sldId id="303" r:id="rId20"/>
    <p:sldId id="267" r:id="rId21"/>
    <p:sldId id="268" r:id="rId22"/>
    <p:sldId id="270" r:id="rId23"/>
    <p:sldId id="304" r:id="rId24"/>
    <p:sldId id="269" r:id="rId25"/>
    <p:sldId id="288" r:id="rId26"/>
    <p:sldId id="289" r:id="rId27"/>
    <p:sldId id="305" r:id="rId28"/>
    <p:sldId id="271" r:id="rId29"/>
    <p:sldId id="272" r:id="rId30"/>
    <p:sldId id="296" r:id="rId31"/>
    <p:sldId id="306" r:id="rId32"/>
    <p:sldId id="308" r:id="rId33"/>
    <p:sldId id="277" r:id="rId34"/>
    <p:sldId id="310" r:id="rId35"/>
    <p:sldId id="311" r:id="rId36"/>
    <p:sldId id="315" r:id="rId37"/>
    <p:sldId id="316" r:id="rId38"/>
    <p:sldId id="317" r:id="rId39"/>
    <p:sldId id="318" r:id="rId40"/>
    <p:sldId id="319" r:id="rId41"/>
    <p:sldId id="320" r:id="rId42"/>
    <p:sldId id="321" r:id="rId43"/>
    <p:sldId id="322" r:id="rId44"/>
    <p:sldId id="291" r:id="rId45"/>
    <p:sldId id="300" r:id="rId46"/>
    <p:sldId id="299" r:id="rId47"/>
    <p:sldId id="309" r:id="rId48"/>
    <p:sldId id="314" r:id="rId49"/>
    <p:sldId id="312" r:id="rId50"/>
    <p:sldId id="313" r:id="rId51"/>
    <p:sldId id="307" r:id="rId52"/>
    <p:sldId id="323" r:id="rId5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77" autoAdjust="0"/>
    <p:restoredTop sz="94724" autoAdjust="0"/>
  </p:normalViewPr>
  <p:slideViewPr>
    <p:cSldViewPr snapToGrid="0">
      <p:cViewPr>
        <p:scale>
          <a:sx n="75" d="100"/>
          <a:sy n="75" d="100"/>
        </p:scale>
        <p:origin x="-1596" y="-102"/>
      </p:cViewPr>
      <p:guideLst>
        <p:guide orient="horz" pos="5609"/>
        <p:guide pos="17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20"/>
    </p:cViewPr>
  </p:sorterViewPr>
  <p:notesViewPr>
    <p:cSldViewPr snapToGrid="0">
      <p:cViewPr varScale="1">
        <p:scale>
          <a:sx n="83" d="100"/>
          <a:sy n="83" d="100"/>
        </p:scale>
        <p:origin x="-1992" y="-84"/>
      </p:cViewPr>
      <p:guideLst>
        <p:guide orient="horz" pos="2880"/>
        <p:guide pos="2160"/>
      </p:guideLst>
    </p:cSldViewPr>
  </p:notesViewPr>
  <p:gridSpacing cx="39327138" cy="3932713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66DA1E-C2B4-4F3C-A9EB-F8B00440588C}" type="datetimeFigureOut">
              <a:rPr lang="en-US" smtClean="0"/>
              <a:pPr/>
              <a:t>2/25/2009</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2063A6-5496-4BBB-ACEE-D86DE9CEA23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12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solidFill>
                  <a:schemeClr val="bg1"/>
                </a:solidFill>
              </a:rPr>
              <a:t>Work Practices</a:t>
            </a:r>
          </a:p>
          <a:p>
            <a:r>
              <a:rPr lang="en-US" sz="1200" dirty="0" smtClean="0">
                <a:solidFill>
                  <a:schemeClr val="bg1"/>
                </a:solidFill>
              </a:rPr>
              <a:t>Testing the product consists of gathering data for each company’s laptop and the specifications for the type of Pico projector to be used.</a:t>
            </a:r>
          </a:p>
          <a:p>
            <a:endParaRPr lang="en-US" sz="1200" dirty="0" smtClean="0">
              <a:solidFill>
                <a:schemeClr val="bg1"/>
              </a:solidFill>
            </a:endParaRPr>
          </a:p>
          <a:p>
            <a:r>
              <a:rPr lang="en-US" sz="1200" dirty="0" smtClean="0">
                <a:solidFill>
                  <a:schemeClr val="bg1"/>
                </a:solidFill>
              </a:rPr>
              <a:t>Our company, KJM Development, and its workers will be testing and modifying the components as necessary to exceed our customer’s demands.</a:t>
            </a:r>
          </a:p>
          <a:p>
            <a:endParaRPr lang="en-US" sz="1200" dirty="0" smtClean="0">
              <a:solidFill>
                <a:schemeClr val="bg1"/>
              </a:solidFill>
            </a:endParaRPr>
          </a:p>
          <a:p>
            <a:r>
              <a:rPr lang="en-US" sz="1200" dirty="0" smtClean="0">
                <a:solidFill>
                  <a:schemeClr val="bg1"/>
                </a:solidFill>
              </a:rPr>
              <a:t>The technology used to test and configure the components are continuously updated to stay with the pace new technological advances.</a:t>
            </a:r>
          </a:p>
          <a:p>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13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17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24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Supplier</a:t>
            </a:r>
            <a:r>
              <a:rPr lang="en-US" baseline="0" dirty="0" smtClean="0"/>
              <a:t> for projector, us, computer manufacturer</a:t>
            </a:r>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44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Supplier</a:t>
            </a:r>
            <a:r>
              <a:rPr lang="en-US" baseline="0" dirty="0" smtClean="0"/>
              <a:t> for projector, us, computer manufacturer</a:t>
            </a:r>
            <a:endParaRPr lang="en-US" dirty="0"/>
          </a:p>
        </p:txBody>
      </p:sp>
      <p:sp>
        <p:nvSpPr>
          <p:cNvPr id="4" name="Slide Number Placeholder 3"/>
          <p:cNvSpPr>
            <a:spLocks noGrp="1"/>
          </p:cNvSpPr>
          <p:nvPr>
            <p:ph type="sldNum" sz="quarter" idx="10"/>
          </p:nvPr>
        </p:nvSpPr>
        <p:spPr/>
        <p:txBody>
          <a:bodyPr/>
          <a:lstStyle/>
          <a:p>
            <a:fld id="{DD2063A6-5496-4BBB-ACEE-D86DE9CEA23D}" type="slidenum">
              <a:rPr lang="en-US" smtClean="0"/>
              <a:pPr/>
              <a:t>45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228601" y="438913"/>
            <a:ext cx="6399041" cy="826242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ounded Rectangle 9"/>
          <p:cNvSpPr/>
          <p:nvPr/>
        </p:nvSpPr>
        <p:spPr>
          <a:xfrm>
            <a:off x="313947" y="578883"/>
            <a:ext cx="6230107" cy="414528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4"/>
          <p:cNvSpPr>
            <a:spLocks noGrp="1"/>
          </p:cNvSpPr>
          <p:nvPr>
            <p:ph type="ctrTitle"/>
          </p:nvPr>
        </p:nvSpPr>
        <p:spPr>
          <a:xfrm>
            <a:off x="541782" y="2426941"/>
            <a:ext cx="5829300" cy="24384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541782" y="4913376"/>
            <a:ext cx="5829300" cy="12192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EB2461DF-1166-49D6-A9AF-832E19765A68}" type="datetime1">
              <a:rPr lang="en-US" smtClean="0"/>
              <a:pPr/>
              <a:t>2/25/2009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77190" y="6644640"/>
            <a:ext cx="6137910" cy="140208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77190" y="707136"/>
            <a:ext cx="6137910" cy="5583936"/>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251ED4A-C5BA-4732-AFA3-134F1D847A5E}" type="datetime1">
              <a:rPr lang="en-US" smtClean="0"/>
              <a:pPr/>
              <a:t>2/25/2009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711206"/>
            <a:ext cx="1485900" cy="70103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00050" y="711204"/>
            <a:ext cx="4457700" cy="70104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829B64-038B-410E-93AE-C5CC9FC04BDA}" type="datetime1">
              <a:rPr lang="en-US" smtClean="0"/>
              <a:pPr/>
              <a:t>2/25/2009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190" y="6644640"/>
            <a:ext cx="6137910" cy="140208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377190" y="707136"/>
            <a:ext cx="6137910" cy="5583936"/>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9F2BDB-C13A-46DE-9D2D-A26AD686C927}" type="datetime1">
              <a:rPr lang="en-US" smtClean="0"/>
              <a:pPr/>
              <a:t>2/25/2009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1" y="438913"/>
            <a:ext cx="6399041" cy="826242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ed Rectangle 10"/>
          <p:cNvSpPr/>
          <p:nvPr/>
        </p:nvSpPr>
        <p:spPr>
          <a:xfrm>
            <a:off x="313947" y="578883"/>
            <a:ext cx="6230107" cy="578843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351258" y="6571488"/>
            <a:ext cx="6137910" cy="902208"/>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51258" y="7499312"/>
            <a:ext cx="6137910" cy="560832"/>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05D796-2FDA-4970-8419-9BB67593497C}" type="datetime1">
              <a:rPr lang="en-US" smtClean="0"/>
              <a:pPr/>
              <a:t>2/25/2009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385764" y="707136"/>
            <a:ext cx="2948940" cy="585216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566520" y="707136"/>
            <a:ext cx="2948940" cy="585216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4F2740-B490-4D69-AD80-49D301D8F324}" type="datetime1">
              <a:rPr lang="en-US" smtClean="0"/>
              <a:pPr/>
              <a:t>2/25/2009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7190" y="6644640"/>
            <a:ext cx="6137910" cy="140208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5418" y="772584"/>
            <a:ext cx="2948940" cy="1056216"/>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89127" y="772584"/>
            <a:ext cx="2948940" cy="1056216"/>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5418" y="1930400"/>
            <a:ext cx="2948940" cy="465328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89127" y="1930400"/>
            <a:ext cx="2948940" cy="465328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B17F7CC-190B-43D4-9916-2DB676812EEA}" type="datetime1">
              <a:rPr lang="en-US" smtClean="0"/>
              <a:pPr/>
              <a:t>2/25/2009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D1A3422-C0AC-47D1-9B0A-54749E5A8B57}" type="datetime1">
              <a:rPr lang="en-US" smtClean="0"/>
              <a:pPr/>
              <a:t>2/25/2009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228601" y="438913"/>
            <a:ext cx="6399041" cy="826242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CEEBDBA9-7A48-4F7D-A60B-97609867D893}" type="datetime1">
              <a:rPr lang="en-US" smtClean="0"/>
              <a:pPr/>
              <a:t>2/25/2009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4088" y="711200"/>
            <a:ext cx="2228850" cy="12192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154135" y="1930403"/>
            <a:ext cx="2228850" cy="5608149"/>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571030" y="1240192"/>
            <a:ext cx="3469619" cy="6299203"/>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8E00C3-F698-468A-B2A2-C3EB13868C1B}" type="datetime1">
              <a:rPr lang="en-US" smtClean="0"/>
              <a:pPr/>
              <a:t>2/25/2009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92D5976-955E-469C-9B7E-B85601C25DB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1" y="438913"/>
            <a:ext cx="6399041" cy="826242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 Single Corner Rectangle 10"/>
          <p:cNvSpPr/>
          <p:nvPr/>
        </p:nvSpPr>
        <p:spPr>
          <a:xfrm>
            <a:off x="4800600" y="578883"/>
            <a:ext cx="1743454" cy="57912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342900" y="6682741"/>
            <a:ext cx="6172200" cy="140208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4847034" y="711200"/>
            <a:ext cx="1680210" cy="5615307"/>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7BC3F5-F9F4-4106-B7AB-7E0303FF95C7}" type="datetime1">
              <a:rPr lang="en-US" smtClean="0"/>
              <a:pPr/>
              <a:t>2/25/2009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92D5976-955E-469C-9B7E-B85601C25DBB}" type="slidenum">
              <a:rPr lang="en-US" smtClean="0"/>
              <a:pPr/>
              <a:t>‹#›</a:t>
            </a:fld>
            <a:endParaRPr lang="en-US" dirty="0"/>
          </a:p>
        </p:txBody>
      </p:sp>
      <p:sp>
        <p:nvSpPr>
          <p:cNvPr id="3" name="Picture Placeholder 2"/>
          <p:cNvSpPr>
            <a:spLocks noGrp="1"/>
          </p:cNvSpPr>
          <p:nvPr>
            <p:ph type="pic" idx="1"/>
          </p:nvPr>
        </p:nvSpPr>
        <p:spPr>
          <a:xfrm>
            <a:off x="316110" y="581024"/>
            <a:ext cx="4443984" cy="57912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ounded Rectangle 6"/>
          <p:cNvSpPr/>
          <p:nvPr/>
        </p:nvSpPr>
        <p:spPr>
          <a:xfrm>
            <a:off x="228601" y="438913"/>
            <a:ext cx="6399041" cy="8262425"/>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ounded Rectangle 8"/>
          <p:cNvSpPr/>
          <p:nvPr/>
        </p:nvSpPr>
        <p:spPr>
          <a:xfrm>
            <a:off x="313947" y="578883"/>
            <a:ext cx="6230107" cy="73152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3" name="Title Placeholder 12"/>
          <p:cNvSpPr>
            <a:spLocks noGrp="1"/>
          </p:cNvSpPr>
          <p:nvPr>
            <p:ph type="title"/>
          </p:nvPr>
        </p:nvSpPr>
        <p:spPr>
          <a:xfrm>
            <a:off x="377190" y="6647453"/>
            <a:ext cx="6137910" cy="140208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377190" y="707136"/>
            <a:ext cx="6137910" cy="5583936"/>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2832246" y="8149168"/>
            <a:ext cx="1714500" cy="486833"/>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3046432-AE42-45A5-B590-48D4D6280CCA}" type="datetime1">
              <a:rPr lang="en-US" smtClean="0"/>
              <a:pPr/>
              <a:t>2/25/2009</a:t>
            </a:fld>
            <a:endParaRPr lang="en-US" dirty="0"/>
          </a:p>
        </p:txBody>
      </p:sp>
      <p:sp>
        <p:nvSpPr>
          <p:cNvPr id="18" name="Footer Placeholder 17"/>
          <p:cNvSpPr>
            <a:spLocks noGrp="1"/>
          </p:cNvSpPr>
          <p:nvPr>
            <p:ph type="ftr" sz="quarter" idx="3"/>
          </p:nvPr>
        </p:nvSpPr>
        <p:spPr>
          <a:xfrm>
            <a:off x="4546746" y="8149168"/>
            <a:ext cx="1714500" cy="486833"/>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6261246" y="8149168"/>
            <a:ext cx="342900" cy="486833"/>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92D5976-955E-469C-9B7E-B85601C25DB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Notes To Graders</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849086" y="1426029"/>
            <a:ext cx="5334000"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The terms “develop” and “research” are used interchangeably throughout this document. </a:t>
            </a:r>
            <a:endParaRPr lang="en-US" sz="1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Value </a:t>
            </a:r>
          </a:p>
          <a:p>
            <a:pPr algn="ctr"/>
            <a:r>
              <a:rPr lang="en-US" sz="4000" dirty="0" smtClean="0">
                <a:effectLst>
                  <a:outerShdw blurRad="50800" dist="38100" dir="2700000" algn="tl" rotWithShape="0">
                    <a:prstClr val="black">
                      <a:alpha val="40000"/>
                    </a:prstClr>
                  </a:outerShdw>
                </a:effectLst>
              </a:rPr>
              <a:t>Chain-Overall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643530" y="2068281"/>
            <a:ext cx="553890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Research</a:t>
            </a:r>
            <a:r>
              <a:rPr lang="en-US" sz="1400" dirty="0" smtClean="0">
                <a:solidFill>
                  <a:schemeClr val="bg1"/>
                </a:solidFill>
              </a:rPr>
              <a:t> manufacturing processes</a:t>
            </a:r>
            <a:endParaRPr lang="en-US" sz="1400" b="1" dirty="0" smtClean="0">
              <a:solidFill>
                <a:schemeClr val="bg1"/>
              </a:solidFill>
            </a:endParaRPr>
          </a:p>
        </p:txBody>
      </p:sp>
      <p:sp>
        <p:nvSpPr>
          <p:cNvPr id="5" name="TextBox 4"/>
          <p:cNvSpPr txBox="1"/>
          <p:nvPr/>
        </p:nvSpPr>
        <p:spPr>
          <a:xfrm>
            <a:off x="632156" y="3203320"/>
            <a:ext cx="553890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Sell</a:t>
            </a:r>
            <a:r>
              <a:rPr lang="en-US" sz="1400" dirty="0" smtClean="0">
                <a:solidFill>
                  <a:schemeClr val="bg1"/>
                </a:solidFill>
              </a:rPr>
              <a:t> the idea</a:t>
            </a:r>
            <a:endParaRPr lang="en-US" sz="1400" b="1" dirty="0" smtClean="0">
              <a:solidFill>
                <a:schemeClr val="bg1"/>
              </a:solidFill>
            </a:endParaRPr>
          </a:p>
        </p:txBody>
      </p:sp>
      <p:sp>
        <p:nvSpPr>
          <p:cNvPr id="6" name="TextBox 5"/>
          <p:cNvSpPr txBox="1"/>
          <p:nvPr/>
        </p:nvSpPr>
        <p:spPr>
          <a:xfrm>
            <a:off x="634431" y="6672124"/>
            <a:ext cx="553890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Service</a:t>
            </a:r>
            <a:r>
              <a:rPr lang="en-US" sz="1400" dirty="0" smtClean="0">
                <a:solidFill>
                  <a:schemeClr val="bg1"/>
                </a:solidFill>
              </a:rPr>
              <a:t> the design</a:t>
            </a:r>
            <a:endParaRPr lang="en-US" sz="1400" b="1" dirty="0" smtClean="0">
              <a:solidFill>
                <a:schemeClr val="bg1"/>
              </a:solidFill>
            </a:endParaRPr>
          </a:p>
        </p:txBody>
      </p:sp>
      <p:sp>
        <p:nvSpPr>
          <p:cNvPr id="7" name="TextBox 6"/>
          <p:cNvSpPr txBox="1"/>
          <p:nvPr/>
        </p:nvSpPr>
        <p:spPr>
          <a:xfrm>
            <a:off x="677649" y="5541636"/>
            <a:ext cx="553890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Deliver</a:t>
            </a:r>
            <a:r>
              <a:rPr lang="en-US" sz="1400" dirty="0" smtClean="0">
                <a:solidFill>
                  <a:schemeClr val="bg1"/>
                </a:solidFill>
              </a:rPr>
              <a:t> the design</a:t>
            </a:r>
            <a:endParaRPr lang="en-US" sz="1400" b="1" dirty="0" smtClean="0">
              <a:solidFill>
                <a:schemeClr val="bg1"/>
              </a:solidFill>
            </a:endParaRPr>
          </a:p>
        </p:txBody>
      </p:sp>
      <p:sp>
        <p:nvSpPr>
          <p:cNvPr id="8" name="TextBox 7"/>
          <p:cNvSpPr txBox="1"/>
          <p:nvPr/>
        </p:nvSpPr>
        <p:spPr>
          <a:xfrm>
            <a:off x="652627" y="4329259"/>
            <a:ext cx="553890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Produce </a:t>
            </a:r>
            <a:r>
              <a:rPr lang="en-US" sz="1400" dirty="0" smtClean="0">
                <a:solidFill>
                  <a:schemeClr val="bg1"/>
                </a:solidFill>
              </a:rPr>
              <a:t>a design</a:t>
            </a:r>
            <a:endParaRPr lang="en-US" sz="1400" b="1" dirty="0" smtClean="0">
              <a:solidFill>
                <a:schemeClr val="bg1"/>
              </a:solidFill>
            </a:endParaRPr>
          </a:p>
        </p:txBody>
      </p:sp>
      <p:sp>
        <p:nvSpPr>
          <p:cNvPr id="9" name="Left Arrow 8"/>
          <p:cNvSpPr/>
          <p:nvPr/>
        </p:nvSpPr>
        <p:spPr>
          <a:xfrm rot="16200000">
            <a:off x="3076932" y="2510345"/>
            <a:ext cx="50441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Left Arrow 9"/>
          <p:cNvSpPr/>
          <p:nvPr/>
        </p:nvSpPr>
        <p:spPr>
          <a:xfrm rot="16200000">
            <a:off x="3104226" y="3643109"/>
            <a:ext cx="477124"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Left Arrow 10"/>
          <p:cNvSpPr/>
          <p:nvPr/>
        </p:nvSpPr>
        <p:spPr>
          <a:xfrm rot="16200000">
            <a:off x="3083757" y="4823640"/>
            <a:ext cx="572656"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Left Arrow 11"/>
          <p:cNvSpPr/>
          <p:nvPr/>
        </p:nvSpPr>
        <p:spPr>
          <a:xfrm rot="16200000">
            <a:off x="3104229" y="5976877"/>
            <a:ext cx="559009"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Left Arrow 12"/>
          <p:cNvSpPr/>
          <p:nvPr/>
        </p:nvSpPr>
        <p:spPr>
          <a:xfrm rot="16200000">
            <a:off x="3131249" y="7109914"/>
            <a:ext cx="55955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TextBox 13"/>
          <p:cNvSpPr txBox="1"/>
          <p:nvPr/>
        </p:nvSpPr>
        <p:spPr>
          <a:xfrm>
            <a:off x="623057" y="7807163"/>
            <a:ext cx="553890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Value Added: </a:t>
            </a:r>
            <a:r>
              <a:rPr lang="en-US" sz="1400" dirty="0" smtClean="0">
                <a:solidFill>
                  <a:schemeClr val="bg1"/>
                </a:solidFill>
              </a:rPr>
              <a:t>Provide the final product</a:t>
            </a:r>
            <a:endParaRPr lang="en-US" sz="1400" b="1" dirty="0" smtClean="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VC Narrative for Overall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698120" y="2354883"/>
            <a:ext cx="5538905" cy="353943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Research</a:t>
            </a:r>
            <a:r>
              <a:rPr lang="en-US" sz="1400" dirty="0" smtClean="0">
                <a:solidFill>
                  <a:schemeClr val="bg1"/>
                </a:solidFill>
              </a:rPr>
              <a:t> ways to manufacture laptops with built-in Pico Projectors.</a:t>
            </a:r>
          </a:p>
          <a:p>
            <a:pPr algn="ctr"/>
            <a:endParaRPr lang="en-US" sz="1400" b="1" dirty="0" smtClean="0">
              <a:solidFill>
                <a:schemeClr val="bg1"/>
              </a:solidFill>
            </a:endParaRPr>
          </a:p>
          <a:p>
            <a:pPr algn="ctr"/>
            <a:r>
              <a:rPr lang="en-US" sz="1400" b="1" dirty="0" smtClean="0">
                <a:solidFill>
                  <a:schemeClr val="bg1"/>
                </a:solidFill>
              </a:rPr>
              <a:t>Sell</a:t>
            </a:r>
            <a:r>
              <a:rPr lang="en-US" sz="1400" dirty="0" smtClean="0">
                <a:solidFill>
                  <a:schemeClr val="bg1"/>
                </a:solidFill>
              </a:rPr>
              <a:t> the idea of the built-in Pico Projector to a computer manufacturer.</a:t>
            </a:r>
          </a:p>
          <a:p>
            <a:pPr algn="ctr"/>
            <a:endParaRPr lang="en-US" sz="1400" dirty="0" smtClean="0">
              <a:solidFill>
                <a:schemeClr val="bg1"/>
              </a:solidFill>
            </a:endParaRPr>
          </a:p>
          <a:p>
            <a:pPr algn="ctr"/>
            <a:r>
              <a:rPr lang="en-US" sz="1400" b="1" dirty="0" smtClean="0">
                <a:solidFill>
                  <a:schemeClr val="bg1"/>
                </a:solidFill>
              </a:rPr>
              <a:t>Produce </a:t>
            </a:r>
            <a:r>
              <a:rPr lang="en-US" sz="1400" dirty="0" smtClean="0">
                <a:solidFill>
                  <a:schemeClr val="bg1"/>
                </a:solidFill>
              </a:rPr>
              <a:t>a design for how this process will work.</a:t>
            </a:r>
          </a:p>
          <a:p>
            <a:pPr algn="ctr"/>
            <a:endParaRPr lang="en-US" sz="1400" b="1" dirty="0" smtClean="0">
              <a:solidFill>
                <a:schemeClr val="bg1"/>
              </a:solidFill>
            </a:endParaRPr>
          </a:p>
          <a:p>
            <a:pPr algn="ctr"/>
            <a:r>
              <a:rPr lang="en-US" sz="1400" b="1" dirty="0" smtClean="0">
                <a:solidFill>
                  <a:schemeClr val="bg1"/>
                </a:solidFill>
              </a:rPr>
              <a:t>Deliver</a:t>
            </a:r>
            <a:r>
              <a:rPr lang="en-US" sz="1400" dirty="0" smtClean="0">
                <a:solidFill>
                  <a:schemeClr val="bg1"/>
                </a:solidFill>
              </a:rPr>
              <a:t> the proposed design to a computer manufacturer.</a:t>
            </a:r>
            <a:endParaRPr lang="en-US" sz="1400" b="1" dirty="0" smtClean="0">
              <a:solidFill>
                <a:schemeClr val="bg1"/>
              </a:solidFill>
            </a:endParaRPr>
          </a:p>
          <a:p>
            <a:pPr algn="ctr"/>
            <a:endParaRPr lang="en-US" sz="1400" b="1" dirty="0" smtClean="0">
              <a:solidFill>
                <a:schemeClr val="bg1"/>
              </a:solidFill>
            </a:endParaRPr>
          </a:p>
          <a:p>
            <a:pPr algn="ctr"/>
            <a:r>
              <a:rPr lang="en-US" sz="1400" b="1" dirty="0" smtClean="0">
                <a:solidFill>
                  <a:schemeClr val="bg1"/>
                </a:solidFill>
              </a:rPr>
              <a:t>Service</a:t>
            </a:r>
            <a:r>
              <a:rPr lang="en-US" sz="1400" dirty="0" smtClean="0">
                <a:solidFill>
                  <a:schemeClr val="bg1"/>
                </a:solidFill>
              </a:rPr>
              <a:t> and improve the design with feedback from the computer manufacturer.</a:t>
            </a:r>
            <a:endParaRPr lang="en-US" sz="1400" b="1" dirty="0" smtClean="0">
              <a:solidFill>
                <a:schemeClr val="bg1"/>
              </a:solidFill>
            </a:endParaRPr>
          </a:p>
          <a:p>
            <a:pPr algn="ctr"/>
            <a:endParaRPr lang="en-US" sz="1400" b="1" dirty="0" smtClean="0">
              <a:solidFill>
                <a:schemeClr val="bg1"/>
              </a:solidFill>
            </a:endParaRPr>
          </a:p>
          <a:p>
            <a:pPr algn="ctr"/>
            <a:r>
              <a:rPr lang="en-US" sz="1400" b="1" dirty="0" smtClean="0">
                <a:solidFill>
                  <a:schemeClr val="bg1"/>
                </a:solidFill>
              </a:rPr>
              <a:t>Value Added: </a:t>
            </a:r>
            <a:r>
              <a:rPr lang="en-US" sz="1400" dirty="0" smtClean="0">
                <a:solidFill>
                  <a:schemeClr val="bg1"/>
                </a:solidFill>
              </a:rPr>
              <a:t> Contract with the computer manufacturer to provide the laptop and Pico Projector combination.</a:t>
            </a:r>
            <a:endParaRPr lang="en-US" sz="1400" b="1" dirty="0" smtClean="0">
              <a:solidFill>
                <a:schemeClr val="bg1"/>
              </a:solidFill>
            </a:endParaRPr>
          </a:p>
          <a:p>
            <a:pPr algn="ctr"/>
            <a:endParaRPr lang="en-US" sz="1400" b="1" dirty="0" smtClean="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Work Centered Analysis for Research</a:t>
            </a:r>
            <a:endParaRPr lang="en-US" sz="4000" dirty="0">
              <a:effectLst>
                <a:outerShdw blurRad="50800" dist="38100" dir="2700000" algn="tl" rotWithShape="0">
                  <a:prstClr val="black">
                    <a:alpha val="40000"/>
                  </a:prstClr>
                </a:outerShdw>
              </a:effectLst>
            </a:endParaRPr>
          </a:p>
        </p:txBody>
      </p:sp>
      <p:sp>
        <p:nvSpPr>
          <p:cNvPr id="5" name="TextBox 4"/>
          <p:cNvSpPr txBox="1"/>
          <p:nvPr/>
        </p:nvSpPr>
        <p:spPr>
          <a:xfrm>
            <a:off x="499872" y="1814850"/>
            <a:ext cx="1755648"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KJM Development Research Team</a:t>
            </a:r>
          </a:p>
          <a:p>
            <a:pPr>
              <a:buFont typeface="Arial" pitchFamily="34" charset="0"/>
              <a:buChar char="•"/>
            </a:pPr>
            <a:r>
              <a:rPr lang="en-US" sz="1200" dirty="0" smtClean="0">
                <a:solidFill>
                  <a:schemeClr val="bg1"/>
                </a:solidFill>
              </a:rPr>
              <a:t>Pico Projector supplier</a:t>
            </a:r>
            <a:endParaRPr lang="en-US" sz="1200" dirty="0">
              <a:solidFill>
                <a:schemeClr val="bg1"/>
              </a:solidFill>
            </a:endParaRPr>
          </a:p>
        </p:txBody>
      </p:sp>
      <p:sp>
        <p:nvSpPr>
          <p:cNvPr id="6" name="TextBox 5"/>
          <p:cNvSpPr txBox="1"/>
          <p:nvPr/>
        </p:nvSpPr>
        <p:spPr>
          <a:xfrm>
            <a:off x="2721864" y="2184182"/>
            <a:ext cx="167640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Technology</a:t>
            </a:r>
          </a:p>
          <a:p>
            <a:pPr>
              <a:buFont typeface="Arial" pitchFamily="34" charset="0"/>
              <a:buChar char="•"/>
            </a:pPr>
            <a:r>
              <a:rPr lang="en-US" sz="1200" dirty="0" smtClean="0">
                <a:solidFill>
                  <a:schemeClr val="bg1"/>
                </a:solidFill>
              </a:rPr>
              <a:t>Projector</a:t>
            </a:r>
          </a:p>
          <a:p>
            <a:pPr>
              <a:buFont typeface="Arial" pitchFamily="34" charset="0"/>
              <a:buChar char="•"/>
            </a:pPr>
            <a:r>
              <a:rPr lang="en-US" sz="1200" dirty="0" smtClean="0">
                <a:solidFill>
                  <a:schemeClr val="bg1"/>
                </a:solidFill>
              </a:rPr>
              <a:t>Software Testing</a:t>
            </a:r>
            <a:endParaRPr lang="en-US" sz="1200" dirty="0">
              <a:solidFill>
                <a:schemeClr val="bg1"/>
              </a:solidFill>
            </a:endParaRPr>
          </a:p>
        </p:txBody>
      </p:sp>
      <p:sp>
        <p:nvSpPr>
          <p:cNvPr id="7" name="TextBox 6"/>
          <p:cNvSpPr txBox="1"/>
          <p:nvPr/>
        </p:nvSpPr>
        <p:spPr>
          <a:xfrm>
            <a:off x="4861560" y="1814850"/>
            <a:ext cx="1344168"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Laptop Specifications</a:t>
            </a:r>
          </a:p>
          <a:p>
            <a:pPr>
              <a:buFont typeface="Arial" pitchFamily="34" charset="0"/>
              <a:buChar char="•"/>
            </a:pPr>
            <a:r>
              <a:rPr lang="en-US" sz="1200" dirty="0" smtClean="0">
                <a:solidFill>
                  <a:schemeClr val="bg1"/>
                </a:solidFill>
              </a:rPr>
              <a:t>Projector Specifications</a:t>
            </a:r>
            <a:endParaRPr lang="en-US" sz="1200" dirty="0">
              <a:solidFill>
                <a:schemeClr val="bg1"/>
              </a:solidFill>
            </a:endParaRPr>
          </a:p>
        </p:txBody>
      </p:sp>
      <p:sp>
        <p:nvSpPr>
          <p:cNvPr id="13" name="TextBox 12"/>
          <p:cNvSpPr txBox="1"/>
          <p:nvPr/>
        </p:nvSpPr>
        <p:spPr>
          <a:xfrm>
            <a:off x="533400" y="7086600"/>
            <a:ext cx="259080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buFont typeface="Arial" pitchFamily="34" charset="0"/>
              <a:buChar char="•"/>
            </a:pPr>
            <a:r>
              <a:rPr lang="en-US" sz="1200" dirty="0" smtClean="0">
                <a:solidFill>
                  <a:schemeClr val="bg1"/>
                </a:solidFill>
              </a:rPr>
              <a:t>Make Pico Projector work with Laptop Computers.</a:t>
            </a:r>
            <a:endParaRPr lang="en-US" sz="1200" dirty="0">
              <a:solidFill>
                <a:schemeClr val="bg1"/>
              </a:solidFill>
            </a:endParaRPr>
          </a:p>
        </p:txBody>
      </p:sp>
      <p:sp>
        <p:nvSpPr>
          <p:cNvPr id="15" name="TextBox 14"/>
          <p:cNvSpPr txBox="1"/>
          <p:nvPr/>
        </p:nvSpPr>
        <p:spPr>
          <a:xfrm>
            <a:off x="3657600" y="7086600"/>
            <a:ext cx="274320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a:t>
            </a:r>
          </a:p>
          <a:p>
            <a:pPr>
              <a:buFont typeface="Arial" pitchFamily="34" charset="0"/>
              <a:buChar char="•"/>
            </a:pPr>
            <a:r>
              <a:rPr lang="en-US" sz="1200" dirty="0" smtClean="0">
                <a:solidFill>
                  <a:schemeClr val="bg1"/>
                </a:solidFill>
              </a:rPr>
              <a:t>Combining multiple components into a single component</a:t>
            </a:r>
            <a:endParaRPr lang="en-US" sz="1200" dirty="0">
              <a:solidFill>
                <a:schemeClr val="bg1"/>
              </a:solidFill>
            </a:endParaRPr>
          </a:p>
        </p:txBody>
      </p:sp>
      <p:sp>
        <p:nvSpPr>
          <p:cNvPr id="16" name="TextBox 15"/>
          <p:cNvSpPr txBox="1"/>
          <p:nvPr/>
        </p:nvSpPr>
        <p:spPr>
          <a:xfrm>
            <a:off x="2560321" y="6326829"/>
            <a:ext cx="176784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buFont typeface="Arial" pitchFamily="34" charset="0"/>
              <a:buChar char="•"/>
            </a:pPr>
            <a:r>
              <a:rPr lang="en-US" sz="1200" dirty="0" smtClean="0">
                <a:solidFill>
                  <a:schemeClr val="bg1"/>
                </a:solidFill>
              </a:rPr>
              <a:t>KJM Development Sales Team</a:t>
            </a:r>
            <a:endParaRPr lang="en-US" sz="1200" dirty="0">
              <a:solidFill>
                <a:schemeClr val="bg1"/>
              </a:solidFill>
            </a:endParaRPr>
          </a:p>
        </p:txBody>
      </p:sp>
      <p:sp>
        <p:nvSpPr>
          <p:cNvPr id="17" name="Left Arrow 16"/>
          <p:cNvSpPr/>
          <p:nvPr/>
        </p:nvSpPr>
        <p:spPr>
          <a:xfrm rot="16200000">
            <a:off x="5253135" y="2968021"/>
            <a:ext cx="490915"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Left Arrow 18"/>
          <p:cNvSpPr/>
          <p:nvPr/>
        </p:nvSpPr>
        <p:spPr>
          <a:xfrm rot="16200000">
            <a:off x="3234388" y="5766111"/>
            <a:ext cx="383139"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TextBox 13"/>
          <p:cNvSpPr txBox="1"/>
          <p:nvPr/>
        </p:nvSpPr>
        <p:spPr>
          <a:xfrm>
            <a:off x="679704" y="3653551"/>
            <a:ext cx="5428996"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a:buFont typeface="Arial" pitchFamily="34" charset="0"/>
              <a:buChar char="•"/>
            </a:pPr>
            <a:r>
              <a:rPr lang="en-US" sz="1200" dirty="0" smtClean="0">
                <a:solidFill>
                  <a:schemeClr val="bg1"/>
                </a:solidFill>
              </a:rPr>
              <a:t>Make a flawless working product.</a:t>
            </a:r>
          </a:p>
          <a:p>
            <a:pPr>
              <a:buFont typeface="Arial" pitchFamily="34" charset="0"/>
              <a:buChar char="•"/>
            </a:pPr>
            <a:r>
              <a:rPr lang="en-US" sz="1200" dirty="0" smtClean="0">
                <a:solidFill>
                  <a:schemeClr val="bg1"/>
                </a:solidFill>
              </a:rPr>
              <a:t>Deliver information to KJM Development’s Sales Team</a:t>
            </a:r>
          </a:p>
          <a:p>
            <a:pPr>
              <a:buFont typeface="Arial" pitchFamily="34" charset="0"/>
              <a:buChar char="•"/>
            </a:pPr>
            <a:r>
              <a:rPr lang="en-US" sz="1200" dirty="0" smtClean="0">
                <a:solidFill>
                  <a:schemeClr val="bg1"/>
                </a:solidFill>
              </a:rPr>
              <a:t>Create additional hardware and software for compatibility.</a:t>
            </a:r>
          </a:p>
          <a:p>
            <a:pPr>
              <a:buFont typeface="Arial" pitchFamily="34" charset="0"/>
              <a:buChar char="•"/>
            </a:pPr>
            <a:r>
              <a:rPr lang="en-US" sz="1200" dirty="0" smtClean="0">
                <a:solidFill>
                  <a:schemeClr val="bg1"/>
                </a:solidFill>
              </a:rPr>
              <a:t>Modify the product as needed based upon continued testing.</a:t>
            </a:r>
          </a:p>
        </p:txBody>
      </p:sp>
      <p:sp>
        <p:nvSpPr>
          <p:cNvPr id="20" name="Left Arrow 19"/>
          <p:cNvSpPr/>
          <p:nvPr/>
        </p:nvSpPr>
        <p:spPr>
          <a:xfrm rot="16200000">
            <a:off x="3372020" y="3024886"/>
            <a:ext cx="490915"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Left Arrow 20"/>
          <p:cNvSpPr/>
          <p:nvPr/>
        </p:nvSpPr>
        <p:spPr>
          <a:xfrm rot="16200000">
            <a:off x="1161080" y="2970295"/>
            <a:ext cx="490915"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TextBox 21"/>
          <p:cNvSpPr txBox="1"/>
          <p:nvPr/>
        </p:nvSpPr>
        <p:spPr>
          <a:xfrm>
            <a:off x="2453412" y="5209987"/>
            <a:ext cx="1995757"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Product</a:t>
            </a:r>
          </a:p>
          <a:p>
            <a:pPr>
              <a:buFont typeface="Arial" pitchFamily="34" charset="0"/>
              <a:buChar char="•"/>
            </a:pPr>
            <a:r>
              <a:rPr lang="en-US" sz="1200" dirty="0" smtClean="0">
                <a:solidFill>
                  <a:schemeClr val="bg1"/>
                </a:solidFill>
              </a:rPr>
              <a:t>Design Specifications</a:t>
            </a:r>
            <a:endParaRPr lang="en-US" sz="1200" dirty="0">
              <a:solidFill>
                <a:schemeClr val="bg1"/>
              </a:solidFill>
            </a:endParaRPr>
          </a:p>
        </p:txBody>
      </p:sp>
      <p:sp>
        <p:nvSpPr>
          <p:cNvPr id="23" name="Left Arrow 22"/>
          <p:cNvSpPr/>
          <p:nvPr/>
        </p:nvSpPr>
        <p:spPr>
          <a:xfrm rot="16200000">
            <a:off x="3250311" y="4703860"/>
            <a:ext cx="383139"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446550"/>
          </a:xfrm>
          <a:prstGeom prst="rect">
            <a:avLst/>
          </a:prstGeom>
          <a:noFill/>
        </p:spPr>
        <p:txBody>
          <a:bodyPr wrap="square" rtlCol="0">
            <a:spAutoFit/>
          </a:bodyPr>
          <a:lstStyle/>
          <a:p>
            <a:pPr algn="ctr"/>
            <a:r>
              <a:rPr lang="en-US" sz="4400" dirty="0" smtClean="0">
                <a:effectLst>
                  <a:outerShdw blurRad="50800" dist="38100" dir="2700000" algn="tl" rotWithShape="0">
                    <a:prstClr val="black">
                      <a:alpha val="40000"/>
                    </a:prstClr>
                  </a:outerShdw>
                </a:effectLst>
              </a:rPr>
              <a:t>Client WCA Narrative</a:t>
            </a:r>
          </a:p>
          <a:p>
            <a:pPr algn="ctr"/>
            <a:r>
              <a:rPr lang="en-US" sz="4400" dirty="0" smtClean="0">
                <a:effectLst>
                  <a:outerShdw blurRad="50800" dist="38100" dir="2700000" algn="tl" rotWithShape="0">
                    <a:prstClr val="black">
                      <a:alpha val="40000"/>
                    </a:prstClr>
                  </a:outerShdw>
                </a:effectLst>
              </a:rPr>
              <a:t>for Research</a:t>
            </a:r>
            <a:endParaRPr lang="en-US" sz="4400" dirty="0">
              <a:effectLst>
                <a:outerShdw blurRad="50800" dist="38100" dir="2700000" algn="tl" rotWithShape="0">
                  <a:prstClr val="black">
                    <a:alpha val="40000"/>
                  </a:prstClr>
                </a:outerShdw>
              </a:effectLst>
            </a:endParaRPr>
          </a:p>
        </p:txBody>
      </p:sp>
      <p:sp>
        <p:nvSpPr>
          <p:cNvPr id="3" name="TextBox 2"/>
          <p:cNvSpPr txBox="1"/>
          <p:nvPr/>
        </p:nvSpPr>
        <p:spPr>
          <a:xfrm>
            <a:off x="368491" y="1932341"/>
            <a:ext cx="6155140" cy="618630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b="1" dirty="0" smtClean="0">
                <a:solidFill>
                  <a:schemeClr val="bg1"/>
                </a:solidFill>
              </a:rPr>
              <a:t>Goal:</a:t>
            </a:r>
            <a:r>
              <a:rPr lang="en-US" sz="1200" dirty="0" smtClean="0">
                <a:solidFill>
                  <a:schemeClr val="bg1"/>
                </a:solidFill>
              </a:rPr>
              <a:t> Make the Pico Projector compatible with any laptop computer by using software and modifying the projector as necessary.</a:t>
            </a:r>
            <a:endParaRPr lang="en-US" sz="1200" b="1" dirty="0" smtClean="0">
              <a:solidFill>
                <a:schemeClr val="bg1"/>
              </a:solidFill>
            </a:endParaRPr>
          </a:p>
          <a:p>
            <a:r>
              <a:rPr lang="en-US" sz="1200" b="1" dirty="0" smtClean="0">
                <a:solidFill>
                  <a:schemeClr val="bg1"/>
                </a:solidFill>
              </a:rPr>
              <a:t>Value:</a:t>
            </a:r>
            <a:r>
              <a:rPr lang="en-US" sz="1200" dirty="0" smtClean="0">
                <a:solidFill>
                  <a:schemeClr val="bg1"/>
                </a:solidFill>
              </a:rPr>
              <a:t> An innovative technology that will be marketed by KJM Development’s Sales Team.</a:t>
            </a:r>
          </a:p>
          <a:p>
            <a:r>
              <a:rPr lang="en-US" sz="1200" b="1" dirty="0" smtClean="0">
                <a:solidFill>
                  <a:schemeClr val="bg1"/>
                </a:solidFill>
              </a:rPr>
              <a:t>Produce: </a:t>
            </a:r>
            <a:r>
              <a:rPr lang="en-US" sz="1200" dirty="0" smtClean="0">
                <a:solidFill>
                  <a:schemeClr val="bg1"/>
                </a:solidFill>
              </a:rPr>
              <a:t>Design Specifications</a:t>
            </a:r>
            <a:endParaRPr lang="en-US" sz="1200" b="1" dirty="0" smtClean="0">
              <a:solidFill>
                <a:schemeClr val="bg1"/>
              </a:solidFill>
            </a:endParaRPr>
          </a:p>
          <a:p>
            <a:r>
              <a:rPr lang="en-US" sz="1200" b="1" dirty="0" smtClean="0">
                <a:solidFill>
                  <a:schemeClr val="bg1"/>
                </a:solidFill>
              </a:rPr>
              <a:t>Customer: </a:t>
            </a:r>
            <a:r>
              <a:rPr lang="en-US" sz="1200" dirty="0" smtClean="0">
                <a:solidFill>
                  <a:schemeClr val="bg1"/>
                </a:solidFill>
              </a:rPr>
              <a:t> KJM Development's Sales Team</a:t>
            </a:r>
            <a:endParaRPr lang="en-US" sz="1200" b="1" dirty="0" smtClean="0">
              <a:solidFill>
                <a:schemeClr val="bg1"/>
              </a:solidFill>
            </a:endParaRPr>
          </a:p>
          <a:p>
            <a:r>
              <a:rPr lang="en-US" sz="1200" b="1" dirty="0" smtClean="0">
                <a:solidFill>
                  <a:schemeClr val="bg1"/>
                </a:solidFill>
              </a:rPr>
              <a:t/>
            </a:r>
            <a:br>
              <a:rPr lang="en-US" sz="1200" b="1" dirty="0" smtClean="0">
                <a:solidFill>
                  <a:schemeClr val="bg1"/>
                </a:solidFill>
              </a:rPr>
            </a:br>
            <a:r>
              <a:rPr lang="en-US" sz="1200" b="1" u="sng" dirty="0" smtClean="0">
                <a:solidFill>
                  <a:schemeClr val="bg1"/>
                </a:solidFill>
              </a:rPr>
              <a:t>Work Practices</a:t>
            </a:r>
          </a:p>
          <a:p>
            <a:r>
              <a:rPr lang="en-US" sz="1200" b="1" dirty="0" smtClean="0">
                <a:solidFill>
                  <a:schemeClr val="bg1"/>
                </a:solidFill>
              </a:rPr>
              <a:t>Research:</a:t>
            </a:r>
            <a:r>
              <a:rPr lang="en-US" sz="1200" dirty="0" smtClean="0">
                <a:solidFill>
                  <a:schemeClr val="bg1"/>
                </a:solidFill>
              </a:rPr>
              <a:t> Make the Pico Project and its components, including software, work without problems.</a:t>
            </a:r>
            <a:endParaRPr lang="en-US" sz="1200" b="1" dirty="0" smtClean="0">
              <a:solidFill>
                <a:schemeClr val="bg1"/>
              </a:solidFill>
            </a:endParaRPr>
          </a:p>
          <a:p>
            <a:r>
              <a:rPr lang="en-US" sz="1200" b="1" dirty="0" smtClean="0">
                <a:solidFill>
                  <a:schemeClr val="bg1"/>
                </a:solidFill>
              </a:rPr>
              <a:t>Sell:</a:t>
            </a:r>
            <a:r>
              <a:rPr lang="en-US" sz="1200" dirty="0" smtClean="0">
                <a:solidFill>
                  <a:schemeClr val="bg1"/>
                </a:solidFill>
              </a:rPr>
              <a:t> the product and specifications to the Sales Team.</a:t>
            </a:r>
            <a:endParaRPr lang="en-US" sz="1200" b="1" dirty="0" smtClean="0">
              <a:solidFill>
                <a:schemeClr val="bg1"/>
              </a:solidFill>
            </a:endParaRPr>
          </a:p>
          <a:p>
            <a:r>
              <a:rPr lang="en-US" sz="1200" b="1" dirty="0" smtClean="0">
                <a:solidFill>
                  <a:schemeClr val="bg1"/>
                </a:solidFill>
              </a:rPr>
              <a:t>Produce:</a:t>
            </a:r>
            <a:r>
              <a:rPr lang="en-US" sz="1200" dirty="0" smtClean="0">
                <a:solidFill>
                  <a:schemeClr val="bg1"/>
                </a:solidFill>
              </a:rPr>
              <a:t> Make a fully functional product that allows users to interact with the settings with ease.</a:t>
            </a:r>
            <a:endParaRPr lang="en-US" sz="1200" b="1" dirty="0" smtClean="0">
              <a:solidFill>
                <a:schemeClr val="bg1"/>
              </a:solidFill>
            </a:endParaRPr>
          </a:p>
          <a:p>
            <a:r>
              <a:rPr lang="en-US" sz="1200" b="1" dirty="0" smtClean="0">
                <a:solidFill>
                  <a:schemeClr val="bg1"/>
                </a:solidFill>
              </a:rPr>
              <a:t>Deliver:</a:t>
            </a:r>
            <a:r>
              <a:rPr lang="en-US" sz="1200" dirty="0" smtClean="0">
                <a:solidFill>
                  <a:schemeClr val="bg1"/>
                </a:solidFill>
              </a:rPr>
              <a:t> The tested projector and laptop combination will be provided to the Sales Team.</a:t>
            </a:r>
            <a:endParaRPr lang="en-US" sz="1200" b="1" dirty="0" smtClean="0">
              <a:solidFill>
                <a:schemeClr val="bg1"/>
              </a:solidFill>
            </a:endParaRPr>
          </a:p>
          <a:p>
            <a:r>
              <a:rPr lang="en-US" sz="1200" b="1" dirty="0" smtClean="0">
                <a:solidFill>
                  <a:schemeClr val="bg1"/>
                </a:solidFill>
              </a:rPr>
              <a:t>Service: </a:t>
            </a:r>
            <a:r>
              <a:rPr lang="en-US" sz="1200" dirty="0" smtClean="0">
                <a:solidFill>
                  <a:schemeClr val="bg1"/>
                </a:solidFill>
              </a:rPr>
              <a:t>After continued research, if problems are found, updates will be provided for software and hardware will be replaced.</a:t>
            </a:r>
          </a:p>
          <a:p>
            <a:endParaRPr lang="en-US" sz="1200" dirty="0" smtClean="0">
              <a:solidFill>
                <a:schemeClr val="bg1"/>
              </a:solidFill>
            </a:endParaRPr>
          </a:p>
          <a:p>
            <a:r>
              <a:rPr lang="en-US" sz="1200" b="1" u="sng" dirty="0" smtClean="0">
                <a:solidFill>
                  <a:schemeClr val="bg1"/>
                </a:solidFill>
              </a:rPr>
              <a:t>Role  of People in Research</a:t>
            </a:r>
          </a:p>
          <a:p>
            <a:r>
              <a:rPr lang="en-US" sz="1200" b="1" dirty="0" smtClean="0">
                <a:solidFill>
                  <a:schemeClr val="bg1"/>
                </a:solidFill>
              </a:rPr>
              <a:t>KJM Development’s Research Team:</a:t>
            </a:r>
            <a:r>
              <a:rPr lang="en-US" sz="1200" dirty="0" smtClean="0">
                <a:solidFill>
                  <a:schemeClr val="bg1"/>
                </a:solidFill>
              </a:rPr>
              <a:t> To test and develop software and modify the products as necessary.</a:t>
            </a:r>
          </a:p>
          <a:p>
            <a:r>
              <a:rPr lang="en-US" sz="1200" b="1" dirty="0" smtClean="0">
                <a:solidFill>
                  <a:schemeClr val="bg1"/>
                </a:solidFill>
              </a:rPr>
              <a:t>Pico Projector Supplier:</a:t>
            </a:r>
            <a:r>
              <a:rPr lang="en-US" sz="1200" dirty="0" smtClean="0">
                <a:solidFill>
                  <a:schemeClr val="bg1"/>
                </a:solidFill>
              </a:rPr>
              <a:t> Company that provides the Pico Projector.</a:t>
            </a:r>
            <a:endParaRPr lang="en-US" sz="1200" b="1" dirty="0" smtClean="0">
              <a:solidFill>
                <a:schemeClr val="bg1"/>
              </a:solidFill>
            </a:endParaRPr>
          </a:p>
          <a:p>
            <a:endParaRPr lang="en-US" sz="1200" b="1" u="sng" dirty="0" smtClean="0">
              <a:solidFill>
                <a:schemeClr val="bg1"/>
              </a:solidFill>
            </a:endParaRPr>
          </a:p>
          <a:p>
            <a:r>
              <a:rPr lang="en-US" sz="1200" b="1" u="sng" dirty="0" smtClean="0">
                <a:solidFill>
                  <a:schemeClr val="bg1"/>
                </a:solidFill>
              </a:rPr>
              <a:t>Role of Data in Research</a:t>
            </a:r>
          </a:p>
          <a:p>
            <a:r>
              <a:rPr lang="en-US" sz="1200" b="1" dirty="0" smtClean="0">
                <a:solidFill>
                  <a:schemeClr val="bg1"/>
                </a:solidFill>
              </a:rPr>
              <a:t>Laptop Specifications: </a:t>
            </a:r>
            <a:r>
              <a:rPr lang="en-US" sz="1200" dirty="0" smtClean="0">
                <a:solidFill>
                  <a:schemeClr val="bg1"/>
                </a:solidFill>
              </a:rPr>
              <a:t>Used for modifying the projector and it’s software to be compatible with the laptop.</a:t>
            </a:r>
          </a:p>
          <a:p>
            <a:r>
              <a:rPr lang="en-US" sz="1200" b="1" dirty="0" smtClean="0">
                <a:solidFill>
                  <a:schemeClr val="bg1"/>
                </a:solidFill>
              </a:rPr>
              <a:t>Projector Specifications:</a:t>
            </a:r>
            <a:r>
              <a:rPr lang="en-US" sz="1200" dirty="0" smtClean="0">
                <a:solidFill>
                  <a:schemeClr val="bg1"/>
                </a:solidFill>
              </a:rPr>
              <a:t> Used for modifying the projector to fit within the laptop’s case.</a:t>
            </a:r>
            <a:endParaRPr lang="en-US" sz="1200" b="1" dirty="0" smtClean="0">
              <a:solidFill>
                <a:schemeClr val="bg1"/>
              </a:solidFill>
            </a:endParaRPr>
          </a:p>
          <a:p>
            <a:endParaRPr lang="en-US" sz="1200" b="1" u="sng" dirty="0" smtClean="0">
              <a:solidFill>
                <a:schemeClr val="bg1"/>
              </a:solidFill>
            </a:endParaRPr>
          </a:p>
          <a:p>
            <a:r>
              <a:rPr lang="en-US" sz="1200" b="1" u="sng" dirty="0" smtClean="0">
                <a:solidFill>
                  <a:schemeClr val="bg1"/>
                </a:solidFill>
              </a:rPr>
              <a:t>Role of Technology in Research</a:t>
            </a:r>
          </a:p>
          <a:p>
            <a:r>
              <a:rPr lang="en-US" sz="1200" b="1" dirty="0" smtClean="0">
                <a:solidFill>
                  <a:schemeClr val="bg1"/>
                </a:solidFill>
              </a:rPr>
              <a:t>Projector:</a:t>
            </a:r>
            <a:r>
              <a:rPr lang="en-US" sz="1200" dirty="0" smtClean="0">
                <a:solidFill>
                  <a:schemeClr val="bg1"/>
                </a:solidFill>
              </a:rPr>
              <a:t> The basis for the project.</a:t>
            </a:r>
          </a:p>
          <a:p>
            <a:r>
              <a:rPr lang="en-US" sz="1200" b="1" dirty="0" smtClean="0">
                <a:solidFill>
                  <a:schemeClr val="bg1"/>
                </a:solidFill>
              </a:rPr>
              <a:t>Software Testing:</a:t>
            </a:r>
            <a:r>
              <a:rPr lang="en-US" sz="1200" dirty="0" smtClean="0">
                <a:solidFill>
                  <a:schemeClr val="bg1"/>
                </a:solidFill>
              </a:rPr>
              <a:t> To make sure that there are no bugs or other potential problems with the software working with the hardware.</a:t>
            </a:r>
            <a:endParaRPr lang="en-US" sz="1200" b="1" dirty="0" smtClean="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a:t>
            </a:r>
          </a:p>
          <a:p>
            <a:pPr algn="ctr"/>
            <a:r>
              <a:rPr lang="en-US" sz="4000" dirty="0" smtClean="0">
                <a:effectLst>
                  <a:outerShdw blurRad="50800" dist="38100" dir="2700000" algn="tl" rotWithShape="0">
                    <a:prstClr val="black">
                      <a:alpha val="40000"/>
                    </a:prstClr>
                  </a:outerShdw>
                </a:effectLst>
              </a:rPr>
              <a:t>for Research</a:t>
            </a:r>
            <a:endParaRPr lang="en-US" sz="4000" dirty="0">
              <a:effectLst>
                <a:outerShdw blurRad="50800" dist="38100" dir="2700000" algn="tl" rotWithShape="0">
                  <a:prstClr val="black">
                    <a:alpha val="40000"/>
                  </a:prstClr>
                </a:outerShdw>
              </a:effectLst>
            </a:endParaRPr>
          </a:p>
        </p:txBody>
      </p:sp>
      <p:sp>
        <p:nvSpPr>
          <p:cNvPr id="9" name="TextBox 8"/>
          <p:cNvSpPr txBox="1"/>
          <p:nvPr/>
        </p:nvSpPr>
        <p:spPr>
          <a:xfrm>
            <a:off x="1736682" y="7077619"/>
            <a:ext cx="3312990"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 Added: </a:t>
            </a:r>
            <a:r>
              <a:rPr lang="en-US" sz="1200" dirty="0" smtClean="0">
                <a:solidFill>
                  <a:schemeClr val="bg1"/>
                </a:solidFill>
              </a:rPr>
              <a:t>Advanced technology</a:t>
            </a:r>
            <a:endParaRPr lang="en-US" sz="1200" dirty="0">
              <a:solidFill>
                <a:schemeClr val="bg1"/>
              </a:solidFill>
            </a:endParaRPr>
          </a:p>
        </p:txBody>
      </p:sp>
      <p:sp>
        <p:nvSpPr>
          <p:cNvPr id="49" name="TextBox 48"/>
          <p:cNvSpPr txBox="1"/>
          <p:nvPr/>
        </p:nvSpPr>
        <p:spPr>
          <a:xfrm>
            <a:off x="1875146" y="2365799"/>
            <a:ext cx="2986088"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Develop</a:t>
            </a:r>
            <a:r>
              <a:rPr lang="en-US" sz="1200" dirty="0" smtClean="0">
                <a:solidFill>
                  <a:schemeClr val="bg1"/>
                </a:solidFill>
              </a:rPr>
              <a:t> the Pico Projector</a:t>
            </a:r>
            <a:endParaRPr lang="en-US" sz="1200" dirty="0">
              <a:solidFill>
                <a:schemeClr val="bg1"/>
              </a:solidFill>
            </a:endParaRPr>
          </a:p>
        </p:txBody>
      </p:sp>
      <p:sp>
        <p:nvSpPr>
          <p:cNvPr id="50" name="TextBox 49"/>
          <p:cNvSpPr txBox="1"/>
          <p:nvPr/>
        </p:nvSpPr>
        <p:spPr>
          <a:xfrm>
            <a:off x="1899679" y="3276511"/>
            <a:ext cx="2986088"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Sell</a:t>
            </a:r>
            <a:r>
              <a:rPr lang="en-US" sz="1200" dirty="0" smtClean="0">
                <a:solidFill>
                  <a:schemeClr val="bg1"/>
                </a:solidFill>
              </a:rPr>
              <a:t> specifications and concepts</a:t>
            </a:r>
            <a:endParaRPr lang="en-US" sz="1200" dirty="0">
              <a:solidFill>
                <a:schemeClr val="bg1"/>
              </a:solidFill>
            </a:endParaRPr>
          </a:p>
        </p:txBody>
      </p:sp>
      <p:sp>
        <p:nvSpPr>
          <p:cNvPr id="51" name="TextBox 50"/>
          <p:cNvSpPr txBox="1"/>
          <p:nvPr/>
        </p:nvSpPr>
        <p:spPr>
          <a:xfrm>
            <a:off x="1574894" y="4246651"/>
            <a:ext cx="3665847"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Produce</a:t>
            </a:r>
            <a:r>
              <a:rPr lang="en-US" sz="1200" dirty="0" smtClean="0">
                <a:solidFill>
                  <a:schemeClr val="bg1"/>
                </a:solidFill>
              </a:rPr>
              <a:t> software, optimize performance.</a:t>
            </a:r>
            <a:endParaRPr lang="en-US" sz="1200" dirty="0">
              <a:solidFill>
                <a:schemeClr val="bg1"/>
              </a:solidFill>
            </a:endParaRPr>
          </a:p>
        </p:txBody>
      </p:sp>
      <p:sp>
        <p:nvSpPr>
          <p:cNvPr id="52" name="TextBox 51"/>
          <p:cNvSpPr txBox="1"/>
          <p:nvPr/>
        </p:nvSpPr>
        <p:spPr>
          <a:xfrm>
            <a:off x="1888794" y="5144423"/>
            <a:ext cx="2986088"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Deliver</a:t>
            </a:r>
            <a:r>
              <a:rPr lang="en-US" sz="1200" dirty="0" smtClean="0">
                <a:solidFill>
                  <a:schemeClr val="bg1"/>
                </a:solidFill>
              </a:rPr>
              <a:t> the product</a:t>
            </a:r>
            <a:endParaRPr lang="en-US" sz="1200" dirty="0">
              <a:solidFill>
                <a:schemeClr val="bg1"/>
              </a:solidFill>
            </a:endParaRPr>
          </a:p>
        </p:txBody>
      </p:sp>
      <p:sp>
        <p:nvSpPr>
          <p:cNvPr id="53" name="TextBox 52"/>
          <p:cNvSpPr txBox="1"/>
          <p:nvPr/>
        </p:nvSpPr>
        <p:spPr>
          <a:xfrm>
            <a:off x="1760887" y="6090354"/>
            <a:ext cx="3254828"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Service</a:t>
            </a:r>
            <a:r>
              <a:rPr lang="en-US" sz="1200" dirty="0" smtClean="0">
                <a:solidFill>
                  <a:schemeClr val="bg1"/>
                </a:solidFill>
              </a:rPr>
              <a:t> the product</a:t>
            </a:r>
            <a:endParaRPr lang="en-US" sz="1200" dirty="0">
              <a:solidFill>
                <a:schemeClr val="bg1"/>
              </a:solidFill>
            </a:endParaRPr>
          </a:p>
        </p:txBody>
      </p:sp>
      <p:sp>
        <p:nvSpPr>
          <p:cNvPr id="54" name="Down Arrow 53"/>
          <p:cNvSpPr/>
          <p:nvPr/>
        </p:nvSpPr>
        <p:spPr>
          <a:xfrm>
            <a:off x="3252658" y="2799869"/>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Down Arrow 54"/>
          <p:cNvSpPr/>
          <p:nvPr/>
        </p:nvSpPr>
        <p:spPr>
          <a:xfrm>
            <a:off x="3239010" y="3737997"/>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Down Arrow 55"/>
          <p:cNvSpPr/>
          <p:nvPr/>
        </p:nvSpPr>
        <p:spPr>
          <a:xfrm>
            <a:off x="3252659" y="4666199"/>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Down Arrow 56"/>
          <p:cNvSpPr/>
          <p:nvPr/>
        </p:nvSpPr>
        <p:spPr>
          <a:xfrm>
            <a:off x="3266306" y="5701312"/>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Down Arrow 57"/>
          <p:cNvSpPr/>
          <p:nvPr/>
        </p:nvSpPr>
        <p:spPr>
          <a:xfrm>
            <a:off x="3266306" y="6559396"/>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Narrative for Research</a:t>
            </a:r>
            <a:endParaRPr lang="en-US" sz="4000" dirty="0">
              <a:effectLst>
                <a:outerShdw blurRad="50800" dist="38100" dir="2700000" algn="tl" rotWithShape="0">
                  <a:prstClr val="black">
                    <a:alpha val="40000"/>
                  </a:prstClr>
                </a:outerShdw>
              </a:effectLst>
            </a:endParaRPr>
          </a:p>
        </p:txBody>
      </p:sp>
      <p:sp>
        <p:nvSpPr>
          <p:cNvPr id="49" name="TextBox 48"/>
          <p:cNvSpPr txBox="1"/>
          <p:nvPr/>
        </p:nvSpPr>
        <p:spPr>
          <a:xfrm>
            <a:off x="450377" y="2734288"/>
            <a:ext cx="5909480" cy="353943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Develop</a:t>
            </a:r>
            <a:r>
              <a:rPr lang="en-US" sz="1400" dirty="0" smtClean="0">
                <a:solidFill>
                  <a:schemeClr val="bg1"/>
                </a:solidFill>
              </a:rPr>
              <a:t> the Pico Projector and the laptop to flawlessly work together.</a:t>
            </a:r>
          </a:p>
          <a:p>
            <a:pPr algn="ctr"/>
            <a:endParaRPr lang="en-US" sz="1400" dirty="0" smtClean="0">
              <a:solidFill>
                <a:schemeClr val="bg1"/>
              </a:solidFill>
            </a:endParaRPr>
          </a:p>
          <a:p>
            <a:pPr algn="ctr"/>
            <a:r>
              <a:rPr lang="en-US" sz="1400" b="1" dirty="0" smtClean="0">
                <a:solidFill>
                  <a:schemeClr val="bg1"/>
                </a:solidFill>
              </a:rPr>
              <a:t>Sell</a:t>
            </a:r>
            <a:r>
              <a:rPr lang="en-US" sz="1400" dirty="0" smtClean="0">
                <a:solidFill>
                  <a:schemeClr val="bg1"/>
                </a:solidFill>
              </a:rPr>
              <a:t> the specifications and concepts to KJM Development’s Sales Team.</a:t>
            </a:r>
          </a:p>
          <a:p>
            <a:pPr algn="ctr"/>
            <a:endParaRPr lang="en-US" sz="1400" dirty="0" smtClean="0">
              <a:solidFill>
                <a:schemeClr val="bg1"/>
              </a:solidFill>
            </a:endParaRPr>
          </a:p>
          <a:p>
            <a:pPr algn="ctr"/>
            <a:r>
              <a:rPr lang="en-US" sz="1400" b="1" dirty="0" smtClean="0">
                <a:solidFill>
                  <a:schemeClr val="bg1"/>
                </a:solidFill>
              </a:rPr>
              <a:t>Produce</a:t>
            </a:r>
            <a:r>
              <a:rPr lang="en-US" sz="1400" dirty="0" smtClean="0">
                <a:solidFill>
                  <a:schemeClr val="bg1"/>
                </a:solidFill>
              </a:rPr>
              <a:t> compatibility software and optimum performance.</a:t>
            </a:r>
          </a:p>
          <a:p>
            <a:pPr algn="ctr"/>
            <a:endParaRPr lang="en-US" sz="1400" dirty="0" smtClean="0">
              <a:solidFill>
                <a:schemeClr val="bg1"/>
              </a:solidFill>
            </a:endParaRPr>
          </a:p>
          <a:p>
            <a:pPr algn="ctr"/>
            <a:r>
              <a:rPr lang="en-US" sz="1400" b="1" dirty="0" smtClean="0">
                <a:solidFill>
                  <a:schemeClr val="bg1"/>
                </a:solidFill>
              </a:rPr>
              <a:t>Deliver</a:t>
            </a:r>
            <a:r>
              <a:rPr lang="en-US" sz="1400" dirty="0" smtClean="0">
                <a:solidFill>
                  <a:schemeClr val="bg1"/>
                </a:solidFill>
              </a:rPr>
              <a:t> the final product to the Sales Team for marketing.</a:t>
            </a:r>
          </a:p>
          <a:p>
            <a:pPr algn="ctr"/>
            <a:endParaRPr lang="en-US" sz="1400" dirty="0" smtClean="0">
              <a:solidFill>
                <a:schemeClr val="bg1"/>
              </a:solidFill>
            </a:endParaRPr>
          </a:p>
          <a:p>
            <a:pPr algn="ctr"/>
            <a:r>
              <a:rPr lang="en-US" sz="1400" b="1" dirty="0" smtClean="0">
                <a:solidFill>
                  <a:schemeClr val="bg1"/>
                </a:solidFill>
              </a:rPr>
              <a:t>Service</a:t>
            </a:r>
            <a:r>
              <a:rPr lang="en-US" sz="1400" dirty="0" smtClean="0">
                <a:solidFill>
                  <a:schemeClr val="bg1"/>
                </a:solidFill>
              </a:rPr>
              <a:t> the final product when flaws with the product or software are found.</a:t>
            </a:r>
          </a:p>
          <a:p>
            <a:pPr algn="ctr"/>
            <a:endParaRPr lang="en-US" sz="1400" dirty="0" smtClean="0">
              <a:solidFill>
                <a:schemeClr val="bg1"/>
              </a:solidFill>
            </a:endParaRPr>
          </a:p>
          <a:p>
            <a:pPr algn="ctr"/>
            <a:r>
              <a:rPr lang="en-US" sz="1400" b="1" dirty="0" smtClean="0">
                <a:solidFill>
                  <a:schemeClr val="bg1"/>
                </a:solidFill>
              </a:rPr>
              <a:t>Value Added: </a:t>
            </a:r>
            <a:r>
              <a:rPr lang="en-US" sz="1400" dirty="0" smtClean="0">
                <a:solidFill>
                  <a:schemeClr val="bg1"/>
                </a:solidFill>
              </a:rPr>
              <a:t>The product will be on the leading edge of technology and will have other companies wanting to follow</a:t>
            </a:r>
          </a:p>
          <a:p>
            <a:pPr algn="ctr"/>
            <a:endParaRPr lang="en-US" sz="14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Work Centered Analysis for Sell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865632" y="3522715"/>
            <a:ext cx="5205984"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a:buFont typeface="Arial" pitchFamily="34" charset="0"/>
              <a:buChar char="•"/>
            </a:pPr>
            <a:r>
              <a:rPr lang="en-US" sz="1200" b="1" dirty="0" smtClean="0">
                <a:solidFill>
                  <a:schemeClr val="bg1"/>
                </a:solidFill>
              </a:rPr>
              <a:t>Research</a:t>
            </a:r>
            <a:r>
              <a:rPr lang="en-US" sz="1200" dirty="0" smtClean="0">
                <a:solidFill>
                  <a:schemeClr val="bg1"/>
                </a:solidFill>
              </a:rPr>
              <a:t> the computer manufacturers and laptop market</a:t>
            </a:r>
          </a:p>
          <a:p>
            <a:pPr>
              <a:buFont typeface="Arial" pitchFamily="34" charset="0"/>
              <a:buChar char="•"/>
            </a:pPr>
            <a:r>
              <a:rPr lang="en-US" sz="1200" b="1" dirty="0" smtClean="0">
                <a:solidFill>
                  <a:schemeClr val="bg1"/>
                </a:solidFill>
              </a:rPr>
              <a:t>Produce </a:t>
            </a:r>
            <a:r>
              <a:rPr lang="en-US" sz="1200" dirty="0" smtClean="0">
                <a:solidFill>
                  <a:schemeClr val="bg1"/>
                </a:solidFill>
              </a:rPr>
              <a:t>plans for integrating Pico Projectors into laptops</a:t>
            </a:r>
          </a:p>
          <a:p>
            <a:pPr>
              <a:buFont typeface="Arial" pitchFamily="34" charset="0"/>
              <a:buChar char="•"/>
            </a:pPr>
            <a:r>
              <a:rPr lang="en-US" sz="1200" b="1" dirty="0" smtClean="0">
                <a:solidFill>
                  <a:schemeClr val="bg1"/>
                </a:solidFill>
              </a:rPr>
              <a:t>Deliver</a:t>
            </a:r>
            <a:r>
              <a:rPr lang="en-US" sz="1200" dirty="0" smtClean="0">
                <a:solidFill>
                  <a:schemeClr val="bg1"/>
                </a:solidFill>
              </a:rPr>
              <a:t> the pitch to computer manufacturers</a:t>
            </a:r>
          </a:p>
          <a:p>
            <a:pPr>
              <a:buFont typeface="Arial" pitchFamily="34" charset="0"/>
              <a:buChar char="•"/>
            </a:pPr>
            <a:r>
              <a:rPr lang="en-US" sz="1200" b="1" dirty="0" smtClean="0">
                <a:solidFill>
                  <a:schemeClr val="bg1"/>
                </a:solidFill>
              </a:rPr>
              <a:t>Sell</a:t>
            </a:r>
            <a:r>
              <a:rPr lang="en-US" sz="1200" dirty="0" smtClean="0">
                <a:solidFill>
                  <a:schemeClr val="bg1"/>
                </a:solidFill>
              </a:rPr>
              <a:t> the idea</a:t>
            </a:r>
          </a:p>
          <a:p>
            <a:pPr>
              <a:buFont typeface="Arial" pitchFamily="34" charset="0"/>
              <a:buChar char="•"/>
            </a:pPr>
            <a:r>
              <a:rPr lang="en-US" sz="1200" b="1" dirty="0" smtClean="0">
                <a:solidFill>
                  <a:schemeClr val="bg1"/>
                </a:solidFill>
              </a:rPr>
              <a:t>Service </a:t>
            </a:r>
            <a:r>
              <a:rPr lang="en-US" sz="1200" dirty="0" smtClean="0">
                <a:solidFill>
                  <a:schemeClr val="bg1"/>
                </a:solidFill>
              </a:rPr>
              <a:t>by working with the computer manufacturer to make specific plans.</a:t>
            </a:r>
            <a:endParaRPr lang="en-US" sz="1200" dirty="0">
              <a:solidFill>
                <a:schemeClr val="bg1"/>
              </a:solidFill>
            </a:endParaRPr>
          </a:p>
        </p:txBody>
      </p:sp>
      <p:sp>
        <p:nvSpPr>
          <p:cNvPr id="5" name="TextBox 4"/>
          <p:cNvSpPr txBox="1"/>
          <p:nvPr/>
        </p:nvSpPr>
        <p:spPr>
          <a:xfrm>
            <a:off x="521081" y="1814850"/>
            <a:ext cx="1755648"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KJM Development Presentation Team</a:t>
            </a:r>
          </a:p>
          <a:p>
            <a:pPr>
              <a:buFont typeface="Arial" pitchFamily="34" charset="0"/>
              <a:buChar char="•"/>
            </a:pPr>
            <a:r>
              <a:rPr lang="en-US" sz="1200" dirty="0" smtClean="0">
                <a:solidFill>
                  <a:schemeClr val="bg1"/>
                </a:solidFill>
              </a:rPr>
              <a:t>Computer Manufacturer</a:t>
            </a:r>
            <a:endParaRPr lang="en-US" sz="1200" dirty="0">
              <a:solidFill>
                <a:schemeClr val="bg1"/>
              </a:solidFill>
            </a:endParaRPr>
          </a:p>
        </p:txBody>
      </p:sp>
      <p:sp>
        <p:nvSpPr>
          <p:cNvPr id="6" name="TextBox 5"/>
          <p:cNvSpPr txBox="1"/>
          <p:nvPr/>
        </p:nvSpPr>
        <p:spPr>
          <a:xfrm>
            <a:off x="2599944" y="1814850"/>
            <a:ext cx="16764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Technology</a:t>
            </a:r>
          </a:p>
          <a:p>
            <a:pPr>
              <a:buFont typeface="Arial" pitchFamily="34" charset="0"/>
              <a:buChar char="•"/>
            </a:pPr>
            <a:r>
              <a:rPr lang="en-US" sz="1200" dirty="0" smtClean="0">
                <a:solidFill>
                  <a:schemeClr val="bg1"/>
                </a:solidFill>
              </a:rPr>
              <a:t>Pico Projector</a:t>
            </a:r>
          </a:p>
          <a:p>
            <a:pPr>
              <a:buFont typeface="Arial" pitchFamily="34" charset="0"/>
              <a:buChar char="•"/>
            </a:pPr>
            <a:r>
              <a:rPr lang="en-US" sz="1200" dirty="0" smtClean="0">
                <a:solidFill>
                  <a:schemeClr val="bg1"/>
                </a:solidFill>
              </a:rPr>
              <a:t>Microsoft Office Suite</a:t>
            </a:r>
          </a:p>
          <a:p>
            <a:pPr>
              <a:buFont typeface="Arial" pitchFamily="34" charset="0"/>
              <a:buChar char="•"/>
            </a:pPr>
            <a:r>
              <a:rPr lang="en-US" sz="1200" dirty="0" smtClean="0">
                <a:solidFill>
                  <a:schemeClr val="bg1"/>
                </a:solidFill>
              </a:rPr>
              <a:t>Laptop</a:t>
            </a:r>
            <a:endParaRPr lang="en-US" sz="1200" dirty="0">
              <a:solidFill>
                <a:schemeClr val="bg1"/>
              </a:solidFill>
            </a:endParaRPr>
          </a:p>
        </p:txBody>
      </p:sp>
      <p:sp>
        <p:nvSpPr>
          <p:cNvPr id="7" name="TextBox 6"/>
          <p:cNvSpPr txBox="1"/>
          <p:nvPr/>
        </p:nvSpPr>
        <p:spPr>
          <a:xfrm>
            <a:off x="4690872" y="1814850"/>
            <a:ext cx="18288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Plans for implementation</a:t>
            </a:r>
          </a:p>
          <a:p>
            <a:pPr>
              <a:buFont typeface="Arial" pitchFamily="34" charset="0"/>
              <a:buChar char="•"/>
            </a:pPr>
            <a:r>
              <a:rPr lang="en-US" sz="1200" dirty="0" smtClean="0">
                <a:solidFill>
                  <a:schemeClr val="bg1"/>
                </a:solidFill>
              </a:rPr>
              <a:t>Pico Projector Specs and Capabilities</a:t>
            </a:r>
            <a:endParaRPr lang="en-US" sz="1200" dirty="0">
              <a:solidFill>
                <a:schemeClr val="bg1"/>
              </a:solidFill>
            </a:endParaRPr>
          </a:p>
        </p:txBody>
      </p:sp>
      <p:sp>
        <p:nvSpPr>
          <p:cNvPr id="13" name="TextBox 12"/>
          <p:cNvSpPr txBox="1"/>
          <p:nvPr/>
        </p:nvSpPr>
        <p:spPr>
          <a:xfrm>
            <a:off x="533400" y="7257288"/>
            <a:ext cx="25908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buFont typeface="Arial" pitchFamily="34" charset="0"/>
              <a:buChar char="•"/>
            </a:pPr>
            <a:r>
              <a:rPr lang="en-US" sz="1200" dirty="0" smtClean="0">
                <a:solidFill>
                  <a:schemeClr val="bg1"/>
                </a:solidFill>
              </a:rPr>
              <a:t>Convince Computer Manufacturers that our service increases demand for their laptops.</a:t>
            </a:r>
            <a:endParaRPr lang="en-US" sz="1200" dirty="0">
              <a:solidFill>
                <a:schemeClr val="bg1"/>
              </a:solidFill>
            </a:endParaRPr>
          </a:p>
        </p:txBody>
      </p:sp>
      <p:sp>
        <p:nvSpPr>
          <p:cNvPr id="15" name="TextBox 14"/>
          <p:cNvSpPr txBox="1"/>
          <p:nvPr/>
        </p:nvSpPr>
        <p:spPr>
          <a:xfrm>
            <a:off x="3657600" y="7257288"/>
            <a:ext cx="27432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a:t>
            </a:r>
          </a:p>
          <a:p>
            <a:pPr>
              <a:buFont typeface="Arial" pitchFamily="34" charset="0"/>
              <a:buChar char="•"/>
            </a:pPr>
            <a:r>
              <a:rPr lang="en-US" sz="1200" dirty="0" smtClean="0">
                <a:solidFill>
                  <a:schemeClr val="bg1"/>
                </a:solidFill>
              </a:rPr>
              <a:t>A contract working with the computer manufacturers to develop a method to integrate Pico Projectors in their laptops.</a:t>
            </a:r>
            <a:endParaRPr lang="en-US" sz="1200" dirty="0">
              <a:solidFill>
                <a:schemeClr val="bg1"/>
              </a:solidFill>
            </a:endParaRPr>
          </a:p>
        </p:txBody>
      </p:sp>
      <p:sp>
        <p:nvSpPr>
          <p:cNvPr id="16" name="TextBox 15"/>
          <p:cNvSpPr txBox="1"/>
          <p:nvPr/>
        </p:nvSpPr>
        <p:spPr>
          <a:xfrm>
            <a:off x="2482800" y="6523122"/>
            <a:ext cx="176784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buFont typeface="Arial" pitchFamily="34" charset="0"/>
              <a:buChar char="•"/>
            </a:pPr>
            <a:r>
              <a:rPr lang="en-US" sz="1200" dirty="0" smtClean="0">
                <a:solidFill>
                  <a:schemeClr val="bg1"/>
                </a:solidFill>
              </a:rPr>
              <a:t>Computer Manufacturer</a:t>
            </a:r>
            <a:endParaRPr lang="en-US" sz="1200" dirty="0">
              <a:solidFill>
                <a:schemeClr val="bg1"/>
              </a:solidFill>
            </a:endParaRPr>
          </a:p>
        </p:txBody>
      </p:sp>
      <p:sp>
        <p:nvSpPr>
          <p:cNvPr id="17" name="Left Arrow 16"/>
          <p:cNvSpPr/>
          <p:nvPr/>
        </p:nvSpPr>
        <p:spPr>
          <a:xfrm rot="16200000">
            <a:off x="3106541" y="2911037"/>
            <a:ext cx="52299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Left Arrow 18"/>
          <p:cNvSpPr/>
          <p:nvPr/>
        </p:nvSpPr>
        <p:spPr>
          <a:xfrm rot="16200000">
            <a:off x="1149725" y="2911037"/>
            <a:ext cx="52299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Left Arrow 19"/>
          <p:cNvSpPr/>
          <p:nvPr/>
        </p:nvSpPr>
        <p:spPr>
          <a:xfrm rot="16200000">
            <a:off x="5276717" y="2911037"/>
            <a:ext cx="52299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Left Arrow 20"/>
          <p:cNvSpPr/>
          <p:nvPr/>
        </p:nvSpPr>
        <p:spPr>
          <a:xfrm rot="16200000">
            <a:off x="3197677" y="5992292"/>
            <a:ext cx="371477"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TextBox 13"/>
          <p:cNvSpPr txBox="1"/>
          <p:nvPr/>
        </p:nvSpPr>
        <p:spPr>
          <a:xfrm>
            <a:off x="2512372" y="5559552"/>
            <a:ext cx="1767840"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Product</a:t>
            </a:r>
          </a:p>
          <a:p>
            <a:pPr>
              <a:buFont typeface="Arial" pitchFamily="34" charset="0"/>
              <a:buChar char="•"/>
            </a:pPr>
            <a:r>
              <a:rPr lang="en-US" sz="1200" dirty="0" smtClean="0">
                <a:solidFill>
                  <a:schemeClr val="bg1"/>
                </a:solidFill>
              </a:rPr>
              <a:t>Design Contract</a:t>
            </a:r>
            <a:endParaRPr lang="en-US" sz="1200" dirty="0">
              <a:solidFill>
                <a:schemeClr val="bg1"/>
              </a:solidFill>
            </a:endParaRPr>
          </a:p>
        </p:txBody>
      </p:sp>
      <p:sp>
        <p:nvSpPr>
          <p:cNvPr id="18" name="Left Arrow 17"/>
          <p:cNvSpPr/>
          <p:nvPr/>
        </p:nvSpPr>
        <p:spPr>
          <a:xfrm rot="16200000">
            <a:off x="3137401" y="4949376"/>
            <a:ext cx="44199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WCA Narrative for Sell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353704" y="1891352"/>
            <a:ext cx="6172200" cy="674030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350" b="1" dirty="0" smtClean="0">
                <a:solidFill>
                  <a:schemeClr val="bg1"/>
                </a:solidFill>
              </a:rPr>
              <a:t>Goal:</a:t>
            </a:r>
            <a:r>
              <a:rPr lang="en-US" sz="1350" dirty="0" smtClean="0">
                <a:solidFill>
                  <a:schemeClr val="bg1"/>
                </a:solidFill>
              </a:rPr>
              <a:t> Convince a computer manufacturer that our service, designing a way to install Pico Projectors directly into laptops, will increase the market value and demand for their laptops.</a:t>
            </a:r>
          </a:p>
          <a:p>
            <a:r>
              <a:rPr lang="en-US" sz="1350" b="1" dirty="0" smtClean="0">
                <a:solidFill>
                  <a:schemeClr val="bg1"/>
                </a:solidFill>
              </a:rPr>
              <a:t>Value:</a:t>
            </a:r>
            <a:r>
              <a:rPr lang="en-US" sz="1350" dirty="0" smtClean="0">
                <a:solidFill>
                  <a:schemeClr val="bg1"/>
                </a:solidFill>
              </a:rPr>
              <a:t> A contract with a computer manufacturer to work with them on this project.</a:t>
            </a:r>
            <a:endParaRPr lang="en-US" sz="1350" b="1" dirty="0" smtClean="0">
              <a:solidFill>
                <a:schemeClr val="bg1"/>
              </a:solidFill>
            </a:endParaRPr>
          </a:p>
          <a:p>
            <a:r>
              <a:rPr lang="en-US" sz="1350" b="1" dirty="0" smtClean="0">
                <a:solidFill>
                  <a:schemeClr val="bg1"/>
                </a:solidFill>
              </a:rPr>
              <a:t>Product:</a:t>
            </a:r>
            <a:r>
              <a:rPr lang="en-US" sz="1350" dirty="0" smtClean="0">
                <a:solidFill>
                  <a:schemeClr val="bg1"/>
                </a:solidFill>
              </a:rPr>
              <a:t> Design Contract</a:t>
            </a:r>
          </a:p>
          <a:p>
            <a:r>
              <a:rPr lang="en-US" sz="1350" b="1" dirty="0" smtClean="0">
                <a:solidFill>
                  <a:schemeClr val="bg1"/>
                </a:solidFill>
              </a:rPr>
              <a:t>Customer:</a:t>
            </a:r>
            <a:r>
              <a:rPr lang="en-US" sz="1350" dirty="0" smtClean="0">
                <a:solidFill>
                  <a:schemeClr val="bg1"/>
                </a:solidFill>
              </a:rPr>
              <a:t> Computer Manufacturer</a:t>
            </a:r>
          </a:p>
          <a:p>
            <a:endParaRPr lang="en-US" sz="1350" b="1" dirty="0" smtClean="0">
              <a:solidFill>
                <a:schemeClr val="bg1"/>
              </a:solidFill>
            </a:endParaRPr>
          </a:p>
          <a:p>
            <a:r>
              <a:rPr lang="en-US" sz="1350" b="1" u="sng" dirty="0" smtClean="0">
                <a:solidFill>
                  <a:schemeClr val="bg1"/>
                </a:solidFill>
              </a:rPr>
              <a:t>Work Practices</a:t>
            </a:r>
          </a:p>
          <a:p>
            <a:r>
              <a:rPr lang="en-US" sz="1350" b="1" dirty="0" smtClean="0">
                <a:solidFill>
                  <a:schemeClr val="bg1"/>
                </a:solidFill>
              </a:rPr>
              <a:t>Research</a:t>
            </a:r>
            <a:r>
              <a:rPr lang="en-US" sz="1350" dirty="0" smtClean="0">
                <a:solidFill>
                  <a:schemeClr val="bg1"/>
                </a:solidFill>
              </a:rPr>
              <a:t> about the computer manufacturer and the laptop market.</a:t>
            </a:r>
          </a:p>
          <a:p>
            <a:r>
              <a:rPr lang="en-US" sz="1350" b="1" dirty="0" smtClean="0">
                <a:solidFill>
                  <a:schemeClr val="bg1"/>
                </a:solidFill>
              </a:rPr>
              <a:t>Produce</a:t>
            </a:r>
            <a:r>
              <a:rPr lang="en-US" sz="1350" dirty="0" smtClean="0">
                <a:solidFill>
                  <a:schemeClr val="bg1"/>
                </a:solidFill>
              </a:rPr>
              <a:t> plans for integrating Pico Projectors into laptops.</a:t>
            </a:r>
          </a:p>
          <a:p>
            <a:r>
              <a:rPr lang="en-US" sz="1350" b="1" dirty="0" smtClean="0">
                <a:solidFill>
                  <a:schemeClr val="bg1"/>
                </a:solidFill>
              </a:rPr>
              <a:t>Sell </a:t>
            </a:r>
            <a:r>
              <a:rPr lang="en-US" sz="1350" dirty="0" smtClean="0">
                <a:solidFill>
                  <a:schemeClr val="bg1"/>
                </a:solidFill>
              </a:rPr>
              <a:t>idea to company.</a:t>
            </a:r>
          </a:p>
          <a:p>
            <a:r>
              <a:rPr lang="en-US" sz="1350" b="1" dirty="0" smtClean="0">
                <a:solidFill>
                  <a:schemeClr val="bg1"/>
                </a:solidFill>
              </a:rPr>
              <a:t>Deliver</a:t>
            </a:r>
            <a:r>
              <a:rPr lang="en-US" sz="1350" dirty="0" smtClean="0">
                <a:solidFill>
                  <a:schemeClr val="bg1"/>
                </a:solidFill>
              </a:rPr>
              <a:t> plans and ideas about integrating the projector.</a:t>
            </a:r>
          </a:p>
          <a:p>
            <a:r>
              <a:rPr lang="en-US" sz="1350" b="1" dirty="0" smtClean="0">
                <a:solidFill>
                  <a:schemeClr val="bg1"/>
                </a:solidFill>
              </a:rPr>
              <a:t>Service </a:t>
            </a:r>
            <a:r>
              <a:rPr lang="en-US" sz="1350" dirty="0" smtClean="0">
                <a:solidFill>
                  <a:schemeClr val="bg1"/>
                </a:solidFill>
              </a:rPr>
              <a:t>by working with the company to produce a specific model.</a:t>
            </a:r>
          </a:p>
          <a:p>
            <a:endParaRPr lang="en-US" sz="1350" dirty="0" smtClean="0">
              <a:solidFill>
                <a:schemeClr val="bg1"/>
              </a:solidFill>
            </a:endParaRPr>
          </a:p>
          <a:p>
            <a:r>
              <a:rPr lang="en-US" sz="1350" b="1" u="sng" dirty="0" smtClean="0">
                <a:solidFill>
                  <a:schemeClr val="bg1"/>
                </a:solidFill>
              </a:rPr>
              <a:t>Role of People in the Sell Process</a:t>
            </a:r>
          </a:p>
          <a:p>
            <a:r>
              <a:rPr lang="en-US" sz="1350" dirty="0" smtClean="0">
                <a:solidFill>
                  <a:schemeClr val="bg1"/>
                </a:solidFill>
              </a:rPr>
              <a:t>KJM Development’s Presentation Team  actually presents the idea to the computer manufacturer.</a:t>
            </a:r>
          </a:p>
          <a:p>
            <a:endParaRPr lang="en-US" sz="1350" dirty="0" smtClean="0">
              <a:solidFill>
                <a:schemeClr val="bg1"/>
              </a:solidFill>
            </a:endParaRPr>
          </a:p>
          <a:p>
            <a:r>
              <a:rPr lang="en-US" sz="1350" b="1" u="sng" dirty="0" smtClean="0">
                <a:solidFill>
                  <a:schemeClr val="bg1"/>
                </a:solidFill>
              </a:rPr>
              <a:t>Role of Date in the Sell Process</a:t>
            </a:r>
          </a:p>
          <a:p>
            <a:r>
              <a:rPr lang="en-US" sz="1350" dirty="0" smtClean="0">
                <a:solidFill>
                  <a:schemeClr val="bg1"/>
                </a:solidFill>
              </a:rPr>
              <a:t>Our Plan for Implementation consists of how we would integrate a Pico Projector into a laptop.  The Pico Projector specs and capabilities will be used to let the company know how the Pico Projector works.</a:t>
            </a:r>
          </a:p>
          <a:p>
            <a:endParaRPr lang="en-US" sz="1350" dirty="0" smtClean="0">
              <a:solidFill>
                <a:schemeClr val="bg1"/>
              </a:solidFill>
            </a:endParaRPr>
          </a:p>
          <a:p>
            <a:r>
              <a:rPr lang="en-US" sz="1350" b="1" u="sng" dirty="0" smtClean="0">
                <a:solidFill>
                  <a:schemeClr val="bg1"/>
                </a:solidFill>
              </a:rPr>
              <a:t>Role of Technology in the Sell Process</a:t>
            </a:r>
          </a:p>
          <a:p>
            <a:r>
              <a:rPr lang="en-US" sz="1350" dirty="0" smtClean="0">
                <a:solidFill>
                  <a:schemeClr val="bg1"/>
                </a:solidFill>
              </a:rPr>
              <a:t>Microsoft Office Suite used for the presentation itself.</a:t>
            </a:r>
          </a:p>
          <a:p>
            <a:r>
              <a:rPr lang="en-US" sz="1350" dirty="0" smtClean="0">
                <a:solidFill>
                  <a:schemeClr val="bg1"/>
                </a:solidFill>
              </a:rPr>
              <a:t>Pico Projector used to deliver the proposal to help demonstrate its capabilities.</a:t>
            </a:r>
          </a:p>
          <a:p>
            <a:r>
              <a:rPr lang="en-US" sz="1350" dirty="0" smtClean="0">
                <a:solidFill>
                  <a:schemeClr val="bg1"/>
                </a:solidFill>
              </a:rPr>
              <a:t>Computer Manufacturer’s laptop used in the proposal with a Pico Projector plugged in to show how useful a built in projector would be.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a:t>
            </a:r>
          </a:p>
          <a:p>
            <a:pPr algn="ctr"/>
            <a:r>
              <a:rPr lang="en-US" sz="4000" dirty="0" smtClean="0">
                <a:effectLst>
                  <a:outerShdw blurRad="50800" dist="38100" dir="2700000" algn="tl" rotWithShape="0">
                    <a:prstClr val="black">
                      <a:alpha val="40000"/>
                    </a:prstClr>
                  </a:outerShdw>
                </a:effectLst>
              </a:rPr>
              <a:t>for Sell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2006032" y="1787857"/>
            <a:ext cx="2893514"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Research</a:t>
            </a:r>
            <a:r>
              <a:rPr lang="en-US" sz="1400" dirty="0" smtClean="0">
                <a:solidFill>
                  <a:schemeClr val="bg1"/>
                </a:solidFill>
              </a:rPr>
              <a:t> the company.</a:t>
            </a:r>
          </a:p>
        </p:txBody>
      </p:sp>
      <p:sp>
        <p:nvSpPr>
          <p:cNvPr id="5" name="TextBox 4"/>
          <p:cNvSpPr txBox="1"/>
          <p:nvPr/>
        </p:nvSpPr>
        <p:spPr>
          <a:xfrm>
            <a:off x="1967363" y="2615440"/>
            <a:ext cx="2918536"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Produce</a:t>
            </a:r>
            <a:r>
              <a:rPr lang="en-US" sz="1400" dirty="0" smtClean="0">
                <a:solidFill>
                  <a:schemeClr val="bg1"/>
                </a:solidFill>
              </a:rPr>
              <a:t> ideas</a:t>
            </a:r>
          </a:p>
        </p:txBody>
      </p:sp>
      <p:sp>
        <p:nvSpPr>
          <p:cNvPr id="7" name="TextBox 6"/>
          <p:cNvSpPr txBox="1"/>
          <p:nvPr/>
        </p:nvSpPr>
        <p:spPr>
          <a:xfrm>
            <a:off x="1983285" y="3736833"/>
            <a:ext cx="2918536"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Deliver</a:t>
            </a:r>
            <a:r>
              <a:rPr lang="en-US" sz="1400" dirty="0" smtClean="0">
                <a:solidFill>
                  <a:schemeClr val="bg1"/>
                </a:solidFill>
              </a:rPr>
              <a:t> a pitch</a:t>
            </a:r>
          </a:p>
        </p:txBody>
      </p:sp>
      <p:sp>
        <p:nvSpPr>
          <p:cNvPr id="9" name="TextBox 8"/>
          <p:cNvSpPr txBox="1"/>
          <p:nvPr/>
        </p:nvSpPr>
        <p:spPr>
          <a:xfrm>
            <a:off x="2012856" y="4817280"/>
            <a:ext cx="2918536"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Sell</a:t>
            </a:r>
            <a:r>
              <a:rPr lang="en-US" sz="1400" dirty="0" smtClean="0">
                <a:solidFill>
                  <a:schemeClr val="bg1"/>
                </a:solidFill>
              </a:rPr>
              <a:t> ideas</a:t>
            </a:r>
          </a:p>
        </p:txBody>
      </p:sp>
      <p:sp>
        <p:nvSpPr>
          <p:cNvPr id="10" name="TextBox 9"/>
          <p:cNvSpPr txBox="1"/>
          <p:nvPr/>
        </p:nvSpPr>
        <p:spPr>
          <a:xfrm>
            <a:off x="2001482" y="6143387"/>
            <a:ext cx="2918536"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Service</a:t>
            </a:r>
            <a:r>
              <a:rPr lang="en-US" sz="1400" dirty="0" smtClean="0">
                <a:solidFill>
                  <a:schemeClr val="bg1"/>
                </a:solidFill>
              </a:rPr>
              <a:t> for a design.</a:t>
            </a:r>
          </a:p>
        </p:txBody>
      </p:sp>
      <p:sp>
        <p:nvSpPr>
          <p:cNvPr id="11" name="TextBox 10"/>
          <p:cNvSpPr txBox="1"/>
          <p:nvPr/>
        </p:nvSpPr>
        <p:spPr>
          <a:xfrm>
            <a:off x="1799039" y="7455848"/>
            <a:ext cx="3387109"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Value Added:</a:t>
            </a:r>
            <a:r>
              <a:rPr lang="en-US" sz="1400" dirty="0" smtClean="0">
                <a:solidFill>
                  <a:schemeClr val="bg1"/>
                </a:solidFill>
              </a:rPr>
              <a:t> Obtain a contract</a:t>
            </a:r>
          </a:p>
        </p:txBody>
      </p:sp>
      <p:sp>
        <p:nvSpPr>
          <p:cNvPr id="12" name="Down Arrow 11"/>
          <p:cNvSpPr/>
          <p:nvPr/>
        </p:nvSpPr>
        <p:spPr>
          <a:xfrm>
            <a:off x="3266306" y="2205054"/>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Down Arrow 12"/>
          <p:cNvSpPr/>
          <p:nvPr/>
        </p:nvSpPr>
        <p:spPr>
          <a:xfrm>
            <a:off x="3293601" y="3310523"/>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Down Arrow 13"/>
          <p:cNvSpPr/>
          <p:nvPr/>
        </p:nvSpPr>
        <p:spPr>
          <a:xfrm>
            <a:off x="3334544" y="4347752"/>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Down Arrow 14"/>
          <p:cNvSpPr/>
          <p:nvPr/>
        </p:nvSpPr>
        <p:spPr>
          <a:xfrm>
            <a:off x="3348192" y="5671585"/>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6" name="Down Arrow 15"/>
          <p:cNvSpPr/>
          <p:nvPr/>
        </p:nvSpPr>
        <p:spPr>
          <a:xfrm>
            <a:off x="3375487" y="7009066"/>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Narrative for Sell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832513" y="2756849"/>
            <a:ext cx="5090615" cy="353943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Research</a:t>
            </a:r>
            <a:r>
              <a:rPr lang="en-US" sz="1400" dirty="0" smtClean="0">
                <a:solidFill>
                  <a:schemeClr val="bg1"/>
                </a:solidFill>
              </a:rPr>
              <a:t> the company.</a:t>
            </a:r>
          </a:p>
          <a:p>
            <a:pPr algn="ctr"/>
            <a:endParaRPr lang="en-US" sz="1400" dirty="0" smtClean="0">
              <a:solidFill>
                <a:schemeClr val="bg1"/>
              </a:solidFill>
            </a:endParaRPr>
          </a:p>
          <a:p>
            <a:pPr algn="ctr"/>
            <a:r>
              <a:rPr lang="en-US" sz="1400" b="1" dirty="0" smtClean="0">
                <a:solidFill>
                  <a:schemeClr val="bg1"/>
                </a:solidFill>
              </a:rPr>
              <a:t>Produce</a:t>
            </a:r>
            <a:r>
              <a:rPr lang="en-US" sz="1400" dirty="0" smtClean="0">
                <a:solidFill>
                  <a:schemeClr val="bg1"/>
                </a:solidFill>
              </a:rPr>
              <a:t> ideas about integrating Pico Projectors</a:t>
            </a:r>
          </a:p>
          <a:p>
            <a:pPr algn="ctr"/>
            <a:endParaRPr lang="en-US" sz="1400" dirty="0" smtClean="0">
              <a:solidFill>
                <a:schemeClr val="bg1"/>
              </a:solidFill>
            </a:endParaRPr>
          </a:p>
          <a:p>
            <a:pPr algn="ctr"/>
            <a:r>
              <a:rPr lang="en-US" sz="1400" b="1" dirty="0" smtClean="0">
                <a:solidFill>
                  <a:schemeClr val="bg1"/>
                </a:solidFill>
              </a:rPr>
              <a:t>Deliver</a:t>
            </a:r>
            <a:r>
              <a:rPr lang="en-US" sz="1400" dirty="0" smtClean="0">
                <a:solidFill>
                  <a:schemeClr val="bg1"/>
                </a:solidFill>
              </a:rPr>
              <a:t> a pitch to the computer manufacturer.</a:t>
            </a:r>
          </a:p>
          <a:p>
            <a:pPr algn="ctr"/>
            <a:endParaRPr lang="en-US" sz="1400" dirty="0" smtClean="0">
              <a:solidFill>
                <a:schemeClr val="bg1"/>
              </a:solidFill>
            </a:endParaRPr>
          </a:p>
          <a:p>
            <a:pPr algn="ctr"/>
            <a:r>
              <a:rPr lang="en-US" sz="1400" b="1" dirty="0" smtClean="0">
                <a:solidFill>
                  <a:schemeClr val="bg1"/>
                </a:solidFill>
              </a:rPr>
              <a:t>Sell</a:t>
            </a:r>
            <a:r>
              <a:rPr lang="en-US" sz="1400" dirty="0" smtClean="0">
                <a:solidFill>
                  <a:schemeClr val="bg1"/>
                </a:solidFill>
              </a:rPr>
              <a:t> ideas about the Pico Projector and laptop combination.</a:t>
            </a:r>
          </a:p>
          <a:p>
            <a:pPr algn="ctr"/>
            <a:endParaRPr lang="en-US" sz="1400" dirty="0" smtClean="0">
              <a:solidFill>
                <a:schemeClr val="bg1"/>
              </a:solidFill>
            </a:endParaRPr>
          </a:p>
          <a:p>
            <a:pPr algn="ctr"/>
            <a:r>
              <a:rPr lang="en-US" sz="1400" b="1" dirty="0" smtClean="0">
                <a:solidFill>
                  <a:schemeClr val="bg1"/>
                </a:solidFill>
              </a:rPr>
              <a:t>Service</a:t>
            </a:r>
            <a:r>
              <a:rPr lang="en-US" sz="1400" dirty="0" smtClean="0">
                <a:solidFill>
                  <a:schemeClr val="bg1"/>
                </a:solidFill>
              </a:rPr>
              <a:t> and work with the computer manufacturer for a specific design.</a:t>
            </a:r>
          </a:p>
          <a:p>
            <a:pPr algn="ctr"/>
            <a:endParaRPr lang="en-US" sz="1400" dirty="0" smtClean="0">
              <a:solidFill>
                <a:schemeClr val="bg1"/>
              </a:solidFill>
            </a:endParaRPr>
          </a:p>
          <a:p>
            <a:pPr algn="ctr"/>
            <a:r>
              <a:rPr lang="en-US" sz="1400" b="1" dirty="0" smtClean="0">
                <a:solidFill>
                  <a:schemeClr val="bg1"/>
                </a:solidFill>
              </a:rPr>
              <a:t>Value Added:</a:t>
            </a:r>
            <a:r>
              <a:rPr lang="en-US" sz="1400" dirty="0" smtClean="0">
                <a:solidFill>
                  <a:schemeClr val="bg1"/>
                </a:solidFill>
              </a:rPr>
              <a:t> Obtain a contract with a computer manufacturer to design a way to put the Pico Projectors directly in their laptops.</a:t>
            </a:r>
          </a:p>
          <a:p>
            <a:pPr algn="ctr"/>
            <a:endParaRPr lang="en-US" sz="1400" dirty="0" smtClean="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0792" y="1261872"/>
            <a:ext cx="6400800" cy="1692771"/>
          </a:xfrm>
          <a:prstGeom prst="rect">
            <a:avLst/>
          </a:prstGeom>
          <a:noFill/>
        </p:spPr>
        <p:txBody>
          <a:bodyPr wrap="square" rtlCol="0">
            <a:spAutoFit/>
          </a:bodyPr>
          <a:lstStyle/>
          <a:p>
            <a:pPr algn="ctr"/>
            <a:r>
              <a:rPr lang="en-US" sz="5200" dirty="0" smtClean="0">
                <a:effectLst>
                  <a:outerShdw blurRad="50800" dist="38100" dir="2700000" algn="tl" rotWithShape="0">
                    <a:prstClr val="black">
                      <a:alpha val="40000"/>
                    </a:prstClr>
                  </a:outerShdw>
                </a:effectLst>
              </a:rPr>
              <a:t>KJM Development, LLC.</a:t>
            </a:r>
            <a:endParaRPr lang="en-US" sz="5200" dirty="0">
              <a:effectLst>
                <a:outerShdw blurRad="50800" dist="38100" dir="2700000" algn="tl" rotWithShape="0">
                  <a:prstClr val="black">
                    <a:alpha val="40000"/>
                  </a:prstClr>
                </a:outerShdw>
              </a:effectLst>
            </a:endParaRPr>
          </a:p>
        </p:txBody>
      </p:sp>
      <p:sp>
        <p:nvSpPr>
          <p:cNvPr id="7" name="TextBox 6"/>
          <p:cNvSpPr txBox="1"/>
          <p:nvPr/>
        </p:nvSpPr>
        <p:spPr>
          <a:xfrm>
            <a:off x="256032" y="4901184"/>
            <a:ext cx="6364224" cy="1661993"/>
          </a:xfrm>
          <a:prstGeom prst="rect">
            <a:avLst/>
          </a:prstGeom>
          <a:noFill/>
        </p:spPr>
        <p:txBody>
          <a:bodyPr wrap="square" rtlCol="0">
            <a:spAutoFit/>
          </a:bodyPr>
          <a:lstStyle/>
          <a:p>
            <a:pPr algn="ctr"/>
            <a:r>
              <a:rPr lang="en-US" sz="3400" i="1" dirty="0" smtClean="0"/>
              <a:t>Specializing in manufacturing Pico Projectors for laptops</a:t>
            </a:r>
            <a:endParaRPr lang="en-US" sz="34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Work Centered Analysis for Produce</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878332" y="4511040"/>
            <a:ext cx="5205984"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a:buFont typeface="Arial" pitchFamily="34" charset="0"/>
              <a:buChar char="•"/>
            </a:pPr>
            <a:r>
              <a:rPr lang="en-US" sz="1200" dirty="0" smtClean="0">
                <a:solidFill>
                  <a:schemeClr val="bg1"/>
                </a:solidFill>
              </a:rPr>
              <a:t>Take the specifications from the computer company and design a projector to meet those specifications.</a:t>
            </a:r>
          </a:p>
          <a:p>
            <a:pPr>
              <a:buFont typeface="Arial" pitchFamily="34" charset="0"/>
              <a:buChar char="•"/>
            </a:pPr>
            <a:r>
              <a:rPr lang="en-US" sz="1200" dirty="0" smtClean="0">
                <a:solidFill>
                  <a:schemeClr val="bg1"/>
                </a:solidFill>
              </a:rPr>
              <a:t>Use the design to construct the projector</a:t>
            </a:r>
          </a:p>
          <a:p>
            <a:pPr>
              <a:buFont typeface="Arial" pitchFamily="34" charset="0"/>
              <a:buChar char="•"/>
            </a:pPr>
            <a:r>
              <a:rPr lang="en-US" sz="1200" dirty="0" smtClean="0">
                <a:solidFill>
                  <a:schemeClr val="bg1"/>
                </a:solidFill>
              </a:rPr>
              <a:t>Combine the projector with a laptop to create a working model.</a:t>
            </a:r>
          </a:p>
          <a:p>
            <a:pPr>
              <a:buFont typeface="Arial" pitchFamily="34" charset="0"/>
              <a:buChar char="•"/>
            </a:pPr>
            <a:r>
              <a:rPr lang="en-US" sz="1200" dirty="0" smtClean="0">
                <a:solidFill>
                  <a:schemeClr val="bg1"/>
                </a:solidFill>
              </a:rPr>
              <a:t>Test the model to make sure it performs to the specifications</a:t>
            </a:r>
          </a:p>
          <a:p>
            <a:pPr>
              <a:buFont typeface="Arial" pitchFamily="34" charset="0"/>
              <a:buChar char="•"/>
            </a:pPr>
            <a:r>
              <a:rPr lang="en-US" sz="1200" dirty="0" smtClean="0">
                <a:solidFill>
                  <a:schemeClr val="bg1"/>
                </a:solidFill>
              </a:rPr>
              <a:t>Allow others to test the product to ensure proper functionality.</a:t>
            </a:r>
          </a:p>
        </p:txBody>
      </p:sp>
      <p:sp>
        <p:nvSpPr>
          <p:cNvPr id="5" name="TextBox 4"/>
          <p:cNvSpPr txBox="1"/>
          <p:nvPr/>
        </p:nvSpPr>
        <p:spPr>
          <a:xfrm>
            <a:off x="521081" y="1860928"/>
            <a:ext cx="1755648" cy="156966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KJM Development Production Team</a:t>
            </a:r>
          </a:p>
          <a:p>
            <a:pPr>
              <a:buFont typeface="Arial" pitchFamily="34" charset="0"/>
              <a:buChar char="•"/>
            </a:pPr>
            <a:r>
              <a:rPr lang="en-US" sz="1200" dirty="0" smtClean="0">
                <a:solidFill>
                  <a:schemeClr val="bg1"/>
                </a:solidFill>
              </a:rPr>
              <a:t>KJM Development Design Team</a:t>
            </a:r>
          </a:p>
          <a:p>
            <a:pPr>
              <a:buFont typeface="Arial" pitchFamily="34" charset="0"/>
              <a:buChar char="•"/>
            </a:pPr>
            <a:r>
              <a:rPr lang="en-US" sz="1200" dirty="0" smtClean="0">
                <a:solidFill>
                  <a:schemeClr val="bg1"/>
                </a:solidFill>
              </a:rPr>
              <a:t>Computer Manufacturer’s Production Team</a:t>
            </a:r>
            <a:endParaRPr lang="en-US" sz="1200" dirty="0">
              <a:solidFill>
                <a:schemeClr val="bg1"/>
              </a:solidFill>
            </a:endParaRPr>
          </a:p>
        </p:txBody>
      </p:sp>
      <p:sp>
        <p:nvSpPr>
          <p:cNvPr id="6" name="TextBox 5"/>
          <p:cNvSpPr txBox="1"/>
          <p:nvPr/>
        </p:nvSpPr>
        <p:spPr>
          <a:xfrm>
            <a:off x="2568413" y="2414925"/>
            <a:ext cx="16764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Technology</a:t>
            </a:r>
          </a:p>
          <a:p>
            <a:pPr>
              <a:buFont typeface="Arial" pitchFamily="34" charset="0"/>
              <a:buChar char="•"/>
            </a:pPr>
            <a:r>
              <a:rPr lang="en-US" sz="1200" dirty="0" smtClean="0">
                <a:solidFill>
                  <a:schemeClr val="bg1"/>
                </a:solidFill>
              </a:rPr>
              <a:t>Pico Projector</a:t>
            </a:r>
          </a:p>
          <a:p>
            <a:pPr>
              <a:buFont typeface="Arial" pitchFamily="34" charset="0"/>
              <a:buChar char="•"/>
            </a:pPr>
            <a:r>
              <a:rPr lang="en-US" sz="1200" dirty="0" smtClean="0">
                <a:solidFill>
                  <a:schemeClr val="bg1"/>
                </a:solidFill>
              </a:rPr>
              <a:t>Computer Manufacturer’s laptop</a:t>
            </a:r>
            <a:endParaRPr lang="en-US" sz="1200" dirty="0">
              <a:solidFill>
                <a:schemeClr val="bg1"/>
              </a:solidFill>
            </a:endParaRPr>
          </a:p>
        </p:txBody>
      </p:sp>
      <p:sp>
        <p:nvSpPr>
          <p:cNvPr id="7" name="TextBox 6"/>
          <p:cNvSpPr txBox="1"/>
          <p:nvPr/>
        </p:nvSpPr>
        <p:spPr>
          <a:xfrm>
            <a:off x="4614672" y="2045593"/>
            <a:ext cx="1938528"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Specifications set my the computer manufacturer</a:t>
            </a:r>
          </a:p>
          <a:p>
            <a:pPr>
              <a:buFont typeface="Arial" pitchFamily="34" charset="0"/>
              <a:buChar char="•"/>
            </a:pPr>
            <a:r>
              <a:rPr lang="en-US" sz="1200" dirty="0" smtClean="0">
                <a:solidFill>
                  <a:schemeClr val="bg1"/>
                </a:solidFill>
              </a:rPr>
              <a:t>Final Design</a:t>
            </a:r>
          </a:p>
          <a:p>
            <a:pPr>
              <a:buFont typeface="Arial" pitchFamily="34" charset="0"/>
              <a:buChar char="•"/>
            </a:pPr>
            <a:r>
              <a:rPr lang="en-US" sz="1200" dirty="0" smtClean="0">
                <a:solidFill>
                  <a:schemeClr val="bg1"/>
                </a:solidFill>
              </a:rPr>
              <a:t>Projector software compatible with laptop</a:t>
            </a:r>
            <a:endParaRPr lang="en-US" sz="1200" dirty="0">
              <a:solidFill>
                <a:schemeClr val="bg1"/>
              </a:solidFill>
            </a:endParaRPr>
          </a:p>
        </p:txBody>
      </p:sp>
      <p:sp>
        <p:nvSpPr>
          <p:cNvPr id="13" name="TextBox 12"/>
          <p:cNvSpPr txBox="1"/>
          <p:nvPr/>
        </p:nvSpPr>
        <p:spPr>
          <a:xfrm>
            <a:off x="533400" y="7562088"/>
            <a:ext cx="25908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buFont typeface="Arial" pitchFamily="34" charset="0"/>
              <a:buChar char="•"/>
            </a:pPr>
            <a:r>
              <a:rPr lang="en-US" sz="1200" dirty="0" smtClean="0">
                <a:solidFill>
                  <a:schemeClr val="bg1"/>
                </a:solidFill>
              </a:rPr>
              <a:t>Use the computer manufacturer’s specifications to produce a projector to fit their laptops.</a:t>
            </a:r>
            <a:endParaRPr lang="en-US" sz="1200" dirty="0">
              <a:solidFill>
                <a:schemeClr val="bg1"/>
              </a:solidFill>
            </a:endParaRPr>
          </a:p>
        </p:txBody>
      </p:sp>
      <p:sp>
        <p:nvSpPr>
          <p:cNvPr id="15" name="TextBox 14"/>
          <p:cNvSpPr txBox="1"/>
          <p:nvPr/>
        </p:nvSpPr>
        <p:spPr>
          <a:xfrm>
            <a:off x="3314700" y="7562088"/>
            <a:ext cx="27432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a:t>
            </a:r>
          </a:p>
          <a:p>
            <a:pPr>
              <a:buFont typeface="Arial" pitchFamily="34" charset="0"/>
              <a:buChar char="•"/>
            </a:pPr>
            <a:r>
              <a:rPr lang="en-US" sz="1200" dirty="0" smtClean="0">
                <a:solidFill>
                  <a:schemeClr val="bg1"/>
                </a:solidFill>
              </a:rPr>
              <a:t>The completed product will provide the computer manufacturer with a competitive advantage in the laptop market.</a:t>
            </a:r>
            <a:endParaRPr lang="en-US" sz="1200" dirty="0">
              <a:solidFill>
                <a:schemeClr val="bg1"/>
              </a:solidFill>
            </a:endParaRPr>
          </a:p>
        </p:txBody>
      </p:sp>
      <p:sp>
        <p:nvSpPr>
          <p:cNvPr id="16" name="TextBox 15"/>
          <p:cNvSpPr txBox="1"/>
          <p:nvPr/>
        </p:nvSpPr>
        <p:spPr>
          <a:xfrm>
            <a:off x="2499890" y="6833086"/>
            <a:ext cx="1767840"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buFont typeface="Arial" pitchFamily="34" charset="0"/>
              <a:buChar char="•"/>
            </a:pPr>
            <a:r>
              <a:rPr lang="en-US" sz="1200" dirty="0" smtClean="0">
                <a:solidFill>
                  <a:schemeClr val="bg1"/>
                </a:solidFill>
              </a:rPr>
              <a:t>Computer Company</a:t>
            </a:r>
            <a:endParaRPr lang="en-US" sz="1200" dirty="0">
              <a:solidFill>
                <a:schemeClr val="bg1"/>
              </a:solidFill>
            </a:endParaRPr>
          </a:p>
        </p:txBody>
      </p:sp>
      <p:sp>
        <p:nvSpPr>
          <p:cNvPr id="17" name="Left Arrow 16"/>
          <p:cNvSpPr/>
          <p:nvPr/>
        </p:nvSpPr>
        <p:spPr>
          <a:xfrm rot="16200000">
            <a:off x="3027172" y="3730948"/>
            <a:ext cx="707136"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Left Arrow 18"/>
          <p:cNvSpPr/>
          <p:nvPr/>
        </p:nvSpPr>
        <p:spPr>
          <a:xfrm rot="16200000">
            <a:off x="1070356" y="3730948"/>
            <a:ext cx="707136"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Left Arrow 19"/>
          <p:cNvSpPr/>
          <p:nvPr/>
        </p:nvSpPr>
        <p:spPr>
          <a:xfrm rot="16200000">
            <a:off x="5197348" y="3730948"/>
            <a:ext cx="707136"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Left Arrow 20"/>
          <p:cNvSpPr/>
          <p:nvPr/>
        </p:nvSpPr>
        <p:spPr>
          <a:xfrm rot="16200000">
            <a:off x="3033290" y="6117632"/>
            <a:ext cx="707136"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WCA Narrative </a:t>
            </a:r>
          </a:p>
          <a:p>
            <a:pPr algn="ctr"/>
            <a:r>
              <a:rPr lang="en-US" sz="4000" dirty="0" smtClean="0">
                <a:effectLst>
                  <a:outerShdw blurRad="50800" dist="38100" dir="2700000" algn="tl" rotWithShape="0">
                    <a:prstClr val="black">
                      <a:alpha val="40000"/>
                    </a:prstClr>
                  </a:outerShdw>
                </a:effectLst>
              </a:rPr>
              <a:t>for Produce</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327545" y="1682720"/>
            <a:ext cx="6168789" cy="703269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100" dirty="0" smtClean="0">
                <a:solidFill>
                  <a:schemeClr val="bg1"/>
                </a:solidFill>
              </a:rPr>
              <a:t>The goal of the production process is to create a projector which meets the computer company’s specifications. The final product will be optimized in order to create the most value possible for the computer company.</a:t>
            </a:r>
          </a:p>
          <a:p>
            <a:r>
              <a:rPr lang="en-US" sz="1100" b="1" dirty="0" smtClean="0">
                <a:solidFill>
                  <a:schemeClr val="bg1"/>
                </a:solidFill>
              </a:rPr>
              <a:t>Product:</a:t>
            </a:r>
          </a:p>
          <a:p>
            <a:r>
              <a:rPr lang="en-US" sz="1100" b="1" dirty="0" smtClean="0">
                <a:solidFill>
                  <a:schemeClr val="bg1"/>
                </a:solidFill>
              </a:rPr>
              <a:t>Customer:</a:t>
            </a:r>
          </a:p>
          <a:p>
            <a:endParaRPr lang="en-US" sz="1100" dirty="0" smtClean="0">
              <a:solidFill>
                <a:schemeClr val="bg1"/>
              </a:solidFill>
            </a:endParaRPr>
          </a:p>
          <a:p>
            <a:r>
              <a:rPr lang="en-US" sz="1100" b="1" u="sng" dirty="0" smtClean="0">
                <a:solidFill>
                  <a:schemeClr val="bg1"/>
                </a:solidFill>
              </a:rPr>
              <a:t>Work Practices</a:t>
            </a:r>
          </a:p>
          <a:p>
            <a:r>
              <a:rPr lang="en-US" sz="1100" b="1" dirty="0" smtClean="0">
                <a:solidFill>
                  <a:schemeClr val="bg1"/>
                </a:solidFill>
              </a:rPr>
              <a:t>Develop: </a:t>
            </a:r>
            <a:r>
              <a:rPr lang="en-US" sz="1100" dirty="0" smtClean="0">
                <a:solidFill>
                  <a:schemeClr val="bg1"/>
                </a:solidFill>
              </a:rPr>
              <a:t>The project team takes the computer company’s specifications and creates a concept for the laptop.</a:t>
            </a:r>
            <a:endParaRPr lang="en-US" sz="1100" b="1" dirty="0" smtClean="0">
              <a:solidFill>
                <a:schemeClr val="bg1"/>
              </a:solidFill>
            </a:endParaRPr>
          </a:p>
          <a:p>
            <a:r>
              <a:rPr lang="en-US" sz="1100" b="1" dirty="0" smtClean="0">
                <a:solidFill>
                  <a:schemeClr val="bg1"/>
                </a:solidFill>
              </a:rPr>
              <a:t>Sell: </a:t>
            </a:r>
            <a:r>
              <a:rPr lang="en-US" sz="1100" dirty="0" smtClean="0">
                <a:solidFill>
                  <a:schemeClr val="bg1"/>
                </a:solidFill>
              </a:rPr>
              <a:t>Ensure that the concept includes all the specifications provided by the computer company.</a:t>
            </a:r>
            <a:endParaRPr lang="en-US" sz="1100" b="1" dirty="0" smtClean="0">
              <a:solidFill>
                <a:schemeClr val="bg1"/>
              </a:solidFill>
            </a:endParaRPr>
          </a:p>
          <a:p>
            <a:r>
              <a:rPr lang="en-US" sz="1100" b="1" dirty="0" smtClean="0">
                <a:solidFill>
                  <a:schemeClr val="bg1"/>
                </a:solidFill>
              </a:rPr>
              <a:t>Produce:</a:t>
            </a:r>
            <a:r>
              <a:rPr lang="en-US" sz="1100" dirty="0" smtClean="0">
                <a:solidFill>
                  <a:schemeClr val="bg1"/>
                </a:solidFill>
              </a:rPr>
              <a:t> Using the specifications create the hardware and software needed to ensure the projector functions properly.</a:t>
            </a:r>
            <a:endParaRPr lang="en-US" sz="1100" b="1" dirty="0" smtClean="0">
              <a:solidFill>
                <a:schemeClr val="bg1"/>
              </a:solidFill>
            </a:endParaRPr>
          </a:p>
          <a:p>
            <a:r>
              <a:rPr lang="en-US" sz="1100" b="1" dirty="0" smtClean="0">
                <a:solidFill>
                  <a:schemeClr val="bg1"/>
                </a:solidFill>
              </a:rPr>
              <a:t>Deliver:</a:t>
            </a:r>
            <a:r>
              <a:rPr lang="en-US" sz="1100" dirty="0" smtClean="0">
                <a:solidFill>
                  <a:schemeClr val="bg1"/>
                </a:solidFill>
              </a:rPr>
              <a:t> The hardware and software will be given to the test team to ensure that the projector functions and meets the specifications.</a:t>
            </a:r>
            <a:endParaRPr lang="en-US" sz="1100" b="1" dirty="0" smtClean="0">
              <a:solidFill>
                <a:schemeClr val="bg1"/>
              </a:solidFill>
            </a:endParaRPr>
          </a:p>
          <a:p>
            <a:r>
              <a:rPr lang="en-US" sz="1100" b="1" dirty="0" smtClean="0">
                <a:solidFill>
                  <a:schemeClr val="bg1"/>
                </a:solidFill>
              </a:rPr>
              <a:t>Service: </a:t>
            </a:r>
            <a:r>
              <a:rPr lang="en-US" sz="1100" dirty="0" smtClean="0">
                <a:solidFill>
                  <a:schemeClr val="bg1"/>
                </a:solidFill>
              </a:rPr>
              <a:t> Get feedback from the test team and make adjustments in order to provide the best product to the computer manufacturer.</a:t>
            </a:r>
          </a:p>
          <a:p>
            <a:endParaRPr lang="en-US" sz="1100" dirty="0" smtClean="0">
              <a:solidFill>
                <a:schemeClr val="bg1"/>
              </a:solidFill>
            </a:endParaRPr>
          </a:p>
          <a:p>
            <a:r>
              <a:rPr lang="en-US" sz="1100" b="1" u="sng" dirty="0" smtClean="0">
                <a:solidFill>
                  <a:schemeClr val="bg1"/>
                </a:solidFill>
              </a:rPr>
              <a:t>Role of Technology in the Production Process</a:t>
            </a:r>
          </a:p>
          <a:p>
            <a:r>
              <a:rPr lang="en-US" sz="1100" b="1" dirty="0" smtClean="0">
                <a:solidFill>
                  <a:schemeClr val="bg1"/>
                </a:solidFill>
              </a:rPr>
              <a:t>Pico Projector: </a:t>
            </a:r>
            <a:r>
              <a:rPr lang="en-US" sz="1100" dirty="0" smtClean="0">
                <a:solidFill>
                  <a:schemeClr val="bg1"/>
                </a:solidFill>
              </a:rPr>
              <a:t>Incorporate the projector technology into a laptop so that the laptop has a built-in projector.</a:t>
            </a:r>
            <a:endParaRPr lang="en-US" sz="1100" b="1" dirty="0" smtClean="0">
              <a:solidFill>
                <a:schemeClr val="bg1"/>
              </a:solidFill>
            </a:endParaRPr>
          </a:p>
          <a:p>
            <a:r>
              <a:rPr lang="en-US" sz="1100" b="1" dirty="0" smtClean="0">
                <a:solidFill>
                  <a:schemeClr val="bg1"/>
                </a:solidFill>
              </a:rPr>
              <a:t>Computer Manufacturer’s Laptop: </a:t>
            </a:r>
            <a:r>
              <a:rPr lang="en-US" sz="1100" dirty="0" smtClean="0">
                <a:solidFill>
                  <a:schemeClr val="bg1"/>
                </a:solidFill>
              </a:rPr>
              <a:t>Use the laptop to ensure that the product will function correctly with their system.</a:t>
            </a:r>
            <a:endParaRPr lang="en-US" sz="1100" b="1" dirty="0" smtClean="0">
              <a:solidFill>
                <a:schemeClr val="bg1"/>
              </a:solidFill>
            </a:endParaRPr>
          </a:p>
          <a:p>
            <a:endParaRPr lang="en-US" sz="1100" b="1" u="sng" dirty="0" smtClean="0">
              <a:solidFill>
                <a:schemeClr val="bg1"/>
              </a:solidFill>
            </a:endParaRPr>
          </a:p>
          <a:p>
            <a:r>
              <a:rPr lang="en-US" sz="1100" b="1" u="sng" dirty="0" smtClean="0">
                <a:solidFill>
                  <a:schemeClr val="bg1"/>
                </a:solidFill>
              </a:rPr>
              <a:t>Role of People in the Production Process</a:t>
            </a:r>
          </a:p>
          <a:p>
            <a:r>
              <a:rPr lang="en-US" sz="1100" b="1" dirty="0" smtClean="0">
                <a:solidFill>
                  <a:schemeClr val="bg1"/>
                </a:solidFill>
              </a:rPr>
              <a:t>Computer Manufacturer: </a:t>
            </a:r>
            <a:r>
              <a:rPr lang="en-US" sz="1100" dirty="0" smtClean="0">
                <a:solidFill>
                  <a:schemeClr val="bg1"/>
                </a:solidFill>
              </a:rPr>
              <a:t>Provide the specifications and laptop to ensure the highest quality product is built.</a:t>
            </a:r>
            <a:endParaRPr lang="en-US" sz="1100" b="1" dirty="0" smtClean="0">
              <a:solidFill>
                <a:schemeClr val="bg1"/>
              </a:solidFill>
            </a:endParaRPr>
          </a:p>
          <a:p>
            <a:r>
              <a:rPr lang="en-US" sz="1100" b="1" dirty="0" smtClean="0">
                <a:solidFill>
                  <a:schemeClr val="bg1"/>
                </a:solidFill>
              </a:rPr>
              <a:t>Design Team:</a:t>
            </a:r>
            <a:r>
              <a:rPr lang="en-US" sz="1100" dirty="0" smtClean="0">
                <a:solidFill>
                  <a:schemeClr val="bg1"/>
                </a:solidFill>
              </a:rPr>
              <a:t> Designs the final product to meet the computer manufacturer's specifications.</a:t>
            </a:r>
            <a:endParaRPr lang="en-US" sz="1100" b="1" dirty="0" smtClean="0">
              <a:solidFill>
                <a:schemeClr val="bg1"/>
              </a:solidFill>
            </a:endParaRPr>
          </a:p>
          <a:p>
            <a:r>
              <a:rPr lang="en-US" sz="1100" b="1" dirty="0" smtClean="0">
                <a:solidFill>
                  <a:schemeClr val="bg1"/>
                </a:solidFill>
              </a:rPr>
              <a:t>Production Team: </a:t>
            </a:r>
            <a:r>
              <a:rPr lang="en-US" sz="1100" dirty="0" smtClean="0">
                <a:solidFill>
                  <a:schemeClr val="bg1"/>
                </a:solidFill>
              </a:rPr>
              <a:t>Produces a final product using the design that was provided to them by the Design Team.</a:t>
            </a:r>
          </a:p>
          <a:p>
            <a:r>
              <a:rPr lang="en-US" sz="1100" b="1" dirty="0" smtClean="0">
                <a:solidFill>
                  <a:schemeClr val="bg1"/>
                </a:solidFill>
              </a:rPr>
              <a:t>Test Team:</a:t>
            </a:r>
            <a:r>
              <a:rPr lang="en-US" sz="1100" dirty="0" smtClean="0">
                <a:solidFill>
                  <a:schemeClr val="bg1"/>
                </a:solidFill>
              </a:rPr>
              <a:t> Tests the final product to find any problems and provides solutions to the problems.</a:t>
            </a:r>
            <a:endParaRPr lang="en-US" sz="1100" b="1" dirty="0" smtClean="0">
              <a:solidFill>
                <a:schemeClr val="bg1"/>
              </a:solidFill>
            </a:endParaRPr>
          </a:p>
          <a:p>
            <a:endParaRPr lang="en-US" sz="1100" b="1" dirty="0" smtClean="0">
              <a:solidFill>
                <a:schemeClr val="bg1"/>
              </a:solidFill>
            </a:endParaRPr>
          </a:p>
          <a:p>
            <a:r>
              <a:rPr lang="en-US" sz="1100" b="1" u="sng" dirty="0" smtClean="0">
                <a:solidFill>
                  <a:schemeClr val="bg1"/>
                </a:solidFill>
              </a:rPr>
              <a:t>Role of Data in Production Process</a:t>
            </a:r>
          </a:p>
          <a:p>
            <a:r>
              <a:rPr lang="en-US" sz="1100" b="1" dirty="0" smtClean="0">
                <a:solidFill>
                  <a:schemeClr val="bg1"/>
                </a:solidFill>
              </a:rPr>
              <a:t>Computer Manufacturer’s Specifications: </a:t>
            </a:r>
            <a:r>
              <a:rPr lang="en-US" sz="1100" dirty="0" smtClean="0">
                <a:solidFill>
                  <a:schemeClr val="bg1"/>
                </a:solidFill>
              </a:rPr>
              <a:t>Provides the specifications in order to produce a final product.</a:t>
            </a:r>
            <a:endParaRPr lang="en-US" sz="1100" b="1" dirty="0" smtClean="0">
              <a:solidFill>
                <a:schemeClr val="bg1"/>
              </a:solidFill>
            </a:endParaRPr>
          </a:p>
          <a:p>
            <a:r>
              <a:rPr lang="en-US" sz="1100" b="1" dirty="0" smtClean="0">
                <a:solidFill>
                  <a:schemeClr val="bg1"/>
                </a:solidFill>
              </a:rPr>
              <a:t>Final Design: </a:t>
            </a:r>
            <a:r>
              <a:rPr lang="en-US" sz="1100" dirty="0" smtClean="0">
                <a:solidFill>
                  <a:schemeClr val="bg1"/>
                </a:solidFill>
              </a:rPr>
              <a:t>Provides the production team with the information required to construct the final product.</a:t>
            </a:r>
          </a:p>
          <a:p>
            <a:r>
              <a:rPr lang="en-US" sz="1100" b="1" dirty="0" smtClean="0">
                <a:solidFill>
                  <a:schemeClr val="bg1"/>
                </a:solidFill>
              </a:rPr>
              <a:t>Software: </a:t>
            </a:r>
            <a:r>
              <a:rPr lang="en-US" sz="1100" dirty="0" smtClean="0">
                <a:solidFill>
                  <a:schemeClr val="bg1"/>
                </a:solidFill>
              </a:rPr>
              <a:t>Allows the computer to operate the projector in a manner that is setout by the specifications of the computer company.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a:t>
            </a:r>
          </a:p>
          <a:p>
            <a:pPr algn="ctr"/>
            <a:r>
              <a:rPr lang="en-US" sz="4000" dirty="0" smtClean="0">
                <a:effectLst>
                  <a:outerShdw blurRad="50800" dist="38100" dir="2700000" algn="tl" rotWithShape="0">
                    <a:prstClr val="black">
                      <a:alpha val="40000"/>
                    </a:prstClr>
                  </a:outerShdw>
                </a:effectLst>
              </a:rPr>
              <a:t>for Produce</a:t>
            </a:r>
            <a:endParaRPr lang="en-US" sz="4000" dirty="0">
              <a:effectLst>
                <a:outerShdw blurRad="50800" dist="38100" dir="2700000" algn="tl" rotWithShape="0">
                  <a:prstClr val="black">
                    <a:alpha val="40000"/>
                  </a:prstClr>
                </a:outerShdw>
              </a:effectLst>
            </a:endParaRPr>
          </a:p>
        </p:txBody>
      </p:sp>
      <p:sp>
        <p:nvSpPr>
          <p:cNvPr id="9" name="TextBox 8"/>
          <p:cNvSpPr txBox="1"/>
          <p:nvPr/>
        </p:nvSpPr>
        <p:spPr>
          <a:xfrm>
            <a:off x="1859511" y="7186801"/>
            <a:ext cx="2974427"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b="1" dirty="0" smtClean="0">
                <a:solidFill>
                  <a:schemeClr val="bg1"/>
                </a:solidFill>
              </a:rPr>
              <a:t>Value Added: </a:t>
            </a:r>
            <a:r>
              <a:rPr lang="en-US" sz="1200" dirty="0" smtClean="0">
                <a:solidFill>
                  <a:schemeClr val="bg1"/>
                </a:solidFill>
              </a:rPr>
              <a:t>The final product will have already been tested and ready for production in order to provide the computer manufacturer with as many as they order.</a:t>
            </a:r>
            <a:endParaRPr lang="en-US" sz="1200" dirty="0">
              <a:solidFill>
                <a:schemeClr val="bg1"/>
              </a:solidFill>
            </a:endParaRPr>
          </a:p>
        </p:txBody>
      </p:sp>
      <p:sp>
        <p:nvSpPr>
          <p:cNvPr id="49" name="TextBox 48"/>
          <p:cNvSpPr txBox="1"/>
          <p:nvPr/>
        </p:nvSpPr>
        <p:spPr>
          <a:xfrm>
            <a:off x="1847850" y="1874479"/>
            <a:ext cx="2986088"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Develop</a:t>
            </a:r>
            <a:r>
              <a:rPr lang="en-US" sz="1200" dirty="0" smtClean="0">
                <a:solidFill>
                  <a:schemeClr val="bg1"/>
                </a:solidFill>
              </a:rPr>
              <a:t> the concept.</a:t>
            </a:r>
            <a:endParaRPr lang="en-US" sz="1200" dirty="0">
              <a:solidFill>
                <a:schemeClr val="bg1"/>
              </a:solidFill>
            </a:endParaRPr>
          </a:p>
        </p:txBody>
      </p:sp>
      <p:sp>
        <p:nvSpPr>
          <p:cNvPr id="50" name="TextBox 49"/>
          <p:cNvSpPr txBox="1"/>
          <p:nvPr/>
        </p:nvSpPr>
        <p:spPr>
          <a:xfrm>
            <a:off x="1847850" y="2793477"/>
            <a:ext cx="2986088"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Sell</a:t>
            </a:r>
            <a:r>
              <a:rPr lang="en-US" sz="1200" dirty="0" smtClean="0">
                <a:solidFill>
                  <a:schemeClr val="bg1"/>
                </a:solidFill>
              </a:rPr>
              <a:t> the concept.</a:t>
            </a:r>
            <a:endParaRPr lang="en-US" sz="1200" dirty="0">
              <a:solidFill>
                <a:schemeClr val="bg1"/>
              </a:solidFill>
            </a:endParaRPr>
          </a:p>
        </p:txBody>
      </p:sp>
      <p:sp>
        <p:nvSpPr>
          <p:cNvPr id="51" name="TextBox 50"/>
          <p:cNvSpPr txBox="1"/>
          <p:nvPr/>
        </p:nvSpPr>
        <p:spPr>
          <a:xfrm>
            <a:off x="1847849" y="3891809"/>
            <a:ext cx="2986089"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Produce</a:t>
            </a:r>
            <a:r>
              <a:rPr lang="en-US" sz="1200" dirty="0" smtClean="0">
                <a:solidFill>
                  <a:schemeClr val="bg1"/>
                </a:solidFill>
              </a:rPr>
              <a:t> the product.</a:t>
            </a:r>
            <a:endParaRPr lang="en-US" sz="1200" dirty="0">
              <a:solidFill>
                <a:schemeClr val="bg1"/>
              </a:solidFill>
            </a:endParaRPr>
          </a:p>
        </p:txBody>
      </p:sp>
      <p:sp>
        <p:nvSpPr>
          <p:cNvPr id="52" name="TextBox 51"/>
          <p:cNvSpPr txBox="1"/>
          <p:nvPr/>
        </p:nvSpPr>
        <p:spPr>
          <a:xfrm>
            <a:off x="1847850" y="4953354"/>
            <a:ext cx="2986088"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Deliver</a:t>
            </a:r>
            <a:r>
              <a:rPr lang="en-US" sz="1200" dirty="0" smtClean="0">
                <a:solidFill>
                  <a:schemeClr val="bg1"/>
                </a:solidFill>
              </a:rPr>
              <a:t> the product.</a:t>
            </a:r>
            <a:endParaRPr lang="en-US" sz="1200" dirty="0">
              <a:solidFill>
                <a:schemeClr val="bg1"/>
              </a:solidFill>
            </a:endParaRPr>
          </a:p>
        </p:txBody>
      </p:sp>
      <p:sp>
        <p:nvSpPr>
          <p:cNvPr id="53" name="TextBox 52"/>
          <p:cNvSpPr txBox="1"/>
          <p:nvPr/>
        </p:nvSpPr>
        <p:spPr>
          <a:xfrm>
            <a:off x="1847850" y="5899285"/>
            <a:ext cx="2986088"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Service </a:t>
            </a:r>
            <a:r>
              <a:rPr lang="en-US" sz="1200" dirty="0" smtClean="0">
                <a:solidFill>
                  <a:schemeClr val="bg1"/>
                </a:solidFill>
              </a:rPr>
              <a:t>the product.</a:t>
            </a:r>
            <a:endParaRPr lang="en-US" sz="1200" dirty="0">
              <a:solidFill>
                <a:schemeClr val="bg1"/>
              </a:solidFill>
            </a:endParaRPr>
          </a:p>
        </p:txBody>
      </p:sp>
      <p:sp>
        <p:nvSpPr>
          <p:cNvPr id="54" name="Down Arrow 53"/>
          <p:cNvSpPr/>
          <p:nvPr/>
        </p:nvSpPr>
        <p:spPr>
          <a:xfrm>
            <a:off x="3225362" y="2341531"/>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Down Arrow 54"/>
          <p:cNvSpPr/>
          <p:nvPr/>
        </p:nvSpPr>
        <p:spPr>
          <a:xfrm>
            <a:off x="3225362" y="3424097"/>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Down Arrow 55"/>
          <p:cNvSpPr/>
          <p:nvPr/>
        </p:nvSpPr>
        <p:spPr>
          <a:xfrm>
            <a:off x="3225362" y="4475131"/>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Down Arrow 56"/>
          <p:cNvSpPr/>
          <p:nvPr/>
        </p:nvSpPr>
        <p:spPr>
          <a:xfrm>
            <a:off x="3225362" y="5373766"/>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Down Arrow 57"/>
          <p:cNvSpPr/>
          <p:nvPr/>
        </p:nvSpPr>
        <p:spPr>
          <a:xfrm>
            <a:off x="3225362" y="6613987"/>
            <a:ext cx="394138" cy="315311"/>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Narrative for Produce</a:t>
            </a:r>
            <a:endParaRPr lang="en-US" sz="4000" dirty="0">
              <a:effectLst>
                <a:outerShdw blurRad="50800" dist="38100" dir="2700000" algn="tl" rotWithShape="0">
                  <a:prstClr val="black">
                    <a:alpha val="40000"/>
                  </a:prstClr>
                </a:outerShdw>
              </a:effectLst>
            </a:endParaRPr>
          </a:p>
        </p:txBody>
      </p:sp>
      <p:sp>
        <p:nvSpPr>
          <p:cNvPr id="49" name="TextBox 48"/>
          <p:cNvSpPr txBox="1"/>
          <p:nvPr/>
        </p:nvSpPr>
        <p:spPr>
          <a:xfrm>
            <a:off x="450376" y="2065548"/>
            <a:ext cx="5841241" cy="31085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Develop</a:t>
            </a:r>
            <a:r>
              <a:rPr lang="en-US" sz="1400" dirty="0" smtClean="0">
                <a:solidFill>
                  <a:schemeClr val="bg1"/>
                </a:solidFill>
              </a:rPr>
              <a:t>, concept for the laptop.</a:t>
            </a:r>
          </a:p>
          <a:p>
            <a:pPr algn="ctr"/>
            <a:endParaRPr lang="en-US" sz="1400" dirty="0" smtClean="0">
              <a:solidFill>
                <a:schemeClr val="bg1"/>
              </a:solidFill>
            </a:endParaRPr>
          </a:p>
          <a:p>
            <a:pPr algn="ctr"/>
            <a:r>
              <a:rPr lang="en-US" sz="1400" b="1" dirty="0" smtClean="0">
                <a:solidFill>
                  <a:schemeClr val="bg1"/>
                </a:solidFill>
              </a:rPr>
              <a:t>Sell</a:t>
            </a:r>
            <a:r>
              <a:rPr lang="en-US" sz="1400" dirty="0" smtClean="0">
                <a:solidFill>
                  <a:schemeClr val="bg1"/>
                </a:solidFill>
              </a:rPr>
              <a:t>, the concept to the computer manufacturer.</a:t>
            </a:r>
          </a:p>
          <a:p>
            <a:pPr algn="ctr"/>
            <a:endParaRPr lang="en-US" sz="1400" dirty="0" smtClean="0">
              <a:solidFill>
                <a:schemeClr val="bg1"/>
              </a:solidFill>
            </a:endParaRPr>
          </a:p>
          <a:p>
            <a:pPr algn="ctr"/>
            <a:r>
              <a:rPr lang="en-US" sz="1400" b="1" dirty="0" smtClean="0">
                <a:solidFill>
                  <a:schemeClr val="bg1"/>
                </a:solidFill>
              </a:rPr>
              <a:t>Produce</a:t>
            </a:r>
            <a:r>
              <a:rPr lang="en-US" sz="1400" dirty="0" smtClean="0">
                <a:solidFill>
                  <a:schemeClr val="bg1"/>
                </a:solidFill>
              </a:rPr>
              <a:t>, create the projector for the laptop.</a:t>
            </a:r>
          </a:p>
          <a:p>
            <a:pPr algn="ctr"/>
            <a:endParaRPr lang="en-US" sz="1400" dirty="0" smtClean="0">
              <a:solidFill>
                <a:schemeClr val="bg1"/>
              </a:solidFill>
            </a:endParaRPr>
          </a:p>
          <a:p>
            <a:pPr algn="ctr"/>
            <a:r>
              <a:rPr lang="en-US" sz="1400" b="1" dirty="0" smtClean="0">
                <a:solidFill>
                  <a:schemeClr val="bg1"/>
                </a:solidFill>
              </a:rPr>
              <a:t>Deliver</a:t>
            </a:r>
            <a:r>
              <a:rPr lang="en-US" sz="1400" dirty="0" smtClean="0">
                <a:solidFill>
                  <a:schemeClr val="bg1"/>
                </a:solidFill>
              </a:rPr>
              <a:t>, the product to the team.</a:t>
            </a:r>
          </a:p>
          <a:p>
            <a:pPr algn="ctr"/>
            <a:endParaRPr lang="en-US" sz="1400" dirty="0" smtClean="0">
              <a:solidFill>
                <a:schemeClr val="bg1"/>
              </a:solidFill>
            </a:endParaRPr>
          </a:p>
          <a:p>
            <a:pPr algn="ctr"/>
            <a:r>
              <a:rPr lang="en-US" sz="1400" b="1" dirty="0" smtClean="0">
                <a:solidFill>
                  <a:schemeClr val="bg1"/>
                </a:solidFill>
              </a:rPr>
              <a:t>Service</a:t>
            </a:r>
            <a:r>
              <a:rPr lang="en-US" sz="1400" dirty="0" smtClean="0">
                <a:solidFill>
                  <a:schemeClr val="bg1"/>
                </a:solidFill>
              </a:rPr>
              <a:t>, make adjustments as needed to better the product.</a:t>
            </a:r>
          </a:p>
          <a:p>
            <a:pPr algn="ctr"/>
            <a:endParaRPr lang="en-US" sz="1400" dirty="0" smtClean="0">
              <a:solidFill>
                <a:schemeClr val="bg1"/>
              </a:solidFill>
            </a:endParaRPr>
          </a:p>
          <a:p>
            <a:pPr algn="ctr"/>
            <a:r>
              <a:rPr lang="en-US" sz="1400" b="1" dirty="0" smtClean="0">
                <a:solidFill>
                  <a:schemeClr val="bg1"/>
                </a:solidFill>
              </a:rPr>
              <a:t>Value Added:</a:t>
            </a:r>
            <a:r>
              <a:rPr lang="en-US" sz="1400" dirty="0" smtClean="0">
                <a:solidFill>
                  <a:schemeClr val="bg1"/>
                </a:solidFill>
              </a:rPr>
              <a:t> The final product will have already been tested and ready for production in order to provide the computer manufacturer with as many as they order.</a:t>
            </a:r>
          </a:p>
          <a:p>
            <a:pPr algn="ctr"/>
            <a:endParaRPr lang="en-US" sz="1400"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Work Centered Analysis for Deliver</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865632" y="4003040"/>
            <a:ext cx="5205984" cy="175432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a:buFont typeface="Arial" pitchFamily="34" charset="0"/>
              <a:buChar char="•"/>
            </a:pPr>
            <a:r>
              <a:rPr lang="en-US" sz="1200" dirty="0" smtClean="0">
                <a:solidFill>
                  <a:schemeClr val="bg1"/>
                </a:solidFill>
              </a:rPr>
              <a:t>Receive the final product from KJM Development’s Production Team</a:t>
            </a:r>
          </a:p>
          <a:p>
            <a:pPr>
              <a:buFont typeface="Arial" pitchFamily="34" charset="0"/>
              <a:buChar char="•"/>
            </a:pPr>
            <a:r>
              <a:rPr lang="en-US" sz="1200" dirty="0" smtClean="0">
                <a:solidFill>
                  <a:schemeClr val="bg1"/>
                </a:solidFill>
              </a:rPr>
              <a:t>Package the final product so that it can be shipped to the computer manufacturer.</a:t>
            </a:r>
          </a:p>
          <a:p>
            <a:pPr>
              <a:buFont typeface="Arial" pitchFamily="34" charset="0"/>
              <a:buChar char="•"/>
            </a:pPr>
            <a:r>
              <a:rPr lang="en-US" sz="1200" dirty="0" smtClean="0">
                <a:solidFill>
                  <a:schemeClr val="bg1"/>
                </a:solidFill>
              </a:rPr>
              <a:t>Deliver the projector to the computer manufacturer for installation into their laptops.</a:t>
            </a:r>
          </a:p>
          <a:p>
            <a:pPr>
              <a:buFont typeface="Arial" pitchFamily="34" charset="0"/>
              <a:buChar char="•"/>
            </a:pPr>
            <a:r>
              <a:rPr lang="en-US" sz="1200" dirty="0" smtClean="0">
                <a:solidFill>
                  <a:schemeClr val="bg1"/>
                </a:solidFill>
              </a:rPr>
              <a:t>Replace any products that were damaged during the shipping process.</a:t>
            </a:r>
          </a:p>
        </p:txBody>
      </p:sp>
      <p:sp>
        <p:nvSpPr>
          <p:cNvPr id="5" name="TextBox 4"/>
          <p:cNvSpPr txBox="1"/>
          <p:nvPr/>
        </p:nvSpPr>
        <p:spPr>
          <a:xfrm>
            <a:off x="521081" y="1814850"/>
            <a:ext cx="1755648"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Packaging Team</a:t>
            </a:r>
          </a:p>
          <a:p>
            <a:pPr>
              <a:buFont typeface="Arial" pitchFamily="34" charset="0"/>
              <a:buChar char="•"/>
            </a:pPr>
            <a:r>
              <a:rPr lang="en-US" sz="1200" dirty="0" smtClean="0">
                <a:solidFill>
                  <a:schemeClr val="bg1"/>
                </a:solidFill>
              </a:rPr>
              <a:t>Courier</a:t>
            </a:r>
          </a:p>
          <a:p>
            <a:pPr>
              <a:buFont typeface="Arial" pitchFamily="34" charset="0"/>
              <a:buChar char="•"/>
            </a:pPr>
            <a:r>
              <a:rPr lang="en-US" sz="1200" dirty="0" smtClean="0">
                <a:solidFill>
                  <a:schemeClr val="bg1"/>
                </a:solidFill>
              </a:rPr>
              <a:t>Computer Manufacturing</a:t>
            </a:r>
            <a:endParaRPr lang="en-US" sz="1200" dirty="0">
              <a:solidFill>
                <a:schemeClr val="bg1"/>
              </a:solidFill>
            </a:endParaRPr>
          </a:p>
        </p:txBody>
      </p:sp>
      <p:sp>
        <p:nvSpPr>
          <p:cNvPr id="6" name="TextBox 5"/>
          <p:cNvSpPr txBox="1"/>
          <p:nvPr/>
        </p:nvSpPr>
        <p:spPr>
          <a:xfrm>
            <a:off x="2599944" y="1814850"/>
            <a:ext cx="1676400"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Technology</a:t>
            </a:r>
          </a:p>
          <a:p>
            <a:pPr>
              <a:buFont typeface="Arial" pitchFamily="34" charset="0"/>
              <a:buChar char="•"/>
            </a:pPr>
            <a:r>
              <a:rPr lang="en-US" sz="1200" dirty="0" smtClean="0">
                <a:solidFill>
                  <a:schemeClr val="bg1"/>
                </a:solidFill>
              </a:rPr>
              <a:t>Courier</a:t>
            </a:r>
            <a:endParaRPr lang="en-US" sz="1200" dirty="0">
              <a:solidFill>
                <a:schemeClr val="bg1"/>
              </a:solidFill>
            </a:endParaRPr>
          </a:p>
        </p:txBody>
      </p:sp>
      <p:sp>
        <p:nvSpPr>
          <p:cNvPr id="7" name="TextBox 6"/>
          <p:cNvSpPr txBox="1"/>
          <p:nvPr/>
        </p:nvSpPr>
        <p:spPr>
          <a:xfrm>
            <a:off x="4690872" y="1814850"/>
            <a:ext cx="1828800"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Information received from courier</a:t>
            </a:r>
          </a:p>
          <a:p>
            <a:pPr>
              <a:buFont typeface="Arial" pitchFamily="34" charset="0"/>
              <a:buChar char="•"/>
            </a:pPr>
            <a:r>
              <a:rPr lang="en-US" sz="1200" dirty="0" smtClean="0">
                <a:solidFill>
                  <a:schemeClr val="bg1"/>
                </a:solidFill>
              </a:rPr>
              <a:t>Contract with courier</a:t>
            </a:r>
          </a:p>
          <a:p>
            <a:pPr>
              <a:buFont typeface="Arial" pitchFamily="34" charset="0"/>
              <a:buChar char="•"/>
            </a:pPr>
            <a:r>
              <a:rPr lang="en-US" sz="1200" dirty="0" smtClean="0">
                <a:solidFill>
                  <a:schemeClr val="bg1"/>
                </a:solidFill>
              </a:rPr>
              <a:t>Time needed for shipment</a:t>
            </a:r>
            <a:endParaRPr lang="en-US" sz="1200" dirty="0">
              <a:solidFill>
                <a:schemeClr val="bg1"/>
              </a:solidFill>
            </a:endParaRPr>
          </a:p>
        </p:txBody>
      </p:sp>
      <p:sp>
        <p:nvSpPr>
          <p:cNvPr id="13" name="TextBox 12"/>
          <p:cNvSpPr txBox="1"/>
          <p:nvPr/>
        </p:nvSpPr>
        <p:spPr>
          <a:xfrm>
            <a:off x="533400" y="7257288"/>
            <a:ext cx="2590800"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buFont typeface="Arial" pitchFamily="34" charset="0"/>
              <a:buChar char="•"/>
            </a:pPr>
            <a:r>
              <a:rPr lang="en-US" sz="1200" dirty="0" smtClean="0">
                <a:solidFill>
                  <a:schemeClr val="bg1"/>
                </a:solidFill>
              </a:rPr>
              <a:t>Deliver the final product to the computer manufacturer in a time frame that does not hinder the computer manufacturer’s laptop manufacturing time.</a:t>
            </a:r>
            <a:endParaRPr lang="en-US" sz="1200" dirty="0">
              <a:solidFill>
                <a:schemeClr val="bg1"/>
              </a:solidFill>
            </a:endParaRPr>
          </a:p>
        </p:txBody>
      </p:sp>
      <p:sp>
        <p:nvSpPr>
          <p:cNvPr id="15" name="TextBox 14"/>
          <p:cNvSpPr txBox="1"/>
          <p:nvPr/>
        </p:nvSpPr>
        <p:spPr>
          <a:xfrm>
            <a:off x="3657600" y="7257288"/>
            <a:ext cx="2743200" cy="12003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a:t>
            </a:r>
          </a:p>
          <a:p>
            <a:pPr>
              <a:buFont typeface="Arial" pitchFamily="34" charset="0"/>
              <a:buChar char="•"/>
            </a:pPr>
            <a:r>
              <a:rPr lang="en-US" sz="1200" dirty="0" smtClean="0">
                <a:solidFill>
                  <a:schemeClr val="bg1"/>
                </a:solidFill>
              </a:rPr>
              <a:t>The computer company does not have to change their system of manufacturing laptops in order to incorporate this technology.</a:t>
            </a:r>
            <a:endParaRPr lang="en-US" sz="1200" dirty="0">
              <a:solidFill>
                <a:schemeClr val="bg1"/>
              </a:solidFill>
            </a:endParaRPr>
          </a:p>
        </p:txBody>
      </p:sp>
      <p:sp>
        <p:nvSpPr>
          <p:cNvPr id="16" name="TextBox 15"/>
          <p:cNvSpPr txBox="1"/>
          <p:nvPr/>
        </p:nvSpPr>
        <p:spPr>
          <a:xfrm>
            <a:off x="2523744" y="6401066"/>
            <a:ext cx="176784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buFont typeface="Arial" pitchFamily="34" charset="0"/>
              <a:buChar char="•"/>
            </a:pPr>
            <a:r>
              <a:rPr lang="en-US" sz="1200" dirty="0" smtClean="0">
                <a:solidFill>
                  <a:schemeClr val="bg1"/>
                </a:solidFill>
              </a:rPr>
              <a:t>Computer Manufacturer</a:t>
            </a:r>
            <a:endParaRPr lang="en-US" sz="1200" dirty="0">
              <a:solidFill>
                <a:schemeClr val="bg1"/>
              </a:solidFill>
            </a:endParaRPr>
          </a:p>
        </p:txBody>
      </p:sp>
      <p:sp>
        <p:nvSpPr>
          <p:cNvPr id="17" name="Left Arrow 16"/>
          <p:cNvSpPr/>
          <p:nvPr/>
        </p:nvSpPr>
        <p:spPr>
          <a:xfrm rot="16200000">
            <a:off x="3014472" y="3333306"/>
            <a:ext cx="707136"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Left Arrow 18"/>
          <p:cNvSpPr/>
          <p:nvPr/>
        </p:nvSpPr>
        <p:spPr>
          <a:xfrm rot="16200000">
            <a:off x="1057656" y="3333306"/>
            <a:ext cx="707136"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Left Arrow 19"/>
          <p:cNvSpPr/>
          <p:nvPr/>
        </p:nvSpPr>
        <p:spPr>
          <a:xfrm rot="16200000">
            <a:off x="5184648" y="3333306"/>
            <a:ext cx="707136"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Left Arrow 20"/>
          <p:cNvSpPr/>
          <p:nvPr/>
        </p:nvSpPr>
        <p:spPr>
          <a:xfrm rot="16200000">
            <a:off x="3178772" y="5807240"/>
            <a:ext cx="46388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WCA Narrative </a:t>
            </a:r>
          </a:p>
          <a:p>
            <a:pPr algn="ctr"/>
            <a:r>
              <a:rPr lang="en-US" sz="4000" dirty="0" smtClean="0">
                <a:effectLst>
                  <a:outerShdw blurRad="50800" dist="38100" dir="2700000" algn="tl" rotWithShape="0">
                    <a:prstClr val="black">
                      <a:alpha val="40000"/>
                    </a:prstClr>
                  </a:outerShdw>
                </a:effectLst>
              </a:rPr>
              <a:t>for Deliver</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330200" y="1766437"/>
            <a:ext cx="6159500" cy="686341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100" b="1" dirty="0" smtClean="0">
                <a:solidFill>
                  <a:schemeClr val="bg1"/>
                </a:solidFill>
              </a:rPr>
              <a:t>Goal: </a:t>
            </a:r>
            <a:r>
              <a:rPr lang="en-US" sz="1100" dirty="0" smtClean="0">
                <a:solidFill>
                  <a:schemeClr val="bg1"/>
                </a:solidFill>
              </a:rPr>
              <a:t>The goal of this process is to deliver the product in time for it to be installed into the computer without causing interference in the laptop manufacturing process.</a:t>
            </a:r>
          </a:p>
          <a:p>
            <a:r>
              <a:rPr lang="en-US" sz="1100" b="1" dirty="0" smtClean="0">
                <a:solidFill>
                  <a:schemeClr val="bg1"/>
                </a:solidFill>
              </a:rPr>
              <a:t>Product: </a:t>
            </a:r>
            <a:r>
              <a:rPr lang="en-US" sz="1100" dirty="0" smtClean="0">
                <a:solidFill>
                  <a:schemeClr val="bg1"/>
                </a:solidFill>
              </a:rPr>
              <a:t>Delivery of the product will occur in time for the installation of the product without slowing down the manufacturing process, which will allow the computer manufacturer to maintain its delivery time of the laptop to their customer, without losing any value in the process.</a:t>
            </a:r>
          </a:p>
          <a:p>
            <a:r>
              <a:rPr lang="en-US" sz="1100" b="1" dirty="0" smtClean="0">
                <a:solidFill>
                  <a:schemeClr val="bg1"/>
                </a:solidFill>
              </a:rPr>
              <a:t>Customer: </a:t>
            </a:r>
            <a:r>
              <a:rPr lang="en-US" sz="1100" dirty="0" smtClean="0">
                <a:solidFill>
                  <a:schemeClr val="bg1"/>
                </a:solidFill>
              </a:rPr>
              <a:t> Computer Manufacturer</a:t>
            </a:r>
          </a:p>
          <a:p>
            <a:pPr algn="ctr"/>
            <a:endParaRPr lang="en-US" sz="1100" dirty="0" smtClean="0">
              <a:solidFill>
                <a:schemeClr val="bg1"/>
              </a:solidFill>
            </a:endParaRPr>
          </a:p>
          <a:p>
            <a:r>
              <a:rPr lang="en-US" sz="1100" b="1" u="sng" dirty="0" smtClean="0">
                <a:solidFill>
                  <a:schemeClr val="bg1"/>
                </a:solidFill>
              </a:rPr>
              <a:t>Work Practices</a:t>
            </a:r>
          </a:p>
          <a:p>
            <a:r>
              <a:rPr lang="en-US" sz="1100" b="1" dirty="0" smtClean="0">
                <a:solidFill>
                  <a:schemeClr val="bg1"/>
                </a:solidFill>
              </a:rPr>
              <a:t>Research: </a:t>
            </a:r>
            <a:r>
              <a:rPr lang="en-US" sz="1100" dirty="0" smtClean="0">
                <a:solidFill>
                  <a:schemeClr val="bg1"/>
                </a:solidFill>
              </a:rPr>
              <a:t>Contact different delivery companies and determine which will provide the most economical delivery method and can ensure that the product will arrive in time for installation.</a:t>
            </a:r>
            <a:endParaRPr lang="en-US" sz="1100" b="1" dirty="0" smtClean="0">
              <a:solidFill>
                <a:schemeClr val="bg1"/>
              </a:solidFill>
            </a:endParaRPr>
          </a:p>
          <a:p>
            <a:r>
              <a:rPr lang="en-US" sz="1100" b="1" dirty="0" smtClean="0">
                <a:solidFill>
                  <a:schemeClr val="bg1"/>
                </a:solidFill>
              </a:rPr>
              <a:t>Sell: </a:t>
            </a:r>
            <a:r>
              <a:rPr lang="en-US" sz="1100" dirty="0" smtClean="0">
                <a:solidFill>
                  <a:schemeClr val="bg1"/>
                </a:solidFill>
              </a:rPr>
              <a:t>Contract the courier to provide the delivery of the final product.</a:t>
            </a:r>
          </a:p>
          <a:p>
            <a:r>
              <a:rPr lang="en-US" sz="1100" b="1" dirty="0" smtClean="0">
                <a:solidFill>
                  <a:schemeClr val="bg1"/>
                </a:solidFill>
              </a:rPr>
              <a:t>Produce: </a:t>
            </a:r>
            <a:r>
              <a:rPr lang="en-US" sz="1100" dirty="0" smtClean="0">
                <a:solidFill>
                  <a:schemeClr val="bg1"/>
                </a:solidFill>
              </a:rPr>
              <a:t>Package the product in a manner in which the least amount of damage is likely to occur during shipment.</a:t>
            </a:r>
            <a:endParaRPr lang="en-US" sz="1100" b="1" dirty="0" smtClean="0">
              <a:solidFill>
                <a:schemeClr val="bg1"/>
              </a:solidFill>
            </a:endParaRPr>
          </a:p>
          <a:p>
            <a:r>
              <a:rPr lang="en-US" sz="1100" b="1" dirty="0" smtClean="0">
                <a:solidFill>
                  <a:schemeClr val="bg1"/>
                </a:solidFill>
              </a:rPr>
              <a:t>Deliver: </a:t>
            </a:r>
            <a:r>
              <a:rPr lang="en-US" sz="1100" dirty="0" smtClean="0">
                <a:solidFill>
                  <a:schemeClr val="bg1"/>
                </a:solidFill>
              </a:rPr>
              <a:t>Provide the product to the courier in order for the courier to deliver the product to the computer manufacturer.</a:t>
            </a:r>
            <a:endParaRPr lang="en-US" sz="1100" b="1" dirty="0" smtClean="0">
              <a:solidFill>
                <a:schemeClr val="bg1"/>
              </a:solidFill>
            </a:endParaRPr>
          </a:p>
          <a:p>
            <a:r>
              <a:rPr lang="en-US" sz="1100" b="1" dirty="0" smtClean="0">
                <a:solidFill>
                  <a:schemeClr val="bg1"/>
                </a:solidFill>
              </a:rPr>
              <a:t>Service: </a:t>
            </a:r>
            <a:r>
              <a:rPr lang="en-US" sz="1100" dirty="0" smtClean="0">
                <a:solidFill>
                  <a:schemeClr val="bg1"/>
                </a:solidFill>
              </a:rPr>
              <a:t>Replace any product that is damaged during the deliver process. Determine why it was damaged and implement new strategies to avoid damaging products in the future.</a:t>
            </a:r>
          </a:p>
          <a:p>
            <a:endParaRPr lang="en-US" sz="1100" dirty="0" smtClean="0">
              <a:solidFill>
                <a:schemeClr val="bg1"/>
              </a:solidFill>
            </a:endParaRPr>
          </a:p>
          <a:p>
            <a:r>
              <a:rPr lang="en-US" sz="1100" b="1" u="sng" dirty="0" smtClean="0">
                <a:solidFill>
                  <a:schemeClr val="bg1"/>
                </a:solidFill>
              </a:rPr>
              <a:t>Role of People in the Delivery Process</a:t>
            </a:r>
          </a:p>
          <a:p>
            <a:r>
              <a:rPr lang="en-US" sz="1100" dirty="0" smtClean="0">
                <a:solidFill>
                  <a:schemeClr val="bg1"/>
                </a:solidFill>
              </a:rPr>
              <a:t>KJM Development’s Packaging Team will ensure that the product is properly packed in order to ship the product without any damage occurring to the product.  The courier will provide the shipment of the product from KJM Development to the computer manufacturer.  The computer manufacturer will receive the product from the courier and report any damages to KJM Development in order to provide replacement products.</a:t>
            </a:r>
          </a:p>
          <a:p>
            <a:endParaRPr lang="en-US" sz="1100" b="1" u="sng" dirty="0" smtClean="0">
              <a:solidFill>
                <a:schemeClr val="bg1"/>
              </a:solidFill>
            </a:endParaRPr>
          </a:p>
          <a:p>
            <a:r>
              <a:rPr lang="en-US" sz="1100" b="1" u="sng" dirty="0" smtClean="0">
                <a:solidFill>
                  <a:schemeClr val="bg1"/>
                </a:solidFill>
              </a:rPr>
              <a:t>Role of Technology in the Delivery Process</a:t>
            </a:r>
            <a:endParaRPr lang="en-US" sz="1100" dirty="0" smtClean="0">
              <a:solidFill>
                <a:schemeClr val="bg1"/>
              </a:solidFill>
            </a:endParaRPr>
          </a:p>
          <a:p>
            <a:r>
              <a:rPr lang="en-US" sz="1100" dirty="0" smtClean="0">
                <a:solidFill>
                  <a:schemeClr val="bg1"/>
                </a:solidFill>
              </a:rPr>
              <a:t>The courier will use their distribution process in order to provide fast and efficient delivery of the projector to the computer manufacturer.</a:t>
            </a:r>
          </a:p>
          <a:p>
            <a:endParaRPr lang="en-US" sz="1100" dirty="0" smtClean="0">
              <a:solidFill>
                <a:schemeClr val="bg1"/>
              </a:solidFill>
            </a:endParaRPr>
          </a:p>
          <a:p>
            <a:r>
              <a:rPr lang="en-US" sz="1100" b="1" u="sng" dirty="0" smtClean="0">
                <a:solidFill>
                  <a:schemeClr val="bg1"/>
                </a:solidFill>
              </a:rPr>
              <a:t>Role of Data in the Delivery Process</a:t>
            </a:r>
            <a:endParaRPr lang="en-US" sz="1100" dirty="0" smtClean="0">
              <a:solidFill>
                <a:schemeClr val="bg1"/>
              </a:solidFill>
            </a:endParaRPr>
          </a:p>
          <a:p>
            <a:r>
              <a:rPr lang="en-US" sz="1100" dirty="0" smtClean="0">
                <a:solidFill>
                  <a:schemeClr val="bg1"/>
                </a:solidFill>
              </a:rPr>
              <a:t>The information that is received from the delivery companies will be analyzed to determine which courier can provide the best shipping method possible. The courier contract will be used to ensure that the product is delivered on time and at a cost that is affordable to KJM Development. The time needed for shipment is critical to the computer manufacturer so that their manufacturing process is not hindered by the product delivered by KJM Development.</a:t>
            </a:r>
            <a:endParaRPr lang="en-US" sz="1100" b="1" dirty="0" smtClean="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a:t>
            </a:r>
          </a:p>
          <a:p>
            <a:pPr algn="ctr"/>
            <a:r>
              <a:rPr lang="en-US" sz="4000" dirty="0" smtClean="0">
                <a:effectLst>
                  <a:outerShdw blurRad="50800" dist="38100" dir="2700000" algn="tl" rotWithShape="0">
                    <a:prstClr val="black">
                      <a:alpha val="40000"/>
                    </a:prstClr>
                  </a:outerShdw>
                </a:effectLst>
              </a:rPr>
              <a:t>for Deliver</a:t>
            </a:r>
          </a:p>
        </p:txBody>
      </p:sp>
      <p:sp>
        <p:nvSpPr>
          <p:cNvPr id="3" name="TextBox 2"/>
          <p:cNvSpPr txBox="1"/>
          <p:nvPr/>
        </p:nvSpPr>
        <p:spPr>
          <a:xfrm>
            <a:off x="1589941" y="1878653"/>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Research</a:t>
            </a:r>
            <a:r>
              <a:rPr lang="en-US" sz="1400" dirty="0" smtClean="0">
                <a:solidFill>
                  <a:schemeClr val="bg1"/>
                </a:solidFill>
              </a:rPr>
              <a:t> couriers.</a:t>
            </a:r>
            <a:endParaRPr lang="en-US" sz="1400" dirty="0">
              <a:solidFill>
                <a:schemeClr val="bg1"/>
              </a:solidFill>
            </a:endParaRPr>
          </a:p>
        </p:txBody>
      </p:sp>
      <p:sp>
        <p:nvSpPr>
          <p:cNvPr id="5" name="TextBox 4"/>
          <p:cNvSpPr txBox="1"/>
          <p:nvPr/>
        </p:nvSpPr>
        <p:spPr>
          <a:xfrm>
            <a:off x="1589941" y="2813145"/>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Sell </a:t>
            </a:r>
            <a:r>
              <a:rPr lang="en-US" sz="1400" dirty="0" smtClean="0">
                <a:solidFill>
                  <a:schemeClr val="bg1"/>
                </a:solidFill>
              </a:rPr>
              <a:t>the contract.</a:t>
            </a:r>
            <a:endParaRPr lang="en-US" sz="1400" dirty="0">
              <a:solidFill>
                <a:schemeClr val="bg1"/>
              </a:solidFill>
            </a:endParaRPr>
          </a:p>
        </p:txBody>
      </p:sp>
      <p:sp>
        <p:nvSpPr>
          <p:cNvPr id="6" name="TextBox 5"/>
          <p:cNvSpPr txBox="1"/>
          <p:nvPr/>
        </p:nvSpPr>
        <p:spPr>
          <a:xfrm>
            <a:off x="1589941" y="3841845"/>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Produce</a:t>
            </a:r>
            <a:r>
              <a:rPr lang="en-US" sz="1400" dirty="0" smtClean="0">
                <a:solidFill>
                  <a:schemeClr val="bg1"/>
                </a:solidFill>
              </a:rPr>
              <a:t> the package.</a:t>
            </a:r>
            <a:endParaRPr lang="en-US" sz="1400" dirty="0">
              <a:solidFill>
                <a:schemeClr val="bg1"/>
              </a:solidFill>
            </a:endParaRPr>
          </a:p>
        </p:txBody>
      </p:sp>
      <p:sp>
        <p:nvSpPr>
          <p:cNvPr id="7" name="TextBox 6"/>
          <p:cNvSpPr txBox="1"/>
          <p:nvPr/>
        </p:nvSpPr>
        <p:spPr>
          <a:xfrm>
            <a:off x="1589941" y="4883245"/>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Deliver</a:t>
            </a:r>
            <a:r>
              <a:rPr lang="en-US" sz="1400" dirty="0" smtClean="0">
                <a:solidFill>
                  <a:schemeClr val="bg1"/>
                </a:solidFill>
              </a:rPr>
              <a:t> the product.</a:t>
            </a:r>
            <a:endParaRPr lang="en-US" sz="1400" dirty="0">
              <a:solidFill>
                <a:schemeClr val="bg1"/>
              </a:solidFill>
            </a:endParaRPr>
          </a:p>
        </p:txBody>
      </p:sp>
      <p:sp>
        <p:nvSpPr>
          <p:cNvPr id="9" name="TextBox 8"/>
          <p:cNvSpPr txBox="1"/>
          <p:nvPr/>
        </p:nvSpPr>
        <p:spPr>
          <a:xfrm>
            <a:off x="1589941" y="5848445"/>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Service</a:t>
            </a:r>
            <a:r>
              <a:rPr lang="en-US" sz="1400" dirty="0" smtClean="0">
                <a:solidFill>
                  <a:schemeClr val="bg1"/>
                </a:solidFill>
              </a:rPr>
              <a:t> damaged parts.</a:t>
            </a:r>
            <a:endParaRPr lang="en-US" sz="1400" dirty="0">
              <a:solidFill>
                <a:schemeClr val="bg1"/>
              </a:solidFill>
            </a:endParaRPr>
          </a:p>
        </p:txBody>
      </p:sp>
      <p:sp>
        <p:nvSpPr>
          <p:cNvPr id="10" name="TextBox 9"/>
          <p:cNvSpPr txBox="1"/>
          <p:nvPr/>
        </p:nvSpPr>
        <p:spPr>
          <a:xfrm>
            <a:off x="1576293" y="6769670"/>
            <a:ext cx="3479800"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Value Added:</a:t>
            </a:r>
            <a:r>
              <a:rPr lang="en-US" sz="1400" dirty="0" smtClean="0">
                <a:solidFill>
                  <a:schemeClr val="bg1"/>
                </a:solidFill>
              </a:rPr>
              <a:t> Product arrives in a time frame that is appropriate for manufacturing the laptop without delaying the shipment of the laptop to the computer company’s customer.</a:t>
            </a:r>
            <a:endParaRPr lang="en-US" sz="1400" dirty="0">
              <a:solidFill>
                <a:schemeClr val="bg1"/>
              </a:solidFill>
            </a:endParaRPr>
          </a:p>
        </p:txBody>
      </p:sp>
      <p:sp>
        <p:nvSpPr>
          <p:cNvPr id="11" name="Down Arrow 10"/>
          <p:cNvSpPr/>
          <p:nvPr/>
        </p:nvSpPr>
        <p:spPr>
          <a:xfrm>
            <a:off x="3050441" y="23432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Down Arrow 11"/>
          <p:cNvSpPr/>
          <p:nvPr/>
        </p:nvSpPr>
        <p:spPr>
          <a:xfrm>
            <a:off x="3050441" y="33846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Down Arrow 12"/>
          <p:cNvSpPr/>
          <p:nvPr/>
        </p:nvSpPr>
        <p:spPr>
          <a:xfrm>
            <a:off x="3050441" y="44387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Down Arrow 13"/>
          <p:cNvSpPr/>
          <p:nvPr/>
        </p:nvSpPr>
        <p:spPr>
          <a:xfrm>
            <a:off x="3050441" y="541664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Down Arrow 14"/>
          <p:cNvSpPr/>
          <p:nvPr/>
        </p:nvSpPr>
        <p:spPr>
          <a:xfrm>
            <a:off x="3050441" y="6251812"/>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Narrative for Deliver</a:t>
            </a:r>
          </a:p>
        </p:txBody>
      </p:sp>
      <p:sp>
        <p:nvSpPr>
          <p:cNvPr id="3" name="TextBox 2"/>
          <p:cNvSpPr txBox="1"/>
          <p:nvPr/>
        </p:nvSpPr>
        <p:spPr>
          <a:xfrm>
            <a:off x="429881" y="1960540"/>
            <a:ext cx="5929976" cy="375487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smtClean="0">
                <a:solidFill>
                  <a:schemeClr val="bg1"/>
                </a:solidFill>
              </a:rPr>
              <a:t>Research</a:t>
            </a:r>
            <a:r>
              <a:rPr lang="en-US" sz="1400" dirty="0" smtClean="0">
                <a:solidFill>
                  <a:schemeClr val="bg1"/>
                </a:solidFill>
              </a:rPr>
              <a:t> determines which courier will provide the most economical and timely delivery method.</a:t>
            </a:r>
          </a:p>
          <a:p>
            <a:endParaRPr lang="en-US" sz="1400" b="1" dirty="0" smtClean="0">
              <a:solidFill>
                <a:schemeClr val="bg1"/>
              </a:solidFill>
            </a:endParaRPr>
          </a:p>
          <a:p>
            <a:r>
              <a:rPr lang="en-US" sz="1400" b="1" dirty="0" smtClean="0">
                <a:solidFill>
                  <a:schemeClr val="bg1"/>
                </a:solidFill>
              </a:rPr>
              <a:t>Sell </a:t>
            </a:r>
            <a:r>
              <a:rPr lang="en-US" sz="1400" dirty="0" smtClean="0">
                <a:solidFill>
                  <a:schemeClr val="bg1"/>
                </a:solidFill>
              </a:rPr>
              <a:t>the contract to the courier to provide the delivery service.</a:t>
            </a:r>
          </a:p>
          <a:p>
            <a:endParaRPr lang="en-US" sz="1400" dirty="0" smtClean="0">
              <a:solidFill>
                <a:schemeClr val="bg1"/>
              </a:solidFill>
            </a:endParaRPr>
          </a:p>
          <a:p>
            <a:r>
              <a:rPr lang="en-US" sz="1400" b="1" dirty="0" smtClean="0">
                <a:solidFill>
                  <a:schemeClr val="bg1"/>
                </a:solidFill>
              </a:rPr>
              <a:t>Produce</a:t>
            </a:r>
            <a:r>
              <a:rPr lang="en-US" sz="1400" dirty="0" smtClean="0">
                <a:solidFill>
                  <a:schemeClr val="bg1"/>
                </a:solidFill>
              </a:rPr>
              <a:t> the package for the product for shipment.</a:t>
            </a:r>
          </a:p>
          <a:p>
            <a:endParaRPr lang="en-US" sz="1400" dirty="0" smtClean="0">
              <a:solidFill>
                <a:schemeClr val="bg1"/>
              </a:solidFill>
            </a:endParaRPr>
          </a:p>
          <a:p>
            <a:r>
              <a:rPr lang="en-US" sz="1400" b="1" dirty="0" smtClean="0">
                <a:solidFill>
                  <a:schemeClr val="bg1"/>
                </a:solidFill>
              </a:rPr>
              <a:t>Deliver</a:t>
            </a:r>
            <a:r>
              <a:rPr lang="en-US" sz="1400" dirty="0" smtClean="0">
                <a:solidFill>
                  <a:schemeClr val="bg1"/>
                </a:solidFill>
              </a:rPr>
              <a:t> the product to the computer company using the delivery company.</a:t>
            </a:r>
          </a:p>
          <a:p>
            <a:endParaRPr lang="en-US" sz="1400" dirty="0" smtClean="0">
              <a:solidFill>
                <a:schemeClr val="bg1"/>
              </a:solidFill>
            </a:endParaRPr>
          </a:p>
          <a:p>
            <a:r>
              <a:rPr lang="en-US" sz="1400" b="1" dirty="0" smtClean="0">
                <a:solidFill>
                  <a:schemeClr val="bg1"/>
                </a:solidFill>
              </a:rPr>
              <a:t>Service</a:t>
            </a:r>
            <a:r>
              <a:rPr lang="en-US" sz="1400" dirty="0" smtClean="0">
                <a:solidFill>
                  <a:schemeClr val="bg1"/>
                </a:solidFill>
              </a:rPr>
              <a:t> and/or replace any parts or products that were damaged in the shipping process.</a:t>
            </a:r>
          </a:p>
          <a:p>
            <a:endParaRPr lang="en-US" sz="1400" dirty="0" smtClean="0">
              <a:solidFill>
                <a:schemeClr val="bg1"/>
              </a:solidFill>
            </a:endParaRPr>
          </a:p>
          <a:p>
            <a:r>
              <a:rPr lang="en-US" sz="1400" b="1" dirty="0" smtClean="0">
                <a:solidFill>
                  <a:schemeClr val="bg1"/>
                </a:solidFill>
              </a:rPr>
              <a:t>Value Added:</a:t>
            </a:r>
            <a:r>
              <a:rPr lang="en-US" sz="1400" dirty="0" smtClean="0">
                <a:solidFill>
                  <a:schemeClr val="bg1"/>
                </a:solidFill>
              </a:rPr>
              <a:t> Product arrives in a time frame that is appropriate for manufacturing the laptop without delaying the shipment of the laptop to the computer company’s customer.</a:t>
            </a:r>
          </a:p>
          <a:p>
            <a:endParaRPr lang="en-US" sz="14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Work Centered</a:t>
            </a:r>
          </a:p>
          <a:p>
            <a:pPr algn="ctr"/>
            <a:r>
              <a:rPr lang="en-US" sz="4000" dirty="0" smtClean="0">
                <a:effectLst>
                  <a:outerShdw blurRad="50800" dist="38100" dir="2700000" algn="tl" rotWithShape="0">
                    <a:prstClr val="black">
                      <a:alpha val="40000"/>
                    </a:prstClr>
                  </a:outerShdw>
                </a:effectLst>
              </a:rPr>
              <a:t>Analysis for Service</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562364" y="3500917"/>
            <a:ext cx="5594672" cy="12003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a:buFont typeface="Arial" pitchFamily="34" charset="0"/>
              <a:buChar char="•"/>
            </a:pPr>
            <a:r>
              <a:rPr lang="en-US" sz="1200" dirty="0" smtClean="0">
                <a:solidFill>
                  <a:schemeClr val="bg1"/>
                </a:solidFill>
              </a:rPr>
              <a:t>To ease the ability of delivering presentations by combining multiple necessary products into one product.</a:t>
            </a:r>
          </a:p>
          <a:p>
            <a:pPr>
              <a:buFont typeface="Arial" pitchFamily="34" charset="0"/>
              <a:buChar char="•"/>
            </a:pPr>
            <a:r>
              <a:rPr lang="en-US" sz="1200" dirty="0" smtClean="0">
                <a:solidFill>
                  <a:schemeClr val="bg1"/>
                </a:solidFill>
              </a:rPr>
              <a:t>Setup for each product is not required.</a:t>
            </a:r>
          </a:p>
          <a:p>
            <a:pPr>
              <a:buFont typeface="Arial" pitchFamily="34" charset="0"/>
              <a:buChar char="•"/>
            </a:pPr>
            <a:r>
              <a:rPr lang="en-US" sz="1200" dirty="0" smtClean="0">
                <a:solidFill>
                  <a:schemeClr val="bg1"/>
                </a:solidFill>
              </a:rPr>
              <a:t>Software updates will automatically be provided as they become available.</a:t>
            </a:r>
            <a:endParaRPr lang="en-US" sz="1200" dirty="0">
              <a:solidFill>
                <a:schemeClr val="bg1"/>
              </a:solidFill>
            </a:endParaRPr>
          </a:p>
        </p:txBody>
      </p:sp>
      <p:sp>
        <p:nvSpPr>
          <p:cNvPr id="5" name="TextBox 4"/>
          <p:cNvSpPr txBox="1"/>
          <p:nvPr/>
        </p:nvSpPr>
        <p:spPr>
          <a:xfrm>
            <a:off x="323537" y="1953350"/>
            <a:ext cx="1755648"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Presenters</a:t>
            </a:r>
          </a:p>
          <a:p>
            <a:pPr>
              <a:buFont typeface="Arial" pitchFamily="34" charset="0"/>
              <a:buChar char="•"/>
            </a:pPr>
            <a:r>
              <a:rPr lang="en-US" sz="1200" dirty="0" smtClean="0">
                <a:solidFill>
                  <a:schemeClr val="bg1"/>
                </a:solidFill>
              </a:rPr>
              <a:t>KJM Development</a:t>
            </a:r>
          </a:p>
          <a:p>
            <a:pPr>
              <a:buFont typeface="Arial" pitchFamily="34" charset="0"/>
              <a:buChar char="•"/>
            </a:pPr>
            <a:r>
              <a:rPr lang="en-US" sz="1200" dirty="0" smtClean="0">
                <a:solidFill>
                  <a:schemeClr val="bg1"/>
                </a:solidFill>
              </a:rPr>
              <a:t>Computer manufacturers</a:t>
            </a:r>
            <a:endParaRPr lang="en-US" sz="1200" dirty="0">
              <a:solidFill>
                <a:schemeClr val="bg1"/>
              </a:solidFill>
            </a:endParaRPr>
          </a:p>
        </p:txBody>
      </p:sp>
      <p:sp>
        <p:nvSpPr>
          <p:cNvPr id="6" name="TextBox 5"/>
          <p:cNvSpPr txBox="1"/>
          <p:nvPr/>
        </p:nvSpPr>
        <p:spPr>
          <a:xfrm>
            <a:off x="2379472" y="2128791"/>
            <a:ext cx="1972056" cy="8309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Technology</a:t>
            </a:r>
          </a:p>
          <a:p>
            <a:pPr>
              <a:buFont typeface="Arial" pitchFamily="34" charset="0"/>
              <a:buChar char="•"/>
            </a:pPr>
            <a:r>
              <a:rPr lang="en-US" sz="1200" dirty="0" smtClean="0">
                <a:solidFill>
                  <a:schemeClr val="bg1"/>
                </a:solidFill>
              </a:rPr>
              <a:t>Laptop equipped with Pico Projector</a:t>
            </a:r>
          </a:p>
          <a:p>
            <a:pPr>
              <a:buFont typeface="Arial" pitchFamily="34" charset="0"/>
              <a:buChar char="•"/>
            </a:pPr>
            <a:r>
              <a:rPr lang="en-US" sz="1200" dirty="0" smtClean="0">
                <a:solidFill>
                  <a:schemeClr val="bg1"/>
                </a:solidFill>
              </a:rPr>
              <a:t>Microsoft Office Suite</a:t>
            </a:r>
          </a:p>
        </p:txBody>
      </p:sp>
      <p:sp>
        <p:nvSpPr>
          <p:cNvPr id="7" name="TextBox 6"/>
          <p:cNvSpPr txBox="1"/>
          <p:nvPr/>
        </p:nvSpPr>
        <p:spPr>
          <a:xfrm>
            <a:off x="4592320" y="2101496"/>
            <a:ext cx="1828800" cy="8309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Presentation information</a:t>
            </a:r>
          </a:p>
          <a:p>
            <a:pPr>
              <a:buFont typeface="Arial" pitchFamily="34" charset="0"/>
              <a:buChar char="•"/>
            </a:pPr>
            <a:r>
              <a:rPr lang="en-US" sz="1200" dirty="0" smtClean="0">
                <a:solidFill>
                  <a:schemeClr val="bg1"/>
                </a:solidFill>
              </a:rPr>
              <a:t>Software updates</a:t>
            </a:r>
            <a:endParaRPr lang="en-US" sz="1200" dirty="0">
              <a:solidFill>
                <a:schemeClr val="bg1"/>
              </a:solidFill>
            </a:endParaRPr>
          </a:p>
        </p:txBody>
      </p:sp>
      <p:sp>
        <p:nvSpPr>
          <p:cNvPr id="13" name="TextBox 12"/>
          <p:cNvSpPr txBox="1"/>
          <p:nvPr/>
        </p:nvSpPr>
        <p:spPr>
          <a:xfrm>
            <a:off x="533400" y="7298230"/>
            <a:ext cx="2590800"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buFont typeface="Arial" pitchFamily="34" charset="0"/>
              <a:buChar char="•"/>
            </a:pPr>
            <a:r>
              <a:rPr lang="en-US" sz="1200" dirty="0" smtClean="0">
                <a:solidFill>
                  <a:schemeClr val="bg1"/>
                </a:solidFill>
              </a:rPr>
              <a:t>To reduce the amount of time to setup and remove all items for a presentation.</a:t>
            </a:r>
          </a:p>
          <a:p>
            <a:pPr>
              <a:buFont typeface="Arial" pitchFamily="34" charset="0"/>
              <a:buChar char="•"/>
            </a:pPr>
            <a:r>
              <a:rPr lang="en-US" sz="1200" dirty="0" smtClean="0">
                <a:solidFill>
                  <a:schemeClr val="bg1"/>
                </a:solidFill>
              </a:rPr>
              <a:t>To eliminate, or reduce, conflicts between combining the products.</a:t>
            </a:r>
          </a:p>
        </p:txBody>
      </p:sp>
      <p:sp>
        <p:nvSpPr>
          <p:cNvPr id="15" name="TextBox 14"/>
          <p:cNvSpPr txBox="1"/>
          <p:nvPr/>
        </p:nvSpPr>
        <p:spPr>
          <a:xfrm>
            <a:off x="3657600" y="7243639"/>
            <a:ext cx="2743200" cy="12003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a:t>
            </a:r>
          </a:p>
          <a:p>
            <a:pPr>
              <a:buFont typeface="Arial" pitchFamily="34" charset="0"/>
              <a:buChar char="•"/>
            </a:pPr>
            <a:r>
              <a:rPr lang="en-US" sz="1200" dirty="0" smtClean="0">
                <a:solidFill>
                  <a:schemeClr val="bg1"/>
                </a:solidFill>
              </a:rPr>
              <a:t>Presenters have fewer items to keep track of when traveling between locations.</a:t>
            </a:r>
          </a:p>
          <a:p>
            <a:pPr>
              <a:buFont typeface="Arial" pitchFamily="34" charset="0"/>
              <a:buChar char="•"/>
            </a:pPr>
            <a:r>
              <a:rPr lang="en-US" sz="1200" dirty="0" smtClean="0">
                <a:solidFill>
                  <a:schemeClr val="bg1"/>
                </a:solidFill>
              </a:rPr>
              <a:t>Presenters do not have to reserve or carry a projector.</a:t>
            </a:r>
          </a:p>
        </p:txBody>
      </p:sp>
      <p:sp>
        <p:nvSpPr>
          <p:cNvPr id="16" name="TextBox 15"/>
          <p:cNvSpPr txBox="1"/>
          <p:nvPr/>
        </p:nvSpPr>
        <p:spPr>
          <a:xfrm>
            <a:off x="1716163" y="6460304"/>
            <a:ext cx="3279648"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buFont typeface="Arial" pitchFamily="34" charset="0"/>
              <a:buChar char="•"/>
            </a:pPr>
            <a:r>
              <a:rPr lang="en-US" sz="1200" dirty="0" smtClean="0">
                <a:solidFill>
                  <a:schemeClr val="bg1"/>
                </a:solidFill>
              </a:rPr>
              <a:t>Individuals viewing the presentation given by the to the targeted audience</a:t>
            </a:r>
            <a:endParaRPr lang="en-US" sz="1200" dirty="0">
              <a:solidFill>
                <a:schemeClr val="bg1"/>
              </a:solidFill>
            </a:endParaRPr>
          </a:p>
        </p:txBody>
      </p:sp>
      <p:sp>
        <p:nvSpPr>
          <p:cNvPr id="17" name="Left Arrow 16"/>
          <p:cNvSpPr/>
          <p:nvPr/>
        </p:nvSpPr>
        <p:spPr>
          <a:xfrm rot="16200000">
            <a:off x="3100059" y="2967660"/>
            <a:ext cx="33885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Left Arrow 18"/>
          <p:cNvSpPr/>
          <p:nvPr/>
        </p:nvSpPr>
        <p:spPr>
          <a:xfrm rot="16200000">
            <a:off x="1143243" y="2967660"/>
            <a:ext cx="33885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Left Arrow 19"/>
          <p:cNvSpPr/>
          <p:nvPr/>
        </p:nvSpPr>
        <p:spPr>
          <a:xfrm rot="16200000">
            <a:off x="5270235" y="2967660"/>
            <a:ext cx="338858"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Left Arrow 20"/>
          <p:cNvSpPr/>
          <p:nvPr/>
        </p:nvSpPr>
        <p:spPr>
          <a:xfrm rot="16200000">
            <a:off x="3196818" y="4700043"/>
            <a:ext cx="281487"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TextBox 13"/>
          <p:cNvSpPr txBox="1"/>
          <p:nvPr/>
        </p:nvSpPr>
        <p:spPr>
          <a:xfrm>
            <a:off x="1745733" y="5221580"/>
            <a:ext cx="3279648"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Product</a:t>
            </a:r>
          </a:p>
          <a:p>
            <a:pPr>
              <a:buFont typeface="Arial" pitchFamily="34" charset="0"/>
              <a:buChar char="•"/>
            </a:pPr>
            <a:r>
              <a:rPr lang="en-US" sz="1200" dirty="0" smtClean="0">
                <a:solidFill>
                  <a:schemeClr val="bg1"/>
                </a:solidFill>
              </a:rPr>
              <a:t>Customer satisfaction for meeting or exceeding demands.</a:t>
            </a:r>
            <a:endParaRPr lang="en-US" sz="1200" dirty="0">
              <a:solidFill>
                <a:schemeClr val="bg1"/>
              </a:solidFill>
            </a:endParaRPr>
          </a:p>
        </p:txBody>
      </p:sp>
      <p:sp>
        <p:nvSpPr>
          <p:cNvPr id="18" name="Left Arrow 17"/>
          <p:cNvSpPr/>
          <p:nvPr/>
        </p:nvSpPr>
        <p:spPr>
          <a:xfrm rot="16200000">
            <a:off x="3140239" y="5939052"/>
            <a:ext cx="371903"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WCA Narrative for Service</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287551" y="1930783"/>
            <a:ext cx="6237027" cy="618630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100" b="1" dirty="0" smtClean="0">
                <a:solidFill>
                  <a:schemeClr val="bg1"/>
                </a:solidFill>
              </a:rPr>
              <a:t>Goal:</a:t>
            </a:r>
            <a:r>
              <a:rPr lang="en-US" sz="1100" dirty="0" smtClean="0">
                <a:solidFill>
                  <a:schemeClr val="bg1"/>
                </a:solidFill>
              </a:rPr>
              <a:t> To reduce the necessary setup and conflicts with setting up traditional projectors.  This will make the product faster.</a:t>
            </a:r>
            <a:endParaRPr lang="en-US" sz="1100" b="1" dirty="0" smtClean="0">
              <a:solidFill>
                <a:schemeClr val="bg1"/>
              </a:solidFill>
            </a:endParaRPr>
          </a:p>
          <a:p>
            <a:r>
              <a:rPr lang="en-US" sz="1100" b="1" dirty="0" smtClean="0">
                <a:solidFill>
                  <a:schemeClr val="bg1"/>
                </a:solidFill>
              </a:rPr>
              <a:t>Product: </a:t>
            </a:r>
            <a:r>
              <a:rPr lang="en-US" sz="1100" dirty="0" smtClean="0">
                <a:solidFill>
                  <a:schemeClr val="bg1"/>
                </a:solidFill>
              </a:rPr>
              <a:t>The final product will need continued assistance from KJM Development in case problems occur, whether by the user or defect, after it has left the factory.</a:t>
            </a:r>
          </a:p>
          <a:p>
            <a:r>
              <a:rPr lang="en-US" sz="1100" b="1" dirty="0" smtClean="0">
                <a:solidFill>
                  <a:schemeClr val="bg1"/>
                </a:solidFill>
              </a:rPr>
              <a:t>Customer:</a:t>
            </a:r>
            <a:r>
              <a:rPr lang="en-US" sz="1100" dirty="0" smtClean="0">
                <a:solidFill>
                  <a:schemeClr val="bg1"/>
                </a:solidFill>
              </a:rPr>
              <a:t> Those seeing the product in action may be amazed by the advancement in technology.</a:t>
            </a:r>
            <a:endParaRPr lang="en-US" sz="1100" b="1" dirty="0" smtClean="0">
              <a:solidFill>
                <a:schemeClr val="bg1"/>
              </a:solidFill>
            </a:endParaRPr>
          </a:p>
          <a:p>
            <a:endParaRPr lang="en-US" sz="1100" b="1" u="sng" dirty="0" smtClean="0">
              <a:solidFill>
                <a:schemeClr val="bg1"/>
              </a:solidFill>
            </a:endParaRPr>
          </a:p>
          <a:p>
            <a:r>
              <a:rPr lang="en-US" sz="1100" b="1" u="sng" dirty="0" smtClean="0">
                <a:solidFill>
                  <a:schemeClr val="bg1"/>
                </a:solidFill>
              </a:rPr>
              <a:t>Work Practices</a:t>
            </a:r>
          </a:p>
          <a:p>
            <a:r>
              <a:rPr lang="en-US" sz="1100" b="1" dirty="0" smtClean="0">
                <a:solidFill>
                  <a:schemeClr val="bg1"/>
                </a:solidFill>
              </a:rPr>
              <a:t>Research:</a:t>
            </a:r>
            <a:r>
              <a:rPr lang="en-US" sz="1100" dirty="0" smtClean="0">
                <a:solidFill>
                  <a:schemeClr val="bg1"/>
                </a:solidFill>
              </a:rPr>
              <a:t>  Studying and surveying the demand for Pico Projector and laptop combinations and their intended usage.  Each laptop can be modified to meet or exceed the user’s needs.</a:t>
            </a:r>
            <a:endParaRPr lang="en-US" sz="1100" b="1" dirty="0" smtClean="0">
              <a:solidFill>
                <a:schemeClr val="bg1"/>
              </a:solidFill>
            </a:endParaRPr>
          </a:p>
          <a:p>
            <a:r>
              <a:rPr lang="en-US" sz="1100" b="1" dirty="0" smtClean="0">
                <a:solidFill>
                  <a:schemeClr val="bg1"/>
                </a:solidFill>
              </a:rPr>
              <a:t>Sell:</a:t>
            </a:r>
            <a:r>
              <a:rPr lang="en-US" sz="1100" dirty="0" smtClean="0">
                <a:solidFill>
                  <a:schemeClr val="bg1"/>
                </a:solidFill>
              </a:rPr>
              <a:t> Individuals and businesses that frequently have a need to do presentations and slide shows.</a:t>
            </a:r>
            <a:endParaRPr lang="en-US" sz="1100" b="1" dirty="0" smtClean="0">
              <a:solidFill>
                <a:schemeClr val="bg1"/>
              </a:solidFill>
            </a:endParaRPr>
          </a:p>
          <a:p>
            <a:r>
              <a:rPr lang="en-US" sz="1100" b="1" dirty="0" smtClean="0">
                <a:solidFill>
                  <a:schemeClr val="bg1"/>
                </a:solidFill>
              </a:rPr>
              <a:t>Produce: </a:t>
            </a:r>
            <a:r>
              <a:rPr lang="en-US" sz="1100" dirty="0" smtClean="0">
                <a:solidFill>
                  <a:schemeClr val="bg1"/>
                </a:solidFill>
              </a:rPr>
              <a:t> The result of the final product seen by the presenter or the presentation viewer should give a “WOW Factor”.</a:t>
            </a:r>
            <a:endParaRPr lang="en-US" sz="1100" b="1" dirty="0" smtClean="0">
              <a:solidFill>
                <a:schemeClr val="bg1"/>
              </a:solidFill>
            </a:endParaRPr>
          </a:p>
          <a:p>
            <a:r>
              <a:rPr lang="en-US" sz="1100" b="1" dirty="0" smtClean="0">
                <a:solidFill>
                  <a:schemeClr val="bg1"/>
                </a:solidFill>
              </a:rPr>
              <a:t>Deliver:</a:t>
            </a:r>
            <a:r>
              <a:rPr lang="en-US" sz="1100" dirty="0" smtClean="0">
                <a:solidFill>
                  <a:schemeClr val="bg1"/>
                </a:solidFill>
              </a:rPr>
              <a:t> Meet the demands of what is requested by the computer manufacturer.</a:t>
            </a:r>
            <a:endParaRPr lang="en-US" sz="1100" b="1" dirty="0" smtClean="0">
              <a:solidFill>
                <a:schemeClr val="bg1"/>
              </a:solidFill>
            </a:endParaRPr>
          </a:p>
          <a:p>
            <a:r>
              <a:rPr lang="en-US" sz="1100" b="1" dirty="0" smtClean="0">
                <a:solidFill>
                  <a:schemeClr val="bg1"/>
                </a:solidFill>
              </a:rPr>
              <a:t>Service:</a:t>
            </a:r>
            <a:r>
              <a:rPr lang="en-US" sz="1100" dirty="0" smtClean="0">
                <a:solidFill>
                  <a:schemeClr val="bg1"/>
                </a:solidFill>
              </a:rPr>
              <a:t> Used by individual and business presenters where needed.</a:t>
            </a:r>
          </a:p>
          <a:p>
            <a:endParaRPr lang="en-US" sz="1100" dirty="0" smtClean="0">
              <a:solidFill>
                <a:schemeClr val="bg1"/>
              </a:solidFill>
            </a:endParaRPr>
          </a:p>
          <a:p>
            <a:r>
              <a:rPr lang="en-US" sz="1100" b="1" u="sng" dirty="0" smtClean="0">
                <a:solidFill>
                  <a:schemeClr val="bg1"/>
                </a:solidFill>
              </a:rPr>
              <a:t>Role of People in Service</a:t>
            </a:r>
          </a:p>
          <a:p>
            <a:r>
              <a:rPr lang="en-US" sz="1100" b="1" dirty="0" smtClean="0">
                <a:solidFill>
                  <a:schemeClr val="bg1"/>
                </a:solidFill>
              </a:rPr>
              <a:t>Presenters</a:t>
            </a:r>
            <a:r>
              <a:rPr lang="en-US" sz="1100" dirty="0" smtClean="0">
                <a:solidFill>
                  <a:schemeClr val="bg1"/>
                </a:solidFill>
              </a:rPr>
              <a:t> are the targeted audience for the Pico Projector and laptop combination. </a:t>
            </a:r>
          </a:p>
          <a:p>
            <a:r>
              <a:rPr lang="en-US" sz="1100" b="1" dirty="0" smtClean="0">
                <a:solidFill>
                  <a:schemeClr val="bg1"/>
                </a:solidFill>
              </a:rPr>
              <a:t>KJM Development</a:t>
            </a:r>
            <a:r>
              <a:rPr lang="en-US" sz="1100" dirty="0" smtClean="0">
                <a:solidFill>
                  <a:schemeClr val="bg1"/>
                </a:solidFill>
              </a:rPr>
              <a:t> will provide ongoing product support and updates.</a:t>
            </a:r>
            <a:endParaRPr lang="en-US" sz="1100" b="1" dirty="0" smtClean="0">
              <a:solidFill>
                <a:schemeClr val="bg1"/>
              </a:solidFill>
            </a:endParaRPr>
          </a:p>
          <a:p>
            <a:r>
              <a:rPr lang="en-US" sz="1100" b="1" dirty="0" smtClean="0">
                <a:solidFill>
                  <a:schemeClr val="bg1"/>
                </a:solidFill>
              </a:rPr>
              <a:t>Computer Manufacturers</a:t>
            </a:r>
            <a:r>
              <a:rPr lang="en-US" sz="1100" dirty="0" smtClean="0">
                <a:solidFill>
                  <a:schemeClr val="bg1"/>
                </a:solidFill>
              </a:rPr>
              <a:t> provide the laptops and the laptop’s specifications so that the user knows what kind of product that they are purchasing.</a:t>
            </a:r>
          </a:p>
          <a:p>
            <a:endParaRPr lang="en-US" sz="1100" b="1" u="sng" dirty="0" smtClean="0">
              <a:solidFill>
                <a:schemeClr val="bg1"/>
              </a:solidFill>
            </a:endParaRPr>
          </a:p>
          <a:p>
            <a:r>
              <a:rPr lang="en-US" sz="1100" b="1" u="sng" dirty="0" smtClean="0">
                <a:solidFill>
                  <a:schemeClr val="bg1"/>
                </a:solidFill>
              </a:rPr>
              <a:t>Role of Technology in Service</a:t>
            </a:r>
          </a:p>
          <a:p>
            <a:r>
              <a:rPr lang="en-US" sz="1100" b="1" dirty="0" smtClean="0">
                <a:solidFill>
                  <a:schemeClr val="bg1"/>
                </a:solidFill>
              </a:rPr>
              <a:t>Laptop Equipped with Pico Projector</a:t>
            </a:r>
            <a:r>
              <a:rPr lang="en-US" sz="1100" dirty="0" smtClean="0">
                <a:solidFill>
                  <a:schemeClr val="bg1"/>
                </a:solidFill>
              </a:rPr>
              <a:t> is the all-in-one product designed for simplicity for businesses and individuals that give frequent presentations.</a:t>
            </a:r>
            <a:endParaRPr lang="en-US" sz="1100" b="1" dirty="0" smtClean="0">
              <a:solidFill>
                <a:schemeClr val="bg1"/>
              </a:solidFill>
            </a:endParaRPr>
          </a:p>
          <a:p>
            <a:r>
              <a:rPr lang="en-US" sz="1100" b="1" dirty="0" smtClean="0">
                <a:solidFill>
                  <a:schemeClr val="bg1"/>
                </a:solidFill>
              </a:rPr>
              <a:t>Microsoft Office Suite</a:t>
            </a:r>
            <a:r>
              <a:rPr lang="en-US" sz="1100" dirty="0" smtClean="0">
                <a:solidFill>
                  <a:schemeClr val="bg1"/>
                </a:solidFill>
              </a:rPr>
              <a:t> is essential because will provide the necessary tools for the user to create and develop the presentation.</a:t>
            </a:r>
            <a:endParaRPr lang="en-US" sz="1100" b="1" dirty="0" smtClean="0">
              <a:solidFill>
                <a:schemeClr val="bg1"/>
              </a:solidFill>
            </a:endParaRPr>
          </a:p>
          <a:p>
            <a:r>
              <a:rPr lang="en-US" sz="1100" b="1" u="sng" dirty="0" smtClean="0">
                <a:solidFill>
                  <a:schemeClr val="bg1"/>
                </a:solidFill>
              </a:rPr>
              <a:t/>
            </a:r>
            <a:br>
              <a:rPr lang="en-US" sz="1100" b="1" u="sng" dirty="0" smtClean="0">
                <a:solidFill>
                  <a:schemeClr val="bg1"/>
                </a:solidFill>
              </a:rPr>
            </a:br>
            <a:r>
              <a:rPr lang="en-US" sz="1100" b="1" u="sng" dirty="0" smtClean="0">
                <a:solidFill>
                  <a:schemeClr val="bg1"/>
                </a:solidFill>
              </a:rPr>
              <a:t>Role of Data in Service</a:t>
            </a:r>
          </a:p>
          <a:p>
            <a:r>
              <a:rPr lang="en-US" sz="1100" b="1" dirty="0" smtClean="0">
                <a:solidFill>
                  <a:schemeClr val="bg1"/>
                </a:solidFill>
              </a:rPr>
              <a:t>Presentation Information</a:t>
            </a:r>
            <a:r>
              <a:rPr lang="en-US" sz="1100" dirty="0" smtClean="0">
                <a:solidFill>
                  <a:schemeClr val="bg1"/>
                </a:solidFill>
              </a:rPr>
              <a:t> will be entered and setup by the user according to their needs.</a:t>
            </a:r>
            <a:endParaRPr lang="en-US" sz="1100" b="1" dirty="0" smtClean="0">
              <a:solidFill>
                <a:schemeClr val="bg1"/>
              </a:solidFill>
            </a:endParaRPr>
          </a:p>
          <a:p>
            <a:r>
              <a:rPr lang="en-US" sz="1100" b="1" dirty="0" smtClean="0">
                <a:solidFill>
                  <a:schemeClr val="bg1"/>
                </a:solidFill>
              </a:rPr>
              <a:t>Software Updates</a:t>
            </a:r>
            <a:r>
              <a:rPr lang="en-US" sz="1100" dirty="0" smtClean="0">
                <a:solidFill>
                  <a:schemeClr val="bg1"/>
                </a:solidFill>
              </a:rPr>
              <a:t> are necessary because of continuous testing and new developments with the Pico Projector.  Also, past problems that were not found before the previous update release, will be fixed.</a:t>
            </a:r>
            <a:endParaRPr lang="en-US" sz="1100" b="1" dirty="0" smtClean="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Table of Contents</a:t>
            </a:r>
            <a:endParaRPr lang="en-US" sz="4000" dirty="0">
              <a:effectLst>
                <a:outerShdw blurRad="50800" dist="38100" dir="2700000" algn="tl" rotWithShape="0">
                  <a:prstClr val="black">
                    <a:alpha val="40000"/>
                  </a:prst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a:t>
            </a:r>
          </a:p>
          <a:p>
            <a:pPr algn="ctr"/>
            <a:r>
              <a:rPr lang="en-US" sz="4000" dirty="0" smtClean="0">
                <a:effectLst>
                  <a:outerShdw blurRad="50800" dist="38100" dir="2700000" algn="tl" rotWithShape="0">
                    <a:prstClr val="black">
                      <a:alpha val="40000"/>
                    </a:prstClr>
                  </a:outerShdw>
                </a:effectLst>
              </a:rPr>
              <a:t>for Service</a:t>
            </a:r>
          </a:p>
        </p:txBody>
      </p:sp>
      <p:sp>
        <p:nvSpPr>
          <p:cNvPr id="3" name="TextBox 2"/>
          <p:cNvSpPr txBox="1"/>
          <p:nvPr/>
        </p:nvSpPr>
        <p:spPr>
          <a:xfrm>
            <a:off x="1589941" y="1878653"/>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Research</a:t>
            </a:r>
            <a:r>
              <a:rPr lang="en-US" sz="1400" dirty="0" smtClean="0">
                <a:solidFill>
                  <a:schemeClr val="bg1"/>
                </a:solidFill>
              </a:rPr>
              <a:t> the product.</a:t>
            </a:r>
            <a:endParaRPr lang="en-US" sz="1400" dirty="0">
              <a:solidFill>
                <a:schemeClr val="bg1"/>
              </a:solidFill>
            </a:endParaRPr>
          </a:p>
        </p:txBody>
      </p:sp>
      <p:sp>
        <p:nvSpPr>
          <p:cNvPr id="5" name="TextBox 4"/>
          <p:cNvSpPr txBox="1"/>
          <p:nvPr/>
        </p:nvSpPr>
        <p:spPr>
          <a:xfrm>
            <a:off x="1589941" y="3072453"/>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Sell </a:t>
            </a:r>
            <a:r>
              <a:rPr lang="en-US" sz="1400" dirty="0" smtClean="0">
                <a:solidFill>
                  <a:schemeClr val="bg1"/>
                </a:solidFill>
              </a:rPr>
              <a:t>the product.</a:t>
            </a:r>
            <a:endParaRPr lang="en-US" sz="1400" dirty="0">
              <a:solidFill>
                <a:schemeClr val="bg1"/>
              </a:solidFill>
            </a:endParaRPr>
          </a:p>
        </p:txBody>
      </p:sp>
      <p:sp>
        <p:nvSpPr>
          <p:cNvPr id="6" name="TextBox 5"/>
          <p:cNvSpPr txBox="1"/>
          <p:nvPr/>
        </p:nvSpPr>
        <p:spPr>
          <a:xfrm>
            <a:off x="1589941" y="4101153"/>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Produce</a:t>
            </a:r>
            <a:r>
              <a:rPr lang="en-US" sz="1400" dirty="0" smtClean="0">
                <a:solidFill>
                  <a:schemeClr val="bg1"/>
                </a:solidFill>
              </a:rPr>
              <a:t> the product.</a:t>
            </a:r>
            <a:endParaRPr lang="en-US" sz="1400" dirty="0">
              <a:solidFill>
                <a:schemeClr val="bg1"/>
              </a:solidFill>
            </a:endParaRPr>
          </a:p>
        </p:txBody>
      </p:sp>
      <p:sp>
        <p:nvSpPr>
          <p:cNvPr id="7" name="TextBox 6"/>
          <p:cNvSpPr txBox="1"/>
          <p:nvPr/>
        </p:nvSpPr>
        <p:spPr>
          <a:xfrm>
            <a:off x="1576294" y="4965132"/>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Deliver</a:t>
            </a:r>
            <a:r>
              <a:rPr lang="en-US" sz="1400" dirty="0" smtClean="0">
                <a:solidFill>
                  <a:schemeClr val="bg1"/>
                </a:solidFill>
              </a:rPr>
              <a:t> the product</a:t>
            </a:r>
            <a:endParaRPr lang="en-US" sz="1400" dirty="0">
              <a:solidFill>
                <a:schemeClr val="bg1"/>
              </a:solidFill>
            </a:endParaRPr>
          </a:p>
        </p:txBody>
      </p:sp>
      <p:sp>
        <p:nvSpPr>
          <p:cNvPr id="9" name="TextBox 8"/>
          <p:cNvSpPr txBox="1"/>
          <p:nvPr/>
        </p:nvSpPr>
        <p:spPr>
          <a:xfrm>
            <a:off x="1576294" y="5834798"/>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Service</a:t>
            </a:r>
            <a:r>
              <a:rPr lang="en-US" sz="1400" dirty="0" smtClean="0">
                <a:solidFill>
                  <a:schemeClr val="bg1"/>
                </a:solidFill>
              </a:rPr>
              <a:t> components</a:t>
            </a:r>
            <a:endParaRPr lang="en-US" sz="1400" dirty="0">
              <a:solidFill>
                <a:schemeClr val="bg1"/>
              </a:solidFill>
            </a:endParaRPr>
          </a:p>
        </p:txBody>
      </p:sp>
      <p:sp>
        <p:nvSpPr>
          <p:cNvPr id="10" name="TextBox 9"/>
          <p:cNvSpPr txBox="1"/>
          <p:nvPr/>
        </p:nvSpPr>
        <p:spPr>
          <a:xfrm>
            <a:off x="1576294" y="6906147"/>
            <a:ext cx="3479800"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Value Added:</a:t>
            </a:r>
            <a:r>
              <a:rPr lang="en-US" sz="1400" dirty="0" smtClean="0">
                <a:solidFill>
                  <a:schemeClr val="bg1"/>
                </a:solidFill>
              </a:rPr>
              <a:t> The final product.</a:t>
            </a:r>
            <a:endParaRPr lang="en-US" sz="1400" dirty="0">
              <a:solidFill>
                <a:schemeClr val="bg1"/>
              </a:solidFill>
            </a:endParaRPr>
          </a:p>
        </p:txBody>
      </p:sp>
      <p:sp>
        <p:nvSpPr>
          <p:cNvPr id="11" name="Down Arrow 10"/>
          <p:cNvSpPr/>
          <p:nvPr/>
        </p:nvSpPr>
        <p:spPr>
          <a:xfrm>
            <a:off x="3050441" y="2602553"/>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Down Arrow 11"/>
          <p:cNvSpPr/>
          <p:nvPr/>
        </p:nvSpPr>
        <p:spPr>
          <a:xfrm>
            <a:off x="3050441" y="3643953"/>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Down Arrow 12"/>
          <p:cNvSpPr/>
          <p:nvPr/>
        </p:nvSpPr>
        <p:spPr>
          <a:xfrm>
            <a:off x="3036794" y="4520632"/>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Down Arrow 13"/>
          <p:cNvSpPr/>
          <p:nvPr/>
        </p:nvSpPr>
        <p:spPr>
          <a:xfrm>
            <a:off x="3036794" y="540299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Down Arrow 14"/>
          <p:cNvSpPr/>
          <p:nvPr/>
        </p:nvSpPr>
        <p:spPr>
          <a:xfrm>
            <a:off x="3036794" y="6347347"/>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VC Narrative for Service</a:t>
            </a:r>
          </a:p>
        </p:txBody>
      </p:sp>
      <p:sp>
        <p:nvSpPr>
          <p:cNvPr id="3" name="TextBox 2"/>
          <p:cNvSpPr txBox="1"/>
          <p:nvPr/>
        </p:nvSpPr>
        <p:spPr>
          <a:xfrm>
            <a:off x="388938" y="1810414"/>
            <a:ext cx="6107396" cy="332398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smtClean="0">
                <a:solidFill>
                  <a:schemeClr val="bg1"/>
                </a:solidFill>
              </a:rPr>
              <a:t>Research</a:t>
            </a:r>
            <a:r>
              <a:rPr lang="en-US" sz="1400" dirty="0" smtClean="0">
                <a:solidFill>
                  <a:schemeClr val="bg1"/>
                </a:solidFill>
              </a:rPr>
              <a:t> studies the market and the demand for the product.</a:t>
            </a:r>
          </a:p>
          <a:p>
            <a:endParaRPr lang="en-US" sz="1400" dirty="0" smtClean="0">
              <a:solidFill>
                <a:schemeClr val="bg1"/>
              </a:solidFill>
            </a:endParaRPr>
          </a:p>
          <a:p>
            <a:r>
              <a:rPr lang="en-US" sz="1400" b="1" dirty="0" smtClean="0">
                <a:solidFill>
                  <a:schemeClr val="bg1"/>
                </a:solidFill>
              </a:rPr>
              <a:t>Sell </a:t>
            </a:r>
            <a:r>
              <a:rPr lang="en-US" sz="1400" dirty="0" smtClean="0">
                <a:solidFill>
                  <a:schemeClr val="bg1"/>
                </a:solidFill>
              </a:rPr>
              <a:t>the product to a targeted audience.</a:t>
            </a:r>
          </a:p>
          <a:p>
            <a:endParaRPr lang="en-US" sz="1400" dirty="0" smtClean="0">
              <a:solidFill>
                <a:schemeClr val="bg1"/>
              </a:solidFill>
            </a:endParaRPr>
          </a:p>
          <a:p>
            <a:r>
              <a:rPr lang="en-US" sz="1400" b="1" dirty="0" smtClean="0">
                <a:solidFill>
                  <a:schemeClr val="bg1"/>
                </a:solidFill>
              </a:rPr>
              <a:t>Produce</a:t>
            </a:r>
            <a:r>
              <a:rPr lang="en-US" sz="1400" dirty="0" smtClean="0">
                <a:solidFill>
                  <a:schemeClr val="bg1"/>
                </a:solidFill>
              </a:rPr>
              <a:t> the product for the targeted audience based upon their demands.</a:t>
            </a:r>
          </a:p>
          <a:p>
            <a:endParaRPr lang="en-US" sz="1400" dirty="0" smtClean="0">
              <a:solidFill>
                <a:schemeClr val="bg1"/>
              </a:solidFill>
            </a:endParaRPr>
          </a:p>
          <a:p>
            <a:r>
              <a:rPr lang="en-US" sz="1400" b="1" dirty="0" smtClean="0">
                <a:solidFill>
                  <a:schemeClr val="bg1"/>
                </a:solidFill>
              </a:rPr>
              <a:t>Deliver</a:t>
            </a:r>
            <a:r>
              <a:rPr lang="en-US" sz="1400" dirty="0" smtClean="0">
                <a:solidFill>
                  <a:schemeClr val="bg1"/>
                </a:solidFill>
              </a:rPr>
              <a:t> the product to a computer manufacturer for the targeted audience.</a:t>
            </a:r>
          </a:p>
          <a:p>
            <a:endParaRPr lang="en-US" sz="1400" dirty="0" smtClean="0">
              <a:solidFill>
                <a:schemeClr val="bg1"/>
              </a:solidFill>
            </a:endParaRPr>
          </a:p>
          <a:p>
            <a:r>
              <a:rPr lang="en-US" sz="1400" b="1" dirty="0" smtClean="0">
                <a:solidFill>
                  <a:schemeClr val="bg1"/>
                </a:solidFill>
              </a:rPr>
              <a:t>Service</a:t>
            </a:r>
            <a:r>
              <a:rPr lang="en-US" sz="1400" dirty="0" smtClean="0">
                <a:solidFill>
                  <a:schemeClr val="bg1"/>
                </a:solidFill>
              </a:rPr>
              <a:t>, replace, or update the components and software as needed.</a:t>
            </a:r>
          </a:p>
          <a:p>
            <a:endParaRPr lang="en-US" sz="1400" dirty="0" smtClean="0">
              <a:solidFill>
                <a:schemeClr val="bg1"/>
              </a:solidFill>
            </a:endParaRPr>
          </a:p>
          <a:p>
            <a:r>
              <a:rPr lang="en-US" sz="1400" b="1" dirty="0" smtClean="0">
                <a:solidFill>
                  <a:schemeClr val="bg1"/>
                </a:solidFill>
              </a:rPr>
              <a:t>Value Added:</a:t>
            </a:r>
            <a:r>
              <a:rPr lang="en-US" sz="1400" dirty="0" smtClean="0">
                <a:solidFill>
                  <a:schemeClr val="bg1"/>
                </a:solidFill>
              </a:rPr>
              <a:t> The final product serves its purpose and makes the work of an individual better, faster, and/or cheaper.</a:t>
            </a:r>
            <a:endParaRPr lang="en-US" sz="1400"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WCA</a:t>
            </a:r>
          </a:p>
          <a:p>
            <a:pPr algn="ctr"/>
            <a:r>
              <a:rPr lang="en-US" sz="4000" dirty="0" smtClean="0">
                <a:effectLst>
                  <a:outerShdw blurRad="50800" dist="38100" dir="2700000" algn="tl" rotWithShape="0">
                    <a:prstClr val="black">
                      <a:alpha val="40000"/>
                    </a:prstClr>
                  </a:outerShdw>
                </a:effectLst>
              </a:rPr>
              <a:t>for Overall</a:t>
            </a:r>
          </a:p>
        </p:txBody>
      </p:sp>
      <p:sp>
        <p:nvSpPr>
          <p:cNvPr id="3" name="TextBox 2"/>
          <p:cNvSpPr txBox="1"/>
          <p:nvPr/>
        </p:nvSpPr>
        <p:spPr>
          <a:xfrm>
            <a:off x="327546" y="3384647"/>
            <a:ext cx="6223379" cy="169277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Work Practices</a:t>
            </a:r>
          </a:p>
          <a:p>
            <a:pPr lvl="0">
              <a:buFont typeface="Arial" pitchFamily="34" charset="0"/>
              <a:buChar char="•"/>
            </a:pPr>
            <a:r>
              <a:rPr lang="en-US" sz="1300" b="1" dirty="0" smtClean="0">
                <a:solidFill>
                  <a:schemeClr val="bg1"/>
                </a:solidFill>
              </a:rPr>
              <a:t>Research </a:t>
            </a:r>
            <a:r>
              <a:rPr lang="en-US" sz="1300" dirty="0" smtClean="0">
                <a:solidFill>
                  <a:schemeClr val="bg1"/>
                </a:solidFill>
              </a:rPr>
              <a:t>information about the project including previous work, and set goals.</a:t>
            </a:r>
          </a:p>
          <a:p>
            <a:pPr lvl="0">
              <a:buFont typeface="Arial" pitchFamily="34" charset="0"/>
              <a:buChar char="•"/>
            </a:pPr>
            <a:r>
              <a:rPr lang="en-US" sz="1300" b="1" dirty="0" smtClean="0">
                <a:solidFill>
                  <a:schemeClr val="bg1"/>
                </a:solidFill>
              </a:rPr>
              <a:t>Produce</a:t>
            </a:r>
            <a:r>
              <a:rPr lang="en-US" sz="1300" dirty="0" smtClean="0">
                <a:solidFill>
                  <a:schemeClr val="bg1"/>
                </a:solidFill>
              </a:rPr>
              <a:t> a binder containing all necessary information for our proposal.</a:t>
            </a:r>
          </a:p>
          <a:p>
            <a:pPr lvl="0">
              <a:buFont typeface="Arial" pitchFamily="34" charset="0"/>
              <a:buChar char="•"/>
            </a:pPr>
            <a:r>
              <a:rPr lang="en-US" sz="1300" b="1" dirty="0" smtClean="0">
                <a:solidFill>
                  <a:schemeClr val="bg1"/>
                </a:solidFill>
              </a:rPr>
              <a:t>Sell</a:t>
            </a:r>
            <a:r>
              <a:rPr lang="en-US" sz="1300" dirty="0" smtClean="0">
                <a:solidFill>
                  <a:schemeClr val="bg1"/>
                </a:solidFill>
              </a:rPr>
              <a:t> our project to the graders by arranging a meeting with them.</a:t>
            </a:r>
          </a:p>
          <a:p>
            <a:pPr lvl="0">
              <a:buFont typeface="Arial" pitchFamily="34" charset="0"/>
              <a:buChar char="•"/>
            </a:pPr>
            <a:r>
              <a:rPr lang="en-US" sz="1300" b="1" dirty="0" smtClean="0">
                <a:solidFill>
                  <a:schemeClr val="bg1"/>
                </a:solidFill>
              </a:rPr>
              <a:t>Service</a:t>
            </a:r>
            <a:r>
              <a:rPr lang="en-US" sz="1300" dirty="0" smtClean="0">
                <a:solidFill>
                  <a:schemeClr val="bg1"/>
                </a:solidFill>
              </a:rPr>
              <a:t> and edit our project based on grader feedback.</a:t>
            </a:r>
          </a:p>
          <a:p>
            <a:pPr lvl="0">
              <a:buFont typeface="Arial" pitchFamily="34" charset="0"/>
              <a:buChar char="•"/>
            </a:pPr>
            <a:r>
              <a:rPr lang="en-US" sz="1300" b="1" dirty="0" smtClean="0">
                <a:solidFill>
                  <a:schemeClr val="bg1"/>
                </a:solidFill>
              </a:rPr>
              <a:t>Deliver</a:t>
            </a:r>
            <a:r>
              <a:rPr lang="en-US" sz="1300" dirty="0" smtClean="0">
                <a:solidFill>
                  <a:schemeClr val="bg1"/>
                </a:solidFill>
              </a:rPr>
              <a:t> the final project for grading.</a:t>
            </a:r>
          </a:p>
        </p:txBody>
      </p:sp>
      <p:sp>
        <p:nvSpPr>
          <p:cNvPr id="5" name="TextBox 4"/>
          <p:cNvSpPr txBox="1"/>
          <p:nvPr/>
        </p:nvSpPr>
        <p:spPr>
          <a:xfrm>
            <a:off x="2183641" y="1762838"/>
            <a:ext cx="2022143" cy="89255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Technology</a:t>
            </a:r>
          </a:p>
          <a:p>
            <a:pPr>
              <a:buFont typeface="Arial" pitchFamily="34" charset="0"/>
              <a:buChar char="•"/>
            </a:pPr>
            <a:r>
              <a:rPr lang="en-US" sz="1300" dirty="0" smtClean="0">
                <a:solidFill>
                  <a:schemeClr val="bg1"/>
                </a:solidFill>
              </a:rPr>
              <a:t>Microsoft Office Suite</a:t>
            </a:r>
          </a:p>
          <a:p>
            <a:pPr>
              <a:buFont typeface="Arial" pitchFamily="34" charset="0"/>
              <a:buChar char="•"/>
            </a:pPr>
            <a:r>
              <a:rPr lang="en-US" sz="1300" dirty="0" smtClean="0">
                <a:solidFill>
                  <a:schemeClr val="bg1"/>
                </a:solidFill>
              </a:rPr>
              <a:t>Internet</a:t>
            </a:r>
          </a:p>
          <a:p>
            <a:pPr>
              <a:buFont typeface="Arial" pitchFamily="34" charset="0"/>
              <a:buChar char="•"/>
            </a:pPr>
            <a:r>
              <a:rPr lang="en-US" sz="1300" dirty="0" smtClean="0">
                <a:solidFill>
                  <a:schemeClr val="bg1"/>
                </a:solidFill>
              </a:rPr>
              <a:t>SharePoint</a:t>
            </a:r>
            <a:endParaRPr lang="en-US" sz="1300" dirty="0">
              <a:solidFill>
                <a:schemeClr val="bg1"/>
              </a:solidFill>
            </a:endParaRPr>
          </a:p>
        </p:txBody>
      </p:sp>
      <p:sp>
        <p:nvSpPr>
          <p:cNvPr id="6" name="TextBox 5"/>
          <p:cNvSpPr txBox="1"/>
          <p:nvPr/>
        </p:nvSpPr>
        <p:spPr>
          <a:xfrm>
            <a:off x="316174" y="1860648"/>
            <a:ext cx="1730990"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People</a:t>
            </a:r>
          </a:p>
          <a:p>
            <a:pPr>
              <a:buFont typeface="Arial" pitchFamily="34" charset="0"/>
              <a:buChar char="•"/>
            </a:pPr>
            <a:r>
              <a:rPr lang="en-US" sz="1300" dirty="0" smtClean="0">
                <a:solidFill>
                  <a:schemeClr val="bg1"/>
                </a:solidFill>
              </a:rPr>
              <a:t>MIS 295 Graders</a:t>
            </a:r>
          </a:p>
          <a:p>
            <a:pPr>
              <a:buFont typeface="Arial" pitchFamily="34" charset="0"/>
              <a:buChar char="•"/>
            </a:pPr>
            <a:r>
              <a:rPr lang="en-US" sz="1300" dirty="0" smtClean="0">
                <a:solidFill>
                  <a:schemeClr val="bg1"/>
                </a:solidFill>
              </a:rPr>
              <a:t>Team Members</a:t>
            </a:r>
            <a:endParaRPr lang="en-US" sz="1300" dirty="0">
              <a:solidFill>
                <a:schemeClr val="bg1"/>
              </a:solidFill>
            </a:endParaRPr>
          </a:p>
        </p:txBody>
      </p:sp>
      <p:sp>
        <p:nvSpPr>
          <p:cNvPr id="7" name="TextBox 6"/>
          <p:cNvSpPr txBox="1"/>
          <p:nvPr/>
        </p:nvSpPr>
        <p:spPr>
          <a:xfrm>
            <a:off x="4462819" y="1726445"/>
            <a:ext cx="2033515" cy="109260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Data</a:t>
            </a:r>
          </a:p>
          <a:p>
            <a:pPr>
              <a:buFont typeface="Arial" pitchFamily="34" charset="0"/>
              <a:buChar char="•"/>
            </a:pPr>
            <a:r>
              <a:rPr lang="en-US" sz="1300" dirty="0" smtClean="0">
                <a:solidFill>
                  <a:schemeClr val="bg1"/>
                </a:solidFill>
              </a:rPr>
              <a:t>Grade Sheet</a:t>
            </a:r>
          </a:p>
          <a:p>
            <a:pPr>
              <a:buFont typeface="Arial" pitchFamily="34" charset="0"/>
              <a:buChar char="•"/>
            </a:pPr>
            <a:r>
              <a:rPr lang="en-US" sz="1300" dirty="0" smtClean="0">
                <a:solidFill>
                  <a:schemeClr val="bg1"/>
                </a:solidFill>
              </a:rPr>
              <a:t>Previous Student’s Projects</a:t>
            </a:r>
          </a:p>
          <a:p>
            <a:pPr>
              <a:buFont typeface="Arial" pitchFamily="34" charset="0"/>
              <a:buChar char="•"/>
            </a:pPr>
            <a:r>
              <a:rPr lang="en-US" sz="1300" dirty="0" smtClean="0">
                <a:solidFill>
                  <a:schemeClr val="bg1"/>
                </a:solidFill>
              </a:rPr>
              <a:t>Our Research</a:t>
            </a:r>
            <a:endParaRPr lang="en-US" sz="1300" dirty="0">
              <a:solidFill>
                <a:schemeClr val="bg1"/>
              </a:solidFill>
            </a:endParaRPr>
          </a:p>
        </p:txBody>
      </p:sp>
      <p:sp>
        <p:nvSpPr>
          <p:cNvPr id="8" name="TextBox 7"/>
          <p:cNvSpPr txBox="1"/>
          <p:nvPr/>
        </p:nvSpPr>
        <p:spPr>
          <a:xfrm>
            <a:off x="2499814" y="5586487"/>
            <a:ext cx="2022143"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Product</a:t>
            </a:r>
          </a:p>
          <a:p>
            <a:pPr algn="ctr"/>
            <a:r>
              <a:rPr lang="en-US" sz="1300" dirty="0" smtClean="0">
                <a:solidFill>
                  <a:schemeClr val="bg1"/>
                </a:solidFill>
              </a:rPr>
              <a:t>Finished Project</a:t>
            </a:r>
            <a:endParaRPr lang="en-US" sz="1300" dirty="0">
              <a:solidFill>
                <a:schemeClr val="bg1"/>
              </a:solidFill>
            </a:endParaRPr>
          </a:p>
        </p:txBody>
      </p:sp>
      <p:sp>
        <p:nvSpPr>
          <p:cNvPr id="9" name="TextBox 8"/>
          <p:cNvSpPr txBox="1"/>
          <p:nvPr/>
        </p:nvSpPr>
        <p:spPr>
          <a:xfrm>
            <a:off x="2529385" y="6475865"/>
            <a:ext cx="2022143"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Customer</a:t>
            </a:r>
          </a:p>
          <a:p>
            <a:pPr algn="ctr"/>
            <a:r>
              <a:rPr lang="en-US" sz="1300" dirty="0" smtClean="0">
                <a:solidFill>
                  <a:schemeClr val="bg1"/>
                </a:solidFill>
              </a:rPr>
              <a:t>Graders</a:t>
            </a:r>
          </a:p>
        </p:txBody>
      </p:sp>
      <p:sp>
        <p:nvSpPr>
          <p:cNvPr id="10" name="TextBox 9"/>
          <p:cNvSpPr txBox="1"/>
          <p:nvPr/>
        </p:nvSpPr>
        <p:spPr>
          <a:xfrm>
            <a:off x="443553" y="7105936"/>
            <a:ext cx="2026691" cy="149271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Goal</a:t>
            </a:r>
          </a:p>
          <a:p>
            <a:pPr algn="ctr"/>
            <a:r>
              <a:rPr lang="en-US" sz="1300" dirty="0" smtClean="0">
                <a:solidFill>
                  <a:schemeClr val="bg1"/>
                </a:solidFill>
              </a:rPr>
              <a:t>Produce a finished project that meets and exceeds the guide lines and expectations set out for it.</a:t>
            </a:r>
          </a:p>
        </p:txBody>
      </p:sp>
      <p:sp>
        <p:nvSpPr>
          <p:cNvPr id="11" name="TextBox 10"/>
          <p:cNvSpPr txBox="1"/>
          <p:nvPr/>
        </p:nvSpPr>
        <p:spPr>
          <a:xfrm>
            <a:off x="3152634" y="7094564"/>
            <a:ext cx="3396018" cy="149271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Value</a:t>
            </a:r>
          </a:p>
          <a:p>
            <a:pPr algn="ctr"/>
            <a:r>
              <a:rPr lang="en-US" sz="1300" dirty="0" smtClean="0">
                <a:solidFill>
                  <a:schemeClr val="bg1"/>
                </a:solidFill>
              </a:rPr>
              <a:t>Provides our group with experiences in working as a group, and using processes like WCAs and VCs to solve goals. Also provides the graders with a detailed, yet simple and easy to grade project.</a:t>
            </a:r>
          </a:p>
        </p:txBody>
      </p:sp>
      <p:sp>
        <p:nvSpPr>
          <p:cNvPr id="12" name="Down Arrow 11"/>
          <p:cNvSpPr/>
          <p:nvPr/>
        </p:nvSpPr>
        <p:spPr>
          <a:xfrm>
            <a:off x="3186918" y="2971043"/>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Down Arrow 12"/>
          <p:cNvSpPr/>
          <p:nvPr/>
        </p:nvSpPr>
        <p:spPr>
          <a:xfrm>
            <a:off x="5261378" y="295739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Down Arrow 13"/>
          <p:cNvSpPr/>
          <p:nvPr/>
        </p:nvSpPr>
        <p:spPr>
          <a:xfrm>
            <a:off x="989629" y="2902804"/>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Down Arrow 14"/>
          <p:cNvSpPr/>
          <p:nvPr/>
        </p:nvSpPr>
        <p:spPr>
          <a:xfrm>
            <a:off x="3282452" y="5141036"/>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6" name="Down Arrow 15"/>
          <p:cNvSpPr/>
          <p:nvPr/>
        </p:nvSpPr>
        <p:spPr>
          <a:xfrm>
            <a:off x="3268806" y="611002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WCA</a:t>
            </a:r>
          </a:p>
          <a:p>
            <a:pPr algn="ctr"/>
            <a:r>
              <a:rPr lang="en-US" sz="4000" dirty="0" smtClean="0">
                <a:effectLst>
                  <a:outerShdw blurRad="50800" dist="38100" dir="2700000" algn="tl" rotWithShape="0">
                    <a:prstClr val="black">
                      <a:alpha val="40000"/>
                    </a:prstClr>
                  </a:outerShdw>
                </a:effectLst>
              </a:rPr>
              <a:t>Narrative for Overall</a:t>
            </a:r>
          </a:p>
        </p:txBody>
      </p:sp>
      <p:sp>
        <p:nvSpPr>
          <p:cNvPr id="3" name="TextBox 2"/>
          <p:cNvSpPr txBox="1"/>
          <p:nvPr/>
        </p:nvSpPr>
        <p:spPr>
          <a:xfrm>
            <a:off x="300250" y="1815154"/>
            <a:ext cx="6223379" cy="669414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300" b="1" dirty="0" smtClean="0">
                <a:solidFill>
                  <a:schemeClr val="bg1"/>
                </a:solidFill>
              </a:rPr>
              <a:t>Goal:</a:t>
            </a:r>
            <a:r>
              <a:rPr lang="en-US" sz="1300" dirty="0" smtClean="0">
                <a:solidFill>
                  <a:schemeClr val="bg1"/>
                </a:solidFill>
              </a:rPr>
              <a:t> Produce a finished project that meets and exceeds the guide lines and expectations set out for it.</a:t>
            </a:r>
          </a:p>
          <a:p>
            <a:r>
              <a:rPr lang="en-US" sz="1300" dirty="0" smtClean="0">
                <a:solidFill>
                  <a:schemeClr val="bg1"/>
                </a:solidFill>
              </a:rPr>
              <a:t>V</a:t>
            </a:r>
            <a:r>
              <a:rPr lang="en-US" sz="1300" b="1" dirty="0" smtClean="0">
                <a:solidFill>
                  <a:schemeClr val="bg1"/>
                </a:solidFill>
              </a:rPr>
              <a:t>alue:</a:t>
            </a:r>
            <a:r>
              <a:rPr lang="en-US" sz="1300" dirty="0" smtClean="0">
                <a:solidFill>
                  <a:schemeClr val="bg1"/>
                </a:solidFill>
              </a:rPr>
              <a:t> Provides our group with experiences in working as a group, and using processes like WCAs and VCs to solve goals. Also provides the graders with a detailed, yet simple and easy to grade project.</a:t>
            </a:r>
          </a:p>
          <a:p>
            <a:r>
              <a:rPr lang="en-US" sz="1300" b="1" dirty="0" smtClean="0">
                <a:solidFill>
                  <a:schemeClr val="bg1"/>
                </a:solidFill>
              </a:rPr>
              <a:t>Product:</a:t>
            </a:r>
            <a:r>
              <a:rPr lang="en-US" sz="1300" dirty="0" smtClean="0">
                <a:solidFill>
                  <a:schemeClr val="bg1"/>
                </a:solidFill>
              </a:rPr>
              <a:t> Finished Project</a:t>
            </a:r>
          </a:p>
          <a:p>
            <a:r>
              <a:rPr lang="en-US" sz="1300" b="1" dirty="0" smtClean="0">
                <a:solidFill>
                  <a:schemeClr val="bg1"/>
                </a:solidFill>
              </a:rPr>
              <a:t>Customer:</a:t>
            </a:r>
            <a:r>
              <a:rPr lang="en-US" sz="1300" dirty="0" smtClean="0">
                <a:solidFill>
                  <a:schemeClr val="bg1"/>
                </a:solidFill>
              </a:rPr>
              <a:t> The Graders</a:t>
            </a:r>
          </a:p>
          <a:p>
            <a:r>
              <a:rPr lang="en-US" sz="1300" dirty="0" smtClean="0">
                <a:solidFill>
                  <a:schemeClr val="bg1"/>
                </a:solidFill>
              </a:rPr>
              <a:t> </a:t>
            </a:r>
          </a:p>
          <a:p>
            <a:r>
              <a:rPr lang="en-US" sz="1300" b="1" u="sng" dirty="0" smtClean="0">
                <a:solidFill>
                  <a:schemeClr val="bg1"/>
                </a:solidFill>
              </a:rPr>
              <a:t>Work Practices</a:t>
            </a:r>
            <a:endParaRPr lang="en-US" sz="1300" u="sng" dirty="0" smtClean="0">
              <a:solidFill>
                <a:schemeClr val="bg1"/>
              </a:solidFill>
            </a:endParaRPr>
          </a:p>
          <a:p>
            <a:pPr lvl="0"/>
            <a:r>
              <a:rPr lang="en-US" sz="1300" b="1" dirty="0" smtClean="0">
                <a:solidFill>
                  <a:schemeClr val="bg1"/>
                </a:solidFill>
              </a:rPr>
              <a:t>Research </a:t>
            </a:r>
            <a:r>
              <a:rPr lang="en-US" sz="1300" dirty="0" smtClean="0">
                <a:solidFill>
                  <a:schemeClr val="bg1"/>
                </a:solidFill>
              </a:rPr>
              <a:t>information about the project including previous work, and set goals.</a:t>
            </a:r>
          </a:p>
          <a:p>
            <a:pPr lvl="0"/>
            <a:r>
              <a:rPr lang="en-US" sz="1300" b="1" dirty="0" smtClean="0">
                <a:solidFill>
                  <a:schemeClr val="bg1"/>
                </a:solidFill>
              </a:rPr>
              <a:t>Produce</a:t>
            </a:r>
            <a:r>
              <a:rPr lang="en-US" sz="1300" dirty="0" smtClean="0">
                <a:solidFill>
                  <a:schemeClr val="bg1"/>
                </a:solidFill>
              </a:rPr>
              <a:t> a binder containing all necessary information for our proposal.</a:t>
            </a:r>
          </a:p>
          <a:p>
            <a:pPr lvl="0"/>
            <a:r>
              <a:rPr lang="en-US" sz="1300" b="1" dirty="0" smtClean="0">
                <a:solidFill>
                  <a:schemeClr val="bg1"/>
                </a:solidFill>
              </a:rPr>
              <a:t>Sell</a:t>
            </a:r>
            <a:r>
              <a:rPr lang="en-US" sz="1300" dirty="0" smtClean="0">
                <a:solidFill>
                  <a:schemeClr val="bg1"/>
                </a:solidFill>
              </a:rPr>
              <a:t> our project to the graders by arranging a meeting with them.</a:t>
            </a:r>
          </a:p>
          <a:p>
            <a:pPr lvl="0"/>
            <a:r>
              <a:rPr lang="en-US" sz="1300" b="1" dirty="0" smtClean="0">
                <a:solidFill>
                  <a:schemeClr val="bg1"/>
                </a:solidFill>
              </a:rPr>
              <a:t>Service</a:t>
            </a:r>
            <a:r>
              <a:rPr lang="en-US" sz="1300" dirty="0" smtClean="0">
                <a:solidFill>
                  <a:schemeClr val="bg1"/>
                </a:solidFill>
              </a:rPr>
              <a:t> and edit our project based on grader feedback.</a:t>
            </a:r>
          </a:p>
          <a:p>
            <a:pPr lvl="0"/>
            <a:r>
              <a:rPr lang="en-US" sz="1300" b="1" dirty="0" smtClean="0">
                <a:solidFill>
                  <a:schemeClr val="bg1"/>
                </a:solidFill>
              </a:rPr>
              <a:t>Deliver</a:t>
            </a:r>
            <a:r>
              <a:rPr lang="en-US" sz="1300" dirty="0" smtClean="0">
                <a:solidFill>
                  <a:schemeClr val="bg1"/>
                </a:solidFill>
              </a:rPr>
              <a:t> the final project for grading.</a:t>
            </a:r>
          </a:p>
          <a:p>
            <a:r>
              <a:rPr lang="en-US" sz="1300" dirty="0" smtClean="0">
                <a:solidFill>
                  <a:schemeClr val="bg1"/>
                </a:solidFill>
              </a:rPr>
              <a:t> </a:t>
            </a:r>
          </a:p>
          <a:p>
            <a:r>
              <a:rPr lang="en-US" sz="1300" b="1" u="sng" dirty="0" smtClean="0">
                <a:solidFill>
                  <a:schemeClr val="bg1"/>
                </a:solidFill>
              </a:rPr>
              <a:t>The Role of People in the Overall Process</a:t>
            </a:r>
            <a:endParaRPr lang="en-US" sz="1300" u="sng" dirty="0" smtClean="0">
              <a:solidFill>
                <a:schemeClr val="bg1"/>
              </a:solidFill>
            </a:endParaRPr>
          </a:p>
          <a:p>
            <a:r>
              <a:rPr lang="en-US" sz="1300" dirty="0" smtClean="0">
                <a:solidFill>
                  <a:schemeClr val="bg1"/>
                </a:solidFill>
              </a:rPr>
              <a:t>MIS 295 Graders – the people grading the project.</a:t>
            </a:r>
          </a:p>
          <a:p>
            <a:r>
              <a:rPr lang="en-US" sz="1300" dirty="0" smtClean="0">
                <a:solidFill>
                  <a:schemeClr val="bg1"/>
                </a:solidFill>
              </a:rPr>
              <a:t>Our Team Members (Matt Downs, Kenny Robinson, and Jason Hughes) – our project team that did the work</a:t>
            </a:r>
          </a:p>
          <a:p>
            <a:r>
              <a:rPr lang="en-US" sz="1300" dirty="0" smtClean="0">
                <a:solidFill>
                  <a:schemeClr val="bg1"/>
                </a:solidFill>
              </a:rPr>
              <a:t> </a:t>
            </a:r>
          </a:p>
          <a:p>
            <a:r>
              <a:rPr lang="en-US" sz="1300" b="1" u="sng" dirty="0" smtClean="0">
                <a:solidFill>
                  <a:schemeClr val="bg1"/>
                </a:solidFill>
              </a:rPr>
              <a:t>The Role of Data in the Overall Process</a:t>
            </a:r>
            <a:endParaRPr lang="en-US" sz="1300" u="sng" dirty="0" smtClean="0">
              <a:solidFill>
                <a:schemeClr val="bg1"/>
              </a:solidFill>
            </a:endParaRPr>
          </a:p>
          <a:p>
            <a:r>
              <a:rPr lang="en-US" sz="1300" dirty="0" smtClean="0">
                <a:solidFill>
                  <a:schemeClr val="bg1"/>
                </a:solidFill>
              </a:rPr>
              <a:t>Grade Sheet – established requirements and expectations for project</a:t>
            </a:r>
          </a:p>
          <a:p>
            <a:r>
              <a:rPr lang="en-US" sz="1300" dirty="0" smtClean="0">
                <a:solidFill>
                  <a:schemeClr val="bg1"/>
                </a:solidFill>
              </a:rPr>
              <a:t>Previous Student’s Projects – to give an idea on what our project should look like.</a:t>
            </a:r>
          </a:p>
          <a:p>
            <a:r>
              <a:rPr lang="en-US" sz="1300" dirty="0" smtClean="0">
                <a:solidFill>
                  <a:schemeClr val="bg1"/>
                </a:solidFill>
              </a:rPr>
              <a:t>Our Research – All the information about the Pico projector that we could find.</a:t>
            </a:r>
          </a:p>
          <a:p>
            <a:r>
              <a:rPr lang="en-US" sz="1300" b="1" dirty="0" smtClean="0">
                <a:solidFill>
                  <a:schemeClr val="bg1"/>
                </a:solidFill>
              </a:rPr>
              <a:t> </a:t>
            </a:r>
            <a:endParaRPr lang="en-US" sz="1300" dirty="0" smtClean="0">
              <a:solidFill>
                <a:schemeClr val="bg1"/>
              </a:solidFill>
            </a:endParaRPr>
          </a:p>
          <a:p>
            <a:r>
              <a:rPr lang="en-US" sz="1300" b="1" u="sng" dirty="0" smtClean="0">
                <a:solidFill>
                  <a:schemeClr val="bg1"/>
                </a:solidFill>
              </a:rPr>
              <a:t>The Role of Technology in the Overall Process</a:t>
            </a:r>
            <a:endParaRPr lang="en-US" sz="1300" u="sng" dirty="0" smtClean="0">
              <a:solidFill>
                <a:schemeClr val="bg1"/>
              </a:solidFill>
            </a:endParaRPr>
          </a:p>
          <a:p>
            <a:r>
              <a:rPr lang="en-US" sz="1300" dirty="0" smtClean="0">
                <a:solidFill>
                  <a:schemeClr val="bg1"/>
                </a:solidFill>
              </a:rPr>
              <a:t>MS Office Suite – the project was created in PowerPoint</a:t>
            </a:r>
          </a:p>
          <a:p>
            <a:r>
              <a:rPr lang="en-US" sz="1300" dirty="0" smtClean="0">
                <a:solidFill>
                  <a:schemeClr val="bg1"/>
                </a:solidFill>
              </a:rPr>
              <a:t>Internet – used for communication, research, and accessing SharePoint</a:t>
            </a:r>
          </a:p>
          <a:p>
            <a:r>
              <a:rPr lang="en-US" sz="1300" dirty="0" smtClean="0">
                <a:solidFill>
                  <a:schemeClr val="bg1"/>
                </a:solidFill>
              </a:rPr>
              <a:t>SharePoint – used to access previous projects and other information</a:t>
            </a:r>
            <a:endParaRPr lang="en-US" sz="1300" b="1"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a:t>
            </a:r>
          </a:p>
          <a:p>
            <a:pPr algn="ctr"/>
            <a:r>
              <a:rPr lang="en-US" sz="4000" dirty="0" smtClean="0">
                <a:effectLst>
                  <a:outerShdw blurRad="50800" dist="38100" dir="2700000" algn="tl" rotWithShape="0">
                    <a:prstClr val="black">
                      <a:alpha val="40000"/>
                    </a:prstClr>
                  </a:outerShdw>
                </a:effectLst>
              </a:rPr>
              <a:t>VC for Overall</a:t>
            </a:r>
          </a:p>
        </p:txBody>
      </p:sp>
      <p:sp>
        <p:nvSpPr>
          <p:cNvPr id="3" name="TextBox 2"/>
          <p:cNvSpPr txBox="1"/>
          <p:nvPr/>
        </p:nvSpPr>
        <p:spPr>
          <a:xfrm>
            <a:off x="2088107" y="1733267"/>
            <a:ext cx="2347415"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Research</a:t>
            </a:r>
          </a:p>
          <a:p>
            <a:pPr algn="ctr"/>
            <a:endParaRPr lang="en-US" sz="1300" b="1" dirty="0" smtClean="0">
              <a:solidFill>
                <a:schemeClr val="bg1"/>
              </a:solidFill>
            </a:endParaRPr>
          </a:p>
          <a:p>
            <a:pPr algn="ctr"/>
            <a:r>
              <a:rPr lang="en-US" sz="1300" dirty="0" smtClean="0">
                <a:solidFill>
                  <a:schemeClr val="bg1"/>
                </a:solidFill>
              </a:rPr>
              <a:t>Project Ideas and Goals</a:t>
            </a:r>
            <a:endParaRPr lang="en-US" sz="1300" dirty="0">
              <a:solidFill>
                <a:schemeClr val="bg1"/>
              </a:solidFill>
            </a:endParaRPr>
          </a:p>
        </p:txBody>
      </p:sp>
      <p:sp>
        <p:nvSpPr>
          <p:cNvPr id="5" name="TextBox 4"/>
          <p:cNvSpPr txBox="1"/>
          <p:nvPr/>
        </p:nvSpPr>
        <p:spPr>
          <a:xfrm>
            <a:off x="2090381" y="2963841"/>
            <a:ext cx="2347415"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Produce</a:t>
            </a:r>
          </a:p>
          <a:p>
            <a:pPr algn="ctr"/>
            <a:endParaRPr lang="en-US" sz="1300" b="1" dirty="0" smtClean="0">
              <a:solidFill>
                <a:schemeClr val="bg1"/>
              </a:solidFill>
            </a:endParaRPr>
          </a:p>
          <a:p>
            <a:pPr algn="ctr"/>
            <a:r>
              <a:rPr lang="en-US" sz="1300" dirty="0" smtClean="0">
                <a:solidFill>
                  <a:schemeClr val="bg1"/>
                </a:solidFill>
              </a:rPr>
              <a:t>Project Binder</a:t>
            </a:r>
            <a:endParaRPr lang="en-US" sz="1300" dirty="0">
              <a:solidFill>
                <a:schemeClr val="bg1"/>
              </a:solidFill>
            </a:endParaRPr>
          </a:p>
        </p:txBody>
      </p:sp>
      <p:sp>
        <p:nvSpPr>
          <p:cNvPr id="6" name="TextBox 5"/>
          <p:cNvSpPr txBox="1"/>
          <p:nvPr/>
        </p:nvSpPr>
        <p:spPr>
          <a:xfrm>
            <a:off x="2117679" y="4205787"/>
            <a:ext cx="2347415"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Sell</a:t>
            </a:r>
          </a:p>
          <a:p>
            <a:pPr algn="ctr"/>
            <a:endParaRPr lang="en-US" sz="1300" b="1" dirty="0" smtClean="0">
              <a:solidFill>
                <a:schemeClr val="bg1"/>
              </a:solidFill>
            </a:endParaRPr>
          </a:p>
          <a:p>
            <a:pPr algn="ctr"/>
            <a:r>
              <a:rPr lang="en-US" sz="1300" dirty="0" smtClean="0">
                <a:solidFill>
                  <a:schemeClr val="bg1"/>
                </a:solidFill>
              </a:rPr>
              <a:t>Project Rough Draft</a:t>
            </a:r>
            <a:endParaRPr lang="en-US" sz="1300" dirty="0">
              <a:solidFill>
                <a:schemeClr val="bg1"/>
              </a:solidFill>
            </a:endParaRPr>
          </a:p>
        </p:txBody>
      </p:sp>
      <p:sp>
        <p:nvSpPr>
          <p:cNvPr id="7" name="TextBox 6"/>
          <p:cNvSpPr txBox="1"/>
          <p:nvPr/>
        </p:nvSpPr>
        <p:spPr>
          <a:xfrm>
            <a:off x="2092656" y="5504598"/>
            <a:ext cx="2347415"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Service</a:t>
            </a:r>
          </a:p>
          <a:p>
            <a:pPr algn="ctr"/>
            <a:endParaRPr lang="en-US" sz="1300" b="1" dirty="0" smtClean="0">
              <a:solidFill>
                <a:schemeClr val="bg1"/>
              </a:solidFill>
            </a:endParaRPr>
          </a:p>
          <a:p>
            <a:pPr algn="ctr"/>
            <a:r>
              <a:rPr lang="en-US" sz="1300" dirty="0" smtClean="0">
                <a:solidFill>
                  <a:schemeClr val="bg1"/>
                </a:solidFill>
              </a:rPr>
              <a:t>Edited Material</a:t>
            </a:r>
            <a:endParaRPr lang="en-US" sz="1300" dirty="0">
              <a:solidFill>
                <a:schemeClr val="bg1"/>
              </a:solidFill>
            </a:endParaRPr>
          </a:p>
        </p:txBody>
      </p:sp>
      <p:sp>
        <p:nvSpPr>
          <p:cNvPr id="8" name="TextBox 7"/>
          <p:cNvSpPr txBox="1"/>
          <p:nvPr/>
        </p:nvSpPr>
        <p:spPr>
          <a:xfrm>
            <a:off x="2067635" y="6707876"/>
            <a:ext cx="2347415"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Deliver</a:t>
            </a:r>
          </a:p>
          <a:p>
            <a:pPr algn="ctr"/>
            <a:endParaRPr lang="en-US" sz="1300" b="1" dirty="0" smtClean="0">
              <a:solidFill>
                <a:schemeClr val="bg1"/>
              </a:solidFill>
            </a:endParaRPr>
          </a:p>
          <a:p>
            <a:pPr algn="ctr"/>
            <a:r>
              <a:rPr lang="en-US" sz="1300" dirty="0" smtClean="0">
                <a:solidFill>
                  <a:schemeClr val="bg1"/>
                </a:solidFill>
              </a:rPr>
              <a:t>Final Project</a:t>
            </a:r>
            <a:endParaRPr lang="en-US" sz="1300" dirty="0">
              <a:solidFill>
                <a:schemeClr val="bg1"/>
              </a:solidFill>
            </a:endParaRPr>
          </a:p>
        </p:txBody>
      </p:sp>
      <p:sp>
        <p:nvSpPr>
          <p:cNvPr id="9" name="TextBox 8"/>
          <p:cNvSpPr txBox="1"/>
          <p:nvPr/>
        </p:nvSpPr>
        <p:spPr>
          <a:xfrm>
            <a:off x="559558" y="7801973"/>
            <a:ext cx="5336275" cy="89255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Value Added:</a:t>
            </a:r>
          </a:p>
          <a:p>
            <a:pPr algn="ctr"/>
            <a:endParaRPr lang="en-US" sz="1300" b="1" dirty="0" smtClean="0">
              <a:solidFill>
                <a:schemeClr val="bg1"/>
              </a:solidFill>
            </a:endParaRPr>
          </a:p>
          <a:p>
            <a:pPr algn="ctr"/>
            <a:r>
              <a:rPr lang="en-US" sz="1300" dirty="0" smtClean="0">
                <a:solidFill>
                  <a:schemeClr val="bg1"/>
                </a:solidFill>
              </a:rPr>
              <a:t>Valuable experiences with group work and processes for the project team and a clear and concise project for the graders.</a:t>
            </a:r>
            <a:endParaRPr lang="en-US" sz="1300" dirty="0">
              <a:solidFill>
                <a:schemeClr val="bg1"/>
              </a:solidFill>
            </a:endParaRPr>
          </a:p>
        </p:txBody>
      </p:sp>
      <p:sp>
        <p:nvSpPr>
          <p:cNvPr id="10" name="Down Arrow 9"/>
          <p:cNvSpPr/>
          <p:nvPr/>
        </p:nvSpPr>
        <p:spPr>
          <a:xfrm>
            <a:off x="3105031" y="250701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 name="Down Arrow 10"/>
          <p:cNvSpPr/>
          <p:nvPr/>
        </p:nvSpPr>
        <p:spPr>
          <a:xfrm>
            <a:off x="3134601" y="375123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 name="Down Arrow 11"/>
          <p:cNvSpPr/>
          <p:nvPr/>
        </p:nvSpPr>
        <p:spPr>
          <a:xfrm>
            <a:off x="3134601" y="5034129"/>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 name="Down Arrow 12"/>
          <p:cNvSpPr/>
          <p:nvPr/>
        </p:nvSpPr>
        <p:spPr>
          <a:xfrm>
            <a:off x="3134601" y="6289723"/>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4" name="Down Arrow 13"/>
          <p:cNvSpPr/>
          <p:nvPr/>
        </p:nvSpPr>
        <p:spPr>
          <a:xfrm>
            <a:off x="3080010" y="7436134"/>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200329"/>
          </a:xfrm>
          <a:prstGeom prst="rect">
            <a:avLst/>
          </a:prstGeom>
          <a:noFill/>
        </p:spPr>
        <p:txBody>
          <a:bodyPr wrap="square" rtlCol="0">
            <a:spAutoFit/>
          </a:bodyPr>
          <a:lstStyle/>
          <a:p>
            <a:pPr algn="ctr"/>
            <a:r>
              <a:rPr lang="en-US" sz="3600" dirty="0" smtClean="0">
                <a:effectLst>
                  <a:outerShdw blurRad="50800" dist="38100" dir="2700000" algn="tl" rotWithShape="0">
                    <a:prstClr val="black">
                      <a:alpha val="40000"/>
                    </a:prstClr>
                  </a:outerShdw>
                </a:effectLst>
              </a:rPr>
              <a:t>Project Team VC Narrative for Overall</a:t>
            </a:r>
          </a:p>
        </p:txBody>
      </p:sp>
      <p:sp>
        <p:nvSpPr>
          <p:cNvPr id="9" name="TextBox 8"/>
          <p:cNvSpPr txBox="1"/>
          <p:nvPr/>
        </p:nvSpPr>
        <p:spPr>
          <a:xfrm>
            <a:off x="805218" y="1783310"/>
            <a:ext cx="5336275" cy="4093428"/>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Research:</a:t>
            </a:r>
            <a:r>
              <a:rPr lang="en-US" sz="1300" dirty="0" smtClean="0">
                <a:solidFill>
                  <a:schemeClr val="bg1"/>
                </a:solidFill>
              </a:rPr>
              <a:t> Research information about the project by looking at previous work and the grade sheet and set goals and plans.</a:t>
            </a:r>
          </a:p>
          <a:p>
            <a:pPr algn="ctr"/>
            <a:endParaRPr lang="en-US" sz="1300" b="1" dirty="0" smtClean="0">
              <a:solidFill>
                <a:schemeClr val="bg1"/>
              </a:solidFill>
            </a:endParaRPr>
          </a:p>
          <a:p>
            <a:pPr algn="ctr"/>
            <a:r>
              <a:rPr lang="en-US" sz="1300" b="1" dirty="0" smtClean="0">
                <a:solidFill>
                  <a:schemeClr val="bg1"/>
                </a:solidFill>
              </a:rPr>
              <a:t>Produce: </a:t>
            </a:r>
            <a:r>
              <a:rPr lang="en-US" sz="1300" dirty="0" smtClean="0">
                <a:solidFill>
                  <a:schemeClr val="bg1"/>
                </a:solidFill>
              </a:rPr>
              <a:t>Make a binder of the necessary work for our project.</a:t>
            </a:r>
          </a:p>
          <a:p>
            <a:pPr algn="ctr"/>
            <a:endParaRPr lang="en-US" sz="1300" b="1" dirty="0" smtClean="0">
              <a:solidFill>
                <a:schemeClr val="bg1"/>
              </a:solidFill>
            </a:endParaRPr>
          </a:p>
          <a:p>
            <a:pPr algn="ctr"/>
            <a:r>
              <a:rPr lang="en-US" sz="1300" b="1" dirty="0" smtClean="0">
                <a:solidFill>
                  <a:schemeClr val="bg1"/>
                </a:solidFill>
              </a:rPr>
              <a:t>Sell :</a:t>
            </a:r>
            <a:r>
              <a:rPr lang="en-US" sz="1300" dirty="0" smtClean="0">
                <a:solidFill>
                  <a:schemeClr val="bg1"/>
                </a:solidFill>
              </a:rPr>
              <a:t>Arrange a meeting with graders to see if project is up to standards of the graders.</a:t>
            </a:r>
          </a:p>
          <a:p>
            <a:pPr algn="ctr"/>
            <a:endParaRPr lang="en-US" sz="1300" b="1" dirty="0" smtClean="0">
              <a:solidFill>
                <a:schemeClr val="bg1"/>
              </a:solidFill>
            </a:endParaRPr>
          </a:p>
          <a:p>
            <a:pPr algn="ctr"/>
            <a:r>
              <a:rPr lang="en-US" sz="1300" b="1" dirty="0" smtClean="0">
                <a:solidFill>
                  <a:schemeClr val="bg1"/>
                </a:solidFill>
              </a:rPr>
              <a:t>Service: </a:t>
            </a:r>
            <a:r>
              <a:rPr lang="en-US" sz="1300" dirty="0" smtClean="0">
                <a:solidFill>
                  <a:schemeClr val="bg1"/>
                </a:solidFill>
              </a:rPr>
              <a:t>Edit the material in our project based on feedback from the graders.</a:t>
            </a:r>
          </a:p>
          <a:p>
            <a:pPr algn="ctr"/>
            <a:endParaRPr lang="en-US" sz="1300" b="1" dirty="0" smtClean="0">
              <a:solidFill>
                <a:schemeClr val="bg1"/>
              </a:solidFill>
            </a:endParaRPr>
          </a:p>
          <a:p>
            <a:pPr algn="ctr"/>
            <a:r>
              <a:rPr lang="en-US" sz="1300" b="1" dirty="0" smtClean="0">
                <a:solidFill>
                  <a:schemeClr val="bg1"/>
                </a:solidFill>
              </a:rPr>
              <a:t>Deliver: </a:t>
            </a:r>
            <a:r>
              <a:rPr lang="en-US" sz="1300" dirty="0" smtClean="0">
                <a:solidFill>
                  <a:schemeClr val="bg1"/>
                </a:solidFill>
              </a:rPr>
              <a:t>Deliver the final project to the graders to be graded.</a:t>
            </a:r>
          </a:p>
          <a:p>
            <a:pPr algn="ctr"/>
            <a:endParaRPr lang="en-US" sz="1300" b="1" dirty="0" smtClean="0">
              <a:solidFill>
                <a:schemeClr val="bg1"/>
              </a:solidFill>
            </a:endParaRPr>
          </a:p>
          <a:p>
            <a:pPr algn="ctr"/>
            <a:r>
              <a:rPr lang="en-US" sz="1300" b="1" dirty="0" smtClean="0">
                <a:solidFill>
                  <a:schemeClr val="bg1"/>
                </a:solidFill>
              </a:rPr>
              <a:t>Value Added: </a:t>
            </a:r>
            <a:r>
              <a:rPr lang="en-US" sz="1300" dirty="0" smtClean="0">
                <a:solidFill>
                  <a:schemeClr val="bg1"/>
                </a:solidFill>
              </a:rPr>
              <a:t>Our group learns how to work as a team and learns how to work with processes by using the WCA and VC models. The graders are delivered a complete but easy to grade report.</a:t>
            </a:r>
            <a:endParaRPr lang="en-US" sz="1300"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WCA</a:t>
            </a:r>
          </a:p>
          <a:p>
            <a:pPr algn="ctr"/>
            <a:r>
              <a:rPr lang="en-US" sz="4000" dirty="0" smtClean="0">
                <a:effectLst>
                  <a:outerShdw blurRad="50800" dist="38100" dir="2700000" algn="tl" rotWithShape="0">
                    <a:prstClr val="black">
                      <a:alpha val="40000"/>
                    </a:prstClr>
                  </a:outerShdw>
                </a:effectLst>
              </a:rPr>
              <a:t>for Research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WCA</a:t>
            </a:r>
          </a:p>
          <a:p>
            <a:pPr algn="ctr"/>
            <a:r>
              <a:rPr lang="en-US" sz="4000" dirty="0" smtClean="0">
                <a:effectLst>
                  <a:outerShdw blurRad="50800" dist="38100" dir="2700000" algn="tl" rotWithShape="0">
                    <a:prstClr val="black">
                      <a:alpha val="40000"/>
                    </a:prstClr>
                  </a:outerShdw>
                </a:effectLst>
              </a:rPr>
              <a:t>Narrative for Research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a:t>
            </a:r>
          </a:p>
          <a:p>
            <a:pPr algn="ctr"/>
            <a:r>
              <a:rPr lang="en-US" sz="4000" dirty="0" smtClean="0">
                <a:effectLst>
                  <a:outerShdw blurRad="50800" dist="38100" dir="2700000" algn="tl" rotWithShape="0">
                    <a:prstClr val="black">
                      <a:alpha val="40000"/>
                    </a:prstClr>
                  </a:outerShdw>
                </a:effectLst>
              </a:rPr>
              <a:t>VC for Research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200329"/>
          </a:xfrm>
          <a:prstGeom prst="rect">
            <a:avLst/>
          </a:prstGeom>
          <a:noFill/>
        </p:spPr>
        <p:txBody>
          <a:bodyPr wrap="square" rtlCol="0">
            <a:spAutoFit/>
          </a:bodyPr>
          <a:lstStyle/>
          <a:p>
            <a:pPr algn="ctr"/>
            <a:r>
              <a:rPr lang="en-US" sz="3600" dirty="0" smtClean="0">
                <a:effectLst>
                  <a:outerShdw blurRad="50800" dist="38100" dir="2700000" algn="tl" rotWithShape="0">
                    <a:prstClr val="black">
                      <a:alpha val="40000"/>
                    </a:prstClr>
                  </a:outerShdw>
                </a:effectLst>
              </a:rPr>
              <a:t>Project Team VC Narrative for Research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Table of Contents</a:t>
            </a:r>
            <a:endParaRPr lang="en-US" sz="4000" dirty="0">
              <a:effectLst>
                <a:outerShdw blurRad="50800" dist="38100" dir="2700000" algn="tl" rotWithShape="0">
                  <a:prstClr val="black">
                    <a:alpha val="40000"/>
                  </a:prst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Task List</a:t>
            </a:r>
          </a:p>
          <a:p>
            <a:pPr algn="ctr"/>
            <a:r>
              <a:rPr lang="en-US" sz="4000" dirty="0" smtClean="0">
                <a:effectLst>
                  <a:outerShdw blurRad="50800" dist="38100" dir="2700000" algn="tl" rotWithShape="0">
                    <a:prstClr val="black">
                      <a:alpha val="40000"/>
                    </a:prstClr>
                  </a:outerShdw>
                </a:effectLst>
              </a:rPr>
              <a:t>for Produce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Task List</a:t>
            </a:r>
          </a:p>
          <a:p>
            <a:pPr algn="ctr"/>
            <a:r>
              <a:rPr lang="en-US" sz="4000" dirty="0" smtClean="0">
                <a:effectLst>
                  <a:outerShdw blurRad="50800" dist="38100" dir="2700000" algn="tl" rotWithShape="0">
                    <a:prstClr val="black">
                      <a:alpha val="40000"/>
                    </a:prstClr>
                  </a:outerShdw>
                </a:effectLst>
              </a:rPr>
              <a:t>for Sell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Task List</a:t>
            </a:r>
          </a:p>
          <a:p>
            <a:pPr algn="ctr"/>
            <a:r>
              <a:rPr lang="en-US" sz="4000" dirty="0" smtClean="0">
                <a:effectLst>
                  <a:outerShdw blurRad="50800" dist="38100" dir="2700000" algn="tl" rotWithShape="0">
                    <a:prstClr val="black">
                      <a:alpha val="40000"/>
                    </a:prstClr>
                  </a:outerShdw>
                </a:effectLst>
              </a:rPr>
              <a:t>for Deliver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Project Team Task List</a:t>
            </a:r>
          </a:p>
          <a:p>
            <a:pPr algn="ctr"/>
            <a:r>
              <a:rPr lang="en-US" sz="4000" smtClean="0">
                <a:effectLst>
                  <a:outerShdw blurRad="50800" dist="38100" dir="2700000" algn="tl" rotWithShape="0">
                    <a:prstClr val="black">
                      <a:alpha val="40000"/>
                    </a:prstClr>
                  </a:outerShdw>
                </a:effectLst>
              </a:rPr>
              <a:t>for Service</a:t>
            </a:r>
            <a:endParaRPr lang="en-US" sz="4000" dirty="0" smtClean="0">
              <a:effectLst>
                <a:outerShdw blurRad="50800" dist="38100" dir="2700000" algn="tl" rotWithShape="0">
                  <a:prstClr val="black">
                    <a:alpha val="40000"/>
                  </a:prstClr>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Extended Enterprise</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323565" y="2943556"/>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Develop</a:t>
            </a:r>
            <a:endParaRPr lang="en-US" dirty="0">
              <a:solidFill>
                <a:schemeClr val="bg1"/>
              </a:solidFill>
            </a:endParaRPr>
          </a:p>
        </p:txBody>
      </p:sp>
      <p:sp>
        <p:nvSpPr>
          <p:cNvPr id="5" name="TextBox 4"/>
          <p:cNvSpPr txBox="1"/>
          <p:nvPr/>
        </p:nvSpPr>
        <p:spPr>
          <a:xfrm>
            <a:off x="347070" y="4853863"/>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Sell</a:t>
            </a:r>
            <a:endParaRPr lang="en-US" dirty="0">
              <a:solidFill>
                <a:schemeClr val="bg1"/>
              </a:solidFill>
            </a:endParaRPr>
          </a:p>
        </p:txBody>
      </p:sp>
      <p:sp>
        <p:nvSpPr>
          <p:cNvPr id="6" name="TextBox 5"/>
          <p:cNvSpPr txBox="1"/>
          <p:nvPr/>
        </p:nvSpPr>
        <p:spPr>
          <a:xfrm>
            <a:off x="348965" y="3891886"/>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Produce</a:t>
            </a:r>
          </a:p>
        </p:txBody>
      </p:sp>
      <p:sp>
        <p:nvSpPr>
          <p:cNvPr id="7" name="TextBox 6"/>
          <p:cNvSpPr txBox="1"/>
          <p:nvPr/>
        </p:nvSpPr>
        <p:spPr>
          <a:xfrm>
            <a:off x="397870" y="5782290"/>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Deliver</a:t>
            </a:r>
            <a:endParaRPr lang="en-US" dirty="0">
              <a:solidFill>
                <a:schemeClr val="bg1"/>
              </a:solidFill>
            </a:endParaRPr>
          </a:p>
        </p:txBody>
      </p:sp>
      <p:sp>
        <p:nvSpPr>
          <p:cNvPr id="8" name="TextBox 7"/>
          <p:cNvSpPr txBox="1"/>
          <p:nvPr/>
        </p:nvSpPr>
        <p:spPr>
          <a:xfrm>
            <a:off x="358823" y="6811180"/>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Service</a:t>
            </a:r>
          </a:p>
        </p:txBody>
      </p:sp>
      <p:sp>
        <p:nvSpPr>
          <p:cNvPr id="19" name="TextBox 18"/>
          <p:cNvSpPr txBox="1"/>
          <p:nvPr/>
        </p:nvSpPr>
        <p:spPr>
          <a:xfrm>
            <a:off x="2329217" y="2148385"/>
            <a:ext cx="1942532"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b="1" dirty="0" smtClean="0">
                <a:solidFill>
                  <a:schemeClr val="bg1"/>
                </a:solidFill>
              </a:rPr>
              <a:t>KJM Development</a:t>
            </a:r>
            <a:endParaRPr lang="en-US" b="1" dirty="0">
              <a:solidFill>
                <a:schemeClr val="bg1"/>
              </a:solidFill>
            </a:endParaRPr>
          </a:p>
        </p:txBody>
      </p:sp>
      <p:sp>
        <p:nvSpPr>
          <p:cNvPr id="20" name="TextBox 19"/>
          <p:cNvSpPr txBox="1"/>
          <p:nvPr/>
        </p:nvSpPr>
        <p:spPr>
          <a:xfrm>
            <a:off x="4708478" y="2163928"/>
            <a:ext cx="1913908"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b="1" dirty="0" smtClean="0">
                <a:solidFill>
                  <a:schemeClr val="bg1"/>
                </a:solidFill>
              </a:rPr>
              <a:t>Computer Manufacturer</a:t>
            </a:r>
            <a:endParaRPr lang="en-US" b="1" dirty="0">
              <a:solidFill>
                <a:schemeClr val="bg1"/>
              </a:solidFill>
            </a:endParaRPr>
          </a:p>
        </p:txBody>
      </p:sp>
      <p:sp>
        <p:nvSpPr>
          <p:cNvPr id="21" name="TextBox 20"/>
          <p:cNvSpPr txBox="1"/>
          <p:nvPr/>
        </p:nvSpPr>
        <p:spPr>
          <a:xfrm>
            <a:off x="280347" y="1807190"/>
            <a:ext cx="1435100" cy="92333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b="1" dirty="0" smtClean="0">
                <a:solidFill>
                  <a:schemeClr val="bg1"/>
                </a:solidFill>
              </a:rPr>
              <a:t>Pico Projector</a:t>
            </a:r>
          </a:p>
          <a:p>
            <a:pPr algn="ctr"/>
            <a:r>
              <a:rPr lang="en-US" b="1" dirty="0" smtClean="0">
                <a:solidFill>
                  <a:schemeClr val="bg1"/>
                </a:solidFill>
              </a:rPr>
              <a:t>Supplier</a:t>
            </a:r>
            <a:endParaRPr lang="en-US" b="1" dirty="0">
              <a:solidFill>
                <a:schemeClr val="bg1"/>
              </a:solidFill>
            </a:endParaRPr>
          </a:p>
        </p:txBody>
      </p:sp>
      <p:sp>
        <p:nvSpPr>
          <p:cNvPr id="23" name="Down Arrow 22"/>
          <p:cNvSpPr/>
          <p:nvPr/>
        </p:nvSpPr>
        <p:spPr>
          <a:xfrm>
            <a:off x="703026" y="3399430"/>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Down Arrow 23"/>
          <p:cNvSpPr/>
          <p:nvPr/>
        </p:nvSpPr>
        <p:spPr>
          <a:xfrm>
            <a:off x="718948" y="4370696"/>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own Arrow 24"/>
          <p:cNvSpPr/>
          <p:nvPr/>
        </p:nvSpPr>
        <p:spPr>
          <a:xfrm>
            <a:off x="705301" y="5353335"/>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wn Arrow 25"/>
          <p:cNvSpPr/>
          <p:nvPr/>
        </p:nvSpPr>
        <p:spPr>
          <a:xfrm>
            <a:off x="718949" y="6308677"/>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2673254" y="3014070"/>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Develop</a:t>
            </a:r>
            <a:endParaRPr lang="en-US" dirty="0">
              <a:solidFill>
                <a:schemeClr val="bg1"/>
              </a:solidFill>
            </a:endParaRPr>
          </a:p>
        </p:txBody>
      </p:sp>
      <p:sp>
        <p:nvSpPr>
          <p:cNvPr id="28" name="TextBox 27"/>
          <p:cNvSpPr txBox="1"/>
          <p:nvPr/>
        </p:nvSpPr>
        <p:spPr>
          <a:xfrm>
            <a:off x="2669464" y="3969034"/>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Sell</a:t>
            </a:r>
            <a:endParaRPr lang="en-US" dirty="0">
              <a:solidFill>
                <a:schemeClr val="bg1"/>
              </a:solidFill>
            </a:endParaRPr>
          </a:p>
        </p:txBody>
      </p:sp>
      <p:sp>
        <p:nvSpPr>
          <p:cNvPr id="29" name="TextBox 28"/>
          <p:cNvSpPr txBox="1"/>
          <p:nvPr/>
        </p:nvSpPr>
        <p:spPr>
          <a:xfrm>
            <a:off x="2671359" y="4958687"/>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Produce</a:t>
            </a:r>
          </a:p>
        </p:txBody>
      </p:sp>
      <p:sp>
        <p:nvSpPr>
          <p:cNvPr id="30" name="TextBox 29"/>
          <p:cNvSpPr txBox="1"/>
          <p:nvPr/>
        </p:nvSpPr>
        <p:spPr>
          <a:xfrm>
            <a:off x="2706616" y="5893747"/>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Deliver</a:t>
            </a:r>
            <a:endParaRPr lang="en-US" dirty="0">
              <a:solidFill>
                <a:schemeClr val="bg1"/>
              </a:solidFill>
            </a:endParaRPr>
          </a:p>
        </p:txBody>
      </p:sp>
      <p:sp>
        <p:nvSpPr>
          <p:cNvPr id="31" name="TextBox 30"/>
          <p:cNvSpPr txBox="1"/>
          <p:nvPr/>
        </p:nvSpPr>
        <p:spPr>
          <a:xfrm>
            <a:off x="2708512" y="6881694"/>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Service</a:t>
            </a:r>
          </a:p>
        </p:txBody>
      </p:sp>
      <p:sp>
        <p:nvSpPr>
          <p:cNvPr id="33" name="Down Arrow 32"/>
          <p:cNvSpPr/>
          <p:nvPr/>
        </p:nvSpPr>
        <p:spPr>
          <a:xfrm>
            <a:off x="3052715" y="3469944"/>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Down Arrow 33"/>
          <p:cNvSpPr/>
          <p:nvPr/>
        </p:nvSpPr>
        <p:spPr>
          <a:xfrm>
            <a:off x="3068637" y="4441210"/>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Down Arrow 34"/>
          <p:cNvSpPr/>
          <p:nvPr/>
        </p:nvSpPr>
        <p:spPr>
          <a:xfrm>
            <a:off x="3054990" y="5423849"/>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Down Arrow 35"/>
          <p:cNvSpPr/>
          <p:nvPr/>
        </p:nvSpPr>
        <p:spPr>
          <a:xfrm>
            <a:off x="3068638" y="6379191"/>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5075260" y="3014070"/>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Develop</a:t>
            </a:r>
            <a:endParaRPr lang="en-US" dirty="0">
              <a:solidFill>
                <a:schemeClr val="bg1"/>
              </a:solidFill>
            </a:endParaRPr>
          </a:p>
        </p:txBody>
      </p:sp>
      <p:sp>
        <p:nvSpPr>
          <p:cNvPr id="38" name="TextBox 37"/>
          <p:cNvSpPr txBox="1"/>
          <p:nvPr/>
        </p:nvSpPr>
        <p:spPr>
          <a:xfrm>
            <a:off x="5139709" y="4910729"/>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Sell</a:t>
            </a:r>
            <a:endParaRPr lang="en-US" dirty="0">
              <a:solidFill>
                <a:schemeClr val="bg1"/>
              </a:solidFill>
            </a:endParaRPr>
          </a:p>
        </p:txBody>
      </p:sp>
      <p:sp>
        <p:nvSpPr>
          <p:cNvPr id="39" name="TextBox 38"/>
          <p:cNvSpPr txBox="1"/>
          <p:nvPr/>
        </p:nvSpPr>
        <p:spPr>
          <a:xfrm>
            <a:off x="5100661" y="3989696"/>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Produce</a:t>
            </a:r>
          </a:p>
        </p:txBody>
      </p:sp>
      <p:sp>
        <p:nvSpPr>
          <p:cNvPr id="40" name="TextBox 39"/>
          <p:cNvSpPr txBox="1"/>
          <p:nvPr/>
        </p:nvSpPr>
        <p:spPr>
          <a:xfrm>
            <a:off x="5108622" y="5893747"/>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Deliver</a:t>
            </a:r>
            <a:endParaRPr lang="en-US" dirty="0">
              <a:solidFill>
                <a:schemeClr val="bg1"/>
              </a:solidFill>
            </a:endParaRPr>
          </a:p>
        </p:txBody>
      </p:sp>
      <p:sp>
        <p:nvSpPr>
          <p:cNvPr id="41" name="TextBox 40"/>
          <p:cNvSpPr txBox="1"/>
          <p:nvPr/>
        </p:nvSpPr>
        <p:spPr>
          <a:xfrm>
            <a:off x="5110518" y="6881694"/>
            <a:ext cx="1168400" cy="36933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solidFill>
                  <a:schemeClr val="bg1"/>
                </a:solidFill>
              </a:rPr>
              <a:t>Service</a:t>
            </a:r>
          </a:p>
        </p:txBody>
      </p:sp>
      <p:sp>
        <p:nvSpPr>
          <p:cNvPr id="43" name="Down Arrow 42"/>
          <p:cNvSpPr/>
          <p:nvPr/>
        </p:nvSpPr>
        <p:spPr>
          <a:xfrm>
            <a:off x="5454721" y="3469944"/>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Down Arrow 43"/>
          <p:cNvSpPr/>
          <p:nvPr/>
        </p:nvSpPr>
        <p:spPr>
          <a:xfrm>
            <a:off x="5470643" y="4441210"/>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own Arrow 44"/>
          <p:cNvSpPr/>
          <p:nvPr/>
        </p:nvSpPr>
        <p:spPr>
          <a:xfrm>
            <a:off x="5456996" y="5423849"/>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Down Arrow 45"/>
          <p:cNvSpPr/>
          <p:nvPr/>
        </p:nvSpPr>
        <p:spPr>
          <a:xfrm>
            <a:off x="5470644" y="6379191"/>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Bent-Up Arrow 46"/>
          <p:cNvSpPr/>
          <p:nvPr/>
        </p:nvSpPr>
        <p:spPr>
          <a:xfrm>
            <a:off x="1678676" y="4544704"/>
            <a:ext cx="518614" cy="1555845"/>
          </a:xfrm>
          <a:prstGeom prst="bentUp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Bent-Up Arrow 48"/>
          <p:cNvSpPr/>
          <p:nvPr/>
        </p:nvSpPr>
        <p:spPr>
          <a:xfrm rot="5400000" flipH="1">
            <a:off x="1562670" y="3527943"/>
            <a:ext cx="1337477" cy="504969"/>
          </a:xfrm>
          <a:prstGeom prst="bentUp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Bent-Up Arrow 49"/>
          <p:cNvSpPr/>
          <p:nvPr/>
        </p:nvSpPr>
        <p:spPr>
          <a:xfrm>
            <a:off x="3987422" y="4574275"/>
            <a:ext cx="518614" cy="1594514"/>
          </a:xfrm>
          <a:prstGeom prst="bentUp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Bent-Up Arrow 50"/>
          <p:cNvSpPr/>
          <p:nvPr/>
        </p:nvSpPr>
        <p:spPr>
          <a:xfrm rot="5400000" flipH="1">
            <a:off x="3836159" y="3522256"/>
            <a:ext cx="1407991" cy="504969"/>
          </a:xfrm>
          <a:prstGeom prst="bentUp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Extended Enterprise</a:t>
            </a:r>
          </a:p>
          <a:p>
            <a:pPr algn="ctr"/>
            <a:r>
              <a:rPr lang="en-US" sz="4000" dirty="0" smtClean="0">
                <a:effectLst>
                  <a:outerShdw blurRad="50800" dist="38100" dir="2700000" algn="tl" rotWithShape="0">
                    <a:prstClr val="black">
                      <a:alpha val="40000"/>
                    </a:prstClr>
                  </a:outerShdw>
                </a:effectLst>
              </a:rPr>
              <a:t>Narrative</a:t>
            </a:r>
            <a:endParaRPr lang="en-US" sz="4000" dirty="0">
              <a:effectLst>
                <a:outerShdw blurRad="50800" dist="38100" dir="2700000" algn="tl" rotWithShape="0">
                  <a:prstClr val="black">
                    <a:alpha val="40000"/>
                  </a:prstClr>
                </a:outerShdw>
              </a:effectLst>
            </a:endParaRPr>
          </a:p>
        </p:txBody>
      </p:sp>
      <p:sp>
        <p:nvSpPr>
          <p:cNvPr id="21" name="TextBox 20"/>
          <p:cNvSpPr txBox="1"/>
          <p:nvPr/>
        </p:nvSpPr>
        <p:spPr>
          <a:xfrm>
            <a:off x="573206" y="2148385"/>
            <a:ext cx="5650174"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dirty="0" smtClean="0">
                <a:solidFill>
                  <a:schemeClr val="bg1"/>
                </a:solidFill>
              </a:rPr>
              <a:t>Our company, KJM Development, is a Pico Projector design and modification company for computer manufacturers. Pico Projectors are supplied to us via our supplier. After receiving the Pico Projector, the product is modified according to the computer manufacturer’s request and/or demands and then shipped to them for installation in their product(s).</a:t>
            </a:r>
            <a:endParaRPr lang="en-US" sz="1400" dirty="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Contract</a:t>
            </a:r>
          </a:p>
          <a:p>
            <a:pPr algn="ctr"/>
            <a:r>
              <a:rPr lang="en-US" sz="4000" dirty="0" smtClean="0">
                <a:effectLst>
                  <a:outerShdw blurRad="50800" dist="38100" dir="2700000" algn="tl" rotWithShape="0">
                    <a:prstClr val="black">
                      <a:alpha val="40000"/>
                    </a:prstClr>
                  </a:outerShdw>
                </a:effectLst>
              </a:rPr>
              <a:t>for Service</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532262" y="1746914"/>
            <a:ext cx="5800299" cy="63709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dirty="0" smtClean="0">
                <a:solidFill>
                  <a:schemeClr val="bg1"/>
                </a:solidFill>
              </a:rPr>
              <a:t>KJM Development </a:t>
            </a:r>
          </a:p>
          <a:p>
            <a:r>
              <a:rPr lang="en-US" sz="1200" dirty="0" smtClean="0">
                <a:solidFill>
                  <a:schemeClr val="bg1"/>
                </a:solidFill>
              </a:rPr>
              <a:t> </a:t>
            </a:r>
          </a:p>
          <a:p>
            <a:r>
              <a:rPr lang="en-US" sz="1200" u="sng" dirty="0" smtClean="0">
                <a:solidFill>
                  <a:schemeClr val="bg1"/>
                </a:solidFill>
              </a:rPr>
              <a:t>				</a:t>
            </a:r>
            <a:r>
              <a:rPr lang="en-US" sz="1200" dirty="0" smtClean="0">
                <a:solidFill>
                  <a:schemeClr val="bg1"/>
                </a:solidFill>
              </a:rPr>
              <a:t> </a:t>
            </a:r>
          </a:p>
          <a:p>
            <a:r>
              <a:rPr lang="en-US" sz="1200" dirty="0" smtClean="0">
                <a:solidFill>
                  <a:schemeClr val="bg1"/>
                </a:solidFill>
              </a:rPr>
              <a:t>Computer Manufacturer </a:t>
            </a:r>
          </a:p>
          <a:p>
            <a:r>
              <a:rPr lang="en-US" sz="1200" u="sng" dirty="0" smtClean="0">
                <a:solidFill>
                  <a:schemeClr val="bg1"/>
                </a:solidFill>
              </a:rPr>
              <a:t>				</a:t>
            </a:r>
            <a:endParaRPr lang="en-US" sz="1200" dirty="0" smtClean="0">
              <a:solidFill>
                <a:schemeClr val="bg1"/>
              </a:solidFill>
            </a:endParaRPr>
          </a:p>
          <a:p>
            <a:r>
              <a:rPr lang="en-US" sz="1200" dirty="0" smtClean="0">
                <a:solidFill>
                  <a:schemeClr val="bg1"/>
                </a:solidFill>
              </a:rPr>
              <a:t>Number of Computers for Modification</a:t>
            </a:r>
          </a:p>
          <a:p>
            <a:r>
              <a:rPr lang="en-US" sz="1200" u="sng" dirty="0" smtClean="0">
                <a:solidFill>
                  <a:schemeClr val="bg1"/>
                </a:solidFill>
              </a:rPr>
              <a:t>				</a:t>
            </a:r>
            <a:endParaRPr lang="en-US" sz="1200" dirty="0" smtClean="0">
              <a:solidFill>
                <a:schemeClr val="bg1"/>
              </a:solidFill>
            </a:endParaRPr>
          </a:p>
          <a:p>
            <a:r>
              <a:rPr lang="en-US" sz="1200" dirty="0" smtClean="0">
                <a:solidFill>
                  <a:schemeClr val="bg1"/>
                </a:solidFill>
              </a:rPr>
              <a:t>Model of Computers for Modification/Design</a:t>
            </a:r>
          </a:p>
          <a:p>
            <a:r>
              <a:rPr lang="en-US" sz="1200" dirty="0" smtClean="0">
                <a:solidFill>
                  <a:schemeClr val="bg1"/>
                </a:solidFill>
              </a:rPr>
              <a:t> </a:t>
            </a:r>
          </a:p>
          <a:p>
            <a:r>
              <a:rPr lang="en-US" sz="1200" dirty="0" smtClean="0">
                <a:solidFill>
                  <a:schemeClr val="bg1"/>
                </a:solidFill>
              </a:rPr>
              <a:t> </a:t>
            </a:r>
          </a:p>
          <a:p>
            <a:pPr algn="just"/>
            <a:r>
              <a:rPr lang="en-US" sz="1200" dirty="0" smtClean="0">
                <a:solidFill>
                  <a:schemeClr val="bg1"/>
                </a:solidFill>
              </a:rPr>
              <a:t>The computer manufacturer listed above, agrees to have the following services provided by KJM Development, as defined in this contract.:</a:t>
            </a:r>
          </a:p>
          <a:p>
            <a:r>
              <a:rPr lang="en-US" sz="1200" dirty="0" smtClean="0">
                <a:solidFill>
                  <a:schemeClr val="bg1"/>
                </a:solidFill>
              </a:rPr>
              <a:t> </a:t>
            </a:r>
          </a:p>
          <a:p>
            <a:pPr lvl="0">
              <a:buFont typeface="Arial" pitchFamily="34" charset="0"/>
              <a:buChar char="•"/>
            </a:pPr>
            <a:r>
              <a:rPr lang="en-US" sz="1200" dirty="0" smtClean="0">
                <a:solidFill>
                  <a:schemeClr val="bg1"/>
                </a:solidFill>
              </a:rPr>
              <a:t>Design Modification for laptop to accommodate Pico Projector addition</a:t>
            </a:r>
          </a:p>
          <a:p>
            <a:pPr>
              <a:buFont typeface="Arial" pitchFamily="34" charset="0"/>
              <a:buChar char="•"/>
            </a:pPr>
            <a:r>
              <a:rPr lang="en-US" sz="1200" dirty="0" smtClean="0">
                <a:solidFill>
                  <a:schemeClr val="bg1"/>
                </a:solidFill>
              </a:rPr>
              <a:t> </a:t>
            </a:r>
            <a:r>
              <a:rPr lang="en-US" sz="1200" u="sng" dirty="0" smtClean="0">
                <a:solidFill>
                  <a:schemeClr val="bg1"/>
                </a:solidFill>
              </a:rPr>
              <a:t>					</a:t>
            </a:r>
            <a:endParaRPr lang="en-US" sz="1200" dirty="0" smtClean="0">
              <a:solidFill>
                <a:schemeClr val="bg1"/>
              </a:solidFill>
            </a:endParaRPr>
          </a:p>
          <a:p>
            <a:pPr lvl="0">
              <a:buFont typeface="Arial" pitchFamily="34" charset="0"/>
              <a:buChar char="•"/>
            </a:pPr>
            <a:r>
              <a:rPr lang="en-US" sz="1200" u="sng" dirty="0" smtClean="0">
                <a:solidFill>
                  <a:schemeClr val="bg1"/>
                </a:solidFill>
              </a:rPr>
              <a:t>					</a:t>
            </a:r>
            <a:endParaRPr lang="en-US" sz="1200" dirty="0" smtClean="0">
              <a:solidFill>
                <a:schemeClr val="bg1"/>
              </a:solidFill>
            </a:endParaRPr>
          </a:p>
          <a:p>
            <a:pPr>
              <a:buFont typeface="Arial" pitchFamily="34" charset="0"/>
              <a:buChar char="•"/>
            </a:pPr>
            <a:r>
              <a:rPr lang="en-US" sz="1200" dirty="0" smtClean="0">
                <a:solidFill>
                  <a:schemeClr val="bg1"/>
                </a:solidFill>
              </a:rPr>
              <a:t> </a:t>
            </a:r>
            <a:r>
              <a:rPr lang="en-US" sz="1200" u="sng" dirty="0" smtClean="0">
                <a:solidFill>
                  <a:schemeClr val="bg1"/>
                </a:solidFill>
              </a:rPr>
              <a:t>					</a:t>
            </a:r>
            <a:endParaRPr lang="en-US" sz="1200" dirty="0" smtClean="0">
              <a:solidFill>
                <a:schemeClr val="bg1"/>
              </a:solidFill>
            </a:endParaRPr>
          </a:p>
          <a:p>
            <a:r>
              <a:rPr lang="en-US" sz="1200" dirty="0" smtClean="0">
                <a:solidFill>
                  <a:schemeClr val="bg1"/>
                </a:solidFill>
              </a:rPr>
              <a:t> </a:t>
            </a:r>
          </a:p>
          <a:p>
            <a:r>
              <a:rPr lang="en-US" sz="1200" dirty="0" smtClean="0">
                <a:solidFill>
                  <a:schemeClr val="bg1"/>
                </a:solidFill>
              </a:rPr>
              <a:t>If additional services are requested after this contract has been agreed upon, a new contract must be created and agreed upon by both parties. All work is agreed to be completed and submitted to the computer manufacturer by the </a:t>
            </a:r>
            <a:r>
              <a:rPr lang="en-US" sz="1200" u="sng" dirty="0" smtClean="0">
                <a:solidFill>
                  <a:schemeClr val="bg1"/>
                </a:solidFill>
              </a:rPr>
              <a:t>           </a:t>
            </a:r>
            <a:r>
              <a:rPr lang="en-US" sz="1200" dirty="0" smtClean="0">
                <a:solidFill>
                  <a:schemeClr val="bg1"/>
                </a:solidFill>
              </a:rPr>
              <a:t>(day) of </a:t>
            </a:r>
            <a:r>
              <a:rPr lang="en-US" sz="1200" u="sng" dirty="0" smtClean="0">
                <a:solidFill>
                  <a:schemeClr val="bg1"/>
                </a:solidFill>
              </a:rPr>
              <a:t>           </a:t>
            </a:r>
            <a:r>
              <a:rPr lang="en-US" sz="1200" dirty="0" smtClean="0">
                <a:solidFill>
                  <a:schemeClr val="bg1"/>
                </a:solidFill>
              </a:rPr>
              <a:t>(month), </a:t>
            </a:r>
            <a:r>
              <a:rPr lang="en-US" sz="1200" u="sng" dirty="0" smtClean="0">
                <a:solidFill>
                  <a:schemeClr val="bg1"/>
                </a:solidFill>
              </a:rPr>
              <a:t>_______ </a:t>
            </a:r>
            <a:r>
              <a:rPr lang="en-US" sz="1200" dirty="0" smtClean="0">
                <a:solidFill>
                  <a:schemeClr val="bg1"/>
                </a:solidFill>
              </a:rPr>
              <a:t>(year).  If there is a disagreement between parties, the issue shall be resolved  in arbitration.</a:t>
            </a:r>
          </a:p>
          <a:p>
            <a:r>
              <a:rPr lang="en-US" sz="1200" dirty="0" smtClean="0">
                <a:solidFill>
                  <a:schemeClr val="bg1"/>
                </a:solidFill>
              </a:rPr>
              <a:t> </a:t>
            </a:r>
          </a:p>
          <a:p>
            <a:r>
              <a:rPr lang="en-US" sz="1200" dirty="0" smtClean="0">
                <a:solidFill>
                  <a:schemeClr val="bg1"/>
                </a:solidFill>
              </a:rPr>
              <a:t> </a:t>
            </a:r>
          </a:p>
          <a:p>
            <a:r>
              <a:rPr lang="en-US" sz="1200" dirty="0" smtClean="0">
                <a:solidFill>
                  <a:schemeClr val="bg1"/>
                </a:solidFill>
              </a:rPr>
              <a:t> </a:t>
            </a:r>
          </a:p>
          <a:p>
            <a:r>
              <a:rPr lang="en-US" sz="1200" u="sng" dirty="0" smtClean="0">
                <a:solidFill>
                  <a:schemeClr val="bg1"/>
                </a:solidFill>
              </a:rPr>
              <a:t>		</a:t>
            </a:r>
            <a:r>
              <a:rPr lang="en-US" sz="1200" dirty="0" smtClean="0">
                <a:solidFill>
                  <a:schemeClr val="bg1"/>
                </a:solidFill>
              </a:rPr>
              <a:t>			</a:t>
            </a:r>
            <a:r>
              <a:rPr lang="en-US" sz="1200" u="sng" dirty="0" smtClean="0">
                <a:solidFill>
                  <a:schemeClr val="bg1"/>
                </a:solidFill>
              </a:rPr>
              <a:t>	</a:t>
            </a:r>
            <a:endParaRPr lang="en-US" sz="1200" dirty="0" smtClean="0">
              <a:solidFill>
                <a:schemeClr val="bg1"/>
              </a:solidFill>
            </a:endParaRPr>
          </a:p>
          <a:p>
            <a:r>
              <a:rPr lang="en-US" sz="1200" dirty="0" smtClean="0">
                <a:solidFill>
                  <a:schemeClr val="bg1"/>
                </a:solidFill>
              </a:rPr>
              <a:t>KJM Development				Date</a:t>
            </a:r>
          </a:p>
          <a:p>
            <a:r>
              <a:rPr lang="en-US" sz="1200" dirty="0" smtClean="0">
                <a:solidFill>
                  <a:schemeClr val="bg1"/>
                </a:solidFill>
              </a:rPr>
              <a:t>Representative				 </a:t>
            </a:r>
          </a:p>
          <a:p>
            <a:r>
              <a:rPr lang="en-US" sz="1200" dirty="0" smtClean="0">
                <a:solidFill>
                  <a:schemeClr val="bg1"/>
                </a:solidFill>
              </a:rPr>
              <a:t> </a:t>
            </a:r>
          </a:p>
          <a:p>
            <a:r>
              <a:rPr lang="en-US" sz="1200" u="sng" dirty="0" smtClean="0">
                <a:solidFill>
                  <a:schemeClr val="bg1"/>
                </a:solidFill>
              </a:rPr>
              <a:t>		</a:t>
            </a:r>
            <a:r>
              <a:rPr lang="en-US" sz="1200" dirty="0" smtClean="0">
                <a:solidFill>
                  <a:schemeClr val="bg1"/>
                </a:solidFill>
              </a:rPr>
              <a:t>			</a:t>
            </a:r>
            <a:r>
              <a:rPr lang="en-US" sz="1200" u="sng" dirty="0" smtClean="0">
                <a:solidFill>
                  <a:schemeClr val="bg1"/>
                </a:solidFill>
              </a:rPr>
              <a:t>	</a:t>
            </a:r>
          </a:p>
          <a:p>
            <a:r>
              <a:rPr lang="en-US" sz="1200" dirty="0" smtClean="0">
                <a:solidFill>
                  <a:schemeClr val="bg1"/>
                </a:solidFill>
              </a:rPr>
              <a:t>Computer Manufacturer				Date</a:t>
            </a:r>
          </a:p>
          <a:p>
            <a:r>
              <a:rPr lang="en-US" sz="1200" dirty="0" smtClean="0">
                <a:solidFill>
                  <a:schemeClr val="bg1"/>
                </a:solidFill>
              </a:rPr>
              <a:t>Representative</a:t>
            </a:r>
            <a:endParaRPr lang="en-US" sz="1200" dirty="0">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Deliver WCA</a:t>
            </a:r>
            <a:br>
              <a:rPr lang="en-US" sz="4000" dirty="0" smtClean="0">
                <a:effectLst>
                  <a:outerShdw blurRad="50800" dist="38100" dir="2700000" algn="tl" rotWithShape="0">
                    <a:prstClr val="black">
                      <a:alpha val="40000"/>
                    </a:prstClr>
                  </a:outerShdw>
                </a:effectLst>
              </a:rPr>
            </a:br>
            <a:r>
              <a:rPr lang="en-US" sz="4000" dirty="0" smtClean="0">
                <a:effectLst>
                  <a:outerShdw blurRad="50800" dist="38100" dir="2700000" algn="tl" rotWithShape="0">
                    <a:prstClr val="black">
                      <a:alpha val="40000"/>
                    </a:prstClr>
                  </a:outerShdw>
                </a:effectLst>
              </a:rPr>
              <a:t>for Produce</a:t>
            </a:r>
          </a:p>
        </p:txBody>
      </p:sp>
      <p:sp>
        <p:nvSpPr>
          <p:cNvPr id="3" name="TextBox 2"/>
          <p:cNvSpPr txBox="1"/>
          <p:nvPr/>
        </p:nvSpPr>
        <p:spPr>
          <a:xfrm>
            <a:off x="341194" y="3398294"/>
            <a:ext cx="6223379"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lvl="0">
              <a:buFont typeface="Arial" pitchFamily="34" charset="0"/>
              <a:buChar char="•"/>
            </a:pPr>
            <a:r>
              <a:rPr lang="en-US" sz="1200" b="1" dirty="0" smtClean="0">
                <a:solidFill>
                  <a:schemeClr val="bg1"/>
                </a:solidFill>
              </a:rPr>
              <a:t>Research: </a:t>
            </a:r>
            <a:r>
              <a:rPr lang="en-US" sz="1200" dirty="0" smtClean="0">
                <a:solidFill>
                  <a:schemeClr val="bg1"/>
                </a:solidFill>
              </a:rPr>
              <a:t>Determine way to create a design for the built-in laptop projector.</a:t>
            </a:r>
          </a:p>
          <a:p>
            <a:pPr lvl="0">
              <a:buFont typeface="Arial" pitchFamily="34" charset="0"/>
              <a:buChar char="•"/>
            </a:pPr>
            <a:r>
              <a:rPr lang="en-US" sz="1200" b="1" dirty="0" smtClean="0">
                <a:solidFill>
                  <a:schemeClr val="bg1"/>
                </a:solidFill>
              </a:rPr>
              <a:t>Sell: </a:t>
            </a:r>
            <a:r>
              <a:rPr lang="en-US" sz="1200" dirty="0" smtClean="0">
                <a:solidFill>
                  <a:schemeClr val="bg1"/>
                </a:solidFill>
              </a:rPr>
              <a:t>Select a method for designing the built-in laptop projector.</a:t>
            </a:r>
          </a:p>
          <a:p>
            <a:pPr lvl="0">
              <a:buFont typeface="Arial" pitchFamily="34" charset="0"/>
              <a:buChar char="•"/>
            </a:pPr>
            <a:r>
              <a:rPr lang="en-US" sz="1200" b="1" dirty="0" smtClean="0">
                <a:solidFill>
                  <a:schemeClr val="bg1"/>
                </a:solidFill>
              </a:rPr>
              <a:t>Produce: </a:t>
            </a:r>
            <a:r>
              <a:rPr lang="en-US" sz="1200" dirty="0" smtClean="0">
                <a:solidFill>
                  <a:schemeClr val="bg1"/>
                </a:solidFill>
              </a:rPr>
              <a:t>Build a design for the laptop projector.</a:t>
            </a:r>
          </a:p>
          <a:p>
            <a:pPr lvl="0">
              <a:buFont typeface="Arial" pitchFamily="34" charset="0"/>
              <a:buChar char="•"/>
            </a:pPr>
            <a:r>
              <a:rPr lang="en-US" sz="1200" b="1" dirty="0" smtClean="0">
                <a:solidFill>
                  <a:schemeClr val="bg1"/>
                </a:solidFill>
              </a:rPr>
              <a:t>Deliver: </a:t>
            </a:r>
            <a:r>
              <a:rPr lang="en-US" sz="1200" dirty="0" smtClean="0">
                <a:solidFill>
                  <a:schemeClr val="bg1"/>
                </a:solidFill>
              </a:rPr>
              <a:t>Finalize the design for the laptop projector.</a:t>
            </a:r>
          </a:p>
          <a:p>
            <a:pPr lvl="0">
              <a:buFont typeface="Arial" pitchFamily="34" charset="0"/>
              <a:buChar char="•"/>
            </a:pPr>
            <a:r>
              <a:rPr lang="en-US" sz="1200" b="1" dirty="0" smtClean="0">
                <a:solidFill>
                  <a:schemeClr val="bg1"/>
                </a:solidFill>
              </a:rPr>
              <a:t>Service: </a:t>
            </a:r>
            <a:r>
              <a:rPr lang="en-US" sz="1200" dirty="0" smtClean="0">
                <a:solidFill>
                  <a:schemeClr val="bg1"/>
                </a:solidFill>
              </a:rPr>
              <a:t>Make any changes to the design that will better serve the computer manufacturer.</a:t>
            </a:r>
          </a:p>
        </p:txBody>
      </p:sp>
      <p:sp>
        <p:nvSpPr>
          <p:cNvPr id="5" name="TextBox 4"/>
          <p:cNvSpPr txBox="1"/>
          <p:nvPr/>
        </p:nvSpPr>
        <p:spPr>
          <a:xfrm>
            <a:off x="2183641" y="1762838"/>
            <a:ext cx="2022143" cy="89255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Technology</a:t>
            </a:r>
          </a:p>
          <a:p>
            <a:pPr>
              <a:buFont typeface="Arial" pitchFamily="34" charset="0"/>
              <a:buChar char="•"/>
            </a:pPr>
            <a:r>
              <a:rPr lang="en-US" sz="1300" dirty="0" smtClean="0">
                <a:solidFill>
                  <a:schemeClr val="bg1"/>
                </a:solidFill>
              </a:rPr>
              <a:t>Pico Projector</a:t>
            </a:r>
          </a:p>
          <a:p>
            <a:pPr>
              <a:buFont typeface="Arial" pitchFamily="34" charset="0"/>
              <a:buChar char="•"/>
            </a:pPr>
            <a:r>
              <a:rPr lang="en-US" sz="1300" dirty="0" smtClean="0">
                <a:solidFill>
                  <a:schemeClr val="bg1"/>
                </a:solidFill>
              </a:rPr>
              <a:t>Computer Manufacturer’s laptop</a:t>
            </a:r>
          </a:p>
        </p:txBody>
      </p:sp>
      <p:sp>
        <p:nvSpPr>
          <p:cNvPr id="6" name="TextBox 5"/>
          <p:cNvSpPr txBox="1"/>
          <p:nvPr/>
        </p:nvSpPr>
        <p:spPr>
          <a:xfrm>
            <a:off x="288878" y="1874295"/>
            <a:ext cx="1730990"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People</a:t>
            </a:r>
          </a:p>
          <a:p>
            <a:pPr>
              <a:buFont typeface="Arial" pitchFamily="34" charset="0"/>
              <a:buChar char="•"/>
            </a:pPr>
            <a:r>
              <a:rPr lang="en-US" sz="1300" dirty="0" smtClean="0">
                <a:solidFill>
                  <a:schemeClr val="bg1"/>
                </a:solidFill>
              </a:rPr>
              <a:t>Courier</a:t>
            </a:r>
            <a:endParaRPr lang="en-US" sz="1300" dirty="0">
              <a:solidFill>
                <a:schemeClr val="bg1"/>
              </a:solidFill>
            </a:endParaRPr>
          </a:p>
        </p:txBody>
      </p:sp>
      <p:sp>
        <p:nvSpPr>
          <p:cNvPr id="7" name="TextBox 6"/>
          <p:cNvSpPr txBox="1"/>
          <p:nvPr/>
        </p:nvSpPr>
        <p:spPr>
          <a:xfrm>
            <a:off x="4462819" y="1726445"/>
            <a:ext cx="2033515" cy="109260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Data</a:t>
            </a:r>
          </a:p>
          <a:p>
            <a:pPr>
              <a:buFont typeface="Arial" pitchFamily="34" charset="0"/>
              <a:buChar char="•"/>
            </a:pPr>
            <a:r>
              <a:rPr lang="en-US" sz="1300" dirty="0" smtClean="0">
                <a:solidFill>
                  <a:schemeClr val="bg1"/>
                </a:solidFill>
              </a:rPr>
              <a:t>Specifications Set by the Computer Manufacturer</a:t>
            </a:r>
          </a:p>
          <a:p>
            <a:pPr>
              <a:buFont typeface="Arial" pitchFamily="34" charset="0"/>
              <a:buChar char="•"/>
            </a:pPr>
            <a:r>
              <a:rPr lang="en-US" sz="1300" dirty="0" smtClean="0">
                <a:solidFill>
                  <a:schemeClr val="bg1"/>
                </a:solidFill>
              </a:rPr>
              <a:t>Final Design</a:t>
            </a:r>
            <a:endParaRPr lang="en-US" sz="1300" dirty="0">
              <a:solidFill>
                <a:schemeClr val="bg1"/>
              </a:solidFill>
            </a:endParaRPr>
          </a:p>
        </p:txBody>
      </p:sp>
      <p:sp>
        <p:nvSpPr>
          <p:cNvPr id="8" name="TextBox 7"/>
          <p:cNvSpPr txBox="1"/>
          <p:nvPr/>
        </p:nvSpPr>
        <p:spPr>
          <a:xfrm>
            <a:off x="313899" y="5586487"/>
            <a:ext cx="6155140"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Product</a:t>
            </a:r>
          </a:p>
          <a:p>
            <a:pPr algn="ctr"/>
            <a:r>
              <a:rPr lang="en-US" sz="1300" dirty="0" smtClean="0">
                <a:solidFill>
                  <a:schemeClr val="bg1"/>
                </a:solidFill>
              </a:rPr>
              <a:t>Projector which meets the specifications of the computer manufacturer.</a:t>
            </a:r>
            <a:endParaRPr lang="en-US" sz="1300" dirty="0">
              <a:solidFill>
                <a:schemeClr val="bg1"/>
              </a:solidFill>
            </a:endParaRPr>
          </a:p>
        </p:txBody>
      </p:sp>
      <p:sp>
        <p:nvSpPr>
          <p:cNvPr id="9" name="TextBox 8"/>
          <p:cNvSpPr txBox="1"/>
          <p:nvPr/>
        </p:nvSpPr>
        <p:spPr>
          <a:xfrm>
            <a:off x="1833348" y="6475865"/>
            <a:ext cx="3202675" cy="49244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Customer</a:t>
            </a:r>
          </a:p>
          <a:p>
            <a:pPr algn="ctr"/>
            <a:r>
              <a:rPr lang="en-US" sz="1300" dirty="0" smtClean="0">
                <a:solidFill>
                  <a:schemeClr val="bg1"/>
                </a:solidFill>
              </a:rPr>
              <a:t>Computer Manufacturer</a:t>
            </a:r>
          </a:p>
        </p:txBody>
      </p:sp>
      <p:sp>
        <p:nvSpPr>
          <p:cNvPr id="10" name="TextBox 9"/>
          <p:cNvSpPr txBox="1"/>
          <p:nvPr/>
        </p:nvSpPr>
        <p:spPr>
          <a:xfrm>
            <a:off x="443553" y="7105936"/>
            <a:ext cx="2026691" cy="136960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Goal</a:t>
            </a:r>
          </a:p>
          <a:p>
            <a:pPr algn="ctr"/>
            <a:r>
              <a:rPr lang="en-US" sz="1400" dirty="0" smtClean="0">
                <a:solidFill>
                  <a:schemeClr val="bg1"/>
                </a:solidFill>
              </a:rPr>
              <a:t>Use the computer manufacturer’s specifications to produce a projector to fit their laptops.</a:t>
            </a:r>
            <a:endParaRPr lang="en-US" sz="1400" dirty="0">
              <a:solidFill>
                <a:schemeClr val="bg1"/>
              </a:solidFill>
            </a:endParaRPr>
          </a:p>
        </p:txBody>
      </p:sp>
      <p:sp>
        <p:nvSpPr>
          <p:cNvPr id="11" name="TextBox 10"/>
          <p:cNvSpPr txBox="1"/>
          <p:nvPr/>
        </p:nvSpPr>
        <p:spPr>
          <a:xfrm>
            <a:off x="3152634" y="7094564"/>
            <a:ext cx="3396018" cy="115416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Value</a:t>
            </a:r>
          </a:p>
          <a:p>
            <a:pPr algn="ctr"/>
            <a:r>
              <a:rPr lang="en-US" sz="1400" dirty="0" smtClean="0">
                <a:solidFill>
                  <a:schemeClr val="bg1"/>
                </a:solidFill>
              </a:rPr>
              <a:t>The completed product will provide the computer manufacturer with a competitive advantage in the laptop market.</a:t>
            </a:r>
            <a:endParaRPr lang="en-US" sz="1300" dirty="0" smtClean="0">
              <a:solidFill>
                <a:schemeClr val="bg1"/>
              </a:solidFill>
            </a:endParaRPr>
          </a:p>
        </p:txBody>
      </p:sp>
      <p:sp>
        <p:nvSpPr>
          <p:cNvPr id="12" name="Down Arrow 11"/>
          <p:cNvSpPr/>
          <p:nvPr/>
        </p:nvSpPr>
        <p:spPr>
          <a:xfrm>
            <a:off x="3200566" y="2916451"/>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 name="Down Arrow 12"/>
          <p:cNvSpPr/>
          <p:nvPr/>
        </p:nvSpPr>
        <p:spPr>
          <a:xfrm>
            <a:off x="5275026" y="2902803"/>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4" name="Down Arrow 13"/>
          <p:cNvSpPr/>
          <p:nvPr/>
        </p:nvSpPr>
        <p:spPr>
          <a:xfrm>
            <a:off x="1003277" y="2848212"/>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5" name="Down Arrow 14"/>
          <p:cNvSpPr/>
          <p:nvPr/>
        </p:nvSpPr>
        <p:spPr>
          <a:xfrm>
            <a:off x="3282452" y="5141036"/>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6" name="Down Arrow 15"/>
          <p:cNvSpPr/>
          <p:nvPr/>
        </p:nvSpPr>
        <p:spPr>
          <a:xfrm>
            <a:off x="3268806" y="611002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Deliver WCA</a:t>
            </a:r>
          </a:p>
          <a:p>
            <a:pPr algn="ctr"/>
            <a:r>
              <a:rPr lang="en-US" sz="4000" dirty="0" smtClean="0">
                <a:effectLst>
                  <a:outerShdw blurRad="50800" dist="38100" dir="2700000" algn="tl" rotWithShape="0">
                    <a:prstClr val="black">
                      <a:alpha val="40000"/>
                    </a:prstClr>
                  </a:outerShdw>
                </a:effectLst>
              </a:rPr>
              <a:t>Narrative for Produce</a:t>
            </a:r>
          </a:p>
        </p:txBody>
      </p:sp>
      <p:sp>
        <p:nvSpPr>
          <p:cNvPr id="9" name="TextBox 8"/>
          <p:cNvSpPr txBox="1"/>
          <p:nvPr/>
        </p:nvSpPr>
        <p:spPr>
          <a:xfrm>
            <a:off x="342900" y="1847379"/>
            <a:ext cx="6134100" cy="65556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b="1" dirty="0" smtClean="0">
                <a:solidFill>
                  <a:schemeClr val="bg1"/>
                </a:solidFill>
              </a:rPr>
              <a:t>Goal: </a:t>
            </a:r>
            <a:r>
              <a:rPr lang="en-US" sz="1200" dirty="0" smtClean="0">
                <a:solidFill>
                  <a:schemeClr val="bg1"/>
                </a:solidFill>
              </a:rPr>
              <a:t>The goal of the production process is to create a projector which meets the computer company’s specifications.</a:t>
            </a:r>
          </a:p>
          <a:p>
            <a:r>
              <a:rPr lang="en-US" sz="1200" b="1" dirty="0" smtClean="0">
                <a:solidFill>
                  <a:schemeClr val="bg1"/>
                </a:solidFill>
              </a:rPr>
              <a:t>Product: </a:t>
            </a:r>
            <a:r>
              <a:rPr lang="en-US" sz="1200" dirty="0" smtClean="0">
                <a:solidFill>
                  <a:schemeClr val="bg1"/>
                </a:solidFill>
              </a:rPr>
              <a:t>The final product will be optimized in order to create the most value possible for the computer company.</a:t>
            </a:r>
          </a:p>
          <a:p>
            <a:r>
              <a:rPr lang="en-US" sz="1200" b="1" dirty="0" smtClean="0">
                <a:solidFill>
                  <a:schemeClr val="bg1"/>
                </a:solidFill>
              </a:rPr>
              <a:t>Customer: </a:t>
            </a:r>
            <a:r>
              <a:rPr lang="en-US" sz="1200" dirty="0" smtClean="0">
                <a:solidFill>
                  <a:schemeClr val="bg1"/>
                </a:solidFill>
              </a:rPr>
              <a:t>Computer Manufacturer that contracted our services.</a:t>
            </a:r>
            <a:endParaRPr lang="en-US" sz="1200" b="1" dirty="0" smtClean="0">
              <a:solidFill>
                <a:schemeClr val="bg1"/>
              </a:solidFill>
            </a:endParaRPr>
          </a:p>
          <a:p>
            <a:endParaRPr lang="en-US" sz="1200" dirty="0" smtClean="0">
              <a:solidFill>
                <a:schemeClr val="bg1"/>
              </a:solidFill>
            </a:endParaRPr>
          </a:p>
          <a:p>
            <a:r>
              <a:rPr lang="en-US" sz="1200" b="1" u="sng" dirty="0" smtClean="0">
                <a:solidFill>
                  <a:schemeClr val="bg1"/>
                </a:solidFill>
              </a:rPr>
              <a:t>Work Practices</a:t>
            </a:r>
          </a:p>
          <a:p>
            <a:r>
              <a:rPr lang="en-US" sz="1200" b="1" dirty="0" smtClean="0">
                <a:solidFill>
                  <a:schemeClr val="bg1"/>
                </a:solidFill>
              </a:rPr>
              <a:t>Research:  </a:t>
            </a:r>
            <a:r>
              <a:rPr lang="en-US" sz="1200" dirty="0" smtClean="0">
                <a:solidFill>
                  <a:schemeClr val="bg1"/>
                </a:solidFill>
              </a:rPr>
              <a:t>Using information from the computer manufacturer’s specifications, determine different ways to produce a design for the built-in laptop projector.</a:t>
            </a:r>
          </a:p>
          <a:p>
            <a:r>
              <a:rPr lang="en-US" sz="1200" b="1" dirty="0" smtClean="0">
                <a:solidFill>
                  <a:schemeClr val="bg1"/>
                </a:solidFill>
              </a:rPr>
              <a:t>Sell:  </a:t>
            </a:r>
            <a:r>
              <a:rPr lang="en-US" sz="1200" dirty="0" smtClean="0">
                <a:solidFill>
                  <a:schemeClr val="bg1"/>
                </a:solidFill>
              </a:rPr>
              <a:t>Determine which method will create the best design for the computer manufacturer to use.</a:t>
            </a:r>
          </a:p>
          <a:p>
            <a:r>
              <a:rPr lang="en-US" sz="1200" b="1" dirty="0" smtClean="0">
                <a:solidFill>
                  <a:schemeClr val="bg1"/>
                </a:solidFill>
              </a:rPr>
              <a:t>Produce:  </a:t>
            </a:r>
            <a:r>
              <a:rPr lang="en-US" sz="1200" dirty="0" smtClean="0">
                <a:solidFill>
                  <a:schemeClr val="bg1"/>
                </a:solidFill>
              </a:rPr>
              <a:t>Create the overall design by using the method that best serves the needs of the computer manufacturer.</a:t>
            </a:r>
          </a:p>
          <a:p>
            <a:r>
              <a:rPr lang="en-US" sz="1200" b="1" dirty="0" smtClean="0">
                <a:solidFill>
                  <a:schemeClr val="bg1"/>
                </a:solidFill>
              </a:rPr>
              <a:t>Deliver:</a:t>
            </a:r>
            <a:r>
              <a:rPr lang="en-US" sz="1200" dirty="0" smtClean="0">
                <a:solidFill>
                  <a:schemeClr val="bg1"/>
                </a:solidFill>
              </a:rPr>
              <a:t>  Ensure the design properly works with the computer manufacturer’s laptop.</a:t>
            </a:r>
          </a:p>
          <a:p>
            <a:r>
              <a:rPr lang="en-US" sz="1200" b="1" dirty="0" smtClean="0">
                <a:solidFill>
                  <a:schemeClr val="bg1"/>
                </a:solidFill>
              </a:rPr>
              <a:t>Service:</a:t>
            </a:r>
            <a:r>
              <a:rPr lang="en-US" sz="1200" dirty="0" smtClean="0">
                <a:solidFill>
                  <a:schemeClr val="bg1"/>
                </a:solidFill>
              </a:rPr>
              <a:t>  Make any changes necessary to the design, in order for the design to better serve the computer manufacturer.</a:t>
            </a:r>
          </a:p>
          <a:p>
            <a:endParaRPr lang="en-US" sz="1200" dirty="0" smtClean="0">
              <a:solidFill>
                <a:schemeClr val="bg1"/>
              </a:solidFill>
            </a:endParaRPr>
          </a:p>
          <a:p>
            <a:r>
              <a:rPr lang="en-US" sz="1200" b="1" u="sng" dirty="0" smtClean="0">
                <a:solidFill>
                  <a:schemeClr val="bg1"/>
                </a:solidFill>
              </a:rPr>
              <a:t>The Role of Technology in the Production Process</a:t>
            </a:r>
          </a:p>
          <a:p>
            <a:r>
              <a:rPr lang="en-US" sz="1200" b="1" dirty="0" smtClean="0">
                <a:solidFill>
                  <a:schemeClr val="bg1"/>
                </a:solidFill>
              </a:rPr>
              <a:t>Pico Projector:  </a:t>
            </a:r>
            <a:r>
              <a:rPr lang="en-US" sz="1200" dirty="0" smtClean="0">
                <a:solidFill>
                  <a:schemeClr val="bg1"/>
                </a:solidFill>
              </a:rPr>
              <a:t>Incorporate the projector technology into a laptop so that the laptop has a built-in projector.</a:t>
            </a:r>
          </a:p>
          <a:p>
            <a:r>
              <a:rPr lang="en-US" sz="1200" b="1" dirty="0" smtClean="0">
                <a:solidFill>
                  <a:schemeClr val="bg1"/>
                </a:solidFill>
              </a:rPr>
              <a:t>Computer Company’s Laptop:</a:t>
            </a:r>
            <a:r>
              <a:rPr lang="en-US" sz="1200" dirty="0" smtClean="0">
                <a:solidFill>
                  <a:schemeClr val="bg1"/>
                </a:solidFill>
              </a:rPr>
              <a:t> Use the laptop to ensure that the product will function correctly with their system.</a:t>
            </a:r>
          </a:p>
          <a:p>
            <a:endParaRPr lang="en-US" sz="1200" dirty="0" smtClean="0">
              <a:solidFill>
                <a:schemeClr val="bg1"/>
              </a:solidFill>
            </a:endParaRPr>
          </a:p>
          <a:p>
            <a:r>
              <a:rPr lang="en-US" sz="1200" b="1" u="sng" dirty="0" smtClean="0">
                <a:solidFill>
                  <a:schemeClr val="bg1"/>
                </a:solidFill>
              </a:rPr>
              <a:t>The Role of People in the Production Process</a:t>
            </a:r>
          </a:p>
          <a:p>
            <a:r>
              <a:rPr lang="en-US" sz="1200" b="1" dirty="0" smtClean="0">
                <a:solidFill>
                  <a:schemeClr val="bg1"/>
                </a:solidFill>
              </a:rPr>
              <a:t>Computer Company: </a:t>
            </a:r>
            <a:r>
              <a:rPr lang="en-US" sz="1200" dirty="0" smtClean="0">
                <a:solidFill>
                  <a:schemeClr val="bg1"/>
                </a:solidFill>
              </a:rPr>
              <a:t>Provide the specifications and laptop to ensure the highest quality design is created.</a:t>
            </a:r>
          </a:p>
          <a:p>
            <a:r>
              <a:rPr lang="en-US" sz="1200" b="1" dirty="0" smtClean="0">
                <a:solidFill>
                  <a:schemeClr val="bg1"/>
                </a:solidFill>
              </a:rPr>
              <a:t>Design team:</a:t>
            </a:r>
            <a:r>
              <a:rPr lang="en-US" sz="1200" dirty="0" smtClean="0">
                <a:solidFill>
                  <a:schemeClr val="bg1"/>
                </a:solidFill>
              </a:rPr>
              <a:t>  Create a design to meet the computer company’s specifications</a:t>
            </a:r>
          </a:p>
          <a:p>
            <a:r>
              <a:rPr lang="en-US" sz="1200" dirty="0" smtClean="0">
                <a:solidFill>
                  <a:schemeClr val="bg1"/>
                </a:solidFill>
              </a:rPr>
              <a:t> </a:t>
            </a:r>
          </a:p>
          <a:p>
            <a:r>
              <a:rPr lang="en-US" sz="1200" b="1" u="sng" dirty="0" smtClean="0">
                <a:solidFill>
                  <a:schemeClr val="bg1"/>
                </a:solidFill>
              </a:rPr>
              <a:t>The Role of Data in the Production Process</a:t>
            </a:r>
          </a:p>
          <a:p>
            <a:r>
              <a:rPr lang="en-US" sz="1200" b="1" dirty="0" smtClean="0">
                <a:solidFill>
                  <a:schemeClr val="bg1"/>
                </a:solidFill>
              </a:rPr>
              <a:t>Computer Manufacturer’s Specifications:  </a:t>
            </a:r>
            <a:r>
              <a:rPr lang="en-US" sz="1200" dirty="0" smtClean="0">
                <a:solidFill>
                  <a:schemeClr val="bg1"/>
                </a:solidFill>
              </a:rPr>
              <a:t>Provides the specifications in order to produce a design.</a:t>
            </a:r>
          </a:p>
          <a:p>
            <a:r>
              <a:rPr lang="en-US" sz="1200" b="1" dirty="0" smtClean="0">
                <a:solidFill>
                  <a:schemeClr val="bg1"/>
                </a:solidFill>
              </a:rPr>
              <a:t>Final Design:</a:t>
            </a:r>
            <a:r>
              <a:rPr lang="en-US" sz="1200" dirty="0" smtClean="0">
                <a:solidFill>
                  <a:schemeClr val="bg1"/>
                </a:solidFill>
              </a:rPr>
              <a:t>  The product that will be sold to the computer manufacturer.</a:t>
            </a:r>
            <a:endParaRPr lang="en-US" sz="1200" dirty="0">
              <a:solidFill>
                <a:schemeClr val="bg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200329"/>
          </a:xfrm>
          <a:prstGeom prst="rect">
            <a:avLst/>
          </a:prstGeom>
          <a:noFill/>
        </p:spPr>
        <p:txBody>
          <a:bodyPr wrap="square" rtlCol="0">
            <a:spAutoFit/>
          </a:bodyPr>
          <a:lstStyle/>
          <a:p>
            <a:pPr algn="ctr"/>
            <a:r>
              <a:rPr lang="en-US" sz="3600" dirty="0" smtClean="0">
                <a:effectLst>
                  <a:outerShdw blurRad="50800" dist="38100" dir="2700000" algn="tl" rotWithShape="0">
                    <a:prstClr val="black">
                      <a:alpha val="40000"/>
                    </a:prstClr>
                  </a:outerShdw>
                </a:effectLst>
              </a:rPr>
              <a:t>Client Deliver VC Narrative for Produce</a:t>
            </a:r>
          </a:p>
        </p:txBody>
      </p:sp>
      <p:sp>
        <p:nvSpPr>
          <p:cNvPr id="3" name="TextBox 2"/>
          <p:cNvSpPr txBox="1"/>
          <p:nvPr/>
        </p:nvSpPr>
        <p:spPr>
          <a:xfrm>
            <a:off x="2088107" y="1733267"/>
            <a:ext cx="2347415"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Research</a:t>
            </a:r>
          </a:p>
          <a:p>
            <a:pPr algn="ctr"/>
            <a:endParaRPr lang="en-US" sz="1300" b="1" dirty="0" smtClean="0">
              <a:solidFill>
                <a:schemeClr val="bg1"/>
              </a:solidFill>
            </a:endParaRPr>
          </a:p>
          <a:p>
            <a:pPr algn="ctr"/>
            <a:r>
              <a:rPr lang="en-US" sz="1300" dirty="0" smtClean="0">
                <a:solidFill>
                  <a:schemeClr val="bg1"/>
                </a:solidFill>
              </a:rPr>
              <a:t>Create concepts</a:t>
            </a:r>
            <a:endParaRPr lang="en-US" sz="1300" dirty="0">
              <a:solidFill>
                <a:schemeClr val="bg1"/>
              </a:solidFill>
            </a:endParaRPr>
          </a:p>
        </p:txBody>
      </p:sp>
      <p:sp>
        <p:nvSpPr>
          <p:cNvPr id="5" name="TextBox 4"/>
          <p:cNvSpPr txBox="1"/>
          <p:nvPr/>
        </p:nvSpPr>
        <p:spPr>
          <a:xfrm>
            <a:off x="2090381" y="2963841"/>
            <a:ext cx="2347415"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Produce</a:t>
            </a:r>
          </a:p>
          <a:p>
            <a:pPr algn="ctr"/>
            <a:endParaRPr lang="en-US" sz="1300" b="1" dirty="0" smtClean="0">
              <a:solidFill>
                <a:schemeClr val="bg1"/>
              </a:solidFill>
            </a:endParaRPr>
          </a:p>
          <a:p>
            <a:pPr algn="ctr"/>
            <a:r>
              <a:rPr lang="en-US" sz="1300" dirty="0" smtClean="0">
                <a:solidFill>
                  <a:schemeClr val="bg1"/>
                </a:solidFill>
              </a:rPr>
              <a:t>Project Binder</a:t>
            </a:r>
            <a:endParaRPr lang="en-US" sz="1300" dirty="0">
              <a:solidFill>
                <a:schemeClr val="bg1"/>
              </a:solidFill>
            </a:endParaRPr>
          </a:p>
        </p:txBody>
      </p:sp>
      <p:sp>
        <p:nvSpPr>
          <p:cNvPr id="6" name="TextBox 5"/>
          <p:cNvSpPr txBox="1"/>
          <p:nvPr/>
        </p:nvSpPr>
        <p:spPr>
          <a:xfrm>
            <a:off x="2117679" y="4205787"/>
            <a:ext cx="2347415"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Sell</a:t>
            </a:r>
          </a:p>
          <a:p>
            <a:pPr algn="ctr"/>
            <a:endParaRPr lang="en-US" sz="1300" b="1" dirty="0" smtClean="0">
              <a:solidFill>
                <a:schemeClr val="bg1"/>
              </a:solidFill>
            </a:endParaRPr>
          </a:p>
          <a:p>
            <a:pPr algn="ctr"/>
            <a:r>
              <a:rPr lang="en-US" sz="1300" dirty="0" smtClean="0">
                <a:solidFill>
                  <a:schemeClr val="bg1"/>
                </a:solidFill>
              </a:rPr>
              <a:t>Project Rough Draft</a:t>
            </a:r>
            <a:endParaRPr lang="en-US" sz="1300" dirty="0">
              <a:solidFill>
                <a:schemeClr val="bg1"/>
              </a:solidFill>
            </a:endParaRPr>
          </a:p>
        </p:txBody>
      </p:sp>
      <p:sp>
        <p:nvSpPr>
          <p:cNvPr id="7" name="TextBox 6"/>
          <p:cNvSpPr txBox="1"/>
          <p:nvPr/>
        </p:nvSpPr>
        <p:spPr>
          <a:xfrm>
            <a:off x="2092656" y="5504598"/>
            <a:ext cx="2347415"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Service</a:t>
            </a:r>
          </a:p>
          <a:p>
            <a:pPr algn="ctr"/>
            <a:endParaRPr lang="en-US" sz="1300" b="1" dirty="0" smtClean="0">
              <a:solidFill>
                <a:schemeClr val="bg1"/>
              </a:solidFill>
            </a:endParaRPr>
          </a:p>
          <a:p>
            <a:pPr algn="ctr"/>
            <a:r>
              <a:rPr lang="en-US" sz="1300" dirty="0" smtClean="0">
                <a:solidFill>
                  <a:schemeClr val="bg1"/>
                </a:solidFill>
              </a:rPr>
              <a:t>Edited Material</a:t>
            </a:r>
            <a:endParaRPr lang="en-US" sz="1300" dirty="0">
              <a:solidFill>
                <a:schemeClr val="bg1"/>
              </a:solidFill>
            </a:endParaRPr>
          </a:p>
        </p:txBody>
      </p:sp>
      <p:sp>
        <p:nvSpPr>
          <p:cNvPr id="8" name="TextBox 7"/>
          <p:cNvSpPr txBox="1"/>
          <p:nvPr/>
        </p:nvSpPr>
        <p:spPr>
          <a:xfrm>
            <a:off x="2067635" y="6707876"/>
            <a:ext cx="2347415" cy="6924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Deliver</a:t>
            </a:r>
          </a:p>
          <a:p>
            <a:pPr algn="ctr"/>
            <a:endParaRPr lang="en-US" sz="1300" b="1" dirty="0" smtClean="0">
              <a:solidFill>
                <a:schemeClr val="bg1"/>
              </a:solidFill>
            </a:endParaRPr>
          </a:p>
          <a:p>
            <a:pPr algn="ctr"/>
            <a:r>
              <a:rPr lang="en-US" sz="1300" dirty="0" smtClean="0">
                <a:solidFill>
                  <a:schemeClr val="bg1"/>
                </a:solidFill>
              </a:rPr>
              <a:t>Final Project</a:t>
            </a:r>
            <a:endParaRPr lang="en-US" sz="1300" dirty="0">
              <a:solidFill>
                <a:schemeClr val="bg1"/>
              </a:solidFill>
            </a:endParaRPr>
          </a:p>
        </p:txBody>
      </p:sp>
      <p:sp>
        <p:nvSpPr>
          <p:cNvPr id="9" name="TextBox 8"/>
          <p:cNvSpPr txBox="1"/>
          <p:nvPr/>
        </p:nvSpPr>
        <p:spPr>
          <a:xfrm>
            <a:off x="559558" y="7801973"/>
            <a:ext cx="5336275" cy="89255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300" b="1" dirty="0" smtClean="0">
                <a:solidFill>
                  <a:schemeClr val="bg1"/>
                </a:solidFill>
              </a:rPr>
              <a:t>Value Added:</a:t>
            </a:r>
          </a:p>
          <a:p>
            <a:pPr algn="ctr"/>
            <a:endParaRPr lang="en-US" sz="1300" b="1" dirty="0" smtClean="0">
              <a:solidFill>
                <a:schemeClr val="bg1"/>
              </a:solidFill>
            </a:endParaRPr>
          </a:p>
          <a:p>
            <a:pPr algn="ctr"/>
            <a:r>
              <a:rPr lang="en-US" sz="1300" dirty="0" smtClean="0">
                <a:solidFill>
                  <a:schemeClr val="bg1"/>
                </a:solidFill>
              </a:rPr>
              <a:t>Valuable experiences with group work and processes for the project team and a clear and concise project for the graders.</a:t>
            </a:r>
            <a:endParaRPr lang="en-US" sz="1300" dirty="0">
              <a:solidFill>
                <a:schemeClr val="bg1"/>
              </a:solidFill>
            </a:endParaRPr>
          </a:p>
        </p:txBody>
      </p:sp>
      <p:sp>
        <p:nvSpPr>
          <p:cNvPr id="10" name="Down Arrow 9"/>
          <p:cNvSpPr/>
          <p:nvPr/>
        </p:nvSpPr>
        <p:spPr>
          <a:xfrm>
            <a:off x="3105031" y="250701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 name="Down Arrow 10"/>
          <p:cNvSpPr/>
          <p:nvPr/>
        </p:nvSpPr>
        <p:spPr>
          <a:xfrm>
            <a:off x="3134601" y="3751238"/>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 name="Down Arrow 11"/>
          <p:cNvSpPr/>
          <p:nvPr/>
        </p:nvSpPr>
        <p:spPr>
          <a:xfrm>
            <a:off x="3134601" y="5034129"/>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3" name="Down Arrow 12"/>
          <p:cNvSpPr/>
          <p:nvPr/>
        </p:nvSpPr>
        <p:spPr>
          <a:xfrm>
            <a:off x="3134601" y="6289723"/>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4" name="Down Arrow 13"/>
          <p:cNvSpPr/>
          <p:nvPr/>
        </p:nvSpPr>
        <p:spPr>
          <a:xfrm>
            <a:off x="3080010" y="7436134"/>
            <a:ext cx="431800" cy="368300"/>
          </a:xfrm>
          <a:prstGeom prst="down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Executive Summary</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432662" y="1705970"/>
            <a:ext cx="5981786" cy="63401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solidFill>
                  <a:schemeClr val="bg1"/>
                </a:solidFill>
              </a:rPr>
              <a:t>We recommend that a computer manufacturing company enter into a contract with KJM Development to directly integrate a Pico Projector into their laptops using KJM’s design. This added functionality will greatly increase the demand and market value of their laptops. Installed into the back of the laptop monitor, and having a swivel mount for versatility, these projectors will combine the functions of two pieces of hardware into one for the convenience of the customer.</a:t>
            </a:r>
          </a:p>
          <a:p>
            <a:pPr algn="ctr"/>
            <a:endParaRPr lang="en-US" sz="1400" dirty="0" smtClean="0">
              <a:solidFill>
                <a:schemeClr val="bg1"/>
              </a:solidFill>
            </a:endParaRPr>
          </a:p>
          <a:p>
            <a:pPr algn="ctr"/>
            <a:r>
              <a:rPr lang="en-US" sz="1400" dirty="0" smtClean="0">
                <a:solidFill>
                  <a:schemeClr val="bg1"/>
                </a:solidFill>
              </a:rPr>
              <a:t>There are no laptops currently in the market that have projectors built directly into them. The Pico projector uses technology that greatly reduces the size of the projector hardware, which is ideal for what we plan to use it for. We plan to come up with a design that takes the inner hardware of the Pico Projector and directly puts it into a laptop case. Specifically, the projector would be installed at the top of the monitor, facing away from the screen. The user would be able to swivel it in an arc so that it could be angled to wherever the user desired, making it ideal for any sort of presentation. When not in use, it could be folded down into the laptop case and out of sight.</a:t>
            </a:r>
          </a:p>
          <a:p>
            <a:pPr algn="ctr"/>
            <a:endParaRPr lang="en-US" sz="1400" dirty="0" smtClean="0">
              <a:solidFill>
                <a:schemeClr val="bg1"/>
              </a:solidFill>
            </a:endParaRPr>
          </a:p>
          <a:p>
            <a:pPr algn="ctr"/>
            <a:r>
              <a:rPr lang="en-US" sz="1400" dirty="0" smtClean="0">
                <a:solidFill>
                  <a:schemeClr val="bg1"/>
                </a:solidFill>
              </a:rPr>
              <a:t>KJM Development decided on this project plan by using VCs and Work Centered Analysis (WCA). VCs are used to determine the processes used in developing this project. WCA models are used to show the work practices, roles, and goal of the different stages of the project. By using these techniques, we feel we have been able to come up with a clear plan and direction for developing our design.</a:t>
            </a:r>
            <a:endParaRPr lang="en-US" sz="1400" dirty="0">
              <a:solidFill>
                <a:schemeClr val="bg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200329"/>
          </a:xfrm>
          <a:prstGeom prst="rect">
            <a:avLst/>
          </a:prstGeom>
          <a:noFill/>
        </p:spPr>
        <p:txBody>
          <a:bodyPr wrap="square" rtlCol="0">
            <a:spAutoFit/>
          </a:bodyPr>
          <a:lstStyle/>
          <a:p>
            <a:pPr algn="ctr"/>
            <a:r>
              <a:rPr lang="en-US" sz="3600" dirty="0" smtClean="0">
                <a:effectLst>
                  <a:outerShdw blurRad="50800" dist="38100" dir="2700000" algn="tl" rotWithShape="0">
                    <a:prstClr val="black">
                      <a:alpha val="40000"/>
                    </a:prstClr>
                  </a:outerShdw>
                </a:effectLst>
              </a:rPr>
              <a:t>Client Deliver VC Narrative for Produce</a:t>
            </a:r>
          </a:p>
        </p:txBody>
      </p:sp>
      <p:sp>
        <p:nvSpPr>
          <p:cNvPr id="9" name="TextBox 8"/>
          <p:cNvSpPr txBox="1"/>
          <p:nvPr/>
        </p:nvSpPr>
        <p:spPr>
          <a:xfrm>
            <a:off x="805218" y="2888779"/>
            <a:ext cx="5336275" cy="289310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Research:</a:t>
            </a:r>
            <a:r>
              <a:rPr lang="en-US" sz="1400" dirty="0" smtClean="0">
                <a:solidFill>
                  <a:schemeClr val="bg1"/>
                </a:solidFill>
              </a:rPr>
              <a:t> Create concepts for design</a:t>
            </a:r>
          </a:p>
          <a:p>
            <a:pPr algn="ctr"/>
            <a:endParaRPr lang="en-US" sz="1400" dirty="0" smtClean="0">
              <a:solidFill>
                <a:schemeClr val="bg1"/>
              </a:solidFill>
            </a:endParaRPr>
          </a:p>
          <a:p>
            <a:pPr algn="ctr"/>
            <a:r>
              <a:rPr lang="en-US" sz="1400" b="1" dirty="0" smtClean="0">
                <a:solidFill>
                  <a:schemeClr val="bg1"/>
                </a:solidFill>
              </a:rPr>
              <a:t>Sell:</a:t>
            </a:r>
            <a:r>
              <a:rPr lang="en-US" sz="1400" dirty="0" smtClean="0">
                <a:solidFill>
                  <a:schemeClr val="bg1"/>
                </a:solidFill>
              </a:rPr>
              <a:t> Select concept</a:t>
            </a:r>
          </a:p>
          <a:p>
            <a:pPr algn="ctr"/>
            <a:endParaRPr lang="en-US" sz="1400" dirty="0" smtClean="0">
              <a:solidFill>
                <a:schemeClr val="bg1"/>
              </a:solidFill>
            </a:endParaRPr>
          </a:p>
          <a:p>
            <a:pPr algn="ctr"/>
            <a:r>
              <a:rPr lang="en-US" sz="1400" b="1" dirty="0" smtClean="0">
                <a:solidFill>
                  <a:schemeClr val="bg1"/>
                </a:solidFill>
              </a:rPr>
              <a:t>Produce:</a:t>
            </a:r>
            <a:r>
              <a:rPr lang="en-US" sz="1400" dirty="0" smtClean="0">
                <a:solidFill>
                  <a:schemeClr val="bg1"/>
                </a:solidFill>
              </a:rPr>
              <a:t> Create design</a:t>
            </a:r>
          </a:p>
          <a:p>
            <a:pPr algn="ctr"/>
            <a:endParaRPr lang="en-US" sz="1400" dirty="0" smtClean="0">
              <a:solidFill>
                <a:schemeClr val="bg1"/>
              </a:solidFill>
            </a:endParaRPr>
          </a:p>
          <a:p>
            <a:pPr algn="ctr"/>
            <a:r>
              <a:rPr lang="en-US" sz="1400" b="1" dirty="0" smtClean="0">
                <a:solidFill>
                  <a:schemeClr val="bg1"/>
                </a:solidFill>
              </a:rPr>
              <a:t>Deliver:</a:t>
            </a:r>
            <a:r>
              <a:rPr lang="en-US" sz="1400" dirty="0" smtClean="0">
                <a:solidFill>
                  <a:schemeClr val="bg1"/>
                </a:solidFill>
              </a:rPr>
              <a:t> Finalize design</a:t>
            </a:r>
          </a:p>
          <a:p>
            <a:pPr algn="ctr"/>
            <a:endParaRPr lang="en-US" sz="1400" dirty="0" smtClean="0">
              <a:solidFill>
                <a:schemeClr val="bg1"/>
              </a:solidFill>
            </a:endParaRPr>
          </a:p>
          <a:p>
            <a:pPr algn="ctr"/>
            <a:r>
              <a:rPr lang="en-US" sz="1400" b="1" dirty="0" smtClean="0">
                <a:solidFill>
                  <a:schemeClr val="bg1"/>
                </a:solidFill>
              </a:rPr>
              <a:t>Service: </a:t>
            </a:r>
            <a:r>
              <a:rPr lang="en-US" sz="1400" dirty="0" smtClean="0">
                <a:solidFill>
                  <a:schemeClr val="bg1"/>
                </a:solidFill>
              </a:rPr>
              <a:t>Amend Design</a:t>
            </a:r>
          </a:p>
          <a:p>
            <a:pPr algn="ctr"/>
            <a:endParaRPr lang="en-US" sz="1400" dirty="0" smtClean="0">
              <a:solidFill>
                <a:schemeClr val="bg1"/>
              </a:solidFill>
            </a:endParaRPr>
          </a:p>
          <a:p>
            <a:pPr algn="ctr"/>
            <a:r>
              <a:rPr lang="en-US" sz="1400" b="1" dirty="0" smtClean="0">
                <a:solidFill>
                  <a:schemeClr val="bg1"/>
                </a:solidFill>
              </a:rPr>
              <a:t>Value Added: </a:t>
            </a:r>
            <a:r>
              <a:rPr lang="en-US" sz="1400" dirty="0" smtClean="0">
                <a:solidFill>
                  <a:schemeClr val="bg1"/>
                </a:solidFill>
              </a:rPr>
              <a:t>The final product will have already been tested and ready for production in order to provide the computer manufacturer with as many as they order.</a:t>
            </a:r>
            <a:endParaRPr lang="en-US" sz="1400" dirty="0">
              <a:solidFill>
                <a:schemeClr val="bg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Meeting Log</a:t>
            </a:r>
            <a:endParaRPr lang="en-US" sz="4000" dirty="0">
              <a:effectLst>
                <a:outerShdw blurRad="50800" dist="38100" dir="2700000" algn="tl" rotWithShape="0">
                  <a:prstClr val="black">
                    <a:alpha val="40000"/>
                  </a:prstClr>
                </a:outerShdw>
              </a:effectLst>
            </a:endParaRPr>
          </a:p>
        </p:txBody>
      </p:sp>
      <p:graphicFrame>
        <p:nvGraphicFramePr>
          <p:cNvPr id="5" name="Table 4"/>
          <p:cNvGraphicFramePr>
            <a:graphicFrameLocks noGrp="1"/>
          </p:cNvGraphicFramePr>
          <p:nvPr/>
        </p:nvGraphicFramePr>
        <p:xfrm>
          <a:off x="317497" y="1841500"/>
          <a:ext cx="6210302" cy="6413500"/>
        </p:xfrm>
        <a:graphic>
          <a:graphicData uri="http://schemas.openxmlformats.org/drawingml/2006/table">
            <a:tbl>
              <a:tblPr firstRow="1" bandRow="1">
                <a:tableStyleId>{21E4AEA4-8DFA-4A89-87EB-49C32662AFE0}</a:tableStyleId>
              </a:tblPr>
              <a:tblGrid>
                <a:gridCol w="887186"/>
                <a:gridCol w="887186"/>
                <a:gridCol w="887186"/>
                <a:gridCol w="887186"/>
                <a:gridCol w="887186"/>
                <a:gridCol w="887186"/>
                <a:gridCol w="887186"/>
              </a:tblGrid>
              <a:tr h="760924">
                <a:tc>
                  <a:txBody>
                    <a:bodyPr/>
                    <a:lstStyle/>
                    <a:p>
                      <a:pPr algn="ctr"/>
                      <a:r>
                        <a:rPr lang="en-US" dirty="0" smtClean="0"/>
                        <a:t>Sun</a:t>
                      </a:r>
                      <a:endParaRPr lang="en-US" dirty="0"/>
                    </a:p>
                  </a:txBody>
                  <a:tcPr/>
                </a:tc>
                <a:tc>
                  <a:txBody>
                    <a:bodyPr/>
                    <a:lstStyle/>
                    <a:p>
                      <a:pPr algn="ctr"/>
                      <a:r>
                        <a:rPr lang="en-US" dirty="0" smtClean="0"/>
                        <a:t>Mon</a:t>
                      </a:r>
                      <a:endParaRPr lang="en-US" dirty="0"/>
                    </a:p>
                  </a:txBody>
                  <a:tcPr/>
                </a:tc>
                <a:tc>
                  <a:txBody>
                    <a:bodyPr/>
                    <a:lstStyle/>
                    <a:p>
                      <a:pPr algn="ctr"/>
                      <a:r>
                        <a:rPr lang="en-US" dirty="0" smtClean="0"/>
                        <a:t>Tues</a:t>
                      </a:r>
                      <a:endParaRPr lang="en-US" dirty="0"/>
                    </a:p>
                  </a:txBody>
                  <a:tcPr/>
                </a:tc>
                <a:tc>
                  <a:txBody>
                    <a:bodyPr/>
                    <a:lstStyle/>
                    <a:p>
                      <a:pPr algn="ctr"/>
                      <a:r>
                        <a:rPr lang="en-US" dirty="0" smtClean="0"/>
                        <a:t>Wed</a:t>
                      </a:r>
                      <a:endParaRPr lang="en-US" dirty="0"/>
                    </a:p>
                  </a:txBody>
                  <a:tcPr/>
                </a:tc>
                <a:tc>
                  <a:txBody>
                    <a:bodyPr/>
                    <a:lstStyle/>
                    <a:p>
                      <a:pPr algn="ctr"/>
                      <a:r>
                        <a:rPr lang="en-US" dirty="0" err="1" smtClean="0"/>
                        <a:t>Thur</a:t>
                      </a:r>
                      <a:endParaRPr lang="en-US" dirty="0"/>
                    </a:p>
                  </a:txBody>
                  <a:tcPr/>
                </a:tc>
                <a:tc>
                  <a:txBody>
                    <a:bodyPr/>
                    <a:lstStyle/>
                    <a:p>
                      <a:pPr algn="ctr"/>
                      <a:r>
                        <a:rPr lang="en-US" dirty="0" smtClean="0"/>
                        <a:t>Fri</a:t>
                      </a:r>
                      <a:endParaRPr lang="en-US" dirty="0"/>
                    </a:p>
                  </a:txBody>
                  <a:tcPr/>
                </a:tc>
                <a:tc>
                  <a:txBody>
                    <a:bodyPr/>
                    <a:lstStyle/>
                    <a:p>
                      <a:pPr algn="ctr"/>
                      <a:r>
                        <a:rPr lang="en-US" dirty="0" smtClean="0"/>
                        <a:t>Sat</a:t>
                      </a:r>
                      <a:endParaRPr lang="en-US" dirty="0"/>
                    </a:p>
                  </a:txBody>
                  <a:tcPr/>
                </a:tc>
              </a:tr>
              <a:tr h="717442">
                <a:tc>
                  <a:txBody>
                    <a:bodyPr/>
                    <a:lstStyle/>
                    <a:p>
                      <a:pPr algn="l"/>
                      <a:r>
                        <a:rPr lang="en-US" dirty="0" smtClean="0"/>
                        <a:t>1</a:t>
                      </a:r>
                      <a:endParaRPr lang="en-US" dirty="0"/>
                    </a:p>
                  </a:txBody>
                  <a:tcPr/>
                </a:tc>
                <a:tc>
                  <a:txBody>
                    <a:bodyPr/>
                    <a:lstStyle/>
                    <a:p>
                      <a:pPr algn="l"/>
                      <a:r>
                        <a:rPr lang="en-US" dirty="0" smtClean="0"/>
                        <a:t>2</a:t>
                      </a:r>
                      <a:endParaRPr lang="en-US" dirty="0"/>
                    </a:p>
                  </a:txBody>
                  <a:tcPr/>
                </a:tc>
                <a:tc>
                  <a:txBody>
                    <a:bodyPr/>
                    <a:lstStyle/>
                    <a:p>
                      <a:pPr algn="l"/>
                      <a:r>
                        <a:rPr lang="en-US" dirty="0" smtClean="0"/>
                        <a:t>3</a:t>
                      </a:r>
                      <a:endParaRPr lang="en-US" dirty="0"/>
                    </a:p>
                  </a:txBody>
                  <a:tcPr/>
                </a:tc>
                <a:tc>
                  <a:txBody>
                    <a:bodyPr/>
                    <a:lstStyle/>
                    <a:p>
                      <a:pPr algn="l"/>
                      <a:r>
                        <a:rPr lang="en-US" dirty="0" smtClean="0"/>
                        <a:t>4</a:t>
                      </a:r>
                      <a:endParaRPr lang="en-US" dirty="0"/>
                    </a:p>
                  </a:txBody>
                  <a:tcPr/>
                </a:tc>
                <a:tc>
                  <a:txBody>
                    <a:bodyPr/>
                    <a:lstStyle/>
                    <a:p>
                      <a:pPr algn="l"/>
                      <a:r>
                        <a:rPr lang="en-US" dirty="0" smtClean="0"/>
                        <a:t>5</a:t>
                      </a:r>
                      <a:endParaRPr lang="en-US" dirty="0"/>
                    </a:p>
                  </a:txBody>
                  <a:tcPr/>
                </a:tc>
                <a:tc>
                  <a:txBody>
                    <a:bodyPr/>
                    <a:lstStyle/>
                    <a:p>
                      <a:pPr algn="l"/>
                      <a:r>
                        <a:rPr lang="en-US" dirty="0" smtClean="0"/>
                        <a:t>6</a:t>
                      </a:r>
                      <a:endParaRPr lang="en-US" dirty="0"/>
                    </a:p>
                  </a:txBody>
                  <a:tcPr/>
                </a:tc>
                <a:tc>
                  <a:txBody>
                    <a:bodyPr/>
                    <a:lstStyle/>
                    <a:p>
                      <a:pPr algn="l"/>
                      <a:r>
                        <a:rPr lang="en-US" dirty="0" smtClean="0"/>
                        <a:t>7</a:t>
                      </a:r>
                      <a:endParaRPr lang="en-US" dirty="0"/>
                    </a:p>
                  </a:txBody>
                  <a:tcPr/>
                </a:tc>
              </a:tr>
              <a:tr h="717442">
                <a:tc>
                  <a:txBody>
                    <a:bodyPr/>
                    <a:lstStyle/>
                    <a:p>
                      <a:pPr algn="l"/>
                      <a:r>
                        <a:rPr lang="en-US" dirty="0" smtClean="0"/>
                        <a:t>8</a:t>
                      </a:r>
                      <a:endParaRPr lang="en-US" dirty="0"/>
                    </a:p>
                  </a:txBody>
                  <a:tcPr/>
                </a:tc>
                <a:tc>
                  <a:txBody>
                    <a:bodyPr/>
                    <a:lstStyle/>
                    <a:p>
                      <a:pPr algn="l"/>
                      <a:r>
                        <a:rPr lang="en-US" dirty="0" smtClean="0"/>
                        <a:t>9</a:t>
                      </a:r>
                      <a:endParaRPr lang="en-US" dirty="0"/>
                    </a:p>
                  </a:txBody>
                  <a:tcPr/>
                </a:tc>
                <a:tc>
                  <a:txBody>
                    <a:bodyPr/>
                    <a:lstStyle/>
                    <a:p>
                      <a:pPr algn="l"/>
                      <a:r>
                        <a:rPr lang="en-US" dirty="0" smtClean="0"/>
                        <a:t>10</a:t>
                      </a:r>
                      <a:endParaRPr lang="en-US" dirty="0"/>
                    </a:p>
                  </a:txBody>
                  <a:tcPr/>
                </a:tc>
                <a:tc>
                  <a:txBody>
                    <a:bodyPr/>
                    <a:lstStyle/>
                    <a:p>
                      <a:pPr algn="l"/>
                      <a:r>
                        <a:rPr lang="en-US" dirty="0" smtClean="0"/>
                        <a:t>11</a:t>
                      </a:r>
                      <a:endParaRPr lang="en-US" dirty="0"/>
                    </a:p>
                  </a:txBody>
                  <a:tcPr/>
                </a:tc>
                <a:tc>
                  <a:txBody>
                    <a:bodyPr/>
                    <a:lstStyle/>
                    <a:p>
                      <a:pPr algn="l"/>
                      <a:r>
                        <a:rPr lang="en-US" dirty="0" smtClean="0"/>
                        <a:t>12</a:t>
                      </a:r>
                      <a:endParaRPr lang="en-US" dirty="0"/>
                    </a:p>
                  </a:txBody>
                  <a:tcPr/>
                </a:tc>
                <a:tc>
                  <a:txBody>
                    <a:bodyPr/>
                    <a:lstStyle/>
                    <a:p>
                      <a:pPr algn="l"/>
                      <a:r>
                        <a:rPr lang="en-US" dirty="0" smtClean="0"/>
                        <a:t>13</a:t>
                      </a:r>
                      <a:endParaRPr lang="en-US" dirty="0"/>
                    </a:p>
                  </a:txBody>
                  <a:tcPr/>
                </a:tc>
                <a:tc>
                  <a:txBody>
                    <a:bodyPr/>
                    <a:lstStyle/>
                    <a:p>
                      <a:pPr algn="l"/>
                      <a:r>
                        <a:rPr lang="en-US" dirty="0" smtClean="0"/>
                        <a:t>14</a:t>
                      </a:r>
                      <a:endParaRPr lang="en-US" dirty="0"/>
                    </a:p>
                  </a:txBody>
                  <a:tcPr/>
                </a:tc>
              </a:tr>
              <a:tr h="2108846">
                <a:tc>
                  <a:txBody>
                    <a:bodyPr/>
                    <a:lstStyle/>
                    <a:p>
                      <a:pPr algn="l"/>
                      <a:r>
                        <a:rPr lang="en-US" dirty="0" smtClean="0"/>
                        <a:t>15</a:t>
                      </a:r>
                      <a:endParaRPr lang="en-US" dirty="0"/>
                    </a:p>
                  </a:txBody>
                  <a:tcPr/>
                </a:tc>
                <a:tc>
                  <a:txBody>
                    <a:bodyPr/>
                    <a:lstStyle/>
                    <a:p>
                      <a:pPr algn="l"/>
                      <a:r>
                        <a:rPr lang="en-US" dirty="0" smtClean="0"/>
                        <a:t>16</a:t>
                      </a:r>
                    </a:p>
                    <a:p>
                      <a:pPr algn="l"/>
                      <a:r>
                        <a:rPr lang="en-US" sz="1100" dirty="0" smtClean="0"/>
                        <a:t>Formed Team</a:t>
                      </a:r>
                      <a:endParaRPr lang="en-US" sz="1100" dirty="0"/>
                    </a:p>
                  </a:txBody>
                  <a:tcPr/>
                </a:tc>
                <a:tc>
                  <a:txBody>
                    <a:bodyPr/>
                    <a:lstStyle/>
                    <a:p>
                      <a:pPr algn="l"/>
                      <a:r>
                        <a:rPr lang="en-US" dirty="0" smtClean="0"/>
                        <a:t>17</a:t>
                      </a:r>
                      <a:endParaRPr lang="en-US" dirty="0"/>
                    </a:p>
                  </a:txBody>
                  <a:tcPr/>
                </a:tc>
                <a:tc>
                  <a:txBody>
                    <a:bodyPr/>
                    <a:lstStyle/>
                    <a:p>
                      <a:pPr algn="l"/>
                      <a:r>
                        <a:rPr lang="en-US" dirty="0" smtClean="0"/>
                        <a:t>18</a:t>
                      </a:r>
                    </a:p>
                    <a:p>
                      <a:pPr algn="l"/>
                      <a:r>
                        <a:rPr lang="en-US" sz="1100" dirty="0" smtClean="0"/>
                        <a:t>Team Meeting, 5p, Houser</a:t>
                      </a:r>
                      <a:endParaRPr lang="en-US" sz="1100" dirty="0"/>
                    </a:p>
                  </a:txBody>
                  <a:tcPr/>
                </a:tc>
                <a:tc>
                  <a:txBody>
                    <a:bodyPr/>
                    <a:lstStyle/>
                    <a:p>
                      <a:pPr algn="l"/>
                      <a:r>
                        <a:rPr lang="en-US" dirty="0" smtClean="0"/>
                        <a:t>19</a:t>
                      </a:r>
                    </a:p>
                    <a:p>
                      <a:pPr algn="l"/>
                      <a:r>
                        <a:rPr lang="en-US" sz="1100" dirty="0" smtClean="0"/>
                        <a:t>Team Meeting, 5p, Houser</a:t>
                      </a:r>
                      <a:endParaRPr lang="en-US" sz="1100" dirty="0"/>
                    </a:p>
                  </a:txBody>
                  <a:tcPr/>
                </a:tc>
                <a:tc>
                  <a:txBody>
                    <a:bodyPr/>
                    <a:lstStyle/>
                    <a:p>
                      <a:pPr algn="l"/>
                      <a:r>
                        <a:rPr lang="en-US" dirty="0" smtClean="0"/>
                        <a:t>20</a:t>
                      </a:r>
                      <a:endParaRPr lang="en-US" dirty="0"/>
                    </a:p>
                  </a:txBody>
                  <a:tcPr/>
                </a:tc>
                <a:tc>
                  <a:txBody>
                    <a:bodyPr/>
                    <a:lstStyle/>
                    <a:p>
                      <a:pPr algn="l"/>
                      <a:r>
                        <a:rPr lang="en-US" dirty="0" smtClean="0"/>
                        <a:t>21</a:t>
                      </a:r>
                      <a:endParaRPr lang="en-US" dirty="0"/>
                    </a:p>
                  </a:txBody>
                  <a:tcPr/>
                </a:tc>
              </a:tr>
              <a:tr h="2108846">
                <a:tc>
                  <a:txBody>
                    <a:bodyPr/>
                    <a:lstStyle/>
                    <a:p>
                      <a:pPr algn="l"/>
                      <a:r>
                        <a:rPr lang="en-US" dirty="0" smtClean="0"/>
                        <a:t>22</a:t>
                      </a:r>
                    </a:p>
                    <a:p>
                      <a:pPr algn="l"/>
                      <a:r>
                        <a:rPr lang="en-US" sz="1100" dirty="0" smtClean="0"/>
                        <a:t>Team Meeting, 7p, Houser</a:t>
                      </a:r>
                    </a:p>
                    <a:p>
                      <a:pPr algn="l"/>
                      <a:endParaRPr lang="en-US" sz="1100" dirty="0" smtClean="0"/>
                    </a:p>
                    <a:p>
                      <a:pPr algn="l"/>
                      <a:r>
                        <a:rPr lang="en-US" sz="1100" dirty="0" smtClean="0"/>
                        <a:t>Grader’s Meeting, 9p, AIME</a:t>
                      </a:r>
                      <a:endParaRPr lang="en-US" sz="1100" dirty="0"/>
                    </a:p>
                  </a:txBody>
                  <a:tcPr/>
                </a:tc>
                <a:tc>
                  <a:txBody>
                    <a:bodyPr/>
                    <a:lstStyle/>
                    <a:p>
                      <a:pPr algn="l"/>
                      <a:r>
                        <a:rPr lang="en-US" dirty="0" smtClean="0"/>
                        <a:t>23</a:t>
                      </a:r>
                    </a:p>
                    <a:p>
                      <a:pPr algn="l"/>
                      <a:r>
                        <a:rPr lang="en-US" sz="1100" dirty="0" smtClean="0"/>
                        <a:t>Team Meeting, 5p, Houser</a:t>
                      </a:r>
                    </a:p>
                    <a:p>
                      <a:pPr algn="l"/>
                      <a:endParaRPr lang="en-US" sz="1100" dirty="0" smtClean="0"/>
                    </a:p>
                    <a:p>
                      <a:pPr algn="l"/>
                      <a:r>
                        <a:rPr lang="en-US" sz="1100" dirty="0" smtClean="0"/>
                        <a:t>Study</a:t>
                      </a:r>
                      <a:r>
                        <a:rPr lang="en-US" sz="1100" baseline="0" dirty="0" smtClean="0"/>
                        <a:t> Break,</a:t>
                      </a:r>
                      <a:r>
                        <a:rPr lang="en-US" sz="1100" dirty="0" smtClean="0"/>
                        <a:t> 8p, AIME</a:t>
                      </a:r>
                      <a:endParaRPr lang="en-US" sz="1100" dirty="0"/>
                    </a:p>
                  </a:txBody>
                  <a:tcPr/>
                </a:tc>
                <a:tc>
                  <a:txBody>
                    <a:bodyPr/>
                    <a:lstStyle/>
                    <a:p>
                      <a:pPr algn="l"/>
                      <a:r>
                        <a:rPr lang="en-US" dirty="0" smtClean="0"/>
                        <a:t>24</a:t>
                      </a:r>
                    </a:p>
                    <a:p>
                      <a:pPr algn="l"/>
                      <a:r>
                        <a:rPr lang="en-US" sz="1100" dirty="0" smtClean="0"/>
                        <a:t>Grader’s Meeting, 4p,</a:t>
                      </a:r>
                      <a:r>
                        <a:rPr lang="en-US" sz="1100" baseline="0" dirty="0" smtClean="0"/>
                        <a:t> </a:t>
                      </a:r>
                      <a:r>
                        <a:rPr lang="en-US" sz="1100" baseline="0" dirty="0" err="1" smtClean="0"/>
                        <a:t>Bevill</a:t>
                      </a:r>
                      <a:r>
                        <a:rPr lang="en-US" sz="1100" baseline="0" dirty="0" smtClean="0"/>
                        <a:t> 106</a:t>
                      </a:r>
                    </a:p>
                    <a:p>
                      <a:pPr algn="l"/>
                      <a:endParaRPr lang="en-US" sz="1100" baseline="0" dirty="0" smtClean="0"/>
                    </a:p>
                    <a:p>
                      <a:pPr algn="l"/>
                      <a:r>
                        <a:rPr lang="en-US" sz="1100" baseline="0" dirty="0" smtClean="0"/>
                        <a:t>Team Meeting, 6p, Houser</a:t>
                      </a:r>
                      <a:endParaRPr lang="en-US" sz="1100" dirty="0"/>
                    </a:p>
                  </a:txBody>
                  <a:tcPr/>
                </a:tc>
                <a:tc>
                  <a:txBody>
                    <a:bodyPr/>
                    <a:lstStyle/>
                    <a:p>
                      <a:pPr algn="l"/>
                      <a:r>
                        <a:rPr lang="en-US" dirty="0" smtClean="0"/>
                        <a:t>25</a:t>
                      </a:r>
                    </a:p>
                    <a:p>
                      <a:pPr algn="l"/>
                      <a:r>
                        <a:rPr lang="en-US" sz="1100" dirty="0" smtClean="0"/>
                        <a:t>Team</a:t>
                      </a:r>
                      <a:r>
                        <a:rPr lang="en-US" sz="1100" baseline="0" dirty="0" smtClean="0"/>
                        <a:t> Meeting, 5p, Houser</a:t>
                      </a:r>
                      <a:endParaRPr lang="en-US" sz="1100" dirty="0" smtClean="0"/>
                    </a:p>
                  </a:txBody>
                  <a:tcPr/>
                </a:tc>
                <a:tc>
                  <a:txBody>
                    <a:bodyPr/>
                    <a:lstStyle/>
                    <a:p>
                      <a:pPr algn="l"/>
                      <a:r>
                        <a:rPr lang="en-US" dirty="0" smtClean="0"/>
                        <a:t>26</a:t>
                      </a:r>
                    </a:p>
                    <a:p>
                      <a:pPr algn="l"/>
                      <a:r>
                        <a:rPr lang="en-US" sz="1100" dirty="0" smtClean="0"/>
                        <a:t>Grader’s Meeting, 4p, </a:t>
                      </a:r>
                      <a:r>
                        <a:rPr lang="en-US" sz="1100" dirty="0" err="1" smtClean="0"/>
                        <a:t>Bevill</a:t>
                      </a:r>
                      <a:r>
                        <a:rPr lang="en-US" sz="1100" dirty="0" smtClean="0"/>
                        <a:t> 106</a:t>
                      </a:r>
                    </a:p>
                    <a:p>
                      <a:pPr algn="l"/>
                      <a:endParaRPr lang="en-US" sz="1100" dirty="0" smtClean="0"/>
                    </a:p>
                    <a:p>
                      <a:pPr algn="l"/>
                      <a:r>
                        <a:rPr lang="en-US" sz="1100" dirty="0" smtClean="0"/>
                        <a:t>Team Meeting, 9:30p, Houser</a:t>
                      </a:r>
                      <a:endParaRPr lang="en-US" sz="1100" dirty="0"/>
                    </a:p>
                  </a:txBody>
                  <a:tcPr/>
                </a:tc>
                <a:tc>
                  <a:txBody>
                    <a:bodyPr/>
                    <a:lstStyle/>
                    <a:p>
                      <a:pPr algn="l"/>
                      <a:r>
                        <a:rPr lang="en-US" dirty="0" smtClean="0"/>
                        <a:t>27</a:t>
                      </a:r>
                    </a:p>
                    <a:p>
                      <a:pPr algn="l"/>
                      <a:r>
                        <a:rPr lang="en-US" sz="1100" dirty="0" smtClean="0"/>
                        <a:t>Project Due, 4p, </a:t>
                      </a:r>
                      <a:r>
                        <a:rPr lang="en-US" sz="1100" dirty="0" err="1" smtClean="0"/>
                        <a:t>Bevill</a:t>
                      </a:r>
                      <a:r>
                        <a:rPr lang="en-US" sz="1100" baseline="0" dirty="0" smtClean="0"/>
                        <a:t> 106</a:t>
                      </a:r>
                      <a:endParaRPr lang="en-US" sz="1100" dirty="0"/>
                    </a:p>
                  </a:txBody>
                  <a:tcPr/>
                </a:tc>
                <a:tc>
                  <a:txBody>
                    <a:bodyPr/>
                    <a:lstStyle/>
                    <a:p>
                      <a:pPr algn="l"/>
                      <a:r>
                        <a:rPr lang="en-US" dirty="0" smtClean="0"/>
                        <a:t>28</a:t>
                      </a:r>
                      <a:endParaRPr lang="en-US" dirty="0"/>
                    </a:p>
                  </a:txBody>
                  <a:tcPr/>
                </a:tc>
              </a:tr>
            </a:tbl>
          </a:graphicData>
        </a:graphic>
      </p:graphicFrame>
      <p:sp>
        <p:nvSpPr>
          <p:cNvPr id="6" name="TextBox 5"/>
          <p:cNvSpPr txBox="1"/>
          <p:nvPr/>
        </p:nvSpPr>
        <p:spPr>
          <a:xfrm>
            <a:off x="678218" y="1301279"/>
            <a:ext cx="5336275" cy="30777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smtClean="0">
                <a:solidFill>
                  <a:schemeClr val="bg1"/>
                </a:solidFill>
              </a:rPr>
              <a:t>February 2009</a:t>
            </a:r>
            <a:endParaRPr lang="en-US" sz="1400" dirty="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Repository</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630983" y="1460313"/>
            <a:ext cx="5594672" cy="4832092"/>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smtClean="0">
                <a:solidFill>
                  <a:schemeClr val="bg1"/>
                </a:solidFill>
              </a:rPr>
              <a:t>Team Member’s Contact Information</a:t>
            </a:r>
          </a:p>
          <a:p>
            <a:pPr>
              <a:buFont typeface="Arial" pitchFamily="34" charset="0"/>
              <a:buChar char="•"/>
            </a:pPr>
            <a:r>
              <a:rPr lang="en-US" sz="1400" b="1" dirty="0" smtClean="0">
                <a:solidFill>
                  <a:schemeClr val="bg1"/>
                </a:solidFill>
              </a:rPr>
              <a:t>Kenneth Robinson</a:t>
            </a:r>
            <a:r>
              <a:rPr lang="en-US" sz="1400" dirty="0" smtClean="0">
                <a:solidFill>
                  <a:schemeClr val="bg1"/>
                </a:solidFill>
              </a:rPr>
              <a:t> robin014@bama.ua.edu</a:t>
            </a:r>
          </a:p>
          <a:p>
            <a:pPr>
              <a:buFont typeface="Arial" pitchFamily="34" charset="0"/>
              <a:buChar char="•"/>
            </a:pPr>
            <a:r>
              <a:rPr lang="en-US" sz="1400" b="1" dirty="0" smtClean="0">
                <a:solidFill>
                  <a:schemeClr val="bg1"/>
                </a:solidFill>
              </a:rPr>
              <a:t>Jason Hughes  </a:t>
            </a:r>
            <a:r>
              <a:rPr lang="en-US" sz="1400" dirty="0" smtClean="0">
                <a:solidFill>
                  <a:schemeClr val="bg1"/>
                </a:solidFill>
              </a:rPr>
              <a:t>ajhughes@bama.ua.edu</a:t>
            </a:r>
            <a:endParaRPr lang="en-US" sz="1400" b="1" dirty="0" smtClean="0">
              <a:solidFill>
                <a:schemeClr val="bg1"/>
              </a:solidFill>
            </a:endParaRPr>
          </a:p>
          <a:p>
            <a:pPr>
              <a:buFont typeface="Arial" pitchFamily="34" charset="0"/>
              <a:buChar char="•"/>
            </a:pPr>
            <a:r>
              <a:rPr lang="en-US" sz="1400" b="1" dirty="0" smtClean="0">
                <a:solidFill>
                  <a:schemeClr val="bg1"/>
                </a:solidFill>
              </a:rPr>
              <a:t>Matt Downs</a:t>
            </a:r>
            <a:r>
              <a:rPr lang="en-US" sz="1400" dirty="0" smtClean="0">
                <a:solidFill>
                  <a:schemeClr val="bg1"/>
                </a:solidFill>
              </a:rPr>
              <a:t> mtdowns@bama.ua.edu</a:t>
            </a:r>
          </a:p>
          <a:p>
            <a:pPr>
              <a:buFont typeface="Arial" pitchFamily="34" charset="0"/>
              <a:buChar char="•"/>
            </a:pPr>
            <a:endParaRPr lang="en-US" sz="1400" b="1" dirty="0" smtClean="0">
              <a:solidFill>
                <a:schemeClr val="bg1"/>
              </a:solidFill>
            </a:endParaRPr>
          </a:p>
          <a:p>
            <a:endParaRPr lang="en-US" sz="1400" b="1" dirty="0" smtClean="0">
              <a:solidFill>
                <a:schemeClr val="bg1"/>
              </a:solidFill>
            </a:endParaRPr>
          </a:p>
          <a:p>
            <a:r>
              <a:rPr lang="en-US" sz="1400" b="1" dirty="0" smtClean="0">
                <a:solidFill>
                  <a:schemeClr val="bg1"/>
                </a:solidFill>
              </a:rPr>
              <a:t>All Meeting Dates and Times</a:t>
            </a:r>
          </a:p>
          <a:p>
            <a:pPr>
              <a:buFont typeface="Arial" pitchFamily="34" charset="0"/>
              <a:buChar char="•"/>
            </a:pPr>
            <a:r>
              <a:rPr lang="en-US" sz="1400" dirty="0" smtClean="0">
                <a:solidFill>
                  <a:schemeClr val="bg1"/>
                </a:solidFill>
              </a:rPr>
              <a:t>February 18, 2009; 5p.m.; Houser Computer Lab</a:t>
            </a:r>
          </a:p>
          <a:p>
            <a:pPr>
              <a:buFont typeface="Arial" pitchFamily="34" charset="0"/>
              <a:buChar char="•"/>
            </a:pPr>
            <a:r>
              <a:rPr lang="en-US" sz="1400" dirty="0" smtClean="0">
                <a:solidFill>
                  <a:schemeClr val="bg1"/>
                </a:solidFill>
              </a:rPr>
              <a:t>February 19, 2009; 6p.m.; Houser Computer Lab</a:t>
            </a:r>
          </a:p>
          <a:p>
            <a:pPr>
              <a:buFont typeface="Arial" pitchFamily="34" charset="0"/>
              <a:buChar char="•"/>
            </a:pPr>
            <a:r>
              <a:rPr lang="en-US" sz="1400" dirty="0" smtClean="0">
                <a:solidFill>
                  <a:schemeClr val="bg1"/>
                </a:solidFill>
              </a:rPr>
              <a:t>February 22, 2009; 7p.m.; Houser Computer Lab</a:t>
            </a:r>
          </a:p>
          <a:p>
            <a:pPr>
              <a:buFont typeface="Arial" pitchFamily="34" charset="0"/>
              <a:buChar char="•"/>
            </a:pPr>
            <a:r>
              <a:rPr lang="en-US" sz="1400" dirty="0" smtClean="0">
                <a:solidFill>
                  <a:schemeClr val="bg1"/>
                </a:solidFill>
              </a:rPr>
              <a:t>February 22, 2009; 9p.m.; AIME</a:t>
            </a:r>
          </a:p>
          <a:p>
            <a:pPr lvl="1">
              <a:buFont typeface="Arial" pitchFamily="34" charset="0"/>
              <a:buChar char="•"/>
            </a:pPr>
            <a:r>
              <a:rPr lang="en-US" sz="1400" dirty="0" smtClean="0">
                <a:solidFill>
                  <a:schemeClr val="bg1"/>
                </a:solidFill>
              </a:rPr>
              <a:t>Grader’s Meeting</a:t>
            </a:r>
          </a:p>
          <a:p>
            <a:pPr>
              <a:buFont typeface="Arial" pitchFamily="34" charset="0"/>
              <a:buChar char="•"/>
            </a:pPr>
            <a:r>
              <a:rPr lang="en-US" sz="1400" dirty="0" smtClean="0">
                <a:solidFill>
                  <a:schemeClr val="bg1"/>
                </a:solidFill>
              </a:rPr>
              <a:t>February 23, 2009; 5p.m.; Houser Computer Lab</a:t>
            </a:r>
          </a:p>
          <a:p>
            <a:pPr>
              <a:buFont typeface="Arial" pitchFamily="34" charset="0"/>
              <a:buChar char="•"/>
            </a:pPr>
            <a:r>
              <a:rPr lang="en-US" sz="1400" dirty="0" smtClean="0">
                <a:solidFill>
                  <a:schemeClr val="bg1"/>
                </a:solidFill>
              </a:rPr>
              <a:t>February 23, 2009; 8p.m.; AIME</a:t>
            </a:r>
          </a:p>
          <a:p>
            <a:pPr lvl="1">
              <a:buFont typeface="Arial" pitchFamily="34" charset="0"/>
              <a:buChar char="•"/>
            </a:pPr>
            <a:r>
              <a:rPr lang="en-US" sz="1400" dirty="0" smtClean="0">
                <a:solidFill>
                  <a:schemeClr val="bg1"/>
                </a:solidFill>
              </a:rPr>
              <a:t>MIS Study Break</a:t>
            </a:r>
          </a:p>
          <a:p>
            <a:pPr>
              <a:buFont typeface="Arial" pitchFamily="34" charset="0"/>
              <a:buChar char="•"/>
            </a:pPr>
            <a:r>
              <a:rPr lang="en-US" sz="1400" dirty="0" smtClean="0">
                <a:solidFill>
                  <a:schemeClr val="bg1"/>
                </a:solidFill>
              </a:rPr>
              <a:t>February 24, 2009; 4p.m.; </a:t>
            </a:r>
            <a:r>
              <a:rPr lang="en-US" sz="1400" dirty="0" err="1" smtClean="0">
                <a:solidFill>
                  <a:schemeClr val="bg1"/>
                </a:solidFill>
              </a:rPr>
              <a:t>Bevill</a:t>
            </a:r>
            <a:r>
              <a:rPr lang="en-US" sz="1400" dirty="0" smtClean="0">
                <a:solidFill>
                  <a:schemeClr val="bg1"/>
                </a:solidFill>
              </a:rPr>
              <a:t> 106</a:t>
            </a:r>
          </a:p>
          <a:p>
            <a:pPr lvl="1">
              <a:buFont typeface="Arial" pitchFamily="34" charset="0"/>
              <a:buChar char="•"/>
            </a:pPr>
            <a:r>
              <a:rPr lang="en-US" sz="1400" dirty="0" smtClean="0">
                <a:solidFill>
                  <a:schemeClr val="bg1"/>
                </a:solidFill>
              </a:rPr>
              <a:t>Grader’s Meeting</a:t>
            </a:r>
          </a:p>
          <a:p>
            <a:pPr>
              <a:buFont typeface="Arial" pitchFamily="34" charset="0"/>
              <a:buChar char="•"/>
            </a:pPr>
            <a:r>
              <a:rPr lang="en-US" sz="1400" dirty="0" smtClean="0">
                <a:solidFill>
                  <a:schemeClr val="bg1"/>
                </a:solidFill>
              </a:rPr>
              <a:t>February 24, 2009; 6p.m.; Houser Computer Lab</a:t>
            </a:r>
          </a:p>
          <a:p>
            <a:pPr>
              <a:buFont typeface="Arial" pitchFamily="34" charset="0"/>
              <a:buChar char="•"/>
            </a:pPr>
            <a:r>
              <a:rPr lang="en-US" sz="1400" dirty="0" smtClean="0">
                <a:solidFill>
                  <a:schemeClr val="bg1"/>
                </a:solidFill>
              </a:rPr>
              <a:t>February 25, 2009; 5p.m.; Houser Computer Lab</a:t>
            </a:r>
          </a:p>
          <a:p>
            <a:pPr>
              <a:buFont typeface="Arial" pitchFamily="34" charset="0"/>
              <a:buChar char="•"/>
            </a:pPr>
            <a:r>
              <a:rPr lang="en-US" sz="1400" dirty="0" smtClean="0">
                <a:solidFill>
                  <a:schemeClr val="bg1"/>
                </a:solidFill>
              </a:rPr>
              <a:t>February 26, 2009; 4p.m.; </a:t>
            </a:r>
            <a:r>
              <a:rPr lang="en-US" sz="1400" dirty="0" err="1" smtClean="0">
                <a:solidFill>
                  <a:schemeClr val="bg1"/>
                </a:solidFill>
              </a:rPr>
              <a:t>Bevill</a:t>
            </a:r>
            <a:r>
              <a:rPr lang="en-US" sz="1400" dirty="0" smtClean="0">
                <a:solidFill>
                  <a:schemeClr val="bg1"/>
                </a:solidFill>
              </a:rPr>
              <a:t> 106</a:t>
            </a:r>
          </a:p>
          <a:p>
            <a:pPr lvl="1">
              <a:buFont typeface="Arial" pitchFamily="34" charset="0"/>
              <a:buChar char="•"/>
            </a:pPr>
            <a:r>
              <a:rPr lang="en-US" sz="1400" dirty="0" smtClean="0">
                <a:solidFill>
                  <a:schemeClr val="bg1"/>
                </a:solidFill>
              </a:rPr>
              <a:t>Grader’s Meeting</a:t>
            </a:r>
          </a:p>
          <a:p>
            <a:pPr>
              <a:buFont typeface="Arial" pitchFamily="34" charset="0"/>
              <a:buChar char="•"/>
            </a:pPr>
            <a:r>
              <a:rPr lang="en-US" sz="1400" dirty="0" smtClean="0">
                <a:solidFill>
                  <a:schemeClr val="bg1"/>
                </a:solidFill>
              </a:rPr>
              <a:t>February 26, 2009; 9:30p.m.; Houser Computer Lab</a:t>
            </a:r>
            <a:endParaRPr lang="en-US" sz="14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32712" y="1682686"/>
            <a:ext cx="899033"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Research </a:t>
            </a:r>
          </a:p>
          <a:p>
            <a:pPr algn="ctr"/>
            <a:r>
              <a:rPr lang="en-US" sz="1200" dirty="0" smtClean="0">
                <a:solidFill>
                  <a:schemeClr val="bg1"/>
                </a:solidFill>
              </a:rPr>
              <a:t>WCA</a:t>
            </a:r>
            <a:endParaRPr lang="en-US" sz="1200" dirty="0">
              <a:solidFill>
                <a:schemeClr val="bg1"/>
              </a:solidFill>
            </a:endParaRPr>
          </a:p>
        </p:txBody>
      </p:sp>
      <p:sp>
        <p:nvSpPr>
          <p:cNvPr id="13" name="TextBox 12"/>
          <p:cNvSpPr txBox="1"/>
          <p:nvPr/>
        </p:nvSpPr>
        <p:spPr>
          <a:xfrm>
            <a:off x="228600" y="457200"/>
            <a:ext cx="6400800" cy="707886"/>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Flow Chart</a:t>
            </a:r>
          </a:p>
        </p:txBody>
      </p:sp>
      <p:sp>
        <p:nvSpPr>
          <p:cNvPr id="15" name="TextBox 14"/>
          <p:cNvSpPr txBox="1"/>
          <p:nvPr/>
        </p:nvSpPr>
        <p:spPr>
          <a:xfrm>
            <a:off x="1670685" y="3947541"/>
            <a:ext cx="780288"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Deliver</a:t>
            </a:r>
          </a:p>
          <a:p>
            <a:pPr algn="ctr"/>
            <a:r>
              <a:rPr lang="en-US" sz="1200" dirty="0" smtClean="0">
                <a:solidFill>
                  <a:schemeClr val="bg1"/>
                </a:solidFill>
              </a:rPr>
              <a:t>WCA</a:t>
            </a:r>
            <a:endParaRPr lang="en-US" sz="1200" dirty="0">
              <a:solidFill>
                <a:schemeClr val="bg1"/>
              </a:solidFill>
            </a:endParaRPr>
          </a:p>
        </p:txBody>
      </p:sp>
      <p:sp>
        <p:nvSpPr>
          <p:cNvPr id="16" name="TextBox 15"/>
          <p:cNvSpPr txBox="1"/>
          <p:nvPr/>
        </p:nvSpPr>
        <p:spPr>
          <a:xfrm>
            <a:off x="1633664" y="3253169"/>
            <a:ext cx="850265"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Produce</a:t>
            </a:r>
          </a:p>
          <a:p>
            <a:pPr algn="ctr"/>
            <a:r>
              <a:rPr lang="en-US" sz="1200" dirty="0" smtClean="0">
                <a:solidFill>
                  <a:schemeClr val="bg1"/>
                </a:solidFill>
              </a:rPr>
              <a:t>WCA</a:t>
            </a:r>
            <a:endParaRPr lang="en-US" sz="1200" dirty="0">
              <a:solidFill>
                <a:schemeClr val="bg1"/>
              </a:solidFill>
            </a:endParaRPr>
          </a:p>
        </p:txBody>
      </p:sp>
      <p:sp>
        <p:nvSpPr>
          <p:cNvPr id="17" name="TextBox 16"/>
          <p:cNvSpPr txBox="1"/>
          <p:nvPr/>
        </p:nvSpPr>
        <p:spPr>
          <a:xfrm>
            <a:off x="1659572" y="4719066"/>
            <a:ext cx="752729"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Service</a:t>
            </a:r>
          </a:p>
          <a:p>
            <a:pPr algn="ctr"/>
            <a:r>
              <a:rPr lang="en-US" sz="1200" dirty="0" smtClean="0">
                <a:solidFill>
                  <a:schemeClr val="bg1"/>
                </a:solidFill>
              </a:rPr>
              <a:t>WCA</a:t>
            </a:r>
            <a:endParaRPr lang="en-US" sz="1200" dirty="0">
              <a:solidFill>
                <a:schemeClr val="bg1"/>
              </a:solidFill>
            </a:endParaRPr>
          </a:p>
        </p:txBody>
      </p:sp>
      <p:sp>
        <p:nvSpPr>
          <p:cNvPr id="2" name="TextBox 1"/>
          <p:cNvSpPr txBox="1"/>
          <p:nvPr/>
        </p:nvSpPr>
        <p:spPr>
          <a:xfrm>
            <a:off x="247650" y="1771651"/>
            <a:ext cx="917448"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Research</a:t>
            </a:r>
            <a:endParaRPr lang="en-US" sz="1200" dirty="0">
              <a:solidFill>
                <a:schemeClr val="bg1"/>
              </a:solidFill>
            </a:endParaRPr>
          </a:p>
        </p:txBody>
      </p:sp>
      <p:sp>
        <p:nvSpPr>
          <p:cNvPr id="18" name="Left Arrow 17"/>
          <p:cNvSpPr/>
          <p:nvPr/>
        </p:nvSpPr>
        <p:spPr>
          <a:xfrm rot="10800000">
            <a:off x="1253490" y="1646682"/>
            <a:ext cx="30480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 name="TextBox 2"/>
          <p:cNvSpPr txBox="1"/>
          <p:nvPr/>
        </p:nvSpPr>
        <p:spPr>
          <a:xfrm>
            <a:off x="495300" y="2537842"/>
            <a:ext cx="685800"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Sell</a:t>
            </a:r>
            <a:endParaRPr lang="en-US" sz="1200" dirty="0">
              <a:solidFill>
                <a:schemeClr val="bg1"/>
              </a:solidFill>
            </a:endParaRPr>
          </a:p>
        </p:txBody>
      </p:sp>
      <p:sp>
        <p:nvSpPr>
          <p:cNvPr id="4" name="TextBox 3"/>
          <p:cNvSpPr txBox="1"/>
          <p:nvPr/>
        </p:nvSpPr>
        <p:spPr>
          <a:xfrm>
            <a:off x="409575" y="3325368"/>
            <a:ext cx="832104"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Produce</a:t>
            </a:r>
            <a:endParaRPr lang="en-US" sz="1200" dirty="0">
              <a:solidFill>
                <a:schemeClr val="bg1"/>
              </a:solidFill>
            </a:endParaRPr>
          </a:p>
        </p:txBody>
      </p:sp>
      <p:sp>
        <p:nvSpPr>
          <p:cNvPr id="6" name="TextBox 5"/>
          <p:cNvSpPr txBox="1"/>
          <p:nvPr/>
        </p:nvSpPr>
        <p:spPr>
          <a:xfrm>
            <a:off x="406908" y="4779645"/>
            <a:ext cx="795528"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Service</a:t>
            </a:r>
            <a:endParaRPr lang="en-US" sz="1200" dirty="0">
              <a:solidFill>
                <a:schemeClr val="bg1"/>
              </a:solidFill>
            </a:endParaRPr>
          </a:p>
        </p:txBody>
      </p:sp>
      <p:sp>
        <p:nvSpPr>
          <p:cNvPr id="29" name="TextBox 28"/>
          <p:cNvSpPr txBox="1"/>
          <p:nvPr/>
        </p:nvSpPr>
        <p:spPr>
          <a:xfrm>
            <a:off x="1631061" y="2464500"/>
            <a:ext cx="685800"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Sell</a:t>
            </a:r>
          </a:p>
          <a:p>
            <a:pPr algn="ctr"/>
            <a:r>
              <a:rPr lang="en-US" sz="1200" dirty="0" smtClean="0">
                <a:solidFill>
                  <a:schemeClr val="bg1"/>
                </a:solidFill>
              </a:rPr>
              <a:t>WCA</a:t>
            </a:r>
          </a:p>
        </p:txBody>
      </p:sp>
      <p:sp>
        <p:nvSpPr>
          <p:cNvPr id="30" name="Left Arrow 29"/>
          <p:cNvSpPr/>
          <p:nvPr/>
        </p:nvSpPr>
        <p:spPr>
          <a:xfrm rot="10800000">
            <a:off x="1263396" y="2405761"/>
            <a:ext cx="30480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1" name="Left Arrow 30"/>
          <p:cNvSpPr/>
          <p:nvPr/>
        </p:nvSpPr>
        <p:spPr>
          <a:xfrm rot="10800000">
            <a:off x="1298829" y="3199511"/>
            <a:ext cx="30480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34" name="Group 33"/>
          <p:cNvGrpSpPr/>
          <p:nvPr/>
        </p:nvGrpSpPr>
        <p:grpSpPr>
          <a:xfrm>
            <a:off x="494284" y="3922268"/>
            <a:ext cx="1100455" cy="533400"/>
            <a:chOff x="252984" y="5512943"/>
            <a:chExt cx="1100455" cy="533400"/>
          </a:xfrm>
        </p:grpSpPr>
        <p:sp>
          <p:nvSpPr>
            <p:cNvPr id="5" name="TextBox 4"/>
            <p:cNvSpPr txBox="1"/>
            <p:nvPr/>
          </p:nvSpPr>
          <p:spPr>
            <a:xfrm>
              <a:off x="252984" y="5644896"/>
              <a:ext cx="722376" cy="27699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Deliver</a:t>
              </a:r>
              <a:endParaRPr lang="en-US" sz="1200" dirty="0">
                <a:solidFill>
                  <a:schemeClr val="bg1"/>
                </a:solidFill>
              </a:endParaRPr>
            </a:p>
          </p:txBody>
        </p:sp>
        <p:sp>
          <p:nvSpPr>
            <p:cNvPr id="32" name="Left Arrow 31"/>
            <p:cNvSpPr/>
            <p:nvPr/>
          </p:nvSpPr>
          <p:spPr>
            <a:xfrm rot="10800000">
              <a:off x="1048639" y="5512943"/>
              <a:ext cx="30480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33" name="Left Arrow 32"/>
          <p:cNvSpPr/>
          <p:nvPr/>
        </p:nvSpPr>
        <p:spPr>
          <a:xfrm rot="10800000">
            <a:off x="1278636" y="4676013"/>
            <a:ext cx="30480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Left Arrow 37"/>
          <p:cNvSpPr/>
          <p:nvPr/>
        </p:nvSpPr>
        <p:spPr>
          <a:xfrm rot="16200000">
            <a:off x="754761" y="4290251"/>
            <a:ext cx="30480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9" name="Left Arrow 38"/>
          <p:cNvSpPr/>
          <p:nvPr/>
        </p:nvSpPr>
        <p:spPr>
          <a:xfrm rot="16200000">
            <a:off x="711898" y="3556826"/>
            <a:ext cx="30480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Left Arrow 39"/>
          <p:cNvSpPr/>
          <p:nvPr/>
        </p:nvSpPr>
        <p:spPr>
          <a:xfrm rot="16200000">
            <a:off x="702373" y="2813876"/>
            <a:ext cx="30480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1" name="Left Arrow 40"/>
          <p:cNvSpPr/>
          <p:nvPr/>
        </p:nvSpPr>
        <p:spPr>
          <a:xfrm rot="16200000">
            <a:off x="692848" y="2023301"/>
            <a:ext cx="30480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3" name="TextBox 22"/>
          <p:cNvSpPr txBox="1"/>
          <p:nvPr/>
        </p:nvSpPr>
        <p:spPr>
          <a:xfrm>
            <a:off x="2776664" y="3265869"/>
            <a:ext cx="850265" cy="8309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chemeClr val="bg1"/>
                </a:solidFill>
              </a:rPr>
              <a:t>Produce Expanded</a:t>
            </a:r>
          </a:p>
          <a:p>
            <a:pPr algn="ctr"/>
            <a:endParaRPr lang="en-US" sz="1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Flow Chart Narrative</a:t>
            </a:r>
            <a:endParaRPr lang="en-US" sz="4000" dirty="0">
              <a:effectLst>
                <a:outerShdw blurRad="50800" dist="38100" dir="2700000" algn="tl" rotWithShape="0">
                  <a:prstClr val="black">
                    <a:alpha val="40000"/>
                  </a:prst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Work Centered </a:t>
            </a:r>
          </a:p>
          <a:p>
            <a:pPr algn="ctr"/>
            <a:r>
              <a:rPr lang="en-US" sz="4000" dirty="0" smtClean="0">
                <a:effectLst>
                  <a:outerShdw blurRad="50800" dist="38100" dir="2700000" algn="tl" rotWithShape="0">
                    <a:prstClr val="black">
                      <a:alpha val="40000"/>
                    </a:prstClr>
                  </a:outerShdw>
                </a:effectLst>
              </a:rPr>
              <a:t>Analysis for Overall</a:t>
            </a:r>
          </a:p>
        </p:txBody>
      </p:sp>
      <p:sp>
        <p:nvSpPr>
          <p:cNvPr id="3" name="TextBox 2"/>
          <p:cNvSpPr txBox="1"/>
          <p:nvPr/>
        </p:nvSpPr>
        <p:spPr>
          <a:xfrm>
            <a:off x="839284" y="3776715"/>
            <a:ext cx="5205984" cy="175432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Work Practices</a:t>
            </a:r>
          </a:p>
          <a:p>
            <a:pPr>
              <a:buFont typeface="Arial" pitchFamily="34" charset="0"/>
              <a:buChar char="•"/>
            </a:pPr>
            <a:r>
              <a:rPr lang="en-US" sz="1200" b="1" dirty="0" smtClean="0">
                <a:solidFill>
                  <a:schemeClr val="bg1"/>
                </a:solidFill>
              </a:rPr>
              <a:t>Research</a:t>
            </a:r>
            <a:r>
              <a:rPr lang="en-US" sz="1200" dirty="0" smtClean="0">
                <a:solidFill>
                  <a:schemeClr val="bg1"/>
                </a:solidFill>
              </a:rPr>
              <a:t> ideas about integrating Pico Projectors into the laptops.</a:t>
            </a:r>
          </a:p>
          <a:p>
            <a:pPr>
              <a:buFont typeface="Arial" pitchFamily="34" charset="0"/>
              <a:buChar char="•"/>
            </a:pPr>
            <a:r>
              <a:rPr lang="en-US" sz="1200" b="1" dirty="0" smtClean="0">
                <a:solidFill>
                  <a:schemeClr val="bg1"/>
                </a:solidFill>
              </a:rPr>
              <a:t>Sell</a:t>
            </a:r>
            <a:r>
              <a:rPr lang="en-US" sz="1200" dirty="0" smtClean="0">
                <a:solidFill>
                  <a:schemeClr val="bg1"/>
                </a:solidFill>
              </a:rPr>
              <a:t> the idea to a computer manufacturer and to work with them to design this project for their laptops.</a:t>
            </a:r>
          </a:p>
          <a:p>
            <a:pPr>
              <a:buFont typeface="Arial" pitchFamily="34" charset="0"/>
              <a:buChar char="•"/>
            </a:pPr>
            <a:r>
              <a:rPr lang="en-US" sz="1200" b="1" dirty="0" smtClean="0">
                <a:solidFill>
                  <a:schemeClr val="bg1"/>
                </a:solidFill>
              </a:rPr>
              <a:t>Produce</a:t>
            </a:r>
            <a:r>
              <a:rPr lang="en-US" sz="1200" dirty="0" smtClean="0">
                <a:solidFill>
                  <a:schemeClr val="bg1"/>
                </a:solidFill>
              </a:rPr>
              <a:t> a design.</a:t>
            </a:r>
          </a:p>
          <a:p>
            <a:pPr>
              <a:buFont typeface="Arial" pitchFamily="34" charset="0"/>
              <a:buChar char="•"/>
            </a:pPr>
            <a:r>
              <a:rPr lang="en-US" sz="1200" b="1" dirty="0" smtClean="0">
                <a:solidFill>
                  <a:schemeClr val="bg1"/>
                </a:solidFill>
              </a:rPr>
              <a:t>Deliver </a:t>
            </a:r>
            <a:r>
              <a:rPr lang="en-US" sz="1200" dirty="0" smtClean="0">
                <a:solidFill>
                  <a:schemeClr val="bg1"/>
                </a:solidFill>
              </a:rPr>
              <a:t>design specifics to the computer manufacturer’s</a:t>
            </a:r>
          </a:p>
          <a:p>
            <a:pPr>
              <a:buFont typeface="Arial" pitchFamily="34" charset="0"/>
              <a:buChar char="•"/>
            </a:pPr>
            <a:r>
              <a:rPr lang="en-US" sz="1200" b="1" dirty="0" smtClean="0">
                <a:solidFill>
                  <a:schemeClr val="bg1"/>
                </a:solidFill>
              </a:rPr>
              <a:t>Service</a:t>
            </a:r>
            <a:r>
              <a:rPr lang="en-US" sz="1200" dirty="0" smtClean="0">
                <a:solidFill>
                  <a:schemeClr val="bg1"/>
                </a:solidFill>
              </a:rPr>
              <a:t> the computer manufacturer’s by improving or tweaking design by request.</a:t>
            </a:r>
            <a:endParaRPr lang="en-US" sz="1200" b="1" dirty="0">
              <a:solidFill>
                <a:schemeClr val="bg1"/>
              </a:solidFill>
            </a:endParaRPr>
          </a:p>
        </p:txBody>
      </p:sp>
      <p:sp>
        <p:nvSpPr>
          <p:cNvPr id="5" name="TextBox 4"/>
          <p:cNvSpPr txBox="1"/>
          <p:nvPr/>
        </p:nvSpPr>
        <p:spPr>
          <a:xfrm>
            <a:off x="494733" y="2349193"/>
            <a:ext cx="1755648" cy="83099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People</a:t>
            </a:r>
          </a:p>
          <a:p>
            <a:pPr>
              <a:buFont typeface="Arial" pitchFamily="34" charset="0"/>
              <a:buChar char="•"/>
            </a:pPr>
            <a:r>
              <a:rPr lang="en-US" sz="1200" dirty="0" smtClean="0">
                <a:solidFill>
                  <a:schemeClr val="bg1"/>
                </a:solidFill>
              </a:rPr>
              <a:t>KJM Development Computer Manufacturer</a:t>
            </a:r>
            <a:endParaRPr lang="en-US" sz="1200" dirty="0">
              <a:solidFill>
                <a:schemeClr val="bg1"/>
              </a:solidFill>
            </a:endParaRPr>
          </a:p>
        </p:txBody>
      </p:sp>
      <p:sp>
        <p:nvSpPr>
          <p:cNvPr id="6" name="TextBox 5"/>
          <p:cNvSpPr txBox="1"/>
          <p:nvPr/>
        </p:nvSpPr>
        <p:spPr>
          <a:xfrm>
            <a:off x="2505356" y="1979861"/>
            <a:ext cx="1944761" cy="12003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Technology</a:t>
            </a:r>
          </a:p>
          <a:p>
            <a:pPr>
              <a:buFont typeface="Arial" pitchFamily="34" charset="0"/>
              <a:buChar char="•"/>
            </a:pPr>
            <a:r>
              <a:rPr lang="en-US" sz="1200" dirty="0" smtClean="0">
                <a:solidFill>
                  <a:schemeClr val="bg1"/>
                </a:solidFill>
              </a:rPr>
              <a:t>Pico Projector</a:t>
            </a:r>
          </a:p>
          <a:p>
            <a:pPr>
              <a:buFont typeface="Arial" pitchFamily="34" charset="0"/>
              <a:buChar char="•"/>
            </a:pPr>
            <a:r>
              <a:rPr lang="en-US" sz="1200" dirty="0" smtClean="0">
                <a:solidFill>
                  <a:schemeClr val="bg1"/>
                </a:solidFill>
              </a:rPr>
              <a:t>Microsoft Office Suite</a:t>
            </a:r>
          </a:p>
          <a:p>
            <a:pPr>
              <a:buFont typeface="Arial" pitchFamily="34" charset="0"/>
              <a:buChar char="•"/>
            </a:pPr>
            <a:r>
              <a:rPr lang="en-US" sz="1200" dirty="0" smtClean="0">
                <a:solidFill>
                  <a:schemeClr val="bg1"/>
                </a:solidFill>
              </a:rPr>
              <a:t>Laptop from Computer Manufacturer</a:t>
            </a:r>
            <a:endParaRPr lang="en-US" sz="1200" dirty="0">
              <a:solidFill>
                <a:schemeClr val="bg1"/>
              </a:solidFill>
            </a:endParaRPr>
          </a:p>
        </p:txBody>
      </p:sp>
      <p:sp>
        <p:nvSpPr>
          <p:cNvPr id="7" name="TextBox 6"/>
          <p:cNvSpPr txBox="1"/>
          <p:nvPr/>
        </p:nvSpPr>
        <p:spPr>
          <a:xfrm>
            <a:off x="4705467" y="1795195"/>
            <a:ext cx="1828800" cy="138499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Data</a:t>
            </a:r>
          </a:p>
          <a:p>
            <a:pPr>
              <a:buFont typeface="Arial" pitchFamily="34" charset="0"/>
              <a:buChar char="•"/>
            </a:pPr>
            <a:r>
              <a:rPr lang="en-US" sz="1200" dirty="0" smtClean="0">
                <a:solidFill>
                  <a:schemeClr val="bg1"/>
                </a:solidFill>
              </a:rPr>
              <a:t>Plans for Specifications</a:t>
            </a:r>
          </a:p>
          <a:p>
            <a:pPr>
              <a:buFont typeface="Arial" pitchFamily="34" charset="0"/>
              <a:buChar char="•"/>
            </a:pPr>
            <a:r>
              <a:rPr lang="en-US" sz="1200" dirty="0" smtClean="0">
                <a:solidFill>
                  <a:schemeClr val="bg1"/>
                </a:solidFill>
              </a:rPr>
              <a:t>Computer Manufacturers Laptop Design and Specifications</a:t>
            </a:r>
            <a:endParaRPr lang="en-US" sz="1200" dirty="0">
              <a:solidFill>
                <a:schemeClr val="bg1"/>
              </a:solidFill>
            </a:endParaRPr>
          </a:p>
        </p:txBody>
      </p:sp>
      <p:sp>
        <p:nvSpPr>
          <p:cNvPr id="13" name="TextBox 12"/>
          <p:cNvSpPr txBox="1"/>
          <p:nvPr/>
        </p:nvSpPr>
        <p:spPr>
          <a:xfrm>
            <a:off x="533400" y="7653074"/>
            <a:ext cx="25908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Goal</a:t>
            </a:r>
          </a:p>
          <a:p>
            <a:pPr>
              <a:buFont typeface="Arial" pitchFamily="34" charset="0"/>
              <a:buChar char="•"/>
            </a:pPr>
            <a:r>
              <a:rPr lang="en-US" sz="1200" dirty="0" smtClean="0">
                <a:solidFill>
                  <a:schemeClr val="bg1"/>
                </a:solidFill>
              </a:rPr>
              <a:t>Come up with a design for a computer manufacturer to directly build a Pico Projector in their laptops.</a:t>
            </a:r>
            <a:endParaRPr lang="en-US" sz="1200" dirty="0">
              <a:solidFill>
                <a:schemeClr val="bg1"/>
              </a:solidFill>
            </a:endParaRPr>
          </a:p>
        </p:txBody>
      </p:sp>
      <p:sp>
        <p:nvSpPr>
          <p:cNvPr id="15" name="TextBox 14"/>
          <p:cNvSpPr txBox="1"/>
          <p:nvPr/>
        </p:nvSpPr>
        <p:spPr>
          <a:xfrm>
            <a:off x="3657600" y="7653074"/>
            <a:ext cx="2743200" cy="1015663"/>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Value</a:t>
            </a:r>
          </a:p>
          <a:p>
            <a:pPr>
              <a:buFont typeface="Arial" pitchFamily="34" charset="0"/>
              <a:buChar char="•"/>
            </a:pPr>
            <a:r>
              <a:rPr lang="en-US" sz="1200" dirty="0" smtClean="0">
                <a:solidFill>
                  <a:schemeClr val="bg1"/>
                </a:solidFill>
              </a:rPr>
              <a:t>Creating a design for a computer manufacturer in order to increase the value of their laptops.</a:t>
            </a:r>
            <a:endParaRPr lang="en-US" sz="1200" dirty="0">
              <a:solidFill>
                <a:schemeClr val="bg1"/>
              </a:solidFill>
            </a:endParaRPr>
          </a:p>
        </p:txBody>
      </p:sp>
      <p:sp>
        <p:nvSpPr>
          <p:cNvPr id="16" name="TextBox 15"/>
          <p:cNvSpPr txBox="1"/>
          <p:nvPr/>
        </p:nvSpPr>
        <p:spPr>
          <a:xfrm>
            <a:off x="2497396" y="6955414"/>
            <a:ext cx="1767840" cy="6463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Customer</a:t>
            </a:r>
          </a:p>
          <a:p>
            <a:pPr>
              <a:buFont typeface="Arial" pitchFamily="34" charset="0"/>
              <a:buChar char="•"/>
            </a:pPr>
            <a:r>
              <a:rPr lang="en-US" sz="1200" dirty="0" smtClean="0">
                <a:solidFill>
                  <a:schemeClr val="bg1"/>
                </a:solidFill>
              </a:rPr>
              <a:t>Computer Manufacturer</a:t>
            </a:r>
            <a:endParaRPr lang="en-US" sz="1200" dirty="0">
              <a:solidFill>
                <a:schemeClr val="bg1"/>
              </a:solidFill>
            </a:endParaRPr>
          </a:p>
        </p:txBody>
      </p:sp>
      <p:sp>
        <p:nvSpPr>
          <p:cNvPr id="19" name="Left Arrow 18"/>
          <p:cNvSpPr/>
          <p:nvPr/>
        </p:nvSpPr>
        <p:spPr>
          <a:xfrm rot="16200000">
            <a:off x="1176801" y="3218331"/>
            <a:ext cx="41615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Left Arrow 13"/>
          <p:cNvSpPr/>
          <p:nvPr/>
        </p:nvSpPr>
        <p:spPr>
          <a:xfrm rot="16200000">
            <a:off x="3280831" y="3218331"/>
            <a:ext cx="41615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 name="Left Arrow 17"/>
          <p:cNvSpPr/>
          <p:nvPr/>
        </p:nvSpPr>
        <p:spPr>
          <a:xfrm rot="16200000">
            <a:off x="5341643" y="3218331"/>
            <a:ext cx="41615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Left Arrow 21"/>
          <p:cNvSpPr/>
          <p:nvPr/>
        </p:nvSpPr>
        <p:spPr>
          <a:xfrm rot="16200000">
            <a:off x="3197997" y="5580720"/>
            <a:ext cx="416150"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3" name="TextBox 22"/>
          <p:cNvSpPr txBox="1"/>
          <p:nvPr/>
        </p:nvSpPr>
        <p:spPr>
          <a:xfrm>
            <a:off x="2212118" y="6103945"/>
            <a:ext cx="2373530" cy="46166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solidFill>
                  <a:schemeClr val="bg1"/>
                </a:solidFill>
              </a:rPr>
              <a:t>Product</a:t>
            </a:r>
          </a:p>
          <a:p>
            <a:pPr>
              <a:buFont typeface="Arial" pitchFamily="34" charset="0"/>
              <a:buChar char="•"/>
            </a:pPr>
            <a:r>
              <a:rPr lang="en-US" sz="1200" dirty="0" smtClean="0">
                <a:solidFill>
                  <a:schemeClr val="bg1"/>
                </a:solidFill>
              </a:rPr>
              <a:t>Design for Product Overall</a:t>
            </a:r>
            <a:endParaRPr lang="en-US" sz="1200" dirty="0">
              <a:solidFill>
                <a:schemeClr val="bg1"/>
              </a:solidFill>
            </a:endParaRPr>
          </a:p>
        </p:txBody>
      </p:sp>
      <p:sp>
        <p:nvSpPr>
          <p:cNvPr id="24" name="Left Arrow 23"/>
          <p:cNvSpPr/>
          <p:nvPr/>
        </p:nvSpPr>
        <p:spPr>
          <a:xfrm rot="16200000">
            <a:off x="3250799" y="6494847"/>
            <a:ext cx="315095" cy="533400"/>
          </a:xfrm>
          <a:prstGeom prst="leftArrow">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6400800" cy="1323439"/>
          </a:xfrm>
          <a:prstGeom prst="rect">
            <a:avLst/>
          </a:prstGeom>
          <a:noFill/>
        </p:spPr>
        <p:txBody>
          <a:bodyPr wrap="square" rtlCol="0">
            <a:spAutoFit/>
          </a:bodyPr>
          <a:lstStyle/>
          <a:p>
            <a:pPr algn="ctr"/>
            <a:r>
              <a:rPr lang="en-US" sz="4000" dirty="0" smtClean="0">
                <a:effectLst>
                  <a:outerShdw blurRad="50800" dist="38100" dir="2700000" algn="tl" rotWithShape="0">
                    <a:prstClr val="black">
                      <a:alpha val="40000"/>
                    </a:prstClr>
                  </a:outerShdw>
                </a:effectLst>
              </a:rPr>
              <a:t>Client WCA Narrative for Overall</a:t>
            </a:r>
            <a:endParaRPr lang="en-US" sz="4000" dirty="0">
              <a:effectLst>
                <a:outerShdw blurRad="50800" dist="38100" dir="2700000" algn="tl" rotWithShape="0">
                  <a:prstClr val="black">
                    <a:alpha val="40000"/>
                  </a:prstClr>
                </a:outerShdw>
              </a:effectLst>
            </a:endParaRPr>
          </a:p>
        </p:txBody>
      </p:sp>
      <p:sp>
        <p:nvSpPr>
          <p:cNvPr id="3" name="TextBox 2"/>
          <p:cNvSpPr txBox="1"/>
          <p:nvPr/>
        </p:nvSpPr>
        <p:spPr>
          <a:xfrm>
            <a:off x="343280" y="1674392"/>
            <a:ext cx="6121020" cy="6694140"/>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300" b="1" dirty="0" smtClean="0">
                <a:solidFill>
                  <a:schemeClr val="bg1"/>
                </a:solidFill>
              </a:rPr>
              <a:t>Goal: </a:t>
            </a:r>
            <a:r>
              <a:rPr lang="en-US" sz="1300" dirty="0" smtClean="0">
                <a:solidFill>
                  <a:schemeClr val="bg1"/>
                </a:solidFill>
              </a:rPr>
              <a:t>is to create a design for a computer manufacturer to directly build a Pico Projector into their laptops.</a:t>
            </a:r>
          </a:p>
          <a:p>
            <a:r>
              <a:rPr lang="en-US" sz="1300" b="1" dirty="0" smtClean="0">
                <a:solidFill>
                  <a:schemeClr val="bg1"/>
                </a:solidFill>
              </a:rPr>
              <a:t>Value:</a:t>
            </a:r>
            <a:r>
              <a:rPr lang="en-US" sz="1300" dirty="0" smtClean="0">
                <a:solidFill>
                  <a:schemeClr val="bg1"/>
                </a:solidFill>
              </a:rPr>
              <a:t> Creating a design for a computer manufacturer in order to obtain a contract for increasing the value of the laptops.</a:t>
            </a:r>
          </a:p>
          <a:p>
            <a:r>
              <a:rPr lang="en-US" sz="1300" b="1" dirty="0" smtClean="0">
                <a:solidFill>
                  <a:schemeClr val="bg1"/>
                </a:solidFill>
              </a:rPr>
              <a:t>Product: </a:t>
            </a:r>
            <a:r>
              <a:rPr lang="en-US" sz="1300" dirty="0" smtClean="0">
                <a:solidFill>
                  <a:schemeClr val="bg1"/>
                </a:solidFill>
              </a:rPr>
              <a:t>Design for directing integrating Pico Projectors into laptops.</a:t>
            </a:r>
          </a:p>
          <a:p>
            <a:r>
              <a:rPr lang="en-US" sz="1300" b="1" dirty="0" smtClean="0">
                <a:solidFill>
                  <a:schemeClr val="bg1"/>
                </a:solidFill>
              </a:rPr>
              <a:t>Customer: </a:t>
            </a:r>
            <a:r>
              <a:rPr lang="en-US" sz="1300" dirty="0" smtClean="0">
                <a:solidFill>
                  <a:schemeClr val="bg1"/>
                </a:solidFill>
              </a:rPr>
              <a:t>Computer manufacturer.</a:t>
            </a:r>
          </a:p>
          <a:p>
            <a:endParaRPr lang="en-US" sz="1300" b="1" u="sng" dirty="0" smtClean="0">
              <a:solidFill>
                <a:schemeClr val="bg1"/>
              </a:solidFill>
            </a:endParaRPr>
          </a:p>
          <a:p>
            <a:r>
              <a:rPr lang="en-US" sz="1300" b="1" u="sng" dirty="0" smtClean="0">
                <a:solidFill>
                  <a:schemeClr val="bg1"/>
                </a:solidFill>
              </a:rPr>
              <a:t>Work Practices</a:t>
            </a:r>
          </a:p>
          <a:p>
            <a:r>
              <a:rPr lang="en-US" sz="1300" b="1" dirty="0" smtClean="0">
                <a:solidFill>
                  <a:schemeClr val="bg1"/>
                </a:solidFill>
              </a:rPr>
              <a:t>Research</a:t>
            </a:r>
            <a:r>
              <a:rPr lang="en-US" sz="1300" dirty="0" smtClean="0">
                <a:solidFill>
                  <a:schemeClr val="bg1"/>
                </a:solidFill>
              </a:rPr>
              <a:t> ideas about integrating Pico Projectors into laptops.</a:t>
            </a:r>
          </a:p>
          <a:p>
            <a:r>
              <a:rPr lang="en-US" sz="1300" b="1" dirty="0" smtClean="0">
                <a:solidFill>
                  <a:schemeClr val="bg1"/>
                </a:solidFill>
              </a:rPr>
              <a:t>Sell</a:t>
            </a:r>
            <a:r>
              <a:rPr lang="en-US" sz="1300" dirty="0" smtClean="0">
                <a:solidFill>
                  <a:schemeClr val="bg1"/>
                </a:solidFill>
              </a:rPr>
              <a:t> idea to the computer manufacturer.</a:t>
            </a:r>
          </a:p>
          <a:p>
            <a:r>
              <a:rPr lang="en-US" sz="1300" b="1" dirty="0" smtClean="0">
                <a:solidFill>
                  <a:schemeClr val="bg1"/>
                </a:solidFill>
              </a:rPr>
              <a:t>Produce</a:t>
            </a:r>
            <a:r>
              <a:rPr lang="en-US" sz="1300" dirty="0" smtClean="0">
                <a:solidFill>
                  <a:schemeClr val="bg1"/>
                </a:solidFill>
              </a:rPr>
              <a:t> a design using the computer manufacturer’s specifications.</a:t>
            </a:r>
          </a:p>
          <a:p>
            <a:r>
              <a:rPr lang="en-US" sz="1300" b="1" dirty="0" smtClean="0">
                <a:solidFill>
                  <a:schemeClr val="bg1"/>
                </a:solidFill>
              </a:rPr>
              <a:t>Deliver</a:t>
            </a:r>
            <a:r>
              <a:rPr lang="en-US" sz="1300" dirty="0" smtClean="0">
                <a:solidFill>
                  <a:schemeClr val="bg1"/>
                </a:solidFill>
              </a:rPr>
              <a:t> the design to the computer manufacturer.</a:t>
            </a:r>
          </a:p>
          <a:p>
            <a:r>
              <a:rPr lang="en-US" sz="1300" b="1" dirty="0" smtClean="0">
                <a:solidFill>
                  <a:schemeClr val="bg1"/>
                </a:solidFill>
              </a:rPr>
              <a:t>Service</a:t>
            </a:r>
            <a:r>
              <a:rPr lang="en-US" sz="1300" dirty="0" smtClean="0">
                <a:solidFill>
                  <a:schemeClr val="bg1"/>
                </a:solidFill>
              </a:rPr>
              <a:t> by working with the computer manufacturer and improving or changing the design if needed.</a:t>
            </a:r>
          </a:p>
          <a:p>
            <a:endParaRPr lang="en-US" sz="1300" b="1" dirty="0" smtClean="0">
              <a:solidFill>
                <a:schemeClr val="bg1"/>
              </a:solidFill>
            </a:endParaRPr>
          </a:p>
          <a:p>
            <a:r>
              <a:rPr lang="en-US" sz="1300" b="1" u="sng" dirty="0" smtClean="0">
                <a:solidFill>
                  <a:schemeClr val="bg1"/>
                </a:solidFill>
              </a:rPr>
              <a:t>Role of People in the Overall Process</a:t>
            </a:r>
          </a:p>
          <a:p>
            <a:r>
              <a:rPr lang="en-US" sz="1300" b="1" dirty="0" smtClean="0">
                <a:solidFill>
                  <a:schemeClr val="bg1"/>
                </a:solidFill>
              </a:rPr>
              <a:t>KJM Development: </a:t>
            </a:r>
            <a:r>
              <a:rPr lang="en-US" sz="1300" dirty="0" smtClean="0">
                <a:solidFill>
                  <a:schemeClr val="bg1"/>
                </a:solidFill>
              </a:rPr>
              <a:t>Our company designs the process of integrating the Pico Projectors into the laptops.</a:t>
            </a:r>
          </a:p>
          <a:p>
            <a:r>
              <a:rPr lang="en-US" sz="1300" b="1" dirty="0" smtClean="0">
                <a:solidFill>
                  <a:schemeClr val="bg1"/>
                </a:solidFill>
              </a:rPr>
              <a:t>Computer Manufacturer:</a:t>
            </a:r>
            <a:r>
              <a:rPr lang="en-US" sz="1300" dirty="0" smtClean="0">
                <a:solidFill>
                  <a:schemeClr val="bg1"/>
                </a:solidFill>
              </a:rPr>
              <a:t> The computer manufacturer who we enter a contract with and design for using their specifications.</a:t>
            </a:r>
            <a:endParaRPr lang="en-US" sz="1300" b="1" dirty="0" smtClean="0">
              <a:solidFill>
                <a:schemeClr val="bg1"/>
              </a:solidFill>
            </a:endParaRPr>
          </a:p>
          <a:p>
            <a:endParaRPr lang="en-US" sz="1300" b="1" u="sng" dirty="0" smtClean="0">
              <a:solidFill>
                <a:schemeClr val="bg1"/>
              </a:solidFill>
            </a:endParaRPr>
          </a:p>
          <a:p>
            <a:r>
              <a:rPr lang="en-US" sz="1300" b="1" u="sng" dirty="0" smtClean="0">
                <a:solidFill>
                  <a:schemeClr val="bg1"/>
                </a:solidFill>
              </a:rPr>
              <a:t>Role of Data in the Overall Process</a:t>
            </a:r>
          </a:p>
          <a:p>
            <a:r>
              <a:rPr lang="en-US" sz="1300" b="1" dirty="0" smtClean="0">
                <a:solidFill>
                  <a:schemeClr val="bg1"/>
                </a:solidFill>
              </a:rPr>
              <a:t>Computer Manufacturer’s Laptop Design and Specifications:</a:t>
            </a:r>
            <a:r>
              <a:rPr lang="en-US" sz="1300" dirty="0" smtClean="0">
                <a:solidFill>
                  <a:schemeClr val="bg1"/>
                </a:solidFill>
              </a:rPr>
              <a:t> The computer manufacturer’s laptop hardware and requests for design.</a:t>
            </a:r>
          </a:p>
          <a:p>
            <a:r>
              <a:rPr lang="en-US" sz="1300" b="1" dirty="0" smtClean="0">
                <a:solidFill>
                  <a:schemeClr val="bg1"/>
                </a:solidFill>
              </a:rPr>
              <a:t>Pico Projector’s Specifications:</a:t>
            </a:r>
            <a:r>
              <a:rPr lang="en-US" sz="1300" dirty="0" smtClean="0">
                <a:solidFill>
                  <a:schemeClr val="bg1"/>
                </a:solidFill>
              </a:rPr>
              <a:t> Used for designing the projector and laptop combination.</a:t>
            </a:r>
          </a:p>
          <a:p>
            <a:endParaRPr lang="en-US" sz="1300" b="1" dirty="0" smtClean="0">
              <a:solidFill>
                <a:schemeClr val="bg1"/>
              </a:solidFill>
            </a:endParaRPr>
          </a:p>
          <a:p>
            <a:r>
              <a:rPr lang="en-US" sz="1300" b="1" u="sng" dirty="0" smtClean="0">
                <a:solidFill>
                  <a:schemeClr val="bg1"/>
                </a:solidFill>
              </a:rPr>
              <a:t>Role of Technology in the Overall Process</a:t>
            </a:r>
          </a:p>
          <a:p>
            <a:r>
              <a:rPr lang="en-US" sz="1300" b="1" dirty="0" smtClean="0">
                <a:solidFill>
                  <a:schemeClr val="bg1"/>
                </a:solidFill>
              </a:rPr>
              <a:t>Pico Projector:</a:t>
            </a:r>
            <a:r>
              <a:rPr lang="en-US" sz="1300" dirty="0" smtClean="0">
                <a:solidFill>
                  <a:schemeClr val="bg1"/>
                </a:solidFill>
              </a:rPr>
              <a:t> Used to implement into laptops</a:t>
            </a:r>
          </a:p>
          <a:p>
            <a:r>
              <a:rPr lang="en-US" sz="1300" b="1" dirty="0" smtClean="0">
                <a:solidFill>
                  <a:schemeClr val="bg1"/>
                </a:solidFill>
              </a:rPr>
              <a:t>Software: </a:t>
            </a:r>
            <a:r>
              <a:rPr lang="en-US" sz="1300" dirty="0" smtClean="0">
                <a:solidFill>
                  <a:schemeClr val="bg1"/>
                </a:solidFill>
              </a:rPr>
              <a:t>Software will be preloaded onto the laptops to allow the user to work with and configure the projector.</a:t>
            </a:r>
          </a:p>
          <a:p>
            <a:r>
              <a:rPr lang="en-US" sz="1300" b="1" dirty="0" smtClean="0">
                <a:solidFill>
                  <a:schemeClr val="bg1"/>
                </a:solidFill>
              </a:rPr>
              <a:t>Computer Manufacturer’s Laptop:</a:t>
            </a:r>
            <a:r>
              <a:rPr lang="en-US" sz="1300" dirty="0" smtClean="0">
                <a:solidFill>
                  <a:schemeClr val="bg1"/>
                </a:solidFill>
              </a:rPr>
              <a:t> Used to design the projector for a specific laptop.</a:t>
            </a:r>
            <a:endParaRPr lang="en-US" sz="1300" b="1" dirty="0" smtClean="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1143</TotalTime>
  <Words>4628</Words>
  <Application>Microsoft Office PowerPoint</Application>
  <PresentationFormat>On-screen Show (4:3)</PresentationFormat>
  <Paragraphs>762</Paragraphs>
  <Slides>52</Slides>
  <Notes>7</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Aspect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Company>College of Engineering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kr7353</dc:creator>
  <cp:lastModifiedBy>TR</cp:lastModifiedBy>
  <cp:revision>186</cp:revision>
  <dcterms:created xsi:type="dcterms:W3CDTF">2009-02-15T23:44:04Z</dcterms:created>
  <dcterms:modified xsi:type="dcterms:W3CDTF">2009-02-25T06:18:26Z</dcterms:modified>
</cp:coreProperties>
</file>