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5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2" r:id="rId27"/>
    <p:sldId id="333" r:id="rId28"/>
    <p:sldId id="334" r:id="rId29"/>
    <p:sldId id="335" r:id="rId30"/>
    <p:sldId id="336" r:id="rId31"/>
    <p:sldId id="337" r:id="rId32"/>
    <p:sldId id="348" r:id="rId33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72" autoAdjust="0"/>
    <p:restoredTop sz="94660"/>
  </p:normalViewPr>
  <p:slideViewPr>
    <p:cSldViewPr>
      <p:cViewPr varScale="1">
        <p:scale>
          <a:sx n="97" d="100"/>
          <a:sy n="97" d="100"/>
        </p:scale>
        <p:origin x="-11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15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3B6-EF90-4E57-AEE8-FBC68B3CB8A8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890270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8C786-13CE-4B78-BB14-9E0492E7B1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D95B5331-5695-41CB-AD0E-6E5D36B8006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F5BB8AE-3711-4E53-BAC3-F19B4C5F8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61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E28BC-73E5-4487-9528-A05D61080260}" type="slidenum">
              <a:rPr lang="en-US"/>
              <a:pPr/>
              <a:t>11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FFAE2-5446-4E4F-8C62-4849E2ADF087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DE59D-B3AD-4C70-A5A7-FC0B0DB70A7A}" type="slidenum">
              <a:rPr lang="en-US"/>
              <a:pPr/>
              <a:t>13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4E704-E132-4A19-BEDF-3EEF8BAE93B2}" type="slidenum">
              <a:rPr lang="en-US"/>
              <a:pPr/>
              <a:t>14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BDEB6-DB2F-4057-AA1B-D24003270679}" type="slidenum">
              <a:rPr lang="en-US"/>
              <a:pPr/>
              <a:t>15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6FF95-707F-45CE-B849-AD96EFEEDA26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3C272-78E2-4772-8840-5BDC8C17DB54}" type="slidenum">
              <a:rPr lang="en-US"/>
              <a:pPr/>
              <a:t>17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8E0DE-3EBB-4F22-8487-16DA5F2A4797}" type="slidenum">
              <a:rPr lang="en-US"/>
              <a:pPr/>
              <a:t>18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E57E5-5FA2-49AB-88C2-771759B61360}" type="slidenum">
              <a:rPr lang="en-US"/>
              <a:pPr/>
              <a:t>20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D65FC-7498-4D38-95B0-195B70B0AF85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A32A3-1D5C-4D1C-A003-F384D89E2441}" type="slidenum">
              <a:rPr lang="en-US"/>
              <a:pPr/>
              <a:t>3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6F234-FFB5-4492-A43F-D1A432966E0B}" type="slidenum">
              <a:rPr lang="en-US"/>
              <a:pPr/>
              <a:t>22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D89ED-36FC-4F8A-8C9E-A4EA4D1AEDEE}" type="slidenum">
              <a:rPr lang="en-US"/>
              <a:pPr/>
              <a:t>23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C0383-9C3A-4702-9C12-43BCF6AB76C4}" type="slidenum">
              <a:rPr lang="en-US"/>
              <a:pPr/>
              <a:t>24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5D9BB-1393-49FD-B402-E9F53E6A2E4F}" type="slidenum">
              <a:rPr lang="en-US"/>
              <a:pPr/>
              <a:t>25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A72AD-CDFA-41CD-BB32-6A46529F39E7}" type="slidenum">
              <a:rPr lang="en-US"/>
              <a:pPr/>
              <a:t>26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95B8C-4BA2-4850-B5C1-8A8925DC540E}" type="slidenum">
              <a:rPr lang="en-US"/>
              <a:pPr/>
              <a:t>27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DD51B-5E17-4C16-9C4C-75A808637215}" type="slidenum">
              <a:rPr lang="en-US"/>
              <a:pPr/>
              <a:t>28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576D-F1B7-47F5-8DA3-08802C041D02}" type="slidenum">
              <a:rPr lang="en-US"/>
              <a:pPr/>
              <a:t>29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FC017-7BEC-4A4D-B0FE-E8ABA69E01D5}" type="slidenum">
              <a:rPr lang="en-US"/>
              <a:pPr/>
              <a:t>4</a:t>
            </a:fld>
            <a:endParaRPr lang="en-US"/>
          </a:p>
        </p:txBody>
      </p:sp>
      <p:sp>
        <p:nvSpPr>
          <p:cNvPr id="311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B8445-A24C-4C22-A6BA-3B22B918C653}" type="slidenum">
              <a:rPr lang="en-US"/>
              <a:pPr/>
              <a:t>5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1FDE8-1F10-4064-A6E5-EFB9FDE117FE}" type="slidenum">
              <a:rPr lang="en-US"/>
              <a:pPr/>
              <a:t>6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EA413-8180-4B37-82AB-F9AAF6CB4441}" type="slidenum">
              <a:rPr lang="en-US"/>
              <a:pPr/>
              <a:t>7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90452-9DDA-4AF0-A722-D72C52AE45C1}" type="slidenum">
              <a:rPr lang="en-US"/>
              <a:pPr/>
              <a:t>8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1E040-1535-4D88-A6CE-D3CDCFBB891E}" type="slidenum">
              <a:rPr lang="en-US"/>
              <a:pPr/>
              <a:t>9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EED66-9911-445A-9E53-F21667CF6119}" type="slidenum">
              <a:rPr lang="en-US"/>
              <a:pPr/>
              <a:t>10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880" y="4451985"/>
            <a:ext cx="519684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ADB1-56C9-4D3A-8CB0-41726D7FBD31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DF5A-75AC-4DDF-9580-45CE673D2DB5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191-4055-4298-8BAC-34CFA01B340A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C837-81F3-4CAD-A392-A96A671D9718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D33-2D62-471C-81C8-C9CC46462B8F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69F-05E3-440F-AE3C-7F39B582C90C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2F0B-FB3F-4A34-8462-8A06A9E15B39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8E4-F9D8-40FE-84AB-02E3510EA18C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8E2-77EE-4EE1-84D8-212E1AA5DECD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095B-B4D1-4A20-A1A4-6F197A431C35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281-3B0F-4B49-A54C-7AE6F6710F5C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CC95E3-2F86-48DE-9A08-8385AFCEB52E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139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Lecture 10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653AB3E9-C0CA-42EA-90E7-642D01C54A05}" type="slidenum">
              <a:rPr lang="en-US"/>
              <a:pPr/>
              <a:t>10</a:t>
            </a:fld>
            <a:endParaRPr lang="en-US"/>
          </a:p>
        </p:txBody>
      </p:sp>
      <p:sp>
        <p:nvSpPr>
          <p:cNvPr id="32257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Relative Performance</a:t>
            </a:r>
          </a:p>
        </p:txBody>
      </p:sp>
      <p:pic>
        <p:nvPicPr>
          <p:cNvPr id="322563" name="Picture 3" descr="0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905000"/>
            <a:ext cx="7086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685800" y="1219200"/>
            <a:ext cx="480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16027C"/>
                </a:solidFill>
                <a:latin typeface="Arial" charset="0"/>
              </a:rPr>
              <a:t>Depends on network conditions</a:t>
            </a:r>
          </a:p>
        </p:txBody>
      </p:sp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2438400" y="4724400"/>
            <a:ext cx="2438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Work better for smaller networks with low usage</a:t>
            </a:r>
          </a:p>
        </p:txBody>
      </p:sp>
      <p:sp>
        <p:nvSpPr>
          <p:cNvPr id="322568" name="Line 8"/>
          <p:cNvSpPr>
            <a:spLocks noChangeShapeType="1"/>
          </p:cNvSpPr>
          <p:nvPr/>
        </p:nvSpPr>
        <p:spPr bwMode="auto">
          <a:xfrm flipH="1" flipV="1">
            <a:off x="36576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Rectangle 9"/>
          <p:cNvSpPr>
            <a:spLocks noChangeArrowheads="1"/>
          </p:cNvSpPr>
          <p:nvPr/>
        </p:nvSpPr>
        <p:spPr bwMode="auto">
          <a:xfrm>
            <a:off x="2362200" y="2300288"/>
            <a:ext cx="25939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Work better for networks with high traffic volumes</a:t>
            </a:r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3962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6934200" y="1279525"/>
            <a:ext cx="1905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16027C"/>
                </a:solidFill>
                <a:latin typeface="Arial" charset="0"/>
              </a:rPr>
              <a:t>When volume is high, performance deteriorates (too many collisions)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6781800" y="4267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Network more efficiently used</a:t>
            </a:r>
          </a:p>
        </p:txBody>
      </p:sp>
      <p:sp>
        <p:nvSpPr>
          <p:cNvPr id="322573" name="Line 13"/>
          <p:cNvSpPr>
            <a:spLocks noChangeShapeType="1"/>
          </p:cNvSpPr>
          <p:nvPr/>
        </p:nvSpPr>
        <p:spPr bwMode="auto">
          <a:xfrm flipH="1">
            <a:off x="5991225" y="25146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4" name="Line 14"/>
          <p:cNvSpPr>
            <a:spLocks noChangeShapeType="1"/>
          </p:cNvSpPr>
          <p:nvPr/>
        </p:nvSpPr>
        <p:spPr bwMode="auto">
          <a:xfrm flipV="1">
            <a:off x="6858000" y="3505200"/>
            <a:ext cx="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4800600" y="4114800"/>
            <a:ext cx="1600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spcAft>
                <a:spcPct val="15000"/>
              </a:spcAft>
            </a:pPr>
            <a:r>
              <a:rPr lang="en-US" sz="2000" b="1">
                <a:solidFill>
                  <a:srgbClr val="1602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Cross-over point: About 20 computers</a:t>
            </a:r>
          </a:p>
        </p:txBody>
      </p:sp>
      <p:sp>
        <p:nvSpPr>
          <p:cNvPr id="322577" name="Line 17"/>
          <p:cNvSpPr>
            <a:spLocks noChangeShapeType="1"/>
          </p:cNvSpPr>
          <p:nvPr/>
        </p:nvSpPr>
        <p:spPr bwMode="auto">
          <a:xfrm flipH="1">
            <a:off x="5257800" y="3657600"/>
            <a:ext cx="0" cy="533400"/>
          </a:xfrm>
          <a:prstGeom prst="line">
            <a:avLst/>
          </a:prstGeom>
          <a:noFill/>
          <a:ln w="76200" cmpd="tri">
            <a:solidFill>
              <a:srgbClr val="00009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15D0F859-865B-4AD2-8628-C7EC5FCEA28F}" type="slidenum">
              <a:rPr lang="en-US"/>
              <a:pPr/>
              <a:t>11</a:t>
            </a:fld>
            <a:endParaRPr lang="en-US"/>
          </a:p>
        </p:txBody>
      </p:sp>
      <p:sp>
        <p:nvSpPr>
          <p:cNvPr id="324616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Error Control</a:t>
            </a:r>
          </a:p>
        </p:txBody>
      </p:sp>
      <p:sp>
        <p:nvSpPr>
          <p:cNvPr id="3246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38862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Handling of network errors caused by problems in transmission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Network errors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Can be a changing a bit value during transmission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Controlled by network hardware and software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Human errors: 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Can be a mistake in typing a number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Controlled by application programs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Categories of Network Errors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Corrupted (data is changed from what it is)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Lost data (cannot find the data at all)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248400" y="4114800"/>
            <a:ext cx="304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5600" y="4162162"/>
            <a:ext cx="2233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We cannot correct for these errors in the communication software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ACB22AAB-99BB-4229-A116-C53489BE7164}" type="slidenum">
              <a:rPr lang="en-US"/>
              <a:pPr/>
              <a:t>12</a:t>
            </a:fld>
            <a:endParaRPr lang="en-US"/>
          </a:p>
        </p:txBody>
      </p:sp>
      <p:sp>
        <p:nvSpPr>
          <p:cNvPr id="407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371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Control (Cont.)</a:t>
            </a:r>
          </a:p>
        </p:txBody>
      </p:sp>
      <p:sp>
        <p:nvSpPr>
          <p:cNvPr id="407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624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Error Rate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 error in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bits transmitted, e.g., 1 in 500,000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Burst error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Many bits are corrupted at the same time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Errors not uniformly distributed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e.g., 100 in 50,000,000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 in 500,000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Major functions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Preventing errors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Detecting errors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Correcting errors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4966D3FA-AC54-42BE-813C-8E345B88EFF0}" type="slidenum">
              <a:rPr lang="en-US"/>
              <a:pPr/>
              <a:t>13</a:t>
            </a:fld>
            <a:endParaRPr lang="en-US"/>
          </a:p>
        </p:txBody>
      </p:sp>
      <p:sp>
        <p:nvSpPr>
          <p:cNvPr id="409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 of Errors</a:t>
            </a:r>
          </a:p>
        </p:txBody>
      </p:sp>
      <p:sp>
        <p:nvSpPr>
          <p:cNvPr id="409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69004" y="1905000"/>
            <a:ext cx="7772400" cy="3810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Line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noise and distortion – major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cause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More likely on electrical media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Undesirable electrical signal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Introduced by equipment and natural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disturbances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02920" indent="-457200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Degrades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performance of 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circuit</a:t>
            </a:r>
          </a:p>
          <a:p>
            <a:pPr marL="45720" indent="0">
              <a:lnSpc>
                <a:spcPct val="9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02920" indent="-457200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Manifestation</a:t>
            </a:r>
          </a:p>
          <a:p>
            <a:pPr marL="45720" indent="0">
              <a:lnSpc>
                <a:spcPct val="9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Extra bits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“flipped” bits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Missing bits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035AC5FB-E03A-4078-872D-C10EFBA431BD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219200"/>
            <a:ext cx="7772400" cy="5105400"/>
            <a:chOff x="-3" y="400"/>
            <a:chExt cx="4095" cy="530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403"/>
              <a:ext cx="4089" cy="5295"/>
              <a:chOff x="0" y="403"/>
              <a:chExt cx="4089" cy="5295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403"/>
                <a:ext cx="978" cy="518"/>
                <a:chOff x="0" y="403"/>
                <a:chExt cx="978" cy="518"/>
              </a:xfrm>
            </p:grpSpPr>
            <p:sp>
              <p:nvSpPr>
                <p:cNvPr id="328710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978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403"/>
                  <a:ext cx="978" cy="518"/>
                  <a:chOff x="0" y="403"/>
                  <a:chExt cx="978" cy="518"/>
                </a:xfrm>
              </p:grpSpPr>
              <p:sp>
                <p:nvSpPr>
                  <p:cNvPr id="32871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03"/>
                    <a:ext cx="892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just"/>
                    <a:r>
                      <a:rPr lang="en-US" sz="1600" b="1">
                        <a:solidFill>
                          <a:srgbClr val="00008C"/>
                        </a:solidFill>
                        <a:latin typeface="Arial" charset="0"/>
                        <a:cs typeface="Times New Roman" pitchFamily="18" charset="0"/>
                      </a:rPr>
                      <a:t>Source of Error</a:t>
                    </a:r>
                    <a:endParaRPr lang="en-US" sz="1600">
                      <a:solidFill>
                        <a:srgbClr val="00008C"/>
                      </a:solidFill>
                    </a:endParaRPr>
                  </a:p>
                </p:txBody>
              </p:sp>
              <p:sp>
                <p:nvSpPr>
                  <p:cNvPr id="3287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978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978" y="403"/>
                <a:ext cx="1686" cy="518"/>
                <a:chOff x="978" y="403"/>
                <a:chExt cx="1686" cy="518"/>
              </a:xfrm>
            </p:grpSpPr>
            <p:sp>
              <p:nvSpPr>
                <p:cNvPr id="328715" name="Rectangle 11"/>
                <p:cNvSpPr>
                  <a:spLocks noChangeArrowheads="1"/>
                </p:cNvSpPr>
                <p:nvPr/>
              </p:nvSpPr>
              <p:spPr bwMode="auto">
                <a:xfrm>
                  <a:off x="978" y="403"/>
                  <a:ext cx="1686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978" y="403"/>
                  <a:ext cx="1686" cy="518"/>
                  <a:chOff x="978" y="403"/>
                  <a:chExt cx="1686" cy="518"/>
                </a:xfrm>
              </p:grpSpPr>
              <p:sp>
                <p:nvSpPr>
                  <p:cNvPr id="32871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21" y="403"/>
                    <a:ext cx="1600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1800" b="1">
                        <a:solidFill>
                          <a:srgbClr val="00008C"/>
                        </a:solidFill>
                        <a:latin typeface="Arial" charset="0"/>
                        <a:cs typeface="Times New Roman" pitchFamily="18" charset="0"/>
                      </a:rPr>
                      <a:t>What causes it</a:t>
                    </a:r>
                    <a:endParaRPr lang="en-US" sz="1800" b="1">
                      <a:solidFill>
                        <a:srgbClr val="00008C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32871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78" y="403"/>
                    <a:ext cx="1686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664" y="403"/>
                <a:ext cx="1425" cy="518"/>
                <a:chOff x="2664" y="403"/>
                <a:chExt cx="1425" cy="518"/>
              </a:xfrm>
            </p:grpSpPr>
            <p:sp>
              <p:nvSpPr>
                <p:cNvPr id="328720" name="Rectangle 16"/>
                <p:cNvSpPr>
                  <a:spLocks noChangeArrowheads="1"/>
                </p:cNvSpPr>
                <p:nvPr/>
              </p:nvSpPr>
              <p:spPr bwMode="auto">
                <a:xfrm>
                  <a:off x="2664" y="403"/>
                  <a:ext cx="1425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2664" y="403"/>
                  <a:ext cx="1425" cy="518"/>
                  <a:chOff x="2664" y="403"/>
                  <a:chExt cx="1425" cy="518"/>
                </a:xfrm>
              </p:grpSpPr>
              <p:sp>
                <p:nvSpPr>
                  <p:cNvPr id="32872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707" y="403"/>
                    <a:ext cx="1339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1800" b="1">
                        <a:solidFill>
                          <a:srgbClr val="00008C"/>
                        </a:solidFill>
                        <a:latin typeface="Arial" charset="0"/>
                        <a:cs typeface="Times New Roman" pitchFamily="18" charset="0"/>
                      </a:rPr>
                      <a:t>How to prevent it</a:t>
                    </a:r>
                  </a:p>
                  <a:p>
                    <a:pPr algn="just" eaLnBrk="0" hangingPunct="0"/>
                    <a:endParaRPr lang="en-US" sz="1800" b="1">
                      <a:solidFill>
                        <a:srgbClr val="00008C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32872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403"/>
                    <a:ext cx="1425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0" y="921"/>
                <a:ext cx="978" cy="518"/>
                <a:chOff x="0" y="921"/>
                <a:chExt cx="978" cy="518"/>
              </a:xfrm>
            </p:grpSpPr>
            <p:sp>
              <p:nvSpPr>
                <p:cNvPr id="32872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8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/>
                <a:lstStyle/>
                <a:p>
                  <a:r>
                    <a:rPr lang="en-US" sz="1800" b="1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Line Outages</a:t>
                  </a:r>
                </a:p>
                <a:p>
                  <a:pPr eaLnBrk="0" hangingPunct="0"/>
                  <a:r>
                    <a:rPr lang="en-US" sz="1400">
                      <a:solidFill>
                        <a:srgbClr val="00008C"/>
                      </a:solidFill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</a:endParaRPr>
                </a:p>
              </p:txBody>
            </p:sp>
            <p:sp>
              <p:nvSpPr>
                <p:cNvPr id="32872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97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3"/>
              <p:cNvGrpSpPr>
                <a:grpSpLocks/>
              </p:cNvGrpSpPr>
              <p:nvPr/>
            </p:nvGrpSpPr>
            <p:grpSpPr bwMode="auto">
              <a:xfrm>
                <a:off x="978" y="921"/>
                <a:ext cx="1686" cy="518"/>
                <a:chOff x="978" y="921"/>
                <a:chExt cx="1686" cy="518"/>
              </a:xfrm>
            </p:grpSpPr>
            <p:sp>
              <p:nvSpPr>
                <p:cNvPr id="3287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021" y="921"/>
                  <a:ext cx="160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Faulty equipment, Storms, Accidents (</a:t>
                  </a:r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</a:rPr>
                    <a:t>circuit fails)</a:t>
                  </a:r>
                  <a:endParaRPr lang="en-US" sz="1400">
                    <a:solidFill>
                      <a:srgbClr val="00008C"/>
                    </a:solidFill>
                    <a:latin typeface="Arial" charset="0"/>
                    <a:cs typeface="Times New Roman" pitchFamily="18" charset="0"/>
                  </a:endParaRP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29" name="Rectangle 25"/>
                <p:cNvSpPr>
                  <a:spLocks noChangeArrowheads="1"/>
                </p:cNvSpPr>
                <p:nvPr/>
              </p:nvSpPr>
              <p:spPr bwMode="auto">
                <a:xfrm>
                  <a:off x="978" y="921"/>
                  <a:ext cx="16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2664" y="921"/>
                <a:ext cx="1425" cy="518"/>
                <a:chOff x="2664" y="921"/>
                <a:chExt cx="1425" cy="518"/>
              </a:xfrm>
            </p:grpSpPr>
            <p:sp>
              <p:nvSpPr>
                <p:cNvPr id="328731" name="Rectangle 27"/>
                <p:cNvSpPr>
                  <a:spLocks noChangeArrowheads="1"/>
                </p:cNvSpPr>
                <p:nvPr/>
              </p:nvSpPr>
              <p:spPr bwMode="auto">
                <a:xfrm>
                  <a:off x="2707" y="921"/>
                  <a:ext cx="133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</a:endParaRPr>
                </a:p>
              </p:txBody>
            </p:sp>
            <p:sp>
              <p:nvSpPr>
                <p:cNvPr id="328732" name="Rectangle 28"/>
                <p:cNvSpPr>
                  <a:spLocks noChangeArrowheads="1"/>
                </p:cNvSpPr>
                <p:nvPr/>
              </p:nvSpPr>
              <p:spPr bwMode="auto">
                <a:xfrm>
                  <a:off x="2664" y="921"/>
                  <a:ext cx="14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9"/>
              <p:cNvGrpSpPr>
                <a:grpSpLocks/>
              </p:cNvGrpSpPr>
              <p:nvPr/>
            </p:nvGrpSpPr>
            <p:grpSpPr bwMode="auto">
              <a:xfrm>
                <a:off x="0" y="1439"/>
                <a:ext cx="978" cy="518"/>
                <a:chOff x="0" y="1439"/>
                <a:chExt cx="978" cy="518"/>
              </a:xfrm>
            </p:grpSpPr>
            <p:sp>
              <p:nvSpPr>
                <p:cNvPr id="328734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439"/>
                  <a:ext cx="8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 b="1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White Noise</a:t>
                  </a:r>
                </a:p>
              </p:txBody>
            </p:sp>
            <p:sp>
              <p:nvSpPr>
                <p:cNvPr id="32873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978" cy="518"/>
                </a:xfrm>
                <a:prstGeom prst="rect">
                  <a:avLst/>
                </a:prstGeom>
                <a:noFill/>
                <a:ln w="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2"/>
              <p:cNvGrpSpPr>
                <a:grpSpLocks/>
              </p:cNvGrpSpPr>
              <p:nvPr/>
            </p:nvGrpSpPr>
            <p:grpSpPr bwMode="auto">
              <a:xfrm>
                <a:off x="978" y="1439"/>
                <a:ext cx="1686" cy="518"/>
                <a:chOff x="978" y="1439"/>
                <a:chExt cx="1686" cy="518"/>
              </a:xfrm>
            </p:grpSpPr>
            <p:sp>
              <p:nvSpPr>
                <p:cNvPr id="3287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021" y="1439"/>
                  <a:ext cx="160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Movement of electrons (thermal energy)</a:t>
                  </a:r>
                </a:p>
              </p:txBody>
            </p:sp>
            <p:sp>
              <p:nvSpPr>
                <p:cNvPr id="328738" name="Rectangle 34"/>
                <p:cNvSpPr>
                  <a:spLocks noChangeArrowheads="1"/>
                </p:cNvSpPr>
                <p:nvPr/>
              </p:nvSpPr>
              <p:spPr bwMode="auto">
                <a:xfrm>
                  <a:off x="978" y="1439"/>
                  <a:ext cx="16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5"/>
              <p:cNvGrpSpPr>
                <a:grpSpLocks/>
              </p:cNvGrpSpPr>
              <p:nvPr/>
            </p:nvGrpSpPr>
            <p:grpSpPr bwMode="auto">
              <a:xfrm>
                <a:off x="2664" y="1439"/>
                <a:ext cx="1425" cy="518"/>
                <a:chOff x="2664" y="1439"/>
                <a:chExt cx="1425" cy="518"/>
              </a:xfrm>
            </p:grpSpPr>
            <p:sp>
              <p:nvSpPr>
                <p:cNvPr id="328740" name="Rectangle 36"/>
                <p:cNvSpPr>
                  <a:spLocks noChangeArrowheads="1"/>
                </p:cNvSpPr>
                <p:nvPr/>
              </p:nvSpPr>
              <p:spPr bwMode="auto">
                <a:xfrm>
                  <a:off x="2707" y="1439"/>
                  <a:ext cx="133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 dirty="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Increase signal strength (increase SNR)</a:t>
                  </a:r>
                  <a:endParaRPr lang="en-US" sz="1400" dirty="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41" name="Rectangle 37"/>
                <p:cNvSpPr>
                  <a:spLocks noChangeArrowheads="1"/>
                </p:cNvSpPr>
                <p:nvPr/>
              </p:nvSpPr>
              <p:spPr bwMode="auto">
                <a:xfrm>
                  <a:off x="2664" y="1439"/>
                  <a:ext cx="14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8"/>
              <p:cNvGrpSpPr>
                <a:grpSpLocks/>
              </p:cNvGrpSpPr>
              <p:nvPr/>
            </p:nvGrpSpPr>
            <p:grpSpPr bwMode="auto">
              <a:xfrm>
                <a:off x="0" y="1957"/>
                <a:ext cx="978" cy="518"/>
                <a:chOff x="0" y="1957"/>
                <a:chExt cx="978" cy="518"/>
              </a:xfrm>
            </p:grpSpPr>
            <p:sp>
              <p:nvSpPr>
                <p:cNvPr id="3287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1957"/>
                  <a:ext cx="8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/>
                <a:lstStyle/>
                <a:p>
                  <a:r>
                    <a:rPr lang="en-US" sz="1600" b="1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Impulse Noise</a:t>
                  </a:r>
                  <a:endParaRPr lang="en-US" sz="1400" b="1">
                    <a:solidFill>
                      <a:srgbClr val="00008C"/>
                    </a:solidFill>
                    <a:latin typeface="Arial" charset="0"/>
                    <a:cs typeface="Times New Roman" pitchFamily="18" charset="0"/>
                  </a:endParaRPr>
                </a:p>
                <a:p>
                  <a:pPr eaLnBrk="0" hangingPunct="0"/>
                  <a:endParaRPr lang="en-US" sz="1400" b="1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44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1957"/>
                  <a:ext cx="97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978" y="1957"/>
                <a:ext cx="1686" cy="518"/>
                <a:chOff x="978" y="1957"/>
                <a:chExt cx="1686" cy="518"/>
              </a:xfrm>
            </p:grpSpPr>
            <p:sp>
              <p:nvSpPr>
                <p:cNvPr id="328746" name="Rectangle 42"/>
                <p:cNvSpPr>
                  <a:spLocks noChangeArrowheads="1"/>
                </p:cNvSpPr>
                <p:nvPr/>
              </p:nvSpPr>
              <p:spPr bwMode="auto">
                <a:xfrm>
                  <a:off x="1021" y="1957"/>
                  <a:ext cx="160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90"/>
                      </a:solidFill>
                      <a:latin typeface="Arial" charset="0"/>
                      <a:cs typeface="Times New Roman" pitchFamily="18" charset="0"/>
                    </a:rPr>
                    <a:t>Sudden increases in electricity </a:t>
                  </a:r>
                </a:p>
                <a:p>
                  <a:pPr eaLnBrk="0" hangingPunct="0"/>
                  <a:r>
                    <a:rPr lang="en-US" sz="1400">
                      <a:solidFill>
                        <a:srgbClr val="000090"/>
                      </a:solidFill>
                      <a:latin typeface="Arial" charset="0"/>
                      <a:cs typeface="Times New Roman" pitchFamily="18" charset="0"/>
                    </a:rPr>
                    <a:t>(e.g., lightning, power surges</a:t>
                  </a:r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)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47" name="Rectangle 43"/>
                <p:cNvSpPr>
                  <a:spLocks noChangeArrowheads="1"/>
                </p:cNvSpPr>
                <p:nvPr/>
              </p:nvSpPr>
              <p:spPr bwMode="auto">
                <a:xfrm>
                  <a:off x="978" y="1957"/>
                  <a:ext cx="16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4"/>
              <p:cNvGrpSpPr>
                <a:grpSpLocks/>
              </p:cNvGrpSpPr>
              <p:nvPr/>
            </p:nvGrpSpPr>
            <p:grpSpPr bwMode="auto">
              <a:xfrm>
                <a:off x="2664" y="1957"/>
                <a:ext cx="1425" cy="518"/>
                <a:chOff x="2664" y="1957"/>
                <a:chExt cx="1425" cy="518"/>
              </a:xfrm>
            </p:grpSpPr>
            <p:sp>
              <p:nvSpPr>
                <p:cNvPr id="328749" name="Rectangle 45"/>
                <p:cNvSpPr>
                  <a:spLocks noChangeArrowheads="1"/>
                </p:cNvSpPr>
                <p:nvPr/>
              </p:nvSpPr>
              <p:spPr bwMode="auto">
                <a:xfrm>
                  <a:off x="2707" y="1957"/>
                  <a:ext cx="133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 dirty="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Shield  or move the wires</a:t>
                  </a:r>
                </a:p>
                <a:p>
                  <a:pPr eaLnBrk="0" hangingPunct="0"/>
                  <a:endParaRPr lang="en-US" sz="1400" dirty="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50" name="Rectangle 46"/>
                <p:cNvSpPr>
                  <a:spLocks noChangeArrowheads="1"/>
                </p:cNvSpPr>
                <p:nvPr/>
              </p:nvSpPr>
              <p:spPr bwMode="auto">
                <a:xfrm>
                  <a:off x="2664" y="1957"/>
                  <a:ext cx="14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7"/>
              <p:cNvGrpSpPr>
                <a:grpSpLocks/>
              </p:cNvGrpSpPr>
              <p:nvPr/>
            </p:nvGrpSpPr>
            <p:grpSpPr bwMode="auto">
              <a:xfrm>
                <a:off x="0" y="2475"/>
                <a:ext cx="978" cy="518"/>
                <a:chOff x="0" y="2475"/>
                <a:chExt cx="978" cy="518"/>
              </a:xfrm>
            </p:grpSpPr>
            <p:sp>
              <p:nvSpPr>
                <p:cNvPr id="328752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2475"/>
                  <a:ext cx="8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/>
                <a:lstStyle/>
                <a:p>
                  <a:r>
                    <a:rPr lang="en-US" sz="1600" b="1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Cross-talk</a:t>
                  </a:r>
                </a:p>
                <a:p>
                  <a:endParaRPr lang="en-US" sz="1600" b="1">
                    <a:solidFill>
                      <a:srgbClr val="00008C"/>
                    </a:solidFill>
                    <a:latin typeface="Arial" charset="0"/>
                    <a:cs typeface="Times New Roman" pitchFamily="18" charset="0"/>
                  </a:endParaRPr>
                </a:p>
              </p:txBody>
            </p:sp>
            <p:sp>
              <p:nvSpPr>
                <p:cNvPr id="328753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2475"/>
                  <a:ext cx="97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0"/>
              <p:cNvGrpSpPr>
                <a:grpSpLocks/>
              </p:cNvGrpSpPr>
              <p:nvPr/>
            </p:nvGrpSpPr>
            <p:grpSpPr bwMode="auto">
              <a:xfrm>
                <a:off x="978" y="2475"/>
                <a:ext cx="1686" cy="518"/>
                <a:chOff x="978" y="2475"/>
                <a:chExt cx="1686" cy="518"/>
              </a:xfrm>
            </p:grpSpPr>
            <p:sp>
              <p:nvSpPr>
                <p:cNvPr id="328755" name="Rectangle 51"/>
                <p:cNvSpPr>
                  <a:spLocks noChangeArrowheads="1"/>
                </p:cNvSpPr>
                <p:nvPr/>
              </p:nvSpPr>
              <p:spPr bwMode="auto">
                <a:xfrm>
                  <a:off x="1021" y="2475"/>
                  <a:ext cx="160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Multiplexer guard bands are too small or wires too close together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56" name="Rectangle 52"/>
                <p:cNvSpPr>
                  <a:spLocks noChangeArrowheads="1"/>
                </p:cNvSpPr>
                <p:nvPr/>
              </p:nvSpPr>
              <p:spPr bwMode="auto">
                <a:xfrm>
                  <a:off x="978" y="2475"/>
                  <a:ext cx="16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53"/>
              <p:cNvGrpSpPr>
                <a:grpSpLocks/>
              </p:cNvGrpSpPr>
              <p:nvPr/>
            </p:nvGrpSpPr>
            <p:grpSpPr bwMode="auto">
              <a:xfrm>
                <a:off x="2664" y="2475"/>
                <a:ext cx="1425" cy="518"/>
                <a:chOff x="2664" y="2475"/>
                <a:chExt cx="1425" cy="518"/>
              </a:xfrm>
            </p:grpSpPr>
            <p:sp>
              <p:nvSpPr>
                <p:cNvPr id="328758" name="Rectangle 54"/>
                <p:cNvSpPr>
                  <a:spLocks noChangeArrowheads="1"/>
                </p:cNvSpPr>
                <p:nvPr/>
              </p:nvSpPr>
              <p:spPr bwMode="auto">
                <a:xfrm>
                  <a:off x="2707" y="2475"/>
                  <a:ext cx="133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Increase the guard bands, or</a:t>
                  </a:r>
                </a:p>
                <a:p>
                  <a:pPr eaLnBrk="0" hangingPunct="0"/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move or shield the wires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664" y="2475"/>
                  <a:ext cx="14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56"/>
              <p:cNvGrpSpPr>
                <a:grpSpLocks/>
              </p:cNvGrpSpPr>
              <p:nvPr/>
            </p:nvGrpSpPr>
            <p:grpSpPr bwMode="auto">
              <a:xfrm>
                <a:off x="0" y="2993"/>
                <a:ext cx="978" cy="518"/>
                <a:chOff x="0" y="2993"/>
                <a:chExt cx="978" cy="518"/>
              </a:xfrm>
            </p:grpSpPr>
            <p:sp>
              <p:nvSpPr>
                <p:cNvPr id="328761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2993"/>
                  <a:ext cx="8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800" b="1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Echo</a:t>
                  </a:r>
                </a:p>
                <a:p>
                  <a:pPr eaLnBrk="0" hangingPunct="0"/>
                  <a:r>
                    <a:rPr lang="en-US" sz="1400">
                      <a:solidFill>
                        <a:srgbClr val="00008C"/>
                      </a:solidFill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</a:endParaRPr>
                </a:p>
              </p:txBody>
            </p:sp>
            <p:sp>
              <p:nvSpPr>
                <p:cNvPr id="328762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2993"/>
                  <a:ext cx="978" cy="518"/>
                </a:xfrm>
                <a:prstGeom prst="rect">
                  <a:avLst/>
                </a:prstGeom>
                <a:noFill/>
                <a:ln w="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59"/>
              <p:cNvGrpSpPr>
                <a:grpSpLocks/>
              </p:cNvGrpSpPr>
              <p:nvPr/>
            </p:nvGrpSpPr>
            <p:grpSpPr bwMode="auto">
              <a:xfrm>
                <a:off x="978" y="2993"/>
                <a:ext cx="1686" cy="518"/>
                <a:chOff x="978" y="2993"/>
                <a:chExt cx="1686" cy="518"/>
              </a:xfrm>
            </p:grpSpPr>
            <p:sp>
              <p:nvSpPr>
                <p:cNvPr id="328764" name="Rectangle 60"/>
                <p:cNvSpPr>
                  <a:spLocks noChangeArrowheads="1"/>
                </p:cNvSpPr>
                <p:nvPr/>
              </p:nvSpPr>
              <p:spPr bwMode="auto">
                <a:xfrm>
                  <a:off x="1021" y="2993"/>
                  <a:ext cx="160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Poor connections </a:t>
                  </a:r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</a:rPr>
                    <a:t>(causing signal to be reflected back to the source)</a:t>
                  </a:r>
                </a:p>
              </p:txBody>
            </p:sp>
            <p:sp>
              <p:nvSpPr>
                <p:cNvPr id="328765" name="Rectangle 61"/>
                <p:cNvSpPr>
                  <a:spLocks noChangeArrowheads="1"/>
                </p:cNvSpPr>
                <p:nvPr/>
              </p:nvSpPr>
              <p:spPr bwMode="auto">
                <a:xfrm>
                  <a:off x="978" y="2993"/>
                  <a:ext cx="16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2"/>
              <p:cNvGrpSpPr>
                <a:grpSpLocks/>
              </p:cNvGrpSpPr>
              <p:nvPr/>
            </p:nvGrpSpPr>
            <p:grpSpPr bwMode="auto">
              <a:xfrm>
                <a:off x="2664" y="2993"/>
                <a:ext cx="1425" cy="518"/>
                <a:chOff x="2664" y="2993"/>
                <a:chExt cx="1425" cy="518"/>
              </a:xfrm>
            </p:grpSpPr>
            <p:sp>
              <p:nvSpPr>
                <p:cNvPr id="328767" name="Rectangle 63"/>
                <p:cNvSpPr>
                  <a:spLocks noChangeArrowheads="1"/>
                </p:cNvSpPr>
                <p:nvPr/>
              </p:nvSpPr>
              <p:spPr bwMode="auto">
                <a:xfrm>
                  <a:off x="2707" y="2993"/>
                  <a:ext cx="133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Fix the connections, or</a:t>
                  </a:r>
                </a:p>
                <a:p>
                  <a:pPr eaLnBrk="0" hangingPunct="0"/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tune equipment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68" name="Rectangle 64"/>
                <p:cNvSpPr>
                  <a:spLocks noChangeArrowheads="1"/>
                </p:cNvSpPr>
                <p:nvPr/>
              </p:nvSpPr>
              <p:spPr bwMode="auto">
                <a:xfrm>
                  <a:off x="2664" y="2993"/>
                  <a:ext cx="14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65"/>
              <p:cNvGrpSpPr>
                <a:grpSpLocks/>
              </p:cNvGrpSpPr>
              <p:nvPr/>
            </p:nvGrpSpPr>
            <p:grpSpPr bwMode="auto">
              <a:xfrm>
                <a:off x="0" y="3511"/>
                <a:ext cx="978" cy="518"/>
                <a:chOff x="0" y="3511"/>
                <a:chExt cx="978" cy="518"/>
              </a:xfrm>
            </p:grpSpPr>
            <p:sp>
              <p:nvSpPr>
                <p:cNvPr id="328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3511"/>
                  <a:ext cx="8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800" b="1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Attenuation</a:t>
                  </a:r>
                </a:p>
                <a:p>
                  <a:pPr eaLnBrk="0" hangingPunct="0"/>
                  <a:r>
                    <a:rPr lang="en-US" sz="1400">
                      <a:solidFill>
                        <a:srgbClr val="00008C"/>
                      </a:solidFill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</a:endParaRPr>
                </a:p>
              </p:txBody>
            </p:sp>
            <p:sp>
              <p:nvSpPr>
                <p:cNvPr id="328771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3511"/>
                  <a:ext cx="978" cy="518"/>
                </a:xfrm>
                <a:prstGeom prst="rect">
                  <a:avLst/>
                </a:prstGeom>
                <a:noFill/>
                <a:ln w="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68"/>
              <p:cNvGrpSpPr>
                <a:grpSpLocks/>
              </p:cNvGrpSpPr>
              <p:nvPr/>
            </p:nvGrpSpPr>
            <p:grpSpPr bwMode="auto">
              <a:xfrm>
                <a:off x="978" y="3511"/>
                <a:ext cx="1686" cy="518"/>
                <a:chOff x="978" y="3511"/>
                <a:chExt cx="1686" cy="518"/>
              </a:xfrm>
            </p:grpSpPr>
            <p:sp>
              <p:nvSpPr>
                <p:cNvPr id="328773" name="Rectangle 69"/>
                <p:cNvSpPr>
                  <a:spLocks noChangeArrowheads="1"/>
                </p:cNvSpPr>
                <p:nvPr/>
              </p:nvSpPr>
              <p:spPr bwMode="auto">
                <a:xfrm>
                  <a:off x="1021" y="3511"/>
                  <a:ext cx="160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Gradual decrease in signal over distance (weakening of a signal)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74" name="Rectangle 70"/>
                <p:cNvSpPr>
                  <a:spLocks noChangeArrowheads="1"/>
                </p:cNvSpPr>
                <p:nvPr/>
              </p:nvSpPr>
              <p:spPr bwMode="auto">
                <a:xfrm>
                  <a:off x="978" y="3511"/>
                  <a:ext cx="16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1"/>
              <p:cNvGrpSpPr>
                <a:grpSpLocks/>
              </p:cNvGrpSpPr>
              <p:nvPr/>
            </p:nvGrpSpPr>
            <p:grpSpPr bwMode="auto">
              <a:xfrm>
                <a:off x="2664" y="3511"/>
                <a:ext cx="1425" cy="518"/>
                <a:chOff x="2664" y="3511"/>
                <a:chExt cx="1425" cy="518"/>
              </a:xfrm>
            </p:grpSpPr>
            <p:sp>
              <p:nvSpPr>
                <p:cNvPr id="328776" name="Rectangle 72"/>
                <p:cNvSpPr>
                  <a:spLocks noChangeArrowheads="1"/>
                </p:cNvSpPr>
                <p:nvPr/>
              </p:nvSpPr>
              <p:spPr bwMode="auto">
                <a:xfrm>
                  <a:off x="2707" y="3511"/>
                  <a:ext cx="133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Use repeaters or amplifiers</a:t>
                  </a:r>
                </a:p>
                <a:p>
                  <a:pPr eaLnBrk="0" hangingPunct="0"/>
                  <a:endParaRPr lang="en-US" sz="16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77" name="Rectangle 73"/>
                <p:cNvSpPr>
                  <a:spLocks noChangeArrowheads="1"/>
                </p:cNvSpPr>
                <p:nvPr/>
              </p:nvSpPr>
              <p:spPr bwMode="auto">
                <a:xfrm>
                  <a:off x="2664" y="3511"/>
                  <a:ext cx="14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74"/>
              <p:cNvGrpSpPr>
                <a:grpSpLocks/>
              </p:cNvGrpSpPr>
              <p:nvPr/>
            </p:nvGrpSpPr>
            <p:grpSpPr bwMode="auto">
              <a:xfrm>
                <a:off x="0" y="4029"/>
                <a:ext cx="978" cy="518"/>
                <a:chOff x="0" y="4029"/>
                <a:chExt cx="978" cy="518"/>
              </a:xfrm>
            </p:grpSpPr>
            <p:sp>
              <p:nvSpPr>
                <p:cNvPr id="32877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4029"/>
                  <a:ext cx="8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/>
                <a:lstStyle/>
                <a:p>
                  <a:r>
                    <a:rPr lang="en-US" sz="1600" b="1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Intermodulation Noise</a:t>
                  </a:r>
                </a:p>
                <a:p>
                  <a:pPr eaLnBrk="0" hangingPunct="0"/>
                  <a:endParaRPr lang="en-US" sz="1600" b="1">
                    <a:solidFill>
                      <a:srgbClr val="00008C"/>
                    </a:solidFill>
                    <a:latin typeface="Arial" charset="0"/>
                    <a:cs typeface="Times New Roman" pitchFamily="18" charset="0"/>
                  </a:endParaRPr>
                </a:p>
              </p:txBody>
            </p:sp>
            <p:sp>
              <p:nvSpPr>
                <p:cNvPr id="328780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4029"/>
                  <a:ext cx="978" cy="518"/>
                </a:xfrm>
                <a:prstGeom prst="rect">
                  <a:avLst/>
                </a:prstGeom>
                <a:noFill/>
                <a:ln w="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77"/>
              <p:cNvGrpSpPr>
                <a:grpSpLocks/>
              </p:cNvGrpSpPr>
              <p:nvPr/>
            </p:nvGrpSpPr>
            <p:grpSpPr bwMode="auto">
              <a:xfrm>
                <a:off x="978" y="4029"/>
                <a:ext cx="1686" cy="518"/>
                <a:chOff x="978" y="4029"/>
                <a:chExt cx="1686" cy="518"/>
              </a:xfrm>
            </p:grpSpPr>
            <p:sp>
              <p:nvSpPr>
                <p:cNvPr id="328782" name="Rectangle 78"/>
                <p:cNvSpPr>
                  <a:spLocks noChangeArrowheads="1"/>
                </p:cNvSpPr>
                <p:nvPr/>
              </p:nvSpPr>
              <p:spPr bwMode="auto">
                <a:xfrm>
                  <a:off x="1021" y="4029"/>
                  <a:ext cx="160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Signals from several circuits combine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83" name="Rectangle 79"/>
                <p:cNvSpPr>
                  <a:spLocks noChangeArrowheads="1"/>
                </p:cNvSpPr>
                <p:nvPr/>
              </p:nvSpPr>
              <p:spPr bwMode="auto">
                <a:xfrm>
                  <a:off x="978" y="4029"/>
                  <a:ext cx="16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80"/>
              <p:cNvGrpSpPr>
                <a:grpSpLocks/>
              </p:cNvGrpSpPr>
              <p:nvPr/>
            </p:nvGrpSpPr>
            <p:grpSpPr bwMode="auto">
              <a:xfrm>
                <a:off x="2664" y="4029"/>
                <a:ext cx="1425" cy="518"/>
                <a:chOff x="2664" y="4029"/>
                <a:chExt cx="1425" cy="518"/>
              </a:xfrm>
            </p:grpSpPr>
            <p:sp>
              <p:nvSpPr>
                <p:cNvPr id="328785" name="Rectangle 81"/>
                <p:cNvSpPr>
                  <a:spLocks noChangeArrowheads="1"/>
                </p:cNvSpPr>
                <p:nvPr/>
              </p:nvSpPr>
              <p:spPr bwMode="auto">
                <a:xfrm>
                  <a:off x="2707" y="4029"/>
                  <a:ext cx="133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Move or shield the wires</a:t>
                  </a:r>
                </a:p>
                <a:p>
                  <a:pPr eaLnBrk="0" hangingPunct="0"/>
                  <a:endParaRPr lang="en-US" sz="16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86" name="Rectangle 82"/>
                <p:cNvSpPr>
                  <a:spLocks noChangeArrowheads="1"/>
                </p:cNvSpPr>
                <p:nvPr/>
              </p:nvSpPr>
              <p:spPr bwMode="auto">
                <a:xfrm>
                  <a:off x="2664" y="4029"/>
                  <a:ext cx="14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83"/>
              <p:cNvGrpSpPr>
                <a:grpSpLocks/>
              </p:cNvGrpSpPr>
              <p:nvPr/>
            </p:nvGrpSpPr>
            <p:grpSpPr bwMode="auto">
              <a:xfrm>
                <a:off x="0" y="4547"/>
                <a:ext cx="978" cy="518"/>
                <a:chOff x="0" y="4547"/>
                <a:chExt cx="978" cy="518"/>
              </a:xfrm>
            </p:grpSpPr>
            <p:sp>
              <p:nvSpPr>
                <p:cNvPr id="328788" name="Rectangle 84"/>
                <p:cNvSpPr>
                  <a:spLocks noChangeArrowheads="1"/>
                </p:cNvSpPr>
                <p:nvPr/>
              </p:nvSpPr>
              <p:spPr bwMode="auto">
                <a:xfrm>
                  <a:off x="43" y="4547"/>
                  <a:ext cx="8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/>
                <a:lstStyle/>
                <a:p>
                  <a:r>
                    <a:rPr lang="en-US" sz="1800" b="1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Jitter</a:t>
                  </a:r>
                </a:p>
                <a:p>
                  <a:pPr eaLnBrk="0" hangingPunct="0"/>
                  <a:r>
                    <a:rPr lang="en-US" sz="1400">
                      <a:solidFill>
                        <a:srgbClr val="00008C"/>
                      </a:solidFill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</a:endParaRPr>
                </a:p>
              </p:txBody>
            </p:sp>
            <p:sp>
              <p:nvSpPr>
                <p:cNvPr id="328789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4547"/>
                  <a:ext cx="97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86"/>
              <p:cNvGrpSpPr>
                <a:grpSpLocks/>
              </p:cNvGrpSpPr>
              <p:nvPr/>
            </p:nvGrpSpPr>
            <p:grpSpPr bwMode="auto">
              <a:xfrm>
                <a:off x="978" y="4547"/>
                <a:ext cx="1686" cy="518"/>
                <a:chOff x="978" y="4547"/>
                <a:chExt cx="1686" cy="518"/>
              </a:xfrm>
            </p:grpSpPr>
            <p:sp>
              <p:nvSpPr>
                <p:cNvPr id="328791" name="Rectangle 87"/>
                <p:cNvSpPr>
                  <a:spLocks noChangeArrowheads="1"/>
                </p:cNvSpPr>
                <p:nvPr/>
              </p:nvSpPr>
              <p:spPr bwMode="auto">
                <a:xfrm>
                  <a:off x="1021" y="4547"/>
                  <a:ext cx="160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Analog signals change (small changes in amp., freq., and phase)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92" name="Rectangle 88"/>
                <p:cNvSpPr>
                  <a:spLocks noChangeArrowheads="1"/>
                </p:cNvSpPr>
                <p:nvPr/>
              </p:nvSpPr>
              <p:spPr bwMode="auto">
                <a:xfrm>
                  <a:off x="978" y="4547"/>
                  <a:ext cx="16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89"/>
              <p:cNvGrpSpPr>
                <a:grpSpLocks/>
              </p:cNvGrpSpPr>
              <p:nvPr/>
            </p:nvGrpSpPr>
            <p:grpSpPr bwMode="auto">
              <a:xfrm>
                <a:off x="2664" y="4547"/>
                <a:ext cx="1425" cy="518"/>
                <a:chOff x="2664" y="4547"/>
                <a:chExt cx="1425" cy="518"/>
              </a:xfrm>
            </p:grpSpPr>
            <p:sp>
              <p:nvSpPr>
                <p:cNvPr id="328794" name="Rectangle 90"/>
                <p:cNvSpPr>
                  <a:spLocks noChangeArrowheads="1"/>
                </p:cNvSpPr>
                <p:nvPr/>
              </p:nvSpPr>
              <p:spPr bwMode="auto">
                <a:xfrm>
                  <a:off x="2707" y="4547"/>
                  <a:ext cx="133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Tune equipment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795" name="Rectangle 91"/>
                <p:cNvSpPr>
                  <a:spLocks noChangeArrowheads="1"/>
                </p:cNvSpPr>
                <p:nvPr/>
              </p:nvSpPr>
              <p:spPr bwMode="auto">
                <a:xfrm>
                  <a:off x="2664" y="4547"/>
                  <a:ext cx="14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8" name="Group 92"/>
              <p:cNvGrpSpPr>
                <a:grpSpLocks/>
              </p:cNvGrpSpPr>
              <p:nvPr/>
            </p:nvGrpSpPr>
            <p:grpSpPr bwMode="auto">
              <a:xfrm>
                <a:off x="0" y="5065"/>
                <a:ext cx="978" cy="633"/>
                <a:chOff x="0" y="5065"/>
                <a:chExt cx="978" cy="633"/>
              </a:xfrm>
            </p:grpSpPr>
            <p:sp>
              <p:nvSpPr>
                <p:cNvPr id="328797" name="Rectangle 93"/>
                <p:cNvSpPr>
                  <a:spLocks noChangeArrowheads="1"/>
                </p:cNvSpPr>
                <p:nvPr/>
              </p:nvSpPr>
              <p:spPr bwMode="auto">
                <a:xfrm>
                  <a:off x="43" y="5065"/>
                  <a:ext cx="892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/>
                <a:lstStyle/>
                <a:p>
                  <a:r>
                    <a:rPr lang="en-US" sz="1600" b="1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Harmonic Distortion</a:t>
                  </a:r>
                </a:p>
                <a:p>
                  <a:pPr eaLnBrk="0" hangingPunct="0"/>
                  <a:r>
                    <a:rPr lang="en-US" sz="1400">
                      <a:solidFill>
                        <a:srgbClr val="00008C"/>
                      </a:solidFill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</a:endParaRPr>
                </a:p>
              </p:txBody>
            </p:sp>
            <p:sp>
              <p:nvSpPr>
                <p:cNvPr id="328798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5065"/>
                  <a:ext cx="978" cy="633"/>
                </a:xfrm>
                <a:prstGeom prst="rect">
                  <a:avLst/>
                </a:prstGeom>
                <a:noFill/>
                <a:ln w="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95"/>
              <p:cNvGrpSpPr>
                <a:grpSpLocks/>
              </p:cNvGrpSpPr>
              <p:nvPr/>
            </p:nvGrpSpPr>
            <p:grpSpPr bwMode="auto">
              <a:xfrm>
                <a:off x="978" y="5065"/>
                <a:ext cx="1686" cy="633"/>
                <a:chOff x="978" y="5065"/>
                <a:chExt cx="1686" cy="633"/>
              </a:xfrm>
            </p:grpSpPr>
            <p:sp>
              <p:nvSpPr>
                <p:cNvPr id="328800" name="Rectangle 96"/>
                <p:cNvSpPr>
                  <a:spLocks noChangeArrowheads="1"/>
                </p:cNvSpPr>
                <p:nvPr/>
              </p:nvSpPr>
              <p:spPr bwMode="auto">
                <a:xfrm>
                  <a:off x="1021" y="5065"/>
                  <a:ext cx="1600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Amplifier changes phase (does not correctly amplify its input signal)</a:t>
                  </a:r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801" name="Rectangle 97"/>
                <p:cNvSpPr>
                  <a:spLocks noChangeArrowheads="1"/>
                </p:cNvSpPr>
                <p:nvPr/>
              </p:nvSpPr>
              <p:spPr bwMode="auto">
                <a:xfrm>
                  <a:off x="978" y="5065"/>
                  <a:ext cx="1686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0" name="Group 98"/>
              <p:cNvGrpSpPr>
                <a:grpSpLocks/>
              </p:cNvGrpSpPr>
              <p:nvPr/>
            </p:nvGrpSpPr>
            <p:grpSpPr bwMode="auto">
              <a:xfrm>
                <a:off x="2664" y="5065"/>
                <a:ext cx="1425" cy="633"/>
                <a:chOff x="2664" y="5065"/>
                <a:chExt cx="1425" cy="633"/>
              </a:xfrm>
            </p:grpSpPr>
            <p:sp>
              <p:nvSpPr>
                <p:cNvPr id="328803" name="Rectangle 99"/>
                <p:cNvSpPr>
                  <a:spLocks noChangeArrowheads="1"/>
                </p:cNvSpPr>
                <p:nvPr/>
              </p:nvSpPr>
              <p:spPr bwMode="auto">
                <a:xfrm>
                  <a:off x="2707" y="5065"/>
                  <a:ext cx="1339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>
                      <a:solidFill>
                        <a:srgbClr val="00008C"/>
                      </a:solidFill>
                      <a:latin typeface="Arial" charset="0"/>
                      <a:cs typeface="Times New Roman" pitchFamily="18" charset="0"/>
                    </a:rPr>
                    <a:t>Tune equipment</a:t>
                  </a:r>
                </a:p>
                <a:p>
                  <a:pPr eaLnBrk="0" hangingPunct="0"/>
                  <a:endParaRPr lang="en-US" sz="1400">
                    <a:solidFill>
                      <a:srgbClr val="00008C"/>
                    </a:solidFill>
                    <a:latin typeface="Arial" charset="0"/>
                  </a:endParaRPr>
                </a:p>
              </p:txBody>
            </p:sp>
            <p:sp>
              <p:nvSpPr>
                <p:cNvPr id="328804" name="Rectangle 100"/>
                <p:cNvSpPr>
                  <a:spLocks noChangeArrowheads="1"/>
                </p:cNvSpPr>
                <p:nvPr/>
              </p:nvSpPr>
              <p:spPr bwMode="auto">
                <a:xfrm>
                  <a:off x="2664" y="5065"/>
                  <a:ext cx="1425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8805" name="Rectangle 101"/>
            <p:cNvSpPr>
              <a:spLocks noChangeArrowheads="1"/>
            </p:cNvSpPr>
            <p:nvPr/>
          </p:nvSpPr>
          <p:spPr bwMode="auto">
            <a:xfrm>
              <a:off x="-3" y="400"/>
              <a:ext cx="4095" cy="5301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806" name="Rectangle 102"/>
          <p:cNvSpPr>
            <a:spLocks noChangeArrowheads="1"/>
          </p:cNvSpPr>
          <p:nvPr/>
        </p:nvSpPr>
        <p:spPr bwMode="auto">
          <a:xfrm>
            <a:off x="3175" y="7634288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8C"/>
                </a:solidFill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solidFill>
                <a:srgbClr val="00008C"/>
              </a:solidFill>
            </a:endParaRPr>
          </a:p>
        </p:txBody>
      </p:sp>
      <p:sp>
        <p:nvSpPr>
          <p:cNvPr id="328811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Errors and Prevention</a:t>
            </a:r>
          </a:p>
        </p:txBody>
      </p:sp>
      <p:sp>
        <p:nvSpPr>
          <p:cNvPr id="328812" name="Line 108"/>
          <p:cNvSpPr>
            <a:spLocks noChangeShapeType="1"/>
          </p:cNvSpPr>
          <p:nvPr/>
        </p:nvSpPr>
        <p:spPr bwMode="auto">
          <a:xfrm>
            <a:off x="920750" y="1720850"/>
            <a:ext cx="7759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813" name="Line 109"/>
          <p:cNvSpPr>
            <a:spLocks noChangeShapeType="1"/>
          </p:cNvSpPr>
          <p:nvPr/>
        </p:nvSpPr>
        <p:spPr bwMode="auto">
          <a:xfrm>
            <a:off x="2776538" y="1219200"/>
            <a:ext cx="0" cy="5026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814" name="AutoShape 110"/>
          <p:cNvSpPr>
            <a:spLocks/>
          </p:cNvSpPr>
          <p:nvPr/>
        </p:nvSpPr>
        <p:spPr bwMode="auto">
          <a:xfrm>
            <a:off x="685800" y="4724400"/>
            <a:ext cx="76200" cy="1524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815" name="AutoShape 111"/>
          <p:cNvSpPr>
            <a:spLocks/>
          </p:cNvSpPr>
          <p:nvPr/>
        </p:nvSpPr>
        <p:spPr bwMode="auto">
          <a:xfrm>
            <a:off x="609600" y="1752600"/>
            <a:ext cx="228600" cy="2819400"/>
          </a:xfrm>
          <a:prstGeom prst="leftBrace">
            <a:avLst>
              <a:gd name="adj1" fmla="val 102778"/>
              <a:gd name="adj2" fmla="val 480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816" name="Text Box 112"/>
          <p:cNvSpPr txBox="1">
            <a:spLocks noChangeArrowheads="1"/>
          </p:cNvSpPr>
          <p:nvPr/>
        </p:nvSpPr>
        <p:spPr bwMode="auto">
          <a:xfrm rot="5400000">
            <a:off x="-446088" y="5467351"/>
            <a:ext cx="198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90"/>
                </a:solidFill>
                <a:latin typeface="Arial" charset="0"/>
              </a:rPr>
              <a:t>mostly on analog</a:t>
            </a:r>
          </a:p>
        </p:txBody>
      </p:sp>
      <p:sp>
        <p:nvSpPr>
          <p:cNvPr id="328817" name="Text Box 113"/>
          <p:cNvSpPr txBox="1">
            <a:spLocks noChangeArrowheads="1"/>
          </p:cNvSpPr>
          <p:nvPr/>
        </p:nvSpPr>
        <p:spPr bwMode="auto">
          <a:xfrm rot="5400000">
            <a:off x="-595313" y="3186113"/>
            <a:ext cx="198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90"/>
                </a:solidFill>
                <a:latin typeface="Arial" charset="0"/>
              </a:rPr>
              <a:t>More important</a:t>
            </a:r>
          </a:p>
        </p:txBody>
      </p:sp>
      <p:sp>
        <p:nvSpPr>
          <p:cNvPr id="112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36C61AAC-3035-49BB-B8AF-636C775C48BD}" type="slidenum">
              <a:rPr lang="en-US"/>
              <a:pPr/>
              <a:t>15</a:t>
            </a:fld>
            <a:endParaRPr lang="en-US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Detection</a:t>
            </a:r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1752600" y="3124200"/>
            <a:ext cx="1828800" cy="685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Mathematical </a:t>
            </a:r>
          </a:p>
          <a:p>
            <a:pPr algn="ctr"/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calculations</a:t>
            </a:r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1905000" y="4191000"/>
            <a:ext cx="685800" cy="152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3200400" y="4191000"/>
            <a:ext cx="2286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>
            <a:off x="3810000" y="4191000"/>
            <a:ext cx="152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5638800" y="4191000"/>
            <a:ext cx="685800" cy="152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477000" y="4191000"/>
            <a:ext cx="2286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0" name="Line 18"/>
          <p:cNvSpPr>
            <a:spLocks noChangeShapeType="1"/>
          </p:cNvSpPr>
          <p:nvPr/>
        </p:nvSpPr>
        <p:spPr bwMode="auto">
          <a:xfrm flipV="1">
            <a:off x="60960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71" name="Line 19"/>
          <p:cNvSpPr>
            <a:spLocks noChangeShapeType="1"/>
          </p:cNvSpPr>
          <p:nvPr/>
        </p:nvSpPr>
        <p:spPr bwMode="auto">
          <a:xfrm>
            <a:off x="33528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7467600" y="41910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3" name="Line 21"/>
          <p:cNvSpPr>
            <a:spLocks noChangeShapeType="1"/>
          </p:cNvSpPr>
          <p:nvPr/>
        </p:nvSpPr>
        <p:spPr bwMode="auto">
          <a:xfrm>
            <a:off x="75438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6934200" y="3962400"/>
            <a:ext cx="3397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b="1">
                <a:solidFill>
                  <a:srgbClr val="000090"/>
                </a:solidFill>
                <a:latin typeface="Arial" charset="0"/>
              </a:rPr>
              <a:t>?</a:t>
            </a:r>
          </a:p>
          <a:p>
            <a:pPr>
              <a:lnSpc>
                <a:spcPct val="70000"/>
              </a:lnSpc>
            </a:pPr>
            <a:r>
              <a:rPr lang="en-US" sz="2000" b="1">
                <a:solidFill>
                  <a:srgbClr val="000090"/>
                </a:solidFill>
                <a:latin typeface="Arial" charset="0"/>
              </a:rPr>
              <a:t>=</a:t>
            </a:r>
          </a:p>
        </p:txBody>
      </p:sp>
      <p:sp>
        <p:nvSpPr>
          <p:cNvPr id="330775" name="Line 23"/>
          <p:cNvSpPr>
            <a:spLocks noChangeShapeType="1"/>
          </p:cNvSpPr>
          <p:nvPr/>
        </p:nvSpPr>
        <p:spPr bwMode="auto">
          <a:xfrm flipV="1">
            <a:off x="22098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77" name="Rectangle 25"/>
          <p:cNvSpPr>
            <a:spLocks noChangeArrowheads="1"/>
          </p:cNvSpPr>
          <p:nvPr/>
        </p:nvSpPr>
        <p:spPr bwMode="auto">
          <a:xfrm>
            <a:off x="5867400" y="3124200"/>
            <a:ext cx="1828800" cy="685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Mathematical </a:t>
            </a:r>
          </a:p>
          <a:p>
            <a:pPr algn="ctr"/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calculations</a:t>
            </a:r>
          </a:p>
        </p:txBody>
      </p:sp>
      <p:sp>
        <p:nvSpPr>
          <p:cNvPr id="330778" name="Rectangle 26"/>
          <p:cNvSpPr>
            <a:spLocks noChangeArrowheads="1"/>
          </p:cNvSpPr>
          <p:nvPr/>
        </p:nvSpPr>
        <p:spPr bwMode="auto">
          <a:xfrm>
            <a:off x="6400800" y="3886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9" name="Rectangle 27"/>
          <p:cNvSpPr>
            <a:spLocks noChangeArrowheads="1"/>
          </p:cNvSpPr>
          <p:nvPr/>
        </p:nvSpPr>
        <p:spPr bwMode="auto">
          <a:xfrm>
            <a:off x="1447800" y="43434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Data to be transmitted</a:t>
            </a:r>
          </a:p>
        </p:txBody>
      </p: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4114800" y="3886200"/>
            <a:ext cx="685800" cy="152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4800600" y="3886200"/>
            <a:ext cx="2286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381000" y="1981200"/>
            <a:ext cx="3505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Sender calculates an Error Detection Value (EDV) and  transmits it along with data</a:t>
            </a:r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5410200" y="2057400"/>
            <a:ext cx="32337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Receiver recalculates EDV and checks it against the received EDV</a:t>
            </a:r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5791200" y="4800600"/>
            <a:ext cx="3048000" cy="13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  <a:spcAft>
                <a:spcPct val="15000"/>
              </a:spcAft>
              <a:buFontTx/>
              <a:buChar char="–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If the same </a:t>
            </a:r>
            <a:r>
              <a:rPr lang="en-US" b="1" dirty="0">
                <a:solidFill>
                  <a:srgbClr val="16027C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16027C"/>
                </a:solidFill>
                <a:latin typeface="Arial" charset="0"/>
              </a:rPr>
              <a:t> No errors in transmission</a:t>
            </a:r>
          </a:p>
          <a:p>
            <a:pPr marL="176213" indent="-176213">
              <a:spcBef>
                <a:spcPct val="50000"/>
              </a:spcBef>
              <a:spcAft>
                <a:spcPct val="15000"/>
              </a:spcAft>
              <a:buFontTx/>
              <a:buChar char="–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If different </a:t>
            </a:r>
            <a:r>
              <a:rPr lang="en-US" b="1" dirty="0">
                <a:solidFill>
                  <a:srgbClr val="16027C"/>
                </a:solidFill>
                <a:latin typeface="Arial" charset="0"/>
                <a:sym typeface="Wingdings" pitchFamily="2" charset="2"/>
              </a:rPr>
              <a:t> E</a:t>
            </a:r>
            <a:r>
              <a:rPr lang="en-US" b="1" dirty="0">
                <a:solidFill>
                  <a:srgbClr val="16027C"/>
                </a:solidFill>
                <a:latin typeface="Arial" charset="0"/>
              </a:rPr>
              <a:t>rror(s) in transmission</a:t>
            </a:r>
          </a:p>
        </p:txBody>
      </p:sp>
      <p:sp>
        <p:nvSpPr>
          <p:cNvPr id="330787" name="Rectangle 35"/>
          <p:cNvSpPr>
            <a:spLocks noChangeArrowheads="1"/>
          </p:cNvSpPr>
          <p:nvPr/>
        </p:nvSpPr>
        <p:spPr bwMode="auto">
          <a:xfrm>
            <a:off x="3124200" y="4343400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16027C"/>
                </a:solidFill>
                <a:latin typeface="Arial" charset="0"/>
              </a:rPr>
              <a:t>EDV</a:t>
            </a:r>
          </a:p>
        </p:txBody>
      </p:sp>
      <p:sp>
        <p:nvSpPr>
          <p:cNvPr id="330788" name="Rectangle 36"/>
          <p:cNvSpPr>
            <a:spLocks noChangeArrowheads="1"/>
          </p:cNvSpPr>
          <p:nvPr/>
        </p:nvSpPr>
        <p:spPr bwMode="auto">
          <a:xfrm>
            <a:off x="2590800" y="5334000"/>
            <a:ext cx="2895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  <a:latin typeface="Arial" charset="0"/>
              </a:rPr>
              <a:t>Larger the size, better error detection (but lower efficiency)</a:t>
            </a:r>
          </a:p>
        </p:txBody>
      </p:sp>
      <p:sp>
        <p:nvSpPr>
          <p:cNvPr id="330789" name="Line 37"/>
          <p:cNvSpPr>
            <a:spLocks noChangeShapeType="1"/>
          </p:cNvSpPr>
          <p:nvPr/>
        </p:nvSpPr>
        <p:spPr bwMode="auto">
          <a:xfrm flipH="1" flipV="1">
            <a:off x="3505200" y="4876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90" name="Line 38"/>
          <p:cNvSpPr>
            <a:spLocks noChangeShapeType="1"/>
          </p:cNvSpPr>
          <p:nvPr/>
        </p:nvSpPr>
        <p:spPr bwMode="auto">
          <a:xfrm flipV="1">
            <a:off x="7010400" y="4495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2" grpId="0" animBg="1" autoUpdateAnimBg="0"/>
      <p:bldP spid="330764" grpId="0" animBg="1"/>
      <p:bldP spid="330765" grpId="0" animBg="1"/>
      <p:bldP spid="330766" grpId="0" animBg="1"/>
      <p:bldP spid="330768" grpId="0" animBg="1"/>
      <p:bldP spid="330769" grpId="0" animBg="1"/>
      <p:bldP spid="330770" grpId="0" animBg="1"/>
      <p:bldP spid="330771" grpId="0" animBg="1"/>
      <p:bldP spid="330772" grpId="0" animBg="1"/>
      <p:bldP spid="330773" grpId="0" animBg="1"/>
      <p:bldP spid="330774" grpId="0" autoUpdateAnimBg="0"/>
      <p:bldP spid="330775" grpId="0" animBg="1"/>
      <p:bldP spid="330777" grpId="0" animBg="1" autoUpdateAnimBg="0"/>
      <p:bldP spid="330778" grpId="0" animBg="1"/>
      <p:bldP spid="330779" grpId="0" autoUpdateAnimBg="0"/>
      <p:bldP spid="330780" grpId="0" animBg="1"/>
      <p:bldP spid="330781" grpId="0" animBg="1"/>
      <p:bldP spid="330782" grpId="0" autoUpdateAnimBg="0"/>
      <p:bldP spid="330783" grpId="0" autoUpdateAnimBg="0"/>
      <p:bldP spid="330784" grpId="0" autoUpdateAnimBg="0"/>
      <p:bldP spid="330787" grpId="0" autoUpdateAnimBg="0"/>
      <p:bldP spid="330788" grpId="0" autoUpdateAnimBg="0"/>
      <p:bldP spid="330789" grpId="0" animBg="1"/>
      <p:bldP spid="3307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6C839FB0-C69A-4D29-ABB7-DF8F127EF25E}" type="slidenum">
              <a:rPr lang="en-US"/>
              <a:pPr/>
              <a:t>16</a:t>
            </a:fld>
            <a:endParaRPr lang="en-US"/>
          </a:p>
        </p:txBody>
      </p:sp>
      <p:sp>
        <p:nvSpPr>
          <p:cNvPr id="411674" name="Rectangle 1050"/>
          <p:cNvSpPr>
            <a:spLocks noGrp="1" noChangeArrowheads="1"/>
          </p:cNvSpPr>
          <p:nvPr>
            <p:ph type="title"/>
          </p:nvPr>
        </p:nvSpPr>
        <p:spPr>
          <a:xfrm>
            <a:off x="838200" y="1828800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Error Detection Techniques</a:t>
            </a:r>
          </a:p>
        </p:txBody>
      </p:sp>
      <p:sp>
        <p:nvSpPr>
          <p:cNvPr id="411675" name="Rectangle 1051"/>
          <p:cNvSpPr>
            <a:spLocks noGrp="1" noChangeArrowheads="1"/>
          </p:cNvSpPr>
          <p:nvPr>
            <p:ph type="body" idx="1"/>
          </p:nvPr>
        </p:nvSpPr>
        <p:spPr>
          <a:xfrm>
            <a:off x="838200" y="2743200"/>
            <a:ext cx="7772400" cy="15240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Parity checks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Checksum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Cyclic Redundancy Check (CRC)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042261C3-4684-451E-9F68-A06F6E15C910}" type="slidenum">
              <a:rPr lang="en-US"/>
              <a:pPr/>
              <a:t>17</a:t>
            </a:fld>
            <a:endParaRPr lang="en-US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371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Parity Checking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772400" cy="3505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One of the oldest and simplest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single bit added to each character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Even parity:  number of 1’s remains even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Odd parity: number of 1’s remains odd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Receiving end recalculates parity bit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one bit has been transmitted in error the received parity bit will differ from the recalculated one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Simple, but doesn’t catch all errors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two (or an even number of) bits have been transmitted in error at the same time, the parity check appears to be correct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Detects about 50% of errors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AAE3E604-DBF4-4E36-89BA-FA8C5E3773F2}" type="slidenum">
              <a:rPr lang="en-US"/>
              <a:pPr/>
              <a:t>18</a:t>
            </a:fld>
            <a:endParaRPr lang="en-US"/>
          </a:p>
        </p:txBody>
      </p:sp>
      <p:sp>
        <p:nvSpPr>
          <p:cNvPr id="334856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Using Parity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2400" y="2362200"/>
            <a:ext cx="8305800" cy="1512888"/>
            <a:chOff x="-144" y="1392"/>
            <a:chExt cx="5232" cy="953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1824" y="1392"/>
              <a:ext cx="864" cy="38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90"/>
                  </a:solidFill>
                  <a:latin typeface="Arial" charset="0"/>
                </a:rPr>
                <a:t>sender</a:t>
              </a:r>
            </a:p>
          </p:txBody>
        </p:sp>
        <p:sp>
          <p:nvSpPr>
            <p:cNvPr id="334860" name="Rectangle 12"/>
            <p:cNvSpPr>
              <a:spLocks noChangeArrowheads="1"/>
            </p:cNvSpPr>
            <p:nvPr/>
          </p:nvSpPr>
          <p:spPr bwMode="auto">
            <a:xfrm>
              <a:off x="4224" y="1392"/>
              <a:ext cx="864" cy="38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90"/>
                  </a:solidFill>
                  <a:latin typeface="Arial" charset="0"/>
                </a:rPr>
                <a:t>receiver</a:t>
              </a:r>
            </a:p>
          </p:txBody>
        </p:sp>
        <p:sp>
          <p:nvSpPr>
            <p:cNvPr id="334862" name="Rectangle 14"/>
            <p:cNvSpPr>
              <a:spLocks noChangeArrowheads="1"/>
            </p:cNvSpPr>
            <p:nvPr/>
          </p:nvSpPr>
          <p:spPr bwMode="auto">
            <a:xfrm>
              <a:off x="2761" y="1648"/>
              <a:ext cx="8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16027C"/>
                  </a:solidFill>
                  <a:latin typeface="Arial" charset="0"/>
                </a:rPr>
                <a:t>01101010</a:t>
              </a:r>
              <a:r>
                <a:rPr lang="en-US" b="1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34864" name="Line 16"/>
            <p:cNvSpPr>
              <a:spLocks noChangeShapeType="1"/>
            </p:cNvSpPr>
            <p:nvPr/>
          </p:nvSpPr>
          <p:spPr bwMode="auto">
            <a:xfrm>
              <a:off x="2352" y="1923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65" name="Line 17"/>
            <p:cNvSpPr>
              <a:spLocks noChangeShapeType="1"/>
            </p:cNvSpPr>
            <p:nvPr/>
          </p:nvSpPr>
          <p:spPr bwMode="auto">
            <a:xfrm flipV="1">
              <a:off x="4368" y="1776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66" name="Line 18"/>
            <p:cNvSpPr>
              <a:spLocks noChangeShapeType="1"/>
            </p:cNvSpPr>
            <p:nvPr/>
          </p:nvSpPr>
          <p:spPr bwMode="auto">
            <a:xfrm flipV="1">
              <a:off x="2352" y="1776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67" name="Rectangle 19"/>
            <p:cNvSpPr>
              <a:spLocks noChangeArrowheads="1"/>
            </p:cNvSpPr>
            <p:nvPr/>
          </p:nvSpPr>
          <p:spPr bwMode="auto">
            <a:xfrm>
              <a:off x="-144" y="1488"/>
              <a:ext cx="9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16027C"/>
                  </a:solidFill>
                  <a:latin typeface="Arial" charset="0"/>
                </a:rPr>
                <a:t>EVEN parity</a:t>
              </a:r>
            </a:p>
          </p:txBody>
        </p:sp>
        <p:sp>
          <p:nvSpPr>
            <p:cNvPr id="334868" name="Rectangle 20"/>
            <p:cNvSpPr>
              <a:spLocks noChangeArrowheads="1"/>
            </p:cNvSpPr>
            <p:nvPr/>
          </p:nvSpPr>
          <p:spPr bwMode="auto">
            <a:xfrm>
              <a:off x="2832" y="2112"/>
              <a:ext cx="7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16027C"/>
                  </a:solidFill>
                  <a:latin typeface="Arial" charset="0"/>
                </a:rPr>
                <a:t>parity bit</a:t>
              </a:r>
              <a:endParaRPr lang="en-US" b="1" dirty="0">
                <a:solidFill>
                  <a:srgbClr val="16027C"/>
                </a:solidFill>
                <a:latin typeface="Arial" charset="0"/>
              </a:endParaRPr>
            </a:p>
          </p:txBody>
        </p:sp>
        <p:sp>
          <p:nvSpPr>
            <p:cNvPr id="334870" name="Line 22"/>
            <p:cNvSpPr>
              <a:spLocks noChangeShapeType="1"/>
            </p:cNvSpPr>
            <p:nvPr/>
          </p:nvSpPr>
          <p:spPr bwMode="auto">
            <a:xfrm flipH="1" flipV="1">
              <a:off x="3504" y="1872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71" name="Rectangle 23"/>
            <p:cNvSpPr>
              <a:spLocks noChangeArrowheads="1"/>
            </p:cNvSpPr>
            <p:nvPr/>
          </p:nvSpPr>
          <p:spPr bwMode="auto">
            <a:xfrm>
              <a:off x="672" y="1853"/>
              <a:ext cx="168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 smtClean="0">
                  <a:solidFill>
                    <a:srgbClr val="16027C"/>
                  </a:solidFill>
                  <a:latin typeface="Arial" charset="0"/>
                </a:rPr>
                <a:t>number of 1’s is even add a zero parity bit</a:t>
              </a:r>
              <a:endParaRPr lang="en-US" b="1" dirty="0">
                <a:solidFill>
                  <a:srgbClr val="16027C"/>
                </a:solidFill>
                <a:latin typeface="Arial" charset="0"/>
              </a:endParaRPr>
            </a:p>
          </p:txBody>
        </p:sp>
      </p:grpSp>
      <p:sp>
        <p:nvSpPr>
          <p:cNvPr id="334886" name="Rectangle 38"/>
          <p:cNvSpPr>
            <a:spLocks noChangeArrowheads="1"/>
          </p:cNvSpPr>
          <p:nvPr/>
        </p:nvSpPr>
        <p:spPr bwMode="auto">
          <a:xfrm>
            <a:off x="609600" y="1981200"/>
            <a:ext cx="5096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To be sent: Letter V in </a:t>
            </a:r>
            <a:r>
              <a:rPr lang="en-US" b="1" dirty="0" smtClean="0">
                <a:solidFill>
                  <a:srgbClr val="16027C"/>
                </a:solidFill>
                <a:latin typeface="Arial" charset="0"/>
              </a:rPr>
              <a:t>8-bit </a:t>
            </a:r>
            <a:r>
              <a:rPr lang="en-US" b="1" dirty="0">
                <a:solidFill>
                  <a:srgbClr val="16027C"/>
                </a:solidFill>
                <a:latin typeface="Arial" charset="0"/>
              </a:rPr>
              <a:t>ASCII:   </a:t>
            </a:r>
            <a:r>
              <a:rPr lang="en-US" b="1" dirty="0" smtClean="0">
                <a:solidFill>
                  <a:srgbClr val="16027C"/>
                </a:solidFill>
                <a:latin typeface="Arial" charset="0"/>
              </a:rPr>
              <a:t>01101010</a:t>
            </a:r>
            <a:endParaRPr lang="en-US" b="1" dirty="0">
              <a:solidFill>
                <a:srgbClr val="16027C"/>
              </a:solidFill>
              <a:latin typeface="Arial" charset="0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28600" y="4545014"/>
            <a:ext cx="7848600" cy="1571625"/>
            <a:chOff x="144" y="2863"/>
            <a:chExt cx="4944" cy="990"/>
          </a:xfrm>
        </p:grpSpPr>
        <p:sp>
          <p:nvSpPr>
            <p:cNvPr id="334872" name="Rectangle 24"/>
            <p:cNvSpPr>
              <a:spLocks noChangeArrowheads="1"/>
            </p:cNvSpPr>
            <p:nvPr/>
          </p:nvSpPr>
          <p:spPr bwMode="auto">
            <a:xfrm>
              <a:off x="1824" y="2863"/>
              <a:ext cx="864" cy="38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90"/>
                  </a:solidFill>
                  <a:latin typeface="Arial" charset="0"/>
                </a:rPr>
                <a:t>sender</a:t>
              </a:r>
            </a:p>
          </p:txBody>
        </p:sp>
        <p:sp>
          <p:nvSpPr>
            <p:cNvPr id="334873" name="Rectangle 25"/>
            <p:cNvSpPr>
              <a:spLocks noChangeArrowheads="1"/>
            </p:cNvSpPr>
            <p:nvPr/>
          </p:nvSpPr>
          <p:spPr bwMode="auto">
            <a:xfrm>
              <a:off x="4224" y="2863"/>
              <a:ext cx="864" cy="38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90"/>
                  </a:solidFill>
                  <a:latin typeface="Arial" charset="0"/>
                </a:rPr>
                <a:t>receiver</a:t>
              </a:r>
            </a:p>
          </p:txBody>
        </p:sp>
        <p:sp>
          <p:nvSpPr>
            <p:cNvPr id="334875" name="Rectangle 27"/>
            <p:cNvSpPr>
              <a:spLocks noChangeArrowheads="1"/>
            </p:cNvSpPr>
            <p:nvPr/>
          </p:nvSpPr>
          <p:spPr bwMode="auto">
            <a:xfrm>
              <a:off x="2838" y="3119"/>
              <a:ext cx="8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16027C"/>
                  </a:solidFill>
                  <a:latin typeface="Arial" charset="0"/>
                </a:rPr>
                <a:t>00011010</a:t>
              </a:r>
              <a:r>
                <a:rPr lang="en-US" b="1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34877" name="Line 29"/>
            <p:cNvSpPr>
              <a:spLocks noChangeShapeType="1"/>
            </p:cNvSpPr>
            <p:nvPr/>
          </p:nvSpPr>
          <p:spPr bwMode="auto">
            <a:xfrm>
              <a:off x="2352" y="339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78" name="Line 30"/>
            <p:cNvSpPr>
              <a:spLocks noChangeShapeType="1"/>
            </p:cNvSpPr>
            <p:nvPr/>
          </p:nvSpPr>
          <p:spPr bwMode="auto">
            <a:xfrm flipV="1">
              <a:off x="4368" y="3247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79" name="Line 31"/>
            <p:cNvSpPr>
              <a:spLocks noChangeShapeType="1"/>
            </p:cNvSpPr>
            <p:nvPr/>
          </p:nvSpPr>
          <p:spPr bwMode="auto">
            <a:xfrm flipV="1">
              <a:off x="2352" y="3247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80" name="Rectangle 32"/>
            <p:cNvSpPr>
              <a:spLocks noChangeArrowheads="1"/>
            </p:cNvSpPr>
            <p:nvPr/>
          </p:nvSpPr>
          <p:spPr bwMode="auto">
            <a:xfrm>
              <a:off x="144" y="2880"/>
              <a:ext cx="8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16027C"/>
                  </a:solidFill>
                  <a:latin typeface="Arial" charset="0"/>
                </a:rPr>
                <a:t>ODD parity</a:t>
              </a:r>
            </a:p>
          </p:txBody>
        </p:sp>
        <p:sp>
          <p:nvSpPr>
            <p:cNvPr id="334881" name="Rectangle 33"/>
            <p:cNvSpPr>
              <a:spLocks noChangeArrowheads="1"/>
            </p:cNvSpPr>
            <p:nvPr/>
          </p:nvSpPr>
          <p:spPr bwMode="auto">
            <a:xfrm>
              <a:off x="2976" y="3552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16027C"/>
                  </a:solidFill>
                  <a:latin typeface="Arial" charset="0"/>
                </a:rPr>
                <a:t>parity bit</a:t>
              </a:r>
              <a:endParaRPr lang="en-US" b="1" dirty="0">
                <a:solidFill>
                  <a:srgbClr val="16027C"/>
                </a:solidFill>
                <a:latin typeface="Arial" charset="0"/>
              </a:endParaRPr>
            </a:p>
          </p:txBody>
        </p:sp>
        <p:sp>
          <p:nvSpPr>
            <p:cNvPr id="334883" name="Line 35"/>
            <p:cNvSpPr>
              <a:spLocks noChangeShapeType="1"/>
            </p:cNvSpPr>
            <p:nvPr/>
          </p:nvSpPr>
          <p:spPr bwMode="auto">
            <a:xfrm flipH="1" flipV="1">
              <a:off x="3600" y="331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87" name="Rectangle 39"/>
            <p:cNvSpPr>
              <a:spLocks noChangeArrowheads="1"/>
            </p:cNvSpPr>
            <p:nvPr/>
          </p:nvSpPr>
          <p:spPr bwMode="auto">
            <a:xfrm>
              <a:off x="554" y="3446"/>
              <a:ext cx="203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16027C"/>
                  </a:solidFill>
                  <a:latin typeface="Arial" charset="0"/>
                </a:rPr>
                <a:t>number of </a:t>
              </a:r>
              <a:r>
                <a:rPr lang="en-US" b="1" dirty="0" smtClean="0">
                  <a:solidFill>
                    <a:srgbClr val="16027C"/>
                  </a:solidFill>
                  <a:latin typeface="Arial" charset="0"/>
                </a:rPr>
                <a:t>1”s is odd add</a:t>
              </a:r>
            </a:p>
            <a:p>
              <a:r>
                <a:rPr lang="en-US" b="1" smtClean="0">
                  <a:solidFill>
                    <a:srgbClr val="16027C"/>
                  </a:solidFill>
                  <a:latin typeface="Arial" charset="0"/>
                </a:rPr>
                <a:t>a 0 </a:t>
              </a:r>
              <a:r>
                <a:rPr lang="en-US" b="1" dirty="0" smtClean="0">
                  <a:solidFill>
                    <a:srgbClr val="16027C"/>
                  </a:solidFill>
                  <a:latin typeface="Arial" charset="0"/>
                </a:rPr>
                <a:t>as the parity bit</a:t>
              </a:r>
              <a:endParaRPr lang="en-US" b="1" dirty="0">
                <a:solidFill>
                  <a:srgbClr val="16027C"/>
                </a:solidFill>
                <a:latin typeface="Arial" charset="0"/>
              </a:endParaRPr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457200" y="4038600"/>
            <a:ext cx="5160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To be sent: Letter </a:t>
            </a:r>
            <a:r>
              <a:rPr lang="en-US" b="1" dirty="0" smtClean="0">
                <a:solidFill>
                  <a:srgbClr val="16027C"/>
                </a:solidFill>
                <a:latin typeface="Arial" charset="0"/>
              </a:rPr>
              <a:t>W </a:t>
            </a:r>
            <a:r>
              <a:rPr lang="en-US" b="1" dirty="0">
                <a:solidFill>
                  <a:srgbClr val="16027C"/>
                </a:solidFill>
                <a:latin typeface="Arial" charset="0"/>
              </a:rPr>
              <a:t>in </a:t>
            </a:r>
            <a:r>
              <a:rPr lang="en-US" b="1" dirty="0" smtClean="0">
                <a:solidFill>
                  <a:srgbClr val="16027C"/>
                </a:solidFill>
                <a:latin typeface="Arial" charset="0"/>
              </a:rPr>
              <a:t>8-bit </a:t>
            </a:r>
            <a:r>
              <a:rPr lang="en-US" b="1" dirty="0">
                <a:solidFill>
                  <a:srgbClr val="16027C"/>
                </a:solidFill>
                <a:latin typeface="Arial" charset="0"/>
              </a:rPr>
              <a:t>ASCII:   </a:t>
            </a:r>
            <a:r>
              <a:rPr lang="en-US" b="1" dirty="0" smtClean="0">
                <a:solidFill>
                  <a:srgbClr val="16027C"/>
                </a:solidFill>
                <a:latin typeface="Arial" charset="0"/>
              </a:rPr>
              <a:t>00011010</a:t>
            </a:r>
            <a:endParaRPr lang="en-US" b="1" dirty="0">
              <a:solidFill>
                <a:srgbClr val="16027C"/>
              </a:solidFill>
              <a:latin typeface="Arial" charset="0"/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86" grpId="0" autoUpdateAnimBg="0"/>
      <p:bldP spid="2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Checksum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2010 John Wiley &amp; Sons, Inc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4 - </a:t>
            </a:r>
            <a:fld id="{5B0EE689-247F-4C2F-B12C-74D9A88231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5800" y="2590800"/>
            <a:ext cx="7772400" cy="3429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US" sz="2000" b="1" kern="0" dirty="0">
                <a:latin typeface="Arial" pitchFamily="34" charset="0"/>
                <a:cs typeface="Arial" pitchFamily="34" charset="0"/>
              </a:rPr>
              <a:t>A checksum (usually 1 byte) is added to the end of the message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US" sz="2000" b="1" kern="0" dirty="0">
                <a:latin typeface="Arial" pitchFamily="34" charset="0"/>
                <a:cs typeface="Arial" pitchFamily="34" charset="0"/>
              </a:rPr>
              <a:t>It is 95% effective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  <a:defRPr/>
            </a:pPr>
            <a:endParaRPr lang="en-US" sz="2000" b="1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US" sz="2000" b="1" kern="0" dirty="0">
                <a:latin typeface="Arial" pitchFamily="34" charset="0"/>
                <a:cs typeface="Arial" pitchFamily="34" charset="0"/>
              </a:rPr>
              <a:t>Method: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US" sz="2000" b="1" kern="0" dirty="0">
                <a:latin typeface="Arial" pitchFamily="34" charset="0"/>
                <a:cs typeface="Arial" pitchFamily="34" charset="0"/>
              </a:rPr>
              <a:t>Add decimal values of each character in the message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US" sz="2000" b="1" kern="0" dirty="0">
                <a:latin typeface="Arial" pitchFamily="34" charset="0"/>
                <a:cs typeface="Arial" pitchFamily="34" charset="0"/>
              </a:rPr>
              <a:t>Divide the sum by 255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  <a:defRPr/>
            </a:pPr>
            <a:r>
              <a:rPr lang="en-US" sz="2000" b="1" kern="0" dirty="0">
                <a:latin typeface="Arial" pitchFamily="34" charset="0"/>
                <a:cs typeface="Arial" pitchFamily="34" charset="0"/>
              </a:rPr>
              <a:t>The remainder is the checksum value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880B75B4-6E7A-4AAB-94CD-746D23ED84B3}" type="slidenum">
              <a:rPr lang="en-US"/>
              <a:pPr/>
              <a:t>2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Chapter 4</a:t>
            </a:r>
            <a:r>
              <a:rPr lang="en-US" sz="2800" u="sng"/>
              <a:t/>
            </a:r>
            <a:br>
              <a:rPr lang="en-US" sz="2800" u="sng"/>
            </a:b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/>
          <a:p>
            <a:r>
              <a:rPr lang="en-US" sz="4800">
                <a:solidFill>
                  <a:srgbClr val="00008C"/>
                </a:solidFill>
              </a:rPr>
              <a:t>Data Link Layer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8BE99CCA-149A-40DB-8475-71F6F2981924}" type="slidenum">
              <a:rPr lang="en-US"/>
              <a:pPr/>
              <a:t>20</a:t>
            </a:fld>
            <a:endParaRPr lang="en-US"/>
          </a:p>
        </p:txBody>
      </p:sp>
      <p:sp>
        <p:nvSpPr>
          <p:cNvPr id="413698" name="Rectangle 1026"/>
          <p:cNvSpPr>
            <a:spLocks noChangeArrowheads="1"/>
          </p:cNvSpPr>
          <p:nvPr/>
        </p:nvSpPr>
        <p:spPr bwMode="auto">
          <a:xfrm>
            <a:off x="1905000" y="1828800"/>
            <a:ext cx="4953000" cy="685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16027C"/>
                </a:solidFill>
                <a:latin typeface="Arial" charset="0"/>
              </a:rPr>
              <a:t>P / G = Q + R / G</a:t>
            </a:r>
          </a:p>
        </p:txBody>
      </p:sp>
      <p:sp>
        <p:nvSpPr>
          <p:cNvPr id="41369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7772400" cy="639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Cyclic Redundancy Check (CRC)</a:t>
            </a:r>
          </a:p>
        </p:txBody>
      </p:sp>
      <p:sp>
        <p:nvSpPr>
          <p:cNvPr id="413701" name="Rectangle 1029"/>
          <p:cNvSpPr>
            <a:spLocks noChangeArrowheads="1"/>
          </p:cNvSpPr>
          <p:nvPr/>
        </p:nvSpPr>
        <p:spPr bwMode="auto">
          <a:xfrm>
            <a:off x="914400" y="5029200"/>
            <a:ext cx="78486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lnSpc>
                <a:spcPct val="50000"/>
              </a:lnSpc>
              <a:spcBef>
                <a:spcPct val="50000"/>
              </a:spcBef>
              <a:spcAft>
                <a:spcPct val="15000"/>
              </a:spcAft>
              <a:buFontTx/>
              <a:buChar char="–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Most powerful and most common</a:t>
            </a:r>
          </a:p>
          <a:p>
            <a:pPr marL="234950" indent="-234950">
              <a:lnSpc>
                <a:spcPct val="50000"/>
              </a:lnSpc>
              <a:spcBef>
                <a:spcPct val="50000"/>
              </a:spcBef>
              <a:spcAft>
                <a:spcPct val="15000"/>
              </a:spcAft>
              <a:buFontTx/>
              <a:buChar char="–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Detects 100% of errors (if number of errors &lt;= size of R)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spcAft>
                <a:spcPct val="15000"/>
              </a:spcAft>
              <a:buFontTx/>
              <a:buChar char="–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Otherwise: CRC-16 (99.998%) and CRC-32 (99.9999%)</a:t>
            </a:r>
          </a:p>
        </p:txBody>
      </p:sp>
      <p:sp>
        <p:nvSpPr>
          <p:cNvPr id="413704" name="Rectangle 1032"/>
          <p:cNvSpPr>
            <a:spLocks noChangeArrowheads="1"/>
          </p:cNvSpPr>
          <p:nvPr/>
        </p:nvSpPr>
        <p:spPr bwMode="auto">
          <a:xfrm>
            <a:off x="838200" y="2895600"/>
            <a:ext cx="172878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Message (treated as one long binary number)</a:t>
            </a:r>
          </a:p>
        </p:txBody>
      </p:sp>
      <p:sp>
        <p:nvSpPr>
          <p:cNvPr id="413705" name="Line 1033"/>
          <p:cNvSpPr>
            <a:spLocks noChangeShapeType="1"/>
          </p:cNvSpPr>
          <p:nvPr/>
        </p:nvSpPr>
        <p:spPr bwMode="auto">
          <a:xfrm flipV="1">
            <a:off x="2133600" y="2362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413706" name="Rectangle 1034"/>
          <p:cNvSpPr>
            <a:spLocks noChangeArrowheads="1"/>
          </p:cNvSpPr>
          <p:nvPr/>
        </p:nvSpPr>
        <p:spPr bwMode="auto">
          <a:xfrm>
            <a:off x="2362200" y="3810000"/>
            <a:ext cx="2209800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A fixed number (determines the length of the R)</a:t>
            </a:r>
          </a:p>
        </p:txBody>
      </p:sp>
      <p:sp>
        <p:nvSpPr>
          <p:cNvPr id="413707" name="Line 1035"/>
          <p:cNvSpPr>
            <a:spLocks noChangeShapeType="1"/>
          </p:cNvSpPr>
          <p:nvPr/>
        </p:nvSpPr>
        <p:spPr bwMode="auto">
          <a:xfrm flipH="1" flipV="1">
            <a:off x="3581400" y="2438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413708" name="Rectangle 1036"/>
          <p:cNvSpPr>
            <a:spLocks noChangeArrowheads="1"/>
          </p:cNvSpPr>
          <p:nvPr/>
        </p:nvSpPr>
        <p:spPr bwMode="auto">
          <a:xfrm>
            <a:off x="5562600" y="2895600"/>
            <a:ext cx="2819400" cy="22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Remainder:</a:t>
            </a:r>
          </a:p>
          <a:p>
            <a:pPr marL="238125" lvl="1" indent="-123825">
              <a:lnSpc>
                <a:spcPct val="90000"/>
              </a:lnSpc>
              <a:spcAft>
                <a:spcPct val="15000"/>
              </a:spcAft>
              <a:buFontTx/>
              <a:buChar char="–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added to the message as EDV </a:t>
            </a:r>
          </a:p>
          <a:p>
            <a:pPr marL="238125" lvl="1" indent="-123825">
              <a:lnSpc>
                <a:spcPct val="90000"/>
              </a:lnSpc>
              <a:spcAft>
                <a:spcPct val="15000"/>
              </a:spcAft>
              <a:buFontTx/>
              <a:buChar char="–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could be 8 bits, 16 bits, 24 bits, or 32 bits long</a:t>
            </a:r>
          </a:p>
          <a:p>
            <a:pPr marL="238125" lvl="1" indent="-123825">
              <a:lnSpc>
                <a:spcPct val="90000"/>
              </a:lnSpc>
              <a:spcAft>
                <a:spcPct val="15000"/>
              </a:spcAft>
              <a:buFontTx/>
              <a:buChar char="–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CRC16 has R of 16 bits</a:t>
            </a:r>
          </a:p>
        </p:txBody>
      </p:sp>
      <p:sp>
        <p:nvSpPr>
          <p:cNvPr id="413709" name="Line 1037"/>
          <p:cNvSpPr>
            <a:spLocks noChangeShapeType="1"/>
          </p:cNvSpPr>
          <p:nvPr/>
        </p:nvSpPr>
        <p:spPr bwMode="auto">
          <a:xfrm flipH="1" flipV="1">
            <a:off x="5181600" y="2362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413710" name="Rectangle 1038"/>
          <p:cNvSpPr>
            <a:spLocks noChangeArrowheads="1"/>
          </p:cNvSpPr>
          <p:nvPr/>
        </p:nvSpPr>
        <p:spPr bwMode="auto">
          <a:xfrm>
            <a:off x="3657600" y="2819400"/>
            <a:ext cx="210978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Quotient </a:t>
            </a:r>
            <a:endParaRPr lang="en-US" sz="2000" b="1" dirty="0" smtClean="0">
              <a:solidFill>
                <a:srgbClr val="16027C"/>
              </a:solidFill>
              <a:latin typeface="Arial" charset="0"/>
            </a:endParaRPr>
          </a:p>
          <a:p>
            <a:pPr>
              <a:spcAft>
                <a:spcPct val="15000"/>
              </a:spcAft>
            </a:pPr>
            <a:r>
              <a:rPr lang="en-US" sz="2000" b="1" dirty="0" smtClean="0">
                <a:solidFill>
                  <a:srgbClr val="16027C"/>
                </a:solidFill>
                <a:latin typeface="Arial" charset="0"/>
              </a:rPr>
              <a:t>(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whole </a:t>
            </a:r>
            <a:r>
              <a:rPr lang="en-US" sz="2000" b="1" dirty="0" smtClean="0">
                <a:solidFill>
                  <a:srgbClr val="16027C"/>
                </a:solidFill>
                <a:latin typeface="Arial" charset="0"/>
              </a:rPr>
              <a:t>number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)</a:t>
            </a:r>
          </a:p>
        </p:txBody>
      </p:sp>
      <p:sp>
        <p:nvSpPr>
          <p:cNvPr id="413711" name="Line 1039"/>
          <p:cNvSpPr>
            <a:spLocks noChangeShapeType="1"/>
          </p:cNvSpPr>
          <p:nvPr/>
        </p:nvSpPr>
        <p:spPr bwMode="auto">
          <a:xfrm flipH="1" flipV="1">
            <a:off x="44196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413712" name="Text Box 1040"/>
          <p:cNvSpPr txBox="1">
            <a:spLocks noChangeArrowheads="1"/>
          </p:cNvSpPr>
          <p:nvPr/>
        </p:nvSpPr>
        <p:spPr bwMode="auto">
          <a:xfrm>
            <a:off x="7467600" y="1828800"/>
            <a:ext cx="1219200" cy="1338828"/>
          </a:xfrm>
          <a:prstGeom prst="rect">
            <a:avLst/>
          </a:prstGeom>
          <a:noFill/>
          <a:ln w="952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90"/>
                </a:solidFill>
                <a:latin typeface="Arial" charset="0"/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90"/>
                </a:solidFill>
                <a:latin typeface="Arial" charset="0"/>
              </a:rPr>
              <a:t>P = 58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90"/>
                </a:solidFill>
                <a:latin typeface="Arial" charset="0"/>
              </a:rPr>
              <a:t>G = 8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90"/>
                </a:solidFill>
                <a:latin typeface="Arial" charset="0"/>
              </a:rPr>
              <a:t>Q = 7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90"/>
                </a:solidFill>
                <a:latin typeface="Arial" charset="0"/>
              </a:rPr>
              <a:t>R  = 2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39E9BB56-FC8B-4C59-8FB0-0272A50D945E}" type="slidenum">
              <a:rPr lang="en-US"/>
              <a:pPr/>
              <a:t>21</a:t>
            </a:fld>
            <a:endParaRPr lang="en-US"/>
          </a:p>
        </p:txBody>
      </p:sp>
      <p:sp>
        <p:nvSpPr>
          <p:cNvPr id="343050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1447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Correction</a:t>
            </a:r>
          </a:p>
        </p:txBody>
      </p:sp>
      <p:sp>
        <p:nvSpPr>
          <p:cNvPr id="34305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3886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Once detected, the error must be corrected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Error correction techniques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Retransmission (or, backward error correction)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Simplest, most effective, least expensive, most commonly used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Corrected by retransmission of the data</a:t>
            </a:r>
          </a:p>
          <a:p>
            <a:pPr lvl="3"/>
            <a:r>
              <a:rPr lang="en-US" dirty="0">
                <a:latin typeface="Arial" pitchFamily="34" charset="0"/>
                <a:cs typeface="Arial" pitchFamily="34" charset="0"/>
              </a:rPr>
              <a:t>Receiver, when detecting an error, asks the sender to retransmit the message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 Often called Automatic Repeat Request (ARQ)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Forward Error Correction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Receiving device can correct incoming messages itself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0B57CF9F-3EBF-447D-BE34-C7DFAAB065C4}" type="slidenum">
              <a:rPr lang="en-US"/>
              <a:pPr/>
              <a:t>22</a:t>
            </a:fld>
            <a:endParaRPr lang="en-US"/>
          </a:p>
        </p:txBody>
      </p:sp>
      <p:sp>
        <p:nvSpPr>
          <p:cNvPr id="39424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838200" y="990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Repeat Request (ARQ)</a:t>
            </a:r>
          </a:p>
        </p:txBody>
      </p:sp>
      <p:sp>
        <p:nvSpPr>
          <p:cNvPr id="39424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3962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Process of requesting that a data transmission be resent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Main ARQ protocols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Stop and Wait ARQ  (A half duplex technique)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Sender sends a message and waits for acknowledgment, then sends the next message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Receiver receives the message and sends an acknowledgement, then waits for the next message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Continuous ARQ (A full duplex technique)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Sender continues sending packets without waiting for the receiver to acknowledge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Receiver continues receiving messages without acknowledging them right away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16368207-E6C9-46AB-A28E-74F5BD09759E}" type="slidenum">
              <a:rPr lang="en-US"/>
              <a:pPr/>
              <a:t>23</a:t>
            </a:fld>
            <a:endParaRPr lang="en-US"/>
          </a:p>
        </p:txBody>
      </p:sp>
      <p:pic>
        <p:nvPicPr>
          <p:cNvPr id="347138" name="Picture 2" descr="0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22" t="12500"/>
          <a:stretch>
            <a:fillRect/>
          </a:stretch>
        </p:blipFill>
        <p:spPr bwMode="auto">
          <a:xfrm>
            <a:off x="2160588" y="1981200"/>
            <a:ext cx="6629400" cy="4267200"/>
          </a:xfrm>
          <a:prstGeom prst="rect">
            <a:avLst/>
          </a:prstGeom>
          <a:noFill/>
        </p:spPr>
      </p:pic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Stop and Wait ARQ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200025" y="1978025"/>
            <a:ext cx="2466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16027C"/>
                </a:solidFill>
                <a:latin typeface="Arial" charset="0"/>
              </a:rPr>
              <a:t>Sends the packet, then waits to hear from receiver.</a:t>
            </a: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6938963" y="5534025"/>
            <a:ext cx="180816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b="1">
                <a:solidFill>
                  <a:srgbClr val="16027C"/>
                </a:solidFill>
                <a:latin typeface="Arial" charset="0"/>
              </a:rPr>
              <a:t>Sends </a:t>
            </a:r>
          </a:p>
          <a:p>
            <a:pPr algn="r">
              <a:lnSpc>
                <a:spcPct val="120000"/>
              </a:lnSpc>
            </a:pPr>
            <a:r>
              <a:rPr lang="en-US" sz="1400" b="1">
                <a:solidFill>
                  <a:srgbClr val="16027C"/>
                </a:solidFill>
                <a:latin typeface="Arial" charset="0"/>
              </a:rPr>
              <a:t>acknowledgement</a:t>
            </a: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6351588" y="4122738"/>
            <a:ext cx="2438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b="1">
                <a:solidFill>
                  <a:srgbClr val="16027C"/>
                </a:solidFill>
                <a:latin typeface="Arial" charset="0"/>
              </a:rPr>
              <a:t>Sends negative acknowledgement</a:t>
            </a:r>
          </a:p>
        </p:txBody>
      </p:sp>
      <p:sp>
        <p:nvSpPr>
          <p:cNvPr id="347148" name="Rectangle 12"/>
          <p:cNvSpPr>
            <a:spLocks noChangeArrowheads="1"/>
          </p:cNvSpPr>
          <p:nvPr/>
        </p:nvSpPr>
        <p:spPr bwMode="auto">
          <a:xfrm>
            <a:off x="211138" y="4854575"/>
            <a:ext cx="2466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16027C"/>
                </a:solidFill>
                <a:latin typeface="Arial" charset="0"/>
              </a:rPr>
              <a:t>Resends the packet </a:t>
            </a:r>
          </a:p>
          <a:p>
            <a:r>
              <a:rPr lang="en-US" sz="1400" b="1">
                <a:solidFill>
                  <a:srgbClr val="16027C"/>
                </a:solidFill>
                <a:latin typeface="Arial" charset="0"/>
              </a:rPr>
              <a:t>again</a:t>
            </a:r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211138" y="3357563"/>
            <a:ext cx="1752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16027C"/>
                </a:solidFill>
                <a:latin typeface="Arial" charset="0"/>
              </a:rPr>
              <a:t>Sends the next packet</a:t>
            </a:r>
          </a:p>
        </p:txBody>
      </p:sp>
      <p:sp>
        <p:nvSpPr>
          <p:cNvPr id="347152" name="Rectangle 16"/>
          <p:cNvSpPr>
            <a:spLocks noChangeArrowheads="1"/>
          </p:cNvSpPr>
          <p:nvPr/>
        </p:nvSpPr>
        <p:spPr bwMode="auto">
          <a:xfrm>
            <a:off x="1676400" y="129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sng">
                <a:solidFill>
                  <a:srgbClr val="16027C"/>
                </a:solidFill>
                <a:latin typeface="Arial" charset="0"/>
              </a:rPr>
              <a:t>Sender</a:t>
            </a:r>
          </a:p>
        </p:txBody>
      </p:sp>
      <p:sp>
        <p:nvSpPr>
          <p:cNvPr id="347153" name="Rectangle 17"/>
          <p:cNvSpPr>
            <a:spLocks noChangeArrowheads="1"/>
          </p:cNvSpPr>
          <p:nvPr/>
        </p:nvSpPr>
        <p:spPr bwMode="auto">
          <a:xfrm>
            <a:off x="6324600" y="129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sng">
                <a:solidFill>
                  <a:srgbClr val="16027C"/>
                </a:solidFill>
                <a:latin typeface="Arial" charset="0"/>
              </a:rPr>
              <a:t>Receiver</a:t>
            </a:r>
          </a:p>
        </p:txBody>
      </p:sp>
      <p:sp>
        <p:nvSpPr>
          <p:cNvPr id="347154" name="Rectangle 18"/>
          <p:cNvSpPr>
            <a:spLocks noChangeArrowheads="1"/>
          </p:cNvSpPr>
          <p:nvPr/>
        </p:nvSpPr>
        <p:spPr bwMode="auto">
          <a:xfrm>
            <a:off x="6989763" y="2687638"/>
            <a:ext cx="180816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b="1">
                <a:solidFill>
                  <a:srgbClr val="16027C"/>
                </a:solidFill>
                <a:latin typeface="Arial" charset="0"/>
              </a:rPr>
              <a:t>Sends </a:t>
            </a:r>
          </a:p>
          <a:p>
            <a:pPr algn="r">
              <a:lnSpc>
                <a:spcPct val="120000"/>
              </a:lnSpc>
            </a:pPr>
            <a:r>
              <a:rPr lang="en-US" sz="1400" b="1">
                <a:solidFill>
                  <a:srgbClr val="16027C"/>
                </a:solidFill>
                <a:latin typeface="Arial" charset="0"/>
              </a:rPr>
              <a:t>acknowledgement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95E7DE52-EB3B-43EB-B274-22EEA363336D}" type="slidenum">
              <a:rPr lang="en-US"/>
              <a:pPr/>
              <a:t>24</a:t>
            </a:fld>
            <a:endParaRPr lang="en-US"/>
          </a:p>
        </p:txBody>
      </p:sp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228600" y="309721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351235" name="Picture 3" descr="0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225" t="8235"/>
          <a:stretch>
            <a:fillRect/>
          </a:stretch>
        </p:blipFill>
        <p:spPr bwMode="auto">
          <a:xfrm>
            <a:off x="4495800" y="914400"/>
            <a:ext cx="3886200" cy="52774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51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35814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Continuous ARQ</a:t>
            </a: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304800" y="1752600"/>
            <a:ext cx="3581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b="1" dirty="0">
                <a:solidFill>
                  <a:srgbClr val="16027C"/>
                </a:solidFill>
                <a:latin typeface="Arial" charset="0"/>
              </a:rPr>
              <a:t>Sender sends packets continuously without waiting for receiver to acknowledge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685800" y="2895600"/>
            <a:ext cx="2971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spcAft>
                <a:spcPct val="15000"/>
              </a:spcAft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Notice that acknowledgments now  identify the packet being acknowledged. </a:t>
            </a:r>
          </a:p>
        </p:txBody>
      </p:sp>
      <p:sp>
        <p:nvSpPr>
          <p:cNvPr id="351242" name="Rectangle 10"/>
          <p:cNvSpPr>
            <a:spLocks noChangeArrowheads="1"/>
          </p:cNvSpPr>
          <p:nvPr/>
        </p:nvSpPr>
        <p:spPr bwMode="auto">
          <a:xfrm>
            <a:off x="990600" y="4572000"/>
            <a:ext cx="2819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spcAft>
                <a:spcPct val="15000"/>
              </a:spcAft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Receiver sends back a NAK for a specific packet to be resent.</a:t>
            </a:r>
          </a:p>
        </p:txBody>
      </p:sp>
      <p:sp>
        <p:nvSpPr>
          <p:cNvPr id="351243" name="Line 11"/>
          <p:cNvSpPr>
            <a:spLocks noChangeShapeType="1"/>
          </p:cNvSpPr>
          <p:nvPr/>
        </p:nvSpPr>
        <p:spPr bwMode="auto">
          <a:xfrm flipV="1">
            <a:off x="3886200" y="3097213"/>
            <a:ext cx="2057400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44" name="Line 12"/>
          <p:cNvSpPr>
            <a:spLocks noChangeShapeType="1"/>
          </p:cNvSpPr>
          <p:nvPr/>
        </p:nvSpPr>
        <p:spPr bwMode="auto">
          <a:xfrm>
            <a:off x="4114800" y="3798888"/>
            <a:ext cx="182880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6C33EE47-2772-47E3-930C-AD2581FE5AD0}" type="slidenum">
              <a:rPr lang="en-US"/>
              <a:pPr/>
              <a:t>25</a:t>
            </a:fld>
            <a:endParaRPr lang="en-US"/>
          </a:p>
        </p:txBody>
      </p:sp>
      <p:sp>
        <p:nvSpPr>
          <p:cNvPr id="353288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Flow Control with ARQ</a:t>
            </a:r>
          </a:p>
        </p:txBody>
      </p:sp>
      <p:sp>
        <p:nvSpPr>
          <p:cNvPr id="3532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3352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Ensuring that sender is not transmitting too quickly for the receiver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Stop-and-wait ARQ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Receiver sends an ACK or NAK when it is ready to receive more packets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Continuous ARQ: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Both sides agree on the size of the “sliding window” </a:t>
            </a:r>
          </a:p>
          <a:p>
            <a:pPr lvl="3"/>
            <a:r>
              <a:rPr lang="en-US" dirty="0">
                <a:latin typeface="Arial" pitchFamily="34" charset="0"/>
                <a:cs typeface="Arial" pitchFamily="34" charset="0"/>
              </a:rPr>
              <a:t>Number of messages that can be handled by the receiver without causing significant delays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048BCDE1-1BDF-4769-8D59-02D4BF652881}" type="slidenum">
              <a:rPr lang="en-US"/>
              <a:pPr/>
              <a:t>26</a:t>
            </a:fld>
            <a:endParaRPr lang="en-US"/>
          </a:p>
        </p:txBody>
      </p:sp>
      <p:sp>
        <p:nvSpPr>
          <p:cNvPr id="417807" name="Rectangle 15"/>
          <p:cNvSpPr>
            <a:spLocks noChangeArrowheads="1"/>
          </p:cNvSpPr>
          <p:nvPr/>
        </p:nvSpPr>
        <p:spPr bwMode="auto">
          <a:xfrm>
            <a:off x="3619500" y="5984875"/>
            <a:ext cx="454025" cy="357188"/>
          </a:xfrm>
          <a:prstGeom prst="rect">
            <a:avLst/>
          </a:prstGeom>
          <a:solidFill>
            <a:srgbClr val="E9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806" name="Rectangle 14"/>
          <p:cNvSpPr>
            <a:spLocks noChangeArrowheads="1"/>
          </p:cNvSpPr>
          <p:nvPr/>
        </p:nvSpPr>
        <p:spPr bwMode="auto">
          <a:xfrm>
            <a:off x="3619500" y="4994275"/>
            <a:ext cx="454025" cy="357188"/>
          </a:xfrm>
          <a:prstGeom prst="rect">
            <a:avLst/>
          </a:prstGeom>
          <a:solidFill>
            <a:srgbClr val="E9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805" name="Rectangle 13"/>
          <p:cNvSpPr>
            <a:spLocks noChangeArrowheads="1"/>
          </p:cNvSpPr>
          <p:nvPr/>
        </p:nvSpPr>
        <p:spPr bwMode="auto">
          <a:xfrm>
            <a:off x="2990850" y="3987800"/>
            <a:ext cx="838200" cy="385763"/>
          </a:xfrm>
          <a:prstGeom prst="rect">
            <a:avLst/>
          </a:prstGeom>
          <a:solidFill>
            <a:srgbClr val="E9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2185988" y="3030538"/>
            <a:ext cx="838200" cy="385762"/>
          </a:xfrm>
          <a:prstGeom prst="rect">
            <a:avLst/>
          </a:prstGeom>
          <a:solidFill>
            <a:srgbClr val="E9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803" name="Rectangle 11"/>
          <p:cNvSpPr>
            <a:spLocks noChangeArrowheads="1"/>
          </p:cNvSpPr>
          <p:nvPr/>
        </p:nvSpPr>
        <p:spPr bwMode="auto">
          <a:xfrm>
            <a:off x="2090738" y="1963738"/>
            <a:ext cx="838200" cy="458787"/>
          </a:xfrm>
          <a:prstGeom prst="rect">
            <a:avLst/>
          </a:prstGeom>
          <a:solidFill>
            <a:srgbClr val="E9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Flow Control Example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29000" y="1600200"/>
            <a:ext cx="4305300" cy="4721225"/>
            <a:chOff x="2166" y="830"/>
            <a:chExt cx="2712" cy="2974"/>
          </a:xfrm>
        </p:grpSpPr>
        <p:sp>
          <p:nvSpPr>
            <p:cNvPr id="417817" name="Text Box 25"/>
            <p:cNvSpPr txBox="1">
              <a:spLocks noChangeArrowheads="1"/>
            </p:cNvSpPr>
            <p:nvPr/>
          </p:nvSpPr>
          <p:spPr bwMode="auto">
            <a:xfrm>
              <a:off x="4143" y="836"/>
              <a:ext cx="735" cy="25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90"/>
                  </a:solidFill>
                  <a:latin typeface="Arial" charset="0"/>
                </a:rPr>
                <a:t>receiver</a:t>
              </a:r>
            </a:p>
          </p:txBody>
        </p:sp>
        <p:sp>
          <p:nvSpPr>
            <p:cNvPr id="417818" name="Text Box 26"/>
            <p:cNvSpPr txBox="1">
              <a:spLocks noChangeArrowheads="1"/>
            </p:cNvSpPr>
            <p:nvPr/>
          </p:nvSpPr>
          <p:spPr bwMode="auto">
            <a:xfrm>
              <a:off x="2166" y="830"/>
              <a:ext cx="647" cy="25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9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90"/>
                  </a:solidFill>
                  <a:latin typeface="Arial" charset="0"/>
                </a:rPr>
                <a:t>sender</a:t>
              </a:r>
            </a:p>
          </p:txBody>
        </p:sp>
        <p:sp>
          <p:nvSpPr>
            <p:cNvPr id="417819" name="Line 27"/>
            <p:cNvSpPr>
              <a:spLocks noChangeShapeType="1"/>
            </p:cNvSpPr>
            <p:nvPr/>
          </p:nvSpPr>
          <p:spPr bwMode="auto">
            <a:xfrm>
              <a:off x="2715" y="1087"/>
              <a:ext cx="0" cy="2704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20" name="Line 28"/>
            <p:cNvSpPr>
              <a:spLocks noChangeShapeType="1"/>
            </p:cNvSpPr>
            <p:nvPr/>
          </p:nvSpPr>
          <p:spPr bwMode="auto">
            <a:xfrm>
              <a:off x="4279" y="1100"/>
              <a:ext cx="0" cy="2704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281488" y="1905000"/>
            <a:ext cx="2438400" cy="366713"/>
            <a:chOff x="2703" y="1022"/>
            <a:chExt cx="1536" cy="231"/>
          </a:xfrm>
        </p:grpSpPr>
        <p:sp>
          <p:nvSpPr>
            <p:cNvPr id="417808" name="Line 16"/>
            <p:cNvSpPr>
              <a:spLocks noChangeShapeType="1"/>
            </p:cNvSpPr>
            <p:nvPr/>
          </p:nvSpPr>
          <p:spPr bwMode="auto">
            <a:xfrm>
              <a:off x="2703" y="1231"/>
              <a:ext cx="1536" cy="0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21" name="Rectangle 29"/>
            <p:cNvSpPr>
              <a:spLocks noChangeArrowheads="1"/>
            </p:cNvSpPr>
            <p:nvPr/>
          </p:nvSpPr>
          <p:spPr bwMode="auto">
            <a:xfrm>
              <a:off x="2805" y="1022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rgbClr val="000090"/>
                  </a:solidFill>
                  <a:latin typeface="Arial" charset="0"/>
                </a:rPr>
                <a:t>...3 2 1 0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295775" y="2393950"/>
            <a:ext cx="2551113" cy="396875"/>
            <a:chOff x="2712" y="1330"/>
            <a:chExt cx="1607" cy="250"/>
          </a:xfrm>
        </p:grpSpPr>
        <p:sp>
          <p:nvSpPr>
            <p:cNvPr id="417814" name="Line 22"/>
            <p:cNvSpPr>
              <a:spLocks noChangeShapeType="1"/>
            </p:cNvSpPr>
            <p:nvPr/>
          </p:nvSpPr>
          <p:spPr bwMode="auto">
            <a:xfrm>
              <a:off x="2712" y="1539"/>
              <a:ext cx="1536" cy="0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22" name="Rectangle 30"/>
            <p:cNvSpPr>
              <a:spLocks noChangeArrowheads="1"/>
            </p:cNvSpPr>
            <p:nvPr/>
          </p:nvSpPr>
          <p:spPr bwMode="auto">
            <a:xfrm>
              <a:off x="3590" y="1330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0090"/>
                  </a:solidFill>
                  <a:latin typeface="Arial" charset="0"/>
                </a:rPr>
                <a:t>ACK 0...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348163" y="2849563"/>
            <a:ext cx="2462212" cy="396875"/>
            <a:chOff x="2745" y="1617"/>
            <a:chExt cx="1551" cy="250"/>
          </a:xfrm>
        </p:grpSpPr>
        <p:sp>
          <p:nvSpPr>
            <p:cNvPr id="417810" name="Line 18"/>
            <p:cNvSpPr>
              <a:spLocks noChangeShapeType="1"/>
            </p:cNvSpPr>
            <p:nvPr/>
          </p:nvSpPr>
          <p:spPr bwMode="auto">
            <a:xfrm>
              <a:off x="2760" y="1827"/>
              <a:ext cx="1536" cy="0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23" name="Rectangle 31"/>
            <p:cNvSpPr>
              <a:spLocks noChangeArrowheads="1"/>
            </p:cNvSpPr>
            <p:nvPr/>
          </p:nvSpPr>
          <p:spPr bwMode="auto">
            <a:xfrm>
              <a:off x="2745" y="1617"/>
              <a:ext cx="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0090"/>
                  </a:solidFill>
                  <a:latin typeface="Arial" charset="0"/>
                </a:rPr>
                <a:t>...4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371975" y="3367088"/>
            <a:ext cx="2489200" cy="396875"/>
            <a:chOff x="2760" y="1943"/>
            <a:chExt cx="1568" cy="250"/>
          </a:xfrm>
        </p:grpSpPr>
        <p:sp>
          <p:nvSpPr>
            <p:cNvPr id="417815" name="Line 23"/>
            <p:cNvSpPr>
              <a:spLocks noChangeShapeType="1"/>
            </p:cNvSpPr>
            <p:nvPr/>
          </p:nvSpPr>
          <p:spPr bwMode="auto">
            <a:xfrm>
              <a:off x="2760" y="2163"/>
              <a:ext cx="1536" cy="0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24" name="Rectangle 32"/>
            <p:cNvSpPr>
              <a:spLocks noChangeArrowheads="1"/>
            </p:cNvSpPr>
            <p:nvPr/>
          </p:nvSpPr>
          <p:spPr bwMode="auto">
            <a:xfrm>
              <a:off x="3599" y="1943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0090"/>
                  </a:solidFill>
                  <a:latin typeface="Arial" charset="0"/>
                </a:rPr>
                <a:t>ACK 4...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319588" y="3821113"/>
            <a:ext cx="2466975" cy="396875"/>
            <a:chOff x="2727" y="2229"/>
            <a:chExt cx="1554" cy="250"/>
          </a:xfrm>
        </p:grpSpPr>
        <p:sp>
          <p:nvSpPr>
            <p:cNvPr id="417811" name="Line 19"/>
            <p:cNvSpPr>
              <a:spLocks noChangeShapeType="1"/>
            </p:cNvSpPr>
            <p:nvPr/>
          </p:nvSpPr>
          <p:spPr bwMode="auto">
            <a:xfrm>
              <a:off x="2745" y="2451"/>
              <a:ext cx="1536" cy="0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25" name="Rectangle 33"/>
            <p:cNvSpPr>
              <a:spLocks noChangeArrowheads="1"/>
            </p:cNvSpPr>
            <p:nvPr/>
          </p:nvSpPr>
          <p:spPr bwMode="auto">
            <a:xfrm>
              <a:off x="2727" y="2229"/>
              <a:ext cx="7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0090"/>
                  </a:solidFill>
                  <a:latin typeface="Arial" charset="0"/>
                </a:rPr>
                <a:t>…8 7 6 5</a:t>
              </a: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4371975" y="4351338"/>
            <a:ext cx="2438400" cy="396875"/>
            <a:chOff x="2760" y="2563"/>
            <a:chExt cx="1536" cy="250"/>
          </a:xfrm>
        </p:grpSpPr>
        <p:sp>
          <p:nvSpPr>
            <p:cNvPr id="417816" name="Line 24"/>
            <p:cNvSpPr>
              <a:spLocks noChangeShapeType="1"/>
            </p:cNvSpPr>
            <p:nvPr/>
          </p:nvSpPr>
          <p:spPr bwMode="auto">
            <a:xfrm>
              <a:off x="2760" y="2787"/>
              <a:ext cx="1536" cy="0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26" name="Rectangle 34"/>
            <p:cNvSpPr>
              <a:spLocks noChangeArrowheads="1"/>
            </p:cNvSpPr>
            <p:nvPr/>
          </p:nvSpPr>
          <p:spPr bwMode="auto">
            <a:xfrm>
              <a:off x="3546" y="2563"/>
              <a:ext cx="6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0090"/>
                  </a:solidFill>
                  <a:latin typeface="Arial" charset="0"/>
                </a:rPr>
                <a:t>ACK 7..</a:t>
              </a:r>
            </a:p>
          </p:txBody>
        </p:sp>
      </p:grpSp>
      <p:sp>
        <p:nvSpPr>
          <p:cNvPr id="417827" name="Rectangle 35"/>
          <p:cNvSpPr>
            <a:spLocks noChangeArrowheads="1"/>
          </p:cNvSpPr>
          <p:nvPr/>
        </p:nvSpPr>
        <p:spPr bwMode="auto">
          <a:xfrm>
            <a:off x="6854825" y="4252913"/>
            <a:ext cx="1558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set window size to 2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4356100" y="4826000"/>
            <a:ext cx="2506663" cy="396875"/>
            <a:chOff x="2750" y="2862"/>
            <a:chExt cx="1579" cy="250"/>
          </a:xfrm>
        </p:grpSpPr>
        <p:sp>
          <p:nvSpPr>
            <p:cNvPr id="417812" name="Line 20"/>
            <p:cNvSpPr>
              <a:spLocks noChangeShapeType="1"/>
            </p:cNvSpPr>
            <p:nvPr/>
          </p:nvSpPr>
          <p:spPr bwMode="auto">
            <a:xfrm>
              <a:off x="2793" y="3075"/>
              <a:ext cx="1536" cy="0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28" name="Rectangle 36"/>
            <p:cNvSpPr>
              <a:spLocks noChangeArrowheads="1"/>
            </p:cNvSpPr>
            <p:nvPr/>
          </p:nvSpPr>
          <p:spPr bwMode="auto">
            <a:xfrm>
              <a:off x="2750" y="2862"/>
              <a:ext cx="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0090"/>
                  </a:solidFill>
                  <a:latin typeface="Arial" charset="0"/>
                </a:rPr>
                <a:t>..9 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359275" y="5768975"/>
            <a:ext cx="2455863" cy="396875"/>
            <a:chOff x="2752" y="3456"/>
            <a:chExt cx="1547" cy="250"/>
          </a:xfrm>
        </p:grpSpPr>
        <p:sp>
          <p:nvSpPr>
            <p:cNvPr id="417813" name="Line 21"/>
            <p:cNvSpPr>
              <a:spLocks noChangeShapeType="1"/>
            </p:cNvSpPr>
            <p:nvPr/>
          </p:nvSpPr>
          <p:spPr bwMode="auto">
            <a:xfrm>
              <a:off x="2763" y="3699"/>
              <a:ext cx="1536" cy="0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29" name="Rectangle 37"/>
            <p:cNvSpPr>
              <a:spLocks noChangeArrowheads="1"/>
            </p:cNvSpPr>
            <p:nvPr/>
          </p:nvSpPr>
          <p:spPr bwMode="auto">
            <a:xfrm>
              <a:off x="2752" y="3456"/>
              <a:ext cx="4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0090"/>
                  </a:solidFill>
                  <a:latin typeface="Arial" charset="0"/>
                </a:rPr>
                <a:t>...9 8</a:t>
              </a:r>
            </a:p>
          </p:txBody>
        </p:sp>
      </p:grp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11188" y="1566863"/>
            <a:ext cx="284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window size =4</a:t>
            </a:r>
          </a:p>
        </p:txBody>
      </p:sp>
      <p:sp>
        <p:nvSpPr>
          <p:cNvPr id="417840" name="Rectangle 48"/>
          <p:cNvSpPr>
            <a:spLocks noChangeArrowheads="1"/>
          </p:cNvSpPr>
          <p:nvPr/>
        </p:nvSpPr>
        <p:spPr bwMode="auto">
          <a:xfrm>
            <a:off x="1981200" y="2030413"/>
            <a:ext cx="236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 0 1 2 3 4 5 6 7 8 9 </a:t>
            </a:r>
          </a:p>
        </p:txBody>
      </p:sp>
      <p:sp>
        <p:nvSpPr>
          <p:cNvPr id="417841" name="Rectangle 49"/>
          <p:cNvSpPr>
            <a:spLocks noChangeArrowheads="1"/>
          </p:cNvSpPr>
          <p:nvPr/>
        </p:nvSpPr>
        <p:spPr bwMode="auto">
          <a:xfrm>
            <a:off x="1952625" y="2627313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90"/>
                </a:solidFill>
                <a:latin typeface="Arial" charset="0"/>
              </a:rPr>
              <a:t>(slide window)</a:t>
            </a:r>
            <a:r>
              <a:rPr lang="en-US" sz="2000" b="1">
                <a:solidFill>
                  <a:srgbClr val="000090"/>
                </a:solidFill>
                <a:latin typeface="Arial" charset="0"/>
              </a:rPr>
              <a:t> 	</a:t>
            </a:r>
          </a:p>
        </p:txBody>
      </p:sp>
      <p:sp>
        <p:nvSpPr>
          <p:cNvPr id="417842" name="Rectangle 50"/>
          <p:cNvSpPr>
            <a:spLocks noChangeArrowheads="1"/>
          </p:cNvSpPr>
          <p:nvPr/>
        </p:nvSpPr>
        <p:spPr bwMode="auto">
          <a:xfrm>
            <a:off x="1838325" y="3041650"/>
            <a:ext cx="236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 0 1 2 3 4 5 6 7 8 9 </a:t>
            </a:r>
          </a:p>
        </p:txBody>
      </p:sp>
      <p:sp>
        <p:nvSpPr>
          <p:cNvPr id="417843" name="Rectangle 51"/>
          <p:cNvSpPr>
            <a:spLocks noChangeArrowheads="1"/>
          </p:cNvSpPr>
          <p:nvPr/>
        </p:nvSpPr>
        <p:spPr bwMode="auto">
          <a:xfrm>
            <a:off x="1820863" y="3984625"/>
            <a:ext cx="236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 0 1 2 3 4 5 6 7 8 9 </a:t>
            </a:r>
          </a:p>
        </p:txBody>
      </p:sp>
      <p:sp>
        <p:nvSpPr>
          <p:cNvPr id="417844" name="Rectangle 52"/>
          <p:cNvSpPr>
            <a:spLocks noChangeArrowheads="1"/>
          </p:cNvSpPr>
          <p:nvPr/>
        </p:nvSpPr>
        <p:spPr bwMode="auto">
          <a:xfrm>
            <a:off x="1835150" y="4983163"/>
            <a:ext cx="236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 0 1 2 3 4 5 6 7 8 9 </a:t>
            </a:r>
          </a:p>
        </p:txBody>
      </p:sp>
      <p:sp>
        <p:nvSpPr>
          <p:cNvPr id="417845" name="Rectangle 53"/>
          <p:cNvSpPr>
            <a:spLocks noChangeArrowheads="1"/>
          </p:cNvSpPr>
          <p:nvPr/>
        </p:nvSpPr>
        <p:spPr bwMode="auto">
          <a:xfrm>
            <a:off x="1849438" y="5953125"/>
            <a:ext cx="236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 0 1 2 3 4 5 6 7 8 9 </a:t>
            </a:r>
          </a:p>
        </p:txBody>
      </p:sp>
      <p:sp>
        <p:nvSpPr>
          <p:cNvPr id="417846" name="Rectangle 54"/>
          <p:cNvSpPr>
            <a:spLocks noChangeArrowheads="1"/>
          </p:cNvSpPr>
          <p:nvPr/>
        </p:nvSpPr>
        <p:spPr bwMode="auto">
          <a:xfrm>
            <a:off x="2300288" y="3641725"/>
            <a:ext cx="175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90"/>
                </a:solidFill>
                <a:latin typeface="Arial" charset="0"/>
              </a:rPr>
              <a:t>(slide window)</a:t>
            </a:r>
          </a:p>
        </p:txBody>
      </p:sp>
      <p:sp>
        <p:nvSpPr>
          <p:cNvPr id="417847" name="Rectangle 55"/>
          <p:cNvSpPr>
            <a:spLocks noChangeArrowheads="1"/>
          </p:cNvSpPr>
          <p:nvPr/>
        </p:nvSpPr>
        <p:spPr bwMode="auto">
          <a:xfrm>
            <a:off x="2411413" y="4624388"/>
            <a:ext cx="175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90"/>
                </a:solidFill>
                <a:latin typeface="Arial" charset="0"/>
              </a:rPr>
              <a:t>(slide window)</a:t>
            </a:r>
          </a:p>
        </p:txBody>
      </p:sp>
      <p:sp>
        <p:nvSpPr>
          <p:cNvPr id="417848" name="Rectangle 56"/>
          <p:cNvSpPr>
            <a:spLocks noChangeArrowheads="1"/>
          </p:cNvSpPr>
          <p:nvPr/>
        </p:nvSpPr>
        <p:spPr bwMode="auto">
          <a:xfrm>
            <a:off x="2471738" y="5510213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90"/>
                </a:solidFill>
                <a:latin typeface="Arial" charset="0"/>
              </a:rPr>
              <a:t>(timeout)</a:t>
            </a:r>
          </a:p>
        </p:txBody>
      </p:sp>
      <p:sp>
        <p:nvSpPr>
          <p:cNvPr id="51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7" grpId="0" animBg="1"/>
      <p:bldP spid="417806" grpId="0" animBg="1"/>
      <p:bldP spid="417805" grpId="0" animBg="1"/>
      <p:bldP spid="417804" grpId="0" animBg="1"/>
      <p:bldP spid="417803" grpId="0" animBg="1"/>
      <p:bldP spid="417827" grpId="0" autoUpdateAnimBg="0"/>
      <p:bldP spid="417830" grpId="0" autoUpdateAnimBg="0"/>
      <p:bldP spid="417840" grpId="0" autoUpdateAnimBg="0"/>
      <p:bldP spid="417841" grpId="0" autoUpdateAnimBg="0"/>
      <p:bldP spid="417842" grpId="0" autoUpdateAnimBg="0"/>
      <p:bldP spid="417843" grpId="0" autoUpdateAnimBg="0"/>
      <p:bldP spid="417844" grpId="0" autoUpdateAnimBg="0"/>
      <p:bldP spid="417845" grpId="0" autoUpdateAnimBg="0"/>
      <p:bldP spid="417846" grpId="0" autoUpdateAnimBg="0"/>
      <p:bldP spid="417847" grpId="0" autoUpdateAnimBg="0"/>
      <p:bldP spid="41784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C2037F20-911F-4E07-9F2A-7B2C7F818C1E}" type="slidenum">
              <a:rPr lang="en-US"/>
              <a:pPr/>
              <a:t>27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95400"/>
            <a:ext cx="7772400" cy="7921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Forward Error Correction (FEC)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772400" cy="3657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Receiving device can correct incoming messages itself (without retransmission)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Requires extra corrective information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Sent along with the data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Allows data to be checked and corrected by the receiver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Amount of extra information:  usually 50-100% of the data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Useful for satellite transmission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One way transmissions (retransmission not possible)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Transmission times are very long (retransmission will take a long time)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this situation, relatively insignificant cost of FEC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069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9EDAE924-2929-4692-9855-FA08B027AC16}" type="slidenum">
              <a:rPr lang="en-US"/>
              <a:pPr/>
              <a:t>28</a:t>
            </a:fld>
            <a:endParaRPr lang="en-US"/>
          </a:p>
        </p:txBody>
      </p:sp>
      <p:pic>
        <p:nvPicPr>
          <p:cNvPr id="357379" name="Picture 3" descr="0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524000"/>
            <a:ext cx="6878637" cy="46709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57382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Hamming Code – An FEC Example</a:t>
            </a: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304800" y="3168650"/>
            <a:ext cx="28321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Each data bit figures into three EVEN parity bit calculations</a:t>
            </a: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277813" y="4251325"/>
            <a:ext cx="27003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If any one bit (parity or data) changes </a:t>
            </a:r>
            <a:r>
              <a:rPr lang="en-US" b="1" dirty="0">
                <a:solidFill>
                  <a:srgbClr val="16027C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16027C"/>
                </a:solidFill>
                <a:latin typeface="Arial" charset="0"/>
              </a:rPr>
              <a:t> change in data bit can be detected and corrected</a:t>
            </a:r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7467600" y="4175125"/>
            <a:ext cx="1371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Only works for one bit errors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130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6D6C73AB-DB95-43BC-B462-FA5E21DCC5D3}" type="slidenum">
              <a:rPr lang="en-US"/>
              <a:pPr/>
              <a:t>29</a:t>
            </a:fld>
            <a:endParaRPr lang="en-US"/>
          </a:p>
        </p:txBody>
      </p:sp>
      <p:sp>
        <p:nvSpPr>
          <p:cNvPr id="375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Ethernet (IEEE 802.3)</a:t>
            </a:r>
          </a:p>
        </p:txBody>
      </p:sp>
      <p:sp>
        <p:nvSpPr>
          <p:cNvPr id="37582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352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Most widely used LAN protocol, developed jointly by Digital, Intel, and Xerox, now an IEEE standard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Uses contention based media access control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Byte-count data link layer protocol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No transparency problem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uses a field containing the number of bytes (not flags) to delineate frames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Error correction: optional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7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8A3D686B-3D50-40D8-ACBD-D35C01B9147A}" type="slidenum">
              <a:rPr lang="en-US"/>
              <a:pPr/>
              <a:t>3</a:t>
            </a:fld>
            <a:endParaRPr lang="en-US"/>
          </a:p>
        </p:txBody>
      </p:sp>
      <p:sp>
        <p:nvSpPr>
          <p:cNvPr id="308246" name="Rectangle 10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- Introduction</a:t>
            </a:r>
          </a:p>
        </p:txBody>
      </p:sp>
      <p:sp>
        <p:nvSpPr>
          <p:cNvPr id="308247" name="Rectangle 1047"/>
          <p:cNvSpPr>
            <a:spLocks noGrp="1" noChangeArrowheads="1"/>
          </p:cNvSpPr>
          <p:nvPr>
            <p:ph type="body" idx="1"/>
          </p:nvPr>
        </p:nvSpPr>
        <p:spPr>
          <a:xfrm>
            <a:off x="762000" y="312420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Major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functions of a data link layer protocol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Media Access Control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Controlling when computers transmit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Error Control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Detecting and correcting transmission errors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Message Delineation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Identifying the beginning and end of a message</a:t>
            </a:r>
          </a:p>
        </p:txBody>
      </p:sp>
      <p:sp>
        <p:nvSpPr>
          <p:cNvPr id="308230" name="Rectangle 1030"/>
          <p:cNvSpPr>
            <a:spLocks noChangeArrowheads="1"/>
          </p:cNvSpPr>
          <p:nvPr/>
        </p:nvSpPr>
        <p:spPr bwMode="auto">
          <a:xfrm>
            <a:off x="6610350" y="1803400"/>
            <a:ext cx="2122488" cy="663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8C"/>
                </a:solidFill>
                <a:latin typeface="Arial" charset="0"/>
              </a:rPr>
              <a:t>Data Link Layer</a:t>
            </a:r>
          </a:p>
        </p:txBody>
      </p:sp>
      <p:sp>
        <p:nvSpPr>
          <p:cNvPr id="308232" name="Line 1032"/>
          <p:cNvSpPr>
            <a:spLocks noChangeShapeType="1"/>
          </p:cNvSpPr>
          <p:nvPr/>
        </p:nvSpPr>
        <p:spPr bwMode="auto">
          <a:xfrm>
            <a:off x="6594475" y="1554163"/>
            <a:ext cx="14288" cy="1239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3" name="Line 1033"/>
          <p:cNvSpPr>
            <a:spLocks noChangeShapeType="1"/>
          </p:cNvSpPr>
          <p:nvPr/>
        </p:nvSpPr>
        <p:spPr bwMode="auto">
          <a:xfrm>
            <a:off x="8737600" y="1219200"/>
            <a:ext cx="0" cy="1770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4" name="Rectangle 1034"/>
          <p:cNvSpPr>
            <a:spLocks noChangeArrowheads="1"/>
          </p:cNvSpPr>
          <p:nvPr/>
        </p:nvSpPr>
        <p:spPr bwMode="auto">
          <a:xfrm>
            <a:off x="6926263" y="2554288"/>
            <a:ext cx="1836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Physical Layer</a:t>
            </a:r>
          </a:p>
        </p:txBody>
      </p:sp>
      <p:sp>
        <p:nvSpPr>
          <p:cNvPr id="308235" name="Rectangle 1035"/>
          <p:cNvSpPr>
            <a:spLocks noChangeArrowheads="1"/>
          </p:cNvSpPr>
          <p:nvPr/>
        </p:nvSpPr>
        <p:spPr bwMode="auto">
          <a:xfrm>
            <a:off x="6778625" y="1319213"/>
            <a:ext cx="182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Network Layer</a:t>
            </a:r>
          </a:p>
        </p:txBody>
      </p:sp>
      <p:sp>
        <p:nvSpPr>
          <p:cNvPr id="308242" name="Line 1042"/>
          <p:cNvSpPr>
            <a:spLocks noChangeShapeType="1"/>
          </p:cNvSpPr>
          <p:nvPr/>
        </p:nvSpPr>
        <p:spPr bwMode="auto">
          <a:xfrm>
            <a:off x="7315200" y="1639888"/>
            <a:ext cx="0" cy="3048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43" name="Line 1043"/>
          <p:cNvSpPr>
            <a:spLocks noChangeShapeType="1"/>
          </p:cNvSpPr>
          <p:nvPr/>
        </p:nvSpPr>
        <p:spPr bwMode="auto">
          <a:xfrm>
            <a:off x="7391400" y="2325688"/>
            <a:ext cx="0" cy="3048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44" name="Line 1044"/>
          <p:cNvSpPr>
            <a:spLocks noChangeShapeType="1"/>
          </p:cNvSpPr>
          <p:nvPr/>
        </p:nvSpPr>
        <p:spPr bwMode="auto">
          <a:xfrm flipV="1">
            <a:off x="7924800" y="2325688"/>
            <a:ext cx="0" cy="3048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45" name="Line 1045"/>
          <p:cNvSpPr>
            <a:spLocks noChangeShapeType="1"/>
          </p:cNvSpPr>
          <p:nvPr/>
        </p:nvSpPr>
        <p:spPr bwMode="auto">
          <a:xfrm flipV="1">
            <a:off x="7924800" y="1639888"/>
            <a:ext cx="0" cy="3048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701BB5EB-8A30-4217-ABE2-B1E1F29CB21E}" type="slidenum">
              <a:rPr lang="en-US"/>
              <a:pPr/>
              <a:t>4</a:t>
            </a:fld>
            <a:endParaRPr lang="en-US"/>
          </a:p>
        </p:txBody>
      </p:sp>
      <p:sp>
        <p:nvSpPr>
          <p:cNvPr id="310280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7772400" cy="792162"/>
          </a:xfrm>
        </p:spPr>
        <p:txBody>
          <a:bodyPr/>
          <a:lstStyle/>
          <a:p>
            <a:r>
              <a:rPr lang="en-US" dirty="0"/>
              <a:t>Media Access Control (MAC)</a:t>
            </a:r>
          </a:p>
        </p:txBody>
      </p:sp>
      <p:sp>
        <p:nvSpPr>
          <p:cNvPr id="3102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39624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Controlling when and what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computers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transmit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Important when more than one computer wants to send data at the same time over the same, shared circuit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Point-to-point half duplex links </a:t>
            </a:r>
          </a:p>
          <a:p>
            <a:pPr lvl="3"/>
            <a:r>
              <a:rPr lang="en-US" sz="1800" dirty="0">
                <a:latin typeface="Arial" pitchFamily="34" charset="0"/>
                <a:cs typeface="Arial" pitchFamily="34" charset="0"/>
              </a:rPr>
              <a:t>computers take turns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Multipoint configurations  </a:t>
            </a:r>
          </a:p>
          <a:p>
            <a:pPr lvl="3"/>
            <a:r>
              <a:rPr lang="en-US" sz="1800" dirty="0">
                <a:latin typeface="Arial" pitchFamily="34" charset="0"/>
                <a:cs typeface="Arial" pitchFamily="34" charset="0"/>
              </a:rPr>
              <a:t>Ensure that no two computers attempt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transmit data at the same time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Two possible approaches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Controlled access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Contention based access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6FB7D0E7-CB0E-4ED7-81A1-6CEA322E81E0}" type="slidenum">
              <a:rPr lang="en-US"/>
              <a:pPr/>
              <a:t>5</a:t>
            </a:fld>
            <a:endParaRPr 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Controlled Access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Controlling access to shared resources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Acts like a stop light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Commonly used by mainframes (or its front end processor)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Determines which circuits have access to mainframe at a given time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Also used by some LAN protocols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Token ring, FDDI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Major controlled access methods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X-ON/X-OFF and Polling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0E1303CE-007E-466B-A71D-F512D2BA55B6}" type="slidenum">
              <a:rPr lang="en-US"/>
              <a:pPr/>
              <a:t>6</a:t>
            </a:fld>
            <a:endParaRPr lang="en-US"/>
          </a:p>
        </p:txBody>
      </p:sp>
      <p:sp>
        <p:nvSpPr>
          <p:cNvPr id="40550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Polling</a:t>
            </a:r>
          </a:p>
        </p:txBody>
      </p:sp>
      <p:sp>
        <p:nvSpPr>
          <p:cNvPr id="40550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38100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Process of transmitting to a client only if asked and/or permitted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Client stores the information to be transmitted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Server (periodically) polls the client if it has data to send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Client, if it has any, sends the data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If no data to send, client responds negatively, and server asks the next client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Types of polling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Roll call polling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Hub polling (also called token passing)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77988AED-1CF3-4A2F-9C73-9655AA498010}" type="slidenum">
              <a:rPr lang="en-US"/>
              <a:pPr/>
              <a:t>7</a:t>
            </a:fld>
            <a:endParaRPr lang="en-US"/>
          </a:p>
        </p:txBody>
      </p:sp>
      <p:sp>
        <p:nvSpPr>
          <p:cNvPr id="316428" name="Rectangle 1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Roll Call Polling</a:t>
            </a:r>
          </a:p>
        </p:txBody>
      </p:sp>
      <p:sp>
        <p:nvSpPr>
          <p:cNvPr id="31642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648200" y="4876800"/>
            <a:ext cx="4267200" cy="1524000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Involves waiting: Poll and wait for a response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Needs a timer to prevent lock-up (by client not answering)</a:t>
            </a:r>
          </a:p>
        </p:txBody>
      </p:sp>
      <p:sp>
        <p:nvSpPr>
          <p:cNvPr id="316435" name="Line 19"/>
          <p:cNvSpPr>
            <a:spLocks noChangeShapeType="1"/>
          </p:cNvSpPr>
          <p:nvPr/>
        </p:nvSpPr>
        <p:spPr bwMode="auto">
          <a:xfrm flipH="1" flipV="1">
            <a:off x="3956050" y="3352800"/>
            <a:ext cx="755650" cy="5334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36" name="Rectangle 20"/>
          <p:cNvSpPr>
            <a:spLocks noChangeArrowheads="1"/>
          </p:cNvSpPr>
          <p:nvPr/>
        </p:nvSpPr>
        <p:spPr bwMode="auto">
          <a:xfrm>
            <a:off x="3429000" y="3886200"/>
            <a:ext cx="1390650" cy="533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0090"/>
                </a:solidFill>
                <a:latin typeface="Arial" charset="0"/>
              </a:rPr>
              <a:t>Server</a:t>
            </a:r>
          </a:p>
        </p:txBody>
      </p:sp>
      <p:sp>
        <p:nvSpPr>
          <p:cNvPr id="316437" name="Rectangle 21"/>
          <p:cNvSpPr>
            <a:spLocks noChangeArrowheads="1"/>
          </p:cNvSpPr>
          <p:nvPr/>
        </p:nvSpPr>
        <p:spPr bwMode="auto">
          <a:xfrm>
            <a:off x="3632200" y="2819400"/>
            <a:ext cx="86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0"/>
                </a:solidFill>
                <a:latin typeface="Arial" charset="0"/>
              </a:rPr>
              <a:t>E</a:t>
            </a:r>
          </a:p>
        </p:txBody>
      </p:sp>
      <p:sp>
        <p:nvSpPr>
          <p:cNvPr id="316438" name="Rectangle 22"/>
          <p:cNvSpPr>
            <a:spLocks noChangeArrowheads="1"/>
          </p:cNvSpPr>
          <p:nvPr/>
        </p:nvSpPr>
        <p:spPr bwMode="auto">
          <a:xfrm>
            <a:off x="7315200" y="3124200"/>
            <a:ext cx="939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0"/>
                </a:solidFill>
                <a:latin typeface="Arial" charset="0"/>
              </a:rPr>
              <a:t>B</a:t>
            </a:r>
          </a:p>
        </p:txBody>
      </p:sp>
      <p:sp>
        <p:nvSpPr>
          <p:cNvPr id="316439" name="Rectangle 23"/>
          <p:cNvSpPr>
            <a:spLocks noChangeArrowheads="1"/>
          </p:cNvSpPr>
          <p:nvPr/>
        </p:nvSpPr>
        <p:spPr bwMode="auto">
          <a:xfrm>
            <a:off x="6794500" y="2286000"/>
            <a:ext cx="939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0"/>
                </a:solidFill>
                <a:latin typeface="Arial" charset="0"/>
              </a:rPr>
              <a:t>C</a:t>
            </a:r>
          </a:p>
        </p:txBody>
      </p:sp>
      <p:sp>
        <p:nvSpPr>
          <p:cNvPr id="316440" name="Rectangle 24"/>
          <p:cNvSpPr>
            <a:spLocks noChangeArrowheads="1"/>
          </p:cNvSpPr>
          <p:nvPr/>
        </p:nvSpPr>
        <p:spPr bwMode="auto">
          <a:xfrm>
            <a:off x="4927600" y="1905000"/>
            <a:ext cx="86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0"/>
                </a:solidFill>
                <a:latin typeface="Arial" charset="0"/>
              </a:rPr>
              <a:t>D</a:t>
            </a:r>
          </a:p>
        </p:txBody>
      </p:sp>
      <p:sp>
        <p:nvSpPr>
          <p:cNvPr id="316441" name="Rectangle 25"/>
          <p:cNvSpPr>
            <a:spLocks noChangeArrowheads="1"/>
          </p:cNvSpPr>
          <p:nvPr/>
        </p:nvSpPr>
        <p:spPr bwMode="auto">
          <a:xfrm>
            <a:off x="6146800" y="3962400"/>
            <a:ext cx="939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0"/>
                </a:solidFill>
                <a:latin typeface="Arial" charset="0"/>
              </a:rPr>
              <a:t>A</a:t>
            </a:r>
          </a:p>
        </p:txBody>
      </p:sp>
      <p:sp>
        <p:nvSpPr>
          <p:cNvPr id="316445" name="Line 29"/>
          <p:cNvSpPr>
            <a:spLocks noChangeShapeType="1"/>
          </p:cNvSpPr>
          <p:nvPr/>
        </p:nvSpPr>
        <p:spPr bwMode="auto">
          <a:xfrm flipH="1">
            <a:off x="4711700" y="2438400"/>
            <a:ext cx="647700" cy="14478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 flipH="1">
            <a:off x="4711700" y="2667000"/>
            <a:ext cx="2159000" cy="12192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47" name="Line 31"/>
          <p:cNvSpPr>
            <a:spLocks noChangeShapeType="1"/>
          </p:cNvSpPr>
          <p:nvPr/>
        </p:nvSpPr>
        <p:spPr bwMode="auto">
          <a:xfrm flipH="1">
            <a:off x="4711700" y="3352800"/>
            <a:ext cx="2698750" cy="5334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48" name="Line 32"/>
          <p:cNvSpPr>
            <a:spLocks noChangeShapeType="1"/>
          </p:cNvSpPr>
          <p:nvPr/>
        </p:nvSpPr>
        <p:spPr bwMode="auto">
          <a:xfrm flipH="1" flipV="1">
            <a:off x="4711700" y="3886200"/>
            <a:ext cx="1511300" cy="3048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0" name="Rectangle 34"/>
          <p:cNvSpPr>
            <a:spLocks noChangeArrowheads="1"/>
          </p:cNvSpPr>
          <p:nvPr/>
        </p:nvSpPr>
        <p:spPr bwMode="auto">
          <a:xfrm>
            <a:off x="609600" y="1676400"/>
            <a:ext cx="28956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Check each client (consecutively and periodically) to see if it wants to transmit : A,  B, C, D, E, A, B, … </a:t>
            </a:r>
          </a:p>
        </p:txBody>
      </p:sp>
      <p:sp>
        <p:nvSpPr>
          <p:cNvPr id="316452" name="Rectangle 36"/>
          <p:cNvSpPr>
            <a:spLocks noChangeArrowheads="1"/>
          </p:cNvSpPr>
          <p:nvPr/>
        </p:nvSpPr>
        <p:spPr bwMode="auto">
          <a:xfrm>
            <a:off x="685800" y="4572000"/>
            <a:ext cx="3657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5000"/>
              </a:spcAft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Clients can also be prioritized so that they are polled more frequently:                              A,  B, A, C, A, D, A, E, A, B, .. </a:t>
            </a:r>
          </a:p>
        </p:txBody>
      </p:sp>
      <p:sp>
        <p:nvSpPr>
          <p:cNvPr id="316453" name="Line 37"/>
          <p:cNvSpPr>
            <a:spLocks noChangeShapeType="1"/>
          </p:cNvSpPr>
          <p:nvPr/>
        </p:nvSpPr>
        <p:spPr bwMode="auto">
          <a:xfrm>
            <a:off x="2057400" y="3276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4" name="Rectangle 38"/>
          <p:cNvSpPr>
            <a:spLocks noChangeArrowheads="1"/>
          </p:cNvSpPr>
          <p:nvPr/>
        </p:nvSpPr>
        <p:spPr bwMode="auto">
          <a:xfrm>
            <a:off x="7772400" y="167640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16027C"/>
                </a:solidFill>
                <a:latin typeface="Arial" charset="0"/>
              </a:rPr>
              <a:t>Clients</a:t>
            </a:r>
          </a:p>
        </p:txBody>
      </p:sp>
      <p:sp>
        <p:nvSpPr>
          <p:cNvPr id="316455" name="Line 39"/>
          <p:cNvSpPr>
            <a:spLocks noChangeShapeType="1"/>
          </p:cNvSpPr>
          <p:nvPr/>
        </p:nvSpPr>
        <p:spPr bwMode="auto">
          <a:xfrm flipH="1">
            <a:off x="7620000" y="1981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6" name="Line 40"/>
          <p:cNvSpPr>
            <a:spLocks noChangeShapeType="1"/>
          </p:cNvSpPr>
          <p:nvPr/>
        </p:nvSpPr>
        <p:spPr bwMode="auto">
          <a:xfrm>
            <a:off x="807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7" name="Line 41"/>
          <p:cNvSpPr>
            <a:spLocks noChangeShapeType="1"/>
          </p:cNvSpPr>
          <p:nvPr/>
        </p:nvSpPr>
        <p:spPr bwMode="auto">
          <a:xfrm flipH="1">
            <a:off x="6324600" y="182880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3407896" y="3886200"/>
            <a:ext cx="1513354" cy="533400"/>
          </a:xfrm>
          <a:prstGeom prst="rect">
            <a:avLst/>
          </a:prstGeom>
          <a:solidFill>
            <a:srgbClr val="FFC000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0090"/>
                </a:solidFill>
                <a:latin typeface="Arial" charset="0"/>
              </a:rPr>
              <a:t>Server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657600" y="2819400"/>
            <a:ext cx="939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0"/>
                </a:solidFill>
                <a:latin typeface="Arial" charset="0"/>
              </a:rPr>
              <a:t>E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953000" y="1905000"/>
            <a:ext cx="939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0"/>
                </a:solidFill>
                <a:latin typeface="Arial" charset="0"/>
              </a:rPr>
              <a:t>D</a:t>
            </a:r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B5A57D64-DB1F-4EBC-BAD9-1FCA73519779}" type="slidenum">
              <a:rPr lang="en-US"/>
              <a:pPr/>
              <a:t>8</a:t>
            </a:fld>
            <a:endParaRPr lang="en-US"/>
          </a:p>
        </p:txBody>
      </p:sp>
      <p:sp>
        <p:nvSpPr>
          <p:cNvPr id="402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11430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Hub Polling (Token Passing) </a:t>
            </a:r>
          </a:p>
        </p:txBody>
      </p:sp>
      <p:grpSp>
        <p:nvGrpSpPr>
          <p:cNvPr id="2" name="Group 1054"/>
          <p:cNvGrpSpPr>
            <a:grpSpLocks/>
          </p:cNvGrpSpPr>
          <p:nvPr/>
        </p:nvGrpSpPr>
        <p:grpSpPr bwMode="auto">
          <a:xfrm>
            <a:off x="4191000" y="1905000"/>
            <a:ext cx="3276600" cy="2438400"/>
            <a:chOff x="1728" y="2304"/>
            <a:chExt cx="2064" cy="1536"/>
          </a:xfrm>
          <a:solidFill>
            <a:srgbClr val="FFC000"/>
          </a:solidFill>
        </p:grpSpPr>
        <p:sp>
          <p:nvSpPr>
            <p:cNvPr id="402446" name="Line 1038"/>
            <p:cNvSpPr>
              <a:spLocks noChangeShapeType="1"/>
            </p:cNvSpPr>
            <p:nvPr/>
          </p:nvSpPr>
          <p:spPr bwMode="auto">
            <a:xfrm flipH="1">
              <a:off x="2016" y="2640"/>
              <a:ext cx="288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47" name="Line 1039"/>
            <p:cNvSpPr>
              <a:spLocks noChangeShapeType="1"/>
            </p:cNvSpPr>
            <p:nvPr/>
          </p:nvSpPr>
          <p:spPr bwMode="auto">
            <a:xfrm>
              <a:off x="2640" y="2496"/>
              <a:ext cx="576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48" name="Line 1040"/>
            <p:cNvSpPr>
              <a:spLocks noChangeShapeType="1"/>
            </p:cNvSpPr>
            <p:nvPr/>
          </p:nvSpPr>
          <p:spPr bwMode="auto">
            <a:xfrm>
              <a:off x="3456" y="2784"/>
              <a:ext cx="144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49" name="Line 1041"/>
            <p:cNvSpPr>
              <a:spLocks noChangeShapeType="1"/>
            </p:cNvSpPr>
            <p:nvPr/>
          </p:nvSpPr>
          <p:spPr bwMode="auto">
            <a:xfrm flipH="1">
              <a:off x="3024" y="3408"/>
              <a:ext cx="52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50" name="Line 1042"/>
            <p:cNvSpPr>
              <a:spLocks noChangeShapeType="1"/>
            </p:cNvSpPr>
            <p:nvPr/>
          </p:nvSpPr>
          <p:spPr bwMode="auto">
            <a:xfrm flipH="1" flipV="1">
              <a:off x="1872" y="3216"/>
              <a:ext cx="768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51" name="Rectangle 1043"/>
            <p:cNvSpPr>
              <a:spLocks noChangeArrowheads="1"/>
            </p:cNvSpPr>
            <p:nvPr/>
          </p:nvSpPr>
          <p:spPr bwMode="auto">
            <a:xfrm>
              <a:off x="2256" y="3312"/>
              <a:ext cx="4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41" name="Rectangle 1033"/>
            <p:cNvSpPr>
              <a:spLocks noChangeArrowheads="1"/>
            </p:cNvSpPr>
            <p:nvPr/>
          </p:nvSpPr>
          <p:spPr bwMode="auto">
            <a:xfrm>
              <a:off x="2304" y="2304"/>
              <a:ext cx="38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90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402442" name="Rectangle 1034"/>
            <p:cNvSpPr>
              <a:spLocks noChangeArrowheads="1"/>
            </p:cNvSpPr>
            <p:nvPr/>
          </p:nvSpPr>
          <p:spPr bwMode="auto">
            <a:xfrm>
              <a:off x="2640" y="3408"/>
              <a:ext cx="38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9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402443" name="Rectangle 1035"/>
            <p:cNvSpPr>
              <a:spLocks noChangeArrowheads="1"/>
            </p:cNvSpPr>
            <p:nvPr/>
          </p:nvSpPr>
          <p:spPr bwMode="auto">
            <a:xfrm>
              <a:off x="3408" y="3072"/>
              <a:ext cx="38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9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402444" name="Rectangle 1036"/>
            <p:cNvSpPr>
              <a:spLocks noChangeArrowheads="1"/>
            </p:cNvSpPr>
            <p:nvPr/>
          </p:nvSpPr>
          <p:spPr bwMode="auto">
            <a:xfrm>
              <a:off x="3168" y="2448"/>
              <a:ext cx="38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9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402445" name="Rectangle 1037"/>
            <p:cNvSpPr>
              <a:spLocks noChangeArrowheads="1"/>
            </p:cNvSpPr>
            <p:nvPr/>
          </p:nvSpPr>
          <p:spPr bwMode="auto">
            <a:xfrm>
              <a:off x="1728" y="2880"/>
              <a:ext cx="38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9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402452" name="Line 1044"/>
            <p:cNvSpPr>
              <a:spLocks noChangeShapeType="1"/>
            </p:cNvSpPr>
            <p:nvPr/>
          </p:nvSpPr>
          <p:spPr bwMode="auto">
            <a:xfrm>
              <a:off x="2256" y="3744"/>
              <a:ext cx="288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53" name="Text Box 1045"/>
            <p:cNvSpPr txBox="1">
              <a:spLocks noChangeArrowheads="1"/>
            </p:cNvSpPr>
            <p:nvPr/>
          </p:nvSpPr>
          <p:spPr bwMode="auto">
            <a:xfrm>
              <a:off x="2160" y="3120"/>
              <a:ext cx="543" cy="25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90"/>
                  </a:solidFill>
                  <a:latin typeface="Arial" charset="0"/>
                </a:rPr>
                <a:t>token</a:t>
              </a:r>
            </a:p>
          </p:txBody>
        </p:sp>
      </p:grpSp>
      <p:sp>
        <p:nvSpPr>
          <p:cNvPr id="402459" name="Rectangle 1051"/>
          <p:cNvSpPr>
            <a:spLocks noChangeArrowheads="1"/>
          </p:cNvSpPr>
          <p:nvPr/>
        </p:nvSpPr>
        <p:spPr bwMode="auto">
          <a:xfrm>
            <a:off x="304800" y="2667000"/>
            <a:ext cx="2819400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One computer starts the poll:</a:t>
            </a:r>
          </a:p>
          <a:p>
            <a:pPr marL="293688" lvl="1" indent="-176213"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sends message (if </a:t>
            </a:r>
            <a:r>
              <a:rPr lang="en-US" sz="2000" b="1" dirty="0" err="1">
                <a:solidFill>
                  <a:srgbClr val="16027C"/>
                </a:solidFill>
                <a:latin typeface="Arial" charset="0"/>
              </a:rPr>
              <a:t>if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 any) then</a:t>
            </a:r>
          </a:p>
          <a:p>
            <a:pPr marL="293688" lvl="1" indent="-176213"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passes the token on to the next computer</a:t>
            </a:r>
          </a:p>
          <a:p>
            <a:pPr marL="293688" lvl="1" indent="-176213"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Token is a unique series of bits</a:t>
            </a:r>
          </a:p>
        </p:txBody>
      </p:sp>
      <p:sp>
        <p:nvSpPr>
          <p:cNvPr id="402461" name="Rectangle 1053"/>
          <p:cNvSpPr>
            <a:spLocks noChangeArrowheads="1"/>
          </p:cNvSpPr>
          <p:nvPr/>
        </p:nvSpPr>
        <p:spPr bwMode="auto">
          <a:xfrm>
            <a:off x="4419600" y="4724400"/>
            <a:ext cx="449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latin typeface="Arial" charset="0"/>
              </a:rPr>
              <a:t>Continues in sequence until the token reaches the first computer, which starts the polling cycle all over again</a:t>
            </a:r>
          </a:p>
        </p:txBody>
      </p:sp>
      <p:sp>
        <p:nvSpPr>
          <p:cNvPr id="402463" name="Line 1055"/>
          <p:cNvSpPr>
            <a:spLocks noChangeShapeType="1"/>
          </p:cNvSpPr>
          <p:nvPr/>
        </p:nvSpPr>
        <p:spPr bwMode="auto">
          <a:xfrm>
            <a:off x="38100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4 - </a:t>
            </a:r>
            <a:fld id="{9FCCDB95-27DC-4332-BF05-E2EFCAEF6F14}" type="slidenum">
              <a:rPr lang="en-US"/>
              <a:pPr/>
              <a:t>9</a:t>
            </a:fld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752600"/>
            <a:ext cx="77724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Contention Methods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514600"/>
            <a:ext cx="7772400" cy="35814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Transmit whenever the circuit is free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Collisions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Occurs when more than one computer transmitting at the same time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Need to determine which computer is allowed to transmit first after the collision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Used commonly in Ethernet LANs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Problematic in heavy usage networks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340A1FED95E4885948000827A1900" ma:contentTypeVersion="0" ma:contentTypeDescription="Create a new document." ma:contentTypeScope="" ma:versionID="28812a59466cae16b78b59846fb7ae5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6DA400B-AFA6-4C7E-B178-302759AC608F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A92DE7B-C220-4A8F-8A4D-7D14F6514E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C9452C-C921-4934-8070-BF367DE75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4727</TotalTime>
  <Words>2297</Words>
  <Application>Microsoft Office PowerPoint</Application>
  <PresentationFormat>On-screen Show (4:3)</PresentationFormat>
  <Paragraphs>430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Data Communications for a Global Environment</vt:lpstr>
      <vt:lpstr>Chapter 4 </vt:lpstr>
      <vt:lpstr>Data Link Layer - Introduction</vt:lpstr>
      <vt:lpstr>Media Access Control (MAC)</vt:lpstr>
      <vt:lpstr>Controlled Access</vt:lpstr>
      <vt:lpstr>Polling</vt:lpstr>
      <vt:lpstr>Roll Call Polling</vt:lpstr>
      <vt:lpstr>Hub Polling (Token Passing) </vt:lpstr>
      <vt:lpstr>Contention Methods</vt:lpstr>
      <vt:lpstr>Relative Performance</vt:lpstr>
      <vt:lpstr>Error Control</vt:lpstr>
      <vt:lpstr>Error Control (Cont.)</vt:lpstr>
      <vt:lpstr>Sources of Errors</vt:lpstr>
      <vt:lpstr>Sources of Errors and Prevention</vt:lpstr>
      <vt:lpstr>Error Detection</vt:lpstr>
      <vt:lpstr>Error Detection Techniques</vt:lpstr>
      <vt:lpstr>Parity Checking</vt:lpstr>
      <vt:lpstr>Examples of Using Parity</vt:lpstr>
      <vt:lpstr>Checksum</vt:lpstr>
      <vt:lpstr>Cyclic Redundancy Check (CRC)</vt:lpstr>
      <vt:lpstr>Error Correction</vt:lpstr>
      <vt:lpstr>Automatic Repeat Request (ARQ)</vt:lpstr>
      <vt:lpstr>Stop and Wait ARQ</vt:lpstr>
      <vt:lpstr>Continuous ARQ</vt:lpstr>
      <vt:lpstr>Flow Control with ARQ</vt:lpstr>
      <vt:lpstr>Flow Control Example</vt:lpstr>
      <vt:lpstr>Forward Error Correction (FEC)</vt:lpstr>
      <vt:lpstr>Hamming Code – An FEC Example</vt:lpstr>
      <vt:lpstr>Ethernet (IEEE 802.3)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Hogan</dc:creator>
  <cp:lastModifiedBy>Kenny Robinson</cp:lastModifiedBy>
  <cp:revision>43</cp:revision>
  <dcterms:created xsi:type="dcterms:W3CDTF">2010-08-18T14:50:29Z</dcterms:created>
  <dcterms:modified xsi:type="dcterms:W3CDTF">2011-03-27T16:59:54Z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0x0101007BB340A1FED95E4885948000827A1900</vt:lpwstr>
  </property>
</Properties>
</file>