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2"/>
  </p:notesMasterIdLst>
  <p:handoutMasterIdLst>
    <p:handoutMasterId r:id="rId63"/>
  </p:handoutMasterIdLst>
  <p:sldIdLst>
    <p:sldId id="257" r:id="rId5"/>
    <p:sldId id="337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96" r:id="rId49"/>
    <p:sldId id="383" r:id="rId50"/>
    <p:sldId id="384" r:id="rId51"/>
    <p:sldId id="385" r:id="rId52"/>
    <p:sldId id="386" r:id="rId53"/>
    <p:sldId id="387" r:id="rId54"/>
    <p:sldId id="389" r:id="rId55"/>
    <p:sldId id="390" r:id="rId56"/>
    <p:sldId id="391" r:id="rId57"/>
    <p:sldId id="392" r:id="rId58"/>
    <p:sldId id="393" r:id="rId59"/>
    <p:sldId id="394" r:id="rId60"/>
    <p:sldId id="395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9A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94691" autoAdjust="0"/>
  </p:normalViewPr>
  <p:slideViewPr>
    <p:cSldViewPr>
      <p:cViewPr varScale="1">
        <p:scale>
          <a:sx n="98" d="100"/>
          <a:sy n="98" d="100"/>
        </p:scale>
        <p:origin x="-3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2" d="100"/>
        <a:sy n="42" d="100"/>
      </p:scale>
      <p:origin x="0" y="195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DC0B7-D7E1-4A95-8124-EAF061A4DDF9}" type="datetimeFigureOut">
              <a:rPr lang="en-US" smtClean="0"/>
              <a:t>3/27/2011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240E4-F1EA-4101-A907-4F7FDB56509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B5331-5695-41CB-AD0E-6E5D36B80069}" type="datetimeFigureOut">
              <a:rPr lang="en-US" smtClean="0"/>
              <a:pPr/>
              <a:t>3/27/2011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BB8AE-3711-4E53-BAC3-F19B4C5F82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323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B8AE-3711-4E53-BAC3-F19B4C5F825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B8AE-3711-4E53-BAC3-F19B4C5F825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4816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ADB1-56C9-4D3A-8CB0-41726D7FBD31}" type="datetime1">
              <a:rPr lang="en-US" smtClean="0"/>
              <a:pPr/>
              <a:t>3/27/2011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DF5A-75AC-4DDF-9580-45CE673D2DB5}" type="datetime1">
              <a:rPr lang="en-US" smtClean="0"/>
              <a:pPr/>
              <a:t>3/27/2011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6191-4055-4298-8BAC-34CFA01B340A}" type="datetime1">
              <a:rPr lang="en-US" smtClean="0"/>
              <a:pPr/>
              <a:t>3/27/2011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C837-81F3-4CAD-A392-A96A671D9718}" type="datetime1">
              <a:rPr lang="en-US" smtClean="0"/>
              <a:pPr/>
              <a:t>3/27/2011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9D33-2D62-471C-81C8-C9CC46462B8F}" type="datetime1">
              <a:rPr lang="en-US" smtClean="0"/>
              <a:pPr/>
              <a:t>3/27/2011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F69F-05E3-440F-AE3C-7F39B582C90C}" type="datetime1">
              <a:rPr lang="en-US" smtClean="0"/>
              <a:pPr/>
              <a:t>3/27/2011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2F0B-FB3F-4A34-8462-8A06A9E15B39}" type="datetime1">
              <a:rPr lang="en-US" smtClean="0"/>
              <a:pPr/>
              <a:t>3/27/2011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28E4-F9D8-40FE-84AB-02E3510EA18C}" type="datetime1">
              <a:rPr lang="en-US" smtClean="0"/>
              <a:pPr/>
              <a:t>3/27/2011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28E2-77EE-4EE1-84D8-212E1AA5DECD}" type="datetime1">
              <a:rPr lang="en-US" smtClean="0"/>
              <a:pPr/>
              <a:t>3/27/2011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095B-B4D1-4A20-A1A4-6F197A431C35}" type="datetime1">
              <a:rPr lang="en-US" smtClean="0"/>
              <a:pPr/>
              <a:t>3/27/2011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281-3B0F-4B49-A54C-7AE6F6710F5C}" type="datetime1">
              <a:rPr lang="en-US" smtClean="0"/>
              <a:pPr/>
              <a:t>3/27/2011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FCC95E3-2F86-48DE-9A08-8385AFCEB52E}" type="datetime1">
              <a:rPr lang="en-US" smtClean="0"/>
              <a:pPr/>
              <a:t>3/27/2011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12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upload.wikimedia.org/wikipedia/commons/9/90/Manchester_encoding_both_conventions.svg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Data Communications for a Global Environment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76C4FE-FB70-43A1-ACE5-FCD36BC2DE6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371600"/>
            <a:ext cx="139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Lecture 12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35A22F73-8D1B-4A98-80B3-86C3F7D252B4}" type="slidenum">
              <a:rPr lang="en-US"/>
              <a:pPr/>
              <a:t>10</a:t>
            </a:fld>
            <a:endParaRPr lang="en-US"/>
          </a:p>
        </p:txBody>
      </p:sp>
      <p:sp>
        <p:nvSpPr>
          <p:cNvPr id="224258" name="Text Box 2"/>
          <p:cNvSpPr txBox="1">
            <a:spLocks noChangeArrowheads="1"/>
          </p:cNvSpPr>
          <p:nvPr/>
        </p:nvSpPr>
        <p:spPr bwMode="auto">
          <a:xfrm>
            <a:off x="1050925" y="60610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400" b="1"/>
          </a:p>
        </p:txBody>
      </p:sp>
      <p:pic>
        <p:nvPicPr>
          <p:cNvPr id="224259" name="Picture 3" descr="0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2743200"/>
            <a:ext cx="5410200" cy="2862080"/>
          </a:xfrm>
          <a:prstGeom prst="rect">
            <a:avLst/>
          </a:prstGeom>
          <a:noFill/>
        </p:spPr>
      </p:pic>
      <p:sp>
        <p:nvSpPr>
          <p:cNvPr id="224260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1219200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Multipoint Configuration</a:t>
            </a:r>
          </a:p>
        </p:txBody>
      </p:sp>
      <p:sp>
        <p:nvSpPr>
          <p:cNvPr id="224262" name="Rectangle 6"/>
          <p:cNvSpPr>
            <a:spLocks noChangeArrowheads="1"/>
          </p:cNvSpPr>
          <p:nvPr/>
        </p:nvSpPr>
        <p:spPr bwMode="auto">
          <a:xfrm>
            <a:off x="685800" y="5516563"/>
            <a:ext cx="3810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4950" indent="-234950"/>
            <a:r>
              <a:rPr lang="en-US" sz="2000" b="1">
                <a:solidFill>
                  <a:srgbClr val="16027C"/>
                </a:solidFill>
                <a:latin typeface="Arial" charset="0"/>
              </a:rPr>
              <a:t>+ Cheaper (not as many wires) and simpler to wire</a:t>
            </a:r>
          </a:p>
        </p:txBody>
      </p:sp>
      <p:sp>
        <p:nvSpPr>
          <p:cNvPr id="224263" name="Rectangle 7"/>
          <p:cNvSpPr>
            <a:spLocks noChangeArrowheads="1"/>
          </p:cNvSpPr>
          <p:nvPr/>
        </p:nvSpPr>
        <p:spPr bwMode="auto">
          <a:xfrm>
            <a:off x="5334000" y="5421313"/>
            <a:ext cx="3352800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4950" indent="-234950">
              <a:lnSpc>
                <a:spcPct val="90000"/>
              </a:lnSpc>
            </a:pPr>
            <a:r>
              <a:rPr lang="en-US" b="1">
                <a:solidFill>
                  <a:srgbClr val="16027C"/>
                </a:solidFill>
                <a:latin typeface="Arial" charset="0"/>
              </a:rPr>
              <a:t> -</a:t>
            </a:r>
            <a:r>
              <a:rPr lang="en-US" sz="2000" b="1">
                <a:solidFill>
                  <a:srgbClr val="16027C"/>
                </a:solidFill>
                <a:latin typeface="Arial" charset="0"/>
              </a:rPr>
              <a:t> Only one computer can use the circuit at a time</a:t>
            </a:r>
          </a:p>
        </p:txBody>
      </p:sp>
      <p:sp>
        <p:nvSpPr>
          <p:cNvPr id="224264" name="Rectangle 8"/>
          <p:cNvSpPr>
            <a:spLocks noChangeArrowheads="1"/>
          </p:cNvSpPr>
          <p:nvPr/>
        </p:nvSpPr>
        <p:spPr bwMode="auto">
          <a:xfrm>
            <a:off x="762000" y="1981200"/>
            <a:ext cx="815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234950">
              <a:spcBef>
                <a:spcPct val="20000"/>
              </a:spcBef>
              <a:spcAft>
                <a:spcPct val="15000"/>
              </a:spcAft>
              <a:buFontTx/>
              <a:buChar char="–"/>
            </a:pPr>
            <a:r>
              <a:rPr lang="en-US" sz="2000" b="1" dirty="0">
                <a:solidFill>
                  <a:srgbClr val="16027C"/>
                </a:solidFill>
                <a:latin typeface="Arial" charset="0"/>
              </a:rPr>
              <a:t>Used when each computer does not need to continuously use the entire capacity of the circuit</a:t>
            </a: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A14D1857-6F39-43F9-9669-EB3D051CA3BE}" type="slidenum">
              <a:rPr lang="en-US"/>
              <a:pPr/>
              <a:t>11</a:t>
            </a:fld>
            <a:endParaRPr 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143000"/>
            <a:ext cx="54102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Flow (Transmission)</a:t>
            </a:r>
          </a:p>
        </p:txBody>
      </p:sp>
      <p:pic>
        <p:nvPicPr>
          <p:cNvPr id="226307" name="Picture 3" descr="0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1752600"/>
            <a:ext cx="7010400" cy="4524769"/>
          </a:xfrm>
          <a:prstGeom prst="rect">
            <a:avLst/>
          </a:prstGeom>
          <a:noFill/>
        </p:spPr>
      </p:pic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2057400" y="2743200"/>
            <a:ext cx="4419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6027C"/>
                </a:solidFill>
                <a:latin typeface="Arial" charset="0"/>
              </a:rPr>
              <a:t>data flows move in </a:t>
            </a:r>
            <a:r>
              <a:rPr lang="en-US" b="1" u="sng" dirty="0">
                <a:solidFill>
                  <a:srgbClr val="16027C"/>
                </a:solidFill>
                <a:latin typeface="Arial" charset="0"/>
              </a:rPr>
              <a:t>one direction only</a:t>
            </a:r>
            <a:r>
              <a:rPr lang="en-US" b="1" dirty="0">
                <a:solidFill>
                  <a:srgbClr val="16027C"/>
                </a:solidFill>
                <a:latin typeface="Arial" charset="0"/>
              </a:rPr>
              <a:t>, (radio or cable television broadcasts)</a:t>
            </a:r>
          </a:p>
        </p:txBody>
      </p:sp>
      <p:sp>
        <p:nvSpPr>
          <p:cNvPr id="226310" name="Rectangle 6"/>
          <p:cNvSpPr>
            <a:spLocks noChangeArrowheads="1"/>
          </p:cNvSpPr>
          <p:nvPr/>
        </p:nvSpPr>
        <p:spPr bwMode="auto">
          <a:xfrm>
            <a:off x="1981200" y="4114800"/>
            <a:ext cx="457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ct val="15000"/>
              </a:spcAft>
            </a:pPr>
            <a:r>
              <a:rPr lang="en-US" sz="1600" b="1" dirty="0">
                <a:solidFill>
                  <a:srgbClr val="16027C"/>
                </a:solidFill>
                <a:latin typeface="Arial" charset="0"/>
              </a:rPr>
              <a:t>data flows </a:t>
            </a:r>
            <a:r>
              <a:rPr lang="en-US" sz="1600" b="1" u="sng" dirty="0">
                <a:solidFill>
                  <a:srgbClr val="16027C"/>
                </a:solidFill>
                <a:latin typeface="Arial" charset="0"/>
              </a:rPr>
              <a:t>both ways, but only one direction at a time</a:t>
            </a:r>
            <a:r>
              <a:rPr lang="en-US" sz="1600" b="1" dirty="0">
                <a:solidFill>
                  <a:srgbClr val="16027C"/>
                </a:solidFill>
                <a:latin typeface="Arial" charset="0"/>
              </a:rPr>
              <a:t> (e.g., CB radio, it requires control info)</a:t>
            </a:r>
          </a:p>
        </p:txBody>
      </p:sp>
      <p:sp>
        <p:nvSpPr>
          <p:cNvPr id="226311" name="Rectangle 7"/>
          <p:cNvSpPr>
            <a:spLocks noChangeArrowheads="1"/>
          </p:cNvSpPr>
          <p:nvPr/>
        </p:nvSpPr>
        <p:spPr bwMode="auto">
          <a:xfrm>
            <a:off x="2601913" y="5410200"/>
            <a:ext cx="3797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16027C"/>
                </a:solidFill>
                <a:latin typeface="Arial" charset="0"/>
              </a:rPr>
              <a:t>data flows in </a:t>
            </a:r>
            <a:r>
              <a:rPr lang="en-US" b="1" u="sng" dirty="0">
                <a:solidFill>
                  <a:srgbClr val="16027C"/>
                </a:solidFill>
                <a:latin typeface="Arial" charset="0"/>
              </a:rPr>
              <a:t>both directions at the same time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4EC5895C-F74E-47BD-826A-D49FA965495C}" type="slidenum">
              <a:rPr lang="en-US"/>
              <a:pPr/>
              <a:t>12</a:t>
            </a:fld>
            <a:endParaRPr lang="en-US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19200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Selection of Data Flow Method</a:t>
            </a:r>
          </a:p>
        </p:txBody>
      </p:sp>
      <p:sp>
        <p:nvSpPr>
          <p:cNvPr id="30823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7772400" cy="40386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Main factor: Application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If data required to flow in one direction only</a:t>
            </a:r>
          </a:p>
          <a:p>
            <a:pPr lvl="2">
              <a:lnSpc>
                <a:spcPct val="8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Simplex Method</a:t>
            </a:r>
          </a:p>
          <a:p>
            <a:pPr lvl="3">
              <a:lnSpc>
                <a:spcPct val="8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e.g., From a remote sensor to a host computer 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If data required to flow in both directions</a:t>
            </a:r>
          </a:p>
          <a:p>
            <a:pPr lvl="2">
              <a:lnSpc>
                <a:spcPct val="8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Terminal-to-host communication (send and wait type communications)</a:t>
            </a:r>
          </a:p>
          <a:p>
            <a:pPr lvl="3">
              <a:lnSpc>
                <a:spcPct val="8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Half-Duplex Method</a:t>
            </a:r>
          </a:p>
          <a:p>
            <a:pPr lvl="2">
              <a:lnSpc>
                <a:spcPct val="8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Client-server; host-to-host communication (peer-to-peer communications)</a:t>
            </a:r>
          </a:p>
          <a:p>
            <a:pPr lvl="3">
              <a:lnSpc>
                <a:spcPct val="8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Full Duplex Method</a:t>
            </a:r>
          </a:p>
          <a:p>
            <a:pPr lvl="2">
              <a:lnSpc>
                <a:spcPct val="8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Capacity may be a factor too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Full-duplex uses half of the capacity for each direction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DE62320C-2E0E-4802-8AD9-DDE24959A91D}" type="slidenum">
              <a:rPr lang="en-US"/>
              <a:pPr/>
              <a:t>13</a:t>
            </a:fld>
            <a:endParaRPr lang="en-US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19200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Multiplexing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7724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Breaking up a higher speed circuit into several slower (logical) circuits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Several devices can use it at the same time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Requires two multiplexer: one to combine; one to separate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Main advantage: cost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Fewer network circuits needed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Categories of multiplexing: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Frequency division multiplexing (FDM)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Time division multiplexing (TDM)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Statistical time division multiplexing (STDM)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Wavelength division multiplexing (WDM)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8BBCE891-F014-4F76-82E4-182FD4436098}" type="slidenum">
              <a:rPr lang="en-US"/>
              <a:pPr/>
              <a:t>14</a:t>
            </a:fld>
            <a:endParaRPr lang="en-US"/>
          </a:p>
        </p:txBody>
      </p:sp>
      <p:pic>
        <p:nvPicPr>
          <p:cNvPr id="323586" name="Picture 2" descr="0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5600" y="2514600"/>
            <a:ext cx="5181600" cy="3022273"/>
          </a:xfrm>
          <a:prstGeom prst="rect">
            <a:avLst/>
          </a:prstGeom>
          <a:noFill/>
        </p:spPr>
      </p:pic>
      <p:sp>
        <p:nvSpPr>
          <p:cNvPr id="323587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12192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Frequency Division Multiplexing</a:t>
            </a: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304800" y="1905000"/>
            <a:ext cx="8483600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</a:pPr>
            <a:r>
              <a:rPr lang="en-US" b="1" dirty="0">
                <a:solidFill>
                  <a:srgbClr val="16027C"/>
                </a:solidFill>
                <a:latin typeface="Arial" charset="0"/>
              </a:rPr>
              <a:t>Makes a number of smaller channels from a larger frequency band by dividing the circuit “horizontally”</a:t>
            </a:r>
          </a:p>
        </p:txBody>
      </p:sp>
      <p:sp>
        <p:nvSpPr>
          <p:cNvPr id="323589" name="Rectangle 5"/>
          <p:cNvSpPr>
            <a:spLocks noChangeArrowheads="1"/>
          </p:cNvSpPr>
          <p:nvPr/>
        </p:nvSpPr>
        <p:spPr bwMode="auto">
          <a:xfrm>
            <a:off x="307975" y="4298950"/>
            <a:ext cx="3843338" cy="1104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1400" b="1" dirty="0" err="1">
                <a:solidFill>
                  <a:srgbClr val="16027C"/>
                </a:solidFill>
                <a:latin typeface="Arial" charset="0"/>
              </a:rPr>
              <a:t>Guardbands</a:t>
            </a:r>
            <a:r>
              <a:rPr lang="en-US" sz="1400" b="1" dirty="0">
                <a:solidFill>
                  <a:srgbClr val="16027C"/>
                </a:solidFill>
                <a:latin typeface="Arial" charset="0"/>
              </a:rPr>
              <a:t> needed to separate channels</a:t>
            </a:r>
          </a:p>
          <a:p>
            <a:pPr lvl="1" indent="-166688">
              <a:lnSpc>
                <a:spcPct val="90000"/>
              </a:lnSpc>
              <a:spcBef>
                <a:spcPct val="10000"/>
              </a:spcBef>
              <a:buFontTx/>
              <a:buChar char="–"/>
            </a:pPr>
            <a:r>
              <a:rPr lang="en-US" sz="1400" b="1" dirty="0">
                <a:solidFill>
                  <a:srgbClr val="16027C"/>
                </a:solidFill>
                <a:latin typeface="Arial" charset="0"/>
              </a:rPr>
              <a:t>To prevent interference between channels</a:t>
            </a:r>
          </a:p>
          <a:p>
            <a:pPr lvl="1" indent="-166688">
              <a:lnSpc>
                <a:spcPct val="90000"/>
              </a:lnSpc>
              <a:spcBef>
                <a:spcPct val="10000"/>
              </a:spcBef>
              <a:buFontTx/>
              <a:buChar char="–"/>
            </a:pPr>
            <a:r>
              <a:rPr lang="en-US" sz="1400" b="1" dirty="0">
                <a:solidFill>
                  <a:srgbClr val="16027C"/>
                </a:solidFill>
                <a:latin typeface="Arial" charset="0"/>
              </a:rPr>
              <a:t>Unused frequency bands are wasted capacity</a:t>
            </a:r>
          </a:p>
        </p:txBody>
      </p:sp>
      <p:sp>
        <p:nvSpPr>
          <p:cNvPr id="323590" name="Line 6"/>
          <p:cNvSpPr>
            <a:spLocks noChangeShapeType="1"/>
          </p:cNvSpPr>
          <p:nvPr/>
        </p:nvSpPr>
        <p:spPr bwMode="auto">
          <a:xfrm flipV="1">
            <a:off x="4267200" y="4822824"/>
            <a:ext cx="850900" cy="53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3591" name="Line 7"/>
          <p:cNvSpPr>
            <a:spLocks noChangeShapeType="1"/>
          </p:cNvSpPr>
          <p:nvPr/>
        </p:nvSpPr>
        <p:spPr bwMode="auto">
          <a:xfrm flipV="1">
            <a:off x="4232274" y="4343399"/>
            <a:ext cx="949325" cy="125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3592" name="Rectangle 8"/>
          <p:cNvSpPr>
            <a:spLocks noChangeArrowheads="1"/>
          </p:cNvSpPr>
          <p:nvPr/>
        </p:nvSpPr>
        <p:spPr bwMode="auto">
          <a:xfrm>
            <a:off x="681038" y="3059113"/>
            <a:ext cx="1831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</a:pPr>
            <a:r>
              <a:rPr lang="en-US" sz="2000" b="1">
                <a:solidFill>
                  <a:srgbClr val="16027C"/>
                </a:solidFill>
                <a:latin typeface="Arial" charset="0"/>
              </a:rPr>
              <a:t>Used mostly by CATV </a:t>
            </a: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4234319D-1023-4469-96E3-76374EE2C773}" type="slidenum">
              <a:rPr lang="en-US"/>
              <a:pPr/>
              <a:t>15</a:t>
            </a:fld>
            <a:endParaRPr lang="en-US"/>
          </a:p>
        </p:txBody>
      </p:sp>
      <p:pic>
        <p:nvPicPr>
          <p:cNvPr id="324610" name="Picture 2" descr="0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1828800"/>
            <a:ext cx="6645275" cy="4145073"/>
          </a:xfrm>
          <a:prstGeom prst="rect">
            <a:avLst/>
          </a:prstGeom>
          <a:noFill/>
        </p:spPr>
      </p:pic>
      <p:sp>
        <p:nvSpPr>
          <p:cNvPr id="324611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11430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Time Division Multiplexing</a:t>
            </a: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4191000" y="1828800"/>
            <a:ext cx="35573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6027C"/>
                </a:solidFill>
                <a:latin typeface="Arial" charset="0"/>
              </a:rPr>
              <a:t>Dividing the circuit “vertically”</a:t>
            </a:r>
          </a:p>
        </p:txBody>
      </p:sp>
      <p:sp>
        <p:nvSpPr>
          <p:cNvPr id="324613" name="Rectangle 5"/>
          <p:cNvSpPr>
            <a:spLocks noChangeArrowheads="1"/>
          </p:cNvSpPr>
          <p:nvPr/>
        </p:nvSpPr>
        <p:spPr bwMode="auto">
          <a:xfrm>
            <a:off x="457200" y="3810000"/>
            <a:ext cx="37973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4950" indent="-23495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sz="1600" b="1" dirty="0">
                <a:solidFill>
                  <a:srgbClr val="16027C"/>
                </a:solidFill>
                <a:latin typeface="Arial" charset="0"/>
              </a:rPr>
              <a:t>TDM allows multiple channels to be used by allowing the channels to send data by taking turns</a:t>
            </a:r>
          </a:p>
          <a:p>
            <a:pPr marL="234950" indent="-234950">
              <a:buFontTx/>
              <a:buChar char="•"/>
            </a:pPr>
            <a:r>
              <a:rPr lang="en-US" sz="1600" b="1" dirty="0">
                <a:solidFill>
                  <a:srgbClr val="16027C"/>
                </a:solidFill>
                <a:latin typeface="Arial" charset="0"/>
              </a:rPr>
              <a:t>This example shows 4 terminals sharing a circuit, with each terminal sending one character at a time</a:t>
            </a:r>
          </a:p>
          <a:p>
            <a:pPr marL="234950" indent="-234950">
              <a:lnSpc>
                <a:spcPct val="85000"/>
              </a:lnSpc>
              <a:spcAft>
                <a:spcPct val="50000"/>
              </a:spcAft>
            </a:pPr>
            <a:endParaRPr lang="en-US" sz="1600" b="1" dirty="0">
              <a:solidFill>
                <a:srgbClr val="16027C"/>
              </a:solidFill>
              <a:latin typeface="Arial" charset="0"/>
            </a:endParaRPr>
          </a:p>
          <a:p>
            <a:pPr marL="234950" indent="-23495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endParaRPr lang="en-US" sz="1600" b="1" dirty="0">
              <a:solidFill>
                <a:srgbClr val="16027C"/>
              </a:solidFill>
              <a:latin typeface="Arial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11C1F945-2999-4627-8659-B7DCDF5E3900}" type="slidenum">
              <a:rPr lang="en-US"/>
              <a:pPr/>
              <a:t>16</a:t>
            </a:fld>
            <a:endParaRPr lang="en-US"/>
          </a:p>
        </p:txBody>
      </p:sp>
      <p:pic>
        <p:nvPicPr>
          <p:cNvPr id="325634" name="Picture 2" descr="0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1600200"/>
            <a:ext cx="7696200" cy="4800600"/>
          </a:xfrm>
          <a:prstGeom prst="rect">
            <a:avLst/>
          </a:prstGeom>
          <a:noFill/>
        </p:spPr>
      </p:pic>
      <p:sp>
        <p:nvSpPr>
          <p:cNvPr id="325635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914400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of TDM</a:t>
            </a:r>
          </a:p>
        </p:txBody>
      </p:sp>
      <p:sp>
        <p:nvSpPr>
          <p:cNvPr id="325636" name="Rectangle 4"/>
          <p:cNvSpPr>
            <a:spLocks noChangeArrowheads="1"/>
          </p:cNvSpPr>
          <p:nvPr/>
        </p:nvSpPr>
        <p:spPr bwMode="auto">
          <a:xfrm>
            <a:off x="152400" y="3886200"/>
            <a:ext cx="4419600" cy="203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4950" indent="-23495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sz="1600" b="1" dirty="0">
                <a:solidFill>
                  <a:srgbClr val="16027C"/>
                </a:solidFill>
                <a:latin typeface="Arial" charset="0"/>
              </a:rPr>
              <a:t>Time on the circuit shared equally</a:t>
            </a:r>
          </a:p>
          <a:p>
            <a:pPr marL="234950" indent="-23495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sz="1600" b="1" dirty="0">
                <a:solidFill>
                  <a:srgbClr val="16027C"/>
                </a:solidFill>
                <a:latin typeface="Arial" charset="0"/>
              </a:rPr>
              <a:t>Each channel getting a specified timeslot whether needed or not</a:t>
            </a:r>
          </a:p>
          <a:p>
            <a:pPr marL="234950" indent="-23495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sz="1600" b="1" dirty="0">
                <a:solidFill>
                  <a:srgbClr val="16027C"/>
                </a:solidFill>
                <a:latin typeface="Arial" charset="0"/>
              </a:rPr>
              <a:t>More efficient than FDM</a:t>
            </a:r>
          </a:p>
          <a:p>
            <a:pPr marL="234950" indent="-234950">
              <a:buFontTx/>
              <a:buChar char="•"/>
            </a:pPr>
            <a:r>
              <a:rPr lang="en-US" sz="1600" b="1" dirty="0">
                <a:solidFill>
                  <a:srgbClr val="16027C"/>
                </a:solidFill>
                <a:latin typeface="Arial" charset="0"/>
              </a:rPr>
              <a:t>Since TDM doesn’t use </a:t>
            </a:r>
            <a:r>
              <a:rPr lang="en-US" sz="1600" b="1" dirty="0" err="1">
                <a:solidFill>
                  <a:srgbClr val="16027C"/>
                </a:solidFill>
                <a:latin typeface="Arial" charset="0"/>
              </a:rPr>
              <a:t>guardbands</a:t>
            </a:r>
            <a:r>
              <a:rPr lang="en-US" sz="1600" b="1" dirty="0">
                <a:solidFill>
                  <a:srgbClr val="16027C"/>
                </a:solidFill>
                <a:latin typeface="Arial" charset="0"/>
              </a:rPr>
              <a:t>, entire capacity can be divided up between channels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BB8C28ED-60CD-480B-A839-7440D2C623EA}" type="slidenum">
              <a:rPr lang="en-US"/>
              <a:pPr/>
              <a:t>17</a:t>
            </a:fld>
            <a:endParaRPr lang="en-US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371600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Statistical TDM (STDM) 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133600"/>
            <a:ext cx="8153400" cy="4038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Designed to make use of the idle time slots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In TDM, when terminals are not using the multiplexed circuit, timeslots for those terminals are idle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Uses non-dedicated time slots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Time slots used as needed by the different terminals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Complexities of STDM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Additional addressing information needed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Since source of a data sample is not identified by the time slot it occupies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Potential response time delays (when all terminals try to use the multiplexed circuit intensively)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Requires memory to store data (in case more data comes in than its outgoing circuit capacity can handle)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31EA5A7B-A453-4A9B-8191-34C9014B4D41}" type="slidenum">
              <a:rPr lang="en-US"/>
              <a:pPr/>
              <a:t>18</a:t>
            </a:fld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95400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Wavelength Division Multiplexing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243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Transmitting data at many different frequencies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Lasers or LEDs used to transmit on optical fibers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Previously single frequency on single fiber (typical transmission rate being around 622 Mbps)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Now multi frequencies on single fiber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 n x 622+ Mbps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Dense WDM (DWDM)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Over a hundred channels per fiber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Each transmitting at a rate of 10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Gbps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Aggregate data rates in the low terabit range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Tbps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Future versions of DWDM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Both per channel data rates and total number of channels continue to rise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Possibility of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petabit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Pbps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aggregate rates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12828E7D-6B79-410B-9C0F-BDDF90AD9043}" type="slidenum">
              <a:rPr lang="en-US"/>
              <a:pPr/>
              <a:t>19</a:t>
            </a:fld>
            <a:endParaRPr lang="en-US"/>
          </a:p>
        </p:txBody>
      </p:sp>
      <p:pic>
        <p:nvPicPr>
          <p:cNvPr id="328706" name="Picture 2" descr="0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01738" y="2482850"/>
            <a:ext cx="6688137" cy="2257425"/>
          </a:xfrm>
          <a:prstGeom prst="rect">
            <a:avLst/>
          </a:prstGeom>
          <a:noFill/>
        </p:spPr>
      </p:pic>
      <p:sp>
        <p:nvSpPr>
          <p:cNvPr id="328707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990600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Inverse Multiplexing (IMUX)</a:t>
            </a:r>
          </a:p>
        </p:txBody>
      </p:sp>
      <p:sp>
        <p:nvSpPr>
          <p:cNvPr id="328708" name="Rectangle 4"/>
          <p:cNvSpPr>
            <a:spLocks noChangeArrowheads="1"/>
          </p:cNvSpPr>
          <p:nvPr/>
        </p:nvSpPr>
        <p:spPr bwMode="auto">
          <a:xfrm>
            <a:off x="685800" y="1752600"/>
            <a:ext cx="38211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16027C"/>
                </a:solidFill>
                <a:latin typeface="Arial" charset="0"/>
              </a:rPr>
              <a:t>Shares the load by sending data over two or more lines</a:t>
            </a:r>
          </a:p>
        </p:txBody>
      </p:sp>
      <p:sp>
        <p:nvSpPr>
          <p:cNvPr id="328709" name="Rectangle 5"/>
          <p:cNvSpPr>
            <a:spLocks noChangeArrowheads="1"/>
          </p:cNvSpPr>
          <p:nvPr/>
        </p:nvSpPr>
        <p:spPr bwMode="auto">
          <a:xfrm>
            <a:off x="5105400" y="1676400"/>
            <a:ext cx="388620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6027C"/>
                </a:solidFill>
                <a:latin typeface="Arial" charset="0"/>
              </a:rPr>
              <a:t>e.g., two T-1 lines used </a:t>
            </a:r>
            <a:r>
              <a:rPr lang="en-US" b="1" dirty="0" smtClean="0">
                <a:solidFill>
                  <a:srgbClr val="16027C"/>
                </a:solidFill>
                <a:latin typeface="Arial" charset="0"/>
              </a:rPr>
              <a:t>creating </a:t>
            </a:r>
            <a:r>
              <a:rPr lang="en-US" b="1" dirty="0">
                <a:solidFill>
                  <a:srgbClr val="16027C"/>
                </a:solidFill>
                <a:latin typeface="Arial" charset="0"/>
              </a:rPr>
              <a:t>a combined multiplexed capacity of 2 x 1.544 = 3.088 Mbps)</a:t>
            </a:r>
          </a:p>
        </p:txBody>
      </p:sp>
      <p:sp>
        <p:nvSpPr>
          <p:cNvPr id="328710" name="Rectangle 6"/>
          <p:cNvSpPr>
            <a:spLocks noChangeArrowheads="1"/>
          </p:cNvSpPr>
          <p:nvPr/>
        </p:nvSpPr>
        <p:spPr bwMode="auto">
          <a:xfrm>
            <a:off x="749300" y="4691063"/>
            <a:ext cx="7861300" cy="1408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6213" indent="-176213">
              <a:lnSpc>
                <a:spcPct val="85000"/>
              </a:lnSpc>
              <a:spcAft>
                <a:spcPct val="25000"/>
              </a:spcAft>
              <a:buFontTx/>
              <a:buChar char="•"/>
            </a:pPr>
            <a:r>
              <a:rPr lang="en-US" b="1" dirty="0">
                <a:solidFill>
                  <a:srgbClr val="16027C"/>
                </a:solidFill>
                <a:latin typeface="Arial" charset="0"/>
              </a:rPr>
              <a:t>Bandwidth ON Demand Network Interoperability Group (BONDING) standard</a:t>
            </a:r>
          </a:p>
          <a:p>
            <a:pPr marL="176213" indent="-176213">
              <a:lnSpc>
                <a:spcPct val="85000"/>
              </a:lnSpc>
              <a:spcAft>
                <a:spcPct val="25000"/>
              </a:spcAft>
              <a:buFontTx/>
              <a:buChar char="•"/>
            </a:pPr>
            <a:r>
              <a:rPr lang="en-US" b="1" dirty="0">
                <a:solidFill>
                  <a:srgbClr val="16027C"/>
                </a:solidFill>
                <a:latin typeface="Arial" charset="0"/>
              </a:rPr>
              <a:t>Commonly used for videoconferencing applications</a:t>
            </a:r>
          </a:p>
          <a:p>
            <a:pPr marL="176213" indent="-176213">
              <a:lnSpc>
                <a:spcPct val="85000"/>
              </a:lnSpc>
              <a:spcAft>
                <a:spcPct val="25000"/>
              </a:spcAft>
              <a:buFontTx/>
              <a:buChar char="•"/>
            </a:pPr>
            <a:r>
              <a:rPr lang="en-US" b="1" dirty="0">
                <a:solidFill>
                  <a:srgbClr val="16027C"/>
                </a:solidFill>
                <a:latin typeface="Arial" charset="0"/>
              </a:rPr>
              <a:t>Six 64 kbps lines can be combined to create an aggregate line of 384 kbps for transmitting video</a:t>
            </a:r>
          </a:p>
        </p:txBody>
      </p:sp>
      <p:sp>
        <p:nvSpPr>
          <p:cNvPr id="328711" name="Line 7"/>
          <p:cNvSpPr>
            <a:spLocks noChangeShapeType="1"/>
          </p:cNvSpPr>
          <p:nvPr/>
        </p:nvSpPr>
        <p:spPr bwMode="auto">
          <a:xfrm flipH="1">
            <a:off x="5257800" y="2514600"/>
            <a:ext cx="457200" cy="677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E71DE443-E746-4660-B29A-F2758CB07DE1}" type="slidenum">
              <a:rPr lang="en-US"/>
              <a:pPr/>
              <a:t>2</a:t>
            </a:fld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228600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sz="4000"/>
              <a:t>Chapter 3</a:t>
            </a:r>
            <a:r>
              <a:rPr lang="en-US" sz="2800" u="sng"/>
              <a:t/>
            </a:r>
            <a:br>
              <a:rPr lang="en-US" sz="2800" u="sng"/>
            </a:br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200400"/>
            <a:ext cx="6400800" cy="1752600"/>
          </a:xfrm>
        </p:spPr>
        <p:txBody>
          <a:bodyPr/>
          <a:lstStyle/>
          <a:p>
            <a:r>
              <a:rPr lang="en-US" sz="4800">
                <a:solidFill>
                  <a:srgbClr val="00008C"/>
                </a:solidFill>
              </a:rPr>
              <a:t>Physical Layer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4726EC36-7008-452F-B417-1CBE68D9F1F7}" type="slidenum">
              <a:rPr lang="en-US"/>
              <a:pPr/>
              <a:t>20</a:t>
            </a:fld>
            <a:endParaRPr lang="en-US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981200"/>
            <a:ext cx="61722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Digital Subscriber Line (DSL)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895600"/>
            <a:ext cx="7772400" cy="33528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Became popular as a way to increase data rates in the local loop.</a:t>
            </a:r>
          </a:p>
          <a:p>
            <a:pPr lvl="1"/>
            <a:r>
              <a:rPr lang="en-US" sz="1800" dirty="0">
                <a:latin typeface="Arial" pitchFamily="34" charset="0"/>
                <a:cs typeface="Arial" pitchFamily="34" charset="0"/>
              </a:rPr>
              <a:t>Uses full physical capacity of twisted pair (copper) phone lines (up to 1 MHz) instead of using the 0-4000 KHz voice channel</a:t>
            </a: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1 MHz capacity split into (FDM): </a:t>
            </a:r>
          </a:p>
          <a:p>
            <a:pPr lvl="1"/>
            <a:r>
              <a:rPr lang="en-US" sz="1800" dirty="0">
                <a:latin typeface="Arial" pitchFamily="34" charset="0"/>
                <a:cs typeface="Arial" pitchFamily="34" charset="0"/>
              </a:rPr>
              <a:t>a 4 KHz voice channel</a:t>
            </a:r>
          </a:p>
          <a:p>
            <a:pPr lvl="1"/>
            <a:r>
              <a:rPr lang="en-US" sz="1800" dirty="0">
                <a:latin typeface="Arial" pitchFamily="34" charset="0"/>
                <a:cs typeface="Arial" pitchFamily="34" charset="0"/>
              </a:rPr>
              <a:t>an upstream channel </a:t>
            </a:r>
          </a:p>
          <a:p>
            <a:pPr lvl="1"/>
            <a:r>
              <a:rPr lang="en-US" sz="1800" dirty="0">
                <a:latin typeface="Arial" pitchFamily="34" charset="0"/>
                <a:cs typeface="Arial" pitchFamily="34" charset="0"/>
              </a:rPr>
              <a:t>a downstream channel</a:t>
            </a: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Requires a pair of DSL modems</a:t>
            </a:r>
          </a:p>
          <a:p>
            <a:pPr lvl="1"/>
            <a:r>
              <a:rPr lang="en-US" sz="1800" dirty="0">
                <a:latin typeface="Arial" pitchFamily="34" charset="0"/>
                <a:cs typeface="Arial" pitchFamily="34" charset="0"/>
              </a:rPr>
              <a:t>One at the customer’s site; one at the CO site</a:t>
            </a:r>
          </a:p>
        </p:txBody>
      </p:sp>
      <p:sp>
        <p:nvSpPr>
          <p:cNvPr id="329732" name="Rectangle 4"/>
          <p:cNvSpPr>
            <a:spLocks noChangeArrowheads="1"/>
          </p:cNvSpPr>
          <p:nvPr/>
        </p:nvSpPr>
        <p:spPr bwMode="auto">
          <a:xfrm>
            <a:off x="6324600" y="5181600"/>
            <a:ext cx="3048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16027C"/>
                </a:solidFill>
                <a:latin typeface="Arial" charset="0"/>
              </a:rPr>
              <a:t>May be divided further  (via TDM) to have one or more logical channels</a:t>
            </a:r>
          </a:p>
        </p:txBody>
      </p:sp>
      <p:sp>
        <p:nvSpPr>
          <p:cNvPr id="329733" name="AutoShape 5"/>
          <p:cNvSpPr>
            <a:spLocks/>
          </p:cNvSpPr>
          <p:nvPr/>
        </p:nvSpPr>
        <p:spPr bwMode="auto">
          <a:xfrm>
            <a:off x="5562600" y="5334000"/>
            <a:ext cx="762000" cy="6858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>
            <a:solidFill>
              <a:srgbClr val="00008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BE39ABF8-84CF-447A-8B86-009D7A542B18}" type="slidenum">
              <a:rPr lang="en-US"/>
              <a:pPr/>
              <a:t>21</a:t>
            </a:fld>
            <a:endParaRPr lang="en-US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0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xDSL</a:t>
            </a:r>
            <a:endParaRPr lang="en-US" dirty="0"/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86000"/>
            <a:ext cx="7772400" cy="3581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Several versions of DSL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Depends on how the bandwidth allocated between the upstream and downstream channels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 for Asynchronous, H for High speed, etc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G.Lite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- a form of ADSL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Provides 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a 4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Khz</a:t>
            </a:r>
            <a:r>
              <a:rPr lang="en-US" dirty="0">
                <a:latin typeface="Arial" pitchFamily="34" charset="0"/>
                <a:cs typeface="Arial" pitchFamily="34" charset="0"/>
              </a:rPr>
              <a:t> voice channel 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384 kbps upstream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1.5 Mbps downstream (provided line conditions are optimal).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58BC78F1-CD86-4472-85AF-DE7E2E1E2A20}" type="slidenum">
              <a:rPr lang="en-US"/>
              <a:pPr/>
              <a:t>22</a:t>
            </a:fld>
            <a:endParaRPr lang="en-US"/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title"/>
          </p:nvPr>
        </p:nvSpPr>
        <p:spPr>
          <a:xfrm>
            <a:off x="152400" y="1447800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Communications Media</a:t>
            </a:r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38200" y="2209800"/>
            <a:ext cx="7772400" cy="39624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Physical material that carries transmission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Guided media: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Transmission flows along a physical guide (Media guides the signal across the network)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Examples include twisted pair wiring, coaxial cable and fiber optic cable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Wireless media (radiated media) 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No wave guide, the transmission flows through the air or space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Examples include radio such as microwave and satellite, as well as infrared communications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7793F62C-510B-47FD-A553-554FEB5AC5F7}" type="slidenum">
              <a:rPr lang="en-US"/>
              <a:pPr/>
              <a:t>23</a:t>
            </a:fld>
            <a:endParaRPr lang="en-US"/>
          </a:p>
        </p:txBody>
      </p:sp>
      <p:sp>
        <p:nvSpPr>
          <p:cNvPr id="228358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1295400"/>
            <a:ext cx="51054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Twisted Pair (TP) Wires</a:t>
            </a:r>
          </a:p>
        </p:txBody>
      </p:sp>
      <p:sp>
        <p:nvSpPr>
          <p:cNvPr id="2283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3886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Commonly used for telephones and LANs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Reduced electromagnetic interference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Via twisting two wires together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(Usually several twists per inch)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TP cables have a number of pairs of wires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Telephone lines: two pairs (4 wires, usually only one pair is used by the telephone)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LAN cables: 4 pairs (8 wires)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Also used in telephone trunk lines (up to several thousand pairs)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Shielded twisted pair also exists, but is more expensive</a:t>
            </a:r>
          </a:p>
        </p:txBody>
      </p:sp>
      <p:pic>
        <p:nvPicPr>
          <p:cNvPr id="228360" name="Picture 8" descr="UNSTP"/>
          <p:cNvPicPr>
            <a:picLocks noChangeAspect="1" noChangeArrowheads="1"/>
          </p:cNvPicPr>
          <p:nvPr/>
        </p:nvPicPr>
        <p:blipFill>
          <a:blip r:embed="rId2" cstate="print">
            <a:lum contrast="-24000"/>
            <a:grayscl/>
          </a:blip>
          <a:srcRect/>
          <a:stretch>
            <a:fillRect/>
          </a:stretch>
        </p:blipFill>
        <p:spPr bwMode="auto">
          <a:xfrm>
            <a:off x="5943600" y="2514600"/>
            <a:ext cx="2514600" cy="521493"/>
          </a:xfrm>
          <a:prstGeom prst="rect">
            <a:avLst/>
          </a:prstGeom>
          <a:noFill/>
        </p:spPr>
      </p:pic>
      <p:sp>
        <p:nvSpPr>
          <p:cNvPr id="8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FFC8AC9-DA24-4D2A-BCE1-9D4BACBADD3F}" type="slidenum">
              <a:rPr lang="en-US"/>
              <a:pPr/>
              <a:t>24</a:t>
            </a:fld>
            <a:endParaRPr lang="en-US"/>
          </a:p>
        </p:txBody>
      </p:sp>
      <p:sp>
        <p:nvSpPr>
          <p:cNvPr id="23348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Fiber Optic Cable</a:t>
            </a:r>
          </a:p>
        </p:txBody>
      </p:sp>
      <p:sp>
        <p:nvSpPr>
          <p:cNvPr id="233487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Light created by an LED (light-emitting diode) or laser is sent down a thin glass or plastic fiber</a:t>
            </a:r>
          </a:p>
          <a:p>
            <a:r>
              <a:rPr lang="en-US" sz="2400"/>
              <a:t>Has extremely high capacity, ideal for broadband</a:t>
            </a:r>
          </a:p>
          <a:p>
            <a:r>
              <a:rPr lang="en-US" sz="2400"/>
              <a:t>Works well under harsh environments</a:t>
            </a:r>
          </a:p>
          <a:p>
            <a:pPr lvl="1"/>
            <a:r>
              <a:rPr lang="en-US" sz="2000"/>
              <a:t>Not fragile, nor brittle; Not heavy nor bulky</a:t>
            </a:r>
          </a:p>
          <a:p>
            <a:pPr lvl="1"/>
            <a:r>
              <a:rPr lang="en-US" sz="2000"/>
              <a:t>More resistant to corrosion, fire, water </a:t>
            </a:r>
          </a:p>
          <a:p>
            <a:pPr lvl="1"/>
            <a:r>
              <a:rPr lang="en-US" sz="2000"/>
              <a:t>Highly secure, know when is tapped</a:t>
            </a:r>
          </a:p>
          <a:p>
            <a:r>
              <a:rPr lang="en-US" sz="2400"/>
              <a:t>Fiber optic cable structure (from center):</a:t>
            </a:r>
          </a:p>
          <a:p>
            <a:pPr lvl="1"/>
            <a:r>
              <a:rPr lang="en-US" sz="2000"/>
              <a:t>Core (v. small, 5-50 microns, ~ the size of a single hair)</a:t>
            </a:r>
          </a:p>
          <a:p>
            <a:pPr lvl="1"/>
            <a:r>
              <a:rPr lang="en-US" sz="2000"/>
              <a:t>Cladding, which reflects the signal</a:t>
            </a:r>
          </a:p>
          <a:p>
            <a:pPr lvl="1"/>
            <a:r>
              <a:rPr lang="en-US" sz="2000"/>
              <a:t>Protective outer jacket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780213" y="5211763"/>
            <a:ext cx="1017587" cy="960437"/>
            <a:chOff x="4244" y="3178"/>
            <a:chExt cx="641" cy="605"/>
          </a:xfrm>
        </p:grpSpPr>
        <p:sp>
          <p:nvSpPr>
            <p:cNvPr id="233477" name="Oval 5"/>
            <p:cNvSpPr>
              <a:spLocks noChangeArrowheads="1"/>
            </p:cNvSpPr>
            <p:nvPr/>
          </p:nvSpPr>
          <p:spPr bwMode="auto">
            <a:xfrm>
              <a:off x="4244" y="3178"/>
              <a:ext cx="641" cy="6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479" name="Oval 7"/>
            <p:cNvSpPr>
              <a:spLocks noChangeArrowheads="1"/>
            </p:cNvSpPr>
            <p:nvPr/>
          </p:nvSpPr>
          <p:spPr bwMode="auto">
            <a:xfrm>
              <a:off x="4346" y="3262"/>
              <a:ext cx="449" cy="413"/>
            </a:xfrm>
            <a:prstGeom prst="ellipse">
              <a:avLst/>
            </a:prstGeom>
            <a:solidFill>
              <a:srgbClr val="A3A3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478" name="Oval 6"/>
            <p:cNvSpPr>
              <a:spLocks noChangeArrowheads="1"/>
            </p:cNvSpPr>
            <p:nvPr/>
          </p:nvSpPr>
          <p:spPr bwMode="auto">
            <a:xfrm>
              <a:off x="4525" y="3423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3481" name="Line 9"/>
          <p:cNvSpPr>
            <a:spLocks noChangeShapeType="1"/>
          </p:cNvSpPr>
          <p:nvPr/>
        </p:nvSpPr>
        <p:spPr bwMode="auto">
          <a:xfrm>
            <a:off x="7283450" y="4959350"/>
            <a:ext cx="0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3482" name="Line 10"/>
          <p:cNvSpPr>
            <a:spLocks noChangeShapeType="1"/>
          </p:cNvSpPr>
          <p:nvPr/>
        </p:nvSpPr>
        <p:spPr bwMode="auto">
          <a:xfrm>
            <a:off x="5838825" y="5211763"/>
            <a:ext cx="1146175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3483" name="Line 11"/>
          <p:cNvSpPr>
            <a:spLocks noChangeShapeType="1"/>
          </p:cNvSpPr>
          <p:nvPr/>
        </p:nvSpPr>
        <p:spPr bwMode="auto">
          <a:xfrm>
            <a:off x="4378325" y="5686425"/>
            <a:ext cx="2401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4A951D3-DED3-493D-AB8B-E92B9BA2622F}" type="slidenum">
              <a:rPr lang="en-US"/>
              <a:pPr/>
              <a:t>25</a:t>
            </a:fld>
            <a:endParaRPr lang="en-US"/>
          </a:p>
        </p:txBody>
      </p:sp>
      <p:sp>
        <p:nvSpPr>
          <p:cNvPr id="23655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513763" cy="3962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Radio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Wireless transmission of electrical waves through air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Each device has a radio transceiver with a specific frequency</a:t>
            </a:r>
          </a:p>
          <a:p>
            <a:pPr lvl="2">
              <a:lnSpc>
                <a:spcPct val="8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Low power transmitters (few miles range)</a:t>
            </a:r>
          </a:p>
          <a:p>
            <a:pPr lvl="2">
              <a:lnSpc>
                <a:spcPct val="8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Often attached to portables (Laptops, PDAs, cell phones)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Includes </a:t>
            </a:r>
          </a:p>
          <a:p>
            <a:pPr lvl="2">
              <a:lnSpc>
                <a:spcPct val="7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AM and FM radios, Cellular phones</a:t>
            </a:r>
          </a:p>
          <a:p>
            <a:pPr lvl="2">
              <a:lnSpc>
                <a:spcPct val="7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Wireless LANs (IEEE 802.11) and Bluetooth</a:t>
            </a:r>
          </a:p>
          <a:p>
            <a:pPr lvl="2">
              <a:lnSpc>
                <a:spcPct val="7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Microwaves and Satellites, Low Earth Orbiting Satellites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Infrared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“invisible” light waves with frequency below red light spectrum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Requires line of sight; generally subject to interference from heavy rain, smog, and fog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Used in remote control units such as for controlling the TV</a:t>
            </a:r>
          </a:p>
        </p:txBody>
      </p:sp>
      <p:sp>
        <p:nvSpPr>
          <p:cNvPr id="236553" name="Rectangle 9"/>
          <p:cNvSpPr>
            <a:spLocks noGrp="1" noChangeArrowheads="1"/>
          </p:cNvSpPr>
          <p:nvPr>
            <p:ph type="title"/>
          </p:nvPr>
        </p:nvSpPr>
        <p:spPr>
          <a:xfrm>
            <a:off x="228600" y="1066800"/>
            <a:ext cx="441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Wireless Media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8751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806F518F-4A06-4F67-973C-FA10B4230FE1}" type="slidenum">
              <a:rPr lang="en-US"/>
              <a:pPr/>
              <a:t>26</a:t>
            </a:fld>
            <a:endParaRPr lang="en-US"/>
          </a:p>
        </p:txBody>
      </p:sp>
      <p:sp>
        <p:nvSpPr>
          <p:cNvPr id="310289" name="Rectangle 17"/>
          <p:cNvSpPr>
            <a:spLocks noGrp="1" noChangeArrowheads="1"/>
          </p:cNvSpPr>
          <p:nvPr>
            <p:ph type="title"/>
          </p:nvPr>
        </p:nvSpPr>
        <p:spPr>
          <a:xfrm>
            <a:off x="228600" y="1066800"/>
            <a:ext cx="441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Microwave Radio</a:t>
            </a:r>
          </a:p>
        </p:txBody>
      </p:sp>
      <p:sp>
        <p:nvSpPr>
          <p:cNvPr id="310290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7772400" cy="3962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High frequency form of radio communications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Extremely short (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micro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wavelength (1 cm to 1 m)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Requires line-of-sight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Performs same functions as cables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Often used for long distance, terrestrial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transmissions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(over 50 miles without repeaters)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No wiring and digging required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Requires large antennas (about 10 ft) and high towers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Possesses similar properties as light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Reflection, Refraction, and focusing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Can be focused into narrow powerful beams for long distance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Some effect from water, rain and snow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7772400" y="1371600"/>
            <a:ext cx="979487" cy="2173288"/>
            <a:chOff x="5030" y="1710"/>
            <a:chExt cx="617" cy="1369"/>
          </a:xfrm>
        </p:grpSpPr>
        <p:sp>
          <p:nvSpPr>
            <p:cNvPr id="310277" name="Freeform 5"/>
            <p:cNvSpPr>
              <a:spLocks/>
            </p:cNvSpPr>
            <p:nvPr/>
          </p:nvSpPr>
          <p:spPr bwMode="auto">
            <a:xfrm>
              <a:off x="5200" y="2066"/>
              <a:ext cx="282" cy="432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468" y="321"/>
                </a:cxn>
                <a:cxn ang="0">
                  <a:pos x="711" y="0"/>
                </a:cxn>
                <a:cxn ang="0">
                  <a:pos x="723" y="122"/>
                </a:cxn>
                <a:cxn ang="0">
                  <a:pos x="534" y="411"/>
                </a:cxn>
                <a:cxn ang="0">
                  <a:pos x="879" y="897"/>
                </a:cxn>
                <a:cxn ang="0">
                  <a:pos x="911" y="1120"/>
                </a:cxn>
                <a:cxn ang="0">
                  <a:pos x="468" y="510"/>
                </a:cxn>
                <a:cxn ang="0">
                  <a:pos x="0" y="1164"/>
                </a:cxn>
                <a:cxn ang="0">
                  <a:pos x="12" y="964"/>
                </a:cxn>
                <a:cxn ang="0">
                  <a:pos x="400" y="411"/>
                </a:cxn>
                <a:cxn ang="0">
                  <a:pos x="200" y="133"/>
                </a:cxn>
                <a:cxn ang="0">
                  <a:pos x="223" y="0"/>
                </a:cxn>
              </a:cxnLst>
              <a:rect l="0" t="0" r="r" b="b"/>
              <a:pathLst>
                <a:path w="911" h="1164">
                  <a:moveTo>
                    <a:pt x="223" y="0"/>
                  </a:moveTo>
                  <a:lnTo>
                    <a:pt x="468" y="321"/>
                  </a:lnTo>
                  <a:lnTo>
                    <a:pt x="711" y="0"/>
                  </a:lnTo>
                  <a:lnTo>
                    <a:pt x="723" y="122"/>
                  </a:lnTo>
                  <a:lnTo>
                    <a:pt x="534" y="411"/>
                  </a:lnTo>
                  <a:lnTo>
                    <a:pt x="879" y="897"/>
                  </a:lnTo>
                  <a:lnTo>
                    <a:pt x="911" y="1120"/>
                  </a:lnTo>
                  <a:lnTo>
                    <a:pt x="468" y="510"/>
                  </a:lnTo>
                  <a:lnTo>
                    <a:pt x="0" y="1164"/>
                  </a:lnTo>
                  <a:lnTo>
                    <a:pt x="12" y="964"/>
                  </a:lnTo>
                  <a:lnTo>
                    <a:pt x="400" y="411"/>
                  </a:lnTo>
                  <a:lnTo>
                    <a:pt x="200" y="133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287" name="Freeform 15"/>
            <p:cNvSpPr>
              <a:spLocks/>
            </p:cNvSpPr>
            <p:nvPr/>
          </p:nvSpPr>
          <p:spPr bwMode="auto">
            <a:xfrm>
              <a:off x="5118" y="2498"/>
              <a:ext cx="455" cy="581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468" y="321"/>
                </a:cxn>
                <a:cxn ang="0">
                  <a:pos x="711" y="0"/>
                </a:cxn>
                <a:cxn ang="0">
                  <a:pos x="723" y="122"/>
                </a:cxn>
                <a:cxn ang="0">
                  <a:pos x="534" y="411"/>
                </a:cxn>
                <a:cxn ang="0">
                  <a:pos x="879" y="897"/>
                </a:cxn>
                <a:cxn ang="0">
                  <a:pos x="911" y="1120"/>
                </a:cxn>
                <a:cxn ang="0">
                  <a:pos x="468" y="510"/>
                </a:cxn>
                <a:cxn ang="0">
                  <a:pos x="0" y="1164"/>
                </a:cxn>
                <a:cxn ang="0">
                  <a:pos x="12" y="964"/>
                </a:cxn>
                <a:cxn ang="0">
                  <a:pos x="400" y="411"/>
                </a:cxn>
                <a:cxn ang="0">
                  <a:pos x="200" y="133"/>
                </a:cxn>
                <a:cxn ang="0">
                  <a:pos x="223" y="0"/>
                </a:cxn>
              </a:cxnLst>
              <a:rect l="0" t="0" r="r" b="b"/>
              <a:pathLst>
                <a:path w="911" h="1164">
                  <a:moveTo>
                    <a:pt x="223" y="0"/>
                  </a:moveTo>
                  <a:lnTo>
                    <a:pt x="468" y="321"/>
                  </a:lnTo>
                  <a:lnTo>
                    <a:pt x="711" y="0"/>
                  </a:lnTo>
                  <a:lnTo>
                    <a:pt x="723" y="122"/>
                  </a:lnTo>
                  <a:lnTo>
                    <a:pt x="534" y="411"/>
                  </a:lnTo>
                  <a:lnTo>
                    <a:pt x="879" y="897"/>
                  </a:lnTo>
                  <a:lnTo>
                    <a:pt x="911" y="1120"/>
                  </a:lnTo>
                  <a:lnTo>
                    <a:pt x="468" y="510"/>
                  </a:lnTo>
                  <a:lnTo>
                    <a:pt x="0" y="1164"/>
                  </a:lnTo>
                  <a:lnTo>
                    <a:pt x="12" y="964"/>
                  </a:lnTo>
                  <a:lnTo>
                    <a:pt x="400" y="411"/>
                  </a:lnTo>
                  <a:lnTo>
                    <a:pt x="200" y="133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296" name="AutoShape 24"/>
            <p:cNvSpPr>
              <a:spLocks noChangeArrowheads="1"/>
            </p:cNvSpPr>
            <p:nvPr/>
          </p:nvSpPr>
          <p:spPr bwMode="auto">
            <a:xfrm rot="16686383">
              <a:off x="5179" y="1759"/>
              <a:ext cx="222" cy="296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78" name="Freeform 6"/>
            <p:cNvSpPr>
              <a:spLocks/>
            </p:cNvSpPr>
            <p:nvPr/>
          </p:nvSpPr>
          <p:spPr bwMode="auto">
            <a:xfrm>
              <a:off x="5030" y="1710"/>
              <a:ext cx="617" cy="1352"/>
            </a:xfrm>
            <a:custGeom>
              <a:avLst/>
              <a:gdLst/>
              <a:ahLst/>
              <a:cxnLst>
                <a:cxn ang="0">
                  <a:pos x="0" y="2705"/>
                </a:cxn>
                <a:cxn ang="0">
                  <a:pos x="535" y="0"/>
                </a:cxn>
                <a:cxn ang="0">
                  <a:pos x="700" y="0"/>
                </a:cxn>
                <a:cxn ang="0">
                  <a:pos x="1234" y="2705"/>
                </a:cxn>
                <a:cxn ang="0">
                  <a:pos x="1078" y="2705"/>
                </a:cxn>
                <a:cxn ang="0">
                  <a:pos x="624" y="332"/>
                </a:cxn>
                <a:cxn ang="0">
                  <a:pos x="156" y="2705"/>
                </a:cxn>
                <a:cxn ang="0">
                  <a:pos x="0" y="2705"/>
                </a:cxn>
              </a:cxnLst>
              <a:rect l="0" t="0" r="r" b="b"/>
              <a:pathLst>
                <a:path w="1234" h="2705">
                  <a:moveTo>
                    <a:pt x="0" y="2705"/>
                  </a:moveTo>
                  <a:lnTo>
                    <a:pt x="535" y="0"/>
                  </a:lnTo>
                  <a:lnTo>
                    <a:pt x="700" y="0"/>
                  </a:lnTo>
                  <a:lnTo>
                    <a:pt x="1234" y="2705"/>
                  </a:lnTo>
                  <a:lnTo>
                    <a:pt x="1078" y="2705"/>
                  </a:lnTo>
                  <a:lnTo>
                    <a:pt x="624" y="332"/>
                  </a:lnTo>
                  <a:lnTo>
                    <a:pt x="156" y="2705"/>
                  </a:lnTo>
                  <a:lnTo>
                    <a:pt x="0" y="2705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297" name="AutoShape 25"/>
            <p:cNvSpPr>
              <a:spLocks noChangeArrowheads="1"/>
            </p:cNvSpPr>
            <p:nvPr/>
          </p:nvSpPr>
          <p:spPr bwMode="auto">
            <a:xfrm rot="5739698">
              <a:off x="5260" y="1907"/>
              <a:ext cx="247" cy="240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99" name="Oval 27"/>
            <p:cNvSpPr>
              <a:spLocks noChangeArrowheads="1"/>
            </p:cNvSpPr>
            <p:nvPr/>
          </p:nvSpPr>
          <p:spPr bwMode="auto">
            <a:xfrm>
              <a:off x="5227" y="1833"/>
              <a:ext cx="56" cy="1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6657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03f01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0700" y="177800"/>
            <a:ext cx="5564188" cy="651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 rot="5400000">
            <a:off x="7191375" y="3363913"/>
            <a:ext cx="6318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CA" sz="1000"/>
              <a:t>c03f012</a:t>
            </a:r>
          </a:p>
        </p:txBody>
      </p:sp>
      <p:sp>
        <p:nvSpPr>
          <p:cNvPr id="1331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c03f012</a:t>
            </a:r>
          </a:p>
        </p:txBody>
      </p:sp>
    </p:spTree>
    <p:extLst>
      <p:ext uri="{BB962C8B-B14F-4D97-AF65-F5344CB8AC3E}">
        <p14:creationId xmlns:p14="http://schemas.microsoft.com/office/powerpoint/2010/main" xmlns="" val="2840024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7F260DBA-295D-4A51-AE1B-55DC275E3F9B}" type="slidenum">
              <a:rPr lang="en-US"/>
              <a:pPr/>
              <a:t>28</a:t>
            </a:fld>
            <a:endParaRPr lang="en-US"/>
          </a:p>
        </p:txBody>
      </p:sp>
      <p:pic>
        <p:nvPicPr>
          <p:cNvPr id="238594" name="Picture 2" descr="0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0" y="2286000"/>
            <a:ext cx="4953000" cy="4181809"/>
          </a:xfrm>
          <a:prstGeom prst="rect">
            <a:avLst/>
          </a:prstGeom>
          <a:noFill/>
        </p:spPr>
      </p:pic>
      <p:sp>
        <p:nvSpPr>
          <p:cNvPr id="238595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1371600"/>
            <a:ext cx="60960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Satellite Communications</a:t>
            </a: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525463" y="3200400"/>
            <a:ext cx="23717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16027C"/>
                </a:solidFill>
                <a:latin typeface="Arial" charset="0"/>
              </a:rPr>
              <a:t>Special form of microwave communications</a:t>
            </a:r>
          </a:p>
        </p:txBody>
      </p:sp>
      <p:sp>
        <p:nvSpPr>
          <p:cNvPr id="238599" name="Rectangle 7"/>
          <p:cNvSpPr>
            <a:spLocks noChangeArrowheads="1"/>
          </p:cNvSpPr>
          <p:nvPr/>
        </p:nvSpPr>
        <p:spPr bwMode="auto">
          <a:xfrm>
            <a:off x="525463" y="4386263"/>
            <a:ext cx="4044950" cy="124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ct val="15000"/>
              </a:spcAft>
            </a:pPr>
            <a:r>
              <a:rPr lang="en-US" b="1">
                <a:solidFill>
                  <a:srgbClr val="16027C"/>
                </a:solidFill>
                <a:latin typeface="Arial" charset="0"/>
              </a:rPr>
              <a:t>Signals travel at speed of light, yet long propagation delay </a:t>
            </a:r>
          </a:p>
          <a:p>
            <a:pPr>
              <a:spcAft>
                <a:spcPct val="15000"/>
              </a:spcAft>
            </a:pPr>
            <a:r>
              <a:rPr lang="en-US" b="1">
                <a:solidFill>
                  <a:srgbClr val="16027C"/>
                </a:solidFill>
                <a:latin typeface="Arial" charset="0"/>
              </a:rPr>
              <a:t>due to great distance between ground station and satellite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643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11F33C91-83E0-489B-98FA-0FEFDE272D71}" type="slidenum">
              <a:rPr lang="en-US"/>
              <a:pPr/>
              <a:t>29</a:t>
            </a:fld>
            <a:endParaRPr lang="en-US"/>
          </a:p>
        </p:txBody>
      </p:sp>
      <p:sp>
        <p:nvSpPr>
          <p:cNvPr id="239624" name="Rectangle 8"/>
          <p:cNvSpPr>
            <a:spLocks noGrp="1" noChangeArrowheads="1"/>
          </p:cNvSpPr>
          <p:nvPr>
            <p:ph type="title"/>
          </p:nvPr>
        </p:nvSpPr>
        <p:spPr>
          <a:xfrm>
            <a:off x="304800" y="1219200"/>
            <a:ext cx="7772400" cy="792162"/>
          </a:xfrm>
        </p:spPr>
        <p:txBody>
          <a:bodyPr/>
          <a:lstStyle/>
          <a:p>
            <a:r>
              <a:rPr lang="en-US" dirty="0"/>
              <a:t>Factors Used in Media Selection</a:t>
            </a:r>
          </a:p>
        </p:txBody>
      </p:sp>
      <p:sp>
        <p:nvSpPr>
          <p:cNvPr id="23962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7772400" cy="4114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Type of network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LAN, WAN, or Backbone 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Cost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Always changing; depends on the distance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Transmission distance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Short: up to 300 m; medium: up to 500 m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Security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Wireless media is less secure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Error rates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Wireless media has the highest error rate (interference)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Transmission speeds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Constantly improving; Fiber has the highest 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452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D061C715-6E18-41BF-929A-9306920EFFF4}" type="slidenum">
              <a:rPr lang="en-US"/>
              <a:pPr/>
              <a:t>3</a:t>
            </a:fld>
            <a:endParaRPr lang="en-US"/>
          </a:p>
        </p:txBody>
      </p:sp>
      <p:sp>
        <p:nvSpPr>
          <p:cNvPr id="215053" name="Rectangle 13"/>
          <p:cNvSpPr>
            <a:spLocks noGrp="1" noChangeArrowheads="1"/>
          </p:cNvSpPr>
          <p:nvPr>
            <p:ph type="title"/>
          </p:nvPr>
        </p:nvSpPr>
        <p:spPr>
          <a:xfrm>
            <a:off x="304800" y="1600200"/>
            <a:ext cx="54864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Physical Layer - Overview</a:t>
            </a:r>
          </a:p>
        </p:txBody>
      </p:sp>
      <p:sp>
        <p:nvSpPr>
          <p:cNvPr id="215054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381000" y="2362200"/>
            <a:ext cx="7772400" cy="3505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Includes network hardware and circuits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Network circuits: 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physical media (e.g., cables) and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special purposes devices (e.g.,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routers,switches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hubs).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Types of Circuits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Physical circuits connect devices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&amp;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include actual wires such as twisted pair wires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Logical circuits refer to the transmission characteristics of the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circuit.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Physical and logical circuits may be the same or different.  For example, in  multiplexing, one physical wire may carry several logical circuits.</a:t>
            </a:r>
          </a:p>
        </p:txBody>
      </p:sp>
      <p:sp>
        <p:nvSpPr>
          <p:cNvPr id="215046" name="Rectangle 6"/>
          <p:cNvSpPr>
            <a:spLocks noChangeArrowheads="1"/>
          </p:cNvSpPr>
          <p:nvPr/>
        </p:nvSpPr>
        <p:spPr bwMode="auto">
          <a:xfrm>
            <a:off x="6659562" y="2403475"/>
            <a:ext cx="2122488" cy="663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00008C"/>
                </a:solidFill>
                <a:latin typeface="Arial" charset="0"/>
              </a:rPr>
              <a:t>Physical Layer</a:t>
            </a:r>
          </a:p>
        </p:txBody>
      </p:sp>
      <p:sp>
        <p:nvSpPr>
          <p:cNvPr id="215047" name="Line 7"/>
          <p:cNvSpPr>
            <a:spLocks noChangeShapeType="1"/>
          </p:cNvSpPr>
          <p:nvPr/>
        </p:nvSpPr>
        <p:spPr bwMode="auto">
          <a:xfrm>
            <a:off x="6657975" y="1314450"/>
            <a:ext cx="0" cy="1770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048" name="Line 8"/>
          <p:cNvSpPr>
            <a:spLocks noChangeShapeType="1"/>
          </p:cNvSpPr>
          <p:nvPr/>
        </p:nvSpPr>
        <p:spPr bwMode="auto">
          <a:xfrm>
            <a:off x="8786812" y="1258888"/>
            <a:ext cx="0" cy="1770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050" name="Rectangle 10"/>
          <p:cNvSpPr>
            <a:spLocks noChangeArrowheads="1"/>
          </p:cNvSpPr>
          <p:nvPr/>
        </p:nvSpPr>
        <p:spPr bwMode="auto">
          <a:xfrm>
            <a:off x="6781800" y="1447800"/>
            <a:ext cx="1820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8C"/>
                </a:solidFill>
                <a:latin typeface="Arial" charset="0"/>
              </a:rPr>
              <a:t>Network Layer</a:t>
            </a:r>
          </a:p>
        </p:txBody>
      </p:sp>
      <p:sp>
        <p:nvSpPr>
          <p:cNvPr id="215051" name="Rectangle 11"/>
          <p:cNvSpPr>
            <a:spLocks noChangeArrowheads="1"/>
          </p:cNvSpPr>
          <p:nvPr/>
        </p:nvSpPr>
        <p:spPr bwMode="auto">
          <a:xfrm>
            <a:off x="6697662" y="1887538"/>
            <a:ext cx="196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8C"/>
                </a:solidFill>
                <a:latin typeface="Arial" charset="0"/>
              </a:rPr>
              <a:t>Data Link Layer</a:t>
            </a:r>
          </a:p>
        </p:txBody>
      </p:sp>
      <p:sp>
        <p:nvSpPr>
          <p:cNvPr id="215052" name="Line 12"/>
          <p:cNvSpPr>
            <a:spLocks noChangeShapeType="1"/>
          </p:cNvSpPr>
          <p:nvPr/>
        </p:nvSpPr>
        <p:spPr bwMode="auto">
          <a:xfrm>
            <a:off x="6657975" y="1887538"/>
            <a:ext cx="2093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06655B14-6128-4BC6-BDFA-E19A24552E03}" type="slidenum">
              <a:rPr lang="en-US"/>
              <a:pPr/>
              <a:t>30</a:t>
            </a:fld>
            <a:endParaRPr lang="en-US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4800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Media Summary</a:t>
            </a:r>
          </a:p>
        </p:txBody>
      </p:sp>
      <p:pic>
        <p:nvPicPr>
          <p:cNvPr id="311302" name="Picture 6" descr="untit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33600"/>
            <a:ext cx="7620000" cy="3619500"/>
          </a:xfrm>
          <a:prstGeom prst="rect">
            <a:avLst/>
          </a:prstGeom>
          <a:noFill/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7336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C2467E64-2782-4C41-8D96-61CA968A3E75}" type="slidenum">
              <a:rPr lang="en-US"/>
              <a:pPr/>
              <a:t>31</a:t>
            </a:fld>
            <a:endParaRPr lang="en-US"/>
          </a:p>
        </p:txBody>
      </p:sp>
      <p:sp>
        <p:nvSpPr>
          <p:cNvPr id="240648" name="Rectangle 1032"/>
          <p:cNvSpPr>
            <a:spLocks noGrp="1" noChangeArrowheads="1"/>
          </p:cNvSpPr>
          <p:nvPr>
            <p:ph type="title"/>
          </p:nvPr>
        </p:nvSpPr>
        <p:spPr>
          <a:xfrm>
            <a:off x="304800" y="1676400"/>
            <a:ext cx="8118475" cy="519112"/>
          </a:xfrm>
        </p:spPr>
        <p:txBody>
          <a:bodyPr>
            <a:normAutofit fontScale="90000"/>
          </a:bodyPr>
          <a:lstStyle/>
          <a:p>
            <a:r>
              <a:rPr lang="en-US" dirty="0"/>
              <a:t>Digital Transmission of Digital Data</a:t>
            </a:r>
          </a:p>
        </p:txBody>
      </p:sp>
      <p:sp>
        <p:nvSpPr>
          <p:cNvPr id="240649" name="Rectangle 1033"/>
          <p:cNvSpPr>
            <a:spLocks noGrp="1" noChangeArrowheads="1"/>
          </p:cNvSpPr>
          <p:nvPr>
            <p:ph type="body" idx="1"/>
          </p:nvPr>
        </p:nvSpPr>
        <p:spPr>
          <a:xfrm>
            <a:off x="914400" y="2286000"/>
            <a:ext cx="7772400" cy="35814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Computers produce binary data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Standards needed to ensure both sender and receiver understands this data</a:t>
            </a:r>
          </a:p>
          <a:p>
            <a:pPr lvl="1">
              <a:lnSpc>
                <a:spcPct val="110000"/>
              </a:lnSpc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Codes: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digital combinations of bits making up languages that computers use to represent letters, numbers, and symbols in a message</a:t>
            </a:r>
          </a:p>
          <a:p>
            <a:pPr lvl="1">
              <a:lnSpc>
                <a:spcPct val="110000"/>
              </a:lnSpc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Signals: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electrical or optical patterns that computers use to represent the coded bits (0 or 1) during transmission across media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2221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8E80FC73-F1F1-4C86-A950-1F50BAF4E6DF}" type="slidenum">
              <a:rPr lang="en-US"/>
              <a:pPr/>
              <a:t>32</a:t>
            </a:fld>
            <a:endParaRPr lang="en-US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066800"/>
            <a:ext cx="37338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Coding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657600"/>
            <a:ext cx="7772400" cy="2362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ASCII: American Standard Code for Information Interchange 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Originally used a 7-bit code (128 combinations), but an 8-bit version (256 combinations)  is now in use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Found on PC computers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EBCDIC: Extended Binary Coded Decimal Interchange Code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An 8-bit code developed by IBM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Used mostly in mainframe computer environment</a:t>
            </a:r>
          </a:p>
        </p:txBody>
      </p:sp>
      <p:sp>
        <p:nvSpPr>
          <p:cNvPr id="312324" name="Rectangle 4"/>
          <p:cNvSpPr>
            <a:spLocks noChangeArrowheads="1"/>
          </p:cNvSpPr>
          <p:nvPr/>
        </p:nvSpPr>
        <p:spPr bwMode="auto">
          <a:xfrm>
            <a:off x="1143000" y="1828800"/>
            <a:ext cx="6380273" cy="400110"/>
          </a:xfrm>
          <a:prstGeom prst="rect">
            <a:avLst/>
          </a:prstGeom>
          <a:noFill/>
          <a:ln w="9525">
            <a:solidFill>
              <a:srgbClr val="00008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16027C"/>
                </a:solidFill>
                <a:latin typeface="Arial" charset="0"/>
              </a:rPr>
              <a:t>a character  </a:t>
            </a:r>
            <a:r>
              <a:rPr lang="en-US" sz="2000" b="1" dirty="0">
                <a:solidFill>
                  <a:srgbClr val="16027C"/>
                </a:solidFill>
                <a:latin typeface="Arial" charset="0"/>
                <a:sym typeface="Wingdings" pitchFamily="2" charset="2"/>
              </a:rPr>
              <a:t> is represented by </a:t>
            </a:r>
            <a:r>
              <a:rPr lang="en-US" sz="2000" b="1" dirty="0">
                <a:solidFill>
                  <a:srgbClr val="16027C"/>
                </a:solidFill>
                <a:latin typeface="Arial" charset="0"/>
              </a:rPr>
              <a:t> a group of bits </a:t>
            </a:r>
          </a:p>
        </p:txBody>
      </p:sp>
      <p:sp>
        <p:nvSpPr>
          <p:cNvPr id="312325" name="Rectangle 5"/>
          <p:cNvSpPr>
            <a:spLocks noChangeArrowheads="1"/>
          </p:cNvSpPr>
          <p:nvPr/>
        </p:nvSpPr>
        <p:spPr bwMode="auto">
          <a:xfrm>
            <a:off x="990600" y="2438400"/>
            <a:ext cx="31940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16027C"/>
                </a:solidFill>
                <a:latin typeface="Arial" charset="0"/>
              </a:rPr>
              <a:t>Letters (A, B, ..), </a:t>
            </a:r>
          </a:p>
          <a:p>
            <a:r>
              <a:rPr lang="en-US" b="1" dirty="0">
                <a:solidFill>
                  <a:srgbClr val="16027C"/>
                </a:solidFill>
                <a:latin typeface="Arial" charset="0"/>
              </a:rPr>
              <a:t>numbers (1, 2,..),</a:t>
            </a:r>
          </a:p>
          <a:p>
            <a:r>
              <a:rPr lang="en-US" b="1" dirty="0">
                <a:solidFill>
                  <a:srgbClr val="16027C"/>
                </a:solidFill>
                <a:latin typeface="Arial" charset="0"/>
              </a:rPr>
              <a:t>special symbols (#, $, ..)</a:t>
            </a:r>
          </a:p>
        </p:txBody>
      </p:sp>
      <p:sp>
        <p:nvSpPr>
          <p:cNvPr id="312326" name="Rectangle 6"/>
          <p:cNvSpPr>
            <a:spLocks noChangeArrowheads="1"/>
          </p:cNvSpPr>
          <p:nvPr/>
        </p:nvSpPr>
        <p:spPr bwMode="auto">
          <a:xfrm>
            <a:off x="6248400" y="2438400"/>
            <a:ext cx="11833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16027C"/>
                </a:solidFill>
                <a:latin typeface="Arial" charset="0"/>
              </a:rPr>
              <a:t>1000001</a:t>
            </a:r>
          </a:p>
        </p:txBody>
      </p:sp>
      <p:sp>
        <p:nvSpPr>
          <p:cNvPr id="312329" name="Line 9"/>
          <p:cNvSpPr>
            <a:spLocks noChangeShapeType="1"/>
          </p:cNvSpPr>
          <p:nvPr/>
        </p:nvSpPr>
        <p:spPr bwMode="auto">
          <a:xfrm flipV="1">
            <a:off x="6858000" y="2265363"/>
            <a:ext cx="0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330" name="Line 10"/>
          <p:cNvSpPr>
            <a:spLocks noChangeShapeType="1"/>
          </p:cNvSpPr>
          <p:nvPr/>
        </p:nvSpPr>
        <p:spPr bwMode="auto">
          <a:xfrm flipV="1">
            <a:off x="1905000" y="2265363"/>
            <a:ext cx="0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2741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03f01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1066800"/>
            <a:ext cx="3372763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387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 rot="5400000">
            <a:off x="6502400" y="3363913"/>
            <a:ext cx="6318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CA" sz="1000"/>
              <a:t>c03f015</a:t>
            </a:r>
          </a:p>
        </p:txBody>
      </p:sp>
      <p:sp>
        <p:nvSpPr>
          <p:cNvPr id="16388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c03f015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062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E9C5B558-C59B-4343-B371-2F3BD42C0B1D}" type="slidenum">
              <a:rPr lang="en-US"/>
              <a:pPr/>
              <a:t>34</a:t>
            </a:fld>
            <a:endParaRPr lang="en-US"/>
          </a:p>
        </p:txBody>
      </p:sp>
      <p:sp>
        <p:nvSpPr>
          <p:cNvPr id="241670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15240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Transmission Modes</a:t>
            </a:r>
          </a:p>
        </p:txBody>
      </p:sp>
      <p:sp>
        <p:nvSpPr>
          <p:cNvPr id="2416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7772400" cy="3810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Bits in a message can be sent: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 single wire one after another (Serial transmission) 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Multiple wires simultaneously (Parallel transmission)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Serial Mode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Sends bit by bit over a single wire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Serial mode is slower than parallel mode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Parallel mode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Uses several wires, each wire sending one bit at the same time as the others</a:t>
            </a:r>
          </a:p>
          <a:p>
            <a:pPr lvl="2">
              <a:lnSpc>
                <a:spcPct val="8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A parallel printer cable sends 8 bits together </a:t>
            </a:r>
          </a:p>
          <a:p>
            <a:pPr lvl="2">
              <a:lnSpc>
                <a:spcPct val="8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Computer’s processor and motherboard also use  parallel busses (8 bits, 16 bits, 32 bits) to move data around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1405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E0A1DF3-7C12-4A1C-8FF8-4F3396560DDB}" type="slidenum">
              <a:rPr lang="en-US"/>
              <a:pPr/>
              <a:t>35</a:t>
            </a:fld>
            <a:endParaRPr lang="en-US"/>
          </a:p>
        </p:txBody>
      </p:sp>
      <p:sp>
        <p:nvSpPr>
          <p:cNvPr id="248840" name="Rectangle 8"/>
          <p:cNvSpPr>
            <a:spLocks noGrp="1" noChangeArrowheads="1"/>
          </p:cNvSpPr>
          <p:nvPr>
            <p:ph type="title"/>
          </p:nvPr>
        </p:nvSpPr>
        <p:spPr>
          <a:xfrm>
            <a:off x="228600" y="1524000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Signaling of Bits</a:t>
            </a:r>
          </a:p>
        </p:txBody>
      </p:sp>
      <p:sp>
        <p:nvSpPr>
          <p:cNvPr id="24884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772400" cy="3429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Digital Transmission 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Signals sent as a series of “square waves” of either positive or negative voltage 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Voltages vary between +3/-3 and +24/-24 depending on the circuit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Signaling (encoding) 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Defines how the voltage levels will correspond to the bit values of 0 or 1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Examples:</a:t>
            </a:r>
          </a:p>
          <a:p>
            <a:pPr lvl="2">
              <a:lnSpc>
                <a:spcPct val="80000"/>
              </a:lnSpc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Unipolar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Bipolar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RTZ, NRZ, Manchester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Data rate: describes how often the sender can transmit data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64 Kbps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 once every 1/64000 of a second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4110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37724BE0-D56D-47F0-9AF7-5F4A1BADF1C3}" type="slidenum">
              <a:rPr lang="en-US"/>
              <a:pPr/>
              <a:t>36</a:t>
            </a:fld>
            <a:endParaRPr lang="en-US"/>
          </a:p>
        </p:txBody>
      </p:sp>
      <p:sp>
        <p:nvSpPr>
          <p:cNvPr id="250901" name="Rectangle 21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Digital Transmission Types</a:t>
            </a:r>
          </a:p>
        </p:txBody>
      </p:sp>
      <p:pic>
        <p:nvPicPr>
          <p:cNvPr id="250902" name="Picture 22" descr="untit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524000"/>
            <a:ext cx="5486400" cy="4709564"/>
          </a:xfrm>
          <a:prstGeom prst="rect">
            <a:avLst/>
          </a:prstGeom>
          <a:noFill/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26335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19200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Manchester Encoding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2007 John Wiley &amp; Sons, Inc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BF4626C6-39A5-4AA0-881B-353274DE50A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1026" name="Picture 2" descr="File:Manchester encoding both conventions.sv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752600"/>
            <a:ext cx="6324599" cy="2994137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990601" y="4648200"/>
            <a:ext cx="304799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original data = clock XOR Manchester value  0 	0 	0  0 	1 	1 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1 	0 	1 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1 	1 	0 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12203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2007 John Wiley &amp; Sons, Inc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3 - </a:t>
            </a:r>
            <a:fld id="{ECB1D9DA-41F5-49FD-929A-6FEB2545B7C0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251908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1066800"/>
            <a:ext cx="7280275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Analog Transmission of Digital Data</a:t>
            </a:r>
          </a:p>
        </p:txBody>
      </p:sp>
      <p:sp>
        <p:nvSpPr>
          <p:cNvPr id="2519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772400" cy="147161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A well known example using phone lines to connect PCs to Internet</a:t>
            </a:r>
          </a:p>
          <a:p>
            <a:pPr lvl="2">
              <a:lnSpc>
                <a:spcPct val="8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PCs generate digital data</a:t>
            </a:r>
          </a:p>
          <a:p>
            <a:pPr lvl="2">
              <a:lnSpc>
                <a:spcPct val="8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Local loop phone lines use analog transmission technology</a:t>
            </a:r>
          </a:p>
          <a:p>
            <a:pPr lvl="2">
              <a:lnSpc>
                <a:spcPct val="8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Modems translate digital data into analog signals </a:t>
            </a:r>
          </a:p>
        </p:txBody>
      </p:sp>
      <p:sp>
        <p:nvSpPr>
          <p:cNvPr id="251920" name="Rectangle 16"/>
          <p:cNvSpPr>
            <a:spLocks noChangeArrowheads="1"/>
          </p:cNvSpPr>
          <p:nvPr/>
        </p:nvSpPr>
        <p:spPr bwMode="auto">
          <a:xfrm>
            <a:off x="4579938" y="5443538"/>
            <a:ext cx="18954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16027C"/>
                </a:solidFill>
                <a:latin typeface="Arial" charset="0"/>
              </a:rPr>
              <a:t>Telco Central Office</a:t>
            </a:r>
          </a:p>
          <a:p>
            <a:pPr algn="ctr"/>
            <a:endParaRPr lang="en-US" b="1" dirty="0">
              <a:solidFill>
                <a:srgbClr val="16027C"/>
              </a:solidFill>
              <a:latin typeface="Arial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838200" y="3276602"/>
            <a:ext cx="7091148" cy="2744747"/>
            <a:chOff x="801688" y="3094096"/>
            <a:chExt cx="7777048" cy="3172566"/>
          </a:xfrm>
        </p:grpSpPr>
        <p:sp>
          <p:nvSpPr>
            <p:cNvPr id="251910" name="AutoShape 6"/>
            <p:cNvSpPr>
              <a:spLocks noChangeArrowheads="1"/>
            </p:cNvSpPr>
            <p:nvPr/>
          </p:nvSpPr>
          <p:spPr bwMode="auto">
            <a:xfrm>
              <a:off x="801688" y="4116388"/>
              <a:ext cx="1947862" cy="41275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1911" name="Rectangle 7"/>
            <p:cNvSpPr>
              <a:spLocks noChangeArrowheads="1"/>
            </p:cNvSpPr>
            <p:nvPr/>
          </p:nvSpPr>
          <p:spPr bwMode="auto">
            <a:xfrm>
              <a:off x="966788" y="4527550"/>
              <a:ext cx="1592262" cy="12350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1912" name="AutoShape 8"/>
            <p:cNvSpPr>
              <a:spLocks noChangeArrowheads="1"/>
            </p:cNvSpPr>
            <p:nvPr/>
          </p:nvSpPr>
          <p:spPr bwMode="auto">
            <a:xfrm>
              <a:off x="1801813" y="4911725"/>
              <a:ext cx="412750" cy="192088"/>
            </a:xfrm>
            <a:prstGeom prst="triangle">
              <a:avLst>
                <a:gd name="adj" fmla="val 50255"/>
              </a:avLst>
            </a:prstGeom>
            <a:solidFill>
              <a:srgbClr val="00008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1913" name="AutoShape 9"/>
            <p:cNvSpPr>
              <a:spLocks noChangeArrowheads="1"/>
            </p:cNvSpPr>
            <p:nvPr/>
          </p:nvSpPr>
          <p:spPr bwMode="auto">
            <a:xfrm>
              <a:off x="1668463" y="4899025"/>
              <a:ext cx="693737" cy="133350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00008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1914" name="Rectangle 10"/>
            <p:cNvSpPr>
              <a:spLocks noChangeArrowheads="1"/>
            </p:cNvSpPr>
            <p:nvPr/>
          </p:nvSpPr>
          <p:spPr bwMode="auto">
            <a:xfrm>
              <a:off x="4776788" y="4543425"/>
              <a:ext cx="1430337" cy="958850"/>
            </a:xfrm>
            <a:prstGeom prst="rect">
              <a:avLst/>
            </a:prstGeom>
            <a:solidFill>
              <a:srgbClr val="E9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1915" name="AutoShape 11"/>
            <p:cNvSpPr>
              <a:spLocks noChangeArrowheads="1"/>
            </p:cNvSpPr>
            <p:nvPr/>
          </p:nvSpPr>
          <p:spPr bwMode="auto">
            <a:xfrm>
              <a:off x="5100638" y="4779963"/>
              <a:ext cx="722312" cy="544512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1916" name="Line 12"/>
            <p:cNvSpPr>
              <a:spLocks noChangeShapeType="1"/>
            </p:cNvSpPr>
            <p:nvPr/>
          </p:nvSpPr>
          <p:spPr bwMode="auto">
            <a:xfrm>
              <a:off x="2203450" y="5087938"/>
              <a:ext cx="2936875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1917" name="Rectangle 13"/>
            <p:cNvSpPr>
              <a:spLocks noChangeArrowheads="1"/>
            </p:cNvSpPr>
            <p:nvPr/>
          </p:nvSpPr>
          <p:spPr bwMode="auto">
            <a:xfrm>
              <a:off x="2933699" y="4308475"/>
              <a:ext cx="1804987" cy="74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 dirty="0">
                  <a:solidFill>
                    <a:srgbClr val="16027C"/>
                  </a:solidFill>
                  <a:latin typeface="Arial" charset="0"/>
                </a:rPr>
                <a:t>Local loop phone line</a:t>
              </a:r>
            </a:p>
          </p:txBody>
        </p:sp>
        <p:sp>
          <p:nvSpPr>
            <p:cNvPr id="251921" name="Rectangle 17"/>
            <p:cNvSpPr>
              <a:spLocks noChangeArrowheads="1"/>
            </p:cNvSpPr>
            <p:nvPr/>
          </p:nvSpPr>
          <p:spPr bwMode="auto">
            <a:xfrm>
              <a:off x="2640240" y="5296025"/>
              <a:ext cx="2311400" cy="960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 i="1" dirty="0">
                  <a:solidFill>
                    <a:srgbClr val="FF3300"/>
                  </a:solidFill>
                  <a:latin typeface="Arial" charset="0"/>
                </a:rPr>
                <a:t>Often analog transmission of data</a:t>
              </a:r>
            </a:p>
          </p:txBody>
        </p:sp>
        <p:sp>
          <p:nvSpPr>
            <p:cNvPr id="251922" name="Line 18"/>
            <p:cNvSpPr>
              <a:spLocks noChangeShapeType="1"/>
            </p:cNvSpPr>
            <p:nvPr/>
          </p:nvSpPr>
          <p:spPr bwMode="auto">
            <a:xfrm flipV="1">
              <a:off x="3352800" y="5059363"/>
              <a:ext cx="0" cy="412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1923" name="Line 19"/>
            <p:cNvSpPr>
              <a:spLocks noChangeShapeType="1"/>
            </p:cNvSpPr>
            <p:nvPr/>
          </p:nvSpPr>
          <p:spPr bwMode="auto">
            <a:xfrm flipV="1">
              <a:off x="5794375" y="5057775"/>
              <a:ext cx="771525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1929" name="Rectangle 25"/>
            <p:cNvSpPr>
              <a:spLocks noChangeArrowheads="1"/>
            </p:cNvSpPr>
            <p:nvPr/>
          </p:nvSpPr>
          <p:spPr bwMode="auto">
            <a:xfrm>
              <a:off x="1190625" y="5248275"/>
              <a:ext cx="568325" cy="3746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00008C"/>
                  </a:solidFill>
                  <a:latin typeface="Arial" charset="0"/>
                </a:rPr>
                <a:t>PC</a:t>
              </a:r>
            </a:p>
          </p:txBody>
        </p:sp>
        <p:sp>
          <p:nvSpPr>
            <p:cNvPr id="251931" name="Rectangle 27"/>
            <p:cNvSpPr>
              <a:spLocks noChangeArrowheads="1"/>
            </p:cNvSpPr>
            <p:nvPr/>
          </p:nvSpPr>
          <p:spPr bwMode="auto">
            <a:xfrm>
              <a:off x="1979613" y="5233988"/>
              <a:ext cx="249237" cy="3746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00008C"/>
                  </a:solidFill>
                  <a:latin typeface="Arial" charset="0"/>
                </a:rPr>
                <a:t>M</a:t>
              </a:r>
            </a:p>
          </p:txBody>
        </p:sp>
        <p:sp>
          <p:nvSpPr>
            <p:cNvPr id="251932" name="Line 28"/>
            <p:cNvSpPr>
              <a:spLocks noChangeShapeType="1"/>
            </p:cNvSpPr>
            <p:nvPr/>
          </p:nvSpPr>
          <p:spPr bwMode="auto">
            <a:xfrm>
              <a:off x="1744663" y="5483225"/>
              <a:ext cx="249237" cy="0"/>
            </a:xfrm>
            <a:prstGeom prst="line">
              <a:avLst/>
            </a:prstGeom>
            <a:noFill/>
            <a:ln w="38100">
              <a:solidFill>
                <a:srgbClr val="00008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1933" name="Line 29"/>
            <p:cNvSpPr>
              <a:spLocks noChangeShapeType="1"/>
            </p:cNvSpPr>
            <p:nvPr/>
          </p:nvSpPr>
          <p:spPr bwMode="auto">
            <a:xfrm>
              <a:off x="2216150" y="5468938"/>
              <a:ext cx="236538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1934" name="Line 30"/>
            <p:cNvSpPr>
              <a:spLocks noChangeShapeType="1"/>
            </p:cNvSpPr>
            <p:nvPr/>
          </p:nvSpPr>
          <p:spPr bwMode="auto">
            <a:xfrm flipV="1">
              <a:off x="2452688" y="5108575"/>
              <a:ext cx="0" cy="374650"/>
            </a:xfrm>
            <a:prstGeom prst="line">
              <a:avLst/>
            </a:prstGeom>
            <a:noFill/>
            <a:ln w="38100" cmpd="dbl">
              <a:solidFill>
                <a:srgbClr val="00008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1935" name="Line 31"/>
            <p:cNvSpPr>
              <a:spLocks noChangeShapeType="1"/>
            </p:cNvSpPr>
            <p:nvPr/>
          </p:nvSpPr>
          <p:spPr bwMode="auto">
            <a:xfrm flipV="1">
              <a:off x="5486400" y="4308475"/>
              <a:ext cx="0" cy="47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1936" name="Oval 32"/>
            <p:cNvSpPr>
              <a:spLocks noChangeArrowheads="1"/>
            </p:cNvSpPr>
            <p:nvPr/>
          </p:nvSpPr>
          <p:spPr bwMode="auto">
            <a:xfrm>
              <a:off x="6540500" y="4519613"/>
              <a:ext cx="2020888" cy="1038225"/>
            </a:xfrm>
            <a:prstGeom prst="ellipse">
              <a:avLst/>
            </a:prstGeom>
            <a:solidFill>
              <a:srgbClr val="C5C5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1" dirty="0">
                  <a:latin typeface="Arial" charset="0"/>
                </a:rPr>
                <a:t>Telephone </a:t>
              </a:r>
            </a:p>
            <a:p>
              <a:pPr algn="ctr"/>
              <a:r>
                <a:rPr lang="en-US" sz="1600" b="1" dirty="0">
                  <a:latin typeface="Arial" charset="0"/>
                </a:rPr>
                <a:t>Network</a:t>
              </a:r>
            </a:p>
          </p:txBody>
        </p:sp>
        <p:sp>
          <p:nvSpPr>
            <p:cNvPr id="251939" name="Oval 35"/>
            <p:cNvSpPr>
              <a:spLocks noChangeArrowheads="1"/>
            </p:cNvSpPr>
            <p:nvPr/>
          </p:nvSpPr>
          <p:spPr bwMode="auto">
            <a:xfrm>
              <a:off x="4149725" y="3270250"/>
              <a:ext cx="2671763" cy="1038225"/>
            </a:xfrm>
            <a:prstGeom prst="ellipse">
              <a:avLst/>
            </a:prstGeom>
            <a:solidFill>
              <a:srgbClr val="CDFFC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Arial" charset="0"/>
                </a:rPr>
                <a:t>Internet</a:t>
              </a:r>
            </a:p>
          </p:txBody>
        </p:sp>
        <p:sp>
          <p:nvSpPr>
            <p:cNvPr id="251940" name="Rectangle 36"/>
            <p:cNvSpPr>
              <a:spLocks noChangeArrowheads="1"/>
            </p:cNvSpPr>
            <p:nvPr/>
          </p:nvSpPr>
          <p:spPr bwMode="auto">
            <a:xfrm>
              <a:off x="960438" y="5875338"/>
              <a:ext cx="1604962" cy="391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600" b="1" i="1" dirty="0">
                  <a:solidFill>
                    <a:srgbClr val="FF3300"/>
                  </a:solidFill>
                  <a:latin typeface="Arial" charset="0"/>
                </a:rPr>
                <a:t>Digital data</a:t>
              </a:r>
            </a:p>
          </p:txBody>
        </p:sp>
        <p:sp>
          <p:nvSpPr>
            <p:cNvPr id="251941" name="Line 37"/>
            <p:cNvSpPr>
              <a:spLocks noChangeShapeType="1"/>
            </p:cNvSpPr>
            <p:nvPr/>
          </p:nvSpPr>
          <p:spPr bwMode="auto">
            <a:xfrm flipV="1">
              <a:off x="1858963" y="5513388"/>
              <a:ext cx="127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cxnSp>
          <p:nvCxnSpPr>
            <p:cNvPr id="251948" name="AutoShape 44"/>
            <p:cNvCxnSpPr>
              <a:cxnSpLocks noChangeShapeType="1"/>
              <a:stCxn id="251915" idx="0"/>
            </p:cNvCxnSpPr>
            <p:nvPr/>
          </p:nvCxnSpPr>
          <p:spPr bwMode="auto">
            <a:xfrm rot="5400000" flipH="1" flipV="1">
              <a:off x="5841316" y="3771501"/>
              <a:ext cx="765070" cy="152411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51949" name="Text Box 45"/>
            <p:cNvSpPr txBox="1">
              <a:spLocks noChangeArrowheads="1"/>
            </p:cNvSpPr>
            <p:nvPr/>
          </p:nvSpPr>
          <p:spPr bwMode="auto">
            <a:xfrm>
              <a:off x="6902336" y="3094096"/>
              <a:ext cx="1676400" cy="1102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i="1" dirty="0">
                  <a:solidFill>
                    <a:srgbClr val="FF3300"/>
                  </a:solidFill>
                  <a:latin typeface="Arial" pitchFamily="34" charset="0"/>
                  <a:cs typeface="Arial" pitchFamily="34" charset="0"/>
                </a:rPr>
                <a:t>Typically digital</a:t>
              </a:r>
              <a:r>
                <a:rPr lang="en-US" sz="1400" i="1" dirty="0">
                  <a:solidFill>
                    <a:srgbClr val="FF33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b="1" i="1" dirty="0">
                  <a:solidFill>
                    <a:srgbClr val="FF3300"/>
                  </a:solidFill>
                  <a:latin typeface="Arial" pitchFamily="34" charset="0"/>
                  <a:cs typeface="Arial" pitchFamily="34" charset="0"/>
                </a:rPr>
                <a:t>from Central Office on in networks</a:t>
              </a:r>
            </a:p>
          </p:txBody>
        </p:sp>
      </p:grpSp>
      <p:sp>
        <p:nvSpPr>
          <p:cNvPr id="32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03360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2007 John Wiley &amp; Sons, Inc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3 - </a:t>
            </a:r>
            <a:fld id="{AA464530-C355-40F0-9FAA-4D713ED0603D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252934" name="Rectangle 6"/>
          <p:cNvSpPr>
            <a:spLocks noGrp="1" noChangeArrowheads="1"/>
          </p:cNvSpPr>
          <p:nvPr>
            <p:ph type="title"/>
          </p:nvPr>
        </p:nvSpPr>
        <p:spPr>
          <a:xfrm>
            <a:off x="550863" y="576263"/>
            <a:ext cx="8007350" cy="762000"/>
          </a:xfrm>
        </p:spPr>
        <p:txBody>
          <a:bodyPr/>
          <a:lstStyle/>
          <a:p>
            <a:r>
              <a:rPr lang="en-US" dirty="0"/>
              <a:t>Sound Waves and Characteristics</a:t>
            </a:r>
          </a:p>
        </p:txBody>
      </p:sp>
      <p:sp>
        <p:nvSpPr>
          <p:cNvPr id="25293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Amplitude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Height (loudness) of the wave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Measured in decibels (dB)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Frequency: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Number of waves that pass in a second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Measured in Hertz (cycles/second)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Wavelength, the length of the wave from crest to crest, is related to frequency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Phase: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Refers to the point in each wave cycle at which the wave begins (measured in degrees)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(For example, changing a wave’s cycle from crest to trough corresponds to a 180 degree phase shift).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353050" y="1249363"/>
            <a:ext cx="3790950" cy="2143125"/>
            <a:chOff x="3331" y="784"/>
            <a:chExt cx="2388" cy="1350"/>
          </a:xfrm>
        </p:grpSpPr>
        <p:pic>
          <p:nvPicPr>
            <p:cNvPr id="252936" name="Picture 8" descr="03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0147" r="18208" b="7422"/>
            <a:stretch>
              <a:fillRect/>
            </a:stretch>
          </p:blipFill>
          <p:spPr bwMode="auto">
            <a:xfrm>
              <a:off x="3331" y="974"/>
              <a:ext cx="2231" cy="1160"/>
            </a:xfrm>
            <a:prstGeom prst="rect">
              <a:avLst/>
            </a:prstGeom>
            <a:noFill/>
          </p:spPr>
        </p:pic>
        <p:sp>
          <p:nvSpPr>
            <p:cNvPr id="252937" name="Text Box 9"/>
            <p:cNvSpPr txBox="1">
              <a:spLocks noChangeArrowheads="1"/>
            </p:cNvSpPr>
            <p:nvPr/>
          </p:nvSpPr>
          <p:spPr bwMode="auto">
            <a:xfrm>
              <a:off x="4378" y="1211"/>
              <a:ext cx="25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rgbClr val="00008C"/>
                  </a:solidFill>
                  <a:latin typeface="Arial" charset="0"/>
                </a:rPr>
                <a:t>0</a:t>
              </a:r>
              <a:r>
                <a:rPr lang="en-US" sz="1800" b="1" baseline="50000" dirty="0">
                  <a:solidFill>
                    <a:srgbClr val="00008C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252938" name="Text Box 10"/>
            <p:cNvSpPr txBox="1">
              <a:spLocks noChangeArrowheads="1"/>
            </p:cNvSpPr>
            <p:nvPr/>
          </p:nvSpPr>
          <p:spPr bwMode="auto">
            <a:xfrm>
              <a:off x="4523" y="784"/>
              <a:ext cx="33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rgbClr val="00008C"/>
                  </a:solidFill>
                  <a:latin typeface="Arial" charset="0"/>
                </a:rPr>
                <a:t>90</a:t>
              </a:r>
              <a:r>
                <a:rPr lang="en-US" sz="1800" b="1" baseline="50000" dirty="0">
                  <a:solidFill>
                    <a:srgbClr val="00008C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252939" name="Text Box 11"/>
            <p:cNvSpPr txBox="1">
              <a:spLocks noChangeArrowheads="1"/>
            </p:cNvSpPr>
            <p:nvPr/>
          </p:nvSpPr>
          <p:spPr bwMode="auto">
            <a:xfrm>
              <a:off x="5304" y="1180"/>
              <a:ext cx="4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rgbClr val="00008C"/>
                  </a:solidFill>
                  <a:latin typeface="Arial" charset="0"/>
                </a:rPr>
                <a:t>360</a:t>
              </a:r>
              <a:r>
                <a:rPr lang="en-US" sz="1800" b="1" baseline="50000" dirty="0">
                  <a:solidFill>
                    <a:srgbClr val="00008C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252940" name="Text Box 12"/>
            <p:cNvSpPr txBox="1">
              <a:spLocks noChangeArrowheads="1"/>
            </p:cNvSpPr>
            <p:nvPr/>
          </p:nvSpPr>
          <p:spPr bwMode="auto">
            <a:xfrm>
              <a:off x="4830" y="1192"/>
              <a:ext cx="4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rgbClr val="00008C"/>
                  </a:solidFill>
                  <a:latin typeface="Arial" charset="0"/>
                </a:rPr>
                <a:t>180</a:t>
              </a:r>
              <a:r>
                <a:rPr lang="en-US" sz="1800" b="1" baseline="50000" dirty="0">
                  <a:solidFill>
                    <a:srgbClr val="00008C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252941" name="Text Box 13"/>
            <p:cNvSpPr txBox="1">
              <a:spLocks noChangeArrowheads="1"/>
            </p:cNvSpPr>
            <p:nvPr/>
          </p:nvSpPr>
          <p:spPr bwMode="auto">
            <a:xfrm>
              <a:off x="5174" y="1763"/>
              <a:ext cx="4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rgbClr val="00008C"/>
                  </a:solidFill>
                  <a:latin typeface="Arial" charset="0"/>
                </a:rPr>
                <a:t>270</a:t>
              </a:r>
              <a:r>
                <a:rPr lang="en-US" sz="1800" b="1" baseline="50000" dirty="0">
                  <a:solidFill>
                    <a:srgbClr val="00008C"/>
                  </a:solidFill>
                  <a:latin typeface="Arial" charset="0"/>
                </a:rPr>
                <a:t>o</a:t>
              </a:r>
            </a:p>
          </p:txBody>
        </p:sp>
      </p:grpSp>
      <p:sp>
        <p:nvSpPr>
          <p:cNvPr id="14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800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BE3FFC91-7E4C-4089-8CF0-69DF3C04DDE5}" type="slidenum">
              <a:rPr lang="en-US"/>
              <a:pPr/>
              <a:t>4</a:t>
            </a:fld>
            <a:endParaRPr lang="en-US"/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15240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 Data Transmitted</a:t>
            </a:r>
          </a:p>
        </p:txBody>
      </p:sp>
      <p:sp>
        <p:nvSpPr>
          <p:cNvPr id="2160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2286000"/>
            <a:ext cx="7772400" cy="3733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Analog data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Produced by telephones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Sound waves, which vary continuously over time,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analog</a:t>
            </a:r>
            <a:r>
              <a:rPr lang="en-US" dirty="0">
                <a:latin typeface="Arial" pitchFamily="34" charset="0"/>
                <a:cs typeface="Arial" pitchFamily="34" charset="0"/>
              </a:rPr>
              <a:t>ous to one’s voice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Can take on any value in a wide range of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possibilities</a:t>
            </a:r>
          </a:p>
          <a:p>
            <a:pPr lvl="1">
              <a:lnSpc>
                <a:spcPct val="90000"/>
              </a:lnSpc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Digital data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Produced by computers, in binary form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 information is represented as code in a series of ones and zeros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All digital data is either on or off, 0 or 1</a:t>
            </a:r>
          </a:p>
        </p:txBody>
      </p:sp>
      <p:sp>
        <p:nvSpPr>
          <p:cNvPr id="216070" name="Line 6"/>
          <p:cNvSpPr>
            <a:spLocks noChangeShapeType="1"/>
          </p:cNvSpPr>
          <p:nvPr/>
        </p:nvSpPr>
        <p:spPr bwMode="auto">
          <a:xfrm>
            <a:off x="6019800" y="2209800"/>
            <a:ext cx="0" cy="735013"/>
          </a:xfrm>
          <a:prstGeom prst="line">
            <a:avLst/>
          </a:prstGeom>
          <a:noFill/>
          <a:ln w="28575">
            <a:solidFill>
              <a:srgbClr val="00008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6071" name="Line 7"/>
          <p:cNvSpPr>
            <a:spLocks noChangeShapeType="1"/>
          </p:cNvSpPr>
          <p:nvPr/>
        </p:nvSpPr>
        <p:spPr bwMode="auto">
          <a:xfrm>
            <a:off x="6019800" y="2584450"/>
            <a:ext cx="2230438" cy="0"/>
          </a:xfrm>
          <a:prstGeom prst="line">
            <a:avLst/>
          </a:prstGeom>
          <a:noFill/>
          <a:ln w="28575">
            <a:solidFill>
              <a:srgbClr val="00008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6072" name="Freeform 8"/>
          <p:cNvSpPr>
            <a:spLocks/>
          </p:cNvSpPr>
          <p:nvPr/>
        </p:nvSpPr>
        <p:spPr bwMode="auto">
          <a:xfrm>
            <a:off x="6172200" y="2317750"/>
            <a:ext cx="1579563" cy="238125"/>
          </a:xfrm>
          <a:custGeom>
            <a:avLst/>
            <a:gdLst/>
            <a:ahLst/>
            <a:cxnLst>
              <a:cxn ang="0">
                <a:pos x="0" y="150"/>
              </a:cxn>
              <a:cxn ang="0">
                <a:pos x="200" y="89"/>
              </a:cxn>
              <a:cxn ang="0">
                <a:pos x="340" y="115"/>
              </a:cxn>
              <a:cxn ang="0">
                <a:pos x="506" y="2"/>
              </a:cxn>
              <a:cxn ang="0">
                <a:pos x="672" y="124"/>
              </a:cxn>
              <a:cxn ang="0">
                <a:pos x="907" y="72"/>
              </a:cxn>
              <a:cxn ang="0">
                <a:pos x="995" y="107"/>
              </a:cxn>
            </a:cxnLst>
            <a:rect l="0" t="0" r="r" b="b"/>
            <a:pathLst>
              <a:path w="995" h="150">
                <a:moveTo>
                  <a:pt x="0" y="150"/>
                </a:moveTo>
                <a:cubicBezTo>
                  <a:pt x="71" y="122"/>
                  <a:pt x="143" y="95"/>
                  <a:pt x="200" y="89"/>
                </a:cubicBezTo>
                <a:cubicBezTo>
                  <a:pt x="257" y="83"/>
                  <a:pt x="289" y="130"/>
                  <a:pt x="340" y="115"/>
                </a:cubicBezTo>
                <a:cubicBezTo>
                  <a:pt x="391" y="100"/>
                  <a:pt x="451" y="0"/>
                  <a:pt x="506" y="2"/>
                </a:cubicBezTo>
                <a:cubicBezTo>
                  <a:pt x="561" y="4"/>
                  <a:pt x="605" y="112"/>
                  <a:pt x="672" y="124"/>
                </a:cubicBezTo>
                <a:cubicBezTo>
                  <a:pt x="739" y="136"/>
                  <a:pt x="853" y="75"/>
                  <a:pt x="907" y="72"/>
                </a:cubicBezTo>
                <a:cubicBezTo>
                  <a:pt x="961" y="69"/>
                  <a:pt x="980" y="101"/>
                  <a:pt x="995" y="107"/>
                </a:cubicBezTo>
              </a:path>
            </a:pathLst>
          </a:custGeom>
          <a:noFill/>
          <a:ln w="28575" cmpd="sng">
            <a:solidFill>
              <a:srgbClr val="00008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6073" name="Line 9"/>
          <p:cNvSpPr>
            <a:spLocks noChangeShapeType="1"/>
          </p:cNvSpPr>
          <p:nvPr/>
        </p:nvSpPr>
        <p:spPr bwMode="auto">
          <a:xfrm>
            <a:off x="6096000" y="3886200"/>
            <a:ext cx="0" cy="735013"/>
          </a:xfrm>
          <a:prstGeom prst="line">
            <a:avLst/>
          </a:prstGeom>
          <a:noFill/>
          <a:ln w="28575">
            <a:solidFill>
              <a:srgbClr val="00008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6074" name="Line 10"/>
          <p:cNvSpPr>
            <a:spLocks noChangeShapeType="1"/>
          </p:cNvSpPr>
          <p:nvPr/>
        </p:nvSpPr>
        <p:spPr bwMode="auto">
          <a:xfrm>
            <a:off x="6096000" y="4468813"/>
            <a:ext cx="2230437" cy="0"/>
          </a:xfrm>
          <a:prstGeom prst="line">
            <a:avLst/>
          </a:prstGeom>
          <a:noFill/>
          <a:ln w="28575">
            <a:solidFill>
              <a:srgbClr val="00008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6076" name="Line 12"/>
          <p:cNvSpPr>
            <a:spLocks noChangeShapeType="1"/>
          </p:cNvSpPr>
          <p:nvPr/>
        </p:nvSpPr>
        <p:spPr bwMode="auto">
          <a:xfrm>
            <a:off x="6164262" y="4176713"/>
            <a:ext cx="331788" cy="0"/>
          </a:xfrm>
          <a:prstGeom prst="line">
            <a:avLst/>
          </a:prstGeom>
          <a:noFill/>
          <a:ln w="28575">
            <a:solidFill>
              <a:srgbClr val="00008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6077" name="Line 13"/>
          <p:cNvSpPr>
            <a:spLocks noChangeShapeType="1"/>
          </p:cNvSpPr>
          <p:nvPr/>
        </p:nvSpPr>
        <p:spPr bwMode="auto">
          <a:xfrm>
            <a:off x="6496050" y="4176713"/>
            <a:ext cx="0" cy="277812"/>
          </a:xfrm>
          <a:prstGeom prst="line">
            <a:avLst/>
          </a:prstGeom>
          <a:noFill/>
          <a:ln w="28575">
            <a:solidFill>
              <a:srgbClr val="00008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6078" name="Line 14"/>
          <p:cNvSpPr>
            <a:spLocks noChangeShapeType="1"/>
          </p:cNvSpPr>
          <p:nvPr/>
        </p:nvSpPr>
        <p:spPr bwMode="auto">
          <a:xfrm>
            <a:off x="6496050" y="4454525"/>
            <a:ext cx="527050" cy="0"/>
          </a:xfrm>
          <a:prstGeom prst="line">
            <a:avLst/>
          </a:prstGeom>
          <a:noFill/>
          <a:ln w="28575">
            <a:solidFill>
              <a:srgbClr val="00008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6084" name="Line 20"/>
          <p:cNvSpPr>
            <a:spLocks noChangeShapeType="1"/>
          </p:cNvSpPr>
          <p:nvPr/>
        </p:nvSpPr>
        <p:spPr bwMode="auto">
          <a:xfrm flipV="1">
            <a:off x="7023100" y="4176713"/>
            <a:ext cx="0" cy="292100"/>
          </a:xfrm>
          <a:prstGeom prst="line">
            <a:avLst/>
          </a:prstGeom>
          <a:noFill/>
          <a:ln w="28575">
            <a:solidFill>
              <a:srgbClr val="00008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6085" name="Line 21"/>
          <p:cNvSpPr>
            <a:spLocks noChangeShapeType="1"/>
          </p:cNvSpPr>
          <p:nvPr/>
        </p:nvSpPr>
        <p:spPr bwMode="auto">
          <a:xfrm>
            <a:off x="7023100" y="4176713"/>
            <a:ext cx="290512" cy="0"/>
          </a:xfrm>
          <a:prstGeom prst="line">
            <a:avLst/>
          </a:prstGeom>
          <a:noFill/>
          <a:ln w="28575">
            <a:solidFill>
              <a:srgbClr val="00008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6086" name="Line 22"/>
          <p:cNvSpPr>
            <a:spLocks noChangeShapeType="1"/>
          </p:cNvSpPr>
          <p:nvPr/>
        </p:nvSpPr>
        <p:spPr bwMode="auto">
          <a:xfrm>
            <a:off x="7313612" y="4176713"/>
            <a:ext cx="0" cy="277812"/>
          </a:xfrm>
          <a:prstGeom prst="line">
            <a:avLst/>
          </a:prstGeom>
          <a:noFill/>
          <a:ln w="28575">
            <a:solidFill>
              <a:srgbClr val="00008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6087" name="Line 23"/>
          <p:cNvSpPr>
            <a:spLocks noChangeShapeType="1"/>
          </p:cNvSpPr>
          <p:nvPr/>
        </p:nvSpPr>
        <p:spPr bwMode="auto">
          <a:xfrm>
            <a:off x="7313612" y="4454525"/>
            <a:ext cx="277813" cy="0"/>
          </a:xfrm>
          <a:prstGeom prst="line">
            <a:avLst/>
          </a:prstGeom>
          <a:noFill/>
          <a:ln w="28575">
            <a:solidFill>
              <a:srgbClr val="00008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6088" name="Line 24"/>
          <p:cNvSpPr>
            <a:spLocks noChangeShapeType="1"/>
          </p:cNvSpPr>
          <p:nvPr/>
        </p:nvSpPr>
        <p:spPr bwMode="auto">
          <a:xfrm>
            <a:off x="7591425" y="4454525"/>
            <a:ext cx="0" cy="0"/>
          </a:xfrm>
          <a:prstGeom prst="line">
            <a:avLst/>
          </a:prstGeom>
          <a:noFill/>
          <a:ln w="28575">
            <a:solidFill>
              <a:srgbClr val="00008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6089" name="Line 25"/>
          <p:cNvSpPr>
            <a:spLocks noChangeShapeType="1"/>
          </p:cNvSpPr>
          <p:nvPr/>
        </p:nvSpPr>
        <p:spPr bwMode="auto">
          <a:xfrm flipV="1">
            <a:off x="7591425" y="4176713"/>
            <a:ext cx="0" cy="277812"/>
          </a:xfrm>
          <a:prstGeom prst="line">
            <a:avLst/>
          </a:prstGeom>
          <a:noFill/>
          <a:ln w="28575">
            <a:solidFill>
              <a:srgbClr val="00008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6090" name="Line 26"/>
          <p:cNvSpPr>
            <a:spLocks noChangeShapeType="1"/>
          </p:cNvSpPr>
          <p:nvPr/>
        </p:nvSpPr>
        <p:spPr bwMode="auto">
          <a:xfrm>
            <a:off x="7591425" y="4176713"/>
            <a:ext cx="407987" cy="0"/>
          </a:xfrm>
          <a:prstGeom prst="line">
            <a:avLst/>
          </a:prstGeom>
          <a:noFill/>
          <a:ln w="28575">
            <a:solidFill>
              <a:srgbClr val="00008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6091" name="Line 27"/>
          <p:cNvSpPr>
            <a:spLocks noChangeShapeType="1"/>
          </p:cNvSpPr>
          <p:nvPr/>
        </p:nvSpPr>
        <p:spPr bwMode="auto">
          <a:xfrm>
            <a:off x="7999412" y="4176713"/>
            <a:ext cx="0" cy="292100"/>
          </a:xfrm>
          <a:prstGeom prst="line">
            <a:avLst/>
          </a:prstGeom>
          <a:noFill/>
          <a:ln w="28575">
            <a:solidFill>
              <a:srgbClr val="00008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2007 John Wiley &amp; Sons, Inc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3 - </a:t>
            </a:r>
            <a:fld id="{20E4634E-1A1B-4E16-97B1-7EEF6D4080BB}" type="slidenum">
              <a:rPr lang="en-US"/>
              <a:pPr/>
              <a:t>40</a:t>
            </a:fld>
            <a:endParaRPr lang="en-US" dirty="0"/>
          </a:p>
        </p:txBody>
      </p:sp>
      <p:pic>
        <p:nvPicPr>
          <p:cNvPr id="253955" name="Picture 3" descr="0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6414" b="5486"/>
          <a:stretch>
            <a:fillRect/>
          </a:stretch>
        </p:blipFill>
        <p:spPr bwMode="auto">
          <a:xfrm>
            <a:off x="477838" y="2252663"/>
            <a:ext cx="4970462" cy="3402012"/>
          </a:xfrm>
          <a:prstGeom prst="rect">
            <a:avLst/>
          </a:prstGeom>
          <a:noFill/>
        </p:spPr>
      </p:pic>
      <p:sp>
        <p:nvSpPr>
          <p:cNvPr id="253969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Wavelength vs. Frequency</a:t>
            </a:r>
          </a:p>
        </p:txBody>
      </p:sp>
      <p:sp>
        <p:nvSpPr>
          <p:cNvPr id="253962" name="Text Box 10"/>
          <p:cNvSpPr txBox="1">
            <a:spLocks noChangeArrowheads="1"/>
          </p:cNvSpPr>
          <p:nvPr/>
        </p:nvSpPr>
        <p:spPr bwMode="auto">
          <a:xfrm>
            <a:off x="3983038" y="5356225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sz="2400" b="1">
                <a:solidFill>
                  <a:srgbClr val="00008C"/>
                </a:solidFill>
                <a:latin typeface="Arial" charset="0"/>
              </a:rPr>
              <a:t>λ</a:t>
            </a:r>
            <a:endParaRPr lang="en-US" sz="2400" b="1" dirty="0">
              <a:solidFill>
                <a:srgbClr val="00008C"/>
              </a:solidFill>
              <a:latin typeface="Arial" charset="0"/>
            </a:endParaRPr>
          </a:p>
        </p:txBody>
      </p:sp>
      <p:sp>
        <p:nvSpPr>
          <p:cNvPr id="253963" name="Text Box 11"/>
          <p:cNvSpPr txBox="1">
            <a:spLocks noChangeArrowheads="1"/>
          </p:cNvSpPr>
          <p:nvPr/>
        </p:nvSpPr>
        <p:spPr bwMode="auto">
          <a:xfrm>
            <a:off x="5983288" y="2154238"/>
            <a:ext cx="1447800" cy="58896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00008C"/>
                </a:solidFill>
                <a:latin typeface="Arial" charset="0"/>
              </a:rPr>
              <a:t>v = f </a:t>
            </a:r>
            <a:r>
              <a:rPr lang="el-GR" sz="3200" b="1">
                <a:solidFill>
                  <a:srgbClr val="00008C"/>
                </a:solidFill>
                <a:latin typeface="Arial" charset="0"/>
              </a:rPr>
              <a:t>λ</a:t>
            </a:r>
            <a:endParaRPr lang="en-US" sz="3200" b="1" dirty="0">
              <a:solidFill>
                <a:srgbClr val="00008C"/>
              </a:solidFill>
              <a:latin typeface="Arial" charset="0"/>
            </a:endParaRPr>
          </a:p>
        </p:txBody>
      </p:sp>
      <p:sp>
        <p:nvSpPr>
          <p:cNvPr id="253964" name="Text Box 12"/>
          <p:cNvSpPr txBox="1">
            <a:spLocks noChangeArrowheads="1"/>
          </p:cNvSpPr>
          <p:nvPr/>
        </p:nvSpPr>
        <p:spPr bwMode="auto">
          <a:xfrm>
            <a:off x="5886450" y="3063875"/>
            <a:ext cx="316706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008C"/>
                </a:solidFill>
                <a:latin typeface="Arial" charset="0"/>
              </a:rPr>
              <a:t>v = 3 x10</a:t>
            </a:r>
            <a:r>
              <a:rPr lang="en-US" sz="2000" b="1" baseline="40000" dirty="0">
                <a:solidFill>
                  <a:srgbClr val="00008C"/>
                </a:solidFill>
                <a:latin typeface="Arial" charset="0"/>
              </a:rPr>
              <a:t>8</a:t>
            </a:r>
            <a:r>
              <a:rPr lang="en-US" sz="2000" b="1" dirty="0">
                <a:solidFill>
                  <a:srgbClr val="00008C"/>
                </a:solidFill>
                <a:latin typeface="Arial" charset="0"/>
              </a:rPr>
              <a:t>  m/s</a:t>
            </a:r>
          </a:p>
          <a:p>
            <a:r>
              <a:rPr lang="en-US" sz="2000" b="1" dirty="0">
                <a:solidFill>
                  <a:srgbClr val="00008C"/>
                </a:solidFill>
                <a:latin typeface="Arial" charset="0"/>
              </a:rPr>
              <a:t>   = 300,000 km/s</a:t>
            </a:r>
          </a:p>
          <a:p>
            <a:r>
              <a:rPr lang="en-US" sz="2000" b="1" dirty="0">
                <a:solidFill>
                  <a:srgbClr val="00008C"/>
                </a:solidFill>
                <a:latin typeface="Arial" charset="0"/>
              </a:rPr>
              <a:t>   = 186,000 miles/s</a:t>
            </a:r>
          </a:p>
          <a:p>
            <a:endParaRPr lang="en-US" sz="2000" b="1" dirty="0">
              <a:solidFill>
                <a:srgbClr val="00008C"/>
              </a:solidFill>
              <a:latin typeface="Arial" charset="0"/>
            </a:endParaRPr>
          </a:p>
          <a:p>
            <a:r>
              <a:rPr lang="en-US" sz="2000" b="1" dirty="0">
                <a:solidFill>
                  <a:srgbClr val="00008C"/>
                </a:solidFill>
                <a:latin typeface="Arial" charset="0"/>
              </a:rPr>
              <a:t>Example:</a:t>
            </a:r>
          </a:p>
          <a:p>
            <a:r>
              <a:rPr lang="en-US" sz="2000" b="1" dirty="0">
                <a:solidFill>
                  <a:srgbClr val="00008C"/>
                </a:solidFill>
                <a:latin typeface="Arial" charset="0"/>
              </a:rPr>
              <a:t> if f</a:t>
            </a:r>
            <a:r>
              <a:rPr lang="el-GR" sz="2000" b="1">
                <a:solidFill>
                  <a:srgbClr val="00008C"/>
                </a:solidFill>
                <a:latin typeface="Arial" charset="0"/>
              </a:rPr>
              <a:t> </a:t>
            </a:r>
            <a:r>
              <a:rPr lang="en-US" sz="2000" b="1" dirty="0">
                <a:solidFill>
                  <a:srgbClr val="00008C"/>
                </a:solidFill>
                <a:latin typeface="Arial" charset="0"/>
              </a:rPr>
              <a:t>= 900 MHz</a:t>
            </a:r>
          </a:p>
          <a:p>
            <a:r>
              <a:rPr lang="el-GR" sz="2400" b="1">
                <a:solidFill>
                  <a:srgbClr val="00008C"/>
                </a:solidFill>
                <a:latin typeface="Arial" charset="0"/>
              </a:rPr>
              <a:t>λ</a:t>
            </a:r>
            <a:r>
              <a:rPr lang="en-US" sz="2000" b="1" dirty="0">
                <a:solidFill>
                  <a:srgbClr val="00008C"/>
                </a:solidFill>
                <a:latin typeface="Arial" charset="0"/>
              </a:rPr>
              <a:t> = 3 x10</a:t>
            </a:r>
            <a:r>
              <a:rPr lang="en-US" sz="2000" b="1" baseline="40000" dirty="0">
                <a:solidFill>
                  <a:srgbClr val="00008C"/>
                </a:solidFill>
                <a:latin typeface="Arial" charset="0"/>
              </a:rPr>
              <a:t>8</a:t>
            </a:r>
            <a:r>
              <a:rPr lang="en-US" sz="2000" b="1" dirty="0">
                <a:solidFill>
                  <a:srgbClr val="00008C"/>
                </a:solidFill>
                <a:latin typeface="Arial" charset="0"/>
              </a:rPr>
              <a:t> / 900 x 10 </a:t>
            </a:r>
            <a:r>
              <a:rPr lang="en-US" sz="2000" b="1" baseline="40000" dirty="0">
                <a:solidFill>
                  <a:srgbClr val="00008C"/>
                </a:solidFill>
                <a:latin typeface="Arial" charset="0"/>
              </a:rPr>
              <a:t>3</a:t>
            </a:r>
          </a:p>
          <a:p>
            <a:r>
              <a:rPr lang="en-US" sz="2000" b="1" dirty="0">
                <a:solidFill>
                  <a:srgbClr val="00008C"/>
                </a:solidFill>
                <a:latin typeface="Arial" charset="0"/>
              </a:rPr>
              <a:t>  = 3/9 = 0.3 meters</a:t>
            </a:r>
          </a:p>
        </p:txBody>
      </p:sp>
      <p:sp>
        <p:nvSpPr>
          <p:cNvPr id="253965" name="Text Box 13"/>
          <p:cNvSpPr txBox="1">
            <a:spLocks noChangeArrowheads="1"/>
          </p:cNvSpPr>
          <p:nvPr/>
        </p:nvSpPr>
        <p:spPr bwMode="auto">
          <a:xfrm>
            <a:off x="1817688" y="1420813"/>
            <a:ext cx="4899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8C"/>
                </a:solidFill>
                <a:latin typeface="Arial" charset="0"/>
              </a:rPr>
              <a:t>speed = frequency * wavelength </a:t>
            </a: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19606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3 - </a:t>
            </a:r>
            <a:fld id="{3A2218A5-6133-4A63-9A83-69ABF190C98B}" type="slidenum">
              <a:rPr lang="en-US"/>
              <a:pPr/>
              <a:t>41</a:t>
            </a:fld>
            <a:endParaRPr lang="en-US" dirty="0"/>
          </a:p>
        </p:txBody>
      </p:sp>
      <p:sp>
        <p:nvSpPr>
          <p:cNvPr id="254986" name="Rectangle 10"/>
          <p:cNvSpPr>
            <a:spLocks noGrp="1" noChangeArrowheads="1"/>
          </p:cNvSpPr>
          <p:nvPr>
            <p:ph type="title"/>
          </p:nvPr>
        </p:nvSpPr>
        <p:spPr>
          <a:xfrm>
            <a:off x="228600" y="13716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Modulation</a:t>
            </a:r>
          </a:p>
        </p:txBody>
      </p:sp>
      <p:sp>
        <p:nvSpPr>
          <p:cNvPr id="25498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7772400" cy="4114800"/>
          </a:xfrm>
        </p:spPr>
        <p:txBody>
          <a:bodyPr/>
          <a:lstStyle/>
          <a:p>
            <a:r>
              <a:rPr lang="el-GR" sz="2400" dirty="0">
                <a:latin typeface="Arial" pitchFamily="34" charset="0"/>
                <a:cs typeface="Arial" pitchFamily="34" charset="0"/>
              </a:rPr>
              <a:t>Μ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odification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of a carrier wave’s fundamental characteristics in order to encode information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Carrier wave:  Basic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electronic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wave transmitted through the circuit (provides a base which we can deviate)</a:t>
            </a:r>
          </a:p>
          <a:p>
            <a:r>
              <a:rPr lang="el-GR" sz="2400" dirty="0">
                <a:latin typeface="Arial" pitchFamily="34" charset="0"/>
                <a:cs typeface="Arial" pitchFamily="34" charset="0"/>
              </a:rPr>
              <a:t>Β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asic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ways to modulate a carrier wave: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Amplitude Modulation (AM)</a:t>
            </a:r>
          </a:p>
          <a:p>
            <a:pPr lvl="2"/>
            <a:r>
              <a:rPr lang="en-US" sz="2000" dirty="0">
                <a:latin typeface="Arial" pitchFamily="34" charset="0"/>
                <a:cs typeface="Arial" pitchFamily="34" charset="0"/>
              </a:rPr>
              <a:t>Also known as Amplitude Shift Keying (ASK)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Frequency Modulation (FM)</a:t>
            </a:r>
          </a:p>
          <a:p>
            <a:pPr lvl="2"/>
            <a:r>
              <a:rPr lang="en-US" sz="2000" dirty="0">
                <a:latin typeface="Arial" pitchFamily="34" charset="0"/>
                <a:cs typeface="Arial" pitchFamily="34" charset="0"/>
              </a:rPr>
              <a:t>Also known as Frequency Shift Keying (FSK)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Phase Modulation (PM)</a:t>
            </a:r>
          </a:p>
          <a:p>
            <a:pPr lvl="2"/>
            <a:r>
              <a:rPr lang="en-US" sz="2000" dirty="0">
                <a:latin typeface="Arial" pitchFamily="34" charset="0"/>
                <a:cs typeface="Arial" pitchFamily="34" charset="0"/>
              </a:rPr>
              <a:t>Also known as Phase Shift Keying (PSK)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33765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2AE7ABCE-6F27-4640-BCEE-4B681CC38099}" type="slidenum">
              <a:rPr lang="en-US"/>
              <a:pPr/>
              <a:t>42</a:t>
            </a:fld>
            <a:endParaRPr lang="en-US"/>
          </a:p>
        </p:txBody>
      </p:sp>
      <p:pic>
        <p:nvPicPr>
          <p:cNvPr id="257026" name="Picture 2" descr="0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60713" y="2071688"/>
            <a:ext cx="5513387" cy="3349625"/>
          </a:xfrm>
          <a:prstGeom prst="rect">
            <a:avLst/>
          </a:prstGeom>
          <a:noFill/>
        </p:spPr>
      </p:pic>
      <p:sp>
        <p:nvSpPr>
          <p:cNvPr id="25703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Amplitude Modulation (AM)</a:t>
            </a:r>
          </a:p>
        </p:txBody>
      </p:sp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665163" y="1319213"/>
            <a:ext cx="7377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 b="1">
                <a:solidFill>
                  <a:srgbClr val="16027C"/>
                </a:solidFill>
                <a:latin typeface="Arial" charset="0"/>
              </a:rPr>
              <a:t>  Changing the height of the wave to encode data</a:t>
            </a:r>
          </a:p>
        </p:txBody>
      </p:sp>
      <p:sp>
        <p:nvSpPr>
          <p:cNvPr id="257029" name="Rectangle 5"/>
          <p:cNvSpPr>
            <a:spLocks noChangeArrowheads="1"/>
          </p:cNvSpPr>
          <p:nvPr/>
        </p:nvSpPr>
        <p:spPr bwMode="auto">
          <a:xfrm>
            <a:off x="636588" y="2112963"/>
            <a:ext cx="31178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4950" indent="-234950">
              <a:buFontTx/>
              <a:buChar char="•"/>
            </a:pPr>
            <a:r>
              <a:rPr lang="en-US" sz="2000" b="1">
                <a:solidFill>
                  <a:srgbClr val="16027C"/>
                </a:solidFill>
                <a:latin typeface="Arial" charset="0"/>
              </a:rPr>
              <a:t>One bit is encoded for each carrier wave change</a:t>
            </a:r>
          </a:p>
        </p:txBody>
      </p:sp>
      <p:sp>
        <p:nvSpPr>
          <p:cNvPr id="257030" name="Text Box 6"/>
          <p:cNvSpPr txBox="1">
            <a:spLocks noChangeArrowheads="1"/>
          </p:cNvSpPr>
          <p:nvPr/>
        </p:nvSpPr>
        <p:spPr bwMode="auto">
          <a:xfrm>
            <a:off x="804863" y="3151188"/>
            <a:ext cx="2846387" cy="184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3688" indent="-293688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FontTx/>
              <a:buChar char="–"/>
            </a:pPr>
            <a:r>
              <a:rPr lang="en-US" sz="2000" b="1">
                <a:solidFill>
                  <a:srgbClr val="16027C"/>
                </a:solidFill>
                <a:latin typeface="Arial" charset="0"/>
              </a:rPr>
              <a:t>A high amplitude means a bit value of 1</a:t>
            </a:r>
          </a:p>
          <a:p>
            <a:pPr marL="293688" indent="-293688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FontTx/>
              <a:buChar char="–"/>
            </a:pPr>
            <a:r>
              <a:rPr lang="en-US" sz="2000" b="1">
                <a:solidFill>
                  <a:srgbClr val="16027C"/>
                </a:solidFill>
                <a:latin typeface="Arial" charset="0"/>
              </a:rPr>
              <a:t>Low amplitude means a bit value of 0</a:t>
            </a:r>
          </a:p>
        </p:txBody>
      </p:sp>
      <p:sp>
        <p:nvSpPr>
          <p:cNvPr id="257032" name="Rectangle 8"/>
          <p:cNvSpPr>
            <a:spLocks noChangeArrowheads="1"/>
          </p:cNvSpPr>
          <p:nvPr/>
        </p:nvSpPr>
        <p:spPr bwMode="auto">
          <a:xfrm>
            <a:off x="969963" y="5646738"/>
            <a:ext cx="7548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 b="1">
                <a:solidFill>
                  <a:srgbClr val="16027C"/>
                </a:solidFill>
                <a:latin typeface="Arial" charset="0"/>
              </a:rPr>
              <a:t>  More susceptible noise than the other modulation methods</a:t>
            </a: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00497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E917E369-6436-4AB4-9C78-0BB8E1DDCF13}" type="slidenum">
              <a:rPr lang="en-US"/>
              <a:pPr/>
              <a:t>43</a:t>
            </a:fld>
            <a:endParaRPr lang="en-US"/>
          </a:p>
        </p:txBody>
      </p:sp>
      <p:pic>
        <p:nvPicPr>
          <p:cNvPr id="259074" name="Picture 2" descr="0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38438" y="2446338"/>
            <a:ext cx="6134100" cy="3548062"/>
          </a:xfrm>
          <a:prstGeom prst="rect">
            <a:avLst/>
          </a:prstGeom>
          <a:noFill/>
        </p:spPr>
      </p:pic>
      <p:sp>
        <p:nvSpPr>
          <p:cNvPr id="25907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Frequency Modulation (FM)</a:t>
            </a:r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584200" y="1238250"/>
            <a:ext cx="841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 b="1">
                <a:solidFill>
                  <a:srgbClr val="16027C"/>
                </a:solidFill>
                <a:latin typeface="Arial" charset="0"/>
              </a:rPr>
              <a:t>  Changing the frequency of carrier wave to encode data</a:t>
            </a:r>
          </a:p>
        </p:txBody>
      </p:sp>
      <p:sp>
        <p:nvSpPr>
          <p:cNvPr id="259077" name="Rectangle 5"/>
          <p:cNvSpPr>
            <a:spLocks noChangeArrowheads="1"/>
          </p:cNvSpPr>
          <p:nvPr/>
        </p:nvSpPr>
        <p:spPr bwMode="auto">
          <a:xfrm>
            <a:off x="604838" y="1789113"/>
            <a:ext cx="8166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4950" indent="-234950">
              <a:buFontTx/>
              <a:buChar char="•"/>
            </a:pPr>
            <a:r>
              <a:rPr lang="en-US" sz="2000" b="1">
                <a:solidFill>
                  <a:srgbClr val="16027C"/>
                </a:solidFill>
                <a:latin typeface="Arial" charset="0"/>
              </a:rPr>
              <a:t>One bit is encoded for each carrier wave change</a:t>
            </a:r>
          </a:p>
        </p:txBody>
      </p:sp>
      <p:sp>
        <p:nvSpPr>
          <p:cNvPr id="259078" name="Text Box 6"/>
          <p:cNvSpPr txBox="1">
            <a:spLocks noChangeArrowheads="1"/>
          </p:cNvSpPr>
          <p:nvPr/>
        </p:nvSpPr>
        <p:spPr bwMode="auto">
          <a:xfrm>
            <a:off x="760413" y="2206625"/>
            <a:ext cx="2722562" cy="294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4950" indent="-234950">
              <a:spcBef>
                <a:spcPct val="20000"/>
              </a:spcBef>
              <a:spcAft>
                <a:spcPct val="15000"/>
              </a:spcAft>
              <a:buFontTx/>
              <a:buChar char="–"/>
            </a:pPr>
            <a:r>
              <a:rPr lang="en-US" sz="2000" b="1">
                <a:solidFill>
                  <a:srgbClr val="16027C"/>
                </a:solidFill>
                <a:latin typeface="Arial" charset="0"/>
              </a:rPr>
              <a:t>Changing carrier wave to a higher frequency encodes a bit value of 1</a:t>
            </a:r>
          </a:p>
          <a:p>
            <a:pPr marL="234950" indent="-234950">
              <a:spcBef>
                <a:spcPct val="20000"/>
              </a:spcBef>
              <a:spcAft>
                <a:spcPct val="15000"/>
              </a:spcAft>
              <a:buFontTx/>
              <a:buChar char="–"/>
            </a:pPr>
            <a:r>
              <a:rPr lang="en-US" sz="2000" b="1">
                <a:solidFill>
                  <a:srgbClr val="16027C"/>
                </a:solidFill>
                <a:latin typeface="Arial" charset="0"/>
              </a:rPr>
              <a:t>No change in carrier wave frequency means  a bit value of 0</a:t>
            </a:r>
            <a:endParaRPr lang="en-US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37136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7E19A39E-6769-4B25-851D-2D3C93B04707}" type="slidenum">
              <a:rPr lang="en-US"/>
              <a:pPr/>
              <a:t>44</a:t>
            </a:fld>
            <a:endParaRPr lang="en-US"/>
          </a:p>
        </p:txBody>
      </p:sp>
      <p:pic>
        <p:nvPicPr>
          <p:cNvPr id="261122" name="Picture 2" descr="0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19400" y="2743200"/>
            <a:ext cx="5792788" cy="3286335"/>
          </a:xfrm>
          <a:prstGeom prst="rect">
            <a:avLst/>
          </a:prstGeom>
          <a:noFill/>
        </p:spPr>
      </p:pic>
      <p:sp>
        <p:nvSpPr>
          <p:cNvPr id="261127" name="Rectangle 7"/>
          <p:cNvSpPr>
            <a:spLocks noGrp="1" noChangeArrowheads="1"/>
          </p:cNvSpPr>
          <p:nvPr>
            <p:ph type="title"/>
          </p:nvPr>
        </p:nvSpPr>
        <p:spPr>
          <a:xfrm>
            <a:off x="228600" y="12192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Phase Modulation (PM)</a:t>
            </a:r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592137" y="1814512"/>
            <a:ext cx="57102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600" b="1" dirty="0">
                <a:solidFill>
                  <a:srgbClr val="16027C"/>
                </a:solidFill>
                <a:latin typeface="Arial" charset="0"/>
              </a:rPr>
              <a:t>  Changing the phase of the carrier wave to encode data</a:t>
            </a:r>
          </a:p>
        </p:txBody>
      </p:sp>
      <p:sp>
        <p:nvSpPr>
          <p:cNvPr id="261125" name="Rectangle 5"/>
          <p:cNvSpPr>
            <a:spLocks noChangeArrowheads="1"/>
          </p:cNvSpPr>
          <p:nvPr/>
        </p:nvSpPr>
        <p:spPr bwMode="auto">
          <a:xfrm>
            <a:off x="609600" y="2133600"/>
            <a:ext cx="50962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600" b="1" dirty="0">
                <a:solidFill>
                  <a:srgbClr val="16027C"/>
                </a:solidFill>
                <a:latin typeface="Arial" charset="0"/>
              </a:rPr>
              <a:t>  One bit is encoded for each carrier wave change</a:t>
            </a:r>
          </a:p>
        </p:txBody>
      </p:sp>
      <p:sp>
        <p:nvSpPr>
          <p:cNvPr id="261126" name="Text Box 6"/>
          <p:cNvSpPr txBox="1">
            <a:spLocks noChangeArrowheads="1"/>
          </p:cNvSpPr>
          <p:nvPr/>
        </p:nvSpPr>
        <p:spPr bwMode="auto">
          <a:xfrm>
            <a:off x="914400" y="3200400"/>
            <a:ext cx="2433638" cy="190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4950" indent="-234950">
              <a:spcBef>
                <a:spcPct val="20000"/>
              </a:spcBef>
              <a:spcAft>
                <a:spcPct val="15000"/>
              </a:spcAft>
              <a:buFontTx/>
              <a:buChar char="–"/>
            </a:pPr>
            <a:r>
              <a:rPr lang="en-US" sz="1600" b="1" dirty="0">
                <a:solidFill>
                  <a:srgbClr val="16027C"/>
                </a:solidFill>
                <a:latin typeface="Arial" charset="0"/>
              </a:rPr>
              <a:t>Changing carrier wave’s phase by 180</a:t>
            </a:r>
            <a:r>
              <a:rPr lang="en-US" sz="1600" b="1" baseline="30000" dirty="0">
                <a:solidFill>
                  <a:srgbClr val="16027C"/>
                </a:solidFill>
                <a:latin typeface="Arial" charset="0"/>
              </a:rPr>
              <a:t>o</a:t>
            </a:r>
            <a:r>
              <a:rPr lang="en-US" sz="1600" b="1" dirty="0">
                <a:solidFill>
                  <a:srgbClr val="16027C"/>
                </a:solidFill>
                <a:latin typeface="Arial" charset="0"/>
              </a:rPr>
              <a:t> corresponds to a bit value of 1</a:t>
            </a:r>
          </a:p>
          <a:p>
            <a:pPr marL="234950" indent="-234950">
              <a:spcBef>
                <a:spcPct val="20000"/>
              </a:spcBef>
              <a:spcAft>
                <a:spcPct val="15000"/>
              </a:spcAft>
              <a:buFontTx/>
              <a:buChar char="–"/>
            </a:pPr>
            <a:r>
              <a:rPr lang="en-US" sz="1600" b="1" dirty="0">
                <a:solidFill>
                  <a:srgbClr val="16027C"/>
                </a:solidFill>
                <a:latin typeface="Arial" charset="0"/>
              </a:rPr>
              <a:t>No change in carrier wave’s phase means    a bit value of 0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43497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665FC4F4-4D5C-4039-93C6-C77B74741FE3}" type="slidenum">
              <a:rPr lang="en-US"/>
              <a:pPr/>
              <a:t>45</a:t>
            </a:fld>
            <a:endParaRPr lang="en-US"/>
          </a:p>
        </p:txBody>
      </p:sp>
      <p:sp>
        <p:nvSpPr>
          <p:cNvPr id="262152" name="Rectangle 8"/>
          <p:cNvSpPr>
            <a:spLocks noGrp="1" noChangeArrowheads="1"/>
          </p:cNvSpPr>
          <p:nvPr>
            <p:ph type="title"/>
          </p:nvPr>
        </p:nvSpPr>
        <p:spPr>
          <a:xfrm>
            <a:off x="228600" y="1905000"/>
            <a:ext cx="7772400" cy="41116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Concept of Symbol</a:t>
            </a:r>
          </a:p>
        </p:txBody>
      </p:sp>
      <p:sp>
        <p:nvSpPr>
          <p:cNvPr id="26215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762000" y="2514600"/>
            <a:ext cx="7772400" cy="3429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Symbol: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The number of bits encoded per wave. The number of bits b require 2</a:t>
            </a:r>
            <a:r>
              <a:rPr lang="en-US" sz="2000" baseline="30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different amplitudes. 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Sending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one bit of information at a time</a:t>
            </a:r>
          </a:p>
          <a:p>
            <a:pPr marL="320040" lvl="1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One bit encoded for each symbol (carrier wave change)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1 bit per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symbol requires two amplitudes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Sending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2 bits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simultaneously </a:t>
            </a:r>
          </a:p>
          <a:p>
            <a:pPr marL="320040" lvl="1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2 bits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encoded for each symbol (carrier wave change)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 2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bits per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symbol requires 4 amplitudes,   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8" name="Rectangle 8"/>
          <p:cNvSpPr txBox="1">
            <a:spLocks noChangeArrowheads="1"/>
          </p:cNvSpPr>
          <p:nvPr/>
        </p:nvSpPr>
        <p:spPr>
          <a:xfrm>
            <a:off x="228600" y="884238"/>
            <a:ext cx="7772400" cy="715962"/>
          </a:xfrm>
          <a:prstGeom prst="rect">
            <a:avLst/>
          </a:prstGeom>
        </p:spPr>
        <p:txBody>
          <a:bodyPr bIns="91440" anchor="b" anchorCtr="0">
            <a:normAutofit fontScale="9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Sending Multiple Bits Simultaneously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06122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657281D2-0870-4474-B0E5-746653E3BCB2}" type="slidenum">
              <a:rPr lang="en-US"/>
              <a:pPr/>
              <a:t>46</a:t>
            </a:fld>
            <a:endParaRPr lang="en-US"/>
          </a:p>
        </p:txBody>
      </p:sp>
      <p:pic>
        <p:nvPicPr>
          <p:cNvPr id="263170" name="Picture 2" descr="0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1828800"/>
            <a:ext cx="7512050" cy="4341827"/>
          </a:xfrm>
          <a:prstGeom prst="rect">
            <a:avLst/>
          </a:prstGeom>
          <a:noFill/>
        </p:spPr>
      </p:pic>
      <p:sp>
        <p:nvSpPr>
          <p:cNvPr id="263173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" y="914400"/>
            <a:ext cx="77724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Two-bit AM</a:t>
            </a:r>
          </a:p>
        </p:txBody>
      </p:sp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290513" y="1328738"/>
            <a:ext cx="1425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008C"/>
                </a:solidFill>
                <a:latin typeface="Arial" charset="0"/>
              </a:rPr>
              <a:t>4 symbols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87726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EFD8D7D7-3A75-4DEC-80C4-E58F53DB340B}" type="slidenum">
              <a:rPr lang="en-US"/>
              <a:pPr/>
              <a:t>47</a:t>
            </a:fld>
            <a:endParaRPr lang="en-US"/>
          </a:p>
        </p:txBody>
      </p:sp>
      <p:sp>
        <p:nvSpPr>
          <p:cNvPr id="291846" name="Rectangle 6"/>
          <p:cNvSpPr>
            <a:spLocks noGrp="1" noChangeArrowheads="1"/>
          </p:cNvSpPr>
          <p:nvPr>
            <p:ph type="title"/>
          </p:nvPr>
        </p:nvSpPr>
        <p:spPr>
          <a:xfrm>
            <a:off x="152400" y="12954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Sending Multiple Bits per Symbol</a:t>
            </a:r>
          </a:p>
        </p:txBody>
      </p:sp>
      <p:sp>
        <p:nvSpPr>
          <p:cNvPr id="2918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7772400" cy="40386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Possible number of symbols must be increased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1 bit of information 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2 symbols </a:t>
            </a: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2 bits of information 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4 symbols</a:t>
            </a: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3 bits of information 8  symbols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4 bits of information  16 symbols 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n bits of information  2</a:t>
            </a:r>
            <a:r>
              <a:rPr lang="en-US" sz="2000" baseline="50000" dirty="0">
                <a:latin typeface="Arial" pitchFamily="34" charset="0"/>
                <a:cs typeface="Arial" pitchFamily="34" charset="0"/>
                <a:sym typeface="Wingdings" pitchFamily="2" charset="2"/>
              </a:rPr>
              <a:t>n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symbols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Multiple bits per symbol might be encoded using amplitude, frequency, and phase modulation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e.g.,  PM: phase shifts of 0</a:t>
            </a:r>
            <a:r>
              <a:rPr lang="en-US" sz="2000" baseline="30000" dirty="0">
                <a:latin typeface="Arial" pitchFamily="34" charset="0"/>
                <a:cs typeface="Arial" pitchFamily="34" charset="0"/>
              </a:rPr>
              <a:t>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90</a:t>
            </a:r>
            <a:r>
              <a:rPr lang="en-US" sz="2000" baseline="30000" dirty="0">
                <a:latin typeface="Arial" pitchFamily="34" charset="0"/>
                <a:cs typeface="Arial" pitchFamily="34" charset="0"/>
              </a:rPr>
              <a:t>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180</a:t>
            </a:r>
            <a:r>
              <a:rPr lang="en-US" sz="2000" baseline="30000" dirty="0">
                <a:latin typeface="Arial" pitchFamily="34" charset="0"/>
                <a:cs typeface="Arial" pitchFamily="34" charset="0"/>
              </a:rPr>
              <a:t>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and 270</a:t>
            </a:r>
            <a:r>
              <a:rPr lang="en-US" sz="2000" baseline="30000" dirty="0">
                <a:latin typeface="Arial" pitchFamily="34" charset="0"/>
                <a:cs typeface="Arial" pitchFamily="34" charset="0"/>
              </a:rPr>
              <a:t>o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Subject to limitations: As the number of symbols increases, it becomes harder to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detect differences and is more prone to error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59543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8033040-3EB2-4A6F-BCAE-A3B43D92E7E7}" type="slidenum">
              <a:rPr lang="en-US"/>
              <a:pPr/>
              <a:t>48</a:t>
            </a:fld>
            <a:endParaRPr lang="en-US"/>
          </a:p>
        </p:txBody>
      </p:sp>
      <p:sp>
        <p:nvSpPr>
          <p:cNvPr id="265222" name="Rectangle 6"/>
          <p:cNvSpPr>
            <a:spLocks noGrp="1" noChangeArrowheads="1"/>
          </p:cNvSpPr>
          <p:nvPr>
            <p:ph type="title"/>
          </p:nvPr>
        </p:nvSpPr>
        <p:spPr>
          <a:xfrm>
            <a:off x="152400" y="9144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Bit Rate vs. Baud Rate or Symbol Rate</a:t>
            </a:r>
          </a:p>
        </p:txBody>
      </p:sp>
      <p:sp>
        <p:nvSpPr>
          <p:cNvPr id="2652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772400" cy="4343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1546225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Bit: a unit of information</a:t>
            </a:r>
          </a:p>
          <a:p>
            <a:pPr>
              <a:lnSpc>
                <a:spcPct val="90000"/>
              </a:lnSpc>
              <a:tabLst>
                <a:tab pos="1546225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Baud: a unit of signaling speed</a:t>
            </a:r>
          </a:p>
          <a:p>
            <a:pPr>
              <a:lnSpc>
                <a:spcPct val="90000"/>
              </a:lnSpc>
              <a:tabLst>
                <a:tab pos="1546225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Bit rate (or data rate): </a:t>
            </a:r>
            <a:r>
              <a:rPr lang="en-US" sz="200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b</a:t>
            </a:r>
          </a:p>
          <a:p>
            <a:pPr lvl="1">
              <a:lnSpc>
                <a:spcPct val="90000"/>
              </a:lnSpc>
              <a:tabLst>
                <a:tab pos="1546225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Number of bits transmitted per second</a:t>
            </a:r>
          </a:p>
          <a:p>
            <a:pPr>
              <a:lnSpc>
                <a:spcPct val="90000"/>
              </a:lnSpc>
              <a:tabLst>
                <a:tab pos="1546225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Baud rate or symbol rate: </a:t>
            </a:r>
            <a:r>
              <a:rPr lang="en-US" sz="200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lnSpc>
                <a:spcPct val="90000"/>
              </a:lnSpc>
              <a:tabLst>
                <a:tab pos="1546225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number of symbols transmitted per second</a:t>
            </a:r>
          </a:p>
          <a:p>
            <a:pPr>
              <a:lnSpc>
                <a:spcPct val="90000"/>
              </a:lnSpc>
              <a:tabLst>
                <a:tab pos="1546225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General formula: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1546225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00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b = s x n</a:t>
            </a:r>
          </a:p>
          <a:p>
            <a:pPr>
              <a:lnSpc>
                <a:spcPct val="70000"/>
              </a:lnSpc>
              <a:buFontTx/>
              <a:buNone/>
              <a:tabLst>
                <a:tab pos="1546225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     where</a:t>
            </a:r>
          </a:p>
          <a:p>
            <a:pPr>
              <a:lnSpc>
                <a:spcPct val="70000"/>
              </a:lnSpc>
              <a:buFontTx/>
              <a:buNone/>
              <a:tabLst>
                <a:tab pos="1546225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00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Data Rate (bits/second)</a:t>
            </a:r>
          </a:p>
          <a:p>
            <a:pPr>
              <a:lnSpc>
                <a:spcPct val="70000"/>
              </a:lnSpc>
              <a:buFontTx/>
              <a:buNone/>
              <a:tabLst>
                <a:tab pos="1546225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00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Symbol Rate (symbols/sec.)</a:t>
            </a:r>
          </a:p>
          <a:p>
            <a:pPr>
              <a:lnSpc>
                <a:spcPct val="70000"/>
              </a:lnSpc>
              <a:buFontTx/>
              <a:buNone/>
              <a:tabLst>
                <a:tab pos="1546225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00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Number of bits per symbol</a:t>
            </a:r>
          </a:p>
        </p:txBody>
      </p:sp>
      <p:sp>
        <p:nvSpPr>
          <p:cNvPr id="265224" name="Text Box 8"/>
          <p:cNvSpPr txBox="1">
            <a:spLocks noChangeArrowheads="1"/>
          </p:cNvSpPr>
          <p:nvPr/>
        </p:nvSpPr>
        <p:spPr bwMode="auto">
          <a:xfrm>
            <a:off x="6562725" y="4130675"/>
            <a:ext cx="2203450" cy="2024063"/>
          </a:xfrm>
          <a:prstGeom prst="rect">
            <a:avLst/>
          </a:prstGeom>
          <a:noFill/>
          <a:ln w="9525">
            <a:solidFill>
              <a:srgbClr val="00008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00008C"/>
                </a:solidFill>
                <a:latin typeface="Arial" charset="0"/>
              </a:rPr>
              <a:t>Example: AM</a:t>
            </a:r>
          </a:p>
          <a:p>
            <a:r>
              <a:rPr lang="en-US" sz="1800" b="1" dirty="0">
                <a:solidFill>
                  <a:srgbClr val="00008C"/>
                </a:solidFill>
                <a:latin typeface="Arial" charset="0"/>
              </a:rPr>
              <a:t>    </a:t>
            </a:r>
            <a:r>
              <a:rPr lang="en-US" sz="1800" b="1" dirty="0">
                <a:solidFill>
                  <a:srgbClr val="FF3300"/>
                </a:solidFill>
                <a:latin typeface="Arial" charset="0"/>
              </a:rPr>
              <a:t>n = 1</a:t>
            </a:r>
          </a:p>
          <a:p>
            <a:r>
              <a:rPr lang="en-US" sz="1800" b="1" dirty="0">
                <a:solidFill>
                  <a:srgbClr val="FF3300"/>
                </a:solidFill>
                <a:latin typeface="Arial" charset="0"/>
              </a:rPr>
              <a:t>          </a:t>
            </a:r>
            <a:r>
              <a:rPr lang="en-US" sz="1800" b="1" dirty="0">
                <a:solidFill>
                  <a:srgbClr val="FF3300"/>
                </a:solidFill>
                <a:latin typeface="Arial" charset="0"/>
                <a:sym typeface="Wingdings" pitchFamily="2" charset="2"/>
              </a:rPr>
              <a:t> </a:t>
            </a:r>
            <a:r>
              <a:rPr lang="en-US" sz="1800" b="1" dirty="0">
                <a:solidFill>
                  <a:srgbClr val="FF3300"/>
                </a:solidFill>
                <a:latin typeface="Arial" charset="0"/>
              </a:rPr>
              <a:t>b = s</a:t>
            </a:r>
          </a:p>
          <a:p>
            <a:endParaRPr lang="en-US" sz="1800" b="1" dirty="0">
              <a:solidFill>
                <a:srgbClr val="FF3300"/>
              </a:solidFill>
              <a:latin typeface="Arial" charset="0"/>
            </a:endParaRPr>
          </a:p>
          <a:p>
            <a:r>
              <a:rPr lang="en-US" sz="1800" b="1" dirty="0">
                <a:solidFill>
                  <a:srgbClr val="00008C"/>
                </a:solidFill>
                <a:latin typeface="Arial" charset="0"/>
              </a:rPr>
              <a:t>Example: 16-QAM</a:t>
            </a:r>
          </a:p>
          <a:p>
            <a:r>
              <a:rPr lang="en-US" sz="1800" b="1" dirty="0">
                <a:solidFill>
                  <a:srgbClr val="00008C"/>
                </a:solidFill>
                <a:latin typeface="Arial" charset="0"/>
              </a:rPr>
              <a:t>    </a:t>
            </a:r>
            <a:r>
              <a:rPr lang="en-US" sz="1800" b="1" dirty="0">
                <a:solidFill>
                  <a:srgbClr val="FF3300"/>
                </a:solidFill>
                <a:latin typeface="Arial" charset="0"/>
              </a:rPr>
              <a:t>n = 4</a:t>
            </a:r>
          </a:p>
          <a:p>
            <a:r>
              <a:rPr lang="en-US" sz="1800" b="1" dirty="0">
                <a:solidFill>
                  <a:srgbClr val="FF3300"/>
                </a:solidFill>
                <a:latin typeface="Arial" charset="0"/>
              </a:rPr>
              <a:t>          </a:t>
            </a:r>
            <a:r>
              <a:rPr lang="en-US" sz="1800" b="1" dirty="0">
                <a:solidFill>
                  <a:srgbClr val="FF3300"/>
                </a:solidFill>
                <a:latin typeface="Arial" charset="0"/>
                <a:sym typeface="Wingdings" pitchFamily="2" charset="2"/>
              </a:rPr>
              <a:t> </a:t>
            </a:r>
            <a:r>
              <a:rPr lang="en-US" sz="1800" b="1" dirty="0">
                <a:solidFill>
                  <a:srgbClr val="FF3300"/>
                </a:solidFill>
                <a:latin typeface="Arial" charset="0"/>
              </a:rPr>
              <a:t>b = 4 x s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46284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329513CA-1F8F-4DB6-BC40-EF6F32EBE13D}" type="slidenum">
              <a:rPr lang="en-US"/>
              <a:pPr/>
              <a:t>49</a:t>
            </a:fld>
            <a:endParaRPr lang="en-US"/>
          </a:p>
        </p:txBody>
      </p:sp>
      <p:sp>
        <p:nvSpPr>
          <p:cNvPr id="266244" name="Rectangle 1028"/>
          <p:cNvSpPr>
            <a:spLocks noGrp="1" noChangeArrowheads="1"/>
          </p:cNvSpPr>
          <p:nvPr>
            <p:ph type="title"/>
          </p:nvPr>
        </p:nvSpPr>
        <p:spPr>
          <a:xfrm>
            <a:off x="228600" y="18288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Bandwidth of a Voice Circuit</a:t>
            </a:r>
          </a:p>
        </p:txBody>
      </p:sp>
      <p:sp>
        <p:nvSpPr>
          <p:cNvPr id="266245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685800" y="2514600"/>
            <a:ext cx="7772400" cy="3429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Difference between the highest and lowest frequencies in a band or set if frequencies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Human hearing frequency range: 20 Hz to 14 kHz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Bandwidth = 14,000 – 20 =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13,080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Hz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Voice circuit frequency range: 0 Hz to 4 kHz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Designed for most commonly used range of human voice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Phone lines transmission capacity is much bigger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1 MHz for lines up to 2 miles from a telephone exchange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300 kHz for lines 2-3 miles away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07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E8D2BC25-45DB-49D6-BB43-D8A526586EBF}" type="slidenum">
              <a:rPr lang="en-US"/>
              <a:pPr/>
              <a:t>5</a:t>
            </a:fld>
            <a:endParaRPr lang="en-US"/>
          </a:p>
        </p:txBody>
      </p:sp>
      <p:sp>
        <p:nvSpPr>
          <p:cNvPr id="217092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1600200"/>
            <a:ext cx="7772400" cy="792162"/>
          </a:xfrm>
        </p:spPr>
        <p:txBody>
          <a:bodyPr/>
          <a:lstStyle/>
          <a:p>
            <a:r>
              <a:rPr lang="en-US" dirty="0"/>
              <a:t>Types of Transmission</a:t>
            </a:r>
          </a:p>
        </p:txBody>
      </p:sp>
      <p:sp>
        <p:nvSpPr>
          <p:cNvPr id="2170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2590800"/>
            <a:ext cx="8237538" cy="3581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Analog transmissions 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Analog data transmitted in analog form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Example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of analog data being sent using analog transmissions are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radio (AM or FM)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Digital transmissions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Made of discrete square waves with a clear beginning and ending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Computer networks send digital data using digital transmissions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Data converted between analog and digital formats 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Modem (modulator/demodulator):  used when digital data is sent as an analog transmission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Codec (coder/decoder): used when analog data is sent via digital transmission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3 - </a:t>
            </a:r>
            <a:fld id="{BF3B80B7-0AD1-41F9-9688-15BE3781F1CE}" type="slidenum">
              <a:rPr lang="en-US"/>
              <a:pPr/>
              <a:t>50</a:t>
            </a:fld>
            <a:endParaRPr lang="en-US" dirty="0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954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Capacity of a Voice Circuit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7772400" cy="3962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Fastest rate at which you can send your data over the circuit (in bits per second)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Calculated as the bit rate:  b = s x n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Depends on modulation (symbol rate)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Max. Symbol rate =  bandwidth (if no noise)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Maximum voice circuit capacity: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Using QAM with 4 bits per symbol (n = 4)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Max. voice channel carrier wave frequency: 4000 Hz = max. symbol rate (under perfect conditions)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Data rate =  4 * 4000 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16,000 bps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 circuit with a 10 MHz bandwidth using 64-QAM could provide up to 60 Mbps.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24238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3 - </a:t>
            </a:r>
            <a:fld id="{413803C8-9200-4EDC-987D-38ECCC8D17FE}" type="slidenum">
              <a:rPr lang="en-US"/>
              <a:pPr/>
              <a:t>51</a:t>
            </a:fld>
            <a:endParaRPr lang="en-US" dirty="0"/>
          </a:p>
        </p:txBody>
      </p:sp>
      <p:sp>
        <p:nvSpPr>
          <p:cNvPr id="268294" name="Rectangle 6"/>
          <p:cNvSpPr>
            <a:spLocks noGrp="1" noChangeArrowheads="1"/>
          </p:cNvSpPr>
          <p:nvPr>
            <p:ph type="title"/>
          </p:nvPr>
        </p:nvSpPr>
        <p:spPr>
          <a:xfrm>
            <a:off x="304800" y="1905000"/>
            <a:ext cx="8328025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Digital Transmission of Analog Data</a:t>
            </a:r>
          </a:p>
        </p:txBody>
      </p:sp>
      <p:sp>
        <p:nvSpPr>
          <p:cNvPr id="2682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38200" y="2438400"/>
            <a:ext cx="7772400" cy="35814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Analog voice data sent over digital network using digital transmission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Requires a pair of special devices called Codec - </a:t>
            </a:r>
            <a:r>
              <a:rPr lang="en-US" sz="2000" u="sng" dirty="0">
                <a:latin typeface="Arial" pitchFamily="34" charset="0"/>
                <a:cs typeface="Arial" pitchFamily="34" charset="0"/>
              </a:rPr>
              <a:t>Co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der/</a:t>
            </a:r>
            <a:r>
              <a:rPr lang="en-US" sz="2000" u="sng" dirty="0">
                <a:latin typeface="Arial" pitchFamily="34" charset="0"/>
                <a:cs typeface="Arial" pitchFamily="34" charset="0"/>
              </a:rPr>
              <a:t>dec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oder 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A device that converts an analog voice signal into digital form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Converts it back to analog data at the receiving end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Used by the phone system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Modem is reverse device than Codec, and this word stands for </a:t>
            </a:r>
            <a:r>
              <a:rPr lang="en-US" sz="2000" u="sng" dirty="0">
                <a:latin typeface="Arial" pitchFamily="34" charset="0"/>
                <a:cs typeface="Arial" pitchFamily="34" charset="0"/>
              </a:rPr>
              <a:t>Mod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ulate/</a:t>
            </a:r>
            <a:r>
              <a:rPr lang="en-US" sz="2000" u="sng" dirty="0">
                <a:latin typeface="Arial" pitchFamily="34" charset="0"/>
                <a:cs typeface="Arial" pitchFamily="34" charset="0"/>
              </a:rPr>
              <a:t>Dem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odulate.  Modems are used for analog transmission of digital data.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23055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3 - </a:t>
            </a:r>
            <a:fld id="{810918B0-0E2C-471D-8A3B-1BC0EFEB8ECB}" type="slidenum">
              <a:rPr lang="en-US"/>
              <a:pPr/>
              <a:t>52</a:t>
            </a:fld>
            <a:endParaRPr lang="en-US" dirty="0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PAM for Telephones</a:t>
            </a:r>
          </a:p>
        </p:txBody>
      </p:sp>
      <p:pic>
        <p:nvPicPr>
          <p:cNvPr id="331781" name="Picture 5" descr="untit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252538"/>
            <a:ext cx="6781800" cy="4967287"/>
          </a:xfrm>
          <a:prstGeom prst="rect">
            <a:avLst/>
          </a:prstGeom>
          <a:noFill/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41661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3 - </a:t>
            </a:r>
            <a:fld id="{2C18D707-99BF-4975-896A-46FBC349A1FD}" type="slidenum">
              <a:rPr lang="en-US"/>
              <a:pPr/>
              <a:t>53</a:t>
            </a:fld>
            <a:endParaRPr lang="en-US" dirty="0"/>
          </a:p>
        </p:txBody>
      </p:sp>
      <p:sp>
        <p:nvSpPr>
          <p:cNvPr id="31744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295400"/>
            <a:ext cx="5943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Analog to Digital Conversion</a:t>
            </a:r>
          </a:p>
        </p:txBody>
      </p:sp>
      <p:sp>
        <p:nvSpPr>
          <p:cNvPr id="3174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2057400"/>
            <a:ext cx="7772400" cy="4038600"/>
          </a:xfrm>
        </p:spPr>
        <p:txBody>
          <a:bodyPr>
            <a:normAutofit lnSpcReduction="10000"/>
          </a:bodyPr>
          <a:lstStyle/>
          <a:p>
            <a:pPr marL="381000" indent="-381000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Analog data must be translated into a series of bits before transmission onto a digital circuit</a:t>
            </a:r>
          </a:p>
          <a:p>
            <a:pPr marL="381000" indent="-381000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Done by a technique called Pulse Amplitude Modulation (PAM) involving 4 steps:</a:t>
            </a:r>
          </a:p>
          <a:p>
            <a:pPr marL="800100" lvl="1" indent="-342900">
              <a:lnSpc>
                <a:spcPct val="80000"/>
              </a:lnSpc>
              <a:buFontTx/>
              <a:buAutoNum type="arabicPeriod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Take samples of the continuously varying analog signal across time</a:t>
            </a:r>
          </a:p>
          <a:p>
            <a:pPr marL="800100" lvl="1" indent="-342900">
              <a:lnSpc>
                <a:spcPct val="80000"/>
              </a:lnSpc>
              <a:buFontTx/>
              <a:buAutoNum type="arabicPeriod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Measure the amplitude of each signal sample</a:t>
            </a:r>
          </a:p>
          <a:p>
            <a:pPr marL="800100" lvl="1" indent="-342900">
              <a:lnSpc>
                <a:spcPct val="80000"/>
              </a:lnSpc>
              <a:buFontTx/>
              <a:buAutoNum type="arabicPeriod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Encode the amplitude measurement of the signal as  binary data that is representative of the sample</a:t>
            </a:r>
          </a:p>
          <a:p>
            <a:pPr marL="800100" lvl="1" indent="-342900">
              <a:lnSpc>
                <a:spcPct val="80000"/>
              </a:lnSpc>
              <a:buFontTx/>
              <a:buAutoNum type="arabicPeriod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Send the discrete, digital data stream of 0’s and 1’s that approximates the original analog signal</a:t>
            </a:r>
          </a:p>
          <a:p>
            <a:pPr marL="381000" indent="-381000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Creates a rough (digitized) approximation of original signal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Quantizing error: difference between the original analog signal and the replicated but approximated, digital signal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The more samples taken in time, the less quantizing error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21487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2007 John Wiley &amp; Sons, Inc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3 - </a:t>
            </a:r>
            <a:fld id="{7AEF7DB9-DDEC-45CF-994A-54ED75E3A652}" type="slidenum">
              <a:rPr lang="en-US"/>
              <a:pPr/>
              <a:t>54</a:t>
            </a:fld>
            <a:endParaRPr lang="en-US" dirty="0"/>
          </a:p>
        </p:txBody>
      </p:sp>
      <p:pic>
        <p:nvPicPr>
          <p:cNvPr id="269314" name="Picture 2" descr="04-14A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8000"/>
          </a:blip>
          <a:srcRect t="46614" r="4369"/>
          <a:stretch>
            <a:fillRect/>
          </a:stretch>
        </p:blipFill>
        <p:spPr bwMode="auto">
          <a:xfrm>
            <a:off x="1219200" y="1752600"/>
            <a:ext cx="6777038" cy="2278063"/>
          </a:xfrm>
          <a:prstGeom prst="rect">
            <a:avLst/>
          </a:prstGeom>
          <a:noFill/>
        </p:spPr>
      </p:pic>
      <p:sp>
        <p:nvSpPr>
          <p:cNvPr id="269319" name="Rectangle 7"/>
          <p:cNvSpPr>
            <a:spLocks noGrp="1" noChangeArrowheads="1"/>
          </p:cNvSpPr>
          <p:nvPr>
            <p:ph type="title"/>
          </p:nvPr>
        </p:nvSpPr>
        <p:spPr>
          <a:xfrm>
            <a:off x="152400" y="1066800"/>
            <a:ext cx="50292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PAM – Measuring Signal</a:t>
            </a:r>
          </a:p>
        </p:txBody>
      </p:sp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1219200" y="4191000"/>
            <a:ext cx="7285037" cy="192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4950" indent="-234950">
              <a:lnSpc>
                <a:spcPct val="110000"/>
              </a:lnSpc>
              <a:buFontTx/>
              <a:buChar char="•"/>
            </a:pPr>
            <a:r>
              <a:rPr lang="en-US" b="1" dirty="0">
                <a:solidFill>
                  <a:srgbClr val="00008C"/>
                </a:solidFill>
                <a:latin typeface="Arial" charset="0"/>
              </a:rPr>
              <a:t>Sample analog waveform across time and measure amplitude of signal</a:t>
            </a:r>
          </a:p>
          <a:p>
            <a:pPr marL="234950" indent="-234950">
              <a:lnSpc>
                <a:spcPct val="110000"/>
              </a:lnSpc>
              <a:buFontTx/>
              <a:buChar char="•"/>
            </a:pPr>
            <a:r>
              <a:rPr lang="en-US" b="1" dirty="0">
                <a:solidFill>
                  <a:srgbClr val="00008C"/>
                </a:solidFill>
                <a:latin typeface="Arial" charset="0"/>
              </a:rPr>
              <a:t>In this example, quantize the samples using only 8 pulse amplitudes or levels for simplicity</a:t>
            </a:r>
          </a:p>
          <a:p>
            <a:pPr marL="234950" indent="-234950">
              <a:lnSpc>
                <a:spcPct val="110000"/>
              </a:lnSpc>
              <a:buFontTx/>
              <a:buChar char="•"/>
            </a:pPr>
            <a:r>
              <a:rPr lang="en-US" b="1" dirty="0">
                <a:solidFill>
                  <a:srgbClr val="00008C"/>
                </a:solidFill>
                <a:latin typeface="Arial" charset="0"/>
              </a:rPr>
              <a:t>Our 8 levels or amplitudes can be depicted digitally by using 0’s and 1’s in a 3-bit code, yielding 2</a:t>
            </a:r>
            <a:r>
              <a:rPr lang="en-US" b="1" baseline="66000" dirty="0">
                <a:solidFill>
                  <a:srgbClr val="00008C"/>
                </a:solidFill>
                <a:latin typeface="Arial" charset="0"/>
              </a:rPr>
              <a:t>3 </a:t>
            </a:r>
            <a:r>
              <a:rPr lang="en-US" b="1" dirty="0">
                <a:solidFill>
                  <a:srgbClr val="00008C"/>
                </a:solidFill>
                <a:latin typeface="Arial" charset="0"/>
              </a:rPr>
              <a:t>possible amplitudes</a:t>
            </a:r>
            <a:endParaRPr lang="en-US" b="1" baseline="66000" dirty="0">
              <a:solidFill>
                <a:srgbClr val="00008C"/>
              </a:solidFill>
              <a:latin typeface="Arial" charset="0"/>
            </a:endParaRPr>
          </a:p>
        </p:txBody>
      </p:sp>
      <p:sp>
        <p:nvSpPr>
          <p:cNvPr id="269317" name="Text Box 5"/>
          <p:cNvSpPr txBox="1">
            <a:spLocks noChangeArrowheads="1"/>
          </p:cNvSpPr>
          <p:nvPr/>
        </p:nvSpPr>
        <p:spPr bwMode="auto">
          <a:xfrm>
            <a:off x="5867400" y="1223963"/>
            <a:ext cx="1831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008C"/>
                </a:solidFill>
                <a:latin typeface="Arial" charset="0"/>
              </a:rPr>
              <a:t>Original wave</a:t>
            </a:r>
          </a:p>
        </p:txBody>
      </p:sp>
      <p:sp>
        <p:nvSpPr>
          <p:cNvPr id="269318" name="Text Box 6"/>
          <p:cNvSpPr txBox="1">
            <a:spLocks noChangeArrowheads="1"/>
          </p:cNvSpPr>
          <p:nvPr/>
        </p:nvSpPr>
        <p:spPr bwMode="auto">
          <a:xfrm rot="16122985" flipH="1">
            <a:off x="7074673" y="2631929"/>
            <a:ext cx="2270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 dirty="0">
                <a:latin typeface="Arial" charset="0"/>
              </a:rPr>
              <a:t>8 pulse amplitudes</a:t>
            </a:r>
          </a:p>
        </p:txBody>
      </p:sp>
      <p:sp>
        <p:nvSpPr>
          <p:cNvPr id="269320" name="Rectangle 8"/>
          <p:cNvSpPr>
            <a:spLocks noChangeArrowheads="1"/>
          </p:cNvSpPr>
          <p:nvPr/>
        </p:nvSpPr>
        <p:spPr bwMode="auto">
          <a:xfrm>
            <a:off x="598488" y="1223963"/>
            <a:ext cx="837406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8C"/>
                </a:solidFill>
                <a:latin typeface="Arial" charset="0"/>
              </a:rPr>
              <a:t>	</a:t>
            </a:r>
          </a:p>
        </p:txBody>
      </p:sp>
      <p:sp>
        <p:nvSpPr>
          <p:cNvPr id="269321" name="Text Box 9"/>
          <p:cNvSpPr txBox="1">
            <a:spLocks noChangeArrowheads="1"/>
          </p:cNvSpPr>
          <p:nvPr/>
        </p:nvSpPr>
        <p:spPr bwMode="auto">
          <a:xfrm>
            <a:off x="1173163" y="3563938"/>
            <a:ext cx="2286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latin typeface="Arial" charset="0"/>
              </a:rPr>
              <a:t>time</a:t>
            </a:r>
          </a:p>
        </p:txBody>
      </p:sp>
      <p:sp>
        <p:nvSpPr>
          <p:cNvPr id="269322" name="Line 10"/>
          <p:cNvSpPr>
            <a:spLocks noChangeShapeType="1"/>
          </p:cNvSpPr>
          <p:nvPr/>
        </p:nvSpPr>
        <p:spPr bwMode="auto">
          <a:xfrm>
            <a:off x="1905000" y="3756025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86035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2007 John Wiley &amp; Sons, Inc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3 - </a:t>
            </a:r>
            <a:fld id="{7B14F433-2697-443A-ABB7-62E38EA5B409}" type="slidenum">
              <a:rPr lang="en-US"/>
              <a:pPr/>
              <a:t>55</a:t>
            </a:fld>
            <a:endParaRPr lang="en-US" dirty="0"/>
          </a:p>
        </p:txBody>
      </p:sp>
      <p:pic>
        <p:nvPicPr>
          <p:cNvPr id="270338" name="Picture 2" descr="04-14B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rcRect t="54112" r="3954"/>
          <a:stretch>
            <a:fillRect/>
          </a:stretch>
        </p:blipFill>
        <p:spPr bwMode="auto">
          <a:xfrm>
            <a:off x="2746375" y="1687513"/>
            <a:ext cx="5622925" cy="2351087"/>
          </a:xfrm>
          <a:prstGeom prst="rect">
            <a:avLst/>
          </a:prstGeom>
          <a:noFill/>
        </p:spPr>
      </p:pic>
      <p:sp>
        <p:nvSpPr>
          <p:cNvPr id="27033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90600"/>
          </a:xfrm>
        </p:spPr>
        <p:txBody>
          <a:bodyPr/>
          <a:lstStyle/>
          <a:p>
            <a:r>
              <a:rPr lang="en-US" dirty="0"/>
              <a:t>PAM – Encoding and Sampling</a:t>
            </a:r>
          </a:p>
        </p:txBody>
      </p:sp>
      <p:sp>
        <p:nvSpPr>
          <p:cNvPr id="270341" name="Text Box 5"/>
          <p:cNvSpPr txBox="1">
            <a:spLocks noChangeArrowheads="1"/>
          </p:cNvSpPr>
          <p:nvPr/>
        </p:nvSpPr>
        <p:spPr bwMode="auto">
          <a:xfrm>
            <a:off x="5364163" y="1336675"/>
            <a:ext cx="2314575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8C"/>
                </a:solidFill>
                <a:latin typeface="Arial" charset="0"/>
              </a:rPr>
              <a:t>Pulse Amplitudes</a:t>
            </a:r>
          </a:p>
        </p:txBody>
      </p:sp>
      <p:sp>
        <p:nvSpPr>
          <p:cNvPr id="270342" name="Text Box 6"/>
          <p:cNvSpPr txBox="1">
            <a:spLocks noChangeArrowheads="1"/>
          </p:cNvSpPr>
          <p:nvPr/>
        </p:nvSpPr>
        <p:spPr bwMode="auto">
          <a:xfrm rot="-5435921">
            <a:off x="7041357" y="2129631"/>
            <a:ext cx="2979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008C"/>
                </a:solidFill>
                <a:latin typeface="Arial" charset="0"/>
              </a:rPr>
              <a:t>8 pulse amplitudes</a:t>
            </a:r>
          </a:p>
        </p:txBody>
      </p:sp>
      <p:sp>
        <p:nvSpPr>
          <p:cNvPr id="270343" name="Text Box 7"/>
          <p:cNvSpPr txBox="1">
            <a:spLocks noChangeArrowheads="1"/>
          </p:cNvSpPr>
          <p:nvPr/>
        </p:nvSpPr>
        <p:spPr bwMode="auto">
          <a:xfrm>
            <a:off x="685800" y="1687513"/>
            <a:ext cx="1946275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8C"/>
                </a:solidFill>
                <a:latin typeface="Arial" charset="0"/>
              </a:rPr>
              <a:t>000 – PAM Level 1</a:t>
            </a:r>
          </a:p>
          <a:p>
            <a:r>
              <a:rPr lang="en-US" sz="1600" b="1" dirty="0">
                <a:solidFill>
                  <a:srgbClr val="00008C"/>
                </a:solidFill>
                <a:latin typeface="Arial" charset="0"/>
              </a:rPr>
              <a:t>001 – PAM Level 2</a:t>
            </a:r>
          </a:p>
          <a:p>
            <a:r>
              <a:rPr lang="en-US" sz="1600" b="1" dirty="0">
                <a:solidFill>
                  <a:srgbClr val="00008C"/>
                </a:solidFill>
                <a:latin typeface="Arial" charset="0"/>
              </a:rPr>
              <a:t>010 – PAM Level 3</a:t>
            </a:r>
          </a:p>
          <a:p>
            <a:r>
              <a:rPr lang="en-US" sz="1600" b="1" dirty="0">
                <a:solidFill>
                  <a:srgbClr val="00008C"/>
                </a:solidFill>
                <a:latin typeface="Arial" charset="0"/>
              </a:rPr>
              <a:t>011 – PAM Level 4</a:t>
            </a:r>
          </a:p>
          <a:p>
            <a:r>
              <a:rPr lang="en-US" sz="1600" b="1" dirty="0">
                <a:solidFill>
                  <a:srgbClr val="00008C"/>
                </a:solidFill>
                <a:latin typeface="Arial" charset="0"/>
              </a:rPr>
              <a:t>100 – PAM Level 5</a:t>
            </a:r>
          </a:p>
          <a:p>
            <a:r>
              <a:rPr lang="en-US" sz="1600" b="1" dirty="0">
                <a:solidFill>
                  <a:srgbClr val="00008C"/>
                </a:solidFill>
                <a:latin typeface="Arial" charset="0"/>
              </a:rPr>
              <a:t>101 – PAM Level 6</a:t>
            </a:r>
          </a:p>
          <a:p>
            <a:r>
              <a:rPr lang="en-US" sz="1600" b="1" dirty="0">
                <a:solidFill>
                  <a:srgbClr val="00008C"/>
                </a:solidFill>
                <a:latin typeface="Arial" charset="0"/>
              </a:rPr>
              <a:t>110 – PAM Level 7</a:t>
            </a:r>
          </a:p>
          <a:p>
            <a:r>
              <a:rPr lang="en-US" sz="1600" b="1" dirty="0">
                <a:solidFill>
                  <a:srgbClr val="00008C"/>
                </a:solidFill>
                <a:latin typeface="Arial" charset="0"/>
              </a:rPr>
              <a:t>111 – PAM Level 8</a:t>
            </a:r>
          </a:p>
          <a:p>
            <a:endParaRPr lang="en-US" sz="1600" b="1" dirty="0">
              <a:solidFill>
                <a:srgbClr val="00008C"/>
              </a:solidFill>
              <a:latin typeface="Arial" charset="0"/>
            </a:endParaRPr>
          </a:p>
        </p:txBody>
      </p:sp>
      <p:sp>
        <p:nvSpPr>
          <p:cNvPr id="270348" name="Text Box 12"/>
          <p:cNvSpPr txBox="1">
            <a:spLocks noChangeArrowheads="1"/>
          </p:cNvSpPr>
          <p:nvPr/>
        </p:nvSpPr>
        <p:spPr bwMode="auto">
          <a:xfrm>
            <a:off x="4756150" y="3962400"/>
            <a:ext cx="2044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8C"/>
                </a:solidFill>
                <a:latin typeface="Arial" charset="0"/>
              </a:rPr>
              <a:t>Digitized signal</a:t>
            </a:r>
          </a:p>
        </p:txBody>
      </p:sp>
      <p:sp>
        <p:nvSpPr>
          <p:cNvPr id="270353" name="Text Box 17"/>
          <p:cNvSpPr txBox="1">
            <a:spLocks noChangeArrowheads="1"/>
          </p:cNvSpPr>
          <p:nvPr/>
        </p:nvSpPr>
        <p:spPr bwMode="auto">
          <a:xfrm>
            <a:off x="790575" y="4359275"/>
            <a:ext cx="8201025" cy="176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4950" indent="-234950">
              <a:lnSpc>
                <a:spcPct val="110000"/>
              </a:lnSpc>
              <a:buFontTx/>
              <a:buChar char="•"/>
            </a:pPr>
            <a:r>
              <a:rPr lang="en-US" sz="2000" b="1" dirty="0">
                <a:solidFill>
                  <a:srgbClr val="00008C"/>
                </a:solidFill>
                <a:latin typeface="Arial" charset="0"/>
              </a:rPr>
              <a:t>For digitizing a voice signal, it is typically 8,000 samples per second and 8 bits per sample</a:t>
            </a:r>
          </a:p>
          <a:p>
            <a:pPr marL="234950" indent="-234950">
              <a:lnSpc>
                <a:spcPct val="110000"/>
              </a:lnSpc>
              <a:buFontTx/>
              <a:buChar char="•"/>
            </a:pPr>
            <a:r>
              <a:rPr lang="en-US" sz="2000" b="1" dirty="0">
                <a:solidFill>
                  <a:srgbClr val="00008C"/>
                </a:solidFill>
                <a:latin typeface="Arial" charset="0"/>
              </a:rPr>
              <a:t>8,000 samples x 8 bits per sample </a:t>
            </a:r>
            <a:r>
              <a:rPr lang="en-US" sz="2000" b="1" dirty="0">
                <a:solidFill>
                  <a:srgbClr val="00008C"/>
                </a:solidFill>
                <a:latin typeface="Arial" charset="0"/>
                <a:sym typeface="Wingdings" pitchFamily="2" charset="2"/>
              </a:rPr>
              <a:t> </a:t>
            </a:r>
            <a:r>
              <a:rPr lang="en-US" sz="2000" b="1" dirty="0">
                <a:solidFill>
                  <a:srgbClr val="00008C"/>
                </a:solidFill>
                <a:latin typeface="Arial" charset="0"/>
              </a:rPr>
              <a:t> 64,000 bps transmission rate needed </a:t>
            </a:r>
          </a:p>
          <a:p>
            <a:pPr marL="234950" indent="-234950">
              <a:lnSpc>
                <a:spcPct val="110000"/>
              </a:lnSpc>
              <a:buFontTx/>
              <a:buChar char="•"/>
            </a:pPr>
            <a:r>
              <a:rPr lang="en-US" sz="2000" b="1" dirty="0">
                <a:solidFill>
                  <a:srgbClr val="00008C"/>
                </a:solidFill>
                <a:latin typeface="Arial" charset="0"/>
              </a:rPr>
              <a:t>8,000 samples then transmitted as a serial stream of 0s and 1s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06169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3 - </a:t>
            </a:r>
            <a:fld id="{7329FC21-A8A5-44CF-A5BA-905F66BC4269}" type="slidenum">
              <a:rPr lang="en-US"/>
              <a:pPr/>
              <a:t>56</a:t>
            </a:fld>
            <a:endParaRPr lang="en-US" dirty="0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19200"/>
            <a:ext cx="77724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Minimize Quantizing Errors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772400" cy="42672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Increase number of amplitude levels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Difference between levels minimized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 smoother signal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Requires more bits to represent levels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 more data to transmit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Adequate human voice:  7 bits  128 levels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Music: at least 16 bits  65,536 levels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Sample more frequently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Will reduce the length of each step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 smoother signal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Adequate Voice signal: twice the highest possible frequency (4Khz x 2 = 8000 samples / second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)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Nyquist</a:t>
            </a:r>
            <a:endParaRPr lang="en-US" sz="20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1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 theorem.</a:t>
            </a: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RealNetworks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: 48,000 samples / second</a:t>
            </a:r>
          </a:p>
          <a:p>
            <a:pPr lvl="1"/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38648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4F60BAF9-97A9-41D2-B9B1-A57CB0E24733}" type="slidenum">
              <a:rPr lang="en-US"/>
              <a:pPr/>
              <a:t>57</a:t>
            </a:fld>
            <a:endParaRPr lang="en-US"/>
          </a:p>
        </p:txBody>
      </p:sp>
      <p:sp>
        <p:nvSpPr>
          <p:cNvPr id="272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PCM - Pulse Code Modulation</a:t>
            </a:r>
          </a:p>
        </p:txBody>
      </p:sp>
      <p:sp>
        <p:nvSpPr>
          <p:cNvPr id="272395" name="AutoShape 11"/>
          <p:cNvSpPr>
            <a:spLocks noChangeArrowheads="1"/>
          </p:cNvSpPr>
          <p:nvPr/>
        </p:nvSpPr>
        <p:spPr bwMode="auto">
          <a:xfrm>
            <a:off x="635000" y="1584325"/>
            <a:ext cx="1947863" cy="4127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396" name="Rectangle 12"/>
          <p:cNvSpPr>
            <a:spLocks noChangeArrowheads="1"/>
          </p:cNvSpPr>
          <p:nvPr/>
        </p:nvSpPr>
        <p:spPr bwMode="auto">
          <a:xfrm>
            <a:off x="800100" y="1995488"/>
            <a:ext cx="1592263" cy="6937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397" name="AutoShape 13"/>
          <p:cNvSpPr>
            <a:spLocks noChangeArrowheads="1"/>
          </p:cNvSpPr>
          <p:nvPr/>
        </p:nvSpPr>
        <p:spPr bwMode="auto">
          <a:xfrm>
            <a:off x="1635125" y="2379663"/>
            <a:ext cx="412750" cy="192087"/>
          </a:xfrm>
          <a:prstGeom prst="triangle">
            <a:avLst>
              <a:gd name="adj" fmla="val 50255"/>
            </a:avLst>
          </a:prstGeom>
          <a:solidFill>
            <a:srgbClr val="00008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398" name="AutoShape 14"/>
          <p:cNvSpPr>
            <a:spLocks noChangeArrowheads="1"/>
          </p:cNvSpPr>
          <p:nvPr/>
        </p:nvSpPr>
        <p:spPr bwMode="auto">
          <a:xfrm>
            <a:off x="1501775" y="2366963"/>
            <a:ext cx="693738" cy="133350"/>
          </a:xfrm>
          <a:custGeom>
            <a:avLst/>
            <a:gdLst>
              <a:gd name="G0" fmla="+- 540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400"/>
              <a:gd name="G18" fmla="*/ 540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40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40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700 w 21600"/>
              <a:gd name="T15" fmla="*/ 10800 h 21600"/>
              <a:gd name="T16" fmla="*/ 10800 w 21600"/>
              <a:gd name="T17" fmla="*/ 5400 h 21600"/>
              <a:gd name="T18" fmla="*/ 18900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00008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399" name="Rectangle 15"/>
          <p:cNvSpPr>
            <a:spLocks noChangeArrowheads="1"/>
          </p:cNvSpPr>
          <p:nvPr/>
        </p:nvSpPr>
        <p:spPr bwMode="auto">
          <a:xfrm>
            <a:off x="4610100" y="2011363"/>
            <a:ext cx="1430338" cy="958850"/>
          </a:xfrm>
          <a:prstGeom prst="rect">
            <a:avLst/>
          </a:prstGeom>
          <a:solidFill>
            <a:srgbClr val="E9E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00" name="AutoShape 16"/>
          <p:cNvSpPr>
            <a:spLocks noChangeArrowheads="1"/>
          </p:cNvSpPr>
          <p:nvPr/>
        </p:nvSpPr>
        <p:spPr bwMode="auto">
          <a:xfrm>
            <a:off x="4933950" y="2247900"/>
            <a:ext cx="722313" cy="544513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01" name="Line 17"/>
          <p:cNvSpPr>
            <a:spLocks noChangeShapeType="1"/>
          </p:cNvSpPr>
          <p:nvPr/>
        </p:nvSpPr>
        <p:spPr bwMode="auto">
          <a:xfrm>
            <a:off x="2036763" y="2555875"/>
            <a:ext cx="2936875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2402" name="Rectangle 18"/>
          <p:cNvSpPr>
            <a:spLocks noChangeArrowheads="1"/>
          </p:cNvSpPr>
          <p:nvPr/>
        </p:nvSpPr>
        <p:spPr bwMode="auto">
          <a:xfrm>
            <a:off x="2805113" y="2174875"/>
            <a:ext cx="1368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16027C"/>
                </a:solidFill>
                <a:latin typeface="Arial" charset="0"/>
              </a:rPr>
              <a:t>local loop</a:t>
            </a:r>
          </a:p>
        </p:txBody>
      </p:sp>
      <p:sp>
        <p:nvSpPr>
          <p:cNvPr id="272403" name="Rectangle 19"/>
          <p:cNvSpPr>
            <a:spLocks noChangeArrowheads="1"/>
          </p:cNvSpPr>
          <p:nvPr/>
        </p:nvSpPr>
        <p:spPr bwMode="auto">
          <a:xfrm>
            <a:off x="4446588" y="1227138"/>
            <a:ext cx="18065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16027C"/>
                </a:solidFill>
                <a:latin typeface="Arial" charset="0"/>
              </a:rPr>
              <a:t>phone switch</a:t>
            </a:r>
          </a:p>
          <a:p>
            <a:pPr algn="ctr"/>
            <a:r>
              <a:rPr lang="en-US" sz="2000" b="1">
                <a:solidFill>
                  <a:srgbClr val="16027C"/>
                </a:solidFill>
                <a:latin typeface="Arial" charset="0"/>
              </a:rPr>
              <a:t>(DIGITAL)</a:t>
            </a:r>
          </a:p>
        </p:txBody>
      </p:sp>
      <p:sp>
        <p:nvSpPr>
          <p:cNvPr id="272404" name="Line 20"/>
          <p:cNvSpPr>
            <a:spLocks noChangeShapeType="1"/>
          </p:cNvSpPr>
          <p:nvPr/>
        </p:nvSpPr>
        <p:spPr bwMode="auto">
          <a:xfrm flipH="1">
            <a:off x="5362575" y="1863725"/>
            <a:ext cx="30163" cy="33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2405" name="Rectangle 21"/>
          <p:cNvSpPr>
            <a:spLocks noChangeArrowheads="1"/>
          </p:cNvSpPr>
          <p:nvPr/>
        </p:nvSpPr>
        <p:spPr bwMode="auto">
          <a:xfrm>
            <a:off x="4764088" y="2911475"/>
            <a:ext cx="14811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16027C"/>
                </a:solidFill>
                <a:latin typeface="Arial" charset="0"/>
              </a:rPr>
              <a:t>Central Office</a:t>
            </a:r>
          </a:p>
          <a:p>
            <a:pPr algn="ctr"/>
            <a:r>
              <a:rPr lang="en-US" sz="2000" b="1">
                <a:solidFill>
                  <a:srgbClr val="16027C"/>
                </a:solidFill>
                <a:latin typeface="Arial" charset="0"/>
              </a:rPr>
              <a:t>(Telco)</a:t>
            </a:r>
          </a:p>
        </p:txBody>
      </p:sp>
      <p:sp>
        <p:nvSpPr>
          <p:cNvPr id="272406" name="Rectangle 22"/>
          <p:cNvSpPr>
            <a:spLocks noChangeArrowheads="1"/>
          </p:cNvSpPr>
          <p:nvPr/>
        </p:nvSpPr>
        <p:spPr bwMode="auto">
          <a:xfrm>
            <a:off x="2103438" y="2978150"/>
            <a:ext cx="2311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i="1">
                <a:solidFill>
                  <a:srgbClr val="16027C"/>
                </a:solidFill>
                <a:latin typeface="Arial" charset="0"/>
              </a:rPr>
              <a:t>Analog transmission</a:t>
            </a:r>
          </a:p>
        </p:txBody>
      </p:sp>
      <p:sp>
        <p:nvSpPr>
          <p:cNvPr id="272407" name="Line 23"/>
          <p:cNvSpPr>
            <a:spLocks noChangeShapeType="1"/>
          </p:cNvSpPr>
          <p:nvPr/>
        </p:nvSpPr>
        <p:spPr bwMode="auto">
          <a:xfrm flipV="1">
            <a:off x="2767013" y="2555875"/>
            <a:ext cx="0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2408" name="Line 24"/>
          <p:cNvSpPr>
            <a:spLocks noChangeShapeType="1"/>
          </p:cNvSpPr>
          <p:nvPr/>
        </p:nvSpPr>
        <p:spPr bwMode="auto">
          <a:xfrm flipV="1">
            <a:off x="5627688" y="2525713"/>
            <a:ext cx="17399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2409" name="Rectangle 25"/>
          <p:cNvSpPr>
            <a:spLocks noChangeArrowheads="1"/>
          </p:cNvSpPr>
          <p:nvPr/>
        </p:nvSpPr>
        <p:spPr bwMode="auto">
          <a:xfrm>
            <a:off x="7354888" y="2149475"/>
            <a:ext cx="13398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16027C"/>
                </a:solidFill>
                <a:latin typeface="Arial" charset="0"/>
              </a:rPr>
              <a:t>To other switches</a:t>
            </a:r>
          </a:p>
        </p:txBody>
      </p:sp>
      <p:sp>
        <p:nvSpPr>
          <p:cNvPr id="272410" name="Rectangle 26"/>
          <p:cNvSpPr>
            <a:spLocks noChangeArrowheads="1"/>
          </p:cNvSpPr>
          <p:nvPr/>
        </p:nvSpPr>
        <p:spPr bwMode="auto">
          <a:xfrm>
            <a:off x="6157913" y="2179638"/>
            <a:ext cx="81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16027C"/>
                </a:solidFill>
                <a:latin typeface="Arial" charset="0"/>
              </a:rPr>
              <a:t>trunk</a:t>
            </a:r>
          </a:p>
        </p:txBody>
      </p:sp>
      <p:sp>
        <p:nvSpPr>
          <p:cNvPr id="272411" name="Rectangle 27"/>
          <p:cNvSpPr>
            <a:spLocks noChangeArrowheads="1"/>
          </p:cNvSpPr>
          <p:nvPr/>
        </p:nvSpPr>
        <p:spPr bwMode="auto">
          <a:xfrm>
            <a:off x="6326188" y="2978150"/>
            <a:ext cx="2311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i="1">
                <a:solidFill>
                  <a:srgbClr val="16027C"/>
                </a:solidFill>
                <a:latin typeface="Arial" charset="0"/>
              </a:rPr>
              <a:t>Digital transmission</a:t>
            </a:r>
          </a:p>
        </p:txBody>
      </p:sp>
      <p:sp>
        <p:nvSpPr>
          <p:cNvPr id="272412" name="Line 28"/>
          <p:cNvSpPr>
            <a:spLocks noChangeShapeType="1"/>
          </p:cNvSpPr>
          <p:nvPr/>
        </p:nvSpPr>
        <p:spPr bwMode="auto">
          <a:xfrm flipV="1">
            <a:off x="6742113" y="2584450"/>
            <a:ext cx="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2413" name="Rectangle 29"/>
          <p:cNvSpPr>
            <a:spLocks noChangeArrowheads="1"/>
          </p:cNvSpPr>
          <p:nvPr/>
        </p:nvSpPr>
        <p:spPr bwMode="auto">
          <a:xfrm>
            <a:off x="3986213" y="4038600"/>
            <a:ext cx="50276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 i="1">
                <a:solidFill>
                  <a:srgbClr val="16027C"/>
                </a:solidFill>
                <a:latin typeface="Arial" charset="0"/>
              </a:rPr>
              <a:t>convert analog signals to digital data using PCM (similar to PAM)</a:t>
            </a:r>
          </a:p>
        </p:txBody>
      </p:sp>
      <p:sp>
        <p:nvSpPr>
          <p:cNvPr id="272415" name="Rectangle 31"/>
          <p:cNvSpPr>
            <a:spLocks noChangeArrowheads="1"/>
          </p:cNvSpPr>
          <p:nvPr/>
        </p:nvSpPr>
        <p:spPr bwMode="auto">
          <a:xfrm>
            <a:off x="4926013" y="2478088"/>
            <a:ext cx="122237" cy="106362"/>
          </a:xfrm>
          <a:prstGeom prst="rect">
            <a:avLst/>
          </a:prstGeom>
          <a:solidFill>
            <a:srgbClr val="0000C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16" name="Line 32"/>
          <p:cNvSpPr>
            <a:spLocks noChangeShapeType="1"/>
          </p:cNvSpPr>
          <p:nvPr/>
        </p:nvSpPr>
        <p:spPr bwMode="auto">
          <a:xfrm flipV="1">
            <a:off x="4446588" y="2601913"/>
            <a:ext cx="563562" cy="1316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2417" name="Rectangle 33"/>
          <p:cNvSpPr>
            <a:spLocks noChangeArrowheads="1"/>
          </p:cNvSpPr>
          <p:nvPr/>
        </p:nvSpPr>
        <p:spPr bwMode="auto">
          <a:xfrm>
            <a:off x="4173538" y="4892675"/>
            <a:ext cx="4840287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6213" indent="-176213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FontTx/>
              <a:buChar char="•"/>
            </a:pPr>
            <a:r>
              <a:rPr lang="en-US" sz="2000" b="1">
                <a:solidFill>
                  <a:srgbClr val="16027C"/>
                </a:solidFill>
                <a:latin typeface="Arial" charset="0"/>
              </a:rPr>
              <a:t>8000 samples per second and 8 bits per sample (7 bits for sample + 1 bit for control)</a:t>
            </a:r>
          </a:p>
          <a:p>
            <a:pPr marL="176213" indent="-176213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</a:pPr>
            <a:r>
              <a:rPr lang="en-US" sz="2000" b="1">
                <a:solidFill>
                  <a:srgbClr val="16027C"/>
                </a:solidFill>
                <a:latin typeface="Arial" charset="0"/>
              </a:rPr>
              <a:t>		</a:t>
            </a:r>
            <a:r>
              <a:rPr lang="en-US" sz="2000" b="1">
                <a:solidFill>
                  <a:srgbClr val="16027C"/>
                </a:solidFill>
                <a:latin typeface="Arial" charset="0"/>
                <a:sym typeface="Wingdings" pitchFamily="2" charset="2"/>
              </a:rPr>
              <a:t> 64 Kb/s (DS-0 rate)</a:t>
            </a:r>
          </a:p>
        </p:txBody>
      </p:sp>
      <p:sp>
        <p:nvSpPr>
          <p:cNvPr id="272418" name="Text Box 34"/>
          <p:cNvSpPr txBox="1">
            <a:spLocks noChangeArrowheads="1"/>
          </p:cNvSpPr>
          <p:nvPr/>
        </p:nvSpPr>
        <p:spPr bwMode="auto">
          <a:xfrm>
            <a:off x="228600" y="4191000"/>
            <a:ext cx="3429000" cy="172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4488" indent="-176213">
              <a:spcBef>
                <a:spcPct val="20000"/>
              </a:spcBef>
              <a:spcAft>
                <a:spcPct val="15000"/>
              </a:spcAft>
              <a:buFontTx/>
              <a:buChar char="•"/>
              <a:tabLst>
                <a:tab pos="0" algn="l"/>
              </a:tabLst>
            </a:pPr>
            <a:r>
              <a:rPr lang="en-US" sz="2000" b="1">
                <a:solidFill>
                  <a:srgbClr val="16027C"/>
                </a:solidFill>
                <a:latin typeface="Arial" charset="0"/>
              </a:rPr>
              <a:t>DS-0 is the basic digital communications unit used by phone network</a:t>
            </a:r>
          </a:p>
          <a:p>
            <a:pPr marL="344488" indent="-176213">
              <a:spcBef>
                <a:spcPct val="20000"/>
              </a:spcBef>
              <a:spcAft>
                <a:spcPct val="15000"/>
              </a:spcAft>
              <a:buFontTx/>
              <a:buChar char="•"/>
              <a:tabLst>
                <a:tab pos="0" algn="l"/>
              </a:tabLst>
            </a:pPr>
            <a:r>
              <a:rPr lang="en-US" sz="2000" b="1">
                <a:solidFill>
                  <a:srgbClr val="16027C"/>
                </a:solidFill>
                <a:latin typeface="Arial" charset="0"/>
              </a:rPr>
              <a:t>DS-0 corresponds to 1 digital voice signal</a:t>
            </a:r>
          </a:p>
        </p:txBody>
      </p:sp>
      <p:sp>
        <p:nvSpPr>
          <p:cNvPr id="29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525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A55AB3DC-4F81-4313-A6B7-479EA8DF1785}" type="slidenum">
              <a:rPr lang="en-US"/>
              <a:pPr/>
              <a:t>6</a:t>
            </a:fld>
            <a:endParaRPr lang="en-US"/>
          </a:p>
        </p:txBody>
      </p:sp>
      <p:sp>
        <p:nvSpPr>
          <p:cNvPr id="219160" name="Rectangle 104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 vs. Transmission Type</a:t>
            </a:r>
          </a:p>
        </p:txBody>
      </p:sp>
      <p:graphicFrame>
        <p:nvGraphicFramePr>
          <p:cNvPr id="219165" name="Group 1053"/>
          <p:cNvGraphicFramePr>
            <a:graphicFrameLocks noGrp="1"/>
          </p:cNvGraphicFramePr>
          <p:nvPr>
            <p:ph type="tbl" idx="4294967295"/>
          </p:nvPr>
        </p:nvGraphicFramePr>
        <p:xfrm>
          <a:off x="609600" y="1600200"/>
          <a:ext cx="7848600" cy="4114800"/>
        </p:xfrm>
        <a:graphic>
          <a:graphicData uri="http://schemas.openxmlformats.org/drawingml/2006/table">
            <a:tbl>
              <a:tblPr/>
              <a:tblGrid>
                <a:gridCol w="2438400"/>
                <a:gridCol w="2743200"/>
                <a:gridCol w="2667000"/>
              </a:tblGrid>
              <a:tr h="137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8C"/>
                          </a:solidFill>
                          <a:effectLst/>
                          <a:latin typeface="Arial" charset="0"/>
                        </a:rPr>
                        <a:t>Analog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8C"/>
                          </a:solidFill>
                          <a:effectLst/>
                          <a:latin typeface="Arial" charset="0"/>
                        </a:rPr>
                        <a:t>Transmission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8C"/>
                          </a:solidFill>
                          <a:effectLst/>
                          <a:latin typeface="Arial" charset="0"/>
                        </a:rPr>
                        <a:t>Digital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8C"/>
                          </a:solidFill>
                          <a:effectLst/>
                          <a:latin typeface="Arial" charset="0"/>
                        </a:rPr>
                        <a:t>Transmission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8C"/>
                          </a:solidFill>
                          <a:effectLst/>
                          <a:latin typeface="Arial" charset="0"/>
                        </a:rPr>
                        <a:t>Analog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8C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C"/>
                          </a:solidFill>
                          <a:effectLst/>
                          <a:latin typeface="Arial" charset="0"/>
                        </a:rPr>
                        <a:t>AM and FM Radio,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C"/>
                          </a:solidFill>
                          <a:effectLst/>
                          <a:latin typeface="Arial" charset="0"/>
                        </a:rPr>
                        <a:t>Pulse code modulation, MP3, CDs, iPOD, cellphones, VoIP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8C"/>
                          </a:solidFill>
                          <a:effectLst/>
                          <a:latin typeface="Arial" charset="0"/>
                        </a:rPr>
                        <a:t>Digital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C"/>
                          </a:solidFill>
                          <a:effectLst/>
                          <a:latin typeface="Arial" charset="0"/>
                        </a:rPr>
                        <a:t>Dial up modem sending email from your house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C"/>
                          </a:solidFill>
                          <a:effectLst/>
                          <a:latin typeface="Arial" charset="0"/>
                        </a:rPr>
                        <a:t>Codes such as ASCII or EBCDIC run over Ethernet LANs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9157" name="Line 1045"/>
          <p:cNvSpPr>
            <a:spLocks noChangeShapeType="1"/>
          </p:cNvSpPr>
          <p:nvPr/>
        </p:nvSpPr>
        <p:spPr bwMode="auto">
          <a:xfrm flipH="1" flipV="1">
            <a:off x="533400" y="1600200"/>
            <a:ext cx="2590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555D7015-681C-411D-83DB-7A5CFBB97487}" type="slidenum">
              <a:rPr lang="en-US"/>
              <a:pPr/>
              <a:t>7</a:t>
            </a:fld>
            <a:endParaRPr lang="en-US"/>
          </a:p>
        </p:txBody>
      </p:sp>
      <p:sp>
        <p:nvSpPr>
          <p:cNvPr id="220168" name="Rectangle 8"/>
          <p:cNvSpPr>
            <a:spLocks noGrp="1" noChangeArrowheads="1"/>
          </p:cNvSpPr>
          <p:nvPr>
            <p:ph type="title"/>
          </p:nvPr>
        </p:nvSpPr>
        <p:spPr>
          <a:xfrm>
            <a:off x="304800" y="1219200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Digital Transmission: Advantages</a:t>
            </a:r>
          </a:p>
        </p:txBody>
      </p:sp>
      <p:sp>
        <p:nvSpPr>
          <p:cNvPr id="22016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153400" cy="4191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Produces fewer errors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Easier to detect and correct errors, since transmitted data is binary (1s and 0s, only two distinct values)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A weak square wave can easily be propagated again in perfect form, allowing more crisp transmission than analog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Permits higher maximum transmission rates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e.g., Optical fiber designed for digital transmission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More efficient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Possible to send more digital data through a given circuit, circuit can be “packed”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More secure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Easier to encrypt digital bit stream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Simpler to integrate voice, video and data 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Easier mix and match V, V, D on the same circuit, since all signals made up of 0’s and 1’s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F0D0A193-471D-4C99-951A-ED9F0ABF9BE4}" type="slidenum">
              <a:rPr lang="en-US"/>
              <a:pPr/>
              <a:t>8</a:t>
            </a:fld>
            <a:endParaRPr lang="en-US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1676400"/>
            <a:ext cx="7772400" cy="792162"/>
          </a:xfrm>
        </p:spPr>
        <p:txBody>
          <a:bodyPr/>
          <a:lstStyle/>
          <a:p>
            <a:r>
              <a:rPr lang="en-US" dirty="0"/>
              <a:t>Circuit Configuration</a:t>
            </a:r>
          </a:p>
        </p:txBody>
      </p:sp>
      <p:sp>
        <p:nvSpPr>
          <p:cNvPr id="2232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2514600"/>
            <a:ext cx="7772400" cy="3352800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Basic physical layout of the circuit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Configuration types: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Point-to-Point Configuration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Goes from one point to another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Sometimes called “dedicated circuits”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Multipoint Configuration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Many computer connected on the same circuit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Sometimes called “shared circuit”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44379B44-C67C-4FB2-93AD-59E2188D60C0}" type="slidenum">
              <a:rPr lang="en-US"/>
              <a:pPr/>
              <a:t>9</a:t>
            </a:fld>
            <a:endParaRPr lang="en-US"/>
          </a:p>
        </p:txBody>
      </p:sp>
      <p:pic>
        <p:nvPicPr>
          <p:cNvPr id="306178" name="Picture 2" descr="0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1752600"/>
            <a:ext cx="6629400" cy="3038475"/>
          </a:xfrm>
          <a:prstGeom prst="rect">
            <a:avLst/>
          </a:prstGeom>
          <a:noFill/>
        </p:spPr>
      </p:pic>
      <p:sp>
        <p:nvSpPr>
          <p:cNvPr id="306179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762000"/>
            <a:ext cx="7772400" cy="884238"/>
          </a:xfrm>
        </p:spPr>
        <p:txBody>
          <a:bodyPr>
            <a:normAutofit/>
          </a:bodyPr>
          <a:lstStyle/>
          <a:p>
            <a:r>
              <a:rPr lang="en-US" sz="3200" b="1" dirty="0"/>
              <a:t>Point-to-Point Configuration</a:t>
            </a:r>
          </a:p>
        </p:txBody>
      </p:sp>
      <p:sp>
        <p:nvSpPr>
          <p:cNvPr id="306181" name="Rectangle 5"/>
          <p:cNvSpPr>
            <a:spLocks noChangeArrowheads="1"/>
          </p:cNvSpPr>
          <p:nvPr/>
        </p:nvSpPr>
        <p:spPr bwMode="auto">
          <a:xfrm>
            <a:off x="838200" y="4875213"/>
            <a:ext cx="8153400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23495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FontTx/>
              <a:buChar char="–"/>
            </a:pPr>
            <a:r>
              <a:rPr lang="en-US" sz="2000" b="1">
                <a:solidFill>
                  <a:srgbClr val="16027C"/>
                </a:solidFill>
                <a:latin typeface="Arial" charset="0"/>
              </a:rPr>
              <a:t>Used when computers generate enough data to fill the capacity of the circuit</a:t>
            </a:r>
          </a:p>
          <a:p>
            <a:pPr marL="400050" indent="-23495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FontTx/>
              <a:buChar char="–"/>
            </a:pPr>
            <a:r>
              <a:rPr lang="en-US" sz="2000" b="1">
                <a:solidFill>
                  <a:srgbClr val="16027C"/>
                </a:solidFill>
                <a:latin typeface="Arial" charset="0"/>
              </a:rPr>
              <a:t>Each computer has its own circuit to reach the other computer in the network (expensive)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B340A1FED95E4885948000827A1900" ma:contentTypeVersion="0" ma:contentTypeDescription="Create a new document." ma:contentTypeScope="" ma:versionID="28812a59466cae16b78b59846fb7ae5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8EDB136-5A1B-43F0-9A57-C1215AB7339D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706D3B4-8B54-42FD-9C21-A2755D5E99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9714E5-830B-48D5-AD26-4F6C5FBECE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5348</TotalTime>
  <Words>4472</Words>
  <Application>Microsoft Office PowerPoint</Application>
  <PresentationFormat>On-screen Show (4:3)</PresentationFormat>
  <Paragraphs>647</Paragraphs>
  <Slides>57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Equity</vt:lpstr>
      <vt:lpstr>Data Communications for a Global Environment</vt:lpstr>
      <vt:lpstr>Chapter 3 </vt:lpstr>
      <vt:lpstr>Physical Layer - Overview</vt:lpstr>
      <vt:lpstr>Types of  Data Transmitted</vt:lpstr>
      <vt:lpstr>Types of Transmission</vt:lpstr>
      <vt:lpstr>Data Type vs. Transmission Type</vt:lpstr>
      <vt:lpstr>Digital Transmission: Advantages</vt:lpstr>
      <vt:lpstr>Circuit Configuration</vt:lpstr>
      <vt:lpstr>Point-to-Point Configuration</vt:lpstr>
      <vt:lpstr>Multipoint Configuration</vt:lpstr>
      <vt:lpstr>Data Flow (Transmission)</vt:lpstr>
      <vt:lpstr>Selection of Data Flow Method</vt:lpstr>
      <vt:lpstr>Multiplexing</vt:lpstr>
      <vt:lpstr>Frequency Division Multiplexing</vt:lpstr>
      <vt:lpstr>Time Division Multiplexing</vt:lpstr>
      <vt:lpstr>Comparison of TDM</vt:lpstr>
      <vt:lpstr>Statistical TDM (STDM) </vt:lpstr>
      <vt:lpstr>Wavelength Division Multiplexing</vt:lpstr>
      <vt:lpstr>Inverse Multiplexing (IMUX)</vt:lpstr>
      <vt:lpstr>Digital Subscriber Line (DSL)</vt:lpstr>
      <vt:lpstr>xDSL</vt:lpstr>
      <vt:lpstr>Communications Media</vt:lpstr>
      <vt:lpstr>Twisted Pair (TP) Wires</vt:lpstr>
      <vt:lpstr>Fiber Optic Cable</vt:lpstr>
      <vt:lpstr>Wireless Media</vt:lpstr>
      <vt:lpstr>Microwave Radio</vt:lpstr>
      <vt:lpstr>c03f012</vt:lpstr>
      <vt:lpstr>Satellite Communications</vt:lpstr>
      <vt:lpstr>Factors Used in Media Selection</vt:lpstr>
      <vt:lpstr>Media Summary</vt:lpstr>
      <vt:lpstr>Digital Transmission of Digital Data</vt:lpstr>
      <vt:lpstr>Coding</vt:lpstr>
      <vt:lpstr>c03f015</vt:lpstr>
      <vt:lpstr>Transmission Modes</vt:lpstr>
      <vt:lpstr>Signaling of Bits</vt:lpstr>
      <vt:lpstr>Digital Transmission Types</vt:lpstr>
      <vt:lpstr>Manchester Encoding</vt:lpstr>
      <vt:lpstr>Analog Transmission of Digital Data</vt:lpstr>
      <vt:lpstr>Sound Waves and Characteristics</vt:lpstr>
      <vt:lpstr>Wavelength vs. Frequency</vt:lpstr>
      <vt:lpstr>Modulation</vt:lpstr>
      <vt:lpstr>Amplitude Modulation (AM)</vt:lpstr>
      <vt:lpstr>Frequency Modulation (FM)</vt:lpstr>
      <vt:lpstr>Phase Modulation (PM)</vt:lpstr>
      <vt:lpstr>Concept of Symbol</vt:lpstr>
      <vt:lpstr>Example: Two-bit AM</vt:lpstr>
      <vt:lpstr>Sending Multiple Bits per Symbol</vt:lpstr>
      <vt:lpstr>Bit Rate vs. Baud Rate or Symbol Rate</vt:lpstr>
      <vt:lpstr>Bandwidth of a Voice Circuit</vt:lpstr>
      <vt:lpstr>Data Capacity of a Voice Circuit</vt:lpstr>
      <vt:lpstr>Digital Transmission of Analog Data</vt:lpstr>
      <vt:lpstr>PAM for Telephones</vt:lpstr>
      <vt:lpstr>Analog to Digital Conversion</vt:lpstr>
      <vt:lpstr>PAM – Measuring Signal</vt:lpstr>
      <vt:lpstr>PAM – Encoding and Sampling</vt:lpstr>
      <vt:lpstr>Minimize Quantizing Errors</vt:lpstr>
      <vt:lpstr>PCM - Pulse Code Modulation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Robert Hogan</dc:creator>
  <cp:lastModifiedBy>Kenny Robinson</cp:lastModifiedBy>
  <cp:revision>49</cp:revision>
  <dcterms:created xsi:type="dcterms:W3CDTF">2010-08-18T14:50:29Z</dcterms:created>
  <dcterms:modified xsi:type="dcterms:W3CDTF">2011-03-27T16:57:46Z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0x0101007BB340A1FED95E4885948000827A1900</vt:lpwstr>
  </property>
</Properties>
</file>