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9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0" r:id="rId16"/>
    <p:sldId id="269" r:id="rId17"/>
    <p:sldId id="271" r:id="rId18"/>
    <p:sldId id="272" r:id="rId19"/>
    <p:sldId id="273" r:id="rId20"/>
    <p:sldId id="314" r:id="rId21"/>
    <p:sldId id="315" r:id="rId22"/>
    <p:sldId id="317" r:id="rId23"/>
    <p:sldId id="31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7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91" autoAdjust="0"/>
  </p:normalViewPr>
  <p:slideViewPr>
    <p:cSldViewPr>
      <p:cViewPr varScale="1">
        <p:scale>
          <a:sx n="98" d="100"/>
          <a:sy n="98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26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ADB1-56C9-4D3A-8CB0-41726D7FBD31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DF5A-75AC-4DDF-9580-45CE673D2DB5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191-4055-4298-8BAC-34CFA01B340A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C837-81F3-4CAD-A392-A96A671D9718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D33-2D62-471C-81C8-C9CC46462B8F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69F-05E3-440F-AE3C-7F39B582C90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2F0B-FB3F-4A34-8462-8A06A9E15B39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8E4-F9D8-40FE-84AB-02E3510EA18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8E2-77EE-4EE1-84D8-212E1AA5DECD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095B-B4D1-4A20-A1A4-6F197A431C35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281-3B0F-4B49-A54C-7AE6F6710F5C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CC95E3-2F86-48DE-9A08-8385AFCEB52E}" type="datetime1">
              <a:rPr lang="en-US" smtClean="0"/>
              <a:pPr/>
              <a:t>3/27/2011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14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4A8D117C-6F65-4D17-9151-C9B45FDB8549}" type="slidenum">
              <a:rPr lang="en-US"/>
              <a:pPr/>
              <a:t>10</a:t>
            </a:fld>
            <a:endParaRPr lang="en-US"/>
          </a:p>
        </p:txBody>
      </p:sp>
      <p:sp>
        <p:nvSpPr>
          <p:cNvPr id="230408" name="Rectangle 1032"/>
          <p:cNvSpPr>
            <a:spLocks noGrp="1" noChangeArrowheads="1"/>
          </p:cNvSpPr>
          <p:nvPr>
            <p:ph type="title"/>
          </p:nvPr>
        </p:nvSpPr>
        <p:spPr>
          <a:xfrm>
            <a:off x="0" y="1752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Interface Cards (NICs)</a:t>
            </a:r>
          </a:p>
        </p:txBody>
      </p:sp>
      <p:sp>
        <p:nvSpPr>
          <p:cNvPr id="230409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7772400" cy="2362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Contains physical and data link layer protocols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Includes a unique data link layer address (called a MAC address), placed in them by their manufacturer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Includes a socket allowing computers to be connected to the network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Organizes data into frames and then sends them out on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network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98A8D5BD-92E6-4FED-8A27-5F285130B4D0}" type="slidenum">
              <a:rPr lang="en-US"/>
              <a:pPr/>
              <a:t>11</a:t>
            </a:fld>
            <a:endParaRPr 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>
          <a:xfrm>
            <a:off x="-6485" y="1295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Cables</a:t>
            </a:r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772400" cy="3657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Used to connect a computer physically to the network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Types of cables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Unshielded twisted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wire pairs (UTP) – leading LAN cable type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Shielded twisted pair (STP)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Coaxial cable – heavy, not flexible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Optical fiber – high capacity, just beginning in LANs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May include multiple different types cables 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Requires a special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connector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typically RJ45 (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not the telephone RJ45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98A8D5BD-92E6-4FED-8A27-5F285130B4D0}" type="slidenum">
              <a:rPr lang="en-US"/>
              <a:pPr/>
              <a:t>12</a:t>
            </a:fld>
            <a:endParaRPr 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</a:t>
            </a:r>
            <a:r>
              <a:rPr lang="en-US" dirty="0" smtClean="0"/>
              <a:t>Cables Categories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1067921"/>
              </p:ext>
            </p:extLst>
          </p:nvPr>
        </p:nvGraphicFramePr>
        <p:xfrm>
          <a:off x="2057400" y="1447800"/>
          <a:ext cx="5384424" cy="4814047"/>
        </p:xfrm>
        <a:graphic>
          <a:graphicData uri="http://schemas.openxmlformats.org/drawingml/2006/table">
            <a:tbl>
              <a:tblPr/>
              <a:tblGrid>
                <a:gridCol w="1066799"/>
                <a:gridCol w="2133600"/>
                <a:gridCol w="2184025"/>
              </a:tblGrid>
              <a:tr h="33970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3447" marR="13447" marT="13447" marB="134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682" marR="80682" marT="40341" marB="40341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682" marR="80682" marT="40341" marB="40341"/>
                </a:tc>
              </a:tr>
              <a:tr h="62310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, Times, Serif"/>
                        </a:rPr>
                        <a:t>Category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, Times, Serif"/>
                        </a:rPr>
                        <a:t>Speed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, Times, Serif"/>
                        </a:rPr>
                        <a:t>Use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310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1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1 Mbps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Voice Only (Telephone Wire)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7835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2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4 Mbps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LocalTalk &amp; Telephone (Rarely used)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78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3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16 Mbps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10BaseT Ethernet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310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4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20 Mbps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Token Ring (Rarely used)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310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5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latin typeface="Times New Roman, Times, Serif"/>
                        </a:rPr>
                        <a:t>100 Mbps (2 pair)</a:t>
                      </a:r>
                      <a:endParaRPr lang="fr-FR" sz="1600"/>
                    </a:p>
                    <a:p>
                      <a:pPr algn="ctr"/>
                      <a:r>
                        <a:rPr lang="fr-FR" sz="1600">
                          <a:latin typeface="Times New Roman, Times, Serif"/>
                        </a:rPr>
                        <a:t>1000 Mbps (4 pair)</a:t>
                      </a:r>
                      <a:endParaRPr lang="fr-FR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100BaseT Ethernet</a:t>
                      </a:r>
                      <a:endParaRPr lang="en-US" sz="1600"/>
                    </a:p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Gigabit Ethernet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78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5e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1,000 Mbps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Gigabit Ethernet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78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6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, Times, Serif"/>
                        </a:rPr>
                        <a:t>10,000 Mbps</a:t>
                      </a:r>
                      <a:endParaRPr lang="en-US" sz="160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, Times, Serif"/>
                        </a:rPr>
                        <a:t>Gigabit Ethernet</a:t>
                      </a:r>
                      <a:endParaRPr lang="en-US" sz="1600" dirty="0"/>
                    </a:p>
                  </a:txBody>
                  <a:tcPr marL="53788" marR="53788" marT="53788" marB="53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48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466F159C-7C76-4C5A-AA98-B12505BB9EBA}" type="slidenum">
              <a:rPr lang="en-US"/>
              <a:pPr/>
              <a:t>13</a:t>
            </a:fld>
            <a:endParaRPr lang="en-US"/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600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Hubs &amp; Switches</a:t>
            </a:r>
            <a:endParaRPr lang="en-US" dirty="0"/>
          </a:p>
        </p:txBody>
      </p:sp>
      <p:sp>
        <p:nvSpPr>
          <p:cNvPr id="2324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124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Act as junction boxes, linking cables from several computers on a network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Usually sold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8, 16 or 24 ports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May allow connection of more than one kind of cabling, such as UTP and coax.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Repeat (reconstruct and strengthen) incoming signals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Important since all signals become weaker with distance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Extends the maximum LAN segment distance</a:t>
            </a:r>
          </a:p>
        </p:txBody>
      </p:sp>
      <p:pic>
        <p:nvPicPr>
          <p:cNvPr id="232456" name="Picture 8" descr="0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7478" t="30208" r="10680" b="25607"/>
          <a:stretch>
            <a:fillRect/>
          </a:stretch>
        </p:blipFill>
        <p:spPr bwMode="auto">
          <a:xfrm>
            <a:off x="5638800" y="2819400"/>
            <a:ext cx="2667000" cy="727364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4E7D5320-080D-4886-8512-02CEE3C6BF8C}" type="slidenum">
              <a:rPr lang="en-US"/>
              <a:pPr/>
              <a:t>14</a:t>
            </a:fld>
            <a:endParaRPr lang="en-US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Operating Systems</a:t>
            </a:r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3886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Software that controls the LAN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Parts of NOS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Server version of NOS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Runs on the network servers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Client version of NOS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Runs on the client computers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Directory Service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Provide information about resources on the LAN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Network Profiles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Indicate the resources available in the network and authorized users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A84CA061-054B-450F-962C-BD1C98568088}" type="slidenum">
              <a:rPr lang="en-US"/>
              <a:pPr/>
              <a:t>15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NOS Server Software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Enables servers to operate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Handles all network functions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Performs data link, network, and application layer functions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Acts as the application software by executing and responding to the requests sent to them by clients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Replaces the normal OS on the server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Optimized to provide better performance and faster response time (for its limited number of operations)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MS Windows 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LINUX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34379360-A54F-46D3-974D-2F858BCECAF9}" type="slidenum">
              <a:rPr lang="en-US"/>
              <a:pPr/>
              <a:t>16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28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NOS Client Software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772400" cy="2895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Provides data link and network layer functions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Interacts with application software  and computer’s own operating system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Included in most OS packages such as Windows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VISTA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Windows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7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Allows client to view and access available network resources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BE649781-CD8D-4198-9FD0-11066E965793}" type="slidenum">
              <a:rPr lang="en-US"/>
              <a:pPr/>
              <a:t>17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5805" y="1143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NOS Directory Service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Provides information about resources on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 is Active Directory Service (ADS) by Microsoft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 AD structure is a hierarchical arrangement of information about objects. 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objects fall into two broad categories: 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-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Resources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(e.g. printers)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Security Principles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(User or computer accounts and groups)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Each object represents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single entity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(user, computer, printer, or a group) and is uniquely identified by its name and its attributes (the characteristics and information that the object represents) defined by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schema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5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BE649781-CD8D-4198-9FD0-11066E965793}" type="slidenum">
              <a:rPr lang="en-US"/>
              <a:pPr/>
              <a:t>18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10" y="1066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NOS Directory Service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1534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 AD framework that holds the objects can be viewed at a number of levels: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Forrest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Tree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Domain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Domains are identified by their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name structure,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namespace</a:t>
            </a:r>
          </a:p>
          <a:p>
            <a:pPr>
              <a:lnSpc>
                <a:spcPct val="70000"/>
              </a:lnSpc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Tree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a collection of one or more Domains in a contiguous namespace</a:t>
            </a:r>
          </a:p>
          <a:p>
            <a:pPr>
              <a:lnSpc>
                <a:spcPct val="7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Forrest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a collection of trees that share a common global catalog, directory schema, logical structure and directory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configuratiion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20040" lvl="1" indent="0">
              <a:lnSpc>
                <a:spcPct val="90000"/>
              </a:lnSpc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5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BE649781-CD8D-4198-9FD0-11066E965793}" type="slidenum">
              <a:rPr lang="en-US"/>
              <a:pPr/>
              <a:t>19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10" y="1066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NOS Directory Service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153400" cy="44196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Objects held within a domain can be grouped into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Organizational Units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(OU’s). The OU is the recommended level at which to apply group policies.</a:t>
            </a:r>
          </a:p>
          <a:p>
            <a:pPr>
              <a:lnSpc>
                <a:spcPct val="70000"/>
              </a:lnSpc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Duplicate names cannot exist within a domain.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e.g. you cannot have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Fred.student.ou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Fred.staff.ou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AD database, in Windows 2000 server uses the JET Blue-based Extensible Storage Engine and is limited to 16 terabytes and 2 billion objects (but only 1 billion security principles)</a:t>
            </a:r>
          </a:p>
          <a:p>
            <a:pPr>
              <a:lnSpc>
                <a:spcPct val="7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allow users in one domain to access resources in another domain AD uses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trusts.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Trusts inside a Forrest are automatically set when the domain is created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Forrest sets the default boundary for a trust.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Implicit Transitive Trusts are automatic for all domains within a </a:t>
            </a:r>
          </a:p>
          <a:p>
            <a:pPr>
              <a:lnSpc>
                <a:spcPct val="7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20040" lvl="1" indent="0">
              <a:lnSpc>
                <a:spcPct val="90000"/>
              </a:lnSpc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14CA026-20EC-4ABA-B73F-8F9BBED4F03F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8382000" cy="1143000"/>
          </a:xfrm>
        </p:spPr>
        <p:txBody>
          <a:bodyPr/>
          <a:lstStyle/>
          <a:p>
            <a:r>
              <a:rPr lang="en-US" sz="4000"/>
              <a:t>Chapter 6</a:t>
            </a: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15200" cy="1752600"/>
          </a:xfrm>
        </p:spPr>
        <p:txBody>
          <a:bodyPr/>
          <a:lstStyle/>
          <a:p>
            <a:r>
              <a:rPr lang="en-US" sz="4800" b="0">
                <a:latin typeface="Arial Black" pitchFamily="34" charset="0"/>
              </a:rPr>
              <a:t>Local Area Networks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228600"/>
            <a:ext cx="7315200" cy="6096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BE649781-CD8D-4198-9FD0-11066E965793}" type="slidenum">
              <a:rPr lang="en-US"/>
              <a:pPr/>
              <a:t>20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10" y="1066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NOS Directory Service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133600"/>
            <a:ext cx="33609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Forrest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WidgetsCorp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Tree – Eastern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Domain – Boston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Domain – New York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Domain – Philly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Tree – Southern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Domain – Atlanta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Domain - Dallas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399" y="2667000"/>
            <a:ext cx="2133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Domain – Dallas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OU – Marketing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Bob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Sally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Dave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OU – Sales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Steve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Jane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91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87AE6253-1A7B-4575-811D-80151BB8B59D}" type="slidenum">
              <a:rPr lang="en-US"/>
              <a:pPr/>
              <a:t>21</a:t>
            </a:fld>
            <a:endParaRPr lang="en-US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6764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</a:t>
            </a:r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2590800"/>
            <a:ext cx="7772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Basic geometric layout of the network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way computers on the network interconnected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Logical Topology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How the network works conceptually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Like a logical data flow diagram (DFD) or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Like a logical entity relation diagram (ERD)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Physical Topology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How the network is physically installed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Like physical DFD or physical ERD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9B510AA1-A409-45A1-B1D9-3231D6C39887}" type="slidenum">
              <a:rPr lang="en-US"/>
              <a:pPr/>
              <a:t>22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05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Ethernet’s Logical Topology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8153400" cy="2667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Viewed logically as a bus topology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 messages from any computer flow onto the central cable (bus)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computer receive messages from all other computers, whether the message is intended for it or not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a frame is received by a computer, the first task is to read the frame’s destination address to see if the message is meant for it or not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318A02F3-AC7F-49CE-A62E-3DD3B65D4C2C}" type="slidenum">
              <a:rPr lang="en-US"/>
              <a:pPr/>
              <a:t>23</a:t>
            </a:fld>
            <a:endParaRPr lang="en-US"/>
          </a:p>
        </p:txBody>
      </p:sp>
      <p:sp>
        <p:nvSpPr>
          <p:cNvPr id="279554" name="Rectangle 512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Ethernet’s Physical  Topology</a:t>
            </a:r>
          </a:p>
        </p:txBody>
      </p:sp>
      <p:pic>
        <p:nvPicPr>
          <p:cNvPr id="279559" name="Picture 5127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33600"/>
            <a:ext cx="5310881" cy="4038600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261C694D-7036-46DB-A240-04297BB70986}" type="slidenum">
              <a:rPr lang="en-US"/>
              <a:pPr/>
              <a:t>24</a:t>
            </a:fld>
            <a:endParaRPr lang="en-US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752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Hub Ethernet Design</a:t>
            </a:r>
          </a:p>
        </p:txBody>
      </p:sp>
      <p:pic>
        <p:nvPicPr>
          <p:cNvPr id="239623" name="Picture 7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6934200" cy="3432429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53B029B5-1F6A-45A2-967B-C47124033204}" type="slidenum">
              <a:rPr lang="en-US"/>
              <a:pPr/>
              <a:t>25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81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Media Access Control (MAC)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772400" cy="2667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Uses a contention-based protocol called CSMA/CD (Carrier Sense Multiple Access / Collision Detect)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Frames can be sent by two computers on the same network at the same time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They will collide and become garbled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Can be termed as “ordered chaos”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Tolerates, rather than avoids, collisions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0F10AFD0-E6FB-45A5-BF46-874D931E56DC}" type="slidenum">
              <a:rPr lang="en-US"/>
              <a:pPr/>
              <a:t>26</a:t>
            </a:fld>
            <a:endParaRPr lang="en-US"/>
          </a:p>
        </p:txBody>
      </p:sp>
      <p:sp>
        <p:nvSpPr>
          <p:cNvPr id="240648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CSMA/CD</a:t>
            </a:r>
          </a:p>
        </p:txBody>
      </p:sp>
      <p:sp>
        <p:nvSpPr>
          <p:cNvPr id="2406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267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Carrier Sense (CS):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Listen to the bus to see if another computer is transmitting before sending anything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Transmit when no one is transmitting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Multiple Access (MA):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All computers have access to the network medium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Collision Detect (CD):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Declared when any signal other than its own detected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If a collision is detected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To avoid a collision, wait a random amount of time and then resend message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399E1E94-4BA6-4B28-BC78-B25D709C944B}" type="slidenum">
              <a:rPr lang="en-US"/>
              <a:pPr/>
              <a:t>27</a:t>
            </a:fld>
            <a:endParaRPr lang="en-US"/>
          </a:p>
        </p:txBody>
      </p:sp>
      <p:sp>
        <p:nvSpPr>
          <p:cNvPr id="242706" name="Rectangle 18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Ethernet Physical Media Format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2362200" y="3505200"/>
            <a:ext cx="4967287" cy="523220"/>
          </a:xfrm>
          <a:prstGeom prst="rect">
            <a:avLst/>
          </a:prstGeom>
          <a:solidFill>
            <a:srgbClr val="CD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[Value1]Base/Broad[-Value2]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1600200" y="2286000"/>
            <a:ext cx="2228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Data Rate for Medium (e.g., 10 = 10Mbps)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2514600" y="4648200"/>
            <a:ext cx="28813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Baseband Mode (only one (digital) channel)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810000" y="2286000"/>
            <a:ext cx="4318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1600" dirty="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Broadband (analog) cable transmissions (more than one channel (e.g., cable TV))</a:t>
            </a: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5257800" y="4724400"/>
            <a:ext cx="3344862" cy="124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lnSpc>
                <a:spcPct val="90000"/>
              </a:lnSpc>
              <a:buFontTx/>
              <a:buChar char="–"/>
            </a:pPr>
            <a:r>
              <a:rPr lang="en-US" sz="160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maximum distance possible (in 100 of meters) or </a:t>
            </a: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cable type: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T= twisted pair,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F =fiber)</a:t>
            </a:r>
          </a:p>
        </p:txBody>
      </p:sp>
      <p:sp>
        <p:nvSpPr>
          <p:cNvPr id="242704" name="Line 16"/>
          <p:cNvSpPr>
            <a:spLocks noChangeShapeType="1"/>
          </p:cNvSpPr>
          <p:nvPr/>
        </p:nvSpPr>
        <p:spPr bwMode="auto">
          <a:xfrm>
            <a:off x="2890837" y="2960687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>
            <a:off x="4927600" y="2895600"/>
            <a:ext cx="0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709" name="Line 21"/>
          <p:cNvSpPr>
            <a:spLocks noChangeShapeType="1"/>
          </p:cNvSpPr>
          <p:nvPr/>
        </p:nvSpPr>
        <p:spPr bwMode="auto">
          <a:xfrm flipV="1">
            <a:off x="6297612" y="4095750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 flipV="1">
            <a:off x="3956050" y="4052887"/>
            <a:ext cx="0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F00D6EED-323C-4665-AEFD-CC9ED8A0C489}" type="slidenum">
              <a:rPr lang="en-US"/>
              <a:pPr/>
              <a:t>28</a:t>
            </a:fld>
            <a:endParaRPr lang="en-US"/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6764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Twisted Pair Ethernets</a:t>
            </a:r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62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10Base-T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Uses Cat 3 and Cat 5 UTP, very inexpensive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Runs up to 100 meters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Rapidly losing ground to 100Base-T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100Base-T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Uses Cat 5 UTP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Also called Fast Ethernet, replaced 10Base-T in sales volume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More common format in Ethernet today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Combined 10/100 Ethernet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Some segments run 10Base-T and some run 100Base-T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1DE4DEFC-3B9D-4F64-8EC3-4BA8DB8C7B30}" type="slidenum">
              <a:rPr lang="en-US"/>
              <a:pPr/>
              <a:t>29</a:t>
            </a:fld>
            <a:endParaRPr lang="en-US"/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12954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Fiber Optic based Ethernets</a:t>
            </a:r>
          </a:p>
        </p:txBody>
      </p:sp>
      <p:sp>
        <p:nvSpPr>
          <p:cNvPr id="2846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1000Base-T (1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Gigabit Ethernet.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Maximum cable length is only 100 m for UTP cat5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Fiber Optic based (1000Base-LX) runs up to 440 meters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1000Base-F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Gbps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fiber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10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10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Gbps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Ethernet. Uses fiber and is typically full duplex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40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40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Gbps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Ethernet. Uses fiber and is typically full duplex.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2CB253C-C72D-434A-9AD8-41F4EBA8C9AE}" type="slidenum">
              <a:rPr lang="en-US"/>
              <a:pPr/>
              <a:t>3</a:t>
            </a:fld>
            <a:endParaRPr 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1430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we need a </a:t>
            </a:r>
            <a:r>
              <a:rPr lang="en-US" dirty="0"/>
              <a:t>LAN?</a:t>
            </a:r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3886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Information sharing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Having users access the same files, exchange information via email, or use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common software applications such as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Sharepoint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PEEPS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Resource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sharing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Having hardware devices shared by all users</a:t>
            </a:r>
          </a:p>
          <a:p>
            <a:pPr marL="594360" lvl="2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Printers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Servers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Having software packages shared by all users on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LAN</a:t>
            </a:r>
          </a:p>
          <a:p>
            <a:pPr marL="32004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E-learning, Crimson Careers, etc.</a:t>
            </a:r>
          </a:p>
          <a:p>
            <a:pPr marL="320040" lvl="1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2004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Results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better decision making and reduced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cost</a:t>
            </a: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910C819-419F-4AEF-AE7D-6B5065D8E000}" type="slidenum">
              <a:rPr lang="en-US"/>
              <a:pPr/>
              <a:t>30</a:t>
            </a:fld>
            <a:endParaRPr lang="en-US"/>
          </a:p>
        </p:txBody>
      </p:sp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3175" y="-2286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200" b="0">
                <a:latin typeface="Times New Roman" charset="0"/>
                <a:cs typeface="Times New Roman" charset="0"/>
              </a:rPr>
              <a:t>1.</a:t>
            </a:r>
            <a:r>
              <a:rPr lang="en-US" sz="700" b="0">
                <a:latin typeface="Times New Roman" charset="0"/>
                <a:cs typeface="Times New Roman" charset="0"/>
              </a:rPr>
              <a:t>      </a:t>
            </a:r>
            <a:r>
              <a:rPr lang="en-US" sz="1200" b="0">
                <a:latin typeface="Times New Roman" charset="0"/>
                <a:cs typeface="Times New Roman" charset="0"/>
              </a:rPr>
              <a:t> </a:t>
            </a:r>
          </a:p>
          <a:p>
            <a:pPr eaLnBrk="0" hangingPunct="0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400" b="0">
              <a:latin typeface="Times New Roman" charset="0"/>
            </a:endParaRPr>
          </a:p>
        </p:txBody>
      </p:sp>
      <p:sp>
        <p:nvSpPr>
          <p:cNvPr id="244815" name="Rectangle 79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- Ethernet Media Types</a:t>
            </a:r>
          </a:p>
        </p:txBody>
      </p:sp>
      <p:pic>
        <p:nvPicPr>
          <p:cNvPr id="244818" name="Picture 8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934200" cy="3198400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DD5B34D-9958-42F1-827D-04DF5021C35B}" type="slidenum">
              <a:rPr lang="en-US"/>
              <a:pPr/>
              <a:t>31</a:t>
            </a:fld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752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Ethernet (IEEE 802.3)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772400" cy="3429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Used by almost all LANs today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Originally developed by a consortium of Digital Equipment Corp., Intel and Xerox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Standardized as IEEE 802.3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Types of Ethernet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Shared Ethernet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Uses hubs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Switched Ethernet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Uses switches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83B6C0DE-9F1E-4047-BBCC-27DA19FBE31D}" type="slidenum">
              <a:rPr lang="en-US"/>
              <a:pPr/>
              <a:t>32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Switched Ethernet Topology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Uses switches (instead of hubs)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Designed to support a small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computers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(16 to 24) in one LAN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Looks similar to a hub, but very different inside 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Designed to support a group of point-to-point circuits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No sharing of circuits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Logical  and physical topology of the network becomes a star topology via switch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Switch reads destination address of the frame and only sends it to the corresponding port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While a hub broadcasts frames to all ports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2084" name="Picture 4" descr="0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7478" t="30208" r="10680" b="25607"/>
          <a:stretch>
            <a:fillRect/>
          </a:stretch>
        </p:blipFill>
        <p:spPr bwMode="auto">
          <a:xfrm>
            <a:off x="6781800" y="2057400"/>
            <a:ext cx="2133600" cy="752435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6F7E055D-0752-44BF-A8BF-3D058EC80821}" type="slidenum">
              <a:rPr lang="en-US"/>
              <a:pPr/>
              <a:t>33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Switch Operation</a:t>
            </a:r>
          </a:p>
        </p:txBody>
      </p:sp>
      <p:pic>
        <p:nvPicPr>
          <p:cNvPr id="246789" name="Picture 5" descr="0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29" t="6250" b="4688"/>
          <a:stretch>
            <a:fillRect/>
          </a:stretch>
        </p:blipFill>
        <p:spPr bwMode="auto">
          <a:xfrm>
            <a:off x="1828800" y="2133600"/>
            <a:ext cx="4700587" cy="3024338"/>
          </a:xfrm>
          <a:prstGeom prst="rect">
            <a:avLst/>
          </a:prstGeom>
          <a:noFill/>
        </p:spPr>
      </p:pic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819400" y="2667000"/>
            <a:ext cx="90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C"/>
                </a:solidFill>
              </a:rPr>
              <a:t>Port 1</a:t>
            </a: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3505200" y="34290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C"/>
                </a:solidFill>
              </a:rPr>
              <a:t>2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4419600" y="3505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C"/>
                </a:solidFill>
              </a:rPr>
              <a:t>3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5257800" y="3581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C"/>
                </a:solidFill>
              </a:rPr>
              <a:t>4</a:t>
            </a:r>
          </a:p>
        </p:txBody>
      </p:sp>
      <p:sp>
        <p:nvSpPr>
          <p:cNvPr id="246804" name="Line 20"/>
          <p:cNvSpPr>
            <a:spLocks noChangeShapeType="1"/>
          </p:cNvSpPr>
          <p:nvPr/>
        </p:nvSpPr>
        <p:spPr bwMode="auto">
          <a:xfrm flipH="1">
            <a:off x="5008562" y="2406650"/>
            <a:ext cx="630238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4114800" y="20574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8C"/>
                </a:solidFill>
              </a:rPr>
              <a:t>Layer 2</a:t>
            </a:r>
          </a:p>
        </p:txBody>
      </p: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7358062" y="262096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200">
              <a:solidFill>
                <a:srgbClr val="00008C"/>
              </a:solidFill>
            </a:endParaRPr>
          </a:p>
        </p:txBody>
      </p:sp>
      <p:sp>
        <p:nvSpPr>
          <p:cNvPr id="246811" name="Text Box 27"/>
          <p:cNvSpPr txBox="1">
            <a:spLocks noChangeArrowheads="1"/>
          </p:cNvSpPr>
          <p:nvPr/>
        </p:nvSpPr>
        <p:spPr bwMode="auto">
          <a:xfrm>
            <a:off x="6149975" y="28956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200">
              <a:solidFill>
                <a:srgbClr val="00008C"/>
              </a:solidFill>
            </a:endParaRPr>
          </a:p>
        </p:txBody>
      </p:sp>
      <p:sp>
        <p:nvSpPr>
          <p:cNvPr id="246812" name="Rectangle 28"/>
          <p:cNvSpPr>
            <a:spLocks noChangeArrowheads="1"/>
          </p:cNvSpPr>
          <p:nvPr/>
        </p:nvSpPr>
        <p:spPr bwMode="auto">
          <a:xfrm>
            <a:off x="862013" y="5184775"/>
            <a:ext cx="75961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When a frame is received, the switch reads its Layer 2 data link layer destination address and sends the frame out of the corresponding port in its forwarding table.</a:t>
            </a:r>
          </a:p>
        </p:txBody>
      </p:sp>
      <p:sp>
        <p:nvSpPr>
          <p:cNvPr id="246823" name="Text Box 39"/>
          <p:cNvSpPr txBox="1">
            <a:spLocks noChangeArrowheads="1"/>
          </p:cNvSpPr>
          <p:nvPr/>
        </p:nvSpPr>
        <p:spPr bwMode="auto">
          <a:xfrm>
            <a:off x="5638800" y="1676400"/>
            <a:ext cx="2133600" cy="1724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Forwarding Table based on MAC/Port: 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S	     </a:t>
            </a:r>
            <a:r>
              <a:rPr lang="en-US" sz="1200" dirty="0"/>
              <a:t>1</a:t>
            </a:r>
          </a:p>
          <a:p>
            <a:pPr>
              <a:spcBef>
                <a:spcPct val="50000"/>
              </a:spcBef>
            </a:pPr>
            <a:r>
              <a:rPr lang="en-US" sz="1200" dirty="0"/>
              <a:t>A     	     2</a:t>
            </a:r>
          </a:p>
          <a:p>
            <a:pPr>
              <a:spcBef>
                <a:spcPct val="50000"/>
              </a:spcBef>
            </a:pPr>
            <a:r>
              <a:rPr lang="en-US" sz="1200" dirty="0"/>
              <a:t>B     	     3</a:t>
            </a:r>
          </a:p>
          <a:p>
            <a:pPr>
              <a:spcBef>
                <a:spcPct val="50000"/>
              </a:spcBef>
            </a:pPr>
            <a:r>
              <a:rPr lang="en-US" sz="1200" dirty="0"/>
              <a:t>C	     4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555BEE3A-35D0-4B37-A5A7-9BBC8ACC3F17}" type="slidenum">
              <a:rPr lang="en-US"/>
              <a:pPr/>
              <a:t>34</a:t>
            </a:fld>
            <a:endParaRPr lang="en-US"/>
          </a:p>
        </p:txBody>
      </p:sp>
      <p:sp>
        <p:nvSpPr>
          <p:cNvPr id="2478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/>
              <a:t>Learning Switch Operation</a:t>
            </a:r>
          </a:p>
        </p:txBody>
      </p:sp>
      <p:sp>
        <p:nvSpPr>
          <p:cNvPr id="24782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7772400" cy="34290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Switch starts by working like a simple hub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With an empty forwarding table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 gradually fills its forwarding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learning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about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nodes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Reads the source MAC address of the incoming frame and records it to the corresponding port number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Reads the destination MAC address. If not in the Table then it broadcasts the frame to all ports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Waits for the destination computers to respond, and repeats the first step</a:t>
            </a:r>
          </a:p>
        </p:txBody>
      </p:sp>
      <p:sp>
        <p:nvSpPr>
          <p:cNvPr id="247824" name="Rectangle 16"/>
          <p:cNvSpPr>
            <a:spLocks noChangeArrowheads="1"/>
          </p:cNvSpPr>
          <p:nvPr/>
        </p:nvSpPr>
        <p:spPr bwMode="auto">
          <a:xfrm>
            <a:off x="5791200" y="2438400"/>
            <a:ext cx="2590800" cy="156966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Forwarding Table based on MAC/Port: </a:t>
            </a:r>
          </a:p>
          <a:p>
            <a:r>
              <a:rPr lang="en-US" sz="1600" dirty="0"/>
              <a:t>S	     1</a:t>
            </a:r>
          </a:p>
          <a:p>
            <a:r>
              <a:rPr lang="en-US" sz="1600" dirty="0"/>
              <a:t>A    	     2</a:t>
            </a:r>
          </a:p>
          <a:p>
            <a:r>
              <a:rPr lang="en-US" sz="1600" dirty="0"/>
              <a:t>B   	     3</a:t>
            </a:r>
          </a:p>
          <a:p>
            <a:r>
              <a:rPr lang="en-US" sz="1600" dirty="0"/>
              <a:t>C	     4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C6EEA163-B1BE-4642-877B-DE4E328DF81F}" type="slidenum">
              <a:rPr lang="en-US"/>
              <a:pPr/>
              <a:t>35</a:t>
            </a:fld>
            <a:endParaRPr lang="en-US"/>
          </a:p>
        </p:txBody>
      </p:sp>
      <p:sp>
        <p:nvSpPr>
          <p:cNvPr id="303120" name="Rectangle 16"/>
          <p:cNvSpPr>
            <a:spLocks noGrp="1" noChangeArrowheads="1"/>
          </p:cNvSpPr>
          <p:nvPr>
            <p:ph type="title"/>
          </p:nvPr>
        </p:nvSpPr>
        <p:spPr>
          <a:xfrm>
            <a:off x="228600" y="12954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Modes of Switch Operations</a:t>
            </a:r>
          </a:p>
        </p:txBody>
      </p:sp>
      <p:sp>
        <p:nvSpPr>
          <p:cNvPr id="30312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077200" cy="3962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Cut through switching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Read destination address and start transmitting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Without waiting for the entire message is received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Low latency; but may waste capacity </a:t>
            </a:r>
            <a:r>
              <a:rPr lang="en-US" sz="1800">
                <a:latin typeface="Arial" pitchFamily="34" charset="0"/>
                <a:cs typeface="Arial" pitchFamily="34" charset="0"/>
              </a:rPr>
              <a:t>(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error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messages)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Only on the same speed incoming and outgoing circuits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Store and forward switching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Wait until the whole message is received, perform error control, and then transmit it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Less wasted capacity; slower network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Circuit speeds may be different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Fragment free switching</a:t>
            </a:r>
          </a:p>
          <a:p>
            <a:pPr lvl="1">
              <a:lnSpc>
                <a:spcPct val="7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Read the first 64 byte segment (contains the header)</a:t>
            </a:r>
          </a:p>
          <a:p>
            <a:pPr lvl="1">
              <a:lnSpc>
                <a:spcPct val="7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Perform error check, if it is okay then start transmitting</a:t>
            </a:r>
          </a:p>
          <a:p>
            <a:pPr lvl="1">
              <a:lnSpc>
                <a:spcPct val="7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Compromise between previous two modes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117C473-E5E2-4D0D-AF87-C2D6F99B2452}" type="slidenum">
              <a:rPr lang="en-US"/>
              <a:pPr/>
              <a:t>36</a:t>
            </a:fld>
            <a:endParaRPr lang="en-US"/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676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MAC in Switched Ethernet </a:t>
            </a:r>
          </a:p>
        </p:txBody>
      </p:sp>
      <p:sp>
        <p:nvSpPr>
          <p:cNvPr id="2488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772400" cy="3429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Each circuit shared by a computer and the switch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Still CSMA/CD media access control used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Each device (computer or switch) listens before transmitting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Multiple messages can be sent at the same time.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Computer A can send a message to computer B at the same time that computer C sends one to computer 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Two computers send frames to the same destination at the same time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Switch stores the second frame in memory until it finishes sending the first, then forwards the second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0180756-0F9E-44CB-B5EC-222148FA86E0}" type="slidenum">
              <a:rPr lang="en-US"/>
              <a:pPr/>
              <a:t>37</a:t>
            </a:fld>
            <a:endParaRPr lang="en-US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752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Comparison</a:t>
            </a: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4724400" y="5410200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Runs at up to 90% capacity on 100Base-T</a:t>
            </a: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09600" y="5257800"/>
            <a:ext cx="38560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6027C"/>
                </a:solidFill>
                <a:latin typeface="Arial" pitchFamily="34" charset="0"/>
                <a:cs typeface="Arial" pitchFamily="34" charset="0"/>
              </a:rPr>
              <a:t>Capable of using about only 50% of capacity (10BaseT) before collisions become a problem</a:t>
            </a:r>
          </a:p>
        </p:txBody>
      </p:sp>
      <p:pic>
        <p:nvPicPr>
          <p:cNvPr id="249865" name="Picture 9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477000" cy="2550319"/>
          </a:xfrm>
          <a:prstGeom prst="rect">
            <a:avLst/>
          </a:prstGeom>
          <a:noFill/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F64231EC-F437-47A8-9A62-43081C10ED65}" type="slidenum">
              <a:rPr lang="en-US"/>
              <a:pPr/>
              <a:t>38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52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in LAN Design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590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Effective Data Rates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Data Link Protocol Efficiency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MAC Protocol Efficiency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Costs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Newer technologies are expensive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Prices drop over time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10Base-T, 100Base-T and Switched Ethernet are inexpensive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10GbE are still expensive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9C34DB71-89D9-496F-8327-B3DB78421028}" type="slidenum">
              <a:rPr lang="en-US"/>
              <a:pPr/>
              <a:t>39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00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Effective Data Rates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Maximum speed in bits the hardware layers can provide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Depends 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Nominal data rate (provided by Physical layer)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100Base-T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100 Mbps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Error rate (determines retransmissions)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Efficiency of data link layer protocol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Percentage of transmission that contains user data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Depends on the number of overhead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Efficiency of MAC protocol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How well the MAC protocol can use the nominal data rate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2A08BEF6-C517-4150-BF1D-49C9D79920D7}" type="slidenum">
              <a:rPr lang="en-US"/>
              <a:pPr/>
              <a:t>4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</a:t>
            </a:r>
            <a:r>
              <a:rPr lang="en-US" dirty="0" smtClean="0"/>
              <a:t>COTS Software </a:t>
            </a:r>
            <a:r>
              <a:rPr lang="en-US" dirty="0"/>
              <a:t>on a LAN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733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Purchase software on a per seat basis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Install software on a server for all to use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No need to have a copy on every computer on the LAN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Reduces cost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Simplifies maintenance and upgrades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LAN: a 30 client network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Purchase only a 10-seat license for a software program (instead of purchasing 20 copies of the same program)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Assumes that only 10 users would simultaneously use the software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F8981DF1-6390-44FE-890A-1DFB64375C7D}" type="slidenum">
              <a:rPr lang="en-US"/>
              <a:pPr/>
              <a:t>40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Link Protocol Efficiency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505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Efficiency of Data Link layer depends on a typical packet size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33-byte overhead in a 1500-byte packet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97.8% efficiency (assuming no retransmission)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33-byte overhead in a 9000 byte (jumbo) packet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99.6% efficiency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33-byte overhead in a 150 byte (small) packet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82% efficiency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Average efficiency on a LAN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Depends on the traffic patterns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Typically, a small number of HTTP or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SMTP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request packets followed by about 20 larger packets will yield a 97% reasonable estimate for LAN traffic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677A28DB-FD1C-48EF-915C-897396155C63}" type="slidenum">
              <a:rPr lang="en-US"/>
              <a:pPr/>
              <a:t>41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MAC Protocol Efficiency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CSMA/CD works well in low traffic LANs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Response time vs. utilization: a good indicator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Works well when it is under 50% capacity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10Base-T: </a:t>
            </a:r>
            <a:r>
              <a:rPr lang="en-US" sz="1600" dirty="0">
                <a:sym typeface="Wingdings" pitchFamily="2" charset="2"/>
              </a:rPr>
              <a:t>50% capacity x 97% efficiency x 10 Mbps rate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Wingdings" pitchFamily="2" charset="2"/>
              </a:rPr>
              <a:t>  4.85 </a:t>
            </a:r>
            <a:r>
              <a:rPr lang="en-US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Mbps</a:t>
            </a:r>
            <a:r>
              <a:rPr lang="en-US" sz="1600" dirty="0">
                <a:sym typeface="Wingdings" pitchFamily="2" charset="2"/>
              </a:rPr>
              <a:t> (shared by all computers on the LAN)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100Base-T: 80% capacity x 97% efficiency x 100 Mbps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Wingdings" pitchFamily="2" charset="2"/>
              </a:rPr>
              <a:t> 78 Mbps (total effective rate, but this is shared)</a:t>
            </a:r>
            <a:endParaRPr lang="en-US" sz="1600" dirty="0"/>
          </a:p>
        </p:txBody>
      </p:sp>
      <p:pic>
        <p:nvPicPr>
          <p:cNvPr id="307204" name="Picture 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00200"/>
            <a:ext cx="2895600" cy="2309812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37340C9C-6178-466D-BDF1-03FCAAE30940}" type="slidenum">
              <a:rPr lang="en-US"/>
              <a:pPr/>
              <a:t>42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Effective Rate for a Computer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3886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Depends on number of computers using the LAN simultaneously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typical LAN has 20 users; but not all of them use the LAN at the same time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Examples of effective rate calculations: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2 simultaneous users on a 10Base-T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4.85 Mbps / 2  2.425 Mbps / per computer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10 simultaneous users on a 10Base-T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4.85 Mbps / 10  485 Kbps / per computer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10 simultaneous users on a 100Base-T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78 Mbps / 10  7.8 Mbps / per computer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9B04F1F-3071-413E-BA77-08E7ADA4E948}" type="slidenum">
              <a:rPr lang="en-US"/>
              <a:pPr/>
              <a:t>43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Effective Rates for Switched Ethernets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Dramatic improvements over non-switched Ethernet LANs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95% capacity efficiency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10Base-T: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95% capacity x 97% efficiency x 10 Mbps rate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 9.2 Mbps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100Base-T: 95% capacity x 97% efficiency x 100 Mbps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92 Mbps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GbE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implemented in full duplex (1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Gbps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each direction)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1.8 </a:t>
            </a:r>
            <a:r>
              <a:rPr lang="en-US" sz="1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Gbps</a:t>
            </a:r>
            <a:endParaRPr lang="en-US" sz="1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Per computer efficiency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Same as above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 affected by the traffic (since each has own circuit)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0AC4AF30-A981-4E97-B282-FC4D1E5B9655}" type="slidenum">
              <a:rPr lang="en-US"/>
              <a:pPr/>
              <a:t>44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7772400" cy="639762"/>
          </a:xfrm>
        </p:spPr>
        <p:txBody>
          <a:bodyPr/>
          <a:lstStyle/>
          <a:p>
            <a:r>
              <a:rPr lang="en-US" sz="2800" dirty="0"/>
              <a:t>Effective Ethernet Rate Estimates </a:t>
            </a:r>
          </a:p>
        </p:txBody>
      </p:sp>
      <p:pic>
        <p:nvPicPr>
          <p:cNvPr id="311303" name="Picture 7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6680548" cy="4267200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56B3981E-45F0-47A3-952E-0345EF2A46EE}" type="slidenum">
              <a:rPr lang="en-US"/>
              <a:pPr/>
              <a:t>45</a:t>
            </a:fld>
            <a:endParaRPr lang="en-US"/>
          </a:p>
        </p:txBody>
      </p:sp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 Recommendations</a:t>
            </a:r>
          </a:p>
        </p:txBody>
      </p:sp>
      <p:sp>
        <p:nvSpPr>
          <p:cNvPr id="309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Switched 10Base-T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Less susceptible to response time delays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More robust as traffic increases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Provides the best cost-performance tradeoff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Costs almost the same as Shared 10Base-T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Category 5 or 5e cables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Costs almost the same as cat3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Provides room for upgrades to 100Base-T or 100Base-T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Fiber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LAN with very high traffic needs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Used with switched 100Base-T or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GbE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Currently expensive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7E02A291-007E-4349-90D6-07BEA1313C6F}" type="slidenum">
              <a:rPr lang="en-US"/>
              <a:pPr/>
              <a:t>46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05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 Recommendations</a:t>
            </a:r>
          </a:p>
        </p:txBody>
      </p:sp>
      <p:pic>
        <p:nvPicPr>
          <p:cNvPr id="313349" name="Picture 5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7620000" cy="2905125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C98B66B9-6AA2-4851-9A2A-CA8261758669}" type="slidenum">
              <a:rPr lang="en-US"/>
              <a:pPr/>
              <a:t>47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LAN Performance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3200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Throughput: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Used often as a measure of LAN performance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Total amount of user data transmitted in a given period of time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To improve throughput and LAN performance, identify and eliminate bottlenecks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Bottlenecks are points in the network where congestion is occurring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Congestion is when the network or device can’t handle all of the demand it is experiencing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5C14D14C-9107-4057-B9C1-DC810FD11250}" type="slidenum">
              <a:rPr lang="en-US"/>
              <a:pPr/>
              <a:t>48</a:t>
            </a:fld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Network Bottlenecks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505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Potential places are server vs. circuit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Network server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Network circuit (especially LAN-BN connection)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Client’s computer (highly unlikely, unless too old)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How to find it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Check the server utilization during poor performance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If high &gt;60%, then the server is the bottleneck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If low &lt;40%, then the network circuit is the bottleneck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If between 40% - 60%, both the server and circuits are the bottlenecks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5448E72B-66DC-4EA1-BD54-347D662A3BBF}" type="slidenum">
              <a:rPr lang="en-US"/>
              <a:pPr/>
              <a:t>49</a:t>
            </a:fld>
            <a:endParaRPr 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219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Server Performance</a:t>
            </a:r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Software improvements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Choose a faster NOS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Fine tune network and NOS parameters such as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Amount of memory used for disk cache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Number of simultaneously open files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Amount of buffer space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Hardware improvements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Add a second server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Upgrade the server’s CPU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Increase its memory space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Add more hard disks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Add a second NIC to the server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FDEED330-BDED-47EA-B3C2-40FD0ABEC510}" type="slidenum">
              <a:rPr lang="en-US"/>
              <a:pPr/>
              <a:t>5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LAN Metering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772400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Used to control the number of copies of a software used on a LAN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Typically comes with many software packages used on LANs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Keeps track of the users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Prohibits using more copies of the package than the licensed number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Helps to minimize Copyright violations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40% of SW used in the world is illegal, $13B Loss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EE4FA4C6-4204-4E84-90FD-43B38B7BEE0A}" type="slidenum">
              <a:rPr lang="en-US"/>
              <a:pPr/>
              <a:t>50</a:t>
            </a:fld>
            <a:endParaRPr lang="en-US"/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Disk Drive Performance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7772400" cy="304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Especially important, since disk reads are the slowest task the server needs to do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Consider Redundant Array of Inexpensive Disks (RAID)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Replacing one large drive with many small ones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Can be used to both improve performance and increase reliability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Building redundancy into the hard drives so drive failure does not result in any loss of data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CE64B54E-7D7D-4A91-BFAF-DA1CD7A3A0F9}" type="slidenum">
              <a:rPr lang="en-US"/>
              <a:pPr/>
              <a:t>51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Improving Circuit Capacity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688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Upgrade to a faster protocol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Means upgrading the NICs and possible cables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Upgrading the network from 10Base-T to 100Base-T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Upgrading the segment to the server from 10Base-T to 100Base-T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Increase number of segments to server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Adding additional NIC cards to the servers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Increasing the number of ways to access to server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Ideal number of NICs/server = 3</a:t>
            </a:r>
          </a:p>
          <a:p>
            <a:pPr lvl="3"/>
            <a:r>
              <a:rPr lang="en-US" dirty="0">
                <a:latin typeface="Arial" pitchFamily="34" charset="0"/>
                <a:cs typeface="Arial" pitchFamily="34" charset="0"/>
              </a:rPr>
              <a:t>More NICs may affect server’s processing capacity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28E6B81A-FB74-4DF9-B642-F1FE1DB8E73B}" type="slidenum">
              <a:rPr lang="en-US"/>
              <a:pPr/>
              <a:t>52</a:t>
            </a:fld>
            <a:endParaRPr lang="en-US"/>
          </a:p>
        </p:txBody>
      </p:sp>
      <p:sp>
        <p:nvSpPr>
          <p:cNvPr id="27136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28600" y="1752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Segmentation</a:t>
            </a:r>
          </a:p>
        </p:txBody>
      </p:sp>
      <p:pic>
        <p:nvPicPr>
          <p:cNvPr id="271368" name="Picture 1032" descr="untitle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3647033" cy="2895600"/>
          </a:xfrm>
          <a:prstGeom prst="rect">
            <a:avLst/>
          </a:prstGeom>
          <a:noFill/>
        </p:spPr>
      </p:pic>
      <p:pic>
        <p:nvPicPr>
          <p:cNvPr id="271369" name="Picture 1033" descr="untitl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981200"/>
            <a:ext cx="3696133" cy="3217862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EA3B077-8444-4AA9-A577-ECF37FFE3141}" type="slidenum">
              <a:rPr lang="en-US"/>
              <a:pPr/>
              <a:t>53</a:t>
            </a:fld>
            <a:endParaRPr lang="en-US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Network Demand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505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Move files to client computers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Such as heavily used software packages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Install disk caching software on client machines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Reduces the need to access files stored on the server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Move user demands to off peak times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Encourage users to not use the network as heavily during peak usage times such as early morning or after lunch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Delay some network intensive jobs to off-peak times, such as run heavy printing jobs at night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2E9ADB0-2131-4ACD-B2A8-2C484A1A0F3D}" type="slidenum">
              <a:rPr lang="en-US"/>
              <a:pPr/>
              <a:t>54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Improving LAN Performance - 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Increase Server Performance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Software: Fine-tune the NOS settings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Hardware: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Add more servers and spread the network applications across the servers to balance the load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Upgrade to a faster computer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Increase the server's memory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Increase the number and speed of the server's hard disk(s)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Upgrade to a faster NIC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Increase Circuit Capacity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Upgrade to a faster circuit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Segment the network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Reduce Network Demand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Move files from the server to the client computers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Increase the use of disk caching on client computers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Change user behavior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4299AF57-DF07-47CC-9309-84AB6DC9A834}" type="slidenum">
              <a:rPr lang="en-US"/>
              <a:pPr/>
              <a:t>6</a:t>
            </a:fld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447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Types</a:t>
            </a: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5814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Dedicated server network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server (computer) permanently assigned a specific task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Most popular network type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90% of all LANs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Peer-to-peer network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No dedicated servers used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All computers act as both clients and servers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Cheaper than dedicated, but less capability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5D0B116E-CC81-485C-9F3E-2C3F6308F36D}" type="slidenum">
              <a:rPr lang="en-US"/>
              <a:pPr/>
              <a:t>7</a:t>
            </a:fld>
            <a:endParaRPr lang="en-US"/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Dedicated Server Networks</a:t>
            </a:r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3733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Requires one or more dedicated computers (servers)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Permanently assigned a specific task (Web server, e-mail server, file server or print server)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Enable users to share files, printers, etc.,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May form a powerful enterprise network replacing mainframes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May form a server farm (many servers part of a network)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Runs a server network operating system (NOS)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Windows NT, LINUX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Also requires a special communication software to enable communications with client computers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D7636D69-C52C-407F-ABB1-5EC113F364C8}" type="slidenum">
              <a:rPr lang="en-US"/>
              <a:pPr/>
              <a:t>8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Dedicated Servers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191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Common Types: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Web servers, e-mail servers, database servers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Others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File servers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Allows many users to share the same files on a common disk drive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Typically with restricted access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Print servers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Handle print requests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Could be a separate computer or a “black box”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Remote Access Servers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Enable users to dial in and out of the LAN by phone (via modems)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6 - </a:t>
            </a:r>
            <a:fld id="{71D661A6-145E-40EE-A3FA-6D85FB9EBBA8}" type="slidenum">
              <a:rPr lang="en-US"/>
              <a:pPr/>
              <a:t>9</a:t>
            </a:fld>
            <a:endParaRPr lang="en-US"/>
          </a:p>
        </p:txBody>
      </p:sp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LAN Components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14400" y="2133600"/>
            <a:ext cx="6477000" cy="3817938"/>
            <a:chOff x="914400" y="1295400"/>
            <a:chExt cx="7162800" cy="4656138"/>
          </a:xfrm>
        </p:grpSpPr>
        <p:pic>
          <p:nvPicPr>
            <p:cNvPr id="229392" name="Picture 16" descr="untit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295400"/>
              <a:ext cx="7162800" cy="4656138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644640" y="2968125"/>
              <a:ext cx="1239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or Switch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438400" y="2743200"/>
              <a:ext cx="1371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62400" y="2590800"/>
              <a:ext cx="1468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Client NOS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14600" y="5638800"/>
              <a:ext cx="1371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62400" y="5410200"/>
              <a:ext cx="1566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Server NOS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D4DDCD-9E58-4F4A-871C-5CACED066B4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50B115E-4994-48FF-9FCD-D133E5C91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529FF-545C-4035-8B3E-E81AD23C4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6657</TotalTime>
  <Words>3835</Words>
  <Application>Microsoft Office PowerPoint</Application>
  <PresentationFormat>On-screen Show (4:3)</PresentationFormat>
  <Paragraphs>643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Equity</vt:lpstr>
      <vt:lpstr>Data Communications for a Global Environment</vt:lpstr>
      <vt:lpstr>Chapter 6</vt:lpstr>
      <vt:lpstr>Why do we need a LAN?</vt:lpstr>
      <vt:lpstr>Sharing COTS Software on a LAN</vt:lpstr>
      <vt:lpstr>LAN Metering</vt:lpstr>
      <vt:lpstr>Network Types</vt:lpstr>
      <vt:lpstr>Dedicated Server Networks</vt:lpstr>
      <vt:lpstr>Types of Dedicated Servers</vt:lpstr>
      <vt:lpstr>Basic LAN Components</vt:lpstr>
      <vt:lpstr>Network Interface Cards (NICs)</vt:lpstr>
      <vt:lpstr>Network Cables</vt:lpstr>
      <vt:lpstr>Network Cables Categories</vt:lpstr>
      <vt:lpstr>Hubs &amp; Switches</vt:lpstr>
      <vt:lpstr>Network Operating Systems</vt:lpstr>
      <vt:lpstr>NOS Server Software</vt:lpstr>
      <vt:lpstr>NOS Client Software</vt:lpstr>
      <vt:lpstr>NOS Directory Service</vt:lpstr>
      <vt:lpstr>NOS Directory Service</vt:lpstr>
      <vt:lpstr>NOS Directory Service</vt:lpstr>
      <vt:lpstr>NOS Directory Service</vt:lpstr>
      <vt:lpstr>Topology</vt:lpstr>
      <vt:lpstr>Shared Ethernet’s Logical Topology</vt:lpstr>
      <vt:lpstr>Shared Ethernet’s Physical  Topology</vt:lpstr>
      <vt:lpstr>Multiple Hub Ethernet Design</vt:lpstr>
      <vt:lpstr>Media Access Control (MAC)</vt:lpstr>
      <vt:lpstr>CSMA/CD</vt:lpstr>
      <vt:lpstr>Ethernet Physical Media Format</vt:lpstr>
      <vt:lpstr>Twisted Pair Ethernets</vt:lpstr>
      <vt:lpstr>Fiber Optic based Ethernets</vt:lpstr>
      <vt:lpstr>Summary - Ethernet Media Types</vt:lpstr>
      <vt:lpstr>Ethernet (IEEE 802.3)</vt:lpstr>
      <vt:lpstr>Switched Ethernet Topology</vt:lpstr>
      <vt:lpstr>Basic Switch Operation</vt:lpstr>
      <vt:lpstr>Learning Switch Operation</vt:lpstr>
      <vt:lpstr>Modes of Switch Operations</vt:lpstr>
      <vt:lpstr>MAC in Switched Ethernet </vt:lpstr>
      <vt:lpstr>Performance Comparison</vt:lpstr>
      <vt:lpstr>Factors in LAN Design</vt:lpstr>
      <vt:lpstr>Effective Data Rates</vt:lpstr>
      <vt:lpstr>Data Link Protocol Efficiency</vt:lpstr>
      <vt:lpstr>MAC Protocol Efficiency</vt:lpstr>
      <vt:lpstr>Effective Rate for a Computer </vt:lpstr>
      <vt:lpstr>Effective Rates for Switched Ethernets</vt:lpstr>
      <vt:lpstr>Effective Ethernet Rate Estimates </vt:lpstr>
      <vt:lpstr>Best Practice Recommendations</vt:lpstr>
      <vt:lpstr>Best Practice Recommendations</vt:lpstr>
      <vt:lpstr>Improving LAN Performance</vt:lpstr>
      <vt:lpstr>Identifying Network Bottlenecks</vt:lpstr>
      <vt:lpstr>Improving Server Performance</vt:lpstr>
      <vt:lpstr>Improving Disk Drive Performance</vt:lpstr>
      <vt:lpstr>Improving Circuit Capacity</vt:lpstr>
      <vt:lpstr>Network Segmentation</vt:lpstr>
      <vt:lpstr>Reducing Network Demand</vt:lpstr>
      <vt:lpstr>Improving LAN Performance -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Kenny Robinson</cp:lastModifiedBy>
  <cp:revision>57</cp:revision>
  <dcterms:created xsi:type="dcterms:W3CDTF">2010-08-18T14:50:29Z</dcterms:created>
  <dcterms:modified xsi:type="dcterms:W3CDTF">2011-03-27T16:55:11Z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