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41"/>
  </p:notesMasterIdLst>
  <p:sldIdLst>
    <p:sldId id="257" r:id="rId5"/>
    <p:sldId id="258" r:id="rId6"/>
    <p:sldId id="296" r:id="rId7"/>
    <p:sldId id="260" r:id="rId8"/>
    <p:sldId id="297" r:id="rId9"/>
    <p:sldId id="261" r:id="rId10"/>
    <p:sldId id="262" r:id="rId11"/>
    <p:sldId id="300" r:id="rId12"/>
    <p:sldId id="319" r:id="rId13"/>
    <p:sldId id="263" r:id="rId14"/>
    <p:sldId id="265" r:id="rId15"/>
    <p:sldId id="266" r:id="rId16"/>
    <p:sldId id="267" r:id="rId17"/>
    <p:sldId id="268" r:id="rId18"/>
    <p:sldId id="269" r:id="rId19"/>
    <p:sldId id="302" r:id="rId20"/>
    <p:sldId id="270" r:id="rId21"/>
    <p:sldId id="303" r:id="rId22"/>
    <p:sldId id="271" r:id="rId23"/>
    <p:sldId id="272" r:id="rId24"/>
    <p:sldId id="273" r:id="rId25"/>
    <p:sldId id="274" r:id="rId26"/>
    <p:sldId id="304" r:id="rId27"/>
    <p:sldId id="305" r:id="rId28"/>
    <p:sldId id="306" r:id="rId29"/>
    <p:sldId id="307" r:id="rId30"/>
    <p:sldId id="308" r:id="rId31"/>
    <p:sldId id="309" r:id="rId32"/>
    <p:sldId id="310" r:id="rId33"/>
    <p:sldId id="311" r:id="rId34"/>
    <p:sldId id="312" r:id="rId35"/>
    <p:sldId id="314" r:id="rId36"/>
    <p:sldId id="315" r:id="rId37"/>
    <p:sldId id="316" r:id="rId38"/>
    <p:sldId id="317" r:id="rId39"/>
    <p:sldId id="318"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9A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72" autoAdjust="0"/>
    <p:restoredTop sz="94691" autoAdjust="0"/>
  </p:normalViewPr>
  <p:slideViewPr>
    <p:cSldViewPr>
      <p:cViewPr varScale="1">
        <p:scale>
          <a:sx n="98" d="100"/>
          <a:sy n="98" d="100"/>
        </p:scale>
        <p:origin x="-360" y="-108"/>
      </p:cViewPr>
      <p:guideLst>
        <p:guide orient="horz" pos="2160"/>
        <p:guide pos="2880"/>
      </p:guideLst>
    </p:cSldViewPr>
  </p:slideViewPr>
  <p:notesTextViewPr>
    <p:cViewPr>
      <p:scale>
        <a:sx n="100" d="100"/>
        <a:sy n="100" d="100"/>
      </p:scale>
      <p:origin x="0" y="0"/>
    </p:cViewPr>
  </p:notesTextViewPr>
  <p:sorterViewPr>
    <p:cViewPr>
      <p:scale>
        <a:sx n="42" d="100"/>
        <a:sy n="42"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5B5331-5695-41CB-AD0E-6E5D36B80069}" type="datetimeFigureOut">
              <a:rPr lang="en-US" smtClean="0"/>
              <a:pPr/>
              <a:t>3/27/2011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5BB8AE-3711-4E53-BAC3-F19B4C5F825F}" type="slidenum">
              <a:rPr lang="en-US" smtClean="0"/>
              <a:pPr/>
              <a:t>‹#›</a:t>
            </a:fld>
            <a:endParaRPr lang="en-US"/>
          </a:p>
        </p:txBody>
      </p:sp>
    </p:spTree>
    <p:extLst>
      <p:ext uri="{BB962C8B-B14F-4D97-AF65-F5344CB8AC3E}">
        <p14:creationId xmlns:p14="http://schemas.microsoft.com/office/powerpoint/2010/main" xmlns="" val="162568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5BB8AE-3711-4E53-BAC3-F19B4C5F825F}"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5BB8AE-3711-4E53-BAC3-F19B4C5F825F}"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5BB8AE-3711-4E53-BAC3-F19B4C5F825F}" type="slidenum">
              <a:rPr lang="en-US" smtClean="0"/>
              <a:pPr/>
              <a:t>26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5BB8AE-3711-4E53-BAC3-F19B4C5F825F}" type="slidenum">
              <a:rPr lang="en-US" smtClean="0"/>
              <a:pPr/>
              <a:t>27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5BB8AE-3711-4E53-BAC3-F19B4C5F825F}" type="slidenum">
              <a:rPr lang="en-US" smtClean="0"/>
              <a:pPr/>
              <a:t>28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5BB8AE-3711-4E53-BAC3-F19B4C5F825F}" type="slidenum">
              <a:rPr lang="en-US" smtClean="0"/>
              <a:pPr/>
              <a:t>29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5BB8AE-3711-4E53-BAC3-F19B4C5F825F}" type="slidenum">
              <a:rPr lang="en-US" smtClean="0"/>
              <a:pPr/>
              <a:t>30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5BB8AE-3711-4E53-BAC3-F19B4C5F825F}" type="slidenum">
              <a:rPr lang="en-US" smtClean="0"/>
              <a:pPr/>
              <a:t>31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5BB8AE-3711-4E53-BAC3-F19B4C5F825F}" type="slidenum">
              <a:rPr lang="en-US" smtClean="0"/>
              <a:pPr/>
              <a:t>36</a:t>
            </a:fld>
            <a:endParaRPr lang="en-US"/>
          </a:p>
        </p:txBody>
      </p:sp>
    </p:spTree>
    <p:extLst>
      <p:ext uri="{BB962C8B-B14F-4D97-AF65-F5344CB8AC3E}">
        <p14:creationId xmlns:p14="http://schemas.microsoft.com/office/powerpoint/2010/main" xmlns="" val="2238637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789ADB1-56C9-4D3A-8CB0-41726D7FBD31}" type="datetime1">
              <a:rPr lang="en-US" smtClean="0"/>
              <a:pPr/>
              <a:t>3/27/2011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0B665D4-844E-4A62-9CFA-149CFF420FB6}"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3CDF5A-75AC-4DDF-9580-45CE673D2DB5}" type="datetime1">
              <a:rPr lang="en-US" smtClean="0"/>
              <a:pPr/>
              <a:t>3/27/2011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B665D4-844E-4A62-9CFA-149CFF420FB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D76191-4055-4298-8BAC-34CFA01B340A}" type="datetime1">
              <a:rPr lang="en-US" smtClean="0"/>
              <a:pPr/>
              <a:t>3/27/2011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B665D4-844E-4A62-9CFA-149CFF420FB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500C837-81F3-4CAD-A392-A96A671D9718}" type="datetime1">
              <a:rPr lang="en-US" smtClean="0"/>
              <a:pPr/>
              <a:t>3/27/2011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B665D4-844E-4A62-9CFA-149CFF420FB6}"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13F9D33-2D62-471C-81C8-C9CC46462B8F}" type="datetime1">
              <a:rPr lang="en-US" smtClean="0"/>
              <a:pPr/>
              <a:t>3/27/2011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50B665D4-844E-4A62-9CFA-149CFF420FB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23FF69F-05E3-440F-AE3C-7F39B582C90C}" type="datetime1">
              <a:rPr lang="en-US" smtClean="0"/>
              <a:pPr/>
              <a:t>3/27/2011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B665D4-844E-4A62-9CFA-149CFF420FB6}"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7B82F0B-FB3F-4A34-8462-8A06A9E15B39}" type="datetime1">
              <a:rPr lang="en-US" smtClean="0"/>
              <a:pPr/>
              <a:t>3/27/2011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B665D4-844E-4A62-9CFA-149CFF420FB6}"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CFC28E4-F9D8-40FE-84AB-02E3510EA18C}" type="datetime1">
              <a:rPr lang="en-US" smtClean="0"/>
              <a:pPr/>
              <a:t>3/27/2011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B665D4-844E-4A62-9CFA-149CFF420FB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9B28E2-77EE-4EE1-84D8-212E1AA5DECD}" type="datetime1">
              <a:rPr lang="en-US" smtClean="0"/>
              <a:pPr/>
              <a:t>3/27/2011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B665D4-844E-4A62-9CFA-149CFF420FB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592095B-B4D1-4A20-A1A4-6F197A431C35}" type="datetime1">
              <a:rPr lang="en-US" smtClean="0"/>
              <a:pPr/>
              <a:t>3/27/2011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B665D4-844E-4A62-9CFA-149CFF420FB6}"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B7D8281-3B0F-4B49-A54C-7AE6F6710F5C}" type="datetime1">
              <a:rPr lang="en-US" smtClean="0"/>
              <a:pPr/>
              <a:t>3/27/2011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50B665D4-844E-4A62-9CFA-149CFF420FB6}"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FCC95E3-2F86-48DE-9A08-8385AFCEB52E}" type="datetime1">
              <a:rPr lang="en-US" smtClean="0"/>
              <a:pPr/>
              <a:t>3/27/2011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0B665D4-844E-4A62-9CFA-149CFF420FB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52400"/>
            <a:ext cx="8229600" cy="609600"/>
          </a:xfrm>
        </p:spPr>
        <p:txBody>
          <a:bodyPr>
            <a:normAutofit/>
          </a:bodyPr>
          <a:lstStyle/>
          <a:p>
            <a:r>
              <a:rPr lang="en-US" sz="2800" dirty="0" smtClean="0">
                <a:solidFill>
                  <a:schemeClr val="accent2">
                    <a:lumMod val="60000"/>
                    <a:lumOff val="40000"/>
                  </a:schemeClr>
                </a:solidFill>
                <a:latin typeface="+mn-lt"/>
              </a:rPr>
              <a:t>Data Communications for a Global Environment</a:t>
            </a:r>
            <a:endParaRPr lang="en-US" sz="2800" dirty="0">
              <a:solidFill>
                <a:schemeClr val="accent2">
                  <a:lumMod val="60000"/>
                  <a:lumOff val="40000"/>
                </a:schemeClr>
              </a:solidFill>
              <a:latin typeface="+mn-lt"/>
            </a:endParaRPr>
          </a:p>
        </p:txBody>
      </p:sp>
      <p:sp>
        <p:nvSpPr>
          <p:cNvPr id="5" name="Slide Number Placeholder 4"/>
          <p:cNvSpPr>
            <a:spLocks noGrp="1"/>
          </p:cNvSpPr>
          <p:nvPr>
            <p:ph type="sldNum" sz="quarter" idx="12"/>
          </p:nvPr>
        </p:nvSpPr>
        <p:spPr/>
        <p:txBody>
          <a:bodyPr>
            <a:normAutofit/>
          </a:bodyPr>
          <a:lstStyle/>
          <a:p>
            <a:fld id="{7576C4FE-FB70-43A1-ACE5-FCD36BC2DE6F}" type="slidenum">
              <a:rPr lang="en-US" smtClean="0"/>
              <a:pPr/>
              <a:t>1</a:t>
            </a:fld>
            <a:endParaRPr lang="en-US" dirty="0"/>
          </a:p>
        </p:txBody>
      </p:sp>
      <p:sp>
        <p:nvSpPr>
          <p:cNvPr id="8" name="TextBox 7"/>
          <p:cNvSpPr txBox="1"/>
          <p:nvPr/>
        </p:nvSpPr>
        <p:spPr>
          <a:xfrm>
            <a:off x="533400" y="1371600"/>
            <a:ext cx="1391920" cy="461665"/>
          </a:xfrm>
          <a:prstGeom prst="rect">
            <a:avLst/>
          </a:prstGeom>
          <a:noFill/>
        </p:spPr>
        <p:txBody>
          <a:bodyPr wrap="none" rtlCol="0">
            <a:spAutoFit/>
          </a:bodyPr>
          <a:lstStyle/>
          <a:p>
            <a:r>
              <a:rPr lang="en-US" sz="2400" dirty="0" smtClean="0"/>
              <a:t>Lecture 16</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Copyright 2007 John Wiley &amp; Sons, Inc</a:t>
            </a:r>
          </a:p>
        </p:txBody>
      </p:sp>
      <p:sp>
        <p:nvSpPr>
          <p:cNvPr id="6" name="Slide Number Placeholder 5"/>
          <p:cNvSpPr>
            <a:spLocks noGrp="1"/>
          </p:cNvSpPr>
          <p:nvPr>
            <p:ph type="sldNum" sz="quarter" idx="12"/>
          </p:nvPr>
        </p:nvSpPr>
        <p:spPr/>
        <p:txBody>
          <a:bodyPr/>
          <a:lstStyle/>
          <a:p>
            <a:r>
              <a:rPr lang="en-US"/>
              <a:t>7 - </a:t>
            </a:r>
            <a:fld id="{418F8A4F-B205-4717-8910-BF2B2864800F}" type="slidenum">
              <a:rPr lang="en-US"/>
              <a:pPr/>
              <a:t>10</a:t>
            </a:fld>
            <a:endParaRPr lang="en-US"/>
          </a:p>
        </p:txBody>
      </p:sp>
      <p:sp>
        <p:nvSpPr>
          <p:cNvPr id="252932" name="Rectangle 4"/>
          <p:cNvSpPr>
            <a:spLocks noGrp="1" noChangeArrowheads="1"/>
          </p:cNvSpPr>
          <p:nvPr>
            <p:ph type="title"/>
          </p:nvPr>
        </p:nvSpPr>
        <p:spPr>
          <a:xfrm>
            <a:off x="304800" y="1905000"/>
            <a:ext cx="7772400" cy="639762"/>
          </a:xfrm>
        </p:spPr>
        <p:txBody>
          <a:bodyPr>
            <a:normAutofit fontScale="90000"/>
          </a:bodyPr>
          <a:lstStyle/>
          <a:p>
            <a:r>
              <a:rPr lang="en-US" dirty="0"/>
              <a:t>Components of WLANs</a:t>
            </a:r>
          </a:p>
        </p:txBody>
      </p:sp>
      <p:sp>
        <p:nvSpPr>
          <p:cNvPr id="252933" name="Rectangle 5"/>
          <p:cNvSpPr>
            <a:spLocks noGrp="1" noChangeArrowheads="1"/>
          </p:cNvSpPr>
          <p:nvPr>
            <p:ph type="body" idx="1"/>
          </p:nvPr>
        </p:nvSpPr>
        <p:spPr>
          <a:xfrm>
            <a:off x="990600" y="2362200"/>
            <a:ext cx="7772400" cy="3657600"/>
          </a:xfrm>
        </p:spPr>
        <p:txBody>
          <a:bodyPr/>
          <a:lstStyle/>
          <a:p>
            <a:pPr lvl="1">
              <a:lnSpc>
                <a:spcPct val="90000"/>
              </a:lnSpc>
              <a:buNone/>
            </a:pPr>
            <a:endParaRPr lang="en-US" sz="1800" dirty="0">
              <a:latin typeface="Arial" pitchFamily="34" charset="0"/>
              <a:cs typeface="Arial" pitchFamily="34" charset="0"/>
            </a:endParaRPr>
          </a:p>
          <a:p>
            <a:pPr>
              <a:lnSpc>
                <a:spcPct val="90000"/>
              </a:lnSpc>
            </a:pPr>
            <a:r>
              <a:rPr lang="en-US" sz="2400" dirty="0" smtClean="0">
                <a:latin typeface="Arial" pitchFamily="34" charset="0"/>
                <a:cs typeface="Arial" pitchFamily="34" charset="0"/>
              </a:rPr>
              <a:t>Access </a:t>
            </a:r>
            <a:r>
              <a:rPr lang="en-US" sz="2400" dirty="0">
                <a:latin typeface="Arial" pitchFamily="34" charset="0"/>
                <a:cs typeface="Arial" pitchFamily="34" charset="0"/>
              </a:rPr>
              <a:t>Points (APs</a:t>
            </a:r>
            <a:r>
              <a:rPr lang="en-US" sz="2400" dirty="0" smtClean="0">
                <a:latin typeface="Arial" pitchFamily="34" charset="0"/>
                <a:cs typeface="Arial" pitchFamily="34" charset="0"/>
              </a:rPr>
              <a:t>)</a:t>
            </a:r>
          </a:p>
          <a:p>
            <a:pPr>
              <a:lnSpc>
                <a:spcPct val="90000"/>
              </a:lnSpc>
              <a:buNone/>
            </a:pPr>
            <a:endParaRPr lang="en-US" sz="2400" dirty="0" smtClean="0">
              <a:latin typeface="Arial" pitchFamily="34" charset="0"/>
              <a:cs typeface="Arial" pitchFamily="34" charset="0"/>
            </a:endParaRPr>
          </a:p>
          <a:p>
            <a:pPr lvl="1">
              <a:lnSpc>
                <a:spcPct val="90000"/>
              </a:lnSpc>
            </a:pPr>
            <a:r>
              <a:rPr lang="en-US" sz="2000" dirty="0" smtClean="0">
                <a:latin typeface="Arial" pitchFamily="34" charset="0"/>
                <a:cs typeface="Arial" pitchFamily="34" charset="0"/>
              </a:rPr>
              <a:t>Act as repeater to ensure that all computers within range of the AP hear the signals of all other computers</a:t>
            </a:r>
          </a:p>
          <a:p>
            <a:pPr lvl="1">
              <a:lnSpc>
                <a:spcPct val="90000"/>
              </a:lnSpc>
            </a:pPr>
            <a:r>
              <a:rPr lang="en-US" sz="2000" dirty="0" smtClean="0">
                <a:latin typeface="Arial" pitchFamily="34" charset="0"/>
                <a:cs typeface="Arial" pitchFamily="34" charset="0"/>
              </a:rPr>
              <a:t>Wireless NIC’s never communicate with each other directly. They always transmit to an AP. This doubles the number of transmissions in an WLAN.</a:t>
            </a:r>
          </a:p>
          <a:p>
            <a:pPr lvl="1">
              <a:lnSpc>
                <a:spcPct val="90000"/>
              </a:lnSpc>
            </a:pPr>
            <a:r>
              <a:rPr lang="en-US" sz="2000" b="1" dirty="0" smtClean="0">
                <a:latin typeface="Arial" pitchFamily="34" charset="0"/>
                <a:cs typeface="Arial" pitchFamily="34" charset="0"/>
              </a:rPr>
              <a:t>Never place the server on the WLAN</a:t>
            </a:r>
            <a:r>
              <a:rPr lang="en-US" sz="2000" dirty="0" smtClean="0">
                <a:latin typeface="Arial" pitchFamily="34" charset="0"/>
                <a:cs typeface="Arial" pitchFamily="34" charset="0"/>
              </a:rPr>
              <a:t>.</a:t>
            </a:r>
          </a:p>
          <a:p>
            <a:pPr lvl="1">
              <a:lnSpc>
                <a:spcPct val="90000"/>
              </a:lnSpc>
            </a:pPr>
            <a:r>
              <a:rPr lang="en-US" sz="2000" dirty="0" smtClean="0">
                <a:latin typeface="Arial" pitchFamily="34" charset="0"/>
                <a:cs typeface="Arial" pitchFamily="34" charset="0"/>
              </a:rPr>
              <a:t>There are two type of AP antennas: </a:t>
            </a:r>
            <a:r>
              <a:rPr lang="en-US" sz="2000" dirty="0" err="1" smtClean="0">
                <a:latin typeface="Arial" pitchFamily="34" charset="0"/>
                <a:cs typeface="Arial" pitchFamily="34" charset="0"/>
              </a:rPr>
              <a:t>omnidirectional</a:t>
            </a:r>
            <a:r>
              <a:rPr lang="en-US" sz="2000" dirty="0" smtClean="0">
                <a:latin typeface="Arial" pitchFamily="34" charset="0"/>
                <a:cs typeface="Arial" pitchFamily="34" charset="0"/>
              </a:rPr>
              <a:t> and directional.</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7 - </a:t>
            </a:r>
            <a:fld id="{418F8A4F-B205-4717-8910-BF2B2864800F}" type="slidenum">
              <a:rPr lang="en-US"/>
              <a:pPr/>
              <a:t>11</a:t>
            </a:fld>
            <a:endParaRPr lang="en-US"/>
          </a:p>
        </p:txBody>
      </p:sp>
      <p:sp>
        <p:nvSpPr>
          <p:cNvPr id="252932" name="Rectangle 4"/>
          <p:cNvSpPr>
            <a:spLocks noGrp="1" noChangeArrowheads="1"/>
          </p:cNvSpPr>
          <p:nvPr>
            <p:ph type="title"/>
          </p:nvPr>
        </p:nvSpPr>
        <p:spPr>
          <a:xfrm>
            <a:off x="457200" y="914400"/>
            <a:ext cx="7772400" cy="1219200"/>
          </a:xfrm>
        </p:spPr>
        <p:txBody>
          <a:bodyPr>
            <a:normAutofit fontScale="90000"/>
          </a:bodyPr>
          <a:lstStyle/>
          <a:p>
            <a:r>
              <a:rPr lang="en-US" dirty="0" smtClean="0"/>
              <a:t>Characteristics of Radio Frequency Transmission </a:t>
            </a:r>
            <a:endParaRPr lang="en-US" dirty="0"/>
          </a:p>
        </p:txBody>
      </p:sp>
      <p:sp>
        <p:nvSpPr>
          <p:cNvPr id="252933" name="Rectangle 5"/>
          <p:cNvSpPr>
            <a:spLocks noGrp="1" noChangeArrowheads="1"/>
          </p:cNvSpPr>
          <p:nvPr>
            <p:ph type="body" idx="1"/>
          </p:nvPr>
        </p:nvSpPr>
        <p:spPr>
          <a:xfrm>
            <a:off x="914400" y="2133600"/>
            <a:ext cx="7772400" cy="3886200"/>
          </a:xfrm>
        </p:spPr>
        <p:txBody>
          <a:bodyPr>
            <a:normAutofit/>
          </a:bodyPr>
          <a:lstStyle/>
          <a:p>
            <a:pPr lvl="1">
              <a:lnSpc>
                <a:spcPct val="90000"/>
              </a:lnSpc>
              <a:buNone/>
            </a:pPr>
            <a:endParaRPr lang="en-US" sz="1800" dirty="0">
              <a:latin typeface="Arial" pitchFamily="34" charset="0"/>
              <a:cs typeface="Arial" pitchFamily="34" charset="0"/>
            </a:endParaRPr>
          </a:p>
          <a:p>
            <a:pPr>
              <a:lnSpc>
                <a:spcPct val="90000"/>
              </a:lnSpc>
            </a:pPr>
            <a:r>
              <a:rPr lang="en-US" sz="1800" dirty="0" smtClean="0">
                <a:latin typeface="Arial" pitchFamily="34" charset="0"/>
                <a:cs typeface="Arial" pitchFamily="34" charset="0"/>
              </a:rPr>
              <a:t>Most Countries allow WLANS to operate in two frequency ranges:</a:t>
            </a:r>
            <a:r>
              <a:rPr lang="en-US" sz="1800" dirty="0">
                <a:latin typeface="Arial" pitchFamily="34" charset="0"/>
                <a:cs typeface="Arial" pitchFamily="34" charset="0"/>
              </a:rPr>
              <a:t> </a:t>
            </a:r>
            <a:r>
              <a:rPr lang="en-US" sz="1800" dirty="0" smtClean="0">
                <a:latin typeface="Arial" pitchFamily="34" charset="0"/>
                <a:cs typeface="Arial" pitchFamily="34" charset="0"/>
              </a:rPr>
              <a:t>2.4 GHz and 5.0 GHz. Note that all other unlicensed devices also operate in this same range.</a:t>
            </a:r>
          </a:p>
          <a:p>
            <a:pPr>
              <a:lnSpc>
                <a:spcPct val="90000"/>
              </a:lnSpc>
            </a:pPr>
            <a:r>
              <a:rPr lang="en-US" sz="1800" dirty="0" smtClean="0">
                <a:latin typeface="Arial" pitchFamily="34" charset="0"/>
                <a:cs typeface="Arial" pitchFamily="34" charset="0"/>
              </a:rPr>
              <a:t>The frequency range directly affects the data rates that can be transmitted. The higher the frequency the greater the data rate.</a:t>
            </a:r>
          </a:p>
          <a:p>
            <a:pPr>
              <a:lnSpc>
                <a:spcPct val="90000"/>
              </a:lnSpc>
            </a:pPr>
            <a:r>
              <a:rPr lang="en-US" sz="1800" dirty="0" smtClean="0">
                <a:latin typeface="Arial" pitchFamily="34" charset="0"/>
                <a:cs typeface="Arial" pitchFamily="34" charset="0"/>
              </a:rPr>
              <a:t>Because radio waves are attenuated as they travel from the AP, the data rate drops off with distance from the AP. The higher the frequency the higher the attenuation rate and the shorter the transmission distance.</a:t>
            </a:r>
          </a:p>
          <a:p>
            <a:pPr>
              <a:lnSpc>
                <a:spcPct val="90000"/>
              </a:lnSpc>
            </a:pPr>
            <a:r>
              <a:rPr lang="en-US" sz="1800" dirty="0" smtClean="0">
                <a:latin typeface="Arial" pitchFamily="34" charset="0"/>
                <a:cs typeface="Arial" pitchFamily="34" charset="0"/>
              </a:rPr>
              <a:t>The vendor provided transmission distance is often over-stated. Absorbing barriers such as walls, noise and other factors can substantially reduce the effective transmission distance.</a:t>
            </a:r>
          </a:p>
          <a:p>
            <a:pPr>
              <a:lnSpc>
                <a:spcPct val="90000"/>
              </a:lnSpc>
            </a:pPr>
            <a:endParaRPr lang="en-US" sz="1800" dirty="0" smtClean="0">
              <a:latin typeface="Arial" pitchFamily="34" charset="0"/>
              <a:cs typeface="Arial" pitchFamily="34" charset="0"/>
            </a:endParaRPr>
          </a:p>
          <a:p>
            <a:pPr>
              <a:lnSpc>
                <a:spcPct val="90000"/>
              </a:lnSpc>
            </a:pPr>
            <a:endParaRPr lang="en-US" sz="18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Copyright 2007 John Wiley &amp; Sons, Inc</a:t>
            </a:r>
          </a:p>
        </p:txBody>
      </p:sp>
      <p:sp>
        <p:nvSpPr>
          <p:cNvPr id="6" name="Slide Number Placeholder 5"/>
          <p:cNvSpPr>
            <a:spLocks noGrp="1"/>
          </p:cNvSpPr>
          <p:nvPr>
            <p:ph type="sldNum" sz="quarter" idx="12"/>
          </p:nvPr>
        </p:nvSpPr>
        <p:spPr/>
        <p:txBody>
          <a:bodyPr/>
          <a:lstStyle/>
          <a:p>
            <a:r>
              <a:rPr lang="en-US"/>
              <a:t>7 - </a:t>
            </a:r>
            <a:fld id="{418F8A4F-B205-4717-8910-BF2B2864800F}" type="slidenum">
              <a:rPr lang="en-US"/>
              <a:pPr/>
              <a:t>12</a:t>
            </a:fld>
            <a:endParaRPr lang="en-US"/>
          </a:p>
        </p:txBody>
      </p:sp>
      <p:sp>
        <p:nvSpPr>
          <p:cNvPr id="252932" name="Rectangle 4"/>
          <p:cNvSpPr>
            <a:spLocks noGrp="1" noChangeArrowheads="1"/>
          </p:cNvSpPr>
          <p:nvPr>
            <p:ph type="title"/>
          </p:nvPr>
        </p:nvSpPr>
        <p:spPr>
          <a:xfrm>
            <a:off x="457200" y="1981200"/>
            <a:ext cx="7772400" cy="715962"/>
          </a:xfrm>
        </p:spPr>
        <p:txBody>
          <a:bodyPr>
            <a:normAutofit fontScale="90000"/>
          </a:bodyPr>
          <a:lstStyle/>
          <a:p>
            <a:r>
              <a:rPr lang="en-US" dirty="0" smtClean="0"/>
              <a:t> </a:t>
            </a:r>
            <a:endParaRPr lang="en-US" dirty="0"/>
          </a:p>
        </p:txBody>
      </p:sp>
      <p:sp>
        <p:nvSpPr>
          <p:cNvPr id="252933" name="Rectangle 5"/>
          <p:cNvSpPr>
            <a:spLocks noGrp="1" noChangeArrowheads="1"/>
          </p:cNvSpPr>
          <p:nvPr>
            <p:ph type="body" idx="1"/>
          </p:nvPr>
        </p:nvSpPr>
        <p:spPr>
          <a:xfrm>
            <a:off x="838200" y="2819400"/>
            <a:ext cx="7772400" cy="2895600"/>
          </a:xfrm>
        </p:spPr>
        <p:txBody>
          <a:bodyPr/>
          <a:lstStyle/>
          <a:p>
            <a:pPr lvl="1">
              <a:lnSpc>
                <a:spcPct val="90000"/>
              </a:lnSpc>
              <a:buNone/>
            </a:pPr>
            <a:endParaRPr lang="en-US" sz="1800" dirty="0">
              <a:latin typeface="Arial" pitchFamily="34" charset="0"/>
              <a:cs typeface="Arial" pitchFamily="34" charset="0"/>
            </a:endParaRPr>
          </a:p>
          <a:p>
            <a:pPr>
              <a:lnSpc>
                <a:spcPct val="90000"/>
              </a:lnSpc>
            </a:pPr>
            <a:r>
              <a:rPr lang="en-US" sz="2000" dirty="0" smtClean="0">
                <a:latin typeface="Arial" pitchFamily="34" charset="0"/>
                <a:cs typeface="Arial" pitchFamily="34" charset="0"/>
              </a:rPr>
              <a:t>Each AP in a LAN is set to transmit at a different frequency (or channel) from any other AP in receiving distance to avoid interfering with each other.</a:t>
            </a:r>
          </a:p>
          <a:p>
            <a:pPr>
              <a:lnSpc>
                <a:spcPct val="90000"/>
              </a:lnSpc>
            </a:pPr>
            <a:r>
              <a:rPr lang="en-US" sz="2000" dirty="0" smtClean="0">
                <a:latin typeface="Arial" pitchFamily="34" charset="0"/>
                <a:cs typeface="Arial" pitchFamily="34" charset="0"/>
              </a:rPr>
              <a:t>When a computer on WLAN first starts up the NIC scans all of the channels within the appropriate frequency range and selects the one with the strongest signal strength.</a:t>
            </a:r>
          </a:p>
          <a:p>
            <a:pPr>
              <a:lnSpc>
                <a:spcPct val="90000"/>
              </a:lnSpc>
            </a:pPr>
            <a:r>
              <a:rPr lang="en-US" sz="2000" dirty="0" smtClean="0">
                <a:latin typeface="Arial" pitchFamily="34" charset="0"/>
                <a:cs typeface="Arial" pitchFamily="34" charset="0"/>
              </a:rPr>
              <a:t>NIC’s may scan for different channels if the user is roaming or the traffic on that channel becomes to busy. </a:t>
            </a:r>
          </a:p>
          <a:p>
            <a:pPr>
              <a:lnSpc>
                <a:spcPct val="90000"/>
              </a:lnSpc>
            </a:pPr>
            <a:endParaRPr lang="en-US" sz="2400" dirty="0" smtClean="0">
              <a:latin typeface="Arial" pitchFamily="34" charset="0"/>
              <a:cs typeface="Arial" pitchFamily="34" charset="0"/>
            </a:endParaRPr>
          </a:p>
        </p:txBody>
      </p:sp>
      <p:sp>
        <p:nvSpPr>
          <p:cNvPr id="7" name="Rectangle 4"/>
          <p:cNvSpPr txBox="1">
            <a:spLocks noChangeArrowheads="1"/>
          </p:cNvSpPr>
          <p:nvPr/>
        </p:nvSpPr>
        <p:spPr>
          <a:xfrm>
            <a:off x="228600" y="1676400"/>
            <a:ext cx="7772400" cy="1143000"/>
          </a:xfrm>
          <a:prstGeom prst="rect">
            <a:avLst/>
          </a:prstGeom>
        </p:spPr>
        <p:txBody>
          <a:bodyPr bIns="91440" anchor="b" anchorCtr="0">
            <a:normAutofit fontScale="90000" lnSpcReduction="10000"/>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smtClean="0"/>
              <a:t>Characteristics of Radio Frequency Transmission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Copyright 2007 John Wiley &amp; Sons, Inc</a:t>
            </a:r>
          </a:p>
        </p:txBody>
      </p:sp>
      <p:sp>
        <p:nvSpPr>
          <p:cNvPr id="6" name="Slide Number Placeholder 5"/>
          <p:cNvSpPr>
            <a:spLocks noGrp="1"/>
          </p:cNvSpPr>
          <p:nvPr>
            <p:ph type="sldNum" sz="quarter" idx="12"/>
          </p:nvPr>
        </p:nvSpPr>
        <p:spPr/>
        <p:txBody>
          <a:bodyPr/>
          <a:lstStyle/>
          <a:p>
            <a:r>
              <a:rPr lang="en-US"/>
              <a:t>7 - </a:t>
            </a:r>
            <a:fld id="{94563466-6FBA-4EDD-9A03-E82F93A33AC6}" type="slidenum">
              <a:rPr lang="en-US"/>
              <a:pPr/>
              <a:t>13</a:t>
            </a:fld>
            <a:endParaRPr lang="en-US"/>
          </a:p>
        </p:txBody>
      </p:sp>
      <p:sp>
        <p:nvSpPr>
          <p:cNvPr id="352258" name="Rectangle 2"/>
          <p:cNvSpPr>
            <a:spLocks noGrp="1" noChangeArrowheads="1"/>
          </p:cNvSpPr>
          <p:nvPr>
            <p:ph type="title"/>
          </p:nvPr>
        </p:nvSpPr>
        <p:spPr>
          <a:xfrm>
            <a:off x="102140" y="808038"/>
            <a:ext cx="7772400" cy="639762"/>
          </a:xfrm>
        </p:spPr>
        <p:txBody>
          <a:bodyPr>
            <a:normAutofit fontScale="90000"/>
          </a:bodyPr>
          <a:lstStyle/>
          <a:p>
            <a:r>
              <a:rPr lang="en-US" dirty="0"/>
              <a:t>A WLAN Using Different Channels</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47800" y="1447800"/>
            <a:ext cx="6400800" cy="4800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3"/>
          <p:cNvSpPr>
            <a:spLocks noGrp="1"/>
          </p:cNvSpPr>
          <p:nvPr>
            <p:ph type="ftr" sz="quarter" idx="11"/>
          </p:nvPr>
        </p:nvSpPr>
        <p:spPr/>
        <p:txBody>
          <a:bodyPr/>
          <a:lstStyle/>
          <a:p>
            <a:r>
              <a:rPr lang="en-US"/>
              <a:t>Copyright 2007 John Wiley &amp; Sons, Inc</a:t>
            </a:r>
          </a:p>
        </p:txBody>
      </p:sp>
      <p:sp>
        <p:nvSpPr>
          <p:cNvPr id="17" name="Slide Number Placeholder 4"/>
          <p:cNvSpPr>
            <a:spLocks noGrp="1"/>
          </p:cNvSpPr>
          <p:nvPr>
            <p:ph type="sldNum" sz="quarter" idx="12"/>
          </p:nvPr>
        </p:nvSpPr>
        <p:spPr/>
        <p:txBody>
          <a:bodyPr/>
          <a:lstStyle/>
          <a:p>
            <a:r>
              <a:rPr lang="en-US"/>
              <a:t>7 - </a:t>
            </a:r>
            <a:fld id="{169152CD-0CC3-4887-83A7-9D5A4ECDB6F4}" type="slidenum">
              <a:rPr lang="en-US"/>
              <a:pPr/>
              <a:t>14</a:t>
            </a:fld>
            <a:endParaRPr lang="en-US"/>
          </a:p>
        </p:txBody>
      </p:sp>
      <p:sp>
        <p:nvSpPr>
          <p:cNvPr id="253956" name="Rectangle 4"/>
          <p:cNvSpPr>
            <a:spLocks noGrp="1" noChangeArrowheads="1"/>
          </p:cNvSpPr>
          <p:nvPr>
            <p:ph type="title"/>
          </p:nvPr>
        </p:nvSpPr>
        <p:spPr/>
        <p:txBody>
          <a:bodyPr/>
          <a:lstStyle/>
          <a:p>
            <a:r>
              <a:rPr lang="en-US"/>
              <a:t>WLAN Topology</a:t>
            </a:r>
          </a:p>
        </p:txBody>
      </p:sp>
      <p:sp>
        <p:nvSpPr>
          <p:cNvPr id="253957" name="Rectangle 5"/>
          <p:cNvSpPr>
            <a:spLocks noChangeArrowheads="1"/>
          </p:cNvSpPr>
          <p:nvPr/>
        </p:nvSpPr>
        <p:spPr bwMode="auto">
          <a:xfrm>
            <a:off x="3810000" y="5546725"/>
            <a:ext cx="5035550" cy="701675"/>
          </a:xfrm>
          <a:prstGeom prst="rect">
            <a:avLst/>
          </a:prstGeom>
          <a:noFill/>
          <a:ln w="9525">
            <a:noFill/>
            <a:miter lim="800000"/>
            <a:headEnd/>
            <a:tailEnd/>
          </a:ln>
          <a:effectLst/>
        </p:spPr>
        <p:txBody>
          <a:bodyPr>
            <a:spAutoFit/>
          </a:bodyPr>
          <a:lstStyle/>
          <a:p>
            <a:r>
              <a:rPr lang="en-US" sz="2000" b="1">
                <a:solidFill>
                  <a:srgbClr val="00008C"/>
                </a:solidFill>
                <a:latin typeface="Arial" charset="0"/>
              </a:rPr>
              <a:t>A wireless Access Point (AP) connected into an Ethernet Switch</a:t>
            </a:r>
          </a:p>
        </p:txBody>
      </p:sp>
      <p:sp>
        <p:nvSpPr>
          <p:cNvPr id="253958" name="Rectangle 6"/>
          <p:cNvSpPr>
            <a:spLocks noChangeArrowheads="1"/>
          </p:cNvSpPr>
          <p:nvPr/>
        </p:nvSpPr>
        <p:spPr bwMode="auto">
          <a:xfrm>
            <a:off x="6553200" y="1295400"/>
            <a:ext cx="2514600" cy="1006475"/>
          </a:xfrm>
          <a:prstGeom prst="rect">
            <a:avLst/>
          </a:prstGeom>
          <a:noFill/>
          <a:ln w="9525">
            <a:noFill/>
            <a:miter lim="800000"/>
            <a:headEnd/>
            <a:tailEnd/>
          </a:ln>
          <a:effectLst/>
        </p:spPr>
        <p:txBody>
          <a:bodyPr>
            <a:spAutoFit/>
          </a:bodyPr>
          <a:lstStyle/>
          <a:p>
            <a:pPr marL="234950" indent="-179388"/>
            <a:r>
              <a:rPr lang="en-US" sz="2000" b="1">
                <a:solidFill>
                  <a:srgbClr val="16027C"/>
                </a:solidFill>
                <a:latin typeface="Arial" charset="0"/>
              </a:rPr>
              <a:t>Same as Ethernet</a:t>
            </a:r>
          </a:p>
          <a:p>
            <a:pPr marL="234950" indent="-179388">
              <a:buFontTx/>
              <a:buChar char="•"/>
            </a:pPr>
            <a:r>
              <a:rPr lang="en-US" sz="2000" b="1">
                <a:solidFill>
                  <a:srgbClr val="16027C"/>
                </a:solidFill>
                <a:latin typeface="Arial" charset="0"/>
              </a:rPr>
              <a:t>Physical star</a:t>
            </a:r>
          </a:p>
          <a:p>
            <a:pPr marL="234950" indent="-179388">
              <a:buFontTx/>
              <a:buChar char="•"/>
            </a:pPr>
            <a:r>
              <a:rPr lang="en-US" sz="2000" b="1">
                <a:solidFill>
                  <a:srgbClr val="16027C"/>
                </a:solidFill>
                <a:latin typeface="Arial" charset="0"/>
              </a:rPr>
              <a:t>Logical bus</a:t>
            </a:r>
          </a:p>
        </p:txBody>
      </p:sp>
      <p:sp>
        <p:nvSpPr>
          <p:cNvPr id="253959" name="Rectangle 7"/>
          <p:cNvSpPr>
            <a:spLocks noChangeArrowheads="1"/>
          </p:cNvSpPr>
          <p:nvPr/>
        </p:nvSpPr>
        <p:spPr bwMode="auto">
          <a:xfrm>
            <a:off x="457200" y="1600200"/>
            <a:ext cx="2590800" cy="1311275"/>
          </a:xfrm>
          <a:prstGeom prst="rect">
            <a:avLst/>
          </a:prstGeom>
          <a:noFill/>
          <a:ln w="9525">
            <a:noFill/>
            <a:miter lim="800000"/>
            <a:headEnd/>
            <a:tailEnd/>
          </a:ln>
          <a:effectLst/>
        </p:spPr>
        <p:txBody>
          <a:bodyPr>
            <a:spAutoFit/>
          </a:bodyPr>
          <a:lstStyle/>
          <a:p>
            <a:r>
              <a:rPr lang="en-US" sz="2000" b="1">
                <a:solidFill>
                  <a:srgbClr val="16027C"/>
                </a:solidFill>
                <a:latin typeface="Arial" charset="0"/>
              </a:rPr>
              <a:t>Use the same radio frequencies, so take turns using the network</a:t>
            </a:r>
          </a:p>
        </p:txBody>
      </p:sp>
      <p:sp>
        <p:nvSpPr>
          <p:cNvPr id="253962" name="Line 10"/>
          <p:cNvSpPr>
            <a:spLocks noChangeShapeType="1"/>
          </p:cNvSpPr>
          <p:nvPr/>
        </p:nvSpPr>
        <p:spPr bwMode="auto">
          <a:xfrm>
            <a:off x="3068638" y="1752600"/>
            <a:ext cx="1219200" cy="549275"/>
          </a:xfrm>
          <a:prstGeom prst="line">
            <a:avLst/>
          </a:prstGeom>
          <a:noFill/>
          <a:ln w="9525">
            <a:solidFill>
              <a:schemeClr val="tx1"/>
            </a:solidFill>
            <a:round/>
            <a:headEnd/>
            <a:tailEnd type="triangle" w="med" len="med"/>
          </a:ln>
          <a:effectLst/>
        </p:spPr>
        <p:txBody>
          <a:bodyPr/>
          <a:lstStyle/>
          <a:p>
            <a:endParaRPr lang="en-US"/>
          </a:p>
        </p:txBody>
      </p:sp>
      <p:sp>
        <p:nvSpPr>
          <p:cNvPr id="253963" name="Line 11"/>
          <p:cNvSpPr>
            <a:spLocks noChangeShapeType="1"/>
          </p:cNvSpPr>
          <p:nvPr/>
        </p:nvSpPr>
        <p:spPr bwMode="auto">
          <a:xfrm>
            <a:off x="1905000" y="2911475"/>
            <a:ext cx="990600" cy="1127125"/>
          </a:xfrm>
          <a:prstGeom prst="line">
            <a:avLst/>
          </a:prstGeom>
          <a:noFill/>
          <a:ln w="9525">
            <a:solidFill>
              <a:schemeClr val="tx1"/>
            </a:solidFill>
            <a:round/>
            <a:headEnd/>
            <a:tailEnd type="triangle" w="med" len="med"/>
          </a:ln>
          <a:effectLst/>
        </p:spPr>
        <p:txBody>
          <a:bodyPr/>
          <a:lstStyle/>
          <a:p>
            <a:endParaRPr lang="en-US"/>
          </a:p>
        </p:txBody>
      </p:sp>
      <p:sp>
        <p:nvSpPr>
          <p:cNvPr id="253964" name="Rectangle 12"/>
          <p:cNvSpPr>
            <a:spLocks noChangeArrowheads="1"/>
          </p:cNvSpPr>
          <p:nvPr/>
        </p:nvSpPr>
        <p:spPr bwMode="auto">
          <a:xfrm>
            <a:off x="914400" y="5241925"/>
            <a:ext cx="2895600" cy="1006475"/>
          </a:xfrm>
          <a:prstGeom prst="rect">
            <a:avLst/>
          </a:prstGeom>
          <a:noFill/>
          <a:ln w="9525">
            <a:noFill/>
            <a:miter lim="800000"/>
            <a:headEnd/>
            <a:tailEnd/>
          </a:ln>
          <a:effectLst/>
        </p:spPr>
        <p:txBody>
          <a:bodyPr>
            <a:spAutoFit/>
          </a:bodyPr>
          <a:lstStyle/>
          <a:p>
            <a:r>
              <a:rPr lang="en-US" sz="2000" b="1">
                <a:solidFill>
                  <a:srgbClr val="16027C"/>
                </a:solidFill>
                <a:latin typeface="Arial" charset="0"/>
              </a:rPr>
              <a:t>Uses a NIC that transmits radio signals to the AP</a:t>
            </a:r>
          </a:p>
        </p:txBody>
      </p:sp>
      <p:sp>
        <p:nvSpPr>
          <p:cNvPr id="253965" name="Line 13"/>
          <p:cNvSpPr>
            <a:spLocks noChangeShapeType="1"/>
          </p:cNvSpPr>
          <p:nvPr/>
        </p:nvSpPr>
        <p:spPr bwMode="auto">
          <a:xfrm flipV="1">
            <a:off x="2667000" y="4876800"/>
            <a:ext cx="228600" cy="365125"/>
          </a:xfrm>
          <a:prstGeom prst="line">
            <a:avLst/>
          </a:prstGeom>
          <a:noFill/>
          <a:ln w="9525">
            <a:solidFill>
              <a:schemeClr val="tx1"/>
            </a:solidFill>
            <a:round/>
            <a:headEnd/>
            <a:tailEnd type="triangle" w="med" len="med"/>
          </a:ln>
          <a:effectLst/>
        </p:spPr>
        <p:txBody>
          <a:bodyPr/>
          <a:lstStyle/>
          <a:p>
            <a:endParaRPr lang="en-US"/>
          </a:p>
        </p:txBody>
      </p:sp>
      <p:sp>
        <p:nvSpPr>
          <p:cNvPr id="253966" name="Line 14"/>
          <p:cNvSpPr>
            <a:spLocks noChangeShapeType="1"/>
          </p:cNvSpPr>
          <p:nvPr/>
        </p:nvSpPr>
        <p:spPr bwMode="auto">
          <a:xfrm flipV="1">
            <a:off x="4953000" y="4876800"/>
            <a:ext cx="0" cy="685800"/>
          </a:xfrm>
          <a:prstGeom prst="line">
            <a:avLst/>
          </a:prstGeom>
          <a:noFill/>
          <a:ln w="38100" cmpd="dbl">
            <a:solidFill>
              <a:schemeClr val="tx1"/>
            </a:solidFill>
            <a:round/>
            <a:headEnd/>
            <a:tailEnd type="triangle" w="med" len="med"/>
          </a:ln>
          <a:effectLst/>
        </p:spPr>
        <p:txBody>
          <a:bodyPr/>
          <a:lstStyle/>
          <a:p>
            <a:endParaRPr lang="en-US"/>
          </a:p>
        </p:txBody>
      </p:sp>
      <p:sp>
        <p:nvSpPr>
          <p:cNvPr id="253967" name="Rectangle 15"/>
          <p:cNvSpPr>
            <a:spLocks noChangeArrowheads="1"/>
          </p:cNvSpPr>
          <p:nvPr/>
        </p:nvSpPr>
        <p:spPr bwMode="auto">
          <a:xfrm>
            <a:off x="7731125" y="3810000"/>
            <a:ext cx="1454150" cy="581025"/>
          </a:xfrm>
          <a:prstGeom prst="rect">
            <a:avLst/>
          </a:prstGeom>
          <a:noFill/>
          <a:ln w="9525">
            <a:noFill/>
            <a:miter lim="800000"/>
            <a:headEnd/>
            <a:tailEnd/>
          </a:ln>
          <a:effectLst/>
        </p:spPr>
        <p:txBody>
          <a:bodyPr>
            <a:spAutoFit/>
          </a:bodyPr>
          <a:lstStyle/>
          <a:p>
            <a:r>
              <a:rPr lang="en-US" sz="1600" b="1">
                <a:solidFill>
                  <a:srgbClr val="16027C"/>
                </a:solidFill>
                <a:latin typeface="Arial" charset="0"/>
              </a:rPr>
              <a:t>10Base-T or 100Base-T</a:t>
            </a:r>
          </a:p>
        </p:txBody>
      </p:sp>
      <p:sp>
        <p:nvSpPr>
          <p:cNvPr id="253968" name="Line 16"/>
          <p:cNvSpPr>
            <a:spLocks noChangeShapeType="1"/>
          </p:cNvSpPr>
          <p:nvPr/>
        </p:nvSpPr>
        <p:spPr bwMode="auto">
          <a:xfrm flipH="1">
            <a:off x="6553200" y="4435475"/>
            <a:ext cx="152400" cy="288925"/>
          </a:xfrm>
          <a:prstGeom prst="line">
            <a:avLst/>
          </a:prstGeom>
          <a:noFill/>
          <a:ln w="9525">
            <a:solidFill>
              <a:schemeClr val="tx1"/>
            </a:solidFill>
            <a:round/>
            <a:headEnd/>
            <a:tailEnd type="triangle" w="med" len="med"/>
          </a:ln>
          <a:effectLst/>
        </p:spPr>
        <p:txBody>
          <a:bodyPr/>
          <a:lstStyle/>
          <a:p>
            <a:endParaRPr lang="en-US"/>
          </a:p>
        </p:txBody>
      </p:sp>
      <p:pic>
        <p:nvPicPr>
          <p:cNvPr id="253969" name="Picture 17" descr="untitled"/>
          <p:cNvPicPr>
            <a:picLocks noChangeAspect="1" noChangeArrowheads="1"/>
          </p:cNvPicPr>
          <p:nvPr/>
        </p:nvPicPr>
        <p:blipFill>
          <a:blip r:embed="rId2" cstate="print"/>
          <a:srcRect/>
          <a:stretch>
            <a:fillRect/>
          </a:stretch>
        </p:blipFill>
        <p:spPr bwMode="auto">
          <a:xfrm>
            <a:off x="2895600" y="2362200"/>
            <a:ext cx="4800600" cy="2484438"/>
          </a:xfrm>
          <a:prstGeom prst="rect">
            <a:avLst/>
          </a:prstGeom>
          <a:noFill/>
        </p:spPr>
      </p:pic>
      <p:sp>
        <p:nvSpPr>
          <p:cNvPr id="253961" name="Line 9"/>
          <p:cNvSpPr>
            <a:spLocks noChangeShapeType="1"/>
          </p:cNvSpPr>
          <p:nvPr/>
        </p:nvSpPr>
        <p:spPr bwMode="auto">
          <a:xfrm>
            <a:off x="2667000" y="2209800"/>
            <a:ext cx="401638" cy="701675"/>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Copyright 2007 John Wiley &amp; Sons, Inc</a:t>
            </a:r>
          </a:p>
        </p:txBody>
      </p:sp>
      <p:sp>
        <p:nvSpPr>
          <p:cNvPr id="6" name="Slide Number Placeholder 5"/>
          <p:cNvSpPr>
            <a:spLocks noGrp="1"/>
          </p:cNvSpPr>
          <p:nvPr>
            <p:ph type="sldNum" sz="quarter" idx="12"/>
          </p:nvPr>
        </p:nvSpPr>
        <p:spPr/>
        <p:txBody>
          <a:bodyPr/>
          <a:lstStyle/>
          <a:p>
            <a:r>
              <a:rPr lang="en-US"/>
              <a:t>7 - </a:t>
            </a:r>
            <a:fld id="{06775A62-DABD-42CB-BDEB-AE89CB0B91F3}" type="slidenum">
              <a:rPr lang="en-US"/>
              <a:pPr/>
              <a:t>15</a:t>
            </a:fld>
            <a:endParaRPr lang="en-US"/>
          </a:p>
        </p:txBody>
      </p:sp>
      <p:sp>
        <p:nvSpPr>
          <p:cNvPr id="254982" name="Rectangle 6"/>
          <p:cNvSpPr>
            <a:spLocks noGrp="1" noChangeArrowheads="1"/>
          </p:cNvSpPr>
          <p:nvPr>
            <p:ph type="title"/>
          </p:nvPr>
        </p:nvSpPr>
        <p:spPr>
          <a:xfrm>
            <a:off x="609600" y="1447800"/>
            <a:ext cx="7772400" cy="639762"/>
          </a:xfrm>
        </p:spPr>
        <p:txBody>
          <a:bodyPr>
            <a:normAutofit fontScale="90000"/>
          </a:bodyPr>
          <a:lstStyle/>
          <a:p>
            <a:r>
              <a:rPr lang="en-US" dirty="0"/>
              <a:t>WLAN Media Access Control</a:t>
            </a:r>
          </a:p>
        </p:txBody>
      </p:sp>
      <p:sp>
        <p:nvSpPr>
          <p:cNvPr id="254983" name="Rectangle 7"/>
          <p:cNvSpPr>
            <a:spLocks noGrp="1" noChangeArrowheads="1"/>
          </p:cNvSpPr>
          <p:nvPr>
            <p:ph type="body" idx="1"/>
          </p:nvPr>
        </p:nvSpPr>
        <p:spPr>
          <a:xfrm>
            <a:off x="838200" y="2209800"/>
            <a:ext cx="7772400" cy="3886200"/>
          </a:xfrm>
        </p:spPr>
        <p:txBody>
          <a:bodyPr>
            <a:normAutofit lnSpcReduction="10000"/>
          </a:bodyPr>
          <a:lstStyle/>
          <a:p>
            <a:r>
              <a:rPr lang="en-US" sz="2400" dirty="0">
                <a:latin typeface="Arial" pitchFamily="34" charset="0"/>
                <a:cs typeface="Arial" pitchFamily="34" charset="0"/>
              </a:rPr>
              <a:t>Uses CSMA/CA</a:t>
            </a:r>
          </a:p>
          <a:p>
            <a:pPr lvl="1"/>
            <a:r>
              <a:rPr lang="en-US" sz="2000" dirty="0">
                <a:latin typeface="Arial" pitchFamily="34" charset="0"/>
                <a:cs typeface="Arial" pitchFamily="34" charset="0"/>
              </a:rPr>
              <a:t>CA </a:t>
            </a:r>
            <a:r>
              <a:rPr lang="en-US" sz="2000" dirty="0">
                <a:latin typeface="Arial" pitchFamily="34" charset="0"/>
                <a:cs typeface="Arial" pitchFamily="34" charset="0"/>
                <a:sym typeface="Wingdings" pitchFamily="2" charset="2"/>
              </a:rPr>
              <a:t> </a:t>
            </a:r>
            <a:r>
              <a:rPr lang="en-US" sz="2000" dirty="0">
                <a:latin typeface="Arial" pitchFamily="34" charset="0"/>
                <a:cs typeface="Arial" pitchFamily="34" charset="0"/>
              </a:rPr>
              <a:t>collision avoidance</a:t>
            </a:r>
          </a:p>
          <a:p>
            <a:pPr lvl="1"/>
            <a:r>
              <a:rPr lang="en-US" sz="2000" dirty="0">
                <a:latin typeface="Arial" pitchFamily="34" charset="0"/>
                <a:cs typeface="Arial" pitchFamily="34" charset="0"/>
              </a:rPr>
              <a:t>A station waits until another station is finished transmitting plus an additional random period of time before sending anything</a:t>
            </a:r>
          </a:p>
          <a:p>
            <a:r>
              <a:rPr lang="en-US" sz="2400" dirty="0">
                <a:latin typeface="Arial" pitchFamily="34" charset="0"/>
                <a:cs typeface="Arial" pitchFamily="34" charset="0"/>
              </a:rPr>
              <a:t>May use two MAC techniques simultaneously</a:t>
            </a:r>
          </a:p>
          <a:p>
            <a:pPr lvl="1"/>
            <a:r>
              <a:rPr lang="en-US" sz="2000" dirty="0">
                <a:latin typeface="Arial" pitchFamily="34" charset="0"/>
                <a:cs typeface="Arial" pitchFamily="34" charset="0"/>
              </a:rPr>
              <a:t>Distributed Coordination Function (DCF)</a:t>
            </a:r>
          </a:p>
          <a:p>
            <a:pPr lvl="2"/>
            <a:r>
              <a:rPr lang="en-US" sz="2000" dirty="0">
                <a:latin typeface="Arial" pitchFamily="34" charset="0"/>
                <a:cs typeface="Arial" pitchFamily="34" charset="0"/>
              </a:rPr>
              <a:t>Also called “Physical Carrier Sense Method” </a:t>
            </a:r>
          </a:p>
          <a:p>
            <a:pPr lvl="1"/>
            <a:r>
              <a:rPr lang="en-US" sz="2000" dirty="0">
                <a:latin typeface="Arial" pitchFamily="34" charset="0"/>
                <a:cs typeface="Arial" pitchFamily="34" charset="0"/>
              </a:rPr>
              <a:t>Point Coordination Function (PCF)</a:t>
            </a:r>
          </a:p>
          <a:p>
            <a:pPr lvl="2"/>
            <a:r>
              <a:rPr lang="en-US" sz="2000" dirty="0">
                <a:latin typeface="Arial" pitchFamily="34" charset="0"/>
                <a:cs typeface="Arial" pitchFamily="34" charset="0"/>
              </a:rPr>
              <a:t>Also called “Virtual Carrier Sense Method”</a:t>
            </a:r>
          </a:p>
          <a:p>
            <a:pPr lvl="2"/>
            <a:r>
              <a:rPr lang="en-US" sz="2000" dirty="0">
                <a:latin typeface="Arial" pitchFamily="34" charset="0"/>
                <a:cs typeface="Arial" pitchFamily="34" charset="0"/>
              </a:rPr>
              <a:t>Optional: (can be set as “always”, “never”, or “just for certain frame sizes”)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7 - </a:t>
            </a:r>
            <a:fld id="{06775A62-DABD-42CB-BDEB-AE89CB0B91F3}" type="slidenum">
              <a:rPr lang="en-US"/>
              <a:pPr/>
              <a:t>16</a:t>
            </a:fld>
            <a:endParaRPr lang="en-US"/>
          </a:p>
        </p:txBody>
      </p:sp>
      <p:sp>
        <p:nvSpPr>
          <p:cNvPr id="7" name="Rectangle 6"/>
          <p:cNvSpPr/>
          <p:nvPr/>
        </p:nvSpPr>
        <p:spPr>
          <a:xfrm>
            <a:off x="762000" y="1524000"/>
            <a:ext cx="6477000" cy="76200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itchFamily="34" charset="0"/>
                <a:cs typeface="Arial" pitchFamily="34" charset="0"/>
              </a:rPr>
              <a:t>Logical Link Control</a:t>
            </a:r>
            <a:endParaRPr lang="en-US" dirty="0">
              <a:solidFill>
                <a:schemeClr val="tx1"/>
              </a:solidFill>
              <a:latin typeface="Arial" pitchFamily="34" charset="0"/>
              <a:cs typeface="Arial" pitchFamily="34" charset="0"/>
            </a:endParaRPr>
          </a:p>
        </p:txBody>
      </p:sp>
      <p:sp>
        <p:nvSpPr>
          <p:cNvPr id="8" name="Rectangle 7"/>
          <p:cNvSpPr/>
          <p:nvPr/>
        </p:nvSpPr>
        <p:spPr>
          <a:xfrm>
            <a:off x="762000" y="3962400"/>
            <a:ext cx="6477000" cy="762000"/>
          </a:xfrm>
          <a:prstGeom prst="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itchFamily="34" charset="0"/>
                <a:cs typeface="Arial" pitchFamily="34" charset="0"/>
              </a:rPr>
              <a:t>Distributed Coordination Function (DCF)</a:t>
            </a:r>
            <a:endParaRPr lang="en-US" dirty="0">
              <a:solidFill>
                <a:schemeClr val="tx1"/>
              </a:solidFill>
              <a:latin typeface="Arial" pitchFamily="34" charset="0"/>
              <a:cs typeface="Arial" pitchFamily="34" charset="0"/>
            </a:endParaRPr>
          </a:p>
        </p:txBody>
      </p:sp>
      <p:sp>
        <p:nvSpPr>
          <p:cNvPr id="10" name="Rectangle 9"/>
          <p:cNvSpPr/>
          <p:nvPr/>
        </p:nvSpPr>
        <p:spPr>
          <a:xfrm>
            <a:off x="762000" y="3200400"/>
            <a:ext cx="2743200" cy="76200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itchFamily="34" charset="0"/>
                <a:cs typeface="Arial" pitchFamily="34" charset="0"/>
              </a:rPr>
              <a:t>Point Coordination </a:t>
            </a:r>
            <a:r>
              <a:rPr lang="en-US" smtClean="0">
                <a:solidFill>
                  <a:schemeClr val="tx1"/>
                </a:solidFill>
                <a:latin typeface="Arial" pitchFamily="34" charset="0"/>
                <a:cs typeface="Arial" pitchFamily="34" charset="0"/>
              </a:rPr>
              <a:t>Function (PCF)</a:t>
            </a:r>
            <a:endParaRPr lang="en-US" dirty="0">
              <a:solidFill>
                <a:schemeClr val="tx1"/>
              </a:solidFill>
              <a:latin typeface="Arial" pitchFamily="34" charset="0"/>
              <a:cs typeface="Arial" pitchFamily="34" charset="0"/>
            </a:endParaRPr>
          </a:p>
        </p:txBody>
      </p:sp>
      <p:sp>
        <p:nvSpPr>
          <p:cNvPr id="11" name="Rectangle 10"/>
          <p:cNvSpPr/>
          <p:nvPr/>
        </p:nvSpPr>
        <p:spPr>
          <a:xfrm>
            <a:off x="762000" y="4648200"/>
            <a:ext cx="6477000" cy="144780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itchFamily="34" charset="0"/>
              <a:cs typeface="Arial" pitchFamily="34" charset="0"/>
            </a:endParaRPr>
          </a:p>
        </p:txBody>
      </p:sp>
      <p:cxnSp>
        <p:nvCxnSpPr>
          <p:cNvPr id="13" name="Straight Connector 12"/>
          <p:cNvCxnSpPr/>
          <p:nvPr/>
        </p:nvCxnSpPr>
        <p:spPr>
          <a:xfrm rot="5400000">
            <a:off x="1104900" y="5372100"/>
            <a:ext cx="1447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2171700" y="5372100"/>
            <a:ext cx="1447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1" idx="0"/>
            <a:endCxn id="11" idx="2"/>
          </p:cNvCxnSpPr>
          <p:nvPr/>
        </p:nvCxnSpPr>
        <p:spPr>
          <a:xfrm rot="16200000" flipH="1">
            <a:off x="3276600" y="5372100"/>
            <a:ext cx="1447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4381500" y="5372100"/>
            <a:ext cx="1447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448300" y="5372100"/>
            <a:ext cx="1447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038600" y="5257800"/>
            <a:ext cx="1001108" cy="369332"/>
          </a:xfrm>
          <a:prstGeom prst="rect">
            <a:avLst/>
          </a:prstGeom>
          <a:noFill/>
        </p:spPr>
        <p:txBody>
          <a:bodyPr wrap="none" rtlCol="0">
            <a:spAutoFit/>
          </a:bodyPr>
          <a:lstStyle/>
          <a:p>
            <a:r>
              <a:rPr lang="en-US" dirty="0" smtClean="0">
                <a:latin typeface="Arial" pitchFamily="34" charset="0"/>
                <a:cs typeface="Arial" pitchFamily="34" charset="0"/>
              </a:rPr>
              <a:t>802.11a</a:t>
            </a:r>
            <a:endParaRPr lang="en-US" dirty="0">
              <a:latin typeface="Arial" pitchFamily="34" charset="0"/>
              <a:cs typeface="Arial" pitchFamily="34" charset="0"/>
            </a:endParaRPr>
          </a:p>
        </p:txBody>
      </p:sp>
      <p:sp>
        <p:nvSpPr>
          <p:cNvPr id="24" name="TextBox 23"/>
          <p:cNvSpPr txBox="1"/>
          <p:nvPr/>
        </p:nvSpPr>
        <p:spPr>
          <a:xfrm>
            <a:off x="5105400" y="5257800"/>
            <a:ext cx="1001108" cy="369332"/>
          </a:xfrm>
          <a:prstGeom prst="rect">
            <a:avLst/>
          </a:prstGeom>
          <a:noFill/>
        </p:spPr>
        <p:txBody>
          <a:bodyPr wrap="none" rtlCol="0">
            <a:spAutoFit/>
          </a:bodyPr>
          <a:lstStyle/>
          <a:p>
            <a:r>
              <a:rPr lang="en-US" dirty="0" smtClean="0">
                <a:latin typeface="Arial" pitchFamily="34" charset="0"/>
                <a:cs typeface="Arial" pitchFamily="34" charset="0"/>
              </a:rPr>
              <a:t>802.11b</a:t>
            </a:r>
            <a:endParaRPr lang="en-US" dirty="0">
              <a:latin typeface="Arial" pitchFamily="34" charset="0"/>
              <a:cs typeface="Arial" pitchFamily="34" charset="0"/>
            </a:endParaRPr>
          </a:p>
        </p:txBody>
      </p:sp>
      <p:sp>
        <p:nvSpPr>
          <p:cNvPr id="25" name="TextBox 24"/>
          <p:cNvSpPr txBox="1"/>
          <p:nvPr/>
        </p:nvSpPr>
        <p:spPr>
          <a:xfrm>
            <a:off x="6172200" y="5257800"/>
            <a:ext cx="1001108" cy="369332"/>
          </a:xfrm>
          <a:prstGeom prst="rect">
            <a:avLst/>
          </a:prstGeom>
          <a:noFill/>
        </p:spPr>
        <p:txBody>
          <a:bodyPr wrap="none" rtlCol="0">
            <a:spAutoFit/>
          </a:bodyPr>
          <a:lstStyle/>
          <a:p>
            <a:r>
              <a:rPr lang="en-US" dirty="0" smtClean="0">
                <a:latin typeface="Arial" pitchFamily="34" charset="0"/>
                <a:cs typeface="Arial" pitchFamily="34" charset="0"/>
              </a:rPr>
              <a:t>802.11g</a:t>
            </a:r>
            <a:endParaRPr lang="en-US" dirty="0">
              <a:latin typeface="Arial" pitchFamily="34" charset="0"/>
              <a:cs typeface="Arial" pitchFamily="34" charset="0"/>
            </a:endParaRPr>
          </a:p>
        </p:txBody>
      </p:sp>
      <p:cxnSp>
        <p:nvCxnSpPr>
          <p:cNvPr id="28" name="Straight Arrow Connector 27"/>
          <p:cNvCxnSpPr/>
          <p:nvPr/>
        </p:nvCxnSpPr>
        <p:spPr>
          <a:xfrm rot="5400000">
            <a:off x="4495800" y="3124200"/>
            <a:ext cx="16764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0" idx="0"/>
          </p:cNvCxnSpPr>
          <p:nvPr/>
        </p:nvCxnSpPr>
        <p:spPr>
          <a:xfrm rot="5400000">
            <a:off x="1676400" y="2743200"/>
            <a:ext cx="9144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52400" y="2590800"/>
            <a:ext cx="1967205" cy="369332"/>
          </a:xfrm>
          <a:prstGeom prst="rect">
            <a:avLst/>
          </a:prstGeom>
          <a:noFill/>
        </p:spPr>
        <p:txBody>
          <a:bodyPr wrap="none" rtlCol="0">
            <a:spAutoFit/>
          </a:bodyPr>
          <a:lstStyle/>
          <a:p>
            <a:r>
              <a:rPr lang="en-US" dirty="0" smtClean="0">
                <a:latin typeface="Arial" pitchFamily="34" charset="0"/>
                <a:cs typeface="Arial" pitchFamily="34" charset="0"/>
              </a:rPr>
              <a:t>controlled access</a:t>
            </a:r>
            <a:endParaRPr lang="en-US" dirty="0">
              <a:latin typeface="Arial" pitchFamily="34" charset="0"/>
              <a:cs typeface="Arial" pitchFamily="34" charset="0"/>
            </a:endParaRPr>
          </a:p>
        </p:txBody>
      </p:sp>
      <p:sp>
        <p:nvSpPr>
          <p:cNvPr id="32" name="TextBox 31"/>
          <p:cNvSpPr txBox="1"/>
          <p:nvPr/>
        </p:nvSpPr>
        <p:spPr>
          <a:xfrm>
            <a:off x="5410200" y="2590800"/>
            <a:ext cx="2031325" cy="369332"/>
          </a:xfrm>
          <a:prstGeom prst="rect">
            <a:avLst/>
          </a:prstGeom>
          <a:noFill/>
        </p:spPr>
        <p:txBody>
          <a:bodyPr wrap="none" rtlCol="0">
            <a:spAutoFit/>
          </a:bodyPr>
          <a:lstStyle/>
          <a:p>
            <a:r>
              <a:rPr lang="en-US" dirty="0" smtClean="0">
                <a:latin typeface="Arial" pitchFamily="34" charset="0"/>
                <a:cs typeface="Arial" pitchFamily="34" charset="0"/>
              </a:rPr>
              <a:t>contention access</a:t>
            </a:r>
            <a:endParaRPr lang="en-US" dirty="0">
              <a:latin typeface="Arial" pitchFamily="34" charset="0"/>
              <a:cs typeface="Arial" pitchFamily="34" charset="0"/>
            </a:endParaRPr>
          </a:p>
        </p:txBody>
      </p:sp>
      <p:sp>
        <p:nvSpPr>
          <p:cNvPr id="20" name="Right Brace 19"/>
          <p:cNvSpPr/>
          <p:nvPr/>
        </p:nvSpPr>
        <p:spPr>
          <a:xfrm>
            <a:off x="7848600" y="1219200"/>
            <a:ext cx="457200" cy="4876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rot="16200000">
            <a:off x="7818819" y="3534982"/>
            <a:ext cx="1800493" cy="369332"/>
          </a:xfrm>
          <a:prstGeom prst="rect">
            <a:avLst/>
          </a:prstGeom>
          <a:noFill/>
        </p:spPr>
        <p:txBody>
          <a:bodyPr wrap="none" rtlCol="0">
            <a:spAutoFit/>
          </a:bodyPr>
          <a:lstStyle/>
          <a:p>
            <a:r>
              <a:rPr lang="en-US" dirty="0" smtClean="0">
                <a:latin typeface="Arial" pitchFamily="34" charset="0"/>
                <a:cs typeface="Arial" pitchFamily="34" charset="0"/>
              </a:rPr>
              <a:t>Data Link Layer</a:t>
            </a:r>
            <a:endParaRPr lang="en-US" dirty="0">
              <a:latin typeface="Arial" pitchFamily="34" charset="0"/>
              <a:cs typeface="Arial" pitchFamily="34" charset="0"/>
            </a:endParaRPr>
          </a:p>
        </p:txBody>
      </p:sp>
      <p:sp>
        <p:nvSpPr>
          <p:cNvPr id="26" name="Right Brace 25"/>
          <p:cNvSpPr/>
          <p:nvPr/>
        </p:nvSpPr>
        <p:spPr>
          <a:xfrm>
            <a:off x="7010400" y="3048000"/>
            <a:ext cx="762000" cy="3124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rot="16200000">
            <a:off x="7455852" y="4431348"/>
            <a:ext cx="697627" cy="369332"/>
          </a:xfrm>
          <a:prstGeom prst="rect">
            <a:avLst/>
          </a:prstGeom>
          <a:noFill/>
        </p:spPr>
        <p:txBody>
          <a:bodyPr wrap="none" rtlCol="0">
            <a:spAutoFit/>
          </a:bodyPr>
          <a:lstStyle/>
          <a:p>
            <a:r>
              <a:rPr lang="en-US" dirty="0" smtClean="0">
                <a:latin typeface="Arial" pitchFamily="34" charset="0"/>
                <a:cs typeface="Arial" pitchFamily="34" charset="0"/>
              </a:rPr>
              <a:t>MAC</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Copyright 2007 John Wiley &amp; Sons, Inc</a:t>
            </a:r>
          </a:p>
        </p:txBody>
      </p:sp>
      <p:sp>
        <p:nvSpPr>
          <p:cNvPr id="6" name="Slide Number Placeholder 5"/>
          <p:cNvSpPr>
            <a:spLocks noGrp="1"/>
          </p:cNvSpPr>
          <p:nvPr>
            <p:ph type="sldNum" sz="quarter" idx="12"/>
          </p:nvPr>
        </p:nvSpPr>
        <p:spPr/>
        <p:txBody>
          <a:bodyPr/>
          <a:lstStyle/>
          <a:p>
            <a:r>
              <a:rPr lang="en-US"/>
              <a:t>7 - </a:t>
            </a:r>
            <a:fld id="{8291F6AA-3247-488E-9EC1-10D58B744366}" type="slidenum">
              <a:rPr lang="en-US"/>
              <a:pPr/>
              <a:t>17</a:t>
            </a:fld>
            <a:endParaRPr lang="en-US"/>
          </a:p>
        </p:txBody>
      </p:sp>
      <p:sp>
        <p:nvSpPr>
          <p:cNvPr id="256002" name="Rectangle 2"/>
          <p:cNvSpPr>
            <a:spLocks noGrp="1" noChangeArrowheads="1"/>
          </p:cNvSpPr>
          <p:nvPr>
            <p:ph type="title"/>
          </p:nvPr>
        </p:nvSpPr>
        <p:spPr>
          <a:xfrm>
            <a:off x="304800" y="1066800"/>
            <a:ext cx="7772400" cy="563562"/>
          </a:xfrm>
        </p:spPr>
        <p:txBody>
          <a:bodyPr>
            <a:normAutofit fontScale="90000"/>
          </a:bodyPr>
          <a:lstStyle/>
          <a:p>
            <a:r>
              <a:rPr lang="en-US" dirty="0"/>
              <a:t>Distributed Coordination Function</a:t>
            </a:r>
          </a:p>
        </p:txBody>
      </p:sp>
      <p:sp>
        <p:nvSpPr>
          <p:cNvPr id="256003" name="Rectangle 3"/>
          <p:cNvSpPr>
            <a:spLocks noGrp="1" noChangeArrowheads="1"/>
          </p:cNvSpPr>
          <p:nvPr>
            <p:ph type="body" idx="1"/>
          </p:nvPr>
        </p:nvSpPr>
        <p:spPr>
          <a:xfrm>
            <a:off x="914400" y="1828800"/>
            <a:ext cx="7772400" cy="4267200"/>
          </a:xfrm>
        </p:spPr>
        <p:txBody>
          <a:bodyPr>
            <a:noAutofit/>
          </a:bodyPr>
          <a:lstStyle/>
          <a:p>
            <a:pPr>
              <a:lnSpc>
                <a:spcPct val="90000"/>
              </a:lnSpc>
            </a:pPr>
            <a:r>
              <a:rPr lang="en-US" sz="2000" dirty="0">
                <a:latin typeface="Arial" pitchFamily="34" charset="0"/>
                <a:cs typeface="Arial" pitchFamily="34" charset="0"/>
              </a:rPr>
              <a:t>Relies on the ability of computers to physically listen before they transmit</a:t>
            </a:r>
          </a:p>
          <a:p>
            <a:pPr lvl="1">
              <a:lnSpc>
                <a:spcPct val="90000"/>
              </a:lnSpc>
            </a:pPr>
            <a:r>
              <a:rPr lang="en-US" sz="2000" dirty="0">
                <a:latin typeface="Arial" pitchFamily="34" charset="0"/>
                <a:cs typeface="Arial" pitchFamily="34" charset="0"/>
              </a:rPr>
              <a:t>When a node wants to send a message:</a:t>
            </a:r>
          </a:p>
          <a:p>
            <a:pPr lvl="2">
              <a:lnSpc>
                <a:spcPct val="90000"/>
              </a:lnSpc>
            </a:pPr>
            <a:r>
              <a:rPr lang="en-US" dirty="0">
                <a:latin typeface="Arial" pitchFamily="34" charset="0"/>
                <a:cs typeface="Arial" pitchFamily="34" charset="0"/>
              </a:rPr>
              <a:t>First listens to make sure that the transmitting node has finished, then </a:t>
            </a:r>
          </a:p>
          <a:p>
            <a:pPr lvl="2">
              <a:lnSpc>
                <a:spcPct val="90000"/>
              </a:lnSpc>
            </a:pPr>
            <a:r>
              <a:rPr lang="en-US" dirty="0">
                <a:latin typeface="Arial" pitchFamily="34" charset="0"/>
                <a:cs typeface="Arial" pitchFamily="34" charset="0"/>
              </a:rPr>
              <a:t>Waits a period of time longer</a:t>
            </a:r>
          </a:p>
          <a:p>
            <a:pPr>
              <a:lnSpc>
                <a:spcPct val="90000"/>
              </a:lnSpc>
            </a:pPr>
            <a:r>
              <a:rPr lang="en-US" sz="2000" dirty="0">
                <a:latin typeface="Arial" pitchFamily="34" charset="0"/>
                <a:cs typeface="Arial" pitchFamily="34" charset="0"/>
              </a:rPr>
              <a:t>Each frame is sent using stop-and-wait ARQ</a:t>
            </a:r>
          </a:p>
          <a:p>
            <a:pPr lvl="1">
              <a:lnSpc>
                <a:spcPct val="90000"/>
              </a:lnSpc>
            </a:pPr>
            <a:r>
              <a:rPr lang="en-US" sz="2000" dirty="0">
                <a:latin typeface="Arial" pitchFamily="34" charset="0"/>
                <a:cs typeface="Arial" pitchFamily="34" charset="0"/>
              </a:rPr>
              <a:t>By waiting, the listening node can detect that the sending node has finished and </a:t>
            </a:r>
          </a:p>
          <a:p>
            <a:pPr lvl="1">
              <a:lnSpc>
                <a:spcPct val="90000"/>
              </a:lnSpc>
            </a:pPr>
            <a:r>
              <a:rPr lang="en-US" sz="2000" dirty="0">
                <a:latin typeface="Arial" pitchFamily="34" charset="0"/>
                <a:cs typeface="Arial" pitchFamily="34" charset="0"/>
              </a:rPr>
              <a:t>Can then begin sending its transmission</a:t>
            </a:r>
          </a:p>
          <a:p>
            <a:pPr lvl="1">
              <a:lnSpc>
                <a:spcPct val="90000"/>
              </a:lnSpc>
            </a:pPr>
            <a:r>
              <a:rPr lang="en-US" sz="2000" dirty="0">
                <a:latin typeface="Arial" pitchFamily="34" charset="0"/>
                <a:cs typeface="Arial" pitchFamily="34" charset="0"/>
              </a:rPr>
              <a:t>ACK/NAK sent a short time after a frame is received, </a:t>
            </a:r>
          </a:p>
          <a:p>
            <a:pPr lvl="1">
              <a:lnSpc>
                <a:spcPct val="90000"/>
              </a:lnSpc>
            </a:pPr>
            <a:r>
              <a:rPr lang="en-US" sz="2000" dirty="0">
                <a:latin typeface="Arial" pitchFamily="34" charset="0"/>
                <a:cs typeface="Arial" pitchFamily="34" charset="0"/>
              </a:rPr>
              <a:t>Message frames are sent a somewhat longer time after (ensuring that no collision will occur)</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7 - </a:t>
            </a:r>
            <a:fld id="{8291F6AA-3247-488E-9EC1-10D58B744366}" type="slidenum">
              <a:rPr lang="en-US"/>
              <a:pPr/>
              <a:t>18</a:t>
            </a:fld>
            <a:endParaRPr lang="en-US"/>
          </a:p>
        </p:txBody>
      </p:sp>
      <p:sp>
        <p:nvSpPr>
          <p:cNvPr id="256002" name="Rectangle 2"/>
          <p:cNvSpPr>
            <a:spLocks noGrp="1" noChangeArrowheads="1"/>
          </p:cNvSpPr>
          <p:nvPr>
            <p:ph type="title"/>
          </p:nvPr>
        </p:nvSpPr>
        <p:spPr>
          <a:xfrm>
            <a:off x="152400" y="990600"/>
            <a:ext cx="7772400" cy="563562"/>
          </a:xfrm>
        </p:spPr>
        <p:txBody>
          <a:bodyPr>
            <a:normAutofit fontScale="90000"/>
          </a:bodyPr>
          <a:lstStyle/>
          <a:p>
            <a:r>
              <a:rPr lang="en-US" dirty="0"/>
              <a:t>Distributed Coordination Function</a:t>
            </a:r>
          </a:p>
        </p:txBody>
      </p:sp>
      <p:cxnSp>
        <p:nvCxnSpPr>
          <p:cNvPr id="59" name="Straight Arrow Connector 58"/>
          <p:cNvCxnSpPr/>
          <p:nvPr/>
        </p:nvCxnSpPr>
        <p:spPr>
          <a:xfrm>
            <a:off x="10134600" y="381000"/>
            <a:ext cx="914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85" name="Group 84"/>
          <p:cNvGrpSpPr/>
          <p:nvPr/>
        </p:nvGrpSpPr>
        <p:grpSpPr>
          <a:xfrm>
            <a:off x="1600199" y="1600200"/>
            <a:ext cx="5258595" cy="4953794"/>
            <a:chOff x="838199" y="663264"/>
            <a:chExt cx="6249195" cy="5660542"/>
          </a:xfrm>
        </p:grpSpPr>
        <p:sp>
          <p:nvSpPr>
            <p:cNvPr id="8" name="Flowchart: Process 7"/>
            <p:cNvSpPr/>
            <p:nvPr/>
          </p:nvSpPr>
          <p:spPr>
            <a:xfrm>
              <a:off x="1568029" y="831971"/>
              <a:ext cx="990600" cy="522528"/>
            </a:xfrm>
            <a:prstGeom prst="flowChart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pitchFamily="34" charset="0"/>
                  <a:cs typeface="Arial" pitchFamily="34" charset="0"/>
                </a:rPr>
                <a:t>Wait for frame to transmit</a:t>
              </a:r>
              <a:endParaRPr lang="en-US" sz="1100" dirty="0">
                <a:solidFill>
                  <a:schemeClr val="tx1"/>
                </a:solidFill>
                <a:latin typeface="Arial" pitchFamily="34" charset="0"/>
                <a:cs typeface="Arial" pitchFamily="34" charset="0"/>
              </a:endParaRPr>
            </a:p>
          </p:txBody>
        </p:sp>
        <p:sp>
          <p:nvSpPr>
            <p:cNvPr id="9" name="Flowchart: Decision 8"/>
            <p:cNvSpPr/>
            <p:nvPr/>
          </p:nvSpPr>
          <p:spPr>
            <a:xfrm>
              <a:off x="2972593" y="663264"/>
              <a:ext cx="1759444" cy="859942"/>
            </a:xfrm>
            <a:prstGeom prst="flowChartDecisi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pitchFamily="34" charset="0"/>
                  <a:cs typeface="Arial" pitchFamily="34" charset="0"/>
                </a:rPr>
                <a:t>Medium Idle?</a:t>
              </a:r>
              <a:endParaRPr lang="en-US" sz="1100" dirty="0">
                <a:solidFill>
                  <a:schemeClr val="tx1"/>
                </a:solidFill>
                <a:latin typeface="Arial" pitchFamily="34" charset="0"/>
                <a:cs typeface="Arial" pitchFamily="34" charset="0"/>
              </a:endParaRPr>
            </a:p>
          </p:txBody>
        </p:sp>
        <p:sp>
          <p:nvSpPr>
            <p:cNvPr id="10" name="Flowchart: Process 9"/>
            <p:cNvSpPr/>
            <p:nvPr/>
          </p:nvSpPr>
          <p:spPr>
            <a:xfrm>
              <a:off x="2896394" y="1980406"/>
              <a:ext cx="1447800" cy="304800"/>
            </a:xfrm>
            <a:prstGeom prst="flowChart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pitchFamily="34" charset="0"/>
                  <a:cs typeface="Arial" pitchFamily="34" charset="0"/>
                </a:rPr>
                <a:t>Wait IFS</a:t>
              </a:r>
              <a:endParaRPr lang="en-US" sz="1100" dirty="0">
                <a:solidFill>
                  <a:schemeClr val="tx1"/>
                </a:solidFill>
                <a:latin typeface="Arial" pitchFamily="34" charset="0"/>
                <a:cs typeface="Arial" pitchFamily="34" charset="0"/>
              </a:endParaRPr>
            </a:p>
          </p:txBody>
        </p:sp>
        <p:sp>
          <p:nvSpPr>
            <p:cNvPr id="11" name="Flowchart: Process 10"/>
            <p:cNvSpPr/>
            <p:nvPr/>
          </p:nvSpPr>
          <p:spPr>
            <a:xfrm>
              <a:off x="4801394" y="2818606"/>
              <a:ext cx="1828800" cy="457200"/>
            </a:xfrm>
            <a:prstGeom prst="flowChart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pitchFamily="34" charset="0"/>
                  <a:cs typeface="Arial" pitchFamily="34" charset="0"/>
                </a:rPr>
                <a:t>Wait until current transmission ends</a:t>
              </a:r>
              <a:endParaRPr lang="en-US" sz="1100" dirty="0">
                <a:solidFill>
                  <a:schemeClr val="tx1"/>
                </a:solidFill>
                <a:latin typeface="Arial" pitchFamily="34" charset="0"/>
                <a:cs typeface="Arial" pitchFamily="34" charset="0"/>
              </a:endParaRPr>
            </a:p>
          </p:txBody>
        </p:sp>
        <p:sp>
          <p:nvSpPr>
            <p:cNvPr id="12" name="Flowchart: Decision 11"/>
            <p:cNvSpPr/>
            <p:nvPr/>
          </p:nvSpPr>
          <p:spPr>
            <a:xfrm>
              <a:off x="5029994" y="4266406"/>
              <a:ext cx="1295400" cy="685800"/>
            </a:xfrm>
            <a:prstGeom prst="flowChartDecisi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pitchFamily="34" charset="0"/>
                  <a:cs typeface="Arial" pitchFamily="34" charset="0"/>
                </a:rPr>
                <a:t>Still</a:t>
              </a:r>
            </a:p>
            <a:p>
              <a:pPr algn="ctr"/>
              <a:r>
                <a:rPr lang="en-US" sz="1100" dirty="0" smtClean="0">
                  <a:solidFill>
                    <a:schemeClr val="tx1"/>
                  </a:solidFill>
                  <a:latin typeface="Arial" pitchFamily="34" charset="0"/>
                  <a:cs typeface="Arial" pitchFamily="34" charset="0"/>
                </a:rPr>
                <a:t>Idle?</a:t>
              </a:r>
            </a:p>
            <a:p>
              <a:pPr algn="ctr"/>
              <a:endParaRPr lang="en-US" sz="1100" dirty="0">
                <a:solidFill>
                  <a:schemeClr val="tx1"/>
                </a:solidFill>
                <a:latin typeface="Arial" pitchFamily="34" charset="0"/>
                <a:cs typeface="Arial" pitchFamily="34" charset="0"/>
              </a:endParaRPr>
            </a:p>
          </p:txBody>
        </p:sp>
        <p:sp>
          <p:nvSpPr>
            <p:cNvPr id="13" name="Flowchart: Decision 12"/>
            <p:cNvSpPr/>
            <p:nvPr/>
          </p:nvSpPr>
          <p:spPr>
            <a:xfrm>
              <a:off x="2972594" y="2742406"/>
              <a:ext cx="1295400" cy="685800"/>
            </a:xfrm>
            <a:prstGeom prst="flowChartDecisi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latin typeface="Arial" pitchFamily="34" charset="0"/>
                <a:cs typeface="Arial" pitchFamily="34" charset="0"/>
              </a:endParaRPr>
            </a:p>
            <a:p>
              <a:pPr algn="ctr"/>
              <a:r>
                <a:rPr lang="en-US" sz="1100" dirty="0" smtClean="0">
                  <a:solidFill>
                    <a:schemeClr val="tx1"/>
                  </a:solidFill>
                  <a:latin typeface="Arial" pitchFamily="34" charset="0"/>
                  <a:cs typeface="Arial" pitchFamily="34" charset="0"/>
                </a:rPr>
                <a:t>Still</a:t>
              </a:r>
            </a:p>
            <a:p>
              <a:pPr algn="ctr"/>
              <a:r>
                <a:rPr lang="en-US" sz="1100" dirty="0" smtClean="0">
                  <a:solidFill>
                    <a:schemeClr val="tx1"/>
                  </a:solidFill>
                  <a:latin typeface="Arial" pitchFamily="34" charset="0"/>
                  <a:cs typeface="Arial" pitchFamily="34" charset="0"/>
                </a:rPr>
                <a:t>Idle?</a:t>
              </a:r>
              <a:endParaRPr lang="en-US" sz="1100" dirty="0">
                <a:solidFill>
                  <a:schemeClr val="tx1"/>
                </a:solidFill>
                <a:latin typeface="Arial" pitchFamily="34" charset="0"/>
                <a:cs typeface="Arial" pitchFamily="34" charset="0"/>
              </a:endParaRPr>
            </a:p>
          </p:txBody>
        </p:sp>
        <p:sp>
          <p:nvSpPr>
            <p:cNvPr id="14" name="Flowchart: Process 13"/>
            <p:cNvSpPr/>
            <p:nvPr/>
          </p:nvSpPr>
          <p:spPr>
            <a:xfrm>
              <a:off x="2896394" y="3733006"/>
              <a:ext cx="1447800" cy="304800"/>
            </a:xfrm>
            <a:prstGeom prst="flowChart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pitchFamily="34" charset="0"/>
                  <a:cs typeface="Arial" pitchFamily="34" charset="0"/>
                </a:rPr>
                <a:t>Transmit Frame</a:t>
              </a:r>
              <a:endParaRPr lang="en-US" sz="1100" dirty="0">
                <a:solidFill>
                  <a:schemeClr val="tx1"/>
                </a:solidFill>
                <a:latin typeface="Arial" pitchFamily="34" charset="0"/>
                <a:cs typeface="Arial" pitchFamily="34" charset="0"/>
              </a:endParaRPr>
            </a:p>
          </p:txBody>
        </p:sp>
        <p:sp>
          <p:nvSpPr>
            <p:cNvPr id="15" name="Flowchart: Process 14"/>
            <p:cNvSpPr/>
            <p:nvPr/>
          </p:nvSpPr>
          <p:spPr>
            <a:xfrm>
              <a:off x="4953794" y="3656806"/>
              <a:ext cx="1447800" cy="304800"/>
            </a:xfrm>
            <a:prstGeom prst="flowChart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pitchFamily="34" charset="0"/>
                  <a:cs typeface="Arial" pitchFamily="34" charset="0"/>
                </a:rPr>
                <a:t>Wait IFS</a:t>
              </a:r>
              <a:endParaRPr lang="en-US" sz="1100" dirty="0">
                <a:solidFill>
                  <a:schemeClr val="tx1"/>
                </a:solidFill>
                <a:latin typeface="Arial" pitchFamily="34" charset="0"/>
                <a:cs typeface="Arial" pitchFamily="34" charset="0"/>
              </a:endParaRPr>
            </a:p>
          </p:txBody>
        </p:sp>
        <p:sp>
          <p:nvSpPr>
            <p:cNvPr id="16" name="Flowchart: Process 15"/>
            <p:cNvSpPr/>
            <p:nvPr/>
          </p:nvSpPr>
          <p:spPr>
            <a:xfrm>
              <a:off x="5029994" y="6019006"/>
              <a:ext cx="1447800" cy="304800"/>
            </a:xfrm>
            <a:prstGeom prst="flowChart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pitchFamily="34" charset="0"/>
                  <a:cs typeface="Arial" pitchFamily="34" charset="0"/>
                </a:rPr>
                <a:t>Transmit Frame</a:t>
              </a:r>
              <a:endParaRPr lang="en-US" sz="1100" dirty="0">
                <a:solidFill>
                  <a:schemeClr val="tx1"/>
                </a:solidFill>
                <a:latin typeface="Arial" pitchFamily="34" charset="0"/>
                <a:cs typeface="Arial" pitchFamily="34" charset="0"/>
              </a:endParaRPr>
            </a:p>
          </p:txBody>
        </p:sp>
        <p:sp>
          <p:nvSpPr>
            <p:cNvPr id="17" name="Flowchart: Process 16"/>
            <p:cNvSpPr/>
            <p:nvPr/>
          </p:nvSpPr>
          <p:spPr>
            <a:xfrm>
              <a:off x="4801394" y="5257006"/>
              <a:ext cx="1828800" cy="457200"/>
            </a:xfrm>
            <a:prstGeom prst="flowChart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pitchFamily="34" charset="0"/>
                  <a:cs typeface="Arial" pitchFamily="34" charset="0"/>
                </a:rPr>
                <a:t>Exponential </a:t>
              </a:r>
              <a:r>
                <a:rPr lang="en-US" sz="1100" dirty="0" err="1" smtClean="0">
                  <a:solidFill>
                    <a:schemeClr val="tx1"/>
                  </a:solidFill>
                  <a:latin typeface="Arial" pitchFamily="34" charset="0"/>
                  <a:cs typeface="Arial" pitchFamily="34" charset="0"/>
                </a:rPr>
                <a:t>Backoff</a:t>
              </a:r>
              <a:r>
                <a:rPr lang="en-US" sz="1100" dirty="0" smtClean="0">
                  <a:solidFill>
                    <a:schemeClr val="tx1"/>
                  </a:solidFill>
                  <a:latin typeface="Arial" pitchFamily="34" charset="0"/>
                  <a:cs typeface="Arial" pitchFamily="34" charset="0"/>
                </a:rPr>
                <a:t> </a:t>
              </a:r>
            </a:p>
            <a:p>
              <a:pPr algn="ctr"/>
              <a:r>
                <a:rPr lang="en-US" sz="1100" dirty="0" smtClean="0">
                  <a:solidFill>
                    <a:schemeClr val="tx1"/>
                  </a:solidFill>
                  <a:latin typeface="Arial" pitchFamily="34" charset="0"/>
                  <a:cs typeface="Arial" pitchFamily="34" charset="0"/>
                </a:rPr>
                <a:t>while medium idle? </a:t>
              </a:r>
              <a:endParaRPr lang="en-US" sz="1100" dirty="0">
                <a:solidFill>
                  <a:schemeClr val="tx1"/>
                </a:solidFill>
                <a:latin typeface="Arial" pitchFamily="34" charset="0"/>
                <a:cs typeface="Arial" pitchFamily="34" charset="0"/>
              </a:endParaRPr>
            </a:p>
          </p:txBody>
        </p:sp>
        <p:cxnSp>
          <p:nvCxnSpPr>
            <p:cNvPr id="21" name="Straight Arrow Connector 20"/>
            <p:cNvCxnSpPr>
              <a:stCxn id="8" idx="3"/>
              <a:endCxn id="9" idx="1"/>
            </p:cNvCxnSpPr>
            <p:nvPr/>
          </p:nvCxnSpPr>
          <p:spPr>
            <a:xfrm>
              <a:off x="2558629" y="1093235"/>
              <a:ext cx="41396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2"/>
              <a:endCxn id="10" idx="0"/>
            </p:cNvCxnSpPr>
            <p:nvPr/>
          </p:nvCxnSpPr>
          <p:spPr>
            <a:xfrm rot="5400000">
              <a:off x="3507705" y="1635796"/>
              <a:ext cx="457200" cy="2320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a:endCxn id="13" idx="0"/>
            </p:cNvCxnSpPr>
            <p:nvPr/>
          </p:nvCxnSpPr>
          <p:spPr>
            <a:xfrm rot="5400000">
              <a:off x="3391694" y="2513806"/>
              <a:ext cx="4572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3" idx="2"/>
              <a:endCxn id="14" idx="0"/>
            </p:cNvCxnSpPr>
            <p:nvPr/>
          </p:nvCxnSpPr>
          <p:spPr>
            <a:xfrm rot="5400000">
              <a:off x="3467894" y="3580606"/>
              <a:ext cx="3048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9" idx="3"/>
            </p:cNvCxnSpPr>
            <p:nvPr/>
          </p:nvCxnSpPr>
          <p:spPr>
            <a:xfrm>
              <a:off x="4732037" y="1093235"/>
              <a:ext cx="94486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11" idx="0"/>
            </p:cNvCxnSpPr>
            <p:nvPr/>
          </p:nvCxnSpPr>
          <p:spPr>
            <a:xfrm>
              <a:off x="5696744" y="1093237"/>
              <a:ext cx="19051" cy="172536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3" idx="3"/>
              <a:endCxn id="11" idx="1"/>
            </p:cNvCxnSpPr>
            <p:nvPr/>
          </p:nvCxnSpPr>
          <p:spPr>
            <a:xfrm flipV="1">
              <a:off x="4267994" y="3047206"/>
              <a:ext cx="533400" cy="381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1" idx="2"/>
              <a:endCxn id="15" idx="0"/>
            </p:cNvCxnSpPr>
            <p:nvPr/>
          </p:nvCxnSpPr>
          <p:spPr>
            <a:xfrm rot="5400000">
              <a:off x="5506244" y="3447256"/>
              <a:ext cx="381000" cy="381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5" idx="2"/>
              <a:endCxn id="12" idx="0"/>
            </p:cNvCxnSpPr>
            <p:nvPr/>
          </p:nvCxnSpPr>
          <p:spPr>
            <a:xfrm rot="5400000">
              <a:off x="5525294" y="4114006"/>
              <a:ext cx="304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2" idx="2"/>
              <a:endCxn id="17" idx="0"/>
            </p:cNvCxnSpPr>
            <p:nvPr/>
          </p:nvCxnSpPr>
          <p:spPr>
            <a:xfrm rot="16200000" flipH="1">
              <a:off x="5544344" y="5085556"/>
              <a:ext cx="304800" cy="381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7" idx="2"/>
              <a:endCxn id="16" idx="0"/>
            </p:cNvCxnSpPr>
            <p:nvPr/>
          </p:nvCxnSpPr>
          <p:spPr>
            <a:xfrm rot="16200000" flipH="1">
              <a:off x="5582444" y="5847556"/>
              <a:ext cx="304800" cy="381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12" idx="3"/>
            </p:cNvCxnSpPr>
            <p:nvPr/>
          </p:nvCxnSpPr>
          <p:spPr>
            <a:xfrm>
              <a:off x="6325395" y="4609306"/>
              <a:ext cx="761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flipH="1" flipV="1">
              <a:off x="6287294" y="3847306"/>
              <a:ext cx="1600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11" idx="3"/>
            </p:cNvCxnSpPr>
            <p:nvPr/>
          </p:nvCxnSpPr>
          <p:spPr>
            <a:xfrm rot="10800000">
              <a:off x="6630194" y="3047206"/>
              <a:ext cx="4572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16" idx="1"/>
            </p:cNvCxnSpPr>
            <p:nvPr/>
          </p:nvCxnSpPr>
          <p:spPr>
            <a:xfrm rot="10800000" flipV="1">
              <a:off x="838200" y="6171406"/>
              <a:ext cx="4191794" cy="7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838199" y="1139488"/>
              <a:ext cx="83601" cy="50327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921800" y="1139488"/>
              <a:ext cx="686593" cy="351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14" idx="1"/>
            </p:cNvCxnSpPr>
            <p:nvPr/>
          </p:nvCxnSpPr>
          <p:spPr>
            <a:xfrm rot="10800000" flipV="1">
              <a:off x="838200" y="3885406"/>
              <a:ext cx="2058194" cy="79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Copyright 2007 John Wiley &amp; Sons, Inc</a:t>
            </a:r>
          </a:p>
        </p:txBody>
      </p:sp>
      <p:sp>
        <p:nvSpPr>
          <p:cNvPr id="6" name="Slide Number Placeholder 5"/>
          <p:cNvSpPr>
            <a:spLocks noGrp="1"/>
          </p:cNvSpPr>
          <p:nvPr>
            <p:ph type="sldNum" sz="quarter" idx="12"/>
          </p:nvPr>
        </p:nvSpPr>
        <p:spPr/>
        <p:txBody>
          <a:bodyPr/>
          <a:lstStyle/>
          <a:p>
            <a:r>
              <a:rPr lang="en-US"/>
              <a:t>7 - </a:t>
            </a:r>
            <a:fld id="{65BF14D6-18D1-4188-9D5E-17E8AA0EE39B}" type="slidenum">
              <a:rPr lang="en-US"/>
              <a:pPr/>
              <a:t>19</a:t>
            </a:fld>
            <a:endParaRPr lang="en-US"/>
          </a:p>
        </p:txBody>
      </p:sp>
      <p:sp>
        <p:nvSpPr>
          <p:cNvPr id="257026" name="Rectangle 1026"/>
          <p:cNvSpPr>
            <a:spLocks noGrp="1" noChangeArrowheads="1"/>
          </p:cNvSpPr>
          <p:nvPr>
            <p:ph type="title"/>
          </p:nvPr>
        </p:nvSpPr>
        <p:spPr>
          <a:xfrm>
            <a:off x="152400" y="1295400"/>
            <a:ext cx="7772400" cy="639762"/>
          </a:xfrm>
        </p:spPr>
        <p:txBody>
          <a:bodyPr>
            <a:normAutofit fontScale="90000"/>
          </a:bodyPr>
          <a:lstStyle/>
          <a:p>
            <a:r>
              <a:rPr lang="en-US" dirty="0"/>
              <a:t>Point Coordination Function (PCF)</a:t>
            </a:r>
          </a:p>
        </p:txBody>
      </p:sp>
      <p:sp>
        <p:nvSpPr>
          <p:cNvPr id="257027" name="Rectangle 1027"/>
          <p:cNvSpPr>
            <a:spLocks noGrp="1" noChangeArrowheads="1"/>
          </p:cNvSpPr>
          <p:nvPr>
            <p:ph type="body" idx="1"/>
          </p:nvPr>
        </p:nvSpPr>
        <p:spPr>
          <a:xfrm>
            <a:off x="914400" y="2209800"/>
            <a:ext cx="7772400" cy="3810000"/>
          </a:xfrm>
        </p:spPr>
        <p:txBody>
          <a:bodyPr>
            <a:normAutofit/>
          </a:bodyPr>
          <a:lstStyle/>
          <a:p>
            <a:pPr>
              <a:lnSpc>
                <a:spcPct val="90000"/>
              </a:lnSpc>
            </a:pPr>
            <a:r>
              <a:rPr lang="en-US" sz="1800" dirty="0">
                <a:latin typeface="Arial" pitchFamily="34" charset="0"/>
                <a:cs typeface="Arial" pitchFamily="34" charset="0"/>
              </a:rPr>
              <a:t>Solves Hidden Node problem </a:t>
            </a:r>
          </a:p>
          <a:p>
            <a:pPr lvl="1">
              <a:lnSpc>
                <a:spcPct val="90000"/>
              </a:lnSpc>
            </a:pPr>
            <a:r>
              <a:rPr lang="en-US" sz="1800" dirty="0">
                <a:latin typeface="Arial" pitchFamily="34" charset="0"/>
                <a:cs typeface="Arial" pitchFamily="34" charset="0"/>
              </a:rPr>
              <a:t>Two computers can not detect each other’s signals</a:t>
            </a:r>
          </a:p>
          <a:p>
            <a:pPr lvl="2">
              <a:lnSpc>
                <a:spcPct val="90000"/>
              </a:lnSpc>
            </a:pPr>
            <a:r>
              <a:rPr lang="en-US" sz="1800" dirty="0">
                <a:latin typeface="Arial" pitchFamily="34" charset="0"/>
                <a:cs typeface="Arial" pitchFamily="34" charset="0"/>
              </a:rPr>
              <a:t>A computer is near the transmission limits of the AP at one end and another computer is near the transmission limits at the other end of the AP’s range</a:t>
            </a:r>
          </a:p>
          <a:p>
            <a:pPr lvl="1">
              <a:lnSpc>
                <a:spcPct val="90000"/>
              </a:lnSpc>
            </a:pPr>
            <a:r>
              <a:rPr lang="en-US" sz="1800" dirty="0">
                <a:latin typeface="Arial" pitchFamily="34" charset="0"/>
                <a:cs typeface="Arial" pitchFamily="34" charset="0"/>
              </a:rPr>
              <a:t>Physical carrier sense method will not work</a:t>
            </a:r>
          </a:p>
          <a:p>
            <a:pPr>
              <a:lnSpc>
                <a:spcPct val="90000"/>
              </a:lnSpc>
            </a:pPr>
            <a:r>
              <a:rPr lang="en-US" sz="1800" dirty="0">
                <a:latin typeface="Arial" pitchFamily="34" charset="0"/>
                <a:cs typeface="Arial" pitchFamily="34" charset="0"/>
              </a:rPr>
              <a:t>Solution</a:t>
            </a:r>
          </a:p>
          <a:p>
            <a:pPr lvl="1">
              <a:lnSpc>
                <a:spcPct val="90000"/>
              </a:lnSpc>
            </a:pPr>
            <a:r>
              <a:rPr lang="en-US" sz="1800" dirty="0">
                <a:latin typeface="Arial" pitchFamily="34" charset="0"/>
                <a:cs typeface="Arial" pitchFamily="34" charset="0"/>
              </a:rPr>
              <a:t>First send a Request To Send (RTS) signal to the AP</a:t>
            </a:r>
          </a:p>
          <a:p>
            <a:pPr lvl="2">
              <a:lnSpc>
                <a:spcPct val="90000"/>
              </a:lnSpc>
            </a:pPr>
            <a:r>
              <a:rPr lang="en-US" sz="1800" dirty="0">
                <a:latin typeface="Arial" pitchFamily="34" charset="0"/>
                <a:cs typeface="Arial" pitchFamily="34" charset="0"/>
              </a:rPr>
              <a:t>Request to reserve the circuit and duration</a:t>
            </a:r>
          </a:p>
          <a:p>
            <a:pPr lvl="1">
              <a:lnSpc>
                <a:spcPct val="90000"/>
              </a:lnSpc>
            </a:pPr>
            <a:r>
              <a:rPr lang="en-US" sz="1800" dirty="0">
                <a:latin typeface="Arial" pitchFamily="34" charset="0"/>
                <a:cs typeface="Arial" pitchFamily="34" charset="0"/>
              </a:rPr>
              <a:t>AP responds with a Clear To Send (CTS) signal,</a:t>
            </a:r>
          </a:p>
          <a:p>
            <a:pPr lvl="2">
              <a:lnSpc>
                <a:spcPct val="90000"/>
              </a:lnSpc>
            </a:pPr>
            <a:r>
              <a:rPr lang="en-US" sz="1800" dirty="0">
                <a:latin typeface="Arial" pitchFamily="34" charset="0"/>
                <a:cs typeface="Arial" pitchFamily="34" charset="0"/>
              </a:rPr>
              <a:t>Also indicates duration that the channel is reserved</a:t>
            </a:r>
          </a:p>
          <a:p>
            <a:pPr lvl="1">
              <a:lnSpc>
                <a:spcPct val="90000"/>
              </a:lnSpc>
            </a:pPr>
            <a:r>
              <a:rPr lang="en-US" sz="1800" dirty="0">
                <a:latin typeface="Arial" pitchFamily="34" charset="0"/>
                <a:cs typeface="Arial" pitchFamily="34" charset="0"/>
              </a:rPr>
              <a:t>Computer wishing to send begins transmitting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Copyright 2007 John Wiley &amp; Sons, Inc</a:t>
            </a:r>
          </a:p>
        </p:txBody>
      </p:sp>
      <p:sp>
        <p:nvSpPr>
          <p:cNvPr id="6" name="Slide Number Placeholder 5"/>
          <p:cNvSpPr>
            <a:spLocks noGrp="1"/>
          </p:cNvSpPr>
          <p:nvPr>
            <p:ph type="sldNum" sz="quarter" idx="12"/>
          </p:nvPr>
        </p:nvSpPr>
        <p:spPr/>
        <p:txBody>
          <a:bodyPr/>
          <a:lstStyle/>
          <a:p>
            <a:r>
              <a:rPr lang="en-US"/>
              <a:t>7 - </a:t>
            </a:r>
            <a:fld id="{BE8B9E33-894A-4924-86F6-1120167661B9}" type="slidenum">
              <a:rPr lang="en-US"/>
              <a:pPr/>
              <a:t>2</a:t>
            </a:fld>
            <a:endParaRPr lang="en-US"/>
          </a:p>
        </p:txBody>
      </p:sp>
      <p:sp>
        <p:nvSpPr>
          <p:cNvPr id="3076" name="Rectangle 4"/>
          <p:cNvSpPr>
            <a:spLocks noGrp="1" noChangeArrowheads="1"/>
          </p:cNvSpPr>
          <p:nvPr>
            <p:ph type="ctrTitle"/>
          </p:nvPr>
        </p:nvSpPr>
        <p:spPr>
          <a:xfrm>
            <a:off x="381000" y="1676400"/>
            <a:ext cx="8382000" cy="1143000"/>
          </a:xfrm>
        </p:spPr>
        <p:txBody>
          <a:bodyPr/>
          <a:lstStyle/>
          <a:p>
            <a:r>
              <a:rPr lang="en-US" sz="4000"/>
              <a:t>Chapter 7</a:t>
            </a:r>
            <a:endParaRPr lang="en-US"/>
          </a:p>
        </p:txBody>
      </p:sp>
      <p:sp>
        <p:nvSpPr>
          <p:cNvPr id="3082" name="Rectangle 10"/>
          <p:cNvSpPr>
            <a:spLocks noGrp="1" noChangeArrowheads="1"/>
          </p:cNvSpPr>
          <p:nvPr>
            <p:ph type="subTitle" idx="1"/>
          </p:nvPr>
        </p:nvSpPr>
        <p:spPr>
          <a:xfrm>
            <a:off x="990600" y="3200400"/>
            <a:ext cx="7315200" cy="1752600"/>
          </a:xfrm>
        </p:spPr>
        <p:txBody>
          <a:bodyPr/>
          <a:lstStyle/>
          <a:p>
            <a:r>
              <a:rPr lang="en-US" sz="4800" b="0" dirty="0">
                <a:latin typeface="Arial Black" pitchFamily="34" charset="0"/>
              </a:rPr>
              <a:t>Wireless </a:t>
            </a:r>
          </a:p>
          <a:p>
            <a:pPr>
              <a:lnSpc>
                <a:spcPct val="70000"/>
              </a:lnSpc>
            </a:pPr>
            <a:r>
              <a:rPr lang="en-US" sz="4800" b="0" dirty="0">
                <a:latin typeface="Arial Black" pitchFamily="34" charset="0"/>
              </a:rPr>
              <a:t>Local Area Networks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Copyright 2007 John Wiley &amp; Sons, Inc</a:t>
            </a:r>
          </a:p>
        </p:txBody>
      </p:sp>
      <p:sp>
        <p:nvSpPr>
          <p:cNvPr id="6" name="Slide Number Placeholder 5"/>
          <p:cNvSpPr>
            <a:spLocks noGrp="1"/>
          </p:cNvSpPr>
          <p:nvPr>
            <p:ph type="sldNum" sz="quarter" idx="12"/>
          </p:nvPr>
        </p:nvSpPr>
        <p:spPr/>
        <p:txBody>
          <a:bodyPr/>
          <a:lstStyle/>
          <a:p>
            <a:r>
              <a:rPr lang="en-US"/>
              <a:t>7 - </a:t>
            </a:r>
            <a:fld id="{D3931867-9BE9-430F-8C38-2EE1E9A8D28A}" type="slidenum">
              <a:rPr lang="en-US"/>
              <a:pPr/>
              <a:t>20</a:t>
            </a:fld>
            <a:endParaRPr lang="en-US"/>
          </a:p>
        </p:txBody>
      </p:sp>
      <p:sp>
        <p:nvSpPr>
          <p:cNvPr id="313346" name="Rectangle 2"/>
          <p:cNvSpPr>
            <a:spLocks noGrp="1" noChangeArrowheads="1"/>
          </p:cNvSpPr>
          <p:nvPr>
            <p:ph type="title"/>
          </p:nvPr>
        </p:nvSpPr>
        <p:spPr>
          <a:xfrm>
            <a:off x="304800" y="1524000"/>
            <a:ext cx="7772400" cy="639762"/>
          </a:xfrm>
        </p:spPr>
        <p:txBody>
          <a:bodyPr>
            <a:normAutofit fontScale="90000"/>
          </a:bodyPr>
          <a:lstStyle/>
          <a:p>
            <a:r>
              <a:rPr lang="en-US" dirty="0" smtClean="0"/>
              <a:t>IEEE 802.11g</a:t>
            </a:r>
            <a:endParaRPr lang="en-US" dirty="0"/>
          </a:p>
        </p:txBody>
      </p:sp>
      <p:sp>
        <p:nvSpPr>
          <p:cNvPr id="313348" name="Rectangle 4"/>
          <p:cNvSpPr>
            <a:spLocks noGrp="1" noChangeArrowheads="1"/>
          </p:cNvSpPr>
          <p:nvPr>
            <p:ph type="body" idx="1"/>
          </p:nvPr>
        </p:nvSpPr>
        <p:spPr>
          <a:xfrm>
            <a:off x="914400" y="2362200"/>
            <a:ext cx="7772400" cy="3733800"/>
          </a:xfrm>
        </p:spPr>
        <p:txBody>
          <a:bodyPr>
            <a:normAutofit/>
          </a:bodyPr>
          <a:lstStyle/>
          <a:p>
            <a:r>
              <a:rPr lang="en-US" sz="2000" dirty="0">
                <a:latin typeface="Arial" pitchFamily="34" charset="0"/>
                <a:cs typeface="Arial" pitchFamily="34" charset="0"/>
              </a:rPr>
              <a:t>Designed to combine advantages of 802.11a and 802.11b</a:t>
            </a:r>
          </a:p>
          <a:p>
            <a:pPr lvl="1"/>
            <a:r>
              <a:rPr lang="en-US" sz="2000" dirty="0">
                <a:latin typeface="Arial" pitchFamily="34" charset="0"/>
                <a:cs typeface="Arial" pitchFamily="34" charset="0"/>
              </a:rPr>
              <a:t>Offers higher data rates (up to 54 Mbps) in 2.4 GHz band (as in .11b) with longer ranges</a:t>
            </a:r>
          </a:p>
          <a:p>
            <a:pPr lvl="1"/>
            <a:r>
              <a:rPr lang="en-US" sz="2000" dirty="0">
                <a:latin typeface="Arial" pitchFamily="34" charset="0"/>
                <a:cs typeface="Arial" pitchFamily="34" charset="0"/>
              </a:rPr>
              <a:t>Backward compatible with 802.11b</a:t>
            </a:r>
          </a:p>
          <a:p>
            <a:pPr lvl="2"/>
            <a:r>
              <a:rPr lang="en-US" dirty="0">
                <a:latin typeface="Arial" pitchFamily="34" charset="0"/>
                <a:cs typeface="Arial" pitchFamily="34" charset="0"/>
              </a:rPr>
              <a:t>.11b devices can interoperate with .11g APs</a:t>
            </a:r>
          </a:p>
          <a:p>
            <a:pPr lvl="2"/>
            <a:r>
              <a:rPr lang="en-US" dirty="0">
                <a:latin typeface="Arial" pitchFamily="34" charset="0"/>
                <a:cs typeface="Arial" pitchFamily="34" charset="0"/>
              </a:rPr>
              <a:t>Price to pay: when an .11g AP detects an .11b device, it prohibits .11g devices from operating at higher speeds</a:t>
            </a:r>
          </a:p>
          <a:p>
            <a:r>
              <a:rPr lang="en-US" sz="2000" dirty="0">
                <a:latin typeface="Arial" pitchFamily="34" charset="0"/>
                <a:cs typeface="Arial" pitchFamily="34" charset="0"/>
              </a:rPr>
              <a:t>Uses the same topology as .11b</a:t>
            </a:r>
          </a:p>
          <a:p>
            <a:pPr lvl="1"/>
            <a:r>
              <a:rPr lang="en-US" sz="2000" dirty="0">
                <a:latin typeface="Arial" pitchFamily="34" charset="0"/>
                <a:cs typeface="Arial" pitchFamily="34" charset="0"/>
              </a:rPr>
              <a:t>Provides 3-6 channels (depending on configuration)</a:t>
            </a:r>
          </a:p>
          <a:p>
            <a:pPr lvl="1"/>
            <a:r>
              <a:rPr lang="en-US" sz="2000" dirty="0">
                <a:latin typeface="Arial" pitchFamily="34" charset="0"/>
                <a:cs typeface="Arial" pitchFamily="34" charset="0"/>
              </a:rPr>
              <a:t>54 Mbps rate obtained within 50 meter range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Copyright 2007 John Wiley &amp; Sons, Inc</a:t>
            </a:r>
          </a:p>
        </p:txBody>
      </p:sp>
      <p:sp>
        <p:nvSpPr>
          <p:cNvPr id="6" name="Slide Number Placeholder 5"/>
          <p:cNvSpPr>
            <a:spLocks noGrp="1"/>
          </p:cNvSpPr>
          <p:nvPr>
            <p:ph type="sldNum" sz="quarter" idx="12"/>
          </p:nvPr>
        </p:nvSpPr>
        <p:spPr/>
        <p:txBody>
          <a:bodyPr/>
          <a:lstStyle/>
          <a:p>
            <a:r>
              <a:rPr lang="en-US"/>
              <a:t>7 - </a:t>
            </a:r>
            <a:fld id="{8B23F1A4-C73A-4CCD-BB8A-694A9DAC391D}" type="slidenum">
              <a:rPr lang="en-US"/>
              <a:pPr/>
              <a:t>21</a:t>
            </a:fld>
            <a:endParaRPr lang="en-US"/>
          </a:p>
        </p:txBody>
      </p:sp>
      <p:sp>
        <p:nvSpPr>
          <p:cNvPr id="353282" name="Rectangle 2"/>
          <p:cNvSpPr>
            <a:spLocks noGrp="1" noChangeArrowheads="1"/>
          </p:cNvSpPr>
          <p:nvPr>
            <p:ph type="title"/>
          </p:nvPr>
        </p:nvSpPr>
        <p:spPr>
          <a:xfrm>
            <a:off x="304800" y="2057400"/>
            <a:ext cx="7772400" cy="563562"/>
          </a:xfrm>
        </p:spPr>
        <p:txBody>
          <a:bodyPr>
            <a:normAutofit fontScale="90000"/>
          </a:bodyPr>
          <a:lstStyle/>
          <a:p>
            <a:r>
              <a:rPr lang="en-US" dirty="0"/>
              <a:t>IEEE 802.11n</a:t>
            </a:r>
          </a:p>
        </p:txBody>
      </p:sp>
      <p:sp>
        <p:nvSpPr>
          <p:cNvPr id="353283" name="Rectangle 3"/>
          <p:cNvSpPr>
            <a:spLocks noGrp="1" noChangeArrowheads="1"/>
          </p:cNvSpPr>
          <p:nvPr>
            <p:ph type="body" idx="1"/>
          </p:nvPr>
        </p:nvSpPr>
        <p:spPr>
          <a:xfrm>
            <a:off x="762000" y="3048000"/>
            <a:ext cx="7772400" cy="1981200"/>
          </a:xfrm>
        </p:spPr>
        <p:txBody>
          <a:bodyPr>
            <a:normAutofit/>
          </a:bodyPr>
          <a:lstStyle/>
          <a:p>
            <a:r>
              <a:rPr lang="en-US" sz="2000" dirty="0" smtClean="0">
                <a:latin typeface="Arial" pitchFamily="34" charset="0"/>
                <a:cs typeface="Arial" pitchFamily="34" charset="0"/>
              </a:rPr>
              <a:t>Is now showing up in production equipment</a:t>
            </a:r>
            <a:endParaRPr lang="en-US" sz="2000" dirty="0">
              <a:latin typeface="Arial" pitchFamily="34" charset="0"/>
              <a:cs typeface="Arial" pitchFamily="34" charset="0"/>
            </a:endParaRPr>
          </a:p>
          <a:p>
            <a:r>
              <a:rPr lang="en-US" sz="2000" dirty="0">
                <a:latin typeface="Arial" pitchFamily="34" charset="0"/>
                <a:cs typeface="Arial" pitchFamily="34" charset="0"/>
              </a:rPr>
              <a:t>Goal to provide high speed wireless networking</a:t>
            </a:r>
          </a:p>
          <a:p>
            <a:r>
              <a:rPr lang="en-US" sz="2000" dirty="0">
                <a:latin typeface="Arial" pitchFamily="34" charset="0"/>
                <a:cs typeface="Arial" pitchFamily="34" charset="0"/>
              </a:rPr>
              <a:t>Uses both the 2.4 and 5 GHz frequency ranges simultaneously</a:t>
            </a:r>
          </a:p>
          <a:p>
            <a:r>
              <a:rPr lang="en-US" sz="2000" dirty="0">
                <a:latin typeface="Arial" pitchFamily="34" charset="0"/>
                <a:cs typeface="Arial" pitchFamily="34" charset="0"/>
              </a:rPr>
              <a:t>Current drafts propose speeds of 100-200 Mbps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Copyright 2007 John Wiley &amp; Sons, Inc</a:t>
            </a:r>
          </a:p>
        </p:txBody>
      </p:sp>
      <p:sp>
        <p:nvSpPr>
          <p:cNvPr id="6" name="Slide Number Placeholder 5"/>
          <p:cNvSpPr>
            <a:spLocks noGrp="1"/>
          </p:cNvSpPr>
          <p:nvPr>
            <p:ph type="sldNum" sz="quarter" idx="12"/>
          </p:nvPr>
        </p:nvSpPr>
        <p:spPr/>
        <p:txBody>
          <a:bodyPr/>
          <a:lstStyle/>
          <a:p>
            <a:r>
              <a:rPr lang="en-US"/>
              <a:t>7 - </a:t>
            </a:r>
            <a:fld id="{C9464223-21E6-4582-8883-13FE22560633}" type="slidenum">
              <a:rPr lang="en-US"/>
              <a:pPr/>
              <a:t>22</a:t>
            </a:fld>
            <a:endParaRPr lang="en-US"/>
          </a:p>
        </p:txBody>
      </p:sp>
      <p:sp>
        <p:nvSpPr>
          <p:cNvPr id="347138" name="Rectangle 2"/>
          <p:cNvSpPr>
            <a:spLocks noGrp="1" noChangeArrowheads="1"/>
          </p:cNvSpPr>
          <p:nvPr>
            <p:ph type="title"/>
          </p:nvPr>
        </p:nvSpPr>
        <p:spPr>
          <a:xfrm>
            <a:off x="228600" y="1752600"/>
            <a:ext cx="7772400" cy="487362"/>
          </a:xfrm>
        </p:spPr>
        <p:txBody>
          <a:bodyPr>
            <a:normAutofit fontScale="90000"/>
          </a:bodyPr>
          <a:lstStyle/>
          <a:p>
            <a:r>
              <a:rPr lang="en-US" dirty="0"/>
              <a:t>WI-FI as Public Internet Access</a:t>
            </a:r>
          </a:p>
        </p:txBody>
      </p:sp>
      <p:sp>
        <p:nvSpPr>
          <p:cNvPr id="347139" name="Rectangle 3"/>
          <p:cNvSpPr>
            <a:spLocks noGrp="1" noChangeArrowheads="1"/>
          </p:cNvSpPr>
          <p:nvPr>
            <p:ph type="body" idx="1"/>
          </p:nvPr>
        </p:nvSpPr>
        <p:spPr>
          <a:xfrm>
            <a:off x="609600" y="2743200"/>
            <a:ext cx="7772400" cy="2286000"/>
          </a:xfrm>
        </p:spPr>
        <p:txBody>
          <a:bodyPr>
            <a:normAutofit/>
          </a:bodyPr>
          <a:lstStyle/>
          <a:p>
            <a:r>
              <a:rPr lang="en-US" sz="2000" dirty="0">
                <a:latin typeface="Arial" pitchFamily="34" charset="0"/>
                <a:cs typeface="Arial" pitchFamily="34" charset="0"/>
              </a:rPr>
              <a:t>Wi-Fi was intended to be used for indoor mobile wireless access</a:t>
            </a:r>
          </a:p>
          <a:p>
            <a:r>
              <a:rPr lang="en-US" sz="2000" dirty="0">
                <a:latin typeface="Arial" pitchFamily="34" charset="0"/>
                <a:cs typeface="Arial" pitchFamily="34" charset="0"/>
              </a:rPr>
              <a:t>Many providers have in airports and malls and other public places</a:t>
            </a:r>
          </a:p>
          <a:p>
            <a:r>
              <a:rPr lang="en-US" sz="2000" dirty="0">
                <a:latin typeface="Arial" pitchFamily="34" charset="0"/>
                <a:cs typeface="Arial" pitchFamily="34" charset="0"/>
              </a:rPr>
              <a:t>Political issues, not technical, interfere with the large scale provision of </a:t>
            </a:r>
            <a:r>
              <a:rPr lang="en-US" sz="2000" dirty="0" smtClean="0">
                <a:latin typeface="Arial" pitchFamily="34" charset="0"/>
                <a:cs typeface="Arial" pitchFamily="34" charset="0"/>
              </a:rPr>
              <a:t>Wi-Fi</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Copyright 2007 John Wiley &amp; Sons, Inc</a:t>
            </a:r>
          </a:p>
        </p:txBody>
      </p:sp>
      <p:sp>
        <p:nvSpPr>
          <p:cNvPr id="6" name="Slide Number Placeholder 5"/>
          <p:cNvSpPr>
            <a:spLocks noGrp="1"/>
          </p:cNvSpPr>
          <p:nvPr>
            <p:ph type="sldNum" sz="quarter" idx="12"/>
          </p:nvPr>
        </p:nvSpPr>
        <p:spPr/>
        <p:txBody>
          <a:bodyPr/>
          <a:lstStyle/>
          <a:p>
            <a:r>
              <a:rPr lang="en-US"/>
              <a:t>7 - </a:t>
            </a:r>
            <a:fld id="{6C450C39-D231-4C8A-8D6A-2D2F2B8987D7}" type="slidenum">
              <a:rPr lang="en-US"/>
              <a:pPr/>
              <a:t>23</a:t>
            </a:fld>
            <a:endParaRPr lang="en-US"/>
          </a:p>
        </p:txBody>
      </p:sp>
      <p:sp>
        <p:nvSpPr>
          <p:cNvPr id="346114" name="Rectangle 2"/>
          <p:cNvSpPr>
            <a:spLocks noGrp="1" noChangeArrowheads="1"/>
          </p:cNvSpPr>
          <p:nvPr>
            <p:ph type="title"/>
          </p:nvPr>
        </p:nvSpPr>
        <p:spPr>
          <a:xfrm>
            <a:off x="381000" y="1524000"/>
            <a:ext cx="7772400" cy="715962"/>
          </a:xfrm>
        </p:spPr>
        <p:txBody>
          <a:bodyPr>
            <a:normAutofit fontScale="90000"/>
          </a:bodyPr>
          <a:lstStyle/>
          <a:p>
            <a:r>
              <a:rPr lang="en-US" dirty="0" smtClean="0"/>
              <a:t>WIMAX </a:t>
            </a:r>
            <a:r>
              <a:rPr lang="en-US" sz="2400" dirty="0" smtClean="0"/>
              <a:t>(Worldwide interoperability for Microwave </a:t>
            </a:r>
            <a:r>
              <a:rPr lang="en-US" sz="2400" dirty="0" err="1" smtClean="0"/>
              <a:t>Acess</a:t>
            </a:r>
            <a:r>
              <a:rPr lang="en-US" sz="2400" dirty="0" smtClean="0"/>
              <a:t>)</a:t>
            </a:r>
            <a:endParaRPr lang="en-US" dirty="0"/>
          </a:p>
        </p:txBody>
      </p:sp>
      <p:sp>
        <p:nvSpPr>
          <p:cNvPr id="346115" name="Rectangle 3"/>
          <p:cNvSpPr>
            <a:spLocks noGrp="1" noChangeArrowheads="1"/>
          </p:cNvSpPr>
          <p:nvPr>
            <p:ph type="body" idx="1"/>
          </p:nvPr>
        </p:nvSpPr>
        <p:spPr>
          <a:xfrm>
            <a:off x="914400" y="2438400"/>
            <a:ext cx="7772400" cy="3429000"/>
          </a:xfrm>
        </p:spPr>
        <p:txBody>
          <a:bodyPr>
            <a:normAutofit/>
          </a:bodyPr>
          <a:lstStyle/>
          <a:p>
            <a:pPr>
              <a:lnSpc>
                <a:spcPct val="90000"/>
              </a:lnSpc>
            </a:pPr>
            <a:r>
              <a:rPr lang="en-US" sz="2000" dirty="0">
                <a:latin typeface="Arial" pitchFamily="34" charset="0"/>
                <a:cs typeface="Arial" pitchFamily="34" charset="0"/>
              </a:rPr>
              <a:t>Commercial name for family of IEEE 802.16 standards</a:t>
            </a:r>
          </a:p>
          <a:p>
            <a:pPr>
              <a:lnSpc>
                <a:spcPct val="90000"/>
              </a:lnSpc>
            </a:pPr>
            <a:r>
              <a:rPr lang="en-US" sz="2000" dirty="0">
                <a:latin typeface="Arial" pitchFamily="34" charset="0"/>
                <a:cs typeface="Arial" pitchFamily="34" charset="0"/>
              </a:rPr>
              <a:t>Two primary types:  Fixed and mobile</a:t>
            </a:r>
          </a:p>
          <a:p>
            <a:pPr>
              <a:lnSpc>
                <a:spcPct val="90000"/>
              </a:lnSpc>
            </a:pPr>
            <a:r>
              <a:rPr lang="en-US" sz="2000" dirty="0">
                <a:latin typeface="Arial" pitchFamily="34" charset="0"/>
                <a:cs typeface="Arial" pitchFamily="34" charset="0"/>
              </a:rPr>
              <a:t>Logical and physical topology same as 802.11 and shared Ethernet</a:t>
            </a:r>
          </a:p>
          <a:p>
            <a:pPr>
              <a:lnSpc>
                <a:spcPct val="90000"/>
              </a:lnSpc>
            </a:pPr>
            <a:r>
              <a:rPr lang="en-US" sz="2000" dirty="0">
                <a:latin typeface="Arial" pitchFamily="34" charset="0"/>
                <a:cs typeface="Arial" pitchFamily="34" charset="0"/>
              </a:rPr>
              <a:t>Uses </a:t>
            </a:r>
            <a:r>
              <a:rPr lang="en-US" sz="2000" dirty="0">
                <a:solidFill>
                  <a:srgbClr val="FF0000"/>
                </a:solidFill>
                <a:latin typeface="Arial" pitchFamily="34" charset="0"/>
                <a:cs typeface="Arial" pitchFamily="34" charset="0"/>
              </a:rPr>
              <a:t>controlled access </a:t>
            </a:r>
            <a:r>
              <a:rPr lang="en-US" sz="2000" dirty="0">
                <a:latin typeface="Arial" pitchFamily="34" charset="0"/>
                <a:cs typeface="Arial" pitchFamily="34" charset="0"/>
              </a:rPr>
              <a:t>with a version of 802.11 point coordination function</a:t>
            </a:r>
          </a:p>
          <a:p>
            <a:pPr>
              <a:lnSpc>
                <a:spcPct val="90000"/>
              </a:lnSpc>
            </a:pPr>
            <a:r>
              <a:rPr lang="en-US" sz="2000" dirty="0">
                <a:latin typeface="Arial" pitchFamily="34" charset="0"/>
                <a:cs typeface="Arial" pitchFamily="34" charset="0"/>
              </a:rPr>
              <a:t>Two types:</a:t>
            </a:r>
          </a:p>
          <a:p>
            <a:pPr lvl="1">
              <a:lnSpc>
                <a:spcPct val="90000"/>
              </a:lnSpc>
            </a:pPr>
            <a:r>
              <a:rPr lang="en-US" sz="2000" dirty="0" smtClean="0">
                <a:latin typeface="Arial" pitchFamily="34" charset="0"/>
                <a:cs typeface="Arial" pitchFamily="34" charset="0"/>
              </a:rPr>
              <a:t>802.16d (fixed point wireless access)</a:t>
            </a:r>
            <a:endParaRPr lang="en-US" sz="2000" dirty="0">
              <a:latin typeface="Arial" pitchFamily="34" charset="0"/>
              <a:cs typeface="Arial" pitchFamily="34" charset="0"/>
            </a:endParaRPr>
          </a:p>
          <a:p>
            <a:pPr lvl="1">
              <a:lnSpc>
                <a:spcPct val="90000"/>
              </a:lnSpc>
            </a:pPr>
            <a:r>
              <a:rPr lang="en-US" sz="2000" dirty="0" smtClean="0">
                <a:latin typeface="Arial" pitchFamily="34" charset="0"/>
                <a:cs typeface="Arial" pitchFamily="34" charset="0"/>
              </a:rPr>
              <a:t>802.16e (mobile user access)</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xmlns="" val="16342253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7 - </a:t>
            </a:r>
            <a:fld id="{6C450C39-D231-4C8A-8D6A-2D2F2B8987D7}" type="slidenum">
              <a:rPr lang="en-US"/>
              <a:pPr/>
              <a:t>24</a:t>
            </a:fld>
            <a:endParaRPr lang="en-US"/>
          </a:p>
        </p:txBody>
      </p:sp>
      <p:sp>
        <p:nvSpPr>
          <p:cNvPr id="346114" name="Rectangle 2"/>
          <p:cNvSpPr>
            <a:spLocks noGrp="1" noChangeArrowheads="1"/>
          </p:cNvSpPr>
          <p:nvPr>
            <p:ph type="title"/>
          </p:nvPr>
        </p:nvSpPr>
        <p:spPr>
          <a:xfrm>
            <a:off x="381000" y="1219200"/>
            <a:ext cx="7772400" cy="715962"/>
          </a:xfrm>
        </p:spPr>
        <p:txBody>
          <a:bodyPr>
            <a:normAutofit fontScale="90000"/>
          </a:bodyPr>
          <a:lstStyle/>
          <a:p>
            <a:r>
              <a:rPr lang="en-US" dirty="0" smtClean="0"/>
              <a:t>WIMAX  vs. Wi-Fi</a:t>
            </a:r>
            <a:endParaRPr lang="en-US" dirty="0"/>
          </a:p>
        </p:txBody>
      </p:sp>
      <p:sp>
        <p:nvSpPr>
          <p:cNvPr id="8" name="TextBox 7"/>
          <p:cNvSpPr txBox="1"/>
          <p:nvPr/>
        </p:nvSpPr>
        <p:spPr>
          <a:xfrm>
            <a:off x="762000" y="2590800"/>
            <a:ext cx="8387745" cy="3416320"/>
          </a:xfrm>
          <a:prstGeom prst="rect">
            <a:avLst/>
          </a:prstGeom>
          <a:noFill/>
        </p:spPr>
        <p:txBody>
          <a:bodyPr wrap="none" rtlCol="0">
            <a:spAutoFit/>
          </a:bodyPr>
          <a:lstStyle/>
          <a:p>
            <a:r>
              <a:rPr lang="en-US" dirty="0" smtClean="0">
                <a:latin typeface="Arial" pitchFamily="34" charset="0"/>
                <a:cs typeface="Arial" pitchFamily="34" charset="0"/>
              </a:rPr>
              <a:t>Wi-Fi was originally intended to be a wireless extension of wired LAN.</a:t>
            </a:r>
          </a:p>
          <a:p>
            <a:endParaRPr lang="en-US" dirty="0" smtClean="0">
              <a:latin typeface="Arial" pitchFamily="34" charset="0"/>
              <a:cs typeface="Arial" pitchFamily="34" charset="0"/>
            </a:endParaRPr>
          </a:p>
          <a:p>
            <a:r>
              <a:rPr lang="en-US" dirty="0" smtClean="0">
                <a:latin typeface="Arial" pitchFamily="34" charset="0"/>
                <a:cs typeface="Arial" pitchFamily="34" charset="0"/>
              </a:rPr>
              <a:t>WIMAX was intended for wireless MAN’s. </a:t>
            </a:r>
          </a:p>
          <a:p>
            <a:r>
              <a:rPr lang="en-US" dirty="0" smtClean="0">
                <a:latin typeface="Arial" pitchFamily="34" charset="0"/>
                <a:cs typeface="Arial" pitchFamily="34" charset="0"/>
              </a:rPr>
              <a:t>	- LOS fixed stations BWA is in the range of 30 Miles </a:t>
            </a:r>
            <a:r>
              <a:rPr lang="en-US" dirty="0" err="1" smtClean="0">
                <a:latin typeface="Arial" pitchFamily="34" charset="0"/>
                <a:cs typeface="Arial" pitchFamily="34" charset="0"/>
              </a:rPr>
              <a:t>vs</a:t>
            </a:r>
            <a:r>
              <a:rPr lang="en-US" dirty="0" smtClean="0">
                <a:latin typeface="Arial" pitchFamily="34" charset="0"/>
                <a:cs typeface="Arial" pitchFamily="34" charset="0"/>
              </a:rPr>
              <a:t> 300 ft for Wi-Fi.</a:t>
            </a:r>
          </a:p>
          <a:p>
            <a:r>
              <a:rPr lang="en-US" dirty="0" smtClean="0">
                <a:latin typeface="Arial" pitchFamily="34" charset="0"/>
                <a:cs typeface="Arial" pitchFamily="34" charset="0"/>
              </a:rPr>
              <a:t>	-  The range for mobile stations is 3 – 10 miles.</a:t>
            </a:r>
          </a:p>
          <a:p>
            <a:endParaRPr lang="en-US" dirty="0" smtClean="0">
              <a:latin typeface="Arial" pitchFamily="34" charset="0"/>
              <a:cs typeface="Arial" pitchFamily="34" charset="0"/>
            </a:endParaRPr>
          </a:p>
          <a:p>
            <a:r>
              <a:rPr lang="en-US" dirty="0" smtClean="0">
                <a:latin typeface="Arial" pitchFamily="34" charset="0"/>
                <a:cs typeface="Arial" pitchFamily="34" charset="0"/>
              </a:rPr>
              <a:t>WIMAX operates on both licensed and unlicensed frequencies in the 2 – 11 GHz</a:t>
            </a:r>
          </a:p>
          <a:p>
            <a:r>
              <a:rPr lang="en-US" dirty="0" smtClean="0">
                <a:latin typeface="Arial" pitchFamily="34" charset="0"/>
                <a:cs typeface="Arial" pitchFamily="34" charset="0"/>
              </a:rPr>
              <a:t>              range and is less subject to interference than Wi-Fi</a:t>
            </a:r>
          </a:p>
          <a:p>
            <a:endParaRPr lang="en-US" dirty="0" smtClean="0">
              <a:latin typeface="Arial" pitchFamily="34" charset="0"/>
              <a:cs typeface="Arial" pitchFamily="34" charset="0"/>
            </a:endParaRPr>
          </a:p>
          <a:p>
            <a:r>
              <a:rPr lang="en-US" dirty="0" smtClean="0">
                <a:latin typeface="Arial" pitchFamily="34" charset="0"/>
                <a:cs typeface="Arial" pitchFamily="34" charset="0"/>
              </a:rPr>
              <a:t>WIMAX can support </a:t>
            </a:r>
            <a:r>
              <a:rPr lang="en-US" dirty="0" err="1" smtClean="0">
                <a:latin typeface="Arial" pitchFamily="34" charset="0"/>
                <a:cs typeface="Arial" pitchFamily="34" charset="0"/>
              </a:rPr>
              <a:t>QoS</a:t>
            </a:r>
            <a:r>
              <a:rPr lang="en-US" dirty="0" smtClean="0">
                <a:latin typeface="Arial" pitchFamily="34" charset="0"/>
                <a:cs typeface="Arial" pitchFamily="34" charset="0"/>
              </a:rPr>
              <a:t> capabilities, and supports both LOS and NLOS</a:t>
            </a:r>
          </a:p>
          <a:p>
            <a:r>
              <a:rPr lang="en-US" dirty="0" smtClean="0">
                <a:latin typeface="Arial" pitchFamily="34" charset="0"/>
                <a:cs typeface="Arial" pitchFamily="34" charset="0"/>
              </a:rPr>
              <a:t>               capabilities. (to accomplish this </a:t>
            </a:r>
            <a:r>
              <a:rPr lang="en-US" dirty="0" err="1" smtClean="0">
                <a:latin typeface="Arial" pitchFamily="34" charset="0"/>
                <a:cs typeface="Arial" pitchFamily="34" charset="0"/>
              </a:rPr>
              <a:t>Clearwire</a:t>
            </a:r>
            <a:r>
              <a:rPr lang="en-US" dirty="0" smtClean="0">
                <a:latin typeface="Arial" pitchFamily="34" charset="0"/>
                <a:cs typeface="Arial" pitchFamily="34" charset="0"/>
              </a:rPr>
              <a:t> sets it cellular towers</a:t>
            </a:r>
          </a:p>
          <a:p>
            <a:r>
              <a:rPr lang="en-US" dirty="0" smtClean="0">
                <a:latin typeface="Arial" pitchFamily="34" charset="0"/>
                <a:cs typeface="Arial" pitchFamily="34" charset="0"/>
              </a:rPr>
              <a:t>	1.5 miles apart.)</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1769360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7 - </a:t>
            </a:r>
            <a:fld id="{6C450C39-D231-4C8A-8D6A-2D2F2B8987D7}" type="slidenum">
              <a:rPr lang="en-US"/>
              <a:pPr/>
              <a:t>25</a:t>
            </a:fld>
            <a:endParaRPr lang="en-US"/>
          </a:p>
        </p:txBody>
      </p:sp>
      <p:sp>
        <p:nvSpPr>
          <p:cNvPr id="346114" name="Rectangle 2"/>
          <p:cNvSpPr>
            <a:spLocks noGrp="1" noChangeArrowheads="1"/>
          </p:cNvSpPr>
          <p:nvPr>
            <p:ph type="title"/>
          </p:nvPr>
        </p:nvSpPr>
        <p:spPr>
          <a:xfrm>
            <a:off x="152400" y="2057400"/>
            <a:ext cx="7772400" cy="715962"/>
          </a:xfrm>
        </p:spPr>
        <p:txBody>
          <a:bodyPr>
            <a:normAutofit fontScale="90000"/>
          </a:bodyPr>
          <a:lstStyle/>
          <a:p>
            <a:r>
              <a:rPr lang="en-US" dirty="0" smtClean="0"/>
              <a:t>WIMAX  vs. Wi-Fi</a:t>
            </a:r>
            <a:endParaRPr lang="en-US" dirty="0"/>
          </a:p>
        </p:txBody>
      </p:sp>
      <p:sp>
        <p:nvSpPr>
          <p:cNvPr id="7" name="TextBox 6"/>
          <p:cNvSpPr txBox="1"/>
          <p:nvPr/>
        </p:nvSpPr>
        <p:spPr>
          <a:xfrm>
            <a:off x="914400" y="3581400"/>
            <a:ext cx="7866256" cy="1477328"/>
          </a:xfrm>
          <a:prstGeom prst="rect">
            <a:avLst/>
          </a:prstGeom>
          <a:noFill/>
        </p:spPr>
        <p:txBody>
          <a:bodyPr wrap="none" rtlCol="0">
            <a:spAutoFit/>
          </a:bodyPr>
          <a:lstStyle/>
          <a:p>
            <a:r>
              <a:rPr lang="en-US" dirty="0" smtClean="0">
                <a:latin typeface="Arial" pitchFamily="34" charset="0"/>
                <a:cs typeface="Arial" pitchFamily="34" charset="0"/>
              </a:rPr>
              <a:t>The 802.16 standard covers the spectrum range 2 GHz – 66 GHz, however</a:t>
            </a:r>
          </a:p>
          <a:p>
            <a:r>
              <a:rPr lang="en-US" dirty="0" smtClean="0">
                <a:latin typeface="Arial" pitchFamily="34" charset="0"/>
                <a:cs typeface="Arial" pitchFamily="34" charset="0"/>
              </a:rPr>
              <a:t>the frequency ranges differ somewhat from country to country most </a:t>
            </a:r>
          </a:p>
          <a:p>
            <a:r>
              <a:rPr lang="en-US" dirty="0" smtClean="0">
                <a:latin typeface="Arial" pitchFamily="34" charset="0"/>
                <a:cs typeface="Arial" pitchFamily="34" charset="0"/>
              </a:rPr>
              <a:t>Implementations are in the range from 2 GHz – 11 GHz.</a:t>
            </a:r>
          </a:p>
          <a:p>
            <a:endParaRPr lang="en-US" dirty="0" smtClean="0">
              <a:latin typeface="Arial" pitchFamily="34" charset="0"/>
              <a:cs typeface="Arial" pitchFamily="34" charset="0"/>
            </a:endParaRPr>
          </a:p>
          <a:p>
            <a:endParaRPr lang="en-US" dirty="0">
              <a:latin typeface="Arial" pitchFamily="34" charset="0"/>
              <a:cs typeface="Arial" pitchFamily="34" charset="0"/>
            </a:endParaRPr>
          </a:p>
        </p:txBody>
      </p:sp>
    </p:spTree>
    <p:extLst>
      <p:ext uri="{BB962C8B-B14F-4D97-AF65-F5344CB8AC3E}">
        <p14:creationId xmlns:p14="http://schemas.microsoft.com/office/powerpoint/2010/main" xmlns="" val="22045422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52400"/>
            <a:ext cx="8229600" cy="609600"/>
          </a:xfrm>
        </p:spPr>
        <p:txBody>
          <a:bodyPr>
            <a:normAutofit/>
          </a:bodyPr>
          <a:lstStyle/>
          <a:p>
            <a:r>
              <a:rPr lang="en-US" sz="2800" dirty="0" smtClean="0">
                <a:solidFill>
                  <a:schemeClr val="accent2">
                    <a:lumMod val="60000"/>
                    <a:lumOff val="40000"/>
                  </a:schemeClr>
                </a:solidFill>
                <a:latin typeface="+mn-lt"/>
              </a:rPr>
              <a:t>Data Communications for a Global Environment</a:t>
            </a:r>
            <a:endParaRPr lang="en-US" sz="2800" dirty="0">
              <a:solidFill>
                <a:schemeClr val="accent2">
                  <a:lumMod val="60000"/>
                  <a:lumOff val="40000"/>
                </a:schemeClr>
              </a:solidFill>
              <a:latin typeface="+mn-lt"/>
            </a:endParaRPr>
          </a:p>
        </p:txBody>
      </p:sp>
      <p:sp>
        <p:nvSpPr>
          <p:cNvPr id="5" name="Slide Number Placeholder 4"/>
          <p:cNvSpPr>
            <a:spLocks noGrp="1"/>
          </p:cNvSpPr>
          <p:nvPr>
            <p:ph type="sldNum" sz="quarter" idx="12"/>
          </p:nvPr>
        </p:nvSpPr>
        <p:spPr/>
        <p:txBody>
          <a:bodyPr>
            <a:normAutofit/>
          </a:bodyPr>
          <a:lstStyle/>
          <a:p>
            <a:fld id="{7576C4FE-FB70-43A1-ACE5-FCD36BC2DE6F}" type="slidenum">
              <a:rPr lang="en-US" smtClean="0"/>
              <a:pPr/>
              <a:t>26</a:t>
            </a:fld>
            <a:endParaRPr lang="en-US" dirty="0"/>
          </a:p>
        </p:txBody>
      </p:sp>
      <p:pic>
        <p:nvPicPr>
          <p:cNvPr id="74754" name="Picture 2"/>
          <p:cNvPicPr>
            <a:picLocks noChangeAspect="1" noChangeArrowheads="1"/>
          </p:cNvPicPr>
          <p:nvPr/>
        </p:nvPicPr>
        <p:blipFill>
          <a:blip r:embed="rId3" cstate="print"/>
          <a:srcRect/>
          <a:stretch>
            <a:fillRect/>
          </a:stretch>
        </p:blipFill>
        <p:spPr bwMode="auto">
          <a:xfrm>
            <a:off x="152400" y="685800"/>
            <a:ext cx="8839200" cy="5524500"/>
          </a:xfrm>
          <a:prstGeom prst="rect">
            <a:avLst/>
          </a:prstGeom>
          <a:noFill/>
          <a:ln w="9525">
            <a:noFill/>
            <a:miter lim="800000"/>
            <a:headEnd/>
            <a:tailEnd/>
          </a:ln>
        </p:spPr>
      </p:pic>
    </p:spTree>
    <p:extLst>
      <p:ext uri="{BB962C8B-B14F-4D97-AF65-F5344CB8AC3E}">
        <p14:creationId xmlns:p14="http://schemas.microsoft.com/office/powerpoint/2010/main" xmlns="" val="38291712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52400"/>
            <a:ext cx="8229600" cy="609600"/>
          </a:xfrm>
        </p:spPr>
        <p:txBody>
          <a:bodyPr>
            <a:normAutofit/>
          </a:bodyPr>
          <a:lstStyle/>
          <a:p>
            <a:r>
              <a:rPr lang="en-US" sz="2800" dirty="0" smtClean="0">
                <a:solidFill>
                  <a:schemeClr val="accent2">
                    <a:lumMod val="60000"/>
                    <a:lumOff val="40000"/>
                  </a:schemeClr>
                </a:solidFill>
                <a:latin typeface="+mn-lt"/>
              </a:rPr>
              <a:t>Data Communications for a Global Environment</a:t>
            </a:r>
            <a:endParaRPr lang="en-US" sz="2800" dirty="0">
              <a:solidFill>
                <a:schemeClr val="accent2">
                  <a:lumMod val="60000"/>
                  <a:lumOff val="40000"/>
                </a:schemeClr>
              </a:solidFill>
              <a:latin typeface="+mn-lt"/>
            </a:endParaRPr>
          </a:p>
        </p:txBody>
      </p:sp>
      <p:sp>
        <p:nvSpPr>
          <p:cNvPr id="5" name="Slide Number Placeholder 4"/>
          <p:cNvSpPr>
            <a:spLocks noGrp="1"/>
          </p:cNvSpPr>
          <p:nvPr>
            <p:ph type="sldNum" sz="quarter" idx="12"/>
          </p:nvPr>
        </p:nvSpPr>
        <p:spPr/>
        <p:txBody>
          <a:bodyPr>
            <a:normAutofit/>
          </a:bodyPr>
          <a:lstStyle/>
          <a:p>
            <a:fld id="{7576C4FE-FB70-43A1-ACE5-FCD36BC2DE6F}" type="slidenum">
              <a:rPr lang="en-US" smtClean="0"/>
              <a:pPr/>
              <a:t>27</a:t>
            </a:fld>
            <a:endParaRPr lang="en-US" dirty="0"/>
          </a:p>
        </p:txBody>
      </p:sp>
      <p:pic>
        <p:nvPicPr>
          <p:cNvPr id="2050" name="Picture 2" descr="http://www.wimax.com/images/stories/fig7.jpg%20"/>
          <p:cNvPicPr>
            <a:picLocks noChangeAspect="1" noChangeArrowheads="1"/>
          </p:cNvPicPr>
          <p:nvPr/>
        </p:nvPicPr>
        <p:blipFill>
          <a:blip r:embed="rId3" cstate="print"/>
          <a:srcRect/>
          <a:stretch>
            <a:fillRect/>
          </a:stretch>
        </p:blipFill>
        <p:spPr bwMode="auto">
          <a:xfrm>
            <a:off x="1828800" y="1219200"/>
            <a:ext cx="4876800" cy="3706368"/>
          </a:xfrm>
          <a:prstGeom prst="rect">
            <a:avLst/>
          </a:prstGeom>
          <a:noFill/>
        </p:spPr>
      </p:pic>
    </p:spTree>
    <p:extLst>
      <p:ext uri="{BB962C8B-B14F-4D97-AF65-F5344CB8AC3E}">
        <p14:creationId xmlns:p14="http://schemas.microsoft.com/office/powerpoint/2010/main" xmlns="" val="42321452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52400"/>
            <a:ext cx="8229600" cy="609600"/>
          </a:xfrm>
        </p:spPr>
        <p:txBody>
          <a:bodyPr>
            <a:normAutofit/>
          </a:bodyPr>
          <a:lstStyle/>
          <a:p>
            <a:r>
              <a:rPr lang="en-US" sz="2800" dirty="0" smtClean="0">
                <a:solidFill>
                  <a:schemeClr val="accent2">
                    <a:lumMod val="60000"/>
                    <a:lumOff val="40000"/>
                  </a:schemeClr>
                </a:solidFill>
                <a:latin typeface="+mn-lt"/>
              </a:rPr>
              <a:t>Data Communications for a Global Environment</a:t>
            </a:r>
            <a:endParaRPr lang="en-US" sz="2800" dirty="0">
              <a:solidFill>
                <a:schemeClr val="accent2">
                  <a:lumMod val="60000"/>
                  <a:lumOff val="40000"/>
                </a:schemeClr>
              </a:solidFill>
              <a:latin typeface="+mn-lt"/>
            </a:endParaRPr>
          </a:p>
        </p:txBody>
      </p:sp>
      <p:sp>
        <p:nvSpPr>
          <p:cNvPr id="5" name="Slide Number Placeholder 4"/>
          <p:cNvSpPr>
            <a:spLocks noGrp="1"/>
          </p:cNvSpPr>
          <p:nvPr>
            <p:ph type="sldNum" sz="quarter" idx="12"/>
          </p:nvPr>
        </p:nvSpPr>
        <p:spPr/>
        <p:txBody>
          <a:bodyPr>
            <a:normAutofit/>
          </a:bodyPr>
          <a:lstStyle/>
          <a:p>
            <a:fld id="{7576C4FE-FB70-43A1-ACE5-FCD36BC2DE6F}" type="slidenum">
              <a:rPr lang="en-US" smtClean="0"/>
              <a:pPr/>
              <a:t>28</a:t>
            </a:fld>
            <a:endParaRPr lang="en-US" dirty="0"/>
          </a:p>
        </p:txBody>
      </p:sp>
      <p:sp>
        <p:nvSpPr>
          <p:cNvPr id="73729" name="Rectangle 1"/>
          <p:cNvSpPr>
            <a:spLocks noChangeArrowheads="1"/>
          </p:cNvSpPr>
          <p:nvPr/>
        </p:nvSpPr>
        <p:spPr bwMode="auto">
          <a:xfrm>
            <a:off x="4419600" y="2286000"/>
            <a:ext cx="39624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US" b="1" dirty="0" smtClean="0">
                <a:latin typeface="Arial" charset="0"/>
                <a:cs typeface="Arial" charset="0"/>
              </a:rPr>
              <a:t>Adaptive Antenna System (AAS)</a:t>
            </a:r>
            <a:r>
              <a:rPr lang="en-US" dirty="0" smtClean="0">
                <a:latin typeface="Arial" charset="0"/>
                <a:cs typeface="Arial" charset="0"/>
              </a:rPr>
              <a:t> </a:t>
            </a:r>
            <a:endParaRPr kumimoji="0" lang="en-US" b="0" i="0" u="none" strike="noStrike" cap="none" normalizeH="0" baseline="0" dirty="0" smtClean="0">
              <a:ln>
                <a:noFill/>
              </a:ln>
              <a:solidFill>
                <a:schemeClr val="tx1"/>
              </a:solidFill>
              <a:effectLst/>
              <a:latin typeface="Arial" charset="0"/>
              <a:cs typeface="Arial" charset="0"/>
            </a:endParaRPr>
          </a:p>
        </p:txBody>
      </p:sp>
      <p:pic>
        <p:nvPicPr>
          <p:cNvPr id="73730" name="Picture 2" descr="http://www.wimax.com/images/stories/fig24.jpg"/>
          <p:cNvPicPr>
            <a:picLocks noChangeAspect="1" noChangeArrowheads="1"/>
          </p:cNvPicPr>
          <p:nvPr/>
        </p:nvPicPr>
        <p:blipFill>
          <a:blip r:embed="rId3" cstate="print"/>
          <a:srcRect/>
          <a:stretch>
            <a:fillRect/>
          </a:stretch>
        </p:blipFill>
        <p:spPr bwMode="auto">
          <a:xfrm>
            <a:off x="228600" y="1066800"/>
            <a:ext cx="3333750" cy="3086100"/>
          </a:xfrm>
          <a:prstGeom prst="rect">
            <a:avLst/>
          </a:prstGeom>
          <a:noFill/>
        </p:spPr>
      </p:pic>
      <p:sp>
        <p:nvSpPr>
          <p:cNvPr id="7" name="Rectangle 6"/>
          <p:cNvSpPr/>
          <p:nvPr/>
        </p:nvSpPr>
        <p:spPr>
          <a:xfrm>
            <a:off x="304800" y="4572000"/>
            <a:ext cx="8001000" cy="1477328"/>
          </a:xfrm>
          <a:prstGeom prst="rect">
            <a:avLst/>
          </a:prstGeom>
        </p:spPr>
        <p:txBody>
          <a:bodyPr wrap="square">
            <a:spAutoFit/>
          </a:bodyPr>
          <a:lstStyle/>
          <a:p>
            <a:r>
              <a:rPr lang="en-US" dirty="0" smtClean="0">
                <a:latin typeface="Arial" pitchFamily="34" charset="0"/>
                <a:cs typeface="Arial" pitchFamily="34" charset="0"/>
              </a:rPr>
              <a:t>Adaptive Antenna Systems (AAS) use beam-forming technologies to focus the wireless beam between the base station and the subscriber.  This reduces the possibility of interference from other broadcasters as the beam runs straight between the two points.</a:t>
            </a:r>
            <a:br>
              <a:rPr lang="en-US" dirty="0" smtClean="0">
                <a:latin typeface="Arial" pitchFamily="34" charset="0"/>
                <a:cs typeface="Arial" pitchFamily="34" charset="0"/>
              </a:rPr>
            </a:br>
            <a:endParaRPr lang="en-US" dirty="0">
              <a:latin typeface="Arial" pitchFamily="34" charset="0"/>
              <a:cs typeface="Arial" pitchFamily="34" charset="0"/>
            </a:endParaRPr>
          </a:p>
        </p:txBody>
      </p:sp>
    </p:spTree>
    <p:extLst>
      <p:ext uri="{BB962C8B-B14F-4D97-AF65-F5344CB8AC3E}">
        <p14:creationId xmlns:p14="http://schemas.microsoft.com/office/powerpoint/2010/main" xmlns="" val="26137374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52400"/>
            <a:ext cx="8229600" cy="609600"/>
          </a:xfrm>
        </p:spPr>
        <p:txBody>
          <a:bodyPr>
            <a:normAutofit/>
          </a:bodyPr>
          <a:lstStyle/>
          <a:p>
            <a:r>
              <a:rPr lang="en-US" sz="2800" dirty="0" smtClean="0">
                <a:solidFill>
                  <a:schemeClr val="accent2">
                    <a:lumMod val="60000"/>
                    <a:lumOff val="40000"/>
                  </a:schemeClr>
                </a:solidFill>
                <a:latin typeface="+mn-lt"/>
              </a:rPr>
              <a:t>Data Communications for a Global Environment</a:t>
            </a:r>
            <a:endParaRPr lang="en-US" sz="2800" dirty="0">
              <a:solidFill>
                <a:schemeClr val="accent2">
                  <a:lumMod val="60000"/>
                  <a:lumOff val="40000"/>
                </a:schemeClr>
              </a:solidFill>
              <a:latin typeface="+mn-lt"/>
            </a:endParaRPr>
          </a:p>
        </p:txBody>
      </p:sp>
      <p:sp>
        <p:nvSpPr>
          <p:cNvPr id="5" name="Slide Number Placeholder 4"/>
          <p:cNvSpPr>
            <a:spLocks noGrp="1"/>
          </p:cNvSpPr>
          <p:nvPr>
            <p:ph type="sldNum" sz="quarter" idx="12"/>
          </p:nvPr>
        </p:nvSpPr>
        <p:spPr/>
        <p:txBody>
          <a:bodyPr>
            <a:normAutofit/>
          </a:bodyPr>
          <a:lstStyle/>
          <a:p>
            <a:fld id="{7576C4FE-FB70-43A1-ACE5-FCD36BC2DE6F}" type="slidenum">
              <a:rPr lang="en-US" smtClean="0"/>
              <a:pPr/>
              <a:t>29</a:t>
            </a:fld>
            <a:endParaRPr lang="en-US" dirty="0"/>
          </a:p>
        </p:txBody>
      </p:sp>
      <p:pic>
        <p:nvPicPr>
          <p:cNvPr id="69634" name="Picture 2" descr="http://www.wimax.com/images/stories/fig6b.jpg"/>
          <p:cNvPicPr>
            <a:picLocks noChangeAspect="1" noChangeArrowheads="1"/>
          </p:cNvPicPr>
          <p:nvPr/>
        </p:nvPicPr>
        <p:blipFill>
          <a:blip r:embed="rId3" cstate="print"/>
          <a:srcRect/>
          <a:stretch>
            <a:fillRect/>
          </a:stretch>
        </p:blipFill>
        <p:spPr bwMode="auto">
          <a:xfrm>
            <a:off x="304800" y="685800"/>
            <a:ext cx="1447800" cy="2381250"/>
          </a:xfrm>
          <a:prstGeom prst="rect">
            <a:avLst/>
          </a:prstGeom>
          <a:noFill/>
        </p:spPr>
      </p:pic>
      <p:sp>
        <p:nvSpPr>
          <p:cNvPr id="7" name="TextBox 6"/>
          <p:cNvSpPr txBox="1"/>
          <p:nvPr/>
        </p:nvSpPr>
        <p:spPr>
          <a:xfrm>
            <a:off x="228600" y="3200401"/>
            <a:ext cx="8534399" cy="2800767"/>
          </a:xfrm>
          <a:prstGeom prst="rect">
            <a:avLst/>
          </a:prstGeom>
          <a:noFill/>
        </p:spPr>
        <p:txBody>
          <a:bodyPr wrap="square" rtlCol="0">
            <a:spAutoFit/>
          </a:bodyPr>
          <a:lstStyle/>
          <a:p>
            <a:r>
              <a:rPr lang="en-US" sz="1600" i="1" dirty="0" smtClean="0">
                <a:latin typeface="Arial" pitchFamily="34" charset="0"/>
                <a:cs typeface="Arial" pitchFamily="34" charset="0"/>
              </a:rPr>
              <a:t>Figure 16:  Indoor </a:t>
            </a:r>
            <a:r>
              <a:rPr lang="en-US" sz="1600" i="1" dirty="0" err="1" smtClean="0">
                <a:latin typeface="Arial" pitchFamily="34" charset="0"/>
                <a:cs typeface="Arial" pitchFamily="34" charset="0"/>
              </a:rPr>
              <a:t>WiMAX</a:t>
            </a:r>
            <a:r>
              <a:rPr lang="en-US" sz="1600" i="1" dirty="0" smtClean="0">
                <a:latin typeface="Arial" pitchFamily="34" charset="0"/>
                <a:cs typeface="Arial" pitchFamily="34" charset="0"/>
              </a:rPr>
              <a:t> CPE, courtesy Motorola</a:t>
            </a:r>
          </a:p>
          <a:p>
            <a:endParaRPr lang="en-US" sz="1600" dirty="0" smtClean="0">
              <a:latin typeface="Arial" pitchFamily="34" charset="0"/>
              <a:cs typeface="Arial" pitchFamily="34" charset="0"/>
            </a:endParaRPr>
          </a:p>
          <a:p>
            <a:r>
              <a:rPr lang="en-US" sz="1600" dirty="0" smtClean="0">
                <a:latin typeface="Arial" pitchFamily="34" charset="0"/>
                <a:cs typeface="Arial" pitchFamily="34" charset="0"/>
              </a:rPr>
              <a:t>The most significant advantage of indoor over outdoor CPE is that it is installed by the subscriber.  This frees the service provider from the expense of "truck roll" or installation.  In addition, it can be sold online or in a retail facility thus sparing the service provider a trip to the customer site.  Indoor CPE also allows a certain instant gratification for the subscriber in that there is no wait time for installation by the service provider.  Currently, many telephone companies require a one month wait between placement of order and installation of T1 or E1 services.  In addition, an instant delivery of service is very appealing to the business subscriber in the event of a network outage by the incumbent service provider. </a:t>
            </a:r>
          </a:p>
          <a:p>
            <a:endParaRPr lang="en-US" sz="1600" dirty="0">
              <a:latin typeface="Arial" pitchFamily="34" charset="0"/>
              <a:cs typeface="Arial" pitchFamily="34" charset="0"/>
            </a:endParaRPr>
          </a:p>
        </p:txBody>
      </p:sp>
    </p:spTree>
    <p:extLst>
      <p:ext uri="{BB962C8B-B14F-4D97-AF65-F5344CB8AC3E}">
        <p14:creationId xmlns:p14="http://schemas.microsoft.com/office/powerpoint/2010/main" xmlns="" val="2979152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Copyright 2007 John Wiley &amp; Sons, Inc</a:t>
            </a:r>
          </a:p>
        </p:txBody>
      </p:sp>
      <p:sp>
        <p:nvSpPr>
          <p:cNvPr id="6" name="Slide Number Placeholder 5"/>
          <p:cNvSpPr>
            <a:spLocks noGrp="1"/>
          </p:cNvSpPr>
          <p:nvPr>
            <p:ph type="sldNum" sz="quarter" idx="12"/>
          </p:nvPr>
        </p:nvSpPr>
        <p:spPr/>
        <p:txBody>
          <a:bodyPr/>
          <a:lstStyle/>
          <a:p>
            <a:r>
              <a:rPr lang="en-US"/>
              <a:t>7 - </a:t>
            </a:r>
            <a:fld id="{3B9E8FFF-2C46-4E05-8726-D31AA08B8E49}" type="slidenum">
              <a:rPr lang="en-US"/>
              <a:pPr/>
              <a:t>3</a:t>
            </a:fld>
            <a:endParaRPr lang="en-US"/>
          </a:p>
        </p:txBody>
      </p:sp>
      <p:sp>
        <p:nvSpPr>
          <p:cNvPr id="223236" name="Rectangle 4"/>
          <p:cNvSpPr>
            <a:spLocks noGrp="1" noChangeArrowheads="1"/>
          </p:cNvSpPr>
          <p:nvPr>
            <p:ph type="title"/>
          </p:nvPr>
        </p:nvSpPr>
        <p:spPr>
          <a:xfrm>
            <a:off x="685800" y="2133600"/>
            <a:ext cx="7772400" cy="1143000"/>
          </a:xfrm>
        </p:spPr>
        <p:txBody>
          <a:bodyPr>
            <a:normAutofit/>
          </a:bodyPr>
          <a:lstStyle/>
          <a:p>
            <a:r>
              <a:rPr lang="en-US" sz="2400" dirty="0" smtClean="0">
                <a:latin typeface="Arial" pitchFamily="34" charset="0"/>
                <a:cs typeface="Arial" pitchFamily="34" charset="0"/>
              </a:rPr>
              <a:t>Three categories of wireless technologies:</a:t>
            </a:r>
            <a:br>
              <a:rPr lang="en-US" sz="2400" dirty="0" smtClean="0">
                <a:latin typeface="Arial" pitchFamily="34" charset="0"/>
                <a:cs typeface="Arial" pitchFamily="34" charset="0"/>
              </a:rPr>
            </a:br>
            <a:r>
              <a:rPr lang="en-US" sz="2000" b="1" dirty="0" smtClean="0">
                <a:latin typeface="Arial" pitchFamily="34" charset="0"/>
                <a:cs typeface="Arial" pitchFamily="34" charset="0"/>
              </a:rPr>
              <a:t>Wi-Fi, </a:t>
            </a:r>
            <a:r>
              <a:rPr lang="en-US" sz="2000" b="1" dirty="0" err="1" smtClean="0">
                <a:latin typeface="Arial" pitchFamily="34" charset="0"/>
                <a:cs typeface="Arial" pitchFamily="34" charset="0"/>
              </a:rPr>
              <a:t>WiMAX</a:t>
            </a:r>
            <a:r>
              <a:rPr lang="en-US" sz="2000" b="1" dirty="0" smtClean="0">
                <a:latin typeface="Arial" pitchFamily="34" charset="0"/>
                <a:cs typeface="Arial" pitchFamily="34" charset="0"/>
              </a:rPr>
              <a:t> and </a:t>
            </a:r>
            <a:r>
              <a:rPr lang="en-US" sz="2000" b="1" dirty="0" err="1" smtClean="0">
                <a:latin typeface="Arial" pitchFamily="34" charset="0"/>
                <a:cs typeface="Arial" pitchFamily="34" charset="0"/>
              </a:rPr>
              <a:t>BlueTooth</a:t>
            </a:r>
            <a:r>
              <a:rPr lang="en-US" sz="2000" b="1" dirty="0" smtClean="0">
                <a:latin typeface="Arial" pitchFamily="34" charset="0"/>
                <a:cs typeface="Arial" pitchFamily="34" charset="0"/>
              </a:rPr>
              <a:t> </a:t>
            </a:r>
            <a:endParaRPr lang="en-US" sz="2000" b="1" dirty="0">
              <a:latin typeface="Arial" pitchFamily="34" charset="0"/>
              <a:cs typeface="Arial" pitchFamily="34" charset="0"/>
            </a:endParaRPr>
          </a:p>
        </p:txBody>
      </p:sp>
      <p:sp>
        <p:nvSpPr>
          <p:cNvPr id="223237" name="Rectangle 5"/>
          <p:cNvSpPr>
            <a:spLocks noGrp="1" noChangeArrowheads="1"/>
          </p:cNvSpPr>
          <p:nvPr>
            <p:ph type="body" idx="1"/>
          </p:nvPr>
        </p:nvSpPr>
        <p:spPr>
          <a:xfrm>
            <a:off x="685800" y="3429000"/>
            <a:ext cx="7772400" cy="2057400"/>
          </a:xfrm>
        </p:spPr>
        <p:txBody>
          <a:bodyPr>
            <a:normAutofit/>
          </a:bodyPr>
          <a:lstStyle/>
          <a:p>
            <a:r>
              <a:rPr lang="en-US" sz="2000" dirty="0" smtClean="0">
                <a:latin typeface="Arial" pitchFamily="34" charset="0"/>
                <a:cs typeface="Arial" pitchFamily="34" charset="0"/>
              </a:rPr>
              <a:t>All Three of these technologies us layer 2 (Data Link) protocols.</a:t>
            </a:r>
          </a:p>
          <a:p>
            <a:endParaRPr lang="en-US" sz="2000" dirty="0" smtClean="0">
              <a:latin typeface="Arial" pitchFamily="34" charset="0"/>
              <a:cs typeface="Arial" pitchFamily="34" charset="0"/>
            </a:endParaRPr>
          </a:p>
          <a:p>
            <a:pPr>
              <a:buNone/>
            </a:pPr>
            <a:r>
              <a:rPr lang="en-US" sz="2000" dirty="0" smtClean="0">
                <a:latin typeface="Arial" pitchFamily="34" charset="0"/>
                <a:cs typeface="Arial" pitchFamily="34" charset="0"/>
              </a:rPr>
              <a:t>		Thus these protocols have to be compatible with the layer above it (Network Layer) and the layer below it (The physical layer). These must meet the needs of the wireless protocols.</a:t>
            </a:r>
            <a:endParaRPr lang="en-US" sz="2000" dirty="0">
              <a:latin typeface="Arial" pitchFamily="34" charset="0"/>
              <a:cs typeface="Arial"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52400"/>
            <a:ext cx="8229600" cy="609600"/>
          </a:xfrm>
        </p:spPr>
        <p:txBody>
          <a:bodyPr>
            <a:normAutofit/>
          </a:bodyPr>
          <a:lstStyle/>
          <a:p>
            <a:r>
              <a:rPr lang="en-US" sz="2800" dirty="0" smtClean="0">
                <a:solidFill>
                  <a:schemeClr val="accent2">
                    <a:lumMod val="60000"/>
                    <a:lumOff val="40000"/>
                  </a:schemeClr>
                </a:solidFill>
                <a:latin typeface="+mn-lt"/>
              </a:rPr>
              <a:t>Data Communications for a Global Environment</a:t>
            </a:r>
            <a:endParaRPr lang="en-US" sz="2800" dirty="0">
              <a:solidFill>
                <a:schemeClr val="accent2">
                  <a:lumMod val="60000"/>
                  <a:lumOff val="40000"/>
                </a:schemeClr>
              </a:solidFill>
              <a:latin typeface="+mn-lt"/>
            </a:endParaRPr>
          </a:p>
        </p:txBody>
      </p:sp>
      <p:sp>
        <p:nvSpPr>
          <p:cNvPr id="5" name="Slide Number Placeholder 4"/>
          <p:cNvSpPr>
            <a:spLocks noGrp="1"/>
          </p:cNvSpPr>
          <p:nvPr>
            <p:ph type="sldNum" sz="quarter" idx="12"/>
          </p:nvPr>
        </p:nvSpPr>
        <p:spPr/>
        <p:txBody>
          <a:bodyPr>
            <a:normAutofit/>
          </a:bodyPr>
          <a:lstStyle/>
          <a:p>
            <a:fld id="{7576C4FE-FB70-43A1-ACE5-FCD36BC2DE6F}" type="slidenum">
              <a:rPr lang="en-US" smtClean="0"/>
              <a:pPr/>
              <a:t>30</a:t>
            </a:fld>
            <a:endParaRPr lang="en-US" dirty="0"/>
          </a:p>
        </p:txBody>
      </p:sp>
      <p:sp>
        <p:nvSpPr>
          <p:cNvPr id="67585" name="Rectangle 1"/>
          <p:cNvSpPr>
            <a:spLocks noChangeArrowheads="1"/>
          </p:cNvSpPr>
          <p:nvPr/>
        </p:nvSpPr>
        <p:spPr bwMode="auto">
          <a:xfrm>
            <a:off x="0" y="2971800"/>
            <a:ext cx="9144000" cy="31393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charset="0"/>
                <a:cs typeface="Arial" charset="0"/>
              </a:rPr>
              <a:t>Outdoor CPE</a:t>
            </a:r>
            <a:endParaRPr kumimoji="0" lang="en-US"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1" u="none" strike="noStrike" cap="none" normalizeH="0" baseline="0" dirty="0" smtClean="0">
                <a:ln>
                  <a:noFill/>
                </a:ln>
                <a:solidFill>
                  <a:srgbClr val="FF0000"/>
                </a:solidFill>
                <a:effectLst/>
                <a:latin typeface="Arial" charset="0"/>
                <a:cs typeface="Arial" charset="0"/>
              </a:rPr>
              <a:t>Figure 15:  An outdoor CPE device</a:t>
            </a:r>
            <a:endParaRPr kumimoji="0" lang="en-US"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charset="0"/>
                <a:cs typeface="Arial" charset="0"/>
              </a:rPr>
              <a:t>Outdoor CPE, very simply put, offers somewhat better performance over indoor CPE given that </a:t>
            </a:r>
            <a:r>
              <a:rPr kumimoji="0" lang="en-US" b="0" i="0" u="none" strike="noStrike" cap="none" normalizeH="0" baseline="0" dirty="0" err="1" smtClean="0">
                <a:ln>
                  <a:noFill/>
                </a:ln>
                <a:solidFill>
                  <a:schemeClr val="tx1"/>
                </a:solidFill>
                <a:effectLst/>
                <a:latin typeface="Arial" charset="0"/>
                <a:cs typeface="Arial" charset="0"/>
              </a:rPr>
              <a:t>WiMAX</a:t>
            </a:r>
            <a:r>
              <a:rPr kumimoji="0" lang="en-US" b="0" i="0" u="none" strike="noStrike" cap="none" normalizeH="0" baseline="0" dirty="0" smtClean="0">
                <a:ln>
                  <a:noFill/>
                </a:ln>
                <a:solidFill>
                  <a:schemeClr val="tx1"/>
                </a:solidFill>
                <a:effectLst/>
                <a:latin typeface="Arial" charset="0"/>
                <a:cs typeface="Arial" charset="0"/>
              </a:rPr>
              <a:t> reception is not impeded by walls of concrete or brick, RF blocking glass or steel in the building's walls.   In many cases the subscriber may wish to utilize an outdoor CPE in order to maximize reception via a line of sight connection to the base station not possible with indoor CPE.  Outdoor CPE will cost more than indoor CPE due to a number of factors including extra measures necessary to make outdoor CPE weather resistant.</a:t>
            </a:r>
          </a:p>
        </p:txBody>
      </p:sp>
      <p:pic>
        <p:nvPicPr>
          <p:cNvPr id="67586" name="Picture 2" descr="http://www.wimax.com/images/stories/fig15.jpg%20"/>
          <p:cNvPicPr>
            <a:picLocks noChangeAspect="1" noChangeArrowheads="1"/>
          </p:cNvPicPr>
          <p:nvPr/>
        </p:nvPicPr>
        <p:blipFill>
          <a:blip r:embed="rId3" cstate="print"/>
          <a:srcRect/>
          <a:stretch>
            <a:fillRect/>
          </a:stretch>
        </p:blipFill>
        <p:spPr bwMode="auto">
          <a:xfrm>
            <a:off x="381000" y="838200"/>
            <a:ext cx="1905000" cy="2150341"/>
          </a:xfrm>
          <a:prstGeom prst="rect">
            <a:avLst/>
          </a:prstGeom>
          <a:noFill/>
        </p:spPr>
      </p:pic>
    </p:spTree>
    <p:extLst>
      <p:ext uri="{BB962C8B-B14F-4D97-AF65-F5344CB8AC3E}">
        <p14:creationId xmlns:p14="http://schemas.microsoft.com/office/powerpoint/2010/main" xmlns="" val="25111528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52400"/>
            <a:ext cx="8229600" cy="609600"/>
          </a:xfrm>
        </p:spPr>
        <p:txBody>
          <a:bodyPr>
            <a:normAutofit/>
          </a:bodyPr>
          <a:lstStyle/>
          <a:p>
            <a:r>
              <a:rPr lang="en-US" sz="2800" dirty="0" smtClean="0">
                <a:solidFill>
                  <a:schemeClr val="accent2">
                    <a:lumMod val="60000"/>
                    <a:lumOff val="40000"/>
                  </a:schemeClr>
                </a:solidFill>
                <a:latin typeface="+mn-lt"/>
              </a:rPr>
              <a:t>Data Communications for a Global Environment</a:t>
            </a:r>
            <a:endParaRPr lang="en-US" sz="2800" dirty="0">
              <a:solidFill>
                <a:schemeClr val="accent2">
                  <a:lumMod val="60000"/>
                  <a:lumOff val="40000"/>
                </a:schemeClr>
              </a:solidFill>
              <a:latin typeface="+mn-lt"/>
            </a:endParaRPr>
          </a:p>
        </p:txBody>
      </p:sp>
      <p:sp>
        <p:nvSpPr>
          <p:cNvPr id="5" name="Slide Number Placeholder 4"/>
          <p:cNvSpPr>
            <a:spLocks noGrp="1"/>
          </p:cNvSpPr>
          <p:nvPr>
            <p:ph type="sldNum" sz="quarter" idx="12"/>
          </p:nvPr>
        </p:nvSpPr>
        <p:spPr/>
        <p:txBody>
          <a:bodyPr>
            <a:normAutofit/>
          </a:bodyPr>
          <a:lstStyle/>
          <a:p>
            <a:fld id="{7576C4FE-FB70-43A1-ACE5-FCD36BC2DE6F}" type="slidenum">
              <a:rPr lang="en-US" smtClean="0"/>
              <a:pPr/>
              <a:t>31</a:t>
            </a:fld>
            <a:endParaRPr lang="en-US" dirty="0"/>
          </a:p>
        </p:txBody>
      </p:sp>
      <p:pic>
        <p:nvPicPr>
          <p:cNvPr id="65538" name="Picture 2" descr="http://www.wimax.com/images/stories/fig10.jpg%20"/>
          <p:cNvPicPr>
            <a:picLocks noChangeAspect="1" noChangeArrowheads="1"/>
          </p:cNvPicPr>
          <p:nvPr/>
        </p:nvPicPr>
        <p:blipFill>
          <a:blip r:embed="rId3" cstate="print"/>
          <a:srcRect/>
          <a:stretch>
            <a:fillRect/>
          </a:stretch>
        </p:blipFill>
        <p:spPr bwMode="auto">
          <a:xfrm>
            <a:off x="1752600" y="1371600"/>
            <a:ext cx="5598695" cy="4255008"/>
          </a:xfrm>
          <a:prstGeom prst="rect">
            <a:avLst/>
          </a:prstGeom>
          <a:noFill/>
        </p:spPr>
      </p:pic>
    </p:spTree>
    <p:extLst>
      <p:ext uri="{BB962C8B-B14F-4D97-AF65-F5344CB8AC3E}">
        <p14:creationId xmlns:p14="http://schemas.microsoft.com/office/powerpoint/2010/main" xmlns="" val="2559962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7 - </a:t>
            </a:r>
            <a:fld id="{06775A62-DABD-42CB-BDEB-AE89CB0B91F3}" type="slidenum">
              <a:rPr lang="en-US"/>
              <a:pPr/>
              <a:t>32</a:t>
            </a:fld>
            <a:endParaRPr lang="en-US"/>
          </a:p>
        </p:txBody>
      </p:sp>
      <p:sp>
        <p:nvSpPr>
          <p:cNvPr id="7" name="Rectangle 6"/>
          <p:cNvSpPr/>
          <p:nvPr/>
        </p:nvSpPr>
        <p:spPr>
          <a:xfrm>
            <a:off x="762000" y="1524000"/>
            <a:ext cx="6477000" cy="76200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itchFamily="34" charset="0"/>
                <a:cs typeface="Arial" pitchFamily="34" charset="0"/>
              </a:rPr>
              <a:t>Logical Link Control</a:t>
            </a:r>
            <a:endParaRPr lang="en-US" dirty="0">
              <a:solidFill>
                <a:schemeClr val="tx1"/>
              </a:solidFill>
              <a:latin typeface="Arial" pitchFamily="34" charset="0"/>
              <a:cs typeface="Arial" pitchFamily="34" charset="0"/>
            </a:endParaRPr>
          </a:p>
        </p:txBody>
      </p:sp>
      <p:sp>
        <p:nvSpPr>
          <p:cNvPr id="8" name="Rectangle 7"/>
          <p:cNvSpPr/>
          <p:nvPr/>
        </p:nvSpPr>
        <p:spPr>
          <a:xfrm>
            <a:off x="762000" y="3962400"/>
            <a:ext cx="6477000" cy="762000"/>
          </a:xfrm>
          <a:prstGeom prst="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itchFamily="34" charset="0"/>
                <a:cs typeface="Arial" pitchFamily="34" charset="0"/>
              </a:rPr>
              <a:t>Distributed Coordination Function (DCF)</a:t>
            </a:r>
            <a:endParaRPr lang="en-US" dirty="0">
              <a:solidFill>
                <a:schemeClr val="tx1"/>
              </a:solidFill>
              <a:latin typeface="Arial" pitchFamily="34" charset="0"/>
              <a:cs typeface="Arial" pitchFamily="34" charset="0"/>
            </a:endParaRPr>
          </a:p>
        </p:txBody>
      </p:sp>
      <p:sp>
        <p:nvSpPr>
          <p:cNvPr id="10" name="Rectangle 9"/>
          <p:cNvSpPr/>
          <p:nvPr/>
        </p:nvSpPr>
        <p:spPr>
          <a:xfrm>
            <a:off x="762000" y="3200400"/>
            <a:ext cx="2743200" cy="76200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itchFamily="34" charset="0"/>
                <a:cs typeface="Arial" pitchFamily="34" charset="0"/>
              </a:rPr>
              <a:t>Point Coordination </a:t>
            </a:r>
            <a:r>
              <a:rPr lang="en-US" smtClean="0">
                <a:solidFill>
                  <a:schemeClr val="tx1"/>
                </a:solidFill>
                <a:latin typeface="Arial" pitchFamily="34" charset="0"/>
                <a:cs typeface="Arial" pitchFamily="34" charset="0"/>
              </a:rPr>
              <a:t>Function (PCF)</a:t>
            </a:r>
            <a:endParaRPr lang="en-US" dirty="0">
              <a:solidFill>
                <a:schemeClr val="tx1"/>
              </a:solidFill>
              <a:latin typeface="Arial" pitchFamily="34" charset="0"/>
              <a:cs typeface="Arial" pitchFamily="34" charset="0"/>
            </a:endParaRPr>
          </a:p>
        </p:txBody>
      </p:sp>
      <p:sp>
        <p:nvSpPr>
          <p:cNvPr id="11" name="Rectangle 10"/>
          <p:cNvSpPr/>
          <p:nvPr/>
        </p:nvSpPr>
        <p:spPr>
          <a:xfrm>
            <a:off x="762000" y="4648200"/>
            <a:ext cx="6477000" cy="144780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itchFamily="34" charset="0"/>
              <a:cs typeface="Arial" pitchFamily="34" charset="0"/>
            </a:endParaRPr>
          </a:p>
        </p:txBody>
      </p:sp>
      <p:cxnSp>
        <p:nvCxnSpPr>
          <p:cNvPr id="13" name="Straight Connector 12"/>
          <p:cNvCxnSpPr/>
          <p:nvPr/>
        </p:nvCxnSpPr>
        <p:spPr>
          <a:xfrm rot="5400000">
            <a:off x="1104900" y="5372100"/>
            <a:ext cx="1447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2171700" y="5372100"/>
            <a:ext cx="1447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1" idx="0"/>
            <a:endCxn id="11" idx="2"/>
          </p:cNvCxnSpPr>
          <p:nvPr/>
        </p:nvCxnSpPr>
        <p:spPr>
          <a:xfrm rot="16200000" flipH="1">
            <a:off x="3276600" y="5372100"/>
            <a:ext cx="1447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4381500" y="5372100"/>
            <a:ext cx="1447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448300" y="5372100"/>
            <a:ext cx="1447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038600" y="5257800"/>
            <a:ext cx="1001108" cy="369332"/>
          </a:xfrm>
          <a:prstGeom prst="rect">
            <a:avLst/>
          </a:prstGeom>
          <a:noFill/>
        </p:spPr>
        <p:txBody>
          <a:bodyPr wrap="none" rtlCol="0">
            <a:spAutoFit/>
          </a:bodyPr>
          <a:lstStyle/>
          <a:p>
            <a:r>
              <a:rPr lang="en-US" dirty="0" smtClean="0">
                <a:latin typeface="Arial" pitchFamily="34" charset="0"/>
                <a:cs typeface="Arial" pitchFamily="34" charset="0"/>
              </a:rPr>
              <a:t>802.11a</a:t>
            </a:r>
            <a:endParaRPr lang="en-US" dirty="0">
              <a:latin typeface="Arial" pitchFamily="34" charset="0"/>
              <a:cs typeface="Arial" pitchFamily="34" charset="0"/>
            </a:endParaRPr>
          </a:p>
        </p:txBody>
      </p:sp>
      <p:sp>
        <p:nvSpPr>
          <p:cNvPr id="24" name="TextBox 23"/>
          <p:cNvSpPr txBox="1"/>
          <p:nvPr/>
        </p:nvSpPr>
        <p:spPr>
          <a:xfrm>
            <a:off x="5105400" y="5257800"/>
            <a:ext cx="1001108" cy="369332"/>
          </a:xfrm>
          <a:prstGeom prst="rect">
            <a:avLst/>
          </a:prstGeom>
          <a:noFill/>
        </p:spPr>
        <p:txBody>
          <a:bodyPr wrap="none" rtlCol="0">
            <a:spAutoFit/>
          </a:bodyPr>
          <a:lstStyle/>
          <a:p>
            <a:r>
              <a:rPr lang="en-US" dirty="0" smtClean="0">
                <a:latin typeface="Arial" pitchFamily="34" charset="0"/>
                <a:cs typeface="Arial" pitchFamily="34" charset="0"/>
              </a:rPr>
              <a:t>802.11b</a:t>
            </a:r>
            <a:endParaRPr lang="en-US" dirty="0">
              <a:latin typeface="Arial" pitchFamily="34" charset="0"/>
              <a:cs typeface="Arial" pitchFamily="34" charset="0"/>
            </a:endParaRPr>
          </a:p>
        </p:txBody>
      </p:sp>
      <p:sp>
        <p:nvSpPr>
          <p:cNvPr id="25" name="TextBox 24"/>
          <p:cNvSpPr txBox="1"/>
          <p:nvPr/>
        </p:nvSpPr>
        <p:spPr>
          <a:xfrm>
            <a:off x="6172200" y="5257800"/>
            <a:ext cx="1001108" cy="369332"/>
          </a:xfrm>
          <a:prstGeom prst="rect">
            <a:avLst/>
          </a:prstGeom>
          <a:noFill/>
        </p:spPr>
        <p:txBody>
          <a:bodyPr wrap="none" rtlCol="0">
            <a:spAutoFit/>
          </a:bodyPr>
          <a:lstStyle/>
          <a:p>
            <a:r>
              <a:rPr lang="en-US" dirty="0" smtClean="0">
                <a:latin typeface="Arial" pitchFamily="34" charset="0"/>
                <a:cs typeface="Arial" pitchFamily="34" charset="0"/>
              </a:rPr>
              <a:t>802.11g</a:t>
            </a:r>
            <a:endParaRPr lang="en-US" dirty="0">
              <a:latin typeface="Arial" pitchFamily="34" charset="0"/>
              <a:cs typeface="Arial" pitchFamily="34" charset="0"/>
            </a:endParaRPr>
          </a:p>
        </p:txBody>
      </p:sp>
      <p:cxnSp>
        <p:nvCxnSpPr>
          <p:cNvPr id="28" name="Straight Arrow Connector 27"/>
          <p:cNvCxnSpPr/>
          <p:nvPr/>
        </p:nvCxnSpPr>
        <p:spPr>
          <a:xfrm rot="5400000">
            <a:off x="4495800" y="3124200"/>
            <a:ext cx="16764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0" idx="0"/>
          </p:cNvCxnSpPr>
          <p:nvPr/>
        </p:nvCxnSpPr>
        <p:spPr>
          <a:xfrm rot="5400000">
            <a:off x="1676400" y="2743200"/>
            <a:ext cx="9144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52400" y="2590800"/>
            <a:ext cx="1967205" cy="369332"/>
          </a:xfrm>
          <a:prstGeom prst="rect">
            <a:avLst/>
          </a:prstGeom>
          <a:noFill/>
        </p:spPr>
        <p:txBody>
          <a:bodyPr wrap="none" rtlCol="0">
            <a:spAutoFit/>
          </a:bodyPr>
          <a:lstStyle/>
          <a:p>
            <a:r>
              <a:rPr lang="en-US" dirty="0" smtClean="0">
                <a:latin typeface="Arial" pitchFamily="34" charset="0"/>
                <a:cs typeface="Arial" pitchFamily="34" charset="0"/>
              </a:rPr>
              <a:t>controlled access</a:t>
            </a:r>
            <a:endParaRPr lang="en-US" dirty="0">
              <a:latin typeface="Arial" pitchFamily="34" charset="0"/>
              <a:cs typeface="Arial" pitchFamily="34" charset="0"/>
            </a:endParaRPr>
          </a:p>
        </p:txBody>
      </p:sp>
      <p:sp>
        <p:nvSpPr>
          <p:cNvPr id="32" name="TextBox 31"/>
          <p:cNvSpPr txBox="1"/>
          <p:nvPr/>
        </p:nvSpPr>
        <p:spPr>
          <a:xfrm>
            <a:off x="5410200" y="2590800"/>
            <a:ext cx="2031325" cy="369332"/>
          </a:xfrm>
          <a:prstGeom prst="rect">
            <a:avLst/>
          </a:prstGeom>
          <a:noFill/>
        </p:spPr>
        <p:txBody>
          <a:bodyPr wrap="none" rtlCol="0">
            <a:spAutoFit/>
          </a:bodyPr>
          <a:lstStyle/>
          <a:p>
            <a:r>
              <a:rPr lang="en-US" dirty="0" smtClean="0">
                <a:latin typeface="Arial" pitchFamily="34" charset="0"/>
                <a:cs typeface="Arial" pitchFamily="34" charset="0"/>
              </a:rPr>
              <a:t>contention access</a:t>
            </a:r>
            <a:endParaRPr lang="en-US" dirty="0">
              <a:latin typeface="Arial" pitchFamily="34" charset="0"/>
              <a:cs typeface="Arial" pitchFamily="34" charset="0"/>
            </a:endParaRPr>
          </a:p>
        </p:txBody>
      </p:sp>
      <p:sp>
        <p:nvSpPr>
          <p:cNvPr id="20" name="Right Brace 19"/>
          <p:cNvSpPr/>
          <p:nvPr/>
        </p:nvSpPr>
        <p:spPr>
          <a:xfrm>
            <a:off x="7848600" y="1219200"/>
            <a:ext cx="457200" cy="4876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rot="16200000">
            <a:off x="7818819" y="3534982"/>
            <a:ext cx="1800493" cy="369332"/>
          </a:xfrm>
          <a:prstGeom prst="rect">
            <a:avLst/>
          </a:prstGeom>
          <a:noFill/>
        </p:spPr>
        <p:txBody>
          <a:bodyPr wrap="none" rtlCol="0">
            <a:spAutoFit/>
          </a:bodyPr>
          <a:lstStyle/>
          <a:p>
            <a:r>
              <a:rPr lang="en-US" dirty="0" smtClean="0">
                <a:latin typeface="Arial" pitchFamily="34" charset="0"/>
                <a:cs typeface="Arial" pitchFamily="34" charset="0"/>
              </a:rPr>
              <a:t>Data Link Layer</a:t>
            </a:r>
            <a:endParaRPr lang="en-US" dirty="0">
              <a:latin typeface="Arial" pitchFamily="34" charset="0"/>
              <a:cs typeface="Arial" pitchFamily="34" charset="0"/>
            </a:endParaRPr>
          </a:p>
        </p:txBody>
      </p:sp>
      <p:sp>
        <p:nvSpPr>
          <p:cNvPr id="26" name="Right Brace 25"/>
          <p:cNvSpPr/>
          <p:nvPr/>
        </p:nvSpPr>
        <p:spPr>
          <a:xfrm>
            <a:off x="7010400" y="3048000"/>
            <a:ext cx="762000" cy="3124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rot="16200000">
            <a:off x="7455852" y="4431348"/>
            <a:ext cx="697627" cy="369332"/>
          </a:xfrm>
          <a:prstGeom prst="rect">
            <a:avLst/>
          </a:prstGeom>
          <a:noFill/>
        </p:spPr>
        <p:txBody>
          <a:bodyPr wrap="none" rtlCol="0">
            <a:spAutoFit/>
          </a:bodyPr>
          <a:lstStyle/>
          <a:p>
            <a:r>
              <a:rPr lang="en-US" dirty="0" smtClean="0">
                <a:latin typeface="Arial" pitchFamily="34" charset="0"/>
                <a:cs typeface="Arial" pitchFamily="34" charset="0"/>
              </a:rPr>
              <a:t>MAC</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7696088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Copyright 2007 John Wiley &amp; Sons, Inc</a:t>
            </a:r>
          </a:p>
        </p:txBody>
      </p:sp>
      <p:sp>
        <p:nvSpPr>
          <p:cNvPr id="6" name="Slide Number Placeholder 5"/>
          <p:cNvSpPr>
            <a:spLocks noGrp="1"/>
          </p:cNvSpPr>
          <p:nvPr>
            <p:ph type="sldNum" sz="quarter" idx="12"/>
          </p:nvPr>
        </p:nvSpPr>
        <p:spPr/>
        <p:txBody>
          <a:bodyPr/>
          <a:lstStyle/>
          <a:p>
            <a:r>
              <a:rPr lang="en-US"/>
              <a:t>7 - </a:t>
            </a:r>
            <a:fld id="{3A3D1E07-4CEE-492E-BF5A-08E821F64916}" type="slidenum">
              <a:rPr lang="en-US"/>
              <a:pPr/>
              <a:t>33</a:t>
            </a:fld>
            <a:endParaRPr lang="en-US"/>
          </a:p>
        </p:txBody>
      </p:sp>
      <p:sp>
        <p:nvSpPr>
          <p:cNvPr id="348162" name="Rectangle 2"/>
          <p:cNvSpPr>
            <a:spLocks noGrp="1" noChangeArrowheads="1"/>
          </p:cNvSpPr>
          <p:nvPr>
            <p:ph type="title"/>
          </p:nvPr>
        </p:nvSpPr>
        <p:spPr>
          <a:xfrm>
            <a:off x="152400" y="1524000"/>
            <a:ext cx="7772400" cy="792162"/>
          </a:xfrm>
        </p:spPr>
        <p:txBody>
          <a:bodyPr/>
          <a:lstStyle/>
          <a:p>
            <a:r>
              <a:rPr lang="en-US" dirty="0"/>
              <a:t>Issues to consider with WIMAX</a:t>
            </a:r>
          </a:p>
        </p:txBody>
      </p:sp>
      <p:sp>
        <p:nvSpPr>
          <p:cNvPr id="348163" name="Rectangle 3"/>
          <p:cNvSpPr>
            <a:spLocks noGrp="1" noChangeArrowheads="1"/>
          </p:cNvSpPr>
          <p:nvPr>
            <p:ph type="body" idx="1"/>
          </p:nvPr>
        </p:nvSpPr>
        <p:spPr>
          <a:xfrm>
            <a:off x="914400" y="2438400"/>
            <a:ext cx="7772400" cy="3276600"/>
          </a:xfrm>
        </p:spPr>
        <p:txBody>
          <a:bodyPr>
            <a:normAutofit/>
          </a:bodyPr>
          <a:lstStyle/>
          <a:p>
            <a:r>
              <a:rPr lang="en-US" sz="2000" dirty="0">
                <a:latin typeface="Arial" pitchFamily="34" charset="0"/>
                <a:cs typeface="Arial" pitchFamily="34" charset="0"/>
              </a:rPr>
              <a:t>WIMAX is a competitor to public access Wi-Fi and cellular phone service</a:t>
            </a:r>
          </a:p>
          <a:p>
            <a:r>
              <a:rPr lang="en-US" sz="2000" dirty="0">
                <a:latin typeface="Arial" pitchFamily="34" charset="0"/>
                <a:cs typeface="Arial" pitchFamily="34" charset="0"/>
              </a:rPr>
              <a:t>WIMAX is incompatible with both</a:t>
            </a:r>
          </a:p>
          <a:p>
            <a:r>
              <a:rPr lang="en-US" sz="2000" dirty="0">
                <a:latin typeface="Arial" pitchFamily="34" charset="0"/>
                <a:cs typeface="Arial" pitchFamily="34" charset="0"/>
              </a:rPr>
              <a:t>Has an effective range that offers benefits</a:t>
            </a:r>
          </a:p>
          <a:p>
            <a:r>
              <a:rPr lang="en-US" sz="2000" dirty="0">
                <a:latin typeface="Arial" pitchFamily="34" charset="0"/>
                <a:cs typeface="Arial" pitchFamily="34" charset="0"/>
              </a:rPr>
              <a:t>Has controlled access, version of </a:t>
            </a:r>
            <a:r>
              <a:rPr lang="en-US" sz="2000" dirty="0" smtClean="0">
                <a:latin typeface="Arial" pitchFamily="34" charset="0"/>
                <a:cs typeface="Arial" pitchFamily="34" charset="0"/>
              </a:rPr>
              <a:t>PCF </a:t>
            </a:r>
            <a:endParaRPr lang="en-US" sz="2000" dirty="0">
              <a:latin typeface="Arial" pitchFamily="34" charset="0"/>
              <a:cs typeface="Arial" pitchFamily="34" charset="0"/>
            </a:endParaRPr>
          </a:p>
          <a:p>
            <a:r>
              <a:rPr lang="en-US" sz="2000" dirty="0">
                <a:latin typeface="Arial" pitchFamily="34" charset="0"/>
                <a:cs typeface="Arial" pitchFamily="34" charset="0"/>
              </a:rPr>
              <a:t>Considerably more distance covered with WIMAX over Wi-Fi:</a:t>
            </a:r>
          </a:p>
          <a:p>
            <a:pPr lvl="1"/>
            <a:r>
              <a:rPr lang="en-US" sz="2000" dirty="0">
                <a:latin typeface="Arial" pitchFamily="34" charset="0"/>
                <a:cs typeface="Arial" pitchFamily="34" charset="0"/>
              </a:rPr>
              <a:t>802.16d has a maximum real world effective range of 5 miles, 802.16e is 6 miles</a:t>
            </a:r>
          </a:p>
        </p:txBody>
      </p:sp>
    </p:spTree>
    <p:extLst>
      <p:ext uri="{BB962C8B-B14F-4D97-AF65-F5344CB8AC3E}">
        <p14:creationId xmlns:p14="http://schemas.microsoft.com/office/powerpoint/2010/main" xmlns="" val="36855234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Copyright 2007 John Wiley &amp; Sons, Inc</a:t>
            </a:r>
          </a:p>
        </p:txBody>
      </p:sp>
      <p:sp>
        <p:nvSpPr>
          <p:cNvPr id="6" name="Slide Number Placeholder 5"/>
          <p:cNvSpPr>
            <a:spLocks noGrp="1"/>
          </p:cNvSpPr>
          <p:nvPr>
            <p:ph type="sldNum" sz="quarter" idx="12"/>
          </p:nvPr>
        </p:nvSpPr>
        <p:spPr/>
        <p:txBody>
          <a:bodyPr/>
          <a:lstStyle/>
          <a:p>
            <a:r>
              <a:rPr lang="en-US"/>
              <a:t>7 - </a:t>
            </a:r>
            <a:fld id="{07929D21-DE3B-4ECC-B395-CB18618CC83B}" type="slidenum">
              <a:rPr lang="en-US"/>
              <a:pPr/>
              <a:t>34</a:t>
            </a:fld>
            <a:endParaRPr lang="en-US"/>
          </a:p>
        </p:txBody>
      </p:sp>
      <p:sp>
        <p:nvSpPr>
          <p:cNvPr id="265220" name="Rectangle 4"/>
          <p:cNvSpPr>
            <a:spLocks noGrp="1" noChangeArrowheads="1"/>
          </p:cNvSpPr>
          <p:nvPr>
            <p:ph type="title"/>
          </p:nvPr>
        </p:nvSpPr>
        <p:spPr>
          <a:xfrm>
            <a:off x="152400" y="1371600"/>
            <a:ext cx="7772400" cy="639762"/>
          </a:xfrm>
        </p:spPr>
        <p:txBody>
          <a:bodyPr>
            <a:normAutofit fontScale="90000"/>
          </a:bodyPr>
          <a:lstStyle/>
          <a:p>
            <a:r>
              <a:rPr lang="en-US" dirty="0"/>
              <a:t>Bluetooth (IEEE 802.15)</a:t>
            </a:r>
          </a:p>
        </p:txBody>
      </p:sp>
      <p:sp>
        <p:nvSpPr>
          <p:cNvPr id="265221" name="Rectangle 5"/>
          <p:cNvSpPr>
            <a:spLocks noGrp="1" noChangeArrowheads="1"/>
          </p:cNvSpPr>
          <p:nvPr>
            <p:ph type="body" idx="1"/>
          </p:nvPr>
        </p:nvSpPr>
        <p:spPr>
          <a:xfrm>
            <a:off x="914400" y="2133600"/>
            <a:ext cx="7772400" cy="3733800"/>
          </a:xfrm>
        </p:spPr>
        <p:txBody>
          <a:bodyPr>
            <a:normAutofit/>
          </a:bodyPr>
          <a:lstStyle/>
          <a:p>
            <a:r>
              <a:rPr lang="en-US" sz="2000" dirty="0">
                <a:latin typeface="Arial" pitchFamily="34" charset="0"/>
                <a:cs typeface="Arial" pitchFamily="34" charset="0"/>
              </a:rPr>
              <a:t>A standard for Wireless Personal Area Network (WPAN)</a:t>
            </a:r>
          </a:p>
          <a:p>
            <a:pPr lvl="1"/>
            <a:r>
              <a:rPr lang="en-US" sz="2000" dirty="0">
                <a:latin typeface="Arial" pitchFamily="34" charset="0"/>
                <a:cs typeface="Arial" pitchFamily="34" charset="0"/>
              </a:rPr>
              <a:t>Provides networking in a very small area</a:t>
            </a:r>
          </a:p>
          <a:p>
            <a:pPr lvl="2"/>
            <a:r>
              <a:rPr lang="en-US" dirty="0">
                <a:latin typeface="Arial" pitchFamily="34" charset="0"/>
                <a:cs typeface="Arial" pitchFamily="34" charset="0"/>
              </a:rPr>
              <a:t>Up to 10 meters (current generation) </a:t>
            </a:r>
          </a:p>
          <a:p>
            <a:pPr lvl="2"/>
            <a:r>
              <a:rPr lang="en-US" dirty="0">
                <a:latin typeface="Arial" pitchFamily="34" charset="0"/>
                <a:cs typeface="Arial" pitchFamily="34" charset="0"/>
              </a:rPr>
              <a:t>Up to 100 meters (next generation)</a:t>
            </a:r>
          </a:p>
          <a:p>
            <a:pPr lvl="1"/>
            <a:r>
              <a:rPr lang="en-US" sz="2000" dirty="0">
                <a:latin typeface="Arial" pitchFamily="34" charset="0"/>
                <a:cs typeface="Arial" pitchFamily="34" charset="0"/>
              </a:rPr>
              <a:t>Includes small (1/3 of an inch square) and cheap devices designed to</a:t>
            </a:r>
          </a:p>
          <a:p>
            <a:pPr lvl="2"/>
            <a:r>
              <a:rPr lang="en-US" dirty="0">
                <a:latin typeface="Arial" pitchFamily="34" charset="0"/>
                <a:cs typeface="Arial" pitchFamily="34" charset="0"/>
              </a:rPr>
              <a:t>Replace short distance cabling between devices</a:t>
            </a:r>
          </a:p>
          <a:p>
            <a:pPr lvl="3"/>
            <a:r>
              <a:rPr lang="en-US" dirty="0">
                <a:latin typeface="Arial" pitchFamily="34" charset="0"/>
                <a:cs typeface="Arial" pitchFamily="34" charset="0"/>
              </a:rPr>
              <a:t>Keyboards, mouse, handsets, PDAs, etc</a:t>
            </a:r>
          </a:p>
          <a:p>
            <a:pPr lvl="1"/>
            <a:r>
              <a:rPr lang="en-US" sz="2000" dirty="0">
                <a:latin typeface="Arial" pitchFamily="34" charset="0"/>
                <a:cs typeface="Arial" pitchFamily="34" charset="0"/>
              </a:rPr>
              <a:t>Provides a basic data rate of </a:t>
            </a:r>
            <a:r>
              <a:rPr lang="en-US" sz="2000" dirty="0" smtClean="0">
                <a:latin typeface="Arial" pitchFamily="34" charset="0"/>
                <a:cs typeface="Arial" pitchFamily="34" charset="0"/>
              </a:rPr>
              <a:t>up to 3 </a:t>
            </a:r>
            <a:r>
              <a:rPr lang="en-US" sz="2000" dirty="0">
                <a:latin typeface="Arial" pitchFamily="34" charset="0"/>
                <a:cs typeface="Arial" pitchFamily="34" charset="0"/>
              </a:rPr>
              <a:t>Mbps</a:t>
            </a:r>
          </a:p>
          <a:p>
            <a:pPr lvl="2"/>
            <a:r>
              <a:rPr lang="en-US" dirty="0">
                <a:latin typeface="Arial" pitchFamily="34" charset="0"/>
                <a:cs typeface="Arial" pitchFamily="34" charset="0"/>
              </a:rPr>
              <a:t>Can be divided into several voice and data channels</a:t>
            </a:r>
          </a:p>
        </p:txBody>
      </p:sp>
    </p:spTree>
    <p:extLst>
      <p:ext uri="{BB962C8B-B14F-4D97-AF65-F5344CB8AC3E}">
        <p14:creationId xmlns:p14="http://schemas.microsoft.com/office/powerpoint/2010/main" xmlns="" val="4656662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Copyright 2007 John Wiley &amp; Sons, Inc</a:t>
            </a:r>
          </a:p>
        </p:txBody>
      </p:sp>
      <p:sp>
        <p:nvSpPr>
          <p:cNvPr id="6" name="Slide Number Placeholder 5"/>
          <p:cNvSpPr>
            <a:spLocks noGrp="1"/>
          </p:cNvSpPr>
          <p:nvPr>
            <p:ph type="sldNum" sz="quarter" idx="12"/>
          </p:nvPr>
        </p:nvSpPr>
        <p:spPr/>
        <p:txBody>
          <a:bodyPr/>
          <a:lstStyle/>
          <a:p>
            <a:r>
              <a:rPr lang="en-US"/>
              <a:t>7 - </a:t>
            </a:r>
            <a:fld id="{FE7C2D8E-4DA0-4BCF-AD58-0B0D6CF46213}" type="slidenum">
              <a:rPr lang="en-US"/>
              <a:pPr/>
              <a:t>35</a:t>
            </a:fld>
            <a:endParaRPr lang="en-US"/>
          </a:p>
        </p:txBody>
      </p:sp>
      <p:sp>
        <p:nvSpPr>
          <p:cNvPr id="316418" name="Rectangle 2"/>
          <p:cNvSpPr>
            <a:spLocks noGrp="1" noChangeArrowheads="1"/>
          </p:cNvSpPr>
          <p:nvPr>
            <p:ph type="title"/>
          </p:nvPr>
        </p:nvSpPr>
        <p:spPr>
          <a:xfrm>
            <a:off x="304800" y="1752600"/>
            <a:ext cx="7772400" cy="639762"/>
          </a:xfrm>
        </p:spPr>
        <p:txBody>
          <a:bodyPr>
            <a:normAutofit fontScale="90000"/>
          </a:bodyPr>
          <a:lstStyle/>
          <a:p>
            <a:r>
              <a:rPr lang="en-US" dirty="0"/>
              <a:t>Bluetooth Topology</a:t>
            </a:r>
          </a:p>
        </p:txBody>
      </p:sp>
      <p:sp>
        <p:nvSpPr>
          <p:cNvPr id="316419" name="Rectangle 3"/>
          <p:cNvSpPr>
            <a:spLocks noGrp="1" noChangeArrowheads="1"/>
          </p:cNvSpPr>
          <p:nvPr>
            <p:ph type="body" idx="1"/>
          </p:nvPr>
        </p:nvSpPr>
        <p:spPr>
          <a:xfrm>
            <a:off x="609600" y="2590800"/>
            <a:ext cx="7772400" cy="2895600"/>
          </a:xfrm>
        </p:spPr>
        <p:txBody>
          <a:bodyPr>
            <a:normAutofit/>
          </a:bodyPr>
          <a:lstStyle/>
          <a:p>
            <a:r>
              <a:rPr lang="en-US" sz="2000" dirty="0">
                <a:latin typeface="Arial" pitchFamily="34" charset="0"/>
                <a:cs typeface="Arial" pitchFamily="34" charset="0"/>
              </a:rPr>
              <a:t>Uses the term “</a:t>
            </a:r>
            <a:r>
              <a:rPr lang="en-US" sz="2000" dirty="0" err="1">
                <a:latin typeface="Arial" pitchFamily="34" charset="0"/>
                <a:cs typeface="Arial" pitchFamily="34" charset="0"/>
              </a:rPr>
              <a:t>piconet</a:t>
            </a:r>
            <a:r>
              <a:rPr lang="en-US" sz="2000" dirty="0">
                <a:latin typeface="Arial" pitchFamily="34" charset="0"/>
                <a:cs typeface="Arial" pitchFamily="34" charset="0"/>
              </a:rPr>
              <a:t>” to refer to a Bluetooth network</a:t>
            </a:r>
          </a:p>
          <a:p>
            <a:pPr lvl="1"/>
            <a:r>
              <a:rPr lang="en-US" sz="2000" dirty="0">
                <a:latin typeface="Arial" pitchFamily="34" charset="0"/>
                <a:cs typeface="Arial" pitchFamily="34" charset="0"/>
              </a:rPr>
              <a:t>Consists of 8 devices</a:t>
            </a:r>
          </a:p>
          <a:p>
            <a:pPr lvl="2"/>
            <a:r>
              <a:rPr lang="en-US" dirty="0">
                <a:latin typeface="Arial" pitchFamily="34" charset="0"/>
                <a:cs typeface="Arial" pitchFamily="34" charset="0"/>
              </a:rPr>
              <a:t>A “master” device controlling other devices, “slaves”</a:t>
            </a:r>
          </a:p>
          <a:p>
            <a:pPr lvl="3"/>
            <a:r>
              <a:rPr lang="en-US" dirty="0">
                <a:latin typeface="Arial" pitchFamily="34" charset="0"/>
                <a:cs typeface="Arial" pitchFamily="34" charset="0"/>
              </a:rPr>
              <a:t>Acts like an AP</a:t>
            </a:r>
          </a:p>
          <a:p>
            <a:pPr lvl="3"/>
            <a:r>
              <a:rPr lang="en-US" dirty="0">
                <a:latin typeface="Arial" pitchFamily="34" charset="0"/>
                <a:cs typeface="Arial" pitchFamily="34" charset="0"/>
              </a:rPr>
              <a:t>Selects frequencies and controls access</a:t>
            </a:r>
          </a:p>
          <a:p>
            <a:pPr lvl="3"/>
            <a:r>
              <a:rPr lang="en-US" dirty="0">
                <a:latin typeface="Arial" pitchFamily="34" charset="0"/>
                <a:cs typeface="Arial" pitchFamily="34" charset="0"/>
              </a:rPr>
              <a:t>All devices in a </a:t>
            </a:r>
            <a:r>
              <a:rPr lang="en-US" dirty="0" err="1">
                <a:latin typeface="Arial" pitchFamily="34" charset="0"/>
                <a:cs typeface="Arial" pitchFamily="34" charset="0"/>
              </a:rPr>
              <a:t>piconet</a:t>
            </a:r>
            <a:r>
              <a:rPr lang="en-US" dirty="0">
                <a:latin typeface="Arial" pitchFamily="34" charset="0"/>
                <a:cs typeface="Arial" pitchFamily="34" charset="0"/>
              </a:rPr>
              <a:t> share the same frequency range</a:t>
            </a:r>
          </a:p>
        </p:txBody>
      </p:sp>
    </p:spTree>
    <p:extLst>
      <p:ext uri="{BB962C8B-B14F-4D97-AF65-F5344CB8AC3E}">
        <p14:creationId xmlns:p14="http://schemas.microsoft.com/office/powerpoint/2010/main" xmlns="" val="30021966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Copyright 2007 John Wiley &amp; Sons, Inc</a:t>
            </a:r>
          </a:p>
        </p:txBody>
      </p:sp>
      <p:sp>
        <p:nvSpPr>
          <p:cNvPr id="6" name="Slide Number Placeholder 5"/>
          <p:cNvSpPr>
            <a:spLocks noGrp="1"/>
          </p:cNvSpPr>
          <p:nvPr>
            <p:ph type="sldNum" sz="quarter" idx="12"/>
          </p:nvPr>
        </p:nvSpPr>
        <p:spPr/>
        <p:txBody>
          <a:bodyPr/>
          <a:lstStyle/>
          <a:p>
            <a:r>
              <a:rPr lang="en-US"/>
              <a:t>7 - </a:t>
            </a:r>
            <a:fld id="{43A9161B-B6C0-4E59-B1FA-C724DC99957B}" type="slidenum">
              <a:rPr lang="en-US"/>
              <a:pPr/>
              <a:t>36</a:t>
            </a:fld>
            <a:endParaRPr lang="en-US"/>
          </a:p>
        </p:txBody>
      </p:sp>
      <p:sp>
        <p:nvSpPr>
          <p:cNvPr id="317442" name="Rectangle 2"/>
          <p:cNvSpPr>
            <a:spLocks noGrp="1" noChangeArrowheads="1"/>
          </p:cNvSpPr>
          <p:nvPr>
            <p:ph type="title"/>
          </p:nvPr>
        </p:nvSpPr>
        <p:spPr>
          <a:xfrm>
            <a:off x="228600" y="1066800"/>
            <a:ext cx="7772400" cy="639762"/>
          </a:xfrm>
        </p:spPr>
        <p:txBody>
          <a:bodyPr>
            <a:normAutofit fontScale="90000"/>
          </a:bodyPr>
          <a:lstStyle/>
          <a:p>
            <a:r>
              <a:rPr lang="en-US" dirty="0"/>
              <a:t>Bluetooth Media Access Control</a:t>
            </a:r>
          </a:p>
        </p:txBody>
      </p:sp>
      <p:sp>
        <p:nvSpPr>
          <p:cNvPr id="317443" name="Rectangle 3"/>
          <p:cNvSpPr>
            <a:spLocks noGrp="1" noChangeArrowheads="1"/>
          </p:cNvSpPr>
          <p:nvPr>
            <p:ph type="body" idx="1"/>
          </p:nvPr>
        </p:nvSpPr>
        <p:spPr>
          <a:xfrm>
            <a:off x="685800" y="1752600"/>
            <a:ext cx="8001000" cy="4419600"/>
          </a:xfrm>
        </p:spPr>
        <p:txBody>
          <a:bodyPr>
            <a:normAutofit/>
          </a:bodyPr>
          <a:lstStyle/>
          <a:p>
            <a:r>
              <a:rPr lang="en-US" sz="1800" dirty="0">
                <a:latin typeface="Arial" pitchFamily="34" charset="0"/>
                <a:cs typeface="Arial" pitchFamily="34" charset="0"/>
              </a:rPr>
              <a:t>Uses Frequency Hopping Spread Spectrum (FHSS)</a:t>
            </a:r>
          </a:p>
          <a:p>
            <a:pPr lvl="1"/>
            <a:r>
              <a:rPr lang="en-US" sz="1800" dirty="0">
                <a:latin typeface="Arial" pitchFamily="34" charset="0"/>
                <a:cs typeface="Arial" pitchFamily="34" charset="0"/>
              </a:rPr>
              <a:t>Available frequency range (2.4000-2.4835) divided into 79 separate 1-MHz channels</a:t>
            </a:r>
          </a:p>
          <a:p>
            <a:pPr lvl="1"/>
            <a:r>
              <a:rPr lang="en-US" sz="1800" dirty="0">
                <a:latin typeface="Arial" pitchFamily="34" charset="0"/>
                <a:cs typeface="Arial" pitchFamily="34" charset="0"/>
              </a:rPr>
              <a:t>A data burst transmitted using one channel, next data burst uses the next channel, and so on.</a:t>
            </a:r>
          </a:p>
          <a:p>
            <a:pPr lvl="1"/>
            <a:r>
              <a:rPr lang="en-US" sz="1800" dirty="0">
                <a:latin typeface="Arial" pitchFamily="34" charset="0"/>
                <a:cs typeface="Arial" pitchFamily="34" charset="0"/>
              </a:rPr>
              <a:t>Channels changed based on a sequence and established by the slave and the master prior to the data transfers</a:t>
            </a:r>
          </a:p>
          <a:p>
            <a:pPr lvl="2"/>
            <a:r>
              <a:rPr lang="en-US" sz="1800" dirty="0">
                <a:latin typeface="Arial" pitchFamily="34" charset="0"/>
                <a:cs typeface="Arial" pitchFamily="34" charset="0"/>
              </a:rPr>
              <a:t>1,600 hops or channel changes per second</a:t>
            </a:r>
          </a:p>
          <a:p>
            <a:pPr lvl="1"/>
            <a:r>
              <a:rPr lang="en-US" sz="1800" dirty="0">
                <a:latin typeface="Arial" pitchFamily="34" charset="0"/>
                <a:cs typeface="Arial" pitchFamily="34" charset="0"/>
              </a:rPr>
              <a:t>Also used to minimize interference</a:t>
            </a:r>
          </a:p>
          <a:p>
            <a:pPr lvl="2"/>
            <a:r>
              <a:rPr lang="en-US" sz="1800" dirty="0">
                <a:latin typeface="Arial" pitchFamily="34" charset="0"/>
                <a:cs typeface="Arial" pitchFamily="34" charset="0"/>
              </a:rPr>
              <a:t>A noisy channel avoided eventually</a:t>
            </a:r>
          </a:p>
          <a:p>
            <a:r>
              <a:rPr lang="en-US" sz="1800" dirty="0">
                <a:latin typeface="Arial" pitchFamily="34" charset="0"/>
                <a:cs typeface="Arial" pitchFamily="34" charset="0"/>
              </a:rPr>
              <a:t>Not compatible with 802.11b</a:t>
            </a:r>
          </a:p>
          <a:p>
            <a:pPr lvl="1"/>
            <a:r>
              <a:rPr lang="en-US" sz="1800" dirty="0">
                <a:latin typeface="Arial" pitchFamily="34" charset="0"/>
                <a:cs typeface="Arial" pitchFamily="34" charset="0"/>
              </a:rPr>
              <a:t>Potential interference problems (especially if many Bluetooth devices present close to .11b devices)</a:t>
            </a:r>
          </a:p>
        </p:txBody>
      </p:sp>
    </p:spTree>
    <p:extLst>
      <p:ext uri="{BB962C8B-B14F-4D97-AF65-F5344CB8AC3E}">
        <p14:creationId xmlns:p14="http://schemas.microsoft.com/office/powerpoint/2010/main" xmlns="" val="845855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Copyright 2007 John Wiley &amp; Sons, Inc</a:t>
            </a:r>
          </a:p>
        </p:txBody>
      </p:sp>
      <p:sp>
        <p:nvSpPr>
          <p:cNvPr id="6" name="Slide Number Placeholder 5"/>
          <p:cNvSpPr>
            <a:spLocks noGrp="1"/>
          </p:cNvSpPr>
          <p:nvPr>
            <p:ph type="sldNum" sz="quarter" idx="12"/>
          </p:nvPr>
        </p:nvSpPr>
        <p:spPr/>
        <p:txBody>
          <a:bodyPr/>
          <a:lstStyle/>
          <a:p>
            <a:r>
              <a:rPr lang="en-US"/>
              <a:t>7 - </a:t>
            </a:r>
            <a:fld id="{E9A5F33A-9562-408A-90A1-BF4206B4CA12}" type="slidenum">
              <a:rPr lang="en-US"/>
              <a:pPr/>
              <a:t>4</a:t>
            </a:fld>
            <a:endParaRPr lang="en-US"/>
          </a:p>
        </p:txBody>
      </p:sp>
      <p:sp>
        <p:nvSpPr>
          <p:cNvPr id="251910" name="Rectangle 6"/>
          <p:cNvSpPr>
            <a:spLocks noGrp="1" noChangeArrowheads="1"/>
          </p:cNvSpPr>
          <p:nvPr>
            <p:ph type="title"/>
          </p:nvPr>
        </p:nvSpPr>
        <p:spPr>
          <a:xfrm>
            <a:off x="228600" y="1524000"/>
            <a:ext cx="7772400" cy="639762"/>
          </a:xfrm>
        </p:spPr>
        <p:txBody>
          <a:bodyPr>
            <a:normAutofit fontScale="90000"/>
          </a:bodyPr>
          <a:lstStyle/>
          <a:p>
            <a:r>
              <a:rPr lang="en-US" dirty="0"/>
              <a:t>Wireless LANs (WLANs)</a:t>
            </a:r>
          </a:p>
        </p:txBody>
      </p:sp>
      <p:sp>
        <p:nvSpPr>
          <p:cNvPr id="251911" name="Rectangle 7"/>
          <p:cNvSpPr>
            <a:spLocks noGrp="1" noChangeArrowheads="1"/>
          </p:cNvSpPr>
          <p:nvPr>
            <p:ph type="body" idx="1"/>
          </p:nvPr>
        </p:nvSpPr>
        <p:spPr>
          <a:xfrm>
            <a:off x="381000" y="2286000"/>
            <a:ext cx="8382000" cy="3352800"/>
          </a:xfrm>
        </p:spPr>
        <p:txBody>
          <a:bodyPr/>
          <a:lstStyle/>
          <a:p>
            <a:r>
              <a:rPr lang="en-US" sz="2400" dirty="0" smtClean="0">
                <a:latin typeface="Arial" pitchFamily="34" charset="0"/>
                <a:cs typeface="Arial" pitchFamily="34" charset="0"/>
              </a:rPr>
              <a:t>At the physical layer, WLAN’s use </a:t>
            </a:r>
            <a:r>
              <a:rPr lang="en-US" sz="2400" dirty="0">
                <a:latin typeface="Arial" pitchFamily="34" charset="0"/>
                <a:cs typeface="Arial" pitchFamily="34" charset="0"/>
              </a:rPr>
              <a:t>radio or infrared frequencies to transmit signals through the air (instead of cables</a:t>
            </a:r>
            <a:r>
              <a:rPr lang="en-US" sz="2400" dirty="0" smtClean="0">
                <a:latin typeface="Arial" pitchFamily="34" charset="0"/>
                <a:cs typeface="Arial" pitchFamily="34" charset="0"/>
              </a:rPr>
              <a:t>)</a:t>
            </a:r>
          </a:p>
          <a:p>
            <a:pPr>
              <a:buNone/>
            </a:pPr>
            <a:endParaRPr lang="en-US" sz="2400" dirty="0">
              <a:latin typeface="Arial" pitchFamily="34" charset="0"/>
              <a:cs typeface="Arial" pitchFamily="34" charset="0"/>
            </a:endParaRPr>
          </a:p>
          <a:p>
            <a:r>
              <a:rPr lang="en-US" sz="2400" dirty="0">
                <a:latin typeface="Arial" pitchFamily="34" charset="0"/>
                <a:cs typeface="Arial" pitchFamily="34" charset="0"/>
              </a:rPr>
              <a:t>Basic Categories</a:t>
            </a:r>
          </a:p>
          <a:p>
            <a:pPr lvl="1"/>
            <a:r>
              <a:rPr lang="en-US" sz="2000" dirty="0">
                <a:latin typeface="Arial" pitchFamily="34" charset="0"/>
                <a:cs typeface="Arial" pitchFamily="34" charset="0"/>
              </a:rPr>
              <a:t>Use of Radio frequencies  (FOCUS of this chapter)</a:t>
            </a:r>
          </a:p>
          <a:p>
            <a:pPr lvl="2"/>
            <a:r>
              <a:rPr lang="en-US" sz="2000" dirty="0">
                <a:latin typeface="Arial" pitchFamily="34" charset="0"/>
                <a:cs typeface="Arial" pitchFamily="34" charset="0"/>
              </a:rPr>
              <a:t>802.1x family of standards (aka, Wi-Fi)</a:t>
            </a:r>
          </a:p>
          <a:p>
            <a:pPr lvl="1"/>
            <a:r>
              <a:rPr lang="en-US" sz="2000" dirty="0">
                <a:latin typeface="Arial" pitchFamily="34" charset="0"/>
                <a:cs typeface="Arial" pitchFamily="34" charset="0"/>
              </a:rPr>
              <a:t>Use of Infrared frequencies (Optical transmission</a:t>
            </a:r>
            <a:r>
              <a:rPr lang="en-US" sz="2000" dirty="0" smtClean="0">
                <a:latin typeface="Arial" pitchFamily="34" charset="0"/>
                <a:cs typeface="Arial" pitchFamily="34" charset="0"/>
              </a:rPr>
              <a:t>)</a:t>
            </a:r>
            <a:endParaRPr lang="en-US" sz="2000" dirty="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7 - </a:t>
            </a:r>
            <a:fld id="{E9A5F33A-9562-408A-90A1-BF4206B4CA12}" type="slidenum">
              <a:rPr lang="en-US"/>
              <a:pPr/>
              <a:t>5</a:t>
            </a:fld>
            <a:endParaRPr lang="en-US"/>
          </a:p>
        </p:txBody>
      </p:sp>
      <p:sp>
        <p:nvSpPr>
          <p:cNvPr id="251910" name="Rectangle 6"/>
          <p:cNvSpPr>
            <a:spLocks noGrp="1" noChangeArrowheads="1"/>
          </p:cNvSpPr>
          <p:nvPr>
            <p:ph type="title"/>
          </p:nvPr>
        </p:nvSpPr>
        <p:spPr>
          <a:xfrm>
            <a:off x="228600" y="1524000"/>
            <a:ext cx="7772400" cy="639762"/>
          </a:xfrm>
        </p:spPr>
        <p:txBody>
          <a:bodyPr>
            <a:normAutofit fontScale="90000"/>
          </a:bodyPr>
          <a:lstStyle/>
          <a:p>
            <a:r>
              <a:rPr lang="en-US" dirty="0"/>
              <a:t>Wireless LANs (WLANs)</a:t>
            </a:r>
          </a:p>
        </p:txBody>
      </p:sp>
      <p:sp>
        <p:nvSpPr>
          <p:cNvPr id="251911" name="Rectangle 7"/>
          <p:cNvSpPr>
            <a:spLocks noGrp="1" noChangeArrowheads="1"/>
          </p:cNvSpPr>
          <p:nvPr>
            <p:ph type="body" idx="1"/>
          </p:nvPr>
        </p:nvSpPr>
        <p:spPr>
          <a:xfrm>
            <a:off x="381000" y="2286000"/>
            <a:ext cx="8382000" cy="3733800"/>
          </a:xfrm>
        </p:spPr>
        <p:txBody>
          <a:bodyPr>
            <a:normAutofit/>
          </a:bodyPr>
          <a:lstStyle/>
          <a:p>
            <a:r>
              <a:rPr lang="en-US" sz="2000" dirty="0" smtClean="0">
                <a:latin typeface="Arial" pitchFamily="34" charset="0"/>
                <a:cs typeface="Arial" pitchFamily="34" charset="0"/>
              </a:rPr>
              <a:t>Microwave and Infrared technologies were competing technologies in the early development stages. </a:t>
            </a:r>
          </a:p>
          <a:p>
            <a:pPr>
              <a:buNone/>
            </a:pPr>
            <a:r>
              <a:rPr lang="en-US" sz="2000" dirty="0" smtClean="0">
                <a:latin typeface="Arial" pitchFamily="34" charset="0"/>
                <a:cs typeface="Arial" pitchFamily="34" charset="0"/>
              </a:rPr>
              <a:t>	-  Advantages of IR</a:t>
            </a:r>
          </a:p>
          <a:p>
            <a:pPr>
              <a:buNone/>
            </a:pPr>
            <a:r>
              <a:rPr lang="en-US" sz="2000" dirty="0" smtClean="0">
                <a:latin typeface="Arial" pitchFamily="34" charset="0"/>
                <a:cs typeface="Arial" pitchFamily="34" charset="0"/>
              </a:rPr>
              <a:t>		o Easily reflected</a:t>
            </a:r>
          </a:p>
          <a:p>
            <a:pPr>
              <a:buNone/>
            </a:pPr>
            <a:r>
              <a:rPr lang="en-US" sz="2000" dirty="0" smtClean="0">
                <a:latin typeface="Arial" pitchFamily="34" charset="0"/>
                <a:cs typeface="Arial" pitchFamily="34" charset="0"/>
              </a:rPr>
              <a:t>		o More secure than MW</a:t>
            </a:r>
          </a:p>
          <a:p>
            <a:pPr>
              <a:buNone/>
            </a:pPr>
            <a:r>
              <a:rPr lang="en-US" sz="2000" dirty="0" smtClean="0">
                <a:latin typeface="Arial" pitchFamily="34" charset="0"/>
                <a:cs typeface="Arial" pitchFamily="34" charset="0"/>
              </a:rPr>
              <a:t>		o equipment is very inexpensive</a:t>
            </a:r>
          </a:p>
          <a:p>
            <a:pPr>
              <a:buNone/>
            </a:pPr>
            <a:r>
              <a:rPr lang="en-US" sz="2000" dirty="0" smtClean="0">
                <a:latin typeface="Arial" pitchFamily="34" charset="0"/>
                <a:cs typeface="Arial" pitchFamily="34" charset="0"/>
              </a:rPr>
              <a:t>	- Major drawback of IR</a:t>
            </a:r>
          </a:p>
          <a:p>
            <a:pPr>
              <a:buNone/>
            </a:pPr>
            <a:r>
              <a:rPr lang="en-US" sz="2000" dirty="0" smtClean="0">
                <a:latin typeface="Arial" pitchFamily="34" charset="0"/>
                <a:cs typeface="Arial" pitchFamily="34" charset="0"/>
              </a:rPr>
              <a:t>		o Most rooms have intense IR background radiation.</a:t>
            </a:r>
          </a:p>
          <a:p>
            <a:r>
              <a:rPr lang="en-US" sz="2000" dirty="0" smtClean="0">
                <a:latin typeface="Arial" pitchFamily="34" charset="0"/>
                <a:cs typeface="Arial" pitchFamily="34" charset="0"/>
              </a:rPr>
              <a:t>Microwave has become the predominant technology</a:t>
            </a:r>
          </a:p>
          <a:p>
            <a:pPr>
              <a:buNone/>
            </a:pPr>
            <a:endParaRPr lang="en-US" sz="20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7 - </a:t>
            </a:r>
            <a:fld id="{187F95E5-0573-4AD9-AED3-A032DCFF848C}" type="slidenum">
              <a:rPr lang="en-US"/>
              <a:pPr/>
              <a:t>6</a:t>
            </a:fld>
            <a:endParaRPr lang="en-US"/>
          </a:p>
        </p:txBody>
      </p:sp>
      <p:sp>
        <p:nvSpPr>
          <p:cNvPr id="291842" name="Rectangle 2"/>
          <p:cNvSpPr>
            <a:spLocks noGrp="1" noChangeArrowheads="1"/>
          </p:cNvSpPr>
          <p:nvPr>
            <p:ph type="title"/>
          </p:nvPr>
        </p:nvSpPr>
        <p:spPr>
          <a:xfrm>
            <a:off x="533400" y="990600"/>
            <a:ext cx="7772400" cy="715962"/>
          </a:xfrm>
        </p:spPr>
        <p:txBody>
          <a:bodyPr>
            <a:normAutofit fontScale="90000"/>
          </a:bodyPr>
          <a:lstStyle/>
          <a:p>
            <a:r>
              <a:rPr lang="en-US" dirty="0"/>
              <a:t>Principal WLANs Technologies</a:t>
            </a:r>
          </a:p>
        </p:txBody>
      </p:sp>
      <p:sp>
        <p:nvSpPr>
          <p:cNvPr id="291843" name="Rectangle 3"/>
          <p:cNvSpPr>
            <a:spLocks noGrp="1" noChangeArrowheads="1"/>
          </p:cNvSpPr>
          <p:nvPr>
            <p:ph type="body" idx="1"/>
          </p:nvPr>
        </p:nvSpPr>
        <p:spPr>
          <a:xfrm>
            <a:off x="914400" y="1752600"/>
            <a:ext cx="7772400" cy="4572000"/>
          </a:xfrm>
        </p:spPr>
        <p:txBody>
          <a:bodyPr>
            <a:normAutofit/>
          </a:bodyPr>
          <a:lstStyle/>
          <a:p>
            <a:r>
              <a:rPr lang="en-US" sz="2000" dirty="0">
                <a:latin typeface="Arial" pitchFamily="34" charset="0"/>
                <a:cs typeface="Arial" pitchFamily="34" charset="0"/>
              </a:rPr>
              <a:t>WI-FI</a:t>
            </a:r>
          </a:p>
          <a:p>
            <a:pPr lvl="1">
              <a:buNone/>
            </a:pPr>
            <a:r>
              <a:rPr lang="en-US" sz="1800" i="1" dirty="0" smtClean="0">
                <a:latin typeface="Arial" pitchFamily="34" charset="0"/>
                <a:cs typeface="Arial" pitchFamily="34" charset="0"/>
              </a:rPr>
              <a:t>- IEEE 802.11x</a:t>
            </a:r>
          </a:p>
          <a:p>
            <a:pPr lvl="1">
              <a:buFontTx/>
              <a:buChar char="-"/>
            </a:pPr>
            <a:r>
              <a:rPr lang="en-US" sz="1800" i="1" dirty="0" smtClean="0">
                <a:latin typeface="Arial" pitchFamily="34" charset="0"/>
                <a:cs typeface="Arial" pitchFamily="34" charset="0"/>
              </a:rPr>
              <a:t>802.11n is the newest standard</a:t>
            </a:r>
          </a:p>
          <a:p>
            <a:pPr lvl="1">
              <a:buFontTx/>
              <a:buChar char="-"/>
            </a:pPr>
            <a:r>
              <a:rPr lang="en-US" sz="1800" i="1" dirty="0" smtClean="0">
                <a:latin typeface="Arial" pitchFamily="34" charset="0"/>
                <a:cs typeface="Arial" pitchFamily="34" charset="0"/>
              </a:rPr>
              <a:t>a = 5.0 GHz,</a:t>
            </a:r>
          </a:p>
          <a:p>
            <a:pPr lvl="1">
              <a:buFontTx/>
              <a:buChar char="-"/>
            </a:pPr>
            <a:r>
              <a:rPr lang="en-US" sz="1800" i="1" dirty="0" smtClean="0">
                <a:latin typeface="Arial" pitchFamily="34" charset="0"/>
                <a:cs typeface="Arial" pitchFamily="34" charset="0"/>
              </a:rPr>
              <a:t>b = 2.4 GHz, speed = 11 Mbps, d = 328’ indoors, 1312’ outdoors</a:t>
            </a:r>
          </a:p>
          <a:p>
            <a:pPr lvl="1">
              <a:buFontTx/>
              <a:buChar char="-"/>
            </a:pPr>
            <a:r>
              <a:rPr lang="en-US" sz="1800" i="1" dirty="0" smtClean="0">
                <a:latin typeface="Arial" pitchFamily="34" charset="0"/>
                <a:cs typeface="Arial" pitchFamily="34" charset="0"/>
              </a:rPr>
              <a:t>g = 2.4 GHz, speed = 54 Mbps, d = 328’ indoors, 1312’ outdoors</a:t>
            </a:r>
          </a:p>
          <a:p>
            <a:pPr lvl="1">
              <a:buFontTx/>
              <a:buChar char="-"/>
            </a:pPr>
            <a:r>
              <a:rPr lang="en-US" sz="1800" i="1" dirty="0" smtClean="0">
                <a:latin typeface="Arial" pitchFamily="34" charset="0"/>
                <a:cs typeface="Arial" pitchFamily="34" charset="0"/>
              </a:rPr>
              <a:t>n = 2.4 GHZ, speed = 270 Mbps </a:t>
            </a:r>
            <a:endParaRPr lang="en-US" sz="2000" i="1" dirty="0" smtClean="0">
              <a:latin typeface="Arial" pitchFamily="34" charset="0"/>
              <a:cs typeface="Arial" pitchFamily="34" charset="0"/>
            </a:endParaRPr>
          </a:p>
          <a:p>
            <a:r>
              <a:rPr lang="en-US" sz="2000" dirty="0" smtClean="0">
                <a:latin typeface="Arial" pitchFamily="34" charset="0"/>
                <a:cs typeface="Arial" pitchFamily="34" charset="0"/>
              </a:rPr>
              <a:t>WIMAX</a:t>
            </a:r>
          </a:p>
          <a:p>
            <a:pPr>
              <a:buNone/>
            </a:pPr>
            <a:r>
              <a:rPr lang="en-US" sz="2000" dirty="0" smtClean="0">
                <a:latin typeface="Arial" pitchFamily="34" charset="0"/>
                <a:cs typeface="Arial" pitchFamily="34" charset="0"/>
              </a:rPr>
              <a:t>	</a:t>
            </a:r>
            <a:r>
              <a:rPr lang="en-US" sz="1800" dirty="0" smtClean="0">
                <a:latin typeface="Arial" pitchFamily="34" charset="0"/>
                <a:cs typeface="Arial" pitchFamily="34" charset="0"/>
              </a:rPr>
              <a:t>- IEEE 802.16</a:t>
            </a:r>
          </a:p>
          <a:p>
            <a:pPr>
              <a:buNone/>
            </a:pPr>
            <a:r>
              <a:rPr lang="en-US" sz="1800" dirty="0" smtClean="0">
                <a:latin typeface="Arial" pitchFamily="34" charset="0"/>
                <a:cs typeface="Arial" pitchFamily="34" charset="0"/>
              </a:rPr>
              <a:t>	- fixed or mobile</a:t>
            </a:r>
            <a:endParaRPr lang="en-US" sz="2000" dirty="0">
              <a:latin typeface="Arial" pitchFamily="34" charset="0"/>
              <a:cs typeface="Arial" pitchFamily="34" charset="0"/>
            </a:endParaRPr>
          </a:p>
          <a:p>
            <a:r>
              <a:rPr lang="en-US" sz="2000" dirty="0">
                <a:latin typeface="Arial" pitchFamily="34" charset="0"/>
                <a:cs typeface="Arial" pitchFamily="34" charset="0"/>
              </a:rPr>
              <a:t>Bluetooth</a:t>
            </a:r>
          </a:p>
          <a:p>
            <a:pPr lvl="1">
              <a:buNone/>
            </a:pPr>
            <a:r>
              <a:rPr lang="en-US" sz="1800" dirty="0" smtClean="0">
                <a:latin typeface="Arial" pitchFamily="34" charset="0"/>
                <a:cs typeface="Arial" pitchFamily="34" charset="0"/>
              </a:rPr>
              <a:t>- IEEE 802.15</a:t>
            </a:r>
            <a:endParaRPr lang="en-US" sz="1800"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Copyright 2007 John Wiley &amp; Sons, Inc</a:t>
            </a:r>
          </a:p>
        </p:txBody>
      </p:sp>
      <p:sp>
        <p:nvSpPr>
          <p:cNvPr id="6" name="Slide Number Placeholder 5"/>
          <p:cNvSpPr>
            <a:spLocks noGrp="1"/>
          </p:cNvSpPr>
          <p:nvPr>
            <p:ph type="sldNum" sz="quarter" idx="12"/>
          </p:nvPr>
        </p:nvSpPr>
        <p:spPr/>
        <p:txBody>
          <a:bodyPr/>
          <a:lstStyle/>
          <a:p>
            <a:r>
              <a:rPr lang="en-US"/>
              <a:t>7 - </a:t>
            </a:r>
            <a:fld id="{418F8A4F-B205-4717-8910-BF2B2864800F}" type="slidenum">
              <a:rPr lang="en-US"/>
              <a:pPr/>
              <a:t>7</a:t>
            </a:fld>
            <a:endParaRPr lang="en-US"/>
          </a:p>
        </p:txBody>
      </p:sp>
      <p:sp>
        <p:nvSpPr>
          <p:cNvPr id="252932" name="Rectangle 4"/>
          <p:cNvSpPr>
            <a:spLocks noGrp="1" noChangeArrowheads="1"/>
          </p:cNvSpPr>
          <p:nvPr>
            <p:ph type="title"/>
          </p:nvPr>
        </p:nvSpPr>
        <p:spPr>
          <a:xfrm>
            <a:off x="304800" y="914400"/>
            <a:ext cx="7772400" cy="639762"/>
          </a:xfrm>
        </p:spPr>
        <p:txBody>
          <a:bodyPr>
            <a:normAutofit fontScale="90000"/>
          </a:bodyPr>
          <a:lstStyle/>
          <a:p>
            <a:r>
              <a:rPr lang="en-US" dirty="0"/>
              <a:t>Components of WLANs</a:t>
            </a:r>
          </a:p>
        </p:txBody>
      </p:sp>
      <p:sp>
        <p:nvSpPr>
          <p:cNvPr id="252933" name="Rectangle 5"/>
          <p:cNvSpPr>
            <a:spLocks noGrp="1" noChangeArrowheads="1"/>
          </p:cNvSpPr>
          <p:nvPr>
            <p:ph type="body" idx="1"/>
          </p:nvPr>
        </p:nvSpPr>
        <p:spPr>
          <a:xfrm>
            <a:off x="914400" y="1676400"/>
            <a:ext cx="7772400" cy="4572000"/>
          </a:xfrm>
        </p:spPr>
        <p:txBody>
          <a:bodyPr/>
          <a:lstStyle/>
          <a:p>
            <a:pPr>
              <a:lnSpc>
                <a:spcPct val="90000"/>
              </a:lnSpc>
            </a:pPr>
            <a:r>
              <a:rPr lang="en-US" sz="2400" dirty="0" smtClean="0">
                <a:latin typeface="Arial" pitchFamily="34" charset="0"/>
                <a:cs typeface="Arial" pitchFamily="34" charset="0"/>
              </a:rPr>
              <a:t>Network Interface Cards</a:t>
            </a:r>
          </a:p>
          <a:p>
            <a:pPr lvl="1">
              <a:lnSpc>
                <a:spcPct val="90000"/>
              </a:lnSpc>
            </a:pPr>
            <a:r>
              <a:rPr lang="en-US" sz="2000" dirty="0" smtClean="0">
                <a:latin typeface="Arial" pitchFamily="34" charset="0"/>
                <a:cs typeface="Arial" pitchFamily="34" charset="0"/>
              </a:rPr>
              <a:t>Many laptops come with WLAN cards built in</a:t>
            </a:r>
          </a:p>
          <a:p>
            <a:pPr lvl="1">
              <a:lnSpc>
                <a:spcPct val="90000"/>
              </a:lnSpc>
            </a:pPr>
            <a:r>
              <a:rPr lang="en-US" sz="2000" dirty="0" smtClean="0">
                <a:latin typeface="Arial" pitchFamily="34" charset="0"/>
                <a:cs typeface="Arial" pitchFamily="34" charset="0"/>
              </a:rPr>
              <a:t> Is a radio transceiver transmits and receives</a:t>
            </a:r>
          </a:p>
          <a:p>
            <a:pPr lvl="1">
              <a:lnSpc>
                <a:spcPct val="90000"/>
              </a:lnSpc>
              <a:buNone/>
            </a:pPr>
            <a:r>
              <a:rPr lang="en-US" sz="2000" dirty="0" smtClean="0">
                <a:latin typeface="Arial" pitchFamily="34" charset="0"/>
                <a:cs typeface="Arial" pitchFamily="34" charset="0"/>
              </a:rPr>
              <a:t>     over short distances</a:t>
            </a:r>
          </a:p>
          <a:p>
            <a:pPr lvl="1">
              <a:lnSpc>
                <a:spcPct val="90000"/>
              </a:lnSpc>
            </a:pPr>
            <a:r>
              <a:rPr lang="en-US" sz="2000" dirty="0" smtClean="0">
                <a:latin typeface="Arial" pitchFamily="34" charset="0"/>
                <a:cs typeface="Arial" pitchFamily="34" charset="0"/>
              </a:rPr>
              <a:t>About 100-300 feet max transmission range</a:t>
            </a:r>
          </a:p>
          <a:p>
            <a:pPr lvl="1">
              <a:lnSpc>
                <a:spcPct val="90000"/>
              </a:lnSpc>
              <a:buNone/>
            </a:pPr>
            <a:endParaRPr lang="en-US" sz="1800" dirty="0">
              <a:latin typeface="Arial" pitchFamily="34" charset="0"/>
              <a:cs typeface="Arial" pitchFamily="34" charset="0"/>
            </a:endParaRPr>
          </a:p>
          <a:p>
            <a:pPr>
              <a:lnSpc>
                <a:spcPct val="90000"/>
              </a:lnSpc>
            </a:pPr>
            <a:r>
              <a:rPr lang="en-US" sz="2400" dirty="0">
                <a:latin typeface="Arial" pitchFamily="34" charset="0"/>
                <a:cs typeface="Arial" pitchFamily="34" charset="0"/>
              </a:rPr>
              <a:t>Access Points (APs)</a:t>
            </a:r>
          </a:p>
          <a:p>
            <a:pPr lvl="1">
              <a:lnSpc>
                <a:spcPct val="90000"/>
              </a:lnSpc>
            </a:pPr>
            <a:r>
              <a:rPr lang="en-US" sz="2000" dirty="0" smtClean="0">
                <a:latin typeface="Arial" pitchFamily="34" charset="0"/>
                <a:cs typeface="Arial" pitchFamily="34" charset="0"/>
              </a:rPr>
              <a:t>Plays the same role as a Hub in a wired Ethernet LAN</a:t>
            </a:r>
          </a:p>
          <a:p>
            <a:pPr lvl="1">
              <a:lnSpc>
                <a:spcPct val="90000"/>
              </a:lnSpc>
            </a:pPr>
            <a:r>
              <a:rPr lang="en-US" sz="2000" dirty="0" smtClean="0">
                <a:latin typeface="Arial" pitchFamily="34" charset="0"/>
                <a:cs typeface="Arial" pitchFamily="34" charset="0"/>
              </a:rPr>
              <a:t>Connects a WLAN to a wired LAN usually through a 100baseT connection. </a:t>
            </a:r>
          </a:p>
          <a:p>
            <a:pPr lvl="1">
              <a:lnSpc>
                <a:spcPct val="90000"/>
              </a:lnSpc>
            </a:pPr>
            <a:r>
              <a:rPr lang="en-US" sz="2000" dirty="0" smtClean="0">
                <a:latin typeface="Arial" pitchFamily="34" charset="0"/>
                <a:cs typeface="Arial" pitchFamily="34" charset="0"/>
              </a:rPr>
              <a:t>Requires a separate source of power</a:t>
            </a:r>
          </a:p>
          <a:p>
            <a:pPr lvl="1">
              <a:lnSpc>
                <a:spcPct val="90000"/>
              </a:lnSpc>
              <a:buNone/>
            </a:pPr>
            <a:r>
              <a:rPr lang="en-US" sz="2000" dirty="0">
                <a:latin typeface="Arial" pitchFamily="34" charset="0"/>
                <a:cs typeface="Arial" pitchFamily="34" charset="0"/>
              </a:rPr>
              <a:t> </a:t>
            </a:r>
            <a:r>
              <a:rPr lang="en-US" sz="2000" dirty="0" smtClean="0">
                <a:latin typeface="Arial" pitchFamily="34" charset="0"/>
                <a:cs typeface="Arial" pitchFamily="34" charset="0"/>
              </a:rPr>
              <a:t>   a. via a normal electrical outlet</a:t>
            </a:r>
          </a:p>
          <a:p>
            <a:pPr lvl="1">
              <a:lnSpc>
                <a:spcPct val="90000"/>
              </a:lnSpc>
              <a:buNone/>
            </a:pPr>
            <a:r>
              <a:rPr lang="en-US" sz="2000" dirty="0">
                <a:latin typeface="Arial" pitchFamily="34" charset="0"/>
                <a:cs typeface="Arial" pitchFamily="34" charset="0"/>
              </a:rPr>
              <a:t> </a:t>
            </a:r>
            <a:r>
              <a:rPr lang="en-US" sz="2000" dirty="0" smtClean="0">
                <a:latin typeface="Arial" pitchFamily="34" charset="0"/>
                <a:cs typeface="Arial" pitchFamily="34" charset="0"/>
              </a:rPr>
              <a:t>   b. POE power over Ethernet connection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07f001"/>
          <p:cNvPicPr preferRelativeResize="0">
            <a:picLocks noChangeAspect="1" noChangeArrowheads="1"/>
          </p:cNvPicPr>
          <p:nvPr>
            <p:custDataLst>
              <p:tags r:id="rId1"/>
            </p:custDataLst>
          </p:nvPr>
        </p:nvPicPr>
        <p:blipFill>
          <a:blip r:embed="rId3" cstate="print"/>
          <a:srcRect/>
          <a:stretch>
            <a:fillRect/>
          </a:stretch>
        </p:blipFill>
        <p:spPr bwMode="auto">
          <a:xfrm>
            <a:off x="356221" y="2111562"/>
            <a:ext cx="7211898" cy="4013200"/>
          </a:xfrm>
          <a:prstGeom prst="rect">
            <a:avLst/>
          </a:prstGeom>
          <a:noFill/>
          <a:ln w="9525">
            <a:noFill/>
            <a:miter lim="800000"/>
            <a:headEnd/>
            <a:tailEnd/>
          </a:ln>
          <a:effectLst/>
        </p:spPr>
      </p:pic>
      <p:sp>
        <p:nvSpPr>
          <p:cNvPr id="2052" name="Rectangle 4" hidden="1"/>
          <p:cNvSpPr>
            <a:spLocks noGrp="1" noChangeArrowheads="1"/>
          </p:cNvSpPr>
          <p:nvPr>
            <p:ph type="title"/>
          </p:nvPr>
        </p:nvSpPr>
        <p:spPr/>
        <p:txBody>
          <a:bodyPr/>
          <a:lstStyle/>
          <a:p>
            <a:r>
              <a:rPr lang="en-CA"/>
              <a:t>c07f001</a:t>
            </a:r>
          </a:p>
        </p:txBody>
      </p:sp>
      <p:sp>
        <p:nvSpPr>
          <p:cNvPr id="5" name="Rectangle 4"/>
          <p:cNvSpPr txBox="1">
            <a:spLocks noChangeArrowheads="1"/>
          </p:cNvSpPr>
          <p:nvPr/>
        </p:nvSpPr>
        <p:spPr>
          <a:xfrm>
            <a:off x="304800" y="1066800"/>
            <a:ext cx="7772400" cy="639762"/>
          </a:xfrm>
          <a:prstGeom prst="rect">
            <a:avLst/>
          </a:prstGeom>
        </p:spPr>
        <p:txBody>
          <a:bodyPr bIns="91440" anchor="b" anchorCtr="0">
            <a:normAutofit fontScale="900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uLnTx/>
                <a:uFillTx/>
                <a:latin typeface="+mj-lt"/>
                <a:ea typeface="+mj-ea"/>
                <a:cs typeface="+mj-cs"/>
              </a:rPr>
              <a:t>Components of WLANs</a:t>
            </a:r>
            <a:endParaRPr kumimoji="0" lang="en-US" sz="40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fld id="{50B665D4-844E-4A62-9CFA-149CFF420FB6}" type="slidenum">
              <a:rPr lang="en-US" smtClean="0"/>
              <a:pPr/>
              <a:t>8</a:t>
            </a:fld>
            <a:endParaRPr lang="en-US"/>
          </a:p>
        </p:txBody>
      </p:sp>
      <p:sp>
        <p:nvSpPr>
          <p:cNvPr id="7" name="TextBox 6"/>
          <p:cNvSpPr txBox="1"/>
          <p:nvPr/>
        </p:nvSpPr>
        <p:spPr>
          <a:xfrm>
            <a:off x="1371600" y="1706562"/>
            <a:ext cx="1633781" cy="369332"/>
          </a:xfrm>
          <a:prstGeom prst="rect">
            <a:avLst/>
          </a:prstGeom>
          <a:noFill/>
        </p:spPr>
        <p:txBody>
          <a:bodyPr wrap="none" rtlCol="0">
            <a:spAutoFit/>
          </a:bodyPr>
          <a:lstStyle/>
          <a:p>
            <a:r>
              <a:rPr lang="en-US" dirty="0" smtClean="0">
                <a:latin typeface="Arial" pitchFamily="34" charset="0"/>
                <a:cs typeface="Arial" pitchFamily="34" charset="0"/>
              </a:rPr>
              <a:t>Access Points</a:t>
            </a:r>
            <a:endParaRPr lang="en-US" dirty="0">
              <a:latin typeface="Arial" pitchFamily="34" charset="0"/>
              <a:cs typeface="Arial" pitchFamily="34" charset="0"/>
            </a:endParaRPr>
          </a:p>
        </p:txBody>
      </p:sp>
      <p:cxnSp>
        <p:nvCxnSpPr>
          <p:cNvPr id="9" name="Straight Arrow Connector 8"/>
          <p:cNvCxnSpPr/>
          <p:nvPr/>
        </p:nvCxnSpPr>
        <p:spPr>
          <a:xfrm rot="5400000" flipH="1" flipV="1">
            <a:off x="7162800" y="5181600"/>
            <a:ext cx="609600" cy="609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620000" y="4419600"/>
            <a:ext cx="685800" cy="646331"/>
          </a:xfrm>
          <a:prstGeom prst="rect">
            <a:avLst/>
          </a:prstGeom>
          <a:noFill/>
        </p:spPr>
        <p:txBody>
          <a:bodyPr wrap="square" rtlCol="0">
            <a:spAutoFit/>
          </a:bodyPr>
          <a:lstStyle/>
          <a:p>
            <a:r>
              <a:rPr lang="en-US" dirty="0" smtClean="0"/>
              <a:t>Main</a:t>
            </a:r>
          </a:p>
          <a:p>
            <a:r>
              <a:rPr lang="en-US" dirty="0" smtClean="0"/>
              <a:t>LAN</a:t>
            </a:r>
            <a:endParaRPr lang="en-US" dirty="0"/>
          </a:p>
        </p:txBody>
      </p:sp>
      <p:cxnSp>
        <p:nvCxnSpPr>
          <p:cNvPr id="12" name="Straight Arrow Connector 11"/>
          <p:cNvCxnSpPr/>
          <p:nvPr/>
        </p:nvCxnSpPr>
        <p:spPr>
          <a:xfrm flipV="1">
            <a:off x="5486400" y="5486400"/>
            <a:ext cx="533400" cy="228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953000" y="5715000"/>
            <a:ext cx="1298753" cy="369332"/>
          </a:xfrm>
          <a:prstGeom prst="rect">
            <a:avLst/>
          </a:prstGeom>
          <a:noFill/>
        </p:spPr>
        <p:txBody>
          <a:bodyPr wrap="none" rtlCol="0">
            <a:spAutoFit/>
          </a:bodyPr>
          <a:lstStyle/>
          <a:p>
            <a:r>
              <a:rPr lang="en-US" dirty="0" smtClean="0"/>
              <a:t>guided media</a:t>
            </a:r>
            <a:endParaRPr lang="en-US" dirty="0"/>
          </a:p>
        </p:txBody>
      </p:sp>
      <p:sp>
        <p:nvSpPr>
          <p:cNvPr id="2" name="TextBox 1"/>
          <p:cNvSpPr txBox="1"/>
          <p:nvPr/>
        </p:nvSpPr>
        <p:spPr>
          <a:xfrm>
            <a:off x="2667000" y="5782544"/>
            <a:ext cx="1641796" cy="338554"/>
          </a:xfrm>
          <a:prstGeom prst="rect">
            <a:avLst/>
          </a:prstGeom>
          <a:noFill/>
        </p:spPr>
        <p:txBody>
          <a:bodyPr wrap="none" rtlCol="0">
            <a:spAutoFit/>
          </a:bodyPr>
          <a:lstStyle/>
          <a:p>
            <a:r>
              <a:rPr lang="en-US" sz="1600" dirty="0" smtClean="0">
                <a:latin typeface="Arial" pitchFamily="34" charset="0"/>
                <a:cs typeface="Arial" pitchFamily="34" charset="0"/>
              </a:rPr>
              <a:t>powered device</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7 - </a:t>
            </a:r>
            <a:fld id="{418F8A4F-B205-4717-8910-BF2B2864800F}" type="slidenum">
              <a:rPr lang="en-US"/>
              <a:pPr/>
              <a:t>9</a:t>
            </a:fld>
            <a:endParaRPr lang="en-US"/>
          </a:p>
        </p:txBody>
      </p:sp>
      <p:sp>
        <p:nvSpPr>
          <p:cNvPr id="252932" name="Rectangle 4"/>
          <p:cNvSpPr>
            <a:spLocks noGrp="1" noChangeArrowheads="1"/>
          </p:cNvSpPr>
          <p:nvPr>
            <p:ph type="title"/>
          </p:nvPr>
        </p:nvSpPr>
        <p:spPr>
          <a:xfrm>
            <a:off x="304800" y="838200"/>
            <a:ext cx="7772400" cy="639762"/>
          </a:xfrm>
        </p:spPr>
        <p:txBody>
          <a:bodyPr>
            <a:normAutofit fontScale="90000"/>
          </a:bodyPr>
          <a:lstStyle/>
          <a:p>
            <a:r>
              <a:rPr lang="en-US" dirty="0"/>
              <a:t>Components of WLANs</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1927698"/>
            <a:ext cx="5068737" cy="381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a:off x="1531745" y="5943600"/>
            <a:ext cx="2919645" cy="400110"/>
          </a:xfrm>
          <a:prstGeom prst="rect">
            <a:avLst/>
          </a:prstGeom>
          <a:noFill/>
        </p:spPr>
        <p:txBody>
          <a:bodyPr wrap="none" rtlCol="0">
            <a:spAutoFit/>
          </a:bodyPr>
          <a:lstStyle/>
          <a:p>
            <a:r>
              <a:rPr lang="en-US" sz="2000" dirty="0" smtClean="0">
                <a:latin typeface="Arial" pitchFamily="34" charset="0"/>
                <a:cs typeface="Arial" pitchFamily="34" charset="0"/>
              </a:rPr>
              <a:t>Power over Ethernet AP</a:t>
            </a:r>
            <a:endParaRPr lang="en-US" sz="2000" dirty="0">
              <a:latin typeface="Arial" pitchFamily="34" charset="0"/>
              <a:cs typeface="Arial" pitchFamily="34" charset="0"/>
            </a:endParaRPr>
          </a:p>
        </p:txBody>
      </p:sp>
      <p:sp>
        <p:nvSpPr>
          <p:cNvPr id="4" name="TextBox 3"/>
          <p:cNvSpPr txBox="1"/>
          <p:nvPr/>
        </p:nvSpPr>
        <p:spPr>
          <a:xfrm>
            <a:off x="5558363" y="2006453"/>
            <a:ext cx="3664786" cy="4832092"/>
          </a:xfrm>
          <a:prstGeom prst="rect">
            <a:avLst/>
          </a:prstGeom>
          <a:noFill/>
        </p:spPr>
        <p:txBody>
          <a:bodyPr wrap="none" rtlCol="0">
            <a:spAutoFit/>
          </a:bodyPr>
          <a:lstStyle/>
          <a:p>
            <a:r>
              <a:rPr lang="en-US" sz="1400" b="1" dirty="0">
                <a:latin typeface="Arial" pitchFamily="34" charset="0"/>
                <a:cs typeface="Arial" pitchFamily="34" charset="0"/>
              </a:rPr>
              <a:t>Cheaper cabling </a:t>
            </a:r>
            <a:r>
              <a:rPr lang="en-US" sz="1400" dirty="0">
                <a:latin typeface="Arial" pitchFamily="34" charset="0"/>
                <a:cs typeface="Arial" pitchFamily="34" charset="0"/>
              </a:rPr>
              <a:t>— even category 5 </a:t>
            </a:r>
            <a:endParaRPr lang="en-US" sz="1400" dirty="0" smtClean="0">
              <a:latin typeface="Arial" pitchFamily="34" charset="0"/>
              <a:cs typeface="Arial" pitchFamily="34" charset="0"/>
            </a:endParaRPr>
          </a:p>
          <a:p>
            <a:r>
              <a:rPr lang="en-US" sz="1400" dirty="0" smtClean="0">
                <a:latin typeface="Arial" pitchFamily="34" charset="0"/>
                <a:cs typeface="Arial" pitchFamily="34" charset="0"/>
              </a:rPr>
              <a:t>cable </a:t>
            </a:r>
            <a:r>
              <a:rPr lang="en-US" sz="1400" dirty="0">
                <a:latin typeface="Arial" pitchFamily="34" charset="0"/>
                <a:cs typeface="Arial" pitchFamily="34" charset="0"/>
              </a:rPr>
              <a:t>is cheaper than USB </a:t>
            </a:r>
            <a:r>
              <a:rPr lang="en-US" sz="1400" dirty="0" smtClean="0">
                <a:latin typeface="Arial" pitchFamily="34" charset="0"/>
                <a:cs typeface="Arial" pitchFamily="34" charset="0"/>
              </a:rPr>
              <a:t>repeaters.</a:t>
            </a:r>
          </a:p>
          <a:p>
            <a:endParaRPr lang="en-US" sz="1400" dirty="0" smtClean="0">
              <a:latin typeface="Arial" pitchFamily="34" charset="0"/>
              <a:cs typeface="Arial" pitchFamily="34" charset="0"/>
            </a:endParaRPr>
          </a:p>
          <a:p>
            <a:r>
              <a:rPr lang="en-US" sz="1400" b="1" dirty="0" smtClean="0">
                <a:latin typeface="Arial" pitchFamily="34" charset="0"/>
                <a:cs typeface="Arial" pitchFamily="34" charset="0"/>
              </a:rPr>
              <a:t>A </a:t>
            </a:r>
            <a:r>
              <a:rPr lang="en-US" sz="1400" b="1" dirty="0">
                <a:latin typeface="Arial" pitchFamily="34" charset="0"/>
                <a:cs typeface="Arial" pitchFamily="34" charset="0"/>
              </a:rPr>
              <a:t>Gigabit of data per second </a:t>
            </a:r>
            <a:r>
              <a:rPr lang="en-US" sz="1400" dirty="0">
                <a:latin typeface="Arial" pitchFamily="34" charset="0"/>
                <a:cs typeface="Arial" pitchFamily="34" charset="0"/>
              </a:rPr>
              <a:t>to every </a:t>
            </a:r>
            <a:endParaRPr lang="en-US" sz="1400" dirty="0" smtClean="0">
              <a:latin typeface="Arial" pitchFamily="34" charset="0"/>
              <a:cs typeface="Arial" pitchFamily="34" charset="0"/>
            </a:endParaRPr>
          </a:p>
          <a:p>
            <a:r>
              <a:rPr lang="en-US" sz="1400" dirty="0" smtClean="0">
                <a:latin typeface="Arial" pitchFamily="34" charset="0"/>
                <a:cs typeface="Arial" pitchFamily="34" charset="0"/>
              </a:rPr>
              <a:t>device </a:t>
            </a:r>
            <a:r>
              <a:rPr lang="en-US" sz="1400" dirty="0">
                <a:latin typeface="Arial" pitchFamily="34" charset="0"/>
                <a:cs typeface="Arial" pitchFamily="34" charset="0"/>
              </a:rPr>
              <a:t>is possible, which exceeds 2009 </a:t>
            </a:r>
            <a:endParaRPr lang="en-US" sz="1400" dirty="0" smtClean="0">
              <a:latin typeface="Arial" pitchFamily="34" charset="0"/>
              <a:cs typeface="Arial" pitchFamily="34" charset="0"/>
            </a:endParaRPr>
          </a:p>
          <a:p>
            <a:r>
              <a:rPr lang="en-US" sz="1400" dirty="0" smtClean="0">
                <a:latin typeface="Arial" pitchFamily="34" charset="0"/>
                <a:cs typeface="Arial" pitchFamily="34" charset="0"/>
              </a:rPr>
              <a:t>USB </a:t>
            </a:r>
            <a:r>
              <a:rPr lang="en-US" sz="1400" dirty="0">
                <a:latin typeface="Arial" pitchFamily="34" charset="0"/>
                <a:cs typeface="Arial" pitchFamily="34" charset="0"/>
              </a:rPr>
              <a:t>and the AC </a:t>
            </a:r>
            <a:r>
              <a:rPr lang="en-US" sz="1400" dirty="0" err="1">
                <a:latin typeface="Arial" pitchFamily="34" charset="0"/>
                <a:cs typeface="Arial" pitchFamily="34" charset="0"/>
              </a:rPr>
              <a:t>powerline</a:t>
            </a:r>
            <a:r>
              <a:rPr lang="en-US" sz="1400" dirty="0">
                <a:latin typeface="Arial" pitchFamily="34" charset="0"/>
                <a:cs typeface="Arial" pitchFamily="34" charset="0"/>
              </a:rPr>
              <a:t> networking </a:t>
            </a:r>
            <a:endParaRPr lang="en-US" sz="1400" dirty="0" smtClean="0">
              <a:latin typeface="Arial" pitchFamily="34" charset="0"/>
              <a:cs typeface="Arial" pitchFamily="34" charset="0"/>
            </a:endParaRPr>
          </a:p>
          <a:p>
            <a:r>
              <a:rPr lang="en-US" sz="1400" dirty="0" smtClean="0">
                <a:latin typeface="Arial" pitchFamily="34" charset="0"/>
                <a:cs typeface="Arial" pitchFamily="34" charset="0"/>
              </a:rPr>
              <a:t>capabilities.</a:t>
            </a:r>
          </a:p>
          <a:p>
            <a:r>
              <a:rPr lang="en-US" sz="1400" dirty="0" smtClean="0">
                <a:latin typeface="Arial" pitchFamily="34" charset="0"/>
                <a:cs typeface="Arial" pitchFamily="34" charset="0"/>
              </a:rPr>
              <a:t> </a:t>
            </a:r>
            <a:endParaRPr lang="en-US" sz="1400" dirty="0">
              <a:latin typeface="Arial" pitchFamily="34" charset="0"/>
              <a:cs typeface="Arial" pitchFamily="34" charset="0"/>
            </a:endParaRPr>
          </a:p>
          <a:p>
            <a:r>
              <a:rPr lang="en-US" sz="1400" b="1" dirty="0">
                <a:latin typeface="Arial" pitchFamily="34" charset="0"/>
                <a:cs typeface="Arial" pitchFamily="34" charset="0"/>
              </a:rPr>
              <a:t>Global organizations </a:t>
            </a:r>
            <a:r>
              <a:rPr lang="en-US" sz="1400" dirty="0">
                <a:latin typeface="Arial" pitchFamily="34" charset="0"/>
                <a:cs typeface="Arial" pitchFamily="34" charset="0"/>
              </a:rPr>
              <a:t>can deploy </a:t>
            </a:r>
            <a:r>
              <a:rPr lang="en-US" sz="1400" dirty="0" err="1">
                <a:latin typeface="Arial" pitchFamily="34" charset="0"/>
                <a:cs typeface="Arial" pitchFamily="34" charset="0"/>
              </a:rPr>
              <a:t>PoE</a:t>
            </a:r>
            <a:r>
              <a:rPr lang="en-US" sz="1400" dirty="0">
                <a:latin typeface="Arial" pitchFamily="34" charset="0"/>
                <a:cs typeface="Arial" pitchFamily="34" charset="0"/>
              </a:rPr>
              <a:t> </a:t>
            </a:r>
            <a:endParaRPr lang="en-US" sz="1400" dirty="0" smtClean="0">
              <a:latin typeface="Arial" pitchFamily="34" charset="0"/>
              <a:cs typeface="Arial" pitchFamily="34" charset="0"/>
            </a:endParaRPr>
          </a:p>
          <a:p>
            <a:r>
              <a:rPr lang="en-US" sz="1400" dirty="0" smtClean="0">
                <a:latin typeface="Arial" pitchFamily="34" charset="0"/>
                <a:cs typeface="Arial" pitchFamily="34" charset="0"/>
              </a:rPr>
              <a:t>everywhere </a:t>
            </a:r>
            <a:r>
              <a:rPr lang="en-US" sz="1400" dirty="0">
                <a:latin typeface="Arial" pitchFamily="34" charset="0"/>
                <a:cs typeface="Arial" pitchFamily="34" charset="0"/>
              </a:rPr>
              <a:t>without concern for any local </a:t>
            </a:r>
            <a:endParaRPr lang="en-US" sz="1400" dirty="0" smtClean="0">
              <a:latin typeface="Arial" pitchFamily="34" charset="0"/>
              <a:cs typeface="Arial" pitchFamily="34" charset="0"/>
            </a:endParaRPr>
          </a:p>
          <a:p>
            <a:r>
              <a:rPr lang="en-US" sz="1400" dirty="0" smtClean="0">
                <a:latin typeface="Arial" pitchFamily="34" charset="0"/>
                <a:cs typeface="Arial" pitchFamily="34" charset="0"/>
              </a:rPr>
              <a:t>variance </a:t>
            </a:r>
            <a:r>
              <a:rPr lang="en-US" sz="1400" dirty="0">
                <a:latin typeface="Arial" pitchFamily="34" charset="0"/>
                <a:cs typeface="Arial" pitchFamily="34" charset="0"/>
              </a:rPr>
              <a:t>in AC power standards, outlets</a:t>
            </a:r>
            <a:r>
              <a:rPr lang="en-US" sz="1400" dirty="0" smtClean="0">
                <a:latin typeface="Arial" pitchFamily="34" charset="0"/>
                <a:cs typeface="Arial" pitchFamily="34" charset="0"/>
              </a:rPr>
              <a:t>,</a:t>
            </a:r>
          </a:p>
          <a:p>
            <a:r>
              <a:rPr lang="en-US" sz="1400" dirty="0" smtClean="0">
                <a:latin typeface="Arial" pitchFamily="34" charset="0"/>
                <a:cs typeface="Arial" pitchFamily="34" charset="0"/>
              </a:rPr>
              <a:t>plugs</a:t>
            </a:r>
            <a:r>
              <a:rPr lang="en-US" sz="1400" dirty="0">
                <a:latin typeface="Arial" pitchFamily="34" charset="0"/>
                <a:cs typeface="Arial" pitchFamily="34" charset="0"/>
              </a:rPr>
              <a:t>, or reliability. </a:t>
            </a:r>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r>
              <a:rPr lang="en-US" sz="1400" b="1" dirty="0">
                <a:latin typeface="Arial" pitchFamily="34" charset="0"/>
                <a:cs typeface="Arial" pitchFamily="34" charset="0"/>
              </a:rPr>
              <a:t>Direct injection </a:t>
            </a:r>
            <a:r>
              <a:rPr lang="en-US" sz="1400" dirty="0">
                <a:latin typeface="Arial" pitchFamily="34" charset="0"/>
                <a:cs typeface="Arial" pitchFamily="34" charset="0"/>
              </a:rPr>
              <a:t>from standard 48 V DC </a:t>
            </a:r>
            <a:endParaRPr lang="en-US" sz="1400" dirty="0" smtClean="0">
              <a:latin typeface="Arial" pitchFamily="34" charset="0"/>
              <a:cs typeface="Arial" pitchFamily="34" charset="0"/>
            </a:endParaRPr>
          </a:p>
          <a:p>
            <a:r>
              <a:rPr lang="en-US" sz="1400" dirty="0" smtClean="0">
                <a:latin typeface="Arial" pitchFamily="34" charset="0"/>
                <a:cs typeface="Arial" pitchFamily="34" charset="0"/>
              </a:rPr>
              <a:t>battery </a:t>
            </a:r>
            <a:r>
              <a:rPr lang="en-US" sz="1400" dirty="0">
                <a:latin typeface="Arial" pitchFamily="34" charset="0"/>
                <a:cs typeface="Arial" pitchFamily="34" charset="0"/>
              </a:rPr>
              <a:t>power arrays; this enables </a:t>
            </a:r>
            <a:r>
              <a:rPr lang="en-US" sz="1400" dirty="0" smtClean="0">
                <a:latin typeface="Arial" pitchFamily="34" charset="0"/>
                <a:cs typeface="Arial" pitchFamily="34" charset="0"/>
              </a:rPr>
              <a:t>critical</a:t>
            </a:r>
          </a:p>
          <a:p>
            <a:r>
              <a:rPr lang="en-US" sz="1400" dirty="0" smtClean="0">
                <a:latin typeface="Arial" pitchFamily="34" charset="0"/>
                <a:cs typeface="Arial" pitchFamily="34" charset="0"/>
              </a:rPr>
              <a:t>infrastructure </a:t>
            </a:r>
            <a:r>
              <a:rPr lang="en-US" sz="1400" dirty="0">
                <a:latin typeface="Arial" pitchFamily="34" charset="0"/>
                <a:cs typeface="Arial" pitchFamily="34" charset="0"/>
              </a:rPr>
              <a:t>to run more easily in </a:t>
            </a:r>
            <a:endParaRPr lang="en-US" sz="1400" dirty="0" smtClean="0">
              <a:latin typeface="Arial" pitchFamily="34" charset="0"/>
              <a:cs typeface="Arial" pitchFamily="34" charset="0"/>
            </a:endParaRPr>
          </a:p>
          <a:p>
            <a:r>
              <a:rPr lang="en-US" sz="1400" dirty="0" smtClean="0">
                <a:latin typeface="Arial" pitchFamily="34" charset="0"/>
                <a:cs typeface="Arial" pitchFamily="34" charset="0"/>
              </a:rPr>
              <a:t>outages</a:t>
            </a:r>
            <a:r>
              <a:rPr lang="en-US" sz="1400" dirty="0">
                <a:latin typeface="Arial" pitchFamily="34" charset="0"/>
                <a:cs typeface="Arial" pitchFamily="34" charset="0"/>
              </a:rPr>
              <a:t>, </a:t>
            </a:r>
            <a:endParaRPr lang="en-US" sz="1400" dirty="0" smtClean="0">
              <a:latin typeface="Arial" pitchFamily="34" charset="0"/>
              <a:cs typeface="Arial" pitchFamily="34" charset="0"/>
            </a:endParaRPr>
          </a:p>
          <a:p>
            <a:r>
              <a:rPr lang="en-US" sz="1400" dirty="0" smtClean="0">
                <a:latin typeface="Arial" pitchFamily="34" charset="0"/>
                <a:cs typeface="Arial" pitchFamily="34" charset="0"/>
              </a:rPr>
              <a:t> </a:t>
            </a:r>
            <a:endParaRPr lang="en-US" sz="1400" dirty="0">
              <a:latin typeface="Arial" pitchFamily="34" charset="0"/>
              <a:cs typeface="Arial" pitchFamily="34" charset="0"/>
            </a:endParaRPr>
          </a:p>
          <a:p>
            <a:r>
              <a:rPr lang="en-US" sz="1400" b="1" dirty="0">
                <a:latin typeface="Arial" pitchFamily="34" charset="0"/>
                <a:cs typeface="Arial" pitchFamily="34" charset="0"/>
              </a:rPr>
              <a:t>Symmetric distribution </a:t>
            </a:r>
            <a:r>
              <a:rPr lang="en-US" sz="1400" dirty="0">
                <a:latin typeface="Arial" pitchFamily="34" charset="0"/>
                <a:cs typeface="Arial" pitchFamily="34" charset="0"/>
              </a:rPr>
              <a:t>is possible. Unlike </a:t>
            </a:r>
            <a:endParaRPr lang="en-US" sz="1400" dirty="0" smtClean="0">
              <a:latin typeface="Arial" pitchFamily="34" charset="0"/>
              <a:cs typeface="Arial" pitchFamily="34" charset="0"/>
            </a:endParaRPr>
          </a:p>
          <a:p>
            <a:r>
              <a:rPr lang="en-US" sz="1400" dirty="0" smtClean="0">
                <a:latin typeface="Arial" pitchFamily="34" charset="0"/>
                <a:cs typeface="Arial" pitchFamily="34" charset="0"/>
              </a:rPr>
              <a:t>USB </a:t>
            </a:r>
            <a:r>
              <a:rPr lang="en-US" sz="1400" dirty="0">
                <a:latin typeface="Arial" pitchFamily="34" charset="0"/>
                <a:cs typeface="Arial" pitchFamily="34" charset="0"/>
              </a:rPr>
              <a:t>and AC outlets, power can be </a:t>
            </a:r>
            <a:endParaRPr lang="en-US" sz="1400" dirty="0" smtClean="0">
              <a:latin typeface="Arial" pitchFamily="34" charset="0"/>
              <a:cs typeface="Arial" pitchFamily="34" charset="0"/>
            </a:endParaRPr>
          </a:p>
          <a:p>
            <a:r>
              <a:rPr lang="en-US" sz="1400" dirty="0" smtClean="0">
                <a:latin typeface="Arial" pitchFamily="34" charset="0"/>
                <a:cs typeface="Arial" pitchFamily="34" charset="0"/>
              </a:rPr>
              <a:t>supplied </a:t>
            </a:r>
            <a:r>
              <a:rPr lang="en-US" sz="1400" dirty="0">
                <a:latin typeface="Arial" pitchFamily="34" charset="0"/>
                <a:cs typeface="Arial" pitchFamily="34" charset="0"/>
              </a:rPr>
              <a:t>at either end of the cable or outlet. </a:t>
            </a:r>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p:sp>
        <p:nvSpPr>
          <p:cNvPr id="7" name="TextBox 6"/>
          <p:cNvSpPr txBox="1"/>
          <p:nvPr/>
        </p:nvSpPr>
        <p:spPr>
          <a:xfrm>
            <a:off x="6400800" y="1527588"/>
            <a:ext cx="1539204" cy="400110"/>
          </a:xfrm>
          <a:prstGeom prst="rect">
            <a:avLst/>
          </a:prstGeom>
          <a:noFill/>
        </p:spPr>
        <p:txBody>
          <a:bodyPr wrap="none" rtlCol="0">
            <a:spAutoFit/>
          </a:bodyPr>
          <a:lstStyle/>
          <a:p>
            <a:r>
              <a:rPr lang="en-US" sz="2000" dirty="0" smtClean="0">
                <a:latin typeface="Arial" pitchFamily="34" charset="0"/>
                <a:cs typeface="Arial" pitchFamily="34" charset="0"/>
              </a:rPr>
              <a:t>Advantages</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xmlns="" val="3829665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8" end="1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9" end="1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BB340A1FED95E4885948000827A1900" ma:contentTypeVersion="0" ma:contentTypeDescription="Create a new document." ma:contentTypeScope="" ma:versionID="28812a59466cae16b78b59846fb7ae5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846B14AB-84D5-4212-B2AC-9921C8ED98AD}">
  <ds:schemaRefs>
    <ds:schemaRef ds:uri="http://schemas.microsoft.com/office/2006/metadata/properties"/>
  </ds:schemaRefs>
</ds:datastoreItem>
</file>

<file path=customXml/itemProps2.xml><?xml version="1.0" encoding="utf-8"?>
<ds:datastoreItem xmlns:ds="http://schemas.openxmlformats.org/officeDocument/2006/customXml" ds:itemID="{51FF1052-B2B5-4CAF-B126-A0C3097F94F9}">
  <ds:schemaRefs>
    <ds:schemaRef ds:uri="http://schemas.microsoft.com/sharepoint/v3/contenttype/forms"/>
  </ds:schemaRefs>
</ds:datastoreItem>
</file>

<file path=customXml/itemProps3.xml><?xml version="1.0" encoding="utf-8"?>
<ds:datastoreItem xmlns:ds="http://schemas.openxmlformats.org/officeDocument/2006/customXml" ds:itemID="{B362B966-2A77-4F5E-AC33-C1965B28E4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6222</TotalTime>
  <Words>2008</Words>
  <Application>Microsoft Office PowerPoint</Application>
  <PresentationFormat>On-screen Show (4:3)</PresentationFormat>
  <Paragraphs>334</Paragraphs>
  <Slides>36</Slides>
  <Notes>9</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Equity</vt:lpstr>
      <vt:lpstr>Data Communications for a Global Environment</vt:lpstr>
      <vt:lpstr>Chapter 7</vt:lpstr>
      <vt:lpstr>Three categories of wireless technologies: Wi-Fi, WiMAX and BlueTooth </vt:lpstr>
      <vt:lpstr>Wireless LANs (WLANs)</vt:lpstr>
      <vt:lpstr>Wireless LANs (WLANs)</vt:lpstr>
      <vt:lpstr>Principal WLANs Technologies</vt:lpstr>
      <vt:lpstr>Components of WLANs</vt:lpstr>
      <vt:lpstr>c07f001</vt:lpstr>
      <vt:lpstr>Components of WLANs</vt:lpstr>
      <vt:lpstr>Components of WLANs</vt:lpstr>
      <vt:lpstr>Characteristics of Radio Frequency Transmission </vt:lpstr>
      <vt:lpstr> </vt:lpstr>
      <vt:lpstr>A WLAN Using Different Channels</vt:lpstr>
      <vt:lpstr>WLAN Topology</vt:lpstr>
      <vt:lpstr>WLAN Media Access Control</vt:lpstr>
      <vt:lpstr>Slide 16</vt:lpstr>
      <vt:lpstr>Distributed Coordination Function</vt:lpstr>
      <vt:lpstr>Distributed Coordination Function</vt:lpstr>
      <vt:lpstr>Point Coordination Function (PCF)</vt:lpstr>
      <vt:lpstr>IEEE 802.11g</vt:lpstr>
      <vt:lpstr>IEEE 802.11n</vt:lpstr>
      <vt:lpstr>WI-FI as Public Internet Access</vt:lpstr>
      <vt:lpstr>WIMAX (Worldwide interoperability for Microwave Acess)</vt:lpstr>
      <vt:lpstr>WIMAX  vs. Wi-Fi</vt:lpstr>
      <vt:lpstr>WIMAX  vs. Wi-Fi</vt:lpstr>
      <vt:lpstr>Data Communications for a Global Environment</vt:lpstr>
      <vt:lpstr>Data Communications for a Global Environment</vt:lpstr>
      <vt:lpstr>Data Communications for a Global Environment</vt:lpstr>
      <vt:lpstr>Data Communications for a Global Environment</vt:lpstr>
      <vt:lpstr>Data Communications for a Global Environment</vt:lpstr>
      <vt:lpstr>Data Communications for a Global Environment</vt:lpstr>
      <vt:lpstr>Slide 32</vt:lpstr>
      <vt:lpstr>Issues to consider with WIMAX</vt:lpstr>
      <vt:lpstr>Bluetooth (IEEE 802.15)</vt:lpstr>
      <vt:lpstr>Bluetooth Topology</vt:lpstr>
      <vt:lpstr>Bluetooth Media Access Control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Robert Hogan</dc:creator>
  <cp:lastModifiedBy>Kenny Robinson</cp:lastModifiedBy>
  <cp:revision>59</cp:revision>
  <dcterms:created xsi:type="dcterms:W3CDTF">2010-08-18T14:50:29Z</dcterms:created>
  <dcterms:modified xsi:type="dcterms:W3CDTF">2011-03-27T16:56:05Z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0x0101007BB340A1FED95E4885948000827A1900</vt:lpwstr>
  </property>
</Properties>
</file>