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57" r:id="rId2"/>
    <p:sldId id="290" r:id="rId3"/>
    <p:sldId id="293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074" autoAdjust="0"/>
  </p:normalViewPr>
  <p:slideViewPr>
    <p:cSldViewPr>
      <p:cViewPr>
        <p:scale>
          <a:sx n="80" d="100"/>
          <a:sy n="80" d="100"/>
        </p:scale>
        <p:origin x="-965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7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4D8B-327B-4430-8997-F739412FBE1E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2AE2C-C2AC-4DE5-A81D-90226B4C6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7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B5331-5695-41CB-AD0E-6E5D36B80069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B8AE-3711-4E53-BAC3-F19B4C5F8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1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B8AE-3711-4E53-BAC3-F19B4C5F825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0F18-48F2-42AD-8811-C8F4BF453B0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B77-A39C-43A9-B467-A8FDB5C947F4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87FE-6E5B-4824-B29A-1C746F938F6F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DCA0-76C6-4C64-8BDF-614A72FCD7CE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9908-694B-463F-9590-A70377D19F37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9391-BD55-4DD1-9E78-62915AE0B8E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9B1F-12B6-4F9B-AAFF-0EF87980A0C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7524-167D-4DE2-BC09-04BB15ACDDD9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96E5C-3B16-4DC1-B4D1-D3E2061F7BCF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1B40-C064-407D-8AFB-491C952B1BEB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B81B-DD93-410B-8D53-1FF98B74C71B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093D3-1AA2-48FB-86D3-01BD979D002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2007 John Wiley &amp; Sons, Inc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0B665D4-844E-4A62-9CFA-149CFF420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Data Communications for a Global Environment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76C4FE-FB70-43A1-ACE5-FCD36BC2DE6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Lecture </a:t>
            </a:r>
            <a:r>
              <a:rPr lang="en-US" sz="2400" dirty="0" smtClean="0"/>
              <a:t>19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DDB03E20-DFA3-4295-915A-665FA6D88D2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764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Likelihood and Costs of Threats</a:t>
            </a:r>
          </a:p>
        </p:txBody>
      </p:sp>
      <p:pic>
        <p:nvPicPr>
          <p:cNvPr id="20485" name="Picture 7" descr="ftp://jfoxman:jws&amp;xoi$$@ftp.wiley.com/jfoxman/FitzGerald_Dennis_10e/Fitzgerald_jpegs/Jpegs-300dpi/Ch11/c11f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71628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8DCE3BB6-7FEA-4AED-9E9C-200D3832C59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Common Security Threats</a:t>
            </a:r>
          </a:p>
        </p:txBody>
      </p:sp>
      <p:sp>
        <p:nvSpPr>
          <p:cNvPr id="2150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8800"/>
            <a:ext cx="374904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THREATS: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Virus infection is most likely event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Intrusion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By internal employees and external hackers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High cost to recover in terms of financials and publicity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Device failure (not necessarily by a malicious act)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Device theft, Natural Disaster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Denial of Service 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External attacks blocking access to the network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Big picture messages: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Viruses: most common threat with a fairly high 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External intrusion is now greater threat than own employees</a:t>
            </a:r>
          </a:p>
        </p:txBody>
      </p:sp>
      <p:sp>
        <p:nvSpPr>
          <p:cNvPr id="2151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0" y="1828800"/>
            <a:ext cx="374904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COST OF THREATS: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Costs may be $33,000 per virus that infects an average number of computers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External intrusion may cost an average of $100,000 per incident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Internal intrusion happens about as frequently as external intrusion, external is rising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Natural disasters happen to about 20 percent of organizations each year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Denial of Service attacks could cost Amazon.com $10 million per hour, organizations typically lose $100,000 to $200,000 per hour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Cost of lost work for a single LAN may be $1000 to $5000 per hour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172200"/>
            <a:ext cx="539496" cy="4953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470589B1-E169-478E-8855-392A9743B33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Preventing Computer Viruses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Viruses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spreads when infected files are accessed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Macro viruses attach themselves to other programs (documents) and spread when the programs are executed (the files are opened)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Special type of virus that spread itself without human intervention (sends copies of itself from computer to computer)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Trojan Horse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is a subset of a Virus. It does not reproduce by infecting files or does it self replicate. It may open up a backdoor for more malicious attacks.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08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1F7BBC1D-F841-46F0-90E4-8477D7541C5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295400"/>
            <a:ext cx="7772400" cy="6397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Preventing Denial of Service Attacks</a:t>
            </a:r>
          </a:p>
        </p:txBody>
      </p:sp>
      <p:sp>
        <p:nvSpPr>
          <p:cNvPr id="2970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180388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Network disrupted by a flood of messages that prevents messages from normal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Flooding web servers, email servers so server cannot respond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Distributed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DDoS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come from many different computers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DDoS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agents on several machines are controlled by a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DDoS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handler, may issue instructions to computers to send simultaneous messages to a target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Difficult to prevent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DDoS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attacks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Setup many servers around the world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Use Intrusion Detection Systems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Require ISPs to verify that all incoming messages have valid IP addresses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07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172200"/>
            <a:ext cx="539496" cy="4953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14939367-325C-4E1C-9A46-FA6080F25D1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95400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DOS and DDOS Approaches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200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Traffic filtering: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verify all incoming traffic source addresses for validity (requires a lot of processing)</a:t>
            </a:r>
          </a:p>
          <a:p>
            <a:pPr eaLnBrk="1" hangingPunct="1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Traffic limiting: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When a flood of packets are entering the network, limit incoming access regardless of source (some may be legitimate)</a:t>
            </a:r>
          </a:p>
          <a:p>
            <a:pPr eaLnBrk="1" hangingPunct="1"/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Traffic anomaly detectors: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Perform analysis of traffic to see what normal traffic looks like, block abnormal patterns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81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1f0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819400"/>
            <a:ext cx="868680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c11f007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600200"/>
            <a:ext cx="243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Traffic Analysis</a:t>
            </a:r>
            <a:endParaRPr lang="en-US" sz="2800" dirty="0">
              <a:latin typeface="+mj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393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A60C5AF1-04B7-4951-9840-B1D734CAD99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Firewalls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3250" cy="3962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Prevent intruders by securing Internet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From making unauthorized access and denial of service attacks to your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Could be a router, gateway, or special purpose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Examines packets flowing into and out of the organization’s network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Restricts access to that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Placed on every connection that network has to Internet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Main types of firewalls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Packet level firewalls (a.k.a., packet filters)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Application-level firewalls (a.k.a., application gateway)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NAT Firewalls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17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A32909B1-B5BF-4B8B-98EB-CF2B633E35B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Packet-level Firewalls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3733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Examines the source and destination address of every packet passing through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Allows only packets that have acceptable addresses to pass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Examines IP Addresses and TCP port IDs only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Packet filtering firewall is unaware of applications and what the intruder is trying to do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Access Control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set of rules for a packet-level firewall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be used to 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permit packets into a network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deny packets entry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1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172200"/>
            <a:ext cx="615696" cy="4953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BA8CA6A5-0213-4272-9769-95DE1648CBA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How Packet Level Firewalls Work</a:t>
            </a:r>
          </a:p>
        </p:txBody>
      </p:sp>
      <p:pic>
        <p:nvPicPr>
          <p:cNvPr id="49157" name="Picture 5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6200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844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IP Spoofing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7772400" cy="3124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“IP spoofing” remains a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Done by simply changing the source address of incoming packets from their real address to an address inside the organization’s network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Firewall will pass this packet as it looks like a valid internal IP address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Many firewalls know to discard incoming packets with internal IP addresses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172200"/>
            <a:ext cx="615696" cy="4953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FD48561D-C756-4478-B306-AA0A1FF945A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34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B9E5056E-6029-43AC-B606-8AD2688E96C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928813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Chapter 11</a:t>
            </a:r>
            <a:r>
              <a:rPr lang="en-US" sz="2800" u="sng" smtClean="0"/>
              <a:t/>
            </a:r>
            <a:br>
              <a:rPr lang="en-US" sz="2800" u="sng" smtClean="0"/>
            </a:br>
            <a:endParaRPr lang="en-US" smtClean="0"/>
          </a:p>
        </p:txBody>
      </p:sp>
      <p:sp>
        <p:nvSpPr>
          <p:cNvPr id="307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/>
          <a:p>
            <a:pPr eaLnBrk="1" hangingPunct="1"/>
            <a:r>
              <a:rPr lang="en-US" sz="4800" b="0" dirty="0" smtClean="0">
                <a:latin typeface="Arial Black" pitchFamily="34" charset="0"/>
              </a:rPr>
              <a:t>Network Security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918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19B0005C-823E-47EB-A253-36137AA47B78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Application-Level Firewalls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Acts as an intermediate host computer (between outside clients and internal servers)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Forces anyone to login to this firewall and allows access only to authorized applications (e.g., Web site access) 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Separates a private network from the rest of the Internet</a:t>
            </a:r>
          </a:p>
          <a:p>
            <a:pPr lvl="2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Hides individual computers on the network behind the firewall</a:t>
            </a:r>
          </a:p>
          <a:p>
            <a:pPr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Some prohibit external users downloading executable files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Software modifications done via physical access</a:t>
            </a:r>
          </a:p>
          <a:p>
            <a:pPr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Requires more processing power than packet filters which can impact network performance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67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918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FACB4194-8AA2-4E1F-9248-2FB9B971CA0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169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Network Address Translation (NAT)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Used by most firewalls to shield a private network from public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Translates between private addresses inside a network and public addresses outside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Done transparently (unnoticed by external computers)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Internal IP addresses remain hidden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Performed by NAT proxy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Uses an address table to do translations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Ex: a computer inside accesses a computer outside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Change source IP address to its own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Change source port number to a unique number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Used as an index to the original source IP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Performs reverse operations for response packets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20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19800"/>
            <a:ext cx="691896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2D797C65-765F-469D-A121-6EA6B2C0D36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2169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Using Private Addresses with NAT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Used to provide additional security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Assigns private IP addresses to devices inside the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Even if they are discovered, no packets with these addresses will be delivered (publicly illegal IP address)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 Assigned by ICANN: 128.192.55.xx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Assign to NAT proxy server: 128.192.55.1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Assign to internal computers: 10.3.3.xx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10.x.x.x is reserved for private networks (never used on Internet)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 problem for users as handled by NAT proxy server, but big problem for intruders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Additional benefit is that it gives ability to have more internal IP addresses for an organization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093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6A391319-A172-4B9D-87E3-870B136C60D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43000"/>
            <a:ext cx="82169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NAT Proxy Servers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3886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Becoming popular; replacing firewalls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Slow down message transfer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Require at least two separate DNS servers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For use by external users on Internet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For use by internal users (internal DNS server)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Use of combined, layered approach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Use layers of NAT proxy servers, packet filters and application gateways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Maintaining online resources (for public access) in a “DMZ network” between the internal networks and the Internet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022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019800"/>
            <a:ext cx="691896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80213BBD-B652-4051-9E5C-7B8E7A6771DA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066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 Network Design Using Firewalls</a:t>
            </a:r>
          </a:p>
        </p:txBody>
      </p:sp>
      <p:pic>
        <p:nvPicPr>
          <p:cNvPr id="51205" name="Picture 8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518275" cy="439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863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F28DCF1F-FDB0-47CB-BF6F-CC4CA2F64E2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526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Server and Client Protection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667000"/>
            <a:ext cx="7772400" cy="2590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Security Holes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Operating Systems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Trojan Horses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Encryption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801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BC37094C-A847-4BA9-8AA7-9F43B1704E7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Security Holes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Made by flaws in network software that permit unintended access to the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bug that permits unauthorized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Operating systems often contain security holes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Details can be highly technical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Once discovered, knowledge about the security hole quickly circulated on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race can then begin between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Hackers attempting to break into networks through the security hole and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Security teams working to produce a patch to  eliminate the security hole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CERT: major clearing house for Internet-related holes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8580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19800"/>
            <a:ext cx="691896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5B808E4F-1261-480F-A0D0-E87FBB3FD7B5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288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Other Security Holes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2362200"/>
          </a:xfrm>
        </p:spPr>
        <p:txBody>
          <a:bodyPr/>
          <a:lstStyle/>
          <a:p>
            <a:pPr eaLnBrk="1" hangingPunct="1"/>
            <a:r>
              <a:rPr lang="en-US" dirty="0" smtClean="0"/>
              <a:t>Flawed policies adopted by vendors</a:t>
            </a:r>
          </a:p>
          <a:p>
            <a:pPr lvl="1" eaLnBrk="1" hangingPunct="1"/>
            <a:r>
              <a:rPr lang="en-US" dirty="0" smtClean="0"/>
              <a:t>New computers come with preinstalled user accounts with well known passwords</a:t>
            </a:r>
          </a:p>
          <a:p>
            <a:pPr lvl="2" eaLnBrk="1" hangingPunct="1"/>
            <a:r>
              <a:rPr lang="en-US" dirty="0" smtClean="0"/>
              <a:t>Managers forgetting to change these passwords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136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772400" cy="2590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American government's OS security levels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Minimum level (C2):  provided by most OSs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Medium Level (B2): provided by some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Highest level (A1 and A2): provided by few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Windows vs. 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019800"/>
            <a:ext cx="691896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16CD3639-ACEC-41DB-A97B-B0C55577458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0206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19800"/>
            <a:ext cx="768096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B246CB9B-2081-4002-8C88-83A86C5479F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OS Security: Windows vs. Linux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Windows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Originally written for one user one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 with full control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Applications making changes to critical parts of the system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Advantages:  More powerful applications without needing user to understand internals;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feature rich, easy to use applications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Disadvantages:  Hostile applications taking over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Linux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Multi-users with various access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Few system administrators with full control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81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B5A12D9D-29EC-403C-B429-00985263442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716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Why Networks Need Security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278813" cy="396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Organizations vulnerable due to dependency on computing and widely available Internet access to its computers and networks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Business loss potential due to security breaches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$350,000 average loss per incident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Reduced consumer confidence as a result of publicity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Loss of income if systems offline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Costs associated with strong laws against unauthorized disclosures (California: $250K for each such incident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Compliance with HIPPA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Sorbanes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-Oxley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Protecting organizations’ data and application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Value of data and applications far exceeds cost of networks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Firms may spend about $1,250/employee on network security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019800"/>
            <a:ext cx="762000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61F3B0B2-CF77-462A-B82A-B501D6E7CDC3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Trojan Horses</a:t>
            </a:r>
          </a:p>
        </p:txBody>
      </p:sp>
      <p:sp>
        <p:nvSpPr>
          <p:cNvPr id="6246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26413" cy="4038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Remote access management consoles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rootkits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that enable users to access a computer and manage it from afar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More often concealed in other software that is downloaded over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Common carriers: Music and video files shared on Internet sites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Undetected by even the best antivirus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Major Trojans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Back Orifice: attacked Windows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Gave the attacker the same right as the administrator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Morphed into tools such as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MoSucker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Optix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Pro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Powerful and easy to use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8120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0491323D-1F20-4852-8789-7EC586375F9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Optix Pro Trojan Menu</a:t>
            </a:r>
          </a:p>
        </p:txBody>
      </p:sp>
      <p:pic>
        <p:nvPicPr>
          <p:cNvPr id="63493" name="Picture 6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1295400"/>
            <a:ext cx="6332537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390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Three Types of Trojans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7772400" cy="2971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Spyware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Monitors what happens on the target computer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Can record keystrokes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Adware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Monitors users’ actions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Displays pop-up advertisements on the screen</a:t>
            </a:r>
          </a:p>
          <a:p>
            <a:pPr eaLnBrk="1" hangingPunct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DDos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918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A475BFB5-4062-4347-B018-F5725CF276B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532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918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BCD3432D-BCB2-486E-BC29-73930A71890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5540" name="Rectangle 10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Encryption</a:t>
            </a:r>
          </a:p>
        </p:txBody>
      </p:sp>
      <p:sp>
        <p:nvSpPr>
          <p:cNvPr id="6554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One of the best way to prevent unauthorized access (more formally, cryptography)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 of disguising info by mathematical rules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Main components of encryption systems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Plaintext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Unencrypted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Encryption algorithm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 Works like the locking mechanism to a safe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Key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Works like the safe’s combination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Cipher text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Produced from the plaintext message by the encryption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Decryption -  the same process in reverse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Doesn’t always use the same key or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Plaintext results from  decryption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4440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096000"/>
            <a:ext cx="685800" cy="609600"/>
          </a:xfrm>
        </p:spPr>
        <p:txBody>
          <a:bodyPr/>
          <a:lstStyle/>
          <a:p>
            <a:pPr>
              <a:defRPr/>
            </a:pPr>
            <a:r>
              <a:rPr lang="en-US"/>
              <a:t>11 - </a:t>
            </a:r>
            <a:fld id="{646B6889-F6FE-49B1-8E4B-786B61E4BF4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2954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Encryption Techniques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772400" cy="3505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Symmetric (single key)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Uses the same algorithm and key to both encrypt and decrypt a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common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Asymmetric (public key)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Uses two different “one way” keys: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public key used to encrypt messages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private key used to decrypt them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Digital signatures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Based on a variation of public key encryption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75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19800"/>
            <a:ext cx="691896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3E996444-5B9D-4D4A-AD20-3D3B4DEDB42F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7724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Symmetric Encryption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3962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Key must be distributed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Vulnerable to interception (an important weakness)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Key management – a challenge 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Strength of encryption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Length of the secret key</a:t>
            </a:r>
          </a:p>
          <a:p>
            <a:pPr lvl="2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Longer keys more difficult to crack (more combinations to try)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Not necessary to keep the algorithm secret</a:t>
            </a:r>
          </a:p>
          <a:p>
            <a:pPr eaLnBrk="1" hangingPunct="1"/>
            <a:r>
              <a:rPr lang="en-US" sz="2400" dirty="0" smtClean="0">
                <a:latin typeface="Arial" pitchFamily="34" charset="0"/>
                <a:cs typeface="Arial" pitchFamily="34" charset="0"/>
              </a:rPr>
              <a:t>How to break an encryption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Brute force: try all possible combinations until the correct key is found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91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40761900-3594-4075-AD07-BE0197A0709D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7986712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Symmetric Encryption Techniques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Data Encryption Standard (DES)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Developed by the US government and IBM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Standardized and maintained by the National Institute of Standards and Technology (NIST)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56-bit version of DES: used commonly, but can be broken by brute force (in a day)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Not recommended for data needing high 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Other symmetric encryption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Triple DES (3DES): DES three times, effectively giving it a 168 bit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Advanced Encryption Standard (AES), designed to replace DES; uses 128, 192 and 256 bit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RC4:  a 40 bit key, but can use up to 256 bits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9107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156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37B71359-275F-4F73-8850-3EF9EE10D0CE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Regulation of Encryptions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381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Considered a weapon by the U.S. government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Regulated its export the same way the weapons are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Present rule: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Prohibits the export of encryption techniques with keys longer than 64 bit without permission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Exemptions: Canada, European Union; American companies with foreign offices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Focus of an ongoing policy debate between security agencies and the software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Many non-American companies and researchers developing more powerful encryption software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0699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156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05056FFC-E768-442C-BB02-1FC0E01C27F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77724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Asymmetric Encryption 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3595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Also known as Public Key Encryption (PKE)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Most popular form of PKE: 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Named (1977) after the initials of its inventors: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Rivest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Shamir, and Adelman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Forms the basis of Public Key Infrastructure (PKI)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Patent expired in 2000; Now many companies offer it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Longer keys: 512 bits or 1,024 bits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Greatly reduces the key management problem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Publicized Public keys easily accessible in a public directory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Never distributed Private keys (kept secret)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 need to exchange keys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Sender uses the receiver’s public key to encrypt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Receiver uses their private key to decrypt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Public key cannot decrypt public key encrypted message, only private key will work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5774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156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0E15DF54-A176-42C8-86CB-B794814682E2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1684" name="Picture 3" descr="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838200"/>
            <a:ext cx="5105400" cy="533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914400"/>
            <a:ext cx="3833813" cy="461962"/>
          </a:xfrm>
        </p:spPr>
        <p:txBody>
          <a:bodyPr>
            <a:normAutofit fontScale="90000"/>
          </a:bodyPr>
          <a:lstStyle/>
          <a:p>
            <a:pPr algn="r" eaLnBrk="1" hangingPunct="1">
              <a:lnSpc>
                <a:spcPct val="90000"/>
              </a:lnSpc>
            </a:pPr>
            <a:r>
              <a:rPr lang="en-US" dirty="0" smtClean="0"/>
              <a:t>PKE Operations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5257800" y="2057400"/>
            <a:ext cx="3187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B makes its public key widely available (i.e. through the Internet)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2514600" y="5638800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16027C"/>
                </a:solidFill>
                <a:latin typeface="Arial" charset="0"/>
              </a:rPr>
              <a:t>message recipient</a:t>
            </a:r>
          </a:p>
        </p:txBody>
      </p:sp>
      <p:sp>
        <p:nvSpPr>
          <p:cNvPr id="71688" name="Rectangle 10"/>
          <p:cNvSpPr>
            <a:spLocks noChangeArrowheads="1"/>
          </p:cNvSpPr>
          <p:nvPr/>
        </p:nvSpPr>
        <p:spPr bwMode="auto">
          <a:xfrm>
            <a:off x="788988" y="2266950"/>
            <a:ext cx="197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16027C"/>
                </a:solidFill>
                <a:latin typeface="Arial" charset="0"/>
              </a:rPr>
              <a:t>message sender</a:t>
            </a:r>
          </a:p>
        </p:txBody>
      </p:sp>
      <p:sp>
        <p:nvSpPr>
          <p:cNvPr id="71689" name="Oval 12"/>
          <p:cNvSpPr>
            <a:spLocks noChangeArrowheads="1"/>
          </p:cNvSpPr>
          <p:nvPr/>
        </p:nvSpPr>
        <p:spPr bwMode="auto">
          <a:xfrm>
            <a:off x="5181600" y="1524000"/>
            <a:ext cx="423862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8C"/>
                </a:solidFill>
                <a:latin typeface="Arial" charset="0"/>
              </a:rPr>
              <a:t>1</a:t>
            </a:r>
          </a:p>
        </p:txBody>
      </p:sp>
      <p:sp>
        <p:nvSpPr>
          <p:cNvPr id="71690" name="Oval 14"/>
          <p:cNvSpPr>
            <a:spLocks noChangeArrowheads="1"/>
          </p:cNvSpPr>
          <p:nvPr/>
        </p:nvSpPr>
        <p:spPr bwMode="auto">
          <a:xfrm>
            <a:off x="2057400" y="1371600"/>
            <a:ext cx="423862" cy="388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8C"/>
                </a:solidFill>
                <a:latin typeface="Arial" charset="0"/>
              </a:rPr>
              <a:t>2</a:t>
            </a:r>
          </a:p>
        </p:txBody>
      </p:sp>
      <p:sp>
        <p:nvSpPr>
          <p:cNvPr id="71691" name="Oval 16"/>
          <p:cNvSpPr>
            <a:spLocks noChangeArrowheads="1"/>
          </p:cNvSpPr>
          <p:nvPr/>
        </p:nvSpPr>
        <p:spPr bwMode="auto">
          <a:xfrm>
            <a:off x="2743200" y="4495800"/>
            <a:ext cx="423863" cy="3889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solidFill>
                  <a:srgbClr val="00008C"/>
                </a:solidFill>
                <a:latin typeface="Arial" charset="0"/>
              </a:rPr>
              <a:t>3</a:t>
            </a:r>
          </a:p>
        </p:txBody>
      </p:sp>
      <p:sp>
        <p:nvSpPr>
          <p:cNvPr id="71692" name="Rectangle 17"/>
          <p:cNvSpPr>
            <a:spLocks noChangeArrowheads="1"/>
          </p:cNvSpPr>
          <p:nvPr/>
        </p:nvSpPr>
        <p:spPr bwMode="auto">
          <a:xfrm>
            <a:off x="5387975" y="4622800"/>
            <a:ext cx="35893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16027C"/>
                </a:solidFill>
                <a:latin typeface="Arial" charset="0"/>
              </a:rPr>
              <a:t>No security hole is created by distributing the public key, since B’s private key has never been distributed.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076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1B134D94-82B6-4AA0-838A-3B30222AF38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Financial Impact of Security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381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2005 Computer Security Institute/FBI Computer Crime and Security Survey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70% of the respondents reported security breaches in the last 12 months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60% reported a financial loss due to security breaches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Average loss: $350,000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Security issues can impact consumer confidence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70% of all email sent worldwide was spam in 2006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New laws on data privacy and financial information include Sarbanes-Oxley Act (SOX) and Health Insurance Portability and Accountability Act (HIPPA)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156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4987A2BF-2376-4683-A8E3-8F81AEF1DC79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2708" name="Rectangle 2054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Authentication</a:t>
            </a:r>
          </a:p>
        </p:txBody>
      </p:sp>
      <p:sp>
        <p:nvSpPr>
          <p:cNvPr id="72709" name="Rectangle 2055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 secure and authenticated message transmission, enabled by PKE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Provides a proof identifying the sender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Important for certain legal transactions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Digital Signature: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Includes the name of the sender and other </a:t>
            </a:r>
            <a:r>
              <a:rPr lang="en-US" sz="2000" u="sng" dirty="0" smtClean="0">
                <a:latin typeface="Arial" pitchFamily="34" charset="0"/>
                <a:cs typeface="Arial" pitchFamily="34" charset="0"/>
              </a:rPr>
              <a:t>key contents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(e.g., date, time, etc.,)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 of  PKE in reverse (applied to Digital Signature part of the message only)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Outgoing: Encrypted using the sender’s private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Incoming: Decrypted using the sender’s public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Providing evidence who the message originated from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6257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5394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96400ADB-2807-4807-9D97-C91B24B8BF1C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73732" name="Picture 3" descr="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22"/>
          <a:stretch>
            <a:fillRect/>
          </a:stretch>
        </p:blipFill>
        <p:spPr bwMode="auto">
          <a:xfrm>
            <a:off x="838201" y="1524610"/>
            <a:ext cx="6553200" cy="476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Transmission with Digital Signatures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893763" y="2773363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16027C"/>
                </a:solidFill>
                <a:latin typeface="Arial" charset="0"/>
              </a:rPr>
              <a:t>Organization A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893763" y="4324350"/>
            <a:ext cx="180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16027C"/>
                </a:solidFill>
                <a:latin typeface="Arial" charset="0"/>
              </a:rPr>
              <a:t>Organization B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893763" y="4100513"/>
            <a:ext cx="1809750" cy="223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2514600" y="2209800"/>
            <a:ext cx="25082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solidFill>
                  <a:srgbClr val="16027C"/>
                </a:solidFill>
                <a:latin typeface="Arial" charset="0"/>
              </a:rPr>
              <a:t>Digital Signature only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4603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435913C9-C1D2-40B5-927D-A69734C845D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4756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Public Key Infrastructure (PKI)</a:t>
            </a:r>
          </a:p>
        </p:txBody>
      </p:sp>
      <p:sp>
        <p:nvSpPr>
          <p:cNvPr id="747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42275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Set of hardware, software, organizations, and policies to make PKE work on Internet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Solves the problem with digital signatures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How to verify that the person sending the message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Elements of PKI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Certificate Authority (CA)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trusted organization that can vouch for the authenticity of the person of organization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Certificate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digital document verifying the identity of a digital signature’s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“Fingerprint”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unique key issued by the CA for every message sent by the user (for higher security certification)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0197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37C89B18-DEF2-4D29-B647-D4D8A572938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47800"/>
            <a:ext cx="8083550" cy="519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with Certificate Authority</a:t>
            </a:r>
          </a:p>
        </p:txBody>
      </p:sp>
      <p:sp>
        <p:nvSpPr>
          <p:cNvPr id="757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3886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User registers with a CA (e.g., VeriSign)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Must provide some proof of Identity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Levels of certification: Examples: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Simple confirmation of an email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Complete police style background check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CA issues a digital certificate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User attaches the certificate to transactions (email, web, etc)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Receiver authenticates transaction with CA’s  public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Contact CA to ensure the certificate is not revoked or expired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8631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19800"/>
            <a:ext cx="691896" cy="6477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E9D3819F-5B08-4ADD-8B5F-EB5DCC784683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Pretty Good Privacy (PGP)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3200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PKE freeware 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Often used to encrypt e-mail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Users make their public keys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 Posting them on Web pages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Anyone wishing to send an encrypted message to that person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Copies the public key from the Web page into the PGP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Encrypts (via PGP software) and sends the message using that key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6171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096000"/>
            <a:ext cx="615696" cy="571500"/>
          </a:xfrm>
        </p:spPr>
        <p:txBody>
          <a:bodyPr/>
          <a:lstStyle/>
          <a:p>
            <a:pPr>
              <a:defRPr/>
            </a:pPr>
            <a:r>
              <a:rPr lang="en-US" dirty="0"/>
              <a:t>11 - </a:t>
            </a:r>
            <a:fld id="{AFFBCE58-09B8-4104-9213-434203B93648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60960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Secure Sockets Layer (SSL)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3962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 protocol widely used on the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Between the application and transport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layers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Operations of SSL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Encrypts outbound packets from                                      application layer before transport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Negotiation for PKI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Server sends its public key and encryption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technique to be used (e.g., RC4, DES)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Browser generates a key for this encryption technique; and sends it to the server (by encrypting with server’s public key)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Communications encrypted by using the key generated by browser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88113" y="1371600"/>
            <a:ext cx="1752600" cy="2438400"/>
            <a:chOff x="528" y="1104"/>
            <a:chExt cx="1104" cy="1536"/>
          </a:xfrm>
        </p:grpSpPr>
        <p:sp>
          <p:nvSpPr>
            <p:cNvPr id="77831" name="Rectangle 8"/>
            <p:cNvSpPr>
              <a:spLocks noChangeArrowheads="1"/>
            </p:cNvSpPr>
            <p:nvPr/>
          </p:nvSpPr>
          <p:spPr bwMode="auto">
            <a:xfrm>
              <a:off x="528" y="1104"/>
              <a:ext cx="1104" cy="153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srgbClr val="00008C"/>
                  </a:solidFill>
                  <a:latin typeface="Arial" charset="0"/>
                </a:rPr>
                <a:t>HTTP, FTP, SMTP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400" b="1" dirty="0">
                  <a:solidFill>
                    <a:srgbClr val="00008C"/>
                  </a:solidFill>
                  <a:latin typeface="Arial" charset="0"/>
                </a:rPr>
                <a:t>SSL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20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TCP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IP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Data Link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77832" name="Line 9"/>
            <p:cNvSpPr>
              <a:spLocks noChangeShapeType="1"/>
            </p:cNvSpPr>
            <p:nvPr/>
          </p:nvSpPr>
          <p:spPr bwMode="auto">
            <a:xfrm>
              <a:off x="528" y="163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3" name="Line 10"/>
            <p:cNvSpPr>
              <a:spLocks noChangeShapeType="1"/>
            </p:cNvSpPr>
            <p:nvPr/>
          </p:nvSpPr>
          <p:spPr bwMode="auto">
            <a:xfrm>
              <a:off x="528" y="187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4" name="Line 11"/>
            <p:cNvSpPr>
              <a:spLocks noChangeShapeType="1"/>
            </p:cNvSpPr>
            <p:nvPr/>
          </p:nvSpPr>
          <p:spPr bwMode="auto">
            <a:xfrm>
              <a:off x="528" y="2160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5" name="Line 12"/>
            <p:cNvSpPr>
              <a:spLocks noChangeShapeType="1"/>
            </p:cNvSpPr>
            <p:nvPr/>
          </p:nvSpPr>
          <p:spPr bwMode="auto">
            <a:xfrm>
              <a:off x="528" y="2400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36" name="Line 13"/>
            <p:cNvSpPr>
              <a:spLocks noChangeShapeType="1"/>
            </p:cNvSpPr>
            <p:nvPr/>
          </p:nvSpPr>
          <p:spPr bwMode="auto">
            <a:xfrm>
              <a:off x="528" y="134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2914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C9950278-3172-4CAF-BEC3-C248FE5C2A0B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IP Security Protocol (IPSec)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28738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Another widely used encryption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be used with other application layer protocols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000" dirty="0" smtClean="0"/>
              <a:t>    (not just for web applications)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Operations of IPSec between A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and B generate and exchange two random		 keys using Internet Key Exchange (IKE)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Then combine these two numbers to create 	                  encryption key to be used between A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Next, A and B negotiate the encryption technique to be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000" dirty="0" smtClean="0"/>
              <a:t>    used, such as DES or 3DES.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and B then begin transmitting data using either: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Transport mode: only the IP payload is encrypted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Tunnel mode: entire IP packet is encrypted (needs a new header for routing in Internet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023100" y="1871663"/>
            <a:ext cx="1752600" cy="2438400"/>
            <a:chOff x="4392" y="977"/>
            <a:chExt cx="1104" cy="1536"/>
          </a:xfrm>
        </p:grpSpPr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4392" y="977"/>
              <a:ext cx="1104" cy="1536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1600" b="1" dirty="0">
                  <a:solidFill>
                    <a:srgbClr val="00008C"/>
                  </a:solidFill>
                  <a:latin typeface="Arial" charset="0"/>
                </a:rPr>
                <a:t>HTTP, FTP, SMTP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TCP, UDP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400" b="1" dirty="0">
                  <a:solidFill>
                    <a:srgbClr val="00008C"/>
                  </a:solidFill>
                  <a:latin typeface="Arial" charset="0"/>
                </a:rPr>
                <a:t>IPSec</a:t>
              </a: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IP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Data Link</a:t>
              </a:r>
            </a:p>
            <a:p>
              <a:pPr algn="ctr" eaLnBrk="0" hangingPunct="0">
                <a:lnSpc>
                  <a:spcPct val="70000"/>
                </a:lnSpc>
              </a:pPr>
              <a:endParaRPr lang="en-US" sz="1800" b="1" dirty="0">
                <a:solidFill>
                  <a:srgbClr val="00008C"/>
                </a:solidFill>
                <a:latin typeface="Arial" charset="0"/>
              </a:endParaRP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1800" b="1" dirty="0">
                  <a:solidFill>
                    <a:srgbClr val="00008C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4392" y="150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4392" y="174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4392" y="2033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4392" y="2273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4392" y="1217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0065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8D6B3E20-7B06-4BAB-8B9C-8C63046E720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77724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Techniques Used by IPSs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97838" cy="3962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Misuse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Compares monitored activities with signatures of known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an attack is recognized the IPS issues an alert and discards the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Challenge: keep database current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Anomaly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Operates in stable computing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Looks for major deviations from the “normal” parameters of network operation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e.g., a large number of failed logins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When detected, an alert is issued, packets discarded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Problem: false alarms (valid traffic different from normal)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7517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FB8B0B0A-9BBB-44A5-B45F-88BF5C2DFFD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IPS with Firewalls</a:t>
            </a:r>
          </a:p>
        </p:txBody>
      </p:sp>
      <p:pic>
        <p:nvPicPr>
          <p:cNvPr id="90117" name="Picture 6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4750" y="1252538"/>
            <a:ext cx="67167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8020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F0419117-54F3-4D2B-8F4D-9870FFA3C568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Intrusion Recovery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56563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Must have a clear plan to respond to breaches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Have an emergency response team (CERT for Internet)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Steps to take once intrusion detected: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Identify where the security breach occurred and how it happened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Helps to prevents other doing it the same way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May report the problem to police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Computer Forensics area techniques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of computer analysis techniques to gather evidence for trials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Entrapments – Use of honey pots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Divert attackers to a fake server (with interesting, but fake data used as bait)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Monitor access to this server; use it as a proof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637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A4BBE1B5-5F52-4588-B459-32D189D52B5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1600200"/>
            <a:ext cx="8174037" cy="5921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Primary Goals in Providing Security:  “CIA”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3200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i="1" u="sng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onfidentiality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Protection of data from unauthorized disclosure of customers and proprietary data</a:t>
            </a:r>
          </a:p>
          <a:p>
            <a:pPr eaLnBrk="1" hangingPunct="1"/>
            <a:r>
              <a:rPr lang="en-US" sz="2000" i="1" u="sng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ntegrity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Assurance that data have not been altered or destroyed</a:t>
            </a:r>
          </a:p>
          <a:p>
            <a:pPr eaLnBrk="1" hangingPunct="1"/>
            <a:r>
              <a:rPr lang="en-US" sz="2000" i="1" u="sng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vailability</a:t>
            </a:r>
          </a:p>
          <a:p>
            <a:pPr lvl="1" eaLnBrk="1" hangingPunct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Providing continuous operations of hardware and software so that parties involved can be assured of uninterrupted service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B7EAF859-7529-4D01-8CC1-452A618C808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77724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Types of Security Threats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Business continuity planning related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Disruptions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Loss or reduction in network service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Could be minor or temporary (a circuit failure)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Destructions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Viruses destroying files, crash of hard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Disasters (Natural or manmade disasters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May destroy host computers or sections of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Intrusion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Hackers gaining access to data files and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Most unauthorized access incidents involve employees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Results: Industrial spying; fraud by changing data, etc.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F0F68818-8F81-418B-B347-8B95128EBD5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Threats to a computer center</a:t>
            </a:r>
          </a:p>
        </p:txBody>
      </p:sp>
      <p:pic>
        <p:nvPicPr>
          <p:cNvPr id="11269" name="Picture 9" descr="untitle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1390650"/>
            <a:ext cx="701675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AEA907E3-7937-43C9-9DD9-B55D0B39A2C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Some Threats (Cont.)</a:t>
            </a:r>
          </a:p>
        </p:txBody>
      </p:sp>
      <p:pic>
        <p:nvPicPr>
          <p:cNvPr id="12293" name="Picture 6" descr="untitled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0" y="1663700"/>
            <a:ext cx="6262688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2010 John Wiley &amp; Sons,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11 - </a:t>
            </a:r>
            <a:fld id="{A169891F-55A3-4303-94A8-7BC8FA5D57D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1219200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Security Threats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Any potentially adverse occurrence that can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Harm or interrupt the systems using the network,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Cause a monetary loss to an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Rank threats according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Their probability of occurrence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Likely cost if the threat occurs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Take the nature of business into account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 Internet banking vs. a restaurant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Bank’s web site: has a higher probability of attack and much bigger loss if happens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Restaurant web site: much less likely and small loss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81000" y="152400"/>
            <a:ext cx="8229600" cy="6096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Data Communications for a Global Environment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B340A1FED95E4885948000827A1900" ma:contentTypeVersion="0" ma:contentTypeDescription="Create a new document." ma:contentTypeScope="" ma:versionID="28812a59466cae16b78b59846fb7ae5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347DCD4-C9E3-43EC-B0C4-B0B153670DE8}"/>
</file>

<file path=customXml/itemProps2.xml><?xml version="1.0" encoding="utf-8"?>
<ds:datastoreItem xmlns:ds="http://schemas.openxmlformats.org/officeDocument/2006/customXml" ds:itemID="{5B7092DF-8389-4695-9015-4CD7CCF57EDE}"/>
</file>

<file path=customXml/itemProps3.xml><?xml version="1.0" encoding="utf-8"?>
<ds:datastoreItem xmlns:ds="http://schemas.openxmlformats.org/officeDocument/2006/customXml" ds:itemID="{4986BC42-6A15-4F2B-86BA-F65B906FC5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6996</TotalTime>
  <Words>3762</Words>
  <Application>Microsoft Office PowerPoint</Application>
  <PresentationFormat>On-screen Show (4:3)</PresentationFormat>
  <Paragraphs>549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Equity</vt:lpstr>
      <vt:lpstr>Data Communications for a Global Environment</vt:lpstr>
      <vt:lpstr>Chapter 11 </vt:lpstr>
      <vt:lpstr>Why Networks Need Security</vt:lpstr>
      <vt:lpstr>Financial Impact of Security</vt:lpstr>
      <vt:lpstr>Primary Goals in Providing Security:  “CIA”</vt:lpstr>
      <vt:lpstr>Types of Security Threats</vt:lpstr>
      <vt:lpstr>Threats to a computer center</vt:lpstr>
      <vt:lpstr>Example of Some Threats (Cont.)</vt:lpstr>
      <vt:lpstr>Security Threats</vt:lpstr>
      <vt:lpstr>Likelihood and Costs of Threats</vt:lpstr>
      <vt:lpstr>Common Security Threats</vt:lpstr>
      <vt:lpstr>Preventing Computer Viruses</vt:lpstr>
      <vt:lpstr>Preventing Denial of Service Attacks</vt:lpstr>
      <vt:lpstr>DOS and DDOS Approaches</vt:lpstr>
      <vt:lpstr>c11f007</vt:lpstr>
      <vt:lpstr>Firewalls</vt:lpstr>
      <vt:lpstr>Packet-level Firewalls</vt:lpstr>
      <vt:lpstr>How Packet Level Firewalls Work</vt:lpstr>
      <vt:lpstr>IP Spoofing</vt:lpstr>
      <vt:lpstr>Application-Level Firewalls</vt:lpstr>
      <vt:lpstr>Network Address Translation (NAT)</vt:lpstr>
      <vt:lpstr>Using Private Addresses with NAT</vt:lpstr>
      <vt:lpstr>NAT Proxy Servers</vt:lpstr>
      <vt:lpstr>A Network Design Using Firewalls</vt:lpstr>
      <vt:lpstr>Server and Client Protection</vt:lpstr>
      <vt:lpstr>Security Holes</vt:lpstr>
      <vt:lpstr>Other Security Holes</vt:lpstr>
      <vt:lpstr>Operating Systems</vt:lpstr>
      <vt:lpstr>OS Security: Windows vs. Linux</vt:lpstr>
      <vt:lpstr>Trojan Horses</vt:lpstr>
      <vt:lpstr>Optix Pro Trojan Menu</vt:lpstr>
      <vt:lpstr>Three Types of Trojans</vt:lpstr>
      <vt:lpstr>Encryption</vt:lpstr>
      <vt:lpstr>Encryption Techniques</vt:lpstr>
      <vt:lpstr>Symmetric Encryption</vt:lpstr>
      <vt:lpstr>Symmetric Encryption Techniques</vt:lpstr>
      <vt:lpstr>Regulation of Encryptions</vt:lpstr>
      <vt:lpstr>Asymmetric Encryption </vt:lpstr>
      <vt:lpstr>PKE Operations</vt:lpstr>
      <vt:lpstr>Authentication</vt:lpstr>
      <vt:lpstr>Transmission with Digital Signatures</vt:lpstr>
      <vt:lpstr>Public Key Infrastructure (PKI)</vt:lpstr>
      <vt:lpstr>Process with Certificate Authority</vt:lpstr>
      <vt:lpstr>Pretty Good Privacy (PGP)</vt:lpstr>
      <vt:lpstr>Secure Sockets Layer (SSL)</vt:lpstr>
      <vt:lpstr>IP Security Protocol (IPSec)</vt:lpstr>
      <vt:lpstr>Techniques Used by IPSs</vt:lpstr>
      <vt:lpstr>Use of IPS with Firewalls</vt:lpstr>
      <vt:lpstr>Intrusion Recovery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Hogan</dc:creator>
  <cp:lastModifiedBy>Robert Hogan</cp:lastModifiedBy>
  <cp:revision>67</cp:revision>
  <dcterms:created xsi:type="dcterms:W3CDTF">2010-08-18T14:50:29Z</dcterms:created>
  <dcterms:modified xsi:type="dcterms:W3CDTF">2011-04-19T05:19:11Z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0x0101007BB340A1FED95E4885948000827A1900</vt:lpwstr>
  </property>
</Properties>
</file>