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92" r:id="rId3"/>
    <p:sldId id="281" r:id="rId4"/>
    <p:sldId id="259" r:id="rId5"/>
    <p:sldId id="261" r:id="rId6"/>
    <p:sldId id="25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60" r:id="rId15"/>
    <p:sldId id="29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 varScale="1">
        <p:scale>
          <a:sx n="78" d="100"/>
          <a:sy n="78" d="100"/>
        </p:scale>
        <p:origin x="-101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4D038-ACFF-4275-9FC7-DE8C6CE1C8B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2C65-031A-45F1-82C0-07C877EDE340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EE4-99EC-4E85-8074-6D5479DF86F7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3E65-CDE2-454B-BC07-6410BA850EA0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FDDB-C9F0-4C48-A95C-77BC9870E347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216F-E500-46D7-8373-2317239E4787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0D8-384A-4C3D-8E03-E979831ABAA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7942-B456-4965-BEEB-827A191E93C1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E9CE-23C3-446B-8532-650D00EF7F76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EC8-D495-41EA-88BD-449191FE4696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FBE-2158-4026-9E67-5C20C84CF04D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C4C7-A104-4178-96B1-B72FE2DAFF42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B5774D-1B55-425E-8E70-38AFC06F2816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itcfesvr.eil-server.cba.ua.edu/sites/Courses/MIS_340/default.asp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386186"/>
            <a:ext cx="8836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MIS 340 – Data Communications &amp; Networking in a Global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Environment.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514600"/>
            <a:ext cx="3107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Instructor: Dr. Bob Hogan</a:t>
            </a:r>
          </a:p>
          <a:p>
            <a:r>
              <a:rPr lang="en-US" sz="2400" dirty="0" smtClean="0"/>
              <a:t>Office: </a:t>
            </a:r>
            <a:r>
              <a:rPr lang="en-US" sz="2400" dirty="0" err="1" smtClean="0"/>
              <a:t>Bevill</a:t>
            </a:r>
            <a:r>
              <a:rPr lang="en-US" sz="2400" dirty="0" smtClean="0"/>
              <a:t> 1103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768210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Impact of the Personal Computer.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-   Around 1984, PC’s were starting to appear in volume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in larger businesses.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Initial PC applications were character based but offered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personal productivity advantages that could not be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matched with existing Mainframe systems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The “killer” apps (spreadsheet, word processing)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IT independence.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The “Fox was now in the Hen house”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7951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Impact of the E-mail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-   The fledgling appearance of the Internet masked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under names like AOL provided the general population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with E-mail capability.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The demand for E-mail extended into the workplace and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initially the Mainframe was used as the E-mail Server.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This quickly proved to be to resource intensive but E-mail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could not be taken away from the user.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81179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Impact of the Graphical User Interface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-   one could and many did argue that for rapid data entry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nothing was faster that a well designed character based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entry system.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the user intuitive capability that the GUI provided the ability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to support attachments like files, spreadsheets and pictures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eventually overrode any resistance.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81841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Dealing with the Chaos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-   The reemergence of the IT organization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Year 2000 issue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The emergence of Application Development methodologies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Object Oriented Design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   The Internet Explosion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371600"/>
            <a:ext cx="688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are merging 4 environments and we need to know a little about each</a:t>
            </a:r>
          </a:p>
          <a:p>
            <a:r>
              <a:rPr lang="en-US" sz="2000" dirty="0" smtClean="0"/>
              <a:t>in order to understand how a system delivers business value.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33600" y="2667000"/>
            <a:ext cx="4572000" cy="3581400"/>
            <a:chOff x="2209800" y="2514600"/>
            <a:chExt cx="4572000" cy="3581400"/>
          </a:xfrm>
        </p:grpSpPr>
        <p:sp>
          <p:nvSpPr>
            <p:cNvPr id="7" name="Flowchart: Or 6"/>
            <p:cNvSpPr/>
            <p:nvPr/>
          </p:nvSpPr>
          <p:spPr>
            <a:xfrm>
              <a:off x="2209800" y="2514600"/>
              <a:ext cx="4572000" cy="3581400"/>
            </a:xfrm>
            <a:prstGeom prst="flowChar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3200400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</a:t>
              </a:r>
            </a:p>
            <a:p>
              <a:r>
                <a:rPr lang="en-US" dirty="0" smtClean="0"/>
                <a:t> Software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3200400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 </a:t>
              </a:r>
            </a:p>
            <a:p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4648200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Operating</a:t>
              </a:r>
            </a:p>
            <a:p>
              <a:r>
                <a:rPr lang="en-US" dirty="0" smtClean="0"/>
                <a:t> Systems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4572000"/>
              <a:ext cx="1633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</a:p>
            <a:p>
              <a:r>
                <a:rPr lang="en-US" dirty="0" smtClean="0"/>
                <a:t>Hardware and</a:t>
              </a:r>
            </a:p>
            <a:p>
              <a:r>
                <a:rPr lang="en-US" dirty="0" smtClean="0"/>
                <a:t>Software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48400" y="3048000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1752600" y="2819400"/>
            <a:ext cx="2971800" cy="3429000"/>
          </a:xfrm>
          <a:prstGeom prst="curvedRightArrow">
            <a:avLst>
              <a:gd name="adj1" fmla="val 11009"/>
              <a:gd name="adj2" fmla="val 20747"/>
              <a:gd name="adj3" fmla="val 2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525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Global </a:t>
            </a:r>
          </a:p>
          <a:p>
            <a:r>
              <a:rPr lang="en-US" dirty="0" smtClean="0"/>
              <a:t>Penetration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00200"/>
            <a:ext cx="6858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+mn-lt"/>
              </a:rPr>
              <a:t>The “Manager’s Dilemma”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1 - </a:t>
            </a:r>
            <a:fld id="{5E32F538-0E2E-4279-B363-EF9BBCDD59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514600"/>
            <a:ext cx="7772400" cy="27432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Technology is necessary for competitiveness</a:t>
            </a:r>
          </a:p>
          <a:p>
            <a:pPr eaLnBrk="1" hangingPunct="1"/>
            <a:r>
              <a:rPr lang="en-US" altLang="en-US" sz="2400" dirty="0" smtClean="0"/>
              <a:t>Cost of technology has decreased ?</a:t>
            </a:r>
          </a:p>
          <a:p>
            <a:pPr eaLnBrk="1" hangingPunct="1"/>
            <a:r>
              <a:rPr lang="en-US" altLang="en-US" sz="2400" dirty="0" smtClean="0"/>
              <a:t>Reliance on technology has increased</a:t>
            </a:r>
          </a:p>
          <a:p>
            <a:pPr eaLnBrk="1" hangingPunct="1"/>
            <a:r>
              <a:rPr lang="en-US" altLang="en-US" sz="2400" dirty="0" smtClean="0"/>
              <a:t>Number of choices have increased</a:t>
            </a:r>
          </a:p>
          <a:p>
            <a:pPr eaLnBrk="1" hangingPunct="1"/>
            <a:r>
              <a:rPr lang="en-US" altLang="en-US" sz="2400" dirty="0" smtClean="0"/>
              <a:t>Choices are both more difficult and more important</a:t>
            </a:r>
          </a:p>
          <a:p>
            <a:pPr eaLnBrk="1" hangingPunct="1"/>
            <a:r>
              <a:rPr lang="en-US" altLang="en-US" sz="2400" dirty="0" smtClean="0"/>
              <a:t>Now that we are Globally connected, Security is a major concern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and a significant part of the operating cost. 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2286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C4FE-FB70-43A1-ACE5-FCD36BC2DE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6667" y="1820333"/>
            <a:ext cx="61558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erpetua" pitchFamily="18" charset="0"/>
              </a:rPr>
              <a:t>Most of what we consider to be the modern advances in </a:t>
            </a:r>
          </a:p>
          <a:p>
            <a:r>
              <a:rPr lang="en-US" sz="2000" dirty="0" smtClean="0">
                <a:latin typeface="Perpetua" pitchFamily="18" charset="0"/>
              </a:rPr>
              <a:t>Information Technology have really occurred within a very</a:t>
            </a:r>
          </a:p>
          <a:p>
            <a:r>
              <a:rPr lang="en-US" sz="2000" dirty="0" smtClean="0">
                <a:latin typeface="Perpetua" pitchFamily="18" charset="0"/>
              </a:rPr>
              <a:t>narrow window of 30 – 40 years.</a:t>
            </a:r>
          </a:p>
          <a:p>
            <a:endParaRPr lang="en-US" sz="2000" dirty="0" smtClean="0">
              <a:latin typeface="Perpetua" pitchFamily="18" charset="0"/>
            </a:endParaRPr>
          </a:p>
          <a:p>
            <a:r>
              <a:rPr lang="en-US" sz="2000" dirty="0" smtClean="0">
                <a:latin typeface="Perpetua" pitchFamily="18" charset="0"/>
              </a:rPr>
              <a:t>Remember Change is mostly evolutionary not revolutionary.</a:t>
            </a:r>
          </a:p>
          <a:p>
            <a:endParaRPr lang="en-US" sz="2000" dirty="0" smtClean="0">
              <a:latin typeface="Perpetua" pitchFamily="18" charset="0"/>
            </a:endParaRPr>
          </a:p>
          <a:p>
            <a:r>
              <a:rPr lang="en-US" sz="2000" dirty="0" smtClean="0">
                <a:latin typeface="Perpetua" pitchFamily="18" charset="0"/>
              </a:rPr>
              <a:t>The company who is first with or has the best technology usually</a:t>
            </a:r>
          </a:p>
          <a:p>
            <a:r>
              <a:rPr lang="en-US" sz="2000" dirty="0" smtClean="0">
                <a:latin typeface="Perpetua" pitchFamily="18" charset="0"/>
              </a:rPr>
              <a:t>doesn’t win the prize.</a:t>
            </a:r>
          </a:p>
          <a:p>
            <a:endParaRPr lang="en-US" sz="2000" dirty="0" smtClean="0">
              <a:latin typeface="Perpetua" pitchFamily="18" charset="0"/>
            </a:endParaRPr>
          </a:p>
          <a:p>
            <a:r>
              <a:rPr lang="en-US" sz="2000" dirty="0" smtClean="0">
                <a:latin typeface="Perpetua" pitchFamily="18" charset="0"/>
              </a:rPr>
              <a:t>The long term winners in Technology are usually those who are</a:t>
            </a:r>
          </a:p>
          <a:p>
            <a:r>
              <a:rPr lang="en-US" sz="2000" dirty="0" smtClean="0">
                <a:latin typeface="Perpetua" pitchFamily="18" charset="0"/>
              </a:rPr>
              <a:t>best at determining business or social need and can provide </a:t>
            </a:r>
          </a:p>
          <a:p>
            <a:r>
              <a:rPr lang="en-US" sz="2000" dirty="0" smtClean="0">
                <a:latin typeface="Perpetua" pitchFamily="18" charset="0"/>
              </a:rPr>
              <a:t>a value based solution.  </a:t>
            </a:r>
            <a:endParaRPr lang="en-US" sz="20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057400"/>
            <a:ext cx="7311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Everything you need to know concerning this class is on SharePoint.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The very first thing you need to do is verify that you can access the </a:t>
            </a:r>
          </a:p>
          <a:p>
            <a:r>
              <a:rPr lang="en-US" sz="2000" dirty="0" err="1" smtClean="0"/>
              <a:t>Sharepoint</a:t>
            </a:r>
            <a:r>
              <a:rPr lang="en-US" sz="2000" dirty="0" smtClean="0"/>
              <a:t> site, Course tab, MIS340, Shared Documents. If you cannot access</a:t>
            </a:r>
          </a:p>
          <a:p>
            <a:r>
              <a:rPr lang="en-US" sz="2000" dirty="0" smtClean="0"/>
              <a:t>the site, contact Daniel </a:t>
            </a:r>
            <a:r>
              <a:rPr lang="en-US" sz="2000" dirty="0" err="1" smtClean="0"/>
              <a:t>Ryberg</a:t>
            </a:r>
            <a:r>
              <a:rPr lang="en-US" sz="2000" dirty="0" smtClean="0"/>
              <a:t> and resolve by next class.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534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 Information and Rules of Engagement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6664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AIM’s Meetings </a:t>
            </a:r>
          </a:p>
          <a:p>
            <a:r>
              <a:rPr lang="en-US" sz="2000" dirty="0" smtClean="0"/>
              <a:t>You are expected to attend the AIM’s meetings on Tuesday at 6:30pm. </a:t>
            </a:r>
          </a:p>
          <a:p>
            <a:r>
              <a:rPr lang="en-US" sz="2000" dirty="0" smtClean="0"/>
              <a:t>Feel free to wear suits to class on that day.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3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62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 Information and Rules of Engagement (cont’d)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81093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will be a Interview prep session Tonight starting at 6:30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Bevill</a:t>
            </a:r>
            <a:r>
              <a:rPr lang="en-US" dirty="0" smtClean="0"/>
              <a:t> 10000</a:t>
            </a:r>
          </a:p>
          <a:p>
            <a:endParaRPr lang="en-US" dirty="0" smtClean="0"/>
          </a:p>
          <a:p>
            <a:r>
              <a:rPr lang="en-US" dirty="0" smtClean="0"/>
              <a:t>The resume review will be held </a:t>
            </a:r>
            <a:r>
              <a:rPr lang="en-US" dirty="0"/>
              <a:t> Tuesday, January 18th in AIME. Tuesday, January 18th in AIME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signup sheet will be available in the </a:t>
            </a:r>
            <a:r>
              <a:rPr lang="en-US" dirty="0" err="1" smtClean="0"/>
              <a:t>Beville</a:t>
            </a:r>
            <a:r>
              <a:rPr lang="en-US" dirty="0" smtClean="0"/>
              <a:t> office on the front desk. </a:t>
            </a:r>
          </a:p>
          <a:p>
            <a:r>
              <a:rPr lang="en-US" dirty="0" smtClean="0"/>
              <a:t>students sign up as early as possible to get the better slots</a:t>
            </a:r>
            <a:r>
              <a:rPr lang="en-US" dirty="0"/>
              <a:t>. Please have your resume already </a:t>
            </a:r>
            <a:endParaRPr lang="en-US" dirty="0" smtClean="0"/>
          </a:p>
          <a:p>
            <a:r>
              <a:rPr lang="en-US" dirty="0" smtClean="0"/>
              <a:t>constructed </a:t>
            </a:r>
            <a:r>
              <a:rPr lang="en-US" dirty="0"/>
              <a:t>and in the correct template </a:t>
            </a:r>
            <a:r>
              <a:rPr lang="en-US" dirty="0" smtClean="0"/>
              <a:t>. You should have received an e-mail from Daniel</a:t>
            </a:r>
          </a:p>
          <a:p>
            <a:r>
              <a:rPr lang="en-US" dirty="0" err="1" smtClean="0"/>
              <a:t>Ryberg</a:t>
            </a:r>
            <a:r>
              <a:rPr lang="en-US" dirty="0" smtClean="0"/>
              <a:t> with a link to the </a:t>
            </a:r>
            <a:r>
              <a:rPr lang="en-US" dirty="0"/>
              <a:t>resume template. You will need to bring 4 copies of your </a:t>
            </a:r>
            <a:r>
              <a:rPr lang="en-US" dirty="0" smtClean="0"/>
              <a:t>resume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Signing up for a slot and not showing up for the slot will reflect very poorly, </a:t>
            </a:r>
          </a:p>
          <a:p>
            <a:r>
              <a:rPr lang="en-US" dirty="0" smtClean="0"/>
              <a:t>and may cause you to miss out on opportunities later in the semester </a:t>
            </a:r>
          </a:p>
          <a:p>
            <a:r>
              <a:rPr lang="en-US" dirty="0" smtClean="0"/>
              <a:t>(scholarship/internship/etc).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731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 Information and Rules of Engagement (cont’d)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905000"/>
            <a:ext cx="740363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s a part of resume review, AIMS dues will also be collected. They are $10.00 </a:t>
            </a:r>
          </a:p>
          <a:p>
            <a:r>
              <a:rPr lang="en-US" sz="2000" dirty="0" smtClean="0"/>
              <a:t>cash or check. The checks can be made out to Alabama Information </a:t>
            </a:r>
          </a:p>
          <a:p>
            <a:r>
              <a:rPr lang="en-US" sz="2000" dirty="0" smtClean="0"/>
              <a:t>Management Society. This will be collected as you check into resume review. </a:t>
            </a:r>
          </a:p>
          <a:p>
            <a:r>
              <a:rPr lang="en-US" sz="2000" dirty="0" smtClean="0"/>
              <a:t>Please make sure you bring your Act Card.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33400" y="1143000"/>
            <a:ext cx="77724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3400" y="1905000"/>
            <a:ext cx="7772400" cy="4191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 340 SharePoint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http://mitcfesvr.eil-server.cba.ua.edu/sites/Courses/MIS_340/default.aspx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acm.org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membership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$19.00 per year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Data Communications and Networking 8th Edition and later.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Jerry FitzGerald, Alan Dennis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ISBN-8: 0471348074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ISBN-10: 978-0471348078</a:t>
            </a:r>
          </a:p>
          <a:p>
            <a:pPr marL="548640" marR="0" lvl="1" indent="-228600" algn="l" defTabSz="914400" rtl="0" eaLnBrk="1" fontAlgn="auto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$2.00, used on amazon.com or half.com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810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7477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the Main Driver for Application Development?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581400"/>
            <a:ext cx="252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Business Value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6" y="12192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80091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Prior to 1990, Critical Business Application Software consisted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of Character based user interface type Apps that ran on a Central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CPU with direct attached storage.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By today’s standards the CPU processing capacity was low,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typically &lt; 2 MIPS and very expensive.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Storage Capacity of Disk Drives were often measured in Kbytes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or low Mbytes and had to physically be in close proximity to the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CPU.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Environmentally, the largest CPU’s required water cooling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cost of a centralized processing system, hardware, OS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and software utilities was in the tens of millions of dollars and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that was without any Application Software.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7933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Centralization of Business applications was not necessarily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considered a limitation to Business since many Businesses were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also centralized from an Organizational perspective.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no precise moment in time and it varied with Business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Segment but certainly by the 1980’s, we observe the inexorable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expansion of Businesses to serve ever widening geographic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areas in order to increase Market Share &amp; Improve production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costs.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780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Data Communications for a Global Environment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299" y="2362200"/>
            <a:ext cx="5048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This beginning of Networked Systems. 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123922"/>
            <a:ext cx="6282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Distributed user terminals (Remote Terminal Access)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Distributed hardware systems and Data Synchronization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Initial Networking solutions were often proprietary and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needed to be written by the Application Developer.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113187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potential technical and business issues can you identify with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approaches 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416" y="1143000"/>
            <a:ext cx="8617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Brief History of Centralized Software Development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the evolution to Distributed systems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338062-2BE5-4645-9634-FDD3FBD6EB92}"/>
</file>

<file path=customXml/itemProps2.xml><?xml version="1.0" encoding="utf-8"?>
<ds:datastoreItem xmlns:ds="http://schemas.openxmlformats.org/officeDocument/2006/customXml" ds:itemID="{D312E1E4-29AB-4698-BF39-2503DE0FF131}"/>
</file>

<file path=customXml/itemProps3.xml><?xml version="1.0" encoding="utf-8"?>
<ds:datastoreItem xmlns:ds="http://schemas.openxmlformats.org/officeDocument/2006/customXml" ds:itemID="{428C4CD0-386B-4AAB-A3AF-29224CFC37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1008</Words>
  <Application>Microsoft Office PowerPoint</Application>
  <PresentationFormat>On-screen Show (4:3)</PresentationFormat>
  <Paragraphs>199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Data Communications for a Global Environment</vt:lpstr>
      <vt:lpstr>Data Communications for a Global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“Manager’s Dilemma”</vt:lpstr>
      <vt:lpstr>Data Communications for a Global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Robert Hogan</cp:lastModifiedBy>
  <cp:revision>10</cp:revision>
  <dcterms:created xsi:type="dcterms:W3CDTF">2010-08-18T14:50:29Z</dcterms:created>
  <dcterms:modified xsi:type="dcterms:W3CDTF">2011-01-17T00:07:11Z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