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8"/>
  </p:notesMasterIdLst>
  <p:sldIdLst>
    <p:sldId id="257" r:id="rId5"/>
    <p:sldId id="280" r:id="rId6"/>
    <p:sldId id="281" r:id="rId7"/>
    <p:sldId id="282" r:id="rId8"/>
    <p:sldId id="283" r:id="rId9"/>
    <p:sldId id="284" r:id="rId10"/>
    <p:sldId id="258" r:id="rId11"/>
    <p:sldId id="261" r:id="rId12"/>
    <p:sldId id="262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 varScale="1">
        <p:scale>
          <a:sx n="66" d="100"/>
          <a:sy n="66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B5331-5695-41CB-AD0E-6E5D36B8006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B8AE-3711-4E53-BAC3-F19B4C5F8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66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7E1CF-410D-49A3-94C0-A70A9EE283A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characters converted to 1’s &amp; 0’s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f you were writing a communication program</a:t>
            </a:r>
            <a:r>
              <a:rPr lang="en-US" baseline="0" dirty="0" smtClean="0"/>
              <a:t> what are some of the functions would you need to consider?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f you were writing a communication program</a:t>
            </a:r>
            <a:r>
              <a:rPr lang="en-US" baseline="0" dirty="0" smtClean="0"/>
              <a:t> what are some of the functions would you need to consider?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f you were writing a communication program</a:t>
            </a:r>
            <a:r>
              <a:rPr lang="en-US" baseline="0" dirty="0" smtClean="0"/>
              <a:t> what are some of the functions would you need to consider?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the International</a:t>
            </a:r>
            <a:r>
              <a:rPr lang="en-US" baseline="0" dirty="0" smtClean="0"/>
              <a:t> Organization for Standardization not called the 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2C65-031A-45F1-82C0-07C877EDE340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EE4-99EC-4E85-8074-6D5479DF86F7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3E65-CDE2-454B-BC07-6410BA850EA0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FDDB-C9F0-4C48-A95C-77BC9870E347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216F-E500-46D7-8373-2317239E4787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0D8-384A-4C3D-8E03-E979831ABAA3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7942-B456-4965-BEEB-827A191E93C1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E9CE-23C3-446B-8532-650D00EF7F76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EC8-D495-41EA-88BD-449191FE4696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FBE-2158-4026-9E67-5C20C84CF04D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C4C7-A104-4178-96B1-B72FE2DAFF42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B5774D-1B55-425E-8E70-38AFC06F2816}" type="datetime1">
              <a:rPr lang="en-US" smtClean="0"/>
              <a:pPr/>
              <a:t>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0/Transistor_Count_and_Moore's_Law_-_2008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438400"/>
            <a:ext cx="836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ISO Internet Model and Messaging thru Layers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Lecture 2: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B81AB381-D7A1-481F-90E2-61AF964EEF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9144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 f you were writing a communication program what are some of the functions would you need to consider?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2057400"/>
            <a:ext cx="45909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software program sent the data</a:t>
            </a:r>
          </a:p>
          <a:p>
            <a:r>
              <a:rPr lang="en-US" dirty="0" smtClean="0"/>
              <a:t>What is the physical address you want to send it to</a:t>
            </a:r>
          </a:p>
          <a:p>
            <a:r>
              <a:rPr lang="en-US" dirty="0" smtClean="0"/>
              <a:t>How do I tell the start of a message</a:t>
            </a:r>
          </a:p>
          <a:p>
            <a:r>
              <a:rPr lang="en-US" dirty="0" smtClean="0"/>
              <a:t>How do I tell the end of a message</a:t>
            </a:r>
          </a:p>
          <a:p>
            <a:r>
              <a:rPr lang="en-US" dirty="0" smtClean="0"/>
              <a:t>What software program am I sending the program to</a:t>
            </a:r>
          </a:p>
          <a:p>
            <a:r>
              <a:rPr lang="en-US" dirty="0" smtClean="0"/>
              <a:t>Is the connection working</a:t>
            </a:r>
          </a:p>
          <a:p>
            <a:r>
              <a:rPr lang="en-US" dirty="0" smtClean="0"/>
              <a:t>How do I know the message was delivered</a:t>
            </a:r>
          </a:p>
          <a:p>
            <a:r>
              <a:rPr lang="en-US" dirty="0" smtClean="0"/>
              <a:t>What do I do if it is not delivered</a:t>
            </a:r>
          </a:p>
          <a:p>
            <a:r>
              <a:rPr lang="en-US" dirty="0" smtClean="0"/>
              <a:t>Is there an error in the message</a:t>
            </a:r>
          </a:p>
          <a:p>
            <a:r>
              <a:rPr lang="en-US" dirty="0" smtClean="0"/>
              <a:t>What do I do if there is an error in the message</a:t>
            </a:r>
          </a:p>
          <a:p>
            <a:r>
              <a:rPr lang="en-US" dirty="0" smtClean="0"/>
              <a:t>transfer the data to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5379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B81AB381-D7A1-481F-90E2-61AF964EEF5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437" name="Rectangle 1048"/>
          <p:cNvSpPr>
            <a:spLocks noChangeAspect="1" noChangeArrowheads="1"/>
          </p:cNvSpPr>
          <p:nvPr/>
        </p:nvSpPr>
        <p:spPr bwMode="auto">
          <a:xfrm flipH="1">
            <a:off x="3844925" y="3835400"/>
            <a:ext cx="2225675" cy="1676400"/>
          </a:xfrm>
          <a:prstGeom prst="rect">
            <a:avLst/>
          </a:prstGeom>
          <a:solidFill>
            <a:srgbClr val="FFFFFF"/>
          </a:solidFill>
          <a:ln w="38100">
            <a:solidFill>
              <a:srgbClr val="31258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1044"/>
          <p:cNvSpPr>
            <a:spLocks noChangeAspect="1" noChangeArrowheads="1"/>
          </p:cNvSpPr>
          <p:nvPr/>
        </p:nvSpPr>
        <p:spPr bwMode="auto">
          <a:xfrm>
            <a:off x="685800" y="3835400"/>
            <a:ext cx="2060575" cy="1676400"/>
          </a:xfrm>
          <a:prstGeom prst="rect">
            <a:avLst/>
          </a:prstGeom>
          <a:solidFill>
            <a:srgbClr val="FFFFFF"/>
          </a:solidFill>
          <a:ln w="38100">
            <a:solidFill>
              <a:srgbClr val="31258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1053"/>
          <p:cNvSpPr>
            <a:spLocks noChangeAspect="1" noChangeShapeType="1"/>
          </p:cNvSpPr>
          <p:nvPr/>
        </p:nvSpPr>
        <p:spPr bwMode="auto">
          <a:xfrm>
            <a:off x="4029075" y="5362575"/>
            <a:ext cx="0" cy="244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Oval 1043"/>
          <p:cNvSpPr>
            <a:spLocks noChangeAspect="1" noChangeArrowheads="1"/>
          </p:cNvSpPr>
          <p:nvPr/>
        </p:nvSpPr>
        <p:spPr bwMode="auto">
          <a:xfrm>
            <a:off x="685800" y="3881438"/>
            <a:ext cx="1465263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3E2FAD"/>
                </a:solidFill>
              </a:rPr>
              <a:t>Applications</a:t>
            </a:r>
          </a:p>
        </p:txBody>
      </p:sp>
      <p:sp>
        <p:nvSpPr>
          <p:cNvPr id="18441" name="Oval 1045"/>
          <p:cNvSpPr>
            <a:spLocks noChangeAspect="1" noChangeArrowheads="1"/>
          </p:cNvSpPr>
          <p:nvPr/>
        </p:nvSpPr>
        <p:spPr bwMode="auto">
          <a:xfrm>
            <a:off x="950913" y="4292600"/>
            <a:ext cx="915987" cy="1131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3E2FAD"/>
                </a:solidFill>
              </a:rPr>
              <a:t>OS</a:t>
            </a:r>
          </a:p>
        </p:txBody>
      </p:sp>
      <p:sp>
        <p:nvSpPr>
          <p:cNvPr id="18442" name="Rectangle 1046"/>
          <p:cNvSpPr>
            <a:spLocks noChangeAspect="1" noChangeArrowheads="1"/>
          </p:cNvSpPr>
          <p:nvPr/>
        </p:nvSpPr>
        <p:spPr bwMode="auto">
          <a:xfrm rot="5379584">
            <a:off x="1635919" y="4361656"/>
            <a:ext cx="1512888" cy="549275"/>
          </a:xfrm>
          <a:prstGeom prst="rect">
            <a:avLst/>
          </a:prstGeom>
          <a:gradFill rotWithShape="0">
            <a:gsLst>
              <a:gs pos="0">
                <a:srgbClr val="AFFFAF"/>
              </a:gs>
              <a:gs pos="100000">
                <a:srgbClr val="517651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E2FAD"/>
              </a:solidFill>
            </a:endParaRPr>
          </a:p>
        </p:txBody>
      </p:sp>
      <p:sp>
        <p:nvSpPr>
          <p:cNvPr id="18443" name="Oval 1047"/>
          <p:cNvSpPr>
            <a:spLocks noChangeAspect="1" noChangeArrowheads="1"/>
          </p:cNvSpPr>
          <p:nvPr/>
        </p:nvSpPr>
        <p:spPr bwMode="auto">
          <a:xfrm flipH="1">
            <a:off x="4516438" y="3881438"/>
            <a:ext cx="1465262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3E2FAD"/>
                </a:solidFill>
              </a:rPr>
              <a:t>Applications</a:t>
            </a:r>
          </a:p>
        </p:txBody>
      </p:sp>
      <p:sp>
        <p:nvSpPr>
          <p:cNvPr id="18444" name="Oval 1049"/>
          <p:cNvSpPr>
            <a:spLocks noChangeAspect="1" noChangeArrowheads="1"/>
          </p:cNvSpPr>
          <p:nvPr/>
        </p:nvSpPr>
        <p:spPr bwMode="auto">
          <a:xfrm flipH="1">
            <a:off x="4838700" y="4292600"/>
            <a:ext cx="915988" cy="1100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3E2FAD"/>
                </a:solidFill>
              </a:rPr>
              <a:t>OS</a:t>
            </a:r>
          </a:p>
        </p:txBody>
      </p:sp>
      <p:sp>
        <p:nvSpPr>
          <p:cNvPr id="18445" name="Rectangle 1050"/>
          <p:cNvSpPr>
            <a:spLocks noChangeAspect="1" noChangeArrowheads="1"/>
          </p:cNvSpPr>
          <p:nvPr/>
        </p:nvSpPr>
        <p:spPr bwMode="auto">
          <a:xfrm rot="5379584">
            <a:off x="3486151" y="4362450"/>
            <a:ext cx="1511300" cy="549275"/>
          </a:xfrm>
          <a:prstGeom prst="rect">
            <a:avLst/>
          </a:prstGeom>
          <a:gradFill rotWithShape="0">
            <a:gsLst>
              <a:gs pos="0">
                <a:srgbClr val="AFFFAF"/>
              </a:gs>
              <a:gs pos="100000">
                <a:srgbClr val="517651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E2FAD"/>
              </a:solidFill>
            </a:endParaRPr>
          </a:p>
        </p:txBody>
      </p:sp>
      <p:sp>
        <p:nvSpPr>
          <p:cNvPr id="18446" name="Line 1051"/>
          <p:cNvSpPr>
            <a:spLocks noChangeAspect="1" noChangeShapeType="1"/>
          </p:cNvSpPr>
          <p:nvPr/>
        </p:nvSpPr>
        <p:spPr bwMode="auto">
          <a:xfrm>
            <a:off x="2624138" y="5607050"/>
            <a:ext cx="140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052"/>
          <p:cNvSpPr>
            <a:spLocks noChangeAspect="1" noChangeShapeType="1"/>
          </p:cNvSpPr>
          <p:nvPr/>
        </p:nvSpPr>
        <p:spPr bwMode="auto">
          <a:xfrm flipH="1">
            <a:off x="2624138" y="5424488"/>
            <a:ext cx="0" cy="182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1054"/>
          <p:cNvSpPr>
            <a:spLocks noChangeAspect="1" noChangeShapeType="1"/>
          </p:cNvSpPr>
          <p:nvPr/>
        </p:nvSpPr>
        <p:spPr bwMode="auto">
          <a:xfrm>
            <a:off x="2117725" y="4079875"/>
            <a:ext cx="5492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1055"/>
          <p:cNvSpPr>
            <a:spLocks noChangeAspect="1" noChangeShapeType="1"/>
          </p:cNvSpPr>
          <p:nvPr/>
        </p:nvSpPr>
        <p:spPr bwMode="auto">
          <a:xfrm>
            <a:off x="2117725" y="4324350"/>
            <a:ext cx="5492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1056"/>
          <p:cNvSpPr>
            <a:spLocks noChangeAspect="1" noChangeShapeType="1"/>
          </p:cNvSpPr>
          <p:nvPr/>
        </p:nvSpPr>
        <p:spPr bwMode="auto">
          <a:xfrm>
            <a:off x="2117725" y="4506913"/>
            <a:ext cx="5492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1057"/>
          <p:cNvSpPr>
            <a:spLocks noChangeAspect="1" noChangeShapeType="1"/>
          </p:cNvSpPr>
          <p:nvPr/>
        </p:nvSpPr>
        <p:spPr bwMode="auto">
          <a:xfrm>
            <a:off x="2117725" y="4751388"/>
            <a:ext cx="5492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1058"/>
          <p:cNvSpPr>
            <a:spLocks noChangeAspect="1" noChangeShapeType="1"/>
          </p:cNvSpPr>
          <p:nvPr/>
        </p:nvSpPr>
        <p:spPr bwMode="auto">
          <a:xfrm>
            <a:off x="2117725" y="4995863"/>
            <a:ext cx="5492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1059"/>
          <p:cNvSpPr>
            <a:spLocks noChangeAspect="1" noChangeShapeType="1"/>
          </p:cNvSpPr>
          <p:nvPr/>
        </p:nvSpPr>
        <p:spPr bwMode="auto">
          <a:xfrm>
            <a:off x="2117725" y="5240338"/>
            <a:ext cx="5492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1060"/>
          <p:cNvSpPr>
            <a:spLocks noChangeAspect="1" noChangeShapeType="1"/>
          </p:cNvSpPr>
          <p:nvPr/>
        </p:nvSpPr>
        <p:spPr bwMode="auto">
          <a:xfrm>
            <a:off x="3967163" y="5118100"/>
            <a:ext cx="5492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1061"/>
          <p:cNvSpPr>
            <a:spLocks noChangeAspect="1" noChangeShapeType="1"/>
          </p:cNvSpPr>
          <p:nvPr/>
        </p:nvSpPr>
        <p:spPr bwMode="auto">
          <a:xfrm>
            <a:off x="3967163" y="4873625"/>
            <a:ext cx="5492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1062"/>
          <p:cNvSpPr>
            <a:spLocks noChangeAspect="1" noChangeShapeType="1"/>
          </p:cNvSpPr>
          <p:nvPr/>
        </p:nvSpPr>
        <p:spPr bwMode="auto">
          <a:xfrm>
            <a:off x="3967163" y="4629150"/>
            <a:ext cx="5492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1063"/>
          <p:cNvSpPr>
            <a:spLocks noChangeAspect="1" noChangeShapeType="1"/>
          </p:cNvSpPr>
          <p:nvPr/>
        </p:nvSpPr>
        <p:spPr bwMode="auto">
          <a:xfrm>
            <a:off x="3967163" y="4324350"/>
            <a:ext cx="5492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1064"/>
          <p:cNvSpPr>
            <a:spLocks noChangeAspect="1" noChangeShapeType="1"/>
          </p:cNvSpPr>
          <p:nvPr/>
        </p:nvSpPr>
        <p:spPr bwMode="auto">
          <a:xfrm>
            <a:off x="3967163" y="4079875"/>
            <a:ext cx="5492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Text Box 1065"/>
          <p:cNvSpPr txBox="1">
            <a:spLocks noChangeArrowheads="1"/>
          </p:cNvSpPr>
          <p:nvPr/>
        </p:nvSpPr>
        <p:spPr bwMode="auto">
          <a:xfrm>
            <a:off x="6096000" y="3835400"/>
            <a:ext cx="27432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3E2FAD"/>
                </a:solidFill>
              </a:rPr>
              <a:t>Multi layer implementation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>
                <a:solidFill>
                  <a:srgbClr val="3E2FAD"/>
                </a:solidFill>
              </a:rPr>
              <a:t>Breaking down into smaller components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>
                <a:solidFill>
                  <a:srgbClr val="3E2FAD"/>
                </a:solidFill>
              </a:rPr>
              <a:t>Easier to implement</a:t>
            </a:r>
          </a:p>
        </p:txBody>
      </p:sp>
      <p:sp>
        <p:nvSpPr>
          <p:cNvPr id="18472" name="Line 1070"/>
          <p:cNvSpPr>
            <a:spLocks noChangeShapeType="1"/>
          </p:cNvSpPr>
          <p:nvPr/>
        </p:nvSpPr>
        <p:spPr bwMode="auto">
          <a:xfrm>
            <a:off x="838200" y="3568700"/>
            <a:ext cx="63246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677" y="1124634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Messaging thru Layers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7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8511B049-0EDB-4D00-8D86-1865F3A250E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1371600"/>
            <a:ext cx="77724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Multi-layer Network Models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772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two most important such network models: OSI and Internet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Open Systems Interconnection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Created by International Standards Organization (ISO) as a framework for computer network standards in 1984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Based on 7 layers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Internet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Created by DARPA originally in early 70’s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Developed to solve to the problem of internetworking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Based on 5 layers (not initially)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Based on Transmission Control Protocol/ Internet Protocol (TCP/IP) suite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2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704" y="6210300"/>
            <a:ext cx="457200" cy="457200"/>
          </a:xfrm>
          <a:noFill/>
        </p:spPr>
        <p:txBody>
          <a:bodyPr/>
          <a:lstStyle/>
          <a:p>
            <a:r>
              <a:rPr lang="en-US" smtClean="0"/>
              <a:t>1 - </a:t>
            </a:r>
            <a:fld id="{30AAE12B-22D8-48BC-822A-955174CD098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xfrm>
            <a:off x="2514600" y="1371600"/>
            <a:ext cx="49530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Internet’s 5-Layer Model</a:t>
            </a:r>
          </a:p>
        </p:txBody>
      </p:sp>
      <p:sp>
        <p:nvSpPr>
          <p:cNvPr id="2253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66800" y="2895600"/>
            <a:ext cx="7772400" cy="3352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Application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Now incorporates the functionality of the presentation and Session layers application program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Transport Layer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responsible for establishing end-to-end connections, translates domain names into numeric addresses and segments messages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Network Layer – provides addressing and routing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Data Link Layer – provides message delineation, error control and Media Access Control.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Physical Layer - </a:t>
            </a:r>
            <a:r>
              <a:rPr lang="en-US" sz="2400" dirty="0">
                <a:solidFill>
                  <a:srgbClr val="002060"/>
                </a:solidFill>
              </a:rPr>
              <a:t>defines how  individual bits are formatted to be  transmitted through the network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2667000" y="2514600"/>
            <a:ext cx="371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hlink"/>
                </a:solidFill>
                <a:latin typeface="Comic Sans MS" pitchFamily="66" charset="0"/>
              </a:rPr>
              <a:t>“</a:t>
            </a:r>
            <a:r>
              <a:rPr lang="en-US" u="sng" dirty="0">
                <a:solidFill>
                  <a:srgbClr val="002060"/>
                </a:solidFill>
                <a:latin typeface="Comic Sans MS" pitchFamily="66" charset="0"/>
              </a:rPr>
              <a:t>P</a:t>
            </a:r>
            <a:r>
              <a:rPr lang="en-US" b="0" dirty="0">
                <a:solidFill>
                  <a:srgbClr val="002060"/>
                </a:solidFill>
                <a:latin typeface="Comic Sans MS" pitchFamily="66" charset="0"/>
              </a:rPr>
              <a:t>lease </a:t>
            </a:r>
            <a:r>
              <a:rPr lang="en-US" u="sng" dirty="0">
                <a:solidFill>
                  <a:srgbClr val="002060"/>
                </a:solidFill>
                <a:latin typeface="Comic Sans MS" pitchFamily="66" charset="0"/>
              </a:rPr>
              <a:t>D</a:t>
            </a:r>
            <a:r>
              <a:rPr lang="en-US" b="0" dirty="0">
                <a:solidFill>
                  <a:srgbClr val="002060"/>
                </a:solidFill>
                <a:latin typeface="Comic Sans MS" pitchFamily="66" charset="0"/>
              </a:rPr>
              <a:t>o </a:t>
            </a:r>
            <a:r>
              <a:rPr lang="en-US" u="sng" dirty="0">
                <a:solidFill>
                  <a:srgbClr val="002060"/>
                </a:solidFill>
                <a:latin typeface="Comic Sans MS" pitchFamily="66" charset="0"/>
              </a:rPr>
              <a:t>N</a:t>
            </a:r>
            <a:r>
              <a:rPr lang="en-US" b="0" dirty="0">
                <a:solidFill>
                  <a:srgbClr val="002060"/>
                </a:solidFill>
                <a:latin typeface="Comic Sans MS" pitchFamily="66" charset="0"/>
              </a:rPr>
              <a:t>ot </a:t>
            </a:r>
            <a:r>
              <a:rPr lang="en-US" b="0" u="sng" dirty="0">
                <a:solidFill>
                  <a:srgbClr val="002060"/>
                </a:solidFill>
                <a:latin typeface="Comic Sans MS" pitchFamily="66" charset="0"/>
              </a:rPr>
              <a:t>T</a:t>
            </a:r>
            <a:r>
              <a:rPr lang="en-US" b="0" dirty="0">
                <a:solidFill>
                  <a:srgbClr val="002060"/>
                </a:solidFill>
                <a:latin typeface="Comic Sans MS" pitchFamily="66" charset="0"/>
              </a:rPr>
              <a:t>ouch </a:t>
            </a:r>
            <a:r>
              <a:rPr lang="en-US" u="sng" dirty="0">
                <a:solidFill>
                  <a:srgbClr val="002060"/>
                </a:solidFill>
                <a:latin typeface="Comic Sans MS" pitchFamily="66" charset="0"/>
              </a:rPr>
              <a:t>A</a:t>
            </a:r>
            <a:r>
              <a:rPr lang="en-US" b="0" dirty="0">
                <a:solidFill>
                  <a:srgbClr val="002060"/>
                </a:solidFill>
                <a:latin typeface="Comic Sans MS" pitchFamily="66" charset="0"/>
              </a:rPr>
              <a:t>lligators”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787525" y="2051050"/>
            <a:ext cx="5893216" cy="369332"/>
          </a:xfrm>
          <a:prstGeom prst="rect">
            <a:avLst/>
          </a:prstGeom>
          <a:solidFill>
            <a:srgbClr val="FFFFFF"/>
          </a:solidFill>
          <a:ln w="28575">
            <a:solidFill>
              <a:srgbClr val="312587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Physical </a:t>
            </a:r>
            <a:r>
              <a:rPr lang="en-US" dirty="0" smtClean="0">
                <a:solidFill>
                  <a:srgbClr val="002060"/>
                </a:solidFill>
              </a:rPr>
              <a:t>          Data Link       Network         Transport       Application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2967038" y="2051050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4073525" y="2051050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5176838" y="2051050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>
            <a:off x="6435725" y="2051050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14417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1395F1B3-DD8B-49E8-B296-FBC96CC7B02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4417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2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18139381-BD98-4561-A7BF-9C61F912ADA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03504" y="990600"/>
            <a:ext cx="64008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Comparison of Network Models</a:t>
            </a:r>
          </a:p>
        </p:txBody>
      </p:sp>
      <p:pic>
        <p:nvPicPr>
          <p:cNvPr id="23557" name="Picture 7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115" y="2057400"/>
            <a:ext cx="7620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1395F1B3-DD8B-49E8-B296-FBC96CC7B02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4115" y="2057400"/>
            <a:ext cx="1905000" cy="3695700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52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8642DAEF-45EA-4965-91E0-5A2DF217850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924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Message Transmission Using Layers</a:t>
            </a:r>
          </a:p>
        </p:txBody>
      </p:sp>
      <p:sp>
        <p:nvSpPr>
          <p:cNvPr id="24581" name="Rectangle 4"/>
          <p:cNvSpPr>
            <a:spLocks noChangeAspect="1" noChangeArrowheads="1"/>
          </p:cNvSpPr>
          <p:nvPr/>
        </p:nvSpPr>
        <p:spPr bwMode="auto">
          <a:xfrm flipH="1">
            <a:off x="5091318" y="1981270"/>
            <a:ext cx="2327975" cy="3490080"/>
          </a:xfrm>
          <a:prstGeom prst="rect">
            <a:avLst/>
          </a:prstGeom>
          <a:solidFill>
            <a:srgbClr val="FFFFFF"/>
          </a:solidFill>
          <a:ln w="12700">
            <a:solidFill>
              <a:srgbClr val="31258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spect="1" noChangeArrowheads="1"/>
          </p:cNvSpPr>
          <p:nvPr/>
        </p:nvSpPr>
        <p:spPr bwMode="auto">
          <a:xfrm>
            <a:off x="1585745" y="1981270"/>
            <a:ext cx="2327976" cy="3490080"/>
          </a:xfrm>
          <a:prstGeom prst="rect">
            <a:avLst/>
          </a:prstGeom>
          <a:solidFill>
            <a:srgbClr val="FFFFFF"/>
          </a:solidFill>
          <a:ln w="12700">
            <a:solidFill>
              <a:srgbClr val="31258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Oval 7"/>
          <p:cNvSpPr>
            <a:spLocks noChangeAspect="1" noChangeArrowheads="1"/>
          </p:cNvSpPr>
          <p:nvPr/>
        </p:nvSpPr>
        <p:spPr bwMode="auto">
          <a:xfrm>
            <a:off x="1585745" y="2269403"/>
            <a:ext cx="1862381" cy="104660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3E2FAD"/>
                </a:solidFill>
              </a:rPr>
              <a:t>Applications</a:t>
            </a:r>
          </a:p>
        </p:txBody>
      </p:sp>
      <p:sp>
        <p:nvSpPr>
          <p:cNvPr id="24633" name="Rectangle 9"/>
          <p:cNvSpPr>
            <a:spLocks noChangeAspect="1" noChangeArrowheads="1"/>
          </p:cNvSpPr>
          <p:nvPr/>
        </p:nvSpPr>
        <p:spPr bwMode="auto">
          <a:xfrm rot="5379584">
            <a:off x="2570206" y="3976934"/>
            <a:ext cx="1793965" cy="697676"/>
          </a:xfrm>
          <a:prstGeom prst="rect">
            <a:avLst/>
          </a:prstGeom>
          <a:solidFill>
            <a:srgbClr val="AFFFA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E2FAD"/>
              </a:solidFill>
            </a:endParaRPr>
          </a:p>
        </p:txBody>
      </p:sp>
      <p:sp>
        <p:nvSpPr>
          <p:cNvPr id="24637" name="Line 18"/>
          <p:cNvSpPr>
            <a:spLocks noChangeAspect="1" noChangeShapeType="1"/>
          </p:cNvSpPr>
          <p:nvPr/>
        </p:nvSpPr>
        <p:spPr bwMode="auto">
          <a:xfrm>
            <a:off x="3114330" y="3888033"/>
            <a:ext cx="69767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8" name="Line 19"/>
          <p:cNvSpPr>
            <a:spLocks noChangeAspect="1" noChangeShapeType="1"/>
          </p:cNvSpPr>
          <p:nvPr/>
        </p:nvSpPr>
        <p:spPr bwMode="auto">
          <a:xfrm>
            <a:off x="3114330" y="4396502"/>
            <a:ext cx="69767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9" name="Line 20"/>
          <p:cNvSpPr>
            <a:spLocks noChangeAspect="1" noChangeShapeType="1"/>
          </p:cNvSpPr>
          <p:nvPr/>
        </p:nvSpPr>
        <p:spPr bwMode="auto">
          <a:xfrm>
            <a:off x="3114330" y="4906385"/>
            <a:ext cx="69767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22" name="AutoShape 26"/>
          <p:cNvSpPr>
            <a:spLocks noChangeArrowheads="1"/>
          </p:cNvSpPr>
          <p:nvPr/>
        </p:nvSpPr>
        <p:spPr bwMode="auto">
          <a:xfrm>
            <a:off x="4022598" y="5153557"/>
            <a:ext cx="1065855" cy="951968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45" name="Rectangle 49"/>
          <p:cNvSpPr>
            <a:spLocks noChangeArrowheads="1"/>
          </p:cNvSpPr>
          <p:nvPr/>
        </p:nvSpPr>
        <p:spPr bwMode="auto">
          <a:xfrm>
            <a:off x="3216044" y="3633797"/>
            <a:ext cx="363880" cy="6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46" name="Rectangle 50"/>
          <p:cNvSpPr>
            <a:spLocks noChangeArrowheads="1"/>
          </p:cNvSpPr>
          <p:nvPr/>
        </p:nvSpPr>
        <p:spPr bwMode="auto">
          <a:xfrm>
            <a:off x="3216044" y="4075884"/>
            <a:ext cx="432645" cy="663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47" name="Rectangle 51"/>
          <p:cNvSpPr>
            <a:spLocks noChangeArrowheads="1"/>
          </p:cNvSpPr>
          <p:nvPr/>
        </p:nvSpPr>
        <p:spPr bwMode="auto">
          <a:xfrm>
            <a:off x="3216044" y="4652149"/>
            <a:ext cx="501410" cy="663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49" name="Rectangle 53"/>
          <p:cNvSpPr>
            <a:spLocks noChangeArrowheads="1"/>
          </p:cNvSpPr>
          <p:nvPr/>
        </p:nvSpPr>
        <p:spPr bwMode="auto">
          <a:xfrm>
            <a:off x="2590800" y="2971800"/>
            <a:ext cx="137530" cy="6920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50" name="Rectangle 54"/>
          <p:cNvSpPr>
            <a:spLocks noChangeArrowheads="1"/>
          </p:cNvSpPr>
          <p:nvPr/>
        </p:nvSpPr>
        <p:spPr bwMode="auto">
          <a:xfrm>
            <a:off x="3216044" y="5032089"/>
            <a:ext cx="501410" cy="6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65" name="Rectangle 69"/>
          <p:cNvSpPr>
            <a:spLocks noChangeArrowheads="1"/>
          </p:cNvSpPr>
          <p:nvPr/>
        </p:nvSpPr>
        <p:spPr bwMode="auto">
          <a:xfrm>
            <a:off x="6400800" y="3048000"/>
            <a:ext cx="137530" cy="6920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66" name="Line 70"/>
          <p:cNvSpPr>
            <a:spLocks noChangeShapeType="1"/>
          </p:cNvSpPr>
          <p:nvPr/>
        </p:nvSpPr>
        <p:spPr bwMode="auto">
          <a:xfrm>
            <a:off x="2667000" y="3048000"/>
            <a:ext cx="7620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70" name="Line 74"/>
          <p:cNvSpPr>
            <a:spLocks noChangeShapeType="1"/>
          </p:cNvSpPr>
          <p:nvPr/>
        </p:nvSpPr>
        <p:spPr bwMode="auto">
          <a:xfrm>
            <a:off x="3439529" y="3725605"/>
            <a:ext cx="0" cy="34180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71" name="Line 75"/>
          <p:cNvSpPr>
            <a:spLocks noChangeShapeType="1"/>
          </p:cNvSpPr>
          <p:nvPr/>
        </p:nvSpPr>
        <p:spPr bwMode="auto">
          <a:xfrm>
            <a:off x="3495401" y="4176165"/>
            <a:ext cx="0" cy="47598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72" name="Line 76"/>
          <p:cNvSpPr>
            <a:spLocks noChangeShapeType="1"/>
          </p:cNvSpPr>
          <p:nvPr/>
        </p:nvSpPr>
        <p:spPr bwMode="auto">
          <a:xfrm flipH="1">
            <a:off x="3575627" y="4718533"/>
            <a:ext cx="4297" cy="31355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74" name="Line 78"/>
          <p:cNvSpPr>
            <a:spLocks noChangeShapeType="1"/>
          </p:cNvSpPr>
          <p:nvPr/>
        </p:nvSpPr>
        <p:spPr bwMode="auto">
          <a:xfrm>
            <a:off x="3648689" y="5669089"/>
            <a:ext cx="68764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75" name="Line 79"/>
          <p:cNvSpPr>
            <a:spLocks noChangeShapeType="1"/>
          </p:cNvSpPr>
          <p:nvPr/>
        </p:nvSpPr>
        <p:spPr bwMode="auto">
          <a:xfrm>
            <a:off x="4846343" y="5669089"/>
            <a:ext cx="845234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76" name="Line 80"/>
          <p:cNvSpPr>
            <a:spLocks noChangeShapeType="1"/>
          </p:cNvSpPr>
          <p:nvPr/>
        </p:nvSpPr>
        <p:spPr bwMode="auto">
          <a:xfrm flipV="1">
            <a:off x="5691577" y="5132371"/>
            <a:ext cx="0" cy="53671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5" name="Oval 10"/>
          <p:cNvSpPr>
            <a:spLocks noChangeAspect="1" noChangeArrowheads="1"/>
          </p:cNvSpPr>
          <p:nvPr/>
        </p:nvSpPr>
        <p:spPr bwMode="auto">
          <a:xfrm flipH="1">
            <a:off x="5556913" y="2269404"/>
            <a:ext cx="1862380" cy="104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3E2FAD"/>
                </a:solidFill>
              </a:rPr>
              <a:t>Applications</a:t>
            </a:r>
          </a:p>
        </p:txBody>
      </p:sp>
      <p:sp>
        <p:nvSpPr>
          <p:cNvPr id="24626" name="Rectangle 12"/>
          <p:cNvSpPr>
            <a:spLocks noChangeAspect="1" noChangeArrowheads="1"/>
          </p:cNvSpPr>
          <p:nvPr/>
        </p:nvSpPr>
        <p:spPr bwMode="auto">
          <a:xfrm rot="5379584">
            <a:off x="4779765" y="4052905"/>
            <a:ext cx="1642017" cy="697676"/>
          </a:xfrm>
          <a:prstGeom prst="rect">
            <a:avLst/>
          </a:prstGeom>
          <a:solidFill>
            <a:srgbClr val="AFFFA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E2FAD"/>
              </a:solidFill>
            </a:endParaRPr>
          </a:p>
        </p:txBody>
      </p:sp>
      <p:sp>
        <p:nvSpPr>
          <p:cNvPr id="24627" name="Line 21"/>
          <p:cNvSpPr>
            <a:spLocks noChangeAspect="1" noChangeShapeType="1"/>
          </p:cNvSpPr>
          <p:nvPr/>
        </p:nvSpPr>
        <p:spPr bwMode="auto">
          <a:xfrm>
            <a:off x="5247471" y="4489722"/>
            <a:ext cx="69767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8" name="Line 22"/>
          <p:cNvSpPr>
            <a:spLocks noChangeAspect="1" noChangeShapeType="1"/>
          </p:cNvSpPr>
          <p:nvPr/>
        </p:nvSpPr>
        <p:spPr bwMode="auto">
          <a:xfrm>
            <a:off x="5247471" y="4142268"/>
            <a:ext cx="69767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1" name="Line 83"/>
          <p:cNvSpPr>
            <a:spLocks noChangeAspect="1" noChangeShapeType="1"/>
          </p:cNvSpPr>
          <p:nvPr/>
        </p:nvSpPr>
        <p:spPr bwMode="auto">
          <a:xfrm>
            <a:off x="5247471" y="4845651"/>
            <a:ext cx="69767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80" name="Rectangle 84"/>
          <p:cNvSpPr>
            <a:spLocks noChangeArrowheads="1"/>
          </p:cNvSpPr>
          <p:nvPr/>
        </p:nvSpPr>
        <p:spPr bwMode="auto">
          <a:xfrm>
            <a:off x="5336292" y="4652149"/>
            <a:ext cx="501410" cy="663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81" name="Rectangle 85"/>
          <p:cNvSpPr>
            <a:spLocks noChangeArrowheads="1"/>
          </p:cNvSpPr>
          <p:nvPr/>
        </p:nvSpPr>
        <p:spPr bwMode="auto">
          <a:xfrm>
            <a:off x="5324831" y="4243961"/>
            <a:ext cx="432645" cy="6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82" name="Line 86"/>
          <p:cNvSpPr>
            <a:spLocks noChangeShapeType="1"/>
          </p:cNvSpPr>
          <p:nvPr/>
        </p:nvSpPr>
        <p:spPr bwMode="auto">
          <a:xfrm flipV="1">
            <a:off x="5757476" y="4718533"/>
            <a:ext cx="0" cy="31355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83" name="Line 87"/>
          <p:cNvSpPr>
            <a:spLocks noChangeShapeType="1"/>
          </p:cNvSpPr>
          <p:nvPr/>
        </p:nvSpPr>
        <p:spPr bwMode="auto">
          <a:xfrm flipV="1">
            <a:off x="5678684" y="4306107"/>
            <a:ext cx="0" cy="34604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84" name="Line 88"/>
          <p:cNvSpPr>
            <a:spLocks noChangeShapeType="1"/>
          </p:cNvSpPr>
          <p:nvPr/>
        </p:nvSpPr>
        <p:spPr bwMode="auto">
          <a:xfrm flipV="1">
            <a:off x="5591295" y="3888032"/>
            <a:ext cx="0" cy="35592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85" name="Line 89"/>
          <p:cNvSpPr>
            <a:spLocks noChangeShapeType="1"/>
          </p:cNvSpPr>
          <p:nvPr/>
        </p:nvSpPr>
        <p:spPr bwMode="auto">
          <a:xfrm flipV="1">
            <a:off x="5539720" y="3124200"/>
            <a:ext cx="861079" cy="672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89" name="Line 93"/>
          <p:cNvSpPr>
            <a:spLocks noChangeShapeType="1"/>
          </p:cNvSpPr>
          <p:nvPr/>
        </p:nvSpPr>
        <p:spPr bwMode="auto">
          <a:xfrm>
            <a:off x="3648689" y="5098473"/>
            <a:ext cx="0" cy="57061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5" name="Text Box 94"/>
          <p:cNvSpPr txBox="1">
            <a:spLocks noChangeArrowheads="1"/>
          </p:cNvSpPr>
          <p:nvPr/>
        </p:nvSpPr>
        <p:spPr bwMode="auto">
          <a:xfrm>
            <a:off x="1630156" y="1905000"/>
            <a:ext cx="918296" cy="35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C2"/>
                </a:solidFill>
              </a:rPr>
              <a:t>sender</a:t>
            </a:r>
          </a:p>
        </p:txBody>
      </p:sp>
      <p:sp>
        <p:nvSpPr>
          <p:cNvPr id="24616" name="Text Box 95"/>
          <p:cNvSpPr txBox="1">
            <a:spLocks noChangeArrowheads="1"/>
          </p:cNvSpPr>
          <p:nvPr/>
        </p:nvSpPr>
        <p:spPr bwMode="auto">
          <a:xfrm>
            <a:off x="6409310" y="1905000"/>
            <a:ext cx="1044365" cy="35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C2"/>
                </a:solidFill>
              </a:rPr>
              <a:t>receiver</a:t>
            </a:r>
          </a:p>
        </p:txBody>
      </p:sp>
      <p:sp>
        <p:nvSpPr>
          <p:cNvPr id="132192" name="Rectangle 96"/>
          <p:cNvSpPr>
            <a:spLocks noChangeArrowheads="1"/>
          </p:cNvSpPr>
          <p:nvPr/>
        </p:nvSpPr>
        <p:spPr bwMode="auto">
          <a:xfrm>
            <a:off x="762000" y="3553290"/>
            <a:ext cx="2088731" cy="23460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A receiving layer wraps incoming message with an envelope</a:t>
            </a:r>
          </a:p>
          <a:p>
            <a:pPr marL="177800" lvl="1" indent="-63500">
              <a:lnSpc>
                <a:spcPct val="100000"/>
              </a:lnSpc>
              <a:buFontTx/>
              <a:buChar char="•"/>
            </a:pPr>
            <a:r>
              <a:rPr lang="en-US"/>
              <a:t> Adds layer related addressing information</a:t>
            </a:r>
          </a:p>
        </p:txBody>
      </p:sp>
      <p:sp>
        <p:nvSpPr>
          <p:cNvPr id="132194" name="Rectangle 98"/>
          <p:cNvSpPr>
            <a:spLocks noChangeArrowheads="1"/>
          </p:cNvSpPr>
          <p:nvPr/>
        </p:nvSpPr>
        <p:spPr bwMode="auto">
          <a:xfrm>
            <a:off x="6293269" y="4323056"/>
            <a:ext cx="2088731" cy="17090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A receiving layer removes the layer related envelope and forwards the message up</a:t>
            </a:r>
          </a:p>
        </p:txBody>
      </p:sp>
      <p:sp>
        <p:nvSpPr>
          <p:cNvPr id="132161" name="Rectangle 65"/>
          <p:cNvSpPr>
            <a:spLocks noChangeArrowheads="1"/>
          </p:cNvSpPr>
          <p:nvPr/>
        </p:nvSpPr>
        <p:spPr bwMode="auto">
          <a:xfrm>
            <a:off x="5324831" y="3813174"/>
            <a:ext cx="363880" cy="663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64" name="Rectangle 68"/>
          <p:cNvSpPr>
            <a:spLocks noChangeArrowheads="1"/>
          </p:cNvSpPr>
          <p:nvPr/>
        </p:nvSpPr>
        <p:spPr bwMode="auto">
          <a:xfrm>
            <a:off x="5324831" y="5065987"/>
            <a:ext cx="501410" cy="6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1395F1B3-DD8B-49E8-B296-FBC96CC7B02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4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2007 John Wiley &amp; Sons, Inc.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D556030C-CE30-4F81-8658-F6F6CABD4A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title"/>
          </p:nvPr>
        </p:nvSpPr>
        <p:spPr>
          <a:xfrm>
            <a:off x="3886200" y="1752600"/>
            <a:ext cx="22098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Protocols</a:t>
            </a:r>
          </a:p>
        </p:txBody>
      </p:sp>
      <p:sp>
        <p:nvSpPr>
          <p:cNvPr id="256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924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Used by Network model layers</a:t>
            </a:r>
          </a:p>
          <a:p>
            <a:pPr eaLnBrk="1" hangingPunct="1"/>
            <a:r>
              <a:rPr lang="en-US" sz="2400" dirty="0" smtClean="0"/>
              <a:t>Sets of standardized rules to define how to communicate at each layer and how to interface with adjacent layers</a:t>
            </a:r>
          </a:p>
          <a:p>
            <a:pPr eaLnBrk="1" hangingPunct="1"/>
            <a:endParaRPr lang="en-US" sz="2400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1600200" y="3886200"/>
            <a:ext cx="6238875" cy="2052638"/>
            <a:chOff x="847725" y="3763963"/>
            <a:chExt cx="7050088" cy="2403475"/>
          </a:xfrm>
        </p:grpSpPr>
        <p:sp>
          <p:nvSpPr>
            <p:cNvPr id="25604" name="Rectangle 47"/>
            <p:cNvSpPr>
              <a:spLocks noChangeArrowheads="1"/>
            </p:cNvSpPr>
            <p:nvPr/>
          </p:nvSpPr>
          <p:spPr bwMode="auto">
            <a:xfrm>
              <a:off x="5227638" y="4294188"/>
              <a:ext cx="1219200" cy="762000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Rectangle 46"/>
            <p:cNvSpPr>
              <a:spLocks noChangeArrowheads="1"/>
            </p:cNvSpPr>
            <p:nvPr/>
          </p:nvSpPr>
          <p:spPr bwMode="auto">
            <a:xfrm>
              <a:off x="2173288" y="4294188"/>
              <a:ext cx="1219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173288" y="3763963"/>
              <a:ext cx="0" cy="18415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92488" y="3763963"/>
              <a:ext cx="0" cy="18415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173288" y="4294188"/>
              <a:ext cx="12192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2173288" y="5056188"/>
              <a:ext cx="12192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2595563" y="4016375"/>
              <a:ext cx="0" cy="490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 flipV="1">
              <a:off x="2894013" y="3978275"/>
              <a:ext cx="0" cy="490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2620963" y="4852988"/>
              <a:ext cx="0" cy="477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V="1">
              <a:off x="2894013" y="4827588"/>
              <a:ext cx="0" cy="477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3259138" y="4557713"/>
              <a:ext cx="2225675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H="1">
              <a:off x="3106738" y="4789488"/>
              <a:ext cx="2225675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29"/>
            <p:cNvSpPr>
              <a:spLocks noChangeShapeType="1"/>
            </p:cNvSpPr>
            <p:nvPr/>
          </p:nvSpPr>
          <p:spPr bwMode="auto">
            <a:xfrm>
              <a:off x="5227638" y="3763963"/>
              <a:ext cx="0" cy="18415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30"/>
            <p:cNvSpPr>
              <a:spLocks noChangeShapeType="1"/>
            </p:cNvSpPr>
            <p:nvPr/>
          </p:nvSpPr>
          <p:spPr bwMode="auto">
            <a:xfrm>
              <a:off x="6446838" y="3763963"/>
              <a:ext cx="0" cy="18415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31"/>
            <p:cNvSpPr>
              <a:spLocks noChangeShapeType="1"/>
            </p:cNvSpPr>
            <p:nvPr/>
          </p:nvSpPr>
          <p:spPr bwMode="auto">
            <a:xfrm>
              <a:off x="5227638" y="4294188"/>
              <a:ext cx="12192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32"/>
            <p:cNvSpPr>
              <a:spLocks noChangeShapeType="1"/>
            </p:cNvSpPr>
            <p:nvPr/>
          </p:nvSpPr>
          <p:spPr bwMode="auto">
            <a:xfrm>
              <a:off x="5227638" y="5056188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33"/>
            <p:cNvSpPr>
              <a:spLocks noChangeShapeType="1"/>
            </p:cNvSpPr>
            <p:nvPr/>
          </p:nvSpPr>
          <p:spPr bwMode="auto">
            <a:xfrm>
              <a:off x="5776913" y="4054475"/>
              <a:ext cx="0" cy="490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34"/>
            <p:cNvSpPr>
              <a:spLocks noChangeShapeType="1"/>
            </p:cNvSpPr>
            <p:nvPr/>
          </p:nvSpPr>
          <p:spPr bwMode="auto">
            <a:xfrm flipV="1">
              <a:off x="6075363" y="4041775"/>
              <a:ext cx="0" cy="490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35"/>
            <p:cNvSpPr>
              <a:spLocks noChangeShapeType="1"/>
            </p:cNvSpPr>
            <p:nvPr/>
          </p:nvSpPr>
          <p:spPr bwMode="auto">
            <a:xfrm>
              <a:off x="5789613" y="4929188"/>
              <a:ext cx="0" cy="3635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36"/>
            <p:cNvSpPr>
              <a:spLocks noChangeShapeType="1"/>
            </p:cNvSpPr>
            <p:nvPr/>
          </p:nvSpPr>
          <p:spPr bwMode="auto">
            <a:xfrm flipV="1">
              <a:off x="6037263" y="4840288"/>
              <a:ext cx="0" cy="3635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Text Box 37"/>
            <p:cNvSpPr txBox="1">
              <a:spLocks noChangeArrowheads="1"/>
            </p:cNvSpPr>
            <p:nvPr/>
          </p:nvSpPr>
          <p:spPr bwMode="auto">
            <a:xfrm>
              <a:off x="5227638" y="5800725"/>
              <a:ext cx="1060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8C"/>
                  </a:solidFill>
                </a:rPr>
                <a:t>receiver</a:t>
              </a:r>
            </a:p>
          </p:txBody>
        </p:sp>
        <p:sp>
          <p:nvSpPr>
            <p:cNvPr id="25627" name="Text Box 38"/>
            <p:cNvSpPr txBox="1">
              <a:spLocks noChangeArrowheads="1"/>
            </p:cNvSpPr>
            <p:nvPr/>
          </p:nvSpPr>
          <p:spPr bwMode="auto">
            <a:xfrm>
              <a:off x="2305050" y="5800725"/>
              <a:ext cx="933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8C"/>
                  </a:solidFill>
                </a:rPr>
                <a:t>sender</a:t>
              </a:r>
            </a:p>
          </p:txBody>
        </p:sp>
        <p:sp>
          <p:nvSpPr>
            <p:cNvPr id="25628" name="Text Box 39"/>
            <p:cNvSpPr txBox="1">
              <a:spLocks noChangeArrowheads="1"/>
            </p:cNvSpPr>
            <p:nvPr/>
          </p:nvSpPr>
          <p:spPr bwMode="auto">
            <a:xfrm>
              <a:off x="860425" y="4456113"/>
              <a:ext cx="1116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</a:rPr>
                <a:t>Layer N</a:t>
              </a:r>
            </a:p>
          </p:txBody>
        </p:sp>
        <p:sp>
          <p:nvSpPr>
            <p:cNvPr id="25629" name="Text Box 40"/>
            <p:cNvSpPr txBox="1">
              <a:spLocks noChangeArrowheads="1"/>
            </p:cNvSpPr>
            <p:nvPr/>
          </p:nvSpPr>
          <p:spPr bwMode="auto">
            <a:xfrm>
              <a:off x="847725" y="5094288"/>
              <a:ext cx="1341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</a:rPr>
                <a:t>Layer N-1</a:t>
              </a:r>
            </a:p>
          </p:txBody>
        </p:sp>
        <p:sp>
          <p:nvSpPr>
            <p:cNvPr id="25630" name="Text Box 41"/>
            <p:cNvSpPr txBox="1">
              <a:spLocks noChangeArrowheads="1"/>
            </p:cNvSpPr>
            <p:nvPr/>
          </p:nvSpPr>
          <p:spPr bwMode="auto">
            <a:xfrm>
              <a:off x="860425" y="3763963"/>
              <a:ext cx="14049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</a:rPr>
                <a:t>Layer N+1</a:t>
              </a:r>
            </a:p>
          </p:txBody>
        </p:sp>
        <p:sp>
          <p:nvSpPr>
            <p:cNvPr id="25631" name="Text Box 43"/>
            <p:cNvSpPr txBox="1">
              <a:spLocks noChangeArrowheads="1"/>
            </p:cNvSpPr>
            <p:nvPr/>
          </p:nvSpPr>
          <p:spPr bwMode="auto">
            <a:xfrm>
              <a:off x="6480175" y="4468813"/>
              <a:ext cx="1116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</a:rPr>
                <a:t>Layer N</a:t>
              </a:r>
            </a:p>
          </p:txBody>
        </p:sp>
        <p:sp>
          <p:nvSpPr>
            <p:cNvPr id="25632" name="Text Box 44"/>
            <p:cNvSpPr txBox="1">
              <a:spLocks noChangeArrowheads="1"/>
            </p:cNvSpPr>
            <p:nvPr/>
          </p:nvSpPr>
          <p:spPr bwMode="auto">
            <a:xfrm>
              <a:off x="6480175" y="5170488"/>
              <a:ext cx="1341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</a:rPr>
                <a:t>Layer N-1</a:t>
              </a:r>
            </a:p>
          </p:txBody>
        </p:sp>
        <p:sp>
          <p:nvSpPr>
            <p:cNvPr id="25633" name="Text Box 45"/>
            <p:cNvSpPr txBox="1">
              <a:spLocks noChangeArrowheads="1"/>
            </p:cNvSpPr>
            <p:nvPr/>
          </p:nvSpPr>
          <p:spPr bwMode="auto">
            <a:xfrm>
              <a:off x="6492875" y="3840163"/>
              <a:ext cx="14049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</a:rPr>
                <a:t>Layer N+1</a:t>
              </a:r>
            </a:p>
          </p:txBody>
        </p:sp>
        <p:sp>
          <p:nvSpPr>
            <p:cNvPr id="25634" name="Oval 48"/>
            <p:cNvSpPr>
              <a:spLocks noChangeArrowheads="1"/>
            </p:cNvSpPr>
            <p:nvPr/>
          </p:nvSpPr>
          <p:spPr bwMode="auto">
            <a:xfrm>
              <a:off x="2254250" y="4430713"/>
              <a:ext cx="1087438" cy="4603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Oval 50"/>
            <p:cNvSpPr>
              <a:spLocks noChangeArrowheads="1"/>
            </p:cNvSpPr>
            <p:nvPr/>
          </p:nvSpPr>
          <p:spPr bwMode="auto">
            <a:xfrm>
              <a:off x="5332413" y="4430713"/>
              <a:ext cx="1087437" cy="4603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46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2007 John Wiley &amp; Sons, Inc.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A11BF24D-4241-44FE-8F56-15A28C3C0C9C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6628" name="Picture 2" descr="0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24000"/>
          </a:blip>
          <a:srcRect/>
          <a:stretch>
            <a:fillRect/>
          </a:stretch>
        </p:blipFill>
        <p:spPr bwMode="auto">
          <a:xfrm>
            <a:off x="914400" y="1905000"/>
            <a:ext cx="7086600" cy="439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7010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Message Transmission Example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86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8AC927B6-04CD-436E-924C-3D96F66477C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7652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6629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Points about Network Layer View</a:t>
            </a:r>
          </a:p>
        </p:txBody>
      </p:sp>
      <p:sp>
        <p:nvSpPr>
          <p:cNvPr id="2765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Layers allow simplicity of networking in some ways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Easy to develop new software that fits each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Relatively simple to change the software at any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Matching layers communicate between different computers and computer platforms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Accomplished by standards that we all agree 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e.g.,  Physical layer at the sending computer must match up with the same layer in the receiving computer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Somewhat inefficient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Involves many software packages and packets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Packet overhead (</a:t>
            </a:r>
            <a:r>
              <a:rPr lang="en-US" sz="2000" dirty="0" smtClean="0">
                <a:sym typeface="Wingdings" pitchFamily="2" charset="2"/>
              </a:rPr>
              <a:t>slower transmission, processing time)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Interoperability achieved at the expense of perfectly streamlined communication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2007 John Wiley &amp; Sons, Inc.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532C8D85-E461-46FF-8D95-0A0005775EB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Importance</a:t>
            </a:r>
          </a:p>
          <a:p>
            <a:pPr lvl="1" eaLnBrk="1" hangingPunct="1"/>
            <a:r>
              <a:rPr lang="en-US" sz="2000" smtClean="0"/>
              <a:t>Provide a “fixed” way for hardware and/or software systems (different companies)  to communicate</a:t>
            </a:r>
          </a:p>
          <a:p>
            <a:pPr lvl="1" eaLnBrk="1" hangingPunct="1"/>
            <a:r>
              <a:rPr lang="en-US" sz="2000" smtClean="0"/>
              <a:t>Help promote competition and decrease the price </a:t>
            </a:r>
          </a:p>
          <a:p>
            <a:pPr eaLnBrk="1" hangingPunct="1"/>
            <a:r>
              <a:rPr lang="en-US" sz="2400" smtClean="0"/>
              <a:t>Types of Standards</a:t>
            </a:r>
          </a:p>
          <a:p>
            <a:pPr lvl="1" eaLnBrk="1" hangingPunct="1"/>
            <a:r>
              <a:rPr lang="en-US" sz="2000" smtClean="0"/>
              <a:t>Formal standards </a:t>
            </a:r>
          </a:p>
          <a:p>
            <a:pPr lvl="2" eaLnBrk="1" hangingPunct="1"/>
            <a:r>
              <a:rPr lang="en-US" sz="2000" smtClean="0"/>
              <a:t>Developed by an industry or government standards-making body</a:t>
            </a:r>
          </a:p>
          <a:p>
            <a:pPr lvl="1" eaLnBrk="1" hangingPunct="1"/>
            <a:r>
              <a:rPr lang="en-US" sz="2000" smtClean="0"/>
              <a:t>De-facto standards </a:t>
            </a:r>
          </a:p>
          <a:p>
            <a:pPr lvl="2" eaLnBrk="1" hangingPunct="1"/>
            <a:r>
              <a:rPr lang="en-US" sz="2000" smtClean="0"/>
              <a:t>Emerge in the marketplace and widely used</a:t>
            </a:r>
          </a:p>
          <a:p>
            <a:pPr lvl="2" eaLnBrk="1" hangingPunct="1"/>
            <a:r>
              <a:rPr lang="en-US" sz="2000" smtClean="0"/>
              <a:t>Lack official backing by a standards-making body</a:t>
            </a:r>
          </a:p>
          <a:p>
            <a:pPr lvl="1" eaLnBrk="1" hangingPunct="1"/>
            <a:endParaRPr lang="en-US" sz="2000" smtClean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26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299" y="2209800"/>
            <a:ext cx="78276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Impact of Moore’s Law: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	-   Gordon </a:t>
            </a:r>
            <a:r>
              <a:rPr lang="en-US" dirty="0">
                <a:latin typeface="Arial" pitchFamily="34" charset="0"/>
                <a:cs typeface="Arial" pitchFamily="34" charset="0"/>
              </a:rPr>
              <a:t>Moore observed that the number of transistors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on </a:t>
            </a:r>
            <a:r>
              <a:rPr lang="en-US" dirty="0">
                <a:latin typeface="Arial" pitchFamily="34" charset="0"/>
                <a:cs typeface="Arial" pitchFamily="34" charset="0"/>
              </a:rPr>
              <a:t>an integrated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circuit </a:t>
            </a:r>
            <a:r>
              <a:rPr lang="en-US" dirty="0">
                <a:latin typeface="Arial" pitchFamily="34" charset="0"/>
                <a:cs typeface="Arial" pitchFamily="34" charset="0"/>
              </a:rPr>
              <a:t>had doubled every year since the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introduction </a:t>
            </a:r>
            <a:r>
              <a:rPr lang="en-US" dirty="0">
                <a:latin typeface="Arial" pitchFamily="34" charset="0"/>
                <a:cs typeface="Arial" pitchFamily="34" charset="0"/>
              </a:rPr>
              <a:t>of the IC and that trend would continue into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	    	   the foreseeable </a:t>
            </a:r>
            <a:r>
              <a:rPr lang="en-US" dirty="0">
                <a:latin typeface="Arial" pitchFamily="34" charset="0"/>
                <a:cs typeface="Arial" pitchFamily="34" charset="0"/>
              </a:rPr>
              <a:t>future.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-   Actually, it was closer to 18 months and in 1975 Moore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	    	    modified it </a:t>
            </a:r>
            <a:r>
              <a:rPr lang="en-US" dirty="0">
                <a:latin typeface="Arial" pitchFamily="34" charset="0"/>
                <a:cs typeface="Arial" pitchFamily="34" charset="0"/>
              </a:rPr>
              <a:t>again to 24 months. Still despite all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theorists </a:t>
            </a:r>
            <a:r>
              <a:rPr lang="en-US" dirty="0">
                <a:latin typeface="Arial" pitchFamily="34" charset="0"/>
                <a:cs typeface="Arial" pitchFamily="34" charset="0"/>
              </a:rPr>
              <a:t>who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    predicted a </a:t>
            </a:r>
            <a:r>
              <a:rPr lang="en-US" dirty="0">
                <a:latin typeface="Arial" pitchFamily="34" charset="0"/>
                <a:cs typeface="Arial" pitchFamily="34" charset="0"/>
              </a:rPr>
              <a:t>quantum limit, the trend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has continued </a:t>
            </a:r>
            <a:r>
              <a:rPr lang="en-US" dirty="0">
                <a:latin typeface="Arial" pitchFamily="34" charset="0"/>
                <a:cs typeface="Arial" pitchFamily="34" charset="0"/>
              </a:rPr>
              <a:t>for 4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 	    decades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	    In </a:t>
            </a:r>
            <a:r>
              <a:rPr lang="en-US" dirty="0">
                <a:latin typeface="Arial" pitchFamily="34" charset="0"/>
                <a:cs typeface="Arial" pitchFamily="34" charset="0"/>
              </a:rPr>
              <a:t>1965, when Moore made his first prediction there were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    	    about 60 </a:t>
            </a:r>
            <a:r>
              <a:rPr lang="en-US" dirty="0">
                <a:latin typeface="Arial" pitchFamily="34" charset="0"/>
                <a:cs typeface="Arial" pitchFamily="34" charset="0"/>
              </a:rPr>
              <a:t>transistors on a chip. In 2008, Intel has put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  	   1,700,000,000 Transistors </a:t>
            </a:r>
            <a:r>
              <a:rPr lang="en-US" dirty="0">
                <a:latin typeface="Arial" pitchFamily="34" charset="0"/>
                <a:cs typeface="Arial" pitchFamily="34" charset="0"/>
              </a:rPr>
              <a:t>on it’s Itanium chip.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416" y="1143000"/>
            <a:ext cx="8617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Brief History of Centralized Software Development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 the evolution to Distributed systems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1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2007 John Wiley &amp; Sons, Inc.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EBCA73F9-6604-44A4-905E-5A195216F8F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Standardization Processes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3886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Specification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Developing the nomenclature and identifying the problems to be addressed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Identification of choices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Identifying solutions to the problems and choose the “optimum” solution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Acceptance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Defining the solution, getting it recognized by industry so that a uniform solution is accepted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0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2007 John Wiley &amp; Sons, Inc.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917CA014-06FA-41A5-9E76-D8C9B267D01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0724" name="Rectangle 8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49530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Major Standards Bodies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3657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ISO  (International Organization for Standardization) 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Technical recommendations for data communication interfaces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Composed of each country’s national standards orgs.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Based in Geneva, Switzerland (www.iso.ch)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ITU-T (International Telecommunications Union –Telecom Group 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Technical recommendations about telephone, telegraph and data communications interfaces 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Composed of representatives from each country in UN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Based in Geneva, Switzerland (www.itu.int)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0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8D0B920E-9258-42C8-89B0-C4B35E6D05B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64770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Major Standards Bodies (Cont.)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7396" y="2057400"/>
            <a:ext cx="7772400" cy="3657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ANSI (American National Standards Institute)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Coordinating organization for US (not a standards- making body)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www.ansi.org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IEEE (Institute of Electrical and Electronic Engineers)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Professional society; also develops mostly LAN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standards.ieee.org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IETF (Internet Engineering Task Force)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Develops Internet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 official membership (anyone welcome)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www.ietf.org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8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2007 John Wiley &amp; Sons, Inc.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51A286EA-02B7-4C1A-AF76-C05DEA988F5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2772" name="Rectangle 42"/>
          <p:cNvSpPr>
            <a:spLocks noChangeArrowheads="1"/>
          </p:cNvSpPr>
          <p:nvPr/>
        </p:nvSpPr>
        <p:spPr bwMode="auto">
          <a:xfrm>
            <a:off x="949325" y="3565525"/>
            <a:ext cx="7372350" cy="717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43"/>
          <p:cNvSpPr>
            <a:spLocks noChangeArrowheads="1"/>
          </p:cNvSpPr>
          <p:nvPr/>
        </p:nvSpPr>
        <p:spPr bwMode="auto">
          <a:xfrm>
            <a:off x="949325" y="5202238"/>
            <a:ext cx="7372350" cy="969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74" name="Rectangle 41"/>
          <p:cNvSpPr>
            <a:spLocks noChangeArrowheads="1"/>
          </p:cNvSpPr>
          <p:nvPr/>
        </p:nvSpPr>
        <p:spPr bwMode="auto">
          <a:xfrm>
            <a:off x="949325" y="1855788"/>
            <a:ext cx="7372350" cy="99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Data Comm. Standards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49325" y="1298575"/>
            <a:ext cx="2992438" cy="557213"/>
            <a:chOff x="0" y="0"/>
            <a:chExt cx="993" cy="672"/>
          </a:xfrm>
        </p:grpSpPr>
        <p:sp>
          <p:nvSpPr>
            <p:cNvPr id="32812" name="Rectangle 4"/>
            <p:cNvSpPr>
              <a:spLocks noChangeArrowheads="1"/>
            </p:cNvSpPr>
            <p:nvPr/>
          </p:nvSpPr>
          <p:spPr bwMode="auto">
            <a:xfrm>
              <a:off x="43" y="0"/>
              <a:ext cx="907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u="sng">
                  <a:solidFill>
                    <a:srgbClr val="00008C"/>
                  </a:solidFill>
                  <a:cs typeface="Times New Roman" pitchFamily="18" charset="0"/>
                </a:rPr>
                <a:t>Layer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8C"/>
                </a:solidFill>
              </a:endParaRPr>
            </a:p>
          </p:txBody>
        </p:sp>
        <p:sp>
          <p:nvSpPr>
            <p:cNvPr id="328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93" cy="67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941763" y="1298575"/>
            <a:ext cx="4379912" cy="557213"/>
            <a:chOff x="993" y="0"/>
            <a:chExt cx="1454" cy="672"/>
          </a:xfrm>
        </p:grpSpPr>
        <p:sp>
          <p:nvSpPr>
            <p:cNvPr id="32810" name="Rectangle 7"/>
            <p:cNvSpPr>
              <a:spLocks noChangeArrowheads="1"/>
            </p:cNvSpPr>
            <p:nvPr/>
          </p:nvSpPr>
          <p:spPr bwMode="auto">
            <a:xfrm>
              <a:off x="1036" y="0"/>
              <a:ext cx="136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u="sng">
                  <a:solidFill>
                    <a:srgbClr val="00008C"/>
                  </a:solidFill>
                  <a:cs typeface="Times New Roman" pitchFamily="18" charset="0"/>
                </a:rPr>
                <a:t>Common Standards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8C"/>
                </a:solidFill>
              </a:endParaRPr>
            </a:p>
          </p:txBody>
        </p:sp>
        <p:sp>
          <p:nvSpPr>
            <p:cNvPr id="32811" name="Rectangle 8"/>
            <p:cNvSpPr>
              <a:spLocks noChangeArrowheads="1"/>
            </p:cNvSpPr>
            <p:nvPr/>
          </p:nvSpPr>
          <p:spPr bwMode="auto">
            <a:xfrm>
              <a:off x="993" y="0"/>
              <a:ext cx="1454" cy="67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49325" y="1855788"/>
            <a:ext cx="2992438" cy="992187"/>
            <a:chOff x="0" y="672"/>
            <a:chExt cx="993" cy="1440"/>
          </a:xfrm>
        </p:grpSpPr>
        <p:sp>
          <p:nvSpPr>
            <p:cNvPr id="32808" name="Rectangle 10"/>
            <p:cNvSpPr>
              <a:spLocks noChangeArrowheads="1"/>
            </p:cNvSpPr>
            <p:nvPr/>
          </p:nvSpPr>
          <p:spPr bwMode="auto">
            <a:xfrm>
              <a:off x="43" y="672"/>
              <a:ext cx="90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8C"/>
                </a:solidFill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  <a:cs typeface="Times New Roman" pitchFamily="18" charset="0"/>
                </a:rPr>
                <a:t>5. Application layer</a:t>
              </a:r>
              <a:endParaRPr lang="en-US" sz="1200">
                <a:solidFill>
                  <a:srgbClr val="00008C"/>
                </a:solidFill>
                <a:cs typeface="Times New Roman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8C"/>
                </a:solidFill>
              </a:endParaRPr>
            </a:p>
          </p:txBody>
        </p:sp>
        <p:sp>
          <p:nvSpPr>
            <p:cNvPr id="32809" name="Rectangle 11"/>
            <p:cNvSpPr>
              <a:spLocks noChangeArrowheads="1"/>
            </p:cNvSpPr>
            <p:nvPr/>
          </p:nvSpPr>
          <p:spPr bwMode="auto">
            <a:xfrm>
              <a:off x="0" y="672"/>
              <a:ext cx="993" cy="144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941763" y="1855788"/>
            <a:ext cx="4379912" cy="992187"/>
            <a:chOff x="993" y="672"/>
            <a:chExt cx="1454" cy="1440"/>
          </a:xfrm>
        </p:grpSpPr>
        <p:sp>
          <p:nvSpPr>
            <p:cNvPr id="32806" name="Rectangle 13"/>
            <p:cNvSpPr>
              <a:spLocks noChangeArrowheads="1"/>
            </p:cNvSpPr>
            <p:nvPr/>
          </p:nvSpPr>
          <p:spPr bwMode="auto">
            <a:xfrm>
              <a:off x="1036" y="672"/>
              <a:ext cx="1368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HTTP, HTML (Web)</a:t>
              </a:r>
              <a:endParaRPr lang="en-US" sz="1200">
                <a:solidFill>
                  <a:srgbClr val="00008C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MPEG, H.323 (audio/video)</a:t>
              </a:r>
              <a:endParaRPr lang="en-US" sz="1200">
                <a:solidFill>
                  <a:srgbClr val="00008C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IMAP, POP (e-mail)</a:t>
              </a:r>
              <a:endParaRPr lang="en-US" sz="2400">
                <a:solidFill>
                  <a:srgbClr val="00008C"/>
                </a:solidFill>
                <a:latin typeface="Times New Roman" pitchFamily="18" charset="0"/>
              </a:endParaRPr>
            </a:p>
          </p:txBody>
        </p:sp>
        <p:sp>
          <p:nvSpPr>
            <p:cNvPr id="32807" name="Rectangle 14"/>
            <p:cNvSpPr>
              <a:spLocks noChangeArrowheads="1"/>
            </p:cNvSpPr>
            <p:nvPr/>
          </p:nvSpPr>
          <p:spPr bwMode="auto">
            <a:xfrm>
              <a:off x="993" y="672"/>
              <a:ext cx="1454" cy="144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949325" y="2847975"/>
            <a:ext cx="2992438" cy="717550"/>
            <a:chOff x="0" y="2112"/>
            <a:chExt cx="993" cy="864"/>
          </a:xfrm>
        </p:grpSpPr>
        <p:sp>
          <p:nvSpPr>
            <p:cNvPr id="32804" name="Rectangle 16"/>
            <p:cNvSpPr>
              <a:spLocks noChangeArrowheads="1"/>
            </p:cNvSpPr>
            <p:nvPr/>
          </p:nvSpPr>
          <p:spPr bwMode="auto">
            <a:xfrm>
              <a:off x="43" y="2112"/>
              <a:ext cx="907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8C"/>
                </a:solidFill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  <a:cs typeface="Times New Roman" pitchFamily="18" charset="0"/>
                </a:rPr>
                <a:t>4. Transport layer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0">
                <a:solidFill>
                  <a:srgbClr val="00008C"/>
                </a:solidFill>
              </a:endParaRPr>
            </a:p>
          </p:txBody>
        </p:sp>
        <p:sp>
          <p:nvSpPr>
            <p:cNvPr id="32805" name="Rectangle 17"/>
            <p:cNvSpPr>
              <a:spLocks noChangeArrowheads="1"/>
            </p:cNvSpPr>
            <p:nvPr/>
          </p:nvSpPr>
          <p:spPr bwMode="auto">
            <a:xfrm>
              <a:off x="0" y="2112"/>
              <a:ext cx="993" cy="86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941763" y="2847975"/>
            <a:ext cx="4379912" cy="717550"/>
            <a:chOff x="993" y="2112"/>
            <a:chExt cx="1454" cy="864"/>
          </a:xfrm>
        </p:grpSpPr>
        <p:sp>
          <p:nvSpPr>
            <p:cNvPr id="32802" name="Rectangle 19"/>
            <p:cNvSpPr>
              <a:spLocks noChangeArrowheads="1"/>
            </p:cNvSpPr>
            <p:nvPr/>
          </p:nvSpPr>
          <p:spPr bwMode="auto">
            <a:xfrm>
              <a:off x="1036" y="2112"/>
              <a:ext cx="1368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TCP (Internet)</a:t>
              </a:r>
              <a:endParaRPr lang="en-US" sz="1200" dirty="0">
                <a:solidFill>
                  <a:srgbClr val="00008C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8C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8C"/>
                </a:solidFill>
                <a:latin typeface="Times New Roman" pitchFamily="18" charset="0"/>
              </a:endParaRPr>
            </a:p>
          </p:txBody>
        </p:sp>
        <p:sp>
          <p:nvSpPr>
            <p:cNvPr id="32803" name="Rectangle 20"/>
            <p:cNvSpPr>
              <a:spLocks noChangeArrowheads="1"/>
            </p:cNvSpPr>
            <p:nvPr/>
          </p:nvSpPr>
          <p:spPr bwMode="auto">
            <a:xfrm>
              <a:off x="993" y="2112"/>
              <a:ext cx="1454" cy="86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949325" y="3565525"/>
            <a:ext cx="2992438" cy="717550"/>
            <a:chOff x="0" y="2976"/>
            <a:chExt cx="993" cy="864"/>
          </a:xfrm>
        </p:grpSpPr>
        <p:sp>
          <p:nvSpPr>
            <p:cNvPr id="32800" name="Rectangle 22"/>
            <p:cNvSpPr>
              <a:spLocks noChangeArrowheads="1"/>
            </p:cNvSpPr>
            <p:nvPr/>
          </p:nvSpPr>
          <p:spPr bwMode="auto">
            <a:xfrm>
              <a:off x="43" y="2976"/>
              <a:ext cx="907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  <a:cs typeface="Times New Roman" pitchFamily="18" charset="0"/>
                </a:rPr>
                <a:t>3. Network layer</a:t>
              </a:r>
              <a:endParaRPr lang="en-US" sz="1200">
                <a:solidFill>
                  <a:srgbClr val="00008C"/>
                </a:solidFill>
                <a:cs typeface="Times New Roman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8C"/>
                </a:solidFill>
              </a:endParaRPr>
            </a:p>
          </p:txBody>
        </p:sp>
        <p:sp>
          <p:nvSpPr>
            <p:cNvPr id="32801" name="Rectangle 23"/>
            <p:cNvSpPr>
              <a:spLocks noChangeArrowheads="1"/>
            </p:cNvSpPr>
            <p:nvPr/>
          </p:nvSpPr>
          <p:spPr bwMode="auto">
            <a:xfrm>
              <a:off x="0" y="2976"/>
              <a:ext cx="993" cy="86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941763" y="3565525"/>
            <a:ext cx="4379912" cy="717550"/>
            <a:chOff x="993" y="2976"/>
            <a:chExt cx="1454" cy="864"/>
          </a:xfrm>
        </p:grpSpPr>
        <p:sp>
          <p:nvSpPr>
            <p:cNvPr id="32798" name="Rectangle 25"/>
            <p:cNvSpPr>
              <a:spLocks noChangeArrowheads="1"/>
            </p:cNvSpPr>
            <p:nvPr/>
          </p:nvSpPr>
          <p:spPr bwMode="auto">
            <a:xfrm>
              <a:off x="1036" y="2976"/>
              <a:ext cx="1368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IPv4; IPv6 </a:t>
              </a:r>
              <a:r>
                <a:rPr lang="en-US" dirty="0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(Internet)</a:t>
              </a:r>
              <a:endParaRPr lang="en-US" sz="1200" dirty="0">
                <a:solidFill>
                  <a:srgbClr val="00008C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8C"/>
                </a:solidFill>
                <a:latin typeface="Times New Roman" pitchFamily="18" charset="0"/>
              </a:endParaRPr>
            </a:p>
          </p:txBody>
        </p:sp>
        <p:sp>
          <p:nvSpPr>
            <p:cNvPr id="32799" name="Rectangle 26"/>
            <p:cNvSpPr>
              <a:spLocks noChangeArrowheads="1"/>
            </p:cNvSpPr>
            <p:nvPr/>
          </p:nvSpPr>
          <p:spPr bwMode="auto">
            <a:xfrm>
              <a:off x="993" y="2976"/>
              <a:ext cx="1454" cy="86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949325" y="4283075"/>
            <a:ext cx="2992438" cy="919163"/>
            <a:chOff x="0" y="3840"/>
            <a:chExt cx="993" cy="864"/>
          </a:xfrm>
        </p:grpSpPr>
        <p:sp>
          <p:nvSpPr>
            <p:cNvPr id="32796" name="Rectangle 28"/>
            <p:cNvSpPr>
              <a:spLocks noChangeArrowheads="1"/>
            </p:cNvSpPr>
            <p:nvPr/>
          </p:nvSpPr>
          <p:spPr bwMode="auto">
            <a:xfrm>
              <a:off x="43" y="3840"/>
              <a:ext cx="907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8C"/>
                </a:solidFill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  <a:cs typeface="Times New Roman" pitchFamily="18" charset="0"/>
                </a:rPr>
                <a:t>2. Data link layer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8C"/>
                </a:solidFill>
              </a:endParaRPr>
            </a:p>
          </p:txBody>
        </p:sp>
        <p:sp>
          <p:nvSpPr>
            <p:cNvPr id="32797" name="Rectangle 29"/>
            <p:cNvSpPr>
              <a:spLocks noChangeArrowheads="1"/>
            </p:cNvSpPr>
            <p:nvPr/>
          </p:nvSpPr>
          <p:spPr bwMode="auto">
            <a:xfrm>
              <a:off x="0" y="3840"/>
              <a:ext cx="993" cy="86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941763" y="4283075"/>
            <a:ext cx="4379912" cy="919163"/>
            <a:chOff x="993" y="3840"/>
            <a:chExt cx="1454" cy="864"/>
          </a:xfrm>
        </p:grpSpPr>
        <p:sp>
          <p:nvSpPr>
            <p:cNvPr id="32794" name="Rectangle 31"/>
            <p:cNvSpPr>
              <a:spLocks noChangeArrowheads="1"/>
            </p:cNvSpPr>
            <p:nvPr/>
          </p:nvSpPr>
          <p:spPr bwMode="auto">
            <a:xfrm>
              <a:off x="1036" y="3840"/>
              <a:ext cx="1368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Ethernet (LAN)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Frame Relay (WAN)</a:t>
              </a:r>
              <a:endParaRPr lang="en-US" sz="1200" dirty="0">
                <a:solidFill>
                  <a:srgbClr val="00008C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8C"/>
                </a:solidFill>
                <a:latin typeface="Times New Roman" pitchFamily="18" charset="0"/>
              </a:endParaRPr>
            </a:p>
          </p:txBody>
        </p:sp>
        <p:sp>
          <p:nvSpPr>
            <p:cNvPr id="32795" name="Rectangle 32"/>
            <p:cNvSpPr>
              <a:spLocks noChangeArrowheads="1"/>
            </p:cNvSpPr>
            <p:nvPr/>
          </p:nvSpPr>
          <p:spPr bwMode="auto">
            <a:xfrm>
              <a:off x="993" y="3840"/>
              <a:ext cx="1454" cy="86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949325" y="5202238"/>
            <a:ext cx="2992438" cy="969962"/>
            <a:chOff x="0" y="4704"/>
            <a:chExt cx="993" cy="1440"/>
          </a:xfrm>
        </p:grpSpPr>
        <p:sp>
          <p:nvSpPr>
            <p:cNvPr id="32792" name="Rectangle 34"/>
            <p:cNvSpPr>
              <a:spLocks noChangeArrowheads="1"/>
            </p:cNvSpPr>
            <p:nvPr/>
          </p:nvSpPr>
          <p:spPr bwMode="auto">
            <a:xfrm>
              <a:off x="43" y="4704"/>
              <a:ext cx="90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8C"/>
                </a:solidFill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8C"/>
                  </a:solidFill>
                  <a:cs typeface="Times New Roman" pitchFamily="18" charset="0"/>
                </a:rPr>
                <a:t>1. Physical layer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8C"/>
                </a:solidFill>
              </a:endParaRPr>
            </a:p>
          </p:txBody>
        </p:sp>
        <p:sp>
          <p:nvSpPr>
            <p:cNvPr id="32793" name="Rectangle 35"/>
            <p:cNvSpPr>
              <a:spLocks noChangeArrowheads="1"/>
            </p:cNvSpPr>
            <p:nvPr/>
          </p:nvSpPr>
          <p:spPr bwMode="auto">
            <a:xfrm>
              <a:off x="0" y="4704"/>
              <a:ext cx="993" cy="144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941763" y="5202238"/>
            <a:ext cx="4379912" cy="969962"/>
            <a:chOff x="993" y="4704"/>
            <a:chExt cx="1454" cy="1440"/>
          </a:xfrm>
        </p:grpSpPr>
        <p:sp>
          <p:nvSpPr>
            <p:cNvPr id="32790" name="Rectangle 37"/>
            <p:cNvSpPr>
              <a:spLocks noChangeArrowheads="1"/>
            </p:cNvSpPr>
            <p:nvPr/>
          </p:nvSpPr>
          <p:spPr bwMode="auto">
            <a:xfrm>
              <a:off x="1036" y="4704"/>
              <a:ext cx="1368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Category 56 </a:t>
              </a:r>
              <a:r>
                <a:rPr lang="en-US" dirty="0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twisted pair (LAN</a:t>
              </a:r>
              <a:r>
                <a:rPr lang="en-US" dirty="0" smtClean="0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Cable Modem or DSL (</a:t>
              </a:r>
              <a:r>
                <a:rPr lang="en-US" dirty="0" err="1" smtClean="0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BroadBand</a:t>
              </a:r>
              <a:r>
                <a:rPr lang="en-US" dirty="0">
                  <a:solidFill>
                    <a:srgbClr val="00008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32791" name="Rectangle 38"/>
            <p:cNvSpPr>
              <a:spLocks noChangeArrowheads="1"/>
            </p:cNvSpPr>
            <p:nvPr/>
          </p:nvSpPr>
          <p:spPr bwMode="auto">
            <a:xfrm>
              <a:off x="993" y="4704"/>
              <a:ext cx="1454" cy="144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88" name="Rectangle 44"/>
          <p:cNvSpPr>
            <a:spLocks noChangeArrowheads="1"/>
          </p:cNvSpPr>
          <p:nvPr/>
        </p:nvSpPr>
        <p:spPr bwMode="auto">
          <a:xfrm>
            <a:off x="949325" y="1295400"/>
            <a:ext cx="7372350" cy="4876800"/>
          </a:xfrm>
          <a:prstGeom prst="rect">
            <a:avLst/>
          </a:prstGeom>
          <a:noFill/>
          <a:ln w="28575">
            <a:solidFill>
              <a:srgbClr val="00008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45"/>
          <p:cNvSpPr>
            <a:spLocks noChangeShapeType="1"/>
          </p:cNvSpPr>
          <p:nvPr/>
        </p:nvSpPr>
        <p:spPr bwMode="auto">
          <a:xfrm>
            <a:off x="3941763" y="1295400"/>
            <a:ext cx="0" cy="487680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20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Wikipedia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11C8DADF-40FC-4674-A9DF-3882E25C356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Moore’s Law</a:t>
            </a:r>
          </a:p>
        </p:txBody>
      </p:sp>
      <p:pic>
        <p:nvPicPr>
          <p:cNvPr id="9221" name="Picture 2" descr="File:Transistor Count and Moore's Law - 2008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4041" y="1058334"/>
            <a:ext cx="6227591" cy="546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438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299" y="2362200"/>
            <a:ext cx="81841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Dealing with the Chaos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-   The reemergence of the IT organization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 Year 2000 issue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 The emergence of Application Development methodologies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 Object Oriented Design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 The Internet Explosion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416" y="1143000"/>
            <a:ext cx="8617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Brief History of Centralized Software Development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 the evolution to Distributed systems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416" y="1143000"/>
            <a:ext cx="740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 Brief History of Centralized Software Development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and the evolution to Distributed systems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211193" y="5951666"/>
            <a:ext cx="3084628" cy="29759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288" y="27700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1970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6501" y="280879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resent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135" y="3139376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more</a:t>
            </a:r>
          </a:p>
          <a:p>
            <a:r>
              <a:rPr lang="en-US" dirty="0" smtClean="0"/>
              <a:t>Geographically</a:t>
            </a:r>
          </a:p>
          <a:p>
            <a:r>
              <a:rPr lang="en-US" dirty="0" smtClean="0"/>
              <a:t>consolidated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2207" y="3190513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Internationally</a:t>
            </a:r>
          </a:p>
          <a:p>
            <a:r>
              <a:rPr lang="en-US" dirty="0" smtClean="0"/>
              <a:t>Diversified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5764" y="4096725"/>
            <a:ext cx="2688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Cost, Low CPU capacity</a:t>
            </a:r>
          </a:p>
          <a:p>
            <a:r>
              <a:rPr lang="en-US" dirty="0" smtClean="0"/>
              <a:t>Tightly coupled Systems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1680" y="4748742"/>
            <a:ext cx="2429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Applications  driven by</a:t>
            </a:r>
          </a:p>
          <a:p>
            <a:r>
              <a:rPr lang="en-US" dirty="0" smtClean="0"/>
              <a:t>CAPEX considerations and</a:t>
            </a:r>
          </a:p>
          <a:p>
            <a:r>
              <a:rPr lang="en-US" dirty="0" smtClean="0"/>
              <a:t>Algorithmic Efficiency.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811" y="5638800"/>
            <a:ext cx="2295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Networks barely existent</a:t>
            </a:r>
          </a:p>
          <a:p>
            <a:r>
              <a:rPr lang="en-US" dirty="0" smtClean="0"/>
              <a:t>Providing File Transfer or</a:t>
            </a:r>
          </a:p>
          <a:p>
            <a:r>
              <a:rPr lang="en-US" dirty="0" smtClean="0"/>
              <a:t>RTA over private lines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9141" y="3855738"/>
            <a:ext cx="259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Cost, Distributed</a:t>
            </a:r>
          </a:p>
          <a:p>
            <a:r>
              <a:rPr lang="en-US" dirty="0" smtClean="0"/>
              <a:t>CPU capacity. System</a:t>
            </a:r>
          </a:p>
          <a:p>
            <a:r>
              <a:rPr lang="en-US" dirty="0" smtClean="0"/>
              <a:t>Components loosely coupled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9139" y="4715470"/>
            <a:ext cx="24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Applications  driven by</a:t>
            </a:r>
          </a:p>
          <a:p>
            <a:r>
              <a:rPr lang="en-US" dirty="0" smtClean="0"/>
              <a:t>ROI, Marketing or Business</a:t>
            </a:r>
          </a:p>
          <a:p>
            <a:r>
              <a:rPr lang="en-US" dirty="0" smtClean="0"/>
              <a:t>Advantage considerations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85411" y="56388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providing a pervasive</a:t>
            </a:r>
          </a:p>
          <a:p>
            <a:r>
              <a:rPr lang="en-US" dirty="0" smtClean="0"/>
              <a:t>World wide communication</a:t>
            </a:r>
          </a:p>
          <a:p>
            <a:r>
              <a:rPr lang="en-US" dirty="0" smtClean="0"/>
              <a:t>Infrastructure. 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254464" y="5061608"/>
            <a:ext cx="3041357" cy="29759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164876" y="4330929"/>
            <a:ext cx="3220535" cy="29759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156162" y="3324706"/>
            <a:ext cx="3947011" cy="29759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06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447800"/>
            <a:ext cx="5780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Why does MIS 340 Seem So Confusing?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438400"/>
            <a:ext cx="73427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Many technologies exist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 singe underlying Theory exists that explains all the relationships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among all the parts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Multiple organizations have created computer networks standards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Set of technologies is diverse and changes rapidly.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Terminology is inconsistent between researcher's trying to be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technically precise and Marketers who often invent new terms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to distinguish their products.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23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152400" y="2667000"/>
            <a:ext cx="3142695" cy="25390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5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16027C"/>
              </a:solidFill>
              <a:effectLst/>
              <a:latin typeface="Arial" charset="0"/>
            </a:endParaRP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143000"/>
            <a:ext cx="86106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/>
              <a:t>Let’s consider what a networking program would</a:t>
            </a:r>
            <a:br>
              <a:rPr lang="en-US" sz="3200" b="1" dirty="0" smtClean="0"/>
            </a:br>
            <a:r>
              <a:rPr lang="en-US" sz="3200" b="1" dirty="0" smtClean="0"/>
              <a:t>entail.</a:t>
            </a:r>
          </a:p>
        </p:txBody>
      </p:sp>
      <p:sp>
        <p:nvSpPr>
          <p:cNvPr id="20" name="Oval 1029"/>
          <p:cNvSpPr>
            <a:spLocks noChangeAspect="1" noChangeArrowheads="1"/>
          </p:cNvSpPr>
          <p:nvPr/>
        </p:nvSpPr>
        <p:spPr bwMode="auto">
          <a:xfrm>
            <a:off x="987087" y="3320742"/>
            <a:ext cx="1516062" cy="593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8C"/>
                </a:solidFill>
              </a:rPr>
              <a:t>Applications</a:t>
            </a:r>
          </a:p>
        </p:txBody>
      </p:sp>
      <p:sp>
        <p:nvSpPr>
          <p:cNvPr id="21" name="Oval 1031"/>
          <p:cNvSpPr>
            <a:spLocks noChangeAspect="1" noChangeArrowheads="1"/>
          </p:cNvSpPr>
          <p:nvPr/>
        </p:nvSpPr>
        <p:spPr bwMode="auto">
          <a:xfrm>
            <a:off x="1271249" y="3752542"/>
            <a:ext cx="947738" cy="1081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8C"/>
                </a:solidFill>
              </a:rPr>
              <a:t>OS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98778" y="2667000"/>
            <a:ext cx="385714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 Human readable set of </a:t>
            </a:r>
          </a:p>
          <a:p>
            <a:r>
              <a:rPr lang="en-US" dirty="0" smtClean="0"/>
              <a:t>            characters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7087" y="2667000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rot="10800000">
            <a:off x="3295096" y="2844554"/>
            <a:ext cx="603683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295096" y="5037338"/>
            <a:ext cx="754602" cy="1775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049698" y="4885816"/>
            <a:ext cx="492019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 A series of electrical pulses</a:t>
            </a:r>
          </a:p>
          <a:p>
            <a:r>
              <a:rPr lang="en-US" dirty="0"/>
              <a:t>c</a:t>
            </a:r>
            <a:r>
              <a:rPr lang="en-US" dirty="0" smtClean="0"/>
              <a:t>onsisting of 1’s and 0’s that represent</a:t>
            </a:r>
          </a:p>
          <a:p>
            <a:r>
              <a:rPr lang="en-US" dirty="0" smtClean="0"/>
              <a:t>the message and associated control</a:t>
            </a:r>
          </a:p>
          <a:p>
            <a:r>
              <a:rPr lang="en-US" dirty="0" smtClean="0"/>
              <a:t>information.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noFill/>
        </p:spPr>
        <p:txBody>
          <a:bodyPr/>
          <a:lstStyle/>
          <a:p>
            <a:r>
              <a:rPr lang="en-US" smtClean="0"/>
              <a:t>1 - </a:t>
            </a:r>
            <a:fld id="{058408B3-2BAD-436C-973D-87FE2151E32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74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B81AB381-D7A1-481F-90E2-61AF964EEF5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Network Communication Software</a:t>
            </a:r>
          </a:p>
        </p:txBody>
      </p:sp>
      <p:sp>
        <p:nvSpPr>
          <p:cNvPr id="18460" name="Text Box 1041"/>
          <p:cNvSpPr txBox="1">
            <a:spLocks noChangeArrowheads="1"/>
          </p:cNvSpPr>
          <p:nvPr/>
        </p:nvSpPr>
        <p:spPr bwMode="auto">
          <a:xfrm>
            <a:off x="6265863" y="3246438"/>
            <a:ext cx="2490787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3E2FAD"/>
                </a:solidFill>
              </a:rPr>
              <a:t>Single layer implementation</a:t>
            </a:r>
          </a:p>
          <a:p>
            <a:r>
              <a:rPr lang="en-US">
                <a:solidFill>
                  <a:srgbClr val="3E2FAD"/>
                </a:solidFill>
              </a:rPr>
              <a:t>-Networking with large components is complex to understand and implement</a:t>
            </a:r>
            <a:endParaRPr lang="en-US" sz="2400">
              <a:solidFill>
                <a:srgbClr val="3E2FAD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3E2FAD"/>
                </a:solidFill>
              </a:rPr>
              <a:t> </a:t>
            </a:r>
          </a:p>
        </p:txBody>
      </p:sp>
      <p:sp>
        <p:nvSpPr>
          <p:cNvPr id="18461" name="Rectangle 1035"/>
          <p:cNvSpPr>
            <a:spLocks noChangeAspect="1" noChangeArrowheads="1"/>
          </p:cNvSpPr>
          <p:nvPr/>
        </p:nvSpPr>
        <p:spPr bwMode="auto">
          <a:xfrm flipH="1">
            <a:off x="3886200" y="3429000"/>
            <a:ext cx="2251075" cy="1890713"/>
          </a:xfrm>
          <a:prstGeom prst="rect">
            <a:avLst/>
          </a:prstGeom>
          <a:solidFill>
            <a:srgbClr val="FFFFFF"/>
          </a:solidFill>
          <a:ln w="38100">
            <a:solidFill>
              <a:srgbClr val="31258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Rectangle 1030"/>
          <p:cNvSpPr>
            <a:spLocks noChangeAspect="1" noChangeArrowheads="1"/>
          </p:cNvSpPr>
          <p:nvPr/>
        </p:nvSpPr>
        <p:spPr bwMode="auto">
          <a:xfrm>
            <a:off x="804863" y="3429000"/>
            <a:ext cx="2274887" cy="1890713"/>
          </a:xfrm>
          <a:prstGeom prst="rect">
            <a:avLst/>
          </a:prstGeom>
          <a:solidFill>
            <a:srgbClr val="FFFFFF"/>
          </a:solidFill>
          <a:ln w="38100">
            <a:solidFill>
              <a:srgbClr val="31258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Line 1040"/>
          <p:cNvSpPr>
            <a:spLocks noChangeAspect="1" noChangeShapeType="1"/>
          </p:cNvSpPr>
          <p:nvPr/>
        </p:nvSpPr>
        <p:spPr bwMode="auto">
          <a:xfrm>
            <a:off x="4216400" y="5230813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Oval 1029"/>
          <p:cNvSpPr>
            <a:spLocks noChangeAspect="1" noChangeArrowheads="1"/>
          </p:cNvSpPr>
          <p:nvPr/>
        </p:nvSpPr>
        <p:spPr bwMode="auto">
          <a:xfrm>
            <a:off x="804863" y="3590925"/>
            <a:ext cx="1516062" cy="593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8C"/>
                </a:solidFill>
              </a:rPr>
              <a:t>Applications</a:t>
            </a:r>
          </a:p>
        </p:txBody>
      </p:sp>
      <p:sp>
        <p:nvSpPr>
          <p:cNvPr id="18465" name="Oval 1031"/>
          <p:cNvSpPr>
            <a:spLocks noChangeAspect="1" noChangeArrowheads="1"/>
          </p:cNvSpPr>
          <p:nvPr/>
        </p:nvSpPr>
        <p:spPr bwMode="auto">
          <a:xfrm>
            <a:off x="1089025" y="4022725"/>
            <a:ext cx="947738" cy="1081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8C"/>
                </a:solidFill>
              </a:rPr>
              <a:t>OS</a:t>
            </a:r>
          </a:p>
        </p:txBody>
      </p:sp>
      <p:sp>
        <p:nvSpPr>
          <p:cNvPr id="18466" name="Rectangle 1032"/>
          <p:cNvSpPr>
            <a:spLocks noChangeAspect="1" noChangeArrowheads="1"/>
          </p:cNvSpPr>
          <p:nvPr/>
        </p:nvSpPr>
        <p:spPr bwMode="auto">
          <a:xfrm rot="5379584">
            <a:off x="1808957" y="4088606"/>
            <a:ext cx="1782762" cy="568325"/>
          </a:xfrm>
          <a:prstGeom prst="rect">
            <a:avLst/>
          </a:prstGeom>
          <a:solidFill>
            <a:srgbClr val="AFFFA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8C"/>
                </a:solidFill>
              </a:rPr>
              <a:t>Communication</a:t>
            </a:r>
          </a:p>
        </p:txBody>
      </p:sp>
      <p:sp>
        <p:nvSpPr>
          <p:cNvPr id="18467" name="Oval 1034"/>
          <p:cNvSpPr>
            <a:spLocks noChangeAspect="1" noChangeArrowheads="1"/>
          </p:cNvSpPr>
          <p:nvPr/>
        </p:nvSpPr>
        <p:spPr bwMode="auto">
          <a:xfrm flipH="1">
            <a:off x="4595813" y="3590925"/>
            <a:ext cx="1516062" cy="593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8C"/>
                </a:solidFill>
              </a:rPr>
              <a:t>Applications</a:t>
            </a:r>
          </a:p>
        </p:txBody>
      </p:sp>
      <p:sp>
        <p:nvSpPr>
          <p:cNvPr id="18468" name="Oval 1036"/>
          <p:cNvSpPr>
            <a:spLocks noChangeAspect="1" noChangeArrowheads="1"/>
          </p:cNvSpPr>
          <p:nvPr/>
        </p:nvSpPr>
        <p:spPr bwMode="auto">
          <a:xfrm flipH="1">
            <a:off x="4879975" y="4075113"/>
            <a:ext cx="947738" cy="1081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8C"/>
                </a:solidFill>
              </a:rPr>
              <a:t>OS</a:t>
            </a:r>
          </a:p>
        </p:txBody>
      </p:sp>
      <p:sp>
        <p:nvSpPr>
          <p:cNvPr id="18469" name="Rectangle 1037"/>
          <p:cNvSpPr>
            <a:spLocks noChangeAspect="1" noChangeArrowheads="1"/>
          </p:cNvSpPr>
          <p:nvPr/>
        </p:nvSpPr>
        <p:spPr bwMode="auto">
          <a:xfrm rot="5379584">
            <a:off x="3401220" y="4088606"/>
            <a:ext cx="1782762" cy="568325"/>
          </a:xfrm>
          <a:prstGeom prst="rect">
            <a:avLst/>
          </a:prstGeom>
          <a:solidFill>
            <a:srgbClr val="AFFFA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8C"/>
                </a:solidFill>
              </a:rPr>
              <a:t>Communication</a:t>
            </a:r>
          </a:p>
        </p:txBody>
      </p:sp>
      <p:sp>
        <p:nvSpPr>
          <p:cNvPr id="18470" name="Line 1038"/>
          <p:cNvSpPr>
            <a:spLocks noChangeAspect="1" noChangeShapeType="1"/>
          </p:cNvSpPr>
          <p:nvPr/>
        </p:nvSpPr>
        <p:spPr bwMode="auto">
          <a:xfrm>
            <a:off x="2952750" y="5518150"/>
            <a:ext cx="1263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1039"/>
          <p:cNvSpPr>
            <a:spLocks noChangeAspect="1" noChangeShapeType="1"/>
          </p:cNvSpPr>
          <p:nvPr/>
        </p:nvSpPr>
        <p:spPr bwMode="auto">
          <a:xfrm flipH="1">
            <a:off x="2952750" y="53022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76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B81AB381-D7A1-481F-90E2-61AF964EEF5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058408B3-2BAD-436C-973D-87FE2151E3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1 - </a:t>
            </a:r>
            <a:fld id="{641E4FDF-1EA6-42D7-9488-B66536601A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9144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Exercise Scenario: </a:t>
            </a:r>
          </a:p>
          <a:p>
            <a:r>
              <a:rPr lang="en-US" sz="2800" dirty="0" smtClean="0"/>
              <a:t>	</a:t>
            </a:r>
          </a:p>
          <a:p>
            <a:r>
              <a:rPr lang="en-US" sz="2800" dirty="0" smtClean="0"/>
              <a:t>	</a:t>
            </a:r>
            <a:r>
              <a:rPr lang="en-US" sz="2400" dirty="0" smtClean="0"/>
              <a:t>The Application program on system 1 has as its output, a number, which is represented as an 8 bit binary number. You want to store that output on a SQL database residing on system 2. Assume the two computers</a:t>
            </a:r>
          </a:p>
          <a:p>
            <a:r>
              <a:rPr lang="en-US" sz="2400" dirty="0" smtClean="0"/>
              <a:t>have a compatible physical connection, There are no other computers on the network, no other application programs are running. You have been asked to write a communication program to transfer the output of system 1 to the database on System 2.</a:t>
            </a:r>
          </a:p>
          <a:p>
            <a:endParaRPr lang="en-US" sz="2400" dirty="0" smtClean="0"/>
          </a:p>
          <a:p>
            <a:r>
              <a:rPr lang="en-US" sz="2400" dirty="0" smtClean="0"/>
              <a:t>Assignment: Identify all the processes (functions) that have to be considered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Hint: think about similar patterns that may exist in other processes like the postal system.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291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340A1FED95E4885948000827A1900" ma:contentTypeVersion="0" ma:contentTypeDescription="Create a new document." ma:contentTypeScope="" ma:versionID="28812a59466cae16b78b59846fb7ae5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70D3206-E3B2-48E2-B4B1-FF6871E8FCEE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35C7F06-8998-4260-A22D-5C79E87329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28614-29C8-462A-999B-9AA45ADB9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</TotalTime>
  <Words>1489</Words>
  <Application>Microsoft Office PowerPoint</Application>
  <PresentationFormat>On-screen Show (4:3)</PresentationFormat>
  <Paragraphs>336</Paragraphs>
  <Slides>23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Data Communications for a Global Environment</vt:lpstr>
      <vt:lpstr>Slide 2</vt:lpstr>
      <vt:lpstr>Moore’s Law</vt:lpstr>
      <vt:lpstr>Slide 4</vt:lpstr>
      <vt:lpstr>Slide 5</vt:lpstr>
      <vt:lpstr>Data Communications for a Global Environment</vt:lpstr>
      <vt:lpstr>Let’s consider what a networking program would entail.</vt:lpstr>
      <vt:lpstr>Network Communication Software</vt:lpstr>
      <vt:lpstr>Slide 9</vt:lpstr>
      <vt:lpstr>Slide 10</vt:lpstr>
      <vt:lpstr>Slide 11</vt:lpstr>
      <vt:lpstr>Multi-layer Network Models</vt:lpstr>
      <vt:lpstr>Internet’s 5-Layer Model</vt:lpstr>
      <vt:lpstr>Comparison of Network Models</vt:lpstr>
      <vt:lpstr>Message Transmission Using Layers</vt:lpstr>
      <vt:lpstr>Protocols</vt:lpstr>
      <vt:lpstr>Message Transmission Example</vt:lpstr>
      <vt:lpstr>Points about Network Layer View</vt:lpstr>
      <vt:lpstr>Standards</vt:lpstr>
      <vt:lpstr>Standardization Processes</vt:lpstr>
      <vt:lpstr>Major Standards Bodies</vt:lpstr>
      <vt:lpstr>Major Standards Bodies (Cont.)</vt:lpstr>
      <vt:lpstr>Some Data Comm. Standards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Hogan</dc:creator>
  <cp:lastModifiedBy>Kenny Robinson</cp:lastModifiedBy>
  <cp:revision>13</cp:revision>
  <dcterms:created xsi:type="dcterms:W3CDTF">2010-08-18T14:50:29Z</dcterms:created>
  <dcterms:modified xsi:type="dcterms:W3CDTF">2011-01-24T04:35:06Z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0x0101007BB340A1FED95E4885948000827A1900</vt:lpwstr>
  </property>
</Properties>
</file>